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9"/>
  </p:notesMasterIdLst>
  <p:sldIdLst>
    <p:sldId id="791" r:id="rId2"/>
    <p:sldId id="996" r:id="rId3"/>
    <p:sldId id="1018" r:id="rId4"/>
    <p:sldId id="926" r:id="rId5"/>
    <p:sldId id="912" r:id="rId6"/>
    <p:sldId id="934" r:id="rId7"/>
    <p:sldId id="986" r:id="rId8"/>
    <p:sldId id="1005" r:id="rId9"/>
    <p:sldId id="1017" r:id="rId10"/>
    <p:sldId id="1019" r:id="rId11"/>
    <p:sldId id="800" r:id="rId12"/>
    <p:sldId id="1020" r:id="rId13"/>
    <p:sldId id="1007" r:id="rId14"/>
    <p:sldId id="1006" r:id="rId15"/>
    <p:sldId id="1008" r:id="rId16"/>
    <p:sldId id="1021" r:id="rId17"/>
    <p:sldId id="1009" r:id="rId18"/>
    <p:sldId id="1012" r:id="rId19"/>
    <p:sldId id="1011" r:id="rId20"/>
    <p:sldId id="1013" r:id="rId21"/>
    <p:sldId id="1014" r:id="rId22"/>
    <p:sldId id="1010" r:id="rId23"/>
    <p:sldId id="1015" r:id="rId24"/>
    <p:sldId id="1016" r:id="rId25"/>
    <p:sldId id="992" r:id="rId26"/>
    <p:sldId id="1022" r:id="rId27"/>
    <p:sldId id="102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4F4"/>
    <a:srgbClr val="A99F96"/>
    <a:srgbClr val="070603"/>
    <a:srgbClr val="3B5853"/>
    <a:srgbClr val="006AB4"/>
    <a:srgbClr val="373F47"/>
    <a:srgbClr val="A8FF4B"/>
    <a:srgbClr val="FFB5B7"/>
    <a:srgbClr val="C8C6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33"/>
    <p:restoredTop sz="91020" autoAdjust="0"/>
  </p:normalViewPr>
  <p:slideViewPr>
    <p:cSldViewPr snapToGrid="0" snapToObjects="1">
      <p:cViewPr varScale="1">
        <p:scale>
          <a:sx n="124" d="100"/>
          <a:sy n="124" d="100"/>
        </p:scale>
        <p:origin x="53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-27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4/18/24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reason for this talk is that we have received a strong recommendation from the group that proposes priority for particle physics in Europe. The recommendation, received in March 2020 and approved at the Council session of June 2020, contains a very strong statement on the need to ramp-up R&amp;D effort on high-field accelerator magnets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707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4/18/24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4/18/24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4/18/24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4/18/24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4/18/24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4/18/24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4/18/24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558"/>
            <a:ext cx="8229600" cy="898842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9" y="914400"/>
            <a:ext cx="4113645" cy="52117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3156" y="914400"/>
            <a:ext cx="4114800" cy="52117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4/18/24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4/18/24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4/18/24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03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57482"/>
            <a:ext cx="8226854" cy="50355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4/18/24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image" Target="../media/image22.png"/><Relationship Id="rId7" Type="http://schemas.openxmlformats.org/officeDocument/2006/relationships/image" Target="../media/image260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0.png"/><Relationship Id="rId5" Type="http://schemas.openxmlformats.org/officeDocument/2006/relationships/image" Target="../media/image240.png"/><Relationship Id="rId4" Type="http://schemas.openxmlformats.org/officeDocument/2006/relationships/image" Target="../media/image230.png"/><Relationship Id="rId9" Type="http://schemas.openxmlformats.org/officeDocument/2006/relationships/image" Target="../media/image28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0.png"/><Relationship Id="rId7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0.png"/><Relationship Id="rId5" Type="http://schemas.openxmlformats.org/officeDocument/2006/relationships/image" Target="../media/image320.png"/><Relationship Id="rId4" Type="http://schemas.openxmlformats.org/officeDocument/2006/relationships/image" Target="../media/image3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4.jpe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16.JP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EABB0-AF66-2C9B-EDF5-A397E3ED4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468" y="895446"/>
            <a:ext cx="8451064" cy="2229139"/>
          </a:xfrm>
        </p:spPr>
        <p:txBody>
          <a:bodyPr>
            <a:noAutofit/>
          </a:bodyPr>
          <a:lstStyle/>
          <a:p>
            <a:pPr algn="r"/>
            <a:r>
              <a:rPr lang="en-US" sz="4400" dirty="0"/>
              <a:t>The Target Solenoid – Cooling margin and quench protection</a:t>
            </a:r>
            <a:endParaRPr lang="en-CH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90711-170F-C13F-CEB8-A35A75B186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81436" y="3554159"/>
            <a:ext cx="6416097" cy="1603467"/>
          </a:xfrm>
        </p:spPr>
        <p:txBody>
          <a:bodyPr anchor="t">
            <a:normAutofit/>
          </a:bodyPr>
          <a:lstStyle/>
          <a:p>
            <a:pPr algn="r"/>
            <a:r>
              <a:rPr lang="en-US" dirty="0"/>
              <a:t>L. </a:t>
            </a:r>
            <a:r>
              <a:rPr lang="en-US" dirty="0" err="1"/>
              <a:t>Bottura</a:t>
            </a:r>
            <a:r>
              <a:rPr lang="en-US" dirty="0"/>
              <a:t>, C. </a:t>
            </a:r>
            <a:r>
              <a:rPr lang="en-US" dirty="0" err="1"/>
              <a:t>Accettura</a:t>
            </a:r>
            <a:r>
              <a:rPr lang="en-US" dirty="0"/>
              <a:t>, A. </a:t>
            </a:r>
            <a:r>
              <a:rPr lang="en-US" dirty="0" err="1"/>
              <a:t>Kolehmainen</a:t>
            </a:r>
            <a:r>
              <a:rPr lang="en-US" dirty="0"/>
              <a:t>, CERN</a:t>
            </a:r>
          </a:p>
          <a:p>
            <a:pPr algn="r"/>
            <a:r>
              <a:rPr lang="en-US" dirty="0"/>
              <a:t>J. Lorenzo Gomez, A. </a:t>
            </a:r>
            <a:r>
              <a:rPr lang="en-US" dirty="0" err="1"/>
              <a:t>Portone</a:t>
            </a:r>
            <a:r>
              <a:rPr lang="en-US" dirty="0"/>
              <a:t>, P. </a:t>
            </a:r>
            <a:r>
              <a:rPr lang="en-US" dirty="0" err="1"/>
              <a:t>Testoni</a:t>
            </a:r>
            <a:r>
              <a:rPr lang="en-US" dirty="0"/>
              <a:t>, F4E</a:t>
            </a:r>
          </a:p>
          <a:p>
            <a:pPr algn="r"/>
            <a:endParaRPr lang="en-US" sz="1700" dirty="0"/>
          </a:p>
          <a:p>
            <a:pPr algn="r"/>
            <a:r>
              <a:rPr lang="en-US" sz="1700" dirty="0" err="1"/>
              <a:t>mmWG</a:t>
            </a:r>
            <a:r>
              <a:rPr lang="en-US" sz="1700" dirty="0"/>
              <a:t> 18 April 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8B4CC8-B107-FAFC-C343-FBAAEE55B0A9}"/>
              </a:ext>
            </a:extLst>
          </p:cNvPr>
          <p:cNvSpPr txBox="1"/>
          <p:nvPr/>
        </p:nvSpPr>
        <p:spPr>
          <a:xfrm>
            <a:off x="731597" y="6194345"/>
            <a:ext cx="41256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0" dirty="0" err="1">
                <a:solidFill>
                  <a:schemeClr val="bg1"/>
                </a:solidFill>
                <a:latin typeface="+mn-lt"/>
                <a:cs typeface="Aldhabi" panose="020B0604020202020204" pitchFamily="2" charset="-78"/>
              </a:rPr>
              <a:t>Partly</a:t>
            </a:r>
            <a:r>
              <a:rPr lang="fr-FR" sz="1600" b="0" dirty="0">
                <a:solidFill>
                  <a:schemeClr val="bg1"/>
                </a:solidFill>
                <a:latin typeface="+mn-lt"/>
                <a:cs typeface="Aldhabi" panose="020B0604020202020204" pitchFamily="2" charset="-78"/>
              </a:rPr>
              <a:t> </a:t>
            </a:r>
            <a:r>
              <a:rPr lang="fr-FR" sz="1600" dirty="0" err="1">
                <a:solidFill>
                  <a:schemeClr val="bg1"/>
                </a:solidFill>
                <a:cs typeface="Aldhabi" panose="020B0604020202020204" pitchFamily="2" charset="-78"/>
              </a:rPr>
              <a:t>f</a:t>
            </a:r>
            <a:r>
              <a:rPr lang="fr-FR" sz="1600" b="0" dirty="0" err="1">
                <a:solidFill>
                  <a:schemeClr val="bg1"/>
                </a:solidFill>
                <a:latin typeface="+mn-lt"/>
                <a:cs typeface="Aldhabi" panose="020B0604020202020204" pitchFamily="2" charset="-78"/>
              </a:rPr>
              <a:t>unded</a:t>
            </a:r>
            <a:r>
              <a:rPr lang="fr-FR" sz="1600" b="0" dirty="0">
                <a:solidFill>
                  <a:schemeClr val="bg1"/>
                </a:solidFill>
                <a:latin typeface="+mn-lt"/>
                <a:cs typeface="Aldhabi" panose="020B0604020202020204" pitchFamily="2" charset="-78"/>
              </a:rPr>
              <a:t> by the </a:t>
            </a:r>
            <a:r>
              <a:rPr lang="fr-FR" sz="1600" b="0" dirty="0" err="1">
                <a:solidFill>
                  <a:schemeClr val="bg1"/>
                </a:solidFill>
                <a:latin typeface="+mn-lt"/>
                <a:cs typeface="Aldhabi" panose="020B0604020202020204" pitchFamily="2" charset="-78"/>
              </a:rPr>
              <a:t>European</a:t>
            </a:r>
            <a:r>
              <a:rPr lang="fr-FR" sz="1600" b="0" dirty="0">
                <a:solidFill>
                  <a:schemeClr val="bg1"/>
                </a:solidFill>
                <a:latin typeface="+mn-lt"/>
                <a:cs typeface="Aldhabi" panose="020B0604020202020204" pitchFamily="2" charset="-78"/>
              </a:rPr>
              <a:t> Union </a:t>
            </a:r>
            <a:r>
              <a:rPr lang="fr-FR" sz="1600" b="0" dirty="0" err="1">
                <a:solidFill>
                  <a:schemeClr val="bg1"/>
                </a:solidFill>
                <a:latin typeface="+mn-lt"/>
                <a:cs typeface="Aldhabi" panose="020B0604020202020204" pitchFamily="2" charset="-78"/>
              </a:rPr>
              <a:t>under</a:t>
            </a:r>
            <a:r>
              <a:rPr lang="fr-FR" sz="1600" b="0" dirty="0">
                <a:solidFill>
                  <a:schemeClr val="bg1"/>
                </a:solidFill>
                <a:latin typeface="+mn-lt"/>
                <a:cs typeface="Aldhabi" panose="020B0604020202020204" pitchFamily="2" charset="-78"/>
              </a:rPr>
              <a:t> </a:t>
            </a:r>
          </a:p>
          <a:p>
            <a:r>
              <a:rPr lang="fr-FR" sz="1600" b="0" dirty="0">
                <a:solidFill>
                  <a:schemeClr val="bg1"/>
                </a:solidFill>
                <a:latin typeface="+mn-lt"/>
                <a:cs typeface="Aldhabi" panose="020B0604020202020204" pitchFamily="2" charset="-78"/>
              </a:rPr>
              <a:t>Grant Agreement n. 101094300</a:t>
            </a:r>
            <a:endParaRPr lang="en-GB" sz="1600" b="0" dirty="0">
              <a:solidFill>
                <a:schemeClr val="bg1"/>
              </a:solidFill>
              <a:latin typeface="+mn-lt"/>
              <a:cs typeface="Aldhabi" panose="020B0604020202020204" pitchFamily="2" charset="-78"/>
            </a:endParaRPr>
          </a:p>
        </p:txBody>
      </p:sp>
      <p:pic>
        <p:nvPicPr>
          <p:cNvPr id="1028" name="Picture 4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71ABA83C-FA86-28D7-62A9-4406170EE1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820" y="2434292"/>
            <a:ext cx="1349905" cy="1380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About MuCol | Project">
            <a:extLst>
              <a:ext uri="{FF2B5EF4-FFF2-40B4-BE49-F238E27FC236}">
                <a16:creationId xmlns:a16="http://schemas.microsoft.com/office/drawing/2014/main" id="{945C1C0E-2767-43FB-3928-C50C180A2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197" y="3947206"/>
            <a:ext cx="1422235" cy="163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369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2CE2-228C-7B31-A883-01CE6BFB7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CH" dirty="0"/>
              <a:t>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4E8B6-C0C0-FEB9-D334-17B98F212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Re-cap on the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target and capture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solenoid magnet design (v.2022)</a:t>
            </a:r>
            <a:endParaRPr lang="en-CH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Cooling at 20 K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Conductor analyses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Conclusions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B5BC06A-0A10-4E8F-5AB1-5BB4EE3A8C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403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C7AB2B6F-F0E5-E7EA-6E37-FD0596291E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97" y="757174"/>
            <a:ext cx="8829261" cy="5400000"/>
          </a:xfrm>
          <a:prstGeom prst="rect">
            <a:avLst/>
          </a:prstGeom>
        </p:spPr>
      </p:pic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99C71BF-6403-B7BF-3503-2BE40F31E0A5}"/>
              </a:ext>
            </a:extLst>
          </p:cNvPr>
          <p:cNvCxnSpPr>
            <a:cxnSpLocks/>
          </p:cNvCxnSpPr>
          <p:nvPr/>
        </p:nvCxnSpPr>
        <p:spPr>
          <a:xfrm>
            <a:off x="6938435" y="4387604"/>
            <a:ext cx="0" cy="900000"/>
          </a:xfrm>
          <a:prstGeom prst="line">
            <a:avLst/>
          </a:prstGeom>
          <a:ln w="12700">
            <a:solidFill>
              <a:srgbClr val="7030A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F9D3C6E-718C-59F0-CCC8-4D9CEF5BE7EF}"/>
              </a:ext>
            </a:extLst>
          </p:cNvPr>
          <p:cNvCxnSpPr>
            <a:cxnSpLocks/>
          </p:cNvCxnSpPr>
          <p:nvPr/>
        </p:nvCxnSpPr>
        <p:spPr>
          <a:xfrm>
            <a:off x="3196326" y="2392069"/>
            <a:ext cx="0" cy="2897677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A0D3817-400A-726A-A5D4-AECFD008465C}"/>
              </a:ext>
            </a:extLst>
          </p:cNvPr>
          <p:cNvCxnSpPr>
            <a:cxnSpLocks/>
          </p:cNvCxnSpPr>
          <p:nvPr/>
        </p:nvCxnSpPr>
        <p:spPr>
          <a:xfrm>
            <a:off x="2133395" y="1849222"/>
            <a:ext cx="0" cy="342000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1F92CE2-228C-7B31-A883-01CE6BFB7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efficient cryogenics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0B0D92-3F56-DD7D-AD4C-67EC0E7B6D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875C19D-AC22-3988-2900-4356637DC953}"/>
              </a:ext>
            </a:extLst>
          </p:cNvPr>
          <p:cNvGrpSpPr/>
          <p:nvPr/>
        </p:nvGrpSpPr>
        <p:grpSpPr>
          <a:xfrm>
            <a:off x="6541213" y="3118454"/>
            <a:ext cx="2381590" cy="1372758"/>
            <a:chOff x="6541213" y="3118454"/>
            <a:chExt cx="2381590" cy="1372758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5E49B8E-2BF2-8E74-421A-C3091316B63B}"/>
                </a:ext>
              </a:extLst>
            </p:cNvPr>
            <p:cNvSpPr/>
            <p:nvPr/>
          </p:nvSpPr>
          <p:spPr>
            <a:xfrm>
              <a:off x="6724250" y="3806374"/>
              <a:ext cx="367021" cy="684838"/>
            </a:xfrm>
            <a:custGeom>
              <a:avLst/>
              <a:gdLst>
                <a:gd name="connsiteX0" fmla="*/ 13447 w 1438835"/>
                <a:gd name="connsiteY0" fmla="*/ 564777 h 1317812"/>
                <a:gd name="connsiteX1" fmla="*/ 1438835 w 1438835"/>
                <a:gd name="connsiteY1" fmla="*/ 1317812 h 1317812"/>
                <a:gd name="connsiteX2" fmla="*/ 1438835 w 1438835"/>
                <a:gd name="connsiteY2" fmla="*/ 13447 h 1317812"/>
                <a:gd name="connsiteX3" fmla="*/ 0 w 1438835"/>
                <a:gd name="connsiteY3" fmla="*/ 0 h 1317812"/>
                <a:gd name="connsiteX4" fmla="*/ 13447 w 1438835"/>
                <a:gd name="connsiteY4" fmla="*/ 564777 h 1317812"/>
                <a:gd name="connsiteX0" fmla="*/ 747 w 1438835"/>
                <a:gd name="connsiteY0" fmla="*/ 571127 h 1317812"/>
                <a:gd name="connsiteX1" fmla="*/ 1438835 w 1438835"/>
                <a:gd name="connsiteY1" fmla="*/ 1317812 h 1317812"/>
                <a:gd name="connsiteX2" fmla="*/ 1438835 w 1438835"/>
                <a:gd name="connsiteY2" fmla="*/ 13447 h 1317812"/>
                <a:gd name="connsiteX3" fmla="*/ 0 w 1438835"/>
                <a:gd name="connsiteY3" fmla="*/ 0 h 1317812"/>
                <a:gd name="connsiteX4" fmla="*/ 747 w 1438835"/>
                <a:gd name="connsiteY4" fmla="*/ 571127 h 1317812"/>
                <a:gd name="connsiteX0" fmla="*/ 747 w 1451535"/>
                <a:gd name="connsiteY0" fmla="*/ 571127 h 1317812"/>
                <a:gd name="connsiteX1" fmla="*/ 1438835 w 1451535"/>
                <a:gd name="connsiteY1" fmla="*/ 1317812 h 1317812"/>
                <a:gd name="connsiteX2" fmla="*/ 1451535 w 1451535"/>
                <a:gd name="connsiteY2" fmla="*/ 13447 h 1317812"/>
                <a:gd name="connsiteX3" fmla="*/ 0 w 1451535"/>
                <a:gd name="connsiteY3" fmla="*/ 0 h 1317812"/>
                <a:gd name="connsiteX4" fmla="*/ 747 w 1451535"/>
                <a:gd name="connsiteY4" fmla="*/ 571127 h 1317812"/>
                <a:gd name="connsiteX0" fmla="*/ 747 w 1448360"/>
                <a:gd name="connsiteY0" fmla="*/ 571127 h 1317812"/>
                <a:gd name="connsiteX1" fmla="*/ 1438835 w 1448360"/>
                <a:gd name="connsiteY1" fmla="*/ 1317812 h 1317812"/>
                <a:gd name="connsiteX2" fmla="*/ 1448360 w 1448360"/>
                <a:gd name="connsiteY2" fmla="*/ 7097 h 1317812"/>
                <a:gd name="connsiteX3" fmla="*/ 0 w 1448360"/>
                <a:gd name="connsiteY3" fmla="*/ 0 h 1317812"/>
                <a:gd name="connsiteX4" fmla="*/ 747 w 1448360"/>
                <a:gd name="connsiteY4" fmla="*/ 571127 h 1317812"/>
                <a:gd name="connsiteX0" fmla="*/ 747 w 1448360"/>
                <a:gd name="connsiteY0" fmla="*/ 571127 h 1317812"/>
                <a:gd name="connsiteX1" fmla="*/ 1438835 w 1448360"/>
                <a:gd name="connsiteY1" fmla="*/ 1317812 h 1317812"/>
                <a:gd name="connsiteX2" fmla="*/ 1448360 w 1448360"/>
                <a:gd name="connsiteY2" fmla="*/ 747 h 1317812"/>
                <a:gd name="connsiteX3" fmla="*/ 0 w 1448360"/>
                <a:gd name="connsiteY3" fmla="*/ 0 h 1317812"/>
                <a:gd name="connsiteX4" fmla="*/ 747 w 1448360"/>
                <a:gd name="connsiteY4" fmla="*/ 571127 h 1317812"/>
                <a:gd name="connsiteX0" fmla="*/ 746 w 1448360"/>
                <a:gd name="connsiteY0" fmla="*/ 630508 h 1317812"/>
                <a:gd name="connsiteX1" fmla="*/ 1438835 w 1448360"/>
                <a:gd name="connsiteY1" fmla="*/ 1317812 h 1317812"/>
                <a:gd name="connsiteX2" fmla="*/ 1448360 w 1448360"/>
                <a:gd name="connsiteY2" fmla="*/ 747 h 1317812"/>
                <a:gd name="connsiteX3" fmla="*/ 0 w 1448360"/>
                <a:gd name="connsiteY3" fmla="*/ 0 h 1317812"/>
                <a:gd name="connsiteX4" fmla="*/ 746 w 1448360"/>
                <a:gd name="connsiteY4" fmla="*/ 630508 h 1317812"/>
                <a:gd name="connsiteX0" fmla="*/ 746 w 1448360"/>
                <a:gd name="connsiteY0" fmla="*/ 603517 h 1317812"/>
                <a:gd name="connsiteX1" fmla="*/ 1438835 w 1448360"/>
                <a:gd name="connsiteY1" fmla="*/ 1317812 h 1317812"/>
                <a:gd name="connsiteX2" fmla="*/ 1448360 w 1448360"/>
                <a:gd name="connsiteY2" fmla="*/ 747 h 1317812"/>
                <a:gd name="connsiteX3" fmla="*/ 0 w 1448360"/>
                <a:gd name="connsiteY3" fmla="*/ 0 h 1317812"/>
                <a:gd name="connsiteX4" fmla="*/ 746 w 1448360"/>
                <a:gd name="connsiteY4" fmla="*/ 603517 h 1317812"/>
                <a:gd name="connsiteX0" fmla="*/ 746 w 1448360"/>
                <a:gd name="connsiteY0" fmla="*/ 603517 h 1317812"/>
                <a:gd name="connsiteX1" fmla="*/ 646280 w 1448360"/>
                <a:gd name="connsiteY1" fmla="*/ 902268 h 1317812"/>
                <a:gd name="connsiteX2" fmla="*/ 1438835 w 1448360"/>
                <a:gd name="connsiteY2" fmla="*/ 1317812 h 1317812"/>
                <a:gd name="connsiteX3" fmla="*/ 1448360 w 1448360"/>
                <a:gd name="connsiteY3" fmla="*/ 747 h 1317812"/>
                <a:gd name="connsiteX4" fmla="*/ 0 w 1448360"/>
                <a:gd name="connsiteY4" fmla="*/ 0 h 1317812"/>
                <a:gd name="connsiteX5" fmla="*/ 746 w 1448360"/>
                <a:gd name="connsiteY5" fmla="*/ 603517 h 1317812"/>
                <a:gd name="connsiteX0" fmla="*/ 746 w 1448360"/>
                <a:gd name="connsiteY0" fmla="*/ 603517 h 1317812"/>
                <a:gd name="connsiteX1" fmla="*/ 667624 w 1448360"/>
                <a:gd name="connsiteY1" fmla="*/ 918463 h 1317812"/>
                <a:gd name="connsiteX2" fmla="*/ 1438835 w 1448360"/>
                <a:gd name="connsiteY2" fmla="*/ 1317812 h 1317812"/>
                <a:gd name="connsiteX3" fmla="*/ 1448360 w 1448360"/>
                <a:gd name="connsiteY3" fmla="*/ 747 h 1317812"/>
                <a:gd name="connsiteX4" fmla="*/ 0 w 1448360"/>
                <a:gd name="connsiteY4" fmla="*/ 0 h 1317812"/>
                <a:gd name="connsiteX5" fmla="*/ 746 w 1448360"/>
                <a:gd name="connsiteY5" fmla="*/ 603517 h 1317812"/>
                <a:gd name="connsiteX0" fmla="*/ 9204 w 1448360"/>
                <a:gd name="connsiteY0" fmla="*/ 689888 h 1317812"/>
                <a:gd name="connsiteX1" fmla="*/ 667624 w 1448360"/>
                <a:gd name="connsiteY1" fmla="*/ 918463 h 1317812"/>
                <a:gd name="connsiteX2" fmla="*/ 1438835 w 1448360"/>
                <a:gd name="connsiteY2" fmla="*/ 1317812 h 1317812"/>
                <a:gd name="connsiteX3" fmla="*/ 1448360 w 1448360"/>
                <a:gd name="connsiteY3" fmla="*/ 747 h 1317812"/>
                <a:gd name="connsiteX4" fmla="*/ 0 w 1448360"/>
                <a:gd name="connsiteY4" fmla="*/ 0 h 1317812"/>
                <a:gd name="connsiteX5" fmla="*/ 9204 w 1448360"/>
                <a:gd name="connsiteY5" fmla="*/ 689888 h 1317812"/>
                <a:gd name="connsiteX0" fmla="*/ 9204 w 1448360"/>
                <a:gd name="connsiteY0" fmla="*/ 689888 h 1317812"/>
                <a:gd name="connsiteX1" fmla="*/ 659165 w 1448360"/>
                <a:gd name="connsiteY1" fmla="*/ 950852 h 1317812"/>
                <a:gd name="connsiteX2" fmla="*/ 1438835 w 1448360"/>
                <a:gd name="connsiteY2" fmla="*/ 1317812 h 1317812"/>
                <a:gd name="connsiteX3" fmla="*/ 1448360 w 1448360"/>
                <a:gd name="connsiteY3" fmla="*/ 747 h 1317812"/>
                <a:gd name="connsiteX4" fmla="*/ 0 w 1448360"/>
                <a:gd name="connsiteY4" fmla="*/ 0 h 1317812"/>
                <a:gd name="connsiteX5" fmla="*/ 9204 w 1448360"/>
                <a:gd name="connsiteY5" fmla="*/ 689888 h 1317812"/>
                <a:gd name="connsiteX0" fmla="*/ 9204 w 1448360"/>
                <a:gd name="connsiteY0" fmla="*/ 689888 h 1285423"/>
                <a:gd name="connsiteX1" fmla="*/ 659165 w 1448360"/>
                <a:gd name="connsiteY1" fmla="*/ 950852 h 1285423"/>
                <a:gd name="connsiteX2" fmla="*/ 1438836 w 1448360"/>
                <a:gd name="connsiteY2" fmla="*/ 1285423 h 1285423"/>
                <a:gd name="connsiteX3" fmla="*/ 1448360 w 1448360"/>
                <a:gd name="connsiteY3" fmla="*/ 747 h 1285423"/>
                <a:gd name="connsiteX4" fmla="*/ 0 w 1448360"/>
                <a:gd name="connsiteY4" fmla="*/ 0 h 1285423"/>
                <a:gd name="connsiteX5" fmla="*/ 9204 w 1448360"/>
                <a:gd name="connsiteY5" fmla="*/ 689888 h 1285423"/>
                <a:gd name="connsiteX0" fmla="*/ 23 w 1449752"/>
                <a:gd name="connsiteY0" fmla="*/ 756054 h 1285423"/>
                <a:gd name="connsiteX1" fmla="*/ 660557 w 1449752"/>
                <a:gd name="connsiteY1" fmla="*/ 950852 h 1285423"/>
                <a:gd name="connsiteX2" fmla="*/ 1440228 w 1449752"/>
                <a:gd name="connsiteY2" fmla="*/ 1285423 h 1285423"/>
                <a:gd name="connsiteX3" fmla="*/ 1449752 w 1449752"/>
                <a:gd name="connsiteY3" fmla="*/ 747 h 1285423"/>
                <a:gd name="connsiteX4" fmla="*/ 1392 w 1449752"/>
                <a:gd name="connsiteY4" fmla="*/ 0 h 1285423"/>
                <a:gd name="connsiteX5" fmla="*/ 23 w 1449752"/>
                <a:gd name="connsiteY5" fmla="*/ 756054 h 1285423"/>
                <a:gd name="connsiteX0" fmla="*/ 23 w 1449752"/>
                <a:gd name="connsiteY0" fmla="*/ 756054 h 1285423"/>
                <a:gd name="connsiteX1" fmla="*/ 660557 w 1449752"/>
                <a:gd name="connsiteY1" fmla="*/ 1004989 h 1285423"/>
                <a:gd name="connsiteX2" fmla="*/ 1440228 w 1449752"/>
                <a:gd name="connsiteY2" fmla="*/ 1285423 h 1285423"/>
                <a:gd name="connsiteX3" fmla="*/ 1449752 w 1449752"/>
                <a:gd name="connsiteY3" fmla="*/ 747 h 1285423"/>
                <a:gd name="connsiteX4" fmla="*/ 1392 w 1449752"/>
                <a:gd name="connsiteY4" fmla="*/ 0 h 1285423"/>
                <a:gd name="connsiteX5" fmla="*/ 23 w 1449752"/>
                <a:gd name="connsiteY5" fmla="*/ 756054 h 1285423"/>
                <a:gd name="connsiteX0" fmla="*/ 4 w 1462416"/>
                <a:gd name="connsiteY0" fmla="*/ 834251 h 1285423"/>
                <a:gd name="connsiteX1" fmla="*/ 673221 w 1462416"/>
                <a:gd name="connsiteY1" fmla="*/ 1004989 h 1285423"/>
                <a:gd name="connsiteX2" fmla="*/ 1452892 w 1462416"/>
                <a:gd name="connsiteY2" fmla="*/ 1285423 h 1285423"/>
                <a:gd name="connsiteX3" fmla="*/ 1462416 w 1462416"/>
                <a:gd name="connsiteY3" fmla="*/ 747 h 1285423"/>
                <a:gd name="connsiteX4" fmla="*/ 14056 w 1462416"/>
                <a:gd name="connsiteY4" fmla="*/ 0 h 1285423"/>
                <a:gd name="connsiteX5" fmla="*/ 4 w 1462416"/>
                <a:gd name="connsiteY5" fmla="*/ 834251 h 1285423"/>
                <a:gd name="connsiteX0" fmla="*/ 4 w 1462416"/>
                <a:gd name="connsiteY0" fmla="*/ 834251 h 1285423"/>
                <a:gd name="connsiteX1" fmla="*/ 635167 w 1462416"/>
                <a:gd name="connsiteY1" fmla="*/ 1047095 h 1285423"/>
                <a:gd name="connsiteX2" fmla="*/ 1452892 w 1462416"/>
                <a:gd name="connsiteY2" fmla="*/ 1285423 h 1285423"/>
                <a:gd name="connsiteX3" fmla="*/ 1462416 w 1462416"/>
                <a:gd name="connsiteY3" fmla="*/ 747 h 1285423"/>
                <a:gd name="connsiteX4" fmla="*/ 14056 w 1462416"/>
                <a:gd name="connsiteY4" fmla="*/ 0 h 1285423"/>
                <a:gd name="connsiteX5" fmla="*/ 4 w 1462416"/>
                <a:gd name="connsiteY5" fmla="*/ 834251 h 1285423"/>
                <a:gd name="connsiteX0" fmla="*/ 4 w 1466235"/>
                <a:gd name="connsiteY0" fmla="*/ 834251 h 1297453"/>
                <a:gd name="connsiteX1" fmla="*/ 635167 w 1466235"/>
                <a:gd name="connsiteY1" fmla="*/ 1047095 h 1297453"/>
                <a:gd name="connsiteX2" fmla="*/ 1465576 w 1466235"/>
                <a:gd name="connsiteY2" fmla="*/ 1297453 h 1297453"/>
                <a:gd name="connsiteX3" fmla="*/ 1462416 w 1466235"/>
                <a:gd name="connsiteY3" fmla="*/ 747 h 1297453"/>
                <a:gd name="connsiteX4" fmla="*/ 14056 w 1466235"/>
                <a:gd name="connsiteY4" fmla="*/ 0 h 1297453"/>
                <a:gd name="connsiteX5" fmla="*/ 4 w 1466235"/>
                <a:gd name="connsiteY5" fmla="*/ 834251 h 129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6235" h="1297453">
                  <a:moveTo>
                    <a:pt x="4" y="834251"/>
                  </a:moveTo>
                  <a:cubicBezTo>
                    <a:pt x="193837" y="928436"/>
                    <a:pt x="441334" y="952910"/>
                    <a:pt x="635167" y="1047095"/>
                  </a:cubicBezTo>
                  <a:lnTo>
                    <a:pt x="1465576" y="1297453"/>
                  </a:lnTo>
                  <a:cubicBezTo>
                    <a:pt x="1468751" y="869228"/>
                    <a:pt x="1459241" y="428972"/>
                    <a:pt x="1462416" y="747"/>
                  </a:cubicBezTo>
                  <a:lnTo>
                    <a:pt x="14056" y="0"/>
                  </a:lnTo>
                  <a:cubicBezTo>
                    <a:pt x="14305" y="210169"/>
                    <a:pt x="-245" y="624082"/>
                    <a:pt x="4" y="834251"/>
                  </a:cubicBezTo>
                  <a:close/>
                </a:path>
              </a:pathLst>
            </a:custGeom>
            <a:gradFill flip="none" rotWithShape="1">
              <a:gsLst>
                <a:gs pos="51000">
                  <a:srgbClr val="7030A0"/>
                </a:gs>
                <a:gs pos="0">
                  <a:schemeClr val="accent1">
                    <a:shade val="63000"/>
                    <a:satMod val="160000"/>
                    <a:alpha val="41000"/>
                  </a:schemeClr>
                </a:gs>
                <a:gs pos="100000">
                  <a:srgbClr val="7030A0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1E3F44E-9FAE-0414-8340-31BF1E98BA70}"/>
                </a:ext>
              </a:extLst>
            </p:cNvPr>
            <p:cNvSpPr txBox="1"/>
            <p:nvPr/>
          </p:nvSpPr>
          <p:spPr>
            <a:xfrm>
              <a:off x="6541213" y="3118454"/>
              <a:ext cx="23815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7030A0"/>
                  </a:solidFill>
                </a:rPr>
                <a:t>The 60…80 K range would be a dream…</a:t>
              </a:r>
              <a:endParaRPr lang="en-CH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773B20A-A74F-847F-55BF-1E8C9AAC7C70}"/>
              </a:ext>
            </a:extLst>
          </p:cNvPr>
          <p:cNvGrpSpPr/>
          <p:nvPr/>
        </p:nvGrpSpPr>
        <p:grpSpPr>
          <a:xfrm>
            <a:off x="1250606" y="854729"/>
            <a:ext cx="1087084" cy="1109836"/>
            <a:chOff x="1250606" y="854729"/>
            <a:chExt cx="1087084" cy="1109836"/>
          </a:xfrm>
        </p:grpSpPr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61FF0F45-9301-8D79-B7A4-0599B0C07B57}"/>
                </a:ext>
              </a:extLst>
            </p:cNvPr>
            <p:cNvSpPr/>
            <p:nvPr/>
          </p:nvSpPr>
          <p:spPr>
            <a:xfrm>
              <a:off x="1998618" y="1514475"/>
              <a:ext cx="269554" cy="417806"/>
            </a:xfrm>
            <a:custGeom>
              <a:avLst/>
              <a:gdLst>
                <a:gd name="connsiteX0" fmla="*/ 0 w 267129"/>
                <a:gd name="connsiteY0" fmla="*/ 318499 h 452063"/>
                <a:gd name="connsiteX1" fmla="*/ 267129 w 267129"/>
                <a:gd name="connsiteY1" fmla="*/ 452063 h 452063"/>
                <a:gd name="connsiteX2" fmla="*/ 256854 w 267129"/>
                <a:gd name="connsiteY2" fmla="*/ 0 h 452063"/>
                <a:gd name="connsiteX3" fmla="*/ 10275 w 267129"/>
                <a:gd name="connsiteY3" fmla="*/ 0 h 452063"/>
                <a:gd name="connsiteX4" fmla="*/ 0 w 267129"/>
                <a:gd name="connsiteY4" fmla="*/ 318499 h 452063"/>
                <a:gd name="connsiteX0" fmla="*/ 2425 w 269554"/>
                <a:gd name="connsiteY0" fmla="*/ 318499 h 452063"/>
                <a:gd name="connsiteX1" fmla="*/ 269554 w 269554"/>
                <a:gd name="connsiteY1" fmla="*/ 452063 h 452063"/>
                <a:gd name="connsiteX2" fmla="*/ 259279 w 269554"/>
                <a:gd name="connsiteY2" fmla="*/ 0 h 452063"/>
                <a:gd name="connsiteX3" fmla="*/ 0 w 269554"/>
                <a:gd name="connsiteY3" fmla="*/ 3175 h 452063"/>
                <a:gd name="connsiteX4" fmla="*/ 2425 w 269554"/>
                <a:gd name="connsiteY4" fmla="*/ 318499 h 452063"/>
                <a:gd name="connsiteX0" fmla="*/ 2425 w 269554"/>
                <a:gd name="connsiteY0" fmla="*/ 315324 h 448888"/>
                <a:gd name="connsiteX1" fmla="*/ 269554 w 269554"/>
                <a:gd name="connsiteY1" fmla="*/ 448888 h 448888"/>
                <a:gd name="connsiteX2" fmla="*/ 265629 w 269554"/>
                <a:gd name="connsiteY2" fmla="*/ 3175 h 448888"/>
                <a:gd name="connsiteX3" fmla="*/ 0 w 269554"/>
                <a:gd name="connsiteY3" fmla="*/ 0 h 448888"/>
                <a:gd name="connsiteX4" fmla="*/ 2425 w 269554"/>
                <a:gd name="connsiteY4" fmla="*/ 315324 h 448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554" h="448888">
                  <a:moveTo>
                    <a:pt x="2425" y="315324"/>
                  </a:moveTo>
                  <a:lnTo>
                    <a:pt x="269554" y="448888"/>
                  </a:lnTo>
                  <a:cubicBezTo>
                    <a:pt x="268246" y="300317"/>
                    <a:pt x="266937" y="151746"/>
                    <a:pt x="265629" y="3175"/>
                  </a:cubicBezTo>
                  <a:lnTo>
                    <a:pt x="0" y="0"/>
                  </a:lnTo>
                  <a:cubicBezTo>
                    <a:pt x="808" y="105108"/>
                    <a:pt x="1617" y="210216"/>
                    <a:pt x="2425" y="315324"/>
                  </a:cubicBezTo>
                  <a:close/>
                </a:path>
              </a:pathLst>
            </a:custGeom>
            <a:solidFill>
              <a:schemeClr val="tx2">
                <a:alpha val="26109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C454F97-A771-EEC5-2FFF-6829208FD604}"/>
                </a:ext>
              </a:extLst>
            </p:cNvPr>
            <p:cNvSpPr txBox="1"/>
            <p:nvPr/>
          </p:nvSpPr>
          <p:spPr>
            <a:xfrm>
              <a:off x="1250606" y="1318234"/>
              <a:ext cx="8130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CH" dirty="0"/>
                <a:t>LHC</a:t>
              </a:r>
            </a:p>
            <a:p>
              <a:pPr algn="r"/>
              <a:r>
                <a:rPr lang="en-CH" dirty="0"/>
                <a:t>(FCC)</a:t>
              </a:r>
            </a:p>
          </p:txBody>
        </p:sp>
        <p:pic>
          <p:nvPicPr>
            <p:cNvPr id="5122" name="Picture 2" descr="Welt der Physik: Häufige Fragen zum LHC">
              <a:extLst>
                <a:ext uri="{FF2B5EF4-FFF2-40B4-BE49-F238E27FC236}">
                  <a16:creationId xmlns:a16="http://schemas.microsoft.com/office/drawing/2014/main" id="{CA161DA3-F255-797E-E6DC-4AD7191777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3749" y="854729"/>
              <a:ext cx="923941" cy="5204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3A47F9F-43CD-F01A-EB71-DCAE5A570109}"/>
              </a:ext>
            </a:extLst>
          </p:cNvPr>
          <p:cNvGrpSpPr/>
          <p:nvPr/>
        </p:nvGrpSpPr>
        <p:grpSpPr>
          <a:xfrm>
            <a:off x="4303059" y="1284073"/>
            <a:ext cx="4422973" cy="2109068"/>
            <a:chOff x="4303059" y="1284073"/>
            <a:chExt cx="4422973" cy="2109068"/>
          </a:xfrm>
        </p:grpSpPr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7CD59D1-E027-E667-46DE-B5625EA8D5A5}"/>
                </a:ext>
              </a:extLst>
            </p:cNvPr>
            <p:cNvSpPr/>
            <p:nvPr/>
          </p:nvSpPr>
          <p:spPr>
            <a:xfrm>
              <a:off x="4303059" y="2380129"/>
              <a:ext cx="913261" cy="1013012"/>
            </a:xfrm>
            <a:custGeom>
              <a:avLst/>
              <a:gdLst>
                <a:gd name="connsiteX0" fmla="*/ 13447 w 1438835"/>
                <a:gd name="connsiteY0" fmla="*/ 564777 h 1317812"/>
                <a:gd name="connsiteX1" fmla="*/ 1438835 w 1438835"/>
                <a:gd name="connsiteY1" fmla="*/ 1317812 h 1317812"/>
                <a:gd name="connsiteX2" fmla="*/ 1438835 w 1438835"/>
                <a:gd name="connsiteY2" fmla="*/ 13447 h 1317812"/>
                <a:gd name="connsiteX3" fmla="*/ 0 w 1438835"/>
                <a:gd name="connsiteY3" fmla="*/ 0 h 1317812"/>
                <a:gd name="connsiteX4" fmla="*/ 13447 w 1438835"/>
                <a:gd name="connsiteY4" fmla="*/ 564777 h 1317812"/>
                <a:gd name="connsiteX0" fmla="*/ 747 w 1438835"/>
                <a:gd name="connsiteY0" fmla="*/ 571127 h 1317812"/>
                <a:gd name="connsiteX1" fmla="*/ 1438835 w 1438835"/>
                <a:gd name="connsiteY1" fmla="*/ 1317812 h 1317812"/>
                <a:gd name="connsiteX2" fmla="*/ 1438835 w 1438835"/>
                <a:gd name="connsiteY2" fmla="*/ 13447 h 1317812"/>
                <a:gd name="connsiteX3" fmla="*/ 0 w 1438835"/>
                <a:gd name="connsiteY3" fmla="*/ 0 h 1317812"/>
                <a:gd name="connsiteX4" fmla="*/ 747 w 1438835"/>
                <a:gd name="connsiteY4" fmla="*/ 571127 h 1317812"/>
                <a:gd name="connsiteX0" fmla="*/ 747 w 1451535"/>
                <a:gd name="connsiteY0" fmla="*/ 571127 h 1317812"/>
                <a:gd name="connsiteX1" fmla="*/ 1438835 w 1451535"/>
                <a:gd name="connsiteY1" fmla="*/ 1317812 h 1317812"/>
                <a:gd name="connsiteX2" fmla="*/ 1451535 w 1451535"/>
                <a:gd name="connsiteY2" fmla="*/ 13447 h 1317812"/>
                <a:gd name="connsiteX3" fmla="*/ 0 w 1451535"/>
                <a:gd name="connsiteY3" fmla="*/ 0 h 1317812"/>
                <a:gd name="connsiteX4" fmla="*/ 747 w 1451535"/>
                <a:gd name="connsiteY4" fmla="*/ 571127 h 1317812"/>
                <a:gd name="connsiteX0" fmla="*/ 747 w 1448360"/>
                <a:gd name="connsiteY0" fmla="*/ 571127 h 1317812"/>
                <a:gd name="connsiteX1" fmla="*/ 1438835 w 1448360"/>
                <a:gd name="connsiteY1" fmla="*/ 1317812 h 1317812"/>
                <a:gd name="connsiteX2" fmla="*/ 1448360 w 1448360"/>
                <a:gd name="connsiteY2" fmla="*/ 7097 h 1317812"/>
                <a:gd name="connsiteX3" fmla="*/ 0 w 1448360"/>
                <a:gd name="connsiteY3" fmla="*/ 0 h 1317812"/>
                <a:gd name="connsiteX4" fmla="*/ 747 w 1448360"/>
                <a:gd name="connsiteY4" fmla="*/ 571127 h 1317812"/>
                <a:gd name="connsiteX0" fmla="*/ 747 w 1448360"/>
                <a:gd name="connsiteY0" fmla="*/ 571127 h 1317812"/>
                <a:gd name="connsiteX1" fmla="*/ 1438835 w 1448360"/>
                <a:gd name="connsiteY1" fmla="*/ 1317812 h 1317812"/>
                <a:gd name="connsiteX2" fmla="*/ 1448360 w 1448360"/>
                <a:gd name="connsiteY2" fmla="*/ 747 h 1317812"/>
                <a:gd name="connsiteX3" fmla="*/ 0 w 1448360"/>
                <a:gd name="connsiteY3" fmla="*/ 0 h 1317812"/>
                <a:gd name="connsiteX4" fmla="*/ 747 w 1448360"/>
                <a:gd name="connsiteY4" fmla="*/ 571127 h 1317812"/>
                <a:gd name="connsiteX0" fmla="*/ 747 w 1448360"/>
                <a:gd name="connsiteY0" fmla="*/ 571127 h 1013012"/>
                <a:gd name="connsiteX1" fmla="*/ 1443870 w 1448360"/>
                <a:gd name="connsiteY1" fmla="*/ 1013012 h 1013012"/>
                <a:gd name="connsiteX2" fmla="*/ 1448360 w 1448360"/>
                <a:gd name="connsiteY2" fmla="*/ 747 h 1013012"/>
                <a:gd name="connsiteX3" fmla="*/ 0 w 1448360"/>
                <a:gd name="connsiteY3" fmla="*/ 0 h 1013012"/>
                <a:gd name="connsiteX4" fmla="*/ 747 w 1448360"/>
                <a:gd name="connsiteY4" fmla="*/ 571127 h 1013012"/>
                <a:gd name="connsiteX0" fmla="*/ 5782 w 1448360"/>
                <a:gd name="connsiteY0" fmla="*/ 558427 h 1013012"/>
                <a:gd name="connsiteX1" fmla="*/ 1443870 w 1448360"/>
                <a:gd name="connsiteY1" fmla="*/ 1013012 h 1013012"/>
                <a:gd name="connsiteX2" fmla="*/ 1448360 w 1448360"/>
                <a:gd name="connsiteY2" fmla="*/ 747 h 1013012"/>
                <a:gd name="connsiteX3" fmla="*/ 0 w 1448360"/>
                <a:gd name="connsiteY3" fmla="*/ 0 h 1013012"/>
                <a:gd name="connsiteX4" fmla="*/ 5782 w 1448360"/>
                <a:gd name="connsiteY4" fmla="*/ 558427 h 1013012"/>
                <a:gd name="connsiteX0" fmla="*/ 747 w 1448360"/>
                <a:gd name="connsiteY0" fmla="*/ 555252 h 1013012"/>
                <a:gd name="connsiteX1" fmla="*/ 1443870 w 1448360"/>
                <a:gd name="connsiteY1" fmla="*/ 1013012 h 1013012"/>
                <a:gd name="connsiteX2" fmla="*/ 1448360 w 1448360"/>
                <a:gd name="connsiteY2" fmla="*/ 747 h 1013012"/>
                <a:gd name="connsiteX3" fmla="*/ 0 w 1448360"/>
                <a:gd name="connsiteY3" fmla="*/ 0 h 1013012"/>
                <a:gd name="connsiteX4" fmla="*/ 747 w 1448360"/>
                <a:gd name="connsiteY4" fmla="*/ 555252 h 1013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8360" h="1013012">
                  <a:moveTo>
                    <a:pt x="747" y="555252"/>
                  </a:moveTo>
                  <a:lnTo>
                    <a:pt x="1443870" y="1013012"/>
                  </a:lnTo>
                  <a:cubicBezTo>
                    <a:pt x="1445367" y="675590"/>
                    <a:pt x="1446863" y="338169"/>
                    <a:pt x="1448360" y="747"/>
                  </a:cubicBezTo>
                  <a:lnTo>
                    <a:pt x="0" y="0"/>
                  </a:lnTo>
                  <a:cubicBezTo>
                    <a:pt x="1927" y="186142"/>
                    <a:pt x="-1180" y="369110"/>
                    <a:pt x="747" y="555252"/>
                  </a:cubicBezTo>
                  <a:close/>
                </a:path>
              </a:pathLst>
            </a:custGeom>
            <a:gradFill flip="none" rotWithShape="1">
              <a:gsLst>
                <a:gs pos="51000">
                  <a:srgbClr val="DABA5A">
                    <a:alpha val="74000"/>
                  </a:srgbClr>
                </a:gs>
                <a:gs pos="0">
                  <a:schemeClr val="accent1">
                    <a:shade val="63000"/>
                    <a:satMod val="160000"/>
                    <a:alpha val="41000"/>
                  </a:schemeClr>
                </a:gs>
                <a:gs pos="100000">
                  <a:srgbClr val="FFC000">
                    <a:alpha val="50080"/>
                  </a:srgbClr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3CFC1E4-78AA-FDF6-D421-3E1F7B30483C}"/>
                </a:ext>
              </a:extLst>
            </p:cNvPr>
            <p:cNvSpPr txBox="1"/>
            <p:nvPr/>
          </p:nvSpPr>
          <p:spPr>
            <a:xfrm>
              <a:off x="5216320" y="2947539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solidFill>
                    <a:srgbClr val="C00000"/>
                  </a:solidFill>
                </a:rPr>
                <a:t>ESS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B694926-0C06-CD60-5AE6-F829A8D4340A}"/>
                </a:ext>
              </a:extLst>
            </p:cNvPr>
            <p:cNvSpPr txBox="1"/>
            <p:nvPr/>
          </p:nvSpPr>
          <p:spPr>
            <a:xfrm>
              <a:off x="5769707" y="1284073"/>
              <a:ext cx="2956325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Need efficient cryo-plant and heat removal scheme in the range of 10…20 K </a:t>
              </a:r>
              <a:r>
                <a:rPr lang="en-US" sz="1200" dirty="0">
                  <a:solidFill>
                    <a:srgbClr val="C00000"/>
                  </a:solidFill>
                </a:rPr>
                <a:t>(see work at ESS)</a:t>
              </a:r>
              <a:endParaRPr lang="en-CH" dirty="0">
                <a:solidFill>
                  <a:srgbClr val="C00000"/>
                </a:solidFill>
              </a:endParaRPr>
            </a:p>
          </p:txBody>
        </p:sp>
        <p:pic>
          <p:nvPicPr>
            <p:cNvPr id="5130" name="Picture 10" descr="TCCP hall">
              <a:extLst>
                <a:ext uri="{FF2B5EF4-FFF2-40B4-BE49-F238E27FC236}">
                  <a16:creationId xmlns:a16="http://schemas.microsoft.com/office/drawing/2014/main" id="{CAAC61AC-9CC2-EE09-944E-6BA583D5D8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6511" y="1348551"/>
              <a:ext cx="1425513" cy="9503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6A5D424-CA54-3C92-C4D4-0E4AEDE5C2EC}"/>
              </a:ext>
            </a:extLst>
          </p:cNvPr>
          <p:cNvGrpSpPr/>
          <p:nvPr/>
        </p:nvGrpSpPr>
        <p:grpSpPr>
          <a:xfrm>
            <a:off x="630550" y="3002707"/>
            <a:ext cx="4664552" cy="1663459"/>
            <a:chOff x="630550" y="3002707"/>
            <a:chExt cx="4664552" cy="1663459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FAC44D8-AF4F-FF8B-AAC7-F8B136C49EC2}"/>
                </a:ext>
              </a:extLst>
            </p:cNvPr>
            <p:cNvSpPr txBox="1"/>
            <p:nvPr/>
          </p:nvSpPr>
          <p:spPr>
            <a:xfrm>
              <a:off x="630550" y="4019835"/>
              <a:ext cx="4542631" cy="646331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C00000"/>
                  </a:solidFill>
                </a:rPr>
                <a:t>T</a:t>
              </a:r>
              <a:r>
                <a:rPr lang="en-CH" dirty="0">
                  <a:solidFill>
                    <a:srgbClr val="C00000"/>
                  </a:solidFill>
                </a:rPr>
                <a:t>his could be the best range of operating temperature of a future HEP collider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DAFF7FD-52E6-A553-AB1E-728F9236C5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15136" y="3002707"/>
              <a:ext cx="0" cy="10800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43D7AA6-7754-37D6-1754-44B8ACB3DE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13279" y="3441619"/>
              <a:ext cx="3041" cy="6480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EE8E64A-9B3E-2608-E934-E7D278DA1421}"/>
                </a:ext>
              </a:extLst>
            </p:cNvPr>
            <p:cNvCxnSpPr>
              <a:cxnSpLocks/>
            </p:cNvCxnSpPr>
            <p:nvPr/>
          </p:nvCxnSpPr>
          <p:spPr>
            <a:xfrm>
              <a:off x="1581385" y="4020299"/>
              <a:ext cx="3713717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9E5941AD-099B-6CB8-6223-DF2C9E10913B}"/>
              </a:ext>
            </a:extLst>
          </p:cNvPr>
          <p:cNvGrpSpPr/>
          <p:nvPr/>
        </p:nvGrpSpPr>
        <p:grpSpPr>
          <a:xfrm>
            <a:off x="2406451" y="1122709"/>
            <a:ext cx="1901772" cy="1763351"/>
            <a:chOff x="2406451" y="1122709"/>
            <a:chExt cx="1901772" cy="1763351"/>
          </a:xfrm>
        </p:grpSpPr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7D22E2F6-FB33-9CEE-B572-CCBEF7185625}"/>
                </a:ext>
              </a:extLst>
            </p:cNvPr>
            <p:cNvSpPr/>
            <p:nvPr/>
          </p:nvSpPr>
          <p:spPr>
            <a:xfrm>
              <a:off x="3078118" y="1762125"/>
              <a:ext cx="269554" cy="711200"/>
            </a:xfrm>
            <a:custGeom>
              <a:avLst/>
              <a:gdLst>
                <a:gd name="connsiteX0" fmla="*/ 0 w 267129"/>
                <a:gd name="connsiteY0" fmla="*/ 318499 h 452063"/>
                <a:gd name="connsiteX1" fmla="*/ 267129 w 267129"/>
                <a:gd name="connsiteY1" fmla="*/ 452063 h 452063"/>
                <a:gd name="connsiteX2" fmla="*/ 256854 w 267129"/>
                <a:gd name="connsiteY2" fmla="*/ 0 h 452063"/>
                <a:gd name="connsiteX3" fmla="*/ 10275 w 267129"/>
                <a:gd name="connsiteY3" fmla="*/ 0 h 452063"/>
                <a:gd name="connsiteX4" fmla="*/ 0 w 267129"/>
                <a:gd name="connsiteY4" fmla="*/ 318499 h 452063"/>
                <a:gd name="connsiteX0" fmla="*/ 2425 w 269554"/>
                <a:gd name="connsiteY0" fmla="*/ 318499 h 452063"/>
                <a:gd name="connsiteX1" fmla="*/ 269554 w 269554"/>
                <a:gd name="connsiteY1" fmla="*/ 452063 h 452063"/>
                <a:gd name="connsiteX2" fmla="*/ 259279 w 269554"/>
                <a:gd name="connsiteY2" fmla="*/ 0 h 452063"/>
                <a:gd name="connsiteX3" fmla="*/ 0 w 269554"/>
                <a:gd name="connsiteY3" fmla="*/ 3175 h 452063"/>
                <a:gd name="connsiteX4" fmla="*/ 2425 w 269554"/>
                <a:gd name="connsiteY4" fmla="*/ 318499 h 452063"/>
                <a:gd name="connsiteX0" fmla="*/ 2425 w 269554"/>
                <a:gd name="connsiteY0" fmla="*/ 315324 h 448888"/>
                <a:gd name="connsiteX1" fmla="*/ 269554 w 269554"/>
                <a:gd name="connsiteY1" fmla="*/ 448888 h 448888"/>
                <a:gd name="connsiteX2" fmla="*/ 265629 w 269554"/>
                <a:gd name="connsiteY2" fmla="*/ 3175 h 448888"/>
                <a:gd name="connsiteX3" fmla="*/ 0 w 269554"/>
                <a:gd name="connsiteY3" fmla="*/ 0 h 448888"/>
                <a:gd name="connsiteX4" fmla="*/ 2425 w 269554"/>
                <a:gd name="connsiteY4" fmla="*/ 315324 h 448888"/>
                <a:gd name="connsiteX0" fmla="*/ 2425 w 269554"/>
                <a:gd name="connsiteY0" fmla="*/ 361415 h 448888"/>
                <a:gd name="connsiteX1" fmla="*/ 269554 w 269554"/>
                <a:gd name="connsiteY1" fmla="*/ 448888 h 448888"/>
                <a:gd name="connsiteX2" fmla="*/ 265629 w 269554"/>
                <a:gd name="connsiteY2" fmla="*/ 3175 h 448888"/>
                <a:gd name="connsiteX3" fmla="*/ 0 w 269554"/>
                <a:gd name="connsiteY3" fmla="*/ 0 h 448888"/>
                <a:gd name="connsiteX4" fmla="*/ 2425 w 269554"/>
                <a:gd name="connsiteY4" fmla="*/ 361415 h 448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554" h="448888">
                  <a:moveTo>
                    <a:pt x="2425" y="361415"/>
                  </a:moveTo>
                  <a:lnTo>
                    <a:pt x="269554" y="448888"/>
                  </a:lnTo>
                  <a:cubicBezTo>
                    <a:pt x="268246" y="300317"/>
                    <a:pt x="266937" y="151746"/>
                    <a:pt x="265629" y="3175"/>
                  </a:cubicBezTo>
                  <a:lnTo>
                    <a:pt x="0" y="0"/>
                  </a:lnTo>
                  <a:cubicBezTo>
                    <a:pt x="808" y="105108"/>
                    <a:pt x="1617" y="256307"/>
                    <a:pt x="2425" y="361415"/>
                  </a:cubicBezTo>
                  <a:close/>
                </a:path>
              </a:pathLst>
            </a:custGeom>
            <a:solidFill>
              <a:srgbClr val="FF0000">
                <a:alpha val="26109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FB51FAA-03BC-0882-861F-E5BB9E4EB2B9}"/>
                </a:ext>
              </a:extLst>
            </p:cNvPr>
            <p:cNvSpPr txBox="1"/>
            <p:nvPr/>
          </p:nvSpPr>
          <p:spPr>
            <a:xfrm>
              <a:off x="2429363" y="1600609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solidFill>
                    <a:srgbClr val="FF0000"/>
                  </a:solidFill>
                </a:rPr>
                <a:t>RHIC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B599449-EE60-50B3-AE6F-9D9890D1324E}"/>
                </a:ext>
              </a:extLst>
            </p:cNvPr>
            <p:cNvSpPr txBox="1"/>
            <p:nvPr/>
          </p:nvSpPr>
          <p:spPr>
            <a:xfrm>
              <a:off x="3238635" y="1781188"/>
              <a:ext cx="1069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solidFill>
                    <a:srgbClr val="FF0000"/>
                  </a:solidFill>
                </a:rPr>
                <a:t>Tevatron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DDCF2EA-7B36-CDC1-05E6-E8B923BF433A}"/>
                </a:ext>
              </a:extLst>
            </p:cNvPr>
            <p:cNvSpPr txBox="1"/>
            <p:nvPr/>
          </p:nvSpPr>
          <p:spPr>
            <a:xfrm>
              <a:off x="3365960" y="2042989"/>
              <a:ext cx="82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solidFill>
                    <a:srgbClr val="FF0000"/>
                  </a:solidFill>
                </a:rPr>
                <a:t>HERA</a:t>
              </a:r>
            </a:p>
          </p:txBody>
        </p:sp>
        <p:pic>
          <p:nvPicPr>
            <p:cNvPr id="5124" name="Picture 4" descr="DESY News: The most precise picture of the proton - Deutsches  Elektronen-Synchrotron DESY">
              <a:extLst>
                <a:ext uri="{FF2B5EF4-FFF2-40B4-BE49-F238E27FC236}">
                  <a16:creationId xmlns:a16="http://schemas.microsoft.com/office/drawing/2014/main" id="{39E96E45-62B0-BF8B-F29F-501D224FD7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378703" y="2365791"/>
              <a:ext cx="777575" cy="5202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6" name="Picture 6" descr="RHIC at BNL, Brookhaven The two collider rings intersect in six... |  Download Scientific Diagram">
              <a:extLst>
                <a:ext uri="{FF2B5EF4-FFF2-40B4-BE49-F238E27FC236}">
                  <a16:creationId xmlns:a16="http://schemas.microsoft.com/office/drawing/2014/main" id="{98CD74F6-17C4-32B6-030F-76612EEFC6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6451" y="1122709"/>
              <a:ext cx="748923" cy="5204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8" name="Picture 8" descr="Fermilab | Tevatron">
              <a:extLst>
                <a:ext uri="{FF2B5EF4-FFF2-40B4-BE49-F238E27FC236}">
                  <a16:creationId xmlns:a16="http://schemas.microsoft.com/office/drawing/2014/main" id="{4CD7676E-A34C-3AAE-AA38-5B90AA4CF9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1455" y="1303453"/>
              <a:ext cx="780405" cy="5202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8A6B848-327D-1F47-7C8E-CA9A4EEA0838}"/>
                </a:ext>
              </a:extLst>
            </p:cNvPr>
            <p:cNvSpPr txBox="1"/>
            <p:nvPr/>
          </p:nvSpPr>
          <p:spPr>
            <a:xfrm>
              <a:off x="2444254" y="2199772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solidFill>
                    <a:srgbClr val="FF0000"/>
                  </a:solidFill>
                </a:rPr>
                <a:t>LHC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D8E9DF6-8DD7-1757-66CC-3029CB158D4B}"/>
              </a:ext>
            </a:extLst>
          </p:cNvPr>
          <p:cNvSpPr txBox="1"/>
          <p:nvPr/>
        </p:nvSpPr>
        <p:spPr>
          <a:xfrm>
            <a:off x="771922" y="6249562"/>
            <a:ext cx="7600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2400" b="1" dirty="0">
                <a:solidFill>
                  <a:schemeClr val="bg1"/>
                </a:solidFill>
              </a:rPr>
              <a:t>HTS may be the only path towards a future collider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BB7D43B-315A-D72B-7BA8-1EACF8B046E5}"/>
              </a:ext>
            </a:extLst>
          </p:cNvPr>
          <p:cNvGrpSpPr/>
          <p:nvPr/>
        </p:nvGrpSpPr>
        <p:grpSpPr>
          <a:xfrm>
            <a:off x="1832196" y="2559083"/>
            <a:ext cx="1542210" cy="578324"/>
            <a:chOff x="1832196" y="2559083"/>
            <a:chExt cx="1542210" cy="578324"/>
          </a:xfrm>
        </p:grpSpPr>
        <p:sp>
          <p:nvSpPr>
            <p:cNvPr id="10" name="Chevron 9">
              <a:extLst>
                <a:ext uri="{FF2B5EF4-FFF2-40B4-BE49-F238E27FC236}">
                  <a16:creationId xmlns:a16="http://schemas.microsoft.com/office/drawing/2014/main" id="{50A97768-BCF9-1E3D-FCDE-CB05F7D1FD92}"/>
                </a:ext>
              </a:extLst>
            </p:cNvPr>
            <p:cNvSpPr/>
            <p:nvPr/>
          </p:nvSpPr>
          <p:spPr>
            <a:xfrm>
              <a:off x="1901702" y="2559083"/>
              <a:ext cx="1388589" cy="288598"/>
            </a:xfrm>
            <a:prstGeom prst="chevron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</a:schemeClr>
                </a:gs>
                <a:gs pos="63000">
                  <a:schemeClr val="bg1">
                    <a:lumMod val="50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600" dirty="0">
                  <a:solidFill>
                    <a:schemeClr val="bg1"/>
                  </a:solidFill>
                </a:rPr>
                <a:t>Nb-Ti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6320A60-B866-EF1A-BE30-6CDAE13E0732}"/>
                </a:ext>
              </a:extLst>
            </p:cNvPr>
            <p:cNvSpPr txBox="1"/>
            <p:nvPr/>
          </p:nvSpPr>
          <p:spPr>
            <a:xfrm>
              <a:off x="1832196" y="2829630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dirty="0">
                  <a:solidFill>
                    <a:schemeClr val="accent6">
                      <a:lumMod val="50000"/>
                    </a:schemeClr>
                  </a:solidFill>
                </a:rPr>
                <a:t>8T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6C9FE5E-25C8-7C4A-205F-CFBB6769BBBE}"/>
                </a:ext>
              </a:extLst>
            </p:cNvPr>
            <p:cNvSpPr txBox="1"/>
            <p:nvPr/>
          </p:nvSpPr>
          <p:spPr>
            <a:xfrm>
              <a:off x="2981350" y="2829630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dirty="0">
                  <a:solidFill>
                    <a:schemeClr val="accent6">
                      <a:lumMod val="50000"/>
                    </a:schemeClr>
                  </a:solidFill>
                </a:rPr>
                <a:t>5T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E849E28-1974-A309-F134-16A5EE1022B8}"/>
              </a:ext>
            </a:extLst>
          </p:cNvPr>
          <p:cNvGrpSpPr/>
          <p:nvPr/>
        </p:nvGrpSpPr>
        <p:grpSpPr>
          <a:xfrm>
            <a:off x="1822772" y="3258014"/>
            <a:ext cx="1864073" cy="595081"/>
            <a:chOff x="1822772" y="3258014"/>
            <a:chExt cx="1864073" cy="595081"/>
          </a:xfrm>
        </p:grpSpPr>
        <p:sp>
          <p:nvSpPr>
            <p:cNvPr id="11" name="Chevron 10">
              <a:extLst>
                <a:ext uri="{FF2B5EF4-FFF2-40B4-BE49-F238E27FC236}">
                  <a16:creationId xmlns:a16="http://schemas.microsoft.com/office/drawing/2014/main" id="{BF0E02FB-797A-C7C7-E39B-E16ED6902758}"/>
                </a:ext>
              </a:extLst>
            </p:cNvPr>
            <p:cNvSpPr/>
            <p:nvPr/>
          </p:nvSpPr>
          <p:spPr>
            <a:xfrm>
              <a:off x="1901702" y="3258014"/>
              <a:ext cx="1785143" cy="288598"/>
            </a:xfrm>
            <a:prstGeom prst="chevron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</a:schemeClr>
                </a:gs>
                <a:gs pos="78000">
                  <a:srgbClr val="0024F4"/>
                </a:gs>
                <a:gs pos="100000">
                  <a:schemeClr val="tx1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600" dirty="0">
                  <a:solidFill>
                    <a:schemeClr val="bg1"/>
                  </a:solidFill>
                </a:rPr>
                <a:t>Nb</a:t>
              </a:r>
              <a:r>
                <a:rPr lang="en-CH" sz="1600" baseline="-25000" dirty="0">
                  <a:solidFill>
                    <a:schemeClr val="bg1"/>
                  </a:solidFill>
                </a:rPr>
                <a:t>3</a:t>
              </a:r>
              <a:r>
                <a:rPr lang="en-CH" sz="1600" dirty="0">
                  <a:solidFill>
                    <a:schemeClr val="bg1"/>
                  </a:solidFill>
                </a:rPr>
                <a:t>Sn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598056F-FF8B-C6E7-70DC-E3EBA6FB8226}"/>
                </a:ext>
              </a:extLst>
            </p:cNvPr>
            <p:cNvSpPr txBox="1"/>
            <p:nvPr/>
          </p:nvSpPr>
          <p:spPr>
            <a:xfrm>
              <a:off x="1822772" y="3545318"/>
              <a:ext cx="4924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dirty="0"/>
                <a:t>16T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5C02FF7-EB2B-A2B5-3C6A-317854A606FA}"/>
                </a:ext>
              </a:extLst>
            </p:cNvPr>
            <p:cNvSpPr txBox="1"/>
            <p:nvPr/>
          </p:nvSpPr>
          <p:spPr>
            <a:xfrm>
              <a:off x="2746890" y="3545318"/>
              <a:ext cx="8707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dirty="0"/>
                <a:t>12…14T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57DCFB1-CDD5-2ED8-B62D-289DA222E73A}"/>
              </a:ext>
            </a:extLst>
          </p:cNvPr>
          <p:cNvGrpSpPr/>
          <p:nvPr/>
        </p:nvGrpSpPr>
        <p:grpSpPr>
          <a:xfrm>
            <a:off x="3044069" y="4699032"/>
            <a:ext cx="4314932" cy="592255"/>
            <a:chOff x="3044069" y="4743636"/>
            <a:chExt cx="4314932" cy="592255"/>
          </a:xfrm>
        </p:grpSpPr>
        <p:sp>
          <p:nvSpPr>
            <p:cNvPr id="12" name="Chevron 11">
              <a:extLst>
                <a:ext uri="{FF2B5EF4-FFF2-40B4-BE49-F238E27FC236}">
                  <a16:creationId xmlns:a16="http://schemas.microsoft.com/office/drawing/2014/main" id="{1C2FED50-79E0-D006-BADD-5E4EDD122E02}"/>
                </a:ext>
              </a:extLst>
            </p:cNvPr>
            <p:cNvSpPr/>
            <p:nvPr/>
          </p:nvSpPr>
          <p:spPr>
            <a:xfrm>
              <a:off x="3212895" y="4743636"/>
              <a:ext cx="4135759" cy="288598"/>
            </a:xfrm>
            <a:prstGeom prst="chevron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</a:schemeClr>
                </a:gs>
                <a:gs pos="38000">
                  <a:srgbClr val="FF0000"/>
                </a:gs>
                <a:gs pos="100000">
                  <a:srgbClr val="C0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600" dirty="0">
                  <a:solidFill>
                    <a:schemeClr val="bg1"/>
                  </a:solidFill>
                </a:rPr>
                <a:t>HTS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E8F9200-1FC0-5FC7-4D36-0D6E8B7F3D00}"/>
                </a:ext>
              </a:extLst>
            </p:cNvPr>
            <p:cNvSpPr txBox="1"/>
            <p:nvPr/>
          </p:nvSpPr>
          <p:spPr>
            <a:xfrm>
              <a:off x="3044069" y="5028114"/>
              <a:ext cx="8707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dirty="0">
                  <a:solidFill>
                    <a:srgbClr val="FF0000"/>
                  </a:solidFill>
                </a:rPr>
                <a:t>40…60T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77090A5-1BEA-30E2-9C3B-66222EAF38A9}"/>
                </a:ext>
              </a:extLst>
            </p:cNvPr>
            <p:cNvSpPr txBox="1"/>
            <p:nvPr/>
          </p:nvSpPr>
          <p:spPr>
            <a:xfrm>
              <a:off x="4292834" y="5028114"/>
              <a:ext cx="9204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dirty="0">
                  <a:solidFill>
                    <a:srgbClr val="FF0000"/>
                  </a:solidFill>
                </a:rPr>
                <a:t> 20…40T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73B3D4A-F5FF-A07D-73A2-D3DFCBF265C8}"/>
                </a:ext>
              </a:extLst>
            </p:cNvPr>
            <p:cNvSpPr txBox="1"/>
            <p:nvPr/>
          </p:nvSpPr>
          <p:spPr>
            <a:xfrm>
              <a:off x="6541213" y="5028114"/>
              <a:ext cx="8177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dirty="0">
                  <a:solidFill>
                    <a:srgbClr val="FF0000"/>
                  </a:solidFill>
                </a:rPr>
                <a:t> a few T</a:t>
              </a: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A02CC1B2-E819-7CA4-B34E-03B690944ED3}"/>
              </a:ext>
            </a:extLst>
          </p:cNvPr>
          <p:cNvSpPr txBox="1"/>
          <p:nvPr/>
        </p:nvSpPr>
        <p:spPr>
          <a:xfrm>
            <a:off x="1880761" y="529236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1.9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17F3BD5-6BF4-DA2B-925D-8774A27E94B6}"/>
              </a:ext>
            </a:extLst>
          </p:cNvPr>
          <p:cNvSpPr txBox="1"/>
          <p:nvPr/>
        </p:nvSpPr>
        <p:spPr>
          <a:xfrm>
            <a:off x="2957260" y="529236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4.2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6C1A8B3-C9FE-4319-E28D-0A2EDCAAA4E9}"/>
              </a:ext>
            </a:extLst>
          </p:cNvPr>
          <p:cNvSpPr txBox="1"/>
          <p:nvPr/>
        </p:nvSpPr>
        <p:spPr>
          <a:xfrm>
            <a:off x="6693861" y="529236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7030A0"/>
                </a:solidFill>
              </a:rPr>
              <a:t>77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36B6A1-AEB8-65F5-E046-FF45FA841875}"/>
              </a:ext>
            </a:extLst>
          </p:cNvPr>
          <p:cNvSpPr txBox="1"/>
          <p:nvPr/>
        </p:nvSpPr>
        <p:spPr>
          <a:xfrm>
            <a:off x="4273516" y="912717"/>
            <a:ext cx="44377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/>
              <a:t>Credits to P. De Sousa and R. Van </a:t>
            </a:r>
            <a:r>
              <a:rPr lang="en-US" sz="1400" dirty="0" err="1"/>
              <a:t>Weelderen</a:t>
            </a:r>
            <a:r>
              <a:rPr lang="en-US" sz="1400" dirty="0"/>
              <a:t>, CERN</a:t>
            </a:r>
            <a:endParaRPr lang="en-CH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C8078C-82A9-52E4-F939-C4086F403CA7}"/>
              </a:ext>
            </a:extLst>
          </p:cNvPr>
          <p:cNvSpPr txBox="1"/>
          <p:nvPr/>
        </p:nvSpPr>
        <p:spPr>
          <a:xfrm>
            <a:off x="7595882" y="393049"/>
            <a:ext cx="13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Times" pitchFamily="2" charset="0"/>
              </a:rPr>
              <a:t>W</a:t>
            </a:r>
            <a:r>
              <a:rPr lang="en-US" sz="1400" dirty="0">
                <a:latin typeface="Times" pitchFamily="2" charset="0"/>
              </a:rPr>
              <a:t>/</a:t>
            </a:r>
            <a:r>
              <a:rPr lang="en-US" sz="1400" i="1" dirty="0">
                <a:latin typeface="Times" pitchFamily="2" charset="0"/>
              </a:rPr>
              <a:t>Q</a:t>
            </a:r>
            <a:r>
              <a:rPr lang="en-CH" sz="1400" dirty="0">
                <a:latin typeface="Times" pitchFamily="2" charset="0"/>
              </a:rPr>
              <a:t> = (</a:t>
            </a:r>
            <a:r>
              <a:rPr lang="en-CH" sz="1400" i="1" dirty="0">
                <a:latin typeface="Times" pitchFamily="2" charset="0"/>
              </a:rPr>
              <a:t>T</a:t>
            </a:r>
            <a:r>
              <a:rPr lang="en-CH" sz="1400" i="1" baseline="-25000" dirty="0">
                <a:latin typeface="Times" pitchFamily="2" charset="0"/>
              </a:rPr>
              <a:t>h</a:t>
            </a:r>
            <a:r>
              <a:rPr lang="en-CH" sz="1400" dirty="0">
                <a:latin typeface="Times" pitchFamily="2" charset="0"/>
              </a:rPr>
              <a:t>-</a:t>
            </a:r>
            <a:r>
              <a:rPr lang="en-CH" sz="1400" i="1" dirty="0">
                <a:latin typeface="Times" pitchFamily="2" charset="0"/>
              </a:rPr>
              <a:t>T</a:t>
            </a:r>
            <a:r>
              <a:rPr lang="en-CH" sz="1400" i="1" baseline="-25000" dirty="0">
                <a:latin typeface="Times" pitchFamily="2" charset="0"/>
              </a:rPr>
              <a:t>c</a:t>
            </a:r>
            <a:r>
              <a:rPr lang="en-CH" sz="1400" dirty="0">
                <a:latin typeface="Times" pitchFamily="2" charset="0"/>
              </a:rPr>
              <a:t>)/</a:t>
            </a:r>
            <a:r>
              <a:rPr lang="en-CH" sz="1400" i="1" dirty="0">
                <a:latin typeface="Times" pitchFamily="2" charset="0"/>
              </a:rPr>
              <a:t>T</a:t>
            </a:r>
            <a:r>
              <a:rPr lang="en-CH" sz="1400" i="1" baseline="-25000" dirty="0">
                <a:latin typeface="Times" pitchFamily="2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95762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2CE2-228C-7B31-A883-01CE6BFB7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Cooling in closed loop </a:t>
            </a:r>
            <a:endParaRPr lang="en-CH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B5BC06A-0A10-4E8F-5AB1-5BB4EE3A8C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687276-B274-1C6C-FA7A-0166E01141AF}"/>
              </a:ext>
            </a:extLst>
          </p:cNvPr>
          <p:cNvGrpSpPr/>
          <p:nvPr/>
        </p:nvGrpSpPr>
        <p:grpSpPr>
          <a:xfrm>
            <a:off x="1305164" y="2222500"/>
            <a:ext cx="6441836" cy="2413000"/>
            <a:chOff x="1305164" y="2222500"/>
            <a:chExt cx="6441836" cy="2413000"/>
          </a:xfrm>
        </p:grpSpPr>
        <p:pic>
          <p:nvPicPr>
            <p:cNvPr id="2050" name="Picture 2" descr="Closed Loop Systems">
              <a:extLst>
                <a:ext uri="{FF2B5EF4-FFF2-40B4-BE49-F238E27FC236}">
                  <a16:creationId xmlns:a16="http://schemas.microsoft.com/office/drawing/2014/main" id="{151BA801-D8D0-62AF-053F-25DA58B37B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7000" y="2222500"/>
              <a:ext cx="6350000" cy="241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C00896D-E081-AA72-20A1-C1A26DEFFAE3}"/>
                </a:ext>
              </a:extLst>
            </p:cNvPr>
            <p:cNvSpPr/>
            <p:nvPr/>
          </p:nvSpPr>
          <p:spPr>
            <a:xfrm>
              <a:off x="1305164" y="2351875"/>
              <a:ext cx="2599016" cy="613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44A9B24-102B-5EF5-D487-26B8EF85D59D}"/>
                </a:ext>
              </a:extLst>
            </p:cNvPr>
            <p:cNvSpPr/>
            <p:nvPr/>
          </p:nvSpPr>
          <p:spPr>
            <a:xfrm>
              <a:off x="3775015" y="2351875"/>
              <a:ext cx="2923736" cy="3347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41DB637-412B-B143-F525-786775C9BC2A}"/>
                </a:ext>
              </a:extLst>
            </p:cNvPr>
            <p:cNvSpPr/>
            <p:nvPr/>
          </p:nvSpPr>
          <p:spPr>
            <a:xfrm>
              <a:off x="6653919" y="2630263"/>
              <a:ext cx="568956" cy="3347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30A3484B-0457-C09C-37D5-269E04A2FD32}"/>
              </a:ext>
            </a:extLst>
          </p:cNvPr>
          <p:cNvSpPr txBox="1"/>
          <p:nvPr/>
        </p:nvSpPr>
        <p:spPr>
          <a:xfrm>
            <a:off x="2072243" y="2612993"/>
            <a:ext cx="6664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Coil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5AAA1E-253B-961F-8CEF-1A4A49DF0020}"/>
              </a:ext>
            </a:extLst>
          </p:cNvPr>
          <p:cNvSpPr txBox="1"/>
          <p:nvPr/>
        </p:nvSpPr>
        <p:spPr>
          <a:xfrm>
            <a:off x="3479830" y="3430946"/>
            <a:ext cx="159441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Re-circulator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C0D282-084A-788E-C889-68F2050A3FE5}"/>
              </a:ext>
            </a:extLst>
          </p:cNvPr>
          <p:cNvSpPr txBox="1"/>
          <p:nvPr/>
        </p:nvSpPr>
        <p:spPr>
          <a:xfrm>
            <a:off x="5323212" y="3294113"/>
            <a:ext cx="133070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Heat </a:t>
            </a:r>
          </a:p>
          <a:p>
            <a:pPr algn="ctr"/>
            <a:r>
              <a:rPr lang="en-US" dirty="0"/>
              <a:t>exchanger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699610-4E2C-B7EB-4D07-BEE2459CBC00}"/>
              </a:ext>
            </a:extLst>
          </p:cNvPr>
          <p:cNvSpPr txBox="1"/>
          <p:nvPr/>
        </p:nvSpPr>
        <p:spPr>
          <a:xfrm rot="16200000">
            <a:off x="-30823" y="3438858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Heat load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14800F9A-FBCD-FC26-F817-4715363A0194}"/>
              </a:ext>
            </a:extLst>
          </p:cNvPr>
          <p:cNvSpPr/>
          <p:nvPr/>
        </p:nvSpPr>
        <p:spPr>
          <a:xfrm flipH="1" flipV="1">
            <a:off x="831737" y="3113288"/>
            <a:ext cx="698642" cy="146407"/>
          </a:xfrm>
          <a:custGeom>
            <a:avLst/>
            <a:gdLst>
              <a:gd name="connsiteX0" fmla="*/ 0 w 698643"/>
              <a:gd name="connsiteY0" fmla="*/ 51371 h 277402"/>
              <a:gd name="connsiteX1" fmla="*/ 390418 w 698643"/>
              <a:gd name="connsiteY1" fmla="*/ 277402 h 277402"/>
              <a:gd name="connsiteX2" fmla="*/ 349321 w 698643"/>
              <a:gd name="connsiteY2" fmla="*/ 0 h 277402"/>
              <a:gd name="connsiteX3" fmla="*/ 698643 w 698643"/>
              <a:gd name="connsiteY3" fmla="*/ 154113 h 27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8643" h="277402">
                <a:moveTo>
                  <a:pt x="0" y="51371"/>
                </a:moveTo>
                <a:lnTo>
                  <a:pt x="390418" y="277402"/>
                </a:lnTo>
                <a:lnTo>
                  <a:pt x="349321" y="0"/>
                </a:lnTo>
                <a:lnTo>
                  <a:pt x="698643" y="154113"/>
                </a:lnTo>
              </a:path>
            </a:pathLst>
          </a:custGeom>
          <a:noFill/>
          <a:ln w="19050">
            <a:solidFill>
              <a:srgbClr val="FF0000"/>
            </a:solidFill>
            <a:headEnd type="triangle" w="sm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E985637C-A320-D178-3901-23B8F6CC4A99}"/>
              </a:ext>
            </a:extLst>
          </p:cNvPr>
          <p:cNvSpPr/>
          <p:nvPr/>
        </p:nvSpPr>
        <p:spPr>
          <a:xfrm flipH="1" flipV="1">
            <a:off x="831737" y="3306784"/>
            <a:ext cx="698642" cy="146407"/>
          </a:xfrm>
          <a:custGeom>
            <a:avLst/>
            <a:gdLst>
              <a:gd name="connsiteX0" fmla="*/ 0 w 698643"/>
              <a:gd name="connsiteY0" fmla="*/ 51371 h 277402"/>
              <a:gd name="connsiteX1" fmla="*/ 390418 w 698643"/>
              <a:gd name="connsiteY1" fmla="*/ 277402 h 277402"/>
              <a:gd name="connsiteX2" fmla="*/ 349321 w 698643"/>
              <a:gd name="connsiteY2" fmla="*/ 0 h 277402"/>
              <a:gd name="connsiteX3" fmla="*/ 698643 w 698643"/>
              <a:gd name="connsiteY3" fmla="*/ 154113 h 27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8643" h="277402">
                <a:moveTo>
                  <a:pt x="0" y="51371"/>
                </a:moveTo>
                <a:lnTo>
                  <a:pt x="390418" y="277402"/>
                </a:lnTo>
                <a:lnTo>
                  <a:pt x="349321" y="0"/>
                </a:lnTo>
                <a:lnTo>
                  <a:pt x="698643" y="154113"/>
                </a:lnTo>
              </a:path>
            </a:pathLst>
          </a:custGeom>
          <a:noFill/>
          <a:ln w="19050">
            <a:solidFill>
              <a:srgbClr val="FF0000"/>
            </a:solidFill>
            <a:headEnd type="triangle" w="sm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6339E8F7-EE41-81B4-F037-C10C15174A21}"/>
              </a:ext>
            </a:extLst>
          </p:cNvPr>
          <p:cNvSpPr/>
          <p:nvPr/>
        </p:nvSpPr>
        <p:spPr>
          <a:xfrm flipH="1" flipV="1">
            <a:off x="831737" y="3500280"/>
            <a:ext cx="698642" cy="146407"/>
          </a:xfrm>
          <a:custGeom>
            <a:avLst/>
            <a:gdLst>
              <a:gd name="connsiteX0" fmla="*/ 0 w 698643"/>
              <a:gd name="connsiteY0" fmla="*/ 51371 h 277402"/>
              <a:gd name="connsiteX1" fmla="*/ 390418 w 698643"/>
              <a:gd name="connsiteY1" fmla="*/ 277402 h 277402"/>
              <a:gd name="connsiteX2" fmla="*/ 349321 w 698643"/>
              <a:gd name="connsiteY2" fmla="*/ 0 h 277402"/>
              <a:gd name="connsiteX3" fmla="*/ 698643 w 698643"/>
              <a:gd name="connsiteY3" fmla="*/ 154113 h 27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8643" h="277402">
                <a:moveTo>
                  <a:pt x="0" y="51371"/>
                </a:moveTo>
                <a:lnTo>
                  <a:pt x="390418" y="277402"/>
                </a:lnTo>
                <a:lnTo>
                  <a:pt x="349321" y="0"/>
                </a:lnTo>
                <a:lnTo>
                  <a:pt x="698643" y="154113"/>
                </a:lnTo>
              </a:path>
            </a:pathLst>
          </a:custGeom>
          <a:noFill/>
          <a:ln w="19050">
            <a:solidFill>
              <a:srgbClr val="FF0000"/>
            </a:solidFill>
            <a:headEnd type="triangle" w="sm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AD62AE8F-824F-806C-B1C1-A0FB69E5E10D}"/>
              </a:ext>
            </a:extLst>
          </p:cNvPr>
          <p:cNvSpPr/>
          <p:nvPr/>
        </p:nvSpPr>
        <p:spPr>
          <a:xfrm flipH="1" flipV="1">
            <a:off x="831737" y="3693776"/>
            <a:ext cx="698642" cy="146407"/>
          </a:xfrm>
          <a:custGeom>
            <a:avLst/>
            <a:gdLst>
              <a:gd name="connsiteX0" fmla="*/ 0 w 698643"/>
              <a:gd name="connsiteY0" fmla="*/ 51371 h 277402"/>
              <a:gd name="connsiteX1" fmla="*/ 390418 w 698643"/>
              <a:gd name="connsiteY1" fmla="*/ 277402 h 277402"/>
              <a:gd name="connsiteX2" fmla="*/ 349321 w 698643"/>
              <a:gd name="connsiteY2" fmla="*/ 0 h 277402"/>
              <a:gd name="connsiteX3" fmla="*/ 698643 w 698643"/>
              <a:gd name="connsiteY3" fmla="*/ 154113 h 27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8643" h="277402">
                <a:moveTo>
                  <a:pt x="0" y="51371"/>
                </a:moveTo>
                <a:lnTo>
                  <a:pt x="390418" y="277402"/>
                </a:lnTo>
                <a:lnTo>
                  <a:pt x="349321" y="0"/>
                </a:lnTo>
                <a:lnTo>
                  <a:pt x="698643" y="154113"/>
                </a:lnTo>
              </a:path>
            </a:pathLst>
          </a:custGeom>
          <a:noFill/>
          <a:ln w="19050">
            <a:solidFill>
              <a:srgbClr val="FF0000"/>
            </a:solidFill>
            <a:headEnd type="triangle" w="sm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F166C461-63B5-12AC-C680-C24047BC05E0}"/>
              </a:ext>
            </a:extLst>
          </p:cNvPr>
          <p:cNvSpPr/>
          <p:nvPr/>
        </p:nvSpPr>
        <p:spPr>
          <a:xfrm flipH="1" flipV="1">
            <a:off x="831737" y="3887272"/>
            <a:ext cx="698642" cy="146407"/>
          </a:xfrm>
          <a:custGeom>
            <a:avLst/>
            <a:gdLst>
              <a:gd name="connsiteX0" fmla="*/ 0 w 698643"/>
              <a:gd name="connsiteY0" fmla="*/ 51371 h 277402"/>
              <a:gd name="connsiteX1" fmla="*/ 390418 w 698643"/>
              <a:gd name="connsiteY1" fmla="*/ 277402 h 277402"/>
              <a:gd name="connsiteX2" fmla="*/ 349321 w 698643"/>
              <a:gd name="connsiteY2" fmla="*/ 0 h 277402"/>
              <a:gd name="connsiteX3" fmla="*/ 698643 w 698643"/>
              <a:gd name="connsiteY3" fmla="*/ 154113 h 27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8643" h="277402">
                <a:moveTo>
                  <a:pt x="0" y="51371"/>
                </a:moveTo>
                <a:lnTo>
                  <a:pt x="390418" y="277402"/>
                </a:lnTo>
                <a:lnTo>
                  <a:pt x="349321" y="0"/>
                </a:lnTo>
                <a:lnTo>
                  <a:pt x="698643" y="154113"/>
                </a:lnTo>
              </a:path>
            </a:pathLst>
          </a:custGeom>
          <a:noFill/>
          <a:ln w="19050">
            <a:solidFill>
              <a:srgbClr val="FF0000"/>
            </a:solidFill>
            <a:headEnd type="triangle" w="sm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531AA2BF-0657-ED95-D09B-C7C233AB15E0}"/>
              </a:ext>
            </a:extLst>
          </p:cNvPr>
          <p:cNvSpPr/>
          <p:nvPr/>
        </p:nvSpPr>
        <p:spPr>
          <a:xfrm flipH="1" flipV="1">
            <a:off x="831737" y="4080768"/>
            <a:ext cx="698642" cy="146407"/>
          </a:xfrm>
          <a:custGeom>
            <a:avLst/>
            <a:gdLst>
              <a:gd name="connsiteX0" fmla="*/ 0 w 698643"/>
              <a:gd name="connsiteY0" fmla="*/ 51371 h 277402"/>
              <a:gd name="connsiteX1" fmla="*/ 390418 w 698643"/>
              <a:gd name="connsiteY1" fmla="*/ 277402 h 277402"/>
              <a:gd name="connsiteX2" fmla="*/ 349321 w 698643"/>
              <a:gd name="connsiteY2" fmla="*/ 0 h 277402"/>
              <a:gd name="connsiteX3" fmla="*/ 698643 w 698643"/>
              <a:gd name="connsiteY3" fmla="*/ 154113 h 27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8643" h="277402">
                <a:moveTo>
                  <a:pt x="0" y="51371"/>
                </a:moveTo>
                <a:lnTo>
                  <a:pt x="390418" y="277402"/>
                </a:lnTo>
                <a:lnTo>
                  <a:pt x="349321" y="0"/>
                </a:lnTo>
                <a:lnTo>
                  <a:pt x="698643" y="154113"/>
                </a:lnTo>
              </a:path>
            </a:pathLst>
          </a:custGeom>
          <a:noFill/>
          <a:ln w="19050">
            <a:solidFill>
              <a:srgbClr val="FF0000"/>
            </a:solidFill>
            <a:headEnd type="triangle" w="sm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8CE4BAC-3E07-80FC-0EFC-1B619E9C1B77}"/>
              </a:ext>
            </a:extLst>
          </p:cNvPr>
          <p:cNvGrpSpPr/>
          <p:nvPr/>
        </p:nvGrpSpPr>
        <p:grpSpPr>
          <a:xfrm>
            <a:off x="4007271" y="1550757"/>
            <a:ext cx="719108" cy="1188525"/>
            <a:chOff x="4007271" y="1550757"/>
            <a:chExt cx="719108" cy="118852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D047550-25FF-B2A8-83ED-865314066F3D}"/>
                </a:ext>
              </a:extLst>
            </p:cNvPr>
            <p:cNvSpPr txBox="1"/>
            <p:nvPr/>
          </p:nvSpPr>
          <p:spPr>
            <a:xfrm>
              <a:off x="4007271" y="1550757"/>
              <a:ext cx="7191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Work</a:t>
              </a:r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DEEBCF3B-907E-2111-1C6D-8CCCB1A1851E}"/>
                </a:ext>
              </a:extLst>
            </p:cNvPr>
            <p:cNvSpPr/>
            <p:nvPr/>
          </p:nvSpPr>
          <p:spPr>
            <a:xfrm rot="5400000" flipH="1">
              <a:off x="3884127" y="2316757"/>
              <a:ext cx="698642" cy="146407"/>
            </a:xfrm>
            <a:custGeom>
              <a:avLst/>
              <a:gdLst>
                <a:gd name="connsiteX0" fmla="*/ 0 w 698643"/>
                <a:gd name="connsiteY0" fmla="*/ 51371 h 277402"/>
                <a:gd name="connsiteX1" fmla="*/ 390418 w 698643"/>
                <a:gd name="connsiteY1" fmla="*/ 277402 h 277402"/>
                <a:gd name="connsiteX2" fmla="*/ 349321 w 698643"/>
                <a:gd name="connsiteY2" fmla="*/ 0 h 277402"/>
                <a:gd name="connsiteX3" fmla="*/ 698643 w 698643"/>
                <a:gd name="connsiteY3" fmla="*/ 154113 h 277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8643" h="277402">
                  <a:moveTo>
                    <a:pt x="0" y="51371"/>
                  </a:moveTo>
                  <a:lnTo>
                    <a:pt x="390418" y="277402"/>
                  </a:lnTo>
                  <a:lnTo>
                    <a:pt x="349321" y="0"/>
                  </a:lnTo>
                  <a:lnTo>
                    <a:pt x="698643" y="154113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headEnd type="triangle" w="sm" len="lg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42DC4FE2-A67C-A521-B5FA-6961222152C0}"/>
                </a:ext>
              </a:extLst>
            </p:cNvPr>
            <p:cNvSpPr/>
            <p:nvPr/>
          </p:nvSpPr>
          <p:spPr>
            <a:xfrm rot="5400000" flipH="1">
              <a:off x="4090708" y="2316757"/>
              <a:ext cx="698642" cy="146407"/>
            </a:xfrm>
            <a:custGeom>
              <a:avLst/>
              <a:gdLst>
                <a:gd name="connsiteX0" fmla="*/ 0 w 698643"/>
                <a:gd name="connsiteY0" fmla="*/ 51371 h 277402"/>
                <a:gd name="connsiteX1" fmla="*/ 390418 w 698643"/>
                <a:gd name="connsiteY1" fmla="*/ 277402 h 277402"/>
                <a:gd name="connsiteX2" fmla="*/ 349321 w 698643"/>
                <a:gd name="connsiteY2" fmla="*/ 0 h 277402"/>
                <a:gd name="connsiteX3" fmla="*/ 698643 w 698643"/>
                <a:gd name="connsiteY3" fmla="*/ 154113 h 277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8643" h="277402">
                  <a:moveTo>
                    <a:pt x="0" y="51371"/>
                  </a:moveTo>
                  <a:lnTo>
                    <a:pt x="390418" y="277402"/>
                  </a:lnTo>
                  <a:lnTo>
                    <a:pt x="349321" y="0"/>
                  </a:lnTo>
                  <a:lnTo>
                    <a:pt x="698643" y="154113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headEnd type="triangle" w="sm" len="lg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E82D368-D3FE-2AB5-B096-01AEDD9538B3}"/>
              </a:ext>
            </a:extLst>
          </p:cNvPr>
          <p:cNvSpPr/>
          <p:nvPr/>
        </p:nvSpPr>
        <p:spPr>
          <a:xfrm rot="16200000" flipH="1" flipV="1">
            <a:off x="5470923" y="2316756"/>
            <a:ext cx="698642" cy="146407"/>
          </a:xfrm>
          <a:custGeom>
            <a:avLst/>
            <a:gdLst>
              <a:gd name="connsiteX0" fmla="*/ 0 w 698643"/>
              <a:gd name="connsiteY0" fmla="*/ 51371 h 277402"/>
              <a:gd name="connsiteX1" fmla="*/ 390418 w 698643"/>
              <a:gd name="connsiteY1" fmla="*/ 277402 h 277402"/>
              <a:gd name="connsiteX2" fmla="*/ 349321 w 698643"/>
              <a:gd name="connsiteY2" fmla="*/ 0 h 277402"/>
              <a:gd name="connsiteX3" fmla="*/ 698643 w 698643"/>
              <a:gd name="connsiteY3" fmla="*/ 154113 h 27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8643" h="277402">
                <a:moveTo>
                  <a:pt x="0" y="51371"/>
                </a:moveTo>
                <a:lnTo>
                  <a:pt x="390418" y="277402"/>
                </a:lnTo>
                <a:lnTo>
                  <a:pt x="349321" y="0"/>
                </a:lnTo>
                <a:lnTo>
                  <a:pt x="698643" y="154113"/>
                </a:lnTo>
              </a:path>
            </a:pathLst>
          </a:custGeom>
          <a:noFill/>
          <a:ln w="19050">
            <a:solidFill>
              <a:srgbClr val="0024F4"/>
            </a:solidFill>
            <a:headEnd type="triangle" w="sm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39F9C9F0-2B1A-8D6B-62C9-EFCF95CD3D28}"/>
              </a:ext>
            </a:extLst>
          </p:cNvPr>
          <p:cNvSpPr/>
          <p:nvPr/>
        </p:nvSpPr>
        <p:spPr>
          <a:xfrm rot="16200000" flipH="1" flipV="1">
            <a:off x="5677504" y="2316756"/>
            <a:ext cx="698642" cy="146407"/>
          </a:xfrm>
          <a:custGeom>
            <a:avLst/>
            <a:gdLst>
              <a:gd name="connsiteX0" fmla="*/ 0 w 698643"/>
              <a:gd name="connsiteY0" fmla="*/ 51371 h 277402"/>
              <a:gd name="connsiteX1" fmla="*/ 390418 w 698643"/>
              <a:gd name="connsiteY1" fmla="*/ 277402 h 277402"/>
              <a:gd name="connsiteX2" fmla="*/ 349321 w 698643"/>
              <a:gd name="connsiteY2" fmla="*/ 0 h 277402"/>
              <a:gd name="connsiteX3" fmla="*/ 698643 w 698643"/>
              <a:gd name="connsiteY3" fmla="*/ 154113 h 27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8643" h="277402">
                <a:moveTo>
                  <a:pt x="0" y="51371"/>
                </a:moveTo>
                <a:lnTo>
                  <a:pt x="390418" y="277402"/>
                </a:lnTo>
                <a:lnTo>
                  <a:pt x="349321" y="0"/>
                </a:lnTo>
                <a:lnTo>
                  <a:pt x="698643" y="154113"/>
                </a:lnTo>
              </a:path>
            </a:pathLst>
          </a:custGeom>
          <a:noFill/>
          <a:ln w="19050">
            <a:solidFill>
              <a:srgbClr val="0024F4"/>
            </a:solidFill>
            <a:headEnd type="triangle" w="sm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06BCC5-CAC5-0DA6-0800-5249EFB2CFEF}"/>
              </a:ext>
            </a:extLst>
          </p:cNvPr>
          <p:cNvSpPr txBox="1"/>
          <p:nvPr/>
        </p:nvSpPr>
        <p:spPr>
          <a:xfrm>
            <a:off x="5139229" y="1578556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4F4"/>
                </a:solidFill>
              </a:rPr>
              <a:t>Heat removed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8B35DDF-132A-4502-03A2-9F8D9D0A464A}"/>
              </a:ext>
            </a:extLst>
          </p:cNvPr>
          <p:cNvSpPr txBox="1"/>
          <p:nvPr/>
        </p:nvSpPr>
        <p:spPr>
          <a:xfrm>
            <a:off x="457200" y="4863945"/>
            <a:ext cx="82268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The work performed by the pump to circulate the coolant appears at the heat exchanger as an additional heat load </a:t>
            </a:r>
          </a:p>
        </p:txBody>
      </p:sp>
    </p:spTree>
    <p:extLst>
      <p:ext uri="{BB962C8B-B14F-4D97-AF65-F5344CB8AC3E}">
        <p14:creationId xmlns:p14="http://schemas.microsoft.com/office/powerpoint/2010/main" val="2154062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Heat load from recirculation</a:t>
            </a:r>
            <a:endParaRPr lang="it-IT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29BE427-925F-B9A3-18DC-A65B7A9FD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DF4FE54-D4D4-BCC4-ED21-0F638B743B1B}"/>
                  </a:ext>
                </a:extLst>
              </p:cNvPr>
              <p:cNvSpPr txBox="1"/>
              <p:nvPr/>
            </p:nvSpPr>
            <p:spPr>
              <a:xfrm>
                <a:off x="3200672" y="2484940"/>
                <a:ext cx="149714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r>
                        <m:rPr>
                          <m:sty m:val="p"/>
                        </m:rPr>
                        <a:rPr lang="el-G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̇"/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</m:oMath>
                  </m:oMathPara>
                </a14:m>
                <a:endParaRPr lang="en-CH" sz="2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DF4FE54-D4D4-BCC4-ED21-0F638B743B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672" y="2484940"/>
                <a:ext cx="1497141" cy="430887"/>
              </a:xfrm>
              <a:prstGeom prst="rect">
                <a:avLst/>
              </a:prstGeom>
              <a:blipFill>
                <a:blip r:embed="rId2"/>
                <a:stretch>
                  <a:fillRect l="-2521" r="-3361" b="-2571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8CAC437-1969-A0D5-8C66-01F711ADBEF9}"/>
                  </a:ext>
                </a:extLst>
              </p:cNvPr>
              <p:cNvSpPr txBox="1"/>
              <p:nvPr/>
            </p:nvSpPr>
            <p:spPr>
              <a:xfrm>
                <a:off x="5160386" y="2234711"/>
                <a:ext cx="1644745" cy="9313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num>
                        <m:den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l-G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en-CH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8CAC437-1969-A0D5-8C66-01F711ADBE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0386" y="2234711"/>
                <a:ext cx="1644745" cy="931345"/>
              </a:xfrm>
              <a:prstGeom prst="rect">
                <a:avLst/>
              </a:prstGeom>
              <a:blipFill>
                <a:blip r:embed="rId3"/>
                <a:stretch>
                  <a:fillRect l="-1538" t="-5405" r="-3077" b="-675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F86FD8E-0F63-0108-0515-077A111CEA86}"/>
                  </a:ext>
                </a:extLst>
              </p:cNvPr>
              <p:cNvSpPr txBox="1"/>
              <p:nvPr/>
            </p:nvSpPr>
            <p:spPr>
              <a:xfrm>
                <a:off x="145472" y="3013427"/>
                <a:ext cx="1923540" cy="9375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𝑑𝑝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̇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CH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F86FD8E-0F63-0108-0515-077A111CEA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472" y="3013427"/>
                <a:ext cx="1923540" cy="937501"/>
              </a:xfrm>
              <a:prstGeom prst="rect">
                <a:avLst/>
              </a:prstGeom>
              <a:blipFill>
                <a:blip r:embed="rId4"/>
                <a:stretch>
                  <a:fillRect l="-5263" r="-658" b="-1066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5654CEF-CF38-25D7-18B1-92A1D0899080}"/>
                  </a:ext>
                </a:extLst>
              </p:cNvPr>
              <p:cNvSpPr txBox="1"/>
              <p:nvPr/>
            </p:nvSpPr>
            <p:spPr>
              <a:xfrm>
                <a:off x="2518893" y="3013427"/>
                <a:ext cx="1456040" cy="9375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̇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begChr m:val="⟨"/>
                              <m:endChr m:val="⟩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CH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5654CEF-CF38-25D7-18B1-92A1D08990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8893" y="3013427"/>
                <a:ext cx="1456040" cy="937501"/>
              </a:xfrm>
              <a:prstGeom prst="rect">
                <a:avLst/>
              </a:prstGeom>
              <a:blipFill>
                <a:blip r:embed="rId5"/>
                <a:stretch>
                  <a:fillRect l="-5217" r="-870" b="-1066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89D5126-8FDF-125A-69F3-886E7994AE27}"/>
                  </a:ext>
                </a:extLst>
              </p:cNvPr>
              <p:cNvSpPr txBox="1"/>
              <p:nvPr/>
            </p:nvSpPr>
            <p:spPr>
              <a:xfrm>
                <a:off x="72735" y="4260400"/>
                <a:ext cx="2456121" cy="88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𝑝𝑢𝑚𝑝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num>
                        <m:den>
                          <m:d>
                            <m:dPr>
                              <m:begChr m:val="⟨"/>
                              <m:endChr m:val="⟩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</m:d>
                        </m:den>
                      </m:f>
                      <m:r>
                        <m:rPr>
                          <m:sty m:val="p"/>
                        </m:rPr>
                        <a:rPr lang="el-GR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CH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89D5126-8FDF-125A-69F3-886E7994AE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35" y="4260400"/>
                <a:ext cx="2456121" cy="884153"/>
              </a:xfrm>
              <a:prstGeom prst="rect">
                <a:avLst/>
              </a:prstGeom>
              <a:blipFill>
                <a:blip r:embed="rId6"/>
                <a:stretch>
                  <a:fillRect l="-2564" t="-4225" r="-2051" b="-1126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B37CF3F-C99E-7CEC-6A89-089E96A7C2AB}"/>
                  </a:ext>
                </a:extLst>
              </p:cNvPr>
              <p:cNvSpPr txBox="1"/>
              <p:nvPr/>
            </p:nvSpPr>
            <p:spPr>
              <a:xfrm>
                <a:off x="3276929" y="4233726"/>
                <a:ext cx="2145524" cy="9375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𝑝𝑢𝑚𝑝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̇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CH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B37CF3F-C99E-7CEC-6A89-089E96A7C2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929" y="4233726"/>
                <a:ext cx="2145524" cy="937501"/>
              </a:xfrm>
              <a:prstGeom prst="rect">
                <a:avLst/>
              </a:prstGeom>
              <a:blipFill>
                <a:blip r:embed="rId7"/>
                <a:stretch>
                  <a:fillRect l="-3529" b="-1066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4F8B892-53B5-FAB7-D577-55123BCF2AC1}"/>
                  </a:ext>
                </a:extLst>
              </p:cNvPr>
              <p:cNvSpPr txBox="1"/>
              <p:nvPr/>
            </p:nvSpPr>
            <p:spPr>
              <a:xfrm>
                <a:off x="6571573" y="1277525"/>
                <a:ext cx="1223284" cy="81086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𝑅𝑇</m:t>
                      </m:r>
                    </m:oMath>
                  </m:oMathPara>
                </a14:m>
                <a:endParaRPr lang="en-CH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4F8B892-53B5-FAB7-D577-55123BCF2A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1573" y="1277525"/>
                <a:ext cx="1223284" cy="810863"/>
              </a:xfrm>
              <a:prstGeom prst="rect">
                <a:avLst/>
              </a:prstGeom>
              <a:blipFill>
                <a:blip r:embed="rId8"/>
                <a:stretch>
                  <a:fillRect l="-5155" r="-5155" b="-1538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85CCD2C-C58A-3988-BE42-CE9C532BC125}"/>
                  </a:ext>
                </a:extLst>
              </p:cNvPr>
              <p:cNvSpPr txBox="1"/>
              <p:nvPr/>
            </p:nvSpPr>
            <p:spPr>
              <a:xfrm>
                <a:off x="5929150" y="4218049"/>
                <a:ext cx="3176382" cy="9688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𝑝𝑢𝑚𝑝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acc>
                                    <m:accPr>
                                      <m:chr m:val="̇"/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</m:acc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l-G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CH" sz="28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85CCD2C-C58A-3988-BE42-CE9C532BC1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9150" y="4218049"/>
                <a:ext cx="3176382" cy="968855"/>
              </a:xfrm>
              <a:prstGeom prst="rect">
                <a:avLst/>
              </a:prstGeom>
              <a:blipFill>
                <a:blip r:embed="rId9"/>
                <a:stretch>
                  <a:fillRect l="-1992" b="-1168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Freeform 36">
            <a:extLst>
              <a:ext uri="{FF2B5EF4-FFF2-40B4-BE49-F238E27FC236}">
                <a16:creationId xmlns:a16="http://schemas.microsoft.com/office/drawing/2014/main" id="{BCEDB5C8-0AD7-0C2D-64B4-C3BE4DBF0EFF}"/>
              </a:ext>
            </a:extLst>
          </p:cNvPr>
          <p:cNvSpPr/>
          <p:nvPr/>
        </p:nvSpPr>
        <p:spPr>
          <a:xfrm>
            <a:off x="4062789" y="3490700"/>
            <a:ext cx="900000" cy="743026"/>
          </a:xfrm>
          <a:custGeom>
            <a:avLst/>
            <a:gdLst>
              <a:gd name="connsiteX0" fmla="*/ 0 w 8499764"/>
              <a:gd name="connsiteY0" fmla="*/ 0 h 4696691"/>
              <a:gd name="connsiteX1" fmla="*/ 8499764 w 8499764"/>
              <a:gd name="connsiteY1" fmla="*/ 10391 h 4696691"/>
              <a:gd name="connsiteX2" fmla="*/ 8499764 w 8499764"/>
              <a:gd name="connsiteY2" fmla="*/ 4696691 h 4696691"/>
              <a:gd name="connsiteX3" fmla="*/ 8499764 w 8499764"/>
              <a:gd name="connsiteY3" fmla="*/ 4696691 h 469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99764" h="4696691">
                <a:moveTo>
                  <a:pt x="0" y="0"/>
                </a:moveTo>
                <a:lnTo>
                  <a:pt x="8499764" y="10391"/>
                </a:lnTo>
                <a:lnTo>
                  <a:pt x="8499764" y="4696691"/>
                </a:lnTo>
                <a:lnTo>
                  <a:pt x="8499764" y="4696691"/>
                </a:lnTo>
              </a:path>
            </a:pathLst>
          </a:custGeom>
          <a:noFill/>
          <a:ln w="25400">
            <a:solidFill>
              <a:srgbClr val="FF0000"/>
            </a:solidFill>
            <a:tailEnd type="triangle" w="sm" len="lg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C437874-81C3-4B4D-3CC6-0A0BEF59930A}"/>
              </a:ext>
            </a:extLst>
          </p:cNvPr>
          <p:cNvCxnSpPr>
            <a:stCxn id="7" idx="1"/>
            <a:endCxn id="6" idx="3"/>
          </p:cNvCxnSpPr>
          <p:nvPr/>
        </p:nvCxnSpPr>
        <p:spPr>
          <a:xfrm flipH="1">
            <a:off x="2069012" y="3482178"/>
            <a:ext cx="449881" cy="0"/>
          </a:xfrm>
          <a:prstGeom prst="line">
            <a:avLst/>
          </a:prstGeom>
          <a:ln w="25400">
            <a:solidFill>
              <a:srgbClr val="FF0000"/>
            </a:solidFill>
            <a:headEnd type="triangle" w="sm" len="lg"/>
            <a:tailEnd type="none" w="sm" len="lg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Freeform 39">
            <a:extLst>
              <a:ext uri="{FF2B5EF4-FFF2-40B4-BE49-F238E27FC236}">
                <a16:creationId xmlns:a16="http://schemas.microsoft.com/office/drawing/2014/main" id="{C42D0F61-568F-633F-C0F6-CEFA5F03787C}"/>
              </a:ext>
            </a:extLst>
          </p:cNvPr>
          <p:cNvSpPr/>
          <p:nvPr/>
        </p:nvSpPr>
        <p:spPr>
          <a:xfrm>
            <a:off x="6874075" y="2700383"/>
            <a:ext cx="900000" cy="1517665"/>
          </a:xfrm>
          <a:custGeom>
            <a:avLst/>
            <a:gdLst>
              <a:gd name="connsiteX0" fmla="*/ 0 w 8499764"/>
              <a:gd name="connsiteY0" fmla="*/ 0 h 4696691"/>
              <a:gd name="connsiteX1" fmla="*/ 8499764 w 8499764"/>
              <a:gd name="connsiteY1" fmla="*/ 10391 h 4696691"/>
              <a:gd name="connsiteX2" fmla="*/ 8499764 w 8499764"/>
              <a:gd name="connsiteY2" fmla="*/ 4696691 h 4696691"/>
              <a:gd name="connsiteX3" fmla="*/ 8499764 w 8499764"/>
              <a:gd name="connsiteY3" fmla="*/ 4696691 h 469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99764" h="4696691">
                <a:moveTo>
                  <a:pt x="0" y="0"/>
                </a:moveTo>
                <a:lnTo>
                  <a:pt x="8499764" y="10391"/>
                </a:lnTo>
                <a:lnTo>
                  <a:pt x="8499764" y="4696691"/>
                </a:lnTo>
                <a:lnTo>
                  <a:pt x="8499764" y="4696691"/>
                </a:lnTo>
              </a:path>
            </a:pathLst>
          </a:custGeom>
          <a:noFill/>
          <a:ln w="25400">
            <a:solidFill>
              <a:srgbClr val="FF0000"/>
            </a:solidFill>
            <a:tailEnd type="triangle" w="sm" len="lg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1" name="Freeform 40">
            <a:extLst>
              <a:ext uri="{FF2B5EF4-FFF2-40B4-BE49-F238E27FC236}">
                <a16:creationId xmlns:a16="http://schemas.microsoft.com/office/drawing/2014/main" id="{8501D5EE-EE32-B536-0D08-500842FA167D}"/>
              </a:ext>
            </a:extLst>
          </p:cNvPr>
          <p:cNvSpPr/>
          <p:nvPr/>
        </p:nvSpPr>
        <p:spPr>
          <a:xfrm>
            <a:off x="7846816" y="1677395"/>
            <a:ext cx="900000" cy="2540653"/>
          </a:xfrm>
          <a:custGeom>
            <a:avLst/>
            <a:gdLst>
              <a:gd name="connsiteX0" fmla="*/ 0 w 8499764"/>
              <a:gd name="connsiteY0" fmla="*/ 0 h 4696691"/>
              <a:gd name="connsiteX1" fmla="*/ 8499764 w 8499764"/>
              <a:gd name="connsiteY1" fmla="*/ 10391 h 4696691"/>
              <a:gd name="connsiteX2" fmla="*/ 8499764 w 8499764"/>
              <a:gd name="connsiteY2" fmla="*/ 4696691 h 4696691"/>
              <a:gd name="connsiteX3" fmla="*/ 8499764 w 8499764"/>
              <a:gd name="connsiteY3" fmla="*/ 4696691 h 469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99764" h="4696691">
                <a:moveTo>
                  <a:pt x="0" y="0"/>
                </a:moveTo>
                <a:lnTo>
                  <a:pt x="8499764" y="10391"/>
                </a:lnTo>
                <a:lnTo>
                  <a:pt x="8499764" y="4696691"/>
                </a:lnTo>
                <a:lnTo>
                  <a:pt x="8499764" y="4696691"/>
                </a:lnTo>
              </a:path>
            </a:pathLst>
          </a:custGeom>
          <a:noFill/>
          <a:ln w="25400">
            <a:solidFill>
              <a:srgbClr val="FF0000"/>
            </a:solidFill>
            <a:tailEnd type="triangle" w="sm" len="lg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FC2C0B6-0B46-E352-5B31-391E3C225D42}"/>
              </a:ext>
            </a:extLst>
          </p:cNvPr>
          <p:cNvCxnSpPr>
            <a:cxnSpLocks/>
          </p:cNvCxnSpPr>
          <p:nvPr/>
        </p:nvCxnSpPr>
        <p:spPr>
          <a:xfrm flipH="1">
            <a:off x="4697813" y="2700383"/>
            <a:ext cx="449881" cy="0"/>
          </a:xfrm>
          <a:prstGeom prst="line">
            <a:avLst/>
          </a:prstGeom>
          <a:ln w="25400">
            <a:solidFill>
              <a:srgbClr val="FF0000"/>
            </a:solidFill>
            <a:headEnd type="triangle" w="sm" len="lg"/>
            <a:tailEnd type="none" w="sm" len="lg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A7FCD2C-5C91-7F04-0E3A-D6AAF89FA19D}"/>
              </a:ext>
            </a:extLst>
          </p:cNvPr>
          <p:cNvCxnSpPr>
            <a:cxnSpLocks/>
          </p:cNvCxnSpPr>
          <p:nvPr/>
        </p:nvCxnSpPr>
        <p:spPr>
          <a:xfrm flipH="1">
            <a:off x="2668221" y="4702476"/>
            <a:ext cx="449881" cy="0"/>
          </a:xfrm>
          <a:prstGeom prst="line">
            <a:avLst/>
          </a:prstGeom>
          <a:ln w="25400">
            <a:solidFill>
              <a:srgbClr val="FF0000"/>
            </a:solidFill>
            <a:headEnd type="triangle" w="sm" len="lg"/>
            <a:tailEnd type="none" w="sm" len="lg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2DA27FA-23CB-2B57-961D-E6F6E00412AA}"/>
              </a:ext>
            </a:extLst>
          </p:cNvPr>
          <p:cNvCxnSpPr>
            <a:cxnSpLocks/>
          </p:cNvCxnSpPr>
          <p:nvPr/>
        </p:nvCxnSpPr>
        <p:spPr>
          <a:xfrm flipH="1">
            <a:off x="5479269" y="4702476"/>
            <a:ext cx="449881" cy="0"/>
          </a:xfrm>
          <a:prstGeom prst="line">
            <a:avLst/>
          </a:prstGeom>
          <a:ln w="25400">
            <a:solidFill>
              <a:srgbClr val="FF0000"/>
            </a:solidFill>
            <a:headEnd type="triangle" w="sm" len="lg"/>
            <a:tailEnd type="none" w="sm" len="lg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ADC9E9B-F2D4-8977-DD0F-37EA0A293F29}"/>
              </a:ext>
            </a:extLst>
          </p:cNvPr>
          <p:cNvSpPr txBox="1"/>
          <p:nvPr/>
        </p:nvSpPr>
        <p:spPr>
          <a:xfrm>
            <a:off x="157274" y="2539315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CH" dirty="0"/>
              <a:t>ressure drop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5A89F18-DC60-308D-FFF9-1E6B9C08ECA6}"/>
              </a:ext>
            </a:extLst>
          </p:cNvPr>
          <p:cNvSpPr txBox="1"/>
          <p:nvPr/>
        </p:nvSpPr>
        <p:spPr>
          <a:xfrm>
            <a:off x="3198997" y="1997527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Heat removed</a:t>
            </a:r>
            <a:endParaRPr lang="en-CH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5F5F198-6E0B-D718-4CF8-C5B885E37092}"/>
              </a:ext>
            </a:extLst>
          </p:cNvPr>
          <p:cNvSpPr/>
          <p:nvPr/>
        </p:nvSpPr>
        <p:spPr>
          <a:xfrm>
            <a:off x="5929151" y="4218048"/>
            <a:ext cx="3176382" cy="1077669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6B9618-92AF-75D3-1B80-AA7B4563D237}"/>
              </a:ext>
            </a:extLst>
          </p:cNvPr>
          <p:cNvSpPr txBox="1"/>
          <p:nvPr/>
        </p:nvSpPr>
        <p:spPr>
          <a:xfrm>
            <a:off x="6507184" y="819333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State equation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08225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6BA12706-3941-D251-7BE7-16D7DECACC0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877" y="933104"/>
            <a:ext cx="7581467" cy="4956503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Parametric study</a:t>
            </a:r>
            <a:endParaRPr lang="it-IT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29BE427-925F-B9A3-18DC-A65B7A9FD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05321A7-B730-9028-7795-396499EA6B20}"/>
                  </a:ext>
                </a:extLst>
              </p:cNvPr>
              <p:cNvSpPr txBox="1"/>
              <p:nvPr/>
            </p:nvSpPr>
            <p:spPr>
              <a:xfrm>
                <a:off x="38817" y="805275"/>
                <a:ext cx="1576072" cy="19389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000" i="1" dirty="0">
                    <a:latin typeface="Times" pitchFamily="2" charset="0"/>
                  </a:rPr>
                  <a:t>A</a:t>
                </a:r>
                <a:r>
                  <a:rPr lang="en-CH" sz="2000" dirty="0"/>
                  <a:t>   = 5 mm</a:t>
                </a:r>
                <a:r>
                  <a:rPr lang="en-CH" sz="2000" baseline="30000" dirty="0"/>
                  <a:t>2</a:t>
                </a:r>
                <a:endParaRPr lang="en-CH" sz="2000" i="1" baseline="30000" dirty="0">
                  <a:latin typeface="Times" pitchFamily="2" charset="0"/>
                </a:endParaRPr>
              </a:p>
              <a:p>
                <a:r>
                  <a:rPr lang="en-CH" sz="2000" i="1" dirty="0">
                    <a:latin typeface="Times" pitchFamily="2" charset="0"/>
                  </a:rPr>
                  <a:t>D</a:t>
                </a:r>
                <a:r>
                  <a:rPr lang="en-CH" sz="2000" i="1" baseline="-25000" dirty="0">
                    <a:latin typeface="Times" pitchFamily="2" charset="0"/>
                  </a:rPr>
                  <a:t>h</a:t>
                </a:r>
                <a:r>
                  <a:rPr lang="en-CH" sz="2000" dirty="0"/>
                  <a:t> = 8 mm</a:t>
                </a:r>
                <a:endParaRPr lang="en-CH" sz="2000" i="1" dirty="0">
                  <a:latin typeface="Times" pitchFamily="2" charset="0"/>
                </a:endParaRPr>
              </a:p>
              <a:p>
                <a:r>
                  <a:rPr lang="en-CH" sz="2000" i="1" dirty="0">
                    <a:latin typeface="Times" pitchFamily="2" charset="0"/>
                  </a:rPr>
                  <a:t>L</a:t>
                </a:r>
                <a:r>
                  <a:rPr lang="en-CH" sz="2000" dirty="0"/>
                  <a:t>   = 150 m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CH" sz="2000" dirty="0"/>
                  <a:t>   = 150 W</a:t>
                </a:r>
              </a:p>
              <a:p>
                <a:r>
                  <a:rPr lang="en-CH" sz="2000" i="1" dirty="0">
                    <a:latin typeface="Symbol" pitchFamily="2" charset="2"/>
                  </a:rPr>
                  <a:t>D</a:t>
                </a:r>
                <a:r>
                  <a:rPr lang="en-CH" sz="2000" i="1" dirty="0">
                    <a:latin typeface="Times" pitchFamily="2" charset="0"/>
                  </a:rPr>
                  <a:t>T</a:t>
                </a:r>
                <a:r>
                  <a:rPr lang="en-CH" sz="2000" dirty="0"/>
                  <a:t> = 3K</a:t>
                </a:r>
              </a:p>
              <a:p>
                <a:r>
                  <a:rPr lang="en-CH" sz="2000" dirty="0">
                    <a:latin typeface="Symbol" pitchFamily="2" charset="2"/>
                  </a:rPr>
                  <a:t>h</a:t>
                </a:r>
                <a:r>
                  <a:rPr lang="en-CH" sz="2000" baseline="-25000" dirty="0"/>
                  <a:t>Pump</a:t>
                </a:r>
                <a:r>
                  <a:rPr lang="en-CH" sz="2000" dirty="0"/>
                  <a:t> = 80%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05321A7-B730-9028-7795-396499EA6B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17" y="805275"/>
                <a:ext cx="1576072" cy="1938992"/>
              </a:xfrm>
              <a:prstGeom prst="rect">
                <a:avLst/>
              </a:prstGeom>
              <a:blipFill>
                <a:blip r:embed="rId3"/>
                <a:stretch>
                  <a:fillRect l="-3175" t="-1948" r="-3175" b="-454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9890EEA-9428-793C-0F24-6A56FB26134F}"/>
                  </a:ext>
                </a:extLst>
              </p:cNvPr>
              <p:cNvSpPr txBox="1"/>
              <p:nvPr/>
            </p:nvSpPr>
            <p:spPr>
              <a:xfrm>
                <a:off x="5926054" y="56130"/>
                <a:ext cx="3176382" cy="9688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𝑝𝑢𝑚𝑝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acc>
                                    <m:accPr>
                                      <m:chr m:val="̇"/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</m:acc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l-G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CH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9890EEA-9428-793C-0F24-6A56FB2613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6054" y="56130"/>
                <a:ext cx="3176382" cy="968855"/>
              </a:xfrm>
              <a:prstGeom prst="rect">
                <a:avLst/>
              </a:prstGeom>
              <a:blipFill>
                <a:blip r:embed="rId4"/>
                <a:stretch>
                  <a:fillRect l="-1992" r="-398" b="-1168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0DF8295-691B-D729-224F-33FABBFC2A34}"/>
                  </a:ext>
                </a:extLst>
              </p:cNvPr>
              <p:cNvSpPr txBox="1"/>
              <p:nvPr/>
            </p:nvSpPr>
            <p:spPr>
              <a:xfrm rot="17880000">
                <a:off x="2755119" y="1511546"/>
                <a:ext cx="1636345" cy="4053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𝑝𝑢𝑚𝑝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CH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0DF8295-691B-D729-224F-33FABBFC2A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7880000">
                <a:off x="2755119" y="1511546"/>
                <a:ext cx="1636345" cy="405304"/>
              </a:xfrm>
              <a:prstGeom prst="rect">
                <a:avLst/>
              </a:prstGeom>
              <a:blipFill>
                <a:blip r:embed="rId5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550564A-DDC0-0034-4A77-723C9E6BF9B6}"/>
                  </a:ext>
                </a:extLst>
              </p:cNvPr>
              <p:cNvSpPr txBox="1"/>
              <p:nvPr/>
            </p:nvSpPr>
            <p:spPr>
              <a:xfrm rot="3660000">
                <a:off x="4231399" y="1345078"/>
                <a:ext cx="1615442" cy="7561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𝑝𝑢𝑚𝑝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CH" sz="24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550564A-DDC0-0034-4A77-723C9E6BF9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3660000">
                <a:off x="4231399" y="1345078"/>
                <a:ext cx="1615442" cy="75610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710A5E5-DC90-489B-0079-9310D154FA80}"/>
                  </a:ext>
                </a:extLst>
              </p:cNvPr>
              <p:cNvSpPr txBox="1"/>
              <p:nvPr/>
            </p:nvSpPr>
            <p:spPr>
              <a:xfrm rot="20914126">
                <a:off x="3648116" y="3919282"/>
                <a:ext cx="2047420" cy="3978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𝑝𝑢𝑚𝑝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𝑐𝑜𝑛𝑠𝑡</m:t>
                      </m:r>
                    </m:oMath>
                  </m:oMathPara>
                </a14:m>
                <a:endParaRPr lang="en-CH" sz="24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710A5E5-DC90-489B-0079-9310D154FA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14126">
                <a:off x="3648116" y="3919282"/>
                <a:ext cx="2047420" cy="397866"/>
              </a:xfrm>
              <a:prstGeom prst="rect">
                <a:avLst/>
              </a:prstGeom>
              <a:blipFill>
                <a:blip r:embed="rId7"/>
                <a:stretch>
                  <a:fillRect l="-1205" r="-1205" b="-937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2E67E48-3365-720C-7C8B-9292BA7298B1}"/>
              </a:ext>
            </a:extLst>
          </p:cNvPr>
          <p:cNvCxnSpPr>
            <a:cxnSpLocks/>
          </p:cNvCxnSpPr>
          <p:nvPr/>
        </p:nvCxnSpPr>
        <p:spPr>
          <a:xfrm>
            <a:off x="4284306" y="1327769"/>
            <a:ext cx="615027" cy="1108722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71F9C2A-6542-7D66-05A0-D504293E38EC}"/>
              </a:ext>
            </a:extLst>
          </p:cNvPr>
          <p:cNvCxnSpPr>
            <a:cxnSpLocks/>
          </p:cNvCxnSpPr>
          <p:nvPr/>
        </p:nvCxnSpPr>
        <p:spPr>
          <a:xfrm flipV="1">
            <a:off x="3615425" y="1288473"/>
            <a:ext cx="539953" cy="992674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45C0E9A-184E-E575-28DA-2F8C9C6C0715}"/>
              </a:ext>
            </a:extLst>
          </p:cNvPr>
          <p:cNvCxnSpPr>
            <a:cxnSpLocks/>
          </p:cNvCxnSpPr>
          <p:nvPr/>
        </p:nvCxnSpPr>
        <p:spPr>
          <a:xfrm flipV="1">
            <a:off x="3965804" y="3772989"/>
            <a:ext cx="1209645" cy="247437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524526A-B939-3232-D249-ACDCD8793B3E}"/>
                  </a:ext>
                </a:extLst>
              </p:cNvPr>
              <p:cNvSpPr txBox="1"/>
              <p:nvPr/>
            </p:nvSpPr>
            <p:spPr>
              <a:xfrm rot="20914126">
                <a:off x="3702834" y="3096302"/>
                <a:ext cx="1424300" cy="6301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𝑐𝑜𝑛𝑠𝑡</m:t>
                      </m:r>
                    </m:oMath>
                  </m:oMathPara>
                </a14:m>
                <a:endParaRPr lang="en-CH" sz="24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524526A-B939-3232-D249-ACDCD8793B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14126">
                <a:off x="3702834" y="3096302"/>
                <a:ext cx="1424300" cy="630109"/>
              </a:xfrm>
              <a:prstGeom prst="rect">
                <a:avLst/>
              </a:prstGeom>
              <a:blipFill>
                <a:blip r:embed="rId8"/>
                <a:stretch>
                  <a:fillRect l="-2479" r="-826" b="-1095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70579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hart, line chart&#10;&#10;Description automatically generated">
            <a:extLst>
              <a:ext uri="{FF2B5EF4-FFF2-40B4-BE49-F238E27FC236}">
                <a16:creationId xmlns:a16="http://schemas.microsoft.com/office/drawing/2014/main" id="{99E7624C-E319-05DC-39DA-E60D2C7BF1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6" y="1053785"/>
            <a:ext cx="4534300" cy="3960000"/>
          </a:xfrm>
          <a:prstGeom prst="rect">
            <a:avLst/>
          </a:prstGeom>
        </p:spPr>
      </p:pic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2E807FA8-45DE-FD8B-3C93-EF352C33EA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225" y="1053785"/>
            <a:ext cx="4531410" cy="396000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 cooling conditions</a:t>
            </a:r>
            <a:endParaRPr lang="it-IT" dirty="0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772AF90-B97B-D7C0-DEA6-138015264B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989798"/>
            <a:ext cx="8226854" cy="116442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Compared to typical conditions at 4.5 K, o</a:t>
            </a:r>
            <a:r>
              <a:rPr lang="en-CH" dirty="0"/>
              <a:t>peration at 20 K implies</a:t>
            </a:r>
          </a:p>
          <a:p>
            <a:pPr lvl="1"/>
            <a:r>
              <a:rPr lang="en-US" dirty="0"/>
              <a:t>H</a:t>
            </a:r>
            <a:r>
              <a:rPr lang="en-CH" dirty="0"/>
              <a:t>igh pressure, o(20) bar</a:t>
            </a:r>
          </a:p>
          <a:p>
            <a:pPr lvl="1"/>
            <a:r>
              <a:rPr lang="en-US" dirty="0"/>
              <a:t>L</a:t>
            </a:r>
            <a:r>
              <a:rPr lang="en-CH" dirty="0"/>
              <a:t>arge temperature increase, o(3) K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29BE427-925F-B9A3-18DC-A65B7A9FD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99C145-4711-4AD4-CF8C-D665A7053444}"/>
              </a:ext>
            </a:extLst>
          </p:cNvPr>
          <p:cNvSpPr txBox="1"/>
          <p:nvPr/>
        </p:nvSpPr>
        <p:spPr>
          <a:xfrm>
            <a:off x="2939245" y="1764611"/>
            <a:ext cx="1161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CH" dirty="0">
                <a:solidFill>
                  <a:srgbClr val="FF0000"/>
                </a:solidFill>
              </a:rPr>
              <a:t>T = 1 K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57C490-766D-748C-F6DD-953281B07B09}"/>
              </a:ext>
            </a:extLst>
          </p:cNvPr>
          <p:cNvSpPr txBox="1"/>
          <p:nvPr/>
        </p:nvSpPr>
        <p:spPr>
          <a:xfrm>
            <a:off x="5465804" y="2005204"/>
            <a:ext cx="1161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CH" dirty="0">
                <a:solidFill>
                  <a:srgbClr val="FF0000"/>
                </a:solidFill>
              </a:rPr>
              <a:t>T = 1 K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7DEE53-8275-78B9-7670-095B237E16E1}"/>
              </a:ext>
            </a:extLst>
          </p:cNvPr>
          <p:cNvSpPr txBox="1"/>
          <p:nvPr/>
        </p:nvSpPr>
        <p:spPr>
          <a:xfrm>
            <a:off x="2952069" y="2701693"/>
            <a:ext cx="1135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7030A0"/>
                </a:solidFill>
                <a:latin typeface="Symbol" pitchFamily="2" charset="2"/>
              </a:rPr>
              <a:t>D</a:t>
            </a:r>
            <a:r>
              <a:rPr lang="en-CH" dirty="0">
                <a:solidFill>
                  <a:srgbClr val="7030A0"/>
                </a:solidFill>
              </a:rPr>
              <a:t>T = 3 K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E3277B-F0B5-8E33-6780-54D438256D25}"/>
              </a:ext>
            </a:extLst>
          </p:cNvPr>
          <p:cNvSpPr txBox="1"/>
          <p:nvPr/>
        </p:nvSpPr>
        <p:spPr>
          <a:xfrm>
            <a:off x="5478628" y="3161606"/>
            <a:ext cx="1135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7030A0"/>
                </a:solidFill>
                <a:latin typeface="Symbol" pitchFamily="2" charset="2"/>
              </a:rPr>
              <a:t>D</a:t>
            </a:r>
            <a:r>
              <a:rPr lang="en-CH" dirty="0">
                <a:solidFill>
                  <a:srgbClr val="7030A0"/>
                </a:solidFill>
              </a:rPr>
              <a:t>T = 3 K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E9B7E9-E235-A5A9-EAB1-9907562C425A}"/>
              </a:ext>
            </a:extLst>
          </p:cNvPr>
          <p:cNvSpPr txBox="1"/>
          <p:nvPr/>
        </p:nvSpPr>
        <p:spPr>
          <a:xfrm>
            <a:off x="2952069" y="3590754"/>
            <a:ext cx="1135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latin typeface="Symbol" pitchFamily="2" charset="2"/>
              </a:rPr>
              <a:t>D</a:t>
            </a:r>
            <a:r>
              <a:rPr lang="en-CH" dirty="0"/>
              <a:t>T = 5 K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4B3B53-F273-409C-EED8-45062AAB7608}"/>
              </a:ext>
            </a:extLst>
          </p:cNvPr>
          <p:cNvSpPr txBox="1"/>
          <p:nvPr/>
        </p:nvSpPr>
        <p:spPr>
          <a:xfrm>
            <a:off x="5478628" y="3719356"/>
            <a:ext cx="1135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latin typeface="Symbol" pitchFamily="2" charset="2"/>
              </a:rPr>
              <a:t>D</a:t>
            </a:r>
            <a:r>
              <a:rPr lang="en-CH" dirty="0"/>
              <a:t>T = 5 K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E67B08-FF53-C384-3A51-E7EB8DABE30C}"/>
              </a:ext>
            </a:extLst>
          </p:cNvPr>
          <p:cNvSpPr txBox="1"/>
          <p:nvPr/>
        </p:nvSpPr>
        <p:spPr>
          <a:xfrm>
            <a:off x="987449" y="3684408"/>
            <a:ext cx="1146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150 W</a:t>
            </a:r>
          </a:p>
          <a:p>
            <a:r>
              <a:rPr lang="en-CH" dirty="0"/>
              <a:t>20 K inlet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65F351-DE99-5D67-E5ED-A872F1023406}"/>
              </a:ext>
            </a:extLst>
          </p:cNvPr>
          <p:cNvSpPr txBox="1"/>
          <p:nvPr/>
        </p:nvSpPr>
        <p:spPr>
          <a:xfrm>
            <a:off x="5431861" y="1182064"/>
            <a:ext cx="146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150 W</a:t>
            </a:r>
          </a:p>
          <a:p>
            <a:r>
              <a:rPr lang="en-CH" dirty="0"/>
              <a:t>20 bar outlet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92C8FCB-DDDA-4F12-71D4-E413AAFCA38D}"/>
              </a:ext>
            </a:extLst>
          </p:cNvPr>
          <p:cNvSpPr/>
          <p:nvPr/>
        </p:nvSpPr>
        <p:spPr>
          <a:xfrm>
            <a:off x="4191855" y="3052751"/>
            <a:ext cx="378771" cy="4904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04072D1-99A3-E096-06AD-34D5E5BA2FB4}"/>
              </a:ext>
            </a:extLst>
          </p:cNvPr>
          <p:cNvSpPr/>
          <p:nvPr/>
        </p:nvSpPr>
        <p:spPr>
          <a:xfrm>
            <a:off x="8179552" y="2672504"/>
            <a:ext cx="378771" cy="4904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709746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2CE2-228C-7B31-A883-01CE6BFB7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CH" dirty="0"/>
              <a:t>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4E8B6-C0C0-FEB9-D334-17B98F212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Re-cap on the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target and capture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solenoid magnet design (v.2022)</a:t>
            </a:r>
            <a:endParaRPr lang="en-CH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Cooling at 20 K</a:t>
            </a:r>
          </a:p>
          <a:p>
            <a:r>
              <a:rPr lang="en-US" dirty="0">
                <a:solidFill>
                  <a:srgbClr val="FF0000"/>
                </a:solidFill>
              </a:rPr>
              <a:t>Conductor analyses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B5BC06A-0A10-4E8F-5AB1-5BB4EE3A8C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0451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68">
            <a:extLst>
              <a:ext uri="{FF2B5EF4-FFF2-40B4-BE49-F238E27FC236}">
                <a16:creationId xmlns:a16="http://schemas.microsoft.com/office/drawing/2014/main" id="{2896E527-EAED-9721-4410-A60C01927549}"/>
              </a:ext>
            </a:extLst>
          </p:cNvPr>
          <p:cNvSpPr txBox="1"/>
          <p:nvPr/>
        </p:nvSpPr>
        <p:spPr>
          <a:xfrm>
            <a:off x="-1974" y="5375167"/>
            <a:ext cx="103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</a:t>
            </a:r>
            <a:r>
              <a:rPr lang="en-CH" dirty="0">
                <a:solidFill>
                  <a:srgbClr val="FF0000"/>
                </a:solidFill>
              </a:rPr>
              <a:t>roton beam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Cooling</a:t>
            </a:r>
            <a:endParaRPr lang="it-IT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29BE427-925F-B9A3-18DC-A65B7A9FD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DD562DA6-A1E0-CE46-C32B-1E5EB00010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888" y="419342"/>
            <a:ext cx="4244744" cy="2700000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28194491-C7B4-225D-780A-E285F8657F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312" y="3380956"/>
            <a:ext cx="4357896" cy="270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422ED3-A2D6-0139-5113-11E18F7DB2B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95"/>
          <a:stretch/>
        </p:blipFill>
        <p:spPr>
          <a:xfrm>
            <a:off x="111282" y="947784"/>
            <a:ext cx="4332899" cy="27053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1B409C7-B92E-C549-3760-27440A01248C}"/>
              </a:ext>
            </a:extLst>
          </p:cNvPr>
          <p:cNvSpPr txBox="1"/>
          <p:nvPr/>
        </p:nvSpPr>
        <p:spPr>
          <a:xfrm>
            <a:off x="1176431" y="5830742"/>
            <a:ext cx="30208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400" dirty="0"/>
              <a:t>D. Calzolari and A. Lechner, CERN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1C2DFC-6213-1FDC-84C6-0A22F3087DC0}"/>
              </a:ext>
            </a:extLst>
          </p:cNvPr>
          <p:cNvSpPr txBox="1"/>
          <p:nvPr/>
        </p:nvSpPr>
        <p:spPr>
          <a:xfrm>
            <a:off x="5537423" y="2821029"/>
            <a:ext cx="23102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" pitchFamily="2" charset="0"/>
              </a:rPr>
              <a:t>D</a:t>
            </a:r>
            <a:r>
              <a:rPr lang="en-CH" sz="1400" dirty="0">
                <a:solidFill>
                  <a:schemeClr val="accent6">
                    <a:lumMod val="50000"/>
                  </a:schemeClr>
                </a:solidFill>
              </a:rPr>
              <a:t>ouble pancake length (m)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D45E66-E8E7-460E-6D3B-A8CBDD33A79B}"/>
              </a:ext>
            </a:extLst>
          </p:cNvPr>
          <p:cNvSpPr txBox="1"/>
          <p:nvPr/>
        </p:nvSpPr>
        <p:spPr>
          <a:xfrm>
            <a:off x="6928076" y="2166441"/>
            <a:ext cx="1120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13 layers</a:t>
            </a:r>
            <a:endParaRPr lang="en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D4625B-6662-792A-4F5B-4FFF2E106E2F}"/>
              </a:ext>
            </a:extLst>
          </p:cNvPr>
          <p:cNvSpPr txBox="1"/>
          <p:nvPr/>
        </p:nvSpPr>
        <p:spPr>
          <a:xfrm>
            <a:off x="5380496" y="2166441"/>
            <a:ext cx="1120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13 layers</a:t>
            </a:r>
            <a:endParaRPr lang="en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9DAE52-F239-DC45-205C-945B20463ACE}"/>
              </a:ext>
            </a:extLst>
          </p:cNvPr>
          <p:cNvSpPr txBox="1"/>
          <p:nvPr/>
        </p:nvSpPr>
        <p:spPr>
          <a:xfrm rot="16200000">
            <a:off x="5802192" y="1408040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Innermost turns</a:t>
            </a:r>
            <a:endParaRPr lang="en-CH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8F29FE9-292A-319C-00C5-9D1028FF0825}"/>
              </a:ext>
            </a:extLst>
          </p:cNvPr>
          <p:cNvCxnSpPr>
            <a:cxnSpLocks/>
          </p:cNvCxnSpPr>
          <p:nvPr/>
        </p:nvCxnSpPr>
        <p:spPr>
          <a:xfrm>
            <a:off x="4994679" y="2520090"/>
            <a:ext cx="1728000" cy="0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620A5C9-F026-079A-6391-BB334379AAAD}"/>
              </a:ext>
            </a:extLst>
          </p:cNvPr>
          <p:cNvCxnSpPr>
            <a:cxnSpLocks/>
          </p:cNvCxnSpPr>
          <p:nvPr/>
        </p:nvCxnSpPr>
        <p:spPr>
          <a:xfrm>
            <a:off x="6703963" y="2520090"/>
            <a:ext cx="1764000" cy="0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4C044ED-D281-90F3-8D53-CA4EA37805B0}"/>
              </a:ext>
            </a:extLst>
          </p:cNvPr>
          <p:cNvSpPr txBox="1"/>
          <p:nvPr/>
        </p:nvSpPr>
        <p:spPr>
          <a:xfrm>
            <a:off x="7110649" y="638463"/>
            <a:ext cx="1256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dirty="0"/>
              <a:t>total heat</a:t>
            </a:r>
          </a:p>
          <a:p>
            <a:pPr algn="r"/>
            <a:r>
              <a:rPr lang="en-CH" dirty="0"/>
              <a:t>150 W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CD964D-DFBF-2758-2237-2B905B4D6927}"/>
              </a:ext>
            </a:extLst>
          </p:cNvPr>
          <p:cNvSpPr txBox="1"/>
          <p:nvPr/>
        </p:nvSpPr>
        <p:spPr>
          <a:xfrm>
            <a:off x="3772180" y="315297"/>
            <a:ext cx="920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dirty="0"/>
              <a:t>2 W/m peak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7318A88-FD5A-05C8-54B5-05D964450665}"/>
              </a:ext>
            </a:extLst>
          </p:cNvPr>
          <p:cNvSpPr txBox="1"/>
          <p:nvPr/>
        </p:nvSpPr>
        <p:spPr>
          <a:xfrm>
            <a:off x="5258174" y="43363"/>
            <a:ext cx="3108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NOTE: time stucture ignored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8C2DE9-BF5A-6933-81A5-A12EF89BF8B1}"/>
              </a:ext>
            </a:extLst>
          </p:cNvPr>
          <p:cNvSpPr txBox="1"/>
          <p:nvPr/>
        </p:nvSpPr>
        <p:spPr>
          <a:xfrm>
            <a:off x="5657321" y="5818403"/>
            <a:ext cx="23102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" pitchFamily="2" charset="0"/>
              </a:rPr>
              <a:t>D</a:t>
            </a:r>
            <a:r>
              <a:rPr lang="en-CH" sz="1400" dirty="0">
                <a:solidFill>
                  <a:schemeClr val="accent6">
                    <a:lumMod val="50000"/>
                  </a:schemeClr>
                </a:solidFill>
              </a:rPr>
              <a:t>ouble pancake length (m)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438984-FFA9-2284-AB65-CB5F3ABFD6F5}"/>
              </a:ext>
            </a:extLst>
          </p:cNvPr>
          <p:cNvSpPr txBox="1"/>
          <p:nvPr/>
        </p:nvSpPr>
        <p:spPr>
          <a:xfrm>
            <a:off x="8155981" y="2919149"/>
            <a:ext cx="666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  <a:r>
              <a:rPr lang="en-CH" dirty="0"/>
              <a:t>ow field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4F052F0-C8F7-2E35-2DE9-471B829A6578}"/>
              </a:ext>
            </a:extLst>
          </p:cNvPr>
          <p:cNvSpPr txBox="1"/>
          <p:nvPr/>
        </p:nvSpPr>
        <p:spPr>
          <a:xfrm>
            <a:off x="4579338" y="2919149"/>
            <a:ext cx="666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  <a:r>
              <a:rPr lang="en-CH" dirty="0"/>
              <a:t>ow field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E313E40-5E36-D77C-413F-195E4FA6AE8C}"/>
              </a:ext>
            </a:extLst>
          </p:cNvPr>
          <p:cNvSpPr txBox="1"/>
          <p:nvPr/>
        </p:nvSpPr>
        <p:spPr>
          <a:xfrm>
            <a:off x="6370962" y="3630183"/>
            <a:ext cx="666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</a:t>
            </a:r>
            <a:r>
              <a:rPr lang="en-CH" dirty="0"/>
              <a:t> field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7721243-17F8-1C27-DF5C-C9E76BEA7504}"/>
              </a:ext>
            </a:extLst>
          </p:cNvPr>
          <p:cNvCxnSpPr>
            <a:cxnSpLocks/>
          </p:cNvCxnSpPr>
          <p:nvPr/>
        </p:nvCxnSpPr>
        <p:spPr>
          <a:xfrm flipH="1" flipV="1">
            <a:off x="8664632" y="3565480"/>
            <a:ext cx="0" cy="1772578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8D9638A-8478-812D-66C5-21A39179EC44}"/>
              </a:ext>
            </a:extLst>
          </p:cNvPr>
          <p:cNvSpPr txBox="1"/>
          <p:nvPr/>
        </p:nvSpPr>
        <p:spPr>
          <a:xfrm rot="16200000">
            <a:off x="8526947" y="4175621"/>
            <a:ext cx="666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3 K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E7952604-7518-8143-4519-A3D41234805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0" t="5215" b="48805"/>
          <a:stretch/>
        </p:blipFill>
        <p:spPr>
          <a:xfrm>
            <a:off x="975126" y="3924585"/>
            <a:ext cx="3469055" cy="1807258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6B7CF28-C6E9-F6AA-94A4-385CA1176CB7}"/>
              </a:ext>
            </a:extLst>
          </p:cNvPr>
          <p:cNvSpPr txBox="1"/>
          <p:nvPr/>
        </p:nvSpPr>
        <p:spPr>
          <a:xfrm>
            <a:off x="2376798" y="5513667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target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DC3E8F-086F-C35C-5DCD-7A66CE81B5CC}"/>
              </a:ext>
            </a:extLst>
          </p:cNvPr>
          <p:cNvSpPr txBox="1"/>
          <p:nvPr/>
        </p:nvSpPr>
        <p:spPr>
          <a:xfrm>
            <a:off x="2343851" y="482409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shield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80690DE-D676-9EF1-79D0-C19AD293590D}"/>
              </a:ext>
            </a:extLst>
          </p:cNvPr>
          <p:cNvGrpSpPr/>
          <p:nvPr/>
        </p:nvGrpSpPr>
        <p:grpSpPr>
          <a:xfrm>
            <a:off x="1093212" y="3930065"/>
            <a:ext cx="3251373" cy="724938"/>
            <a:chOff x="1093212" y="4033599"/>
            <a:chExt cx="3251373" cy="566973"/>
          </a:xfrm>
        </p:grpSpPr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A0419D11-82B8-B557-E18E-406E6422A5BF}"/>
                </a:ext>
              </a:extLst>
            </p:cNvPr>
            <p:cNvSpPr/>
            <p:nvPr/>
          </p:nvSpPr>
          <p:spPr>
            <a:xfrm>
              <a:off x="2385525" y="4033599"/>
              <a:ext cx="235974" cy="566973"/>
            </a:xfrm>
            <a:custGeom>
              <a:avLst/>
              <a:gdLst>
                <a:gd name="connsiteX0" fmla="*/ 0 w 658761"/>
                <a:gd name="connsiteY0" fmla="*/ 0 h 5329084"/>
                <a:gd name="connsiteX1" fmla="*/ 0 w 658761"/>
                <a:gd name="connsiteY1" fmla="*/ 5329084 h 5329084"/>
                <a:gd name="connsiteX2" fmla="*/ 658761 w 658761"/>
                <a:gd name="connsiteY2" fmla="*/ 5319251 h 5329084"/>
                <a:gd name="connsiteX3" fmla="*/ 658761 w 658761"/>
                <a:gd name="connsiteY3" fmla="*/ 0 h 5329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761" h="5329084">
                  <a:moveTo>
                    <a:pt x="0" y="0"/>
                  </a:moveTo>
                  <a:lnTo>
                    <a:pt x="0" y="5329084"/>
                  </a:lnTo>
                  <a:lnTo>
                    <a:pt x="658761" y="5319251"/>
                  </a:lnTo>
                  <a:lnTo>
                    <a:pt x="658761" y="0"/>
                  </a:lnTo>
                </a:path>
              </a:pathLst>
            </a:custGeom>
            <a:noFill/>
            <a:ln w="41275">
              <a:solidFill>
                <a:schemeClr val="tx1"/>
              </a:solidFill>
              <a:tailEnd type="triangle" w="sm" len="lg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484FBB00-0540-42AA-A6DC-6F8D673FB975}"/>
                </a:ext>
              </a:extLst>
            </p:cNvPr>
            <p:cNvSpPr/>
            <p:nvPr/>
          </p:nvSpPr>
          <p:spPr>
            <a:xfrm>
              <a:off x="2816296" y="4033599"/>
              <a:ext cx="235974" cy="566973"/>
            </a:xfrm>
            <a:custGeom>
              <a:avLst/>
              <a:gdLst>
                <a:gd name="connsiteX0" fmla="*/ 0 w 658761"/>
                <a:gd name="connsiteY0" fmla="*/ 0 h 5329084"/>
                <a:gd name="connsiteX1" fmla="*/ 0 w 658761"/>
                <a:gd name="connsiteY1" fmla="*/ 5329084 h 5329084"/>
                <a:gd name="connsiteX2" fmla="*/ 658761 w 658761"/>
                <a:gd name="connsiteY2" fmla="*/ 5319251 h 5329084"/>
                <a:gd name="connsiteX3" fmla="*/ 658761 w 658761"/>
                <a:gd name="connsiteY3" fmla="*/ 0 h 5329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761" h="5329084">
                  <a:moveTo>
                    <a:pt x="0" y="0"/>
                  </a:moveTo>
                  <a:lnTo>
                    <a:pt x="0" y="5329084"/>
                  </a:lnTo>
                  <a:lnTo>
                    <a:pt x="658761" y="5319251"/>
                  </a:lnTo>
                  <a:lnTo>
                    <a:pt x="658761" y="0"/>
                  </a:lnTo>
                </a:path>
              </a:pathLst>
            </a:custGeom>
            <a:noFill/>
            <a:ln w="41275">
              <a:solidFill>
                <a:schemeClr val="tx1"/>
              </a:solidFill>
              <a:tailEnd type="triangle" w="sm" len="lg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C17D4A4B-6CD5-BC6B-A876-35F550BE5AAB}"/>
                </a:ext>
              </a:extLst>
            </p:cNvPr>
            <p:cNvSpPr/>
            <p:nvPr/>
          </p:nvSpPr>
          <p:spPr>
            <a:xfrm>
              <a:off x="3247067" y="4033599"/>
              <a:ext cx="235974" cy="566973"/>
            </a:xfrm>
            <a:custGeom>
              <a:avLst/>
              <a:gdLst>
                <a:gd name="connsiteX0" fmla="*/ 0 w 658761"/>
                <a:gd name="connsiteY0" fmla="*/ 0 h 5329084"/>
                <a:gd name="connsiteX1" fmla="*/ 0 w 658761"/>
                <a:gd name="connsiteY1" fmla="*/ 5329084 h 5329084"/>
                <a:gd name="connsiteX2" fmla="*/ 658761 w 658761"/>
                <a:gd name="connsiteY2" fmla="*/ 5319251 h 5329084"/>
                <a:gd name="connsiteX3" fmla="*/ 658761 w 658761"/>
                <a:gd name="connsiteY3" fmla="*/ 0 h 5329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761" h="5329084">
                  <a:moveTo>
                    <a:pt x="0" y="0"/>
                  </a:moveTo>
                  <a:lnTo>
                    <a:pt x="0" y="5329084"/>
                  </a:lnTo>
                  <a:lnTo>
                    <a:pt x="658761" y="5319251"/>
                  </a:lnTo>
                  <a:lnTo>
                    <a:pt x="658761" y="0"/>
                  </a:lnTo>
                </a:path>
              </a:pathLst>
            </a:custGeom>
            <a:noFill/>
            <a:ln w="41275">
              <a:solidFill>
                <a:schemeClr val="tx1"/>
              </a:solidFill>
              <a:tailEnd type="triangle" w="sm" len="lg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043ED135-9549-BA2F-56E2-D18B20011815}"/>
                </a:ext>
              </a:extLst>
            </p:cNvPr>
            <p:cNvSpPr/>
            <p:nvPr/>
          </p:nvSpPr>
          <p:spPr>
            <a:xfrm>
              <a:off x="3677838" y="4033599"/>
              <a:ext cx="235974" cy="566973"/>
            </a:xfrm>
            <a:custGeom>
              <a:avLst/>
              <a:gdLst>
                <a:gd name="connsiteX0" fmla="*/ 0 w 658761"/>
                <a:gd name="connsiteY0" fmla="*/ 0 h 5329084"/>
                <a:gd name="connsiteX1" fmla="*/ 0 w 658761"/>
                <a:gd name="connsiteY1" fmla="*/ 5329084 h 5329084"/>
                <a:gd name="connsiteX2" fmla="*/ 658761 w 658761"/>
                <a:gd name="connsiteY2" fmla="*/ 5319251 h 5329084"/>
                <a:gd name="connsiteX3" fmla="*/ 658761 w 658761"/>
                <a:gd name="connsiteY3" fmla="*/ 0 h 5329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761" h="5329084">
                  <a:moveTo>
                    <a:pt x="0" y="0"/>
                  </a:moveTo>
                  <a:lnTo>
                    <a:pt x="0" y="5329084"/>
                  </a:lnTo>
                  <a:lnTo>
                    <a:pt x="658761" y="5319251"/>
                  </a:lnTo>
                  <a:lnTo>
                    <a:pt x="658761" y="0"/>
                  </a:lnTo>
                </a:path>
              </a:pathLst>
            </a:custGeom>
            <a:noFill/>
            <a:ln w="41275">
              <a:solidFill>
                <a:schemeClr val="tx1"/>
              </a:solidFill>
              <a:tailEnd type="triangle" w="sm" len="lg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ABB7E34B-A783-DD32-9EDA-6B3D04319596}"/>
                </a:ext>
              </a:extLst>
            </p:cNvPr>
            <p:cNvSpPr/>
            <p:nvPr/>
          </p:nvSpPr>
          <p:spPr>
            <a:xfrm>
              <a:off x="4108611" y="4033599"/>
              <a:ext cx="235974" cy="566973"/>
            </a:xfrm>
            <a:custGeom>
              <a:avLst/>
              <a:gdLst>
                <a:gd name="connsiteX0" fmla="*/ 0 w 658761"/>
                <a:gd name="connsiteY0" fmla="*/ 0 h 5329084"/>
                <a:gd name="connsiteX1" fmla="*/ 0 w 658761"/>
                <a:gd name="connsiteY1" fmla="*/ 5329084 h 5329084"/>
                <a:gd name="connsiteX2" fmla="*/ 658761 w 658761"/>
                <a:gd name="connsiteY2" fmla="*/ 5319251 h 5329084"/>
                <a:gd name="connsiteX3" fmla="*/ 658761 w 658761"/>
                <a:gd name="connsiteY3" fmla="*/ 0 h 5329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761" h="5329084">
                  <a:moveTo>
                    <a:pt x="0" y="0"/>
                  </a:moveTo>
                  <a:lnTo>
                    <a:pt x="0" y="5329084"/>
                  </a:lnTo>
                  <a:lnTo>
                    <a:pt x="658761" y="5319251"/>
                  </a:lnTo>
                  <a:lnTo>
                    <a:pt x="658761" y="0"/>
                  </a:lnTo>
                </a:path>
              </a:pathLst>
            </a:custGeom>
            <a:noFill/>
            <a:ln w="41275">
              <a:solidFill>
                <a:schemeClr val="tx1"/>
              </a:solidFill>
              <a:tailEnd type="triangle" w="sm" len="lg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90379F0A-C389-D314-4BAF-B639E396129B}"/>
                </a:ext>
              </a:extLst>
            </p:cNvPr>
            <p:cNvSpPr/>
            <p:nvPr/>
          </p:nvSpPr>
          <p:spPr>
            <a:xfrm>
              <a:off x="1954754" y="4033599"/>
              <a:ext cx="235974" cy="566973"/>
            </a:xfrm>
            <a:custGeom>
              <a:avLst/>
              <a:gdLst>
                <a:gd name="connsiteX0" fmla="*/ 0 w 658761"/>
                <a:gd name="connsiteY0" fmla="*/ 0 h 5329084"/>
                <a:gd name="connsiteX1" fmla="*/ 0 w 658761"/>
                <a:gd name="connsiteY1" fmla="*/ 5329084 h 5329084"/>
                <a:gd name="connsiteX2" fmla="*/ 658761 w 658761"/>
                <a:gd name="connsiteY2" fmla="*/ 5319251 h 5329084"/>
                <a:gd name="connsiteX3" fmla="*/ 658761 w 658761"/>
                <a:gd name="connsiteY3" fmla="*/ 0 h 5329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761" h="5329084">
                  <a:moveTo>
                    <a:pt x="0" y="0"/>
                  </a:moveTo>
                  <a:lnTo>
                    <a:pt x="0" y="5329084"/>
                  </a:lnTo>
                  <a:lnTo>
                    <a:pt x="658761" y="5319251"/>
                  </a:lnTo>
                  <a:lnTo>
                    <a:pt x="658761" y="0"/>
                  </a:lnTo>
                </a:path>
              </a:pathLst>
            </a:custGeom>
            <a:noFill/>
            <a:ln w="41275">
              <a:solidFill>
                <a:schemeClr val="tx1"/>
              </a:solidFill>
              <a:tailEnd type="triangle" w="sm" len="lg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72D5898-D633-8C53-D4BE-14422E03C700}"/>
                </a:ext>
              </a:extLst>
            </p:cNvPr>
            <p:cNvSpPr/>
            <p:nvPr/>
          </p:nvSpPr>
          <p:spPr>
            <a:xfrm>
              <a:off x="1523983" y="4033599"/>
              <a:ext cx="235974" cy="566973"/>
            </a:xfrm>
            <a:custGeom>
              <a:avLst/>
              <a:gdLst>
                <a:gd name="connsiteX0" fmla="*/ 0 w 658761"/>
                <a:gd name="connsiteY0" fmla="*/ 0 h 5329084"/>
                <a:gd name="connsiteX1" fmla="*/ 0 w 658761"/>
                <a:gd name="connsiteY1" fmla="*/ 5329084 h 5329084"/>
                <a:gd name="connsiteX2" fmla="*/ 658761 w 658761"/>
                <a:gd name="connsiteY2" fmla="*/ 5319251 h 5329084"/>
                <a:gd name="connsiteX3" fmla="*/ 658761 w 658761"/>
                <a:gd name="connsiteY3" fmla="*/ 0 h 5329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761" h="5329084">
                  <a:moveTo>
                    <a:pt x="0" y="0"/>
                  </a:moveTo>
                  <a:lnTo>
                    <a:pt x="0" y="5329084"/>
                  </a:lnTo>
                  <a:lnTo>
                    <a:pt x="658761" y="5319251"/>
                  </a:lnTo>
                  <a:lnTo>
                    <a:pt x="658761" y="0"/>
                  </a:lnTo>
                </a:path>
              </a:pathLst>
            </a:custGeom>
            <a:noFill/>
            <a:ln w="41275">
              <a:solidFill>
                <a:schemeClr val="tx1"/>
              </a:solidFill>
              <a:tailEnd type="triangle" w="sm" len="lg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FF94F7FE-4C4C-AF3D-45B9-FA82F5C4F714}"/>
                </a:ext>
              </a:extLst>
            </p:cNvPr>
            <p:cNvSpPr/>
            <p:nvPr/>
          </p:nvSpPr>
          <p:spPr>
            <a:xfrm>
              <a:off x="1093212" y="4033599"/>
              <a:ext cx="235974" cy="566973"/>
            </a:xfrm>
            <a:custGeom>
              <a:avLst/>
              <a:gdLst>
                <a:gd name="connsiteX0" fmla="*/ 0 w 658761"/>
                <a:gd name="connsiteY0" fmla="*/ 0 h 5329084"/>
                <a:gd name="connsiteX1" fmla="*/ 0 w 658761"/>
                <a:gd name="connsiteY1" fmla="*/ 5329084 h 5329084"/>
                <a:gd name="connsiteX2" fmla="*/ 658761 w 658761"/>
                <a:gd name="connsiteY2" fmla="*/ 5319251 h 5329084"/>
                <a:gd name="connsiteX3" fmla="*/ 658761 w 658761"/>
                <a:gd name="connsiteY3" fmla="*/ 0 h 5329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761" h="5329084">
                  <a:moveTo>
                    <a:pt x="0" y="0"/>
                  </a:moveTo>
                  <a:lnTo>
                    <a:pt x="0" y="5329084"/>
                  </a:lnTo>
                  <a:lnTo>
                    <a:pt x="658761" y="5319251"/>
                  </a:lnTo>
                  <a:lnTo>
                    <a:pt x="658761" y="0"/>
                  </a:lnTo>
                </a:path>
              </a:pathLst>
            </a:custGeom>
            <a:noFill/>
            <a:ln w="41275">
              <a:solidFill>
                <a:schemeClr val="tx1"/>
              </a:solidFill>
              <a:tailEnd type="triangle" w="sm" len="lg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37429F9B-D1BB-50B1-EC3C-27395649CA11}"/>
              </a:ext>
            </a:extLst>
          </p:cNvPr>
          <p:cNvSpPr txBox="1"/>
          <p:nvPr/>
        </p:nvSpPr>
        <p:spPr>
          <a:xfrm rot="16200000">
            <a:off x="2225154" y="3675283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in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3CA267D-D23B-5D9F-50EF-F4005D5D02B1}"/>
              </a:ext>
            </a:extLst>
          </p:cNvPr>
          <p:cNvSpPr txBox="1"/>
          <p:nvPr/>
        </p:nvSpPr>
        <p:spPr>
          <a:xfrm rot="16200000">
            <a:off x="2400116" y="3675283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out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D6EFD02-2BD0-94F5-57BD-C47A3101DDA2}"/>
              </a:ext>
            </a:extLst>
          </p:cNvPr>
          <p:cNvSpPr txBox="1"/>
          <p:nvPr/>
        </p:nvSpPr>
        <p:spPr>
          <a:xfrm rot="16200000">
            <a:off x="2660650" y="3675283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in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A34AD76-2278-E969-4B00-A1DC5918B781}"/>
              </a:ext>
            </a:extLst>
          </p:cNvPr>
          <p:cNvSpPr txBox="1"/>
          <p:nvPr/>
        </p:nvSpPr>
        <p:spPr>
          <a:xfrm rot="16200000">
            <a:off x="2835612" y="3675283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out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CC9FC84-4A4D-B66B-0202-85640EC58501}"/>
              </a:ext>
            </a:extLst>
          </p:cNvPr>
          <p:cNvSpPr txBox="1"/>
          <p:nvPr/>
        </p:nvSpPr>
        <p:spPr>
          <a:xfrm rot="16200000">
            <a:off x="3072807" y="3675283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in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20D200F-FF28-09E6-90C6-E95B21AC7733}"/>
              </a:ext>
            </a:extLst>
          </p:cNvPr>
          <p:cNvSpPr txBox="1"/>
          <p:nvPr/>
        </p:nvSpPr>
        <p:spPr>
          <a:xfrm rot="16200000">
            <a:off x="3247769" y="3675283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out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633495-E1AF-19E5-ED86-F1410AF89684}"/>
              </a:ext>
            </a:extLst>
          </p:cNvPr>
          <p:cNvSpPr txBox="1"/>
          <p:nvPr/>
        </p:nvSpPr>
        <p:spPr>
          <a:xfrm rot="16200000">
            <a:off x="3529195" y="3675283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in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86204B-8007-3006-412F-30CBC8AF7598}"/>
              </a:ext>
            </a:extLst>
          </p:cNvPr>
          <p:cNvSpPr txBox="1"/>
          <p:nvPr/>
        </p:nvSpPr>
        <p:spPr>
          <a:xfrm rot="16200000">
            <a:off x="3704157" y="3675283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out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8BEF805-8D41-70CB-37D9-1C8627758A20}"/>
              </a:ext>
            </a:extLst>
          </p:cNvPr>
          <p:cNvSpPr txBox="1"/>
          <p:nvPr/>
        </p:nvSpPr>
        <p:spPr>
          <a:xfrm rot="16200000">
            <a:off x="3954095" y="3675283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in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15AB5E1-A475-2E4B-6967-5CB50366AD71}"/>
              </a:ext>
            </a:extLst>
          </p:cNvPr>
          <p:cNvSpPr txBox="1"/>
          <p:nvPr/>
        </p:nvSpPr>
        <p:spPr>
          <a:xfrm rot="16200000">
            <a:off x="4129057" y="3675283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out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DDFC92D-FA48-8E23-BE1D-241670B686A5}"/>
              </a:ext>
            </a:extLst>
          </p:cNvPr>
          <p:cNvSpPr txBox="1"/>
          <p:nvPr/>
        </p:nvSpPr>
        <p:spPr>
          <a:xfrm rot="16200000">
            <a:off x="948822" y="3675283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in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E9A2C3E-9945-D33A-04B5-1159E504EE7F}"/>
              </a:ext>
            </a:extLst>
          </p:cNvPr>
          <p:cNvSpPr txBox="1"/>
          <p:nvPr/>
        </p:nvSpPr>
        <p:spPr>
          <a:xfrm rot="16200000">
            <a:off x="1123784" y="3675283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out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6232595-C309-C566-D6A8-A9035A5113C3}"/>
              </a:ext>
            </a:extLst>
          </p:cNvPr>
          <p:cNvSpPr txBox="1"/>
          <p:nvPr/>
        </p:nvSpPr>
        <p:spPr>
          <a:xfrm rot="16200000">
            <a:off x="1373203" y="3675283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in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955A0FC-8BEC-207B-41E4-976FDFE478BD}"/>
              </a:ext>
            </a:extLst>
          </p:cNvPr>
          <p:cNvSpPr txBox="1"/>
          <p:nvPr/>
        </p:nvSpPr>
        <p:spPr>
          <a:xfrm rot="16200000">
            <a:off x="1548165" y="3675283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out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DE62CAC-7486-087F-58DC-CE0EF9DCBDCF}"/>
              </a:ext>
            </a:extLst>
          </p:cNvPr>
          <p:cNvSpPr txBox="1"/>
          <p:nvPr/>
        </p:nvSpPr>
        <p:spPr>
          <a:xfrm rot="16200000">
            <a:off x="1786790" y="3675283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in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6B26159-651E-8406-5F6F-FAEB3D7B949D}"/>
              </a:ext>
            </a:extLst>
          </p:cNvPr>
          <p:cNvSpPr txBox="1"/>
          <p:nvPr/>
        </p:nvSpPr>
        <p:spPr>
          <a:xfrm rot="16200000">
            <a:off x="1961752" y="3675283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out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F1E143A-F883-052D-F145-01EAE7CBD20F}"/>
              </a:ext>
            </a:extLst>
          </p:cNvPr>
          <p:cNvSpPr txBox="1"/>
          <p:nvPr/>
        </p:nvSpPr>
        <p:spPr>
          <a:xfrm>
            <a:off x="-74667" y="3713560"/>
            <a:ext cx="10022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T</a:t>
            </a:r>
            <a:r>
              <a:rPr lang="en-CH" dirty="0"/>
              <a:t>otal heat in the coil 4.1 kW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C7D6137-3A4E-9CEC-1A90-D826B46F2BD5}"/>
              </a:ext>
            </a:extLst>
          </p:cNvPr>
          <p:cNvSpPr txBox="1"/>
          <p:nvPr/>
        </p:nvSpPr>
        <p:spPr>
          <a:xfrm>
            <a:off x="2481569" y="4125549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coil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FC681CE0-D661-41A8-6561-C148373AA68E}"/>
              </a:ext>
            </a:extLst>
          </p:cNvPr>
          <p:cNvCxnSpPr/>
          <p:nvPr/>
        </p:nvCxnSpPr>
        <p:spPr>
          <a:xfrm>
            <a:off x="123823" y="5709219"/>
            <a:ext cx="780300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42708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Nominal cooling condition</a:t>
            </a:r>
            <a:endParaRPr lang="it-IT" dirty="0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DA1156B1-9196-15A7-A71A-273E3CACFA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945" y="1175656"/>
            <a:ext cx="4198367" cy="4909457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A</a:t>
            </a:r>
            <a:r>
              <a:rPr lang="en-CH" dirty="0"/>
              <a:t> flow </a:t>
            </a:r>
            <a:r>
              <a:rPr lang="en-CH" i="1" dirty="0">
                <a:latin typeface="Times" pitchFamily="2" charset="0"/>
              </a:rPr>
              <a:t>dm/dt </a:t>
            </a:r>
            <a:r>
              <a:rPr lang="en-CH" dirty="0"/>
              <a:t>of approximately 8 g/s is required to remove a nuclear heat load of 150 W with a temperature increase </a:t>
            </a:r>
            <a:r>
              <a:rPr lang="en-CH" dirty="0">
                <a:latin typeface="Symbol" pitchFamily="2" charset="2"/>
              </a:rPr>
              <a:t>D</a:t>
            </a:r>
            <a:r>
              <a:rPr lang="en-CH" i="1" dirty="0">
                <a:latin typeface="Times" pitchFamily="2" charset="0"/>
              </a:rPr>
              <a:t>T</a:t>
            </a:r>
            <a:r>
              <a:rPr lang="en-CH" dirty="0"/>
              <a:t> of 3 K</a:t>
            </a:r>
          </a:p>
          <a:p>
            <a:endParaRPr lang="en-US" sz="1800" dirty="0"/>
          </a:p>
          <a:p>
            <a:r>
              <a:rPr lang="en-US" dirty="0"/>
              <a:t>W</a:t>
            </a:r>
            <a:r>
              <a:rPr lang="en-CH" dirty="0"/>
              <a:t>ith this flow the pumping loss is about 20 W (considering an adiabatic efficiency </a:t>
            </a:r>
            <a:r>
              <a:rPr lang="en-CH" i="1" dirty="0">
                <a:latin typeface="Symbol" pitchFamily="2" charset="2"/>
              </a:rPr>
              <a:t>h</a:t>
            </a:r>
            <a:r>
              <a:rPr lang="en-CH" i="1" baseline="-25000" dirty="0">
                <a:latin typeface="Times" pitchFamily="2" charset="0"/>
              </a:rPr>
              <a:t>pump</a:t>
            </a:r>
            <a:r>
              <a:rPr lang="en-CH" dirty="0"/>
              <a:t> of 80 %)</a:t>
            </a:r>
          </a:p>
          <a:p>
            <a:endParaRPr lang="en-CH" sz="1800" dirty="0"/>
          </a:p>
          <a:p>
            <a:r>
              <a:rPr lang="en-US" dirty="0"/>
              <a:t>T</a:t>
            </a:r>
            <a:r>
              <a:rPr lang="en-CH" dirty="0"/>
              <a:t>his is about 13 % of the nuclear heat load, and is an acceptable overhead</a:t>
            </a:r>
          </a:p>
          <a:p>
            <a:endParaRPr lang="en-CH" sz="1800" dirty="0"/>
          </a:p>
          <a:p>
            <a:r>
              <a:rPr lang="en-US" dirty="0"/>
              <a:t>I</a:t>
            </a:r>
            <a:r>
              <a:rPr lang="en-CH" dirty="0"/>
              <a:t>t would be possible to remove higher heat loads under the same temperature increase, but the pumping loss grows rapidly, approximately like (</a:t>
            </a:r>
            <a:r>
              <a:rPr lang="en-CH" i="1" dirty="0">
                <a:latin typeface="Times" pitchFamily="2" charset="0"/>
              </a:rPr>
              <a:t>dm/dt</a:t>
            </a:r>
            <a:r>
              <a:rPr lang="en-CH" dirty="0"/>
              <a:t>)</a:t>
            </a:r>
            <a:r>
              <a:rPr lang="en-CH" baseline="30000" dirty="0">
                <a:latin typeface="Times" pitchFamily="2" charset="0"/>
              </a:rPr>
              <a:t>3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29BE427-925F-B9A3-18DC-A65B7A9FD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D84853-4579-3688-4E6F-D0AE61A0C2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313" y="1040337"/>
            <a:ext cx="4787742" cy="4402521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4AE2969-C72C-9DE4-7DBB-992A009E5959}"/>
              </a:ext>
            </a:extLst>
          </p:cNvPr>
          <p:cNvCxnSpPr/>
          <p:nvPr/>
        </p:nvCxnSpPr>
        <p:spPr>
          <a:xfrm flipV="1">
            <a:off x="6106886" y="3167746"/>
            <a:ext cx="0" cy="162000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3A3B1BBC-C94F-B277-C8E0-9AC087FC30C8}"/>
              </a:ext>
            </a:extLst>
          </p:cNvPr>
          <p:cNvSpPr>
            <a:spLocks noChangeAspect="1"/>
          </p:cNvSpPr>
          <p:nvPr/>
        </p:nvSpPr>
        <p:spPr>
          <a:xfrm>
            <a:off x="5998028" y="3058887"/>
            <a:ext cx="216000" cy="2160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2F64286-B77E-D35C-6686-0AAEFF747CC0}"/>
              </a:ext>
            </a:extLst>
          </p:cNvPr>
          <p:cNvSpPr>
            <a:spLocks noChangeAspect="1"/>
          </p:cNvSpPr>
          <p:nvPr/>
        </p:nvSpPr>
        <p:spPr>
          <a:xfrm>
            <a:off x="6008913" y="4343401"/>
            <a:ext cx="216000" cy="216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808DA5D-2D51-DD29-05A7-D988BB274B64}"/>
              </a:ext>
            </a:extLst>
          </p:cNvPr>
          <p:cNvSpPr txBox="1"/>
          <p:nvPr/>
        </p:nvSpPr>
        <p:spPr>
          <a:xfrm rot="16200000">
            <a:off x="5429546" y="3637808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8.66 g/s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D64F202-831D-C6E2-34EE-EFD76256356A}"/>
              </a:ext>
            </a:extLst>
          </p:cNvPr>
          <p:cNvSpPr txBox="1"/>
          <p:nvPr/>
        </p:nvSpPr>
        <p:spPr>
          <a:xfrm>
            <a:off x="5412684" y="300487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3 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48DF4EC-E044-7474-9108-4820F8B522D1}"/>
              </a:ext>
            </a:extLst>
          </p:cNvPr>
          <p:cNvSpPr txBox="1"/>
          <p:nvPr/>
        </p:nvSpPr>
        <p:spPr>
          <a:xfrm>
            <a:off x="6196497" y="4277621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17.8 W</a:t>
            </a:r>
          </a:p>
        </p:txBody>
      </p:sp>
    </p:spTree>
    <p:extLst>
      <p:ext uri="{BB962C8B-B14F-4D97-AF65-F5344CB8AC3E}">
        <p14:creationId xmlns:p14="http://schemas.microsoft.com/office/powerpoint/2010/main" val="11928345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Margin and stability – 1/3</a:t>
            </a:r>
            <a:endParaRPr lang="it-IT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29BE427-925F-B9A3-18DC-A65B7A9FD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F9DD29-1F59-89D2-8D4D-4B028F41C2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16" y="1017842"/>
            <a:ext cx="4688114" cy="4822316"/>
          </a:xfrm>
          <a:prstGeom prst="rect">
            <a:avLst/>
          </a:prstGeom>
        </p:spPr>
      </p:pic>
      <p:sp>
        <p:nvSpPr>
          <p:cNvPr id="8" name="Content Placeholder 20">
            <a:extLst>
              <a:ext uri="{FF2B5EF4-FFF2-40B4-BE49-F238E27FC236}">
                <a16:creationId xmlns:a16="http://schemas.microsoft.com/office/drawing/2014/main" id="{99CA3500-4FBA-AF79-6AE4-66D095A7C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8659" y="1017842"/>
            <a:ext cx="4198367" cy="4909457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Values of stability margin are (as expected) very high ! It is very unlikely that the cable will quench because of transient heat inputs</a:t>
            </a:r>
            <a:endParaRPr lang="en-CH" dirty="0"/>
          </a:p>
          <a:p>
            <a:endParaRPr lang="en-US" sz="1800" dirty="0"/>
          </a:p>
          <a:p>
            <a:r>
              <a:rPr lang="en-US" dirty="0"/>
              <a:t>The stability margin is well above the enthalpy reserve of the cable, also including helium. The reason is that the transient is slow, and there is time to </a:t>
            </a:r>
            <a:r>
              <a:rPr lang="en-US" i="1" dirty="0"/>
              <a:t>conduct</a:t>
            </a:r>
            <a:r>
              <a:rPr lang="en-US" dirty="0"/>
              <a:t> and </a:t>
            </a:r>
            <a:r>
              <a:rPr lang="en-US" i="1" dirty="0" err="1"/>
              <a:t>convect</a:t>
            </a:r>
            <a:r>
              <a:rPr lang="en-US" dirty="0"/>
              <a:t> heat away even for very large INZ lengths</a:t>
            </a:r>
          </a:p>
          <a:p>
            <a:endParaRPr lang="en-CH" sz="1800" dirty="0"/>
          </a:p>
          <a:p>
            <a:r>
              <a:rPr lang="en-US" dirty="0"/>
              <a:t>This effect is even more marked at low field (high temperature margin)</a:t>
            </a:r>
            <a:endParaRPr lang="en-CH" baseline="30000" dirty="0">
              <a:latin typeface="Times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D7CEAA-6881-5DD5-7485-2974631052B1}"/>
              </a:ext>
            </a:extLst>
          </p:cNvPr>
          <p:cNvSpPr txBox="1"/>
          <p:nvPr/>
        </p:nvSpPr>
        <p:spPr>
          <a:xfrm>
            <a:off x="1914136" y="1623041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INZ = 0.1 m</a:t>
            </a:r>
            <a:endParaRPr lang="en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33E0B9-D409-4DBC-E063-89424ED06956}"/>
              </a:ext>
            </a:extLst>
          </p:cNvPr>
          <p:cNvSpPr txBox="1"/>
          <p:nvPr/>
        </p:nvSpPr>
        <p:spPr>
          <a:xfrm>
            <a:off x="1408228" y="2169133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INZ = 1 m</a:t>
            </a:r>
            <a:endParaRPr lang="en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728CB9-CECC-AF87-E999-1FD469E0131D}"/>
              </a:ext>
            </a:extLst>
          </p:cNvPr>
          <p:cNvSpPr txBox="1"/>
          <p:nvPr/>
        </p:nvSpPr>
        <p:spPr>
          <a:xfrm>
            <a:off x="1408228" y="4299466"/>
            <a:ext cx="3108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Operating current 61 kA</a:t>
            </a:r>
          </a:p>
          <a:p>
            <a:r>
              <a:rPr lang="en-CH" dirty="0"/>
              <a:t>Operating temperature 20 K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B58BDC9-9381-AA1B-A8EA-2359241ABD75}"/>
              </a:ext>
            </a:extLst>
          </p:cNvPr>
          <p:cNvGrpSpPr/>
          <p:nvPr/>
        </p:nvGrpSpPr>
        <p:grpSpPr>
          <a:xfrm>
            <a:off x="3913937" y="2410602"/>
            <a:ext cx="1406580" cy="646331"/>
            <a:chOff x="3913937" y="2443260"/>
            <a:chExt cx="1406580" cy="64633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B02056D-343B-9BBC-C63F-739A8F2B4B6E}"/>
                </a:ext>
              </a:extLst>
            </p:cNvPr>
            <p:cNvSpPr txBox="1"/>
            <p:nvPr/>
          </p:nvSpPr>
          <p:spPr>
            <a:xfrm>
              <a:off x="4090651" y="2443260"/>
              <a:ext cx="12298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C</a:t>
              </a:r>
              <a:r>
                <a:rPr lang="en-CH" dirty="0">
                  <a:solidFill>
                    <a:schemeClr val="accent6">
                      <a:lumMod val="50000"/>
                    </a:schemeClr>
                  </a:solidFill>
                </a:rPr>
                <a:t>able+He enthalpy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D12C76C-FB4B-8D57-1CA3-7874AD3DD5D2}"/>
                </a:ext>
              </a:extLst>
            </p:cNvPr>
            <p:cNvGrpSpPr/>
            <p:nvPr/>
          </p:nvGrpSpPr>
          <p:grpSpPr>
            <a:xfrm>
              <a:off x="3913937" y="2509818"/>
              <a:ext cx="221263" cy="534553"/>
              <a:chOff x="3913937" y="2509818"/>
              <a:chExt cx="221263" cy="534553"/>
            </a:xfrm>
          </p:grpSpPr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DC4DF114-1AF3-2764-17CC-46B41C6EED8B}"/>
                  </a:ext>
                </a:extLst>
              </p:cNvPr>
              <p:cNvCxnSpPr/>
              <p:nvPr/>
            </p:nvCxnSpPr>
            <p:spPr>
              <a:xfrm>
                <a:off x="4135200" y="2509818"/>
                <a:ext cx="0" cy="534553"/>
              </a:xfrm>
              <a:prstGeom prst="line">
                <a:avLst/>
              </a:prstGeom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86FBAAFC-94F4-A373-97BC-6EBA218E82BD}"/>
                  </a:ext>
                </a:extLst>
              </p:cNvPr>
              <p:cNvCxnSpPr>
                <a:cxnSpLocks/>
                <a:stCxn id="10" idx="1"/>
              </p:cNvCxnSpPr>
              <p:nvPr/>
            </p:nvCxnSpPr>
            <p:spPr>
              <a:xfrm flipH="1">
                <a:off x="3913937" y="2766425"/>
                <a:ext cx="216000" cy="252000"/>
              </a:xfrm>
              <a:prstGeom prst="line">
                <a:avLst/>
              </a:prstGeom>
              <a:ln>
                <a:tailEnd type="triangle" w="sm" len="lg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744B269-7A8C-FBC2-86ED-CFC530EBA9C5}"/>
              </a:ext>
            </a:extLst>
          </p:cNvPr>
          <p:cNvGrpSpPr/>
          <p:nvPr/>
        </p:nvGrpSpPr>
        <p:grpSpPr>
          <a:xfrm>
            <a:off x="3918235" y="3059675"/>
            <a:ext cx="1250101" cy="646331"/>
            <a:chOff x="3918235" y="3059675"/>
            <a:chExt cx="1250101" cy="64633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91C574A-E303-57BC-657E-E4794F3403C9}"/>
                </a:ext>
              </a:extLst>
            </p:cNvPr>
            <p:cNvSpPr txBox="1"/>
            <p:nvPr/>
          </p:nvSpPr>
          <p:spPr>
            <a:xfrm>
              <a:off x="4090651" y="3059675"/>
              <a:ext cx="10776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C</a:t>
              </a:r>
              <a:r>
                <a:rPr lang="en-CH" dirty="0">
                  <a:solidFill>
                    <a:schemeClr val="accent6">
                      <a:lumMod val="50000"/>
                    </a:schemeClr>
                  </a:solidFill>
                </a:rPr>
                <a:t>able enthalpy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93176B6-9EFE-2A39-08A8-A641D2B928EE}"/>
                </a:ext>
              </a:extLst>
            </p:cNvPr>
            <p:cNvGrpSpPr/>
            <p:nvPr/>
          </p:nvGrpSpPr>
          <p:grpSpPr>
            <a:xfrm flipV="1">
              <a:off x="3918235" y="3109530"/>
              <a:ext cx="216288" cy="534553"/>
              <a:chOff x="3918912" y="2509818"/>
              <a:chExt cx="216288" cy="534553"/>
            </a:xfrm>
          </p:grpSpPr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0AC98CF5-9231-C8EF-0062-719DF328FADC}"/>
                  </a:ext>
                </a:extLst>
              </p:cNvPr>
              <p:cNvCxnSpPr/>
              <p:nvPr/>
            </p:nvCxnSpPr>
            <p:spPr>
              <a:xfrm>
                <a:off x="4135200" y="2509818"/>
                <a:ext cx="0" cy="534553"/>
              </a:xfrm>
              <a:prstGeom prst="line">
                <a:avLst/>
              </a:prstGeom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CC05D1B7-65E6-106E-CF37-8E358D6F8E7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18912" y="2767934"/>
                <a:ext cx="216000" cy="252000"/>
              </a:xfrm>
              <a:prstGeom prst="line">
                <a:avLst/>
              </a:prstGeom>
              <a:ln>
                <a:tailEnd type="triangle" w="sm" len="lg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48602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2CE2-228C-7B31-A883-01CE6BFB7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CH" dirty="0"/>
              <a:t>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4E8B6-C0C0-FEB9-D334-17B98F212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Re-cap on the </a:t>
            </a:r>
            <a:r>
              <a:rPr lang="en-US" i="1" dirty="0"/>
              <a:t>target and capture </a:t>
            </a:r>
            <a:r>
              <a:rPr lang="en-US" dirty="0"/>
              <a:t>solenoid magnet design (v.2022)</a:t>
            </a:r>
            <a:endParaRPr lang="en-CH" dirty="0"/>
          </a:p>
          <a:p>
            <a:r>
              <a:rPr lang="en-US" dirty="0"/>
              <a:t>Cooling at 20 K</a:t>
            </a:r>
          </a:p>
          <a:p>
            <a:r>
              <a:rPr lang="en-US" dirty="0"/>
              <a:t>Conductor analyses</a:t>
            </a:r>
          </a:p>
          <a:p>
            <a:r>
              <a:rPr lang="en-US" dirty="0"/>
              <a:t>Conclusions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B5BC06A-0A10-4E8F-5AB1-5BB4EE3A8C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3978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020364E-605E-DFFF-ACD7-D9CD059A64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498" y="957195"/>
            <a:ext cx="4654267" cy="482400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Margin and stability – 2/3</a:t>
            </a:r>
            <a:endParaRPr lang="it-IT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29BE427-925F-B9A3-18DC-A65B7A9FD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Content Placeholder 20">
            <a:extLst>
              <a:ext uri="{FF2B5EF4-FFF2-40B4-BE49-F238E27FC236}">
                <a16:creationId xmlns:a16="http://schemas.microsoft.com/office/drawing/2014/main" id="{99CA3500-4FBA-AF79-6AE4-66D095A7C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68" y="1076805"/>
            <a:ext cx="3842314" cy="48240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The temperature margin </a:t>
            </a:r>
            <a:r>
              <a:rPr lang="en-US" dirty="0">
                <a:latin typeface="Symbol" pitchFamily="2" charset="2"/>
              </a:rPr>
              <a:t>D</a:t>
            </a:r>
            <a:r>
              <a:rPr lang="en-US" dirty="0"/>
              <a:t>T </a:t>
            </a:r>
            <a:r>
              <a:rPr lang="en-US" b="1" dirty="0"/>
              <a:t>is about 10 K </a:t>
            </a:r>
            <a:r>
              <a:rPr lang="en-US" dirty="0"/>
              <a:t>at nominal conditions of current, field </a:t>
            </a:r>
            <a:r>
              <a:rPr lang="en-CH" dirty="0"/>
              <a:t>and </a:t>
            </a:r>
            <a:r>
              <a:rPr lang="en-US" dirty="0"/>
              <a:t>temperature</a:t>
            </a:r>
            <a:endParaRPr lang="en-US" b="1" dirty="0"/>
          </a:p>
          <a:p>
            <a:pPr lvl="1"/>
            <a:r>
              <a:rPr lang="en-US" sz="2800" dirty="0" err="1"/>
              <a:t>I</a:t>
            </a:r>
            <a:r>
              <a:rPr lang="en-US" sz="2800" baseline="-25000" dirty="0" err="1"/>
              <a:t>op</a:t>
            </a:r>
            <a:r>
              <a:rPr lang="en-US" sz="2800" dirty="0"/>
              <a:t>	= 61 kA</a:t>
            </a:r>
          </a:p>
          <a:p>
            <a:pPr lvl="1"/>
            <a:r>
              <a:rPr lang="en-US" sz="2800" dirty="0"/>
              <a:t>B</a:t>
            </a:r>
            <a:r>
              <a:rPr lang="en-US" sz="2800" baseline="-25000" dirty="0"/>
              <a:t>op</a:t>
            </a:r>
            <a:r>
              <a:rPr lang="en-US" sz="2800" dirty="0"/>
              <a:t>	= 20 T</a:t>
            </a:r>
          </a:p>
          <a:p>
            <a:pPr lvl="1"/>
            <a:r>
              <a:rPr lang="en-US" sz="2800" dirty="0"/>
              <a:t>T</a:t>
            </a:r>
            <a:r>
              <a:rPr lang="en-US" sz="2800" baseline="-25000" dirty="0"/>
              <a:t>op</a:t>
            </a:r>
            <a:r>
              <a:rPr lang="en-US" sz="2800" dirty="0"/>
              <a:t>	= 20 K</a:t>
            </a:r>
            <a:endParaRPr lang="en-US" b="1" dirty="0"/>
          </a:p>
          <a:p>
            <a:endParaRPr lang="en-US" sz="1800" dirty="0"/>
          </a:p>
          <a:p>
            <a:r>
              <a:rPr lang="en-US" dirty="0"/>
              <a:t>In the low field regions of the coil (e.g. 4 T) </a:t>
            </a:r>
            <a:r>
              <a:rPr lang="en-US" b="1" dirty="0"/>
              <a:t>the temperature margin is above 40 K</a:t>
            </a:r>
          </a:p>
          <a:p>
            <a:endParaRPr lang="en-CH" sz="1800" dirty="0"/>
          </a:p>
          <a:p>
            <a:r>
              <a:rPr lang="en-US" dirty="0">
                <a:solidFill>
                  <a:srgbClr val="FF0000"/>
                </a:solidFill>
              </a:rPr>
              <a:t>The large stability in the low field region may make protection difficult ?</a:t>
            </a:r>
            <a:endParaRPr lang="en-CH" baseline="30000" dirty="0">
              <a:solidFill>
                <a:srgbClr val="FF0000"/>
              </a:solidFill>
              <a:latin typeface="Times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728CB9-CECC-AF87-E999-1FD469E0131D}"/>
              </a:ext>
            </a:extLst>
          </p:cNvPr>
          <p:cNvSpPr txBox="1"/>
          <p:nvPr/>
        </p:nvSpPr>
        <p:spPr>
          <a:xfrm>
            <a:off x="5076833" y="4227443"/>
            <a:ext cx="3108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Operating current 61 kA</a:t>
            </a:r>
          </a:p>
          <a:p>
            <a:r>
              <a:rPr lang="en-CH" dirty="0"/>
              <a:t>Operating temperature 20 K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085281-19EC-7086-2E88-F0E26ECDDF12}"/>
              </a:ext>
            </a:extLst>
          </p:cNvPr>
          <p:cNvSpPr txBox="1"/>
          <p:nvPr/>
        </p:nvSpPr>
        <p:spPr>
          <a:xfrm rot="16200000">
            <a:off x="5331647" y="2019024"/>
            <a:ext cx="642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20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44F083-F03F-7F0D-1253-D26B73E41910}"/>
              </a:ext>
            </a:extLst>
          </p:cNvPr>
          <p:cNvSpPr txBox="1"/>
          <p:nvPr/>
        </p:nvSpPr>
        <p:spPr>
          <a:xfrm rot="16200000">
            <a:off x="5734082" y="1801644"/>
            <a:ext cx="642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16 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9D2D259-9C00-EC89-DC8B-B7311E3B1857}"/>
              </a:ext>
            </a:extLst>
          </p:cNvPr>
          <p:cNvSpPr txBox="1"/>
          <p:nvPr/>
        </p:nvSpPr>
        <p:spPr>
          <a:xfrm rot="16200000">
            <a:off x="6190552" y="1589823"/>
            <a:ext cx="642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12 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B936C7-F93F-81DF-F3C9-A44765AAA8DF}"/>
              </a:ext>
            </a:extLst>
          </p:cNvPr>
          <p:cNvSpPr txBox="1"/>
          <p:nvPr/>
        </p:nvSpPr>
        <p:spPr>
          <a:xfrm rot="16200000">
            <a:off x="6813236" y="1475511"/>
            <a:ext cx="513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8 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C6A011-646C-5593-E0CA-3A96540FABBE}"/>
              </a:ext>
            </a:extLst>
          </p:cNvPr>
          <p:cNvSpPr txBox="1"/>
          <p:nvPr/>
        </p:nvSpPr>
        <p:spPr>
          <a:xfrm rot="16200000">
            <a:off x="7513937" y="1346969"/>
            <a:ext cx="513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4 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5859D76-97DF-E2FD-3694-B0EA56C5A491}"/>
              </a:ext>
            </a:extLst>
          </p:cNvPr>
          <p:cNvGrpSpPr/>
          <p:nvPr/>
        </p:nvGrpSpPr>
        <p:grpSpPr>
          <a:xfrm>
            <a:off x="7823533" y="1878829"/>
            <a:ext cx="1406580" cy="646331"/>
            <a:chOff x="3913937" y="2443260"/>
            <a:chExt cx="1406580" cy="646331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AD35FF3-9D61-0929-50A2-55CFAADCFF67}"/>
                </a:ext>
              </a:extLst>
            </p:cNvPr>
            <p:cNvSpPr txBox="1"/>
            <p:nvPr/>
          </p:nvSpPr>
          <p:spPr>
            <a:xfrm>
              <a:off x="4090651" y="2443260"/>
              <a:ext cx="12298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C</a:t>
              </a:r>
              <a:r>
                <a:rPr lang="en-CH" dirty="0">
                  <a:solidFill>
                    <a:schemeClr val="accent6">
                      <a:lumMod val="50000"/>
                    </a:schemeClr>
                  </a:solidFill>
                </a:rPr>
                <a:t>able+He enthalpy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F0C0760-C4E6-679B-3677-A5C249D633FC}"/>
                </a:ext>
              </a:extLst>
            </p:cNvPr>
            <p:cNvGrpSpPr/>
            <p:nvPr/>
          </p:nvGrpSpPr>
          <p:grpSpPr>
            <a:xfrm>
              <a:off x="3913937" y="2509818"/>
              <a:ext cx="221263" cy="534553"/>
              <a:chOff x="3913937" y="2509818"/>
              <a:chExt cx="221263" cy="534553"/>
            </a:xfrm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A04BE22-46F2-66C6-23C5-03619D8B63F6}"/>
                  </a:ext>
                </a:extLst>
              </p:cNvPr>
              <p:cNvCxnSpPr/>
              <p:nvPr/>
            </p:nvCxnSpPr>
            <p:spPr>
              <a:xfrm>
                <a:off x="4135200" y="2509818"/>
                <a:ext cx="0" cy="534553"/>
              </a:xfrm>
              <a:prstGeom prst="line">
                <a:avLst/>
              </a:prstGeom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E23787A1-D6F6-623C-8B33-7228EA08CFA6}"/>
                  </a:ext>
                </a:extLst>
              </p:cNvPr>
              <p:cNvCxnSpPr>
                <a:cxnSpLocks/>
                <a:stCxn id="19" idx="1"/>
              </p:cNvCxnSpPr>
              <p:nvPr/>
            </p:nvCxnSpPr>
            <p:spPr>
              <a:xfrm flipH="1">
                <a:off x="3913937" y="2766425"/>
                <a:ext cx="216000" cy="252000"/>
              </a:xfrm>
              <a:prstGeom prst="line">
                <a:avLst/>
              </a:prstGeom>
              <a:ln>
                <a:tailEnd type="triangle" w="sm" len="lg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B6DD58F-CAF5-25E2-2058-611F6AB66F7A}"/>
              </a:ext>
            </a:extLst>
          </p:cNvPr>
          <p:cNvGrpSpPr/>
          <p:nvPr/>
        </p:nvGrpSpPr>
        <p:grpSpPr>
          <a:xfrm>
            <a:off x="7827831" y="2527902"/>
            <a:ext cx="1250101" cy="646331"/>
            <a:chOff x="3918235" y="3059675"/>
            <a:chExt cx="1250101" cy="64633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14DBAAB-2582-A27B-317D-972113A2F579}"/>
                </a:ext>
              </a:extLst>
            </p:cNvPr>
            <p:cNvSpPr txBox="1"/>
            <p:nvPr/>
          </p:nvSpPr>
          <p:spPr>
            <a:xfrm>
              <a:off x="4090651" y="3059675"/>
              <a:ext cx="10776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C</a:t>
              </a:r>
              <a:r>
                <a:rPr lang="en-CH" dirty="0">
                  <a:solidFill>
                    <a:schemeClr val="accent6">
                      <a:lumMod val="50000"/>
                    </a:schemeClr>
                  </a:solidFill>
                </a:rPr>
                <a:t>able enthalpy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BC86272-844E-A9F9-86F4-9B97B4CCD02D}"/>
                </a:ext>
              </a:extLst>
            </p:cNvPr>
            <p:cNvGrpSpPr/>
            <p:nvPr/>
          </p:nvGrpSpPr>
          <p:grpSpPr>
            <a:xfrm flipV="1">
              <a:off x="3918235" y="3109530"/>
              <a:ext cx="216288" cy="534553"/>
              <a:chOff x="3918912" y="2509818"/>
              <a:chExt cx="216288" cy="534553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4A3DED7C-B3F7-FF29-0EB0-9E50B36B4DFB}"/>
                  </a:ext>
                </a:extLst>
              </p:cNvPr>
              <p:cNvCxnSpPr/>
              <p:nvPr/>
            </p:nvCxnSpPr>
            <p:spPr>
              <a:xfrm>
                <a:off x="4135200" y="2509818"/>
                <a:ext cx="0" cy="534553"/>
              </a:xfrm>
              <a:prstGeom prst="line">
                <a:avLst/>
              </a:prstGeom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F187C4FE-F9A0-49AE-9AC2-9E000243703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18912" y="2767934"/>
                <a:ext cx="216000" cy="252000"/>
              </a:xfrm>
              <a:prstGeom prst="line">
                <a:avLst/>
              </a:prstGeom>
              <a:ln>
                <a:tailEnd type="triangle" w="sm" len="lg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3237481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6590732F-DFE0-761C-A38B-CB39873322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43" y="968367"/>
            <a:ext cx="4680000" cy="4822901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Margin and stability – 3/3</a:t>
            </a:r>
            <a:endParaRPr lang="it-IT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29BE427-925F-B9A3-18DC-A65B7A9FD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Content Placeholder 20">
            <a:extLst>
              <a:ext uri="{FF2B5EF4-FFF2-40B4-BE49-F238E27FC236}">
                <a16:creationId xmlns:a16="http://schemas.microsoft.com/office/drawing/2014/main" id="{99CA3500-4FBA-AF79-6AE4-66D095A7C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9988" y="1076805"/>
            <a:ext cx="4224012" cy="503771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Operating at higher temperature than 20 K (e.g. 25 K) </a:t>
            </a:r>
            <a:r>
              <a:rPr lang="en-US" b="1" dirty="0"/>
              <a:t>may still be an option</a:t>
            </a:r>
            <a:r>
              <a:rPr lang="en-US" dirty="0"/>
              <a:t>, the energy margin is substantial</a:t>
            </a:r>
            <a:endParaRPr lang="en-US" b="1" dirty="0"/>
          </a:p>
          <a:p>
            <a:endParaRPr lang="en-US" sz="1800" dirty="0"/>
          </a:p>
          <a:p>
            <a:r>
              <a:rPr lang="en-US" dirty="0"/>
              <a:t>Operating at lower temperature than 20 K (e.g. 15 K) does not bring a substantial benefit in energy margin</a:t>
            </a:r>
          </a:p>
          <a:p>
            <a:pPr lvl="1"/>
            <a:r>
              <a:rPr lang="en-US" b="1" dirty="0"/>
              <a:t>Recall that the heat capacity drops dramatically at low temperature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728CB9-CECC-AF87-E999-1FD469E0131D}"/>
              </a:ext>
            </a:extLst>
          </p:cNvPr>
          <p:cNvSpPr txBox="1"/>
          <p:nvPr/>
        </p:nvSpPr>
        <p:spPr>
          <a:xfrm>
            <a:off x="1353474" y="1489416"/>
            <a:ext cx="2634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Operating current 61 kA</a:t>
            </a:r>
          </a:p>
          <a:p>
            <a:r>
              <a:rPr lang="en-CH" dirty="0"/>
              <a:t>Operating field 20 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A7036D6-71B9-52FB-0933-E4DE7507D7AB}"/>
              </a:ext>
            </a:extLst>
          </p:cNvPr>
          <p:cNvGrpSpPr/>
          <p:nvPr/>
        </p:nvGrpSpPr>
        <p:grpSpPr>
          <a:xfrm>
            <a:off x="1637690" y="2934204"/>
            <a:ext cx="1378056" cy="646331"/>
            <a:chOff x="1692545" y="3182309"/>
            <a:chExt cx="1378056" cy="646331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AD35FF3-9D61-0929-50A2-55CFAADCFF67}"/>
                </a:ext>
              </a:extLst>
            </p:cNvPr>
            <p:cNvSpPr txBox="1"/>
            <p:nvPr/>
          </p:nvSpPr>
          <p:spPr>
            <a:xfrm>
              <a:off x="1692545" y="3182309"/>
              <a:ext cx="12298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C</a:t>
              </a:r>
              <a:r>
                <a:rPr lang="en-CH" dirty="0">
                  <a:solidFill>
                    <a:schemeClr val="accent6">
                      <a:lumMod val="50000"/>
                    </a:schemeClr>
                  </a:solidFill>
                </a:rPr>
                <a:t>able+He enthalpy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F0C0760-C4E6-679B-3677-A5C249D633FC}"/>
                </a:ext>
              </a:extLst>
            </p:cNvPr>
            <p:cNvGrpSpPr/>
            <p:nvPr/>
          </p:nvGrpSpPr>
          <p:grpSpPr>
            <a:xfrm flipH="1">
              <a:off x="2849338" y="3246550"/>
              <a:ext cx="221263" cy="534553"/>
              <a:chOff x="3913937" y="2509818"/>
              <a:chExt cx="221263" cy="534553"/>
            </a:xfrm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A04BE22-46F2-66C6-23C5-03619D8B63F6}"/>
                  </a:ext>
                </a:extLst>
              </p:cNvPr>
              <p:cNvCxnSpPr/>
              <p:nvPr/>
            </p:nvCxnSpPr>
            <p:spPr>
              <a:xfrm>
                <a:off x="4135200" y="2509818"/>
                <a:ext cx="0" cy="534553"/>
              </a:xfrm>
              <a:prstGeom prst="line">
                <a:avLst/>
              </a:prstGeom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E23787A1-D6F6-623C-8B33-7228EA08CFA6}"/>
                  </a:ext>
                </a:extLst>
              </p:cNvPr>
              <p:cNvCxnSpPr>
                <a:cxnSpLocks/>
                <a:stCxn id="19" idx="1"/>
              </p:cNvCxnSpPr>
              <p:nvPr/>
            </p:nvCxnSpPr>
            <p:spPr>
              <a:xfrm flipH="1">
                <a:off x="3913937" y="2766425"/>
                <a:ext cx="216000" cy="252000"/>
              </a:xfrm>
              <a:prstGeom prst="line">
                <a:avLst/>
              </a:prstGeom>
              <a:ln>
                <a:tailEnd type="triangle" w="sm" len="lg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7932897-0710-43E0-FB45-4DE0A199C6B6}"/>
              </a:ext>
            </a:extLst>
          </p:cNvPr>
          <p:cNvGrpSpPr/>
          <p:nvPr/>
        </p:nvGrpSpPr>
        <p:grpSpPr>
          <a:xfrm>
            <a:off x="1790771" y="4104376"/>
            <a:ext cx="1224975" cy="646331"/>
            <a:chOff x="1844949" y="3831382"/>
            <a:chExt cx="1224975" cy="64633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14DBAAB-2582-A27B-317D-972113A2F579}"/>
                </a:ext>
              </a:extLst>
            </p:cNvPr>
            <p:cNvSpPr txBox="1"/>
            <p:nvPr/>
          </p:nvSpPr>
          <p:spPr>
            <a:xfrm>
              <a:off x="1844949" y="3831382"/>
              <a:ext cx="10776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C</a:t>
              </a:r>
              <a:r>
                <a:rPr lang="en-CH" dirty="0">
                  <a:solidFill>
                    <a:schemeClr val="accent6">
                      <a:lumMod val="50000"/>
                    </a:schemeClr>
                  </a:solidFill>
                </a:rPr>
                <a:t>able enthalpy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BC86272-844E-A9F9-86F4-9B97B4CCD02D}"/>
                </a:ext>
              </a:extLst>
            </p:cNvPr>
            <p:cNvGrpSpPr/>
            <p:nvPr/>
          </p:nvGrpSpPr>
          <p:grpSpPr>
            <a:xfrm flipH="1" flipV="1">
              <a:off x="2853636" y="3878920"/>
              <a:ext cx="216288" cy="534553"/>
              <a:chOff x="3918912" y="2509818"/>
              <a:chExt cx="216288" cy="534553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4A3DED7C-B3F7-FF29-0EB0-9E50B36B4DFB}"/>
                  </a:ext>
                </a:extLst>
              </p:cNvPr>
              <p:cNvCxnSpPr/>
              <p:nvPr/>
            </p:nvCxnSpPr>
            <p:spPr>
              <a:xfrm>
                <a:off x="4135200" y="2509818"/>
                <a:ext cx="0" cy="534553"/>
              </a:xfrm>
              <a:prstGeom prst="line">
                <a:avLst/>
              </a:prstGeom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F187C4FE-F9A0-49AE-9AC2-9E000243703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18912" y="2767934"/>
                <a:ext cx="216000" cy="252000"/>
              </a:xfrm>
              <a:prstGeom prst="line">
                <a:avLst/>
              </a:prstGeom>
              <a:ln>
                <a:tailEnd type="triangle" w="sm" len="lg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119278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Detection and protection – 1/3</a:t>
            </a:r>
            <a:endParaRPr lang="it-IT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29BE427-925F-B9A3-18DC-A65B7A9FD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EEDA8514-58C7-5B64-401B-52E5AE1967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46" y="2164676"/>
            <a:ext cx="3132000" cy="3393454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46D72A88-4CDF-BBE2-65C6-9CCB16666EF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07"/>
          <a:stretch/>
        </p:blipFill>
        <p:spPr>
          <a:xfrm>
            <a:off x="3251746" y="2162698"/>
            <a:ext cx="3044081" cy="3348374"/>
          </a:xfrm>
          <a:prstGeom prst="rect">
            <a:avLst/>
          </a:prstGeom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510070C9-72E4-398A-2C61-3B10769AFB0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0" r="9536"/>
          <a:stretch/>
        </p:blipFill>
        <p:spPr>
          <a:xfrm>
            <a:off x="6399241" y="2162698"/>
            <a:ext cx="2612573" cy="334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355538-8C0B-39C6-ED63-1CF3A3A9502C}"/>
              </a:ext>
            </a:extLst>
          </p:cNvPr>
          <p:cNvSpPr txBox="1"/>
          <p:nvPr/>
        </p:nvSpPr>
        <p:spPr>
          <a:xfrm>
            <a:off x="238267" y="886167"/>
            <a:ext cx="39677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Coil Module 2 (high field and current)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</a:t>
            </a:r>
            <a:r>
              <a:rPr lang="en-CH" dirty="0"/>
              <a:t>ingle coil stored energy: 165 MJ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Coulped stored energy: 299.7 MJ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</a:t>
            </a:r>
            <a:r>
              <a:rPr lang="en-CH" dirty="0"/>
              <a:t>ump voltage: 5 kV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A5CD1C-59C1-034E-5DED-E5E6806F095E}"/>
              </a:ext>
            </a:extLst>
          </p:cNvPr>
          <p:cNvSpPr txBox="1"/>
          <p:nvPr/>
        </p:nvSpPr>
        <p:spPr>
          <a:xfrm>
            <a:off x="1525441" y="4052707"/>
            <a:ext cx="1171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D</a:t>
            </a:r>
            <a:r>
              <a:rPr lang="en-CH" dirty="0"/>
              <a:t>etect at 100 mV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7863D9F-BBBC-4641-AD2A-7CC55C8FEBD4}"/>
              </a:ext>
            </a:extLst>
          </p:cNvPr>
          <p:cNvCxnSpPr>
            <a:cxnSpLocks/>
          </p:cNvCxnSpPr>
          <p:nvPr/>
        </p:nvCxnSpPr>
        <p:spPr>
          <a:xfrm>
            <a:off x="683024" y="4717419"/>
            <a:ext cx="2013857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1B1054F-3BBB-6F13-489D-9B8E3516700F}"/>
              </a:ext>
            </a:extLst>
          </p:cNvPr>
          <p:cNvCxnSpPr>
            <a:cxnSpLocks/>
            <a:endCxn id="19" idx="3"/>
          </p:cNvCxnSpPr>
          <p:nvPr/>
        </p:nvCxnSpPr>
        <p:spPr>
          <a:xfrm>
            <a:off x="1107566" y="2834190"/>
            <a:ext cx="0" cy="261541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005E951-48A1-0864-2A16-B7659E4C6147}"/>
              </a:ext>
            </a:extLst>
          </p:cNvPr>
          <p:cNvSpPr txBox="1"/>
          <p:nvPr/>
        </p:nvSpPr>
        <p:spPr>
          <a:xfrm rot="16200000">
            <a:off x="767462" y="5605038"/>
            <a:ext cx="680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2.2 s</a:t>
            </a:r>
            <a:endParaRPr lang="en-CH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78BE00-248A-5CE9-73A6-C3951A4E8883}"/>
              </a:ext>
            </a:extLst>
          </p:cNvPr>
          <p:cNvSpPr txBox="1"/>
          <p:nvPr/>
        </p:nvSpPr>
        <p:spPr>
          <a:xfrm>
            <a:off x="4236759" y="3513532"/>
            <a:ext cx="1433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0.15 m/s</a:t>
            </a:r>
          </a:p>
          <a:p>
            <a:r>
              <a:rPr lang="en-US" dirty="0"/>
              <a:t>Two sided</a:t>
            </a:r>
            <a:endParaRPr lang="en-CH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7E1AE2F-B773-3F20-9E18-0D87FD22C9DC}"/>
              </a:ext>
            </a:extLst>
          </p:cNvPr>
          <p:cNvSpPr txBox="1"/>
          <p:nvPr/>
        </p:nvSpPr>
        <p:spPr>
          <a:xfrm>
            <a:off x="4734978" y="960969"/>
            <a:ext cx="42242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INZ in the center of the double pancake</a:t>
            </a:r>
          </a:p>
          <a:p>
            <a:r>
              <a:rPr lang="en-CH" dirty="0"/>
              <a:t>10 cm length quenched</a:t>
            </a:r>
          </a:p>
          <a:p>
            <a:r>
              <a:rPr lang="en-US" dirty="0"/>
              <a:t>E</a:t>
            </a:r>
            <a:r>
              <a:rPr lang="en-CH" dirty="0"/>
              <a:t>xponential dump following trigger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88E385-BFB2-0279-ADF6-49AC2207B757}"/>
              </a:ext>
            </a:extLst>
          </p:cNvPr>
          <p:cNvSpPr txBox="1"/>
          <p:nvPr/>
        </p:nvSpPr>
        <p:spPr>
          <a:xfrm rot="16200000">
            <a:off x="527827" y="414579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trigger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9AD3BCD-9FE3-8959-B02A-D41AF80D3273}"/>
              </a:ext>
            </a:extLst>
          </p:cNvPr>
          <p:cNvSpPr txBox="1"/>
          <p:nvPr/>
        </p:nvSpPr>
        <p:spPr>
          <a:xfrm>
            <a:off x="7461201" y="3008753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130 K</a:t>
            </a:r>
          </a:p>
        </p:txBody>
      </p:sp>
    </p:spTree>
    <p:extLst>
      <p:ext uri="{BB962C8B-B14F-4D97-AF65-F5344CB8AC3E}">
        <p14:creationId xmlns:p14="http://schemas.microsoft.com/office/powerpoint/2010/main" val="24908394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Detection and protection – 2/3</a:t>
            </a:r>
            <a:endParaRPr lang="it-IT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29BE427-925F-B9A3-18DC-A65B7A9FD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4472E8BC-D92E-AB24-E583-74DDBEEFD4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84" y="885916"/>
            <a:ext cx="4320000" cy="4458517"/>
          </a:xfrm>
          <a:prstGeom prst="rect">
            <a:avLst/>
          </a:prstGeom>
        </p:spPr>
      </p:pic>
      <p:pic>
        <p:nvPicPr>
          <p:cNvPr id="16" name="Picture 15" descr="Chart&#10;&#10;Description automatically generated">
            <a:extLst>
              <a:ext uri="{FF2B5EF4-FFF2-40B4-BE49-F238E27FC236}">
                <a16:creationId xmlns:a16="http://schemas.microsoft.com/office/drawing/2014/main" id="{11143D5D-CE56-A2DE-8BC3-AE8DBCE41E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630" y="885916"/>
            <a:ext cx="4320000" cy="438048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E9273DC-0409-C3F1-AD30-ED4927C9E36E}"/>
              </a:ext>
            </a:extLst>
          </p:cNvPr>
          <p:cNvSpPr txBox="1"/>
          <p:nvPr/>
        </p:nvSpPr>
        <p:spPr>
          <a:xfrm rot="20213263">
            <a:off x="5574175" y="2092042"/>
            <a:ext cx="2796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Wilson’s Gamma function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D1BDB8-392E-A8E6-018D-0BFD746995CA}"/>
              </a:ext>
            </a:extLst>
          </p:cNvPr>
          <p:cNvSpPr txBox="1"/>
          <p:nvPr/>
        </p:nvSpPr>
        <p:spPr>
          <a:xfrm>
            <a:off x="771326" y="5181167"/>
            <a:ext cx="78435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D</a:t>
            </a:r>
            <a:r>
              <a:rPr lang="en-CH" sz="2800" dirty="0"/>
              <a:t>etection with “reasonable” voltage values appears to work !</a:t>
            </a:r>
          </a:p>
        </p:txBody>
      </p:sp>
    </p:spTree>
    <p:extLst>
      <p:ext uri="{BB962C8B-B14F-4D97-AF65-F5344CB8AC3E}">
        <p14:creationId xmlns:p14="http://schemas.microsoft.com/office/powerpoint/2010/main" val="42373755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Detection and protection – 3/3</a:t>
            </a:r>
            <a:endParaRPr lang="it-IT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B872CDB-1EA2-5C45-C440-1F89650D01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7482"/>
            <a:ext cx="8226854" cy="2949500"/>
          </a:xfrm>
        </p:spPr>
        <p:txBody>
          <a:bodyPr>
            <a:normAutofit lnSpcReduction="10000"/>
          </a:bodyPr>
          <a:lstStyle/>
          <a:p>
            <a:r>
              <a:rPr lang="en-CH" dirty="0"/>
              <a:t>Study the detection and dump for quenches in the low field region or at low current/field</a:t>
            </a:r>
          </a:p>
          <a:p>
            <a:pPr lvl="1"/>
            <a:r>
              <a:rPr lang="en-US" dirty="0"/>
              <a:t>T</a:t>
            </a:r>
            <a:r>
              <a:rPr lang="en-CH" dirty="0"/>
              <a:t>he low field region at nomnal current seems to be most dangerous</a:t>
            </a:r>
          </a:p>
          <a:p>
            <a:pPr lvl="1"/>
            <a:r>
              <a:rPr lang="en-US" dirty="0"/>
              <a:t>L</a:t>
            </a:r>
            <a:r>
              <a:rPr lang="en-CH" dirty="0"/>
              <a:t>ow current/low field (e.g. during ramp) implies long detection times, but this appears compatible with modest hot-spot limits</a:t>
            </a:r>
          </a:p>
          <a:p>
            <a:endParaRPr lang="en-CH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29BE427-925F-B9A3-18DC-A65B7A9FD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5E38DEB-CA71-77BB-5308-8271F4903E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031111"/>
              </p:ext>
            </p:extLst>
          </p:nvPr>
        </p:nvGraphicFramePr>
        <p:xfrm>
          <a:off x="1245535" y="3871357"/>
          <a:ext cx="6650183" cy="217170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1242712">
                  <a:extLst>
                    <a:ext uri="{9D8B030D-6E8A-4147-A177-3AD203B41FA5}">
                      <a16:colId xmlns:a16="http://schemas.microsoft.com/office/drawing/2014/main" val="1117054657"/>
                    </a:ext>
                  </a:extLst>
                </a:gridCol>
                <a:gridCol w="1242712">
                  <a:extLst>
                    <a:ext uri="{9D8B030D-6E8A-4147-A177-3AD203B41FA5}">
                      <a16:colId xmlns:a16="http://schemas.microsoft.com/office/drawing/2014/main" val="2510150981"/>
                    </a:ext>
                  </a:extLst>
                </a:gridCol>
                <a:gridCol w="2619768">
                  <a:extLst>
                    <a:ext uri="{9D8B030D-6E8A-4147-A177-3AD203B41FA5}">
                      <a16:colId xmlns:a16="http://schemas.microsoft.com/office/drawing/2014/main" val="3531433758"/>
                    </a:ext>
                  </a:extLst>
                </a:gridCol>
                <a:gridCol w="1544991">
                  <a:extLst>
                    <a:ext uri="{9D8B030D-6E8A-4147-A177-3AD203B41FA5}">
                      <a16:colId xmlns:a16="http://schemas.microsoft.com/office/drawing/2014/main" val="71701660"/>
                    </a:ext>
                  </a:extLst>
                </a:gridCol>
              </a:tblGrid>
              <a:tr h="798492"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800" u="none" strike="noStrike" dirty="0">
                          <a:effectLst/>
                          <a:latin typeface="+mn-lt"/>
                        </a:rPr>
                        <a:t>I</a:t>
                      </a:r>
                      <a:r>
                        <a:rPr lang="en-CH" sz="2800" u="none" strike="noStrike" baseline="-25000" dirty="0">
                          <a:effectLst/>
                          <a:latin typeface="+mn-lt"/>
                        </a:rPr>
                        <a:t>op</a:t>
                      </a:r>
                    </a:p>
                    <a:p>
                      <a:pPr algn="ctr" fontAlgn="ctr"/>
                      <a:r>
                        <a:rPr lang="en-CH" sz="2800" b="0" i="0" u="none" strike="noStrike" dirty="0"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(kA)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800" u="none" strike="noStrike" dirty="0">
                          <a:effectLst/>
                          <a:latin typeface="+mn-lt"/>
                        </a:rPr>
                        <a:t>B</a:t>
                      </a:r>
                      <a:r>
                        <a:rPr lang="en-CH" sz="2800" u="none" strike="noStrike" baseline="-25000" dirty="0">
                          <a:effectLst/>
                          <a:latin typeface="+mn-lt"/>
                        </a:rPr>
                        <a:t>op</a:t>
                      </a:r>
                    </a:p>
                    <a:p>
                      <a:pPr algn="ctr" fontAlgn="ctr"/>
                      <a:r>
                        <a:rPr lang="en-CH" sz="2800" b="0" i="0" u="none" strike="noStrike" dirty="0"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(T)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800" u="none" strike="noStrike" dirty="0">
                          <a:effectLst/>
                          <a:latin typeface="+mn-lt"/>
                        </a:rPr>
                        <a:t>t</a:t>
                      </a:r>
                      <a:r>
                        <a:rPr lang="en-CH" sz="2800" u="none" strike="noStrike" baseline="-25000" dirty="0">
                          <a:effectLst/>
                          <a:latin typeface="+mn-lt"/>
                        </a:rPr>
                        <a:t>Detection</a:t>
                      </a:r>
                    </a:p>
                    <a:p>
                      <a:pPr algn="ctr" fontAlgn="ctr"/>
                      <a:r>
                        <a:rPr lang="en-CH" sz="2800" b="0" i="0" u="none" strike="noStrike" dirty="0"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(s)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800" u="none" strike="noStrike" dirty="0">
                          <a:effectLst/>
                          <a:latin typeface="+mn-lt"/>
                        </a:rPr>
                        <a:t>T</a:t>
                      </a:r>
                      <a:r>
                        <a:rPr lang="en-CH" sz="2800" u="none" strike="noStrike" baseline="-25000" dirty="0">
                          <a:effectLst/>
                          <a:latin typeface="+mn-lt"/>
                        </a:rPr>
                        <a:t>max</a:t>
                      </a:r>
                    </a:p>
                    <a:p>
                      <a:pPr algn="ctr" fontAlgn="ctr"/>
                      <a:r>
                        <a:rPr lang="en-CH" sz="2800" b="0" i="0" u="none" strike="noStrike" dirty="0"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(K)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02876440"/>
                  </a:ext>
                </a:extLst>
              </a:tr>
              <a:tr h="405388"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800" u="none" strike="noStrike" dirty="0">
                          <a:effectLst/>
                          <a:latin typeface="+mn-lt"/>
                        </a:rPr>
                        <a:t>61</a:t>
                      </a:r>
                      <a:endParaRPr lang="en-CH" sz="2800" b="0" i="0" u="none" strike="noStrike" dirty="0">
                        <a:effectLst/>
                        <a:latin typeface="+mn-lt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800" u="none" strike="noStrike" dirty="0">
                          <a:effectLst/>
                          <a:latin typeface="+mn-lt"/>
                        </a:rPr>
                        <a:t>20</a:t>
                      </a:r>
                      <a:endParaRPr lang="en-CH" sz="2800" b="0" i="0" u="none" strike="noStrike" dirty="0">
                        <a:effectLst/>
                        <a:latin typeface="+mn-lt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800" u="none" strike="noStrike" dirty="0">
                          <a:effectLst/>
                          <a:latin typeface="+mn-lt"/>
                        </a:rPr>
                        <a:t>2.2</a:t>
                      </a:r>
                      <a:endParaRPr lang="en-CH" sz="2800" b="0" i="0" u="none" strike="noStrike" dirty="0">
                        <a:effectLst/>
                        <a:latin typeface="+mn-lt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800" u="none" strike="noStrike">
                          <a:effectLst/>
                          <a:latin typeface="+mn-lt"/>
                        </a:rPr>
                        <a:t>130</a:t>
                      </a:r>
                      <a:endParaRPr lang="en-CH" sz="2800" b="0" i="0" u="none" strike="noStrike">
                        <a:effectLst/>
                        <a:latin typeface="+mn-lt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21510948"/>
                  </a:ext>
                </a:extLst>
              </a:tr>
              <a:tr h="405388"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800" u="none" strike="noStrike">
                          <a:effectLst/>
                          <a:latin typeface="+mn-lt"/>
                        </a:rPr>
                        <a:t>61</a:t>
                      </a:r>
                      <a:endParaRPr lang="en-CH" sz="2800" b="0" i="0" u="none" strike="noStrike">
                        <a:effectLst/>
                        <a:latin typeface="+mn-lt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800" u="none" strike="noStrike">
                          <a:effectLst/>
                          <a:latin typeface="+mn-lt"/>
                        </a:rPr>
                        <a:t>4</a:t>
                      </a:r>
                      <a:endParaRPr lang="en-CH" sz="2800" b="0" i="0" u="none" strike="noStrike">
                        <a:effectLst/>
                        <a:latin typeface="+mn-lt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800" u="none" strike="noStrike" dirty="0">
                          <a:effectLst/>
                          <a:latin typeface="+mn-lt"/>
                        </a:rPr>
                        <a:t>2.8</a:t>
                      </a:r>
                      <a:endParaRPr lang="en-CH" sz="2800" b="0" i="0" u="none" strike="noStrike" dirty="0">
                        <a:effectLst/>
                        <a:latin typeface="+mn-lt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800" u="none" strike="noStrike" dirty="0">
                          <a:effectLst/>
                          <a:latin typeface="+mn-lt"/>
                        </a:rPr>
                        <a:t>172</a:t>
                      </a:r>
                      <a:endParaRPr lang="en-CH" sz="2800" b="0" i="0" u="none" strike="noStrike" dirty="0">
                        <a:effectLst/>
                        <a:latin typeface="+mn-lt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3528774"/>
                  </a:ext>
                </a:extLst>
              </a:tr>
              <a:tr h="405388"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800" u="none" strike="noStrike">
                          <a:effectLst/>
                          <a:latin typeface="+mn-lt"/>
                        </a:rPr>
                        <a:t>30</a:t>
                      </a:r>
                      <a:endParaRPr lang="en-CH" sz="2800" b="0" i="0" u="none" strike="noStrike">
                        <a:effectLst/>
                        <a:latin typeface="+mn-lt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800" u="none" strike="noStrike">
                          <a:effectLst/>
                          <a:latin typeface="+mn-lt"/>
                        </a:rPr>
                        <a:t>9.84</a:t>
                      </a:r>
                      <a:endParaRPr lang="en-CH" sz="2800" b="0" i="0" u="none" strike="noStrike">
                        <a:effectLst/>
                        <a:latin typeface="+mn-lt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800" u="none" strike="noStrike" dirty="0">
                          <a:effectLst/>
                          <a:latin typeface="+mn-lt"/>
                        </a:rPr>
                        <a:t>14.8</a:t>
                      </a:r>
                      <a:endParaRPr lang="en-CH" sz="2800" b="0" i="0" u="none" strike="noStrike" dirty="0">
                        <a:effectLst/>
                        <a:latin typeface="+mn-lt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800" u="none" strike="noStrike" dirty="0">
                          <a:effectLst/>
                          <a:latin typeface="+mn-lt"/>
                        </a:rPr>
                        <a:t>140</a:t>
                      </a:r>
                      <a:endParaRPr lang="en-CH" sz="2800" b="0" i="0" u="none" strike="noStrike" dirty="0">
                        <a:effectLst/>
                        <a:latin typeface="+mn-lt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494607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15340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7E9666E-A456-DD44-B0DE-EAD14EE98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Opportunities and perspective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E1763133-D7BB-8F45-8253-C8176E090A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2D452-3084-57D2-BCFA-DC8F49DAF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2221" y="956671"/>
            <a:ext cx="8226854" cy="507024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We are looking for a solution to the design of the target and capture channel of the Muon Collider, which needs a </a:t>
            </a:r>
            <a:r>
              <a:rPr lang="en-US" b="1" dirty="0"/>
              <a:t>peak field of 20 T on axis, based on an HTS force-flow cooled cable operating at 20 K</a:t>
            </a:r>
            <a:endParaRPr lang="en-US" dirty="0"/>
          </a:p>
          <a:p>
            <a:pPr lvl="1"/>
            <a:r>
              <a:rPr lang="en-US" dirty="0"/>
              <a:t>Lower footprint, mass, stored energy and cost than a LTS/NC hybrid</a:t>
            </a:r>
          </a:p>
          <a:p>
            <a:pPr lvl="1"/>
            <a:r>
              <a:rPr lang="en-US" dirty="0"/>
              <a:t>Better energy efficiency than a 4.5 K system</a:t>
            </a:r>
          </a:p>
          <a:p>
            <a:r>
              <a:rPr lang="en-US" dirty="0"/>
              <a:t>Though there is much work to do, </a:t>
            </a:r>
            <a:r>
              <a:rPr lang="en-US" b="1" dirty="0"/>
              <a:t>the design selected seems not too far from being feasible !</a:t>
            </a:r>
            <a:endParaRPr lang="en-US" dirty="0"/>
          </a:p>
          <a:p>
            <a:r>
              <a:rPr lang="en-US" dirty="0"/>
              <a:t>This is also interesting because of implications for</a:t>
            </a:r>
          </a:p>
          <a:p>
            <a:pPr lvl="1"/>
            <a:endParaRPr lang="en-US" b="1" dirty="0"/>
          </a:p>
          <a:p>
            <a:pPr lvl="2"/>
            <a:r>
              <a:rPr lang="en-US" b="1" dirty="0"/>
              <a:t>Compact fusion machines</a:t>
            </a:r>
          </a:p>
          <a:p>
            <a:pPr lvl="1"/>
            <a:endParaRPr lang="en-US" b="1" dirty="0"/>
          </a:p>
          <a:p>
            <a:pPr lvl="2"/>
            <a:r>
              <a:rPr lang="en-US" b="1" dirty="0"/>
              <a:t>Hybrid UHF magnets for science</a:t>
            </a:r>
            <a:endParaRPr lang="en-CH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C4B818A-B062-2728-8E7E-188FFFD254BA}"/>
              </a:ext>
            </a:extLst>
          </p:cNvPr>
          <p:cNvGrpSpPr/>
          <p:nvPr/>
        </p:nvGrpSpPr>
        <p:grpSpPr>
          <a:xfrm>
            <a:off x="32919" y="4600030"/>
            <a:ext cx="2861952" cy="1321991"/>
            <a:chOff x="64925" y="4551481"/>
            <a:chExt cx="2861952" cy="1321991"/>
          </a:xfrm>
        </p:grpSpPr>
        <p:pic>
          <p:nvPicPr>
            <p:cNvPr id="5" name="Picture 4" descr="A picture containing desk, office, toy&#10;&#10;Description automatically generated">
              <a:extLst>
                <a:ext uri="{FF2B5EF4-FFF2-40B4-BE49-F238E27FC236}">
                  <a16:creationId xmlns:a16="http://schemas.microsoft.com/office/drawing/2014/main" id="{AC6952EB-A45D-2AAE-68EC-157674B5F9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25" y="4551481"/>
              <a:ext cx="1838795" cy="1321991"/>
            </a:xfrm>
            <a:prstGeom prst="rect">
              <a:avLst/>
            </a:prstGeom>
          </p:spPr>
        </p:pic>
        <p:pic>
          <p:nvPicPr>
            <p:cNvPr id="7" name="Picture 6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8A5D9C0A-68B2-9538-E716-AC45FAEF22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6912" y="4652873"/>
              <a:ext cx="1119965" cy="306883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B4A5AEB-2598-8B6A-FF7D-63601C3C2B39}"/>
              </a:ext>
            </a:extLst>
          </p:cNvPr>
          <p:cNvGrpSpPr/>
          <p:nvPr/>
        </p:nvGrpSpPr>
        <p:grpSpPr>
          <a:xfrm>
            <a:off x="5544386" y="4701422"/>
            <a:ext cx="3518631" cy="1377822"/>
            <a:chOff x="5544386" y="4701422"/>
            <a:chExt cx="3518631" cy="1377822"/>
          </a:xfrm>
        </p:grpSpPr>
        <p:pic>
          <p:nvPicPr>
            <p:cNvPr id="5122" name="Picture 2" descr="THE 43+T GRENOBLE HYBRID MAGNET: MAJOR ACHIEVEMENTS FOR FINAL ASSEMBLY -  EMFL">
              <a:extLst>
                <a:ext uri="{FF2B5EF4-FFF2-40B4-BE49-F238E27FC236}">
                  <a16:creationId xmlns:a16="http://schemas.microsoft.com/office/drawing/2014/main" id="{91A37E97-4EE7-DC15-ABC9-8564FA39648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04" t="29531" r="26010" b="7097"/>
            <a:stretch/>
          </p:blipFill>
          <p:spPr bwMode="auto">
            <a:xfrm>
              <a:off x="6171940" y="4701422"/>
              <a:ext cx="1252987" cy="13778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4" name="Picture 4" descr="DELIVERY OF THE SUPERCONDUCTING COIL FOR THE 43+ T GRENOBLE HYBRID MAGNET -  EMFL">
              <a:extLst>
                <a:ext uri="{FF2B5EF4-FFF2-40B4-BE49-F238E27FC236}">
                  <a16:creationId xmlns:a16="http://schemas.microsoft.com/office/drawing/2014/main" id="{A162F4BD-3418-5B50-9E8F-963B4A2699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9050" y="4703266"/>
              <a:ext cx="1583967" cy="13759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6" name="Picture 6" descr="Laboratoire National des Champs Magnétiques Intenses - Wikipedia">
              <a:extLst>
                <a:ext uri="{FF2B5EF4-FFF2-40B4-BE49-F238E27FC236}">
                  <a16:creationId xmlns:a16="http://schemas.microsoft.com/office/drawing/2014/main" id="{6988FAB7-40F6-877A-4B5F-242EFA3374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4386" y="5086752"/>
              <a:ext cx="573431" cy="6071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73564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2CE2-228C-7B31-A883-01CE6BFB7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CH" dirty="0"/>
              <a:t>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4E8B6-C0C0-FEB9-D334-17B98F212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Re-cap on the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target and capture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solenoid magnet design (v.2022)</a:t>
            </a:r>
            <a:endParaRPr lang="en-CH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Cooling at 20 K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Conductor analyses</a:t>
            </a:r>
          </a:p>
          <a:p>
            <a:r>
              <a:rPr lang="en-US" dirty="0">
                <a:solidFill>
                  <a:srgbClr val="FF0000"/>
                </a:solidFill>
              </a:rPr>
              <a:t>Conclusions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B5BC06A-0A10-4E8F-5AB1-5BB4EE3A8C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2628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2CE2-228C-7B31-A883-01CE6BFB7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038"/>
            <a:ext cx="8226854" cy="940443"/>
          </a:xfrm>
        </p:spPr>
        <p:txBody>
          <a:bodyPr/>
          <a:lstStyle/>
          <a:p>
            <a:r>
              <a:rPr lang="en-US" dirty="0"/>
              <a:t>Conclusions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4E8B6-C0C0-FEB9-D334-17B98F212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676" y="957263"/>
            <a:ext cx="8578922" cy="503555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Feasibility</a:t>
            </a:r>
          </a:p>
          <a:p>
            <a:pPr lvl="1"/>
            <a:r>
              <a:rPr lang="en-US" dirty="0"/>
              <a:t>An internally cooled target solenoid, operating at 20 K and 20 bar, appears to match all requirements from the point of view of conductor cooling, margin and quench protection</a:t>
            </a:r>
          </a:p>
          <a:p>
            <a:r>
              <a:rPr lang="en-US" dirty="0"/>
              <a:t>Alternatives</a:t>
            </a:r>
          </a:p>
          <a:p>
            <a:pPr lvl="1"/>
            <a:r>
              <a:rPr lang="en-US" dirty="0"/>
              <a:t>Other configurations are surely possible, e.g. different conductor designs. However, cooling at high radiation load may be best achieved by circulating the cryogen in the coil (internally cooled)</a:t>
            </a:r>
            <a:endParaRPr lang="en-CH" dirty="0"/>
          </a:p>
          <a:p>
            <a:r>
              <a:rPr lang="en-US" dirty="0"/>
              <a:t>Perspective</a:t>
            </a:r>
          </a:p>
          <a:p>
            <a:pPr lvl="1"/>
            <a:r>
              <a:rPr lang="en-US" dirty="0"/>
              <a:t>The coil cross section is undergoing adjustment (bore, access, conductor arrangement, …). Changes are relatively small, and will not change the conclusions above</a:t>
            </a:r>
          </a:p>
          <a:p>
            <a:pPr lvl="1"/>
            <a:r>
              <a:rPr lang="en-US" dirty="0"/>
              <a:t>The fridge is a non-standard cryogenic machine and should be looked at, as well as options for alternative refrigerants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B5BC06A-0A10-4E8F-5AB1-5BB4EE3A8C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089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2CE2-228C-7B31-A883-01CE6BFB7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CH" dirty="0"/>
              <a:t>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4E8B6-C0C0-FEB9-D334-17B98F212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Re-cap on the </a:t>
            </a:r>
            <a:r>
              <a:rPr lang="en-US" i="1" dirty="0">
                <a:solidFill>
                  <a:srgbClr val="FF0000"/>
                </a:solidFill>
              </a:rPr>
              <a:t>target and capture </a:t>
            </a:r>
            <a:r>
              <a:rPr lang="en-US" dirty="0">
                <a:solidFill>
                  <a:srgbClr val="FF0000"/>
                </a:solidFill>
              </a:rPr>
              <a:t>solenoid magnet design (v.2022)</a:t>
            </a:r>
            <a:endParaRPr lang="en-CH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Cooling at 20 K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Conductor analyses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Conclusions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B5BC06A-0A10-4E8F-5AB1-5BB4EE3A8C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032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239" y="1"/>
            <a:ext cx="8221807" cy="603411"/>
          </a:xfrm>
        </p:spPr>
        <p:txBody>
          <a:bodyPr>
            <a:normAutofit fontScale="90000"/>
          </a:bodyPr>
          <a:lstStyle/>
          <a:p>
            <a:r>
              <a:rPr lang="en-US" dirty="0"/>
              <a:t>Target and capture solenoid – 1/4</a:t>
            </a:r>
            <a:endParaRPr lang="en-US" i="1" dirty="0"/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>
          <a:blip r:embed="rId2"/>
          <a:srcRect b="50107"/>
          <a:stretch>
            <a:fillRect/>
          </a:stretch>
        </p:blipFill>
        <p:spPr>
          <a:xfrm>
            <a:off x="-773" y="3194979"/>
            <a:ext cx="9135341" cy="225971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5915EDD-2AF8-1143-B6A9-83AA571C50B1}"/>
              </a:ext>
            </a:extLst>
          </p:cNvPr>
          <p:cNvSpPr txBox="1"/>
          <p:nvPr/>
        </p:nvSpPr>
        <p:spPr>
          <a:xfrm>
            <a:off x="662171" y="1842668"/>
            <a:ext cx="3989952" cy="70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998" dirty="0"/>
              <a:t>Field on target 20 T, 150 mm</a:t>
            </a:r>
          </a:p>
          <a:p>
            <a:pPr algn="r"/>
            <a:r>
              <a:rPr lang="en-US" sz="1998" dirty="0"/>
              <a:t>Beam power on target: 1…2 MW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7446CF-A4C0-B542-3383-144A703AB480}"/>
              </a:ext>
            </a:extLst>
          </p:cNvPr>
          <p:cNvSpPr txBox="1"/>
          <p:nvPr/>
        </p:nvSpPr>
        <p:spPr>
          <a:xfrm>
            <a:off x="173361" y="5551585"/>
            <a:ext cx="8787069" cy="461665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Large stored energy o(2) GJ, mass o(300) tons, cost o(100) M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A48F8FE-630B-3BCF-834F-13EA9FD78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6B7BAC43-C7BA-6CFD-D000-1FF0214B1E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0610"/>
          <a:stretch/>
        </p:blipFill>
        <p:spPr>
          <a:xfrm>
            <a:off x="4604573" y="1132879"/>
            <a:ext cx="4456064" cy="19728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FD52B77-46BC-453E-05F4-CC36B234CB0E}"/>
              </a:ext>
            </a:extLst>
          </p:cNvPr>
          <p:cNvSpPr txBox="1"/>
          <p:nvPr/>
        </p:nvSpPr>
        <p:spPr>
          <a:xfrm>
            <a:off x="1489111" y="753475"/>
            <a:ext cx="3309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CH" dirty="0"/>
              <a:t>uperconducting (LTS) outsert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74276-D7BD-E33D-2CAD-9EF3D367F3C6}"/>
              </a:ext>
            </a:extLst>
          </p:cNvPr>
          <p:cNvSpPr txBox="1"/>
          <p:nvPr/>
        </p:nvSpPr>
        <p:spPr>
          <a:xfrm>
            <a:off x="1902528" y="1179532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CH" dirty="0"/>
              <a:t>ad-hard resistive insert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AA65369-71B6-B4CF-415F-225A2022B6DE}"/>
              </a:ext>
            </a:extLst>
          </p:cNvPr>
          <p:cNvSpPr/>
          <p:nvPr/>
        </p:nvSpPr>
        <p:spPr>
          <a:xfrm>
            <a:off x="1758668" y="1139696"/>
            <a:ext cx="3823731" cy="404079"/>
          </a:xfrm>
          <a:custGeom>
            <a:avLst/>
            <a:gdLst>
              <a:gd name="connsiteX0" fmla="*/ 0 w 7630886"/>
              <a:gd name="connsiteY0" fmla="*/ 0 h 1480457"/>
              <a:gd name="connsiteX1" fmla="*/ 4354286 w 7630886"/>
              <a:gd name="connsiteY1" fmla="*/ 0 h 1480457"/>
              <a:gd name="connsiteX2" fmla="*/ 7630886 w 7630886"/>
              <a:gd name="connsiteY2" fmla="*/ 1480457 h 1480457"/>
              <a:gd name="connsiteX0" fmla="*/ 0 w 12847403"/>
              <a:gd name="connsiteY0" fmla="*/ 0 h 1480457"/>
              <a:gd name="connsiteX1" fmla="*/ 9570803 w 12847403"/>
              <a:gd name="connsiteY1" fmla="*/ 0 h 1480457"/>
              <a:gd name="connsiteX2" fmla="*/ 12847403 w 12847403"/>
              <a:gd name="connsiteY2" fmla="*/ 1480457 h 1480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847403" h="1480457">
                <a:moveTo>
                  <a:pt x="0" y="0"/>
                </a:moveTo>
                <a:lnTo>
                  <a:pt x="9570803" y="0"/>
                </a:lnTo>
                <a:lnTo>
                  <a:pt x="12847403" y="1480457"/>
                </a:ln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50B654DD-15B9-0CA0-B6C2-046751F51419}"/>
              </a:ext>
            </a:extLst>
          </p:cNvPr>
          <p:cNvSpPr/>
          <p:nvPr/>
        </p:nvSpPr>
        <p:spPr>
          <a:xfrm>
            <a:off x="2133601" y="1545197"/>
            <a:ext cx="3591966" cy="500959"/>
          </a:xfrm>
          <a:custGeom>
            <a:avLst/>
            <a:gdLst>
              <a:gd name="connsiteX0" fmla="*/ 0 w 7630886"/>
              <a:gd name="connsiteY0" fmla="*/ 0 h 1480457"/>
              <a:gd name="connsiteX1" fmla="*/ 4354286 w 7630886"/>
              <a:gd name="connsiteY1" fmla="*/ 0 h 1480457"/>
              <a:gd name="connsiteX2" fmla="*/ 7630886 w 7630886"/>
              <a:gd name="connsiteY2" fmla="*/ 1480457 h 1480457"/>
              <a:gd name="connsiteX0" fmla="*/ 0 w 7155294"/>
              <a:gd name="connsiteY0" fmla="*/ 0 h 1271930"/>
              <a:gd name="connsiteX1" fmla="*/ 4354286 w 7155294"/>
              <a:gd name="connsiteY1" fmla="*/ 0 h 1271930"/>
              <a:gd name="connsiteX2" fmla="*/ 7155294 w 7155294"/>
              <a:gd name="connsiteY2" fmla="*/ 1271930 h 1271930"/>
              <a:gd name="connsiteX0" fmla="*/ 0 w 6579206"/>
              <a:gd name="connsiteY0" fmla="*/ 0 h 1195471"/>
              <a:gd name="connsiteX1" fmla="*/ 4354286 w 6579206"/>
              <a:gd name="connsiteY1" fmla="*/ 0 h 1195471"/>
              <a:gd name="connsiteX2" fmla="*/ 6579206 w 6579206"/>
              <a:gd name="connsiteY2" fmla="*/ 1195471 h 1195471"/>
              <a:gd name="connsiteX0" fmla="*/ 0 w 6579206"/>
              <a:gd name="connsiteY0" fmla="*/ 0 h 1195471"/>
              <a:gd name="connsiteX1" fmla="*/ 4354286 w 6579206"/>
              <a:gd name="connsiteY1" fmla="*/ 0 h 1195471"/>
              <a:gd name="connsiteX2" fmla="*/ 6579206 w 6579206"/>
              <a:gd name="connsiteY2" fmla="*/ 1195471 h 119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79206" h="1195471">
                <a:moveTo>
                  <a:pt x="0" y="0"/>
                </a:moveTo>
                <a:lnTo>
                  <a:pt x="4354286" y="0"/>
                </a:lnTo>
                <a:cubicBezTo>
                  <a:pt x="5095926" y="398490"/>
                  <a:pt x="4350638" y="3715"/>
                  <a:pt x="6579206" y="1195471"/>
                </a:cubicBez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AD846C-4AB6-DFC4-3540-93123DE5E13B}"/>
              </a:ext>
            </a:extLst>
          </p:cNvPr>
          <p:cNvSpPr/>
          <p:nvPr/>
        </p:nvSpPr>
        <p:spPr>
          <a:xfrm>
            <a:off x="2230581" y="3770205"/>
            <a:ext cx="554181" cy="1764277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F7DE192-F0B1-1E79-46CB-5C10BCF9548E}"/>
              </a:ext>
            </a:extLst>
          </p:cNvPr>
          <p:cNvSpPr/>
          <p:nvPr/>
        </p:nvSpPr>
        <p:spPr>
          <a:xfrm>
            <a:off x="609599" y="710841"/>
            <a:ext cx="8451037" cy="2394924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21612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39F06-2CA0-F54A-C1FF-6483E902F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Target and capture – 2/4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C845E-4300-37BD-11DF-2CE963416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098" y="896178"/>
            <a:ext cx="8221807" cy="132129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Reduce the mass (CAPEX) of the system, and increase operating temperature to improve cryogenic CoP (OPEX)</a:t>
            </a:r>
            <a:endParaRPr lang="en-CH" dirty="0"/>
          </a:p>
        </p:txBody>
      </p:sp>
      <p:pic>
        <p:nvPicPr>
          <p:cNvPr id="14" name="Picture 13" descr="Table&#10;&#10;Description automatically generated">
            <a:extLst>
              <a:ext uri="{FF2B5EF4-FFF2-40B4-BE49-F238E27FC236}">
                <a16:creationId xmlns:a16="http://schemas.microsoft.com/office/drawing/2014/main" id="{B7FDD332-B3C9-4CEE-F981-C37AA65D6F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9222" y="2219908"/>
            <a:ext cx="2119084" cy="304731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5503BA5-BA15-6A91-3F1C-2F8E14C102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36" t="39495" r="52381" b="41675"/>
          <a:stretch/>
        </p:blipFill>
        <p:spPr>
          <a:xfrm>
            <a:off x="2854559" y="5041123"/>
            <a:ext cx="3893702" cy="1156845"/>
          </a:xfrm>
          <a:prstGeom prst="rect">
            <a:avLst/>
          </a:prstGeom>
        </p:spPr>
      </p:pic>
      <p:pic>
        <p:nvPicPr>
          <p:cNvPr id="7" name="Picture 6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D0F4A328-B530-F43A-9CB2-38A025BEBBD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59"/>
          <a:stretch/>
        </p:blipFill>
        <p:spPr>
          <a:xfrm>
            <a:off x="2390106" y="2132907"/>
            <a:ext cx="3893702" cy="113034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F89DA72-54DF-1DE0-9DF1-308726B39020}"/>
              </a:ext>
            </a:extLst>
          </p:cNvPr>
          <p:cNvSpPr txBox="1"/>
          <p:nvPr/>
        </p:nvSpPr>
        <p:spPr>
          <a:xfrm>
            <a:off x="531786" y="2339203"/>
            <a:ext cx="2208554" cy="595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636" dirty="0"/>
              <a:t>US-MAP </a:t>
            </a:r>
            <a:r>
              <a:rPr lang="en-CH" sz="1636" b="1" dirty="0"/>
              <a:t>2010</a:t>
            </a:r>
            <a:r>
              <a:rPr lang="en-CH" sz="1636" dirty="0"/>
              <a:t> design</a:t>
            </a:r>
          </a:p>
          <a:p>
            <a:pPr algn="r"/>
            <a:r>
              <a:rPr lang="en-CH" sz="1636" dirty="0"/>
              <a:t>LTS (14 T) + NC (6 T)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A11270-CCCE-20C3-76AF-47C885316491}"/>
              </a:ext>
            </a:extLst>
          </p:cNvPr>
          <p:cNvSpPr txBox="1"/>
          <p:nvPr/>
        </p:nvSpPr>
        <p:spPr>
          <a:xfrm>
            <a:off x="531786" y="3771211"/>
            <a:ext cx="2208554" cy="595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636" dirty="0"/>
              <a:t>US-MAP </a:t>
            </a:r>
            <a:r>
              <a:rPr lang="en-CH" sz="1636" b="1" dirty="0"/>
              <a:t>2011</a:t>
            </a:r>
            <a:r>
              <a:rPr lang="en-CH" sz="1636" dirty="0"/>
              <a:t> design</a:t>
            </a:r>
          </a:p>
          <a:p>
            <a:pPr algn="r"/>
            <a:r>
              <a:rPr lang="en-CH" sz="1636" dirty="0"/>
              <a:t>LTS (14 T) + NC (6 T)</a:t>
            </a:r>
          </a:p>
        </p:txBody>
      </p:sp>
      <p:pic>
        <p:nvPicPr>
          <p:cNvPr id="17" name="Picture 16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C26B6410-4F8D-C42D-C16C-C18953396A7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0610"/>
          <a:stretch/>
        </p:blipFill>
        <p:spPr>
          <a:xfrm>
            <a:off x="2735507" y="3154712"/>
            <a:ext cx="3893702" cy="172390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91DBD02-8FDA-FA55-F56F-44420E677959}"/>
              </a:ext>
            </a:extLst>
          </p:cNvPr>
          <p:cNvSpPr txBox="1"/>
          <p:nvPr/>
        </p:nvSpPr>
        <p:spPr>
          <a:xfrm>
            <a:off x="741050" y="5294338"/>
            <a:ext cx="1994457" cy="595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636" dirty="0">
                <a:solidFill>
                  <a:srgbClr val="FF0000"/>
                </a:solidFill>
              </a:rPr>
              <a:t>MuCol </a:t>
            </a:r>
            <a:r>
              <a:rPr lang="en-CH" sz="1636" b="1" dirty="0">
                <a:solidFill>
                  <a:srgbClr val="FF0000"/>
                </a:solidFill>
              </a:rPr>
              <a:t>2022</a:t>
            </a:r>
            <a:r>
              <a:rPr lang="en-CH" sz="1636" dirty="0">
                <a:solidFill>
                  <a:srgbClr val="FF0000"/>
                </a:solidFill>
              </a:rPr>
              <a:t> design</a:t>
            </a:r>
          </a:p>
          <a:p>
            <a:pPr algn="r"/>
            <a:r>
              <a:rPr lang="en-CH" sz="1636" dirty="0">
                <a:solidFill>
                  <a:srgbClr val="FF0000"/>
                </a:solidFill>
              </a:rPr>
              <a:t>HTS (20 T, 20 K)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D4D576-BFE4-D2D3-3CE1-86BDEF569232}"/>
              </a:ext>
            </a:extLst>
          </p:cNvPr>
          <p:cNvSpPr txBox="1"/>
          <p:nvPr/>
        </p:nvSpPr>
        <p:spPr>
          <a:xfrm>
            <a:off x="4652177" y="4741600"/>
            <a:ext cx="1868973" cy="3162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55" dirty="0"/>
              <a:t>H.G. Kirk, PAC 2011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1D37D52-4C0E-774E-EDB3-146BFFD896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190CEE5-2405-4DB5-5D02-A0425166C3AA}"/>
              </a:ext>
            </a:extLst>
          </p:cNvPr>
          <p:cNvSpPr/>
          <p:nvPr/>
        </p:nvSpPr>
        <p:spPr>
          <a:xfrm>
            <a:off x="2854559" y="5054275"/>
            <a:ext cx="4054663" cy="1091181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35993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Target and capture – 3/4</a:t>
            </a:r>
            <a:endParaRPr lang="it-IT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6A95696-A42A-FF4C-5A50-44940CBE73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4" t="6057" r="30780" b="3011"/>
          <a:stretch/>
        </p:blipFill>
        <p:spPr>
          <a:xfrm>
            <a:off x="61790" y="1154552"/>
            <a:ext cx="6405189" cy="462389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A0A2C79-88D9-8FB2-FD83-005AD004B746}"/>
              </a:ext>
            </a:extLst>
          </p:cNvPr>
          <p:cNvSpPr txBox="1"/>
          <p:nvPr/>
        </p:nvSpPr>
        <p:spPr>
          <a:xfrm>
            <a:off x="3576252" y="2271838"/>
            <a:ext cx="1013419" cy="59580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CH" sz="1636" dirty="0">
                <a:solidFill>
                  <a:schemeClr val="tx2"/>
                </a:solidFill>
              </a:rPr>
              <a:t>US-MAP</a:t>
            </a:r>
          </a:p>
          <a:p>
            <a:r>
              <a:rPr lang="en-CH" sz="1636" dirty="0">
                <a:solidFill>
                  <a:srgbClr val="FF0000"/>
                </a:solidFill>
              </a:rPr>
              <a:t>Proposal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564AA-2003-6075-577C-E121E98E1635}"/>
              </a:ext>
            </a:extLst>
          </p:cNvPr>
          <p:cNvSpPr txBox="1"/>
          <p:nvPr/>
        </p:nvSpPr>
        <p:spPr>
          <a:xfrm>
            <a:off x="6797864" y="804362"/>
            <a:ext cx="1923925" cy="14757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CH" sz="1798" dirty="0">
                <a:solidFill>
                  <a:schemeClr val="tx2"/>
                </a:solidFill>
              </a:rPr>
              <a:t>E</a:t>
            </a:r>
            <a:r>
              <a:rPr lang="en-CH" sz="1798" baseline="-25000" dirty="0">
                <a:solidFill>
                  <a:schemeClr val="tx2"/>
                </a:solidFill>
              </a:rPr>
              <a:t>M</a:t>
            </a:r>
            <a:r>
              <a:rPr lang="en-CH" sz="1798" dirty="0">
                <a:solidFill>
                  <a:schemeClr val="tx2"/>
                </a:solidFill>
              </a:rPr>
              <a:t> = 2.9 GJ</a:t>
            </a:r>
          </a:p>
          <a:p>
            <a:r>
              <a:rPr lang="en-CH" sz="1798" dirty="0">
                <a:solidFill>
                  <a:schemeClr val="tx2"/>
                </a:solidFill>
              </a:rPr>
              <a:t>T</a:t>
            </a:r>
            <a:r>
              <a:rPr lang="en-CH" sz="1798" baseline="-25000" dirty="0">
                <a:solidFill>
                  <a:schemeClr val="tx2"/>
                </a:solidFill>
              </a:rPr>
              <a:t>op</a:t>
            </a:r>
            <a:r>
              <a:rPr lang="en-CH" sz="1798" dirty="0">
                <a:solidFill>
                  <a:schemeClr val="tx2"/>
                </a:solidFill>
              </a:rPr>
              <a:t> = 4.2 K</a:t>
            </a:r>
          </a:p>
          <a:p>
            <a:r>
              <a:rPr lang="en-CH" sz="1798" dirty="0">
                <a:solidFill>
                  <a:schemeClr val="tx2"/>
                </a:solidFill>
              </a:rPr>
              <a:t>M</a:t>
            </a:r>
            <a:r>
              <a:rPr lang="en-CH" sz="1798" baseline="-25000" dirty="0">
                <a:solidFill>
                  <a:schemeClr val="tx2"/>
                </a:solidFill>
              </a:rPr>
              <a:t>coils</a:t>
            </a:r>
            <a:r>
              <a:rPr lang="en-CH" sz="1798" dirty="0">
                <a:solidFill>
                  <a:schemeClr val="tx2"/>
                </a:solidFill>
              </a:rPr>
              <a:t> = 200 tons</a:t>
            </a:r>
          </a:p>
          <a:p>
            <a:r>
              <a:rPr lang="en-CH" sz="1798" dirty="0">
                <a:solidFill>
                  <a:schemeClr val="tx2"/>
                </a:solidFill>
              </a:rPr>
              <a:t>M</a:t>
            </a:r>
            <a:r>
              <a:rPr lang="en-CH" sz="1798" baseline="-25000" dirty="0">
                <a:solidFill>
                  <a:schemeClr val="tx2"/>
                </a:solidFill>
              </a:rPr>
              <a:t>shield</a:t>
            </a:r>
            <a:r>
              <a:rPr lang="en-CH" sz="1798" dirty="0">
                <a:solidFill>
                  <a:schemeClr val="tx2"/>
                </a:solidFill>
              </a:rPr>
              <a:t> = 300 tons</a:t>
            </a:r>
          </a:p>
          <a:p>
            <a:r>
              <a:rPr lang="en-CH" sz="1798" dirty="0">
                <a:solidFill>
                  <a:schemeClr val="tx2"/>
                </a:solidFill>
              </a:rPr>
              <a:t>P = 12 MW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1E048F-B1B4-7614-2399-42EF39B3A57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40565" y="1651535"/>
            <a:ext cx="4714599" cy="193419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A3658A9-9154-F19B-CCF7-683A4166E399}"/>
              </a:ext>
            </a:extLst>
          </p:cNvPr>
          <p:cNvSpPr txBox="1"/>
          <p:nvPr/>
        </p:nvSpPr>
        <p:spPr>
          <a:xfrm>
            <a:off x="6797864" y="4597292"/>
            <a:ext cx="1923925" cy="147572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H" sz="1798" dirty="0">
                <a:solidFill>
                  <a:srgbClr val="FF0000"/>
                </a:solidFill>
              </a:rPr>
              <a:t>E</a:t>
            </a:r>
            <a:r>
              <a:rPr lang="en-CH" sz="1798" baseline="-25000" dirty="0">
                <a:solidFill>
                  <a:srgbClr val="FF0000"/>
                </a:solidFill>
              </a:rPr>
              <a:t>M</a:t>
            </a:r>
            <a:r>
              <a:rPr lang="en-CH" sz="1798" dirty="0">
                <a:solidFill>
                  <a:srgbClr val="FF0000"/>
                </a:solidFill>
              </a:rPr>
              <a:t> = 1 GJ</a:t>
            </a:r>
          </a:p>
          <a:p>
            <a:r>
              <a:rPr lang="en-CH" sz="1798" dirty="0">
                <a:solidFill>
                  <a:srgbClr val="FF0000"/>
                </a:solidFill>
              </a:rPr>
              <a:t>T</a:t>
            </a:r>
            <a:r>
              <a:rPr lang="en-CH" sz="1798" baseline="-25000" dirty="0">
                <a:solidFill>
                  <a:srgbClr val="FF0000"/>
                </a:solidFill>
              </a:rPr>
              <a:t>op</a:t>
            </a:r>
            <a:r>
              <a:rPr lang="en-CH" sz="1798" dirty="0">
                <a:solidFill>
                  <a:srgbClr val="FF0000"/>
                </a:solidFill>
              </a:rPr>
              <a:t> = 10…20 K</a:t>
            </a:r>
          </a:p>
          <a:p>
            <a:r>
              <a:rPr lang="en-CH" sz="1798" dirty="0">
                <a:solidFill>
                  <a:srgbClr val="FF0000"/>
                </a:solidFill>
              </a:rPr>
              <a:t>M</a:t>
            </a:r>
            <a:r>
              <a:rPr lang="en-CH" sz="1798" baseline="-25000" dirty="0">
                <a:solidFill>
                  <a:srgbClr val="FF0000"/>
                </a:solidFill>
              </a:rPr>
              <a:t>coils</a:t>
            </a:r>
            <a:r>
              <a:rPr lang="en-CH" sz="1798" dirty="0">
                <a:solidFill>
                  <a:srgbClr val="FF0000"/>
                </a:solidFill>
              </a:rPr>
              <a:t> = 110 tons</a:t>
            </a:r>
          </a:p>
          <a:p>
            <a:r>
              <a:rPr lang="en-CH" sz="1798" dirty="0">
                <a:solidFill>
                  <a:srgbClr val="FF0000"/>
                </a:solidFill>
              </a:rPr>
              <a:t>M</a:t>
            </a:r>
            <a:r>
              <a:rPr lang="en-CH" sz="1798" baseline="-25000" dirty="0">
                <a:solidFill>
                  <a:srgbClr val="FF0000"/>
                </a:solidFill>
              </a:rPr>
              <a:t>shield</a:t>
            </a:r>
            <a:r>
              <a:rPr lang="en-CH" sz="1798" dirty="0">
                <a:solidFill>
                  <a:srgbClr val="FF0000"/>
                </a:solidFill>
              </a:rPr>
              <a:t> = 196 tons</a:t>
            </a:r>
          </a:p>
          <a:p>
            <a:r>
              <a:rPr lang="en-CH" sz="1798" dirty="0">
                <a:solidFill>
                  <a:srgbClr val="FF0000"/>
                </a:solidFill>
              </a:rPr>
              <a:t>P = 1MW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1D8188-FEBF-4E5B-F338-F40671AF159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822" r="16709" b="23438"/>
          <a:stretch/>
        </p:blipFill>
        <p:spPr>
          <a:xfrm>
            <a:off x="4440565" y="3791408"/>
            <a:ext cx="4470529" cy="1323519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6D940A2-DDA9-F6B1-1892-15BA0768B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E20053-1B0C-49E4-A5D8-E1D306552C13}"/>
              </a:ext>
            </a:extLst>
          </p:cNvPr>
          <p:cNvSpPr txBox="1"/>
          <p:nvPr/>
        </p:nvSpPr>
        <p:spPr>
          <a:xfrm rot="20935260">
            <a:off x="2720835" y="3329743"/>
            <a:ext cx="61863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CH" dirty="0"/>
              <a:t>emove resistive insert (10 MW)</a:t>
            </a:r>
          </a:p>
          <a:p>
            <a:r>
              <a:rPr lang="en-US" dirty="0"/>
              <a:t>U</a:t>
            </a:r>
            <a:r>
              <a:rPr lang="en-CH" dirty="0"/>
              <a:t>se HTS to achieve field of 20 T</a:t>
            </a:r>
          </a:p>
          <a:p>
            <a:r>
              <a:rPr lang="en-US" dirty="0"/>
              <a:t>R</a:t>
            </a:r>
            <a:r>
              <a:rPr lang="en-CH" dirty="0"/>
              <a:t>educe shield thicknes, accepting higher heat load at 20 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15C89-F3F4-70AF-8020-05688B2A89FB}"/>
              </a:ext>
            </a:extLst>
          </p:cNvPr>
          <p:cNvSpPr txBox="1"/>
          <p:nvPr/>
        </p:nvSpPr>
        <p:spPr>
          <a:xfrm>
            <a:off x="581627" y="1328369"/>
            <a:ext cx="2994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</a:t>
            </a:r>
            <a:r>
              <a:rPr lang="en-CH" sz="2000" dirty="0"/>
              <a:t>ield profile matches the requirements from beam optics</a:t>
            </a:r>
          </a:p>
        </p:txBody>
      </p:sp>
    </p:spTree>
    <p:extLst>
      <p:ext uri="{BB962C8B-B14F-4D97-AF65-F5344CB8AC3E}">
        <p14:creationId xmlns:p14="http://schemas.microsoft.com/office/powerpoint/2010/main" val="3369580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Target and capture – 4/4</a:t>
            </a:r>
            <a:endParaRPr lang="it-IT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AB249C-5ECA-50AA-6E64-A1FCD04B60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37" t="39495" b="41675"/>
          <a:stretch/>
        </p:blipFill>
        <p:spPr>
          <a:xfrm>
            <a:off x="224351" y="836998"/>
            <a:ext cx="8915320" cy="12089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3C0696-64B4-6C04-7BC7-0CD7DC12FC78}"/>
              </a:ext>
            </a:extLst>
          </p:cNvPr>
          <p:cNvSpPr txBox="1"/>
          <p:nvPr/>
        </p:nvSpPr>
        <p:spPr>
          <a:xfrm>
            <a:off x="6179562" y="1674509"/>
            <a:ext cx="2637453" cy="847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31281">
              <a:defRPr/>
            </a:pPr>
            <a:r>
              <a:rPr lang="en-CH" sz="1636" dirty="0">
                <a:solidFill>
                  <a:prstClr val="black"/>
                </a:solidFill>
                <a:latin typeface="Calibri" panose="020F0502020204030204"/>
              </a:rPr>
              <a:t>Operating current: 58 kA</a:t>
            </a:r>
          </a:p>
          <a:p>
            <a:pPr defTabSz="831281">
              <a:defRPr/>
            </a:pPr>
            <a:r>
              <a:rPr lang="en-CH" sz="1636" dirty="0">
                <a:solidFill>
                  <a:prstClr val="black"/>
                </a:solidFill>
                <a:latin typeface="Calibri" panose="020F0502020204030204"/>
              </a:rPr>
              <a:t>Operating field: 20 T</a:t>
            </a:r>
          </a:p>
          <a:p>
            <a:pPr defTabSz="831281">
              <a:defRPr/>
            </a:pPr>
            <a:r>
              <a:rPr lang="en-CH" sz="1636" dirty="0">
                <a:solidFill>
                  <a:prstClr val="black"/>
                </a:solidFill>
                <a:latin typeface="Calibri" panose="020F0502020204030204"/>
              </a:rPr>
              <a:t>Operating temperature: 20 K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DDCFA48-3F03-84DA-20C6-C000279E011C}"/>
              </a:ext>
            </a:extLst>
          </p:cNvPr>
          <p:cNvSpPr txBox="1"/>
          <p:nvPr/>
        </p:nvSpPr>
        <p:spPr>
          <a:xfrm>
            <a:off x="6254891" y="3246258"/>
            <a:ext cx="2074988" cy="34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31281">
              <a:defRPr/>
            </a:pPr>
            <a:r>
              <a:rPr lang="en-CH" sz="1636" dirty="0">
                <a:solidFill>
                  <a:prstClr val="black"/>
                </a:solidFill>
                <a:latin typeface="Calibri" panose="020F0502020204030204"/>
              </a:rPr>
              <a:t>SOLDERED HTS STACK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E9023F5-D983-23C9-C561-8ED5E8457A56}"/>
              </a:ext>
            </a:extLst>
          </p:cNvPr>
          <p:cNvSpPr txBox="1"/>
          <p:nvPr/>
        </p:nvSpPr>
        <p:spPr>
          <a:xfrm>
            <a:off x="6254891" y="2978443"/>
            <a:ext cx="1714770" cy="34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31281">
              <a:defRPr/>
            </a:pPr>
            <a:r>
              <a:rPr lang="en-CH" sz="1636" dirty="0">
                <a:solidFill>
                  <a:prstClr val="black"/>
                </a:solidFill>
                <a:latin typeface="Calibri" panose="020F0502020204030204"/>
              </a:rPr>
              <a:t>COPPER FORMER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1563D75-2402-4C3E-90D4-E9170FE385E5}"/>
              </a:ext>
            </a:extLst>
          </p:cNvPr>
          <p:cNvSpPr txBox="1"/>
          <p:nvPr/>
        </p:nvSpPr>
        <p:spPr>
          <a:xfrm>
            <a:off x="6254891" y="3514070"/>
            <a:ext cx="1895082" cy="34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31281">
              <a:defRPr/>
            </a:pPr>
            <a:r>
              <a:rPr lang="en-CH" sz="1636" dirty="0">
                <a:solidFill>
                  <a:prstClr val="black"/>
                </a:solidFill>
                <a:latin typeface="Calibri" panose="020F0502020204030204"/>
              </a:rPr>
              <a:t>COOLING CHANNEL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4C1DFFD-E5C1-82F0-DC50-DFD6EAAA6102}"/>
              </a:ext>
            </a:extLst>
          </p:cNvPr>
          <p:cNvSpPr txBox="1"/>
          <p:nvPr/>
        </p:nvSpPr>
        <p:spPr>
          <a:xfrm>
            <a:off x="6254891" y="2710629"/>
            <a:ext cx="2366238" cy="34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31281">
              <a:defRPr/>
            </a:pPr>
            <a:r>
              <a:rPr lang="en-CH" sz="1636" dirty="0">
                <a:solidFill>
                  <a:prstClr val="black"/>
                </a:solidFill>
                <a:latin typeface="Calibri" panose="020F0502020204030204"/>
              </a:rPr>
              <a:t>STAINLESS STEEL WRAP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E56F0BE-9FC6-8D79-C90D-02642367D3CF}"/>
              </a:ext>
            </a:extLst>
          </p:cNvPr>
          <p:cNvSpPr txBox="1"/>
          <p:nvPr/>
        </p:nvSpPr>
        <p:spPr>
          <a:xfrm>
            <a:off x="6254891" y="2442814"/>
            <a:ext cx="2290909" cy="34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31281">
              <a:defRPr/>
            </a:pPr>
            <a:r>
              <a:rPr lang="en-CH" sz="1636" dirty="0">
                <a:solidFill>
                  <a:prstClr val="black"/>
                </a:solidFill>
                <a:latin typeface="Calibri" panose="020F0502020204030204"/>
              </a:rPr>
              <a:t>STAINLESS STEEL JACKET</a:t>
            </a:r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05AE7895-C3C5-9A50-DCB8-FE132B13758D}"/>
              </a:ext>
            </a:extLst>
          </p:cNvPr>
          <p:cNvGrpSpPr/>
          <p:nvPr/>
        </p:nvGrpSpPr>
        <p:grpSpPr>
          <a:xfrm>
            <a:off x="3536581" y="2393378"/>
            <a:ext cx="2718310" cy="3697769"/>
            <a:chOff x="3885476" y="3142724"/>
            <a:chExt cx="2990141" cy="406754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E991DA4-2F3D-6A33-DF69-8A9D785C02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85476" y="3142724"/>
              <a:ext cx="2700000" cy="270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31281">
                <a:defRPr/>
              </a:pPr>
              <a:endParaRPr lang="en-CH" sz="1636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614A83A-A026-FCB9-FF84-2E799DF0ED1A}"/>
                </a:ext>
              </a:extLst>
            </p:cNvPr>
            <p:cNvGrpSpPr/>
            <p:nvPr/>
          </p:nvGrpSpPr>
          <p:grpSpPr>
            <a:xfrm>
              <a:off x="4344392" y="3615460"/>
              <a:ext cx="1800000" cy="1800000"/>
              <a:chOff x="2171182" y="2410549"/>
              <a:chExt cx="1800000" cy="1800000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3738D891-CF0E-CA3C-5206-8E6376107AE0}"/>
                  </a:ext>
                </a:extLst>
              </p:cNvPr>
              <p:cNvGrpSpPr/>
              <p:nvPr/>
            </p:nvGrpSpPr>
            <p:grpSpPr>
              <a:xfrm>
                <a:off x="2171182" y="2410549"/>
                <a:ext cx="1800000" cy="1800000"/>
                <a:chOff x="2135183" y="2363513"/>
                <a:chExt cx="1800000" cy="1800000"/>
              </a:xfrm>
            </p:grpSpPr>
            <p:sp>
              <p:nvSpPr>
                <p:cNvPr id="82" name="Oval 81">
                  <a:extLst>
                    <a:ext uri="{FF2B5EF4-FFF2-40B4-BE49-F238E27FC236}">
                      <a16:creationId xmlns:a16="http://schemas.microsoft.com/office/drawing/2014/main" id="{63F695D2-22AA-DF0F-0811-8722062E107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135183" y="2363513"/>
                  <a:ext cx="1800000" cy="180000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222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831281">
                    <a:defRPr/>
                  </a:pPr>
                  <a:endParaRPr lang="en-CH" sz="1636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83" name="Oval 82">
                  <a:extLst>
                    <a:ext uri="{FF2B5EF4-FFF2-40B4-BE49-F238E27FC236}">
                      <a16:creationId xmlns:a16="http://schemas.microsoft.com/office/drawing/2014/main" id="{9D860D71-9283-6CAD-88BA-025D2C98153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225183" y="2453513"/>
                  <a:ext cx="1620000" cy="1620000"/>
                </a:xfrm>
                <a:prstGeom prst="ellipse">
                  <a:avLst/>
                </a:prstGeom>
                <a:solidFill>
                  <a:srgbClr val="FF6600"/>
                </a:solidFill>
                <a:ln w="222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831281">
                    <a:defRPr/>
                  </a:pPr>
                  <a:endParaRPr lang="en-CH" sz="1636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435FB1E1-B0BB-3F6D-F641-7A87CD256B4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11183" y="2939513"/>
                  <a:ext cx="648000" cy="64800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831281">
                    <a:defRPr/>
                  </a:pPr>
                  <a:endParaRPr lang="en-CH" sz="1636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0CE34432-1543-D575-FF25-805E25B1FFA6}"/>
                  </a:ext>
                </a:extLst>
              </p:cNvPr>
              <p:cNvGrpSpPr/>
              <p:nvPr/>
            </p:nvGrpSpPr>
            <p:grpSpPr>
              <a:xfrm>
                <a:off x="2259538" y="2500549"/>
                <a:ext cx="1623288" cy="1620001"/>
                <a:chOff x="2257895" y="2489513"/>
                <a:chExt cx="1623288" cy="162000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2DADA5B5-F704-56AA-28CC-D84744D601EA}"/>
                    </a:ext>
                  </a:extLst>
                </p:cNvPr>
                <p:cNvGrpSpPr/>
                <p:nvPr/>
              </p:nvGrpSpPr>
              <p:grpSpPr>
                <a:xfrm>
                  <a:off x="3487483" y="3058884"/>
                  <a:ext cx="393700" cy="480341"/>
                  <a:chOff x="6670143" y="1917335"/>
                  <a:chExt cx="393700" cy="480341"/>
                </a:xfrm>
              </p:grpSpPr>
              <p:sp>
                <p:nvSpPr>
                  <p:cNvPr id="68" name="Freeform 67">
                    <a:extLst>
                      <a:ext uri="{FF2B5EF4-FFF2-40B4-BE49-F238E27FC236}">
                        <a16:creationId xmlns:a16="http://schemas.microsoft.com/office/drawing/2014/main" id="{70EED24C-4245-0C98-89C7-305401671886}"/>
                      </a:ext>
                    </a:extLst>
                  </p:cNvPr>
                  <p:cNvSpPr/>
                  <p:nvPr/>
                </p:nvSpPr>
                <p:spPr>
                  <a:xfrm>
                    <a:off x="6670143" y="1917335"/>
                    <a:ext cx="393700" cy="480341"/>
                  </a:xfrm>
                  <a:custGeom>
                    <a:avLst/>
                    <a:gdLst>
                      <a:gd name="connsiteX0" fmla="*/ 0 w 393700"/>
                      <a:gd name="connsiteY0" fmla="*/ 0 h 479425"/>
                      <a:gd name="connsiteX1" fmla="*/ 3175 w 393700"/>
                      <a:gd name="connsiteY1" fmla="*/ 479425 h 479425"/>
                      <a:gd name="connsiteX2" fmla="*/ 361950 w 393700"/>
                      <a:gd name="connsiteY2" fmla="*/ 476250 h 479425"/>
                      <a:gd name="connsiteX3" fmla="*/ 384175 w 393700"/>
                      <a:gd name="connsiteY3" fmla="*/ 390525 h 479425"/>
                      <a:gd name="connsiteX4" fmla="*/ 393700 w 393700"/>
                      <a:gd name="connsiteY4" fmla="*/ 298450 h 479425"/>
                      <a:gd name="connsiteX5" fmla="*/ 393700 w 393700"/>
                      <a:gd name="connsiteY5" fmla="*/ 219075 h 479425"/>
                      <a:gd name="connsiteX6" fmla="*/ 387350 w 393700"/>
                      <a:gd name="connsiteY6" fmla="*/ 127000 h 479425"/>
                      <a:gd name="connsiteX7" fmla="*/ 371475 w 393700"/>
                      <a:gd name="connsiteY7" fmla="*/ 60325 h 479425"/>
                      <a:gd name="connsiteX8" fmla="*/ 355600 w 393700"/>
                      <a:gd name="connsiteY8" fmla="*/ 9525 h 479425"/>
                      <a:gd name="connsiteX9" fmla="*/ 0 w 393700"/>
                      <a:gd name="connsiteY9" fmla="*/ 0 h 479425"/>
                      <a:gd name="connsiteX0" fmla="*/ 0 w 393700"/>
                      <a:gd name="connsiteY0" fmla="*/ 916 h 480341"/>
                      <a:gd name="connsiteX1" fmla="*/ 3175 w 393700"/>
                      <a:gd name="connsiteY1" fmla="*/ 480341 h 480341"/>
                      <a:gd name="connsiteX2" fmla="*/ 361950 w 393700"/>
                      <a:gd name="connsiteY2" fmla="*/ 477166 h 480341"/>
                      <a:gd name="connsiteX3" fmla="*/ 384175 w 393700"/>
                      <a:gd name="connsiteY3" fmla="*/ 391441 h 480341"/>
                      <a:gd name="connsiteX4" fmla="*/ 393700 w 393700"/>
                      <a:gd name="connsiteY4" fmla="*/ 299366 h 480341"/>
                      <a:gd name="connsiteX5" fmla="*/ 393700 w 393700"/>
                      <a:gd name="connsiteY5" fmla="*/ 219991 h 480341"/>
                      <a:gd name="connsiteX6" fmla="*/ 387350 w 393700"/>
                      <a:gd name="connsiteY6" fmla="*/ 127916 h 480341"/>
                      <a:gd name="connsiteX7" fmla="*/ 371475 w 393700"/>
                      <a:gd name="connsiteY7" fmla="*/ 61241 h 480341"/>
                      <a:gd name="connsiteX8" fmla="*/ 352425 w 393700"/>
                      <a:gd name="connsiteY8" fmla="*/ 916 h 480341"/>
                      <a:gd name="connsiteX9" fmla="*/ 0 w 393700"/>
                      <a:gd name="connsiteY9" fmla="*/ 916 h 4803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3700" h="480341">
                        <a:moveTo>
                          <a:pt x="0" y="916"/>
                        </a:moveTo>
                        <a:cubicBezTo>
                          <a:pt x="1058" y="160724"/>
                          <a:pt x="2117" y="320533"/>
                          <a:pt x="3175" y="480341"/>
                        </a:cubicBezTo>
                        <a:lnTo>
                          <a:pt x="361950" y="477166"/>
                        </a:lnTo>
                        <a:lnTo>
                          <a:pt x="384175" y="391441"/>
                        </a:lnTo>
                        <a:lnTo>
                          <a:pt x="393700" y="299366"/>
                        </a:lnTo>
                        <a:lnTo>
                          <a:pt x="393700" y="219991"/>
                        </a:lnTo>
                        <a:lnTo>
                          <a:pt x="387350" y="127916"/>
                        </a:lnTo>
                        <a:lnTo>
                          <a:pt x="371475" y="61241"/>
                        </a:lnTo>
                        <a:lnTo>
                          <a:pt x="352425" y="916"/>
                        </a:lnTo>
                        <a:cubicBezTo>
                          <a:pt x="233892" y="-2259"/>
                          <a:pt x="118533" y="4091"/>
                          <a:pt x="0" y="91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831281">
                      <a:defRPr/>
                    </a:pPr>
                    <a:endParaRPr lang="en-CH" sz="1636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64FF50E4-D637-EEE9-B846-9984ED2E4A2D}"/>
                      </a:ext>
                    </a:extLst>
                  </p:cNvPr>
                  <p:cNvGrpSpPr/>
                  <p:nvPr/>
                </p:nvGrpSpPr>
                <p:grpSpPr>
                  <a:xfrm>
                    <a:off x="6699250" y="1941331"/>
                    <a:ext cx="310618" cy="432349"/>
                    <a:chOff x="6692900" y="1915625"/>
                    <a:chExt cx="310618" cy="482049"/>
                  </a:xfrm>
                </p:grpSpPr>
                <p:cxnSp>
                  <p:nvCxnSpPr>
                    <p:cNvPr id="70" name="Straight Connector 69">
                      <a:extLst>
                        <a:ext uri="{FF2B5EF4-FFF2-40B4-BE49-F238E27FC236}">
                          <a16:creationId xmlns:a16="http://schemas.microsoft.com/office/drawing/2014/main" id="{574A18AF-2649-2915-8FC6-17BF58366D7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69290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1" name="Straight Connector 70">
                      <a:extLst>
                        <a:ext uri="{FF2B5EF4-FFF2-40B4-BE49-F238E27FC236}">
                          <a16:creationId xmlns:a16="http://schemas.microsoft.com/office/drawing/2014/main" id="{96FE6A54-D81B-1474-A0AB-5568909EEA3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2113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2" name="Straight Connector 71">
                      <a:extLst>
                        <a:ext uri="{FF2B5EF4-FFF2-40B4-BE49-F238E27FC236}">
                          <a16:creationId xmlns:a16="http://schemas.microsoft.com/office/drawing/2014/main" id="{4AFE0068-2BE4-66A4-F507-802D9AE41BD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4937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3" name="Straight Connector 72">
                      <a:extLst>
                        <a:ext uri="{FF2B5EF4-FFF2-40B4-BE49-F238E27FC236}">
                          <a16:creationId xmlns:a16="http://schemas.microsoft.com/office/drawing/2014/main" id="{B304B524-0883-D803-7138-308B9A9B402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7761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Straight Connector 73">
                      <a:extLst>
                        <a:ext uri="{FF2B5EF4-FFF2-40B4-BE49-F238E27FC236}">
                          <a16:creationId xmlns:a16="http://schemas.microsoft.com/office/drawing/2014/main" id="{43CB65B2-0181-CCDC-801B-52DE51F270C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0585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5" name="Straight Connector 74">
                      <a:extLst>
                        <a:ext uri="{FF2B5EF4-FFF2-40B4-BE49-F238E27FC236}">
                          <a16:creationId xmlns:a16="http://schemas.microsoft.com/office/drawing/2014/main" id="{BCDC64F4-CCB2-7D58-F7C6-F969AA90B76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9056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6" name="Straight Connector 75">
                      <a:extLst>
                        <a:ext uri="{FF2B5EF4-FFF2-40B4-BE49-F238E27FC236}">
                          <a16:creationId xmlns:a16="http://schemas.microsoft.com/office/drawing/2014/main" id="{C96F1208-141F-8752-F89F-2BE318EA954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1880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7" name="Straight Connector 76">
                      <a:extLst>
                        <a:ext uri="{FF2B5EF4-FFF2-40B4-BE49-F238E27FC236}">
                          <a16:creationId xmlns:a16="http://schemas.microsoft.com/office/drawing/2014/main" id="{4946E8D4-530E-99B6-E8B1-8E2B2D7E2B5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4704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8" name="Straight Connector 77">
                      <a:extLst>
                        <a:ext uri="{FF2B5EF4-FFF2-40B4-BE49-F238E27FC236}">
                          <a16:creationId xmlns:a16="http://schemas.microsoft.com/office/drawing/2014/main" id="{B267FB75-6A21-0A1A-0C73-F8FBE64E3C1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7528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Straight Connector 78">
                      <a:extLst>
                        <a:ext uri="{FF2B5EF4-FFF2-40B4-BE49-F238E27FC236}">
                          <a16:creationId xmlns:a16="http://schemas.microsoft.com/office/drawing/2014/main" id="{311A8358-BED1-3A97-B121-D73362B65F1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700351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" name="Straight Connector 79">
                      <a:extLst>
                        <a:ext uri="{FF2B5EF4-FFF2-40B4-BE49-F238E27FC236}">
                          <a16:creationId xmlns:a16="http://schemas.microsoft.com/office/drawing/2014/main" id="{5EEAD957-D850-334A-3C25-2DC63652EB4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3409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" name="Straight Connector 80">
                      <a:extLst>
                        <a:ext uri="{FF2B5EF4-FFF2-40B4-BE49-F238E27FC236}">
                          <a16:creationId xmlns:a16="http://schemas.microsoft.com/office/drawing/2014/main" id="{C1A8346F-89A6-9675-5546-114887F9AD4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6232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38ED3F19-CEAD-5A7E-DB73-DB7AF8EB3933}"/>
                    </a:ext>
                  </a:extLst>
                </p:cNvPr>
                <p:cNvGrpSpPr/>
                <p:nvPr/>
              </p:nvGrpSpPr>
              <p:grpSpPr>
                <a:xfrm rot="5400000">
                  <a:off x="2874332" y="3672493"/>
                  <a:ext cx="393700" cy="480341"/>
                  <a:chOff x="6670143" y="1917335"/>
                  <a:chExt cx="393700" cy="480341"/>
                </a:xfrm>
              </p:grpSpPr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0E024892-446E-1199-89CD-74C3E9B17F79}"/>
                      </a:ext>
                    </a:extLst>
                  </p:cNvPr>
                  <p:cNvSpPr/>
                  <p:nvPr/>
                </p:nvSpPr>
                <p:spPr>
                  <a:xfrm>
                    <a:off x="6670143" y="1917335"/>
                    <a:ext cx="393700" cy="480341"/>
                  </a:xfrm>
                  <a:custGeom>
                    <a:avLst/>
                    <a:gdLst>
                      <a:gd name="connsiteX0" fmla="*/ 0 w 393700"/>
                      <a:gd name="connsiteY0" fmla="*/ 0 h 479425"/>
                      <a:gd name="connsiteX1" fmla="*/ 3175 w 393700"/>
                      <a:gd name="connsiteY1" fmla="*/ 479425 h 479425"/>
                      <a:gd name="connsiteX2" fmla="*/ 361950 w 393700"/>
                      <a:gd name="connsiteY2" fmla="*/ 476250 h 479425"/>
                      <a:gd name="connsiteX3" fmla="*/ 384175 w 393700"/>
                      <a:gd name="connsiteY3" fmla="*/ 390525 h 479425"/>
                      <a:gd name="connsiteX4" fmla="*/ 393700 w 393700"/>
                      <a:gd name="connsiteY4" fmla="*/ 298450 h 479425"/>
                      <a:gd name="connsiteX5" fmla="*/ 393700 w 393700"/>
                      <a:gd name="connsiteY5" fmla="*/ 219075 h 479425"/>
                      <a:gd name="connsiteX6" fmla="*/ 387350 w 393700"/>
                      <a:gd name="connsiteY6" fmla="*/ 127000 h 479425"/>
                      <a:gd name="connsiteX7" fmla="*/ 371475 w 393700"/>
                      <a:gd name="connsiteY7" fmla="*/ 60325 h 479425"/>
                      <a:gd name="connsiteX8" fmla="*/ 355600 w 393700"/>
                      <a:gd name="connsiteY8" fmla="*/ 9525 h 479425"/>
                      <a:gd name="connsiteX9" fmla="*/ 0 w 393700"/>
                      <a:gd name="connsiteY9" fmla="*/ 0 h 479425"/>
                      <a:gd name="connsiteX0" fmla="*/ 0 w 393700"/>
                      <a:gd name="connsiteY0" fmla="*/ 916 h 480341"/>
                      <a:gd name="connsiteX1" fmla="*/ 3175 w 393700"/>
                      <a:gd name="connsiteY1" fmla="*/ 480341 h 480341"/>
                      <a:gd name="connsiteX2" fmla="*/ 361950 w 393700"/>
                      <a:gd name="connsiteY2" fmla="*/ 477166 h 480341"/>
                      <a:gd name="connsiteX3" fmla="*/ 384175 w 393700"/>
                      <a:gd name="connsiteY3" fmla="*/ 391441 h 480341"/>
                      <a:gd name="connsiteX4" fmla="*/ 393700 w 393700"/>
                      <a:gd name="connsiteY4" fmla="*/ 299366 h 480341"/>
                      <a:gd name="connsiteX5" fmla="*/ 393700 w 393700"/>
                      <a:gd name="connsiteY5" fmla="*/ 219991 h 480341"/>
                      <a:gd name="connsiteX6" fmla="*/ 387350 w 393700"/>
                      <a:gd name="connsiteY6" fmla="*/ 127916 h 480341"/>
                      <a:gd name="connsiteX7" fmla="*/ 371475 w 393700"/>
                      <a:gd name="connsiteY7" fmla="*/ 61241 h 480341"/>
                      <a:gd name="connsiteX8" fmla="*/ 352425 w 393700"/>
                      <a:gd name="connsiteY8" fmla="*/ 916 h 480341"/>
                      <a:gd name="connsiteX9" fmla="*/ 0 w 393700"/>
                      <a:gd name="connsiteY9" fmla="*/ 916 h 4803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3700" h="480341">
                        <a:moveTo>
                          <a:pt x="0" y="916"/>
                        </a:moveTo>
                        <a:cubicBezTo>
                          <a:pt x="1058" y="160724"/>
                          <a:pt x="2117" y="320533"/>
                          <a:pt x="3175" y="480341"/>
                        </a:cubicBezTo>
                        <a:lnTo>
                          <a:pt x="361950" y="477166"/>
                        </a:lnTo>
                        <a:lnTo>
                          <a:pt x="384175" y="391441"/>
                        </a:lnTo>
                        <a:lnTo>
                          <a:pt x="393700" y="299366"/>
                        </a:lnTo>
                        <a:lnTo>
                          <a:pt x="393700" y="219991"/>
                        </a:lnTo>
                        <a:lnTo>
                          <a:pt x="387350" y="127916"/>
                        </a:lnTo>
                        <a:lnTo>
                          <a:pt x="371475" y="61241"/>
                        </a:lnTo>
                        <a:lnTo>
                          <a:pt x="352425" y="916"/>
                        </a:lnTo>
                        <a:cubicBezTo>
                          <a:pt x="233892" y="-2259"/>
                          <a:pt x="118533" y="4091"/>
                          <a:pt x="0" y="91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831281">
                      <a:defRPr/>
                    </a:pPr>
                    <a:endParaRPr lang="en-CH" sz="1636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grpSp>
                <p:nvGrpSpPr>
                  <p:cNvPr id="55" name="Group 54">
                    <a:extLst>
                      <a:ext uri="{FF2B5EF4-FFF2-40B4-BE49-F238E27FC236}">
                        <a16:creationId xmlns:a16="http://schemas.microsoft.com/office/drawing/2014/main" id="{4C739E03-0ABA-4DE2-9812-C32E511279E6}"/>
                      </a:ext>
                    </a:extLst>
                  </p:cNvPr>
                  <p:cNvGrpSpPr/>
                  <p:nvPr/>
                </p:nvGrpSpPr>
                <p:grpSpPr>
                  <a:xfrm>
                    <a:off x="6699250" y="1941331"/>
                    <a:ext cx="310618" cy="432349"/>
                    <a:chOff x="6692900" y="1915625"/>
                    <a:chExt cx="310618" cy="482049"/>
                  </a:xfrm>
                </p:grpSpPr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D53F67CF-6032-8BF0-8D21-0F3949F9BE6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69290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" name="Straight Connector 56">
                      <a:extLst>
                        <a:ext uri="{FF2B5EF4-FFF2-40B4-BE49-F238E27FC236}">
                          <a16:creationId xmlns:a16="http://schemas.microsoft.com/office/drawing/2014/main" id="{8E6A733A-2C39-D91D-DF89-6D67C59D0BC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2113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Straight Connector 57">
                      <a:extLst>
                        <a:ext uri="{FF2B5EF4-FFF2-40B4-BE49-F238E27FC236}">
                          <a16:creationId xmlns:a16="http://schemas.microsoft.com/office/drawing/2014/main" id="{E110C6DD-5CF3-D5D7-C4A7-62A3F6A7813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4937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9" name="Straight Connector 58">
                      <a:extLst>
                        <a:ext uri="{FF2B5EF4-FFF2-40B4-BE49-F238E27FC236}">
                          <a16:creationId xmlns:a16="http://schemas.microsoft.com/office/drawing/2014/main" id="{292C718D-F74B-58DA-C905-B847CA275BD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7761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0" name="Straight Connector 59">
                      <a:extLst>
                        <a:ext uri="{FF2B5EF4-FFF2-40B4-BE49-F238E27FC236}">
                          <a16:creationId xmlns:a16="http://schemas.microsoft.com/office/drawing/2014/main" id="{8F1A60A6-A21F-AC4D-5E72-B40B9A81106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0585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1" name="Straight Connector 60">
                      <a:extLst>
                        <a:ext uri="{FF2B5EF4-FFF2-40B4-BE49-F238E27FC236}">
                          <a16:creationId xmlns:a16="http://schemas.microsoft.com/office/drawing/2014/main" id="{DB5AEA42-2476-1BD6-BAF0-30730AE34D1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9056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" name="Straight Connector 61">
                      <a:extLst>
                        <a:ext uri="{FF2B5EF4-FFF2-40B4-BE49-F238E27FC236}">
                          <a16:creationId xmlns:a16="http://schemas.microsoft.com/office/drawing/2014/main" id="{C64FF376-3969-A81E-8CB9-18D38D85335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1880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Straight Connector 62">
                      <a:extLst>
                        <a:ext uri="{FF2B5EF4-FFF2-40B4-BE49-F238E27FC236}">
                          <a16:creationId xmlns:a16="http://schemas.microsoft.com/office/drawing/2014/main" id="{23C86AC1-099B-D2C6-E89F-58446079634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4704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" name="Straight Connector 63">
                      <a:extLst>
                        <a:ext uri="{FF2B5EF4-FFF2-40B4-BE49-F238E27FC236}">
                          <a16:creationId xmlns:a16="http://schemas.microsoft.com/office/drawing/2014/main" id="{DFAA7963-3B5D-D37D-64F0-E2351EC98A2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7528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" name="Straight Connector 64">
                      <a:extLst>
                        <a:ext uri="{FF2B5EF4-FFF2-40B4-BE49-F238E27FC236}">
                          <a16:creationId xmlns:a16="http://schemas.microsoft.com/office/drawing/2014/main" id="{DB9D3E22-4DF9-72EA-355A-0D60113DB9B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700351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6" name="Straight Connector 65">
                      <a:extLst>
                        <a:ext uri="{FF2B5EF4-FFF2-40B4-BE49-F238E27FC236}">
                          <a16:creationId xmlns:a16="http://schemas.microsoft.com/office/drawing/2014/main" id="{8C41C3EC-C80A-2172-4B8C-FA3CD0FF14A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3409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" name="Straight Connector 66">
                      <a:extLst>
                        <a:ext uri="{FF2B5EF4-FFF2-40B4-BE49-F238E27FC236}">
                          <a16:creationId xmlns:a16="http://schemas.microsoft.com/office/drawing/2014/main" id="{48CAE364-7F5D-3149-0C3B-CB207DD1D75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6232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5647D1B6-52D2-2687-E118-7A782632670F}"/>
                    </a:ext>
                  </a:extLst>
                </p:cNvPr>
                <p:cNvGrpSpPr/>
                <p:nvPr/>
              </p:nvGrpSpPr>
              <p:grpSpPr>
                <a:xfrm rot="16200000" flipV="1">
                  <a:off x="2874334" y="2446192"/>
                  <a:ext cx="393700" cy="480341"/>
                  <a:chOff x="6670143" y="1917335"/>
                  <a:chExt cx="393700" cy="480341"/>
                </a:xfrm>
              </p:grpSpPr>
              <p:sp>
                <p:nvSpPr>
                  <p:cNvPr id="40" name="Freeform 39">
                    <a:extLst>
                      <a:ext uri="{FF2B5EF4-FFF2-40B4-BE49-F238E27FC236}">
                        <a16:creationId xmlns:a16="http://schemas.microsoft.com/office/drawing/2014/main" id="{E800F02E-DE17-DF40-9888-867CE0DA3549}"/>
                      </a:ext>
                    </a:extLst>
                  </p:cNvPr>
                  <p:cNvSpPr/>
                  <p:nvPr/>
                </p:nvSpPr>
                <p:spPr>
                  <a:xfrm>
                    <a:off x="6670143" y="1917335"/>
                    <a:ext cx="393700" cy="480341"/>
                  </a:xfrm>
                  <a:custGeom>
                    <a:avLst/>
                    <a:gdLst>
                      <a:gd name="connsiteX0" fmla="*/ 0 w 393700"/>
                      <a:gd name="connsiteY0" fmla="*/ 0 h 479425"/>
                      <a:gd name="connsiteX1" fmla="*/ 3175 w 393700"/>
                      <a:gd name="connsiteY1" fmla="*/ 479425 h 479425"/>
                      <a:gd name="connsiteX2" fmla="*/ 361950 w 393700"/>
                      <a:gd name="connsiteY2" fmla="*/ 476250 h 479425"/>
                      <a:gd name="connsiteX3" fmla="*/ 384175 w 393700"/>
                      <a:gd name="connsiteY3" fmla="*/ 390525 h 479425"/>
                      <a:gd name="connsiteX4" fmla="*/ 393700 w 393700"/>
                      <a:gd name="connsiteY4" fmla="*/ 298450 h 479425"/>
                      <a:gd name="connsiteX5" fmla="*/ 393700 w 393700"/>
                      <a:gd name="connsiteY5" fmla="*/ 219075 h 479425"/>
                      <a:gd name="connsiteX6" fmla="*/ 387350 w 393700"/>
                      <a:gd name="connsiteY6" fmla="*/ 127000 h 479425"/>
                      <a:gd name="connsiteX7" fmla="*/ 371475 w 393700"/>
                      <a:gd name="connsiteY7" fmla="*/ 60325 h 479425"/>
                      <a:gd name="connsiteX8" fmla="*/ 355600 w 393700"/>
                      <a:gd name="connsiteY8" fmla="*/ 9525 h 479425"/>
                      <a:gd name="connsiteX9" fmla="*/ 0 w 393700"/>
                      <a:gd name="connsiteY9" fmla="*/ 0 h 479425"/>
                      <a:gd name="connsiteX0" fmla="*/ 0 w 393700"/>
                      <a:gd name="connsiteY0" fmla="*/ 916 h 480341"/>
                      <a:gd name="connsiteX1" fmla="*/ 3175 w 393700"/>
                      <a:gd name="connsiteY1" fmla="*/ 480341 h 480341"/>
                      <a:gd name="connsiteX2" fmla="*/ 361950 w 393700"/>
                      <a:gd name="connsiteY2" fmla="*/ 477166 h 480341"/>
                      <a:gd name="connsiteX3" fmla="*/ 384175 w 393700"/>
                      <a:gd name="connsiteY3" fmla="*/ 391441 h 480341"/>
                      <a:gd name="connsiteX4" fmla="*/ 393700 w 393700"/>
                      <a:gd name="connsiteY4" fmla="*/ 299366 h 480341"/>
                      <a:gd name="connsiteX5" fmla="*/ 393700 w 393700"/>
                      <a:gd name="connsiteY5" fmla="*/ 219991 h 480341"/>
                      <a:gd name="connsiteX6" fmla="*/ 387350 w 393700"/>
                      <a:gd name="connsiteY6" fmla="*/ 127916 h 480341"/>
                      <a:gd name="connsiteX7" fmla="*/ 371475 w 393700"/>
                      <a:gd name="connsiteY7" fmla="*/ 61241 h 480341"/>
                      <a:gd name="connsiteX8" fmla="*/ 352425 w 393700"/>
                      <a:gd name="connsiteY8" fmla="*/ 916 h 480341"/>
                      <a:gd name="connsiteX9" fmla="*/ 0 w 393700"/>
                      <a:gd name="connsiteY9" fmla="*/ 916 h 4803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3700" h="480341">
                        <a:moveTo>
                          <a:pt x="0" y="916"/>
                        </a:moveTo>
                        <a:cubicBezTo>
                          <a:pt x="1058" y="160724"/>
                          <a:pt x="2117" y="320533"/>
                          <a:pt x="3175" y="480341"/>
                        </a:cubicBezTo>
                        <a:lnTo>
                          <a:pt x="361950" y="477166"/>
                        </a:lnTo>
                        <a:lnTo>
                          <a:pt x="384175" y="391441"/>
                        </a:lnTo>
                        <a:lnTo>
                          <a:pt x="393700" y="299366"/>
                        </a:lnTo>
                        <a:lnTo>
                          <a:pt x="393700" y="219991"/>
                        </a:lnTo>
                        <a:lnTo>
                          <a:pt x="387350" y="127916"/>
                        </a:lnTo>
                        <a:lnTo>
                          <a:pt x="371475" y="61241"/>
                        </a:lnTo>
                        <a:lnTo>
                          <a:pt x="352425" y="916"/>
                        </a:lnTo>
                        <a:cubicBezTo>
                          <a:pt x="233892" y="-2259"/>
                          <a:pt x="118533" y="4091"/>
                          <a:pt x="0" y="91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831281">
                      <a:defRPr/>
                    </a:pPr>
                    <a:endParaRPr lang="en-CH" sz="1636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grpSp>
                <p:nvGrpSpPr>
                  <p:cNvPr id="41" name="Group 40">
                    <a:extLst>
                      <a:ext uri="{FF2B5EF4-FFF2-40B4-BE49-F238E27FC236}">
                        <a16:creationId xmlns:a16="http://schemas.microsoft.com/office/drawing/2014/main" id="{332FAE10-779D-E1A5-3321-28E1B4819AC7}"/>
                      </a:ext>
                    </a:extLst>
                  </p:cNvPr>
                  <p:cNvGrpSpPr/>
                  <p:nvPr/>
                </p:nvGrpSpPr>
                <p:grpSpPr>
                  <a:xfrm>
                    <a:off x="6699250" y="1941331"/>
                    <a:ext cx="310618" cy="432349"/>
                    <a:chOff x="6692900" y="1915625"/>
                    <a:chExt cx="310618" cy="482049"/>
                  </a:xfrm>
                </p:grpSpPr>
                <p:cxnSp>
                  <p:nvCxnSpPr>
                    <p:cNvPr id="42" name="Straight Connector 41">
                      <a:extLst>
                        <a:ext uri="{FF2B5EF4-FFF2-40B4-BE49-F238E27FC236}">
                          <a16:creationId xmlns:a16="http://schemas.microsoft.com/office/drawing/2014/main" id="{83809E7E-D879-4E4E-40CE-1ADFF1774FF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69290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Straight Connector 42">
                      <a:extLst>
                        <a:ext uri="{FF2B5EF4-FFF2-40B4-BE49-F238E27FC236}">
                          <a16:creationId xmlns:a16="http://schemas.microsoft.com/office/drawing/2014/main" id="{D2E321E2-AC39-CFDD-18E0-9EDE01810F5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2113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traight Connector 43">
                      <a:extLst>
                        <a:ext uri="{FF2B5EF4-FFF2-40B4-BE49-F238E27FC236}">
                          <a16:creationId xmlns:a16="http://schemas.microsoft.com/office/drawing/2014/main" id="{42207670-419B-84CE-C634-B28C4A1415E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4937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" name="Straight Connector 44">
                      <a:extLst>
                        <a:ext uri="{FF2B5EF4-FFF2-40B4-BE49-F238E27FC236}">
                          <a16:creationId xmlns:a16="http://schemas.microsoft.com/office/drawing/2014/main" id="{C77D6451-5568-0AC6-4EF9-F080B267D0E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7761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" name="Straight Connector 45">
                      <a:extLst>
                        <a:ext uri="{FF2B5EF4-FFF2-40B4-BE49-F238E27FC236}">
                          <a16:creationId xmlns:a16="http://schemas.microsoft.com/office/drawing/2014/main" id="{75770954-40F0-3044-A72D-9EBBAB8733D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0585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" name="Straight Connector 46">
                      <a:extLst>
                        <a:ext uri="{FF2B5EF4-FFF2-40B4-BE49-F238E27FC236}">
                          <a16:creationId xmlns:a16="http://schemas.microsoft.com/office/drawing/2014/main" id="{A43ACCD5-1484-1151-A3AB-427215CFCE8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9056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" name="Straight Connector 47">
                      <a:extLst>
                        <a:ext uri="{FF2B5EF4-FFF2-40B4-BE49-F238E27FC236}">
                          <a16:creationId xmlns:a16="http://schemas.microsoft.com/office/drawing/2014/main" id="{8BC95B99-13E5-C403-EC7E-DF8DA7E8767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1880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" name="Straight Connector 48">
                      <a:extLst>
                        <a:ext uri="{FF2B5EF4-FFF2-40B4-BE49-F238E27FC236}">
                          <a16:creationId xmlns:a16="http://schemas.microsoft.com/office/drawing/2014/main" id="{DE5D0430-D32C-44D7-D830-F14536BAFF7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4704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Straight Connector 49">
                      <a:extLst>
                        <a:ext uri="{FF2B5EF4-FFF2-40B4-BE49-F238E27FC236}">
                          <a16:creationId xmlns:a16="http://schemas.microsoft.com/office/drawing/2014/main" id="{3975B697-DAB9-3E15-901B-BDF458C3CF2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7528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Straight Connector 50">
                      <a:extLst>
                        <a:ext uri="{FF2B5EF4-FFF2-40B4-BE49-F238E27FC236}">
                          <a16:creationId xmlns:a16="http://schemas.microsoft.com/office/drawing/2014/main" id="{257F1125-1D57-1273-5083-2877B14E33B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700351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Straight Connector 51">
                      <a:extLst>
                        <a:ext uri="{FF2B5EF4-FFF2-40B4-BE49-F238E27FC236}">
                          <a16:creationId xmlns:a16="http://schemas.microsoft.com/office/drawing/2014/main" id="{5EF0AF49-A466-0306-4363-5A7F84607F9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3409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Straight Connector 52">
                      <a:extLst>
                        <a:ext uri="{FF2B5EF4-FFF2-40B4-BE49-F238E27FC236}">
                          <a16:creationId xmlns:a16="http://schemas.microsoft.com/office/drawing/2014/main" id="{D165327F-E432-86DC-B231-F8FB9F45848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6232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AFF236B7-5A9F-F6FC-5A07-79071F63D68F}"/>
                    </a:ext>
                  </a:extLst>
                </p:cNvPr>
                <p:cNvGrpSpPr/>
                <p:nvPr/>
              </p:nvGrpSpPr>
              <p:grpSpPr>
                <a:xfrm flipH="1">
                  <a:off x="2257895" y="3058884"/>
                  <a:ext cx="393700" cy="480341"/>
                  <a:chOff x="6670143" y="1917335"/>
                  <a:chExt cx="393700" cy="480341"/>
                </a:xfrm>
              </p:grpSpPr>
              <p:sp>
                <p:nvSpPr>
                  <p:cNvPr id="26" name="Freeform 25">
                    <a:extLst>
                      <a:ext uri="{FF2B5EF4-FFF2-40B4-BE49-F238E27FC236}">
                        <a16:creationId xmlns:a16="http://schemas.microsoft.com/office/drawing/2014/main" id="{D553BC9C-57D2-DCAB-15B8-DD029AE0B677}"/>
                      </a:ext>
                    </a:extLst>
                  </p:cNvPr>
                  <p:cNvSpPr/>
                  <p:nvPr/>
                </p:nvSpPr>
                <p:spPr>
                  <a:xfrm>
                    <a:off x="6670143" y="1917335"/>
                    <a:ext cx="393700" cy="480341"/>
                  </a:xfrm>
                  <a:custGeom>
                    <a:avLst/>
                    <a:gdLst>
                      <a:gd name="connsiteX0" fmla="*/ 0 w 393700"/>
                      <a:gd name="connsiteY0" fmla="*/ 0 h 479425"/>
                      <a:gd name="connsiteX1" fmla="*/ 3175 w 393700"/>
                      <a:gd name="connsiteY1" fmla="*/ 479425 h 479425"/>
                      <a:gd name="connsiteX2" fmla="*/ 361950 w 393700"/>
                      <a:gd name="connsiteY2" fmla="*/ 476250 h 479425"/>
                      <a:gd name="connsiteX3" fmla="*/ 384175 w 393700"/>
                      <a:gd name="connsiteY3" fmla="*/ 390525 h 479425"/>
                      <a:gd name="connsiteX4" fmla="*/ 393700 w 393700"/>
                      <a:gd name="connsiteY4" fmla="*/ 298450 h 479425"/>
                      <a:gd name="connsiteX5" fmla="*/ 393700 w 393700"/>
                      <a:gd name="connsiteY5" fmla="*/ 219075 h 479425"/>
                      <a:gd name="connsiteX6" fmla="*/ 387350 w 393700"/>
                      <a:gd name="connsiteY6" fmla="*/ 127000 h 479425"/>
                      <a:gd name="connsiteX7" fmla="*/ 371475 w 393700"/>
                      <a:gd name="connsiteY7" fmla="*/ 60325 h 479425"/>
                      <a:gd name="connsiteX8" fmla="*/ 355600 w 393700"/>
                      <a:gd name="connsiteY8" fmla="*/ 9525 h 479425"/>
                      <a:gd name="connsiteX9" fmla="*/ 0 w 393700"/>
                      <a:gd name="connsiteY9" fmla="*/ 0 h 479425"/>
                      <a:gd name="connsiteX0" fmla="*/ 0 w 393700"/>
                      <a:gd name="connsiteY0" fmla="*/ 916 h 480341"/>
                      <a:gd name="connsiteX1" fmla="*/ 3175 w 393700"/>
                      <a:gd name="connsiteY1" fmla="*/ 480341 h 480341"/>
                      <a:gd name="connsiteX2" fmla="*/ 361950 w 393700"/>
                      <a:gd name="connsiteY2" fmla="*/ 477166 h 480341"/>
                      <a:gd name="connsiteX3" fmla="*/ 384175 w 393700"/>
                      <a:gd name="connsiteY3" fmla="*/ 391441 h 480341"/>
                      <a:gd name="connsiteX4" fmla="*/ 393700 w 393700"/>
                      <a:gd name="connsiteY4" fmla="*/ 299366 h 480341"/>
                      <a:gd name="connsiteX5" fmla="*/ 393700 w 393700"/>
                      <a:gd name="connsiteY5" fmla="*/ 219991 h 480341"/>
                      <a:gd name="connsiteX6" fmla="*/ 387350 w 393700"/>
                      <a:gd name="connsiteY6" fmla="*/ 127916 h 480341"/>
                      <a:gd name="connsiteX7" fmla="*/ 371475 w 393700"/>
                      <a:gd name="connsiteY7" fmla="*/ 61241 h 480341"/>
                      <a:gd name="connsiteX8" fmla="*/ 352425 w 393700"/>
                      <a:gd name="connsiteY8" fmla="*/ 916 h 480341"/>
                      <a:gd name="connsiteX9" fmla="*/ 0 w 393700"/>
                      <a:gd name="connsiteY9" fmla="*/ 916 h 4803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3700" h="480341">
                        <a:moveTo>
                          <a:pt x="0" y="916"/>
                        </a:moveTo>
                        <a:cubicBezTo>
                          <a:pt x="1058" y="160724"/>
                          <a:pt x="2117" y="320533"/>
                          <a:pt x="3175" y="480341"/>
                        </a:cubicBezTo>
                        <a:lnTo>
                          <a:pt x="361950" y="477166"/>
                        </a:lnTo>
                        <a:lnTo>
                          <a:pt x="384175" y="391441"/>
                        </a:lnTo>
                        <a:lnTo>
                          <a:pt x="393700" y="299366"/>
                        </a:lnTo>
                        <a:lnTo>
                          <a:pt x="393700" y="219991"/>
                        </a:lnTo>
                        <a:lnTo>
                          <a:pt x="387350" y="127916"/>
                        </a:lnTo>
                        <a:lnTo>
                          <a:pt x="371475" y="61241"/>
                        </a:lnTo>
                        <a:lnTo>
                          <a:pt x="352425" y="916"/>
                        </a:lnTo>
                        <a:cubicBezTo>
                          <a:pt x="233892" y="-2259"/>
                          <a:pt x="118533" y="4091"/>
                          <a:pt x="0" y="91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831281">
                      <a:defRPr/>
                    </a:pPr>
                    <a:endParaRPr lang="en-CH" sz="1636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732A2F56-9E64-05DB-1774-21706A376472}"/>
                      </a:ext>
                    </a:extLst>
                  </p:cNvPr>
                  <p:cNvGrpSpPr/>
                  <p:nvPr/>
                </p:nvGrpSpPr>
                <p:grpSpPr>
                  <a:xfrm>
                    <a:off x="6699250" y="1941331"/>
                    <a:ext cx="310618" cy="432349"/>
                    <a:chOff x="6692900" y="1915625"/>
                    <a:chExt cx="310618" cy="482049"/>
                  </a:xfrm>
                </p:grpSpPr>
                <p:cxnSp>
                  <p:nvCxnSpPr>
                    <p:cNvPr id="28" name="Straight Connector 27">
                      <a:extLst>
                        <a:ext uri="{FF2B5EF4-FFF2-40B4-BE49-F238E27FC236}">
                          <a16:creationId xmlns:a16="http://schemas.microsoft.com/office/drawing/2014/main" id="{9C85C957-E335-0B35-EC5A-52EDBF2AE42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69290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Straight Connector 28">
                      <a:extLst>
                        <a:ext uri="{FF2B5EF4-FFF2-40B4-BE49-F238E27FC236}">
                          <a16:creationId xmlns:a16="http://schemas.microsoft.com/office/drawing/2014/main" id="{552B1CDC-3E11-35E0-EFE1-DEDDEC57B23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2113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Connector 29">
                      <a:extLst>
                        <a:ext uri="{FF2B5EF4-FFF2-40B4-BE49-F238E27FC236}">
                          <a16:creationId xmlns:a16="http://schemas.microsoft.com/office/drawing/2014/main" id="{A8CAE6F0-7048-54D4-BDC7-373B454AFD2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4937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Straight Connector 30">
                      <a:extLst>
                        <a:ext uri="{FF2B5EF4-FFF2-40B4-BE49-F238E27FC236}">
                          <a16:creationId xmlns:a16="http://schemas.microsoft.com/office/drawing/2014/main" id="{A1F516F6-054A-F52A-6640-25CA5DE47DD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7761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Connector 31">
                      <a:extLst>
                        <a:ext uri="{FF2B5EF4-FFF2-40B4-BE49-F238E27FC236}">
                          <a16:creationId xmlns:a16="http://schemas.microsoft.com/office/drawing/2014/main" id="{35106F7F-617F-1B26-332F-46BAAADB442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0585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" name="Straight Connector 32">
                      <a:extLst>
                        <a:ext uri="{FF2B5EF4-FFF2-40B4-BE49-F238E27FC236}">
                          <a16:creationId xmlns:a16="http://schemas.microsoft.com/office/drawing/2014/main" id="{236F30C6-52EE-6628-280B-A92E04C5839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9056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" name="Straight Connector 33">
                      <a:extLst>
                        <a:ext uri="{FF2B5EF4-FFF2-40B4-BE49-F238E27FC236}">
                          <a16:creationId xmlns:a16="http://schemas.microsoft.com/office/drawing/2014/main" id="{207F661E-2777-A79C-74CF-23F5DCB7C49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1880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" name="Straight Connector 34">
                      <a:extLst>
                        <a:ext uri="{FF2B5EF4-FFF2-40B4-BE49-F238E27FC236}">
                          <a16:creationId xmlns:a16="http://schemas.microsoft.com/office/drawing/2014/main" id="{98AB4C70-1F4A-3354-31BB-2182F5A6E9E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4704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" name="Straight Connector 35">
                      <a:extLst>
                        <a:ext uri="{FF2B5EF4-FFF2-40B4-BE49-F238E27FC236}">
                          <a16:creationId xmlns:a16="http://schemas.microsoft.com/office/drawing/2014/main" id="{507EC93C-022C-2AD3-0839-30D833F620A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7528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" name="Straight Connector 36">
                      <a:extLst>
                        <a:ext uri="{FF2B5EF4-FFF2-40B4-BE49-F238E27FC236}">
                          <a16:creationId xmlns:a16="http://schemas.microsoft.com/office/drawing/2014/main" id="{64036C4E-5907-3A74-B7EB-A4F5DE47053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700351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Straight Connector 37">
                      <a:extLst>
                        <a:ext uri="{FF2B5EF4-FFF2-40B4-BE49-F238E27FC236}">
                          <a16:creationId xmlns:a16="http://schemas.microsoft.com/office/drawing/2014/main" id="{FEAC61A5-7FD0-E106-29B9-20BC6AC0222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3409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" name="Straight Connector 38">
                      <a:extLst>
                        <a:ext uri="{FF2B5EF4-FFF2-40B4-BE49-F238E27FC236}">
                          <a16:creationId xmlns:a16="http://schemas.microsoft.com/office/drawing/2014/main" id="{8B7243DB-143D-B6FB-0183-7AB552F1C38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6232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35E9A56A-11F0-8604-E228-67CDDC5FAB95}"/>
                </a:ext>
              </a:extLst>
            </p:cNvPr>
            <p:cNvCxnSpPr>
              <a:cxnSpLocks/>
            </p:cNvCxnSpPr>
            <p:nvPr/>
          </p:nvCxnSpPr>
          <p:spPr>
            <a:xfrm>
              <a:off x="6189725" y="3410101"/>
              <a:ext cx="685892" cy="4573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37FAC78-9A22-9A74-7178-421683868927}"/>
                </a:ext>
              </a:extLst>
            </p:cNvPr>
            <p:cNvCxnSpPr>
              <a:cxnSpLocks/>
            </p:cNvCxnSpPr>
            <p:nvPr/>
          </p:nvCxnSpPr>
          <p:spPr>
            <a:xfrm>
              <a:off x="5568392" y="3704696"/>
              <a:ext cx="1307225" cy="4573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100C2D94-04E8-3671-0D45-E204DD908165}"/>
                </a:ext>
              </a:extLst>
            </p:cNvPr>
            <p:cNvCxnSpPr>
              <a:cxnSpLocks/>
            </p:cNvCxnSpPr>
            <p:nvPr/>
          </p:nvCxnSpPr>
          <p:spPr>
            <a:xfrm>
              <a:off x="5568392" y="3999292"/>
              <a:ext cx="1307225" cy="4574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9A96E371-0423-D6F7-2919-95FAAE778658}"/>
                </a:ext>
              </a:extLst>
            </p:cNvPr>
            <p:cNvCxnSpPr>
              <a:cxnSpLocks/>
            </p:cNvCxnSpPr>
            <p:nvPr/>
          </p:nvCxnSpPr>
          <p:spPr>
            <a:xfrm>
              <a:off x="5862458" y="4293889"/>
              <a:ext cx="1013159" cy="4573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2ADF3863-A359-61AE-4752-11236FD8F7D9}"/>
                </a:ext>
              </a:extLst>
            </p:cNvPr>
            <p:cNvCxnSpPr>
              <a:cxnSpLocks/>
            </p:cNvCxnSpPr>
            <p:nvPr/>
          </p:nvCxnSpPr>
          <p:spPr>
            <a:xfrm>
              <a:off x="5228083" y="4590987"/>
              <a:ext cx="1647534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6A40A9A4-D309-C48F-A0E9-9B64516C1FBE}"/>
                </a:ext>
              </a:extLst>
            </p:cNvPr>
            <p:cNvGrpSpPr/>
            <p:nvPr/>
          </p:nvGrpSpPr>
          <p:grpSpPr>
            <a:xfrm>
              <a:off x="3885476" y="5804464"/>
              <a:ext cx="2700000" cy="1405806"/>
              <a:chOff x="1571208" y="2747523"/>
              <a:chExt cx="2520000" cy="1551007"/>
            </a:xfrm>
          </p:grpSpPr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65AA1B80-24E2-EEC8-DF5C-167D65B967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71208" y="2747523"/>
                <a:ext cx="0" cy="155100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A7DE85D8-7F36-7060-D36A-CF15A96E34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91208" y="2747523"/>
                <a:ext cx="0" cy="155100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BF5752CE-8EA0-FEA8-9711-EA3FD20D761C}"/>
                </a:ext>
              </a:extLst>
            </p:cNvPr>
            <p:cNvCxnSpPr>
              <a:cxnSpLocks/>
            </p:cNvCxnSpPr>
            <p:nvPr/>
          </p:nvCxnSpPr>
          <p:spPr>
            <a:xfrm>
              <a:off x="3885476" y="7082012"/>
              <a:ext cx="27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530414DD-6555-BCE9-F96E-B6C4AF5B5064}"/>
                </a:ext>
              </a:extLst>
            </p:cNvPr>
            <p:cNvSpPr txBox="1"/>
            <p:nvPr/>
          </p:nvSpPr>
          <p:spPr>
            <a:xfrm>
              <a:off x="4956550" y="6712679"/>
              <a:ext cx="610456" cy="378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31281">
                <a:defRPr/>
              </a:pPr>
              <a:r>
                <a:rPr lang="en-CH" sz="1636" dirty="0">
                  <a:solidFill>
                    <a:prstClr val="black"/>
                  </a:solidFill>
                  <a:latin typeface="Calibri" panose="020F0502020204030204"/>
                </a:rPr>
                <a:t>39.5</a:t>
              </a:r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E99625A7-B81E-8CCC-FC87-1E68644F7340}"/>
                </a:ext>
              </a:extLst>
            </p:cNvPr>
            <p:cNvGrpSpPr/>
            <p:nvPr/>
          </p:nvGrpSpPr>
          <p:grpSpPr>
            <a:xfrm>
              <a:off x="4343478" y="4548415"/>
              <a:ext cx="1800000" cy="2250663"/>
              <a:chOff x="2177436" y="3377153"/>
              <a:chExt cx="1829747" cy="1776816"/>
            </a:xfrm>
          </p:grpSpPr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5334B295-A6AF-2C20-6D0C-8BAB936B7D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77436" y="3377153"/>
                <a:ext cx="0" cy="176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3EABD23C-178F-41DE-2BC6-EE40D80A0C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7183" y="3389969"/>
                <a:ext cx="0" cy="176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C6A9954F-A975-D84A-E7DB-A5FFBFE031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43478" y="6660292"/>
              <a:ext cx="1798072" cy="108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EB9302BA-E687-FF79-B6CD-288FB816A13E}"/>
                </a:ext>
              </a:extLst>
            </p:cNvPr>
            <p:cNvSpPr txBox="1"/>
            <p:nvPr/>
          </p:nvSpPr>
          <p:spPr>
            <a:xfrm>
              <a:off x="4956550" y="6301846"/>
              <a:ext cx="610456" cy="378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31281">
                <a:defRPr/>
              </a:pPr>
              <a:r>
                <a:rPr lang="en-CH" sz="1636" dirty="0">
                  <a:solidFill>
                    <a:prstClr val="black"/>
                  </a:solidFill>
                  <a:latin typeface="Calibri" panose="020F0502020204030204"/>
                </a:rPr>
                <a:t>23.5</a:t>
              </a:r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C3BA5C46-A054-A040-81AD-DC899FB20FEE}"/>
                </a:ext>
              </a:extLst>
            </p:cNvPr>
            <p:cNvGrpSpPr/>
            <p:nvPr/>
          </p:nvGrpSpPr>
          <p:grpSpPr>
            <a:xfrm>
              <a:off x="4916475" y="4602652"/>
              <a:ext cx="650849" cy="1764000"/>
              <a:chOff x="2135183" y="3389969"/>
              <a:chExt cx="1872000" cy="1764000"/>
            </a:xfrm>
          </p:grpSpPr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CC2D989D-EA98-A0AD-F213-6F4C4ACD93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35183" y="3389969"/>
                <a:ext cx="0" cy="176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F2168ACE-4FA7-6213-EBC6-F4F12110FF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7183" y="3389969"/>
                <a:ext cx="0" cy="176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6277B9B8-1432-2D94-B4E3-E88F2C93E023}"/>
                </a:ext>
              </a:extLst>
            </p:cNvPr>
            <p:cNvCxnSpPr>
              <a:cxnSpLocks/>
            </p:cNvCxnSpPr>
            <p:nvPr/>
          </p:nvCxnSpPr>
          <p:spPr>
            <a:xfrm>
              <a:off x="4912277" y="6262494"/>
              <a:ext cx="6550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8FF09578-537A-34F4-9A10-025CE7852760}"/>
                </a:ext>
              </a:extLst>
            </p:cNvPr>
            <p:cNvSpPr txBox="1"/>
            <p:nvPr/>
          </p:nvSpPr>
          <p:spPr>
            <a:xfrm>
              <a:off x="5102023" y="5906090"/>
              <a:ext cx="319510" cy="378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31281">
                <a:defRPr/>
              </a:pPr>
              <a:r>
                <a:rPr lang="en-CH" sz="1636" dirty="0">
                  <a:solidFill>
                    <a:prstClr val="black"/>
                  </a:solidFill>
                  <a:latin typeface="Calibri" panose="020F0502020204030204"/>
                </a:rPr>
                <a:t>8</a:t>
              </a:r>
            </a:p>
          </p:txBody>
        </p:sp>
      </p:grpSp>
      <p:pic>
        <p:nvPicPr>
          <p:cNvPr id="110" name="Picture 109">
            <a:extLst>
              <a:ext uri="{FF2B5EF4-FFF2-40B4-BE49-F238E27FC236}">
                <a16:creationId xmlns:a16="http://schemas.microsoft.com/office/drawing/2014/main" id="{C6319CCC-75E1-D3F7-D797-AE807BC7D4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65" t="1184" b="-444"/>
          <a:stretch/>
        </p:blipFill>
        <p:spPr>
          <a:xfrm>
            <a:off x="122839" y="2419138"/>
            <a:ext cx="3328338" cy="2454545"/>
          </a:xfrm>
          <a:prstGeom prst="rect">
            <a:avLst/>
          </a:pr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D986364A-F813-3BFA-5E39-5B8CDD4FA594}"/>
              </a:ext>
            </a:extLst>
          </p:cNvPr>
          <p:cNvSpPr txBox="1"/>
          <p:nvPr/>
        </p:nvSpPr>
        <p:spPr>
          <a:xfrm>
            <a:off x="225643" y="4984051"/>
            <a:ext cx="3210215" cy="48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31281">
              <a:defRPr/>
            </a:pPr>
            <a:r>
              <a:rPr lang="en-US" sz="1273" dirty="0">
                <a:solidFill>
                  <a:prstClr val="black"/>
                </a:solidFill>
                <a:latin typeface="Calibri" panose="020F0502020204030204"/>
              </a:rPr>
              <a:t>M. Takayasu et al., IEEE TAS, 21 (2011) 2340</a:t>
            </a:r>
          </a:p>
          <a:p>
            <a:pPr defTabSz="831281">
              <a:defRPr/>
            </a:pPr>
            <a:r>
              <a:rPr lang="en-US" sz="1273" dirty="0">
                <a:solidFill>
                  <a:prstClr val="black"/>
                </a:solidFill>
                <a:latin typeface="Calibri" panose="020F0502020204030204"/>
              </a:rPr>
              <a:t>Z. S. Hartwig et al., SUST, 33 (2020) 11LT01</a:t>
            </a:r>
            <a:endParaRPr lang="en-CH" sz="1273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36A3D8A0-A1D7-0E6E-2521-0424F3FCD17D}"/>
              </a:ext>
            </a:extLst>
          </p:cNvPr>
          <p:cNvSpPr txBox="1"/>
          <p:nvPr/>
        </p:nvSpPr>
        <p:spPr>
          <a:xfrm>
            <a:off x="3652462" y="1985258"/>
            <a:ext cx="2260555" cy="3440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636" dirty="0"/>
              <a:t>HTS conductor design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9617E6B4-E190-E717-80EE-549068EEB601}"/>
              </a:ext>
            </a:extLst>
          </p:cNvPr>
          <p:cNvSpPr txBox="1"/>
          <p:nvPr/>
        </p:nvSpPr>
        <p:spPr>
          <a:xfrm>
            <a:off x="508281" y="1985258"/>
            <a:ext cx="2348143" cy="3440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636" dirty="0"/>
              <a:t>MIT “VIPER” conductor</a:t>
            </a:r>
          </a:p>
        </p:txBody>
      </p:sp>
      <p:pic>
        <p:nvPicPr>
          <p:cNvPr id="6" name="Picture 5" descr="A picture containing wall, indoor&#10;&#10;Description automatically generated">
            <a:extLst>
              <a:ext uri="{FF2B5EF4-FFF2-40B4-BE49-F238E27FC236}">
                <a16:creationId xmlns:a16="http://schemas.microsoft.com/office/drawing/2014/main" id="{37FB6029-DC5F-1C12-9A0F-2C809CA7E5E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089" t="13962" r="15748" b="7572"/>
          <a:stretch/>
        </p:blipFill>
        <p:spPr>
          <a:xfrm rot="5400000">
            <a:off x="6544367" y="3597127"/>
            <a:ext cx="2222983" cy="2773847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29BE427-925F-B9A3-18DC-A65B7A9FD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86BEE1-0BD9-6E90-3867-B6F3DE4D32E2}"/>
              </a:ext>
            </a:extLst>
          </p:cNvPr>
          <p:cNvSpPr txBox="1"/>
          <p:nvPr/>
        </p:nvSpPr>
        <p:spPr>
          <a:xfrm>
            <a:off x="1080513" y="6249562"/>
            <a:ext cx="69830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Looks much like an </a:t>
            </a:r>
            <a:r>
              <a:rPr lang="en-CH" sz="2400" b="1" dirty="0">
                <a:solidFill>
                  <a:schemeClr val="bg1"/>
                </a:solidFill>
              </a:rPr>
              <a:t>HTS magnet for fusion !!! </a:t>
            </a:r>
          </a:p>
        </p:txBody>
      </p:sp>
    </p:spTree>
    <p:extLst>
      <p:ext uri="{BB962C8B-B14F-4D97-AF65-F5344CB8AC3E}">
        <p14:creationId xmlns:p14="http://schemas.microsoft.com/office/powerpoint/2010/main" val="270507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4ED9728-13B1-6AFF-4CA0-FF33CF7CB5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402226"/>
              </p:ext>
            </p:extLst>
          </p:nvPr>
        </p:nvGraphicFramePr>
        <p:xfrm>
          <a:off x="365704" y="957481"/>
          <a:ext cx="8226427" cy="4615834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747857">
                  <a:extLst>
                    <a:ext uri="{9D8B030D-6E8A-4147-A177-3AD203B41FA5}">
                      <a16:colId xmlns:a16="http://schemas.microsoft.com/office/drawing/2014/main" val="605847293"/>
                    </a:ext>
                  </a:extLst>
                </a:gridCol>
                <a:gridCol w="747857">
                  <a:extLst>
                    <a:ext uri="{9D8B030D-6E8A-4147-A177-3AD203B41FA5}">
                      <a16:colId xmlns:a16="http://schemas.microsoft.com/office/drawing/2014/main" val="2091038956"/>
                    </a:ext>
                  </a:extLst>
                </a:gridCol>
                <a:gridCol w="747857">
                  <a:extLst>
                    <a:ext uri="{9D8B030D-6E8A-4147-A177-3AD203B41FA5}">
                      <a16:colId xmlns:a16="http://schemas.microsoft.com/office/drawing/2014/main" val="202862633"/>
                    </a:ext>
                  </a:extLst>
                </a:gridCol>
                <a:gridCol w="747857">
                  <a:extLst>
                    <a:ext uri="{9D8B030D-6E8A-4147-A177-3AD203B41FA5}">
                      <a16:colId xmlns:a16="http://schemas.microsoft.com/office/drawing/2014/main" val="3124867654"/>
                    </a:ext>
                  </a:extLst>
                </a:gridCol>
                <a:gridCol w="747857">
                  <a:extLst>
                    <a:ext uri="{9D8B030D-6E8A-4147-A177-3AD203B41FA5}">
                      <a16:colId xmlns:a16="http://schemas.microsoft.com/office/drawing/2014/main" val="4177090372"/>
                    </a:ext>
                  </a:extLst>
                </a:gridCol>
                <a:gridCol w="747857">
                  <a:extLst>
                    <a:ext uri="{9D8B030D-6E8A-4147-A177-3AD203B41FA5}">
                      <a16:colId xmlns:a16="http://schemas.microsoft.com/office/drawing/2014/main" val="1053565517"/>
                    </a:ext>
                  </a:extLst>
                </a:gridCol>
                <a:gridCol w="747857">
                  <a:extLst>
                    <a:ext uri="{9D8B030D-6E8A-4147-A177-3AD203B41FA5}">
                      <a16:colId xmlns:a16="http://schemas.microsoft.com/office/drawing/2014/main" val="567922927"/>
                    </a:ext>
                  </a:extLst>
                </a:gridCol>
                <a:gridCol w="747857">
                  <a:extLst>
                    <a:ext uri="{9D8B030D-6E8A-4147-A177-3AD203B41FA5}">
                      <a16:colId xmlns:a16="http://schemas.microsoft.com/office/drawing/2014/main" val="625024819"/>
                    </a:ext>
                  </a:extLst>
                </a:gridCol>
                <a:gridCol w="747857">
                  <a:extLst>
                    <a:ext uri="{9D8B030D-6E8A-4147-A177-3AD203B41FA5}">
                      <a16:colId xmlns:a16="http://schemas.microsoft.com/office/drawing/2014/main" val="87101182"/>
                    </a:ext>
                  </a:extLst>
                </a:gridCol>
                <a:gridCol w="747857">
                  <a:extLst>
                    <a:ext uri="{9D8B030D-6E8A-4147-A177-3AD203B41FA5}">
                      <a16:colId xmlns:a16="http://schemas.microsoft.com/office/drawing/2014/main" val="203390204"/>
                    </a:ext>
                  </a:extLst>
                </a:gridCol>
                <a:gridCol w="747857">
                  <a:extLst>
                    <a:ext uri="{9D8B030D-6E8A-4147-A177-3AD203B41FA5}">
                      <a16:colId xmlns:a16="http://schemas.microsoft.com/office/drawing/2014/main" val="1060655160"/>
                    </a:ext>
                  </a:extLst>
                </a:gridCol>
              </a:tblGrid>
              <a:tr h="184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Coil</a:t>
                      </a:r>
                    </a:p>
                    <a:p>
                      <a:pPr algn="ctr" fontAlgn="b"/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Rc</a:t>
                      </a:r>
                      <a:endParaRPr lang="en-US" sz="1100" u="none" strike="noStrike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(m)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Zc</a:t>
                      </a:r>
                      <a:endParaRPr lang="en-US" sz="1100" u="none" strike="noStrike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(m)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dR</a:t>
                      </a:r>
                      <a:endParaRPr lang="en-US" sz="1100" u="none" strike="noStrike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(m)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dZ</a:t>
                      </a:r>
                      <a:endParaRPr lang="en-US" sz="1100" u="none" strike="noStrike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(m)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Layers</a:t>
                      </a:r>
                    </a:p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(-)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Pancakes</a:t>
                      </a:r>
                    </a:p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(-)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Iconductor</a:t>
                      </a:r>
                      <a:endParaRPr lang="en-US" sz="1100" u="none" strike="noStrike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(A)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Turns</a:t>
                      </a:r>
                    </a:p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(-)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Icoil</a:t>
                      </a:r>
                      <a:endParaRPr lang="en-US" sz="1100" u="none" strike="noStrike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(MA-turn)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Lpancake</a:t>
                      </a:r>
                      <a:endParaRPr lang="en-US" sz="1100" u="none" strike="noStrike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(m)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2901107611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0.849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-0.185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0.498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58905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240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14.14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 dirty="0">
                          <a:effectLst/>
                        </a:rPr>
                        <a:t>64.0</a:t>
                      </a:r>
                      <a:endParaRPr lang="en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3809514535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en-CH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solidFill>
                            <a:srgbClr val="FF0000"/>
                          </a:solidFill>
                          <a:effectLst/>
                        </a:rPr>
                        <a:t>0.87</a:t>
                      </a:r>
                      <a:endParaRPr lang="en-CH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0.665</a:t>
                      </a:r>
                      <a:endParaRPr lang="en-CH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0.54</a:t>
                      </a:r>
                      <a:endParaRPr lang="en-CH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0.83</a:t>
                      </a:r>
                      <a:endParaRPr lang="en-CH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13</a:t>
                      </a:r>
                      <a:endParaRPr lang="en-CH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20</a:t>
                      </a:r>
                      <a:endParaRPr lang="en-CH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60710</a:t>
                      </a:r>
                      <a:endParaRPr lang="en-CH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260</a:t>
                      </a:r>
                      <a:endParaRPr lang="en-CH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15.78</a:t>
                      </a:r>
                      <a:endParaRPr lang="en-CH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71.1</a:t>
                      </a:r>
                      <a:endParaRPr lang="en-CH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1335742433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0.87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1.515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0.54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60392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260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15.70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71.1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1967539584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4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0.808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2.365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0.415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51654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10.33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50.8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1647114176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0.766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3.215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0.332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8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47469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160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7.60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38.5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228923126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6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0.704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4.065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0.208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46504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100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4.65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22.1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2847688160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7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0.745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4.708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0.291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0.415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7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46293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70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3.24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32.8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2072395273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8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0.704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5.423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0.208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0.415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53168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50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2.66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22.1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736963952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9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0.662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6.065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0.125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43280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60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2.60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12.5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278609818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0.662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6.915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0.125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42146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60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2.53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12.5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3516803563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0.642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7.765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0.083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49452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40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1.98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8.1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3763337552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0.642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8.615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0.083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44183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40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1.77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8.1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3159674074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0.642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9.465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0.083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39567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40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1.58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8.1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3662654978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14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0.642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10.315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0.083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32713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40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1.31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8.1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3666919763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0.642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10.958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0.083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0.415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46717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0.93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8.1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1879456097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16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0.642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11.673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0.083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0.415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45905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0.92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8.1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1460959528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17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0.621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12.315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0.042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52310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1.05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3.9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3447762555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18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0.621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13.165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0.042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56056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1.12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3.9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3191445790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19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0.621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14.015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0.042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51602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1.03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3.9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2245121226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0.621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14.865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0.042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51376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1.03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3.9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2305526325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0.621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15.715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0.042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50471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1.01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3.9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2937899600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0.621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16.565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0.042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52861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1.06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3.9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3561380347"/>
                  </a:ext>
                </a:extLst>
              </a:tr>
              <a:tr h="184088"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0.621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17.415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0.042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0.83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57438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20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>
                          <a:effectLst/>
                        </a:rPr>
                        <a:t>1.15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u="none" strike="noStrike" dirty="0">
                          <a:effectLst/>
                        </a:rPr>
                        <a:t>3.9</a:t>
                      </a:r>
                      <a:endParaRPr lang="en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9" marR="8629" marT="8629" marB="0" anchor="b"/>
                </a:tc>
                <a:extLst>
                  <a:ext uri="{0D108BD9-81ED-4DB2-BD59-A6C34878D82A}">
                    <a16:rowId xmlns:a16="http://schemas.microsoft.com/office/drawing/2014/main" val="1733439931"/>
                  </a:ext>
                </a:extLst>
              </a:tr>
            </a:tbl>
          </a:graphicData>
        </a:graphic>
      </p:graphicFrame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Coil geometry</a:t>
            </a:r>
            <a:endParaRPr lang="it-IT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29BE427-925F-B9A3-18DC-A65B7A9FD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17D4E2E-A6DF-DC68-32C8-99F6DD42310B}"/>
              </a:ext>
            </a:extLst>
          </p:cNvPr>
          <p:cNvGrpSpPr>
            <a:grpSpLocks noChangeAspect="1"/>
          </p:cNvGrpSpPr>
          <p:nvPr/>
        </p:nvGrpSpPr>
        <p:grpSpPr>
          <a:xfrm>
            <a:off x="221974" y="2996781"/>
            <a:ext cx="8681824" cy="2844000"/>
            <a:chOff x="-548699" y="2659897"/>
            <a:chExt cx="9720000" cy="318408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708E9A5-A25C-AD2D-A76E-2A0CE9F89D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58634" y="2784297"/>
              <a:ext cx="9198223" cy="3059686"/>
            </a:xfrm>
            <a:prstGeom prst="rect">
              <a:avLst/>
            </a:prstGeom>
          </p:spPr>
        </p:pic>
        <p:pic>
          <p:nvPicPr>
            <p:cNvPr id="11" name="Picture 10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2E4B2F9A-2602-5C16-7A4A-481C715896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48699" y="2659897"/>
              <a:ext cx="9720000" cy="3102659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6BB8B6E6-0DC8-8423-56CA-211B23CE1DD7}"/>
              </a:ext>
            </a:extLst>
          </p:cNvPr>
          <p:cNvSpPr txBox="1"/>
          <p:nvPr/>
        </p:nvSpPr>
        <p:spPr>
          <a:xfrm>
            <a:off x="452733" y="5609948"/>
            <a:ext cx="7287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F</a:t>
            </a:r>
            <a:r>
              <a:rPr lang="en-CH" sz="2400" dirty="0">
                <a:solidFill>
                  <a:srgbClr val="FF0000"/>
                </a:solidFill>
              </a:rPr>
              <a:t>ocus on coil C02 </a:t>
            </a:r>
            <a:r>
              <a:rPr lang="en-CH" dirty="0">
                <a:solidFill>
                  <a:srgbClr val="FF0000"/>
                </a:solidFill>
              </a:rPr>
              <a:t>(highest current, highest field, higest energy)</a:t>
            </a:r>
            <a:endParaRPr lang="en-CH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122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CH" dirty="0"/>
              <a:t>onductor design</a:t>
            </a:r>
            <a:endParaRPr lang="it-IT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29BE427-925F-B9A3-18DC-A65B7A9FD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75FD484A-83FD-D661-D6F0-1807918E4C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334" y="840361"/>
            <a:ext cx="3947374" cy="3226219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F56DA7E-17E8-2D82-1631-832F15821A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980486"/>
              </p:ext>
            </p:extLst>
          </p:nvPr>
        </p:nvGraphicFramePr>
        <p:xfrm>
          <a:off x="208636" y="923330"/>
          <a:ext cx="2585770" cy="5011337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642109">
                  <a:extLst>
                    <a:ext uri="{9D8B030D-6E8A-4147-A177-3AD203B41FA5}">
                      <a16:colId xmlns:a16="http://schemas.microsoft.com/office/drawing/2014/main" val="1062602207"/>
                    </a:ext>
                  </a:extLst>
                </a:gridCol>
                <a:gridCol w="504749">
                  <a:extLst>
                    <a:ext uri="{9D8B030D-6E8A-4147-A177-3AD203B41FA5}">
                      <a16:colId xmlns:a16="http://schemas.microsoft.com/office/drawing/2014/main" val="525170038"/>
                    </a:ext>
                  </a:extLst>
                </a:gridCol>
                <a:gridCol w="438912">
                  <a:extLst>
                    <a:ext uri="{9D8B030D-6E8A-4147-A177-3AD203B41FA5}">
                      <a16:colId xmlns:a16="http://schemas.microsoft.com/office/drawing/2014/main" val="3934146020"/>
                    </a:ext>
                  </a:extLst>
                </a:gridCol>
              </a:tblGrid>
              <a:tr h="215372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HTS tape thickness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(mm)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62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7459434"/>
                  </a:ext>
                </a:extLst>
              </a:tr>
              <a:tr h="215372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HTS tapes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(-)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80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61151657"/>
                  </a:ext>
                </a:extLst>
              </a:tr>
              <a:tr h="215372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HTS stack width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(mm)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6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3435542"/>
                  </a:ext>
                </a:extLst>
              </a:tr>
              <a:tr h="215372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HTS stack thickness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(mm)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5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88470716"/>
                  </a:ext>
                </a:extLst>
              </a:tr>
              <a:tr h="215372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HTS stack width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(mm)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6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86319041"/>
                  </a:ext>
                </a:extLst>
              </a:tr>
              <a:tr h="215372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HTS tapes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(-)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80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8659345"/>
                  </a:ext>
                </a:extLst>
              </a:tr>
              <a:tr h="215372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Number of HTS stacks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(-)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4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56325860"/>
                  </a:ext>
                </a:extLst>
              </a:tr>
              <a:tr h="215372"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64191528"/>
                  </a:ext>
                </a:extLst>
              </a:tr>
              <a:tr h="215372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Copper diameter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(mm)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23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46558861"/>
                  </a:ext>
                </a:extLst>
              </a:tr>
              <a:tr h="215372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Hole diameter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(mm)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8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66925442"/>
                  </a:ext>
                </a:extLst>
              </a:tr>
              <a:tr h="242292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Wetted perimeter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(mm)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25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36877327"/>
                  </a:ext>
                </a:extLst>
              </a:tr>
              <a:tr h="242292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Wrap thickness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(mm)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0.25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3421990"/>
                  </a:ext>
                </a:extLst>
              </a:tr>
              <a:tr h="242292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Jacket outer dimension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(mm)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39.5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130468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90321469"/>
                  </a:ext>
                </a:extLst>
              </a:tr>
              <a:tr h="242292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A</a:t>
                      </a:r>
                      <a:r>
                        <a:rPr lang="en-US" sz="1200" u="none" strike="noStrike" baseline="-25000" dirty="0">
                          <a:effectLst/>
                        </a:rPr>
                        <a:t>SC</a:t>
                      </a:r>
                      <a:endParaRPr lang="en-US" sz="1200" b="0" i="0" u="none" strike="noStrike" baseline="-25000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(mm</a:t>
                      </a:r>
                      <a:r>
                        <a:rPr lang="en-US" sz="1200" u="none" strike="noStrike" baseline="30000" dirty="0">
                          <a:effectLst/>
                        </a:rPr>
                        <a:t>2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4.2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16620449"/>
                  </a:ext>
                </a:extLst>
              </a:tr>
              <a:tr h="242292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err="1">
                          <a:effectLst/>
                        </a:rPr>
                        <a:t>A</a:t>
                      </a:r>
                      <a:r>
                        <a:rPr lang="en-US" sz="1200" u="none" strike="noStrike" baseline="-25000" dirty="0" err="1">
                          <a:effectLst/>
                        </a:rPr>
                        <a:t>Substrate</a:t>
                      </a:r>
                      <a:endParaRPr lang="en-US" sz="1200" b="0" i="0" u="none" strike="noStrike" baseline="-25000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(mm</a:t>
                      </a:r>
                      <a:r>
                        <a:rPr lang="en-US" sz="1200" u="none" strike="noStrike" baseline="30000" dirty="0">
                          <a:effectLst/>
                        </a:rPr>
                        <a:t>2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77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47116743"/>
                  </a:ext>
                </a:extLst>
              </a:tr>
              <a:tr h="242292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err="1">
                          <a:effectLst/>
                        </a:rPr>
                        <a:t>A</a:t>
                      </a:r>
                      <a:r>
                        <a:rPr lang="en-US" sz="1200" u="none" strike="noStrike" baseline="-25000" dirty="0" err="1">
                          <a:effectLst/>
                        </a:rPr>
                        <a:t>Cu</a:t>
                      </a:r>
                      <a:endParaRPr lang="en-US" sz="1200" b="0" i="0" u="none" strike="noStrike" baseline="-25000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(mm</a:t>
                      </a:r>
                      <a:r>
                        <a:rPr lang="en-US" sz="1200" u="none" strike="noStrike" baseline="30000" dirty="0">
                          <a:effectLst/>
                        </a:rPr>
                        <a:t>2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361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9478959"/>
                  </a:ext>
                </a:extLst>
              </a:tr>
              <a:tr h="242292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err="1">
                          <a:effectLst/>
                        </a:rPr>
                        <a:t>A</a:t>
                      </a:r>
                      <a:r>
                        <a:rPr lang="en-US" sz="1200" u="none" strike="noStrike" baseline="-25000" dirty="0" err="1">
                          <a:effectLst/>
                        </a:rPr>
                        <a:t>Helium</a:t>
                      </a:r>
                      <a:endParaRPr lang="en-US" sz="1200" b="0" i="0" u="none" strike="noStrike" baseline="-25000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(mm</a:t>
                      </a:r>
                      <a:r>
                        <a:rPr lang="en-US" sz="1200" u="none" strike="noStrike" baseline="30000" dirty="0">
                          <a:effectLst/>
                        </a:rPr>
                        <a:t>2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50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91909821"/>
                  </a:ext>
                </a:extLst>
              </a:tr>
              <a:tr h="242292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A </a:t>
                      </a:r>
                      <a:r>
                        <a:rPr lang="en-US" sz="1200" u="none" strike="noStrike" baseline="-25000" dirty="0">
                          <a:effectLst/>
                        </a:rPr>
                        <a:t>Wrap</a:t>
                      </a:r>
                      <a:endParaRPr lang="en-US" sz="1200" b="0" i="0" u="none" strike="noStrike" baseline="-25000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(mm</a:t>
                      </a:r>
                      <a:r>
                        <a:rPr lang="en-US" sz="1200" u="none" strike="noStrike" baseline="30000" dirty="0">
                          <a:effectLst/>
                        </a:rPr>
                        <a:t>2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18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40672313"/>
                  </a:ext>
                </a:extLst>
              </a:tr>
              <a:tr h="242292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err="1">
                          <a:effectLst/>
                        </a:rPr>
                        <a:t>A</a:t>
                      </a:r>
                      <a:r>
                        <a:rPr lang="en-US" sz="1200" u="none" strike="noStrike" baseline="-25000" dirty="0" err="1">
                          <a:effectLst/>
                        </a:rPr>
                        <a:t>Jacket</a:t>
                      </a:r>
                      <a:endParaRPr lang="en-US" sz="1200" b="0" i="0" u="none" strike="noStrike" baseline="-25000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(mm</a:t>
                      </a:r>
                      <a:r>
                        <a:rPr lang="en-US" sz="1200" u="none" strike="noStrike" baseline="30000" dirty="0">
                          <a:effectLst/>
                        </a:rPr>
                        <a:t>2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1127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69378794"/>
                  </a:ext>
                </a:extLst>
              </a:tr>
              <a:tr h="242292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err="1">
                          <a:effectLst/>
                        </a:rPr>
                        <a:t>A</a:t>
                      </a:r>
                      <a:r>
                        <a:rPr lang="en-US" sz="1200" u="none" strike="noStrike" baseline="-25000" dirty="0" err="1">
                          <a:effectLst/>
                        </a:rPr>
                        <a:t>Cable</a:t>
                      </a:r>
                      <a:r>
                        <a:rPr lang="en-US" sz="1200" u="none" strike="noStrike" baseline="-25000" dirty="0">
                          <a:effectLst/>
                        </a:rPr>
                        <a:t> Space</a:t>
                      </a:r>
                      <a:endParaRPr lang="en-US" sz="1200" b="0" i="0" u="none" strike="noStrike" baseline="-25000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(mm</a:t>
                      </a:r>
                      <a:r>
                        <a:rPr lang="en-US" sz="1200" u="none" strike="noStrike" baseline="30000" dirty="0">
                          <a:effectLst/>
                        </a:rPr>
                        <a:t>2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511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70817227"/>
                  </a:ext>
                </a:extLst>
              </a:tr>
              <a:tr h="242292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err="1">
                          <a:effectLst/>
                        </a:rPr>
                        <a:t>A</a:t>
                      </a:r>
                      <a:r>
                        <a:rPr lang="en-US" sz="1200" u="none" strike="noStrike" baseline="-25000" dirty="0" err="1">
                          <a:effectLst/>
                        </a:rPr>
                        <a:t>Conductor</a:t>
                      </a:r>
                      <a:endParaRPr lang="en-US" sz="1200" b="0" i="0" u="none" strike="noStrike" baseline="-25000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(mm</a:t>
                      </a:r>
                      <a:r>
                        <a:rPr lang="en-US" sz="1200" u="none" strike="noStrike" baseline="30000" dirty="0">
                          <a:effectLst/>
                        </a:rPr>
                        <a:t>2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1560</a:t>
                      </a:r>
                      <a:endParaRPr lang="en-CH" sz="1200" b="0" i="0" u="none" strike="noStrike" dirty="0"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216606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844F83C-8454-731B-AE48-B1B4B9232745}"/>
                  </a:ext>
                </a:extLst>
              </p:cNvPr>
              <p:cNvSpPr txBox="1"/>
              <p:nvPr/>
            </p:nvSpPr>
            <p:spPr>
              <a:xfrm>
                <a:off x="6695981" y="679147"/>
                <a:ext cx="2357392" cy="5761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H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</m:oMath>
                  </m:oMathPara>
                </a14:m>
                <a:endParaRPr lang="en-CH" sz="2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844F83C-8454-731B-AE48-B1B4B92327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5981" y="679147"/>
                <a:ext cx="2357392" cy="576183"/>
              </a:xfrm>
              <a:prstGeom prst="rect">
                <a:avLst/>
              </a:prstGeom>
              <a:blipFill>
                <a:blip r:embed="rId3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79F3793-D031-F5CC-4FB9-5B7747B054AD}"/>
                  </a:ext>
                </a:extLst>
              </p:cNvPr>
              <p:cNvSpPr txBox="1"/>
              <p:nvPr/>
            </p:nvSpPr>
            <p:spPr>
              <a:xfrm>
                <a:off x="6916947" y="2508689"/>
                <a:ext cx="1915461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CH" sz="14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79F3793-D031-F5CC-4FB9-5B7747B054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6947" y="2508689"/>
                <a:ext cx="1915461" cy="215444"/>
              </a:xfrm>
              <a:prstGeom prst="rect">
                <a:avLst/>
              </a:prstGeom>
              <a:blipFill>
                <a:blip r:embed="rId4"/>
                <a:stretch>
                  <a:fillRect l="-1974" b="-1111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>
            <a:extLst>
              <a:ext uri="{FF2B5EF4-FFF2-40B4-BE49-F238E27FC236}">
                <a16:creationId xmlns:a16="http://schemas.microsoft.com/office/drawing/2014/main" id="{0846F569-63A4-D1B9-3A75-3AAEAC2EFE0C}"/>
              </a:ext>
            </a:extLst>
          </p:cNvPr>
          <p:cNvGrpSpPr/>
          <p:nvPr/>
        </p:nvGrpSpPr>
        <p:grpSpPr>
          <a:xfrm>
            <a:off x="6877658" y="3291504"/>
            <a:ext cx="1994038" cy="439864"/>
            <a:chOff x="339643" y="4992156"/>
            <a:chExt cx="1994038" cy="43986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408D162F-9661-0348-959F-A01DED15DA37}"/>
                    </a:ext>
                  </a:extLst>
                </p:cNvPr>
                <p:cNvSpPr txBox="1"/>
                <p:nvPr/>
              </p:nvSpPr>
              <p:spPr>
                <a:xfrm>
                  <a:off x="339643" y="4992156"/>
                  <a:ext cx="714233" cy="43986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𝑖𝑟𝑟</m:t>
                                </m:r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CH" sz="1400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408D162F-9661-0348-959F-A01DED15DA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9643" y="4992156"/>
                  <a:ext cx="714233" cy="439864"/>
                </a:xfrm>
                <a:prstGeom prst="rect">
                  <a:avLst/>
                </a:prstGeom>
                <a:blipFill>
                  <a:blip r:embed="rId5"/>
                  <a:stretch>
                    <a:fillRect l="-3509" t="-5714" r="-1754" b="-11429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8A343052-A388-6D49-6ADC-8002C022C4C6}"/>
                    </a:ext>
                  </a:extLst>
                </p:cNvPr>
                <p:cNvSpPr txBox="1"/>
                <p:nvPr/>
              </p:nvSpPr>
              <p:spPr>
                <a:xfrm>
                  <a:off x="1382331" y="4992156"/>
                  <a:ext cx="951350" cy="43967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𝑖𝑟𝑟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</m:d>
                          </m:den>
                        </m:f>
                      </m:oMath>
                    </m:oMathPara>
                  </a14:m>
                  <a:endParaRPr lang="en-CH" sz="1400" dirty="0"/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8A343052-A388-6D49-6ADC-8002C022C4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82331" y="4992156"/>
                  <a:ext cx="951350" cy="439672"/>
                </a:xfrm>
                <a:prstGeom prst="rect">
                  <a:avLst/>
                </a:prstGeom>
                <a:blipFill>
                  <a:blip r:embed="rId6"/>
                  <a:stretch>
                    <a:fillRect l="-3947" t="-5714" b="-11429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CED70EA-59BF-2995-C181-3432B8823A2F}"/>
                  </a:ext>
                </a:extLst>
              </p:cNvPr>
              <p:cNvSpPr txBox="1"/>
              <p:nvPr/>
            </p:nvSpPr>
            <p:spPr>
              <a:xfrm>
                <a:off x="6764373" y="1298635"/>
                <a:ext cx="2220608" cy="4844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𝑖𝑟𝑟</m:t>
                          </m:r>
                        </m:sub>
                      </m:sSub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𝑖𝑟𝑟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f>
                                <m:f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𝑖𝑟𝑟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  <m:sup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CH" sz="14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CED70EA-59BF-2995-C181-3432B8823A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4373" y="1298635"/>
                <a:ext cx="2220608" cy="484428"/>
              </a:xfrm>
              <a:prstGeom prst="rect">
                <a:avLst/>
              </a:prstGeom>
              <a:blipFill>
                <a:blip r:embed="rId7"/>
                <a:stretch>
                  <a:fillRect l="-1136" b="-512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393EAF5-67D9-B572-04F2-C30809B1D837}"/>
                  </a:ext>
                </a:extLst>
              </p:cNvPr>
              <p:cNvSpPr txBox="1"/>
              <p:nvPr/>
            </p:nvSpPr>
            <p:spPr>
              <a:xfrm>
                <a:off x="7107672" y="2877163"/>
                <a:ext cx="1534010" cy="2320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d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p>
                      </m:sSup>
                    </m:oMath>
                  </m:oMathPara>
                </a14:m>
                <a:endParaRPr lang="en-CH" sz="1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393EAF5-67D9-B572-04F2-C30809B1D8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7672" y="2877163"/>
                <a:ext cx="1534010" cy="232051"/>
              </a:xfrm>
              <a:prstGeom prst="rect">
                <a:avLst/>
              </a:prstGeom>
              <a:blipFill>
                <a:blip r:embed="rId8"/>
                <a:stretch>
                  <a:fillRect l="-3279" b="-2631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074CDE9-161A-2BE9-8C8E-C9AE92761888}"/>
                  </a:ext>
                </a:extLst>
              </p:cNvPr>
              <p:cNvSpPr txBox="1"/>
              <p:nvPr/>
            </p:nvSpPr>
            <p:spPr>
              <a:xfrm>
                <a:off x="6783898" y="1840998"/>
                <a:ext cx="2181559" cy="5585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𝑖𝑟𝑟</m:t>
                          </m:r>
                        </m:sub>
                      </m:sSub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𝑖𝑟𝑟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𝑖𝑟𝑟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CH" sz="1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074CDE9-161A-2BE9-8C8E-C9AE927618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3898" y="1840998"/>
                <a:ext cx="2181559" cy="558551"/>
              </a:xfrm>
              <a:prstGeom prst="rect">
                <a:avLst/>
              </a:prstGeom>
              <a:blipFill>
                <a:blip r:embed="rId9"/>
                <a:stretch>
                  <a:fillRect l="-1156" b="-434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Oval 21">
            <a:extLst>
              <a:ext uri="{FF2B5EF4-FFF2-40B4-BE49-F238E27FC236}">
                <a16:creationId xmlns:a16="http://schemas.microsoft.com/office/drawing/2014/main" id="{E3F4E34D-DBF8-1DB6-A0C2-8D21E05D102B}"/>
              </a:ext>
            </a:extLst>
          </p:cNvPr>
          <p:cNvSpPr>
            <a:spLocks noChangeAspect="1"/>
          </p:cNvSpPr>
          <p:nvPr/>
        </p:nvSpPr>
        <p:spPr bwMode="auto">
          <a:xfrm>
            <a:off x="4136145" y="1912872"/>
            <a:ext cx="180000" cy="1800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ＭＳ Ｐゴシック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46499BD-84CD-F364-0720-C239C99FBFDA}"/>
              </a:ext>
            </a:extLst>
          </p:cNvPr>
          <p:cNvSpPr txBox="1"/>
          <p:nvPr/>
        </p:nvSpPr>
        <p:spPr>
          <a:xfrm>
            <a:off x="4316145" y="1670962"/>
            <a:ext cx="1334020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930 A/mm</a:t>
            </a:r>
            <a:r>
              <a:rPr lang="en-CH" baseline="30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7008471-84F5-74F1-6EB5-330B7BF34D23}"/>
              </a:ext>
            </a:extLst>
          </p:cNvPr>
          <p:cNvSpPr txBox="1"/>
          <p:nvPr/>
        </p:nvSpPr>
        <p:spPr>
          <a:xfrm>
            <a:off x="6480013" y="4443649"/>
            <a:ext cx="13837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</a:t>
            </a:r>
            <a:r>
              <a:rPr lang="en-CH" baseline="-25000" dirty="0"/>
              <a:t>op</a:t>
            </a:r>
            <a:r>
              <a:rPr lang="en-CH" dirty="0"/>
              <a:t> = 61 kA</a:t>
            </a:r>
          </a:p>
          <a:p>
            <a:r>
              <a:rPr lang="en-CH" dirty="0"/>
              <a:t>B</a:t>
            </a:r>
            <a:r>
              <a:rPr lang="en-CH" baseline="-25000" dirty="0"/>
              <a:t>op</a:t>
            </a:r>
            <a:r>
              <a:rPr lang="en-CH" dirty="0"/>
              <a:t> = 20 T</a:t>
            </a:r>
          </a:p>
          <a:p>
            <a:r>
              <a:rPr lang="en-CH" dirty="0"/>
              <a:t>T</a:t>
            </a:r>
            <a:r>
              <a:rPr lang="en-CH" baseline="-25000" dirty="0"/>
              <a:t>op</a:t>
            </a:r>
            <a:r>
              <a:rPr lang="en-CH" dirty="0"/>
              <a:t> = 20 K</a:t>
            </a:r>
          </a:p>
          <a:p>
            <a:r>
              <a:rPr lang="en-CH" dirty="0"/>
              <a:t>T</a:t>
            </a:r>
            <a:r>
              <a:rPr lang="en-CH" baseline="-25000" dirty="0"/>
              <a:t>cs</a:t>
            </a:r>
            <a:r>
              <a:rPr lang="en-CH" dirty="0"/>
              <a:t> = 29.7 K</a:t>
            </a:r>
          </a:p>
        </p:txBody>
      </p:sp>
      <p:pic>
        <p:nvPicPr>
          <p:cNvPr id="25" name="Picture 24" descr="A picture containing wall, indoor&#10;&#10;Description automatically generated">
            <a:extLst>
              <a:ext uri="{FF2B5EF4-FFF2-40B4-BE49-F238E27FC236}">
                <a16:creationId xmlns:a16="http://schemas.microsoft.com/office/drawing/2014/main" id="{079E5EF6-8FC6-EB68-BB99-19487D8F0DCD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7089" t="13962" r="15748" b="7572"/>
          <a:stretch/>
        </p:blipFill>
        <p:spPr>
          <a:xfrm rot="5400000">
            <a:off x="3995253" y="3820727"/>
            <a:ext cx="1975802" cy="2465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943199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27848</TotalTime>
  <Words>2197</Words>
  <Application>Microsoft Macintosh PowerPoint</Application>
  <PresentationFormat>On-screen Show (4:3)</PresentationFormat>
  <Paragraphs>677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Aldhabi</vt:lpstr>
      <vt:lpstr>Arial</vt:lpstr>
      <vt:lpstr>Calibri</vt:lpstr>
      <vt:lpstr>Cambria Math</vt:lpstr>
      <vt:lpstr>Courier</vt:lpstr>
      <vt:lpstr>Symbol</vt:lpstr>
      <vt:lpstr>Tahoma</vt:lpstr>
      <vt:lpstr>Times</vt:lpstr>
      <vt:lpstr>Verdana</vt:lpstr>
      <vt:lpstr>CERN(4-3)</vt:lpstr>
      <vt:lpstr>The Target Solenoid – Cooling margin and quench protection</vt:lpstr>
      <vt:lpstr>Outline</vt:lpstr>
      <vt:lpstr>Outline</vt:lpstr>
      <vt:lpstr>Target and capture solenoid – 1/4</vt:lpstr>
      <vt:lpstr>Target and capture – 2/4</vt:lpstr>
      <vt:lpstr>Target and capture – 3/4</vt:lpstr>
      <vt:lpstr>Target and capture – 4/4</vt:lpstr>
      <vt:lpstr>Coil geometry</vt:lpstr>
      <vt:lpstr>Conductor design</vt:lpstr>
      <vt:lpstr>Outline</vt:lpstr>
      <vt:lpstr>Energy efficient cryogenics</vt:lpstr>
      <vt:lpstr>Cooling in closed loop </vt:lpstr>
      <vt:lpstr>Heat load from recirculation</vt:lpstr>
      <vt:lpstr>Parametric study</vt:lpstr>
      <vt:lpstr>Optimal cooling conditions</vt:lpstr>
      <vt:lpstr>Outline</vt:lpstr>
      <vt:lpstr>Cooling</vt:lpstr>
      <vt:lpstr>Nominal cooling condition</vt:lpstr>
      <vt:lpstr>Margin and stability – 1/3</vt:lpstr>
      <vt:lpstr>Margin and stability – 2/3</vt:lpstr>
      <vt:lpstr>Margin and stability – 3/3</vt:lpstr>
      <vt:lpstr>Detection and protection – 1/3</vt:lpstr>
      <vt:lpstr>Detection and protection – 2/3</vt:lpstr>
      <vt:lpstr>Detection and protection – 3/3</vt:lpstr>
      <vt:lpstr>Opportunities and perspective</vt:lpstr>
      <vt:lpstr>Outline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Luca Bottura</cp:lastModifiedBy>
  <cp:revision>760</cp:revision>
  <cp:lastPrinted>2020-09-17T06:40:54Z</cp:lastPrinted>
  <dcterms:created xsi:type="dcterms:W3CDTF">2012-11-30T11:04:26Z</dcterms:created>
  <dcterms:modified xsi:type="dcterms:W3CDTF">2024-04-18T05:49:15Z</dcterms:modified>
</cp:coreProperties>
</file>