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62" r:id="rId2"/>
    <p:sldId id="344" r:id="rId3"/>
    <p:sldId id="399" r:id="rId4"/>
    <p:sldId id="421" r:id="rId5"/>
    <p:sldId id="413" r:id="rId6"/>
    <p:sldId id="414" r:id="rId7"/>
    <p:sldId id="415" r:id="rId8"/>
    <p:sldId id="416" r:id="rId9"/>
    <p:sldId id="424" r:id="rId10"/>
    <p:sldId id="417" r:id="rId11"/>
    <p:sldId id="418" r:id="rId12"/>
    <p:sldId id="419" r:id="rId13"/>
    <p:sldId id="422" r:id="rId14"/>
    <p:sldId id="423" r:id="rId15"/>
    <p:sldId id="425" r:id="rId16"/>
    <p:sldId id="426" r:id="rId17"/>
    <p:sldId id="420" r:id="rId18"/>
    <p:sldId id="3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138"/>
    <p:restoredTop sz="96695"/>
  </p:normalViewPr>
  <p:slideViewPr>
    <p:cSldViewPr snapToGrid="0" snapToObjects="1">
      <p:cViewPr varScale="1">
        <p:scale>
          <a:sx n="119" d="100"/>
          <a:sy n="119" d="100"/>
        </p:scale>
        <p:origin x="208"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76EAF-1F96-7947-99DA-FCDFF1E79DC2}" type="datetimeFigureOut">
              <a:rPr lang="en-US" smtClean="0"/>
              <a:t>2/16/24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4AAF1-DCF4-0A4A-A93A-A759939F88AB}" type="slidenum">
              <a:rPr lang="en-US" smtClean="0"/>
              <a:t>‹#›</a:t>
            </a:fld>
            <a:endParaRPr lang="en-US"/>
          </a:p>
        </p:txBody>
      </p:sp>
    </p:spTree>
    <p:extLst>
      <p:ext uri="{BB962C8B-B14F-4D97-AF65-F5344CB8AC3E}">
        <p14:creationId xmlns:p14="http://schemas.microsoft.com/office/powerpoint/2010/main" val="1124897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34AAF1-DCF4-0A4A-A93A-A759939F88AB}" type="slidenum">
              <a:rPr lang="en-US" smtClean="0"/>
              <a:t>1</a:t>
            </a:fld>
            <a:endParaRPr lang="en-US"/>
          </a:p>
        </p:txBody>
      </p:sp>
    </p:spTree>
    <p:extLst>
      <p:ext uri="{BB962C8B-B14F-4D97-AF65-F5344CB8AC3E}">
        <p14:creationId xmlns:p14="http://schemas.microsoft.com/office/powerpoint/2010/main" val="217126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18683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2267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55673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9569218" cy="546409"/>
          </a:xfrm>
        </p:spPr>
        <p:txBody>
          <a:body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cxnSp>
        <p:nvCxnSpPr>
          <p:cNvPr id="9" name="Straight Connector 8"/>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56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4995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25253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66328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Date Placeholder 3"/>
          <p:cNvSpPr txBox="1">
            <a:spLocks/>
          </p:cNvSpPr>
          <p:nvPr userDrawn="1"/>
        </p:nvSpPr>
        <p:spPr>
          <a:xfrm>
            <a:off x="838200" y="6590664"/>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21 March 2018</a:t>
            </a:r>
            <a:endParaRPr lang="en-US" dirty="0"/>
          </a:p>
        </p:txBody>
      </p:sp>
      <p:sp>
        <p:nvSpPr>
          <p:cNvPr id="8" name="Footer Placeholder 4"/>
          <p:cNvSpPr txBox="1">
            <a:spLocks/>
          </p:cNvSpPr>
          <p:nvPr userDrawn="1"/>
        </p:nvSpPr>
        <p:spPr>
          <a:xfrm>
            <a:off x="4038600" y="6590664"/>
            <a:ext cx="4114800" cy="267335"/>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Senior Staff Advisory Committee</a:t>
            </a:r>
            <a:endParaRPr lang="en-US" dirty="0"/>
          </a:p>
        </p:txBody>
      </p:sp>
      <p:sp>
        <p:nvSpPr>
          <p:cNvPr id="9" name="Slide Number Placeholder 5"/>
          <p:cNvSpPr txBox="1">
            <a:spLocks/>
          </p:cNvSpPr>
          <p:nvPr userDrawn="1"/>
        </p:nvSpPr>
        <p:spPr>
          <a:xfrm>
            <a:off x="8610600" y="6590662"/>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221694-9A37-5746-8CB4-48D985807C45}" type="slidenum">
              <a:rPr lang="en-US" smtClean="0"/>
              <a:pPr/>
              <a:t>‹#›</a:t>
            </a:fld>
            <a:endParaRPr lang="en-US" dirty="0"/>
          </a:p>
        </p:txBody>
      </p:sp>
    </p:spTree>
    <p:extLst>
      <p:ext uri="{BB962C8B-B14F-4D97-AF65-F5344CB8AC3E}">
        <p14:creationId xmlns:p14="http://schemas.microsoft.com/office/powerpoint/2010/main" val="109105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09523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436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2/16/24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659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43074" y="1"/>
            <a:ext cx="8748399" cy="5505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0" y="550549"/>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11608418" y="59056"/>
            <a:ext cx="499771" cy="491493"/>
          </a:xfrm>
          <a:prstGeom prst="rect">
            <a:avLst/>
          </a:prstGeom>
        </p:spPr>
      </p:pic>
      <p:sp>
        <p:nvSpPr>
          <p:cNvPr id="16" name="Slide Number Placeholder 5"/>
          <p:cNvSpPr>
            <a:spLocks noGrp="1"/>
          </p:cNvSpPr>
          <p:nvPr>
            <p:ph type="sldNum" sz="quarter" idx="4"/>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pic>
        <p:nvPicPr>
          <p:cNvPr id="11" name="Picture 10">
            <a:extLst>
              <a:ext uri="{FF2B5EF4-FFF2-40B4-BE49-F238E27FC236}">
                <a16:creationId xmlns:a16="http://schemas.microsoft.com/office/drawing/2014/main" id="{6ACBB6E4-B71E-3245-92A6-2FC64EFF4C37}"/>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189570" y="136848"/>
            <a:ext cx="873117" cy="320597"/>
          </a:xfrm>
          <a:prstGeom prst="rect">
            <a:avLst/>
          </a:prstGeom>
        </p:spPr>
      </p:pic>
      <p:sp>
        <p:nvSpPr>
          <p:cNvPr id="12" name="Subtitle 2">
            <a:extLst>
              <a:ext uri="{FF2B5EF4-FFF2-40B4-BE49-F238E27FC236}">
                <a16:creationId xmlns:a16="http://schemas.microsoft.com/office/drawing/2014/main" id="{FBFF429D-F554-3649-9A4F-4D2D7F56CFA7}"/>
              </a:ext>
            </a:extLst>
          </p:cNvPr>
          <p:cNvSpPr txBox="1">
            <a:spLocks/>
          </p:cNvSpPr>
          <p:nvPr userDrawn="1"/>
        </p:nvSpPr>
        <p:spPr>
          <a:xfrm>
            <a:off x="0" y="6590662"/>
            <a:ext cx="2834640" cy="267336"/>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800" dirty="0">
                <a:solidFill>
                  <a:schemeClr val="tx1">
                    <a:lumMod val="65000"/>
                    <a:lumOff val="35000"/>
                  </a:schemeClr>
                </a:solidFill>
              </a:rPr>
              <a:t>CLEAR Scientific Board Meeting – 16 February 2024</a:t>
            </a:r>
          </a:p>
        </p:txBody>
      </p:sp>
    </p:spTree>
    <p:extLst>
      <p:ext uri="{BB962C8B-B14F-4D97-AF65-F5344CB8AC3E}">
        <p14:creationId xmlns:p14="http://schemas.microsoft.com/office/powerpoint/2010/main" val="189290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tiff"/></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78C9EF-0B79-0A42-959E-E45C2DFF082B}"/>
              </a:ext>
            </a:extLst>
          </p:cNvPr>
          <p:cNvPicPr>
            <a:picLocks noChangeAspect="1"/>
          </p:cNvPicPr>
          <p:nvPr/>
        </p:nvPicPr>
        <p:blipFill>
          <a:blip r:embed="rId3"/>
          <a:stretch>
            <a:fillRect/>
          </a:stretch>
        </p:blipFill>
        <p:spPr>
          <a:xfrm>
            <a:off x="1839992" y="912349"/>
            <a:ext cx="9637665" cy="5697968"/>
          </a:xfrm>
          <a:prstGeom prst="rect">
            <a:avLst/>
          </a:prstGeom>
        </p:spPr>
      </p:pic>
      <p:sp>
        <p:nvSpPr>
          <p:cNvPr id="2" name="Title 1"/>
          <p:cNvSpPr>
            <a:spLocks noGrp="1"/>
          </p:cNvSpPr>
          <p:nvPr>
            <p:ph type="ctrTitle"/>
          </p:nvPr>
        </p:nvSpPr>
        <p:spPr>
          <a:xfrm>
            <a:off x="1524000" y="82818"/>
            <a:ext cx="9144000" cy="829531"/>
          </a:xfrm>
          <a:solidFill>
            <a:schemeClr val="bg1"/>
          </a:solidFill>
        </p:spPr>
        <p:txBody>
          <a:bodyPr>
            <a:normAutofit/>
          </a:bodyPr>
          <a:lstStyle/>
          <a:p>
            <a:r>
              <a:rPr lang="en-US" sz="2400" dirty="0">
                <a:solidFill>
                  <a:srgbClr val="002060"/>
                </a:solidFill>
              </a:rPr>
              <a:t>CLEAR beyond 2025 and Scenarios for e- Future Test Facilities at CERN</a:t>
            </a:r>
          </a:p>
        </p:txBody>
      </p:sp>
      <p:sp>
        <p:nvSpPr>
          <p:cNvPr id="3" name="Subtitle 2"/>
          <p:cNvSpPr>
            <a:spLocks noGrp="1"/>
          </p:cNvSpPr>
          <p:nvPr>
            <p:ph type="subTitle" idx="1"/>
          </p:nvPr>
        </p:nvSpPr>
        <p:spPr>
          <a:xfrm>
            <a:off x="92465" y="2517036"/>
            <a:ext cx="1531433" cy="829531"/>
          </a:xfrm>
        </p:spPr>
        <p:txBody>
          <a:bodyPr anchor="t">
            <a:normAutofit fontScale="92500" lnSpcReduction="20000"/>
          </a:bodyPr>
          <a:lstStyle/>
          <a:p>
            <a:pPr algn="l"/>
            <a:r>
              <a:rPr lang="en-US" sz="1800" i="1" dirty="0">
                <a:solidFill>
                  <a:schemeClr val="tx1">
                    <a:lumMod val="65000"/>
                    <a:lumOff val="35000"/>
                  </a:schemeClr>
                </a:solidFill>
              </a:rPr>
              <a:t>R. </a:t>
            </a:r>
            <a:r>
              <a:rPr lang="en-US" sz="1800" i="1" dirty="0" err="1">
                <a:solidFill>
                  <a:schemeClr val="tx1">
                    <a:lumMod val="65000"/>
                    <a:lumOff val="35000"/>
                  </a:schemeClr>
                </a:solidFill>
              </a:rPr>
              <a:t>Corsini</a:t>
            </a:r>
            <a:endParaRPr lang="en-US" sz="1800" i="1" dirty="0">
              <a:solidFill>
                <a:schemeClr val="tx1">
                  <a:lumMod val="65000"/>
                  <a:lumOff val="35000"/>
                </a:schemeClr>
              </a:solidFill>
            </a:endParaRPr>
          </a:p>
          <a:p>
            <a:pPr algn="l"/>
            <a:r>
              <a:rPr lang="en-US" sz="1800" i="1" dirty="0">
                <a:solidFill>
                  <a:schemeClr val="tx1">
                    <a:lumMod val="65000"/>
                    <a:lumOff val="35000"/>
                  </a:schemeClr>
                </a:solidFill>
              </a:rPr>
              <a:t>for the CLEAR Team</a:t>
            </a:r>
          </a:p>
        </p:txBody>
      </p:sp>
      <p:sp>
        <p:nvSpPr>
          <p:cNvPr id="6" name="TextBox 5">
            <a:extLst>
              <a:ext uri="{FF2B5EF4-FFF2-40B4-BE49-F238E27FC236}">
                <a16:creationId xmlns:a16="http://schemas.microsoft.com/office/drawing/2014/main" id="{A7F414D3-2554-324D-AB39-CBD82209C5A4}"/>
              </a:ext>
            </a:extLst>
          </p:cNvPr>
          <p:cNvSpPr txBox="1"/>
          <p:nvPr/>
        </p:nvSpPr>
        <p:spPr>
          <a:xfrm flipH="1">
            <a:off x="8069204" y="4645325"/>
            <a:ext cx="2845628" cy="1569660"/>
          </a:xfrm>
          <a:prstGeom prst="rect">
            <a:avLst/>
          </a:prstGeom>
          <a:solidFill>
            <a:schemeClr val="tx1">
              <a:alpha val="25000"/>
            </a:schemeClr>
          </a:solidFill>
        </p:spPr>
        <p:txBody>
          <a:bodyPr wrap="square" rtlCol="0">
            <a:spAutoFit/>
          </a:bodyPr>
          <a:lstStyle/>
          <a:p>
            <a:pPr fontAlgn="base"/>
            <a:r>
              <a:rPr lang="en-US" sz="2400" dirty="0">
                <a:solidFill>
                  <a:schemeClr val="bg1"/>
                </a:solidFill>
                <a:latin typeface="Century Gothic" panose="020B0502020202020204" pitchFamily="34" charset="0"/>
              </a:rPr>
              <a:t>CERN Linear </a:t>
            </a:r>
          </a:p>
          <a:p>
            <a:pPr fontAlgn="base"/>
            <a:r>
              <a:rPr lang="en-US" sz="2400" dirty="0">
                <a:solidFill>
                  <a:schemeClr val="bg1"/>
                </a:solidFill>
                <a:latin typeface="Century Gothic" panose="020B0502020202020204" pitchFamily="34" charset="0"/>
              </a:rPr>
              <a:t>Electron Accelerator </a:t>
            </a:r>
          </a:p>
          <a:p>
            <a:pPr fontAlgn="base"/>
            <a:r>
              <a:rPr lang="en-US" sz="2400" dirty="0">
                <a:solidFill>
                  <a:schemeClr val="bg1"/>
                </a:solidFill>
                <a:latin typeface="Century Gothic" panose="020B0502020202020204" pitchFamily="34" charset="0"/>
              </a:rPr>
              <a:t>for Research</a:t>
            </a:r>
          </a:p>
        </p:txBody>
      </p:sp>
      <p:pic>
        <p:nvPicPr>
          <p:cNvPr id="5" name="Picture 4">
            <a:extLst>
              <a:ext uri="{FF2B5EF4-FFF2-40B4-BE49-F238E27FC236}">
                <a16:creationId xmlns:a16="http://schemas.microsoft.com/office/drawing/2014/main" id="{6C799DCF-6393-9C46-9616-93C743A661A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15261" y="1288496"/>
            <a:ext cx="2092549" cy="2140504"/>
          </a:xfrm>
          <a:prstGeom prst="rect">
            <a:avLst/>
          </a:prstGeom>
        </p:spPr>
      </p:pic>
      <p:pic>
        <p:nvPicPr>
          <p:cNvPr id="9" name="Picture 8">
            <a:extLst>
              <a:ext uri="{FF2B5EF4-FFF2-40B4-BE49-F238E27FC236}">
                <a16:creationId xmlns:a16="http://schemas.microsoft.com/office/drawing/2014/main" id="{957BAD59-5A4C-134C-BCAD-E0B990F6123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14343" y="4174857"/>
            <a:ext cx="2544776" cy="1911354"/>
          </a:xfrm>
          <a:prstGeom prst="rect">
            <a:avLst/>
          </a:prstGeom>
        </p:spPr>
      </p:pic>
    </p:spTree>
    <p:extLst>
      <p:ext uri="{BB962C8B-B14F-4D97-AF65-F5344CB8AC3E}">
        <p14:creationId xmlns:p14="http://schemas.microsoft.com/office/powerpoint/2010/main" val="735552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4C2D4-FC88-184E-A498-D4E22BC7E0E0}"/>
              </a:ext>
            </a:extLst>
          </p:cNvPr>
          <p:cNvSpPr>
            <a:spLocks noGrp="1"/>
          </p:cNvSpPr>
          <p:nvPr>
            <p:ph type="title"/>
          </p:nvPr>
        </p:nvSpPr>
        <p:spPr/>
        <p:txBody>
          <a:bodyPr/>
          <a:lstStyle/>
          <a:p>
            <a:r>
              <a:rPr lang="en-US" dirty="0"/>
              <a:t>A few thoughts on future facilities I</a:t>
            </a:r>
            <a:endParaRPr dirty="0"/>
          </a:p>
        </p:txBody>
      </p:sp>
      <p:pic>
        <p:nvPicPr>
          <p:cNvPr id="5" name="Picture 4" descr="A diagram of a solar panel&#10;&#10;Description automatically generated">
            <a:extLst>
              <a:ext uri="{FF2B5EF4-FFF2-40B4-BE49-F238E27FC236}">
                <a16:creationId xmlns:a16="http://schemas.microsoft.com/office/drawing/2014/main" id="{5110376E-1887-FF44-BEDB-9E27B925BC8E}"/>
              </a:ext>
            </a:extLst>
          </p:cNvPr>
          <p:cNvPicPr>
            <a:picLocks noChangeAspect="1"/>
          </p:cNvPicPr>
          <p:nvPr/>
        </p:nvPicPr>
        <p:blipFill>
          <a:blip r:embed="rId2"/>
          <a:stretch>
            <a:fillRect/>
          </a:stretch>
        </p:blipFill>
        <p:spPr>
          <a:xfrm>
            <a:off x="12653" y="717545"/>
            <a:ext cx="9918425" cy="5127670"/>
          </a:xfrm>
          <a:prstGeom prst="rect">
            <a:avLst/>
          </a:prstGeom>
        </p:spPr>
      </p:pic>
      <p:pic>
        <p:nvPicPr>
          <p:cNvPr id="7" name="Picture 6" descr="A table with numbers and symbols&#10;&#10;Description automatically generated">
            <a:extLst>
              <a:ext uri="{FF2B5EF4-FFF2-40B4-BE49-F238E27FC236}">
                <a16:creationId xmlns:a16="http://schemas.microsoft.com/office/drawing/2014/main" id="{3A547E86-A336-D444-86DE-C2E64FAC9568}"/>
              </a:ext>
            </a:extLst>
          </p:cNvPr>
          <p:cNvPicPr>
            <a:picLocks noChangeAspect="1"/>
          </p:cNvPicPr>
          <p:nvPr/>
        </p:nvPicPr>
        <p:blipFill>
          <a:blip r:embed="rId3"/>
          <a:stretch>
            <a:fillRect/>
          </a:stretch>
        </p:blipFill>
        <p:spPr>
          <a:xfrm>
            <a:off x="8874442" y="5316964"/>
            <a:ext cx="3246663" cy="1377371"/>
          </a:xfrm>
          <a:prstGeom prst="rect">
            <a:avLst/>
          </a:prstGeom>
        </p:spPr>
      </p:pic>
      <p:sp>
        <p:nvSpPr>
          <p:cNvPr id="8" name="Content Placeholder 2">
            <a:extLst>
              <a:ext uri="{FF2B5EF4-FFF2-40B4-BE49-F238E27FC236}">
                <a16:creationId xmlns:a16="http://schemas.microsoft.com/office/drawing/2014/main" id="{78381E71-E9F5-CB41-848C-681EE35A4D54}"/>
              </a:ext>
            </a:extLst>
          </p:cNvPr>
          <p:cNvSpPr>
            <a:spLocks noGrp="1"/>
          </p:cNvSpPr>
          <p:nvPr>
            <p:ph idx="1"/>
          </p:nvPr>
        </p:nvSpPr>
        <p:spPr>
          <a:xfrm>
            <a:off x="661411" y="6005649"/>
            <a:ext cx="2656148" cy="351655"/>
          </a:xfrm>
        </p:spPr>
        <p:txBody>
          <a:bodyPr>
            <a:normAutofit/>
          </a:bodyPr>
          <a:lstStyle/>
          <a:p>
            <a:pPr marL="0" indent="0">
              <a:buNone/>
            </a:pPr>
            <a:r>
              <a:rPr lang="en-US" sz="1600" dirty="0"/>
              <a:t>S band (2 GHz, 2.8 GHz)</a:t>
            </a:r>
          </a:p>
        </p:txBody>
      </p:sp>
      <p:sp>
        <p:nvSpPr>
          <p:cNvPr id="9" name="Content Placeholder 2">
            <a:extLst>
              <a:ext uri="{FF2B5EF4-FFF2-40B4-BE49-F238E27FC236}">
                <a16:creationId xmlns:a16="http://schemas.microsoft.com/office/drawing/2014/main" id="{E0FEC63F-3FE7-934C-B53F-BD7ABE2169D8}"/>
              </a:ext>
            </a:extLst>
          </p:cNvPr>
          <p:cNvSpPr txBox="1">
            <a:spLocks/>
          </p:cNvSpPr>
          <p:nvPr/>
        </p:nvSpPr>
        <p:spPr>
          <a:xfrm>
            <a:off x="4679755" y="6005649"/>
            <a:ext cx="2656148" cy="3516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600" dirty="0"/>
              <a:t>C band (2 GHz, 5.6 GHz)</a:t>
            </a:r>
          </a:p>
        </p:txBody>
      </p:sp>
      <p:sp>
        <p:nvSpPr>
          <p:cNvPr id="11" name="TextBox 10">
            <a:extLst>
              <a:ext uri="{FF2B5EF4-FFF2-40B4-BE49-F238E27FC236}">
                <a16:creationId xmlns:a16="http://schemas.microsoft.com/office/drawing/2014/main" id="{0EDFE784-E5B8-2345-AB29-C9629A0AB296}"/>
              </a:ext>
            </a:extLst>
          </p:cNvPr>
          <p:cNvSpPr txBox="1"/>
          <p:nvPr/>
        </p:nvSpPr>
        <p:spPr>
          <a:xfrm>
            <a:off x="576288" y="2076747"/>
            <a:ext cx="3625322" cy="954107"/>
          </a:xfrm>
          <a:prstGeom prst="rect">
            <a:avLst/>
          </a:prstGeom>
          <a:noFill/>
        </p:spPr>
        <p:txBody>
          <a:bodyPr wrap="square">
            <a:spAutoFit/>
          </a:bodyPr>
          <a:lstStyle/>
          <a:p>
            <a:r>
              <a:rPr lang="en-US" sz="2800" dirty="0">
                <a:solidFill>
                  <a:schemeClr val="accent1"/>
                </a:solidFill>
                <a:latin typeface="Century Gothic" panose="020B0502020202020204" pitchFamily="34" charset="0"/>
              </a:rPr>
              <a:t>FCC Injector Complex</a:t>
            </a:r>
            <a:endParaRPr sz="2800" dirty="0">
              <a:solidFill>
                <a:schemeClr val="accent1"/>
              </a:solidFill>
              <a:latin typeface="Century Gothic" panose="020B0502020202020204" pitchFamily="34" charset="0"/>
            </a:endParaRPr>
          </a:p>
        </p:txBody>
      </p:sp>
      <p:sp>
        <p:nvSpPr>
          <p:cNvPr id="13" name="TextBox 12">
            <a:extLst>
              <a:ext uri="{FF2B5EF4-FFF2-40B4-BE49-F238E27FC236}">
                <a16:creationId xmlns:a16="http://schemas.microsoft.com/office/drawing/2014/main" id="{3B54B886-A455-0146-9309-BE15EE7730B9}"/>
              </a:ext>
            </a:extLst>
          </p:cNvPr>
          <p:cNvSpPr txBox="1"/>
          <p:nvPr/>
        </p:nvSpPr>
        <p:spPr>
          <a:xfrm>
            <a:off x="9931078" y="1012785"/>
            <a:ext cx="1629962" cy="307777"/>
          </a:xfrm>
          <a:prstGeom prst="rect">
            <a:avLst/>
          </a:prstGeom>
          <a:noFill/>
        </p:spPr>
        <p:txBody>
          <a:bodyPr wrap="square">
            <a:spAutoFit/>
          </a:bodyPr>
          <a:lstStyle/>
          <a:p>
            <a:r>
              <a:rPr lang="en-US" sz="1400" i="1" spc="-1" dirty="0">
                <a:latin typeface="Century Gothic" panose="020B0502020202020204" pitchFamily="34" charset="0"/>
              </a:rPr>
              <a:t>Paolo </a:t>
            </a:r>
            <a:r>
              <a:rPr lang="en-US" sz="1400" i="1" spc="-1" dirty="0" err="1">
                <a:latin typeface="Century Gothic" panose="020B0502020202020204" pitchFamily="34" charset="0"/>
              </a:rPr>
              <a:t>Craievich</a:t>
            </a:r>
            <a:r>
              <a:rPr lang="en-US" sz="1400" i="1" spc="-1" dirty="0">
                <a:latin typeface="Century Gothic" panose="020B0502020202020204" pitchFamily="34" charset="0"/>
              </a:rPr>
              <a:t> </a:t>
            </a:r>
            <a:endParaRPr sz="1400" i="1" dirty="0">
              <a:latin typeface="Century Gothic" panose="020B0502020202020204" pitchFamily="34" charset="0"/>
            </a:endParaRPr>
          </a:p>
        </p:txBody>
      </p:sp>
    </p:spTree>
    <p:extLst>
      <p:ext uri="{BB962C8B-B14F-4D97-AF65-F5344CB8AC3E}">
        <p14:creationId xmlns:p14="http://schemas.microsoft.com/office/powerpoint/2010/main" val="2047679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4C2D4-FC88-184E-A498-D4E22BC7E0E0}"/>
              </a:ext>
            </a:extLst>
          </p:cNvPr>
          <p:cNvSpPr>
            <a:spLocks noGrp="1"/>
          </p:cNvSpPr>
          <p:nvPr>
            <p:ph type="title"/>
          </p:nvPr>
        </p:nvSpPr>
        <p:spPr/>
        <p:txBody>
          <a:bodyPr/>
          <a:lstStyle/>
          <a:p>
            <a:r>
              <a:rPr lang="en-US" dirty="0"/>
              <a:t>A few thoughts on future facilities II</a:t>
            </a:r>
            <a:endParaRPr dirty="0"/>
          </a:p>
        </p:txBody>
      </p:sp>
      <p:pic>
        <p:nvPicPr>
          <p:cNvPr id="5" name="Picture 4" descr="A diagram of a machine&#10;&#10;Description automatically generated">
            <a:extLst>
              <a:ext uri="{FF2B5EF4-FFF2-40B4-BE49-F238E27FC236}">
                <a16:creationId xmlns:a16="http://schemas.microsoft.com/office/drawing/2014/main" id="{140F7B03-4370-314A-B1F5-6CF845C100D3}"/>
              </a:ext>
            </a:extLst>
          </p:cNvPr>
          <p:cNvPicPr>
            <a:picLocks noChangeAspect="1"/>
          </p:cNvPicPr>
          <p:nvPr/>
        </p:nvPicPr>
        <p:blipFill>
          <a:blip r:embed="rId2"/>
          <a:stretch>
            <a:fillRect/>
          </a:stretch>
        </p:blipFill>
        <p:spPr>
          <a:xfrm>
            <a:off x="171799" y="730650"/>
            <a:ext cx="6274991" cy="3542075"/>
          </a:xfrm>
          <a:prstGeom prst="rect">
            <a:avLst/>
          </a:prstGeom>
        </p:spPr>
      </p:pic>
      <p:sp>
        <p:nvSpPr>
          <p:cNvPr id="6" name="TextBox 5">
            <a:extLst>
              <a:ext uri="{FF2B5EF4-FFF2-40B4-BE49-F238E27FC236}">
                <a16:creationId xmlns:a16="http://schemas.microsoft.com/office/drawing/2014/main" id="{38F7E66B-B557-5940-BC42-6176626B2401}"/>
              </a:ext>
            </a:extLst>
          </p:cNvPr>
          <p:cNvSpPr txBox="1"/>
          <p:nvPr/>
        </p:nvSpPr>
        <p:spPr>
          <a:xfrm>
            <a:off x="9931078" y="1012785"/>
            <a:ext cx="1629962" cy="307777"/>
          </a:xfrm>
          <a:prstGeom prst="rect">
            <a:avLst/>
          </a:prstGeom>
          <a:noFill/>
        </p:spPr>
        <p:txBody>
          <a:bodyPr wrap="square">
            <a:spAutoFit/>
          </a:bodyPr>
          <a:lstStyle/>
          <a:p>
            <a:r>
              <a:rPr lang="en-US" sz="1400" i="1" spc="-1" dirty="0">
                <a:latin typeface="Century Gothic" panose="020B0502020202020204" pitchFamily="34" charset="0"/>
              </a:rPr>
              <a:t>Paolo </a:t>
            </a:r>
            <a:r>
              <a:rPr lang="en-US" sz="1400" i="1" spc="-1" dirty="0" err="1">
                <a:latin typeface="Century Gothic" panose="020B0502020202020204" pitchFamily="34" charset="0"/>
              </a:rPr>
              <a:t>Craievich</a:t>
            </a:r>
            <a:r>
              <a:rPr lang="en-US" sz="1400" i="1" spc="-1" dirty="0">
                <a:latin typeface="Century Gothic" panose="020B0502020202020204" pitchFamily="34" charset="0"/>
              </a:rPr>
              <a:t> </a:t>
            </a:r>
            <a:endParaRPr sz="1400" i="1" dirty="0">
              <a:latin typeface="Century Gothic" panose="020B0502020202020204" pitchFamily="34" charset="0"/>
            </a:endParaRPr>
          </a:p>
        </p:txBody>
      </p:sp>
      <p:pic>
        <p:nvPicPr>
          <p:cNvPr id="8" name="Picture 7" descr="A diagram of a device&#10;&#10;Description automatically generated">
            <a:extLst>
              <a:ext uri="{FF2B5EF4-FFF2-40B4-BE49-F238E27FC236}">
                <a16:creationId xmlns:a16="http://schemas.microsoft.com/office/drawing/2014/main" id="{A042271E-6859-EB4F-A785-94C7440F6EA8}"/>
              </a:ext>
            </a:extLst>
          </p:cNvPr>
          <p:cNvPicPr>
            <a:picLocks noChangeAspect="1"/>
          </p:cNvPicPr>
          <p:nvPr/>
        </p:nvPicPr>
        <p:blipFill>
          <a:blip r:embed="rId3"/>
          <a:stretch>
            <a:fillRect/>
          </a:stretch>
        </p:blipFill>
        <p:spPr>
          <a:xfrm>
            <a:off x="1012582" y="4272725"/>
            <a:ext cx="4361942" cy="2091342"/>
          </a:xfrm>
          <a:prstGeom prst="rect">
            <a:avLst/>
          </a:prstGeom>
        </p:spPr>
      </p:pic>
      <p:pic>
        <p:nvPicPr>
          <p:cNvPr id="11" name="Picture 10" descr="A diagram of a ring with text and numbers&#10;&#10;Description automatically generated">
            <a:extLst>
              <a:ext uri="{FF2B5EF4-FFF2-40B4-BE49-F238E27FC236}">
                <a16:creationId xmlns:a16="http://schemas.microsoft.com/office/drawing/2014/main" id="{CAA2444A-B493-C941-85A9-21EE48B67DB1}"/>
              </a:ext>
            </a:extLst>
          </p:cNvPr>
          <p:cNvPicPr>
            <a:picLocks noChangeAspect="1"/>
          </p:cNvPicPr>
          <p:nvPr/>
        </p:nvPicPr>
        <p:blipFill>
          <a:blip r:embed="rId4"/>
          <a:stretch>
            <a:fillRect/>
          </a:stretch>
        </p:blipFill>
        <p:spPr>
          <a:xfrm>
            <a:off x="7287573" y="2303140"/>
            <a:ext cx="4669900" cy="3542075"/>
          </a:xfrm>
          <a:prstGeom prst="rect">
            <a:avLst/>
          </a:prstGeom>
        </p:spPr>
      </p:pic>
    </p:spTree>
    <p:extLst>
      <p:ext uri="{BB962C8B-B14F-4D97-AF65-F5344CB8AC3E}">
        <p14:creationId xmlns:p14="http://schemas.microsoft.com/office/powerpoint/2010/main" val="4724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4C2D4-FC88-184E-A498-D4E22BC7E0E0}"/>
              </a:ext>
            </a:extLst>
          </p:cNvPr>
          <p:cNvSpPr>
            <a:spLocks noGrp="1"/>
          </p:cNvSpPr>
          <p:nvPr>
            <p:ph type="title"/>
          </p:nvPr>
        </p:nvSpPr>
        <p:spPr/>
        <p:txBody>
          <a:bodyPr/>
          <a:lstStyle/>
          <a:p>
            <a:r>
              <a:rPr lang="en-US" dirty="0"/>
              <a:t>A few thoughts on future facilities III</a:t>
            </a:r>
            <a:endParaRPr dirty="0"/>
          </a:p>
        </p:txBody>
      </p:sp>
      <p:pic>
        <p:nvPicPr>
          <p:cNvPr id="5" name="Picture 4" descr="A yellow cover with a yellow background&#10;&#10;Description automatically generated">
            <a:extLst>
              <a:ext uri="{FF2B5EF4-FFF2-40B4-BE49-F238E27FC236}">
                <a16:creationId xmlns:a16="http://schemas.microsoft.com/office/drawing/2014/main" id="{A0DBAE85-1B61-D84C-9BB0-8A67F14A2F9B}"/>
              </a:ext>
            </a:extLst>
          </p:cNvPr>
          <p:cNvPicPr>
            <a:picLocks noChangeAspect="1"/>
          </p:cNvPicPr>
          <p:nvPr/>
        </p:nvPicPr>
        <p:blipFill>
          <a:blip r:embed="rId2"/>
          <a:stretch>
            <a:fillRect/>
          </a:stretch>
        </p:blipFill>
        <p:spPr>
          <a:xfrm>
            <a:off x="413553" y="778396"/>
            <a:ext cx="3853614" cy="5631083"/>
          </a:xfrm>
          <a:prstGeom prst="rect">
            <a:avLst/>
          </a:prstGeom>
        </p:spPr>
      </p:pic>
      <p:pic>
        <p:nvPicPr>
          <p:cNvPr id="11" name="Picture 10" descr="A text on a page&#10;&#10;Description automatically generated">
            <a:extLst>
              <a:ext uri="{FF2B5EF4-FFF2-40B4-BE49-F238E27FC236}">
                <a16:creationId xmlns:a16="http://schemas.microsoft.com/office/drawing/2014/main" id="{EAA36AB0-DFA8-E948-A71D-051916784B44}"/>
              </a:ext>
            </a:extLst>
          </p:cNvPr>
          <p:cNvPicPr>
            <a:picLocks noChangeAspect="1"/>
          </p:cNvPicPr>
          <p:nvPr/>
        </p:nvPicPr>
        <p:blipFill>
          <a:blip r:embed="rId3"/>
          <a:stretch>
            <a:fillRect/>
          </a:stretch>
        </p:blipFill>
        <p:spPr>
          <a:xfrm>
            <a:off x="5496493" y="1292387"/>
            <a:ext cx="5571639" cy="5029733"/>
          </a:xfrm>
          <a:prstGeom prst="rect">
            <a:avLst/>
          </a:prstGeom>
        </p:spPr>
      </p:pic>
      <p:sp>
        <p:nvSpPr>
          <p:cNvPr id="13" name="TextBox 12">
            <a:extLst>
              <a:ext uri="{FF2B5EF4-FFF2-40B4-BE49-F238E27FC236}">
                <a16:creationId xmlns:a16="http://schemas.microsoft.com/office/drawing/2014/main" id="{603A47BF-15F1-EA41-A279-610189DEC31A}"/>
              </a:ext>
            </a:extLst>
          </p:cNvPr>
          <p:cNvSpPr txBox="1"/>
          <p:nvPr/>
        </p:nvSpPr>
        <p:spPr>
          <a:xfrm>
            <a:off x="4932925" y="778396"/>
            <a:ext cx="6698774" cy="338554"/>
          </a:xfrm>
          <a:prstGeom prst="rect">
            <a:avLst/>
          </a:prstGeom>
          <a:noFill/>
        </p:spPr>
        <p:txBody>
          <a:bodyPr wrap="square">
            <a:spAutoFit/>
          </a:bodyPr>
          <a:lstStyle/>
          <a:p>
            <a:r>
              <a:rPr lang="en-US" sz="1600" dirty="0">
                <a:latin typeface="Century Gothic" panose="020B0502020202020204" pitchFamily="34" charset="0"/>
              </a:rPr>
              <a:t>Physics motivations: Light dark matter searches, neutrino physics</a:t>
            </a:r>
            <a:endParaRPr sz="1600" dirty="0">
              <a:latin typeface="Century Gothic" panose="020B0502020202020204" pitchFamily="34" charset="0"/>
            </a:endParaRPr>
          </a:p>
        </p:txBody>
      </p:sp>
    </p:spTree>
    <p:extLst>
      <p:ext uri="{BB962C8B-B14F-4D97-AF65-F5344CB8AC3E}">
        <p14:creationId xmlns:p14="http://schemas.microsoft.com/office/powerpoint/2010/main" val="2120395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4F568-4EC5-1942-831B-41569640D4ED}"/>
              </a:ext>
            </a:extLst>
          </p:cNvPr>
          <p:cNvSpPr>
            <a:spLocks noGrp="1"/>
          </p:cNvSpPr>
          <p:nvPr>
            <p:ph type="title"/>
          </p:nvPr>
        </p:nvSpPr>
        <p:spPr/>
        <p:txBody>
          <a:bodyPr/>
          <a:lstStyle/>
          <a:p>
            <a:r>
              <a:rPr lang="en-US" dirty="0"/>
              <a:t>The e-SPS proposal</a:t>
            </a:r>
            <a:endParaRPr dirty="0"/>
          </a:p>
        </p:txBody>
      </p:sp>
      <p:pic>
        <p:nvPicPr>
          <p:cNvPr id="7" name="Picture 6" descr="A diagram of a circular diagram&#10;&#10;Description automatically generated with medium confidence">
            <a:extLst>
              <a:ext uri="{FF2B5EF4-FFF2-40B4-BE49-F238E27FC236}">
                <a16:creationId xmlns:a16="http://schemas.microsoft.com/office/drawing/2014/main" id="{E15EC969-3719-014A-A147-249CC6A77CCA}"/>
              </a:ext>
            </a:extLst>
          </p:cNvPr>
          <p:cNvPicPr>
            <a:picLocks noChangeAspect="1"/>
          </p:cNvPicPr>
          <p:nvPr/>
        </p:nvPicPr>
        <p:blipFill>
          <a:blip r:embed="rId2"/>
          <a:stretch>
            <a:fillRect/>
          </a:stretch>
        </p:blipFill>
        <p:spPr>
          <a:xfrm>
            <a:off x="3032567" y="1384851"/>
            <a:ext cx="9159433" cy="4541588"/>
          </a:xfrm>
          <a:prstGeom prst="rect">
            <a:avLst/>
          </a:prstGeom>
        </p:spPr>
      </p:pic>
      <p:pic>
        <p:nvPicPr>
          <p:cNvPr id="8" name="Picture 7" descr="Diagram of a diagram of a factory&#10;&#10;Description automatically generated">
            <a:extLst>
              <a:ext uri="{FF2B5EF4-FFF2-40B4-BE49-F238E27FC236}">
                <a16:creationId xmlns:a16="http://schemas.microsoft.com/office/drawing/2014/main" id="{CA47D6DF-DBD5-8141-AAFD-4D596F5A65C9}"/>
              </a:ext>
            </a:extLst>
          </p:cNvPr>
          <p:cNvPicPr>
            <a:picLocks noChangeAspect="1"/>
          </p:cNvPicPr>
          <p:nvPr/>
        </p:nvPicPr>
        <p:blipFill>
          <a:blip r:embed="rId3"/>
          <a:stretch>
            <a:fillRect/>
          </a:stretch>
        </p:blipFill>
        <p:spPr>
          <a:xfrm>
            <a:off x="147152" y="803519"/>
            <a:ext cx="4309101" cy="1896160"/>
          </a:xfrm>
          <a:prstGeom prst="rect">
            <a:avLst/>
          </a:prstGeom>
        </p:spPr>
      </p:pic>
      <p:pic>
        <p:nvPicPr>
          <p:cNvPr id="9" name="Picture 8" descr="A diagram of a diagram&#10;&#10;Description automatically generated">
            <a:extLst>
              <a:ext uri="{FF2B5EF4-FFF2-40B4-BE49-F238E27FC236}">
                <a16:creationId xmlns:a16="http://schemas.microsoft.com/office/drawing/2014/main" id="{DF14D61F-A450-5D4E-BA66-B78DE233A70E}"/>
              </a:ext>
            </a:extLst>
          </p:cNvPr>
          <p:cNvPicPr>
            <a:picLocks noChangeAspect="1"/>
          </p:cNvPicPr>
          <p:nvPr/>
        </p:nvPicPr>
        <p:blipFill>
          <a:blip r:embed="rId4"/>
          <a:stretch>
            <a:fillRect/>
          </a:stretch>
        </p:blipFill>
        <p:spPr>
          <a:xfrm>
            <a:off x="6096000" y="4838219"/>
            <a:ext cx="4818310" cy="1944230"/>
          </a:xfrm>
          <a:prstGeom prst="rect">
            <a:avLst/>
          </a:prstGeom>
        </p:spPr>
      </p:pic>
      <p:cxnSp>
        <p:nvCxnSpPr>
          <p:cNvPr id="11" name="Straight Connector 10">
            <a:extLst>
              <a:ext uri="{FF2B5EF4-FFF2-40B4-BE49-F238E27FC236}">
                <a16:creationId xmlns:a16="http://schemas.microsoft.com/office/drawing/2014/main" id="{C934254D-C83E-784A-88CE-C25E608A93AD}"/>
              </a:ext>
            </a:extLst>
          </p:cNvPr>
          <p:cNvCxnSpPr>
            <a:stCxn id="8" idx="2"/>
          </p:cNvCxnSpPr>
          <p:nvPr/>
        </p:nvCxnSpPr>
        <p:spPr>
          <a:xfrm>
            <a:off x="2301703" y="2699679"/>
            <a:ext cx="1575816" cy="1038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7A4E5F3-AA12-EA49-A4E8-773CABB7D52A}"/>
              </a:ext>
            </a:extLst>
          </p:cNvPr>
          <p:cNvCxnSpPr>
            <a:cxnSpLocks/>
          </p:cNvCxnSpPr>
          <p:nvPr/>
        </p:nvCxnSpPr>
        <p:spPr>
          <a:xfrm>
            <a:off x="6618992" y="3559573"/>
            <a:ext cx="1950180" cy="1049851"/>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D96CFF3-6169-FF49-95CC-E5001E916424}"/>
              </a:ext>
            </a:extLst>
          </p:cNvPr>
          <p:cNvSpPr txBox="1"/>
          <p:nvPr/>
        </p:nvSpPr>
        <p:spPr>
          <a:xfrm>
            <a:off x="4456253" y="2956788"/>
            <a:ext cx="1812662" cy="369332"/>
          </a:xfrm>
          <a:prstGeom prst="rect">
            <a:avLst/>
          </a:prstGeom>
          <a:noFill/>
        </p:spPr>
        <p:txBody>
          <a:bodyPr wrap="square">
            <a:spAutoFit/>
          </a:bodyPr>
          <a:lstStyle/>
          <a:p>
            <a:r>
              <a:rPr lang="en-US" dirty="0">
                <a:solidFill>
                  <a:schemeClr val="accent1"/>
                </a:solidFill>
                <a:latin typeface="Century Gothic" panose="020B0502020202020204" pitchFamily="34" charset="0"/>
              </a:rPr>
              <a:t>3.5 GeV</a:t>
            </a:r>
            <a:endParaRPr dirty="0">
              <a:solidFill>
                <a:schemeClr val="accent1"/>
              </a:solidFill>
              <a:latin typeface="Century Gothic" panose="020B0502020202020204" pitchFamily="34" charset="0"/>
            </a:endParaRPr>
          </a:p>
        </p:txBody>
      </p:sp>
      <p:cxnSp>
        <p:nvCxnSpPr>
          <p:cNvPr id="17" name="Straight Arrow Connector 16">
            <a:extLst>
              <a:ext uri="{FF2B5EF4-FFF2-40B4-BE49-F238E27FC236}">
                <a16:creationId xmlns:a16="http://schemas.microsoft.com/office/drawing/2014/main" id="{9893C9B2-FEA6-F840-854E-B7DF4AF87B7E}"/>
              </a:ext>
            </a:extLst>
          </p:cNvPr>
          <p:cNvCxnSpPr/>
          <p:nvPr/>
        </p:nvCxnSpPr>
        <p:spPr>
          <a:xfrm flipV="1">
            <a:off x="5034579" y="3326120"/>
            <a:ext cx="441063" cy="102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6017A72-226D-5847-9450-1274C1E4FFA4}"/>
              </a:ext>
            </a:extLst>
          </p:cNvPr>
          <p:cNvSpPr txBox="1"/>
          <p:nvPr/>
        </p:nvSpPr>
        <p:spPr>
          <a:xfrm>
            <a:off x="10126762" y="3244334"/>
            <a:ext cx="1033436" cy="369332"/>
          </a:xfrm>
          <a:prstGeom prst="rect">
            <a:avLst/>
          </a:prstGeom>
          <a:noFill/>
        </p:spPr>
        <p:txBody>
          <a:bodyPr wrap="square">
            <a:spAutoFit/>
          </a:bodyPr>
          <a:lstStyle/>
          <a:p>
            <a:r>
              <a:rPr lang="en-US" dirty="0">
                <a:solidFill>
                  <a:schemeClr val="accent1"/>
                </a:solidFill>
                <a:latin typeface="Century Gothic" panose="020B0502020202020204" pitchFamily="34" charset="0"/>
              </a:rPr>
              <a:t>16 GeV</a:t>
            </a:r>
            <a:endParaRPr dirty="0">
              <a:solidFill>
                <a:schemeClr val="accent1"/>
              </a:solidFill>
              <a:latin typeface="Century Gothic" panose="020B0502020202020204" pitchFamily="34" charset="0"/>
            </a:endParaRPr>
          </a:p>
        </p:txBody>
      </p:sp>
      <p:cxnSp>
        <p:nvCxnSpPr>
          <p:cNvPr id="19" name="Straight Arrow Connector 18">
            <a:extLst>
              <a:ext uri="{FF2B5EF4-FFF2-40B4-BE49-F238E27FC236}">
                <a16:creationId xmlns:a16="http://schemas.microsoft.com/office/drawing/2014/main" id="{A83BA961-9F1A-F042-BCEB-F40BFD19E47D}"/>
              </a:ext>
            </a:extLst>
          </p:cNvPr>
          <p:cNvCxnSpPr>
            <a:cxnSpLocks/>
          </p:cNvCxnSpPr>
          <p:nvPr/>
        </p:nvCxnSpPr>
        <p:spPr>
          <a:xfrm>
            <a:off x="10422949" y="3679775"/>
            <a:ext cx="441063" cy="107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24D2105-11AE-1545-82FB-225FB5120239}"/>
              </a:ext>
            </a:extLst>
          </p:cNvPr>
          <p:cNvSpPr txBox="1"/>
          <p:nvPr/>
        </p:nvSpPr>
        <p:spPr>
          <a:xfrm>
            <a:off x="336642" y="2772122"/>
            <a:ext cx="1812662" cy="923330"/>
          </a:xfrm>
          <a:prstGeom prst="rect">
            <a:avLst/>
          </a:prstGeom>
          <a:noFill/>
        </p:spPr>
        <p:txBody>
          <a:bodyPr wrap="square">
            <a:spAutoFit/>
          </a:bodyPr>
          <a:lstStyle/>
          <a:p>
            <a:r>
              <a:rPr lang="en-US" dirty="0">
                <a:solidFill>
                  <a:schemeClr val="accent1"/>
                </a:solidFill>
                <a:latin typeface="Century Gothic" panose="020B0502020202020204" pitchFamily="34" charset="0"/>
              </a:rPr>
              <a:t>Low energy user facility</a:t>
            </a:r>
          </a:p>
          <a:p>
            <a:r>
              <a:rPr lang="en-US" sz="1600" dirty="0">
                <a:latin typeface="Century Gothic" panose="020B0502020202020204" pitchFamily="34" charset="0"/>
              </a:rPr>
              <a:t>~ 200 MeV</a:t>
            </a:r>
            <a:endParaRPr sz="1600" dirty="0">
              <a:latin typeface="Century Gothic" panose="020B0502020202020204" pitchFamily="34" charset="0"/>
            </a:endParaRPr>
          </a:p>
        </p:txBody>
      </p:sp>
      <p:sp>
        <p:nvSpPr>
          <p:cNvPr id="22" name="TextBox 21">
            <a:extLst>
              <a:ext uri="{FF2B5EF4-FFF2-40B4-BE49-F238E27FC236}">
                <a16:creationId xmlns:a16="http://schemas.microsoft.com/office/drawing/2014/main" id="{3788E60E-B209-C645-9D37-E7AA88223079}"/>
              </a:ext>
            </a:extLst>
          </p:cNvPr>
          <p:cNvSpPr txBox="1"/>
          <p:nvPr/>
        </p:nvSpPr>
        <p:spPr>
          <a:xfrm>
            <a:off x="7780628" y="4515053"/>
            <a:ext cx="1812662" cy="646331"/>
          </a:xfrm>
          <a:prstGeom prst="rect">
            <a:avLst/>
          </a:prstGeom>
          <a:noFill/>
        </p:spPr>
        <p:txBody>
          <a:bodyPr wrap="square">
            <a:spAutoFit/>
          </a:bodyPr>
          <a:lstStyle/>
          <a:p>
            <a:r>
              <a:rPr lang="en-US" dirty="0">
                <a:solidFill>
                  <a:schemeClr val="accent1"/>
                </a:solidFill>
                <a:latin typeface="Century Gothic" panose="020B0502020202020204" pitchFamily="34" charset="0"/>
              </a:rPr>
              <a:t>High energy test stand</a:t>
            </a:r>
            <a:endParaRPr dirty="0">
              <a:solidFill>
                <a:schemeClr val="accent1"/>
              </a:solidFill>
              <a:latin typeface="Century Gothic" panose="020B0502020202020204" pitchFamily="34" charset="0"/>
            </a:endParaRPr>
          </a:p>
        </p:txBody>
      </p:sp>
      <p:sp>
        <p:nvSpPr>
          <p:cNvPr id="23" name="TextBox 22">
            <a:extLst>
              <a:ext uri="{FF2B5EF4-FFF2-40B4-BE49-F238E27FC236}">
                <a16:creationId xmlns:a16="http://schemas.microsoft.com/office/drawing/2014/main" id="{DD628A18-EAEB-604F-966B-329BBF1BF93B}"/>
              </a:ext>
            </a:extLst>
          </p:cNvPr>
          <p:cNvSpPr txBox="1"/>
          <p:nvPr/>
        </p:nvSpPr>
        <p:spPr>
          <a:xfrm>
            <a:off x="4572639" y="4164561"/>
            <a:ext cx="2365675" cy="523220"/>
          </a:xfrm>
          <a:prstGeom prst="rect">
            <a:avLst/>
          </a:prstGeom>
          <a:noFill/>
        </p:spPr>
        <p:txBody>
          <a:bodyPr wrap="square">
            <a:spAutoFit/>
          </a:bodyPr>
          <a:lstStyle/>
          <a:p>
            <a:r>
              <a:rPr lang="en-US" sz="1400" dirty="0">
                <a:latin typeface="Century Gothic" panose="020B0502020202020204" pitchFamily="34" charset="0"/>
              </a:rPr>
              <a:t>3.5 GeV X-band </a:t>
            </a:r>
            <a:r>
              <a:rPr lang="en-US" sz="1400" dirty="0" err="1">
                <a:latin typeface="Century Gothic" panose="020B0502020202020204" pitchFamily="34" charset="0"/>
              </a:rPr>
              <a:t>linac</a:t>
            </a:r>
            <a:endParaRPr lang="en-US" sz="1400" dirty="0">
              <a:latin typeface="Century Gothic" panose="020B0502020202020204" pitchFamily="34" charset="0"/>
            </a:endParaRPr>
          </a:p>
          <a:p>
            <a:r>
              <a:rPr lang="en-US" sz="1400" dirty="0">
                <a:latin typeface="Century Gothic" panose="020B0502020202020204" pitchFamily="34" charset="0"/>
              </a:rPr>
              <a:t>(CLIC technology)</a:t>
            </a:r>
            <a:endParaRPr sz="1400" dirty="0">
              <a:latin typeface="Century Gothic" panose="020B0502020202020204" pitchFamily="34" charset="0"/>
            </a:endParaRPr>
          </a:p>
        </p:txBody>
      </p:sp>
      <p:sp>
        <p:nvSpPr>
          <p:cNvPr id="25" name="TextBox 24">
            <a:extLst>
              <a:ext uri="{FF2B5EF4-FFF2-40B4-BE49-F238E27FC236}">
                <a16:creationId xmlns:a16="http://schemas.microsoft.com/office/drawing/2014/main" id="{2FF87740-CF14-9143-8FB6-EF1829FE2DB3}"/>
              </a:ext>
            </a:extLst>
          </p:cNvPr>
          <p:cNvSpPr txBox="1"/>
          <p:nvPr/>
        </p:nvSpPr>
        <p:spPr>
          <a:xfrm>
            <a:off x="7385436" y="1964381"/>
            <a:ext cx="790383" cy="338554"/>
          </a:xfrm>
          <a:prstGeom prst="rect">
            <a:avLst/>
          </a:prstGeom>
          <a:noFill/>
        </p:spPr>
        <p:txBody>
          <a:bodyPr wrap="square">
            <a:spAutoFit/>
          </a:bodyPr>
          <a:lstStyle/>
          <a:p>
            <a:r>
              <a:rPr lang="en-US" sz="1600" dirty="0">
                <a:latin typeface="Century Gothic" panose="020B0502020202020204" pitchFamily="34" charset="0"/>
              </a:rPr>
              <a:t>SPS</a:t>
            </a:r>
            <a:endParaRPr sz="1600" dirty="0">
              <a:latin typeface="Century Gothic" panose="020B0502020202020204" pitchFamily="34" charset="0"/>
            </a:endParaRPr>
          </a:p>
        </p:txBody>
      </p:sp>
    </p:spTree>
    <p:extLst>
      <p:ext uri="{BB962C8B-B14F-4D97-AF65-F5344CB8AC3E}">
        <p14:creationId xmlns:p14="http://schemas.microsoft.com/office/powerpoint/2010/main" val="3960805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6BEE0-70C0-0748-A586-346A079FDD49}"/>
              </a:ext>
            </a:extLst>
          </p:cNvPr>
          <p:cNvSpPr>
            <a:spLocks noGrp="1"/>
          </p:cNvSpPr>
          <p:nvPr>
            <p:ph type="title"/>
          </p:nvPr>
        </p:nvSpPr>
        <p:spPr/>
        <p:txBody>
          <a:bodyPr/>
          <a:lstStyle/>
          <a:p>
            <a:r>
              <a:rPr lang="en-US" dirty="0"/>
              <a:t>Relevance of e-SPS for CLIC, cost</a:t>
            </a:r>
            <a:endParaRPr dirty="0"/>
          </a:p>
        </p:txBody>
      </p:sp>
      <p:pic>
        <p:nvPicPr>
          <p:cNvPr id="5" name="Picture 4" descr="A table with text on it&#10;&#10;Description automatically generated">
            <a:extLst>
              <a:ext uri="{FF2B5EF4-FFF2-40B4-BE49-F238E27FC236}">
                <a16:creationId xmlns:a16="http://schemas.microsoft.com/office/drawing/2014/main" id="{5405EDAE-37CA-F041-9A00-2967F6069D40}"/>
              </a:ext>
            </a:extLst>
          </p:cNvPr>
          <p:cNvPicPr>
            <a:picLocks noChangeAspect="1"/>
          </p:cNvPicPr>
          <p:nvPr/>
        </p:nvPicPr>
        <p:blipFill>
          <a:blip r:embed="rId2"/>
          <a:stretch>
            <a:fillRect/>
          </a:stretch>
        </p:blipFill>
        <p:spPr>
          <a:xfrm>
            <a:off x="192322" y="1393869"/>
            <a:ext cx="5044651" cy="4557121"/>
          </a:xfrm>
          <a:prstGeom prst="rect">
            <a:avLst/>
          </a:prstGeom>
        </p:spPr>
      </p:pic>
      <p:pic>
        <p:nvPicPr>
          <p:cNvPr id="7" name="Picture 6" descr="A close-up of a blue and white object&#10;&#10;Description automatically generated">
            <a:extLst>
              <a:ext uri="{FF2B5EF4-FFF2-40B4-BE49-F238E27FC236}">
                <a16:creationId xmlns:a16="http://schemas.microsoft.com/office/drawing/2014/main" id="{082C85BF-229C-7048-A4B9-F2786921D783}"/>
              </a:ext>
            </a:extLst>
          </p:cNvPr>
          <p:cNvPicPr>
            <a:picLocks noChangeAspect="1"/>
          </p:cNvPicPr>
          <p:nvPr/>
        </p:nvPicPr>
        <p:blipFill>
          <a:blip r:embed="rId3"/>
          <a:stretch>
            <a:fillRect/>
          </a:stretch>
        </p:blipFill>
        <p:spPr>
          <a:xfrm>
            <a:off x="5936892" y="1507453"/>
            <a:ext cx="5616821" cy="1945937"/>
          </a:xfrm>
          <a:prstGeom prst="rect">
            <a:avLst/>
          </a:prstGeom>
        </p:spPr>
      </p:pic>
      <p:sp>
        <p:nvSpPr>
          <p:cNvPr id="8" name="TextBox 7">
            <a:extLst>
              <a:ext uri="{FF2B5EF4-FFF2-40B4-BE49-F238E27FC236}">
                <a16:creationId xmlns:a16="http://schemas.microsoft.com/office/drawing/2014/main" id="{55C811EE-F319-414E-BA18-29626F5A84E2}"/>
              </a:ext>
            </a:extLst>
          </p:cNvPr>
          <p:cNvSpPr txBox="1"/>
          <p:nvPr/>
        </p:nvSpPr>
        <p:spPr>
          <a:xfrm>
            <a:off x="6509063" y="3956049"/>
            <a:ext cx="5044650" cy="2308324"/>
          </a:xfrm>
          <a:prstGeom prst="rect">
            <a:avLst/>
          </a:prstGeom>
          <a:noFill/>
        </p:spPr>
        <p:txBody>
          <a:bodyPr wrap="square">
            <a:spAutoFit/>
          </a:bodyPr>
          <a:lstStyle/>
          <a:p>
            <a:pPr marL="285750" indent="-285750">
              <a:buFont typeface="Arial" panose="020B0604020202020204" pitchFamily="34" charset="0"/>
              <a:buChar char="•"/>
            </a:pPr>
            <a:r>
              <a:rPr lang="en-US" sz="1600" spc="-1" dirty="0">
                <a:latin typeface="Century Gothic" panose="020B0502020202020204" pitchFamily="34" charset="0"/>
              </a:rPr>
              <a:t>May a similar project be developed based on requirements for FCC-</a:t>
            </a:r>
            <a:r>
              <a:rPr lang="en-US" sz="1600" spc="-1" dirty="0" err="1">
                <a:latin typeface="Century Gothic" panose="020B0502020202020204" pitchFamily="34" charset="0"/>
              </a:rPr>
              <a:t>ee</a:t>
            </a:r>
            <a:r>
              <a:rPr lang="en-US" sz="1600" spc="-1" dirty="0">
                <a:latin typeface="Century Gothic" panose="020B0502020202020204" pitchFamily="34" charset="0"/>
              </a:rPr>
              <a:t> ?</a:t>
            </a:r>
          </a:p>
          <a:p>
            <a:pPr marL="285750" indent="-285750">
              <a:buFont typeface="Arial" panose="020B0604020202020204" pitchFamily="34" charset="0"/>
              <a:buChar char="•"/>
            </a:pPr>
            <a:endParaRPr lang="en-US" sz="1600" spc="-1" dirty="0">
              <a:latin typeface="Century Gothic" panose="020B0502020202020204" pitchFamily="34" charset="0"/>
            </a:endParaRPr>
          </a:p>
          <a:p>
            <a:pPr marL="285750" indent="-285750">
              <a:buFont typeface="Arial" panose="020B0604020202020204" pitchFamily="34" charset="0"/>
              <a:buChar char="•"/>
            </a:pPr>
            <a:r>
              <a:rPr lang="en-US" sz="1600" spc="-1" dirty="0">
                <a:latin typeface="Century Gothic" panose="020B0502020202020204" pitchFamily="34" charset="0"/>
              </a:rPr>
              <a:t>Is it the size/cost/time scale relevant/affordable?</a:t>
            </a:r>
          </a:p>
          <a:p>
            <a:pPr marL="285750" indent="-285750">
              <a:buFont typeface="Arial" panose="020B0604020202020204" pitchFamily="34" charset="0"/>
              <a:buChar char="•"/>
            </a:pPr>
            <a:endParaRPr lang="en-US" sz="1600" spc="-1" dirty="0">
              <a:latin typeface="Century Gothic" panose="020B0502020202020204" pitchFamily="34" charset="0"/>
            </a:endParaRPr>
          </a:p>
          <a:p>
            <a:pPr marL="285750" indent="-285750">
              <a:buFont typeface="Arial" panose="020B0604020202020204" pitchFamily="34" charset="0"/>
              <a:buChar char="•"/>
            </a:pPr>
            <a:r>
              <a:rPr lang="en-US" sz="1600" spc="-1" dirty="0">
                <a:latin typeface="Century Gothic" panose="020B0502020202020204" pitchFamily="34" charset="0"/>
              </a:rPr>
              <a:t>Possibly, such facility should aim at being compatible with (parts of) the final FCC-</a:t>
            </a:r>
            <a:r>
              <a:rPr lang="en-US" sz="1600" spc="-1" dirty="0" err="1">
                <a:latin typeface="Century Gothic" panose="020B0502020202020204" pitchFamily="34" charset="0"/>
              </a:rPr>
              <a:t>ee</a:t>
            </a:r>
            <a:r>
              <a:rPr lang="en-US" sz="1600" spc="-1" dirty="0">
                <a:latin typeface="Century Gothic" panose="020B0502020202020204" pitchFamily="34" charset="0"/>
              </a:rPr>
              <a:t> injector complex</a:t>
            </a:r>
            <a:endParaRPr sz="1600" dirty="0">
              <a:latin typeface="Century Gothic" panose="020B0502020202020204" pitchFamily="34" charset="0"/>
            </a:endParaRPr>
          </a:p>
        </p:txBody>
      </p:sp>
    </p:spTree>
    <p:extLst>
      <p:ext uri="{BB962C8B-B14F-4D97-AF65-F5344CB8AC3E}">
        <p14:creationId xmlns:p14="http://schemas.microsoft.com/office/powerpoint/2010/main" val="2603572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AA13A-4BD4-B649-B6DA-8EEAED72EA4A}"/>
              </a:ext>
            </a:extLst>
          </p:cNvPr>
          <p:cNvSpPr>
            <a:spLocks noGrp="1"/>
          </p:cNvSpPr>
          <p:nvPr>
            <p:ph type="title"/>
          </p:nvPr>
        </p:nvSpPr>
        <p:spPr/>
        <p:txBody>
          <a:bodyPr/>
          <a:lstStyle/>
          <a:p>
            <a:r>
              <a:rPr lang="en-US" dirty="0"/>
              <a:t>Can’t resist…</a:t>
            </a:r>
            <a:endParaRPr dirty="0"/>
          </a:p>
        </p:txBody>
      </p:sp>
      <p:pic>
        <p:nvPicPr>
          <p:cNvPr id="5" name="Picture 4" descr="A close-up of a document&#10;&#10;Description automatically generated">
            <a:extLst>
              <a:ext uri="{FF2B5EF4-FFF2-40B4-BE49-F238E27FC236}">
                <a16:creationId xmlns:a16="http://schemas.microsoft.com/office/drawing/2014/main" id="{C5705151-7477-A54E-A8DD-B72E703ED557}"/>
              </a:ext>
            </a:extLst>
          </p:cNvPr>
          <p:cNvPicPr>
            <a:picLocks noChangeAspect="1"/>
          </p:cNvPicPr>
          <p:nvPr/>
        </p:nvPicPr>
        <p:blipFill>
          <a:blip r:embed="rId2"/>
          <a:stretch>
            <a:fillRect/>
          </a:stretch>
        </p:blipFill>
        <p:spPr>
          <a:xfrm>
            <a:off x="1736203" y="2266395"/>
            <a:ext cx="8542116" cy="1758872"/>
          </a:xfrm>
          <a:prstGeom prst="rect">
            <a:avLst/>
          </a:prstGeom>
        </p:spPr>
      </p:pic>
    </p:spTree>
    <p:extLst>
      <p:ext uri="{BB962C8B-B14F-4D97-AF65-F5344CB8AC3E}">
        <p14:creationId xmlns:p14="http://schemas.microsoft.com/office/powerpoint/2010/main" val="2215536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FD522-B254-3649-AA4D-373AECB1AA87}"/>
              </a:ext>
            </a:extLst>
          </p:cNvPr>
          <p:cNvSpPr>
            <a:spLocks noGrp="1"/>
          </p:cNvSpPr>
          <p:nvPr>
            <p:ph type="title"/>
          </p:nvPr>
        </p:nvSpPr>
        <p:spPr/>
        <p:txBody>
          <a:bodyPr/>
          <a:lstStyle/>
          <a:p>
            <a:r>
              <a:rPr lang="en-US" dirty="0"/>
              <a:t>Some additional considerations</a:t>
            </a:r>
            <a:endParaRPr dirty="0"/>
          </a:p>
        </p:txBody>
      </p:sp>
      <p:sp>
        <p:nvSpPr>
          <p:cNvPr id="3" name="Content Placeholder 2">
            <a:extLst>
              <a:ext uri="{FF2B5EF4-FFF2-40B4-BE49-F238E27FC236}">
                <a16:creationId xmlns:a16="http://schemas.microsoft.com/office/drawing/2014/main" id="{BA08919E-57EE-CD44-BF0C-E98DE1492C7D}"/>
              </a:ext>
            </a:extLst>
          </p:cNvPr>
          <p:cNvSpPr>
            <a:spLocks noGrp="1"/>
          </p:cNvSpPr>
          <p:nvPr>
            <p:ph idx="1"/>
          </p:nvPr>
        </p:nvSpPr>
        <p:spPr>
          <a:xfrm>
            <a:off x="356419" y="749860"/>
            <a:ext cx="11479161" cy="5640182"/>
          </a:xfrm>
        </p:spPr>
        <p:txBody>
          <a:bodyPr>
            <a:normAutofit fontScale="77500" lnSpcReduction="20000"/>
          </a:bodyPr>
          <a:lstStyle/>
          <a:p>
            <a:pPr>
              <a:lnSpc>
                <a:spcPct val="120000"/>
              </a:lnSpc>
            </a:pPr>
            <a:r>
              <a:rPr lang="en-US" dirty="0"/>
              <a:t>Presently, </a:t>
            </a:r>
            <a:r>
              <a:rPr lang="en-US" dirty="0">
                <a:solidFill>
                  <a:schemeClr val="accent1"/>
                </a:solidFill>
              </a:rPr>
              <a:t>CLEAR</a:t>
            </a:r>
            <a:r>
              <a:rPr lang="en-US" dirty="0"/>
              <a:t> (and the </a:t>
            </a:r>
            <a:r>
              <a:rPr lang="en-US" dirty="0">
                <a:solidFill>
                  <a:schemeClr val="accent1"/>
                </a:solidFill>
              </a:rPr>
              <a:t>AWAKE</a:t>
            </a:r>
            <a:r>
              <a:rPr lang="en-US" dirty="0"/>
              <a:t> e-</a:t>
            </a:r>
            <a:r>
              <a:rPr lang="en-US" dirty="0" err="1"/>
              <a:t>linacs</a:t>
            </a:r>
            <a:r>
              <a:rPr lang="en-US" dirty="0"/>
              <a:t>) are the only electron accelerators at CERN. If CERN is serious about a </a:t>
            </a:r>
            <a:r>
              <a:rPr lang="en-US" dirty="0" err="1"/>
              <a:t>e</a:t>
            </a:r>
            <a:r>
              <a:rPr lang="en-US" baseline="30000" dirty="0" err="1"/>
              <a:t>+</a:t>
            </a:r>
            <a:r>
              <a:rPr lang="en-US" dirty="0" err="1"/>
              <a:t>e</a:t>
            </a:r>
            <a:r>
              <a:rPr lang="en-US" baseline="30000" dirty="0"/>
              <a:t>-</a:t>
            </a:r>
            <a:r>
              <a:rPr lang="en-US" dirty="0"/>
              <a:t> Higgs factory as its next flagship project, experimental activities based on electron accelerators should be at least maintained.</a:t>
            </a:r>
          </a:p>
          <a:p>
            <a:pPr>
              <a:lnSpc>
                <a:spcPct val="120000"/>
              </a:lnSpc>
            </a:pPr>
            <a:r>
              <a:rPr lang="en-US" dirty="0"/>
              <a:t>Expertise and training achieved and maintained in </a:t>
            </a:r>
            <a:r>
              <a:rPr lang="en-US" dirty="0">
                <a:solidFill>
                  <a:schemeClr val="accent1"/>
                </a:solidFill>
              </a:rPr>
              <a:t>CLEAR</a:t>
            </a:r>
            <a:r>
              <a:rPr lang="en-US" dirty="0"/>
              <a:t> (and </a:t>
            </a:r>
            <a:r>
              <a:rPr lang="en-US" dirty="0">
                <a:solidFill>
                  <a:schemeClr val="accent1"/>
                </a:solidFill>
              </a:rPr>
              <a:t>AWAKE</a:t>
            </a:r>
            <a:r>
              <a:rPr lang="en-US" dirty="0"/>
              <a:t>) are strategically important for a future Higgs factory at CERN.</a:t>
            </a:r>
          </a:p>
          <a:p>
            <a:pPr>
              <a:lnSpc>
                <a:spcPct val="120000"/>
              </a:lnSpc>
            </a:pPr>
            <a:r>
              <a:rPr lang="en-US" dirty="0"/>
              <a:t>In itself, </a:t>
            </a:r>
            <a:r>
              <a:rPr lang="en-US" dirty="0">
                <a:solidFill>
                  <a:schemeClr val="accent1"/>
                </a:solidFill>
              </a:rPr>
              <a:t>CLEAR</a:t>
            </a:r>
            <a:r>
              <a:rPr lang="en-US" dirty="0"/>
              <a:t> (and the </a:t>
            </a:r>
            <a:r>
              <a:rPr lang="en-US" dirty="0">
                <a:solidFill>
                  <a:schemeClr val="accent1"/>
                </a:solidFill>
              </a:rPr>
              <a:t>AWAKE</a:t>
            </a:r>
            <a:r>
              <a:rPr lang="en-US" dirty="0"/>
              <a:t> e-</a:t>
            </a:r>
            <a:r>
              <a:rPr lang="en-US" dirty="0" err="1"/>
              <a:t>linacs</a:t>
            </a:r>
            <a:r>
              <a:rPr lang="en-US" dirty="0"/>
              <a:t>) are not large enough to be a sufficiently large stepping stone towards FCC-</a:t>
            </a:r>
            <a:r>
              <a:rPr lang="en-US" dirty="0" err="1"/>
              <a:t>ee</a:t>
            </a:r>
            <a:r>
              <a:rPr lang="en-US" dirty="0"/>
              <a:t> (or a linear collider). </a:t>
            </a:r>
          </a:p>
          <a:p>
            <a:pPr>
              <a:lnSpc>
                <a:spcPct val="120000"/>
              </a:lnSpc>
            </a:pPr>
            <a:r>
              <a:rPr lang="en-US" dirty="0"/>
              <a:t>A </a:t>
            </a:r>
            <a:r>
              <a:rPr lang="en-US" dirty="0">
                <a:solidFill>
                  <a:schemeClr val="accent1"/>
                </a:solidFill>
              </a:rPr>
              <a:t>“large” facility </a:t>
            </a:r>
            <a:r>
              <a:rPr lang="en-US" dirty="0"/>
              <a:t>would be needed to ramp-up </a:t>
            </a:r>
            <a:r>
              <a:rPr lang="en-US" dirty="0">
                <a:solidFill>
                  <a:schemeClr val="accent1"/>
                </a:solidFill>
              </a:rPr>
              <a:t>expertise and industrial basis </a:t>
            </a:r>
            <a:r>
              <a:rPr lang="en-US" dirty="0"/>
              <a:t>at the right level for the next flagship project. Such facility should have one or more </a:t>
            </a:r>
            <a:r>
              <a:rPr lang="en-US" dirty="0">
                <a:solidFill>
                  <a:schemeClr val="accent1"/>
                </a:solidFill>
              </a:rPr>
              <a:t>physics goals </a:t>
            </a:r>
            <a:r>
              <a:rPr lang="en-US" dirty="0"/>
              <a:t>and cover several </a:t>
            </a:r>
            <a:r>
              <a:rPr lang="en-US" dirty="0">
                <a:solidFill>
                  <a:schemeClr val="accent1"/>
                </a:solidFill>
              </a:rPr>
              <a:t>critical aspects </a:t>
            </a:r>
            <a:r>
              <a:rPr lang="en-US" dirty="0"/>
              <a:t>of the final project. </a:t>
            </a:r>
          </a:p>
          <a:p>
            <a:pPr>
              <a:lnSpc>
                <a:spcPct val="120000"/>
              </a:lnSpc>
            </a:pPr>
            <a:r>
              <a:rPr lang="en-US" dirty="0"/>
              <a:t>If such a “large” facility could accommodate as well </a:t>
            </a:r>
            <a:r>
              <a:rPr lang="en-US" dirty="0">
                <a:solidFill>
                  <a:schemeClr val="accent1"/>
                </a:solidFill>
              </a:rPr>
              <a:t>multi-purpose user-dedicated areas </a:t>
            </a:r>
            <a:r>
              <a:rPr lang="en-US" dirty="0"/>
              <a:t>and </a:t>
            </a:r>
            <a:r>
              <a:rPr lang="en-US" dirty="0">
                <a:solidFill>
                  <a:schemeClr val="accent1"/>
                </a:solidFill>
              </a:rPr>
              <a:t>R&amp;D</a:t>
            </a:r>
            <a:r>
              <a:rPr lang="en-US" dirty="0"/>
              <a:t> for future activities, it will be more attractive (and justified).  </a:t>
            </a:r>
          </a:p>
          <a:p>
            <a:pPr>
              <a:lnSpc>
                <a:spcPct val="120000"/>
              </a:lnSpc>
            </a:pPr>
            <a:r>
              <a:rPr lang="en-US" dirty="0"/>
              <a:t>An exercise on designing such a facility partly aimed at the CLIC project was done (</a:t>
            </a:r>
            <a:r>
              <a:rPr lang="en-US" dirty="0">
                <a:solidFill>
                  <a:schemeClr val="accent1"/>
                </a:solidFill>
              </a:rPr>
              <a:t>e-SPS</a:t>
            </a:r>
            <a:r>
              <a:rPr lang="en-US" dirty="0"/>
              <a:t>). This could be a good model to try and adapt.</a:t>
            </a:r>
          </a:p>
          <a:p>
            <a:pPr>
              <a:lnSpc>
                <a:spcPct val="120000"/>
              </a:lnSpc>
            </a:pPr>
            <a:r>
              <a:rPr lang="en-US" dirty="0"/>
              <a:t>However, </a:t>
            </a:r>
            <a:r>
              <a:rPr lang="en-US" dirty="0">
                <a:solidFill>
                  <a:schemeClr val="accent1"/>
                </a:solidFill>
              </a:rPr>
              <a:t>e-SPS</a:t>
            </a:r>
            <a:r>
              <a:rPr lang="en-US" dirty="0"/>
              <a:t> was thought more </a:t>
            </a:r>
            <a:r>
              <a:rPr lang="en-US" dirty="0">
                <a:solidFill>
                  <a:schemeClr val="accent1"/>
                </a:solidFill>
              </a:rPr>
              <a:t>a multi-purpose facility</a:t>
            </a:r>
            <a:r>
              <a:rPr lang="en-US" dirty="0"/>
              <a:t>, covering needs of a </a:t>
            </a:r>
            <a:r>
              <a:rPr lang="en-US" dirty="0">
                <a:solidFill>
                  <a:schemeClr val="accent1"/>
                </a:solidFill>
              </a:rPr>
              <a:t>pre-approval</a:t>
            </a:r>
            <a:r>
              <a:rPr lang="en-US" dirty="0"/>
              <a:t> </a:t>
            </a:r>
            <a:r>
              <a:rPr lang="en-US" dirty="0">
                <a:solidFill>
                  <a:schemeClr val="accent1"/>
                </a:solidFill>
              </a:rPr>
              <a:t>phase</a:t>
            </a:r>
            <a:r>
              <a:rPr lang="en-US" dirty="0"/>
              <a:t> of a big project. If, e.g., the facility comes after approval of FCC-</a:t>
            </a:r>
            <a:r>
              <a:rPr lang="en-US" dirty="0" err="1"/>
              <a:t>ee</a:t>
            </a:r>
            <a:r>
              <a:rPr lang="en-US" dirty="0"/>
              <a:t>, it should possibly target (a part of) the final injector complex.</a:t>
            </a:r>
          </a:p>
          <a:p>
            <a:pPr>
              <a:lnSpc>
                <a:spcPct val="120000"/>
              </a:lnSpc>
            </a:pPr>
            <a:r>
              <a:rPr lang="en-US" dirty="0"/>
              <a:t>One or more </a:t>
            </a:r>
            <a:r>
              <a:rPr lang="en-US" dirty="0">
                <a:solidFill>
                  <a:schemeClr val="accent1"/>
                </a:solidFill>
              </a:rPr>
              <a:t>smaller facilities </a:t>
            </a:r>
            <a:r>
              <a:rPr lang="en-US" dirty="0"/>
              <a:t>– or experiments, targeting specific technological or beam physics issues of the final project are also a possibility.</a:t>
            </a:r>
          </a:p>
          <a:p>
            <a:pPr>
              <a:lnSpc>
                <a:spcPct val="120000"/>
              </a:lnSpc>
            </a:pPr>
            <a:endParaRPr lang="en-US" dirty="0"/>
          </a:p>
          <a:p>
            <a:pPr marL="0" indent="0">
              <a:lnSpc>
                <a:spcPct val="120000"/>
              </a:lnSpc>
              <a:buNone/>
            </a:pPr>
            <a:endParaRPr lang="en-US" dirty="0"/>
          </a:p>
          <a:p>
            <a:pPr marL="0" indent="0">
              <a:lnSpc>
                <a:spcPct val="120000"/>
              </a:lnSpc>
              <a:buNone/>
            </a:pPr>
            <a:endParaRPr lang="en-US" dirty="0"/>
          </a:p>
          <a:p>
            <a:endParaRPr dirty="0"/>
          </a:p>
        </p:txBody>
      </p:sp>
    </p:spTree>
    <p:extLst>
      <p:ext uri="{BB962C8B-B14F-4D97-AF65-F5344CB8AC3E}">
        <p14:creationId xmlns:p14="http://schemas.microsoft.com/office/powerpoint/2010/main" val="3229965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4C2D4-FC88-184E-A498-D4E22BC7E0E0}"/>
              </a:ext>
            </a:extLst>
          </p:cNvPr>
          <p:cNvSpPr>
            <a:spLocks noGrp="1"/>
          </p:cNvSpPr>
          <p:nvPr>
            <p:ph type="title"/>
          </p:nvPr>
        </p:nvSpPr>
        <p:spPr/>
        <p:txBody>
          <a:bodyPr/>
          <a:lstStyle/>
          <a:p>
            <a:r>
              <a:rPr lang="en-US" dirty="0"/>
              <a:t>Conclusions</a:t>
            </a:r>
            <a:endParaRPr dirty="0"/>
          </a:p>
        </p:txBody>
      </p:sp>
      <p:sp>
        <p:nvSpPr>
          <p:cNvPr id="3" name="Content Placeholder 2">
            <a:extLst>
              <a:ext uri="{FF2B5EF4-FFF2-40B4-BE49-F238E27FC236}">
                <a16:creationId xmlns:a16="http://schemas.microsoft.com/office/drawing/2014/main" id="{AAB1D035-E6EF-764F-9E2C-E6686E6C88C3}"/>
              </a:ext>
            </a:extLst>
          </p:cNvPr>
          <p:cNvSpPr>
            <a:spLocks noGrp="1"/>
          </p:cNvSpPr>
          <p:nvPr>
            <p:ph idx="1"/>
          </p:nvPr>
        </p:nvSpPr>
        <p:spPr>
          <a:xfrm>
            <a:off x="570155" y="1158650"/>
            <a:ext cx="10783645" cy="4994723"/>
          </a:xfrm>
        </p:spPr>
        <p:txBody>
          <a:bodyPr/>
          <a:lstStyle/>
          <a:p>
            <a:pPr>
              <a:lnSpc>
                <a:spcPct val="100000"/>
              </a:lnSpc>
            </a:pPr>
            <a:r>
              <a:rPr lang="en-US" dirty="0"/>
              <a:t>Short-term improvements and consolidation of CLEAR equipment are under way and should provide the facility with </a:t>
            </a:r>
            <a:r>
              <a:rPr lang="en-US" dirty="0">
                <a:solidFill>
                  <a:schemeClr val="accent1"/>
                </a:solidFill>
              </a:rPr>
              <a:t>more effective beam time and added flexibility already in 2025</a:t>
            </a:r>
            <a:r>
              <a:rPr lang="en-US" dirty="0"/>
              <a:t>.</a:t>
            </a:r>
          </a:p>
          <a:p>
            <a:pPr>
              <a:lnSpc>
                <a:spcPct val="100000"/>
              </a:lnSpc>
            </a:pPr>
            <a:r>
              <a:rPr lang="en-US" dirty="0"/>
              <a:t>The improvements may prove to be </a:t>
            </a:r>
            <a:r>
              <a:rPr lang="en-US" dirty="0">
                <a:solidFill>
                  <a:schemeClr val="accent1"/>
                </a:solidFill>
              </a:rPr>
              <a:t>critical</a:t>
            </a:r>
            <a:r>
              <a:rPr lang="en-US" dirty="0"/>
              <a:t> for some important experiments, mainly in the </a:t>
            </a:r>
            <a:r>
              <a:rPr lang="en-US" dirty="0">
                <a:solidFill>
                  <a:schemeClr val="accent1"/>
                </a:solidFill>
              </a:rPr>
              <a:t>medical area</a:t>
            </a:r>
            <a:r>
              <a:rPr lang="en-US" dirty="0"/>
              <a:t>, but also possibly for FCC-</a:t>
            </a:r>
            <a:r>
              <a:rPr lang="en-US" dirty="0" err="1"/>
              <a:t>ee</a:t>
            </a:r>
            <a:r>
              <a:rPr lang="en-US" dirty="0"/>
              <a:t>.</a:t>
            </a:r>
          </a:p>
          <a:p>
            <a:pPr>
              <a:lnSpc>
                <a:spcPct val="100000"/>
              </a:lnSpc>
            </a:pPr>
            <a:r>
              <a:rPr lang="en-US" dirty="0"/>
              <a:t>User </a:t>
            </a:r>
            <a:r>
              <a:rPr lang="en-US" dirty="0">
                <a:solidFill>
                  <a:schemeClr val="accent1"/>
                </a:solidFill>
              </a:rPr>
              <a:t>requests are growing</a:t>
            </a:r>
            <a:r>
              <a:rPr lang="en-US" dirty="0"/>
              <a:t>, and the facility is very close to </a:t>
            </a:r>
            <a:r>
              <a:rPr lang="en-US" dirty="0">
                <a:solidFill>
                  <a:schemeClr val="accent1"/>
                </a:solidFill>
              </a:rPr>
              <a:t>saturate</a:t>
            </a:r>
            <a:r>
              <a:rPr lang="en-US" dirty="0"/>
              <a:t> all possible </a:t>
            </a:r>
            <a:r>
              <a:rPr lang="en-US" dirty="0">
                <a:solidFill>
                  <a:schemeClr val="accent1"/>
                </a:solidFill>
              </a:rPr>
              <a:t>beam time</a:t>
            </a:r>
            <a:r>
              <a:rPr lang="en-US" dirty="0"/>
              <a:t>. Some ”real” selection will likely have to be put in place in 2024.</a:t>
            </a:r>
          </a:p>
          <a:p>
            <a:pPr>
              <a:lnSpc>
                <a:spcPct val="100000"/>
              </a:lnSpc>
            </a:pPr>
            <a:r>
              <a:rPr lang="en-US" dirty="0"/>
              <a:t>We expect this load will continue in the future, at least for several years. We are planning for an extension to </a:t>
            </a:r>
            <a:r>
              <a:rPr lang="en-US" dirty="0">
                <a:solidFill>
                  <a:schemeClr val="accent1"/>
                </a:solidFill>
              </a:rPr>
              <a:t>end 2030</a:t>
            </a:r>
            <a:r>
              <a:rPr lang="en-US" dirty="0"/>
              <a:t>, and we believe a full, meaningful  experimental program covering this period is granted.</a:t>
            </a:r>
          </a:p>
          <a:p>
            <a:pPr>
              <a:lnSpc>
                <a:spcPct val="100000"/>
              </a:lnSpc>
            </a:pPr>
            <a:r>
              <a:rPr lang="en-US" dirty="0"/>
              <a:t>The </a:t>
            </a:r>
            <a:r>
              <a:rPr lang="en-US" dirty="0">
                <a:solidFill>
                  <a:schemeClr val="accent1"/>
                </a:solidFill>
              </a:rPr>
              <a:t>CLEAR</a:t>
            </a:r>
            <a:r>
              <a:rPr lang="en-US" dirty="0"/>
              <a:t> facility is fundamental for maintaining e-beam expertise at CERN, for training, and can be a </a:t>
            </a:r>
            <a:r>
              <a:rPr lang="en-US" dirty="0">
                <a:solidFill>
                  <a:schemeClr val="accent1"/>
                </a:solidFill>
              </a:rPr>
              <a:t>potential stepping stone </a:t>
            </a:r>
            <a:r>
              <a:rPr lang="en-US" dirty="0"/>
              <a:t>towards the next flagship accelerator at CERN, FCC-</a:t>
            </a:r>
            <a:r>
              <a:rPr lang="en-US" dirty="0" err="1"/>
              <a:t>ee</a:t>
            </a:r>
            <a:r>
              <a:rPr lang="en-US" dirty="0"/>
              <a:t> (or its potential alternatives).</a:t>
            </a:r>
          </a:p>
          <a:p>
            <a:pPr>
              <a:lnSpc>
                <a:spcPct val="100000"/>
              </a:lnSpc>
            </a:pPr>
            <a:endParaRPr lang="en-US" dirty="0"/>
          </a:p>
          <a:p>
            <a:endParaRPr dirty="0"/>
          </a:p>
        </p:txBody>
      </p:sp>
    </p:spTree>
    <p:extLst>
      <p:ext uri="{BB962C8B-B14F-4D97-AF65-F5344CB8AC3E}">
        <p14:creationId xmlns:p14="http://schemas.microsoft.com/office/powerpoint/2010/main" val="3058870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31B5-AAD9-8B4C-948C-9F03B50D507E}"/>
              </a:ext>
            </a:extLst>
          </p:cNvPr>
          <p:cNvSpPr>
            <a:spLocks noGrp="1"/>
          </p:cNvSpPr>
          <p:nvPr>
            <p:ph type="title"/>
          </p:nvPr>
        </p:nvSpPr>
        <p:spPr>
          <a:xfrm>
            <a:off x="1379869" y="1195530"/>
            <a:ext cx="8910535" cy="2217906"/>
          </a:xfrm>
        </p:spPr>
        <p:txBody>
          <a:bodyPr>
            <a:noAutofit/>
          </a:bodyPr>
          <a:lstStyle/>
          <a:p>
            <a:pPr algn="ctr"/>
            <a:r>
              <a:rPr lang="en-US" sz="8000" i="1" dirty="0">
                <a:solidFill>
                  <a:srgbClr val="002060"/>
                </a:solidFill>
                <a:effectLst>
                  <a:outerShdw blurRad="50800" dist="38100" dir="2700000" algn="tl" rotWithShape="0">
                    <a:prstClr val="black">
                      <a:alpha val="40000"/>
                    </a:prstClr>
                  </a:outerShdw>
                </a:effectLst>
              </a:rPr>
              <a:t>Thanks for </a:t>
            </a:r>
            <a:br>
              <a:rPr lang="en-US" sz="8000" i="1" dirty="0">
                <a:solidFill>
                  <a:srgbClr val="002060"/>
                </a:solidFill>
                <a:effectLst>
                  <a:outerShdw blurRad="50800" dist="38100" dir="2700000" algn="tl" rotWithShape="0">
                    <a:prstClr val="black">
                      <a:alpha val="40000"/>
                    </a:prstClr>
                  </a:outerShdw>
                </a:effectLst>
              </a:rPr>
            </a:br>
            <a:r>
              <a:rPr lang="en-US" sz="8000" i="1" dirty="0">
                <a:solidFill>
                  <a:srgbClr val="002060"/>
                </a:solidFill>
                <a:effectLst>
                  <a:outerShdw blurRad="50800" dist="38100" dir="2700000" algn="tl" rotWithShape="0">
                    <a:prstClr val="black">
                      <a:alpha val="40000"/>
                    </a:prstClr>
                  </a:outerShdw>
                </a:effectLst>
              </a:rPr>
              <a:t>your attention</a:t>
            </a:r>
            <a:r>
              <a:rPr lang="en-US" sz="8000" i="1" dirty="0">
                <a:solidFill>
                  <a:schemeClr val="accent1">
                    <a:lumMod val="50000"/>
                  </a:schemeClr>
                </a:solidFill>
              </a:rPr>
              <a:t>!</a:t>
            </a:r>
          </a:p>
        </p:txBody>
      </p:sp>
      <p:pic>
        <p:nvPicPr>
          <p:cNvPr id="5" name="Picture 4">
            <a:extLst>
              <a:ext uri="{FF2B5EF4-FFF2-40B4-BE49-F238E27FC236}">
                <a16:creationId xmlns:a16="http://schemas.microsoft.com/office/drawing/2014/main" id="{F3DF02A1-A14B-6641-9295-517D46B96138}"/>
              </a:ext>
            </a:extLst>
          </p:cNvPr>
          <p:cNvPicPr>
            <a:picLocks noChangeAspect="1"/>
          </p:cNvPicPr>
          <p:nvPr/>
        </p:nvPicPr>
        <p:blipFill>
          <a:blip r:embed="rId2"/>
          <a:stretch>
            <a:fillRect/>
          </a:stretch>
        </p:blipFill>
        <p:spPr>
          <a:xfrm>
            <a:off x="9658749" y="4586710"/>
            <a:ext cx="1728439" cy="1721660"/>
          </a:xfrm>
          <a:prstGeom prst="rect">
            <a:avLst/>
          </a:prstGeom>
        </p:spPr>
      </p:pic>
    </p:spTree>
    <p:extLst>
      <p:ext uri="{BB962C8B-B14F-4D97-AF65-F5344CB8AC3E}">
        <p14:creationId xmlns:p14="http://schemas.microsoft.com/office/powerpoint/2010/main" val="61507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10B6E0-C1D2-2B48-A02A-178B29F112AD}"/>
              </a:ext>
            </a:extLst>
          </p:cNvPr>
          <p:cNvSpPr>
            <a:spLocks noGrp="1"/>
          </p:cNvSpPr>
          <p:nvPr>
            <p:ph type="title"/>
          </p:nvPr>
        </p:nvSpPr>
        <p:spPr>
          <a:xfrm>
            <a:off x="1546860" y="-11430"/>
            <a:ext cx="9569218" cy="541338"/>
          </a:xfrm>
        </p:spPr>
        <p:txBody>
          <a:bodyPr>
            <a:normAutofit fontScale="90000"/>
          </a:bodyPr>
          <a:lstStyle/>
          <a:p>
            <a:pPr algn="ctr"/>
            <a:r>
              <a:rPr lang="en-US" dirty="0">
                <a:solidFill>
                  <a:srgbClr val="002060"/>
                </a:solidFill>
              </a:rPr>
              <a:t>The CERN Linear Electron  Accelerator for Research (CLEAR)</a:t>
            </a:r>
          </a:p>
        </p:txBody>
      </p:sp>
      <p:sp>
        <p:nvSpPr>
          <p:cNvPr id="4" name="Content Placeholder 2">
            <a:extLst>
              <a:ext uri="{FF2B5EF4-FFF2-40B4-BE49-F238E27FC236}">
                <a16:creationId xmlns:a16="http://schemas.microsoft.com/office/drawing/2014/main" id="{5CEAE2C5-EC46-B64B-8620-55492432E928}"/>
              </a:ext>
            </a:extLst>
          </p:cNvPr>
          <p:cNvSpPr txBox="1">
            <a:spLocks/>
          </p:cNvSpPr>
          <p:nvPr/>
        </p:nvSpPr>
        <p:spPr>
          <a:xfrm>
            <a:off x="4831080" y="1005841"/>
            <a:ext cx="7360918" cy="547496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2400" dirty="0">
                <a:solidFill>
                  <a:srgbClr val="002060"/>
                </a:solidFill>
              </a:rPr>
              <a:t>Scientific and strategic goals:</a:t>
            </a:r>
            <a:br>
              <a:rPr lang="en-GB" dirty="0">
                <a:solidFill>
                  <a:srgbClr val="002060"/>
                </a:solidFill>
              </a:rPr>
            </a:br>
            <a:endParaRPr lang="en-GB" dirty="0">
              <a:solidFill>
                <a:srgbClr val="002060"/>
              </a:solidFill>
            </a:endParaRPr>
          </a:p>
          <a:p>
            <a:r>
              <a:rPr lang="en-GB" dirty="0"/>
              <a:t>Providing a test facility at CERN with high </a:t>
            </a:r>
            <a:r>
              <a:rPr lang="en-GB" dirty="0">
                <a:solidFill>
                  <a:srgbClr val="0070C0"/>
                </a:solidFill>
              </a:rPr>
              <a:t>availability</a:t>
            </a:r>
            <a:r>
              <a:rPr lang="en-GB" dirty="0"/>
              <a:t>, easy </a:t>
            </a:r>
            <a:r>
              <a:rPr lang="en-GB" dirty="0">
                <a:solidFill>
                  <a:srgbClr val="0070C0"/>
                </a:solidFill>
              </a:rPr>
              <a:t>access</a:t>
            </a:r>
            <a:r>
              <a:rPr lang="en-GB" dirty="0"/>
              <a:t> and </a:t>
            </a:r>
            <a:r>
              <a:rPr lang="en-GB" dirty="0">
                <a:solidFill>
                  <a:srgbClr val="0070C0"/>
                </a:solidFill>
              </a:rPr>
              <a:t>high quality e- beams</a:t>
            </a:r>
            <a:r>
              <a:rPr lang="en-GB" dirty="0"/>
              <a:t>.</a:t>
            </a:r>
          </a:p>
          <a:p>
            <a:endParaRPr lang="en-GB" sz="900" dirty="0"/>
          </a:p>
          <a:p>
            <a:pPr marL="449263" lvl="1" indent="-173038"/>
            <a:r>
              <a:rPr lang="en-GB" dirty="0"/>
              <a:t>Performing </a:t>
            </a:r>
            <a:r>
              <a:rPr lang="en-GB" dirty="0">
                <a:solidFill>
                  <a:srgbClr val="0070C0"/>
                </a:solidFill>
              </a:rPr>
              <a:t>R&amp;D</a:t>
            </a:r>
            <a:r>
              <a:rPr lang="en-GB" dirty="0"/>
              <a:t> on </a:t>
            </a:r>
            <a:r>
              <a:rPr lang="en-GB" dirty="0">
                <a:solidFill>
                  <a:srgbClr val="0070C0"/>
                </a:solidFill>
              </a:rPr>
              <a:t>accelerator components</a:t>
            </a:r>
            <a:r>
              <a:rPr lang="en-GB" dirty="0"/>
              <a:t>, including </a:t>
            </a:r>
            <a:r>
              <a:rPr lang="en-GB" dirty="0">
                <a:solidFill>
                  <a:srgbClr val="C00000"/>
                </a:solidFill>
              </a:rPr>
              <a:t>beam instrumentation </a:t>
            </a:r>
            <a:r>
              <a:rPr lang="en-GB" dirty="0"/>
              <a:t>prototyping and </a:t>
            </a:r>
            <a:r>
              <a:rPr lang="en-GB" dirty="0">
                <a:solidFill>
                  <a:srgbClr val="C00000"/>
                </a:solidFill>
              </a:rPr>
              <a:t>high gradient RF </a:t>
            </a:r>
            <a:r>
              <a:rPr lang="en-GB" dirty="0"/>
              <a:t>technology</a:t>
            </a:r>
          </a:p>
          <a:p>
            <a:pPr marL="449263" lvl="1" indent="-173038"/>
            <a:endParaRPr lang="en-GB" dirty="0"/>
          </a:p>
          <a:p>
            <a:pPr marL="449263" lvl="1" indent="-173038"/>
            <a:r>
              <a:rPr lang="en-GB" dirty="0"/>
              <a:t>Providing an </a:t>
            </a:r>
            <a:r>
              <a:rPr lang="en-GB" dirty="0">
                <a:solidFill>
                  <a:srgbClr val="0070C0"/>
                </a:solidFill>
              </a:rPr>
              <a:t>irradiation facility </a:t>
            </a:r>
            <a:r>
              <a:rPr lang="en-GB" dirty="0"/>
              <a:t>with high-energy electrons, e.g. for testing electronic components in collaboration with </a:t>
            </a:r>
            <a:r>
              <a:rPr lang="en-GB" dirty="0">
                <a:solidFill>
                  <a:srgbClr val="C00000"/>
                </a:solidFill>
              </a:rPr>
              <a:t>ESA</a:t>
            </a:r>
            <a:r>
              <a:rPr lang="en-GB" dirty="0"/>
              <a:t> or for medical purposes(</a:t>
            </a:r>
            <a:r>
              <a:rPr lang="en-GB" dirty="0">
                <a:solidFill>
                  <a:srgbClr val="C00000"/>
                </a:solidFill>
              </a:rPr>
              <a:t>VHEE/FLASH</a:t>
            </a:r>
            <a:r>
              <a:rPr lang="en-GB" dirty="0"/>
              <a:t>)</a:t>
            </a:r>
          </a:p>
          <a:p>
            <a:pPr marL="449263" lvl="1" indent="-173038"/>
            <a:endParaRPr lang="en-GB" dirty="0"/>
          </a:p>
          <a:p>
            <a:pPr marL="449263" lvl="1" indent="-173038"/>
            <a:r>
              <a:rPr lang="en-GB" dirty="0"/>
              <a:t>Performing </a:t>
            </a:r>
            <a:r>
              <a:rPr lang="en-GB" dirty="0">
                <a:solidFill>
                  <a:srgbClr val="0070C0"/>
                </a:solidFill>
              </a:rPr>
              <a:t>R&amp;D</a:t>
            </a:r>
            <a:r>
              <a:rPr lang="en-GB" dirty="0"/>
              <a:t> on </a:t>
            </a:r>
            <a:r>
              <a:rPr lang="en-GB" dirty="0">
                <a:solidFill>
                  <a:srgbClr val="0070C0"/>
                </a:solidFill>
              </a:rPr>
              <a:t>novel accelerating techniques </a:t>
            </a:r>
            <a:r>
              <a:rPr lang="en-GB" dirty="0"/>
              <a:t>– electron driven </a:t>
            </a:r>
            <a:r>
              <a:rPr lang="en-GB" dirty="0">
                <a:solidFill>
                  <a:srgbClr val="C00000"/>
                </a:solidFill>
              </a:rPr>
              <a:t>plasma</a:t>
            </a:r>
            <a:r>
              <a:rPr lang="en-GB" dirty="0"/>
              <a:t> and </a:t>
            </a:r>
            <a:r>
              <a:rPr lang="en-GB" dirty="0">
                <a:solidFill>
                  <a:srgbClr val="C00000"/>
                </a:solidFill>
              </a:rPr>
              <a:t>THz</a:t>
            </a:r>
            <a:r>
              <a:rPr lang="en-GB" dirty="0"/>
              <a:t> acceleration. </a:t>
            </a:r>
          </a:p>
          <a:p>
            <a:pPr marL="449263" lvl="1" indent="-173038"/>
            <a:endParaRPr lang="en-GB" dirty="0"/>
          </a:p>
          <a:p>
            <a:pPr lvl="1"/>
            <a:endParaRPr lang="en-GB" dirty="0"/>
          </a:p>
          <a:p>
            <a:r>
              <a:rPr lang="en-GB" dirty="0"/>
              <a:t>Maintaining CERN and European </a:t>
            </a:r>
            <a:r>
              <a:rPr lang="en-GB" dirty="0">
                <a:solidFill>
                  <a:srgbClr val="0070C0"/>
                </a:solidFill>
              </a:rPr>
              <a:t>expertise for electron </a:t>
            </a:r>
            <a:r>
              <a:rPr lang="en-GB" dirty="0" err="1">
                <a:solidFill>
                  <a:srgbClr val="0070C0"/>
                </a:solidFill>
              </a:rPr>
              <a:t>linacs</a:t>
            </a:r>
            <a:r>
              <a:rPr lang="en-GB" dirty="0">
                <a:solidFill>
                  <a:srgbClr val="0070C0"/>
                </a:solidFill>
              </a:rPr>
              <a:t> </a:t>
            </a:r>
            <a:r>
              <a:rPr lang="en-GB" dirty="0"/>
              <a:t>linked to future collider studies</a:t>
            </a:r>
          </a:p>
          <a:p>
            <a:r>
              <a:rPr lang="en-GB" dirty="0"/>
              <a:t>Using CLEAR as a </a:t>
            </a:r>
            <a:r>
              <a:rPr lang="en-GB" dirty="0">
                <a:solidFill>
                  <a:srgbClr val="0070C0"/>
                </a:solidFill>
              </a:rPr>
              <a:t>training</a:t>
            </a:r>
            <a:r>
              <a:rPr lang="en-GB" dirty="0"/>
              <a:t> infrastructure for the next generation of accelerator scientists and engineers.</a:t>
            </a:r>
          </a:p>
        </p:txBody>
      </p:sp>
      <p:pic>
        <p:nvPicPr>
          <p:cNvPr id="8" name="Picture 7">
            <a:extLst>
              <a:ext uri="{FF2B5EF4-FFF2-40B4-BE49-F238E27FC236}">
                <a16:creationId xmlns:a16="http://schemas.microsoft.com/office/drawing/2014/main" id="{4376D2D4-907A-F542-80B1-D3E4DA2CD690}"/>
              </a:ext>
            </a:extLst>
          </p:cNvPr>
          <p:cNvPicPr>
            <a:picLocks noChangeAspect="1"/>
          </p:cNvPicPr>
          <p:nvPr/>
        </p:nvPicPr>
        <p:blipFill>
          <a:blip r:embed="rId2"/>
          <a:stretch>
            <a:fillRect/>
          </a:stretch>
        </p:blipFill>
        <p:spPr>
          <a:xfrm>
            <a:off x="232410" y="1005841"/>
            <a:ext cx="4419600" cy="3535680"/>
          </a:xfrm>
          <a:prstGeom prst="rect">
            <a:avLst/>
          </a:prstGeom>
        </p:spPr>
      </p:pic>
      <p:sp>
        <p:nvSpPr>
          <p:cNvPr id="9" name="Rectangle 8">
            <a:extLst>
              <a:ext uri="{FF2B5EF4-FFF2-40B4-BE49-F238E27FC236}">
                <a16:creationId xmlns:a16="http://schemas.microsoft.com/office/drawing/2014/main" id="{6763C260-56BA-0440-9926-66B791675F92}"/>
              </a:ext>
            </a:extLst>
          </p:cNvPr>
          <p:cNvSpPr/>
          <p:nvPr/>
        </p:nvSpPr>
        <p:spPr>
          <a:xfrm>
            <a:off x="232410" y="5017454"/>
            <a:ext cx="4419600" cy="1477328"/>
          </a:xfrm>
          <a:prstGeom prst="rect">
            <a:avLst/>
          </a:prstGeom>
        </p:spPr>
        <p:txBody>
          <a:bodyPr wrap="square">
            <a:spAutoFit/>
          </a:bodyPr>
          <a:lstStyle/>
          <a:p>
            <a:r>
              <a:rPr lang="en-GB" dirty="0">
                <a:solidFill>
                  <a:srgbClr val="002060"/>
                </a:solidFill>
                <a:latin typeface="Century Gothic" panose="020B0502020202020204" pitchFamily="34" charset="0"/>
              </a:rPr>
              <a:t>CLEAR is a versatile 200 MeV electron </a:t>
            </a:r>
            <a:r>
              <a:rPr lang="en-GB" dirty="0" err="1">
                <a:solidFill>
                  <a:srgbClr val="002060"/>
                </a:solidFill>
                <a:latin typeface="Century Gothic" panose="020B0502020202020204" pitchFamily="34" charset="0"/>
              </a:rPr>
              <a:t>linac</a:t>
            </a:r>
            <a:r>
              <a:rPr lang="en-GB" dirty="0">
                <a:solidFill>
                  <a:srgbClr val="002060"/>
                </a:solidFill>
                <a:latin typeface="Century Gothic" panose="020B0502020202020204" pitchFamily="34" charset="0"/>
              </a:rPr>
              <a:t> + a 20 m experimental beamline, operated at CERN as a multi-purpose user facility.</a:t>
            </a:r>
          </a:p>
          <a:p>
            <a:endParaRPr lang="en-GB" dirty="0">
              <a:solidFill>
                <a:srgbClr val="002060"/>
              </a:solidFill>
              <a:latin typeface="Century Gothic" panose="020B0502020202020204" pitchFamily="34" charset="0"/>
            </a:endParaRPr>
          </a:p>
        </p:txBody>
      </p:sp>
      <p:sp>
        <p:nvSpPr>
          <p:cNvPr id="2" name="Rectangle 1">
            <a:extLst>
              <a:ext uri="{FF2B5EF4-FFF2-40B4-BE49-F238E27FC236}">
                <a16:creationId xmlns:a16="http://schemas.microsoft.com/office/drawing/2014/main" id="{CD6EDAAB-DAE2-9A4E-9FF7-E99D1934572E}"/>
              </a:ext>
            </a:extLst>
          </p:cNvPr>
          <p:cNvSpPr/>
          <p:nvPr/>
        </p:nvSpPr>
        <p:spPr>
          <a:xfrm>
            <a:off x="4831080" y="5017454"/>
            <a:ext cx="7218166" cy="13717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a:extLst>
              <a:ext uri="{FF2B5EF4-FFF2-40B4-BE49-F238E27FC236}">
                <a16:creationId xmlns:a16="http://schemas.microsoft.com/office/drawing/2014/main" id="{62E8F2AF-4491-C24D-A12C-4323608A9725}"/>
              </a:ext>
            </a:extLst>
          </p:cNvPr>
          <p:cNvSpPr/>
          <p:nvPr/>
        </p:nvSpPr>
        <p:spPr>
          <a:xfrm>
            <a:off x="4831079" y="1550429"/>
            <a:ext cx="7218167" cy="3138330"/>
          </a:xfrm>
          <a:prstGeom prst="rect">
            <a:avLst/>
          </a:prstGeom>
          <a:no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73324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7FF72-D876-434B-B94C-4DE7E9C52923}"/>
              </a:ext>
            </a:extLst>
          </p:cNvPr>
          <p:cNvSpPr>
            <a:spLocks noGrp="1"/>
          </p:cNvSpPr>
          <p:nvPr>
            <p:ph type="title"/>
          </p:nvPr>
        </p:nvSpPr>
        <p:spPr/>
        <p:txBody>
          <a:bodyPr/>
          <a:lstStyle/>
          <a:p>
            <a:r>
              <a:rPr lang="en-US" dirty="0"/>
              <a:t>Short-term improvements - laser</a:t>
            </a:r>
            <a:endParaRPr dirty="0"/>
          </a:p>
        </p:txBody>
      </p:sp>
      <p:pic>
        <p:nvPicPr>
          <p:cNvPr id="7" name="Picture 6" descr="A picture containing text, screenshot&#10;&#10;Description automatically generated">
            <a:extLst>
              <a:ext uri="{FF2B5EF4-FFF2-40B4-BE49-F238E27FC236}">
                <a16:creationId xmlns:a16="http://schemas.microsoft.com/office/drawing/2014/main" id="{0D82761A-0D15-2D4A-9A52-4FED8230BDDB}"/>
              </a:ext>
            </a:extLst>
          </p:cNvPr>
          <p:cNvPicPr>
            <a:picLocks noChangeAspect="1"/>
          </p:cNvPicPr>
          <p:nvPr/>
        </p:nvPicPr>
        <p:blipFill>
          <a:blip r:embed="rId2"/>
          <a:stretch>
            <a:fillRect/>
          </a:stretch>
        </p:blipFill>
        <p:spPr>
          <a:xfrm>
            <a:off x="190928" y="793679"/>
            <a:ext cx="6572034" cy="3222267"/>
          </a:xfrm>
          <a:prstGeom prst="rect">
            <a:avLst/>
          </a:prstGeom>
        </p:spPr>
      </p:pic>
      <p:sp>
        <p:nvSpPr>
          <p:cNvPr id="13" name="Content Placeholder 12">
            <a:extLst>
              <a:ext uri="{FF2B5EF4-FFF2-40B4-BE49-F238E27FC236}">
                <a16:creationId xmlns:a16="http://schemas.microsoft.com/office/drawing/2014/main" id="{6D15D0A9-3886-4443-AC92-77931EF61CF9}"/>
              </a:ext>
            </a:extLst>
          </p:cNvPr>
          <p:cNvSpPr>
            <a:spLocks noGrp="1"/>
          </p:cNvSpPr>
          <p:nvPr>
            <p:ph idx="1"/>
          </p:nvPr>
        </p:nvSpPr>
        <p:spPr>
          <a:xfrm>
            <a:off x="190928" y="4312969"/>
            <a:ext cx="6572034" cy="2094240"/>
          </a:xfrm>
        </p:spPr>
        <p:txBody>
          <a:bodyPr>
            <a:normAutofit fontScale="92500" lnSpcReduction="20000"/>
          </a:bodyPr>
          <a:lstStyle/>
          <a:p>
            <a:pPr marL="0" indent="0">
              <a:buNone/>
            </a:pPr>
            <a:r>
              <a:rPr lang="en-US" dirty="0"/>
              <a:t>CLEAR laser points of failure:</a:t>
            </a:r>
          </a:p>
          <a:p>
            <a:pPr marL="500063" indent="-231775"/>
            <a:endParaRPr lang="en-US" sz="900" dirty="0"/>
          </a:p>
          <a:p>
            <a:pPr marL="500063" lvl="1" indent="-231775">
              <a:lnSpc>
                <a:spcPct val="110000"/>
              </a:lnSpc>
            </a:pPr>
            <a:r>
              <a:rPr lang="en-US" dirty="0"/>
              <a:t>Ageing oscillator – could be replaced by </a:t>
            </a:r>
            <a:r>
              <a:rPr lang="en-US" dirty="0" err="1">
                <a:solidFill>
                  <a:srgbClr val="0070C0"/>
                </a:solidFill>
              </a:rPr>
              <a:t>OneFive</a:t>
            </a:r>
            <a:r>
              <a:rPr lang="en-US" dirty="0"/>
              <a:t> system but operating at </a:t>
            </a:r>
            <a:r>
              <a:rPr lang="en-US" dirty="0">
                <a:solidFill>
                  <a:srgbClr val="0070C0"/>
                </a:solidFill>
              </a:rPr>
              <a:t>500 MHz</a:t>
            </a:r>
          </a:p>
          <a:p>
            <a:pPr marL="500063" lvl="1" indent="-231775">
              <a:lnSpc>
                <a:spcPct val="110000"/>
              </a:lnSpc>
            </a:pPr>
            <a:r>
              <a:rPr lang="en-US" dirty="0"/>
              <a:t>Laser sub-systems often fail and require replacements and spares (chillers, pulse-picker power supplies, laser diodes, laser power supplies, optical elements and motors)</a:t>
            </a:r>
            <a:endParaRPr dirty="0"/>
          </a:p>
        </p:txBody>
      </p:sp>
      <p:sp>
        <p:nvSpPr>
          <p:cNvPr id="16" name="TextBox 15">
            <a:extLst>
              <a:ext uri="{FF2B5EF4-FFF2-40B4-BE49-F238E27FC236}">
                <a16:creationId xmlns:a16="http://schemas.microsoft.com/office/drawing/2014/main" id="{965EBFA4-2570-FE47-9E5C-73AF9C12D097}"/>
              </a:ext>
            </a:extLst>
          </p:cNvPr>
          <p:cNvSpPr txBox="1"/>
          <p:nvPr/>
        </p:nvSpPr>
        <p:spPr>
          <a:xfrm>
            <a:off x="7829512" y="4401714"/>
            <a:ext cx="4065372" cy="2123658"/>
          </a:xfrm>
          <a:prstGeom prst="rect">
            <a:avLst/>
          </a:prstGeom>
          <a:noFill/>
        </p:spPr>
        <p:txBody>
          <a:bodyPr wrap="square">
            <a:spAutoFit/>
          </a:bodyPr>
          <a:lstStyle/>
          <a:p>
            <a:r>
              <a:rPr lang="en-US" dirty="0">
                <a:latin typeface="Century Gothic" panose="020B0502020202020204" pitchFamily="34" charset="0"/>
              </a:rPr>
              <a:t>     New EO comb front-end</a:t>
            </a:r>
          </a:p>
          <a:p>
            <a:pPr marL="285750" indent="-285750">
              <a:buFont typeface="Arial" panose="020B0604020202020204" pitchFamily="34" charset="0"/>
              <a:buChar char="•"/>
            </a:pPr>
            <a:endParaRPr lang="en-US" dirty="0">
              <a:latin typeface="Century Gothic" panose="020B0502020202020204" pitchFamily="34" charset="0"/>
            </a:endParaRPr>
          </a:p>
          <a:p>
            <a:pPr marL="285750" indent="-285750">
              <a:buFont typeface="Arial" panose="020B0604020202020204" pitchFamily="34" charset="0"/>
              <a:buChar char="•"/>
            </a:pPr>
            <a:r>
              <a:rPr lang="en-US" sz="1600" dirty="0">
                <a:latin typeface="Century Gothic" panose="020B0502020202020204" pitchFamily="34" charset="0"/>
              </a:rPr>
              <a:t>Enhance significantly CLEAR performances (stability, </a:t>
            </a:r>
            <a:r>
              <a:rPr lang="en-US" sz="1600" dirty="0">
                <a:solidFill>
                  <a:srgbClr val="FF0000"/>
                </a:solidFill>
                <a:latin typeface="Century Gothic" panose="020B0502020202020204" pitchFamily="34" charset="0"/>
              </a:rPr>
              <a:t>time structure flexibility</a:t>
            </a:r>
            <a:r>
              <a:rPr lang="en-US" sz="1600" dirty="0">
                <a:latin typeface="Century Gothic" panose="020B0502020202020204" pitchFamily="34" charset="0"/>
              </a:rPr>
              <a:t>, </a:t>
            </a:r>
            <a:r>
              <a:rPr lang="en-US" sz="1600" dirty="0">
                <a:solidFill>
                  <a:srgbClr val="FF0000"/>
                </a:solidFill>
                <a:latin typeface="Century Gothic" panose="020B0502020202020204" pitchFamily="34" charset="0"/>
              </a:rPr>
              <a:t>high rep-rate</a:t>
            </a:r>
            <a:r>
              <a:rPr lang="en-US" sz="1600" dirty="0">
                <a:latin typeface="Century Gothic" panose="020B0502020202020204" pitchFamily="34" charset="0"/>
              </a:rPr>
              <a:t>)</a:t>
            </a:r>
          </a:p>
          <a:p>
            <a:pPr marL="285750" indent="-285750">
              <a:buFont typeface="Arial" panose="020B0604020202020204" pitchFamily="34" charset="0"/>
              <a:buChar char="•"/>
            </a:pPr>
            <a:endParaRPr lang="en-US" sz="1600" dirty="0">
              <a:latin typeface="Century Gothic" panose="020B0502020202020204" pitchFamily="34" charset="0"/>
            </a:endParaRPr>
          </a:p>
          <a:p>
            <a:pPr marL="285750" indent="-285750">
              <a:buFont typeface="Arial" panose="020B0604020202020204" pitchFamily="34" charset="0"/>
              <a:buChar char="•"/>
            </a:pPr>
            <a:r>
              <a:rPr lang="en-US" sz="1600" dirty="0">
                <a:latin typeface="Century Gothic" panose="020B0502020202020204" pitchFamily="34" charset="0"/>
              </a:rPr>
              <a:t>~ </a:t>
            </a:r>
            <a:r>
              <a:rPr lang="en-US" sz="1600" dirty="0">
                <a:solidFill>
                  <a:srgbClr val="0070C0"/>
                </a:solidFill>
                <a:latin typeface="Century Gothic" panose="020B0502020202020204" pitchFamily="34" charset="0"/>
              </a:rPr>
              <a:t>100 </a:t>
            </a:r>
            <a:r>
              <a:rPr lang="en-US" sz="1600" dirty="0" err="1">
                <a:solidFill>
                  <a:srgbClr val="0070C0"/>
                </a:solidFill>
                <a:latin typeface="Century Gothic" panose="020B0502020202020204" pitchFamily="34" charset="0"/>
              </a:rPr>
              <a:t>kCHF</a:t>
            </a:r>
            <a:r>
              <a:rPr lang="en-US" sz="1600" dirty="0">
                <a:solidFill>
                  <a:srgbClr val="0070C0"/>
                </a:solidFill>
                <a:latin typeface="Century Gothic" panose="020B0502020202020204" pitchFamily="34" charset="0"/>
              </a:rPr>
              <a:t> </a:t>
            </a:r>
            <a:r>
              <a:rPr lang="en-US" sz="1600" dirty="0">
                <a:latin typeface="Century Gothic" panose="020B0502020202020204" pitchFamily="34" charset="0"/>
              </a:rPr>
              <a:t>program over </a:t>
            </a:r>
            <a:r>
              <a:rPr lang="en-US" sz="1600" dirty="0">
                <a:solidFill>
                  <a:srgbClr val="0070C0"/>
                </a:solidFill>
                <a:latin typeface="Century Gothic" panose="020B0502020202020204" pitchFamily="34" charset="0"/>
              </a:rPr>
              <a:t>2 years</a:t>
            </a:r>
          </a:p>
          <a:p>
            <a:pPr marL="285750" indent="-285750">
              <a:buFont typeface="Arial" panose="020B0604020202020204" pitchFamily="34" charset="0"/>
              <a:buChar char="•"/>
            </a:pPr>
            <a:r>
              <a:rPr lang="en-US" sz="1600" dirty="0">
                <a:latin typeface="Century Gothic" panose="020B0502020202020204" pitchFamily="34" charset="0"/>
              </a:rPr>
              <a:t>System may be ready at end 2024</a:t>
            </a:r>
            <a:endParaRPr sz="1600" dirty="0">
              <a:latin typeface="Century Gothic" panose="020B0502020202020204" pitchFamily="34" charset="0"/>
            </a:endParaRPr>
          </a:p>
        </p:txBody>
      </p:sp>
      <p:sp>
        <p:nvSpPr>
          <p:cNvPr id="18" name="TextBox 17">
            <a:extLst>
              <a:ext uri="{FF2B5EF4-FFF2-40B4-BE49-F238E27FC236}">
                <a16:creationId xmlns:a16="http://schemas.microsoft.com/office/drawing/2014/main" id="{4591F47A-CE64-6D4C-997B-359610CDA3FA}"/>
              </a:ext>
            </a:extLst>
          </p:cNvPr>
          <p:cNvSpPr txBox="1"/>
          <p:nvPr/>
        </p:nvSpPr>
        <p:spPr>
          <a:xfrm>
            <a:off x="4555597" y="4124715"/>
            <a:ext cx="2092338" cy="276999"/>
          </a:xfrm>
          <a:prstGeom prst="rect">
            <a:avLst/>
          </a:prstGeom>
          <a:noFill/>
        </p:spPr>
        <p:txBody>
          <a:bodyPr wrap="square">
            <a:spAutoFit/>
          </a:bodyPr>
          <a:lstStyle/>
          <a:p>
            <a:r>
              <a:rPr lang="en-US" sz="1200" i="1" dirty="0">
                <a:latin typeface="Century Gothic" panose="020B0502020202020204" pitchFamily="34" charset="0"/>
              </a:rPr>
              <a:t>E. Granados, B. Marsh</a:t>
            </a:r>
            <a:endParaRPr sz="1200" i="1" dirty="0"/>
          </a:p>
        </p:txBody>
      </p:sp>
      <p:pic>
        <p:nvPicPr>
          <p:cNvPr id="22" name="Picture 21" descr="A picture containing text, diagram, screenshot, circle&#10;&#10;Description automatically generated">
            <a:extLst>
              <a:ext uri="{FF2B5EF4-FFF2-40B4-BE49-F238E27FC236}">
                <a16:creationId xmlns:a16="http://schemas.microsoft.com/office/drawing/2014/main" id="{14F5BB48-3488-1C4F-B59D-6ECD81B6A657}"/>
              </a:ext>
            </a:extLst>
          </p:cNvPr>
          <p:cNvPicPr>
            <a:picLocks noChangeAspect="1"/>
          </p:cNvPicPr>
          <p:nvPr/>
        </p:nvPicPr>
        <p:blipFill>
          <a:blip r:embed="rId3"/>
          <a:stretch>
            <a:fillRect/>
          </a:stretch>
        </p:blipFill>
        <p:spPr>
          <a:xfrm>
            <a:off x="7829512" y="614981"/>
            <a:ext cx="3516953" cy="3786733"/>
          </a:xfrm>
          <a:prstGeom prst="rect">
            <a:avLst/>
          </a:prstGeom>
        </p:spPr>
      </p:pic>
      <p:sp>
        <p:nvSpPr>
          <p:cNvPr id="23" name="Right Arrow 22">
            <a:extLst>
              <a:ext uri="{FF2B5EF4-FFF2-40B4-BE49-F238E27FC236}">
                <a16:creationId xmlns:a16="http://schemas.microsoft.com/office/drawing/2014/main" id="{152B153E-6705-AB47-8291-51D1E1D7DBB6}"/>
              </a:ext>
            </a:extLst>
          </p:cNvPr>
          <p:cNvSpPr/>
          <p:nvPr/>
        </p:nvSpPr>
        <p:spPr>
          <a:xfrm>
            <a:off x="6870356" y="4633784"/>
            <a:ext cx="531341" cy="3954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354625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2BEAA-C7DA-044E-9C74-627399FFF14C}"/>
              </a:ext>
            </a:extLst>
          </p:cNvPr>
          <p:cNvSpPr>
            <a:spLocks noGrp="1"/>
          </p:cNvSpPr>
          <p:nvPr>
            <p:ph type="title"/>
          </p:nvPr>
        </p:nvSpPr>
        <p:spPr/>
        <p:txBody>
          <a:bodyPr/>
          <a:lstStyle/>
          <a:p>
            <a:r>
              <a:rPr lang="en-US" dirty="0"/>
              <a:t>Short-term improvements – new beam line</a:t>
            </a:r>
          </a:p>
        </p:txBody>
      </p:sp>
      <p:sp>
        <p:nvSpPr>
          <p:cNvPr id="12" name="Content Placeholder 5">
            <a:extLst>
              <a:ext uri="{FF2B5EF4-FFF2-40B4-BE49-F238E27FC236}">
                <a16:creationId xmlns:a16="http://schemas.microsoft.com/office/drawing/2014/main" id="{4228D7B7-03EA-6842-BDB5-7828C92EF642}"/>
              </a:ext>
            </a:extLst>
          </p:cNvPr>
          <p:cNvSpPr txBox="1">
            <a:spLocks/>
          </p:cNvSpPr>
          <p:nvPr/>
        </p:nvSpPr>
        <p:spPr>
          <a:xfrm>
            <a:off x="337169" y="641196"/>
            <a:ext cx="11033663" cy="2518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US" dirty="0"/>
              <a:t>Motivations</a:t>
            </a:r>
          </a:p>
          <a:p>
            <a:pPr lvl="1">
              <a:lnSpc>
                <a:spcPct val="120000"/>
              </a:lnSpc>
            </a:pPr>
            <a:r>
              <a:rPr lang="en-US" sz="1600" dirty="0"/>
              <a:t>Create </a:t>
            </a:r>
            <a:r>
              <a:rPr lang="en-US" sz="1600" dirty="0">
                <a:solidFill>
                  <a:srgbClr val="0070C0"/>
                </a:solidFill>
              </a:rPr>
              <a:t>more in-air and in-vacuum test areas </a:t>
            </a:r>
            <a:r>
              <a:rPr lang="en-US" sz="1600" dirty="0"/>
              <a:t>for experiments – avoid repeated mounting/dismounting of experiments and diagnostics equipment, hence </a:t>
            </a:r>
            <a:r>
              <a:rPr lang="en-US" sz="1600" dirty="0">
                <a:solidFill>
                  <a:srgbClr val="0070C0"/>
                </a:solidFill>
              </a:rPr>
              <a:t>more beam time</a:t>
            </a:r>
          </a:p>
          <a:p>
            <a:pPr lvl="1">
              <a:lnSpc>
                <a:spcPct val="120000"/>
              </a:lnSpc>
            </a:pPr>
            <a:r>
              <a:rPr lang="en-US" sz="1600" dirty="0"/>
              <a:t>Added </a:t>
            </a:r>
            <a:r>
              <a:rPr lang="en-US" sz="1600" dirty="0">
                <a:solidFill>
                  <a:srgbClr val="0070C0"/>
                </a:solidFill>
              </a:rPr>
              <a:t>operational flexibility </a:t>
            </a:r>
            <a:r>
              <a:rPr lang="en-US" sz="1600" dirty="0"/>
              <a:t>– allow for “non compatible” experiments to be performed in the same week or day, with fast turnaround time</a:t>
            </a:r>
          </a:p>
          <a:p>
            <a:pPr lvl="1">
              <a:lnSpc>
                <a:spcPct val="120000"/>
              </a:lnSpc>
            </a:pPr>
            <a:r>
              <a:rPr lang="en-US" sz="1600" dirty="0"/>
              <a:t>Expand beam parameter space, e.g., </a:t>
            </a:r>
            <a:r>
              <a:rPr lang="en-US" sz="1600" dirty="0">
                <a:solidFill>
                  <a:srgbClr val="0070C0"/>
                </a:solidFill>
              </a:rPr>
              <a:t>large beam sizes </a:t>
            </a:r>
            <a:r>
              <a:rPr lang="en-US" sz="1600" dirty="0"/>
              <a:t>and </a:t>
            </a:r>
            <a:r>
              <a:rPr lang="en-US" sz="1600" dirty="0">
                <a:solidFill>
                  <a:srgbClr val="0070C0"/>
                </a:solidFill>
              </a:rPr>
              <a:t>strong focusing</a:t>
            </a:r>
          </a:p>
        </p:txBody>
      </p:sp>
      <p:pic>
        <p:nvPicPr>
          <p:cNvPr id="19" name="Picture 18" descr="A picture containing machine, engineering, industry, machine tool&#10;&#10;Description automatically generated">
            <a:extLst>
              <a:ext uri="{FF2B5EF4-FFF2-40B4-BE49-F238E27FC236}">
                <a16:creationId xmlns:a16="http://schemas.microsoft.com/office/drawing/2014/main" id="{BE668221-CDAB-0943-8DF2-A06AC03A5A8B}"/>
              </a:ext>
            </a:extLst>
          </p:cNvPr>
          <p:cNvPicPr>
            <a:picLocks noChangeAspect="1"/>
          </p:cNvPicPr>
          <p:nvPr/>
        </p:nvPicPr>
        <p:blipFill>
          <a:blip r:embed="rId2"/>
          <a:stretch>
            <a:fillRect/>
          </a:stretch>
        </p:blipFill>
        <p:spPr>
          <a:xfrm>
            <a:off x="9022233" y="4139645"/>
            <a:ext cx="2957200" cy="2221404"/>
          </a:xfrm>
          <a:prstGeom prst="rect">
            <a:avLst/>
          </a:prstGeom>
        </p:spPr>
      </p:pic>
      <p:grpSp>
        <p:nvGrpSpPr>
          <p:cNvPr id="6" name="Group 5">
            <a:extLst>
              <a:ext uri="{FF2B5EF4-FFF2-40B4-BE49-F238E27FC236}">
                <a16:creationId xmlns:a16="http://schemas.microsoft.com/office/drawing/2014/main" id="{45075D8C-A581-DB49-87E9-79E27183E5AB}"/>
              </a:ext>
            </a:extLst>
          </p:cNvPr>
          <p:cNvGrpSpPr/>
          <p:nvPr/>
        </p:nvGrpSpPr>
        <p:grpSpPr>
          <a:xfrm>
            <a:off x="212567" y="4579278"/>
            <a:ext cx="8420146" cy="1905983"/>
            <a:chOff x="212567" y="4579278"/>
            <a:chExt cx="8420146" cy="1905983"/>
          </a:xfrm>
        </p:grpSpPr>
        <p:pic>
          <p:nvPicPr>
            <p:cNvPr id="14" name="Picture 13">
              <a:extLst>
                <a:ext uri="{FF2B5EF4-FFF2-40B4-BE49-F238E27FC236}">
                  <a16:creationId xmlns:a16="http://schemas.microsoft.com/office/drawing/2014/main" id="{C210E37B-65C5-E04C-87D7-DCBBE0511927}"/>
                </a:ext>
              </a:extLst>
            </p:cNvPr>
            <p:cNvPicPr>
              <a:picLocks noChangeAspect="1"/>
            </p:cNvPicPr>
            <p:nvPr/>
          </p:nvPicPr>
          <p:blipFill>
            <a:blip r:embed="rId3"/>
            <a:stretch>
              <a:fillRect/>
            </a:stretch>
          </p:blipFill>
          <p:spPr>
            <a:xfrm>
              <a:off x="212567" y="4579278"/>
              <a:ext cx="8420146" cy="1774493"/>
            </a:xfrm>
            <a:prstGeom prst="rect">
              <a:avLst/>
            </a:prstGeom>
          </p:spPr>
        </p:pic>
        <p:sp>
          <p:nvSpPr>
            <p:cNvPr id="5" name="Rectangle 4">
              <a:extLst>
                <a:ext uri="{FF2B5EF4-FFF2-40B4-BE49-F238E27FC236}">
                  <a16:creationId xmlns:a16="http://schemas.microsoft.com/office/drawing/2014/main" id="{8B9C5C8D-B181-AC44-ACE3-AFD28FECA25D}"/>
                </a:ext>
              </a:extLst>
            </p:cNvPr>
            <p:cNvSpPr/>
            <p:nvPr/>
          </p:nvSpPr>
          <p:spPr>
            <a:xfrm>
              <a:off x="392208" y="5984111"/>
              <a:ext cx="3091772" cy="501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pic>
        <p:nvPicPr>
          <p:cNvPr id="25" name="Picture 24">
            <a:extLst>
              <a:ext uri="{FF2B5EF4-FFF2-40B4-BE49-F238E27FC236}">
                <a16:creationId xmlns:a16="http://schemas.microsoft.com/office/drawing/2014/main" id="{2E6EA2B1-23F2-7E47-96F4-B4192C9197E3}"/>
              </a:ext>
            </a:extLst>
          </p:cNvPr>
          <p:cNvPicPr/>
          <p:nvPr/>
        </p:nvPicPr>
        <p:blipFill>
          <a:blip r:embed="rId4"/>
          <a:stretch/>
        </p:blipFill>
        <p:spPr>
          <a:xfrm>
            <a:off x="2326511" y="3079138"/>
            <a:ext cx="5592076" cy="1692054"/>
          </a:xfrm>
          <a:prstGeom prst="rect">
            <a:avLst/>
          </a:prstGeom>
          <a:ln w="0">
            <a:noFill/>
          </a:ln>
        </p:spPr>
      </p:pic>
      <p:sp>
        <p:nvSpPr>
          <p:cNvPr id="26" name="Rectangle 25">
            <a:extLst>
              <a:ext uri="{FF2B5EF4-FFF2-40B4-BE49-F238E27FC236}">
                <a16:creationId xmlns:a16="http://schemas.microsoft.com/office/drawing/2014/main" id="{59511353-18B0-7247-87B2-96B4F7461319}"/>
              </a:ext>
            </a:extLst>
          </p:cNvPr>
          <p:cNvSpPr/>
          <p:nvPr/>
        </p:nvSpPr>
        <p:spPr>
          <a:xfrm>
            <a:off x="3345681" y="4752134"/>
            <a:ext cx="3091772" cy="501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TextBox 27">
            <a:extLst>
              <a:ext uri="{FF2B5EF4-FFF2-40B4-BE49-F238E27FC236}">
                <a16:creationId xmlns:a16="http://schemas.microsoft.com/office/drawing/2014/main" id="{56FDCD77-A35D-BF49-9D94-7E6003CCCD2A}"/>
              </a:ext>
            </a:extLst>
          </p:cNvPr>
          <p:cNvSpPr txBox="1"/>
          <p:nvPr/>
        </p:nvSpPr>
        <p:spPr>
          <a:xfrm>
            <a:off x="8877502" y="2954999"/>
            <a:ext cx="3314498" cy="1015663"/>
          </a:xfrm>
          <a:prstGeom prst="rect">
            <a:avLst/>
          </a:prstGeom>
          <a:noFill/>
        </p:spPr>
        <p:txBody>
          <a:bodyPr wrap="square">
            <a:spAutoFit/>
          </a:bodyPr>
          <a:lstStyle/>
          <a:p>
            <a:r>
              <a:rPr lang="en-US" sz="1200" dirty="0">
                <a:latin typeface="Century Gothic" panose="020B0502020202020204" pitchFamily="34" charset="0"/>
              </a:rPr>
              <a:t>Magnets, power supplies and most components and vacuum chambers from former drive beam chicane and TBL in CLEX, including pumping ports, bellows, pumps, vacuum valves, …</a:t>
            </a:r>
            <a:endParaRPr sz="1200" dirty="0">
              <a:latin typeface="Century Gothic" panose="020B0502020202020204" pitchFamily="34" charset="0"/>
            </a:endParaRPr>
          </a:p>
        </p:txBody>
      </p:sp>
      <p:sp>
        <p:nvSpPr>
          <p:cNvPr id="29" name="TextBox 28">
            <a:extLst>
              <a:ext uri="{FF2B5EF4-FFF2-40B4-BE49-F238E27FC236}">
                <a16:creationId xmlns:a16="http://schemas.microsoft.com/office/drawing/2014/main" id="{16A4B09B-3221-B241-8627-AADDAEDE9B23}"/>
              </a:ext>
            </a:extLst>
          </p:cNvPr>
          <p:cNvSpPr txBox="1"/>
          <p:nvPr/>
        </p:nvSpPr>
        <p:spPr>
          <a:xfrm>
            <a:off x="4223018" y="4944048"/>
            <a:ext cx="4060178" cy="584775"/>
          </a:xfrm>
          <a:prstGeom prst="rect">
            <a:avLst/>
          </a:prstGeom>
          <a:solidFill>
            <a:schemeClr val="bg1"/>
          </a:solidFill>
        </p:spPr>
        <p:txBody>
          <a:bodyPr wrap="square">
            <a:spAutoFit/>
          </a:bodyPr>
          <a:lstStyle/>
          <a:p>
            <a:r>
              <a:rPr lang="en-US" sz="1600" dirty="0">
                <a:latin typeface="Century Gothic" panose="020B0502020202020204" pitchFamily="34" charset="0"/>
              </a:rPr>
              <a:t>Under construction – commissioning in fall 2024 or early 2025</a:t>
            </a:r>
            <a:endParaRPr sz="1600" dirty="0">
              <a:latin typeface="Century Gothic" panose="020B0502020202020204" pitchFamily="34" charset="0"/>
            </a:endParaRPr>
          </a:p>
        </p:txBody>
      </p:sp>
    </p:spTree>
    <p:extLst>
      <p:ext uri="{BB962C8B-B14F-4D97-AF65-F5344CB8AC3E}">
        <p14:creationId xmlns:p14="http://schemas.microsoft.com/office/powerpoint/2010/main" val="2074389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7FF72-D876-434B-B94C-4DE7E9C52923}"/>
              </a:ext>
            </a:extLst>
          </p:cNvPr>
          <p:cNvSpPr>
            <a:spLocks noGrp="1"/>
          </p:cNvSpPr>
          <p:nvPr>
            <p:ph type="title"/>
          </p:nvPr>
        </p:nvSpPr>
        <p:spPr/>
        <p:txBody>
          <a:bodyPr/>
          <a:lstStyle/>
          <a:p>
            <a:r>
              <a:rPr lang="en-US" dirty="0"/>
              <a:t>Longer-term improvement – new electron source</a:t>
            </a:r>
            <a:endParaRPr dirty="0"/>
          </a:p>
        </p:txBody>
      </p:sp>
      <p:sp>
        <p:nvSpPr>
          <p:cNvPr id="3" name="Content Placeholder 2">
            <a:extLst>
              <a:ext uri="{FF2B5EF4-FFF2-40B4-BE49-F238E27FC236}">
                <a16:creationId xmlns:a16="http://schemas.microsoft.com/office/drawing/2014/main" id="{91DA075A-6766-0445-84DA-6F91F6E78442}"/>
              </a:ext>
            </a:extLst>
          </p:cNvPr>
          <p:cNvSpPr>
            <a:spLocks noGrp="1"/>
          </p:cNvSpPr>
          <p:nvPr>
            <p:ph idx="1"/>
          </p:nvPr>
        </p:nvSpPr>
        <p:spPr>
          <a:xfrm>
            <a:off x="388620" y="923845"/>
            <a:ext cx="7635240" cy="5396945"/>
          </a:xfrm>
        </p:spPr>
        <p:txBody>
          <a:bodyPr>
            <a:normAutofit fontScale="92500" lnSpcReduction="20000"/>
          </a:bodyPr>
          <a:lstStyle/>
          <a:p>
            <a:pPr algn="just">
              <a:lnSpc>
                <a:spcPct val="110000"/>
              </a:lnSpc>
            </a:pPr>
            <a:r>
              <a:rPr lang="en-US" sz="1800" dirty="0"/>
              <a:t>A new electron source (</a:t>
            </a:r>
            <a:r>
              <a:rPr lang="en-US" sz="1800" dirty="0">
                <a:solidFill>
                  <a:srgbClr val="0070C0"/>
                </a:solidFill>
              </a:rPr>
              <a:t>photoinjector</a:t>
            </a:r>
            <a:r>
              <a:rPr lang="en-US" sz="1800" dirty="0"/>
              <a:t> + X-band </a:t>
            </a:r>
            <a:r>
              <a:rPr lang="en-US" sz="1800" dirty="0">
                <a:solidFill>
                  <a:srgbClr val="0070C0"/>
                </a:solidFill>
              </a:rPr>
              <a:t>accelerating structure</a:t>
            </a:r>
            <a:r>
              <a:rPr lang="en-US" sz="1800" dirty="0"/>
              <a:t>) is presently being commissioned in stages in the former </a:t>
            </a:r>
            <a:r>
              <a:rPr lang="en-US" sz="1800" dirty="0">
                <a:solidFill>
                  <a:srgbClr val="0070C0"/>
                </a:solidFill>
              </a:rPr>
              <a:t>CTF2 area</a:t>
            </a:r>
            <a:r>
              <a:rPr lang="en-US" sz="1800" dirty="0"/>
              <a:t>, adjacent to the CLEAR hall.</a:t>
            </a:r>
          </a:p>
          <a:p>
            <a:pPr algn="just">
              <a:lnSpc>
                <a:spcPct val="110000"/>
              </a:lnSpc>
            </a:pPr>
            <a:r>
              <a:rPr lang="en-US" sz="1800" dirty="0"/>
              <a:t>Joint effort between CLIC, AWAKE and CLEAR.</a:t>
            </a:r>
          </a:p>
          <a:p>
            <a:pPr algn="just">
              <a:lnSpc>
                <a:spcPct val="110000"/>
              </a:lnSpc>
            </a:pPr>
            <a:endParaRPr lang="en-US" sz="1800" dirty="0"/>
          </a:p>
          <a:p>
            <a:pPr lvl="1" algn="just">
              <a:lnSpc>
                <a:spcPct val="110000"/>
              </a:lnSpc>
            </a:pPr>
            <a:r>
              <a:rPr lang="en-US" sz="1600" dirty="0"/>
              <a:t>The initial aim was to develop a front-end for </a:t>
            </a:r>
            <a:r>
              <a:rPr lang="en-US" sz="1600" dirty="0">
                <a:solidFill>
                  <a:srgbClr val="0070C0"/>
                </a:solidFill>
              </a:rPr>
              <a:t>AWAKE Run 2</a:t>
            </a:r>
            <a:r>
              <a:rPr lang="en-US" sz="1600" dirty="0"/>
              <a:t>, and to use it before final installation in AWAKE as an additional source in the CLEAR hall.</a:t>
            </a:r>
          </a:p>
          <a:p>
            <a:pPr lvl="1" algn="just">
              <a:lnSpc>
                <a:spcPct val="110000"/>
              </a:lnSpc>
            </a:pPr>
            <a:r>
              <a:rPr lang="en-US" sz="1600" dirty="0"/>
              <a:t>Present plans favors its use after commissioning and before installation in AWAKE as an </a:t>
            </a:r>
            <a:r>
              <a:rPr lang="en-US" sz="1600" dirty="0">
                <a:solidFill>
                  <a:srgbClr val="0070C0"/>
                </a:solidFill>
              </a:rPr>
              <a:t>independent beam line </a:t>
            </a:r>
            <a:r>
              <a:rPr lang="en-US" sz="1600" dirty="0"/>
              <a:t>in the present location (</a:t>
            </a:r>
            <a:r>
              <a:rPr lang="en-US" sz="1600" dirty="0">
                <a:solidFill>
                  <a:srgbClr val="0070C0"/>
                </a:solidFill>
              </a:rPr>
              <a:t>CTF2</a:t>
            </a:r>
            <a:r>
              <a:rPr lang="en-US" sz="1600" dirty="0"/>
              <a:t>), and as a part of the CLEAR user facility.</a:t>
            </a:r>
          </a:p>
          <a:p>
            <a:pPr lvl="1" algn="just">
              <a:lnSpc>
                <a:spcPct val="110000"/>
              </a:lnSpc>
            </a:pPr>
            <a:r>
              <a:rPr lang="en-US" sz="1600" dirty="0"/>
              <a:t>This solution will have the advantage of being </a:t>
            </a:r>
            <a:r>
              <a:rPr lang="en-US" sz="1600" dirty="0">
                <a:solidFill>
                  <a:srgbClr val="0070C0"/>
                </a:solidFill>
              </a:rPr>
              <a:t>less costly </a:t>
            </a:r>
            <a:r>
              <a:rPr lang="en-US" sz="1600" dirty="0"/>
              <a:t>and time consuming, and will better fit present user demand for more beam time and for </a:t>
            </a:r>
            <a:r>
              <a:rPr lang="en-US" sz="1600" dirty="0">
                <a:solidFill>
                  <a:srgbClr val="0070C0"/>
                </a:solidFill>
              </a:rPr>
              <a:t>low-energy beams</a:t>
            </a:r>
            <a:r>
              <a:rPr lang="en-US" sz="1600" dirty="0"/>
              <a:t>, rather than two-beam experiments</a:t>
            </a:r>
          </a:p>
          <a:p>
            <a:pPr lvl="1" algn="just">
              <a:lnSpc>
                <a:spcPct val="110000"/>
              </a:lnSpc>
            </a:pPr>
            <a:endParaRPr lang="en-US" sz="1600" dirty="0"/>
          </a:p>
          <a:p>
            <a:pPr algn="just">
              <a:lnSpc>
                <a:spcPct val="110000"/>
              </a:lnSpc>
            </a:pPr>
            <a:r>
              <a:rPr lang="en-US" sz="1800" dirty="0"/>
              <a:t>This option depends on the actual timeline for AWAKE, the eventual CLEAR extended operation, and on the potential user interest. Main user operation beyond 2025, but some limited use is possible before.</a:t>
            </a:r>
          </a:p>
          <a:p>
            <a:pPr algn="just">
              <a:lnSpc>
                <a:spcPct val="110000"/>
              </a:lnSpc>
            </a:pPr>
            <a:r>
              <a:rPr lang="en-US" sz="1800" dirty="0"/>
              <a:t>It will also require </a:t>
            </a:r>
            <a:r>
              <a:rPr lang="en-US" sz="1800" dirty="0">
                <a:solidFill>
                  <a:srgbClr val="0070C0"/>
                </a:solidFill>
              </a:rPr>
              <a:t>some additional resources</a:t>
            </a:r>
            <a:r>
              <a:rPr lang="en-US" sz="1800" dirty="0"/>
              <a:t>, particularly in </a:t>
            </a:r>
            <a:r>
              <a:rPr lang="en-US" sz="1800" dirty="0">
                <a:solidFill>
                  <a:srgbClr val="C00000"/>
                </a:solidFill>
              </a:rPr>
              <a:t>manpower</a:t>
            </a:r>
            <a:r>
              <a:rPr lang="en-US" sz="1800" dirty="0"/>
              <a:t>. </a:t>
            </a:r>
          </a:p>
          <a:p>
            <a:pPr algn="just">
              <a:lnSpc>
                <a:spcPct val="110000"/>
              </a:lnSpc>
            </a:pPr>
            <a:endParaRPr lang="en-US" sz="1800" dirty="0"/>
          </a:p>
        </p:txBody>
      </p:sp>
      <p:pic>
        <p:nvPicPr>
          <p:cNvPr id="4" name="Picture 3">
            <a:extLst>
              <a:ext uri="{FF2B5EF4-FFF2-40B4-BE49-F238E27FC236}">
                <a16:creationId xmlns:a16="http://schemas.microsoft.com/office/drawing/2014/main" id="{8245A774-D7C9-DA43-B672-650753E502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90693" y="1831626"/>
            <a:ext cx="3438417" cy="2578814"/>
          </a:xfrm>
          <a:prstGeom prst="rect">
            <a:avLst/>
          </a:prstGeom>
        </p:spPr>
      </p:pic>
      <p:sp>
        <p:nvSpPr>
          <p:cNvPr id="5" name="Content Placeholder 2">
            <a:extLst>
              <a:ext uri="{FF2B5EF4-FFF2-40B4-BE49-F238E27FC236}">
                <a16:creationId xmlns:a16="http://schemas.microsoft.com/office/drawing/2014/main" id="{5EA4E873-3FEA-5744-B849-7D3AC85686BF}"/>
              </a:ext>
            </a:extLst>
          </p:cNvPr>
          <p:cNvSpPr txBox="1">
            <a:spLocks/>
          </p:cNvSpPr>
          <p:nvPr/>
        </p:nvSpPr>
        <p:spPr>
          <a:xfrm>
            <a:off x="9964306" y="1124114"/>
            <a:ext cx="1839074" cy="812957"/>
          </a:xfrm>
          <a:prstGeom prst="rect">
            <a:avLst/>
          </a:prstGeom>
          <a:solidFill>
            <a:srgbClr val="F0FFEE"/>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US" sz="1100" dirty="0"/>
              <a:t>Common development of novel electron source</a:t>
            </a:r>
          </a:p>
          <a:p>
            <a:pPr marL="0" indent="0" algn="ctr">
              <a:lnSpc>
                <a:spcPct val="120000"/>
              </a:lnSpc>
              <a:buFont typeface="Arial"/>
              <a:buNone/>
            </a:pPr>
            <a:r>
              <a:rPr lang="en-US" sz="1100" dirty="0"/>
              <a:t>CLIC-AWAKE-CLEAR</a:t>
            </a:r>
            <a:endParaRPr lang="en-CH" sz="1100" dirty="0"/>
          </a:p>
        </p:txBody>
      </p:sp>
    </p:spTree>
    <p:extLst>
      <p:ext uri="{BB962C8B-B14F-4D97-AF65-F5344CB8AC3E}">
        <p14:creationId xmlns:p14="http://schemas.microsoft.com/office/powerpoint/2010/main" val="16878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7A337-00EF-334B-8D84-D4D16EC53FED}"/>
              </a:ext>
            </a:extLst>
          </p:cNvPr>
          <p:cNvSpPr>
            <a:spLocks noGrp="1"/>
          </p:cNvSpPr>
          <p:nvPr>
            <p:ph type="title"/>
          </p:nvPr>
        </p:nvSpPr>
        <p:spPr>
          <a:xfrm>
            <a:off x="1175870" y="0"/>
            <a:ext cx="9569218" cy="546409"/>
          </a:xfrm>
        </p:spPr>
        <p:txBody>
          <a:bodyPr/>
          <a:lstStyle/>
          <a:p>
            <a:r>
              <a:rPr lang="en-US" dirty="0"/>
              <a:t>Expectations and outlook on activities 2025+</a:t>
            </a:r>
            <a:endParaRPr dirty="0"/>
          </a:p>
        </p:txBody>
      </p:sp>
      <p:sp>
        <p:nvSpPr>
          <p:cNvPr id="3" name="Content Placeholder 2">
            <a:extLst>
              <a:ext uri="{FF2B5EF4-FFF2-40B4-BE49-F238E27FC236}">
                <a16:creationId xmlns:a16="http://schemas.microsoft.com/office/drawing/2014/main" id="{D16B4E98-2931-9741-ACB4-B865425E8BDD}"/>
              </a:ext>
            </a:extLst>
          </p:cNvPr>
          <p:cNvSpPr>
            <a:spLocks noGrp="1"/>
          </p:cNvSpPr>
          <p:nvPr>
            <p:ph idx="1"/>
          </p:nvPr>
        </p:nvSpPr>
        <p:spPr>
          <a:xfrm>
            <a:off x="567159" y="945947"/>
            <a:ext cx="10786641" cy="5478001"/>
          </a:xfrm>
        </p:spPr>
        <p:txBody>
          <a:bodyPr>
            <a:normAutofit/>
          </a:bodyPr>
          <a:lstStyle/>
          <a:p>
            <a:pPr marL="0" indent="0">
              <a:buNone/>
            </a:pPr>
            <a:r>
              <a:rPr lang="en-US" dirty="0"/>
              <a:t>So far, </a:t>
            </a:r>
            <a:r>
              <a:rPr lang="en-US" dirty="0">
                <a:solidFill>
                  <a:schemeClr val="accent1"/>
                </a:solidFill>
              </a:rPr>
              <a:t>demand for experiments </a:t>
            </a:r>
            <a:r>
              <a:rPr lang="en-US" dirty="0"/>
              <a:t>on CLEAR steadily </a:t>
            </a:r>
            <a:r>
              <a:rPr lang="en-US" dirty="0">
                <a:solidFill>
                  <a:schemeClr val="accent1"/>
                </a:solidFill>
              </a:rPr>
              <a:t>increased</a:t>
            </a:r>
            <a:r>
              <a:rPr lang="en-US" dirty="0"/>
              <a:t> (bar the pandemic period). As shown previously, we are now </a:t>
            </a:r>
            <a:r>
              <a:rPr lang="en-US" dirty="0">
                <a:solidFill>
                  <a:schemeClr val="accent1"/>
                </a:solidFill>
              </a:rPr>
              <a:t>saturating our capacity </a:t>
            </a:r>
            <a:r>
              <a:rPr lang="en-US" dirty="0"/>
              <a:t>to provide beam time to all users. We expect requests will not decrease for the next few years.</a:t>
            </a:r>
            <a:br>
              <a:rPr lang="en-US" dirty="0"/>
            </a:br>
            <a:r>
              <a:rPr lang="en-US" dirty="0"/>
              <a:t>Improvements and consolidation should enable us to cope with a slightly higher load.</a:t>
            </a:r>
          </a:p>
          <a:p>
            <a:r>
              <a:rPr lang="en-US" sz="1600" dirty="0">
                <a:solidFill>
                  <a:schemeClr val="accent1"/>
                </a:solidFill>
              </a:rPr>
              <a:t>Beam diagnostics R&amp;D</a:t>
            </a:r>
            <a:r>
              <a:rPr lang="en-US" sz="1600" dirty="0"/>
              <a:t> is an important area, with about 30% of total tests, and now shared equally between CERN and external users – easy to anticipate that requests will increase/stay constant for several years beyond 2025. </a:t>
            </a:r>
          </a:p>
          <a:p>
            <a:r>
              <a:rPr lang="en-US" sz="1600" dirty="0">
                <a:solidFill>
                  <a:schemeClr val="accent1"/>
                </a:solidFill>
              </a:rPr>
              <a:t>Novel acceleration techniques </a:t>
            </a:r>
            <a:r>
              <a:rPr lang="en-US" sz="1600" dirty="0"/>
              <a:t>(plasma, THz, x-band high gradient) are not growing, but there are a few rather long-term programs which will continue (including </a:t>
            </a:r>
            <a:r>
              <a:rPr lang="en-US" sz="1600" dirty="0">
                <a:solidFill>
                  <a:schemeClr val="accent1"/>
                </a:solidFill>
              </a:rPr>
              <a:t>Plasma Lens</a:t>
            </a:r>
            <a:r>
              <a:rPr lang="en-US" sz="1600" dirty="0"/>
              <a:t>, continued </a:t>
            </a:r>
            <a:r>
              <a:rPr lang="en-US" sz="1600" dirty="0">
                <a:solidFill>
                  <a:schemeClr val="accent1"/>
                </a:solidFill>
              </a:rPr>
              <a:t>support to AWAKE</a:t>
            </a:r>
            <a:r>
              <a:rPr lang="en-US" sz="1600" dirty="0"/>
              <a:t>, and potentially a </a:t>
            </a:r>
            <a:r>
              <a:rPr lang="en-US" sz="1600" dirty="0">
                <a:solidFill>
                  <a:schemeClr val="accent1"/>
                </a:solidFill>
              </a:rPr>
              <a:t>full-fledged ICS experiment</a:t>
            </a:r>
            <a:r>
              <a:rPr lang="en-US" sz="1600" dirty="0"/>
              <a:t>).</a:t>
            </a:r>
          </a:p>
          <a:p>
            <a:r>
              <a:rPr lang="en-US" sz="1600" dirty="0">
                <a:solidFill>
                  <a:schemeClr val="accent1"/>
                </a:solidFill>
              </a:rPr>
              <a:t>Medical activities </a:t>
            </a:r>
            <a:r>
              <a:rPr lang="en-US" sz="1600" dirty="0"/>
              <a:t>are surely a highlight – the next </a:t>
            </a:r>
            <a:r>
              <a:rPr lang="en-US" sz="1600" dirty="0">
                <a:solidFill>
                  <a:schemeClr val="accent1"/>
                </a:solidFill>
              </a:rPr>
              <a:t>4-5 years </a:t>
            </a:r>
            <a:r>
              <a:rPr lang="en-US" sz="1600" dirty="0"/>
              <a:t>will be critical to </a:t>
            </a:r>
            <a:r>
              <a:rPr lang="en-US" sz="1600" dirty="0">
                <a:solidFill>
                  <a:schemeClr val="accent1"/>
                </a:solidFill>
              </a:rPr>
              <a:t>fully establish VHEE/FLASH</a:t>
            </a:r>
            <a:r>
              <a:rPr lang="en-US" sz="1600" dirty="0"/>
              <a:t> (fundamental studies, including time structure dependence, and optimization of parameters) </a:t>
            </a:r>
            <a:r>
              <a:rPr lang="en-US" sz="1600" dirty="0">
                <a:solidFill>
                  <a:schemeClr val="accent1"/>
                </a:solidFill>
              </a:rPr>
              <a:t>and its enabling technologies </a:t>
            </a:r>
            <a:r>
              <a:rPr lang="en-US" sz="1600" dirty="0"/>
              <a:t>(beam delivery, dosimetry and control). If extended, CLEAR will be for several years a unique facility for VHEE/FLASH, with a key role in the field – including knowledge transfer to other labs with capability for animal testing.</a:t>
            </a:r>
          </a:p>
          <a:p>
            <a:r>
              <a:rPr lang="en-US" sz="1600" dirty="0"/>
              <a:t>Activity in </a:t>
            </a:r>
            <a:r>
              <a:rPr lang="en-US" sz="1600" dirty="0">
                <a:solidFill>
                  <a:schemeClr val="accent1"/>
                </a:solidFill>
              </a:rPr>
              <a:t>other areas </a:t>
            </a:r>
            <a:r>
              <a:rPr lang="en-US" sz="1600" dirty="0"/>
              <a:t>(irradiation, neutron production, beam test of particle detectors and detector components…) is also increasing overall, and it will provide further opportunities. </a:t>
            </a:r>
          </a:p>
          <a:p>
            <a:pPr marL="0" indent="0">
              <a:buNone/>
            </a:pPr>
            <a:r>
              <a:rPr lang="en-US" sz="1800" dirty="0"/>
              <a:t>Finally, from a strategic viewpoint, CLEAR is well placed to </a:t>
            </a:r>
            <a:r>
              <a:rPr lang="en-US" sz="1800" dirty="0">
                <a:solidFill>
                  <a:srgbClr val="C00000"/>
                </a:solidFill>
              </a:rPr>
              <a:t>play a role on the roadmap towards a Higgs factory at CERN </a:t>
            </a:r>
            <a:r>
              <a:rPr lang="en-US" sz="1800" dirty="0"/>
              <a:t>&gt; </a:t>
            </a:r>
            <a:r>
              <a:rPr lang="en-US" sz="1800" i="1" dirty="0">
                <a:solidFill>
                  <a:schemeClr val="accent1"/>
                </a:solidFill>
              </a:rPr>
              <a:t>more on the next slides</a:t>
            </a:r>
          </a:p>
        </p:txBody>
      </p:sp>
    </p:spTree>
    <p:extLst>
      <p:ext uri="{BB962C8B-B14F-4D97-AF65-F5344CB8AC3E}">
        <p14:creationId xmlns:p14="http://schemas.microsoft.com/office/powerpoint/2010/main" val="177557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7A337-00EF-334B-8D84-D4D16EC53FED}"/>
              </a:ext>
            </a:extLst>
          </p:cNvPr>
          <p:cNvSpPr>
            <a:spLocks noGrp="1"/>
          </p:cNvSpPr>
          <p:nvPr>
            <p:ph type="title"/>
          </p:nvPr>
        </p:nvSpPr>
        <p:spPr/>
        <p:txBody>
          <a:bodyPr/>
          <a:lstStyle/>
          <a:p>
            <a:r>
              <a:rPr lang="en-US" dirty="0"/>
              <a:t>Strategic role of CLEAR for future Higgs factories </a:t>
            </a:r>
            <a:endParaRPr dirty="0"/>
          </a:p>
        </p:txBody>
      </p:sp>
      <p:sp>
        <p:nvSpPr>
          <p:cNvPr id="3" name="Content Placeholder 2">
            <a:extLst>
              <a:ext uri="{FF2B5EF4-FFF2-40B4-BE49-F238E27FC236}">
                <a16:creationId xmlns:a16="http://schemas.microsoft.com/office/drawing/2014/main" id="{D16B4E98-2931-9741-ACB4-B865425E8BDD}"/>
              </a:ext>
            </a:extLst>
          </p:cNvPr>
          <p:cNvSpPr>
            <a:spLocks noGrp="1"/>
          </p:cNvSpPr>
          <p:nvPr>
            <p:ph idx="1"/>
          </p:nvPr>
        </p:nvSpPr>
        <p:spPr>
          <a:xfrm>
            <a:off x="838200" y="1030147"/>
            <a:ext cx="10515600" cy="5146816"/>
          </a:xfrm>
        </p:spPr>
        <p:txBody>
          <a:bodyPr>
            <a:normAutofit/>
          </a:bodyPr>
          <a:lstStyle/>
          <a:p>
            <a:pPr marL="0" indent="0">
              <a:buNone/>
            </a:pPr>
            <a:r>
              <a:rPr lang="en-US" sz="2400" dirty="0"/>
              <a:t>Main relevant areas:</a:t>
            </a:r>
          </a:p>
          <a:p>
            <a:pPr marL="0" indent="0">
              <a:buNone/>
            </a:pPr>
            <a:endParaRPr lang="en-US" dirty="0"/>
          </a:p>
          <a:p>
            <a:pPr marL="457200" indent="-457200">
              <a:buAutoNum type="arabicPeriod"/>
            </a:pPr>
            <a:r>
              <a:rPr lang="en-US" dirty="0"/>
              <a:t>Beam diagnostics R&amp;D for FCC-</a:t>
            </a:r>
            <a:r>
              <a:rPr lang="en-US" dirty="0" err="1"/>
              <a:t>ee</a:t>
            </a:r>
            <a:endParaRPr lang="en-US" dirty="0"/>
          </a:p>
          <a:p>
            <a:pPr marL="457200" indent="-457200">
              <a:buAutoNum type="arabicPeriod"/>
            </a:pPr>
            <a:endParaRPr lang="en-US" dirty="0"/>
          </a:p>
          <a:p>
            <a:pPr marL="457200" indent="-457200">
              <a:buAutoNum type="arabicPeriod"/>
            </a:pPr>
            <a:r>
              <a:rPr lang="en-US" dirty="0"/>
              <a:t>Other FCC-</a:t>
            </a:r>
            <a:r>
              <a:rPr lang="en-US" dirty="0" err="1"/>
              <a:t>ee</a:t>
            </a:r>
            <a:r>
              <a:rPr lang="en-US" dirty="0"/>
              <a:t> dedicated experiments in CLEAR</a:t>
            </a:r>
          </a:p>
          <a:p>
            <a:pPr marL="457200" indent="-457200">
              <a:buAutoNum type="arabicPeriod"/>
            </a:pPr>
            <a:endParaRPr lang="en-US" dirty="0"/>
          </a:p>
          <a:p>
            <a:pPr marL="457200" indent="-457200">
              <a:buAutoNum type="arabicPeriod"/>
            </a:pPr>
            <a:r>
              <a:rPr lang="en-US" dirty="0"/>
              <a:t>Keeping at CERN hands-on experience (both on hardware and beam operation) on electron accelerators – a role partly shared with AWAKE</a:t>
            </a:r>
          </a:p>
          <a:p>
            <a:pPr marL="457200" indent="-457200">
              <a:buAutoNum type="arabicPeriod"/>
            </a:pPr>
            <a:endParaRPr lang="en-US" dirty="0"/>
          </a:p>
          <a:p>
            <a:pPr marL="457200" indent="-457200">
              <a:buAutoNum type="arabicPeriod"/>
            </a:pPr>
            <a:r>
              <a:rPr lang="en-US" dirty="0"/>
              <a:t>Training of young scientists</a:t>
            </a:r>
          </a:p>
          <a:p>
            <a:pPr marL="457200" indent="-457200">
              <a:buAutoNum type="arabicPeriod"/>
            </a:pPr>
            <a:endParaRPr lang="en-US" dirty="0"/>
          </a:p>
          <a:p>
            <a:pPr marL="457200" indent="-457200">
              <a:buAutoNum type="arabicPeriod"/>
            </a:pPr>
            <a:r>
              <a:rPr lang="en-US" dirty="0"/>
              <a:t>Both the CLEAR machine and its experimental team might be the seed for a future larger facility paving the way to FCC-</a:t>
            </a:r>
            <a:r>
              <a:rPr lang="en-US" dirty="0" err="1"/>
              <a:t>ee</a:t>
            </a:r>
            <a:r>
              <a:rPr lang="en-US" dirty="0"/>
              <a:t> </a:t>
            </a:r>
          </a:p>
          <a:p>
            <a:pPr marL="457200" indent="-457200">
              <a:buAutoNum type="arabicPeriod"/>
            </a:pPr>
            <a:endParaRPr lang="en-US" dirty="0"/>
          </a:p>
          <a:p>
            <a:pPr marL="457200" indent="-457200">
              <a:buAutoNum type="arabicPeriod"/>
            </a:pPr>
            <a:endParaRPr dirty="0"/>
          </a:p>
        </p:txBody>
      </p:sp>
    </p:spTree>
    <p:extLst>
      <p:ext uri="{BB962C8B-B14F-4D97-AF65-F5344CB8AC3E}">
        <p14:creationId xmlns:p14="http://schemas.microsoft.com/office/powerpoint/2010/main" val="4236623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7A337-00EF-334B-8D84-D4D16EC53FED}"/>
              </a:ext>
            </a:extLst>
          </p:cNvPr>
          <p:cNvSpPr>
            <a:spLocks noGrp="1"/>
          </p:cNvSpPr>
          <p:nvPr>
            <p:ph type="title"/>
          </p:nvPr>
        </p:nvSpPr>
        <p:spPr/>
        <p:txBody>
          <a:bodyPr/>
          <a:lstStyle/>
          <a:p>
            <a:r>
              <a:rPr lang="en-US" dirty="0"/>
              <a:t>Present contributions to FCC-</a:t>
            </a:r>
            <a:r>
              <a:rPr lang="en-US" dirty="0" err="1"/>
              <a:t>ee</a:t>
            </a:r>
            <a:r>
              <a:rPr lang="en-US" dirty="0"/>
              <a:t> </a:t>
            </a:r>
            <a:endParaRPr dirty="0"/>
          </a:p>
        </p:txBody>
      </p:sp>
      <p:sp>
        <p:nvSpPr>
          <p:cNvPr id="3" name="Content Placeholder 2">
            <a:extLst>
              <a:ext uri="{FF2B5EF4-FFF2-40B4-BE49-F238E27FC236}">
                <a16:creationId xmlns:a16="http://schemas.microsoft.com/office/drawing/2014/main" id="{D16B4E98-2931-9741-ACB4-B865425E8BDD}"/>
              </a:ext>
            </a:extLst>
          </p:cNvPr>
          <p:cNvSpPr>
            <a:spLocks noGrp="1"/>
          </p:cNvSpPr>
          <p:nvPr>
            <p:ph idx="1"/>
          </p:nvPr>
        </p:nvSpPr>
        <p:spPr>
          <a:xfrm>
            <a:off x="196472" y="885803"/>
            <a:ext cx="3087472" cy="2125755"/>
          </a:xfrm>
        </p:spPr>
        <p:txBody>
          <a:bodyPr/>
          <a:lstStyle/>
          <a:p>
            <a:pPr marL="0" indent="0">
              <a:buNone/>
            </a:pPr>
            <a:r>
              <a:rPr lang="en-US" dirty="0"/>
              <a:t>Beam diagnostics</a:t>
            </a:r>
          </a:p>
          <a:p>
            <a:pPr marL="0" indent="0">
              <a:buNone/>
            </a:pPr>
            <a:r>
              <a:rPr lang="en-US" dirty="0"/>
              <a:t>Experiments in 2023</a:t>
            </a:r>
          </a:p>
          <a:p>
            <a:pPr marL="0" indent="0">
              <a:buNone/>
            </a:pPr>
            <a:endParaRPr lang="en-US" dirty="0"/>
          </a:p>
          <a:p>
            <a:pPr marL="0" indent="0">
              <a:buNone/>
            </a:pPr>
            <a:r>
              <a:rPr lang="en-US" sz="1600" dirty="0"/>
              <a:t>CERN &amp; external institutes,</a:t>
            </a:r>
            <a:br>
              <a:rPr lang="en-US" sz="1600" dirty="0"/>
            </a:br>
            <a:r>
              <a:rPr lang="en-US" sz="1600" dirty="0"/>
              <a:t>usually in collaboration</a:t>
            </a:r>
          </a:p>
        </p:txBody>
      </p:sp>
      <p:pic>
        <p:nvPicPr>
          <p:cNvPr id="4" name="Picture 3" descr="A close up of a machine&#10;&#10;Description automatically generated">
            <a:extLst>
              <a:ext uri="{FF2B5EF4-FFF2-40B4-BE49-F238E27FC236}">
                <a16:creationId xmlns:a16="http://schemas.microsoft.com/office/drawing/2014/main" id="{BB641031-68B8-3447-995A-1F57FB039A1F}"/>
              </a:ext>
            </a:extLst>
          </p:cNvPr>
          <p:cNvPicPr>
            <a:picLocks noChangeAspect="1"/>
          </p:cNvPicPr>
          <p:nvPr/>
        </p:nvPicPr>
        <p:blipFill>
          <a:blip r:embed="rId2"/>
          <a:stretch>
            <a:fillRect/>
          </a:stretch>
        </p:blipFill>
        <p:spPr>
          <a:xfrm>
            <a:off x="5382950" y="885803"/>
            <a:ext cx="3043559" cy="2313105"/>
          </a:xfrm>
          <a:prstGeom prst="rect">
            <a:avLst/>
          </a:prstGeom>
        </p:spPr>
      </p:pic>
      <p:sp>
        <p:nvSpPr>
          <p:cNvPr id="5" name="TextBox 4">
            <a:extLst>
              <a:ext uri="{FF2B5EF4-FFF2-40B4-BE49-F238E27FC236}">
                <a16:creationId xmlns:a16="http://schemas.microsoft.com/office/drawing/2014/main" id="{8A51ED32-2784-3D46-8DE5-69F3B11E2764}"/>
              </a:ext>
            </a:extLst>
          </p:cNvPr>
          <p:cNvSpPr txBox="1"/>
          <p:nvPr/>
        </p:nvSpPr>
        <p:spPr>
          <a:xfrm>
            <a:off x="5622809" y="3439079"/>
            <a:ext cx="2803700" cy="738664"/>
          </a:xfrm>
          <a:prstGeom prst="rect">
            <a:avLst/>
          </a:prstGeom>
          <a:noFill/>
        </p:spPr>
        <p:txBody>
          <a:bodyPr wrap="square" rtlCol="0">
            <a:spAutoFit/>
          </a:bodyPr>
          <a:lstStyle/>
          <a:p>
            <a:r>
              <a:rPr lang="en-GB" sz="1400" i="0" u="none" strike="noStrike" dirty="0">
                <a:solidFill>
                  <a:srgbClr val="212529"/>
                </a:solidFill>
                <a:effectLst/>
                <a:latin typeface="Century Gothic" panose="020B0502020202020204" pitchFamily="34" charset="0"/>
              </a:rPr>
              <a:t>Broadband Pick-up for the </a:t>
            </a:r>
            <a:br>
              <a:rPr lang="en-GB" sz="1400" i="0" u="none" strike="noStrike" dirty="0">
                <a:solidFill>
                  <a:srgbClr val="212529"/>
                </a:solidFill>
                <a:effectLst/>
                <a:latin typeface="Century Gothic" panose="020B0502020202020204" pitchFamily="34" charset="0"/>
              </a:rPr>
            </a:br>
            <a:r>
              <a:rPr lang="en-GB" sz="1400" i="0" u="none" strike="noStrike" dirty="0">
                <a:solidFill>
                  <a:srgbClr val="0070C0"/>
                </a:solidFill>
                <a:effectLst/>
                <a:latin typeface="Century Gothic" panose="020B0502020202020204" pitchFamily="34" charset="0"/>
              </a:rPr>
              <a:t>PSI</a:t>
            </a:r>
            <a:r>
              <a:rPr lang="en-GB" sz="1400" i="0" u="none" strike="noStrike" dirty="0">
                <a:solidFill>
                  <a:srgbClr val="212529"/>
                </a:solidFill>
                <a:effectLst/>
                <a:latin typeface="Century Gothic" panose="020B0502020202020204" pitchFamily="34" charset="0"/>
              </a:rPr>
              <a:t> Positron Production Project </a:t>
            </a:r>
            <a:br>
              <a:rPr lang="en-GB" sz="1400" i="0" u="none" strike="noStrike" dirty="0">
                <a:solidFill>
                  <a:srgbClr val="212529"/>
                </a:solidFill>
                <a:effectLst/>
                <a:latin typeface="Century Gothic" panose="020B0502020202020204" pitchFamily="34" charset="0"/>
              </a:rPr>
            </a:br>
            <a:r>
              <a:rPr lang="en-GB" sz="1400" i="0" u="none" strike="noStrike" dirty="0">
                <a:solidFill>
                  <a:srgbClr val="212529"/>
                </a:solidFill>
                <a:effectLst/>
                <a:latin typeface="Century Gothic" panose="020B0502020202020204" pitchFamily="34" charset="0"/>
              </a:rPr>
              <a:t>(P</a:t>
            </a:r>
            <a:r>
              <a:rPr lang="en-GB" sz="1400" i="0" u="none" strike="noStrike" baseline="30000" dirty="0">
                <a:solidFill>
                  <a:srgbClr val="212529"/>
                </a:solidFill>
                <a:effectLst/>
                <a:latin typeface="Century Gothic" panose="020B0502020202020204" pitchFamily="34" charset="0"/>
              </a:rPr>
              <a:t>3</a:t>
            </a:r>
            <a:r>
              <a:rPr lang="en-GB" sz="1400" i="0" u="none" strike="noStrike" dirty="0">
                <a:solidFill>
                  <a:srgbClr val="212529"/>
                </a:solidFill>
                <a:effectLst/>
                <a:latin typeface="Century Gothic" panose="020B0502020202020204" pitchFamily="34" charset="0"/>
              </a:rPr>
              <a:t> - </a:t>
            </a:r>
            <a:r>
              <a:rPr lang="en-GB" sz="1400" dirty="0">
                <a:solidFill>
                  <a:srgbClr val="0070C0"/>
                </a:solidFill>
                <a:latin typeface="Century Gothic" panose="020B0502020202020204" pitchFamily="34" charset="0"/>
              </a:rPr>
              <a:t>FCC-</a:t>
            </a:r>
            <a:r>
              <a:rPr lang="en-GB" sz="1400" dirty="0" err="1">
                <a:solidFill>
                  <a:srgbClr val="0070C0"/>
                </a:solidFill>
                <a:latin typeface="Century Gothic" panose="020B0502020202020204" pitchFamily="34" charset="0"/>
              </a:rPr>
              <a:t>ee</a:t>
            </a:r>
            <a:r>
              <a:rPr lang="en-GB" sz="1400" dirty="0">
                <a:solidFill>
                  <a:srgbClr val="0070C0"/>
                </a:solidFill>
                <a:latin typeface="Century Gothic" panose="020B0502020202020204" pitchFamily="34" charset="0"/>
              </a:rPr>
              <a:t> </a:t>
            </a:r>
            <a:r>
              <a:rPr lang="en-GB" sz="1400" dirty="0">
                <a:solidFill>
                  <a:srgbClr val="212529"/>
                </a:solidFill>
                <a:latin typeface="Century Gothic" panose="020B0502020202020204" pitchFamily="34" charset="0"/>
              </a:rPr>
              <a:t>collaboration)</a:t>
            </a:r>
            <a:endParaRPr sz="1400" dirty="0">
              <a:latin typeface="Century Gothic" panose="020B0502020202020204" pitchFamily="34" charset="0"/>
            </a:endParaRPr>
          </a:p>
        </p:txBody>
      </p:sp>
      <p:sp>
        <p:nvSpPr>
          <p:cNvPr id="6" name="TextBox 5">
            <a:extLst>
              <a:ext uri="{FF2B5EF4-FFF2-40B4-BE49-F238E27FC236}">
                <a16:creationId xmlns:a16="http://schemas.microsoft.com/office/drawing/2014/main" id="{2B8ABA92-F2D7-344A-B334-372F1F7BCB8F}"/>
              </a:ext>
            </a:extLst>
          </p:cNvPr>
          <p:cNvSpPr txBox="1"/>
          <p:nvPr/>
        </p:nvSpPr>
        <p:spPr>
          <a:xfrm>
            <a:off x="2079146" y="3594400"/>
            <a:ext cx="3000433" cy="738664"/>
          </a:xfrm>
          <a:prstGeom prst="rect">
            <a:avLst/>
          </a:prstGeom>
          <a:noFill/>
        </p:spPr>
        <p:txBody>
          <a:bodyPr wrap="square">
            <a:spAutoFit/>
          </a:bodyPr>
          <a:lstStyle/>
          <a:p>
            <a:r>
              <a:rPr lang="en-GB" sz="1400" dirty="0">
                <a:effectLst/>
                <a:latin typeface="Century Gothic" panose="020B0502020202020204" pitchFamily="34" charset="0"/>
              </a:rPr>
              <a:t>Coherent Cherenkov diffraction radiation dielectric buttons </a:t>
            </a:r>
            <a:br>
              <a:rPr lang="en-GB" sz="1400" dirty="0">
                <a:effectLst/>
                <a:latin typeface="Century Gothic" panose="020B0502020202020204" pitchFamily="34" charset="0"/>
              </a:rPr>
            </a:br>
            <a:r>
              <a:rPr lang="en-GB" sz="1400" dirty="0">
                <a:effectLst/>
                <a:latin typeface="Century Gothic" panose="020B0502020202020204" pitchFamily="34" charset="0"/>
              </a:rPr>
              <a:t>(</a:t>
            </a:r>
            <a:r>
              <a:rPr lang="en-GB" sz="1400" dirty="0">
                <a:solidFill>
                  <a:srgbClr val="0070C0"/>
                </a:solidFill>
                <a:effectLst/>
                <a:latin typeface="Century Gothic" panose="020B0502020202020204" pitchFamily="34" charset="0"/>
              </a:rPr>
              <a:t>FCC-</a:t>
            </a:r>
            <a:r>
              <a:rPr lang="en-GB" sz="1400" dirty="0" err="1">
                <a:solidFill>
                  <a:srgbClr val="0070C0"/>
                </a:solidFill>
                <a:effectLst/>
                <a:latin typeface="Century Gothic" panose="020B0502020202020204" pitchFamily="34" charset="0"/>
              </a:rPr>
              <a:t>ee</a:t>
            </a:r>
            <a:r>
              <a:rPr lang="en-GB" sz="1400" dirty="0">
                <a:effectLst/>
                <a:latin typeface="Century Gothic" panose="020B0502020202020204" pitchFamily="34" charset="0"/>
              </a:rPr>
              <a:t> bunch length monitors)</a:t>
            </a:r>
            <a:endParaRPr lang="en-GB" sz="1400" dirty="0">
              <a:latin typeface="Century Gothic" panose="020B0502020202020204" pitchFamily="34" charset="0"/>
            </a:endParaRPr>
          </a:p>
        </p:txBody>
      </p:sp>
      <p:pic>
        <p:nvPicPr>
          <p:cNvPr id="7" name="Picture 6" descr="A machine with wires and a square object&#10;&#10;Description automatically generated">
            <a:extLst>
              <a:ext uri="{FF2B5EF4-FFF2-40B4-BE49-F238E27FC236}">
                <a16:creationId xmlns:a16="http://schemas.microsoft.com/office/drawing/2014/main" id="{36EC3032-AE03-AB42-AA74-37BE24B3DD29}"/>
              </a:ext>
            </a:extLst>
          </p:cNvPr>
          <p:cNvPicPr>
            <a:picLocks noChangeAspect="1"/>
          </p:cNvPicPr>
          <p:nvPr/>
        </p:nvPicPr>
        <p:blipFill>
          <a:blip r:embed="rId3"/>
          <a:stretch>
            <a:fillRect/>
          </a:stretch>
        </p:blipFill>
        <p:spPr>
          <a:xfrm>
            <a:off x="3119133" y="876034"/>
            <a:ext cx="1960446" cy="2478766"/>
          </a:xfrm>
          <a:prstGeom prst="rect">
            <a:avLst/>
          </a:prstGeom>
        </p:spPr>
      </p:pic>
      <p:pic>
        <p:nvPicPr>
          <p:cNvPr id="8" name="Picture 7" descr="A machine on a table&#10;&#10;Description automatically generated">
            <a:extLst>
              <a:ext uri="{FF2B5EF4-FFF2-40B4-BE49-F238E27FC236}">
                <a16:creationId xmlns:a16="http://schemas.microsoft.com/office/drawing/2014/main" id="{FFD96C1A-78C2-444E-9784-82B2C28B6867}"/>
              </a:ext>
            </a:extLst>
          </p:cNvPr>
          <p:cNvPicPr>
            <a:picLocks noChangeAspect="1"/>
          </p:cNvPicPr>
          <p:nvPr/>
        </p:nvPicPr>
        <p:blipFill>
          <a:blip r:embed="rId4"/>
          <a:stretch>
            <a:fillRect/>
          </a:stretch>
        </p:blipFill>
        <p:spPr>
          <a:xfrm>
            <a:off x="8700365" y="885803"/>
            <a:ext cx="3274867" cy="2297502"/>
          </a:xfrm>
          <a:prstGeom prst="rect">
            <a:avLst/>
          </a:prstGeom>
        </p:spPr>
      </p:pic>
      <p:sp>
        <p:nvSpPr>
          <p:cNvPr id="9" name="TextBox 8">
            <a:extLst>
              <a:ext uri="{FF2B5EF4-FFF2-40B4-BE49-F238E27FC236}">
                <a16:creationId xmlns:a16="http://schemas.microsoft.com/office/drawing/2014/main" id="{28F68448-D7D0-614F-9835-0442AE3F62FE}"/>
              </a:ext>
            </a:extLst>
          </p:cNvPr>
          <p:cNvSpPr txBox="1"/>
          <p:nvPr/>
        </p:nvSpPr>
        <p:spPr>
          <a:xfrm>
            <a:off x="9204884" y="3440512"/>
            <a:ext cx="2405068" cy="523220"/>
          </a:xfrm>
          <a:prstGeom prst="rect">
            <a:avLst/>
          </a:prstGeom>
          <a:noFill/>
        </p:spPr>
        <p:txBody>
          <a:bodyPr wrap="square">
            <a:spAutoFit/>
          </a:bodyPr>
          <a:lstStyle/>
          <a:p>
            <a:r>
              <a:rPr lang="en-GB" sz="1400" i="0" u="none" strike="noStrike" dirty="0">
                <a:solidFill>
                  <a:srgbClr val="212529"/>
                </a:solidFill>
                <a:effectLst/>
                <a:latin typeface="Century Gothic" panose="020B0502020202020204" pitchFamily="34" charset="0"/>
              </a:rPr>
              <a:t>Bunch Profile Monitor for </a:t>
            </a:r>
            <a:r>
              <a:rPr lang="en-GB" sz="1400" i="0" u="none" strike="noStrike" dirty="0">
                <a:solidFill>
                  <a:srgbClr val="0070C0"/>
                </a:solidFill>
                <a:effectLst/>
                <a:latin typeface="Century Gothic" panose="020B0502020202020204" pitchFamily="34" charset="0"/>
              </a:rPr>
              <a:t>FCC-</a:t>
            </a:r>
            <a:r>
              <a:rPr lang="en-GB" sz="1400" i="0" u="none" strike="noStrike" dirty="0" err="1">
                <a:solidFill>
                  <a:srgbClr val="0070C0"/>
                </a:solidFill>
                <a:effectLst/>
                <a:latin typeface="Century Gothic" panose="020B0502020202020204" pitchFamily="34" charset="0"/>
              </a:rPr>
              <a:t>ee</a:t>
            </a:r>
            <a:r>
              <a:rPr lang="en-GB" sz="1400" i="0" u="none" strike="noStrike" dirty="0">
                <a:solidFill>
                  <a:srgbClr val="212529"/>
                </a:solidFill>
                <a:effectLst/>
                <a:latin typeface="Century Gothic" panose="020B0502020202020204" pitchFamily="34" charset="0"/>
              </a:rPr>
              <a:t> (</a:t>
            </a:r>
            <a:r>
              <a:rPr lang="en-GB" sz="1400" i="0" u="none" strike="noStrike" dirty="0">
                <a:solidFill>
                  <a:schemeClr val="accent1"/>
                </a:solidFill>
                <a:effectLst/>
                <a:latin typeface="Century Gothic" panose="020B0502020202020204" pitchFamily="34" charset="0"/>
              </a:rPr>
              <a:t>KIT</a:t>
            </a:r>
            <a:r>
              <a:rPr lang="en-GB" sz="1400" i="0" u="none" strike="noStrike" dirty="0">
                <a:solidFill>
                  <a:srgbClr val="212529"/>
                </a:solidFill>
                <a:effectLst/>
                <a:latin typeface="Century Gothic" panose="020B0502020202020204" pitchFamily="34" charset="0"/>
              </a:rPr>
              <a:t> - </a:t>
            </a:r>
            <a:r>
              <a:rPr lang="en-GB" sz="1400" i="0" u="none" strike="noStrike" dirty="0">
                <a:solidFill>
                  <a:srgbClr val="0070C0"/>
                </a:solidFill>
                <a:effectLst/>
                <a:latin typeface="Century Gothic" panose="020B0502020202020204" pitchFamily="34" charset="0"/>
              </a:rPr>
              <a:t>Karlsruhe</a:t>
            </a:r>
            <a:r>
              <a:rPr lang="en-GB" sz="1400" i="0" u="none" strike="noStrike" dirty="0">
                <a:solidFill>
                  <a:srgbClr val="212529"/>
                </a:solidFill>
                <a:effectLst/>
                <a:latin typeface="Century Gothic" panose="020B0502020202020204" pitchFamily="34" charset="0"/>
              </a:rPr>
              <a:t>)</a:t>
            </a:r>
            <a:endParaRPr sz="1400" dirty="0">
              <a:latin typeface="Century Gothic" panose="020B0502020202020204" pitchFamily="34" charset="0"/>
            </a:endParaRPr>
          </a:p>
        </p:txBody>
      </p:sp>
      <p:sp>
        <p:nvSpPr>
          <p:cNvPr id="10" name="Content Placeholder 2">
            <a:extLst>
              <a:ext uri="{FF2B5EF4-FFF2-40B4-BE49-F238E27FC236}">
                <a16:creationId xmlns:a16="http://schemas.microsoft.com/office/drawing/2014/main" id="{93A65D1D-4A5A-E641-A2F1-AF4F51EA1428}"/>
              </a:ext>
            </a:extLst>
          </p:cNvPr>
          <p:cNvSpPr txBox="1">
            <a:spLocks/>
          </p:cNvSpPr>
          <p:nvPr/>
        </p:nvSpPr>
        <p:spPr>
          <a:xfrm>
            <a:off x="406354" y="5245584"/>
            <a:ext cx="3087472" cy="9165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dirty="0"/>
              <a:t>Planned</a:t>
            </a:r>
          </a:p>
          <a:p>
            <a:pPr marL="0" indent="0">
              <a:buFont typeface="Arial"/>
              <a:buNone/>
            </a:pPr>
            <a:r>
              <a:rPr lang="en-US" dirty="0"/>
              <a:t>Experiments in 2024</a:t>
            </a:r>
          </a:p>
        </p:txBody>
      </p:sp>
      <p:sp>
        <p:nvSpPr>
          <p:cNvPr id="12" name="TextBox 11">
            <a:extLst>
              <a:ext uri="{FF2B5EF4-FFF2-40B4-BE49-F238E27FC236}">
                <a16:creationId xmlns:a16="http://schemas.microsoft.com/office/drawing/2014/main" id="{913B208B-4E77-6848-A6F5-7EA81052D6CC}"/>
              </a:ext>
            </a:extLst>
          </p:cNvPr>
          <p:cNvSpPr txBox="1"/>
          <p:nvPr/>
        </p:nvSpPr>
        <p:spPr>
          <a:xfrm>
            <a:off x="3283944" y="4915906"/>
            <a:ext cx="8691288" cy="1569660"/>
          </a:xfrm>
          <a:prstGeom prst="rect">
            <a:avLst/>
          </a:prstGeom>
          <a:noFill/>
        </p:spPr>
        <p:txBody>
          <a:bodyPr wrap="square">
            <a:spAutoFit/>
          </a:bodyPr>
          <a:lstStyle/>
          <a:p>
            <a:r>
              <a:rPr lang="en-GB" sz="1600" i="0" u="none" strike="noStrike" dirty="0">
                <a:solidFill>
                  <a:srgbClr val="212529"/>
                </a:solidFill>
                <a:effectLst/>
                <a:latin typeface="Century Gothic" panose="020B0502020202020204" pitchFamily="34" charset="0"/>
              </a:rPr>
              <a:t>- Electro-Optical Longitudinal Bunch Profile Monitor for FCC-</a:t>
            </a:r>
            <a:r>
              <a:rPr lang="en-GB" sz="1600" i="0" u="none" strike="noStrike" dirty="0" err="1">
                <a:solidFill>
                  <a:srgbClr val="212529"/>
                </a:solidFill>
                <a:effectLst/>
                <a:latin typeface="Century Gothic" panose="020B0502020202020204" pitchFamily="34" charset="0"/>
              </a:rPr>
              <a:t>ee</a:t>
            </a:r>
            <a:r>
              <a:rPr lang="en-GB" sz="1600" i="0" u="none" strike="noStrike" dirty="0">
                <a:solidFill>
                  <a:srgbClr val="212529"/>
                </a:solidFill>
                <a:effectLst/>
                <a:latin typeface="Century Gothic" panose="020B0502020202020204" pitchFamily="34" charset="0"/>
              </a:rPr>
              <a:t> (</a:t>
            </a:r>
            <a:r>
              <a:rPr lang="en-GB" sz="1600" i="0" u="none" strike="noStrike" dirty="0">
                <a:solidFill>
                  <a:schemeClr val="accent1"/>
                </a:solidFill>
                <a:effectLst/>
                <a:latin typeface="Century Gothic" panose="020B0502020202020204" pitchFamily="34" charset="0"/>
              </a:rPr>
              <a:t>KIT</a:t>
            </a:r>
            <a:r>
              <a:rPr lang="en-GB" sz="1600" i="0" u="none" strike="noStrike" dirty="0">
                <a:solidFill>
                  <a:srgbClr val="212529"/>
                </a:solidFill>
                <a:effectLst/>
                <a:latin typeface="Century Gothic" panose="020B0502020202020204" pitchFamily="34" charset="0"/>
              </a:rPr>
              <a:t>)</a:t>
            </a:r>
          </a:p>
          <a:p>
            <a:r>
              <a:rPr lang="en-GB" sz="1600" dirty="0">
                <a:effectLst/>
                <a:latin typeface="Century Gothic" panose="020B0502020202020204" pitchFamily="34" charset="0"/>
              </a:rPr>
              <a:t>- Coherent Cherenkov diffraction radiation dielectric buttons (</a:t>
            </a:r>
            <a:r>
              <a:rPr lang="en-GB" sz="1600" dirty="0">
                <a:solidFill>
                  <a:srgbClr val="0070C0"/>
                </a:solidFill>
                <a:effectLst/>
                <a:latin typeface="Century Gothic" panose="020B0502020202020204" pitchFamily="34" charset="0"/>
              </a:rPr>
              <a:t>CERN, BI)</a:t>
            </a:r>
            <a:endParaRPr lang="en-GB" sz="1600" dirty="0">
              <a:latin typeface="Century Gothic" panose="020B0502020202020204" pitchFamily="34" charset="0"/>
            </a:endParaRPr>
          </a:p>
          <a:p>
            <a:endParaRPr lang="en-GB" sz="1600" i="0" u="none" strike="noStrike" dirty="0">
              <a:solidFill>
                <a:srgbClr val="212529"/>
              </a:solidFill>
              <a:effectLst/>
              <a:latin typeface="Century Gothic" panose="020B0502020202020204" pitchFamily="34" charset="0"/>
            </a:endParaRPr>
          </a:p>
          <a:p>
            <a:endParaRPr lang="en-GB" sz="1600" i="0" u="none" strike="noStrike" dirty="0">
              <a:solidFill>
                <a:srgbClr val="212529"/>
              </a:solidFill>
              <a:effectLst/>
              <a:latin typeface="Century Gothic" panose="020B0502020202020204" pitchFamily="34" charset="0"/>
            </a:endParaRPr>
          </a:p>
          <a:p>
            <a:r>
              <a:rPr lang="en-GB" sz="1600" dirty="0">
                <a:solidFill>
                  <a:srgbClr val="212529"/>
                </a:solidFill>
                <a:latin typeface="Century Gothic" panose="020B0502020202020204" pitchFamily="34" charset="0"/>
              </a:rPr>
              <a:t>NEW: Damage test of positron target materials (</a:t>
            </a:r>
            <a:r>
              <a:rPr lang="en-GB" sz="1600" dirty="0">
                <a:solidFill>
                  <a:schemeClr val="accent1"/>
                </a:solidFill>
                <a:latin typeface="Century Gothic" panose="020B0502020202020204" pitchFamily="34" charset="0"/>
              </a:rPr>
              <a:t>CERN, STI – </a:t>
            </a:r>
            <a:r>
              <a:rPr lang="en-GB" sz="1400" dirty="0">
                <a:solidFill>
                  <a:schemeClr val="accent1"/>
                </a:solidFill>
                <a:latin typeface="Century Gothic" panose="020B0502020202020204" pitchFamily="34" charset="0"/>
              </a:rPr>
              <a:t>M. </a:t>
            </a:r>
            <a:r>
              <a:rPr lang="en-GB" sz="1400" dirty="0" err="1">
                <a:solidFill>
                  <a:schemeClr val="accent1"/>
                </a:solidFill>
                <a:latin typeface="Century Gothic" panose="020B0502020202020204" pitchFamily="34" charset="0"/>
              </a:rPr>
              <a:t>Calviani</a:t>
            </a:r>
            <a:r>
              <a:rPr lang="en-GB" sz="1400" dirty="0">
                <a:solidFill>
                  <a:schemeClr val="accent1"/>
                </a:solidFill>
                <a:latin typeface="Century Gothic" panose="020B0502020202020204" pitchFamily="34" charset="0"/>
              </a:rPr>
              <a:t>, A. </a:t>
            </a:r>
            <a:r>
              <a:rPr lang="en-GB" sz="1400" dirty="0" err="1">
                <a:solidFill>
                  <a:schemeClr val="accent1"/>
                </a:solidFill>
                <a:latin typeface="Century Gothic" panose="020B0502020202020204" pitchFamily="34" charset="0"/>
              </a:rPr>
              <a:t>Perillo</a:t>
            </a:r>
            <a:r>
              <a:rPr lang="en-GB" sz="1400" dirty="0">
                <a:solidFill>
                  <a:schemeClr val="accent1"/>
                </a:solidFill>
                <a:latin typeface="Century Gothic" panose="020B0502020202020204" pitchFamily="34" charset="0"/>
              </a:rPr>
              <a:t> </a:t>
            </a:r>
            <a:r>
              <a:rPr lang="en-GB" sz="1400" dirty="0" err="1">
                <a:solidFill>
                  <a:schemeClr val="accent1"/>
                </a:solidFill>
                <a:latin typeface="Century Gothic" panose="020B0502020202020204" pitchFamily="34" charset="0"/>
              </a:rPr>
              <a:t>Marcone</a:t>
            </a:r>
            <a:r>
              <a:rPr lang="en-GB" sz="1400" dirty="0">
                <a:solidFill>
                  <a:srgbClr val="212529"/>
                </a:solidFill>
                <a:latin typeface="Century Gothic" panose="020B0502020202020204" pitchFamily="34" charset="0"/>
              </a:rPr>
              <a:t>)</a:t>
            </a:r>
            <a:br>
              <a:rPr lang="en-GB" sz="1400" dirty="0">
                <a:solidFill>
                  <a:srgbClr val="212529"/>
                </a:solidFill>
                <a:latin typeface="Century Gothic" panose="020B0502020202020204" pitchFamily="34" charset="0"/>
              </a:rPr>
            </a:br>
            <a:r>
              <a:rPr lang="en-GB" sz="1600" dirty="0">
                <a:solidFill>
                  <a:srgbClr val="212529"/>
                </a:solidFill>
                <a:latin typeface="Century Gothic" panose="020B0502020202020204" pitchFamily="34" charset="0"/>
              </a:rPr>
              <a:t>➯	discussion ongoing on future program, including positron detection, etc…</a:t>
            </a:r>
            <a:endParaRPr sz="1600" dirty="0">
              <a:latin typeface="Century Gothic" panose="020B0502020202020204" pitchFamily="34" charset="0"/>
            </a:endParaRPr>
          </a:p>
        </p:txBody>
      </p:sp>
    </p:spTree>
    <p:extLst>
      <p:ext uri="{BB962C8B-B14F-4D97-AF65-F5344CB8AC3E}">
        <p14:creationId xmlns:p14="http://schemas.microsoft.com/office/powerpoint/2010/main" val="333323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552AB-344C-B24E-990A-A6BAFAEEB00D}"/>
              </a:ext>
            </a:extLst>
          </p:cNvPr>
          <p:cNvSpPr>
            <a:spLocks noGrp="1"/>
          </p:cNvSpPr>
          <p:nvPr>
            <p:ph type="title"/>
          </p:nvPr>
        </p:nvSpPr>
        <p:spPr/>
        <p:txBody>
          <a:bodyPr/>
          <a:lstStyle/>
          <a:p>
            <a:r>
              <a:rPr lang="en-US" dirty="0"/>
              <a:t>Training</a:t>
            </a:r>
            <a:endParaRPr dirty="0"/>
          </a:p>
        </p:txBody>
      </p:sp>
      <p:pic>
        <p:nvPicPr>
          <p:cNvPr id="7" name="Picture 6" descr="A poster of a training school&#10;&#10;Description automatically generated">
            <a:extLst>
              <a:ext uri="{FF2B5EF4-FFF2-40B4-BE49-F238E27FC236}">
                <a16:creationId xmlns:a16="http://schemas.microsoft.com/office/drawing/2014/main" id="{7F59A0EB-FA4D-9849-AFA5-1E2C7EF2474C}"/>
              </a:ext>
            </a:extLst>
          </p:cNvPr>
          <p:cNvPicPr>
            <a:picLocks noChangeAspect="1"/>
          </p:cNvPicPr>
          <p:nvPr/>
        </p:nvPicPr>
        <p:blipFill>
          <a:blip r:embed="rId2"/>
          <a:stretch>
            <a:fillRect/>
          </a:stretch>
        </p:blipFill>
        <p:spPr>
          <a:xfrm>
            <a:off x="7880903" y="867370"/>
            <a:ext cx="4135045" cy="5123259"/>
          </a:xfrm>
          <a:prstGeom prst="rect">
            <a:avLst/>
          </a:prstGeom>
        </p:spPr>
      </p:pic>
      <p:pic>
        <p:nvPicPr>
          <p:cNvPr id="11" name="Picture 10" descr="A group of people in a room&#10;&#10;Description automatically generated">
            <a:extLst>
              <a:ext uri="{FF2B5EF4-FFF2-40B4-BE49-F238E27FC236}">
                <a16:creationId xmlns:a16="http://schemas.microsoft.com/office/drawing/2014/main" id="{A9E1EE33-C038-D941-9423-8C74309282BB}"/>
              </a:ext>
            </a:extLst>
          </p:cNvPr>
          <p:cNvPicPr>
            <a:picLocks noChangeAspect="1"/>
          </p:cNvPicPr>
          <p:nvPr/>
        </p:nvPicPr>
        <p:blipFill>
          <a:blip r:embed="rId3"/>
          <a:stretch>
            <a:fillRect/>
          </a:stretch>
        </p:blipFill>
        <p:spPr>
          <a:xfrm>
            <a:off x="2118523" y="787724"/>
            <a:ext cx="5517502" cy="1572454"/>
          </a:xfrm>
          <a:prstGeom prst="rect">
            <a:avLst/>
          </a:prstGeom>
        </p:spPr>
      </p:pic>
      <p:pic>
        <p:nvPicPr>
          <p:cNvPr id="13" name="Picture 12" descr="A logo with blue letters&#10;&#10;Description automatically generated">
            <a:extLst>
              <a:ext uri="{FF2B5EF4-FFF2-40B4-BE49-F238E27FC236}">
                <a16:creationId xmlns:a16="http://schemas.microsoft.com/office/drawing/2014/main" id="{3DF5F96C-45CA-174C-8704-6770380378A9}"/>
              </a:ext>
            </a:extLst>
          </p:cNvPr>
          <p:cNvPicPr>
            <a:picLocks noChangeAspect="1"/>
          </p:cNvPicPr>
          <p:nvPr/>
        </p:nvPicPr>
        <p:blipFill>
          <a:blip r:embed="rId4"/>
          <a:stretch>
            <a:fillRect/>
          </a:stretch>
        </p:blipFill>
        <p:spPr>
          <a:xfrm>
            <a:off x="218188" y="987658"/>
            <a:ext cx="1714569" cy="822128"/>
          </a:xfrm>
          <a:prstGeom prst="rect">
            <a:avLst/>
          </a:prstGeom>
        </p:spPr>
      </p:pic>
      <p:pic>
        <p:nvPicPr>
          <p:cNvPr id="15" name="Picture 14" descr="A close-up of a text&#10;&#10;Description automatically generated">
            <a:extLst>
              <a:ext uri="{FF2B5EF4-FFF2-40B4-BE49-F238E27FC236}">
                <a16:creationId xmlns:a16="http://schemas.microsoft.com/office/drawing/2014/main" id="{87028B77-53D7-8E42-A659-F59647B5BD50}"/>
              </a:ext>
            </a:extLst>
          </p:cNvPr>
          <p:cNvPicPr>
            <a:picLocks noChangeAspect="1"/>
          </p:cNvPicPr>
          <p:nvPr/>
        </p:nvPicPr>
        <p:blipFill>
          <a:blip r:embed="rId5"/>
          <a:stretch>
            <a:fillRect/>
          </a:stretch>
        </p:blipFill>
        <p:spPr>
          <a:xfrm>
            <a:off x="102655" y="4797911"/>
            <a:ext cx="4104268" cy="1634345"/>
          </a:xfrm>
          <a:prstGeom prst="rect">
            <a:avLst/>
          </a:prstGeom>
        </p:spPr>
      </p:pic>
      <p:sp>
        <p:nvSpPr>
          <p:cNvPr id="22" name="TextBox 21">
            <a:extLst>
              <a:ext uri="{FF2B5EF4-FFF2-40B4-BE49-F238E27FC236}">
                <a16:creationId xmlns:a16="http://schemas.microsoft.com/office/drawing/2014/main" id="{07622848-F1E5-DA40-8C69-A612F5F058E3}"/>
              </a:ext>
            </a:extLst>
          </p:cNvPr>
          <p:cNvSpPr txBox="1"/>
          <p:nvPr/>
        </p:nvSpPr>
        <p:spPr>
          <a:xfrm>
            <a:off x="623517" y="3073162"/>
            <a:ext cx="5889172" cy="923330"/>
          </a:xfrm>
          <a:prstGeom prst="rect">
            <a:avLst/>
          </a:prstGeom>
          <a:noFill/>
        </p:spPr>
        <p:txBody>
          <a:bodyPr wrap="square">
            <a:spAutoFit/>
          </a:bodyPr>
          <a:lstStyle/>
          <a:p>
            <a:r>
              <a:rPr lang="en-US" dirty="0">
                <a:latin typeface="Century Gothic" panose="020B0502020202020204" pitchFamily="34" charset="0"/>
              </a:rPr>
              <a:t>Hands-on training (</a:t>
            </a:r>
            <a:r>
              <a:rPr lang="en-US" dirty="0">
                <a:solidFill>
                  <a:schemeClr val="accent1"/>
                </a:solidFill>
                <a:latin typeface="Century Gothic" panose="020B0502020202020204" pitchFamily="34" charset="0"/>
              </a:rPr>
              <a:t>JUAS</a:t>
            </a:r>
            <a:r>
              <a:rPr lang="en-US" dirty="0">
                <a:latin typeface="Century Gothic" panose="020B0502020202020204" pitchFamily="34" charset="0"/>
              </a:rPr>
              <a:t>, </a:t>
            </a:r>
            <a:r>
              <a:rPr lang="en-US" dirty="0">
                <a:solidFill>
                  <a:schemeClr val="accent1"/>
                </a:solidFill>
                <a:latin typeface="Century Gothic" panose="020B0502020202020204" pitchFamily="34" charset="0"/>
              </a:rPr>
              <a:t>EURO-LABS</a:t>
            </a:r>
            <a:r>
              <a:rPr lang="en-US" dirty="0">
                <a:latin typeface="Century Gothic" panose="020B0502020202020204" pitchFamily="34" charset="0"/>
              </a:rPr>
              <a:t>), </a:t>
            </a:r>
          </a:p>
          <a:p>
            <a:r>
              <a:rPr lang="en-US" dirty="0">
                <a:latin typeface="Century Gothic" panose="020B0502020202020204" pitchFamily="34" charset="0"/>
              </a:rPr>
              <a:t>hosting Trainees, Summer/Technical and </a:t>
            </a:r>
            <a:br>
              <a:rPr lang="en-US" dirty="0">
                <a:latin typeface="Century Gothic" panose="020B0502020202020204" pitchFamily="34" charset="0"/>
              </a:rPr>
            </a:br>
            <a:r>
              <a:rPr lang="en-US" dirty="0">
                <a:latin typeface="Century Gothic" panose="020B0502020202020204" pitchFamily="34" charset="0"/>
              </a:rPr>
              <a:t>PhD students, Fellows, Associates…</a:t>
            </a:r>
            <a:endParaRPr dirty="0">
              <a:latin typeface="Century Gothic" panose="020B0502020202020204" pitchFamily="34" charset="0"/>
            </a:endParaRPr>
          </a:p>
        </p:txBody>
      </p:sp>
      <p:pic>
        <p:nvPicPr>
          <p:cNvPr id="10" name="Picture 9" descr="A room with a few tables and computers&#10;&#10;Description automatically generated">
            <a:extLst>
              <a:ext uri="{FF2B5EF4-FFF2-40B4-BE49-F238E27FC236}">
                <a16:creationId xmlns:a16="http://schemas.microsoft.com/office/drawing/2014/main" id="{7CE12128-1249-DD48-A37F-6C738B6B974F}"/>
              </a:ext>
            </a:extLst>
          </p:cNvPr>
          <p:cNvPicPr>
            <a:picLocks noChangeAspect="1"/>
          </p:cNvPicPr>
          <p:nvPr/>
        </p:nvPicPr>
        <p:blipFill>
          <a:blip r:embed="rId6"/>
          <a:stretch>
            <a:fillRect/>
          </a:stretch>
        </p:blipFill>
        <p:spPr>
          <a:xfrm>
            <a:off x="4206923" y="4961518"/>
            <a:ext cx="3476854" cy="1726601"/>
          </a:xfrm>
          <a:prstGeom prst="rect">
            <a:avLst/>
          </a:prstGeom>
        </p:spPr>
      </p:pic>
    </p:spTree>
    <p:extLst>
      <p:ext uri="{BB962C8B-B14F-4D97-AF65-F5344CB8AC3E}">
        <p14:creationId xmlns:p14="http://schemas.microsoft.com/office/powerpoint/2010/main" val="3408302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53402</TotalTime>
  <Words>1683</Words>
  <Application>Microsoft Macintosh PowerPoint</Application>
  <PresentationFormat>Widescreen</PresentationFormat>
  <Paragraphs>132</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Century Gothic</vt:lpstr>
      <vt:lpstr>Office Theme</vt:lpstr>
      <vt:lpstr>CLEAR beyond 2025 and Scenarios for e- Future Test Facilities at CERN</vt:lpstr>
      <vt:lpstr>The CERN Linear Electron  Accelerator for Research (CLEAR)</vt:lpstr>
      <vt:lpstr>Short-term improvements - laser</vt:lpstr>
      <vt:lpstr>Short-term improvements – new beam line</vt:lpstr>
      <vt:lpstr>Longer-term improvement – new electron source</vt:lpstr>
      <vt:lpstr>Expectations and outlook on activities 2025+</vt:lpstr>
      <vt:lpstr>Strategic role of CLEAR for future Higgs factories </vt:lpstr>
      <vt:lpstr>Present contributions to FCC-ee </vt:lpstr>
      <vt:lpstr>Training</vt:lpstr>
      <vt:lpstr>A few thoughts on future facilities I</vt:lpstr>
      <vt:lpstr>A few thoughts on future facilities II</vt:lpstr>
      <vt:lpstr>A few thoughts on future facilities III</vt:lpstr>
      <vt:lpstr>The e-SPS proposal</vt:lpstr>
      <vt:lpstr>Relevance of e-SPS for CLIC, cost</vt:lpstr>
      <vt:lpstr>Can’t resist…</vt:lpstr>
      <vt:lpstr>Some additional considerations</vt:lpstr>
      <vt:lpstr>Conclusions</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Corsini</cp:lastModifiedBy>
  <cp:revision>485</cp:revision>
  <dcterms:created xsi:type="dcterms:W3CDTF">2018-03-20T15:42:27Z</dcterms:created>
  <dcterms:modified xsi:type="dcterms:W3CDTF">2024-02-16T11:09:03Z</dcterms:modified>
</cp:coreProperties>
</file>