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76" r:id="rId4"/>
    <p:sldId id="277" r:id="rId5"/>
    <p:sldId id="283" r:id="rId6"/>
    <p:sldId id="286" r:id="rId7"/>
    <p:sldId id="279" r:id="rId8"/>
    <p:sldId id="287" r:id="rId9"/>
    <p:sldId id="285" r:id="rId10"/>
    <p:sldId id="280" r:id="rId11"/>
    <p:sldId id="284" r:id="rId12"/>
    <p:sldId id="281" r:id="rId13"/>
    <p:sldId id="282" r:id="rId14"/>
    <p:sldId id="288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73"/>
  </p:normalViewPr>
  <p:slideViewPr>
    <p:cSldViewPr snapToGrid="0">
      <p:cViewPr varScale="1">
        <p:scale>
          <a:sx n="103" d="100"/>
          <a:sy n="103" d="100"/>
        </p:scale>
        <p:origin x="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123F1-899A-4043-9649-3B447A37E009}" type="datetimeFigureOut">
              <a:rPr lang="en-GB" smtClean="0"/>
              <a:t>18/02/2024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DBA61-76B8-4AFF-8BD1-034378D70B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441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82D97B-9C7B-2608-9E44-0E37A881A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07E05487-6EF6-2329-14AA-6E6DECDDC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C95CA5E-1B10-66C2-6FB0-A5E3DC788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5BFCCA-6537-F02F-EE4E-DACE77F8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74F1036-CE53-A5A7-1343-AF67BBB37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52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A14627-0A77-8B3C-BAAA-35D097042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71211A-697F-4128-16AB-26922B8976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89D35F-4E8E-5120-6C31-EB0ADA3C4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41C9AAE-75FB-B668-7264-0EF510B07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A0A3AE8-A666-48D9-6B23-560863D20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27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E066FEAE-87D7-122D-AB69-4749DD1E55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2BD0FA8-A416-BEC5-59BF-146B683A4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E804B92-B372-CAE6-7813-1813F7272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66712D-76FC-E1D2-AE66-DAD64134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5CD6FE1-28B7-6001-F5C4-5823CD45B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38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713461-1BDA-56C9-FE6F-B672ED8D4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A0053D-6AB9-D037-059B-1EB49E825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6B64C0-3DBF-49A3-2F06-131C419B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EB3503-53B9-EA01-4AF9-C624B72A3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DF95D7B-6219-019A-A84B-F58DA27EB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05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C7332D-6C94-A0F3-D10C-1F39CC24F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86C00D2-082B-D21B-A15A-FB2715870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07AA82-3FB4-312F-1600-16FFE577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953BF99-0220-F1E9-56FF-168639E0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80848F-0E8F-6BD1-A948-23CE2C318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64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EEE3E6-CCB7-EC3E-FB7F-6D73DDFCC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DA5801-10C1-3CBB-1118-DCDB989F4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552D032-AB18-4CF8-B4AA-42A5E7F2D3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16CA92E-6E92-3E4F-0713-7B9258A0B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B0B64F1-691F-EEC2-822E-E244DC46E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497FBBF-23C1-798C-5A4A-3D79B617C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7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2987B6-6EA3-A723-5631-AE2C32C1F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4FBA43A-47A6-C406-3639-AC160ADE3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B4B619E-2640-D9F7-DF64-9D7B11A59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6129814A-00D5-00C6-4C05-00F018290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A31D856-E41D-9B01-B43B-2BAF8C0860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D8033CE-5000-05B4-F606-A3FEFADCF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F19B403-4610-B092-169C-657542964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8C35EB2-68A9-4040-CD5E-E0790B7BA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725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927A63-E0C8-F37B-2258-231CEA8C5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6029DD2-6849-9835-C41B-7DC25FD5C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2DD4CD4-8237-CACC-FB20-028C84D0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739D101-3C86-D526-54B8-B44B25440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381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F707002-2CB0-F426-D289-2FA827CC1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C28FDD1-F8AB-8136-9FE6-947845B6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4C357CD-39BD-802B-2C51-5C71B55C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90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58DDF8-0A21-4B81-4D3C-2998FB3DA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4CFFA4-A292-2AAE-BE99-B7BB4A816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E9D8BB3-DABC-F311-BCF1-56D25FF64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1417D89-7D2B-12BB-F342-A5D194E9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DB65A7F-7D8B-7EA3-DBEC-79125F14F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F96FE5-2775-A89D-AAE8-1315A54F6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219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1E971B-52FB-1503-E09C-62D9129A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6E7644B-F366-824A-32BE-90AF72A869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9ACCE3E-0486-D2C8-91BD-EA0934EF8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3AFB8BA-8361-BB49-0965-56249C724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63F278F-F337-7422-921A-2B3763949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1395773-EF19-CC94-C03A-5CC608C3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911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78C8669-1329-4BFA-3BD3-5330E89A2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407B212-23AC-DBB8-9EF1-2C30D6C42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3108C6E-D649-50CD-BEE0-2C4F05F944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F9B62E-10A2-7643-62C4-7C8F355F1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299601E-A0B9-0863-AC37-76A759DAA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F7589-24C5-4947-A101-2AF9822CC2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40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.jpe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AC0487-9973-CC7A-D7F6-F92621977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7678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CLEAR Plans and Experimental Program in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CF56CE2-6466-F902-7197-0A29AEEE4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4937" y="3472690"/>
            <a:ext cx="8773063" cy="2133599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W. Farabolini on behalf of the CLEAR team:</a:t>
            </a:r>
          </a:p>
          <a:p>
            <a:r>
              <a:rPr lang="en-GB" dirty="0">
                <a:solidFill>
                  <a:srgbClr val="0000FF"/>
                </a:solidFill>
              </a:rPr>
              <a:t>R. Corsini – A. Aksoy – A. Malyzhenkov – P. Korysko – V. Rieker – L. Wroe – M. Marcandella – A. Gilardi </a:t>
            </a:r>
          </a:p>
          <a:p>
            <a:r>
              <a:rPr lang="en-GB" dirty="0">
                <a:solidFill>
                  <a:srgbClr val="0000FF"/>
                </a:solidFill>
              </a:rPr>
              <a:t>E. Granados – M. Calderon – R. </a:t>
            </a:r>
            <a:r>
              <a:rPr lang="en-GB" dirty="0" err="1">
                <a:solidFill>
                  <a:srgbClr val="0000FF"/>
                </a:solidFill>
              </a:rPr>
              <a:t>Rossel</a:t>
            </a:r>
            <a:r>
              <a:rPr lang="en-GB" dirty="0">
                <a:solidFill>
                  <a:srgbClr val="0000FF"/>
                </a:solidFill>
              </a:rPr>
              <a:t> (Laser and photocathode experts)</a:t>
            </a:r>
          </a:p>
          <a:p>
            <a:r>
              <a:rPr lang="en-GB" dirty="0">
                <a:solidFill>
                  <a:srgbClr val="0000FF"/>
                </a:solidFill>
              </a:rPr>
              <a:t>S. Doebert - S. Curt – A. Chauchet (RF experts)</a:t>
            </a:r>
          </a:p>
          <a:p>
            <a:r>
              <a:rPr lang="en-GB" dirty="0">
                <a:solidFill>
                  <a:srgbClr val="0000FF"/>
                </a:solidFill>
              </a:rPr>
              <a:t>K. Sjobaek (remotely from Oslo)</a:t>
            </a:r>
          </a:p>
          <a:p>
            <a:endParaRPr lang="en-GB" b="1" dirty="0"/>
          </a:p>
        </p:txBody>
      </p:sp>
      <p:pic>
        <p:nvPicPr>
          <p:cNvPr id="5" name="Picture 4" descr="CERN-logo_outline.jpg">
            <a:extLst>
              <a:ext uri="{FF2B5EF4-FFF2-40B4-BE49-F238E27FC236}">
                <a16:creationId xmlns:a16="http://schemas.microsoft.com/office/drawing/2014/main" xmlns="" id="{25577EBD-77D1-8CC3-10A1-3AD8309DB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6" name="Picture 5" descr="Screen Shot 2017-02-21 at 17.04.04.png">
            <a:extLst>
              <a:ext uri="{FF2B5EF4-FFF2-40B4-BE49-F238E27FC236}">
                <a16:creationId xmlns:a16="http://schemas.microsoft.com/office/drawing/2014/main" xmlns="" id="{4DB50E3B-56A9-9BE6-38F3-8687C1E1A7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BD1CB64-55FD-E499-6874-76ED482E6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7F4D48F8-9FB0-257A-E864-7EB9163C1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International Scientific Committee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4380BDE-F4C4-C9AA-83F6-2B0B1B708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02C8E-D5B0-42E8-B480-6333AE546A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2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8C6ED95-35DE-2BA8-1BD0-51C6A378C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9906" y="96541"/>
            <a:ext cx="10515600" cy="799441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Enhancement of Beam Time Capability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ECB59A-F72A-C380-90E9-6BB2FC0F4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7051"/>
            <a:ext cx="10515600" cy="4868474"/>
          </a:xfrm>
        </p:spPr>
        <p:txBody>
          <a:bodyPr>
            <a:normAutofit fontScale="77500" lnSpcReduction="2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Group compatible experiments </a:t>
            </a:r>
            <a:r>
              <a:rPr lang="en-GB" dirty="0"/>
              <a:t>(last year: 1.9 exp/week), but difficult exercise.</a:t>
            </a:r>
          </a:p>
          <a:p>
            <a:r>
              <a:rPr lang="en-GB" dirty="0">
                <a:solidFill>
                  <a:srgbClr val="C00000"/>
                </a:solidFill>
              </a:rPr>
              <a:t>Develop standard beam procedures</a:t>
            </a:r>
            <a:r>
              <a:rPr lang="en-GB" dirty="0"/>
              <a:t>: laser position and RF phase control, beam-based alignment, beam dynamic models, predictive dosimetry tools, flat beam generation</a:t>
            </a:r>
          </a:p>
          <a:p>
            <a:r>
              <a:rPr lang="en-GB" dirty="0">
                <a:solidFill>
                  <a:srgbClr val="C00000"/>
                </a:solidFill>
              </a:rPr>
              <a:t>Optimize set-up efficiency</a:t>
            </a:r>
            <a:r>
              <a:rPr lang="en-GB" dirty="0"/>
              <a:t>: larger robot samples storage, larger Eppendorf, double-holder</a:t>
            </a:r>
          </a:p>
          <a:p>
            <a:r>
              <a:rPr lang="en-GB" dirty="0">
                <a:solidFill>
                  <a:srgbClr val="C00000"/>
                </a:solidFill>
              </a:rPr>
              <a:t>Manage more carefully the high dose irradiations</a:t>
            </a:r>
            <a:r>
              <a:rPr lang="en-GB" dirty="0"/>
              <a:t>: shielding, longer decay time</a:t>
            </a:r>
          </a:p>
          <a:p>
            <a:r>
              <a:rPr lang="en-GB" dirty="0">
                <a:solidFill>
                  <a:srgbClr val="C00000"/>
                </a:solidFill>
              </a:rPr>
              <a:t>Limit the number of visits: </a:t>
            </a:r>
            <a:r>
              <a:rPr lang="en-GB" dirty="0"/>
              <a:t>Usually authorised only on Monday during set-up installation</a:t>
            </a:r>
          </a:p>
          <a:p>
            <a:r>
              <a:rPr lang="en-GB" dirty="0">
                <a:solidFill>
                  <a:srgbClr val="C00000"/>
                </a:solidFill>
              </a:rPr>
              <a:t>Allow RP access after 5pm and during week-end</a:t>
            </a:r>
            <a:r>
              <a:rPr lang="en-GB" dirty="0"/>
              <a:t>: training of some team members to become RP competent (2 weeks formation)</a:t>
            </a:r>
          </a:p>
          <a:p>
            <a:r>
              <a:rPr lang="en-GB" dirty="0">
                <a:solidFill>
                  <a:srgbClr val="C00000"/>
                </a:solidFill>
              </a:rPr>
              <a:t>Increase manning</a:t>
            </a:r>
            <a:r>
              <a:rPr lang="en-GB" dirty="0"/>
              <a:t>: a new fellow: </a:t>
            </a:r>
            <a:r>
              <a:rPr lang="en-GB" b="1" dirty="0"/>
              <a:t>Antonio</a:t>
            </a:r>
            <a:r>
              <a:rPr lang="en-GB" dirty="0"/>
              <a:t>, a new part-time operator: </a:t>
            </a:r>
            <a:r>
              <a:rPr lang="en-GB" b="1" dirty="0"/>
              <a:t>Mathieu</a:t>
            </a:r>
            <a:r>
              <a:rPr lang="en-GB" dirty="0"/>
              <a:t>, a technical student: </a:t>
            </a:r>
            <a:r>
              <a:rPr lang="en-GB" b="1" dirty="0"/>
              <a:t>Alfred</a:t>
            </a:r>
            <a:r>
              <a:rPr lang="en-GB" dirty="0"/>
              <a:t>, possibly a new technician for set-up preparation (shared with the RF team), participation to a doctoral network. Conversely, there is a risk to lose some present team members due to contract ending.</a:t>
            </a:r>
          </a:p>
          <a:p>
            <a:r>
              <a:rPr lang="en-GB" dirty="0">
                <a:solidFill>
                  <a:srgbClr val="C00000"/>
                </a:solidFill>
              </a:rPr>
              <a:t>Construct of a second beam line</a:t>
            </a:r>
            <a:r>
              <a:rPr lang="en-GB" dirty="0"/>
              <a:t>: on-going, but with no extra-shutdown period.</a:t>
            </a:r>
          </a:p>
          <a:p>
            <a:r>
              <a:rPr lang="en-GB" dirty="0">
                <a:solidFill>
                  <a:srgbClr val="0000FF"/>
                </a:solidFill>
              </a:rPr>
              <a:t>So far, no experiment has been refused due to lack of beam time. But MD was largely performed during WE and nights</a:t>
            </a:r>
            <a:r>
              <a:rPr lang="en-GB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8F915D-D557-2A1B-2768-B8E0BFC4D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D35CC2-6C3D-4ED6-483C-2174A6EE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521595-F2DE-F15A-36B8-7D4D6F5B2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xmlns="" id="{C84AAD61-13FF-CB64-14D4-74764062C5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xmlns="" id="{5742124B-581F-E2C9-ECDE-D2766927C0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067B00D3-6413-176E-346F-3A5B06505298}"/>
              </a:ext>
            </a:extLst>
          </p:cNvPr>
          <p:cNvGrpSpPr/>
          <p:nvPr/>
        </p:nvGrpSpPr>
        <p:grpSpPr>
          <a:xfrm>
            <a:off x="263950" y="1593128"/>
            <a:ext cx="518081" cy="3308810"/>
            <a:chOff x="263950" y="1593128"/>
            <a:chExt cx="518081" cy="3308810"/>
          </a:xfrm>
        </p:grpSpPr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xmlns="" id="{D5DBA566-BAA1-DBC0-BBDD-1C12A45ED411}"/>
                </a:ext>
              </a:extLst>
            </p:cNvPr>
            <p:cNvSpPr/>
            <p:nvPr/>
          </p:nvSpPr>
          <p:spPr>
            <a:xfrm>
              <a:off x="263950" y="1593129"/>
              <a:ext cx="518081" cy="3308809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FFFF00"/>
                </a:highlight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81BB2774-8B6A-1C7E-5487-8ECF8AAC6DD8}"/>
                </a:ext>
              </a:extLst>
            </p:cNvPr>
            <p:cNvSpPr txBox="1"/>
            <p:nvPr/>
          </p:nvSpPr>
          <p:spPr>
            <a:xfrm rot="16200000">
              <a:off x="-655362" y="2586814"/>
              <a:ext cx="23567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Increasing effort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905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194BF5-D0A3-FC76-39E4-2A15C3AE5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9302" y="136525"/>
            <a:ext cx="10515600" cy="635539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Facility consolidation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30131FE-F7F2-B217-1798-FC5C498A1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All cameras are being replaced by a digital standard (1000 x 1200 </a:t>
            </a:r>
            <a:r>
              <a:rPr lang="en-GB" dirty="0" err="1"/>
              <a:t>px</a:t>
            </a:r>
            <a:r>
              <a:rPr lang="en-GB" dirty="0"/>
              <a:t>). Software adapted accordingly and unified.</a:t>
            </a:r>
          </a:p>
          <a:p>
            <a:r>
              <a:rPr lang="en-GB" dirty="0"/>
              <a:t>Cavity BPMs electronics could be extended for simultaneous reading.</a:t>
            </a:r>
          </a:p>
          <a:p>
            <a:r>
              <a:rPr lang="en-GB" dirty="0"/>
              <a:t>Vacuum synoptic (SCADA) has been actualised.</a:t>
            </a:r>
          </a:p>
          <a:p>
            <a:r>
              <a:rPr lang="en-GB" dirty="0"/>
              <a:t>Laser parts received for a new system. </a:t>
            </a:r>
          </a:p>
          <a:p>
            <a:r>
              <a:rPr lang="en-GB" dirty="0"/>
              <a:t>A modulator is being dedicated for klystron hot spare.</a:t>
            </a:r>
          </a:p>
          <a:p>
            <a:r>
              <a:rPr lang="en-GB" dirty="0"/>
              <a:t>Beam Base Alignment program being deployed</a:t>
            </a:r>
          </a:p>
          <a:p>
            <a:r>
              <a:rPr lang="en-GB" dirty="0"/>
              <a:t>Improved Quad scan methods</a:t>
            </a:r>
          </a:p>
          <a:p>
            <a:r>
              <a:rPr lang="en-GB" dirty="0"/>
              <a:t>Extensive study on the best laser position on the photocathode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B4B9DF2-CE39-B178-CBBC-9C266D1B9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CCF367-F362-2E13-A938-222DCCBB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8EA826-FDD4-3F1E-1851-E30A163FD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xmlns="" id="{C0F28F4D-197D-A7BF-BD7D-63C5610817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xmlns="" id="{B46B02BF-AA70-8E84-BC29-E6CE8E237A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60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EB0C34-3AC4-494B-CF79-3801E331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701" y="38472"/>
            <a:ext cx="10515600" cy="989222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Improvements of the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9F34AD9-C5CD-25B5-639D-1123BF87B8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074" y="1151021"/>
            <a:ext cx="6872615" cy="4808088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The photocathode has been fully renewed, for an expected bunch charge &gt;1nC.</a:t>
            </a:r>
          </a:p>
          <a:p>
            <a:r>
              <a:rPr lang="en-GB" dirty="0"/>
              <a:t>Turbo-pump controller moved in the gallery (less exposed to radiation damage).</a:t>
            </a:r>
          </a:p>
          <a:p>
            <a:r>
              <a:rPr lang="en-GB" dirty="0"/>
              <a:t>Construction of the second beam line (parallel experiments, adapted for large beam, in-air and in-vacuum test stands)</a:t>
            </a:r>
          </a:p>
          <a:p>
            <a:pPr lvl="1"/>
            <a:r>
              <a:rPr lang="en-GB" dirty="0"/>
              <a:t>Beam dynamic optimized (9 quads – 2 </a:t>
            </a:r>
            <a:r>
              <a:rPr lang="en-GB" dirty="0" err="1"/>
              <a:t>sextupoles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Drawings achieved, 2 vacuum chambers in project</a:t>
            </a:r>
          </a:p>
          <a:p>
            <a:pPr lvl="1"/>
            <a:r>
              <a:rPr lang="en-GB" dirty="0"/>
              <a:t>Location cleaned from the disused TBL (girder, dump, cables),</a:t>
            </a:r>
          </a:p>
          <a:p>
            <a:pPr lvl="1"/>
            <a:r>
              <a:rPr lang="en-GB" dirty="0"/>
              <a:t>All magnets available and renewed,</a:t>
            </a:r>
          </a:p>
          <a:p>
            <a:pPr lvl="1"/>
            <a:r>
              <a:rPr lang="en-GB" dirty="0"/>
              <a:t>Footprint traced, DC power cables available,</a:t>
            </a:r>
          </a:p>
          <a:p>
            <a:pPr lvl="1"/>
            <a:r>
              <a:rPr lang="en-GB" dirty="0"/>
              <a:t>Some equipment purchased (screens, breadboard…),</a:t>
            </a:r>
          </a:p>
          <a:p>
            <a:pPr lvl="1"/>
            <a:r>
              <a:rPr lang="en-GB" dirty="0"/>
              <a:t>But limited time and resources (internal + </a:t>
            </a:r>
            <a:r>
              <a:rPr lang="en-GB" dirty="0" err="1"/>
              <a:t>Eurolabs</a:t>
            </a:r>
            <a:r>
              <a:rPr lang="en-GB" dirty="0"/>
              <a:t> grant).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DE6C971-E5D3-752B-8374-66CEFCCEC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B1D42DF-E95B-6248-4007-5B3770F7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0E9DC38-2D55-76D3-7464-6A9DD3F6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33781E1-BD9D-D333-4EB6-D93499F20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2690" y="1291884"/>
            <a:ext cx="2035336" cy="18210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323CA8F-DA17-8E62-DFA0-247DC9992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7660" y="1291884"/>
            <a:ext cx="2175317" cy="18210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475A7B6E-E7E0-5E6F-C4BA-B66E7D8089A0}"/>
              </a:ext>
            </a:extLst>
          </p:cNvPr>
          <p:cNvSpPr txBox="1"/>
          <p:nvPr/>
        </p:nvSpPr>
        <p:spPr>
          <a:xfrm>
            <a:off x="7686972" y="3185733"/>
            <a:ext cx="1326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Old cathode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8440BED-E990-D1F4-820C-6B2B6A03523E}"/>
              </a:ext>
            </a:extLst>
          </p:cNvPr>
          <p:cNvSpPr txBox="1"/>
          <p:nvPr/>
        </p:nvSpPr>
        <p:spPr>
          <a:xfrm>
            <a:off x="9921931" y="3185733"/>
            <a:ext cx="1428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New cathode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B3BCABE-48D7-293E-900F-42B3BD4A0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5592" y="3641354"/>
            <a:ext cx="2225616" cy="22256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4DA0A30-720F-B3D5-AEF7-3DCC92341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7308" y="3641354"/>
            <a:ext cx="2225616" cy="22256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21E9A51-C230-82CA-F30E-FA0986C216A9}"/>
              </a:ext>
            </a:extLst>
          </p:cNvPr>
          <p:cNvSpPr txBox="1"/>
          <p:nvPr/>
        </p:nvSpPr>
        <p:spPr>
          <a:xfrm>
            <a:off x="8114193" y="5926994"/>
            <a:ext cx="339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Second beam line location cleared</a:t>
            </a:r>
          </a:p>
        </p:txBody>
      </p:sp>
      <p:pic>
        <p:nvPicPr>
          <p:cNvPr id="14" name="Picture 13" descr="CERN-logo_outline.jpg">
            <a:extLst>
              <a:ext uri="{FF2B5EF4-FFF2-40B4-BE49-F238E27FC236}">
                <a16:creationId xmlns:a16="http://schemas.microsoft.com/office/drawing/2014/main" xmlns="" id="{6275ACFD-2202-E01C-FC2A-B0AE804FFC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5" name="Picture 14" descr="Screen Shot 2017-02-21 at 17.04.04.png">
            <a:extLst>
              <a:ext uri="{FF2B5EF4-FFF2-40B4-BE49-F238E27FC236}">
                <a16:creationId xmlns:a16="http://schemas.microsoft.com/office/drawing/2014/main" xmlns="" id="{5E4E66A6-6A1F-3547-73A5-460FD05B33F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45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812DA8-A2C9-B28A-0964-F6DDADD6F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153" y="80499"/>
            <a:ext cx="9185694" cy="99738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Second beam line study and plans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50FED22-8AE8-CDBE-0A47-8228B02CA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A107E43-EB19-A63E-6BCD-9FF3EF33D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E7C3A91-3E20-3E98-F8CA-D3539F799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xmlns="" id="{4EDB020B-D843-F1A5-AE36-3BFEC9F655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xmlns="" id="{B4E1240C-FEC1-60E0-A7CD-AD586B0938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589DFBF-9B8E-CC69-8331-931D0E298F62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51063" y="1077881"/>
            <a:ext cx="3607356" cy="1803342"/>
          </a:xfrm>
          <a:prstGeom prst="rect">
            <a:avLst/>
          </a:prstGeom>
          <a:ln w="0">
            <a:noFill/>
          </a:ln>
        </p:spPr>
      </p:pic>
      <p:sp>
        <p:nvSpPr>
          <p:cNvPr id="10" name="TextBox 97">
            <a:extLst>
              <a:ext uri="{FF2B5EF4-FFF2-40B4-BE49-F238E27FC236}">
                <a16:creationId xmlns:a16="http://schemas.microsoft.com/office/drawing/2014/main" xmlns="" id="{7673CA86-0700-223B-ADDC-04AF9A480004}"/>
              </a:ext>
            </a:extLst>
          </p:cNvPr>
          <p:cNvSpPr txBox="1"/>
          <p:nvPr/>
        </p:nvSpPr>
        <p:spPr>
          <a:xfrm>
            <a:off x="616285" y="2981375"/>
            <a:ext cx="4525058" cy="858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Bunch center for different bunch energies along beamline With </a:t>
            </a:r>
            <a:r>
              <a:rPr lang="en-US" sz="1800" b="0" strike="noStrike" spc="-1" dirty="0" err="1">
                <a:solidFill>
                  <a:srgbClr val="0070C0"/>
                </a:solidFill>
                <a:latin typeface="Arial"/>
              </a:rPr>
              <a:t>sextupoles</a:t>
            </a:r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 (Avni)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3368ED67-D42D-85F7-9C74-C8377CF17DBC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4849311" y="1077881"/>
            <a:ext cx="6188734" cy="1872591"/>
          </a:xfrm>
          <a:prstGeom prst="rect">
            <a:avLst/>
          </a:prstGeom>
          <a:ln w="0">
            <a:noFill/>
          </a:ln>
        </p:spPr>
      </p:pic>
      <p:sp>
        <p:nvSpPr>
          <p:cNvPr id="12" name="TextBox 97">
            <a:extLst>
              <a:ext uri="{FF2B5EF4-FFF2-40B4-BE49-F238E27FC236}">
                <a16:creationId xmlns:a16="http://schemas.microsoft.com/office/drawing/2014/main" xmlns="" id="{FE2DB915-F6DA-B48A-64AB-4CF1AB730BCC}"/>
              </a:ext>
            </a:extLst>
          </p:cNvPr>
          <p:cNvSpPr txBox="1"/>
          <p:nvPr/>
        </p:nvSpPr>
        <p:spPr>
          <a:xfrm>
            <a:off x="5277853" y="3057917"/>
            <a:ext cx="4525058" cy="3651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Beam sizes along the line (Avni)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D9FA989-8BE0-343B-7C1E-2BAC29E00D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578" y="3837206"/>
            <a:ext cx="9789867" cy="2063153"/>
          </a:xfrm>
          <a:prstGeom prst="rect">
            <a:avLst/>
          </a:prstGeom>
        </p:spPr>
      </p:pic>
      <p:sp>
        <p:nvSpPr>
          <p:cNvPr id="15" name="TextBox 97">
            <a:extLst>
              <a:ext uri="{FF2B5EF4-FFF2-40B4-BE49-F238E27FC236}">
                <a16:creationId xmlns:a16="http://schemas.microsoft.com/office/drawing/2014/main" xmlns="" id="{0AAE5920-B25A-E871-451E-83036FE886B1}"/>
              </a:ext>
            </a:extLst>
          </p:cNvPr>
          <p:cNvSpPr txBox="1"/>
          <p:nvPr/>
        </p:nvSpPr>
        <p:spPr>
          <a:xfrm>
            <a:off x="3581400" y="5916236"/>
            <a:ext cx="4525058" cy="3651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Implementation drawing (EN-MME)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531B7891-49DD-0950-7122-0B5DA7F594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24087" y="3381215"/>
            <a:ext cx="3259190" cy="1665238"/>
          </a:xfrm>
          <a:prstGeom prst="rect">
            <a:avLst/>
          </a:prstGeom>
        </p:spPr>
      </p:pic>
      <p:sp>
        <p:nvSpPr>
          <p:cNvPr id="17" name="TextBox 97">
            <a:extLst>
              <a:ext uri="{FF2B5EF4-FFF2-40B4-BE49-F238E27FC236}">
                <a16:creationId xmlns:a16="http://schemas.microsoft.com/office/drawing/2014/main" xmlns="" id="{91B3CA30-7D1A-F01D-056B-9029391B69F4}"/>
              </a:ext>
            </a:extLst>
          </p:cNvPr>
          <p:cNvSpPr txBox="1"/>
          <p:nvPr/>
        </p:nvSpPr>
        <p:spPr>
          <a:xfrm>
            <a:off x="7753710" y="4344881"/>
            <a:ext cx="2684253" cy="36512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latin typeface="Arial"/>
              </a:rPr>
              <a:t>New dipole chamber (EN-MME)</a:t>
            </a:r>
          </a:p>
        </p:txBody>
      </p:sp>
    </p:spTree>
    <p:extLst>
      <p:ext uri="{BB962C8B-B14F-4D97-AF65-F5344CB8AC3E}">
        <p14:creationId xmlns:p14="http://schemas.microsoft.com/office/powerpoint/2010/main" val="1076909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AA1CF1A-5434-7A59-9EBC-0B00D2E19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701" y="307843"/>
            <a:ext cx="9068790" cy="532022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7A1126-311C-4CCD-7985-7DBE8B75D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310" y="1253331"/>
            <a:ext cx="10515600" cy="4351338"/>
          </a:xfrm>
        </p:spPr>
        <p:txBody>
          <a:bodyPr/>
          <a:lstStyle/>
          <a:p>
            <a:r>
              <a:rPr lang="en-GB" dirty="0"/>
              <a:t>The interest of the scientific community for CLEAR is ever growing.</a:t>
            </a:r>
          </a:p>
          <a:p>
            <a:r>
              <a:rPr lang="en-GB" dirty="0"/>
              <a:t>CLEAR is instrumental in the field of medical research based on VHEE and UHDR (Flash therapy).</a:t>
            </a:r>
          </a:p>
          <a:p>
            <a:r>
              <a:rPr lang="en-GB" dirty="0"/>
              <a:t>Being the only electron machine at CERN, it could also play a significant role in the FCC-</a:t>
            </a:r>
            <a:r>
              <a:rPr lang="en-GB" dirty="0" err="1"/>
              <a:t>ee</a:t>
            </a:r>
            <a:r>
              <a:rPr lang="en-GB" dirty="0"/>
              <a:t> development, as a </a:t>
            </a:r>
            <a:r>
              <a:rPr lang="en-GB" dirty="0">
                <a:solidFill>
                  <a:srgbClr val="C00000"/>
                </a:solidFill>
              </a:rPr>
              <a:t>test stand for diagnostics and equipment </a:t>
            </a:r>
            <a:r>
              <a:rPr lang="en-GB" dirty="0"/>
              <a:t>as well as an </a:t>
            </a:r>
            <a:r>
              <a:rPr lang="en-GB" dirty="0">
                <a:solidFill>
                  <a:srgbClr val="C00000"/>
                </a:solidFill>
              </a:rPr>
              <a:t>education tool for the future accelerator physicists</a:t>
            </a:r>
            <a:r>
              <a:rPr lang="en-GB" dirty="0"/>
              <a:t>.</a:t>
            </a:r>
          </a:p>
          <a:p>
            <a:r>
              <a:rPr lang="en-GB" dirty="0"/>
              <a:t>Presently, the facility needs additional resources, especially human, </a:t>
            </a:r>
            <a:r>
              <a:rPr lang="en-GB"/>
              <a:t>for continuing </a:t>
            </a:r>
            <a:r>
              <a:rPr lang="en-GB" dirty="0"/>
              <a:t>to fulfil all the received beam requests.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D31AE52-7F07-E587-8BEE-69AAED0E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3F60E16-75ED-F611-EAF4-60FDF3DC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73430D-5E41-BAA9-C7E2-4D8B5592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 descr="CERN-logo_outline.jpg">
            <a:extLst>
              <a:ext uri="{FF2B5EF4-FFF2-40B4-BE49-F238E27FC236}">
                <a16:creationId xmlns:a16="http://schemas.microsoft.com/office/drawing/2014/main" xmlns="" id="{C1CD6E76-11E9-5CDB-7FB8-CF3FB47E65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>
            <a:extLst>
              <a:ext uri="{FF2B5EF4-FFF2-40B4-BE49-F238E27FC236}">
                <a16:creationId xmlns:a16="http://schemas.microsoft.com/office/drawing/2014/main" xmlns="" id="{3437F2C9-AF04-8A2A-DC1B-A08D6DA2EE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2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51D260-7BEA-0D60-0F24-BEE34DC1C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265119"/>
            <a:ext cx="9220712" cy="713177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Beam time requests (so far)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CC9AF8D-3979-92EB-A943-B4A536848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23" y="1216758"/>
            <a:ext cx="8688222" cy="466439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28 experiments in the list: 23 beam requests officially received, 5 in preliminary discussions</a:t>
            </a:r>
          </a:p>
          <a:p>
            <a:r>
              <a:rPr lang="en-GB" dirty="0"/>
              <a:t>14 of them are continuation of last year experiments</a:t>
            </a:r>
          </a:p>
          <a:p>
            <a:r>
              <a:rPr lang="en-GB" dirty="0"/>
              <a:t>Already a total of 153 days of beam time requested by the users (before optimization). Last year: 185 days of beam delivered, including MD.</a:t>
            </a:r>
          </a:p>
          <a:p>
            <a:r>
              <a:rPr lang="en-GB" dirty="0">
                <a:highlight>
                  <a:srgbClr val="00FF00"/>
                </a:highlight>
              </a:rPr>
              <a:t>12 exp. related to Medical Applications (55 beam days)</a:t>
            </a:r>
          </a:p>
          <a:p>
            <a:r>
              <a:rPr lang="en-GB" dirty="0">
                <a:highlight>
                  <a:srgbClr val="00FFFF"/>
                </a:highlight>
              </a:rPr>
              <a:t>10 exp. for Beam Instrumentation (62 beam days)</a:t>
            </a:r>
          </a:p>
          <a:p>
            <a:r>
              <a:rPr lang="en-GB" dirty="0">
                <a:highlight>
                  <a:srgbClr val="FFFF00"/>
                </a:highlight>
              </a:rPr>
              <a:t>4 exp. for Accelerator Development and Physics (30 days)</a:t>
            </a:r>
          </a:p>
          <a:p>
            <a:r>
              <a:rPr lang="en-GB" dirty="0">
                <a:highlight>
                  <a:srgbClr val="C0C0C0"/>
                </a:highlight>
              </a:rPr>
              <a:t>2 cessions for Education (6 days): JUAS and </a:t>
            </a:r>
            <a:r>
              <a:rPr lang="en-GB" dirty="0" err="1">
                <a:highlight>
                  <a:srgbClr val="C0C0C0"/>
                </a:highlight>
              </a:rPr>
              <a:t>Eurolabs</a:t>
            </a:r>
            <a:endParaRPr lang="en-GB" dirty="0">
              <a:highlight>
                <a:srgbClr val="C0C0C0"/>
              </a:highlight>
            </a:endParaRPr>
          </a:p>
          <a:p>
            <a:r>
              <a:rPr lang="en-GB" dirty="0">
                <a:solidFill>
                  <a:srgbClr val="0000FF"/>
                </a:solidFill>
              </a:rPr>
              <a:t>Growing interest in FCC-</a:t>
            </a:r>
            <a:r>
              <a:rPr lang="en-GB" dirty="0" err="1">
                <a:solidFill>
                  <a:srgbClr val="0000FF"/>
                </a:solidFill>
              </a:rPr>
              <a:t>ee</a:t>
            </a:r>
            <a:r>
              <a:rPr lang="en-GB" dirty="0">
                <a:solidFill>
                  <a:srgbClr val="0000FF"/>
                </a:solidFill>
              </a:rPr>
              <a:t> (instrumentation and physics)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70198F7-4ABF-FB8B-CE41-78FEAD129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16/03/2024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B0590FF-0E2A-C1D4-00B6-1E4E7538B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CB15F0-2D7F-F456-F931-96EDFDB1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2</a:t>
            </a:fld>
            <a:endParaRPr lang="en-GB" dirty="0"/>
          </a:p>
        </p:txBody>
      </p:sp>
      <p:pic>
        <p:nvPicPr>
          <p:cNvPr id="12" name="Picture 11" descr="CERN-logo_outline.jpg">
            <a:extLst>
              <a:ext uri="{FF2B5EF4-FFF2-40B4-BE49-F238E27FC236}">
                <a16:creationId xmlns:a16="http://schemas.microsoft.com/office/drawing/2014/main" xmlns="" id="{0849862F-D489-99C6-8229-6F6741CC02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>
            <a:extLst>
              <a:ext uri="{FF2B5EF4-FFF2-40B4-BE49-F238E27FC236}">
                <a16:creationId xmlns:a16="http://schemas.microsoft.com/office/drawing/2014/main" xmlns="" id="{A10DAA8B-3944-BECA-1411-828B20F77C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9E9923C-2193-A61D-240D-90FEE3EC72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97"/>
          <a:stretch/>
        </p:blipFill>
        <p:spPr>
          <a:xfrm>
            <a:off x="8947742" y="1081730"/>
            <a:ext cx="3240736" cy="226965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375B0A4C-5A32-E3C2-8CE5-7C7395E783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582"/>
          <a:stretch/>
        </p:blipFill>
        <p:spPr>
          <a:xfrm>
            <a:off x="8825482" y="3945247"/>
            <a:ext cx="3375143" cy="226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0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F8A89E-E7F6-727F-81FF-F6C6B7B1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083" y="0"/>
            <a:ext cx="8790318" cy="952945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Medical related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417FC7-AEA2-8054-A25D-84BF51F6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CDD299-DADA-F5D4-B6E9-27914D58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A40302-1A60-24E8-6150-394B0836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04439780-7C56-4636-382F-9662DF645086}"/>
              </a:ext>
            </a:extLst>
          </p:cNvPr>
          <p:cNvSpPr txBox="1">
            <a:spLocks/>
          </p:cNvSpPr>
          <p:nvPr/>
        </p:nvSpPr>
        <p:spPr>
          <a:xfrm>
            <a:off x="941677" y="1223029"/>
            <a:ext cx="2743199" cy="468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0070C0"/>
                </a:solidFill>
              </a:rPr>
              <a:t>UNIGE / HUG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CHUV / IRA</a:t>
            </a:r>
          </a:p>
          <a:p>
            <a:r>
              <a:rPr lang="en-GB" sz="2000" dirty="0">
                <a:solidFill>
                  <a:srgbClr val="0070C0"/>
                </a:solidFill>
              </a:rPr>
              <a:t>Manchester Univ. / Cockcroft Inst. / Christie NHS</a:t>
            </a:r>
          </a:p>
          <a:p>
            <a:r>
              <a:rPr lang="en-GB" sz="2000" dirty="0">
                <a:solidFill>
                  <a:srgbClr val="0070C0"/>
                </a:solidFill>
              </a:rPr>
              <a:t>Victoria Univ. / EPFL / Laval Univ. / Lawrence Berkley Lab.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Gustave </a:t>
            </a:r>
            <a:r>
              <a:rPr lang="en-GB" sz="2000" b="1" dirty="0" err="1">
                <a:solidFill>
                  <a:srgbClr val="0070C0"/>
                </a:solidFill>
              </a:rPr>
              <a:t>Roussy</a:t>
            </a:r>
            <a:r>
              <a:rPr lang="en-GB" sz="2000" b="1" dirty="0">
                <a:solidFill>
                  <a:srgbClr val="0070C0"/>
                </a:solidFill>
              </a:rPr>
              <a:t> Inst. / ISMO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DESY</a:t>
            </a:r>
            <a:r>
              <a:rPr lang="en-GB" sz="2000" dirty="0">
                <a:solidFill>
                  <a:srgbClr val="0070C0"/>
                </a:solidFill>
              </a:rPr>
              <a:t> 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6404E10-04B7-423C-10AE-1FDD15406B60}"/>
              </a:ext>
            </a:extLst>
          </p:cNvPr>
          <p:cNvSpPr txBox="1"/>
          <p:nvPr/>
        </p:nvSpPr>
        <p:spPr>
          <a:xfrm>
            <a:off x="1035183" y="5807631"/>
            <a:ext cx="2529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(Newcomers are in bold)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181DDE4-FCA3-FFAF-54FF-70BDA2D46E6A}"/>
              </a:ext>
            </a:extLst>
          </p:cNvPr>
          <p:cNvSpPr txBox="1">
            <a:spLocks/>
          </p:cNvSpPr>
          <p:nvPr/>
        </p:nvSpPr>
        <p:spPr>
          <a:xfrm>
            <a:off x="4093501" y="1223029"/>
            <a:ext cx="2821982" cy="4687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6600"/>
                </a:solidFill>
              </a:rPr>
              <a:t>Flash therapy on various types of sample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Beam delivery on an anatomical phantom</a:t>
            </a:r>
          </a:p>
          <a:p>
            <a:r>
              <a:rPr lang="en-GB" sz="2000" dirty="0">
                <a:solidFill>
                  <a:srgbClr val="006600"/>
                </a:solidFill>
              </a:rPr>
              <a:t>Spatially Fractionated Radio-Therapy (SFRT)</a:t>
            </a:r>
          </a:p>
          <a:p>
            <a:r>
              <a:rPr lang="en-GB" sz="2000" dirty="0">
                <a:solidFill>
                  <a:srgbClr val="006600"/>
                </a:solidFill>
              </a:rPr>
              <a:t>Film and screen dosimetry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Radiosensitivity enhancement by nanoparticles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Metal implants beam interaction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Computed Tomography with e</a:t>
            </a:r>
            <a:r>
              <a:rPr lang="en-GB" sz="2000" b="1" baseline="30000" dirty="0">
                <a:solidFill>
                  <a:srgbClr val="006600"/>
                </a:solidFill>
              </a:rPr>
              <a:t>-</a:t>
            </a:r>
            <a:endParaRPr lang="en-GB" sz="2000" baseline="30000" dirty="0">
              <a:solidFill>
                <a:srgbClr val="0066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E7A7B33-8712-6B34-30A4-8501884E2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906" y="1126614"/>
            <a:ext cx="3089969" cy="27370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88911134-7FE6-72A6-D259-EFDE53905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585" y="4366245"/>
            <a:ext cx="4114800" cy="1499861"/>
          </a:xfrm>
          <a:prstGeom prst="rect">
            <a:avLst/>
          </a:prstGeom>
        </p:spPr>
      </p:pic>
      <p:pic>
        <p:nvPicPr>
          <p:cNvPr id="16" name="Picture 15" descr="CERN-logo_outline.jpg">
            <a:extLst>
              <a:ext uri="{FF2B5EF4-FFF2-40B4-BE49-F238E27FC236}">
                <a16:creationId xmlns:a16="http://schemas.microsoft.com/office/drawing/2014/main" xmlns="" id="{65BD1F5A-DD7B-B653-6056-FEBD594AC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7" name="Picture 16" descr="Screen Shot 2017-02-21 at 17.04.04.png">
            <a:extLst>
              <a:ext uri="{FF2B5EF4-FFF2-40B4-BE49-F238E27FC236}">
                <a16:creationId xmlns:a16="http://schemas.microsoft.com/office/drawing/2014/main" xmlns="" id="{6F1A8B18-4341-D786-7662-2524F89DFF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2EC4007-C695-E34F-1B8E-AEE7A232B31E}"/>
              </a:ext>
            </a:extLst>
          </p:cNvPr>
          <p:cNvSpPr txBox="1"/>
          <p:nvPr/>
        </p:nvSpPr>
        <p:spPr>
          <a:xfrm>
            <a:off x="7427585" y="3878288"/>
            <a:ext cx="392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Anatomical phantom (Manchester U.)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1C522E2A-6A30-B1CC-D697-3ED7C64806CC}"/>
              </a:ext>
            </a:extLst>
          </p:cNvPr>
          <p:cNvSpPr txBox="1"/>
          <p:nvPr/>
        </p:nvSpPr>
        <p:spPr>
          <a:xfrm>
            <a:off x="7286894" y="5926562"/>
            <a:ext cx="4761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Spatially Fractionated Radio-Therapy (Victoria U.)</a:t>
            </a:r>
          </a:p>
        </p:txBody>
      </p:sp>
      <p:sp>
        <p:nvSpPr>
          <p:cNvPr id="3" name="TextBox 97">
            <a:extLst>
              <a:ext uri="{FF2B5EF4-FFF2-40B4-BE49-F238E27FC236}">
                <a16:creationId xmlns:a16="http://schemas.microsoft.com/office/drawing/2014/main" xmlns="" id="{1D63E77F-BDBC-57AB-098C-27F74DF8B600}"/>
              </a:ext>
            </a:extLst>
          </p:cNvPr>
          <p:cNvSpPr txBox="1"/>
          <p:nvPr/>
        </p:nvSpPr>
        <p:spPr>
          <a:xfrm>
            <a:off x="4093501" y="5593982"/>
            <a:ext cx="3175955" cy="632365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strike="noStrike" spc="-1" dirty="0">
                <a:solidFill>
                  <a:srgbClr val="0070C0"/>
                </a:solidFill>
                <a:highlight>
                  <a:srgbClr val="FFFF00"/>
                </a:highlight>
                <a:latin typeface="Arial"/>
              </a:rPr>
              <a:t>Many more details will be given by P. Korysko, next talk</a:t>
            </a:r>
          </a:p>
        </p:txBody>
      </p:sp>
    </p:spTree>
    <p:extLst>
      <p:ext uri="{BB962C8B-B14F-4D97-AF65-F5344CB8AC3E}">
        <p14:creationId xmlns:p14="http://schemas.microsoft.com/office/powerpoint/2010/main" val="3699024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F8A89E-E7F6-727F-81FF-F6C6B7B1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972" y="1"/>
            <a:ext cx="9848828" cy="948906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Beam diagnostics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417FC7-AEA2-8054-A25D-84BF51F6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CDD299-DADA-F5D4-B6E9-27914D58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A40302-1A60-24E8-6150-394B0836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4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0C1F7537-8DF3-BE30-B9C5-EC7BE62CEFDF}"/>
              </a:ext>
            </a:extLst>
          </p:cNvPr>
          <p:cNvSpPr txBox="1">
            <a:spLocks/>
          </p:cNvSpPr>
          <p:nvPr/>
        </p:nvSpPr>
        <p:spPr>
          <a:xfrm>
            <a:off x="932218" y="1085432"/>
            <a:ext cx="2649182" cy="4687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err="1">
                <a:solidFill>
                  <a:srgbClr val="0070C0"/>
                </a:solidFill>
              </a:rPr>
              <a:t>Rijksuniversiteit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Gronigen</a:t>
            </a:r>
            <a:r>
              <a:rPr lang="en-GB" sz="2000" b="1" dirty="0">
                <a:solidFill>
                  <a:srgbClr val="0070C0"/>
                </a:solidFill>
              </a:rPr>
              <a:t> / Southampton Univ. / CERN</a:t>
            </a:r>
          </a:p>
          <a:p>
            <a:r>
              <a:rPr lang="en-GB" sz="2000" dirty="0">
                <a:solidFill>
                  <a:srgbClr val="0070C0"/>
                </a:solidFill>
              </a:rPr>
              <a:t>BERGOZ</a:t>
            </a:r>
          </a:p>
          <a:p>
            <a:r>
              <a:rPr lang="en-GB" sz="2000" dirty="0">
                <a:solidFill>
                  <a:srgbClr val="0070C0"/>
                </a:solidFill>
              </a:rPr>
              <a:t>KIT / CERN </a:t>
            </a:r>
            <a:r>
              <a:rPr lang="en-GB" sz="2000" dirty="0" smtClean="0">
                <a:solidFill>
                  <a:srgbClr val="0070C0"/>
                </a:solidFill>
              </a:rPr>
              <a:t>BI</a:t>
            </a:r>
          </a:p>
          <a:p>
            <a:r>
              <a:rPr lang="en-GB" sz="2000" dirty="0" smtClean="0">
                <a:solidFill>
                  <a:srgbClr val="0070C0"/>
                </a:solidFill>
              </a:rPr>
              <a:t>INFN Bologna</a:t>
            </a:r>
            <a:endParaRPr lang="en-GB" sz="2000" dirty="0">
              <a:solidFill>
                <a:srgbClr val="0070C0"/>
              </a:solidFill>
            </a:endParaRPr>
          </a:p>
          <a:p>
            <a:r>
              <a:rPr lang="en-GB" sz="2000" dirty="0">
                <a:solidFill>
                  <a:srgbClr val="0070C0"/>
                </a:solidFill>
              </a:rPr>
              <a:t>INFN Padova</a:t>
            </a:r>
          </a:p>
          <a:p>
            <a:r>
              <a:rPr lang="en-GB" sz="2000" dirty="0">
                <a:solidFill>
                  <a:srgbClr val="0070C0"/>
                </a:solidFill>
              </a:rPr>
              <a:t>University College of London / CERN BI</a:t>
            </a:r>
          </a:p>
          <a:p>
            <a:r>
              <a:rPr lang="en-GB" sz="2000" dirty="0">
                <a:solidFill>
                  <a:srgbClr val="0070C0"/>
                </a:solidFill>
              </a:rPr>
              <a:t>Liverpool Univ. /</a:t>
            </a:r>
            <a:r>
              <a:rPr lang="en-GB" sz="2000" dirty="0" err="1">
                <a:solidFill>
                  <a:srgbClr val="0070C0"/>
                </a:solidFill>
              </a:rPr>
              <a:t>ASTeC</a:t>
            </a:r>
            <a:r>
              <a:rPr lang="en-GB" sz="2000" dirty="0">
                <a:solidFill>
                  <a:srgbClr val="0070C0"/>
                </a:solidFill>
              </a:rPr>
              <a:t> / CERN BI</a:t>
            </a:r>
          </a:p>
          <a:p>
            <a:r>
              <a:rPr lang="en-GB" sz="2000" dirty="0">
                <a:solidFill>
                  <a:srgbClr val="0070C0"/>
                </a:solidFill>
              </a:rPr>
              <a:t>Manchester Univ. / RHUL / CERN BI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ABP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A39ACA99-715C-B5AA-4B2D-7AAD87916CD2}"/>
              </a:ext>
            </a:extLst>
          </p:cNvPr>
          <p:cNvSpPr txBox="1">
            <a:spLocks/>
          </p:cNvSpPr>
          <p:nvPr/>
        </p:nvSpPr>
        <p:spPr>
          <a:xfrm>
            <a:off x="3945595" y="1085432"/>
            <a:ext cx="2924503" cy="4687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006600"/>
                </a:solidFill>
              </a:rPr>
              <a:t>Hollow core fibre filled with gas</a:t>
            </a:r>
          </a:p>
          <a:p>
            <a:r>
              <a:rPr lang="en-GB" sz="2000" dirty="0">
                <a:solidFill>
                  <a:srgbClr val="006600"/>
                </a:solidFill>
              </a:rPr>
              <a:t>High frequency Wall Current Monitor</a:t>
            </a:r>
          </a:p>
          <a:p>
            <a:r>
              <a:rPr lang="en-GB" sz="2000" dirty="0">
                <a:solidFill>
                  <a:srgbClr val="006600"/>
                </a:solidFill>
              </a:rPr>
              <a:t>EOS bunch length monitor for FCC-</a:t>
            </a:r>
            <a:r>
              <a:rPr lang="en-GB" sz="2000" dirty="0" err="1">
                <a:solidFill>
                  <a:srgbClr val="006600"/>
                </a:solidFill>
              </a:rPr>
              <a:t>ee</a:t>
            </a:r>
            <a:endParaRPr lang="en-GB" sz="2000" dirty="0">
              <a:solidFill>
                <a:srgbClr val="006600"/>
              </a:solidFill>
            </a:endParaRPr>
          </a:p>
          <a:p>
            <a:r>
              <a:rPr lang="en-GB" sz="2000" dirty="0">
                <a:solidFill>
                  <a:srgbClr val="006600"/>
                </a:solidFill>
              </a:rPr>
              <a:t>Beam Profile Monitor for LUXE experiment</a:t>
            </a:r>
          </a:p>
          <a:p>
            <a:r>
              <a:rPr lang="en-GB" sz="2000" dirty="0">
                <a:solidFill>
                  <a:srgbClr val="006600"/>
                </a:solidFill>
              </a:rPr>
              <a:t>Screen resolution study of AWAKE spectrometer</a:t>
            </a:r>
          </a:p>
          <a:p>
            <a:r>
              <a:rPr lang="en-GB" sz="2000" dirty="0">
                <a:solidFill>
                  <a:srgbClr val="006600"/>
                </a:solidFill>
              </a:rPr>
              <a:t>Fibre beam loss monitor</a:t>
            </a:r>
          </a:p>
          <a:p>
            <a:r>
              <a:rPr lang="en-GB" sz="2000" dirty="0">
                <a:solidFill>
                  <a:srgbClr val="006600"/>
                </a:solidFill>
              </a:rPr>
              <a:t>Emittance measurement with Digital Micro-mirror Device and Micro-Lens Array</a:t>
            </a:r>
          </a:p>
          <a:p>
            <a:r>
              <a:rPr lang="en-GB" sz="2000" dirty="0" err="1">
                <a:solidFill>
                  <a:srgbClr val="006600"/>
                </a:solidFill>
              </a:rPr>
              <a:t>ChDR</a:t>
            </a:r>
            <a:r>
              <a:rPr lang="en-GB" sz="2000" dirty="0">
                <a:solidFill>
                  <a:srgbClr val="006600"/>
                </a:solidFill>
              </a:rPr>
              <a:t> bunch length monitor using a Martin-</a:t>
            </a:r>
            <a:r>
              <a:rPr lang="en-GB" sz="2000" dirty="0" err="1">
                <a:solidFill>
                  <a:srgbClr val="006600"/>
                </a:solidFill>
              </a:rPr>
              <a:t>Puplett</a:t>
            </a:r>
            <a:r>
              <a:rPr lang="en-GB" sz="2000" dirty="0">
                <a:solidFill>
                  <a:srgbClr val="006600"/>
                </a:solidFill>
              </a:rPr>
              <a:t> Interferometer (for AWAKE)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Corrugated streaker for time resolved diagnostic</a:t>
            </a:r>
          </a:p>
          <a:p>
            <a:endParaRPr lang="en-GB" sz="2000" dirty="0">
              <a:solidFill>
                <a:srgbClr val="0066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1" name="Picture 10" descr="CERN-logo_outline.jpg">
            <a:extLst>
              <a:ext uri="{FF2B5EF4-FFF2-40B4-BE49-F238E27FC236}">
                <a16:creationId xmlns:a16="http://schemas.microsoft.com/office/drawing/2014/main" xmlns="" id="{5F7553E1-E1A5-47FD-8989-E9DED9994C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2" name="Picture 11" descr="Screen Shot 2017-02-21 at 17.04.04.png">
            <a:extLst>
              <a:ext uri="{FF2B5EF4-FFF2-40B4-BE49-F238E27FC236}">
                <a16:creationId xmlns:a16="http://schemas.microsoft.com/office/drawing/2014/main" xmlns="" id="{CC37CDBD-9958-E654-B301-4B38EAB529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26989F6-9046-4EE4-E702-E61BC397A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1115" y="1085432"/>
            <a:ext cx="4836186" cy="27090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D392F74-115D-C157-F204-EF26DE125C8A}"/>
              </a:ext>
            </a:extLst>
          </p:cNvPr>
          <p:cNvSpPr txBox="1"/>
          <p:nvPr/>
        </p:nvSpPr>
        <p:spPr>
          <a:xfrm>
            <a:off x="7791088" y="3839235"/>
            <a:ext cx="339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Hollow core fibre (RUG / CERN)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A87F864-F71E-76AE-1D90-4DEB6C3E37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203" y="4288365"/>
            <a:ext cx="3544828" cy="160962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F097080-2274-2995-F99B-CD1E4C02D398}"/>
              </a:ext>
            </a:extLst>
          </p:cNvPr>
          <p:cNvSpPr txBox="1"/>
          <p:nvPr/>
        </p:nvSpPr>
        <p:spPr>
          <a:xfrm>
            <a:off x="7791088" y="5869633"/>
            <a:ext cx="4011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Passive beam streaking with corrugated jaws (CERN ABP)</a:t>
            </a:r>
          </a:p>
        </p:txBody>
      </p:sp>
    </p:spTree>
    <p:extLst>
      <p:ext uri="{BB962C8B-B14F-4D97-AF65-F5344CB8AC3E}">
        <p14:creationId xmlns:p14="http://schemas.microsoft.com/office/powerpoint/2010/main" val="82670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DF513D-14A0-128A-1ABA-26CBB8116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24557"/>
            <a:ext cx="10515600" cy="923330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Bunch length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C103A5-6338-F388-EE60-133D5789B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AD25DE-EAA8-4D09-DB56-2865675A3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C72C4A-9B77-929F-6036-EB0C4DBDD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88EF121-8757-8016-5258-5C13B6724A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514" t="31137" r="35896" b="34649"/>
          <a:stretch/>
        </p:blipFill>
        <p:spPr>
          <a:xfrm>
            <a:off x="954655" y="1522998"/>
            <a:ext cx="2884099" cy="24537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399811E-DBDB-9031-5AE6-EFADDA4E3FAB}"/>
              </a:ext>
            </a:extLst>
          </p:cNvPr>
          <p:cNvSpPr txBox="1"/>
          <p:nvPr/>
        </p:nvSpPr>
        <p:spPr>
          <a:xfrm>
            <a:off x="700175" y="4110188"/>
            <a:ext cx="3393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In-air test of EOS for FCC-</a:t>
            </a:r>
            <a:r>
              <a:rPr lang="en-GB" dirty="0" err="1">
                <a:solidFill>
                  <a:srgbClr val="0070C0"/>
                </a:solidFill>
              </a:rPr>
              <a:t>ee</a:t>
            </a:r>
            <a:r>
              <a:rPr lang="en-GB" dirty="0">
                <a:solidFill>
                  <a:srgbClr val="0070C0"/>
                </a:solidFill>
              </a:rPr>
              <a:t> (KIT)</a:t>
            </a:r>
          </a:p>
        </p:txBody>
      </p:sp>
      <p:pic>
        <p:nvPicPr>
          <p:cNvPr id="9" name="Resim 4">
            <a:extLst>
              <a:ext uri="{FF2B5EF4-FFF2-40B4-BE49-F238E27FC236}">
                <a16:creationId xmlns:a16="http://schemas.microsoft.com/office/drawing/2014/main" xmlns="" id="{0FBA1F9A-3CBC-7428-A1DC-E9531FCF9B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017" y="1253029"/>
            <a:ext cx="4478206" cy="3728808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603BCED-3C6F-6701-4640-03B7B0B51474}"/>
              </a:ext>
            </a:extLst>
          </p:cNvPr>
          <p:cNvSpPr txBox="1"/>
          <p:nvPr/>
        </p:nvSpPr>
        <p:spPr>
          <a:xfrm>
            <a:off x="5125525" y="5057041"/>
            <a:ext cx="5200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3 bandwidth channels (top) and Martin-</a:t>
            </a:r>
            <a:r>
              <a:rPr lang="en-GB" dirty="0" err="1">
                <a:solidFill>
                  <a:srgbClr val="0070C0"/>
                </a:solidFill>
              </a:rPr>
              <a:t>Puplett</a:t>
            </a:r>
            <a:r>
              <a:rPr lang="en-GB" dirty="0">
                <a:solidFill>
                  <a:srgbClr val="0070C0"/>
                </a:solidFill>
              </a:rPr>
              <a:t> Interferometer (bottom) for AWAKE (Manchester U.)</a:t>
            </a:r>
          </a:p>
        </p:txBody>
      </p:sp>
      <p:pic>
        <p:nvPicPr>
          <p:cNvPr id="12" name="Picture 11" descr="CERN-logo_outline.jpg">
            <a:extLst>
              <a:ext uri="{FF2B5EF4-FFF2-40B4-BE49-F238E27FC236}">
                <a16:creationId xmlns:a16="http://schemas.microsoft.com/office/drawing/2014/main" xmlns="" id="{85298EFF-2EDF-801A-9C4E-52BA155E5D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>
            <a:extLst>
              <a:ext uri="{FF2B5EF4-FFF2-40B4-BE49-F238E27FC236}">
                <a16:creationId xmlns:a16="http://schemas.microsoft.com/office/drawing/2014/main" xmlns="" id="{72F55699-9F73-FE72-9804-27E4B023BE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6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BEAC2E-B2B6-EE78-B8C3-4B26B00E3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9009" y="-32385"/>
            <a:ext cx="10515600" cy="895756"/>
          </a:xfrm>
        </p:spPr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Emittance measurement with OTR light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6253FAF-D5AE-99EF-46A3-9B44DDD20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0D9541-1FA8-3F1B-8AA0-3C7806E8E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C73EBD-B85E-C776-3A24-0E1B3D0B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2659C71-8F42-1E33-F01C-E18BB3743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942" y="1075299"/>
            <a:ext cx="5432763" cy="15843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5DB5E5C-6BCB-BF26-DACC-2111EC741256}"/>
              </a:ext>
            </a:extLst>
          </p:cNvPr>
          <p:cNvSpPr txBox="1"/>
          <p:nvPr/>
        </p:nvSpPr>
        <p:spPr>
          <a:xfrm>
            <a:off x="948428" y="2811620"/>
            <a:ext cx="5737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Two images generated from OTR light by the Digital Micro-mirror Device (DMD): spatial and angular, acting like a pepper-pot or a slit on the beam (Liverpool U.)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1D3E86B5-94F2-0BEF-DE14-08E604075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400" y="1133432"/>
            <a:ext cx="1963947" cy="19896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19E8905-CE6F-161D-1312-BCB7F14B7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315" y="3696699"/>
            <a:ext cx="3962415" cy="23895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2452BFB-006C-7072-D2A0-2476C2818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818" y="3886919"/>
            <a:ext cx="4801016" cy="18746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D5C61639-60AB-73A5-01A6-4BD11964AAA9}"/>
              </a:ext>
            </a:extLst>
          </p:cNvPr>
          <p:cNvSpPr txBox="1"/>
          <p:nvPr/>
        </p:nvSpPr>
        <p:spPr>
          <a:xfrm>
            <a:off x="1029003" y="5782701"/>
            <a:ext cx="573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Same as above but using a Micro-Lens Array (MLA) instead of a DMD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E98C10E-CB96-4FB0-58BC-3A4A4D941C58}"/>
              </a:ext>
            </a:extLst>
          </p:cNvPr>
          <p:cNvSpPr txBox="1"/>
          <p:nvPr/>
        </p:nvSpPr>
        <p:spPr>
          <a:xfrm>
            <a:off x="8040042" y="3086709"/>
            <a:ext cx="3312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Cube hosting the OTR screen. Later will be SR light.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508D33B8-8C44-F728-27ED-CE64E636B52E}"/>
              </a:ext>
            </a:extLst>
          </p:cNvPr>
          <p:cNvSpPr txBox="1"/>
          <p:nvPr/>
        </p:nvSpPr>
        <p:spPr>
          <a:xfrm>
            <a:off x="7715315" y="5892581"/>
            <a:ext cx="3861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Set-up footprint on the in-air test stand</a:t>
            </a:r>
          </a:p>
        </p:txBody>
      </p:sp>
      <p:pic>
        <p:nvPicPr>
          <p:cNvPr id="21" name="Picture 20" descr="CERN-logo_outline.jpg">
            <a:extLst>
              <a:ext uri="{FF2B5EF4-FFF2-40B4-BE49-F238E27FC236}">
                <a16:creationId xmlns:a16="http://schemas.microsoft.com/office/drawing/2014/main" xmlns="" id="{E66DF06D-4E2E-1E5C-E9B2-228DBD9843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22" name="Picture 21" descr="Screen Shot 2017-02-21 at 17.04.04.png">
            <a:extLst>
              <a:ext uri="{FF2B5EF4-FFF2-40B4-BE49-F238E27FC236}">
                <a16:creationId xmlns:a16="http://schemas.microsoft.com/office/drawing/2014/main" xmlns="" id="{732BD286-FDE8-68C6-3334-10C7A69F2A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397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F8A89E-E7F6-727F-81FF-F6C6B7B1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955" y="-6709"/>
            <a:ext cx="10515600" cy="954552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C00000"/>
                </a:solidFill>
              </a:rPr>
              <a:t>Accelerator development and Physics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F417FC7-AEA2-8054-A25D-84BF51F68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ECDD299-DADA-F5D4-B6E9-27914D58F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A40302-1A60-24E8-6150-394B0836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7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2F345F51-1464-201E-53E0-46BE5F9976FB}"/>
              </a:ext>
            </a:extLst>
          </p:cNvPr>
          <p:cNvSpPr txBox="1">
            <a:spLocks/>
          </p:cNvSpPr>
          <p:nvPr/>
        </p:nvSpPr>
        <p:spPr>
          <a:xfrm>
            <a:off x="950909" y="1243658"/>
            <a:ext cx="2649182" cy="4687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0070C0"/>
                </a:solidFill>
              </a:rPr>
              <a:t>DAES SA</a:t>
            </a:r>
          </a:p>
          <a:p>
            <a:r>
              <a:rPr lang="en-GB" sz="2000" b="1" dirty="0">
                <a:solidFill>
                  <a:srgbClr val="0070C0"/>
                </a:solidFill>
              </a:rPr>
              <a:t>LAL / IN2P3</a:t>
            </a:r>
          </a:p>
          <a:p>
            <a:r>
              <a:rPr lang="en-GB" sz="2000" dirty="0">
                <a:solidFill>
                  <a:srgbClr val="0070C0"/>
                </a:solidFill>
              </a:rPr>
              <a:t>CERN / PSI</a:t>
            </a:r>
          </a:p>
          <a:p>
            <a:r>
              <a:rPr lang="en-GB" sz="2000" dirty="0">
                <a:solidFill>
                  <a:srgbClr val="0070C0"/>
                </a:solidFill>
              </a:rPr>
              <a:t>Oslo Univ. / Oxford Univ. / DESY / Berkley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C9549A0A-05AE-EBF1-BAF0-14A11B58E536}"/>
              </a:ext>
            </a:extLst>
          </p:cNvPr>
          <p:cNvSpPr txBox="1">
            <a:spLocks/>
          </p:cNvSpPr>
          <p:nvPr/>
        </p:nvSpPr>
        <p:spPr>
          <a:xfrm>
            <a:off x="3763450" y="1243658"/>
            <a:ext cx="2924503" cy="34749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006600"/>
                </a:solidFill>
              </a:rPr>
              <a:t>Neutron target / cryogenic moderator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Resonance of the electron internal clock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Target for positron source (FCC-</a:t>
            </a:r>
            <a:r>
              <a:rPr lang="en-GB" sz="2000" b="1" dirty="0" err="1">
                <a:solidFill>
                  <a:srgbClr val="006600"/>
                </a:solidFill>
              </a:rPr>
              <a:t>ee</a:t>
            </a:r>
            <a:r>
              <a:rPr lang="en-GB" sz="2000" b="1" dirty="0">
                <a:solidFill>
                  <a:srgbClr val="006600"/>
                </a:solidFill>
              </a:rPr>
              <a:t>)</a:t>
            </a:r>
          </a:p>
          <a:p>
            <a:r>
              <a:rPr lang="en-GB" sz="2000" dirty="0">
                <a:solidFill>
                  <a:srgbClr val="006600"/>
                </a:solidFill>
              </a:rPr>
              <a:t>Active plasma lens defocusing device</a:t>
            </a:r>
          </a:p>
          <a:p>
            <a:r>
              <a:rPr lang="en-GB" sz="2000" b="1" dirty="0">
                <a:solidFill>
                  <a:srgbClr val="006600"/>
                </a:solidFill>
              </a:rPr>
              <a:t>Non-linear plasma lens generated by Hall effect</a:t>
            </a:r>
          </a:p>
          <a:p>
            <a:endParaRPr lang="en-GB" sz="2000" dirty="0">
              <a:solidFill>
                <a:srgbClr val="0066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96EF8AE-5530-686B-EFD8-A0F9A3EDF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504" y="1400243"/>
            <a:ext cx="3017115" cy="997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68F5EB9A-0C92-CDCC-BBC6-5AFA2AD6D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258" y="3615916"/>
            <a:ext cx="3315833" cy="18055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952AB0D-4106-80A0-F943-35131C6932A0}"/>
              </a:ext>
            </a:extLst>
          </p:cNvPr>
          <p:cNvSpPr txBox="1"/>
          <p:nvPr/>
        </p:nvSpPr>
        <p:spPr>
          <a:xfrm>
            <a:off x="7082660" y="5220242"/>
            <a:ext cx="479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B field in plasma lens with and w/o external magnetic field for shaping by Hall effect (Oslo U.).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7E59F3D-2CB4-6A7D-96F5-446896D876BD}"/>
              </a:ext>
            </a:extLst>
          </p:cNvPr>
          <p:cNvSpPr txBox="1"/>
          <p:nvPr/>
        </p:nvSpPr>
        <p:spPr>
          <a:xfrm>
            <a:off x="6884254" y="3068731"/>
            <a:ext cx="5307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Active Plasma Lens used for beam defocusing (Oslo U.)</a:t>
            </a:r>
          </a:p>
        </p:txBody>
      </p:sp>
      <p:pic>
        <p:nvPicPr>
          <p:cNvPr id="17" name="Picture 16" descr="CERN-logo_outline.jpg">
            <a:extLst>
              <a:ext uri="{FF2B5EF4-FFF2-40B4-BE49-F238E27FC236}">
                <a16:creationId xmlns:a16="http://schemas.microsoft.com/office/drawing/2014/main" xmlns="" id="{F181450B-7541-25D2-3A39-43582CD82A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8" name="Picture 17" descr="Screen Shot 2017-02-21 at 17.04.04.png">
            <a:extLst>
              <a:ext uri="{FF2B5EF4-FFF2-40B4-BE49-F238E27FC236}">
                <a16:creationId xmlns:a16="http://schemas.microsoft.com/office/drawing/2014/main" xmlns="" id="{2F6B89D7-A9B0-F146-B269-7ECB1D580D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E3591613-237D-8C30-8D68-DF220DF8840F}"/>
              </a:ext>
            </a:extLst>
          </p:cNvPr>
          <p:cNvSpPr txBox="1"/>
          <p:nvPr/>
        </p:nvSpPr>
        <p:spPr>
          <a:xfrm>
            <a:off x="841877" y="4830011"/>
            <a:ext cx="57370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Usually, these experiments require larger effort for their set-up development and installation, as well as longer beam time campaign.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10674652-65CB-C3A6-10D8-31C38A3F2B1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799" t="12343" r="21349" b="7726"/>
          <a:stretch/>
        </p:blipFill>
        <p:spPr>
          <a:xfrm>
            <a:off x="9929058" y="1243658"/>
            <a:ext cx="1855551" cy="175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85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2428121-D2A3-55AF-B4C9-33271644B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A10F03-E812-9462-6DDD-99D5AD2D8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2A4CE1E-F8CC-8256-5BEB-D59BCAE31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32DF8A5-57E2-790B-5D86-1AA975B58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621" y="1244689"/>
            <a:ext cx="4132354" cy="3180661"/>
          </a:xfrm>
          <a:prstGeom prst="rect">
            <a:avLst/>
          </a:prstGeom>
        </p:spPr>
      </p:pic>
      <p:pic>
        <p:nvPicPr>
          <p:cNvPr id="8" name="Picture 7" descr="CERN-logo_outline.jpg">
            <a:extLst>
              <a:ext uri="{FF2B5EF4-FFF2-40B4-BE49-F238E27FC236}">
                <a16:creationId xmlns:a16="http://schemas.microsoft.com/office/drawing/2014/main" xmlns="" id="{40D733D5-D2A9-C854-46D5-2C27A0AC79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9" name="Picture 8" descr="Screen Shot 2017-02-21 at 17.04.04.png">
            <a:extLst>
              <a:ext uri="{FF2B5EF4-FFF2-40B4-BE49-F238E27FC236}">
                <a16:creationId xmlns:a16="http://schemas.microsoft.com/office/drawing/2014/main" xmlns="" id="{358B26A6-BA94-68F6-8A9D-B17BB18D85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D22272B0-7AD0-9D4F-9FB6-AD22B3AAE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9184" y="1520483"/>
            <a:ext cx="3945865" cy="302558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xmlns="" id="{E7D036BD-63BB-073B-174C-27FBD9B5C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458" y="-2709"/>
            <a:ext cx="10515600" cy="954552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C00000"/>
                </a:solidFill>
              </a:rPr>
              <a:t>Neutron target and cryogenic moderator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8A8D9C-DF17-AA72-8AEA-3FE035CA910F}"/>
              </a:ext>
            </a:extLst>
          </p:cNvPr>
          <p:cNvSpPr txBox="1"/>
          <p:nvPr/>
        </p:nvSpPr>
        <p:spPr>
          <a:xfrm>
            <a:off x="1013621" y="4570328"/>
            <a:ext cx="47959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Target/Moderator installation on the in-air test stand and movable neutron detector for TOF (DAES SA)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D1DBEAC-418C-C77E-A61B-E6B7F23291D3}"/>
              </a:ext>
            </a:extLst>
          </p:cNvPr>
          <p:cNvSpPr txBox="1"/>
          <p:nvPr/>
        </p:nvSpPr>
        <p:spPr>
          <a:xfrm>
            <a:off x="6382465" y="4662661"/>
            <a:ext cx="479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Target/Moderator elements (DAES SA)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9D8BA3A-B989-B63A-FC5C-03F1245D3691}"/>
              </a:ext>
            </a:extLst>
          </p:cNvPr>
          <p:cNvSpPr txBox="1"/>
          <p:nvPr/>
        </p:nvSpPr>
        <p:spPr>
          <a:xfrm>
            <a:off x="1013621" y="5610253"/>
            <a:ext cx="887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Ultimate scope: to produce a neurography instrument (based on a X-band LINAC) aimed to be used in labs developing fuel cells. Private company supported by KT as green initiative. </a:t>
            </a:r>
          </a:p>
        </p:txBody>
      </p:sp>
    </p:spTree>
    <p:extLst>
      <p:ext uri="{BB962C8B-B14F-4D97-AF65-F5344CB8AC3E}">
        <p14:creationId xmlns:p14="http://schemas.microsoft.com/office/powerpoint/2010/main" val="358293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DDD097-59EE-60DC-E69F-FD448D60B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0270" y="0"/>
            <a:ext cx="10025332" cy="833947"/>
          </a:xfrm>
        </p:spPr>
        <p:txBody>
          <a:bodyPr>
            <a:normAutofit fontScale="90000"/>
          </a:bodyPr>
          <a:lstStyle/>
          <a:p>
            <a:r>
              <a:rPr lang="en-GB" sz="4400" dirty="0">
                <a:solidFill>
                  <a:srgbClr val="C00000"/>
                </a:solidFill>
              </a:rPr>
              <a:t>Basic research on the electron internal clock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F6AAA6-3ACE-BEFF-4833-5E9679AF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16/03/2024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7F6894F-F304-457E-CDE3-A805A3EF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CLIC International Scientific Committee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245BCE-C3B6-706B-40B3-0C444FD91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F7589-24C5-4947-A101-2AF9822CC242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30300F5-82FF-5BCF-DC80-41F0AB55E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149" y="1898387"/>
            <a:ext cx="3244578" cy="24567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ECFF85E-6740-AD41-AB6A-507836910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053" y="1852204"/>
            <a:ext cx="4672963" cy="1382037"/>
          </a:xfrm>
          <a:prstGeom prst="rect">
            <a:avLst/>
          </a:prstGeom>
        </p:spPr>
      </p:pic>
      <p:pic>
        <p:nvPicPr>
          <p:cNvPr id="13" name="Picture 12" descr="CERN-logo_outline.jpg">
            <a:extLst>
              <a:ext uri="{FF2B5EF4-FFF2-40B4-BE49-F238E27FC236}">
                <a16:creationId xmlns:a16="http://schemas.microsoft.com/office/drawing/2014/main" xmlns="" id="{FE637B2C-65EC-1126-5200-16A9AF926D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4" name="Picture 13" descr="Screen Shot 2017-02-21 at 17.04.04.png">
            <a:extLst>
              <a:ext uri="{FF2B5EF4-FFF2-40B4-BE49-F238E27FC236}">
                <a16:creationId xmlns:a16="http://schemas.microsoft.com/office/drawing/2014/main" xmlns="" id="{67CA8154-24D7-140F-0B2E-DEBA3E3148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93B5367-5EE0-73B1-D442-66C8B0100CAC}"/>
              </a:ext>
            </a:extLst>
          </p:cNvPr>
          <p:cNvSpPr txBox="1"/>
          <p:nvPr/>
        </p:nvSpPr>
        <p:spPr>
          <a:xfrm>
            <a:off x="1255160" y="893364"/>
            <a:ext cx="8879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Hypothesis from L. de Broglie 1925 : </a:t>
            </a:r>
            <a:r>
              <a:rPr lang="en-GB" dirty="0">
                <a:solidFill>
                  <a:srgbClr val="C00000"/>
                </a:solidFill>
                <a:latin typeface="Symbol" panose="05050102010706020507" pitchFamily="18" charset="2"/>
                <a:cs typeface="Symap" panose="00000400000000000000" pitchFamily="2" charset="0"/>
              </a:rPr>
              <a:t>n</a:t>
            </a:r>
            <a:r>
              <a:rPr lang="en-GB" baseline="-25000" dirty="0">
                <a:solidFill>
                  <a:srgbClr val="C00000"/>
                </a:solidFill>
                <a:latin typeface="Symbol" panose="05050102010706020507" pitchFamily="18" charset="2"/>
                <a:cs typeface="Symap" panose="00000400000000000000" pitchFamily="2" charset="0"/>
              </a:rPr>
              <a:t>0</a:t>
            </a:r>
            <a:r>
              <a:rPr lang="en-GB" dirty="0">
                <a:solidFill>
                  <a:srgbClr val="C00000"/>
                </a:solidFill>
              </a:rPr>
              <a:t> = m</a:t>
            </a:r>
            <a:r>
              <a:rPr lang="en-GB" baseline="-25000" dirty="0">
                <a:solidFill>
                  <a:srgbClr val="C00000"/>
                </a:solidFill>
              </a:rPr>
              <a:t>e</a:t>
            </a:r>
            <a:r>
              <a:rPr lang="en-GB" dirty="0">
                <a:solidFill>
                  <a:srgbClr val="C00000"/>
                </a:solidFill>
              </a:rPr>
              <a:t> c</a:t>
            </a:r>
            <a:r>
              <a:rPr lang="en-GB" baseline="30000" dirty="0">
                <a:solidFill>
                  <a:srgbClr val="C00000"/>
                </a:solidFill>
              </a:rPr>
              <a:t>2</a:t>
            </a:r>
            <a:r>
              <a:rPr lang="en-GB" dirty="0">
                <a:solidFill>
                  <a:srgbClr val="C00000"/>
                </a:solidFill>
              </a:rPr>
              <a:t>/h = 1.2 x 10</a:t>
            </a:r>
            <a:r>
              <a:rPr lang="en-GB" baseline="30000" dirty="0">
                <a:solidFill>
                  <a:srgbClr val="C00000"/>
                </a:solidFill>
              </a:rPr>
              <a:t>20</a:t>
            </a:r>
            <a:r>
              <a:rPr lang="en-GB" dirty="0">
                <a:solidFill>
                  <a:srgbClr val="C00000"/>
                </a:solidFill>
              </a:rPr>
              <a:t> Hz, </a:t>
            </a:r>
          </a:p>
          <a:p>
            <a:r>
              <a:rPr lang="en-GB" dirty="0">
                <a:solidFill>
                  <a:srgbClr val="C00000"/>
                </a:solidFill>
              </a:rPr>
              <a:t>Alternative hypothesis from Schrodinger 1930 :  Zitterbewegung frequency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701D50C-7542-D4CC-9C96-DF5978ED5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2625" y="1216529"/>
            <a:ext cx="1917374" cy="25309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BB25F97-97D1-2E71-291F-B59A87FA4C85}"/>
              </a:ext>
            </a:extLst>
          </p:cNvPr>
          <p:cNvSpPr txBox="1"/>
          <p:nvPr/>
        </p:nvSpPr>
        <p:spPr>
          <a:xfrm>
            <a:off x="1013621" y="4570328"/>
            <a:ext cx="4795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Expected anomaly in the scattering by a crystal superposed to the channelling effect (LAL)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74CE75DF-2266-E8DC-61B7-E21DC19115C6}"/>
              </a:ext>
            </a:extLst>
          </p:cNvPr>
          <p:cNvSpPr txBox="1"/>
          <p:nvPr/>
        </p:nvSpPr>
        <p:spPr>
          <a:xfrm>
            <a:off x="5975577" y="3234241"/>
            <a:ext cx="518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Effect is reachable with the energy range available at CLEAR.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ED01E89D-9240-4B81-5E0A-B288452997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88909" y="3939989"/>
            <a:ext cx="723716" cy="150611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5458FEBD-CCA8-12D2-2C85-0E29B1BF5394}"/>
              </a:ext>
            </a:extLst>
          </p:cNvPr>
          <p:cNvSpPr txBox="1"/>
          <p:nvPr/>
        </p:nvSpPr>
        <p:spPr>
          <a:xfrm>
            <a:off x="5919123" y="5531893"/>
            <a:ext cx="5187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Preliminary test with collimator to assess the ability of delivering single electron beam with very accurate energy resolution (50 keV)</a:t>
            </a:r>
          </a:p>
        </p:txBody>
      </p:sp>
    </p:spTree>
    <p:extLst>
      <p:ext uri="{BB962C8B-B14F-4D97-AF65-F5344CB8AC3E}">
        <p14:creationId xmlns:p14="http://schemas.microsoft.com/office/powerpoint/2010/main" val="874216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3136</TotalTime>
  <Words>1430</Words>
  <Application>Microsoft Macintosh PowerPoint</Application>
  <PresentationFormat>Widescreen</PresentationFormat>
  <Paragraphs>173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Symap</vt:lpstr>
      <vt:lpstr>Symbol</vt:lpstr>
      <vt:lpstr>Office Theme</vt:lpstr>
      <vt:lpstr>CLEAR Plans and Experimental Program in 2024</vt:lpstr>
      <vt:lpstr>Beam time requests (so far)</vt:lpstr>
      <vt:lpstr>Medical related experiments</vt:lpstr>
      <vt:lpstr>Beam diagnostics experiments</vt:lpstr>
      <vt:lpstr>Bunch length measurement</vt:lpstr>
      <vt:lpstr>Emittance measurement with OTR light</vt:lpstr>
      <vt:lpstr>Accelerator development and Physics experiments</vt:lpstr>
      <vt:lpstr>Neutron target and cryogenic moderator</vt:lpstr>
      <vt:lpstr>Basic research on the electron internal clock</vt:lpstr>
      <vt:lpstr>Enhancement of Beam Time Capability</vt:lpstr>
      <vt:lpstr>Facility consolidation</vt:lpstr>
      <vt:lpstr>Improvements of the facility</vt:lpstr>
      <vt:lpstr>Second beam line study and plans</vt:lpstr>
      <vt:lpstr>Conclusions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Plans and Experimental Program in 2024</dc:title>
  <dc:creator>Wilfrid Farabolini</dc:creator>
  <cp:lastModifiedBy>Microsoft Office User</cp:lastModifiedBy>
  <cp:revision>64</cp:revision>
  <cp:lastPrinted>2024-02-14T08:09:52Z</cp:lastPrinted>
  <dcterms:created xsi:type="dcterms:W3CDTF">2024-02-13T13:13:49Z</dcterms:created>
  <dcterms:modified xsi:type="dcterms:W3CDTF">2024-02-18T18:03:12Z</dcterms:modified>
</cp:coreProperties>
</file>