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90" r:id="rId2"/>
    <p:sldId id="901" r:id="rId3"/>
    <p:sldId id="871" r:id="rId4"/>
    <p:sldId id="861" r:id="rId5"/>
    <p:sldId id="863" r:id="rId6"/>
    <p:sldId id="864" r:id="rId7"/>
    <p:sldId id="894" r:id="rId8"/>
    <p:sldId id="902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983"/>
    <p:restoredTop sz="93826"/>
  </p:normalViewPr>
  <p:slideViewPr>
    <p:cSldViewPr snapToGrid="0" snapToObjects="1">
      <p:cViewPr>
        <p:scale>
          <a:sx n="99" d="100"/>
          <a:sy n="99" d="100"/>
        </p:scale>
        <p:origin x="832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1191F2-8BBB-0E4C-A4EA-78A34AA02CD4}" type="datetimeFigureOut">
              <a:rPr lang="en-US" smtClean="0"/>
              <a:t>6/12/24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FE1258-7FE0-6447-B955-B079D036BC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599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FE1258-7FE0-6447-B955-B079D036BC8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2980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Palatino Linotype" panose="02040502050505030304" pitchFamily="18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Feb 2024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LLWI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 black and white drawing of a ship&#10;&#10;Description automatically generated">
            <a:extLst>
              <a:ext uri="{FF2B5EF4-FFF2-40B4-BE49-F238E27FC236}">
                <a16:creationId xmlns:a16="http://schemas.microsoft.com/office/drawing/2014/main" id="{2A374853-8206-7526-24F0-46BA1C93A4A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08383" y="484827"/>
            <a:ext cx="1178417" cy="892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687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Feb 2024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LLWI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830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Feb 2024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LLWI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29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Palatino Linotype" panose="02040502050505030304" pitchFamily="18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Palatino Linotype" panose="02040502050505030304" pitchFamily="18" charset="0"/>
              </a:defRPr>
            </a:lvl1pPr>
            <a:lvl2pPr>
              <a:defRPr>
                <a:latin typeface="Palatino Linotype" panose="02040502050505030304" pitchFamily="18" charset="0"/>
              </a:defRPr>
            </a:lvl2pPr>
            <a:lvl3pPr>
              <a:defRPr>
                <a:latin typeface="Palatino Linotype" panose="02040502050505030304" pitchFamily="18" charset="0"/>
              </a:defRPr>
            </a:lvl3pPr>
            <a:lvl4pPr>
              <a:defRPr>
                <a:latin typeface="Palatino Linotype" panose="02040502050505030304" pitchFamily="18" charset="0"/>
              </a:defRPr>
            </a:lvl4pPr>
            <a:lvl5pPr>
              <a:defRPr>
                <a:latin typeface="Palatino Linotype" panose="02040502050505030304" pitchFamily="18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Feb 2024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LLWI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A black and white drawing of a ship&#10;&#10;Description automatically generated">
            <a:extLst>
              <a:ext uri="{FF2B5EF4-FFF2-40B4-BE49-F238E27FC236}">
                <a16:creationId xmlns:a16="http://schemas.microsoft.com/office/drawing/2014/main" id="{1D8A6616-60D1-8473-C3F7-B5AF04ECBC7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08383" y="484827"/>
            <a:ext cx="1178417" cy="892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054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Feb 2024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LLWI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518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Feb 2024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LLWI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184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Feb 2024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LLWI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237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Feb 2024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LLWI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006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Feb 2024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LLWI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189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Feb 2024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LLWI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755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Feb 2024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LLWI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713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Feb 2024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Jon Butterworth: LLWI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2655AA-6F7C-1647-B0C7-C2C3B151BC44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MAP fram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pic>
        <p:nvPicPr>
          <p:cNvPr id="7" name="Picture 6" descr="A black and white drawing of a ship&#10;&#10;Description automatically generated">
            <a:extLst>
              <a:ext uri="{FF2B5EF4-FFF2-40B4-BE49-F238E27FC236}">
                <a16:creationId xmlns:a16="http://schemas.microsoft.com/office/drawing/2014/main" id="{C533AB4C-9FA0-7E77-D305-E570BBD53546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508383" y="484827"/>
            <a:ext cx="1178417" cy="892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638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gitlab.com/hepcedar/contur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318" y="3964487"/>
            <a:ext cx="8523782" cy="2374543"/>
          </a:xfrm>
        </p:spPr>
        <p:txBody>
          <a:bodyPr>
            <a:normAutofit fontScale="90000"/>
          </a:bodyPr>
          <a:lstStyle/>
          <a:p>
            <a:br>
              <a:rPr lang="en-US" sz="3200" dirty="0">
                <a:latin typeface="Palatino Linotype"/>
                <a:cs typeface="Palatino Linotype"/>
              </a:rPr>
            </a:br>
            <a:r>
              <a:rPr lang="en-US" sz="3200" dirty="0">
                <a:latin typeface="Palatino Linotype"/>
                <a:cs typeface="Palatino Linotype"/>
              </a:rPr>
              <a:t>12/6/2024</a:t>
            </a:r>
            <a:br>
              <a:rPr lang="en-US" sz="3200" dirty="0">
                <a:latin typeface="Palatino Linotype"/>
                <a:cs typeface="Palatino Linotype"/>
              </a:rPr>
            </a:br>
            <a:r>
              <a:rPr lang="en-US" sz="3200" dirty="0" err="1">
                <a:latin typeface="Palatino Linotype"/>
                <a:cs typeface="Palatino Linotype"/>
              </a:rPr>
              <a:t>MCnet</a:t>
            </a:r>
            <a:r>
              <a:rPr lang="en-US" sz="3200" dirty="0">
                <a:latin typeface="Palatino Linotype"/>
                <a:cs typeface="Palatino Linotype"/>
              </a:rPr>
              <a:t> School, CERN</a:t>
            </a:r>
            <a:br>
              <a:rPr lang="en-US" sz="3200" dirty="0">
                <a:latin typeface="Palatino Linotype"/>
                <a:cs typeface="Palatino Linotype"/>
              </a:rPr>
            </a:br>
            <a:r>
              <a:rPr lang="en-US" sz="2200" u="sng" dirty="0">
                <a:latin typeface="Palatino Linotype"/>
                <a:cs typeface="Palatino Linotype"/>
              </a:rPr>
              <a:t>Jon Butterworth</a:t>
            </a:r>
            <a:r>
              <a:rPr lang="en-US" sz="2200" dirty="0">
                <a:latin typeface="Palatino Linotype"/>
                <a:cs typeface="Palatino Linotype"/>
              </a:rPr>
              <a:t>, Martin </a:t>
            </a:r>
            <a:r>
              <a:rPr lang="en-US" sz="2200" dirty="0" err="1">
                <a:latin typeface="Palatino Linotype"/>
                <a:cs typeface="Palatino Linotype"/>
              </a:rPr>
              <a:t>Habedank</a:t>
            </a:r>
            <a:r>
              <a:rPr lang="en-US" sz="2200" dirty="0">
                <a:latin typeface="Palatino Linotype"/>
                <a:cs typeface="Palatino Linotype"/>
              </a:rPr>
              <a:t>, Louie </a:t>
            </a:r>
            <a:r>
              <a:rPr lang="en-US" sz="2200" dirty="0" err="1">
                <a:latin typeface="Palatino Linotype"/>
                <a:cs typeface="Palatino Linotype"/>
              </a:rPr>
              <a:t>Corpe</a:t>
            </a:r>
            <a:r>
              <a:rPr lang="en-US" sz="2200" dirty="0">
                <a:latin typeface="Palatino Linotype"/>
                <a:cs typeface="Palatino Linotype"/>
              </a:rPr>
              <a:t>, Peng Wang, Joe Egan</a:t>
            </a:r>
            <a:br>
              <a:rPr lang="en-US" sz="22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</a:br>
            <a:endParaRPr lang="en-US" sz="2200" dirty="0">
              <a:latin typeface="Palatino Linotype"/>
              <a:cs typeface="Palatino Linotype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50058" y="518970"/>
            <a:ext cx="6803779" cy="151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6000" i="1" dirty="0" err="1">
                <a:latin typeface="Palatino Linotype"/>
                <a:cs typeface="Palatino Linotype"/>
              </a:rPr>
              <a:t>Contur</a:t>
            </a:r>
            <a:endParaRPr lang="en-US" sz="6000" i="1" dirty="0">
              <a:latin typeface="Palatino Linotype"/>
              <a:cs typeface="Palatino Linotype"/>
            </a:endParaRPr>
          </a:p>
          <a:p>
            <a:pPr algn="r"/>
            <a:r>
              <a:rPr lang="en-US" sz="3200" i="1" dirty="0">
                <a:latin typeface="Palatino Linotype"/>
                <a:cs typeface="Palatino Linotype"/>
              </a:rPr>
              <a:t>Constraints On New Theories Using </a:t>
            </a:r>
            <a:r>
              <a:rPr lang="en-US" sz="6000" i="1" dirty="0">
                <a:latin typeface="Palatino Linotype"/>
                <a:cs typeface="Palatino Linotype"/>
              </a:rPr>
              <a:t>Rivet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46A4946-4E94-8BB4-0AB8-D6321524A092}"/>
              </a:ext>
            </a:extLst>
          </p:cNvPr>
          <p:cNvSpPr txBox="1">
            <a:spLocks/>
          </p:cNvSpPr>
          <p:nvPr/>
        </p:nvSpPr>
        <p:spPr>
          <a:xfrm>
            <a:off x="2696284" y="2263920"/>
            <a:ext cx="3931315" cy="1925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i="1" dirty="0">
                <a:latin typeface="Palatino Linotype"/>
                <a:cs typeface="Palatino Linotype"/>
              </a:rPr>
              <a:t>a tool for reinterpreting particle-level measurements. </a:t>
            </a:r>
            <a:br>
              <a:rPr lang="en-US" sz="24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</a:br>
            <a:endParaRPr lang="en-US" sz="2400" dirty="0">
              <a:latin typeface="Palatino Linotype"/>
              <a:cs typeface="Palatino Linotype"/>
            </a:endParaRPr>
          </a:p>
        </p:txBody>
      </p:sp>
      <p:pic>
        <p:nvPicPr>
          <p:cNvPr id="6148" name="Picture 4">
            <a:extLst>
              <a:ext uri="{FF2B5EF4-FFF2-40B4-BE49-F238E27FC236}">
                <a16:creationId xmlns:a16="http://schemas.microsoft.com/office/drawing/2014/main" id="{6F043CE3-B81F-2990-17AB-29A4DB78DE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8719" y="5915373"/>
            <a:ext cx="1700980" cy="499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BAD8B1-40D3-8C48-0EDA-32837E9B0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1</a:t>
            </a:fld>
            <a:endParaRPr lang="en-US"/>
          </a:p>
        </p:txBody>
      </p:sp>
      <p:pic>
        <p:nvPicPr>
          <p:cNvPr id="6" name="Picture 5" descr="A logo with a sunburst&#10;&#10;Description automatically generated">
            <a:extLst>
              <a:ext uri="{FF2B5EF4-FFF2-40B4-BE49-F238E27FC236}">
                <a16:creationId xmlns:a16="http://schemas.microsoft.com/office/drawing/2014/main" id="{9E96F386-FECA-7B84-5BFF-1F2223C9C11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058" y="2864969"/>
            <a:ext cx="2616200" cy="1320800"/>
          </a:xfrm>
          <a:prstGeom prst="rect">
            <a:avLst/>
          </a:prstGeom>
        </p:spPr>
      </p:pic>
      <p:pic>
        <p:nvPicPr>
          <p:cNvPr id="9" name="Picture 8" descr="A black and white drawing of a ship&#10;&#10;Description automatically generated">
            <a:extLst>
              <a:ext uri="{FF2B5EF4-FFF2-40B4-BE49-F238E27FC236}">
                <a16:creationId xmlns:a16="http://schemas.microsoft.com/office/drawing/2014/main" id="{3D270D5A-E25C-FD01-25CB-02E9D88D92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7599" y="2906055"/>
            <a:ext cx="1744133" cy="132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164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64CFEA-5482-751F-253D-7A5F279BE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problem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BD8870-7EAD-8D35-58EB-392876D39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2</a:t>
            </a:fld>
            <a:endParaRPr lang="en-US"/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FE304188-AA1E-2F02-4E78-0367229100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417638"/>
            <a:ext cx="7772400" cy="4725343"/>
          </a:xfrm>
          <a:prstGeom prst="rect">
            <a:avLst/>
          </a:prstGeom>
        </p:spPr>
      </p:pic>
      <p:sp>
        <p:nvSpPr>
          <p:cNvPr id="7" name="Freeform 6">
            <a:extLst>
              <a:ext uri="{FF2B5EF4-FFF2-40B4-BE49-F238E27FC236}">
                <a16:creationId xmlns:a16="http://schemas.microsoft.com/office/drawing/2014/main" id="{C4BBC57F-99C0-7768-5A4C-4FBC250B92B9}"/>
              </a:ext>
            </a:extLst>
          </p:cNvPr>
          <p:cNvSpPr/>
          <p:nvPr/>
        </p:nvSpPr>
        <p:spPr>
          <a:xfrm>
            <a:off x="2854036" y="1953490"/>
            <a:ext cx="1066799" cy="607147"/>
          </a:xfrm>
          <a:custGeom>
            <a:avLst/>
            <a:gdLst>
              <a:gd name="connsiteX0" fmla="*/ 886691 w 886691"/>
              <a:gd name="connsiteY0" fmla="*/ 96982 h 955964"/>
              <a:gd name="connsiteX1" fmla="*/ 789709 w 886691"/>
              <a:gd name="connsiteY1" fmla="*/ 83127 h 955964"/>
              <a:gd name="connsiteX2" fmla="*/ 734291 w 886691"/>
              <a:gd name="connsiteY2" fmla="*/ 55418 h 955964"/>
              <a:gd name="connsiteX3" fmla="*/ 651164 w 886691"/>
              <a:gd name="connsiteY3" fmla="*/ 27709 h 955964"/>
              <a:gd name="connsiteX4" fmla="*/ 471055 w 886691"/>
              <a:gd name="connsiteY4" fmla="*/ 0 h 955964"/>
              <a:gd name="connsiteX5" fmla="*/ 235528 w 886691"/>
              <a:gd name="connsiteY5" fmla="*/ 13855 h 955964"/>
              <a:gd name="connsiteX6" fmla="*/ 180109 w 886691"/>
              <a:gd name="connsiteY6" fmla="*/ 27709 h 955964"/>
              <a:gd name="connsiteX7" fmla="*/ 124691 w 886691"/>
              <a:gd name="connsiteY7" fmla="*/ 69273 h 955964"/>
              <a:gd name="connsiteX8" fmla="*/ 41564 w 886691"/>
              <a:gd name="connsiteY8" fmla="*/ 221673 h 955964"/>
              <a:gd name="connsiteX9" fmla="*/ 27709 w 886691"/>
              <a:gd name="connsiteY9" fmla="*/ 318655 h 955964"/>
              <a:gd name="connsiteX10" fmla="*/ 0 w 886691"/>
              <a:gd name="connsiteY10" fmla="*/ 540327 h 955964"/>
              <a:gd name="connsiteX11" fmla="*/ 69273 w 886691"/>
              <a:gd name="connsiteY11" fmla="*/ 734291 h 955964"/>
              <a:gd name="connsiteX12" fmla="*/ 221673 w 886691"/>
              <a:gd name="connsiteY12" fmla="*/ 900546 h 955964"/>
              <a:gd name="connsiteX13" fmla="*/ 304800 w 886691"/>
              <a:gd name="connsiteY13" fmla="*/ 942109 h 955964"/>
              <a:gd name="connsiteX14" fmla="*/ 401782 w 886691"/>
              <a:gd name="connsiteY14" fmla="*/ 955964 h 955964"/>
              <a:gd name="connsiteX15" fmla="*/ 498764 w 886691"/>
              <a:gd name="connsiteY15" fmla="*/ 942109 h 955964"/>
              <a:gd name="connsiteX16" fmla="*/ 678873 w 886691"/>
              <a:gd name="connsiteY16" fmla="*/ 858982 h 955964"/>
              <a:gd name="connsiteX17" fmla="*/ 803564 w 886691"/>
              <a:gd name="connsiteY17" fmla="*/ 734291 h 955964"/>
              <a:gd name="connsiteX18" fmla="*/ 831273 w 886691"/>
              <a:gd name="connsiteY18" fmla="*/ 637309 h 955964"/>
              <a:gd name="connsiteX19" fmla="*/ 775855 w 886691"/>
              <a:gd name="connsiteY19" fmla="*/ 332509 h 955964"/>
              <a:gd name="connsiteX20" fmla="*/ 734291 w 886691"/>
              <a:gd name="connsiteY20" fmla="*/ 263237 h 955964"/>
              <a:gd name="connsiteX21" fmla="*/ 706582 w 886691"/>
              <a:gd name="connsiteY21" fmla="*/ 207818 h 955964"/>
              <a:gd name="connsiteX22" fmla="*/ 692728 w 886691"/>
              <a:gd name="connsiteY22" fmla="*/ 166255 h 955964"/>
              <a:gd name="connsiteX23" fmla="*/ 665019 w 886691"/>
              <a:gd name="connsiteY23" fmla="*/ 124691 h 955964"/>
              <a:gd name="connsiteX24" fmla="*/ 623455 w 886691"/>
              <a:gd name="connsiteY24" fmla="*/ 124691 h 955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886691" h="955964">
                <a:moveTo>
                  <a:pt x="886691" y="96982"/>
                </a:moveTo>
                <a:cubicBezTo>
                  <a:pt x="854364" y="92364"/>
                  <a:pt x="821214" y="91719"/>
                  <a:pt x="789709" y="83127"/>
                </a:cubicBezTo>
                <a:cubicBezTo>
                  <a:pt x="769784" y="77693"/>
                  <a:pt x="753467" y="63088"/>
                  <a:pt x="734291" y="55418"/>
                </a:cubicBezTo>
                <a:cubicBezTo>
                  <a:pt x="707172" y="44570"/>
                  <a:pt x="679500" y="34793"/>
                  <a:pt x="651164" y="27709"/>
                </a:cubicBezTo>
                <a:cubicBezTo>
                  <a:pt x="625543" y="21304"/>
                  <a:pt x="491551" y="2928"/>
                  <a:pt x="471055" y="0"/>
                </a:cubicBezTo>
                <a:cubicBezTo>
                  <a:pt x="392546" y="4618"/>
                  <a:pt x="313818" y="6399"/>
                  <a:pt x="235528" y="13855"/>
                </a:cubicBezTo>
                <a:cubicBezTo>
                  <a:pt x="216572" y="15660"/>
                  <a:pt x="197140" y="19193"/>
                  <a:pt x="180109" y="27709"/>
                </a:cubicBezTo>
                <a:cubicBezTo>
                  <a:pt x="159456" y="38036"/>
                  <a:pt x="143164" y="55418"/>
                  <a:pt x="124691" y="69273"/>
                </a:cubicBezTo>
                <a:cubicBezTo>
                  <a:pt x="103977" y="103797"/>
                  <a:pt x="52848" y="184999"/>
                  <a:pt x="41564" y="221673"/>
                </a:cubicBezTo>
                <a:cubicBezTo>
                  <a:pt x="31960" y="252884"/>
                  <a:pt x="31933" y="286274"/>
                  <a:pt x="27709" y="318655"/>
                </a:cubicBezTo>
                <a:cubicBezTo>
                  <a:pt x="18078" y="392495"/>
                  <a:pt x="0" y="540327"/>
                  <a:pt x="0" y="540327"/>
                </a:cubicBezTo>
                <a:cubicBezTo>
                  <a:pt x="19908" y="610004"/>
                  <a:pt x="32734" y="670348"/>
                  <a:pt x="69273" y="734291"/>
                </a:cubicBezTo>
                <a:cubicBezTo>
                  <a:pt x="111099" y="807486"/>
                  <a:pt x="151981" y="854084"/>
                  <a:pt x="221673" y="900546"/>
                </a:cubicBezTo>
                <a:cubicBezTo>
                  <a:pt x="247450" y="917730"/>
                  <a:pt x="275190" y="932998"/>
                  <a:pt x="304800" y="942109"/>
                </a:cubicBezTo>
                <a:cubicBezTo>
                  <a:pt x="336012" y="951713"/>
                  <a:pt x="369455" y="951346"/>
                  <a:pt x="401782" y="955964"/>
                </a:cubicBezTo>
                <a:cubicBezTo>
                  <a:pt x="434109" y="951346"/>
                  <a:pt x="467211" y="950523"/>
                  <a:pt x="498764" y="942109"/>
                </a:cubicBezTo>
                <a:cubicBezTo>
                  <a:pt x="544062" y="930030"/>
                  <a:pt x="637701" y="894272"/>
                  <a:pt x="678873" y="858982"/>
                </a:cubicBezTo>
                <a:cubicBezTo>
                  <a:pt x="723502" y="820729"/>
                  <a:pt x="803564" y="734291"/>
                  <a:pt x="803564" y="734291"/>
                </a:cubicBezTo>
                <a:cubicBezTo>
                  <a:pt x="809518" y="716430"/>
                  <a:pt x="832030" y="652439"/>
                  <a:pt x="831273" y="637309"/>
                </a:cubicBezTo>
                <a:cubicBezTo>
                  <a:pt x="826937" y="550594"/>
                  <a:pt x="816523" y="421978"/>
                  <a:pt x="775855" y="332509"/>
                </a:cubicBezTo>
                <a:cubicBezTo>
                  <a:pt x="764712" y="307994"/>
                  <a:pt x="747369" y="286777"/>
                  <a:pt x="734291" y="263237"/>
                </a:cubicBezTo>
                <a:cubicBezTo>
                  <a:pt x="724261" y="245183"/>
                  <a:pt x="714718" y="226801"/>
                  <a:pt x="706582" y="207818"/>
                </a:cubicBezTo>
                <a:cubicBezTo>
                  <a:pt x="700829" y="194395"/>
                  <a:pt x="699259" y="179317"/>
                  <a:pt x="692728" y="166255"/>
                </a:cubicBezTo>
                <a:cubicBezTo>
                  <a:pt x="685281" y="151362"/>
                  <a:pt x="679297" y="133258"/>
                  <a:pt x="665019" y="124691"/>
                </a:cubicBezTo>
                <a:cubicBezTo>
                  <a:pt x="653139" y="117563"/>
                  <a:pt x="637310" y="124691"/>
                  <a:pt x="623455" y="124691"/>
                </a:cubicBezTo>
              </a:path>
            </a:pathLst>
          </a:cu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156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A64E9-4EF1-D705-ACBA-A51495738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33134"/>
            <a:ext cx="8229600" cy="1143000"/>
          </a:xfrm>
        </p:spPr>
        <p:txBody>
          <a:bodyPr/>
          <a:lstStyle/>
          <a:p>
            <a:r>
              <a:rPr lang="en-US" dirty="0"/>
              <a:t>(Part of) The Solution</a:t>
            </a:r>
          </a:p>
        </p:txBody>
      </p:sp>
      <p:pic>
        <p:nvPicPr>
          <p:cNvPr id="7" name="Picture 6" descr="A black and white drawing of ships in the water&#10;&#10;Description automatically generated">
            <a:extLst>
              <a:ext uri="{FF2B5EF4-FFF2-40B4-BE49-F238E27FC236}">
                <a16:creationId xmlns:a16="http://schemas.microsoft.com/office/drawing/2014/main" id="{3B121EFC-4B2B-CB4E-CABF-EF4A4A18FD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6442" y="1576134"/>
            <a:ext cx="3201817" cy="4607169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E79E8B-F504-DCD3-5E4B-B42C27EE03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5418" y="3429000"/>
            <a:ext cx="7263863" cy="693385"/>
          </a:xfrm>
          <a:custGeom>
            <a:avLst/>
            <a:gdLst>
              <a:gd name="connsiteX0" fmla="*/ 0 w 7263863"/>
              <a:gd name="connsiteY0" fmla="*/ 0 h 693385"/>
              <a:gd name="connsiteX1" fmla="*/ 442435 w 7263863"/>
              <a:gd name="connsiteY1" fmla="*/ 0 h 693385"/>
              <a:gd name="connsiteX2" fmla="*/ 1248064 w 7263863"/>
              <a:gd name="connsiteY2" fmla="*/ 0 h 693385"/>
              <a:gd name="connsiteX3" fmla="*/ 1981054 w 7263863"/>
              <a:gd name="connsiteY3" fmla="*/ 0 h 693385"/>
              <a:gd name="connsiteX4" fmla="*/ 2423489 w 7263863"/>
              <a:gd name="connsiteY4" fmla="*/ 0 h 693385"/>
              <a:gd name="connsiteX5" fmla="*/ 3011201 w 7263863"/>
              <a:gd name="connsiteY5" fmla="*/ 0 h 693385"/>
              <a:gd name="connsiteX6" fmla="*/ 3816830 w 7263863"/>
              <a:gd name="connsiteY6" fmla="*/ 0 h 693385"/>
              <a:gd name="connsiteX7" fmla="*/ 4477181 w 7263863"/>
              <a:gd name="connsiteY7" fmla="*/ 0 h 693385"/>
              <a:gd name="connsiteX8" fmla="*/ 5210171 w 7263863"/>
              <a:gd name="connsiteY8" fmla="*/ 0 h 693385"/>
              <a:gd name="connsiteX9" fmla="*/ 5797883 w 7263863"/>
              <a:gd name="connsiteY9" fmla="*/ 0 h 693385"/>
              <a:gd name="connsiteX10" fmla="*/ 6458235 w 7263863"/>
              <a:gd name="connsiteY10" fmla="*/ 0 h 693385"/>
              <a:gd name="connsiteX11" fmla="*/ 7263863 w 7263863"/>
              <a:gd name="connsiteY11" fmla="*/ 0 h 693385"/>
              <a:gd name="connsiteX12" fmla="*/ 7263863 w 7263863"/>
              <a:gd name="connsiteY12" fmla="*/ 693385 h 693385"/>
              <a:gd name="connsiteX13" fmla="*/ 6821428 w 7263863"/>
              <a:gd name="connsiteY13" fmla="*/ 693385 h 693385"/>
              <a:gd name="connsiteX14" fmla="*/ 6378992 w 7263863"/>
              <a:gd name="connsiteY14" fmla="*/ 693385 h 693385"/>
              <a:gd name="connsiteX15" fmla="*/ 5646003 w 7263863"/>
              <a:gd name="connsiteY15" fmla="*/ 693385 h 693385"/>
              <a:gd name="connsiteX16" fmla="*/ 5203567 w 7263863"/>
              <a:gd name="connsiteY16" fmla="*/ 693385 h 693385"/>
              <a:gd name="connsiteX17" fmla="*/ 4543216 w 7263863"/>
              <a:gd name="connsiteY17" fmla="*/ 693385 h 693385"/>
              <a:gd name="connsiteX18" fmla="*/ 4028142 w 7263863"/>
              <a:gd name="connsiteY18" fmla="*/ 693385 h 693385"/>
              <a:gd name="connsiteX19" fmla="*/ 3367791 w 7263863"/>
              <a:gd name="connsiteY19" fmla="*/ 693385 h 693385"/>
              <a:gd name="connsiteX20" fmla="*/ 2707440 w 7263863"/>
              <a:gd name="connsiteY20" fmla="*/ 693385 h 693385"/>
              <a:gd name="connsiteX21" fmla="*/ 2047089 w 7263863"/>
              <a:gd name="connsiteY21" fmla="*/ 693385 h 693385"/>
              <a:gd name="connsiteX22" fmla="*/ 1386737 w 7263863"/>
              <a:gd name="connsiteY22" fmla="*/ 693385 h 693385"/>
              <a:gd name="connsiteX23" fmla="*/ 799025 w 7263863"/>
              <a:gd name="connsiteY23" fmla="*/ 693385 h 693385"/>
              <a:gd name="connsiteX24" fmla="*/ 0 w 7263863"/>
              <a:gd name="connsiteY24" fmla="*/ 693385 h 693385"/>
              <a:gd name="connsiteX25" fmla="*/ 0 w 7263863"/>
              <a:gd name="connsiteY25" fmla="*/ 0 h 693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7263863" h="693385" fill="none" extrusionOk="0">
                <a:moveTo>
                  <a:pt x="0" y="0"/>
                </a:moveTo>
                <a:cubicBezTo>
                  <a:pt x="89222" y="19966"/>
                  <a:pt x="326917" y="14014"/>
                  <a:pt x="442435" y="0"/>
                </a:cubicBezTo>
                <a:cubicBezTo>
                  <a:pt x="557954" y="-14014"/>
                  <a:pt x="1003238" y="26004"/>
                  <a:pt x="1248064" y="0"/>
                </a:cubicBezTo>
                <a:cubicBezTo>
                  <a:pt x="1492890" y="-26004"/>
                  <a:pt x="1731196" y="-28777"/>
                  <a:pt x="1981054" y="0"/>
                </a:cubicBezTo>
                <a:cubicBezTo>
                  <a:pt x="2230912" y="28777"/>
                  <a:pt x="2256272" y="2650"/>
                  <a:pt x="2423489" y="0"/>
                </a:cubicBezTo>
                <a:cubicBezTo>
                  <a:pt x="2590707" y="-2650"/>
                  <a:pt x="2752943" y="5523"/>
                  <a:pt x="3011201" y="0"/>
                </a:cubicBezTo>
                <a:cubicBezTo>
                  <a:pt x="3269459" y="-5523"/>
                  <a:pt x="3571645" y="-20833"/>
                  <a:pt x="3816830" y="0"/>
                </a:cubicBezTo>
                <a:cubicBezTo>
                  <a:pt x="4062015" y="20833"/>
                  <a:pt x="4309503" y="4086"/>
                  <a:pt x="4477181" y="0"/>
                </a:cubicBezTo>
                <a:cubicBezTo>
                  <a:pt x="4644859" y="-4086"/>
                  <a:pt x="5042637" y="6426"/>
                  <a:pt x="5210171" y="0"/>
                </a:cubicBezTo>
                <a:cubicBezTo>
                  <a:pt x="5377705" y="-6426"/>
                  <a:pt x="5665111" y="3965"/>
                  <a:pt x="5797883" y="0"/>
                </a:cubicBezTo>
                <a:cubicBezTo>
                  <a:pt x="5930655" y="-3965"/>
                  <a:pt x="6225010" y="-9980"/>
                  <a:pt x="6458235" y="0"/>
                </a:cubicBezTo>
                <a:cubicBezTo>
                  <a:pt x="6691460" y="9980"/>
                  <a:pt x="6947147" y="-4306"/>
                  <a:pt x="7263863" y="0"/>
                </a:cubicBezTo>
                <a:cubicBezTo>
                  <a:pt x="7269847" y="151311"/>
                  <a:pt x="7261994" y="536080"/>
                  <a:pt x="7263863" y="693385"/>
                </a:cubicBezTo>
                <a:cubicBezTo>
                  <a:pt x="7147793" y="686144"/>
                  <a:pt x="6946915" y="676793"/>
                  <a:pt x="6821428" y="693385"/>
                </a:cubicBezTo>
                <a:cubicBezTo>
                  <a:pt x="6695942" y="709977"/>
                  <a:pt x="6483961" y="680264"/>
                  <a:pt x="6378992" y="693385"/>
                </a:cubicBezTo>
                <a:cubicBezTo>
                  <a:pt x="6274023" y="706506"/>
                  <a:pt x="5918432" y="664427"/>
                  <a:pt x="5646003" y="693385"/>
                </a:cubicBezTo>
                <a:cubicBezTo>
                  <a:pt x="5373574" y="722343"/>
                  <a:pt x="5328529" y="683032"/>
                  <a:pt x="5203567" y="693385"/>
                </a:cubicBezTo>
                <a:cubicBezTo>
                  <a:pt x="5078605" y="703738"/>
                  <a:pt x="4795696" y="685157"/>
                  <a:pt x="4543216" y="693385"/>
                </a:cubicBezTo>
                <a:cubicBezTo>
                  <a:pt x="4290736" y="701613"/>
                  <a:pt x="4189513" y="694424"/>
                  <a:pt x="4028142" y="693385"/>
                </a:cubicBezTo>
                <a:cubicBezTo>
                  <a:pt x="3866771" y="692346"/>
                  <a:pt x="3578809" y="674634"/>
                  <a:pt x="3367791" y="693385"/>
                </a:cubicBezTo>
                <a:cubicBezTo>
                  <a:pt x="3156773" y="712136"/>
                  <a:pt x="2948600" y="713414"/>
                  <a:pt x="2707440" y="693385"/>
                </a:cubicBezTo>
                <a:cubicBezTo>
                  <a:pt x="2466280" y="673356"/>
                  <a:pt x="2353363" y="713340"/>
                  <a:pt x="2047089" y="693385"/>
                </a:cubicBezTo>
                <a:cubicBezTo>
                  <a:pt x="1740815" y="673430"/>
                  <a:pt x="1692437" y="700097"/>
                  <a:pt x="1386737" y="693385"/>
                </a:cubicBezTo>
                <a:cubicBezTo>
                  <a:pt x="1081037" y="686673"/>
                  <a:pt x="1079847" y="664349"/>
                  <a:pt x="799025" y="693385"/>
                </a:cubicBezTo>
                <a:cubicBezTo>
                  <a:pt x="518203" y="722421"/>
                  <a:pt x="299546" y="660322"/>
                  <a:pt x="0" y="693385"/>
                </a:cubicBezTo>
                <a:cubicBezTo>
                  <a:pt x="21573" y="480709"/>
                  <a:pt x="16068" y="175631"/>
                  <a:pt x="0" y="0"/>
                </a:cubicBezTo>
                <a:close/>
              </a:path>
              <a:path w="7263863" h="693385" stroke="0" extrusionOk="0">
                <a:moveTo>
                  <a:pt x="0" y="0"/>
                </a:moveTo>
                <a:cubicBezTo>
                  <a:pt x="261955" y="-22421"/>
                  <a:pt x="421716" y="-21159"/>
                  <a:pt x="587713" y="0"/>
                </a:cubicBezTo>
                <a:cubicBezTo>
                  <a:pt x="753710" y="21159"/>
                  <a:pt x="852351" y="-2883"/>
                  <a:pt x="1030148" y="0"/>
                </a:cubicBezTo>
                <a:cubicBezTo>
                  <a:pt x="1207945" y="2883"/>
                  <a:pt x="1529392" y="3748"/>
                  <a:pt x="1835776" y="0"/>
                </a:cubicBezTo>
                <a:cubicBezTo>
                  <a:pt x="2142160" y="-3748"/>
                  <a:pt x="2256718" y="22822"/>
                  <a:pt x="2423489" y="0"/>
                </a:cubicBezTo>
                <a:cubicBezTo>
                  <a:pt x="2590260" y="-22822"/>
                  <a:pt x="2880702" y="17886"/>
                  <a:pt x="3011201" y="0"/>
                </a:cubicBezTo>
                <a:cubicBezTo>
                  <a:pt x="3141700" y="-17886"/>
                  <a:pt x="3588593" y="20249"/>
                  <a:pt x="3816830" y="0"/>
                </a:cubicBezTo>
                <a:cubicBezTo>
                  <a:pt x="4045067" y="-20249"/>
                  <a:pt x="4200139" y="-14822"/>
                  <a:pt x="4331904" y="0"/>
                </a:cubicBezTo>
                <a:cubicBezTo>
                  <a:pt x="4463669" y="14822"/>
                  <a:pt x="4818693" y="17936"/>
                  <a:pt x="5137532" y="0"/>
                </a:cubicBezTo>
                <a:cubicBezTo>
                  <a:pt x="5456371" y="-17936"/>
                  <a:pt x="5568854" y="5656"/>
                  <a:pt x="5943161" y="0"/>
                </a:cubicBezTo>
                <a:cubicBezTo>
                  <a:pt x="6317468" y="-5656"/>
                  <a:pt x="6302623" y="-8659"/>
                  <a:pt x="6603512" y="0"/>
                </a:cubicBezTo>
                <a:cubicBezTo>
                  <a:pt x="6904401" y="8659"/>
                  <a:pt x="7051417" y="27039"/>
                  <a:pt x="7263863" y="0"/>
                </a:cubicBezTo>
                <a:cubicBezTo>
                  <a:pt x="7270245" y="162968"/>
                  <a:pt x="7257818" y="518039"/>
                  <a:pt x="7263863" y="693385"/>
                </a:cubicBezTo>
                <a:cubicBezTo>
                  <a:pt x="7047757" y="682899"/>
                  <a:pt x="6933315" y="689489"/>
                  <a:pt x="6821428" y="693385"/>
                </a:cubicBezTo>
                <a:cubicBezTo>
                  <a:pt x="6709541" y="697281"/>
                  <a:pt x="6392346" y="680174"/>
                  <a:pt x="6015799" y="693385"/>
                </a:cubicBezTo>
                <a:cubicBezTo>
                  <a:pt x="5639252" y="706596"/>
                  <a:pt x="5628465" y="696007"/>
                  <a:pt x="5500725" y="693385"/>
                </a:cubicBezTo>
                <a:cubicBezTo>
                  <a:pt x="5372985" y="690763"/>
                  <a:pt x="5154412" y="685938"/>
                  <a:pt x="4840374" y="693385"/>
                </a:cubicBezTo>
                <a:cubicBezTo>
                  <a:pt x="4526336" y="700832"/>
                  <a:pt x="4423026" y="693388"/>
                  <a:pt x="4034746" y="693385"/>
                </a:cubicBezTo>
                <a:cubicBezTo>
                  <a:pt x="3646466" y="693382"/>
                  <a:pt x="3562853" y="703106"/>
                  <a:pt x="3374395" y="693385"/>
                </a:cubicBezTo>
                <a:cubicBezTo>
                  <a:pt x="3185937" y="683664"/>
                  <a:pt x="3132051" y="705141"/>
                  <a:pt x="2931959" y="693385"/>
                </a:cubicBezTo>
                <a:cubicBezTo>
                  <a:pt x="2731867" y="681629"/>
                  <a:pt x="2633274" y="700458"/>
                  <a:pt x="2416885" y="693385"/>
                </a:cubicBezTo>
                <a:cubicBezTo>
                  <a:pt x="2200496" y="686312"/>
                  <a:pt x="2013105" y="719630"/>
                  <a:pt x="1611257" y="693385"/>
                </a:cubicBezTo>
                <a:cubicBezTo>
                  <a:pt x="1209409" y="667140"/>
                  <a:pt x="1250600" y="716493"/>
                  <a:pt x="950906" y="693385"/>
                </a:cubicBezTo>
                <a:cubicBezTo>
                  <a:pt x="651212" y="670277"/>
                  <a:pt x="462811" y="730091"/>
                  <a:pt x="0" y="693385"/>
                </a:cubicBezTo>
                <a:cubicBezTo>
                  <a:pt x="-23931" y="401864"/>
                  <a:pt x="-30009" y="150636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4925">
            <a:solidFill>
              <a:schemeClr val="tx1"/>
            </a:solidFill>
            <a:prstDash val="sysDot"/>
            <a:extLst>
              <a:ext uri="{C807C97D-BFC1-408E-A445-0C87EB9F89A2}">
                <ask:lineSketchStyleProps xmlns:ask="http://schemas.microsoft.com/office/drawing/2018/sketchyshapes" sd="1219033472">
                  <ask:type>
                    <ask:lineSketchFreehand/>
                  </ask:type>
                </ask:lineSketchStyleProps>
              </a:ext>
            </a:extLst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/>
              <a:t>The LHC measurement “library”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739B1E-EA73-68FA-03E4-8A2F2B598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77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598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B1134A9D-9604-AD31-DAE7-0A69A2C33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/>
        </p:blipFill>
        <p:spPr bwMode="auto">
          <a:xfrm>
            <a:off x="445853" y="885819"/>
            <a:ext cx="7274082" cy="5459394"/>
          </a:xfrm>
          <a:prstGeom prst="rect">
            <a:avLst/>
          </a:prstGeom>
          <a:noFill/>
          <a:ln w="571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D71FF5-55C0-FC9B-829E-BAEC563CC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897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EF0B6B-AC61-5947-ED34-6D445CF19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57669"/>
            <a:ext cx="7982388" cy="1860876"/>
          </a:xfrm>
        </p:spPr>
        <p:txBody>
          <a:bodyPr>
            <a:normAutofit/>
          </a:bodyPr>
          <a:lstStyle/>
          <a:p>
            <a:r>
              <a:rPr lang="en-US" dirty="0">
                <a:latin typeface="Palatino" pitchFamily="2" charset="77"/>
                <a:ea typeface="Palatino" pitchFamily="2" charset="77"/>
              </a:rPr>
              <a:t>Introducing Rivet</a:t>
            </a:r>
            <a:br>
              <a:rPr lang="en-US" dirty="0">
                <a:solidFill>
                  <a:srgbClr val="FF0000"/>
                </a:solidFill>
                <a:latin typeface="Palatino" pitchFamily="2" charset="77"/>
                <a:ea typeface="Palatino" pitchFamily="2" charset="77"/>
              </a:rPr>
            </a:br>
            <a:r>
              <a:rPr lang="en-US" sz="3100" i="1" dirty="0">
                <a:latin typeface="Palatino" pitchFamily="2" charset="77"/>
                <a:ea typeface="Palatino" pitchFamily="2" charset="77"/>
              </a:rPr>
              <a:t>“Robust Independent Validation of Experiment and Theory”</a:t>
            </a:r>
            <a:endParaRPr lang="en-US" sz="2200" i="1" dirty="0">
              <a:solidFill>
                <a:srgbClr val="FF0000"/>
              </a:solidFill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D43D32-B7FD-AC1A-DE73-804CC6F42E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8" y="2233831"/>
            <a:ext cx="4804350" cy="374166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>
                <a:latin typeface="Palatino" pitchFamily="2" charset="77"/>
                <a:ea typeface="Palatino" pitchFamily="2" charset="77"/>
              </a:rPr>
              <a:t>HERA legacy (</a:t>
            </a:r>
            <a:r>
              <a:rPr lang="en-US" i="1" dirty="0">
                <a:latin typeface="Palatino" pitchFamily="2" charset="77"/>
                <a:ea typeface="Palatino" pitchFamily="2" charset="77"/>
              </a:rPr>
              <a:t>1990s, HZTOOL</a:t>
            </a:r>
            <a:r>
              <a:rPr lang="en-US" dirty="0">
                <a:latin typeface="Palatino" pitchFamily="2" charset="77"/>
                <a:ea typeface="Palatino" pitchFamily="2" charset="77"/>
              </a:rPr>
              <a:t>)</a:t>
            </a:r>
          </a:p>
          <a:p>
            <a:pPr marL="0" indent="0">
              <a:buNone/>
            </a:pPr>
            <a:endParaRPr lang="en-US" dirty="0">
              <a:latin typeface="Palatino" pitchFamily="2" charset="77"/>
              <a:ea typeface="Palatino" pitchFamily="2" charset="77"/>
            </a:endParaRPr>
          </a:p>
          <a:p>
            <a:pPr marL="0" indent="0">
              <a:buNone/>
            </a:pPr>
            <a:r>
              <a:rPr lang="en-US" dirty="0">
                <a:latin typeface="Palatino" pitchFamily="2" charset="77"/>
                <a:ea typeface="Palatino" pitchFamily="2" charset="77"/>
              </a:rPr>
              <a:t>Developed by </a:t>
            </a:r>
            <a:r>
              <a:rPr lang="en-US" dirty="0" err="1">
                <a:latin typeface="Palatino" pitchFamily="2" charset="77"/>
                <a:ea typeface="Palatino" pitchFamily="2" charset="77"/>
              </a:rPr>
              <a:t>MCnet</a:t>
            </a:r>
            <a:r>
              <a:rPr lang="en-US" dirty="0">
                <a:latin typeface="Palatino" pitchFamily="2" charset="77"/>
                <a:ea typeface="Palatino" pitchFamily="2" charset="77"/>
              </a:rPr>
              <a:t> for tuning and validation of new MC event generators</a:t>
            </a:r>
          </a:p>
          <a:p>
            <a:r>
              <a:rPr lang="en-US" dirty="0">
                <a:latin typeface="Palatino" pitchFamily="2" charset="77"/>
                <a:ea typeface="Palatino" pitchFamily="2" charset="77"/>
              </a:rPr>
              <a:t>e.g. What does the underlying event look like in 7 </a:t>
            </a:r>
            <a:r>
              <a:rPr lang="en-US" dirty="0" err="1">
                <a:latin typeface="Palatino" pitchFamily="2" charset="77"/>
                <a:ea typeface="Palatino" pitchFamily="2" charset="77"/>
              </a:rPr>
              <a:t>TeV</a:t>
            </a:r>
            <a:r>
              <a:rPr lang="en-US" dirty="0">
                <a:latin typeface="Palatino" pitchFamily="2" charset="77"/>
                <a:ea typeface="Palatino" pitchFamily="2" charset="77"/>
              </a:rPr>
              <a:t> pp collisions? </a:t>
            </a:r>
          </a:p>
          <a:p>
            <a:pPr marL="0" indent="0">
              <a:buNone/>
            </a:pPr>
            <a:endParaRPr lang="en-US" dirty="0">
              <a:latin typeface="Palatino" pitchFamily="2" charset="77"/>
              <a:ea typeface="Palatino" pitchFamily="2" charset="77"/>
            </a:endParaRPr>
          </a:p>
          <a:p>
            <a:pPr marL="0" indent="0">
              <a:buNone/>
            </a:pPr>
            <a:r>
              <a:rPr lang="en-US" dirty="0">
                <a:latin typeface="Palatino" pitchFamily="2" charset="77"/>
                <a:ea typeface="Palatino" pitchFamily="2" charset="77"/>
              </a:rPr>
              <a:t>Vast library of measurements of final state particles produced in collisions, and variables derived from them</a:t>
            </a:r>
          </a:p>
        </p:txBody>
      </p:sp>
      <p:pic>
        <p:nvPicPr>
          <p:cNvPr id="6" name="Picture 5" descr="Chart&#10;&#10;Description automatically generated with medium confidence">
            <a:extLst>
              <a:ext uri="{FF2B5EF4-FFF2-40B4-BE49-F238E27FC236}">
                <a16:creationId xmlns:a16="http://schemas.microsoft.com/office/drawing/2014/main" id="{77B83C27-AB49-B08B-CC8B-C941E3FD163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15374" y="2314655"/>
            <a:ext cx="4089967" cy="357625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CF5C380-DA00-534A-964E-5D2176C6998A}"/>
              </a:ext>
            </a:extLst>
          </p:cNvPr>
          <p:cNvSpPr/>
          <p:nvPr/>
        </p:nvSpPr>
        <p:spPr>
          <a:xfrm>
            <a:off x="5708456" y="5890907"/>
            <a:ext cx="27311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>
                <a:latin typeface="Palatino" pitchFamily="2" charset="77"/>
                <a:ea typeface="Palatino" pitchFamily="2" charset="77"/>
              </a:rPr>
              <a:t>From ATL-PHYS-PUB-2011-008</a:t>
            </a:r>
            <a:r>
              <a:rPr lang="en-GB" i="1" dirty="0">
                <a:latin typeface="NimbusRomNo9L"/>
              </a:rPr>
              <a:t> </a:t>
            </a:r>
            <a:endParaRPr lang="en-GB" i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F812BAA-C80B-9CBA-7453-F8F4A303DD3F}"/>
              </a:ext>
            </a:extLst>
          </p:cNvPr>
          <p:cNvSpPr txBox="1"/>
          <p:nvPr/>
        </p:nvSpPr>
        <p:spPr>
          <a:xfrm>
            <a:off x="457200" y="5975495"/>
            <a:ext cx="5081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latin typeface="Palatino Linotype" panose="02040502050505030304" pitchFamily="18" charset="0"/>
                <a:ea typeface="Palatino" pitchFamily="2" charset="77"/>
              </a:rPr>
              <a:t>Buckley et al, </a:t>
            </a:r>
            <a:r>
              <a:rPr lang="en-US" sz="1400" i="1" dirty="0" err="1">
                <a:latin typeface="Palatino Linotype" panose="02040502050505030304" pitchFamily="18" charset="0"/>
                <a:ea typeface="Palatino" pitchFamily="2" charset="77"/>
              </a:rPr>
              <a:t>Bierlich</a:t>
            </a:r>
            <a:r>
              <a:rPr lang="en-US" sz="1400" i="1" dirty="0">
                <a:latin typeface="Palatino Linotype" panose="02040502050505030304" pitchFamily="18" charset="0"/>
                <a:ea typeface="Palatino" pitchFamily="2" charset="77"/>
              </a:rPr>
              <a:t> et al </a:t>
            </a:r>
            <a:r>
              <a:rPr lang="en-GB" sz="1400" i="1" dirty="0">
                <a:latin typeface="Palatino Linotype" panose="02040502050505030304" pitchFamily="18" charset="0"/>
              </a:rPr>
              <a:t>arXiv:1003.0694 (CPC), arXiv:1912.05451 (</a:t>
            </a:r>
            <a:r>
              <a:rPr lang="en-GB" sz="1400" i="1" dirty="0" err="1">
                <a:latin typeface="Palatino Linotype" panose="02040502050505030304" pitchFamily="18" charset="0"/>
              </a:rPr>
              <a:t>SciPost</a:t>
            </a:r>
            <a:r>
              <a:rPr lang="en-GB" sz="1400" i="1" dirty="0">
                <a:latin typeface="Palatino Linotype" panose="02040502050505030304" pitchFamily="18" charset="0"/>
              </a:rPr>
              <a:t>), arXiv:2404.15984 </a:t>
            </a:r>
            <a:endParaRPr lang="en-US" sz="1400" i="1" dirty="0">
              <a:latin typeface="Palatino Linotype" panose="02040502050505030304" pitchFamily="18" charset="0"/>
              <a:ea typeface="Palatino" pitchFamily="2" charset="77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98D13B-56C8-4B2D-EB46-233AC4AF7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54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EF0B6B-AC61-5947-ED34-6D445CF19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78070"/>
            <a:ext cx="8229600" cy="1426939"/>
          </a:xfrm>
        </p:spPr>
        <p:txBody>
          <a:bodyPr>
            <a:normAutofit/>
          </a:bodyPr>
          <a:lstStyle/>
          <a:p>
            <a:r>
              <a:rPr lang="en-US" dirty="0">
                <a:latin typeface="Palatino" pitchFamily="2" charset="77"/>
                <a:ea typeface="Palatino" pitchFamily="2" charset="77"/>
              </a:rPr>
              <a:t>Introducing </a:t>
            </a:r>
            <a:r>
              <a:rPr lang="en-US" dirty="0" err="1">
                <a:latin typeface="Palatino" pitchFamily="2" charset="77"/>
                <a:ea typeface="Palatino" pitchFamily="2" charset="77"/>
              </a:rPr>
              <a:t>Contur</a:t>
            </a:r>
            <a:br>
              <a:rPr lang="en-US" dirty="0">
                <a:solidFill>
                  <a:srgbClr val="FF0000"/>
                </a:solidFill>
                <a:latin typeface="Palatino" pitchFamily="2" charset="77"/>
                <a:ea typeface="Palatino" pitchFamily="2" charset="77"/>
              </a:rPr>
            </a:br>
            <a:r>
              <a:rPr lang="en-US" sz="3100" dirty="0">
                <a:latin typeface="Palatino" pitchFamily="2" charset="77"/>
                <a:ea typeface="Palatino" pitchFamily="2" charset="77"/>
              </a:rPr>
              <a:t>“Constraints On New Theories Using Rivet”</a:t>
            </a:r>
            <a:endParaRPr lang="en-US" sz="2200" dirty="0">
              <a:solidFill>
                <a:srgbClr val="FF0000"/>
              </a:solidFill>
              <a:latin typeface="Palatino" pitchFamily="2" charset="77"/>
              <a:ea typeface="Palatino" pitchFamily="2" charset="77"/>
            </a:endParaRPr>
          </a:p>
        </p:txBody>
      </p:sp>
      <p:pic>
        <p:nvPicPr>
          <p:cNvPr id="5" name="Picture 4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D379AA41-5929-0692-F816-EB1E76E89DD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94820" y="2266841"/>
            <a:ext cx="5024726" cy="2455872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592A88A-2A37-4B1D-5672-B7AD0DC2D375}"/>
              </a:ext>
            </a:extLst>
          </p:cNvPr>
          <p:cNvSpPr txBox="1">
            <a:spLocks/>
          </p:cNvSpPr>
          <p:nvPr/>
        </p:nvSpPr>
        <p:spPr>
          <a:xfrm>
            <a:off x="457198" y="1905009"/>
            <a:ext cx="3702571" cy="324109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latin typeface="Palatino" pitchFamily="2" charset="77"/>
                <a:ea typeface="Palatino" pitchFamily="2" charset="77"/>
              </a:rPr>
              <a:t>Extend the power of Rivet beyond the Standard Model</a:t>
            </a:r>
          </a:p>
          <a:p>
            <a:pPr marL="0" indent="0">
              <a:buNone/>
            </a:pPr>
            <a:endParaRPr lang="en-US" dirty="0">
              <a:latin typeface="Palatino" pitchFamily="2" charset="77"/>
              <a:ea typeface="Palatino" pitchFamily="2" charset="77"/>
            </a:endParaRPr>
          </a:p>
          <a:p>
            <a:pPr marL="0" indent="0">
              <a:buNone/>
            </a:pPr>
            <a:r>
              <a:rPr lang="en-US" dirty="0">
                <a:latin typeface="Palatino" pitchFamily="2" charset="77"/>
                <a:ea typeface="Palatino" pitchFamily="2" charset="77"/>
              </a:rPr>
              <a:t>Signal-injection of final-state particles from BSM physics events on to measured cross sections in Rivet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BD187FB-F7EC-AC23-C246-3B0E46552A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8" y="5088991"/>
            <a:ext cx="8462348" cy="12953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500" dirty="0">
                <a:latin typeface="Palatino" pitchFamily="2" charset="77"/>
                <a:ea typeface="Palatino" pitchFamily="2" charset="77"/>
              </a:rPr>
              <a:t>Increasingly precise measurements and SM calculations </a:t>
            </a:r>
            <a:r>
              <a:rPr lang="en-US" sz="2500" i="1" dirty="0">
                <a:latin typeface="Palatino" pitchFamily="2" charset="77"/>
                <a:ea typeface="Palatino" pitchFamily="2" charset="77"/>
              </a:rPr>
              <a:t>together</a:t>
            </a:r>
            <a:r>
              <a:rPr lang="en-US" sz="2500" dirty="0">
                <a:latin typeface="Palatino" pitchFamily="2" charset="77"/>
                <a:ea typeface="Palatino" pitchFamily="2" charset="77"/>
              </a:rPr>
              <a:t> extend the reach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1B23DFB-16B6-995D-2003-F6C98125B043}"/>
              </a:ext>
            </a:extLst>
          </p:cNvPr>
          <p:cNvSpPr txBox="1"/>
          <p:nvPr/>
        </p:nvSpPr>
        <p:spPr>
          <a:xfrm>
            <a:off x="4149500" y="4622880"/>
            <a:ext cx="4319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latin typeface="Palatino" pitchFamily="2" charset="77"/>
                <a:ea typeface="Palatino" pitchFamily="2" charset="77"/>
              </a:rPr>
              <a:t>From </a:t>
            </a:r>
            <a:r>
              <a:rPr lang="en-US" sz="1400" i="1" dirty="0" err="1">
                <a:latin typeface="Palatino" pitchFamily="2" charset="77"/>
                <a:ea typeface="Palatino" pitchFamily="2" charset="77"/>
              </a:rPr>
              <a:t>Altakach</a:t>
            </a:r>
            <a:r>
              <a:rPr lang="en-US" sz="1400" i="1" dirty="0">
                <a:latin typeface="Palatino" pitchFamily="2" charset="77"/>
                <a:ea typeface="Palatino" pitchFamily="2" charset="77"/>
              </a:rPr>
              <a:t>, JMB, </a:t>
            </a:r>
            <a:r>
              <a:rPr lang="en-US" sz="1400" i="1" dirty="0" err="1">
                <a:latin typeface="Palatino" pitchFamily="2" charset="77"/>
                <a:ea typeface="Palatino" pitchFamily="2" charset="77"/>
              </a:rPr>
              <a:t>Ježo</a:t>
            </a:r>
            <a:r>
              <a:rPr lang="en-US" sz="1400" i="1" dirty="0">
                <a:latin typeface="Palatino" pitchFamily="2" charset="77"/>
                <a:ea typeface="Palatino" pitchFamily="2" charset="77"/>
              </a:rPr>
              <a:t>, </a:t>
            </a:r>
            <a:r>
              <a:rPr lang="en-US" sz="1400" i="1" dirty="0" err="1">
                <a:latin typeface="Palatino" pitchFamily="2" charset="77"/>
                <a:ea typeface="Palatino" pitchFamily="2" charset="77"/>
              </a:rPr>
              <a:t>Klasen</a:t>
            </a:r>
            <a:r>
              <a:rPr lang="en-US" sz="1400" i="1" dirty="0">
                <a:latin typeface="Palatino" pitchFamily="2" charset="77"/>
                <a:ea typeface="Palatino" pitchFamily="2" charset="77"/>
              </a:rPr>
              <a:t>, </a:t>
            </a:r>
            <a:r>
              <a:rPr lang="en-US" sz="1400" i="1" dirty="0" err="1">
                <a:latin typeface="Palatino" pitchFamily="2" charset="77"/>
                <a:ea typeface="Palatino" pitchFamily="2" charset="77"/>
              </a:rPr>
              <a:t>Schienbein</a:t>
            </a:r>
            <a:r>
              <a:rPr lang="en-US" sz="1400" i="1" dirty="0">
                <a:latin typeface="Palatino" pitchFamily="2" charset="77"/>
                <a:ea typeface="Palatino" pitchFamily="2" charset="77"/>
              </a:rPr>
              <a:t> </a:t>
            </a:r>
            <a:r>
              <a:rPr lang="en-GB" sz="1400" i="1" dirty="0">
                <a:latin typeface="Palatino" pitchFamily="2" charset="77"/>
                <a:ea typeface="Palatino" pitchFamily="2" charset="77"/>
              </a:rPr>
              <a:t>arXiv:2111.15406 (</a:t>
            </a:r>
            <a:r>
              <a:rPr lang="en-GB" sz="1400" i="1" dirty="0" err="1">
                <a:latin typeface="Palatino" pitchFamily="2" charset="77"/>
                <a:ea typeface="Palatino" pitchFamily="2" charset="77"/>
              </a:rPr>
              <a:t>SciPost</a:t>
            </a:r>
            <a:r>
              <a:rPr lang="en-GB" sz="1400" i="1" dirty="0">
                <a:latin typeface="Palatino" pitchFamily="2" charset="77"/>
                <a:ea typeface="Palatino" pitchFamily="2" charset="77"/>
              </a:rPr>
              <a:t> Core)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BFB2980-F98B-1FEB-9E34-8198A011144D}"/>
              </a:ext>
            </a:extLst>
          </p:cNvPr>
          <p:cNvSpPr txBox="1"/>
          <p:nvPr/>
        </p:nvSpPr>
        <p:spPr>
          <a:xfrm>
            <a:off x="457198" y="5938017"/>
            <a:ext cx="4834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latin typeface="Palatino" pitchFamily="2" charset="77"/>
                <a:ea typeface="Palatino" pitchFamily="2" charset="77"/>
              </a:rPr>
              <a:t>JMB, </a:t>
            </a:r>
            <a:r>
              <a:rPr lang="en-US" sz="1400" i="1" dirty="0" err="1">
                <a:latin typeface="Palatino" pitchFamily="2" charset="77"/>
                <a:ea typeface="Palatino" pitchFamily="2" charset="77"/>
              </a:rPr>
              <a:t>Grellscheid</a:t>
            </a:r>
            <a:r>
              <a:rPr lang="en-US" sz="1400" i="1" dirty="0">
                <a:latin typeface="Palatino" pitchFamily="2" charset="77"/>
                <a:ea typeface="Palatino" pitchFamily="2" charset="77"/>
              </a:rPr>
              <a:t>, </a:t>
            </a:r>
            <a:r>
              <a:rPr lang="en-US" sz="1400" i="1" dirty="0" err="1">
                <a:latin typeface="Palatino" pitchFamily="2" charset="77"/>
                <a:ea typeface="Palatino" pitchFamily="2" charset="77"/>
              </a:rPr>
              <a:t>Krämer</a:t>
            </a:r>
            <a:r>
              <a:rPr lang="en-US" sz="1400" i="1" dirty="0">
                <a:latin typeface="Palatino" pitchFamily="2" charset="77"/>
                <a:ea typeface="Palatino" pitchFamily="2" charset="77"/>
              </a:rPr>
              <a:t>, </a:t>
            </a:r>
            <a:r>
              <a:rPr lang="en-US" sz="1400" i="1" dirty="0" err="1">
                <a:latin typeface="Palatino" pitchFamily="2" charset="77"/>
                <a:ea typeface="Palatino" pitchFamily="2" charset="77"/>
              </a:rPr>
              <a:t>Sarrazin</a:t>
            </a:r>
            <a:r>
              <a:rPr lang="en-US" sz="1400" i="1" dirty="0">
                <a:latin typeface="Palatino" pitchFamily="2" charset="77"/>
                <a:ea typeface="Palatino" pitchFamily="2" charset="77"/>
              </a:rPr>
              <a:t>, </a:t>
            </a:r>
            <a:r>
              <a:rPr lang="en-US" sz="1400" i="1" dirty="0" err="1">
                <a:latin typeface="Palatino" pitchFamily="2" charset="77"/>
                <a:ea typeface="Palatino" pitchFamily="2" charset="77"/>
              </a:rPr>
              <a:t>Yallup</a:t>
            </a:r>
            <a:r>
              <a:rPr lang="en-US" sz="1400" i="1" dirty="0">
                <a:latin typeface="Palatino" pitchFamily="2" charset="77"/>
                <a:ea typeface="Palatino" pitchFamily="2" charset="77"/>
              </a:rPr>
              <a:t>;  Buckley et al </a:t>
            </a:r>
          </a:p>
          <a:p>
            <a:r>
              <a:rPr lang="en-GB" sz="1400" i="1" dirty="0"/>
              <a:t>arXiv:1606.05296 (JHEP), arXiv:2102.04377 (</a:t>
            </a:r>
            <a:r>
              <a:rPr lang="en-GB" sz="1400" i="1" dirty="0" err="1"/>
              <a:t>SciPost</a:t>
            </a:r>
            <a:r>
              <a:rPr lang="en-GB" sz="1400" i="1" dirty="0"/>
              <a:t>)</a:t>
            </a:r>
            <a:endParaRPr lang="en-US" sz="1400" i="1" dirty="0"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80DE582-DD54-6544-35C7-9F95A6111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386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402C2-E917-FF51-521B-0E841F4CD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370618" cy="1143000"/>
          </a:xfrm>
        </p:spPr>
        <p:txBody>
          <a:bodyPr>
            <a:normAutofit fontScale="90000"/>
          </a:bodyPr>
          <a:lstStyle/>
          <a:p>
            <a:r>
              <a:rPr lang="en-US" i="1" dirty="0"/>
              <a:t>A </a:t>
            </a:r>
            <a:r>
              <a:rPr lang="en-US" i="1" dirty="0" err="1"/>
              <a:t>Contur</a:t>
            </a:r>
            <a:r>
              <a:rPr lang="en-US" i="1" dirty="0"/>
              <a:t>-friendly measurement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F2AA8-BB2E-A100-EE52-429BB4779D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Is unfolded to particle-level</a:t>
            </a:r>
          </a:p>
          <a:p>
            <a:r>
              <a:rPr lang="en-US" dirty="0"/>
              <a:t>Is defined in terms of the final state, not production process</a:t>
            </a:r>
          </a:p>
          <a:p>
            <a:r>
              <a:rPr lang="en-US" dirty="0"/>
              <a:t>Has a fiducial phase space which is as inclusive as possible and reflects the actual selection</a:t>
            </a:r>
          </a:p>
          <a:p>
            <a:pPr lvl="1"/>
            <a:r>
              <a:rPr lang="en-US" dirty="0"/>
              <a:t>No hidden </a:t>
            </a:r>
            <a:r>
              <a:rPr lang="en-US" dirty="0" err="1"/>
              <a:t>vetos</a:t>
            </a:r>
            <a:endParaRPr lang="en-US" dirty="0"/>
          </a:p>
          <a:p>
            <a:pPr lvl="1"/>
            <a:r>
              <a:rPr lang="en-US" dirty="0"/>
              <a:t>Minimal extrapolations</a:t>
            </a:r>
          </a:p>
          <a:p>
            <a:r>
              <a:rPr lang="en-US" dirty="0"/>
              <a:t>For example: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245D9E-64DA-096C-C004-8BC08D828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7</a:t>
            </a:fld>
            <a:endParaRPr lang="en-US"/>
          </a:p>
        </p:txBody>
      </p:sp>
      <p:pic>
        <p:nvPicPr>
          <p:cNvPr id="5" name="searchMeasEquiv.pdf" descr="searchMeasEquiv.pdf">
            <a:extLst>
              <a:ext uri="{FF2B5EF4-FFF2-40B4-BE49-F238E27FC236}">
                <a16:creationId xmlns:a16="http://schemas.microsoft.com/office/drawing/2014/main" id="{8F7495D4-F61F-F5AA-FC3B-D3588CA2917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16301" y="4161509"/>
            <a:ext cx="3170499" cy="2147216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D229BAF-DAD8-0C61-5FF1-5CFE6607FA1C}"/>
              </a:ext>
            </a:extLst>
          </p:cNvPr>
          <p:cNvSpPr txBox="1"/>
          <p:nvPr/>
        </p:nvSpPr>
        <p:spPr>
          <a:xfrm>
            <a:off x="6566079" y="6275585"/>
            <a:ext cx="26532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latin typeface="Palatino" pitchFamily="2" charset="77"/>
                <a:ea typeface="Palatino" pitchFamily="2" charset="77"/>
              </a:rPr>
              <a:t>Louie </a:t>
            </a:r>
            <a:r>
              <a:rPr lang="en-US" sz="1400" i="1" dirty="0" err="1">
                <a:latin typeface="Palatino" pitchFamily="2" charset="77"/>
                <a:ea typeface="Palatino" pitchFamily="2" charset="77"/>
              </a:rPr>
              <a:t>Corpe</a:t>
            </a:r>
            <a:endParaRPr lang="en-US" sz="1400" i="1" dirty="0">
              <a:latin typeface="Palatino" pitchFamily="2" charset="77"/>
              <a:ea typeface="Palatino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694798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74293A-052B-90C1-CDA7-387D31122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Contur</a:t>
            </a:r>
            <a:r>
              <a:rPr lang="en-US" dirty="0"/>
              <a:t> Software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994989-EE99-47AB-9D64-0764C81884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017099" cy="4983162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Written in Python: </a:t>
            </a:r>
            <a:r>
              <a:rPr lang="en-US" dirty="0">
                <a:hlinkClick r:id="rId2"/>
              </a:rPr>
              <a:t>https://gitlab.com/hepcedar/contur</a:t>
            </a:r>
            <a:endParaRPr lang="en-US" dirty="0"/>
          </a:p>
          <a:p>
            <a:r>
              <a:rPr lang="en-US" dirty="0"/>
              <a:t>Heavy use of python interface to Rivet, Yoda, and of matplotlib, </a:t>
            </a:r>
            <a:r>
              <a:rPr lang="en-US" dirty="0" err="1"/>
              <a:t>scipy</a:t>
            </a:r>
            <a:r>
              <a:rPr lang="en-US" dirty="0"/>
              <a:t>, </a:t>
            </a:r>
            <a:r>
              <a:rPr lang="en-US" dirty="0" err="1"/>
              <a:t>numpy</a:t>
            </a:r>
            <a:r>
              <a:rPr lang="en-US" dirty="0"/>
              <a:t> and more (including </a:t>
            </a:r>
            <a:r>
              <a:rPr lang="en-US" dirty="0" err="1"/>
              <a:t>pyslha</a:t>
            </a:r>
            <a:r>
              <a:rPr lang="en-US" dirty="0"/>
              <a:t>)</a:t>
            </a:r>
          </a:p>
          <a:p>
            <a:r>
              <a:rPr lang="en-US" dirty="0"/>
              <a:t>Rivet, Yoda mainly C++ (all on </a:t>
            </a:r>
            <a:r>
              <a:rPr lang="en-US" dirty="0" err="1"/>
              <a:t>gitlab</a:t>
            </a:r>
            <a:r>
              <a:rPr lang="en-US" dirty="0"/>
              <a:t>)</a:t>
            </a:r>
          </a:p>
          <a:p>
            <a:r>
              <a:rPr lang="en-US" dirty="0"/>
              <a:t>Can steer event generators (currently Herwig, </a:t>
            </a:r>
            <a:r>
              <a:rPr lang="en-US" dirty="0" err="1"/>
              <a:t>Madgraph</a:t>
            </a:r>
            <a:r>
              <a:rPr lang="en-US" dirty="0"/>
              <a:t>, Pythia) but can also be run on any existing Rivet (Yoda) output (and Rivet can run on any </a:t>
            </a:r>
            <a:r>
              <a:rPr lang="en-US" dirty="0" err="1"/>
              <a:t>HepMC</a:t>
            </a:r>
            <a:r>
              <a:rPr lang="en-US" dirty="0"/>
              <a:t> events)</a:t>
            </a:r>
          </a:p>
          <a:p>
            <a:r>
              <a:rPr lang="en-US" dirty="0"/>
              <a:t>Can also be invoked from inside the </a:t>
            </a:r>
            <a:r>
              <a:rPr lang="en-US" dirty="0" err="1"/>
              <a:t>Madgraph</a:t>
            </a:r>
            <a:r>
              <a:rPr lang="en-US" dirty="0"/>
              <a:t> command-line environment (along with Rivet) or via Gambit</a:t>
            </a:r>
          </a:p>
          <a:p>
            <a:r>
              <a:rPr lang="en-US" dirty="0"/>
              <a:t>Nascent GUI and ML add-ons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7FCD30-B6C3-C169-35D2-8C4C4E527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874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13748</TotalTime>
  <Words>389</Words>
  <Application>Microsoft Macintosh PowerPoint</Application>
  <PresentationFormat>On-screen Show (4:3)</PresentationFormat>
  <Paragraphs>48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NimbusRomNo9L</vt:lpstr>
      <vt:lpstr>Palatino</vt:lpstr>
      <vt:lpstr>Palatino Linotype</vt:lpstr>
      <vt:lpstr>Office Theme</vt:lpstr>
      <vt:lpstr> 12/6/2024 MCnet School, CERN Jon Butterworth, Martin Habedank, Louie Corpe, Peng Wang, Joe Egan </vt:lpstr>
      <vt:lpstr>The problem</vt:lpstr>
      <vt:lpstr>(Part of) The Solution</vt:lpstr>
      <vt:lpstr>PowerPoint Presentation</vt:lpstr>
      <vt:lpstr>Introducing Rivet “Robust Independent Validation of Experiment and Theory”</vt:lpstr>
      <vt:lpstr>Introducing Contur “Constraints On New Theories Using Rivet”</vt:lpstr>
      <vt:lpstr>A Contur-friendly measurement</vt:lpstr>
      <vt:lpstr>Contur Software</vt:lpstr>
    </vt:vector>
  </TitlesOfParts>
  <Company>UCL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Map of the Invisible</dc:title>
  <dc:creator>Jonathan Butterworth</dc:creator>
  <cp:lastModifiedBy>Butterworth, Jonathan</cp:lastModifiedBy>
  <cp:revision>195</cp:revision>
  <dcterms:created xsi:type="dcterms:W3CDTF">2017-10-05T11:46:10Z</dcterms:created>
  <dcterms:modified xsi:type="dcterms:W3CDTF">2024-06-12T12:38:03Z</dcterms:modified>
</cp:coreProperties>
</file>