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6"/>
  </p:notesMasterIdLst>
  <p:handoutMasterIdLst>
    <p:handoutMasterId r:id="rId17"/>
  </p:handoutMasterIdLst>
  <p:sldIdLst>
    <p:sldId id="258" r:id="rId3"/>
    <p:sldId id="259" r:id="rId4"/>
    <p:sldId id="267" r:id="rId5"/>
    <p:sldId id="262" r:id="rId6"/>
    <p:sldId id="256" r:id="rId7"/>
    <p:sldId id="260" r:id="rId8"/>
    <p:sldId id="263" r:id="rId9"/>
    <p:sldId id="264" r:id="rId10"/>
    <p:sldId id="265" r:id="rId11"/>
    <p:sldId id="266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5ED915-9C33-C1AA-BC0A-06CE7A6C2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B80998-B677-843A-6C96-95AF9093B2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3C3E5-DFB1-4BCF-8EB2-61EFD2A3ACCF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BFD53-CB29-9BB4-2F47-2E08CC4AE1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A520AF-1E59-9F29-21FE-10198CB8ED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A87AC-4523-4EEB-A177-1E54735F2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7631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05AFF-D8C8-4B9D-9D25-B9E7F0F1855F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31E47-98F0-4644-9B86-EF09F6DA60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63382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997CF-A53D-11C3-61FF-8A7817F479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51E812-DF9A-C893-7F55-7FBD8B6F9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55D2A-B430-85DB-79B2-91A4A444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35BA-5B33-46E4-8FA3-E0F529B66C63}" type="datetime1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56EF9-9B8B-365C-747A-F664E4F9D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CC203-F834-08A5-9614-A61A21B83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46CF0-873F-8DF8-381D-D17208ACA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6E1ED-8B03-0670-0C6A-F2059B1DA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FD124-31C3-9139-E82C-C638E6C96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9AEB6-2ACD-4179-823E-754F9F1CBB99}" type="datetime1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95E80-56F1-3388-E18B-231297F42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2CD0B-5145-EA3A-C302-6E83EB37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8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937C0-93F5-9507-3452-418F07B62B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B7796-C04B-1098-40C7-FAD597E4C6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14891-EBE4-BBA0-E7B1-3850B77E1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2089-1BF7-44B2-BCFF-9581F168D240}" type="datetime1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77099-4F3C-847D-D26E-A2EEEB74D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E4048-F360-920D-319F-2D0B7DCD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1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ED2C0-682B-51CF-A9EA-D5E58A68D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20A54-CE8C-F22A-C3A6-31735539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A6967-B4A6-3D3E-691C-7DF33487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70F9B-9CFA-4FF5-A2F0-CD8FDA4505A1}" type="datetime1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AEB3A-4D25-783B-0BAD-FC0815A01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30CCD-8C33-BE7F-65EE-9451F511D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00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FFE00-134E-182B-FA15-1F33A6240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0046D-911D-BBBE-254D-29C2F7BBC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CBAA4-05BC-DCD3-6273-8B452AA1C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5A92C-C4D1-427F-8E03-61BD19B69F0E}" type="datetime1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AE804-2B11-F53B-5090-47EFBDAF2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60FD4-2C40-704F-86CE-9DD6D8A29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56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B233A-7E76-A29B-679A-B2DAF576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65DD8-4711-3260-463B-7BF117AC0C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A53DD-E6CF-936D-9B2C-11383247D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79E-EECD-A0CD-2A11-73A76238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EE9E-44BD-4783-95A5-280D4550A2C4}" type="datetime1">
              <a:rPr lang="en-GB" smtClean="0"/>
              <a:t>23/11/2023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DC09E2-C406-65FD-A324-7EA69916C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91133-1886-9C54-0812-1B7923256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92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55518-A38D-03B5-37F0-71E2A456C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127D0-9564-BBFF-1A12-18DF0715E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99F442-3746-1B69-ECAA-191310075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BADC71-0F5E-EE24-2C10-887F4395C8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F59AEE-4EF4-1233-06C6-C7ECACBB76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1A8ECE-2EE3-82DE-AB24-851E7DFF3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8BF-3AEB-4F37-8B62-CD3BCFAEF835}" type="datetime1">
              <a:rPr lang="en-GB" smtClean="0"/>
              <a:t>23/11/2023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4D6F93-5D92-FE3A-EF77-094601B2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B127D0-FBAE-D4BD-DD5C-2DF1710E8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82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2BEB0-C803-70D2-14A5-9F99BE647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FA40C4-C153-4E12-B28D-2F242187D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1319-8373-4C05-92BE-9D98CD4475B7}" type="datetime1">
              <a:rPr lang="en-GB" smtClean="0"/>
              <a:t>23/11/2023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7E2BD-A3A1-84C0-5698-7DAAAB1E5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6806A6-8285-6D1E-CD1B-5C13EC301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8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97695F-2AB4-CCA1-FFA3-C8E3E7C7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1576D-7270-4C20-8728-D31CAA1B05C2}" type="datetime1">
              <a:rPr lang="en-GB" smtClean="0"/>
              <a:t>23/11/2023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760A-9A6C-69A4-FC15-D1A7968DA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4F4DED-407E-54AE-DA40-45D94BA89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495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F769C-B2D2-F872-B9CF-FBEB57582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19CCB-F06B-E17E-13FF-5459B7EB6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7D5DC-CC78-651A-437D-184CB7A98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F2A3C0-1C04-C889-4B80-B581A37F5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323D-D391-422F-B43F-B350162730CF}" type="datetime1">
              <a:rPr lang="en-GB" smtClean="0"/>
              <a:t>23/11/2023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A9609E-B33A-9A46-092D-E5F399EF9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FCB27-B4CC-5BC9-3FC7-EDE9D019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4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C7DC7-2BCE-63E0-185E-289A0F367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8B2B49-9118-4906-56AD-C21F250F02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3F7DB1-420F-8EFC-6826-DB9444643F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960918-A4AB-D579-9566-85281CDF9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CE437-E00A-4D0B-AFED-648513BE5DC9}" type="datetime1">
              <a:rPr lang="en-GB" smtClean="0"/>
              <a:t>23/11/2023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F4B091-AF23-FC3F-37B2-25013151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2480EA-8E20-1C28-ECC2-A6CF02A6F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A18E47-9DDC-953E-F047-CA9624AB5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E680E-EE22-7507-6C4F-2CC766D5E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9C7D3-939F-3E9A-1462-3D567917ED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949A5-6B2E-487E-9D96-57A7BB03E868}" type="datetime1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A0727-F345-B4C2-0480-45AB7193A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F9EA6-A74C-8FF5-733A-368538BA5A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088DB-3C72-4124-B615-F4A788E48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66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E3D4D3-A77C-4D6E-B7CE-7170CE0B6136}" type="datetime1">
              <a:rPr lang="en-GB" smtClean="0"/>
              <a:t>23/11/2023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i-FI"/>
              <a:t>Antti Kolehmainen - Mikko Barinoff - Taneli Mutanen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microsoft.com/office/2017/06/relationships/model3d" Target="../media/model3d1.glb"/><Relationship Id="rId4" Type="http://schemas.openxmlformats.org/officeDocument/2006/relationships/image" Target="../media/image4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10" Type="http://schemas.openxmlformats.org/officeDocument/2006/relationships/image" Target="../media/image19.jpeg"/><Relationship Id="rId4" Type="http://schemas.openxmlformats.org/officeDocument/2006/relationships/image" Target="../media/image13.jp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6.jpg"/><Relationship Id="rId7" Type="http://schemas.openxmlformats.org/officeDocument/2006/relationships/image" Target="../media/image29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3.JPG"/><Relationship Id="rId7" Type="http://schemas.openxmlformats.org/officeDocument/2006/relationships/image" Target="../media/image35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g"/><Relationship Id="rId5" Type="http://schemas.openxmlformats.org/officeDocument/2006/relationships/image" Target="../media/image4.jpg"/><Relationship Id="rId4" Type="http://schemas.openxmlformats.org/officeDocument/2006/relationships/image" Target="../media/image31.jpg"/><Relationship Id="rId9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4944"/>
            <a:ext cx="11376025" cy="2153265"/>
          </a:xfrm>
        </p:spPr>
        <p:txBody>
          <a:bodyPr/>
          <a:lstStyle/>
          <a:p>
            <a:r>
              <a:rPr lang="en-US" dirty="0"/>
              <a:t>Mechanical engineering of accelerator components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711" y="4797152"/>
            <a:ext cx="11376026" cy="1274839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Antti Kolehmainen EN-MME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Mikko Barinoff EP-DT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Taneli Mutanen TE-MSC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							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							Finnish High-School Students visits program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180" y="208173"/>
            <a:ext cx="11351173" cy="766762"/>
          </a:xfrm>
        </p:spPr>
        <p:txBody>
          <a:bodyPr>
            <a:normAutofit fontScale="90000"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SERVICES</a:t>
            </a:r>
            <a:b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</a:br>
            <a:r>
              <a:rPr lang="de-CH" sz="27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EN-MME Group</a:t>
            </a:r>
            <a:endParaRPr lang="en-GB" sz="27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81D0A8-69B7-6159-D16A-4B71E410CFDD}"/>
              </a:ext>
            </a:extLst>
          </p:cNvPr>
          <p:cNvSpPr txBox="1"/>
          <p:nvPr/>
        </p:nvSpPr>
        <p:spPr>
          <a:xfrm>
            <a:off x="1011181" y="720078"/>
            <a:ext cx="1730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Calculations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E3739F-3F31-80CC-211A-837FB2C6ECDC}"/>
              </a:ext>
            </a:extLst>
          </p:cNvPr>
          <p:cNvSpPr txBox="1"/>
          <p:nvPr/>
        </p:nvSpPr>
        <p:spPr>
          <a:xfrm>
            <a:off x="8001000" y="776443"/>
            <a:ext cx="2109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Measurements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3B1A5C-50C0-85ED-608D-A415262E4883}"/>
              </a:ext>
            </a:extLst>
          </p:cNvPr>
          <p:cNvSpPr txBox="1"/>
          <p:nvPr/>
        </p:nvSpPr>
        <p:spPr>
          <a:xfrm>
            <a:off x="297180" y="1108734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i="1" dirty="0"/>
              <a:t>To guarantee safe operations over the component lifetime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8616E7-BAD8-DE08-1FC2-DBD88951FBD8}"/>
              </a:ext>
            </a:extLst>
          </p:cNvPr>
          <p:cNvSpPr txBox="1"/>
          <p:nvPr/>
        </p:nvSpPr>
        <p:spPr>
          <a:xfrm>
            <a:off x="7798957" y="1108734"/>
            <a:ext cx="251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i="1" dirty="0"/>
              <a:t>To proof required quality</a:t>
            </a:r>
            <a:endParaRPr lang="en-GB" i="1" dirty="0"/>
          </a:p>
        </p:txBody>
      </p:sp>
      <p:pic>
        <p:nvPicPr>
          <p:cNvPr id="11" name="Picture 10" descr="A computer screen shot of a blue and red device&#10;&#10;Description automatically generated">
            <a:extLst>
              <a:ext uri="{FF2B5EF4-FFF2-40B4-BE49-F238E27FC236}">
                <a16:creationId xmlns:a16="http://schemas.microsoft.com/office/drawing/2014/main" id="{C885BE17-E2D6-7F0B-CCC9-5615C3A31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1800585"/>
            <a:ext cx="5598414" cy="2855309"/>
          </a:xfrm>
          <a:prstGeom prst="rect">
            <a:avLst/>
          </a:prstGeom>
        </p:spPr>
      </p:pic>
      <p:pic>
        <p:nvPicPr>
          <p:cNvPr id="13" name="Picture 12" descr="A machine on a table&#10;&#10;Description automatically generated">
            <a:extLst>
              <a:ext uri="{FF2B5EF4-FFF2-40B4-BE49-F238E27FC236}">
                <a16:creationId xmlns:a16="http://schemas.microsoft.com/office/drawing/2014/main" id="{265E93B3-1B7F-04EF-401E-4D82863C6E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464" y="1517244"/>
            <a:ext cx="2820543" cy="34785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367ADB-1254-4884-34F7-2DEAEF43A864}"/>
              </a:ext>
            </a:extLst>
          </p:cNvPr>
          <p:cNvSpPr txBox="1"/>
          <p:nvPr/>
        </p:nvSpPr>
        <p:spPr>
          <a:xfrm>
            <a:off x="1619812" y="4980126"/>
            <a:ext cx="4476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Safe (working)environment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Material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u="sng" dirty="0"/>
              <a:t>Calculation confirmed requirements must be followed in practice!</a:t>
            </a:r>
            <a:endParaRPr lang="en-GB" i="1" u="sng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AEBC55-EC1B-B8C8-A9E9-75585B69225A}"/>
              </a:ext>
            </a:extLst>
          </p:cNvPr>
          <p:cNvSpPr txBox="1"/>
          <p:nvPr/>
        </p:nvSpPr>
        <p:spPr>
          <a:xfrm>
            <a:off x="7340600" y="5075897"/>
            <a:ext cx="4114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Raw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i="1" dirty="0"/>
              <a:t>Mechanical measurements of produced components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80537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826" y="4762"/>
            <a:ext cx="11351173" cy="766762"/>
          </a:xfrm>
        </p:spPr>
        <p:txBody>
          <a:bodyPr>
            <a:normAutofit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EDUCATION &amp; PR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11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04A2F1-30DF-973C-74B7-0257F5391D56}"/>
              </a:ext>
            </a:extLst>
          </p:cNvPr>
          <p:cNvSpPr txBox="1"/>
          <p:nvPr/>
        </p:nvSpPr>
        <p:spPr>
          <a:xfrm>
            <a:off x="3100587" y="1717277"/>
            <a:ext cx="1876026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Until 2025 for now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2023: Timo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2019: Henrik, Jussi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2018: Katariina, Martti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2017: Jani, Eero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2016: Jani, Jari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2015: Ville, Jarkko</a:t>
            </a:r>
          </a:p>
          <a:p>
            <a:pPr algn="l"/>
            <a:endParaRPr lang="de-CH" sz="1600" dirty="0"/>
          </a:p>
          <a:p>
            <a:pPr algn="l"/>
            <a:r>
              <a:rPr lang="de-CH" sz="1600" dirty="0"/>
              <a:t>2014: Samuel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CD232C-6068-E66A-71E9-0A7E4970A561}"/>
              </a:ext>
            </a:extLst>
          </p:cNvPr>
          <p:cNvSpPr txBox="1"/>
          <p:nvPr/>
        </p:nvSpPr>
        <p:spPr>
          <a:xfrm>
            <a:off x="297180" y="1028090"/>
            <a:ext cx="4304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CERN – Lapin AMK collaboration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8D44141F-3F13-6E0D-B528-9703F80083E4}"/>
              </a:ext>
            </a:extLst>
          </p:cNvPr>
          <p:cNvSpPr/>
          <p:nvPr/>
        </p:nvSpPr>
        <p:spPr>
          <a:xfrm>
            <a:off x="2155521" y="4948931"/>
            <a:ext cx="587829" cy="461665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6FAAA-34B8-0B41-0096-F5A1A8672FF9}"/>
              </a:ext>
            </a:extLst>
          </p:cNvPr>
          <p:cNvSpPr txBox="1"/>
          <p:nvPr/>
        </p:nvSpPr>
        <p:spPr>
          <a:xfrm>
            <a:off x="510603" y="4948931"/>
            <a:ext cx="1628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i="1" dirty="0"/>
              <a:t>Established</a:t>
            </a:r>
            <a:endParaRPr lang="en-GB" sz="2400" b="1" i="1" dirty="0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F80F41FE-0020-53B5-B7DA-1065E6C23E87}"/>
              </a:ext>
            </a:extLst>
          </p:cNvPr>
          <p:cNvSpPr/>
          <p:nvPr/>
        </p:nvSpPr>
        <p:spPr>
          <a:xfrm>
            <a:off x="2244558" y="1909069"/>
            <a:ext cx="440722" cy="267872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E75641-58C9-5CF4-BB08-B98A930476C3}"/>
              </a:ext>
            </a:extLst>
          </p:cNvPr>
          <p:cNvSpPr txBox="1"/>
          <p:nvPr/>
        </p:nvSpPr>
        <p:spPr>
          <a:xfrm>
            <a:off x="6323501" y="1028090"/>
            <a:ext cx="5560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Finnish High School Student Presentations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F9E9BA-68E9-6E56-484A-18F6A8988B32}"/>
              </a:ext>
            </a:extLst>
          </p:cNvPr>
          <p:cNvSpPr txBox="1"/>
          <p:nvPr/>
        </p:nvSpPr>
        <p:spPr>
          <a:xfrm>
            <a:off x="6814457" y="1425097"/>
            <a:ext cx="372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b="1" i="1" dirty="0"/>
              <a:t>Engineering presentations since 2014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2F4691-C89D-9815-3A09-9636369698F1}"/>
              </a:ext>
            </a:extLst>
          </p:cNvPr>
          <p:cNvSpPr txBox="1"/>
          <p:nvPr/>
        </p:nvSpPr>
        <p:spPr>
          <a:xfrm>
            <a:off x="6682014" y="3183353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Experimental physics requires engineering!</a:t>
            </a:r>
          </a:p>
          <a:p>
            <a:endParaRPr lang="fi-FI" dirty="0"/>
          </a:p>
          <a:p>
            <a:r>
              <a:rPr lang="fi-FI" dirty="0"/>
              <a:t>An internation organisation requires people from many domains!</a:t>
            </a:r>
          </a:p>
          <a:p>
            <a:endParaRPr lang="fi-FI" dirty="0"/>
          </a:p>
          <a:p>
            <a:r>
              <a:rPr lang="fi-FI" dirty="0"/>
              <a:t>Finns are involved in all CERN activities!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27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180" y="281364"/>
            <a:ext cx="11351173" cy="766762"/>
          </a:xfrm>
        </p:spPr>
        <p:txBody>
          <a:bodyPr>
            <a:normAutofit fontScale="90000"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PHYSICS vs ENGINEERING</a:t>
            </a:r>
            <a:b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</a:br>
            <a:r>
              <a:rPr lang="de-CH" sz="27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The challenge</a:t>
            </a:r>
            <a:endParaRPr lang="en-GB" sz="27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12</a:t>
            </a:fld>
            <a:endParaRPr lang="en-GB"/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19B71F39-D184-4487-7CFB-C2B254780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910" y="1694247"/>
            <a:ext cx="3544471" cy="3584001"/>
          </a:xfrm>
          <a:prstGeom prst="rect">
            <a:avLst/>
          </a:prstGeom>
        </p:spPr>
      </p:pic>
      <p:pic>
        <p:nvPicPr>
          <p:cNvPr id="6" name="Picture 5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FA07C16F-1C81-61F6-1567-D254B72E3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453107">
            <a:off x="7378906" y="1013476"/>
            <a:ext cx="952794" cy="1207342"/>
          </a:xfrm>
          <a:prstGeom prst="rect">
            <a:avLst/>
          </a:prstGeom>
          <a:ln>
            <a:noFill/>
            <a:extLst>
              <a:ext uri="{C807C97D-BFC1-408E-A445-0C87EB9F89A2}">
                <ask:lineSketchStyleProps xmlns:ask="http://schemas.microsoft.com/office/drawing/2018/sketchyshapes" sd="935392260">
                  <a:custGeom>
                    <a:avLst/>
                    <a:gdLst>
                      <a:gd name="connsiteX0" fmla="*/ 0 w 952794"/>
                      <a:gd name="connsiteY0" fmla="*/ 0 h 1207342"/>
                      <a:gd name="connsiteX1" fmla="*/ 447813 w 952794"/>
                      <a:gd name="connsiteY1" fmla="*/ 0 h 1207342"/>
                      <a:gd name="connsiteX2" fmla="*/ 952794 w 952794"/>
                      <a:gd name="connsiteY2" fmla="*/ 0 h 1207342"/>
                      <a:gd name="connsiteX3" fmla="*/ 952794 w 952794"/>
                      <a:gd name="connsiteY3" fmla="*/ 603671 h 1207342"/>
                      <a:gd name="connsiteX4" fmla="*/ 952794 w 952794"/>
                      <a:gd name="connsiteY4" fmla="*/ 1207342 h 1207342"/>
                      <a:gd name="connsiteX5" fmla="*/ 476397 w 952794"/>
                      <a:gd name="connsiteY5" fmla="*/ 1207342 h 1207342"/>
                      <a:gd name="connsiteX6" fmla="*/ 0 w 952794"/>
                      <a:gd name="connsiteY6" fmla="*/ 1207342 h 1207342"/>
                      <a:gd name="connsiteX7" fmla="*/ 0 w 952794"/>
                      <a:gd name="connsiteY7" fmla="*/ 591598 h 1207342"/>
                      <a:gd name="connsiteX8" fmla="*/ 0 w 952794"/>
                      <a:gd name="connsiteY8" fmla="*/ 0 h 1207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52794" h="1207342" fill="none" extrusionOk="0">
                        <a:moveTo>
                          <a:pt x="0" y="0"/>
                        </a:moveTo>
                        <a:cubicBezTo>
                          <a:pt x="198881" y="-6337"/>
                          <a:pt x="236489" y="-20080"/>
                          <a:pt x="447813" y="0"/>
                        </a:cubicBezTo>
                        <a:cubicBezTo>
                          <a:pt x="659137" y="20080"/>
                          <a:pt x="815179" y="-9557"/>
                          <a:pt x="952794" y="0"/>
                        </a:cubicBezTo>
                        <a:cubicBezTo>
                          <a:pt x="960668" y="235215"/>
                          <a:pt x="952717" y="387980"/>
                          <a:pt x="952794" y="603671"/>
                        </a:cubicBezTo>
                        <a:cubicBezTo>
                          <a:pt x="952871" y="819362"/>
                          <a:pt x="926102" y="1060009"/>
                          <a:pt x="952794" y="1207342"/>
                        </a:cubicBezTo>
                        <a:cubicBezTo>
                          <a:pt x="772601" y="1188783"/>
                          <a:pt x="644442" y="1193252"/>
                          <a:pt x="476397" y="1207342"/>
                        </a:cubicBezTo>
                        <a:cubicBezTo>
                          <a:pt x="308352" y="1221432"/>
                          <a:pt x="165515" y="1227621"/>
                          <a:pt x="0" y="1207342"/>
                        </a:cubicBezTo>
                        <a:cubicBezTo>
                          <a:pt x="-29024" y="966710"/>
                          <a:pt x="7837" y="793017"/>
                          <a:pt x="0" y="591598"/>
                        </a:cubicBezTo>
                        <a:cubicBezTo>
                          <a:pt x="-7837" y="390179"/>
                          <a:pt x="21085" y="243777"/>
                          <a:pt x="0" y="0"/>
                        </a:cubicBezTo>
                        <a:close/>
                      </a:path>
                      <a:path w="952794" h="1207342" stroke="0" extrusionOk="0">
                        <a:moveTo>
                          <a:pt x="0" y="0"/>
                        </a:moveTo>
                        <a:cubicBezTo>
                          <a:pt x="216160" y="19356"/>
                          <a:pt x="342409" y="8471"/>
                          <a:pt x="485925" y="0"/>
                        </a:cubicBezTo>
                        <a:cubicBezTo>
                          <a:pt x="629441" y="-8471"/>
                          <a:pt x="841129" y="-8786"/>
                          <a:pt x="952794" y="0"/>
                        </a:cubicBezTo>
                        <a:cubicBezTo>
                          <a:pt x="928023" y="186884"/>
                          <a:pt x="969885" y="387962"/>
                          <a:pt x="952794" y="579524"/>
                        </a:cubicBezTo>
                        <a:cubicBezTo>
                          <a:pt x="935703" y="771086"/>
                          <a:pt x="966731" y="957116"/>
                          <a:pt x="952794" y="1207342"/>
                        </a:cubicBezTo>
                        <a:cubicBezTo>
                          <a:pt x="824192" y="1186002"/>
                          <a:pt x="703401" y="1204679"/>
                          <a:pt x="476397" y="1207342"/>
                        </a:cubicBezTo>
                        <a:cubicBezTo>
                          <a:pt x="249393" y="1210005"/>
                          <a:pt x="128038" y="1203934"/>
                          <a:pt x="0" y="1207342"/>
                        </a:cubicBezTo>
                        <a:cubicBezTo>
                          <a:pt x="-18240" y="975299"/>
                          <a:pt x="-2476" y="827474"/>
                          <a:pt x="0" y="603671"/>
                        </a:cubicBezTo>
                        <a:cubicBezTo>
                          <a:pt x="2476" y="379868"/>
                          <a:pt x="17241" y="17294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 descr="Bridge">
                <a:extLst>
                  <a:ext uri="{FF2B5EF4-FFF2-40B4-BE49-F238E27FC236}">
                    <a16:creationId xmlns:a16="http://schemas.microsoft.com/office/drawing/2014/main" id="{D51E4B9E-6C13-47B3-B7E3-7967BB15CB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31512171"/>
                  </p:ext>
                </p:extLst>
              </p:nvPr>
            </p:nvGraphicFramePr>
            <p:xfrm>
              <a:off x="4466366" y="1290354"/>
              <a:ext cx="3494030" cy="2081399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3494030" cy="2081399"/>
                    </a:xfrm>
                    <a:prstGeom prst="rect">
                      <a:avLst/>
                    </a:prstGeom>
                  </am3d:spPr>
                  <am3d:camera>
                    <am3d:pos x="0" y="0" z="489379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78792" d="1000000"/>
                    <am3d:preTrans dx="0" dy="-416998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2355315" ay="1358100" az="1047466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66539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 descr="Bridge">
                <a:extLst>
                  <a:ext uri="{FF2B5EF4-FFF2-40B4-BE49-F238E27FC236}">
                    <a16:creationId xmlns:a16="http://schemas.microsoft.com/office/drawing/2014/main" id="{D51E4B9E-6C13-47B3-B7E3-7967BB15CB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66366" y="1290354"/>
                <a:ext cx="3494030" cy="2081399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C54C696-0F9F-B21C-61A9-B872D9DA0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87014">
            <a:off x="3737312" y="1818423"/>
            <a:ext cx="619250" cy="14265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0C9468-8DFC-A22A-0E61-9F31FBCD4430}"/>
              </a:ext>
            </a:extLst>
          </p:cNvPr>
          <p:cNvSpPr txBox="1"/>
          <p:nvPr/>
        </p:nvSpPr>
        <p:spPr>
          <a:xfrm>
            <a:off x="3217360" y="5341164"/>
            <a:ext cx="5757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2400" b="1" i="1" dirty="0">
                <a:solidFill>
                  <a:schemeClr val="accent1">
                    <a:lumMod val="75000"/>
                  </a:schemeClr>
                </a:solidFill>
              </a:rPr>
              <a:t>Physics(Formula) ≠ Engineering(Real object)</a:t>
            </a:r>
          </a:p>
          <a:p>
            <a:pPr algn="ctr"/>
            <a:r>
              <a:rPr lang="fi-FI" sz="2400" b="1" i="1" dirty="0">
                <a:solidFill>
                  <a:schemeClr val="accent1">
                    <a:lumMod val="75000"/>
                  </a:schemeClr>
                </a:solidFill>
              </a:rPr>
              <a:t>→ Results in agreed compromise</a:t>
            </a:r>
            <a:endParaRPr lang="en-GB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5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133" y="1365249"/>
            <a:ext cx="11351173" cy="1214438"/>
          </a:xfrm>
        </p:spPr>
        <p:txBody>
          <a:bodyPr>
            <a:normAutofit fontScale="90000"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THANK YOU FOR YOUR ATTENTION!</a:t>
            </a:r>
            <a:b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</a:br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YOUR QUESTIONS?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13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45C9DD-8D60-6926-D66B-FC4C411F5F11}"/>
              </a:ext>
            </a:extLst>
          </p:cNvPr>
          <p:cNvSpPr txBox="1"/>
          <p:nvPr/>
        </p:nvSpPr>
        <p:spPr>
          <a:xfrm>
            <a:off x="4440739" y="2693264"/>
            <a:ext cx="331052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0" b="1" dirty="0">
                <a:solidFill>
                  <a:schemeClr val="accent1">
                    <a:lumMod val="75000"/>
                  </a:schemeClr>
                </a:solidFill>
              </a:rPr>
              <a:t>!/?</a:t>
            </a:r>
            <a:endParaRPr lang="en-GB" sz="20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4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220" y="1"/>
            <a:ext cx="9144000" cy="812799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de-CH" sz="4400" b="1" dirty="0">
                <a:solidFill>
                  <a:schemeClr val="accent1">
                    <a:lumMod val="75000"/>
                  </a:schemeClr>
                </a:solidFill>
                <a:latin typeface="Amasis MT Pro Black" panose="020F0502020204030204" pitchFamily="18" charset="0"/>
              </a:rPr>
              <a:t>WHO WE ARE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latin typeface="Amasis MT Pro Black" panose="020F05020202040302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2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9F3A7D-0762-18C1-FC77-32A2E032C116}"/>
              </a:ext>
            </a:extLst>
          </p:cNvPr>
          <p:cNvGrpSpPr/>
          <p:nvPr/>
        </p:nvGrpSpPr>
        <p:grpSpPr>
          <a:xfrm>
            <a:off x="1444535" y="878476"/>
            <a:ext cx="2906486" cy="5101048"/>
            <a:chOff x="996043" y="913275"/>
            <a:chExt cx="2906486" cy="5101048"/>
          </a:xfrm>
        </p:grpSpPr>
        <p:pic>
          <p:nvPicPr>
            <p:cNvPr id="8" name="Picture 7" descr="A person standing next to a machine&#10;&#10;Description automatically generated">
              <a:extLst>
                <a:ext uri="{FF2B5EF4-FFF2-40B4-BE49-F238E27FC236}">
                  <a16:creationId xmlns:a16="http://schemas.microsoft.com/office/drawing/2014/main" id="{69B4CC59-1E5F-A9C4-0814-AE8BAA87B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772" y="1242707"/>
              <a:ext cx="2435787" cy="218629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66F3FA-D6A4-3FB2-F053-E300825553E9}"/>
                </a:ext>
              </a:extLst>
            </p:cNvPr>
            <p:cNvSpPr txBox="1"/>
            <p:nvPr/>
          </p:nvSpPr>
          <p:spPr>
            <a:xfrm>
              <a:off x="2050926" y="913275"/>
              <a:ext cx="711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000" b="1" dirty="0"/>
                <a:t>Antti</a:t>
              </a:r>
              <a:endParaRPr lang="en-GB" sz="20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213F03-8A06-A9F8-2355-387B54EEE454}"/>
                </a:ext>
              </a:extLst>
            </p:cNvPr>
            <p:cNvSpPr txBox="1"/>
            <p:nvPr/>
          </p:nvSpPr>
          <p:spPr>
            <a:xfrm>
              <a:off x="1172570" y="3429000"/>
              <a:ext cx="2435787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CH" dirty="0"/>
                <a:t>Mechanical designer in Engineering Department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CH" dirty="0"/>
                <a:t>BSc in engineering 2004, Jyväskylä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CH" dirty="0"/>
                <a:t>CERN since 2012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CH" dirty="0"/>
                <a:t>10 years in industry prior to CERN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D3CA25B-795A-8047-C680-F86B1EC6890E}"/>
                </a:ext>
              </a:extLst>
            </p:cNvPr>
            <p:cNvSpPr/>
            <p:nvPr/>
          </p:nvSpPr>
          <p:spPr>
            <a:xfrm>
              <a:off x="996043" y="913275"/>
              <a:ext cx="2906486" cy="5031450"/>
            </a:xfrm>
            <a:prstGeom prst="round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6DFF1B-229E-9AFB-9A6C-7CE1CA8C36C9}"/>
              </a:ext>
            </a:extLst>
          </p:cNvPr>
          <p:cNvGrpSpPr/>
          <p:nvPr/>
        </p:nvGrpSpPr>
        <p:grpSpPr>
          <a:xfrm>
            <a:off x="4642757" y="878476"/>
            <a:ext cx="2906486" cy="5031450"/>
            <a:chOff x="996043" y="913275"/>
            <a:chExt cx="2906486" cy="503145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4B1A3E-C376-FA7B-340D-567CA6B12DFB}"/>
                </a:ext>
              </a:extLst>
            </p:cNvPr>
            <p:cNvSpPr txBox="1"/>
            <p:nvPr/>
          </p:nvSpPr>
          <p:spPr>
            <a:xfrm>
              <a:off x="2050926" y="913275"/>
              <a:ext cx="8490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000" b="1" dirty="0"/>
                <a:t>Mikko</a:t>
              </a:r>
              <a:endParaRPr lang="en-GB" sz="2000" b="1" dirty="0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BAFF6C5-4A4F-6F26-B136-9944CD7C771C}"/>
                </a:ext>
              </a:extLst>
            </p:cNvPr>
            <p:cNvSpPr/>
            <p:nvPr/>
          </p:nvSpPr>
          <p:spPr>
            <a:xfrm>
              <a:off x="996043" y="913275"/>
              <a:ext cx="2906486" cy="5031450"/>
            </a:xfrm>
            <a:prstGeom prst="round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EDBEF05-2525-4538-9EBB-211F21B35283}"/>
              </a:ext>
            </a:extLst>
          </p:cNvPr>
          <p:cNvGrpSpPr/>
          <p:nvPr/>
        </p:nvGrpSpPr>
        <p:grpSpPr>
          <a:xfrm>
            <a:off x="7846208" y="878476"/>
            <a:ext cx="2906486" cy="5031450"/>
            <a:chOff x="996043" y="913275"/>
            <a:chExt cx="2906486" cy="503145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769699-98C6-5C6F-7507-FDE1C5B33A37}"/>
                </a:ext>
              </a:extLst>
            </p:cNvPr>
            <p:cNvSpPr txBox="1"/>
            <p:nvPr/>
          </p:nvSpPr>
          <p:spPr>
            <a:xfrm>
              <a:off x="2050926" y="913275"/>
              <a:ext cx="8112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000" b="1" dirty="0"/>
                <a:t>Taneli</a:t>
              </a:r>
              <a:endParaRPr lang="en-GB" sz="2000" b="1" dirty="0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2289494-9345-FC39-D913-544A63BA7EB1}"/>
                </a:ext>
              </a:extLst>
            </p:cNvPr>
            <p:cNvSpPr/>
            <p:nvPr/>
          </p:nvSpPr>
          <p:spPr>
            <a:xfrm>
              <a:off x="996043" y="913275"/>
              <a:ext cx="2906486" cy="5031450"/>
            </a:xfrm>
            <a:prstGeom prst="round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A404FD6-E51D-26EB-0B12-9519A894B75F}"/>
              </a:ext>
            </a:extLst>
          </p:cNvPr>
          <p:cNvSpPr txBox="1"/>
          <p:nvPr/>
        </p:nvSpPr>
        <p:spPr>
          <a:xfrm>
            <a:off x="4878106" y="3429000"/>
            <a:ext cx="24357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engineer in the Experimental Physics department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MSc in mechanical engineering 2021, Aalto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CERN since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B47C55-6412-0F84-F3C1-C8CD39A54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3057" y="1418522"/>
            <a:ext cx="1225883" cy="2047369"/>
          </a:xfrm>
          <a:prstGeom prst="rect">
            <a:avLst/>
          </a:prstGeom>
        </p:spPr>
      </p:pic>
      <p:pic>
        <p:nvPicPr>
          <p:cNvPr id="14" name="Picture 13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F9094012-A00B-290A-33B4-E65B071686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900" y="1205295"/>
            <a:ext cx="2188906" cy="2188906"/>
          </a:xfrm>
          <a:prstGeom prst="rect">
            <a:avLst/>
          </a:prstGeom>
        </p:spPr>
      </p:pic>
      <p:sp>
        <p:nvSpPr>
          <p:cNvPr id="16" name="TextBox 20">
            <a:extLst>
              <a:ext uri="{FF2B5EF4-FFF2-40B4-BE49-F238E27FC236}">
                <a16:creationId xmlns:a16="http://schemas.microsoft.com/office/drawing/2014/main" id="{2DD5FFA3-63DE-BF64-32DD-E215AC3452C5}"/>
              </a:ext>
            </a:extLst>
          </p:cNvPr>
          <p:cNvSpPr txBox="1"/>
          <p:nvPr/>
        </p:nvSpPr>
        <p:spPr>
          <a:xfrm>
            <a:off x="7990214" y="3532700"/>
            <a:ext cx="2415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Micromechanic</a:t>
            </a:r>
            <a:r>
              <a:rPr lang="de-CH" dirty="0"/>
              <a:t> in </a:t>
            </a:r>
            <a:r>
              <a:rPr lang="de-CH" dirty="0" err="1"/>
              <a:t>the</a:t>
            </a:r>
            <a:r>
              <a:rPr lang="de-CH" dirty="0"/>
              <a:t> Technology Department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Micromechanics</a:t>
            </a:r>
            <a:r>
              <a:rPr lang="de-CH" dirty="0"/>
              <a:t> 2021, </a:t>
            </a:r>
            <a:r>
              <a:rPr lang="de-CH" dirty="0" err="1"/>
              <a:t>Finnish</a:t>
            </a:r>
            <a:r>
              <a:rPr lang="de-CH" dirty="0"/>
              <a:t> School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Watchmaking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At CERN </a:t>
            </a:r>
            <a:r>
              <a:rPr lang="de-CH" dirty="0" err="1"/>
              <a:t>since</a:t>
            </a:r>
            <a:r>
              <a:rPr lang="de-CH" dirty="0"/>
              <a:t>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86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349" y="0"/>
            <a:ext cx="9144000" cy="766762"/>
          </a:xfrm>
        </p:spPr>
        <p:txBody>
          <a:bodyPr>
            <a:normAutofit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WHAT WE DO?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4235BF-BE12-ED86-A018-D3F6B62CF3EF}"/>
              </a:ext>
            </a:extLst>
          </p:cNvPr>
          <p:cNvSpPr txBox="1"/>
          <p:nvPr/>
        </p:nvSpPr>
        <p:spPr>
          <a:xfrm>
            <a:off x="4993277" y="766762"/>
            <a:ext cx="1796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chemeClr val="accent1">
                    <a:lumMod val="75000"/>
                  </a:schemeClr>
                </a:solidFill>
              </a:rPr>
              <a:t>Mikko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 descr="A diagram of a complex&#10;&#10;Description automatically generated">
            <a:extLst>
              <a:ext uri="{FF2B5EF4-FFF2-40B4-BE49-F238E27FC236}">
                <a16:creationId xmlns:a16="http://schemas.microsoft.com/office/drawing/2014/main" id="{A6AA11D8-1387-51A4-4B81-71FF9060C6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36"/>
          <a:stretch/>
        </p:blipFill>
        <p:spPr>
          <a:xfrm>
            <a:off x="5810250" y="1629152"/>
            <a:ext cx="5543550" cy="226003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18D353C-2F03-2285-05F6-13EAC836328D}"/>
              </a:ext>
            </a:extLst>
          </p:cNvPr>
          <p:cNvSpPr/>
          <p:nvPr/>
        </p:nvSpPr>
        <p:spPr>
          <a:xfrm>
            <a:off x="8007177" y="2087488"/>
            <a:ext cx="574590" cy="4332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983CC4-B888-2880-82B9-A9C48BD3FA38}"/>
              </a:ext>
            </a:extLst>
          </p:cNvPr>
          <p:cNvSpPr/>
          <p:nvPr/>
        </p:nvSpPr>
        <p:spPr>
          <a:xfrm>
            <a:off x="6209269" y="3314700"/>
            <a:ext cx="4948881" cy="13030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circular object with lights&#10;&#10;Description automatically generated">
            <a:extLst>
              <a:ext uri="{FF2B5EF4-FFF2-40B4-BE49-F238E27FC236}">
                <a16:creationId xmlns:a16="http://schemas.microsoft.com/office/drawing/2014/main" id="{F4473F2D-39DF-B131-D237-A416E2575C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944" y="3854995"/>
            <a:ext cx="3182842" cy="2130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6A1263-6A0A-F7B7-AE0D-B5F282234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929" y="3854995"/>
            <a:ext cx="3792347" cy="21304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3BC68E-1370-1E7F-4A5A-2C7AFF25C85F}"/>
              </a:ext>
            </a:extLst>
          </p:cNvPr>
          <p:cNvSpPr txBox="1"/>
          <p:nvPr/>
        </p:nvSpPr>
        <p:spPr>
          <a:xfrm>
            <a:off x="459826" y="1580862"/>
            <a:ext cx="58876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Mechanical</a:t>
            </a:r>
            <a:r>
              <a:rPr lang="de-CH" sz="2400" dirty="0"/>
              <a:t> </a:t>
            </a:r>
            <a:r>
              <a:rPr lang="en-US" sz="2400" dirty="0"/>
              <a:t>design &amp; construction</a:t>
            </a:r>
            <a:r>
              <a:rPr lang="de-CH" sz="2400" dirty="0"/>
              <a:t> </a:t>
            </a:r>
            <a:r>
              <a:rPr lang="en-US" sz="2400" dirty="0"/>
              <a:t>work</a:t>
            </a:r>
            <a:r>
              <a:rPr lang="de-CH" sz="2400" dirty="0"/>
              <a:t> </a:t>
            </a:r>
            <a:r>
              <a:rPr lang="en-US" sz="2400" dirty="0"/>
              <a:t>for</a:t>
            </a:r>
            <a:r>
              <a:rPr lang="de-CH" sz="2400" dirty="0"/>
              <a:t> </a:t>
            </a:r>
            <a:r>
              <a:rPr lang="en-US" sz="2400" dirty="0"/>
              <a:t>the</a:t>
            </a:r>
            <a:r>
              <a:rPr lang="de-CH" sz="2400" dirty="0"/>
              <a:t> </a:t>
            </a:r>
            <a:r>
              <a:rPr lang="en-US" sz="2400" dirty="0"/>
              <a:t>Phase-2</a:t>
            </a:r>
            <a:r>
              <a:rPr lang="de-CH" sz="2400" dirty="0"/>
              <a:t> </a:t>
            </a:r>
            <a:r>
              <a:rPr lang="en-US" sz="2400" dirty="0"/>
              <a:t>upgrade</a:t>
            </a:r>
            <a:r>
              <a:rPr lang="de-CH" sz="2400" dirty="0"/>
              <a:t> </a:t>
            </a:r>
            <a:r>
              <a:rPr lang="en-US" sz="2400" dirty="0"/>
              <a:t>of</a:t>
            </a:r>
            <a:r>
              <a:rPr lang="de-CH" sz="2400" dirty="0"/>
              <a:t> </a:t>
            </a:r>
            <a:r>
              <a:rPr lang="en-US" sz="2400" dirty="0"/>
              <a:t>the</a:t>
            </a:r>
            <a:r>
              <a:rPr lang="de-CH" sz="2400" dirty="0"/>
              <a:t> </a:t>
            </a:r>
            <a:r>
              <a:rPr lang="en-US" sz="2400" dirty="0"/>
              <a:t>CMS</a:t>
            </a:r>
            <a:r>
              <a:rPr lang="de-CH" sz="2400" dirty="0"/>
              <a:t> </a:t>
            </a:r>
            <a:r>
              <a:rPr lang="en-US" sz="2400" dirty="0"/>
              <a:t>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Tasks vary from high precision micromechanics to heavy handling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15" name="Picture 14" descr="A large machine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34766577-C12D-7D9C-A280-2F072D5BF7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454" y="3861167"/>
            <a:ext cx="2556521" cy="213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8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349" y="0"/>
            <a:ext cx="9144000" cy="766762"/>
          </a:xfrm>
        </p:spPr>
        <p:txBody>
          <a:bodyPr>
            <a:normAutofit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WHAT WE DO?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4235BF-BE12-ED86-A018-D3F6B62CF3EF}"/>
              </a:ext>
            </a:extLst>
          </p:cNvPr>
          <p:cNvSpPr txBox="1"/>
          <p:nvPr/>
        </p:nvSpPr>
        <p:spPr>
          <a:xfrm>
            <a:off x="4993277" y="766762"/>
            <a:ext cx="1796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chemeClr val="accent1">
                    <a:lumMod val="75000"/>
                  </a:schemeClr>
                </a:solidFill>
              </a:rPr>
              <a:t>Taneli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9">
            <a:extLst>
              <a:ext uri="{FF2B5EF4-FFF2-40B4-BE49-F238E27FC236}">
                <a16:creationId xmlns:a16="http://schemas.microsoft.com/office/drawing/2014/main" id="{83ECA3AC-E44A-9309-7312-0E230CA6C3A4}"/>
              </a:ext>
            </a:extLst>
          </p:cNvPr>
          <p:cNvSpPr txBox="1"/>
          <p:nvPr/>
        </p:nvSpPr>
        <p:spPr>
          <a:xfrm>
            <a:off x="157480" y="1533524"/>
            <a:ext cx="5108218" cy="3477875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200" dirty="0"/>
              <a:t>Manufacturing </a:t>
            </a:r>
            <a:r>
              <a:rPr lang="de-CH" sz="2200" dirty="0" err="1"/>
              <a:t>of</a:t>
            </a:r>
            <a:r>
              <a:rPr lang="de-CH" sz="2200" dirty="0"/>
              <a:t> prototype </a:t>
            </a:r>
            <a:r>
              <a:rPr lang="de-CH" sz="2200" dirty="0" err="1"/>
              <a:t>components</a:t>
            </a:r>
            <a:r>
              <a:rPr lang="de-CH" sz="2200" dirty="0"/>
              <a:t> </a:t>
            </a:r>
            <a:r>
              <a:rPr lang="de-CH" sz="2200" dirty="0" err="1"/>
              <a:t>for</a:t>
            </a:r>
            <a:r>
              <a:rPr lang="de-CH" sz="2200" dirty="0"/>
              <a:t> </a:t>
            </a:r>
            <a:r>
              <a:rPr lang="de-CH" sz="2200" u="sng" dirty="0" err="1"/>
              <a:t>superconductive</a:t>
            </a:r>
            <a:r>
              <a:rPr lang="de-CH" sz="2200" u="sng" dirty="0"/>
              <a:t> </a:t>
            </a:r>
            <a:r>
              <a:rPr lang="de-CH" sz="2200" u="sng" dirty="0" err="1"/>
              <a:t>accelerator</a:t>
            </a:r>
            <a:r>
              <a:rPr lang="de-CH" sz="2200" u="sng" dirty="0"/>
              <a:t> </a:t>
            </a:r>
            <a:r>
              <a:rPr lang="de-CH" sz="2200" u="sng" dirty="0" err="1"/>
              <a:t>magnets</a:t>
            </a:r>
            <a:r>
              <a:rPr lang="de-CH" sz="2200" u="sng" dirty="0"/>
              <a:t> </a:t>
            </a:r>
            <a:r>
              <a:rPr lang="de-CH" sz="2200" dirty="0"/>
              <a:t>and </a:t>
            </a:r>
            <a:r>
              <a:rPr lang="de-CH" sz="2200" dirty="0" err="1"/>
              <a:t>other</a:t>
            </a:r>
            <a:r>
              <a:rPr lang="de-CH" sz="2200" dirty="0"/>
              <a:t> </a:t>
            </a:r>
            <a:r>
              <a:rPr lang="de-CH" sz="2200" dirty="0" err="1"/>
              <a:t>projects</a:t>
            </a:r>
            <a:endParaRPr lang="de-CH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200" dirty="0"/>
              <a:t>TE-MSC-</a:t>
            </a:r>
            <a:r>
              <a:rPr lang="de-CH" sz="2200" dirty="0" err="1"/>
              <a:t>specialist</a:t>
            </a:r>
            <a:r>
              <a:rPr lang="de-CH" sz="2200" dirty="0"/>
              <a:t> in </a:t>
            </a:r>
            <a:r>
              <a:rPr lang="de-CH" sz="2200" u="sng" dirty="0" err="1"/>
              <a:t>machining</a:t>
            </a:r>
            <a:endParaRPr lang="de-CH" sz="22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200" dirty="0" err="1"/>
              <a:t>Programming</a:t>
            </a:r>
            <a:r>
              <a:rPr lang="de-CH" sz="2200" dirty="0"/>
              <a:t> and </a:t>
            </a:r>
            <a:r>
              <a:rPr lang="de-CH" sz="2200" dirty="0" err="1"/>
              <a:t>operating</a:t>
            </a:r>
            <a:r>
              <a:rPr lang="de-CH" sz="2200" dirty="0"/>
              <a:t> </a:t>
            </a:r>
            <a:r>
              <a:rPr lang="de-CH" sz="2200" dirty="0" err="1"/>
              <a:t>computer</a:t>
            </a:r>
            <a:r>
              <a:rPr lang="de-CH" sz="2200" dirty="0"/>
              <a:t> </a:t>
            </a:r>
            <a:r>
              <a:rPr lang="de-CH" sz="2200" dirty="0" err="1"/>
              <a:t>programmable</a:t>
            </a:r>
            <a:r>
              <a:rPr lang="de-CH" sz="2200" dirty="0"/>
              <a:t> </a:t>
            </a:r>
            <a:r>
              <a:rPr lang="de-CH" sz="2200" u="sng" dirty="0" err="1"/>
              <a:t>manufacturing</a:t>
            </a:r>
            <a:r>
              <a:rPr lang="de-CH" sz="2200" u="sng" dirty="0"/>
              <a:t> </a:t>
            </a:r>
            <a:r>
              <a:rPr lang="de-CH" sz="2200" u="sng" dirty="0" err="1"/>
              <a:t>robots</a:t>
            </a:r>
            <a:endParaRPr lang="de-CH" sz="22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200" u="sng" dirty="0"/>
              <a:t>Manufacturing </a:t>
            </a:r>
            <a:r>
              <a:rPr lang="de-CH" sz="2200" u="sng" dirty="0" err="1"/>
              <a:t>related</a:t>
            </a:r>
            <a:r>
              <a:rPr lang="de-CH" sz="2200" u="sng" dirty="0"/>
              <a:t> </a:t>
            </a:r>
            <a:r>
              <a:rPr lang="de-CH" sz="2200" u="sng" dirty="0" err="1"/>
              <a:t>consultation</a:t>
            </a:r>
            <a:r>
              <a:rPr lang="de-CH" sz="2200" u="sng" dirty="0"/>
              <a:t> </a:t>
            </a:r>
            <a:r>
              <a:rPr lang="de-CH" sz="2200" dirty="0" err="1"/>
              <a:t>to</a:t>
            </a:r>
            <a:r>
              <a:rPr lang="de-CH" sz="2200" dirty="0"/>
              <a:t> </a:t>
            </a:r>
            <a:r>
              <a:rPr lang="de-CH" sz="2200" dirty="0" err="1"/>
              <a:t>help</a:t>
            </a:r>
            <a:r>
              <a:rPr lang="de-CH" sz="2200" dirty="0"/>
              <a:t> </a:t>
            </a:r>
            <a:r>
              <a:rPr lang="de-CH" sz="2200" dirty="0" err="1"/>
              <a:t>engineers</a:t>
            </a:r>
            <a:r>
              <a:rPr lang="de-CH" sz="2200" dirty="0"/>
              <a:t> and </a:t>
            </a:r>
            <a:r>
              <a:rPr lang="de-CH" sz="2200" dirty="0" err="1"/>
              <a:t>designers</a:t>
            </a:r>
            <a:endParaRPr lang="de-CH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200" u="sng" dirty="0"/>
              <a:t>2D&amp;3D</a:t>
            </a:r>
            <a:r>
              <a:rPr lang="de-CH" sz="2200" dirty="0"/>
              <a:t> </a:t>
            </a:r>
            <a:r>
              <a:rPr lang="de-CH" sz="2200" dirty="0" err="1"/>
              <a:t>Mechanical</a:t>
            </a:r>
            <a:r>
              <a:rPr lang="de-CH" sz="2200" dirty="0"/>
              <a:t> design </a:t>
            </a:r>
            <a:r>
              <a:rPr lang="de-CH" sz="2200" dirty="0" err="1"/>
              <a:t>of</a:t>
            </a:r>
            <a:r>
              <a:rPr lang="de-CH" sz="2200" dirty="0"/>
              <a:t> </a:t>
            </a:r>
            <a:r>
              <a:rPr lang="de-CH" sz="2200" dirty="0" err="1"/>
              <a:t>components</a:t>
            </a:r>
            <a:r>
              <a:rPr lang="de-CH" sz="2200" dirty="0"/>
              <a:t> </a:t>
            </a:r>
            <a:endParaRPr lang="en-GB" sz="2200" dirty="0"/>
          </a:p>
        </p:txBody>
      </p:sp>
      <p:pic>
        <p:nvPicPr>
          <p:cNvPr id="6" name="Picture 5" descr="A picture containing indoor, cup, food, blender&#10;&#10;Description automatically generated">
            <a:extLst>
              <a:ext uri="{FF2B5EF4-FFF2-40B4-BE49-F238E27FC236}">
                <a16:creationId xmlns:a16="http://schemas.microsoft.com/office/drawing/2014/main" id="{477286ED-93CD-04C2-77DD-F7C580B8E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9" t="22456" r="34355" b="-6898"/>
          <a:stretch>
            <a:fillRect/>
          </a:stretch>
        </p:blipFill>
        <p:spPr bwMode="auto">
          <a:xfrm rot="5400013">
            <a:off x="2235974" y="5189399"/>
            <a:ext cx="951229" cy="900066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 up of a piece of plastic&#10;&#10;Description automatically generated">
            <a:extLst>
              <a:ext uri="{FF2B5EF4-FFF2-40B4-BE49-F238E27FC236}">
                <a16:creationId xmlns:a16="http://schemas.microsoft.com/office/drawing/2014/main" id="{48F55636-32DD-15EC-AF4F-82623C2AC8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8" t="1341" r="52403" b="1804"/>
          <a:stretch/>
        </p:blipFill>
        <p:spPr>
          <a:xfrm rot="5400000">
            <a:off x="3958783" y="4808134"/>
            <a:ext cx="951229" cy="1662601"/>
          </a:xfrm>
          <a:prstGeom prst="rect">
            <a:avLst/>
          </a:prstGeom>
          <a:ln w="31750">
            <a:solidFill>
              <a:srgbClr val="0B3C9E"/>
            </a:solidFill>
          </a:ln>
        </p:spPr>
      </p:pic>
      <p:pic>
        <p:nvPicPr>
          <p:cNvPr id="10" name="Picture 9" descr="A metal object with holes&#10;&#10;Description automatically generated">
            <a:extLst>
              <a:ext uri="{FF2B5EF4-FFF2-40B4-BE49-F238E27FC236}">
                <a16:creationId xmlns:a16="http://schemas.microsoft.com/office/drawing/2014/main" id="{62674EB2-EF23-CB30-1386-6A4B2882555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 t="8021" r="24475" b="1472"/>
          <a:stretch/>
        </p:blipFill>
        <p:spPr>
          <a:xfrm rot="5400000">
            <a:off x="5092094" y="4090932"/>
            <a:ext cx="2338013" cy="1662599"/>
          </a:xfrm>
          <a:prstGeom prst="rect">
            <a:avLst/>
          </a:prstGeom>
          <a:ln w="31750">
            <a:solidFill>
              <a:srgbClr val="0B3C9E"/>
            </a:solidFill>
          </a:ln>
        </p:spPr>
      </p:pic>
      <p:pic>
        <p:nvPicPr>
          <p:cNvPr id="11" name="Picture 10" descr="A metal pieces on a table&#10;&#10;Description automatically generated">
            <a:extLst>
              <a:ext uri="{FF2B5EF4-FFF2-40B4-BE49-F238E27FC236}">
                <a16:creationId xmlns:a16="http://schemas.microsoft.com/office/drawing/2014/main" id="{E0E41D49-2C67-0A6F-4024-754294B1850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3" t="4868" r="14561" b="7017"/>
          <a:stretch/>
        </p:blipFill>
        <p:spPr>
          <a:xfrm>
            <a:off x="5771930" y="1474648"/>
            <a:ext cx="2696472" cy="2155697"/>
          </a:xfrm>
          <a:prstGeom prst="rect">
            <a:avLst/>
          </a:prstGeom>
          <a:noFill/>
          <a:ln w="31750">
            <a:solidFill>
              <a:srgbClr val="0B3C9E"/>
            </a:solidFill>
          </a:ln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B8072CE6-3CF0-0854-D502-5189BFC0FC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3" t="-468" r="22253" b="478"/>
          <a:stretch>
            <a:fillRect/>
          </a:stretch>
        </p:blipFill>
        <p:spPr bwMode="auto">
          <a:xfrm rot="5400013">
            <a:off x="7553491" y="3957985"/>
            <a:ext cx="1817691" cy="2411661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picture containing wall&#10;&#10;Description automatically generated">
            <a:extLst>
              <a:ext uri="{FF2B5EF4-FFF2-40B4-BE49-F238E27FC236}">
                <a16:creationId xmlns:a16="http://schemas.microsoft.com/office/drawing/2014/main" id="{8378E803-622F-B93B-AC9C-EA74B922EA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1" t="19943" r="53348" b="3604"/>
          <a:stretch>
            <a:fillRect/>
          </a:stretch>
        </p:blipFill>
        <p:spPr bwMode="auto">
          <a:xfrm rot="5400013">
            <a:off x="9890965" y="4329656"/>
            <a:ext cx="1817687" cy="1676404"/>
          </a:xfrm>
          <a:prstGeom prst="rect">
            <a:avLst/>
          </a:prstGeom>
          <a:noFill/>
          <a:ln w="31747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DE965858-7463-83D1-0CC2-ACD8BC795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501" y="2362110"/>
            <a:ext cx="2830513" cy="1751013"/>
          </a:xfrm>
          <a:prstGeom prst="rect">
            <a:avLst/>
          </a:prstGeom>
          <a:noFill/>
          <a:ln w="31750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electronics, computer&#10;&#10;Description automatically generated">
            <a:extLst>
              <a:ext uri="{FF2B5EF4-FFF2-40B4-BE49-F238E27FC236}">
                <a16:creationId xmlns:a16="http://schemas.microsoft.com/office/drawing/2014/main" id="{D2AF59FD-230B-044C-D3B4-8FE4F260A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501" y="268153"/>
            <a:ext cx="2830513" cy="1944687"/>
          </a:xfrm>
          <a:prstGeom prst="rect">
            <a:avLst/>
          </a:prstGeom>
          <a:noFill/>
          <a:ln w="31750">
            <a:solidFill>
              <a:srgbClr val="0B3C9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57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349" y="0"/>
            <a:ext cx="9144000" cy="766762"/>
          </a:xfrm>
        </p:spPr>
        <p:txBody>
          <a:bodyPr>
            <a:normAutofit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WHAT WE DO?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4235BF-BE12-ED86-A018-D3F6B62CF3EF}"/>
              </a:ext>
            </a:extLst>
          </p:cNvPr>
          <p:cNvSpPr txBox="1"/>
          <p:nvPr/>
        </p:nvSpPr>
        <p:spPr>
          <a:xfrm>
            <a:off x="4993277" y="766762"/>
            <a:ext cx="1796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000" b="1" dirty="0">
                <a:solidFill>
                  <a:schemeClr val="accent1">
                    <a:lumMod val="75000"/>
                  </a:schemeClr>
                </a:solidFill>
              </a:rPr>
              <a:t>Antti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ECA3AC-E44A-9309-7312-0E230CA6C3A4}"/>
              </a:ext>
            </a:extLst>
          </p:cNvPr>
          <p:cNvSpPr txBox="1"/>
          <p:nvPr/>
        </p:nvSpPr>
        <p:spPr>
          <a:xfrm>
            <a:off x="297180" y="1305758"/>
            <a:ext cx="51082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Mechanical design of components </a:t>
            </a:r>
            <a:r>
              <a:rPr lang="de-CH" sz="2400" u="sng" dirty="0"/>
              <a:t>for the accelerator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EN-MME – specialist in mechanical engineering supporting other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Small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Larger design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u="sng" dirty="0"/>
              <a:t>3D &amp; 2D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u="sng" dirty="0"/>
              <a:t>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Fabrication follow-up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400" dirty="0"/>
              <a:t>Pre-studies for future accelerators</a:t>
            </a:r>
            <a:endParaRPr lang="en-GB" sz="2400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C6DDD3B7-3911-C9A1-4DCD-7078621A1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38" y="1345152"/>
            <a:ext cx="6384036" cy="501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31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metal ring on a table&#10;&#10;Description automatically generated">
            <a:extLst>
              <a:ext uri="{FF2B5EF4-FFF2-40B4-BE49-F238E27FC236}">
                <a16:creationId xmlns:a16="http://schemas.microsoft.com/office/drawing/2014/main" id="{F3AD477D-A7FC-5886-B07D-A3F5CA87F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74" y="1074750"/>
            <a:ext cx="5855707" cy="4390893"/>
          </a:xfrm>
          <a:prstGeom prst="rect">
            <a:avLst/>
          </a:prstGeom>
        </p:spPr>
      </p:pic>
      <p:pic>
        <p:nvPicPr>
          <p:cNvPr id="11" name="Picture 10" descr="A red circle with white background&#10;&#10;Description automatically generated">
            <a:extLst>
              <a:ext uri="{FF2B5EF4-FFF2-40B4-BE49-F238E27FC236}">
                <a16:creationId xmlns:a16="http://schemas.microsoft.com/office/drawing/2014/main" id="{A344A174-347F-8801-9630-4740442A5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74" y="1602396"/>
            <a:ext cx="5426110" cy="3923077"/>
          </a:xfrm>
          <a:prstGeom prst="rect">
            <a:avLst/>
          </a:prstGeom>
        </p:spPr>
      </p:pic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826" y="340295"/>
            <a:ext cx="11351173" cy="766762"/>
          </a:xfrm>
        </p:spPr>
        <p:txBody>
          <a:bodyPr>
            <a:normAutofit fontScale="90000"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DESIGN ENGINEERING</a:t>
            </a:r>
            <a:b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</a:br>
            <a:r>
              <a:rPr lang="de-CH" sz="31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Small tasks</a:t>
            </a:r>
            <a:endParaRPr lang="en-GB" sz="31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6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99E89F-178B-15F3-082E-86799F13E980}"/>
              </a:ext>
            </a:extLst>
          </p:cNvPr>
          <p:cNvSpPr txBox="1"/>
          <p:nvPr/>
        </p:nvSpPr>
        <p:spPr>
          <a:xfrm>
            <a:off x="4279820" y="5639435"/>
            <a:ext cx="198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/>
              <a:t>Discussion -&gt; notes</a:t>
            </a:r>
            <a:endParaRPr lang="en-GB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A0D7E5-0B1C-5384-3A10-E19488202B25}"/>
              </a:ext>
            </a:extLst>
          </p:cNvPr>
          <p:cNvSpPr txBox="1"/>
          <p:nvPr/>
        </p:nvSpPr>
        <p:spPr>
          <a:xfrm>
            <a:off x="7810009" y="5615033"/>
            <a:ext cx="3543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/>
              <a:t>Two hours to release for production</a:t>
            </a:r>
            <a:endParaRPr lang="en-GB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437689-9C3D-9C4F-9A8E-5DCD53058BDC}"/>
              </a:ext>
            </a:extLst>
          </p:cNvPr>
          <p:cNvSpPr txBox="1"/>
          <p:nvPr/>
        </p:nvSpPr>
        <p:spPr>
          <a:xfrm>
            <a:off x="8408969" y="1214591"/>
            <a:ext cx="2639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Mandrel to test coil conductor attaching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D9EABB43-2D01-D028-574D-2D08EE8C96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50520" y="1935441"/>
            <a:ext cx="4020922" cy="3015082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2B2E5D2C-0C81-9525-A056-EC67DF35AA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6" y="2078852"/>
            <a:ext cx="4019341" cy="30667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8EA0F8-9675-1653-5245-32D3E1557A33}"/>
              </a:ext>
            </a:extLst>
          </p:cNvPr>
          <p:cNvSpPr txBox="1"/>
          <p:nvPr/>
        </p:nvSpPr>
        <p:spPr>
          <a:xfrm>
            <a:off x="647286" y="1107057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chemeClr val="accent1">
                    <a:lumMod val="75000"/>
                  </a:schemeClr>
                </a:solidFill>
              </a:rPr>
              <a:t>Pancake coil winding tool – how to attached conductor rapidly</a:t>
            </a:r>
            <a:r>
              <a:rPr lang="fi-FI" dirty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48FF95-8853-0B64-9C47-D537D7302B8C}"/>
              </a:ext>
            </a:extLst>
          </p:cNvPr>
          <p:cNvSpPr txBox="1"/>
          <p:nvPr/>
        </p:nvSpPr>
        <p:spPr>
          <a:xfrm>
            <a:off x="1697412" y="5615033"/>
            <a:ext cx="913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i="1" dirty="0"/>
              <a:t>Context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0465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large room with machinery&#10;&#10;Description automatically generated with medium confidence">
            <a:extLst>
              <a:ext uri="{FF2B5EF4-FFF2-40B4-BE49-F238E27FC236}">
                <a16:creationId xmlns:a16="http://schemas.microsoft.com/office/drawing/2014/main" id="{492B90B8-9D42-EF64-623A-A59F8FACA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765" y="1179656"/>
            <a:ext cx="6242304" cy="4681728"/>
          </a:xfrm>
          <a:prstGeom prst="rect">
            <a:avLst/>
          </a:prstGeom>
        </p:spPr>
      </p:pic>
      <p:pic>
        <p:nvPicPr>
          <p:cNvPr id="16" name="Picture 15" descr="A machine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C12DBCE9-6ADD-59F8-8DA5-198E2F85CE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02" y="3520520"/>
            <a:ext cx="4468368" cy="2389632"/>
          </a:xfrm>
          <a:prstGeom prst="rect">
            <a:avLst/>
          </a:prstGeom>
        </p:spPr>
      </p:pic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413" y="283783"/>
            <a:ext cx="11351173" cy="766762"/>
          </a:xfrm>
        </p:spPr>
        <p:txBody>
          <a:bodyPr>
            <a:normAutofit fontScale="90000"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DESIGN ENGINEERING</a:t>
            </a:r>
            <a:b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</a:br>
            <a:r>
              <a:rPr lang="de-CH" sz="31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Large projects</a:t>
            </a:r>
            <a:endParaRPr lang="en-GB" sz="31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7</a:t>
            </a:fld>
            <a:endParaRPr lang="en-GB"/>
          </a:p>
        </p:txBody>
      </p:sp>
      <p:pic>
        <p:nvPicPr>
          <p:cNvPr id="14" name="Picture 13" descr="A document with text on it&#10;&#10;Description automatically generated">
            <a:extLst>
              <a:ext uri="{FF2B5EF4-FFF2-40B4-BE49-F238E27FC236}">
                <a16:creationId xmlns:a16="http://schemas.microsoft.com/office/drawing/2014/main" id="{6680410C-EB3D-F8C0-12FB-4DF4F27537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478" y="1151113"/>
            <a:ext cx="1831086" cy="2582037"/>
          </a:xfrm>
          <a:prstGeom prst="rect">
            <a:avLst/>
          </a:prstGeom>
        </p:spPr>
      </p:pic>
      <p:pic>
        <p:nvPicPr>
          <p:cNvPr id="18" name="Picture 17" descr="A black box with many lights and wires&#10;&#10;Description automatically generated with medium confidence">
            <a:extLst>
              <a:ext uri="{FF2B5EF4-FFF2-40B4-BE49-F238E27FC236}">
                <a16:creationId xmlns:a16="http://schemas.microsoft.com/office/drawing/2014/main" id="{AEF9E562-BEFE-5B3A-1E73-5ACC235858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829" y="1278431"/>
            <a:ext cx="3603334" cy="2150569"/>
          </a:xfrm>
          <a:prstGeom prst="rect">
            <a:avLst/>
          </a:prstGeom>
        </p:spPr>
      </p:pic>
      <p:pic>
        <p:nvPicPr>
          <p:cNvPr id="20" name="Picture 19" descr="A blueprint of a building&#10;&#10;Description automatically generated with medium confidence">
            <a:extLst>
              <a:ext uri="{FF2B5EF4-FFF2-40B4-BE49-F238E27FC236}">
                <a16:creationId xmlns:a16="http://schemas.microsoft.com/office/drawing/2014/main" id="{EA8A06BF-4DD9-83D7-11FA-822C5B6994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83" y="3449393"/>
            <a:ext cx="3027617" cy="2131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314D6B-BD81-E311-A3C3-DB404C76A36F}"/>
              </a:ext>
            </a:extLst>
          </p:cNvPr>
          <p:cNvSpPr txBox="1"/>
          <p:nvPr/>
        </p:nvSpPr>
        <p:spPr>
          <a:xfrm>
            <a:off x="3349020" y="5747970"/>
            <a:ext cx="4271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/>
              <a:t>Specifications, simplified models, schedules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D44DBE-7B29-D461-12DC-BA918213F275}"/>
              </a:ext>
            </a:extLst>
          </p:cNvPr>
          <p:cNvSpPr txBox="1"/>
          <p:nvPr/>
        </p:nvSpPr>
        <p:spPr>
          <a:xfrm>
            <a:off x="8029829" y="5639435"/>
            <a:ext cx="374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i="1" dirty="0"/>
              <a:t>3D models, manufacturing drawings, calculations, instructions...</a:t>
            </a:r>
            <a:endParaRPr lang="en-GB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FE543C-E2B9-130A-14D4-63E444980941}"/>
              </a:ext>
            </a:extLst>
          </p:cNvPr>
          <p:cNvSpPr txBox="1"/>
          <p:nvPr/>
        </p:nvSpPr>
        <p:spPr>
          <a:xfrm>
            <a:off x="7620510" y="714237"/>
            <a:ext cx="3849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Design of ELENA machine components</a:t>
            </a:r>
          </a:p>
          <a:p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15 FT’s (years of work)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D63D7F-A37A-20D3-C51A-7A63F892E10A}"/>
              </a:ext>
            </a:extLst>
          </p:cNvPr>
          <p:cNvSpPr txBox="1"/>
          <p:nvPr/>
        </p:nvSpPr>
        <p:spPr>
          <a:xfrm>
            <a:off x="10964725" y="2885199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500h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9" descr="A diagram of a complex cycle&#10;&#10;Description automatically generated with medium confidence">
            <a:extLst>
              <a:ext uri="{FF2B5EF4-FFF2-40B4-BE49-F238E27FC236}">
                <a16:creationId xmlns:a16="http://schemas.microsoft.com/office/drawing/2014/main" id="{D53E77F8-91FE-9BE3-E553-0DF1932095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46" y="2103706"/>
            <a:ext cx="3895725" cy="23336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9C64611-1B7B-67A8-1856-5F355AD781C7}"/>
              </a:ext>
            </a:extLst>
          </p:cNvPr>
          <p:cNvSpPr txBox="1"/>
          <p:nvPr/>
        </p:nvSpPr>
        <p:spPr>
          <a:xfrm>
            <a:off x="297180" y="795724"/>
            <a:ext cx="3617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chemeClr val="accent1">
                    <a:lumMod val="75000"/>
                  </a:schemeClr>
                </a:solidFill>
              </a:rPr>
              <a:t>Improve antimatter research by better antiproton capture – new decelerator ELENA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5A610C-DC46-2F91-0729-F08A7BC1EDD6}"/>
              </a:ext>
            </a:extLst>
          </p:cNvPr>
          <p:cNvSpPr txBox="1"/>
          <p:nvPr/>
        </p:nvSpPr>
        <p:spPr>
          <a:xfrm>
            <a:off x="1649173" y="5747970"/>
            <a:ext cx="913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i="1" dirty="0"/>
              <a:t>Context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38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echanical device&#10;&#10;Description automatically generated">
            <a:extLst>
              <a:ext uri="{FF2B5EF4-FFF2-40B4-BE49-F238E27FC236}">
                <a16:creationId xmlns:a16="http://schemas.microsoft.com/office/drawing/2014/main" id="{DAEAEE1C-5375-9734-1F15-564441817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019"/>
            <a:ext cx="4421275" cy="3196582"/>
          </a:xfrm>
          <a:prstGeom prst="rect">
            <a:avLst/>
          </a:prstGeom>
        </p:spPr>
      </p:pic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826" y="4762"/>
            <a:ext cx="11351173" cy="766762"/>
          </a:xfrm>
        </p:spPr>
        <p:txBody>
          <a:bodyPr>
            <a:normAutofit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PRODUCTION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8</a:t>
            </a:fld>
            <a:endParaRPr lang="en-GB"/>
          </a:p>
        </p:txBody>
      </p:sp>
      <p:pic>
        <p:nvPicPr>
          <p:cNvPr id="18" name="Picture 17" descr="A black box with many lights and wires&#10;&#10;Description automatically generated with medium confidence">
            <a:extLst>
              <a:ext uri="{FF2B5EF4-FFF2-40B4-BE49-F238E27FC236}">
                <a16:creationId xmlns:a16="http://schemas.microsoft.com/office/drawing/2014/main" id="{AEF9E562-BEFE-5B3A-1E73-5ACC23585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14" y="553966"/>
            <a:ext cx="2882667" cy="1720455"/>
          </a:xfrm>
          <a:prstGeom prst="rect">
            <a:avLst/>
          </a:prstGeom>
        </p:spPr>
      </p:pic>
      <p:pic>
        <p:nvPicPr>
          <p:cNvPr id="6" name="Picture 5" descr="A red circle with white background&#10;&#10;Description automatically generated">
            <a:extLst>
              <a:ext uri="{FF2B5EF4-FFF2-40B4-BE49-F238E27FC236}">
                <a16:creationId xmlns:a16="http://schemas.microsoft.com/office/drawing/2014/main" id="{3F4D4D8F-C8A7-077C-707F-FE63DCA0A5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26" y="4097766"/>
            <a:ext cx="2210637" cy="15982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2B7210-F9B8-7EA3-A3D8-1D330711561B}"/>
              </a:ext>
            </a:extLst>
          </p:cNvPr>
          <p:cNvSpPr txBox="1"/>
          <p:nvPr/>
        </p:nvSpPr>
        <p:spPr>
          <a:xfrm>
            <a:off x="4579941" y="1541368"/>
            <a:ext cx="28432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u="sng" dirty="0"/>
              <a:t>Production outside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Specialist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Specific technologies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46BEF4-6930-B67B-5FC5-D7034AF0CE45}"/>
              </a:ext>
            </a:extLst>
          </p:cNvPr>
          <p:cNvSpPr txBox="1"/>
          <p:nvPr/>
        </p:nvSpPr>
        <p:spPr>
          <a:xfrm>
            <a:off x="4468572" y="3860273"/>
            <a:ext cx="33112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u="sng" dirty="0"/>
              <a:t>Production at CERN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Follow-up of all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Technology mastered by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Available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Rapid delivery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CF6CE3-59C7-E64A-257A-CD0BECA7CFAE}"/>
              </a:ext>
            </a:extLst>
          </p:cNvPr>
          <p:cNvSpPr txBox="1"/>
          <p:nvPr/>
        </p:nvSpPr>
        <p:spPr>
          <a:xfrm>
            <a:off x="8762379" y="4054891"/>
            <a:ext cx="24396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Job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Documents(drawing)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Budget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195EB6-E297-B61A-9FE5-B3A75B24C465}"/>
              </a:ext>
            </a:extLst>
          </p:cNvPr>
          <p:cNvSpPr txBox="1"/>
          <p:nvPr/>
        </p:nvSpPr>
        <p:spPr>
          <a:xfrm>
            <a:off x="8762379" y="1473181"/>
            <a:ext cx="1927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Specifications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Tendering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Committees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Signed contract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DCCC616-9B43-C47C-85F9-D65895087996}"/>
              </a:ext>
            </a:extLst>
          </p:cNvPr>
          <p:cNvSpPr/>
          <p:nvPr/>
        </p:nvSpPr>
        <p:spPr>
          <a:xfrm>
            <a:off x="4212771" y="1159329"/>
            <a:ext cx="7364186" cy="4702628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679608A-1E29-1EBF-79D8-CD217F4B6142}"/>
              </a:ext>
            </a:extLst>
          </p:cNvPr>
          <p:cNvCxnSpPr/>
          <p:nvPr/>
        </p:nvCxnSpPr>
        <p:spPr>
          <a:xfrm>
            <a:off x="8024180" y="1159329"/>
            <a:ext cx="0" cy="4702628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C6F8D5F-4E6D-2D69-1D5E-CDFE2AB9C862}"/>
              </a:ext>
            </a:extLst>
          </p:cNvPr>
          <p:cNvCxnSpPr>
            <a:stCxn id="8" idx="1"/>
            <a:endCxn id="8" idx="3"/>
          </p:cNvCxnSpPr>
          <p:nvPr/>
        </p:nvCxnSpPr>
        <p:spPr>
          <a:xfrm>
            <a:off x="4212771" y="3510643"/>
            <a:ext cx="736418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879324-4B82-80E9-ADFF-F3D92D855123}"/>
              </a:ext>
            </a:extLst>
          </p:cNvPr>
          <p:cNvCxnSpPr/>
          <p:nvPr/>
        </p:nvCxnSpPr>
        <p:spPr>
          <a:xfrm>
            <a:off x="2670463" y="1910443"/>
            <a:ext cx="1368137" cy="23108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F2CF4D8-75CC-0162-F64E-E4BD18C2C389}"/>
              </a:ext>
            </a:extLst>
          </p:cNvPr>
          <p:cNvCxnSpPr>
            <a:cxnSpLocks/>
          </p:cNvCxnSpPr>
          <p:nvPr/>
        </p:nvCxnSpPr>
        <p:spPr>
          <a:xfrm flipV="1">
            <a:off x="2544154" y="5063840"/>
            <a:ext cx="1424236" cy="1792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FC8F64B-3F5B-FD31-EFF3-2C1916A7309A}"/>
              </a:ext>
            </a:extLst>
          </p:cNvPr>
          <p:cNvCxnSpPr/>
          <p:nvPr/>
        </p:nvCxnSpPr>
        <p:spPr>
          <a:xfrm flipV="1">
            <a:off x="3354531" y="2857500"/>
            <a:ext cx="684069" cy="41281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C4469B5-0821-F06B-D792-1A0802DCD1DA}"/>
              </a:ext>
            </a:extLst>
          </p:cNvPr>
          <p:cNvCxnSpPr/>
          <p:nvPr/>
        </p:nvCxnSpPr>
        <p:spPr>
          <a:xfrm>
            <a:off x="3354531" y="3860273"/>
            <a:ext cx="684069" cy="4667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59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group of metal objects on a table&#10;&#10;Description automatically generated">
            <a:extLst>
              <a:ext uri="{FF2B5EF4-FFF2-40B4-BE49-F238E27FC236}">
                <a16:creationId xmlns:a16="http://schemas.microsoft.com/office/drawing/2014/main" id="{1A04CF2E-5D6F-D729-E3BC-C0BF22688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59" y="2251739"/>
            <a:ext cx="3886200" cy="2846070"/>
          </a:xfrm>
          <a:prstGeom prst="rect">
            <a:avLst/>
          </a:prstGeom>
        </p:spPr>
      </p:pic>
      <p:pic>
        <p:nvPicPr>
          <p:cNvPr id="28" name="Picture 27" descr="A group of people working on a machine&#10;&#10;Description automatically generated">
            <a:extLst>
              <a:ext uri="{FF2B5EF4-FFF2-40B4-BE49-F238E27FC236}">
                <a16:creationId xmlns:a16="http://schemas.microsoft.com/office/drawing/2014/main" id="{FE4775AC-7A79-AED2-FEF7-0CBB5835F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251739"/>
            <a:ext cx="3921760" cy="2611120"/>
          </a:xfrm>
          <a:prstGeom prst="rect">
            <a:avLst/>
          </a:prstGeom>
        </p:spPr>
      </p:pic>
      <p:pic>
        <p:nvPicPr>
          <p:cNvPr id="8" name="Picture 7" descr="A close-up of a mechanical device&#10;&#10;Description automatically generated">
            <a:extLst>
              <a:ext uri="{FF2B5EF4-FFF2-40B4-BE49-F238E27FC236}">
                <a16:creationId xmlns:a16="http://schemas.microsoft.com/office/drawing/2014/main" id="{7476DD8F-229C-4041-282C-04D6709E8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5472" cy="2324787"/>
          </a:xfrm>
          <a:prstGeom prst="rect">
            <a:avLst/>
          </a:prstGeom>
        </p:spPr>
      </p:pic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DBE34E5D-0D54-0C60-3EE5-1E7F6D18C4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" y="5639435"/>
            <a:ext cx="1082040" cy="1082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F4355-F77F-E34B-259C-93309EA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826" y="4762"/>
            <a:ext cx="11351173" cy="766762"/>
          </a:xfrm>
        </p:spPr>
        <p:txBody>
          <a:bodyPr>
            <a:normAutofit/>
          </a:bodyPr>
          <a:lstStyle/>
          <a:p>
            <a:r>
              <a:rPr lang="de-CH" sz="44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PRODUCTION</a:t>
            </a:r>
            <a:endParaRPr lang="en-GB" sz="4400" dirty="0">
              <a:solidFill>
                <a:schemeClr val="accent1">
                  <a:lumMod val="75000"/>
                </a:schemeClr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2A7889-19D1-EEBA-7B9B-AF818ABD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Antti Kolehmainen - Mikko Barinoff - Taneli Mutanen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076B97-FC7C-64EE-EC53-48211019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088DB-3C72-4124-B615-F4A788E48E10}" type="slidenum">
              <a:rPr lang="en-GB" smtClean="0"/>
              <a:t>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FC73A7-E819-E803-FB81-7F64A45A9323}"/>
              </a:ext>
            </a:extLst>
          </p:cNvPr>
          <p:cNvSpPr txBox="1"/>
          <p:nvPr/>
        </p:nvSpPr>
        <p:spPr>
          <a:xfrm>
            <a:off x="0" y="60778"/>
            <a:ext cx="3905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Electron gun to produce electron beam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26BD5-FC49-5A8F-E1A0-79F961BAFB74}"/>
              </a:ext>
            </a:extLst>
          </p:cNvPr>
          <p:cNvSpPr txBox="1"/>
          <p:nvPr/>
        </p:nvSpPr>
        <p:spPr>
          <a:xfrm>
            <a:off x="1429361" y="1146616"/>
            <a:ext cx="1526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Machining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D23BBC-09B5-593F-7177-A43D6620C0F3}"/>
              </a:ext>
            </a:extLst>
          </p:cNvPr>
          <p:cNvSpPr txBox="1"/>
          <p:nvPr/>
        </p:nvSpPr>
        <p:spPr>
          <a:xfrm>
            <a:off x="5478555" y="1146615"/>
            <a:ext cx="1079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Joining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7A15E-1175-3B0F-B2EC-1EC8D74B8415}"/>
              </a:ext>
            </a:extLst>
          </p:cNvPr>
          <p:cNvSpPr txBox="1"/>
          <p:nvPr/>
        </p:nvSpPr>
        <p:spPr>
          <a:xfrm>
            <a:off x="8919833" y="1146615"/>
            <a:ext cx="1232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Forming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Picture 12" descr="Close-up of a machine with a metal piece&#10;&#10;Description automatically generated">
            <a:extLst>
              <a:ext uri="{FF2B5EF4-FFF2-40B4-BE49-F238E27FC236}">
                <a16:creationId xmlns:a16="http://schemas.microsoft.com/office/drawing/2014/main" id="{9E04E8C0-070D-3FBF-7106-96E9832580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51" y="1991573"/>
            <a:ext cx="3503105" cy="23401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703DCD-11F0-1B9B-187B-AAEDE7A0E1BB}"/>
              </a:ext>
            </a:extLst>
          </p:cNvPr>
          <p:cNvSpPr txBox="1"/>
          <p:nvPr/>
        </p:nvSpPr>
        <p:spPr>
          <a:xfrm>
            <a:off x="649008" y="4606261"/>
            <a:ext cx="3648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i="1" dirty="0"/>
              <a:t>Remove material – the more degrees of freedom the more complex geometry</a:t>
            </a:r>
            <a:endParaRPr lang="en-GB" i="1" dirty="0"/>
          </a:p>
        </p:txBody>
      </p:sp>
      <p:pic>
        <p:nvPicPr>
          <p:cNvPr id="18" name="Picture 17" descr="A person welding a piece of metal&#10;&#10;Description automatically generated">
            <a:extLst>
              <a:ext uri="{FF2B5EF4-FFF2-40B4-BE49-F238E27FC236}">
                <a16:creationId xmlns:a16="http://schemas.microsoft.com/office/drawing/2014/main" id="{A0717C64-4CFA-9C33-B3E4-38A3D41596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334" y="1990049"/>
            <a:ext cx="3514725" cy="23431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B19AC45-776E-6A8C-0AC4-223F893888B6}"/>
              </a:ext>
            </a:extLst>
          </p:cNvPr>
          <p:cNvSpPr txBox="1"/>
          <p:nvPr/>
        </p:nvSpPr>
        <p:spPr>
          <a:xfrm>
            <a:off x="4393545" y="4298419"/>
            <a:ext cx="36084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i="1" dirty="0"/>
              <a:t>Welding – melt pieces locally to join them</a:t>
            </a:r>
          </a:p>
          <a:p>
            <a:r>
              <a:rPr lang="fi-FI" i="1" dirty="0"/>
              <a:t>Brazing – melt material between pieces to join them</a:t>
            </a:r>
          </a:p>
          <a:p>
            <a:r>
              <a:rPr lang="fi-FI" i="1" dirty="0"/>
              <a:t>Bonding – addhesive for different materials</a:t>
            </a:r>
            <a:endParaRPr lang="en-GB" i="1" dirty="0"/>
          </a:p>
        </p:txBody>
      </p:sp>
      <p:pic>
        <p:nvPicPr>
          <p:cNvPr id="21" name="Picture 20" descr="A large metal roll in a factory&#10;&#10;Description automatically generated">
            <a:extLst>
              <a:ext uri="{FF2B5EF4-FFF2-40B4-BE49-F238E27FC236}">
                <a16:creationId xmlns:a16="http://schemas.microsoft.com/office/drawing/2014/main" id="{F0BDC8B4-26E8-EDE4-2E42-E5551D3EF7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699" y="1983371"/>
            <a:ext cx="3543300" cy="234315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D116FCC-3140-726D-C5E3-A89EFA3BFEA6}"/>
              </a:ext>
            </a:extLst>
          </p:cNvPr>
          <p:cNvSpPr txBox="1"/>
          <p:nvPr/>
        </p:nvSpPr>
        <p:spPr>
          <a:xfrm>
            <a:off x="8267699" y="4606261"/>
            <a:ext cx="305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i="1" dirty="0"/>
              <a:t>Roll, bend, stamp, draw sheets</a:t>
            </a:r>
            <a:endParaRPr lang="en-GB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C414B3-5FE6-C381-9181-9D142F0616A9}"/>
              </a:ext>
            </a:extLst>
          </p:cNvPr>
          <p:cNvSpPr txBox="1"/>
          <p:nvPr/>
        </p:nvSpPr>
        <p:spPr>
          <a:xfrm>
            <a:off x="2955741" y="5894685"/>
            <a:ext cx="641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chemeClr val="accent1">
                    <a:lumMod val="75000"/>
                  </a:schemeClr>
                </a:solidFill>
              </a:rPr>
              <a:t>Also subcontracting and assembly in clean room!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" name="Picture 23" descr="A person holding a metal cylinder&#10;&#10;Description automatically generated">
            <a:extLst>
              <a:ext uri="{FF2B5EF4-FFF2-40B4-BE49-F238E27FC236}">
                <a16:creationId xmlns:a16="http://schemas.microsoft.com/office/drawing/2014/main" id="{6D9BE028-04F6-F1D4-724C-0673889386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669" y="1882867"/>
            <a:ext cx="2607755" cy="361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6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6" grpId="0"/>
      <p:bldP spid="10" grpId="0"/>
      <p:bldP spid="14" grpId="0"/>
      <p:bldP spid="19" grpId="0"/>
      <p:bldP spid="22" grpId="0"/>
      <p:bldP spid="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3398</TotalTime>
  <Words>627</Words>
  <Application>Microsoft Office PowerPoint</Application>
  <PresentationFormat>Widescreen</PresentationFormat>
  <Paragraphs>148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Amasis MT Pro Black</vt:lpstr>
      <vt:lpstr>Arial</vt:lpstr>
      <vt:lpstr>Calibri</vt:lpstr>
      <vt:lpstr>Calibri Light</vt:lpstr>
      <vt:lpstr>Office Theme</vt:lpstr>
      <vt:lpstr>Office Theme</vt:lpstr>
      <vt:lpstr>Mechanical engineering of accelerator components</vt:lpstr>
      <vt:lpstr>WHO WE ARE</vt:lpstr>
      <vt:lpstr>WHAT WE DO?</vt:lpstr>
      <vt:lpstr>WHAT WE DO?</vt:lpstr>
      <vt:lpstr>WHAT WE DO?</vt:lpstr>
      <vt:lpstr>DESIGN ENGINEERING Small tasks</vt:lpstr>
      <vt:lpstr>DESIGN ENGINEERING Large projects</vt:lpstr>
      <vt:lpstr>PRODUCTION</vt:lpstr>
      <vt:lpstr>PRODUCTION</vt:lpstr>
      <vt:lpstr>SERVICES EN-MME Group</vt:lpstr>
      <vt:lpstr>EDUCATION &amp; PR</vt:lpstr>
      <vt:lpstr>PHYSICS vs ENGINEERING The challenge</vt:lpstr>
      <vt:lpstr>THANK YOU FOR YOUR ATTENTION! YOUR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engineering of accelerator components</dc:title>
  <dc:creator>Antti Kolehmainen</dc:creator>
  <cp:lastModifiedBy>Antti Kolehmainen</cp:lastModifiedBy>
  <cp:revision>42</cp:revision>
  <dcterms:created xsi:type="dcterms:W3CDTF">2023-10-11T06:39:36Z</dcterms:created>
  <dcterms:modified xsi:type="dcterms:W3CDTF">2023-11-23T07:00:41Z</dcterms:modified>
</cp:coreProperties>
</file>