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2"/>
  </p:notesMasterIdLst>
  <p:handoutMasterIdLst>
    <p:handoutMasterId r:id="rId23"/>
  </p:handoutMasterIdLst>
  <p:sldIdLst>
    <p:sldId id="307" r:id="rId2"/>
    <p:sldId id="354" r:id="rId3"/>
    <p:sldId id="1034" r:id="rId4"/>
    <p:sldId id="351" r:id="rId5"/>
    <p:sldId id="1052" r:id="rId6"/>
    <p:sldId id="1007" r:id="rId7"/>
    <p:sldId id="355" r:id="rId8"/>
    <p:sldId id="995" r:id="rId9"/>
    <p:sldId id="1051" r:id="rId10"/>
    <p:sldId id="1014" r:id="rId11"/>
    <p:sldId id="1043" r:id="rId12"/>
    <p:sldId id="1055" r:id="rId13"/>
    <p:sldId id="1044" r:id="rId14"/>
    <p:sldId id="1056" r:id="rId15"/>
    <p:sldId id="1057" r:id="rId16"/>
    <p:sldId id="1046" r:id="rId17"/>
    <p:sldId id="1059" r:id="rId18"/>
    <p:sldId id="1060" r:id="rId19"/>
    <p:sldId id="1050" r:id="rId20"/>
    <p:sldId id="315" r:id="rId21"/>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F96A52-E53E-450A-BAE4-E19BB925D126}" v="143" dt="2024-02-12T15:41:58.542"/>
    <p1510:client id="{570731E3-EFE2-4109-85DD-413D737BB1BC}" v="171" dt="2024-02-13T12:52:36.347"/>
    <p1510:client id="{AA29C017-72A3-445D-937C-0BE1A9F463AC}" v="80" dt="2024-02-13T12:29:00.5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p:normalViewPr>
  <p:slideViewPr>
    <p:cSldViewPr snapToGrid="0" snapToObjects="1">
      <p:cViewPr>
        <p:scale>
          <a:sx n="150" d="100"/>
          <a:sy n="150" d="100"/>
        </p:scale>
        <p:origin x="450" y="-109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glm" clId="Web-{C1416F88-5BC2-4865-8BDF-C3953C2875E9}"/>
    <pc:docChg chg="modSld">
      <pc:chgData name="Guest glm" userId="" providerId="" clId="Web-{C1416F88-5BC2-4865-8BDF-C3953C2875E9}" dt="2023-12-22T09:23:02.295" v="42"/>
      <pc:docMkLst>
        <pc:docMk/>
      </pc:docMkLst>
      <pc:sldChg chg="modSp">
        <pc:chgData name="Guest glm" userId="" providerId="" clId="Web-{C1416F88-5BC2-4865-8BDF-C3953C2875E9}" dt="2023-12-22T09:23:02.295" v="42"/>
        <pc:sldMkLst>
          <pc:docMk/>
          <pc:sldMk cId="3433513068" sldId="354"/>
        </pc:sldMkLst>
        <pc:graphicFrameChg chg="mod modGraphic">
          <ac:chgData name="Guest glm" userId="" providerId="" clId="Web-{C1416F88-5BC2-4865-8BDF-C3953C2875E9}" dt="2023-12-22T09:23:02.295" v="42"/>
          <ac:graphicFrameMkLst>
            <pc:docMk/>
            <pc:sldMk cId="3433513068" sldId="354"/>
            <ac:graphicFrameMk id="6" creationId="{00000000-0000-0000-0000-000000000000}"/>
          </ac:graphicFrameMkLst>
        </pc:graphicFrameChg>
      </pc:sldChg>
    </pc:docChg>
  </pc:docChgLst>
  <pc:docChgLst>
    <pc:chgData name="Guest gqw" clId="Web-{AA29C017-72A3-445D-937C-0BE1A9F463AC}"/>
    <pc:docChg chg="delSld modSld sldOrd">
      <pc:chgData name="Guest gqw" userId="" providerId="" clId="Web-{AA29C017-72A3-445D-937C-0BE1A9F463AC}" dt="2024-02-13T12:29:00.502" v="61" actId="1076"/>
      <pc:docMkLst>
        <pc:docMk/>
      </pc:docMkLst>
      <pc:sldChg chg="modSp">
        <pc:chgData name="Guest gqw" userId="" providerId="" clId="Web-{AA29C017-72A3-445D-937C-0BE1A9F463AC}" dt="2024-02-13T12:17:44.414" v="32"/>
        <pc:sldMkLst>
          <pc:docMk/>
          <pc:sldMk cId="3433513068" sldId="354"/>
        </pc:sldMkLst>
        <pc:graphicFrameChg chg="mod modGraphic">
          <ac:chgData name="Guest gqw" userId="" providerId="" clId="Web-{AA29C017-72A3-445D-937C-0BE1A9F463AC}" dt="2024-02-13T12:17:44.414" v="32"/>
          <ac:graphicFrameMkLst>
            <pc:docMk/>
            <pc:sldMk cId="3433513068" sldId="354"/>
            <ac:graphicFrameMk id="6" creationId="{00000000-0000-0000-0000-000000000000}"/>
          </ac:graphicFrameMkLst>
        </pc:graphicFrameChg>
      </pc:sldChg>
      <pc:sldChg chg="modSp">
        <pc:chgData name="Guest gqw" userId="" providerId="" clId="Web-{AA29C017-72A3-445D-937C-0BE1A9F463AC}" dt="2024-02-13T12:16:59.318" v="25"/>
        <pc:sldMkLst>
          <pc:docMk/>
          <pc:sldMk cId="516475915" sldId="1034"/>
        </pc:sldMkLst>
        <pc:graphicFrameChg chg="mod modGraphic">
          <ac:chgData name="Guest gqw" userId="" providerId="" clId="Web-{AA29C017-72A3-445D-937C-0BE1A9F463AC}" dt="2024-02-13T12:16:59.318" v="25"/>
          <ac:graphicFrameMkLst>
            <pc:docMk/>
            <pc:sldMk cId="516475915" sldId="1034"/>
            <ac:graphicFrameMk id="6" creationId="{00000000-0000-0000-0000-000000000000}"/>
          </ac:graphicFrameMkLst>
        </pc:graphicFrameChg>
      </pc:sldChg>
      <pc:sldChg chg="modSp">
        <pc:chgData name="Guest gqw" userId="" providerId="" clId="Web-{AA29C017-72A3-445D-937C-0BE1A9F463AC}" dt="2024-02-13T12:23:27.083" v="42" actId="20577"/>
        <pc:sldMkLst>
          <pc:docMk/>
          <pc:sldMk cId="2251095938" sldId="1037"/>
        </pc:sldMkLst>
        <pc:spChg chg="mod">
          <ac:chgData name="Guest gqw" userId="" providerId="" clId="Web-{AA29C017-72A3-445D-937C-0BE1A9F463AC}" dt="2024-02-13T12:23:27.083" v="42" actId="20577"/>
          <ac:spMkLst>
            <pc:docMk/>
            <pc:sldMk cId="2251095938" sldId="1037"/>
            <ac:spMk id="6" creationId="{FB132C93-1C93-95F5-8C48-BC46E09ECC3F}"/>
          </ac:spMkLst>
        </pc:spChg>
      </pc:sldChg>
      <pc:sldChg chg="modSp">
        <pc:chgData name="Guest gqw" userId="" providerId="" clId="Web-{AA29C017-72A3-445D-937C-0BE1A9F463AC}" dt="2024-02-13T12:23:54.115" v="47"/>
        <pc:sldMkLst>
          <pc:docMk/>
          <pc:sldMk cId="2432613121" sldId="1038"/>
        </pc:sldMkLst>
        <pc:picChg chg="mod">
          <ac:chgData name="Guest gqw" userId="" providerId="" clId="Web-{AA29C017-72A3-445D-937C-0BE1A9F463AC}" dt="2024-02-13T12:23:48.209" v="45" actId="14100"/>
          <ac:picMkLst>
            <pc:docMk/>
            <pc:sldMk cId="2432613121" sldId="1038"/>
            <ac:picMk id="14" creationId="{7236359C-CB5A-AA62-C89B-F52BC6B932DA}"/>
          </ac:picMkLst>
        </pc:picChg>
        <pc:picChg chg="mod modCrop">
          <ac:chgData name="Guest gqw" userId="" providerId="" clId="Web-{AA29C017-72A3-445D-937C-0BE1A9F463AC}" dt="2024-02-13T12:23:54.115" v="47"/>
          <ac:picMkLst>
            <pc:docMk/>
            <pc:sldMk cId="2432613121" sldId="1038"/>
            <ac:picMk id="15" creationId="{2D60A1DC-908A-1BED-82E0-748E2A9213A0}"/>
          </ac:picMkLst>
        </pc:picChg>
      </pc:sldChg>
      <pc:sldChg chg="ord">
        <pc:chgData name="Guest gqw" userId="" providerId="" clId="Web-{AA29C017-72A3-445D-937C-0BE1A9F463AC}" dt="2024-02-13T12:24:50.383" v="49"/>
        <pc:sldMkLst>
          <pc:docMk/>
          <pc:sldMk cId="556223484" sldId="1041"/>
        </pc:sldMkLst>
      </pc:sldChg>
      <pc:sldChg chg="delSp modSp">
        <pc:chgData name="Guest gqw" userId="" providerId="" clId="Web-{AA29C017-72A3-445D-937C-0BE1A9F463AC}" dt="2024-02-13T12:26:00.792" v="52" actId="1076"/>
        <pc:sldMkLst>
          <pc:docMk/>
          <pc:sldMk cId="2791371522" sldId="1042"/>
        </pc:sldMkLst>
        <pc:picChg chg="mod">
          <ac:chgData name="Guest gqw" userId="" providerId="" clId="Web-{AA29C017-72A3-445D-937C-0BE1A9F463AC}" dt="2024-02-13T12:26:00.792" v="52" actId="1076"/>
          <ac:picMkLst>
            <pc:docMk/>
            <pc:sldMk cId="2791371522" sldId="1042"/>
            <ac:picMk id="14" creationId="{9089194E-077A-2A9C-BED2-4DB85380279B}"/>
          </ac:picMkLst>
        </pc:picChg>
        <pc:picChg chg="del">
          <ac:chgData name="Guest gqw" userId="" providerId="" clId="Web-{AA29C017-72A3-445D-937C-0BE1A9F463AC}" dt="2024-02-13T12:25:58.667" v="51"/>
          <ac:picMkLst>
            <pc:docMk/>
            <pc:sldMk cId="2791371522" sldId="1042"/>
            <ac:picMk id="16" creationId="{4A03AEC9-8478-7AC7-77E0-0D96D25885E0}"/>
          </ac:picMkLst>
        </pc:picChg>
      </pc:sldChg>
      <pc:sldChg chg="del">
        <pc:chgData name="Guest gqw" userId="" providerId="" clId="Web-{AA29C017-72A3-445D-937C-0BE1A9F463AC}" dt="2024-02-13T12:28:22.578" v="53"/>
        <pc:sldMkLst>
          <pc:docMk/>
          <pc:sldMk cId="3696038450" sldId="1045"/>
        </pc:sldMkLst>
      </pc:sldChg>
      <pc:sldChg chg="delSp modSp">
        <pc:chgData name="Guest gqw" userId="" providerId="" clId="Web-{AA29C017-72A3-445D-937C-0BE1A9F463AC}" dt="2024-02-13T12:22:13.330" v="36" actId="1076"/>
        <pc:sldMkLst>
          <pc:docMk/>
          <pc:sldMk cId="2451751076" sldId="1051"/>
        </pc:sldMkLst>
        <pc:spChg chg="del">
          <ac:chgData name="Guest gqw" userId="" providerId="" clId="Web-{AA29C017-72A3-445D-937C-0BE1A9F463AC}" dt="2024-02-13T12:21:59.470" v="33"/>
          <ac:spMkLst>
            <pc:docMk/>
            <pc:sldMk cId="2451751076" sldId="1051"/>
            <ac:spMk id="6" creationId="{FB132C93-1C93-95F5-8C48-BC46E09ECC3F}"/>
          </ac:spMkLst>
        </pc:spChg>
        <pc:picChg chg="mod">
          <ac:chgData name="Guest gqw" userId="" providerId="" clId="Web-{AA29C017-72A3-445D-937C-0BE1A9F463AC}" dt="2024-02-13T12:22:13.330" v="36" actId="1076"/>
          <ac:picMkLst>
            <pc:docMk/>
            <pc:sldMk cId="2451751076" sldId="1051"/>
            <ac:picMk id="22" creationId="{DFDE4CAA-B94F-97C6-3B49-1B6FF85217C5}"/>
          </ac:picMkLst>
        </pc:picChg>
      </pc:sldChg>
      <pc:sldChg chg="modSp">
        <pc:chgData name="Guest gqw" userId="" providerId="" clId="Web-{AA29C017-72A3-445D-937C-0BE1A9F463AC}" dt="2024-02-13T12:29:00.502" v="61" actId="1076"/>
        <pc:sldMkLst>
          <pc:docMk/>
          <pc:sldMk cId="3018443503" sldId="1056"/>
        </pc:sldMkLst>
        <pc:spChg chg="mod">
          <ac:chgData name="Guest gqw" userId="" providerId="" clId="Web-{AA29C017-72A3-445D-937C-0BE1A9F463AC}" dt="2024-02-13T12:29:00.502" v="61" actId="1076"/>
          <ac:spMkLst>
            <pc:docMk/>
            <pc:sldMk cId="3018443503" sldId="1056"/>
            <ac:spMk id="4" creationId="{C1104622-9D65-5F85-27A1-E6728989AD4A}"/>
          </ac:spMkLst>
        </pc:spChg>
      </pc:sldChg>
    </pc:docChg>
  </pc:docChgLst>
  <pc:docChgLst>
    <pc:chgData name="Guest ggq" clId="Web-{3BF96A52-E53E-450A-BAE4-E19BB925D126}"/>
    <pc:docChg chg="modSld">
      <pc:chgData name="Guest ggq" userId="" providerId="" clId="Web-{3BF96A52-E53E-450A-BAE4-E19BB925D126}" dt="2024-02-12T15:41:57.026" v="129"/>
      <pc:docMkLst>
        <pc:docMk/>
      </pc:docMkLst>
      <pc:sldChg chg="addSp delSp modSp">
        <pc:chgData name="Guest ggq" userId="" providerId="" clId="Web-{3BF96A52-E53E-450A-BAE4-E19BB925D126}" dt="2024-02-12T15:41:57.026" v="129"/>
        <pc:sldMkLst>
          <pc:docMk/>
          <pc:sldMk cId="516475915" sldId="1034"/>
        </pc:sldMkLst>
        <pc:graphicFrameChg chg="add del mod modGraphic">
          <ac:chgData name="Guest ggq" userId="" providerId="" clId="Web-{3BF96A52-E53E-450A-BAE4-E19BB925D126}" dt="2024-02-12T15:41:57.026" v="129"/>
          <ac:graphicFrameMkLst>
            <pc:docMk/>
            <pc:sldMk cId="516475915" sldId="1034"/>
            <ac:graphicFrameMk id="6" creationId="{00000000-0000-0000-0000-000000000000}"/>
          </ac:graphicFrameMkLst>
        </pc:graphicFrameChg>
        <pc:graphicFrameChg chg="add del mod">
          <ac:chgData name="Guest ggq" userId="" providerId="" clId="Web-{3BF96A52-E53E-450A-BAE4-E19BB925D126}" dt="2024-02-12T15:40:51.134" v="54"/>
          <ac:graphicFrameMkLst>
            <pc:docMk/>
            <pc:sldMk cId="516475915" sldId="1034"/>
            <ac:graphicFrameMk id="8" creationId="{7D6336F1-7E97-65BF-B594-F74CC14A7407}"/>
          </ac:graphicFrameMkLst>
        </pc:graphicFrameChg>
      </pc:sldChg>
    </pc:docChg>
  </pc:docChgLst>
  <pc:docChgLst>
    <pc:chgData name="Guest nyb" clId="Web-{570731E3-EFE2-4109-85DD-413D737BB1BC}"/>
    <pc:docChg chg="addSld delSld modSld">
      <pc:chgData name="Guest nyb" userId="" providerId="" clId="Web-{570731E3-EFE2-4109-85DD-413D737BB1BC}" dt="2024-02-13T12:52:36.347" v="164"/>
      <pc:docMkLst>
        <pc:docMk/>
      </pc:docMkLst>
      <pc:sldChg chg="modSp">
        <pc:chgData name="Guest nyb" userId="" providerId="" clId="Web-{570731E3-EFE2-4109-85DD-413D737BB1BC}" dt="2024-02-13T12:44:38.829" v="71"/>
        <pc:sldMkLst>
          <pc:docMk/>
          <pc:sldMk cId="1674454121" sldId="351"/>
        </pc:sldMkLst>
        <pc:graphicFrameChg chg="mod modGraphic">
          <ac:chgData name="Guest nyb" userId="" providerId="" clId="Web-{570731E3-EFE2-4109-85DD-413D737BB1BC}" dt="2024-02-13T12:44:38.829" v="71"/>
          <ac:graphicFrameMkLst>
            <pc:docMk/>
            <pc:sldMk cId="1674454121" sldId="351"/>
            <ac:graphicFrameMk id="6" creationId="{00000000-0000-0000-0000-000000000000}"/>
          </ac:graphicFrameMkLst>
        </pc:graphicFrameChg>
      </pc:sldChg>
      <pc:sldChg chg="modSp">
        <pc:chgData name="Guest nyb" userId="" providerId="" clId="Web-{570731E3-EFE2-4109-85DD-413D737BB1BC}" dt="2024-02-13T12:50:47.374" v="154"/>
        <pc:sldMkLst>
          <pc:docMk/>
          <pc:sldMk cId="2115164766" sldId="355"/>
        </pc:sldMkLst>
        <pc:graphicFrameChg chg="mod modGraphic">
          <ac:chgData name="Guest nyb" userId="" providerId="" clId="Web-{570731E3-EFE2-4109-85DD-413D737BB1BC}" dt="2024-02-13T12:50:47.374" v="154"/>
          <ac:graphicFrameMkLst>
            <pc:docMk/>
            <pc:sldMk cId="2115164766" sldId="355"/>
            <ac:graphicFrameMk id="6" creationId="{00000000-0000-0000-0000-000000000000}"/>
          </ac:graphicFrameMkLst>
        </pc:graphicFrameChg>
      </pc:sldChg>
      <pc:sldChg chg="del">
        <pc:chgData name="Guest nyb" userId="" providerId="" clId="Web-{570731E3-EFE2-4109-85DD-413D737BB1BC}" dt="2024-02-13T12:42:04.089" v="1"/>
        <pc:sldMkLst>
          <pc:docMk/>
          <pc:sldMk cId="2251095938" sldId="1037"/>
        </pc:sldMkLst>
      </pc:sldChg>
      <pc:sldChg chg="del">
        <pc:chgData name="Guest nyb" userId="" providerId="" clId="Web-{570731E3-EFE2-4109-85DD-413D737BB1BC}" dt="2024-02-13T12:42:04.089" v="0"/>
        <pc:sldMkLst>
          <pc:docMk/>
          <pc:sldMk cId="2432613121" sldId="1038"/>
        </pc:sldMkLst>
      </pc:sldChg>
      <pc:sldChg chg="add del">
        <pc:chgData name="Guest nyb" userId="" providerId="" clId="Web-{570731E3-EFE2-4109-85DD-413D737BB1BC}" dt="2024-02-13T12:51:16.422" v="158"/>
        <pc:sldMkLst>
          <pc:docMk/>
          <pc:sldMk cId="556223484" sldId="1041"/>
        </pc:sldMkLst>
      </pc:sldChg>
      <pc:sldChg chg="add del">
        <pc:chgData name="Guest nyb" userId="" providerId="" clId="Web-{570731E3-EFE2-4109-85DD-413D737BB1BC}" dt="2024-02-13T12:51:16.407" v="156"/>
        <pc:sldMkLst>
          <pc:docMk/>
          <pc:sldMk cId="2791371522" sldId="1042"/>
        </pc:sldMkLst>
      </pc:sldChg>
      <pc:sldChg chg="add del">
        <pc:chgData name="Guest nyb" userId="" providerId="" clId="Web-{570731E3-EFE2-4109-85DD-413D737BB1BC}" dt="2024-02-13T12:52:35.878" v="162"/>
        <pc:sldMkLst>
          <pc:docMk/>
          <pc:sldMk cId="2175165203" sldId="1046"/>
        </pc:sldMkLst>
      </pc:sldChg>
      <pc:sldChg chg="del">
        <pc:chgData name="Guest nyb" userId="" providerId="" clId="Web-{570731E3-EFE2-4109-85DD-413D737BB1BC}" dt="2024-02-13T12:52:33.269" v="161"/>
        <pc:sldMkLst>
          <pc:docMk/>
          <pc:sldMk cId="1974420099" sldId="1047"/>
        </pc:sldMkLst>
      </pc:sldChg>
      <pc:sldChg chg="del">
        <pc:chgData name="Guest nyb" userId="" providerId="" clId="Web-{570731E3-EFE2-4109-85DD-413D737BB1BC}" dt="2024-02-13T12:52:33.253" v="159"/>
        <pc:sldMkLst>
          <pc:docMk/>
          <pc:sldMk cId="2162473898" sldId="1048"/>
        </pc:sldMkLst>
      </pc:sldChg>
      <pc:sldChg chg="modSp">
        <pc:chgData name="Guest nyb" userId="" providerId="" clId="Web-{570731E3-EFE2-4109-85DD-413D737BB1BC}" dt="2024-02-13T12:50:19.779" v="136"/>
        <pc:sldMkLst>
          <pc:docMk/>
          <pc:sldMk cId="2163446199" sldId="1052"/>
        </pc:sldMkLst>
        <pc:graphicFrameChg chg="mod modGraphic">
          <ac:chgData name="Guest nyb" userId="" providerId="" clId="Web-{570731E3-EFE2-4109-85DD-413D737BB1BC}" dt="2024-02-13T12:50:19.779" v="136"/>
          <ac:graphicFrameMkLst>
            <pc:docMk/>
            <pc:sldMk cId="2163446199" sldId="1052"/>
            <ac:graphicFrameMk id="3" creationId="{3DABC722-D84B-834B-816A-AD4584A25910}"/>
          </ac:graphicFrameMkLst>
        </pc:graphicFrameChg>
      </pc:sldChg>
      <pc:sldChg chg="add del">
        <pc:chgData name="Guest nyb" userId="" providerId="" clId="Web-{570731E3-EFE2-4109-85DD-413D737BB1BC}" dt="2024-02-13T12:51:16.407" v="155"/>
        <pc:sldMkLst>
          <pc:docMk/>
          <pc:sldMk cId="1571165665" sldId="1053"/>
        </pc:sldMkLst>
      </pc:sldChg>
      <pc:sldChg chg="add del">
        <pc:chgData name="Guest nyb" userId="" providerId="" clId="Web-{570731E3-EFE2-4109-85DD-413D737BB1BC}" dt="2024-02-13T12:51:16.407" v="157"/>
        <pc:sldMkLst>
          <pc:docMk/>
          <pc:sldMk cId="3285374273" sldId="1054"/>
        </pc:sldMkLst>
      </pc:sldChg>
      <pc:sldChg chg="add del">
        <pc:chgData name="Guest nyb" userId="" providerId="" clId="Web-{570731E3-EFE2-4109-85DD-413D737BB1BC}" dt="2024-02-13T12:52:36.347" v="164"/>
        <pc:sldMkLst>
          <pc:docMk/>
          <pc:sldMk cId="3018443503" sldId="1056"/>
        </pc:sldMkLst>
      </pc:sldChg>
      <pc:sldChg chg="add del">
        <pc:chgData name="Guest nyb" userId="" providerId="" clId="Web-{570731E3-EFE2-4109-85DD-413D737BB1BC}" dt="2024-02-13T12:52:36.160" v="163"/>
        <pc:sldMkLst>
          <pc:docMk/>
          <pc:sldMk cId="2326019237" sldId="1057"/>
        </pc:sldMkLst>
      </pc:sldChg>
      <pc:sldChg chg="del">
        <pc:chgData name="Guest nyb" userId="" providerId="" clId="Web-{570731E3-EFE2-4109-85DD-413D737BB1BC}" dt="2024-02-13T12:52:33.253" v="160"/>
        <pc:sldMkLst>
          <pc:docMk/>
          <pc:sldMk cId="2041312402" sldId="1058"/>
        </pc:sldMkLst>
      </pc:sldChg>
    </pc:docChg>
  </pc:docChgLst>
  <pc:docChgLst>
    <pc:chgData name="Guest foi" clId="Web-{858C3C99-30BF-41AC-A660-031762A7B884}"/>
    <pc:docChg chg="modSld">
      <pc:chgData name="Guest foi" userId="" providerId="" clId="Web-{858C3C99-30BF-41AC-A660-031762A7B884}" dt="2023-12-21T10:51:49.648" v="48"/>
      <pc:docMkLst>
        <pc:docMk/>
      </pc:docMkLst>
      <pc:sldChg chg="modSp">
        <pc:chgData name="Guest foi" userId="" providerId="" clId="Web-{858C3C99-30BF-41AC-A660-031762A7B884}" dt="2023-12-21T10:51:49.648" v="48"/>
        <pc:sldMkLst>
          <pc:docMk/>
          <pc:sldMk cId="3433513068" sldId="354"/>
        </pc:sldMkLst>
        <pc:graphicFrameChg chg="mod modGraphic">
          <ac:chgData name="Guest foi" userId="" providerId="" clId="Web-{858C3C99-30BF-41AC-A660-031762A7B884}" dt="2023-12-21T10:51:49.648" v="48"/>
          <ac:graphicFrameMkLst>
            <pc:docMk/>
            <pc:sldMk cId="3433513068" sldId="354"/>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2/13/2024</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2/13/2024</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3103705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25</a:t>
            </a:fld>
            <a:endParaRPr lang="en-GB"/>
          </a:p>
        </p:txBody>
      </p:sp>
    </p:spTree>
    <p:extLst>
      <p:ext uri="{BB962C8B-B14F-4D97-AF65-F5344CB8AC3E}">
        <p14:creationId xmlns:p14="http://schemas.microsoft.com/office/powerpoint/2010/main" val="319598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26</a:t>
            </a:fld>
            <a:endParaRPr lang="en-GB"/>
          </a:p>
        </p:txBody>
      </p:sp>
    </p:spTree>
    <p:extLst>
      <p:ext uri="{BB962C8B-B14F-4D97-AF65-F5344CB8AC3E}">
        <p14:creationId xmlns:p14="http://schemas.microsoft.com/office/powerpoint/2010/main" val="1253571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27</a:t>
            </a:fld>
            <a:endParaRPr lang="en-GB"/>
          </a:p>
        </p:txBody>
      </p:sp>
    </p:spTree>
    <p:extLst>
      <p:ext uri="{BB962C8B-B14F-4D97-AF65-F5344CB8AC3E}">
        <p14:creationId xmlns:p14="http://schemas.microsoft.com/office/powerpoint/2010/main" val="1204732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3283442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3907530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3283442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572874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18</a:t>
            </a:fld>
            <a:endParaRPr lang="en-GB"/>
          </a:p>
        </p:txBody>
      </p:sp>
    </p:spTree>
    <p:extLst>
      <p:ext uri="{BB962C8B-B14F-4D97-AF65-F5344CB8AC3E}">
        <p14:creationId xmlns:p14="http://schemas.microsoft.com/office/powerpoint/2010/main" val="1023276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19</a:t>
            </a:fld>
            <a:endParaRPr lang="en-GB"/>
          </a:p>
        </p:txBody>
      </p:sp>
    </p:spTree>
    <p:extLst>
      <p:ext uri="{BB962C8B-B14F-4D97-AF65-F5344CB8AC3E}">
        <p14:creationId xmlns:p14="http://schemas.microsoft.com/office/powerpoint/2010/main" val="399802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3024984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3675415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en-US" dirty="0"/>
              <a:t>24-11-2023</a:t>
            </a:r>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dirty="0"/>
              <a:t>164rd EATM Meeting</a:t>
            </a:r>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en-US" dirty="0"/>
              <a:t>17-10-2023</a:t>
            </a:r>
          </a:p>
        </p:txBody>
      </p:sp>
      <p:sp>
        <p:nvSpPr>
          <p:cNvPr id="6" name="Footer Placeholder 3"/>
          <p:cNvSpPr>
            <a:spLocks noGrp="1"/>
          </p:cNvSpPr>
          <p:nvPr>
            <p:ph type="ftr" sz="quarter" idx="15"/>
          </p:nvPr>
        </p:nvSpPr>
        <p:spPr/>
        <p:txBody>
          <a:bodyPr/>
          <a:lstStyle>
            <a:lvl1pPr>
              <a:defRPr dirty="0" smtClean="0"/>
            </a:lvl1pPr>
          </a:lstStyle>
          <a:p>
            <a:pPr>
              <a:defRPr/>
            </a:pPr>
            <a:r>
              <a:rPr lang="en-US"/>
              <a:t>162nd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en-US"/>
              <a:t>17-10-2023</a:t>
            </a:r>
          </a:p>
        </p:txBody>
      </p:sp>
      <p:sp>
        <p:nvSpPr>
          <p:cNvPr id="8"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en-US"/>
              <a:t>17-10-2023</a:t>
            </a:r>
          </a:p>
        </p:txBody>
      </p:sp>
      <p:sp>
        <p:nvSpPr>
          <p:cNvPr id="11"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en-US"/>
              <a:t>17-10-2023</a:t>
            </a:r>
          </a:p>
        </p:txBody>
      </p:sp>
      <p:sp>
        <p:nvSpPr>
          <p:cNvPr id="5" name="Footer Placeholder 3"/>
          <p:cNvSpPr>
            <a:spLocks noGrp="1"/>
          </p:cNvSpPr>
          <p:nvPr>
            <p:ph type="ftr" sz="quarter" idx="11"/>
          </p:nvPr>
        </p:nvSpPr>
        <p:spPr/>
        <p:txBody>
          <a:bodyPr/>
          <a:lstStyle>
            <a:lvl1pPr>
              <a:defRPr dirty="0" smtClean="0"/>
            </a:lvl1pPr>
          </a:lstStyle>
          <a:p>
            <a:pPr>
              <a:defRPr/>
            </a:pPr>
            <a:r>
              <a:rPr lang="en-US"/>
              <a:t>162nd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dirty="0"/>
              <a:t>7-11-2023</a:t>
            </a:r>
          </a:p>
        </p:txBody>
      </p:sp>
      <p:sp>
        <p:nvSpPr>
          <p:cNvPr id="3" name="Footer Placeholder 2"/>
          <p:cNvSpPr>
            <a:spLocks noGrp="1"/>
          </p:cNvSpPr>
          <p:nvPr>
            <p:ph type="ftr" sz="quarter" idx="11"/>
          </p:nvPr>
        </p:nvSpPr>
        <p:spPr/>
        <p:txBody>
          <a:bodyPr/>
          <a:lstStyle>
            <a:lvl1pPr>
              <a:defRPr/>
            </a:lvl1pPr>
          </a:lstStyle>
          <a:p>
            <a:pPr>
              <a:defRPr/>
            </a:pPr>
            <a:r>
              <a:rPr lang="en-US" dirty="0"/>
              <a:t>163nd EATM Meeting</a:t>
            </a:r>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7-11-2023</a:t>
            </a:r>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163nd EATM Meeting</a:t>
            </a:r>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2458825" TargetMode="External"/><Relationship Id="rId3" Type="http://schemas.openxmlformats.org/officeDocument/2006/relationships/hyperlink" Target="https://edms.cern.ch/document/3014585" TargetMode="External"/><Relationship Id="rId7" Type="http://schemas.openxmlformats.org/officeDocument/2006/relationships/hyperlink" Target="https://edms.cern.ch/document/3018519" TargetMode="External"/><Relationship Id="rId2" Type="http://schemas.openxmlformats.org/officeDocument/2006/relationships/hyperlink" Target="https://edms.cern.ch/document/3018473" TargetMode="External"/><Relationship Id="rId1" Type="http://schemas.openxmlformats.org/officeDocument/2006/relationships/slideLayout" Target="../slideLayouts/slideLayout6.xml"/><Relationship Id="rId6" Type="http://schemas.openxmlformats.org/officeDocument/2006/relationships/hyperlink" Target="https://edms.cern.ch/document/3014577" TargetMode="External"/><Relationship Id="rId11" Type="http://schemas.openxmlformats.org/officeDocument/2006/relationships/hyperlink" Target="https://edms.cern.ch/document/2732643" TargetMode="External"/><Relationship Id="rId5" Type="http://schemas.openxmlformats.org/officeDocument/2006/relationships/hyperlink" Target="https://edms.cern.ch/document/3024759" TargetMode="External"/><Relationship Id="rId10" Type="http://schemas.openxmlformats.org/officeDocument/2006/relationships/hyperlink" Target="https://edms.cern.ch/document/2716599" TargetMode="External"/><Relationship Id="rId4" Type="http://schemas.openxmlformats.org/officeDocument/2006/relationships/hyperlink" Target="https://edms.cern.ch/document/3024760" TargetMode="External"/><Relationship Id="rId9" Type="http://schemas.openxmlformats.org/officeDocument/2006/relationships/hyperlink" Target="https://edms.cern.ch/document/2206350"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3020139" TargetMode="External"/><Relationship Id="rId2" Type="http://schemas.openxmlformats.org/officeDocument/2006/relationships/hyperlink" Target="https://edms.cern.ch/document/2851423"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edms.cern.ch/document/2976670" TargetMode="External"/><Relationship Id="rId3" Type="http://schemas.openxmlformats.org/officeDocument/2006/relationships/hyperlink" Target="https://edms.cern.ch/document/2961759" TargetMode="External"/><Relationship Id="rId7" Type="http://schemas.openxmlformats.org/officeDocument/2006/relationships/hyperlink" Target="https://edms.cern.ch/document/2747997" TargetMode="External"/><Relationship Id="rId2" Type="http://schemas.openxmlformats.org/officeDocument/2006/relationships/hyperlink" Target="https://edms.cern.ch/document/3010259" TargetMode="External"/><Relationship Id="rId1" Type="http://schemas.openxmlformats.org/officeDocument/2006/relationships/slideLayout" Target="../slideLayouts/slideLayout6.xml"/><Relationship Id="rId6" Type="http://schemas.openxmlformats.org/officeDocument/2006/relationships/hyperlink" Target="https://edms.cern.ch/document/2997829" TargetMode="External"/><Relationship Id="rId5" Type="http://schemas.openxmlformats.org/officeDocument/2006/relationships/hyperlink" Target="https://edms.cern.ch/document/2868386" TargetMode="External"/><Relationship Id="rId4" Type="http://schemas.openxmlformats.org/officeDocument/2006/relationships/hyperlink" Target="https://edms.cern.ch/document/3018433" TargetMode="External"/><Relationship Id="rId9" Type="http://schemas.openxmlformats.org/officeDocument/2006/relationships/hyperlink" Target="https://edms.cern.ch/document/2811758"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2960989" TargetMode="External"/><Relationship Id="rId2" Type="http://schemas.openxmlformats.org/officeDocument/2006/relationships/hyperlink" Target="https://edms.cern.ch/document/3001893" TargetMode="External"/><Relationship Id="rId1" Type="http://schemas.openxmlformats.org/officeDocument/2006/relationships/slideLayout" Target="../slideLayouts/slideLayout6.xml"/><Relationship Id="rId4" Type="http://schemas.openxmlformats.org/officeDocument/2006/relationships/hyperlink" Target="https://edms.cern.ch/document/302476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2718575" TargetMode="External"/><Relationship Id="rId2" Type="http://schemas.openxmlformats.org/officeDocument/2006/relationships/hyperlink" Target="https://edms.cern.ch/document/2958976" TargetMode="External"/><Relationship Id="rId1" Type="http://schemas.openxmlformats.org/officeDocument/2006/relationships/slideLayout" Target="../slideLayouts/slideLayout6.xml"/><Relationship Id="rId5" Type="http://schemas.openxmlformats.org/officeDocument/2006/relationships/hyperlink" Target="https://edms.cern.ch/document/2975107" TargetMode="External"/><Relationship Id="rId4" Type="http://schemas.openxmlformats.org/officeDocument/2006/relationships/hyperlink" Target="https://edms.cern.ch/document/281307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2024-02-13</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TextBox 4">
            <a:extLst>
              <a:ext uri="{FF2B5EF4-FFF2-40B4-BE49-F238E27FC236}">
                <a16:creationId xmlns:a16="http://schemas.microsoft.com/office/drawing/2014/main" id="{ADC8B329-33B5-7C3B-DBA4-1581A3CE2BC1}"/>
              </a:ext>
            </a:extLst>
          </p:cNvPr>
          <p:cNvSpPr txBox="1"/>
          <p:nvPr/>
        </p:nvSpPr>
        <p:spPr>
          <a:xfrm>
            <a:off x="2295525" y="916881"/>
            <a:ext cx="6351120" cy="369332"/>
          </a:xfrm>
          <a:prstGeom prst="rect">
            <a:avLst/>
          </a:prstGeom>
          <a:noFill/>
        </p:spPr>
        <p:txBody>
          <a:bodyPr wrap="square" rtlCol="0">
            <a:spAutoFit/>
          </a:bodyPr>
          <a:lstStyle/>
          <a:p>
            <a:r>
              <a:rPr lang="en-GB" dirty="0" err="1">
                <a:latin typeface="+mn-lt"/>
              </a:rPr>
              <a:t>HiRadMat</a:t>
            </a:r>
            <a:r>
              <a:rPr lang="en-GB" dirty="0">
                <a:latin typeface="+mn-lt"/>
              </a:rPr>
              <a:t> Primary Vacuum Manifold</a:t>
            </a:r>
            <a:endParaRPr kumimoji="0" lang="en-GB" sz="1800" b="0" i="0" kern="1200" dirty="0">
              <a:solidFill>
                <a:schemeClr val="tx1"/>
              </a:solidFill>
              <a:effectLst/>
              <a:latin typeface="+mn-lt"/>
              <a:ea typeface="+mn-ea"/>
              <a:cs typeface="+mn-cs"/>
            </a:endParaRPr>
          </a:p>
        </p:txBody>
      </p:sp>
      <p:sp>
        <p:nvSpPr>
          <p:cNvPr id="7" name="Date Placeholder 2">
            <a:extLst>
              <a:ext uri="{FF2B5EF4-FFF2-40B4-BE49-F238E27FC236}">
                <a16:creationId xmlns:a16="http://schemas.microsoft.com/office/drawing/2014/main" id="{4C611D7B-2B29-DD99-9EAA-A26CF4708E9A}"/>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9" name="Footer Placeholder 3">
            <a:extLst>
              <a:ext uri="{FF2B5EF4-FFF2-40B4-BE49-F238E27FC236}">
                <a16:creationId xmlns:a16="http://schemas.microsoft.com/office/drawing/2014/main" id="{C33C903B-54BD-2AD9-10D9-DA720C20980F}"/>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13" name="TextBox 12">
            <a:extLst>
              <a:ext uri="{FF2B5EF4-FFF2-40B4-BE49-F238E27FC236}">
                <a16:creationId xmlns:a16="http://schemas.microsoft.com/office/drawing/2014/main" id="{ABFA913C-7E6F-F2F3-A8A4-4E4D2EDB37B6}"/>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HRM-V-EC-0003</a:t>
            </a:r>
          </a:p>
          <a:p>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4" name="TextBox 13">
            <a:extLst>
              <a:ext uri="{FF2B5EF4-FFF2-40B4-BE49-F238E27FC236}">
                <a16:creationId xmlns:a16="http://schemas.microsoft.com/office/drawing/2014/main" id="{A86F6670-5479-12DE-E742-C170E004D75C}"/>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Anthony Harrison</a:t>
            </a:r>
            <a:endParaRPr lang="en-GB" sz="900" i="1" dirty="0"/>
          </a:p>
        </p:txBody>
      </p:sp>
      <p:pic>
        <p:nvPicPr>
          <p:cNvPr id="16" name="Picture 15">
            <a:extLst>
              <a:ext uri="{FF2B5EF4-FFF2-40B4-BE49-F238E27FC236}">
                <a16:creationId xmlns:a16="http://schemas.microsoft.com/office/drawing/2014/main" id="{B2F55DEC-A841-3C80-D8A3-89F6FDE84A24}"/>
              </a:ext>
            </a:extLst>
          </p:cNvPr>
          <p:cNvPicPr>
            <a:picLocks noChangeAspect="1"/>
          </p:cNvPicPr>
          <p:nvPr/>
        </p:nvPicPr>
        <p:blipFill>
          <a:blip r:embed="rId3"/>
          <a:stretch>
            <a:fillRect/>
          </a:stretch>
        </p:blipFill>
        <p:spPr>
          <a:xfrm>
            <a:off x="1318758" y="2061971"/>
            <a:ext cx="6506483" cy="2734057"/>
          </a:xfrm>
          <a:prstGeom prst="rect">
            <a:avLst/>
          </a:prstGeom>
        </p:spPr>
      </p:pic>
    </p:spTree>
    <p:extLst>
      <p:ext uri="{BB962C8B-B14F-4D97-AF65-F5344CB8AC3E}">
        <p14:creationId xmlns:p14="http://schemas.microsoft.com/office/powerpoint/2010/main" val="1943689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SPSX-TC-ES-0003</a:t>
            </a:r>
          </a:p>
          <a:p>
            <a:r>
              <a:rPr sz="1400" b="0" i="0" u="none" strike="noStrike" dirty="0">
                <a:solidFill>
                  <a:srgbClr val="FF6600"/>
                </a:solidFill>
                <a:latin typeface="Verdana"/>
              </a:rPr>
              <a:t>Version </a:t>
            </a:r>
            <a:r>
              <a:rPr lang="en-US" sz="1400" b="1" dirty="0">
                <a:solidFill>
                  <a:srgbClr val="FF6600"/>
                </a:solidFill>
                <a:latin typeface="Verdana"/>
              </a:rPr>
              <a:t>0.5</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646331"/>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User Requirement for the XCRVH Micro-Collimator in H8 Line in North Area</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Bastien Rae</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336900"/>
            <a:ext cx="6649167" cy="461665"/>
          </a:xfrm>
          <a:prstGeom prst="rect">
            <a:avLst/>
          </a:prstGeom>
          <a:noFill/>
        </p:spPr>
        <p:txBody>
          <a:bodyPr wrap="square" rtlCol="0">
            <a:spAutoFit/>
          </a:bodyPr>
          <a:lstStyle/>
          <a:p>
            <a:r>
              <a:rPr lang="en-GB" sz="1200" dirty="0"/>
              <a:t>This document summarizes the needs of the users and the physics requirements for the micro-collimator situated on the H8 beamline in the North Area.</a:t>
            </a:r>
            <a:endParaRPr lang="en-GB" sz="12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pic>
        <p:nvPicPr>
          <p:cNvPr id="10" name="Picture 9">
            <a:extLst>
              <a:ext uri="{FF2B5EF4-FFF2-40B4-BE49-F238E27FC236}">
                <a16:creationId xmlns:a16="http://schemas.microsoft.com/office/drawing/2014/main" id="{716499DC-3C98-EA17-8B6E-0BC9870C83B8}"/>
              </a:ext>
            </a:extLst>
          </p:cNvPr>
          <p:cNvPicPr>
            <a:picLocks noChangeAspect="1"/>
          </p:cNvPicPr>
          <p:nvPr/>
        </p:nvPicPr>
        <p:blipFill>
          <a:blip r:embed="rId3"/>
          <a:stretch>
            <a:fillRect/>
          </a:stretch>
        </p:blipFill>
        <p:spPr>
          <a:xfrm>
            <a:off x="213392" y="2344911"/>
            <a:ext cx="3769674" cy="2974947"/>
          </a:xfrm>
          <a:prstGeom prst="rect">
            <a:avLst/>
          </a:prstGeom>
        </p:spPr>
      </p:pic>
      <p:sp>
        <p:nvSpPr>
          <p:cNvPr id="11" name="TextBox 10">
            <a:extLst>
              <a:ext uri="{FF2B5EF4-FFF2-40B4-BE49-F238E27FC236}">
                <a16:creationId xmlns:a16="http://schemas.microsoft.com/office/drawing/2014/main" id="{7C18DEB9-225F-A959-C37A-BB7845093E3D}"/>
              </a:ext>
            </a:extLst>
          </p:cNvPr>
          <p:cNvSpPr txBox="1"/>
          <p:nvPr/>
        </p:nvSpPr>
        <p:spPr>
          <a:xfrm>
            <a:off x="4211945" y="2136318"/>
            <a:ext cx="4718663" cy="1015663"/>
          </a:xfrm>
          <a:prstGeom prst="rect">
            <a:avLst/>
          </a:prstGeom>
          <a:noFill/>
        </p:spPr>
        <p:txBody>
          <a:bodyPr wrap="square" rtlCol="0">
            <a:spAutoFit/>
          </a:bodyPr>
          <a:lstStyle/>
          <a:p>
            <a:r>
              <a:rPr lang="en-GB" sz="1200" dirty="0"/>
              <a:t>The micro-collimator (XCRHV) was developed for use in the North Area H8 beamline. Used in ‘microbeam’ mode, the collimator attenuates a beam of particles to allow only a small number to pass. </a:t>
            </a:r>
          </a:p>
          <a:p>
            <a:r>
              <a:rPr lang="en-GB" sz="1200" dirty="0"/>
              <a:t>There are currently two micro-collimators: one installed in H8 beamline and one spare.</a:t>
            </a:r>
          </a:p>
        </p:txBody>
      </p:sp>
      <p:pic>
        <p:nvPicPr>
          <p:cNvPr id="14" name="Picture 13">
            <a:extLst>
              <a:ext uri="{FF2B5EF4-FFF2-40B4-BE49-F238E27FC236}">
                <a16:creationId xmlns:a16="http://schemas.microsoft.com/office/drawing/2014/main" id="{96B8C6E1-8E02-A92A-A16E-99528A59CECE}"/>
              </a:ext>
            </a:extLst>
          </p:cNvPr>
          <p:cNvPicPr>
            <a:picLocks noChangeAspect="1"/>
          </p:cNvPicPr>
          <p:nvPr/>
        </p:nvPicPr>
        <p:blipFill>
          <a:blip r:embed="rId4"/>
          <a:stretch>
            <a:fillRect/>
          </a:stretch>
        </p:blipFill>
        <p:spPr>
          <a:xfrm>
            <a:off x="4830265" y="3306115"/>
            <a:ext cx="3422581" cy="2413294"/>
          </a:xfrm>
          <a:prstGeom prst="rect">
            <a:avLst/>
          </a:prstGeom>
        </p:spPr>
      </p:pic>
    </p:spTree>
    <p:extLst>
      <p:ext uri="{BB962C8B-B14F-4D97-AF65-F5344CB8AC3E}">
        <p14:creationId xmlns:p14="http://schemas.microsoft.com/office/powerpoint/2010/main" val="1291904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SPSX-TC-ES-0003</a:t>
            </a:r>
          </a:p>
          <a:p>
            <a:r>
              <a:rPr sz="1400" b="0" i="0" u="none" strike="noStrike" dirty="0">
                <a:solidFill>
                  <a:srgbClr val="FF6600"/>
                </a:solidFill>
                <a:latin typeface="Verdana"/>
              </a:rPr>
              <a:t>Version </a:t>
            </a:r>
            <a:r>
              <a:rPr lang="en-US" sz="1400" b="1" dirty="0">
                <a:solidFill>
                  <a:srgbClr val="FF6600"/>
                </a:solidFill>
                <a:latin typeface="Verdana"/>
              </a:rPr>
              <a:t>0.5</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646331"/>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User Requirement for the XCRVH Micro-Collimator in H8 Line in North Area</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Bastien Rae</a:t>
            </a:r>
            <a:endParaRPr lang="en-GB" sz="9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13" name="TextBox 12">
            <a:extLst>
              <a:ext uri="{FF2B5EF4-FFF2-40B4-BE49-F238E27FC236}">
                <a16:creationId xmlns:a16="http://schemas.microsoft.com/office/drawing/2014/main" id="{48ABD92E-2C3E-8C70-7634-7924A32DF708}"/>
              </a:ext>
            </a:extLst>
          </p:cNvPr>
          <p:cNvSpPr txBox="1"/>
          <p:nvPr/>
        </p:nvSpPr>
        <p:spPr>
          <a:xfrm>
            <a:off x="147234" y="1755018"/>
            <a:ext cx="8849532" cy="1015663"/>
          </a:xfrm>
          <a:prstGeom prst="rect">
            <a:avLst/>
          </a:prstGeom>
          <a:noFill/>
        </p:spPr>
        <p:txBody>
          <a:bodyPr wrap="square">
            <a:spAutoFit/>
          </a:bodyPr>
          <a:lstStyle/>
          <a:p>
            <a:r>
              <a:rPr lang="en-GB" sz="1200" dirty="0"/>
              <a:t>The collimator is critical for operation of microbeams on the H8 beamline, and so consolidation is necessary. The spare XCRHV is due to be exchanged with the installed one during YETS 2023-24. </a:t>
            </a:r>
          </a:p>
          <a:p>
            <a:r>
              <a:rPr lang="en-GB" sz="1200" dirty="0"/>
              <a:t>Precise alignment of the micro-collimator is essential but the current alignment mechanisms are not user-friendly, nor is there an accurate optical reference point to carry out </a:t>
            </a:r>
            <a:r>
              <a:rPr lang="en-GB" sz="1200" dirty="0" err="1"/>
              <a:t>fiducialisation</a:t>
            </a:r>
            <a:r>
              <a:rPr lang="en-GB" sz="1200" dirty="0"/>
              <a:t>. A redesign of the alignment system would be beneficial, perhaps one encompassing both the XCIO and XCRHV. </a:t>
            </a:r>
          </a:p>
        </p:txBody>
      </p:sp>
      <p:pic>
        <p:nvPicPr>
          <p:cNvPr id="16" name="Picture 15">
            <a:extLst>
              <a:ext uri="{FF2B5EF4-FFF2-40B4-BE49-F238E27FC236}">
                <a16:creationId xmlns:a16="http://schemas.microsoft.com/office/drawing/2014/main" id="{2833234D-2A09-89FC-649B-76AC6A0CFEC3}"/>
              </a:ext>
            </a:extLst>
          </p:cNvPr>
          <p:cNvPicPr>
            <a:picLocks noChangeAspect="1"/>
          </p:cNvPicPr>
          <p:nvPr/>
        </p:nvPicPr>
        <p:blipFill>
          <a:blip r:embed="rId3"/>
          <a:stretch>
            <a:fillRect/>
          </a:stretch>
        </p:blipFill>
        <p:spPr>
          <a:xfrm>
            <a:off x="2295525" y="2582353"/>
            <a:ext cx="4141067" cy="3673050"/>
          </a:xfrm>
          <a:prstGeom prst="rect">
            <a:avLst/>
          </a:prstGeom>
        </p:spPr>
      </p:pic>
    </p:spTree>
    <p:extLst>
      <p:ext uri="{BB962C8B-B14F-4D97-AF65-F5344CB8AC3E}">
        <p14:creationId xmlns:p14="http://schemas.microsoft.com/office/powerpoint/2010/main" val="3560738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dirty="0" smtClean="0"/>
              <a:pPr/>
              <a:t>13</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Date Placeholder 2">
            <a:extLst>
              <a:ext uri="{FF2B5EF4-FFF2-40B4-BE49-F238E27FC236}">
                <a16:creationId xmlns:a16="http://schemas.microsoft.com/office/drawing/2014/main" id="{4C611D7B-2B29-DD99-9EAA-A26CF4708E9A}"/>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9" name="Footer Placeholder 3">
            <a:extLst>
              <a:ext uri="{FF2B5EF4-FFF2-40B4-BE49-F238E27FC236}">
                <a16:creationId xmlns:a16="http://schemas.microsoft.com/office/drawing/2014/main" id="{C33C903B-54BD-2AD9-10D9-DA720C20980F}"/>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4" name="TextBox 3">
            <a:extLst>
              <a:ext uri="{FF2B5EF4-FFF2-40B4-BE49-F238E27FC236}">
                <a16:creationId xmlns:a16="http://schemas.microsoft.com/office/drawing/2014/main" id="{B669A24C-C86F-761E-200D-947F260A8C9C}"/>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SPSX-TC-ES-0003</a:t>
            </a:r>
          </a:p>
          <a:p>
            <a:r>
              <a:rPr sz="1400" b="0" i="0" u="none" strike="noStrike" dirty="0">
                <a:solidFill>
                  <a:srgbClr val="FF6600"/>
                </a:solidFill>
                <a:latin typeface="Verdana"/>
              </a:rPr>
              <a:t>Version </a:t>
            </a:r>
            <a:r>
              <a:rPr lang="en-US" sz="1400" b="1" dirty="0">
                <a:solidFill>
                  <a:srgbClr val="FF6600"/>
                </a:solidFill>
                <a:latin typeface="Verdana"/>
              </a:rPr>
              <a:t>0.5</a:t>
            </a: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EA3888CF-64FF-AC58-85A1-9FB5356EBE8C}"/>
              </a:ext>
            </a:extLst>
          </p:cNvPr>
          <p:cNvSpPr txBox="1"/>
          <p:nvPr/>
        </p:nvSpPr>
        <p:spPr>
          <a:xfrm>
            <a:off x="2295525" y="798573"/>
            <a:ext cx="6351120" cy="646331"/>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User Requirement for the XCRVH Micro-Collimator in H8 Line in North Area</a:t>
            </a:r>
          </a:p>
        </p:txBody>
      </p:sp>
      <p:sp>
        <p:nvSpPr>
          <p:cNvPr id="11" name="TextBox 10">
            <a:extLst>
              <a:ext uri="{FF2B5EF4-FFF2-40B4-BE49-F238E27FC236}">
                <a16:creationId xmlns:a16="http://schemas.microsoft.com/office/drawing/2014/main" id="{DDBE66D4-F380-C561-ED69-30FFA2638EAD}"/>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Bastien Rae</a:t>
            </a:r>
            <a:endParaRPr lang="en-GB" sz="900" i="1" dirty="0"/>
          </a:p>
        </p:txBody>
      </p:sp>
      <p:pic>
        <p:nvPicPr>
          <p:cNvPr id="14" name="Picture 13">
            <a:extLst>
              <a:ext uri="{FF2B5EF4-FFF2-40B4-BE49-F238E27FC236}">
                <a16:creationId xmlns:a16="http://schemas.microsoft.com/office/drawing/2014/main" id="{33A70F91-0C0C-0796-7EF8-76C26E9E438B}"/>
              </a:ext>
            </a:extLst>
          </p:cNvPr>
          <p:cNvPicPr>
            <a:picLocks noChangeAspect="1"/>
          </p:cNvPicPr>
          <p:nvPr/>
        </p:nvPicPr>
        <p:blipFill>
          <a:blip r:embed="rId3"/>
          <a:stretch>
            <a:fillRect/>
          </a:stretch>
        </p:blipFill>
        <p:spPr>
          <a:xfrm>
            <a:off x="0" y="2407305"/>
            <a:ext cx="9144000" cy="2043390"/>
          </a:xfrm>
          <a:prstGeom prst="rect">
            <a:avLst/>
          </a:prstGeom>
        </p:spPr>
      </p:pic>
    </p:spTree>
    <p:extLst>
      <p:ext uri="{BB962C8B-B14F-4D97-AF65-F5344CB8AC3E}">
        <p14:creationId xmlns:p14="http://schemas.microsoft.com/office/powerpoint/2010/main" val="966379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336900"/>
            <a:ext cx="6649167" cy="461665"/>
          </a:xfrm>
          <a:prstGeom prst="rect">
            <a:avLst/>
          </a:prstGeom>
          <a:noFill/>
        </p:spPr>
        <p:txBody>
          <a:bodyPr wrap="square" rtlCol="0">
            <a:spAutoFit/>
          </a:bodyPr>
          <a:lstStyle/>
          <a:p>
            <a:r>
              <a:rPr lang="en-GB" sz="1200" dirty="0"/>
              <a:t>This document summarizes the user needs and the physics requirements for the CEDAR detectors (XCED) in the North Area. </a:t>
            </a:r>
            <a:endParaRPr lang="en-GB" sz="12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9" name="TextBox 8">
            <a:extLst>
              <a:ext uri="{FF2B5EF4-FFF2-40B4-BE49-F238E27FC236}">
                <a16:creationId xmlns:a16="http://schemas.microsoft.com/office/drawing/2014/main" id="{178744D4-CF49-AF1A-0B56-F56A56F8B9B5}"/>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SPSX-X-E</a:t>
            </a:r>
            <a:r>
              <a:rPr lang="en-US" dirty="0">
                <a:latin typeface="+mn-lt"/>
              </a:rPr>
              <a:t>S</a:t>
            </a:r>
            <a:r>
              <a:rPr kumimoji="0" lang="en-US" sz="1800" b="0" i="0" kern="1200" dirty="0">
                <a:solidFill>
                  <a:schemeClr val="tx1"/>
                </a:solidFill>
                <a:effectLst/>
                <a:latin typeface="+mn-lt"/>
                <a:ea typeface="+mn-ea"/>
                <a:cs typeface="+mn-cs"/>
              </a:rPr>
              <a:t>-0004</a:t>
            </a:r>
          </a:p>
          <a:p>
            <a:r>
              <a:rPr sz="1400" b="0" i="0" u="none" strike="noStrike" dirty="0">
                <a:solidFill>
                  <a:srgbClr val="FF6600"/>
                </a:solidFill>
                <a:latin typeface="Verdana"/>
              </a:rPr>
              <a:t>Version </a:t>
            </a:r>
            <a:r>
              <a:rPr lang="en-US" sz="1400" b="1" i="0" u="none" strike="noStrike" dirty="0">
                <a:solidFill>
                  <a:srgbClr val="FF6600"/>
                </a:solidFill>
                <a:latin typeface="Verdana"/>
              </a:rPr>
              <a:t>1.1</a:t>
            </a:r>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13B8B2A1-DDF1-18AD-A54E-C686078C0BFD}"/>
              </a:ext>
            </a:extLst>
          </p:cNvPr>
          <p:cNvSpPr txBox="1"/>
          <p:nvPr/>
        </p:nvSpPr>
        <p:spPr>
          <a:xfrm>
            <a:off x="2295525" y="916881"/>
            <a:ext cx="6351120" cy="369332"/>
          </a:xfrm>
          <a:prstGeom prst="rect">
            <a:avLst/>
          </a:prstGeom>
          <a:noFill/>
        </p:spPr>
        <p:txBody>
          <a:bodyPr wrap="square" rtlCol="0">
            <a:spAutoFit/>
          </a:bodyPr>
          <a:lstStyle/>
          <a:p>
            <a:r>
              <a:rPr lang="en-GB" dirty="0">
                <a:latin typeface="+mn-lt"/>
              </a:rPr>
              <a:t>User Requirements for XCED Detectors in North Area Beamlines</a:t>
            </a:r>
            <a:endParaRPr kumimoji="0" lang="en-GB" sz="1800" b="0" i="0" kern="1200" dirty="0">
              <a:solidFill>
                <a:schemeClr val="tx1"/>
              </a:solidFill>
              <a:effectLst/>
              <a:latin typeface="+mn-lt"/>
              <a:ea typeface="+mn-ea"/>
              <a:cs typeface="+mn-cs"/>
            </a:endParaRPr>
          </a:p>
        </p:txBody>
      </p:sp>
      <p:sp>
        <p:nvSpPr>
          <p:cNvPr id="11" name="TextBox 10">
            <a:extLst>
              <a:ext uri="{FF2B5EF4-FFF2-40B4-BE49-F238E27FC236}">
                <a16:creationId xmlns:a16="http://schemas.microsoft.com/office/drawing/2014/main" id="{A857D72C-C5F0-224B-F6D8-1319C0732ED6}"/>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Anna Baratto Roldan</a:t>
            </a:r>
            <a:endParaRPr lang="en-GB" sz="900" i="1" dirty="0"/>
          </a:p>
        </p:txBody>
      </p:sp>
      <p:sp>
        <p:nvSpPr>
          <p:cNvPr id="14" name="TextBox 13">
            <a:extLst>
              <a:ext uri="{FF2B5EF4-FFF2-40B4-BE49-F238E27FC236}">
                <a16:creationId xmlns:a16="http://schemas.microsoft.com/office/drawing/2014/main" id="{C6609611-514F-E371-BD31-07AE4FC2132A}"/>
              </a:ext>
            </a:extLst>
          </p:cNvPr>
          <p:cNvSpPr txBox="1"/>
          <p:nvPr/>
        </p:nvSpPr>
        <p:spPr>
          <a:xfrm>
            <a:off x="247973" y="1969327"/>
            <a:ext cx="8698107" cy="1384995"/>
          </a:xfrm>
          <a:prstGeom prst="rect">
            <a:avLst/>
          </a:prstGeom>
          <a:noFill/>
        </p:spPr>
        <p:txBody>
          <a:bodyPr wrap="square">
            <a:spAutoFit/>
          </a:bodyPr>
          <a:lstStyle/>
          <a:p>
            <a:r>
              <a:rPr lang="en-GB" sz="1200" dirty="0"/>
              <a:t>Several XCEDs are currently in use in the North Area. The following types exist: </a:t>
            </a:r>
          </a:p>
          <a:p>
            <a:pPr marL="171450" indent="-171450">
              <a:buFont typeface="Arial" panose="020B0604020202020204" pitchFamily="34" charset="0"/>
              <a:buChar char="•"/>
            </a:pPr>
            <a:r>
              <a:rPr lang="en-GB" sz="1200" dirty="0"/>
              <a:t>XCED N1 , filled with helium and comprising adapted optics;</a:t>
            </a:r>
          </a:p>
          <a:p>
            <a:pPr marL="171450" indent="-171450">
              <a:buFont typeface="Arial" panose="020B0604020202020204" pitchFamily="34" charset="0"/>
              <a:buChar char="•"/>
            </a:pPr>
            <a:r>
              <a:rPr lang="en-GB" sz="1200" dirty="0"/>
              <a:t>XCED W2 , filled with nitrogen; </a:t>
            </a:r>
          </a:p>
          <a:p>
            <a:pPr marL="171450" indent="-171450">
              <a:buFont typeface="Arial" panose="020B0604020202020204" pitchFamily="34" charset="0"/>
              <a:buChar char="•"/>
            </a:pPr>
            <a:r>
              <a:rPr lang="en-GB" sz="1200" dirty="0"/>
              <a:t>XCED H, filled with hydrogen. </a:t>
            </a:r>
          </a:p>
          <a:p>
            <a:endParaRPr lang="en-GB" sz="1200" dirty="0"/>
          </a:p>
          <a:p>
            <a:r>
              <a:rPr lang="en-GB" sz="1200" dirty="0"/>
              <a:t>The normal Threshold Cherenkov Counters (XCETs) are limited at high intensities, therefore, the XCEDs are more desirable for fixed-target experiments and for test beam users who would like to tag or veto individual particle species.</a:t>
            </a:r>
          </a:p>
        </p:txBody>
      </p:sp>
      <p:pic>
        <p:nvPicPr>
          <p:cNvPr id="18" name="Picture 17">
            <a:extLst>
              <a:ext uri="{FF2B5EF4-FFF2-40B4-BE49-F238E27FC236}">
                <a16:creationId xmlns:a16="http://schemas.microsoft.com/office/drawing/2014/main" id="{0F1DD382-D56B-C8A8-DC37-660C1812DDFD}"/>
              </a:ext>
            </a:extLst>
          </p:cNvPr>
          <p:cNvPicPr>
            <a:picLocks noChangeAspect="1"/>
          </p:cNvPicPr>
          <p:nvPr/>
        </p:nvPicPr>
        <p:blipFill>
          <a:blip r:embed="rId3"/>
          <a:stretch>
            <a:fillRect/>
          </a:stretch>
        </p:blipFill>
        <p:spPr>
          <a:xfrm>
            <a:off x="247973" y="3498017"/>
            <a:ext cx="5953956" cy="2629267"/>
          </a:xfrm>
          <a:prstGeom prst="rect">
            <a:avLst/>
          </a:prstGeom>
        </p:spPr>
      </p:pic>
      <p:sp>
        <p:nvSpPr>
          <p:cNvPr id="4" name="TextBox 3">
            <a:extLst>
              <a:ext uri="{FF2B5EF4-FFF2-40B4-BE49-F238E27FC236}">
                <a16:creationId xmlns:a16="http://schemas.microsoft.com/office/drawing/2014/main" id="{C1104622-9D65-5F85-27A1-E6728989AD4A}"/>
              </a:ext>
            </a:extLst>
          </p:cNvPr>
          <p:cNvSpPr txBox="1"/>
          <p:nvPr/>
        </p:nvSpPr>
        <p:spPr>
          <a:xfrm>
            <a:off x="6035675" y="3676973"/>
            <a:ext cx="2860352" cy="2123658"/>
          </a:xfrm>
          <a:prstGeom prst="rect">
            <a:avLst/>
          </a:prstGeom>
          <a:noFill/>
        </p:spPr>
        <p:txBody>
          <a:bodyPr wrap="square">
            <a:spAutoFit/>
          </a:bodyPr>
          <a:lstStyle/>
          <a:p>
            <a:r>
              <a:rPr lang="en-GB" sz="1200" dirty="0"/>
              <a:t>The consolidation of the XCED detectors aims to standardise all North Area XCED detectors. </a:t>
            </a:r>
          </a:p>
          <a:p>
            <a:r>
              <a:rPr lang="en-GB" sz="1200" dirty="0"/>
              <a:t>Thermal insulation and pressure control systems must be improved to meet user requirements and to achieve the required precision in particle identification.</a:t>
            </a:r>
          </a:p>
          <a:p>
            <a:r>
              <a:rPr lang="en-GB" sz="1200" dirty="0"/>
              <a:t>Procurement of new XCEDs is necessary to ensure there are sufficient spares, given that the interest in XCEDs detectors is increasing.</a:t>
            </a:r>
          </a:p>
        </p:txBody>
      </p:sp>
    </p:spTree>
    <p:extLst>
      <p:ext uri="{BB962C8B-B14F-4D97-AF65-F5344CB8AC3E}">
        <p14:creationId xmlns:p14="http://schemas.microsoft.com/office/powerpoint/2010/main" val="3018443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9" name="TextBox 8">
            <a:extLst>
              <a:ext uri="{FF2B5EF4-FFF2-40B4-BE49-F238E27FC236}">
                <a16:creationId xmlns:a16="http://schemas.microsoft.com/office/drawing/2014/main" id="{178744D4-CF49-AF1A-0B56-F56A56F8B9B5}"/>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SPSX-X-E</a:t>
            </a:r>
            <a:r>
              <a:rPr lang="en-US" dirty="0">
                <a:latin typeface="+mn-lt"/>
              </a:rPr>
              <a:t>S</a:t>
            </a:r>
            <a:r>
              <a:rPr kumimoji="0" lang="en-US" sz="1800" b="0" i="0" kern="1200" dirty="0">
                <a:solidFill>
                  <a:schemeClr val="tx1"/>
                </a:solidFill>
                <a:effectLst/>
                <a:latin typeface="+mn-lt"/>
                <a:ea typeface="+mn-ea"/>
                <a:cs typeface="+mn-cs"/>
              </a:rPr>
              <a:t>-0004</a:t>
            </a:r>
          </a:p>
          <a:p>
            <a:r>
              <a:rPr sz="1400" b="0" i="0" u="none" strike="noStrike" dirty="0">
                <a:solidFill>
                  <a:srgbClr val="FF6600"/>
                </a:solidFill>
                <a:latin typeface="Verdana"/>
              </a:rPr>
              <a:t>Version </a:t>
            </a:r>
            <a:r>
              <a:rPr lang="en-US" sz="1400" b="1" i="0" u="none" strike="noStrike" dirty="0">
                <a:solidFill>
                  <a:srgbClr val="FF6600"/>
                </a:solidFill>
                <a:latin typeface="Verdana"/>
              </a:rPr>
              <a:t>1.1</a:t>
            </a:r>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13B8B2A1-DDF1-18AD-A54E-C686078C0BFD}"/>
              </a:ext>
            </a:extLst>
          </p:cNvPr>
          <p:cNvSpPr txBox="1"/>
          <p:nvPr/>
        </p:nvSpPr>
        <p:spPr>
          <a:xfrm>
            <a:off x="2295525" y="916881"/>
            <a:ext cx="6351120" cy="369332"/>
          </a:xfrm>
          <a:prstGeom prst="rect">
            <a:avLst/>
          </a:prstGeom>
          <a:noFill/>
        </p:spPr>
        <p:txBody>
          <a:bodyPr wrap="square" rtlCol="0">
            <a:spAutoFit/>
          </a:bodyPr>
          <a:lstStyle/>
          <a:p>
            <a:r>
              <a:rPr lang="en-GB" dirty="0">
                <a:latin typeface="+mn-lt"/>
              </a:rPr>
              <a:t>User Requirements for XCED Detectors in North Area Beamlines</a:t>
            </a:r>
            <a:endParaRPr kumimoji="0" lang="en-GB" sz="1800" b="0" i="0" kern="1200" dirty="0">
              <a:solidFill>
                <a:schemeClr val="tx1"/>
              </a:solidFill>
              <a:effectLst/>
              <a:latin typeface="+mn-lt"/>
              <a:ea typeface="+mn-ea"/>
              <a:cs typeface="+mn-cs"/>
            </a:endParaRPr>
          </a:p>
        </p:txBody>
      </p:sp>
      <p:sp>
        <p:nvSpPr>
          <p:cNvPr id="11" name="TextBox 10">
            <a:extLst>
              <a:ext uri="{FF2B5EF4-FFF2-40B4-BE49-F238E27FC236}">
                <a16:creationId xmlns:a16="http://schemas.microsoft.com/office/drawing/2014/main" id="{A857D72C-C5F0-224B-F6D8-1319C0732ED6}"/>
              </a:ext>
            </a:extLst>
          </p:cNvPr>
          <p:cNvSpPr txBox="1"/>
          <p:nvPr/>
        </p:nvSpPr>
        <p:spPr>
          <a:xfrm>
            <a:off x="0" y="1456300"/>
            <a:ext cx="1320799" cy="230832"/>
          </a:xfrm>
          <a:prstGeom prst="rect">
            <a:avLst/>
          </a:prstGeom>
          <a:noFill/>
        </p:spPr>
        <p:txBody>
          <a:bodyPr wrap="square" rtlCol="0">
            <a:spAutoFit/>
          </a:bodyPr>
          <a:lstStyle/>
          <a:p>
            <a:pPr fontAlgn="t"/>
            <a:r>
              <a:rPr lang="en-US" sz="900" i="1" dirty="0"/>
              <a:t>By Anna Baratto Roldan</a:t>
            </a:r>
            <a:endParaRPr lang="en-GB" sz="900" i="1" dirty="0"/>
          </a:p>
        </p:txBody>
      </p:sp>
      <p:pic>
        <p:nvPicPr>
          <p:cNvPr id="5" name="Picture 4">
            <a:extLst>
              <a:ext uri="{FF2B5EF4-FFF2-40B4-BE49-F238E27FC236}">
                <a16:creationId xmlns:a16="http://schemas.microsoft.com/office/drawing/2014/main" id="{07A89106-7B07-BDAD-C527-F3A63EDEFC0F}"/>
              </a:ext>
            </a:extLst>
          </p:cNvPr>
          <p:cNvPicPr>
            <a:picLocks noChangeAspect="1"/>
          </p:cNvPicPr>
          <p:nvPr/>
        </p:nvPicPr>
        <p:blipFill>
          <a:blip r:embed="rId3"/>
          <a:stretch>
            <a:fillRect/>
          </a:stretch>
        </p:blipFill>
        <p:spPr>
          <a:xfrm>
            <a:off x="1269150" y="1286213"/>
            <a:ext cx="3549651" cy="4934744"/>
          </a:xfrm>
          <a:prstGeom prst="rect">
            <a:avLst/>
          </a:prstGeom>
        </p:spPr>
      </p:pic>
      <p:grpSp>
        <p:nvGrpSpPr>
          <p:cNvPr id="19" name="Group 18">
            <a:extLst>
              <a:ext uri="{FF2B5EF4-FFF2-40B4-BE49-F238E27FC236}">
                <a16:creationId xmlns:a16="http://schemas.microsoft.com/office/drawing/2014/main" id="{AE601541-46FA-AE40-B23B-E9A5DB73DADF}"/>
              </a:ext>
            </a:extLst>
          </p:cNvPr>
          <p:cNvGrpSpPr/>
          <p:nvPr/>
        </p:nvGrpSpPr>
        <p:grpSpPr>
          <a:xfrm>
            <a:off x="4932475" y="1286215"/>
            <a:ext cx="3640025" cy="4934742"/>
            <a:chOff x="4932475" y="1286214"/>
            <a:chExt cx="3575073" cy="5152413"/>
          </a:xfrm>
        </p:grpSpPr>
        <p:pic>
          <p:nvPicPr>
            <p:cNvPr id="15" name="Picture 14">
              <a:extLst>
                <a:ext uri="{FF2B5EF4-FFF2-40B4-BE49-F238E27FC236}">
                  <a16:creationId xmlns:a16="http://schemas.microsoft.com/office/drawing/2014/main" id="{FFDE47A4-7575-E5AF-F336-0E6DE2D80E74}"/>
                </a:ext>
              </a:extLst>
            </p:cNvPr>
            <p:cNvPicPr>
              <a:picLocks noChangeAspect="1"/>
            </p:cNvPicPr>
            <p:nvPr/>
          </p:nvPicPr>
          <p:blipFill rotWithShape="1">
            <a:blip r:embed="rId4"/>
            <a:srcRect b="945"/>
            <a:stretch/>
          </p:blipFill>
          <p:spPr>
            <a:xfrm>
              <a:off x="4932475" y="1286214"/>
              <a:ext cx="3575073" cy="4911386"/>
            </a:xfrm>
            <a:prstGeom prst="rect">
              <a:avLst/>
            </a:prstGeom>
          </p:spPr>
        </p:pic>
        <p:pic>
          <p:nvPicPr>
            <p:cNvPr id="17" name="Picture 16">
              <a:extLst>
                <a:ext uri="{FF2B5EF4-FFF2-40B4-BE49-F238E27FC236}">
                  <a16:creationId xmlns:a16="http://schemas.microsoft.com/office/drawing/2014/main" id="{E9EBC260-BF89-3494-820F-AA0A9B4A34EF}"/>
                </a:ext>
              </a:extLst>
            </p:cNvPr>
            <p:cNvPicPr>
              <a:picLocks noChangeAspect="1"/>
            </p:cNvPicPr>
            <p:nvPr/>
          </p:nvPicPr>
          <p:blipFill rotWithShape="1">
            <a:blip r:embed="rId5"/>
            <a:srcRect t="12357" b="8999"/>
            <a:stretch/>
          </p:blipFill>
          <p:spPr>
            <a:xfrm>
              <a:off x="4945197" y="6197601"/>
              <a:ext cx="3549651" cy="241026"/>
            </a:xfrm>
            <a:prstGeom prst="rect">
              <a:avLst/>
            </a:prstGeom>
          </p:spPr>
        </p:pic>
      </p:grpSp>
    </p:spTree>
    <p:extLst>
      <p:ext uri="{BB962C8B-B14F-4D97-AF65-F5344CB8AC3E}">
        <p14:creationId xmlns:p14="http://schemas.microsoft.com/office/powerpoint/2010/main" val="2326019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3" name="TextBox 2">
            <a:extLst>
              <a:ext uri="{FF2B5EF4-FFF2-40B4-BE49-F238E27FC236}">
                <a16:creationId xmlns:a16="http://schemas.microsoft.com/office/drawing/2014/main" id="{B8E6C08A-FCB6-B393-5A9E-0DFC59B6AE24}"/>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SPSX-X-E</a:t>
            </a:r>
            <a:r>
              <a:rPr lang="en-US" dirty="0">
                <a:latin typeface="+mn-lt"/>
              </a:rPr>
              <a:t>S</a:t>
            </a:r>
            <a:r>
              <a:rPr kumimoji="0" lang="en-US" sz="1800" b="0" i="0" kern="1200" dirty="0">
                <a:solidFill>
                  <a:schemeClr val="tx1"/>
                </a:solidFill>
                <a:effectLst/>
                <a:latin typeface="+mn-lt"/>
                <a:ea typeface="+mn-ea"/>
                <a:cs typeface="+mn-cs"/>
              </a:rPr>
              <a:t>-0004</a:t>
            </a:r>
          </a:p>
          <a:p>
            <a:r>
              <a:rPr sz="1400" b="0" i="0" u="none" strike="noStrike" dirty="0">
                <a:solidFill>
                  <a:srgbClr val="FF6600"/>
                </a:solidFill>
                <a:latin typeface="Verdana"/>
              </a:rPr>
              <a:t>Version </a:t>
            </a:r>
            <a:r>
              <a:rPr lang="en-US" sz="1400" b="1" i="0" u="none" strike="noStrike" dirty="0">
                <a:solidFill>
                  <a:srgbClr val="FF6600"/>
                </a:solidFill>
                <a:latin typeface="Verdana"/>
              </a:rPr>
              <a:t>1.1</a:t>
            </a:r>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5" name="TextBox 4">
            <a:extLst>
              <a:ext uri="{FF2B5EF4-FFF2-40B4-BE49-F238E27FC236}">
                <a16:creationId xmlns:a16="http://schemas.microsoft.com/office/drawing/2014/main" id="{ADC8B329-33B5-7C3B-DBA4-1581A3CE2BC1}"/>
              </a:ext>
            </a:extLst>
          </p:cNvPr>
          <p:cNvSpPr txBox="1"/>
          <p:nvPr/>
        </p:nvSpPr>
        <p:spPr>
          <a:xfrm>
            <a:off x="2295525" y="916881"/>
            <a:ext cx="6351120" cy="369332"/>
          </a:xfrm>
          <a:prstGeom prst="rect">
            <a:avLst/>
          </a:prstGeom>
          <a:noFill/>
        </p:spPr>
        <p:txBody>
          <a:bodyPr wrap="square" rtlCol="0">
            <a:spAutoFit/>
          </a:bodyPr>
          <a:lstStyle/>
          <a:p>
            <a:r>
              <a:rPr lang="en-GB" dirty="0">
                <a:latin typeface="+mn-lt"/>
              </a:rPr>
              <a:t>User Requirements for XCED Detectors in North Area Beamlines</a:t>
            </a:r>
            <a:endParaRPr kumimoji="0" lang="en-GB" sz="1800" b="0" i="0" kern="1200" dirty="0">
              <a:solidFill>
                <a:schemeClr val="tx1"/>
              </a:solidFill>
              <a:effectLst/>
              <a:latin typeface="+mn-lt"/>
              <a:ea typeface="+mn-ea"/>
              <a:cs typeface="+mn-cs"/>
            </a:endParaRPr>
          </a:p>
        </p:txBody>
      </p:sp>
      <p:sp>
        <p:nvSpPr>
          <p:cNvPr id="6" name="TextBox 5">
            <a:extLst>
              <a:ext uri="{FF2B5EF4-FFF2-40B4-BE49-F238E27FC236}">
                <a16:creationId xmlns:a16="http://schemas.microsoft.com/office/drawing/2014/main" id="{9043478B-B68A-6844-2222-FC8403B767C6}"/>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Anna Baratto Roldan</a:t>
            </a:r>
            <a:endParaRPr lang="en-GB" sz="900" i="1" dirty="0"/>
          </a:p>
        </p:txBody>
      </p:sp>
      <p:sp>
        <p:nvSpPr>
          <p:cNvPr id="7" name="Date Placeholder 2">
            <a:extLst>
              <a:ext uri="{FF2B5EF4-FFF2-40B4-BE49-F238E27FC236}">
                <a16:creationId xmlns:a16="http://schemas.microsoft.com/office/drawing/2014/main" id="{4C611D7B-2B29-DD99-9EAA-A26CF4708E9A}"/>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9" name="Footer Placeholder 3">
            <a:extLst>
              <a:ext uri="{FF2B5EF4-FFF2-40B4-BE49-F238E27FC236}">
                <a16:creationId xmlns:a16="http://schemas.microsoft.com/office/drawing/2014/main" id="{C33C903B-54BD-2AD9-10D9-DA720C20980F}"/>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pic>
        <p:nvPicPr>
          <p:cNvPr id="10" name="Picture 9">
            <a:extLst>
              <a:ext uri="{FF2B5EF4-FFF2-40B4-BE49-F238E27FC236}">
                <a16:creationId xmlns:a16="http://schemas.microsoft.com/office/drawing/2014/main" id="{8F9695E5-A2CF-20EE-152D-10037E5C91BA}"/>
              </a:ext>
            </a:extLst>
          </p:cNvPr>
          <p:cNvPicPr>
            <a:picLocks noChangeAspect="1"/>
          </p:cNvPicPr>
          <p:nvPr/>
        </p:nvPicPr>
        <p:blipFill>
          <a:blip r:embed="rId3"/>
          <a:stretch>
            <a:fillRect/>
          </a:stretch>
        </p:blipFill>
        <p:spPr>
          <a:xfrm>
            <a:off x="1509871" y="2349173"/>
            <a:ext cx="6446679" cy="3219223"/>
          </a:xfrm>
          <a:prstGeom prst="rect">
            <a:avLst/>
          </a:prstGeom>
        </p:spPr>
      </p:pic>
    </p:spTree>
    <p:extLst>
      <p:ext uri="{BB962C8B-B14F-4D97-AF65-F5344CB8AC3E}">
        <p14:creationId xmlns:p14="http://schemas.microsoft.com/office/powerpoint/2010/main" val="2175165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dirty="0" smtClean="0"/>
              <a:pPr/>
              <a:t>17</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AD-LJ-EC-0026</a:t>
            </a:r>
          </a:p>
          <a:p>
            <a:r>
              <a:rPr sz="1400" b="0" i="0" u="none" strike="noStrike" dirty="0">
                <a:solidFill>
                  <a:srgbClr val="FF6600"/>
                </a:solidFill>
                <a:latin typeface="Verdana"/>
              </a:rPr>
              <a:t>Version </a:t>
            </a:r>
            <a:r>
              <a:rPr lang="en-US" sz="1400" b="1" dirty="0">
                <a:solidFill>
                  <a:srgbClr val="FF6600"/>
                </a:solidFill>
                <a:latin typeface="Verdana"/>
              </a:rPr>
              <a:t>0.4</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369332"/>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Installation of New Test Beam Experimental Area at AD/ELENA</a:t>
            </a:r>
            <a:endParaRPr kumimoji="0" lang="en-GB" sz="1800" b="0" i="0" u="none" strike="noStrike" kern="1200" dirty="0">
              <a:solidFill>
                <a:srgbClr val="000000"/>
              </a:solidFill>
              <a:effectLst/>
              <a:latin typeface="+mj-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Maud Wehrle</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336900"/>
            <a:ext cx="6649167" cy="461665"/>
          </a:xfrm>
          <a:prstGeom prst="rect">
            <a:avLst/>
          </a:prstGeom>
          <a:noFill/>
        </p:spPr>
        <p:txBody>
          <a:bodyPr wrap="square" rtlCol="0">
            <a:spAutoFit/>
          </a:bodyPr>
          <a:lstStyle/>
          <a:p>
            <a:r>
              <a:rPr lang="en-GB" sz="1200" dirty="0"/>
              <a:t>This ECR describes the request for the remodelling of the former ATRAP2 experimental area in the AD hall to make it available for a new test beam area.</a:t>
            </a:r>
            <a:endParaRPr lang="en-GB" sz="12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10" name="TextBox 9">
            <a:extLst>
              <a:ext uri="{FF2B5EF4-FFF2-40B4-BE49-F238E27FC236}">
                <a16:creationId xmlns:a16="http://schemas.microsoft.com/office/drawing/2014/main" id="{75B8E806-6B08-5A64-DBD2-9766284A2206}"/>
              </a:ext>
            </a:extLst>
          </p:cNvPr>
          <p:cNvSpPr txBox="1"/>
          <p:nvPr/>
        </p:nvSpPr>
        <p:spPr>
          <a:xfrm>
            <a:off x="4673374" y="2605870"/>
            <a:ext cx="3497780" cy="2677656"/>
          </a:xfrm>
          <a:prstGeom prst="rect">
            <a:avLst/>
          </a:prstGeom>
          <a:noFill/>
        </p:spPr>
        <p:txBody>
          <a:bodyPr wrap="square">
            <a:spAutoFit/>
          </a:bodyPr>
          <a:lstStyle/>
          <a:p>
            <a:r>
              <a:rPr lang="en-GB" sz="1200" dirty="0"/>
              <a:t>The existing ATRAP2 experimental area in the AD hall (Building 193) is unused. We propose the creation of a test beamline experimental area to be used both for machine equipment tests and by experiments for new equipment. </a:t>
            </a:r>
          </a:p>
          <a:p>
            <a:endParaRPr lang="en-GB" sz="1200" dirty="0"/>
          </a:p>
          <a:p>
            <a:r>
              <a:rPr lang="en-GB" sz="1200" dirty="0"/>
              <a:t>If a new experiment expresses interest in this zone at a later stage, it would be very easy to adapt the beamline equipment to meet its needs.</a:t>
            </a:r>
          </a:p>
          <a:p>
            <a:r>
              <a:rPr lang="en-GB" sz="1200" dirty="0"/>
              <a:t> </a:t>
            </a:r>
          </a:p>
          <a:p>
            <a:r>
              <a:rPr lang="en-GB" sz="1200" dirty="0"/>
              <a:t>The existing layout of the space needs to be cleaned up and reorganised. Current platforms, stairs and handrails do not meet safety standards and need to be upgraded. </a:t>
            </a:r>
          </a:p>
        </p:txBody>
      </p:sp>
      <p:pic>
        <p:nvPicPr>
          <p:cNvPr id="13" name="Picture 12">
            <a:extLst>
              <a:ext uri="{FF2B5EF4-FFF2-40B4-BE49-F238E27FC236}">
                <a16:creationId xmlns:a16="http://schemas.microsoft.com/office/drawing/2014/main" id="{686A839D-860C-B9E8-F7F6-03EA2A990CAC}"/>
              </a:ext>
            </a:extLst>
          </p:cNvPr>
          <p:cNvPicPr>
            <a:picLocks noChangeAspect="1"/>
          </p:cNvPicPr>
          <p:nvPr/>
        </p:nvPicPr>
        <p:blipFill>
          <a:blip r:embed="rId3"/>
          <a:stretch>
            <a:fillRect/>
          </a:stretch>
        </p:blipFill>
        <p:spPr>
          <a:xfrm>
            <a:off x="72872" y="2280302"/>
            <a:ext cx="4365778" cy="3779126"/>
          </a:xfrm>
          <a:prstGeom prst="rect">
            <a:avLst/>
          </a:prstGeom>
        </p:spPr>
      </p:pic>
    </p:spTree>
    <p:extLst>
      <p:ext uri="{BB962C8B-B14F-4D97-AF65-F5344CB8AC3E}">
        <p14:creationId xmlns:p14="http://schemas.microsoft.com/office/powerpoint/2010/main" val="1336094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AD-LJ-EC-0026</a:t>
            </a:r>
          </a:p>
          <a:p>
            <a:r>
              <a:rPr sz="1400" b="0" i="0" u="none" strike="noStrike" dirty="0">
                <a:solidFill>
                  <a:srgbClr val="FF6600"/>
                </a:solidFill>
                <a:latin typeface="Verdana"/>
              </a:rPr>
              <a:t>Version </a:t>
            </a:r>
            <a:r>
              <a:rPr lang="en-US" sz="1400" b="1" dirty="0">
                <a:solidFill>
                  <a:srgbClr val="FF6600"/>
                </a:solidFill>
                <a:latin typeface="Verdana"/>
              </a:rPr>
              <a:t>0.4</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369332"/>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Installation of New Test Beam Experimental Area at AD/ELENA</a:t>
            </a:r>
            <a:endParaRPr kumimoji="0" lang="en-GB" sz="1800" b="0" i="0" u="none" strike="noStrike" kern="1200" dirty="0">
              <a:solidFill>
                <a:srgbClr val="000000"/>
              </a:solidFill>
              <a:effectLst/>
              <a:latin typeface="+mj-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Maud Wehrle</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336900"/>
            <a:ext cx="6649167" cy="461665"/>
          </a:xfrm>
          <a:prstGeom prst="rect">
            <a:avLst/>
          </a:prstGeom>
          <a:noFill/>
        </p:spPr>
        <p:txBody>
          <a:bodyPr wrap="square" rtlCol="0">
            <a:spAutoFit/>
          </a:bodyPr>
          <a:lstStyle/>
          <a:p>
            <a:r>
              <a:rPr lang="en-GB" sz="1200" dirty="0"/>
              <a:t>This ECR describes the request for the remodelling of the former ATRAP2 experimental area in the AD hall to make it available for a new test beam area.</a:t>
            </a:r>
            <a:endParaRPr lang="en-GB" sz="12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15" name="TextBox 14">
            <a:extLst>
              <a:ext uri="{FF2B5EF4-FFF2-40B4-BE49-F238E27FC236}">
                <a16:creationId xmlns:a16="http://schemas.microsoft.com/office/drawing/2014/main" id="{B388FB03-04CF-2894-A540-34272944C3F7}"/>
              </a:ext>
            </a:extLst>
          </p:cNvPr>
          <p:cNvSpPr txBox="1"/>
          <p:nvPr/>
        </p:nvSpPr>
        <p:spPr>
          <a:xfrm>
            <a:off x="261029" y="2087809"/>
            <a:ext cx="8882971" cy="1569660"/>
          </a:xfrm>
          <a:prstGeom prst="rect">
            <a:avLst/>
          </a:prstGeom>
          <a:noFill/>
        </p:spPr>
        <p:txBody>
          <a:bodyPr wrap="square">
            <a:spAutoFit/>
          </a:bodyPr>
          <a:lstStyle/>
          <a:p>
            <a:r>
              <a:rPr lang="en-GB" sz="1200" dirty="0"/>
              <a:t>The proposal involves :</a:t>
            </a:r>
          </a:p>
          <a:p>
            <a:pPr marL="171450" indent="-171450">
              <a:buFont typeface="Arial" panose="020B0604020202020204" pitchFamily="34" charset="0"/>
              <a:buChar char="•"/>
            </a:pPr>
            <a:r>
              <a:rPr lang="en-GB" sz="1200" dirty="0"/>
              <a:t>Removing the old ATRAP solenoid magnet; </a:t>
            </a:r>
          </a:p>
          <a:p>
            <a:pPr marL="171450" indent="-171450">
              <a:buFont typeface="Arial" panose="020B0604020202020204" pitchFamily="34" charset="0"/>
              <a:buChar char="•"/>
            </a:pPr>
            <a:r>
              <a:rPr lang="en-GB" sz="1200" dirty="0"/>
              <a:t>Removing the platform surrounding the magnet;</a:t>
            </a:r>
          </a:p>
          <a:p>
            <a:pPr marL="171450" indent="-171450">
              <a:buFont typeface="Arial" panose="020B0604020202020204" pitchFamily="34" charset="0"/>
              <a:buChar char="•"/>
            </a:pPr>
            <a:r>
              <a:rPr lang="en-GB" sz="1200" dirty="0"/>
              <a:t>Changing the LNE03 line layout (e.g. adding a SEM); </a:t>
            </a:r>
          </a:p>
          <a:p>
            <a:pPr marL="171450" indent="-171450">
              <a:buFont typeface="Arial" panose="020B0604020202020204" pitchFamily="34" charset="0"/>
              <a:buChar char="•"/>
            </a:pPr>
            <a:r>
              <a:rPr lang="en-GB" sz="1200" dirty="0"/>
              <a:t>Modifying the shielding layout; </a:t>
            </a:r>
          </a:p>
          <a:p>
            <a:pPr marL="171450" indent="-171450">
              <a:buFont typeface="Arial" panose="020B0604020202020204" pitchFamily="34" charset="0"/>
              <a:buChar char="•"/>
            </a:pPr>
            <a:r>
              <a:rPr lang="en-GB" sz="1200" dirty="0"/>
              <a:t>Replacing the personnel access device with an EIS-access door; </a:t>
            </a:r>
          </a:p>
          <a:p>
            <a:pPr marL="171450" indent="-171450">
              <a:buFont typeface="Arial" panose="020B0604020202020204" pitchFamily="34" charset="0"/>
              <a:buChar char="•"/>
            </a:pPr>
            <a:r>
              <a:rPr lang="en-GB" sz="1200" dirty="0"/>
              <a:t>Equipping the zone with electricity, demineralised water, compressed air, fibre connectivity; </a:t>
            </a:r>
          </a:p>
          <a:p>
            <a:pPr marL="171450" indent="-171450">
              <a:buFont typeface="Arial" panose="020B0604020202020204" pitchFamily="34" charset="0"/>
              <a:buChar char="•"/>
            </a:pPr>
            <a:r>
              <a:rPr lang="en-GB" sz="1200" dirty="0"/>
              <a:t>Adding a new access route to the 193-S3-G22 storage platform with appropriate stairs and handrails. </a:t>
            </a:r>
          </a:p>
        </p:txBody>
      </p:sp>
      <p:sp>
        <p:nvSpPr>
          <p:cNvPr id="9" name="TextBox 8">
            <a:extLst>
              <a:ext uri="{FF2B5EF4-FFF2-40B4-BE49-F238E27FC236}">
                <a16:creationId xmlns:a16="http://schemas.microsoft.com/office/drawing/2014/main" id="{60E7EB49-E6CF-9477-9E1F-3A72CDCDC380}"/>
              </a:ext>
            </a:extLst>
          </p:cNvPr>
          <p:cNvSpPr txBox="1"/>
          <p:nvPr/>
        </p:nvSpPr>
        <p:spPr>
          <a:xfrm>
            <a:off x="261029" y="3866786"/>
            <a:ext cx="8385616" cy="1384995"/>
          </a:xfrm>
          <a:prstGeom prst="rect">
            <a:avLst/>
          </a:prstGeom>
          <a:noFill/>
        </p:spPr>
        <p:txBody>
          <a:bodyPr wrap="square">
            <a:spAutoFit/>
          </a:bodyPr>
          <a:lstStyle/>
          <a:p>
            <a:r>
              <a:rPr lang="en-GB" sz="1200" dirty="0"/>
              <a:t>The document describes:</a:t>
            </a:r>
          </a:p>
          <a:p>
            <a:pPr marL="171450" indent="-171450">
              <a:buFont typeface="Arial" panose="020B0604020202020204" pitchFamily="34" charset="0"/>
              <a:buChar char="•"/>
            </a:pPr>
            <a:r>
              <a:rPr lang="en-GB" sz="1200" dirty="0"/>
              <a:t>Remodelling the space to become more efficient and up to modern standards. This will involve changes to the access route;</a:t>
            </a:r>
          </a:p>
          <a:p>
            <a:pPr marL="171450" indent="-171450">
              <a:buFont typeface="Arial" panose="020B0604020202020204" pitchFamily="34" charset="0"/>
              <a:buChar char="•"/>
            </a:pPr>
            <a:r>
              <a:rPr lang="en-GB" sz="1200" dirty="0"/>
              <a:t>A new optics design in case of horizontal use (should this be needed, a separate ECR will be produced);</a:t>
            </a:r>
          </a:p>
          <a:p>
            <a:pPr marL="171450" indent="-171450">
              <a:buFont typeface="Arial" panose="020B0604020202020204" pitchFamily="34" charset="0"/>
              <a:buChar char="•"/>
            </a:pPr>
            <a:r>
              <a:rPr lang="en-GB" sz="1200" dirty="0"/>
              <a:t>A possible redesign for the vacuum layout;</a:t>
            </a:r>
          </a:p>
          <a:p>
            <a:pPr marL="171450" indent="-171450">
              <a:buFont typeface="Arial" panose="020B0604020202020204" pitchFamily="34" charset="0"/>
              <a:buChar char="•"/>
            </a:pPr>
            <a:r>
              <a:rPr lang="en-GB" sz="1200" dirty="0"/>
              <a:t>New shielding;</a:t>
            </a:r>
          </a:p>
          <a:p>
            <a:pPr marL="171450" indent="-171450">
              <a:buFont typeface="Arial" panose="020B0604020202020204" pitchFamily="34" charset="0"/>
              <a:buChar char="•"/>
            </a:pPr>
            <a:r>
              <a:rPr lang="en-GB" sz="1200" dirty="0"/>
              <a:t>Electrical and cooling water distribution.</a:t>
            </a:r>
          </a:p>
          <a:p>
            <a:pPr marL="171450" indent="-171450">
              <a:buFont typeface="Arial" panose="020B0604020202020204" pitchFamily="34" charset="0"/>
              <a:buChar char="•"/>
            </a:pPr>
            <a:endParaRPr lang="en-GB" sz="1200" dirty="0"/>
          </a:p>
        </p:txBody>
      </p:sp>
    </p:spTree>
    <p:extLst>
      <p:ext uri="{BB962C8B-B14F-4D97-AF65-F5344CB8AC3E}">
        <p14:creationId xmlns:p14="http://schemas.microsoft.com/office/powerpoint/2010/main" val="2262737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dirty="0" smtClean="0"/>
              <a:pPr/>
              <a:t>19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Date Placeholder 2">
            <a:extLst>
              <a:ext uri="{FF2B5EF4-FFF2-40B4-BE49-F238E27FC236}">
                <a16:creationId xmlns:a16="http://schemas.microsoft.com/office/drawing/2014/main" id="{4C611D7B-2B29-DD99-9EAA-A26CF4708E9A}"/>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9" name="Footer Placeholder 3">
            <a:extLst>
              <a:ext uri="{FF2B5EF4-FFF2-40B4-BE49-F238E27FC236}">
                <a16:creationId xmlns:a16="http://schemas.microsoft.com/office/drawing/2014/main" id="{C33C903B-54BD-2AD9-10D9-DA720C20980F}"/>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4" name="TextBox 3">
            <a:extLst>
              <a:ext uri="{FF2B5EF4-FFF2-40B4-BE49-F238E27FC236}">
                <a16:creationId xmlns:a16="http://schemas.microsoft.com/office/drawing/2014/main" id="{22DC4A6D-ABE1-6AD3-9F8A-CFD6E031D43B}"/>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AD-LJ-EC-0026</a:t>
            </a:r>
          </a:p>
          <a:p>
            <a:r>
              <a:rPr sz="1400" b="0" i="0" u="none" strike="noStrike" dirty="0">
                <a:solidFill>
                  <a:srgbClr val="FF6600"/>
                </a:solidFill>
                <a:latin typeface="Verdana"/>
              </a:rPr>
              <a:t>Version </a:t>
            </a:r>
            <a:r>
              <a:rPr lang="en-US" sz="1400" b="1" dirty="0">
                <a:solidFill>
                  <a:srgbClr val="FF6600"/>
                </a:solidFill>
                <a:latin typeface="Verdana"/>
              </a:rPr>
              <a:t>0.4</a:t>
            </a: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CC699C09-3FC9-2A9E-7070-D07E359AD7FB}"/>
              </a:ext>
            </a:extLst>
          </p:cNvPr>
          <p:cNvSpPr txBox="1"/>
          <p:nvPr/>
        </p:nvSpPr>
        <p:spPr>
          <a:xfrm>
            <a:off x="2295525" y="798573"/>
            <a:ext cx="6351120" cy="369332"/>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Installation of New Test Beam Experimental Area at AD/ELENA</a:t>
            </a:r>
            <a:endParaRPr kumimoji="0" lang="en-GB" sz="1800" b="0" i="0" u="none" strike="noStrike" kern="1200" dirty="0">
              <a:solidFill>
                <a:srgbClr val="000000"/>
              </a:solidFill>
              <a:effectLst/>
              <a:latin typeface="+mj-lt"/>
              <a:ea typeface="+mn-ea"/>
              <a:cs typeface="+mn-cs"/>
            </a:endParaRPr>
          </a:p>
        </p:txBody>
      </p:sp>
      <p:sp>
        <p:nvSpPr>
          <p:cNvPr id="11" name="TextBox 10">
            <a:extLst>
              <a:ext uri="{FF2B5EF4-FFF2-40B4-BE49-F238E27FC236}">
                <a16:creationId xmlns:a16="http://schemas.microsoft.com/office/drawing/2014/main" id="{00D396C8-A988-110E-D62E-9C487F72ED67}"/>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Maud Wehrle</a:t>
            </a:r>
            <a:endParaRPr lang="en-GB" sz="900" i="1" dirty="0"/>
          </a:p>
        </p:txBody>
      </p:sp>
      <p:pic>
        <p:nvPicPr>
          <p:cNvPr id="14" name="Picture 13">
            <a:extLst>
              <a:ext uri="{FF2B5EF4-FFF2-40B4-BE49-F238E27FC236}">
                <a16:creationId xmlns:a16="http://schemas.microsoft.com/office/drawing/2014/main" id="{C01CEEBF-1DAE-0C32-5334-565EB8042095}"/>
              </a:ext>
            </a:extLst>
          </p:cNvPr>
          <p:cNvPicPr>
            <a:picLocks noChangeAspect="1"/>
          </p:cNvPicPr>
          <p:nvPr/>
        </p:nvPicPr>
        <p:blipFill>
          <a:blip r:embed="rId3"/>
          <a:stretch>
            <a:fillRect/>
          </a:stretch>
        </p:blipFill>
        <p:spPr>
          <a:xfrm>
            <a:off x="2966813" y="2114366"/>
            <a:ext cx="3210373" cy="2629267"/>
          </a:xfrm>
          <a:prstGeom prst="rect">
            <a:avLst/>
          </a:prstGeom>
        </p:spPr>
      </p:pic>
    </p:spTree>
    <p:extLst>
      <p:ext uri="{BB962C8B-B14F-4D97-AF65-F5344CB8AC3E}">
        <p14:creationId xmlns:p14="http://schemas.microsoft.com/office/powerpoint/2010/main" val="3484182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3" name="Date Placeholder 2"/>
          <p:cNvSpPr>
            <a:spLocks noGrp="1"/>
          </p:cNvSpPr>
          <p:nvPr>
            <p:ph type="dt" sz="half" idx="10"/>
          </p:nvPr>
        </p:nvSpPr>
        <p:spPr/>
        <p:txBody>
          <a:bodyPr/>
          <a:lstStyle/>
          <a:p>
            <a:pPr>
              <a:defRPr/>
            </a:pPr>
            <a:r>
              <a:rPr lang="en-US" dirty="0"/>
              <a:t>13-2-2024</a:t>
            </a:r>
          </a:p>
        </p:txBody>
      </p:sp>
      <p:sp>
        <p:nvSpPr>
          <p:cNvPr id="4" name="Footer Placeholder 3"/>
          <p:cNvSpPr>
            <a:spLocks noGrp="1"/>
          </p:cNvSpPr>
          <p:nvPr>
            <p:ph type="ftr" sz="quarter" idx="11"/>
          </p:nvPr>
        </p:nvSpPr>
        <p:spPr/>
        <p:txBody>
          <a:bodyPr/>
          <a:lstStyle/>
          <a:p>
            <a:pPr>
              <a:defRPr/>
            </a:pPr>
            <a:r>
              <a:rPr lang="en-US" dirty="0"/>
              <a:t>166th EATM Meeting</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56025654"/>
              </p:ext>
            </p:extLst>
          </p:nvPr>
        </p:nvGraphicFramePr>
        <p:xfrm>
          <a:off x="314793" y="1258803"/>
          <a:ext cx="8372007" cy="5039192"/>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417306">
                <a:tc>
                  <a:txBody>
                    <a:bodyPr/>
                    <a:lstStyle/>
                    <a:p>
                      <a:r>
                        <a:rPr kumimoji="0" lang="en-GB" sz="1100" b="0" i="0" kern="1200" dirty="0">
                          <a:solidFill>
                            <a:schemeClr val="tx1"/>
                          </a:solidFill>
                          <a:effectLst/>
                          <a:latin typeface="+mn-lt"/>
                          <a:ea typeface="+mn-ea"/>
                          <a:cs typeface="+mn-cs"/>
                        </a:rPr>
                        <a:t>Risk Assessment for the Individual System Tests of AD Horn Power Supply During YETS</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Gregor Grawer</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2"/>
                        </a:rPr>
                        <a:t>3018473</a:t>
                      </a:r>
                      <a:r>
                        <a:rPr kumimoji="0" lang="en-GB" sz="1100" b="0" i="0" kern="1200" dirty="0">
                          <a:solidFill>
                            <a:schemeClr val="tx1"/>
                          </a:solidFill>
                          <a:effectLst/>
                          <a:latin typeface="+mn-lt"/>
                          <a:ea typeface="+mn-ea"/>
                          <a:cs typeface="+mn-cs"/>
                        </a:rPr>
                        <a:t> - AD-THOR-SR-0001</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414247"/>
                  </a:ext>
                </a:extLst>
              </a:tr>
              <a:tr h="325464">
                <a:tc>
                  <a:txBody>
                    <a:bodyPr/>
                    <a:lstStyle/>
                    <a:p>
                      <a:pPr algn="l" fontAlgn="t"/>
                      <a:r>
                        <a:rPr kumimoji="0" lang="en-GB" sz="1100" b="0" i="0" kern="1200" dirty="0">
                          <a:solidFill>
                            <a:schemeClr val="tx1"/>
                          </a:solidFill>
                          <a:effectLst/>
                          <a:latin typeface="+mn-lt"/>
                          <a:ea typeface="+mn-ea"/>
                          <a:cs typeface="+mn-cs"/>
                        </a:rPr>
                        <a:t>Consolidation of the AD Electron Cooler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Adriana Rossi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3"/>
                        </a:rPr>
                        <a:t>3014585</a:t>
                      </a:r>
                      <a:r>
                        <a:rPr kumimoji="0" lang="en-US" sz="1100" b="0" i="0" kern="1200" dirty="0">
                          <a:solidFill>
                            <a:schemeClr val="tx1"/>
                          </a:solidFill>
                          <a:effectLst/>
                          <a:latin typeface="+mn-lt"/>
                          <a:ea typeface="+mn-ea"/>
                          <a:cs typeface="+mn-cs"/>
                        </a:rPr>
                        <a:t> - AD-LNT-WD-0001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3112996"/>
                  </a:ext>
                </a:extLst>
              </a:tr>
              <a:tr h="449212">
                <a:tc>
                  <a:txBody>
                    <a:bodyPr/>
                    <a:lstStyle/>
                    <a:p>
                      <a:r>
                        <a:rPr kumimoji="0" lang="en-GB" sz="1100" b="0" i="0" kern="1200" dirty="0">
                          <a:solidFill>
                            <a:schemeClr val="tx1"/>
                          </a:solidFill>
                          <a:effectLst/>
                          <a:latin typeface="+mn-lt"/>
                          <a:ea typeface="+mn-ea"/>
                          <a:cs typeface="+mn-cs"/>
                        </a:rPr>
                        <a:t>Replacement of AD Horn Sandwich Line PXTHOR_001 and PXTHOR_002</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Edouard Grenier-Boley</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4"/>
                        </a:rPr>
                        <a:t>3024760</a:t>
                      </a:r>
                      <a:r>
                        <a:rPr kumimoji="0" lang="en-US" sz="1100" b="0" i="0" kern="1200" dirty="0">
                          <a:solidFill>
                            <a:schemeClr val="tx1"/>
                          </a:solidFill>
                          <a:effectLst/>
                          <a:latin typeface="+mn-lt"/>
                          <a:ea typeface="+mn-ea"/>
                          <a:cs typeface="+mn-cs"/>
                        </a:rPr>
                        <a:t> - AD-THOR-PRD-0007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2084569"/>
                  </a:ext>
                </a:extLst>
              </a:tr>
              <a:tr h="456723">
                <a:tc>
                  <a:txBody>
                    <a:bodyPr/>
                    <a:lstStyle/>
                    <a:p>
                      <a:pPr algn="l" fontAlgn="t"/>
                      <a:r>
                        <a:rPr kumimoji="0" lang="en-GB" sz="1100" b="0" i="0" kern="1200" dirty="0">
                          <a:solidFill>
                            <a:schemeClr val="tx1"/>
                          </a:solidFill>
                          <a:effectLst/>
                          <a:latin typeface="+mn-lt"/>
                          <a:ea typeface="+mn-ea"/>
                          <a:cs typeface="+mn-cs"/>
                        </a:rPr>
                        <a:t>Replacement of AD Target Sub-Assembly PXTARH_060 and PXTARAD003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Edouard Grenier-Boley</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5"/>
                        </a:rPr>
                        <a:t>3024759</a:t>
                      </a:r>
                      <a:r>
                        <a:rPr kumimoji="0" lang="en-US" sz="1100" b="0" i="0" kern="1200" dirty="0">
                          <a:solidFill>
                            <a:schemeClr val="tx1"/>
                          </a:solidFill>
                          <a:effectLst/>
                          <a:latin typeface="+mn-lt"/>
                          <a:ea typeface="+mn-ea"/>
                          <a:cs typeface="+mn-cs"/>
                        </a:rPr>
                        <a:t> - AD-TARAD-PRD-0002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1844420"/>
                  </a:ext>
                </a:extLst>
              </a:tr>
              <a:tr h="390698">
                <a:tc>
                  <a:txBody>
                    <a:bodyPr/>
                    <a:lstStyle/>
                    <a:p>
                      <a:pPr marL="0" lvl="0" indent="0" algn="l">
                        <a:lnSpc>
                          <a:spcPct val="100000"/>
                        </a:lnSpc>
                        <a:spcBef>
                          <a:spcPts val="0"/>
                        </a:spcBef>
                        <a:spcAft>
                          <a:spcPts val="0"/>
                        </a:spcAft>
                        <a:buNone/>
                      </a:pPr>
                      <a:r>
                        <a:rPr lang="en-GB" sz="1100" b="0" i="0" kern="1200" noProof="0" dirty="0">
                          <a:solidFill>
                            <a:schemeClr val="tx1"/>
                          </a:solidFill>
                          <a:effectLst/>
                          <a:latin typeface="+mn-lt"/>
                          <a:ea typeface="+mn-ea"/>
                          <a:cs typeface="+mn-cs"/>
                        </a:rPr>
                        <a:t>Engineering Specification of the New AD Electron Cooler Magnet System</a:t>
                      </a:r>
                      <a:endParaRPr kumimoji="0" lang="en-US" sz="1100" b="0" i="0" kern="1200" dirty="0">
                        <a:solidFill>
                          <a:schemeClr val="tx1"/>
                        </a:solidFill>
                        <a:effectLst/>
                        <a:latin typeface="+mn-lt"/>
                        <a:ea typeface="+mn-ea"/>
                        <a:cs typeface="+mn-cs"/>
                      </a:endParaRPr>
                    </a:p>
                  </a:txBody>
                  <a:tcPr marL="5920" marR="5920" marT="5920" marB="0">
                    <a:lnL w="6350">
                      <a:solidFill>
                        <a:srgbClr val="000000"/>
                      </a:solidFill>
                    </a:lnL>
                    <a:lnR w="6350">
                      <a:solidFill>
                        <a:srgbClr val="000000"/>
                      </a:solidFill>
                    </a:lnR>
                    <a:lnT w="6350">
                      <a:solidFill>
                        <a:srgbClr val="000000"/>
                      </a:solidFill>
                    </a:lnT>
                    <a:lnB w="6350">
                      <a:solidFill>
                        <a:srgbClr val="000000"/>
                      </a:solidFill>
                    </a:lnB>
                  </a:tcPr>
                </a:tc>
                <a:tc>
                  <a:txBody>
                    <a:bodyPr/>
                    <a:lstStyle/>
                    <a:p>
                      <a:pPr marL="0" lvl="0" algn="l">
                        <a:buNone/>
                      </a:pPr>
                      <a:r>
                        <a:rPr lang="en-US" sz="1100" b="0" i="0" kern="1200" dirty="0">
                          <a:solidFill>
                            <a:schemeClr val="tx1"/>
                          </a:solidFill>
                          <a:effectLst/>
                          <a:latin typeface="+mn-lt"/>
                          <a:ea typeface="+mn-ea"/>
                          <a:cs typeface="+mn-cs"/>
                        </a:rPr>
                        <a:t>Luke von </a:t>
                      </a:r>
                      <a:r>
                        <a:rPr lang="en-US" sz="1100" b="0" i="0" kern="1200" err="1">
                          <a:solidFill>
                            <a:schemeClr val="tx1"/>
                          </a:solidFill>
                          <a:effectLst/>
                          <a:latin typeface="+mn-lt"/>
                          <a:ea typeface="+mn-ea"/>
                          <a:cs typeface="+mn-cs"/>
                        </a:rPr>
                        <a:t>Freeden</a:t>
                      </a:r>
                      <a:endParaRPr kumimoji="0" lang="en-US" sz="1100" b="0" i="0" kern="1200">
                        <a:solidFill>
                          <a:schemeClr val="tx1"/>
                        </a:solidFill>
                        <a:effectLst/>
                        <a:latin typeface="+mn-lt"/>
                        <a:ea typeface="+mn-ea"/>
                        <a:cs typeface="+mn-cs"/>
                      </a:endParaRPr>
                    </a:p>
                  </a:txBody>
                  <a:tcPr marL="5920" marR="5920" marT="5920" marB="0">
                    <a:lnL w="6350">
                      <a:solidFill>
                        <a:srgbClr val="000000"/>
                      </a:solidFill>
                    </a:lnL>
                    <a:lnR w="6350">
                      <a:solidFill>
                        <a:srgbClr val="000000"/>
                      </a:solidFill>
                    </a:lnR>
                    <a:lnT w="6350">
                      <a:solidFill>
                        <a:srgbClr val="000000"/>
                      </a:solidFill>
                    </a:lnT>
                    <a:lnB w="6350">
                      <a:solidFill>
                        <a:srgbClr val="000000"/>
                      </a:solidFill>
                    </a:lnB>
                  </a:tcPr>
                </a:tc>
                <a:tc>
                  <a:txBody>
                    <a:bodyPr/>
                    <a:lstStyle/>
                    <a:p>
                      <a:pPr marL="0" lvl="0" indent="0" algn="l" defTabSz="914400">
                        <a:lnSpc>
                          <a:spcPct val="100000"/>
                        </a:lnSpc>
                        <a:spcBef>
                          <a:spcPts val="0"/>
                        </a:spcBef>
                        <a:spcAft>
                          <a:spcPts val="0"/>
                        </a:spcAft>
                        <a:buNone/>
                        <a:tabLst/>
                        <a:defRPr/>
                      </a:pPr>
                      <a:r>
                        <a:rPr lang="en-US" sz="1100" b="0" i="0" u="none" strike="noStrike" dirty="0">
                          <a:solidFill>
                            <a:srgbClr val="000000"/>
                          </a:solidFill>
                          <a:effectLst/>
                          <a:latin typeface="Arial"/>
                        </a:rPr>
                        <a:t>AD</a:t>
                      </a:r>
                      <a:endParaRPr lang="en-US"/>
                    </a:p>
                  </a:txBody>
                  <a:tcPr marL="5920" marR="5920" marT="5920" marB="0">
                    <a:lnL w="6350">
                      <a:solidFill>
                        <a:srgbClr val="000000"/>
                      </a:solidFill>
                    </a:lnL>
                    <a:lnR w="6350">
                      <a:solidFill>
                        <a:srgbClr val="000000"/>
                      </a:solidFill>
                    </a:lnR>
                    <a:lnT w="6350">
                      <a:solidFill>
                        <a:srgbClr val="000000"/>
                      </a:solidFill>
                    </a:lnT>
                    <a:lnB w="6350">
                      <a:solidFill>
                        <a:srgbClr val="000000"/>
                      </a:solidFill>
                    </a:lnB>
                  </a:tcPr>
                </a:tc>
                <a:tc>
                  <a:txBody>
                    <a:bodyPr/>
                    <a:lstStyle/>
                    <a:p>
                      <a:pPr lvl="0" algn="l">
                        <a:buNone/>
                      </a:pPr>
                      <a:r>
                        <a:rPr lang="en-US" sz="1100" b="0" i="0" kern="1200" dirty="0">
                          <a:solidFill>
                            <a:schemeClr val="tx1"/>
                          </a:solidFill>
                          <a:effectLst/>
                          <a:latin typeface="+mn-lt"/>
                          <a:ea typeface="+mn-ea"/>
                          <a:cs typeface="+mn-cs"/>
                          <a:hlinkClick r:id="rId6"/>
                        </a:rPr>
                        <a:t>3014577</a:t>
                      </a:r>
                      <a:r>
                        <a:rPr lang="en-US" sz="1100" b="0" i="0" kern="1200" dirty="0">
                          <a:solidFill>
                            <a:schemeClr val="tx1"/>
                          </a:solidFill>
                          <a:effectLst/>
                          <a:latin typeface="+mn-lt"/>
                          <a:ea typeface="+mn-ea"/>
                          <a:cs typeface="+mn-cs"/>
                        </a:rPr>
                        <a:t> – AD-LNT-ES-0002</a:t>
                      </a:r>
                      <a:endParaRPr kumimoji="0" lang="en-US" sz="1100" b="0" i="0" kern="1200" dirty="0">
                        <a:solidFill>
                          <a:schemeClr val="tx1"/>
                        </a:solidFill>
                        <a:effectLst/>
                        <a:latin typeface="+mn-lt"/>
                        <a:ea typeface="+mn-ea"/>
                        <a:cs typeface="+mn-cs"/>
                      </a:endParaRPr>
                    </a:p>
                  </a:txBody>
                  <a:tcPr marL="5920" marR="5920" marT="5920" marB="0">
                    <a:lnL w="6350">
                      <a:solidFill>
                        <a:srgbClr val="000000"/>
                      </a:solidFill>
                    </a:lnL>
                    <a:lnR w="6350">
                      <a:solidFill>
                        <a:srgbClr val="000000"/>
                      </a:solidFill>
                    </a:lnR>
                    <a:lnT w="6350">
                      <a:solidFill>
                        <a:srgbClr val="000000"/>
                      </a:solidFill>
                    </a:lnT>
                    <a:lnB w="6350">
                      <a:solidFill>
                        <a:srgbClr val="000000"/>
                      </a:solidFill>
                    </a:lnB>
                  </a:tcPr>
                </a:tc>
                <a:tc>
                  <a:txBody>
                    <a:bodyPr/>
                    <a:lstStyle/>
                    <a:p>
                      <a:pPr marL="0" lvl="0" indent="0" algn="l">
                        <a:lnSpc>
                          <a:spcPct val="100000"/>
                        </a:lnSpc>
                        <a:spcBef>
                          <a:spcPts val="0"/>
                        </a:spcBef>
                        <a:spcAft>
                          <a:spcPts val="0"/>
                        </a:spcAft>
                        <a:buNone/>
                      </a:pPr>
                      <a:r>
                        <a:rPr lang="en-US" sz="1100" b="1" i="0" u="none" strike="noStrike" noProof="0" dirty="0">
                          <a:solidFill>
                            <a:srgbClr val="FFC000"/>
                          </a:solidFill>
                          <a:effectLst/>
                          <a:latin typeface="Arial"/>
                        </a:rPr>
                        <a:t>Engineering check</a:t>
                      </a:r>
                      <a:endParaRPr lang="en-US"/>
                    </a:p>
                  </a:txBody>
                  <a:tcPr marL="5920" marR="5920" marT="5920" marB="0">
                    <a:lnL w="6350">
                      <a:solidFill>
                        <a:srgbClr val="000000"/>
                      </a:solidFill>
                    </a:lnL>
                    <a:lnR w="6350">
                      <a:solidFill>
                        <a:srgbClr val="000000"/>
                      </a:solidFill>
                    </a:lnR>
                    <a:lnT w="6350">
                      <a:solidFill>
                        <a:srgbClr val="000000"/>
                      </a:solidFill>
                    </a:lnT>
                    <a:lnB w="6350">
                      <a:solidFill>
                        <a:srgbClr val="000000"/>
                      </a:solidFill>
                    </a:lnB>
                  </a:tcPr>
                </a:tc>
                <a:extLst>
                  <a:ext uri="{0D108BD9-81ED-4DB2-BD59-A6C34878D82A}">
                    <a16:rowId xmlns:a16="http://schemas.microsoft.com/office/drawing/2014/main" val="998946746"/>
                  </a:ext>
                </a:extLst>
              </a:tr>
              <a:tr h="426204">
                <a:tc>
                  <a:txBody>
                    <a:bodyPr/>
                    <a:lstStyle/>
                    <a:p>
                      <a:r>
                        <a:rPr kumimoji="0" lang="en-GB" sz="1100" b="0" i="0" kern="1200" dirty="0">
                          <a:solidFill>
                            <a:schemeClr val="tx1"/>
                          </a:solidFill>
                          <a:effectLst/>
                          <a:latin typeface="+mn-lt"/>
                          <a:ea typeface="+mn-ea"/>
                          <a:cs typeface="+mn-cs"/>
                        </a:rPr>
                        <a:t>NEPTUNE Converter Family for North Area and SPS Consolidation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Jerome Savary</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rPr>
                        <a:t>3</a:t>
                      </a:r>
                      <a:r>
                        <a:rPr kumimoji="0" lang="en-GB" sz="1100" b="0" i="0" kern="1200" dirty="0">
                          <a:solidFill>
                            <a:schemeClr val="tx1"/>
                          </a:solidFill>
                          <a:effectLst/>
                          <a:latin typeface="+mn-lt"/>
                          <a:ea typeface="+mn-ea"/>
                          <a:cs typeface="+mn-cs"/>
                          <a:hlinkClick r:id="rId7"/>
                        </a:rPr>
                        <a:t>018519</a:t>
                      </a:r>
                      <a:r>
                        <a:rPr kumimoji="0" lang="en-GB" sz="1100" b="0" i="0" kern="1200" dirty="0">
                          <a:solidFill>
                            <a:schemeClr val="tx1"/>
                          </a:solidFill>
                          <a:effectLst/>
                          <a:latin typeface="+mn-lt"/>
                          <a:ea typeface="+mn-ea"/>
                          <a:cs typeface="+mn-cs"/>
                        </a:rPr>
                        <a:t> - SPSX-R-ES-0004</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002649"/>
                  </a:ext>
                </a:extLst>
              </a:tr>
              <a:tr h="4156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Mandate of the NA-CONS Project Safety Officer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Filipa Duque Carvalho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8"/>
                        </a:rPr>
                        <a:t>2458825</a:t>
                      </a:r>
                      <a:r>
                        <a:rPr kumimoji="0" lang="en-US" sz="1100" b="0" i="0" kern="1200" dirty="0">
                          <a:solidFill>
                            <a:schemeClr val="tx1"/>
                          </a:solidFill>
                          <a:effectLst/>
                          <a:latin typeface="+mn-lt"/>
                          <a:ea typeface="+mn-ea"/>
                          <a:cs typeface="+mn-cs"/>
                        </a:rPr>
                        <a:t> - SPSX-PM-MG-0002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chemeClr val="accent3"/>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5643362"/>
                  </a:ext>
                </a:extLst>
              </a:tr>
              <a:tr h="423949">
                <a:tc>
                  <a:txBody>
                    <a:bodyPr/>
                    <a:lstStyle/>
                    <a:p>
                      <a:r>
                        <a:rPr lang="en-GB" sz="1100" dirty="0"/>
                        <a:t>North Area Beam Instrumentation Consolidation Type: NA-CONS Groups: BE-BI &amp; EN-EA</a:t>
                      </a:r>
                    </a:p>
                  </a:txBody>
                  <a:tcPr marL="5920" marR="5920" marT="5920" marB="0">
                    <a:lnL w="6350">
                      <a:solidFill>
                        <a:srgbClr val="000000"/>
                      </a:solid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t>Jocelyn Tan</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NACONS</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hlinkClick r:id="rId9"/>
                        </a:rPr>
                        <a:t>2206350</a:t>
                      </a:r>
                      <a:r>
                        <a:rPr lang="en-GB" sz="1100" dirty="0"/>
                        <a:t> - SPSX-B-WD-0003</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0" marR="5920" marT="5920" marB="0">
                    <a:lnL w="6350" cap="flat" cmpd="sng" algn="ctr">
                      <a:solidFill>
                        <a:srgbClr val="000000"/>
                      </a:solidFill>
                      <a:prstDash val="solid"/>
                      <a:round/>
                      <a:headEnd type="none" w="med" len="med"/>
                      <a:tailEnd type="none" w="med" len="med"/>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3867422"/>
                  </a:ext>
                </a:extLst>
              </a:tr>
              <a:tr h="406781">
                <a:tc>
                  <a:txBody>
                    <a:bodyPr/>
                    <a:lstStyle/>
                    <a:p>
                      <a:pPr lvl="0" algn="l">
                        <a:buNone/>
                      </a:pPr>
                      <a:r>
                        <a:rPr kumimoji="0" lang="en-GB" sz="1100" dirty="0"/>
                        <a:t>Consolidation of the  North Area Vacuum Controls NA-CONS TE-VSC</a:t>
                      </a:r>
                      <a:endParaRPr kumimoji="0" lang="en-US" sz="1100" dirty="0"/>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kern="1200" dirty="0">
                          <a:solidFill>
                            <a:schemeClr val="tx1"/>
                          </a:solidFill>
                          <a:effectLst/>
                          <a:latin typeface="+mn-lt"/>
                          <a:ea typeface="+mn-ea"/>
                          <a:cs typeface="+mn-cs"/>
                        </a:rPr>
                        <a:t>Abel Gutierrez</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dirty="0">
                          <a:hlinkClick r:id="rId10"/>
                        </a:rPr>
                        <a:t>2716599</a:t>
                      </a:r>
                      <a:r>
                        <a:rPr kumimoji="0" lang="en-US" sz="1100" dirty="0"/>
                        <a:t> - SPSX-V-WD-0002</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536332"/>
                  </a:ext>
                </a:extLst>
              </a:tr>
              <a:tr h="469355">
                <a:tc>
                  <a:txBody>
                    <a:bodyPr/>
                    <a:lstStyle/>
                    <a:p>
                      <a:r>
                        <a:rPr lang="en-GB" sz="1100" dirty="0"/>
                        <a:t>North Area Telecom and Network Infrastructure</a:t>
                      </a:r>
                    </a:p>
                  </a:txBody>
                  <a:tcPr marL="0" marR="0" marT="0" marB="0">
                    <a:lnL w="6350">
                      <a:solidFill>
                        <a:srgbClr val="000000"/>
                      </a:solidFill>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t>Mohssen Souayah</a:t>
                      </a:r>
                    </a:p>
                  </a:txBody>
                  <a:tcPr marL="5920" marR="5920" marT="5920" marB="0">
                    <a:lnL w="6350">
                      <a:solidFill>
                        <a:srgbClr val="000000"/>
                      </a:solidFill>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0" marR="5920" marT="5920" marB="0">
                    <a:lnL w="6350">
                      <a:solidFill>
                        <a:srgbClr val="000000"/>
                      </a:solidFill>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hlinkClick r:id="rId11"/>
                        </a:rPr>
                        <a:t>2732643</a:t>
                      </a:r>
                      <a:r>
                        <a:rPr lang="en-GB" sz="1100" dirty="0"/>
                        <a:t> - SPSX-CC-WD-0001</a:t>
                      </a:r>
                    </a:p>
                  </a:txBody>
                  <a:tcPr marL="5920" marR="5920" marT="5920" marB="0">
                    <a:lnL w="6350">
                      <a:solidFill>
                        <a:srgbClr val="000000"/>
                      </a:solidFill>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p>
                      <a:endParaRPr lang="en-GB" sz="1100" dirty="0"/>
                    </a:p>
                  </a:txBody>
                  <a:tcPr marL="5920" marR="5920" marT="5920" marB="0">
                    <a:lnL w="6350">
                      <a:solidFill>
                        <a:srgbClr val="000000"/>
                      </a:solidFill>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861795"/>
                  </a:ext>
                </a:extLst>
              </a:tr>
            </a:tbl>
          </a:graphicData>
        </a:graphic>
      </p:graphicFrame>
    </p:spTree>
    <p:extLst>
      <p:ext uri="{BB962C8B-B14F-4D97-AF65-F5344CB8AC3E}">
        <p14:creationId xmlns:p14="http://schemas.microsoft.com/office/powerpoint/2010/main" val="34335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20</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2">
            <a:extLst>
              <a:ext uri="{FF2B5EF4-FFF2-40B4-BE49-F238E27FC236}">
                <a16:creationId xmlns:a16="http://schemas.microsoft.com/office/drawing/2014/main" id="{A1D08AEA-C9EE-F330-C3F5-E601A1263CC9}"/>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60C7D076-6873-B3F1-4EC8-0D97A4A0C1A6}"/>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Tree>
    <p:extLst>
      <p:ext uri="{BB962C8B-B14F-4D97-AF65-F5344CB8AC3E}">
        <p14:creationId xmlns:p14="http://schemas.microsoft.com/office/powerpoint/2010/main" val="160421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3" name="Date Placeholder 2"/>
          <p:cNvSpPr>
            <a:spLocks noGrp="1"/>
          </p:cNvSpPr>
          <p:nvPr>
            <p:ph type="dt" sz="half" idx="10"/>
          </p:nvPr>
        </p:nvSpPr>
        <p:spPr/>
        <p:txBody>
          <a:bodyPr/>
          <a:lstStyle/>
          <a:p>
            <a:pPr>
              <a:defRPr/>
            </a:pPr>
            <a:r>
              <a:rPr lang="en-US" dirty="0"/>
              <a:t>13-2-2024</a:t>
            </a:r>
          </a:p>
        </p:txBody>
      </p:sp>
      <p:sp>
        <p:nvSpPr>
          <p:cNvPr id="4" name="Footer Placeholder 3"/>
          <p:cNvSpPr>
            <a:spLocks noGrp="1"/>
          </p:cNvSpPr>
          <p:nvPr>
            <p:ph type="ftr" sz="quarter" idx="11"/>
          </p:nvPr>
        </p:nvSpPr>
        <p:spPr/>
        <p:txBody>
          <a:bodyPr/>
          <a:lstStyle/>
          <a:p>
            <a:pPr>
              <a:defRPr/>
            </a:pPr>
            <a:r>
              <a:rPr lang="en-US" dirty="0"/>
              <a:t>166th EATM Meeting</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33427387"/>
              </p:ext>
            </p:extLst>
          </p:nvPr>
        </p:nvGraphicFramePr>
        <p:xfrm>
          <a:off x="314793" y="1258803"/>
          <a:ext cx="8372007" cy="1694294"/>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418215">
                <a:tc>
                  <a:txBody>
                    <a:bodyPr/>
                    <a:lstStyle/>
                    <a:p>
                      <a:pPr marL="0" lvl="0" indent="0" algn="l">
                        <a:lnSpc>
                          <a:spcPct val="100000"/>
                        </a:lnSpc>
                        <a:spcBef>
                          <a:spcPts val="0"/>
                        </a:spcBef>
                        <a:spcAft>
                          <a:spcPts val="0"/>
                        </a:spcAft>
                        <a:buNone/>
                      </a:pPr>
                      <a:r>
                        <a:rPr kumimoji="0" lang="en-US" sz="1100" dirty="0"/>
                        <a:t>New Parabolic Mirror Design for the XCET Detector</a:t>
                      </a:r>
                      <a:endParaRPr kumimoji="0" lang="en-US" dirty="0"/>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kern="1200" dirty="0">
                          <a:solidFill>
                            <a:schemeClr val="tx1"/>
                          </a:solidFill>
                          <a:effectLst/>
                          <a:latin typeface="+mn-lt"/>
                          <a:ea typeface="+mn-ea"/>
                          <a:cs typeface="+mn-cs"/>
                        </a:rPr>
                        <a:t>Jan Buesa Orgaz</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indent="0" algn="l">
                        <a:lnSpc>
                          <a:spcPct val="100000"/>
                        </a:lnSpc>
                        <a:spcBef>
                          <a:spcPts val="0"/>
                        </a:spcBef>
                        <a:spcAft>
                          <a:spcPts val="0"/>
                        </a:spcAft>
                        <a:buNone/>
                      </a:pPr>
                      <a:r>
                        <a:rPr kumimoji="0" lang="en-US" sz="1100" b="0" i="0" u="none" strike="noStrike" kern="1200" dirty="0">
                          <a:solidFill>
                            <a:srgbClr val="000000"/>
                          </a:solidFill>
                          <a:effectLst/>
                          <a:latin typeface="Arial" panose="020B0604020202020204" pitchFamily="34" charset="0"/>
                          <a:ea typeface="+mn-ea"/>
                          <a:cs typeface="+mn-cs"/>
                        </a:rPr>
                        <a:t>Equipment</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2"/>
                        </a:rPr>
                        <a:t>2851423</a:t>
                      </a:r>
                      <a:endParaRPr kumimoji="0" lang="en-US" sz="1100" b="0" i="0" kern="1200" dirty="0">
                        <a:solidFill>
                          <a:schemeClr val="tx1"/>
                        </a:solidFill>
                        <a:effectLst/>
                        <a:latin typeface="+mn-lt"/>
                        <a:ea typeface="+mn-ea"/>
                        <a:cs typeface="+mn-cs"/>
                      </a:endParaRP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3112996"/>
                  </a:ext>
                </a:extLst>
              </a:tr>
              <a:tr h="4182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Electron Intensity in the H8 Beamline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3"/>
                        </a:rPr>
                        <a:t>3020139</a:t>
                      </a:r>
                      <a:r>
                        <a:rPr kumimoji="0" lang="en-US" sz="1100" b="0" i="0" kern="1200" dirty="0">
                          <a:solidFill>
                            <a:schemeClr val="tx1"/>
                          </a:solidFill>
                          <a:effectLst/>
                          <a:latin typeface="+mn-lt"/>
                          <a:ea typeface="+mn-ea"/>
                          <a:cs typeface="+mn-cs"/>
                        </a:rPr>
                        <a:t> - SPSX-O-RPT-0002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597793"/>
                  </a:ext>
                </a:extLst>
              </a:tr>
            </a:tbl>
          </a:graphicData>
        </a:graphic>
      </p:graphicFrame>
    </p:spTree>
    <p:extLst>
      <p:ext uri="{BB962C8B-B14F-4D97-AF65-F5344CB8AC3E}">
        <p14:creationId xmlns:p14="http://schemas.microsoft.com/office/powerpoint/2010/main" val="516475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97128967"/>
              </p:ext>
            </p:extLst>
          </p:nvPr>
        </p:nvGraphicFramePr>
        <p:xfrm>
          <a:off x="269327" y="1249562"/>
          <a:ext cx="8353841" cy="4964697"/>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559981">
                <a:tc>
                  <a:txBody>
                    <a:bodyPr/>
                    <a:lstStyle/>
                    <a:p>
                      <a:pPr marL="0" algn="l" rtl="0" eaLnBrk="1" fontAlgn="t" latinLnBrk="0" hangingPunct="1"/>
                      <a:r>
                        <a:rPr kumimoji="0" lang="en-GB" sz="1100" b="0" i="0" kern="1200" dirty="0">
                          <a:solidFill>
                            <a:schemeClr val="tx1"/>
                          </a:solidFill>
                          <a:effectLst/>
                          <a:latin typeface="+mn-lt"/>
                          <a:ea typeface="+mn-ea"/>
                          <a:cs typeface="+mn-cs"/>
                        </a:rPr>
                        <a:t>NA-CONS Fire Safety and Access WP 5.1.3 Fire-Resistant Partition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Adem Kaymak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3010259</a:t>
                      </a:r>
                      <a:r>
                        <a:rPr kumimoji="0" lang="en-GB" sz="1100" b="0" i="0" kern="1200" dirty="0">
                          <a:solidFill>
                            <a:schemeClr val="tx1"/>
                          </a:solidFill>
                          <a:effectLst/>
                          <a:latin typeface="+mn-lt"/>
                          <a:ea typeface="+mn-ea"/>
                          <a:cs typeface="+mn-cs"/>
                        </a:rPr>
                        <a:t> - SPSX-SF-EC-0006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678568"/>
                  </a:ext>
                </a:extLst>
              </a:tr>
              <a:tr h="559981">
                <a:tc>
                  <a:txBody>
                    <a:bodyPr/>
                    <a:lstStyle/>
                    <a:p>
                      <a:pPr marL="0" algn="l" rtl="0" eaLnBrk="1" fontAlgn="t" latinLnBrk="0" hangingPunct="1"/>
                      <a:r>
                        <a:rPr kumimoji="0" lang="en-GB" sz="1100" b="0" i="0" u="none" strike="noStrike" kern="1200" dirty="0">
                          <a:solidFill>
                            <a:schemeClr val="tx1"/>
                          </a:solidFill>
                          <a:effectLst/>
                          <a:latin typeface="+mn-lt"/>
                          <a:ea typeface="+mn-ea"/>
                          <a:cs typeface="+mn-cs"/>
                        </a:rPr>
                        <a:t>Consolidated XCRHV Installation in TT82 YETS 23/24</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Jan Buesa Orgaz</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3"/>
                        </a:rPr>
                        <a:t>2961759</a:t>
                      </a:r>
                      <a:r>
                        <a:rPr kumimoji="0" lang="en-GB" sz="1100" b="0" i="0" kern="1200" dirty="0">
                          <a:solidFill>
                            <a:schemeClr val="tx1"/>
                          </a:solidFill>
                          <a:effectLst/>
                          <a:latin typeface="+mn-lt"/>
                          <a:ea typeface="+mn-ea"/>
                          <a:cs typeface="+mn-cs"/>
                        </a:rPr>
                        <a:t> - SPSX-TC-EC-0001</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265131"/>
                  </a:ext>
                </a:extLst>
              </a:tr>
              <a:tr h="559981">
                <a:tc>
                  <a:txBody>
                    <a:bodyPr/>
                    <a:lstStyle/>
                    <a:p>
                      <a:pPr marL="0" algn="l" rtl="0" eaLnBrk="1" fontAlgn="t" latinLnBrk="0" hangingPunct="1"/>
                      <a:r>
                        <a:rPr kumimoji="0" lang="en-GB" sz="1100" b="0" i="0" u="none" strike="noStrike" kern="1200" dirty="0">
                          <a:solidFill>
                            <a:schemeClr val="tx1"/>
                          </a:solidFill>
                          <a:effectLst/>
                          <a:latin typeface="+mn-lt"/>
                          <a:ea typeface="+mn-ea"/>
                          <a:cs typeface="+mn-cs"/>
                        </a:rPr>
                        <a:t>Space Reservation Request - North Area Surface Fire Detection Racks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u="none" strike="noStrike" kern="1200" dirty="0">
                          <a:solidFill>
                            <a:schemeClr val="tx1"/>
                          </a:solidFill>
                          <a:effectLst/>
                          <a:latin typeface="+mn-lt"/>
                          <a:ea typeface="+mn-ea"/>
                          <a:cs typeface="+mn-cs"/>
                        </a:rPr>
                        <a:t>Michael Jeckel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u="none" strike="noStrike" kern="1200" dirty="0">
                          <a:solidFill>
                            <a:schemeClr val="tx1"/>
                          </a:solidFill>
                          <a:effectLst/>
                          <a:latin typeface="+mn-lt"/>
                          <a:ea typeface="+mn-ea"/>
                          <a:cs typeface="+mn-cs"/>
                          <a:hlinkClick r:id="rId4"/>
                        </a:rPr>
                        <a:t>3018433</a:t>
                      </a:r>
                      <a:r>
                        <a:rPr kumimoji="0" lang="en-US" sz="1100" b="0" i="0" u="none" strike="noStrike" kern="1200" dirty="0">
                          <a:solidFill>
                            <a:schemeClr val="tx1"/>
                          </a:solidFill>
                          <a:effectLst/>
                          <a:latin typeface="+mn-lt"/>
                          <a:ea typeface="+mn-ea"/>
                          <a:cs typeface="+mn-cs"/>
                        </a:rPr>
                        <a:t> - SPSX-SF-EC-0007</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1580518"/>
                  </a:ext>
                </a:extLst>
              </a:tr>
              <a:tr h="559981">
                <a:tc>
                  <a:txBody>
                    <a:bodyPr/>
                    <a:lstStyle/>
                    <a:p>
                      <a:pPr marL="0" algn="l" rtl="0" eaLnBrk="1" fontAlgn="t" latinLnBrk="0" hangingPunct="1"/>
                      <a:r>
                        <a:rPr kumimoji="0" lang="en-GB" sz="1100" b="0" i="0" kern="1200" dirty="0">
                          <a:solidFill>
                            <a:schemeClr val="tx1"/>
                          </a:solidFill>
                          <a:effectLst/>
                          <a:latin typeface="+mn-lt"/>
                          <a:ea typeface="+mn-ea"/>
                          <a:cs typeface="+mn-cs"/>
                        </a:rPr>
                        <a:t>Shielding Improvement for the High Intensity Hadron Operation of M2</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2868386</a:t>
                      </a:r>
                      <a:r>
                        <a:rPr kumimoji="0" lang="en-GB" sz="1100" b="0" i="0" kern="1200" dirty="0">
                          <a:solidFill>
                            <a:schemeClr val="tx1"/>
                          </a:solidFill>
                          <a:effectLst/>
                          <a:latin typeface="+mn-lt"/>
                          <a:ea typeface="+mn-ea"/>
                          <a:cs typeface="+mn-cs"/>
                        </a:rPr>
                        <a:t> - SPSX-J-EC-0002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2406667"/>
                  </a:ext>
                </a:extLst>
              </a:tr>
              <a:tr h="559981">
                <a:tc>
                  <a:txBody>
                    <a:bodyPr/>
                    <a:lstStyle/>
                    <a:p>
                      <a:pPr marL="0" algn="l" rtl="0" eaLnBrk="1" fontAlgn="t" latinLnBrk="0" hangingPunct="1"/>
                      <a:r>
                        <a:rPr kumimoji="0" lang="en-GB" sz="1100" b="0" i="0" kern="1200" dirty="0">
                          <a:solidFill>
                            <a:schemeClr val="tx1"/>
                          </a:solidFill>
                          <a:effectLst/>
                          <a:latin typeface="+mn-lt"/>
                          <a:ea typeface="+mn-ea"/>
                          <a:cs typeface="+mn-cs"/>
                        </a:rPr>
                        <a:t>BA80 Fire Detection Equipment</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Florian Andre Deperraz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2997829</a:t>
                      </a:r>
                      <a:r>
                        <a:rPr kumimoji="0" lang="en-GB" sz="1100" b="0" i="0" kern="1200" dirty="0">
                          <a:solidFill>
                            <a:schemeClr val="tx1"/>
                          </a:solidFill>
                          <a:effectLst/>
                          <a:latin typeface="+mn-lt"/>
                          <a:ea typeface="+mn-ea"/>
                          <a:cs typeface="+mn-cs"/>
                        </a:rPr>
                        <a:t> - SPSX-SF-EC-0005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4183146"/>
                  </a:ext>
                </a:extLst>
              </a:tr>
              <a:tr h="559981">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Requirements for XTAX Absorbers in North Area Beamlines</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Miguel Lino Diogo Dos Santos</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NACONS, Equipment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7"/>
                        </a:rPr>
                        <a:t>2747997</a:t>
                      </a:r>
                      <a:r>
                        <a:rPr kumimoji="0" lang="en-GB" sz="1100" b="0" i="0" kern="1200" dirty="0">
                          <a:solidFill>
                            <a:schemeClr val="tx1"/>
                          </a:solidFill>
                          <a:effectLst/>
                          <a:latin typeface="+mn-lt"/>
                          <a:ea typeface="+mn-ea"/>
                          <a:cs typeface="+mn-cs"/>
                        </a:rPr>
                        <a:t> - SPSX-T-ES-0003</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1697572"/>
                  </a:ext>
                </a:extLst>
              </a:tr>
              <a:tr h="424583">
                <a:tc>
                  <a:txBody>
                    <a:bodyPr/>
                    <a:lstStyle/>
                    <a:p>
                      <a:pPr marL="0" lvl="0" algn="l" rtl="0">
                        <a:buNone/>
                      </a:pPr>
                      <a:r>
                        <a:rPr lang="en-GB" sz="1100" b="0" i="0" kern="1200" dirty="0">
                          <a:solidFill>
                            <a:schemeClr val="tx1"/>
                          </a:solidFill>
                          <a:effectLst/>
                          <a:latin typeface="+mn-lt"/>
                          <a:ea typeface="+mn-ea"/>
                          <a:cs typeface="+mn-cs"/>
                        </a:rPr>
                        <a:t>Replacement of Big Vertical Collimator XCBV on M2 Beamline in TT84</a:t>
                      </a:r>
                      <a:endParaRPr kumimoji="0" lang="en-GB"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a:buNone/>
                      </a:pPr>
                      <a:r>
                        <a:rPr lang="en-US" sz="1100" b="0" i="0" kern="1200" dirty="0">
                          <a:solidFill>
                            <a:schemeClr val="tx1"/>
                          </a:solidFill>
                          <a:effectLst/>
                          <a:latin typeface="+mn-lt"/>
                          <a:ea typeface="+mn-ea"/>
                          <a:cs typeface="+mn-cs"/>
                        </a:rPr>
                        <a:t> Giulia Romagnoli</a:t>
                      </a:r>
                      <a:endParaRPr kumimoji="0"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kern="1200" dirty="0">
                          <a:solidFill>
                            <a:schemeClr val="tx1"/>
                          </a:solidFill>
                          <a:effectLst/>
                          <a:latin typeface="+mn-lt"/>
                          <a:ea typeface="+mn-ea"/>
                          <a:cs typeface="+mn-cs"/>
                          <a:hlinkClick r:id="rId8"/>
                        </a:rPr>
                        <a:t>2976670</a:t>
                      </a:r>
                      <a:r>
                        <a:rPr lang="en-GB" sz="1100" b="0" i="0" kern="1200" dirty="0">
                          <a:solidFill>
                            <a:schemeClr val="tx1"/>
                          </a:solidFill>
                          <a:effectLst/>
                          <a:latin typeface="+mn-lt"/>
                          <a:ea typeface="+mn-ea"/>
                          <a:cs typeface="+mn-cs"/>
                        </a:rPr>
                        <a:t> - SPSX-TC-EC-0002</a:t>
                      </a:r>
                      <a:endParaRPr kumimoji="0"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1390623"/>
                  </a:ext>
                </a:extLst>
              </a:tr>
              <a:tr h="424583">
                <a:tc>
                  <a:txBody>
                    <a:bodyPr/>
                    <a:lstStyle/>
                    <a:p>
                      <a:pPr lvl="0">
                        <a:buNone/>
                      </a:pPr>
                      <a:r>
                        <a:rPr lang="en-GB" sz="1100" b="0" i="0" kern="1200" dirty="0">
                          <a:solidFill>
                            <a:schemeClr val="tx1"/>
                          </a:solidFill>
                          <a:effectLst/>
                          <a:latin typeface="+mn-lt"/>
                          <a:ea typeface="+mn-ea"/>
                          <a:cs typeface="+mn-cs"/>
                        </a:rPr>
                        <a:t>Installation of XCET Detectors in Neutrino Platform NP02 and NP04</a:t>
                      </a:r>
                      <a:endParaRPr kumimoji="0" lang="en-GB"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u="none" strike="noStrike" kern="1200" dirty="0">
                          <a:solidFill>
                            <a:schemeClr val="tx1"/>
                          </a:solidFill>
                          <a:effectLst/>
                          <a:latin typeface="+mn-lt"/>
                          <a:ea typeface="+mn-ea"/>
                          <a:cs typeface="+mn-cs"/>
                        </a:rPr>
                        <a:t>Giulia Romagnoli</a:t>
                      </a:r>
                      <a:endParaRPr kumimoji="0" lang="en-US"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9"/>
                        </a:rPr>
                        <a:t>2811758</a:t>
                      </a:r>
                      <a:r>
                        <a:rPr lang="en-US" sz="1100" b="0" i="0" kern="1200" dirty="0">
                          <a:solidFill>
                            <a:schemeClr val="tx1"/>
                          </a:solidFill>
                          <a:effectLst/>
                          <a:latin typeface="+mn-lt"/>
                          <a:ea typeface="+mn-ea"/>
                          <a:cs typeface="+mn-cs"/>
                        </a:rPr>
                        <a:t> - SPSX-X-EC-0001</a:t>
                      </a:r>
                      <a:endParaRPr kumimoji="0"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510618"/>
                  </a:ext>
                </a:extLst>
              </a:tr>
            </a:tbl>
          </a:graphicData>
        </a:graphic>
      </p:graphicFrame>
      <p:sp>
        <p:nvSpPr>
          <p:cNvPr id="9" name="Date Placeholder 2">
            <a:extLst>
              <a:ext uri="{FF2B5EF4-FFF2-40B4-BE49-F238E27FC236}">
                <a16:creationId xmlns:a16="http://schemas.microsoft.com/office/drawing/2014/main" id="{8A197C5B-88EA-258E-2CFB-5F5614EAB258}"/>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10" name="Footer Placeholder 3">
            <a:extLst>
              <a:ext uri="{FF2B5EF4-FFF2-40B4-BE49-F238E27FC236}">
                <a16:creationId xmlns:a16="http://schemas.microsoft.com/office/drawing/2014/main" id="{00AD5EC0-7592-AF76-7F29-3191863C01BE}"/>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Tree>
    <p:extLst>
      <p:ext uri="{BB962C8B-B14F-4D97-AF65-F5344CB8AC3E}">
        <p14:creationId xmlns:p14="http://schemas.microsoft.com/office/powerpoint/2010/main" val="167445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sp>
        <p:nvSpPr>
          <p:cNvPr id="9" name="Date Placeholder 2">
            <a:extLst>
              <a:ext uri="{FF2B5EF4-FFF2-40B4-BE49-F238E27FC236}">
                <a16:creationId xmlns:a16="http://schemas.microsoft.com/office/drawing/2014/main" id="{8A197C5B-88EA-258E-2CFB-5F5614EAB258}"/>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10" name="Footer Placeholder 3">
            <a:extLst>
              <a:ext uri="{FF2B5EF4-FFF2-40B4-BE49-F238E27FC236}">
                <a16:creationId xmlns:a16="http://schemas.microsoft.com/office/drawing/2014/main" id="{00AD5EC0-7592-AF76-7F29-3191863C01BE}"/>
              </a:ext>
            </a:extLst>
          </p:cNvPr>
          <p:cNvSpPr>
            <a:spLocks noGrp="1"/>
          </p:cNvSpPr>
          <p:nvPr>
            <p:ph type="ftr" sz="quarter" idx="11"/>
          </p:nvPr>
        </p:nvSpPr>
        <p:spPr>
          <a:xfrm>
            <a:off x="3667125" y="6356350"/>
            <a:ext cx="4289425" cy="365125"/>
          </a:xfrm>
        </p:spPr>
        <p:txBody>
          <a:bodyPr/>
          <a:lstStyle/>
          <a:p>
            <a:pPr>
              <a:defRPr/>
            </a:pPr>
            <a:r>
              <a:rPr lang="en-US" dirty="0"/>
              <a:t>165th EATM Meeting</a:t>
            </a:r>
          </a:p>
        </p:txBody>
      </p:sp>
      <p:graphicFrame>
        <p:nvGraphicFramePr>
          <p:cNvPr id="3" name="Table 2">
            <a:extLst>
              <a:ext uri="{FF2B5EF4-FFF2-40B4-BE49-F238E27FC236}">
                <a16:creationId xmlns:a16="http://schemas.microsoft.com/office/drawing/2014/main" id="{3DABC722-D84B-834B-816A-AD4584A25910}"/>
              </a:ext>
            </a:extLst>
          </p:cNvPr>
          <p:cNvGraphicFramePr>
            <a:graphicFrameLocks noGrp="1"/>
          </p:cNvGraphicFramePr>
          <p:nvPr>
            <p:extLst>
              <p:ext uri="{D42A27DB-BD31-4B8C-83A1-F6EECF244321}">
                <p14:modId xmlns:p14="http://schemas.microsoft.com/office/powerpoint/2010/main" val="1822438283"/>
              </p:ext>
            </p:extLst>
          </p:nvPr>
        </p:nvGraphicFramePr>
        <p:xfrm>
          <a:off x="457200" y="1131888"/>
          <a:ext cx="8353841" cy="2322611"/>
        </p:xfrm>
        <a:graphic>
          <a:graphicData uri="http://schemas.openxmlformats.org/drawingml/2006/table">
            <a:tbl>
              <a:tblPr/>
              <a:tblGrid>
                <a:gridCol w="2200188">
                  <a:extLst>
                    <a:ext uri="{9D8B030D-6E8A-4147-A177-3AD203B41FA5}">
                      <a16:colId xmlns:a16="http://schemas.microsoft.com/office/drawing/2014/main" val="2517979621"/>
                    </a:ext>
                  </a:extLst>
                </a:gridCol>
                <a:gridCol w="1262539">
                  <a:extLst>
                    <a:ext uri="{9D8B030D-6E8A-4147-A177-3AD203B41FA5}">
                      <a16:colId xmlns:a16="http://schemas.microsoft.com/office/drawing/2014/main" val="1454687466"/>
                    </a:ext>
                  </a:extLst>
                </a:gridCol>
                <a:gridCol w="1143917">
                  <a:extLst>
                    <a:ext uri="{9D8B030D-6E8A-4147-A177-3AD203B41FA5}">
                      <a16:colId xmlns:a16="http://schemas.microsoft.com/office/drawing/2014/main" val="1618976549"/>
                    </a:ext>
                  </a:extLst>
                </a:gridCol>
                <a:gridCol w="2200189">
                  <a:extLst>
                    <a:ext uri="{9D8B030D-6E8A-4147-A177-3AD203B41FA5}">
                      <a16:colId xmlns:a16="http://schemas.microsoft.com/office/drawing/2014/main" val="3533217852"/>
                    </a:ext>
                  </a:extLst>
                </a:gridCol>
                <a:gridCol w="1547008">
                  <a:extLst>
                    <a:ext uri="{9D8B030D-6E8A-4147-A177-3AD203B41FA5}">
                      <a16:colId xmlns:a16="http://schemas.microsoft.com/office/drawing/2014/main" val="1292496953"/>
                    </a:ext>
                  </a:extLst>
                </a:gridCol>
              </a:tblGrid>
              <a:tr h="270709">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ECR INFO/FUTURE APPROVAL EATM</a:t>
                      </a: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marL="0" algn="l" rtl="0" eaLnBrk="1" fontAlgn="t" latinLnBrk="0" hangingPunct="1"/>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t"/>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644552"/>
                  </a:ext>
                </a:extLst>
              </a:tr>
              <a:tr h="301467">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3786740"/>
                  </a:ext>
                </a:extLst>
              </a:tr>
              <a:tr h="559981">
                <a:tc>
                  <a:txBody>
                    <a:bodyPr/>
                    <a:lstStyle/>
                    <a:p>
                      <a:pPr lvl="0">
                        <a:buNone/>
                      </a:pPr>
                      <a:r>
                        <a:rPr lang="en-GB" sz="1100" b="0" i="0" u="none" strike="noStrike" kern="1200" dirty="0">
                          <a:solidFill>
                            <a:schemeClr val="tx1"/>
                          </a:solidFill>
                          <a:effectLst/>
                          <a:latin typeface="+mn-lt"/>
                          <a:ea typeface="+mn-ea"/>
                          <a:cs typeface="+mn-cs"/>
                        </a:rPr>
                        <a:t>Installation of a Radiation-Hard Profile Monitor in TT81</a:t>
                      </a:r>
                      <a:endParaRPr kumimoji="0" lang="en-GB"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u="none" strike="noStrike" kern="1200" dirty="0">
                          <a:solidFill>
                            <a:schemeClr val="tx1"/>
                          </a:solidFill>
                          <a:effectLst/>
                          <a:latin typeface="+mn-lt"/>
                          <a:ea typeface="+mn-ea"/>
                          <a:cs typeface="+mn-cs"/>
                        </a:rPr>
                        <a:t>Inaki Ortega Ruiz</a:t>
                      </a:r>
                      <a:endParaRPr kumimoji="0" lang="en-US"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a:t>
                      </a:r>
                      <a:endParaRPr lang="en-US"/>
                    </a:p>
                    <a:p>
                      <a:pPr marL="0" marR="0" lvl="0" indent="0" algn="l" defTabSz="914400" rtl="0">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2"/>
                        </a:rPr>
                        <a:t>3001893</a:t>
                      </a:r>
                      <a:r>
                        <a:rPr lang="en-US" sz="1100" b="0" i="0" kern="1200" dirty="0">
                          <a:solidFill>
                            <a:schemeClr val="tx1"/>
                          </a:solidFill>
                          <a:effectLst/>
                          <a:latin typeface="+mn-lt"/>
                          <a:ea typeface="+mn-ea"/>
                          <a:cs typeface="+mn-cs"/>
                        </a:rPr>
                        <a:t> - SPSX-B-EC-0005</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C000"/>
                          </a:solidFill>
                          <a:effectLst/>
                          <a:latin typeface="Arial"/>
                        </a:rPr>
                        <a:t>Engineering check</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5920440"/>
                  </a:ext>
                </a:extLst>
              </a:tr>
              <a:tr h="559981">
                <a:tc>
                  <a:txBody>
                    <a:bodyPr/>
                    <a:lstStyle/>
                    <a:p>
                      <a:r>
                        <a:rPr kumimoji="0" lang="en-GB" sz="1100" b="0" i="0" kern="1200" dirty="0">
                          <a:solidFill>
                            <a:schemeClr val="tx1"/>
                          </a:solidFill>
                          <a:effectLst/>
                          <a:latin typeface="+mn-lt"/>
                          <a:ea typeface="+mn-ea"/>
                          <a:cs typeface="+mn-cs"/>
                        </a:rPr>
                        <a:t>Installation Water Cherenkov Test Experiment in T09 beamline During YETS 23-24</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u="none" strike="noStrike" kern="1200" dirty="0">
                          <a:solidFill>
                            <a:schemeClr val="tx1"/>
                          </a:solidFill>
                          <a:effectLst/>
                          <a:latin typeface="+mn-lt"/>
                          <a:ea typeface="+mn-ea"/>
                          <a:cs typeface="+mn-cs"/>
                        </a:rPr>
                        <a:t>Dipanwita Banerjee</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3"/>
                        </a:rPr>
                        <a:t>2960989</a:t>
                      </a:r>
                      <a:r>
                        <a:rPr kumimoji="0" lang="en-GB" sz="1100" b="0" i="0" kern="1200" dirty="0">
                          <a:solidFill>
                            <a:schemeClr val="tx1"/>
                          </a:solidFill>
                          <a:effectLst/>
                          <a:latin typeface="+mn-lt"/>
                          <a:ea typeface="+mn-ea"/>
                          <a:cs typeface="+mn-cs"/>
                        </a:rPr>
                        <a:t> - PSZ-J-EC-0003</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9346962"/>
                  </a:ext>
                </a:extLst>
              </a:tr>
              <a:tr h="559981">
                <a:tc>
                  <a:txBody>
                    <a:bodyPr/>
                    <a:lstStyle/>
                    <a:p>
                      <a:r>
                        <a:rPr kumimoji="0" lang="en-GB" sz="1100" b="0" i="0" kern="1200" dirty="0">
                          <a:solidFill>
                            <a:schemeClr val="tx1"/>
                          </a:solidFill>
                          <a:effectLst/>
                          <a:latin typeface="+mn-lt"/>
                          <a:ea typeface="+mn-ea"/>
                          <a:cs typeface="+mn-cs"/>
                        </a:rPr>
                        <a:t>High-Intensity Beam to IRRAD/CHARM</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Federico Ravotti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4"/>
                        </a:rPr>
                        <a:t>3024761</a:t>
                      </a:r>
                      <a:r>
                        <a:rPr kumimoji="0" lang="en-US" sz="1100" b="0" i="0" kern="1200" dirty="0">
                          <a:solidFill>
                            <a:schemeClr val="tx1"/>
                          </a:solidFill>
                          <a:effectLst/>
                          <a:latin typeface="+mn-lt"/>
                          <a:ea typeface="+mn-ea"/>
                          <a:cs typeface="+mn-cs"/>
                        </a:rPr>
                        <a:t> - PSZ-L-EC-0002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5226480"/>
                  </a:ext>
                </a:extLst>
              </a:tr>
            </a:tbl>
          </a:graphicData>
        </a:graphic>
      </p:graphicFrame>
    </p:spTree>
    <p:extLst>
      <p:ext uri="{BB962C8B-B14F-4D97-AF65-F5344CB8AC3E}">
        <p14:creationId xmlns:p14="http://schemas.microsoft.com/office/powerpoint/2010/main" val="2163446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MISSING ECRS for YETS 23/24</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83184202"/>
              </p:ext>
            </p:extLst>
          </p:nvPr>
        </p:nvGraphicFramePr>
        <p:xfrm>
          <a:off x="314793" y="1258803"/>
          <a:ext cx="8314857" cy="1878163"/>
        </p:xfrm>
        <a:graphic>
          <a:graphicData uri="http://schemas.openxmlformats.org/drawingml/2006/table">
            <a:tbl>
              <a:tblPr/>
              <a:tblGrid>
                <a:gridCol w="3228507">
                  <a:extLst>
                    <a:ext uri="{9D8B030D-6E8A-4147-A177-3AD203B41FA5}">
                      <a16:colId xmlns:a16="http://schemas.microsoft.com/office/drawing/2014/main" val="66029974"/>
                    </a:ext>
                  </a:extLst>
                </a:gridCol>
                <a:gridCol w="1530350">
                  <a:extLst>
                    <a:ext uri="{9D8B030D-6E8A-4147-A177-3AD203B41FA5}">
                      <a16:colId xmlns:a16="http://schemas.microsoft.com/office/drawing/2014/main" val="1734384437"/>
                    </a:ext>
                  </a:extLst>
                </a:gridCol>
                <a:gridCol w="1136650">
                  <a:extLst>
                    <a:ext uri="{9D8B030D-6E8A-4147-A177-3AD203B41FA5}">
                      <a16:colId xmlns:a16="http://schemas.microsoft.com/office/drawing/2014/main" val="3613156144"/>
                    </a:ext>
                  </a:extLst>
                </a:gridCol>
                <a:gridCol w="2419350">
                  <a:extLst>
                    <a:ext uri="{9D8B030D-6E8A-4147-A177-3AD203B41FA5}">
                      <a16:colId xmlns:a16="http://schemas.microsoft.com/office/drawing/2014/main" val="1749588434"/>
                    </a:ext>
                  </a:extLst>
                </a:gridCol>
              </a:tblGrid>
              <a:tr h="335729">
                <a:tc gridSpan="4">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MISSING ECRS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713306"/>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50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NP Platform Installation on H4</a:t>
                      </a:r>
                      <a:endParaRPr kumimoji="0" lang="en-GB" sz="1100" b="0" i="0" u="none" strike="noStrike" kern="1200" dirty="0">
                        <a:solidFill>
                          <a:srgbClr val="000000"/>
                        </a:solidFill>
                        <a:effectLst/>
                        <a:latin typeface="Arial" panose="020B0604020202020204" pitchFamily="34" charset="0"/>
                        <a:ea typeface="+mn-ea"/>
                        <a:cs typeface="+mn-cs"/>
                      </a:endParaRP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u="none" strike="noStrike" kern="1200" dirty="0">
                          <a:solidFill>
                            <a:schemeClr val="tx1"/>
                          </a:solidFill>
                          <a:effectLst/>
                          <a:latin typeface="+mn-lt"/>
                          <a:ea typeface="+mn-ea"/>
                          <a:cs typeface="+mn-cs"/>
                        </a:rPr>
                        <a:t>Filippo </a:t>
                      </a:r>
                      <a:r>
                        <a:rPr kumimoji="0" lang="en-GB" sz="1100" b="0" i="0" u="none" strike="noStrike" kern="1200" dirty="0" err="1">
                          <a:solidFill>
                            <a:schemeClr val="tx1"/>
                          </a:solidFill>
                          <a:effectLst/>
                          <a:latin typeface="+mn-lt"/>
                          <a:ea typeface="+mn-ea"/>
                          <a:cs typeface="+mn-cs"/>
                        </a:rPr>
                        <a:t>Resnati</a:t>
                      </a:r>
                      <a:endParaRPr kumimoji="0" lang="en-GB" sz="1100" b="0" i="0" u="none" strike="noStrike" kern="1200" dirty="0">
                        <a:solidFill>
                          <a:srgbClr val="000000"/>
                        </a:solidFill>
                        <a:effectLst/>
                        <a:latin typeface="Arial" panose="020B0604020202020204" pitchFamily="34" charset="0"/>
                        <a:ea typeface="+mn-ea"/>
                        <a:cs typeface="+mn-cs"/>
                      </a:endParaRPr>
                    </a:p>
                    <a:p>
                      <a:pPr marL="0" algn="l" rtl="0" eaLnBrk="1" fontAlgn="t" latinLnBrk="0" hangingPunct="1"/>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CH" sz="1100" b="0" i="0" u="none" strike="noStrike" dirty="0" err="1">
                          <a:solidFill>
                            <a:srgbClr val="000000"/>
                          </a:solidFill>
                          <a:effectLst/>
                          <a:latin typeface="Arial" panose="020B0604020202020204" pitchFamily="34" charset="0"/>
                        </a:rPr>
                        <a:t>Coming</a:t>
                      </a:r>
                      <a:r>
                        <a:rPr lang="fr-CH" sz="1100" b="0" i="0" u="none" strike="noStrike" dirty="0">
                          <a:solidFill>
                            <a:srgbClr val="000000"/>
                          </a:solidFill>
                          <a:effectLst/>
                          <a:latin typeface="Arial" panose="020B0604020202020204" pitchFamily="34" charset="0"/>
                        </a:rPr>
                        <a:t> </a:t>
                      </a:r>
                      <a:r>
                        <a:rPr lang="fr-CH" sz="1100" b="0" i="0" u="none" strike="noStrike" dirty="0" err="1">
                          <a:solidFill>
                            <a:srgbClr val="000000"/>
                          </a:solidFill>
                          <a:effectLst/>
                          <a:latin typeface="Arial" panose="020B0604020202020204" pitchFamily="34" charset="0"/>
                        </a:rPr>
                        <a:t>soon</a:t>
                      </a:r>
                      <a:r>
                        <a:rPr lang="fr-CH" sz="1100" b="0" i="0" u="none" strike="noStrike" dirty="0">
                          <a:solidFill>
                            <a:srgbClr val="000000"/>
                          </a:solidFill>
                          <a:effectLst/>
                          <a:latin typeface="Arial" panose="020B0604020202020204" pitchFamily="34" charset="0"/>
                        </a:rPr>
                        <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741167"/>
                  </a:ext>
                </a:extLst>
              </a:tr>
              <a:tr h="50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kern="1200" dirty="0">
                          <a:solidFill>
                            <a:schemeClr val="tx1"/>
                          </a:solidFill>
                          <a:effectLst/>
                          <a:latin typeface="+mn-lt"/>
                          <a:ea typeface="+mn-ea"/>
                          <a:cs typeface="+mn-cs"/>
                        </a:rPr>
                        <a:t>Installation Tuyauterie BA81-TT81/Installation Baie SDI  - </a:t>
                      </a:r>
                      <a:r>
                        <a:rPr kumimoji="0" lang="fr-FR" sz="1100" b="0" i="0" kern="1200" dirty="0" err="1">
                          <a:solidFill>
                            <a:schemeClr val="tx1"/>
                          </a:solidFill>
                          <a:effectLst/>
                          <a:latin typeface="+mn-lt"/>
                          <a:ea typeface="+mn-ea"/>
                          <a:cs typeface="+mn-cs"/>
                        </a:rPr>
                        <a:t>Detection</a:t>
                      </a:r>
                      <a:r>
                        <a:rPr kumimoji="0" lang="fr-FR" sz="1100" b="0" i="0" kern="1200" dirty="0">
                          <a:solidFill>
                            <a:schemeClr val="tx1"/>
                          </a:solidFill>
                          <a:effectLst/>
                          <a:latin typeface="+mn-lt"/>
                          <a:ea typeface="+mn-ea"/>
                          <a:cs typeface="+mn-cs"/>
                        </a:rPr>
                        <a:t> Incendie</a:t>
                      </a:r>
                      <a:endParaRPr kumimoji="0" lang="en-GB" sz="1100" b="0" i="0" u="none" strike="noStrike" kern="1200" dirty="0">
                        <a:solidFill>
                          <a:srgbClr val="000000"/>
                        </a:solidFill>
                        <a:effectLst/>
                        <a:latin typeface="Arial" panose="020B0604020202020204" pitchFamily="34" charset="0"/>
                        <a:ea typeface="+mn-ea"/>
                        <a:cs typeface="+mn-cs"/>
                      </a:endParaRP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kumimoji="0" lang="en-GB" sz="1100" b="0" i="0" u="none" strike="noStrike" kern="1200" dirty="0">
                          <a:solidFill>
                            <a:schemeClr val="tx1"/>
                          </a:solidFill>
                          <a:effectLst/>
                          <a:latin typeface="+mn-lt"/>
                          <a:ea typeface="+mn-ea"/>
                          <a:cs typeface="+mn-cs"/>
                        </a:rPr>
                        <a:t>Michael Dole</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CH" sz="1100" b="0" i="0" u="none" strike="noStrike" dirty="0" err="1">
                          <a:solidFill>
                            <a:srgbClr val="000000"/>
                          </a:solidFill>
                          <a:effectLst/>
                          <a:latin typeface="Arial" panose="020B0604020202020204" pitchFamily="34" charset="0"/>
                        </a:rPr>
                        <a:t>Coming</a:t>
                      </a:r>
                      <a:r>
                        <a:rPr lang="fr-CH" sz="1100" b="0" i="0" u="none" strike="noStrike" dirty="0">
                          <a:solidFill>
                            <a:srgbClr val="000000"/>
                          </a:solidFill>
                          <a:effectLst/>
                          <a:latin typeface="Arial" panose="020B0604020202020204" pitchFamily="34" charset="0"/>
                        </a:rPr>
                        <a:t> </a:t>
                      </a:r>
                      <a:r>
                        <a:rPr lang="fr-CH" sz="1100" b="0" i="0" u="none" strike="noStrike" dirty="0" err="1">
                          <a:solidFill>
                            <a:srgbClr val="000000"/>
                          </a:solidFill>
                          <a:effectLst/>
                          <a:latin typeface="Arial" panose="020B0604020202020204" pitchFamily="34" charset="0"/>
                        </a:rPr>
                        <a:t>soon</a:t>
                      </a:r>
                      <a:r>
                        <a:rPr lang="fr-CH" sz="1100" b="0" i="0" u="none" strike="noStrike" dirty="0">
                          <a:solidFill>
                            <a:srgbClr val="000000"/>
                          </a:solidFill>
                          <a:effectLst/>
                          <a:latin typeface="Arial" panose="020B0604020202020204" pitchFamily="34" charset="0"/>
                        </a:rPr>
                        <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2126471"/>
                  </a:ext>
                </a:extLst>
              </a:tr>
            </a:tbl>
          </a:graphicData>
        </a:graphic>
      </p:graphicFrame>
      <p:sp>
        <p:nvSpPr>
          <p:cNvPr id="7" name="Date Placeholder 2">
            <a:extLst>
              <a:ext uri="{FF2B5EF4-FFF2-40B4-BE49-F238E27FC236}">
                <a16:creationId xmlns:a16="http://schemas.microsoft.com/office/drawing/2014/main" id="{0049EE86-ACD6-9B5B-65A0-58AB2A69E174}"/>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73F878E4-1F47-C823-E4DE-EC7CEE87FBED}"/>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Tree>
    <p:extLst>
      <p:ext uri="{BB962C8B-B14F-4D97-AF65-F5344CB8AC3E}">
        <p14:creationId xmlns:p14="http://schemas.microsoft.com/office/powerpoint/2010/main" val="7805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629011427"/>
              </p:ext>
            </p:extLst>
          </p:nvPr>
        </p:nvGraphicFramePr>
        <p:xfrm>
          <a:off x="269327" y="1083115"/>
          <a:ext cx="8353841" cy="2435422"/>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57302">
                <a:tc>
                  <a:txBody>
                    <a:bodyPr/>
                    <a:lstStyle/>
                    <a:p>
                      <a:r>
                        <a:rPr kumimoji="0" lang="en-GB" sz="1100" b="0" i="0" kern="1200" dirty="0" err="1">
                          <a:solidFill>
                            <a:schemeClr val="tx1"/>
                          </a:solidFill>
                          <a:effectLst/>
                          <a:latin typeface="+mn-lt"/>
                          <a:ea typeface="+mn-ea"/>
                          <a:cs typeface="+mn-cs"/>
                        </a:rPr>
                        <a:t>HiRadMat</a:t>
                      </a:r>
                      <a:r>
                        <a:rPr kumimoji="0" lang="en-GB" sz="1100" b="0" i="0" kern="1200" dirty="0">
                          <a:solidFill>
                            <a:schemeClr val="tx1"/>
                          </a:solidFill>
                          <a:effectLst/>
                          <a:latin typeface="+mn-lt"/>
                          <a:ea typeface="+mn-ea"/>
                          <a:cs typeface="+mn-cs"/>
                        </a:rPr>
                        <a:t> Primary Vacuum Manifold</a:t>
                      </a:r>
                      <a:endParaRPr kumimoji="0" lang="en-GB" sz="1100" b="0" i="0" u="none" strike="noStrike" kern="1200" dirty="0">
                        <a:solidFill>
                          <a:srgbClr val="000000"/>
                        </a:solidFill>
                        <a:effectLst/>
                        <a:highlight>
                          <a:srgbClr val="FFFF00"/>
                        </a:highligh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u="none" strike="noStrike" kern="1200" dirty="0">
                          <a:solidFill>
                            <a:schemeClr val="tx1"/>
                          </a:solidFill>
                          <a:effectLst/>
                          <a:latin typeface="+mn-lt"/>
                          <a:ea typeface="+mn-ea"/>
                          <a:cs typeface="+mn-cs"/>
                        </a:rPr>
                        <a:t>Anthony Harrison</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err="1">
                          <a:solidFill>
                            <a:srgbClr val="000000"/>
                          </a:solidFill>
                          <a:effectLst/>
                          <a:latin typeface="Arial" panose="020B0604020202020204" pitchFamily="34" charset="0"/>
                        </a:rPr>
                        <a:t>HiRadMat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2958976</a:t>
                      </a:r>
                      <a:r>
                        <a:rPr kumimoji="0" lang="en-GB" sz="1100" b="0" i="0" kern="1200" dirty="0">
                          <a:solidFill>
                            <a:schemeClr val="tx1"/>
                          </a:solidFill>
                          <a:effectLst/>
                          <a:latin typeface="+mn-lt"/>
                          <a:ea typeface="+mn-ea"/>
                          <a:cs typeface="+mn-cs"/>
                        </a:rPr>
                        <a:t> - HRM-V-EC-0003</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3325345"/>
                  </a:ext>
                </a:extLst>
              </a:tr>
              <a:tr h="467677">
                <a:tc>
                  <a:txBody>
                    <a:bodyPr/>
                    <a:lstStyle/>
                    <a:p>
                      <a:r>
                        <a:rPr kumimoji="0" lang="en-GB" sz="1100" b="0" i="0" kern="1200" dirty="0">
                          <a:solidFill>
                            <a:schemeClr val="tx1"/>
                          </a:solidFill>
                          <a:effectLst/>
                          <a:latin typeface="+mn-lt"/>
                          <a:ea typeface="+mn-ea"/>
                          <a:cs typeface="+mn-cs"/>
                        </a:rPr>
                        <a:t>User Requirement for the XCRVH Micro-Collimator in H8 Line in 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Bastien Rae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Equipment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3"/>
                        </a:rPr>
                        <a:t>2718575</a:t>
                      </a:r>
                      <a:r>
                        <a:rPr kumimoji="0" lang="en-GB" sz="1100" b="0" i="0" kern="1200" dirty="0">
                          <a:solidFill>
                            <a:schemeClr val="tx1"/>
                          </a:solidFill>
                          <a:effectLst/>
                          <a:latin typeface="+mn-lt"/>
                          <a:ea typeface="+mn-ea"/>
                          <a:cs typeface="+mn-cs"/>
                        </a:rPr>
                        <a:t> - SPSX-TC-ES-0003 </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4288278"/>
                  </a:ext>
                </a:extLst>
              </a:tr>
              <a:tr h="392966">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Requirements for XCED Detectors in North Area Beamlines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Anna Baratto Roldan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 Equipment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hlinkClick r:id="rId4"/>
                        </a:rPr>
                        <a:t>2813075</a:t>
                      </a:r>
                      <a:r>
                        <a:rPr kumimoji="0" lang="en-US" sz="1100" b="0" i="0" kern="1200" dirty="0">
                          <a:solidFill>
                            <a:schemeClr val="tx1"/>
                          </a:solidFill>
                          <a:effectLst/>
                          <a:latin typeface="+mn-lt"/>
                          <a:ea typeface="+mn-ea"/>
                          <a:cs typeface="+mn-cs"/>
                        </a:rPr>
                        <a:t> - SPSX-X-ES-0004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4569582"/>
                  </a:ext>
                </a:extLst>
              </a:tr>
              <a:tr h="389051">
                <a:tc>
                  <a:txBody>
                    <a:bodyPr/>
                    <a:lstStyle/>
                    <a:p>
                      <a:pPr marL="0" algn="l" rtl="0" eaLnBrk="1" fontAlgn="t" latinLnBrk="0" hangingPunct="1"/>
                      <a:r>
                        <a:rPr kumimoji="0" lang="en-GB" sz="1100" b="0" i="0" kern="1200" dirty="0">
                          <a:solidFill>
                            <a:schemeClr val="tx1"/>
                          </a:solidFill>
                          <a:effectLst/>
                          <a:latin typeface="+mn-lt"/>
                          <a:ea typeface="+mn-ea"/>
                          <a:cs typeface="+mn-cs"/>
                        </a:rPr>
                        <a:t>Installation of New Test Beam Experimental Area at AD/ELENA</a:t>
                      </a:r>
                      <a:endParaRPr kumimoji="0" lang="en-GB" sz="1100" b="0" i="0" u="none" strike="noStrike" kern="1200" dirty="0">
                        <a:solidFill>
                          <a:srgbClr val="000000"/>
                        </a:solidFill>
                        <a:effectLst/>
                        <a:latin typeface="+mj-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Maud Wehrle</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 ELENA</a:t>
                      </a:r>
                      <a:endParaRPr lang="en-US" sz="1100" b="0" i="0" u="none" strike="noStrike" dirty="0">
                        <a:solidFill>
                          <a:srgbClr val="000000"/>
                        </a:solidFill>
                        <a:effectLst/>
                        <a:highlight>
                          <a:srgbClr val="FFFF00"/>
                        </a:highligh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5"/>
                        </a:rPr>
                        <a:t>2975107</a:t>
                      </a:r>
                      <a:r>
                        <a:rPr kumimoji="0" lang="en-GB" sz="1100" b="0" i="0" kern="1200" dirty="0">
                          <a:solidFill>
                            <a:schemeClr val="tx1"/>
                          </a:solidFill>
                          <a:effectLst/>
                          <a:latin typeface="+mn-lt"/>
                          <a:ea typeface="+mn-ea"/>
                          <a:cs typeface="+mn-cs"/>
                        </a:rPr>
                        <a:t> - AD-LJ-EC-0026</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3907801"/>
                  </a:ext>
                </a:extLst>
              </a:tr>
            </a:tbl>
          </a:graphicData>
        </a:graphic>
      </p:graphicFrame>
      <p:sp>
        <p:nvSpPr>
          <p:cNvPr id="7" name="Date Placeholder 2">
            <a:extLst>
              <a:ext uri="{FF2B5EF4-FFF2-40B4-BE49-F238E27FC236}">
                <a16:creationId xmlns:a16="http://schemas.microsoft.com/office/drawing/2014/main" id="{59AACA6D-B4CE-B432-24C1-4D9D56382F28}"/>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B3B9247E-3D0F-29DE-50B3-8184F7C9907D}"/>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Tree>
    <p:extLst>
      <p:ext uri="{BB962C8B-B14F-4D97-AF65-F5344CB8AC3E}">
        <p14:creationId xmlns:p14="http://schemas.microsoft.com/office/powerpoint/2010/main" val="2115164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HRM-V-EC-0003</a:t>
            </a:r>
          </a:p>
          <a:p>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369332"/>
          </a:xfrm>
          <a:prstGeom prst="rect">
            <a:avLst/>
          </a:prstGeom>
          <a:noFill/>
        </p:spPr>
        <p:txBody>
          <a:bodyPr wrap="square" rtlCol="0">
            <a:spAutoFit/>
          </a:bodyPr>
          <a:lstStyle/>
          <a:p>
            <a:r>
              <a:rPr lang="en-GB" dirty="0" err="1">
                <a:latin typeface="+mn-lt"/>
              </a:rPr>
              <a:t>HiRadMat</a:t>
            </a:r>
            <a:r>
              <a:rPr lang="en-GB" dirty="0">
                <a:latin typeface="+mn-lt"/>
              </a:rPr>
              <a:t> Primary Vacuum Manifold</a:t>
            </a:r>
            <a:endParaRPr kumimoji="0" lang="en-GB"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Anthony Harrison</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336900"/>
            <a:ext cx="6649167" cy="461665"/>
          </a:xfrm>
          <a:prstGeom prst="rect">
            <a:avLst/>
          </a:prstGeom>
          <a:noFill/>
        </p:spPr>
        <p:txBody>
          <a:bodyPr wrap="square" rtlCol="0">
            <a:spAutoFit/>
          </a:bodyPr>
          <a:lstStyle/>
          <a:p>
            <a:r>
              <a:rPr lang="en-GB" sz="1200" dirty="0"/>
              <a:t>This ECR explains the modifications to the primary vacuum systems of </a:t>
            </a:r>
            <a:r>
              <a:rPr lang="en-GB" sz="1200" dirty="0" err="1"/>
              <a:t>HiRadMat</a:t>
            </a:r>
            <a:r>
              <a:rPr lang="en-GB" sz="1200" dirty="0"/>
              <a:t>, the new installation for TT66 and stand-alone beam instrumentation.</a:t>
            </a:r>
            <a:endParaRPr lang="en-GB" sz="12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9" name="TextBox 8">
            <a:extLst>
              <a:ext uri="{FF2B5EF4-FFF2-40B4-BE49-F238E27FC236}">
                <a16:creationId xmlns:a16="http://schemas.microsoft.com/office/drawing/2014/main" id="{591D19BA-0032-2A25-165E-9DD070E86E07}"/>
              </a:ext>
            </a:extLst>
          </p:cNvPr>
          <p:cNvSpPr txBox="1"/>
          <p:nvPr/>
        </p:nvSpPr>
        <p:spPr>
          <a:xfrm>
            <a:off x="278970" y="2032017"/>
            <a:ext cx="8462454" cy="461665"/>
          </a:xfrm>
          <a:prstGeom prst="rect">
            <a:avLst/>
          </a:prstGeom>
          <a:noFill/>
        </p:spPr>
        <p:txBody>
          <a:bodyPr wrap="square" rtlCol="0">
            <a:spAutoFit/>
          </a:bodyPr>
          <a:lstStyle/>
          <a:p>
            <a:r>
              <a:rPr lang="en-GB" sz="1200" dirty="0"/>
              <a:t>There is currently no dedicated primary pumping line installed within the </a:t>
            </a:r>
            <a:r>
              <a:rPr lang="en-GB" sz="1200" dirty="0" err="1"/>
              <a:t>HiRadMat</a:t>
            </a:r>
            <a:r>
              <a:rPr lang="en-GB" sz="1200" dirty="0"/>
              <a:t> facility experimental area. Temporary ad-hoc installations have been used.</a:t>
            </a:r>
          </a:p>
        </p:txBody>
      </p:sp>
      <p:sp>
        <p:nvSpPr>
          <p:cNvPr id="14" name="TextBox 13">
            <a:extLst>
              <a:ext uri="{FF2B5EF4-FFF2-40B4-BE49-F238E27FC236}">
                <a16:creationId xmlns:a16="http://schemas.microsoft.com/office/drawing/2014/main" id="{BBA3D600-E570-B38D-564A-6519B83E4436}"/>
              </a:ext>
            </a:extLst>
          </p:cNvPr>
          <p:cNvSpPr txBox="1"/>
          <p:nvPr/>
        </p:nvSpPr>
        <p:spPr>
          <a:xfrm>
            <a:off x="278969" y="2486294"/>
            <a:ext cx="8367675" cy="461665"/>
          </a:xfrm>
          <a:prstGeom prst="rect">
            <a:avLst/>
          </a:prstGeom>
          <a:noFill/>
        </p:spPr>
        <p:txBody>
          <a:bodyPr wrap="square" rtlCol="0">
            <a:spAutoFit/>
          </a:bodyPr>
          <a:lstStyle/>
          <a:p>
            <a:r>
              <a:rPr lang="en-GB" sz="1200" dirty="0"/>
              <a:t>A new primary pumping system must be installed due to the partitioning of TT66 vacuum systems. This can be expanded to include the needs of the </a:t>
            </a:r>
            <a:r>
              <a:rPr lang="en-GB" sz="1200" dirty="0" err="1"/>
              <a:t>HiRadMat</a:t>
            </a:r>
            <a:r>
              <a:rPr lang="en-GB" sz="1200" dirty="0"/>
              <a:t> experimental area, which will improve the area’s flexibility and capabilities.</a:t>
            </a:r>
          </a:p>
        </p:txBody>
      </p:sp>
      <p:pic>
        <p:nvPicPr>
          <p:cNvPr id="24" name="Picture 23">
            <a:extLst>
              <a:ext uri="{FF2B5EF4-FFF2-40B4-BE49-F238E27FC236}">
                <a16:creationId xmlns:a16="http://schemas.microsoft.com/office/drawing/2014/main" id="{C3B60D01-2FFE-8AE8-6974-BBD21120413D}"/>
              </a:ext>
            </a:extLst>
          </p:cNvPr>
          <p:cNvPicPr>
            <a:picLocks noChangeAspect="1"/>
          </p:cNvPicPr>
          <p:nvPr/>
        </p:nvPicPr>
        <p:blipFill rotWithShape="1">
          <a:blip r:embed="rId3"/>
          <a:srcRect t="1710"/>
          <a:stretch/>
        </p:blipFill>
        <p:spPr>
          <a:xfrm>
            <a:off x="1673817" y="2968119"/>
            <a:ext cx="5796366" cy="3216354"/>
          </a:xfrm>
          <a:prstGeom prst="rect">
            <a:avLst/>
          </a:prstGeom>
        </p:spPr>
      </p:pic>
    </p:spTree>
    <p:extLst>
      <p:ext uri="{BB962C8B-B14F-4D97-AF65-F5344CB8AC3E}">
        <p14:creationId xmlns:p14="http://schemas.microsoft.com/office/powerpoint/2010/main" val="546182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HRM-V-EC-0003</a:t>
            </a:r>
          </a:p>
          <a:p>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798573"/>
            <a:ext cx="6351120" cy="369332"/>
          </a:xfrm>
          <a:prstGeom prst="rect">
            <a:avLst/>
          </a:prstGeom>
          <a:noFill/>
        </p:spPr>
        <p:txBody>
          <a:bodyPr wrap="square" rtlCol="0">
            <a:spAutoFit/>
          </a:bodyPr>
          <a:lstStyle/>
          <a:p>
            <a:r>
              <a:rPr lang="en-GB" dirty="0" err="1">
                <a:latin typeface="+mn-lt"/>
              </a:rPr>
              <a:t>HiRadMat</a:t>
            </a:r>
            <a:r>
              <a:rPr lang="en-GB" dirty="0">
                <a:latin typeface="+mn-lt"/>
              </a:rPr>
              <a:t> Primary Vacuum Manifold</a:t>
            </a:r>
            <a:endParaRPr kumimoji="0" lang="en-GB"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Anthony Harrison</a:t>
            </a:r>
            <a:endParaRPr lang="en-GB" sz="900" i="1" dirty="0"/>
          </a:p>
        </p:txBody>
      </p:sp>
      <p:sp>
        <p:nvSpPr>
          <p:cNvPr id="7" name="Date Placeholder 2">
            <a:extLst>
              <a:ext uri="{FF2B5EF4-FFF2-40B4-BE49-F238E27FC236}">
                <a16:creationId xmlns:a16="http://schemas.microsoft.com/office/drawing/2014/main" id="{121781E7-A2A3-2383-A982-4A44DCD05403}"/>
              </a:ext>
            </a:extLst>
          </p:cNvPr>
          <p:cNvSpPr>
            <a:spLocks noGrp="1"/>
          </p:cNvSpPr>
          <p:nvPr>
            <p:ph type="dt" sz="half" idx="10"/>
          </p:nvPr>
        </p:nvSpPr>
        <p:spPr>
          <a:xfrm>
            <a:off x="2295525" y="6356350"/>
            <a:ext cx="1371600" cy="365125"/>
          </a:xfrm>
        </p:spPr>
        <p:txBody>
          <a:bodyPr/>
          <a:lstStyle/>
          <a:p>
            <a:pPr>
              <a:defRPr/>
            </a:pPr>
            <a:r>
              <a:rPr lang="en-US" dirty="0"/>
              <a:t>13-2-2024</a:t>
            </a:r>
          </a:p>
        </p:txBody>
      </p:sp>
      <p:sp>
        <p:nvSpPr>
          <p:cNvPr id="8" name="Footer Placeholder 3">
            <a:extLst>
              <a:ext uri="{FF2B5EF4-FFF2-40B4-BE49-F238E27FC236}">
                <a16:creationId xmlns:a16="http://schemas.microsoft.com/office/drawing/2014/main" id="{24336DCF-657D-759E-482D-CCE60DD8BB7A}"/>
              </a:ext>
            </a:extLst>
          </p:cNvPr>
          <p:cNvSpPr>
            <a:spLocks noGrp="1"/>
          </p:cNvSpPr>
          <p:nvPr>
            <p:ph type="ftr" sz="quarter" idx="11"/>
          </p:nvPr>
        </p:nvSpPr>
        <p:spPr>
          <a:xfrm>
            <a:off x="3667125" y="6356350"/>
            <a:ext cx="4289425" cy="365125"/>
          </a:xfrm>
        </p:spPr>
        <p:txBody>
          <a:bodyPr/>
          <a:lstStyle/>
          <a:p>
            <a:pPr>
              <a:defRPr/>
            </a:pPr>
            <a:r>
              <a:rPr lang="en-US" dirty="0"/>
              <a:t>166th EATM Meeting</a:t>
            </a:r>
          </a:p>
        </p:txBody>
      </p:sp>
      <p:sp>
        <p:nvSpPr>
          <p:cNvPr id="21" name="TextBox 20">
            <a:extLst>
              <a:ext uri="{FF2B5EF4-FFF2-40B4-BE49-F238E27FC236}">
                <a16:creationId xmlns:a16="http://schemas.microsoft.com/office/drawing/2014/main" id="{B9741AAE-B29B-AB6B-BF02-120BBBCEA76B}"/>
              </a:ext>
            </a:extLst>
          </p:cNvPr>
          <p:cNvSpPr txBox="1"/>
          <p:nvPr/>
        </p:nvSpPr>
        <p:spPr>
          <a:xfrm>
            <a:off x="278972" y="1909424"/>
            <a:ext cx="3153904" cy="2677656"/>
          </a:xfrm>
          <a:prstGeom prst="rect">
            <a:avLst/>
          </a:prstGeom>
          <a:noFill/>
        </p:spPr>
        <p:txBody>
          <a:bodyPr wrap="square" rtlCol="0">
            <a:spAutoFit/>
          </a:bodyPr>
          <a:lstStyle/>
          <a:p>
            <a:r>
              <a:rPr lang="en-GB" sz="1200" dirty="0"/>
              <a:t>Three new primary lines will be installed on the side of the TT66 tunnel.</a:t>
            </a:r>
          </a:p>
          <a:p>
            <a:pPr marL="171450" indent="-171450">
              <a:buFont typeface="Arial" panose="020B0604020202020204" pitchFamily="34" charset="0"/>
              <a:buChar char="•"/>
            </a:pPr>
            <a:r>
              <a:rPr lang="en-GB" sz="1200" dirty="0"/>
              <a:t>Line 1 (pink), monitored and controlled pumping manifold with three ports dedicated to installed experimental equipment.</a:t>
            </a:r>
          </a:p>
          <a:p>
            <a:pPr marL="171450" indent="-171450">
              <a:buFont typeface="Arial" panose="020B0604020202020204" pitchFamily="34" charset="0"/>
              <a:buChar char="•"/>
            </a:pPr>
            <a:r>
              <a:rPr lang="en-GB" sz="1200" dirty="0"/>
              <a:t>Line 2 (red and green), monitored and controlled pumping manifold with three ports dedicated to beam instrumentation and a separately controlled manifold dedicated to the vacuum sector 6602.</a:t>
            </a:r>
          </a:p>
          <a:p>
            <a:pPr marL="171450" indent="-171450">
              <a:buFont typeface="Arial" panose="020B0604020202020204" pitchFamily="34" charset="0"/>
              <a:buChar char="•"/>
            </a:pPr>
            <a:r>
              <a:rPr lang="en-GB" sz="1200" dirty="0"/>
              <a:t>Line 3 (brown), monitored and controlled pumping manifold with one port dedicated to the beam dump (TED.660529). </a:t>
            </a:r>
          </a:p>
        </p:txBody>
      </p:sp>
      <p:pic>
        <p:nvPicPr>
          <p:cNvPr id="22" name="Picture 21">
            <a:extLst>
              <a:ext uri="{FF2B5EF4-FFF2-40B4-BE49-F238E27FC236}">
                <a16:creationId xmlns:a16="http://schemas.microsoft.com/office/drawing/2014/main" id="{DFDE4CAA-B94F-97C6-3B49-1B6FF85217C5}"/>
              </a:ext>
            </a:extLst>
          </p:cNvPr>
          <p:cNvPicPr>
            <a:picLocks noChangeAspect="1"/>
          </p:cNvPicPr>
          <p:nvPr/>
        </p:nvPicPr>
        <p:blipFill rotWithShape="1">
          <a:blip r:embed="rId3"/>
          <a:srcRect l="1609" t="3735" r="1473"/>
          <a:stretch/>
        </p:blipFill>
        <p:spPr>
          <a:xfrm>
            <a:off x="3309171" y="1499909"/>
            <a:ext cx="5730425" cy="2758466"/>
          </a:xfrm>
          <a:prstGeom prst="rect">
            <a:avLst/>
          </a:prstGeom>
        </p:spPr>
      </p:pic>
      <p:sp>
        <p:nvSpPr>
          <p:cNvPr id="11" name="TextBox 10">
            <a:extLst>
              <a:ext uri="{FF2B5EF4-FFF2-40B4-BE49-F238E27FC236}">
                <a16:creationId xmlns:a16="http://schemas.microsoft.com/office/drawing/2014/main" id="{0C26C79B-A5B8-7100-E72D-8C56FDC48158}"/>
              </a:ext>
            </a:extLst>
          </p:cNvPr>
          <p:cNvSpPr txBox="1"/>
          <p:nvPr/>
        </p:nvSpPr>
        <p:spPr>
          <a:xfrm>
            <a:off x="1542081" y="4708780"/>
            <a:ext cx="6943241" cy="1569660"/>
          </a:xfrm>
          <a:prstGeom prst="rect">
            <a:avLst/>
          </a:prstGeom>
          <a:noFill/>
        </p:spPr>
        <p:txBody>
          <a:bodyPr wrap="square">
            <a:spAutoFit/>
          </a:bodyPr>
          <a:lstStyle/>
          <a:p>
            <a:r>
              <a:rPr lang="en-GB" sz="1200" dirty="0"/>
              <a:t>Responsibilities:</a:t>
            </a:r>
          </a:p>
          <a:p>
            <a:pPr marL="171450" indent="-171450">
              <a:buFont typeface="Arial" panose="020B0604020202020204" pitchFamily="34" charset="0"/>
              <a:buChar char="•"/>
            </a:pPr>
            <a:r>
              <a:rPr lang="en-GB" sz="1200" dirty="0"/>
              <a:t>The purchasing and installation costs will be shared between TE-VSC, BE-EA and SY-STI.</a:t>
            </a:r>
          </a:p>
          <a:p>
            <a:pPr marL="171450" indent="-171450">
              <a:buFont typeface="Arial" panose="020B0604020202020204" pitchFamily="34" charset="0"/>
              <a:buChar char="•"/>
            </a:pPr>
            <a:r>
              <a:rPr lang="en-GB" sz="1200" dirty="0"/>
              <a:t>BE-EA will provide integration studies and design support. </a:t>
            </a:r>
          </a:p>
          <a:p>
            <a:pPr marL="171450" indent="-171450">
              <a:buFont typeface="Arial" panose="020B0604020202020204" pitchFamily="34" charset="0"/>
              <a:buChar char="•"/>
            </a:pPr>
            <a:r>
              <a:rPr lang="en-GB" sz="1200" dirty="0"/>
              <a:t>BE-CEM will develop, install and maintain the PLC-based control system to read out the pressure value from the Pirani gauges and to control the electropneumatic valves.</a:t>
            </a:r>
          </a:p>
          <a:p>
            <a:pPr marL="171450" indent="-171450">
              <a:buFont typeface="Arial" panose="020B0604020202020204" pitchFamily="34" charset="0"/>
              <a:buChar char="•"/>
            </a:pPr>
            <a:r>
              <a:rPr lang="en-GB" sz="1200" dirty="0"/>
              <a:t>TE-VSC will perform the tunnel installation and commissioning. </a:t>
            </a:r>
          </a:p>
          <a:p>
            <a:pPr marL="171450" indent="-171450">
              <a:buFont typeface="Arial" panose="020B0604020202020204" pitchFamily="34" charset="0"/>
              <a:buChar char="•"/>
            </a:pPr>
            <a:r>
              <a:rPr lang="en-GB" sz="1200" dirty="0"/>
              <a:t>The primary pumps will be maintained by BE-EA. </a:t>
            </a:r>
          </a:p>
          <a:p>
            <a:pPr marL="171450" indent="-171450">
              <a:buFont typeface="Arial" panose="020B0604020202020204" pitchFamily="34" charset="0"/>
              <a:buChar char="•"/>
            </a:pPr>
            <a:r>
              <a:rPr lang="en-GB" sz="1200" dirty="0"/>
              <a:t>The gauges and control electropneumatic valves will be maintained by TE-VSC. </a:t>
            </a:r>
          </a:p>
        </p:txBody>
      </p:sp>
    </p:spTree>
    <p:extLst>
      <p:ext uri="{BB962C8B-B14F-4D97-AF65-F5344CB8AC3E}">
        <p14:creationId xmlns:p14="http://schemas.microsoft.com/office/powerpoint/2010/main" val="2451751076"/>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27579</TotalTime>
  <Words>2957</Words>
  <Application>Microsoft Office PowerPoint</Application>
  <PresentationFormat>On-screen Show (4:3)</PresentationFormat>
  <Paragraphs>515</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CERN_ENdept_Presentation_ArialFont copy</vt:lpstr>
      <vt:lpstr>ECR/Documents for Information and Approval</vt:lpstr>
      <vt:lpstr>LIST OF DOCUMENTS for Info</vt:lpstr>
      <vt:lpstr>LIST OF DOCUMENTS for Info</vt:lpstr>
      <vt:lpstr>LIST OF DOC for FUTURE APPROVAL</vt:lpstr>
      <vt:lpstr>LIST OF DOC for FUTURE APPROVAL</vt:lpstr>
      <vt:lpstr>LIST OF MISSING ECRS for YETS 23/24</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Yevgenia Kahn</cp:lastModifiedBy>
  <cp:revision>1010</cp:revision>
  <cp:lastPrinted>2021-09-07T15:36:10Z</cp:lastPrinted>
  <dcterms:created xsi:type="dcterms:W3CDTF">2016-04-11T07:30:05Z</dcterms:created>
  <dcterms:modified xsi:type="dcterms:W3CDTF">2024-02-13T12:52:43Z</dcterms:modified>
</cp:coreProperties>
</file>