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63" r:id="rId3"/>
    <p:sldId id="257" r:id="rId4"/>
    <p:sldId id="265" r:id="rId5"/>
    <p:sldId id="261" r:id="rId6"/>
    <p:sldId id="258" r:id="rId7"/>
    <p:sldId id="266" r:id="rId8"/>
    <p:sldId id="268" r:id="rId9"/>
    <p:sldId id="259" r:id="rId10"/>
    <p:sldId id="267" r:id="rId11"/>
    <p:sldId id="262" r:id="rId12"/>
    <p:sldId id="260" r:id="rId13"/>
    <p:sldId id="269" r:id="rId14"/>
    <p:sldId id="264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6327"/>
  </p:normalViewPr>
  <p:slideViewPr>
    <p:cSldViewPr snapToGrid="0">
      <p:cViewPr>
        <p:scale>
          <a:sx n="131" d="100"/>
          <a:sy n="131" d="100"/>
        </p:scale>
        <p:origin x="3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B12939-ACF1-EF42-860E-A9349EB7A26B}" type="doc">
      <dgm:prSet loTypeId="urn:microsoft.com/office/officeart/2005/8/layout/orgChar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5834CA4-C71E-FF49-AC6C-EE258C51509C}">
      <dgm:prSet phldrT="[Text]"/>
      <dgm:spPr/>
      <dgm:t>
        <a:bodyPr/>
        <a:lstStyle/>
        <a:p>
          <a:r>
            <a:rPr lang="en-GB" dirty="0"/>
            <a:t>TSU not sending SDR, ADR</a:t>
          </a:r>
        </a:p>
      </dgm:t>
    </dgm:pt>
    <dgm:pt modelId="{C3AA4CF7-0590-114C-9164-EB6D7FD57B95}" type="parTrans" cxnId="{C4E7BA87-CFEC-D44E-9756-EF83F776C6BC}">
      <dgm:prSet/>
      <dgm:spPr/>
      <dgm:t>
        <a:bodyPr/>
        <a:lstStyle/>
        <a:p>
          <a:endParaRPr lang="en-GB"/>
        </a:p>
      </dgm:t>
    </dgm:pt>
    <dgm:pt modelId="{1B1EA1BA-3796-9349-8AAA-79B2F3058F49}" type="sibTrans" cxnId="{C4E7BA87-CFEC-D44E-9756-EF83F776C6BC}">
      <dgm:prSet/>
      <dgm:spPr/>
      <dgm:t>
        <a:bodyPr/>
        <a:lstStyle/>
        <a:p>
          <a:endParaRPr lang="en-GB"/>
        </a:p>
      </dgm:t>
    </dgm:pt>
    <dgm:pt modelId="{DDD6A618-EB18-5449-A0A2-00DF11B19E51}">
      <dgm:prSet phldrT="[Text]"/>
      <dgm:spPr/>
      <dgm:t>
        <a:bodyPr/>
        <a:lstStyle/>
        <a:p>
          <a:r>
            <a:rPr lang="en-GB" dirty="0"/>
            <a:t>OR</a:t>
          </a:r>
        </a:p>
      </dgm:t>
    </dgm:pt>
    <dgm:pt modelId="{853797FE-1076-5B44-B226-A94FAC8C2C76}" type="parTrans" cxnId="{CA53ADAF-9A88-C443-B7A3-09FFEB35C0F6}">
      <dgm:prSet/>
      <dgm:spPr/>
      <dgm:t>
        <a:bodyPr/>
        <a:lstStyle/>
        <a:p>
          <a:endParaRPr lang="en-GB"/>
        </a:p>
      </dgm:t>
    </dgm:pt>
    <dgm:pt modelId="{49F89288-B300-B343-AA09-77367CB6A35B}" type="sibTrans" cxnId="{CA53ADAF-9A88-C443-B7A3-09FFEB35C0F6}">
      <dgm:prSet/>
      <dgm:spPr/>
      <dgm:t>
        <a:bodyPr/>
        <a:lstStyle/>
        <a:p>
          <a:endParaRPr lang="en-GB"/>
        </a:p>
      </dgm:t>
    </dgm:pt>
    <dgm:pt modelId="{E586D663-A45A-2D49-9112-610A11B6A84A}">
      <dgm:prSet phldrT="[Text]"/>
      <dgm:spPr/>
      <dgm:t>
        <a:bodyPr/>
        <a:lstStyle/>
        <a:p>
          <a:r>
            <a:rPr lang="en-GB" dirty="0"/>
            <a:t>Hardware failure</a:t>
          </a:r>
        </a:p>
      </dgm:t>
    </dgm:pt>
    <dgm:pt modelId="{F952C56B-E6BB-9E49-9557-031A3C1C3D6A}" type="parTrans" cxnId="{369610E7-33AB-D74A-8D9B-8223286BE074}">
      <dgm:prSet/>
      <dgm:spPr/>
      <dgm:t>
        <a:bodyPr/>
        <a:lstStyle/>
        <a:p>
          <a:endParaRPr lang="en-GB"/>
        </a:p>
      </dgm:t>
    </dgm:pt>
    <dgm:pt modelId="{3508B7E5-5DF6-4E45-A02E-32A313221FBB}" type="sibTrans" cxnId="{369610E7-33AB-D74A-8D9B-8223286BE074}">
      <dgm:prSet/>
      <dgm:spPr/>
      <dgm:t>
        <a:bodyPr/>
        <a:lstStyle/>
        <a:p>
          <a:endParaRPr lang="en-GB"/>
        </a:p>
      </dgm:t>
    </dgm:pt>
    <dgm:pt modelId="{0E0C2782-BC7C-7A4D-8FAC-7BCA0B0538CE}">
      <dgm:prSet phldrT="[Text]"/>
      <dgm:spPr/>
      <dgm:t>
        <a:bodyPr/>
        <a:lstStyle/>
        <a:p>
          <a:r>
            <a:rPr lang="en-GB" dirty="0"/>
            <a:t>Software/Firmware failure</a:t>
          </a:r>
        </a:p>
      </dgm:t>
    </dgm:pt>
    <dgm:pt modelId="{1765F6D3-ADBD-B14A-BBEB-D710FEDA65AB}" type="parTrans" cxnId="{FFA9C783-31D0-0447-9712-5291955A11A1}">
      <dgm:prSet/>
      <dgm:spPr/>
      <dgm:t>
        <a:bodyPr/>
        <a:lstStyle/>
        <a:p>
          <a:endParaRPr lang="en-GB"/>
        </a:p>
      </dgm:t>
    </dgm:pt>
    <dgm:pt modelId="{E15D526C-4072-5448-A9B5-3825DE172B23}" type="sibTrans" cxnId="{FFA9C783-31D0-0447-9712-5291955A11A1}">
      <dgm:prSet/>
      <dgm:spPr/>
      <dgm:t>
        <a:bodyPr/>
        <a:lstStyle/>
        <a:p>
          <a:endParaRPr lang="en-GB"/>
        </a:p>
      </dgm:t>
    </dgm:pt>
    <dgm:pt modelId="{AD526600-0941-EE4E-8CBD-603F804A9EA6}">
      <dgm:prSet phldrT="[Text]"/>
      <dgm:spPr/>
      <dgm:t>
        <a:bodyPr/>
        <a:lstStyle/>
        <a:p>
          <a:r>
            <a:rPr lang="en-GB" dirty="0"/>
            <a:t>Procedural failure</a:t>
          </a:r>
        </a:p>
      </dgm:t>
    </dgm:pt>
    <dgm:pt modelId="{9A2FE0B1-511F-824C-BCF9-1A8DC6C705A1}" type="parTrans" cxnId="{4DE11486-19A4-8240-8369-4D4A95E3F5FB}">
      <dgm:prSet/>
      <dgm:spPr/>
    </dgm:pt>
    <dgm:pt modelId="{03AC5526-2FE2-924D-B61E-52E91180A7C2}" type="sibTrans" cxnId="{4DE11486-19A4-8240-8369-4D4A95E3F5FB}">
      <dgm:prSet/>
      <dgm:spPr/>
    </dgm:pt>
    <dgm:pt modelId="{9C0A9D31-97EC-594E-9CD0-562649252516}">
      <dgm:prSet phldrT="[Text]"/>
      <dgm:spPr/>
      <dgm:t>
        <a:bodyPr/>
        <a:lstStyle/>
        <a:p>
          <a:endParaRPr lang="en-GB" dirty="0"/>
        </a:p>
      </dgm:t>
    </dgm:pt>
    <dgm:pt modelId="{581A0835-ABE0-1443-94E3-11160836B026}" type="parTrans" cxnId="{8AC2E1F4-B34D-6146-A074-C1321581E63D}">
      <dgm:prSet/>
      <dgm:spPr/>
    </dgm:pt>
    <dgm:pt modelId="{0C131A0B-20B7-4D48-BA5D-608F83FE63EA}" type="sibTrans" cxnId="{8AC2E1F4-B34D-6146-A074-C1321581E63D}">
      <dgm:prSet/>
      <dgm:spPr/>
    </dgm:pt>
    <dgm:pt modelId="{9D70931A-81BA-F54F-8C24-FF50A34A23A3}">
      <dgm:prSet phldrT="[Text]"/>
      <dgm:spPr/>
      <dgm:t>
        <a:bodyPr/>
        <a:lstStyle/>
        <a:p>
          <a:r>
            <a:rPr lang="en-GB" dirty="0"/>
            <a:t>Component FMECA</a:t>
          </a:r>
        </a:p>
      </dgm:t>
    </dgm:pt>
    <dgm:pt modelId="{28A46E54-E79F-7947-9549-BE4A9CB18062}" type="parTrans" cxnId="{8CB14EB8-F6FC-0E4D-8B23-484E903BA52C}">
      <dgm:prSet/>
      <dgm:spPr/>
    </dgm:pt>
    <dgm:pt modelId="{3F971F80-3769-B744-B249-FDFBDEA8DD46}" type="sibTrans" cxnId="{8CB14EB8-F6FC-0E4D-8B23-484E903BA52C}">
      <dgm:prSet/>
      <dgm:spPr/>
    </dgm:pt>
    <dgm:pt modelId="{DEB45FD6-2CF4-3448-8F7D-45A95ABC7195}">
      <dgm:prSet phldrT="[Text]"/>
      <dgm:spPr/>
      <dgm:t>
        <a:bodyPr/>
        <a:lstStyle/>
        <a:p>
          <a:endParaRPr lang="en-GB" dirty="0"/>
        </a:p>
      </dgm:t>
    </dgm:pt>
    <dgm:pt modelId="{CC3C7E93-60CA-CB41-B748-81195813CC6C}" type="parTrans" cxnId="{F78918E4-115B-3843-A17E-9A10E26F93B0}">
      <dgm:prSet/>
      <dgm:spPr/>
    </dgm:pt>
    <dgm:pt modelId="{A5144695-90E1-3D44-9888-92ACEA498F74}" type="sibTrans" cxnId="{F78918E4-115B-3843-A17E-9A10E26F93B0}">
      <dgm:prSet/>
      <dgm:spPr/>
    </dgm:pt>
    <dgm:pt modelId="{E1C3D21D-467C-7E46-B041-64DCDFD5A8EE}" type="pres">
      <dgm:prSet presAssocID="{0BB12939-ACF1-EF42-860E-A9349EB7A26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188CFD2-9AFB-9443-8B05-F101A989820C}" type="pres">
      <dgm:prSet presAssocID="{F5834CA4-C71E-FF49-AC6C-EE258C51509C}" presName="hierRoot1" presStyleCnt="0">
        <dgm:presLayoutVars>
          <dgm:hierBranch val="init"/>
        </dgm:presLayoutVars>
      </dgm:prSet>
      <dgm:spPr/>
    </dgm:pt>
    <dgm:pt modelId="{DADC72F4-50B8-9745-BF96-C469E57C4C01}" type="pres">
      <dgm:prSet presAssocID="{F5834CA4-C71E-FF49-AC6C-EE258C51509C}" presName="rootComposite1" presStyleCnt="0"/>
      <dgm:spPr/>
    </dgm:pt>
    <dgm:pt modelId="{F8A4501F-FA9A-2447-84EF-293072CCFE3F}" type="pres">
      <dgm:prSet presAssocID="{F5834CA4-C71E-FF49-AC6C-EE258C51509C}" presName="rootText1" presStyleLbl="node0" presStyleIdx="0" presStyleCnt="1">
        <dgm:presLayoutVars>
          <dgm:chPref val="3"/>
        </dgm:presLayoutVars>
      </dgm:prSet>
      <dgm:spPr/>
    </dgm:pt>
    <dgm:pt modelId="{6EBCC66A-5CA4-E748-9CE9-E0353CB2ADE8}" type="pres">
      <dgm:prSet presAssocID="{F5834CA4-C71E-FF49-AC6C-EE258C51509C}" presName="rootConnector1" presStyleLbl="node1" presStyleIdx="0" presStyleCnt="0"/>
      <dgm:spPr/>
    </dgm:pt>
    <dgm:pt modelId="{B885A6D4-553C-8844-8F40-E1BDEF061537}" type="pres">
      <dgm:prSet presAssocID="{F5834CA4-C71E-FF49-AC6C-EE258C51509C}" presName="hierChild2" presStyleCnt="0"/>
      <dgm:spPr/>
    </dgm:pt>
    <dgm:pt modelId="{BEAF30CF-C54C-8540-850A-6427FEEB3066}" type="pres">
      <dgm:prSet presAssocID="{853797FE-1076-5B44-B226-A94FAC8C2C76}" presName="Name37" presStyleLbl="parChTrans1D2" presStyleIdx="0" presStyleCnt="1"/>
      <dgm:spPr/>
    </dgm:pt>
    <dgm:pt modelId="{C1ABCA75-2773-E649-9CB9-5F029D94D210}" type="pres">
      <dgm:prSet presAssocID="{DDD6A618-EB18-5449-A0A2-00DF11B19E51}" presName="hierRoot2" presStyleCnt="0">
        <dgm:presLayoutVars>
          <dgm:hierBranch val="init"/>
        </dgm:presLayoutVars>
      </dgm:prSet>
      <dgm:spPr/>
    </dgm:pt>
    <dgm:pt modelId="{D1F43B43-5155-3F44-9180-B480C104257D}" type="pres">
      <dgm:prSet presAssocID="{DDD6A618-EB18-5449-A0A2-00DF11B19E51}" presName="rootComposite" presStyleCnt="0"/>
      <dgm:spPr/>
    </dgm:pt>
    <dgm:pt modelId="{EDAA7BC5-9C67-9C4F-B066-27F196C50298}" type="pres">
      <dgm:prSet presAssocID="{DDD6A618-EB18-5449-A0A2-00DF11B19E51}" presName="rootText" presStyleLbl="node2" presStyleIdx="0" presStyleCnt="1">
        <dgm:presLayoutVars>
          <dgm:chPref val="3"/>
        </dgm:presLayoutVars>
      </dgm:prSet>
      <dgm:spPr/>
    </dgm:pt>
    <dgm:pt modelId="{764DC917-FE42-CD42-BA96-79F2C18A4189}" type="pres">
      <dgm:prSet presAssocID="{DDD6A618-EB18-5449-A0A2-00DF11B19E51}" presName="rootConnector" presStyleLbl="node2" presStyleIdx="0" presStyleCnt="1"/>
      <dgm:spPr/>
    </dgm:pt>
    <dgm:pt modelId="{03ED4DC6-73D2-D74C-966C-766F8CA048F6}" type="pres">
      <dgm:prSet presAssocID="{DDD6A618-EB18-5449-A0A2-00DF11B19E51}" presName="hierChild4" presStyleCnt="0"/>
      <dgm:spPr/>
    </dgm:pt>
    <dgm:pt modelId="{950E328D-99B0-BD4A-ADA8-8B94914EC9CC}" type="pres">
      <dgm:prSet presAssocID="{F952C56B-E6BB-9E49-9557-031A3C1C3D6A}" presName="Name37" presStyleLbl="parChTrans1D3" presStyleIdx="0" presStyleCnt="4"/>
      <dgm:spPr/>
    </dgm:pt>
    <dgm:pt modelId="{010BFC7D-6C2A-5645-9EF7-EAF773F8E64D}" type="pres">
      <dgm:prSet presAssocID="{E586D663-A45A-2D49-9112-610A11B6A84A}" presName="hierRoot2" presStyleCnt="0">
        <dgm:presLayoutVars>
          <dgm:hierBranch val="init"/>
        </dgm:presLayoutVars>
      </dgm:prSet>
      <dgm:spPr/>
    </dgm:pt>
    <dgm:pt modelId="{8EED83B9-60D8-064E-A1C7-66C807A1A962}" type="pres">
      <dgm:prSet presAssocID="{E586D663-A45A-2D49-9112-610A11B6A84A}" presName="rootComposite" presStyleCnt="0"/>
      <dgm:spPr/>
    </dgm:pt>
    <dgm:pt modelId="{AB0BDCB3-4496-EB43-9B22-AB1B482FD993}" type="pres">
      <dgm:prSet presAssocID="{E586D663-A45A-2D49-9112-610A11B6A84A}" presName="rootText" presStyleLbl="node3" presStyleIdx="0" presStyleCnt="4">
        <dgm:presLayoutVars>
          <dgm:chPref val="3"/>
        </dgm:presLayoutVars>
      </dgm:prSet>
      <dgm:spPr/>
    </dgm:pt>
    <dgm:pt modelId="{6CC8FD8B-BB98-1E4F-86B2-40E2A4A8E39E}" type="pres">
      <dgm:prSet presAssocID="{E586D663-A45A-2D49-9112-610A11B6A84A}" presName="rootConnector" presStyleLbl="node3" presStyleIdx="0" presStyleCnt="4"/>
      <dgm:spPr/>
    </dgm:pt>
    <dgm:pt modelId="{377F3C50-F606-074F-A160-6CCD24EEB6A8}" type="pres">
      <dgm:prSet presAssocID="{E586D663-A45A-2D49-9112-610A11B6A84A}" presName="hierChild4" presStyleCnt="0"/>
      <dgm:spPr/>
    </dgm:pt>
    <dgm:pt modelId="{8AEFF470-0FC8-164B-ADCB-9B42A4FE04AF}" type="pres">
      <dgm:prSet presAssocID="{28A46E54-E79F-7947-9549-BE4A9CB18062}" presName="Name37" presStyleLbl="parChTrans1D4" presStyleIdx="0" presStyleCnt="2"/>
      <dgm:spPr/>
    </dgm:pt>
    <dgm:pt modelId="{9221FB97-FE97-3046-BDDA-1C401FBB0D27}" type="pres">
      <dgm:prSet presAssocID="{9D70931A-81BA-F54F-8C24-FF50A34A23A3}" presName="hierRoot2" presStyleCnt="0">
        <dgm:presLayoutVars>
          <dgm:hierBranch val="init"/>
        </dgm:presLayoutVars>
      </dgm:prSet>
      <dgm:spPr/>
    </dgm:pt>
    <dgm:pt modelId="{7F28DBD2-8D9A-2048-8D4D-2320ADF52E38}" type="pres">
      <dgm:prSet presAssocID="{9D70931A-81BA-F54F-8C24-FF50A34A23A3}" presName="rootComposite" presStyleCnt="0"/>
      <dgm:spPr/>
    </dgm:pt>
    <dgm:pt modelId="{6322631F-5939-0B46-A535-C7E485AF01BF}" type="pres">
      <dgm:prSet presAssocID="{9D70931A-81BA-F54F-8C24-FF50A34A23A3}" presName="rootText" presStyleLbl="node4" presStyleIdx="0" presStyleCnt="2">
        <dgm:presLayoutVars>
          <dgm:chPref val="3"/>
        </dgm:presLayoutVars>
      </dgm:prSet>
      <dgm:spPr/>
    </dgm:pt>
    <dgm:pt modelId="{F76C7B4F-4B07-274B-AC2E-A3FAE124B9A2}" type="pres">
      <dgm:prSet presAssocID="{9D70931A-81BA-F54F-8C24-FF50A34A23A3}" presName="rootConnector" presStyleLbl="node4" presStyleIdx="0" presStyleCnt="2"/>
      <dgm:spPr/>
    </dgm:pt>
    <dgm:pt modelId="{460DB52A-83D3-C141-987D-4F64B440E337}" type="pres">
      <dgm:prSet presAssocID="{9D70931A-81BA-F54F-8C24-FF50A34A23A3}" presName="hierChild4" presStyleCnt="0"/>
      <dgm:spPr/>
    </dgm:pt>
    <dgm:pt modelId="{9D0D9259-2BC8-C547-9ED2-879ACDC1344A}" type="pres">
      <dgm:prSet presAssocID="{9D70931A-81BA-F54F-8C24-FF50A34A23A3}" presName="hierChild5" presStyleCnt="0"/>
      <dgm:spPr/>
    </dgm:pt>
    <dgm:pt modelId="{8C0ABAB1-9EF3-F64A-97B8-210129417628}" type="pres">
      <dgm:prSet presAssocID="{E586D663-A45A-2D49-9112-610A11B6A84A}" presName="hierChild5" presStyleCnt="0"/>
      <dgm:spPr/>
    </dgm:pt>
    <dgm:pt modelId="{E8E5AE7E-C1F9-B844-93A7-47F75516008F}" type="pres">
      <dgm:prSet presAssocID="{1765F6D3-ADBD-B14A-BBEB-D710FEDA65AB}" presName="Name37" presStyleLbl="parChTrans1D3" presStyleIdx="1" presStyleCnt="4"/>
      <dgm:spPr/>
    </dgm:pt>
    <dgm:pt modelId="{9B6CA406-2451-934E-94D6-5FDEC7A424E9}" type="pres">
      <dgm:prSet presAssocID="{0E0C2782-BC7C-7A4D-8FAC-7BCA0B0538CE}" presName="hierRoot2" presStyleCnt="0">
        <dgm:presLayoutVars>
          <dgm:hierBranch val="init"/>
        </dgm:presLayoutVars>
      </dgm:prSet>
      <dgm:spPr/>
    </dgm:pt>
    <dgm:pt modelId="{BACC2C60-7D9B-6A46-B0BC-57BBEF2E961E}" type="pres">
      <dgm:prSet presAssocID="{0E0C2782-BC7C-7A4D-8FAC-7BCA0B0538CE}" presName="rootComposite" presStyleCnt="0"/>
      <dgm:spPr/>
    </dgm:pt>
    <dgm:pt modelId="{C5349BAB-1B78-8748-A3C9-64D1D305A869}" type="pres">
      <dgm:prSet presAssocID="{0E0C2782-BC7C-7A4D-8FAC-7BCA0B0538CE}" presName="rootText" presStyleLbl="node3" presStyleIdx="1" presStyleCnt="4">
        <dgm:presLayoutVars>
          <dgm:chPref val="3"/>
        </dgm:presLayoutVars>
      </dgm:prSet>
      <dgm:spPr/>
    </dgm:pt>
    <dgm:pt modelId="{5EFE8435-2B6D-7642-9D63-B9F0C433AD3F}" type="pres">
      <dgm:prSet presAssocID="{0E0C2782-BC7C-7A4D-8FAC-7BCA0B0538CE}" presName="rootConnector" presStyleLbl="node3" presStyleIdx="1" presStyleCnt="4"/>
      <dgm:spPr/>
    </dgm:pt>
    <dgm:pt modelId="{68D37FC3-E1B0-634D-AF26-D445DC422801}" type="pres">
      <dgm:prSet presAssocID="{0E0C2782-BC7C-7A4D-8FAC-7BCA0B0538CE}" presName="hierChild4" presStyleCnt="0"/>
      <dgm:spPr/>
    </dgm:pt>
    <dgm:pt modelId="{6C05F685-4EBF-E444-8842-5B0B5DAB30F5}" type="pres">
      <dgm:prSet presAssocID="{CC3C7E93-60CA-CB41-B748-81195813CC6C}" presName="Name37" presStyleLbl="parChTrans1D4" presStyleIdx="1" presStyleCnt="2"/>
      <dgm:spPr/>
    </dgm:pt>
    <dgm:pt modelId="{C7F79C80-853A-DA44-81AF-9B5A3D680680}" type="pres">
      <dgm:prSet presAssocID="{DEB45FD6-2CF4-3448-8F7D-45A95ABC7195}" presName="hierRoot2" presStyleCnt="0">
        <dgm:presLayoutVars>
          <dgm:hierBranch val="init"/>
        </dgm:presLayoutVars>
      </dgm:prSet>
      <dgm:spPr/>
    </dgm:pt>
    <dgm:pt modelId="{801588E2-3921-8948-B26D-342A49013FE6}" type="pres">
      <dgm:prSet presAssocID="{DEB45FD6-2CF4-3448-8F7D-45A95ABC7195}" presName="rootComposite" presStyleCnt="0"/>
      <dgm:spPr/>
    </dgm:pt>
    <dgm:pt modelId="{A5E40364-E393-8C45-9D7C-CDD74BF5781C}" type="pres">
      <dgm:prSet presAssocID="{DEB45FD6-2CF4-3448-8F7D-45A95ABC7195}" presName="rootText" presStyleLbl="node4" presStyleIdx="1" presStyleCnt="2">
        <dgm:presLayoutVars>
          <dgm:chPref val="3"/>
        </dgm:presLayoutVars>
      </dgm:prSet>
      <dgm:spPr/>
    </dgm:pt>
    <dgm:pt modelId="{F454EF04-570F-FC48-918C-B34450C36988}" type="pres">
      <dgm:prSet presAssocID="{DEB45FD6-2CF4-3448-8F7D-45A95ABC7195}" presName="rootConnector" presStyleLbl="node4" presStyleIdx="1" presStyleCnt="2"/>
      <dgm:spPr/>
    </dgm:pt>
    <dgm:pt modelId="{197133E1-9313-7E4F-9DC5-64AF6F9F639B}" type="pres">
      <dgm:prSet presAssocID="{DEB45FD6-2CF4-3448-8F7D-45A95ABC7195}" presName="hierChild4" presStyleCnt="0"/>
      <dgm:spPr/>
    </dgm:pt>
    <dgm:pt modelId="{86B40760-19A9-9245-99D1-23C61E398A09}" type="pres">
      <dgm:prSet presAssocID="{DEB45FD6-2CF4-3448-8F7D-45A95ABC7195}" presName="hierChild5" presStyleCnt="0"/>
      <dgm:spPr/>
    </dgm:pt>
    <dgm:pt modelId="{84793E49-EC98-104F-ABBC-9DF33499FAB7}" type="pres">
      <dgm:prSet presAssocID="{0E0C2782-BC7C-7A4D-8FAC-7BCA0B0538CE}" presName="hierChild5" presStyleCnt="0"/>
      <dgm:spPr/>
    </dgm:pt>
    <dgm:pt modelId="{04F79404-3639-EA45-A1E9-05BE05D562F5}" type="pres">
      <dgm:prSet presAssocID="{9A2FE0B1-511F-824C-BCF9-1A8DC6C705A1}" presName="Name37" presStyleLbl="parChTrans1D3" presStyleIdx="2" presStyleCnt="4"/>
      <dgm:spPr/>
    </dgm:pt>
    <dgm:pt modelId="{74F9AB52-8A7F-7B46-891F-9408A826719F}" type="pres">
      <dgm:prSet presAssocID="{AD526600-0941-EE4E-8CBD-603F804A9EA6}" presName="hierRoot2" presStyleCnt="0">
        <dgm:presLayoutVars>
          <dgm:hierBranch val="init"/>
        </dgm:presLayoutVars>
      </dgm:prSet>
      <dgm:spPr/>
    </dgm:pt>
    <dgm:pt modelId="{5235F0AB-7560-6949-9771-C1CFE11EA3A7}" type="pres">
      <dgm:prSet presAssocID="{AD526600-0941-EE4E-8CBD-603F804A9EA6}" presName="rootComposite" presStyleCnt="0"/>
      <dgm:spPr/>
    </dgm:pt>
    <dgm:pt modelId="{C48D48BA-7124-1743-8C03-D8756103D3D5}" type="pres">
      <dgm:prSet presAssocID="{AD526600-0941-EE4E-8CBD-603F804A9EA6}" presName="rootText" presStyleLbl="node3" presStyleIdx="2" presStyleCnt="4">
        <dgm:presLayoutVars>
          <dgm:chPref val="3"/>
        </dgm:presLayoutVars>
      </dgm:prSet>
      <dgm:spPr/>
    </dgm:pt>
    <dgm:pt modelId="{D1BAFD22-EFDB-3041-9BEE-FCB562FA606A}" type="pres">
      <dgm:prSet presAssocID="{AD526600-0941-EE4E-8CBD-603F804A9EA6}" presName="rootConnector" presStyleLbl="node3" presStyleIdx="2" presStyleCnt="4"/>
      <dgm:spPr/>
    </dgm:pt>
    <dgm:pt modelId="{FD2A2EBD-BECA-3342-BD38-DC25F2803A5F}" type="pres">
      <dgm:prSet presAssocID="{AD526600-0941-EE4E-8CBD-603F804A9EA6}" presName="hierChild4" presStyleCnt="0"/>
      <dgm:spPr/>
    </dgm:pt>
    <dgm:pt modelId="{4C0B96EB-9E7B-2848-A3FA-AECBF15012BC}" type="pres">
      <dgm:prSet presAssocID="{AD526600-0941-EE4E-8CBD-603F804A9EA6}" presName="hierChild5" presStyleCnt="0"/>
      <dgm:spPr/>
    </dgm:pt>
    <dgm:pt modelId="{CD71183F-AD76-F645-8C5D-5B7537CCA7ED}" type="pres">
      <dgm:prSet presAssocID="{581A0835-ABE0-1443-94E3-11160836B026}" presName="Name37" presStyleLbl="parChTrans1D3" presStyleIdx="3" presStyleCnt="4"/>
      <dgm:spPr/>
    </dgm:pt>
    <dgm:pt modelId="{48C5A124-5AB3-EB4A-843C-287EEAB6C19B}" type="pres">
      <dgm:prSet presAssocID="{9C0A9D31-97EC-594E-9CD0-562649252516}" presName="hierRoot2" presStyleCnt="0">
        <dgm:presLayoutVars>
          <dgm:hierBranch val="init"/>
        </dgm:presLayoutVars>
      </dgm:prSet>
      <dgm:spPr/>
    </dgm:pt>
    <dgm:pt modelId="{8EC0FA9C-60DE-4C41-8F61-A6A606D3C182}" type="pres">
      <dgm:prSet presAssocID="{9C0A9D31-97EC-594E-9CD0-562649252516}" presName="rootComposite" presStyleCnt="0"/>
      <dgm:spPr/>
    </dgm:pt>
    <dgm:pt modelId="{8BE4D0E5-6F32-E746-8632-9ED6541E6EAE}" type="pres">
      <dgm:prSet presAssocID="{9C0A9D31-97EC-594E-9CD0-562649252516}" presName="rootText" presStyleLbl="node3" presStyleIdx="3" presStyleCnt="4">
        <dgm:presLayoutVars>
          <dgm:chPref val="3"/>
        </dgm:presLayoutVars>
      </dgm:prSet>
      <dgm:spPr/>
    </dgm:pt>
    <dgm:pt modelId="{E82E5EC9-652F-E648-9317-DB2505879596}" type="pres">
      <dgm:prSet presAssocID="{9C0A9D31-97EC-594E-9CD0-562649252516}" presName="rootConnector" presStyleLbl="node3" presStyleIdx="3" presStyleCnt="4"/>
      <dgm:spPr/>
    </dgm:pt>
    <dgm:pt modelId="{943B1349-2EB4-B446-BC78-D10BF5CFD034}" type="pres">
      <dgm:prSet presAssocID="{9C0A9D31-97EC-594E-9CD0-562649252516}" presName="hierChild4" presStyleCnt="0"/>
      <dgm:spPr/>
    </dgm:pt>
    <dgm:pt modelId="{83CF0C08-13A6-B946-A96E-77854CD40F3B}" type="pres">
      <dgm:prSet presAssocID="{9C0A9D31-97EC-594E-9CD0-562649252516}" presName="hierChild5" presStyleCnt="0"/>
      <dgm:spPr/>
    </dgm:pt>
    <dgm:pt modelId="{1C24D109-98A2-254A-97B3-261EF95C596B}" type="pres">
      <dgm:prSet presAssocID="{DDD6A618-EB18-5449-A0A2-00DF11B19E51}" presName="hierChild5" presStyleCnt="0"/>
      <dgm:spPr/>
    </dgm:pt>
    <dgm:pt modelId="{7BBCA18F-3D09-3B4F-A332-7ECDFB14C0F5}" type="pres">
      <dgm:prSet presAssocID="{F5834CA4-C71E-FF49-AC6C-EE258C51509C}" presName="hierChild3" presStyleCnt="0"/>
      <dgm:spPr/>
    </dgm:pt>
  </dgm:ptLst>
  <dgm:cxnLst>
    <dgm:cxn modelId="{957F4B02-CD57-0246-B0CD-A761C05FE78F}" type="presOf" srcId="{AD526600-0941-EE4E-8CBD-603F804A9EA6}" destId="{D1BAFD22-EFDB-3041-9BEE-FCB562FA606A}" srcOrd="1" destOrd="0" presId="urn:microsoft.com/office/officeart/2005/8/layout/orgChart1"/>
    <dgm:cxn modelId="{A8524205-915F-354C-BE94-F96F11FB06EA}" type="presOf" srcId="{1765F6D3-ADBD-B14A-BBEB-D710FEDA65AB}" destId="{E8E5AE7E-C1F9-B844-93A7-47F75516008F}" srcOrd="0" destOrd="0" presId="urn:microsoft.com/office/officeart/2005/8/layout/orgChart1"/>
    <dgm:cxn modelId="{8A551020-3631-CD40-8E67-4321BE09944F}" type="presOf" srcId="{581A0835-ABE0-1443-94E3-11160836B026}" destId="{CD71183F-AD76-F645-8C5D-5B7537CCA7ED}" srcOrd="0" destOrd="0" presId="urn:microsoft.com/office/officeart/2005/8/layout/orgChart1"/>
    <dgm:cxn modelId="{C0166327-3967-6F4F-B6B0-6E8298D3ABD4}" type="presOf" srcId="{DEB45FD6-2CF4-3448-8F7D-45A95ABC7195}" destId="{F454EF04-570F-FC48-918C-B34450C36988}" srcOrd="1" destOrd="0" presId="urn:microsoft.com/office/officeart/2005/8/layout/orgChart1"/>
    <dgm:cxn modelId="{D057E22D-9990-484E-B710-0170E20A5963}" type="presOf" srcId="{0BB12939-ACF1-EF42-860E-A9349EB7A26B}" destId="{E1C3D21D-467C-7E46-B041-64DCDFD5A8EE}" srcOrd="0" destOrd="0" presId="urn:microsoft.com/office/officeart/2005/8/layout/orgChart1"/>
    <dgm:cxn modelId="{7FBB8B40-DF9C-CB4B-A593-54957EBA7536}" type="presOf" srcId="{CC3C7E93-60CA-CB41-B748-81195813CC6C}" destId="{6C05F685-4EBF-E444-8842-5B0B5DAB30F5}" srcOrd="0" destOrd="0" presId="urn:microsoft.com/office/officeart/2005/8/layout/orgChart1"/>
    <dgm:cxn modelId="{630E6946-8FA5-BE4B-AF56-3446EA8E2A8B}" type="presOf" srcId="{9D70931A-81BA-F54F-8C24-FF50A34A23A3}" destId="{6322631F-5939-0B46-A535-C7E485AF01BF}" srcOrd="0" destOrd="0" presId="urn:microsoft.com/office/officeart/2005/8/layout/orgChart1"/>
    <dgm:cxn modelId="{A194314C-E9BE-F64D-AB4B-7374CB003540}" type="presOf" srcId="{F952C56B-E6BB-9E49-9557-031A3C1C3D6A}" destId="{950E328D-99B0-BD4A-ADA8-8B94914EC9CC}" srcOrd="0" destOrd="0" presId="urn:microsoft.com/office/officeart/2005/8/layout/orgChart1"/>
    <dgm:cxn modelId="{F26E1E4E-62F1-734A-96B1-B47BA74470AC}" type="presOf" srcId="{9A2FE0B1-511F-824C-BCF9-1A8DC6C705A1}" destId="{04F79404-3639-EA45-A1E9-05BE05D562F5}" srcOrd="0" destOrd="0" presId="urn:microsoft.com/office/officeart/2005/8/layout/orgChart1"/>
    <dgm:cxn modelId="{9CF3FE54-DAE1-5245-8125-02B6DA667F95}" type="presOf" srcId="{E586D663-A45A-2D49-9112-610A11B6A84A}" destId="{AB0BDCB3-4496-EB43-9B22-AB1B482FD993}" srcOrd="0" destOrd="0" presId="urn:microsoft.com/office/officeart/2005/8/layout/orgChart1"/>
    <dgm:cxn modelId="{E63EC360-A34A-F449-9848-D196B23471F2}" type="presOf" srcId="{DDD6A618-EB18-5449-A0A2-00DF11B19E51}" destId="{EDAA7BC5-9C67-9C4F-B066-27F196C50298}" srcOrd="0" destOrd="0" presId="urn:microsoft.com/office/officeart/2005/8/layout/orgChart1"/>
    <dgm:cxn modelId="{6B13EF61-87BF-3C42-B86A-DEF020565A0E}" type="presOf" srcId="{9C0A9D31-97EC-594E-9CD0-562649252516}" destId="{8BE4D0E5-6F32-E746-8632-9ED6541E6EAE}" srcOrd="0" destOrd="0" presId="urn:microsoft.com/office/officeart/2005/8/layout/orgChart1"/>
    <dgm:cxn modelId="{0E7A846D-BE10-C04C-8F04-98CC7734C28B}" type="presOf" srcId="{DDD6A618-EB18-5449-A0A2-00DF11B19E51}" destId="{764DC917-FE42-CD42-BA96-79F2C18A4189}" srcOrd="1" destOrd="0" presId="urn:microsoft.com/office/officeart/2005/8/layout/orgChart1"/>
    <dgm:cxn modelId="{B4914171-002A-0545-8C48-B1D079783B28}" type="presOf" srcId="{9D70931A-81BA-F54F-8C24-FF50A34A23A3}" destId="{F76C7B4F-4B07-274B-AC2E-A3FAE124B9A2}" srcOrd="1" destOrd="0" presId="urn:microsoft.com/office/officeart/2005/8/layout/orgChart1"/>
    <dgm:cxn modelId="{2879057A-A87F-CD4C-855D-8D9D499EA56E}" type="presOf" srcId="{0E0C2782-BC7C-7A4D-8FAC-7BCA0B0538CE}" destId="{5EFE8435-2B6D-7642-9D63-B9F0C433AD3F}" srcOrd="1" destOrd="0" presId="urn:microsoft.com/office/officeart/2005/8/layout/orgChart1"/>
    <dgm:cxn modelId="{F658477A-0671-F849-B46C-889C59BC1918}" type="presOf" srcId="{E586D663-A45A-2D49-9112-610A11B6A84A}" destId="{6CC8FD8B-BB98-1E4F-86B2-40E2A4A8E39E}" srcOrd="1" destOrd="0" presId="urn:microsoft.com/office/officeart/2005/8/layout/orgChart1"/>
    <dgm:cxn modelId="{5A06DF80-DDAA-234D-BFCA-04D61644D448}" type="presOf" srcId="{F5834CA4-C71E-FF49-AC6C-EE258C51509C}" destId="{6EBCC66A-5CA4-E748-9CE9-E0353CB2ADE8}" srcOrd="1" destOrd="0" presId="urn:microsoft.com/office/officeart/2005/8/layout/orgChart1"/>
    <dgm:cxn modelId="{FFA9C783-31D0-0447-9712-5291955A11A1}" srcId="{DDD6A618-EB18-5449-A0A2-00DF11B19E51}" destId="{0E0C2782-BC7C-7A4D-8FAC-7BCA0B0538CE}" srcOrd="1" destOrd="0" parTransId="{1765F6D3-ADBD-B14A-BBEB-D710FEDA65AB}" sibTransId="{E15D526C-4072-5448-A9B5-3825DE172B23}"/>
    <dgm:cxn modelId="{8C7B7785-3AB2-884C-AE1A-A541AC69B8DF}" type="presOf" srcId="{853797FE-1076-5B44-B226-A94FAC8C2C76}" destId="{BEAF30CF-C54C-8540-850A-6427FEEB3066}" srcOrd="0" destOrd="0" presId="urn:microsoft.com/office/officeart/2005/8/layout/orgChart1"/>
    <dgm:cxn modelId="{4DE11486-19A4-8240-8369-4D4A95E3F5FB}" srcId="{DDD6A618-EB18-5449-A0A2-00DF11B19E51}" destId="{AD526600-0941-EE4E-8CBD-603F804A9EA6}" srcOrd="2" destOrd="0" parTransId="{9A2FE0B1-511F-824C-BCF9-1A8DC6C705A1}" sibTransId="{03AC5526-2FE2-924D-B61E-52E91180A7C2}"/>
    <dgm:cxn modelId="{C4E7BA87-CFEC-D44E-9756-EF83F776C6BC}" srcId="{0BB12939-ACF1-EF42-860E-A9349EB7A26B}" destId="{F5834CA4-C71E-FF49-AC6C-EE258C51509C}" srcOrd="0" destOrd="0" parTransId="{C3AA4CF7-0590-114C-9164-EB6D7FD57B95}" sibTransId="{1B1EA1BA-3796-9349-8AAA-79B2F3058F49}"/>
    <dgm:cxn modelId="{CA53ADAF-9A88-C443-B7A3-09FFEB35C0F6}" srcId="{F5834CA4-C71E-FF49-AC6C-EE258C51509C}" destId="{DDD6A618-EB18-5449-A0A2-00DF11B19E51}" srcOrd="0" destOrd="0" parTransId="{853797FE-1076-5B44-B226-A94FAC8C2C76}" sibTransId="{49F89288-B300-B343-AA09-77367CB6A35B}"/>
    <dgm:cxn modelId="{8CB14EB8-F6FC-0E4D-8B23-484E903BA52C}" srcId="{E586D663-A45A-2D49-9112-610A11B6A84A}" destId="{9D70931A-81BA-F54F-8C24-FF50A34A23A3}" srcOrd="0" destOrd="0" parTransId="{28A46E54-E79F-7947-9549-BE4A9CB18062}" sibTransId="{3F971F80-3769-B744-B249-FDFBDEA8DD46}"/>
    <dgm:cxn modelId="{3E94C9C7-D21B-C340-B1BF-D32B2A0C5CCA}" type="presOf" srcId="{DEB45FD6-2CF4-3448-8F7D-45A95ABC7195}" destId="{A5E40364-E393-8C45-9D7C-CDD74BF5781C}" srcOrd="0" destOrd="0" presId="urn:microsoft.com/office/officeart/2005/8/layout/orgChart1"/>
    <dgm:cxn modelId="{C1638EC8-8C7F-A748-B1BB-402CACAF350B}" type="presOf" srcId="{AD526600-0941-EE4E-8CBD-603F804A9EA6}" destId="{C48D48BA-7124-1743-8C03-D8756103D3D5}" srcOrd="0" destOrd="0" presId="urn:microsoft.com/office/officeart/2005/8/layout/orgChart1"/>
    <dgm:cxn modelId="{D7CD2BCF-C551-4449-BFC5-61E2AFC8A5F0}" type="presOf" srcId="{F5834CA4-C71E-FF49-AC6C-EE258C51509C}" destId="{F8A4501F-FA9A-2447-84EF-293072CCFE3F}" srcOrd="0" destOrd="0" presId="urn:microsoft.com/office/officeart/2005/8/layout/orgChart1"/>
    <dgm:cxn modelId="{F78918E4-115B-3843-A17E-9A10E26F93B0}" srcId="{0E0C2782-BC7C-7A4D-8FAC-7BCA0B0538CE}" destId="{DEB45FD6-2CF4-3448-8F7D-45A95ABC7195}" srcOrd="0" destOrd="0" parTransId="{CC3C7E93-60CA-CB41-B748-81195813CC6C}" sibTransId="{A5144695-90E1-3D44-9888-92ACEA498F74}"/>
    <dgm:cxn modelId="{369610E7-33AB-D74A-8D9B-8223286BE074}" srcId="{DDD6A618-EB18-5449-A0A2-00DF11B19E51}" destId="{E586D663-A45A-2D49-9112-610A11B6A84A}" srcOrd="0" destOrd="0" parTransId="{F952C56B-E6BB-9E49-9557-031A3C1C3D6A}" sibTransId="{3508B7E5-5DF6-4E45-A02E-32A313221FBB}"/>
    <dgm:cxn modelId="{0992B6EC-8B3E-C849-ADF6-5A269BC36E6F}" type="presOf" srcId="{0E0C2782-BC7C-7A4D-8FAC-7BCA0B0538CE}" destId="{C5349BAB-1B78-8748-A3C9-64D1D305A869}" srcOrd="0" destOrd="0" presId="urn:microsoft.com/office/officeart/2005/8/layout/orgChart1"/>
    <dgm:cxn modelId="{386D18F4-9973-1E4E-BE32-157E0493A831}" type="presOf" srcId="{9C0A9D31-97EC-594E-9CD0-562649252516}" destId="{E82E5EC9-652F-E648-9317-DB2505879596}" srcOrd="1" destOrd="0" presId="urn:microsoft.com/office/officeart/2005/8/layout/orgChart1"/>
    <dgm:cxn modelId="{8AC2E1F4-B34D-6146-A074-C1321581E63D}" srcId="{DDD6A618-EB18-5449-A0A2-00DF11B19E51}" destId="{9C0A9D31-97EC-594E-9CD0-562649252516}" srcOrd="3" destOrd="0" parTransId="{581A0835-ABE0-1443-94E3-11160836B026}" sibTransId="{0C131A0B-20B7-4D48-BA5D-608F83FE63EA}"/>
    <dgm:cxn modelId="{1AC7ECF6-0DC4-7943-8736-364C80277A66}" type="presOf" srcId="{28A46E54-E79F-7947-9549-BE4A9CB18062}" destId="{8AEFF470-0FC8-164B-ADCB-9B42A4FE04AF}" srcOrd="0" destOrd="0" presId="urn:microsoft.com/office/officeart/2005/8/layout/orgChart1"/>
    <dgm:cxn modelId="{AE33C131-1BAB-F643-A1AC-4B8289C51337}" type="presParOf" srcId="{E1C3D21D-467C-7E46-B041-64DCDFD5A8EE}" destId="{8188CFD2-9AFB-9443-8B05-F101A989820C}" srcOrd="0" destOrd="0" presId="urn:microsoft.com/office/officeart/2005/8/layout/orgChart1"/>
    <dgm:cxn modelId="{3D771D02-BD8E-E845-9BC3-053861349C5A}" type="presParOf" srcId="{8188CFD2-9AFB-9443-8B05-F101A989820C}" destId="{DADC72F4-50B8-9745-BF96-C469E57C4C01}" srcOrd="0" destOrd="0" presId="urn:microsoft.com/office/officeart/2005/8/layout/orgChart1"/>
    <dgm:cxn modelId="{6DF234D3-30AD-5149-9EB1-4E13DA5A753E}" type="presParOf" srcId="{DADC72F4-50B8-9745-BF96-C469E57C4C01}" destId="{F8A4501F-FA9A-2447-84EF-293072CCFE3F}" srcOrd="0" destOrd="0" presId="urn:microsoft.com/office/officeart/2005/8/layout/orgChart1"/>
    <dgm:cxn modelId="{D8B4D350-359D-0345-A6C4-35FC8FB221E6}" type="presParOf" srcId="{DADC72F4-50B8-9745-BF96-C469E57C4C01}" destId="{6EBCC66A-5CA4-E748-9CE9-E0353CB2ADE8}" srcOrd="1" destOrd="0" presId="urn:microsoft.com/office/officeart/2005/8/layout/orgChart1"/>
    <dgm:cxn modelId="{F5405E55-5882-D14E-853B-282A3DBC8AE8}" type="presParOf" srcId="{8188CFD2-9AFB-9443-8B05-F101A989820C}" destId="{B885A6D4-553C-8844-8F40-E1BDEF061537}" srcOrd="1" destOrd="0" presId="urn:microsoft.com/office/officeart/2005/8/layout/orgChart1"/>
    <dgm:cxn modelId="{2D30DB9A-9AA4-C542-8A4D-E628AEAD6B40}" type="presParOf" srcId="{B885A6D4-553C-8844-8F40-E1BDEF061537}" destId="{BEAF30CF-C54C-8540-850A-6427FEEB3066}" srcOrd="0" destOrd="0" presId="urn:microsoft.com/office/officeart/2005/8/layout/orgChart1"/>
    <dgm:cxn modelId="{44400C57-3086-A448-9954-4B5832FCABB0}" type="presParOf" srcId="{B885A6D4-553C-8844-8F40-E1BDEF061537}" destId="{C1ABCA75-2773-E649-9CB9-5F029D94D210}" srcOrd="1" destOrd="0" presId="urn:microsoft.com/office/officeart/2005/8/layout/orgChart1"/>
    <dgm:cxn modelId="{5508DB4A-432D-EE4A-AE43-740CD8EEE3D8}" type="presParOf" srcId="{C1ABCA75-2773-E649-9CB9-5F029D94D210}" destId="{D1F43B43-5155-3F44-9180-B480C104257D}" srcOrd="0" destOrd="0" presId="urn:microsoft.com/office/officeart/2005/8/layout/orgChart1"/>
    <dgm:cxn modelId="{85062698-BF33-0743-AC9E-CC3428BC030E}" type="presParOf" srcId="{D1F43B43-5155-3F44-9180-B480C104257D}" destId="{EDAA7BC5-9C67-9C4F-B066-27F196C50298}" srcOrd="0" destOrd="0" presId="urn:microsoft.com/office/officeart/2005/8/layout/orgChart1"/>
    <dgm:cxn modelId="{EE40B535-30E2-0748-BA07-8A3F94469EBD}" type="presParOf" srcId="{D1F43B43-5155-3F44-9180-B480C104257D}" destId="{764DC917-FE42-CD42-BA96-79F2C18A4189}" srcOrd="1" destOrd="0" presId="urn:microsoft.com/office/officeart/2005/8/layout/orgChart1"/>
    <dgm:cxn modelId="{F547B535-BBEF-A648-964D-DA4CF5B54C45}" type="presParOf" srcId="{C1ABCA75-2773-E649-9CB9-5F029D94D210}" destId="{03ED4DC6-73D2-D74C-966C-766F8CA048F6}" srcOrd="1" destOrd="0" presId="urn:microsoft.com/office/officeart/2005/8/layout/orgChart1"/>
    <dgm:cxn modelId="{1FCF144C-BAE7-E84B-8B45-7F7A3FCA664F}" type="presParOf" srcId="{03ED4DC6-73D2-D74C-966C-766F8CA048F6}" destId="{950E328D-99B0-BD4A-ADA8-8B94914EC9CC}" srcOrd="0" destOrd="0" presId="urn:microsoft.com/office/officeart/2005/8/layout/orgChart1"/>
    <dgm:cxn modelId="{DE8A79C7-080C-BA48-9B7C-93E332A7E910}" type="presParOf" srcId="{03ED4DC6-73D2-D74C-966C-766F8CA048F6}" destId="{010BFC7D-6C2A-5645-9EF7-EAF773F8E64D}" srcOrd="1" destOrd="0" presId="urn:microsoft.com/office/officeart/2005/8/layout/orgChart1"/>
    <dgm:cxn modelId="{06D7051D-A8CE-8448-A0D5-2ABF7D9DE4DF}" type="presParOf" srcId="{010BFC7D-6C2A-5645-9EF7-EAF773F8E64D}" destId="{8EED83B9-60D8-064E-A1C7-66C807A1A962}" srcOrd="0" destOrd="0" presId="urn:microsoft.com/office/officeart/2005/8/layout/orgChart1"/>
    <dgm:cxn modelId="{446AD258-1066-8742-AD20-F4652C4864F4}" type="presParOf" srcId="{8EED83B9-60D8-064E-A1C7-66C807A1A962}" destId="{AB0BDCB3-4496-EB43-9B22-AB1B482FD993}" srcOrd="0" destOrd="0" presId="urn:microsoft.com/office/officeart/2005/8/layout/orgChart1"/>
    <dgm:cxn modelId="{F4512F7A-4D5A-F344-A353-5109737AB463}" type="presParOf" srcId="{8EED83B9-60D8-064E-A1C7-66C807A1A962}" destId="{6CC8FD8B-BB98-1E4F-86B2-40E2A4A8E39E}" srcOrd="1" destOrd="0" presId="urn:microsoft.com/office/officeart/2005/8/layout/orgChart1"/>
    <dgm:cxn modelId="{30A1FD91-3A10-C942-ACD2-5B4479BC9E90}" type="presParOf" srcId="{010BFC7D-6C2A-5645-9EF7-EAF773F8E64D}" destId="{377F3C50-F606-074F-A160-6CCD24EEB6A8}" srcOrd="1" destOrd="0" presId="urn:microsoft.com/office/officeart/2005/8/layout/orgChart1"/>
    <dgm:cxn modelId="{424A5183-CA03-E94D-ADDB-03181D1835F8}" type="presParOf" srcId="{377F3C50-F606-074F-A160-6CCD24EEB6A8}" destId="{8AEFF470-0FC8-164B-ADCB-9B42A4FE04AF}" srcOrd="0" destOrd="0" presId="urn:microsoft.com/office/officeart/2005/8/layout/orgChart1"/>
    <dgm:cxn modelId="{54AB430F-C307-F74E-8A12-66629B666573}" type="presParOf" srcId="{377F3C50-F606-074F-A160-6CCD24EEB6A8}" destId="{9221FB97-FE97-3046-BDDA-1C401FBB0D27}" srcOrd="1" destOrd="0" presId="urn:microsoft.com/office/officeart/2005/8/layout/orgChart1"/>
    <dgm:cxn modelId="{459ADF12-B40E-B74C-BC14-09435A1975E1}" type="presParOf" srcId="{9221FB97-FE97-3046-BDDA-1C401FBB0D27}" destId="{7F28DBD2-8D9A-2048-8D4D-2320ADF52E38}" srcOrd="0" destOrd="0" presId="urn:microsoft.com/office/officeart/2005/8/layout/orgChart1"/>
    <dgm:cxn modelId="{3764334D-6A80-804B-81D7-CB4A5E4A46E6}" type="presParOf" srcId="{7F28DBD2-8D9A-2048-8D4D-2320ADF52E38}" destId="{6322631F-5939-0B46-A535-C7E485AF01BF}" srcOrd="0" destOrd="0" presId="urn:microsoft.com/office/officeart/2005/8/layout/orgChart1"/>
    <dgm:cxn modelId="{A677D469-2357-F740-AC21-06C74EB9A927}" type="presParOf" srcId="{7F28DBD2-8D9A-2048-8D4D-2320ADF52E38}" destId="{F76C7B4F-4B07-274B-AC2E-A3FAE124B9A2}" srcOrd="1" destOrd="0" presId="urn:microsoft.com/office/officeart/2005/8/layout/orgChart1"/>
    <dgm:cxn modelId="{C26E3ADE-997D-1848-9003-233C331EC52B}" type="presParOf" srcId="{9221FB97-FE97-3046-BDDA-1C401FBB0D27}" destId="{460DB52A-83D3-C141-987D-4F64B440E337}" srcOrd="1" destOrd="0" presId="urn:microsoft.com/office/officeart/2005/8/layout/orgChart1"/>
    <dgm:cxn modelId="{E2E79344-DE12-774F-B929-34CA136167F6}" type="presParOf" srcId="{9221FB97-FE97-3046-BDDA-1C401FBB0D27}" destId="{9D0D9259-2BC8-C547-9ED2-879ACDC1344A}" srcOrd="2" destOrd="0" presId="urn:microsoft.com/office/officeart/2005/8/layout/orgChart1"/>
    <dgm:cxn modelId="{5CA158E7-6F3C-6F48-9925-4B2A18398ED6}" type="presParOf" srcId="{010BFC7D-6C2A-5645-9EF7-EAF773F8E64D}" destId="{8C0ABAB1-9EF3-F64A-97B8-210129417628}" srcOrd="2" destOrd="0" presId="urn:microsoft.com/office/officeart/2005/8/layout/orgChart1"/>
    <dgm:cxn modelId="{F9D23CB6-5E0D-8E48-ADD4-3CDD1DC1CDF9}" type="presParOf" srcId="{03ED4DC6-73D2-D74C-966C-766F8CA048F6}" destId="{E8E5AE7E-C1F9-B844-93A7-47F75516008F}" srcOrd="2" destOrd="0" presId="urn:microsoft.com/office/officeart/2005/8/layout/orgChart1"/>
    <dgm:cxn modelId="{2047DDCA-9B87-1E41-8007-F6986472C848}" type="presParOf" srcId="{03ED4DC6-73D2-D74C-966C-766F8CA048F6}" destId="{9B6CA406-2451-934E-94D6-5FDEC7A424E9}" srcOrd="3" destOrd="0" presId="urn:microsoft.com/office/officeart/2005/8/layout/orgChart1"/>
    <dgm:cxn modelId="{53C1A7BD-5D28-1B47-AE4C-DAF406EF5A21}" type="presParOf" srcId="{9B6CA406-2451-934E-94D6-5FDEC7A424E9}" destId="{BACC2C60-7D9B-6A46-B0BC-57BBEF2E961E}" srcOrd="0" destOrd="0" presId="urn:microsoft.com/office/officeart/2005/8/layout/orgChart1"/>
    <dgm:cxn modelId="{08BEBF62-DA3F-F44F-9AC2-6BD7F5198F37}" type="presParOf" srcId="{BACC2C60-7D9B-6A46-B0BC-57BBEF2E961E}" destId="{C5349BAB-1B78-8748-A3C9-64D1D305A869}" srcOrd="0" destOrd="0" presId="urn:microsoft.com/office/officeart/2005/8/layout/orgChart1"/>
    <dgm:cxn modelId="{6E35AC03-ED29-FF4D-BD81-273B83DCC483}" type="presParOf" srcId="{BACC2C60-7D9B-6A46-B0BC-57BBEF2E961E}" destId="{5EFE8435-2B6D-7642-9D63-B9F0C433AD3F}" srcOrd="1" destOrd="0" presId="urn:microsoft.com/office/officeart/2005/8/layout/orgChart1"/>
    <dgm:cxn modelId="{DA344394-F927-5244-BDD3-215E49B9F71B}" type="presParOf" srcId="{9B6CA406-2451-934E-94D6-5FDEC7A424E9}" destId="{68D37FC3-E1B0-634D-AF26-D445DC422801}" srcOrd="1" destOrd="0" presId="urn:microsoft.com/office/officeart/2005/8/layout/orgChart1"/>
    <dgm:cxn modelId="{1E4C8170-5C3A-424D-BFE2-E2C0BB07D49C}" type="presParOf" srcId="{68D37FC3-E1B0-634D-AF26-D445DC422801}" destId="{6C05F685-4EBF-E444-8842-5B0B5DAB30F5}" srcOrd="0" destOrd="0" presId="urn:microsoft.com/office/officeart/2005/8/layout/orgChart1"/>
    <dgm:cxn modelId="{F583A243-A17A-7E41-8670-64B9E7C2E675}" type="presParOf" srcId="{68D37FC3-E1B0-634D-AF26-D445DC422801}" destId="{C7F79C80-853A-DA44-81AF-9B5A3D680680}" srcOrd="1" destOrd="0" presId="urn:microsoft.com/office/officeart/2005/8/layout/orgChart1"/>
    <dgm:cxn modelId="{A9615E09-0413-8D40-BAE5-80B8544CE395}" type="presParOf" srcId="{C7F79C80-853A-DA44-81AF-9B5A3D680680}" destId="{801588E2-3921-8948-B26D-342A49013FE6}" srcOrd="0" destOrd="0" presId="urn:microsoft.com/office/officeart/2005/8/layout/orgChart1"/>
    <dgm:cxn modelId="{246B2EE7-FDA8-B145-A15A-9E31DC0DBD72}" type="presParOf" srcId="{801588E2-3921-8948-B26D-342A49013FE6}" destId="{A5E40364-E393-8C45-9D7C-CDD74BF5781C}" srcOrd="0" destOrd="0" presId="urn:microsoft.com/office/officeart/2005/8/layout/orgChart1"/>
    <dgm:cxn modelId="{068B7AA7-B523-4B4F-A94F-28B6125339F8}" type="presParOf" srcId="{801588E2-3921-8948-B26D-342A49013FE6}" destId="{F454EF04-570F-FC48-918C-B34450C36988}" srcOrd="1" destOrd="0" presId="urn:microsoft.com/office/officeart/2005/8/layout/orgChart1"/>
    <dgm:cxn modelId="{4984341E-8F69-F840-8D7D-DBC595187890}" type="presParOf" srcId="{C7F79C80-853A-DA44-81AF-9B5A3D680680}" destId="{197133E1-9313-7E4F-9DC5-64AF6F9F639B}" srcOrd="1" destOrd="0" presId="urn:microsoft.com/office/officeart/2005/8/layout/orgChart1"/>
    <dgm:cxn modelId="{420B1A23-1FDA-0C48-80B3-8F582C5CE06A}" type="presParOf" srcId="{C7F79C80-853A-DA44-81AF-9B5A3D680680}" destId="{86B40760-19A9-9245-99D1-23C61E398A09}" srcOrd="2" destOrd="0" presId="urn:microsoft.com/office/officeart/2005/8/layout/orgChart1"/>
    <dgm:cxn modelId="{A41D8C79-A639-9341-AE00-D7BCFAF76E26}" type="presParOf" srcId="{9B6CA406-2451-934E-94D6-5FDEC7A424E9}" destId="{84793E49-EC98-104F-ABBC-9DF33499FAB7}" srcOrd="2" destOrd="0" presId="urn:microsoft.com/office/officeart/2005/8/layout/orgChart1"/>
    <dgm:cxn modelId="{2F199E97-79B7-6247-A455-14BD68768DFE}" type="presParOf" srcId="{03ED4DC6-73D2-D74C-966C-766F8CA048F6}" destId="{04F79404-3639-EA45-A1E9-05BE05D562F5}" srcOrd="4" destOrd="0" presId="urn:microsoft.com/office/officeart/2005/8/layout/orgChart1"/>
    <dgm:cxn modelId="{3C769EF4-7703-6B40-A69D-B2CFBDE01B28}" type="presParOf" srcId="{03ED4DC6-73D2-D74C-966C-766F8CA048F6}" destId="{74F9AB52-8A7F-7B46-891F-9408A826719F}" srcOrd="5" destOrd="0" presId="urn:microsoft.com/office/officeart/2005/8/layout/orgChart1"/>
    <dgm:cxn modelId="{3A29B88C-9CB9-A34D-8FBA-B08428B36927}" type="presParOf" srcId="{74F9AB52-8A7F-7B46-891F-9408A826719F}" destId="{5235F0AB-7560-6949-9771-C1CFE11EA3A7}" srcOrd="0" destOrd="0" presId="urn:microsoft.com/office/officeart/2005/8/layout/orgChart1"/>
    <dgm:cxn modelId="{8C1E51F6-9DD4-1542-8C0B-B0322EDBD620}" type="presParOf" srcId="{5235F0AB-7560-6949-9771-C1CFE11EA3A7}" destId="{C48D48BA-7124-1743-8C03-D8756103D3D5}" srcOrd="0" destOrd="0" presId="urn:microsoft.com/office/officeart/2005/8/layout/orgChart1"/>
    <dgm:cxn modelId="{063B47FB-6F08-3B4E-8105-F75373B36A6C}" type="presParOf" srcId="{5235F0AB-7560-6949-9771-C1CFE11EA3A7}" destId="{D1BAFD22-EFDB-3041-9BEE-FCB562FA606A}" srcOrd="1" destOrd="0" presId="urn:microsoft.com/office/officeart/2005/8/layout/orgChart1"/>
    <dgm:cxn modelId="{4D25F06D-5F5B-FB49-AA50-8B72B633529B}" type="presParOf" srcId="{74F9AB52-8A7F-7B46-891F-9408A826719F}" destId="{FD2A2EBD-BECA-3342-BD38-DC25F2803A5F}" srcOrd="1" destOrd="0" presId="urn:microsoft.com/office/officeart/2005/8/layout/orgChart1"/>
    <dgm:cxn modelId="{0F7FC7AB-6FBA-0F43-8740-EF2B0804BC38}" type="presParOf" srcId="{74F9AB52-8A7F-7B46-891F-9408A826719F}" destId="{4C0B96EB-9E7B-2848-A3FA-AECBF15012BC}" srcOrd="2" destOrd="0" presId="urn:microsoft.com/office/officeart/2005/8/layout/orgChart1"/>
    <dgm:cxn modelId="{678EF5CB-DAAD-6D43-87DC-33DE29B8D457}" type="presParOf" srcId="{03ED4DC6-73D2-D74C-966C-766F8CA048F6}" destId="{CD71183F-AD76-F645-8C5D-5B7537CCA7ED}" srcOrd="6" destOrd="0" presId="urn:microsoft.com/office/officeart/2005/8/layout/orgChart1"/>
    <dgm:cxn modelId="{4C96231B-0273-D94F-B465-2CBD406CFDAA}" type="presParOf" srcId="{03ED4DC6-73D2-D74C-966C-766F8CA048F6}" destId="{48C5A124-5AB3-EB4A-843C-287EEAB6C19B}" srcOrd="7" destOrd="0" presId="urn:microsoft.com/office/officeart/2005/8/layout/orgChart1"/>
    <dgm:cxn modelId="{ED0BA785-9288-8E44-B3B6-83D0AE88809D}" type="presParOf" srcId="{48C5A124-5AB3-EB4A-843C-287EEAB6C19B}" destId="{8EC0FA9C-60DE-4C41-8F61-A6A606D3C182}" srcOrd="0" destOrd="0" presId="urn:microsoft.com/office/officeart/2005/8/layout/orgChart1"/>
    <dgm:cxn modelId="{021EFEF1-538F-E944-944A-18D54AFF34DA}" type="presParOf" srcId="{8EC0FA9C-60DE-4C41-8F61-A6A606D3C182}" destId="{8BE4D0E5-6F32-E746-8632-9ED6541E6EAE}" srcOrd="0" destOrd="0" presId="urn:microsoft.com/office/officeart/2005/8/layout/orgChart1"/>
    <dgm:cxn modelId="{404D847F-A86E-DD43-815E-CA2DD5C70155}" type="presParOf" srcId="{8EC0FA9C-60DE-4C41-8F61-A6A606D3C182}" destId="{E82E5EC9-652F-E648-9317-DB2505879596}" srcOrd="1" destOrd="0" presId="urn:microsoft.com/office/officeart/2005/8/layout/orgChart1"/>
    <dgm:cxn modelId="{AB26D334-1322-4249-87F6-B57A4C56939D}" type="presParOf" srcId="{48C5A124-5AB3-EB4A-843C-287EEAB6C19B}" destId="{943B1349-2EB4-B446-BC78-D10BF5CFD034}" srcOrd="1" destOrd="0" presId="urn:microsoft.com/office/officeart/2005/8/layout/orgChart1"/>
    <dgm:cxn modelId="{757A7744-4E17-0E40-B6DF-5DF4D9DA13B7}" type="presParOf" srcId="{48C5A124-5AB3-EB4A-843C-287EEAB6C19B}" destId="{83CF0C08-13A6-B946-A96E-77854CD40F3B}" srcOrd="2" destOrd="0" presId="urn:microsoft.com/office/officeart/2005/8/layout/orgChart1"/>
    <dgm:cxn modelId="{1DE83AF7-47C6-C74E-8F44-7B8DDF03FDD4}" type="presParOf" srcId="{C1ABCA75-2773-E649-9CB9-5F029D94D210}" destId="{1C24D109-98A2-254A-97B3-261EF95C596B}" srcOrd="2" destOrd="0" presId="urn:microsoft.com/office/officeart/2005/8/layout/orgChart1"/>
    <dgm:cxn modelId="{16A6141F-3908-D849-BE41-E2E8AC3B31C2}" type="presParOf" srcId="{8188CFD2-9AFB-9443-8B05-F101A989820C}" destId="{7BBCA18F-3D09-3B4F-A332-7ECDFB14C0F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71183F-AD76-F645-8C5D-5B7537CCA7ED}">
      <dsp:nvSpPr>
        <dsp:cNvPr id="0" name=""/>
        <dsp:cNvSpPr/>
      </dsp:nvSpPr>
      <dsp:spPr>
        <a:xfrm>
          <a:off x="5688012" y="2120352"/>
          <a:ext cx="3178911" cy="3678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3903"/>
              </a:lnTo>
              <a:lnTo>
                <a:pt x="3178911" y="183903"/>
              </a:lnTo>
              <a:lnTo>
                <a:pt x="3178911" y="36780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F79404-3639-EA45-A1E9-05BE05D562F5}">
      <dsp:nvSpPr>
        <dsp:cNvPr id="0" name=""/>
        <dsp:cNvSpPr/>
      </dsp:nvSpPr>
      <dsp:spPr>
        <a:xfrm>
          <a:off x="5688012" y="2120352"/>
          <a:ext cx="1059637" cy="3678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3903"/>
              </a:lnTo>
              <a:lnTo>
                <a:pt x="1059637" y="183903"/>
              </a:lnTo>
              <a:lnTo>
                <a:pt x="1059637" y="36780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05F685-4EBF-E444-8842-5B0B5DAB30F5}">
      <dsp:nvSpPr>
        <dsp:cNvPr id="0" name=""/>
        <dsp:cNvSpPr/>
      </dsp:nvSpPr>
      <dsp:spPr>
        <a:xfrm>
          <a:off x="3927788" y="3363893"/>
          <a:ext cx="262719" cy="8056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5674"/>
              </a:lnTo>
              <a:lnTo>
                <a:pt x="262719" y="80567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E5AE7E-C1F9-B844-93A7-47F75516008F}">
      <dsp:nvSpPr>
        <dsp:cNvPr id="0" name=""/>
        <dsp:cNvSpPr/>
      </dsp:nvSpPr>
      <dsp:spPr>
        <a:xfrm>
          <a:off x="4628375" y="2120352"/>
          <a:ext cx="1059637" cy="367807"/>
        </a:xfrm>
        <a:custGeom>
          <a:avLst/>
          <a:gdLst/>
          <a:ahLst/>
          <a:cxnLst/>
          <a:rect l="0" t="0" r="0" b="0"/>
          <a:pathLst>
            <a:path>
              <a:moveTo>
                <a:pt x="1059637" y="0"/>
              </a:moveTo>
              <a:lnTo>
                <a:pt x="1059637" y="183903"/>
              </a:lnTo>
              <a:lnTo>
                <a:pt x="0" y="183903"/>
              </a:lnTo>
              <a:lnTo>
                <a:pt x="0" y="36780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EFF470-0FC8-164B-ADCB-9B42A4FE04AF}">
      <dsp:nvSpPr>
        <dsp:cNvPr id="0" name=""/>
        <dsp:cNvSpPr/>
      </dsp:nvSpPr>
      <dsp:spPr>
        <a:xfrm>
          <a:off x="1808514" y="3363893"/>
          <a:ext cx="262719" cy="8056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5674"/>
              </a:lnTo>
              <a:lnTo>
                <a:pt x="262719" y="80567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0E328D-99B0-BD4A-ADA8-8B94914EC9CC}">
      <dsp:nvSpPr>
        <dsp:cNvPr id="0" name=""/>
        <dsp:cNvSpPr/>
      </dsp:nvSpPr>
      <dsp:spPr>
        <a:xfrm>
          <a:off x="2509101" y="2120352"/>
          <a:ext cx="3178911" cy="367807"/>
        </a:xfrm>
        <a:custGeom>
          <a:avLst/>
          <a:gdLst/>
          <a:ahLst/>
          <a:cxnLst/>
          <a:rect l="0" t="0" r="0" b="0"/>
          <a:pathLst>
            <a:path>
              <a:moveTo>
                <a:pt x="3178911" y="0"/>
              </a:moveTo>
              <a:lnTo>
                <a:pt x="3178911" y="183903"/>
              </a:lnTo>
              <a:lnTo>
                <a:pt x="0" y="183903"/>
              </a:lnTo>
              <a:lnTo>
                <a:pt x="0" y="36780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AF30CF-C54C-8540-850A-6427FEEB3066}">
      <dsp:nvSpPr>
        <dsp:cNvPr id="0" name=""/>
        <dsp:cNvSpPr/>
      </dsp:nvSpPr>
      <dsp:spPr>
        <a:xfrm>
          <a:off x="5642292" y="876811"/>
          <a:ext cx="91440" cy="36780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780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A4501F-FA9A-2447-84EF-293072CCFE3F}">
      <dsp:nvSpPr>
        <dsp:cNvPr id="0" name=""/>
        <dsp:cNvSpPr/>
      </dsp:nvSpPr>
      <dsp:spPr>
        <a:xfrm>
          <a:off x="4812279" y="1077"/>
          <a:ext cx="1751466" cy="8757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TSU not sending SDR, ADR</a:t>
          </a:r>
        </a:p>
      </dsp:txBody>
      <dsp:txXfrm>
        <a:off x="4812279" y="1077"/>
        <a:ext cx="1751466" cy="875733"/>
      </dsp:txXfrm>
    </dsp:sp>
    <dsp:sp modelId="{EDAA7BC5-9C67-9C4F-B066-27F196C50298}">
      <dsp:nvSpPr>
        <dsp:cNvPr id="0" name=""/>
        <dsp:cNvSpPr/>
      </dsp:nvSpPr>
      <dsp:spPr>
        <a:xfrm>
          <a:off x="4812279" y="1244618"/>
          <a:ext cx="1751466" cy="8757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OR</a:t>
          </a:r>
        </a:p>
      </dsp:txBody>
      <dsp:txXfrm>
        <a:off x="4812279" y="1244618"/>
        <a:ext cx="1751466" cy="875733"/>
      </dsp:txXfrm>
    </dsp:sp>
    <dsp:sp modelId="{AB0BDCB3-4496-EB43-9B22-AB1B482FD993}">
      <dsp:nvSpPr>
        <dsp:cNvPr id="0" name=""/>
        <dsp:cNvSpPr/>
      </dsp:nvSpPr>
      <dsp:spPr>
        <a:xfrm>
          <a:off x="1633368" y="2488159"/>
          <a:ext cx="1751466" cy="8757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Hardware failure</a:t>
          </a:r>
        </a:p>
      </dsp:txBody>
      <dsp:txXfrm>
        <a:off x="1633368" y="2488159"/>
        <a:ext cx="1751466" cy="875733"/>
      </dsp:txXfrm>
    </dsp:sp>
    <dsp:sp modelId="{6322631F-5939-0B46-A535-C7E485AF01BF}">
      <dsp:nvSpPr>
        <dsp:cNvPr id="0" name=""/>
        <dsp:cNvSpPr/>
      </dsp:nvSpPr>
      <dsp:spPr>
        <a:xfrm>
          <a:off x="2071234" y="3731700"/>
          <a:ext cx="1751466" cy="8757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Component FMECA</a:t>
          </a:r>
        </a:p>
      </dsp:txBody>
      <dsp:txXfrm>
        <a:off x="2071234" y="3731700"/>
        <a:ext cx="1751466" cy="875733"/>
      </dsp:txXfrm>
    </dsp:sp>
    <dsp:sp modelId="{C5349BAB-1B78-8748-A3C9-64D1D305A869}">
      <dsp:nvSpPr>
        <dsp:cNvPr id="0" name=""/>
        <dsp:cNvSpPr/>
      </dsp:nvSpPr>
      <dsp:spPr>
        <a:xfrm>
          <a:off x="3752642" y="2488159"/>
          <a:ext cx="1751466" cy="8757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Software/Firmware failure</a:t>
          </a:r>
        </a:p>
      </dsp:txBody>
      <dsp:txXfrm>
        <a:off x="3752642" y="2488159"/>
        <a:ext cx="1751466" cy="875733"/>
      </dsp:txXfrm>
    </dsp:sp>
    <dsp:sp modelId="{A5E40364-E393-8C45-9D7C-CDD74BF5781C}">
      <dsp:nvSpPr>
        <dsp:cNvPr id="0" name=""/>
        <dsp:cNvSpPr/>
      </dsp:nvSpPr>
      <dsp:spPr>
        <a:xfrm>
          <a:off x="4190508" y="3731700"/>
          <a:ext cx="1751466" cy="8757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 dirty="0"/>
        </a:p>
      </dsp:txBody>
      <dsp:txXfrm>
        <a:off x="4190508" y="3731700"/>
        <a:ext cx="1751466" cy="875733"/>
      </dsp:txXfrm>
    </dsp:sp>
    <dsp:sp modelId="{C48D48BA-7124-1743-8C03-D8756103D3D5}">
      <dsp:nvSpPr>
        <dsp:cNvPr id="0" name=""/>
        <dsp:cNvSpPr/>
      </dsp:nvSpPr>
      <dsp:spPr>
        <a:xfrm>
          <a:off x="5871916" y="2488159"/>
          <a:ext cx="1751466" cy="8757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Procedural failure</a:t>
          </a:r>
        </a:p>
      </dsp:txBody>
      <dsp:txXfrm>
        <a:off x="5871916" y="2488159"/>
        <a:ext cx="1751466" cy="875733"/>
      </dsp:txXfrm>
    </dsp:sp>
    <dsp:sp modelId="{8BE4D0E5-6F32-E746-8632-9ED6541E6EAE}">
      <dsp:nvSpPr>
        <dsp:cNvPr id="0" name=""/>
        <dsp:cNvSpPr/>
      </dsp:nvSpPr>
      <dsp:spPr>
        <a:xfrm>
          <a:off x="7991190" y="2488159"/>
          <a:ext cx="1751466" cy="8757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 dirty="0"/>
        </a:p>
      </dsp:txBody>
      <dsp:txXfrm>
        <a:off x="7991190" y="2488159"/>
        <a:ext cx="1751466" cy="8757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0D262E-1827-7F4E-A91E-FDDAF91360BA}" type="datetimeFigureOut">
              <a:rPr lang="en-CH" smtClean="0"/>
              <a:t>06.03.2024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A834DF-21D7-5344-B84D-1A117ABC900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32112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XPOC – if it can be considered </a:t>
            </a:r>
          </a:p>
          <a:p>
            <a:r>
              <a:rPr lang="en-CH" dirty="0"/>
              <a:t>Phases which change the stress of the system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834DF-21D7-5344-B84D-1A117ABC900C}" type="slidenum">
              <a:rPr lang="en-CH" smtClean="0"/>
              <a:t>12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32617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5381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7 Mar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D0F7D5-A50F-714E-B3F0-E296D57BF2D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55667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7 Mar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D0F7D5-A50F-714E-B3F0-E296D57BF2DE}" type="slidenum">
              <a:rPr lang="en-CH" smtClean="0"/>
              <a:t>‹#›</a:t>
            </a:fld>
            <a:endParaRPr lang="en-CH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2932532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7 Mar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D0F7D5-A50F-714E-B3F0-E296D57BF2DE}" type="slidenum">
              <a:rPr lang="en-CH" smtClean="0"/>
              <a:t>‹#›</a:t>
            </a:fld>
            <a:endParaRPr lang="en-CH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6210236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7 Mar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0D0F7D5-A50F-714E-B3F0-E296D57BF2DE}" type="slidenum">
              <a:rPr lang="en-CH" smtClean="0"/>
              <a:t>‹#›</a:t>
            </a:fld>
            <a:endParaRPr lang="en-CH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8443432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7 Mar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0D0F7D5-A50F-714E-B3F0-E296D57BF2D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0406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7 Mar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0D0F7D5-A50F-714E-B3F0-E296D57BF2DE}" type="slidenum">
              <a:rPr lang="en-CH" smtClean="0"/>
              <a:t>‹#›</a:t>
            </a:fld>
            <a:endParaRPr lang="en-CH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2413431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7 Mar 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0D0F7D5-A50F-714E-B3F0-E296D57BF2DE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475402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7 Mar 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0D0F7D5-A50F-714E-B3F0-E296D57BF2DE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2823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7 Mar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F7D5-A50F-714E-B3F0-E296D57BF2D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36038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7 Mar 2024</a:t>
            </a:r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F7D5-A50F-714E-B3F0-E296D57BF2D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45487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7 Mar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F7D5-A50F-714E-B3F0-E296D57BF2D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774026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7 Mar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F7D5-A50F-714E-B3F0-E296D57BF2D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72545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023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6501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7 Mar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F7D5-A50F-714E-B3F0-E296D57BF2D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86569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7 Mar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F7D5-A50F-714E-B3F0-E296D57BF2D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73305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7 Mar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F7D5-A50F-714E-B3F0-E296D57BF2DE}" type="slidenum">
              <a:rPr lang="en-CH" smtClean="0"/>
              <a:t>‹#›</a:t>
            </a:fld>
            <a:endParaRPr lang="en-CH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379710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7 Mar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F7D5-A50F-714E-B3F0-E296D57BF2D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07595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7 Mar 2024</a:t>
            </a:r>
            <a:endParaRPr lang="en-CH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F7D5-A50F-714E-B3F0-E296D57BF2D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80372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7 Mar 2024</a:t>
            </a:r>
            <a:endParaRPr lang="en-CH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F7D5-A50F-714E-B3F0-E296D57BF2D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170185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7 Mar 2024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F0D0F7D5-A50F-714E-B3F0-E296D57BF2DE}" type="slidenum">
              <a:rPr lang="en-CH" smtClean="0"/>
              <a:t>‹#›</a:t>
            </a:fld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0999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A0F4D-802F-7932-3F97-2718DFCFE4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TSU CONS Reliability Meeting - 3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34D38C-F4D0-BF7C-FBEF-3F19500F01A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dirty="0"/>
              <a:t>Reliability Block Diagrams of the main functions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F227E2-AC24-FAEF-0DBA-7D4E5317F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7 Mar 2024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E798B1-02B5-D377-F2CD-C49DE63A7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F7D5-A50F-714E-B3F0-E296D57BF2DE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50885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4A40CCF-C51F-CCB9-0CEC-407C9E274F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5135033"/>
            <a:ext cx="11376024" cy="1065742"/>
          </a:xfrm>
        </p:spPr>
        <p:txBody>
          <a:bodyPr/>
          <a:lstStyle/>
          <a:p>
            <a:pPr algn="l"/>
            <a:r>
              <a:rPr lang="en-GB" sz="1600" b="1" dirty="0">
                <a:solidFill>
                  <a:schemeClr val="tx2"/>
                </a:solidFill>
              </a:rPr>
              <a:t>Question:</a:t>
            </a:r>
            <a:r>
              <a:rPr lang="en-GB" sz="1600" dirty="0">
                <a:solidFill>
                  <a:schemeClr val="tx2"/>
                </a:solidFill>
              </a:rPr>
              <a:t> Of BETS, BLM, SCSS, ETRIG, Which of these also trigger the BIS? Also: </a:t>
            </a:r>
            <a:r>
              <a:rPr lang="en-GB" sz="1600" dirty="0">
                <a:solidFill>
                  <a:schemeClr val="tx2"/>
                </a:solidFill>
                <a:effectLst/>
                <a:latin typeface="+mn-lt"/>
              </a:rPr>
              <a:t>LBDS Kickers, LHC Fast Timing</a:t>
            </a:r>
            <a:r>
              <a:rPr lang="en-GB" sz="1600" dirty="0">
                <a:effectLst/>
                <a:latin typeface="+mn-lt"/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For those triggering the BIS, they add redundancy.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Those not triggering the BIS must be considered separately. </a:t>
            </a:r>
            <a:endParaRPr lang="en-CH" sz="1600" dirty="0">
              <a:solidFill>
                <a:schemeClr val="tx2"/>
              </a:solidFill>
            </a:endParaRPr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61DC4BC-B68F-D702-41E4-2ADF52F0B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Beam Dump via TSU (not triggered by BIS)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676EA5-8E11-78A4-E3E6-C04C28E4B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7 Mar 2024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74DF78-0C4E-D132-1DA4-0C7EE2D0F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F7D5-A50F-714E-B3F0-E296D57BF2DE}" type="slidenum">
              <a:rPr lang="en-CH" smtClean="0"/>
              <a:t>10</a:t>
            </a:fld>
            <a:endParaRPr lang="en-C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79F8F22-C513-38EF-519D-2BE771963E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439335"/>
            <a:ext cx="7772400" cy="3612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3574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B96A06-AC56-FF1E-AEF9-0BF331A9F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Additional top-level failure mode</a:t>
            </a:r>
            <a:br>
              <a:rPr lang="en-CH" dirty="0"/>
            </a:br>
            <a:r>
              <a:rPr lang="en-CH" b="0" dirty="0"/>
              <a:t>Discrepancy between frequencies in TSUs</a:t>
            </a:r>
          </a:p>
        </p:txBody>
      </p:sp>
      <p:graphicFrame>
        <p:nvGraphicFramePr>
          <p:cNvPr id="4" name="Content Placeholder 1">
            <a:extLst>
              <a:ext uri="{FF2B5EF4-FFF2-40B4-BE49-F238E27FC236}">
                <a16:creationId xmlns:a16="http://schemas.microsoft.com/office/drawing/2014/main" id="{73D1D09D-636B-11FB-A59E-C198401540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4638673"/>
              </p:ext>
            </p:extLst>
          </p:nvPr>
        </p:nvGraphicFramePr>
        <p:xfrm>
          <a:off x="407988" y="1592263"/>
          <a:ext cx="11376025" cy="1606062"/>
        </p:xfrm>
        <a:graphic>
          <a:graphicData uri="http://schemas.openxmlformats.org/drawingml/2006/table">
            <a:tbl>
              <a:tblPr firstCol="1">
                <a:tableStyleId>{2D5ABB26-0587-4C30-8999-92F81FD0307C}</a:tableStyleId>
              </a:tblPr>
              <a:tblGrid>
                <a:gridCol w="1562327">
                  <a:extLst>
                    <a:ext uri="{9D8B030D-6E8A-4147-A177-3AD203B41FA5}">
                      <a16:colId xmlns:a16="http://schemas.microsoft.com/office/drawing/2014/main" val="2338262951"/>
                    </a:ext>
                  </a:extLst>
                </a:gridCol>
                <a:gridCol w="3548743">
                  <a:extLst>
                    <a:ext uri="{9D8B030D-6E8A-4147-A177-3AD203B41FA5}">
                      <a16:colId xmlns:a16="http://schemas.microsoft.com/office/drawing/2014/main" val="105367763"/>
                    </a:ext>
                  </a:extLst>
                </a:gridCol>
                <a:gridCol w="2889447">
                  <a:extLst>
                    <a:ext uri="{9D8B030D-6E8A-4147-A177-3AD203B41FA5}">
                      <a16:colId xmlns:a16="http://schemas.microsoft.com/office/drawing/2014/main" val="2468578180"/>
                    </a:ext>
                  </a:extLst>
                </a:gridCol>
                <a:gridCol w="3375508">
                  <a:extLst>
                    <a:ext uri="{9D8B030D-6E8A-4147-A177-3AD203B41FA5}">
                      <a16:colId xmlns:a16="http://schemas.microsoft.com/office/drawing/2014/main" val="3049757811"/>
                    </a:ext>
                  </a:extLst>
                </a:gridCol>
              </a:tblGrid>
              <a:tr h="18657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effectLst/>
                        </a:rPr>
                        <a:t>Situation</a:t>
                      </a:r>
                      <a:endParaRPr lang="en-GB" sz="1400" b="1" dirty="0">
                        <a:effectLst/>
                        <a:latin typeface="+mn-lt"/>
                      </a:endParaRPr>
                    </a:p>
                  </a:txBody>
                  <a:tcPr marL="30287" marR="30287" marT="6057" marB="6057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effectLst/>
                        </a:rPr>
                        <a:t>Failure</a:t>
                      </a:r>
                      <a:endParaRPr lang="en-GB" sz="1400" b="1" dirty="0">
                        <a:effectLst/>
                        <a:latin typeface="+mn-lt"/>
                      </a:endParaRPr>
                    </a:p>
                  </a:txBody>
                  <a:tcPr marL="30287" marR="30287" marT="6057" marB="6057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effectLst/>
                        </a:rPr>
                        <a:t>Effect</a:t>
                      </a:r>
                      <a:endParaRPr lang="en-GB" sz="1400" b="1" dirty="0">
                        <a:effectLst/>
                        <a:latin typeface="+mn-lt"/>
                      </a:endParaRPr>
                    </a:p>
                  </a:txBody>
                  <a:tcPr marL="30287" marR="30287" marT="6057" marB="6057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effectLst/>
                        </a:rPr>
                        <a:t>Criticality</a:t>
                      </a:r>
                      <a:endParaRPr lang="en-GB" sz="1400" b="1" dirty="0">
                        <a:effectLst/>
                        <a:latin typeface="+mn-lt"/>
                      </a:endParaRPr>
                    </a:p>
                  </a:txBody>
                  <a:tcPr marL="30287" marR="30287" marT="6057" marB="6057"/>
                </a:tc>
                <a:extLst>
                  <a:ext uri="{0D108BD9-81ED-4DB2-BD59-A6C34878D82A}">
                    <a16:rowId xmlns:a16="http://schemas.microsoft.com/office/drawing/2014/main" val="4180871101"/>
                  </a:ext>
                </a:extLst>
              </a:tr>
              <a:tr h="393102">
                <a:tc rowSpan="2"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noProof="0" dirty="0"/>
                        <a:t>7. Dump when discrepancy between TSUs is detected </a:t>
                      </a:r>
                    </a:p>
                  </a:txBody>
                  <a:tcPr marL="30287" marR="30287" marT="6057" marB="6057"/>
                </a:tc>
                <a:tc rowSpan="2"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0" noProof="0" dirty="0">
                          <a:effectLst/>
                        </a:rPr>
                        <a:t>7.1. Failure to detect the discrepancy within acceptable time</a:t>
                      </a: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0" noProof="0" dirty="0">
                          <a:effectLst/>
                          <a:latin typeface="+mn-lt"/>
                        </a:rPr>
                        <a:t>7.2. Fail to dump the beam within 5 revolutions OR send an asynchronous dump request only</a:t>
                      </a:r>
                    </a:p>
                  </a:txBody>
                  <a:tcPr marL="30287" marR="30287" marT="6057" marB="6057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0" noProof="0" dirty="0">
                          <a:effectLst/>
                        </a:rPr>
                        <a:t>7.1.1. Exposing the machine to the risk of an asynchronous dump. ///OR/// Asynchronous dump (if proceeds anyways)</a:t>
                      </a:r>
                    </a:p>
                  </a:txBody>
                  <a:tcPr marL="30287" marR="30287" marT="6057" marB="6057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0" noProof="0" dirty="0">
                          <a:effectLst/>
                        </a:rPr>
                        <a:t>7.1.1.1. Investigation required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noProof="0" dirty="0">
                          <a:effectLst/>
                        </a:rPr>
                        <a:t>Acceptable once in 10 years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1400" b="0" noProof="0" dirty="0">
                        <a:effectLst/>
                        <a:latin typeface="+mn-lt"/>
                      </a:endParaRPr>
                    </a:p>
                  </a:txBody>
                  <a:tcPr marL="30287" marR="30287" marT="6057" marB="6057"/>
                </a:tc>
                <a:extLst>
                  <a:ext uri="{0D108BD9-81ED-4DB2-BD59-A6C34878D82A}">
                    <a16:rowId xmlns:a16="http://schemas.microsoft.com/office/drawing/2014/main" val="3939082110"/>
                  </a:ext>
                </a:extLst>
              </a:tr>
              <a:tr h="148136">
                <a:tc vMerge="1"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noProof="0" dirty="0"/>
                    </a:p>
                  </a:txBody>
                  <a:tcPr marL="30287" marR="30287" marT="6057" marB="6057"/>
                </a:tc>
                <a:tc vMerge="1"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b="0" noProof="0" dirty="0">
                        <a:effectLst/>
                        <a:latin typeface="+mn-lt"/>
                      </a:endParaRPr>
                    </a:p>
                  </a:txBody>
                  <a:tcPr marL="30287" marR="30287" marT="6057" marB="6057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noProof="0" dirty="0">
                        <a:effectLst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noProof="0" dirty="0">
                          <a:effectLst/>
                        </a:rPr>
                        <a:t>7.2.1. – same effects and criticality as 7.1.1</a:t>
                      </a:r>
                    </a:p>
                  </a:txBody>
                  <a:tcPr marL="30287" marR="30287" marT="6057" marB="6057"/>
                </a:tc>
                <a:tc hMerge="1">
                  <a:txBody>
                    <a:bodyPr/>
                    <a:lstStyle/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1400" b="0" noProof="0" dirty="0">
                        <a:effectLst/>
                        <a:latin typeface="+mn-lt"/>
                      </a:endParaRPr>
                    </a:p>
                  </a:txBody>
                  <a:tcPr marL="30287" marR="30287" marT="6057" marB="6057"/>
                </a:tc>
                <a:extLst>
                  <a:ext uri="{0D108BD9-81ED-4DB2-BD59-A6C34878D82A}">
                    <a16:rowId xmlns:a16="http://schemas.microsoft.com/office/drawing/2014/main" val="269015001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F647BBB-EF26-514C-171D-9096D46EE286}"/>
              </a:ext>
            </a:extLst>
          </p:cNvPr>
          <p:cNvSpPr txBox="1"/>
          <p:nvPr/>
        </p:nvSpPr>
        <p:spPr>
          <a:xfrm>
            <a:off x="598715" y="4038600"/>
            <a:ext cx="1077602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b="1" dirty="0"/>
              <a:t>Question: </a:t>
            </a:r>
            <a:r>
              <a:rPr lang="en-CH" dirty="0"/>
              <a:t>Discrepancy of which parameters would trigger a dump? (</a:t>
            </a:r>
            <a:r>
              <a:rPr lang="en-GB" dirty="0"/>
              <a:t>RBRF, DRBRF, AGK Status signals (CRC, PS surveillance)</a:t>
            </a:r>
            <a:r>
              <a:rPr lang="en-CH" dirty="0"/>
              <a:t>)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3A3F0E-230D-567F-3C85-3DE46C306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7 Mar 2024</a:t>
            </a:r>
            <a:endParaRPr lang="en-CH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F7E81ED-EF70-3719-C555-E8B0B3BED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F7D5-A50F-714E-B3F0-E296D57BF2DE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491479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E7D5092-F18E-2CF8-B95A-F643CFF03F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Parameters for beam dump request simulation: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Failure modes and rates -&gt; bottom-up FMECA for TSU (assumptions for now), existing studies for other elements.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Inspections (XPOC/IPOC/Post Mortem scope, yearly tests, …)</a:t>
            </a:r>
          </a:p>
          <a:p>
            <a:pPr marL="990900" lvl="2" indent="-342900"/>
            <a:r>
              <a:rPr lang="en-CH" sz="1600" dirty="0"/>
              <a:t>Detectability of component failures</a:t>
            </a:r>
          </a:p>
          <a:p>
            <a:pPr marL="990900" lvl="2" indent="-342900"/>
            <a:r>
              <a:rPr lang="en-CH" sz="1600" dirty="0"/>
              <a:t>Any blind failures not detected in XPOC/IPOC/Post Mortem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Operational phases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Demand rate (to be extracted from Post Mortem database)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Defining blind failure requirements from sensitivity analysis and spurious failure requirements from availability targets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Starting bottom-up FMECA once design files available and compare with the requirements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Development of a reliability model of </a:t>
            </a:r>
            <a:r>
              <a:rPr lang="en-GB" sz="2000" dirty="0"/>
              <a:t>LBDS Power distribution?</a:t>
            </a:r>
            <a:endParaRPr lang="en-CH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52081A-64D7-3E7E-EC4A-E1D6E6F52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Next steps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2A480F-A1CB-D883-178C-2FD6DDA40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7 Mar 2024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109D95-CC63-F14D-9E66-3D452EDBB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F7D5-A50F-714E-B3F0-E296D57BF2DE}" type="slidenum">
              <a:rPr lang="en-CH" smtClean="0"/>
              <a:t>12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56080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E03F77BC-10BD-2BAF-3C29-3E0FF485F7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1604049"/>
              </p:ext>
            </p:extLst>
          </p:nvPr>
        </p:nvGraphicFramePr>
        <p:xfrm>
          <a:off x="407988" y="1592263"/>
          <a:ext cx="11376025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A387EB36-8FB9-CD64-E6C8-33423C6F3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15792-0BC1-50C2-FCC9-60C211006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7 Mar 2024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0CA6EE-57AB-06C8-4AC8-9E1F78F47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F7D5-A50F-714E-B3F0-E296D57BF2DE}" type="slidenum">
              <a:rPr lang="en-CH" smtClean="0"/>
              <a:t>13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657324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0044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82B8DF0-9EDC-9BD8-0BFC-1BFE5A7F3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Meeting details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7ABC63C-1742-1421-BF0F-72EAB5CA7F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List of contents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D0FCC56-3D7D-9948-0F2A-569A625D3E4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CH" b="0" dirty="0"/>
              <a:t>Excerpt of the top-level FMECA</a:t>
            </a:r>
          </a:p>
          <a:p>
            <a:pPr marL="457200" indent="-457200">
              <a:buFont typeface="+mj-lt"/>
              <a:buAutoNum type="arabicPeriod"/>
            </a:pPr>
            <a:r>
              <a:rPr lang="en-CH" b="0" dirty="0"/>
              <a:t>Reliability Block Diagram</a:t>
            </a:r>
          </a:p>
          <a:p>
            <a:pPr marL="457200" indent="-457200">
              <a:buFont typeface="+mj-lt"/>
              <a:buAutoNum type="arabicPeriod"/>
            </a:pPr>
            <a:r>
              <a:rPr lang="en-CH" b="0" dirty="0"/>
              <a:t>Synchronous Beam Dump</a:t>
            </a:r>
          </a:p>
          <a:p>
            <a:pPr marL="457200" indent="-457200">
              <a:buFont typeface="+mj-lt"/>
              <a:buAutoNum type="arabicPeriod"/>
            </a:pPr>
            <a:r>
              <a:rPr lang="en-CH" b="0" dirty="0"/>
              <a:t>Asynchronous Beam Dump</a:t>
            </a:r>
          </a:p>
          <a:p>
            <a:pPr marL="457200" indent="-457200">
              <a:buFont typeface="+mj-lt"/>
              <a:buAutoNum type="arabicPeriod"/>
            </a:pPr>
            <a:r>
              <a:rPr lang="en-CH" b="0" dirty="0"/>
              <a:t>Additional top-level failure mode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DA9E5D1-AB64-80A0-2CB5-B549B3B219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CH" dirty="0"/>
              <a:t>Meeting objectives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07BC369-CCBD-7D14-21C0-BF66E55F698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CH" b="0" dirty="0"/>
              <a:t>Establishing Reliability B</a:t>
            </a:r>
            <a:r>
              <a:rPr lang="en-GB" b="0" dirty="0"/>
              <a:t>l</a:t>
            </a:r>
            <a:r>
              <a:rPr lang="en-CH" b="0" dirty="0"/>
              <a:t>ock Diagrams for most critical functions as input for simulation model</a:t>
            </a:r>
          </a:p>
          <a:p>
            <a:r>
              <a:rPr lang="en-CH" b="0" dirty="0"/>
              <a:t>Clarifying the interfaces with other systems</a:t>
            </a:r>
          </a:p>
          <a:p>
            <a:endParaRPr lang="en-CH" b="0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A3759A48-BA89-F4F1-C344-1372B6157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7 Mar 2024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061A029-1A68-4456-452A-1CE3CA82D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F7D5-A50F-714E-B3F0-E296D57BF2DE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21020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EC06537-EF57-CA06-451B-DEF7FDE4C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Recap – Top-level FMECA table (excerpt)</a:t>
            </a:r>
            <a:br>
              <a:rPr lang="en-CH" dirty="0"/>
            </a:br>
            <a:r>
              <a:rPr lang="en-CH" b="0" dirty="0"/>
              <a:t>Most critical failures (acceptable once in 1,000 years)</a:t>
            </a:r>
          </a:p>
        </p:txBody>
      </p:sp>
      <p:graphicFrame>
        <p:nvGraphicFramePr>
          <p:cNvPr id="6" name="Content Placeholder 1">
            <a:extLst>
              <a:ext uri="{FF2B5EF4-FFF2-40B4-BE49-F238E27FC236}">
                <a16:creationId xmlns:a16="http://schemas.microsoft.com/office/drawing/2014/main" id="{48A4F83D-5BE6-CC0F-EECB-4E2C5076D0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7220510"/>
              </p:ext>
            </p:extLst>
          </p:nvPr>
        </p:nvGraphicFramePr>
        <p:xfrm>
          <a:off x="407987" y="1439335"/>
          <a:ext cx="11376025" cy="5138823"/>
        </p:xfrm>
        <a:graphic>
          <a:graphicData uri="http://schemas.openxmlformats.org/drawingml/2006/table">
            <a:tbl>
              <a:tblPr firstCol="1">
                <a:tableStyleId>{2D5ABB26-0587-4C30-8999-92F81FD0307C}</a:tableStyleId>
              </a:tblPr>
              <a:tblGrid>
                <a:gridCol w="1562327">
                  <a:extLst>
                    <a:ext uri="{9D8B030D-6E8A-4147-A177-3AD203B41FA5}">
                      <a16:colId xmlns:a16="http://schemas.microsoft.com/office/drawing/2014/main" val="2338262951"/>
                    </a:ext>
                  </a:extLst>
                </a:gridCol>
                <a:gridCol w="3548743">
                  <a:extLst>
                    <a:ext uri="{9D8B030D-6E8A-4147-A177-3AD203B41FA5}">
                      <a16:colId xmlns:a16="http://schemas.microsoft.com/office/drawing/2014/main" val="105367763"/>
                    </a:ext>
                  </a:extLst>
                </a:gridCol>
                <a:gridCol w="2889447">
                  <a:extLst>
                    <a:ext uri="{9D8B030D-6E8A-4147-A177-3AD203B41FA5}">
                      <a16:colId xmlns:a16="http://schemas.microsoft.com/office/drawing/2014/main" val="2468578180"/>
                    </a:ext>
                  </a:extLst>
                </a:gridCol>
                <a:gridCol w="3375508">
                  <a:extLst>
                    <a:ext uri="{9D8B030D-6E8A-4147-A177-3AD203B41FA5}">
                      <a16:colId xmlns:a16="http://schemas.microsoft.com/office/drawing/2014/main" val="3049757811"/>
                    </a:ext>
                  </a:extLst>
                </a:gridCol>
              </a:tblGrid>
              <a:tr h="18657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effectLst/>
                        </a:rPr>
                        <a:t>Situation</a:t>
                      </a:r>
                      <a:endParaRPr lang="en-GB" sz="1400" b="1" dirty="0">
                        <a:effectLst/>
                        <a:latin typeface="+mn-lt"/>
                      </a:endParaRPr>
                    </a:p>
                  </a:txBody>
                  <a:tcPr marL="30287" marR="30287" marT="6057" marB="6057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effectLst/>
                        </a:rPr>
                        <a:t>Failure</a:t>
                      </a:r>
                      <a:endParaRPr lang="en-GB" sz="1400" b="1" dirty="0">
                        <a:effectLst/>
                        <a:latin typeface="+mn-lt"/>
                      </a:endParaRPr>
                    </a:p>
                  </a:txBody>
                  <a:tcPr marL="30287" marR="30287" marT="6057" marB="6057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effectLst/>
                        </a:rPr>
                        <a:t>Effect</a:t>
                      </a:r>
                      <a:endParaRPr lang="en-GB" sz="1400" b="1" dirty="0">
                        <a:effectLst/>
                        <a:latin typeface="+mn-lt"/>
                      </a:endParaRPr>
                    </a:p>
                  </a:txBody>
                  <a:tcPr marL="30287" marR="30287" marT="6057" marB="6057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effectLst/>
                        </a:rPr>
                        <a:t>Criticality</a:t>
                      </a:r>
                      <a:endParaRPr lang="en-GB" sz="1400" b="1" dirty="0">
                        <a:effectLst/>
                        <a:latin typeface="+mn-lt"/>
                      </a:endParaRPr>
                    </a:p>
                  </a:txBody>
                  <a:tcPr marL="30287" marR="30287" marT="6057" marB="6057"/>
                </a:tc>
                <a:extLst>
                  <a:ext uri="{0D108BD9-81ED-4DB2-BD59-A6C34878D82A}">
                    <a16:rowId xmlns:a16="http://schemas.microsoft.com/office/drawing/2014/main" val="4180871101"/>
                  </a:ext>
                </a:extLst>
              </a:tr>
              <a:tr h="555003">
                <a:tc rowSpan="2"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noProof="0" dirty="0"/>
                        <a:t>3. Dump request</a:t>
                      </a:r>
                    </a:p>
                  </a:txBody>
                  <a:tcPr marL="30287" marR="30287" marT="6057" marB="6057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effectLst/>
                          <a:latin typeface="+mn-lt"/>
                        </a:rPr>
                        <a:t>3.1 Fail to issue a synchronous dump request</a:t>
                      </a:r>
                    </a:p>
                  </a:txBody>
                  <a:tcPr marL="30287" marR="30287" marT="6057" marB="6057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effectLst/>
                          <a:latin typeface="+mn-lt"/>
                        </a:rPr>
                        <a:t>3.1.1. Asynchronous beam dump</a:t>
                      </a:r>
                    </a:p>
                  </a:txBody>
                  <a:tcPr marL="30287" marR="30287" marT="6057" marB="6057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400" dirty="0">
                          <a:effectLst/>
                          <a:latin typeface="+mn-lt"/>
                        </a:rPr>
                        <a:t>3.1.1.1. No damage, investigation: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CH" sz="1400" b="1" dirty="0">
                          <a:effectLst/>
                          <a:latin typeface="+mn-lt"/>
                        </a:rPr>
                        <a:t>Acceptable once in 10 years</a:t>
                      </a:r>
                    </a:p>
                  </a:txBody>
                  <a:tcPr marL="30287" marR="30287" marT="6057" marB="6057"/>
                </a:tc>
                <a:extLst>
                  <a:ext uri="{0D108BD9-81ED-4DB2-BD59-A6C34878D82A}">
                    <a16:rowId xmlns:a16="http://schemas.microsoft.com/office/drawing/2014/main" val="2854260032"/>
                  </a:ext>
                </a:extLst>
              </a:tr>
              <a:tr h="148136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30287" marR="30287" marT="6057" marB="6057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0" noProof="0" dirty="0">
                          <a:effectLst/>
                        </a:rPr>
                        <a:t>3.2. Fail to issue synchronous and asynchronous beam dump requests</a:t>
                      </a:r>
                      <a:endParaRPr lang="en-US" sz="1400" b="0" noProof="0" dirty="0">
                        <a:effectLst/>
                        <a:latin typeface="+mn-lt"/>
                      </a:endParaRPr>
                    </a:p>
                  </a:txBody>
                  <a:tcPr marL="30287" marR="30287" marT="6057" marB="6057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0" noProof="0" dirty="0">
                          <a:effectLst/>
                        </a:rPr>
                        <a:t>3.2.1. TSU missing a beam dump.</a:t>
                      </a:r>
                    </a:p>
                  </a:txBody>
                  <a:tcPr marL="30287" marR="30287" marT="6057" marB="6057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0" noProof="0" dirty="0">
                          <a:effectLst/>
                        </a:rPr>
                        <a:t>3.2.1.1. With CIBDS: investigation, access on-site required, dry runs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noProof="0" dirty="0">
                          <a:effectLst/>
                        </a:rPr>
                        <a:t>Acceptable once in 100 years</a:t>
                      </a: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0" noProof="0" dirty="0">
                          <a:effectLst/>
                        </a:rPr>
                        <a:t>3.2.1.2. No CIBDS: massive damage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noProof="0" dirty="0">
                          <a:effectLst/>
                        </a:rPr>
                        <a:t>Acceptable once in 1,000 years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1400" b="0" noProof="0" dirty="0">
                        <a:effectLst/>
                        <a:latin typeface="+mn-lt"/>
                      </a:endParaRPr>
                    </a:p>
                  </a:txBody>
                  <a:tcPr marL="30287" marR="30287" marT="6057" marB="6057"/>
                </a:tc>
                <a:extLst>
                  <a:ext uri="{0D108BD9-81ED-4DB2-BD59-A6C34878D82A}">
                    <a16:rowId xmlns:a16="http://schemas.microsoft.com/office/drawing/2014/main" val="3939082110"/>
                  </a:ext>
                </a:extLst>
              </a:tr>
              <a:tr h="505664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noProof="0" dirty="0"/>
                        <a:t>4. Injection</a:t>
                      </a:r>
                    </a:p>
                  </a:txBody>
                  <a:tcPr marL="30287" marR="30287" marT="6057" marB="6057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0" noProof="0" dirty="0">
                          <a:effectLst/>
                        </a:rPr>
                        <a:t>4.2. Allowing injections when conditions NOT OK (2 TSU per beam, each sends a separate permit and there is also a user permit for the Ring BIS)</a:t>
                      </a: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b="0" noProof="0" dirty="0">
                        <a:effectLst/>
                      </a:endParaRPr>
                    </a:p>
                  </a:txBody>
                  <a:tcPr marL="22591" marR="22591" marT="4518" marB="4518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0" noProof="0" dirty="0">
                          <a:effectLst/>
                        </a:rPr>
                        <a:t>4.2.1. Risk of damages caused not being able to dump.</a:t>
                      </a:r>
                      <a:endParaRPr lang="en-US" sz="1400" b="0" noProof="0" dirty="0">
                        <a:effectLst/>
                        <a:latin typeface="+mn-lt"/>
                      </a:endParaRPr>
                    </a:p>
                  </a:txBody>
                  <a:tcPr marL="22591" marR="22591" marT="4518" marB="4518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0" noProof="0" dirty="0">
                          <a:effectLst/>
                        </a:rPr>
                        <a:t>4.2.1.1. With CIBDS: investigation, etc.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noProof="0" dirty="0">
                          <a:effectLst/>
                        </a:rPr>
                        <a:t>Acceptable once in 100 years</a:t>
                      </a: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0" noProof="0" dirty="0">
                          <a:effectLst/>
                        </a:rPr>
                        <a:t>4.2.1.2. No CIBDS: massive damage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noProof="0" dirty="0">
                          <a:effectLst/>
                        </a:rPr>
                        <a:t>Acceptable once in 1,000 years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1400" b="1" noProof="0" dirty="0">
                        <a:effectLst/>
                        <a:latin typeface="+mn-lt"/>
                      </a:endParaRPr>
                    </a:p>
                  </a:txBody>
                  <a:tcPr marL="22591" marR="22591" marT="4518" marB="4518"/>
                </a:tc>
                <a:extLst>
                  <a:ext uri="{0D108BD9-81ED-4DB2-BD59-A6C34878D82A}">
                    <a16:rowId xmlns:a16="http://schemas.microsoft.com/office/drawing/2014/main" val="863718698"/>
                  </a:ext>
                </a:extLst>
              </a:tr>
              <a:tr h="14813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noProof="0" dirty="0"/>
                        <a:t>5. Arming</a:t>
                      </a:r>
                    </a:p>
                  </a:txBody>
                  <a:tcPr marL="30287" marR="30287" marT="6057" marB="6057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0" noProof="0" dirty="0">
                          <a:effectLst/>
                        </a:rPr>
                        <a:t>5.2. Arming when conditions NOT OK (2 TSU per beam, each arms separately)</a:t>
                      </a:r>
                      <a:endParaRPr lang="en-US" sz="1400" b="0" noProof="0" dirty="0">
                        <a:effectLst/>
                        <a:latin typeface="+mn-lt"/>
                      </a:endParaRPr>
                    </a:p>
                  </a:txBody>
                  <a:tcPr marL="22591" marR="22591" marT="4518" marB="4518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0" noProof="0" dirty="0">
                          <a:effectLst/>
                        </a:rPr>
                        <a:t>5.2.1 Risk of missing a beam dump.</a:t>
                      </a:r>
                      <a:endParaRPr lang="en-US" sz="1400" b="0" noProof="0" dirty="0">
                        <a:effectLst/>
                        <a:latin typeface="+mn-lt"/>
                      </a:endParaRPr>
                    </a:p>
                  </a:txBody>
                  <a:tcPr marL="22591" marR="22591" marT="4518" marB="4518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0" noProof="0" dirty="0">
                          <a:effectLst/>
                        </a:rPr>
                        <a:t>5.2.1.1. With CIBDS: investigation, etc.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noProof="0" dirty="0">
                          <a:effectLst/>
                        </a:rPr>
                        <a:t>Acceptable once in 100 years</a:t>
                      </a: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0" noProof="0" dirty="0">
                          <a:effectLst/>
                        </a:rPr>
                        <a:t>5.2.1.2. No CIBDS: massive damage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noProof="0" dirty="0">
                          <a:effectLst/>
                        </a:rPr>
                        <a:t>Acceptable once in 1,000 years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1400" b="1" noProof="0" dirty="0">
                        <a:effectLst/>
                        <a:latin typeface="+mn-lt"/>
                      </a:endParaRPr>
                    </a:p>
                  </a:txBody>
                  <a:tcPr marL="22591" marR="22591" marT="4518" marB="4518"/>
                </a:tc>
                <a:extLst>
                  <a:ext uri="{0D108BD9-81ED-4DB2-BD59-A6C34878D82A}">
                    <a16:rowId xmlns:a16="http://schemas.microsoft.com/office/drawing/2014/main" val="140436170"/>
                  </a:ext>
                </a:extLst>
              </a:tr>
            </a:tbl>
          </a:graphicData>
        </a:graphic>
      </p:graphicFrame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8D9B39-9EC4-1759-0557-6B4A82AC4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7 Mar 2024</a:t>
            </a:r>
            <a:endParaRPr lang="en-CH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594503-6B01-57FE-5F8E-F5A5D7346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F7D5-A50F-714E-B3F0-E296D57BF2DE}" type="slidenum">
              <a:rPr lang="en-CH" smtClean="0"/>
              <a:t>3</a:t>
            </a:fld>
            <a:endParaRPr lang="en-CH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D828AA4-D527-2EDB-9E86-89C282346907}"/>
              </a:ext>
            </a:extLst>
          </p:cNvPr>
          <p:cNvSpPr/>
          <p:nvPr/>
        </p:nvSpPr>
        <p:spPr>
          <a:xfrm>
            <a:off x="281490" y="1653702"/>
            <a:ext cx="11629017" cy="1984443"/>
          </a:xfrm>
          <a:prstGeom prst="rect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73119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EC06537-EF57-CA06-451B-DEF7FDE4C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Recap – Top-level FMECA table (excerpt)</a:t>
            </a:r>
            <a:br>
              <a:rPr lang="en-CH" dirty="0"/>
            </a:br>
            <a:r>
              <a:rPr lang="en-CH" b="0" dirty="0"/>
              <a:t>Most critical failures (acceptable once in 1,000 years)</a:t>
            </a:r>
          </a:p>
        </p:txBody>
      </p:sp>
      <p:graphicFrame>
        <p:nvGraphicFramePr>
          <p:cNvPr id="6" name="Content Placeholder 1">
            <a:extLst>
              <a:ext uri="{FF2B5EF4-FFF2-40B4-BE49-F238E27FC236}">
                <a16:creationId xmlns:a16="http://schemas.microsoft.com/office/drawing/2014/main" id="{48A4F83D-5BE6-CC0F-EECB-4E2C5076D03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07987" y="1439335"/>
          <a:ext cx="11376025" cy="4583820"/>
        </p:xfrm>
        <a:graphic>
          <a:graphicData uri="http://schemas.openxmlformats.org/drawingml/2006/table">
            <a:tbl>
              <a:tblPr firstCol="1">
                <a:tableStyleId>{2D5ABB26-0587-4C30-8999-92F81FD0307C}</a:tableStyleId>
              </a:tblPr>
              <a:tblGrid>
                <a:gridCol w="1562327">
                  <a:extLst>
                    <a:ext uri="{9D8B030D-6E8A-4147-A177-3AD203B41FA5}">
                      <a16:colId xmlns:a16="http://schemas.microsoft.com/office/drawing/2014/main" val="2338262951"/>
                    </a:ext>
                  </a:extLst>
                </a:gridCol>
                <a:gridCol w="3548743">
                  <a:extLst>
                    <a:ext uri="{9D8B030D-6E8A-4147-A177-3AD203B41FA5}">
                      <a16:colId xmlns:a16="http://schemas.microsoft.com/office/drawing/2014/main" val="105367763"/>
                    </a:ext>
                  </a:extLst>
                </a:gridCol>
                <a:gridCol w="2889447">
                  <a:extLst>
                    <a:ext uri="{9D8B030D-6E8A-4147-A177-3AD203B41FA5}">
                      <a16:colId xmlns:a16="http://schemas.microsoft.com/office/drawing/2014/main" val="2468578180"/>
                    </a:ext>
                  </a:extLst>
                </a:gridCol>
                <a:gridCol w="3375508">
                  <a:extLst>
                    <a:ext uri="{9D8B030D-6E8A-4147-A177-3AD203B41FA5}">
                      <a16:colId xmlns:a16="http://schemas.microsoft.com/office/drawing/2014/main" val="3049757811"/>
                    </a:ext>
                  </a:extLst>
                </a:gridCol>
              </a:tblGrid>
              <a:tr h="18657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effectLst/>
                        </a:rPr>
                        <a:t>Situation</a:t>
                      </a:r>
                      <a:endParaRPr lang="en-GB" sz="1400" b="1" dirty="0">
                        <a:effectLst/>
                        <a:latin typeface="+mn-lt"/>
                      </a:endParaRPr>
                    </a:p>
                  </a:txBody>
                  <a:tcPr marL="30287" marR="30287" marT="6057" marB="6057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effectLst/>
                        </a:rPr>
                        <a:t>Failure</a:t>
                      </a:r>
                      <a:endParaRPr lang="en-GB" sz="1400" b="1" dirty="0">
                        <a:effectLst/>
                        <a:latin typeface="+mn-lt"/>
                      </a:endParaRPr>
                    </a:p>
                  </a:txBody>
                  <a:tcPr marL="30287" marR="30287" marT="6057" marB="6057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effectLst/>
                        </a:rPr>
                        <a:t>Effect</a:t>
                      </a:r>
                      <a:endParaRPr lang="en-GB" sz="1400" b="1" dirty="0">
                        <a:effectLst/>
                        <a:latin typeface="+mn-lt"/>
                      </a:endParaRPr>
                    </a:p>
                  </a:txBody>
                  <a:tcPr marL="30287" marR="30287" marT="6057" marB="6057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effectLst/>
                        </a:rPr>
                        <a:t>Criticality</a:t>
                      </a:r>
                      <a:endParaRPr lang="en-GB" sz="1400" b="1" dirty="0">
                        <a:effectLst/>
                        <a:latin typeface="+mn-lt"/>
                      </a:endParaRPr>
                    </a:p>
                  </a:txBody>
                  <a:tcPr marL="30287" marR="30287" marT="6057" marB="6057"/>
                </a:tc>
                <a:extLst>
                  <a:ext uri="{0D108BD9-81ED-4DB2-BD59-A6C34878D82A}">
                    <a16:rowId xmlns:a16="http://schemas.microsoft.com/office/drawing/2014/main" val="4180871101"/>
                  </a:ext>
                </a:extLst>
              </a:tr>
              <a:tr h="14813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noProof="0" dirty="0"/>
                        <a:t>3. Dump request</a:t>
                      </a:r>
                    </a:p>
                  </a:txBody>
                  <a:tcPr marL="30287" marR="30287" marT="6057" marB="6057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0" noProof="0" dirty="0">
                          <a:effectLst/>
                        </a:rPr>
                        <a:t>3.2. Fail to issue synchronous and asynchronous beam dump requests</a:t>
                      </a:r>
                      <a:endParaRPr lang="en-US" sz="1400" b="0" noProof="0" dirty="0">
                        <a:effectLst/>
                        <a:latin typeface="+mn-lt"/>
                      </a:endParaRPr>
                    </a:p>
                  </a:txBody>
                  <a:tcPr marL="30287" marR="30287" marT="6057" marB="6057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0" noProof="0" dirty="0">
                          <a:effectLst/>
                        </a:rPr>
                        <a:t>3.2.1. TSU missing a beam dump.</a:t>
                      </a:r>
                    </a:p>
                  </a:txBody>
                  <a:tcPr marL="30287" marR="30287" marT="6057" marB="6057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0" noProof="0" dirty="0">
                          <a:effectLst/>
                        </a:rPr>
                        <a:t>3.2.1.1. With CIBDS: investigation, access on-site required, dry runs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noProof="0" dirty="0">
                          <a:effectLst/>
                        </a:rPr>
                        <a:t>Acceptable once in 100 years</a:t>
                      </a: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0" noProof="0" dirty="0">
                          <a:effectLst/>
                        </a:rPr>
                        <a:t>3.2.1.2. No CIBDS: massive damage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noProof="0" dirty="0">
                          <a:effectLst/>
                        </a:rPr>
                        <a:t>Acceptable once in 1,000 years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1400" b="0" noProof="0" dirty="0">
                        <a:effectLst/>
                        <a:latin typeface="+mn-lt"/>
                      </a:endParaRPr>
                    </a:p>
                  </a:txBody>
                  <a:tcPr marL="30287" marR="30287" marT="6057" marB="6057"/>
                </a:tc>
                <a:extLst>
                  <a:ext uri="{0D108BD9-81ED-4DB2-BD59-A6C34878D82A}">
                    <a16:rowId xmlns:a16="http://schemas.microsoft.com/office/drawing/2014/main" val="3939082110"/>
                  </a:ext>
                </a:extLst>
              </a:tr>
              <a:tr h="505664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noProof="0" dirty="0"/>
                        <a:t>4. Injection</a:t>
                      </a:r>
                    </a:p>
                  </a:txBody>
                  <a:tcPr marL="30287" marR="30287" marT="6057" marB="6057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0" noProof="0" dirty="0">
                          <a:effectLst/>
                        </a:rPr>
                        <a:t>4.2. Allowing injections when conditions NOT OK (2 TSU per beam, each sends a separate permit and there is also a user permit for the Ring BIS)</a:t>
                      </a: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b="0" noProof="0" dirty="0">
                        <a:effectLst/>
                      </a:endParaRPr>
                    </a:p>
                  </a:txBody>
                  <a:tcPr marL="22591" marR="22591" marT="4518" marB="4518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0" noProof="0" dirty="0">
                          <a:effectLst/>
                        </a:rPr>
                        <a:t>4.2.1 Risk of damages caused not being able to dump.</a:t>
                      </a:r>
                      <a:endParaRPr lang="en-US" sz="1400" b="0" noProof="0" dirty="0">
                        <a:effectLst/>
                        <a:latin typeface="+mn-lt"/>
                      </a:endParaRPr>
                    </a:p>
                  </a:txBody>
                  <a:tcPr marL="22591" marR="22591" marT="4518" marB="4518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0" noProof="0" dirty="0">
                          <a:effectLst/>
                        </a:rPr>
                        <a:t>4.2.1.1. With CIBDS: investigation, etc.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noProof="0" dirty="0">
                          <a:effectLst/>
                        </a:rPr>
                        <a:t>Acceptable once in 100 years</a:t>
                      </a: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0" noProof="0" dirty="0">
                          <a:effectLst/>
                        </a:rPr>
                        <a:t>4.2.1.2. No CIBDS: massive damage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noProof="0" dirty="0">
                          <a:effectLst/>
                        </a:rPr>
                        <a:t>Acceptable once in 1,000 years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1400" b="1" noProof="0" dirty="0">
                        <a:effectLst/>
                        <a:latin typeface="+mn-lt"/>
                      </a:endParaRPr>
                    </a:p>
                  </a:txBody>
                  <a:tcPr marL="22591" marR="22591" marT="4518" marB="4518"/>
                </a:tc>
                <a:extLst>
                  <a:ext uri="{0D108BD9-81ED-4DB2-BD59-A6C34878D82A}">
                    <a16:rowId xmlns:a16="http://schemas.microsoft.com/office/drawing/2014/main" val="863718698"/>
                  </a:ext>
                </a:extLst>
              </a:tr>
              <a:tr h="14813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noProof="0" dirty="0"/>
                        <a:t>5. Arming</a:t>
                      </a:r>
                    </a:p>
                  </a:txBody>
                  <a:tcPr marL="30287" marR="30287" marT="6057" marB="6057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0" noProof="0" dirty="0">
                          <a:effectLst/>
                        </a:rPr>
                        <a:t>5.2. Arming when conditions NOT OK (2 TSU per beam, each arms separately)</a:t>
                      </a:r>
                      <a:endParaRPr lang="en-US" sz="1400" b="0" noProof="0" dirty="0">
                        <a:effectLst/>
                        <a:latin typeface="+mn-lt"/>
                      </a:endParaRPr>
                    </a:p>
                  </a:txBody>
                  <a:tcPr marL="22591" marR="22591" marT="4518" marB="4518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0" noProof="0" dirty="0">
                          <a:effectLst/>
                        </a:rPr>
                        <a:t>5.2.1 Risk of missing a beam dump.</a:t>
                      </a:r>
                      <a:endParaRPr lang="en-US" sz="1400" b="0" noProof="0" dirty="0">
                        <a:effectLst/>
                        <a:latin typeface="+mn-lt"/>
                      </a:endParaRPr>
                    </a:p>
                  </a:txBody>
                  <a:tcPr marL="22591" marR="22591" marT="4518" marB="4518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0" noProof="0" dirty="0">
                          <a:effectLst/>
                        </a:rPr>
                        <a:t>5.2.1.1. With CIBDS: investigation, etc.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noProof="0" dirty="0">
                          <a:effectLst/>
                        </a:rPr>
                        <a:t>Acceptable once in 100 years</a:t>
                      </a: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0" noProof="0" dirty="0">
                          <a:effectLst/>
                        </a:rPr>
                        <a:t>5.2.1.2. No CIBDS: massive damage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noProof="0" dirty="0">
                          <a:effectLst/>
                        </a:rPr>
                        <a:t>Acceptable once in 1,000 years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1400" b="1" noProof="0" dirty="0">
                        <a:effectLst/>
                        <a:latin typeface="+mn-lt"/>
                      </a:endParaRPr>
                    </a:p>
                  </a:txBody>
                  <a:tcPr marL="22591" marR="22591" marT="4518" marB="4518"/>
                </a:tc>
                <a:extLst>
                  <a:ext uri="{0D108BD9-81ED-4DB2-BD59-A6C34878D82A}">
                    <a16:rowId xmlns:a16="http://schemas.microsoft.com/office/drawing/2014/main" val="140436170"/>
                  </a:ext>
                </a:extLst>
              </a:tr>
            </a:tbl>
          </a:graphicData>
        </a:graphic>
      </p:graphicFrame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8D9B39-9EC4-1759-0557-6B4A82AC4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7 Mar 2024</a:t>
            </a:r>
            <a:endParaRPr lang="en-CH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594503-6B01-57FE-5F8E-F5A5D7346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F7D5-A50F-714E-B3F0-E296D57BF2DE}" type="slidenum">
              <a:rPr lang="en-CH" smtClean="0"/>
              <a:t>4</a:t>
            </a:fld>
            <a:endParaRPr lang="en-CH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4B57402-9F72-F5B5-48B8-AF0C4E71C888}"/>
              </a:ext>
            </a:extLst>
          </p:cNvPr>
          <p:cNvSpPr/>
          <p:nvPr/>
        </p:nvSpPr>
        <p:spPr>
          <a:xfrm>
            <a:off x="455612" y="3017520"/>
            <a:ext cx="11376025" cy="301752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FA13335-1573-01E1-9E41-CD4F91CE5F3E}"/>
              </a:ext>
            </a:extLst>
          </p:cNvPr>
          <p:cNvSpPr/>
          <p:nvPr/>
        </p:nvSpPr>
        <p:spPr>
          <a:xfrm>
            <a:off x="407987" y="4587240"/>
            <a:ext cx="11376025" cy="1447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052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EA58474-3201-0F4D-37DC-9231F725F5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02648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Method in the reliability domain to visualize failure propagation pathways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Focus on functional dependencies between components (also known as Dependency Diagram).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Components are represented by connected blocks.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Elements can be connected in parallel (signifying redundancy) or in series (any failure leads to a failure of the path).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Used to calculate the overall reliability.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Critical points of failure can be visualized.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They can be transformed into a success tree (for instance to use in AvailSim4) or a fault tree.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3FE046B-5CBF-0B57-5B28-7FAE64920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Reliability B</a:t>
            </a:r>
            <a:r>
              <a:rPr lang="en-GB" dirty="0"/>
              <a:t>l</a:t>
            </a:r>
            <a:r>
              <a:rPr lang="en-CH" dirty="0"/>
              <a:t>ock Diagrams</a:t>
            </a:r>
            <a:br>
              <a:rPr lang="en-CH" dirty="0"/>
            </a:br>
            <a:r>
              <a:rPr lang="en-CH" b="0" dirty="0"/>
              <a:t>Concept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DE505A9-4730-F8DA-0C18-16D953D727B8}"/>
              </a:ext>
            </a:extLst>
          </p:cNvPr>
          <p:cNvGrpSpPr/>
          <p:nvPr/>
        </p:nvGrpSpPr>
        <p:grpSpPr>
          <a:xfrm>
            <a:off x="7684492" y="1278929"/>
            <a:ext cx="4099519" cy="4300142"/>
            <a:chOff x="7701756" y="1439335"/>
            <a:chExt cx="4099519" cy="4300142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10A345AE-1290-4E93-849E-1090E61B060E}"/>
                    </a:ext>
                  </a:extLst>
                </p:cNvPr>
                <p:cNvSpPr/>
                <p:nvPr/>
              </p:nvSpPr>
              <p:spPr>
                <a:xfrm>
                  <a:off x="8853624" y="4761185"/>
                  <a:ext cx="1769165" cy="978292"/>
                </a:xfrm>
                <a:prstGeom prst="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1600" dirty="0"/>
                    <a:t>Subsystem #2</a:t>
                  </a:r>
                </a:p>
                <a:p>
                  <a:pPr algn="ctr"/>
                  <a:endParaRPr lang="en-CH" sz="1600" dirty="0"/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CH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  <m:r>
                          <a:rPr lang="pl-PL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pl-PL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  <m:r>
                          <a:rPr lang="pl-PL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pl-PL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𝐹𝐼𝑇</m:t>
                        </m:r>
                      </m:oMath>
                    </m:oMathPara>
                  </a14:m>
                  <a:endParaRPr lang="en-CH" sz="1600" dirty="0"/>
                </a:p>
              </p:txBody>
            </p:sp>
          </mc:Choice>
          <mc:Fallback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10A345AE-1290-4E93-849E-1090E61B060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53624" y="4761185"/>
                  <a:ext cx="1769165" cy="978292"/>
                </a:xfrm>
                <a:prstGeom prst="rect">
                  <a:avLst/>
                </a:prstGeom>
                <a:blipFill>
                  <a:blip r:embed="rId2"/>
                  <a:stretch>
                    <a:fillRect b="-1266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EB51A6A7-7194-026E-2091-FC326DCC0738}"/>
                    </a:ext>
                  </a:extLst>
                </p:cNvPr>
                <p:cNvSpPr/>
                <p:nvPr/>
              </p:nvSpPr>
              <p:spPr>
                <a:xfrm>
                  <a:off x="8853625" y="1439335"/>
                  <a:ext cx="1769165" cy="978292"/>
                </a:xfrm>
                <a:prstGeom prst="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1600" dirty="0"/>
                    <a:t>Subsystem #1</a:t>
                  </a:r>
                </a:p>
                <a:p>
                  <a:pPr algn="ctr"/>
                  <a:endParaRPr lang="en-CH" dirty="0"/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CH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  <m:r>
                          <a:rPr lang="pl-PL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=15 </m:t>
                        </m:r>
                        <m:r>
                          <a:rPr lang="pl-PL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𝐹𝐼𝑇</m:t>
                        </m:r>
                      </m:oMath>
                    </m:oMathPara>
                  </a14:m>
                  <a:endParaRPr lang="en-CH" dirty="0"/>
                </a:p>
              </p:txBody>
            </p:sp>
          </mc:Choice>
          <mc:Fallback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EB51A6A7-7194-026E-2091-FC326DCC073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53625" y="1439335"/>
                  <a:ext cx="1769165" cy="978292"/>
                </a:xfrm>
                <a:prstGeom prst="rect">
                  <a:avLst/>
                </a:prstGeom>
                <a:blipFill>
                  <a:blip r:embed="rId3"/>
                  <a:stretch>
                    <a:fillRect b="-1266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E26F2C76-4B26-F8B2-5507-324AC4D8135F}"/>
                </a:ext>
              </a:extLst>
            </p:cNvPr>
            <p:cNvGrpSpPr/>
            <p:nvPr/>
          </p:nvGrpSpPr>
          <p:grpSpPr>
            <a:xfrm>
              <a:off x="7701756" y="3100260"/>
              <a:ext cx="4099519" cy="978292"/>
              <a:chOff x="7777741" y="4431908"/>
              <a:chExt cx="4099519" cy="978292"/>
            </a:xfrm>
          </p:grpSpPr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5" name="Rectangle 4">
                    <a:extLst>
                      <a:ext uri="{FF2B5EF4-FFF2-40B4-BE49-F238E27FC236}">
                        <a16:creationId xmlns:a16="http://schemas.microsoft.com/office/drawing/2014/main" id="{C4E90DEA-C1A7-4FCF-E263-B91F0421DF69}"/>
                      </a:ext>
                    </a:extLst>
                  </p:cNvPr>
                  <p:cNvSpPr/>
                  <p:nvPr/>
                </p:nvSpPr>
                <p:spPr>
                  <a:xfrm>
                    <a:off x="7777741" y="4431908"/>
                    <a:ext cx="1769165" cy="978292"/>
                  </a:xfrm>
                  <a:prstGeom prst="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CH" sz="1600" dirty="0"/>
                      <a:t>Power Supply #1</a:t>
                    </a:r>
                  </a:p>
                  <a:p>
                    <a:pPr algn="ctr"/>
                    <a:endParaRPr lang="en-CH" sz="1600" dirty="0"/>
                  </a:p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CH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=10 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𝐹𝐼𝑇</m:t>
                          </m:r>
                        </m:oMath>
                      </m:oMathPara>
                    </a14:m>
                    <a:endParaRPr lang="en-CH" dirty="0"/>
                  </a:p>
                </p:txBody>
              </p:sp>
            </mc:Choice>
            <mc:Fallback>
              <p:sp>
                <p:nvSpPr>
                  <p:cNvPr id="5" name="Rectangle 4">
                    <a:extLst>
                      <a:ext uri="{FF2B5EF4-FFF2-40B4-BE49-F238E27FC236}">
                        <a16:creationId xmlns:a16="http://schemas.microsoft.com/office/drawing/2014/main" id="{C4E90DEA-C1A7-4FCF-E263-B91F0421DF69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777741" y="4431908"/>
                    <a:ext cx="1769165" cy="97829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CH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6" name="Rectangle 5">
                    <a:extLst>
                      <a:ext uri="{FF2B5EF4-FFF2-40B4-BE49-F238E27FC236}">
                        <a16:creationId xmlns:a16="http://schemas.microsoft.com/office/drawing/2014/main" id="{4188E086-8E86-0CB9-3C59-88C0FCA50AEE}"/>
                      </a:ext>
                    </a:extLst>
                  </p:cNvPr>
                  <p:cNvSpPr/>
                  <p:nvPr/>
                </p:nvSpPr>
                <p:spPr>
                  <a:xfrm>
                    <a:off x="10108095" y="4431908"/>
                    <a:ext cx="1769165" cy="978292"/>
                  </a:xfrm>
                  <a:prstGeom prst="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CH" sz="1600" dirty="0"/>
                      <a:t>Power Supply #2</a:t>
                    </a:r>
                  </a:p>
                  <a:p>
                    <a:pPr algn="ctr"/>
                    <a:endParaRPr lang="en-CH" sz="1600" dirty="0"/>
                  </a:p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CH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=10 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𝐹𝐼𝑇</m:t>
                          </m:r>
                        </m:oMath>
                      </m:oMathPara>
                    </a14:m>
                    <a:endParaRPr lang="en-CH" dirty="0"/>
                  </a:p>
                </p:txBody>
              </p:sp>
            </mc:Choice>
            <mc:Fallback>
              <p:sp>
                <p:nvSpPr>
                  <p:cNvPr id="6" name="Rectangle 5">
                    <a:extLst>
                      <a:ext uri="{FF2B5EF4-FFF2-40B4-BE49-F238E27FC236}">
                        <a16:creationId xmlns:a16="http://schemas.microsoft.com/office/drawing/2014/main" id="{4188E086-8E86-0CB9-3C59-88C0FCA50AEE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108095" y="4431908"/>
                    <a:ext cx="1769165" cy="97829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CH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18" name="Elbow Connector 17">
              <a:extLst>
                <a:ext uri="{FF2B5EF4-FFF2-40B4-BE49-F238E27FC236}">
                  <a16:creationId xmlns:a16="http://schemas.microsoft.com/office/drawing/2014/main" id="{4979A4D1-F204-913D-47AC-01E81AA881CF}"/>
                </a:ext>
              </a:extLst>
            </p:cNvPr>
            <p:cNvCxnSpPr>
              <a:stCxn id="7" idx="2"/>
              <a:endCxn id="5" idx="0"/>
            </p:cNvCxnSpPr>
            <p:nvPr/>
          </p:nvCxnSpPr>
          <p:spPr>
            <a:xfrm rot="5400000">
              <a:off x="8820958" y="2183009"/>
              <a:ext cx="682633" cy="1151869"/>
            </a:xfrm>
            <a:prstGeom prst="bentConnector3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0" name="Elbow Connector 19">
              <a:extLst>
                <a:ext uri="{FF2B5EF4-FFF2-40B4-BE49-F238E27FC236}">
                  <a16:creationId xmlns:a16="http://schemas.microsoft.com/office/drawing/2014/main" id="{8225915E-23B9-CC6C-F8B9-EE944E7292B7}"/>
                </a:ext>
              </a:extLst>
            </p:cNvPr>
            <p:cNvCxnSpPr>
              <a:stCxn id="7" idx="2"/>
              <a:endCxn id="6" idx="0"/>
            </p:cNvCxnSpPr>
            <p:nvPr/>
          </p:nvCxnSpPr>
          <p:spPr>
            <a:xfrm rot="16200000" flipH="1">
              <a:off x="9986134" y="2169700"/>
              <a:ext cx="682633" cy="1178485"/>
            </a:xfrm>
            <a:prstGeom prst="bentConnector3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2" name="Elbow Connector 21">
              <a:extLst>
                <a:ext uri="{FF2B5EF4-FFF2-40B4-BE49-F238E27FC236}">
                  <a16:creationId xmlns:a16="http://schemas.microsoft.com/office/drawing/2014/main" id="{284512CD-6845-6AF2-F00E-DBCE62ECC48E}"/>
                </a:ext>
              </a:extLst>
            </p:cNvPr>
            <p:cNvCxnSpPr>
              <a:stCxn id="5" idx="2"/>
              <a:endCxn id="4" idx="0"/>
            </p:cNvCxnSpPr>
            <p:nvPr/>
          </p:nvCxnSpPr>
          <p:spPr>
            <a:xfrm rot="16200000" flipH="1">
              <a:off x="8820957" y="3843934"/>
              <a:ext cx="682633" cy="1151868"/>
            </a:xfrm>
            <a:prstGeom prst="bentConnector3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4" name="Elbow Connector 23">
              <a:extLst>
                <a:ext uri="{FF2B5EF4-FFF2-40B4-BE49-F238E27FC236}">
                  <a16:creationId xmlns:a16="http://schemas.microsoft.com/office/drawing/2014/main" id="{53CCACBB-2B13-5580-A26E-1397B4A2C49F}"/>
                </a:ext>
              </a:extLst>
            </p:cNvPr>
            <p:cNvCxnSpPr>
              <a:stCxn id="6" idx="2"/>
              <a:endCxn id="4" idx="0"/>
            </p:cNvCxnSpPr>
            <p:nvPr/>
          </p:nvCxnSpPr>
          <p:spPr>
            <a:xfrm rot="5400000">
              <a:off x="9986134" y="3830625"/>
              <a:ext cx="682633" cy="1178486"/>
            </a:xfrm>
            <a:prstGeom prst="bentConnector3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B391BE88-1BE9-A5C9-B603-630E7A1751AF}"/>
              </a:ext>
            </a:extLst>
          </p:cNvPr>
          <p:cNvSpPr txBox="1"/>
          <p:nvPr/>
        </p:nvSpPr>
        <p:spPr>
          <a:xfrm>
            <a:off x="7844258" y="5990255"/>
            <a:ext cx="378789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Example RDB of a system with redundant power supply</a:t>
            </a:r>
          </a:p>
        </p:txBody>
      </p:sp>
      <p:sp>
        <p:nvSpPr>
          <p:cNvPr id="29" name="Date Placeholder 28">
            <a:extLst>
              <a:ext uri="{FF2B5EF4-FFF2-40B4-BE49-F238E27FC236}">
                <a16:creationId xmlns:a16="http://schemas.microsoft.com/office/drawing/2014/main" id="{1B5D804F-F28B-E592-C221-92C9193A8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7 Mar 2024</a:t>
            </a:r>
            <a:endParaRPr lang="en-CH"/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E90E6F9F-A2E6-6512-EC34-BB9A3E881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F7D5-A50F-714E-B3F0-E296D57BF2DE}" type="slidenum">
              <a:rPr lang="en-CH" smtClean="0"/>
              <a:t>5</a:t>
            </a:fld>
            <a:endParaRPr lang="en-CH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579A9AC-97C6-AD93-8524-34F3EA83C291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9720944" y="958117"/>
            <a:ext cx="0" cy="3208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5BF4BE5-4251-4F2E-47E3-D1CE38612B68}"/>
              </a:ext>
            </a:extLst>
          </p:cNvPr>
          <p:cNvCxnSpPr>
            <a:cxnSpLocks/>
          </p:cNvCxnSpPr>
          <p:nvPr/>
        </p:nvCxnSpPr>
        <p:spPr>
          <a:xfrm>
            <a:off x="9725273" y="5579071"/>
            <a:ext cx="0" cy="3208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4687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D0B0AE3-76DA-06EB-2EA0-9B108A267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Synchronous Beam Dump (triggered by BIS)</a:t>
            </a:r>
            <a:br>
              <a:rPr lang="en-CH" dirty="0"/>
            </a:br>
            <a:r>
              <a:rPr lang="en-CH" b="0" dirty="0"/>
              <a:t>Reliability Block Diagram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B475CB-53ED-C814-FDEF-D88807E7EE36}"/>
              </a:ext>
            </a:extLst>
          </p:cNvPr>
          <p:cNvSpPr txBox="1"/>
          <p:nvPr/>
        </p:nvSpPr>
        <p:spPr>
          <a:xfrm>
            <a:off x="407987" y="3789291"/>
            <a:ext cx="10343750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chemeClr val="tx2"/>
                </a:solidFill>
              </a:rPr>
              <a:t>Note: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BRF (Beam Revolution Frequency) not included as input because TSU will regenerate </a:t>
            </a:r>
            <a:r>
              <a:rPr lang="en-GB" sz="1600" dirty="0" err="1">
                <a:solidFill>
                  <a:schemeClr val="tx2"/>
                </a:solidFill>
              </a:rPr>
              <a:t>rBRF</a:t>
            </a:r>
            <a:r>
              <a:rPr lang="en-GB" sz="1600" dirty="0">
                <a:solidFill>
                  <a:schemeClr val="tx2"/>
                </a:solidFill>
              </a:rPr>
              <a:t> (regenerated Beam Revolution Frequency) upon loss of BRF signal in normal circumstances.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Spurious asynchronous beam dump could be added as another box at the end of the chain for completeness.</a:t>
            </a:r>
          </a:p>
          <a:p>
            <a:pPr algn="l"/>
            <a:endParaRPr lang="en-GB" sz="1600" b="1" dirty="0">
              <a:solidFill>
                <a:schemeClr val="tx2"/>
              </a:solidFill>
            </a:endParaRPr>
          </a:p>
          <a:p>
            <a:pPr algn="l"/>
            <a:r>
              <a:rPr lang="en-GB" sz="1600" b="1" dirty="0">
                <a:solidFill>
                  <a:schemeClr val="tx2"/>
                </a:solidFill>
              </a:rPr>
              <a:t>Question:</a:t>
            </a:r>
            <a:r>
              <a:rPr lang="en-GB" sz="1600" dirty="0">
                <a:solidFill>
                  <a:schemeClr val="tx2"/>
                </a:solidFill>
              </a:rPr>
              <a:t> Of BETS, BLM, SCSS, ETRIG, Which of these also trigger the BIS? Also: </a:t>
            </a:r>
            <a:r>
              <a:rPr lang="en-GB" sz="1600" dirty="0">
                <a:solidFill>
                  <a:schemeClr val="tx2"/>
                </a:solidFill>
                <a:effectLst/>
                <a:latin typeface="+mn-lt"/>
              </a:rPr>
              <a:t>LBDS Kickers, LHC Fast Timing</a:t>
            </a:r>
            <a:r>
              <a:rPr lang="en-GB" sz="1600" dirty="0">
                <a:effectLst/>
                <a:latin typeface="+mn-lt"/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For those triggering the BIS, they add redundancy.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Those not triggering the BIS have to be considered separately. </a:t>
            </a:r>
            <a:endParaRPr lang="en-CH" sz="1600" dirty="0">
              <a:solidFill>
                <a:schemeClr val="tx2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59ACD2-C9B0-EEA5-3676-F9038ECE2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7 Mar 2024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4ED844-DC17-1C88-992C-D0790BA8D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F7D5-A50F-714E-B3F0-E296D57BF2DE}" type="slidenum">
              <a:rPr lang="en-CH" smtClean="0"/>
              <a:t>6</a:t>
            </a:fld>
            <a:endParaRPr lang="en-C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A88776D-F22A-4055-A0F0-5DCA3EC67A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6" y="1589411"/>
            <a:ext cx="11376023" cy="1976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014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ABA4A79-CA39-F4CB-0388-9860CA0537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39748" y="843390"/>
            <a:ext cx="8112504" cy="460851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D83DA-7BCA-D9D7-A5BE-D525DAC6F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7 Mar 2024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FC17B9-B5D0-7724-48A0-185F4999C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F7D5-A50F-714E-B3F0-E296D57BF2DE}" type="slidenum">
              <a:rPr lang="en-CH" smtClean="0"/>
              <a:t>7</a:t>
            </a:fld>
            <a:endParaRPr lang="en-CH"/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3D6A2A43-D599-7F0B-AA74-816BC107C980}"/>
              </a:ext>
            </a:extLst>
          </p:cNvPr>
          <p:cNvSpPr/>
          <p:nvPr/>
        </p:nvSpPr>
        <p:spPr>
          <a:xfrm>
            <a:off x="1466992" y="2803491"/>
            <a:ext cx="572756" cy="43207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1C845F03-F58E-1121-DEB3-CB13E61765B7}"/>
              </a:ext>
            </a:extLst>
          </p:cNvPr>
          <p:cNvSpPr/>
          <p:nvPr/>
        </p:nvSpPr>
        <p:spPr>
          <a:xfrm>
            <a:off x="1466992" y="3252965"/>
            <a:ext cx="572756" cy="43207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62457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F50B04-1C2E-B073-981A-3FF492406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7 Mar 2024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B07A12-4E76-69E4-11CC-0C6FD8F74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F7D5-A50F-714E-B3F0-E296D57BF2DE}" type="slidenum">
              <a:rPr lang="en-CH" smtClean="0"/>
              <a:t>8</a:t>
            </a:fld>
            <a:endParaRPr lang="en-C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433F112-F665-69D0-EEF9-1CBE91A3F7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0304"/>
          <a:stretch/>
        </p:blipFill>
        <p:spPr>
          <a:xfrm>
            <a:off x="954204" y="-3149"/>
            <a:ext cx="11237795" cy="6354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01A15EA-42FB-C02E-F499-32977A175B53}"/>
              </a:ext>
            </a:extLst>
          </p:cNvPr>
          <p:cNvSpPr/>
          <p:nvPr/>
        </p:nvSpPr>
        <p:spPr>
          <a:xfrm>
            <a:off x="8715983" y="0"/>
            <a:ext cx="3476017" cy="6350851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>
                  <a:alpha val="44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709090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62B76F97-6C24-3ACD-E564-B5E1EA64AB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119" y="1491965"/>
            <a:ext cx="10390414" cy="466727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0B4F252-7073-CC44-FB5A-8455D0533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Beam Dump via CIBDS and TSU (triggered by BIS)</a:t>
            </a:r>
            <a:br>
              <a:rPr lang="en-CH" dirty="0"/>
            </a:br>
            <a:r>
              <a:rPr lang="en-CH" b="0" dirty="0"/>
              <a:t>Reliability Block Diagram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E54537-42D5-CBA3-EE56-1B5C9F281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7 Mar 2024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8ADE92-CC26-2BEC-548A-1BDD4A255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F7D5-A50F-714E-B3F0-E296D57BF2DE}" type="slidenum">
              <a:rPr lang="en-CH" smtClean="0"/>
              <a:t>9</a:t>
            </a:fld>
            <a:endParaRPr lang="en-CH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1728BF7-C0F9-D83D-3C45-DF3A2BFAC287}"/>
              </a:ext>
            </a:extLst>
          </p:cNvPr>
          <p:cNvSpPr/>
          <p:nvPr/>
        </p:nvSpPr>
        <p:spPr>
          <a:xfrm>
            <a:off x="1069120" y="2852058"/>
            <a:ext cx="10476436" cy="1796142"/>
          </a:xfrm>
          <a:prstGeom prst="rect">
            <a:avLst/>
          </a:prstGeom>
          <a:noFill/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8FF3B0-FAA2-5C64-E2A4-A6FC640CA915}"/>
              </a:ext>
            </a:extLst>
          </p:cNvPr>
          <p:cNvSpPr txBox="1"/>
          <p:nvPr/>
        </p:nvSpPr>
        <p:spPr>
          <a:xfrm>
            <a:off x="9669577" y="1838933"/>
            <a:ext cx="167942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200" dirty="0"/>
              <a:t>Part resposible for a synchronous beam dump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A872220-0A39-8457-CE86-410E67E58740}"/>
              </a:ext>
            </a:extLst>
          </p:cNvPr>
          <p:cNvCxnSpPr>
            <a:cxnSpLocks/>
          </p:cNvCxnSpPr>
          <p:nvPr/>
        </p:nvCxnSpPr>
        <p:spPr>
          <a:xfrm flipH="1">
            <a:off x="9848547" y="2322239"/>
            <a:ext cx="269118" cy="36567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9403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theme/theme1.xml><?xml version="1.0" encoding="utf-8"?>
<a:theme xmlns:a="http://schemas.openxmlformats.org/drawingml/2006/main" name="CERN Corporat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" id="{BAC635E4-D1FF-2D48-9134-C4877DD03C59}" vid="{17F698DC-F1E3-8A4D-A6E1-8B283122C5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</Template>
  <TotalTime>627</TotalTime>
  <Words>1125</Words>
  <Application>Microsoft Macintosh PowerPoint</Application>
  <PresentationFormat>Widescreen</PresentationFormat>
  <Paragraphs>163</Paragraphs>
  <Slides>14</Slides>
  <Notes>1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Aptos</vt:lpstr>
      <vt:lpstr>Arial</vt:lpstr>
      <vt:lpstr>Cambria Math</vt:lpstr>
      <vt:lpstr>CERN Corporate</vt:lpstr>
      <vt:lpstr>TSU CONS Reliability Meeting - 3</vt:lpstr>
      <vt:lpstr>Meeting details</vt:lpstr>
      <vt:lpstr>Recap – Top-level FMECA table (excerpt) Most critical failures (acceptable once in 1,000 years)</vt:lpstr>
      <vt:lpstr>Recap – Top-level FMECA table (excerpt) Most critical failures (acceptable once in 1,000 years)</vt:lpstr>
      <vt:lpstr>Reliability Block Diagrams Concept</vt:lpstr>
      <vt:lpstr>Synchronous Beam Dump (triggered by BIS) Reliability Block Diagram</vt:lpstr>
      <vt:lpstr>PowerPoint Presentation</vt:lpstr>
      <vt:lpstr>PowerPoint Presentation</vt:lpstr>
      <vt:lpstr>Beam Dump via CIBDS and TSU (triggered by BIS) Reliability Block Diagram</vt:lpstr>
      <vt:lpstr>Beam Dump via TSU (not triggered by BIS)</vt:lpstr>
      <vt:lpstr>Additional top-level failure mode Discrepancy between frequencies in TSUs</vt:lpstr>
      <vt:lpstr>Next steps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TSU CONS Reliability Meeting - 2</dc:title>
  <dc:creator>Milosz Robert Blaszkiewicz</dc:creator>
  <cp:lastModifiedBy>Milosz Robert Blaszkiewicz</cp:lastModifiedBy>
  <cp:revision>10</cp:revision>
  <dcterms:created xsi:type="dcterms:W3CDTF">2024-03-05T15:23:24Z</dcterms:created>
  <dcterms:modified xsi:type="dcterms:W3CDTF">2024-03-06T17:05:46Z</dcterms:modified>
</cp:coreProperties>
</file>