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68" r:id="rId3"/>
    <p:sldId id="265" r:id="rId4"/>
    <p:sldId id="267" r:id="rId5"/>
    <p:sldId id="266" r:id="rId6"/>
    <p:sldId id="269" r:id="rId7"/>
    <p:sldId id="270" r:id="rId8"/>
    <p:sldId id="271" r:id="rId9"/>
    <p:sldId id="273" r:id="rId10"/>
    <p:sldId id="259" r:id="rId11"/>
    <p:sldId id="272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5" d="100"/>
          <a:sy n="115" d="100"/>
        </p:scale>
        <p:origin x="23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CDD74-C38C-2549-8D3B-A35A8073B9C4}" type="datetimeFigureOut">
              <a:rPr lang="en-CH" smtClean="0"/>
              <a:t>19.04.2024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EF0EA-EC03-174D-8CBF-3DE4D849815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9849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375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601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4682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86349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10042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770458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57622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55057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35605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500120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95739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31011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33412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992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926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056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0514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06419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2539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4979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18765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18 Apr 2024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DEED806-932D-A440-BC9F-816FA9643C42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TSU CONS Reliability Study #4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52247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BDD4F-F451-3CE9-F69B-BF9D1C5F3F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TSU CONS Reliaiblity Study – Meeting 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A329DB-98A9-DED7-CB11-09060F68B2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/>
              <a:t>Simulation scenarios parameters and inputs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DEB24-E96F-9E71-5576-CB55B6616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11BBA-02F4-2559-4A7A-38272DD65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6ABFF-44CB-D9DE-460A-2B5ABF8CF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2669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C5FAC3-5520-B49F-AEFC-8D958232C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When does the BETS trigger a dump? (Unable to trigger a dump request is classified as a critical failure in </a:t>
            </a:r>
            <a:r>
              <a:rPr lang="en-GB" dirty="0"/>
              <a:t>R. </a:t>
            </a:r>
            <a:r>
              <a:rPr lang="en-GB" dirty="0" err="1"/>
              <a:t>Filippini’s</a:t>
            </a:r>
            <a:r>
              <a:rPr lang="en-GB" dirty="0"/>
              <a:t> </a:t>
            </a:r>
            <a:r>
              <a:rPr lang="en-CH" dirty="0"/>
              <a:t>thesis)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The thesis explains the failure mode as the system being blind to powering failures (unable to detect an energy tracking error).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Or can it only cause an erratic energy measurement?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A81F5B-084F-36E5-79BD-BDC32CC4E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Other critical failures in R. Filippini’s thesis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B1738-B8F5-34E9-7B44-5DDD30219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1859B-6CFD-FA38-28D3-B0139BF8E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A09C4C-3528-B8C7-C25F-F6448F2E5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498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5CA9D2-066C-5FCE-181F-3F3E5FF8D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Extension of simulation model &amp; sensitivity analysis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Increased failure rate of other systems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Beam dump via TSU and CIBDS (triggered by BIS)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Depending on status of the detailed TSU design could start bottom-up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Top-level analysis of LBDS Power Distribution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4B2927-2A8E-CCC9-814B-44A3B61B0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217A7-4085-00F3-D156-E799D4157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62545-7587-E4CE-A55C-378BFD37D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9A887-56AE-F9E4-63F3-A1776AD16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15594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882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6923D9-6D30-DACF-A479-5E9F10320B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dirty="0"/>
              <a:t>Simulations for requirements.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Assumptions.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Reliability Block Diagram (RBD) of the model.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General results.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Results for various mission lengths.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Conclusions.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Synchronous Beam Dump simulations.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Remaing questions.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Next steps.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BAABDE-6C27-AD75-2496-5472D9EC8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List of contents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0AED8E-2EC0-9266-72F0-8C6B80112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73F0B-CBF2-2CB9-EC45-9A101E8C7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8F218-B4D7-A33E-A6FE-7E879ABBA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0177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A1AAEB-923F-E5C8-3F89-002DF66D4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2"/>
            <a:ext cx="11376024" cy="464037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Hybrid M</a:t>
            </a:r>
            <a:r>
              <a:rPr lang="en-GB" sz="1800" dirty="0"/>
              <a:t>o</a:t>
            </a:r>
            <a:r>
              <a:rPr lang="en-CH" sz="1800" dirty="0"/>
              <a:t>nte-Carlo analytical model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Each iteration draws the mission length of from a probability distribution with mean set to 12 hours.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Assumptions: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Each mission ends with a check (IPOC/XPOC, Post Mortem, active surveillance) which removes blinds failiures and brings the system back to “as good as new” state. </a:t>
            </a:r>
            <a:r>
              <a:rPr lang="en-CH" sz="1400" u="sng" dirty="0"/>
              <a:t>Assuming full coverage</a:t>
            </a:r>
            <a:r>
              <a:rPr lang="en-CH" sz="1400" dirty="0"/>
              <a:t> (see simulations for various mission lengths).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Each year has 250 operational days.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u="sng" dirty="0"/>
              <a:t>Not considering software or other common cause errors</a:t>
            </a:r>
            <a:r>
              <a:rPr lang="en-CH" sz="14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Failure rates: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TFO assigned 548 FITS (TO1 “</a:t>
            </a:r>
            <a:r>
              <a:rPr lang="en-GB" sz="1400" dirty="0"/>
              <a:t>TO unit failed open”</a:t>
            </a:r>
            <a:r>
              <a:rPr lang="en-CH" sz="1400" dirty="0"/>
              <a:t>, RF’s thesis, Table A.6)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TDU/TDB assigned 130 FITS (V. Vatensever thesis, Equation 5.9)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RTS assigned 78 FITS (L “</a:t>
            </a:r>
            <a:r>
              <a:rPr lang="en-GB" sz="1400" dirty="0"/>
              <a:t>Re-triggering line failed”, </a:t>
            </a:r>
            <a:r>
              <a:rPr lang="en-CH" sz="1400" dirty="0"/>
              <a:t>RF’s thesis, Table A.7)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LBDS assigned ("</a:t>
            </a:r>
            <a:r>
              <a:rPr lang="en-GB" sz="1400" dirty="0"/>
              <a:t>&lt; 14 MKD available”, </a:t>
            </a:r>
            <a:r>
              <a:rPr lang="en-CH" sz="1400" dirty="0"/>
              <a:t>RF’s thesis, 0.084 FITS, Table 7.2)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8BA3F7-E795-B40D-128D-B104836CD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Simulations</a:t>
            </a:r>
            <a:br>
              <a:rPr lang="en-CH" dirty="0"/>
            </a:br>
            <a:r>
              <a:rPr lang="en-CH" b="0" dirty="0"/>
              <a:t>Assumptions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0BCFB-FF66-8BD0-3973-B5032D5B9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745AC2-E70A-4B59-73CB-CE5873292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068DE-37D0-ECA0-0CC4-6569B672B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31360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DA256A-34D1-3107-1F1B-F79BD6C1D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Simulated model</a:t>
            </a:r>
            <a:br>
              <a:rPr lang="en-CH" dirty="0"/>
            </a:br>
            <a:r>
              <a:rPr lang="en-US" b="0" dirty="0"/>
              <a:t>Async </a:t>
            </a:r>
            <a:r>
              <a:rPr lang="en-GB" b="0" dirty="0"/>
              <a:t>Beam Dump via TSU (not triggered by BIS)</a:t>
            </a:r>
            <a:br>
              <a:rPr lang="en-GB" b="0" dirty="0"/>
            </a:br>
            <a:endParaRPr lang="en-CH" b="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41A4F0D-79C4-0A18-CE8B-6FE662BD00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0081" y="1537427"/>
            <a:ext cx="9751838" cy="46085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9FDCCA-29C1-AB82-D15F-0B7BCB7742FD}"/>
              </a:ext>
            </a:extLst>
          </p:cNvPr>
          <p:cNvSpPr txBox="1"/>
          <p:nvPr/>
        </p:nvSpPr>
        <p:spPr>
          <a:xfrm>
            <a:off x="7733417" y="4992140"/>
            <a:ext cx="38298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Critical functionality with fewer layers of redundancy (no trigger via BIS – CIBDS in parallel)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CD07FD3-6AB7-23F9-74B5-2AF2627150AA}"/>
              </a:ext>
            </a:extLst>
          </p:cNvPr>
          <p:cNvCxnSpPr>
            <a:cxnSpLocks/>
          </p:cNvCxnSpPr>
          <p:nvPr/>
        </p:nvCxnSpPr>
        <p:spPr>
          <a:xfrm>
            <a:off x="8649874" y="4950100"/>
            <a:ext cx="19969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25E664-BCD9-B661-BD2B-88842FE8E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03BCA-2091-32E1-A0D7-B66798177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AA3DD4-C0B9-8002-B291-8C9E8E225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4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20367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E09CD8-8A60-633D-B9BD-00B2717D9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Simulation results</a:t>
            </a:r>
            <a:br>
              <a:rPr lang="en-CH" dirty="0"/>
            </a:br>
            <a:r>
              <a:rPr lang="en-CH" b="0" dirty="0"/>
              <a:t>Sensitivity analysis of the TSU FITS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90C5EB6-30EB-5165-6CBA-5D7D7614816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Accceptable failure probability threshold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1 failure every 1,000 years.</a:t>
            </a:r>
            <a:endParaRPr lang="en-US" sz="1600" dirty="0">
              <a:solidFill>
                <a:schemeClr val="tx2"/>
              </a:solidFill>
            </a:endParaRP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Fulfilled </a:t>
            </a:r>
            <a:r>
              <a:rPr lang="en-US" sz="1600" dirty="0">
                <a:solidFill>
                  <a:schemeClr val="tx2"/>
                </a:solidFill>
              </a:rPr>
              <a:t>as long as FITS of TSU’s blind failures &lt;&lt; 10^5 (equivalent to 0.6 failures per 250 days) </a:t>
            </a:r>
            <a:endParaRPr lang="en-CH" sz="1600" dirty="0">
              <a:solidFill>
                <a:schemeClr val="tx2"/>
              </a:solidFill>
            </a:endParaRP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Result should have at least an order of magnitude margin to account for other critical scenrios.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Mission leng</a:t>
            </a:r>
            <a:r>
              <a:rPr lang="en-GB" sz="1600" dirty="0" err="1">
                <a:solidFill>
                  <a:schemeClr val="tx2"/>
                </a:solidFill>
              </a:rPr>
              <a:t>th</a:t>
            </a:r>
            <a:r>
              <a:rPr lang="en-CH" sz="1600" dirty="0">
                <a:solidFill>
                  <a:schemeClr val="tx2"/>
                </a:solidFill>
              </a:rPr>
              <a:t> sampled from the exponential distribution with mean of 12 hours.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2"/>
                </a:solidFill>
              </a:rPr>
              <a:t>Two model variants considered: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1"/>
                </a:solidFill>
              </a:rPr>
              <a:t>B</a:t>
            </a:r>
            <a:r>
              <a:rPr lang="en-CH" sz="1600" b="1" dirty="0">
                <a:solidFill>
                  <a:schemeClr val="tx1"/>
                </a:solidFill>
              </a:rPr>
              <a:t>lue dots: </a:t>
            </a:r>
            <a:r>
              <a:rPr lang="en-CH" sz="1600" dirty="0">
                <a:solidFill>
                  <a:schemeClr val="tx2"/>
                </a:solidFill>
              </a:rPr>
              <a:t>model without the inter-TSU dump request communication.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chemeClr val="accent3"/>
                </a:solidFill>
              </a:rPr>
              <a:t>Orange dots: </a:t>
            </a:r>
            <a:r>
              <a:rPr lang="en-CH" sz="1600" dirty="0">
                <a:solidFill>
                  <a:schemeClr val="tx2"/>
                </a:solidFill>
              </a:rPr>
              <a:t>model assuming that each TSU exchanges information with the other one (parts responsible for receiving and transmitting have the failure rate divided equally).</a:t>
            </a:r>
          </a:p>
          <a:p>
            <a:endParaRPr lang="en-CH" sz="2400" dirty="0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C2359189-F301-FC2E-906E-1EFC9ACB382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214" y="1353343"/>
            <a:ext cx="4962798" cy="473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6DA3F3-8FE7-868F-44B2-AD399BF9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A609B-5DBA-2EA4-AB78-8D3BBA098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E5D08-19EF-4D3D-221A-BD8571E6F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92748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A43AC7A-C38C-D289-D9B0-8222AB6F0D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984" y="3230550"/>
            <a:ext cx="3948133" cy="281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487CDCBD-ED14-6E46-ED40-5C3567489D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3" y="3230550"/>
            <a:ext cx="3948133" cy="281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E21D47F-9913-85AA-D588-5F1F6217A7F4}"/>
                  </a:ext>
                </a:extLst>
              </p:cNvPr>
              <p:cNvSpPr txBox="1"/>
              <p:nvPr/>
            </p:nvSpPr>
            <p:spPr>
              <a:xfrm>
                <a:off x="7514561" y="6014666"/>
                <a:ext cx="44979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CH" dirty="0"/>
                  <a:t>Mission length = 6000h , threshold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H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pl-PL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E21D47F-9913-85AA-D588-5F1F6217A7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4561" y="6014666"/>
                <a:ext cx="4497963" cy="276999"/>
              </a:xfrm>
              <a:prstGeom prst="rect">
                <a:avLst/>
              </a:prstGeom>
              <a:blipFill>
                <a:blip r:embed="rId4"/>
                <a:stretch>
                  <a:fillRect l="-3090" t="-21739" b="-4782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02A573E-540F-F2CC-A277-04CFAA40F219}"/>
                  </a:ext>
                </a:extLst>
              </p:cNvPr>
              <p:cNvSpPr txBox="1"/>
              <p:nvPr/>
            </p:nvSpPr>
            <p:spPr>
              <a:xfrm>
                <a:off x="597250" y="6020763"/>
                <a:ext cx="41404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CH" dirty="0"/>
                  <a:t>Mission length = 1000h, threshold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H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02A573E-540F-F2CC-A277-04CFAA40F2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250" y="6020763"/>
                <a:ext cx="4140492" cy="276999"/>
              </a:xfrm>
              <a:prstGeom prst="rect">
                <a:avLst/>
              </a:prstGeom>
              <a:blipFill>
                <a:blip r:embed="rId5"/>
                <a:stretch>
                  <a:fillRect l="-3374" t="-27273" r="-307" b="-5454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4" name="Picture 6">
            <a:extLst>
              <a:ext uri="{FF2B5EF4-FFF2-40B4-BE49-F238E27FC236}">
                <a16:creationId xmlns:a16="http://schemas.microsoft.com/office/drawing/2014/main" id="{54254C88-CFCD-B6D2-FACC-7B99BFA99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984" y="119891"/>
            <a:ext cx="3948133" cy="281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1CF2340-4080-5753-928D-329C7BA179A0}"/>
                  </a:ext>
                </a:extLst>
              </p:cNvPr>
              <p:cNvSpPr txBox="1"/>
              <p:nvPr/>
            </p:nvSpPr>
            <p:spPr>
              <a:xfrm>
                <a:off x="7547435" y="2936226"/>
                <a:ext cx="43697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CH" dirty="0"/>
                  <a:t>Mission length = 100h , threshold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H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pl-PL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1CF2340-4080-5753-928D-329C7BA17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7435" y="2936226"/>
                <a:ext cx="4369722" cy="276999"/>
              </a:xfrm>
              <a:prstGeom prst="rect">
                <a:avLst/>
              </a:prstGeom>
              <a:blipFill>
                <a:blip r:embed="rId7"/>
                <a:stretch>
                  <a:fillRect l="-3188" t="-27273" b="-5454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6" name="Picture 8">
            <a:extLst>
              <a:ext uri="{FF2B5EF4-FFF2-40B4-BE49-F238E27FC236}">
                <a16:creationId xmlns:a16="http://schemas.microsoft.com/office/drawing/2014/main" id="{D85AD178-1CC8-DFEE-F9EB-0C7E261F0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83" y="119891"/>
            <a:ext cx="3948133" cy="281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AD1D2D-893B-CE94-F223-5CD64E8072EC}"/>
                  </a:ext>
                </a:extLst>
              </p:cNvPr>
              <p:cNvSpPr txBox="1"/>
              <p:nvPr/>
            </p:nvSpPr>
            <p:spPr>
              <a:xfrm>
                <a:off x="696435" y="2927622"/>
                <a:ext cx="3948132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CH" dirty="0"/>
                  <a:t>Mission length = 10h , threshold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H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l-PL" b="0" i="1" dirty="0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AD1D2D-893B-CE94-F223-5CD64E8072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435" y="2927622"/>
                <a:ext cx="3948132" cy="280077"/>
              </a:xfrm>
              <a:prstGeom prst="rect">
                <a:avLst/>
              </a:prstGeom>
              <a:blipFill>
                <a:blip r:embed="rId9"/>
                <a:stretch>
                  <a:fillRect l="-3526" t="-26087" r="-321" b="-4782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5FE0B929-875A-6ABF-D586-74987CF11DD1}"/>
              </a:ext>
            </a:extLst>
          </p:cNvPr>
          <p:cNvSpPr txBox="1"/>
          <p:nvPr/>
        </p:nvSpPr>
        <p:spPr>
          <a:xfrm>
            <a:off x="4897821" y="1174115"/>
            <a:ext cx="2207172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Impact of fill length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(</a:t>
            </a: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 time until system is as good as new)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154AB7-88A4-4718-969F-6A9E9B4DB223}"/>
              </a:ext>
            </a:extLst>
          </p:cNvPr>
          <p:cNvSpPr txBox="1"/>
          <p:nvPr/>
        </p:nvSpPr>
        <p:spPr>
          <a:xfrm>
            <a:off x="4992414" y="4177052"/>
            <a:ext cx="220717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Extreme case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checks do not work; failures detected and removed only the end of the year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139F845-DD30-FF0D-0387-70504D4A9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09C4C4D-3F24-1AF4-C997-0F9075A7F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8FEFAC5-80B8-48DE-3532-78BD03F6A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57319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33AC5-6F4D-91F1-97B1-2F1031432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Simulation results</a:t>
            </a:r>
            <a:br>
              <a:rPr lang="en-CH" dirty="0"/>
            </a:br>
            <a:r>
              <a:rPr lang="en-CH" b="0" dirty="0"/>
              <a:t>Varying mission length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269F4C-37D0-1515-AC34-F582E9CF86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TSU failure rate set to 10,000 FIT.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Increasing the time between missions increases the probability of a critical failure.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Longer missions mean longer periods without checks, removing the possibility for the system to be repaired.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2100" dirty="0"/>
              <a:t>In effect, lack of checks leads to accumulation of the failures in redundant paths.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58B2F6-97B4-59B9-E849-717C8563B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AE93553-85B8-4C19-981D-386C0AF39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7DDAE4A-4AE2-3775-0BDC-069FD1433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7</a:t>
            </a:fld>
            <a:endParaRPr lang="en-CH"/>
          </a:p>
        </p:txBody>
      </p:sp>
      <p:pic>
        <p:nvPicPr>
          <p:cNvPr id="2058" name="Picture 10">
            <a:extLst>
              <a:ext uri="{FF2B5EF4-FFF2-40B4-BE49-F238E27FC236}">
                <a16:creationId xmlns:a16="http://schemas.microsoft.com/office/drawing/2014/main" id="{1C396353-7FAE-6632-3089-C50C8DF1B82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806" y="1788319"/>
            <a:ext cx="4292600" cy="421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090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0F4A46D-C6A7-31CB-5D74-D200718CD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C0. With current assumptions, estimated TSU blind failure rate requirement not very stringent.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C1. Inter-TSU dump request doesn't make much difference.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It provides additional advantage but does not seem to be changing the results significantly.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C2. More important: ensuring that checks cover all failures.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BA1B3EF-A3CD-60AD-CA8A-A871C0435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Simulation</a:t>
            </a:r>
            <a:br>
              <a:rPr lang="en-CH" dirty="0"/>
            </a:br>
            <a:r>
              <a:rPr lang="en-US" b="0" dirty="0"/>
              <a:t>First takeaways</a:t>
            </a:r>
            <a:endParaRPr lang="en-CH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E535BD-A6C3-416A-7F6C-449BFDFC4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DABA2D-5013-77FF-86A8-4FCF3F09F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0CAE90-4834-2BF6-CB54-259DE75CF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53678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6C72D8-C478-5588-AF36-1FCA70427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Synchronous Beam Dump (triggered by BIS)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C11BC17-D2F2-BAFF-A317-DEF8A3C942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782748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Model of triggering an asynchronous beam dump in effect of a failure in the standard triggering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Failure more likely (less protection layers), but given the relaxed threshold (1 asynchronous beam dump per year), FITS are not a problem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Simulation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Completed for a mission length sampled from the exponential distribution with mean of </a:t>
            </a:r>
            <a:r>
              <a:rPr lang="en-CH" sz="1600" b="1" dirty="0"/>
              <a:t>12 hours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Increasing or decreasing that value leads to same observations as before: more time between checks increases the risk of a critical failure</a:t>
            </a:r>
          </a:p>
          <a:p>
            <a:pPr marL="990900" lvl="2" indent="-342900"/>
            <a:r>
              <a:rPr lang="en-CH" sz="1600" dirty="0"/>
              <a:t>For comparison, the threshold is reached for a TSU with 10,000 FIT when mission length is ~1,000 hours.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EEA6BC-1FAD-CE15-C7BC-AD55DABD6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2667" y="5113936"/>
            <a:ext cx="6135548" cy="1065742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3198FE55-D271-2471-23C1-650299435EB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10843"/>
            <a:ext cx="5611813" cy="400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23453B-06C7-AACF-DCCC-6D879B1D5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Apr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F0D14C-85EC-57CE-037C-08DE603E9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Study #4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47D21E0-FA62-9DD5-4243-A4F69F34D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ED806-932D-A440-BC9F-816FA9643C42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48171869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514</TotalTime>
  <Words>881</Words>
  <Application>Microsoft Macintosh PowerPoint</Application>
  <PresentationFormat>Widescreen</PresentationFormat>
  <Paragraphs>103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Arial</vt:lpstr>
      <vt:lpstr>Cambria Math</vt:lpstr>
      <vt:lpstr>Wingdings</vt:lpstr>
      <vt:lpstr>CERN Corporate</vt:lpstr>
      <vt:lpstr>TSU CONS Reliaiblity Study – Meeting 4</vt:lpstr>
      <vt:lpstr>List of contents</vt:lpstr>
      <vt:lpstr>Simulations Assumptions</vt:lpstr>
      <vt:lpstr>Simulated model Async Beam Dump via TSU (not triggered by BIS) </vt:lpstr>
      <vt:lpstr>Simulation results Sensitivity analysis of the TSU FITS</vt:lpstr>
      <vt:lpstr>PowerPoint Presentation</vt:lpstr>
      <vt:lpstr>Simulation results Varying mission length</vt:lpstr>
      <vt:lpstr>Simulation First takeaways</vt:lpstr>
      <vt:lpstr>Synchronous Beam Dump (triggered by BIS)</vt:lpstr>
      <vt:lpstr>Other critical failures in R. Filippini’s thesis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TSU CONS Reliaiblity Study – Meeting 4</dc:title>
  <dc:creator>Milosz Robert Blaszkiewicz</dc:creator>
  <cp:lastModifiedBy>Milosz Robert Blaszkiewicz</cp:lastModifiedBy>
  <cp:revision>29</cp:revision>
  <dcterms:created xsi:type="dcterms:W3CDTF">2024-04-10T07:49:23Z</dcterms:created>
  <dcterms:modified xsi:type="dcterms:W3CDTF">2024-04-19T08:53:39Z</dcterms:modified>
</cp:coreProperties>
</file>