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67" r:id="rId3"/>
    <p:sldId id="266" r:id="rId4"/>
    <p:sldId id="265" r:id="rId5"/>
    <p:sldId id="258" r:id="rId6"/>
    <p:sldId id="257" r:id="rId7"/>
    <p:sldId id="261" r:id="rId8"/>
    <p:sldId id="269" r:id="rId9"/>
    <p:sldId id="259" r:id="rId10"/>
    <p:sldId id="270" r:id="rId11"/>
    <p:sldId id="260" r:id="rId12"/>
    <p:sldId id="272" r:id="rId13"/>
    <p:sldId id="274" r:id="rId14"/>
    <p:sldId id="271" r:id="rId15"/>
    <p:sldId id="263" r:id="rId16"/>
    <p:sldId id="268" r:id="rId17"/>
    <p:sldId id="264" r:id="rId18"/>
    <p:sldId id="26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3"/>
    <p:restoredTop sz="94658"/>
  </p:normalViewPr>
  <p:slideViewPr>
    <p:cSldViewPr snapToGrid="0">
      <p:cViewPr varScale="1">
        <p:scale>
          <a:sx n="120" d="100"/>
          <a:sy n="120" d="100"/>
        </p:scale>
        <p:origin x="87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12F19-20FD-AC41-ABBC-9C399A9ACD68}" type="datetimeFigureOut">
              <a:rPr lang="en-CH" smtClean="0"/>
              <a:t>12.07.2024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C5C2A4-8F5D-3949-A0A2-4E1757F1023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14373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5C2A4-8F5D-3949-A0A2-4E1757F10237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2000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5C2A4-8F5D-3949-A0A2-4E1757F10237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00220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5C2A4-8F5D-3949-A0A2-4E1757F10237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3088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5C2A4-8F5D-3949-A0A2-4E1757F10237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18446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5C2A4-8F5D-3949-A0A2-4E1757F10237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54390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5C2A4-8F5D-3949-A0A2-4E1757F10237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711179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5C2A4-8F5D-3949-A0A2-4E1757F10237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1242950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5C2A4-8F5D-3949-A0A2-4E1757F10237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04632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C5C2A4-8F5D-3949-A0A2-4E1757F10237}" type="slidenum">
              <a:rPr lang="en-CH" smtClean="0"/>
              <a:t>15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39956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77076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1538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2520170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457843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3106188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5022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657071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245070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63369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748406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0172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8218206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25608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1486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82550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8841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691570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879587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59113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3034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17168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11 July 2024</a:t>
            </a:r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F3F462DB-98DA-2442-A238-DDFBECDEFFBF}" type="slidenum">
              <a:rPr lang="en-CH" smtClean="0"/>
              <a:t>‹#›</a:t>
            </a:fld>
            <a:endParaRPr lang="en-CH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/>
              <a:t>TSU CONS Reliability Progress Meetings #7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14903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3F65A-959B-697D-EB4F-AF6B65910F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H" dirty="0"/>
              <a:t>FMECA End-effects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54ECD2F-B1CE-B19B-4434-1D286593D37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H" dirty="0"/>
              <a:t>TSU CONS Reliability Study Progress Meetings #7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C877D9-3673-E7B4-47D8-602277E2C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171569-9AD3-FF02-5DBC-C846FB46B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4B501-563D-4D35-3EA4-5128A4717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07191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0EC50D1-DA8C-0919-2683-C7BBA3050FB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84675" y="672996"/>
            <a:ext cx="8022649" cy="5607008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D289D27-AAFB-F1BB-0F11-4B7E0EB36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End-effect: Synchronous Beam Dump</a:t>
            </a:r>
            <a:br>
              <a:rPr lang="en-CH" dirty="0"/>
            </a:br>
            <a:r>
              <a:rPr lang="en-CH" b="0" dirty="0"/>
              <a:t>Locations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F1A75A-9257-73A2-83C9-C6084616DA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56F90-9CA0-1373-A33A-ECEF5543C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FA6DFB-0C22-2E5F-D210-8857B76DF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10</a:t>
            </a:fld>
            <a:endParaRPr lang="en-CH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4DAA39F-B0B8-D76D-C747-1AAB7BF4C71D}"/>
              </a:ext>
            </a:extLst>
          </p:cNvPr>
          <p:cNvSpPr/>
          <p:nvPr/>
        </p:nvSpPr>
        <p:spPr>
          <a:xfrm>
            <a:off x="6447831" y="1102123"/>
            <a:ext cx="310252" cy="3832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DCAD1C-2E39-0073-D9ED-82A615448D97}"/>
              </a:ext>
            </a:extLst>
          </p:cNvPr>
          <p:cNvSpPr txBox="1"/>
          <p:nvPr/>
        </p:nvSpPr>
        <p:spPr>
          <a:xfrm>
            <a:off x="6359300" y="825124"/>
            <a:ext cx="4873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IC14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15197D-0505-6C2F-7044-BDCA69D22F42}"/>
              </a:ext>
            </a:extLst>
          </p:cNvPr>
          <p:cNvSpPr/>
          <p:nvPr/>
        </p:nvSpPr>
        <p:spPr>
          <a:xfrm>
            <a:off x="6421304" y="3123958"/>
            <a:ext cx="310252" cy="3832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1A3CD0-2800-A780-82F3-3FD6A9953B0C}"/>
              </a:ext>
            </a:extLst>
          </p:cNvPr>
          <p:cNvSpPr txBox="1"/>
          <p:nvPr/>
        </p:nvSpPr>
        <p:spPr>
          <a:xfrm>
            <a:off x="6332773" y="2846959"/>
            <a:ext cx="4873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IC32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12711CB-F63A-C7A5-7D0F-A81D0465260F}"/>
              </a:ext>
            </a:extLst>
          </p:cNvPr>
          <p:cNvSpPr/>
          <p:nvPr/>
        </p:nvSpPr>
        <p:spPr>
          <a:xfrm>
            <a:off x="6421304" y="4840480"/>
            <a:ext cx="310252" cy="383277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4141DCD-6BB9-05F8-0BD8-EBCA0AB53B60}"/>
              </a:ext>
            </a:extLst>
          </p:cNvPr>
          <p:cNvSpPr txBox="1"/>
          <p:nvPr/>
        </p:nvSpPr>
        <p:spPr>
          <a:xfrm>
            <a:off x="6332773" y="4563481"/>
            <a:ext cx="48731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IC40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4F5A027-D6CF-4D78-1DCA-539EF55A1676}"/>
              </a:ext>
            </a:extLst>
          </p:cNvPr>
          <p:cNvSpPr/>
          <p:nvPr/>
        </p:nvSpPr>
        <p:spPr>
          <a:xfrm>
            <a:off x="8725741" y="1102123"/>
            <a:ext cx="243656" cy="276999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5C1326F-F004-C58C-6CB6-6A90C4C101ED}"/>
              </a:ext>
            </a:extLst>
          </p:cNvPr>
          <p:cNvSpPr txBox="1"/>
          <p:nvPr/>
        </p:nvSpPr>
        <p:spPr>
          <a:xfrm>
            <a:off x="8725741" y="825123"/>
            <a:ext cx="24365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J3</a:t>
            </a:r>
          </a:p>
        </p:txBody>
      </p:sp>
    </p:spTree>
    <p:extLst>
      <p:ext uri="{BB962C8B-B14F-4D97-AF65-F5344CB8AC3E}">
        <p14:creationId xmlns:p14="http://schemas.microsoft.com/office/powerpoint/2010/main" val="33568686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14AE156-5E7C-A448-8A3B-02412E4CD1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Total: </a:t>
            </a:r>
            <a:r>
              <a:rPr lang="en-CH" b="0" dirty="0"/>
              <a:t>594 FITS.</a:t>
            </a:r>
            <a:endParaRPr lang="en-CH" dirty="0"/>
          </a:p>
          <a:p>
            <a:r>
              <a:rPr lang="en-CH" dirty="0"/>
              <a:t>Top contributors:</a:t>
            </a:r>
          </a:p>
          <a:p>
            <a:pPr marL="342900" indent="-342900">
              <a:buFontTx/>
              <a:buChar char="-"/>
            </a:pPr>
            <a:r>
              <a:rPr lang="en-CH" dirty="0"/>
              <a:t>Short</a:t>
            </a:r>
            <a:r>
              <a:rPr lang="en-CH" b="0" dirty="0"/>
              <a:t> in temperature monitors, IC6: 56 FITS.</a:t>
            </a:r>
          </a:p>
          <a:p>
            <a:pPr marL="342900" indent="-342900">
              <a:buFontTx/>
              <a:buChar char="-"/>
            </a:pPr>
            <a:r>
              <a:rPr lang="en-CH" dirty="0"/>
              <a:t>Short</a:t>
            </a:r>
            <a:r>
              <a:rPr lang="en-CH" b="0" dirty="0"/>
              <a:t> in Artix-7 FPGA, IC1: 27 FITS.</a:t>
            </a:r>
          </a:p>
          <a:p>
            <a:pPr marL="342900" indent="-342900">
              <a:buFontTx/>
              <a:buChar char="-"/>
            </a:pPr>
            <a:r>
              <a:rPr lang="en-CH" dirty="0"/>
              <a:t>Failures </a:t>
            </a:r>
            <a:r>
              <a:rPr lang="en-CH" b="0" dirty="0"/>
              <a:t>in transistors T11, T12: 22 FITS.</a:t>
            </a:r>
          </a:p>
          <a:p>
            <a:pPr marL="342900" indent="-342900">
              <a:buFontTx/>
              <a:buChar char="-"/>
            </a:pPr>
            <a:r>
              <a:rPr lang="en-CH" dirty="0"/>
              <a:t>Failures</a:t>
            </a:r>
            <a:r>
              <a:rPr lang="en-CH" b="0" dirty="0"/>
              <a:t> of fuses F1, F2, F3: 20 FITS.</a:t>
            </a:r>
          </a:p>
          <a:p>
            <a:r>
              <a:rPr lang="en-CH" b="0" dirty="0"/>
              <a:t>Remaining components’ failure rates are below 20 FITS.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EFB10D0-0F4B-7FEF-F427-388DC422B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End-effect: Synchronous Beam Dump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9F6282-B54C-D1B8-BFB0-4B8292BCD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C43599-3C53-724B-8D90-858D0BF7BA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B16F5B-96E2-9283-EC9C-2A85C2D8A5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590695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2E8B77B-BE4F-21CE-65C7-9588354F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097247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End-effects identified in TSU RTM FMECA</a:t>
            </a:r>
            <a:br>
              <a:rPr lang="en-CH" dirty="0"/>
            </a:br>
            <a:r>
              <a:rPr lang="en-CH" b="0" dirty="0"/>
              <a:t>Breakdown of total FITS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CBBD82B-657A-D374-A09D-71DF0EE315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>
            <a:normAutofit/>
          </a:bodyPr>
          <a:lstStyle/>
          <a:p>
            <a:r>
              <a:rPr lang="en-CH" dirty="0"/>
              <a:t>Synchronous Beam Dump 	</a:t>
            </a:r>
            <a:r>
              <a:rPr lang="en-CH" b="0" dirty="0"/>
              <a:t>– 83 FIT</a:t>
            </a:r>
          </a:p>
          <a:p>
            <a:r>
              <a:rPr lang="en-CH" dirty="0"/>
              <a:t>Downtime 			</a:t>
            </a:r>
            <a:r>
              <a:rPr lang="en-CH" b="0" dirty="0"/>
              <a:t>– 99 FIT</a:t>
            </a:r>
          </a:p>
          <a:p>
            <a:r>
              <a:rPr lang="en-CH" dirty="0"/>
              <a:t>No diagnostics		</a:t>
            </a:r>
            <a:r>
              <a:rPr lang="en-CH" b="0" dirty="0"/>
              <a:t>– 8 FIT</a:t>
            </a:r>
          </a:p>
          <a:p>
            <a:pPr>
              <a:spcBef>
                <a:spcPts val="2400"/>
              </a:spcBef>
            </a:pPr>
            <a:r>
              <a:rPr lang="en-CH" dirty="0"/>
              <a:t>Total (with effects)		</a:t>
            </a:r>
            <a:r>
              <a:rPr lang="en-CH" b="0" dirty="0"/>
              <a:t>– 190 FIT</a:t>
            </a:r>
          </a:p>
          <a:p>
            <a:r>
              <a:rPr lang="en-CH" dirty="0"/>
              <a:t>No effect			</a:t>
            </a:r>
            <a:r>
              <a:rPr lang="en-CH" b="0" dirty="0"/>
              <a:t>– 118 FIT</a:t>
            </a:r>
          </a:p>
          <a:p>
            <a:endParaRPr lang="en-CH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0B9C47E-A195-D860-B4EA-22D2FC4AC10B}"/>
              </a:ext>
            </a:extLst>
          </p:cNvPr>
          <p:cNvCxnSpPr/>
          <p:nvPr/>
        </p:nvCxnSpPr>
        <p:spPr>
          <a:xfrm>
            <a:off x="407987" y="3187566"/>
            <a:ext cx="5351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77DB8D0E-F579-B328-C222-BC1F0ED2DFD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FD76F6CA-9B01-42F8-5EA0-BA1F666F9C3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308512A3-CFD1-02CF-3CE3-BCA23FA02D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12</a:t>
            </a:fld>
            <a:endParaRPr lang="en-CH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151571-F1CD-DE64-8F6E-9CE297BB420D}"/>
              </a:ext>
            </a:extLst>
          </p:cNvPr>
          <p:cNvSpPr txBox="1"/>
          <p:nvPr/>
        </p:nvSpPr>
        <p:spPr>
          <a:xfrm>
            <a:off x="7042128" y="5402634"/>
            <a:ext cx="392086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0" dirty="0"/>
              <a:t>FIT – number of failures in 10</a:t>
            </a:r>
            <a:r>
              <a:rPr lang="en-US" b="0" baseline="30000" dirty="0"/>
              <a:t>9</a:t>
            </a:r>
            <a:r>
              <a:rPr lang="en-US" b="0" dirty="0"/>
              <a:t> hours (≅ 115,000 years)</a:t>
            </a:r>
            <a:endParaRPr lang="en-CH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1048DB91-93CD-4130-8982-13D0088146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5" t="19574"/>
          <a:stretch/>
        </p:blipFill>
        <p:spPr bwMode="auto">
          <a:xfrm>
            <a:off x="6294639" y="1747780"/>
            <a:ext cx="5489374" cy="3255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E970D44-1A0D-552A-1325-1634FAD45EED}"/>
              </a:ext>
            </a:extLst>
          </p:cNvPr>
          <p:cNvSpPr txBox="1"/>
          <p:nvPr/>
        </p:nvSpPr>
        <p:spPr>
          <a:xfrm>
            <a:off x="7767450" y="2654269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32%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9209E08-BFE1-BD28-EB37-204D460A5DD9}"/>
              </a:ext>
            </a:extLst>
          </p:cNvPr>
          <p:cNvSpPr txBox="1"/>
          <p:nvPr/>
        </p:nvSpPr>
        <p:spPr>
          <a:xfrm>
            <a:off x="9039326" y="2543446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27%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7D8919-4CDE-EB2D-A333-19E1C432744A}"/>
              </a:ext>
            </a:extLst>
          </p:cNvPr>
          <p:cNvSpPr txBox="1"/>
          <p:nvPr/>
        </p:nvSpPr>
        <p:spPr>
          <a:xfrm>
            <a:off x="9457524" y="3339112"/>
            <a:ext cx="33342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3%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9AD694-3A5F-2475-4FD1-2911B1F38FD7}"/>
              </a:ext>
            </a:extLst>
          </p:cNvPr>
          <p:cNvSpPr txBox="1"/>
          <p:nvPr/>
        </p:nvSpPr>
        <p:spPr>
          <a:xfrm>
            <a:off x="8513541" y="3896880"/>
            <a:ext cx="4616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38%</a:t>
            </a:r>
          </a:p>
        </p:txBody>
      </p:sp>
    </p:spTree>
    <p:extLst>
      <p:ext uri="{BB962C8B-B14F-4D97-AF65-F5344CB8AC3E}">
        <p14:creationId xmlns:p14="http://schemas.microsoft.com/office/powerpoint/2010/main" val="42378586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Title 2">
            <a:extLst>
              <a:ext uri="{FF2B5EF4-FFF2-40B4-BE49-F238E27FC236}">
                <a16:creationId xmlns:a16="http://schemas.microsoft.com/office/drawing/2014/main" id="{7530CD90-F4AC-8E9A-1D04-06E970A89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FITS in </a:t>
            </a:r>
            <a:r>
              <a:rPr lang="en-CH" dirty="0"/>
              <a:t>TSU RTM </a:t>
            </a:r>
            <a:r>
              <a:rPr lang="en-US" dirty="0"/>
              <a:t>design pages</a:t>
            </a:r>
            <a:br>
              <a:rPr lang="en-US" dirty="0"/>
            </a:br>
            <a:r>
              <a:rPr lang="en-US" b="0" dirty="0"/>
              <a:t>FIT – number of failures in 10</a:t>
            </a:r>
            <a:r>
              <a:rPr lang="en-US" b="0" baseline="30000" dirty="0"/>
              <a:t>9</a:t>
            </a:r>
            <a:r>
              <a:rPr lang="en-US" b="0" dirty="0"/>
              <a:t> hours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8B91E06-D13A-D723-77DE-CF862449D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0582D58-F83F-883E-7A0C-8FFAC8FAA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591360B-B834-2B16-B76F-2E708895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13</a:t>
            </a:fld>
            <a:endParaRPr lang="en-CH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29E0B1AA-C9AB-E087-2FC6-F4A9F7FE4F0D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426"/>
          <a:stretch/>
        </p:blipFill>
        <p:spPr bwMode="auto">
          <a:xfrm>
            <a:off x="1504583" y="1439335"/>
            <a:ext cx="9182834" cy="4761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676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85C7C6D2-D751-068E-91A4-8853E3CEE5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Hybrid MC Model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053ED0C-9D3A-25F7-4EEF-2E75505DB5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H" dirty="0"/>
              <a:t>FMECA inputs for the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DF109E-64A0-B755-2000-09DB4B77D6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600702-B666-3E0D-2743-814A42912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8B392-30FE-63B7-084D-0E354BDDA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14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4408489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7D0E77-606D-5086-811D-F59813FDF6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Hybrid MC Model</a:t>
            </a:r>
            <a:br>
              <a:rPr lang="en-CH" dirty="0"/>
            </a:br>
            <a:r>
              <a:rPr lang="en-CH" b="0" dirty="0"/>
              <a:t>Asynchronous beam dump not triggered by BIS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D4D818-A10E-82DD-C0D6-5A94EA8D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DD4E4-FC12-60F9-7B25-D1B03B8FF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194578-4682-F3FD-78A3-140B3A4DC8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15</a:t>
            </a:fld>
            <a:endParaRPr lang="en-CH"/>
          </a:p>
        </p:txBody>
      </p:sp>
      <p:pic>
        <p:nvPicPr>
          <p:cNvPr id="10" name="Content Placeholder 3">
            <a:extLst>
              <a:ext uri="{FF2B5EF4-FFF2-40B4-BE49-F238E27FC236}">
                <a16:creationId xmlns:a16="http://schemas.microsoft.com/office/drawing/2014/main" id="{652ABD30-D137-CF21-D679-E722D43E9B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220081" y="1439335"/>
            <a:ext cx="9751838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1971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C4665B-0EBA-B2CA-02F4-47B712BA8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1836737"/>
          </a:xfrm>
        </p:spPr>
        <p:txBody>
          <a:bodyPr/>
          <a:lstStyle/>
          <a:p>
            <a:r>
              <a:rPr lang="en-CH" dirty="0"/>
              <a:t>Certain failure modes are assigned “no effect” and “no effect” but lead to loss of redundancy.</a:t>
            </a:r>
          </a:p>
          <a:p>
            <a:r>
              <a:rPr lang="en-CH" b="0" dirty="0"/>
              <a:t>Example:</a:t>
            </a:r>
          </a:p>
          <a:p>
            <a:pPr marL="457200" indent="-457200">
              <a:buFont typeface="+mj-lt"/>
              <a:buAutoNum type="alphaUcPeriod"/>
            </a:pPr>
            <a:r>
              <a:rPr lang="en-CH" dirty="0"/>
              <a:t>Fuses F4 and [F5], param. </a:t>
            </a:r>
            <a:r>
              <a:rPr lang="en-GB" dirty="0" err="1"/>
              <a:t>ch</a:t>
            </a:r>
            <a:r>
              <a:rPr lang="en-CH" dirty="0"/>
              <a:t>ange or short: </a:t>
            </a:r>
            <a:r>
              <a:rPr lang="en-CH" b="0" dirty="0"/>
              <a:t>assigned “no effect”, “no effect”, with comment: “loss of SBDT1[2] path”.</a:t>
            </a:r>
          </a:p>
          <a:p>
            <a:pPr marL="457200" indent="-457200">
              <a:buFont typeface="+mj-lt"/>
              <a:buAutoNum type="alphaUcPeriod"/>
            </a:pPr>
            <a:r>
              <a:rPr lang="en-CH" dirty="0"/>
              <a:t>Switching diode D2, open: </a:t>
            </a:r>
            <a:r>
              <a:rPr lang="en-CH" b="0" dirty="0"/>
              <a:t>“no effect”, with comment: “Loss of ABDT path”.</a:t>
            </a:r>
          </a:p>
          <a:p>
            <a:endParaRPr lang="en-CH" sz="4800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b="0" dirty="0"/>
              <a:t>On the other hand, there is ”loss of SBDT1 path” with async dump of a g</a:t>
            </a:r>
            <a:r>
              <a:rPr lang="en-GB" b="0" dirty="0"/>
              <a:t>ate driver stuck high – but that one triggers an synchronous beam dump, therefore – it is safe as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BF0166-C0FC-A9AD-3746-76CC0ACF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Failure rates to be used in the model</a:t>
            </a:r>
            <a:br>
              <a:rPr lang="en-CH" dirty="0"/>
            </a:br>
            <a:r>
              <a:rPr lang="en-CH" b="0" dirty="0"/>
              <a:t>Can “no effect” lead to an effect?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F0435A-E3BC-24D1-13D4-ABFFB2413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8CE13A-71E7-FA74-E881-BE90DD6C7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B8E0A1-5ACA-30B8-C529-2C80998F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16</a:t>
            </a:fld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EA3FD1-EC9A-6B84-C345-F40399235FFD}"/>
              </a:ext>
            </a:extLst>
          </p:cNvPr>
          <p:cNvSpPr txBox="1"/>
          <p:nvPr/>
        </p:nvSpPr>
        <p:spPr>
          <a:xfrm>
            <a:off x="883034" y="4518841"/>
            <a:ext cx="10425931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800" b="1" dirty="0"/>
              <a:t>Can failure modes like this ”linger” in the system unnoticed? </a:t>
            </a:r>
          </a:p>
        </p:txBody>
      </p:sp>
    </p:spTree>
    <p:extLst>
      <p:ext uri="{BB962C8B-B14F-4D97-AF65-F5344CB8AC3E}">
        <p14:creationId xmlns:p14="http://schemas.microsoft.com/office/powerpoint/2010/main" val="85246923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CF693F0-76F7-BC60-AD5B-8081FD349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CH" dirty="0"/>
              <a:t>Can all of the faults in the “unpredictable” end-effects category lead to missed dumps?</a:t>
            </a:r>
          </a:p>
          <a:p>
            <a:pPr marL="457200" indent="-457200">
              <a:buAutoNum type="arabicPeriod"/>
            </a:pPr>
            <a:r>
              <a:rPr lang="en-CH" dirty="0"/>
              <a:t>Rotary switches (high failure rate estimation and past experience):</a:t>
            </a:r>
          </a:p>
          <a:p>
            <a:pPr marL="781200" lvl="1" indent="-457200">
              <a:buAutoNum type="arabicPeriod"/>
            </a:pPr>
            <a:r>
              <a:rPr lang="en-CH" dirty="0"/>
              <a:t>Are their faults at the start of operation also not impacting the functionalities of TSU?</a:t>
            </a:r>
          </a:p>
          <a:p>
            <a:pPr marL="781200" lvl="1" indent="-457200">
              <a:buAutoNum type="arabicPeriod"/>
            </a:pPr>
            <a:r>
              <a:rPr lang="en-CH" dirty="0"/>
              <a:t>Will their faults require follow-ups and card replacements?</a:t>
            </a:r>
          </a:p>
          <a:p>
            <a:endParaRPr lang="en-CH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dirty="0"/>
              <a:t>Understanding of repair and inspection strategies.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CH" dirty="0"/>
              <a:t>Hybrid MC model for missing a beam dump (1 in 1,000 years) when not triggered by the BIS.</a:t>
            </a:r>
          </a:p>
          <a:p>
            <a:pPr marL="781200" lvl="1" indent="-4572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1789BE7-5053-C6FA-C900-7CE15E0700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Questions and next steps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16D6F3-03B6-2784-CE97-2E17474425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CDB5F-919F-F69F-E143-FF899E096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B45992-DB29-55A2-70E6-A84CD59860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17</a:t>
            </a:fld>
            <a:endParaRPr lang="en-CH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A523549-318B-3ABC-ED8C-3F437351959A}"/>
              </a:ext>
            </a:extLst>
          </p:cNvPr>
          <p:cNvCxnSpPr>
            <a:cxnSpLocks/>
          </p:cNvCxnSpPr>
          <p:nvPr/>
        </p:nvCxnSpPr>
        <p:spPr>
          <a:xfrm>
            <a:off x="1475746" y="3875764"/>
            <a:ext cx="9196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3858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48789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54C48E5-7292-9613-F0B6-6C40E4BF2A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List of contents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E51E13D-D84E-70B5-4274-DA68D5733D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10043952" cy="46085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dirty="0"/>
              <a:t>End-effects in this FMECA.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Failure rates &amp; details of </a:t>
            </a:r>
            <a:r>
              <a:rPr lang="en-CH" u="sng" dirty="0"/>
              <a:t>TSU</a:t>
            </a:r>
            <a:r>
              <a:rPr lang="en-CH" dirty="0"/>
              <a:t> end-effects categories.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Failure rates of </a:t>
            </a:r>
            <a:r>
              <a:rPr lang="en-CH" u="sng" dirty="0"/>
              <a:t>TSU RTM</a:t>
            </a:r>
            <a:r>
              <a:rPr lang="en-CH" dirty="0"/>
              <a:t> end-effects categories.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TSU Hybrid MC model.</a:t>
            </a:r>
          </a:p>
          <a:p>
            <a:pPr marL="457200" indent="-457200">
              <a:buFont typeface="+mj-lt"/>
              <a:buAutoNum type="arabicPeriod"/>
            </a:pPr>
            <a:r>
              <a:rPr lang="en-CH" dirty="0"/>
              <a:t>Questions and next steps.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0EAAF-0991-ECDD-7ABA-AC089CC82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AC3EE-D55D-ADE4-8E21-BC17467B6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92C5EE-F902-21D9-4844-8D9C209D0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586073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449EA8-3576-E349-5D14-C0F328B40B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66810" y="1647667"/>
            <a:ext cx="4594761" cy="4836740"/>
          </a:xfrm>
        </p:spPr>
        <p:txBody>
          <a:bodyPr/>
          <a:lstStyle/>
          <a:p>
            <a:pPr marL="0" indent="0">
              <a:buNone/>
            </a:pPr>
            <a:r>
              <a:rPr lang="en-CH" sz="1800" dirty="0"/>
              <a:t>All options assigned to failure modes:</a:t>
            </a:r>
          </a:p>
          <a:p>
            <a:r>
              <a:rPr lang="en-CH" sz="1800" b="0" dirty="0"/>
              <a:t>Unpredictable</a:t>
            </a:r>
          </a:p>
          <a:p>
            <a:r>
              <a:rPr lang="en-CH" sz="1800" b="0" dirty="0"/>
              <a:t>Asynchronous Beam Dump</a:t>
            </a:r>
          </a:p>
          <a:p>
            <a:r>
              <a:rPr lang="en-CH" sz="1800" b="0" dirty="0"/>
              <a:t>Synchronous Beam Dump</a:t>
            </a:r>
          </a:p>
          <a:p>
            <a:r>
              <a:rPr lang="en-CH" sz="1800" b="0" dirty="0"/>
              <a:t>Downtime</a:t>
            </a:r>
          </a:p>
          <a:p>
            <a:r>
              <a:rPr lang="en-CH" sz="1800" b="0" dirty="0"/>
              <a:t>Loss of injection permit</a:t>
            </a:r>
          </a:p>
          <a:p>
            <a:r>
              <a:rPr lang="en-CH" sz="1800" b="0" dirty="0"/>
              <a:t>No diagnositcs (RTM only)</a:t>
            </a:r>
          </a:p>
          <a:p>
            <a:r>
              <a:rPr lang="en-CH" sz="1800" b="0" dirty="0"/>
              <a:t>No effects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60BD7FC-38F5-8C74-F850-551E518E8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End-effects in TSU FMECA</a:t>
            </a:r>
            <a:br>
              <a:rPr lang="en-CH" dirty="0"/>
            </a:br>
            <a:r>
              <a:rPr lang="en-CH" b="0" dirty="0"/>
              <a:t>Categories of failure modes’ effects in the table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3BA91F-B514-FF84-CC33-97FF51078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563F3-7911-B3E9-3959-2ABB5E9610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B93A7-4C8F-D318-7A96-46BFAA4D9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3</a:t>
            </a:fld>
            <a:endParaRPr lang="en-CH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8A31414-DB8C-F1E5-BC71-E0774E5AADCF}"/>
              </a:ext>
            </a:extLst>
          </p:cNvPr>
          <p:cNvCxnSpPr>
            <a:cxnSpLocks/>
          </p:cNvCxnSpPr>
          <p:nvPr/>
        </p:nvCxnSpPr>
        <p:spPr>
          <a:xfrm>
            <a:off x="1003029" y="2835524"/>
            <a:ext cx="0" cy="22142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0B5B76F4-99D3-425F-F2B8-0B5B51F2F6F4}"/>
              </a:ext>
            </a:extLst>
          </p:cNvPr>
          <p:cNvSpPr txBox="1"/>
          <p:nvPr/>
        </p:nvSpPr>
        <p:spPr>
          <a:xfrm rot="16200000">
            <a:off x="434375" y="3886886"/>
            <a:ext cx="80150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/>
              <a:t>Less critical</a:t>
            </a:r>
          </a:p>
        </p:txBody>
      </p:sp>
      <p:sp>
        <p:nvSpPr>
          <p:cNvPr id="16" name="Left Brace 15">
            <a:extLst>
              <a:ext uri="{FF2B5EF4-FFF2-40B4-BE49-F238E27FC236}">
                <a16:creationId xmlns:a16="http://schemas.microsoft.com/office/drawing/2014/main" id="{EFDB2F5C-7F19-103D-F0CE-792F68D8F127}"/>
              </a:ext>
            </a:extLst>
          </p:cNvPr>
          <p:cNvSpPr/>
          <p:nvPr/>
        </p:nvSpPr>
        <p:spPr>
          <a:xfrm rot="10800000">
            <a:off x="5208097" y="3189838"/>
            <a:ext cx="220430" cy="1312713"/>
          </a:xfrm>
          <a:prstGeom prst="leftBrace">
            <a:avLst>
              <a:gd name="adj1" fmla="val 8333"/>
              <a:gd name="adj2" fmla="val 50465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611607-B774-7899-3166-D889C62D7098}"/>
              </a:ext>
            </a:extLst>
          </p:cNvPr>
          <p:cNvSpPr txBox="1"/>
          <p:nvPr/>
        </p:nvSpPr>
        <p:spPr>
          <a:xfrm>
            <a:off x="6757880" y="2138054"/>
            <a:ext cx="37595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1 failure in </a:t>
            </a:r>
            <a:r>
              <a:rPr lang="en-CH" b="1" dirty="0"/>
              <a:t>1,000</a:t>
            </a:r>
            <a:r>
              <a:rPr lang="en-CH" dirty="0"/>
              <a:t> </a:t>
            </a:r>
            <a:r>
              <a:rPr lang="en-CH" b="1" dirty="0"/>
              <a:t>years</a:t>
            </a:r>
            <a:r>
              <a:rPr lang="en-CH" dirty="0"/>
              <a:t> (</a:t>
            </a:r>
            <a:r>
              <a:rPr lang="en-US" b="0" dirty="0"/>
              <a:t>≅ </a:t>
            </a:r>
            <a:r>
              <a:rPr lang="en-CH" dirty="0"/>
              <a:t>114 FITS)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83DE347-8435-1A32-5014-58539326A092}"/>
              </a:ext>
            </a:extLst>
          </p:cNvPr>
          <p:cNvSpPr txBox="1"/>
          <p:nvPr/>
        </p:nvSpPr>
        <p:spPr>
          <a:xfrm>
            <a:off x="6757880" y="2649596"/>
            <a:ext cx="37595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1 failure in </a:t>
            </a:r>
            <a:r>
              <a:rPr lang="en-CH" b="1" dirty="0"/>
              <a:t>10 years </a:t>
            </a:r>
            <a:r>
              <a:rPr lang="en-CH" dirty="0"/>
              <a:t>(</a:t>
            </a:r>
            <a:r>
              <a:rPr lang="en-US" b="0" dirty="0"/>
              <a:t>≅ </a:t>
            </a:r>
            <a:r>
              <a:rPr lang="en-CH" dirty="0"/>
              <a:t>11,400 FITS)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07E11A-F163-355E-D5CF-1539AD01629B}"/>
              </a:ext>
            </a:extLst>
          </p:cNvPr>
          <p:cNvSpPr txBox="1"/>
          <p:nvPr/>
        </p:nvSpPr>
        <p:spPr>
          <a:xfrm>
            <a:off x="6757880" y="3691379"/>
            <a:ext cx="363131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1 failure in </a:t>
            </a:r>
            <a:r>
              <a:rPr lang="en-CH" b="1" dirty="0"/>
              <a:t>1 year </a:t>
            </a:r>
            <a:r>
              <a:rPr lang="en-CH" dirty="0"/>
              <a:t>(</a:t>
            </a:r>
            <a:r>
              <a:rPr lang="en-US" b="0" dirty="0"/>
              <a:t>≅ </a:t>
            </a:r>
            <a:r>
              <a:rPr lang="en-CH" dirty="0"/>
              <a:t>114,000 FITS)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B67446-3475-461F-962C-DF0271ADACDB}"/>
              </a:ext>
            </a:extLst>
          </p:cNvPr>
          <p:cNvCxnSpPr>
            <a:cxnSpLocks/>
          </p:cNvCxnSpPr>
          <p:nvPr/>
        </p:nvCxnSpPr>
        <p:spPr>
          <a:xfrm>
            <a:off x="5950975" y="2299636"/>
            <a:ext cx="4912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3C75FCC-3C7F-5E6B-31F9-8EB00688C227}"/>
              </a:ext>
            </a:extLst>
          </p:cNvPr>
          <p:cNvCxnSpPr>
            <a:cxnSpLocks/>
          </p:cNvCxnSpPr>
          <p:nvPr/>
        </p:nvCxnSpPr>
        <p:spPr>
          <a:xfrm>
            <a:off x="5950975" y="2811178"/>
            <a:ext cx="4912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0EBA7D2-CB06-F7AC-A363-C7B281CAAD3A}"/>
              </a:ext>
            </a:extLst>
          </p:cNvPr>
          <p:cNvCxnSpPr>
            <a:cxnSpLocks/>
          </p:cNvCxnSpPr>
          <p:nvPr/>
        </p:nvCxnSpPr>
        <p:spPr>
          <a:xfrm>
            <a:off x="5950975" y="3852961"/>
            <a:ext cx="4912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B4361FC-1FFE-DF32-190D-635EBA13CFE8}"/>
              </a:ext>
            </a:extLst>
          </p:cNvPr>
          <p:cNvSpPr txBox="1"/>
          <p:nvPr/>
        </p:nvSpPr>
        <p:spPr>
          <a:xfrm>
            <a:off x="6529268" y="1573777"/>
            <a:ext cx="33730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CH" b="1" dirty="0"/>
              <a:t>Requirements: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DAF3B79-9C24-5643-67F2-AD80024BF81E}"/>
              </a:ext>
            </a:extLst>
          </p:cNvPr>
          <p:cNvSpPr txBox="1"/>
          <p:nvPr/>
        </p:nvSpPr>
        <p:spPr>
          <a:xfrm>
            <a:off x="6757880" y="4755070"/>
            <a:ext cx="15517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 requirement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D042254-3B88-DB4E-D323-8D409AD14212}"/>
              </a:ext>
            </a:extLst>
          </p:cNvPr>
          <p:cNvCxnSpPr>
            <a:cxnSpLocks/>
          </p:cNvCxnSpPr>
          <p:nvPr/>
        </p:nvCxnSpPr>
        <p:spPr>
          <a:xfrm>
            <a:off x="5933878" y="4916652"/>
            <a:ext cx="4912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9F04D93-4AC4-27F1-2A70-85F6E9E4DAD4}"/>
              </a:ext>
            </a:extLst>
          </p:cNvPr>
          <p:cNvSpPr txBox="1"/>
          <p:nvPr/>
        </p:nvSpPr>
        <p:spPr>
          <a:xfrm>
            <a:off x="2711293" y="5935351"/>
            <a:ext cx="67694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0" dirty="0"/>
              <a:t>FIT – number of failures in 10</a:t>
            </a:r>
            <a:r>
              <a:rPr lang="en-US" b="0" baseline="30000" dirty="0"/>
              <a:t>9</a:t>
            </a:r>
            <a:r>
              <a:rPr lang="en-US" b="0" dirty="0"/>
              <a:t> hours (≅ 115,000 years)</a:t>
            </a:r>
            <a:endParaRPr lang="en-CH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240D1D-9E79-D6C0-A138-2EBC54C352C4}"/>
              </a:ext>
            </a:extLst>
          </p:cNvPr>
          <p:cNvSpPr txBox="1"/>
          <p:nvPr/>
        </p:nvSpPr>
        <p:spPr>
          <a:xfrm>
            <a:off x="6757880" y="5262680"/>
            <a:ext cx="15517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no requirement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04B3A7B-BC9A-65B1-C9D8-3B757969574D}"/>
              </a:ext>
            </a:extLst>
          </p:cNvPr>
          <p:cNvCxnSpPr>
            <a:cxnSpLocks/>
          </p:cNvCxnSpPr>
          <p:nvPr/>
        </p:nvCxnSpPr>
        <p:spPr>
          <a:xfrm>
            <a:off x="5933878" y="5424262"/>
            <a:ext cx="491205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88934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 animBg="1"/>
      <p:bldP spid="17" grpId="0"/>
      <p:bldP spid="18" grpId="0"/>
      <p:bldP spid="19" grpId="0"/>
      <p:bldP spid="2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BFD8EBD6-6E0C-665E-E16B-3C77DF90801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248568"/>
              </p:ext>
            </p:extLst>
          </p:nvPr>
        </p:nvGraphicFramePr>
        <p:xfrm>
          <a:off x="1570382" y="1439335"/>
          <a:ext cx="8567530" cy="3309186"/>
        </p:xfrm>
        <a:graphic>
          <a:graphicData uri="http://schemas.openxmlformats.org/drawingml/2006/table">
            <a:tbl>
              <a:tblPr/>
              <a:tblGrid>
                <a:gridCol w="3384754">
                  <a:extLst>
                    <a:ext uri="{9D8B030D-6E8A-4147-A177-3AD203B41FA5}">
                      <a16:colId xmlns:a16="http://schemas.microsoft.com/office/drawing/2014/main" val="3359499496"/>
                    </a:ext>
                  </a:extLst>
                </a:gridCol>
                <a:gridCol w="3196903">
                  <a:extLst>
                    <a:ext uri="{9D8B030D-6E8A-4147-A177-3AD203B41FA5}">
                      <a16:colId xmlns:a16="http://schemas.microsoft.com/office/drawing/2014/main" val="2343918703"/>
                    </a:ext>
                  </a:extLst>
                </a:gridCol>
                <a:gridCol w="1985873">
                  <a:extLst>
                    <a:ext uri="{9D8B030D-6E8A-4147-A177-3AD203B41FA5}">
                      <a16:colId xmlns:a16="http://schemas.microsoft.com/office/drawing/2014/main" val="3633852864"/>
                    </a:ext>
                  </a:extLst>
                </a:gridCol>
              </a:tblGrid>
              <a:tr h="207237"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End-effect TSU 1</a:t>
                      </a:r>
                      <a:endParaRPr lang="en-GB" sz="3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End-effect TSU 2</a:t>
                      </a:r>
                      <a:endParaRPr lang="en-GB" sz="3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Result</a:t>
                      </a:r>
                      <a:endParaRPr lang="en-GB" sz="3200" b="1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54117689"/>
                  </a:ext>
                </a:extLst>
              </a:tr>
              <a:tr h="206885"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 effect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 effect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 Effect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5246787"/>
                  </a:ext>
                </a:extLst>
              </a:tr>
              <a:tr h="206885"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Async beam dump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Sync beam dump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Sync beam dump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319341"/>
                  </a:ext>
                </a:extLst>
              </a:tr>
              <a:tr h="206885"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Downtime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 effect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Downtime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9922524"/>
                  </a:ext>
                </a:extLst>
              </a:tr>
              <a:tr h="206885"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Async beam dump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 effect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Async beam dump</a:t>
                      </a:r>
                      <a:endParaRPr lang="en-GB" sz="32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35230562"/>
                  </a:ext>
                </a:extLst>
              </a:tr>
              <a:tr h="206885"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ts val="494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GB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…</a:t>
                      </a:r>
                    </a:p>
                  </a:txBody>
                  <a:tcPr marL="8606" marR="8606" marT="8606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15804752"/>
                  </a:ext>
                </a:extLst>
              </a:tr>
            </a:tbl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402FA422-9149-4FA4-05AE-5C821ECD02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Combining end-effects between TSUs</a:t>
            </a:r>
            <a:br>
              <a:rPr lang="en-CH" dirty="0"/>
            </a:br>
            <a:r>
              <a:rPr lang="en-CH" b="0" dirty="0"/>
              <a:t>TSU1 and TSU2</a:t>
            </a:r>
          </a:p>
        </p:txBody>
      </p:sp>
      <p:sp>
        <p:nvSpPr>
          <p:cNvPr id="8" name="Plus 7">
            <a:extLst>
              <a:ext uri="{FF2B5EF4-FFF2-40B4-BE49-F238E27FC236}">
                <a16:creationId xmlns:a16="http://schemas.microsoft.com/office/drawing/2014/main" id="{2AEED77C-CB01-6256-4BE2-93677E95D532}"/>
              </a:ext>
            </a:extLst>
          </p:cNvPr>
          <p:cNvSpPr/>
          <p:nvPr/>
        </p:nvSpPr>
        <p:spPr>
          <a:xfrm>
            <a:off x="4739550" y="2233608"/>
            <a:ext cx="418858" cy="385895"/>
          </a:xfrm>
          <a:prstGeom prst="mathPlus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9" name="Equals 8">
            <a:extLst>
              <a:ext uri="{FF2B5EF4-FFF2-40B4-BE49-F238E27FC236}">
                <a16:creationId xmlns:a16="http://schemas.microsoft.com/office/drawing/2014/main" id="{6606026E-4823-661E-A711-CCC35A1C7C06}"/>
              </a:ext>
            </a:extLst>
          </p:cNvPr>
          <p:cNvSpPr/>
          <p:nvPr/>
        </p:nvSpPr>
        <p:spPr>
          <a:xfrm>
            <a:off x="7641776" y="2233608"/>
            <a:ext cx="418858" cy="324437"/>
          </a:xfrm>
          <a:prstGeom prst="mathEqual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0" name="Plus 9">
            <a:extLst>
              <a:ext uri="{FF2B5EF4-FFF2-40B4-BE49-F238E27FC236}">
                <a16:creationId xmlns:a16="http://schemas.microsoft.com/office/drawing/2014/main" id="{6917080D-124E-7F71-19E9-56257388DB1C}"/>
              </a:ext>
            </a:extLst>
          </p:cNvPr>
          <p:cNvSpPr/>
          <p:nvPr/>
        </p:nvSpPr>
        <p:spPr>
          <a:xfrm>
            <a:off x="4739550" y="2760381"/>
            <a:ext cx="418858" cy="385895"/>
          </a:xfrm>
          <a:prstGeom prst="mathPlus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2" name="Plus 11">
            <a:extLst>
              <a:ext uri="{FF2B5EF4-FFF2-40B4-BE49-F238E27FC236}">
                <a16:creationId xmlns:a16="http://schemas.microsoft.com/office/drawing/2014/main" id="{6EE292D2-31FE-D144-BA7B-915B7FA9F119}"/>
              </a:ext>
            </a:extLst>
          </p:cNvPr>
          <p:cNvSpPr/>
          <p:nvPr/>
        </p:nvSpPr>
        <p:spPr>
          <a:xfrm>
            <a:off x="4739550" y="3308856"/>
            <a:ext cx="418858" cy="385895"/>
          </a:xfrm>
          <a:prstGeom prst="mathPlus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4" name="Plus 13">
            <a:extLst>
              <a:ext uri="{FF2B5EF4-FFF2-40B4-BE49-F238E27FC236}">
                <a16:creationId xmlns:a16="http://schemas.microsoft.com/office/drawing/2014/main" id="{2D51EEC8-2453-6B19-24D4-FEC685CB4CFE}"/>
              </a:ext>
            </a:extLst>
          </p:cNvPr>
          <p:cNvSpPr/>
          <p:nvPr/>
        </p:nvSpPr>
        <p:spPr>
          <a:xfrm>
            <a:off x="4739550" y="3857332"/>
            <a:ext cx="418858" cy="385895"/>
          </a:xfrm>
          <a:prstGeom prst="mathPlus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6" name="Equals 15">
            <a:extLst>
              <a:ext uri="{FF2B5EF4-FFF2-40B4-BE49-F238E27FC236}">
                <a16:creationId xmlns:a16="http://schemas.microsoft.com/office/drawing/2014/main" id="{1CFDB549-06F1-DDE8-7EFC-E9CB6795E969}"/>
              </a:ext>
            </a:extLst>
          </p:cNvPr>
          <p:cNvSpPr/>
          <p:nvPr/>
        </p:nvSpPr>
        <p:spPr>
          <a:xfrm>
            <a:off x="7641776" y="2769491"/>
            <a:ext cx="418858" cy="324437"/>
          </a:xfrm>
          <a:prstGeom prst="mathEqual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8" name="Equals 17">
            <a:extLst>
              <a:ext uri="{FF2B5EF4-FFF2-40B4-BE49-F238E27FC236}">
                <a16:creationId xmlns:a16="http://schemas.microsoft.com/office/drawing/2014/main" id="{7CC4E45E-7248-65E4-F1F1-D284A60029CB}"/>
              </a:ext>
            </a:extLst>
          </p:cNvPr>
          <p:cNvSpPr/>
          <p:nvPr/>
        </p:nvSpPr>
        <p:spPr>
          <a:xfrm>
            <a:off x="7641776" y="3312057"/>
            <a:ext cx="418858" cy="324437"/>
          </a:xfrm>
          <a:prstGeom prst="mathEqual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9" name="Equals 18">
            <a:extLst>
              <a:ext uri="{FF2B5EF4-FFF2-40B4-BE49-F238E27FC236}">
                <a16:creationId xmlns:a16="http://schemas.microsoft.com/office/drawing/2014/main" id="{5B0C5392-B55A-E095-1C8F-8BBDDF4B8921}"/>
              </a:ext>
            </a:extLst>
          </p:cNvPr>
          <p:cNvSpPr/>
          <p:nvPr/>
        </p:nvSpPr>
        <p:spPr>
          <a:xfrm>
            <a:off x="7641776" y="3856990"/>
            <a:ext cx="418858" cy="324437"/>
          </a:xfrm>
          <a:prstGeom prst="mathEqual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0DDBA272-6E71-56F4-800D-6E0ED3973D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244C413E-69D2-9DD9-6AA4-4E8CB2237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8311A49D-DA40-ED6B-56EB-3D2118F7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4</a:t>
            </a:fld>
            <a:endParaRPr lang="en-CH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D840E1E-861A-0B20-08CC-5B400B83C155}"/>
              </a:ext>
            </a:extLst>
          </p:cNvPr>
          <p:cNvSpPr txBox="1"/>
          <p:nvPr/>
        </p:nvSpPr>
        <p:spPr>
          <a:xfrm>
            <a:off x="1049797" y="5161846"/>
            <a:ext cx="217453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TSU 1 column indicates what happens with the affected board.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1CECD21-BCFF-1E44-FF62-D36C33BD9BCB}"/>
              </a:ext>
            </a:extLst>
          </p:cNvPr>
          <p:cNvSpPr txBox="1"/>
          <p:nvPr/>
        </p:nvSpPr>
        <p:spPr>
          <a:xfrm>
            <a:off x="5376557" y="5377290"/>
            <a:ext cx="235590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TSU 2 shows reaction of the other TSU.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B9907E1-5278-E011-C7BC-68D78435DDB5}"/>
              </a:ext>
            </a:extLst>
          </p:cNvPr>
          <p:cNvSpPr txBox="1"/>
          <p:nvPr/>
        </p:nvSpPr>
        <p:spPr>
          <a:xfrm>
            <a:off x="8700202" y="5308910"/>
            <a:ext cx="330670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400" dirty="0">
                <a:solidFill>
                  <a:schemeClr val="tx2"/>
                </a:solidFill>
              </a:rPr>
              <a:t>To simplify the analysis, the two columns are </a:t>
            </a:r>
            <a:r>
              <a:rPr lang="en-CH" sz="1400" b="1" dirty="0">
                <a:solidFill>
                  <a:schemeClr val="tx2"/>
                </a:solidFill>
              </a:rPr>
              <a:t>merged together </a:t>
            </a:r>
            <a:r>
              <a:rPr lang="en-CH" sz="1400" dirty="0">
                <a:solidFill>
                  <a:schemeClr val="tx2"/>
                </a:solidFill>
              </a:rPr>
              <a:t>using</a:t>
            </a:r>
            <a:br>
              <a:rPr lang="en-CH" sz="1400" dirty="0">
                <a:solidFill>
                  <a:schemeClr val="tx2"/>
                </a:solidFill>
              </a:rPr>
            </a:br>
            <a:r>
              <a:rPr lang="en-CH" sz="1400" dirty="0">
                <a:solidFill>
                  <a:schemeClr val="tx2"/>
                </a:solidFill>
              </a:rPr>
              <a:t>rules like shown above.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89C0800-9778-1B94-472A-B8C26FBEF7E6}"/>
              </a:ext>
            </a:extLst>
          </p:cNvPr>
          <p:cNvCxnSpPr>
            <a:cxnSpLocks/>
            <a:stCxn id="25" idx="0"/>
          </p:cNvCxnSpPr>
          <p:nvPr/>
        </p:nvCxnSpPr>
        <p:spPr>
          <a:xfrm flipV="1">
            <a:off x="2137064" y="4451088"/>
            <a:ext cx="437035" cy="71075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3B60DBC-85BA-6048-3333-4E2CAE417F4A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6554509" y="4949851"/>
            <a:ext cx="0" cy="427439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C3B5B9E-66B0-7242-62B4-1183B264404E}"/>
              </a:ext>
            </a:extLst>
          </p:cNvPr>
          <p:cNvCxnSpPr>
            <a:cxnSpLocks/>
            <a:stCxn id="29" idx="0"/>
          </p:cNvCxnSpPr>
          <p:nvPr/>
        </p:nvCxnSpPr>
        <p:spPr>
          <a:xfrm flipH="1" flipV="1">
            <a:off x="9884588" y="4398188"/>
            <a:ext cx="468964" cy="91072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91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7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2E8B77B-BE4F-21CE-65C7-9588354F3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0699558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End-effects identified in TSU FMECA</a:t>
            </a:r>
            <a:br>
              <a:rPr lang="en-CH" dirty="0"/>
            </a:br>
            <a:r>
              <a:rPr lang="en-CH" b="0" dirty="0"/>
              <a:t>Breakdown of total FITS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CBBD82B-657A-D374-A09D-71DF0EE3158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>
            <a:normAutofit/>
          </a:bodyPr>
          <a:lstStyle/>
          <a:p>
            <a:r>
              <a:rPr lang="en-CH" dirty="0"/>
              <a:t>Unpredictable 		</a:t>
            </a:r>
            <a:r>
              <a:rPr lang="en-CH" b="0" dirty="0"/>
              <a:t>– 109 FIT</a:t>
            </a:r>
          </a:p>
          <a:p>
            <a:r>
              <a:rPr lang="en-CH" dirty="0"/>
              <a:t>Asynchronous Beam Dump 	</a:t>
            </a:r>
            <a:r>
              <a:rPr lang="en-CH" b="0" dirty="0"/>
              <a:t>– 1 FIT</a:t>
            </a:r>
          </a:p>
          <a:p>
            <a:r>
              <a:rPr lang="en-CH" dirty="0"/>
              <a:t>Synchronous Beam Dump 	</a:t>
            </a:r>
            <a:r>
              <a:rPr lang="en-CH" b="0" dirty="0"/>
              <a:t>– 594 FIT</a:t>
            </a:r>
          </a:p>
          <a:p>
            <a:r>
              <a:rPr lang="en-CH" dirty="0"/>
              <a:t>Downtime 			</a:t>
            </a:r>
            <a:r>
              <a:rPr lang="en-CH" b="0" dirty="0"/>
              <a:t>– 390 FIT</a:t>
            </a:r>
          </a:p>
          <a:p>
            <a:r>
              <a:rPr lang="en-CH" dirty="0"/>
              <a:t>Loss of injection permit 	</a:t>
            </a:r>
            <a:r>
              <a:rPr lang="en-CH" b="0" dirty="0"/>
              <a:t>– 14 FIT</a:t>
            </a:r>
          </a:p>
          <a:p>
            <a:pPr>
              <a:spcBef>
                <a:spcPts val="2400"/>
              </a:spcBef>
            </a:pPr>
            <a:r>
              <a:rPr lang="en-CH" dirty="0"/>
              <a:t>Total (with effects)		</a:t>
            </a:r>
            <a:r>
              <a:rPr lang="en-CH" b="0" dirty="0"/>
              <a:t>– 1,106 FIT</a:t>
            </a:r>
          </a:p>
          <a:p>
            <a:r>
              <a:rPr lang="en-CH" dirty="0"/>
              <a:t>No effect			</a:t>
            </a:r>
            <a:r>
              <a:rPr lang="en-CH" b="0" dirty="0"/>
              <a:t>– 1,202 FIT*</a:t>
            </a:r>
          </a:p>
          <a:p>
            <a:r>
              <a:rPr lang="en-CH" sz="1100" b="0" dirty="0"/>
              <a:t>* </a:t>
            </a:r>
            <a:r>
              <a:rPr lang="en-GB" sz="1100" b="0" dirty="0"/>
              <a:t>W</a:t>
            </a:r>
            <a:r>
              <a:rPr lang="en-CH" sz="1100" b="0" dirty="0"/>
              <a:t>ithout 8 rotary switches (each 8041 FIT according to 217Plus, total – 64,328 FIT)</a:t>
            </a:r>
            <a:endParaRPr lang="en-CH" b="0" dirty="0"/>
          </a:p>
          <a:p>
            <a:endParaRPr lang="en-CH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989599-084C-7981-C6CD-AFA4CF3948F4}"/>
              </a:ext>
            </a:extLst>
          </p:cNvPr>
          <p:cNvGrpSpPr/>
          <p:nvPr/>
        </p:nvGrpSpPr>
        <p:grpSpPr>
          <a:xfrm>
            <a:off x="5759451" y="1855083"/>
            <a:ext cx="6024562" cy="3147834"/>
            <a:chOff x="5759451" y="1598658"/>
            <a:chExt cx="6024562" cy="3147834"/>
          </a:xfrm>
        </p:grpSpPr>
        <p:pic>
          <p:nvPicPr>
            <p:cNvPr id="2052" name="Picture 4">
              <a:extLst>
                <a:ext uri="{FF2B5EF4-FFF2-40B4-BE49-F238E27FC236}">
                  <a16:creationId xmlns:a16="http://schemas.microsoft.com/office/drawing/2014/main" id="{F99A7A25-FD9E-6AD2-7A6E-705A982613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5759451" y="1598658"/>
              <a:ext cx="6024562" cy="3147834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98FE866-8476-4171-0624-C118D5BC3DF5}"/>
                </a:ext>
              </a:extLst>
            </p:cNvPr>
            <p:cNvSpPr txBox="1"/>
            <p:nvPr/>
          </p:nvSpPr>
          <p:spPr>
            <a:xfrm>
              <a:off x="8540898" y="3603581"/>
              <a:ext cx="46166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dirty="0"/>
                <a:t>52%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6317A95-2BDC-6F1D-CE07-120E615586C6}"/>
                </a:ext>
              </a:extLst>
            </p:cNvPr>
            <p:cNvSpPr txBox="1"/>
            <p:nvPr/>
          </p:nvSpPr>
          <p:spPr>
            <a:xfrm>
              <a:off x="7987369" y="2629457"/>
              <a:ext cx="52578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dirty="0"/>
                <a:t>0.6%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0142C0E-437C-96EE-4AFD-94AF9896EBDE}"/>
                </a:ext>
              </a:extLst>
            </p:cNvPr>
            <p:cNvSpPr txBox="1"/>
            <p:nvPr/>
          </p:nvSpPr>
          <p:spPr>
            <a:xfrm>
              <a:off x="8213885" y="2283084"/>
              <a:ext cx="65402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dirty="0"/>
                <a:t>16.9%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ED768F0-20C1-E05E-0D87-42243BD948F4}"/>
                </a:ext>
              </a:extLst>
            </p:cNvPr>
            <p:cNvSpPr txBox="1"/>
            <p:nvPr/>
          </p:nvSpPr>
          <p:spPr>
            <a:xfrm>
              <a:off x="8771730" y="1961620"/>
              <a:ext cx="508152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400" dirty="0"/>
                <a:t>0.06%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87BCDD5-83C8-03AA-7F0A-482007E015BD}"/>
                </a:ext>
              </a:extLst>
            </p:cNvPr>
            <p:cNvSpPr txBox="1"/>
            <p:nvPr/>
          </p:nvSpPr>
          <p:spPr>
            <a:xfrm>
              <a:off x="9445679" y="2743997"/>
              <a:ext cx="65402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dirty="0"/>
                <a:t>25.7%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D6267A6-366B-D1DC-E787-7663DBB19E70}"/>
                </a:ext>
              </a:extLst>
            </p:cNvPr>
            <p:cNvSpPr txBox="1"/>
            <p:nvPr/>
          </p:nvSpPr>
          <p:spPr>
            <a:xfrm>
              <a:off x="8899971" y="2466998"/>
              <a:ext cx="52578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dirty="0"/>
                <a:t>4.8%</a:t>
              </a:r>
            </a:p>
          </p:txBody>
        </p:sp>
      </p:grp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0B9C47E-A195-D860-B4EA-22D2FC4AC10B}"/>
              </a:ext>
            </a:extLst>
          </p:cNvPr>
          <p:cNvCxnSpPr/>
          <p:nvPr/>
        </p:nvCxnSpPr>
        <p:spPr>
          <a:xfrm>
            <a:off x="407987" y="4333460"/>
            <a:ext cx="53514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Date Placeholder 18">
            <a:extLst>
              <a:ext uri="{FF2B5EF4-FFF2-40B4-BE49-F238E27FC236}">
                <a16:creationId xmlns:a16="http://schemas.microsoft.com/office/drawing/2014/main" id="{77DB8D0E-F579-B328-C222-BC1F0ED2DFD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20" name="Footer Placeholder 19">
            <a:extLst>
              <a:ext uri="{FF2B5EF4-FFF2-40B4-BE49-F238E27FC236}">
                <a16:creationId xmlns:a16="http://schemas.microsoft.com/office/drawing/2014/main" id="{FD76F6CA-9B01-42F8-5EA0-BA1F666F9C33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 dirty="0"/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308512A3-CFD1-02CF-3CE3-BCA23FA02D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5</a:t>
            </a:fld>
            <a:endParaRPr lang="en-CH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2151571-F1CD-DE64-8F6E-9CE297BB420D}"/>
              </a:ext>
            </a:extLst>
          </p:cNvPr>
          <p:cNvSpPr txBox="1"/>
          <p:nvPr/>
        </p:nvSpPr>
        <p:spPr>
          <a:xfrm>
            <a:off x="7042128" y="5402634"/>
            <a:ext cx="392086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0" dirty="0"/>
              <a:t>FIT – number of failures in 10</a:t>
            </a:r>
            <a:r>
              <a:rPr lang="en-US" b="0" baseline="30000" dirty="0"/>
              <a:t>9</a:t>
            </a:r>
            <a:r>
              <a:rPr lang="en-US" b="0" dirty="0"/>
              <a:t> hours (≅ 115,000 years)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7881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69A9502-B156-3317-17B3-B30D16A2F8A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81"/>
          <a:stretch/>
        </p:blipFill>
        <p:spPr bwMode="auto">
          <a:xfrm>
            <a:off x="1613906" y="1457870"/>
            <a:ext cx="8964188" cy="4761491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1033" name="Title 2">
            <a:extLst>
              <a:ext uri="{FF2B5EF4-FFF2-40B4-BE49-F238E27FC236}">
                <a16:creationId xmlns:a16="http://schemas.microsoft.com/office/drawing/2014/main" id="{7530CD90-F4AC-8E9A-1D04-06E970A89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/>
              <a:t>FITS in TSU design pages</a:t>
            </a:r>
            <a:br>
              <a:rPr lang="en-US" dirty="0"/>
            </a:br>
            <a:r>
              <a:rPr lang="en-US" b="0" dirty="0"/>
              <a:t>FIT – number of failures in 10</a:t>
            </a:r>
            <a:r>
              <a:rPr lang="en-US" b="0" baseline="30000" dirty="0"/>
              <a:t>9</a:t>
            </a:r>
            <a:r>
              <a:rPr lang="en-US" b="0" dirty="0"/>
              <a:t> hours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23F99C54-CF72-890C-8118-FA004153F707}"/>
              </a:ext>
            </a:extLst>
          </p:cNvPr>
          <p:cNvCxnSpPr>
            <a:cxnSpLocks/>
          </p:cNvCxnSpPr>
          <p:nvPr/>
        </p:nvCxnSpPr>
        <p:spPr>
          <a:xfrm>
            <a:off x="2985468" y="3082162"/>
            <a:ext cx="359775" cy="1360629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CFD2A669-8D9D-262C-8966-404A217AFB92}"/>
              </a:ext>
            </a:extLst>
          </p:cNvPr>
          <p:cNvSpPr txBox="1"/>
          <p:nvPr/>
        </p:nvSpPr>
        <p:spPr>
          <a:xfrm>
            <a:off x="2107096" y="2114176"/>
            <a:ext cx="159771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/>
              <a:t>1.4 FIT</a:t>
            </a:r>
            <a:br>
              <a:rPr lang="en-CH" dirty="0"/>
            </a:br>
            <a:r>
              <a:rPr lang="en-CH" dirty="0"/>
              <a:t>async beam dump</a:t>
            </a:r>
          </a:p>
        </p:txBody>
      </p:sp>
      <p:sp>
        <p:nvSpPr>
          <p:cNvPr id="13" name="Date Placeholder 12">
            <a:extLst>
              <a:ext uri="{FF2B5EF4-FFF2-40B4-BE49-F238E27FC236}">
                <a16:creationId xmlns:a16="http://schemas.microsoft.com/office/drawing/2014/main" id="{88B91E06-D13A-D723-77DE-CF862449D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B0582D58-F83F-883E-7A0C-8FFAC8FAA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C591360B-B834-2B16-B76F-2E708895A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6</a:t>
            </a:fld>
            <a:endParaRPr lang="en-CH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63F0ED3-96AD-D875-F99F-03F699705C31}"/>
              </a:ext>
            </a:extLst>
          </p:cNvPr>
          <p:cNvSpPr txBox="1"/>
          <p:nvPr/>
        </p:nvSpPr>
        <p:spPr>
          <a:xfrm>
            <a:off x="3959826" y="1858497"/>
            <a:ext cx="159771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b="1" dirty="0"/>
              <a:t>109 FIT</a:t>
            </a:r>
            <a:br>
              <a:rPr lang="en-CH" dirty="0"/>
            </a:br>
            <a:r>
              <a:rPr lang="en-CH" dirty="0"/>
              <a:t>unpredictable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BB6E5F3F-9A7E-B43A-447C-FDECCF2ACD63}"/>
              </a:ext>
            </a:extLst>
          </p:cNvPr>
          <p:cNvCxnSpPr>
            <a:cxnSpLocks/>
          </p:cNvCxnSpPr>
          <p:nvPr/>
        </p:nvCxnSpPr>
        <p:spPr>
          <a:xfrm flipH="1">
            <a:off x="4753369" y="2412495"/>
            <a:ext cx="5316" cy="1298004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622F85B2-7E3E-F3FC-D305-C98531807377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3704814" y="2412495"/>
            <a:ext cx="1053871" cy="190725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B0F7BE3-BE23-9C32-A950-035EE4ABD5E8}"/>
              </a:ext>
            </a:extLst>
          </p:cNvPr>
          <p:cNvCxnSpPr>
            <a:cxnSpLocks/>
            <a:stCxn id="18" idx="2"/>
          </p:cNvCxnSpPr>
          <p:nvPr/>
        </p:nvCxnSpPr>
        <p:spPr>
          <a:xfrm flipH="1">
            <a:off x="4259262" y="2412495"/>
            <a:ext cx="499423" cy="2233077"/>
          </a:xfrm>
          <a:prstGeom prst="straightConnector1">
            <a:avLst/>
          </a:prstGeom>
          <a:ln w="444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798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32FA9FE-2406-3984-AA4A-D76221018C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Failure rate: </a:t>
            </a:r>
            <a:r>
              <a:rPr lang="en-CH" b="0" dirty="0"/>
              <a:t>109 FITS.</a:t>
            </a:r>
          </a:p>
          <a:p>
            <a:r>
              <a:rPr lang="en-CH" dirty="0"/>
              <a:t>Causes: </a:t>
            </a:r>
          </a:p>
          <a:p>
            <a:pPr marL="342900" indent="-342900">
              <a:buFontTx/>
              <a:buChar char="-"/>
            </a:pPr>
            <a:r>
              <a:rPr lang="en-CH" dirty="0"/>
              <a:t>Parameter change </a:t>
            </a:r>
            <a:r>
              <a:rPr lang="en-CH" b="0" dirty="0"/>
              <a:t>of a switching diode, D2, in </a:t>
            </a:r>
            <a:r>
              <a:rPr lang="en-GB" b="0" i="1" dirty="0"/>
              <a:t>Dump Requests Output:</a:t>
            </a:r>
            <a:r>
              <a:rPr lang="en-GB" b="0" dirty="0"/>
              <a:t> 2.9 FITS.</a:t>
            </a:r>
          </a:p>
          <a:p>
            <a:pPr marL="342900" indent="-342900">
              <a:buFontTx/>
              <a:buChar char="-"/>
            </a:pPr>
            <a:r>
              <a:rPr lang="en-GB" dirty="0"/>
              <a:t>Parameter change </a:t>
            </a:r>
            <a:r>
              <a:rPr lang="en-GB" b="0" dirty="0"/>
              <a:t>of an AND gate, IC18, in </a:t>
            </a:r>
            <a:r>
              <a:rPr lang="en-GB" b="0" i="1" dirty="0"/>
              <a:t>Dump Requests Output:</a:t>
            </a:r>
            <a:r>
              <a:rPr lang="en-GB" b="0" dirty="0"/>
              <a:t> 1.4 FITS.</a:t>
            </a:r>
          </a:p>
          <a:p>
            <a:pPr marL="342900" indent="-342900">
              <a:buFontTx/>
              <a:buChar char="-"/>
            </a:pPr>
            <a:r>
              <a:rPr lang="en-GB" dirty="0"/>
              <a:t>Open, param. change, stuck high/low </a:t>
            </a:r>
            <a:r>
              <a:rPr lang="en-GB" b="0" dirty="0"/>
              <a:t>of </a:t>
            </a:r>
            <a:r>
              <a:rPr lang="en-GB" b="0" dirty="0" err="1"/>
              <a:t>Artix</a:t>
            </a:r>
            <a:r>
              <a:rPr lang="en-GB" b="0" dirty="0"/>
              <a:t> 7 FPGA, IC1: 27 FITS x 4.</a:t>
            </a:r>
          </a:p>
          <a:p>
            <a:pPr marL="666900" lvl="1" indent="-342900">
              <a:buFontTx/>
              <a:buChar char="-"/>
            </a:pPr>
            <a:r>
              <a:rPr lang="en-GB" dirty="0"/>
              <a:t>Exact effect depending on the pin.</a:t>
            </a:r>
            <a:endParaRPr lang="en-GB" b="0" dirty="0"/>
          </a:p>
          <a:p>
            <a:pPr marL="342900" indent="-342900">
              <a:buFontTx/>
              <a:buChar char="-"/>
            </a:pPr>
            <a:r>
              <a:rPr lang="en-GB" dirty="0"/>
              <a:t>Parameter change </a:t>
            </a:r>
            <a:r>
              <a:rPr lang="en-GB" b="0" dirty="0"/>
              <a:t>of the RS-485 Transceiver, IC41, in </a:t>
            </a:r>
            <a:r>
              <a:rPr lang="en-GB" b="0" i="1" dirty="0"/>
              <a:t>External Interfaces:</a:t>
            </a:r>
            <a:r>
              <a:rPr lang="en-GB" b="0" dirty="0"/>
              <a:t> 1.4 FITS.</a:t>
            </a:r>
            <a:endParaRPr lang="en-CH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5E9AA4-433C-B7DB-1740-CE0952727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End-effect: Unpredictable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67E19-CA49-3661-B151-ADB8FA1033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E7BECD-AE69-D496-F134-0DF5F7ECE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6D045B-9490-8E52-C29A-4DC0052F5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1197595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diagram of a machine&#10;&#10;Description automatically generated">
            <a:extLst>
              <a:ext uri="{FF2B5EF4-FFF2-40B4-BE49-F238E27FC236}">
                <a16:creationId xmlns:a16="http://schemas.microsoft.com/office/drawing/2014/main" id="{CF933218-FFFF-43C6-6353-137F0673EC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988" y="1439335"/>
            <a:ext cx="11376025" cy="241219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37D1C15-9160-5594-09E8-1EDF94353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End-effect: Unpredictable</a:t>
            </a:r>
            <a:br>
              <a:rPr lang="en-CH" dirty="0"/>
            </a:br>
            <a:r>
              <a:rPr lang="en-CH" b="0" dirty="0"/>
              <a:t>Locations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DBB0D-8811-3768-EA2C-6DE2D1F8A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65C3E5-C80B-FB59-B289-33BF5B096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C9B7F2-CE3F-F732-DBB2-34B52E139C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8</a:t>
            </a:fld>
            <a:endParaRPr lang="en-CH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49B9061-4A47-AA1B-308F-B7B6D3A5996B}"/>
              </a:ext>
            </a:extLst>
          </p:cNvPr>
          <p:cNvSpPr/>
          <p:nvPr/>
        </p:nvSpPr>
        <p:spPr>
          <a:xfrm>
            <a:off x="7433953" y="2173184"/>
            <a:ext cx="368135" cy="30875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40AE5E-BD04-545A-5A13-1D6B0CDCF956}"/>
              </a:ext>
            </a:extLst>
          </p:cNvPr>
          <p:cNvSpPr txBox="1"/>
          <p:nvPr/>
        </p:nvSpPr>
        <p:spPr>
          <a:xfrm>
            <a:off x="7488427" y="1847128"/>
            <a:ext cx="6273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D2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B91D1E2-7F7A-BFA8-5681-5D48C71C3113}"/>
              </a:ext>
            </a:extLst>
          </p:cNvPr>
          <p:cNvSpPr/>
          <p:nvPr/>
        </p:nvSpPr>
        <p:spPr>
          <a:xfrm>
            <a:off x="5566167" y="2194450"/>
            <a:ext cx="627321" cy="358736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196B46-B507-51F6-F6C6-6E73AD19D095}"/>
              </a:ext>
            </a:extLst>
          </p:cNvPr>
          <p:cNvSpPr txBox="1"/>
          <p:nvPr/>
        </p:nvSpPr>
        <p:spPr>
          <a:xfrm>
            <a:off x="5620641" y="1847128"/>
            <a:ext cx="6273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IC18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282DC4-0B86-406D-7D67-B6541CEB1B62}"/>
              </a:ext>
            </a:extLst>
          </p:cNvPr>
          <p:cNvSpPr txBox="1"/>
          <p:nvPr/>
        </p:nvSpPr>
        <p:spPr>
          <a:xfrm>
            <a:off x="426452" y="1529260"/>
            <a:ext cx="3689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Dump Request Outputs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B48143D-4832-73C3-142E-4328D114B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0400" y="3813492"/>
            <a:ext cx="5791200" cy="24765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1292138-66AB-B0A1-8893-12605DB88423}"/>
              </a:ext>
            </a:extLst>
          </p:cNvPr>
          <p:cNvSpPr txBox="1"/>
          <p:nvPr/>
        </p:nvSpPr>
        <p:spPr>
          <a:xfrm>
            <a:off x="407987" y="3644563"/>
            <a:ext cx="3689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External Interfaces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48EB780-D2DA-DD26-77B4-2BCDAE1505AC}"/>
              </a:ext>
            </a:extLst>
          </p:cNvPr>
          <p:cNvSpPr/>
          <p:nvPr/>
        </p:nvSpPr>
        <p:spPr>
          <a:xfrm>
            <a:off x="4894045" y="4246225"/>
            <a:ext cx="726596" cy="117243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8BBB08-0B11-9B6A-D337-658BC9AE7287}"/>
              </a:ext>
            </a:extLst>
          </p:cNvPr>
          <p:cNvSpPr txBox="1"/>
          <p:nvPr/>
        </p:nvSpPr>
        <p:spPr>
          <a:xfrm>
            <a:off x="4993320" y="3917886"/>
            <a:ext cx="62732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IC41</a:t>
            </a:r>
          </a:p>
        </p:txBody>
      </p:sp>
    </p:spTree>
    <p:extLst>
      <p:ext uri="{BB962C8B-B14F-4D97-AF65-F5344CB8AC3E}">
        <p14:creationId xmlns:p14="http://schemas.microsoft.com/office/powerpoint/2010/main" val="3122975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68ECBDD-5EC5-3AD6-BAB9-5CBE136DC61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H" dirty="0"/>
              <a:t>Failure rate: </a:t>
            </a:r>
            <a:r>
              <a:rPr lang="en-CH" b="0" dirty="0"/>
              <a:t>1.4 FIT.</a:t>
            </a:r>
          </a:p>
          <a:p>
            <a:r>
              <a:rPr lang="en-CH" dirty="0"/>
              <a:t>Causes:</a:t>
            </a:r>
          </a:p>
          <a:p>
            <a:pPr marL="342900" indent="-342900">
              <a:buFontTx/>
              <a:buChar char="-"/>
            </a:pPr>
            <a:r>
              <a:rPr lang="en-CH" dirty="0"/>
              <a:t>Stuck high or parameter change </a:t>
            </a:r>
            <a:r>
              <a:rPr lang="en-CH" b="0" dirty="0"/>
              <a:t>in gate drivers, IC14, IC32, IC40, in </a:t>
            </a:r>
            <a:r>
              <a:rPr lang="en-CH" b="0" i="1" dirty="0"/>
              <a:t>Dump Requests Outputs</a:t>
            </a:r>
            <a:r>
              <a:rPr lang="en-CH" b="0" dirty="0"/>
              <a:t>: 0.2 or 0.5 FIT.</a:t>
            </a:r>
          </a:p>
          <a:p>
            <a:pPr marL="342900" indent="-342900">
              <a:buFontTx/>
              <a:buChar char="-"/>
            </a:pPr>
            <a:r>
              <a:rPr lang="en-CH" dirty="0"/>
              <a:t>Open, poor contact/intermittent, short </a:t>
            </a:r>
            <a:r>
              <a:rPr lang="en-CH" b="0" dirty="0"/>
              <a:t>in PCB Jack, J3, in </a:t>
            </a:r>
            <a:r>
              <a:rPr lang="en-CH" b="0" i="1" dirty="0"/>
              <a:t>Dump Requests Outputs</a:t>
            </a:r>
            <a:r>
              <a:rPr lang="en-CH" b="0" dirty="0"/>
              <a:t>: </a:t>
            </a:r>
            <a:br>
              <a:rPr lang="en-CH" b="0" dirty="0"/>
            </a:br>
            <a:r>
              <a:rPr lang="en-CH" b="0" dirty="0"/>
              <a:t>0.2 FIT.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ED719BD-17D8-AC47-77A0-BAE484C26D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TSU End-effect: Asynchronous Beam Dump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455337-CC23-83B4-1DFF-1B3899BC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11 July 2024</a:t>
            </a:r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EC01B8-A6C0-D833-9E97-0BB62C1E6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TSU CONS Reliability Progress Meetings #7</a:t>
            </a:r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544C47-BD28-0543-AF31-B6F0D2363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F462DB-98DA-2442-A238-DDFBECDEFFBF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436790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 Corporat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" id="{BAC635E4-D1FF-2D48-9134-C4877DD03C59}" vid="{17F698DC-F1E3-8A4D-A6E1-8B283122C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</Template>
  <TotalTime>2783</TotalTime>
  <Words>1130</Words>
  <Application>Microsoft Macintosh PowerPoint</Application>
  <PresentationFormat>Widescreen</PresentationFormat>
  <Paragraphs>189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Aptos</vt:lpstr>
      <vt:lpstr>Aptos Narrow</vt:lpstr>
      <vt:lpstr>Arial</vt:lpstr>
      <vt:lpstr>CERN Corporate</vt:lpstr>
      <vt:lpstr>FMECA End-effects</vt:lpstr>
      <vt:lpstr>List of contents</vt:lpstr>
      <vt:lpstr>End-effects in TSU FMECA Categories of failure modes’ effects in the table</vt:lpstr>
      <vt:lpstr>Combining end-effects between TSUs TSU1 and TSU2</vt:lpstr>
      <vt:lpstr>End-effects identified in TSU FMECA Breakdown of total FITS</vt:lpstr>
      <vt:lpstr>FITS in TSU design pages FIT – number of failures in 109 hours</vt:lpstr>
      <vt:lpstr>TSU End-effect: Unpredictable</vt:lpstr>
      <vt:lpstr>TSU End-effect: Unpredictable Locations</vt:lpstr>
      <vt:lpstr>TSU End-effect: Asynchronous Beam Dump</vt:lpstr>
      <vt:lpstr>TSU End-effect: Synchronous Beam Dump Locations</vt:lpstr>
      <vt:lpstr>TSU End-effect: Synchronous Beam Dump</vt:lpstr>
      <vt:lpstr>End-effects identified in TSU RTM FMECA Breakdown of total FITS</vt:lpstr>
      <vt:lpstr>FITS in TSU RTM design pages FIT – number of failures in 109 hours</vt:lpstr>
      <vt:lpstr>TSU Hybrid MC Model</vt:lpstr>
      <vt:lpstr>TSU Hybrid MC Model Asynchronous beam dump not triggered by BIS</vt:lpstr>
      <vt:lpstr>Failure rates to be used in the model Can “no effect” lead to an effect?</vt:lpstr>
      <vt:lpstr>Questions and next steps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Milosz Robert Blaszkiewicz</dc:creator>
  <cp:lastModifiedBy>Milosz Robert Blaszkiewicz</cp:lastModifiedBy>
  <cp:revision>15</cp:revision>
  <dcterms:created xsi:type="dcterms:W3CDTF">2024-07-10T12:51:21Z</dcterms:created>
  <dcterms:modified xsi:type="dcterms:W3CDTF">2024-07-12T11:55:53Z</dcterms:modified>
</cp:coreProperties>
</file>