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65" r:id="rId3"/>
    <p:sldId id="257" r:id="rId4"/>
    <p:sldId id="258" r:id="rId5"/>
    <p:sldId id="259" r:id="rId6"/>
    <p:sldId id="260" r:id="rId7"/>
    <p:sldId id="263" r:id="rId8"/>
    <p:sldId id="261" r:id="rId9"/>
    <p:sldId id="266" r:id="rId10"/>
    <p:sldId id="262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B1E"/>
    <a:srgbClr val="22B14B"/>
    <a:srgbClr val="009F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19"/>
    <p:restoredTop sz="94658"/>
  </p:normalViewPr>
  <p:slideViewPr>
    <p:cSldViewPr snapToGrid="0">
      <p:cViewPr varScale="1">
        <p:scale>
          <a:sx n="120" d="100"/>
          <a:sy n="120" d="100"/>
        </p:scale>
        <p:origin x="6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9B65A3-BCCA-1543-920B-FEFDEBADAB98}" type="datetimeFigureOut">
              <a:rPr lang="en-CH" smtClean="0"/>
              <a:t>08.08.2024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3733A-DA53-8446-8DB4-1F39DE032E7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70816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5973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50359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76582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‹#›</a:t>
            </a:fld>
            <a:endParaRPr lang="en-CH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23889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‹#›</a:t>
            </a:fld>
            <a:endParaRPr lang="en-CH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96681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250196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‹#›</a:t>
            </a:fld>
            <a:endParaRPr lang="en-CH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22008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73753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473549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78379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38900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841990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709314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846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277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62824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86183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‹#›</a:t>
            </a:fld>
            <a:endParaRPr lang="en-CH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77984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59941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78717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55537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08 Aug 2024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89B326B7-1124-1749-9432-F3B940D167FE}" type="slidenum">
              <a:rPr lang="en-CH" smtClean="0"/>
              <a:t>‹#›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TSU CONS Reliability Study Progress Meeting #9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2451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8D8A5-6428-E16F-3518-6584AF98B0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Reliability M</a:t>
            </a:r>
            <a:r>
              <a:rPr lang="en-GB" dirty="0"/>
              <a:t>o</a:t>
            </a:r>
            <a:r>
              <a:rPr lang="en-CH" dirty="0"/>
              <a:t>del of Critical TSU Failure –  Missing the Triggering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CF72BA-6B85-7EC5-CB0F-9D9162EEC3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TSU CONS Reliability Study Progress Meeting #9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A6029B-C837-9961-336C-375D97A77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5A2511-D590-6B24-FF19-1183EF1CA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C4380-7B0D-80C2-1523-4BB78DCC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98881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46C4AD-8432-FE1B-3474-3E79122957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343685" cy="4608512"/>
          </a:xfrm>
        </p:spPr>
        <p:txBody>
          <a:bodyPr/>
          <a:lstStyle/>
          <a:p>
            <a:r>
              <a:rPr lang="en-CH" dirty="0"/>
              <a:t>Failure modes causing ”Loss of ABDT path” but triggering asynchronous or synchronous dumps – can they be danegrous?</a:t>
            </a:r>
          </a:p>
          <a:p>
            <a:r>
              <a:rPr lang="en-CH" dirty="0"/>
              <a:t>Can a “VPSOK always TRUE” failure mode result in missing a trigger?</a:t>
            </a:r>
          </a:p>
          <a:p>
            <a:r>
              <a:rPr lang="en-CH" dirty="0"/>
              <a:t>Where is the discrepancy between failure rates assigned to “Loss of SBDT A” (10.3 FITS) and “Loss of SBDT B” (8.7 FITS) coming from? </a:t>
            </a:r>
          </a:p>
          <a:p>
            <a:pPr lvl="1"/>
            <a:r>
              <a:rPr lang="en-CH" dirty="0"/>
              <a:t>R175 Open causing loss of SBDT A path, while corresponding R194 is #N/A</a:t>
            </a:r>
          </a:p>
          <a:p>
            <a:pPr lvl="1"/>
            <a:r>
              <a:rPr lang="en-CH" dirty="0"/>
              <a:t>R109 param. </a:t>
            </a:r>
            <a:r>
              <a:rPr lang="en-GB" dirty="0"/>
              <a:t>c</a:t>
            </a:r>
            <a:r>
              <a:rPr lang="en-CH" dirty="0"/>
              <a:t>hange causing loss of SBDT A path, while corresponding R125 no effect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040992-B80A-134B-B647-26285C8E3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Remaining questions</a:t>
            </a:r>
            <a:br>
              <a:rPr lang="en-CH" dirty="0"/>
            </a:b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FEFC14-95F4-277F-B336-7F8B9838C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599ED-1F2E-68F8-4C0D-71F86CBAC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A1E849-FB16-8A42-0A75-734AD47DA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10</a:t>
            </a:fld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A780D4-0A59-4B2C-E8AE-1468B4286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3060" y="0"/>
            <a:ext cx="5248940" cy="631579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58DE7B0-637D-F6D0-A812-3649334232C9}"/>
              </a:ext>
            </a:extLst>
          </p:cNvPr>
          <p:cNvSpPr/>
          <p:nvPr/>
        </p:nvSpPr>
        <p:spPr>
          <a:xfrm>
            <a:off x="8965769" y="333042"/>
            <a:ext cx="410706" cy="26364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839257-78E3-FC01-4E74-36D4C89A7E6C}"/>
              </a:ext>
            </a:extLst>
          </p:cNvPr>
          <p:cNvSpPr/>
          <p:nvPr/>
        </p:nvSpPr>
        <p:spPr>
          <a:xfrm>
            <a:off x="8965769" y="5323668"/>
            <a:ext cx="410706" cy="321855"/>
          </a:xfrm>
          <a:prstGeom prst="rect">
            <a:avLst/>
          </a:prstGeom>
          <a:noFill/>
          <a:ln w="5715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F36802EB-5961-FCD3-61F9-5A0A8334DFA6}"/>
              </a:ext>
            </a:extLst>
          </p:cNvPr>
          <p:cNvSpPr/>
          <p:nvPr/>
        </p:nvSpPr>
        <p:spPr>
          <a:xfrm rot="3380487">
            <a:off x="9383424" y="825911"/>
            <a:ext cx="666427" cy="37359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27B49C-AF06-5556-3104-8AD79EACCA7E}"/>
              </a:ext>
            </a:extLst>
          </p:cNvPr>
          <p:cNvSpPr txBox="1"/>
          <p:nvPr/>
        </p:nvSpPr>
        <p:spPr>
          <a:xfrm>
            <a:off x="8345174" y="1393591"/>
            <a:ext cx="3630225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dirty="0"/>
              <a:t>R175 Open – Loss of SBDT A path</a:t>
            </a:r>
          </a:p>
          <a:p>
            <a:pPr algn="l"/>
            <a:r>
              <a:rPr lang="en-CH" sz="1400" dirty="0"/>
              <a:t>R109 Param. Change – Loss of SBDT A path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59FF31A-2B3B-8D6F-20C6-677F359CECE4}"/>
              </a:ext>
            </a:extLst>
          </p:cNvPr>
          <p:cNvSpPr/>
          <p:nvPr/>
        </p:nvSpPr>
        <p:spPr>
          <a:xfrm>
            <a:off x="10953839" y="643412"/>
            <a:ext cx="336676" cy="363977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C1F6712-1FB5-2F4A-B105-0B5E03274144}"/>
              </a:ext>
            </a:extLst>
          </p:cNvPr>
          <p:cNvSpPr/>
          <p:nvPr/>
        </p:nvSpPr>
        <p:spPr>
          <a:xfrm>
            <a:off x="10916824" y="5494493"/>
            <a:ext cx="410706" cy="321855"/>
          </a:xfrm>
          <a:prstGeom prst="rect">
            <a:avLst/>
          </a:prstGeom>
          <a:noFill/>
          <a:ln w="5715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66373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460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0DBE8B5-3849-478C-9C36-BCFCCE6847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CH" dirty="0"/>
              <a:t>TSU Simplified Analytical Model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Failure rates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CH" dirty="0"/>
              <a:t>Input Signals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CH" dirty="0"/>
              <a:t>Synchronous Paths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CH" dirty="0"/>
              <a:t>Asynchronous Paths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Simulation Results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Remaining questions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0F0A62F-D5A6-176B-CA43-61A9E3802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List of contents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DC210DB-9811-0984-8C81-D267AEC6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0D8BD52-1A7F-0F8F-BE6B-5B21DC6B0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CB14131-818C-5852-C4F3-B14DC3E31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65794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F705414-5F87-9A2D-8125-5099419E2699}"/>
              </a:ext>
            </a:extLst>
          </p:cNvPr>
          <p:cNvSpPr/>
          <p:nvPr/>
        </p:nvSpPr>
        <p:spPr>
          <a:xfrm>
            <a:off x="725372" y="1619591"/>
            <a:ext cx="2985391" cy="3473404"/>
          </a:xfrm>
          <a:prstGeom prst="rect">
            <a:avLst/>
          </a:prstGeom>
          <a:pattFill prst="dk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9920DF6-4921-D4FA-1B28-33AA6B80C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TSU Missing Triggering Model</a:t>
            </a:r>
            <a:br>
              <a:rPr lang="en-CH" dirty="0"/>
            </a:br>
            <a:r>
              <a:rPr lang="en-CH" b="0" dirty="0"/>
              <a:t>Discussed in the previous meetings</a:t>
            </a:r>
            <a:br>
              <a:rPr lang="en-CH" dirty="0"/>
            </a:br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75295B-08C0-CAA8-11F4-BADD359DE903}"/>
              </a:ext>
            </a:extLst>
          </p:cNvPr>
          <p:cNvSpPr txBox="1"/>
          <p:nvPr/>
        </p:nvSpPr>
        <p:spPr>
          <a:xfrm>
            <a:off x="782972" y="1619591"/>
            <a:ext cx="92333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600" b="1" dirty="0">
                <a:solidFill>
                  <a:schemeClr val="bg1">
                    <a:lumMod val="50000"/>
                  </a:schemeClr>
                </a:solidFill>
              </a:rPr>
              <a:t>TSU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EEEDFD4-C5A7-7F34-B21A-3E294EF3E4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988" y="1439335"/>
            <a:ext cx="8863604" cy="388187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5638CF6-1FFA-D00A-D36B-31C3AB18C98C}"/>
              </a:ext>
            </a:extLst>
          </p:cNvPr>
          <p:cNvSpPr txBox="1"/>
          <p:nvPr/>
        </p:nvSpPr>
        <p:spPr>
          <a:xfrm>
            <a:off x="6096000" y="4341249"/>
            <a:ext cx="5933356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/>
              <a:t>Missing a triggering</a:t>
            </a:r>
          </a:p>
          <a:p>
            <a:pPr marL="342900" indent="-342900" algn="l">
              <a:buAutoNum type="arabicPeriod"/>
            </a:pPr>
            <a:r>
              <a:rPr lang="en-CH" dirty="0"/>
              <a:t>Failing to receive the trigger from the external sources.</a:t>
            </a:r>
          </a:p>
          <a:p>
            <a:pPr marL="342900" indent="-342900">
              <a:buFontTx/>
              <a:buAutoNum type="arabicPeriod"/>
            </a:pPr>
            <a:r>
              <a:rPr lang="en-CH" dirty="0"/>
              <a:t>Issue during “processing” of the trigger inside the TSU.</a:t>
            </a:r>
          </a:p>
          <a:p>
            <a:pPr marL="342900" indent="-342900">
              <a:buFontTx/>
              <a:buAutoNum type="arabicPeriod"/>
            </a:pPr>
            <a:r>
              <a:rPr lang="en-CH" dirty="0"/>
              <a:t>Failing to trigger any of the 2 synchronous paths.</a:t>
            </a:r>
          </a:p>
          <a:p>
            <a:pPr marL="342900" indent="-342900" algn="l">
              <a:buAutoNum type="arabicPeriod"/>
            </a:pPr>
            <a:r>
              <a:rPr lang="en-CH" dirty="0"/>
              <a:t>Failing to trigger any of the 2 asynchronous paths.</a:t>
            </a:r>
          </a:p>
          <a:p>
            <a:pPr marL="342900" indent="-342900" algn="l">
              <a:buAutoNum type="arabicPeriod"/>
            </a:pPr>
            <a:r>
              <a:rPr lang="en-CH" dirty="0"/>
              <a:t>LBDS critical malfunction.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5F3A86-A8D8-D54F-06E6-685CD11AC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4E409E-DF6D-8020-80D2-2E217BA30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F899DE-2C5A-9D58-63D8-3809F59CD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3727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75D0038-E99F-9D07-9947-F1DE51C457A3}"/>
              </a:ext>
            </a:extLst>
          </p:cNvPr>
          <p:cNvSpPr/>
          <p:nvPr/>
        </p:nvSpPr>
        <p:spPr>
          <a:xfrm>
            <a:off x="1096535" y="1670874"/>
            <a:ext cx="4086253" cy="4248000"/>
          </a:xfrm>
          <a:prstGeom prst="rect">
            <a:avLst/>
          </a:prstGeom>
          <a:pattFill prst="dk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45" name="Content Placeholder 44" descr="A diagram of a computer&#10;&#10;Description automatically generated">
            <a:extLst>
              <a:ext uri="{FF2B5EF4-FFF2-40B4-BE49-F238E27FC236}">
                <a16:creationId xmlns:a16="http://schemas.microsoft.com/office/drawing/2014/main" id="{AB0ADC32-A10F-66FA-DCA9-E14E61D486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74" r="140" b="1"/>
          <a:stretch/>
        </p:blipFill>
        <p:spPr>
          <a:xfrm>
            <a:off x="860376" y="1494632"/>
            <a:ext cx="9528012" cy="4600484"/>
          </a:xfrm>
          <a:custGeom>
            <a:avLst/>
            <a:gdLst>
              <a:gd name="connsiteX0" fmla="*/ 0 w 9528012"/>
              <a:gd name="connsiteY0" fmla="*/ 0 h 4600484"/>
              <a:gd name="connsiteX1" fmla="*/ 8282411 w 9528012"/>
              <a:gd name="connsiteY1" fmla="*/ 0 h 4600484"/>
              <a:gd name="connsiteX2" fmla="*/ 8282411 w 9528012"/>
              <a:gd name="connsiteY2" fmla="*/ 806400 h 4600484"/>
              <a:gd name="connsiteX3" fmla="*/ 9528012 w 9528012"/>
              <a:gd name="connsiteY3" fmla="*/ 806400 h 4600484"/>
              <a:gd name="connsiteX4" fmla="*/ 9528012 w 9528012"/>
              <a:gd name="connsiteY4" fmla="*/ 4600484 h 4600484"/>
              <a:gd name="connsiteX5" fmla="*/ 0 w 9528012"/>
              <a:gd name="connsiteY5" fmla="*/ 4600484 h 4600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28012" h="4600484">
                <a:moveTo>
                  <a:pt x="0" y="0"/>
                </a:moveTo>
                <a:lnTo>
                  <a:pt x="8282411" y="0"/>
                </a:lnTo>
                <a:lnTo>
                  <a:pt x="8282411" y="806400"/>
                </a:lnTo>
                <a:lnTo>
                  <a:pt x="9528012" y="806400"/>
                </a:lnTo>
                <a:lnTo>
                  <a:pt x="9528012" y="4600484"/>
                </a:lnTo>
                <a:lnTo>
                  <a:pt x="0" y="4600484"/>
                </a:ln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E2387CB-F6EC-F1BC-AEAE-D2924F1DE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TSU Simplified Analytical Model</a:t>
            </a:r>
            <a:br>
              <a:rPr lang="en-CH" dirty="0"/>
            </a:br>
            <a:r>
              <a:rPr lang="en-CH" sz="3200" b="0" dirty="0"/>
              <a:t>Simplifying calculations through pessimistic assumptions</a:t>
            </a:r>
            <a:endParaRPr lang="en-CH" b="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0FBC49E-98F7-F25E-44D1-22814B834137}"/>
              </a:ext>
            </a:extLst>
          </p:cNvPr>
          <p:cNvCxnSpPr>
            <a:cxnSpLocks/>
          </p:cNvCxnSpPr>
          <p:nvPr/>
        </p:nvCxnSpPr>
        <p:spPr>
          <a:xfrm>
            <a:off x="6306723" y="3543335"/>
            <a:ext cx="0" cy="575863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81EA79B-7FA6-E28C-6AE6-EA88EC9C7A57}"/>
              </a:ext>
            </a:extLst>
          </p:cNvPr>
          <p:cNvCxnSpPr>
            <a:cxnSpLocks/>
          </p:cNvCxnSpPr>
          <p:nvPr/>
        </p:nvCxnSpPr>
        <p:spPr>
          <a:xfrm flipV="1">
            <a:off x="6380015" y="3543335"/>
            <a:ext cx="0" cy="575863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Multiply 12">
            <a:extLst>
              <a:ext uri="{FF2B5EF4-FFF2-40B4-BE49-F238E27FC236}">
                <a16:creationId xmlns:a16="http://schemas.microsoft.com/office/drawing/2014/main" id="{888C39F7-868F-8BA5-199E-A948D069F8EF}"/>
              </a:ext>
            </a:extLst>
          </p:cNvPr>
          <p:cNvSpPr/>
          <p:nvPr/>
        </p:nvSpPr>
        <p:spPr>
          <a:xfrm>
            <a:off x="6203232" y="3701109"/>
            <a:ext cx="272053" cy="254387"/>
          </a:xfrm>
          <a:prstGeom prst="mathMultiply">
            <a:avLst/>
          </a:prstGeom>
          <a:solidFill>
            <a:srgbClr val="C0000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8770640-EA24-BB3F-1C66-3F215C2EADB7}"/>
              </a:ext>
            </a:extLst>
          </p:cNvPr>
          <p:cNvCxnSpPr>
            <a:cxnSpLocks/>
          </p:cNvCxnSpPr>
          <p:nvPr/>
        </p:nvCxnSpPr>
        <p:spPr>
          <a:xfrm>
            <a:off x="4506550" y="3429000"/>
            <a:ext cx="1418400" cy="87060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E7E2346-0449-21EA-54B9-DEA4CC38CBB0}"/>
              </a:ext>
            </a:extLst>
          </p:cNvPr>
          <p:cNvCxnSpPr>
            <a:cxnSpLocks/>
          </p:cNvCxnSpPr>
          <p:nvPr/>
        </p:nvCxnSpPr>
        <p:spPr>
          <a:xfrm flipV="1">
            <a:off x="4506550" y="3429000"/>
            <a:ext cx="1418400" cy="87060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Multiply 40">
            <a:extLst>
              <a:ext uri="{FF2B5EF4-FFF2-40B4-BE49-F238E27FC236}">
                <a16:creationId xmlns:a16="http://schemas.microsoft.com/office/drawing/2014/main" id="{005E5A45-2E3F-A994-F77A-3681841753B1}"/>
              </a:ext>
            </a:extLst>
          </p:cNvPr>
          <p:cNvSpPr/>
          <p:nvPr/>
        </p:nvSpPr>
        <p:spPr>
          <a:xfrm>
            <a:off x="5076470" y="3737106"/>
            <a:ext cx="272053" cy="254387"/>
          </a:xfrm>
          <a:prstGeom prst="mathMultiply">
            <a:avLst/>
          </a:prstGeom>
          <a:solidFill>
            <a:srgbClr val="C0000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CBDF78-E267-2AEC-EEBB-B0E6E6B8F79A}"/>
              </a:ext>
            </a:extLst>
          </p:cNvPr>
          <p:cNvSpPr txBox="1"/>
          <p:nvPr/>
        </p:nvSpPr>
        <p:spPr>
          <a:xfrm>
            <a:off x="1267352" y="1670874"/>
            <a:ext cx="92333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600" b="1" dirty="0">
                <a:solidFill>
                  <a:schemeClr val="bg1">
                    <a:lumMod val="50000"/>
                  </a:schemeClr>
                </a:solidFill>
              </a:rPr>
              <a:t>TSU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AD423AF-342F-0F94-CF52-43EFFD970E3D}"/>
              </a:ext>
            </a:extLst>
          </p:cNvPr>
          <p:cNvSpPr txBox="1"/>
          <p:nvPr/>
        </p:nvSpPr>
        <p:spPr>
          <a:xfrm>
            <a:off x="6679481" y="2971592"/>
            <a:ext cx="1021681" cy="34970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pPr algn="l"/>
            <a:r>
              <a:rPr lang="en-CH" dirty="0"/>
              <a:t>548 FITS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51089EF-F2CA-A26D-3773-B6B47379F8DB}"/>
              </a:ext>
            </a:extLst>
          </p:cNvPr>
          <p:cNvSpPr txBox="1"/>
          <p:nvPr/>
        </p:nvSpPr>
        <p:spPr>
          <a:xfrm>
            <a:off x="6640981" y="4328228"/>
            <a:ext cx="1021681" cy="34970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pPr algn="l"/>
            <a:r>
              <a:rPr lang="en-CH" dirty="0"/>
              <a:t>548 FITS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1D0B3C5-8645-1189-F355-362AC42BC3CE}"/>
              </a:ext>
            </a:extLst>
          </p:cNvPr>
          <p:cNvSpPr txBox="1"/>
          <p:nvPr/>
        </p:nvSpPr>
        <p:spPr>
          <a:xfrm>
            <a:off x="8095915" y="1494632"/>
            <a:ext cx="893441" cy="34970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pPr algn="l"/>
            <a:r>
              <a:rPr lang="en-CH" dirty="0"/>
              <a:t>78 FITS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4B1A3A8-8859-EF34-C394-CF8C9287C481}"/>
              </a:ext>
            </a:extLst>
          </p:cNvPr>
          <p:cNvSpPr txBox="1"/>
          <p:nvPr/>
        </p:nvSpPr>
        <p:spPr>
          <a:xfrm>
            <a:off x="7858290" y="5698637"/>
            <a:ext cx="893441" cy="34970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pPr algn="l"/>
            <a:r>
              <a:rPr lang="en-CH" dirty="0"/>
              <a:t>78 FITS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859146-660C-12D4-E90C-8C867BEBDC47}"/>
              </a:ext>
            </a:extLst>
          </p:cNvPr>
          <p:cNvSpPr txBox="1"/>
          <p:nvPr/>
        </p:nvSpPr>
        <p:spPr>
          <a:xfrm>
            <a:off x="6148294" y="5745414"/>
            <a:ext cx="1021681" cy="34970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pPr algn="l"/>
            <a:r>
              <a:rPr lang="en-CH" dirty="0"/>
              <a:t>130 FITS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F748879-54DF-1647-337E-BB43122FFCA9}"/>
              </a:ext>
            </a:extLst>
          </p:cNvPr>
          <p:cNvSpPr txBox="1"/>
          <p:nvPr/>
        </p:nvSpPr>
        <p:spPr>
          <a:xfrm>
            <a:off x="6152482" y="1480152"/>
            <a:ext cx="1021681" cy="34970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pPr algn="l"/>
            <a:r>
              <a:rPr lang="en-CH" dirty="0"/>
              <a:t>130 FITS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39D538A-38BC-D2C0-F89C-55A30619DC6F}"/>
              </a:ext>
            </a:extLst>
          </p:cNvPr>
          <p:cNvSpPr txBox="1"/>
          <p:nvPr/>
        </p:nvSpPr>
        <p:spPr>
          <a:xfrm>
            <a:off x="9494947" y="3073243"/>
            <a:ext cx="1214041" cy="34970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pPr algn="l"/>
            <a:r>
              <a:rPr lang="en-CH" dirty="0"/>
              <a:t>0.048 FITS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A4E8F8B-CA90-0A5E-FD0C-47D8755E6543}"/>
              </a:ext>
            </a:extLst>
          </p:cNvPr>
          <p:cNvGrpSpPr/>
          <p:nvPr/>
        </p:nvGrpSpPr>
        <p:grpSpPr>
          <a:xfrm>
            <a:off x="8989356" y="4570921"/>
            <a:ext cx="3069143" cy="1805202"/>
            <a:chOff x="9270698" y="4410810"/>
            <a:chExt cx="2340055" cy="1805202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C6F31AF2-E3BE-7492-303F-BE4BC6DD9691}"/>
                </a:ext>
              </a:extLst>
            </p:cNvPr>
            <p:cNvGrpSpPr/>
            <p:nvPr/>
          </p:nvGrpSpPr>
          <p:grpSpPr>
            <a:xfrm>
              <a:off x="9279329" y="4410810"/>
              <a:ext cx="1891823" cy="1303826"/>
              <a:chOff x="9155949" y="4514515"/>
              <a:chExt cx="1891823" cy="1303826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CE4479B-9AAC-9D82-BEEA-D1E106681B06}"/>
                  </a:ext>
                </a:extLst>
              </p:cNvPr>
              <p:cNvSpPr/>
              <p:nvPr/>
            </p:nvSpPr>
            <p:spPr>
              <a:xfrm>
                <a:off x="9155951" y="4870119"/>
                <a:ext cx="314037" cy="166255"/>
              </a:xfrm>
              <a:prstGeom prst="rect">
                <a:avLst/>
              </a:prstGeom>
              <a:noFill/>
              <a:ln w="57150">
                <a:solidFill>
                  <a:srgbClr val="FF7B1E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1600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DE631EB-CCBC-8431-0B3C-A2EA2A4800E6}"/>
                  </a:ext>
                </a:extLst>
              </p:cNvPr>
              <p:cNvSpPr/>
              <p:nvPr/>
            </p:nvSpPr>
            <p:spPr>
              <a:xfrm>
                <a:off x="9155950" y="5241111"/>
                <a:ext cx="314037" cy="166255"/>
              </a:xfrm>
              <a:prstGeom prst="rect">
                <a:avLst/>
              </a:prstGeom>
              <a:noFill/>
              <a:ln w="57150">
                <a:solidFill>
                  <a:srgbClr val="22B14B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160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0683B89-8046-84E4-87F9-2E27B801A271}"/>
                  </a:ext>
                </a:extLst>
              </p:cNvPr>
              <p:cNvSpPr/>
              <p:nvPr/>
            </p:nvSpPr>
            <p:spPr>
              <a:xfrm>
                <a:off x="9155949" y="5612103"/>
                <a:ext cx="314037" cy="166255"/>
              </a:xfrm>
              <a:prstGeom prst="rect">
                <a:avLst/>
              </a:prstGeom>
              <a:noFill/>
              <a:ln w="57150">
                <a:solidFill>
                  <a:srgbClr val="009FE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1600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A8732DB-1BFF-C202-E31B-57DB2BC75A99}"/>
                  </a:ext>
                </a:extLst>
              </p:cNvPr>
              <p:cNvSpPr txBox="1"/>
              <p:nvPr/>
            </p:nvSpPr>
            <p:spPr>
              <a:xfrm>
                <a:off x="9589041" y="4830136"/>
                <a:ext cx="1298432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CH" sz="1600" dirty="0"/>
                  <a:t>Asynchronous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4C6F6D3-FB4C-79D0-A139-72B05AF7ECCA}"/>
                  </a:ext>
                </a:extLst>
              </p:cNvPr>
              <p:cNvSpPr txBox="1"/>
              <p:nvPr/>
            </p:nvSpPr>
            <p:spPr>
              <a:xfrm>
                <a:off x="9589040" y="5201128"/>
                <a:ext cx="119584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CH" sz="1600" dirty="0"/>
                  <a:t>Synchronous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4C8E45E-495A-AEC9-94E0-2B0857F22302}"/>
                  </a:ext>
                </a:extLst>
              </p:cNvPr>
              <p:cNvSpPr txBox="1"/>
              <p:nvPr/>
            </p:nvSpPr>
            <p:spPr>
              <a:xfrm>
                <a:off x="9589039" y="5572120"/>
                <a:ext cx="145873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CH" sz="1600" dirty="0"/>
                  <a:t>Redundant path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959081B-FA32-3D4B-A128-3E64958C6A7D}"/>
                  </a:ext>
                </a:extLst>
              </p:cNvPr>
              <p:cNvSpPr txBox="1"/>
              <p:nvPr/>
            </p:nvSpPr>
            <p:spPr>
              <a:xfrm>
                <a:off x="9155949" y="4514515"/>
                <a:ext cx="72776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CH" sz="1600" b="1" dirty="0"/>
                  <a:t>Legend</a:t>
                </a:r>
              </a:p>
            </p:txBody>
          </p: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3F082D5-87AD-8B35-90A6-3A790D00AD37}"/>
                </a:ext>
              </a:extLst>
            </p:cNvPr>
            <p:cNvSpPr txBox="1"/>
            <p:nvPr/>
          </p:nvSpPr>
          <p:spPr>
            <a:xfrm>
              <a:off x="9270698" y="5785125"/>
              <a:ext cx="2340055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CH" sz="1400" dirty="0"/>
                <a:t>FITS – number of failures in 10</a:t>
              </a:r>
              <a:r>
                <a:rPr lang="en-CH" sz="1400" baseline="30000" dirty="0"/>
                <a:t>9 </a:t>
              </a:r>
              <a:r>
                <a:rPr lang="en-CH" sz="1400" dirty="0"/>
                <a:t> hours</a:t>
              </a:r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BE2A2C-B3A9-0ECC-C3A1-CAEA079F2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38476F14-CCFE-9AE6-F182-8D739A683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412B72F-40FC-B7F2-2196-FB92BF544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99175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8DF972C-E734-0D64-610D-9FF4B2B2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216095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Failure rates</a:t>
            </a:r>
            <a:br>
              <a:rPr lang="en-CH" dirty="0"/>
            </a:br>
            <a:r>
              <a:rPr lang="en-CH" b="0" dirty="0"/>
              <a:t>Input Signals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5193A5-BEEC-B5DE-01A7-94E0732FAC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>
            <a:normAutofit/>
          </a:bodyPr>
          <a:lstStyle/>
          <a:p>
            <a:r>
              <a:rPr lang="en-CH" b="0" dirty="0"/>
              <a:t>Applicable failure modes:</a:t>
            </a: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BLM always TRUE – 2.89 FITS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BETS always TRUE – 0.67 FITS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BIS always TRUE – 0.67 FITS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T1/T2 always TRUE – 0.5 FITS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O</a:t>
            </a:r>
            <a:r>
              <a:rPr lang="en-CH" dirty="0"/>
              <a:t>nly problematic when another failure occurs.</a:t>
            </a:r>
          </a:p>
          <a:p>
            <a:r>
              <a:rPr lang="en-CH" dirty="0"/>
              <a:t>Total: 4.3 FITS.</a:t>
            </a:r>
          </a:p>
        </p:txBody>
      </p:sp>
      <p:pic>
        <p:nvPicPr>
          <p:cNvPr id="4" name="Content Placeholder 5" descr="A diagram of a flowchart&#10;&#10;Description automatically generated">
            <a:extLst>
              <a:ext uri="{FF2B5EF4-FFF2-40B4-BE49-F238E27FC236}">
                <a16:creationId xmlns:a16="http://schemas.microsoft.com/office/drawing/2014/main" id="{8F97AD0E-8948-BB99-A26F-DE92763DD1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3214"/>
          <a:stretch/>
        </p:blipFill>
        <p:spPr>
          <a:xfrm>
            <a:off x="8015488" y="1219721"/>
            <a:ext cx="3515577" cy="4181169"/>
          </a:xfrm>
          <a:prstGeom prst="rect">
            <a:avLst/>
          </a:prstGeom>
          <a:noFill/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FF196A5-9026-519C-BE3F-C82F254A97E9}"/>
              </a:ext>
            </a:extLst>
          </p:cNvPr>
          <p:cNvSpPr/>
          <p:nvPr/>
        </p:nvSpPr>
        <p:spPr>
          <a:xfrm>
            <a:off x="8691612" y="2310976"/>
            <a:ext cx="972152" cy="7402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Notched Right Arrow 6">
            <a:extLst>
              <a:ext uri="{FF2B5EF4-FFF2-40B4-BE49-F238E27FC236}">
                <a16:creationId xmlns:a16="http://schemas.microsoft.com/office/drawing/2014/main" id="{3994BB32-C2C5-189E-2A7F-D41506F40653}"/>
              </a:ext>
            </a:extLst>
          </p:cNvPr>
          <p:cNvSpPr/>
          <p:nvPr/>
        </p:nvSpPr>
        <p:spPr>
          <a:xfrm rot="2722050">
            <a:off x="8014210" y="1829193"/>
            <a:ext cx="606392" cy="521670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0EE9AC-FB16-5908-FEE0-71B9961532F9}"/>
              </a:ext>
            </a:extLst>
          </p:cNvPr>
          <p:cNvSpPr/>
          <p:nvPr/>
        </p:nvSpPr>
        <p:spPr>
          <a:xfrm>
            <a:off x="8691612" y="3484957"/>
            <a:ext cx="972152" cy="7402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Notched Right Arrow 11">
            <a:extLst>
              <a:ext uri="{FF2B5EF4-FFF2-40B4-BE49-F238E27FC236}">
                <a16:creationId xmlns:a16="http://schemas.microsoft.com/office/drawing/2014/main" id="{46185C90-7941-02B6-FBAD-15AF2E7D8251}"/>
              </a:ext>
            </a:extLst>
          </p:cNvPr>
          <p:cNvSpPr/>
          <p:nvPr/>
        </p:nvSpPr>
        <p:spPr>
          <a:xfrm rot="2722050">
            <a:off x="7941430" y="3243065"/>
            <a:ext cx="606392" cy="521670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4FCB905-02A8-AD04-63F1-B439578EFD0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31A4F6-E901-FBAD-B363-74DC9EE4FDF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E91E74-81CC-68CF-170B-811BC59FAF7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39332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8676CF-91A6-F05C-D62A-A6B06569D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0" indent="0">
              <a:buNone/>
            </a:pPr>
            <a:r>
              <a:rPr lang="en-CH" b="0" dirty="0"/>
              <a:t>Applicable failure modes:</a:t>
            </a:r>
          </a:p>
          <a:p>
            <a:r>
              <a:rPr lang="en-CH" dirty="0"/>
              <a:t>Loss of SBDT A – 30.3 FITS</a:t>
            </a:r>
          </a:p>
          <a:p>
            <a:pPr lvl="1"/>
            <a:r>
              <a:rPr lang="en-CH" dirty="0"/>
              <a:t>Fuse F3 – 20 FITS</a:t>
            </a:r>
          </a:p>
          <a:p>
            <a:r>
              <a:rPr lang="en-CH" dirty="0"/>
              <a:t>Loss of SBDT B – 28.7 FITS</a:t>
            </a:r>
          </a:p>
          <a:p>
            <a:pPr lvl="1"/>
            <a:r>
              <a:rPr lang="en-CH" dirty="0"/>
              <a:t>Fuses F4 – 20 FITS</a:t>
            </a:r>
          </a:p>
          <a:p>
            <a:r>
              <a:rPr lang="en-CH" dirty="0"/>
              <a:t>Loss of SBDT A&amp;B – 1.0 FITS</a:t>
            </a:r>
          </a:p>
          <a:p>
            <a:pPr lvl="1"/>
            <a:r>
              <a:rPr lang="en-CH" dirty="0"/>
              <a:t>In the simplified model there is just one path (to only one TFO) anyways.</a:t>
            </a:r>
          </a:p>
          <a:p>
            <a:pPr marL="0" indent="0">
              <a:buNone/>
            </a:pPr>
            <a:r>
              <a:rPr lang="en-CH" dirty="0"/>
              <a:t>Total: 31.3 FITS (SBDT A + SBDT A&amp;B)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2E9B20-F71D-1B42-E1C0-22026072D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Failure rates</a:t>
            </a:r>
            <a:br>
              <a:rPr lang="en-CH" dirty="0"/>
            </a:br>
            <a:r>
              <a:rPr lang="en-CH" b="0" dirty="0"/>
              <a:t>Synchronous Paths</a:t>
            </a:r>
          </a:p>
        </p:txBody>
      </p:sp>
      <p:pic>
        <p:nvPicPr>
          <p:cNvPr id="9" name="Content Placeholder 5" descr="A diagram of a flowchart&#10;&#10;Description automatically generated">
            <a:extLst>
              <a:ext uri="{FF2B5EF4-FFF2-40B4-BE49-F238E27FC236}">
                <a16:creationId xmlns:a16="http://schemas.microsoft.com/office/drawing/2014/main" id="{40783437-2932-5AA0-25B6-6325E48B28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3214"/>
          <a:stretch/>
        </p:blipFill>
        <p:spPr>
          <a:xfrm>
            <a:off x="8015488" y="1219721"/>
            <a:ext cx="3515577" cy="4181169"/>
          </a:xfrm>
          <a:prstGeom prst="rect">
            <a:avLst/>
          </a:prstGeom>
          <a:noFill/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B1E0C34-C217-5FB7-08D7-A344E9287D30}"/>
              </a:ext>
            </a:extLst>
          </p:cNvPr>
          <p:cNvSpPr/>
          <p:nvPr/>
        </p:nvSpPr>
        <p:spPr>
          <a:xfrm>
            <a:off x="10424160" y="2255019"/>
            <a:ext cx="972152" cy="7402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Notched Right Arrow 10">
            <a:extLst>
              <a:ext uri="{FF2B5EF4-FFF2-40B4-BE49-F238E27FC236}">
                <a16:creationId xmlns:a16="http://schemas.microsoft.com/office/drawing/2014/main" id="{FA282526-E335-83CF-C54A-6369153F11CA}"/>
              </a:ext>
            </a:extLst>
          </p:cNvPr>
          <p:cNvSpPr/>
          <p:nvPr/>
        </p:nvSpPr>
        <p:spPr>
          <a:xfrm rot="2722050">
            <a:off x="9746758" y="1773236"/>
            <a:ext cx="606392" cy="521670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78E6B4D-B952-028D-7662-657B4F0BCE62}"/>
              </a:ext>
            </a:extLst>
          </p:cNvPr>
          <p:cNvSpPr/>
          <p:nvPr/>
        </p:nvSpPr>
        <p:spPr>
          <a:xfrm>
            <a:off x="10424160" y="3429000"/>
            <a:ext cx="972152" cy="7402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Notched Right Arrow 12">
            <a:extLst>
              <a:ext uri="{FF2B5EF4-FFF2-40B4-BE49-F238E27FC236}">
                <a16:creationId xmlns:a16="http://schemas.microsoft.com/office/drawing/2014/main" id="{D4D396D2-3FA2-8361-0D32-997B3F25F7DD}"/>
              </a:ext>
            </a:extLst>
          </p:cNvPr>
          <p:cNvSpPr/>
          <p:nvPr/>
        </p:nvSpPr>
        <p:spPr>
          <a:xfrm rot="2722050">
            <a:off x="9673978" y="3187108"/>
            <a:ext cx="606392" cy="521670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B01EE-1F6B-C547-A4CE-32CA269D8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545B07-846B-59E8-2574-D70C84333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77F2A-31C4-1A48-5B3D-3B8071E08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03053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115445-1780-C7C9-018A-EE8C67635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759449" cy="4608512"/>
          </a:xfrm>
        </p:spPr>
        <p:txBody>
          <a:bodyPr/>
          <a:lstStyle/>
          <a:p>
            <a:pPr marL="0" indent="0">
              <a:buNone/>
            </a:pPr>
            <a:r>
              <a:rPr lang="en-CH" b="0" dirty="0"/>
              <a:t>Applicable failure modes:</a:t>
            </a:r>
          </a:p>
          <a:p>
            <a:r>
              <a:rPr lang="en-CH" dirty="0"/>
              <a:t>“Loss of ABDT path” – 4.9 FITS.</a:t>
            </a:r>
          </a:p>
          <a:p>
            <a:endParaRPr lang="en-CH" dirty="0"/>
          </a:p>
          <a:p>
            <a:r>
              <a:rPr lang="en-CH" dirty="0"/>
              <a:t>Additional potentially relevant failure modes</a:t>
            </a:r>
          </a:p>
          <a:p>
            <a:pPr lvl="1"/>
            <a:r>
              <a:rPr lang="en-CH" dirty="0"/>
              <a:t>Comment “Loss of ABDT path” </a:t>
            </a:r>
          </a:p>
          <a:p>
            <a:pPr lvl="1"/>
            <a:r>
              <a:rPr lang="en-GB" dirty="0"/>
              <a:t>However, causing immediate synchronous or a</a:t>
            </a:r>
            <a:r>
              <a:rPr lang="en-CH" dirty="0"/>
              <a:t>synchronous dump</a:t>
            </a:r>
          </a:p>
          <a:p>
            <a:pPr lvl="1"/>
            <a:r>
              <a:rPr lang="en-CH" b="1" dirty="0"/>
              <a:t>Total of 49.8 FITS.</a:t>
            </a:r>
          </a:p>
          <a:p>
            <a:pPr lvl="1"/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3D0E5-79BB-A162-67F0-6D5C949F6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Failure rates </a:t>
            </a:r>
            <a:br>
              <a:rPr lang="en-CH" dirty="0"/>
            </a:br>
            <a:r>
              <a:rPr lang="en-CH" b="0" dirty="0"/>
              <a:t>Asynchronous Path</a:t>
            </a:r>
          </a:p>
        </p:txBody>
      </p:sp>
      <p:pic>
        <p:nvPicPr>
          <p:cNvPr id="9" name="Content Placeholder 5" descr="A diagram of a flowchart&#10;&#10;Description automatically generated">
            <a:extLst>
              <a:ext uri="{FF2B5EF4-FFF2-40B4-BE49-F238E27FC236}">
                <a16:creationId xmlns:a16="http://schemas.microsoft.com/office/drawing/2014/main" id="{3391A603-57A7-E54B-032A-C3A92CF189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3214"/>
          <a:stretch/>
        </p:blipFill>
        <p:spPr>
          <a:xfrm>
            <a:off x="8015488" y="1219721"/>
            <a:ext cx="3515577" cy="4181169"/>
          </a:xfrm>
          <a:prstGeom prst="rect">
            <a:avLst/>
          </a:prstGeom>
          <a:noFill/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3BA8368-32C4-AD15-F223-8087555D5745}"/>
              </a:ext>
            </a:extLst>
          </p:cNvPr>
          <p:cNvSpPr/>
          <p:nvPr/>
        </p:nvSpPr>
        <p:spPr>
          <a:xfrm>
            <a:off x="10433784" y="1358075"/>
            <a:ext cx="972152" cy="7402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Notched Right Arrow 10">
            <a:extLst>
              <a:ext uri="{FF2B5EF4-FFF2-40B4-BE49-F238E27FC236}">
                <a16:creationId xmlns:a16="http://schemas.microsoft.com/office/drawing/2014/main" id="{D85B66C6-69BC-6A48-CCDE-2C76DDE4CDA3}"/>
              </a:ext>
            </a:extLst>
          </p:cNvPr>
          <p:cNvSpPr/>
          <p:nvPr/>
        </p:nvSpPr>
        <p:spPr>
          <a:xfrm rot="2722050">
            <a:off x="9756382" y="876292"/>
            <a:ext cx="606392" cy="521670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9F55F5-D8B6-9915-BA99-FBFCA6D1AB30}"/>
              </a:ext>
            </a:extLst>
          </p:cNvPr>
          <p:cNvSpPr/>
          <p:nvPr/>
        </p:nvSpPr>
        <p:spPr>
          <a:xfrm>
            <a:off x="10424159" y="4380107"/>
            <a:ext cx="972152" cy="7402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Notched Right Arrow 12">
            <a:extLst>
              <a:ext uri="{FF2B5EF4-FFF2-40B4-BE49-F238E27FC236}">
                <a16:creationId xmlns:a16="http://schemas.microsoft.com/office/drawing/2014/main" id="{B64C16AA-8388-5399-8480-B09EE46DDAC6}"/>
              </a:ext>
            </a:extLst>
          </p:cNvPr>
          <p:cNvSpPr/>
          <p:nvPr/>
        </p:nvSpPr>
        <p:spPr>
          <a:xfrm rot="2722050">
            <a:off x="9683602" y="4138215"/>
            <a:ext cx="606392" cy="521670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59E940-AA8E-E86B-74C6-BB7BF1C3F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27EB7-D8F5-A4C8-5526-6EE8E5FE8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788BE-1E0B-5AF1-0E27-FD7426630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19961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76F8BBB8-795F-BDE3-B90F-C6E566D316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4280" y="1439335"/>
            <a:ext cx="4865049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1105632-431F-67AF-BE0D-719B1642C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Simulation Results </a:t>
            </a:r>
            <a:br>
              <a:rPr lang="en-CH" dirty="0"/>
            </a:br>
            <a:r>
              <a:rPr lang="en-CH" b="0" dirty="0"/>
              <a:t>Of the Hybrid MC Model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384793-6676-6BCB-A588-AD673860DE1F}"/>
              </a:ext>
            </a:extLst>
          </p:cNvPr>
          <p:cNvSpPr txBox="1"/>
          <p:nvPr/>
        </p:nvSpPr>
        <p:spPr>
          <a:xfrm>
            <a:off x="6252673" y="1490007"/>
            <a:ext cx="5120640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chemeClr val="tx2"/>
                </a:solidFill>
              </a:rPr>
              <a:t>Reliability requirement:</a:t>
            </a:r>
          </a:p>
          <a:p>
            <a:pPr algn="l"/>
            <a:r>
              <a:rPr lang="en-CH" dirty="0">
                <a:solidFill>
                  <a:schemeClr val="tx2"/>
                </a:solidFill>
              </a:rPr>
              <a:t>No more than 10% probability of a failure after 1,000 years.</a:t>
            </a:r>
          </a:p>
          <a:p>
            <a:pPr algn="l"/>
            <a:endParaRPr lang="en-CH" dirty="0">
              <a:solidFill>
                <a:schemeClr val="tx2"/>
              </a:solidFill>
            </a:endParaRPr>
          </a:p>
          <a:p>
            <a:pPr algn="l"/>
            <a:r>
              <a:rPr lang="en-CH" b="1" dirty="0">
                <a:solidFill>
                  <a:schemeClr val="tx2"/>
                </a:solidFill>
              </a:rPr>
              <a:t>Assumptions: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Simulations of lifetimes lasting 1,000 years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A single year is assumed to have </a:t>
            </a:r>
            <a:r>
              <a:rPr lang="en-CH" b="1" dirty="0">
                <a:solidFill>
                  <a:schemeClr val="tx2"/>
                </a:solidFill>
              </a:rPr>
              <a:t>6,000 operational hours</a:t>
            </a:r>
            <a:r>
              <a:rPr lang="en-CH" dirty="0">
                <a:solidFill>
                  <a:schemeClr val="tx2"/>
                </a:solidFill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Within that time, there are multiple “missions” ended by triggers.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Mission lenghts are sampled according to the value on the x axis.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chemeClr val="tx2"/>
                </a:solidFill>
              </a:rPr>
              <a:t>Each component is repaired after a trigger </a:t>
            </a:r>
            <a:r>
              <a:rPr lang="en-CH" dirty="0">
                <a:solidFill>
                  <a:schemeClr val="tx2"/>
                </a:solidFill>
              </a:rPr>
              <a:t>(i.e., mission).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A2C32E-66D2-0DDA-120F-783D5C5E6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D4BFC9-DBA5-74B7-F5C1-CA99F7961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849195-68B1-FDB4-B6F2-9A8037029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64521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391758-BC27-DACA-5DF3-C13DCB4256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The hybrid MC model shows that the system meets the reliability requirement.</a:t>
            </a:r>
          </a:p>
          <a:p>
            <a:pPr lvl="1"/>
            <a:r>
              <a:rPr lang="en-CH" dirty="0"/>
              <a:t>With significant margins.</a:t>
            </a:r>
          </a:p>
          <a:p>
            <a:r>
              <a:rPr lang="en-CH" dirty="0"/>
              <a:t>No single points of failure </a:t>
            </a:r>
            <a:r>
              <a:rPr lang="en-CH" b="0" dirty="0"/>
              <a:t>identified in the analysis.</a:t>
            </a:r>
          </a:p>
          <a:p>
            <a:r>
              <a:rPr lang="en-CH" b="0" dirty="0"/>
              <a:t>T</a:t>
            </a:r>
            <a:r>
              <a:rPr lang="en-GB" b="0" dirty="0"/>
              <a:t>h</a:t>
            </a:r>
            <a:r>
              <a:rPr lang="en-CH" b="0" dirty="0"/>
              <a:t>ere is reasonable confidence in the reliability of the system even with 1 year long missions.</a:t>
            </a:r>
          </a:p>
          <a:p>
            <a:pPr lvl="1"/>
            <a:r>
              <a:rPr lang="en-CH" b="0" dirty="0"/>
              <a:t>Critical since the number of triggering does not impact the failure rates in the models, but decreases the testing frequency.</a:t>
            </a:r>
          </a:p>
          <a:p>
            <a:pPr lvl="1"/>
            <a:r>
              <a:rPr lang="en-CH" b="0" dirty="0"/>
              <a:t>Shown by results of both, hybrid MC model and exact model.</a:t>
            </a:r>
          </a:p>
          <a:p>
            <a:pPr lvl="1"/>
            <a:r>
              <a:rPr lang="en-GB" b="0" dirty="0"/>
              <a:t>Frequent testing/IPOC monitoring remain important though to avoid failure buildups, 2nd order failures, etc. (as was only partially in the scope of the FMECA and simulations).</a:t>
            </a:r>
          </a:p>
          <a:p>
            <a:r>
              <a:rPr lang="en-CH" dirty="0"/>
              <a:t>Next step</a:t>
            </a:r>
            <a:r>
              <a:rPr lang="en-CH" b="0" dirty="0"/>
              <a:t>: hybrid MC model of the asynchronous dumps.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88639C-3AED-2BFB-6AD3-933C4C5CE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FD3FE-02EC-2FB3-9BC6-ED62D9CE2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Aug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48E14-BB69-57F9-C7C3-B1145F62E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Progress Meeting #9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3DD63-6C48-99AD-4C07-9816AA041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6B7-1124-1749-9432-F3B940D167FE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34110980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" id="{BAC635E4-D1FF-2D48-9134-C4877DD03C59}" vid="{17F698DC-F1E3-8A4D-A6E1-8B283122C5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</Template>
  <TotalTime>599</TotalTime>
  <Words>757</Words>
  <Application>Microsoft Macintosh PowerPoint</Application>
  <PresentationFormat>Widescreen</PresentationFormat>
  <Paragraphs>114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Aptos</vt:lpstr>
      <vt:lpstr>Arial</vt:lpstr>
      <vt:lpstr>CERN Corporate</vt:lpstr>
      <vt:lpstr>Reliability Model of Critical TSU Failure –  Missing the Triggering </vt:lpstr>
      <vt:lpstr>List of contents</vt:lpstr>
      <vt:lpstr>TSU Missing Triggering Model Discussed in the previous meetings </vt:lpstr>
      <vt:lpstr>TSU Simplified Analytical Model Simplifying calculations through pessimistic assumptions</vt:lpstr>
      <vt:lpstr>Failure rates Input Signals</vt:lpstr>
      <vt:lpstr>Failure rates Synchronous Paths</vt:lpstr>
      <vt:lpstr>Failure rates  Asynchronous Path</vt:lpstr>
      <vt:lpstr>Simulation Results  Of the Hybrid MC Model</vt:lpstr>
      <vt:lpstr>Conclusions</vt:lpstr>
      <vt:lpstr>Remaining questions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Milosz Robert Blaszkiewicz</dc:creator>
  <cp:lastModifiedBy>Milosz Robert Blaszkiewicz</cp:lastModifiedBy>
  <cp:revision>11</cp:revision>
  <dcterms:created xsi:type="dcterms:W3CDTF">2024-08-07T09:30:44Z</dcterms:created>
  <dcterms:modified xsi:type="dcterms:W3CDTF">2024-08-08T13:10:02Z</dcterms:modified>
</cp:coreProperties>
</file>