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Lst>
  <p:notesMasterIdLst>
    <p:notesMasterId r:id="rId72"/>
  </p:notesMasterIdLst>
  <p:sldIdLst>
    <p:sldId id="256" r:id="rId12"/>
    <p:sldId id="257" r:id="rId13"/>
    <p:sldId id="258" r:id="rId14"/>
    <p:sldId id="259" r:id="rId15"/>
    <p:sldId id="260" r:id="rId16"/>
    <p:sldId id="261" r:id="rId17"/>
    <p:sldId id="319" r:id="rId18"/>
    <p:sldId id="320" r:id="rId19"/>
    <p:sldId id="304" r:id="rId20"/>
    <p:sldId id="262" r:id="rId21"/>
    <p:sldId id="263" r:id="rId22"/>
    <p:sldId id="298" r:id="rId23"/>
    <p:sldId id="305" r:id="rId24"/>
    <p:sldId id="306" r:id="rId25"/>
    <p:sldId id="307" r:id="rId26"/>
    <p:sldId id="308" r:id="rId27"/>
    <p:sldId id="324" r:id="rId28"/>
    <p:sldId id="313" r:id="rId29"/>
    <p:sldId id="314" r:id="rId30"/>
    <p:sldId id="302" r:id="rId31"/>
    <p:sldId id="289" r:id="rId32"/>
    <p:sldId id="300" r:id="rId33"/>
    <p:sldId id="265" r:id="rId34"/>
    <p:sldId id="276" r:id="rId35"/>
    <p:sldId id="266" r:id="rId36"/>
    <p:sldId id="267" r:id="rId37"/>
    <p:sldId id="299" r:id="rId38"/>
    <p:sldId id="268" r:id="rId39"/>
    <p:sldId id="269" r:id="rId40"/>
    <p:sldId id="272" r:id="rId41"/>
    <p:sldId id="270" r:id="rId42"/>
    <p:sldId id="271" r:id="rId43"/>
    <p:sldId id="264" r:id="rId44"/>
    <p:sldId id="277" r:id="rId45"/>
    <p:sldId id="291" r:id="rId46"/>
    <p:sldId id="279" r:id="rId47"/>
    <p:sldId id="280" r:id="rId48"/>
    <p:sldId id="281" r:id="rId49"/>
    <p:sldId id="282" r:id="rId50"/>
    <p:sldId id="293" r:id="rId51"/>
    <p:sldId id="295" r:id="rId52"/>
    <p:sldId id="296" r:id="rId53"/>
    <p:sldId id="297" r:id="rId54"/>
    <p:sldId id="303" r:id="rId55"/>
    <p:sldId id="292" r:id="rId56"/>
    <p:sldId id="273" r:id="rId57"/>
    <p:sldId id="274" r:id="rId58"/>
    <p:sldId id="321" r:id="rId59"/>
    <p:sldId id="323" r:id="rId60"/>
    <p:sldId id="316" r:id="rId61"/>
    <p:sldId id="317" r:id="rId62"/>
    <p:sldId id="318" r:id="rId63"/>
    <p:sldId id="315" r:id="rId64"/>
    <p:sldId id="309" r:id="rId65"/>
    <p:sldId id="310" r:id="rId66"/>
    <p:sldId id="311" r:id="rId67"/>
    <p:sldId id="312" r:id="rId68"/>
    <p:sldId id="301" r:id="rId69"/>
    <p:sldId id="322" r:id="rId70"/>
    <p:sldId id="290" r:id="rId71"/>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1pPr>
    <a:lvl2pPr marL="742950" indent="-28575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2pPr>
    <a:lvl3pPr marL="11430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3pPr>
    <a:lvl4pPr marL="16002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4pPr>
    <a:lvl5pPr marL="20574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bg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bg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bg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bg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D3C96"/>
    <a:srgbClr val="0053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6087"/>
  </p:normalViewPr>
  <p:slideViewPr>
    <p:cSldViewPr>
      <p:cViewPr varScale="1">
        <p:scale>
          <a:sx n="115" d="100"/>
          <a:sy n="115" d="100"/>
        </p:scale>
        <p:origin x="1560" y="192"/>
      </p:cViewPr>
      <p:guideLst>
        <p:guide orient="horz" pos="2160"/>
        <p:guide pos="2880"/>
      </p:guideLst>
    </p:cSldViewPr>
  </p:slideViewPr>
  <p:outlineViewPr>
    <p:cViewPr varScale="1">
      <p:scale>
        <a:sx n="170" d="200"/>
        <a:sy n="170" d="200"/>
      </p:scale>
      <p:origin x="-264" y="0"/>
    </p:cViewPr>
  </p:outlineViewPr>
  <p:notesTextViewPr>
    <p:cViewPr>
      <p:scale>
        <a:sx n="100" d="100"/>
        <a:sy n="100" d="100"/>
      </p:scale>
      <p:origin x="0" y="0"/>
    </p:cViewPr>
  </p:notesTextViewPr>
  <p:sorterViewPr>
    <p:cViewPr>
      <p:scale>
        <a:sx n="80" d="100"/>
        <a:sy n="8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slide" Target="slides/slide5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74"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slide" Target="slides/slide58.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slide" Target="slides/slide56.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slide" Target="slides/slide5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6"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4" name="Text Box 2"/>
          <p:cNvSpPr txBox="1">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5" name="Rectangle 3"/>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r>
              <a:rPr lang="en-US"/>
              <a:t>09/12/14</a:t>
            </a:r>
          </a:p>
        </p:txBody>
      </p:sp>
      <p:sp>
        <p:nvSpPr>
          <p:cNvPr id="13316" name="Rectangle 4"/>
          <p:cNvSpPr>
            <a:spLocks noGrp="1" noRot="1" noChangeAspect="1" noChangeArrowheads="1"/>
          </p:cNvSpPr>
          <p:nvPr>
            <p:ph type="sldImg"/>
          </p:nvPr>
        </p:nvSpPr>
        <p:spPr bwMode="auto">
          <a:xfrm>
            <a:off x="1143000" y="685800"/>
            <a:ext cx="4570413" cy="3427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sp>
      <p:sp>
        <p:nvSpPr>
          <p:cNvPr id="13317"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endParaRPr lang="fr-FR"/>
          </a:p>
        </p:txBody>
      </p:sp>
      <p:sp>
        <p:nvSpPr>
          <p:cNvPr id="13318" name="Text Box 6"/>
          <p:cNvSpPr txBox="1">
            <a:spLocks noChangeArrowheads="1"/>
          </p:cNvSpPr>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9"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fld id="{0AA0F8F1-69D4-AE4E-8E04-CDE286C386F7}" type="slidenum">
              <a:rPr lang="en-US"/>
              <a:pPr/>
              <a:t>‹#›</a:t>
            </a:fld>
            <a:endParaRPr lang="en-US"/>
          </a:p>
        </p:txBody>
      </p:sp>
    </p:spTree>
    <p:extLst>
      <p:ext uri="{BB962C8B-B14F-4D97-AF65-F5344CB8AC3E}">
        <p14:creationId xmlns:p14="http://schemas.microsoft.com/office/powerpoint/2010/main" val="1080930854"/>
      </p:ext>
    </p:extLst>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C100DC2E-7DF5-414D-BFCD-154106A461BF}" type="slidenum">
              <a:rPr lang="en-US"/>
              <a:pPr/>
              <a:t>1</a:t>
            </a:fld>
            <a:endParaRPr lang="en-US"/>
          </a:p>
        </p:txBody>
      </p:sp>
      <p:sp>
        <p:nvSpPr>
          <p:cNvPr id="501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01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0FA4037-8B5B-EC42-B05A-EF1A30FB582E}" type="slidenum">
              <a:rPr lang="en-US"/>
              <a:pPr/>
              <a:t>10</a:t>
            </a:fld>
            <a:endParaRPr lang="en-US"/>
          </a:p>
        </p:txBody>
      </p:sp>
      <p:sp>
        <p:nvSpPr>
          <p:cNvPr id="563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632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11</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12</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CH" dirty="0">
              <a:latin typeface="Calibri" charset="0"/>
              <a:cs typeface="ＭＳ Ｐゴシック" charset="0"/>
            </a:endParaRPr>
          </a:p>
        </p:txBody>
      </p:sp>
      <p:sp>
        <p:nvSpPr>
          <p:cNvPr id="4" name="Slide Number Placeholder 3"/>
          <p:cNvSpPr>
            <a:spLocks noGrp="1"/>
          </p:cNvSpPr>
          <p:nvPr>
            <p:ph type="sldNum" sz="quarter" idx="10"/>
          </p:nvPr>
        </p:nvSpPr>
        <p:spPr/>
        <p:txBody>
          <a:bodyPr/>
          <a:lstStyle/>
          <a:p>
            <a:fld id="{E4A9684E-B442-DC42-821B-6305D5A61821}" type="slidenum">
              <a:rPr lang="en-US" smtClean="0"/>
              <a:t>13</a:t>
            </a:fld>
            <a:endParaRPr lang="en-US"/>
          </a:p>
        </p:txBody>
      </p:sp>
    </p:spTree>
    <p:extLst>
      <p:ext uri="{BB962C8B-B14F-4D97-AF65-F5344CB8AC3E}">
        <p14:creationId xmlns:p14="http://schemas.microsoft.com/office/powerpoint/2010/main" val="2697991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ALMA – Atacama Large Millimeter Array</a:t>
            </a:r>
          </a:p>
        </p:txBody>
      </p:sp>
      <p:sp>
        <p:nvSpPr>
          <p:cNvPr id="4" name="Slide Number Placeholder 3"/>
          <p:cNvSpPr>
            <a:spLocks noGrp="1"/>
          </p:cNvSpPr>
          <p:nvPr>
            <p:ph type="sldNum" sz="quarter" idx="10"/>
          </p:nvPr>
        </p:nvSpPr>
        <p:spPr/>
        <p:txBody>
          <a:bodyPr/>
          <a:lstStyle/>
          <a:p>
            <a:fld id="{E4A9684E-B442-DC42-821B-6305D5A61821}" type="slidenum">
              <a:rPr lang="en-US" smtClean="0"/>
              <a:t>14</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15</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16</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17</a:t>
            </a:fld>
            <a:endParaRPr lang="en-US"/>
          </a:p>
        </p:txBody>
      </p:sp>
    </p:spTree>
    <p:extLst>
      <p:ext uri="{BB962C8B-B14F-4D97-AF65-F5344CB8AC3E}">
        <p14:creationId xmlns:p14="http://schemas.microsoft.com/office/powerpoint/2010/main" val="1108388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20</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21</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0364599B-682E-184B-8050-82F61BBA6BC5}" type="slidenum">
              <a:rPr lang="en-US"/>
              <a:pPr/>
              <a:t>2</a:t>
            </a:fld>
            <a:endParaRPr lang="en-US"/>
          </a:p>
        </p:txBody>
      </p:sp>
      <p:sp>
        <p:nvSpPr>
          <p:cNvPr id="512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12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AA76902-B12C-864F-AECD-F7BCB15E0130}" type="slidenum">
              <a:rPr lang="en-US"/>
              <a:pPr/>
              <a:t>23</a:t>
            </a:fld>
            <a:endParaRPr lang="en-US"/>
          </a:p>
        </p:txBody>
      </p:sp>
      <p:sp>
        <p:nvSpPr>
          <p:cNvPr id="593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939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Point out the people in the middle of CMS. Also say that this photo was taken in a massive assembly hall on the surface.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1D2D05A3-7AED-2842-B686-0D9E7968BE28}" type="slidenum">
              <a:rPr lang="en-US"/>
              <a:pPr/>
              <a:t>24</a:t>
            </a:fld>
            <a:endParaRPr lang="en-US"/>
          </a:p>
        </p:txBody>
      </p:sp>
      <p:sp>
        <p:nvSpPr>
          <p:cNvPr id="70657"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F5DD4B7B-74B0-4845-9875-D3A12A5E3250}" type="slidenum">
              <a:rPr lang="en-US" sz="1200"/>
              <a:pPr algn="r">
                <a:buClrTx/>
                <a:buFontTx/>
                <a:buNone/>
              </a:pPr>
              <a:t>24</a:t>
            </a:fld>
            <a:endParaRPr lang="en-US" sz="1200"/>
          </a:p>
        </p:txBody>
      </p:sp>
      <p:sp>
        <p:nvSpPr>
          <p:cNvPr id="70658"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0659" name="Text Box 3"/>
          <p:cNvSpPr txBox="1">
            <a:spLocks noGrp="1" noChangeArrowheads="1"/>
          </p:cNvSpPr>
          <p:nvPr>
            <p:ph type="body" idx="1"/>
          </p:nvPr>
        </p:nvSpPr>
        <p:spPr bwMode="auto">
          <a:xfrm>
            <a:off x="685800" y="4341813"/>
            <a:ext cx="5484813"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491C29B4-D5EF-A946-9EF9-28779628B912}" type="slidenum">
              <a:rPr lang="en-US"/>
              <a:pPr/>
              <a:t>25</a:t>
            </a:fld>
            <a:endParaRPr lang="en-US"/>
          </a:p>
        </p:txBody>
      </p:sp>
      <p:sp>
        <p:nvSpPr>
          <p:cNvPr id="604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041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This slide only works on PC. It uses a “flash” animation with a plug-in that can be found at:  http://</a:t>
            </a:r>
            <a:r>
              <a:rPr lang="en-US" dirty="0" err="1">
                <a:latin typeface="Calibri" charset="0"/>
                <a:cs typeface="ＭＳ Ｐゴシック" charset="0"/>
              </a:rPr>
              <a:t>members.fortunecity.com</a:t>
            </a:r>
            <a:r>
              <a:rPr lang="en-US" dirty="0">
                <a:latin typeface="Calibri" charset="0"/>
                <a:cs typeface="ＭＳ Ｐゴシック" charset="0"/>
              </a:rPr>
              <a:t>/</a:t>
            </a:r>
            <a:r>
              <a:rPr lang="en-US" dirty="0" err="1">
                <a:latin typeface="Calibri" charset="0"/>
                <a:cs typeface="ＭＳ Ｐゴシック" charset="0"/>
              </a:rPr>
              <a:t>birbilis</a:t>
            </a:r>
            <a:r>
              <a:rPr lang="en-US" dirty="0">
                <a:latin typeface="Calibri" charset="0"/>
                <a:cs typeface="ＭＳ Ｐゴシック" charset="0"/>
              </a:rPr>
              <a:t>/QT4Delphi</a:t>
            </a:r>
          </a:p>
          <a:p>
            <a:pPr eaLnBrk="1" hangingPunct="1">
              <a:spcBef>
                <a:spcPts val="450"/>
              </a:spcBef>
              <a:buClrTx/>
              <a:buFontTx/>
              <a:buNone/>
            </a:pPr>
            <a:r>
              <a:rPr lang="en-US" dirty="0">
                <a:latin typeface="Calibri" charset="0"/>
                <a:cs typeface="ＭＳ Ｐゴシック" charset="0"/>
              </a:rPr>
              <a:t>When this is displayed you can put the mouse on the image and drag it around. The younger audiences in particular love this!</a:t>
            </a:r>
          </a:p>
        </p:txBody>
      </p:sp>
      <p:sp>
        <p:nvSpPr>
          <p:cNvPr id="60419" name="Text Box 3"/>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spcBef>
                <a:spcPts val="300"/>
              </a:spcBef>
              <a:buClrTx/>
              <a:buSzPct val="80000"/>
              <a:buFontTx/>
              <a:buNone/>
            </a:pPr>
            <a:fld id="{756C0BCB-5B3D-FE48-9B91-5128FD1EA084}" type="slidenum">
              <a:rPr lang="en-US" sz="1200">
                <a:latin typeface="Arial" charset="0"/>
              </a:rPr>
              <a:pPr algn="r">
                <a:spcBef>
                  <a:spcPts val="300"/>
                </a:spcBef>
                <a:buClrTx/>
                <a:buSzPct val="80000"/>
                <a:buFontTx/>
                <a:buNone/>
              </a:pPr>
              <a:t>25</a:t>
            </a:fld>
            <a:endParaRPr lang="en-US" sz="120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26</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Good to ask the members of the audience if they have digital cameras – most have of course. Point out that the “75 Mpixels” of CMS isn’t massively different to a modern camera – but we take photos in 3-D 40 million times a second – with the hope that occasionally one of those photos contains something interesting.</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27</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56E304BC-AB02-634E-AAF3-AB2E71662D1C}" type="slidenum">
              <a:rPr lang="en-US"/>
              <a:pPr/>
              <a:t>28</a:t>
            </a:fld>
            <a:endParaRPr lang="en-US"/>
          </a:p>
        </p:txBody>
      </p:sp>
      <p:sp>
        <p:nvSpPr>
          <p:cNvPr id="624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246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74E5895-0CD0-3340-8F52-D5DD1340B6A5}" type="slidenum">
              <a:rPr lang="en-US"/>
              <a:pPr/>
              <a:t>29</a:t>
            </a:fld>
            <a:endParaRPr lang="en-US"/>
          </a:p>
        </p:txBody>
      </p:sp>
      <p:sp>
        <p:nvSpPr>
          <p:cNvPr id="634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349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9F70F8D-C4E6-054B-8EE3-24C71E8CB563}" type="slidenum">
              <a:rPr lang="en-US"/>
              <a:pPr/>
              <a:t>30</a:t>
            </a:fld>
            <a:endParaRPr lang="en-US"/>
          </a:p>
        </p:txBody>
      </p:sp>
      <p:sp>
        <p:nvSpPr>
          <p:cNvPr id="665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656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37ACA7B-849A-E14F-9AD9-7EADF77C157B}" type="slidenum">
              <a:rPr lang="en-US"/>
              <a:pPr/>
              <a:t>32</a:t>
            </a:fld>
            <a:endParaRPr lang="en-US"/>
          </a:p>
        </p:txBody>
      </p:sp>
      <p:sp>
        <p:nvSpPr>
          <p:cNvPr id="655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553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C97BCF1-3DC4-7243-BCE7-78B7ADFE9182}" type="slidenum">
              <a:rPr lang="en-US"/>
              <a:pPr/>
              <a:t>3</a:t>
            </a:fld>
            <a:endParaRPr lang="en-US"/>
          </a:p>
        </p:txBody>
      </p:sp>
      <p:sp>
        <p:nvSpPr>
          <p:cNvPr id="522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DE215B4-E9ED-8B45-8FF9-CA76BD6ED6A8}" type="slidenum">
              <a:rPr lang="en-US"/>
              <a:pPr/>
              <a:t>33</a:t>
            </a:fld>
            <a:endParaRPr lang="en-US"/>
          </a:p>
        </p:txBody>
      </p:sp>
      <p:sp>
        <p:nvSpPr>
          <p:cNvPr id="583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837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EC71C23-9D1B-AF48-8EF5-EE528DB9AEDA}" type="slidenum">
              <a:rPr lang="en-US"/>
              <a:pPr/>
              <a:t>34</a:t>
            </a:fld>
            <a:endParaRPr lang="en-US"/>
          </a:p>
        </p:txBody>
      </p:sp>
      <p:sp>
        <p:nvSpPr>
          <p:cNvPr id="7168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168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AAB4F4D-C1C9-5948-BE9E-01460F3FB24F}" type="slidenum">
              <a:rPr lang="en-US"/>
              <a:pPr/>
              <a:t>36</a:t>
            </a:fld>
            <a:endParaRPr lang="en-US"/>
          </a:p>
        </p:txBody>
      </p:sp>
      <p:sp>
        <p:nvSpPr>
          <p:cNvPr id="737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373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E53DB4E-40C8-C34D-BBA9-44283A038C23}" type="slidenum">
              <a:rPr lang="en-US"/>
              <a:pPr/>
              <a:t>37</a:t>
            </a:fld>
            <a:endParaRPr lang="en-US"/>
          </a:p>
        </p:txBody>
      </p:sp>
      <p:sp>
        <p:nvSpPr>
          <p:cNvPr id="747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475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1B04EB0-69BE-A34B-8EE7-3A089EBFD8A7}" type="slidenum">
              <a:rPr lang="en-US"/>
              <a:pPr/>
              <a:t>38</a:t>
            </a:fld>
            <a:endParaRPr lang="en-US"/>
          </a:p>
        </p:txBody>
      </p:sp>
      <p:sp>
        <p:nvSpPr>
          <p:cNvPr id="757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57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8AE8D85-999D-4D42-8005-0AEF7B089127}" type="slidenum">
              <a:rPr lang="en-US"/>
              <a:pPr/>
              <a:t>39</a:t>
            </a:fld>
            <a:endParaRPr lang="en-US"/>
          </a:p>
        </p:txBody>
      </p:sp>
      <p:sp>
        <p:nvSpPr>
          <p:cNvPr id="768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68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40</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42</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43</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452E81-61CC-7D43-BCEA-3B61496066B4}" type="slidenum">
              <a:rPr lang="en-US"/>
              <a:pPr/>
              <a:t>4</a:t>
            </a:fld>
            <a:endParaRPr lang="en-US"/>
          </a:p>
        </p:txBody>
      </p:sp>
      <p:sp>
        <p:nvSpPr>
          <p:cNvPr id="5324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325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A great cartoon, found by Archana Sharma.</a:t>
            </a:r>
          </a:p>
          <a:p>
            <a:pPr eaLnBrk="1" hangingPunct="1">
              <a:spcBef>
                <a:spcPts val="450"/>
              </a:spcBef>
              <a:buClrTx/>
              <a:buFontTx/>
              <a:buNone/>
            </a:pPr>
            <a:r>
              <a:rPr lang="en-US" dirty="0">
                <a:latin typeface="Calibri" charset="0"/>
                <a:cs typeface="ＭＳ Ｐゴシック" charset="0"/>
              </a:rPr>
              <a:t>Essentially this shows what we do at CERN!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44</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11F2D52E-59EF-DF47-9565-F2A8761FC792}" type="slidenum">
              <a:rPr lang="en-US"/>
              <a:pPr/>
              <a:t>46</a:t>
            </a:fld>
            <a:endParaRPr lang="en-US"/>
          </a:p>
        </p:txBody>
      </p:sp>
      <p:sp>
        <p:nvSpPr>
          <p:cNvPr id="675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47</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48</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49</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53</a:t>
            </a:fld>
            <a:endParaRPr lang="en-GB"/>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53</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13473850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54</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55</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58</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59</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7D4A5F02-071F-3C4E-9E0A-9342F43D2F1B}" type="slidenum">
              <a:rPr lang="en-US"/>
              <a:pPr/>
              <a:t>5</a:t>
            </a:fld>
            <a:endParaRPr lang="en-US"/>
          </a:p>
        </p:txBody>
      </p:sp>
      <p:sp>
        <p:nvSpPr>
          <p:cNvPr id="5427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427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E268F08-10B9-354E-9BFA-91B7FEDC3CA7}" type="slidenum">
              <a:rPr lang="en-US"/>
              <a:pPr/>
              <a:t>60</a:t>
            </a:fld>
            <a:endParaRPr lang="en-US"/>
          </a:p>
        </p:txBody>
      </p:sp>
      <p:sp>
        <p:nvSpPr>
          <p:cNvPr id="849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499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6</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7</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8</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srgbClr val="000000"/>
                </a:solidFill>
                <a:latin typeface="Arial" charset="0"/>
                <a:ea typeface="ＭＳ Ｐゴシック" charset="-128"/>
                <a:cs typeface="ＭＳ Ｐゴシック" charset="-128"/>
              </a:rPr>
              <a:pPr/>
              <a:t>9</a:t>
            </a:fld>
            <a:endParaRPr lang="en-GB" dirty="0">
              <a:solidFill>
                <a:srgbClr val="000000"/>
              </a:solidFill>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solidFill>
                  <a:srgbClr val="000000"/>
                </a:solidFill>
              </a:rPr>
              <a:pPr algn="r" eaLnBrk="0" hangingPunct="0"/>
              <a:t>9</a:t>
            </a:fld>
            <a:endParaRPr lang="en-GB" sz="1200" dirty="0">
              <a:solidFill>
                <a:srgbClr val="000000"/>
              </a:solidFill>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497383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BA44E5E-805A-3D4F-A6D0-5B179E3E0C2C}" type="slidenum">
              <a:rPr lang="en-US"/>
              <a:pPr lvl="1"/>
              <a:t>‹#›</a:t>
            </a:fld>
            <a:endParaRPr lang="en-US"/>
          </a:p>
        </p:txBody>
      </p:sp>
    </p:spTree>
    <p:extLst>
      <p:ext uri="{BB962C8B-B14F-4D97-AF65-F5344CB8AC3E}">
        <p14:creationId xmlns:p14="http://schemas.microsoft.com/office/powerpoint/2010/main" val="225625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CC8779D-3819-FA4D-AD19-E22C90D99254}" type="slidenum">
              <a:rPr lang="en-US"/>
              <a:pPr lvl="1"/>
              <a:t>‹#›</a:t>
            </a:fld>
            <a:endParaRPr lang="en-US"/>
          </a:p>
        </p:txBody>
      </p:sp>
    </p:spTree>
    <p:extLst>
      <p:ext uri="{BB962C8B-B14F-4D97-AF65-F5344CB8AC3E}">
        <p14:creationId xmlns:p14="http://schemas.microsoft.com/office/powerpoint/2010/main" val="26078717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3B812CE-3BE5-0B42-90D9-F36EA7272ADC}" type="slidenum">
              <a:rPr lang="en-US"/>
              <a:pPr lvl="1"/>
              <a:t>‹#›</a:t>
            </a:fld>
            <a:endParaRPr lang="en-US"/>
          </a:p>
        </p:txBody>
      </p:sp>
    </p:spTree>
    <p:extLst>
      <p:ext uri="{BB962C8B-B14F-4D97-AF65-F5344CB8AC3E}">
        <p14:creationId xmlns:p14="http://schemas.microsoft.com/office/powerpoint/2010/main" val="1642909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6F0BB0-CAAA-AC4C-808C-3C926878E72B}" type="slidenum">
              <a:rPr lang="en-US"/>
              <a:pPr lvl="1"/>
              <a:t>‹#›</a:t>
            </a:fld>
            <a:endParaRPr lang="en-US"/>
          </a:p>
        </p:txBody>
      </p:sp>
    </p:spTree>
    <p:extLst>
      <p:ext uri="{BB962C8B-B14F-4D97-AF65-F5344CB8AC3E}">
        <p14:creationId xmlns:p14="http://schemas.microsoft.com/office/powerpoint/2010/main" val="867867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9653B8E-CB24-6C48-B7D5-7638BA1418F8}" type="slidenum">
              <a:rPr lang="en-US"/>
              <a:pPr lvl="1"/>
              <a:t>‹#›</a:t>
            </a:fld>
            <a:endParaRPr lang="en-US"/>
          </a:p>
        </p:txBody>
      </p:sp>
    </p:spTree>
    <p:extLst>
      <p:ext uri="{BB962C8B-B14F-4D97-AF65-F5344CB8AC3E}">
        <p14:creationId xmlns:p14="http://schemas.microsoft.com/office/powerpoint/2010/main" val="235437448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68A57EE-F220-5943-93D4-0F68C733EB7D}" type="slidenum">
              <a:rPr lang="en-US"/>
              <a:pPr lvl="1"/>
              <a:t>‹#›</a:t>
            </a:fld>
            <a:endParaRPr lang="en-US"/>
          </a:p>
        </p:txBody>
      </p:sp>
    </p:spTree>
    <p:extLst>
      <p:ext uri="{BB962C8B-B14F-4D97-AF65-F5344CB8AC3E}">
        <p14:creationId xmlns:p14="http://schemas.microsoft.com/office/powerpoint/2010/main" val="35360672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EC49F11-9544-8742-A264-F0C6921982BC}" type="slidenum">
              <a:rPr lang="en-US"/>
              <a:pPr lvl="1"/>
              <a:t>‹#›</a:t>
            </a:fld>
            <a:endParaRPr lang="en-US"/>
          </a:p>
        </p:txBody>
      </p:sp>
    </p:spTree>
    <p:extLst>
      <p:ext uri="{BB962C8B-B14F-4D97-AF65-F5344CB8AC3E}">
        <p14:creationId xmlns:p14="http://schemas.microsoft.com/office/powerpoint/2010/main" val="390971083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BB2D6C3A-879D-3049-91BF-CBDE6900FA1E}" type="slidenum">
              <a:rPr lang="en-US"/>
              <a:pPr lvl="1"/>
              <a:t>‹#›</a:t>
            </a:fld>
            <a:endParaRPr lang="en-US"/>
          </a:p>
        </p:txBody>
      </p:sp>
    </p:spTree>
    <p:extLst>
      <p:ext uri="{BB962C8B-B14F-4D97-AF65-F5344CB8AC3E}">
        <p14:creationId xmlns:p14="http://schemas.microsoft.com/office/powerpoint/2010/main" val="7042418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29D34276-4851-8E41-ACF5-F6D27B490DD4}" type="slidenum">
              <a:rPr lang="en-US"/>
              <a:pPr lvl="1"/>
              <a:t>‹#›</a:t>
            </a:fld>
            <a:endParaRPr lang="en-US"/>
          </a:p>
        </p:txBody>
      </p:sp>
    </p:spTree>
    <p:extLst>
      <p:ext uri="{BB962C8B-B14F-4D97-AF65-F5344CB8AC3E}">
        <p14:creationId xmlns:p14="http://schemas.microsoft.com/office/powerpoint/2010/main" val="412095573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33C4BF-A381-2C48-AB58-631C9BE9B6CB}" type="slidenum">
              <a:rPr lang="en-US"/>
              <a:pPr lvl="1"/>
              <a:t>‹#›</a:t>
            </a:fld>
            <a:endParaRPr lang="en-US"/>
          </a:p>
        </p:txBody>
      </p:sp>
    </p:spTree>
    <p:extLst>
      <p:ext uri="{BB962C8B-B14F-4D97-AF65-F5344CB8AC3E}">
        <p14:creationId xmlns:p14="http://schemas.microsoft.com/office/powerpoint/2010/main" val="300849594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D381B8B-7AFD-684B-9940-A1FFF719FC4F}" type="slidenum">
              <a:rPr lang="en-US"/>
              <a:pPr lvl="1"/>
              <a:t>‹#›</a:t>
            </a:fld>
            <a:endParaRPr lang="en-US"/>
          </a:p>
        </p:txBody>
      </p:sp>
    </p:spTree>
    <p:extLst>
      <p:ext uri="{BB962C8B-B14F-4D97-AF65-F5344CB8AC3E}">
        <p14:creationId xmlns:p14="http://schemas.microsoft.com/office/powerpoint/2010/main" val="193483885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B3284467-E4BE-DD4D-9DD4-2465EC37A9CC}" type="slidenum">
              <a:rPr lang="en-US"/>
              <a:pPr lvl="1"/>
              <a:t>‹#›</a:t>
            </a:fld>
            <a:endParaRPr lang="en-US"/>
          </a:p>
        </p:txBody>
      </p:sp>
    </p:spTree>
    <p:extLst>
      <p:ext uri="{BB962C8B-B14F-4D97-AF65-F5344CB8AC3E}">
        <p14:creationId xmlns:p14="http://schemas.microsoft.com/office/powerpoint/2010/main" val="1787965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CF233F2-5BF7-CE41-90A7-19658CCE5A64}" type="slidenum">
              <a:rPr lang="en-US"/>
              <a:pPr lvl="1"/>
              <a:t>‹#›</a:t>
            </a:fld>
            <a:endParaRPr lang="en-US"/>
          </a:p>
        </p:txBody>
      </p:sp>
    </p:spTree>
    <p:extLst>
      <p:ext uri="{BB962C8B-B14F-4D97-AF65-F5344CB8AC3E}">
        <p14:creationId xmlns:p14="http://schemas.microsoft.com/office/powerpoint/2010/main" val="25306072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E715A32-CAF7-184C-B646-3CC8AC94141D}" type="slidenum">
              <a:rPr lang="en-US"/>
              <a:pPr lvl="1"/>
              <a:t>‹#›</a:t>
            </a:fld>
            <a:endParaRPr lang="en-US"/>
          </a:p>
        </p:txBody>
      </p:sp>
    </p:spTree>
    <p:extLst>
      <p:ext uri="{BB962C8B-B14F-4D97-AF65-F5344CB8AC3E}">
        <p14:creationId xmlns:p14="http://schemas.microsoft.com/office/powerpoint/2010/main" val="31118755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1F7780C-DAF1-A444-9B6D-49CA04AE30E4}" type="slidenum">
              <a:rPr lang="en-US"/>
              <a:pPr lvl="1"/>
              <a:t>‹#›</a:t>
            </a:fld>
            <a:endParaRPr lang="en-US"/>
          </a:p>
        </p:txBody>
      </p:sp>
    </p:spTree>
    <p:extLst>
      <p:ext uri="{BB962C8B-B14F-4D97-AF65-F5344CB8AC3E}">
        <p14:creationId xmlns:p14="http://schemas.microsoft.com/office/powerpoint/2010/main" val="389653786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973D25F-8A1E-314B-9AD1-444EF4E2BA2B}" type="slidenum">
              <a:rPr lang="en-US"/>
              <a:pPr lvl="1"/>
              <a:t>‹#›</a:t>
            </a:fld>
            <a:endParaRPr lang="en-US"/>
          </a:p>
        </p:txBody>
      </p:sp>
    </p:spTree>
    <p:extLst>
      <p:ext uri="{BB962C8B-B14F-4D97-AF65-F5344CB8AC3E}">
        <p14:creationId xmlns:p14="http://schemas.microsoft.com/office/powerpoint/2010/main" val="14694058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6517E99-71B0-AF45-B48A-6D2A26FA15DA}" type="slidenum">
              <a:rPr lang="en-US"/>
              <a:pPr lvl="1"/>
              <a:t>‹#›</a:t>
            </a:fld>
            <a:endParaRPr lang="en-US"/>
          </a:p>
        </p:txBody>
      </p:sp>
    </p:spTree>
    <p:extLst>
      <p:ext uri="{BB962C8B-B14F-4D97-AF65-F5344CB8AC3E}">
        <p14:creationId xmlns:p14="http://schemas.microsoft.com/office/powerpoint/2010/main" val="30350620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D00FB9B-E39E-C346-B134-BFE471BDC276}" type="slidenum">
              <a:rPr lang="en-US"/>
              <a:pPr lvl="1"/>
              <a:t>‹#›</a:t>
            </a:fld>
            <a:endParaRPr lang="en-US"/>
          </a:p>
        </p:txBody>
      </p:sp>
    </p:spTree>
    <p:extLst>
      <p:ext uri="{BB962C8B-B14F-4D97-AF65-F5344CB8AC3E}">
        <p14:creationId xmlns:p14="http://schemas.microsoft.com/office/powerpoint/2010/main" val="376905139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EB57474-6518-284F-9DE4-CB1CF534C258}" type="slidenum">
              <a:rPr lang="en-US"/>
              <a:pPr lvl="1"/>
              <a:t>‹#›</a:t>
            </a:fld>
            <a:endParaRPr lang="en-US"/>
          </a:p>
        </p:txBody>
      </p:sp>
    </p:spTree>
    <p:extLst>
      <p:ext uri="{BB962C8B-B14F-4D97-AF65-F5344CB8AC3E}">
        <p14:creationId xmlns:p14="http://schemas.microsoft.com/office/powerpoint/2010/main" val="315884040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766C09-743C-5643-A066-C9247DEE0E62}" type="slidenum">
              <a:rPr lang="en-US"/>
              <a:pPr lvl="1"/>
              <a:t>‹#›</a:t>
            </a:fld>
            <a:endParaRPr lang="en-US"/>
          </a:p>
        </p:txBody>
      </p:sp>
    </p:spTree>
    <p:extLst>
      <p:ext uri="{BB962C8B-B14F-4D97-AF65-F5344CB8AC3E}">
        <p14:creationId xmlns:p14="http://schemas.microsoft.com/office/powerpoint/2010/main" val="426957866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9E7BF99E-8FE0-E546-AF44-76D73FCEE184}" type="slidenum">
              <a:rPr lang="en-US"/>
              <a:pPr lvl="1"/>
              <a:t>‹#›</a:t>
            </a:fld>
            <a:endParaRPr lang="en-US"/>
          </a:p>
        </p:txBody>
      </p:sp>
    </p:spTree>
    <p:extLst>
      <p:ext uri="{BB962C8B-B14F-4D97-AF65-F5344CB8AC3E}">
        <p14:creationId xmlns:p14="http://schemas.microsoft.com/office/powerpoint/2010/main" val="403865949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C74F7D83-F360-4244-A331-2C45C289C6BE}" type="slidenum">
              <a:rPr lang="en-US"/>
              <a:pPr lvl="1"/>
              <a:t>‹#›</a:t>
            </a:fld>
            <a:endParaRPr lang="en-US"/>
          </a:p>
        </p:txBody>
      </p:sp>
    </p:spTree>
    <p:extLst>
      <p:ext uri="{BB962C8B-B14F-4D97-AF65-F5344CB8AC3E}">
        <p14:creationId xmlns:p14="http://schemas.microsoft.com/office/powerpoint/2010/main" val="2930379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FD47A9-70FC-DC47-8E3C-6D4F2C48C723}" type="slidenum">
              <a:rPr lang="en-US"/>
              <a:pPr lvl="1"/>
              <a:t>‹#›</a:t>
            </a:fld>
            <a:endParaRPr lang="en-US"/>
          </a:p>
        </p:txBody>
      </p:sp>
    </p:spTree>
    <p:extLst>
      <p:ext uri="{BB962C8B-B14F-4D97-AF65-F5344CB8AC3E}">
        <p14:creationId xmlns:p14="http://schemas.microsoft.com/office/powerpoint/2010/main" val="2647531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900313A-B339-484C-906D-FED6131D9751}" type="slidenum">
              <a:rPr lang="en-US"/>
              <a:pPr lvl="1"/>
              <a:t>‹#›</a:t>
            </a:fld>
            <a:endParaRPr lang="en-US"/>
          </a:p>
        </p:txBody>
      </p:sp>
    </p:spTree>
    <p:extLst>
      <p:ext uri="{BB962C8B-B14F-4D97-AF65-F5344CB8AC3E}">
        <p14:creationId xmlns:p14="http://schemas.microsoft.com/office/powerpoint/2010/main" val="247816555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F9B83049-A449-CA48-BCD8-A5DAC9BD2711}" type="slidenum">
              <a:rPr lang="en-US"/>
              <a:pPr lvl="1"/>
              <a:t>‹#›</a:t>
            </a:fld>
            <a:endParaRPr lang="en-US"/>
          </a:p>
        </p:txBody>
      </p:sp>
    </p:spTree>
    <p:extLst>
      <p:ext uri="{BB962C8B-B14F-4D97-AF65-F5344CB8AC3E}">
        <p14:creationId xmlns:p14="http://schemas.microsoft.com/office/powerpoint/2010/main" val="351278667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8A91626-E8F2-3E43-AF39-A956FE1DAFAC}" type="slidenum">
              <a:rPr lang="en-US"/>
              <a:pPr lvl="1"/>
              <a:t>‹#›</a:t>
            </a:fld>
            <a:endParaRPr lang="en-US"/>
          </a:p>
        </p:txBody>
      </p:sp>
    </p:spTree>
    <p:extLst>
      <p:ext uri="{BB962C8B-B14F-4D97-AF65-F5344CB8AC3E}">
        <p14:creationId xmlns:p14="http://schemas.microsoft.com/office/powerpoint/2010/main" val="143557496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2A33DDB-E187-4E4E-B042-8E27FF8059CE}" type="slidenum">
              <a:rPr lang="en-US"/>
              <a:pPr lvl="1"/>
              <a:t>‹#›</a:t>
            </a:fld>
            <a:endParaRPr lang="en-US"/>
          </a:p>
        </p:txBody>
      </p:sp>
    </p:spTree>
    <p:extLst>
      <p:ext uri="{BB962C8B-B14F-4D97-AF65-F5344CB8AC3E}">
        <p14:creationId xmlns:p14="http://schemas.microsoft.com/office/powerpoint/2010/main" val="3104369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D5CEF67-6636-2444-B066-DAE69C572762}" type="slidenum">
              <a:rPr lang="en-US"/>
              <a:pPr lvl="1"/>
              <a:t>‹#›</a:t>
            </a:fld>
            <a:endParaRPr lang="en-US"/>
          </a:p>
        </p:txBody>
      </p:sp>
    </p:spTree>
    <p:extLst>
      <p:ext uri="{BB962C8B-B14F-4D97-AF65-F5344CB8AC3E}">
        <p14:creationId xmlns:p14="http://schemas.microsoft.com/office/powerpoint/2010/main" val="33593795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A9A5349-A127-D448-801A-E08547BC1504}" type="slidenum">
              <a:rPr lang="en-US"/>
              <a:pPr lvl="1"/>
              <a:t>‹#›</a:t>
            </a:fld>
            <a:endParaRPr lang="en-US"/>
          </a:p>
        </p:txBody>
      </p:sp>
    </p:spTree>
    <p:extLst>
      <p:ext uri="{BB962C8B-B14F-4D97-AF65-F5344CB8AC3E}">
        <p14:creationId xmlns:p14="http://schemas.microsoft.com/office/powerpoint/2010/main" val="1650467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C0C456-A908-8545-A694-3C633AAF3674}" type="slidenum">
              <a:rPr lang="en-US"/>
              <a:pPr lvl="1"/>
              <a:t>‹#›</a:t>
            </a:fld>
            <a:endParaRPr lang="en-US"/>
          </a:p>
        </p:txBody>
      </p:sp>
    </p:spTree>
    <p:extLst>
      <p:ext uri="{BB962C8B-B14F-4D97-AF65-F5344CB8AC3E}">
        <p14:creationId xmlns:p14="http://schemas.microsoft.com/office/powerpoint/2010/main" val="1898783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D6ABA46B-0A98-8F4E-82E5-E661BC01A52A}" type="slidenum">
              <a:rPr lang="en-US"/>
              <a:pPr lvl="1"/>
              <a:t>‹#›</a:t>
            </a:fld>
            <a:endParaRPr lang="en-US"/>
          </a:p>
        </p:txBody>
      </p:sp>
    </p:spTree>
    <p:extLst>
      <p:ext uri="{BB962C8B-B14F-4D97-AF65-F5344CB8AC3E}">
        <p14:creationId xmlns:p14="http://schemas.microsoft.com/office/powerpoint/2010/main" val="1277271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C3CED3C1-192E-864B-ABCF-62A2444589D0}" type="slidenum">
              <a:rPr lang="en-US"/>
              <a:pPr lvl="1"/>
              <a:t>‹#›</a:t>
            </a:fld>
            <a:endParaRPr lang="en-US"/>
          </a:p>
        </p:txBody>
      </p:sp>
    </p:spTree>
    <p:extLst>
      <p:ext uri="{BB962C8B-B14F-4D97-AF65-F5344CB8AC3E}">
        <p14:creationId xmlns:p14="http://schemas.microsoft.com/office/powerpoint/2010/main" val="441851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706D4F60-8492-AD45-82D0-F68C261B5477}" type="slidenum">
              <a:rPr lang="en-US"/>
              <a:pPr lvl="1"/>
              <a:t>‹#›</a:t>
            </a:fld>
            <a:endParaRPr lang="en-US"/>
          </a:p>
        </p:txBody>
      </p:sp>
    </p:spTree>
    <p:extLst>
      <p:ext uri="{BB962C8B-B14F-4D97-AF65-F5344CB8AC3E}">
        <p14:creationId xmlns:p14="http://schemas.microsoft.com/office/powerpoint/2010/main" val="3685614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F0DAFFC-133E-2D40-BBEF-4F89F44FAE8A}" type="slidenum">
              <a:rPr lang="en-US"/>
              <a:pPr lvl="1"/>
              <a:t>‹#›</a:t>
            </a:fld>
            <a:endParaRPr lang="en-US"/>
          </a:p>
        </p:txBody>
      </p:sp>
    </p:spTree>
    <p:extLst>
      <p:ext uri="{BB962C8B-B14F-4D97-AF65-F5344CB8AC3E}">
        <p14:creationId xmlns:p14="http://schemas.microsoft.com/office/powerpoint/2010/main" val="250018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D666B58-B9EE-8941-926C-E457088E908F}" type="slidenum">
              <a:rPr lang="en-US"/>
              <a:pPr lvl="1"/>
              <a:t>‹#›</a:t>
            </a:fld>
            <a:endParaRPr lang="en-US"/>
          </a:p>
        </p:txBody>
      </p:sp>
    </p:spTree>
    <p:extLst>
      <p:ext uri="{BB962C8B-B14F-4D97-AF65-F5344CB8AC3E}">
        <p14:creationId xmlns:p14="http://schemas.microsoft.com/office/powerpoint/2010/main" val="4292450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7E99E90-F085-C446-ABFA-D00368C0D180}" type="slidenum">
              <a:rPr lang="en-US"/>
              <a:pPr lvl="1"/>
              <a:t>‹#›</a:t>
            </a:fld>
            <a:endParaRPr lang="en-US"/>
          </a:p>
        </p:txBody>
      </p:sp>
    </p:spTree>
    <p:extLst>
      <p:ext uri="{BB962C8B-B14F-4D97-AF65-F5344CB8AC3E}">
        <p14:creationId xmlns:p14="http://schemas.microsoft.com/office/powerpoint/2010/main" val="1814415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5FAAA7E-5A83-774F-9FDB-5F4071973CAD}" type="slidenum">
              <a:rPr lang="en-US"/>
              <a:pPr lvl="1"/>
              <a:t>‹#›</a:t>
            </a:fld>
            <a:endParaRPr lang="en-US"/>
          </a:p>
        </p:txBody>
      </p:sp>
    </p:spTree>
    <p:extLst>
      <p:ext uri="{BB962C8B-B14F-4D97-AF65-F5344CB8AC3E}">
        <p14:creationId xmlns:p14="http://schemas.microsoft.com/office/powerpoint/2010/main" val="2785695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2323E4-D3FC-874A-BDA3-76A454BB6F1C}" type="slidenum">
              <a:rPr lang="en-US"/>
              <a:pPr lvl="1"/>
              <a:t>‹#›</a:t>
            </a:fld>
            <a:endParaRPr lang="en-US"/>
          </a:p>
        </p:txBody>
      </p:sp>
    </p:spTree>
    <p:extLst>
      <p:ext uri="{BB962C8B-B14F-4D97-AF65-F5344CB8AC3E}">
        <p14:creationId xmlns:p14="http://schemas.microsoft.com/office/powerpoint/2010/main" val="412728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2625" y="609600"/>
            <a:ext cx="8078788" cy="1141413"/>
          </a:xfrm>
        </p:spPr>
        <p:txBody>
          <a:bodyPr/>
          <a:lstStyle/>
          <a:p>
            <a:r>
              <a:rPr lang="x-none"/>
              <a:t>Click to edit Master title style</a:t>
            </a:r>
            <a:endParaRPr lang="fr-FR"/>
          </a:p>
        </p:txBody>
      </p:sp>
      <p:sp>
        <p:nvSpPr>
          <p:cNvPr id="3" name="Date Placeholder 2"/>
          <p:cNvSpPr>
            <a:spLocks noGrp="1"/>
          </p:cNvSpPr>
          <p:nvPr>
            <p:ph type="dt" idx="10"/>
          </p:nvPr>
        </p:nvSpPr>
        <p:spPr>
          <a:xfrm>
            <a:off x="7215188" y="6442075"/>
            <a:ext cx="1903412" cy="379413"/>
          </a:xfrm>
        </p:spPr>
        <p:txBody>
          <a:bodyPr/>
          <a:lstStyle>
            <a:lvl1pPr>
              <a:defRPr/>
            </a:lvl1pPr>
          </a:lstStyle>
          <a:p>
            <a:r>
              <a:rPr lang="en-US"/>
              <a:t>09/12/14</a:t>
            </a:r>
          </a:p>
        </p:txBody>
      </p:sp>
      <p:sp>
        <p:nvSpPr>
          <p:cNvPr id="4" name="Slide Number Placeholder 3"/>
          <p:cNvSpPr>
            <a:spLocks noGrp="1"/>
          </p:cNvSpPr>
          <p:nvPr>
            <p:ph type="sldNum" idx="11"/>
          </p:nvPr>
        </p:nvSpPr>
        <p:spPr>
          <a:xfrm>
            <a:off x="7199313" y="6148388"/>
            <a:ext cx="1903412" cy="379412"/>
          </a:xfrm>
        </p:spPr>
        <p:txBody>
          <a:bodyPr/>
          <a:lstStyle>
            <a:lvl2pPr lvl="1">
              <a:defRPr/>
            </a:lvl2pPr>
          </a:lstStyle>
          <a:p>
            <a:pPr lvl="1"/>
            <a:fld id="{EAC35E6D-7DC6-B840-8753-CBAC9412A6B3}" type="slidenum">
              <a:rPr lang="en-US"/>
              <a:pPr lvl="1"/>
              <a:t>‹#›</a:t>
            </a:fld>
            <a:endParaRPr lang="en-US"/>
          </a:p>
        </p:txBody>
      </p:sp>
    </p:spTree>
    <p:extLst>
      <p:ext uri="{BB962C8B-B14F-4D97-AF65-F5344CB8AC3E}">
        <p14:creationId xmlns:p14="http://schemas.microsoft.com/office/powerpoint/2010/main" val="41722743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ABB698A-01D9-6C40-AB38-F48C2ED660F6}" type="slidenum">
              <a:rPr lang="en-US"/>
              <a:pPr lvl="1"/>
              <a:t>‹#›</a:t>
            </a:fld>
            <a:endParaRPr lang="en-US"/>
          </a:p>
        </p:txBody>
      </p:sp>
    </p:spTree>
    <p:extLst>
      <p:ext uri="{BB962C8B-B14F-4D97-AF65-F5344CB8AC3E}">
        <p14:creationId xmlns:p14="http://schemas.microsoft.com/office/powerpoint/2010/main" val="26958215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BA0504B-4367-6E43-A332-4202D318E088}" type="slidenum">
              <a:rPr lang="en-US"/>
              <a:pPr lvl="1"/>
              <a:t>‹#›</a:t>
            </a:fld>
            <a:endParaRPr lang="en-US"/>
          </a:p>
        </p:txBody>
      </p:sp>
    </p:spTree>
    <p:extLst>
      <p:ext uri="{BB962C8B-B14F-4D97-AF65-F5344CB8AC3E}">
        <p14:creationId xmlns:p14="http://schemas.microsoft.com/office/powerpoint/2010/main" val="14684629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61842A-CD12-6545-BFBA-29B08D3AB6E3}" type="slidenum">
              <a:rPr lang="en-US"/>
              <a:pPr lvl="1"/>
              <a:t>‹#›</a:t>
            </a:fld>
            <a:endParaRPr lang="en-US"/>
          </a:p>
        </p:txBody>
      </p:sp>
    </p:spTree>
    <p:extLst>
      <p:ext uri="{BB962C8B-B14F-4D97-AF65-F5344CB8AC3E}">
        <p14:creationId xmlns:p14="http://schemas.microsoft.com/office/powerpoint/2010/main" val="14801799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324ABEC6-DFD9-8D40-8205-E3AB8A4DDD20}" type="slidenum">
              <a:rPr lang="en-US"/>
              <a:pPr lvl="1"/>
              <a:t>‹#›</a:t>
            </a:fld>
            <a:endParaRPr lang="en-US"/>
          </a:p>
        </p:txBody>
      </p:sp>
    </p:spTree>
    <p:extLst>
      <p:ext uri="{BB962C8B-B14F-4D97-AF65-F5344CB8AC3E}">
        <p14:creationId xmlns:p14="http://schemas.microsoft.com/office/powerpoint/2010/main" val="1514510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A0C01D7-EF40-E14E-9873-2B67DAAF4478}" type="slidenum">
              <a:rPr lang="en-US"/>
              <a:pPr lvl="1"/>
              <a:t>‹#›</a:t>
            </a:fld>
            <a:endParaRPr lang="en-US"/>
          </a:p>
        </p:txBody>
      </p:sp>
    </p:spTree>
    <p:extLst>
      <p:ext uri="{BB962C8B-B14F-4D97-AF65-F5344CB8AC3E}">
        <p14:creationId xmlns:p14="http://schemas.microsoft.com/office/powerpoint/2010/main" val="3070084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29AA0DD-79FD-3343-A164-D1B17E8BB90D}" type="slidenum">
              <a:rPr lang="en-US"/>
              <a:pPr lvl="1"/>
              <a:t>‹#›</a:t>
            </a:fld>
            <a:endParaRPr lang="en-US"/>
          </a:p>
        </p:txBody>
      </p:sp>
    </p:spTree>
    <p:extLst>
      <p:ext uri="{BB962C8B-B14F-4D97-AF65-F5344CB8AC3E}">
        <p14:creationId xmlns:p14="http://schemas.microsoft.com/office/powerpoint/2010/main" val="532381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9E4A9C9-0B3D-AD45-B9F2-4D4FA18A9735}" type="slidenum">
              <a:rPr lang="en-US"/>
              <a:pPr lvl="1"/>
              <a:t>‹#›</a:t>
            </a:fld>
            <a:endParaRPr lang="en-US"/>
          </a:p>
        </p:txBody>
      </p:sp>
    </p:spTree>
    <p:extLst>
      <p:ext uri="{BB962C8B-B14F-4D97-AF65-F5344CB8AC3E}">
        <p14:creationId xmlns:p14="http://schemas.microsoft.com/office/powerpoint/2010/main" val="1812891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2D45AE16-2E80-D34D-8519-DCE2D88F08B0}" type="slidenum">
              <a:rPr lang="en-US"/>
              <a:pPr lvl="1"/>
              <a:t>‹#›</a:t>
            </a:fld>
            <a:endParaRPr lang="en-US"/>
          </a:p>
        </p:txBody>
      </p:sp>
    </p:spTree>
    <p:extLst>
      <p:ext uri="{BB962C8B-B14F-4D97-AF65-F5344CB8AC3E}">
        <p14:creationId xmlns:p14="http://schemas.microsoft.com/office/powerpoint/2010/main" val="4262840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C9E2177-75AB-C04C-8525-A79E0679F4CE}" type="slidenum">
              <a:rPr lang="en-US"/>
              <a:pPr lvl="1"/>
              <a:t>‹#›</a:t>
            </a:fld>
            <a:endParaRPr lang="en-US"/>
          </a:p>
        </p:txBody>
      </p:sp>
    </p:spTree>
    <p:extLst>
      <p:ext uri="{BB962C8B-B14F-4D97-AF65-F5344CB8AC3E}">
        <p14:creationId xmlns:p14="http://schemas.microsoft.com/office/powerpoint/2010/main" val="16850050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E84BD32-F169-5B46-B9A0-FDB017A2F6E3}" type="slidenum">
              <a:rPr lang="en-US"/>
              <a:pPr lvl="1"/>
              <a:t>‹#›</a:t>
            </a:fld>
            <a:endParaRPr lang="en-US"/>
          </a:p>
        </p:txBody>
      </p:sp>
    </p:spTree>
    <p:extLst>
      <p:ext uri="{BB962C8B-B14F-4D97-AF65-F5344CB8AC3E}">
        <p14:creationId xmlns:p14="http://schemas.microsoft.com/office/powerpoint/2010/main" val="9282593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23C1B80-017F-124B-9B2C-C9EF183E27A1}" type="slidenum">
              <a:rPr lang="en-US"/>
              <a:pPr lvl="1"/>
              <a:t>‹#›</a:t>
            </a:fld>
            <a:endParaRPr lang="en-US"/>
          </a:p>
        </p:txBody>
      </p:sp>
    </p:spTree>
    <p:extLst>
      <p:ext uri="{BB962C8B-B14F-4D97-AF65-F5344CB8AC3E}">
        <p14:creationId xmlns:p14="http://schemas.microsoft.com/office/powerpoint/2010/main" val="2241993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91E4273-06F4-F846-A52E-3270935049C7}" type="slidenum">
              <a:rPr lang="en-US"/>
              <a:pPr lvl="1"/>
              <a:t>‹#›</a:t>
            </a:fld>
            <a:endParaRPr lang="en-US"/>
          </a:p>
        </p:txBody>
      </p:sp>
    </p:spTree>
    <p:extLst>
      <p:ext uri="{BB962C8B-B14F-4D97-AF65-F5344CB8AC3E}">
        <p14:creationId xmlns:p14="http://schemas.microsoft.com/office/powerpoint/2010/main" val="4053831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EEF503C-8C81-C24C-A493-61546A00292F}" type="slidenum">
              <a:rPr lang="en-US"/>
              <a:pPr lvl="1"/>
              <a:t>‹#›</a:t>
            </a:fld>
            <a:endParaRPr lang="en-US"/>
          </a:p>
        </p:txBody>
      </p:sp>
    </p:spTree>
    <p:extLst>
      <p:ext uri="{BB962C8B-B14F-4D97-AF65-F5344CB8AC3E}">
        <p14:creationId xmlns:p14="http://schemas.microsoft.com/office/powerpoint/2010/main" val="462361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F1E0F75-421A-7B4C-B182-6C4F6B450D49}" type="slidenum">
              <a:rPr lang="en-US"/>
              <a:pPr lvl="1"/>
              <a:t>‹#›</a:t>
            </a:fld>
            <a:endParaRPr lang="en-US"/>
          </a:p>
        </p:txBody>
      </p:sp>
    </p:spTree>
    <p:extLst>
      <p:ext uri="{BB962C8B-B14F-4D97-AF65-F5344CB8AC3E}">
        <p14:creationId xmlns:p14="http://schemas.microsoft.com/office/powerpoint/2010/main" val="67623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42A55B-E2D1-8C47-B18E-924F9C620625}" type="slidenum">
              <a:rPr lang="en-US"/>
              <a:pPr lvl="1"/>
              <a:t>‹#›</a:t>
            </a:fld>
            <a:endParaRPr lang="en-US"/>
          </a:p>
        </p:txBody>
      </p:sp>
    </p:spTree>
    <p:extLst>
      <p:ext uri="{BB962C8B-B14F-4D97-AF65-F5344CB8AC3E}">
        <p14:creationId xmlns:p14="http://schemas.microsoft.com/office/powerpoint/2010/main" val="645254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0DE8CA5-D82F-D64A-A85D-FA20449B017F}" type="slidenum">
              <a:rPr lang="en-US"/>
              <a:pPr lvl="1"/>
              <a:t>‹#›</a:t>
            </a:fld>
            <a:endParaRPr lang="en-US"/>
          </a:p>
        </p:txBody>
      </p:sp>
    </p:spTree>
    <p:extLst>
      <p:ext uri="{BB962C8B-B14F-4D97-AF65-F5344CB8AC3E}">
        <p14:creationId xmlns:p14="http://schemas.microsoft.com/office/powerpoint/2010/main" val="24037658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420DB9B8-229F-C94B-A856-D12A51B5A5D8}" type="slidenum">
              <a:rPr lang="en-US"/>
              <a:pPr lvl="1"/>
              <a:t>‹#›</a:t>
            </a:fld>
            <a:endParaRPr lang="en-US"/>
          </a:p>
        </p:txBody>
      </p:sp>
    </p:spTree>
    <p:extLst>
      <p:ext uri="{BB962C8B-B14F-4D97-AF65-F5344CB8AC3E}">
        <p14:creationId xmlns:p14="http://schemas.microsoft.com/office/powerpoint/2010/main" val="1715257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EA744BE8-BBE5-1743-9C35-5F672C1D3C2A}" type="slidenum">
              <a:rPr lang="en-US"/>
              <a:pPr lvl="1"/>
              <a:t>‹#›</a:t>
            </a:fld>
            <a:endParaRPr lang="en-US"/>
          </a:p>
        </p:txBody>
      </p:sp>
    </p:spTree>
    <p:extLst>
      <p:ext uri="{BB962C8B-B14F-4D97-AF65-F5344CB8AC3E}">
        <p14:creationId xmlns:p14="http://schemas.microsoft.com/office/powerpoint/2010/main" val="12668873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C5381FB-1E45-7C4E-B271-1FA11CC91BE9}" type="slidenum">
              <a:rPr lang="en-US"/>
              <a:pPr lvl="1"/>
              <a:t>‹#›</a:t>
            </a:fld>
            <a:endParaRPr lang="en-US"/>
          </a:p>
        </p:txBody>
      </p:sp>
    </p:spTree>
    <p:extLst>
      <p:ext uri="{BB962C8B-B14F-4D97-AF65-F5344CB8AC3E}">
        <p14:creationId xmlns:p14="http://schemas.microsoft.com/office/powerpoint/2010/main" val="37524213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CAF7C9-0B9B-BD4D-A18D-3BE371188EEF}" type="slidenum">
              <a:rPr lang="en-US"/>
              <a:pPr lvl="1"/>
              <a:t>‹#›</a:t>
            </a:fld>
            <a:endParaRPr lang="en-US"/>
          </a:p>
        </p:txBody>
      </p:sp>
    </p:spTree>
    <p:extLst>
      <p:ext uri="{BB962C8B-B14F-4D97-AF65-F5344CB8AC3E}">
        <p14:creationId xmlns:p14="http://schemas.microsoft.com/office/powerpoint/2010/main" val="1878730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F5E6E2A-C2A4-894C-80DF-12A7448E6DF1}" type="slidenum">
              <a:rPr lang="en-US"/>
              <a:pPr lvl="1"/>
              <a:t>‹#›</a:t>
            </a:fld>
            <a:endParaRPr lang="en-US"/>
          </a:p>
        </p:txBody>
      </p:sp>
    </p:spTree>
    <p:extLst>
      <p:ext uri="{BB962C8B-B14F-4D97-AF65-F5344CB8AC3E}">
        <p14:creationId xmlns:p14="http://schemas.microsoft.com/office/powerpoint/2010/main" val="34091655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325E212-9D3F-0E47-B921-FE75726A23FF}" type="slidenum">
              <a:rPr lang="en-US"/>
              <a:pPr lvl="1"/>
              <a:t>‹#›</a:t>
            </a:fld>
            <a:endParaRPr lang="en-US"/>
          </a:p>
        </p:txBody>
      </p:sp>
    </p:spTree>
    <p:extLst>
      <p:ext uri="{BB962C8B-B14F-4D97-AF65-F5344CB8AC3E}">
        <p14:creationId xmlns:p14="http://schemas.microsoft.com/office/powerpoint/2010/main" val="25688040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032BC5D-6829-6E44-B787-913352E56B73}" type="slidenum">
              <a:rPr lang="en-US"/>
              <a:pPr lvl="1"/>
              <a:t>‹#›</a:t>
            </a:fld>
            <a:endParaRPr lang="en-US"/>
          </a:p>
        </p:txBody>
      </p:sp>
    </p:spTree>
    <p:extLst>
      <p:ext uri="{BB962C8B-B14F-4D97-AF65-F5344CB8AC3E}">
        <p14:creationId xmlns:p14="http://schemas.microsoft.com/office/powerpoint/2010/main" val="16379093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57991A0-CA12-6C46-AD4A-BEB783419AF2}" type="slidenum">
              <a:rPr lang="en-US"/>
              <a:pPr lvl="1"/>
              <a:t>‹#›</a:t>
            </a:fld>
            <a:endParaRPr lang="en-US"/>
          </a:p>
        </p:txBody>
      </p:sp>
    </p:spTree>
    <p:extLst>
      <p:ext uri="{BB962C8B-B14F-4D97-AF65-F5344CB8AC3E}">
        <p14:creationId xmlns:p14="http://schemas.microsoft.com/office/powerpoint/2010/main" val="14457634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4439E9E-021B-094A-AC43-569498E0EC38}" type="slidenum">
              <a:rPr lang="en-US"/>
              <a:pPr lvl="1"/>
              <a:t>‹#›</a:t>
            </a:fld>
            <a:endParaRPr lang="en-US"/>
          </a:p>
        </p:txBody>
      </p:sp>
    </p:spTree>
    <p:extLst>
      <p:ext uri="{BB962C8B-B14F-4D97-AF65-F5344CB8AC3E}">
        <p14:creationId xmlns:p14="http://schemas.microsoft.com/office/powerpoint/2010/main" val="1288307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293A85-11F9-F543-BA48-67529B259426}" type="slidenum">
              <a:rPr lang="en-US"/>
              <a:pPr lvl="1"/>
              <a:t>‹#›</a:t>
            </a:fld>
            <a:endParaRPr lang="en-US"/>
          </a:p>
        </p:txBody>
      </p:sp>
    </p:spTree>
    <p:extLst>
      <p:ext uri="{BB962C8B-B14F-4D97-AF65-F5344CB8AC3E}">
        <p14:creationId xmlns:p14="http://schemas.microsoft.com/office/powerpoint/2010/main" val="42199615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8BCDD23-785B-5B48-88BB-5D7947F4B919}" type="slidenum">
              <a:rPr lang="en-US"/>
              <a:pPr lvl="1"/>
              <a:t>‹#›</a:t>
            </a:fld>
            <a:endParaRPr lang="en-US"/>
          </a:p>
        </p:txBody>
      </p:sp>
    </p:spTree>
    <p:extLst>
      <p:ext uri="{BB962C8B-B14F-4D97-AF65-F5344CB8AC3E}">
        <p14:creationId xmlns:p14="http://schemas.microsoft.com/office/powerpoint/2010/main" val="10515465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6CBABC5-711C-4348-9824-F5B5A39CA796}" type="slidenum">
              <a:rPr lang="en-US"/>
              <a:pPr lvl="1"/>
              <a:t>‹#›</a:t>
            </a:fld>
            <a:endParaRPr lang="en-US"/>
          </a:p>
        </p:txBody>
      </p:sp>
    </p:spTree>
    <p:extLst>
      <p:ext uri="{BB962C8B-B14F-4D97-AF65-F5344CB8AC3E}">
        <p14:creationId xmlns:p14="http://schemas.microsoft.com/office/powerpoint/2010/main" val="941157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86691F02-9811-F248-9997-F5B67FCFBC72}" type="slidenum">
              <a:rPr lang="en-US"/>
              <a:pPr lvl="1"/>
              <a:t>‹#›</a:t>
            </a:fld>
            <a:endParaRPr lang="en-US"/>
          </a:p>
        </p:txBody>
      </p:sp>
    </p:spTree>
    <p:extLst>
      <p:ext uri="{BB962C8B-B14F-4D97-AF65-F5344CB8AC3E}">
        <p14:creationId xmlns:p14="http://schemas.microsoft.com/office/powerpoint/2010/main" val="3735792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6944C8A2-2BA0-9740-B6EB-1CF08ABBEF19}" type="slidenum">
              <a:rPr lang="en-US"/>
              <a:pPr lvl="1"/>
              <a:t>‹#›</a:t>
            </a:fld>
            <a:endParaRPr lang="en-US"/>
          </a:p>
        </p:txBody>
      </p:sp>
    </p:spTree>
    <p:extLst>
      <p:ext uri="{BB962C8B-B14F-4D97-AF65-F5344CB8AC3E}">
        <p14:creationId xmlns:p14="http://schemas.microsoft.com/office/powerpoint/2010/main" val="19431111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4D0D8FD9-473C-E244-ACB1-885DF4FEF370}" type="slidenum">
              <a:rPr lang="en-US"/>
              <a:pPr lvl="1"/>
              <a:t>‹#›</a:t>
            </a:fld>
            <a:endParaRPr lang="en-US"/>
          </a:p>
        </p:txBody>
      </p:sp>
    </p:spTree>
    <p:extLst>
      <p:ext uri="{BB962C8B-B14F-4D97-AF65-F5344CB8AC3E}">
        <p14:creationId xmlns:p14="http://schemas.microsoft.com/office/powerpoint/2010/main" val="29507685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E55820D5-105B-CA4F-881F-8D613055D6F1}" type="slidenum">
              <a:rPr lang="en-US"/>
              <a:pPr lvl="1"/>
              <a:t>‹#›</a:t>
            </a:fld>
            <a:endParaRPr lang="en-US"/>
          </a:p>
        </p:txBody>
      </p:sp>
    </p:spTree>
    <p:extLst>
      <p:ext uri="{BB962C8B-B14F-4D97-AF65-F5344CB8AC3E}">
        <p14:creationId xmlns:p14="http://schemas.microsoft.com/office/powerpoint/2010/main" val="20647574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6A050AC-8C25-4F42-976D-F803BE5159E5}" type="slidenum">
              <a:rPr lang="en-US"/>
              <a:pPr lvl="1"/>
              <a:t>‹#›</a:t>
            </a:fld>
            <a:endParaRPr lang="en-US"/>
          </a:p>
        </p:txBody>
      </p:sp>
    </p:spTree>
    <p:extLst>
      <p:ext uri="{BB962C8B-B14F-4D97-AF65-F5344CB8AC3E}">
        <p14:creationId xmlns:p14="http://schemas.microsoft.com/office/powerpoint/2010/main" val="30936485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5C3D276-E58D-B84A-B423-D1AB174405EF}" type="slidenum">
              <a:rPr lang="en-US"/>
              <a:pPr lvl="1"/>
              <a:t>‹#›</a:t>
            </a:fld>
            <a:endParaRPr lang="en-US"/>
          </a:p>
        </p:txBody>
      </p:sp>
    </p:spTree>
    <p:extLst>
      <p:ext uri="{BB962C8B-B14F-4D97-AF65-F5344CB8AC3E}">
        <p14:creationId xmlns:p14="http://schemas.microsoft.com/office/powerpoint/2010/main" val="2994404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F6E4543-3660-6442-BDC1-4DEBFEC63000}" type="slidenum">
              <a:rPr lang="en-US"/>
              <a:pPr lvl="1"/>
              <a:t>‹#›</a:t>
            </a:fld>
            <a:endParaRPr lang="en-US"/>
          </a:p>
        </p:txBody>
      </p:sp>
    </p:spTree>
    <p:extLst>
      <p:ext uri="{BB962C8B-B14F-4D97-AF65-F5344CB8AC3E}">
        <p14:creationId xmlns:p14="http://schemas.microsoft.com/office/powerpoint/2010/main" val="25662079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79B7080-F594-C646-8F34-59D9AC1C595B}" type="slidenum">
              <a:rPr lang="en-US"/>
              <a:pPr lvl="1"/>
              <a:t>‹#›</a:t>
            </a:fld>
            <a:endParaRPr lang="en-US"/>
          </a:p>
        </p:txBody>
      </p:sp>
    </p:spTree>
    <p:extLst>
      <p:ext uri="{BB962C8B-B14F-4D97-AF65-F5344CB8AC3E}">
        <p14:creationId xmlns:p14="http://schemas.microsoft.com/office/powerpoint/2010/main" val="31734664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70FAB0-104D-8C41-A0D9-D1D236F0CBE7}" type="slidenum">
              <a:rPr lang="en-US"/>
              <a:pPr lvl="1"/>
              <a:t>‹#›</a:t>
            </a:fld>
            <a:endParaRPr lang="en-US"/>
          </a:p>
        </p:txBody>
      </p:sp>
    </p:spTree>
    <p:extLst>
      <p:ext uri="{BB962C8B-B14F-4D97-AF65-F5344CB8AC3E}">
        <p14:creationId xmlns:p14="http://schemas.microsoft.com/office/powerpoint/2010/main" val="6588756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1ACF324-9006-7D49-B0B8-99BF6B273ED0}" type="slidenum">
              <a:rPr lang="en-US"/>
              <a:pPr lvl="1"/>
              <a:t>‹#›</a:t>
            </a:fld>
            <a:endParaRPr lang="en-US"/>
          </a:p>
        </p:txBody>
      </p:sp>
    </p:spTree>
    <p:extLst>
      <p:ext uri="{BB962C8B-B14F-4D97-AF65-F5344CB8AC3E}">
        <p14:creationId xmlns:p14="http://schemas.microsoft.com/office/powerpoint/2010/main" val="23216747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BDC0B0-F7DD-B04F-B609-87CEE9474AF3}" type="slidenum">
              <a:rPr lang="en-US"/>
              <a:pPr lvl="1"/>
              <a:t>‹#›</a:t>
            </a:fld>
            <a:endParaRPr lang="en-US"/>
          </a:p>
        </p:txBody>
      </p:sp>
    </p:spTree>
    <p:extLst>
      <p:ext uri="{BB962C8B-B14F-4D97-AF65-F5344CB8AC3E}">
        <p14:creationId xmlns:p14="http://schemas.microsoft.com/office/powerpoint/2010/main" val="893645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67BD095-1ED9-3E46-A390-254EF34F330A}" type="slidenum">
              <a:rPr lang="en-US"/>
              <a:pPr lvl="1"/>
              <a:t>‹#›</a:t>
            </a:fld>
            <a:endParaRPr lang="en-US"/>
          </a:p>
        </p:txBody>
      </p:sp>
    </p:spTree>
    <p:extLst>
      <p:ext uri="{BB962C8B-B14F-4D97-AF65-F5344CB8AC3E}">
        <p14:creationId xmlns:p14="http://schemas.microsoft.com/office/powerpoint/2010/main" val="33830780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8278334-7888-7443-8C38-41EB8C700FB3}" type="slidenum">
              <a:rPr lang="en-US"/>
              <a:pPr lvl="1"/>
              <a:t>‹#›</a:t>
            </a:fld>
            <a:endParaRPr lang="en-US"/>
          </a:p>
        </p:txBody>
      </p:sp>
    </p:spTree>
    <p:extLst>
      <p:ext uri="{BB962C8B-B14F-4D97-AF65-F5344CB8AC3E}">
        <p14:creationId xmlns:p14="http://schemas.microsoft.com/office/powerpoint/2010/main" val="34048897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CDD988-522E-4C4C-82FA-34FD908C4415}" type="slidenum">
              <a:rPr lang="en-US"/>
              <a:pPr lvl="1"/>
              <a:t>‹#›</a:t>
            </a:fld>
            <a:endParaRPr lang="en-US"/>
          </a:p>
        </p:txBody>
      </p:sp>
    </p:spTree>
    <p:extLst>
      <p:ext uri="{BB962C8B-B14F-4D97-AF65-F5344CB8AC3E}">
        <p14:creationId xmlns:p14="http://schemas.microsoft.com/office/powerpoint/2010/main" val="41658900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7AA97029-EA06-DC43-9DC7-BD252D5D9840}" type="slidenum">
              <a:rPr lang="en-US"/>
              <a:pPr lvl="1"/>
              <a:t>‹#›</a:t>
            </a:fld>
            <a:endParaRPr lang="en-US"/>
          </a:p>
        </p:txBody>
      </p:sp>
    </p:spTree>
    <p:extLst>
      <p:ext uri="{BB962C8B-B14F-4D97-AF65-F5344CB8AC3E}">
        <p14:creationId xmlns:p14="http://schemas.microsoft.com/office/powerpoint/2010/main" val="4047681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19D9FC6D-2F5F-3F42-9AC9-ABBB038362A7}" type="slidenum">
              <a:rPr lang="en-US"/>
              <a:pPr lvl="1"/>
              <a:t>‹#›</a:t>
            </a:fld>
            <a:endParaRPr lang="en-US"/>
          </a:p>
        </p:txBody>
      </p:sp>
    </p:spTree>
    <p:extLst>
      <p:ext uri="{BB962C8B-B14F-4D97-AF65-F5344CB8AC3E}">
        <p14:creationId xmlns:p14="http://schemas.microsoft.com/office/powerpoint/2010/main" val="39138881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A19043-8348-5644-A56C-D10F5CA5C4DC}" type="slidenum">
              <a:rPr lang="en-US"/>
              <a:pPr lvl="1"/>
              <a:t>‹#›</a:t>
            </a:fld>
            <a:endParaRPr lang="en-US"/>
          </a:p>
        </p:txBody>
      </p:sp>
    </p:spTree>
    <p:extLst>
      <p:ext uri="{BB962C8B-B14F-4D97-AF65-F5344CB8AC3E}">
        <p14:creationId xmlns:p14="http://schemas.microsoft.com/office/powerpoint/2010/main" val="18949614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280C8FC-4FDB-BC4A-BEE3-34EF61487E43}" type="slidenum">
              <a:rPr lang="en-US"/>
              <a:pPr lvl="1"/>
              <a:t>‹#›</a:t>
            </a:fld>
            <a:endParaRPr lang="en-US"/>
          </a:p>
        </p:txBody>
      </p:sp>
    </p:spTree>
    <p:extLst>
      <p:ext uri="{BB962C8B-B14F-4D97-AF65-F5344CB8AC3E}">
        <p14:creationId xmlns:p14="http://schemas.microsoft.com/office/powerpoint/2010/main" val="424171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74D04CF-EB77-3140-8D36-138567C636F2}" type="slidenum">
              <a:rPr lang="en-US"/>
              <a:pPr lvl="1"/>
              <a:t>‹#›</a:t>
            </a:fld>
            <a:endParaRPr lang="en-US"/>
          </a:p>
        </p:txBody>
      </p:sp>
    </p:spTree>
    <p:extLst>
      <p:ext uri="{BB962C8B-B14F-4D97-AF65-F5344CB8AC3E}">
        <p14:creationId xmlns:p14="http://schemas.microsoft.com/office/powerpoint/2010/main" val="21218895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5694679A-1326-3E49-9391-93FD51ADD3EF}" type="slidenum">
              <a:rPr lang="en-US"/>
              <a:pPr lvl="1"/>
              <a:t>‹#›</a:t>
            </a:fld>
            <a:endParaRPr lang="en-US"/>
          </a:p>
        </p:txBody>
      </p:sp>
    </p:spTree>
    <p:extLst>
      <p:ext uri="{BB962C8B-B14F-4D97-AF65-F5344CB8AC3E}">
        <p14:creationId xmlns:p14="http://schemas.microsoft.com/office/powerpoint/2010/main" val="1317784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572B9B-D609-0A4F-991C-5981FAFD05DF}" type="slidenum">
              <a:rPr lang="en-US"/>
              <a:pPr lvl="1"/>
              <a:t>‹#›</a:t>
            </a:fld>
            <a:endParaRPr lang="en-US"/>
          </a:p>
        </p:txBody>
      </p:sp>
    </p:spTree>
    <p:extLst>
      <p:ext uri="{BB962C8B-B14F-4D97-AF65-F5344CB8AC3E}">
        <p14:creationId xmlns:p14="http://schemas.microsoft.com/office/powerpoint/2010/main" val="3134715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11A73CE-12F1-854D-8175-FD9B5BFF8E2B}" type="slidenum">
              <a:rPr lang="en-US"/>
              <a:pPr lvl="1"/>
              <a:t>‹#›</a:t>
            </a:fld>
            <a:endParaRPr lang="en-US"/>
          </a:p>
        </p:txBody>
      </p:sp>
    </p:spTree>
    <p:extLst>
      <p:ext uri="{BB962C8B-B14F-4D97-AF65-F5344CB8AC3E}">
        <p14:creationId xmlns:p14="http://schemas.microsoft.com/office/powerpoint/2010/main" val="3338146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86F551A3-5E77-6147-8148-27C134EA6B0E}" type="slidenum">
              <a:rPr lang="en-US"/>
              <a:pPr lvl="1"/>
              <a:t>‹#›</a:t>
            </a:fld>
            <a:endParaRPr lang="en-US"/>
          </a:p>
        </p:txBody>
      </p:sp>
    </p:spTree>
    <p:extLst>
      <p:ext uri="{BB962C8B-B14F-4D97-AF65-F5344CB8AC3E}">
        <p14:creationId xmlns:p14="http://schemas.microsoft.com/office/powerpoint/2010/main" val="17264529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BC950F8-E315-FD47-9253-94C4820EE040}" type="slidenum">
              <a:rPr lang="en-US"/>
              <a:pPr lvl="1"/>
              <a:t>‹#›</a:t>
            </a:fld>
            <a:endParaRPr lang="en-US"/>
          </a:p>
        </p:txBody>
      </p:sp>
    </p:spTree>
    <p:extLst>
      <p:ext uri="{BB962C8B-B14F-4D97-AF65-F5344CB8AC3E}">
        <p14:creationId xmlns:p14="http://schemas.microsoft.com/office/powerpoint/2010/main" val="2181905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11B8AA9E-9CC9-8840-B780-6D606880F68D}" type="slidenum">
              <a:rPr lang="en-US"/>
              <a:pPr lvl="1"/>
              <a:t>‹#›</a:t>
            </a:fld>
            <a:endParaRPr lang="en-US"/>
          </a:p>
        </p:txBody>
      </p:sp>
    </p:spTree>
    <p:extLst>
      <p:ext uri="{BB962C8B-B14F-4D97-AF65-F5344CB8AC3E}">
        <p14:creationId xmlns:p14="http://schemas.microsoft.com/office/powerpoint/2010/main" val="22728707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302D70B9-1A7D-CD4A-B5E8-076608DA4135}" type="slidenum">
              <a:rPr lang="en-US"/>
              <a:pPr lvl="1"/>
              <a:t>‹#›</a:t>
            </a:fld>
            <a:endParaRPr lang="en-US"/>
          </a:p>
        </p:txBody>
      </p:sp>
    </p:spTree>
    <p:extLst>
      <p:ext uri="{BB962C8B-B14F-4D97-AF65-F5344CB8AC3E}">
        <p14:creationId xmlns:p14="http://schemas.microsoft.com/office/powerpoint/2010/main" val="37153290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8BC6E6C2-BA02-3142-B3D8-60B6FB59C02A}" type="slidenum">
              <a:rPr lang="en-US"/>
              <a:pPr lvl="1"/>
              <a:t>‹#›</a:t>
            </a:fld>
            <a:endParaRPr lang="en-US"/>
          </a:p>
        </p:txBody>
      </p:sp>
    </p:spTree>
    <p:extLst>
      <p:ext uri="{BB962C8B-B14F-4D97-AF65-F5344CB8AC3E}">
        <p14:creationId xmlns:p14="http://schemas.microsoft.com/office/powerpoint/2010/main" val="5151640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9789F707-C6C5-9B43-BC69-0741F021FBED}" type="slidenum">
              <a:rPr lang="en-US"/>
              <a:pPr lvl="1"/>
              <a:t>‹#›</a:t>
            </a:fld>
            <a:endParaRPr lang="en-US"/>
          </a:p>
        </p:txBody>
      </p:sp>
    </p:spTree>
    <p:extLst>
      <p:ext uri="{BB962C8B-B14F-4D97-AF65-F5344CB8AC3E}">
        <p14:creationId xmlns:p14="http://schemas.microsoft.com/office/powerpoint/2010/main" val="20013666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3402D57-C379-ED4F-AD49-C034AE5489D2}" type="slidenum">
              <a:rPr lang="en-US"/>
              <a:pPr lvl="1"/>
              <a:t>‹#›</a:t>
            </a:fld>
            <a:endParaRPr lang="en-US"/>
          </a:p>
        </p:txBody>
      </p:sp>
    </p:spTree>
    <p:extLst>
      <p:ext uri="{BB962C8B-B14F-4D97-AF65-F5344CB8AC3E}">
        <p14:creationId xmlns:p14="http://schemas.microsoft.com/office/powerpoint/2010/main" val="9194501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4EA17B7-04EA-6643-A43F-1A8E85F5F03A}" type="slidenum">
              <a:rPr lang="en-US"/>
              <a:pPr lvl="1"/>
              <a:t>‹#›</a:t>
            </a:fld>
            <a:endParaRPr lang="en-US"/>
          </a:p>
        </p:txBody>
      </p:sp>
    </p:spTree>
    <p:extLst>
      <p:ext uri="{BB962C8B-B14F-4D97-AF65-F5344CB8AC3E}">
        <p14:creationId xmlns:p14="http://schemas.microsoft.com/office/powerpoint/2010/main" val="36744430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C591494-F1A4-494F-B732-A9B32A4BBAB9}" type="slidenum">
              <a:rPr lang="en-US"/>
              <a:pPr lvl="1"/>
              <a:t>‹#›</a:t>
            </a:fld>
            <a:endParaRPr lang="en-US"/>
          </a:p>
        </p:txBody>
      </p:sp>
    </p:spTree>
    <p:extLst>
      <p:ext uri="{BB962C8B-B14F-4D97-AF65-F5344CB8AC3E}">
        <p14:creationId xmlns:p14="http://schemas.microsoft.com/office/powerpoint/2010/main" val="3260234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71C78A0-1951-7343-A25E-138B6F7344EA}" type="slidenum">
              <a:rPr lang="en-US"/>
              <a:pPr lvl="1"/>
              <a:t>‹#›</a:t>
            </a:fld>
            <a:endParaRPr lang="en-US"/>
          </a:p>
        </p:txBody>
      </p:sp>
    </p:spTree>
    <p:extLst>
      <p:ext uri="{BB962C8B-B14F-4D97-AF65-F5344CB8AC3E}">
        <p14:creationId xmlns:p14="http://schemas.microsoft.com/office/powerpoint/2010/main" val="8051586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6DE0C66-73A7-3D42-A82F-C31E4E3E1BF7}" type="slidenum">
              <a:rPr lang="en-US"/>
              <a:pPr lvl="1"/>
              <a:t>‹#›</a:t>
            </a:fld>
            <a:endParaRPr lang="en-US"/>
          </a:p>
        </p:txBody>
      </p:sp>
    </p:spTree>
    <p:extLst>
      <p:ext uri="{BB962C8B-B14F-4D97-AF65-F5344CB8AC3E}">
        <p14:creationId xmlns:p14="http://schemas.microsoft.com/office/powerpoint/2010/main" val="933089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E57B265-EC84-5643-AA2D-FA68F31D07E1}" type="slidenum">
              <a:rPr lang="en-US"/>
              <a:pPr lvl="1"/>
              <a:t>‹#›</a:t>
            </a:fld>
            <a:endParaRPr lang="en-US"/>
          </a:p>
        </p:txBody>
      </p:sp>
    </p:spTree>
    <p:extLst>
      <p:ext uri="{BB962C8B-B14F-4D97-AF65-F5344CB8AC3E}">
        <p14:creationId xmlns:p14="http://schemas.microsoft.com/office/powerpoint/2010/main" val="4451234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2564828-F70B-5E45-8104-230E46B6297C}" type="slidenum">
              <a:rPr lang="en-US"/>
              <a:pPr lvl="1"/>
              <a:t>‹#›</a:t>
            </a:fld>
            <a:endParaRPr lang="en-US"/>
          </a:p>
        </p:txBody>
      </p:sp>
    </p:spTree>
    <p:extLst>
      <p:ext uri="{BB962C8B-B14F-4D97-AF65-F5344CB8AC3E}">
        <p14:creationId xmlns:p14="http://schemas.microsoft.com/office/powerpoint/2010/main" val="39061610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5E385C8-83A8-EC4D-87BF-E89930B96D4F}" type="slidenum">
              <a:rPr lang="en-US"/>
              <a:pPr lvl="1"/>
              <a:t>‹#›</a:t>
            </a:fld>
            <a:endParaRPr lang="en-US"/>
          </a:p>
        </p:txBody>
      </p:sp>
    </p:spTree>
    <p:extLst>
      <p:ext uri="{BB962C8B-B14F-4D97-AF65-F5344CB8AC3E}">
        <p14:creationId xmlns:p14="http://schemas.microsoft.com/office/powerpoint/2010/main" val="1181607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F043367-F714-0848-BD0D-009D8039AAC0}" type="slidenum">
              <a:rPr lang="en-US"/>
              <a:pPr lvl="1"/>
              <a:t>‹#›</a:t>
            </a:fld>
            <a:endParaRPr lang="en-US"/>
          </a:p>
        </p:txBody>
      </p:sp>
    </p:spTree>
    <p:extLst>
      <p:ext uri="{BB962C8B-B14F-4D97-AF65-F5344CB8AC3E}">
        <p14:creationId xmlns:p14="http://schemas.microsoft.com/office/powerpoint/2010/main" val="244962767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C361B56B-15BC-A94C-8B41-3672FF4D3181}" type="slidenum">
              <a:rPr lang="en-US"/>
              <a:pPr lvl="1"/>
              <a:t>‹#›</a:t>
            </a:fld>
            <a:endParaRPr lang="en-US"/>
          </a:p>
        </p:txBody>
      </p:sp>
    </p:spTree>
    <p:extLst>
      <p:ext uri="{BB962C8B-B14F-4D97-AF65-F5344CB8AC3E}">
        <p14:creationId xmlns:p14="http://schemas.microsoft.com/office/powerpoint/2010/main" val="25824441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B0816938-47E7-1A42-A737-376132D4008D}" type="slidenum">
              <a:rPr lang="en-US"/>
              <a:pPr lvl="1"/>
              <a:t>‹#›</a:t>
            </a:fld>
            <a:endParaRPr lang="en-US"/>
          </a:p>
        </p:txBody>
      </p:sp>
    </p:spTree>
    <p:extLst>
      <p:ext uri="{BB962C8B-B14F-4D97-AF65-F5344CB8AC3E}">
        <p14:creationId xmlns:p14="http://schemas.microsoft.com/office/powerpoint/2010/main" val="422735184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AD1AA661-79FF-B14A-B3A5-B7281F3E4B51}" type="slidenum">
              <a:rPr lang="en-US"/>
              <a:pPr lvl="1"/>
              <a:t>‹#›</a:t>
            </a:fld>
            <a:endParaRPr lang="en-US"/>
          </a:p>
        </p:txBody>
      </p:sp>
    </p:spTree>
    <p:extLst>
      <p:ext uri="{BB962C8B-B14F-4D97-AF65-F5344CB8AC3E}">
        <p14:creationId xmlns:p14="http://schemas.microsoft.com/office/powerpoint/2010/main" val="18683220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C32525F2-A204-6547-97AB-4BF3A59A1CE2}" type="slidenum">
              <a:rPr lang="en-US"/>
              <a:pPr lvl="1"/>
              <a:t>‹#›</a:t>
            </a:fld>
            <a:endParaRPr lang="en-US"/>
          </a:p>
        </p:txBody>
      </p:sp>
    </p:spTree>
    <p:extLst>
      <p:ext uri="{BB962C8B-B14F-4D97-AF65-F5344CB8AC3E}">
        <p14:creationId xmlns:p14="http://schemas.microsoft.com/office/powerpoint/2010/main" val="38614184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8245FDD-CD30-AA4B-87D9-8D03BA926357}" type="slidenum">
              <a:rPr lang="en-US"/>
              <a:pPr lvl="1"/>
              <a:t>‹#›</a:t>
            </a:fld>
            <a:endParaRPr lang="en-US"/>
          </a:p>
        </p:txBody>
      </p:sp>
    </p:spTree>
    <p:extLst>
      <p:ext uri="{BB962C8B-B14F-4D97-AF65-F5344CB8AC3E}">
        <p14:creationId xmlns:p14="http://schemas.microsoft.com/office/powerpoint/2010/main" val="3339260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F10B9058-17C7-1B44-B669-7099448F63C0}" type="slidenum">
              <a:rPr lang="en-US"/>
              <a:pPr lvl="1"/>
              <a:t>‹#›</a:t>
            </a:fld>
            <a:endParaRPr lang="en-US"/>
          </a:p>
        </p:txBody>
      </p:sp>
    </p:spTree>
    <p:extLst>
      <p:ext uri="{BB962C8B-B14F-4D97-AF65-F5344CB8AC3E}">
        <p14:creationId xmlns:p14="http://schemas.microsoft.com/office/powerpoint/2010/main" val="40910378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50E5690-2B90-074E-8C66-04600B5DEA8D}" type="slidenum">
              <a:rPr lang="en-US"/>
              <a:pPr lvl="1"/>
              <a:t>‹#›</a:t>
            </a:fld>
            <a:endParaRPr lang="en-US"/>
          </a:p>
        </p:txBody>
      </p:sp>
    </p:spTree>
    <p:extLst>
      <p:ext uri="{BB962C8B-B14F-4D97-AF65-F5344CB8AC3E}">
        <p14:creationId xmlns:p14="http://schemas.microsoft.com/office/powerpoint/2010/main" val="1940959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0CDF8A-F109-494F-B950-F571ECEFD0D7}" type="slidenum">
              <a:rPr lang="en-US"/>
              <a:pPr lvl="1"/>
              <a:t>‹#›</a:t>
            </a:fld>
            <a:endParaRPr lang="en-US"/>
          </a:p>
        </p:txBody>
      </p:sp>
    </p:spTree>
    <p:extLst>
      <p:ext uri="{BB962C8B-B14F-4D97-AF65-F5344CB8AC3E}">
        <p14:creationId xmlns:p14="http://schemas.microsoft.com/office/powerpoint/2010/main" val="334056546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692E6EF-8C45-364A-BADC-496A8343F1F6}" type="slidenum">
              <a:rPr lang="en-US"/>
              <a:pPr lvl="1"/>
              <a:t>‹#›</a:t>
            </a:fld>
            <a:endParaRPr lang="en-US"/>
          </a:p>
        </p:txBody>
      </p:sp>
    </p:spTree>
    <p:extLst>
      <p:ext uri="{BB962C8B-B14F-4D97-AF65-F5344CB8AC3E}">
        <p14:creationId xmlns:p14="http://schemas.microsoft.com/office/powerpoint/2010/main" val="77582201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1963DAE-910A-3A4B-8EB6-EFCF23DC2015}" type="slidenum">
              <a:rPr lang="en-US"/>
              <a:pPr lvl="1"/>
              <a:t>‹#›</a:t>
            </a:fld>
            <a:endParaRPr lang="en-US"/>
          </a:p>
        </p:txBody>
      </p:sp>
    </p:spTree>
    <p:extLst>
      <p:ext uri="{BB962C8B-B14F-4D97-AF65-F5344CB8AC3E}">
        <p14:creationId xmlns:p14="http://schemas.microsoft.com/office/powerpoint/2010/main" val="38617677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35A2352-1067-014B-8C26-67EE6E6E5A91}" type="slidenum">
              <a:rPr lang="en-US"/>
              <a:pPr lvl="1"/>
              <a:t>‹#›</a:t>
            </a:fld>
            <a:endParaRPr lang="en-US"/>
          </a:p>
        </p:txBody>
      </p:sp>
    </p:spTree>
    <p:extLst>
      <p:ext uri="{BB962C8B-B14F-4D97-AF65-F5344CB8AC3E}">
        <p14:creationId xmlns:p14="http://schemas.microsoft.com/office/powerpoint/2010/main" val="29643799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822B9B8-A5CC-D045-B9D6-E364842F4B3C}" type="slidenum">
              <a:rPr lang="en-US"/>
              <a:pPr lvl="1"/>
              <a:t>‹#›</a:t>
            </a:fld>
            <a:endParaRPr lang="en-US"/>
          </a:p>
        </p:txBody>
      </p:sp>
    </p:spTree>
    <p:extLst>
      <p:ext uri="{BB962C8B-B14F-4D97-AF65-F5344CB8AC3E}">
        <p14:creationId xmlns:p14="http://schemas.microsoft.com/office/powerpoint/2010/main" val="36778694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AABBE940-3F2B-8E43-A3A2-82F8291DE0BB}" type="slidenum">
              <a:rPr lang="en-US"/>
              <a:pPr lvl="1"/>
              <a:t>‹#›</a:t>
            </a:fld>
            <a:endParaRPr lang="en-US"/>
          </a:p>
        </p:txBody>
      </p:sp>
    </p:spTree>
    <p:extLst>
      <p:ext uri="{BB962C8B-B14F-4D97-AF65-F5344CB8AC3E}">
        <p14:creationId xmlns:p14="http://schemas.microsoft.com/office/powerpoint/2010/main" val="190094774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DED5E456-4F8B-1640-8E18-0458DDCFBD12}" type="slidenum">
              <a:rPr lang="en-US"/>
              <a:pPr lvl="1"/>
              <a:t>‹#›</a:t>
            </a:fld>
            <a:endParaRPr lang="en-US"/>
          </a:p>
        </p:txBody>
      </p:sp>
    </p:spTree>
    <p:extLst>
      <p:ext uri="{BB962C8B-B14F-4D97-AF65-F5344CB8AC3E}">
        <p14:creationId xmlns:p14="http://schemas.microsoft.com/office/powerpoint/2010/main" val="94007016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B0104357-1D9F-D144-A76E-26E198F1EA1A}" type="slidenum">
              <a:rPr lang="en-US"/>
              <a:pPr lvl="1"/>
              <a:t>‹#›</a:t>
            </a:fld>
            <a:endParaRPr lang="en-US"/>
          </a:p>
        </p:txBody>
      </p:sp>
    </p:spTree>
    <p:extLst>
      <p:ext uri="{BB962C8B-B14F-4D97-AF65-F5344CB8AC3E}">
        <p14:creationId xmlns:p14="http://schemas.microsoft.com/office/powerpoint/2010/main" val="42672143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B26EA80-625A-9D4D-A5DE-6D2F12A32271}" type="slidenum">
              <a:rPr lang="en-US"/>
              <a:pPr lvl="1"/>
              <a:t>‹#›</a:t>
            </a:fld>
            <a:endParaRPr lang="en-US"/>
          </a:p>
        </p:txBody>
      </p:sp>
    </p:spTree>
    <p:extLst>
      <p:ext uri="{BB962C8B-B14F-4D97-AF65-F5344CB8AC3E}">
        <p14:creationId xmlns:p14="http://schemas.microsoft.com/office/powerpoint/2010/main" val="48459793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9F9F40C-47F7-5342-8457-BFF391A6D5DF}" type="slidenum">
              <a:rPr lang="en-US"/>
              <a:pPr lvl="1"/>
              <a:t>‹#›</a:t>
            </a:fld>
            <a:endParaRPr lang="en-US"/>
          </a:p>
        </p:txBody>
      </p:sp>
    </p:spTree>
    <p:extLst>
      <p:ext uri="{BB962C8B-B14F-4D97-AF65-F5344CB8AC3E}">
        <p14:creationId xmlns:p14="http://schemas.microsoft.com/office/powerpoint/2010/main" val="42305709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292C1FD-A900-A140-AED9-8E97A1AD18FA}" type="slidenum">
              <a:rPr lang="en-US"/>
              <a:pPr lvl="1"/>
              <a:t>‹#›</a:t>
            </a:fld>
            <a:endParaRPr lang="en-US"/>
          </a:p>
        </p:txBody>
      </p:sp>
    </p:spTree>
    <p:extLst>
      <p:ext uri="{BB962C8B-B14F-4D97-AF65-F5344CB8AC3E}">
        <p14:creationId xmlns:p14="http://schemas.microsoft.com/office/powerpoint/2010/main" val="770221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7758113" y="1463675"/>
            <a:ext cx="16900526" cy="10793413"/>
            <a:chOff x="-4887" y="922"/>
            <a:chExt cx="10646" cy="6799"/>
          </a:xfrm>
        </p:grpSpPr>
        <p:sp>
          <p:nvSpPr>
            <p:cNvPr id="2050" name="AutoShape 2"/>
            <p:cNvSpPr>
              <a:spLocks noChangeArrowheads="1"/>
            </p:cNvSpPr>
            <p:nvPr/>
          </p:nvSpPr>
          <p:spPr bwMode="auto">
            <a:xfrm>
              <a:off x="2061" y="1707"/>
              <a:ext cx="3698" cy="2612"/>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523 w 3699"/>
                <a:gd name="T5" fmla="*/ 2611 h 2613"/>
                <a:gd name="T6" fmla="*/ 3698 w 3699"/>
                <a:gd name="T7" fmla="*/ 2612 h 2613"/>
                <a:gd name="T8" fmla="*/ 3698 w 3699"/>
                <a:gd name="T9" fmla="*/ 2228 h 2613"/>
                <a:gd name="T10" fmla="*/ 0 w 3699"/>
                <a:gd name="T11" fmla="*/ 0 h 2613"/>
                <a:gd name="T12" fmla="*/ 160 w 3699"/>
                <a:gd name="T13" fmla="*/ 118 h 2613"/>
                <a:gd name="T14" fmla="*/ 292 w 3699"/>
                <a:gd name="T15" fmla="*/ 219 h 2613"/>
                <a:gd name="T16" fmla="*/ 441 w 3699"/>
                <a:gd name="T17" fmla="*/ 347 h 2613"/>
                <a:gd name="T18" fmla="*/ 585 w 3699"/>
                <a:gd name="T19" fmla="*/ 482 h 2613"/>
                <a:gd name="T20" fmla="*/ 796 w 3699"/>
                <a:gd name="T21" fmla="*/ 711 h 2613"/>
                <a:gd name="T22" fmla="*/ 983 w 3699"/>
                <a:gd name="T23" fmla="*/ 955 h 2613"/>
                <a:gd name="T24" fmla="*/ 1119 w 3699"/>
                <a:gd name="T25" fmla="*/ 1168 h 2613"/>
                <a:gd name="T26" fmla="*/ 1238 w 3699"/>
                <a:gd name="T27" fmla="*/ 1388 h 2613"/>
                <a:gd name="T28" fmla="*/ 1331 w 3699"/>
                <a:gd name="T29" fmla="*/ 1608 h 2613"/>
                <a:gd name="T30" fmla="*/ 1400 w 3699"/>
                <a:gd name="T31" fmla="*/ 1809 h 2613"/>
                <a:gd name="T32" fmla="*/ 1447 w 3699"/>
                <a:gd name="T33" fmla="*/ 1979 h 2613"/>
                <a:gd name="T34" fmla="*/ 1490 w 3699"/>
                <a:gd name="T35" fmla="*/ 2190 h 2613"/>
                <a:gd name="T36" fmla="*/ 1511 w 3699"/>
                <a:gd name="T37" fmla="*/ 2374 h 2613"/>
                <a:gd name="T38" fmla="*/ 1523 w 3699"/>
                <a:gd name="T39" fmla="*/ 2611 h 2613"/>
                <a:gd name="T40" fmla="*/ 0 w 3699"/>
                <a:gd name="T41" fmla="*/ 0 h 2613"/>
                <a:gd name="T42" fmla="*/ 3699 w 3699"/>
                <a:gd name="T43" fmla="*/ 2613 h 2613"/>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1" name="AutoShape 3"/>
            <p:cNvSpPr>
              <a:spLocks noChangeArrowheads="1"/>
            </p:cNvSpPr>
            <p:nvPr/>
          </p:nvSpPr>
          <p:spPr bwMode="auto">
            <a:xfrm>
              <a:off x="-4887" y="922"/>
              <a:ext cx="8473" cy="679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8474 w 43200"/>
                <a:gd name="T5" fmla="*/ 3400 h 43200"/>
                <a:gd name="T6" fmla="*/ 4900 w 43200"/>
                <a:gd name="T7" fmla="*/ 42 h 43200"/>
                <a:gd name="T8" fmla="*/ 4237 w 43200"/>
                <a:gd name="T9" fmla="*/ 3400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05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205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05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2055" name="Text Box 7"/>
          <p:cNvSpPr txBox="1">
            <a:spLocks noChangeArrowheads="1"/>
          </p:cNvSpPr>
          <p:nvPr/>
        </p:nvSpPr>
        <p:spPr bwMode="auto">
          <a:xfrm>
            <a:off x="1295400"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cs typeface="Arial Unicode MS" charset="0"/>
              </a:defRPr>
            </a:lvl2pPr>
          </a:lstStyle>
          <a:p>
            <a:pPr lvl="1"/>
            <a:fld id="{210A51DA-AA9C-2241-9A9E-CA1FB5A582C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1265" name="Group 1"/>
          <p:cNvGrpSpPr>
            <a:grpSpLocks/>
          </p:cNvGrpSpPr>
          <p:nvPr/>
        </p:nvGrpSpPr>
        <p:grpSpPr bwMode="auto">
          <a:xfrm>
            <a:off x="-8405813" y="4763"/>
            <a:ext cx="17537113" cy="13689012"/>
            <a:chOff x="-5295" y="3"/>
            <a:chExt cx="11047" cy="8623"/>
          </a:xfrm>
        </p:grpSpPr>
        <p:sp>
          <p:nvSpPr>
            <p:cNvPr id="1126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6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126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126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127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127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7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D1B3B1BA-9995-EA4C-8FEB-A08D8588B473}"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2289" name="Group 1"/>
          <p:cNvGrpSpPr>
            <a:grpSpLocks/>
          </p:cNvGrpSpPr>
          <p:nvPr/>
        </p:nvGrpSpPr>
        <p:grpSpPr bwMode="auto">
          <a:xfrm>
            <a:off x="-8405813" y="4763"/>
            <a:ext cx="17537113" cy="13689012"/>
            <a:chOff x="-5295" y="3"/>
            <a:chExt cx="11047" cy="8623"/>
          </a:xfrm>
        </p:grpSpPr>
        <p:sp>
          <p:nvSpPr>
            <p:cNvPr id="1229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229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229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229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229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E269E439-3248-F04A-8164-68B88A4870A9}"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3073" name="Group 1"/>
          <p:cNvGrpSpPr>
            <a:grpSpLocks/>
          </p:cNvGrpSpPr>
          <p:nvPr/>
        </p:nvGrpSpPr>
        <p:grpSpPr bwMode="auto">
          <a:xfrm>
            <a:off x="-8405813" y="4763"/>
            <a:ext cx="17537113" cy="13689012"/>
            <a:chOff x="-5295" y="3"/>
            <a:chExt cx="11047" cy="8623"/>
          </a:xfrm>
        </p:grpSpPr>
        <p:sp>
          <p:nvSpPr>
            <p:cNvPr id="307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7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307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307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307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307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8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151423C6-A04C-A34D-8354-3531987A943C}"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792" r:id="rId12"/>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4097" name="Group 1"/>
          <p:cNvGrpSpPr>
            <a:grpSpLocks/>
          </p:cNvGrpSpPr>
          <p:nvPr/>
        </p:nvGrpSpPr>
        <p:grpSpPr bwMode="auto">
          <a:xfrm>
            <a:off x="-8405813" y="4763"/>
            <a:ext cx="17537113" cy="13689012"/>
            <a:chOff x="-5295" y="3"/>
            <a:chExt cx="11047" cy="8623"/>
          </a:xfrm>
        </p:grpSpPr>
        <p:sp>
          <p:nvSpPr>
            <p:cNvPr id="409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09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410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410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410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410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10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1A9C01D-3DDD-954F-A9C0-5561DFB9CAAA}"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5121" name="Group 1"/>
          <p:cNvGrpSpPr>
            <a:grpSpLocks/>
          </p:cNvGrpSpPr>
          <p:nvPr/>
        </p:nvGrpSpPr>
        <p:grpSpPr bwMode="auto">
          <a:xfrm>
            <a:off x="-8405813" y="4763"/>
            <a:ext cx="17537113" cy="13689012"/>
            <a:chOff x="-5295" y="3"/>
            <a:chExt cx="11047" cy="8623"/>
          </a:xfrm>
        </p:grpSpPr>
        <p:sp>
          <p:nvSpPr>
            <p:cNvPr id="512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512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512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512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512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8CCFE40-F09A-8A46-9A8B-B7316F4E2B9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6145" name="Group 1"/>
          <p:cNvGrpSpPr>
            <a:grpSpLocks/>
          </p:cNvGrpSpPr>
          <p:nvPr/>
        </p:nvGrpSpPr>
        <p:grpSpPr bwMode="auto">
          <a:xfrm>
            <a:off x="-8405813" y="4763"/>
            <a:ext cx="17537113" cy="13689012"/>
            <a:chOff x="-5295" y="3"/>
            <a:chExt cx="11047" cy="8623"/>
          </a:xfrm>
        </p:grpSpPr>
        <p:sp>
          <p:nvSpPr>
            <p:cNvPr id="614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4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614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614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615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615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5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39802C6A-1CFB-5540-8074-7B868FB8E96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7169" name="Group 1"/>
          <p:cNvGrpSpPr>
            <a:grpSpLocks/>
          </p:cNvGrpSpPr>
          <p:nvPr/>
        </p:nvGrpSpPr>
        <p:grpSpPr bwMode="auto">
          <a:xfrm>
            <a:off x="-8405813" y="4763"/>
            <a:ext cx="17537113" cy="13689012"/>
            <a:chOff x="-5295" y="3"/>
            <a:chExt cx="11047" cy="8623"/>
          </a:xfrm>
        </p:grpSpPr>
        <p:sp>
          <p:nvSpPr>
            <p:cNvPr id="717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717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717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717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717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F90547EC-1C3F-B446-93C2-E56441356B2E}"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8193" name="Group 1"/>
          <p:cNvGrpSpPr>
            <a:grpSpLocks/>
          </p:cNvGrpSpPr>
          <p:nvPr/>
        </p:nvGrpSpPr>
        <p:grpSpPr bwMode="auto">
          <a:xfrm>
            <a:off x="-8405813" y="4763"/>
            <a:ext cx="17537113" cy="13689012"/>
            <a:chOff x="-5295" y="3"/>
            <a:chExt cx="11047" cy="8623"/>
          </a:xfrm>
        </p:grpSpPr>
        <p:sp>
          <p:nvSpPr>
            <p:cNvPr id="819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19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819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819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819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819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20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0ACD14F-B6E7-394E-A6CD-79C59E19B6BF}"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9217" name="Group 1"/>
          <p:cNvGrpSpPr>
            <a:grpSpLocks/>
          </p:cNvGrpSpPr>
          <p:nvPr/>
        </p:nvGrpSpPr>
        <p:grpSpPr bwMode="auto">
          <a:xfrm>
            <a:off x="-8405813" y="4763"/>
            <a:ext cx="17537113" cy="13689012"/>
            <a:chOff x="-5295" y="3"/>
            <a:chExt cx="11047" cy="8623"/>
          </a:xfrm>
        </p:grpSpPr>
        <p:sp>
          <p:nvSpPr>
            <p:cNvPr id="921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1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922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922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922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922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2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C38259F4-065A-554C-9FED-2B18AFFB5EF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0241" name="Group 1"/>
          <p:cNvGrpSpPr>
            <a:grpSpLocks/>
          </p:cNvGrpSpPr>
          <p:nvPr/>
        </p:nvGrpSpPr>
        <p:grpSpPr bwMode="auto">
          <a:xfrm>
            <a:off x="-8405813" y="4763"/>
            <a:ext cx="17537113" cy="13689012"/>
            <a:chOff x="-5295" y="3"/>
            <a:chExt cx="11047" cy="8623"/>
          </a:xfrm>
        </p:grpSpPr>
        <p:sp>
          <p:nvSpPr>
            <p:cNvPr id="1024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024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4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4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024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69DF5B5E-2BFE-2C41-871E-CB5B9D6E5916}"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63.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63.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63.xml"/><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63.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6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0.xml"/><Relationship Id="rId1" Type="http://schemas.openxmlformats.org/officeDocument/2006/relationships/slideLayout" Target="../slideLayouts/slideLayout63.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63.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3.xml"/></Relationships>
</file>

<file path=ppt/slides/_rels/slide50.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slideLayout" Target="../slideLayouts/slideLayout18.xml"/><Relationship Id="rId4" Type="http://schemas.openxmlformats.org/officeDocument/2006/relationships/image" Target="../media/image52.jpg"/></Relationships>
</file>

<file path=ppt/slides/_rels/slide53.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jpeg"/><Relationship Id="rId7" Type="http://schemas.openxmlformats.org/officeDocument/2006/relationships/image" Target="../media/image57.png"/><Relationship Id="rId2" Type="http://schemas.openxmlformats.org/officeDocument/2006/relationships/notesSlide" Target="../notesSlides/notesSlide45.xml"/><Relationship Id="rId1" Type="http://schemas.openxmlformats.org/officeDocument/2006/relationships/slideLayout" Target="../slideLayouts/slideLayout18.xml"/><Relationship Id="rId6" Type="http://schemas.openxmlformats.org/officeDocument/2006/relationships/image" Target="../media/image56.jpeg"/><Relationship Id="rId5" Type="http://schemas.openxmlformats.org/officeDocument/2006/relationships/image" Target="../media/image55.png"/><Relationship Id="rId10" Type="http://schemas.openxmlformats.org/officeDocument/2006/relationships/image" Target="../media/image60.jpeg"/><Relationship Id="rId4" Type="http://schemas.openxmlformats.org/officeDocument/2006/relationships/image" Target="../media/image54.png"/><Relationship Id="rId9" Type="http://schemas.openxmlformats.org/officeDocument/2006/relationships/image" Target="../media/image59.png"/></Relationships>
</file>

<file path=ppt/slides/_rels/slide5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65.jpeg"/></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6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63.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251520" y="476672"/>
            <a:ext cx="8640960" cy="3384376"/>
          </a:xfrm>
          <a:ln/>
        </p:spPr>
        <p:txBody>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3600" dirty="0" err="1">
                <a:effectLst>
                  <a:outerShdw blurRad="38100" dist="38100" dir="2700000" algn="tl">
                    <a:srgbClr val="000000"/>
                  </a:outerShdw>
                </a:effectLst>
              </a:rPr>
              <a:t>Tervetuloa</a:t>
            </a:r>
            <a:br>
              <a:rPr lang="fr-CH" sz="3600" dirty="0">
                <a:effectLst>
                  <a:outerShdw blurRad="38100" dist="38100" dir="2700000" algn="tl">
                    <a:srgbClr val="000000"/>
                  </a:outerShdw>
                </a:effectLst>
              </a:rPr>
            </a:br>
            <a:r>
              <a:rPr lang="fr-CH" sz="3600" dirty="0" err="1">
                <a:effectLst>
                  <a:outerShdw blurRad="38100" dist="38100" dir="2700000" algn="tl">
                    <a:srgbClr val="000000"/>
                  </a:outerShdw>
                </a:effectLst>
              </a:rPr>
              <a:t>Haukiputaan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Kiimingin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Oulun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suomalaisen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yhteiskoulun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Oulunsalon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ja</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Raksilan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lukiot</a:t>
            </a:r>
            <a:br>
              <a:rPr lang="fr-CH" sz="3600" dirty="0">
                <a:effectLst>
                  <a:outerShdw blurRad="38100" dist="38100" dir="2700000" algn="tl">
                    <a:srgbClr val="000000"/>
                  </a:outerShdw>
                </a:effectLst>
              </a:rPr>
            </a:br>
            <a:br>
              <a:rPr lang="fr-CH" sz="3600" dirty="0">
                <a:effectLst>
                  <a:outerShdw blurRad="38100" dist="38100" dir="2700000" algn="tl">
                    <a:srgbClr val="000000"/>
                  </a:outerShdw>
                </a:effectLst>
              </a:rPr>
            </a:br>
            <a:r>
              <a:rPr lang="fr-CH" sz="3600" dirty="0">
                <a:effectLst>
                  <a:outerShdw blurRad="38100" dist="38100" dir="2700000" algn="tl">
                    <a:srgbClr val="000000"/>
                  </a:outerShdw>
                </a:effectLst>
              </a:rPr>
              <a:t>15.5.2024</a:t>
            </a:r>
          </a:p>
        </p:txBody>
      </p:sp>
      <p:pic>
        <p:nvPicPr>
          <p:cNvPr id="6" name="Picture 5" descr="LogoBadge-0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8392" y="3789040"/>
            <a:ext cx="2195736" cy="2195736"/>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4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457200" y="2670175"/>
            <a:ext cx="4114800" cy="231050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1500"/>
              </a:spcBef>
              <a:buClrTx/>
              <a:buFontTx/>
              <a:buNone/>
            </a:pPr>
            <a:r>
              <a:rPr lang="en-GB" dirty="0" err="1">
                <a:latin typeface="Arial" charset="0"/>
              </a:rPr>
              <a:t>Lämpötila</a:t>
            </a:r>
            <a:r>
              <a:rPr lang="en-GB" dirty="0">
                <a:latin typeface="Arial" charset="0"/>
              </a:rPr>
              <a:t> -271 Celsius-</a:t>
            </a:r>
            <a:r>
              <a:rPr lang="en-GB" dirty="0" err="1">
                <a:latin typeface="Arial" charset="0"/>
              </a:rPr>
              <a:t>astetta</a:t>
            </a:r>
            <a:r>
              <a:rPr lang="en-GB" dirty="0">
                <a:latin typeface="Arial" charset="0"/>
              </a:rPr>
              <a:t>, </a:t>
            </a:r>
            <a:r>
              <a:rPr lang="en-GB" dirty="0" err="1">
                <a:latin typeface="Arial" charset="0"/>
              </a:rPr>
              <a:t>ts</a:t>
            </a:r>
            <a:r>
              <a:rPr lang="en-GB" dirty="0">
                <a:latin typeface="Arial" charset="0"/>
              </a:rPr>
              <a:t>. 1,9 </a:t>
            </a:r>
            <a:r>
              <a:rPr lang="en-GB" dirty="0" err="1">
                <a:latin typeface="Arial" charset="0"/>
              </a:rPr>
              <a:t>astetta</a:t>
            </a:r>
            <a:r>
              <a:rPr lang="en-GB" dirty="0">
                <a:latin typeface="Arial" charset="0"/>
              </a:rPr>
              <a:t> </a:t>
            </a:r>
            <a:r>
              <a:rPr lang="en-GB" dirty="0" err="1">
                <a:latin typeface="Arial" charset="0"/>
              </a:rPr>
              <a:t>absoluuttisen</a:t>
            </a:r>
            <a:r>
              <a:rPr lang="en-GB" dirty="0">
                <a:latin typeface="Arial" charset="0"/>
              </a:rPr>
              <a:t> </a:t>
            </a:r>
            <a:r>
              <a:rPr lang="en-GB" dirty="0" err="1">
                <a:latin typeface="Arial" charset="0"/>
              </a:rPr>
              <a:t>nollapisteen</a:t>
            </a:r>
            <a:r>
              <a:rPr lang="en-GB" dirty="0">
                <a:latin typeface="Arial" charset="0"/>
              </a:rPr>
              <a:t> </a:t>
            </a:r>
            <a:r>
              <a:rPr lang="en-GB" dirty="0" err="1">
                <a:latin typeface="Arial" charset="0"/>
              </a:rPr>
              <a:t>yläpuolella</a:t>
            </a:r>
            <a:r>
              <a:rPr lang="en-GB" dirty="0">
                <a:latin typeface="Arial" charset="0"/>
              </a:rPr>
              <a:t>, </a:t>
            </a:r>
            <a:r>
              <a:rPr lang="en-GB" dirty="0" err="1">
                <a:latin typeface="Arial" charset="0"/>
              </a:rPr>
              <a:t>tekee</a:t>
            </a:r>
            <a:r>
              <a:rPr lang="en-GB" dirty="0">
                <a:latin typeface="Arial" charset="0"/>
              </a:rPr>
              <a:t> </a:t>
            </a:r>
            <a:r>
              <a:rPr lang="en-GB" dirty="0" err="1">
                <a:latin typeface="Arial" charset="0"/>
              </a:rPr>
              <a:t>LHC:n</a:t>
            </a:r>
            <a:r>
              <a:rPr lang="en-GB" dirty="0">
                <a:latin typeface="Arial" charset="0"/>
              </a:rPr>
              <a:t> </a:t>
            </a:r>
            <a:r>
              <a:rPr lang="en-GB" dirty="0" err="1">
                <a:latin typeface="Arial" charset="0"/>
              </a:rPr>
              <a:t>kryostaatista</a:t>
            </a:r>
            <a:r>
              <a:rPr lang="en-GB" dirty="0">
                <a:latin typeface="Arial" charset="0"/>
              </a:rPr>
              <a:t> </a:t>
            </a:r>
            <a:r>
              <a:rPr lang="en-GB" dirty="0" err="1">
                <a:latin typeface="Arial" charset="0"/>
              </a:rPr>
              <a:t>kylmemmän</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ulkoavaruus</a:t>
            </a:r>
            <a:r>
              <a:rPr lang="en-GB" dirty="0">
                <a:latin typeface="Arial" charset="0"/>
              </a:rPr>
              <a:t>.</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286000"/>
            <a:ext cx="4495800" cy="337026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0483" name="Text Box 3"/>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kylmimmistä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5715000" y="1988840"/>
            <a:ext cx="3429000" cy="415716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Kahden</a:t>
            </a:r>
            <a:r>
              <a:rPr lang="en-GB" dirty="0">
                <a:latin typeface="Arial" charset="0"/>
              </a:rPr>
              <a:t> </a:t>
            </a:r>
            <a:r>
              <a:rPr lang="en-GB" dirty="0" err="1">
                <a:latin typeface="Arial" charset="0"/>
              </a:rPr>
              <a:t>korkeaenergisen</a:t>
            </a:r>
            <a:r>
              <a:rPr lang="en-GB" dirty="0">
                <a:latin typeface="Arial" charset="0"/>
              </a:rPr>
              <a:t> </a:t>
            </a:r>
            <a:r>
              <a:rPr lang="en-GB" dirty="0" err="1">
                <a:latin typeface="Arial" charset="0"/>
              </a:rPr>
              <a:t>protonisuihkun</a:t>
            </a:r>
            <a:r>
              <a:rPr lang="en-GB" dirty="0">
                <a:latin typeface="Arial" charset="0"/>
              </a:rPr>
              <a:t> </a:t>
            </a:r>
            <a:r>
              <a:rPr lang="en-GB" dirty="0" err="1">
                <a:latin typeface="Arial" charset="0"/>
              </a:rPr>
              <a:t>törmäys</a:t>
            </a:r>
            <a:r>
              <a:rPr lang="en-GB" dirty="0">
                <a:latin typeface="Arial" charset="0"/>
              </a:rPr>
              <a:t> </a:t>
            </a:r>
            <a:r>
              <a:rPr lang="en-GB" dirty="0" err="1">
                <a:latin typeface="Arial" charset="0"/>
              </a:rPr>
              <a:t>luo</a:t>
            </a:r>
            <a:r>
              <a:rPr lang="en-GB" dirty="0">
                <a:latin typeface="Arial" charset="0"/>
              </a:rPr>
              <a:t> </a:t>
            </a:r>
            <a:r>
              <a:rPr lang="en-GB" dirty="0" err="1">
                <a:latin typeface="Arial" charset="0"/>
              </a:rPr>
              <a:t>äärimmäisen</a:t>
            </a:r>
            <a:r>
              <a:rPr lang="en-GB" dirty="0">
                <a:latin typeface="Arial" charset="0"/>
              </a:rPr>
              <a:t> </a:t>
            </a:r>
            <a:r>
              <a:rPr lang="en-GB" dirty="0" err="1">
                <a:latin typeface="Arial" charset="0"/>
              </a:rPr>
              <a:t>pieneen</a:t>
            </a:r>
            <a:r>
              <a:rPr lang="en-GB" dirty="0">
                <a:latin typeface="Arial" charset="0"/>
              </a:rPr>
              <a:t> </a:t>
            </a:r>
            <a:r>
              <a:rPr lang="en-GB" dirty="0" err="1">
                <a:latin typeface="Arial" charset="0"/>
              </a:rPr>
              <a:t>tilavuuteen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hyvin</a:t>
            </a:r>
            <a:r>
              <a:rPr lang="en-GB" dirty="0">
                <a:latin typeface="Arial" charset="0"/>
              </a:rPr>
              <a:t> </a:t>
            </a:r>
            <a:r>
              <a:rPr lang="en-GB" dirty="0" err="1">
                <a:latin typeface="Arial" charset="0"/>
              </a:rPr>
              <a:t>lyhyeksi</a:t>
            </a:r>
            <a:r>
              <a:rPr lang="en-GB" dirty="0">
                <a:latin typeface="Arial" charset="0"/>
              </a:rPr>
              <a:t> </a:t>
            </a:r>
            <a:r>
              <a:rPr lang="en-GB" dirty="0" err="1">
                <a:latin typeface="Arial" charset="0"/>
              </a:rPr>
              <a:t>aikaa</a:t>
            </a:r>
            <a:r>
              <a:rPr lang="en-GB" dirty="0">
                <a:latin typeface="Arial" charset="0"/>
              </a:rPr>
              <a:t> </a:t>
            </a:r>
            <a:r>
              <a:rPr lang="en-GB" dirty="0" err="1">
                <a:latin typeface="Arial" charset="0"/>
              </a:rPr>
              <a:t>lämpötiloja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ovat</a:t>
            </a:r>
            <a:r>
              <a:rPr lang="en-GB" dirty="0">
                <a:latin typeface="Arial" charset="0"/>
              </a:rPr>
              <a:t> </a:t>
            </a:r>
            <a:r>
              <a:rPr lang="en-GB" dirty="0" err="1">
                <a:latin typeface="Arial" charset="0"/>
              </a:rPr>
              <a:t>yli</a:t>
            </a:r>
            <a:r>
              <a:rPr lang="en-GB" dirty="0">
                <a:latin typeface="Arial" charset="0"/>
              </a:rPr>
              <a:t> </a:t>
            </a:r>
            <a:r>
              <a:rPr lang="en-GB" dirty="0" err="1">
                <a:latin typeface="Arial" charset="0"/>
              </a:rPr>
              <a:t>miljardi</a:t>
            </a:r>
            <a:r>
              <a:rPr lang="en-GB" dirty="0">
                <a:latin typeface="Arial" charset="0"/>
              </a:rPr>
              <a:t> </a:t>
            </a:r>
            <a:r>
              <a:rPr lang="en-GB" dirty="0" err="1">
                <a:latin typeface="Arial" charset="0"/>
              </a:rPr>
              <a:t>kertaa</a:t>
            </a:r>
            <a:r>
              <a:rPr lang="en-GB" dirty="0">
                <a:latin typeface="Arial" charset="0"/>
              </a:rPr>
              <a:t> </a:t>
            </a:r>
            <a:r>
              <a:rPr lang="en-GB" dirty="0" err="1">
                <a:latin typeface="Arial" charset="0"/>
              </a:rPr>
              <a:t>korkeampia</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auringon</a:t>
            </a:r>
            <a:r>
              <a:rPr lang="en-GB" dirty="0">
                <a:latin typeface="Arial" charset="0"/>
              </a:rPr>
              <a:t> </a:t>
            </a:r>
            <a:r>
              <a:rPr lang="en-GB" dirty="0" err="1">
                <a:latin typeface="Arial" charset="0"/>
              </a:rPr>
              <a:t>ytimen</a:t>
            </a:r>
            <a:r>
              <a:rPr lang="en-GB" dirty="0">
                <a:latin typeface="Arial" charset="0"/>
              </a:rPr>
              <a:t> </a:t>
            </a:r>
            <a:r>
              <a:rPr lang="en-GB" dirty="0" err="1">
                <a:latin typeface="Arial" charset="0"/>
              </a:rPr>
              <a:t>lämpötila</a:t>
            </a:r>
            <a:r>
              <a:rPr lang="en-GB" dirty="0">
                <a:latin typeface="Arial" charset="0"/>
              </a:rPr>
              <a:t>.</a:t>
            </a:r>
          </a:p>
        </p:txBody>
      </p:sp>
      <p:sp>
        <p:nvSpPr>
          <p:cNvPr id="21506" name="Text Box 2"/>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kuumimmista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pic>
        <p:nvPicPr>
          <p:cNvPr id="2150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500" y="2387600"/>
            <a:ext cx="5632450" cy="31686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Big Bang</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919" y="1124744"/>
            <a:ext cx="8394545" cy="5454545"/>
          </a:xfrm>
          <a:prstGeom prst="rect">
            <a:avLst/>
          </a:prstGeom>
        </p:spPr>
      </p:pic>
      <p:cxnSp>
        <p:nvCxnSpPr>
          <p:cNvPr id="4" name="Straight Arrow Connector 3"/>
          <p:cNvCxnSpPr>
            <a:stCxn id="5" idx="0"/>
          </p:cNvCxnSpPr>
          <p:nvPr/>
        </p:nvCxnSpPr>
        <p:spPr bwMode="auto">
          <a:xfrm flipV="1">
            <a:off x="1583668" y="4797152"/>
            <a:ext cx="684076" cy="86409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539552" y="5661248"/>
            <a:ext cx="2088232" cy="40229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sz="2000" dirty="0" err="1">
                <a:latin typeface="Arial" charset="0"/>
              </a:rPr>
              <a:t>Mikroaaltotausta</a:t>
            </a:r>
            <a:endParaRPr lang="en-GB" sz="2000" dirty="0">
              <a:latin typeface="Arial" charset="0"/>
            </a:endParaRPr>
          </a:p>
        </p:txBody>
      </p:sp>
    </p:spTree>
    <p:extLst>
      <p:ext uri="{BB962C8B-B14F-4D97-AF65-F5344CB8AC3E}">
        <p14:creationId xmlns:p14="http://schemas.microsoft.com/office/powerpoint/2010/main" val="4285503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539552" y="102336"/>
            <a:ext cx="8080375" cy="131043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Mikroaaltotausta</a:t>
            </a:r>
            <a:r>
              <a:rPr lang="en-US" sz="4000" dirty="0">
                <a:solidFill>
                  <a:srgbClr val="FFCC66"/>
                </a:solidFill>
                <a:effectLst>
                  <a:outerShdw blurRad="38100" dist="38100" dir="2700000" algn="tl">
                    <a:srgbClr val="000000"/>
                  </a:outerShdw>
                </a:effectLst>
                <a:latin typeface="Arial" charset="0"/>
              </a:rPr>
              <a:t> – Planck tutkimussatelliitti</a:t>
            </a:r>
          </a:p>
        </p:txBody>
      </p:sp>
      <p:pic>
        <p:nvPicPr>
          <p:cNvPr id="2" name="Picture 1" descr="mikroaaltotaus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21389"/>
            <a:ext cx="5123423" cy="2588396"/>
          </a:xfrm>
          <a:prstGeom prst="rect">
            <a:avLst/>
          </a:prstGeom>
        </p:spPr>
      </p:pic>
      <p:pic>
        <p:nvPicPr>
          <p:cNvPr id="7" name="Picture 6" descr="616408main_pia13953-43_fu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1821389"/>
            <a:ext cx="3487009" cy="2615723"/>
          </a:xfrm>
          <a:prstGeom prst="rect">
            <a:avLst/>
          </a:prstGeom>
        </p:spPr>
      </p:pic>
      <p:sp>
        <p:nvSpPr>
          <p:cNvPr id="9" name="Text Box 1"/>
          <p:cNvSpPr txBox="1">
            <a:spLocks noChangeArrowheads="1"/>
          </p:cNvSpPr>
          <p:nvPr/>
        </p:nvSpPr>
        <p:spPr bwMode="auto">
          <a:xfrm>
            <a:off x="251520" y="4725144"/>
            <a:ext cx="8712968" cy="194117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Mikroaaltosäteilyn jakauma yli koko taivaankannen: paljastaa aineen jakauman alkuräjähdyksen jälkeisessä universumissa.</a:t>
            </a:r>
          </a:p>
          <a:p>
            <a:pPr>
              <a:buClrTx/>
              <a:buFontTx/>
              <a:buNone/>
            </a:pPr>
            <a:endParaRPr lang="en-GB" dirty="0" err="1">
              <a:latin typeface="Arial" charset="0"/>
            </a:endParaRPr>
          </a:p>
          <a:p>
            <a:pPr>
              <a:buClrTx/>
              <a:buFontTx/>
              <a:buNone/>
            </a:pPr>
            <a:r>
              <a:rPr lang="en-GB" dirty="0" err="1">
                <a:latin typeface="Arial" charset="0"/>
              </a:rPr>
              <a:t>Fysiikan Nobel-palkinnot 1978 (mikroaaltotaustan löytäminen) ja 2019 (ilmiön selitys).</a:t>
            </a:r>
            <a:endParaRPr lang="en-GB" dirty="0">
              <a:latin typeface="Arial" charset="0"/>
            </a:endParaRPr>
          </a:p>
        </p:txBody>
      </p:sp>
    </p:spTree>
    <p:extLst>
      <p:ext uri="{BB962C8B-B14F-4D97-AF65-F5344CB8AC3E}">
        <p14:creationId xmlns:p14="http://schemas.microsoft.com/office/powerpoint/2010/main" val="599028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sp>
        <p:nvSpPr>
          <p:cNvPr id="10" name="Text Box 1"/>
          <p:cNvSpPr txBox="1">
            <a:spLocks noChangeArrowheads="1"/>
          </p:cNvSpPr>
          <p:nvPr/>
        </p:nvSpPr>
        <p:spPr bwMode="auto">
          <a:xfrm>
            <a:off x="5292080" y="1340768"/>
            <a:ext cx="3312368"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Atacama Large </a:t>
            </a:r>
            <a:r>
              <a:rPr lang="en-GB" dirty="0" err="1">
                <a:latin typeface="Arial" charset="0"/>
              </a:rPr>
              <a:t>Millimeter</a:t>
            </a:r>
            <a:r>
              <a:rPr lang="en-GB" dirty="0">
                <a:latin typeface="Arial" charset="0"/>
              </a:rPr>
              <a:t> Array</a:t>
            </a:r>
          </a:p>
        </p:txBody>
      </p:sp>
    </p:spTree>
    <p:extLst>
      <p:ext uri="{BB962C8B-B14F-4D97-AF65-F5344CB8AC3E}">
        <p14:creationId xmlns:p14="http://schemas.microsoft.com/office/powerpoint/2010/main" val="1816901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5" name="Picture 4" descr="Mauna_Kea_observator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sp>
        <p:nvSpPr>
          <p:cNvPr id="7" name="Text Box 1"/>
          <p:cNvSpPr txBox="1">
            <a:spLocks noChangeArrowheads="1"/>
          </p:cNvSpPr>
          <p:nvPr/>
        </p:nvSpPr>
        <p:spPr bwMode="auto">
          <a:xfrm>
            <a:off x="6804248" y="1772816"/>
            <a:ext cx="1906799"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Mauna Kea Observatory</a:t>
            </a:r>
          </a:p>
        </p:txBody>
      </p:sp>
    </p:spTree>
    <p:extLst>
      <p:ext uri="{BB962C8B-B14F-4D97-AF65-F5344CB8AC3E}">
        <p14:creationId xmlns:p14="http://schemas.microsoft.com/office/powerpoint/2010/main" val="4268597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2375" y="5445224"/>
            <a:ext cx="21247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Hubble Space Telescope</a:t>
            </a:r>
          </a:p>
        </p:txBody>
      </p:sp>
    </p:spTree>
    <p:extLst>
      <p:ext uri="{BB962C8B-B14F-4D97-AF65-F5344CB8AC3E}">
        <p14:creationId xmlns:p14="http://schemas.microsoft.com/office/powerpoint/2010/main" val="3578826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529934" y="5861813"/>
            <a:ext cx="21247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James Webb Telescope</a:t>
            </a:r>
          </a:p>
        </p:txBody>
      </p:sp>
      <p:pic>
        <p:nvPicPr>
          <p:cNvPr id="8" name="Picture 7">
            <a:extLst>
              <a:ext uri="{FF2B5EF4-FFF2-40B4-BE49-F238E27FC236}">
                <a16:creationId xmlns:a16="http://schemas.microsoft.com/office/drawing/2014/main" id="{A594F40F-8EBF-6AC7-FBA8-4ACBF83D25A5}"/>
              </a:ext>
            </a:extLst>
          </p:cNvPr>
          <p:cNvPicPr>
            <a:picLocks noChangeAspect="1"/>
          </p:cNvPicPr>
          <p:nvPr/>
        </p:nvPicPr>
        <p:blipFill>
          <a:blip r:embed="rId6"/>
          <a:stretch>
            <a:fillRect/>
          </a:stretch>
        </p:blipFill>
        <p:spPr>
          <a:xfrm>
            <a:off x="3654678" y="2893289"/>
            <a:ext cx="4733746" cy="3692818"/>
          </a:xfrm>
          <a:prstGeom prst="rect">
            <a:avLst/>
          </a:prstGeom>
        </p:spPr>
      </p:pic>
    </p:spTree>
    <p:extLst>
      <p:ext uri="{BB962C8B-B14F-4D97-AF65-F5344CB8AC3E}">
        <p14:creationId xmlns:p14="http://schemas.microsoft.com/office/powerpoint/2010/main" val="1938955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be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196752"/>
            <a:ext cx="6033299" cy="5550634"/>
          </a:xfrm>
          <a:prstGeom prst="rect">
            <a:avLst/>
          </a:prstGeom>
        </p:spPr>
      </p:pic>
      <p:cxnSp>
        <p:nvCxnSpPr>
          <p:cNvPr id="4" name="Straight Arrow Connector 3"/>
          <p:cNvCxnSpPr/>
          <p:nvPr/>
        </p:nvCxnSpPr>
        <p:spPr bwMode="auto">
          <a:xfrm flipV="1">
            <a:off x="3268216" y="3801975"/>
            <a:ext cx="977900" cy="926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683568" y="3541218"/>
            <a:ext cx="2584648" cy="46384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solidFill>
                  <a:srgbClr val="FFCC66"/>
                </a:solidFill>
                <a:effectLst>
                  <a:outerShdw blurRad="38100" dist="38100" dir="2700000" algn="tl">
                    <a:srgbClr val="000000"/>
                  </a:outerShdw>
                </a:effectLst>
                <a:latin typeface="Arial" charset="0"/>
              </a:rPr>
              <a:t>CERN </a:t>
            </a:r>
            <a:r>
              <a:rPr lang="en-GB" dirty="0" err="1">
                <a:solidFill>
                  <a:srgbClr val="FFCC66"/>
                </a:solidFill>
                <a:effectLst>
                  <a:outerShdw blurRad="38100" dist="38100" dir="2700000" algn="tl">
                    <a:srgbClr val="000000"/>
                  </a:outerShdw>
                </a:effectLst>
                <a:latin typeface="Arial" charset="0"/>
              </a:rPr>
              <a:t>tutkii</a:t>
            </a:r>
            <a:r>
              <a:rPr lang="en-GB" dirty="0">
                <a:solidFill>
                  <a:srgbClr val="FFCC66"/>
                </a:solidFill>
                <a:effectLst>
                  <a:outerShdw blurRad="38100" dist="38100" dir="2700000" algn="tl">
                    <a:srgbClr val="000000"/>
                  </a:outerShdw>
                </a:effectLst>
                <a:latin typeface="Arial" charset="0"/>
              </a:rPr>
              <a:t> </a:t>
            </a:r>
            <a:r>
              <a:rPr lang="en-GB" dirty="0" err="1">
                <a:solidFill>
                  <a:srgbClr val="FFCC66"/>
                </a:solidFill>
                <a:effectLst>
                  <a:outerShdw blurRad="38100" dist="38100" dir="2700000" algn="tl">
                    <a:srgbClr val="000000"/>
                  </a:outerShdw>
                </a:effectLst>
                <a:latin typeface="Arial" charset="0"/>
              </a:rPr>
              <a:t>tätä</a:t>
            </a:r>
            <a:endParaRPr lang="en-GB" dirty="0">
              <a:solidFill>
                <a:srgbClr val="FFCC66"/>
              </a:solidFill>
              <a:effectLst>
                <a:outerShdw blurRad="38100" dist="38100" dir="2700000" algn="tl">
                  <a:srgbClr val="000000"/>
                </a:outerShdw>
              </a:effectLst>
              <a:latin typeface="Arial" charset="0"/>
            </a:endParaRPr>
          </a:p>
        </p:txBody>
      </p:sp>
      <p:sp>
        <p:nvSpPr>
          <p:cNvPr id="6"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alkuhetkeen</a:t>
            </a:r>
            <a:r>
              <a:rPr lang="en-US" sz="4000" dirty="0">
                <a:solidFill>
                  <a:srgbClr val="FFCC66"/>
                </a:solidFill>
                <a:effectLst>
                  <a:outerShdw blurRad="38100" dist="38100" dir="2700000" algn="tl">
                    <a:srgbClr val="000000"/>
                  </a:outerShdw>
                </a:effectLst>
                <a:latin typeface="Arial" charset="0"/>
              </a:rPr>
              <a:t>: Big Bang</a:t>
            </a:r>
          </a:p>
        </p:txBody>
      </p:sp>
    </p:spTree>
    <p:extLst>
      <p:ext uri="{BB962C8B-B14F-4D97-AF65-F5344CB8AC3E}">
        <p14:creationId xmlns:p14="http://schemas.microsoft.com/office/powerpoint/2010/main" val="1481039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even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33615"/>
            <a:ext cx="8280920" cy="5707753"/>
          </a:xfrm>
          <a:prstGeom prst="rect">
            <a:avLst/>
          </a:prstGeom>
        </p:spPr>
      </p:pic>
      <p:sp>
        <p:nvSpPr>
          <p:cNvPr id="3" name="Frame 2"/>
          <p:cNvSpPr/>
          <p:nvPr/>
        </p:nvSpPr>
        <p:spPr>
          <a:xfrm>
            <a:off x="179512" y="4293096"/>
            <a:ext cx="8856984" cy="2462567"/>
          </a:xfrm>
          <a:prstGeom prst="frame">
            <a:avLst>
              <a:gd name="adj1" fmla="val 4372"/>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Big Bang: </a:t>
            </a:r>
            <a:r>
              <a:rPr lang="en-US" sz="4000" dirty="0" err="1">
                <a:solidFill>
                  <a:srgbClr val="FFCC66"/>
                </a:solidFill>
                <a:effectLst>
                  <a:outerShdw blurRad="38100" dist="38100" dir="2700000" algn="tl">
                    <a:srgbClr val="000000"/>
                  </a:outerShdw>
                </a:effectLst>
                <a:latin typeface="Arial" charset="0"/>
              </a:rPr>
              <a:t>CERN:in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aikaikkuna</a:t>
            </a:r>
            <a:endParaRPr lang="en-US" sz="40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205383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07950" y="2009775"/>
            <a:ext cx="9036050" cy="14700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Yleisesittely:</a:t>
            </a:r>
          </a:p>
          <a:p>
            <a:pPr algn="ctr">
              <a:buClrTx/>
              <a:buFontTx/>
              <a:buNone/>
            </a:pPr>
            <a:r>
              <a:rPr lang="fr-CH" sz="4400" dirty="0">
                <a:solidFill>
                  <a:srgbClr val="FFCC66"/>
                </a:solidFill>
                <a:effectLst>
                  <a:outerShdw blurRad="38100" dist="38100" dir="2700000" algn="tl">
                    <a:srgbClr val="000000"/>
                  </a:outerShdw>
                </a:effectLst>
                <a:latin typeface="Arial" charset="0"/>
              </a:rPr>
              <a:t>Mikä CERN on ja mitä täällä tehdään?</a:t>
            </a:r>
          </a:p>
        </p:txBody>
      </p:sp>
      <p:sp>
        <p:nvSpPr>
          <p:cNvPr id="15362" name="Text Box 2"/>
          <p:cNvSpPr txBox="1">
            <a:spLocks noChangeArrowheads="1"/>
          </p:cNvSpPr>
          <p:nvPr/>
        </p:nvSpPr>
        <p:spPr bwMode="auto">
          <a:xfrm>
            <a:off x="107950" y="4199756"/>
            <a:ext cx="8891588" cy="174952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lnSpc>
                <a:spcPct val="70000"/>
              </a:lnSpc>
              <a:spcBef>
                <a:spcPts val="800"/>
              </a:spcBef>
              <a:buClrTx/>
              <a:buSzPct val="75000"/>
              <a:buFontTx/>
              <a:buNone/>
            </a:pPr>
            <a:r>
              <a:rPr lang="fr-CH" sz="3200" dirty="0">
                <a:latin typeface="+mj-lt"/>
              </a:rPr>
              <a:t>Timo Hakulinen</a:t>
            </a:r>
          </a:p>
          <a:p>
            <a:pPr algn="ctr">
              <a:lnSpc>
                <a:spcPct val="70000"/>
              </a:lnSpc>
              <a:spcBef>
                <a:spcPts val="800"/>
              </a:spcBef>
              <a:buClrTx/>
              <a:buSzPct val="75000"/>
              <a:buFontTx/>
              <a:buNone/>
            </a:pPr>
            <a:endParaRPr lang="fr-CH" sz="3200" dirty="0">
              <a:latin typeface="+mj-lt"/>
            </a:endParaRPr>
          </a:p>
          <a:p>
            <a:pPr algn="ctr">
              <a:lnSpc>
                <a:spcPct val="70000"/>
              </a:lnSpc>
              <a:spcBef>
                <a:spcPts val="800"/>
              </a:spcBef>
              <a:buClrTx/>
              <a:buSzPct val="75000"/>
              <a:buFontTx/>
              <a:buNone/>
            </a:pPr>
            <a:r>
              <a:rPr lang="fr-CH" sz="3200" dirty="0">
                <a:latin typeface="+mj-lt"/>
              </a:rPr>
              <a:t>EN/AA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Todistettava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Standardimalli</a:t>
            </a:r>
            <a:endParaRPr lang="en-US" sz="4000" dirty="0">
              <a:solidFill>
                <a:srgbClr val="FFCC66"/>
              </a:solidFill>
              <a:effectLst>
                <a:outerShdw blurRad="38100" dist="38100" dir="2700000" algn="tl">
                  <a:srgbClr val="000000"/>
                </a:outerShdw>
              </a:effectLst>
              <a:latin typeface="Arial" charset="0"/>
            </a:endParaRPr>
          </a:p>
        </p:txBody>
      </p:sp>
      <p:pic>
        <p:nvPicPr>
          <p:cNvPr id="7" name="Content Placeholder 3"/>
          <p:cNvPicPr>
            <a:picLocks noChangeAspect="1"/>
          </p:cNvPicPr>
          <p:nvPr/>
        </p:nvPicPr>
        <p:blipFill rotWithShape="1">
          <a:blip r:embed="rId3" cstate="screen">
            <a:extLst>
              <a:ext uri="{28A0092B-C50C-407E-A947-70E740481C1C}">
                <a14:useLocalDpi xmlns:a14="http://schemas.microsoft.com/office/drawing/2010/main"/>
              </a:ext>
            </a:extLst>
          </a:blip>
          <a:srcRect l="-342" r="-127"/>
          <a:stretch/>
        </p:blipFill>
        <p:spPr>
          <a:xfrm>
            <a:off x="323528" y="1340768"/>
            <a:ext cx="4729074" cy="4525963"/>
          </a:xfrm>
          <a:prstGeom prst="rect">
            <a:avLst/>
          </a:prstGeom>
        </p:spPr>
      </p:pic>
      <p:cxnSp>
        <p:nvCxnSpPr>
          <p:cNvPr id="3" name="Straight Arrow Connector 2"/>
          <p:cNvCxnSpPr/>
          <p:nvPr/>
        </p:nvCxnSpPr>
        <p:spPr bwMode="auto">
          <a:xfrm flipH="1" flipV="1">
            <a:off x="3275856" y="5445224"/>
            <a:ext cx="2520280" cy="72008"/>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2" name="Text Box 1"/>
          <p:cNvSpPr txBox="1">
            <a:spLocks noChangeArrowheads="1"/>
          </p:cNvSpPr>
          <p:nvPr/>
        </p:nvSpPr>
        <p:spPr bwMode="auto">
          <a:xfrm>
            <a:off x="5940152" y="5085184"/>
            <a:ext cx="30963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Löydetty</a:t>
            </a:r>
            <a:r>
              <a:rPr lang="en-GB" dirty="0">
                <a:latin typeface="Arial" charset="0"/>
              </a:rPr>
              <a:t> 2012 </a:t>
            </a:r>
            <a:r>
              <a:rPr lang="en-GB" dirty="0" err="1">
                <a:latin typeface="Arial" charset="0"/>
              </a:rPr>
              <a:t>CERNissä</a:t>
            </a:r>
            <a:endParaRPr lang="en-GB" dirty="0">
              <a:latin typeface="Arial" charset="0"/>
            </a:endParaRPr>
          </a:p>
        </p:txBody>
      </p:sp>
      <p:sp>
        <p:nvSpPr>
          <p:cNvPr id="17" name="Text Box 2"/>
          <p:cNvSpPr txBox="1">
            <a:spLocks noChangeArrowheads="1"/>
          </p:cNvSpPr>
          <p:nvPr/>
        </p:nvSpPr>
        <p:spPr bwMode="auto">
          <a:xfrm>
            <a:off x="5292080" y="1268760"/>
            <a:ext cx="3744416" cy="40324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Maailmankaikkeuden rakennetta kuvaava teoria</a:t>
            </a:r>
          </a:p>
          <a:p>
            <a:pPr>
              <a:lnSpc>
                <a:spcPct val="80000"/>
              </a:lnSpc>
              <a:spcBef>
                <a:spcPts val="600"/>
              </a:spcBef>
              <a:buClr>
                <a:srgbClr val="FFCC66"/>
              </a:buClr>
              <a:buSzPct val="75000"/>
              <a:buFont typeface="Wingdings" charset="0"/>
              <a:buChar char=""/>
            </a:pPr>
            <a:r>
              <a:rPr lang="fr-CH" sz="2000" dirty="0">
                <a:latin typeface="+mj-lt"/>
              </a:rPr>
              <a:t>Standardimalli = sähköheikkoteoria + kvanttiväridynamiikka (QCD)</a:t>
            </a:r>
          </a:p>
          <a:p>
            <a:pPr>
              <a:lnSpc>
                <a:spcPct val="80000"/>
              </a:lnSpc>
              <a:spcBef>
                <a:spcPts val="600"/>
              </a:spcBef>
              <a:buClr>
                <a:srgbClr val="FFCC66"/>
              </a:buClr>
              <a:buSzPct val="75000"/>
              <a:buFont typeface="Wingdings" charset="0"/>
              <a:buChar char=""/>
            </a:pPr>
            <a:r>
              <a:rPr lang="fr-CH" sz="2000" dirty="0">
                <a:latin typeface="+mj-lt"/>
              </a:rPr>
              <a:t>Muut standardimallin alkeishiukkaset löydetty jo aiemmin, mutta massan selittävä Higgs:in bosoni antoi odottaa itseään vuoteen 2012</a:t>
            </a:r>
          </a:p>
        </p:txBody>
      </p:sp>
    </p:spTree>
    <p:extLst>
      <p:ext uri="{BB962C8B-B14F-4D97-AF65-F5344CB8AC3E}">
        <p14:creationId xmlns:p14="http://schemas.microsoft.com/office/powerpoint/2010/main" val="9005281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4" y="980728"/>
            <a:ext cx="4968825" cy="3206059"/>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0"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72000" y="3649248"/>
            <a:ext cx="4427538" cy="295634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84168" y="980728"/>
            <a:ext cx="2759075" cy="23828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2" name="Picture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71600" y="4293096"/>
            <a:ext cx="2554288" cy="233997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Higgs:in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bosoni</a:t>
            </a:r>
            <a:endParaRPr lang="en-US" sz="40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9552" y="991421"/>
            <a:ext cx="7878073" cy="4237779"/>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6296" y="970686"/>
            <a:ext cx="1772816" cy="1772816"/>
          </a:xfrm>
          <a:prstGeom prst="rect">
            <a:avLst/>
          </a:prstGeom>
        </p:spPr>
      </p:pic>
      <p:sp>
        <p:nvSpPr>
          <p:cNvPr id="5" name="TextBox 4"/>
          <p:cNvSpPr txBox="1"/>
          <p:nvPr/>
        </p:nvSpPr>
        <p:spPr>
          <a:xfrm>
            <a:off x="611560" y="5264040"/>
            <a:ext cx="7704856" cy="1477328"/>
          </a:xfrm>
          <a:prstGeom prst="rect">
            <a:avLst/>
          </a:prstGeom>
          <a:noFill/>
        </p:spPr>
        <p:txBody>
          <a:bodyPr wrap="square" rtlCol="0">
            <a:spAutoFit/>
          </a:bodyPr>
          <a:lstStyle/>
          <a:p>
            <a:pPr algn="just"/>
            <a:r>
              <a:rPr lang="en-US" sz="1800" i="1" kern="1200" dirty="0">
                <a:solidFill>
                  <a:srgbClr val="FFFFFF"/>
                </a:solidFill>
                <a:latin typeface="+mj-lt"/>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r>
              <a:rPr lang="en-US" sz="1800" i="1" kern="1200" dirty="0">
                <a:solidFill>
                  <a:srgbClr val="FFFFFF"/>
                </a:solidFill>
                <a:latin typeface="+mn-lt"/>
              </a:rPr>
              <a:t>.</a:t>
            </a:r>
            <a:endParaRPr lang="en-US" sz="1800" kern="1200" dirty="0">
              <a:solidFill>
                <a:srgbClr val="FFFFFF"/>
              </a:solidFill>
              <a:latin typeface="+mn-lt"/>
            </a:endParaRPr>
          </a:p>
        </p:txBody>
      </p:sp>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Nobel 2013: </a:t>
            </a:r>
            <a:r>
              <a:rPr lang="en-US" sz="4000" dirty="0" err="1">
                <a:solidFill>
                  <a:srgbClr val="FFCC66"/>
                </a:solidFill>
                <a:effectLst>
                  <a:outerShdw blurRad="38100" dist="38100" dir="2700000" algn="tl">
                    <a:srgbClr val="000000"/>
                  </a:outerShdw>
                </a:effectLst>
                <a:latin typeface="Arial" charset="0"/>
              </a:rPr>
              <a:t>Englert</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ja</a:t>
            </a:r>
            <a:r>
              <a:rPr lang="en-US" sz="4000" dirty="0">
                <a:solidFill>
                  <a:srgbClr val="FFCC66"/>
                </a:solidFill>
                <a:effectLst>
                  <a:outerShdw blurRad="38100" dist="38100" dir="2700000" algn="tl">
                    <a:srgbClr val="000000"/>
                  </a:outerShdw>
                </a:effectLst>
                <a:latin typeface="Arial" charset="0"/>
              </a:rPr>
              <a:t> Higgs</a:t>
            </a:r>
          </a:p>
        </p:txBody>
      </p:sp>
    </p:spTree>
    <p:extLst>
      <p:ext uri="{BB962C8B-B14F-4D97-AF65-F5344CB8AC3E}">
        <p14:creationId xmlns:p14="http://schemas.microsoft.com/office/powerpoint/2010/main" val="3151776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5257800" y="2209800"/>
            <a:ext cx="3706688" cy="452649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Havaitakseen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tallentaakseen</a:t>
            </a:r>
            <a:r>
              <a:rPr lang="en-GB" dirty="0">
                <a:latin typeface="Arial" charset="0"/>
              </a:rPr>
              <a:t> </a:t>
            </a:r>
            <a:r>
              <a:rPr lang="en-GB" dirty="0" err="1">
                <a:latin typeface="Arial" charset="0"/>
              </a:rPr>
              <a:t>signaaleja</a:t>
            </a:r>
            <a:r>
              <a:rPr lang="en-GB" dirty="0">
                <a:latin typeface="Arial" charset="0"/>
              </a:rPr>
              <a:t> 600 </a:t>
            </a:r>
            <a:r>
              <a:rPr lang="en-GB" dirty="0" err="1">
                <a:latin typeface="Arial" charset="0"/>
              </a:rPr>
              <a:t>miljoonasta</a:t>
            </a:r>
            <a:r>
              <a:rPr lang="en-GB" dirty="0">
                <a:latin typeface="Arial" charset="0"/>
              </a:rPr>
              <a:t> </a:t>
            </a:r>
            <a:r>
              <a:rPr lang="en-GB" dirty="0" err="1">
                <a:latin typeface="Arial" charset="0"/>
              </a:rPr>
              <a:t>protonitörmäyksestä</a:t>
            </a:r>
            <a:r>
              <a:rPr lang="en-GB" dirty="0">
                <a:latin typeface="Arial" charset="0"/>
              </a:rPr>
              <a:t> </a:t>
            </a:r>
            <a:r>
              <a:rPr lang="en-GB" dirty="0" err="1">
                <a:latin typeface="Arial" charset="0"/>
              </a:rPr>
              <a:t>sekunnissa</a:t>
            </a:r>
            <a:r>
              <a:rPr lang="en-GB" dirty="0">
                <a:latin typeface="Arial" charset="0"/>
              </a:rPr>
              <a:t>, </a:t>
            </a:r>
            <a:r>
              <a:rPr lang="en-GB" dirty="0" err="1">
                <a:latin typeface="Arial" charset="0"/>
              </a:rPr>
              <a:t>CERNin</a:t>
            </a:r>
            <a:r>
              <a:rPr lang="en-GB" dirty="0">
                <a:latin typeface="Arial" charset="0"/>
              </a:rPr>
              <a:t> </a:t>
            </a:r>
            <a:r>
              <a:rPr lang="en-GB" dirty="0" err="1">
                <a:latin typeface="Arial" charset="0"/>
              </a:rPr>
              <a:t>tutkijat</a:t>
            </a:r>
            <a:r>
              <a:rPr lang="en-GB" dirty="0">
                <a:latin typeface="Arial" charset="0"/>
              </a:rPr>
              <a:t> </a:t>
            </a:r>
            <a:r>
              <a:rPr lang="en-GB" dirty="0" err="1">
                <a:latin typeface="Arial" charset="0"/>
              </a:rPr>
              <a:t>rakentavat</a:t>
            </a:r>
            <a:r>
              <a:rPr lang="en-GB" dirty="0">
                <a:latin typeface="Arial" charset="0"/>
              </a:rPr>
              <a:t> </a:t>
            </a:r>
            <a:r>
              <a:rPr lang="en-GB" dirty="0" err="1">
                <a:latin typeface="Arial" charset="0"/>
              </a:rPr>
              <a:t>valtavia</a:t>
            </a:r>
            <a:r>
              <a:rPr lang="en-GB" dirty="0">
                <a:latin typeface="Arial" charset="0"/>
              </a:rPr>
              <a:t> </a:t>
            </a:r>
            <a:r>
              <a:rPr lang="en-GB" dirty="0" err="1">
                <a:latin typeface="Arial" charset="0"/>
              </a:rPr>
              <a:t>ilmaisia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kykenevät</a:t>
            </a:r>
            <a:r>
              <a:rPr lang="en-GB" dirty="0">
                <a:latin typeface="Arial" charset="0"/>
              </a:rPr>
              <a:t> </a:t>
            </a:r>
            <a:r>
              <a:rPr lang="en-GB" dirty="0" err="1">
                <a:latin typeface="Arial" charset="0"/>
              </a:rPr>
              <a:t>mittaamaan</a:t>
            </a:r>
            <a:r>
              <a:rPr lang="en-GB" dirty="0">
                <a:latin typeface="Arial" charset="0"/>
              </a:rPr>
              <a:t> </a:t>
            </a:r>
            <a:r>
              <a:rPr lang="en-GB" dirty="0" err="1">
                <a:latin typeface="Arial" charset="0"/>
              </a:rPr>
              <a:t>minimaalisen</a:t>
            </a:r>
            <a:r>
              <a:rPr lang="en-GB" dirty="0">
                <a:latin typeface="Arial" charset="0"/>
              </a:rPr>
              <a:t> </a:t>
            </a:r>
            <a:r>
              <a:rPr lang="en-GB" dirty="0" err="1">
                <a:latin typeface="Arial" charset="0"/>
              </a:rPr>
              <a:t>pieniä</a:t>
            </a:r>
            <a:r>
              <a:rPr lang="en-GB" dirty="0">
                <a:latin typeface="Arial" charset="0"/>
              </a:rPr>
              <a:t> </a:t>
            </a:r>
            <a:r>
              <a:rPr lang="en-GB" dirty="0" err="1">
                <a:latin typeface="Arial" charset="0"/>
              </a:rPr>
              <a:t>hiukkasia</a:t>
            </a:r>
            <a:r>
              <a:rPr lang="en-GB" dirty="0">
                <a:latin typeface="Arial" charset="0"/>
              </a:rPr>
              <a:t> </a:t>
            </a:r>
            <a:r>
              <a:rPr lang="en-GB" dirty="0" err="1">
                <a:latin typeface="Arial" charset="0"/>
              </a:rPr>
              <a:t>suurenmoisella</a:t>
            </a:r>
            <a:r>
              <a:rPr lang="en-GB" dirty="0">
                <a:latin typeface="Arial" charset="0"/>
              </a:rPr>
              <a:t> </a:t>
            </a:r>
            <a:r>
              <a:rPr lang="en-GB" dirty="0" err="1">
                <a:latin typeface="Arial" charset="0"/>
              </a:rPr>
              <a:t>tarkkuudella</a:t>
            </a:r>
            <a:r>
              <a:rPr lang="en-GB" dirty="0">
                <a:latin typeface="Arial" charset="0"/>
              </a:rPr>
              <a:t>.</a:t>
            </a:r>
          </a:p>
          <a:p>
            <a:pPr>
              <a:buClrTx/>
              <a:buFontTx/>
              <a:buNone/>
            </a:pPr>
            <a:endParaRPr lang="en-GB" dirty="0">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435696"/>
            <a:ext cx="4876800" cy="36576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3555" name="Text Box 3"/>
          <p:cNvSpPr txBox="1">
            <a:spLocks noChangeArrowheads="1"/>
          </p:cNvSpPr>
          <p:nvPr/>
        </p:nvSpPr>
        <p:spPr bwMode="auto">
          <a:xfrm>
            <a:off x="179512" y="404664"/>
            <a:ext cx="87849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CERNin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tutkimus</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tehdään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kaikkien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aikojen</a:t>
            </a:r>
            <a:r>
              <a:rPr lang="en-US" sz="3600" dirty="0">
                <a:solidFill>
                  <a:srgbClr val="FFCC66"/>
                </a:solidFill>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kookkaimmilla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ja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monimutkaisimmilla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ilmaisimilla</a:t>
            </a:r>
            <a:endParaRPr lang="en-US" sz="36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Slide Number Placeholder 2"/>
          <p:cNvSpPr>
            <a:spLocks noGrp="1"/>
          </p:cNvSpPr>
          <p:nvPr>
            <p:ph type="sldNum" idx="11"/>
          </p:nvPr>
        </p:nvSpPr>
        <p:spPr/>
        <p:txBody>
          <a:bodyPr/>
          <a:lstStyle/>
          <a:p>
            <a:pPr lvl="1"/>
            <a:fld id="{97B3B8DD-07C9-3B41-A6A1-A59ACACBD699}" type="slidenum">
              <a:rPr lang="en-US"/>
              <a:pPr lvl="1"/>
              <a:t>24</a:t>
            </a:fld>
            <a:endParaRPr lang="en-US"/>
          </a:p>
        </p:txBody>
      </p:sp>
      <p:sp>
        <p:nvSpPr>
          <p:cNvPr id="34817" name="Rectangle 1"/>
          <p:cNvSpPr>
            <a:spLocks noChangeArrowheads="1"/>
          </p:cNvSpPr>
          <p:nvPr/>
        </p:nvSpPr>
        <p:spPr bwMode="auto">
          <a:xfrm>
            <a:off x="1300558" y="188640"/>
            <a:ext cx="6203163" cy="77162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err="1">
                <a:solidFill>
                  <a:srgbClr val="FFCC66"/>
                </a:solidFill>
                <a:effectLst>
                  <a:outerShdw blurRad="38100" dist="38100" dir="2700000" algn="tl">
                    <a:srgbClr val="000000"/>
                  </a:outerShdw>
                </a:effectLst>
                <a:latin typeface="+mj-lt"/>
                <a:ea typeface="+mj-ea"/>
                <a:cs typeface="+mj-cs"/>
              </a:rPr>
              <a:t>Neljä</a:t>
            </a:r>
            <a:r>
              <a:rPr lang="en-US" sz="4400" dirty="0">
                <a:solidFill>
                  <a:srgbClr val="FFCC66"/>
                </a:solidFill>
                <a:effectLst>
                  <a:outerShdw blurRad="38100" dist="38100" dir="2700000" algn="tl">
                    <a:srgbClr val="000000"/>
                  </a:outerShdw>
                </a:effectLst>
                <a:latin typeface="+mj-lt"/>
                <a:ea typeface="+mj-ea"/>
                <a:cs typeface="+mj-cs"/>
              </a:rPr>
              <a:t> </a:t>
            </a:r>
            <a:r>
              <a:rPr lang="en-US" sz="4400" dirty="0" err="1">
                <a:solidFill>
                  <a:srgbClr val="FFCC66"/>
                </a:solidFill>
                <a:effectLst>
                  <a:outerShdw blurRad="38100" dist="38100" dir="2700000" algn="tl">
                    <a:srgbClr val="000000"/>
                  </a:outerShdw>
                </a:effectLst>
                <a:latin typeface="+mj-lt"/>
                <a:ea typeface="+mj-ea"/>
                <a:cs typeface="+mj-cs"/>
              </a:rPr>
              <a:t>suurta</a:t>
            </a:r>
            <a:r>
              <a:rPr lang="en-US" sz="4400" dirty="0">
                <a:solidFill>
                  <a:srgbClr val="FFCC66"/>
                </a:solidFill>
                <a:effectLst>
                  <a:outerShdw blurRad="38100" dist="38100" dir="2700000" algn="tl">
                    <a:srgbClr val="000000"/>
                  </a:outerShdw>
                </a:effectLst>
                <a:latin typeface="+mj-lt"/>
                <a:ea typeface="+mj-ea"/>
                <a:cs typeface="+mj-cs"/>
              </a:rPr>
              <a:t> LHC-</a:t>
            </a:r>
            <a:r>
              <a:rPr lang="en-US" sz="4400" dirty="0" err="1">
                <a:solidFill>
                  <a:srgbClr val="FFCC66"/>
                </a:solidFill>
                <a:effectLst>
                  <a:outerShdw blurRad="38100" dist="38100" dir="2700000" algn="tl">
                    <a:srgbClr val="000000"/>
                  </a:outerShdw>
                </a:effectLst>
                <a:latin typeface="+mj-lt"/>
                <a:ea typeface="+mj-ea"/>
                <a:cs typeface="+mj-cs"/>
              </a:rPr>
              <a:t>koetta</a:t>
            </a:r>
            <a:endParaRPr lang="en-US" sz="4400" dirty="0">
              <a:solidFill>
                <a:srgbClr val="FFCC66"/>
              </a:solidFill>
              <a:effectLst>
                <a:outerShdw blurRad="38100" dist="38100" dir="2700000" algn="tl">
                  <a:srgbClr val="000000"/>
                </a:outerShdw>
              </a:effectLst>
              <a:latin typeface="+mj-lt"/>
              <a:ea typeface="+mj-ea"/>
              <a:cs typeface="+mj-cs"/>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19250" y="1612900"/>
            <a:ext cx="6324600" cy="46863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19"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2400" y="1676400"/>
            <a:ext cx="2625725" cy="173672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6813" y="1628800"/>
            <a:ext cx="2897187" cy="163671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4554562"/>
            <a:ext cx="3133725" cy="16827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2"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53200" y="4005064"/>
            <a:ext cx="2506663" cy="25908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34823" name="Text Box 7"/>
          <p:cNvSpPr txBox="1">
            <a:spLocks noChangeArrowheads="1"/>
          </p:cNvSpPr>
          <p:nvPr/>
        </p:nvSpPr>
        <p:spPr bwMode="auto">
          <a:xfrm>
            <a:off x="304800" y="967383"/>
            <a:ext cx="1768475" cy="74084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ATLAS</a:t>
            </a:r>
          </a:p>
          <a:p>
            <a:pPr>
              <a:buClrTx/>
              <a:buFontTx/>
              <a:buNone/>
            </a:pPr>
            <a:r>
              <a:rPr lang="en-US" sz="1400" dirty="0">
                <a:latin typeface="+mj-lt"/>
              </a:rPr>
              <a:t>A </a:t>
            </a:r>
            <a:r>
              <a:rPr lang="en-US" sz="1400" dirty="0" err="1">
                <a:latin typeface="+mj-lt"/>
              </a:rPr>
              <a:t>Toroidal</a:t>
            </a:r>
            <a:endParaRPr lang="en-US" sz="1400" dirty="0">
              <a:latin typeface="+mj-lt"/>
            </a:endParaRPr>
          </a:p>
          <a:p>
            <a:pPr>
              <a:buClrTx/>
              <a:buFontTx/>
              <a:buNone/>
            </a:pPr>
            <a:r>
              <a:rPr lang="en-US" sz="1400" dirty="0">
                <a:latin typeface="+mj-lt"/>
              </a:rPr>
              <a:t>LHC Apparatus</a:t>
            </a:r>
          </a:p>
        </p:txBody>
      </p:sp>
      <p:sp>
        <p:nvSpPr>
          <p:cNvPr id="34824" name="Text Box 8"/>
          <p:cNvSpPr txBox="1">
            <a:spLocks noChangeArrowheads="1"/>
          </p:cNvSpPr>
          <p:nvPr/>
        </p:nvSpPr>
        <p:spPr bwMode="auto">
          <a:xfrm>
            <a:off x="6704013" y="1143000"/>
            <a:ext cx="2137722" cy="52540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CMS</a:t>
            </a:r>
          </a:p>
          <a:p>
            <a:pPr>
              <a:buClrTx/>
              <a:buFontTx/>
              <a:buNone/>
            </a:pPr>
            <a:r>
              <a:rPr lang="en-US" sz="1400" dirty="0">
                <a:latin typeface="+mj-lt"/>
              </a:rPr>
              <a:t>Compact </a:t>
            </a:r>
            <a:r>
              <a:rPr lang="en-US" sz="1400" dirty="0" err="1">
                <a:latin typeface="+mj-lt"/>
              </a:rPr>
              <a:t>Myon</a:t>
            </a:r>
            <a:r>
              <a:rPr lang="en-US" sz="1400" dirty="0">
                <a:latin typeface="+mj-lt"/>
              </a:rPr>
              <a:t> Solenoid</a:t>
            </a:r>
          </a:p>
        </p:txBody>
      </p:sp>
      <p:sp>
        <p:nvSpPr>
          <p:cNvPr id="34825" name="Text Box 9"/>
          <p:cNvSpPr txBox="1">
            <a:spLocks noChangeArrowheads="1"/>
          </p:cNvSpPr>
          <p:nvPr/>
        </p:nvSpPr>
        <p:spPr bwMode="auto">
          <a:xfrm>
            <a:off x="152400" y="3810000"/>
            <a:ext cx="1748317" cy="74084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ALICE</a:t>
            </a:r>
          </a:p>
          <a:p>
            <a:pPr>
              <a:buClrTx/>
              <a:buFontTx/>
              <a:buNone/>
            </a:pPr>
            <a:r>
              <a:rPr lang="en-US" sz="1400" dirty="0">
                <a:latin typeface="+mj-lt"/>
              </a:rPr>
              <a:t>A Large Ion </a:t>
            </a:r>
          </a:p>
          <a:p>
            <a:pPr>
              <a:buClrTx/>
              <a:buFontTx/>
              <a:buNone/>
            </a:pPr>
            <a:r>
              <a:rPr lang="en-US" sz="1400" dirty="0">
                <a:latin typeface="+mj-lt"/>
              </a:rPr>
              <a:t>Collider Experiment</a:t>
            </a:r>
          </a:p>
        </p:txBody>
      </p:sp>
      <p:sp>
        <p:nvSpPr>
          <p:cNvPr id="34826" name="Text Box 10"/>
          <p:cNvSpPr txBox="1">
            <a:spLocks noChangeArrowheads="1"/>
          </p:cNvSpPr>
          <p:nvPr/>
        </p:nvSpPr>
        <p:spPr bwMode="auto">
          <a:xfrm>
            <a:off x="8074025" y="3717032"/>
            <a:ext cx="660404" cy="30995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err="1">
                <a:latin typeface="+mj-lt"/>
              </a:rPr>
              <a:t>LHCb</a:t>
            </a:r>
            <a:endParaRPr lang="en-US" sz="1400" b="1" dirty="0">
              <a:latin typeface="+mj-l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afterEffect">
                                  <p:stCondLst>
                                    <p:cond delay="0"/>
                                  </p:stCondLst>
                                  <p:childTnLst>
                                    <p:set>
                                      <p:cBhvr additive="repl">
                                        <p:cTn id="6" dur="1" fill="hold">
                                          <p:stCondLst>
                                            <p:cond delay="0"/>
                                          </p:stCondLst>
                                        </p:cTn>
                                        <p:tgtEl>
                                          <p:spTgt spid="34818"/>
                                        </p:tgtEl>
                                        <p:attrNameLst>
                                          <p:attrName>style.visibility</p:attrName>
                                        </p:attrNameLst>
                                      </p:cBhvr>
                                      <p:to>
                                        <p:strVal val="visible"/>
                                      </p:to>
                                    </p:set>
                                    <p:anim calcmode="lin" valueType="num">
                                      <p:cBhvr additive="repl">
                                        <p:cTn id="7" dur="500" fill="hold"/>
                                        <p:tgtEl>
                                          <p:spTgt spid="34818"/>
                                        </p:tgtEl>
                                        <p:attrNameLst>
                                          <p:attrName>ppt_w</p:attrName>
                                        </p:attrNameLst>
                                      </p:cBhvr>
                                      <p:tavLst>
                                        <p:tav tm="100000">
                                          <p:val>
                                            <p:strVal val="0"/>
                                          </p:val>
                                        </p:tav>
                                        <p:tav>
                                          <p:val>
                                            <p:strVal val="#ppt_w"/>
                                          </p:val>
                                        </p:tav>
                                      </p:tavLst>
                                    </p:anim>
                                    <p:anim calcmode="lin" valueType="num">
                                      <p:cBhvr additive="repl">
                                        <p:cTn id="8" dur="500" fill="hold"/>
                                        <p:tgtEl>
                                          <p:spTgt spid="34818"/>
                                        </p:tgtEl>
                                        <p:attrNameLst>
                                          <p:attrName>ppt_h</p:attrName>
                                        </p:attrNameLst>
                                      </p:cBhvr>
                                      <p:tavLst>
                                        <p:tav tm="100000">
                                          <p:val>
                                            <p:strVal val="0"/>
                                          </p:val>
                                        </p:tav>
                                        <p:tav>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additive="repl">
                                        <p:cTn id="11" dur="1" fill="hold">
                                          <p:stCondLst>
                                            <p:cond delay="0"/>
                                          </p:stCondLst>
                                        </p:cTn>
                                        <p:tgtEl>
                                          <p:spTgt spid="34819"/>
                                        </p:tgtEl>
                                        <p:attrNameLst>
                                          <p:attrName>style.visibility</p:attrName>
                                        </p:attrNameLst>
                                      </p:cBhvr>
                                      <p:to>
                                        <p:strVal val="visible"/>
                                      </p:to>
                                    </p:set>
                                    <p:anim calcmode="lin" valueType="num">
                                      <p:cBhvr additive="repl">
                                        <p:cTn id="12" dur="500" fill="hold"/>
                                        <p:tgtEl>
                                          <p:spTgt spid="34819"/>
                                        </p:tgtEl>
                                        <p:attrNameLst>
                                          <p:attrName>ppt_w</p:attrName>
                                        </p:attrNameLst>
                                      </p:cBhvr>
                                      <p:tavLst>
                                        <p:tav tm="100000">
                                          <p:val>
                                            <p:strVal val="0"/>
                                          </p:val>
                                        </p:tav>
                                        <p:tav>
                                          <p:val>
                                            <p:strVal val="#ppt_w"/>
                                          </p:val>
                                        </p:tav>
                                      </p:tavLst>
                                    </p:anim>
                                    <p:anim calcmode="lin" valueType="num">
                                      <p:cBhvr additive="repl">
                                        <p:cTn id="13" dur="500" fill="hold"/>
                                        <p:tgtEl>
                                          <p:spTgt spid="34819"/>
                                        </p:tgtEl>
                                        <p:attrNameLst>
                                          <p:attrName>ppt_h</p:attrName>
                                        </p:attrNameLst>
                                      </p:cBhvr>
                                      <p:tavLst>
                                        <p:tav tm="100000">
                                          <p:val>
                                            <p:strVal val="0"/>
                                          </p:val>
                                        </p:tav>
                                        <p:tav>
                                          <p:val>
                                            <p:strVal val="#ppt_h"/>
                                          </p:val>
                                        </p:tav>
                                      </p:tavLst>
                                    </p:anim>
                                    <p:anim calcmode="lin" valueType="num">
                                      <p:cBhvr additive="repl">
                                        <p:cTn id="14" dur="500" fill="hold"/>
                                        <p:tgtEl>
                                          <p:spTgt spid="34819"/>
                                        </p:tgtEl>
                                        <p:attrNameLst>
                                          <p:attrName>ppt_x</p:attrName>
                                        </p:attrNameLst>
                                      </p:cBhvr>
                                      <p:tavLst>
                                        <p:tav tm="100000">
                                          <p:val>
                                            <p:strVal val="0.5"/>
                                          </p:val>
                                        </p:tav>
                                        <p:tav>
                                          <p:val>
                                            <p:strVal val="#ppt_x"/>
                                          </p:val>
                                        </p:tav>
                                      </p:tavLst>
                                    </p:anim>
                                    <p:anim calcmode="lin" valueType="num">
                                      <p:cBhvr additive="repl">
                                        <p:cTn id="15" dur="500" fill="hold"/>
                                        <p:tgtEl>
                                          <p:spTgt spid="34819"/>
                                        </p:tgtEl>
                                        <p:attrNameLst>
                                          <p:attrName>ppt_y</p:attrName>
                                        </p:attrNameLst>
                                      </p:cBhvr>
                                      <p:tavLst>
                                        <p:tav tm="100000">
                                          <p:val>
                                            <p:strVal val="0.5"/>
                                          </p:val>
                                        </p:tav>
                                        <p:tav>
                                          <p:val>
                                            <p:strVal val="#ppt_y"/>
                                          </p:val>
                                        </p:tav>
                                      </p:tavLst>
                                    </p:anim>
                                  </p:childTnLst>
                                </p:cTn>
                              </p:par>
                            </p:childTnLst>
                          </p:cTn>
                        </p:par>
                        <p:par>
                          <p:cTn id="16" fill="hold" nodeType="afterGroup">
                            <p:stCondLst>
                              <p:cond delay="1000"/>
                            </p:stCondLst>
                            <p:childTnLst>
                              <p:par>
                                <p:cTn id="17" presetID="23" presetClass="entr" presetSubtype="528" fill="hold" nodeType="afterEffect">
                                  <p:stCondLst>
                                    <p:cond delay="0"/>
                                  </p:stCondLst>
                                  <p:childTnLst>
                                    <p:set>
                                      <p:cBhvr additive="repl">
                                        <p:cTn id="18" dur="1" fill="hold">
                                          <p:stCondLst>
                                            <p:cond delay="0"/>
                                          </p:stCondLst>
                                        </p:cTn>
                                        <p:tgtEl>
                                          <p:spTgt spid="34820"/>
                                        </p:tgtEl>
                                        <p:attrNameLst>
                                          <p:attrName>style.visibility</p:attrName>
                                        </p:attrNameLst>
                                      </p:cBhvr>
                                      <p:to>
                                        <p:strVal val="visible"/>
                                      </p:to>
                                    </p:set>
                                    <p:anim calcmode="lin" valueType="num">
                                      <p:cBhvr additive="repl">
                                        <p:cTn id="19" dur="500" fill="hold"/>
                                        <p:tgtEl>
                                          <p:spTgt spid="34820"/>
                                        </p:tgtEl>
                                        <p:attrNameLst>
                                          <p:attrName>ppt_w</p:attrName>
                                        </p:attrNameLst>
                                      </p:cBhvr>
                                      <p:tavLst>
                                        <p:tav tm="100000">
                                          <p:val>
                                            <p:strVal val="0"/>
                                          </p:val>
                                        </p:tav>
                                        <p:tav>
                                          <p:val>
                                            <p:strVal val="#ppt_w"/>
                                          </p:val>
                                        </p:tav>
                                      </p:tavLst>
                                    </p:anim>
                                    <p:anim calcmode="lin" valueType="num">
                                      <p:cBhvr additive="repl">
                                        <p:cTn id="20" dur="500" fill="hold"/>
                                        <p:tgtEl>
                                          <p:spTgt spid="34820"/>
                                        </p:tgtEl>
                                        <p:attrNameLst>
                                          <p:attrName>ppt_h</p:attrName>
                                        </p:attrNameLst>
                                      </p:cBhvr>
                                      <p:tavLst>
                                        <p:tav tm="100000">
                                          <p:val>
                                            <p:strVal val="0"/>
                                          </p:val>
                                        </p:tav>
                                        <p:tav>
                                          <p:val>
                                            <p:strVal val="#ppt_h"/>
                                          </p:val>
                                        </p:tav>
                                      </p:tavLst>
                                    </p:anim>
                                    <p:anim calcmode="lin" valueType="num">
                                      <p:cBhvr additive="repl">
                                        <p:cTn id="21" dur="500" fill="hold"/>
                                        <p:tgtEl>
                                          <p:spTgt spid="34820"/>
                                        </p:tgtEl>
                                        <p:attrNameLst>
                                          <p:attrName>ppt_x</p:attrName>
                                        </p:attrNameLst>
                                      </p:cBhvr>
                                      <p:tavLst>
                                        <p:tav tm="100000">
                                          <p:val>
                                            <p:strVal val="0.5"/>
                                          </p:val>
                                        </p:tav>
                                        <p:tav>
                                          <p:val>
                                            <p:strVal val="#ppt_x"/>
                                          </p:val>
                                        </p:tav>
                                      </p:tavLst>
                                    </p:anim>
                                    <p:anim calcmode="lin" valueType="num">
                                      <p:cBhvr additive="repl">
                                        <p:cTn id="22" dur="500" fill="hold"/>
                                        <p:tgtEl>
                                          <p:spTgt spid="34820"/>
                                        </p:tgtEl>
                                        <p:attrNameLst>
                                          <p:attrName>ppt_y</p:attrName>
                                        </p:attrNameLst>
                                      </p:cBhvr>
                                      <p:tavLst>
                                        <p:tav tm="100000">
                                          <p:val>
                                            <p:strVal val="0.5"/>
                                          </p:val>
                                        </p:tav>
                                        <p:tav>
                                          <p:val>
                                            <p:strVal val="#ppt_y"/>
                                          </p:val>
                                        </p:tav>
                                      </p:tavLst>
                                    </p:anim>
                                  </p:childTnLst>
                                </p:cTn>
                              </p:par>
                            </p:childTnLst>
                          </p:cTn>
                        </p:par>
                        <p:par>
                          <p:cTn id="23" fill="hold" nodeType="afterGroup">
                            <p:stCondLst>
                              <p:cond delay="1500"/>
                            </p:stCondLst>
                            <p:childTnLst>
                              <p:par>
                                <p:cTn id="24" presetID="23" presetClass="entr" presetSubtype="528" fill="hold" nodeType="afterEffect">
                                  <p:stCondLst>
                                    <p:cond delay="0"/>
                                  </p:stCondLst>
                                  <p:childTnLst>
                                    <p:set>
                                      <p:cBhvr additive="repl">
                                        <p:cTn id="25" dur="1" fill="hold">
                                          <p:stCondLst>
                                            <p:cond delay="0"/>
                                          </p:stCondLst>
                                        </p:cTn>
                                        <p:tgtEl>
                                          <p:spTgt spid="34821"/>
                                        </p:tgtEl>
                                        <p:attrNameLst>
                                          <p:attrName>style.visibility</p:attrName>
                                        </p:attrNameLst>
                                      </p:cBhvr>
                                      <p:to>
                                        <p:strVal val="visible"/>
                                      </p:to>
                                    </p:set>
                                    <p:anim calcmode="lin" valueType="num">
                                      <p:cBhvr additive="repl">
                                        <p:cTn id="26" dur="500" fill="hold"/>
                                        <p:tgtEl>
                                          <p:spTgt spid="34821"/>
                                        </p:tgtEl>
                                        <p:attrNameLst>
                                          <p:attrName>ppt_w</p:attrName>
                                        </p:attrNameLst>
                                      </p:cBhvr>
                                      <p:tavLst>
                                        <p:tav tm="100000">
                                          <p:val>
                                            <p:strVal val="0"/>
                                          </p:val>
                                        </p:tav>
                                        <p:tav>
                                          <p:val>
                                            <p:strVal val="#ppt_w"/>
                                          </p:val>
                                        </p:tav>
                                      </p:tavLst>
                                    </p:anim>
                                    <p:anim calcmode="lin" valueType="num">
                                      <p:cBhvr additive="repl">
                                        <p:cTn id="27" dur="500" fill="hold"/>
                                        <p:tgtEl>
                                          <p:spTgt spid="34821"/>
                                        </p:tgtEl>
                                        <p:attrNameLst>
                                          <p:attrName>ppt_h</p:attrName>
                                        </p:attrNameLst>
                                      </p:cBhvr>
                                      <p:tavLst>
                                        <p:tav tm="100000">
                                          <p:val>
                                            <p:strVal val="0"/>
                                          </p:val>
                                        </p:tav>
                                        <p:tav>
                                          <p:val>
                                            <p:strVal val="#ppt_h"/>
                                          </p:val>
                                        </p:tav>
                                      </p:tavLst>
                                    </p:anim>
                                    <p:anim calcmode="lin" valueType="num">
                                      <p:cBhvr additive="repl">
                                        <p:cTn id="28" dur="500" fill="hold"/>
                                        <p:tgtEl>
                                          <p:spTgt spid="34821"/>
                                        </p:tgtEl>
                                        <p:attrNameLst>
                                          <p:attrName>ppt_x</p:attrName>
                                        </p:attrNameLst>
                                      </p:cBhvr>
                                      <p:tavLst>
                                        <p:tav tm="100000">
                                          <p:val>
                                            <p:strVal val="0.5"/>
                                          </p:val>
                                        </p:tav>
                                        <p:tav>
                                          <p:val>
                                            <p:strVal val="#ppt_x"/>
                                          </p:val>
                                        </p:tav>
                                      </p:tavLst>
                                    </p:anim>
                                    <p:anim calcmode="lin" valueType="num">
                                      <p:cBhvr additive="repl">
                                        <p:cTn id="29" dur="500" fill="hold"/>
                                        <p:tgtEl>
                                          <p:spTgt spid="34821"/>
                                        </p:tgtEl>
                                        <p:attrNameLst>
                                          <p:attrName>ppt_y</p:attrName>
                                        </p:attrNameLst>
                                      </p:cBhvr>
                                      <p:tavLst>
                                        <p:tav tm="100000">
                                          <p:val>
                                            <p:strVal val="0.5"/>
                                          </p:val>
                                        </p:tav>
                                        <p:tav>
                                          <p:val>
                                            <p:strVal val="#ppt_y"/>
                                          </p:val>
                                        </p:tav>
                                      </p:tavLst>
                                    </p:anim>
                                  </p:childTnLst>
                                </p:cTn>
                              </p:par>
                            </p:childTnLst>
                          </p:cTn>
                        </p:par>
                        <p:par>
                          <p:cTn id="30" fill="hold" nodeType="afterGroup">
                            <p:stCondLst>
                              <p:cond delay="2000"/>
                            </p:stCondLst>
                            <p:childTnLst>
                              <p:par>
                                <p:cTn id="31" presetID="23" presetClass="entr" presetSubtype="528" fill="hold" nodeType="afterEffect">
                                  <p:stCondLst>
                                    <p:cond delay="0"/>
                                  </p:stCondLst>
                                  <p:childTnLst>
                                    <p:set>
                                      <p:cBhvr additive="repl">
                                        <p:cTn id="32" dur="1" fill="hold">
                                          <p:stCondLst>
                                            <p:cond delay="0"/>
                                          </p:stCondLst>
                                        </p:cTn>
                                        <p:tgtEl>
                                          <p:spTgt spid="34822"/>
                                        </p:tgtEl>
                                        <p:attrNameLst>
                                          <p:attrName>style.visibility</p:attrName>
                                        </p:attrNameLst>
                                      </p:cBhvr>
                                      <p:to>
                                        <p:strVal val="visible"/>
                                      </p:to>
                                    </p:set>
                                    <p:anim calcmode="lin" valueType="num">
                                      <p:cBhvr additive="repl">
                                        <p:cTn id="33" dur="500" fill="hold"/>
                                        <p:tgtEl>
                                          <p:spTgt spid="34822"/>
                                        </p:tgtEl>
                                        <p:attrNameLst>
                                          <p:attrName>ppt_w</p:attrName>
                                        </p:attrNameLst>
                                      </p:cBhvr>
                                      <p:tavLst>
                                        <p:tav tm="100000">
                                          <p:val>
                                            <p:strVal val="0"/>
                                          </p:val>
                                        </p:tav>
                                        <p:tav>
                                          <p:val>
                                            <p:strVal val="#ppt_w"/>
                                          </p:val>
                                        </p:tav>
                                      </p:tavLst>
                                    </p:anim>
                                    <p:anim calcmode="lin" valueType="num">
                                      <p:cBhvr additive="repl">
                                        <p:cTn id="34" dur="500" fill="hold"/>
                                        <p:tgtEl>
                                          <p:spTgt spid="34822"/>
                                        </p:tgtEl>
                                        <p:attrNameLst>
                                          <p:attrName>ppt_h</p:attrName>
                                        </p:attrNameLst>
                                      </p:cBhvr>
                                      <p:tavLst>
                                        <p:tav tm="100000">
                                          <p:val>
                                            <p:strVal val="0"/>
                                          </p:val>
                                        </p:tav>
                                        <p:tav>
                                          <p:val>
                                            <p:strVal val="#ppt_h"/>
                                          </p:val>
                                        </p:tav>
                                      </p:tavLst>
                                    </p:anim>
                                    <p:anim calcmode="lin" valueType="num">
                                      <p:cBhvr additive="repl">
                                        <p:cTn id="35" dur="500" fill="hold"/>
                                        <p:tgtEl>
                                          <p:spTgt spid="34822"/>
                                        </p:tgtEl>
                                        <p:attrNameLst>
                                          <p:attrName>ppt_x</p:attrName>
                                        </p:attrNameLst>
                                      </p:cBhvr>
                                      <p:tavLst>
                                        <p:tav tm="100000">
                                          <p:val>
                                            <p:strVal val="0.5"/>
                                          </p:val>
                                        </p:tav>
                                        <p:tav>
                                          <p:val>
                                            <p:strVal val="#ppt_x"/>
                                          </p:val>
                                        </p:tav>
                                      </p:tavLst>
                                    </p:anim>
                                    <p:anim calcmode="lin" valueType="num">
                                      <p:cBhvr additive="repl">
                                        <p:cTn id="36" dur="500" fill="hold"/>
                                        <p:tgtEl>
                                          <p:spTgt spid="34822"/>
                                        </p:tgtEl>
                                        <p:attrNameLst>
                                          <p:attrName>ppt_y</p:attrName>
                                        </p:attrNameLst>
                                      </p:cBhvr>
                                      <p:tavLst>
                                        <p:tav tm="100000">
                                          <p:val>
                                            <p:strVal val="0.5"/>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Esimerkki: CMS ilmaisin</a:t>
            </a:r>
          </a:p>
        </p:txBody>
      </p:sp>
      <p:sp>
        <p:nvSpPr>
          <p:cNvPr id="24578" name="Text Box 2"/>
          <p:cNvSpPr txBox="1">
            <a:spLocks noChangeArrowheads="1"/>
          </p:cNvSpPr>
          <p:nvPr/>
        </p:nvSpPr>
        <p:spPr bwMode="auto">
          <a:xfrm>
            <a:off x="0" y="1412776"/>
            <a:ext cx="2627313" cy="518487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Suunnittelu ja rakentaminen vaati n. 2000 tutkijalta ja insinööriltä yli 20 vuotta</a:t>
            </a:r>
          </a:p>
          <a:p>
            <a:pPr>
              <a:lnSpc>
                <a:spcPct val="80000"/>
              </a:lnSpc>
              <a:spcBef>
                <a:spcPts val="600"/>
              </a:spcBef>
              <a:buClr>
                <a:srgbClr val="FFCC66"/>
              </a:buClr>
              <a:buSzPct val="75000"/>
              <a:buFont typeface="Wingdings" charset="0"/>
              <a:buChar char=""/>
            </a:pPr>
            <a:r>
              <a:rPr lang="fr-CH" sz="2000" dirty="0">
                <a:latin typeface="+mj-lt"/>
              </a:rPr>
              <a:t>Halkaisija n. 15m ja pituus 29m</a:t>
            </a:r>
          </a:p>
          <a:p>
            <a:pPr>
              <a:lnSpc>
                <a:spcPct val="80000"/>
              </a:lnSpc>
              <a:spcBef>
                <a:spcPts val="600"/>
              </a:spcBef>
              <a:buClr>
                <a:srgbClr val="FFCC66"/>
              </a:buClr>
              <a:buSzPct val="75000"/>
              <a:buFont typeface="Wingdings" charset="0"/>
              <a:buChar char=""/>
            </a:pPr>
            <a:r>
              <a:rPr lang="fr-CH" sz="2000" dirty="0">
                <a:latin typeface="+mj-lt"/>
              </a:rPr>
              <a:t>Painaa 14000 tonnia eli n. kaksi kertaa niin paljon kuin Eiffel-torni</a:t>
            </a:r>
          </a:p>
          <a:p>
            <a:pPr>
              <a:lnSpc>
                <a:spcPct val="80000"/>
              </a:lnSpc>
              <a:spcBef>
                <a:spcPts val="600"/>
              </a:spcBef>
              <a:buClr>
                <a:srgbClr val="FFCC66"/>
              </a:buClr>
              <a:buSzPct val="75000"/>
              <a:buFont typeface="Wingdings" charset="0"/>
              <a:buChar char=""/>
            </a:pPr>
            <a:r>
              <a:rPr lang="fr-CH" sz="2000" dirty="0">
                <a:latin typeface="+mj-lt"/>
              </a:rPr>
              <a:t>CMS:n solenoidi-magneetti on suurin ja voimakkain koskaan rakennettu</a:t>
            </a: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9363" y="1600200"/>
            <a:ext cx="6548437" cy="42672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…rakennettu hämmästyttävällä </a:t>
            </a:r>
            <a:r>
              <a:rPr lang="fr-CH" sz="4000" b="1" dirty="0">
                <a:effectLst>
                  <a:outerShdw blurRad="38100" dist="38100" dir="2700000" algn="tl">
                    <a:srgbClr val="000000"/>
                  </a:outerShdw>
                </a:effectLst>
                <a:latin typeface="Arial" charset="0"/>
              </a:rPr>
              <a:t>tarkkuudella…</a:t>
            </a:r>
          </a:p>
        </p:txBody>
      </p:sp>
      <p:grpSp>
        <p:nvGrpSpPr>
          <p:cNvPr id="25603" name="Group 3"/>
          <p:cNvGrpSpPr>
            <a:grpSpLocks/>
          </p:cNvGrpSpPr>
          <p:nvPr/>
        </p:nvGrpSpPr>
        <p:grpSpPr bwMode="auto">
          <a:xfrm>
            <a:off x="34925" y="1773585"/>
            <a:ext cx="5111750" cy="4103687"/>
            <a:chOff x="22" y="919"/>
            <a:chExt cx="3220" cy="2585"/>
          </a:xfrm>
        </p:grpSpPr>
        <p:pic>
          <p:nvPicPr>
            <p:cNvPr id="2560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 y="919"/>
              <a:ext cx="3220" cy="258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5605" name="Text Box 5"/>
            <p:cNvSpPr txBox="1">
              <a:spLocks noChangeArrowheads="1"/>
            </p:cNvSpPr>
            <p:nvPr/>
          </p:nvSpPr>
          <p:spPr bwMode="auto">
            <a:xfrm>
              <a:off x="22" y="919"/>
              <a:ext cx="3220" cy="258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5606" name="Text Box 6"/>
          <p:cNvSpPr txBox="1">
            <a:spLocks noChangeArrowheads="1"/>
          </p:cNvSpPr>
          <p:nvPr/>
        </p:nvSpPr>
        <p:spPr bwMode="auto">
          <a:xfrm>
            <a:off x="5121275" y="1828800"/>
            <a:ext cx="4022725" cy="3429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90000"/>
              </a:lnSpc>
              <a:spcBef>
                <a:spcPts val="700"/>
              </a:spcBef>
              <a:buClr>
                <a:srgbClr val="FFCC66"/>
              </a:buClr>
              <a:buSzPct val="75000"/>
              <a:buFont typeface="Wingdings" charset="0"/>
              <a:buNone/>
            </a:pPr>
            <a:endParaRPr lang="fr-CH" sz="2800" dirty="0"/>
          </a:p>
          <a:p>
            <a:pPr>
              <a:lnSpc>
                <a:spcPct val="90000"/>
              </a:lnSpc>
              <a:spcBef>
                <a:spcPts val="700"/>
              </a:spcBef>
              <a:buClr>
                <a:srgbClr val="FFCC66"/>
              </a:buClr>
              <a:buSzPct val="75000"/>
              <a:buFont typeface="Wingdings" charset="0"/>
              <a:buChar char=""/>
            </a:pPr>
            <a:r>
              <a:rPr lang="fr-CH" sz="2800" dirty="0">
                <a:latin typeface="+mj-lt"/>
              </a:rPr>
              <a:t>CMS-ilmaisin on kuin 75 miljoonan pikselin 3-ulotteinen kamera, joka ottaa 40 miljoonaa kuvaa sekunnissa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79136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Vertailun vuoksi: Atlas-ilmaisin</a:t>
            </a:r>
            <a:endParaRPr lang="fr-CH" sz="4000" b="1" dirty="0">
              <a:effectLst>
                <a:outerShdw blurRad="38100" dist="38100" dir="2700000" algn="tl">
                  <a:srgbClr val="000000"/>
                </a:outerShdw>
              </a:effectLst>
              <a:latin typeface="Arial" charset="0"/>
            </a:endParaRPr>
          </a:p>
        </p:txBody>
      </p:sp>
      <p:pic>
        <p:nvPicPr>
          <p:cNvPr id="8" name="Content Placeholder 3"/>
          <p:cNvPicPr>
            <a:picLocks noGrp="1" noChangeAspect="1"/>
          </p:cNvPicPr>
          <p:nvPr/>
        </p:nvPicPr>
        <p:blipFill rotWithShape="1">
          <a:blip r:embed="rId3" cstate="screen">
            <a:extLst>
              <a:ext uri="{28A0092B-C50C-407E-A947-70E740481C1C}">
                <a14:useLocalDpi xmlns:a14="http://schemas.microsoft.com/office/drawing/2010/main"/>
              </a:ext>
            </a:extLst>
          </a:blip>
          <a:srcRect l="-776" t="-4" r="-1265" b="-1578"/>
          <a:stretch/>
        </p:blipFill>
        <p:spPr>
          <a:xfrm>
            <a:off x="419670" y="1268760"/>
            <a:ext cx="8328794" cy="5328592"/>
          </a:xfrm>
          <a:prstGeom prst="rect">
            <a:avLst/>
          </a:prstGeom>
        </p:spPr>
      </p:pic>
    </p:spTree>
    <p:extLst>
      <p:ext uri="{BB962C8B-B14F-4D97-AF65-F5344CB8AC3E}">
        <p14:creationId xmlns:p14="http://schemas.microsoft.com/office/powerpoint/2010/main" val="31746505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531813" y="17810"/>
            <a:ext cx="8080375" cy="12509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Ilmaisimen kontrollihuone</a:t>
            </a:r>
            <a:br>
              <a:rPr lang="fr-CH" sz="4400" dirty="0">
                <a:solidFill>
                  <a:srgbClr val="FFCC66"/>
                </a:solidFill>
                <a:effectLst>
                  <a:outerShdw blurRad="38100" dist="38100" dir="2700000" algn="tl">
                    <a:srgbClr val="000000"/>
                  </a:outerShdw>
                </a:effectLst>
                <a:latin typeface="Arial" charset="0"/>
              </a:rPr>
            </a:br>
            <a:r>
              <a:rPr lang="fr-CH" sz="3200" dirty="0">
                <a:solidFill>
                  <a:srgbClr val="FFCC66"/>
                </a:solidFill>
                <a:effectLst>
                  <a:outerShdw blurRad="38100" dist="38100" dir="2700000" algn="tl">
                    <a:srgbClr val="000000"/>
                  </a:outerShdw>
                </a:effectLst>
                <a:latin typeface="Arial" charset="0"/>
              </a:rPr>
              <a:t>ajon aikana miehitys 24/7</a:t>
            </a:r>
          </a:p>
        </p:txBody>
      </p:sp>
      <p:pic>
        <p:nvPicPr>
          <p:cNvPr id="266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35500" y="3795713"/>
            <a:ext cx="3568700" cy="2379662"/>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6150" y="12446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8"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5500" y="12446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9"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58850" y="37973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6630" name="Text Box 6"/>
          <p:cNvSpPr txBox="1">
            <a:spLocks noChangeArrowheads="1"/>
          </p:cNvSpPr>
          <p:nvPr/>
        </p:nvSpPr>
        <p:spPr bwMode="auto">
          <a:xfrm>
            <a:off x="2098675" y="6292850"/>
            <a:ext cx="4968875" cy="4603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755576" y="2339975"/>
            <a:ext cx="7632848" cy="7794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Hieman yleistietoa CERNistä</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2123729" y="2082378"/>
            <a:ext cx="5040559" cy="134662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Lyhyt Intro: mistä on kysymys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 (2023) </a:t>
            </a:r>
          </a:p>
        </p:txBody>
      </p:sp>
      <p:sp>
        <p:nvSpPr>
          <p:cNvPr id="30722" name="Rectangle 2"/>
          <p:cNvSpPr>
            <a:spLocks noGrp="1" noChangeArrowheads="1"/>
          </p:cNvSpPr>
          <p:nvPr>
            <p:ph type="body" idx="4294967295"/>
          </p:nvPr>
        </p:nvSpPr>
        <p:spPr>
          <a:xfrm>
            <a:off x="687388" y="1511300"/>
            <a:ext cx="7772400" cy="5151438"/>
          </a:xfrm>
          <a:ln/>
        </p:spPr>
        <p:txBody>
          <a:bodyPr>
            <a:normAutofit lnSpcReduction="10000"/>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Budjetti: 1453 miljoonaa CHF</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23 jäsenmaata: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Alankomaat, Belgia, Bulgaria, Espanja, Iso-Britannia, Israel, Italia, Itävalta, Kreikka, Norja, Portugali, Puola, Ranska, Romania, Ruotsi, Saksa, Serbia, Slovakia, Suomi, Sveitsi, Tanska, Tsekki, Unkari</a:t>
            </a:r>
            <a:endParaRPr lang="fr-CH" sz="26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Liitännäisjäsenet:</a:t>
            </a: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Brasilia, </a:t>
            </a:r>
            <a:r>
              <a:rPr lang="fr-CH" sz="2200" dirty="0" err="1">
                <a:latin typeface="+mj-lt"/>
              </a:rPr>
              <a:t>Eesti</a:t>
            </a:r>
            <a:r>
              <a:rPr lang="fr-CH" sz="2200" dirty="0">
                <a:latin typeface="+mj-lt"/>
              </a:rPr>
              <a:t>, </a:t>
            </a:r>
            <a:r>
              <a:rPr lang="fr-CH" sz="2200" dirty="0" err="1">
                <a:latin typeface="+mj-lt"/>
              </a:rPr>
              <a:t>Intia</a:t>
            </a:r>
            <a:r>
              <a:rPr lang="fr-CH" sz="2200" dirty="0">
                <a:latin typeface="+mj-lt"/>
              </a:rPr>
              <a:t>, Kroatia, Kypros, </a:t>
            </a:r>
            <a:r>
              <a:rPr lang="fr-CH" sz="2200" dirty="0" err="1">
                <a:latin typeface="+mj-lt"/>
              </a:rPr>
              <a:t>Latvia</a:t>
            </a:r>
            <a:r>
              <a:rPr lang="fr-CH" sz="2200" dirty="0">
                <a:latin typeface="+mj-lt"/>
              </a:rPr>
              <a:t>, </a:t>
            </a:r>
            <a:r>
              <a:rPr lang="fr-CH" sz="2200" dirty="0" err="1">
                <a:latin typeface="+mj-lt"/>
              </a:rPr>
              <a:t>Liettua</a:t>
            </a:r>
            <a:r>
              <a:rPr lang="fr-CH" sz="2200" dirty="0">
                <a:latin typeface="+mj-lt"/>
              </a:rPr>
              <a:t>, Pakistan, Slovenia, Turkki, </a:t>
            </a:r>
            <a:r>
              <a:rPr lang="fr-CH" sz="2200" dirty="0" err="1">
                <a:latin typeface="+mj-lt"/>
              </a:rPr>
              <a:t>Ukraina</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err="1">
                <a:latin typeface="+mj-lt"/>
              </a:rPr>
              <a:t>Eesti</a:t>
            </a:r>
            <a:r>
              <a:rPr lang="fr-CH" sz="2200" dirty="0">
                <a:latin typeface="+mj-lt"/>
              </a:rPr>
              <a:t> </a:t>
            </a:r>
            <a:r>
              <a:rPr lang="fr-CH" sz="2200" dirty="0" err="1">
                <a:latin typeface="+mj-lt"/>
              </a:rPr>
              <a:t>ja</a:t>
            </a:r>
            <a:r>
              <a:rPr lang="fr-CH" sz="2200" dirty="0">
                <a:latin typeface="+mj-lt"/>
              </a:rPr>
              <a:t> </a:t>
            </a:r>
            <a:r>
              <a:rPr lang="fr-CH" sz="2200" dirty="0" err="1">
                <a:latin typeface="+mj-lt"/>
              </a:rPr>
              <a:t>Slovenia</a:t>
            </a:r>
            <a:r>
              <a:rPr lang="fr-CH" sz="2200" dirty="0">
                <a:latin typeface="+mj-lt"/>
              </a:rPr>
              <a:t> </a:t>
            </a:r>
            <a:r>
              <a:rPr lang="fr-CH" sz="2200" dirty="0" err="1">
                <a:latin typeface="+mj-lt"/>
              </a:rPr>
              <a:t>siirtymässä</a:t>
            </a:r>
            <a:r>
              <a:rPr lang="fr-CH" sz="2200" dirty="0">
                <a:latin typeface="+mj-lt"/>
              </a:rPr>
              <a:t> pian </a:t>
            </a:r>
            <a:r>
              <a:rPr lang="fr-CH" sz="2200" dirty="0" err="1">
                <a:latin typeface="+mj-lt"/>
              </a:rPr>
              <a:t>täysjäseniksi</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Chile </a:t>
            </a:r>
            <a:r>
              <a:rPr lang="fr-CH" sz="2200" dirty="0" err="1">
                <a:latin typeface="+mj-lt"/>
              </a:rPr>
              <a:t>ja</a:t>
            </a:r>
            <a:r>
              <a:rPr lang="fr-CH" sz="2200" dirty="0">
                <a:latin typeface="+mj-lt"/>
              </a:rPr>
              <a:t> </a:t>
            </a:r>
            <a:r>
              <a:rPr lang="fr-CH" sz="2200" dirty="0" err="1">
                <a:latin typeface="+mj-lt"/>
              </a:rPr>
              <a:t>Irlanti</a:t>
            </a:r>
            <a:r>
              <a:rPr lang="fr-CH" sz="2200" dirty="0">
                <a:latin typeface="+mj-lt"/>
              </a:rPr>
              <a:t> </a:t>
            </a:r>
            <a:r>
              <a:rPr lang="fr-CH" sz="2200" dirty="0" err="1">
                <a:latin typeface="+mj-lt"/>
              </a:rPr>
              <a:t>anoneet</a:t>
            </a:r>
            <a:r>
              <a:rPr lang="fr-CH" sz="2200" dirty="0">
                <a:latin typeface="+mj-lt"/>
              </a:rPr>
              <a:t> </a:t>
            </a:r>
            <a:r>
              <a:rPr lang="fr-CH" sz="2200" dirty="0" err="1">
                <a:latin typeface="+mj-lt"/>
              </a:rPr>
              <a:t>liitännäisjäsenyyttä</a:t>
            </a:r>
            <a:endParaRPr lang="fr-CH" sz="22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Tarkkailijat:</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Euroopan Unioni, Japani, UNESCO, </a:t>
            </a:r>
            <a:r>
              <a:rPr lang="fr-CH" sz="2200" dirty="0" err="1">
                <a:latin typeface="+mj-lt"/>
              </a:rPr>
              <a:t>Yhdysvallat</a:t>
            </a:r>
            <a:r>
              <a:rPr lang="fr-CH" sz="2200" dirty="0">
                <a:latin typeface="+mj-lt"/>
              </a:rPr>
              <a:t> – </a:t>
            </a:r>
            <a:r>
              <a:rPr lang="fr-CH" sz="2200" i="1" dirty="0" err="1">
                <a:latin typeface="+mj-lt"/>
              </a:rPr>
              <a:t>Venäjän</a:t>
            </a:r>
            <a:r>
              <a:rPr lang="fr-CH" sz="2200" i="1" dirty="0">
                <a:latin typeface="+mj-lt"/>
              </a:rPr>
              <a:t> </a:t>
            </a:r>
            <a:r>
              <a:rPr lang="fr-CH" sz="2200" i="1" dirty="0" err="1">
                <a:latin typeface="+mj-lt"/>
              </a:rPr>
              <a:t>ja</a:t>
            </a:r>
            <a:r>
              <a:rPr lang="fr-CH" sz="2200" i="1" dirty="0">
                <a:latin typeface="+mj-lt"/>
              </a:rPr>
              <a:t> </a:t>
            </a:r>
            <a:r>
              <a:rPr lang="fr-CH" sz="2200" i="1" dirty="0" err="1">
                <a:latin typeface="+mj-lt"/>
              </a:rPr>
              <a:t>JINR:n</a:t>
            </a:r>
            <a:r>
              <a:rPr lang="fr-CH" sz="2200" i="1" dirty="0">
                <a:latin typeface="+mj-lt"/>
              </a:rPr>
              <a:t> </a:t>
            </a:r>
            <a:r>
              <a:rPr lang="fr-CH" sz="2200" i="1" dirty="0" err="1">
                <a:latin typeface="+mj-lt"/>
              </a:rPr>
              <a:t>tarkkailijastatus</a:t>
            </a:r>
            <a:r>
              <a:rPr lang="fr-CH" sz="2200" i="1" dirty="0">
                <a:latin typeface="+mj-lt"/>
              </a:rPr>
              <a:t> </a:t>
            </a:r>
            <a:r>
              <a:rPr lang="fr-CH" sz="2200" i="1" dirty="0" err="1">
                <a:latin typeface="+mj-lt"/>
              </a:rPr>
              <a:t>keskeytetty</a:t>
            </a:r>
            <a:endParaRPr lang="fr-CH" sz="2200" i="1" dirty="0">
              <a:latin typeface="+mj-lt"/>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mandaatti </a:t>
            </a:r>
          </a:p>
        </p:txBody>
      </p:sp>
      <p:sp>
        <p:nvSpPr>
          <p:cNvPr id="28674" name="Rectangle 2"/>
          <p:cNvSpPr>
            <a:spLocks noGrp="1" noChangeArrowheads="1"/>
          </p:cNvSpPr>
          <p:nvPr>
            <p:ph type="body" idx="4294967295"/>
          </p:nvPr>
        </p:nvSpPr>
        <p:spPr>
          <a:xfrm>
            <a:off x="687388" y="1511300"/>
            <a:ext cx="7772400" cy="50140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Palvelulaitos: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rakentaa suuret kiihdyttimet eurooppalaisten (ja muiden maiden) hiukkasfyysikoiden käyttöön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Tekee tutkimus- ja kehitystyötä hiukkasilmaisimien ja uusien kiihdyttimien rakentamiseksi sekä niiden soveltamiseksi muille aloille.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CERNissä tehdään siten hiukkasfysiikkaa, ydinfysiikkaa, materiaalifysiikkaa, ja kehitetään sovellutuksia esim. lääketieteeseen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Osallistuu oman fyysikkoryhmän avulla hiukkasfysiikan kokeisiin. CERNin tutkimusfyysikoita on alle sata kokonaishenkilökunnasta (tot. 2500).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i-FI" sz="4000" dirty="0">
                <a:effectLst>
                  <a:outerShdw blurRad="38100" dist="38100" dir="2700000" algn="tl">
                    <a:srgbClr val="000000"/>
                  </a:outerShdw>
                </a:effectLst>
              </a:rPr>
              <a:t>Tutkimustyö </a:t>
            </a:r>
            <a:r>
              <a:rPr lang="fi-FI" sz="4000" dirty="0" err="1">
                <a:effectLst>
                  <a:outerShdw blurRad="38100" dist="38100" dir="2700000" algn="tl">
                    <a:srgbClr val="000000"/>
                  </a:outerShdw>
                </a:effectLst>
              </a:rPr>
              <a:t>CERNissä</a:t>
            </a:r>
            <a:r>
              <a:rPr lang="fr-CH" dirty="0">
                <a:effectLst>
                  <a:outerShdw blurRad="38100" dist="38100" dir="2700000" algn="tl">
                    <a:srgbClr val="000000"/>
                  </a:outerShdw>
                </a:effectLst>
              </a:rPr>
              <a:t> </a:t>
            </a:r>
          </a:p>
        </p:txBody>
      </p:sp>
      <p:sp>
        <p:nvSpPr>
          <p:cNvPr id="29698" name="Rectangle 2"/>
          <p:cNvSpPr>
            <a:spLocks noGrp="1" noChangeArrowheads="1"/>
          </p:cNvSpPr>
          <p:nvPr>
            <p:ph type="body" idx="4294967295"/>
          </p:nvPr>
        </p:nvSpPr>
        <p:spPr>
          <a:xfrm>
            <a:off x="687388" y="1511300"/>
            <a:ext cx="7772400" cy="47767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Suuret koelaitteistot kiihdyttimien yhteyteen rakennetaan yliopistojen ja tutkimuslaitosten toimesta, yhteisellä rahoituksella (vastuut ja rahoitus sovitaan Memorandum of Understanding asiakirjoilla)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Noin 12000 tutkijaa tekee tutkimustyötä CERNissä, oleskellen siellä viikosta vuosiin projektin tilanteen ja edistymisen mukaan. Rahoitus pääasiassa omien instituuttien toimesta.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CERNiä ei siis olisi ilman yliopistoja ja kansallisia tutkimuslaitoksia. Kaikki suuret eurooppalaiset yliopistot ovat CERNin tutkimuksessa mukana.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351088"/>
            <a:ext cx="4343400" cy="2830512"/>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2530" name="Text Box 2"/>
          <p:cNvSpPr txBox="1">
            <a:spLocks noChangeArrowheads="1"/>
          </p:cNvSpPr>
          <p:nvPr/>
        </p:nvSpPr>
        <p:spPr bwMode="auto">
          <a:xfrm>
            <a:off x="971600" y="5752561"/>
            <a:ext cx="741682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GB" dirty="0" err="1">
                <a:latin typeface="Arial" charset="0"/>
              </a:rPr>
              <a:t>Joukossa</a:t>
            </a:r>
            <a:r>
              <a:rPr lang="en-GB" dirty="0">
                <a:latin typeface="Arial" charset="0"/>
              </a:rPr>
              <a:t> </a:t>
            </a:r>
            <a:r>
              <a:rPr lang="en-GB" dirty="0" err="1">
                <a:latin typeface="Arial" charset="0"/>
              </a:rPr>
              <a:t>fyysikkoja</a:t>
            </a:r>
            <a:r>
              <a:rPr lang="en-GB" dirty="0">
                <a:latin typeface="Arial" charset="0"/>
              </a:rPr>
              <a:t>, </a:t>
            </a:r>
            <a:r>
              <a:rPr lang="en-GB" dirty="0" err="1">
                <a:latin typeface="Arial" charset="0"/>
              </a:rPr>
              <a:t>insinöörejä</a:t>
            </a:r>
            <a:r>
              <a:rPr lang="en-GB" dirty="0">
                <a:latin typeface="Arial" charset="0"/>
              </a:rPr>
              <a:t>, </a:t>
            </a:r>
            <a:r>
              <a:rPr lang="en-GB" dirty="0" err="1">
                <a:latin typeface="Arial" charset="0"/>
              </a:rPr>
              <a:t>teknikkoja</a:t>
            </a:r>
            <a:r>
              <a:rPr lang="en-GB" dirty="0">
                <a:latin typeface="Arial" charset="0"/>
              </a:rPr>
              <a:t>, </a:t>
            </a:r>
            <a:r>
              <a:rPr lang="en-GB" dirty="0" err="1">
                <a:latin typeface="Arial" charset="0"/>
              </a:rPr>
              <a:t>asentajia</a:t>
            </a:r>
            <a:r>
              <a:rPr lang="en-GB" dirty="0">
                <a:latin typeface="Arial" charset="0"/>
              </a:rPr>
              <a:t>, </a:t>
            </a:r>
            <a:r>
              <a:rPr lang="en-GB" dirty="0" err="1">
                <a:latin typeface="Arial" charset="0"/>
              </a:rPr>
              <a:t>hallintohenkilökuntaa</a:t>
            </a:r>
            <a:r>
              <a:rPr lang="en-GB" dirty="0">
                <a:latin typeface="Arial" charset="0"/>
              </a:rPr>
              <a:t>…</a:t>
            </a:r>
          </a:p>
        </p:txBody>
      </p:sp>
      <p:sp>
        <p:nvSpPr>
          <p:cNvPr id="22531" name="Text Box 3"/>
          <p:cNvSpPr txBox="1">
            <a:spLocks noChangeArrowheads="1"/>
          </p:cNvSpPr>
          <p:nvPr/>
        </p:nvSpPr>
        <p:spPr bwMode="auto">
          <a:xfrm>
            <a:off x="611560" y="548680"/>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Jokaisena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arkipäivänä</a:t>
            </a:r>
            <a:r>
              <a:rPr lang="en-US" sz="4000" dirty="0">
                <a:solidFill>
                  <a:srgbClr val="FFCC66"/>
                </a:solidFill>
                <a:effectLst>
                  <a:outerShdw blurRad="38100" dist="38100" dir="2700000" algn="tl">
                    <a:srgbClr val="000000"/>
                  </a:outerShdw>
                </a:effectLst>
                <a:latin typeface="Arial" charset="0"/>
              </a:rPr>
              <a:t> n. </a:t>
            </a:r>
            <a:r>
              <a:rPr lang="en-US" sz="4000" b="1" dirty="0">
                <a:effectLst>
                  <a:outerShdw blurRad="38100" dist="38100" dir="2700000" algn="tl">
                    <a:srgbClr val="000000"/>
                  </a:outerShdw>
                </a:effectLst>
                <a:latin typeface="Arial" charset="0"/>
              </a:rPr>
              <a:t>9000 </a:t>
            </a:r>
            <a:r>
              <a:rPr lang="en-US" sz="4000" b="1" dirty="0" err="1">
                <a:effectLst>
                  <a:outerShdw blurRad="38100" dist="38100" dir="2700000" algn="tl">
                    <a:srgbClr val="000000"/>
                  </a:outerShdw>
                </a:effectLst>
                <a:latin typeface="Arial" charset="0"/>
              </a:rPr>
              <a:t>henkeä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tulee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CERNiin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töihin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Screen shot 2014-10-02 at 16.06.37 .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60032" y="2204864"/>
            <a:ext cx="4030142" cy="324036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CERNin henkilökunta</a:t>
            </a:r>
          </a:p>
        </p:txBody>
      </p:sp>
      <p:pic>
        <p:nvPicPr>
          <p:cNvPr id="35842" name="Picture 2"/>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4486275" y="1296000"/>
            <a:ext cx="4546600" cy="4092575"/>
          </a:xfrm>
          <a:prstGeom prst="rect">
            <a:avLst/>
          </a:prstGeom>
          <a:noFill/>
          <a:ln>
            <a:noFill/>
          </a:ln>
          <a:effectLst/>
          <a:extLst>
            <a:ext uri="{909E8E84-426E-40dd-AFC4-6F175D3DCCD1}">
              <a14:hiddenFill xmlns:a14="http://schemas.microsoft.com/office/drawing/2010/main" xmlns="">
                <a:blipFill dpi="0" rotWithShape="0">
                  <a:blip/>
                  <a:srcRect l="5008" t="10043" r="45071" b="10043"/>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5843" name="Picture 3"/>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179388" y="1296000"/>
            <a:ext cx="4546600" cy="4093200"/>
          </a:xfrm>
          <a:prstGeom prst="rect">
            <a:avLst/>
          </a:prstGeom>
          <a:noFill/>
          <a:ln>
            <a:noFill/>
          </a:ln>
          <a:effectLst/>
          <a:extLst>
            <a:ext uri="{909E8E84-426E-40dd-AFC4-6F175D3DCCD1}">
              <a14:hiddenFill xmlns:a14="http://schemas.microsoft.com/office/drawing/2010/main" xmlns="">
                <a:blipFill dpi="0" rotWithShape="0">
                  <a:blip/>
                  <a:srcRect l="5008" t="10043" r="45071" b="10043"/>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p:blipFill>
        <p:spPr>
          <a:xfrm>
            <a:off x="447557" y="982080"/>
            <a:ext cx="8276985" cy="5685928"/>
          </a:xfrm>
          <a:prstGeom prst="rect">
            <a:avLst/>
          </a:prstGeom>
        </p:spPr>
      </p:pic>
      <p:grpSp>
        <p:nvGrpSpPr>
          <p:cNvPr id="4" name="Group 3"/>
          <p:cNvGrpSpPr/>
          <p:nvPr/>
        </p:nvGrpSpPr>
        <p:grpSpPr>
          <a:xfrm>
            <a:off x="1691680" y="2852936"/>
            <a:ext cx="6908446" cy="461356"/>
            <a:chOff x="2133600" y="5289930"/>
            <a:chExt cx="6181526" cy="484632"/>
          </a:xfrm>
        </p:grpSpPr>
        <p:sp>
          <p:nvSpPr>
            <p:cNvPr id="5" name="Left Arrow 4"/>
            <p:cNvSpPr/>
            <p:nvPr/>
          </p:nvSpPr>
          <p:spPr bwMode="auto">
            <a:xfrm>
              <a:off x="2133600" y="5289930"/>
              <a:ext cx="6096000" cy="484632"/>
            </a:xfrm>
            <a:prstGeom prst="leftArrow">
              <a:avLst/>
            </a:prstGeom>
            <a:solidFill>
              <a:srgbClr val="0B87CB"/>
            </a:solidFill>
            <a:ln w="9525" cap="flat" cmpd="sng" algn="ctr">
              <a:solidFill>
                <a:srgbClr val="0B87CB"/>
              </a:solidFill>
              <a:prstDash val="solid"/>
              <a:round/>
              <a:headEnd type="none" w="med" len="med"/>
              <a:tailEnd type="none" w="med" len="med"/>
            </a:ln>
            <a:effectLst>
              <a:outerShdw blurRad="38100" dist="38100" dir="2700000">
                <a:srgbClr val="000000"/>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kern="1200" cap="none" normalizeH="0" baseline="0">
                <a:ln>
                  <a:noFill/>
                </a:ln>
                <a:solidFill>
                  <a:schemeClr val="tx1"/>
                </a:solidFill>
                <a:effectLst/>
                <a:latin typeface="Arial" pitchFamily="19" charset="0"/>
                <a:ea typeface="ＭＳ Ｐゴシック" pitchFamily="19" charset="-128"/>
                <a:cs typeface="ＭＳ Ｐゴシック" pitchFamily="19" charset="-128"/>
              </a:endParaRPr>
            </a:p>
          </p:txBody>
        </p:sp>
        <p:sp>
          <p:nvSpPr>
            <p:cNvPr id="6" name="TextBox 5"/>
            <p:cNvSpPr txBox="1"/>
            <p:nvPr/>
          </p:nvSpPr>
          <p:spPr>
            <a:xfrm>
              <a:off x="2175842" y="5365571"/>
              <a:ext cx="6139284" cy="339469"/>
            </a:xfrm>
            <a:prstGeom prst="rect">
              <a:avLst/>
            </a:prstGeom>
            <a:noFill/>
          </p:spPr>
          <p:txBody>
            <a:bodyPr wrap="none" rtlCol="0">
              <a:spAutoFit/>
            </a:bodyPr>
            <a:lstStyle/>
            <a:p>
              <a:r>
                <a:rPr lang="en-GB" sz="1500" kern="1200" dirty="0" err="1">
                  <a:solidFill>
                    <a:srgbClr val="FFFFFF"/>
                  </a:solidFill>
                  <a:effectLst>
                    <a:outerShdw blurRad="38100" dist="38100" dir="2700000">
                      <a:srgbClr val="000000"/>
                    </a:outerShdw>
                  </a:effectLst>
                </a:rPr>
                <a:t>CERNin</a:t>
              </a:r>
              <a:r>
                <a:rPr lang="en-GB" sz="1500" kern="1200" dirty="0">
                  <a:solidFill>
                    <a:srgbClr val="FFFFFF"/>
                  </a:solidFill>
                  <a:effectLst>
                    <a:outerShdw blurRad="38100" dist="38100" dir="2700000">
                      <a:srgbClr val="000000"/>
                    </a:outerShdw>
                  </a:effectLst>
                </a:rPr>
                <a:t> </a:t>
              </a:r>
              <a:r>
                <a:rPr lang="en-GB" sz="1500" kern="1200" dirty="0" err="1">
                  <a:solidFill>
                    <a:srgbClr val="FFFFFF"/>
                  </a:solidFill>
                  <a:effectLst>
                    <a:outerShdw blurRad="38100" dist="38100" dir="2700000">
                      <a:srgbClr val="000000"/>
                    </a:outerShdw>
                  </a:effectLst>
                </a:rPr>
                <a:t>henkil</a:t>
              </a:r>
              <a:r>
                <a:rPr lang="en-GB" sz="1500" dirty="0" err="1">
                  <a:solidFill>
                    <a:srgbClr val="FFFFFF"/>
                  </a:solidFill>
                  <a:effectLst>
                    <a:outerShdw blurRad="38100" dist="38100" dir="2700000">
                      <a:srgbClr val="000000"/>
                    </a:outerShdw>
                  </a:effectLst>
                </a:rPr>
                <a:t>ökunta</a:t>
              </a:r>
              <a:r>
                <a:rPr lang="en-GB" sz="1500" dirty="0">
                  <a:solidFill>
                    <a:srgbClr val="FFFFFF"/>
                  </a:solidFill>
                  <a:effectLst>
                    <a:outerShdw blurRad="38100" dist="38100" dir="2700000">
                      <a:srgbClr val="000000"/>
                    </a:outerShdw>
                  </a:effectLst>
                </a:rPr>
                <a:t> (2023)</a:t>
              </a:r>
              <a:r>
                <a:rPr lang="en-GB" sz="1500" kern="1200" dirty="0">
                  <a:solidFill>
                    <a:srgbClr val="FFFFFF"/>
                  </a:solidFill>
                  <a:effectLst>
                    <a:outerShdw blurRad="38100" dist="38100" dir="2700000">
                      <a:srgbClr val="000000"/>
                    </a:outerShdw>
                  </a:effectLst>
                </a:rPr>
                <a:t>: 29 staff, </a:t>
              </a:r>
              <a:r>
                <a:rPr lang="en-GB" sz="1500" dirty="0">
                  <a:solidFill>
                    <a:srgbClr val="FFFFFF"/>
                  </a:solidFill>
                  <a:effectLst>
                    <a:outerShdw blurRad="38100" dist="38100" dir="2700000">
                      <a:srgbClr val="000000"/>
                    </a:outerShdw>
                  </a:effectLst>
                </a:rPr>
                <a:t>7</a:t>
              </a:r>
              <a:r>
                <a:rPr lang="en-GB" sz="1500" kern="1200" dirty="0">
                  <a:solidFill>
                    <a:srgbClr val="FFFFFF"/>
                  </a:solidFill>
                  <a:effectLst>
                    <a:outerShdw blurRad="38100" dist="38100" dir="2700000">
                      <a:srgbClr val="000000"/>
                    </a:outerShdw>
                  </a:effectLst>
                </a:rPr>
                <a:t> fellow, 0 </a:t>
              </a:r>
              <a:r>
                <a:rPr lang="en-GB" sz="1500" dirty="0">
                  <a:solidFill>
                    <a:srgbClr val="FFFFFF"/>
                  </a:solidFill>
                  <a:effectLst>
                    <a:outerShdw blurRad="38100" dist="38100" dir="2700000">
                      <a:srgbClr val="000000"/>
                    </a:outerShdw>
                  </a:effectLst>
                </a:rPr>
                <a:t>doctoral student,</a:t>
              </a:r>
              <a:r>
                <a:rPr lang="en-GB" sz="1500" kern="1200" dirty="0">
                  <a:solidFill>
                    <a:srgbClr val="FFFFFF"/>
                  </a:solidFill>
                  <a:effectLst>
                    <a:outerShdw blurRad="38100" dist="38100" dir="2700000">
                      <a:srgbClr val="000000"/>
                    </a:outerShdw>
                  </a:effectLst>
                </a:rPr>
                <a:t> 5 technical student</a:t>
              </a:r>
            </a:p>
          </p:txBody>
        </p:sp>
      </p:grpSp>
      <p:sp>
        <p:nvSpPr>
          <p:cNvPr id="7" name="TextBox 6"/>
          <p:cNvSpPr txBox="1"/>
          <p:nvPr/>
        </p:nvSpPr>
        <p:spPr>
          <a:xfrm>
            <a:off x="391" y="188640"/>
            <a:ext cx="9143609" cy="584776"/>
          </a:xfrm>
          <a:prstGeom prst="rect">
            <a:avLst/>
          </a:prstGeom>
          <a:noFill/>
        </p:spPr>
        <p:txBody>
          <a:bodyPr wrap="square" rtlCol="0">
            <a:spAutoFit/>
          </a:bodyPr>
          <a:lstStyle/>
          <a:p>
            <a:pPr algn="ctr"/>
            <a:r>
              <a:rPr lang="en-US" sz="3200" dirty="0" err="1">
                <a:solidFill>
                  <a:srgbClr val="FFCC66"/>
                </a:solidFill>
                <a:effectLst>
                  <a:outerShdw blurRad="38100" dist="38100" dir="2700000" algn="tl">
                    <a:srgbClr val="000000"/>
                  </a:outerShdw>
                </a:effectLst>
                <a:latin typeface="Arial" charset="0"/>
              </a:rPr>
              <a:t>CERNin</a:t>
            </a:r>
            <a:r>
              <a:rPr lang="en-US" sz="3200" dirty="0">
                <a:solidFill>
                  <a:srgbClr val="FFCC66"/>
                </a:solidFill>
                <a:effectLst>
                  <a:outerShdw blurRad="38100" dist="38100" dir="2700000" algn="tl">
                    <a:srgbClr val="000000"/>
                  </a:outerShdw>
                </a:effectLst>
                <a:latin typeface="Arial" charset="0"/>
              </a:rPr>
              <a:t> </a:t>
            </a:r>
            <a:r>
              <a:rPr lang="en-US" sz="3200" b="1" dirty="0" err="1">
                <a:solidFill>
                  <a:srgbClr val="FFFFFF"/>
                </a:solidFill>
                <a:effectLst>
                  <a:outerShdw blurRad="38100" dist="38100" dir="2700000" algn="tl">
                    <a:srgbClr val="000000"/>
                  </a:outerShdw>
                </a:effectLst>
                <a:latin typeface="Arial" charset="0"/>
              </a:rPr>
              <a:t>käyttäjät</a:t>
            </a:r>
            <a:r>
              <a:rPr lang="en-US" sz="3200" dirty="0">
                <a:solidFill>
                  <a:srgbClr val="FFFFFF"/>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tulevat</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kaikkialta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maailmasta</a:t>
            </a:r>
            <a:endParaRPr lang="fr-FR" sz="3200" dirty="0">
              <a:latin typeface="+mj-lt"/>
            </a:endParaRPr>
          </a:p>
        </p:txBody>
      </p:sp>
    </p:spTree>
    <p:extLst>
      <p:ext uri="{BB962C8B-B14F-4D97-AF65-F5344CB8AC3E}">
        <p14:creationId xmlns:p14="http://schemas.microsoft.com/office/powerpoint/2010/main" val="287764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1" y="2339975"/>
            <a:ext cx="9144000" cy="7794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Suomi ja CERN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1"/>
          <p:cNvSpPr>
            <a:spLocks noGrp="1" noChangeArrowheads="1"/>
          </p:cNvSpPr>
          <p:nvPr>
            <p:ph type="title" idx="4294967295"/>
          </p:nvPr>
        </p:nvSpPr>
        <p:spPr>
          <a:xfrm>
            <a:off x="395536" y="188640"/>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Suomi CERNissä</a:t>
            </a:r>
          </a:p>
        </p:txBody>
      </p:sp>
      <p:sp>
        <p:nvSpPr>
          <p:cNvPr id="38914" name="Rectangle 2"/>
          <p:cNvSpPr>
            <a:spLocks noGrp="1" noChangeArrowheads="1"/>
          </p:cNvSpPr>
          <p:nvPr>
            <p:ph type="body" idx="4294967295"/>
          </p:nvPr>
        </p:nvSpPr>
        <p:spPr>
          <a:xfrm>
            <a:off x="611560" y="1628800"/>
            <a:ext cx="7772400" cy="48965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Jäsen vuodesta 1991, </a:t>
            </a:r>
            <a:r>
              <a:rPr lang="fr-CH" sz="2400" dirty="0" err="1">
                <a:latin typeface="+mj-lt"/>
              </a:rPr>
              <a:t>tämänhetkinen</a:t>
            </a:r>
            <a:r>
              <a:rPr lang="fr-CH" sz="2400" dirty="0">
                <a:latin typeface="+mj-lt"/>
              </a:rPr>
              <a:t> </a:t>
            </a:r>
            <a:r>
              <a:rPr lang="fr-CH" sz="2400" dirty="0" err="1">
                <a:latin typeface="+mj-lt"/>
              </a:rPr>
              <a:t>jäsenmaksu</a:t>
            </a:r>
            <a:r>
              <a:rPr lang="fr-CH" sz="2400" dirty="0">
                <a:latin typeface="+mj-lt"/>
              </a:rPr>
              <a:t> (2023) n. 16,1 milj. EUR (1,35% kokonaisbudjetista)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Suomalaiset tutkijat CERNin tutkimuksessa vuodesta 1966 (aluksi Helsingin yliopistosta, sittemmin TKK:sta ja Jyväskylän yliopistosta)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tutkimuslaitos (HIP) koordinoi suomalaista tutkimusta CERNissä.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Mukana Helsingin yliopisto, Jyväskylän yliopisto, Lappeenrannan Teknillinen yliopisto ja Tampereen Teknillinen yliopisto.</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Suomalaisia CERNissä hieman </a:t>
            </a:r>
            <a:r>
              <a:rPr lang="fr-CH" sz="2400" dirty="0" err="1">
                <a:latin typeface="+mj-lt"/>
              </a:rPr>
              <a:t>yli</a:t>
            </a:r>
            <a:r>
              <a:rPr lang="fr-CH" sz="2400" dirty="0">
                <a:latin typeface="+mj-lt"/>
              </a:rPr>
              <a:t> 50, joista n. 3/4 CERNin palkoilla, muut muutamaa poikkeusta lukuunottamatta HIPin palkkaamia.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323528" y="260648"/>
            <a:ext cx="8440415" cy="1189037"/>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Fysiikan tutkimuslaitos</a:t>
            </a:r>
            <a:br>
              <a:rPr lang="fr-CH" kern="1200" dirty="0">
                <a:effectLst>
                  <a:outerShdw blurRad="38100" dist="38100" dir="2700000" algn="tl">
                    <a:srgbClr val="000000"/>
                  </a:outerShdw>
                </a:effectLst>
              </a:rPr>
            </a:br>
            <a:r>
              <a:rPr lang="fr-CH" sz="2800" kern="1200" dirty="0">
                <a:effectLst>
                  <a:outerShdw blurRad="38100" dist="38100" dir="2700000" algn="tl">
                    <a:srgbClr val="000000"/>
                  </a:outerShdw>
                </a:effectLst>
              </a:rPr>
              <a:t>Helsinki Institute of Physics (HIP)</a:t>
            </a:r>
          </a:p>
        </p:txBody>
      </p:sp>
      <p:sp>
        <p:nvSpPr>
          <p:cNvPr id="39938"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Mandaatti:</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perustutkimus sekä soveltava tutkimus</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 ja teknologian kehitystyö kansainvälisissä kiihdytinlaboratorioissa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Tohtorikoulutus fysiikassa ja teknologiassa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Kansallinen koordinaatiotehtävä:</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Suomalainen tutkimusyhteistyö CERNissä, Fermin laboratoriossa (Chicago, USA),  ja FAIR-tutkimuslaitoksessa (Darmstadt, Saksa, rakenteilla)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1"/>
          <p:cNvSpPr>
            <a:spLocks noGrp="1" noChangeArrowheads="1"/>
          </p:cNvSpPr>
          <p:nvPr>
            <p:ph type="title" idx="4294967295"/>
          </p:nvPr>
        </p:nvSpPr>
        <p:spPr>
          <a:xfrm>
            <a:off x="395536" y="332656"/>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Missä olemme mukana</a:t>
            </a:r>
          </a:p>
        </p:txBody>
      </p:sp>
      <p:sp>
        <p:nvSpPr>
          <p:cNvPr id="40962"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hiukkasfysiikan tutkimusprojektit: CMS, TOTEM, ALICE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ydinfysiikan tutkimusprojektit: ISOLDE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Yhteistyö teoreettisessa fysiikassa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Muut aktiviteetit: CLIC-kehitystyö, CLOUD-koe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Lukioiden leirikoulujen järjestäminen, opettajien täydennyskoulutus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0" y="-39688"/>
            <a:ext cx="9144000" cy="131127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Paikka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jossa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paiskataan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tavaraa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vastakkain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katsotaan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mitä</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tapahtuu</a:t>
            </a:r>
            <a:r>
              <a:rPr lang="en-US" sz="3600" dirty="0">
                <a:solidFill>
                  <a:srgbClr val="FFCC66"/>
                </a:solidFill>
                <a:effectLst>
                  <a:outerShdw blurRad="38100" dist="38100" dir="2700000" algn="tl">
                    <a:srgbClr val="000000"/>
                  </a:outerShdw>
                </a:effectLst>
                <a:latin typeface="Arial" charset="0"/>
              </a:rPr>
              <a:t>!</a:t>
            </a:r>
          </a:p>
        </p:txBody>
      </p:sp>
      <p:grpSp>
        <p:nvGrpSpPr>
          <p:cNvPr id="17410" name="Group 2"/>
          <p:cNvGrpSpPr>
            <a:grpSpLocks/>
          </p:cNvGrpSpPr>
          <p:nvPr/>
        </p:nvGrpSpPr>
        <p:grpSpPr bwMode="auto">
          <a:xfrm>
            <a:off x="2101850" y="1341438"/>
            <a:ext cx="4991100" cy="5399087"/>
            <a:chOff x="1324" y="845"/>
            <a:chExt cx="3144" cy="3401"/>
          </a:xfrm>
        </p:grpSpPr>
        <p:pic>
          <p:nvPicPr>
            <p:cNvPr id="1741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24" y="845"/>
              <a:ext cx="3144" cy="3401"/>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7412" name="Text Box 4"/>
            <p:cNvSpPr txBox="1">
              <a:spLocks noChangeArrowheads="1"/>
            </p:cNvSpPr>
            <p:nvPr/>
          </p:nvSpPr>
          <p:spPr bwMode="auto">
            <a:xfrm>
              <a:off x="1324" y="845"/>
              <a:ext cx="3144" cy="340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idea</a:t>
            </a:r>
          </a:p>
        </p:txBody>
      </p:sp>
      <p:sp>
        <p:nvSpPr>
          <p:cNvPr id="28674" name="Rectangle 2"/>
          <p:cNvSpPr>
            <a:spLocks noGrp="1" noChangeArrowheads="1"/>
          </p:cNvSpPr>
          <p:nvPr>
            <p:ph type="body" idx="4294967295"/>
          </p:nvPr>
        </p:nvSpPr>
        <p:spPr>
          <a:xfrm>
            <a:off x="35496" y="1799332"/>
            <a:ext cx="4176464"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1949: Ehdotus Eurooppalaisen tutkimuslaitoksen perustamisesta – Louis de Broglie</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Pysäytettävä aivovuoto Euroopasta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Edistettävä rauhan säilymistä Euroopassa</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44008" y="1700808"/>
            <a:ext cx="3476104" cy="4301679"/>
          </a:xfrm>
          <a:prstGeom prst="rect">
            <a:avLst/>
          </a:prstGeom>
        </p:spPr>
      </p:pic>
    </p:spTree>
    <p:extLst>
      <p:ext uri="{BB962C8B-B14F-4D97-AF65-F5344CB8AC3E}">
        <p14:creationId xmlns:p14="http://schemas.microsoft.com/office/powerpoint/2010/main" val="32615186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perustaminen</a:t>
            </a:r>
          </a:p>
        </p:txBody>
      </p:sp>
      <p:sp>
        <p:nvSpPr>
          <p:cNvPr id="28674" name="Rectangle 2"/>
          <p:cNvSpPr>
            <a:spLocks noGrp="1" noChangeArrowheads="1"/>
          </p:cNvSpPr>
          <p:nvPr>
            <p:ph type="body" idx="4294967295"/>
          </p:nvPr>
        </p:nvSpPr>
        <p:spPr>
          <a:xfrm>
            <a:off x="35496" y="1871340"/>
            <a:ext cx="3744416"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1950-1951: Diplomaattista taustatyötä – Isidor Rabi, Pierre Auger, </a:t>
            </a:r>
            <a:r>
              <a:rPr lang="fr-CH" sz="2400" dirty="0" err="1">
                <a:latin typeface="+mj-lt"/>
              </a:rPr>
              <a:t>Edoardo</a:t>
            </a:r>
            <a:r>
              <a:rPr lang="fr-CH" sz="2400" dirty="0">
                <a:latin typeface="+mj-lt"/>
              </a:rPr>
              <a:t> </a:t>
            </a:r>
            <a:r>
              <a:rPr lang="fr-CH" sz="2400" dirty="0" err="1">
                <a:latin typeface="+mj-lt"/>
              </a:rPr>
              <a:t>Amaldi</a:t>
            </a:r>
            <a:r>
              <a:rPr lang="fr-CH" sz="2400" dirty="0">
                <a:latin typeface="+mj-lt"/>
              </a:rPr>
              <a:t>, François de Rose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1952-1953: Conseil Européen pour la Recherche Nucléaire – CERN, Geneve valitaan CERNin sijantipaikaksi</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60650" y="1749152"/>
            <a:ext cx="5303838" cy="3984104"/>
          </a:xfrm>
          <a:prstGeom prst="rect">
            <a:avLst/>
          </a:prstGeom>
        </p:spPr>
      </p:pic>
    </p:spTree>
    <p:extLst>
      <p:ext uri="{BB962C8B-B14F-4D97-AF65-F5344CB8AC3E}">
        <p14:creationId xmlns:p14="http://schemas.microsoft.com/office/powerpoint/2010/main" val="37049646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357188"/>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a:t>
            </a:r>
            <a:br>
              <a:rPr lang="fr-CH" dirty="0">
                <a:effectLst>
                  <a:outerShdw blurRad="38100" dist="38100" dir="2700000" algn="tl">
                    <a:srgbClr val="000000"/>
                  </a:outerShdw>
                </a:effectLst>
              </a:rPr>
            </a:br>
            <a:r>
              <a:rPr lang="fr-CH" dirty="0">
                <a:effectLst>
                  <a:outerShdw blurRad="38100" dist="38100" dir="2700000" algn="tl">
                    <a:srgbClr val="000000"/>
                  </a:outerShdw>
                </a:effectLst>
              </a:rPr>
              <a:t>paikka ja aika</a:t>
            </a:r>
          </a:p>
        </p:txBody>
      </p:sp>
      <p:sp>
        <p:nvSpPr>
          <p:cNvPr id="28674" name="Rectangle 2"/>
          <p:cNvSpPr>
            <a:spLocks noGrp="1" noChangeArrowheads="1"/>
          </p:cNvSpPr>
          <p:nvPr>
            <p:ph type="body" idx="4294967295"/>
          </p:nvPr>
        </p:nvSpPr>
        <p:spPr>
          <a:xfrm>
            <a:off x="35496" y="2132856"/>
            <a:ext cx="3528392" cy="3645892"/>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1954: Rakentaminen alkaa toukokuussa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Peruskirjan ratifiointi 29.9.1954 – CERNin syntymäpäivä</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0401" y="2060848"/>
            <a:ext cx="5471208" cy="3855492"/>
          </a:xfrm>
          <a:prstGeom prst="rect">
            <a:avLst/>
          </a:prstGeom>
        </p:spPr>
      </p:pic>
    </p:spTree>
    <p:extLst>
      <p:ext uri="{BB962C8B-B14F-4D97-AF65-F5344CB8AC3E}">
        <p14:creationId xmlns:p14="http://schemas.microsoft.com/office/powerpoint/2010/main" val="41451798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laitteisto</a:t>
            </a:r>
          </a:p>
        </p:txBody>
      </p:sp>
      <p:sp>
        <p:nvSpPr>
          <p:cNvPr id="28674" name="Rectangle 2"/>
          <p:cNvSpPr>
            <a:spLocks noGrp="1" noChangeArrowheads="1"/>
          </p:cNvSpPr>
          <p:nvPr>
            <p:ph type="body" idx="4294967295"/>
          </p:nvPr>
        </p:nvSpPr>
        <p:spPr>
          <a:xfrm>
            <a:off x="35496" y="1268760"/>
            <a:ext cx="3960440" cy="518457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1957-1990: CERNin ensimmäinen hiukkaskiihdytin – Synchrocyclotron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1959-: Proton Synchrotron (PS)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1971-1984: ISR – ensimmäinen rengastörmäytin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1976-: SPS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1989-2000: LEP</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2008-: LHC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Tulevaisuus?: HL-LHC, CLIC?, FCC?, …</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1700808"/>
            <a:ext cx="5179539" cy="4128120"/>
          </a:xfrm>
          <a:prstGeom prst="rect">
            <a:avLst/>
          </a:prstGeom>
        </p:spPr>
      </p:pic>
    </p:spTree>
    <p:extLst>
      <p:ext uri="{BB962C8B-B14F-4D97-AF65-F5344CB8AC3E}">
        <p14:creationId xmlns:p14="http://schemas.microsoft.com/office/powerpoint/2010/main" val="2616660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tärkeimpiä löytöjä ja saavutuksia</a:t>
            </a:r>
          </a:p>
        </p:txBody>
      </p:sp>
      <p:sp>
        <p:nvSpPr>
          <p:cNvPr id="28674" name="Rectangle 2"/>
          <p:cNvSpPr>
            <a:spLocks noGrp="1" noChangeArrowheads="1"/>
          </p:cNvSpPr>
          <p:nvPr>
            <p:ph type="body" idx="4294967295"/>
          </p:nvPr>
        </p:nvSpPr>
        <p:spPr>
          <a:xfrm>
            <a:off x="0" y="1628800"/>
            <a:ext cx="9144000" cy="482453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1968: Monilankaverrannollisuuskammio </a:t>
            </a:r>
            <a:r>
              <a:rPr lang="fr-CH" sz="2400" dirty="0">
                <a:latin typeface="+mj-lt"/>
              </a:rPr>
              <a:t>– Nobel 1992, </a:t>
            </a:r>
            <a:r>
              <a:rPr lang="fr-CH" sz="2400" i="1" dirty="0">
                <a:latin typeface="+mj-lt"/>
              </a:rPr>
              <a:t>Georges Charpak</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1972: Stokastinen jäähdytys </a:t>
            </a:r>
            <a:r>
              <a:rPr lang="fr-CH" sz="2400" dirty="0">
                <a:latin typeface="+mj-lt"/>
              </a:rPr>
              <a:t>– Simon van der Meer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1973: Neutraalit virrat </a:t>
            </a:r>
            <a:r>
              <a:rPr lang="fr-CH" sz="2400" dirty="0">
                <a:latin typeface="+mj-lt"/>
              </a:rPr>
              <a:t>löydetään PS:n Gargamelle-kokeessa – Nobel 1979, Sheldon Glashow, Abdus Salam, Steven Weinberg</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1983: W- ja Z-hiukkaset </a:t>
            </a:r>
            <a:r>
              <a:rPr lang="fr-CH" sz="2400" dirty="0">
                <a:latin typeface="+mj-lt"/>
              </a:rPr>
              <a:t>löydetään SPS:n UA1- ja UA2-kokeissa – Nobel 1984, Carlo Rubbia, Simon van der Meer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1989: World Wide Web </a:t>
            </a:r>
            <a:r>
              <a:rPr lang="fr-CH" sz="2400" dirty="0">
                <a:latin typeface="+mj-lt"/>
              </a:rPr>
              <a:t>– Tim Berners-Lee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1995: Ensimmäiset atomit antiainetta </a:t>
            </a:r>
            <a:r>
              <a:rPr lang="fr-CH" sz="2400" dirty="0">
                <a:latin typeface="+mj-lt"/>
              </a:rPr>
              <a:t>tehdään LEAR:in PS210-kokeessa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2012: Higgs:in-hiukkanen </a:t>
            </a:r>
            <a:r>
              <a:rPr lang="fr-CH" sz="2400" dirty="0">
                <a:latin typeface="+mj-lt"/>
              </a:rPr>
              <a:t>löydetään LHC:n CMS ja Atlas-kokeissa – Nobel 2013, Peter Higgs, François Englert</a:t>
            </a:r>
          </a:p>
        </p:txBody>
      </p:sp>
    </p:spTree>
    <p:extLst>
      <p:ext uri="{BB962C8B-B14F-4D97-AF65-F5344CB8AC3E}">
        <p14:creationId xmlns:p14="http://schemas.microsoft.com/office/powerpoint/2010/main" val="34729630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870078" y="750055"/>
            <a:ext cx="184666" cy="461665"/>
          </a:xfrm>
          <a:prstGeom prst="rect">
            <a:avLst/>
          </a:prstGeom>
          <a:noFill/>
        </p:spPr>
        <p:txBody>
          <a:bodyPr wrap="none" rtlCol="0">
            <a:spAutoFit/>
          </a:bodyPr>
          <a:lstStyle/>
          <a:p>
            <a:endParaRPr lang="fr-FR" dirty="0"/>
          </a:p>
        </p:txBody>
      </p:sp>
      <p:sp>
        <p:nvSpPr>
          <p:cNvPr id="7"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kiihdytinsuihkut ja kokeet</a:t>
            </a:r>
          </a:p>
        </p:txBody>
      </p:sp>
      <p:pic>
        <p:nvPicPr>
          <p:cNvPr id="2" name="Picture 1"/>
          <p:cNvPicPr>
            <a:picLocks noChangeAspect="1"/>
          </p:cNvPicPr>
          <p:nvPr/>
        </p:nvPicPr>
        <p:blipFill rotWithShape="1">
          <a:blip r:embed="rId2"/>
          <a:srcRect t="11192" b="2769"/>
          <a:stretch/>
        </p:blipFill>
        <p:spPr>
          <a:xfrm>
            <a:off x="735925" y="1211720"/>
            <a:ext cx="7672150" cy="5376279"/>
          </a:xfrm>
          <a:prstGeom prst="rect">
            <a:avLst/>
          </a:prstGeom>
        </p:spPr>
      </p:pic>
    </p:spTree>
    <p:extLst>
      <p:ext uri="{BB962C8B-B14F-4D97-AF65-F5344CB8AC3E}">
        <p14:creationId xmlns:p14="http://schemas.microsoft.com/office/powerpoint/2010/main" val="38431809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1"/>
          <p:cNvSpPr>
            <a:spLocks noGrp="1" noChangeArrowheads="1"/>
          </p:cNvSpPr>
          <p:nvPr>
            <p:ph type="title" idx="4294967295"/>
          </p:nvPr>
        </p:nvSpPr>
        <p:spPr>
          <a:xfrm>
            <a:off x="395537" y="116632"/>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kiihdyttimet</a:t>
            </a:r>
          </a:p>
        </p:txBody>
      </p:sp>
      <p:sp>
        <p:nvSpPr>
          <p:cNvPr id="31746" name="Rectangle 2"/>
          <p:cNvSpPr>
            <a:spLocks noGrp="1" noChangeArrowheads="1"/>
          </p:cNvSpPr>
          <p:nvPr>
            <p:ph type="body" idx="4294967295"/>
          </p:nvPr>
        </p:nvSpPr>
        <p:spPr>
          <a:xfrm>
            <a:off x="251520" y="1412776"/>
            <a:ext cx="8640960" cy="515806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LHC</a:t>
            </a:r>
            <a:r>
              <a:rPr lang="fr-CH" sz="2200" b="1" dirty="0">
                <a:latin typeface="+mj-lt"/>
              </a:rPr>
              <a:t>: 		</a:t>
            </a:r>
            <a:r>
              <a:rPr lang="fr-CH" sz="2200" dirty="0">
                <a:latin typeface="+mj-lt"/>
              </a:rPr>
              <a:t>7+7 TeV Large Hadron Collider, 			ympärysmitta 27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SPS</a:t>
            </a:r>
            <a:r>
              <a:rPr lang="fr-CH" sz="2200" b="1" dirty="0">
                <a:latin typeface="+mj-lt"/>
              </a:rPr>
              <a:t>:</a:t>
            </a:r>
            <a:r>
              <a:rPr lang="fr-CH" sz="2200" dirty="0">
                <a:latin typeface="+mj-lt"/>
              </a:rPr>
              <a:t> 		450 GeV Super Proton Synchrotron,</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			ympärysmitta 6,9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PS: 			28 GeV Proton Synchrotron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LINAC 3 ja 4:	Injektorit suuremmille kiihdyttimille, 			joissa hiukkassuihkut synnytetään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LEIR:		Alhaisen energian isotooppi-injektori 			PS:lle ja sitä myöden LHC:lle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BOOSTER: 	Injektori ISOLDE-isotooppiseparaattorille ja 			PS:lle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AD:			100 MeV/c Antiproton Decelerator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CLEAR:		CERNin kiihdytinteknologian tutkimus- ja 			kehityslaitteisto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kokeita</a:t>
            </a:r>
          </a:p>
        </p:txBody>
      </p:sp>
      <p:sp>
        <p:nvSpPr>
          <p:cNvPr id="32770" name="Rectangle 2"/>
          <p:cNvSpPr>
            <a:spLocks noGrp="1" noChangeArrowheads="1"/>
          </p:cNvSpPr>
          <p:nvPr>
            <p:ph type="body" idx="4294967295"/>
          </p:nvPr>
        </p:nvSpPr>
        <p:spPr>
          <a:xfrm>
            <a:off x="467544" y="1365945"/>
            <a:ext cx="8856984" cy="5087391"/>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 8 aktiivista: 	ALICE, ATLAS, CMS, LHCb, LHCf, 			</a:t>
            </a:r>
            <a:r>
              <a:rPr lang="fr-CH" sz="2400" dirty="0" err="1">
                <a:latin typeface="+mj-lt"/>
              </a:rPr>
              <a:t>MoEDAL</a:t>
            </a:r>
            <a:r>
              <a:rPr lang="fr-CH" sz="2400" dirty="0">
                <a:latin typeface="+mj-lt"/>
              </a:rPr>
              <a:t>, TOTEM, FASER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SPS, 7 aktiivista: 	AWAKE, NA58/COMPASS, NA61/SHINE, 			NA62, NA63, NA64, NA65/DsTau</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PS, 5 aktiivista: 	CLOUD, DIRAC, </a:t>
            </a:r>
            <a:r>
              <a:rPr lang="fr-CH" sz="2400" dirty="0" err="1">
                <a:latin typeface="+mj-lt"/>
              </a:rPr>
              <a:t>nTOF</a:t>
            </a:r>
            <a:r>
              <a:rPr lang="fr-CH" sz="2400" dirty="0">
                <a:latin typeface="+mj-lt"/>
              </a:rPr>
              <a:t>, ELENA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a:t>
            </a:r>
            <a:r>
              <a:rPr lang="fr-CH" sz="2400" dirty="0" err="1">
                <a:latin typeface="+mj-lt"/>
              </a:rPr>
              <a:t>valmisteilla</a:t>
            </a:r>
            <a:endParaRPr lang="fr-CH" sz="24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AD, 6 aktiivista: 	ALPHA, ASACUSA, ATRAP, BASE, 			AEGIS ja GBAR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ISOLDE:		54 aktiivista, 108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CLEAR: 		R&amp;D tulevaisuuden kiihdytinteknologiaa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varten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AMS:		Asennettu ISS:lle, kontrolli CERNistä</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Lisäksi kokeita eri säteilytys- ja neutronilaitteistoilla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Alpha-Magnetic Spectrometer (AMS)</a:t>
            </a:r>
          </a:p>
        </p:txBody>
      </p:sp>
      <p:pic>
        <p:nvPicPr>
          <p:cNvPr id="4" name="Picture 3" descr="iss028e0161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124744"/>
            <a:ext cx="8441842" cy="5606895"/>
          </a:xfrm>
          <a:prstGeom prst="rect">
            <a:avLst/>
          </a:prstGeom>
        </p:spPr>
      </p:pic>
    </p:spTree>
    <p:extLst>
      <p:ext uri="{BB962C8B-B14F-4D97-AF65-F5344CB8AC3E}">
        <p14:creationId xmlns:p14="http://schemas.microsoft.com/office/powerpoint/2010/main" val="25906200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Tulossa ihan kohta: HL-LHC</a:t>
            </a:r>
          </a:p>
        </p:txBody>
      </p:sp>
      <p:sp>
        <p:nvSpPr>
          <p:cNvPr id="5" name="Rectangle 2"/>
          <p:cNvSpPr txBox="1">
            <a:spLocks noChangeArrowheads="1"/>
          </p:cNvSpPr>
          <p:nvPr/>
        </p:nvSpPr>
        <p:spPr bwMode="auto">
          <a:xfrm>
            <a:off x="467544" y="1365945"/>
            <a:ext cx="8568952" cy="278313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LHC:n päivitys hiukkassuihkujen luminositeetin korottamiseksi CMS- ja ATLAS-kokeissa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Luminositeetti = hiukkasten lukumäärä tietyssä paikassa ja ajassa (suurempi luminositeetti </a:t>
            </a:r>
            <a:r>
              <a:rPr lang="fr-CH" sz="2400" dirty="0">
                <a:latin typeface="Wingdings"/>
                <a:ea typeface="Wingdings"/>
                <a:cs typeface="Wingdings"/>
                <a:sym typeface="Wingdings"/>
              </a:rPr>
              <a:t></a:t>
            </a:r>
            <a:r>
              <a:rPr lang="fr-CH" sz="2400" dirty="0">
                <a:latin typeface="+mj-lt"/>
              </a:rPr>
              <a:t> suurempi törmäysten määrä aikayksikössä </a:t>
            </a:r>
            <a:r>
              <a:rPr lang="fr-CH" sz="2400" dirty="0">
                <a:latin typeface="Wingdings"/>
                <a:ea typeface="Wingdings"/>
                <a:cs typeface="Wingdings"/>
                <a:sym typeface="Wingdings"/>
              </a:rPr>
              <a:t></a:t>
            </a:r>
            <a:r>
              <a:rPr lang="fr-CH" sz="2400" dirty="0">
                <a:latin typeface="+mj-lt"/>
                <a:sym typeface="Wingdings"/>
              </a:rPr>
              <a:t> nopeampi datankeruu </a:t>
            </a:r>
            <a:r>
              <a:rPr lang="fr-CH" sz="2400" dirty="0">
                <a:latin typeface="Wingdings"/>
                <a:ea typeface="Wingdings"/>
                <a:cs typeface="Wingdings"/>
                <a:sym typeface="Wingdings"/>
              </a:rPr>
              <a:t></a:t>
            </a:r>
            <a:r>
              <a:rPr lang="fr-CH" sz="2400" dirty="0">
                <a:latin typeface="+mj-lt"/>
                <a:sym typeface="Wingdings"/>
              </a:rPr>
              <a:t> tarkempia mittauksia nopeammin)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sym typeface="Wingdings"/>
              </a:rPr>
              <a:t>Toiminnassa LS3:n jälkeen (2029 </a:t>
            </a:r>
            <a:r>
              <a:rPr lang="fr-CH" sz="2400" dirty="0">
                <a:latin typeface="Wingdings"/>
                <a:ea typeface="Wingdings"/>
                <a:cs typeface="Wingdings"/>
                <a:sym typeface="Wingdings"/>
              </a:rPr>
              <a:t></a:t>
            </a:r>
            <a:r>
              <a:rPr lang="fr-CH" sz="2400" dirty="0">
                <a:sym typeface="Wingdings"/>
              </a:rPr>
              <a:t>)</a:t>
            </a:r>
            <a:endParaRPr lang="fr-CH" sz="2400" dirty="0">
              <a:latin typeface="+mj-lt"/>
            </a:endParaRPr>
          </a:p>
        </p:txBody>
      </p:sp>
      <p:pic>
        <p:nvPicPr>
          <p:cNvPr id="6" name="Picture 5" descr="Macintosh HD:Users:thakulin:Desktop:in work:lhc:ECR:hl-lhc_p1.png"/>
          <p:cNvPicPr/>
          <p:nvPr/>
        </p:nvPicPr>
        <p:blipFill>
          <a:blip r:embed="rId3">
            <a:extLst>
              <a:ext uri="{28A0092B-C50C-407E-A947-70E740481C1C}">
                <a14:useLocalDpi xmlns:a14="http://schemas.microsoft.com/office/drawing/2010/main" val="0"/>
              </a:ext>
            </a:extLst>
          </a:blip>
          <a:srcRect/>
          <a:stretch>
            <a:fillRect/>
          </a:stretch>
        </p:blipFill>
        <p:spPr bwMode="auto">
          <a:xfrm>
            <a:off x="2645603" y="4005064"/>
            <a:ext cx="6318885" cy="2791460"/>
          </a:xfrm>
          <a:prstGeom prst="rect">
            <a:avLst/>
          </a:prstGeom>
          <a:noFill/>
          <a:ln>
            <a:noFill/>
          </a:ln>
        </p:spPr>
      </p:pic>
      <p:sp>
        <p:nvSpPr>
          <p:cNvPr id="2" name="TextBox 1"/>
          <p:cNvSpPr txBox="1"/>
          <p:nvPr/>
        </p:nvSpPr>
        <p:spPr>
          <a:xfrm>
            <a:off x="62247" y="4293096"/>
            <a:ext cx="2493529" cy="1477328"/>
          </a:xfrm>
          <a:prstGeom prst="rect">
            <a:avLst/>
          </a:prstGeom>
          <a:noFill/>
        </p:spPr>
        <p:txBody>
          <a:bodyPr wrap="none" rtlCol="0">
            <a:spAutoFit/>
          </a:bodyPr>
          <a:lstStyle/>
          <a:p>
            <a:r>
              <a:rPr lang="fr-CH" sz="1800" dirty="0">
                <a:latin typeface="+mj-lt"/>
                <a:sym typeface="Wingdings"/>
              </a:rPr>
              <a:t>ATLAS-kokeen</a:t>
            </a:r>
          </a:p>
          <a:p>
            <a:r>
              <a:rPr lang="fr-CH" sz="1800" dirty="0" err="1">
                <a:latin typeface="+mj-lt"/>
                <a:sym typeface="Wingdings"/>
              </a:rPr>
              <a:t>yhteyteen</a:t>
            </a:r>
            <a:r>
              <a:rPr lang="fr-CH" sz="1800" dirty="0">
                <a:latin typeface="+mj-lt"/>
                <a:sym typeface="Wingdings"/>
              </a:rPr>
              <a:t> </a:t>
            </a:r>
            <a:r>
              <a:rPr lang="fr-CH" sz="1800" dirty="0" err="1">
                <a:latin typeface="+mj-lt"/>
                <a:sym typeface="Wingdings"/>
              </a:rPr>
              <a:t>kaivetut</a:t>
            </a:r>
            <a:endParaRPr lang="fr-CH" sz="1800" dirty="0">
              <a:latin typeface="+mj-lt"/>
              <a:sym typeface="Wingdings"/>
            </a:endParaRPr>
          </a:p>
          <a:p>
            <a:r>
              <a:rPr lang="fr-CH" sz="1800" dirty="0">
                <a:latin typeface="+mj-lt"/>
                <a:sym typeface="Wingdings"/>
              </a:rPr>
              <a:t>uudet kuilu ja tunnelit</a:t>
            </a:r>
          </a:p>
          <a:p>
            <a:r>
              <a:rPr lang="fr-CH" sz="1800" dirty="0">
                <a:latin typeface="+mj-lt"/>
                <a:sym typeface="Wingdings"/>
              </a:rPr>
              <a:t>HL-LHC:n laitteistoja</a:t>
            </a:r>
          </a:p>
          <a:p>
            <a:r>
              <a:rPr lang="fr-CH" sz="1800" dirty="0">
                <a:latin typeface="+mj-lt"/>
                <a:sym typeface="Wingdings"/>
              </a:rPr>
              <a:t>varten (sama CMS:llä)</a:t>
            </a:r>
            <a:endParaRPr lang="en-US" sz="1800" dirty="0">
              <a:latin typeface="+mj-lt"/>
            </a:endParaRPr>
          </a:p>
        </p:txBody>
      </p:sp>
      <p:cxnSp>
        <p:nvCxnSpPr>
          <p:cNvPr id="7" name="Straight Arrow Connector 6"/>
          <p:cNvCxnSpPr/>
          <p:nvPr/>
        </p:nvCxnSpPr>
        <p:spPr bwMode="auto">
          <a:xfrm>
            <a:off x="2483768" y="5013176"/>
            <a:ext cx="1008112" cy="288032"/>
          </a:xfrm>
          <a:prstGeom prst="straightConnector1">
            <a:avLst/>
          </a:prstGeom>
          <a:solidFill>
            <a:srgbClr val="00B8FF"/>
          </a:solidFill>
          <a:ln w="57150" cap="flat" cmpd="sng" algn="ctr">
            <a:solidFill>
              <a:srgbClr val="FF0000"/>
            </a:solidFill>
            <a:prstDash val="solid"/>
            <a:round/>
            <a:headEnd type="none" w="med" len="med"/>
            <a:tailEnd type="arrow" w="sm"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1152203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395537" y="2565400"/>
            <a:ext cx="8369052"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Ja miten se tehdään oikeasti?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sp>
        <p:nvSpPr>
          <p:cNvPr id="9" name="Text Box 1"/>
          <p:cNvSpPr txBox="1">
            <a:spLocks noChangeArrowheads="1"/>
          </p:cNvSpPr>
          <p:nvPr/>
        </p:nvSpPr>
        <p:spPr bwMode="auto">
          <a:xfrm>
            <a:off x="5508104" y="1268760"/>
            <a:ext cx="2664296" cy="46384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Tim Berners-Lee</a:t>
            </a:r>
          </a:p>
        </p:txBody>
      </p:sp>
    </p:spTree>
    <p:extLst>
      <p:ext uri="{BB962C8B-B14F-4D97-AF65-F5344CB8AC3E}">
        <p14:creationId xmlns:p14="http://schemas.microsoft.com/office/powerpoint/2010/main" val="34652640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sp>
        <p:nvSpPr>
          <p:cNvPr id="8" name="Text Box 1"/>
          <p:cNvSpPr txBox="1">
            <a:spLocks noChangeArrowheads="1"/>
          </p:cNvSpPr>
          <p:nvPr/>
        </p:nvSpPr>
        <p:spPr bwMode="auto">
          <a:xfrm>
            <a:off x="6948264" y="2019758"/>
            <a:ext cx="2195736"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sivu</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pic>
        <p:nvPicPr>
          <p:cNvPr id="7" name="Picture 6" descr="Les_Horribles_Cernettes_in_199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952" y="2852936"/>
            <a:ext cx="4742597" cy="3772520"/>
          </a:xfrm>
          <a:prstGeom prst="rect">
            <a:avLst/>
          </a:prstGeom>
        </p:spPr>
      </p:pic>
      <p:sp>
        <p:nvSpPr>
          <p:cNvPr id="8" name="Text Box 1"/>
          <p:cNvSpPr txBox="1">
            <a:spLocks noChangeArrowheads="1"/>
          </p:cNvSpPr>
          <p:nvPr/>
        </p:nvSpPr>
        <p:spPr bwMode="auto">
          <a:xfrm>
            <a:off x="1907704" y="5877272"/>
            <a:ext cx="2088232"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kuva</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0" y="116632"/>
            <a:ext cx="9144000" cy="904528"/>
          </a:xfrm>
          <a:effectLst>
            <a:outerShdw blurRad="63500" dist="38099" dir="2700000" algn="ctr" rotWithShape="0">
              <a:schemeClr val="tx1">
                <a:alpha val="74997"/>
              </a:schemeClr>
            </a:outerShdw>
          </a:effectLst>
        </p:spPr>
        <p:txBody>
          <a:bodyPr anchor="ctr">
            <a:noAutofit/>
          </a:bodyPr>
          <a:lstStyle/>
          <a:p>
            <a:pPr marL="342900" indent="-342900" algn="ctr">
              <a:spcBef>
                <a:spcPct val="20000"/>
              </a:spcBef>
              <a:spcAft>
                <a:spcPts val="1200"/>
              </a:spcAft>
              <a:defRPr/>
            </a:pP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Lääketieteellisiä</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sovelluksia</a:t>
            </a:r>
            <a:endPar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endParaRPr>
          </a:p>
        </p:txBody>
      </p:sp>
      <p:grpSp>
        <p:nvGrpSpPr>
          <p:cNvPr id="2" name="Group 45"/>
          <p:cNvGrpSpPr>
            <a:grpSpLocks noChangeAspect="1"/>
          </p:cNvGrpSpPr>
          <p:nvPr/>
        </p:nvGrpSpPr>
        <p:grpSpPr>
          <a:xfrm>
            <a:off x="233139" y="1340768"/>
            <a:ext cx="8842308" cy="2511151"/>
            <a:chOff x="0" y="1811477"/>
            <a:chExt cx="81105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800"/>
              <a:ext cx="2138192" cy="1469350"/>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00"/>
              <a:ext cx="3276600" cy="523220"/>
            </a:xfrm>
            <a:prstGeom prst="rect">
              <a:avLst/>
            </a:prstGeom>
            <a:noFill/>
          </p:spPr>
          <p:txBody>
            <a:bodyPr wrap="square" rtlCol="0">
              <a:spAutoFit/>
            </a:bodyPr>
            <a:lstStyle/>
            <a:p>
              <a:pPr algn="ctr"/>
              <a:r>
                <a:rPr lang="en-US" sz="1400" dirty="0">
                  <a:solidFill>
                    <a:srgbClr val="FFFFFF"/>
                  </a:solidFill>
                  <a:effectLst>
                    <a:outerShdw blurRad="38100" dist="38100" dir="2700000" algn="tl" rotWithShape="0">
                      <a:prstClr val="black"/>
                    </a:outerShdw>
                  </a:effectLst>
                  <a:latin typeface="Calibri"/>
                  <a:cs typeface="Calibri"/>
                </a:rPr>
                <a:t>~30’000 </a:t>
              </a:r>
              <a:r>
                <a:rPr lang="en-US" sz="1400" dirty="0" err="1">
                  <a:solidFill>
                    <a:srgbClr val="FFFFFF"/>
                  </a:solidFill>
                  <a:effectLst>
                    <a:outerShdw blurRad="38100" dist="38100" dir="2700000" algn="tl" rotWithShape="0">
                      <a:prstClr val="black"/>
                    </a:outerShdw>
                  </a:effectLst>
                  <a:latin typeface="Calibri"/>
                  <a:cs typeface="Calibri"/>
                </a:rPr>
                <a:t>kiihdytintä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maailmanlaajuisesti</a:t>
              </a:r>
              <a:endParaRPr lang="en-US" sz="1400" dirty="0">
                <a:solidFill>
                  <a:srgbClr val="FFFFFF"/>
                </a:solidFill>
                <a:effectLst>
                  <a:outerShdw blurRad="38100" dist="38100" dir="2700000" algn="tl" rotWithShape="0">
                    <a:prstClr val="black"/>
                  </a:outerShdw>
                </a:effectLst>
                <a:latin typeface="Calibri"/>
                <a:cs typeface="Calibri"/>
              </a:endParaRPr>
            </a:p>
            <a:p>
              <a:pPr algn="ctr"/>
              <a:r>
                <a:rPr lang="en-US" sz="1400" dirty="0">
                  <a:solidFill>
                    <a:srgbClr val="FFFFFF"/>
                  </a:solidFill>
                  <a:effectLst>
                    <a:outerShdw blurRad="38100" dist="38100" dir="2700000" algn="tl" rotWithShape="0">
                      <a:prstClr val="black"/>
                    </a:outerShdw>
                  </a:effectLst>
                  <a:latin typeface="Calibri"/>
                  <a:cs typeface="Calibri"/>
                </a:rPr>
                <a:t>~17’000 </a:t>
              </a:r>
              <a:r>
                <a:rPr lang="en-US" sz="1400" dirty="0" err="1">
                  <a:solidFill>
                    <a:srgbClr val="FFFFFF"/>
                  </a:solidFill>
                  <a:effectLst>
                    <a:outerShdw blurRad="38100" dist="38100" dir="2700000" algn="tl" rotWithShape="0">
                      <a:prstClr val="black"/>
                    </a:outerShdw>
                  </a:effectLst>
                  <a:latin typeface="Calibri"/>
                  <a:cs typeface="Calibri"/>
                </a:rPr>
                <a:t>lääketieteellisessä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käytössä</a:t>
              </a:r>
              <a:endParaRPr lang="en-US" sz="1400" dirty="0">
                <a:solidFill>
                  <a:srgbClr val="FFFFFF"/>
                </a:solidFill>
                <a:effectLst>
                  <a:outerShdw blurRad="38100" dist="38100" dir="2700000" algn="tl" rotWithShape="0">
                    <a:prstClr val="black"/>
                  </a:outerShdw>
                </a:effectLst>
                <a:latin typeface="Calibri"/>
                <a:cs typeface="Calibri"/>
              </a:endParaRPr>
            </a:p>
          </p:txBody>
        </p:sp>
        <p:sp>
          <p:nvSpPr>
            <p:cNvPr id="19" name="TextBox 18"/>
            <p:cNvSpPr txBox="1"/>
            <p:nvPr/>
          </p:nvSpPr>
          <p:spPr>
            <a:xfrm>
              <a:off x="3268700" y="1811477"/>
              <a:ext cx="2393804"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Hadroniterapia</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42" name="Picture 41" descr="Screen shot 2011-04-17 at 23.47.59.png"/>
            <p:cNvPicPr>
              <a:picLocks noChangeAspect="1"/>
            </p:cNvPicPr>
            <p:nvPr/>
          </p:nvPicPr>
          <p:blipFill>
            <a:blip r:embed="rId4"/>
            <a:stretch>
              <a:fillRect/>
            </a:stretch>
          </p:blipFill>
          <p:spPr>
            <a:xfrm>
              <a:off x="5181600" y="2438401"/>
              <a:ext cx="1178821" cy="1143000"/>
            </a:xfrm>
            <a:prstGeom prst="rect">
              <a:avLst/>
            </a:prstGeom>
          </p:spPr>
        </p:pic>
        <p:pic>
          <p:nvPicPr>
            <p:cNvPr id="43" name="Picture 42" descr="Screen shot 2011-04-17 at 23.48.11.png"/>
            <p:cNvPicPr>
              <a:picLocks noChangeAspect="1"/>
            </p:cNvPicPr>
            <p:nvPr/>
          </p:nvPicPr>
          <p:blipFill>
            <a:blip r:embed="rId5"/>
            <a:stretch>
              <a:fillRect/>
            </a:stretch>
          </p:blipFill>
          <p:spPr>
            <a:xfrm>
              <a:off x="6400799" y="2438400"/>
              <a:ext cx="1136633" cy="1143000"/>
            </a:xfrm>
            <a:prstGeom prst="rect">
              <a:avLst/>
            </a:prstGeom>
          </p:spPr>
        </p:pic>
        <p:sp>
          <p:nvSpPr>
            <p:cNvPr id="25" name="Left-Right Arrow 24"/>
            <p:cNvSpPr/>
            <p:nvPr/>
          </p:nvSpPr>
          <p:spPr bwMode="auto">
            <a:xfrm>
              <a:off x="2627784" y="18900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grpSp>
          <p:nvGrpSpPr>
            <p:cNvPr id="3" name="Group 31"/>
            <p:cNvGrpSpPr/>
            <p:nvPr/>
          </p:nvGrpSpPr>
          <p:grpSpPr>
            <a:xfrm>
              <a:off x="3423998" y="2438400"/>
              <a:ext cx="1630315" cy="1219200"/>
              <a:chOff x="3347798" y="2438400"/>
              <a:chExt cx="1630315" cy="1219200"/>
            </a:xfrm>
          </p:grpSpPr>
          <p:grpSp>
            <p:nvGrpSpPr>
              <p:cNvPr id="4" name="Group 43"/>
              <p:cNvGrpSpPr/>
              <p:nvPr/>
            </p:nvGrpSpPr>
            <p:grpSpPr>
              <a:xfrm>
                <a:off x="3352800" y="2438400"/>
                <a:ext cx="1625313" cy="1219200"/>
                <a:chOff x="6705600" y="2209518"/>
                <a:chExt cx="1625313" cy="1219200"/>
              </a:xfrm>
            </p:grpSpPr>
            <p:pic>
              <p:nvPicPr>
                <p:cNvPr id="39" name="Picture 8" descr="single_spot"/>
                <p:cNvPicPr>
                  <a:picLocks noChangeAspect="1" noChangeArrowheads="1"/>
                </p:cNvPicPr>
                <p:nvPr/>
              </p:nvPicPr>
              <p:blipFill>
                <a:blip r:embed="rId6"/>
                <a:srcRect/>
                <a:stretch>
                  <a:fillRect/>
                </a:stretch>
              </p:blipFill>
              <p:spPr bwMode="auto">
                <a:xfrm>
                  <a:off x="6705600" y="2209518"/>
                  <a:ext cx="1625313" cy="1219200"/>
                </a:xfrm>
                <a:prstGeom prst="rect">
                  <a:avLst/>
                </a:prstGeom>
                <a:noFill/>
                <a:ln w="9525">
                  <a:noFill/>
                  <a:miter lim="800000"/>
                  <a:headEnd/>
                  <a:tailEnd/>
                </a:ln>
              </p:spPr>
            </p:pic>
            <p:sp>
              <p:nvSpPr>
                <p:cNvPr id="41" name="Rectangle 40"/>
                <p:cNvSpPr/>
                <p:nvPr/>
              </p:nvSpPr>
              <p:spPr>
                <a:xfrm>
                  <a:off x="7081800" y="2323818"/>
                  <a:ext cx="1224000" cy="307777"/>
                </a:xfrm>
                <a:prstGeom prst="rect">
                  <a:avLst/>
                </a:prstGeom>
              </p:spPr>
              <p:txBody>
                <a:bodyPr wrap="square">
                  <a:spAutoFit/>
                </a:bodyPr>
                <a:lstStyle/>
                <a:p>
                  <a:pPr algn="ctr" eaLnBrk="1" hangingPunct="1"/>
                  <a:r>
                    <a:rPr lang="en-GB" sz="1400" dirty="0" err="1">
                      <a:solidFill>
                        <a:srgbClr val="FFFF00"/>
                      </a:solidFill>
                      <a:effectLst>
                        <a:outerShdw blurRad="38100" dist="38100" dir="2700000" algn="tl" rotWithShape="0">
                          <a:prstClr val="black"/>
                        </a:outerShdw>
                      </a:effectLst>
                      <a:latin typeface="Calibri"/>
                      <a:cs typeface="Calibri"/>
                    </a:rPr>
                    <a:t>Syöpäkasvain</a:t>
                  </a:r>
                  <a:endParaRPr lang="en-GB" sz="1400" dirty="0">
                    <a:solidFill>
                      <a:srgbClr val="FFFF00"/>
                    </a:solidFill>
                    <a:effectLst>
                      <a:outerShdw blurRad="38100" dist="38100" dir="2700000" algn="tl" rotWithShape="0">
                        <a:prstClr val="black"/>
                      </a:outerShdw>
                    </a:effectLst>
                    <a:latin typeface="Calibri"/>
                    <a:cs typeface="Calibri"/>
                  </a:endParaRPr>
                </a:p>
              </p:txBody>
            </p:sp>
          </p:grpSp>
          <p:sp>
            <p:nvSpPr>
              <p:cNvPr id="26" name="TextBox 25"/>
              <p:cNvSpPr txBox="1"/>
              <p:nvPr/>
            </p:nvSpPr>
            <p:spPr>
              <a:xfrm>
                <a:off x="3347798" y="3048000"/>
                <a:ext cx="919981" cy="400110"/>
              </a:xfrm>
              <a:prstGeom prst="rect">
                <a:avLst/>
              </a:prstGeom>
              <a:noFill/>
            </p:spPr>
            <p:txBody>
              <a:bodyPr wrap="none" rtlCol="0">
                <a:spAutoFit/>
              </a:bodyPr>
              <a:lstStyle/>
              <a:p>
                <a:r>
                  <a:rPr lang="en-GB" sz="1000" dirty="0" err="1">
                    <a:solidFill>
                      <a:schemeClr val="accent1"/>
                    </a:solidFill>
                    <a:effectLst>
                      <a:outerShdw blurRad="38100" dist="38100" dir="2700000" algn="tl" rotWithShape="0">
                        <a:prstClr val="black"/>
                      </a:outerShdw>
                    </a:effectLst>
                    <a:latin typeface="Calibri"/>
                    <a:cs typeface="Calibri"/>
                  </a:rPr>
                  <a:t>Protoneita</a:t>
                </a:r>
                <a:endParaRPr lang="en-GB" sz="1000" dirty="0">
                  <a:solidFill>
                    <a:schemeClr val="accent1"/>
                  </a:solidFill>
                  <a:effectLst>
                    <a:outerShdw blurRad="38100" dist="38100" dir="2700000" algn="tl" rotWithShape="0">
                      <a:prstClr val="black"/>
                    </a:outerShdw>
                  </a:effectLst>
                  <a:latin typeface="Calibri"/>
                  <a:cs typeface="Calibri"/>
                </a:endParaRPr>
              </a:p>
              <a:p>
                <a:r>
                  <a:rPr lang="en-GB" sz="1000" dirty="0" err="1">
                    <a:solidFill>
                      <a:schemeClr val="accent1"/>
                    </a:solidFill>
                    <a:effectLst>
                      <a:outerShdw blurRad="38100" dist="38100" dir="2700000" algn="tl" rotWithShape="0">
                        <a:prstClr val="black"/>
                      </a:outerShdw>
                    </a:effectLst>
                    <a:latin typeface="Calibri"/>
                    <a:cs typeface="Calibri"/>
                  </a:rPr>
                  <a:t>Keveitä</a:t>
                </a:r>
                <a:r>
                  <a:rPr lang="en-GB" sz="1000" dirty="0">
                    <a:solidFill>
                      <a:schemeClr val="accent1"/>
                    </a:solidFill>
                    <a:effectLst>
                      <a:outerShdw blurRad="38100" dist="38100" dir="2700000" algn="tl" rotWithShape="0">
                        <a:prstClr val="black"/>
                      </a:outerShdw>
                    </a:effectLst>
                    <a:latin typeface="Calibri"/>
                    <a:cs typeface="Calibri"/>
                  </a:rPr>
                  <a:t> </a:t>
                </a:r>
                <a:r>
                  <a:rPr lang="en-GB" sz="1000" dirty="0" err="1">
                    <a:solidFill>
                      <a:schemeClr val="accent1"/>
                    </a:solidFill>
                    <a:effectLst>
                      <a:outerShdw blurRad="38100" dist="38100" dir="2700000" algn="tl" rotWithShape="0">
                        <a:prstClr val="black"/>
                      </a:outerShdw>
                    </a:effectLst>
                    <a:latin typeface="Calibri"/>
                    <a:cs typeface="Calibri"/>
                  </a:rPr>
                  <a:t>ioneja</a:t>
                </a:r>
                <a:endParaRPr lang="en-GB" sz="1000" dirty="0">
                  <a:solidFill>
                    <a:schemeClr val="accent1"/>
                  </a:solidFill>
                  <a:effectLst>
                    <a:outerShdw blurRad="38100" dist="38100" dir="2700000" algn="tl" rotWithShape="0">
                      <a:prstClr val="black"/>
                    </a:outerShdw>
                  </a:effectLst>
                  <a:latin typeface="Calibri"/>
                  <a:cs typeface="Calibri"/>
                </a:endParaRPr>
              </a:p>
            </p:txBody>
          </p:sp>
        </p:grpSp>
        <p:sp>
          <p:nvSpPr>
            <p:cNvPr id="35" name="TextBox 34"/>
            <p:cNvSpPr txBox="1"/>
            <p:nvPr/>
          </p:nvSpPr>
          <p:spPr>
            <a:xfrm>
              <a:off x="3352800" y="3591580"/>
              <a:ext cx="4757700" cy="523220"/>
            </a:xfrm>
            <a:prstGeom prst="rect">
              <a:avLst/>
            </a:prstGeom>
            <a:noFill/>
          </p:spPr>
          <p:txBody>
            <a:bodyPr wrap="square" rtlCol="0">
              <a:spAutoFit/>
            </a:bodyPr>
            <a:lstStyle/>
            <a:p>
              <a:r>
                <a:rPr lang="en-US" sz="1400" dirty="0">
                  <a:solidFill>
                    <a:srgbClr val="FFFF00"/>
                  </a:solidFill>
                  <a:effectLst>
                    <a:outerShdw blurRad="38100" dist="38100" dir="2700000" algn="tl" rotWithShape="0">
                      <a:prstClr val="black"/>
                    </a:outerShdw>
                  </a:effectLst>
                  <a:latin typeface="Calibri"/>
                  <a:cs typeface="Calibri"/>
                </a:rPr>
                <a:t>&gt;100’000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maailmanlaajuisesti</a:t>
              </a:r>
              <a:r>
                <a:rPr lang="en-US" sz="1400" dirty="0">
                  <a:solidFill>
                    <a:srgbClr val="FFFF00"/>
                  </a:solidFill>
                  <a:effectLst>
                    <a:outerShdw blurRad="38100" dist="38100" dir="2700000" algn="tl" rotWithShape="0">
                      <a:prstClr val="black"/>
                    </a:outerShdw>
                  </a:effectLst>
                  <a:latin typeface="Calibri"/>
                  <a:cs typeface="Calibri"/>
                </a:rPr>
                <a:t> (45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a:p>
              <a:r>
                <a:rPr lang="en-US" sz="1400" dirty="0">
                  <a:solidFill>
                    <a:srgbClr val="FFFF00"/>
                  </a:solidFill>
                  <a:effectLst>
                    <a:outerShdw blurRad="38100" dist="38100" dir="2700000" algn="tl" rotWithShape="0">
                      <a:prstClr val="black"/>
                    </a:outerShdw>
                  </a:effectLst>
                  <a:latin typeface="Calibri"/>
                  <a:cs typeface="Calibri"/>
                </a:rPr>
                <a:t>&gt;50’000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Euroopassa</a:t>
              </a:r>
              <a:r>
                <a:rPr lang="en-US" sz="1400" dirty="0">
                  <a:solidFill>
                    <a:srgbClr val="FFFF00"/>
                  </a:solidFill>
                  <a:effectLst>
                    <a:outerShdw blurRad="38100" dist="38100" dir="2700000" algn="tl" rotWithShape="0">
                      <a:prstClr val="black"/>
                    </a:outerShdw>
                  </a:effectLst>
                  <a:latin typeface="Calibri"/>
                  <a:cs typeface="Calibri"/>
                </a:rPr>
                <a:t> (14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p:txBody>
        </p:sp>
        <p:sp>
          <p:nvSpPr>
            <p:cNvPr id="40" name="TextBox 39"/>
            <p:cNvSpPr txBox="1"/>
            <p:nvPr/>
          </p:nvSpPr>
          <p:spPr>
            <a:xfrm>
              <a:off x="5410200" y="3352800"/>
              <a:ext cx="711628"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Röntgen</a:t>
              </a:r>
              <a:endParaRPr lang="en-GB" sz="1200" dirty="0">
                <a:solidFill>
                  <a:srgbClr val="FFFFFF"/>
                </a:solidFill>
                <a:effectLst>
                  <a:outerShdw blurRad="38100" dist="38100" dir="2700000">
                    <a:srgbClr val="000000"/>
                  </a:outerShdw>
                </a:effectLst>
                <a:latin typeface="Calibri"/>
                <a:cs typeface="Calibri"/>
              </a:endParaRPr>
            </a:p>
          </p:txBody>
        </p:sp>
        <p:sp>
          <p:nvSpPr>
            <p:cNvPr id="45" name="TextBox 44"/>
            <p:cNvSpPr txBox="1"/>
            <p:nvPr/>
          </p:nvSpPr>
          <p:spPr>
            <a:xfrm>
              <a:off x="6617248" y="3380601"/>
              <a:ext cx="700733"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protonit</a:t>
              </a:r>
              <a:endParaRPr lang="en-GB" sz="1200" dirty="0">
                <a:solidFill>
                  <a:srgbClr val="FFFFFF"/>
                </a:solidFill>
                <a:effectLst>
                  <a:outerShdw blurRad="38100" dist="38100" dir="2700000">
                    <a:srgbClr val="000000"/>
                  </a:outerShdw>
                </a:effectLst>
                <a:latin typeface="Calibri"/>
                <a:cs typeface="Calibri"/>
              </a:endParaRPr>
            </a:p>
          </p:txBody>
        </p:sp>
      </p:grpSp>
      <p:grpSp>
        <p:nvGrpSpPr>
          <p:cNvPr id="5" name="Group 2"/>
          <p:cNvGrpSpPr>
            <a:grpSpLocks noChangeAspect="1"/>
          </p:cNvGrpSpPr>
          <p:nvPr/>
        </p:nvGrpSpPr>
        <p:grpSpPr>
          <a:xfrm>
            <a:off x="274143" y="3906228"/>
            <a:ext cx="8696090" cy="2547108"/>
            <a:chOff x="683568" y="4293096"/>
            <a:chExt cx="7976383" cy="2336304"/>
          </a:xfrm>
        </p:grpSpPr>
        <p:grpSp>
          <p:nvGrpSpPr>
            <p:cNvPr id="6" name="Group 46"/>
            <p:cNvGrpSpPr/>
            <p:nvPr/>
          </p:nvGrpSpPr>
          <p:grpSpPr>
            <a:xfrm>
              <a:off x="2819400" y="4428178"/>
              <a:ext cx="5840551" cy="2201222"/>
              <a:chOff x="2819400" y="4428178"/>
              <a:chExt cx="5840551" cy="2201222"/>
            </a:xfrm>
          </p:grpSpPr>
          <p:sp>
            <p:nvSpPr>
              <p:cNvPr id="30" name="Left-Right Arrow 29"/>
              <p:cNvSpPr/>
              <p:nvPr/>
            </p:nvSpPr>
            <p:spPr bwMode="auto">
              <a:xfrm>
                <a:off x="2819400" y="45212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sp>
            <p:nvSpPr>
              <p:cNvPr id="31" name="TextBox 30"/>
              <p:cNvSpPr txBox="1"/>
              <p:nvPr/>
            </p:nvSpPr>
            <p:spPr>
              <a:xfrm>
                <a:off x="3506220" y="4428178"/>
                <a:ext cx="2300179"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Kuvantaminen</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33" name="Picture 32" descr="Screen shot 2011-04-17 at 23.19.02.png"/>
              <p:cNvPicPr>
                <a:picLocks noChangeAspect="1"/>
              </p:cNvPicPr>
              <p:nvPr/>
            </p:nvPicPr>
            <p:blipFill>
              <a:blip r:embed="rId7">
                <a:clrChange>
                  <a:clrFrom>
                    <a:srgbClr val="FFFFFF"/>
                  </a:clrFrom>
                  <a:clrTo>
                    <a:srgbClr val="FFFFFF">
                      <a:alpha val="0"/>
                    </a:srgbClr>
                  </a:clrTo>
                </a:clrChange>
              </a:blip>
              <a:stretch>
                <a:fillRect/>
              </a:stretch>
            </p:blipFill>
            <p:spPr>
              <a:xfrm>
                <a:off x="5154751" y="5323253"/>
                <a:ext cx="1101946" cy="1153747"/>
              </a:xfrm>
              <a:prstGeom prst="rect">
                <a:avLst/>
              </a:prstGeom>
            </p:spPr>
          </p:pic>
          <p:sp>
            <p:nvSpPr>
              <p:cNvPr id="34" name="TextBox 33"/>
              <p:cNvSpPr txBox="1"/>
              <p:nvPr/>
            </p:nvSpPr>
            <p:spPr>
              <a:xfrm>
                <a:off x="5058415" y="4876800"/>
                <a:ext cx="1377939" cy="369332"/>
              </a:xfrm>
              <a:prstGeom prst="rect">
                <a:avLst/>
              </a:prstGeom>
              <a:noFill/>
            </p:spPr>
            <p:txBody>
              <a:bodyPr wrap="none" rtlCol="0">
                <a:spAutoFit/>
              </a:bodyPr>
              <a:lstStyle/>
              <a:p>
                <a:r>
                  <a:rPr lang="en-GB" sz="1800" dirty="0">
                    <a:solidFill>
                      <a:srgbClr val="CCFFCC"/>
                    </a:solidFill>
                    <a:effectLst>
                      <a:outerShdw blurRad="38100" dist="38100" dir="2700000" algn="tl" rotWithShape="0">
                        <a:prstClr val="black"/>
                      </a:outerShdw>
                    </a:effectLst>
                    <a:latin typeface="Calibri"/>
                    <a:cs typeface="Calibri"/>
                  </a:rPr>
                  <a:t>PET </a:t>
                </a:r>
                <a:r>
                  <a:rPr lang="en-GB" sz="1800" dirty="0" err="1">
                    <a:solidFill>
                      <a:srgbClr val="CCFFCC"/>
                    </a:solidFill>
                    <a:effectLst>
                      <a:outerShdw blurRad="38100" dist="38100" dir="2700000" algn="tl" rotWithShape="0">
                        <a:prstClr val="black"/>
                      </a:outerShdw>
                    </a:effectLst>
                    <a:latin typeface="Calibri"/>
                    <a:cs typeface="Calibri"/>
                  </a:rPr>
                  <a:t>skanneri</a:t>
                </a:r>
                <a:endParaRPr lang="en-GB" sz="1800" dirty="0">
                  <a:solidFill>
                    <a:srgbClr val="CCFFCC"/>
                  </a:solidFill>
                  <a:effectLst>
                    <a:outerShdw blurRad="38100" dist="38100" dir="2700000" algn="tl" rotWithShape="0">
                      <a:prstClr val="black"/>
                    </a:outerShdw>
                  </a:effectLst>
                  <a:latin typeface="Calibri"/>
                  <a:cs typeface="Calibri"/>
                </a:endParaRPr>
              </a:p>
            </p:txBody>
          </p:sp>
          <p:pic>
            <p:nvPicPr>
              <p:cNvPr id="38" name="Picture 1032" descr="PET_Alzheimer"/>
              <p:cNvPicPr>
                <a:picLocks noChangeAspect="1" noChangeArrowheads="1"/>
              </p:cNvPicPr>
              <p:nvPr/>
            </p:nvPicPr>
            <p:blipFill>
              <a:blip r:embed="rId8"/>
              <a:srcRect/>
              <a:stretch>
                <a:fillRect/>
              </a:stretch>
            </p:blipFill>
            <p:spPr bwMode="auto">
              <a:xfrm>
                <a:off x="6424751" y="4953000"/>
                <a:ext cx="2235200"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 name="Picture 36" descr="Screen shot 2011-04-18 at 11.02.26.png"/>
              <p:cNvPicPr>
                <a:picLocks noChangeAspect="1"/>
              </p:cNvPicPr>
              <p:nvPr/>
            </p:nvPicPr>
            <p:blipFill>
              <a:blip r:embed="rId9"/>
              <a:stretch>
                <a:fillRect/>
              </a:stretch>
            </p:blipFill>
            <p:spPr>
              <a:xfrm>
                <a:off x="3106611" y="5473699"/>
                <a:ext cx="1371600" cy="724181"/>
              </a:xfrm>
              <a:prstGeom prst="rect">
                <a:avLst/>
              </a:prstGeom>
            </p:spPr>
          </p:pic>
        </p:grpSp>
        <p:pic>
          <p:nvPicPr>
            <p:cNvPr id="48" name="Picture 47" descr="cms_event.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3568" y="4293096"/>
              <a:ext cx="1944216" cy="1849995"/>
            </a:xfrm>
            <a:prstGeom prst="rect">
              <a:avLst/>
            </a:prstGeom>
          </p:spPr>
        </p:pic>
      </p:grpSp>
    </p:spTree>
    <p:extLst>
      <p:ext uri="{BB962C8B-B14F-4D97-AF65-F5344CB8AC3E}">
        <p14:creationId xmlns:p14="http://schemas.microsoft.com/office/powerpoint/2010/main" val="494350507"/>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Tree>
    <p:extLst>
      <p:ext uri="{BB962C8B-B14F-4D97-AF65-F5344CB8AC3E}">
        <p14:creationId xmlns:p14="http://schemas.microsoft.com/office/powerpoint/2010/main" val="15490832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
        <p:nvSpPr>
          <p:cNvPr id="4" name="Donut 3"/>
          <p:cNvSpPr/>
          <p:nvPr/>
        </p:nvSpPr>
        <p:spPr>
          <a:xfrm>
            <a:off x="5436096" y="836712"/>
            <a:ext cx="2754547" cy="850900"/>
          </a:xfrm>
          <a:prstGeom prst="donut">
            <a:avLst>
              <a:gd name="adj" fmla="val 8654"/>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spTree>
    <p:extLst>
      <p:ext uri="{BB962C8B-B14F-4D97-AF65-F5344CB8AC3E}">
        <p14:creationId xmlns:p14="http://schemas.microsoft.com/office/powerpoint/2010/main" val="180227335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vitationell-lins-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400" y="1044955"/>
            <a:ext cx="5537200" cy="5751767"/>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Pimeä aine</a:t>
            </a:r>
            <a:r>
              <a:rPr lang="en-US" sz="4000" dirty="0">
                <a:solidFill>
                  <a:srgbClr val="FFCC66"/>
                </a:solidFill>
                <a:effectLst>
                  <a:outerShdw blurRad="38100" dist="38100" dir="2700000" algn="tl">
                    <a:srgbClr val="000000"/>
                  </a:outerShdw>
                </a:effectLst>
                <a:latin typeface="Arial" charset="0"/>
              </a:rPr>
              <a:t>?</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3812501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sy-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9947"/>
            <a:ext cx="9144000" cy="4202906"/>
          </a:xfrm>
          <a:prstGeom prst="rect">
            <a:avLst/>
          </a:prstGeom>
        </p:spPr>
      </p:pic>
      <p:sp>
        <p:nvSpPr>
          <p:cNvPr id="5"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Supersymmetria</a:t>
            </a:r>
            <a:r>
              <a:rPr lang="en-US" sz="4000" dirty="0">
                <a:solidFill>
                  <a:srgbClr val="FFCC66"/>
                </a:solidFill>
                <a:effectLst>
                  <a:outerShdw blurRad="38100" dist="38100" dir="2700000" algn="tl">
                    <a:srgbClr val="000000"/>
                  </a:outerShdw>
                </a:effectLst>
                <a:latin typeface="Arial" charset="0"/>
              </a:rPr>
              <a:t> (SUSY)?</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1200017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251520" y="188640"/>
            <a:ext cx="8640960"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tulevaisuus? – Think Big!</a:t>
            </a:r>
          </a:p>
        </p:txBody>
      </p:sp>
      <p:sp>
        <p:nvSpPr>
          <p:cNvPr id="28674" name="Rectangle 2"/>
          <p:cNvSpPr>
            <a:spLocks noGrp="1" noChangeArrowheads="1"/>
          </p:cNvSpPr>
          <p:nvPr>
            <p:ph type="body" idx="4294967295"/>
          </p:nvPr>
        </p:nvSpPr>
        <p:spPr>
          <a:xfrm>
            <a:off x="107504" y="1268760"/>
            <a:ext cx="4752528"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Compact Linear Collider (CLIC)</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32040" y="2564904"/>
            <a:ext cx="4001157" cy="4032447"/>
          </a:xfrm>
          <a:prstGeom prst="rect">
            <a:avLst/>
          </a:prstGeom>
        </p:spPr>
      </p:pic>
      <p:pic>
        <p:nvPicPr>
          <p:cNvPr id="3" name="Picture 2" descr="Screen shot 2015-02-25 at 11.27.14 .pn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9512" y="1844824"/>
            <a:ext cx="4568271" cy="4032448"/>
          </a:xfrm>
          <a:prstGeom prst="rect">
            <a:avLst/>
          </a:prstGeom>
        </p:spPr>
      </p:pic>
      <p:sp>
        <p:nvSpPr>
          <p:cNvPr id="6" name="Rectangle 2"/>
          <p:cNvSpPr txBox="1">
            <a:spLocks noChangeArrowheads="1"/>
          </p:cNvSpPr>
          <p:nvPr/>
        </p:nvSpPr>
        <p:spPr bwMode="auto">
          <a:xfrm>
            <a:off x="4716016" y="1988840"/>
            <a:ext cx="4427984" cy="4320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Future Circular Collider (FCC)</a:t>
            </a:r>
          </a:p>
        </p:txBody>
      </p:sp>
    </p:spTree>
    <p:extLst>
      <p:ext uri="{BB962C8B-B14F-4D97-AF65-F5344CB8AC3E}">
        <p14:creationId xmlns:p14="http://schemas.microsoft.com/office/powerpoint/2010/main" val="278886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107504" y="188640"/>
            <a:ext cx="8928992"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tulevaisuus? – Tarvitaanko todella noin isoja kiihdyttimiä?</a:t>
            </a:r>
          </a:p>
        </p:txBody>
      </p:sp>
      <p:sp>
        <p:nvSpPr>
          <p:cNvPr id="28674" name="Rectangle 2"/>
          <p:cNvSpPr>
            <a:spLocks noGrp="1" noChangeArrowheads="1"/>
          </p:cNvSpPr>
          <p:nvPr>
            <p:ph type="body" idx="4294967295"/>
          </p:nvPr>
        </p:nvSpPr>
        <p:spPr>
          <a:xfrm>
            <a:off x="0" y="1556792"/>
            <a:ext cx="9108504"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Entä jos LHC saataisiin toteutettua alle sadan metrin matkalla?</a:t>
            </a:r>
          </a:p>
        </p:txBody>
      </p:sp>
      <p:sp>
        <p:nvSpPr>
          <p:cNvPr id="6" name="Rectangle 2"/>
          <p:cNvSpPr txBox="1">
            <a:spLocks noChangeArrowheads="1"/>
          </p:cNvSpPr>
          <p:nvPr/>
        </p:nvSpPr>
        <p:spPr bwMode="auto">
          <a:xfrm>
            <a:off x="395536" y="6309320"/>
            <a:ext cx="8424936" cy="4320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a:latin typeface="+mj-lt"/>
              </a:rPr>
              <a:t>Advanced Proton Driven Plasma Wakefield Acceleration Experiment – AWAKE</a:t>
            </a:r>
          </a:p>
        </p:txBody>
      </p:sp>
      <p:pic>
        <p:nvPicPr>
          <p:cNvPr id="4" name="Picture 3" descr="AWAKE-press-overview-lay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060848"/>
            <a:ext cx="6705786" cy="4192861"/>
          </a:xfrm>
          <a:prstGeom prst="rect">
            <a:avLst/>
          </a:prstGeom>
        </p:spPr>
      </p:pic>
    </p:spTree>
    <p:extLst>
      <p:ext uri="{BB962C8B-B14F-4D97-AF65-F5344CB8AC3E}">
        <p14:creationId xmlns:p14="http://schemas.microsoft.com/office/powerpoint/2010/main" val="4782803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539553" y="1628800"/>
            <a:ext cx="8136904" cy="28892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Onko joku vielä hereillä?</a:t>
            </a:r>
          </a:p>
          <a:p>
            <a:pPr algn="ctr">
              <a:buClrTx/>
              <a:buFontTx/>
              <a:buNone/>
            </a:pPr>
            <a:endParaRPr lang="fr-CH" sz="4400" dirty="0">
              <a:solidFill>
                <a:srgbClr val="FFCC66"/>
              </a:solidFill>
              <a:effectLst>
                <a:outerShdw blurRad="38100" dist="38100" dir="2700000" algn="tl">
                  <a:srgbClr val="000000"/>
                </a:outerShdw>
              </a:effectLst>
              <a:latin typeface="Arial" charset="0"/>
            </a:endParaRPr>
          </a:p>
          <a:p>
            <a:pPr algn="ctr">
              <a:buClrTx/>
              <a:buFontTx/>
              <a:buNone/>
            </a:pPr>
            <a:r>
              <a:rPr lang="fr-CH" sz="4400" dirty="0">
                <a:solidFill>
                  <a:srgbClr val="FFCC66"/>
                </a:solidFill>
                <a:effectLst>
                  <a:outerShdw blurRad="38100" dist="38100" dir="2700000" algn="tl">
                    <a:srgbClr val="000000"/>
                  </a:outerShdw>
                </a:effectLst>
                <a:latin typeface="Arial" charset="0"/>
              </a:rPr>
              <a:t>Jos on, niin kiitos tarkkaavaisuudesta!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19458"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62200" y="2514600"/>
            <a:ext cx="4267200" cy="289242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57398708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809875"/>
            <a:ext cx="4572000" cy="29781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0" name="Text Box 4"/>
          <p:cNvSpPr txBox="1">
            <a:spLocks noChangeArrowheads="1"/>
          </p:cNvSpPr>
          <p:nvPr/>
        </p:nvSpPr>
        <p:spPr bwMode="auto">
          <a:xfrm>
            <a:off x="250825" y="2852936"/>
            <a:ext cx="3889375" cy="26798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dirty="0" err="1">
                <a:latin typeface="Arial" charset="0"/>
              </a:rPr>
              <a:t>Yli</a:t>
            </a:r>
            <a:r>
              <a:rPr lang="en-US" dirty="0">
                <a:latin typeface="Arial" charset="0"/>
              </a:rPr>
              <a:t> 600 </a:t>
            </a:r>
            <a:r>
              <a:rPr lang="en-US" dirty="0" err="1">
                <a:latin typeface="Arial" charset="0"/>
              </a:rPr>
              <a:t>biljoonaa</a:t>
            </a:r>
            <a:r>
              <a:rPr lang="en-US" dirty="0">
                <a:latin typeface="Arial" charset="0"/>
              </a:rPr>
              <a:t> </a:t>
            </a:r>
            <a:r>
              <a:rPr lang="en-US" dirty="0" err="1">
                <a:latin typeface="Arial" charset="0"/>
              </a:rPr>
              <a:t>protonia</a:t>
            </a:r>
            <a:r>
              <a:rPr lang="en-US" dirty="0">
                <a:latin typeface="Arial" charset="0"/>
              </a:rPr>
              <a:t>, </a:t>
            </a:r>
            <a:r>
              <a:rPr lang="en-US" dirty="0" err="1">
                <a:latin typeface="Arial" charset="0"/>
              </a:rPr>
              <a:t>jotka</a:t>
            </a:r>
            <a:r>
              <a:rPr lang="en-US" dirty="0">
                <a:latin typeface="Arial" charset="0"/>
              </a:rPr>
              <a:t> </a:t>
            </a:r>
            <a:r>
              <a:rPr lang="en-US" dirty="0" err="1">
                <a:latin typeface="Arial" charset="0"/>
              </a:rPr>
              <a:t>kulkevat</a:t>
            </a:r>
            <a:r>
              <a:rPr lang="en-US" dirty="0">
                <a:latin typeface="Arial" charset="0"/>
              </a:rPr>
              <a:t> </a:t>
            </a:r>
            <a:r>
              <a:rPr lang="en-US" dirty="0" err="1">
                <a:latin typeface="Arial" charset="0"/>
              </a:rPr>
              <a:t>nopeudella</a:t>
            </a:r>
            <a:r>
              <a:rPr lang="en-US" dirty="0">
                <a:latin typeface="Arial" charset="0"/>
              </a:rPr>
              <a:t> 99,9999991% </a:t>
            </a:r>
            <a:r>
              <a:rPr lang="en-US" dirty="0" err="1">
                <a:latin typeface="Arial" charset="0"/>
              </a:rPr>
              <a:t>valon</a:t>
            </a:r>
            <a:r>
              <a:rPr lang="en-US" dirty="0">
                <a:latin typeface="Arial" charset="0"/>
              </a:rPr>
              <a:t> </a:t>
            </a:r>
            <a:r>
              <a:rPr lang="en-US" dirty="0" err="1">
                <a:latin typeface="Arial" charset="0"/>
              </a:rPr>
              <a:t>nopeudesta</a:t>
            </a:r>
            <a:r>
              <a:rPr lang="en-US" dirty="0">
                <a:latin typeface="Arial" charset="0"/>
              </a:rPr>
              <a:t>, </a:t>
            </a:r>
            <a:r>
              <a:rPr lang="en-US" dirty="0" err="1">
                <a:latin typeface="Arial" charset="0"/>
              </a:rPr>
              <a:t>kiertää</a:t>
            </a:r>
            <a:r>
              <a:rPr lang="en-US" dirty="0">
                <a:latin typeface="Arial" charset="0"/>
              </a:rPr>
              <a:t> 27km:n </a:t>
            </a:r>
            <a:r>
              <a:rPr lang="en-US" dirty="0" err="1">
                <a:latin typeface="Arial" charset="0"/>
              </a:rPr>
              <a:t>mittaisen</a:t>
            </a:r>
            <a:r>
              <a:rPr lang="en-US" dirty="0">
                <a:latin typeface="Arial" charset="0"/>
              </a:rPr>
              <a:t> LHC </a:t>
            </a:r>
            <a:r>
              <a:rPr lang="en-US" dirty="0" err="1">
                <a:latin typeface="Arial" charset="0"/>
              </a:rPr>
              <a:t>renkaan</a:t>
            </a:r>
            <a:r>
              <a:rPr lang="en-US" dirty="0">
                <a:latin typeface="Arial" charset="0"/>
              </a:rPr>
              <a:t> </a:t>
            </a:r>
            <a:r>
              <a:rPr lang="en-US" dirty="0" err="1">
                <a:latin typeface="Arial" charset="0"/>
              </a:rPr>
              <a:t>ympäri</a:t>
            </a:r>
            <a:r>
              <a:rPr lang="en-US" dirty="0">
                <a:latin typeface="Arial" charset="0"/>
              </a:rPr>
              <a:t> </a:t>
            </a:r>
            <a:r>
              <a:rPr lang="en-US" dirty="0" err="1">
                <a:latin typeface="Arial" charset="0"/>
              </a:rPr>
              <a:t>yli</a:t>
            </a:r>
            <a:r>
              <a:rPr lang="en-US" dirty="0">
                <a:latin typeface="Arial" charset="0"/>
              </a:rPr>
              <a:t> 11000 </a:t>
            </a:r>
            <a:r>
              <a:rPr lang="en-US" dirty="0" err="1">
                <a:latin typeface="Arial" charset="0"/>
              </a:rPr>
              <a:t>kertaa</a:t>
            </a:r>
            <a:r>
              <a:rPr lang="en-US" dirty="0">
                <a:latin typeface="Arial" charset="0"/>
              </a:rPr>
              <a:t> </a:t>
            </a:r>
            <a:r>
              <a:rPr lang="en-US" dirty="0" err="1">
                <a:latin typeface="Arial" charset="0"/>
              </a:rPr>
              <a:t>sekunnissa</a:t>
            </a:r>
            <a:r>
              <a:rPr lang="en-US" dirty="0">
                <a:latin typeface="Arial" charset="0"/>
              </a:rPr>
              <a:t>!</a:t>
            </a:r>
          </a:p>
        </p:txBody>
      </p:sp>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97535902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85384"/>
          </a:xfrm>
          <a:prstGeom prst="rect">
            <a:avLst/>
          </a:prstGeom>
          <a:effectLst>
            <a:innerShdw blurRad="38100" dist="50800" dir="2700000">
              <a:prstClr val="black"/>
            </a:innerShdw>
          </a:effectLst>
        </p:spPr>
      </p:pic>
    </p:spTree>
    <p:extLst>
      <p:ext uri="{BB962C8B-B14F-4D97-AF65-F5344CB8AC3E}">
        <p14:creationId xmlns:p14="http://schemas.microsoft.com/office/powerpoint/2010/main" val="253438475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89032</TotalTime>
  <Words>1880</Words>
  <Application>Microsoft Macintosh PowerPoint</Application>
  <PresentationFormat>On-screen Show (4:3)</PresentationFormat>
  <Paragraphs>308</Paragraphs>
  <Slides>60</Slides>
  <Notes>50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60</vt:i4>
      </vt:variant>
    </vt:vector>
  </HeadingPairs>
  <TitlesOfParts>
    <vt:vector size="76" baseType="lpstr">
      <vt:lpstr>Arial</vt:lpstr>
      <vt:lpstr>Calibri</vt:lpstr>
      <vt:lpstr>Lucida Grande</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Tervetuloa Haukiputaan, Kiimingin, Oulun suomalaisen yhteiskoulun, Oulunsalon ja Raksilan lukiot  15.5.2024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 (2023) </vt:lpstr>
      <vt:lpstr>CERNin mandaatti </vt:lpstr>
      <vt:lpstr>Tutkimustyö CERNissä </vt:lpstr>
      <vt:lpstr>PowerPoint Presentation</vt:lpstr>
      <vt:lpstr>PowerPoint Presentation</vt:lpstr>
      <vt:lpstr>PowerPoint Presentation</vt:lpstr>
      <vt:lpstr>PowerPoint Presentation</vt:lpstr>
      <vt:lpstr>Suomi CERNissä</vt:lpstr>
      <vt:lpstr>Fysiikan tutkimuslaitos Helsinki Institute of Physics (HIP)</vt:lpstr>
      <vt:lpstr>Missä olemme mukana</vt:lpstr>
      <vt:lpstr>CERNin lyhyt historia – idea</vt:lpstr>
      <vt:lpstr>CERNin lyhyt historia – perustaminen</vt:lpstr>
      <vt:lpstr>CERNin lyhyt historia – paikka ja aika</vt:lpstr>
      <vt:lpstr>CERNin lyhyt historia – laitteisto</vt:lpstr>
      <vt:lpstr>CERNin lyhyt historia – tärkeimpiä löytöjä ja saavutuksia</vt:lpstr>
      <vt:lpstr>CERNin kiihdytinsuihkut ja kokeet</vt:lpstr>
      <vt:lpstr>CERNin kiihdyttimet</vt:lpstr>
      <vt:lpstr>CERNin kokeita</vt:lpstr>
      <vt:lpstr>Alpha-Magnetic Spectrometer (AMS)</vt:lpstr>
      <vt:lpstr>Tulossa ihan kohta: HL-LHC</vt:lpstr>
      <vt:lpstr>PowerPoint Presentation</vt:lpstr>
      <vt:lpstr>PowerPoint Presentation</vt:lpstr>
      <vt:lpstr>PowerPoint Presentation</vt:lpstr>
      <vt:lpstr>Innovaatioita: Lääketieteellisiä sovelluksia</vt:lpstr>
      <vt:lpstr>PowerPoint Presentation</vt:lpstr>
      <vt:lpstr>PowerPoint Presentation</vt:lpstr>
      <vt:lpstr>PowerPoint Presentation</vt:lpstr>
      <vt:lpstr>PowerPoint Presentation</vt:lpstr>
      <vt:lpstr>CERNin tulevaisuus? – Think Big!</vt:lpstr>
      <vt:lpstr>CERNin tulevaisuus? – Tarvitaanko todella noin isoja kiihdyttimiä?</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Barney</dc:creator>
  <cp:lastModifiedBy>Timo Hakulinen</cp:lastModifiedBy>
  <cp:revision>226</cp:revision>
  <cp:lastPrinted>1601-01-01T00:00:00Z</cp:lastPrinted>
  <dcterms:created xsi:type="dcterms:W3CDTF">2010-09-24T07:24:04Z</dcterms:created>
  <dcterms:modified xsi:type="dcterms:W3CDTF">2024-05-14T20:04:46Z</dcterms:modified>
</cp:coreProperties>
</file>