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microsoft.com/office/2020/02/relationships/classificationlabels" Target="docMetadata/LabelInfo.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handoutMasterIdLst>
    <p:handoutMasterId r:id="rId52"/>
  </p:handoutMasterIdLst>
  <p:sldIdLst>
    <p:sldId id="396" r:id="rId2"/>
    <p:sldId id="397" r:id="rId3"/>
    <p:sldId id="365" r:id="rId4"/>
    <p:sldId id="276" r:id="rId5"/>
    <p:sldId id="387" r:id="rId6"/>
    <p:sldId id="386" r:id="rId7"/>
    <p:sldId id="388" r:id="rId8"/>
    <p:sldId id="315" r:id="rId9"/>
    <p:sldId id="279" r:id="rId10"/>
    <p:sldId id="374" r:id="rId11"/>
    <p:sldId id="389" r:id="rId12"/>
    <p:sldId id="366" r:id="rId13"/>
    <p:sldId id="359" r:id="rId14"/>
    <p:sldId id="360" r:id="rId15"/>
    <p:sldId id="361" r:id="rId16"/>
    <p:sldId id="362" r:id="rId17"/>
    <p:sldId id="363" r:id="rId18"/>
    <p:sldId id="357" r:id="rId19"/>
    <p:sldId id="358" r:id="rId20"/>
    <p:sldId id="290" r:id="rId21"/>
    <p:sldId id="289" r:id="rId22"/>
    <p:sldId id="377" r:id="rId23"/>
    <p:sldId id="376" r:id="rId24"/>
    <p:sldId id="380" r:id="rId25"/>
    <p:sldId id="375" r:id="rId26"/>
    <p:sldId id="390" r:id="rId27"/>
    <p:sldId id="291" r:id="rId28"/>
    <p:sldId id="292" r:id="rId29"/>
    <p:sldId id="303" r:id="rId30"/>
    <p:sldId id="288" r:id="rId31"/>
    <p:sldId id="285" r:id="rId32"/>
    <p:sldId id="391" r:id="rId33"/>
    <p:sldId id="393" r:id="rId34"/>
    <p:sldId id="287" r:id="rId35"/>
    <p:sldId id="293" r:id="rId36"/>
    <p:sldId id="294" r:id="rId37"/>
    <p:sldId id="295" r:id="rId38"/>
    <p:sldId id="296" r:id="rId39"/>
    <p:sldId id="297" r:id="rId40"/>
    <p:sldId id="298" r:id="rId41"/>
    <p:sldId id="299" r:id="rId42"/>
    <p:sldId id="265" r:id="rId43"/>
    <p:sldId id="403" r:id="rId44"/>
    <p:sldId id="400" r:id="rId45"/>
    <p:sldId id="398" r:id="rId46"/>
    <p:sldId id="300" r:id="rId47"/>
    <p:sldId id="402" r:id="rId48"/>
    <p:sldId id="267" r:id="rId49"/>
    <p:sldId id="262" r:id="rId50"/>
  </p:sldIdLst>
  <p:sldSz cx="9144000" cy="5143500" type="screen16x9"/>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Figy, Terrance" initials="FT [2] [2] [2]" lastIdx="1" clrIdx="6"/>
  <p:cmAuthor id="1" name="Figy, Terrance" initials="FT" lastIdx="2" clrIdx="0"/>
  <p:cmAuthor id="2" name="Figy, Terrance" initials="FT [2]" lastIdx="1" clrIdx="1"/>
  <p:cmAuthor id="3" name="Figy, Terrance" initials="FT [3]" lastIdx="1" clrIdx="2"/>
  <p:cmAuthor id="4" name="Figy, Terrance" initials="FT [4]" lastIdx="1" clrIdx="3"/>
  <p:cmAuthor id="5" name="Figy, Terrance" initials="FT [2] [2]" lastIdx="1" clrIdx="4"/>
  <p:cmAuthor id="6" name="Figy, Terrance" initials="FT [2] [3]" lastIdx="1" clrIdx="5"/>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0"/>
      </p:ext>
    </p:extLst>
  </p:showPr>
  <p:clrMru>
    <a:srgbClr val="6E81D6"/>
    <a:srgbClr val="FEB71A"/>
    <a:srgbClr val="72A7C0"/>
    <a:srgbClr val="705E5F"/>
    <a:srgbClr val="CC82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B88400-48D9-CE45-9D62-7086363B4646}" v="24" dt="2024-10-23T08:05:48.98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661"/>
    <p:restoredTop sz="94556"/>
  </p:normalViewPr>
  <p:slideViewPr>
    <p:cSldViewPr snapToGrid="0">
      <p:cViewPr>
        <p:scale>
          <a:sx n="102" d="100"/>
          <a:sy n="102" d="100"/>
        </p:scale>
        <p:origin x="160" y="616"/>
      </p:cViewPr>
      <p:guideLst>
        <p:guide orient="horz" pos="1620"/>
        <p:guide pos="2880"/>
      </p:guideLst>
    </p:cSldViewPr>
  </p:slideViewPr>
  <p:notesTextViewPr>
    <p:cViewPr>
      <p:scale>
        <a:sx n="1" d="1"/>
        <a:sy n="1" d="1"/>
      </p:scale>
      <p:origin x="0" y="0"/>
    </p:cViewPr>
  </p:notesTextViewPr>
  <p:sorterViewPr>
    <p:cViewPr>
      <p:scale>
        <a:sx n="1" d="1"/>
        <a:sy n="1" d="1"/>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ommentAuthors" Target="commentAuthors.xml"/><Relationship Id="rId58" Type="http://schemas.microsoft.com/office/2015/10/relationships/revisionInfo" Target="revisionInfo.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DADB03-C77D-4E92-8A36-C7C8CF9A529E}" type="doc">
      <dgm:prSet loTypeId="urn:microsoft.com/office/officeart/2005/8/layout/hierarchy1" loCatId="hierarchy" qsTypeId="urn:microsoft.com/office/officeart/2005/8/quickstyle/simple2" qsCatId="simple" csTypeId="urn:microsoft.com/office/officeart/2005/8/colors/accent2_2" csCatId="accent2"/>
      <dgm:spPr/>
      <dgm:t>
        <a:bodyPr/>
        <a:lstStyle/>
        <a:p>
          <a:endParaRPr lang="en-US"/>
        </a:p>
      </dgm:t>
    </dgm:pt>
    <dgm:pt modelId="{DA31B52D-E2BF-440C-9725-9A4C8B7CAA5A}">
      <dgm:prSet/>
      <dgm:spPr/>
      <dgm:t>
        <a:bodyPr/>
        <a:lstStyle/>
        <a:p>
          <a:r>
            <a:rPr lang="en-US"/>
            <a:t>H+3 jets now allows anom couplings</a:t>
          </a:r>
        </a:p>
      </dgm:t>
    </dgm:pt>
    <dgm:pt modelId="{5583F4A4-8242-491F-BA78-91CFDE5DFC7A}" type="parTrans" cxnId="{72BC8D37-FD51-4AAE-BE03-91EBE1F1601B}">
      <dgm:prSet/>
      <dgm:spPr/>
      <dgm:t>
        <a:bodyPr/>
        <a:lstStyle/>
        <a:p>
          <a:endParaRPr lang="en-US"/>
        </a:p>
      </dgm:t>
    </dgm:pt>
    <dgm:pt modelId="{F4488C00-7BD1-40AF-9CDA-BE191A3F255A}" type="sibTrans" cxnId="{72BC8D37-FD51-4AAE-BE03-91EBE1F1601B}">
      <dgm:prSet/>
      <dgm:spPr/>
      <dgm:t>
        <a:bodyPr/>
        <a:lstStyle/>
        <a:p>
          <a:endParaRPr lang="en-US"/>
        </a:p>
      </dgm:t>
    </dgm:pt>
    <dgm:pt modelId="{0CFAF6A9-7CC2-40F9-A439-EFCAA31555A9}">
      <dgm:prSet/>
      <dgm:spPr/>
      <dgm:t>
        <a:bodyPr/>
        <a:lstStyle/>
        <a:p>
          <a:r>
            <a:rPr lang="en-US"/>
            <a:t>You can now merge H+2 and H+3 NLO calculations using Herwig 7.</a:t>
          </a:r>
        </a:p>
      </dgm:t>
    </dgm:pt>
    <dgm:pt modelId="{D86399A4-22CB-4E0B-B693-545772ED9AC2}" type="parTrans" cxnId="{F5146172-B8EE-46CC-872D-437162C00159}">
      <dgm:prSet/>
      <dgm:spPr/>
      <dgm:t>
        <a:bodyPr/>
        <a:lstStyle/>
        <a:p>
          <a:endParaRPr lang="en-US"/>
        </a:p>
      </dgm:t>
    </dgm:pt>
    <dgm:pt modelId="{CDB0E24B-2824-458A-AE45-85C77404A27F}" type="sibTrans" cxnId="{F5146172-B8EE-46CC-872D-437162C00159}">
      <dgm:prSet/>
      <dgm:spPr/>
      <dgm:t>
        <a:bodyPr/>
        <a:lstStyle/>
        <a:p>
          <a:endParaRPr lang="en-US"/>
        </a:p>
      </dgm:t>
    </dgm:pt>
    <dgm:pt modelId="{DBED1FEA-BB08-4070-ADBE-8B49C1670F7E}">
      <dgm:prSet/>
      <dgm:spPr/>
      <dgm:t>
        <a:bodyPr/>
        <a:lstStyle/>
        <a:p>
          <a:r>
            <a:rPr lang="en-US"/>
            <a:t>Also, H+2 and H+3 jet NLO matched calcuations can be performed using Herwig 7</a:t>
          </a:r>
        </a:p>
      </dgm:t>
    </dgm:pt>
    <dgm:pt modelId="{B2F4AEBA-B68C-47A8-9010-88955119789B}" type="parTrans" cxnId="{49895D12-AC12-429A-A453-8CA0385DBD19}">
      <dgm:prSet/>
      <dgm:spPr/>
      <dgm:t>
        <a:bodyPr/>
        <a:lstStyle/>
        <a:p>
          <a:endParaRPr lang="en-US"/>
        </a:p>
      </dgm:t>
    </dgm:pt>
    <dgm:pt modelId="{AA0F8B14-A7F4-4C60-8536-23EFA970D85D}" type="sibTrans" cxnId="{49895D12-AC12-429A-A453-8CA0385DBD19}">
      <dgm:prSet/>
      <dgm:spPr/>
      <dgm:t>
        <a:bodyPr/>
        <a:lstStyle/>
        <a:p>
          <a:endParaRPr lang="en-US"/>
        </a:p>
      </dgm:t>
    </dgm:pt>
    <dgm:pt modelId="{03D74104-7B92-0146-865C-22E200E45773}" type="pres">
      <dgm:prSet presAssocID="{46DADB03-C77D-4E92-8A36-C7C8CF9A529E}" presName="hierChild1" presStyleCnt="0">
        <dgm:presLayoutVars>
          <dgm:chPref val="1"/>
          <dgm:dir/>
          <dgm:animOne val="branch"/>
          <dgm:animLvl val="lvl"/>
          <dgm:resizeHandles/>
        </dgm:presLayoutVars>
      </dgm:prSet>
      <dgm:spPr/>
    </dgm:pt>
    <dgm:pt modelId="{669A0D64-AAC8-464F-B142-7F83AE6C9DEA}" type="pres">
      <dgm:prSet presAssocID="{DA31B52D-E2BF-440C-9725-9A4C8B7CAA5A}" presName="hierRoot1" presStyleCnt="0"/>
      <dgm:spPr/>
    </dgm:pt>
    <dgm:pt modelId="{30D73FD9-02FD-5A4C-8578-7265C3C28B40}" type="pres">
      <dgm:prSet presAssocID="{DA31B52D-E2BF-440C-9725-9A4C8B7CAA5A}" presName="composite" presStyleCnt="0"/>
      <dgm:spPr/>
    </dgm:pt>
    <dgm:pt modelId="{628F4F8A-6361-EA40-B402-36186C9AA046}" type="pres">
      <dgm:prSet presAssocID="{DA31B52D-E2BF-440C-9725-9A4C8B7CAA5A}" presName="background" presStyleLbl="node0" presStyleIdx="0" presStyleCnt="3"/>
      <dgm:spPr/>
    </dgm:pt>
    <dgm:pt modelId="{1CDD6FA2-D6CC-DE44-ACAC-B8CA1AF940A8}" type="pres">
      <dgm:prSet presAssocID="{DA31B52D-E2BF-440C-9725-9A4C8B7CAA5A}" presName="text" presStyleLbl="fgAcc0" presStyleIdx="0" presStyleCnt="3">
        <dgm:presLayoutVars>
          <dgm:chPref val="3"/>
        </dgm:presLayoutVars>
      </dgm:prSet>
      <dgm:spPr/>
    </dgm:pt>
    <dgm:pt modelId="{2B6E5011-248F-934D-A688-23901C946039}" type="pres">
      <dgm:prSet presAssocID="{DA31B52D-E2BF-440C-9725-9A4C8B7CAA5A}" presName="hierChild2" presStyleCnt="0"/>
      <dgm:spPr/>
    </dgm:pt>
    <dgm:pt modelId="{482D2609-1C94-5B4A-B983-571B9BFCF2FE}" type="pres">
      <dgm:prSet presAssocID="{0CFAF6A9-7CC2-40F9-A439-EFCAA31555A9}" presName="hierRoot1" presStyleCnt="0"/>
      <dgm:spPr/>
    </dgm:pt>
    <dgm:pt modelId="{B93E6909-2E0C-9B42-9345-B9C7837F4493}" type="pres">
      <dgm:prSet presAssocID="{0CFAF6A9-7CC2-40F9-A439-EFCAA31555A9}" presName="composite" presStyleCnt="0"/>
      <dgm:spPr/>
    </dgm:pt>
    <dgm:pt modelId="{BB775827-A0D1-B143-8DCA-0D8BD678B67C}" type="pres">
      <dgm:prSet presAssocID="{0CFAF6A9-7CC2-40F9-A439-EFCAA31555A9}" presName="background" presStyleLbl="node0" presStyleIdx="1" presStyleCnt="3"/>
      <dgm:spPr/>
    </dgm:pt>
    <dgm:pt modelId="{8A32EBEF-3100-7A41-896D-9B01B3A106BE}" type="pres">
      <dgm:prSet presAssocID="{0CFAF6A9-7CC2-40F9-A439-EFCAA31555A9}" presName="text" presStyleLbl="fgAcc0" presStyleIdx="1" presStyleCnt="3">
        <dgm:presLayoutVars>
          <dgm:chPref val="3"/>
        </dgm:presLayoutVars>
      </dgm:prSet>
      <dgm:spPr/>
    </dgm:pt>
    <dgm:pt modelId="{FB441DEF-4FFF-3E4F-BA0F-CBCEB762DCA8}" type="pres">
      <dgm:prSet presAssocID="{0CFAF6A9-7CC2-40F9-A439-EFCAA31555A9}" presName="hierChild2" presStyleCnt="0"/>
      <dgm:spPr/>
    </dgm:pt>
    <dgm:pt modelId="{DB8D7171-7A27-CF4C-A926-AB632588E6E3}" type="pres">
      <dgm:prSet presAssocID="{DBED1FEA-BB08-4070-ADBE-8B49C1670F7E}" presName="hierRoot1" presStyleCnt="0"/>
      <dgm:spPr/>
    </dgm:pt>
    <dgm:pt modelId="{763903D3-096F-9141-BB51-AE64C2643423}" type="pres">
      <dgm:prSet presAssocID="{DBED1FEA-BB08-4070-ADBE-8B49C1670F7E}" presName="composite" presStyleCnt="0"/>
      <dgm:spPr/>
    </dgm:pt>
    <dgm:pt modelId="{8A663A97-E65D-9F4E-8698-F8BC0A6F8A11}" type="pres">
      <dgm:prSet presAssocID="{DBED1FEA-BB08-4070-ADBE-8B49C1670F7E}" presName="background" presStyleLbl="node0" presStyleIdx="2" presStyleCnt="3"/>
      <dgm:spPr/>
    </dgm:pt>
    <dgm:pt modelId="{FFD8000A-7F37-544D-91D4-B171D701FF5E}" type="pres">
      <dgm:prSet presAssocID="{DBED1FEA-BB08-4070-ADBE-8B49C1670F7E}" presName="text" presStyleLbl="fgAcc0" presStyleIdx="2" presStyleCnt="3">
        <dgm:presLayoutVars>
          <dgm:chPref val="3"/>
        </dgm:presLayoutVars>
      </dgm:prSet>
      <dgm:spPr/>
    </dgm:pt>
    <dgm:pt modelId="{C443E988-18DE-424B-808D-EEBF89F99E23}" type="pres">
      <dgm:prSet presAssocID="{DBED1FEA-BB08-4070-ADBE-8B49C1670F7E}" presName="hierChild2" presStyleCnt="0"/>
      <dgm:spPr/>
    </dgm:pt>
  </dgm:ptLst>
  <dgm:cxnLst>
    <dgm:cxn modelId="{49895D12-AC12-429A-A453-8CA0385DBD19}" srcId="{46DADB03-C77D-4E92-8A36-C7C8CF9A529E}" destId="{DBED1FEA-BB08-4070-ADBE-8B49C1670F7E}" srcOrd="2" destOrd="0" parTransId="{B2F4AEBA-B68C-47A8-9010-88955119789B}" sibTransId="{AA0F8B14-A7F4-4C60-8536-23EFA970D85D}"/>
    <dgm:cxn modelId="{72BC8D37-FD51-4AAE-BE03-91EBE1F1601B}" srcId="{46DADB03-C77D-4E92-8A36-C7C8CF9A529E}" destId="{DA31B52D-E2BF-440C-9725-9A4C8B7CAA5A}" srcOrd="0" destOrd="0" parTransId="{5583F4A4-8242-491F-BA78-91CFDE5DFC7A}" sibTransId="{F4488C00-7BD1-40AF-9CDA-BE191A3F255A}"/>
    <dgm:cxn modelId="{EF80B668-ECF5-D444-A664-76A53092F1AF}" type="presOf" srcId="{0CFAF6A9-7CC2-40F9-A439-EFCAA31555A9}" destId="{8A32EBEF-3100-7A41-896D-9B01B3A106BE}" srcOrd="0" destOrd="0" presId="urn:microsoft.com/office/officeart/2005/8/layout/hierarchy1"/>
    <dgm:cxn modelId="{24E34D72-84BA-FD4D-A7BC-69C2073C4603}" type="presOf" srcId="{DBED1FEA-BB08-4070-ADBE-8B49C1670F7E}" destId="{FFD8000A-7F37-544D-91D4-B171D701FF5E}" srcOrd="0" destOrd="0" presId="urn:microsoft.com/office/officeart/2005/8/layout/hierarchy1"/>
    <dgm:cxn modelId="{F5146172-B8EE-46CC-872D-437162C00159}" srcId="{46DADB03-C77D-4E92-8A36-C7C8CF9A529E}" destId="{0CFAF6A9-7CC2-40F9-A439-EFCAA31555A9}" srcOrd="1" destOrd="0" parTransId="{D86399A4-22CB-4E0B-B693-545772ED9AC2}" sibTransId="{CDB0E24B-2824-458A-AE45-85C77404A27F}"/>
    <dgm:cxn modelId="{4D596AA6-BE3E-174E-BFB6-A429C791C219}" type="presOf" srcId="{DA31B52D-E2BF-440C-9725-9A4C8B7CAA5A}" destId="{1CDD6FA2-D6CC-DE44-ACAC-B8CA1AF940A8}" srcOrd="0" destOrd="0" presId="urn:microsoft.com/office/officeart/2005/8/layout/hierarchy1"/>
    <dgm:cxn modelId="{77D165BE-C7F5-BF40-A353-4F194C0C891F}" type="presOf" srcId="{46DADB03-C77D-4E92-8A36-C7C8CF9A529E}" destId="{03D74104-7B92-0146-865C-22E200E45773}" srcOrd="0" destOrd="0" presId="urn:microsoft.com/office/officeart/2005/8/layout/hierarchy1"/>
    <dgm:cxn modelId="{B731B095-053B-364E-9064-441E66857DCC}" type="presParOf" srcId="{03D74104-7B92-0146-865C-22E200E45773}" destId="{669A0D64-AAC8-464F-B142-7F83AE6C9DEA}" srcOrd="0" destOrd="0" presId="urn:microsoft.com/office/officeart/2005/8/layout/hierarchy1"/>
    <dgm:cxn modelId="{0044F4C7-E2C0-6140-A325-990421646C0C}" type="presParOf" srcId="{669A0D64-AAC8-464F-B142-7F83AE6C9DEA}" destId="{30D73FD9-02FD-5A4C-8578-7265C3C28B40}" srcOrd="0" destOrd="0" presId="urn:microsoft.com/office/officeart/2005/8/layout/hierarchy1"/>
    <dgm:cxn modelId="{77E90D70-E90C-A048-B766-5FFB5EF9B041}" type="presParOf" srcId="{30D73FD9-02FD-5A4C-8578-7265C3C28B40}" destId="{628F4F8A-6361-EA40-B402-36186C9AA046}" srcOrd="0" destOrd="0" presId="urn:microsoft.com/office/officeart/2005/8/layout/hierarchy1"/>
    <dgm:cxn modelId="{78CAE8C8-0EDD-B242-8A85-0A72D814F2C7}" type="presParOf" srcId="{30D73FD9-02FD-5A4C-8578-7265C3C28B40}" destId="{1CDD6FA2-D6CC-DE44-ACAC-B8CA1AF940A8}" srcOrd="1" destOrd="0" presId="urn:microsoft.com/office/officeart/2005/8/layout/hierarchy1"/>
    <dgm:cxn modelId="{6F1E78AE-364F-DF40-B3DF-18CB5AC9C1A8}" type="presParOf" srcId="{669A0D64-AAC8-464F-B142-7F83AE6C9DEA}" destId="{2B6E5011-248F-934D-A688-23901C946039}" srcOrd="1" destOrd="0" presId="urn:microsoft.com/office/officeart/2005/8/layout/hierarchy1"/>
    <dgm:cxn modelId="{29D9B45A-F133-3C4D-B924-F1F1D9C38C15}" type="presParOf" srcId="{03D74104-7B92-0146-865C-22E200E45773}" destId="{482D2609-1C94-5B4A-B983-571B9BFCF2FE}" srcOrd="1" destOrd="0" presId="urn:microsoft.com/office/officeart/2005/8/layout/hierarchy1"/>
    <dgm:cxn modelId="{460F8860-4E98-4E4A-9D77-40B6EEF67326}" type="presParOf" srcId="{482D2609-1C94-5B4A-B983-571B9BFCF2FE}" destId="{B93E6909-2E0C-9B42-9345-B9C7837F4493}" srcOrd="0" destOrd="0" presId="urn:microsoft.com/office/officeart/2005/8/layout/hierarchy1"/>
    <dgm:cxn modelId="{C5712179-124B-5B48-BFC7-DFC8AF183ED4}" type="presParOf" srcId="{B93E6909-2E0C-9B42-9345-B9C7837F4493}" destId="{BB775827-A0D1-B143-8DCA-0D8BD678B67C}" srcOrd="0" destOrd="0" presId="urn:microsoft.com/office/officeart/2005/8/layout/hierarchy1"/>
    <dgm:cxn modelId="{44A3EED6-53D6-7149-9938-E39A29E2F04D}" type="presParOf" srcId="{B93E6909-2E0C-9B42-9345-B9C7837F4493}" destId="{8A32EBEF-3100-7A41-896D-9B01B3A106BE}" srcOrd="1" destOrd="0" presId="urn:microsoft.com/office/officeart/2005/8/layout/hierarchy1"/>
    <dgm:cxn modelId="{B1F013FE-0FAE-CD4B-B659-338F4CD86B4F}" type="presParOf" srcId="{482D2609-1C94-5B4A-B983-571B9BFCF2FE}" destId="{FB441DEF-4FFF-3E4F-BA0F-CBCEB762DCA8}" srcOrd="1" destOrd="0" presId="urn:microsoft.com/office/officeart/2005/8/layout/hierarchy1"/>
    <dgm:cxn modelId="{D7C15D3B-B7D9-5649-BC2C-2EA77A680460}" type="presParOf" srcId="{03D74104-7B92-0146-865C-22E200E45773}" destId="{DB8D7171-7A27-CF4C-A926-AB632588E6E3}" srcOrd="2" destOrd="0" presId="urn:microsoft.com/office/officeart/2005/8/layout/hierarchy1"/>
    <dgm:cxn modelId="{99B84C25-3E3A-0047-9935-3663AFF094F3}" type="presParOf" srcId="{DB8D7171-7A27-CF4C-A926-AB632588E6E3}" destId="{763903D3-096F-9141-BB51-AE64C2643423}" srcOrd="0" destOrd="0" presId="urn:microsoft.com/office/officeart/2005/8/layout/hierarchy1"/>
    <dgm:cxn modelId="{08C5C8BF-2045-9444-BF0A-1BA5E36B3A07}" type="presParOf" srcId="{763903D3-096F-9141-BB51-AE64C2643423}" destId="{8A663A97-E65D-9F4E-8698-F8BC0A6F8A11}" srcOrd="0" destOrd="0" presId="urn:microsoft.com/office/officeart/2005/8/layout/hierarchy1"/>
    <dgm:cxn modelId="{C386892A-A121-F046-8A5D-05D84124DF9E}" type="presParOf" srcId="{763903D3-096F-9141-BB51-AE64C2643423}" destId="{FFD8000A-7F37-544D-91D4-B171D701FF5E}" srcOrd="1" destOrd="0" presId="urn:microsoft.com/office/officeart/2005/8/layout/hierarchy1"/>
    <dgm:cxn modelId="{8CAD3016-3F9B-9F4B-A56F-26AEB872E76C}" type="presParOf" srcId="{DB8D7171-7A27-CF4C-A926-AB632588E6E3}" destId="{C443E988-18DE-424B-808D-EEBF89F99E23}"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8F4F8A-6361-EA40-B402-36186C9AA046}">
      <dsp:nvSpPr>
        <dsp:cNvPr id="0" name=""/>
        <dsp:cNvSpPr/>
      </dsp:nvSpPr>
      <dsp:spPr>
        <a:xfrm>
          <a:off x="0" y="840200"/>
          <a:ext cx="2314575" cy="1469755"/>
        </a:xfrm>
        <a:prstGeom prst="roundRect">
          <a:avLst>
            <a:gd name="adj" fmla="val 10000"/>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1CDD6FA2-D6CC-DE44-ACAC-B8CA1AF940A8}">
      <dsp:nvSpPr>
        <dsp:cNvPr id="0" name=""/>
        <dsp:cNvSpPr/>
      </dsp:nvSpPr>
      <dsp:spPr>
        <a:xfrm>
          <a:off x="257174" y="1084516"/>
          <a:ext cx="2314575" cy="1469755"/>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H+3 jets now allows anom couplings</a:t>
          </a:r>
        </a:p>
      </dsp:txBody>
      <dsp:txXfrm>
        <a:off x="300222" y="1127564"/>
        <a:ext cx="2228479" cy="1383659"/>
      </dsp:txXfrm>
    </dsp:sp>
    <dsp:sp modelId="{BB775827-A0D1-B143-8DCA-0D8BD678B67C}">
      <dsp:nvSpPr>
        <dsp:cNvPr id="0" name=""/>
        <dsp:cNvSpPr/>
      </dsp:nvSpPr>
      <dsp:spPr>
        <a:xfrm>
          <a:off x="2828924" y="840200"/>
          <a:ext cx="2314575" cy="1469755"/>
        </a:xfrm>
        <a:prstGeom prst="roundRect">
          <a:avLst>
            <a:gd name="adj" fmla="val 10000"/>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8A32EBEF-3100-7A41-896D-9B01B3A106BE}">
      <dsp:nvSpPr>
        <dsp:cNvPr id="0" name=""/>
        <dsp:cNvSpPr/>
      </dsp:nvSpPr>
      <dsp:spPr>
        <a:xfrm>
          <a:off x="3086099" y="1084516"/>
          <a:ext cx="2314575" cy="1469755"/>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You can now merge H+2 and H+3 NLO calculations using Herwig 7.</a:t>
          </a:r>
        </a:p>
      </dsp:txBody>
      <dsp:txXfrm>
        <a:off x="3129147" y="1127564"/>
        <a:ext cx="2228479" cy="1383659"/>
      </dsp:txXfrm>
    </dsp:sp>
    <dsp:sp modelId="{8A663A97-E65D-9F4E-8698-F8BC0A6F8A11}">
      <dsp:nvSpPr>
        <dsp:cNvPr id="0" name=""/>
        <dsp:cNvSpPr/>
      </dsp:nvSpPr>
      <dsp:spPr>
        <a:xfrm>
          <a:off x="5657850" y="840200"/>
          <a:ext cx="2314575" cy="1469755"/>
        </a:xfrm>
        <a:prstGeom prst="roundRect">
          <a:avLst>
            <a:gd name="adj" fmla="val 10000"/>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FFD8000A-7F37-544D-91D4-B171D701FF5E}">
      <dsp:nvSpPr>
        <dsp:cNvPr id="0" name=""/>
        <dsp:cNvSpPr/>
      </dsp:nvSpPr>
      <dsp:spPr>
        <a:xfrm>
          <a:off x="5915024" y="1084516"/>
          <a:ext cx="2314575" cy="1469755"/>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Also, H+2 and H+3 jet NLO matched calcuations can be performed using Herwig 7</a:t>
          </a:r>
        </a:p>
      </dsp:txBody>
      <dsp:txXfrm>
        <a:off x="5958072" y="1127564"/>
        <a:ext cx="2228479" cy="138365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70D665B-75C0-9447-B686-936EA821B90F}" type="datetimeFigureOut">
              <a:rPr lang="en-US" smtClean="0"/>
              <a:t>10/23/24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7FC7DC1-E539-AB42-91CA-719745CE581F}" type="slidenum">
              <a:rPr lang="en-US" smtClean="0"/>
              <a:t>‹#›</a:t>
            </a:fld>
            <a:endParaRPr lang="en-US"/>
          </a:p>
        </p:txBody>
      </p:sp>
    </p:spTree>
    <p:extLst>
      <p:ext uri="{BB962C8B-B14F-4D97-AF65-F5344CB8AC3E}">
        <p14:creationId xmlns:p14="http://schemas.microsoft.com/office/powerpoint/2010/main" val="111846577"/>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11.378"/>
    </inkml:context>
    <inkml:brush xml:id="br0">
      <inkml:brushProperty name="width" value="0.05" units="cm"/>
      <inkml:brushProperty name="height" value="0.05" units="cm"/>
      <inkml:brushProperty name="color" value="#E71224"/>
    </inkml:brush>
  </inkml:definitions>
  <inkml:trace contextRef="#ctx0" brushRef="#br0">16 1 24575,'0'26'0,"0"-1"0,0 8 0,-3 0 0,2 0 0,-3-3 0,0 3 0,4-10 0,-4-7 0,4 1 0,0-10 0,0 2 0,0-8 0,3 1 0,4-4 0,7 2 0,5 0 0,4 0 0,0 0 0,0 3 0,-1 1 0,-3 4 0,-1-1 0,-7 0 0,2-1 0,-6-2 0,3-1 0,-4-3 0,0 0 0,1 0 0,-1 0 0,-3 0 0,0 0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36.753"/>
    </inkml:context>
    <inkml:brush xml:id="br0">
      <inkml:brushProperty name="width" value="0.05" units="cm"/>
      <inkml:brushProperty name="height" value="0.05" units="cm"/>
      <inkml:brushProperty name="color" value="#E71224"/>
    </inkml:brush>
  </inkml:definitions>
  <inkml:trace contextRef="#ctx0" brushRef="#br0">1 1 24575,'0'18'0,"0"3"0,4 17 0,0-3 0,5 9 0,0 31 0,-4-31 0,0 29 0,-2-49 0,-2-1 0,2-1 0,-3-7 0,0 2 0,0-6 0,0-2 0,0-3 0,0 3 0,3 1 0,1 4 0,0 0 0,2 0 0,-5-3 0,5 2 0,-5-6 0,2 3 0,-3-9 0,-6-2 0,4-3 0,-4 1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37.693"/>
    </inkml:context>
    <inkml:brush xml:id="br0">
      <inkml:brushProperty name="width" value="0.05" units="cm"/>
      <inkml:brushProperty name="height" value="0.05" units="cm"/>
      <inkml:brushProperty name="color" value="#E71224"/>
    </inkml:brush>
  </inkml:definitions>
  <inkml:trace contextRef="#ctx0" brushRef="#br0">1 18 24575,'19'0'0,"2"0"0,6 0 0,2 0 0,4 0 0,5 0 0,-3-4 0,3 3 0,-9-3 0,3 0 0,-8 3 0,0-2 0,-10 3 0,-4 0 0,-4 0 0,0 0 0,0 0 0,-2 0 0,-2 0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38.625"/>
    </inkml:context>
    <inkml:brush xml:id="br0">
      <inkml:brushProperty name="width" value="0.05" units="cm"/>
      <inkml:brushProperty name="height" value="0.05" units="cm"/>
      <inkml:brushProperty name="color" value="#E71224"/>
    </inkml:brush>
  </inkml:definitions>
  <inkml:trace contextRef="#ctx0" brushRef="#br0">290 1 24575,'-10'0'0,"0"0"0,0 0 0,-3 0 0,2 3 0,0 0 0,-2 11 0,5-2 0,-7 10 0,11-3 0,-10 0 0,13 3 0,-8-8 0,8 4 0,-2 8 0,13-16 0,7 7 0,7-17 0,8 0 0,-3 0 0,4 0 0,-4 0 0,-2 0 0,-8 0 0,-1 0 0,-7 0 0,-4 3 0,-4 12 0,-3-2 0,-45 70 0,27-50 0,-39 44 0,41-59 0,-6-7 0,3 0 0,-4-7 0,0-1 0,-4-3 0,-2 0 0,-4 0 0,4 0 0,6 0 0,5 0 0,7 0 0,1 0 0,4 0 0,3 0 0,0 0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2:29.759"/>
    </inkml:context>
    <inkml:brush xml:id="br0">
      <inkml:brushProperty name="width" value="0.05" units="cm"/>
      <inkml:brushProperty name="height" value="0.05" units="cm"/>
      <inkml:brushProperty name="color" value="#E71224"/>
    </inkml:brush>
  </inkml:definitions>
  <inkml:trace contextRef="#ctx0" brushRef="#br0">1 3170 24575,'21'-3'0,"8"-10"0,16-7 0,14-9 0,-6 2 0,5-1-1419,5 0 0,3 0 1419,12-6 0,4-2 0,-20 9 0,2 0 0,0 2-958,20-5 0,4 0 958,-12 0 0,6-3 0,-2 3-954,-7 7 1,-1 3 0,2-2 953,14-10 0,3-2 0,-1 2 0,-5 5 0,0 3 0,-1-2 0,2-3 0,-1-2 0,1 1 0,1 2 0,1 1 0,-1 0 0,-2-1 0,0 1 0,-3 1 0,-11 4 0,-2 2 0,2-2 0,8-3 0,2-1 0,-3 1 0,14-1 0,0-1-664,-23 5 0,2-1 0,-1 1 664,-3 2 0,0 0 0,-2 1 21,24-6 1,-1 0-22,-5 1 0,0 0 0,-6 3 0,-1 2 618,-7 2 1,-3 1-619,-13 3 0,-2 1 0,0 0 0,-1 2 2385,25 4-2385,-23 0 0,0 2 0,16 4 2663,23 0-2663,-48 0 1960,14 0-1960,-17 0 880,-6 0-880,-11 0 438,-6 0-438,22 4 0,7 7 0,41 1 0,-20 0 0,4 0-1658,3-4 1,6-1 1657,3-2 0,8 0 0,7 0-1138,-18-1 1,5 0 0,3-1 0,2 1 0,-1-2 1137,2 0 0,-1-2 0,2 0 0,2 0 0,4 1-544,-14 0 1,3 1 0,2 0 0,2 0 0,-1-1 0,0 1 0,-3-1 543,8 0 0,-2-1 0,0 0 0,-1-1 0,1 1 0,2 0-364,-10 0 1,1 0 0,1 0 0,0 0-1,0 0 1,1 0 0,0 0 363,3 0 0,1 0 0,0 0 0,1 0 0,0 0 0,0 0 0,0 0-149,4 0 1,1 0 0,0 0 0,1 0 0,-2 0-1,-3 0 1,-2 0 148,-2 0 0,-5 0 0,-1 0 0,0 0 0,1 0 0,3 0 0,-3 0 0,4 0 0,1 0 0,0 0 0,-1 0 0,-3 0 0,-4 0 0,9 0 0,-6 0 0,-1 0 0,0 0 0,5 0 23,-1 0 1,5 0-1,2 0 1,-1 0-1,-3 0 1,-5 0-24,10 0 0,-7 0 0,-1 0 0,2 0 198,7 0 1,2 1 0,-3-1 0,-9-1-199,-10-1 0,-8 0 0,0-1 595,-1 0 1,0 0 0,-2-2-596,25-4 0,-4-3 0,-14-6 0,-4-3 0,-8 2 0,0 0 1549,11-6 1,-7-2-1550,1-21 0,4-7 4422,-28 9-4422,8-9 3712,-16 12-3712,4-6 1870,0 6-1870,-5-2 558,-2 7-558,-4-2 0,-5 5 0,0 1 0,-6 0 0,-3 1 0,-1 0 0,-4 4 0,0 2 0,-1 4 0,1 0 0,-1 4 0,4-3 0,0 7 0,4-3 0,-1 0 0,0 3 0,8-17 0,-5 10 0,10-17 0,-5 5 0,5-7 0,5-6 0,7-6 0,13-5 0,8-6 0,4 4 0,-11 13 0,1-2 0,-9 8 0,4 0 0,-10 4 0,-5 11 0,-17 6 0,1 4 0,-11 6 0,3 6 0,-7-1 0,3 4 0,-3-2 0,15 3 0,3 0 0,30 0 0,11 0 0,27 5-612,-32 4 0,1 1 612,2 2 0,-1 2 0,-7 1 0,-1 0-124,1 0 0,-3-1 124,12 5 0,5-3 0,-21-2 0,-11-6 0,-10 0 1208,-10-1-1208,-4-4 264,-4 0-264,-5-3 0,1 3 0,-4-3 0,2 3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2:30.992"/>
    </inkml:context>
    <inkml:brush xml:id="br0">
      <inkml:brushProperty name="width" value="0.05" units="cm"/>
      <inkml:brushProperty name="height" value="0.05" units="cm"/>
      <inkml:brushProperty name="color" value="#E71224"/>
    </inkml:brush>
  </inkml:definitions>
  <inkml:trace contextRef="#ctx0" brushRef="#br0">89 0 24575,'16'32'0,"1"5"0,8-9 0,2 13 0,-2-13 0,6 12 0,-8-9 0,1-7 0,-13-6 0,-1-7 0,-4-2 0,-2-2 0,-1-1 0,-8-3 0,-3 0 0,-9 1 0,-2-3 0,-4 5 0,0-1 0,-5 2 0,4 1 0,-3 0 0,4 0 0,0 3 0,4-3 0,1 6 0,4-7 0,3 3 0,1-3 0,4-1 0,0 0 0,2 0 0,1-2 0,3-2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3:19.177"/>
    </inkml:context>
    <inkml:brush xml:id="br0">
      <inkml:brushProperty name="width" value="0.05" units="cm"/>
      <inkml:brushProperty name="height" value="0.05" units="cm"/>
      <inkml:brushProperty name="color" value="#E71224"/>
    </inkml:brush>
  </inkml:definitions>
  <inkml:trace contextRef="#ctx0" brushRef="#br0">0 888 24575,'21'0'0,"14"0"0,12 0 0,32 0 0,-25-1 0,3 2-1075,11 2 1,3 0 1074,10-3 0,3 1-880,3 9 1,2-1 879,9-7 0,3-1-941,-27 3 1,2 2 0,1-3 940,7-2 0,2-1 0,-4-1 0,-15 1 0,-2 0 0,5 0 0,5 0 0,7 0 0,1 0 0,-6 0-874,-3 0 1,-4 0 0,5 0 873,3 0 0,5 0 0,1 0 0,-8 0 0,26 0 0,-5 0-218,-29 0 1,1 0 0,-4 0 217,17 0 0,-4 0 344,-10 0 1,0 0-345,7 0 0,-3 0 0,-20 0 0,-3 0 1120,2 0 1,-1 0-1121,33 0 3156,-25 0-3156,-23 0 2555,-6 0-2555,-11 0 1283,-8 0-1283,0 0 77,-9 0-77,-16 0 0,-6-7 0,-27-18 0,29 12 0,47-10 0,35 23 0,-4 0 0,4 0-689,-5 0 0,0 0 689,12 0 0,2 0 0,1 0 0,1 0 0,9 0 0,0 0 0,-10 0 0,1 0-1784,18 0 1,9 0 1783,-11-3 0,6 0 0,0 0-1164,-6 0 0,0 0 0,3-1 1164,-7 0 0,5-1 0,-2 0 0,-8 0 0,-11 1 0,-6-1 0,4 0-623,5 0 0,5 1 1,1 0-1,-6-1 623,-4 0 0,-4 1 0,4-1-241,7 0 1,6 1 0,1-1 0,-9 1 240,23-3 0,-4 0 0,-11 1 0,4 1 0,-5-1 0,7-1 0,3 0-56,-18 3 1,7-1-1,2 1 1,-5 0 55,5-2 0,-3 1 0,3 0 0,16 1 0,3 0 0,-9 1 606,-1 0 0,-6-1-606,-18 2 0,1-1 0,-2 2 0,11 0 0,0 0 0,21-3 0,2 1 0,-5 3 0,-2 0 0,2-3 0,-2 0 0,-3 2 0,-2 0 0,-4-2 0,-2 0 0,-4 0 0,-3 0 980,-10 0 1,-3-1-981,-11-1 0,-1-1 0,10-3 0,-2 0 0,23-4 0,-25 4 0,1 1 0,31-3 0,0 5 0,8 1 0,-6 5 0,-37 0 0,-2 0 2216,20 0-2216,13 0 0,-23 0 0,11 0 0,1 0 3609,-7 0-3609,-11 0 0,0 0 0,15 0 0,-16 0 0,2 0 0,23 0 0,-9 0 2201,2 0-2201,-21 0 912,-6 0-912,-5 0 0,-2 0 0,-5 0 0,1 0 0,-1-4 0,0 3 0,6-7 0,1 7 0,-1-3 0,5 4 0,-10 0 0,10 0 0,-10 0 0,5 0 0,-6-4 0,0 0 0,1-5 0,4 1 0,14-2 0,2-3 0,10 1 0,1-2 0,1 4 0,13-6 0,-16 9 0,13-12 0,-16 12 0,7-7 0,-3 4 0,-6 0 0,-5 0 0,-8 1 0,-11 1 0,-6 0 0,-9 0 0,-2 4 0,-3-2 0,-4 6 0,-1-3 0,-2 0 0,-1 2 0,4-5 0,0 5 0,4-5 0,4 5 0,-3-5 0,9 2 0,-9 0 0,9-2 0,-9 5 0,7-6 0,-3 3 0,9-4 0,-4 3 0,8-2 0,-3 2 0,4-3 0,-4 3 0,-6-2 0,-5 7 0,-8-4 0,0 4 0,0 0 0,-3-2 0,15 1 0,-10-2 0,40-1 0,-23 3 0,30-7 0,-25 7 0,-4-3 0,1 4 0,-18-3 0,9 2 0,-15-2 0,3 3 0,-4 0 0,0 0 0,-3-2 0,-6 1 0,-8-1 0,-17-2 0,-7-1 0,-16-5 0,10 1 0,-15-4 0,9 2 0,-5-6 0,1 6 0,6-2 0,5 4 0,6-2 0,6 2 0,5-2 0,4 3 0,5 1 0,1 3 0,5-1 0,-1 1 0,13 1 0,6 11 0,17 7 0,8 11 0,-3 0 0,11-3 0,-7 2 0,4-6 0,-2 2 0,-9-9 0,-6 0 0,-5-5 0,-7-3 0,-1 2 0,-4-6 0,-3 6 0,0-3 0,-3 3 0,0 0 0,0 4 0,0 4 0,-8 15 0,-30 18 0,-7 3 0,2-14 0,-2-1 0,-15 13 0,18-17 0,0 0 0,-18 22 0,-3-4 0,12-3 0,14-15 0,12-10 0,10-6 0,5-5 0,3-4 0,4 0 0,-5-2 0,0-1 0,-4-3 0,4 0 0,2 0 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6:05.141"/>
    </inkml:context>
    <inkml:brush xml:id="br0">
      <inkml:brushProperty name="width" value="0.05" units="cm"/>
      <inkml:brushProperty name="height" value="0.05" units="cm"/>
      <inkml:brushProperty name="color" value="#E71224"/>
    </inkml:brush>
  </inkml:definitions>
  <inkml:trace contextRef="#ctx0" brushRef="#br0">1 1 24575,'80'0'0,"1"0"0,-1 0 0,0 0 0,21 0 0,-4 2 0,-29 21 0,-47 39 0,-18 8 0,12 3 0,-4-3 0,-3-7 0,-8-30 0,0 0 0,0 1 0,0-1 0,0-5 0,0 5 0,0-10 0,0 10 0,0-9 0,0 8 0,0-8 0,-4 8 0,3-8 0,-7 8 0,8-8 0,-7 0 0,6-6 0,-2-8 0,3 0 0,0-4 0,0 0 0,-3-2 0,0 1 0,0-1 0,0 2 0,0 0 0,3 4 0,-3 4 0,-1 5 0,4 8 0,-4 2 0,4 9 0,-4-3 0,3 3 0,-2 1 0,3-5 0,0 5 0,0-11 0,0 4 0,0-8 0,0 4 0,0-5 0,0 0 0,0-1 0,0 6 0,0 1 0,0 4 0,0 0 0,0 5 0,0 2 0,0 5 0,0 0 0,0 0 0,0-1 0,0 1 0,0 0 0,0-5 0,0 3 0,0-3 0,4 11 0,-3-5 0,7 5 0,-2 0 0,-1-4 0,3 3 0,-3-5 0,0-5 0,-1-2 0,0-5 0,-4-4 0,4-1 0,-4-5 0,0-5 0,0 0 0,0-7 0,0-1 0,0-4 0,0 0 0,0 0 0,3 0 0,0 1 0,4-1 0,2 0 0,6 5 0,0 0 0,7 4 0,-4-1 0,1 1 0,-1 0 0,-4-5 0,0 4 0,-3-7 0,-1 6 0,-4-6 0,1 6 0,-1-6 0,1 6 0,0-2 0,0 3 0,0 4 0,0-3 0,1 7 0,-5-3 0,4 3 0,-6 1 0,3-4 0,-1 3 0,-2-7 0,2 3 0,-3-4 0,0 0 0,0 0 0,0-4 0,0 0 0,0-4 0,0 0 0,0 1 0,0-1 0,0 3 0,0 1 0,-3 8 0,2 1 0,-3 9 0,4-4 0,0 3 0,0-4 0,-3-4 0,2-1 0,-2-4 0,1-4 0,1 0 0,-2-4 0,3 1 0,0-1 0,0 0 0,-3 0 0,2 0 0,-1 1 0,2 2 0,0 6 0,0 0 0,0 11 0,-4-6 0,3 8 0,-2-5 0,3 0 0,-4 4 0,3-3 0,-3 0 0,4-2 0,0-7 0,0 3 0,0-4 0,0-1 0,0-2 0,0 2 0,0-6 0,0 6 0,-2-6 0,1 3 0,-2 0 0,0-3 0,0 3 0,-1-4 0,-2 0 0,3 1 0,-4-1 0,1 0 0,0 0 0,-1 1 0,1-1 0,-7 3 0,5-2 0,-8 3 0,9 0 0,-6 1 0,2 3 0,0 0 0,-3 0 0,7-1 0,-3-2 0,6-1 0,-2-4 0,6-5 0,-3-2 0,3-12 0,0-8 0,0 15 0,0 22 0,-4 14 0,3 18 0,-3-4 0,4 3 0,0 11 0,0-5 0,0-8 0,0-6 0,0-11 0,0 0 0,0-9 0,0-1 0,0-8 0,0 0 0,3-4 0,1-2 0,2-1 0,0-3 0,0 0 0,0 0 0,1 0 0,-1 0 0,0 0 0,-2 0 0,-1 0 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6:08.536"/>
    </inkml:context>
    <inkml:brush xml:id="br0">
      <inkml:brushProperty name="width" value="0.05" units="cm"/>
      <inkml:brushProperty name="height" value="0.05" units="cm"/>
      <inkml:brushProperty name="color" value="#E71224"/>
    </inkml:brush>
  </inkml:definitions>
  <inkml:trace contextRef="#ctx0" brushRef="#br0">1 2016 24575,'10'3'0,"7"0"0,29-3 0,10 0 0,31 0 0,4 0-730,-35 0 0,2 0 730,-9 0 0,2 0 0,13 0 0,1 0 0,-10 0 0,0 0 0,11 0 0,1 0 0,-4 0 0,-2 0 0,-3 0 0,0 0 0,3 0 0,0 0 0,-3 0 0,0 0 0,3 0 0,1 0 0,0-2 0,0-1 0,0-3 0,-1-1 0,1 0 0,0 0 0,0-2 0,0 0 0,4 3 0,1-1 0,-8-1 0,0-1 0,7 2 0,-1 0 26,21-9-26,-36 10 0,1 0 0,0-2 0,-2-1 0,26-3 0,-24 1 0,-1 0 0,10 0 0,6-8 0,-13 9 0,-3-4 0,-20 3 1086,2 2-1086,-13-2 348,-4 4-348,-6 0 0,-5 1 0,-1-1 0,-3 1 0,18 2 0,26 2 0,38-10 0,0 1 0,7-2-1691,-7-4 0,4-2 1691,-1 3 0,7-1 0,-1 0-1534,-1-2 1,0 0 0,3-1 1533,-10 2 0,1 0 0,3-1 0,0 0 0,5-2 0,1 0 0,0-1 0,0-1 0,-3-1 0,-1-2 0,0 0 0,0 1 0,-1 1 0,1 1 0,-1-1 0,-3 0 0,-7 1 0,-1-1 0,-2 0 0,1 0-528,2 1 0,0 1 1,-1 1-1,-5 0 528,2-1 0,-4 2 0,1-2 0,13-4 0,2 0 0,-6 1-719,3-2 0,-1 2 719,-10 5 0,3-1 0,-1 1 0,17-6 0,-2 2 265,5 2 0,-2 1-265,-8 3 0,-2 1 1211,-8 0 0,-1 1-1211,-1 3 0,-2 0 1019,-10 1 1,-4 0-1020,31-6 0,-28 4 0,-2-1 0,11-2 0,19-7 0,-19 9 2230,-6 1-2230,0 3 0,21-5 0,-21 6 2115,10 0-2115,-1 4 1638,-17 2-1638,30 4 0,-20 0 0,23 0 542,-26 0-542,8 0 15,-15 0-15,25 8 0,-33-3 0,6 7 0,-33-8 0,-1 0 0,-7-4 0,-2 0 0,-2 0 0,-1 0 0,3 0 0,-2 0 0,3 0 0,-4 0 0,4 0 0,1 0 0,3-3 0,3-2 0,2-5 0,14-3 0,-8 0 0,18-4 0,-2 3 0,0-3 0,14 2 0,12-10 0,-10 8 0,9-9 0,-28 12 0,-9-1 0,-2 3 0,-8 0 0,-1 2 0,-4 0 0,-3 5 0,2-5 0,-3 7 0,4-4 0,0-1 0,0 1 0,4 0 0,-3 0 0,3 0 0,-4-1 0,-4 2 0,3 2 0,-6 1 0,-1 0 0,-3 0 0,-6-1 0,0 2 0,-7 2 0,0 0 0,-13-7 0,3 5 0,-12-10 0,3 8 0,-4-5 0,-1 5 0,1-4 0,0 7 0,4-6 0,9 6 0,-1-2 0,12 3 0,-7 0 0,9 0 0,-2 0 0,2 0 0,1 0 0,-1 0 0,1 0 0,0 0 0,-1 0 0,1 0 0,5 0 0,20 0 0,14 0 0,26 5 0,14 6 0,-16 3 0,18 7 0,-26-3 0,4-3 0,-9-2 0,-15-5 0,-5 0 0,-6-1 0,-8 0 0,-3-1 0,-4 1 0,-3-1 0,-6-3 0,-2 3 0,-6-6 0,3 6 0,-2-5 0,6 2 0,-6 0 0,2 1 0,-3 3 0,-4 0 0,-6 1 0,0-1 0,-8 5 0,2 5 0,-3 1 0,3 3 0,2-6 0,5 1 0,4-2 0,5-3 0,4-1 0,4-4 0,2 0 0,1-2 0,3-1 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8:13.018"/>
    </inkml:context>
    <inkml:brush xml:id="br0">
      <inkml:brushProperty name="width" value="0.05" units="cm"/>
      <inkml:brushProperty name="height" value="0.05" units="cm"/>
      <inkml:brushProperty name="color" value="#E71224"/>
    </inkml:brush>
  </inkml:definitions>
  <inkml:trace contextRef="#ctx0" brushRef="#br0">300 1 24575,'85'3'0,"-15"-3"0,-59 6 0,-2-3 0,-3 3 0,0-3 0,0 3 0,-3-3 0,0 3 0,0 0 0,-3 3 0,3-2 0,0 6 0,-2-3 0,2 3 0,-3 1 0,0-1 0,0 4 0,0-2 0,0 6 0,0-7 0,0 7 0,0-3 0,-3 1 0,-1-2 0,0 0 0,-2-2 0,3 2 0,-4-4 0,3 1 0,-2-4 0,5-1 0,-4-3 0,4 0 0,-4 0 0,4 0 0,-2 0 0,1-3 0,1 3 0,-2-3 0,3 3 0,0 0 0,0 0 0,0 7 0,0-2 0,0 11 0,0-8 0,0 7 0,0-7 0,0 7 0,0-6 0,0-1 0,0-5 0,0 0 0,0-2 0,0 3 0,0-5 0,0 1 0,0 0 0,0 0 0,3-3 0,0 2 0,3-1 0,0 2 0,1 0 0,-1 0 0,0 0 0,0 0 0,0 0 0,-3 0 0,2-3 0,-1 2 0,2-5 0,0 6 0,0-3 0,0 1 0,0-2 0,0 1 0,0-2 0,0 1 0,0-2 0,0 0 0,0 0 0,-1 0 0,1 0 0,0 0 0,0 0 0,0 0 0,0 0 0,0 0 0,1 0 0,-2 0 0,-4 3 0,-5 0 0,-2 3 0,-7 4 0,3-3 0,-4 6 0,1-6 0,2 2 0,2-2 0,3-1 0,0 0 0,2 0 0,-1 0 0,2 0 0,-3-3 0,0 3 0,0-6 0,0 6 0,-1-6 0,1 6 0,3-3 0,-3 3 0,3 0 0,-3 0 0,0 0 0,-1 4 0,1 0 0,-1 3 0,0 4 0,-3 1 0,2 1 0,0 2 0,2-3 0,2 4 0,0 0 0,0-4 0,4-1 0,0 1 0,0-4 0,0 3 0,0-3 0,0-1 0,0-3 0,0 3 0,0-6 0,0 2 0,0-3 0,0 0 0,0 0 0,0 0 0,0 0 0,0 0 0,0 0 0,0 0 0,0 4 0,0 0 0,4 7 0,0-2 0,0 6 0,-2-7 0,2 7 0,-3-3 0,2 1 0,-3-2 0,0-4 0,0 1 0,0-1 0,0 0 0,0 1 0,0 2 0,0-2 0,0 2 0,0-2 0,0-4 0,0 2 0,0-2 0,0 8 0,0-4 0,0 7 0,0-7 0,0 8 0,3-4 0,-2 0 0,2 3 0,-3-7 0,0 7 0,0-6 0,0 2 0,0-4 0,0 1 0,0-1 0,0-3 0,0 0 0,0-2 0,0-1 0,-2-1 0,-5-3 0,-3 0 0,-3-2 0,-5 2 0,4-3 0,-3 0 0,-1 0 0,0 0 0,0 3 0,-4-3 0,4 3 0,-4-3 0,-5 0 0,4 0 0,-8 0 0,3 0 0,1 0 0,4 0 0,2 0 0,7 0 0,-3 0 0,7 0 0,4 0 0,3 0 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8:17.105"/>
    </inkml:context>
    <inkml:brush xml:id="br0">
      <inkml:brushProperty name="width" value="0.05" units="cm"/>
      <inkml:brushProperty name="height" value="0.05" units="cm"/>
      <inkml:brushProperty name="color" value="#E71224"/>
    </inkml:brush>
  </inkml:definitions>
  <inkml:trace contextRef="#ctx0" brushRef="#br0">0 1788 24575,'18'-7'0,"-3"-2"0,21-3 0,4-8 0,16 4 0,22-14 0,3 3-681,-28 10 1,1 0 680,-6-2 0,1-1 0,9-1 0,1 0 0,-3 1 0,0-1 0,3-3 0,1 1 0,4 1 0,0 0-534,1-2 0,0-1 534,4-1 0,1 1 0,0 3 0,-1 0 0,-4 0 0,-1 1 0,0 2 0,0 2 0,-1 1 0,0 1 0,-2 0 0,0 0 0,7 2 0,1 1 0,-9 3 0,1 0 0,4-1 0,-3 2-653,29 1 653,-25-2 0,-2 1 0,17 5 0,-23-3 0,2 0 0,32 6 0,2 0 0,1 0 0,5 0 0,-6 0 0,0 5 0,-1 15 0,-8 8 0,-24 3 0,14 9 0,-5 6 0,-10-7 0,6 9 921,-35-18-921,-2-4 1420,-4 3-1420,-6-10 741,0 0-741,-1-1 0,-4-4 0,8 5 0,-4-5 0,9-2 0,-4 2 0,8-6 0,-3 3 0,4-3 0,0 0 0,5 1 0,1-1 0,17 1 0,-3 0 0,16-3 0,-4 2 0,6-7 0,14 4 0,-10-5 0,3 0 0,14 0 0,-16 0 0,2 0 0,-11 0 0,-1 0 0,10 0-353,-7 0 0,2 0 353,15 0 0,0 0 0,-13 0 0,25 0 0,-21 0 0,-25 0 0,-1 0-242,11 0 242,34 0 0,-53 0 0,45 0 0,-40-4 0,15-2 697,-6-3-697,0 0 251,0-5-251,0 4 0,-5-7 0,-3 7 0,1-7 0,-9 7 0,8-3 0,4-3 0,-5 5 0,11-5 0,-15 7 0,1 1 0,-1-1 0,0 0 0,1 1 0,-1-1 0,-4-3 0,3 2 0,-4-6 0,0 7 0,4-7 0,-3 2 0,4-3 0,-5 0 0,10-1 0,-8 1 0,21-7 0,-9 5 0,-1-4 0,30-4 0,-29 3 0,25-5 0,-22 6 0,-10 6 0,4-2 0,-6 2 0,-5 4 0,4-4 0,-8 8 0,3-3 0,-5 4 0,0 0 0,-4 0 0,-2 0 0,-4 1 0,0-1 0,-4 4 0,0-2 0,-5 5 0,0-5 0,1 2 0,2 1 0,-5-3 0,-2 2 0,-6-2 0,-3-7 0,-11-3 0,11 4 0,4 1 0,16 11 0,8-6 0,-5 4 0,-2-8 0,-7 6 0,3-3 0,5 0 0,12-10 0,6-1 0,15-10 0,-5 1 0,12-2 0,9-5 0,7 6 0,0-7 0,6 13 0,-6 2 0,-11 9 0,28 1 0,-43 9 0,36-9 0,-30 9 0,5-8 0,-1 8 0,-11-7 0,-2 3 0,-11-3 0,-5 0 0,-7 0 0,-4 1 0,-4-1 0,0-2 0,-5 3 0,6-9 0,-4 5 0,5-6 0,-7 7 0,1-3 0,-1 5 0,-3-1 0,-1 2 0,-2 1 0,-1 3 0,0-3 0,-5 3 0,-10-11 0,-16-3 0,-12-18 0,-21-6 0,8 1 0,-13 1 0,13 12 0,3 0 0,4 4 0,14 6 0,9 7 0,4 3 0,9 3 0,0-1 0,15 4 0,14-1 0,12 5 0,4 2 0,4 7 0,-4 1 0,5 5 0,0-1 0,-9-4 0,-3-2 0,-16-4 0,2 0 0,-10-1 0,2 0 0,-6 0 0,0 0 0,-3 0 0,0 0 0,0 0 0,0 3 0,0 14 0,0 3 0,-4 11 0,-4 0 0,-6 1 0,-3 5 0,0-4 0,-4 3 0,4-13 0,-3 2 0,6-9 0,3-7 0,1-2 0,4-7 0,-1 1 0,4-2 0,0 1 0,1 0 0,1 0 0,-8 0 0,5 4 0,-6 4 0,0 0 0,-2 7 0,-2-2 0,-1 3 0,4-4 0,-2-4 0,5-1 0,1-6 0,2 2 0,4-5 0,-2-2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14.031"/>
    </inkml:context>
    <inkml:brush xml:id="br0">
      <inkml:brushProperty name="width" value="0.05" units="cm"/>
      <inkml:brushProperty name="height" value="0.05" units="cm"/>
      <inkml:brushProperty name="color" value="#E71224"/>
    </inkml:brush>
  </inkml:definitions>
  <inkml:trace contextRef="#ctx0" brushRef="#br0">0 7532 24575,'14'0'0,"-3"0"0,11 0 0,-3 0 0,8 0 0,13 0 0,1-4 0,10-9 0,0-7 0,-2-18 0,11-4 0,-1-16-602,10 3 602,-28 21 0,0 0 0,34-29 0,-32 28 0,1-1 0,-6 2 0,-1-1 0,1 1 0,-1 0 0,4-1 0,-1-1 0,21-29 0,-6 11 0,-6-5-114,-13 8 114,10-11 0,-11 7 0,-2 3 0,0 0 0,-4 5 0,11-20 0,-16 28 598,22-32-598,-10 29 0,13-26 0,1 11 0,-1-12-744,11-4 744,-29 34 0,2-2 0,2-3 0,2-2 0,0 0 0,-1 0 0,17-29 0,-14 20 0,1 0 0,14-17 0,-17 20 0,1-1 0,-4 11 0,1 2 0,-1 0 0,1 0 0,3-1 0,1 0 0,1 0 0,2 0 0,4-5 0,0-1 0,-5 6 0,3-2 0,2-3 0,6-3 0,-4 3 0,5-7 0,0 1-934,20-16 1,0 1 933,-15 12 0,-3 4 0,-4 9 0,0 0 0,4-6 0,0 0-614,-5 10 0,-1 0 614,1-2 0,-1 0-139,-3 7 0,-3 1 139,30-19 0,-6 0 0,18 4 0,-17 8 0,-19 14 0,-1 5 0,1 8 713,13-11-713,-15 21 1784,11-11-1784,0 12 1392,-6-3-1392,-1 4 346,-6 0-346,-5 0 0,-2 0 0,1 0 0,-5 0 0,5-4 0,-6 3 0,-4-6 0,3 6 0,-8-6 0,3 3 0,-4 0 0,-4 0 0,3 1 0,-7 2 0,3-6 0,0 3 0,1-3 0,4 2 0,9-6 0,4 1 0,9-8 0,-6 4 0,24-10 0,16-5 0,6-6 0,-37 18 0,-1 0 0,25-14 0,16 8-1082,2-4 1082,-34 12 0,2 1 0,4 0 0,1 1 0,0-2 0,0 0 0,8 2 0,0 0 0,-8-2 0,1-1 0,7 2 0,-1 1 0,-9-3 0,-3 2 0,37-1-263,-3-5 263,-30 13 0,5-8 0,-15 6 0,-18 4 0,-10-2 0,-4 6 1066,-9-5-1066,-1 0 279,-7-5-279,7 4 0,34-25 0,26-2-704,-20 5 0,3-3 704,6 1 0,3-1 0,6-1 0,5-1-1236,-10 2 1,4-1 0,3-1 1235,8 1 0,3-1 0,3-2-973,-14 3 1,3-2 0,0-1 0,2 2 972,3-1 0,2 1 0,0 0 0,0-1-781,1-3 1,0-2 0,1 0 0,0 1 780,3-2 0,0 1 0,1-1 0,-1 0 0,2-2 0,0 0 0,-1-1 0,1 1 0,-1 0 0,0 0 0,0 0 0,0 0 0,-3 0 0,1 0 0,-2 0 0,1 2 0,-1 0 0,0 1 0,-1 1 0,-5 1-301,4-3 1,-4 2-1,0 0 301,8-2 0,0 0 0,-4 3 0,6-4 0,-2 2 152,-15 7 1,2-1 0,-3 1-153,17-10 0,-2 1 828,3 1 0,-3 2-828,-19 3 0,-3 2 1446,3 4 0,-1 1-1446,-11-1 0,-1 1 0,-2 5 0,-1 1 1063,-3-3 0,0 1-1063,44-14 0,-8 2 0,-33 20 0,-1 0 0,29-15 0,5 4 0,-10 3 2453,-5 5-2453,0-4 1826,-2 2-1826,-6-1 1031,-5 4-1031,-8 1 562,-11 1-562,-10 5 22,-6 1-22,-4 7 0,-4-2 0,0 5 0,-7-4 0,0 2 0,-3 2 0,0 1 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9:09.006"/>
    </inkml:context>
    <inkml:brush xml:id="br0">
      <inkml:brushProperty name="width" value="0.05" units="cm"/>
      <inkml:brushProperty name="height" value="0.05" units="cm"/>
      <inkml:brushProperty name="color" value="#E71224"/>
    </inkml:brush>
  </inkml:definitions>
  <inkml:trace contextRef="#ctx0" brushRef="#br0">0 6 24575,'0'-3'0,"0"0"0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9:14.329"/>
    </inkml:context>
    <inkml:brush xml:id="br0">
      <inkml:brushProperty name="width" value="0.1" units="cm"/>
      <inkml:brushProperty name="height" value="0.1" units="cm"/>
      <inkml:brushProperty name="color" value="#5B2D90"/>
    </inkml:brush>
  </inkml:definitions>
  <inkml:trace contextRef="#ctx0" brushRef="#br0">1 145 24575,'12'6'0,"9"11"0,1 12 0,8 16 0,-8-5 0,1 13 0,-10-13 0,4 9 0,-8-11 0,3-5 0,-5-7 0,0-7 0,-2-2 0,-3-7 0,-2-1 0,3-5 0,-2-4 0,1-11 0,-2-3 0,0-13 0,0-1 0,-8-9 0,-1-1 0,-8-1 0,3-3 0,0 13 0,5-3 0,-2 10 0,4 4 0,0 4 0,3 5 0,2 2 0,-1 4 0,5-2 0,5 1 0,8-3 0,8-8 0,9 2 0,-3-7 0,14-1 0,-5 3 0,0-3 0,4 4 0,-8 1 0,-2 0 0,-5 3 0,-9 3 0,-4 6 0,-5-2 0,-3 6 0,0-3 0,-2 3 0,-2 0 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9:17.523"/>
    </inkml:context>
    <inkml:brush xml:id="br0">
      <inkml:brushProperty name="width" value="0.1" units="cm"/>
      <inkml:brushProperty name="height" value="0.1" units="cm"/>
      <inkml:brushProperty name="color" value="#5B2D90"/>
    </inkml:brush>
  </inkml:definitions>
  <inkml:trace contextRef="#ctx0" brushRef="#br0">1 587 24575,'16'0'0,"1"0"0,9 0 0,2 0 0,9 0 0,-4 0 0,9 0 0,15 0 0,-3 0 0,15 0 0,-7 0 0,8 0 0,16 0 0,1 0-732,13 0 732,-49 0 0,0 0 0,0 0 0,1 0 0,7 0 0,0 0 0,-3 0 0,0 0 0,7 0 0,1 0 0,-7 0 0,0 0 0,6-2 0,-1-1 0,-10 0 0,0-1 0,3-1 0,-1-1 0,41-5 0,-45 5 0,-1 0 0,46-5 0,-45 3 0,1 0 0,0 4 0,0 0 0,0-3 0,0-1 0,-1 5 0,1 0 0,0-3 0,0 0 0,0 3 0,-1 0 0,45-7 0,5 9 0,-6-4 0,0 1 0,6 2 0,-13-2 0,-18 3 0,0 2 0,9-1 0,-8 0 0,1 0 0,-1 0 0,-20 0 0,0 0 0,36 0 0,-1 0 0,0 0 0,0 0 0,0 0 0,-6 0 0,4 0 0,-5 0 0,7 4-233,-6 2 233,-3 4 0,1 0 0,-22 0 0,17 0 0,-25-2 0,10 2 723,-8-1-723,-11-1 242,-1 0-242,-5 0 0,-4 0 0,-2-1 0,1 1 0,-4-1 0,3-2 0,-7 1 0,-2-2 0,-7 0 0,3-2 0,-6-2 0,2 0 0,39 0 0,3 0 0,41 0 0,1 0-1139,-25-2 0,4-2 1139,6 0 0,3 0 0,1-3 0,2 0 0,14 0 0,-1 0 0,-14 0 0,1 1 0,-18 2 0,3 2 0,0 0 0,28-2 0,-1 1 0,-5 3 0,-1 0 0,-5 0 0,-3 0 0,-6 0 0,-2 0-757,-1 0 0,-1 0 757,-7 0 0,0 0-454,-2 0 1,0 0 453,-3 2 0,0 1 0,4 3 0,0 1 0,-4 2 0,1 1 0,8 2 0,-1 1 0,-7-4 0,0 0 0,3 3 0,0-1 0,-7-4 0,-3-1-373,36 10 373,-33-9 0,-1-2 0,22 5 0,-24-6 0,1-1 0,30 2 0,0-5 0,0 0 0,0 0 0,8 0 0,1 0 578,-39 0 0,0 0-578,0 0 0,1 0 0,3 0 0,1 0 0,0 0 0,-1 0 0,5 0 0,0 0 0,-3 0 0,0 0 0,-1 0 0,-1 0 0,1-2 0,-2-2 0,-6 2 0,-1-2 0,8-1 0,0-2 0,-4-1 0,1-1 0,3 0 0,1-1 0,0-1 0,0-2 0,0 0 0,-1-3 0,-2-1 0,-2-1 0,-3 1 0,-2-1 1447,24-13-1447,6-4 0,-20 9 0,17-10 0,-13 7 1036,-2 4-1036,-12-1 460,5 7-460,-10-3 910,3 4-910,-4 1 63,-1 3-63,1-2 0,-1 6 0,-5-2 0,-1 3 0,-5 1 0,0 4 0,-4-3 0,13 6 0,-16-6 0,12 7 0,-11-4 0,-3 4 0,13 0 0,4 0 0,5 0 0,15 0 0,-2 0 0,19 0 0,9-5 0,1 4 0,-8-8 0,3 8 0,14-4 0,-28 5 0,22 0 0,-45 0 0,6 0 0,-8 0 0,-6 0 0,1 0 0,-13 0 0,2 0 0,-17 3 0,-1-2 0,-3 2 0,1-3 0,-1 0 0,-3-10 0,-4-12 0,10 7 0,-1-4 0,14 16 0,0-2 0,0 1 0,0-2 0,-4 2 0,8 0 0,-7-3 0,4 4 0,-2-2 0,-10 2 0,2 3 0,-7 0 0,0 0 0,-2-2 0,-2 1 0,-2-1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29.150"/>
    </inkml:context>
    <inkml:brush xml:id="br0">
      <inkml:brushProperty name="width" value="0.05" units="cm"/>
      <inkml:brushProperty name="height" value="0.05" units="cm"/>
      <inkml:brushProperty name="color" value="#E71224"/>
    </inkml:brush>
  </inkml:definitions>
  <inkml:trace contextRef="#ctx0" brushRef="#br0">1 0 24575,'0'10'0,"0"8"0,0 12 0,0 5 0,0 14 0,0-2 0,0 6 0,4-3 0,-3 1 0,6-4 0,-6-2 0,7-6 0,-7-10 0,6 3 0,-2-8 0,3 8 0,0 2 0,1 11 0,5 8 0,1 5 0,-1-11 0,0 14 0,-5-18 0,-3 15 0,-2-23 0,-4 2 0,0-17 0,0 3 0,0-13 0,0 0 0,-3-9 0,3-5 0,-3-3 0,0-3 0,2 4 0,-4-1 0,4 2 0,-1-4 0,2 2 0,0-5 0,0 2 0,0-8 0,0-1 0,0-4 0,0-5 0,0-1 0,0-9 0,3 3 0,2-9 0,7 10 0,1 0 0,3 2 0,0 7 0,-1 2 0,3 4 0,-3 8 0,3 0 0,-4 4 0,0 3 0,4 1 0,-3 3 0,3 0 0,-4 0 0,0 0 0,3 7 0,-5 1 0,6 10 0,-7 1 0,13 23 0,-10-14 0,9 19 0,-15-18 0,8 4 0,-7 0 0,3 1 0,0-1 0,1 0 0,4 0 0,-1 0 0,1 0 0,-1-4 0,-1-6 0,-1-5 0,-3-4 0,-1-3 0,-3-2 0,-1-5 0,0 1 0,0-4 0,-2 2 0,-1-3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30.249"/>
    </inkml:context>
    <inkml:brush xml:id="br0">
      <inkml:brushProperty name="width" value="0.05" units="cm"/>
      <inkml:brushProperty name="height" value="0.05" units="cm"/>
      <inkml:brushProperty name="color" value="#E71224"/>
    </inkml:brush>
  </inkml:definitions>
  <inkml:trace contextRef="#ctx0" brushRef="#br0">0 60 24575,'17'0'0,"1"0"0,14 0 0,-6 0 0,11 0 0,-8-4 0,9 4 0,-8-11 0,7 6 0,-17-9 0,7 8 0,-16-3 0,3 9 0,-4-6 0,-3 5 0,2-2 0,-5 3 0,-2 0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31.229"/>
    </inkml:context>
    <inkml:brush xml:id="br0">
      <inkml:brushProperty name="width" value="0.05" units="cm"/>
      <inkml:brushProperty name="height" value="0.05" units="cm"/>
      <inkml:brushProperty name="color" value="#E71224"/>
    </inkml:brush>
  </inkml:definitions>
  <inkml:trace contextRef="#ctx0" brushRef="#br0">0 1 24575,'0'2'0,"0"7"0,0 8 0,0 11 0,0 27 0,0-24 0,0 15 0,0-36 0,0-4 0,0 0 0,0 0 0,0-2 0,0-2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32.703"/>
    </inkml:context>
    <inkml:brush xml:id="br0">
      <inkml:brushProperty name="width" value="0.05" units="cm"/>
      <inkml:brushProperty name="height" value="0.05" units="cm"/>
      <inkml:brushProperty name="color" value="#E71224"/>
    </inkml:brush>
  </inkml:definitions>
  <inkml:trace contextRef="#ctx0" brushRef="#br0">83 88 24575,'12'-3'0,"5"-1"0,-2-6 0,11 1 0,-10-4 0,11 4 0,-8-1 0,4 2 0,-4 0 0,-2 1 0,-3 3 0,-3 1 0,-2 3 0,-2 0 0,-1 0 0,0 0 0,-2 6 0,-2 5 0,-2 8 0,0 8 0,0 2 0,-3 4 0,-10 2 0,-1-7 0,-6 1 0,0-5 0,7-8 0,-5 2 0,11-11 0,0 2 0,1-2 0,13-4 0,3 0 0,20-3 0,0 0 0,14 0 0,-10 0 0,10 0 0,-10 0 0,0 0 0,-6 3 0,3 28 0,-16-11 0,3 38 0,-21-31 0,-6 21 0,-8-16 0,-7 8 0,-7-4 0,-1-4 0,-3-6 0,1-5 0,0-4 0,1-4 0,-6-1 0,5-4 0,-5-3 0,-30-1 0,36-4 0,-25 0 0,44 0 0,3 0 0,2 0 0,3 0 0,2 0 0,2 0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33.930"/>
    </inkml:context>
    <inkml:brush xml:id="br0">
      <inkml:brushProperty name="width" value="0.05" units="cm"/>
      <inkml:brushProperty name="height" value="0.05" units="cm"/>
      <inkml:brushProperty name="color" value="#E71224"/>
    </inkml:brush>
  </inkml:definitions>
  <inkml:trace contextRef="#ctx0" brushRef="#br0">113 1 24575,'7'21'0,"-1"-2"0,15 24 0,-3-6 0,2 8 0,7 11 0,-16-7 0,11 4 0,-8-4 0,0-3 0,3 6 0,-6-5 0,6 2 0,-7-9 0,-1 0 0,-5-2 0,-4-4 0,0-1 0,0 6 0,-7-13 0,-9 2 0,-9-12 0,-13-3 0,3-1 0,-3-3 0,9-1 0,-3-4 0,12-1 0,-7-3 0,12 0 0,-3-6 0,8 2 0,0-9 0,3 2 0,3-3 0,1 0 0,0 3 0,2-2 0,-1 6 0,2-3 0,0 4 0,0 0 0,0 2 0,0 2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34.792"/>
    </inkml:context>
    <inkml:brush xml:id="br0">
      <inkml:brushProperty name="width" value="0.05" units="cm"/>
      <inkml:brushProperty name="height" value="0.05" units="cm"/>
      <inkml:brushProperty name="color" value="#E71224"/>
    </inkml:brush>
  </inkml:definitions>
  <inkml:trace contextRef="#ctx0" brushRef="#br0">0 6 24575,'0'-3'0,"0"0"0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35.853"/>
    </inkml:context>
    <inkml:brush xml:id="br0">
      <inkml:brushProperty name="width" value="0.05" units="cm"/>
      <inkml:brushProperty name="height" value="0.05" units="cm"/>
      <inkml:brushProperty name="color" value="#E71224"/>
    </inkml:brush>
  </inkml:definitions>
  <inkml:trace contextRef="#ctx0" brushRef="#br0">47 108 24575,'3'-16'0,"1"2"0,3-1 0,0-4 0,-4 10 0,0-7 0,-3 10 0,0 0 0,-3 2 0,-4 1 0,-3 3 0,-4 0 0,3 0 0,1 0 0,4 0 0,-1 0 0,4 6 0,0 5 0,3 7 0,0 10 0,0 0 0,0 11 0,0 1 0,0 4 0,0-4 0,0-1 0,0-6 0,0-4 0,0-6 0,0-5 0,0-7 0,3-2 0,0-3 0,7 1 0,5-3 0,-1-1 0,8-3 0,-3 0 0,4-7 0,1-6 0,-1-3 0,2-8 0,-1 3 0,-5 1 0,4 0 0,-11 6 0,2 3 0,-8 1 0,1 4 0,-1 2 0,-3-1 0,0 4 0,-3-1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C7BB25-EA28-458C-9BEB-E185ECB03206}" type="datetimeFigureOut">
              <a:rPr lang="en-US" smtClean="0"/>
              <a:pPr/>
              <a:t>10/23/24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6C60F1-D9D7-452D-8F51-4FED64DC9328}" type="slidenum">
              <a:rPr lang="en-US" smtClean="0"/>
              <a:pPr/>
              <a:t>‹#›</a:t>
            </a:fld>
            <a:endParaRPr lang="en-US"/>
          </a:p>
        </p:txBody>
      </p:sp>
    </p:spTree>
    <p:extLst>
      <p:ext uri="{BB962C8B-B14F-4D97-AF65-F5344CB8AC3E}">
        <p14:creationId xmlns:p14="http://schemas.microsoft.com/office/powerpoint/2010/main" val="92643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Yes, I like to talk about the same thing over and over.</a:t>
            </a:r>
          </a:p>
        </p:txBody>
      </p:sp>
      <p:sp>
        <p:nvSpPr>
          <p:cNvPr id="4" name="Slide Number Placeholder 3"/>
          <p:cNvSpPr>
            <a:spLocks noGrp="1"/>
          </p:cNvSpPr>
          <p:nvPr>
            <p:ph type="sldNum" sz="quarter" idx="5"/>
          </p:nvPr>
        </p:nvSpPr>
        <p:spPr/>
        <p:txBody>
          <a:bodyPr/>
          <a:lstStyle/>
          <a:p>
            <a:fld id="{DB6C60F1-D9D7-452D-8F51-4FED64DC9328}" type="slidenum">
              <a:rPr lang="en-US" smtClean="0"/>
              <a:pPr/>
              <a:t>3</a:t>
            </a:fld>
            <a:endParaRPr lang="en-US"/>
          </a:p>
        </p:txBody>
      </p:sp>
    </p:spTree>
    <p:extLst>
      <p:ext uri="{BB962C8B-B14F-4D97-AF65-F5344CB8AC3E}">
        <p14:creationId xmlns:p14="http://schemas.microsoft.com/office/powerpoint/2010/main" val="26096479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B6C60F1-D9D7-452D-8F51-4FED64DC9328}" type="slidenum">
              <a:rPr lang="en-US" smtClean="0"/>
              <a:pPr/>
              <a:t>18</a:t>
            </a:fld>
            <a:endParaRPr lang="en-US"/>
          </a:p>
        </p:txBody>
      </p:sp>
    </p:spTree>
    <p:extLst>
      <p:ext uri="{BB962C8B-B14F-4D97-AF65-F5344CB8AC3E}">
        <p14:creationId xmlns:p14="http://schemas.microsoft.com/office/powerpoint/2010/main" val="38928710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9" descr="Template-Design-2.Title.png"/>
          <p:cNvPicPr>
            <a:picLocks noChangeAspect="1"/>
          </p:cNvPicPr>
          <p:nvPr userDrawn="1"/>
        </p:nvPicPr>
        <p:blipFill>
          <a:blip r:embed="rId2" cstate="print"/>
          <a:srcRect/>
          <a:stretch>
            <a:fillRect/>
          </a:stretch>
        </p:blipFill>
        <p:spPr bwMode="auto">
          <a:xfrm>
            <a:off x="1" y="0"/>
            <a:ext cx="9159875" cy="5143500"/>
          </a:xfrm>
          <a:prstGeom prst="rect">
            <a:avLst/>
          </a:prstGeom>
          <a:noFill/>
          <a:ln w="9525">
            <a:noFill/>
            <a:miter lim="800000"/>
            <a:headEnd/>
            <a:tailEnd/>
          </a:ln>
        </p:spPr>
      </p:pic>
      <p:pic>
        <p:nvPicPr>
          <p:cNvPr id="5" name="Picture 6" descr="wsu_horizontal_color.png"/>
          <p:cNvPicPr>
            <a:picLocks noChangeAspect="1"/>
          </p:cNvPicPr>
          <p:nvPr userDrawn="1"/>
        </p:nvPicPr>
        <p:blipFill>
          <a:blip r:embed="rId3" cstate="print"/>
          <a:srcRect/>
          <a:stretch>
            <a:fillRect/>
          </a:stretch>
        </p:blipFill>
        <p:spPr bwMode="auto">
          <a:xfrm>
            <a:off x="457201" y="4171950"/>
            <a:ext cx="3590925" cy="607219"/>
          </a:xfrm>
          <a:prstGeom prst="rect">
            <a:avLst/>
          </a:prstGeom>
          <a:noFill/>
          <a:ln w="9525">
            <a:noFill/>
            <a:miter lim="800000"/>
            <a:headEnd/>
            <a:tailEnd/>
          </a:ln>
        </p:spPr>
      </p:pic>
      <p:sp>
        <p:nvSpPr>
          <p:cNvPr id="2" name="Title 1"/>
          <p:cNvSpPr>
            <a:spLocks noGrp="1"/>
          </p:cNvSpPr>
          <p:nvPr>
            <p:ph type="ctrTitle"/>
          </p:nvPr>
        </p:nvSpPr>
        <p:spPr>
          <a:xfrm>
            <a:off x="457200" y="2555082"/>
            <a:ext cx="8229600" cy="1102519"/>
          </a:xfrm>
        </p:spPr>
        <p:txBody>
          <a:bodyPr>
            <a:normAutofit/>
          </a:bodyPr>
          <a:lstStyle>
            <a:lvl1pPr>
              <a:defRPr sz="3000"/>
            </a:lvl1pPr>
          </a:lstStyle>
          <a:p>
            <a:r>
              <a:rPr lang="en-US"/>
              <a:t>Click to edit Master title style</a:t>
            </a:r>
          </a:p>
        </p:txBody>
      </p:sp>
      <p:sp>
        <p:nvSpPr>
          <p:cNvPr id="3" name="Subtitle 2"/>
          <p:cNvSpPr>
            <a:spLocks noGrp="1"/>
          </p:cNvSpPr>
          <p:nvPr>
            <p:ph type="subTitle" idx="1"/>
          </p:nvPr>
        </p:nvSpPr>
        <p:spPr>
          <a:xfrm>
            <a:off x="457200" y="400050"/>
            <a:ext cx="6400800" cy="1314450"/>
          </a:xfrm>
        </p:spPr>
        <p:txBody>
          <a:bodyPr>
            <a:normAutofit/>
          </a:bodyPr>
          <a:lstStyle>
            <a:lvl1pPr marL="0" indent="0" algn="l">
              <a:lnSpc>
                <a:spcPct val="100000"/>
              </a:lnSpc>
              <a:buNone/>
              <a:defRPr sz="1500">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
        <p:nvSpPr>
          <p:cNvPr id="6" name="Date Placeholder 3"/>
          <p:cNvSpPr>
            <a:spLocks noGrp="1"/>
          </p:cNvSpPr>
          <p:nvPr>
            <p:ph type="dt" sz="half" idx="10"/>
          </p:nvPr>
        </p:nvSpPr>
        <p:spPr/>
        <p:txBody>
          <a:bodyPr/>
          <a:lstStyle>
            <a:lvl1pPr>
              <a:defRPr/>
            </a:lvl1pPr>
          </a:lstStyle>
          <a:p>
            <a:pPr>
              <a:defRPr/>
            </a:pPr>
            <a:fld id="{6154F0F3-24E1-4FEA-9150-3ED778817A4D}" type="datetimeFigureOut">
              <a:rPr lang="en-US"/>
              <a:pPr>
                <a:defRPr/>
              </a:pPr>
              <a:t>10/23/24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a:xfrm>
            <a:off x="6553200" y="4767263"/>
            <a:ext cx="2133600" cy="273844"/>
          </a:xfrm>
          <a:prstGeom prst="rect">
            <a:avLst/>
          </a:prstGeom>
        </p:spPr>
        <p:txBody>
          <a:bodyPr/>
          <a:lstStyle>
            <a:lvl1pPr fontAlgn="auto">
              <a:spcBef>
                <a:spcPts val="0"/>
              </a:spcBef>
              <a:spcAft>
                <a:spcPts val="0"/>
              </a:spcAft>
              <a:defRPr>
                <a:latin typeface="+mn-lt"/>
                <a:cs typeface="+mn-cs"/>
              </a:defRPr>
            </a:lvl1pPr>
          </a:lstStyle>
          <a:p>
            <a:pPr>
              <a:defRPr/>
            </a:pPr>
            <a:fld id="{55047E12-79F9-4E72-A3A5-EC1081A4FA46}"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39213" y="205979"/>
            <a:ext cx="8499987" cy="634679"/>
          </a:xfrm>
        </p:spPr>
        <p:txBody>
          <a:bodyPr/>
          <a:lstStyle/>
          <a:p>
            <a:r>
              <a:rPr lang="en-US"/>
              <a:t>Click to edit Master title style</a:t>
            </a:r>
          </a:p>
        </p:txBody>
      </p:sp>
      <p:sp>
        <p:nvSpPr>
          <p:cNvPr id="3" name="Content Placeholder 2"/>
          <p:cNvSpPr>
            <a:spLocks noGrp="1"/>
          </p:cNvSpPr>
          <p:nvPr>
            <p:ph idx="1"/>
          </p:nvPr>
        </p:nvSpPr>
        <p:spPr>
          <a:xfrm>
            <a:off x="339212" y="1200151"/>
            <a:ext cx="8229600" cy="33944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B44BC7-56F9-4E43-ADAF-DDFD7D739370}" type="datetimeFigureOut">
              <a:rPr lang="en-US"/>
              <a:pPr>
                <a:defRPr/>
              </a:pPr>
              <a:t>10/23/24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lvl1pPr fontAlgn="auto">
              <a:spcBef>
                <a:spcPts val="0"/>
              </a:spcBef>
              <a:spcAft>
                <a:spcPts val="0"/>
              </a:spcAft>
              <a:defRPr>
                <a:latin typeface="+mn-lt"/>
                <a:cs typeface="+mn-cs"/>
              </a:defRPr>
            </a:lvl1pPr>
          </a:lstStyle>
          <a:p>
            <a:pPr>
              <a:defRPr/>
            </a:pPr>
            <a:fld id="{DF66FE96-7082-4275-8480-8E137B3422A3}"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pPr>
              <a:defRPr/>
            </a:pPr>
            <a:fld id="{B25BC88B-1D0C-43DE-B958-659244EAF7DF}" type="datetimeFigureOut">
              <a:rPr lang="en-US"/>
              <a:pPr>
                <a:defRPr/>
              </a:pPr>
              <a:t>10/23/24</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lvl1pPr fontAlgn="auto">
              <a:spcBef>
                <a:spcPts val="0"/>
              </a:spcBef>
              <a:spcAft>
                <a:spcPts val="0"/>
              </a:spcAft>
              <a:defRPr>
                <a:latin typeface="+mn-lt"/>
                <a:cs typeface="+mn-cs"/>
              </a:defRPr>
            </a:lvl1pPr>
          </a:lstStyle>
          <a:p>
            <a:pPr>
              <a:defRPr/>
            </a:pPr>
            <a:fld id="{BF8F53CE-C738-412C-BB10-594FF92FA12F}"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pPr>
              <a:defRPr/>
            </a:pPr>
            <a:fld id="{1712192A-E72E-4314-BE6A-1F0A319E599B}" type="datetimeFigureOut">
              <a:rPr lang="en-US"/>
              <a:pPr>
                <a:defRPr/>
              </a:pPr>
              <a:t>10/23/24</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553200" y="4767263"/>
            <a:ext cx="2133600" cy="273844"/>
          </a:xfrm>
          <a:prstGeom prst="rect">
            <a:avLst/>
          </a:prstGeom>
        </p:spPr>
        <p:txBody>
          <a:bodyPr/>
          <a:lstStyle>
            <a:lvl1pPr fontAlgn="auto">
              <a:spcBef>
                <a:spcPts val="0"/>
              </a:spcBef>
              <a:spcAft>
                <a:spcPts val="0"/>
              </a:spcAft>
              <a:defRPr>
                <a:latin typeface="+mn-lt"/>
                <a:cs typeface="+mn-cs"/>
              </a:defRPr>
            </a:lvl1pPr>
          </a:lstStyle>
          <a:p>
            <a:pPr>
              <a:defRPr/>
            </a:pPr>
            <a:fld id="{029FE80B-D460-4A0B-ABF9-C8BCEBDFDEA1}"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0810A440-C240-4BC4-A0FF-554628E557D7}" type="datetimeFigureOut">
              <a:rPr lang="en-US"/>
              <a:pPr>
                <a:defRPr/>
              </a:pPr>
              <a:t>10/23/24</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553200" y="4767263"/>
            <a:ext cx="2133600" cy="273844"/>
          </a:xfrm>
          <a:prstGeom prst="rect">
            <a:avLst/>
          </a:prstGeom>
        </p:spPr>
        <p:txBody>
          <a:bodyPr/>
          <a:lstStyle>
            <a:lvl1pPr fontAlgn="auto">
              <a:spcBef>
                <a:spcPts val="0"/>
              </a:spcBef>
              <a:spcAft>
                <a:spcPts val="0"/>
              </a:spcAft>
              <a:defRPr>
                <a:latin typeface="+mn-lt"/>
                <a:cs typeface="+mn-cs"/>
              </a:defRPr>
            </a:lvl1pPr>
          </a:lstStyle>
          <a:p>
            <a:pPr>
              <a:defRPr/>
            </a:pPr>
            <a:fld id="{74EC7972-CB53-45A8-AF6F-23D870EDF890}"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design3_back1A.png"/>
          <p:cNvPicPr>
            <a:picLocks noChangeAspect="1"/>
          </p:cNvPicPr>
          <p:nvPr userDrawn="1"/>
        </p:nvPicPr>
        <p:blipFill>
          <a:blip r:embed="rId7" cstate="print"/>
          <a:srcRect/>
          <a:stretch>
            <a:fillRect/>
          </a:stretch>
        </p:blipFill>
        <p:spPr bwMode="auto">
          <a:xfrm>
            <a:off x="-15875" y="0"/>
            <a:ext cx="9175750" cy="5143500"/>
          </a:xfrm>
          <a:prstGeom prst="rect">
            <a:avLst/>
          </a:prstGeom>
          <a:noFill/>
          <a:ln w="9525">
            <a:noFill/>
            <a:miter lim="800000"/>
            <a:headEnd/>
            <a:tailEnd/>
          </a:ln>
        </p:spPr>
      </p:pic>
      <p:pic>
        <p:nvPicPr>
          <p:cNvPr id="1027" name="Picture 10" descr="wsu_horizontal_color.png"/>
          <p:cNvPicPr>
            <a:picLocks noChangeAspect="1"/>
          </p:cNvPicPr>
          <p:nvPr userDrawn="1"/>
        </p:nvPicPr>
        <p:blipFill>
          <a:blip r:embed="rId8" cstate="print"/>
          <a:srcRect/>
          <a:stretch>
            <a:fillRect/>
          </a:stretch>
        </p:blipFill>
        <p:spPr bwMode="auto">
          <a:xfrm>
            <a:off x="7391401" y="4767262"/>
            <a:ext cx="1554163" cy="261938"/>
          </a:xfrm>
          <a:prstGeom prst="rect">
            <a:avLst/>
          </a:prstGeom>
          <a:noFill/>
          <a:ln w="9525">
            <a:noFill/>
            <a:miter lim="800000"/>
            <a:headEnd/>
            <a:tailEnd/>
          </a:ln>
        </p:spPr>
      </p:pic>
      <p:sp>
        <p:nvSpPr>
          <p:cNvPr id="9" name="Slide Number Placeholder 6"/>
          <p:cNvSpPr txBox="1">
            <a:spLocks/>
          </p:cNvSpPr>
          <p:nvPr userDrawn="1"/>
        </p:nvSpPr>
        <p:spPr>
          <a:xfrm>
            <a:off x="152400" y="4824412"/>
            <a:ext cx="838200" cy="376238"/>
          </a:xfrm>
          <a:prstGeom prst="rect">
            <a:avLst/>
          </a:prstGeom>
        </p:spPr>
        <p:txBody>
          <a:bodyPr/>
          <a:lstStyle/>
          <a:p>
            <a:pPr fontAlgn="auto">
              <a:spcBef>
                <a:spcPts val="0"/>
              </a:spcBef>
              <a:spcAft>
                <a:spcPts val="0"/>
              </a:spcAft>
              <a:defRPr/>
            </a:pPr>
            <a:fld id="{12073121-80F2-4A27-A972-3FCE9B2C70D8}" type="slidenum">
              <a:rPr lang="en-US" sz="900">
                <a:solidFill>
                  <a:schemeClr val="bg1">
                    <a:lumMod val="50000"/>
                  </a:schemeClr>
                </a:solidFill>
                <a:latin typeface="+mn-lt"/>
                <a:cs typeface="+mn-cs"/>
              </a:rPr>
              <a:pPr fontAlgn="auto">
                <a:spcBef>
                  <a:spcPts val="0"/>
                </a:spcBef>
                <a:spcAft>
                  <a:spcPts val="0"/>
                </a:spcAft>
                <a:defRPr/>
              </a:pPr>
              <a:t>‹#›</a:t>
            </a:fld>
            <a:endParaRPr lang="en-US" sz="900">
              <a:solidFill>
                <a:schemeClr val="bg1">
                  <a:lumMod val="50000"/>
                </a:schemeClr>
              </a:solidFill>
              <a:latin typeface="+mn-lt"/>
              <a:cs typeface="+mn-cs"/>
            </a:endParaRPr>
          </a:p>
        </p:txBody>
      </p:sp>
      <p:sp>
        <p:nvSpPr>
          <p:cNvPr id="1029" name="Title Placeholder 1"/>
          <p:cNvSpPr>
            <a:spLocks noGrp="1"/>
          </p:cNvSpPr>
          <p:nvPr>
            <p:ph type="title"/>
          </p:nvPr>
        </p:nvSpPr>
        <p:spPr bwMode="auto">
          <a:xfrm>
            <a:off x="339726" y="205979"/>
            <a:ext cx="8499475" cy="63460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30" name="Text Placeholder 2"/>
          <p:cNvSpPr>
            <a:spLocks noGrp="1"/>
          </p:cNvSpPr>
          <p:nvPr>
            <p:ph type="body" idx="1"/>
          </p:nvPr>
        </p:nvSpPr>
        <p:spPr bwMode="auto">
          <a:xfrm>
            <a:off x="457200" y="1200151"/>
            <a:ext cx="8229600" cy="33944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4" name="Date Placeholder 3"/>
          <p:cNvSpPr>
            <a:spLocks noGrp="1"/>
          </p:cNvSpPr>
          <p:nvPr>
            <p:ph type="dt" sz="half" idx="2"/>
          </p:nvPr>
        </p:nvSpPr>
        <p:spPr>
          <a:xfrm>
            <a:off x="9372600" y="4743450"/>
            <a:ext cx="2133600" cy="273844"/>
          </a:xfrm>
          <a:prstGeom prst="rect">
            <a:avLst/>
          </a:prstGeom>
        </p:spPr>
        <p:txBody>
          <a:bodyPr vert="horz" lIns="91440" tIns="45720" rIns="91440" bIns="45720" rtlCol="0" anchor="ctr"/>
          <a:lstStyle>
            <a:lvl1pPr algn="l" fontAlgn="auto">
              <a:spcBef>
                <a:spcPts val="0"/>
              </a:spcBef>
              <a:spcAft>
                <a:spcPts val="0"/>
              </a:spcAft>
              <a:defRPr sz="900" smtClean="0">
                <a:solidFill>
                  <a:schemeClr val="tx1"/>
                </a:solidFill>
                <a:latin typeface="+mn-lt"/>
                <a:cs typeface="+mn-cs"/>
              </a:defRPr>
            </a:lvl1pPr>
          </a:lstStyle>
          <a:p>
            <a:pPr>
              <a:defRPr/>
            </a:pPr>
            <a:fld id="{3034C992-68AD-4F2E-8AAE-90B6BB4DC0D4}" type="datetimeFigureOut">
              <a:rPr lang="en-US"/>
              <a:pPr>
                <a:defRPr/>
              </a:pPr>
              <a:t>10/23/24</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fontAlgn="auto">
              <a:spcBef>
                <a:spcPts val="0"/>
              </a:spcBef>
              <a:spcAft>
                <a:spcPts val="0"/>
              </a:spcAft>
              <a:defRPr sz="900" smtClean="0">
                <a:solidFill>
                  <a:schemeClr val="tx1">
                    <a:tint val="75000"/>
                  </a:schemeClr>
                </a:solidFill>
                <a:latin typeface="+mn-lt"/>
                <a:cs typeface="+mn-cs"/>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4" r:id="rId3"/>
    <p:sldLayoutId id="2147483676" r:id="rId4"/>
    <p:sldLayoutId id="2147483677" r:id="rId5"/>
  </p:sldLayoutIdLst>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txStyles>
    <p:titleStyle>
      <a:lvl1pPr algn="l" rtl="0" fontAlgn="base">
        <a:spcBef>
          <a:spcPct val="0"/>
        </a:spcBef>
        <a:spcAft>
          <a:spcPct val="0"/>
        </a:spcAft>
        <a:defRPr sz="2400" b="1" kern="1200">
          <a:solidFill>
            <a:schemeClr val="tx1"/>
          </a:solidFill>
          <a:latin typeface="Georgia" pitchFamily="18" charset="0"/>
          <a:ea typeface="+mj-ea"/>
          <a:cs typeface="+mj-cs"/>
        </a:defRPr>
      </a:lvl1pPr>
      <a:lvl2pPr algn="l" rtl="0" fontAlgn="base">
        <a:spcBef>
          <a:spcPct val="0"/>
        </a:spcBef>
        <a:spcAft>
          <a:spcPct val="0"/>
        </a:spcAft>
        <a:defRPr sz="2400" b="1">
          <a:solidFill>
            <a:schemeClr val="tx1"/>
          </a:solidFill>
          <a:latin typeface="Georgia" pitchFamily="18" charset="0"/>
        </a:defRPr>
      </a:lvl2pPr>
      <a:lvl3pPr algn="l" rtl="0" fontAlgn="base">
        <a:spcBef>
          <a:spcPct val="0"/>
        </a:spcBef>
        <a:spcAft>
          <a:spcPct val="0"/>
        </a:spcAft>
        <a:defRPr sz="2400" b="1">
          <a:solidFill>
            <a:schemeClr val="tx1"/>
          </a:solidFill>
          <a:latin typeface="Georgia" pitchFamily="18" charset="0"/>
        </a:defRPr>
      </a:lvl3pPr>
      <a:lvl4pPr algn="l" rtl="0" fontAlgn="base">
        <a:spcBef>
          <a:spcPct val="0"/>
        </a:spcBef>
        <a:spcAft>
          <a:spcPct val="0"/>
        </a:spcAft>
        <a:defRPr sz="2400" b="1">
          <a:solidFill>
            <a:schemeClr val="tx1"/>
          </a:solidFill>
          <a:latin typeface="Georgia" pitchFamily="18" charset="0"/>
        </a:defRPr>
      </a:lvl4pPr>
      <a:lvl5pPr algn="l" rtl="0" fontAlgn="base">
        <a:spcBef>
          <a:spcPct val="0"/>
        </a:spcBef>
        <a:spcAft>
          <a:spcPct val="0"/>
        </a:spcAft>
        <a:defRPr sz="2400" b="1">
          <a:solidFill>
            <a:schemeClr val="tx1"/>
          </a:solidFill>
          <a:latin typeface="Georgia" pitchFamily="18" charset="0"/>
        </a:defRPr>
      </a:lvl5pPr>
      <a:lvl6pPr marL="342900" algn="l" rtl="0" fontAlgn="base">
        <a:spcBef>
          <a:spcPct val="0"/>
        </a:spcBef>
        <a:spcAft>
          <a:spcPct val="0"/>
        </a:spcAft>
        <a:defRPr sz="2400" b="1">
          <a:solidFill>
            <a:schemeClr val="tx1"/>
          </a:solidFill>
          <a:latin typeface="Georgia" pitchFamily="18" charset="0"/>
        </a:defRPr>
      </a:lvl6pPr>
      <a:lvl7pPr marL="685800" algn="l" rtl="0" fontAlgn="base">
        <a:spcBef>
          <a:spcPct val="0"/>
        </a:spcBef>
        <a:spcAft>
          <a:spcPct val="0"/>
        </a:spcAft>
        <a:defRPr sz="2400" b="1">
          <a:solidFill>
            <a:schemeClr val="tx1"/>
          </a:solidFill>
          <a:latin typeface="Georgia" pitchFamily="18" charset="0"/>
        </a:defRPr>
      </a:lvl7pPr>
      <a:lvl8pPr marL="1028700" algn="l" rtl="0" fontAlgn="base">
        <a:spcBef>
          <a:spcPct val="0"/>
        </a:spcBef>
        <a:spcAft>
          <a:spcPct val="0"/>
        </a:spcAft>
        <a:defRPr sz="2400" b="1">
          <a:solidFill>
            <a:schemeClr val="tx1"/>
          </a:solidFill>
          <a:latin typeface="Georgia" pitchFamily="18" charset="0"/>
        </a:defRPr>
      </a:lvl8pPr>
      <a:lvl9pPr marL="1371600" algn="l" rtl="0" fontAlgn="base">
        <a:spcBef>
          <a:spcPct val="0"/>
        </a:spcBef>
        <a:spcAft>
          <a:spcPct val="0"/>
        </a:spcAft>
        <a:defRPr sz="2400" b="1">
          <a:solidFill>
            <a:schemeClr val="tx1"/>
          </a:solidFill>
          <a:latin typeface="Georgia" pitchFamily="18" charset="0"/>
        </a:defRPr>
      </a:lvl9pPr>
    </p:titleStyle>
    <p:bodyStyle>
      <a:lvl1pPr marL="257175" indent="-257175" algn="l" rtl="0" fontAlgn="base">
        <a:lnSpc>
          <a:spcPct val="90000"/>
        </a:lnSpc>
        <a:spcBef>
          <a:spcPts val="450"/>
        </a:spcBef>
        <a:spcAft>
          <a:spcPts val="450"/>
        </a:spcAft>
        <a:buClr>
          <a:srgbClr val="FFC000"/>
        </a:buClr>
        <a:buFont typeface="Arial" charset="0"/>
        <a:buChar char="•"/>
        <a:defRPr sz="2100" kern="1200">
          <a:solidFill>
            <a:schemeClr val="tx1"/>
          </a:solidFill>
          <a:latin typeface="Arial" pitchFamily="34" charset="0"/>
          <a:ea typeface="+mn-ea"/>
          <a:cs typeface="Arial" pitchFamily="34" charset="0"/>
        </a:defRPr>
      </a:lvl1pPr>
      <a:lvl2pPr marL="557213" indent="-214313" algn="l" rtl="0" fontAlgn="base">
        <a:lnSpc>
          <a:spcPct val="90000"/>
        </a:lnSpc>
        <a:spcBef>
          <a:spcPts val="300"/>
        </a:spcBef>
        <a:spcAft>
          <a:spcPts val="300"/>
        </a:spcAft>
        <a:buClr>
          <a:srgbClr val="FFC000"/>
        </a:buClr>
        <a:buFont typeface="Arial" charset="0"/>
        <a:buChar char="–"/>
        <a:defRPr sz="1800" kern="1200">
          <a:solidFill>
            <a:schemeClr val="tx1"/>
          </a:solidFill>
          <a:latin typeface="+mn-lt"/>
          <a:ea typeface="+mn-ea"/>
          <a:cs typeface="Arial" charset="0"/>
        </a:defRPr>
      </a:lvl2pPr>
      <a:lvl3pPr marL="857250" indent="-171450" algn="l" rtl="0" fontAlgn="base">
        <a:lnSpc>
          <a:spcPct val="90000"/>
        </a:lnSpc>
        <a:spcBef>
          <a:spcPts val="263"/>
        </a:spcBef>
        <a:spcAft>
          <a:spcPts val="263"/>
        </a:spcAft>
        <a:buClr>
          <a:srgbClr val="FFC000"/>
        </a:buClr>
        <a:buFont typeface="Arial" charset="0"/>
        <a:buChar char="•"/>
        <a:defRPr sz="1500" kern="1200">
          <a:solidFill>
            <a:schemeClr val="tx1"/>
          </a:solidFill>
          <a:latin typeface="+mn-lt"/>
          <a:ea typeface="+mn-ea"/>
          <a:cs typeface="Arial" charset="0"/>
        </a:defRPr>
      </a:lvl3pPr>
      <a:lvl4pPr marL="1200150" indent="-171450" algn="l" rtl="0" fontAlgn="base">
        <a:spcBef>
          <a:spcPct val="20000"/>
        </a:spcBef>
        <a:spcAft>
          <a:spcPct val="0"/>
        </a:spcAft>
        <a:buFont typeface="Arial" charset="0"/>
        <a:buChar char="–"/>
        <a:defRPr sz="1500" kern="1200">
          <a:solidFill>
            <a:schemeClr val="tx1"/>
          </a:solidFill>
          <a:latin typeface="+mn-lt"/>
          <a:ea typeface="+mn-ea"/>
          <a:cs typeface="Arial" charset="0"/>
        </a:defRPr>
      </a:lvl4pPr>
      <a:lvl5pPr marL="1543050" indent="-171450" algn="l" rtl="0" fontAlgn="base">
        <a:spcBef>
          <a:spcPct val="20000"/>
        </a:spcBef>
        <a:spcAft>
          <a:spcPct val="0"/>
        </a:spcAft>
        <a:buFont typeface="Arial" charset="0"/>
        <a:buChar char="»"/>
        <a:defRPr sz="1500" kern="1200">
          <a:solidFill>
            <a:schemeClr val="tx1"/>
          </a:solidFill>
          <a:latin typeface="+mn-lt"/>
          <a:ea typeface="+mn-ea"/>
          <a:cs typeface="Arial"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hyperlink" Target="https://www.itp.kit.edu/vbfnlo/wiki/doku.php?id=documentation:proclist" TargetMode="External"/><Relationship Id="rId2" Type="http://schemas.openxmlformats.org/officeDocument/2006/relationships/image" Target="../media/image17.gif"/><Relationship Id="rId1" Type="http://schemas.openxmlformats.org/officeDocument/2006/relationships/slideLayout" Target="../slideLayouts/slideLayout2.xml"/><Relationship Id="rId4" Type="http://schemas.openxmlformats.org/officeDocument/2006/relationships/hyperlink" Target="https://www.itp.kit.edu/vbfnlo/wiki/doku.php?id=team"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18.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85.png"/><Relationship Id="rId13" Type="http://schemas.openxmlformats.org/officeDocument/2006/relationships/customXml" Target="../ink/ink6.xml"/><Relationship Id="rId18" Type="http://schemas.openxmlformats.org/officeDocument/2006/relationships/image" Target="../media/image90.png"/><Relationship Id="rId26" Type="http://schemas.openxmlformats.org/officeDocument/2006/relationships/image" Target="../media/image94.png"/><Relationship Id="rId3" Type="http://schemas.openxmlformats.org/officeDocument/2006/relationships/customXml" Target="../ink/ink1.xml"/><Relationship Id="rId21" Type="http://schemas.openxmlformats.org/officeDocument/2006/relationships/customXml" Target="../ink/ink10.xml"/><Relationship Id="rId7" Type="http://schemas.openxmlformats.org/officeDocument/2006/relationships/customXml" Target="../ink/ink3.xml"/><Relationship Id="rId12" Type="http://schemas.openxmlformats.org/officeDocument/2006/relationships/image" Target="../media/image87.png"/><Relationship Id="rId17" Type="http://schemas.openxmlformats.org/officeDocument/2006/relationships/customXml" Target="../ink/ink8.xml"/><Relationship Id="rId25" Type="http://schemas.openxmlformats.org/officeDocument/2006/relationships/customXml" Target="../ink/ink12.xml"/><Relationship Id="rId2" Type="http://schemas.openxmlformats.org/officeDocument/2006/relationships/image" Target="../media/image19.png"/><Relationship Id="rId16" Type="http://schemas.openxmlformats.org/officeDocument/2006/relationships/image" Target="../media/image89.png"/><Relationship Id="rId20" Type="http://schemas.openxmlformats.org/officeDocument/2006/relationships/image" Target="../media/image91.png"/><Relationship Id="rId1" Type="http://schemas.openxmlformats.org/officeDocument/2006/relationships/slideLayout" Target="../slideLayouts/slideLayout2.xml"/><Relationship Id="rId6" Type="http://schemas.openxmlformats.org/officeDocument/2006/relationships/image" Target="../media/image84.png"/><Relationship Id="rId11" Type="http://schemas.openxmlformats.org/officeDocument/2006/relationships/customXml" Target="../ink/ink5.xml"/><Relationship Id="rId24" Type="http://schemas.openxmlformats.org/officeDocument/2006/relationships/image" Target="../media/image93.png"/><Relationship Id="rId5" Type="http://schemas.openxmlformats.org/officeDocument/2006/relationships/customXml" Target="../ink/ink2.xml"/><Relationship Id="rId15" Type="http://schemas.openxmlformats.org/officeDocument/2006/relationships/customXml" Target="../ink/ink7.xml"/><Relationship Id="rId23" Type="http://schemas.openxmlformats.org/officeDocument/2006/relationships/customXml" Target="../ink/ink11.xml"/><Relationship Id="rId10" Type="http://schemas.openxmlformats.org/officeDocument/2006/relationships/image" Target="../media/image86.png"/><Relationship Id="rId19" Type="http://schemas.openxmlformats.org/officeDocument/2006/relationships/customXml" Target="../ink/ink9.xml"/><Relationship Id="rId4" Type="http://schemas.openxmlformats.org/officeDocument/2006/relationships/image" Target="../media/image83.png"/><Relationship Id="rId9" Type="http://schemas.openxmlformats.org/officeDocument/2006/relationships/customXml" Target="../ink/ink4.xml"/><Relationship Id="rId14" Type="http://schemas.openxmlformats.org/officeDocument/2006/relationships/image" Target="../media/image88.png"/><Relationship Id="rId22" Type="http://schemas.openxmlformats.org/officeDocument/2006/relationships/image" Target="../media/image92.png"/></Relationships>
</file>

<file path=ppt/slides/_rels/slide15.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customXml" Target="../ink/ink13.xml"/><Relationship Id="rId7" Type="http://schemas.openxmlformats.org/officeDocument/2006/relationships/customXml" Target="../ink/ink15.xml"/><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97.png"/><Relationship Id="rId5" Type="http://schemas.openxmlformats.org/officeDocument/2006/relationships/customXml" Target="../ink/ink14.xml"/><Relationship Id="rId4" Type="http://schemas.openxmlformats.org/officeDocument/2006/relationships/image" Target="../media/image96.png"/></Relationships>
</file>

<file path=ppt/slides/_rels/slide16.xml.rels><?xml version="1.0" encoding="UTF-8" standalone="yes"?>
<Relationships xmlns="http://schemas.openxmlformats.org/package/2006/relationships"><Relationship Id="rId3" Type="http://schemas.openxmlformats.org/officeDocument/2006/relationships/customXml" Target="../ink/ink16.xml"/><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101.png"/><Relationship Id="rId5" Type="http://schemas.openxmlformats.org/officeDocument/2006/relationships/customXml" Target="../ink/ink17.xml"/><Relationship Id="rId4" Type="http://schemas.openxmlformats.org/officeDocument/2006/relationships/image" Target="../media/image100.png"/></Relationships>
</file>

<file path=ppt/slides/_rels/slide17.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customXml" Target="../ink/ink18.xml"/><Relationship Id="rId7" Type="http://schemas.openxmlformats.org/officeDocument/2006/relationships/customXml" Target="../ink/ink20.xml"/><Relationship Id="rId12" Type="http://schemas.openxmlformats.org/officeDocument/2006/relationships/image" Target="../media/image106.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104.png"/><Relationship Id="rId11" Type="http://schemas.openxmlformats.org/officeDocument/2006/relationships/customXml" Target="../ink/ink22.xml"/><Relationship Id="rId5" Type="http://schemas.openxmlformats.org/officeDocument/2006/relationships/customXml" Target="../ink/ink19.xml"/><Relationship Id="rId10" Type="http://schemas.openxmlformats.org/officeDocument/2006/relationships/image" Target="../media/image105.png"/><Relationship Id="rId4" Type="http://schemas.openxmlformats.org/officeDocument/2006/relationships/image" Target="../media/image103.png"/><Relationship Id="rId9" Type="http://schemas.openxmlformats.org/officeDocument/2006/relationships/customXml" Target="../ink/ink21.xml"/></Relationships>
</file>

<file path=ppt/slides/_rels/slide18.xml.rels><?xml version="1.0" encoding="UTF-8" standalone="yes"?>
<Relationships xmlns="http://schemas.openxmlformats.org/package/2006/relationships"><Relationship Id="rId3" Type="http://schemas.openxmlformats.org/officeDocument/2006/relationships/hyperlink" Target="https://arxiv.org/pdf/1605.07851.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hyperlink" Target="https://arxiv.org/pdf/1109.6256.pdf" TargetMode="External"/><Relationship Id="rId4" Type="http://schemas.openxmlformats.org/officeDocument/2006/relationships/hyperlink" Target="https://arxiv.org/pdf/1912.06509.pdf"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hyperlink" Target="https://arxiv.org/pdf/1705.06700.pdf" TargetMode="External"/><Relationship Id="rId1" Type="http://schemas.openxmlformats.org/officeDocument/2006/relationships/slideLayout" Target="../slideLayouts/slideLayout2.xml"/><Relationship Id="rId4" Type="http://schemas.openxmlformats.org/officeDocument/2006/relationships/image" Target="../media/image25.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emf"/><Relationship Id="rId1" Type="http://schemas.openxmlformats.org/officeDocument/2006/relationships/slideLayout" Target="../slideLayouts/slideLayout3.xml"/><Relationship Id="rId4" Type="http://schemas.openxmlformats.org/officeDocument/2006/relationships/image" Target="../media/image37.emf"/></Relationships>
</file>

<file path=ppt/slides/_rels/slide2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arxiv.org/abs/2109.03730" TargetMode="External"/><Relationship Id="rId7" Type="http://schemas.openxmlformats.org/officeDocument/2006/relationships/hyperlink" Target="https://arxiv.org/abs/0710.5621"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arxiv.org/abs/1308.2932" TargetMode="External"/><Relationship Id="rId5" Type="http://schemas.openxmlformats.org/officeDocument/2006/relationships/hyperlink" Target="https://arxiv.org/abs/1610.07922" TargetMode="External"/><Relationship Id="rId4" Type="http://schemas.openxmlformats.org/officeDocument/2006/relationships/hyperlink" Target="https://arxiv.org/abs/1802.09955"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arxiv.org/abs/2405.06990"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soar.wichita.edu/handle/10057/25698" TargetMode="External"/><Relationship Id="rId2" Type="http://schemas.openxmlformats.org/officeDocument/2006/relationships/hyperlink" Target="https://inspirehep.net/literature/1280202" TargetMode="External"/><Relationship Id="rId1" Type="http://schemas.openxmlformats.org/officeDocument/2006/relationships/slideLayout" Target="../slideLayouts/slideLayout2.xml"/><Relationship Id="rId4" Type="http://schemas.openxmlformats.org/officeDocument/2006/relationships/hyperlink" Target="https://inspirehep.net/literature/843124" TargetMode="External"/></Relationships>
</file>

<file path=ppt/slides/_rels/slide4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4.pn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55.png"/></Relationships>
</file>

<file path=ppt/slides/_rels/slide45.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image" Target="../media/image56.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inspirehep.net/institutions/905868" TargetMode="External"/><Relationship Id="rId2" Type="http://schemas.openxmlformats.org/officeDocument/2006/relationships/hyperlink" Target="https://inspirehep.net/authors/2739284" TargetMode="External"/><Relationship Id="rId1" Type="http://schemas.openxmlformats.org/officeDocument/2006/relationships/slideLayout" Target="../slideLayouts/slideLayout2.xml"/><Relationship Id="rId6" Type="http://schemas.openxmlformats.org/officeDocument/2006/relationships/hyperlink" Target="https://doi.org/10.1103/PhysRevD.109.075015" TargetMode="External"/><Relationship Id="rId5" Type="http://schemas.openxmlformats.org/officeDocument/2006/relationships/hyperlink" Target="https://arxiv.org/abs/2312.12594" TargetMode="External"/><Relationship Id="rId4" Type="http://schemas.openxmlformats.org/officeDocument/2006/relationships/hyperlink" Target="https://inspirehep.net/authors/1019967"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hjets.hepforge.org/" TargetMode="External"/><Relationship Id="rId2" Type="http://schemas.openxmlformats.org/officeDocument/2006/relationships/hyperlink" Target="https://herwig.hepforge.org/" TargetMode="External"/><Relationship Id="rId1" Type="http://schemas.openxmlformats.org/officeDocument/2006/relationships/slideLayout" Target="../slideLayouts/slideLayout2.xml"/><Relationship Id="rId4" Type="http://schemas.openxmlformats.org/officeDocument/2006/relationships/hyperlink" Target="https://www.itp.kit.edu/vbfnlo"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Subtitle 2"/>
          <p:cNvSpPr>
            <a:spLocks noGrp="1"/>
          </p:cNvSpPr>
          <p:nvPr>
            <p:ph type="subTitle" idx="1"/>
          </p:nvPr>
        </p:nvSpPr>
        <p:spPr>
          <a:xfrm>
            <a:off x="6128002" y="413934"/>
            <a:ext cx="2977897" cy="2579524"/>
          </a:xfrm>
        </p:spPr>
        <p:txBody>
          <a:bodyPr anchor="ctr">
            <a:normAutofit/>
          </a:bodyPr>
          <a:lstStyle/>
          <a:p>
            <a:r>
              <a:rPr lang="en-US" sz="1600" dirty="0">
                <a:latin typeface="Arial" charset="0"/>
                <a:cs typeface="Arial" charset="0"/>
              </a:rPr>
              <a:t>Dr. Terrance Figy</a:t>
            </a:r>
          </a:p>
          <a:p>
            <a:r>
              <a:rPr lang="en-US" sz="1600" dirty="0">
                <a:latin typeface="Arial" charset="0"/>
                <a:cs typeface="Arial" charset="0"/>
              </a:rPr>
              <a:t>Associate Professor</a:t>
            </a:r>
          </a:p>
          <a:p>
            <a:r>
              <a:rPr lang="en-US" sz="1200" dirty="0">
                <a:latin typeface="Arial" charset="0"/>
                <a:cs typeface="Arial" charset="0"/>
              </a:rPr>
              <a:t>Department of Mathematics, Statistics, and Physics</a:t>
            </a:r>
          </a:p>
          <a:p>
            <a:r>
              <a:rPr lang="en-US" sz="1200" dirty="0">
                <a:latin typeface="Arial" charset="0"/>
                <a:cs typeface="Arial" charset="0"/>
              </a:rPr>
              <a:t>Wichita State University </a:t>
            </a:r>
          </a:p>
          <a:p>
            <a:r>
              <a:rPr lang="en-US" dirty="0">
                <a:latin typeface="Arial" charset="0"/>
                <a:cs typeface="Arial" charset="0"/>
              </a:rPr>
              <a:t>Extended Scalars form All Angles</a:t>
            </a:r>
          </a:p>
          <a:p>
            <a:r>
              <a:rPr lang="en-US" dirty="0">
                <a:latin typeface="Arial" charset="0"/>
                <a:cs typeface="Arial" charset="0"/>
              </a:rPr>
              <a:t>CERN, Oct. 22, 2024</a:t>
            </a:r>
          </a:p>
        </p:txBody>
      </p:sp>
      <p:sp>
        <p:nvSpPr>
          <p:cNvPr id="3" name="Title 2">
            <a:extLst>
              <a:ext uri="{FF2B5EF4-FFF2-40B4-BE49-F238E27FC236}">
                <a16:creationId xmlns:a16="http://schemas.microsoft.com/office/drawing/2014/main" id="{35F9B4B4-1BD4-1F44-B8BF-74A5E6782C94}"/>
              </a:ext>
            </a:extLst>
          </p:cNvPr>
          <p:cNvSpPr>
            <a:spLocks noGrp="1"/>
          </p:cNvSpPr>
          <p:nvPr>
            <p:ph type="ctrTitle"/>
          </p:nvPr>
        </p:nvSpPr>
        <p:spPr>
          <a:xfrm>
            <a:off x="96254" y="172639"/>
            <a:ext cx="5917447" cy="3618311"/>
          </a:xfrm>
        </p:spPr>
        <p:txBody>
          <a:bodyPr>
            <a:normAutofit fontScale="90000"/>
          </a:bodyPr>
          <a:lstStyle/>
          <a:p>
            <a:br>
              <a:rPr lang="en-US" dirty="0">
                <a:solidFill>
                  <a:schemeClr val="bg1"/>
                </a:solidFill>
              </a:rPr>
            </a:br>
            <a:br>
              <a:rPr lang="en-US" dirty="0">
                <a:solidFill>
                  <a:schemeClr val="bg1"/>
                </a:solidFill>
              </a:rPr>
            </a:br>
            <a:br>
              <a:rPr lang="en-US" dirty="0"/>
            </a:br>
            <a:r>
              <a:rPr lang="en-US" dirty="0"/>
              <a:t>Double Higgs Boson Production in Association of Jets in the Triplet Higgs Model at the LHC</a:t>
            </a:r>
            <a:br>
              <a:rPr lang="en-US" dirty="0">
                <a:solidFill>
                  <a:schemeClr val="bg1"/>
                </a:solidFill>
              </a:rPr>
            </a:br>
            <a:br>
              <a:rPr lang="en-US" dirty="0">
                <a:solidFill>
                  <a:schemeClr val="bg1"/>
                </a:solidFill>
              </a:rPr>
            </a:br>
            <a:br>
              <a:rPr lang="en-US" dirty="0">
                <a:solidFill>
                  <a:schemeClr val="bg1"/>
                </a:solidFill>
              </a:rPr>
            </a:br>
            <a:br>
              <a:rPr lang="en-US" dirty="0">
                <a:solidFill>
                  <a:schemeClr val="bg1"/>
                </a:solidFill>
              </a:rPr>
            </a:br>
            <a:endParaRPr lang="en-US" dirty="0">
              <a:solidFill>
                <a:schemeClr val="bg1"/>
              </a:solidFill>
            </a:endParaRPr>
          </a:p>
        </p:txBody>
      </p:sp>
    </p:spTree>
    <p:extLst>
      <p:ext uri="{BB962C8B-B14F-4D97-AF65-F5344CB8AC3E}">
        <p14:creationId xmlns:p14="http://schemas.microsoft.com/office/powerpoint/2010/main" val="2529752350"/>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D9415-D5A7-2844-8383-C4DAFFC561FC}"/>
              </a:ext>
            </a:extLst>
          </p:cNvPr>
          <p:cNvSpPr>
            <a:spLocks noGrp="1"/>
          </p:cNvSpPr>
          <p:nvPr>
            <p:ph type="title"/>
          </p:nvPr>
        </p:nvSpPr>
        <p:spPr/>
        <p:txBody>
          <a:bodyPr/>
          <a:lstStyle/>
          <a:p>
            <a:r>
              <a:rPr lang="en-US" dirty="0"/>
              <a:t>HJETS</a:t>
            </a:r>
          </a:p>
        </p:txBody>
      </p:sp>
      <p:pic>
        <p:nvPicPr>
          <p:cNvPr id="4" name="Content Placeholder 4">
            <a:extLst>
              <a:ext uri="{FF2B5EF4-FFF2-40B4-BE49-F238E27FC236}">
                <a16:creationId xmlns:a16="http://schemas.microsoft.com/office/drawing/2014/main" id="{C96A56D4-91B0-644B-931A-93FB96EDEDB0}"/>
              </a:ext>
            </a:extLst>
          </p:cNvPr>
          <p:cNvPicPr>
            <a:picLocks noGrp="1" noChangeAspect="1"/>
          </p:cNvPicPr>
          <p:nvPr>
            <p:ph idx="1"/>
          </p:nvPr>
        </p:nvPicPr>
        <p:blipFill>
          <a:blip r:embed="rId2"/>
          <a:stretch>
            <a:fillRect/>
          </a:stretch>
        </p:blipFill>
        <p:spPr>
          <a:xfrm rot="10800000">
            <a:off x="772890" y="1165788"/>
            <a:ext cx="3816316" cy="1405962"/>
          </a:xfrm>
          <a:prstGeom prst="rect">
            <a:avLst/>
          </a:prstGeom>
        </p:spPr>
      </p:pic>
      <p:pic>
        <p:nvPicPr>
          <p:cNvPr id="5" name="Content Placeholder 2">
            <a:extLst>
              <a:ext uri="{FF2B5EF4-FFF2-40B4-BE49-F238E27FC236}">
                <a16:creationId xmlns:a16="http://schemas.microsoft.com/office/drawing/2014/main" id="{6CACA39C-2C65-DA4D-9E64-E16E4C7D0F6E}"/>
              </a:ext>
            </a:extLst>
          </p:cNvPr>
          <p:cNvPicPr>
            <a:picLocks noChangeAspect="1"/>
          </p:cNvPicPr>
          <p:nvPr/>
        </p:nvPicPr>
        <p:blipFill>
          <a:blip r:embed="rId3"/>
          <a:stretch>
            <a:fillRect/>
          </a:stretch>
        </p:blipFill>
        <p:spPr bwMode="auto">
          <a:xfrm rot="10800000">
            <a:off x="5822455" y="1165788"/>
            <a:ext cx="1665067" cy="1637004"/>
          </a:xfrm>
          <a:prstGeom prst="rect">
            <a:avLst/>
          </a:prstGeom>
          <a:noFill/>
          <a:ln w="9525">
            <a:noFill/>
            <a:miter lim="800000"/>
            <a:headEnd/>
            <a:tailEnd/>
          </a:ln>
        </p:spPr>
      </p:pic>
      <p:pic>
        <p:nvPicPr>
          <p:cNvPr id="6" name="Picture 5">
            <a:extLst>
              <a:ext uri="{FF2B5EF4-FFF2-40B4-BE49-F238E27FC236}">
                <a16:creationId xmlns:a16="http://schemas.microsoft.com/office/drawing/2014/main" id="{50D2BE5E-0DE7-ED47-BBE1-0D9C1E2A0FC1}"/>
              </a:ext>
            </a:extLst>
          </p:cNvPr>
          <p:cNvPicPr>
            <a:picLocks noChangeAspect="1"/>
          </p:cNvPicPr>
          <p:nvPr/>
        </p:nvPicPr>
        <p:blipFill>
          <a:blip r:embed="rId4"/>
          <a:stretch>
            <a:fillRect/>
          </a:stretch>
        </p:blipFill>
        <p:spPr>
          <a:xfrm rot="10800000">
            <a:off x="4439118" y="2896880"/>
            <a:ext cx="1628434" cy="1637005"/>
          </a:xfrm>
          <a:prstGeom prst="rect">
            <a:avLst/>
          </a:prstGeom>
        </p:spPr>
      </p:pic>
      <p:pic>
        <p:nvPicPr>
          <p:cNvPr id="7" name="Picture 6">
            <a:extLst>
              <a:ext uri="{FF2B5EF4-FFF2-40B4-BE49-F238E27FC236}">
                <a16:creationId xmlns:a16="http://schemas.microsoft.com/office/drawing/2014/main" id="{095978C5-3FBF-9E47-86D9-0B561A01636B}"/>
              </a:ext>
            </a:extLst>
          </p:cNvPr>
          <p:cNvPicPr>
            <a:picLocks noChangeAspect="1"/>
          </p:cNvPicPr>
          <p:nvPr/>
        </p:nvPicPr>
        <p:blipFill>
          <a:blip r:embed="rId5"/>
          <a:stretch>
            <a:fillRect/>
          </a:stretch>
        </p:blipFill>
        <p:spPr>
          <a:xfrm rot="10800000">
            <a:off x="2220472" y="2896881"/>
            <a:ext cx="1554235" cy="1637005"/>
          </a:xfrm>
          <a:prstGeom prst="rect">
            <a:avLst/>
          </a:prstGeom>
        </p:spPr>
      </p:pic>
    </p:spTree>
    <p:extLst>
      <p:ext uri="{BB962C8B-B14F-4D97-AF65-F5344CB8AC3E}">
        <p14:creationId xmlns:p14="http://schemas.microsoft.com/office/powerpoint/2010/main" val="3599426806"/>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a:xfrm>
            <a:off x="87468" y="170559"/>
            <a:ext cx="6374606" cy="634603"/>
          </a:xfrm>
        </p:spPr>
        <p:txBody>
          <a:bodyPr/>
          <a:lstStyle/>
          <a:p>
            <a:r>
              <a:rPr lang="en-US" dirty="0"/>
              <a:t>HJETS</a:t>
            </a:r>
            <a:endParaRPr lang="en-US" sz="900" dirty="0"/>
          </a:p>
        </p:txBody>
      </p:sp>
      <p:sp>
        <p:nvSpPr>
          <p:cNvPr id="18436" name="Slide Number Placeholder 5"/>
          <p:cNvSpPr>
            <a:spLocks noGrp="1"/>
          </p:cNvSpPr>
          <p:nvPr>
            <p:ph type="sldNum" sz="quarter" idx="12"/>
          </p:nvPr>
        </p:nvSpPr>
        <p:spPr bwMode="auto">
          <a:noFill/>
          <a:ln>
            <a:miter lim="800000"/>
            <a:headEnd/>
            <a:tailEnd/>
          </a:ln>
        </p:spPr>
        <p:txBody>
          <a:bodyPr vert="horz" wrap="square" lIns="68580" tIns="34290" rIns="68580" bIns="34290" numCol="1" anchor="t" anchorCtr="0" compatLnSpc="1">
            <a:prstTxWarp prst="textNoShape">
              <a:avLst/>
            </a:prstTxWarp>
          </a:bodyPr>
          <a:lstStyle/>
          <a:p>
            <a:pPr fontAlgn="base">
              <a:spcBef>
                <a:spcPct val="0"/>
              </a:spcBef>
              <a:spcAft>
                <a:spcPct val="0"/>
              </a:spcAft>
            </a:pPr>
            <a:fld id="{E6762D87-244C-4943-AD7C-9F14D447320D}" type="slidenum">
              <a:rPr lang="en-US"/>
              <a:pPr fontAlgn="base">
                <a:spcBef>
                  <a:spcPct val="0"/>
                </a:spcBef>
                <a:spcAft>
                  <a:spcPct val="0"/>
                </a:spcAft>
              </a:pPr>
              <a:t>11</a:t>
            </a:fld>
            <a:endParaRPr lang="en-US"/>
          </a:p>
        </p:txBody>
      </p:sp>
      <p:pic>
        <p:nvPicPr>
          <p:cNvPr id="5" name="Picture 4"/>
          <p:cNvPicPr>
            <a:picLocks noChangeAspect="1"/>
          </p:cNvPicPr>
          <p:nvPr/>
        </p:nvPicPr>
        <p:blipFill>
          <a:blip r:embed="rId2"/>
          <a:stretch>
            <a:fillRect/>
          </a:stretch>
        </p:blipFill>
        <p:spPr>
          <a:xfrm rot="10800000">
            <a:off x="1174374" y="1040058"/>
            <a:ext cx="2011562" cy="1909710"/>
          </a:xfrm>
          <a:prstGeom prst="rect">
            <a:avLst/>
          </a:prstGeom>
        </p:spPr>
      </p:pic>
      <p:pic>
        <p:nvPicPr>
          <p:cNvPr id="8" name="Picture 7"/>
          <p:cNvPicPr>
            <a:picLocks noChangeAspect="1"/>
          </p:cNvPicPr>
          <p:nvPr/>
        </p:nvPicPr>
        <p:blipFill>
          <a:blip r:embed="rId3"/>
          <a:stretch>
            <a:fillRect/>
          </a:stretch>
        </p:blipFill>
        <p:spPr>
          <a:xfrm rot="10800000">
            <a:off x="4545627" y="1137667"/>
            <a:ext cx="2532773" cy="1714493"/>
          </a:xfrm>
          <a:prstGeom prst="rect">
            <a:avLst/>
          </a:prstGeom>
        </p:spPr>
      </p:pic>
      <p:sp>
        <p:nvSpPr>
          <p:cNvPr id="2" name="TextBox 1"/>
          <p:cNvSpPr txBox="1"/>
          <p:nvPr/>
        </p:nvSpPr>
        <p:spPr>
          <a:xfrm>
            <a:off x="3633554" y="3910011"/>
            <a:ext cx="1903085" cy="369332"/>
          </a:xfrm>
          <a:prstGeom prst="rect">
            <a:avLst/>
          </a:prstGeom>
          <a:noFill/>
        </p:spPr>
        <p:txBody>
          <a:bodyPr wrap="none" rtlCol="0">
            <a:spAutoFit/>
          </a:bodyPr>
          <a:lstStyle/>
          <a:p>
            <a:r>
              <a:rPr lang="en-US"/>
              <a:t>Real Corrections</a:t>
            </a:r>
          </a:p>
        </p:txBody>
      </p:sp>
      <p:pic>
        <p:nvPicPr>
          <p:cNvPr id="9" name="Picture 8">
            <a:extLst>
              <a:ext uri="{FF2B5EF4-FFF2-40B4-BE49-F238E27FC236}">
                <a16:creationId xmlns:a16="http://schemas.microsoft.com/office/drawing/2014/main" id="{3DD4C13E-B2DC-C94A-9CAD-79820413F37B}"/>
              </a:ext>
            </a:extLst>
          </p:cNvPr>
          <p:cNvPicPr>
            <a:picLocks noChangeAspect="1"/>
          </p:cNvPicPr>
          <p:nvPr/>
        </p:nvPicPr>
        <p:blipFill>
          <a:blip r:embed="rId4"/>
          <a:stretch>
            <a:fillRect/>
          </a:stretch>
        </p:blipFill>
        <p:spPr>
          <a:xfrm rot="10800000">
            <a:off x="5903433" y="2780188"/>
            <a:ext cx="2105030" cy="1654571"/>
          </a:xfrm>
          <a:prstGeom prst="rect">
            <a:avLst/>
          </a:prstGeom>
        </p:spPr>
      </p:pic>
      <p:pic>
        <p:nvPicPr>
          <p:cNvPr id="11" name="Picture 10">
            <a:extLst>
              <a:ext uri="{FF2B5EF4-FFF2-40B4-BE49-F238E27FC236}">
                <a16:creationId xmlns:a16="http://schemas.microsoft.com/office/drawing/2014/main" id="{4739D6B8-A9D8-CB43-85FD-918ECC044FFC}"/>
              </a:ext>
            </a:extLst>
          </p:cNvPr>
          <p:cNvPicPr>
            <a:picLocks noChangeAspect="1"/>
          </p:cNvPicPr>
          <p:nvPr/>
        </p:nvPicPr>
        <p:blipFill>
          <a:blip r:embed="rId4"/>
          <a:stretch>
            <a:fillRect/>
          </a:stretch>
        </p:blipFill>
        <p:spPr>
          <a:xfrm rot="10800000">
            <a:off x="762798" y="2852160"/>
            <a:ext cx="2200794" cy="1729842"/>
          </a:xfrm>
          <a:prstGeom prst="rect">
            <a:avLst/>
          </a:prstGeom>
        </p:spPr>
      </p:pic>
    </p:spTree>
    <p:extLst>
      <p:ext uri="{BB962C8B-B14F-4D97-AF65-F5344CB8AC3E}">
        <p14:creationId xmlns:p14="http://schemas.microsoft.com/office/powerpoint/2010/main" val="348083152"/>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F88E0-56BF-6147-8899-1ACBAE396F88}"/>
              </a:ext>
            </a:extLst>
          </p:cNvPr>
          <p:cNvSpPr>
            <a:spLocks noGrp="1"/>
          </p:cNvSpPr>
          <p:nvPr>
            <p:ph type="title"/>
          </p:nvPr>
        </p:nvSpPr>
        <p:spPr/>
        <p:txBody>
          <a:bodyPr/>
          <a:lstStyle/>
          <a:p>
            <a:r>
              <a:rPr lang="en-US" dirty="0"/>
              <a:t>VBFNLO</a:t>
            </a:r>
          </a:p>
        </p:txBody>
      </p:sp>
      <p:pic>
        <p:nvPicPr>
          <p:cNvPr id="4" name="Content Placeholder 3">
            <a:extLst>
              <a:ext uri="{FF2B5EF4-FFF2-40B4-BE49-F238E27FC236}">
                <a16:creationId xmlns:a16="http://schemas.microsoft.com/office/drawing/2014/main" id="{1D1AD6DA-4D50-0C4F-BD3B-08416B6335EA}"/>
              </a:ext>
            </a:extLst>
          </p:cNvPr>
          <p:cNvPicPr>
            <a:picLocks noGrp="1" noChangeAspect="1"/>
          </p:cNvPicPr>
          <p:nvPr>
            <p:ph idx="1"/>
          </p:nvPr>
        </p:nvPicPr>
        <p:blipFill>
          <a:blip r:embed="rId2"/>
          <a:stretch>
            <a:fillRect/>
          </a:stretch>
        </p:blipFill>
        <p:spPr>
          <a:xfrm>
            <a:off x="339213" y="1360764"/>
            <a:ext cx="2677302" cy="2168393"/>
          </a:xfrm>
        </p:spPr>
      </p:pic>
      <p:sp>
        <p:nvSpPr>
          <p:cNvPr id="5" name="Rectangle 4">
            <a:extLst>
              <a:ext uri="{FF2B5EF4-FFF2-40B4-BE49-F238E27FC236}">
                <a16:creationId xmlns:a16="http://schemas.microsoft.com/office/drawing/2014/main" id="{9FD9B845-1631-5249-A827-50021828F50C}"/>
              </a:ext>
            </a:extLst>
          </p:cNvPr>
          <p:cNvSpPr/>
          <p:nvPr/>
        </p:nvSpPr>
        <p:spPr>
          <a:xfrm>
            <a:off x="3082212" y="1202144"/>
            <a:ext cx="5943600" cy="2739211"/>
          </a:xfrm>
          <a:prstGeom prst="rect">
            <a:avLst/>
          </a:prstGeom>
        </p:spPr>
        <p:txBody>
          <a:bodyPr wrap="square">
            <a:spAutoFit/>
          </a:bodyPr>
          <a:lstStyle/>
          <a:p>
            <a:r>
              <a:rPr lang="en-US" b="1" dirty="0">
                <a:solidFill>
                  <a:srgbClr val="885929"/>
                </a:solidFill>
                <a:latin typeface="Lucida Grande" panose="020B0600040502020204" pitchFamily="34" charset="0"/>
              </a:rPr>
              <a:t>Project Description</a:t>
            </a:r>
          </a:p>
          <a:p>
            <a:r>
              <a:rPr lang="en-US" sz="1100" dirty="0">
                <a:solidFill>
                  <a:srgbClr val="000000"/>
                </a:solidFill>
                <a:latin typeface="Lucida Grande" panose="020B0600040502020204" pitchFamily="34" charset="0"/>
              </a:rPr>
              <a:t>VBFNLO is a fully flexible </a:t>
            </a:r>
            <a:r>
              <a:rPr lang="en-US" sz="1100" dirty="0" err="1">
                <a:solidFill>
                  <a:srgbClr val="000000"/>
                </a:solidFill>
                <a:latin typeface="Lucida Grande" panose="020B0600040502020204" pitchFamily="34" charset="0"/>
              </a:rPr>
              <a:t>parton</a:t>
            </a:r>
            <a:r>
              <a:rPr lang="en-US" sz="1100" dirty="0">
                <a:solidFill>
                  <a:srgbClr val="000000"/>
                </a:solidFill>
                <a:latin typeface="Lucida Grande" panose="020B0600040502020204" pitchFamily="34" charset="0"/>
              </a:rPr>
              <a:t> level Monte Carlo program for the simulation of vector boson fusion, double and triple vector boson production in hadronic collisions at next to leading order in the strong coupling constant. VBFNLO includes Higgs and vector boson decays with full spin correlations and all off-shell effects. In addition, VBFNLO implements CP-even and CP-odd Higgs boson via gluon fusion, associated with two jets, at the leading order one loop level with the full top-quark and bottom-quark mass dependence in a generic two Higgs doublet model.</a:t>
            </a:r>
          </a:p>
          <a:p>
            <a:r>
              <a:rPr lang="en-US" sz="1100" dirty="0">
                <a:solidFill>
                  <a:srgbClr val="000000"/>
                </a:solidFill>
                <a:latin typeface="Lucida Grande" panose="020B0600040502020204" pitchFamily="34" charset="0"/>
              </a:rPr>
              <a:t>A variety of effects arising from beyond the Standard Model physics are implemented for selected processes. This includes anomalous couplings of Higgs and vector bosons and a Warped </a:t>
            </a:r>
            <a:r>
              <a:rPr lang="en-US" sz="1100" dirty="0" err="1">
                <a:solidFill>
                  <a:srgbClr val="000000"/>
                </a:solidFill>
                <a:latin typeface="Lucida Grande" panose="020B0600040502020204" pitchFamily="34" charset="0"/>
              </a:rPr>
              <a:t>Higgsless</a:t>
            </a:r>
            <a:r>
              <a:rPr lang="en-US" sz="1100" dirty="0">
                <a:solidFill>
                  <a:srgbClr val="000000"/>
                </a:solidFill>
                <a:latin typeface="Lucida Grande" panose="020B0600040502020204" pitchFamily="34" charset="0"/>
              </a:rPr>
              <a:t> extra dimension model. The program offers the possibility to generate Les </a:t>
            </a:r>
            <a:r>
              <a:rPr lang="en-US" sz="1100" dirty="0" err="1">
                <a:solidFill>
                  <a:srgbClr val="000000"/>
                </a:solidFill>
                <a:latin typeface="Lucida Grande" panose="020B0600040502020204" pitchFamily="34" charset="0"/>
              </a:rPr>
              <a:t>Houches</a:t>
            </a:r>
            <a:r>
              <a:rPr lang="en-US" sz="1100" dirty="0">
                <a:solidFill>
                  <a:srgbClr val="000000"/>
                </a:solidFill>
                <a:latin typeface="Lucida Grande" panose="020B0600040502020204" pitchFamily="34" charset="0"/>
              </a:rPr>
              <a:t> Accord event files for all processes available at leading order.</a:t>
            </a:r>
          </a:p>
          <a:p>
            <a:r>
              <a:rPr lang="en-US" sz="1100" dirty="0">
                <a:solidFill>
                  <a:srgbClr val="000000"/>
                </a:solidFill>
                <a:latin typeface="Lucida Grande" panose="020B0600040502020204" pitchFamily="34" charset="0"/>
              </a:rPr>
              <a:t>All implemented processes can be found </a:t>
            </a:r>
            <a:r>
              <a:rPr lang="en-US" sz="1100" dirty="0">
                <a:solidFill>
                  <a:srgbClr val="885929"/>
                </a:solidFill>
                <a:latin typeface="Lucida Grande" panose="020B0600040502020204" pitchFamily="34" charset="0"/>
                <a:hlinkClick r:id="rId3" tooltip="documentation:proclist"/>
              </a:rPr>
              <a:t>here</a:t>
            </a:r>
            <a:r>
              <a:rPr lang="en-US" sz="1100" dirty="0">
                <a:solidFill>
                  <a:srgbClr val="000000"/>
                </a:solidFill>
                <a:latin typeface="Lucida Grande" panose="020B0600040502020204" pitchFamily="34" charset="0"/>
              </a:rPr>
              <a:t>.</a:t>
            </a:r>
          </a:p>
          <a:p>
            <a:r>
              <a:rPr lang="en-US" sz="1100" dirty="0">
                <a:solidFill>
                  <a:srgbClr val="000000"/>
                </a:solidFill>
                <a:latin typeface="Lucida Grande" panose="020B0600040502020204" pitchFamily="34" charset="0"/>
              </a:rPr>
              <a:t>The list of people involved in VBFNLO is </a:t>
            </a:r>
            <a:r>
              <a:rPr lang="en-US" sz="1100" dirty="0">
                <a:solidFill>
                  <a:srgbClr val="885929"/>
                </a:solidFill>
                <a:latin typeface="Lucida Grande" panose="020B0600040502020204" pitchFamily="34" charset="0"/>
                <a:hlinkClick r:id="rId4" tooltip="team"/>
              </a:rPr>
              <a:t>here</a:t>
            </a:r>
            <a:r>
              <a:rPr lang="en-US" sz="1100" dirty="0">
                <a:solidFill>
                  <a:srgbClr val="000000"/>
                </a:solidFill>
                <a:latin typeface="Lucida Grande" panose="020B0600040502020204" pitchFamily="34" charset="0"/>
              </a:rPr>
              <a:t>.</a:t>
            </a:r>
            <a:endParaRPr lang="en-US" sz="1100" b="0" i="0" u="none" strike="noStrike" dirty="0">
              <a:solidFill>
                <a:srgbClr val="000000"/>
              </a:solidFill>
              <a:effectLst/>
              <a:latin typeface="Lucida Grande" panose="020B0600040502020204" pitchFamily="34" charset="0"/>
            </a:endParaRPr>
          </a:p>
        </p:txBody>
      </p:sp>
    </p:spTree>
    <p:extLst>
      <p:ext uri="{BB962C8B-B14F-4D97-AF65-F5344CB8AC3E}">
        <p14:creationId xmlns:p14="http://schemas.microsoft.com/office/powerpoint/2010/main" val="2989575207"/>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8C14E-4021-C64C-87A9-7424DFC0B436}"/>
              </a:ext>
            </a:extLst>
          </p:cNvPr>
          <p:cNvSpPr>
            <a:spLocks noGrp="1"/>
          </p:cNvSpPr>
          <p:nvPr>
            <p:ph type="title"/>
          </p:nvPr>
        </p:nvSpPr>
        <p:spPr/>
        <p:txBody>
          <a:bodyPr/>
          <a:lstStyle/>
          <a:p>
            <a:r>
              <a:rPr lang="en-US"/>
              <a:t>Herwig 7</a:t>
            </a:r>
          </a:p>
        </p:txBody>
      </p:sp>
      <p:pic>
        <p:nvPicPr>
          <p:cNvPr id="4" name="Picture 3">
            <a:extLst>
              <a:ext uri="{FF2B5EF4-FFF2-40B4-BE49-F238E27FC236}">
                <a16:creationId xmlns:a16="http://schemas.microsoft.com/office/drawing/2014/main" id="{7C22A016-AD17-F340-9C41-3D1C7B9133C4}"/>
              </a:ext>
            </a:extLst>
          </p:cNvPr>
          <p:cNvPicPr>
            <a:picLocks noChangeAspect="1"/>
          </p:cNvPicPr>
          <p:nvPr/>
        </p:nvPicPr>
        <p:blipFill>
          <a:blip r:embed="rId2"/>
          <a:stretch>
            <a:fillRect/>
          </a:stretch>
        </p:blipFill>
        <p:spPr>
          <a:xfrm>
            <a:off x="1981200" y="504268"/>
            <a:ext cx="6553200" cy="4061366"/>
          </a:xfrm>
          <a:prstGeom prst="rect">
            <a:avLst/>
          </a:prstGeom>
        </p:spPr>
      </p:pic>
    </p:spTree>
    <p:extLst>
      <p:ext uri="{BB962C8B-B14F-4D97-AF65-F5344CB8AC3E}">
        <p14:creationId xmlns:p14="http://schemas.microsoft.com/office/powerpoint/2010/main" val="2069975442"/>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B35C1-93F8-5948-8783-7A2D1C191A1B}"/>
              </a:ext>
            </a:extLst>
          </p:cNvPr>
          <p:cNvSpPr>
            <a:spLocks noGrp="1"/>
          </p:cNvSpPr>
          <p:nvPr>
            <p:ph type="title"/>
          </p:nvPr>
        </p:nvSpPr>
        <p:spPr/>
        <p:txBody>
          <a:bodyPr/>
          <a:lstStyle/>
          <a:p>
            <a:endParaRPr lang="en-US"/>
          </a:p>
        </p:txBody>
      </p:sp>
      <p:pic>
        <p:nvPicPr>
          <p:cNvPr id="5" name="Content Placeholder 4" descr="A screenshot of a cell phone&#10;&#10;Description automatically generated">
            <a:extLst>
              <a:ext uri="{FF2B5EF4-FFF2-40B4-BE49-F238E27FC236}">
                <a16:creationId xmlns:a16="http://schemas.microsoft.com/office/drawing/2014/main" id="{F22D5AE6-8F9D-624C-A080-394993DADF9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 y="-56157"/>
            <a:ext cx="7153854" cy="5267891"/>
          </a:xfrm>
        </p:spPr>
      </p:pic>
      <p:grpSp>
        <p:nvGrpSpPr>
          <p:cNvPr id="8" name="Group 7">
            <a:extLst>
              <a:ext uri="{FF2B5EF4-FFF2-40B4-BE49-F238E27FC236}">
                <a16:creationId xmlns:a16="http://schemas.microsoft.com/office/drawing/2014/main" id="{40FBBECD-EDBD-5649-8BD3-EA40B6777E27}"/>
              </a:ext>
            </a:extLst>
          </p:cNvPr>
          <p:cNvGrpSpPr/>
          <p:nvPr/>
        </p:nvGrpSpPr>
        <p:grpSpPr>
          <a:xfrm>
            <a:off x="2084954" y="1312338"/>
            <a:ext cx="4794120" cy="2760840"/>
            <a:chOff x="2084954" y="1312338"/>
            <a:chExt cx="4794120" cy="2760840"/>
          </a:xfrm>
        </p:grpSpPr>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B25FD4D6-5AD4-B544-8E9B-5D4338FD38AF}"/>
                    </a:ext>
                  </a:extLst>
                </p14:cNvPr>
                <p14:cNvContentPartPr/>
                <p14:nvPr/>
              </p14:nvContentPartPr>
              <p14:xfrm>
                <a:off x="2084954" y="3954738"/>
                <a:ext cx="87840" cy="118440"/>
              </p14:xfrm>
            </p:contentPart>
          </mc:Choice>
          <mc:Fallback xmlns="">
            <p:pic>
              <p:nvPicPr>
                <p:cNvPr id="6" name="Ink 5">
                  <a:extLst>
                    <a:ext uri="{FF2B5EF4-FFF2-40B4-BE49-F238E27FC236}">
                      <a16:creationId xmlns:a16="http://schemas.microsoft.com/office/drawing/2014/main" id="{B25FD4D6-5AD4-B544-8E9B-5D4338FD38AF}"/>
                    </a:ext>
                  </a:extLst>
                </p:cNvPr>
                <p:cNvPicPr/>
                <p:nvPr/>
              </p:nvPicPr>
              <p:blipFill>
                <a:blip r:embed="rId4"/>
                <a:stretch>
                  <a:fillRect/>
                </a:stretch>
              </p:blipFill>
              <p:spPr>
                <a:xfrm>
                  <a:off x="2075954" y="3945738"/>
                  <a:ext cx="105480" cy="13608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E160A24A-E713-F74A-891A-FBA9ED24BCCA}"/>
                    </a:ext>
                  </a:extLst>
                </p14:cNvPr>
                <p14:cNvContentPartPr/>
                <p14:nvPr/>
              </p14:nvContentPartPr>
              <p14:xfrm>
                <a:off x="2085314" y="1312338"/>
                <a:ext cx="4793760" cy="2711520"/>
              </p14:xfrm>
            </p:contentPart>
          </mc:Choice>
          <mc:Fallback xmlns="">
            <p:pic>
              <p:nvPicPr>
                <p:cNvPr id="7" name="Ink 6">
                  <a:extLst>
                    <a:ext uri="{FF2B5EF4-FFF2-40B4-BE49-F238E27FC236}">
                      <a16:creationId xmlns:a16="http://schemas.microsoft.com/office/drawing/2014/main" id="{E160A24A-E713-F74A-891A-FBA9ED24BCCA}"/>
                    </a:ext>
                  </a:extLst>
                </p:cNvPr>
                <p:cNvPicPr/>
                <p:nvPr/>
              </p:nvPicPr>
              <p:blipFill>
                <a:blip r:embed="rId6"/>
                <a:stretch>
                  <a:fillRect/>
                </a:stretch>
              </p:blipFill>
              <p:spPr>
                <a:xfrm>
                  <a:off x="2076314" y="1303338"/>
                  <a:ext cx="4811400" cy="2729160"/>
                </a:xfrm>
                <a:prstGeom prst="rect">
                  <a:avLst/>
                </a:prstGeom>
              </p:spPr>
            </p:pic>
          </mc:Fallback>
        </mc:AlternateContent>
      </p:grpSp>
      <p:grpSp>
        <p:nvGrpSpPr>
          <p:cNvPr id="14" name="Group 13">
            <a:extLst>
              <a:ext uri="{FF2B5EF4-FFF2-40B4-BE49-F238E27FC236}">
                <a16:creationId xmlns:a16="http://schemas.microsoft.com/office/drawing/2014/main" id="{929011AF-4264-F544-B8C5-458D5979BDF9}"/>
              </a:ext>
            </a:extLst>
          </p:cNvPr>
          <p:cNvGrpSpPr/>
          <p:nvPr/>
        </p:nvGrpSpPr>
        <p:grpSpPr>
          <a:xfrm>
            <a:off x="7059794" y="948018"/>
            <a:ext cx="759240" cy="469800"/>
            <a:chOff x="7059794" y="948018"/>
            <a:chExt cx="759240" cy="469800"/>
          </a:xfrm>
        </p:grpSpPr>
        <mc:AlternateContent xmlns:mc="http://schemas.openxmlformats.org/markup-compatibility/2006" xmlns:p14="http://schemas.microsoft.com/office/powerpoint/2010/main">
          <mc:Choice Requires="p14">
            <p:contentPart p14:bwMode="auto" r:id="rId7">
              <p14:nvContentPartPr>
                <p14:cNvPr id="9" name="Ink 8">
                  <a:extLst>
                    <a:ext uri="{FF2B5EF4-FFF2-40B4-BE49-F238E27FC236}">
                      <a16:creationId xmlns:a16="http://schemas.microsoft.com/office/drawing/2014/main" id="{9FD55773-F3F5-EF43-9B99-233F0013C9D3}"/>
                    </a:ext>
                  </a:extLst>
                </p14:cNvPr>
                <p14:cNvContentPartPr/>
                <p14:nvPr/>
              </p14:nvContentPartPr>
              <p14:xfrm>
                <a:off x="7059794" y="988338"/>
                <a:ext cx="249480" cy="429480"/>
              </p14:xfrm>
            </p:contentPart>
          </mc:Choice>
          <mc:Fallback xmlns="">
            <p:pic>
              <p:nvPicPr>
                <p:cNvPr id="9" name="Ink 8">
                  <a:extLst>
                    <a:ext uri="{FF2B5EF4-FFF2-40B4-BE49-F238E27FC236}">
                      <a16:creationId xmlns:a16="http://schemas.microsoft.com/office/drawing/2014/main" id="{9FD55773-F3F5-EF43-9B99-233F0013C9D3}"/>
                    </a:ext>
                  </a:extLst>
                </p:cNvPr>
                <p:cNvPicPr/>
                <p:nvPr/>
              </p:nvPicPr>
              <p:blipFill>
                <a:blip r:embed="rId8"/>
                <a:stretch>
                  <a:fillRect/>
                </a:stretch>
              </p:blipFill>
              <p:spPr>
                <a:xfrm>
                  <a:off x="7050794" y="979338"/>
                  <a:ext cx="267120" cy="44712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0" name="Ink 9">
                  <a:extLst>
                    <a:ext uri="{FF2B5EF4-FFF2-40B4-BE49-F238E27FC236}">
                      <a16:creationId xmlns:a16="http://schemas.microsoft.com/office/drawing/2014/main" id="{AD6392E7-C5B8-0344-99CA-12BE747C5C2F}"/>
                    </a:ext>
                  </a:extLst>
                </p14:cNvPr>
                <p14:cNvContentPartPr/>
                <p14:nvPr/>
              </p14:nvContentPartPr>
              <p14:xfrm>
                <a:off x="7403234" y="1164738"/>
                <a:ext cx="132840" cy="21600"/>
              </p14:xfrm>
            </p:contentPart>
          </mc:Choice>
          <mc:Fallback xmlns="">
            <p:pic>
              <p:nvPicPr>
                <p:cNvPr id="10" name="Ink 9">
                  <a:extLst>
                    <a:ext uri="{FF2B5EF4-FFF2-40B4-BE49-F238E27FC236}">
                      <a16:creationId xmlns:a16="http://schemas.microsoft.com/office/drawing/2014/main" id="{AD6392E7-C5B8-0344-99CA-12BE747C5C2F}"/>
                    </a:ext>
                  </a:extLst>
                </p:cNvPr>
                <p:cNvPicPr/>
                <p:nvPr/>
              </p:nvPicPr>
              <p:blipFill>
                <a:blip r:embed="rId10"/>
                <a:stretch>
                  <a:fillRect/>
                </a:stretch>
              </p:blipFill>
              <p:spPr>
                <a:xfrm>
                  <a:off x="7394234" y="1155738"/>
                  <a:ext cx="150480" cy="392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1" name="Ink 10">
                  <a:extLst>
                    <a:ext uri="{FF2B5EF4-FFF2-40B4-BE49-F238E27FC236}">
                      <a16:creationId xmlns:a16="http://schemas.microsoft.com/office/drawing/2014/main" id="{49AE0D63-B85B-D74E-9F5F-BE5A39DBDA67}"/>
                    </a:ext>
                  </a:extLst>
                </p14:cNvPr>
                <p14:cNvContentPartPr/>
                <p14:nvPr/>
              </p14:nvContentPartPr>
              <p14:xfrm>
                <a:off x="7459754" y="1132338"/>
                <a:ext cx="360" cy="80280"/>
              </p14:xfrm>
            </p:contentPart>
          </mc:Choice>
          <mc:Fallback xmlns="">
            <p:pic>
              <p:nvPicPr>
                <p:cNvPr id="11" name="Ink 10">
                  <a:extLst>
                    <a:ext uri="{FF2B5EF4-FFF2-40B4-BE49-F238E27FC236}">
                      <a16:creationId xmlns:a16="http://schemas.microsoft.com/office/drawing/2014/main" id="{49AE0D63-B85B-D74E-9F5F-BE5A39DBDA67}"/>
                    </a:ext>
                  </a:extLst>
                </p:cNvPr>
                <p:cNvPicPr/>
                <p:nvPr/>
              </p:nvPicPr>
              <p:blipFill>
                <a:blip r:embed="rId12"/>
                <a:stretch>
                  <a:fillRect/>
                </a:stretch>
              </p:blipFill>
              <p:spPr>
                <a:xfrm>
                  <a:off x="7450754" y="1123338"/>
                  <a:ext cx="18000" cy="9792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3" name="Ink 12">
                  <a:extLst>
                    <a:ext uri="{FF2B5EF4-FFF2-40B4-BE49-F238E27FC236}">
                      <a16:creationId xmlns:a16="http://schemas.microsoft.com/office/drawing/2014/main" id="{CEB24EEB-3E2C-FD42-ACC6-C301CF5584A8}"/>
                    </a:ext>
                  </a:extLst>
                </p14:cNvPr>
                <p14:cNvContentPartPr/>
                <p14:nvPr/>
              </p14:nvContentPartPr>
              <p14:xfrm>
                <a:off x="7613114" y="948018"/>
                <a:ext cx="205920" cy="265680"/>
              </p14:xfrm>
            </p:contentPart>
          </mc:Choice>
          <mc:Fallback xmlns="">
            <p:pic>
              <p:nvPicPr>
                <p:cNvPr id="13" name="Ink 12">
                  <a:extLst>
                    <a:ext uri="{FF2B5EF4-FFF2-40B4-BE49-F238E27FC236}">
                      <a16:creationId xmlns:a16="http://schemas.microsoft.com/office/drawing/2014/main" id="{CEB24EEB-3E2C-FD42-ACC6-C301CF5584A8}"/>
                    </a:ext>
                  </a:extLst>
                </p:cNvPr>
                <p:cNvPicPr/>
                <p:nvPr/>
              </p:nvPicPr>
              <p:blipFill>
                <a:blip r:embed="rId14"/>
                <a:stretch>
                  <a:fillRect/>
                </a:stretch>
              </p:blipFill>
              <p:spPr>
                <a:xfrm>
                  <a:off x="7604098" y="939018"/>
                  <a:ext cx="223591" cy="283320"/>
                </a:xfrm>
                <a:prstGeom prst="rect">
                  <a:avLst/>
                </a:prstGeom>
              </p:spPr>
            </p:pic>
          </mc:Fallback>
        </mc:AlternateContent>
      </p:grpSp>
      <p:grpSp>
        <p:nvGrpSpPr>
          <p:cNvPr id="22" name="Group 21">
            <a:extLst>
              <a:ext uri="{FF2B5EF4-FFF2-40B4-BE49-F238E27FC236}">
                <a16:creationId xmlns:a16="http://schemas.microsoft.com/office/drawing/2014/main" id="{F9457FD1-AE0D-8B43-8BFA-21688543F9B6}"/>
              </a:ext>
            </a:extLst>
          </p:cNvPr>
          <p:cNvGrpSpPr/>
          <p:nvPr/>
        </p:nvGrpSpPr>
        <p:grpSpPr>
          <a:xfrm>
            <a:off x="8023154" y="854418"/>
            <a:ext cx="432360" cy="549000"/>
            <a:chOff x="8023154" y="854418"/>
            <a:chExt cx="432360" cy="549000"/>
          </a:xfrm>
        </p:grpSpPr>
        <mc:AlternateContent xmlns:mc="http://schemas.openxmlformats.org/markup-compatibility/2006" xmlns:p14="http://schemas.microsoft.com/office/powerpoint/2010/main">
          <mc:Choice Requires="p14">
            <p:contentPart p14:bwMode="auto" r:id="rId15">
              <p14:nvContentPartPr>
                <p14:cNvPr id="15" name="Ink 14">
                  <a:extLst>
                    <a:ext uri="{FF2B5EF4-FFF2-40B4-BE49-F238E27FC236}">
                      <a16:creationId xmlns:a16="http://schemas.microsoft.com/office/drawing/2014/main" id="{A7585483-3CE3-2143-AEC2-4B66C6FB3C2A}"/>
                    </a:ext>
                  </a:extLst>
                </p14:cNvPr>
                <p14:cNvContentPartPr/>
                <p14:nvPr/>
              </p14:nvContentPartPr>
              <p14:xfrm>
                <a:off x="8023154" y="1075458"/>
                <a:ext cx="122760" cy="327960"/>
              </p14:xfrm>
            </p:contentPart>
          </mc:Choice>
          <mc:Fallback xmlns="">
            <p:pic>
              <p:nvPicPr>
                <p:cNvPr id="15" name="Ink 14">
                  <a:extLst>
                    <a:ext uri="{FF2B5EF4-FFF2-40B4-BE49-F238E27FC236}">
                      <a16:creationId xmlns:a16="http://schemas.microsoft.com/office/drawing/2014/main" id="{A7585483-3CE3-2143-AEC2-4B66C6FB3C2A}"/>
                    </a:ext>
                  </a:extLst>
                </p:cNvPr>
                <p:cNvPicPr/>
                <p:nvPr/>
              </p:nvPicPr>
              <p:blipFill>
                <a:blip r:embed="rId16"/>
                <a:stretch>
                  <a:fillRect/>
                </a:stretch>
              </p:blipFill>
              <p:spPr>
                <a:xfrm>
                  <a:off x="8014154" y="1066448"/>
                  <a:ext cx="140400" cy="345619"/>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6" name="Ink 15">
                  <a:extLst>
                    <a:ext uri="{FF2B5EF4-FFF2-40B4-BE49-F238E27FC236}">
                      <a16:creationId xmlns:a16="http://schemas.microsoft.com/office/drawing/2014/main" id="{A407F275-4231-1D47-84C7-3E14B099071C}"/>
                    </a:ext>
                  </a:extLst>
                </p14:cNvPr>
                <p14:cNvContentPartPr/>
                <p14:nvPr/>
              </p14:nvContentPartPr>
              <p14:xfrm>
                <a:off x="8045474" y="964938"/>
                <a:ext cx="360" cy="2520"/>
              </p14:xfrm>
            </p:contentPart>
          </mc:Choice>
          <mc:Fallback xmlns="">
            <p:pic>
              <p:nvPicPr>
                <p:cNvPr id="16" name="Ink 15">
                  <a:extLst>
                    <a:ext uri="{FF2B5EF4-FFF2-40B4-BE49-F238E27FC236}">
                      <a16:creationId xmlns:a16="http://schemas.microsoft.com/office/drawing/2014/main" id="{A407F275-4231-1D47-84C7-3E14B099071C}"/>
                    </a:ext>
                  </a:extLst>
                </p:cNvPr>
                <p:cNvPicPr/>
                <p:nvPr/>
              </p:nvPicPr>
              <p:blipFill>
                <a:blip r:embed="rId18"/>
                <a:stretch>
                  <a:fillRect/>
                </a:stretch>
              </p:blipFill>
              <p:spPr>
                <a:xfrm>
                  <a:off x="8036474" y="955938"/>
                  <a:ext cx="18000" cy="2016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7" name="Ink 16">
                  <a:extLst>
                    <a:ext uri="{FF2B5EF4-FFF2-40B4-BE49-F238E27FC236}">
                      <a16:creationId xmlns:a16="http://schemas.microsoft.com/office/drawing/2014/main" id="{D007F749-1CE4-CD41-9150-BD318A3E401F}"/>
                    </a:ext>
                  </a:extLst>
                </p14:cNvPr>
                <p14:cNvContentPartPr/>
                <p14:nvPr/>
              </p14:nvContentPartPr>
              <p14:xfrm>
                <a:off x="8135114" y="1002738"/>
                <a:ext cx="107640" cy="157320"/>
              </p14:xfrm>
            </p:contentPart>
          </mc:Choice>
          <mc:Fallback xmlns="">
            <p:pic>
              <p:nvPicPr>
                <p:cNvPr id="17" name="Ink 16">
                  <a:extLst>
                    <a:ext uri="{FF2B5EF4-FFF2-40B4-BE49-F238E27FC236}">
                      <a16:creationId xmlns:a16="http://schemas.microsoft.com/office/drawing/2014/main" id="{D007F749-1CE4-CD41-9150-BD318A3E401F}"/>
                    </a:ext>
                  </a:extLst>
                </p:cNvPr>
                <p:cNvPicPr/>
                <p:nvPr/>
              </p:nvPicPr>
              <p:blipFill>
                <a:blip r:embed="rId20"/>
                <a:stretch>
                  <a:fillRect/>
                </a:stretch>
              </p:blipFill>
              <p:spPr>
                <a:xfrm>
                  <a:off x="8126114" y="993738"/>
                  <a:ext cx="125280" cy="17496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8" name="Ink 17">
                  <a:extLst>
                    <a:ext uri="{FF2B5EF4-FFF2-40B4-BE49-F238E27FC236}">
                      <a16:creationId xmlns:a16="http://schemas.microsoft.com/office/drawing/2014/main" id="{026DB859-26BE-D143-B884-69C608537203}"/>
                    </a:ext>
                  </a:extLst>
                </p14:cNvPr>
                <p14:cNvContentPartPr/>
                <p14:nvPr/>
              </p14:nvContentPartPr>
              <p14:xfrm>
                <a:off x="8238794" y="854418"/>
                <a:ext cx="25920" cy="208440"/>
              </p14:xfrm>
            </p:contentPart>
          </mc:Choice>
          <mc:Fallback xmlns="">
            <p:pic>
              <p:nvPicPr>
                <p:cNvPr id="18" name="Ink 17">
                  <a:extLst>
                    <a:ext uri="{FF2B5EF4-FFF2-40B4-BE49-F238E27FC236}">
                      <a16:creationId xmlns:a16="http://schemas.microsoft.com/office/drawing/2014/main" id="{026DB859-26BE-D143-B884-69C608537203}"/>
                    </a:ext>
                  </a:extLst>
                </p:cNvPr>
                <p:cNvPicPr/>
                <p:nvPr/>
              </p:nvPicPr>
              <p:blipFill>
                <a:blip r:embed="rId22"/>
                <a:stretch>
                  <a:fillRect/>
                </a:stretch>
              </p:blipFill>
              <p:spPr>
                <a:xfrm>
                  <a:off x="8229794" y="845418"/>
                  <a:ext cx="43560" cy="22608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20" name="Ink 19">
                  <a:extLst>
                    <a:ext uri="{FF2B5EF4-FFF2-40B4-BE49-F238E27FC236}">
                      <a16:creationId xmlns:a16="http://schemas.microsoft.com/office/drawing/2014/main" id="{E02B470F-7543-844B-871B-87504B2B4E2F}"/>
                    </a:ext>
                  </a:extLst>
                </p14:cNvPr>
                <p14:cNvContentPartPr/>
                <p14:nvPr/>
              </p14:nvContentPartPr>
              <p14:xfrm>
                <a:off x="8217554" y="941538"/>
                <a:ext cx="143640" cy="6480"/>
              </p14:xfrm>
            </p:contentPart>
          </mc:Choice>
          <mc:Fallback xmlns="">
            <p:pic>
              <p:nvPicPr>
                <p:cNvPr id="20" name="Ink 19">
                  <a:extLst>
                    <a:ext uri="{FF2B5EF4-FFF2-40B4-BE49-F238E27FC236}">
                      <a16:creationId xmlns:a16="http://schemas.microsoft.com/office/drawing/2014/main" id="{E02B470F-7543-844B-871B-87504B2B4E2F}"/>
                    </a:ext>
                  </a:extLst>
                </p:cNvPr>
                <p:cNvPicPr/>
                <p:nvPr/>
              </p:nvPicPr>
              <p:blipFill>
                <a:blip r:embed="rId24"/>
                <a:stretch>
                  <a:fillRect/>
                </a:stretch>
              </p:blipFill>
              <p:spPr>
                <a:xfrm>
                  <a:off x="8208531" y="932538"/>
                  <a:ext cx="161324" cy="2412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21" name="Ink 20">
                  <a:extLst>
                    <a:ext uri="{FF2B5EF4-FFF2-40B4-BE49-F238E27FC236}">
                      <a16:creationId xmlns:a16="http://schemas.microsoft.com/office/drawing/2014/main" id="{1CFBD1CC-0C30-D24B-8C5D-7770BCB5A568}"/>
                    </a:ext>
                  </a:extLst>
                </p14:cNvPr>
                <p14:cNvContentPartPr/>
                <p14:nvPr/>
              </p14:nvContentPartPr>
              <p14:xfrm>
                <a:off x="8305754" y="941538"/>
                <a:ext cx="149760" cy="169920"/>
              </p14:xfrm>
            </p:contentPart>
          </mc:Choice>
          <mc:Fallback xmlns="">
            <p:pic>
              <p:nvPicPr>
                <p:cNvPr id="21" name="Ink 20">
                  <a:extLst>
                    <a:ext uri="{FF2B5EF4-FFF2-40B4-BE49-F238E27FC236}">
                      <a16:creationId xmlns:a16="http://schemas.microsoft.com/office/drawing/2014/main" id="{1CFBD1CC-0C30-D24B-8C5D-7770BCB5A568}"/>
                    </a:ext>
                  </a:extLst>
                </p:cNvPr>
                <p:cNvPicPr/>
                <p:nvPr/>
              </p:nvPicPr>
              <p:blipFill>
                <a:blip r:embed="rId26"/>
                <a:stretch>
                  <a:fillRect/>
                </a:stretch>
              </p:blipFill>
              <p:spPr>
                <a:xfrm>
                  <a:off x="8296754" y="932519"/>
                  <a:ext cx="167400" cy="187597"/>
                </a:xfrm>
                <a:prstGeom prst="rect">
                  <a:avLst/>
                </a:prstGeom>
              </p:spPr>
            </p:pic>
          </mc:Fallback>
        </mc:AlternateContent>
      </p:grpSp>
    </p:spTree>
    <p:extLst>
      <p:ext uri="{BB962C8B-B14F-4D97-AF65-F5344CB8AC3E}">
        <p14:creationId xmlns:p14="http://schemas.microsoft.com/office/powerpoint/2010/main" val="2932132111"/>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4F6F1-8EB2-8B47-A745-1EB487B74692}"/>
              </a:ext>
            </a:extLst>
          </p:cNvPr>
          <p:cNvSpPr>
            <a:spLocks noGrp="1"/>
          </p:cNvSpPr>
          <p:nvPr>
            <p:ph type="title"/>
          </p:nvPr>
        </p:nvSpPr>
        <p:spPr/>
        <p:txBody>
          <a:bodyPr/>
          <a:lstStyle/>
          <a:p>
            <a:endParaRPr lang="en-US"/>
          </a:p>
        </p:txBody>
      </p:sp>
      <p:pic>
        <p:nvPicPr>
          <p:cNvPr id="5" name="Content Placeholder 4" descr="A screenshot of a cell phone&#10;&#10;Description automatically generated">
            <a:extLst>
              <a:ext uri="{FF2B5EF4-FFF2-40B4-BE49-F238E27FC236}">
                <a16:creationId xmlns:a16="http://schemas.microsoft.com/office/drawing/2014/main" id="{056995B5-3F38-CB4D-B51F-9A7B8732524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29588"/>
            <a:ext cx="7065291" cy="5202676"/>
          </a:xfrm>
        </p:spPr>
      </p:pic>
      <p:grpSp>
        <p:nvGrpSpPr>
          <p:cNvPr id="9" name="Group 8">
            <a:extLst>
              <a:ext uri="{FF2B5EF4-FFF2-40B4-BE49-F238E27FC236}">
                <a16:creationId xmlns:a16="http://schemas.microsoft.com/office/drawing/2014/main" id="{0EED6CE4-E2C4-714C-AC02-7F634C8B877E}"/>
              </a:ext>
            </a:extLst>
          </p:cNvPr>
          <p:cNvGrpSpPr/>
          <p:nvPr/>
        </p:nvGrpSpPr>
        <p:grpSpPr>
          <a:xfrm>
            <a:off x="1100728" y="1517898"/>
            <a:ext cx="5769720" cy="1190160"/>
            <a:chOff x="1100728" y="1517898"/>
            <a:chExt cx="5769720" cy="1190160"/>
          </a:xfrm>
        </p:grpSpPr>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F84E8393-BE0E-1E4A-BE9C-092FC06D680D}"/>
                    </a:ext>
                  </a:extLst>
                </p14:cNvPr>
                <p14:cNvContentPartPr/>
                <p14:nvPr/>
              </p14:nvContentPartPr>
              <p14:xfrm>
                <a:off x="1100728" y="1566498"/>
                <a:ext cx="5740200" cy="1141560"/>
              </p14:xfrm>
            </p:contentPart>
          </mc:Choice>
          <mc:Fallback xmlns="">
            <p:pic>
              <p:nvPicPr>
                <p:cNvPr id="7" name="Ink 6">
                  <a:extLst>
                    <a:ext uri="{FF2B5EF4-FFF2-40B4-BE49-F238E27FC236}">
                      <a16:creationId xmlns:a16="http://schemas.microsoft.com/office/drawing/2014/main" id="{F84E8393-BE0E-1E4A-BE9C-092FC06D680D}"/>
                    </a:ext>
                  </a:extLst>
                </p:cNvPr>
                <p:cNvPicPr/>
                <p:nvPr/>
              </p:nvPicPr>
              <p:blipFill>
                <a:blip r:embed="rId4"/>
                <a:stretch>
                  <a:fillRect/>
                </a:stretch>
              </p:blipFill>
              <p:spPr>
                <a:xfrm>
                  <a:off x="1091727" y="1557498"/>
                  <a:ext cx="5757841" cy="11592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5B686ADE-FA83-8E4C-B5DD-4D21CDF185E2}"/>
                    </a:ext>
                  </a:extLst>
                </p14:cNvPr>
                <p14:cNvContentPartPr/>
                <p14:nvPr/>
              </p14:nvContentPartPr>
              <p14:xfrm>
                <a:off x="6758488" y="1517898"/>
                <a:ext cx="111960" cy="160920"/>
              </p14:xfrm>
            </p:contentPart>
          </mc:Choice>
          <mc:Fallback xmlns="">
            <p:pic>
              <p:nvPicPr>
                <p:cNvPr id="8" name="Ink 7">
                  <a:extLst>
                    <a:ext uri="{FF2B5EF4-FFF2-40B4-BE49-F238E27FC236}">
                      <a16:creationId xmlns:a16="http://schemas.microsoft.com/office/drawing/2014/main" id="{5B686ADE-FA83-8E4C-B5DD-4D21CDF185E2}"/>
                    </a:ext>
                  </a:extLst>
                </p:cNvPr>
                <p:cNvPicPr/>
                <p:nvPr/>
              </p:nvPicPr>
              <p:blipFill>
                <a:blip r:embed="rId6"/>
                <a:stretch>
                  <a:fillRect/>
                </a:stretch>
              </p:blipFill>
              <p:spPr>
                <a:xfrm>
                  <a:off x="6749517" y="1508898"/>
                  <a:ext cx="129543" cy="1785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7">
            <p14:nvContentPartPr>
              <p14:cNvPr id="30" name="Ink 29">
                <a:extLst>
                  <a:ext uri="{FF2B5EF4-FFF2-40B4-BE49-F238E27FC236}">
                    <a16:creationId xmlns:a16="http://schemas.microsoft.com/office/drawing/2014/main" id="{37407C15-F5D1-5948-8860-97E66FC4785D}"/>
                  </a:ext>
                </a:extLst>
              </p14:cNvPr>
              <p14:cNvContentPartPr/>
              <p14:nvPr/>
            </p14:nvContentPartPr>
            <p14:xfrm>
              <a:off x="1597957" y="2581338"/>
              <a:ext cx="5148000" cy="335160"/>
            </p14:xfrm>
          </p:contentPart>
        </mc:Choice>
        <mc:Fallback xmlns="">
          <p:pic>
            <p:nvPicPr>
              <p:cNvPr id="30" name="Ink 29">
                <a:extLst>
                  <a:ext uri="{FF2B5EF4-FFF2-40B4-BE49-F238E27FC236}">
                    <a16:creationId xmlns:a16="http://schemas.microsoft.com/office/drawing/2014/main" id="{37407C15-F5D1-5948-8860-97E66FC4785D}"/>
                  </a:ext>
                </a:extLst>
              </p:cNvPr>
              <p:cNvPicPr/>
              <p:nvPr/>
            </p:nvPicPr>
            <p:blipFill>
              <a:blip r:embed="rId8"/>
              <a:stretch>
                <a:fillRect/>
              </a:stretch>
            </p:blipFill>
            <p:spPr>
              <a:xfrm>
                <a:off x="1588957" y="2572338"/>
                <a:ext cx="5165640" cy="352800"/>
              </a:xfrm>
              <a:prstGeom prst="rect">
                <a:avLst/>
              </a:prstGeom>
            </p:spPr>
          </p:pic>
        </mc:Fallback>
      </mc:AlternateContent>
      <p:sp>
        <p:nvSpPr>
          <p:cNvPr id="36" name="TextBox 35">
            <a:extLst>
              <a:ext uri="{FF2B5EF4-FFF2-40B4-BE49-F238E27FC236}">
                <a16:creationId xmlns:a16="http://schemas.microsoft.com/office/drawing/2014/main" id="{8D747990-9995-394C-BD3D-10C87B359CD1}"/>
              </a:ext>
            </a:extLst>
          </p:cNvPr>
          <p:cNvSpPr txBox="1"/>
          <p:nvPr/>
        </p:nvSpPr>
        <p:spPr>
          <a:xfrm>
            <a:off x="6840928" y="1408403"/>
            <a:ext cx="774571" cy="369332"/>
          </a:xfrm>
          <a:prstGeom prst="rect">
            <a:avLst/>
          </a:prstGeom>
          <a:noFill/>
        </p:spPr>
        <p:txBody>
          <a:bodyPr wrap="none" rtlCol="0">
            <a:spAutoFit/>
          </a:bodyPr>
          <a:lstStyle/>
          <a:p>
            <a:r>
              <a:rPr lang="en-US" err="1"/>
              <a:t>HJets</a:t>
            </a:r>
            <a:endParaRPr lang="en-US"/>
          </a:p>
        </p:txBody>
      </p:sp>
      <p:sp>
        <p:nvSpPr>
          <p:cNvPr id="37" name="TextBox 36">
            <a:extLst>
              <a:ext uri="{FF2B5EF4-FFF2-40B4-BE49-F238E27FC236}">
                <a16:creationId xmlns:a16="http://schemas.microsoft.com/office/drawing/2014/main" id="{9365C5F2-67C7-1248-9DFB-76255C8DE2BD}"/>
              </a:ext>
            </a:extLst>
          </p:cNvPr>
          <p:cNvSpPr txBox="1"/>
          <p:nvPr/>
        </p:nvSpPr>
        <p:spPr>
          <a:xfrm>
            <a:off x="6745957" y="2461541"/>
            <a:ext cx="1107996" cy="369332"/>
          </a:xfrm>
          <a:prstGeom prst="rect">
            <a:avLst/>
          </a:prstGeom>
          <a:noFill/>
        </p:spPr>
        <p:txBody>
          <a:bodyPr wrap="none" rtlCol="0">
            <a:spAutoFit/>
          </a:bodyPr>
          <a:lstStyle/>
          <a:p>
            <a:r>
              <a:rPr lang="en-US"/>
              <a:t>VBFNLO</a:t>
            </a:r>
          </a:p>
        </p:txBody>
      </p:sp>
    </p:spTree>
    <p:extLst>
      <p:ext uri="{BB962C8B-B14F-4D97-AF65-F5344CB8AC3E}">
        <p14:creationId xmlns:p14="http://schemas.microsoft.com/office/powerpoint/2010/main" val="1745572713"/>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32D94C-A5D2-7F49-B25D-1DFCFF57DCC4}"/>
              </a:ext>
            </a:extLst>
          </p:cNvPr>
          <p:cNvSpPr>
            <a:spLocks noGrp="1"/>
          </p:cNvSpPr>
          <p:nvPr>
            <p:ph type="title"/>
          </p:nvPr>
        </p:nvSpPr>
        <p:spPr/>
        <p:txBody>
          <a:bodyPr/>
          <a:lstStyle/>
          <a:p>
            <a:endParaRPr lang="en-US"/>
          </a:p>
        </p:txBody>
      </p:sp>
      <p:pic>
        <p:nvPicPr>
          <p:cNvPr id="5" name="Content Placeholder 4" descr="A screenshot of a cell phone&#10;&#10;Description automatically generated">
            <a:extLst>
              <a:ext uri="{FF2B5EF4-FFF2-40B4-BE49-F238E27FC236}">
                <a16:creationId xmlns:a16="http://schemas.microsoft.com/office/drawing/2014/main" id="{107ABE76-C2E5-E44F-B099-2A801108749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1" y="-95250"/>
            <a:ext cx="7036669" cy="5181600"/>
          </a:xfrm>
        </p:spPr>
      </p:pic>
      <p:sp>
        <p:nvSpPr>
          <p:cNvPr id="6" name="TextBox 5">
            <a:extLst>
              <a:ext uri="{FF2B5EF4-FFF2-40B4-BE49-F238E27FC236}">
                <a16:creationId xmlns:a16="http://schemas.microsoft.com/office/drawing/2014/main" id="{D4646F3B-8303-CF41-84C4-3001D558F811}"/>
              </a:ext>
            </a:extLst>
          </p:cNvPr>
          <p:cNvSpPr txBox="1"/>
          <p:nvPr/>
        </p:nvSpPr>
        <p:spPr>
          <a:xfrm>
            <a:off x="6553200" y="971550"/>
            <a:ext cx="2377574" cy="1477328"/>
          </a:xfrm>
          <a:prstGeom prst="rect">
            <a:avLst/>
          </a:prstGeom>
          <a:noFill/>
        </p:spPr>
        <p:txBody>
          <a:bodyPr wrap="none" rtlCol="0">
            <a:spAutoFit/>
          </a:bodyPr>
          <a:lstStyle/>
          <a:p>
            <a:r>
              <a:rPr lang="en-US"/>
              <a:t>Various setup:</a:t>
            </a:r>
          </a:p>
          <a:p>
            <a:pPr marL="342900" indent="-342900">
              <a:buAutoNum type="arabicPeriod"/>
            </a:pPr>
            <a:r>
              <a:rPr lang="en-US"/>
              <a:t>Fixed Order</a:t>
            </a:r>
          </a:p>
          <a:p>
            <a:pPr marL="342900" indent="-342900">
              <a:buAutoNum type="arabicPeriod"/>
            </a:pPr>
            <a:r>
              <a:rPr lang="en-US"/>
              <a:t>NLO/LO matching</a:t>
            </a:r>
          </a:p>
          <a:p>
            <a:pPr marL="800100" lvl="1" indent="-342900">
              <a:buAutoNum type="arabicPeriod"/>
            </a:pPr>
            <a:r>
              <a:rPr lang="en-US"/>
              <a:t>Subtractive</a:t>
            </a:r>
          </a:p>
          <a:p>
            <a:pPr marL="800100" lvl="1" indent="-342900">
              <a:buAutoNum type="arabicPeriod"/>
            </a:pPr>
            <a:r>
              <a:rPr lang="en-US" err="1"/>
              <a:t>Powheg</a:t>
            </a:r>
            <a:endParaRPr lang="en-US"/>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866D23CB-4915-D44F-81CD-2CD665DECA50}"/>
                  </a:ext>
                </a:extLst>
              </p14:cNvPr>
              <p14:cNvContentPartPr/>
              <p14:nvPr/>
            </p14:nvContentPartPr>
            <p14:xfrm>
              <a:off x="2421692" y="1331543"/>
              <a:ext cx="325440" cy="1592640"/>
            </p14:xfrm>
          </p:contentPart>
        </mc:Choice>
        <mc:Fallback xmlns="">
          <p:pic>
            <p:nvPicPr>
              <p:cNvPr id="7" name="Ink 6">
                <a:extLst>
                  <a:ext uri="{FF2B5EF4-FFF2-40B4-BE49-F238E27FC236}">
                    <a16:creationId xmlns:a16="http://schemas.microsoft.com/office/drawing/2014/main" id="{866D23CB-4915-D44F-81CD-2CD665DECA50}"/>
                  </a:ext>
                </a:extLst>
              </p:cNvPr>
              <p:cNvPicPr/>
              <p:nvPr/>
            </p:nvPicPr>
            <p:blipFill>
              <a:blip r:embed="rId4"/>
              <a:stretch>
                <a:fillRect/>
              </a:stretch>
            </p:blipFill>
            <p:spPr>
              <a:xfrm>
                <a:off x="2412692" y="1322543"/>
                <a:ext cx="343080" cy="161028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F0DBD85C-7E19-5047-B501-69557A1293B9}"/>
                  </a:ext>
                </a:extLst>
              </p14:cNvPr>
              <p14:cNvContentPartPr/>
              <p14:nvPr/>
            </p14:nvContentPartPr>
            <p14:xfrm>
              <a:off x="2678012" y="1198703"/>
              <a:ext cx="3803400" cy="728280"/>
            </p14:xfrm>
          </p:contentPart>
        </mc:Choice>
        <mc:Fallback xmlns="">
          <p:pic>
            <p:nvPicPr>
              <p:cNvPr id="8" name="Ink 7">
                <a:extLst>
                  <a:ext uri="{FF2B5EF4-FFF2-40B4-BE49-F238E27FC236}">
                    <a16:creationId xmlns:a16="http://schemas.microsoft.com/office/drawing/2014/main" id="{F0DBD85C-7E19-5047-B501-69557A1293B9}"/>
                  </a:ext>
                </a:extLst>
              </p:cNvPr>
              <p:cNvPicPr/>
              <p:nvPr/>
            </p:nvPicPr>
            <p:blipFill>
              <a:blip r:embed="rId6"/>
              <a:stretch>
                <a:fillRect/>
              </a:stretch>
            </p:blipFill>
            <p:spPr>
              <a:xfrm>
                <a:off x="2669012" y="1189703"/>
                <a:ext cx="3821040" cy="745920"/>
              </a:xfrm>
              <a:prstGeom prst="rect">
                <a:avLst/>
              </a:prstGeom>
            </p:spPr>
          </p:pic>
        </mc:Fallback>
      </mc:AlternateContent>
    </p:spTree>
    <p:extLst>
      <p:ext uri="{BB962C8B-B14F-4D97-AF65-F5344CB8AC3E}">
        <p14:creationId xmlns:p14="http://schemas.microsoft.com/office/powerpoint/2010/main" val="2992361470"/>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7F757-67F3-2943-91D2-4F0265897033}"/>
              </a:ext>
            </a:extLst>
          </p:cNvPr>
          <p:cNvSpPr>
            <a:spLocks noGrp="1"/>
          </p:cNvSpPr>
          <p:nvPr>
            <p:ph type="title"/>
          </p:nvPr>
        </p:nvSpPr>
        <p:spPr/>
        <p:txBody>
          <a:bodyPr/>
          <a:lstStyle/>
          <a:p>
            <a:endParaRPr lang="en-US"/>
          </a:p>
        </p:txBody>
      </p:sp>
      <p:pic>
        <p:nvPicPr>
          <p:cNvPr id="5" name="Content Placeholder 4" descr="A screenshot of a cell phone&#10;&#10;Description automatically generated">
            <a:extLst>
              <a:ext uri="{FF2B5EF4-FFF2-40B4-BE49-F238E27FC236}">
                <a16:creationId xmlns:a16="http://schemas.microsoft.com/office/drawing/2014/main" id="{EA3D3B86-C69F-BC48-99D9-B0FA63D1B59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 y="133350"/>
            <a:ext cx="7239000" cy="5330591"/>
          </a:xfrm>
        </p:spPr>
      </p:pic>
      <p:sp>
        <p:nvSpPr>
          <p:cNvPr id="6" name="TextBox 5">
            <a:extLst>
              <a:ext uri="{FF2B5EF4-FFF2-40B4-BE49-F238E27FC236}">
                <a16:creationId xmlns:a16="http://schemas.microsoft.com/office/drawing/2014/main" id="{DD4E2524-6981-E946-BCE6-F5A63BA669A4}"/>
              </a:ext>
            </a:extLst>
          </p:cNvPr>
          <p:cNvSpPr txBox="1"/>
          <p:nvPr/>
        </p:nvSpPr>
        <p:spPr>
          <a:xfrm>
            <a:off x="6781800" y="971550"/>
            <a:ext cx="2057400" cy="1200329"/>
          </a:xfrm>
          <a:prstGeom prst="rect">
            <a:avLst/>
          </a:prstGeom>
          <a:noFill/>
        </p:spPr>
        <p:txBody>
          <a:bodyPr wrap="square" rtlCol="0">
            <a:spAutoFit/>
          </a:bodyPr>
          <a:lstStyle/>
          <a:p>
            <a:r>
              <a:rPr lang="en-US"/>
              <a:t>Rivet analysis for implementing</a:t>
            </a:r>
          </a:p>
          <a:p>
            <a:r>
              <a:rPr lang="en-US"/>
              <a:t>selection cuts and histogram.</a:t>
            </a:r>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AC313EAE-AA53-4F43-9810-67E11F6A5410}"/>
                  </a:ext>
                </a:extLst>
              </p14:cNvPr>
              <p14:cNvContentPartPr/>
              <p14:nvPr/>
            </p14:nvContentPartPr>
            <p14:xfrm>
              <a:off x="2550053" y="1293000"/>
              <a:ext cx="228600" cy="664920"/>
            </p14:xfrm>
          </p:contentPart>
        </mc:Choice>
        <mc:Fallback xmlns="">
          <p:pic>
            <p:nvPicPr>
              <p:cNvPr id="7" name="Ink 6">
                <a:extLst>
                  <a:ext uri="{FF2B5EF4-FFF2-40B4-BE49-F238E27FC236}">
                    <a16:creationId xmlns:a16="http://schemas.microsoft.com/office/drawing/2014/main" id="{AC313EAE-AA53-4F43-9810-67E11F6A5410}"/>
                  </a:ext>
                </a:extLst>
              </p:cNvPr>
              <p:cNvPicPr/>
              <p:nvPr/>
            </p:nvPicPr>
            <p:blipFill>
              <a:blip r:embed="rId4"/>
              <a:stretch>
                <a:fillRect/>
              </a:stretch>
            </p:blipFill>
            <p:spPr>
              <a:xfrm>
                <a:off x="2541053" y="1284000"/>
                <a:ext cx="246240" cy="68256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1969921D-649F-0B4A-AD9D-45F8A8BEAFDD}"/>
                  </a:ext>
                </a:extLst>
              </p14:cNvPr>
              <p14:cNvContentPartPr/>
              <p14:nvPr/>
            </p14:nvContentPartPr>
            <p14:xfrm>
              <a:off x="3015533" y="942360"/>
              <a:ext cx="3678120" cy="643680"/>
            </p14:xfrm>
          </p:contentPart>
        </mc:Choice>
        <mc:Fallback xmlns="">
          <p:pic>
            <p:nvPicPr>
              <p:cNvPr id="8" name="Ink 7">
                <a:extLst>
                  <a:ext uri="{FF2B5EF4-FFF2-40B4-BE49-F238E27FC236}">
                    <a16:creationId xmlns:a16="http://schemas.microsoft.com/office/drawing/2014/main" id="{1969921D-649F-0B4A-AD9D-45F8A8BEAFDD}"/>
                  </a:ext>
                </a:extLst>
              </p:cNvPr>
              <p:cNvPicPr/>
              <p:nvPr/>
            </p:nvPicPr>
            <p:blipFill>
              <a:blip r:embed="rId6"/>
              <a:stretch>
                <a:fillRect/>
              </a:stretch>
            </p:blipFill>
            <p:spPr>
              <a:xfrm>
                <a:off x="3006534" y="933360"/>
                <a:ext cx="3695758" cy="66132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9" name="Ink 8">
                <a:extLst>
                  <a:ext uri="{FF2B5EF4-FFF2-40B4-BE49-F238E27FC236}">
                    <a16:creationId xmlns:a16="http://schemas.microsoft.com/office/drawing/2014/main" id="{C7056CAA-921B-FC4E-840F-FFBCC8917090}"/>
                  </a:ext>
                </a:extLst>
              </p14:cNvPr>
              <p14:cNvContentPartPr/>
              <p14:nvPr/>
            </p14:nvContentPartPr>
            <p14:xfrm>
              <a:off x="3805787" y="4004880"/>
              <a:ext cx="360" cy="2520"/>
            </p14:xfrm>
          </p:contentPart>
        </mc:Choice>
        <mc:Fallback xmlns="">
          <p:pic>
            <p:nvPicPr>
              <p:cNvPr id="9" name="Ink 8">
                <a:extLst>
                  <a:ext uri="{FF2B5EF4-FFF2-40B4-BE49-F238E27FC236}">
                    <a16:creationId xmlns:a16="http://schemas.microsoft.com/office/drawing/2014/main" id="{C7056CAA-921B-FC4E-840F-FFBCC8917090}"/>
                  </a:ext>
                </a:extLst>
              </p:cNvPr>
              <p:cNvPicPr/>
              <p:nvPr/>
            </p:nvPicPr>
            <p:blipFill>
              <a:blip r:embed="rId8"/>
              <a:stretch>
                <a:fillRect/>
              </a:stretch>
            </p:blipFill>
            <p:spPr>
              <a:xfrm>
                <a:off x="3796787" y="3995880"/>
                <a:ext cx="18000" cy="2016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0" name="Ink 9">
                <a:extLst>
                  <a:ext uri="{FF2B5EF4-FFF2-40B4-BE49-F238E27FC236}">
                    <a16:creationId xmlns:a16="http://schemas.microsoft.com/office/drawing/2014/main" id="{BA05577C-29F8-A44E-9759-F2840E1D689F}"/>
                  </a:ext>
                </a:extLst>
              </p14:cNvPr>
              <p14:cNvContentPartPr/>
              <p14:nvPr/>
            </p14:nvContentPartPr>
            <p14:xfrm>
              <a:off x="1703027" y="2798880"/>
              <a:ext cx="189360" cy="208800"/>
            </p14:xfrm>
          </p:contentPart>
        </mc:Choice>
        <mc:Fallback xmlns="">
          <p:pic>
            <p:nvPicPr>
              <p:cNvPr id="10" name="Ink 9">
                <a:extLst>
                  <a:ext uri="{FF2B5EF4-FFF2-40B4-BE49-F238E27FC236}">
                    <a16:creationId xmlns:a16="http://schemas.microsoft.com/office/drawing/2014/main" id="{BA05577C-29F8-A44E-9759-F2840E1D689F}"/>
                  </a:ext>
                </a:extLst>
              </p:cNvPr>
              <p:cNvPicPr/>
              <p:nvPr/>
            </p:nvPicPr>
            <p:blipFill>
              <a:blip r:embed="rId10"/>
              <a:stretch>
                <a:fillRect/>
              </a:stretch>
            </p:blipFill>
            <p:spPr>
              <a:xfrm>
                <a:off x="1684993" y="2780880"/>
                <a:ext cx="225068" cy="2444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1" name="Ink 10">
                <a:extLst>
                  <a:ext uri="{FF2B5EF4-FFF2-40B4-BE49-F238E27FC236}">
                    <a16:creationId xmlns:a16="http://schemas.microsoft.com/office/drawing/2014/main" id="{27F13E6B-13E1-FD49-A23E-08CB4C123FB6}"/>
                  </a:ext>
                </a:extLst>
              </p14:cNvPr>
              <p14:cNvContentPartPr/>
              <p14:nvPr/>
            </p14:nvContentPartPr>
            <p14:xfrm>
              <a:off x="1786907" y="2694840"/>
              <a:ext cx="5033880" cy="248040"/>
            </p14:xfrm>
          </p:contentPart>
        </mc:Choice>
        <mc:Fallback xmlns="">
          <p:pic>
            <p:nvPicPr>
              <p:cNvPr id="11" name="Ink 10">
                <a:extLst>
                  <a:ext uri="{FF2B5EF4-FFF2-40B4-BE49-F238E27FC236}">
                    <a16:creationId xmlns:a16="http://schemas.microsoft.com/office/drawing/2014/main" id="{27F13E6B-13E1-FD49-A23E-08CB4C123FB6}"/>
                  </a:ext>
                </a:extLst>
              </p:cNvPr>
              <p:cNvPicPr/>
              <p:nvPr/>
            </p:nvPicPr>
            <p:blipFill>
              <a:blip r:embed="rId12"/>
              <a:stretch>
                <a:fillRect/>
              </a:stretch>
            </p:blipFill>
            <p:spPr>
              <a:xfrm>
                <a:off x="1768906" y="2676840"/>
                <a:ext cx="5069523" cy="283680"/>
              </a:xfrm>
              <a:prstGeom prst="rect">
                <a:avLst/>
              </a:prstGeom>
            </p:spPr>
          </p:pic>
        </mc:Fallback>
      </mc:AlternateContent>
      <p:sp>
        <p:nvSpPr>
          <p:cNvPr id="15" name="TextBox 14">
            <a:extLst>
              <a:ext uri="{FF2B5EF4-FFF2-40B4-BE49-F238E27FC236}">
                <a16:creationId xmlns:a16="http://schemas.microsoft.com/office/drawing/2014/main" id="{66C0EF71-FC2D-1C4F-AA9E-11AC5E43B498}"/>
              </a:ext>
            </a:extLst>
          </p:cNvPr>
          <p:cNvSpPr txBox="1"/>
          <p:nvPr/>
        </p:nvSpPr>
        <p:spPr>
          <a:xfrm>
            <a:off x="6972481" y="2441615"/>
            <a:ext cx="1904639" cy="923330"/>
          </a:xfrm>
          <a:prstGeom prst="rect">
            <a:avLst/>
          </a:prstGeom>
          <a:noFill/>
        </p:spPr>
        <p:txBody>
          <a:bodyPr wrap="square" rtlCol="0">
            <a:spAutoFit/>
          </a:bodyPr>
          <a:lstStyle/>
          <a:p>
            <a:r>
              <a:rPr lang="en-US"/>
              <a:t>Custom run setting can be read in.</a:t>
            </a:r>
          </a:p>
        </p:txBody>
      </p:sp>
    </p:spTree>
    <p:extLst>
      <p:ext uri="{BB962C8B-B14F-4D97-AF65-F5344CB8AC3E}">
        <p14:creationId xmlns:p14="http://schemas.microsoft.com/office/powerpoint/2010/main" val="944218860"/>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a:xfrm>
            <a:off x="27709" y="133350"/>
            <a:ext cx="6374606" cy="634603"/>
          </a:xfrm>
        </p:spPr>
        <p:txBody>
          <a:bodyPr/>
          <a:lstStyle/>
          <a:p>
            <a:r>
              <a:rPr lang="en-US" dirty="0"/>
              <a:t>NLO Matching in Herwig 7</a:t>
            </a:r>
          </a:p>
        </p:txBody>
      </p:sp>
      <p:sp>
        <p:nvSpPr>
          <p:cNvPr id="18436" name="Slide Number Placeholder 5"/>
          <p:cNvSpPr>
            <a:spLocks noGrp="1"/>
          </p:cNvSpPr>
          <p:nvPr>
            <p:ph type="sldNum" sz="quarter" idx="12"/>
          </p:nvPr>
        </p:nvSpPr>
        <p:spPr bwMode="auto">
          <a:noFill/>
          <a:ln>
            <a:miter lim="800000"/>
            <a:headEnd/>
            <a:tailEnd/>
          </a:ln>
        </p:spPr>
        <p:txBody>
          <a:bodyPr vert="horz" wrap="square" lIns="68580" tIns="34290" rIns="68580" bIns="34290" numCol="1" anchor="t" anchorCtr="0" compatLnSpc="1">
            <a:prstTxWarp prst="textNoShape">
              <a:avLst/>
            </a:prstTxWarp>
          </a:bodyPr>
          <a:lstStyle/>
          <a:p>
            <a:pPr fontAlgn="base">
              <a:spcBef>
                <a:spcPct val="0"/>
              </a:spcBef>
              <a:spcAft>
                <a:spcPct val="0"/>
              </a:spcAft>
            </a:pPr>
            <a:fld id="{E6762D87-244C-4943-AD7C-9F14D447320D}" type="slidenum">
              <a:rPr lang="en-US"/>
              <a:pPr fontAlgn="base">
                <a:spcBef>
                  <a:spcPct val="0"/>
                </a:spcBef>
                <a:spcAft>
                  <a:spcPct val="0"/>
                </a:spcAft>
              </a:pPr>
              <a:t>18</a:t>
            </a:fld>
            <a:endParaRPr lang="en-US"/>
          </a:p>
        </p:txBody>
      </p:sp>
      <p:sp>
        <p:nvSpPr>
          <p:cNvPr id="6" name="TextBox 5">
            <a:extLst>
              <a:ext uri="{FF2B5EF4-FFF2-40B4-BE49-F238E27FC236}">
                <a16:creationId xmlns:a16="http://schemas.microsoft.com/office/drawing/2014/main" id="{79FA55AB-E4C5-1841-B583-EBB0079C36B9}"/>
              </a:ext>
            </a:extLst>
          </p:cNvPr>
          <p:cNvSpPr txBox="1"/>
          <p:nvPr/>
        </p:nvSpPr>
        <p:spPr>
          <a:xfrm>
            <a:off x="5660570" y="1194706"/>
            <a:ext cx="3483429" cy="1631216"/>
          </a:xfrm>
          <a:prstGeom prst="rect">
            <a:avLst/>
          </a:prstGeom>
          <a:noFill/>
        </p:spPr>
        <p:txBody>
          <a:bodyPr wrap="square" rtlCol="0">
            <a:spAutoFit/>
          </a:bodyPr>
          <a:lstStyle/>
          <a:p>
            <a:r>
              <a:rPr lang="en-US" sz="1600" dirty="0"/>
              <a:t>See </a:t>
            </a:r>
            <a:r>
              <a:rPr lang="en-US" sz="1600" dirty="0">
                <a:hlinkClick r:id="rId3"/>
              </a:rPr>
              <a:t>https://arxiv.org/pdf/1605.07851.pdf</a:t>
            </a:r>
            <a:endParaRPr lang="en-US" sz="1600" dirty="0"/>
          </a:p>
          <a:p>
            <a:r>
              <a:rPr lang="en-US" sz="1600" dirty="0">
                <a:hlinkClick r:id="rId4"/>
              </a:rPr>
              <a:t>https://arxiv.org/pdf/1912.06509.pdf</a:t>
            </a:r>
            <a:endParaRPr lang="en-US" sz="1600" dirty="0"/>
          </a:p>
          <a:p>
            <a:r>
              <a:rPr lang="en-US" sz="1600" dirty="0">
                <a:hlinkClick r:id="rId5"/>
              </a:rPr>
              <a:t>https://arxiv.org/pdf/1109.6256.pdf</a:t>
            </a:r>
            <a:endParaRPr lang="en-US" sz="1600" dirty="0"/>
          </a:p>
          <a:p>
            <a:endParaRPr lang="en-US" dirty="0"/>
          </a:p>
          <a:p>
            <a:endParaRPr lang="en-US" dirty="0"/>
          </a:p>
        </p:txBody>
      </p:sp>
      <p:pic>
        <p:nvPicPr>
          <p:cNvPr id="3" name="Picture 2" descr="A picture containing diagram&#10;&#10;Description automatically generated">
            <a:extLst>
              <a:ext uri="{FF2B5EF4-FFF2-40B4-BE49-F238E27FC236}">
                <a16:creationId xmlns:a16="http://schemas.microsoft.com/office/drawing/2014/main" id="{4BF06529-B3D3-231E-22CF-0CA15B20B7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0062" y="854588"/>
            <a:ext cx="5530508" cy="4155562"/>
          </a:xfrm>
          <a:prstGeom prst="rect">
            <a:avLst/>
          </a:prstGeom>
        </p:spPr>
      </p:pic>
    </p:spTree>
    <p:extLst>
      <p:ext uri="{BB962C8B-B14F-4D97-AF65-F5344CB8AC3E}">
        <p14:creationId xmlns:p14="http://schemas.microsoft.com/office/powerpoint/2010/main" val="3915111769"/>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802E9-0B02-5F4F-AB44-63AF2B3146CD}"/>
              </a:ext>
            </a:extLst>
          </p:cNvPr>
          <p:cNvSpPr>
            <a:spLocks noGrp="1"/>
          </p:cNvSpPr>
          <p:nvPr>
            <p:ph type="title"/>
          </p:nvPr>
        </p:nvSpPr>
        <p:spPr/>
        <p:txBody>
          <a:bodyPr/>
          <a:lstStyle/>
          <a:p>
            <a:r>
              <a:rPr lang="en-US"/>
              <a:t>NLO Merging in Herwig 7</a:t>
            </a:r>
            <a:br>
              <a:rPr lang="en-US"/>
            </a:br>
            <a:r>
              <a:rPr lang="en-US" sz="1200"/>
              <a:t>See </a:t>
            </a:r>
            <a:r>
              <a:rPr lang="en-US" sz="1200">
                <a:hlinkClick r:id="rId2"/>
              </a:rPr>
              <a:t>https://arxiv.org/pdf/1705.06700.pdf</a:t>
            </a:r>
            <a:endParaRPr lang="en-US"/>
          </a:p>
        </p:txBody>
      </p:sp>
      <p:pic>
        <p:nvPicPr>
          <p:cNvPr id="5" name="Picture 4">
            <a:extLst>
              <a:ext uri="{FF2B5EF4-FFF2-40B4-BE49-F238E27FC236}">
                <a16:creationId xmlns:a16="http://schemas.microsoft.com/office/drawing/2014/main" id="{702EDB77-7742-AB45-82F0-65347B441D24}"/>
              </a:ext>
            </a:extLst>
          </p:cNvPr>
          <p:cNvPicPr>
            <a:picLocks noChangeAspect="1"/>
          </p:cNvPicPr>
          <p:nvPr/>
        </p:nvPicPr>
        <p:blipFill>
          <a:blip r:embed="rId3"/>
          <a:stretch>
            <a:fillRect/>
          </a:stretch>
        </p:blipFill>
        <p:spPr>
          <a:xfrm>
            <a:off x="152400" y="979454"/>
            <a:ext cx="3910558" cy="3435592"/>
          </a:xfrm>
          <a:prstGeom prst="rect">
            <a:avLst/>
          </a:prstGeom>
        </p:spPr>
      </p:pic>
      <p:sp>
        <p:nvSpPr>
          <p:cNvPr id="7" name="TextBox 6">
            <a:extLst>
              <a:ext uri="{FF2B5EF4-FFF2-40B4-BE49-F238E27FC236}">
                <a16:creationId xmlns:a16="http://schemas.microsoft.com/office/drawing/2014/main" id="{EF8DD5D6-FD19-904B-AD4E-65CEE55B78AB}"/>
              </a:ext>
            </a:extLst>
          </p:cNvPr>
          <p:cNvSpPr txBox="1"/>
          <p:nvPr/>
        </p:nvSpPr>
        <p:spPr>
          <a:xfrm>
            <a:off x="1505529" y="4457725"/>
            <a:ext cx="2980303" cy="369332"/>
          </a:xfrm>
          <a:prstGeom prst="rect">
            <a:avLst/>
          </a:prstGeom>
          <a:noFill/>
        </p:spPr>
        <p:txBody>
          <a:bodyPr wrap="none" rtlCol="0">
            <a:spAutoFit/>
          </a:bodyPr>
          <a:lstStyle/>
          <a:p>
            <a:r>
              <a:rPr lang="en-US"/>
              <a:t>Dijet Production at the LHC</a:t>
            </a:r>
          </a:p>
        </p:txBody>
      </p:sp>
      <p:pic>
        <p:nvPicPr>
          <p:cNvPr id="10" name="Content Placeholder 9">
            <a:extLst>
              <a:ext uri="{FF2B5EF4-FFF2-40B4-BE49-F238E27FC236}">
                <a16:creationId xmlns:a16="http://schemas.microsoft.com/office/drawing/2014/main" id="{BA567ACC-6880-E241-A53A-542AB8882AA4}"/>
              </a:ext>
            </a:extLst>
          </p:cNvPr>
          <p:cNvPicPr>
            <a:picLocks noGrp="1" noChangeAspect="1"/>
          </p:cNvPicPr>
          <p:nvPr>
            <p:ph idx="1"/>
          </p:nvPr>
        </p:nvPicPr>
        <p:blipFill>
          <a:blip r:embed="rId4"/>
          <a:stretch>
            <a:fillRect/>
          </a:stretch>
        </p:blipFill>
        <p:spPr>
          <a:xfrm>
            <a:off x="4544291" y="1014620"/>
            <a:ext cx="3910558" cy="3365261"/>
          </a:xfrm>
          <a:prstGeom prst="rect">
            <a:avLst/>
          </a:prstGeom>
        </p:spPr>
      </p:pic>
    </p:spTree>
    <p:extLst>
      <p:ext uri="{BB962C8B-B14F-4D97-AF65-F5344CB8AC3E}">
        <p14:creationId xmlns:p14="http://schemas.microsoft.com/office/powerpoint/2010/main" val="3747326876"/>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C54530-6371-42D7-677B-0553CC72BA5C}"/>
            </a:ext>
          </a:extLst>
        </p:cNvPr>
        <p:cNvGrpSpPr/>
        <p:nvPr/>
      </p:nvGrpSpPr>
      <p:grpSpPr>
        <a:xfrm>
          <a:off x="0" y="0"/>
          <a:ext cx="0" cy="0"/>
          <a:chOff x="0" y="0"/>
          <a:chExt cx="0" cy="0"/>
        </a:xfrm>
      </p:grpSpPr>
      <p:sp>
        <p:nvSpPr>
          <p:cNvPr id="13315" name="Subtitle 2">
            <a:extLst>
              <a:ext uri="{FF2B5EF4-FFF2-40B4-BE49-F238E27FC236}">
                <a16:creationId xmlns:a16="http://schemas.microsoft.com/office/drawing/2014/main" id="{A999BD14-13F0-1FA7-A01A-65CAF9A69F41}"/>
              </a:ext>
            </a:extLst>
          </p:cNvPr>
          <p:cNvSpPr>
            <a:spLocks noGrp="1"/>
          </p:cNvSpPr>
          <p:nvPr>
            <p:ph type="subTitle" idx="1"/>
          </p:nvPr>
        </p:nvSpPr>
        <p:spPr>
          <a:xfrm>
            <a:off x="6128002" y="413934"/>
            <a:ext cx="2977897" cy="2579524"/>
          </a:xfrm>
        </p:spPr>
        <p:txBody>
          <a:bodyPr anchor="ctr">
            <a:normAutofit/>
          </a:bodyPr>
          <a:lstStyle/>
          <a:p>
            <a:r>
              <a:rPr lang="en-US" sz="1600" dirty="0">
                <a:latin typeface="Arial" charset="0"/>
                <a:cs typeface="Arial" charset="0"/>
              </a:rPr>
              <a:t>Dr. Terrance Figy</a:t>
            </a:r>
          </a:p>
          <a:p>
            <a:r>
              <a:rPr lang="en-US" sz="1600" dirty="0">
                <a:latin typeface="Arial" charset="0"/>
                <a:cs typeface="Arial" charset="0"/>
              </a:rPr>
              <a:t>Associate Professor</a:t>
            </a:r>
          </a:p>
          <a:p>
            <a:r>
              <a:rPr lang="en-US" sz="1200" dirty="0">
                <a:latin typeface="Arial" charset="0"/>
                <a:cs typeface="Arial" charset="0"/>
              </a:rPr>
              <a:t>Department of Mathematics, Statistics, and Physics</a:t>
            </a:r>
          </a:p>
          <a:p>
            <a:r>
              <a:rPr lang="en-US" sz="1200" dirty="0">
                <a:latin typeface="Arial" charset="0"/>
                <a:cs typeface="Arial" charset="0"/>
              </a:rPr>
              <a:t>Wichita State University </a:t>
            </a:r>
          </a:p>
          <a:p>
            <a:r>
              <a:rPr lang="en-US" dirty="0">
                <a:latin typeface="Arial" charset="0"/>
                <a:cs typeface="Arial" charset="0"/>
              </a:rPr>
              <a:t>Extended Scalars form All Angles</a:t>
            </a:r>
          </a:p>
          <a:p>
            <a:r>
              <a:rPr lang="en-US" dirty="0">
                <a:latin typeface="Arial" charset="0"/>
                <a:cs typeface="Arial" charset="0"/>
              </a:rPr>
              <a:t>CERN, Oct. 23, 2024</a:t>
            </a:r>
          </a:p>
        </p:txBody>
      </p:sp>
      <p:sp>
        <p:nvSpPr>
          <p:cNvPr id="3" name="Title 2">
            <a:extLst>
              <a:ext uri="{FF2B5EF4-FFF2-40B4-BE49-F238E27FC236}">
                <a16:creationId xmlns:a16="http://schemas.microsoft.com/office/drawing/2014/main" id="{F6CD44D6-90C3-DFB2-4E0F-2616D1DCDDB2}"/>
              </a:ext>
            </a:extLst>
          </p:cNvPr>
          <p:cNvSpPr>
            <a:spLocks noGrp="1"/>
          </p:cNvSpPr>
          <p:nvPr>
            <p:ph type="ctrTitle"/>
          </p:nvPr>
        </p:nvSpPr>
        <p:spPr>
          <a:xfrm>
            <a:off x="96254" y="172639"/>
            <a:ext cx="5917447" cy="3618311"/>
          </a:xfrm>
        </p:spPr>
        <p:txBody>
          <a:bodyPr>
            <a:normAutofit fontScale="90000"/>
          </a:bodyPr>
          <a:lstStyle/>
          <a:p>
            <a:br>
              <a:rPr lang="en-US" dirty="0">
                <a:solidFill>
                  <a:schemeClr val="bg1"/>
                </a:solidFill>
              </a:rPr>
            </a:br>
            <a:br>
              <a:rPr lang="en-US" dirty="0">
                <a:solidFill>
                  <a:schemeClr val="bg1"/>
                </a:solidFill>
              </a:rPr>
            </a:br>
            <a:br>
              <a:rPr lang="en-US" dirty="0"/>
            </a:br>
            <a:r>
              <a:rPr lang="en-US" dirty="0"/>
              <a:t>Single and Double Higgs Boson Production in Association of Jets using Herwig 7 in the SM and in BSM  </a:t>
            </a:r>
            <a:br>
              <a:rPr lang="en-US" dirty="0">
                <a:solidFill>
                  <a:schemeClr val="bg1"/>
                </a:solidFill>
              </a:rPr>
            </a:br>
            <a:br>
              <a:rPr lang="en-US" dirty="0">
                <a:solidFill>
                  <a:schemeClr val="bg1"/>
                </a:solidFill>
              </a:rPr>
            </a:br>
            <a:br>
              <a:rPr lang="en-US" dirty="0">
                <a:solidFill>
                  <a:schemeClr val="bg1"/>
                </a:solidFill>
              </a:rPr>
            </a:br>
            <a:br>
              <a:rPr lang="en-US" dirty="0">
                <a:solidFill>
                  <a:schemeClr val="bg1"/>
                </a:solidFill>
              </a:rPr>
            </a:br>
            <a:endParaRPr lang="en-US" dirty="0">
              <a:solidFill>
                <a:schemeClr val="bg1"/>
              </a:solidFill>
            </a:endParaRPr>
          </a:p>
        </p:txBody>
      </p:sp>
    </p:spTree>
    <p:extLst>
      <p:ext uri="{BB962C8B-B14F-4D97-AF65-F5344CB8AC3E}">
        <p14:creationId xmlns:p14="http://schemas.microsoft.com/office/powerpoint/2010/main" val="637474353"/>
      </p:ext>
    </p:extLst>
  </p:cSld>
  <p:clrMapOvr>
    <a:masterClrMapping/>
  </p:clrMapOvr>
  <mc:AlternateContent xmlns:mc="http://schemas.openxmlformats.org/markup-compatibility/2006">
    <mc:Choice xmlns:p14="http://schemas.microsoft.com/office/powerpoint/2010/main" Requires="p14">
      <p:transition spd="slow" p14:dur="2000" advTm="10368"/>
    </mc:Choice>
    <mc:Fallback>
      <p:transition spd="slow" advTm="10368"/>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7988A5-2F79-7892-1E3E-A3530C766963}"/>
              </a:ext>
            </a:extLst>
          </p:cNvPr>
          <p:cNvSpPr>
            <a:spLocks noGrp="1"/>
          </p:cNvSpPr>
          <p:nvPr>
            <p:ph type="title"/>
          </p:nvPr>
        </p:nvSpPr>
        <p:spPr>
          <a:xfrm>
            <a:off x="339213" y="205979"/>
            <a:ext cx="8499987" cy="634679"/>
          </a:xfrm>
        </p:spPr>
        <p:txBody>
          <a:bodyPr wrap="square" anchor="b">
            <a:normAutofit/>
          </a:bodyPr>
          <a:lstStyle/>
          <a:p>
            <a:r>
              <a:rPr lang="en-US" dirty="0"/>
              <a:t>Definitions </a:t>
            </a:r>
          </a:p>
        </p:txBody>
      </p:sp>
      <p:pic>
        <p:nvPicPr>
          <p:cNvPr id="9" name="Content Placeholder 8" descr="A math equations and formulas&#10;&#10;Description automatically generated">
            <a:extLst>
              <a:ext uri="{FF2B5EF4-FFF2-40B4-BE49-F238E27FC236}">
                <a16:creationId xmlns:a16="http://schemas.microsoft.com/office/drawing/2014/main" id="{B1AE47D6-1856-4B7A-2ECF-4FFC19FE628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4156" y="1246645"/>
            <a:ext cx="3937844" cy="3394075"/>
          </a:xfrm>
          <a:noFill/>
        </p:spPr>
      </p:pic>
      <p:pic>
        <p:nvPicPr>
          <p:cNvPr id="11" name="Picture 10" descr="A computer graphics of a machine&#10;&#10;Description automatically generated">
            <a:extLst>
              <a:ext uri="{FF2B5EF4-FFF2-40B4-BE49-F238E27FC236}">
                <a16:creationId xmlns:a16="http://schemas.microsoft.com/office/drawing/2014/main" id="{6C3CEDE6-1B52-1108-9C1B-6BF08FC77D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1640" y="1016054"/>
            <a:ext cx="2788204" cy="3624666"/>
          </a:xfrm>
          <a:prstGeom prst="rect">
            <a:avLst/>
          </a:prstGeom>
        </p:spPr>
      </p:pic>
    </p:spTree>
    <p:extLst>
      <p:ext uri="{BB962C8B-B14F-4D97-AF65-F5344CB8AC3E}">
        <p14:creationId xmlns:p14="http://schemas.microsoft.com/office/powerpoint/2010/main" val="2391356476"/>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679B6-5782-EFC9-C139-95A82A2B58FC}"/>
              </a:ext>
            </a:extLst>
          </p:cNvPr>
          <p:cNvSpPr>
            <a:spLocks noGrp="1"/>
          </p:cNvSpPr>
          <p:nvPr>
            <p:ph type="title"/>
          </p:nvPr>
        </p:nvSpPr>
        <p:spPr>
          <a:xfrm>
            <a:off x="339213" y="205979"/>
            <a:ext cx="8499987" cy="634679"/>
          </a:xfrm>
        </p:spPr>
        <p:txBody>
          <a:bodyPr wrap="square" anchor="b">
            <a:normAutofit/>
          </a:bodyPr>
          <a:lstStyle/>
          <a:p>
            <a:r>
              <a:rPr lang="en-US" dirty="0"/>
              <a:t>Input Parameters and Event Selection </a:t>
            </a:r>
          </a:p>
        </p:txBody>
      </p:sp>
      <p:pic>
        <p:nvPicPr>
          <p:cNvPr id="5" name="Picture 4" descr="A white sheet with black text&#10;&#10;Description automatically generated">
            <a:extLst>
              <a:ext uri="{FF2B5EF4-FFF2-40B4-BE49-F238E27FC236}">
                <a16:creationId xmlns:a16="http://schemas.microsoft.com/office/drawing/2014/main" id="{788D572E-5AF7-D3B8-9A10-B1841167A5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81199" y="1200151"/>
            <a:ext cx="5345625" cy="3394472"/>
          </a:xfrm>
          <a:prstGeom prst="rect">
            <a:avLst/>
          </a:prstGeom>
          <a:noFill/>
        </p:spPr>
      </p:pic>
    </p:spTree>
    <p:extLst>
      <p:ext uri="{BB962C8B-B14F-4D97-AF65-F5344CB8AC3E}">
        <p14:creationId xmlns:p14="http://schemas.microsoft.com/office/powerpoint/2010/main" val="41712825"/>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34DC8-FE72-A2CA-5E28-87E93DE4F0DD}"/>
              </a:ext>
            </a:extLst>
          </p:cNvPr>
          <p:cNvSpPr>
            <a:spLocks noGrp="1"/>
          </p:cNvSpPr>
          <p:nvPr>
            <p:ph type="title"/>
          </p:nvPr>
        </p:nvSpPr>
        <p:spPr/>
        <p:txBody>
          <a:bodyPr/>
          <a:lstStyle/>
          <a:p>
            <a:r>
              <a:rPr lang="en-US" dirty="0"/>
              <a:t>Rapidity Gap and Invariant Mass</a:t>
            </a:r>
          </a:p>
        </p:txBody>
      </p:sp>
      <p:pic>
        <p:nvPicPr>
          <p:cNvPr id="5" name="Content Placeholder 4">
            <a:extLst>
              <a:ext uri="{FF2B5EF4-FFF2-40B4-BE49-F238E27FC236}">
                <a16:creationId xmlns:a16="http://schemas.microsoft.com/office/drawing/2014/main" id="{7C8A6890-928E-44A0-0ABD-250ED25D126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9213" y="916238"/>
            <a:ext cx="2723577" cy="4021283"/>
          </a:xfrm>
        </p:spPr>
      </p:pic>
      <p:pic>
        <p:nvPicPr>
          <p:cNvPr id="7" name="Picture 6">
            <a:extLst>
              <a:ext uri="{FF2B5EF4-FFF2-40B4-BE49-F238E27FC236}">
                <a16:creationId xmlns:a16="http://schemas.microsoft.com/office/drawing/2014/main" id="{3B10504B-7323-DC80-9A54-D49BBF76F3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0211" y="916239"/>
            <a:ext cx="2723577" cy="4021282"/>
          </a:xfrm>
          <a:prstGeom prst="rect">
            <a:avLst/>
          </a:prstGeom>
        </p:spPr>
      </p:pic>
      <p:sp>
        <p:nvSpPr>
          <p:cNvPr id="8" name="TextBox 7">
            <a:extLst>
              <a:ext uri="{FF2B5EF4-FFF2-40B4-BE49-F238E27FC236}">
                <a16:creationId xmlns:a16="http://schemas.microsoft.com/office/drawing/2014/main" id="{83F33544-6ADB-69D1-CC2C-5F52FE1DA23D}"/>
              </a:ext>
            </a:extLst>
          </p:cNvPr>
          <p:cNvSpPr txBox="1"/>
          <p:nvPr/>
        </p:nvSpPr>
        <p:spPr>
          <a:xfrm>
            <a:off x="6878782" y="2745494"/>
            <a:ext cx="1578167" cy="1477328"/>
          </a:xfrm>
          <a:prstGeom prst="rect">
            <a:avLst/>
          </a:prstGeom>
          <a:noFill/>
        </p:spPr>
        <p:txBody>
          <a:bodyPr wrap="square" rtlCol="0">
            <a:spAutoFit/>
          </a:bodyPr>
          <a:lstStyle/>
          <a:p>
            <a:r>
              <a:rPr lang="en-US" dirty="0"/>
              <a:t>NLO+PS does a good job overall for 2 jet observables.</a:t>
            </a:r>
          </a:p>
        </p:txBody>
      </p:sp>
    </p:spTree>
    <p:extLst>
      <p:ext uri="{BB962C8B-B14F-4D97-AF65-F5344CB8AC3E}">
        <p14:creationId xmlns:p14="http://schemas.microsoft.com/office/powerpoint/2010/main" val="243736253"/>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1B50D-F7F9-2AD7-4765-91D67FAACDFE}"/>
              </a:ext>
            </a:extLst>
          </p:cNvPr>
          <p:cNvSpPr>
            <a:spLocks noGrp="1"/>
          </p:cNvSpPr>
          <p:nvPr>
            <p:ph type="title"/>
          </p:nvPr>
        </p:nvSpPr>
        <p:spPr/>
        <p:txBody>
          <a:bodyPr/>
          <a:lstStyle/>
          <a:p>
            <a:r>
              <a:rPr lang="en-US" dirty="0"/>
              <a:t>Inclusive Jet and Gap Jet Cross Section </a:t>
            </a:r>
          </a:p>
        </p:txBody>
      </p:sp>
      <p:pic>
        <p:nvPicPr>
          <p:cNvPr id="5" name="Content Placeholder 4">
            <a:extLst>
              <a:ext uri="{FF2B5EF4-FFF2-40B4-BE49-F238E27FC236}">
                <a16:creationId xmlns:a16="http://schemas.microsoft.com/office/drawing/2014/main" id="{34AC769A-257F-4B78-DD8F-B2D62F5443C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47100" y="884626"/>
            <a:ext cx="2744989" cy="4052897"/>
          </a:xfrm>
        </p:spPr>
      </p:pic>
      <p:pic>
        <p:nvPicPr>
          <p:cNvPr id="7" name="Picture 6">
            <a:extLst>
              <a:ext uri="{FF2B5EF4-FFF2-40B4-BE49-F238E27FC236}">
                <a16:creationId xmlns:a16="http://schemas.microsoft.com/office/drawing/2014/main" id="{35D7FA36-1C47-4C5D-48CD-AE4201C80B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7312" y="884626"/>
            <a:ext cx="2744989" cy="4052895"/>
          </a:xfrm>
          <a:prstGeom prst="rect">
            <a:avLst/>
          </a:prstGeom>
        </p:spPr>
      </p:pic>
      <p:sp>
        <p:nvSpPr>
          <p:cNvPr id="8" name="TextBox 7">
            <a:extLst>
              <a:ext uri="{FF2B5EF4-FFF2-40B4-BE49-F238E27FC236}">
                <a16:creationId xmlns:a16="http://schemas.microsoft.com/office/drawing/2014/main" id="{40C298B3-E8FE-4854-40AF-FD27F9B9A437}"/>
              </a:ext>
            </a:extLst>
          </p:cNvPr>
          <p:cNvSpPr txBox="1"/>
          <p:nvPr/>
        </p:nvSpPr>
        <p:spPr>
          <a:xfrm>
            <a:off x="6939723" y="1354016"/>
            <a:ext cx="1766965" cy="2862322"/>
          </a:xfrm>
          <a:prstGeom prst="rect">
            <a:avLst/>
          </a:prstGeom>
          <a:noFill/>
        </p:spPr>
        <p:txBody>
          <a:bodyPr wrap="square" rtlCol="0">
            <a:spAutoFit/>
          </a:bodyPr>
          <a:lstStyle/>
          <a:p>
            <a:r>
              <a:rPr lang="en-US" dirty="0"/>
              <a:t>Using HT(jets) for the scale.</a:t>
            </a:r>
          </a:p>
          <a:p>
            <a:endParaRPr lang="en-US" dirty="0"/>
          </a:p>
          <a:p>
            <a:r>
              <a:rPr lang="en-US" dirty="0"/>
              <a:t>Gap jets reside between yj1 and yj2.</a:t>
            </a:r>
          </a:p>
          <a:p>
            <a:endParaRPr lang="en-US" dirty="0"/>
          </a:p>
          <a:p>
            <a:r>
              <a:rPr lang="en-US" dirty="0"/>
              <a:t>Beyond 2 jets you need NLO 3 jet. </a:t>
            </a:r>
          </a:p>
        </p:txBody>
      </p:sp>
    </p:spTree>
    <p:extLst>
      <p:ext uri="{BB962C8B-B14F-4D97-AF65-F5344CB8AC3E}">
        <p14:creationId xmlns:p14="http://schemas.microsoft.com/office/powerpoint/2010/main" val="2484164128"/>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49DF9-AD15-24BB-34C4-142F3D962590}"/>
              </a:ext>
            </a:extLst>
          </p:cNvPr>
          <p:cNvSpPr>
            <a:spLocks noGrp="1"/>
          </p:cNvSpPr>
          <p:nvPr>
            <p:ph type="title"/>
          </p:nvPr>
        </p:nvSpPr>
        <p:spPr/>
        <p:txBody>
          <a:bodyPr/>
          <a:lstStyle/>
          <a:p>
            <a:r>
              <a:rPr lang="en-US" dirty="0"/>
              <a:t>Gap Jet Activity  </a:t>
            </a:r>
          </a:p>
        </p:txBody>
      </p:sp>
      <p:pic>
        <p:nvPicPr>
          <p:cNvPr id="5" name="Content Placeholder 4">
            <a:extLst>
              <a:ext uri="{FF2B5EF4-FFF2-40B4-BE49-F238E27FC236}">
                <a16:creationId xmlns:a16="http://schemas.microsoft.com/office/drawing/2014/main" id="{285BCA65-3015-AA08-3080-4B5DCE16FB3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9950" y="1009361"/>
            <a:ext cx="2547635" cy="3761510"/>
          </a:xfrm>
        </p:spPr>
      </p:pic>
      <p:pic>
        <p:nvPicPr>
          <p:cNvPr id="7" name="Picture 6">
            <a:extLst>
              <a:ext uri="{FF2B5EF4-FFF2-40B4-BE49-F238E27FC236}">
                <a16:creationId xmlns:a16="http://schemas.microsoft.com/office/drawing/2014/main" id="{DB034603-317D-FDA1-5598-008F704101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0388" y="1009361"/>
            <a:ext cx="2547635" cy="3761509"/>
          </a:xfrm>
          <a:prstGeom prst="rect">
            <a:avLst/>
          </a:prstGeom>
        </p:spPr>
      </p:pic>
      <p:sp>
        <p:nvSpPr>
          <p:cNvPr id="8" name="TextBox 7">
            <a:extLst>
              <a:ext uri="{FF2B5EF4-FFF2-40B4-BE49-F238E27FC236}">
                <a16:creationId xmlns:a16="http://schemas.microsoft.com/office/drawing/2014/main" id="{45D89D80-E097-8C37-F534-AC355E929FBF}"/>
              </a:ext>
            </a:extLst>
          </p:cNvPr>
          <p:cNvSpPr txBox="1"/>
          <p:nvPr/>
        </p:nvSpPr>
        <p:spPr>
          <a:xfrm>
            <a:off x="6474096" y="1694587"/>
            <a:ext cx="2063247" cy="1754326"/>
          </a:xfrm>
          <a:prstGeom prst="rect">
            <a:avLst/>
          </a:prstGeom>
          <a:noFill/>
        </p:spPr>
        <p:txBody>
          <a:bodyPr wrap="square" rtlCol="0">
            <a:spAutoFit/>
          </a:bodyPr>
          <a:lstStyle/>
          <a:p>
            <a:r>
              <a:rPr lang="en-US" dirty="0"/>
              <a:t>Gap Jets are quite soft.</a:t>
            </a:r>
          </a:p>
          <a:p>
            <a:endParaRPr lang="en-US" dirty="0"/>
          </a:p>
          <a:p>
            <a:r>
              <a:rPr lang="en-US" dirty="0"/>
              <a:t>Again, you need NLO for more than 2 jets</a:t>
            </a:r>
          </a:p>
        </p:txBody>
      </p:sp>
    </p:spTree>
    <p:extLst>
      <p:ext uri="{BB962C8B-B14F-4D97-AF65-F5344CB8AC3E}">
        <p14:creationId xmlns:p14="http://schemas.microsoft.com/office/powerpoint/2010/main" val="2655772078"/>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32B58-4D10-7A23-95B3-5107A2A1E8DB}"/>
              </a:ext>
            </a:extLst>
          </p:cNvPr>
          <p:cNvSpPr>
            <a:spLocks noGrp="1"/>
          </p:cNvSpPr>
          <p:nvPr>
            <p:ph type="title"/>
          </p:nvPr>
        </p:nvSpPr>
        <p:spPr>
          <a:xfrm>
            <a:off x="339726" y="205979"/>
            <a:ext cx="8499475" cy="634603"/>
          </a:xfrm>
        </p:spPr>
        <p:txBody>
          <a:bodyPr wrap="square" anchor="b">
            <a:normAutofit/>
          </a:bodyPr>
          <a:lstStyle/>
          <a:p>
            <a:r>
              <a:rPr lang="en-US" dirty="0"/>
              <a:t>Transverse Momentum Spectrum (fixed scale: </a:t>
            </a:r>
            <a:r>
              <a:rPr lang="en-US" dirty="0" err="1"/>
              <a:t>mh</a:t>
            </a:r>
            <a:r>
              <a:rPr lang="en-US" dirty="0"/>
              <a:t>)</a:t>
            </a:r>
          </a:p>
        </p:txBody>
      </p:sp>
      <p:pic>
        <p:nvPicPr>
          <p:cNvPr id="5" name="Picture 4">
            <a:extLst>
              <a:ext uri="{FF2B5EF4-FFF2-40B4-BE49-F238E27FC236}">
                <a16:creationId xmlns:a16="http://schemas.microsoft.com/office/drawing/2014/main" id="{804B5C36-C72A-D49E-0720-C565AA4C19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726" y="913278"/>
            <a:ext cx="2433965" cy="3594225"/>
          </a:xfrm>
          <a:prstGeom prst="rect">
            <a:avLst/>
          </a:prstGeom>
          <a:noFill/>
        </p:spPr>
      </p:pic>
      <p:pic>
        <p:nvPicPr>
          <p:cNvPr id="7" name="Picture 6">
            <a:extLst>
              <a:ext uri="{FF2B5EF4-FFF2-40B4-BE49-F238E27FC236}">
                <a16:creationId xmlns:a16="http://schemas.microsoft.com/office/drawing/2014/main" id="{70E18F22-5DC6-6A6D-B886-A047C8E50B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69789" y="913279"/>
            <a:ext cx="2434335" cy="3594225"/>
          </a:xfrm>
          <a:prstGeom prst="rect">
            <a:avLst/>
          </a:prstGeom>
        </p:spPr>
      </p:pic>
      <p:pic>
        <p:nvPicPr>
          <p:cNvPr id="9" name="Picture 8">
            <a:extLst>
              <a:ext uri="{FF2B5EF4-FFF2-40B4-BE49-F238E27FC236}">
                <a16:creationId xmlns:a16="http://schemas.microsoft.com/office/drawing/2014/main" id="{52E5CED4-6717-4B52-72B3-40C76812F3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0222" y="913280"/>
            <a:ext cx="2434335" cy="3594225"/>
          </a:xfrm>
          <a:prstGeom prst="rect">
            <a:avLst/>
          </a:prstGeom>
        </p:spPr>
      </p:pic>
    </p:spTree>
    <p:extLst>
      <p:ext uri="{BB962C8B-B14F-4D97-AF65-F5344CB8AC3E}">
        <p14:creationId xmlns:p14="http://schemas.microsoft.com/office/powerpoint/2010/main" val="3034093002"/>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10FEF349-6C14-0B10-C60B-64F58ADAFC9C}"/>
              </a:ext>
            </a:extLst>
          </p:cNvPr>
          <p:cNvSpPr>
            <a:spLocks noGrp="1"/>
          </p:cNvSpPr>
          <p:nvPr>
            <p:ph type="title"/>
          </p:nvPr>
        </p:nvSpPr>
        <p:spPr>
          <a:xfrm>
            <a:off x="339213" y="205979"/>
            <a:ext cx="8499987" cy="634679"/>
          </a:xfrm>
        </p:spPr>
        <p:txBody>
          <a:bodyPr/>
          <a:lstStyle/>
          <a:p>
            <a:r>
              <a:rPr lang="en-US" dirty="0"/>
              <a:t>VBFNLO vs HJETS – Tight Selection Cuts </a:t>
            </a:r>
          </a:p>
        </p:txBody>
      </p:sp>
      <p:pic>
        <p:nvPicPr>
          <p:cNvPr id="6" name="Content Placeholder 5" descr="A graph of different colored lines&#10;&#10;Description automatically generated">
            <a:extLst>
              <a:ext uri="{FF2B5EF4-FFF2-40B4-BE49-F238E27FC236}">
                <a16:creationId xmlns:a16="http://schemas.microsoft.com/office/drawing/2014/main" id="{3666573C-EA43-97A5-35C5-2533F916E63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11336" y="1200151"/>
            <a:ext cx="5085352" cy="3394472"/>
          </a:xfrm>
          <a:noFill/>
        </p:spPr>
      </p:pic>
    </p:spTree>
    <p:extLst>
      <p:ext uri="{BB962C8B-B14F-4D97-AF65-F5344CB8AC3E}">
        <p14:creationId xmlns:p14="http://schemas.microsoft.com/office/powerpoint/2010/main" val="3743715065"/>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C37E05-3E2C-8044-9306-7E5365CF0F5A}"/>
              </a:ext>
            </a:extLst>
          </p:cNvPr>
          <p:cNvSpPr>
            <a:spLocks noGrp="1"/>
          </p:cNvSpPr>
          <p:nvPr>
            <p:ph type="title"/>
          </p:nvPr>
        </p:nvSpPr>
        <p:spPr>
          <a:xfrm>
            <a:off x="339213" y="205979"/>
            <a:ext cx="8499987" cy="634679"/>
          </a:xfrm>
        </p:spPr>
        <p:txBody>
          <a:bodyPr wrap="square" anchor="b">
            <a:normAutofit/>
          </a:bodyPr>
          <a:lstStyle/>
          <a:p>
            <a:r>
              <a:rPr lang="en-US" dirty="0"/>
              <a:t>Anomalous Higgs Couplings </a:t>
            </a:r>
          </a:p>
        </p:txBody>
      </p:sp>
      <p:pic>
        <p:nvPicPr>
          <p:cNvPr id="5" name="Content Placeholder 4" descr="A math equations on a white background&#10;&#10;Description automatically generated">
            <a:extLst>
              <a:ext uri="{FF2B5EF4-FFF2-40B4-BE49-F238E27FC236}">
                <a16:creationId xmlns:a16="http://schemas.microsoft.com/office/drawing/2014/main" id="{D6DDF486-9B1A-F6CE-FE9A-120ECEEF4B7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9932" y="1014291"/>
            <a:ext cx="6511584" cy="3923230"/>
          </a:xfrm>
          <a:noFill/>
        </p:spPr>
      </p:pic>
    </p:spTree>
    <p:extLst>
      <p:ext uri="{BB962C8B-B14F-4D97-AF65-F5344CB8AC3E}">
        <p14:creationId xmlns:p14="http://schemas.microsoft.com/office/powerpoint/2010/main" val="3964802546"/>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21CEF-6053-EC17-79C2-F1E93964931D}"/>
              </a:ext>
            </a:extLst>
          </p:cNvPr>
          <p:cNvSpPr>
            <a:spLocks noGrp="1"/>
          </p:cNvSpPr>
          <p:nvPr>
            <p:ph type="title"/>
          </p:nvPr>
        </p:nvSpPr>
        <p:spPr/>
        <p:txBody>
          <a:bodyPr/>
          <a:lstStyle/>
          <a:p>
            <a:r>
              <a:rPr lang="en-US" dirty="0"/>
              <a:t>Anomalous Higgs Couplings </a:t>
            </a:r>
          </a:p>
        </p:txBody>
      </p:sp>
      <p:pic>
        <p:nvPicPr>
          <p:cNvPr id="5" name="Content Placeholder 4" descr="A math equations on a white background&#10;&#10;Description automatically generated">
            <a:extLst>
              <a:ext uri="{FF2B5EF4-FFF2-40B4-BE49-F238E27FC236}">
                <a16:creationId xmlns:a16="http://schemas.microsoft.com/office/drawing/2014/main" id="{B6A298A1-1CB1-4F4C-3E21-134934D22AD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94555" y="1200150"/>
            <a:ext cx="7319940" cy="3394075"/>
          </a:xfrm>
        </p:spPr>
      </p:pic>
    </p:spTree>
    <p:extLst>
      <p:ext uri="{BB962C8B-B14F-4D97-AF65-F5344CB8AC3E}">
        <p14:creationId xmlns:p14="http://schemas.microsoft.com/office/powerpoint/2010/main" val="614805115"/>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AA53C6-6E44-D71F-C053-33B0D2C49D36}"/>
              </a:ext>
            </a:extLst>
          </p:cNvPr>
          <p:cNvSpPr>
            <a:spLocks noGrp="1"/>
          </p:cNvSpPr>
          <p:nvPr>
            <p:ph type="title"/>
          </p:nvPr>
        </p:nvSpPr>
        <p:spPr/>
        <p:txBody>
          <a:bodyPr/>
          <a:lstStyle/>
          <a:p>
            <a:r>
              <a:rPr lang="en-US" dirty="0"/>
              <a:t>Anomalous Higgs Couplings </a:t>
            </a:r>
          </a:p>
        </p:txBody>
      </p:sp>
      <p:pic>
        <p:nvPicPr>
          <p:cNvPr id="5" name="Content Placeholder 4" descr="A math equations and symbols&#10;&#10;Description automatically generated with medium confidence">
            <a:extLst>
              <a:ext uri="{FF2B5EF4-FFF2-40B4-BE49-F238E27FC236}">
                <a16:creationId xmlns:a16="http://schemas.microsoft.com/office/drawing/2014/main" id="{082DAEFA-40FD-0B6F-632C-2E4C39D47BF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9725" y="2171375"/>
            <a:ext cx="8229600" cy="1451625"/>
          </a:xfrm>
        </p:spPr>
      </p:pic>
    </p:spTree>
    <p:extLst>
      <p:ext uri="{BB962C8B-B14F-4D97-AF65-F5344CB8AC3E}">
        <p14:creationId xmlns:p14="http://schemas.microsoft.com/office/powerpoint/2010/main" val="1636836699"/>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3593A-C1CD-0943-B260-44F0FC6E28D3}"/>
              </a:ext>
            </a:extLst>
          </p:cNvPr>
          <p:cNvSpPr>
            <a:spLocks noGrp="1"/>
          </p:cNvSpPr>
          <p:nvPr>
            <p:ph type="title"/>
          </p:nvPr>
        </p:nvSpPr>
        <p:spPr/>
        <p:txBody>
          <a:bodyPr/>
          <a:lstStyle/>
          <a:p>
            <a:r>
              <a:rPr lang="en-US" dirty="0"/>
              <a:t>References and Thanks to Collaborators… </a:t>
            </a:r>
          </a:p>
        </p:txBody>
      </p:sp>
      <p:sp>
        <p:nvSpPr>
          <p:cNvPr id="3" name="Content Placeholder 2">
            <a:extLst>
              <a:ext uri="{FF2B5EF4-FFF2-40B4-BE49-F238E27FC236}">
                <a16:creationId xmlns:a16="http://schemas.microsoft.com/office/drawing/2014/main" id="{21504245-6F92-B244-9637-98D2FE2ED9EA}"/>
              </a:ext>
            </a:extLst>
          </p:cNvPr>
          <p:cNvSpPr>
            <a:spLocks noGrp="1"/>
          </p:cNvSpPr>
          <p:nvPr>
            <p:ph idx="1"/>
          </p:nvPr>
        </p:nvSpPr>
        <p:spPr/>
        <p:txBody>
          <a:bodyPr/>
          <a:lstStyle/>
          <a:p>
            <a:pPr marL="0" indent="0">
              <a:buNone/>
            </a:pPr>
            <a:r>
              <a:rPr lang="en-US" dirty="0"/>
              <a:t>Collaborators: Simon Platzer, Peter </a:t>
            </a:r>
            <a:r>
              <a:rPr lang="en-US" dirty="0" err="1"/>
              <a:t>Schichtel</a:t>
            </a:r>
            <a:r>
              <a:rPr lang="en-US" dirty="0"/>
              <a:t>, Michael Rauch, Malin </a:t>
            </a:r>
            <a:r>
              <a:rPr lang="en-US" dirty="0" err="1"/>
              <a:t>Sjodahl</a:t>
            </a:r>
            <a:r>
              <a:rPr lang="en-US" dirty="0"/>
              <a:t>, Francisco Campanario, </a:t>
            </a:r>
            <a:r>
              <a:rPr lang="en-US" dirty="0" err="1"/>
              <a:t>Tinghua</a:t>
            </a:r>
            <a:r>
              <a:rPr lang="en-US" dirty="0"/>
              <a:t> Chen, and </a:t>
            </a:r>
            <a:r>
              <a:rPr lang="en-US" dirty="0" err="1"/>
              <a:t>Bathiya</a:t>
            </a:r>
            <a:r>
              <a:rPr lang="en-US" dirty="0"/>
              <a:t> Samarakoon.</a:t>
            </a:r>
          </a:p>
          <a:p>
            <a:r>
              <a:rPr lang="en-US" dirty="0">
                <a:hlinkClick r:id="rId3"/>
              </a:rPr>
              <a:t>https://arxiv.org/abs/2109.03730</a:t>
            </a:r>
            <a:endParaRPr lang="en-US" dirty="0"/>
          </a:p>
          <a:p>
            <a:r>
              <a:rPr lang="en-US" dirty="0">
                <a:hlinkClick r:id="rId4"/>
              </a:rPr>
              <a:t>https://arxiv.org/abs/1802.09955</a:t>
            </a:r>
            <a:r>
              <a:rPr lang="en-US" dirty="0"/>
              <a:t> </a:t>
            </a:r>
          </a:p>
          <a:p>
            <a:r>
              <a:rPr lang="en-US" dirty="0">
                <a:hlinkClick r:id="rId5"/>
              </a:rPr>
              <a:t>https://arxiv.org/abs/1610.07922</a:t>
            </a:r>
            <a:r>
              <a:rPr lang="en-US" dirty="0"/>
              <a:t> </a:t>
            </a:r>
          </a:p>
          <a:p>
            <a:r>
              <a:rPr lang="en-US" dirty="0">
                <a:hlinkClick r:id="rId6"/>
              </a:rPr>
              <a:t>https://arxiv.org/abs/1308.2932</a:t>
            </a:r>
            <a:endParaRPr lang="en-US" dirty="0"/>
          </a:p>
          <a:p>
            <a:r>
              <a:rPr lang="en-US" dirty="0">
                <a:hlinkClick r:id="rId7"/>
              </a:rPr>
              <a:t>https://arxiv.org/abs/0710.5621</a:t>
            </a:r>
            <a:endParaRPr lang="en-US" dirty="0"/>
          </a:p>
          <a:p>
            <a:pPr marL="0" indent="0">
              <a:buNone/>
            </a:pPr>
            <a:r>
              <a:rPr lang="en-US" dirty="0"/>
              <a:t>In a full talk I would discuss the history of calculations.  </a:t>
            </a:r>
          </a:p>
        </p:txBody>
      </p:sp>
      <p:pic>
        <p:nvPicPr>
          <p:cNvPr id="7" name="Picture 6">
            <a:extLst>
              <a:ext uri="{FF2B5EF4-FFF2-40B4-BE49-F238E27FC236}">
                <a16:creationId xmlns:a16="http://schemas.microsoft.com/office/drawing/2014/main" id="{9FD4E6E9-66C4-AF97-B8D7-B4458E75D05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298510" y="1935968"/>
            <a:ext cx="3432202" cy="2076155"/>
          </a:xfrm>
          <a:prstGeom prst="rect">
            <a:avLst/>
          </a:prstGeom>
        </p:spPr>
      </p:pic>
    </p:spTree>
    <p:extLst>
      <p:ext uri="{BB962C8B-B14F-4D97-AF65-F5344CB8AC3E}">
        <p14:creationId xmlns:p14="http://schemas.microsoft.com/office/powerpoint/2010/main" val="1340347994"/>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741E57-4CEE-5ADE-E7D9-B6599F0ECCE3}"/>
              </a:ext>
            </a:extLst>
          </p:cNvPr>
          <p:cNvSpPr>
            <a:spLocks noGrp="1"/>
          </p:cNvSpPr>
          <p:nvPr>
            <p:ph type="title"/>
          </p:nvPr>
        </p:nvSpPr>
        <p:spPr>
          <a:xfrm>
            <a:off x="339213" y="205979"/>
            <a:ext cx="8499987" cy="634679"/>
          </a:xfrm>
        </p:spPr>
        <p:txBody>
          <a:bodyPr wrap="square" anchor="b">
            <a:normAutofit/>
          </a:bodyPr>
          <a:lstStyle/>
          <a:p>
            <a:r>
              <a:rPr lang="en-US" dirty="0"/>
              <a:t>CP Sensitive Observables </a:t>
            </a:r>
          </a:p>
        </p:txBody>
      </p:sp>
      <p:pic>
        <p:nvPicPr>
          <p:cNvPr id="5" name="Picture 4" descr="A math equations and formulas&#10;&#10;Description automatically generated with medium confidence">
            <a:extLst>
              <a:ext uri="{FF2B5EF4-FFF2-40B4-BE49-F238E27FC236}">
                <a16:creationId xmlns:a16="http://schemas.microsoft.com/office/drawing/2014/main" id="{6F41E71D-7D8D-517E-7F5F-82E0FCE7E4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1241" y="929314"/>
            <a:ext cx="4795930" cy="3776795"/>
          </a:xfrm>
          <a:prstGeom prst="rect">
            <a:avLst/>
          </a:prstGeom>
          <a:noFill/>
        </p:spPr>
      </p:pic>
    </p:spTree>
    <p:extLst>
      <p:ext uri="{BB962C8B-B14F-4D97-AF65-F5344CB8AC3E}">
        <p14:creationId xmlns:p14="http://schemas.microsoft.com/office/powerpoint/2010/main" val="996754217"/>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40E88-63A6-A944-2556-3E5945F75AFB}"/>
              </a:ext>
            </a:extLst>
          </p:cNvPr>
          <p:cNvSpPr>
            <a:spLocks noGrp="1"/>
          </p:cNvSpPr>
          <p:nvPr>
            <p:ph type="title"/>
          </p:nvPr>
        </p:nvSpPr>
        <p:spPr/>
        <p:txBody>
          <a:bodyPr/>
          <a:lstStyle/>
          <a:p>
            <a:r>
              <a:rPr lang="en-US" dirty="0"/>
              <a:t>Anomalous Higgs in VBFNLO </a:t>
            </a:r>
          </a:p>
        </p:txBody>
      </p:sp>
      <p:sp>
        <p:nvSpPr>
          <p:cNvPr id="3" name="Content Placeholder 2">
            <a:extLst>
              <a:ext uri="{FF2B5EF4-FFF2-40B4-BE49-F238E27FC236}">
                <a16:creationId xmlns:a16="http://schemas.microsoft.com/office/drawing/2014/main" id="{77F9FE98-697C-57A7-EBFA-078C9EB8E39F}"/>
              </a:ext>
            </a:extLst>
          </p:cNvPr>
          <p:cNvSpPr>
            <a:spLocks noGrp="1"/>
          </p:cNvSpPr>
          <p:nvPr>
            <p:ph idx="1"/>
          </p:nvPr>
        </p:nvSpPr>
        <p:spPr/>
        <p:txBody>
          <a:bodyPr/>
          <a:lstStyle/>
          <a:p>
            <a:r>
              <a:rPr lang="en-US" dirty="0"/>
              <a:t>Anomalous Higgs Couplings were implemented into VBFNLO since 2004 for Higgs + 2 jets via VBF.</a:t>
            </a:r>
          </a:p>
          <a:p>
            <a:r>
              <a:rPr lang="en-US" dirty="0"/>
              <a:t>In 2012 there was an interest in using the </a:t>
            </a:r>
            <a:r>
              <a:rPr lang="en-US" dirty="0" err="1"/>
              <a:t>PowHEG</a:t>
            </a:r>
            <a:r>
              <a:rPr lang="en-US" dirty="0"/>
              <a:t> implementation of Higgs + 2 jets via VBF and a reweighting technique to generate predictions include </a:t>
            </a:r>
            <a:r>
              <a:rPr lang="en-US" dirty="0" err="1"/>
              <a:t>parton</a:t>
            </a:r>
            <a:r>
              <a:rPr lang="en-US" dirty="0"/>
              <a:t> shower and hadronization effects. </a:t>
            </a:r>
          </a:p>
          <a:p>
            <a:r>
              <a:rPr lang="en-US" dirty="0"/>
              <a:t>Today you can use VBFNLO with Herwig 7 to simulate Higgs Production with </a:t>
            </a:r>
            <a:r>
              <a:rPr lang="en-US" dirty="0" err="1"/>
              <a:t>Anom</a:t>
            </a:r>
            <a:r>
              <a:rPr lang="en-US" dirty="0"/>
              <a:t> Couplings (See Release Note—VBFNLO 3.0 for details, </a:t>
            </a:r>
            <a:r>
              <a:rPr lang="en-US" dirty="0">
                <a:hlinkClick r:id="rId2"/>
              </a:rPr>
              <a:t>https://arxiv.org/abs/2405.06990</a:t>
            </a:r>
            <a:r>
              <a:rPr lang="en-US" dirty="0"/>
              <a:t> )</a:t>
            </a:r>
          </a:p>
        </p:txBody>
      </p:sp>
    </p:spTree>
    <p:extLst>
      <p:ext uri="{BB962C8B-B14F-4D97-AF65-F5344CB8AC3E}">
        <p14:creationId xmlns:p14="http://schemas.microsoft.com/office/powerpoint/2010/main" val="351257243"/>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73100903-0E85-88D8-B14C-FDD24E713734}"/>
              </a:ext>
            </a:extLst>
          </p:cNvPr>
          <p:cNvSpPr>
            <a:spLocks noGrp="1"/>
          </p:cNvSpPr>
          <p:nvPr>
            <p:ph type="title"/>
          </p:nvPr>
        </p:nvSpPr>
        <p:spPr>
          <a:xfrm>
            <a:off x="339213" y="205979"/>
            <a:ext cx="8499987" cy="634679"/>
          </a:xfrm>
        </p:spPr>
        <p:txBody>
          <a:bodyPr/>
          <a:lstStyle/>
          <a:p>
            <a:r>
              <a:rPr lang="en-US" dirty="0"/>
              <a:t>H+2 jets at Fixed Order (2004,</a:t>
            </a:r>
            <a:r>
              <a:rPr lang="en-US" sz="1800" dirty="0">
                <a:solidFill>
                  <a:srgbClr val="7F7F7F"/>
                </a:solidFill>
                <a:effectLst/>
                <a:latin typeface="Times"/>
              </a:rPr>
              <a:t> </a:t>
            </a:r>
            <a:r>
              <a:rPr lang="en-US" sz="1800" dirty="0" err="1">
                <a:solidFill>
                  <a:srgbClr val="7F7F7F"/>
                </a:solidFill>
                <a:effectLst/>
                <a:latin typeface="Times"/>
              </a:rPr>
              <a:t>arXiv</a:t>
            </a:r>
            <a:r>
              <a:rPr lang="en-US" sz="1800" dirty="0">
                <a:solidFill>
                  <a:srgbClr val="7F7F7F"/>
                </a:solidFill>
                <a:effectLst/>
                <a:latin typeface="Times"/>
              </a:rPr>
              <a:t>: 0403297v1 </a:t>
            </a:r>
            <a:r>
              <a:rPr lang="en-US" dirty="0"/>
              <a:t>)</a:t>
            </a:r>
          </a:p>
        </p:txBody>
      </p:sp>
      <p:pic>
        <p:nvPicPr>
          <p:cNvPr id="5" name="Content Placeholder 4" descr="A comparison of a graph&#10;&#10;Description automatically generated with medium confidence">
            <a:extLst>
              <a:ext uri="{FF2B5EF4-FFF2-40B4-BE49-F238E27FC236}">
                <a16:creationId xmlns:a16="http://schemas.microsoft.com/office/drawing/2014/main" id="{31F54265-A493-F1C0-DCAE-3B065713D91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26099" y="1200151"/>
            <a:ext cx="6655826" cy="3394472"/>
          </a:xfrm>
          <a:noFill/>
        </p:spPr>
      </p:pic>
    </p:spTree>
    <p:extLst>
      <p:ext uri="{BB962C8B-B14F-4D97-AF65-F5344CB8AC3E}">
        <p14:creationId xmlns:p14="http://schemas.microsoft.com/office/powerpoint/2010/main" val="1934508123"/>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7BC2E-DE6E-AC42-E69E-64F9B06A40D8}"/>
              </a:ext>
            </a:extLst>
          </p:cNvPr>
          <p:cNvSpPr>
            <a:spLocks noGrp="1"/>
          </p:cNvSpPr>
          <p:nvPr>
            <p:ph type="title"/>
          </p:nvPr>
        </p:nvSpPr>
        <p:spPr>
          <a:xfrm>
            <a:off x="339213" y="205979"/>
            <a:ext cx="8499987" cy="634679"/>
          </a:xfrm>
        </p:spPr>
        <p:txBody>
          <a:bodyPr vert="horz" wrap="square" lIns="91440" tIns="45720" rIns="91440" bIns="45720" numCol="1" anchor="b" anchorCtr="0" compatLnSpc="1">
            <a:prstTxWarp prst="textNoShape">
              <a:avLst/>
            </a:prstTxWarp>
            <a:normAutofit/>
          </a:bodyPr>
          <a:lstStyle/>
          <a:p>
            <a:r>
              <a:rPr lang="en-US" b="1" kern="1200">
                <a:latin typeface="Georgia" pitchFamily="18" charset="0"/>
                <a:ea typeface="+mj-ea"/>
                <a:cs typeface="+mj-cs"/>
              </a:rPr>
              <a:t>Results using VBFNLO interfaced to Herwig 7 </a:t>
            </a:r>
          </a:p>
        </p:txBody>
      </p:sp>
      <p:graphicFrame>
        <p:nvGraphicFramePr>
          <p:cNvPr id="6" name="TextBox 3">
            <a:extLst>
              <a:ext uri="{FF2B5EF4-FFF2-40B4-BE49-F238E27FC236}">
                <a16:creationId xmlns:a16="http://schemas.microsoft.com/office/drawing/2014/main" id="{7A802038-A56C-EE08-0AD8-36D6FE34532C}"/>
              </a:ext>
            </a:extLst>
          </p:cNvPr>
          <p:cNvGraphicFramePr/>
          <p:nvPr>
            <p:extLst>
              <p:ext uri="{D42A27DB-BD31-4B8C-83A1-F6EECF244321}">
                <p14:modId xmlns:p14="http://schemas.microsoft.com/office/powerpoint/2010/main" val="1761593272"/>
              </p:ext>
            </p:extLst>
          </p:nvPr>
        </p:nvGraphicFramePr>
        <p:xfrm>
          <a:off x="339212" y="1200151"/>
          <a:ext cx="8229600" cy="3394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65577703"/>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CEF8BB-A9C3-13D3-F677-7B2D62E8C839}"/>
              </a:ext>
            </a:extLst>
          </p:cNvPr>
          <p:cNvSpPr>
            <a:spLocks noGrp="1"/>
          </p:cNvSpPr>
          <p:nvPr>
            <p:ph type="title"/>
          </p:nvPr>
        </p:nvSpPr>
        <p:spPr/>
        <p:txBody>
          <a:bodyPr/>
          <a:lstStyle/>
          <a:p>
            <a:r>
              <a:rPr lang="en-US" dirty="0"/>
              <a:t>Azimuthal Angle Correlations </a:t>
            </a:r>
          </a:p>
        </p:txBody>
      </p:sp>
      <p:pic>
        <p:nvPicPr>
          <p:cNvPr id="5" name="Content Placeholder 4" descr="A graph of different colored lines&#10;&#10;Description automatically generated with medium confidence">
            <a:extLst>
              <a:ext uri="{FF2B5EF4-FFF2-40B4-BE49-F238E27FC236}">
                <a16:creationId xmlns:a16="http://schemas.microsoft.com/office/drawing/2014/main" id="{B88EF280-B0F0-D10C-DCB0-1FB6A154FB7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63476" y="1200150"/>
            <a:ext cx="6982097" cy="3394075"/>
          </a:xfrm>
        </p:spPr>
      </p:pic>
    </p:spTree>
    <p:extLst>
      <p:ext uri="{BB962C8B-B14F-4D97-AF65-F5344CB8AC3E}">
        <p14:creationId xmlns:p14="http://schemas.microsoft.com/office/powerpoint/2010/main" val="1079213264"/>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885E0-DE23-13E5-7B73-39F943790BD9}"/>
              </a:ext>
            </a:extLst>
          </p:cNvPr>
          <p:cNvSpPr>
            <a:spLocks noGrp="1"/>
          </p:cNvSpPr>
          <p:nvPr>
            <p:ph type="title"/>
          </p:nvPr>
        </p:nvSpPr>
        <p:spPr/>
        <p:txBody>
          <a:bodyPr/>
          <a:lstStyle/>
          <a:p>
            <a:r>
              <a:rPr lang="en-US" dirty="0"/>
              <a:t>Azimuthal Angle Correlations </a:t>
            </a:r>
          </a:p>
        </p:txBody>
      </p:sp>
      <p:pic>
        <p:nvPicPr>
          <p:cNvPr id="5" name="Content Placeholder 4" descr="A graph of different colored lines&#10;&#10;Description automatically generated with medium confidence">
            <a:extLst>
              <a:ext uri="{FF2B5EF4-FFF2-40B4-BE49-F238E27FC236}">
                <a16:creationId xmlns:a16="http://schemas.microsoft.com/office/drawing/2014/main" id="{CD63DC50-F709-853C-82F5-F11D8943E57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63476" y="1200150"/>
            <a:ext cx="6982097" cy="3394075"/>
          </a:xfrm>
        </p:spPr>
      </p:pic>
    </p:spTree>
    <p:extLst>
      <p:ext uri="{BB962C8B-B14F-4D97-AF65-F5344CB8AC3E}">
        <p14:creationId xmlns:p14="http://schemas.microsoft.com/office/powerpoint/2010/main" val="2299954961"/>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1DEE8-52EB-90A4-31DA-41E1828D9482}"/>
              </a:ext>
            </a:extLst>
          </p:cNvPr>
          <p:cNvSpPr>
            <a:spLocks noGrp="1"/>
          </p:cNvSpPr>
          <p:nvPr>
            <p:ph type="title"/>
          </p:nvPr>
        </p:nvSpPr>
        <p:spPr/>
        <p:txBody>
          <a:bodyPr/>
          <a:lstStyle/>
          <a:p>
            <a:r>
              <a:rPr lang="en-US" dirty="0"/>
              <a:t>Azimuthal Angle Correlations </a:t>
            </a:r>
          </a:p>
        </p:txBody>
      </p:sp>
      <p:pic>
        <p:nvPicPr>
          <p:cNvPr id="5" name="Content Placeholder 4" descr="A graph of different colored lines&#10;&#10;Description automatically generated with medium confidence">
            <a:extLst>
              <a:ext uri="{FF2B5EF4-FFF2-40B4-BE49-F238E27FC236}">
                <a16:creationId xmlns:a16="http://schemas.microsoft.com/office/drawing/2014/main" id="{896E9C39-3E01-38EA-957F-270EBD0EE0B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63476" y="1200150"/>
            <a:ext cx="6982097" cy="3394075"/>
          </a:xfrm>
        </p:spPr>
      </p:pic>
    </p:spTree>
    <p:extLst>
      <p:ext uri="{BB962C8B-B14F-4D97-AF65-F5344CB8AC3E}">
        <p14:creationId xmlns:p14="http://schemas.microsoft.com/office/powerpoint/2010/main" val="111102268"/>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C8BEC-D5D8-E703-6702-D8420E0A450A}"/>
              </a:ext>
            </a:extLst>
          </p:cNvPr>
          <p:cNvSpPr>
            <a:spLocks noGrp="1"/>
          </p:cNvSpPr>
          <p:nvPr>
            <p:ph type="title"/>
          </p:nvPr>
        </p:nvSpPr>
        <p:spPr/>
        <p:txBody>
          <a:bodyPr/>
          <a:lstStyle/>
          <a:p>
            <a:r>
              <a:rPr lang="en-US" dirty="0"/>
              <a:t>Invariant Mass of Di-Tag System </a:t>
            </a:r>
          </a:p>
        </p:txBody>
      </p:sp>
      <p:pic>
        <p:nvPicPr>
          <p:cNvPr id="5" name="Content Placeholder 4" descr="A graph of a function&#10;&#10;Description automatically generated with medium confidence">
            <a:extLst>
              <a:ext uri="{FF2B5EF4-FFF2-40B4-BE49-F238E27FC236}">
                <a16:creationId xmlns:a16="http://schemas.microsoft.com/office/drawing/2014/main" id="{8A0B60B9-DE00-C8E7-0FE5-ED3EA856825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74777" y="1200150"/>
            <a:ext cx="6559496" cy="3394075"/>
          </a:xfrm>
        </p:spPr>
      </p:pic>
    </p:spTree>
    <p:extLst>
      <p:ext uri="{BB962C8B-B14F-4D97-AF65-F5344CB8AC3E}">
        <p14:creationId xmlns:p14="http://schemas.microsoft.com/office/powerpoint/2010/main" val="3605690032"/>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ED1BA6-1FC4-0CC5-7C02-92B8042957D9}"/>
              </a:ext>
            </a:extLst>
          </p:cNvPr>
          <p:cNvSpPr>
            <a:spLocks noGrp="1"/>
          </p:cNvSpPr>
          <p:nvPr>
            <p:ph type="title"/>
          </p:nvPr>
        </p:nvSpPr>
        <p:spPr/>
        <p:txBody>
          <a:bodyPr/>
          <a:lstStyle/>
          <a:p>
            <a:r>
              <a:rPr lang="en-US" dirty="0"/>
              <a:t>Rapidity Gap   </a:t>
            </a:r>
          </a:p>
        </p:txBody>
      </p:sp>
      <p:pic>
        <p:nvPicPr>
          <p:cNvPr id="5" name="Content Placeholder 4" descr="A graph of a function&#10;&#10;Description automatically generated with medium confidence">
            <a:extLst>
              <a:ext uri="{FF2B5EF4-FFF2-40B4-BE49-F238E27FC236}">
                <a16:creationId xmlns:a16="http://schemas.microsoft.com/office/drawing/2014/main" id="{4953C7A3-FC09-F9FE-43DF-2D9929403F6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4389" y="1200150"/>
            <a:ext cx="6620271" cy="3394075"/>
          </a:xfrm>
        </p:spPr>
      </p:pic>
    </p:spTree>
    <p:extLst>
      <p:ext uri="{BB962C8B-B14F-4D97-AF65-F5344CB8AC3E}">
        <p14:creationId xmlns:p14="http://schemas.microsoft.com/office/powerpoint/2010/main" val="2748061173"/>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7FA13-0B43-95A5-A917-4CEE15B1F1C8}"/>
              </a:ext>
            </a:extLst>
          </p:cNvPr>
          <p:cNvSpPr>
            <a:spLocks noGrp="1"/>
          </p:cNvSpPr>
          <p:nvPr>
            <p:ph type="title"/>
          </p:nvPr>
        </p:nvSpPr>
        <p:spPr/>
        <p:txBody>
          <a:bodyPr/>
          <a:lstStyle/>
          <a:p>
            <a:r>
              <a:rPr lang="en-US" dirty="0"/>
              <a:t>Rapidity Gap and  Rapidity </a:t>
            </a:r>
          </a:p>
        </p:txBody>
      </p:sp>
      <p:pic>
        <p:nvPicPr>
          <p:cNvPr id="7" name="Content Placeholder 6" descr="A graph of a function&#10;&#10;Description automatically generated with medium confidence">
            <a:extLst>
              <a:ext uri="{FF2B5EF4-FFF2-40B4-BE49-F238E27FC236}">
                <a16:creationId xmlns:a16="http://schemas.microsoft.com/office/drawing/2014/main" id="{22D901DF-9A88-00D3-E8EA-7A35D10E20E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17721" y="1200150"/>
            <a:ext cx="6073607" cy="3394075"/>
          </a:xfrm>
        </p:spPr>
      </p:pic>
    </p:spTree>
    <p:extLst>
      <p:ext uri="{BB962C8B-B14F-4D97-AF65-F5344CB8AC3E}">
        <p14:creationId xmlns:p14="http://schemas.microsoft.com/office/powerpoint/2010/main" val="1385069145"/>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E49A6-1878-E448-A9A2-D21FB20740DF}"/>
              </a:ext>
            </a:extLst>
          </p:cNvPr>
          <p:cNvSpPr>
            <a:spLocks noGrp="1"/>
          </p:cNvSpPr>
          <p:nvPr>
            <p:ph type="title"/>
          </p:nvPr>
        </p:nvSpPr>
        <p:spPr/>
        <p:txBody>
          <a:bodyPr/>
          <a:lstStyle/>
          <a:p>
            <a:r>
              <a:rPr lang="en-US" dirty="0"/>
              <a:t>More References and Collaborators </a:t>
            </a:r>
          </a:p>
        </p:txBody>
      </p:sp>
      <p:sp>
        <p:nvSpPr>
          <p:cNvPr id="3" name="Content Placeholder 2">
            <a:extLst>
              <a:ext uri="{FF2B5EF4-FFF2-40B4-BE49-F238E27FC236}">
                <a16:creationId xmlns:a16="http://schemas.microsoft.com/office/drawing/2014/main" id="{D9314A38-A72F-7A4C-9882-2E988837A051}"/>
              </a:ext>
            </a:extLst>
          </p:cNvPr>
          <p:cNvSpPr>
            <a:spLocks noGrp="1"/>
          </p:cNvSpPr>
          <p:nvPr>
            <p:ph idx="1"/>
          </p:nvPr>
        </p:nvSpPr>
        <p:spPr/>
        <p:txBody>
          <a:bodyPr/>
          <a:lstStyle/>
          <a:p>
            <a:pPr marL="0" indent="0">
              <a:buNone/>
            </a:pPr>
            <a:endParaRPr lang="en-US" dirty="0">
              <a:hlinkClick r:id="rId2"/>
            </a:endParaRPr>
          </a:p>
          <a:p>
            <a:r>
              <a:rPr lang="en-US" b="0" i="0" u="none" strike="noStrike" dirty="0">
                <a:solidFill>
                  <a:srgbClr val="333333"/>
                </a:solidFill>
                <a:effectLst/>
                <a:latin typeface="Helvetica Neue" panose="02000503000000020004" pitchFamily="2" charset="0"/>
                <a:hlinkClick r:id="rId3"/>
              </a:rPr>
              <a:t>Anomalous Higgs boson couplings in vector boson fusion</a:t>
            </a:r>
            <a:r>
              <a:rPr lang="en-US" b="0" i="0" u="none" strike="noStrike" dirty="0">
                <a:solidFill>
                  <a:srgbClr val="333333"/>
                </a:solidFill>
                <a:effectLst/>
                <a:latin typeface="Helvetica Neue" panose="02000503000000020004" pitchFamily="2" charset="0"/>
              </a:rPr>
              <a:t> (Ph.D. Thesis 2023, </a:t>
            </a:r>
            <a:r>
              <a:rPr lang="en-US" b="0" i="0" u="none" strike="noStrike" dirty="0" err="1">
                <a:solidFill>
                  <a:srgbClr val="333333"/>
                </a:solidFill>
                <a:effectLst/>
                <a:latin typeface="Helvetica Neue" panose="02000503000000020004" pitchFamily="2" charset="0"/>
              </a:rPr>
              <a:t>Tinghua</a:t>
            </a:r>
            <a:r>
              <a:rPr lang="en-US" b="0" i="0" u="none" strike="noStrike" dirty="0">
                <a:solidFill>
                  <a:srgbClr val="333333"/>
                </a:solidFill>
                <a:effectLst/>
                <a:latin typeface="Helvetica Neue" panose="02000503000000020004" pitchFamily="2" charset="0"/>
              </a:rPr>
              <a:t> Chen). </a:t>
            </a:r>
            <a:r>
              <a:rPr lang="en-US" b="0" i="0" u="none" strike="noStrike">
                <a:solidFill>
                  <a:srgbClr val="333333"/>
                </a:solidFill>
                <a:effectLst/>
                <a:latin typeface="Helvetica Neue" panose="02000503000000020004" pitchFamily="2" charset="0"/>
              </a:rPr>
              <a:t>Related paper </a:t>
            </a:r>
            <a:r>
              <a:rPr lang="en-US" b="0" i="0" u="none" strike="noStrike" dirty="0">
                <a:solidFill>
                  <a:srgbClr val="333333"/>
                </a:solidFill>
                <a:effectLst/>
                <a:latin typeface="Helvetica Neue" panose="02000503000000020004" pitchFamily="2" charset="0"/>
              </a:rPr>
              <a:t>in progress. </a:t>
            </a:r>
            <a:endParaRPr lang="en-US" b="0" i="0" u="none" strike="noStrike" dirty="0">
              <a:solidFill>
                <a:srgbClr val="333333"/>
              </a:solidFill>
              <a:effectLst/>
              <a:latin typeface="Georgia" panose="02040502050405020303" pitchFamily="18" charset="0"/>
              <a:hlinkClick r:id="rId4"/>
            </a:endParaRPr>
          </a:p>
          <a:p>
            <a:r>
              <a:rPr lang="en-US" b="0" i="0" u="none" strike="noStrike" dirty="0">
                <a:solidFill>
                  <a:srgbClr val="333333"/>
                </a:solidFill>
                <a:effectLst/>
                <a:latin typeface="Georgia" panose="02040502050405020303" pitchFamily="18" charset="0"/>
                <a:hlinkClick r:id="rId4"/>
              </a:rPr>
              <a:t>Azimuthal angle correlations for Higgs boson plus multi-jet events</a:t>
            </a:r>
            <a:r>
              <a:rPr lang="en-US" b="0" i="0" u="none" strike="noStrike" dirty="0">
                <a:solidFill>
                  <a:srgbClr val="333333"/>
                </a:solidFill>
                <a:effectLst/>
                <a:latin typeface="Georgia" panose="02040502050405020303" pitchFamily="18" charset="0"/>
              </a:rPr>
              <a:t> (J. Andersen, K. Arnold, D. </a:t>
            </a:r>
            <a:r>
              <a:rPr lang="en-US" b="0" i="0" u="none" strike="noStrike" dirty="0" err="1">
                <a:solidFill>
                  <a:srgbClr val="333333"/>
                </a:solidFill>
                <a:effectLst/>
                <a:latin typeface="Georgia" panose="02040502050405020303" pitchFamily="18" charset="0"/>
              </a:rPr>
              <a:t>Zeppenfeld</a:t>
            </a:r>
            <a:r>
              <a:rPr lang="en-US" b="0" i="0" u="none" strike="noStrike" dirty="0">
                <a:solidFill>
                  <a:srgbClr val="333333"/>
                </a:solidFill>
                <a:effectLst/>
                <a:latin typeface="Georgia" panose="02040502050405020303" pitchFamily="18" charset="0"/>
              </a:rPr>
              <a:t>)</a:t>
            </a:r>
          </a:p>
          <a:p>
            <a:r>
              <a:rPr lang="en-US" dirty="0">
                <a:solidFill>
                  <a:srgbClr val="333333"/>
                </a:solidFill>
                <a:latin typeface="Georgia" panose="02040502050405020303" pitchFamily="18" charset="0"/>
              </a:rPr>
              <a:t>In Progress: Double Higgs via VBF in BSM scenarios. </a:t>
            </a:r>
            <a:endParaRPr lang="en-US" dirty="0"/>
          </a:p>
          <a:p>
            <a:r>
              <a:rPr lang="en-US" dirty="0"/>
              <a:t>Collaborators: </a:t>
            </a:r>
            <a:r>
              <a:rPr lang="en-US" dirty="0" err="1"/>
              <a:t>Tinghua</a:t>
            </a:r>
            <a:r>
              <a:rPr lang="en-US" dirty="0"/>
              <a:t> Chen and </a:t>
            </a:r>
            <a:r>
              <a:rPr lang="en-US" dirty="0" err="1"/>
              <a:t>Bathiya</a:t>
            </a:r>
            <a:r>
              <a:rPr lang="en-US" dirty="0"/>
              <a:t> Samarakoon  </a:t>
            </a:r>
          </a:p>
          <a:p>
            <a:endParaRPr lang="en-US" dirty="0"/>
          </a:p>
          <a:p>
            <a:pPr marL="0" indent="0">
              <a:buNone/>
            </a:pPr>
            <a:endParaRPr lang="en-US" sz="1200" dirty="0"/>
          </a:p>
        </p:txBody>
      </p:sp>
    </p:spTree>
    <p:extLst>
      <p:ext uri="{BB962C8B-B14F-4D97-AF65-F5344CB8AC3E}">
        <p14:creationId xmlns:p14="http://schemas.microsoft.com/office/powerpoint/2010/main" val="825461322"/>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08830-7C3E-FA54-1999-1155B62CBA15}"/>
              </a:ext>
            </a:extLst>
          </p:cNvPr>
          <p:cNvSpPr>
            <a:spLocks noGrp="1"/>
          </p:cNvSpPr>
          <p:nvPr>
            <p:ph type="title"/>
          </p:nvPr>
        </p:nvSpPr>
        <p:spPr/>
        <p:txBody>
          <a:bodyPr/>
          <a:lstStyle/>
          <a:p>
            <a:r>
              <a:rPr lang="en-US" dirty="0"/>
              <a:t>Rapidity Gap and Rapidity </a:t>
            </a:r>
          </a:p>
        </p:txBody>
      </p:sp>
      <p:pic>
        <p:nvPicPr>
          <p:cNvPr id="5" name="Content Placeholder 4" descr="A graph of different colored lines&#10;&#10;Description automatically generated">
            <a:extLst>
              <a:ext uri="{FF2B5EF4-FFF2-40B4-BE49-F238E27FC236}">
                <a16:creationId xmlns:a16="http://schemas.microsoft.com/office/drawing/2014/main" id="{E1857C49-981D-2784-FE8B-B29E0B148BF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17721" y="1200150"/>
            <a:ext cx="6073607" cy="3394075"/>
          </a:xfrm>
        </p:spPr>
      </p:pic>
    </p:spTree>
    <p:extLst>
      <p:ext uri="{BB962C8B-B14F-4D97-AF65-F5344CB8AC3E}">
        <p14:creationId xmlns:p14="http://schemas.microsoft.com/office/powerpoint/2010/main" val="3727471031"/>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87A7E8-A5BB-FE3A-BF31-33C81839FC95}"/>
              </a:ext>
            </a:extLst>
          </p:cNvPr>
          <p:cNvSpPr>
            <a:spLocks noGrp="1"/>
          </p:cNvSpPr>
          <p:nvPr>
            <p:ph type="title"/>
          </p:nvPr>
        </p:nvSpPr>
        <p:spPr/>
        <p:txBody>
          <a:bodyPr/>
          <a:lstStyle/>
          <a:p>
            <a:r>
              <a:rPr lang="en-US" dirty="0"/>
              <a:t>Transverse Momentum </a:t>
            </a:r>
          </a:p>
        </p:txBody>
      </p:sp>
      <p:pic>
        <p:nvPicPr>
          <p:cNvPr id="5" name="Content Placeholder 4" descr="A graph of different colored lines&#10;&#10;Description automatically generated with medium confidence">
            <a:extLst>
              <a:ext uri="{FF2B5EF4-FFF2-40B4-BE49-F238E27FC236}">
                <a16:creationId xmlns:a16="http://schemas.microsoft.com/office/drawing/2014/main" id="{9F3613ED-D377-76D3-C786-A7F2FCB3C3B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1765" y="1200150"/>
            <a:ext cx="6405519" cy="3394075"/>
          </a:xfrm>
        </p:spPr>
      </p:pic>
    </p:spTree>
    <p:extLst>
      <p:ext uri="{BB962C8B-B14F-4D97-AF65-F5344CB8AC3E}">
        <p14:creationId xmlns:p14="http://schemas.microsoft.com/office/powerpoint/2010/main" val="2078096508"/>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147CBD-7E19-2071-2683-B2E0A79134E8}"/>
              </a:ext>
            </a:extLst>
          </p:cNvPr>
          <p:cNvSpPr>
            <a:spLocks noGrp="1"/>
          </p:cNvSpPr>
          <p:nvPr>
            <p:ph type="title"/>
          </p:nvPr>
        </p:nvSpPr>
        <p:spPr/>
        <p:txBody>
          <a:bodyPr/>
          <a:lstStyle/>
          <a:p>
            <a:r>
              <a:rPr lang="en-US" dirty="0"/>
              <a:t>Higgs Triplet Model (Type II Seesaw Model)</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0DAD1C26-A0E5-E224-CC5A-065DF8A81830}"/>
                  </a:ext>
                </a:extLst>
              </p:cNvPr>
              <p:cNvSpPr>
                <a:spLocks noGrp="1"/>
              </p:cNvSpPr>
              <p:nvPr>
                <p:ph idx="1"/>
              </p:nvPr>
            </p:nvSpPr>
            <p:spPr>
              <a:xfrm>
                <a:off x="160896" y="1229292"/>
                <a:ext cx="8822207" cy="3397974"/>
              </a:xfrm>
            </p:spPr>
            <p:txBody>
              <a:bodyPr/>
              <a:lstStyle/>
              <a:p>
                <a:r>
                  <a:rPr lang="en-US" dirty="0"/>
                  <a:t>The motivation for the  Higgs Triplet Model stems from the observation that two doublets can be decomposed into a triplet and a singlet representation  (</a:t>
                </a:r>
                <a14:m>
                  <m:oMath xmlns:m="http://schemas.openxmlformats.org/officeDocument/2006/math">
                    <m:r>
                      <a:rPr lang="en-US" i="1" dirty="0" smtClean="0">
                        <a:latin typeface="Cambria Math" panose="02040503050406030204" pitchFamily="18" charset="0"/>
                      </a:rPr>
                      <m:t>2⊗ 2 = 3⊕ 1</m:t>
                    </m:r>
                  </m:oMath>
                </a14:m>
                <a:r>
                  <a:rPr lang="en-US" dirty="0"/>
                  <a:t>).</a:t>
                </a:r>
              </a:p>
              <a:p>
                <a:pPr marL="0" indent="0">
                  <a:buNone/>
                </a:pPr>
                <a:endParaRPr lang="en-US" dirty="0"/>
              </a:p>
              <a:p>
                <a:pPr marL="0" indent="0">
                  <a:buNone/>
                </a:pPr>
                <a14:m>
                  <m:oMathPara xmlns:m="http://schemas.openxmlformats.org/officeDocument/2006/math">
                    <m:oMathParaPr>
                      <m:jc m:val="centerGroup"/>
                    </m:oMathParaPr>
                    <m:oMath xmlns:m="http://schemas.openxmlformats.org/officeDocument/2006/math">
                      <m:r>
                        <m:rPr>
                          <m:sty m:val="p"/>
                        </m:rPr>
                        <a:rPr lang="en-US" sz="2000" i="0" smtClean="0">
                          <a:latin typeface="Cambria Math" panose="02040503050406030204" pitchFamily="18" charset="0"/>
                        </a:rPr>
                        <m:t>Δ</m:t>
                      </m:r>
                      <m:r>
                        <a:rPr lang="en-US" sz="2000" i="1">
                          <a:latin typeface="Cambria Math" panose="02040503050406030204" pitchFamily="18" charset="0"/>
                        </a:rPr>
                        <m:t> =</m:t>
                      </m:r>
                      <m:d>
                        <m:dPr>
                          <m:ctrlPr>
                            <a:rPr lang="en-US" sz="2000" i="1" smtClean="0">
                              <a:latin typeface="Cambria Math" panose="02040503050406030204" pitchFamily="18" charset="0"/>
                            </a:rPr>
                          </m:ctrlPr>
                        </m:dPr>
                        <m:e>
                          <m:m>
                            <m:mPr>
                              <m:mcs>
                                <m:mc>
                                  <m:mcPr>
                                    <m:count m:val="2"/>
                                    <m:mcJc m:val="center"/>
                                  </m:mcPr>
                                </m:mc>
                              </m:mcs>
                              <m:ctrlPr>
                                <a:rPr lang="en-US" sz="2000" i="1" smtClean="0">
                                  <a:latin typeface="Cambria Math" panose="02040503050406030204" pitchFamily="18" charset="0"/>
                                </a:rPr>
                              </m:ctrlPr>
                            </m:mPr>
                            <m:mr>
                              <m:e>
                                <m:f>
                                  <m:fPr>
                                    <m:type m:val="skw"/>
                                    <m:ctrlPr>
                                      <a:rPr lang="en-US" sz="2000" i="1" smtClean="0">
                                        <a:latin typeface="Cambria Math" panose="02040503050406030204" pitchFamily="18" charset="0"/>
                                      </a:rPr>
                                    </m:ctrlPr>
                                  </m:fPr>
                                  <m:num>
                                    <m:sSup>
                                      <m:sSupPr>
                                        <m:ctrlPr>
                                          <a:rPr lang="en-US" sz="2000" i="1" smtClean="0">
                                            <a:latin typeface="Cambria Math" panose="02040503050406030204" pitchFamily="18" charset="0"/>
                                          </a:rPr>
                                        </m:ctrlPr>
                                      </m:sSupPr>
                                      <m:e>
                                        <m:r>
                                          <a:rPr lang="en-US" sz="2000" b="0" i="1" smtClean="0">
                                            <a:latin typeface="Cambria Math" panose="02040503050406030204" pitchFamily="18" charset="0"/>
                                          </a:rPr>
                                          <m:t>𝛿</m:t>
                                        </m:r>
                                      </m:e>
                                      <m:sup>
                                        <m:r>
                                          <a:rPr lang="en-US" sz="2000" b="0" i="1" smtClean="0">
                                            <a:latin typeface="Cambria Math" panose="02040503050406030204" pitchFamily="18" charset="0"/>
                                          </a:rPr>
                                          <m:t>+</m:t>
                                        </m:r>
                                      </m:sup>
                                    </m:sSup>
                                  </m:num>
                                  <m:den>
                                    <m:r>
                                      <m:rPr>
                                        <m:brk m:alnAt="7"/>
                                      </m:rPr>
                                      <a:rPr lang="en-US" sz="2000" b="0" i="1" smtClean="0">
                                        <a:latin typeface="Cambria Math" panose="02040503050406030204" pitchFamily="18" charset="0"/>
                                      </a:rPr>
                                      <m:t>√</m:t>
                                    </m:r>
                                    <m:r>
                                      <a:rPr lang="en-US" sz="2000" b="0" i="1" smtClean="0">
                                        <a:latin typeface="Cambria Math" panose="02040503050406030204" pitchFamily="18" charset="0"/>
                                      </a:rPr>
                                      <m:t>2</m:t>
                                    </m:r>
                                  </m:den>
                                </m:f>
                              </m:e>
                              <m:e>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𝛿</m:t>
                                    </m:r>
                                  </m:e>
                                  <m:sup>
                                    <m:r>
                                      <a:rPr lang="en-US" sz="2000" b="0" i="1" smtClean="0">
                                        <a:latin typeface="Cambria Math" panose="02040503050406030204" pitchFamily="18" charset="0"/>
                                      </a:rPr>
                                      <m:t>++</m:t>
                                    </m:r>
                                  </m:sup>
                                </m:sSup>
                              </m:e>
                            </m:mr>
                            <m:mr>
                              <m:e>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𝛿</m:t>
                                    </m:r>
                                  </m:e>
                                  <m:sup>
                                    <m:r>
                                      <a:rPr lang="en-US" sz="2000" b="0" i="1" smtClean="0">
                                        <a:latin typeface="Cambria Math" panose="02040503050406030204" pitchFamily="18" charset="0"/>
                                      </a:rPr>
                                      <m:t>0</m:t>
                                    </m:r>
                                  </m:sup>
                                </m:sSup>
                              </m:e>
                              <m:e>
                                <m:f>
                                  <m:fPr>
                                    <m:type m:val="skw"/>
                                    <m:ctrlPr>
                                      <a:rPr lang="en-US" sz="2000" i="1">
                                        <a:latin typeface="Cambria Math" panose="02040503050406030204" pitchFamily="18" charset="0"/>
                                      </a:rPr>
                                    </m:ctrlPr>
                                  </m:fPr>
                                  <m:num>
                                    <m:r>
                                      <a:rPr lang="en-US" sz="2000" b="0" i="1" smtClean="0">
                                        <a:latin typeface="Cambria Math" panose="02040503050406030204" pitchFamily="18" charset="0"/>
                                      </a:rPr>
                                      <m:t>−</m:t>
                                    </m:r>
                                    <m:sSup>
                                      <m:sSupPr>
                                        <m:ctrlPr>
                                          <a:rPr lang="en-US" sz="2000" i="1">
                                            <a:latin typeface="Cambria Math" panose="02040503050406030204" pitchFamily="18" charset="0"/>
                                          </a:rPr>
                                        </m:ctrlPr>
                                      </m:sSupPr>
                                      <m:e>
                                        <m:r>
                                          <a:rPr lang="en-US" sz="2000" i="1">
                                            <a:latin typeface="Cambria Math" panose="02040503050406030204" pitchFamily="18" charset="0"/>
                                          </a:rPr>
                                          <m:t>𝛿</m:t>
                                        </m:r>
                                      </m:e>
                                      <m:sup>
                                        <m:r>
                                          <a:rPr lang="en-US" sz="2000" i="1">
                                            <a:latin typeface="Cambria Math" panose="02040503050406030204" pitchFamily="18" charset="0"/>
                                          </a:rPr>
                                          <m:t>+</m:t>
                                        </m:r>
                                      </m:sup>
                                    </m:sSup>
                                  </m:num>
                                  <m:den>
                                    <m:r>
                                      <m:rPr>
                                        <m:brk m:alnAt="7"/>
                                      </m:rPr>
                                      <a:rPr lang="en-US" sz="2000" i="1">
                                        <a:latin typeface="Cambria Math" panose="02040503050406030204" pitchFamily="18" charset="0"/>
                                      </a:rPr>
                                      <m:t>√</m:t>
                                    </m:r>
                                    <m:r>
                                      <a:rPr lang="en-US" sz="2000" i="1">
                                        <a:latin typeface="Cambria Math" panose="02040503050406030204" pitchFamily="18" charset="0"/>
                                      </a:rPr>
                                      <m:t>2</m:t>
                                    </m:r>
                                  </m:den>
                                </m:f>
                              </m:e>
                            </m:mr>
                          </m:m>
                        </m:e>
                      </m:d>
                    </m:oMath>
                  </m:oMathPara>
                </a14:m>
                <a:endParaRPr lang="en-US" sz="2000" dirty="0"/>
              </a:p>
              <a:p>
                <a:pPr marL="600075" lvl="2" indent="0">
                  <a:buNone/>
                </a:pPr>
                <a:endParaRPr lang="en-US" dirty="0"/>
              </a:p>
              <a:p>
                <a:pPr marL="600075" lvl="2" indent="0">
                  <a:buNone/>
                </a:pPr>
                <a14:m>
                  <m:oMathPara xmlns:m="http://schemas.openxmlformats.org/officeDocument/2006/math">
                    <m:oMathParaPr>
                      <m:jc m:val="centerGroup"/>
                    </m:oMathParaPr>
                    <m:oMath xmlns:m="http://schemas.openxmlformats.org/officeDocument/2006/math">
                      <m:r>
                        <a:rPr lang="en-US" sz="1050" b="0" i="1" smtClean="0">
                          <a:solidFill>
                            <a:schemeClr val="accent2">
                              <a:lumMod val="75000"/>
                            </a:schemeClr>
                          </a:solidFill>
                          <a:latin typeface="Cambria Math" panose="02040503050406030204" pitchFamily="18" charset="0"/>
                        </a:rPr>
                        <m:t>𝑉</m:t>
                      </m:r>
                      <m:d>
                        <m:dPr>
                          <m:ctrlPr>
                            <a:rPr lang="en-US" sz="1050" i="1">
                              <a:solidFill>
                                <a:schemeClr val="accent2">
                                  <a:lumMod val="75000"/>
                                </a:schemeClr>
                              </a:solidFill>
                              <a:latin typeface="Cambria Math" panose="02040503050406030204" pitchFamily="18" charset="0"/>
                            </a:rPr>
                          </m:ctrlPr>
                        </m:dPr>
                        <m:e>
                          <m:r>
                            <a:rPr lang="en-US" sz="1050" b="0" i="1">
                              <a:solidFill>
                                <a:schemeClr val="accent2">
                                  <a:lumMod val="75000"/>
                                </a:schemeClr>
                              </a:solidFill>
                              <a:latin typeface="Cambria Math" panose="02040503050406030204" pitchFamily="18" charset="0"/>
                            </a:rPr>
                            <m:t>𝛷</m:t>
                          </m:r>
                          <m:r>
                            <a:rPr lang="en-US" sz="1050" b="0" i="1">
                              <a:solidFill>
                                <a:schemeClr val="accent2">
                                  <a:lumMod val="75000"/>
                                </a:schemeClr>
                              </a:solidFill>
                              <a:latin typeface="Cambria Math" panose="02040503050406030204" pitchFamily="18" charset="0"/>
                            </a:rPr>
                            <m:t>,</m:t>
                          </m:r>
                          <m:r>
                            <a:rPr lang="en-US" sz="1050" b="0" i="1">
                              <a:solidFill>
                                <a:schemeClr val="accent2">
                                  <a:lumMod val="75000"/>
                                </a:schemeClr>
                              </a:solidFill>
                              <a:latin typeface="Cambria Math" panose="02040503050406030204" pitchFamily="18" charset="0"/>
                            </a:rPr>
                            <m:t>𝛥</m:t>
                          </m:r>
                        </m:e>
                      </m:d>
                      <m:r>
                        <a:rPr lang="en-US" sz="1050" b="0" i="1">
                          <a:solidFill>
                            <a:schemeClr val="accent2">
                              <a:lumMod val="75000"/>
                            </a:schemeClr>
                          </a:solidFill>
                          <a:latin typeface="Cambria Math" panose="02040503050406030204" pitchFamily="18" charset="0"/>
                        </a:rPr>
                        <m:t>=−</m:t>
                      </m:r>
                      <m:sSup>
                        <m:sSupPr>
                          <m:ctrlPr>
                            <a:rPr lang="en-US" sz="1050" i="1">
                              <a:solidFill>
                                <a:schemeClr val="accent2">
                                  <a:lumMod val="75000"/>
                                </a:schemeClr>
                              </a:solidFill>
                              <a:latin typeface="Cambria Math" panose="02040503050406030204" pitchFamily="18" charset="0"/>
                            </a:rPr>
                          </m:ctrlPr>
                        </m:sSupPr>
                        <m:e>
                          <m:r>
                            <a:rPr lang="en-US" sz="1050" b="0" i="1">
                              <a:solidFill>
                                <a:schemeClr val="accent2">
                                  <a:lumMod val="75000"/>
                                </a:schemeClr>
                              </a:solidFill>
                              <a:latin typeface="Cambria Math" panose="02040503050406030204" pitchFamily="18" charset="0"/>
                            </a:rPr>
                            <m:t>𝜇</m:t>
                          </m:r>
                        </m:e>
                        <m:sup>
                          <m:r>
                            <a:rPr lang="en-US" sz="1050" b="0" i="1">
                              <a:solidFill>
                                <a:schemeClr val="accent2">
                                  <a:lumMod val="75000"/>
                                </a:schemeClr>
                              </a:solidFill>
                              <a:latin typeface="Cambria Math" panose="02040503050406030204" pitchFamily="18" charset="0"/>
                            </a:rPr>
                            <m:t>2</m:t>
                          </m:r>
                        </m:sup>
                      </m:sSup>
                      <m:sSup>
                        <m:sSupPr>
                          <m:ctrlPr>
                            <a:rPr lang="en-US" sz="1050" i="1">
                              <a:solidFill>
                                <a:schemeClr val="accent2">
                                  <a:lumMod val="75000"/>
                                </a:schemeClr>
                              </a:solidFill>
                              <a:latin typeface="Cambria Math" panose="02040503050406030204" pitchFamily="18" charset="0"/>
                            </a:rPr>
                          </m:ctrlPr>
                        </m:sSupPr>
                        <m:e>
                          <m:r>
                            <a:rPr lang="en-US" sz="1050" b="0" i="1">
                              <a:solidFill>
                                <a:schemeClr val="accent2">
                                  <a:lumMod val="75000"/>
                                </a:schemeClr>
                              </a:solidFill>
                              <a:latin typeface="Cambria Math" panose="02040503050406030204" pitchFamily="18" charset="0"/>
                            </a:rPr>
                            <m:t>𝐻</m:t>
                          </m:r>
                        </m:e>
                        <m:sup>
                          <m:r>
                            <a:rPr lang="en-US" sz="1050" b="0" i="1">
                              <a:solidFill>
                                <a:schemeClr val="accent2">
                                  <a:lumMod val="75000"/>
                                </a:schemeClr>
                              </a:solidFill>
                              <a:latin typeface="Cambria Math" panose="02040503050406030204" pitchFamily="18" charset="0"/>
                              <a:ea typeface="Cambria Math" panose="02040503050406030204" pitchFamily="18" charset="0"/>
                            </a:rPr>
                            <m:t>†</m:t>
                          </m:r>
                        </m:sup>
                      </m:sSup>
                      <m:r>
                        <a:rPr lang="en-US" sz="1050" b="0" i="1">
                          <a:solidFill>
                            <a:schemeClr val="accent2">
                              <a:lumMod val="75000"/>
                            </a:schemeClr>
                          </a:solidFill>
                          <a:latin typeface="Cambria Math" panose="02040503050406030204" pitchFamily="18" charset="0"/>
                          <a:ea typeface="Cambria Math" panose="02040503050406030204" pitchFamily="18" charset="0"/>
                        </a:rPr>
                        <m:t>𝐻</m:t>
                      </m:r>
                      <m:r>
                        <a:rPr lang="en-US" sz="1050" b="0" i="1">
                          <a:solidFill>
                            <a:schemeClr val="accent2">
                              <a:lumMod val="75000"/>
                            </a:schemeClr>
                          </a:solidFill>
                          <a:latin typeface="Cambria Math" panose="02040503050406030204" pitchFamily="18" charset="0"/>
                          <a:ea typeface="Cambria Math" panose="02040503050406030204" pitchFamily="18" charset="0"/>
                        </a:rPr>
                        <m:t>+</m:t>
                      </m:r>
                      <m:f>
                        <m:fPr>
                          <m:ctrlPr>
                            <a:rPr lang="en-US" sz="1050" i="1">
                              <a:solidFill>
                                <a:schemeClr val="accent2">
                                  <a:lumMod val="75000"/>
                                </a:schemeClr>
                              </a:solidFill>
                              <a:latin typeface="Cambria Math" panose="02040503050406030204" pitchFamily="18" charset="0"/>
                              <a:ea typeface="Cambria Math" panose="02040503050406030204" pitchFamily="18" charset="0"/>
                            </a:rPr>
                          </m:ctrlPr>
                        </m:fPr>
                        <m:num>
                          <m:r>
                            <a:rPr lang="en-US" sz="1050" b="0" i="1">
                              <a:solidFill>
                                <a:schemeClr val="accent2">
                                  <a:lumMod val="75000"/>
                                </a:schemeClr>
                              </a:solidFill>
                              <a:latin typeface="Cambria Math" panose="02040503050406030204" pitchFamily="18" charset="0"/>
                              <a:ea typeface="Cambria Math" panose="02040503050406030204" pitchFamily="18" charset="0"/>
                            </a:rPr>
                            <m:t>𝜆</m:t>
                          </m:r>
                        </m:num>
                        <m:den>
                          <m:r>
                            <a:rPr lang="en-US" sz="1050" b="0" i="1">
                              <a:solidFill>
                                <a:schemeClr val="accent2">
                                  <a:lumMod val="75000"/>
                                </a:schemeClr>
                              </a:solidFill>
                              <a:latin typeface="Cambria Math" panose="02040503050406030204" pitchFamily="18" charset="0"/>
                              <a:ea typeface="Cambria Math" panose="02040503050406030204" pitchFamily="18" charset="0"/>
                            </a:rPr>
                            <m:t>4</m:t>
                          </m:r>
                        </m:den>
                      </m:f>
                      <m:sSup>
                        <m:sSupPr>
                          <m:ctrlPr>
                            <a:rPr lang="en-US" sz="1050" i="1">
                              <a:solidFill>
                                <a:schemeClr val="accent2">
                                  <a:lumMod val="75000"/>
                                </a:schemeClr>
                              </a:solidFill>
                              <a:latin typeface="Cambria Math" panose="02040503050406030204" pitchFamily="18" charset="0"/>
                              <a:ea typeface="Cambria Math" panose="02040503050406030204" pitchFamily="18" charset="0"/>
                            </a:rPr>
                          </m:ctrlPr>
                        </m:sSupPr>
                        <m:e>
                          <m:d>
                            <m:dPr>
                              <m:ctrlPr>
                                <a:rPr lang="en-US" sz="1050" i="1">
                                  <a:solidFill>
                                    <a:schemeClr val="accent2">
                                      <a:lumMod val="75000"/>
                                    </a:schemeClr>
                                  </a:solidFill>
                                  <a:latin typeface="Cambria Math" panose="02040503050406030204" pitchFamily="18" charset="0"/>
                                  <a:ea typeface="Cambria Math" panose="02040503050406030204" pitchFamily="18" charset="0"/>
                                </a:rPr>
                              </m:ctrlPr>
                            </m:dPr>
                            <m:e>
                              <m:sSup>
                                <m:sSupPr>
                                  <m:ctrlPr>
                                    <a:rPr lang="en-US" sz="1050" i="1">
                                      <a:solidFill>
                                        <a:schemeClr val="accent2">
                                          <a:lumMod val="75000"/>
                                        </a:schemeClr>
                                      </a:solidFill>
                                      <a:latin typeface="Cambria Math" panose="02040503050406030204" pitchFamily="18" charset="0"/>
                                    </a:rPr>
                                  </m:ctrlPr>
                                </m:sSupPr>
                                <m:e>
                                  <m:r>
                                    <a:rPr lang="en-US" sz="1050" b="0" i="1">
                                      <a:solidFill>
                                        <a:schemeClr val="accent2">
                                          <a:lumMod val="75000"/>
                                        </a:schemeClr>
                                      </a:solidFill>
                                      <a:latin typeface="Cambria Math" panose="02040503050406030204" pitchFamily="18" charset="0"/>
                                    </a:rPr>
                                    <m:t>𝐻</m:t>
                                  </m:r>
                                </m:e>
                                <m:sup>
                                  <m:r>
                                    <a:rPr lang="en-US" sz="1050" b="0" i="1">
                                      <a:solidFill>
                                        <a:schemeClr val="accent2">
                                          <a:lumMod val="75000"/>
                                        </a:schemeClr>
                                      </a:solidFill>
                                      <a:latin typeface="Cambria Math" panose="02040503050406030204" pitchFamily="18" charset="0"/>
                                      <a:ea typeface="Cambria Math" panose="02040503050406030204" pitchFamily="18" charset="0"/>
                                    </a:rPr>
                                    <m:t>†</m:t>
                                  </m:r>
                                </m:sup>
                              </m:sSup>
                              <m:r>
                                <a:rPr lang="en-US" sz="1050" b="0" i="1">
                                  <a:solidFill>
                                    <a:schemeClr val="accent2">
                                      <a:lumMod val="75000"/>
                                    </a:schemeClr>
                                  </a:solidFill>
                                  <a:latin typeface="Cambria Math" panose="02040503050406030204" pitchFamily="18" charset="0"/>
                                  <a:ea typeface="Cambria Math" panose="02040503050406030204" pitchFamily="18" charset="0"/>
                                </a:rPr>
                                <m:t>𝐻</m:t>
                              </m:r>
                            </m:e>
                          </m:d>
                        </m:e>
                        <m:sup>
                          <m:r>
                            <a:rPr lang="en-US" sz="1050" b="0" i="1">
                              <a:solidFill>
                                <a:schemeClr val="accent2">
                                  <a:lumMod val="75000"/>
                                </a:schemeClr>
                              </a:solidFill>
                              <a:latin typeface="Cambria Math" panose="02040503050406030204" pitchFamily="18" charset="0"/>
                              <a:ea typeface="Cambria Math" panose="02040503050406030204" pitchFamily="18" charset="0"/>
                            </a:rPr>
                            <m:t>2</m:t>
                          </m:r>
                        </m:sup>
                      </m:sSup>
                      <m:r>
                        <a:rPr lang="en-US" sz="1050" b="0" i="1">
                          <a:solidFill>
                            <a:schemeClr val="accent2">
                              <a:lumMod val="75000"/>
                            </a:schemeClr>
                          </a:solidFill>
                          <a:latin typeface="Cambria Math" panose="02040503050406030204" pitchFamily="18" charset="0"/>
                          <a:ea typeface="Cambria Math" panose="02040503050406030204" pitchFamily="18" charset="0"/>
                        </a:rPr>
                        <m:t>+</m:t>
                      </m:r>
                      <m:sSubSup>
                        <m:sSubSupPr>
                          <m:ctrlPr>
                            <a:rPr lang="en-US" sz="1050" i="1">
                              <a:solidFill>
                                <a:schemeClr val="accent2">
                                  <a:lumMod val="75000"/>
                                </a:schemeClr>
                              </a:solidFill>
                              <a:latin typeface="Cambria Math" panose="02040503050406030204" pitchFamily="18" charset="0"/>
                              <a:ea typeface="Cambria Math" panose="02040503050406030204" pitchFamily="18" charset="0"/>
                            </a:rPr>
                          </m:ctrlPr>
                        </m:sSubSupPr>
                        <m:e>
                          <m:r>
                            <a:rPr lang="en-US" sz="1050" b="0" i="1">
                              <a:solidFill>
                                <a:schemeClr val="accent2">
                                  <a:lumMod val="75000"/>
                                </a:schemeClr>
                              </a:solidFill>
                              <a:latin typeface="Cambria Math" panose="02040503050406030204" pitchFamily="18" charset="0"/>
                              <a:ea typeface="Cambria Math" panose="02040503050406030204" pitchFamily="18" charset="0"/>
                            </a:rPr>
                            <m:t>𝑀</m:t>
                          </m:r>
                        </m:e>
                        <m:sub>
                          <m:r>
                            <a:rPr lang="en-US" sz="1050" b="0" i="1">
                              <a:solidFill>
                                <a:schemeClr val="accent2">
                                  <a:lumMod val="75000"/>
                                </a:schemeClr>
                              </a:solidFill>
                              <a:latin typeface="Cambria Math" panose="02040503050406030204" pitchFamily="18" charset="0"/>
                              <a:ea typeface="Cambria Math" panose="02040503050406030204" pitchFamily="18" charset="0"/>
                            </a:rPr>
                            <m:t>𝛥</m:t>
                          </m:r>
                        </m:sub>
                        <m:sup>
                          <m:r>
                            <a:rPr lang="en-US" sz="1050" b="0" i="1">
                              <a:solidFill>
                                <a:schemeClr val="accent2">
                                  <a:lumMod val="75000"/>
                                </a:schemeClr>
                              </a:solidFill>
                              <a:latin typeface="Cambria Math" panose="02040503050406030204" pitchFamily="18" charset="0"/>
                              <a:ea typeface="Cambria Math" panose="02040503050406030204" pitchFamily="18" charset="0"/>
                            </a:rPr>
                            <m:t>2</m:t>
                          </m:r>
                        </m:sup>
                      </m:sSubSup>
                      <m:r>
                        <a:rPr lang="en-US" sz="1050" b="0" i="1">
                          <a:solidFill>
                            <a:schemeClr val="accent2">
                              <a:lumMod val="75000"/>
                            </a:schemeClr>
                          </a:solidFill>
                          <a:latin typeface="Cambria Math" panose="02040503050406030204" pitchFamily="18" charset="0"/>
                          <a:ea typeface="Cambria Math" panose="02040503050406030204" pitchFamily="18" charset="0"/>
                        </a:rPr>
                        <m:t>𝑇𝑟</m:t>
                      </m:r>
                      <m:d>
                        <m:dPr>
                          <m:ctrlPr>
                            <a:rPr lang="en-US" sz="1050" i="1">
                              <a:solidFill>
                                <a:schemeClr val="accent2">
                                  <a:lumMod val="75000"/>
                                </a:schemeClr>
                              </a:solidFill>
                              <a:latin typeface="Cambria Math" panose="02040503050406030204" pitchFamily="18" charset="0"/>
                              <a:ea typeface="Cambria Math" panose="02040503050406030204" pitchFamily="18" charset="0"/>
                            </a:rPr>
                          </m:ctrlPr>
                        </m:dPr>
                        <m:e>
                          <m:sSup>
                            <m:sSupPr>
                              <m:ctrlPr>
                                <a:rPr lang="en-US" sz="1050" i="1">
                                  <a:solidFill>
                                    <a:schemeClr val="accent2">
                                      <a:lumMod val="75000"/>
                                    </a:schemeClr>
                                  </a:solidFill>
                                  <a:latin typeface="Cambria Math" panose="02040503050406030204" pitchFamily="18" charset="0"/>
                                  <a:ea typeface="Cambria Math" panose="02040503050406030204" pitchFamily="18" charset="0"/>
                                </a:rPr>
                              </m:ctrlPr>
                            </m:sSupPr>
                            <m:e>
                              <m:r>
                                <a:rPr lang="en-US" sz="1050" b="0" i="1">
                                  <a:solidFill>
                                    <a:schemeClr val="accent2">
                                      <a:lumMod val="75000"/>
                                    </a:schemeClr>
                                  </a:solidFill>
                                  <a:latin typeface="Cambria Math" panose="02040503050406030204" pitchFamily="18" charset="0"/>
                                  <a:ea typeface="Cambria Math" panose="02040503050406030204" pitchFamily="18" charset="0"/>
                                </a:rPr>
                                <m:t>𝛥</m:t>
                              </m:r>
                            </m:e>
                            <m:sup>
                              <m:r>
                                <a:rPr lang="en-US" sz="1050" b="0" i="1">
                                  <a:solidFill>
                                    <a:schemeClr val="accent2">
                                      <a:lumMod val="75000"/>
                                    </a:schemeClr>
                                  </a:solidFill>
                                  <a:latin typeface="Cambria Math" panose="02040503050406030204" pitchFamily="18" charset="0"/>
                                  <a:ea typeface="Cambria Math" panose="02040503050406030204" pitchFamily="18" charset="0"/>
                                </a:rPr>
                                <m:t>†</m:t>
                              </m:r>
                            </m:sup>
                          </m:sSup>
                          <m:r>
                            <a:rPr lang="en-US" sz="1050" b="0" i="1">
                              <a:solidFill>
                                <a:schemeClr val="accent2">
                                  <a:lumMod val="75000"/>
                                </a:schemeClr>
                              </a:solidFill>
                              <a:latin typeface="Cambria Math" panose="02040503050406030204" pitchFamily="18" charset="0"/>
                              <a:ea typeface="Cambria Math" panose="02040503050406030204" pitchFamily="18" charset="0"/>
                            </a:rPr>
                            <m:t>𝛥</m:t>
                          </m:r>
                        </m:e>
                      </m:d>
                      <m:r>
                        <a:rPr lang="en-US" sz="1050" b="0" i="1">
                          <a:solidFill>
                            <a:schemeClr val="accent2">
                              <a:lumMod val="75000"/>
                            </a:schemeClr>
                          </a:solidFill>
                          <a:latin typeface="Cambria Math" panose="02040503050406030204" pitchFamily="18" charset="0"/>
                          <a:ea typeface="Cambria Math" panose="02040503050406030204" pitchFamily="18" charset="0"/>
                        </a:rPr>
                        <m:t>+</m:t>
                      </m:r>
                      <m:d>
                        <m:dPr>
                          <m:begChr m:val="["/>
                          <m:endChr m:val="]"/>
                          <m:ctrlPr>
                            <a:rPr lang="en-US" sz="1050" i="1">
                              <a:solidFill>
                                <a:schemeClr val="accent2">
                                  <a:lumMod val="75000"/>
                                </a:schemeClr>
                              </a:solidFill>
                              <a:latin typeface="Cambria Math" panose="02040503050406030204" pitchFamily="18" charset="0"/>
                              <a:ea typeface="Cambria Math" panose="02040503050406030204" pitchFamily="18" charset="0"/>
                            </a:rPr>
                          </m:ctrlPr>
                        </m:dPr>
                        <m:e>
                          <m:r>
                            <a:rPr lang="en-US" sz="1050" b="0" i="1">
                              <a:solidFill>
                                <a:schemeClr val="accent2">
                                  <a:lumMod val="75000"/>
                                </a:schemeClr>
                              </a:solidFill>
                              <a:latin typeface="Cambria Math" panose="02040503050406030204" pitchFamily="18" charset="0"/>
                              <a:ea typeface="Cambria Math" panose="02040503050406030204" pitchFamily="18" charset="0"/>
                            </a:rPr>
                            <m:t>𝜇</m:t>
                          </m:r>
                          <m:d>
                            <m:dPr>
                              <m:ctrlPr>
                                <a:rPr lang="en-US" sz="1050" i="1">
                                  <a:solidFill>
                                    <a:schemeClr val="accent2">
                                      <a:lumMod val="75000"/>
                                    </a:schemeClr>
                                  </a:solidFill>
                                  <a:latin typeface="Cambria Math" panose="02040503050406030204" pitchFamily="18" charset="0"/>
                                  <a:ea typeface="Cambria Math" panose="02040503050406030204" pitchFamily="18" charset="0"/>
                                </a:rPr>
                              </m:ctrlPr>
                            </m:dPr>
                            <m:e>
                              <m:sSup>
                                <m:sSupPr>
                                  <m:ctrlPr>
                                    <a:rPr lang="en-US" sz="1050" i="1">
                                      <a:solidFill>
                                        <a:schemeClr val="accent2">
                                          <a:lumMod val="75000"/>
                                        </a:schemeClr>
                                      </a:solidFill>
                                      <a:latin typeface="Cambria Math" panose="02040503050406030204" pitchFamily="18" charset="0"/>
                                      <a:ea typeface="Cambria Math" panose="02040503050406030204" pitchFamily="18" charset="0"/>
                                    </a:rPr>
                                  </m:ctrlPr>
                                </m:sSupPr>
                                <m:e>
                                  <m:r>
                                    <a:rPr lang="en-US" sz="1050" b="0" i="1">
                                      <a:solidFill>
                                        <a:schemeClr val="accent2">
                                          <a:lumMod val="75000"/>
                                        </a:schemeClr>
                                      </a:solidFill>
                                      <a:latin typeface="Cambria Math" panose="02040503050406030204" pitchFamily="18" charset="0"/>
                                      <a:ea typeface="Cambria Math" panose="02040503050406030204" pitchFamily="18" charset="0"/>
                                    </a:rPr>
                                    <m:t>𝐻</m:t>
                                  </m:r>
                                </m:e>
                                <m:sup>
                                  <m:r>
                                    <a:rPr lang="en-US" sz="1050" b="0" i="1">
                                      <a:solidFill>
                                        <a:schemeClr val="accent2">
                                          <a:lumMod val="75000"/>
                                        </a:schemeClr>
                                      </a:solidFill>
                                      <a:latin typeface="Cambria Math" panose="02040503050406030204" pitchFamily="18" charset="0"/>
                                      <a:ea typeface="Cambria Math" panose="02040503050406030204" pitchFamily="18" charset="0"/>
                                    </a:rPr>
                                    <m:t>𝑇</m:t>
                                  </m:r>
                                </m:sup>
                              </m:sSup>
                              <m:r>
                                <a:rPr lang="en-US" sz="1050" b="0" i="1">
                                  <a:solidFill>
                                    <a:schemeClr val="accent2">
                                      <a:lumMod val="75000"/>
                                    </a:schemeClr>
                                  </a:solidFill>
                                  <a:latin typeface="Cambria Math" panose="02040503050406030204" pitchFamily="18" charset="0"/>
                                  <a:ea typeface="Cambria Math" panose="02040503050406030204" pitchFamily="18" charset="0"/>
                                </a:rPr>
                                <m:t>𝑖</m:t>
                              </m:r>
                              <m:r>
                                <a:rPr lang="en-US" sz="1050" b="0" i="1">
                                  <a:solidFill>
                                    <a:schemeClr val="accent2">
                                      <a:lumMod val="75000"/>
                                    </a:schemeClr>
                                  </a:solidFill>
                                  <a:latin typeface="Cambria Math" panose="02040503050406030204" pitchFamily="18" charset="0"/>
                                  <a:ea typeface="Cambria Math" panose="02040503050406030204" pitchFamily="18" charset="0"/>
                                </a:rPr>
                                <m:t>𝜎</m:t>
                              </m:r>
                              <m:sSup>
                                <m:sSupPr>
                                  <m:ctrlPr>
                                    <a:rPr lang="en-US" sz="1050" i="1">
                                      <a:solidFill>
                                        <a:schemeClr val="accent2">
                                          <a:lumMod val="75000"/>
                                        </a:schemeClr>
                                      </a:solidFill>
                                      <a:latin typeface="Cambria Math" panose="02040503050406030204" pitchFamily="18" charset="0"/>
                                      <a:ea typeface="Cambria Math" panose="02040503050406030204" pitchFamily="18" charset="0"/>
                                    </a:rPr>
                                  </m:ctrlPr>
                                </m:sSupPr>
                                <m:e>
                                  <m:r>
                                    <a:rPr lang="en-US" sz="1050" b="0" i="1">
                                      <a:solidFill>
                                        <a:schemeClr val="accent2">
                                          <a:lumMod val="75000"/>
                                        </a:schemeClr>
                                      </a:solidFill>
                                      <a:latin typeface="Cambria Math" panose="02040503050406030204" pitchFamily="18" charset="0"/>
                                      <a:ea typeface="Cambria Math" panose="02040503050406030204" pitchFamily="18" charset="0"/>
                                    </a:rPr>
                                    <m:t>𝛥</m:t>
                                  </m:r>
                                </m:e>
                                <m:sup>
                                  <m:r>
                                    <a:rPr lang="en-US" sz="1050" b="0" i="1">
                                      <a:solidFill>
                                        <a:schemeClr val="accent2">
                                          <a:lumMod val="75000"/>
                                        </a:schemeClr>
                                      </a:solidFill>
                                      <a:latin typeface="Cambria Math" panose="02040503050406030204" pitchFamily="18" charset="0"/>
                                      <a:ea typeface="Cambria Math" panose="02040503050406030204" pitchFamily="18" charset="0"/>
                                    </a:rPr>
                                    <m:t>†</m:t>
                                  </m:r>
                                </m:sup>
                              </m:sSup>
                              <m:r>
                                <a:rPr lang="en-US" sz="1050" b="0" i="1">
                                  <a:solidFill>
                                    <a:schemeClr val="accent2">
                                      <a:lumMod val="75000"/>
                                    </a:schemeClr>
                                  </a:solidFill>
                                  <a:latin typeface="Cambria Math" panose="02040503050406030204" pitchFamily="18" charset="0"/>
                                  <a:ea typeface="Cambria Math" panose="02040503050406030204" pitchFamily="18" charset="0"/>
                                </a:rPr>
                                <m:t>𝐻</m:t>
                              </m:r>
                            </m:e>
                          </m:d>
                          <m:r>
                            <a:rPr lang="en-US" sz="1050" b="0" i="1">
                              <a:solidFill>
                                <a:schemeClr val="accent2">
                                  <a:lumMod val="75000"/>
                                </a:schemeClr>
                              </a:solidFill>
                              <a:latin typeface="Cambria Math" panose="02040503050406030204" pitchFamily="18" charset="0"/>
                              <a:ea typeface="Cambria Math" panose="02040503050406030204" pitchFamily="18" charset="0"/>
                            </a:rPr>
                            <m:t>+</m:t>
                          </m:r>
                          <m:r>
                            <a:rPr lang="en-US" sz="1050" b="0" i="1">
                              <a:solidFill>
                                <a:schemeClr val="accent2">
                                  <a:lumMod val="75000"/>
                                </a:schemeClr>
                              </a:solidFill>
                              <a:latin typeface="Cambria Math" panose="02040503050406030204" pitchFamily="18" charset="0"/>
                              <a:ea typeface="Cambria Math" panose="02040503050406030204" pitchFamily="18" charset="0"/>
                            </a:rPr>
                            <m:t>h</m:t>
                          </m:r>
                          <m:r>
                            <a:rPr lang="en-US" sz="1050" b="0" i="1">
                              <a:solidFill>
                                <a:schemeClr val="accent2">
                                  <a:lumMod val="75000"/>
                                </a:schemeClr>
                              </a:solidFill>
                              <a:latin typeface="Cambria Math" panose="02040503050406030204" pitchFamily="18" charset="0"/>
                              <a:ea typeface="Cambria Math" panose="02040503050406030204" pitchFamily="18" charset="0"/>
                            </a:rPr>
                            <m:t>.</m:t>
                          </m:r>
                          <m:r>
                            <a:rPr lang="en-US" sz="1050" b="0" i="1">
                              <a:solidFill>
                                <a:schemeClr val="accent2">
                                  <a:lumMod val="75000"/>
                                </a:schemeClr>
                              </a:solidFill>
                              <a:latin typeface="Cambria Math" panose="02040503050406030204" pitchFamily="18" charset="0"/>
                              <a:ea typeface="Cambria Math" panose="02040503050406030204" pitchFamily="18" charset="0"/>
                            </a:rPr>
                            <m:t>𝑐</m:t>
                          </m:r>
                        </m:e>
                      </m:d>
                      <m:r>
                        <a:rPr lang="en-US" sz="1050" b="0" i="1">
                          <a:solidFill>
                            <a:schemeClr val="accent2">
                              <a:lumMod val="75000"/>
                            </a:schemeClr>
                          </a:solidFill>
                          <a:latin typeface="Cambria Math" panose="02040503050406030204" pitchFamily="18" charset="0"/>
                          <a:ea typeface="Cambria Math" panose="02040503050406030204" pitchFamily="18" charset="0"/>
                        </a:rPr>
                        <m:t>+</m:t>
                      </m:r>
                      <m:sSub>
                        <m:sSubPr>
                          <m:ctrlPr>
                            <a:rPr lang="en-US" sz="1050" i="1">
                              <a:solidFill>
                                <a:schemeClr val="accent2">
                                  <a:lumMod val="75000"/>
                                </a:schemeClr>
                              </a:solidFill>
                              <a:latin typeface="Cambria Math" panose="02040503050406030204" pitchFamily="18" charset="0"/>
                              <a:ea typeface="Cambria Math" panose="02040503050406030204" pitchFamily="18" charset="0"/>
                            </a:rPr>
                          </m:ctrlPr>
                        </m:sSubPr>
                        <m:e>
                          <m:r>
                            <a:rPr lang="en-US" sz="1050" b="0" i="1">
                              <a:solidFill>
                                <a:schemeClr val="accent2">
                                  <a:lumMod val="75000"/>
                                </a:schemeClr>
                              </a:solidFill>
                              <a:latin typeface="Cambria Math" panose="02040503050406030204" pitchFamily="18" charset="0"/>
                              <a:ea typeface="Cambria Math" panose="02040503050406030204" pitchFamily="18" charset="0"/>
                            </a:rPr>
                            <m:t>𝜆</m:t>
                          </m:r>
                        </m:e>
                        <m:sub>
                          <m:r>
                            <a:rPr lang="en-US" sz="1050" b="0" i="1">
                              <a:solidFill>
                                <a:schemeClr val="accent2">
                                  <a:lumMod val="75000"/>
                                </a:schemeClr>
                              </a:solidFill>
                              <a:latin typeface="Cambria Math" panose="02040503050406030204" pitchFamily="18" charset="0"/>
                              <a:ea typeface="Cambria Math" panose="02040503050406030204" pitchFamily="18" charset="0"/>
                            </a:rPr>
                            <m:t>1</m:t>
                          </m:r>
                        </m:sub>
                      </m:sSub>
                      <m:d>
                        <m:dPr>
                          <m:ctrlPr>
                            <a:rPr lang="en-US" sz="1050" i="1">
                              <a:solidFill>
                                <a:schemeClr val="accent2">
                                  <a:lumMod val="75000"/>
                                </a:schemeClr>
                              </a:solidFill>
                              <a:latin typeface="Cambria Math" panose="02040503050406030204" pitchFamily="18" charset="0"/>
                              <a:ea typeface="Cambria Math" panose="02040503050406030204" pitchFamily="18" charset="0"/>
                            </a:rPr>
                          </m:ctrlPr>
                        </m:dPr>
                        <m:e>
                          <m:sSup>
                            <m:sSupPr>
                              <m:ctrlPr>
                                <a:rPr lang="en-US" sz="1050" i="1">
                                  <a:solidFill>
                                    <a:schemeClr val="accent2">
                                      <a:lumMod val="75000"/>
                                    </a:schemeClr>
                                  </a:solidFill>
                                  <a:latin typeface="Cambria Math" panose="02040503050406030204" pitchFamily="18" charset="0"/>
                                </a:rPr>
                              </m:ctrlPr>
                            </m:sSupPr>
                            <m:e>
                              <m:r>
                                <a:rPr lang="en-US" sz="1050" b="0" i="1">
                                  <a:solidFill>
                                    <a:schemeClr val="accent2">
                                      <a:lumMod val="75000"/>
                                    </a:schemeClr>
                                  </a:solidFill>
                                  <a:latin typeface="Cambria Math" panose="02040503050406030204" pitchFamily="18" charset="0"/>
                                </a:rPr>
                                <m:t>𝐻</m:t>
                              </m:r>
                            </m:e>
                            <m:sup>
                              <m:r>
                                <a:rPr lang="en-US" sz="1050" b="0" i="1">
                                  <a:solidFill>
                                    <a:schemeClr val="accent2">
                                      <a:lumMod val="75000"/>
                                    </a:schemeClr>
                                  </a:solidFill>
                                  <a:latin typeface="Cambria Math" panose="02040503050406030204" pitchFamily="18" charset="0"/>
                                  <a:ea typeface="Cambria Math" panose="02040503050406030204" pitchFamily="18" charset="0"/>
                                </a:rPr>
                                <m:t>†</m:t>
                              </m:r>
                            </m:sup>
                          </m:sSup>
                          <m:r>
                            <a:rPr lang="en-US" sz="1050" b="0" i="1">
                              <a:solidFill>
                                <a:schemeClr val="accent2">
                                  <a:lumMod val="75000"/>
                                </a:schemeClr>
                              </a:solidFill>
                              <a:latin typeface="Cambria Math" panose="02040503050406030204" pitchFamily="18" charset="0"/>
                              <a:ea typeface="Cambria Math" panose="02040503050406030204" pitchFamily="18" charset="0"/>
                            </a:rPr>
                            <m:t>𝐻</m:t>
                          </m:r>
                        </m:e>
                      </m:d>
                      <m:r>
                        <a:rPr lang="en-US" sz="1050" b="0" i="1">
                          <a:solidFill>
                            <a:schemeClr val="accent2">
                              <a:lumMod val="75000"/>
                            </a:schemeClr>
                          </a:solidFill>
                          <a:latin typeface="Cambria Math" panose="02040503050406030204" pitchFamily="18" charset="0"/>
                          <a:ea typeface="Cambria Math" panose="02040503050406030204" pitchFamily="18" charset="0"/>
                        </a:rPr>
                        <m:t>𝑇𝑟</m:t>
                      </m:r>
                      <m:d>
                        <m:dPr>
                          <m:ctrlPr>
                            <a:rPr lang="en-US" sz="1050" i="1">
                              <a:solidFill>
                                <a:schemeClr val="accent2">
                                  <a:lumMod val="75000"/>
                                </a:schemeClr>
                              </a:solidFill>
                              <a:latin typeface="Cambria Math" panose="02040503050406030204" pitchFamily="18" charset="0"/>
                              <a:ea typeface="Cambria Math" panose="02040503050406030204" pitchFamily="18" charset="0"/>
                            </a:rPr>
                          </m:ctrlPr>
                        </m:dPr>
                        <m:e>
                          <m:sSup>
                            <m:sSupPr>
                              <m:ctrlPr>
                                <a:rPr lang="en-US" sz="1050" i="1">
                                  <a:solidFill>
                                    <a:schemeClr val="accent2">
                                      <a:lumMod val="75000"/>
                                    </a:schemeClr>
                                  </a:solidFill>
                                  <a:latin typeface="Cambria Math" panose="02040503050406030204" pitchFamily="18" charset="0"/>
                                  <a:ea typeface="Cambria Math" panose="02040503050406030204" pitchFamily="18" charset="0"/>
                                </a:rPr>
                              </m:ctrlPr>
                            </m:sSupPr>
                            <m:e>
                              <m:r>
                                <a:rPr lang="en-US" sz="1050" b="0" i="1">
                                  <a:solidFill>
                                    <a:schemeClr val="accent2">
                                      <a:lumMod val="75000"/>
                                    </a:schemeClr>
                                  </a:solidFill>
                                  <a:latin typeface="Cambria Math" panose="02040503050406030204" pitchFamily="18" charset="0"/>
                                  <a:ea typeface="Cambria Math" panose="02040503050406030204" pitchFamily="18" charset="0"/>
                                </a:rPr>
                                <m:t>𝛥</m:t>
                              </m:r>
                            </m:e>
                            <m:sup>
                              <m:r>
                                <a:rPr lang="en-US" sz="1050" b="0" i="1">
                                  <a:solidFill>
                                    <a:schemeClr val="accent2">
                                      <a:lumMod val="75000"/>
                                    </a:schemeClr>
                                  </a:solidFill>
                                  <a:latin typeface="Cambria Math" panose="02040503050406030204" pitchFamily="18" charset="0"/>
                                  <a:ea typeface="Cambria Math" panose="02040503050406030204" pitchFamily="18" charset="0"/>
                                </a:rPr>
                                <m:t>†</m:t>
                              </m:r>
                            </m:sup>
                          </m:sSup>
                          <m:r>
                            <a:rPr lang="en-US" sz="1050" b="0" i="1">
                              <a:solidFill>
                                <a:schemeClr val="accent2">
                                  <a:lumMod val="75000"/>
                                </a:schemeClr>
                              </a:solidFill>
                              <a:latin typeface="Cambria Math" panose="02040503050406030204" pitchFamily="18" charset="0"/>
                              <a:ea typeface="Cambria Math" panose="02040503050406030204" pitchFamily="18" charset="0"/>
                            </a:rPr>
                            <m:t>𝛥</m:t>
                          </m:r>
                        </m:e>
                      </m:d>
                      <m:r>
                        <a:rPr lang="en-US" sz="1050" b="0">
                          <a:solidFill>
                            <a:schemeClr val="accent2">
                              <a:lumMod val="75000"/>
                            </a:schemeClr>
                          </a:solidFill>
                          <a:latin typeface="Cambria Math" panose="02040503050406030204" pitchFamily="18" charset="0"/>
                          <a:ea typeface="Cambria Math" panose="02040503050406030204" pitchFamily="18" charset="0"/>
                        </a:rPr>
                        <m:t>+</m:t>
                      </m:r>
                      <m:sSub>
                        <m:sSubPr>
                          <m:ctrlPr>
                            <a:rPr lang="en-US" sz="1050" i="1">
                              <a:solidFill>
                                <a:schemeClr val="accent2">
                                  <a:lumMod val="75000"/>
                                </a:schemeClr>
                              </a:solidFill>
                              <a:latin typeface="Cambria Math" panose="02040503050406030204" pitchFamily="18" charset="0"/>
                              <a:ea typeface="Cambria Math" panose="02040503050406030204" pitchFamily="18" charset="0"/>
                            </a:rPr>
                          </m:ctrlPr>
                        </m:sSubPr>
                        <m:e>
                          <m:r>
                            <a:rPr lang="en-US" sz="1050" b="0" i="1">
                              <a:solidFill>
                                <a:schemeClr val="accent2">
                                  <a:lumMod val="75000"/>
                                </a:schemeClr>
                              </a:solidFill>
                              <a:latin typeface="Cambria Math" panose="02040503050406030204" pitchFamily="18" charset="0"/>
                              <a:ea typeface="Cambria Math" panose="02040503050406030204" pitchFamily="18" charset="0"/>
                            </a:rPr>
                            <m:t>𝜆</m:t>
                          </m:r>
                        </m:e>
                        <m:sub>
                          <m:r>
                            <a:rPr lang="en-US" sz="1050" b="0" i="1">
                              <a:solidFill>
                                <a:schemeClr val="accent2">
                                  <a:lumMod val="75000"/>
                                </a:schemeClr>
                              </a:solidFill>
                              <a:latin typeface="Cambria Math" panose="02040503050406030204" pitchFamily="18" charset="0"/>
                              <a:ea typeface="Cambria Math" panose="02040503050406030204" pitchFamily="18" charset="0"/>
                            </a:rPr>
                            <m:t>2</m:t>
                          </m:r>
                        </m:sub>
                      </m:sSub>
                      <m:sSup>
                        <m:sSupPr>
                          <m:ctrlPr>
                            <a:rPr lang="en-US" sz="1050" i="1">
                              <a:solidFill>
                                <a:schemeClr val="accent2">
                                  <a:lumMod val="75000"/>
                                </a:schemeClr>
                              </a:solidFill>
                              <a:latin typeface="Cambria Math" panose="02040503050406030204" pitchFamily="18" charset="0"/>
                              <a:ea typeface="Cambria Math" panose="02040503050406030204" pitchFamily="18" charset="0"/>
                            </a:rPr>
                          </m:ctrlPr>
                        </m:sSupPr>
                        <m:e>
                          <m:d>
                            <m:dPr>
                              <m:ctrlPr>
                                <a:rPr lang="en-US" sz="1050" i="1">
                                  <a:solidFill>
                                    <a:schemeClr val="accent2">
                                      <a:lumMod val="75000"/>
                                    </a:schemeClr>
                                  </a:solidFill>
                                  <a:latin typeface="Cambria Math" panose="02040503050406030204" pitchFamily="18" charset="0"/>
                                  <a:ea typeface="Cambria Math" panose="02040503050406030204" pitchFamily="18" charset="0"/>
                                </a:rPr>
                              </m:ctrlPr>
                            </m:dPr>
                            <m:e>
                              <m:r>
                                <a:rPr lang="en-US" sz="1050" b="0" i="1">
                                  <a:solidFill>
                                    <a:schemeClr val="accent2">
                                      <a:lumMod val="75000"/>
                                    </a:schemeClr>
                                  </a:solidFill>
                                  <a:latin typeface="Cambria Math" panose="02040503050406030204" pitchFamily="18" charset="0"/>
                                  <a:ea typeface="Cambria Math" panose="02040503050406030204" pitchFamily="18" charset="0"/>
                                </a:rPr>
                                <m:t>𝑇𝑟</m:t>
                              </m:r>
                              <m:d>
                                <m:dPr>
                                  <m:ctrlPr>
                                    <a:rPr lang="en-US" sz="1050" i="1">
                                      <a:solidFill>
                                        <a:schemeClr val="accent2">
                                          <a:lumMod val="75000"/>
                                        </a:schemeClr>
                                      </a:solidFill>
                                      <a:latin typeface="Cambria Math" panose="02040503050406030204" pitchFamily="18" charset="0"/>
                                      <a:ea typeface="Cambria Math" panose="02040503050406030204" pitchFamily="18" charset="0"/>
                                    </a:rPr>
                                  </m:ctrlPr>
                                </m:dPr>
                                <m:e>
                                  <m:sSup>
                                    <m:sSupPr>
                                      <m:ctrlPr>
                                        <a:rPr lang="en-US" sz="1050" i="1">
                                          <a:solidFill>
                                            <a:schemeClr val="accent2">
                                              <a:lumMod val="75000"/>
                                            </a:schemeClr>
                                          </a:solidFill>
                                          <a:latin typeface="Cambria Math" panose="02040503050406030204" pitchFamily="18" charset="0"/>
                                          <a:ea typeface="Cambria Math" panose="02040503050406030204" pitchFamily="18" charset="0"/>
                                        </a:rPr>
                                      </m:ctrlPr>
                                    </m:sSupPr>
                                    <m:e>
                                      <m:r>
                                        <a:rPr lang="en-US" sz="1050" b="0" i="1">
                                          <a:solidFill>
                                            <a:schemeClr val="accent2">
                                              <a:lumMod val="75000"/>
                                            </a:schemeClr>
                                          </a:solidFill>
                                          <a:latin typeface="Cambria Math" panose="02040503050406030204" pitchFamily="18" charset="0"/>
                                          <a:ea typeface="Cambria Math" panose="02040503050406030204" pitchFamily="18" charset="0"/>
                                        </a:rPr>
                                        <m:t>𝛥</m:t>
                                      </m:r>
                                    </m:e>
                                    <m:sup>
                                      <m:r>
                                        <a:rPr lang="en-US" sz="1050" b="0" i="1">
                                          <a:solidFill>
                                            <a:schemeClr val="accent2">
                                              <a:lumMod val="75000"/>
                                            </a:schemeClr>
                                          </a:solidFill>
                                          <a:latin typeface="Cambria Math" panose="02040503050406030204" pitchFamily="18" charset="0"/>
                                          <a:ea typeface="Cambria Math" panose="02040503050406030204" pitchFamily="18" charset="0"/>
                                        </a:rPr>
                                        <m:t>†</m:t>
                                      </m:r>
                                    </m:sup>
                                  </m:sSup>
                                  <m:r>
                                    <a:rPr lang="en-US" sz="1050" b="0" i="1">
                                      <a:solidFill>
                                        <a:schemeClr val="accent2">
                                          <a:lumMod val="75000"/>
                                        </a:schemeClr>
                                      </a:solidFill>
                                      <a:latin typeface="Cambria Math" panose="02040503050406030204" pitchFamily="18" charset="0"/>
                                      <a:ea typeface="Cambria Math" panose="02040503050406030204" pitchFamily="18" charset="0"/>
                                    </a:rPr>
                                    <m:t>𝛥</m:t>
                                  </m:r>
                                </m:e>
                              </m:d>
                            </m:e>
                          </m:d>
                        </m:e>
                        <m:sup>
                          <m:r>
                            <a:rPr lang="en-US" sz="1050" b="0" i="1">
                              <a:solidFill>
                                <a:schemeClr val="accent2">
                                  <a:lumMod val="75000"/>
                                </a:schemeClr>
                              </a:solidFill>
                              <a:latin typeface="Cambria Math" panose="02040503050406030204" pitchFamily="18" charset="0"/>
                              <a:ea typeface="Cambria Math" panose="02040503050406030204" pitchFamily="18" charset="0"/>
                            </a:rPr>
                            <m:t>2</m:t>
                          </m:r>
                        </m:sup>
                      </m:sSup>
                      <m:r>
                        <a:rPr lang="en-US" sz="1050" b="0" i="1">
                          <a:solidFill>
                            <a:schemeClr val="accent2">
                              <a:lumMod val="75000"/>
                            </a:schemeClr>
                          </a:solidFill>
                          <a:latin typeface="Cambria Math" panose="02040503050406030204" pitchFamily="18" charset="0"/>
                          <a:ea typeface="Cambria Math" panose="02040503050406030204" pitchFamily="18" charset="0"/>
                        </a:rPr>
                        <m:t>+</m:t>
                      </m:r>
                      <m:sSub>
                        <m:sSubPr>
                          <m:ctrlPr>
                            <a:rPr lang="en-US" sz="1050" i="1">
                              <a:solidFill>
                                <a:schemeClr val="accent2">
                                  <a:lumMod val="75000"/>
                                </a:schemeClr>
                              </a:solidFill>
                              <a:latin typeface="Cambria Math" panose="02040503050406030204" pitchFamily="18" charset="0"/>
                              <a:ea typeface="Cambria Math" panose="02040503050406030204" pitchFamily="18" charset="0"/>
                            </a:rPr>
                          </m:ctrlPr>
                        </m:sSubPr>
                        <m:e>
                          <m:r>
                            <a:rPr lang="en-US" sz="1050" b="0" i="1">
                              <a:solidFill>
                                <a:schemeClr val="accent2">
                                  <a:lumMod val="75000"/>
                                </a:schemeClr>
                              </a:solidFill>
                              <a:latin typeface="Cambria Math" panose="02040503050406030204" pitchFamily="18" charset="0"/>
                              <a:ea typeface="Cambria Math" panose="02040503050406030204" pitchFamily="18" charset="0"/>
                            </a:rPr>
                            <m:t>𝜆</m:t>
                          </m:r>
                        </m:e>
                        <m:sub>
                          <m:r>
                            <a:rPr lang="en-US" sz="1050" b="0" i="1">
                              <a:solidFill>
                                <a:schemeClr val="accent2">
                                  <a:lumMod val="75000"/>
                                </a:schemeClr>
                              </a:solidFill>
                              <a:latin typeface="Cambria Math" panose="02040503050406030204" pitchFamily="18" charset="0"/>
                              <a:ea typeface="Cambria Math" panose="02040503050406030204" pitchFamily="18" charset="0"/>
                            </a:rPr>
                            <m:t>3</m:t>
                          </m:r>
                        </m:sub>
                      </m:sSub>
                      <m:d>
                        <m:dPr>
                          <m:ctrlPr>
                            <a:rPr lang="en-US" sz="1050" i="1">
                              <a:solidFill>
                                <a:schemeClr val="accent2">
                                  <a:lumMod val="75000"/>
                                </a:schemeClr>
                              </a:solidFill>
                              <a:latin typeface="Cambria Math" panose="02040503050406030204" pitchFamily="18" charset="0"/>
                              <a:ea typeface="Cambria Math" panose="02040503050406030204" pitchFamily="18" charset="0"/>
                            </a:rPr>
                          </m:ctrlPr>
                        </m:dPr>
                        <m:e>
                          <m:r>
                            <a:rPr lang="en-US" sz="1050" b="0" i="1">
                              <a:solidFill>
                                <a:schemeClr val="accent2">
                                  <a:lumMod val="75000"/>
                                </a:schemeClr>
                              </a:solidFill>
                              <a:latin typeface="Cambria Math" panose="02040503050406030204" pitchFamily="18" charset="0"/>
                              <a:ea typeface="Cambria Math" panose="02040503050406030204" pitchFamily="18" charset="0"/>
                            </a:rPr>
                            <m:t>𝑇𝑟</m:t>
                          </m:r>
                          <m:sSup>
                            <m:sSupPr>
                              <m:ctrlPr>
                                <a:rPr lang="en-US" sz="1050" i="1">
                                  <a:solidFill>
                                    <a:schemeClr val="accent2">
                                      <a:lumMod val="75000"/>
                                    </a:schemeClr>
                                  </a:solidFill>
                                  <a:latin typeface="Cambria Math" panose="02040503050406030204" pitchFamily="18" charset="0"/>
                                  <a:ea typeface="Cambria Math" panose="02040503050406030204" pitchFamily="18" charset="0"/>
                                </a:rPr>
                              </m:ctrlPr>
                            </m:sSupPr>
                            <m:e>
                              <m:d>
                                <m:dPr>
                                  <m:ctrlPr>
                                    <a:rPr lang="en-US" sz="1050" i="1">
                                      <a:solidFill>
                                        <a:schemeClr val="accent2">
                                          <a:lumMod val="75000"/>
                                        </a:schemeClr>
                                      </a:solidFill>
                                      <a:latin typeface="Cambria Math" panose="02040503050406030204" pitchFamily="18" charset="0"/>
                                      <a:ea typeface="Cambria Math" panose="02040503050406030204" pitchFamily="18" charset="0"/>
                                    </a:rPr>
                                  </m:ctrlPr>
                                </m:dPr>
                                <m:e>
                                  <m:sSup>
                                    <m:sSupPr>
                                      <m:ctrlPr>
                                        <a:rPr lang="en-US" sz="1050" i="1">
                                          <a:solidFill>
                                            <a:schemeClr val="accent2">
                                              <a:lumMod val="75000"/>
                                            </a:schemeClr>
                                          </a:solidFill>
                                          <a:latin typeface="Cambria Math" panose="02040503050406030204" pitchFamily="18" charset="0"/>
                                          <a:ea typeface="Cambria Math" panose="02040503050406030204" pitchFamily="18" charset="0"/>
                                        </a:rPr>
                                      </m:ctrlPr>
                                    </m:sSupPr>
                                    <m:e>
                                      <m:r>
                                        <a:rPr lang="en-US" sz="1050" b="0" i="1">
                                          <a:solidFill>
                                            <a:schemeClr val="accent2">
                                              <a:lumMod val="75000"/>
                                            </a:schemeClr>
                                          </a:solidFill>
                                          <a:latin typeface="Cambria Math" panose="02040503050406030204" pitchFamily="18" charset="0"/>
                                          <a:ea typeface="Cambria Math" panose="02040503050406030204" pitchFamily="18" charset="0"/>
                                        </a:rPr>
                                        <m:t>𝛥</m:t>
                                      </m:r>
                                    </m:e>
                                    <m:sup>
                                      <m:r>
                                        <a:rPr lang="en-US" sz="1050" b="0" i="1">
                                          <a:solidFill>
                                            <a:schemeClr val="accent2">
                                              <a:lumMod val="75000"/>
                                            </a:schemeClr>
                                          </a:solidFill>
                                          <a:latin typeface="Cambria Math" panose="02040503050406030204" pitchFamily="18" charset="0"/>
                                          <a:ea typeface="Cambria Math" panose="02040503050406030204" pitchFamily="18" charset="0"/>
                                        </a:rPr>
                                        <m:t>†</m:t>
                                      </m:r>
                                    </m:sup>
                                  </m:sSup>
                                  <m:r>
                                    <a:rPr lang="en-US" sz="1050" b="0" i="1">
                                      <a:solidFill>
                                        <a:schemeClr val="accent2">
                                          <a:lumMod val="75000"/>
                                        </a:schemeClr>
                                      </a:solidFill>
                                      <a:latin typeface="Cambria Math" panose="02040503050406030204" pitchFamily="18" charset="0"/>
                                      <a:ea typeface="Cambria Math" panose="02040503050406030204" pitchFamily="18" charset="0"/>
                                    </a:rPr>
                                    <m:t>𝛥</m:t>
                                  </m:r>
                                </m:e>
                              </m:d>
                            </m:e>
                            <m:sup>
                              <m:r>
                                <a:rPr lang="en-US" sz="1050" b="0" i="1">
                                  <a:solidFill>
                                    <a:schemeClr val="accent2">
                                      <a:lumMod val="75000"/>
                                    </a:schemeClr>
                                  </a:solidFill>
                                  <a:latin typeface="Cambria Math" panose="02040503050406030204" pitchFamily="18" charset="0"/>
                                  <a:ea typeface="Cambria Math" panose="02040503050406030204" pitchFamily="18" charset="0"/>
                                </a:rPr>
                                <m:t>2</m:t>
                              </m:r>
                            </m:sup>
                          </m:sSup>
                        </m:e>
                      </m:d>
                      <m:r>
                        <a:rPr lang="en-US" sz="1050" b="0" i="1">
                          <a:solidFill>
                            <a:schemeClr val="accent2">
                              <a:lumMod val="75000"/>
                            </a:schemeClr>
                          </a:solidFill>
                          <a:latin typeface="Cambria Math" panose="02040503050406030204" pitchFamily="18" charset="0"/>
                          <a:ea typeface="Cambria Math" panose="02040503050406030204" pitchFamily="18" charset="0"/>
                        </a:rPr>
                        <m:t>+</m:t>
                      </m:r>
                      <m:sSub>
                        <m:sSubPr>
                          <m:ctrlPr>
                            <a:rPr lang="en-US" sz="1050" i="1">
                              <a:solidFill>
                                <a:schemeClr val="accent2">
                                  <a:lumMod val="75000"/>
                                </a:schemeClr>
                              </a:solidFill>
                              <a:latin typeface="Cambria Math" panose="02040503050406030204" pitchFamily="18" charset="0"/>
                              <a:ea typeface="Cambria Math" panose="02040503050406030204" pitchFamily="18" charset="0"/>
                            </a:rPr>
                          </m:ctrlPr>
                        </m:sSubPr>
                        <m:e>
                          <m:r>
                            <a:rPr lang="en-US" sz="1050" b="0" i="1">
                              <a:solidFill>
                                <a:schemeClr val="accent2">
                                  <a:lumMod val="75000"/>
                                </a:schemeClr>
                              </a:solidFill>
                              <a:latin typeface="Cambria Math" panose="02040503050406030204" pitchFamily="18" charset="0"/>
                              <a:ea typeface="Cambria Math" panose="02040503050406030204" pitchFamily="18" charset="0"/>
                            </a:rPr>
                            <m:t>𝜆</m:t>
                          </m:r>
                        </m:e>
                        <m:sub>
                          <m:r>
                            <a:rPr lang="en-US" sz="1050" b="0" i="1">
                              <a:solidFill>
                                <a:schemeClr val="accent2">
                                  <a:lumMod val="75000"/>
                                </a:schemeClr>
                              </a:solidFill>
                              <a:latin typeface="Cambria Math" panose="02040503050406030204" pitchFamily="18" charset="0"/>
                              <a:ea typeface="Cambria Math" panose="02040503050406030204" pitchFamily="18" charset="0"/>
                            </a:rPr>
                            <m:t>4</m:t>
                          </m:r>
                        </m:sub>
                      </m:sSub>
                      <m:sSup>
                        <m:sSupPr>
                          <m:ctrlPr>
                            <a:rPr lang="en-US" sz="1050" i="1">
                              <a:solidFill>
                                <a:schemeClr val="accent2">
                                  <a:lumMod val="75000"/>
                                </a:schemeClr>
                              </a:solidFill>
                              <a:latin typeface="Cambria Math" panose="02040503050406030204" pitchFamily="18" charset="0"/>
                            </a:rPr>
                          </m:ctrlPr>
                        </m:sSupPr>
                        <m:e>
                          <m:r>
                            <a:rPr lang="en-US" sz="1050" b="0" i="1">
                              <a:solidFill>
                                <a:schemeClr val="accent2">
                                  <a:lumMod val="75000"/>
                                </a:schemeClr>
                              </a:solidFill>
                              <a:latin typeface="Cambria Math" panose="02040503050406030204" pitchFamily="18" charset="0"/>
                            </a:rPr>
                            <m:t>𝐻</m:t>
                          </m:r>
                        </m:e>
                        <m:sup>
                          <m:r>
                            <a:rPr lang="en-US" sz="1050" b="0" i="1">
                              <a:solidFill>
                                <a:schemeClr val="accent2">
                                  <a:lumMod val="75000"/>
                                </a:schemeClr>
                              </a:solidFill>
                              <a:latin typeface="Cambria Math" panose="02040503050406030204" pitchFamily="18" charset="0"/>
                              <a:ea typeface="Cambria Math" panose="02040503050406030204" pitchFamily="18" charset="0"/>
                            </a:rPr>
                            <m:t>† </m:t>
                          </m:r>
                        </m:sup>
                      </m:sSup>
                      <m:r>
                        <a:rPr lang="en-US" sz="1050" b="0" i="1">
                          <a:solidFill>
                            <a:schemeClr val="accent2">
                              <a:lumMod val="75000"/>
                            </a:schemeClr>
                          </a:solidFill>
                          <a:latin typeface="Cambria Math" panose="02040503050406030204" pitchFamily="18" charset="0"/>
                          <a:ea typeface="Cambria Math" panose="02040503050406030204" pitchFamily="18" charset="0"/>
                        </a:rPr>
                        <m:t>𝛥</m:t>
                      </m:r>
                      <m:sSup>
                        <m:sSupPr>
                          <m:ctrlPr>
                            <a:rPr lang="en-US" sz="1050" i="1">
                              <a:solidFill>
                                <a:schemeClr val="accent2">
                                  <a:lumMod val="75000"/>
                                </a:schemeClr>
                              </a:solidFill>
                              <a:latin typeface="Cambria Math" panose="02040503050406030204" pitchFamily="18" charset="0"/>
                              <a:ea typeface="Cambria Math" panose="02040503050406030204" pitchFamily="18" charset="0"/>
                            </a:rPr>
                          </m:ctrlPr>
                        </m:sSupPr>
                        <m:e>
                          <m:r>
                            <a:rPr lang="en-US" sz="1050" b="0" i="1">
                              <a:solidFill>
                                <a:schemeClr val="accent2">
                                  <a:lumMod val="75000"/>
                                </a:schemeClr>
                              </a:solidFill>
                              <a:latin typeface="Cambria Math" panose="02040503050406030204" pitchFamily="18" charset="0"/>
                              <a:ea typeface="Cambria Math" panose="02040503050406030204" pitchFamily="18" charset="0"/>
                            </a:rPr>
                            <m:t>𝛥</m:t>
                          </m:r>
                        </m:e>
                        <m:sup>
                          <m:r>
                            <a:rPr lang="en-US" sz="1050" b="0" i="1">
                              <a:solidFill>
                                <a:schemeClr val="accent2">
                                  <a:lumMod val="75000"/>
                                </a:schemeClr>
                              </a:solidFill>
                              <a:latin typeface="Cambria Math" panose="02040503050406030204" pitchFamily="18" charset="0"/>
                              <a:ea typeface="Cambria Math" panose="02040503050406030204" pitchFamily="18" charset="0"/>
                            </a:rPr>
                            <m:t>†</m:t>
                          </m:r>
                        </m:sup>
                      </m:sSup>
                      <m:r>
                        <a:rPr lang="en-US" sz="1050" b="0" i="1">
                          <a:solidFill>
                            <a:schemeClr val="accent2">
                              <a:lumMod val="75000"/>
                            </a:schemeClr>
                          </a:solidFill>
                          <a:latin typeface="Cambria Math" panose="02040503050406030204" pitchFamily="18" charset="0"/>
                          <a:ea typeface="Cambria Math" panose="02040503050406030204" pitchFamily="18" charset="0"/>
                        </a:rPr>
                        <m:t>𝐻</m:t>
                      </m:r>
                    </m:oMath>
                  </m:oMathPara>
                </a14:m>
                <a:endParaRPr lang="en-US" sz="1050" dirty="0">
                  <a:solidFill>
                    <a:schemeClr val="accent2">
                      <a:lumMod val="75000"/>
                    </a:schemeClr>
                  </a:solidFill>
                  <a:ea typeface="Cambria Math" panose="02040503050406030204" pitchFamily="18" charset="0"/>
                </a:endParaRPr>
              </a:p>
              <a:p>
                <a:r>
                  <a:rPr lang="en-US" dirty="0"/>
                  <a:t>There are 7 physical Higgs states: </a:t>
                </a:r>
                <a14:m>
                  <m:oMath xmlns:m="http://schemas.openxmlformats.org/officeDocument/2006/math">
                    <m:sSup>
                      <m:sSupPr>
                        <m:ctrlPr>
                          <a:rPr lang="en-US" i="1" dirty="0" smtClean="0">
                            <a:latin typeface="Cambria Math" panose="02040503050406030204" pitchFamily="18" charset="0"/>
                          </a:rPr>
                        </m:ctrlPr>
                      </m:sSupPr>
                      <m:e>
                        <m:r>
                          <a:rPr lang="en-US" i="1" dirty="0" smtClean="0">
                            <a:latin typeface="Cambria Math" panose="02040503050406030204" pitchFamily="18" charset="0"/>
                          </a:rPr>
                          <m:t>h</m:t>
                        </m:r>
                      </m:e>
                      <m:sup>
                        <m:r>
                          <a:rPr lang="en-US" i="1" dirty="0" smtClean="0">
                            <a:latin typeface="Cambria Math" panose="02040503050406030204" pitchFamily="18" charset="0"/>
                          </a:rPr>
                          <m:t>0</m:t>
                        </m:r>
                      </m:sup>
                    </m:sSup>
                    <m:r>
                      <a:rPr lang="en-US" i="1" dirty="0" smtClean="0">
                        <a:latin typeface="Cambria Math" panose="02040503050406030204" pitchFamily="18" charset="0"/>
                      </a:rPr>
                      <m:t>,</m:t>
                    </m:r>
                    <m:sSup>
                      <m:sSupPr>
                        <m:ctrlPr>
                          <a:rPr lang="en-US" i="1" dirty="0" smtClean="0">
                            <a:latin typeface="Cambria Math" panose="02040503050406030204" pitchFamily="18" charset="0"/>
                          </a:rPr>
                        </m:ctrlPr>
                      </m:sSupPr>
                      <m:e>
                        <m:r>
                          <a:rPr lang="en-US" i="1" dirty="0" smtClean="0">
                            <a:latin typeface="Cambria Math" panose="02040503050406030204" pitchFamily="18" charset="0"/>
                          </a:rPr>
                          <m:t>𝐻</m:t>
                        </m:r>
                      </m:e>
                      <m:sup>
                        <m:r>
                          <a:rPr lang="en-US" i="1" dirty="0" smtClean="0">
                            <a:latin typeface="Cambria Math" panose="02040503050406030204" pitchFamily="18" charset="0"/>
                          </a:rPr>
                          <m:t>0</m:t>
                        </m:r>
                      </m:sup>
                    </m:sSup>
                    <m:r>
                      <a:rPr lang="en-US" i="1" dirty="0" smtClean="0">
                        <a:latin typeface="Cambria Math" panose="02040503050406030204" pitchFamily="18" charset="0"/>
                      </a:rPr>
                      <m:t>, </m:t>
                    </m:r>
                    <m:sSup>
                      <m:sSupPr>
                        <m:ctrlPr>
                          <a:rPr lang="en-US" i="1" dirty="0" smtClean="0">
                            <a:latin typeface="Cambria Math" panose="02040503050406030204" pitchFamily="18" charset="0"/>
                          </a:rPr>
                        </m:ctrlPr>
                      </m:sSupPr>
                      <m:e>
                        <m:r>
                          <a:rPr lang="en-US" i="1" dirty="0" smtClean="0">
                            <a:latin typeface="Cambria Math" panose="02040503050406030204" pitchFamily="18" charset="0"/>
                          </a:rPr>
                          <m:t>𝐴</m:t>
                        </m:r>
                      </m:e>
                      <m:sup>
                        <m:r>
                          <a:rPr lang="en-US" i="1" dirty="0" smtClean="0">
                            <a:latin typeface="Cambria Math" panose="02040503050406030204" pitchFamily="18" charset="0"/>
                          </a:rPr>
                          <m:t>0</m:t>
                        </m:r>
                      </m:sup>
                    </m:sSup>
                    <m:r>
                      <a:rPr lang="en-US" i="1" dirty="0" smtClean="0">
                        <a:latin typeface="Cambria Math" panose="02040503050406030204" pitchFamily="18" charset="0"/>
                      </a:rPr>
                      <m:t>, </m:t>
                    </m:r>
                    <m:sSup>
                      <m:sSupPr>
                        <m:ctrlPr>
                          <a:rPr lang="en-US" i="1" dirty="0" smtClean="0">
                            <a:latin typeface="Cambria Math" panose="02040503050406030204" pitchFamily="18" charset="0"/>
                          </a:rPr>
                        </m:ctrlPr>
                      </m:sSupPr>
                      <m:e>
                        <m:r>
                          <a:rPr lang="en-US" i="1" dirty="0" smtClean="0">
                            <a:latin typeface="Cambria Math" panose="02040503050406030204" pitchFamily="18" charset="0"/>
                          </a:rPr>
                          <m:t>𝐻</m:t>
                        </m:r>
                      </m:e>
                      <m:sup>
                        <m:r>
                          <a:rPr lang="en-US" i="1" dirty="0" smtClean="0">
                            <a:latin typeface="Cambria Math" panose="02040503050406030204" pitchFamily="18" charset="0"/>
                          </a:rPr>
                          <m:t>±</m:t>
                        </m:r>
                      </m:sup>
                    </m:sSup>
                    <m:r>
                      <a:rPr lang="en-US" i="1" dirty="0" smtClean="0">
                        <a:latin typeface="Cambria Math" panose="02040503050406030204" pitchFamily="18" charset="0"/>
                      </a:rPr>
                      <m:t>,</m:t>
                    </m:r>
                    <m:sSup>
                      <m:sSupPr>
                        <m:ctrlPr>
                          <a:rPr lang="en-US" i="1" dirty="0" smtClean="0">
                            <a:latin typeface="Cambria Math" panose="02040503050406030204" pitchFamily="18" charset="0"/>
                          </a:rPr>
                        </m:ctrlPr>
                      </m:sSupPr>
                      <m:e>
                        <m:r>
                          <a:rPr lang="en-US" i="1" dirty="0" smtClean="0">
                            <a:latin typeface="Cambria Math" panose="02040503050406030204" pitchFamily="18" charset="0"/>
                          </a:rPr>
                          <m:t>𝐻</m:t>
                        </m:r>
                      </m:e>
                      <m:sup>
                        <m:r>
                          <a:rPr lang="en-US" i="1" dirty="0" smtClean="0">
                            <a:latin typeface="Cambria Math" panose="02040503050406030204" pitchFamily="18" charset="0"/>
                          </a:rPr>
                          <m:t>±</m:t>
                        </m:r>
                        <m:r>
                          <a:rPr lang="en-US" b="0" i="1" dirty="0" smtClean="0">
                            <a:latin typeface="Cambria Math" panose="02040503050406030204" pitchFamily="18" charset="0"/>
                          </a:rPr>
                          <m:t>±</m:t>
                        </m:r>
                      </m:sup>
                    </m:sSup>
                    <m:r>
                      <a:rPr lang="en-US" i="1" dirty="0" smtClean="0">
                        <a:latin typeface="Cambria Math" panose="02040503050406030204" pitchFamily="18" charset="0"/>
                      </a:rPr>
                      <m:t>} </m:t>
                    </m:r>
                  </m:oMath>
                </a14:m>
                <a:endParaRPr lang="en-US" dirty="0"/>
              </a:p>
              <a:p>
                <a:pPr marL="0" indent="0">
                  <a:buNone/>
                </a:pPr>
                <a:endParaRPr lang="en-US" sz="1400" b="0" dirty="0">
                  <a:ea typeface="Cambria Math" panose="02040503050406030204" pitchFamily="18" charset="0"/>
                </a:endParaRPr>
              </a:p>
              <a:p>
                <a:pPr marL="0" indent="0">
                  <a:buNone/>
                </a:pPr>
                <a:endParaRPr lang="en-US" b="0" dirty="0">
                  <a:ea typeface="Cambria Math" panose="02040503050406030204" pitchFamily="18" charset="0"/>
                </a:endParaRPr>
              </a:p>
              <a:p>
                <a:pPr marL="0" indent="0">
                  <a:buNone/>
                </a:pPr>
                <a:endParaRPr lang="en-US" dirty="0"/>
              </a:p>
            </p:txBody>
          </p:sp>
        </mc:Choice>
        <mc:Fallback>
          <p:sp>
            <p:nvSpPr>
              <p:cNvPr id="3" name="Content Placeholder 2">
                <a:extLst>
                  <a:ext uri="{FF2B5EF4-FFF2-40B4-BE49-F238E27FC236}">
                    <a16:creationId xmlns:a16="http://schemas.microsoft.com/office/drawing/2014/main" id="{0DAD1C26-A0E5-E224-CC5A-065DF8A81830}"/>
                  </a:ext>
                </a:extLst>
              </p:cNvPr>
              <p:cNvSpPr>
                <a:spLocks noGrp="1" noRot="1" noChangeAspect="1" noMove="1" noResize="1" noEditPoints="1" noAdjustHandles="1" noChangeArrowheads="1" noChangeShapeType="1" noTextEdit="1"/>
              </p:cNvSpPr>
              <p:nvPr>
                <p:ph idx="1"/>
              </p:nvPr>
            </p:nvSpPr>
            <p:spPr>
              <a:xfrm>
                <a:off x="160896" y="1229292"/>
                <a:ext cx="8822207" cy="3397974"/>
              </a:xfrm>
              <a:blipFill>
                <a:blip r:embed="rId2"/>
                <a:stretch>
                  <a:fillRect l="-575" t="-1859" r="-575" b="-2974"/>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5833C87F-0B47-1C09-675F-59A02FD9DDF4}"/>
              </a:ext>
            </a:extLst>
          </p:cNvPr>
          <p:cNvSpPr txBox="1"/>
          <p:nvPr/>
        </p:nvSpPr>
        <p:spPr>
          <a:xfrm>
            <a:off x="6781800" y="840658"/>
            <a:ext cx="1847493" cy="369332"/>
          </a:xfrm>
          <a:prstGeom prst="rect">
            <a:avLst/>
          </a:prstGeom>
          <a:noFill/>
        </p:spPr>
        <p:txBody>
          <a:bodyPr wrap="none" rtlCol="0">
            <a:spAutoFit/>
          </a:bodyPr>
          <a:lstStyle/>
          <a:p>
            <a:r>
              <a:rPr lang="en-US" dirty="0"/>
              <a:t>arXiv:1105.1925</a:t>
            </a:r>
          </a:p>
        </p:txBody>
      </p:sp>
    </p:spTree>
    <p:extLst>
      <p:ext uri="{BB962C8B-B14F-4D97-AF65-F5344CB8AC3E}">
        <p14:creationId xmlns:p14="http://schemas.microsoft.com/office/powerpoint/2010/main" val="3147909134"/>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a:xfrm>
            <a:off x="1397794" y="205979"/>
            <a:ext cx="6374606" cy="634603"/>
          </a:xfrm>
        </p:spPr>
        <p:txBody>
          <a:bodyPr/>
          <a:lstStyle/>
          <a:p>
            <a:r>
              <a:rPr lang="en-US" dirty="0"/>
              <a:t>Double Higgs Production via VBF </a:t>
            </a:r>
          </a:p>
        </p:txBody>
      </p:sp>
      <p:sp>
        <p:nvSpPr>
          <p:cNvPr id="2" name="Content Placeholder 1"/>
          <p:cNvSpPr>
            <a:spLocks noGrp="1"/>
          </p:cNvSpPr>
          <p:nvPr>
            <p:ph idx="1"/>
          </p:nvPr>
        </p:nvSpPr>
        <p:spPr/>
        <p:txBody>
          <a:bodyPr/>
          <a:lstStyle/>
          <a:p>
            <a:endParaRPr lang="en-US" dirty="0"/>
          </a:p>
          <a:p>
            <a:endParaRPr lang="en-US" dirty="0"/>
          </a:p>
        </p:txBody>
      </p:sp>
      <p:pic>
        <p:nvPicPr>
          <p:cNvPr id="27" name="Picture 26" descr="A black and white picture of a diagram&#10;&#10;Description automatically generated with medium confidence">
            <a:extLst>
              <a:ext uri="{FF2B5EF4-FFF2-40B4-BE49-F238E27FC236}">
                <a16:creationId xmlns:a16="http://schemas.microsoft.com/office/drawing/2014/main" id="{DF07F9A9-A245-C6C4-258A-5B7F36AE22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6412" y="1403350"/>
            <a:ext cx="7315200" cy="2743200"/>
          </a:xfrm>
          <a:prstGeom prst="rect">
            <a:avLst/>
          </a:prstGeom>
        </p:spPr>
      </p:pic>
    </p:spTree>
    <p:extLst>
      <p:ext uri="{BB962C8B-B14F-4D97-AF65-F5344CB8AC3E}">
        <p14:creationId xmlns:p14="http://schemas.microsoft.com/office/powerpoint/2010/main" val="993931434"/>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F7182E-55C5-A8D4-2C42-F67CBB888E1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D9951D6-8348-0C07-0C3C-4A8A269D4DE4}"/>
              </a:ext>
            </a:extLst>
          </p:cNvPr>
          <p:cNvSpPr>
            <a:spLocks noGrp="1"/>
          </p:cNvSpPr>
          <p:nvPr>
            <p:ph type="title"/>
          </p:nvPr>
        </p:nvSpPr>
        <p:spPr/>
        <p:txBody>
          <a:bodyPr/>
          <a:lstStyle/>
          <a:p>
            <a:r>
              <a:rPr lang="en-US" dirty="0"/>
              <a:t>Double Higgs Production via VBF</a:t>
            </a:r>
          </a:p>
        </p:txBody>
      </p:sp>
      <p:pic>
        <p:nvPicPr>
          <p:cNvPr id="5" name="Picture 4" descr="A diagram of lines with letters and numbers&#10;&#10;Description automatically generated">
            <a:extLst>
              <a:ext uri="{FF2B5EF4-FFF2-40B4-BE49-F238E27FC236}">
                <a16:creationId xmlns:a16="http://schemas.microsoft.com/office/drawing/2014/main" id="{FE237CDB-AE62-AF66-2524-BE3300D38652}"/>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200000"/>
                    </a14:imgEffect>
                  </a14:imgLayer>
                </a14:imgProps>
              </a:ext>
              <a:ext uri="{28A0092B-C50C-407E-A947-70E740481C1C}">
                <a14:useLocalDpi xmlns:a14="http://schemas.microsoft.com/office/drawing/2010/main" val="0"/>
              </a:ext>
            </a:extLst>
          </a:blip>
          <a:stretch>
            <a:fillRect/>
          </a:stretch>
        </p:blipFill>
        <p:spPr>
          <a:xfrm>
            <a:off x="605483" y="840658"/>
            <a:ext cx="3700247" cy="3700247"/>
          </a:xfrm>
          <a:prstGeom prst="rect">
            <a:avLst/>
          </a:prstGeom>
        </p:spPr>
      </p:pic>
      <p:pic>
        <p:nvPicPr>
          <p:cNvPr id="7" name="Picture 6" descr="A diagram of a chemical reaction&#10;&#10;Description automatically generated with medium confidence">
            <a:extLst>
              <a:ext uri="{FF2B5EF4-FFF2-40B4-BE49-F238E27FC236}">
                <a16:creationId xmlns:a16="http://schemas.microsoft.com/office/drawing/2014/main" id="{D589CDFA-957E-7A94-B479-6A3637CCAA07}"/>
              </a:ext>
            </a:extLst>
          </p:cNvPr>
          <p:cNvPicPr>
            <a:picLocks noChangeAspect="1"/>
          </p:cNvPicPr>
          <p:nvPr/>
        </p:nvPicPr>
        <p:blipFill>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tretch>
            <a:fillRect/>
          </a:stretch>
        </p:blipFill>
        <p:spPr>
          <a:xfrm>
            <a:off x="4572000" y="840658"/>
            <a:ext cx="3641577" cy="3641577"/>
          </a:xfrm>
          <a:prstGeom prst="rect">
            <a:avLst/>
          </a:prstGeom>
        </p:spPr>
      </p:pic>
    </p:spTree>
    <p:extLst>
      <p:ext uri="{BB962C8B-B14F-4D97-AF65-F5344CB8AC3E}">
        <p14:creationId xmlns:p14="http://schemas.microsoft.com/office/powerpoint/2010/main" val="3552180420"/>
      </p:ext>
    </p:extLst>
  </p:cSld>
  <p:clrMapOvr>
    <a:masterClrMapping/>
  </p:clrMapOvr>
  <mc:AlternateContent xmlns:mc="http://schemas.openxmlformats.org/markup-compatibility/2006">
    <mc:Choice xmlns:p14="http://schemas.microsoft.com/office/powerpoint/2010/main" Requires="p14">
      <p:transition spd="slow" p14:dur="2000" advTm="10368"/>
    </mc:Choice>
    <mc:Fallback>
      <p:transition spd="slow" advTm="10368"/>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C58F1B-C5AE-9C88-298C-CAC90CA8A642}"/>
              </a:ext>
            </a:extLst>
          </p:cNvPr>
          <p:cNvSpPr>
            <a:spLocks noGrp="1"/>
          </p:cNvSpPr>
          <p:nvPr>
            <p:ph type="title"/>
          </p:nvPr>
        </p:nvSpPr>
        <p:spPr>
          <a:xfrm>
            <a:off x="356419" y="243208"/>
            <a:ext cx="8499987" cy="634679"/>
          </a:xfrm>
        </p:spPr>
        <p:txBody>
          <a:bodyPr/>
          <a:lstStyle/>
          <a:p>
            <a:r>
              <a:rPr lang="en-US" dirty="0"/>
              <a:t>Double Higgs via VBF Matched to Parton Showers (Type II Seesaw Model)  </a:t>
            </a:r>
          </a:p>
        </p:txBody>
      </p:sp>
      <p:pic>
        <p:nvPicPr>
          <p:cNvPr id="5" name="Content Placeholder 4">
            <a:extLst>
              <a:ext uri="{FF2B5EF4-FFF2-40B4-BE49-F238E27FC236}">
                <a16:creationId xmlns:a16="http://schemas.microsoft.com/office/drawing/2014/main" id="{415A1C18-9403-A5C9-1846-E430369F7116}"/>
              </a:ext>
            </a:extLst>
          </p:cNvPr>
          <p:cNvPicPr>
            <a:picLocks noGrp="1" noChangeAspect="1"/>
          </p:cNvPicPr>
          <p:nvPr>
            <p:ph idx="1"/>
          </p:nvPr>
        </p:nvPicPr>
        <p:blipFill>
          <a:blip r:embed="rId2"/>
          <a:stretch>
            <a:fillRect/>
          </a:stretch>
        </p:blipFill>
        <p:spPr>
          <a:xfrm>
            <a:off x="339213" y="1296987"/>
            <a:ext cx="4267200" cy="2768600"/>
          </a:xfrm>
        </p:spPr>
      </p:pic>
      <p:pic>
        <p:nvPicPr>
          <p:cNvPr id="7" name="Picture 6">
            <a:extLst>
              <a:ext uri="{FF2B5EF4-FFF2-40B4-BE49-F238E27FC236}">
                <a16:creationId xmlns:a16="http://schemas.microsoft.com/office/drawing/2014/main" id="{66AFCB01-0DCB-DFC1-26E5-044AC87FB3C6}"/>
              </a:ext>
            </a:extLst>
          </p:cNvPr>
          <p:cNvPicPr>
            <a:picLocks noChangeAspect="1"/>
          </p:cNvPicPr>
          <p:nvPr/>
        </p:nvPicPr>
        <p:blipFill>
          <a:blip r:embed="rId3"/>
          <a:stretch>
            <a:fillRect/>
          </a:stretch>
        </p:blipFill>
        <p:spPr>
          <a:xfrm>
            <a:off x="4876800" y="1412345"/>
            <a:ext cx="4089400" cy="2653242"/>
          </a:xfrm>
          <a:prstGeom prst="rect">
            <a:avLst/>
          </a:prstGeom>
        </p:spPr>
      </p:pic>
      <p:sp>
        <p:nvSpPr>
          <p:cNvPr id="8" name="TextBox 7">
            <a:extLst>
              <a:ext uri="{FF2B5EF4-FFF2-40B4-BE49-F238E27FC236}">
                <a16:creationId xmlns:a16="http://schemas.microsoft.com/office/drawing/2014/main" id="{BF37AF8B-AB4E-BA5B-ADAD-3EC12ACE5F42}"/>
              </a:ext>
            </a:extLst>
          </p:cNvPr>
          <p:cNvSpPr txBox="1"/>
          <p:nvPr/>
        </p:nvSpPr>
        <p:spPr>
          <a:xfrm>
            <a:off x="762000" y="4319048"/>
            <a:ext cx="2057400" cy="646331"/>
          </a:xfrm>
          <a:prstGeom prst="rect">
            <a:avLst/>
          </a:prstGeom>
          <a:noFill/>
        </p:spPr>
        <p:txBody>
          <a:bodyPr wrap="square" rtlCol="0">
            <a:spAutoFit/>
          </a:bodyPr>
          <a:lstStyle/>
          <a:p>
            <a:r>
              <a:rPr lang="en-US" dirty="0"/>
              <a:t>arXiv:</a:t>
            </a:r>
            <a:r>
              <a:rPr lang="en-US" sz="1800" dirty="0">
                <a:solidFill>
                  <a:srgbClr val="7F7F7F"/>
                </a:solidFill>
                <a:effectLst/>
                <a:latin typeface="Times"/>
              </a:rPr>
              <a:t>0806.2200</a:t>
            </a:r>
            <a:endParaRPr lang="en-US" dirty="0"/>
          </a:p>
          <a:p>
            <a:endParaRPr lang="en-US" dirty="0"/>
          </a:p>
        </p:txBody>
      </p:sp>
    </p:spTree>
    <p:extLst>
      <p:ext uri="{BB962C8B-B14F-4D97-AF65-F5344CB8AC3E}">
        <p14:creationId xmlns:p14="http://schemas.microsoft.com/office/powerpoint/2010/main" val="1347867805"/>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F6CDC-4DCC-B70B-300A-EB74962E9CDA}"/>
              </a:ext>
            </a:extLst>
          </p:cNvPr>
          <p:cNvSpPr>
            <a:spLocks noGrp="1"/>
          </p:cNvSpPr>
          <p:nvPr>
            <p:ph type="title"/>
          </p:nvPr>
        </p:nvSpPr>
        <p:spPr/>
        <p:txBody>
          <a:bodyPr/>
          <a:lstStyle/>
          <a:p>
            <a:r>
              <a:rPr lang="en-US" dirty="0"/>
              <a:t>Questions  </a:t>
            </a:r>
          </a:p>
        </p:txBody>
      </p:sp>
    </p:spTree>
    <p:extLst>
      <p:ext uri="{BB962C8B-B14F-4D97-AF65-F5344CB8AC3E}">
        <p14:creationId xmlns:p14="http://schemas.microsoft.com/office/powerpoint/2010/main" val="2821290251"/>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959297-17D7-4978-3DD4-2AF7B653BE12}"/>
              </a:ext>
            </a:extLst>
          </p:cNvPr>
          <p:cNvSpPr>
            <a:spLocks noGrp="1"/>
          </p:cNvSpPr>
          <p:nvPr>
            <p:ph type="title"/>
          </p:nvPr>
        </p:nvSpPr>
        <p:spPr/>
        <p:txBody>
          <a:bodyPr/>
          <a:lstStyle/>
          <a:p>
            <a:r>
              <a:rPr lang="en-US" dirty="0"/>
              <a:t>Auxiliary Slides </a:t>
            </a:r>
          </a:p>
        </p:txBody>
      </p:sp>
      <p:sp>
        <p:nvSpPr>
          <p:cNvPr id="3" name="Content Placeholder 2">
            <a:extLst>
              <a:ext uri="{FF2B5EF4-FFF2-40B4-BE49-F238E27FC236}">
                <a16:creationId xmlns:a16="http://schemas.microsoft.com/office/drawing/2014/main" id="{9455D10D-16DB-DCA3-E3D0-86588A630217}"/>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885479519"/>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D1748-0E8A-DBA5-C839-277DC5E69B75}"/>
              </a:ext>
            </a:extLst>
          </p:cNvPr>
          <p:cNvSpPr>
            <a:spLocks noGrp="1"/>
          </p:cNvSpPr>
          <p:nvPr>
            <p:ph type="title"/>
          </p:nvPr>
        </p:nvSpPr>
        <p:spPr/>
        <p:txBody>
          <a:bodyPr/>
          <a:lstStyle/>
          <a:p>
            <a:r>
              <a:rPr lang="en-US" dirty="0"/>
              <a:t>Parameter Space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374C393-AF16-9406-E1A3-70BFF76D9C95}"/>
                  </a:ext>
                </a:extLst>
              </p:cNvPr>
              <p:cNvSpPr>
                <a:spLocks noGrp="1"/>
              </p:cNvSpPr>
              <p:nvPr>
                <p:ph idx="1"/>
              </p:nvPr>
            </p:nvSpPr>
            <p:spPr>
              <a:xfrm>
                <a:off x="339213" y="1009232"/>
                <a:ext cx="8229600" cy="3737371"/>
              </a:xfrm>
            </p:spPr>
            <p:txBody>
              <a:bodyPr/>
              <a:lstStyle/>
              <a:p>
                <a:r>
                  <a:rPr lang="en-US" dirty="0"/>
                  <a:t>We can establish a parameter space as follows:</a:t>
                </a:r>
              </a:p>
              <a:p>
                <a:pPr marL="0" indent="0">
                  <a:buNone/>
                </a:pPr>
                <a14:m>
                  <m:oMathPara xmlns:m="http://schemas.openxmlformats.org/officeDocument/2006/math">
                    <m:oMathParaPr>
                      <m:jc m:val="centerGroup"/>
                    </m:oMathParaPr>
                    <m:oMath xmlns:m="http://schemas.openxmlformats.org/officeDocument/2006/math">
                      <m:r>
                        <a:rPr lang="en-US" i="1" dirty="0">
                          <a:latin typeface="Cambria Math" panose="02040503050406030204" pitchFamily="18" charset="0"/>
                        </a:rPr>
                        <m:t>𝑃</m:t>
                      </m:r>
                      <m:r>
                        <a:rPr lang="en-US" i="1" dirty="0" smtClean="0">
                          <a:latin typeface="Cambria Math" panose="02040503050406030204" pitchFamily="18" charset="0"/>
                        </a:rPr>
                        <m:t>= </m:t>
                      </m:r>
                      <m:r>
                        <m:rPr>
                          <m:lit/>
                        </m:rPr>
                        <a:rPr lang="en-US" i="1" dirty="0" smtClean="0">
                          <a:latin typeface="Cambria Math" panose="02040503050406030204" pitchFamily="18" charset="0"/>
                        </a:rPr>
                        <m:t>{</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𝑀</m:t>
                          </m:r>
                        </m:e>
                        <m:sub>
                          <m:sSup>
                            <m:sSupPr>
                              <m:ctrlPr>
                                <a:rPr lang="en-US" b="0" i="1" dirty="0" smtClean="0">
                                  <a:latin typeface="Cambria Math" panose="02040503050406030204" pitchFamily="18" charset="0"/>
                                </a:rPr>
                              </m:ctrlPr>
                            </m:sSupPr>
                            <m:e>
                              <m:r>
                                <a:rPr lang="en-US" b="0" i="1" dirty="0" smtClean="0">
                                  <a:latin typeface="Cambria Math" panose="02040503050406030204" pitchFamily="18" charset="0"/>
                                </a:rPr>
                                <m:t>h</m:t>
                              </m:r>
                            </m:e>
                            <m:sup>
                              <m:r>
                                <a:rPr lang="en-US" b="0" i="1" dirty="0" smtClean="0">
                                  <a:latin typeface="Cambria Math" panose="02040503050406030204" pitchFamily="18" charset="0"/>
                                </a:rPr>
                                <m:t>0</m:t>
                              </m:r>
                            </m:sup>
                          </m:sSup>
                        </m:sub>
                      </m:sSub>
                      <m:r>
                        <a:rPr lang="en-US" b="0" i="1" dirty="0" smtClean="0">
                          <a:latin typeface="Cambria Math" panose="02040503050406030204" pitchFamily="18" charset="0"/>
                        </a:rPr>
                        <m:t>=</m:t>
                      </m:r>
                      <m:r>
                        <a:rPr lang="en-US" i="1" dirty="0" smtClean="0">
                          <a:latin typeface="Cambria Math" panose="02040503050406030204" pitchFamily="18" charset="0"/>
                        </a:rPr>
                        <m:t>125 </m:t>
                      </m:r>
                      <m:r>
                        <a:rPr lang="en-US" i="1" dirty="0" smtClean="0">
                          <a:latin typeface="Cambria Math" panose="02040503050406030204" pitchFamily="18" charset="0"/>
                        </a:rPr>
                        <m:t>𝐺𝑒𝑉</m:t>
                      </m:r>
                      <m:r>
                        <a:rPr lang="en-US" i="1" dirty="0" smtClean="0">
                          <a:latin typeface="Cambria Math" panose="02040503050406030204" pitchFamily="18" charset="0"/>
                        </a:rPr>
                        <m:t>, </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𝑀</m:t>
                          </m:r>
                        </m:e>
                        <m:sub>
                          <m:sSup>
                            <m:sSupPr>
                              <m:ctrlPr>
                                <a:rPr lang="en-US" b="0" i="1" dirty="0" smtClean="0">
                                  <a:latin typeface="Cambria Math" panose="02040503050406030204" pitchFamily="18" charset="0"/>
                                </a:rPr>
                              </m:ctrlPr>
                            </m:sSupPr>
                            <m:e>
                              <m:r>
                                <a:rPr lang="en-US" i="1" dirty="0" smtClean="0">
                                  <a:latin typeface="Cambria Math" panose="02040503050406030204" pitchFamily="18" charset="0"/>
                                </a:rPr>
                                <m:t>𝐻</m:t>
                              </m:r>
                            </m:e>
                            <m:sup>
                              <m:r>
                                <a:rPr lang="en-US" b="0" i="1" dirty="0" smtClean="0">
                                  <a:latin typeface="Cambria Math" panose="02040503050406030204" pitchFamily="18" charset="0"/>
                                </a:rPr>
                                <m:t>0</m:t>
                              </m:r>
                            </m:sup>
                          </m:sSup>
                        </m:sub>
                      </m:sSub>
                      <m:r>
                        <a:rPr lang="en-US" i="1" dirty="0" smtClean="0">
                          <a:latin typeface="Cambria Math" panose="02040503050406030204" pitchFamily="18" charset="0"/>
                        </a:rPr>
                        <m:t>, </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𝑀</m:t>
                          </m:r>
                        </m:e>
                        <m:sub>
                          <m:sSup>
                            <m:sSupPr>
                              <m:ctrlPr>
                                <a:rPr lang="en-US" b="0" i="1" dirty="0" smtClean="0">
                                  <a:latin typeface="Cambria Math" panose="02040503050406030204" pitchFamily="18" charset="0"/>
                                </a:rPr>
                              </m:ctrlPr>
                            </m:sSupPr>
                            <m:e>
                              <m:r>
                                <a:rPr lang="en-US" i="1" dirty="0" smtClean="0">
                                  <a:latin typeface="Cambria Math" panose="02040503050406030204" pitchFamily="18" charset="0"/>
                                </a:rPr>
                                <m:t>𝐴</m:t>
                              </m:r>
                            </m:e>
                            <m:sup>
                              <m:r>
                                <a:rPr lang="en-US" b="0" i="1" dirty="0" smtClean="0">
                                  <a:latin typeface="Cambria Math" panose="02040503050406030204" pitchFamily="18" charset="0"/>
                                </a:rPr>
                                <m:t>0</m:t>
                              </m:r>
                            </m:sup>
                          </m:sSup>
                        </m:sub>
                      </m:sSub>
                      <m:r>
                        <a:rPr lang="en-US" i="1" dirty="0" smtClean="0">
                          <a:latin typeface="Cambria Math" panose="02040503050406030204" pitchFamily="18" charset="0"/>
                        </a:rPr>
                        <m:t>, </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𝑀</m:t>
                          </m:r>
                        </m:e>
                        <m:sub>
                          <m:sSup>
                            <m:sSupPr>
                              <m:ctrlPr>
                                <a:rPr lang="en-US" b="0" i="1" dirty="0" smtClean="0">
                                  <a:latin typeface="Cambria Math" panose="02040503050406030204" pitchFamily="18" charset="0"/>
                                </a:rPr>
                              </m:ctrlPr>
                            </m:sSupPr>
                            <m:e>
                              <m:r>
                                <a:rPr lang="en-US" i="1" dirty="0" smtClean="0">
                                  <a:latin typeface="Cambria Math" panose="02040503050406030204" pitchFamily="18" charset="0"/>
                                </a:rPr>
                                <m:t>𝐻</m:t>
                              </m:r>
                            </m:e>
                            <m:sup>
                              <m:r>
                                <a:rPr lang="en-US" b="0" i="1" dirty="0" smtClean="0">
                                  <a:latin typeface="Cambria Math" panose="02040503050406030204" pitchFamily="18" charset="0"/>
                                </a:rPr>
                                <m:t>±</m:t>
                              </m:r>
                            </m:sup>
                          </m:sSup>
                        </m:sub>
                      </m:sSub>
                      <m:r>
                        <a:rPr lang="en-US" b="0" i="1" dirty="0" smtClean="0">
                          <a:latin typeface="Cambria Math" panose="02040503050406030204" pitchFamily="18" charset="0"/>
                        </a:rPr>
                        <m:t>,</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𝑀</m:t>
                          </m:r>
                        </m:e>
                        <m:sub>
                          <m:sSup>
                            <m:sSupPr>
                              <m:ctrlPr>
                                <a:rPr lang="en-US" b="0" i="1" dirty="0" smtClean="0">
                                  <a:latin typeface="Cambria Math" panose="02040503050406030204" pitchFamily="18" charset="0"/>
                                </a:rPr>
                              </m:ctrlPr>
                            </m:sSupPr>
                            <m:e>
                              <m:r>
                                <a:rPr lang="en-US" i="1" dirty="0" smtClean="0">
                                  <a:latin typeface="Cambria Math" panose="02040503050406030204" pitchFamily="18" charset="0"/>
                                </a:rPr>
                                <m:t>𝐻</m:t>
                              </m:r>
                            </m:e>
                            <m:sup>
                              <m:r>
                                <a:rPr lang="en-US" b="0" i="1" dirty="0" smtClean="0">
                                  <a:latin typeface="Cambria Math" panose="02040503050406030204" pitchFamily="18" charset="0"/>
                                </a:rPr>
                                <m:t>±±</m:t>
                              </m:r>
                            </m:sup>
                          </m:sSup>
                        </m:sub>
                      </m:sSub>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𝑣</m:t>
                          </m:r>
                        </m:e>
                        <m:sub>
                          <m:r>
                            <m:rPr>
                              <m:sty m:val="p"/>
                            </m:rPr>
                            <a:rPr lang="en-US" i="0" dirty="0" smtClean="0">
                              <a:latin typeface="Cambria Math" panose="02040503050406030204" pitchFamily="18" charset="0"/>
                            </a:rPr>
                            <m:t>Δ</m:t>
                          </m:r>
                        </m:sub>
                      </m:sSub>
                      <m:r>
                        <a:rPr lang="en-US" i="1" dirty="0" smtClean="0">
                          <a:latin typeface="Cambria Math" panose="02040503050406030204" pitchFamily="18" charset="0"/>
                        </a:rPr>
                        <m:t>, </m:t>
                      </m:r>
                      <m:r>
                        <a:rPr lang="en-US" b="0" i="1" dirty="0" smtClean="0">
                          <a:latin typeface="Cambria Math" panose="02040503050406030204" pitchFamily="18" charset="0"/>
                        </a:rPr>
                        <m:t>𝑣</m:t>
                      </m:r>
                      <m:r>
                        <a:rPr lang="en-US" i="1" dirty="0" smtClean="0">
                          <a:latin typeface="Cambria Math" panose="02040503050406030204" pitchFamily="18" charset="0"/>
                        </a:rPr>
                        <m:t>, </m:t>
                      </m:r>
                      <m:r>
                        <m:rPr>
                          <m:sty m:val="p"/>
                        </m:rPr>
                        <a:rPr lang="en-US" i="1" dirty="0" smtClean="0">
                          <a:latin typeface="Cambria Math" panose="02040503050406030204" pitchFamily="18" charset="0"/>
                        </a:rPr>
                        <m:t>cos</m:t>
                      </m:r>
                      <m:d>
                        <m:dPr>
                          <m:ctrlPr>
                            <a:rPr lang="en-US" b="0" i="1" dirty="0" smtClean="0">
                              <a:latin typeface="Cambria Math" panose="02040503050406030204" pitchFamily="18" charset="0"/>
                            </a:rPr>
                          </m:ctrlPr>
                        </m:dPr>
                        <m:e>
                          <m:r>
                            <a:rPr lang="en-US" i="1" dirty="0" smtClean="0">
                              <a:latin typeface="Cambria Math" panose="02040503050406030204" pitchFamily="18" charset="0"/>
                            </a:rPr>
                            <m:t>𝛼</m:t>
                          </m:r>
                        </m:e>
                      </m:d>
                      <m:r>
                        <m:rPr>
                          <m:lit/>
                        </m:rPr>
                        <a:rPr lang="en-US" i="1" dirty="0" smtClean="0">
                          <a:latin typeface="Cambria Math" panose="02040503050406030204" pitchFamily="18" charset="0"/>
                        </a:rPr>
                        <m:t>}</m:t>
                      </m:r>
                    </m:oMath>
                  </m:oMathPara>
                </a14:m>
                <a:endParaRPr lang="en-US" dirty="0"/>
              </a:p>
            </p:txBody>
          </p:sp>
        </mc:Choice>
        <mc:Fallback xmlns="">
          <p:sp>
            <p:nvSpPr>
              <p:cNvPr id="3" name="Content Placeholder 2">
                <a:extLst>
                  <a:ext uri="{FF2B5EF4-FFF2-40B4-BE49-F238E27FC236}">
                    <a16:creationId xmlns:a16="http://schemas.microsoft.com/office/drawing/2014/main" id="{0374C393-AF16-9406-E1A3-70BFF76D9C95}"/>
                  </a:ext>
                </a:extLst>
              </p:cNvPr>
              <p:cNvSpPr>
                <a:spLocks noGrp="1" noRot="1" noChangeAspect="1" noMove="1" noResize="1" noEditPoints="1" noAdjustHandles="1" noChangeArrowheads="1" noChangeShapeType="1" noTextEdit="1"/>
              </p:cNvSpPr>
              <p:nvPr>
                <p:ph idx="1"/>
              </p:nvPr>
            </p:nvSpPr>
            <p:spPr>
              <a:xfrm>
                <a:off x="339213" y="1009232"/>
                <a:ext cx="8229600" cy="3737371"/>
              </a:xfrm>
              <a:blipFill>
                <a:blip r:embed="rId2"/>
                <a:stretch>
                  <a:fillRect l="-616" t="-169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graphicFrame>
            <p:nvGraphicFramePr>
              <p:cNvPr id="4" name="Table 3">
                <a:extLst>
                  <a:ext uri="{FF2B5EF4-FFF2-40B4-BE49-F238E27FC236}">
                    <a16:creationId xmlns:a16="http://schemas.microsoft.com/office/drawing/2014/main" id="{0A7F3A3A-4BEB-4DE6-7912-5EF24EC96498}"/>
                  </a:ext>
                </a:extLst>
              </p:cNvPr>
              <p:cNvGraphicFramePr>
                <a:graphicFrameLocks noGrp="1"/>
              </p:cNvGraphicFramePr>
              <p:nvPr>
                <p:extLst>
                  <p:ext uri="{D42A27DB-BD31-4B8C-83A1-F6EECF244321}">
                    <p14:modId xmlns:p14="http://schemas.microsoft.com/office/powerpoint/2010/main" val="3052388876"/>
                  </p:ext>
                </p:extLst>
              </p:nvPr>
            </p:nvGraphicFramePr>
            <p:xfrm>
              <a:off x="1860904" y="1865376"/>
              <a:ext cx="5186218" cy="2881227"/>
            </p:xfrm>
            <a:graphic>
              <a:graphicData uri="http://schemas.openxmlformats.org/drawingml/2006/table">
                <a:tbl>
                  <a:tblPr firstRow="1" bandRow="1">
                    <a:tableStyleId>{5940675A-B579-460E-94D1-54222C63F5DA}</a:tableStyleId>
                  </a:tblPr>
                  <a:tblGrid>
                    <a:gridCol w="2593109">
                      <a:extLst>
                        <a:ext uri="{9D8B030D-6E8A-4147-A177-3AD203B41FA5}">
                          <a16:colId xmlns:a16="http://schemas.microsoft.com/office/drawing/2014/main" val="1015191273"/>
                        </a:ext>
                      </a:extLst>
                    </a:gridCol>
                    <a:gridCol w="2593109">
                      <a:extLst>
                        <a:ext uri="{9D8B030D-6E8A-4147-A177-3AD203B41FA5}">
                          <a16:colId xmlns:a16="http://schemas.microsoft.com/office/drawing/2014/main" val="1229919584"/>
                        </a:ext>
                      </a:extLst>
                    </a:gridCol>
                  </a:tblGrid>
                  <a:tr h="355655">
                    <a:tc>
                      <a:txBody>
                        <a:bodyPr/>
                        <a:lstStyle/>
                        <a:p>
                          <a:pPr/>
                          <a14:m>
                            <m:oMathPara xmlns:m="http://schemas.openxmlformats.org/officeDocument/2006/math">
                              <m:oMathParaPr>
                                <m:jc m:val="centerGroup"/>
                              </m:oMathParaPr>
                              <m:oMath xmlns:m="http://schemas.openxmlformats.org/officeDocument/2006/math">
                                <m:r>
                                  <a:rPr lang="en-US" sz="1200" i="1" dirty="0" smtClean="0">
                                    <a:latin typeface="Cambria Math" panose="02040503050406030204" pitchFamily="18" charset="0"/>
                                  </a:rPr>
                                  <m:t>𝑣</m:t>
                                </m:r>
                              </m:oMath>
                            </m:oMathPara>
                          </a14:m>
                          <a:endParaRPr lang="en-US" dirty="0"/>
                        </a:p>
                      </a:txBody>
                      <a:tcPr/>
                    </a:tc>
                    <a:tc>
                      <a:txBody>
                        <a:bodyPr/>
                        <a:lstStyle/>
                        <a:p>
                          <a:pPr/>
                          <a14:m>
                            <m:oMathPara xmlns:m="http://schemas.openxmlformats.org/officeDocument/2006/math">
                              <m:oMathParaPr>
                                <m:jc m:val="centerGroup"/>
                              </m:oMathParaPr>
                              <m:oMath xmlns:m="http://schemas.openxmlformats.org/officeDocument/2006/math">
                                <m:r>
                                  <a:rPr lang="en-US" sz="1200" i="1" dirty="0" smtClean="0">
                                    <a:latin typeface="Cambria Math" panose="02040503050406030204" pitchFamily="18" charset="0"/>
                                  </a:rPr>
                                  <m:t>246.2</m:t>
                                </m:r>
                                <m:r>
                                  <a:rPr lang="en-US" sz="1200" b="0" i="1" dirty="0" smtClean="0">
                                    <a:latin typeface="Cambria Math" panose="02040503050406030204" pitchFamily="18" charset="0"/>
                                  </a:rPr>
                                  <m:t> </m:t>
                                </m:r>
                                <m:r>
                                  <a:rPr lang="en-US" sz="1200" i="1" dirty="0" smtClean="0">
                                    <a:latin typeface="Cambria Math" panose="02040503050406030204" pitchFamily="18" charset="0"/>
                                  </a:rPr>
                                  <m:t>𝐺𝑒𝑉</m:t>
                                </m:r>
                                <m:r>
                                  <a:rPr lang="en-US" sz="1200" i="1" dirty="0" smtClean="0">
                                    <a:latin typeface="Cambria Math" panose="02040503050406030204" pitchFamily="18" charset="0"/>
                                  </a:rPr>
                                  <m:t> </m:t>
                                </m:r>
                              </m:oMath>
                            </m:oMathPara>
                          </a14:m>
                          <a:endParaRPr lang="en-US" dirty="0"/>
                        </a:p>
                      </a:txBody>
                      <a:tcPr/>
                    </a:tc>
                    <a:extLst>
                      <a:ext uri="{0D108BD9-81ED-4DB2-BD59-A6C34878D82A}">
                        <a16:rowId xmlns:a16="http://schemas.microsoft.com/office/drawing/2014/main" val="2867013577"/>
                      </a:ext>
                    </a:extLst>
                  </a:tr>
                  <a:tr h="360796">
                    <a:tc>
                      <a:txBody>
                        <a:bodyPr/>
                        <a:lstStyle/>
                        <a:p>
                          <a:pPr/>
                          <a14:m>
                            <m:oMathPara xmlns:m="http://schemas.openxmlformats.org/officeDocument/2006/math">
                              <m:oMathParaPr>
                                <m:jc m:val="centerGroup"/>
                              </m:oMathParaPr>
                              <m:oMath xmlns:m="http://schemas.openxmlformats.org/officeDocument/2006/math">
                                <m:sSub>
                                  <m:sSubPr>
                                    <m:ctrlPr>
                                      <a:rPr lang="en-US" sz="1200" i="1" dirty="0" smtClean="0">
                                        <a:latin typeface="Cambria Math" panose="02040503050406030204" pitchFamily="18" charset="0"/>
                                      </a:rPr>
                                    </m:ctrlPr>
                                  </m:sSubPr>
                                  <m:e>
                                    <m:r>
                                      <a:rPr lang="en-US" sz="1200" i="1" dirty="0" smtClean="0">
                                        <a:latin typeface="Cambria Math" panose="02040503050406030204" pitchFamily="18" charset="0"/>
                                      </a:rPr>
                                      <m:t>𝑣</m:t>
                                    </m:r>
                                  </m:e>
                                  <m:sub>
                                    <m:r>
                                      <m:rPr>
                                        <m:sty m:val="p"/>
                                      </m:rPr>
                                      <a:rPr lang="en-US" sz="1200" i="0" dirty="0" smtClean="0">
                                        <a:latin typeface="Cambria Math" panose="02040503050406030204" pitchFamily="18" charset="0"/>
                                      </a:rPr>
                                      <m:t>Δ</m:t>
                                    </m:r>
                                  </m:sub>
                                </m:sSub>
                              </m:oMath>
                            </m:oMathPara>
                          </a14:m>
                          <a:endParaRPr lang="en-US"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200" b="0" i="1" dirty="0" smtClean="0">
                                    <a:latin typeface="Cambria Math" panose="02040503050406030204" pitchFamily="18" charset="0"/>
                                  </a:rPr>
                                  <m:t>5.78 </m:t>
                                </m:r>
                                <m:r>
                                  <a:rPr lang="en-US" sz="1200" i="1" dirty="0" smtClean="0">
                                    <a:latin typeface="Cambria Math" panose="02040503050406030204" pitchFamily="18" charset="0"/>
                                  </a:rPr>
                                  <m:t>𝐺𝑒𝑉</m:t>
                                </m:r>
                              </m:oMath>
                            </m:oMathPara>
                          </a14:m>
                          <a:endParaRPr lang="en-US" sz="1200" dirty="0"/>
                        </a:p>
                      </a:txBody>
                      <a:tcPr/>
                    </a:tc>
                    <a:extLst>
                      <a:ext uri="{0D108BD9-81ED-4DB2-BD59-A6C34878D82A}">
                        <a16:rowId xmlns:a16="http://schemas.microsoft.com/office/drawing/2014/main" val="4001150577"/>
                      </a:ext>
                    </a:extLst>
                  </a:tr>
                  <a:tr h="360796">
                    <a:tc>
                      <a:txBody>
                        <a:bodyPr/>
                        <a:lstStyle/>
                        <a:p>
                          <a:pPr/>
                          <a14:m>
                            <m:oMathPara xmlns:m="http://schemas.openxmlformats.org/officeDocument/2006/math">
                              <m:oMathParaPr>
                                <m:jc m:val="centerGroup"/>
                              </m:oMathParaPr>
                              <m:oMath xmlns:m="http://schemas.openxmlformats.org/officeDocument/2006/math">
                                <m:r>
                                  <m:rPr>
                                    <m:sty m:val="p"/>
                                  </m:rPr>
                                  <a:rPr lang="en-US" sz="1200" i="1" dirty="0" smtClean="0">
                                    <a:latin typeface="Cambria Math" panose="02040503050406030204" pitchFamily="18" charset="0"/>
                                  </a:rPr>
                                  <m:t>cos</m:t>
                                </m:r>
                                <m:r>
                                  <a:rPr lang="en-US" sz="1200" i="1" dirty="0" smtClean="0">
                                    <a:latin typeface="Cambria Math" panose="02040503050406030204" pitchFamily="18" charset="0"/>
                                  </a:rPr>
                                  <m:t>𝛼</m:t>
                                </m:r>
                              </m:oMath>
                            </m:oMathPara>
                          </a14:m>
                          <a:endParaRPr lang="en-US"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200" i="1" dirty="0" smtClean="0">
                                    <a:latin typeface="Cambria Math" panose="02040503050406030204" pitchFamily="18" charset="0"/>
                                  </a:rPr>
                                  <m:t>0.9</m:t>
                                </m:r>
                              </m:oMath>
                            </m:oMathPara>
                          </a14:m>
                          <a:endParaRPr lang="en-US" sz="1200" b="0" i="1" dirty="0">
                            <a:latin typeface="Cambria Math" panose="02040503050406030204" pitchFamily="18" charset="0"/>
                          </a:endParaRPr>
                        </a:p>
                      </a:txBody>
                      <a:tcPr/>
                    </a:tc>
                    <a:extLst>
                      <a:ext uri="{0D108BD9-81ED-4DB2-BD59-A6C34878D82A}">
                        <a16:rowId xmlns:a16="http://schemas.microsoft.com/office/drawing/2014/main" val="1910580307"/>
                      </a:ext>
                    </a:extLst>
                  </a:tr>
                  <a:tr h="360796">
                    <a:tc>
                      <a:txBody>
                        <a:bodyPr/>
                        <a:lstStyle/>
                        <a:p>
                          <a:pPr/>
                          <a14:m>
                            <m:oMathPara xmlns:m="http://schemas.openxmlformats.org/officeDocument/2006/math">
                              <m:oMathParaPr>
                                <m:jc m:val="centerGroup"/>
                              </m:oMathParaPr>
                              <m:oMath xmlns:m="http://schemas.openxmlformats.org/officeDocument/2006/math">
                                <m:sSub>
                                  <m:sSubPr>
                                    <m:ctrlPr>
                                      <a:rPr lang="en-US" sz="1200" i="1" dirty="0" smtClean="0">
                                        <a:latin typeface="Cambria Math" panose="02040503050406030204" pitchFamily="18" charset="0"/>
                                      </a:rPr>
                                    </m:ctrlPr>
                                  </m:sSubPr>
                                  <m:e>
                                    <m:r>
                                      <a:rPr lang="en-US" sz="1200" i="1" dirty="0" smtClean="0">
                                        <a:latin typeface="Cambria Math" panose="02040503050406030204" pitchFamily="18" charset="0"/>
                                      </a:rPr>
                                      <m:t>𝑀</m:t>
                                    </m:r>
                                  </m:e>
                                  <m:sub>
                                    <m:sSup>
                                      <m:sSupPr>
                                        <m:ctrlPr>
                                          <a:rPr lang="en-US" sz="1200" b="0" i="1" dirty="0" smtClean="0">
                                            <a:latin typeface="Cambria Math" panose="02040503050406030204" pitchFamily="18" charset="0"/>
                                          </a:rPr>
                                        </m:ctrlPr>
                                      </m:sSupPr>
                                      <m:e>
                                        <m:r>
                                          <a:rPr lang="en-US" sz="1200" i="1" dirty="0" smtClean="0">
                                            <a:latin typeface="Cambria Math" panose="02040503050406030204" pitchFamily="18" charset="0"/>
                                          </a:rPr>
                                          <m:t>h</m:t>
                                        </m:r>
                                      </m:e>
                                      <m:sup>
                                        <m:r>
                                          <a:rPr lang="en-US" sz="1200" b="0" i="1" dirty="0" smtClean="0">
                                            <a:latin typeface="Cambria Math" panose="02040503050406030204" pitchFamily="18" charset="0"/>
                                          </a:rPr>
                                          <m:t>0</m:t>
                                        </m:r>
                                      </m:sup>
                                    </m:sSup>
                                  </m:sub>
                                </m:sSub>
                              </m:oMath>
                            </m:oMathPara>
                          </a14:m>
                          <a:endParaRPr lang="en-US" dirty="0"/>
                        </a:p>
                      </a:txBody>
                      <a:tcPr/>
                    </a:tc>
                    <a:tc>
                      <a:txBody>
                        <a:bodyPr/>
                        <a:lstStyle/>
                        <a:p>
                          <a:pPr/>
                          <a14:m>
                            <m:oMathPara xmlns:m="http://schemas.openxmlformats.org/officeDocument/2006/math">
                              <m:oMathParaPr>
                                <m:jc m:val="centerGroup"/>
                              </m:oMathParaPr>
                              <m:oMath xmlns:m="http://schemas.openxmlformats.org/officeDocument/2006/math">
                                <m:r>
                                  <a:rPr lang="en-US" sz="1200" i="1" dirty="0" smtClean="0">
                                    <a:latin typeface="Cambria Math" panose="02040503050406030204" pitchFamily="18" charset="0"/>
                                  </a:rPr>
                                  <m:t>125.000</m:t>
                                </m:r>
                                <m:r>
                                  <a:rPr lang="en-US" sz="1200" b="0" i="1" dirty="0" smtClean="0">
                                    <a:latin typeface="Cambria Math" panose="02040503050406030204" pitchFamily="18" charset="0"/>
                                  </a:rPr>
                                  <m:t> </m:t>
                                </m:r>
                                <m:r>
                                  <a:rPr lang="en-US" sz="1200" i="1" dirty="0" smtClean="0">
                                    <a:latin typeface="Cambria Math" panose="02040503050406030204" pitchFamily="18" charset="0"/>
                                  </a:rPr>
                                  <m:t>𝐺𝑒𝑉</m:t>
                                </m:r>
                                <m:r>
                                  <a:rPr lang="en-US" sz="1200" i="1" dirty="0" smtClean="0">
                                    <a:latin typeface="Cambria Math" panose="02040503050406030204" pitchFamily="18" charset="0"/>
                                  </a:rPr>
                                  <m:t> </m:t>
                                </m:r>
                              </m:oMath>
                            </m:oMathPara>
                          </a14:m>
                          <a:endParaRPr lang="en-US" dirty="0"/>
                        </a:p>
                      </a:txBody>
                      <a:tcPr/>
                    </a:tc>
                    <a:extLst>
                      <a:ext uri="{0D108BD9-81ED-4DB2-BD59-A6C34878D82A}">
                        <a16:rowId xmlns:a16="http://schemas.microsoft.com/office/drawing/2014/main" val="672387065"/>
                      </a:ext>
                    </a:extLst>
                  </a:tr>
                  <a:tr h="360796">
                    <a:tc>
                      <a:txBody>
                        <a:bodyPr/>
                        <a:lstStyle/>
                        <a:p>
                          <a:pPr/>
                          <a14:m>
                            <m:oMathPara xmlns:m="http://schemas.openxmlformats.org/officeDocument/2006/math">
                              <m:oMathParaPr>
                                <m:jc m:val="centerGroup"/>
                              </m:oMathParaPr>
                              <m:oMath xmlns:m="http://schemas.openxmlformats.org/officeDocument/2006/math">
                                <m:sSub>
                                  <m:sSubPr>
                                    <m:ctrlPr>
                                      <a:rPr lang="en-US" sz="1200" i="1" dirty="0" smtClean="0">
                                        <a:latin typeface="Cambria Math" panose="02040503050406030204" pitchFamily="18" charset="0"/>
                                      </a:rPr>
                                    </m:ctrlPr>
                                  </m:sSubPr>
                                  <m:e>
                                    <m:r>
                                      <a:rPr lang="en-US" sz="1200" i="1" dirty="0" smtClean="0">
                                        <a:latin typeface="Cambria Math" panose="02040503050406030204" pitchFamily="18" charset="0"/>
                                      </a:rPr>
                                      <m:t>𝑀</m:t>
                                    </m:r>
                                  </m:e>
                                  <m:sub>
                                    <m:sSup>
                                      <m:sSupPr>
                                        <m:ctrlPr>
                                          <a:rPr lang="en-US" sz="1200" b="0" i="1" dirty="0" smtClean="0">
                                            <a:latin typeface="Cambria Math" panose="02040503050406030204" pitchFamily="18" charset="0"/>
                                          </a:rPr>
                                        </m:ctrlPr>
                                      </m:sSupPr>
                                      <m:e>
                                        <m:r>
                                          <a:rPr lang="en-US" sz="1200" b="0" i="1" dirty="0" smtClean="0">
                                            <a:latin typeface="Cambria Math" panose="02040503050406030204" pitchFamily="18" charset="0"/>
                                          </a:rPr>
                                          <m:t>𝐻</m:t>
                                        </m:r>
                                      </m:e>
                                      <m:sup>
                                        <m:r>
                                          <a:rPr lang="en-US" sz="1200" b="0" i="1" dirty="0" smtClean="0">
                                            <a:latin typeface="Cambria Math" panose="02040503050406030204" pitchFamily="18" charset="0"/>
                                          </a:rPr>
                                          <m:t>0</m:t>
                                        </m:r>
                                      </m:sup>
                                    </m:sSup>
                                  </m:sub>
                                </m:sSub>
                                <m:r>
                                  <a:rPr lang="en-US" sz="1200" i="1" dirty="0" smtClean="0">
                                    <a:latin typeface="Cambria Math" panose="02040503050406030204" pitchFamily="18" charset="0"/>
                                  </a:rPr>
                                  <m:t> </m:t>
                                </m:r>
                              </m:oMath>
                            </m:oMathPara>
                          </a14:m>
                          <a:endParaRPr lang="en-US" dirty="0"/>
                        </a:p>
                      </a:txBody>
                      <a:tcPr/>
                    </a:tc>
                    <a:tc>
                      <a:txBody>
                        <a:bodyPr/>
                        <a:lstStyle/>
                        <a:p>
                          <a:pPr/>
                          <a14:m>
                            <m:oMathPara xmlns:m="http://schemas.openxmlformats.org/officeDocument/2006/math">
                              <m:oMathParaPr>
                                <m:jc m:val="centerGroup"/>
                              </m:oMathParaPr>
                              <m:oMath xmlns:m="http://schemas.openxmlformats.org/officeDocument/2006/math">
                                <m:r>
                                  <a:rPr lang="en-US" sz="1200" b="0" i="1" dirty="0" smtClean="0">
                                    <a:latin typeface="Cambria Math" panose="02040503050406030204" pitchFamily="18" charset="0"/>
                                  </a:rPr>
                                  <m:t>758.695 </m:t>
                                </m:r>
                                <m:r>
                                  <a:rPr lang="en-US" sz="1200" i="1" dirty="0" smtClean="0">
                                    <a:latin typeface="Cambria Math" panose="02040503050406030204" pitchFamily="18" charset="0"/>
                                  </a:rPr>
                                  <m:t>𝐺𝑒𝑉</m:t>
                                </m:r>
                                <m:r>
                                  <a:rPr lang="en-US" sz="1200" i="1" dirty="0" smtClean="0">
                                    <a:latin typeface="Cambria Math" panose="02040503050406030204" pitchFamily="18" charset="0"/>
                                  </a:rPr>
                                  <m:t> </m:t>
                                </m:r>
                              </m:oMath>
                            </m:oMathPara>
                          </a14:m>
                          <a:endParaRPr lang="en-US" dirty="0"/>
                        </a:p>
                      </a:txBody>
                      <a:tcPr/>
                    </a:tc>
                    <a:extLst>
                      <a:ext uri="{0D108BD9-81ED-4DB2-BD59-A6C34878D82A}">
                        <a16:rowId xmlns:a16="http://schemas.microsoft.com/office/drawing/2014/main" val="3071556802"/>
                      </a:ext>
                    </a:extLst>
                  </a:tr>
                  <a:tr h="360796">
                    <a:tc>
                      <a:txBody>
                        <a:bodyPr/>
                        <a:lstStyle/>
                        <a:p>
                          <a:pPr/>
                          <a14:m>
                            <m:oMathPara xmlns:m="http://schemas.openxmlformats.org/officeDocument/2006/math">
                              <m:oMathParaPr>
                                <m:jc m:val="centerGroup"/>
                              </m:oMathParaPr>
                              <m:oMath xmlns:m="http://schemas.openxmlformats.org/officeDocument/2006/math">
                                <m:sSub>
                                  <m:sSubPr>
                                    <m:ctrlPr>
                                      <a:rPr lang="en-US" sz="1200" i="1" dirty="0" smtClean="0">
                                        <a:latin typeface="Cambria Math" panose="02040503050406030204" pitchFamily="18" charset="0"/>
                                      </a:rPr>
                                    </m:ctrlPr>
                                  </m:sSubPr>
                                  <m:e>
                                    <m:r>
                                      <a:rPr lang="en-US" sz="1200" i="1" dirty="0" smtClean="0">
                                        <a:latin typeface="Cambria Math" panose="02040503050406030204" pitchFamily="18" charset="0"/>
                                      </a:rPr>
                                      <m:t>𝑀</m:t>
                                    </m:r>
                                  </m:e>
                                  <m:sub>
                                    <m:sSup>
                                      <m:sSupPr>
                                        <m:ctrlPr>
                                          <a:rPr lang="en-US" sz="1200" b="0" i="1" dirty="0" smtClean="0">
                                            <a:latin typeface="Cambria Math" panose="02040503050406030204" pitchFamily="18" charset="0"/>
                                          </a:rPr>
                                        </m:ctrlPr>
                                      </m:sSupPr>
                                      <m:e>
                                        <m:r>
                                          <a:rPr lang="en-US" sz="1200" i="1" dirty="0" smtClean="0">
                                            <a:latin typeface="Cambria Math" panose="02040503050406030204" pitchFamily="18" charset="0"/>
                                          </a:rPr>
                                          <m:t>𝐴</m:t>
                                        </m:r>
                                      </m:e>
                                      <m:sup>
                                        <m:r>
                                          <a:rPr lang="en-US" sz="1200" b="0" i="1" dirty="0" smtClean="0">
                                            <a:latin typeface="Cambria Math" panose="02040503050406030204" pitchFamily="18" charset="0"/>
                                          </a:rPr>
                                          <m:t>0</m:t>
                                        </m:r>
                                      </m:sup>
                                    </m:sSup>
                                  </m:sub>
                                </m:sSub>
                              </m:oMath>
                            </m:oMathPara>
                          </a14:m>
                          <a:endParaRPr lang="en-US" dirty="0"/>
                        </a:p>
                      </a:txBody>
                      <a:tcPr/>
                    </a:tc>
                    <a:tc>
                      <a:txBody>
                        <a:bodyPr/>
                        <a:lstStyle/>
                        <a:p>
                          <a:pPr/>
                          <a14:m>
                            <m:oMathPara xmlns:m="http://schemas.openxmlformats.org/officeDocument/2006/math">
                              <m:oMathParaPr>
                                <m:jc m:val="centerGroup"/>
                              </m:oMathParaPr>
                              <m:oMath xmlns:m="http://schemas.openxmlformats.org/officeDocument/2006/math">
                                <m:r>
                                  <a:rPr lang="en-US" sz="1200" b="0" i="1" dirty="0" smtClean="0">
                                    <a:latin typeface="Cambria Math" panose="02040503050406030204" pitchFamily="18" charset="0"/>
                                  </a:rPr>
                                  <m:t>758.695 </m:t>
                                </m:r>
                                <m:r>
                                  <a:rPr lang="en-US" sz="1200" i="1" dirty="0" smtClean="0">
                                    <a:latin typeface="Cambria Math" panose="02040503050406030204" pitchFamily="18" charset="0"/>
                                  </a:rPr>
                                  <m:t>𝐺𝑒𝑉</m:t>
                                </m:r>
                                <m:r>
                                  <a:rPr lang="en-US" sz="1200" i="1" dirty="0" smtClean="0">
                                    <a:latin typeface="Cambria Math" panose="02040503050406030204" pitchFamily="18" charset="0"/>
                                  </a:rPr>
                                  <m:t> </m:t>
                                </m:r>
                              </m:oMath>
                            </m:oMathPara>
                          </a14:m>
                          <a:endParaRPr lang="en-US" dirty="0"/>
                        </a:p>
                      </a:txBody>
                      <a:tcPr/>
                    </a:tc>
                    <a:extLst>
                      <a:ext uri="{0D108BD9-81ED-4DB2-BD59-A6C34878D82A}">
                        <a16:rowId xmlns:a16="http://schemas.microsoft.com/office/drawing/2014/main" val="2202140581"/>
                      </a:ext>
                    </a:extLst>
                  </a:tr>
                  <a:tr h="360796">
                    <a:tc>
                      <a:txBody>
                        <a:bodyPr/>
                        <a:lstStyle/>
                        <a:p>
                          <a:pPr/>
                          <a14:m>
                            <m:oMathPara xmlns:m="http://schemas.openxmlformats.org/officeDocument/2006/math">
                              <m:oMathParaPr>
                                <m:jc m:val="centerGroup"/>
                              </m:oMathParaPr>
                              <m:oMath xmlns:m="http://schemas.openxmlformats.org/officeDocument/2006/math">
                                <m:sSub>
                                  <m:sSubPr>
                                    <m:ctrlPr>
                                      <a:rPr lang="en-US" sz="1200" i="1" dirty="0" smtClean="0">
                                        <a:latin typeface="Cambria Math" panose="02040503050406030204" pitchFamily="18" charset="0"/>
                                      </a:rPr>
                                    </m:ctrlPr>
                                  </m:sSubPr>
                                  <m:e>
                                    <m:r>
                                      <a:rPr lang="en-US" sz="1200" i="1" dirty="0" smtClean="0">
                                        <a:latin typeface="Cambria Math" panose="02040503050406030204" pitchFamily="18" charset="0"/>
                                      </a:rPr>
                                      <m:t>𝑀</m:t>
                                    </m:r>
                                  </m:e>
                                  <m:sub>
                                    <m:sSup>
                                      <m:sSupPr>
                                        <m:ctrlPr>
                                          <a:rPr lang="en-US" sz="1200" b="0" i="1" dirty="0" smtClean="0">
                                            <a:latin typeface="Cambria Math" panose="02040503050406030204" pitchFamily="18" charset="0"/>
                                          </a:rPr>
                                        </m:ctrlPr>
                                      </m:sSupPr>
                                      <m:e>
                                        <m:r>
                                          <a:rPr lang="en-US" sz="1200" b="0" i="1" dirty="0" smtClean="0">
                                            <a:latin typeface="Cambria Math" panose="02040503050406030204" pitchFamily="18" charset="0"/>
                                          </a:rPr>
                                          <m:t>𝐻</m:t>
                                        </m:r>
                                      </m:e>
                                      <m:sup>
                                        <m:r>
                                          <a:rPr lang="en-US" sz="1200" b="0" i="1" dirty="0" smtClean="0">
                                            <a:latin typeface="Cambria Math" panose="02040503050406030204" pitchFamily="18" charset="0"/>
                                          </a:rPr>
                                          <m:t>±</m:t>
                                        </m:r>
                                      </m:sup>
                                    </m:sSup>
                                  </m:sub>
                                </m:sSub>
                              </m:oMath>
                            </m:oMathPara>
                          </a14:m>
                          <a:endParaRPr lang="en-US" dirty="0"/>
                        </a:p>
                      </a:txBody>
                      <a:tcPr/>
                    </a:tc>
                    <a:tc>
                      <a:txBody>
                        <a:bodyPr/>
                        <a:lstStyle/>
                        <a:p>
                          <a:pPr/>
                          <a14:m>
                            <m:oMathPara xmlns:m="http://schemas.openxmlformats.org/officeDocument/2006/math">
                              <m:oMathParaPr>
                                <m:jc m:val="centerGroup"/>
                              </m:oMathParaPr>
                              <m:oMath xmlns:m="http://schemas.openxmlformats.org/officeDocument/2006/math">
                                <m:r>
                                  <a:rPr lang="en-US" sz="1200" b="0" i="1" dirty="0" smtClean="0">
                                    <a:latin typeface="Cambria Math" panose="02040503050406030204" pitchFamily="18" charset="0"/>
                                  </a:rPr>
                                  <m:t>570.63 </m:t>
                                </m:r>
                                <m:r>
                                  <a:rPr lang="en-US" sz="1200" i="1" dirty="0" smtClean="0">
                                    <a:latin typeface="Cambria Math" panose="02040503050406030204" pitchFamily="18" charset="0"/>
                                  </a:rPr>
                                  <m:t>𝐺𝑒𝑉</m:t>
                                </m:r>
                              </m:oMath>
                            </m:oMathPara>
                          </a14:m>
                          <a:endParaRPr lang="en-US" dirty="0"/>
                        </a:p>
                      </a:txBody>
                      <a:tcPr/>
                    </a:tc>
                    <a:extLst>
                      <a:ext uri="{0D108BD9-81ED-4DB2-BD59-A6C34878D82A}">
                        <a16:rowId xmlns:a16="http://schemas.microsoft.com/office/drawing/2014/main" val="428977045"/>
                      </a:ext>
                    </a:extLst>
                  </a:tr>
                  <a:tr h="360796">
                    <a:tc>
                      <a:txBody>
                        <a:bodyPr/>
                        <a:lstStyle/>
                        <a:p>
                          <a:pPr/>
                          <a14:m>
                            <m:oMathPara xmlns:m="http://schemas.openxmlformats.org/officeDocument/2006/math">
                              <m:oMathParaPr>
                                <m:jc m:val="centerGroup"/>
                              </m:oMathParaPr>
                              <m:oMath xmlns:m="http://schemas.openxmlformats.org/officeDocument/2006/math">
                                <m:sSub>
                                  <m:sSubPr>
                                    <m:ctrlPr>
                                      <a:rPr lang="en-US" sz="1200" i="1" dirty="0" smtClean="0">
                                        <a:latin typeface="Cambria Math" panose="02040503050406030204" pitchFamily="18" charset="0"/>
                                      </a:rPr>
                                    </m:ctrlPr>
                                  </m:sSubPr>
                                  <m:e>
                                    <m:r>
                                      <a:rPr lang="en-US" sz="1200" i="1" dirty="0" smtClean="0">
                                        <a:latin typeface="Cambria Math" panose="02040503050406030204" pitchFamily="18" charset="0"/>
                                      </a:rPr>
                                      <m:t>𝑀</m:t>
                                    </m:r>
                                  </m:e>
                                  <m:sub>
                                    <m:sSup>
                                      <m:sSupPr>
                                        <m:ctrlPr>
                                          <a:rPr lang="en-US" sz="1200" b="0" i="1" dirty="0" smtClean="0">
                                            <a:latin typeface="Cambria Math" panose="02040503050406030204" pitchFamily="18" charset="0"/>
                                          </a:rPr>
                                        </m:ctrlPr>
                                      </m:sSupPr>
                                      <m:e>
                                        <m:r>
                                          <a:rPr lang="en-US" sz="1200" i="1" dirty="0" smtClean="0">
                                            <a:latin typeface="Cambria Math" panose="02040503050406030204" pitchFamily="18" charset="0"/>
                                          </a:rPr>
                                          <m:t>𝐻</m:t>
                                        </m:r>
                                      </m:e>
                                      <m:sup>
                                        <m:r>
                                          <a:rPr lang="en-US" sz="1200" b="0" i="1" dirty="0" smtClean="0">
                                            <a:latin typeface="Cambria Math" panose="02040503050406030204" pitchFamily="18" charset="0"/>
                                          </a:rPr>
                                          <m:t>±±</m:t>
                                        </m:r>
                                      </m:sup>
                                    </m:sSup>
                                  </m:sub>
                                </m:sSub>
                              </m:oMath>
                            </m:oMathPara>
                          </a14:m>
                          <a:endParaRPr lang="en-US" dirty="0"/>
                        </a:p>
                      </a:txBody>
                      <a:tcPr/>
                    </a:tc>
                    <a:tc>
                      <a:txBody>
                        <a:bodyPr/>
                        <a:lstStyle/>
                        <a:p>
                          <a:pPr/>
                          <a14:m>
                            <m:oMathPara xmlns:m="http://schemas.openxmlformats.org/officeDocument/2006/math">
                              <m:oMathParaPr>
                                <m:jc m:val="centerGroup"/>
                              </m:oMathParaPr>
                              <m:oMath xmlns:m="http://schemas.openxmlformats.org/officeDocument/2006/math">
                                <m:r>
                                  <a:rPr lang="en-US" sz="1200" b="0" i="1" dirty="0" smtClean="0">
                                    <a:latin typeface="Cambria Math" panose="02040503050406030204" pitchFamily="18" charset="0"/>
                                  </a:rPr>
                                  <m:t>275.0 </m:t>
                                </m:r>
                                <m:r>
                                  <a:rPr lang="en-US" sz="1200" i="1" dirty="0" smtClean="0">
                                    <a:latin typeface="Cambria Math" panose="02040503050406030204" pitchFamily="18" charset="0"/>
                                  </a:rPr>
                                  <m:t>𝐺𝑒𝑉</m:t>
                                </m:r>
                                <m:r>
                                  <a:rPr lang="en-US" sz="1200" i="1" dirty="0" smtClean="0">
                                    <a:latin typeface="Cambria Math" panose="02040503050406030204" pitchFamily="18" charset="0"/>
                                  </a:rPr>
                                  <m:t> </m:t>
                                </m:r>
                              </m:oMath>
                            </m:oMathPara>
                          </a14:m>
                          <a:endParaRPr lang="en-US" dirty="0"/>
                        </a:p>
                      </a:txBody>
                      <a:tcPr/>
                    </a:tc>
                    <a:extLst>
                      <a:ext uri="{0D108BD9-81ED-4DB2-BD59-A6C34878D82A}">
                        <a16:rowId xmlns:a16="http://schemas.microsoft.com/office/drawing/2014/main" val="435014547"/>
                      </a:ext>
                    </a:extLst>
                  </a:tr>
                </a:tbl>
              </a:graphicData>
            </a:graphic>
          </p:graphicFrame>
        </mc:Choice>
        <mc:Fallback>
          <p:graphicFrame>
            <p:nvGraphicFramePr>
              <p:cNvPr id="4" name="Table 3">
                <a:extLst>
                  <a:ext uri="{FF2B5EF4-FFF2-40B4-BE49-F238E27FC236}">
                    <a16:creationId xmlns:a16="http://schemas.microsoft.com/office/drawing/2014/main" id="{0A7F3A3A-4BEB-4DE6-7912-5EF24EC96498}"/>
                  </a:ext>
                </a:extLst>
              </p:cNvPr>
              <p:cNvGraphicFramePr>
                <a:graphicFrameLocks noGrp="1"/>
              </p:cNvGraphicFramePr>
              <p:nvPr>
                <p:extLst>
                  <p:ext uri="{D42A27DB-BD31-4B8C-83A1-F6EECF244321}">
                    <p14:modId xmlns:p14="http://schemas.microsoft.com/office/powerpoint/2010/main" val="3052388876"/>
                  </p:ext>
                </p:extLst>
              </p:nvPr>
            </p:nvGraphicFramePr>
            <p:xfrm>
              <a:off x="1860904" y="1865376"/>
              <a:ext cx="5186218" cy="2881227"/>
            </p:xfrm>
            <a:graphic>
              <a:graphicData uri="http://schemas.openxmlformats.org/drawingml/2006/table">
                <a:tbl>
                  <a:tblPr firstRow="1" bandRow="1">
                    <a:tableStyleId>{5940675A-B579-460E-94D1-54222C63F5DA}</a:tableStyleId>
                  </a:tblPr>
                  <a:tblGrid>
                    <a:gridCol w="2593109">
                      <a:extLst>
                        <a:ext uri="{9D8B030D-6E8A-4147-A177-3AD203B41FA5}">
                          <a16:colId xmlns:a16="http://schemas.microsoft.com/office/drawing/2014/main" val="1015191273"/>
                        </a:ext>
                      </a:extLst>
                    </a:gridCol>
                    <a:gridCol w="2593109">
                      <a:extLst>
                        <a:ext uri="{9D8B030D-6E8A-4147-A177-3AD203B41FA5}">
                          <a16:colId xmlns:a16="http://schemas.microsoft.com/office/drawing/2014/main" val="1229919584"/>
                        </a:ext>
                      </a:extLst>
                    </a:gridCol>
                  </a:tblGrid>
                  <a:tr h="355655">
                    <a:tc>
                      <a:txBody>
                        <a:bodyPr/>
                        <a:lstStyle/>
                        <a:p>
                          <a:endParaRPr lang="en-US"/>
                        </a:p>
                      </a:txBody>
                      <a:tcPr>
                        <a:blipFill>
                          <a:blip r:embed="rId3"/>
                          <a:stretch>
                            <a:fillRect l="-488" t="-3571" r="-100488" b="-717857"/>
                          </a:stretch>
                        </a:blipFill>
                      </a:tcPr>
                    </a:tc>
                    <a:tc>
                      <a:txBody>
                        <a:bodyPr/>
                        <a:lstStyle/>
                        <a:p>
                          <a:endParaRPr lang="en-US"/>
                        </a:p>
                      </a:txBody>
                      <a:tcPr>
                        <a:blipFill>
                          <a:blip r:embed="rId3"/>
                          <a:stretch>
                            <a:fillRect l="-100980" t="-3571" r="-980" b="-717857"/>
                          </a:stretch>
                        </a:blipFill>
                      </a:tcPr>
                    </a:tc>
                    <a:extLst>
                      <a:ext uri="{0D108BD9-81ED-4DB2-BD59-A6C34878D82A}">
                        <a16:rowId xmlns:a16="http://schemas.microsoft.com/office/drawing/2014/main" val="2867013577"/>
                      </a:ext>
                    </a:extLst>
                  </a:tr>
                  <a:tr h="360796">
                    <a:tc>
                      <a:txBody>
                        <a:bodyPr/>
                        <a:lstStyle/>
                        <a:p>
                          <a:endParaRPr lang="en-US"/>
                        </a:p>
                      </a:txBody>
                      <a:tcPr>
                        <a:blipFill>
                          <a:blip r:embed="rId3"/>
                          <a:stretch>
                            <a:fillRect l="-488" t="-100000" r="-100488" b="-593103"/>
                          </a:stretch>
                        </a:blipFill>
                      </a:tcPr>
                    </a:tc>
                    <a:tc>
                      <a:txBody>
                        <a:bodyPr/>
                        <a:lstStyle/>
                        <a:p>
                          <a:endParaRPr lang="en-US"/>
                        </a:p>
                      </a:txBody>
                      <a:tcPr>
                        <a:blipFill>
                          <a:blip r:embed="rId3"/>
                          <a:stretch>
                            <a:fillRect l="-100980" t="-100000" r="-980" b="-593103"/>
                          </a:stretch>
                        </a:blipFill>
                      </a:tcPr>
                    </a:tc>
                    <a:extLst>
                      <a:ext uri="{0D108BD9-81ED-4DB2-BD59-A6C34878D82A}">
                        <a16:rowId xmlns:a16="http://schemas.microsoft.com/office/drawing/2014/main" val="4001150577"/>
                      </a:ext>
                    </a:extLst>
                  </a:tr>
                  <a:tr h="360796">
                    <a:tc>
                      <a:txBody>
                        <a:bodyPr/>
                        <a:lstStyle/>
                        <a:p>
                          <a:endParaRPr lang="en-US"/>
                        </a:p>
                      </a:txBody>
                      <a:tcPr>
                        <a:blipFill>
                          <a:blip r:embed="rId3"/>
                          <a:stretch>
                            <a:fillRect l="-488" t="-207143" r="-100488" b="-514286"/>
                          </a:stretch>
                        </a:blipFill>
                      </a:tcPr>
                    </a:tc>
                    <a:tc>
                      <a:txBody>
                        <a:bodyPr/>
                        <a:lstStyle/>
                        <a:p>
                          <a:endParaRPr lang="en-US"/>
                        </a:p>
                      </a:txBody>
                      <a:tcPr>
                        <a:blipFill>
                          <a:blip r:embed="rId3"/>
                          <a:stretch>
                            <a:fillRect l="-100980" t="-207143" r="-980" b="-514286"/>
                          </a:stretch>
                        </a:blipFill>
                      </a:tcPr>
                    </a:tc>
                    <a:extLst>
                      <a:ext uri="{0D108BD9-81ED-4DB2-BD59-A6C34878D82A}">
                        <a16:rowId xmlns:a16="http://schemas.microsoft.com/office/drawing/2014/main" val="1910580307"/>
                      </a:ext>
                    </a:extLst>
                  </a:tr>
                  <a:tr h="360796">
                    <a:tc>
                      <a:txBody>
                        <a:bodyPr/>
                        <a:lstStyle/>
                        <a:p>
                          <a:endParaRPr lang="en-US"/>
                        </a:p>
                      </a:txBody>
                      <a:tcPr>
                        <a:blipFill>
                          <a:blip r:embed="rId3"/>
                          <a:stretch>
                            <a:fillRect l="-488" t="-296552" r="-100488" b="-396552"/>
                          </a:stretch>
                        </a:blipFill>
                      </a:tcPr>
                    </a:tc>
                    <a:tc>
                      <a:txBody>
                        <a:bodyPr/>
                        <a:lstStyle/>
                        <a:p>
                          <a:endParaRPr lang="en-US"/>
                        </a:p>
                      </a:txBody>
                      <a:tcPr>
                        <a:blipFill>
                          <a:blip r:embed="rId3"/>
                          <a:stretch>
                            <a:fillRect l="-100980" t="-296552" r="-980" b="-396552"/>
                          </a:stretch>
                        </a:blipFill>
                      </a:tcPr>
                    </a:tc>
                    <a:extLst>
                      <a:ext uri="{0D108BD9-81ED-4DB2-BD59-A6C34878D82A}">
                        <a16:rowId xmlns:a16="http://schemas.microsoft.com/office/drawing/2014/main" val="672387065"/>
                      </a:ext>
                    </a:extLst>
                  </a:tr>
                  <a:tr h="360796">
                    <a:tc>
                      <a:txBody>
                        <a:bodyPr/>
                        <a:lstStyle/>
                        <a:p>
                          <a:endParaRPr lang="en-US"/>
                        </a:p>
                      </a:txBody>
                      <a:tcPr>
                        <a:blipFill>
                          <a:blip r:embed="rId3"/>
                          <a:stretch>
                            <a:fillRect l="-488" t="-410714" r="-100488" b="-310714"/>
                          </a:stretch>
                        </a:blipFill>
                      </a:tcPr>
                    </a:tc>
                    <a:tc>
                      <a:txBody>
                        <a:bodyPr/>
                        <a:lstStyle/>
                        <a:p>
                          <a:endParaRPr lang="en-US"/>
                        </a:p>
                      </a:txBody>
                      <a:tcPr>
                        <a:blipFill>
                          <a:blip r:embed="rId3"/>
                          <a:stretch>
                            <a:fillRect l="-100980" t="-410714" r="-980" b="-310714"/>
                          </a:stretch>
                        </a:blipFill>
                      </a:tcPr>
                    </a:tc>
                    <a:extLst>
                      <a:ext uri="{0D108BD9-81ED-4DB2-BD59-A6C34878D82A}">
                        <a16:rowId xmlns:a16="http://schemas.microsoft.com/office/drawing/2014/main" val="3071556802"/>
                      </a:ext>
                    </a:extLst>
                  </a:tr>
                  <a:tr h="360796">
                    <a:tc>
                      <a:txBody>
                        <a:bodyPr/>
                        <a:lstStyle/>
                        <a:p>
                          <a:endParaRPr lang="en-US"/>
                        </a:p>
                      </a:txBody>
                      <a:tcPr>
                        <a:blipFill>
                          <a:blip r:embed="rId3"/>
                          <a:stretch>
                            <a:fillRect l="-488" t="-493103" r="-100488" b="-200000"/>
                          </a:stretch>
                        </a:blipFill>
                      </a:tcPr>
                    </a:tc>
                    <a:tc>
                      <a:txBody>
                        <a:bodyPr/>
                        <a:lstStyle/>
                        <a:p>
                          <a:endParaRPr lang="en-US"/>
                        </a:p>
                      </a:txBody>
                      <a:tcPr>
                        <a:blipFill>
                          <a:blip r:embed="rId3"/>
                          <a:stretch>
                            <a:fillRect l="-100980" t="-493103" r="-980" b="-200000"/>
                          </a:stretch>
                        </a:blipFill>
                      </a:tcPr>
                    </a:tc>
                    <a:extLst>
                      <a:ext uri="{0D108BD9-81ED-4DB2-BD59-A6C34878D82A}">
                        <a16:rowId xmlns:a16="http://schemas.microsoft.com/office/drawing/2014/main" val="2202140581"/>
                      </a:ext>
                    </a:extLst>
                  </a:tr>
                  <a:tr h="360796">
                    <a:tc>
                      <a:txBody>
                        <a:bodyPr/>
                        <a:lstStyle/>
                        <a:p>
                          <a:endParaRPr lang="en-US"/>
                        </a:p>
                      </a:txBody>
                      <a:tcPr>
                        <a:blipFill>
                          <a:blip r:embed="rId3"/>
                          <a:stretch>
                            <a:fillRect l="-488" t="-614286" r="-100488" b="-107143"/>
                          </a:stretch>
                        </a:blipFill>
                      </a:tcPr>
                    </a:tc>
                    <a:tc>
                      <a:txBody>
                        <a:bodyPr/>
                        <a:lstStyle/>
                        <a:p>
                          <a:endParaRPr lang="en-US"/>
                        </a:p>
                      </a:txBody>
                      <a:tcPr>
                        <a:blipFill>
                          <a:blip r:embed="rId3"/>
                          <a:stretch>
                            <a:fillRect l="-100980" t="-614286" r="-980" b="-107143"/>
                          </a:stretch>
                        </a:blipFill>
                      </a:tcPr>
                    </a:tc>
                    <a:extLst>
                      <a:ext uri="{0D108BD9-81ED-4DB2-BD59-A6C34878D82A}">
                        <a16:rowId xmlns:a16="http://schemas.microsoft.com/office/drawing/2014/main" val="428977045"/>
                      </a:ext>
                    </a:extLst>
                  </a:tr>
                  <a:tr h="360796">
                    <a:tc>
                      <a:txBody>
                        <a:bodyPr/>
                        <a:lstStyle/>
                        <a:p>
                          <a:endParaRPr lang="en-US"/>
                        </a:p>
                      </a:txBody>
                      <a:tcPr>
                        <a:blipFill>
                          <a:blip r:embed="rId3"/>
                          <a:stretch>
                            <a:fillRect l="-488" t="-689655" r="-100488" b="-3448"/>
                          </a:stretch>
                        </a:blipFill>
                      </a:tcPr>
                    </a:tc>
                    <a:tc>
                      <a:txBody>
                        <a:bodyPr/>
                        <a:lstStyle/>
                        <a:p>
                          <a:endParaRPr lang="en-US"/>
                        </a:p>
                      </a:txBody>
                      <a:tcPr>
                        <a:blipFill>
                          <a:blip r:embed="rId3"/>
                          <a:stretch>
                            <a:fillRect l="-100980" t="-689655" r="-980" b="-3448"/>
                          </a:stretch>
                        </a:blipFill>
                      </a:tcPr>
                    </a:tc>
                    <a:extLst>
                      <a:ext uri="{0D108BD9-81ED-4DB2-BD59-A6C34878D82A}">
                        <a16:rowId xmlns:a16="http://schemas.microsoft.com/office/drawing/2014/main" val="435014547"/>
                      </a:ext>
                    </a:extLst>
                  </a:tr>
                </a:tbl>
              </a:graphicData>
            </a:graphic>
          </p:graphicFrame>
        </mc:Fallback>
      </mc:AlternateContent>
    </p:spTree>
    <p:extLst>
      <p:ext uri="{BB962C8B-B14F-4D97-AF65-F5344CB8AC3E}">
        <p14:creationId xmlns:p14="http://schemas.microsoft.com/office/powerpoint/2010/main" val="1502508023"/>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72E58-096A-241B-E369-61D6BA15E72E}"/>
              </a:ext>
            </a:extLst>
          </p:cNvPr>
          <p:cNvSpPr>
            <a:spLocks noGrp="1"/>
          </p:cNvSpPr>
          <p:nvPr>
            <p:ph type="title"/>
          </p:nvPr>
        </p:nvSpPr>
        <p:spPr/>
        <p:txBody>
          <a:bodyPr/>
          <a:lstStyle/>
          <a:p>
            <a:r>
              <a:rPr lang="en-US" dirty="0"/>
              <a:t>Work on Muon Colliders</a:t>
            </a:r>
          </a:p>
        </p:txBody>
      </p:sp>
      <p:sp>
        <p:nvSpPr>
          <p:cNvPr id="9" name="TextBox 8">
            <a:extLst>
              <a:ext uri="{FF2B5EF4-FFF2-40B4-BE49-F238E27FC236}">
                <a16:creationId xmlns:a16="http://schemas.microsoft.com/office/drawing/2014/main" id="{F5BF0097-2DFA-5270-2402-6144D8F05E04}"/>
              </a:ext>
            </a:extLst>
          </p:cNvPr>
          <p:cNvSpPr txBox="1"/>
          <p:nvPr/>
        </p:nvSpPr>
        <p:spPr>
          <a:xfrm>
            <a:off x="339213" y="1072306"/>
            <a:ext cx="8680704" cy="2308324"/>
          </a:xfrm>
          <a:prstGeom prst="rect">
            <a:avLst/>
          </a:prstGeom>
          <a:noFill/>
        </p:spPr>
        <p:txBody>
          <a:bodyPr wrap="square">
            <a:spAutoFit/>
          </a:bodyPr>
          <a:lstStyle/>
          <a:p>
            <a:pPr algn="l"/>
            <a:r>
              <a:rPr lang="en-US" b="0" i="0" u="none" strike="noStrike" dirty="0">
                <a:effectLst/>
                <a:latin typeface="-apple-system"/>
              </a:rPr>
              <a:t>Double Higgs boson production via photon fusion at muon colliders within the triplet Higgs model</a:t>
            </a:r>
          </a:p>
          <a:p>
            <a:pPr algn="l"/>
            <a:r>
              <a:rPr lang="en-US" b="0" i="0" u="none" strike="noStrike" dirty="0">
                <a:solidFill>
                  <a:srgbClr val="0050B3"/>
                </a:solidFill>
                <a:effectLst/>
                <a:latin typeface="-apple-system"/>
                <a:hlinkClick r:id="rId2"/>
              </a:rPr>
              <a:t>Bathiya Samarakoon</a:t>
            </a:r>
            <a:r>
              <a:rPr lang="en-US" b="0" i="0" u="none" strike="noStrike" dirty="0">
                <a:effectLst/>
                <a:latin typeface="-apple-system"/>
              </a:rPr>
              <a:t>(</a:t>
            </a:r>
            <a:r>
              <a:rPr lang="en-US" b="0" i="0" u="none" strike="noStrike" dirty="0">
                <a:solidFill>
                  <a:srgbClr val="0050B3"/>
                </a:solidFill>
                <a:effectLst/>
                <a:latin typeface="-apple-system"/>
                <a:hlinkClick r:id="rId3"/>
              </a:rPr>
              <a:t>Wichita State U.</a:t>
            </a:r>
            <a:r>
              <a:rPr lang="en-US" b="0" i="0" u="none" strike="noStrike" dirty="0">
                <a:solidFill>
                  <a:srgbClr val="0050B3"/>
                </a:solidFill>
                <a:effectLst/>
                <a:latin typeface="-apple-system"/>
              </a:rPr>
              <a:t>)</a:t>
            </a:r>
            <a:endParaRPr lang="en-US" b="0" i="0" u="none" strike="noStrike" dirty="0">
              <a:effectLst/>
              <a:latin typeface="-apple-system"/>
            </a:endParaRPr>
          </a:p>
          <a:p>
            <a:pPr algn="l"/>
            <a:r>
              <a:rPr lang="en-US" b="0" i="0" u="none" strike="noStrike" dirty="0">
                <a:solidFill>
                  <a:srgbClr val="0050B3"/>
                </a:solidFill>
                <a:effectLst/>
                <a:latin typeface="-apple-system"/>
                <a:hlinkClick r:id="rId4"/>
              </a:rPr>
              <a:t>Terrance M. Figy</a:t>
            </a:r>
            <a:r>
              <a:rPr lang="en-US" b="0" i="0" u="none" strike="noStrike" dirty="0">
                <a:effectLst/>
                <a:latin typeface="-apple-system"/>
              </a:rPr>
              <a:t>(</a:t>
            </a:r>
            <a:r>
              <a:rPr lang="en-US" b="0" i="0" u="none" strike="noStrike" dirty="0">
                <a:solidFill>
                  <a:srgbClr val="0050B3"/>
                </a:solidFill>
                <a:effectLst/>
                <a:latin typeface="-apple-system"/>
                <a:hlinkClick r:id="rId3"/>
              </a:rPr>
              <a:t>Wichita State U.</a:t>
            </a:r>
            <a:r>
              <a:rPr lang="en-US" b="0" i="0" u="none" strike="noStrike" dirty="0">
                <a:solidFill>
                  <a:srgbClr val="0050B3"/>
                </a:solidFill>
                <a:effectLst/>
                <a:latin typeface="-apple-system"/>
              </a:rPr>
              <a:t>)</a:t>
            </a:r>
            <a:endParaRPr lang="en-US" b="0" i="0" u="none" strike="noStrike" dirty="0">
              <a:effectLst/>
              <a:latin typeface="-apple-system"/>
            </a:endParaRPr>
          </a:p>
          <a:p>
            <a:pPr algn="l"/>
            <a:endParaRPr lang="en-US" b="0" i="0" u="none" strike="noStrike" dirty="0">
              <a:effectLst/>
              <a:latin typeface="-apple-system"/>
            </a:endParaRPr>
          </a:p>
          <a:p>
            <a:pPr algn="l"/>
            <a:r>
              <a:rPr lang="en-US" b="0" i="0" u="none" strike="noStrike" dirty="0">
                <a:effectLst/>
                <a:latin typeface="-apple-system"/>
              </a:rPr>
              <a:t>Published in: </a:t>
            </a:r>
            <a:r>
              <a:rPr lang="en-US" b="0" i="1" u="none" strike="noStrike" dirty="0" err="1">
                <a:effectLst/>
                <a:latin typeface="-apple-system"/>
              </a:rPr>
              <a:t>Phys.Rev.D</a:t>
            </a:r>
            <a:r>
              <a:rPr lang="en-US" b="0" i="0" u="none" strike="noStrike" dirty="0">
                <a:effectLst/>
                <a:latin typeface="-apple-system"/>
              </a:rPr>
              <a:t> 109 (2024) 7, 075015</a:t>
            </a:r>
          </a:p>
          <a:p>
            <a:pPr algn="l"/>
            <a:r>
              <a:rPr lang="en-US" b="0" i="0" u="none" strike="noStrike" dirty="0">
                <a:effectLst/>
                <a:latin typeface="-apple-system"/>
              </a:rPr>
              <a:t>e-Print: </a:t>
            </a:r>
            <a:r>
              <a:rPr lang="en-US" b="0" i="0" u="none" strike="noStrike" dirty="0">
                <a:solidFill>
                  <a:srgbClr val="0050B3"/>
                </a:solidFill>
                <a:effectLst/>
                <a:latin typeface="-apple-system"/>
                <a:hlinkClick r:id="rId5"/>
              </a:rPr>
              <a:t>2312.12594</a:t>
            </a:r>
            <a:r>
              <a:rPr lang="en-US" b="0" i="0" u="none" strike="noStrike" dirty="0">
                <a:effectLst/>
                <a:latin typeface="-apple-system"/>
              </a:rPr>
              <a:t> [hep-</a:t>
            </a:r>
            <a:r>
              <a:rPr lang="en-US" b="0" i="0" u="none" strike="noStrike" dirty="0" err="1">
                <a:effectLst/>
                <a:latin typeface="-apple-system"/>
              </a:rPr>
              <a:t>ph</a:t>
            </a:r>
            <a:r>
              <a:rPr lang="en-US" b="0" i="0" u="none" strike="noStrike" dirty="0">
                <a:effectLst/>
                <a:latin typeface="-apple-system"/>
              </a:rPr>
              <a:t>]</a:t>
            </a:r>
          </a:p>
          <a:p>
            <a:pPr algn="l"/>
            <a:r>
              <a:rPr lang="en-US" b="0" i="0" u="none" strike="noStrike" dirty="0">
                <a:effectLst/>
                <a:latin typeface="-apple-system"/>
              </a:rPr>
              <a:t>DOI: </a:t>
            </a:r>
            <a:r>
              <a:rPr lang="en-US" b="0" i="0" u="none" strike="noStrike" dirty="0">
                <a:solidFill>
                  <a:srgbClr val="0050B3"/>
                </a:solidFill>
                <a:effectLst/>
                <a:latin typeface="-apple-system"/>
                <a:hlinkClick r:id="rId6"/>
              </a:rPr>
              <a:t>10.1103/PhysRevD.109.075015</a:t>
            </a:r>
            <a:r>
              <a:rPr lang="en-US" b="0" i="0" u="none" strike="noStrike" dirty="0">
                <a:effectLst/>
                <a:latin typeface="-apple-system"/>
              </a:rPr>
              <a:t> (publication)</a:t>
            </a:r>
          </a:p>
        </p:txBody>
      </p:sp>
    </p:spTree>
    <p:extLst>
      <p:ext uri="{BB962C8B-B14F-4D97-AF65-F5344CB8AC3E}">
        <p14:creationId xmlns:p14="http://schemas.microsoft.com/office/powerpoint/2010/main" val="449556802"/>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77217-3A5F-81F0-E1CB-F3B6E45DB81C}"/>
              </a:ext>
            </a:extLst>
          </p:cNvPr>
          <p:cNvSpPr>
            <a:spLocks noGrp="1"/>
          </p:cNvSpPr>
          <p:nvPr>
            <p:ph type="title"/>
          </p:nvPr>
        </p:nvSpPr>
        <p:spPr/>
        <p:txBody>
          <a:bodyPr/>
          <a:lstStyle/>
          <a:p>
            <a:endParaRPr lang="en-US" dirty="0"/>
          </a:p>
        </p:txBody>
      </p:sp>
      <p:pic>
        <p:nvPicPr>
          <p:cNvPr id="5" name="Content Placeholder 4" descr="Diagram&#10;&#10;Description automatically generated">
            <a:extLst>
              <a:ext uri="{FF2B5EF4-FFF2-40B4-BE49-F238E27FC236}">
                <a16:creationId xmlns:a16="http://schemas.microsoft.com/office/drawing/2014/main" id="{B79CA68D-45E3-156D-8F07-DCD11CB0E39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9550" y="205979"/>
            <a:ext cx="8724899" cy="3677340"/>
          </a:xfrm>
        </p:spPr>
      </p:pic>
    </p:spTree>
    <p:extLst>
      <p:ext uri="{BB962C8B-B14F-4D97-AF65-F5344CB8AC3E}">
        <p14:creationId xmlns:p14="http://schemas.microsoft.com/office/powerpoint/2010/main" val="64709442"/>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CBFEA348-F8B4-77F3-655A-C5480DD2BCD3}"/>
              </a:ext>
            </a:extLst>
          </p:cNvPr>
          <p:cNvSpPr>
            <a:spLocks noGrp="1"/>
          </p:cNvSpPr>
          <p:nvPr>
            <p:ph type="title"/>
          </p:nvPr>
        </p:nvSpPr>
        <p:spPr>
          <a:xfrm>
            <a:off x="339213" y="205979"/>
            <a:ext cx="8499987" cy="634679"/>
          </a:xfrm>
        </p:spPr>
        <p:txBody>
          <a:bodyPr/>
          <a:lstStyle/>
          <a:p>
            <a:endParaRPr lang="en-US" dirty="0"/>
          </a:p>
        </p:txBody>
      </p:sp>
      <p:pic>
        <p:nvPicPr>
          <p:cNvPr id="9" name="Content Placeholder 8" descr="A picture containing diagram&#10;&#10;Description automatically generated">
            <a:extLst>
              <a:ext uri="{FF2B5EF4-FFF2-40B4-BE49-F238E27FC236}">
                <a16:creationId xmlns:a16="http://schemas.microsoft.com/office/drawing/2014/main" id="{0A61A5D3-AD6F-FBFA-B733-30C2230DEE6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800" y="371476"/>
            <a:ext cx="7528292" cy="4037012"/>
          </a:xfrm>
        </p:spPr>
      </p:pic>
    </p:spTree>
    <p:extLst>
      <p:ext uri="{BB962C8B-B14F-4D97-AF65-F5344CB8AC3E}">
        <p14:creationId xmlns:p14="http://schemas.microsoft.com/office/powerpoint/2010/main" val="3156409926"/>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a:xfrm>
            <a:off x="1397794" y="205979"/>
            <a:ext cx="6374606" cy="634603"/>
          </a:xfrm>
        </p:spPr>
        <p:txBody>
          <a:bodyPr/>
          <a:lstStyle/>
          <a:p>
            <a:r>
              <a:rPr lang="en-US" dirty="0"/>
              <a:t>Vector Boson Fusion (+Jet) </a:t>
            </a:r>
          </a:p>
        </p:txBody>
      </p:sp>
      <p:sp>
        <p:nvSpPr>
          <p:cNvPr id="18436" name="Slide Number Placeholder 5"/>
          <p:cNvSpPr>
            <a:spLocks noGrp="1"/>
          </p:cNvSpPr>
          <p:nvPr>
            <p:ph type="sldNum" sz="quarter" idx="12"/>
          </p:nvPr>
        </p:nvSpPr>
        <p:spPr bwMode="auto">
          <a:noFill/>
          <a:ln>
            <a:miter lim="800000"/>
            <a:headEnd/>
            <a:tailEnd/>
          </a:ln>
        </p:spPr>
        <p:txBody>
          <a:bodyPr vert="horz" wrap="square" lIns="68580" tIns="34290" rIns="68580" bIns="34290" numCol="1" anchor="t" anchorCtr="0" compatLnSpc="1">
            <a:prstTxWarp prst="textNoShape">
              <a:avLst/>
            </a:prstTxWarp>
          </a:bodyPr>
          <a:lstStyle/>
          <a:p>
            <a:pPr fontAlgn="base">
              <a:spcBef>
                <a:spcPct val="0"/>
              </a:spcBef>
              <a:spcAft>
                <a:spcPct val="0"/>
              </a:spcAft>
            </a:pPr>
            <a:fld id="{E6762D87-244C-4943-AD7C-9F14D447320D}" type="slidenum">
              <a:rPr lang="en-US"/>
              <a:pPr fontAlgn="base">
                <a:spcBef>
                  <a:spcPct val="0"/>
                </a:spcBef>
                <a:spcAft>
                  <a:spcPct val="0"/>
                </a:spcAft>
              </a:pPr>
              <a:t>7</a:t>
            </a:fld>
            <a:endParaRPr lang="en-US"/>
          </a:p>
        </p:txBody>
      </p:sp>
      <p:sp>
        <p:nvSpPr>
          <p:cNvPr id="2" name="Content Placeholder 1"/>
          <p:cNvSpPr>
            <a:spLocks noGrp="1"/>
          </p:cNvSpPr>
          <p:nvPr>
            <p:ph idx="1"/>
          </p:nvPr>
        </p:nvSpPr>
        <p:spPr/>
        <p:txBody>
          <a:bodyPr/>
          <a:lstStyle/>
          <a:p>
            <a:endParaRPr lang="en-US"/>
          </a:p>
          <a:p>
            <a:endParaRPr lang="en-US"/>
          </a:p>
        </p:txBody>
      </p:sp>
      <p:pic>
        <p:nvPicPr>
          <p:cNvPr id="3" name="Picture 2"/>
          <p:cNvPicPr>
            <a:picLocks noChangeAspect="1"/>
          </p:cNvPicPr>
          <p:nvPr/>
        </p:nvPicPr>
        <p:blipFill>
          <a:blip r:embed="rId2"/>
          <a:stretch>
            <a:fillRect/>
          </a:stretch>
        </p:blipFill>
        <p:spPr>
          <a:xfrm>
            <a:off x="983796" y="1646437"/>
            <a:ext cx="3073400" cy="2501900"/>
          </a:xfrm>
          <a:prstGeom prst="rect">
            <a:avLst/>
          </a:prstGeom>
        </p:spPr>
      </p:pic>
      <p:pic>
        <p:nvPicPr>
          <p:cNvPr id="7" name="Picture 6">
            <a:extLst>
              <a:ext uri="{FF2B5EF4-FFF2-40B4-BE49-F238E27FC236}">
                <a16:creationId xmlns:a16="http://schemas.microsoft.com/office/drawing/2014/main" id="{DCEFBBAB-5B72-BE42-B8D1-41C96351F9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1121" y="1530131"/>
            <a:ext cx="3361448" cy="2734512"/>
          </a:xfrm>
          <a:prstGeom prst="rect">
            <a:avLst/>
          </a:prstGeom>
        </p:spPr>
      </p:pic>
    </p:spTree>
    <p:extLst>
      <p:ext uri="{BB962C8B-B14F-4D97-AF65-F5344CB8AC3E}">
        <p14:creationId xmlns:p14="http://schemas.microsoft.com/office/powerpoint/2010/main" val="3055522094"/>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E289F-AD5A-C247-B594-57DBA8B70FAF}"/>
              </a:ext>
            </a:extLst>
          </p:cNvPr>
          <p:cNvSpPr>
            <a:spLocks noGrp="1"/>
          </p:cNvSpPr>
          <p:nvPr>
            <p:ph type="title"/>
          </p:nvPr>
        </p:nvSpPr>
        <p:spPr/>
        <p:txBody>
          <a:bodyPr/>
          <a:lstStyle/>
          <a:p>
            <a:r>
              <a:rPr lang="en-US"/>
              <a:t>Simulation Tools and Matrix Elements</a:t>
            </a:r>
          </a:p>
        </p:txBody>
      </p:sp>
      <p:sp>
        <p:nvSpPr>
          <p:cNvPr id="3" name="Content Placeholder 2">
            <a:extLst>
              <a:ext uri="{FF2B5EF4-FFF2-40B4-BE49-F238E27FC236}">
                <a16:creationId xmlns:a16="http://schemas.microsoft.com/office/drawing/2014/main" id="{135828F1-33D3-6F4A-818C-61C9941EFF0C}"/>
              </a:ext>
            </a:extLst>
          </p:cNvPr>
          <p:cNvSpPr>
            <a:spLocks noGrp="1"/>
          </p:cNvSpPr>
          <p:nvPr>
            <p:ph idx="1"/>
          </p:nvPr>
        </p:nvSpPr>
        <p:spPr/>
        <p:txBody>
          <a:bodyPr/>
          <a:lstStyle/>
          <a:p>
            <a:r>
              <a:rPr lang="en-US"/>
              <a:t>Herwig 7 Event Generator (</a:t>
            </a:r>
            <a:r>
              <a:rPr lang="en-US">
                <a:hlinkClick r:id="rId2"/>
              </a:rPr>
              <a:t>https://herwig.hepforge.org</a:t>
            </a:r>
            <a:r>
              <a:rPr lang="en-US"/>
              <a:t>)</a:t>
            </a:r>
          </a:p>
          <a:p>
            <a:pPr lvl="1"/>
            <a:r>
              <a:rPr lang="en-US"/>
              <a:t>General purpose event generator, </a:t>
            </a:r>
          </a:p>
          <a:p>
            <a:pPr lvl="1"/>
            <a:r>
              <a:rPr lang="en-US" err="1"/>
              <a:t>parton</a:t>
            </a:r>
            <a:r>
              <a:rPr lang="en-US"/>
              <a:t> showers, hadronization, MPI modeling</a:t>
            </a:r>
          </a:p>
          <a:p>
            <a:pPr marL="0" indent="0">
              <a:buNone/>
            </a:pPr>
            <a:endParaRPr lang="en-US"/>
          </a:p>
          <a:p>
            <a:r>
              <a:rPr lang="en-US"/>
              <a:t>HJETS++ (</a:t>
            </a:r>
            <a:r>
              <a:rPr lang="en-US">
                <a:hlinkClick r:id="rId3"/>
              </a:rPr>
              <a:t>https://hjets.hepforge.org</a:t>
            </a:r>
            <a:r>
              <a:rPr lang="en-US"/>
              <a:t>)</a:t>
            </a:r>
          </a:p>
          <a:p>
            <a:pPr lvl="1"/>
            <a:r>
              <a:rPr lang="en-US"/>
              <a:t>Add-on module to Herwig 7</a:t>
            </a:r>
          </a:p>
          <a:p>
            <a:endParaRPr lang="en-US"/>
          </a:p>
          <a:p>
            <a:r>
              <a:rPr lang="en-US"/>
              <a:t>VBFNLO (</a:t>
            </a:r>
            <a:r>
              <a:rPr lang="en-US">
                <a:hlinkClick r:id="rId4"/>
              </a:rPr>
              <a:t>https://www.itp.kit.edu/vbfnlo</a:t>
            </a:r>
            <a:r>
              <a:rPr lang="en-US"/>
              <a:t>)</a:t>
            </a:r>
          </a:p>
          <a:p>
            <a:pPr lvl="1"/>
            <a:r>
              <a:rPr lang="en-US"/>
              <a:t>Interfaced to Herwig 7 via the </a:t>
            </a:r>
            <a:r>
              <a:rPr lang="en-US" err="1"/>
              <a:t>Binoth</a:t>
            </a:r>
            <a:r>
              <a:rPr lang="en-US"/>
              <a:t> One-Loop Accord</a:t>
            </a:r>
          </a:p>
        </p:txBody>
      </p:sp>
    </p:spTree>
    <p:extLst>
      <p:ext uri="{BB962C8B-B14F-4D97-AF65-F5344CB8AC3E}">
        <p14:creationId xmlns:p14="http://schemas.microsoft.com/office/powerpoint/2010/main" val="1915343179"/>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a:xfrm>
            <a:off x="307909" y="113320"/>
            <a:ext cx="1754155" cy="634603"/>
          </a:xfrm>
        </p:spPr>
        <p:txBody>
          <a:bodyPr/>
          <a:lstStyle/>
          <a:p>
            <a:r>
              <a:rPr lang="en-US" dirty="0"/>
              <a:t>HJETS</a:t>
            </a:r>
          </a:p>
        </p:txBody>
      </p:sp>
      <p:sp>
        <p:nvSpPr>
          <p:cNvPr id="18436" name="Slide Number Placeholder 5"/>
          <p:cNvSpPr>
            <a:spLocks noGrp="1"/>
          </p:cNvSpPr>
          <p:nvPr>
            <p:ph type="sldNum" sz="quarter" idx="12"/>
          </p:nvPr>
        </p:nvSpPr>
        <p:spPr bwMode="auto">
          <a:noFill/>
          <a:ln>
            <a:miter lim="800000"/>
            <a:headEnd/>
            <a:tailEnd/>
          </a:ln>
        </p:spPr>
        <p:txBody>
          <a:bodyPr vert="horz" wrap="square" lIns="68580" tIns="34290" rIns="68580" bIns="34290" numCol="1" anchor="t" anchorCtr="0" compatLnSpc="1">
            <a:prstTxWarp prst="textNoShape">
              <a:avLst/>
            </a:prstTxWarp>
          </a:bodyPr>
          <a:lstStyle/>
          <a:p>
            <a:pPr fontAlgn="base">
              <a:spcBef>
                <a:spcPct val="0"/>
              </a:spcBef>
              <a:spcAft>
                <a:spcPct val="0"/>
              </a:spcAft>
            </a:pPr>
            <a:fld id="{E6762D87-244C-4943-AD7C-9F14D447320D}" type="slidenum">
              <a:rPr lang="en-US"/>
              <a:pPr fontAlgn="base">
                <a:spcBef>
                  <a:spcPct val="0"/>
                </a:spcBef>
                <a:spcAft>
                  <a:spcPct val="0"/>
                </a:spcAft>
              </a:pPr>
              <a:t>9</a:t>
            </a:fld>
            <a:endParaRPr lang="en-US"/>
          </a:p>
        </p:txBody>
      </p:sp>
      <p:sp>
        <p:nvSpPr>
          <p:cNvPr id="3" name="Rectangle 2"/>
          <p:cNvSpPr/>
          <p:nvPr/>
        </p:nvSpPr>
        <p:spPr>
          <a:xfrm>
            <a:off x="1418576" y="1885950"/>
            <a:ext cx="6400800" cy="230832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marL="214313" indent="-214313">
              <a:buClr>
                <a:srgbClr val="FFC000"/>
              </a:buClr>
              <a:buFont typeface="Wingdings" charset="2"/>
              <a:buChar char="§"/>
            </a:pPr>
            <a:r>
              <a:rPr lang="en-US">
                <a:solidFill>
                  <a:srgbClr val="535353"/>
                </a:solidFill>
                <a:ea typeface="Arial" charset="0"/>
              </a:rPr>
              <a:t>Matchbox </a:t>
            </a:r>
            <a:r>
              <a:rPr lang="en-US">
                <a:solidFill>
                  <a:srgbClr val="000000"/>
                </a:solidFill>
                <a:ea typeface="Arial" charset="0"/>
              </a:rPr>
              <a:t>[S. </a:t>
            </a:r>
            <a:r>
              <a:rPr lang="en-US" err="1">
                <a:solidFill>
                  <a:srgbClr val="000000"/>
                </a:solidFill>
                <a:ea typeface="Arial" charset="0"/>
              </a:rPr>
              <a:t>Platzer</a:t>
            </a:r>
            <a:r>
              <a:rPr lang="en-US">
                <a:solidFill>
                  <a:srgbClr val="000000"/>
                </a:solidFill>
                <a:ea typeface="Arial" charset="0"/>
              </a:rPr>
              <a:t> and S. </a:t>
            </a:r>
            <a:r>
              <a:rPr lang="en-US" err="1">
                <a:solidFill>
                  <a:srgbClr val="000000"/>
                </a:solidFill>
                <a:ea typeface="Arial" charset="0"/>
              </a:rPr>
              <a:t>Gieseke</a:t>
            </a:r>
            <a:r>
              <a:rPr lang="en-US">
                <a:solidFill>
                  <a:srgbClr val="000000"/>
                </a:solidFill>
                <a:ea typeface="Arial" charset="0"/>
              </a:rPr>
              <a:t>, arXiv:1109.6256]</a:t>
            </a:r>
          </a:p>
          <a:p>
            <a:pPr marL="557213" lvl="1" indent="-214313">
              <a:buClr>
                <a:srgbClr val="FFC000"/>
              </a:buClr>
              <a:buFont typeface="Wingdings" charset="2"/>
              <a:buChar char="§"/>
            </a:pPr>
            <a:r>
              <a:rPr lang="en-US">
                <a:solidFill>
                  <a:srgbClr val="535353"/>
                </a:solidFill>
                <a:ea typeface="Arial" charset="0"/>
              </a:rPr>
              <a:t>Catani-Seymour Dipole subtraction [</a:t>
            </a:r>
            <a:r>
              <a:rPr lang="en-US" err="1">
                <a:solidFill>
                  <a:srgbClr val="535353"/>
                </a:solidFill>
                <a:ea typeface="Arial" charset="0"/>
              </a:rPr>
              <a:t>hep-ph</a:t>
            </a:r>
            <a:r>
              <a:rPr lang="en-US">
                <a:solidFill>
                  <a:srgbClr val="535353"/>
                </a:solidFill>
                <a:ea typeface="Arial" charset="0"/>
              </a:rPr>
              <a:t>/9605323]</a:t>
            </a:r>
          </a:p>
          <a:p>
            <a:pPr marL="557213" lvl="1" indent="-214313">
              <a:buClr>
                <a:srgbClr val="FFC000"/>
              </a:buClr>
              <a:buFont typeface="Wingdings" charset="2"/>
              <a:buChar char="§"/>
            </a:pPr>
            <a:r>
              <a:rPr lang="en-US">
                <a:solidFill>
                  <a:srgbClr val="535353"/>
                </a:solidFill>
                <a:ea typeface="Arial" charset="0"/>
              </a:rPr>
              <a:t>Subtractive and POWHEG style matching to </a:t>
            </a:r>
            <a:r>
              <a:rPr lang="en-US" err="1">
                <a:solidFill>
                  <a:srgbClr val="535353"/>
                </a:solidFill>
                <a:ea typeface="Arial" charset="0"/>
              </a:rPr>
              <a:t>parton</a:t>
            </a:r>
            <a:r>
              <a:rPr lang="en-US">
                <a:solidFill>
                  <a:srgbClr val="535353"/>
                </a:solidFill>
                <a:ea typeface="Arial" charset="0"/>
              </a:rPr>
              <a:t> shower</a:t>
            </a:r>
          </a:p>
          <a:p>
            <a:pPr marL="557213" lvl="1" indent="-214313">
              <a:buClr>
                <a:srgbClr val="FFC000"/>
              </a:buClr>
              <a:buFont typeface="Wingdings" charset="2"/>
              <a:buChar char="§"/>
            </a:pPr>
            <a:r>
              <a:rPr lang="en-US" err="1">
                <a:solidFill>
                  <a:srgbClr val="535353"/>
                </a:solidFill>
                <a:ea typeface="Arial" charset="0"/>
              </a:rPr>
              <a:t>ColorFull</a:t>
            </a:r>
            <a:r>
              <a:rPr lang="en-US">
                <a:solidFill>
                  <a:srgbClr val="535353"/>
                </a:solidFill>
                <a:ea typeface="Arial" charset="0"/>
              </a:rPr>
              <a:t> </a:t>
            </a:r>
            <a:r>
              <a:rPr lang="en-US">
                <a:solidFill>
                  <a:schemeClr val="accent2">
                    <a:lumMod val="75000"/>
                  </a:schemeClr>
                </a:solidFill>
                <a:ea typeface="Arial" charset="0"/>
              </a:rPr>
              <a:t>[M. </a:t>
            </a:r>
            <a:r>
              <a:rPr lang="en-US" err="1">
                <a:solidFill>
                  <a:schemeClr val="accent2">
                    <a:lumMod val="75000"/>
                  </a:schemeClr>
                </a:solidFill>
                <a:ea typeface="Arial" charset="0"/>
              </a:rPr>
              <a:t>Sjodahl</a:t>
            </a:r>
            <a:r>
              <a:rPr lang="en-US">
                <a:solidFill>
                  <a:schemeClr val="accent2">
                    <a:lumMod val="75000"/>
                  </a:schemeClr>
                </a:solidFill>
                <a:ea typeface="Arial" charset="0"/>
              </a:rPr>
              <a:t>, arXiv:1211.2099, http://</a:t>
            </a:r>
            <a:r>
              <a:rPr lang="en-US" err="1">
                <a:solidFill>
                  <a:schemeClr val="accent2">
                    <a:lumMod val="75000"/>
                  </a:schemeClr>
                </a:solidFill>
                <a:ea typeface="Arial" charset="0"/>
              </a:rPr>
              <a:t>colorfull.hepforge.org</a:t>
            </a:r>
            <a:r>
              <a:rPr lang="en-US">
                <a:solidFill>
                  <a:schemeClr val="accent2">
                    <a:lumMod val="75000"/>
                  </a:schemeClr>
                </a:solidFill>
                <a:ea typeface="Arial" charset="0"/>
              </a:rPr>
              <a:t>] </a:t>
            </a:r>
          </a:p>
          <a:p>
            <a:pPr marL="214313" indent="-214313">
              <a:buClr>
                <a:srgbClr val="FFC000"/>
              </a:buClr>
              <a:buFont typeface="Wingdings" charset="2"/>
              <a:buChar char="§"/>
            </a:pPr>
            <a:r>
              <a:rPr lang="en-US" err="1">
                <a:solidFill>
                  <a:srgbClr val="535353"/>
                </a:solidFill>
                <a:ea typeface="Arial" charset="0"/>
              </a:rPr>
              <a:t>Tensorial</a:t>
            </a:r>
            <a:r>
              <a:rPr lang="en-US">
                <a:solidFill>
                  <a:srgbClr val="535353"/>
                </a:solidFill>
                <a:ea typeface="Arial" charset="0"/>
              </a:rPr>
              <a:t> Reduction</a:t>
            </a:r>
            <a:r>
              <a:rPr lang="en-US">
                <a:solidFill>
                  <a:srgbClr val="FF2600"/>
                </a:solidFill>
                <a:ea typeface="Arial" charset="0"/>
              </a:rPr>
              <a:t> </a:t>
            </a:r>
            <a:r>
              <a:rPr lang="en-US">
                <a:solidFill>
                  <a:schemeClr val="accent2">
                    <a:lumMod val="75000"/>
                  </a:schemeClr>
                </a:solidFill>
                <a:ea typeface="Arial" charset="0"/>
              </a:rPr>
              <a:t>[F. </a:t>
            </a:r>
            <a:r>
              <a:rPr lang="en-US" err="1">
                <a:solidFill>
                  <a:schemeClr val="accent2">
                    <a:lumMod val="75000"/>
                  </a:schemeClr>
                </a:solidFill>
                <a:ea typeface="Arial" charset="0"/>
              </a:rPr>
              <a:t>Capanario</a:t>
            </a:r>
            <a:r>
              <a:rPr lang="en-US">
                <a:solidFill>
                  <a:schemeClr val="accent2">
                    <a:lumMod val="75000"/>
                  </a:schemeClr>
                </a:solidFill>
                <a:ea typeface="Arial" charset="0"/>
              </a:rPr>
              <a:t>, arXiv:1105.0920]</a:t>
            </a:r>
          </a:p>
          <a:p>
            <a:pPr marL="214313" indent="-214313">
              <a:buClr>
                <a:srgbClr val="FFC000"/>
              </a:buClr>
              <a:buFont typeface="Wingdings" charset="2"/>
              <a:buChar char="§"/>
            </a:pPr>
            <a:r>
              <a:rPr lang="en-US">
                <a:solidFill>
                  <a:srgbClr val="535353"/>
                </a:solidFill>
                <a:ea typeface="Arial" charset="0"/>
              </a:rPr>
              <a:t>Scalar Loop Integrals:  </a:t>
            </a:r>
            <a:r>
              <a:rPr lang="en-US" err="1">
                <a:solidFill>
                  <a:srgbClr val="535353"/>
                </a:solidFill>
                <a:ea typeface="Arial" charset="0"/>
              </a:rPr>
              <a:t>OneLOop</a:t>
            </a:r>
            <a:r>
              <a:rPr lang="en-US">
                <a:solidFill>
                  <a:srgbClr val="535353"/>
                </a:solidFill>
                <a:ea typeface="Arial" charset="0"/>
              </a:rPr>
              <a:t> </a:t>
            </a:r>
            <a:r>
              <a:rPr lang="en-US">
                <a:solidFill>
                  <a:schemeClr val="accent2">
                    <a:lumMod val="75000"/>
                  </a:schemeClr>
                </a:solidFill>
                <a:ea typeface="Arial" charset="0"/>
              </a:rPr>
              <a:t>[A. van </a:t>
            </a:r>
            <a:r>
              <a:rPr lang="en-US" err="1">
                <a:solidFill>
                  <a:schemeClr val="accent2">
                    <a:lumMod val="75000"/>
                  </a:schemeClr>
                </a:solidFill>
                <a:ea typeface="Arial" charset="0"/>
              </a:rPr>
              <a:t>Hameren</a:t>
            </a:r>
            <a:r>
              <a:rPr lang="en-US">
                <a:solidFill>
                  <a:schemeClr val="accent2">
                    <a:lumMod val="75000"/>
                  </a:schemeClr>
                </a:solidFill>
                <a:ea typeface="Arial" charset="0"/>
              </a:rPr>
              <a:t> arXiv:1007.4716 ]</a:t>
            </a:r>
          </a:p>
        </p:txBody>
      </p:sp>
      <p:sp>
        <p:nvSpPr>
          <p:cNvPr id="5" name="TextBox 4"/>
          <p:cNvSpPr txBox="1"/>
          <p:nvPr/>
        </p:nvSpPr>
        <p:spPr>
          <a:xfrm>
            <a:off x="914400" y="1215689"/>
            <a:ext cx="7572988" cy="369332"/>
          </a:xfrm>
          <a:prstGeom prst="rect">
            <a:avLst/>
          </a:prstGeom>
          <a:noFill/>
          <a:ln w="44450">
            <a:solidFill>
              <a:schemeClr val="accent2">
                <a:lumMod val="75000"/>
              </a:schemeClr>
            </a:solidFill>
          </a:ln>
          <a:effectLst>
            <a:glow rad="279400">
              <a:schemeClr val="accent1">
                <a:alpha val="40000"/>
              </a:schemeClr>
            </a:glow>
          </a:effectLst>
        </p:spPr>
        <p:txBody>
          <a:bodyPr wrap="square" rtlCol="0">
            <a:spAutoFit/>
          </a:bodyPr>
          <a:lstStyle/>
          <a:p>
            <a:r>
              <a:rPr lang="en-US"/>
              <a:t>F. </a:t>
            </a:r>
            <a:r>
              <a:rPr lang="en-US" err="1"/>
              <a:t>Campario</a:t>
            </a:r>
            <a:r>
              <a:rPr lang="en-US"/>
              <a:t>, T. M. Figy, S. </a:t>
            </a:r>
            <a:r>
              <a:rPr lang="en-US" err="1"/>
              <a:t>Platzer</a:t>
            </a:r>
            <a:r>
              <a:rPr lang="en-US"/>
              <a:t>, and M. </a:t>
            </a:r>
            <a:r>
              <a:rPr lang="en-US" err="1"/>
              <a:t>Sjodahl</a:t>
            </a:r>
            <a:r>
              <a:rPr lang="en-US"/>
              <a:t>,  PRL 111, 211802</a:t>
            </a:r>
          </a:p>
        </p:txBody>
      </p:sp>
    </p:spTree>
    <p:extLst>
      <p:ext uri="{BB962C8B-B14F-4D97-AF65-F5344CB8AC3E}">
        <p14:creationId xmlns:p14="http://schemas.microsoft.com/office/powerpoint/2010/main" val="1909175965"/>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theme/theme1.xml><?xml version="1.0" encoding="utf-8"?>
<a:theme xmlns:a="http://schemas.openxmlformats.org/drawingml/2006/main" name="Office Theme">
  <a:themeElements>
    <a:clrScheme name="Custom 8">
      <a:dk1>
        <a:sysClr val="windowText" lastClr="000000"/>
      </a:dk1>
      <a:lt1>
        <a:sysClr val="window" lastClr="FFFFFF"/>
      </a:lt1>
      <a:dk2>
        <a:srgbClr val="0070C0"/>
      </a:dk2>
      <a:lt2>
        <a:srgbClr val="EEECE1"/>
      </a:lt2>
      <a:accent1>
        <a:srgbClr val="FEB71A"/>
      </a:accent1>
      <a:accent2>
        <a:srgbClr val="6E81D6"/>
      </a:accent2>
      <a:accent3>
        <a:srgbClr val="705E5F"/>
      </a:accent3>
      <a:accent4>
        <a:srgbClr val="CC823D"/>
      </a:accent4>
      <a:accent5>
        <a:srgbClr val="72A7C0"/>
      </a:accent5>
      <a:accent6>
        <a:srgbClr val="BECC8D"/>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0F30CF2-7ED7-5C4E-98E6-6323C70DFBDC}">
  <we:reference id="wa104381909" version="3.5.1.0" store="en-US" storeType="OMEX"/>
  <we:alternateReferences>
    <we:reference id="wa104381909" version="3.5.1.0" store="WA104381909" storeType="OMEX"/>
  </we:alternateReferences>
  <we:properties/>
  <we:bindings/>
  <we:snapshot xmlns:r="http://schemas.openxmlformats.org/officeDocument/2006/relationships"/>
</we:webextension>
</file>

<file path=docMetadata/LabelInfo.xml><?xml version="1.0" encoding="utf-8"?>
<clbl:labelList xmlns:clbl="http://schemas.microsoft.com/office/2020/mipLabelMetadata">
  <clbl:label id="{e05b6b3f-1980-4b24-8637-580771f44dee}" enabled="0" method="" siteId="{e05b6b3f-1980-4b24-8637-580771f44dee}" removed="1"/>
</clbl:labelList>
</file>

<file path=docProps/app.xml><?xml version="1.0" encoding="utf-8"?>
<Properties xmlns="http://schemas.openxmlformats.org/officeDocument/2006/extended-properties" xmlns:vt="http://schemas.openxmlformats.org/officeDocument/2006/docPropsVTypes">
  <TotalTime>2893</TotalTime>
  <Words>1257</Words>
  <Application>Microsoft Macintosh PowerPoint</Application>
  <PresentationFormat>On-screen Show (16:9)</PresentationFormat>
  <Paragraphs>159</Paragraphs>
  <Slides>49</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49</vt:i4>
      </vt:variant>
    </vt:vector>
  </HeadingPairs>
  <TitlesOfParts>
    <vt:vector size="59" baseType="lpstr">
      <vt:lpstr>-apple-system</vt:lpstr>
      <vt:lpstr>Arial</vt:lpstr>
      <vt:lpstr>Calibri</vt:lpstr>
      <vt:lpstr>Cambria Math</vt:lpstr>
      <vt:lpstr>Georgia</vt:lpstr>
      <vt:lpstr>Helvetica Neue</vt:lpstr>
      <vt:lpstr>Lucida Grande</vt:lpstr>
      <vt:lpstr>Times</vt:lpstr>
      <vt:lpstr>Wingdings</vt:lpstr>
      <vt:lpstr>Office Theme</vt:lpstr>
      <vt:lpstr>   Double Higgs Boson Production in Association of Jets in the Triplet Higgs Model at the LHC    </vt:lpstr>
      <vt:lpstr>   Single and Double Higgs Boson Production in Association of Jets using Herwig 7 in the SM and in BSM      </vt:lpstr>
      <vt:lpstr>References and Thanks to Collaborators… </vt:lpstr>
      <vt:lpstr>More References and Collaborators </vt:lpstr>
      <vt:lpstr>PowerPoint Presentation</vt:lpstr>
      <vt:lpstr>PowerPoint Presentation</vt:lpstr>
      <vt:lpstr>Vector Boson Fusion (+Jet) </vt:lpstr>
      <vt:lpstr>Simulation Tools and Matrix Elements</vt:lpstr>
      <vt:lpstr>HJETS</vt:lpstr>
      <vt:lpstr>HJETS</vt:lpstr>
      <vt:lpstr>HJETS</vt:lpstr>
      <vt:lpstr>VBFNLO</vt:lpstr>
      <vt:lpstr>Herwig 7</vt:lpstr>
      <vt:lpstr>PowerPoint Presentation</vt:lpstr>
      <vt:lpstr>PowerPoint Presentation</vt:lpstr>
      <vt:lpstr>PowerPoint Presentation</vt:lpstr>
      <vt:lpstr>PowerPoint Presentation</vt:lpstr>
      <vt:lpstr>NLO Matching in Herwig 7</vt:lpstr>
      <vt:lpstr>NLO Merging in Herwig 7 See https://arxiv.org/pdf/1705.06700.pdf</vt:lpstr>
      <vt:lpstr>Definitions </vt:lpstr>
      <vt:lpstr>Input Parameters and Event Selection </vt:lpstr>
      <vt:lpstr>Rapidity Gap and Invariant Mass</vt:lpstr>
      <vt:lpstr>Inclusive Jet and Gap Jet Cross Section </vt:lpstr>
      <vt:lpstr>Gap Jet Activity  </vt:lpstr>
      <vt:lpstr>Transverse Momentum Spectrum (fixed scale: mh)</vt:lpstr>
      <vt:lpstr>VBFNLO vs HJETS – Tight Selection Cuts </vt:lpstr>
      <vt:lpstr>Anomalous Higgs Couplings </vt:lpstr>
      <vt:lpstr>Anomalous Higgs Couplings </vt:lpstr>
      <vt:lpstr>Anomalous Higgs Couplings </vt:lpstr>
      <vt:lpstr>CP Sensitive Observables </vt:lpstr>
      <vt:lpstr>Anomalous Higgs in VBFNLO </vt:lpstr>
      <vt:lpstr>H+2 jets at Fixed Order (2004, arXiv: 0403297v1 )</vt:lpstr>
      <vt:lpstr>Results using VBFNLO interfaced to Herwig 7 </vt:lpstr>
      <vt:lpstr>Azimuthal Angle Correlations </vt:lpstr>
      <vt:lpstr>Azimuthal Angle Correlations </vt:lpstr>
      <vt:lpstr>Azimuthal Angle Correlations </vt:lpstr>
      <vt:lpstr>Invariant Mass of Di-Tag System </vt:lpstr>
      <vt:lpstr>Rapidity Gap   </vt:lpstr>
      <vt:lpstr>Rapidity Gap and  Rapidity </vt:lpstr>
      <vt:lpstr>Rapidity Gap and Rapidity </vt:lpstr>
      <vt:lpstr>Transverse Momentum </vt:lpstr>
      <vt:lpstr>Higgs Triplet Model (Type II Seesaw Model)</vt:lpstr>
      <vt:lpstr>Double Higgs Production via VBF </vt:lpstr>
      <vt:lpstr>Double Higgs Production via VBF</vt:lpstr>
      <vt:lpstr>Double Higgs via VBF Matched to Parton Showers (Type II Seesaw Model)  </vt:lpstr>
      <vt:lpstr>Questions  </vt:lpstr>
      <vt:lpstr>Auxiliary Slides </vt:lpstr>
      <vt:lpstr>Parameter Space</vt:lpstr>
      <vt:lpstr>Work on Muon Colliders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Simulating Electroweak Higgs Boson Production using Herwig 7/Hjets at Hadron Colliders</dc:title>
  <dc:creator>Figy, Terrance</dc:creator>
  <cp:lastModifiedBy>Figy, Terrance</cp:lastModifiedBy>
  <cp:revision>4</cp:revision>
  <dcterms:created xsi:type="dcterms:W3CDTF">2020-05-04T18:41:14Z</dcterms:created>
  <dcterms:modified xsi:type="dcterms:W3CDTF">2024-10-23T08:08:55Z</dcterms:modified>
</cp:coreProperties>
</file>