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sldIdLst>
    <p:sldId id="262" r:id="rId2"/>
    <p:sldId id="346" r:id="rId3"/>
    <p:sldId id="342" r:id="rId4"/>
    <p:sldId id="361" r:id="rId5"/>
    <p:sldId id="259" r:id="rId6"/>
    <p:sldId id="1079" r:id="rId7"/>
    <p:sldId id="892" r:id="rId8"/>
    <p:sldId id="910" r:id="rId9"/>
    <p:sldId id="909" r:id="rId10"/>
    <p:sldId id="908" r:id="rId11"/>
    <p:sldId id="911" r:id="rId12"/>
    <p:sldId id="915" r:id="rId13"/>
    <p:sldId id="1080" r:id="rId14"/>
    <p:sldId id="1064" r:id="rId15"/>
    <p:sldId id="1002" r:id="rId16"/>
    <p:sldId id="1051" r:id="rId17"/>
    <p:sldId id="1081" r:id="rId18"/>
    <p:sldId id="1077" r:id="rId19"/>
    <p:sldId id="368" r:id="rId20"/>
    <p:sldId id="374" r:id="rId21"/>
    <p:sldId id="381" r:id="rId22"/>
    <p:sldId id="299" r:id="rId23"/>
    <p:sldId id="1078" r:id="rId24"/>
    <p:sldId id="1082" r:id="rId25"/>
    <p:sldId id="347" r:id="rId26"/>
    <p:sldId id="33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42FF"/>
    <a:srgbClr val="FF7023"/>
    <a:srgbClr val="E91BDA"/>
    <a:srgbClr val="313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2" d="100"/>
          <a:sy n="82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E2CA82-4EA0-4090-AB0A-6C6BCFB103AB}" type="datetimeFigureOut">
              <a:rPr lang="en-GB" smtClean="0"/>
              <a:t>16/04/2024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63869-89E2-41EB-8B04-3EB0934E44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032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2497BB-CA89-47BE-914C-2A903030F27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191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3963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2497BB-CA89-47BE-914C-2A903030F27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365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473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2497BB-CA89-47BE-914C-2A903030F27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657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2497BB-CA89-47BE-914C-2A903030F27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0839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2497BB-CA89-47BE-914C-2A903030F27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4377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2497BB-CA89-47BE-914C-2A903030F27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231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6BF5093E-E362-C394-EABE-0063F9D4CC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A3F8F5A-B572-0CA0-F5B4-A99BEAD0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9A1E8E6-68F8-C1BE-4DFA-23B5477EC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187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pt-BR"/>
              <a:t>T. Koettig |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2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10" Type="http://schemas.openxmlformats.org/officeDocument/2006/relationships/image" Target="../media/image18.png"/><Relationship Id="rId4" Type="http://schemas.openxmlformats.org/officeDocument/2006/relationships/image" Target="../media/image24.emf"/><Relationship Id="rId9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5.emf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7.emf"/><Relationship Id="rId5" Type="http://schemas.openxmlformats.org/officeDocument/2006/relationships/image" Target="../media/image21.png"/><Relationship Id="rId4" Type="http://schemas.openxmlformats.org/officeDocument/2006/relationships/image" Target="../media/image3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8.png"/><Relationship Id="rId5" Type="http://schemas.openxmlformats.org/officeDocument/2006/relationships/image" Target="../media/image41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ndico.cern.ch/event/1368064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0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FEDF0-2A5D-42D4-82D6-BF3AC9E938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43872"/>
            <a:ext cx="9144000" cy="238760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4000" dirty="0">
                <a:effectLst/>
                <a:latin typeface="Calibri" panose="020F0502020204030204" pitchFamily="34" charset="0"/>
              </a:rPr>
              <a:t>Dry Cooling </a:t>
            </a:r>
            <a:r>
              <a:rPr lang="en-GB" sz="4000" dirty="0">
                <a:latin typeface="Calibri" panose="020F0502020204030204" pitchFamily="34" charset="0"/>
              </a:rPr>
              <a:t>S</a:t>
            </a:r>
            <a:r>
              <a:rPr lang="en-GB" sz="4000" dirty="0">
                <a:effectLst/>
                <a:latin typeface="Calibri" panose="020F0502020204030204" pitchFamily="34" charset="0"/>
              </a:rPr>
              <a:t>trategies for </a:t>
            </a:r>
            <a:r>
              <a:rPr lang="en-GB" sz="4000" dirty="0">
                <a:latin typeface="Calibri" panose="020F0502020204030204" pitchFamily="34" charset="0"/>
              </a:rPr>
              <a:t>A</a:t>
            </a:r>
            <a:r>
              <a:rPr lang="en-GB" sz="4000" dirty="0">
                <a:effectLst/>
                <a:latin typeface="Calibri" panose="020F0502020204030204" pitchFamily="34" charset="0"/>
              </a:rPr>
              <a:t>ccelerator </a:t>
            </a:r>
            <a:r>
              <a:rPr lang="en-GB" sz="4000" dirty="0">
                <a:latin typeface="Calibri" panose="020F0502020204030204" pitchFamily="34" charset="0"/>
              </a:rPr>
              <a:t>C</a:t>
            </a:r>
            <a:r>
              <a:rPr lang="en-GB" sz="4000" dirty="0">
                <a:effectLst/>
                <a:latin typeface="Calibri" panose="020F0502020204030204" pitchFamily="34" charset="0"/>
              </a:rPr>
              <a:t>omponents</a:t>
            </a:r>
            <a:br>
              <a:rPr lang="en-GB" sz="4000" dirty="0">
                <a:effectLst/>
                <a:latin typeface="Calibri" panose="020F0502020204030204" pitchFamily="34" charset="0"/>
              </a:rPr>
            </a:br>
            <a:r>
              <a:rPr lang="en-GB" sz="4000" b="0" dirty="0">
                <a:effectLst/>
                <a:latin typeface="Calibri" panose="020F0502020204030204" pitchFamily="34" charset="0"/>
              </a:rPr>
              <a:t>(Cryocooler based cooling stations)</a:t>
            </a:r>
            <a:br>
              <a:rPr lang="en-GB" sz="4000" b="0" dirty="0">
                <a:effectLst/>
                <a:latin typeface="Calibri" panose="020F0502020204030204" pitchFamily="34" charset="0"/>
              </a:rPr>
            </a:br>
            <a:endParaRPr lang="en-US" sz="4000" b="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C6393E-D271-4E07-B3A3-16B501C7B5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5589" y="3743638"/>
            <a:ext cx="10462054" cy="1655762"/>
          </a:xfrm>
        </p:spPr>
        <p:txBody>
          <a:bodyPr/>
          <a:lstStyle/>
          <a:p>
            <a:endParaRPr lang="en-US" sz="600" b="0" dirty="0">
              <a:solidFill>
                <a:schemeClr val="tx2"/>
              </a:solidFill>
            </a:endParaRPr>
          </a:p>
          <a:p>
            <a:endParaRPr lang="en-US" sz="1800" b="0" dirty="0">
              <a:solidFill>
                <a:schemeClr val="tx2"/>
              </a:solidFill>
            </a:endParaRPr>
          </a:p>
          <a:p>
            <a:r>
              <a:rPr lang="en-US" sz="1800" b="0" u="sng" dirty="0">
                <a:solidFill>
                  <a:schemeClr val="tx2"/>
                </a:solidFill>
              </a:rPr>
              <a:t>T. Koettig</a:t>
            </a:r>
            <a:r>
              <a:rPr lang="en-US" sz="1800" b="0" dirty="0">
                <a:solidFill>
                  <a:schemeClr val="tx2"/>
                </a:solidFill>
              </a:rPr>
              <a:t>, M. Chioteli, P. Borges de Sousa, A. Onufrena, B. Naydenov, J. Bremer (CERN TE/CRG)</a:t>
            </a:r>
          </a:p>
          <a:p>
            <a:endParaRPr lang="en-GB" sz="2000" b="0" dirty="0">
              <a:solidFill>
                <a:schemeClr val="tx2"/>
              </a:solidFill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5BB6B6D6-C03C-49B3-A34C-C160D10FE23C}"/>
              </a:ext>
            </a:extLst>
          </p:cNvPr>
          <p:cNvSpPr txBox="1">
            <a:spLocks/>
          </p:cNvSpPr>
          <p:nvPr/>
        </p:nvSpPr>
        <p:spPr>
          <a:xfrm>
            <a:off x="1524000" y="4695089"/>
            <a:ext cx="9144000" cy="16557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5D5EF44-F91E-1F04-928C-F92440D95D28}"/>
              </a:ext>
            </a:extLst>
          </p:cNvPr>
          <p:cNvSpPr txBox="1">
            <a:spLocks/>
          </p:cNvSpPr>
          <p:nvPr/>
        </p:nvSpPr>
        <p:spPr>
          <a:xfrm>
            <a:off x="4632160" y="6103711"/>
            <a:ext cx="7527758" cy="2967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400" b="0" dirty="0"/>
              <a:t>16</a:t>
            </a:r>
            <a:r>
              <a:rPr lang="en-GB" sz="1400" b="0" baseline="30000" dirty="0"/>
              <a:t>th</a:t>
            </a:r>
            <a:r>
              <a:rPr lang="en-GB" sz="1400" b="0" dirty="0"/>
              <a:t> April 2024, IFAST Paris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BC2C1E-B727-C9F2-105A-F4E019EA4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3B1EA-D2E7-FF03-0023-55F6C4186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BDD283-B987-23E8-360A-44B719715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44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/>
              <a:t>T. Koettig |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48C2FA-2D84-4FA6-97CF-314F7F69B1C9}"/>
              </a:ext>
            </a:extLst>
          </p:cNvPr>
          <p:cNvSpPr txBox="1"/>
          <p:nvPr/>
        </p:nvSpPr>
        <p:spPr>
          <a:xfrm>
            <a:off x="528317" y="1133802"/>
            <a:ext cx="11852012" cy="1537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Cryogenic cooling of IR cameras / spectrometers in space (e.g. NICMOS on Hubble Space Telescope)</a:t>
            </a:r>
          </a:p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Pre-cooling of dilution refrigerators for quantum sensing/computing </a:t>
            </a:r>
          </a:p>
          <a:p>
            <a:pPr>
              <a:lnSpc>
                <a:spcPct val="150000"/>
              </a:lnSpc>
              <a:spcBef>
                <a:spcPts val="800"/>
              </a:spcBef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	→ from 2 integrated PTR to remote PTR box to </a:t>
            </a:r>
            <a:r>
              <a:rPr lang="en-US" sz="1867" dirty="0" err="1">
                <a:solidFill>
                  <a:schemeClr val="bg2">
                    <a:lumMod val="10000"/>
                  </a:schemeClr>
                </a:solidFill>
              </a:rPr>
              <a:t>cryoplant</a:t>
            </a: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 connection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157241-7FB4-425E-8BAA-3A54004BC65B}"/>
              </a:ext>
            </a:extLst>
          </p:cNvPr>
          <p:cNvSpPr txBox="1"/>
          <p:nvPr/>
        </p:nvSpPr>
        <p:spPr>
          <a:xfrm>
            <a:off x="528316" y="2864837"/>
            <a:ext cx="4948848" cy="1434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Next generation of gravitational wave detectors =&gt; mirror cooling @ 4 K – 20 K</a:t>
            </a:r>
          </a:p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SC gantries for proton/heavy-ion therapy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7EF409F-F1D1-4B4F-80C1-BEC6CB401178}"/>
              </a:ext>
            </a:extLst>
          </p:cNvPr>
          <p:cNvGrpSpPr/>
          <p:nvPr/>
        </p:nvGrpSpPr>
        <p:grpSpPr>
          <a:xfrm>
            <a:off x="5940523" y="2785435"/>
            <a:ext cx="5900248" cy="2938764"/>
            <a:chOff x="4850546" y="1464747"/>
            <a:chExt cx="4425186" cy="2303739"/>
          </a:xfrm>
        </p:grpSpPr>
        <p:pic>
          <p:nvPicPr>
            <p:cNvPr id="15" name="Picture 18">
              <a:extLst>
                <a:ext uri="{FF2B5EF4-FFF2-40B4-BE49-F238E27FC236}">
                  <a16:creationId xmlns:a16="http://schemas.microsoft.com/office/drawing/2014/main" id="{64EE04DC-B659-4355-ADD5-EC80D46FD1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4850546" y="1726357"/>
              <a:ext cx="4293454" cy="2042129"/>
            </a:xfrm>
            <a:prstGeom prst="rect">
              <a:avLst/>
            </a:prstGeom>
          </p:spPr>
        </p:pic>
        <p:sp>
          <p:nvSpPr>
            <p:cNvPr id="16" name="TextBox 9">
              <a:extLst>
                <a:ext uri="{FF2B5EF4-FFF2-40B4-BE49-F238E27FC236}">
                  <a16:creationId xmlns:a16="http://schemas.microsoft.com/office/drawing/2014/main" id="{DE4B316A-0366-4791-9B65-3B258B4BE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9295" y="1464747"/>
              <a:ext cx="1386437" cy="2493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GB" sz="1467" i="1" dirty="0">
                  <a:solidFill>
                    <a:schemeClr val="bg2">
                      <a:lumMod val="10000"/>
                    </a:schemeClr>
                  </a:solidFill>
                </a:rPr>
                <a:t>Courtesy: L. </a:t>
              </a:r>
              <a:r>
                <a:rPr lang="en-GB" sz="1467" i="1" dirty="0" err="1">
                  <a:solidFill>
                    <a:schemeClr val="bg2">
                      <a:lumMod val="10000"/>
                    </a:schemeClr>
                  </a:solidFill>
                </a:rPr>
                <a:t>Gentini</a:t>
              </a:r>
              <a:endParaRPr lang="en-GB" sz="1467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360CD863-9B9B-4E7D-BDBB-AA88E6F9DC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3BBAC1-FD8C-57D6-037D-05E43FA45197}"/>
              </a:ext>
            </a:extLst>
          </p:cNvPr>
          <p:cNvSpPr txBox="1">
            <a:spLocks/>
          </p:cNvSpPr>
          <p:nvPr/>
        </p:nvSpPr>
        <p:spPr>
          <a:xfrm>
            <a:off x="528317" y="130497"/>
            <a:ext cx="11587853" cy="654916"/>
          </a:xfrm>
          <a:prstGeom prst="rect">
            <a:avLst/>
          </a:prstGeom>
        </p:spPr>
        <p:txBody>
          <a:bodyPr vert="horz" lIns="60960" rIns="6096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200" b="1" dirty="0">
                <a:solidFill>
                  <a:srgbClr val="002060"/>
                </a:solidFill>
              </a:rPr>
              <a:t>High-tech applications for remote cooling circuits 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790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/>
              <a:t>T. Koettig |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48C2FA-2D84-4FA6-97CF-314F7F69B1C9}"/>
              </a:ext>
            </a:extLst>
          </p:cNvPr>
          <p:cNvSpPr txBox="1"/>
          <p:nvPr/>
        </p:nvSpPr>
        <p:spPr>
          <a:xfrm>
            <a:off x="528317" y="1133802"/>
            <a:ext cx="11852012" cy="1537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Cryogenic cooling of IR cameras / spectrometers in space (e.g. NICMOS on Hubble Space Telescope)</a:t>
            </a:r>
          </a:p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Pre-cooling of dilution refrigerators for quantum sensing/computing </a:t>
            </a:r>
          </a:p>
          <a:p>
            <a:pPr>
              <a:lnSpc>
                <a:spcPct val="150000"/>
              </a:lnSpc>
              <a:spcBef>
                <a:spcPts val="800"/>
              </a:spcBef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	→ from 2 integrated PTR to remote PTR box to </a:t>
            </a:r>
            <a:r>
              <a:rPr lang="en-US" sz="1867" dirty="0" err="1">
                <a:solidFill>
                  <a:schemeClr val="bg2">
                    <a:lumMod val="10000"/>
                  </a:schemeClr>
                </a:solidFill>
              </a:rPr>
              <a:t>cryoplant</a:t>
            </a: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 connection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157241-7FB4-425E-8BAA-3A54004BC65B}"/>
              </a:ext>
            </a:extLst>
          </p:cNvPr>
          <p:cNvSpPr txBox="1"/>
          <p:nvPr/>
        </p:nvSpPr>
        <p:spPr>
          <a:xfrm>
            <a:off x="528316" y="2864838"/>
            <a:ext cx="4948848" cy="1968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Next generation of gravitational wave detectors =&gt; mirror cooling @ 4 K – 20 K</a:t>
            </a:r>
          </a:p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SC gantries for proton/heavy-ion therapy</a:t>
            </a:r>
          </a:p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SC RF cavities in particle accelerators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7A2F6A3-4203-4AC0-BA31-E59CD6B03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7862" y="2983485"/>
            <a:ext cx="2838309" cy="199568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A53606C-70EB-47EC-8507-F75E9F50D8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35" b="8799"/>
          <a:stretch/>
        </p:blipFill>
        <p:spPr>
          <a:xfrm>
            <a:off x="5481753" y="2893832"/>
            <a:ext cx="3142049" cy="2174992"/>
          </a:xfrm>
          <a:prstGeom prst="rect">
            <a:avLst/>
          </a:prstGeom>
        </p:spPr>
      </p:pic>
      <p:sp>
        <p:nvSpPr>
          <p:cNvPr id="20" name="Arrow: Down 19">
            <a:extLst>
              <a:ext uri="{FF2B5EF4-FFF2-40B4-BE49-F238E27FC236}">
                <a16:creationId xmlns:a16="http://schemas.microsoft.com/office/drawing/2014/main" id="{6DBCEDF1-290F-4CE7-9416-2E2BB4A6DB7C}"/>
              </a:ext>
            </a:extLst>
          </p:cNvPr>
          <p:cNvSpPr/>
          <p:nvPr/>
        </p:nvSpPr>
        <p:spPr>
          <a:xfrm rot="16200000">
            <a:off x="8618521" y="3890199"/>
            <a:ext cx="579153" cy="491613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3FC4C8B1-7450-4FB6-9336-9400FA4D41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DF5022-E93B-594B-0C92-D233A4DB7D40}"/>
              </a:ext>
            </a:extLst>
          </p:cNvPr>
          <p:cNvSpPr txBox="1">
            <a:spLocks/>
          </p:cNvSpPr>
          <p:nvPr/>
        </p:nvSpPr>
        <p:spPr>
          <a:xfrm>
            <a:off x="528317" y="130497"/>
            <a:ext cx="11587853" cy="654916"/>
          </a:xfrm>
          <a:prstGeom prst="rect">
            <a:avLst/>
          </a:prstGeom>
        </p:spPr>
        <p:txBody>
          <a:bodyPr vert="horz" lIns="60960" rIns="6096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200" b="1" dirty="0">
                <a:solidFill>
                  <a:srgbClr val="002060"/>
                </a:solidFill>
              </a:rPr>
              <a:t>High-tech applications for remote cooling circuits 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848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/>
              <a:t>T. Koettig |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48C2FA-2D84-4FA6-97CF-314F7F69B1C9}"/>
              </a:ext>
            </a:extLst>
          </p:cNvPr>
          <p:cNvSpPr txBox="1"/>
          <p:nvPr/>
        </p:nvSpPr>
        <p:spPr>
          <a:xfrm>
            <a:off x="528317" y="1133802"/>
            <a:ext cx="11852012" cy="1537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Cryogenic cooling of IR cameras / spectrometers in space (e.g. NICMOS on Hubble Space Telescope)</a:t>
            </a:r>
          </a:p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Pre-cooling of dilution refrigerators for quantum sensing/computing </a:t>
            </a:r>
          </a:p>
          <a:p>
            <a:pPr>
              <a:lnSpc>
                <a:spcPct val="150000"/>
              </a:lnSpc>
              <a:spcBef>
                <a:spcPts val="800"/>
              </a:spcBef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	→ from 2 integrated PTR to remote PTR box to </a:t>
            </a:r>
            <a:r>
              <a:rPr lang="en-US" sz="1867" dirty="0" err="1">
                <a:solidFill>
                  <a:schemeClr val="bg2">
                    <a:lumMod val="10000"/>
                  </a:schemeClr>
                </a:solidFill>
              </a:rPr>
              <a:t>cryoplant</a:t>
            </a: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 connection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157241-7FB4-425E-8BAA-3A54004BC65B}"/>
              </a:ext>
            </a:extLst>
          </p:cNvPr>
          <p:cNvSpPr txBox="1"/>
          <p:nvPr/>
        </p:nvSpPr>
        <p:spPr>
          <a:xfrm>
            <a:off x="528316" y="2864837"/>
            <a:ext cx="4948848" cy="336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Next generation of gravitational wave detectors =&gt; mirror cooling @ 4 K – 20 K</a:t>
            </a:r>
          </a:p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SC gantries for proton/heavy-ion therapy</a:t>
            </a:r>
          </a:p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SC RF cavities in particle accelerators</a:t>
            </a:r>
          </a:p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Cryostats in confined/radioactive environments etc. that require separation of cooling source from CIF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89D0002-1571-492F-B92D-4A0F6836D931}"/>
              </a:ext>
            </a:extLst>
          </p:cNvPr>
          <p:cNvGrpSpPr/>
          <p:nvPr/>
        </p:nvGrpSpPr>
        <p:grpSpPr>
          <a:xfrm>
            <a:off x="5950627" y="3114633"/>
            <a:ext cx="3098855" cy="2463412"/>
            <a:chOff x="5099434" y="1904129"/>
            <a:chExt cx="2324141" cy="184755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A685D0F-98D9-4A5D-90C5-E87181ABDB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831" r="8485" b="31159"/>
            <a:stretch/>
          </p:blipFill>
          <p:spPr>
            <a:xfrm>
              <a:off x="5099434" y="1904129"/>
              <a:ext cx="2324141" cy="1544409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58C36AA-0A2C-4523-96D7-CE21A59CE1D8}"/>
                </a:ext>
              </a:extLst>
            </p:cNvPr>
            <p:cNvSpPr txBox="1"/>
            <p:nvPr/>
          </p:nvSpPr>
          <p:spPr>
            <a:xfrm>
              <a:off x="5271634" y="3405439"/>
              <a:ext cx="2027860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2">
                      <a:lumMod val="10000"/>
                    </a:schemeClr>
                  </a:solidFill>
                </a:rPr>
                <a:t>SQUID sensors in anti-proton decelerator at CERN</a:t>
              </a:r>
              <a:endParaRPr lang="en-GB" sz="12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CC6A883E-DECC-4189-A36D-B7969B3E8A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85AB838-4F1A-02E6-416C-F39305BEA45D}"/>
              </a:ext>
            </a:extLst>
          </p:cNvPr>
          <p:cNvGrpSpPr/>
          <p:nvPr/>
        </p:nvGrpSpPr>
        <p:grpSpPr>
          <a:xfrm>
            <a:off x="9472402" y="3114633"/>
            <a:ext cx="2329679" cy="2485033"/>
            <a:chOff x="3617335" y="1156937"/>
            <a:chExt cx="2329678" cy="248503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F1C2581-0BBA-7E50-22CE-971696D239AA}"/>
                </a:ext>
              </a:extLst>
            </p:cNvPr>
            <p:cNvSpPr txBox="1"/>
            <p:nvPr/>
          </p:nvSpPr>
          <p:spPr>
            <a:xfrm>
              <a:off x="3700694" y="3180306"/>
              <a:ext cx="21629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80808"/>
                  </a:solidFill>
                </a:rPr>
                <a:t>Equipment in high-radiation CHARM facility at CERN</a:t>
              </a:r>
              <a:endParaRPr lang="en-GB" sz="1200" dirty="0">
                <a:solidFill>
                  <a:srgbClr val="080808"/>
                </a:solidFill>
              </a:endParaRPr>
            </a:p>
          </p:txBody>
        </p:sp>
        <p:pic>
          <p:nvPicPr>
            <p:cNvPr id="15" name="8DD464F6-87D4-49EC-AEFF-5FE942FE2842" descr="464F75AF-CC40-4C52-9724-91CE1FF21575">
              <a:extLst>
                <a:ext uri="{FF2B5EF4-FFF2-40B4-BE49-F238E27FC236}">
                  <a16:creationId xmlns:a16="http://schemas.microsoft.com/office/drawing/2014/main" id="{C9CD1EAD-5F2C-A2A4-399C-10358DE7565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89" t="8714" r="16224" b="8618"/>
            <a:stretch/>
          </p:blipFill>
          <p:spPr bwMode="auto">
            <a:xfrm>
              <a:off x="3617335" y="1156937"/>
              <a:ext cx="2329678" cy="2029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9F98CA6C-02C7-C400-5A88-33D9D47A4A6D}"/>
              </a:ext>
            </a:extLst>
          </p:cNvPr>
          <p:cNvSpPr txBox="1">
            <a:spLocks/>
          </p:cNvSpPr>
          <p:nvPr/>
        </p:nvSpPr>
        <p:spPr>
          <a:xfrm>
            <a:off x="528317" y="130497"/>
            <a:ext cx="11587853" cy="654916"/>
          </a:xfrm>
          <a:prstGeom prst="rect">
            <a:avLst/>
          </a:prstGeom>
        </p:spPr>
        <p:txBody>
          <a:bodyPr vert="horz" lIns="60960" rIns="6096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200" b="1" dirty="0">
                <a:solidFill>
                  <a:srgbClr val="002060"/>
                </a:solidFill>
              </a:rPr>
              <a:t>High-tech applications for remote cooling circuits 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125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95CB711-182A-2D79-543C-EF1821D95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Remote cooling loops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6A51DD5-B385-463F-F0DD-4AAEBBD32C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High effectiveness counter-flow heat exchangers (CFHEX)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8429C-EECE-D48A-FA6B-1CDBBD10C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6A437-1FDC-7CB6-0F17-086FFEC9B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|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917D07-0895-2DDD-54C2-B00793EB5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815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B11F0333-FE66-4D93-B242-C67A49D7AD24}"/>
              </a:ext>
            </a:extLst>
          </p:cNvPr>
          <p:cNvGrpSpPr/>
          <p:nvPr/>
        </p:nvGrpSpPr>
        <p:grpSpPr>
          <a:xfrm>
            <a:off x="6220090" y="855705"/>
            <a:ext cx="2379993" cy="4977359"/>
            <a:chOff x="4665067" y="641778"/>
            <a:chExt cx="1784995" cy="373301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A6CF73E-8E1A-4A9F-8CCF-52746F7650A4}"/>
                </a:ext>
              </a:extLst>
            </p:cNvPr>
            <p:cNvGrpSpPr/>
            <p:nvPr/>
          </p:nvGrpSpPr>
          <p:grpSpPr>
            <a:xfrm>
              <a:off x="4728213" y="641778"/>
              <a:ext cx="1721849" cy="3733019"/>
              <a:chOff x="2690271" y="684777"/>
              <a:chExt cx="1721849" cy="3733019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EBD30869-A8B3-4F50-B24D-69ABD65BF2A5}"/>
                  </a:ext>
                </a:extLst>
              </p:cNvPr>
              <p:cNvGrpSpPr/>
              <p:nvPr/>
            </p:nvGrpSpPr>
            <p:grpSpPr>
              <a:xfrm>
                <a:off x="2690271" y="684777"/>
                <a:ext cx="1721849" cy="3733019"/>
                <a:chOff x="2690271" y="684777"/>
                <a:chExt cx="1721849" cy="3733019"/>
              </a:xfrm>
            </p:grpSpPr>
            <p:pic>
              <p:nvPicPr>
                <p:cNvPr id="51" name="Picture 50">
                  <a:extLst>
                    <a:ext uri="{FF2B5EF4-FFF2-40B4-BE49-F238E27FC236}">
                      <a16:creationId xmlns:a16="http://schemas.microsoft.com/office/drawing/2014/main" id="{F3D871F9-748D-4BD7-B84A-701649FAFD9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37154" t="6648" r="37567" b="2457"/>
                <a:stretch/>
              </p:blipFill>
              <p:spPr>
                <a:xfrm>
                  <a:off x="2933701" y="764541"/>
                  <a:ext cx="1434996" cy="3653255"/>
                </a:xfrm>
                <a:prstGeom prst="rect">
                  <a:avLst/>
                </a:prstGeom>
              </p:spPr>
            </p:pic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4E106883-CB77-44A8-A74B-8E29B60CBA2E}"/>
                    </a:ext>
                  </a:extLst>
                </p:cNvPr>
                <p:cNvSpPr txBox="1"/>
                <p:nvPr/>
              </p:nvSpPr>
              <p:spPr>
                <a:xfrm>
                  <a:off x="2690271" y="684777"/>
                  <a:ext cx="439063" cy="2077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>
                      <a:solidFill>
                        <a:srgbClr val="151D18"/>
                      </a:solidFill>
                    </a:rPr>
                    <a:t>Pump</a:t>
                  </a:r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34F6AB3D-0B96-4A65-9D33-98F15DD9111A}"/>
                    </a:ext>
                  </a:extLst>
                </p:cNvPr>
                <p:cNvSpPr/>
                <p:nvPr/>
              </p:nvSpPr>
              <p:spPr>
                <a:xfrm>
                  <a:off x="3604199" y="779333"/>
                  <a:ext cx="807921" cy="2057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151D18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dirty="0">
                      <a:solidFill>
                        <a:srgbClr val="151D18"/>
                      </a:solidFill>
                    </a:rPr>
                    <a:t>Compressor</a:t>
                  </a:r>
                </a:p>
              </p:txBody>
            </p:sp>
          </p:grp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FE9F8C16-DD6E-4551-A2D2-81DBF33AE463}"/>
                  </a:ext>
                </a:extLst>
              </p:cNvPr>
              <p:cNvSpPr/>
              <p:nvPr/>
            </p:nvSpPr>
            <p:spPr>
              <a:xfrm>
                <a:off x="2771707" y="4208788"/>
                <a:ext cx="1077227" cy="20573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151D1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>
                    <a:solidFill>
                      <a:srgbClr val="151D18"/>
                    </a:solidFill>
                  </a:rPr>
                  <a:t>Cooling interface</a:t>
                </a:r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5A5B5DD-5EA8-4837-98A7-354F288D3836}"/>
                </a:ext>
              </a:extLst>
            </p:cNvPr>
            <p:cNvSpPr txBox="1"/>
            <p:nvPr/>
          </p:nvSpPr>
          <p:spPr>
            <a:xfrm>
              <a:off x="4665067" y="1071482"/>
              <a:ext cx="446276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1429EC"/>
                  </a:solidFill>
                </a:rPr>
                <a:t>1 bar </a:t>
              </a:r>
            </a:p>
            <a:p>
              <a:pPr algn="ctr"/>
              <a:r>
                <a:rPr lang="en-GB" sz="1200" b="1" dirty="0">
                  <a:solidFill>
                    <a:srgbClr val="1429EC"/>
                  </a:solidFill>
                </a:rPr>
                <a:t>(LP)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9AA25907-00E8-4511-868B-D9DAFF56EBBD}"/>
                </a:ext>
              </a:extLst>
            </p:cNvPr>
            <p:cNvSpPr txBox="1"/>
            <p:nvPr/>
          </p:nvSpPr>
          <p:spPr>
            <a:xfrm>
              <a:off x="5323926" y="1075717"/>
              <a:ext cx="548467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C00000"/>
                  </a:solidFill>
                </a:rPr>
                <a:t>4-5 bar </a:t>
              </a:r>
            </a:p>
            <a:p>
              <a:pPr algn="ctr"/>
              <a:r>
                <a:rPr lang="en-GB" sz="1200" b="1" dirty="0">
                  <a:solidFill>
                    <a:srgbClr val="C00000"/>
                  </a:solidFill>
                </a:rPr>
                <a:t>(HP)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4CC2B76-6E6C-4FFA-A776-6794C61282C7}"/>
                </a:ext>
              </a:extLst>
            </p:cNvPr>
            <p:cNvSpPr txBox="1"/>
            <p:nvPr/>
          </p:nvSpPr>
          <p:spPr>
            <a:xfrm>
              <a:off x="5332845" y="3938226"/>
              <a:ext cx="61579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C00000"/>
                  </a:solidFill>
                </a:rPr>
                <a:t>~4-5 bar 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233604"/>
            <a:ext cx="11376025" cy="467241"/>
          </a:xfrm>
        </p:spPr>
        <p:txBody>
          <a:bodyPr/>
          <a:lstStyle/>
          <a:p>
            <a:r>
              <a:rPr lang="en-GB" sz="3200" dirty="0">
                <a:solidFill>
                  <a:srgbClr val="002060"/>
                </a:solidFill>
              </a:rPr>
              <a:t>Remote cooling arrangements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33816A3-A798-4879-BF9A-5B2032270B71}"/>
              </a:ext>
            </a:extLst>
          </p:cNvPr>
          <p:cNvSpPr/>
          <p:nvPr/>
        </p:nvSpPr>
        <p:spPr>
          <a:xfrm flipV="1">
            <a:off x="6331485" y="5523337"/>
            <a:ext cx="1600599" cy="335588"/>
          </a:xfrm>
          <a:prstGeom prst="rect">
            <a:avLst/>
          </a:prstGeom>
          <a:noFill/>
          <a:ln w="28575">
            <a:solidFill>
              <a:srgbClr val="F414D9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rgbClr val="F414D9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C92AA77-C181-4B52-A75C-63651476071D}"/>
              </a:ext>
            </a:extLst>
          </p:cNvPr>
          <p:cNvGrpSpPr/>
          <p:nvPr/>
        </p:nvGrpSpPr>
        <p:grpSpPr>
          <a:xfrm>
            <a:off x="3592296" y="858535"/>
            <a:ext cx="2395644" cy="4974528"/>
            <a:chOff x="2694222" y="643901"/>
            <a:chExt cx="1796733" cy="3730896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8C6FEDA-C2F3-43D3-A636-94E047FB417A}"/>
                </a:ext>
              </a:extLst>
            </p:cNvPr>
            <p:cNvGrpSpPr/>
            <p:nvPr/>
          </p:nvGrpSpPr>
          <p:grpSpPr>
            <a:xfrm>
              <a:off x="2694222" y="643901"/>
              <a:ext cx="1796733" cy="3730896"/>
              <a:chOff x="2694222" y="643901"/>
              <a:chExt cx="1796733" cy="3730896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4F179814-2A77-4892-91A3-D7E2A83141AC}"/>
                  </a:ext>
                </a:extLst>
              </p:cNvPr>
              <p:cNvGrpSpPr/>
              <p:nvPr/>
            </p:nvGrpSpPr>
            <p:grpSpPr>
              <a:xfrm>
                <a:off x="2754422" y="643901"/>
                <a:ext cx="1736533" cy="3730896"/>
                <a:chOff x="4670051" y="685754"/>
                <a:chExt cx="1736533" cy="3730896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42197D11-97B7-4CDE-BC12-2547B912D79B}"/>
                    </a:ext>
                  </a:extLst>
                </p:cNvPr>
                <p:cNvGrpSpPr/>
                <p:nvPr/>
              </p:nvGrpSpPr>
              <p:grpSpPr>
                <a:xfrm>
                  <a:off x="4670051" y="685754"/>
                  <a:ext cx="1736533" cy="3705227"/>
                  <a:chOff x="4670051" y="685754"/>
                  <a:chExt cx="1736533" cy="3705227"/>
                </a:xfrm>
              </p:grpSpPr>
              <p:grpSp>
                <p:nvGrpSpPr>
                  <p:cNvPr id="13" name="Group 12">
                    <a:extLst>
                      <a:ext uri="{FF2B5EF4-FFF2-40B4-BE49-F238E27FC236}">
                        <a16:creationId xmlns:a16="http://schemas.microsoft.com/office/drawing/2014/main" id="{2A5B2A58-1E3D-4C21-BE4D-15418F8DD997}"/>
                      </a:ext>
                    </a:extLst>
                  </p:cNvPr>
                  <p:cNvGrpSpPr/>
                  <p:nvPr/>
                </p:nvGrpSpPr>
                <p:grpSpPr>
                  <a:xfrm>
                    <a:off x="4924408" y="752518"/>
                    <a:ext cx="1482176" cy="3638463"/>
                    <a:chOff x="4924408" y="752518"/>
                    <a:chExt cx="1482176" cy="3638463"/>
                  </a:xfrm>
                </p:grpSpPr>
                <p:pic>
                  <p:nvPicPr>
                    <p:cNvPr id="12" name="Picture 11">
                      <a:extLst>
                        <a:ext uri="{FF2B5EF4-FFF2-40B4-BE49-F238E27FC236}">
                          <a16:creationId xmlns:a16="http://schemas.microsoft.com/office/drawing/2014/main" id="{5B213096-9963-4F4A-9ECE-732146F4BC2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5"/>
                    <a:srcRect l="68356" t="6223" r="7613" b="3224"/>
                    <a:stretch/>
                  </p:blipFill>
                  <p:spPr>
                    <a:xfrm>
                      <a:off x="4924408" y="752518"/>
                      <a:ext cx="1363750" cy="3638463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59" name="Rectangle 58">
                      <a:extLst>
                        <a:ext uri="{FF2B5EF4-FFF2-40B4-BE49-F238E27FC236}">
                          <a16:creationId xmlns:a16="http://schemas.microsoft.com/office/drawing/2014/main" id="{207793EF-0A9C-4BC5-876B-E85EFCC387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98663" y="785807"/>
                      <a:ext cx="807921" cy="20573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151D18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151D18"/>
                          </a:solidFill>
                        </a:rPr>
                        <a:t>Compressor</a:t>
                      </a:r>
                    </a:p>
                  </p:txBody>
                </p:sp>
              </p:grpSp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6F83FA26-9316-472B-9BC0-D181382F7C56}"/>
                      </a:ext>
                    </a:extLst>
                  </p:cNvPr>
                  <p:cNvSpPr txBox="1"/>
                  <p:nvPr/>
                </p:nvSpPr>
                <p:spPr>
                  <a:xfrm>
                    <a:off x="4670051" y="685754"/>
                    <a:ext cx="439063" cy="20774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200" dirty="0">
                        <a:solidFill>
                          <a:srgbClr val="151D18"/>
                        </a:solidFill>
                      </a:rPr>
                      <a:t>Pump</a:t>
                    </a:r>
                  </a:p>
                </p:txBody>
              </p:sp>
            </p:grp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87289AB4-0A13-4F42-88BB-545ABEA984CC}"/>
                    </a:ext>
                  </a:extLst>
                </p:cNvPr>
                <p:cNvSpPr/>
                <p:nvPr/>
              </p:nvSpPr>
              <p:spPr>
                <a:xfrm>
                  <a:off x="4731006" y="4210911"/>
                  <a:ext cx="1077227" cy="2057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151D18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dirty="0">
                      <a:solidFill>
                        <a:srgbClr val="151D18"/>
                      </a:solidFill>
                    </a:rPr>
                    <a:t>Cooling interface</a:t>
                  </a:r>
                </a:p>
              </p:txBody>
            </p:sp>
          </p:grp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0776FFC-69F5-4A52-8567-FCAD6BB94945}"/>
                  </a:ext>
                </a:extLst>
              </p:cNvPr>
              <p:cNvSpPr txBox="1"/>
              <p:nvPr/>
            </p:nvSpPr>
            <p:spPr>
              <a:xfrm>
                <a:off x="2694222" y="1078360"/>
                <a:ext cx="446276" cy="346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1429EC"/>
                    </a:solidFill>
                  </a:rPr>
                  <a:t>1 bar </a:t>
                </a:r>
              </a:p>
              <a:p>
                <a:pPr algn="ctr"/>
                <a:r>
                  <a:rPr lang="en-GB" sz="1200" b="1" dirty="0">
                    <a:solidFill>
                      <a:srgbClr val="1429EC"/>
                    </a:solidFill>
                  </a:rPr>
                  <a:t>(LP)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9380A585-E06E-4636-B348-9838E78478E4}"/>
                  </a:ext>
                </a:extLst>
              </p:cNvPr>
              <p:cNvSpPr txBox="1"/>
              <p:nvPr/>
            </p:nvSpPr>
            <p:spPr>
              <a:xfrm>
                <a:off x="3353081" y="1082595"/>
                <a:ext cx="548467" cy="346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C00000"/>
                    </a:solidFill>
                  </a:rPr>
                  <a:t>4-5 bar </a:t>
                </a:r>
              </a:p>
              <a:p>
                <a:pPr algn="ctr"/>
                <a:r>
                  <a:rPr lang="en-GB" sz="1200" b="1" dirty="0">
                    <a:solidFill>
                      <a:srgbClr val="C00000"/>
                    </a:solidFill>
                  </a:rPr>
                  <a:t>(HP)</a:t>
                </a:r>
              </a:p>
            </p:txBody>
          </p:sp>
        </p:grp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80D52B0-8AB3-4340-99B1-200B7D723817}"/>
                </a:ext>
              </a:extLst>
            </p:cNvPr>
            <p:cNvSpPr txBox="1"/>
            <p:nvPr/>
          </p:nvSpPr>
          <p:spPr>
            <a:xfrm>
              <a:off x="3456002" y="3954808"/>
              <a:ext cx="513602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1429EC"/>
                  </a:solidFill>
                </a:rPr>
                <a:t>~1 bar 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A521D6C-A40E-4B1D-8F85-B810B8FEDADD}"/>
              </a:ext>
            </a:extLst>
          </p:cNvPr>
          <p:cNvGrpSpPr/>
          <p:nvPr/>
        </p:nvGrpSpPr>
        <p:grpSpPr>
          <a:xfrm>
            <a:off x="532207" y="1066925"/>
            <a:ext cx="2704738" cy="4703463"/>
            <a:chOff x="399155" y="800193"/>
            <a:chExt cx="2028553" cy="3527597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9614CF7-7F61-40C9-98BD-2FAA7E3ACA5F}"/>
                </a:ext>
              </a:extLst>
            </p:cNvPr>
            <p:cNvGrpSpPr/>
            <p:nvPr/>
          </p:nvGrpSpPr>
          <p:grpSpPr>
            <a:xfrm>
              <a:off x="572616" y="800193"/>
              <a:ext cx="1855092" cy="3527597"/>
              <a:chOff x="580596" y="778620"/>
              <a:chExt cx="1855092" cy="3527597"/>
            </a:xfrm>
          </p:grpSpPr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3826AFFF-5300-4100-8073-DBDC51738B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6294" t="7408" r="69476" b="20145"/>
              <a:stretch/>
            </p:blipFill>
            <p:spPr>
              <a:xfrm>
                <a:off x="791460" y="825447"/>
                <a:ext cx="1644228" cy="3480770"/>
              </a:xfrm>
              <a:prstGeom prst="rect">
                <a:avLst/>
              </a:prstGeom>
            </p:spPr>
          </p:pic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610394F-910A-4862-9570-3429018F02EE}"/>
                  </a:ext>
                </a:extLst>
              </p:cNvPr>
              <p:cNvGrpSpPr/>
              <p:nvPr/>
            </p:nvGrpSpPr>
            <p:grpSpPr>
              <a:xfrm>
                <a:off x="580596" y="778620"/>
                <a:ext cx="1823110" cy="3527540"/>
                <a:chOff x="434516" y="719934"/>
                <a:chExt cx="1823110" cy="3527540"/>
              </a:xfrm>
            </p:grpSpPr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0B2EE4F2-E924-4359-89E3-D70306B0674E}"/>
                    </a:ext>
                  </a:extLst>
                </p:cNvPr>
                <p:cNvSpPr txBox="1"/>
                <p:nvPr/>
              </p:nvSpPr>
              <p:spPr>
                <a:xfrm>
                  <a:off x="1492753" y="843621"/>
                  <a:ext cx="764873" cy="2077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>
                      <a:solidFill>
                        <a:srgbClr val="151D18"/>
                      </a:solidFill>
                    </a:rPr>
                    <a:t>Compressor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9388CBEC-C556-4F01-B818-B23C20210E92}"/>
                    </a:ext>
                  </a:extLst>
                </p:cNvPr>
                <p:cNvSpPr txBox="1"/>
                <p:nvPr/>
              </p:nvSpPr>
              <p:spPr>
                <a:xfrm>
                  <a:off x="434516" y="719934"/>
                  <a:ext cx="439063" cy="2077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>
                      <a:solidFill>
                        <a:srgbClr val="151D18"/>
                      </a:solidFill>
                    </a:rPr>
                    <a:t>Pump</a:t>
                  </a:r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942E3B8F-205B-4A43-94CD-060DF1BD2421}"/>
                    </a:ext>
                  </a:extLst>
                </p:cNvPr>
                <p:cNvSpPr/>
                <p:nvPr/>
              </p:nvSpPr>
              <p:spPr>
                <a:xfrm>
                  <a:off x="492422" y="4041735"/>
                  <a:ext cx="1077227" cy="2057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151D18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dirty="0">
                      <a:solidFill>
                        <a:srgbClr val="151D18"/>
                      </a:solidFill>
                    </a:rPr>
                    <a:t>Cooling interface</a:t>
                  </a:r>
                </a:p>
              </p:txBody>
            </p:sp>
          </p:grpSp>
        </p:grp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335F7D0-1546-4AE4-B099-E1376E2841B8}"/>
                </a:ext>
              </a:extLst>
            </p:cNvPr>
            <p:cNvSpPr txBox="1"/>
            <p:nvPr/>
          </p:nvSpPr>
          <p:spPr>
            <a:xfrm>
              <a:off x="399155" y="1114861"/>
              <a:ext cx="446276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1429EC"/>
                  </a:solidFill>
                </a:rPr>
                <a:t>1 bar </a:t>
              </a:r>
            </a:p>
            <a:p>
              <a:pPr algn="ctr"/>
              <a:r>
                <a:rPr lang="en-GB" sz="1200" b="1" dirty="0">
                  <a:solidFill>
                    <a:srgbClr val="1429EC"/>
                  </a:solidFill>
                </a:rPr>
                <a:t>(LP)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4222B09-30B1-46D7-B6FF-BE9E5CC7216A}"/>
                </a:ext>
              </a:extLst>
            </p:cNvPr>
            <p:cNvSpPr txBox="1"/>
            <p:nvPr/>
          </p:nvSpPr>
          <p:spPr>
            <a:xfrm>
              <a:off x="1294752" y="1094448"/>
              <a:ext cx="548467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C00000"/>
                  </a:solidFill>
                </a:rPr>
                <a:t>4-5 bar </a:t>
              </a:r>
            </a:p>
            <a:p>
              <a:pPr algn="ctr"/>
              <a:r>
                <a:rPr lang="en-GB" sz="1200" b="1" dirty="0">
                  <a:solidFill>
                    <a:srgbClr val="C00000"/>
                  </a:solidFill>
                </a:rPr>
                <a:t>(HP)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21128A1-9E1C-4CE7-82C4-8F315F6C6029}"/>
                </a:ext>
              </a:extLst>
            </p:cNvPr>
            <p:cNvSpPr txBox="1"/>
            <p:nvPr/>
          </p:nvSpPr>
          <p:spPr>
            <a:xfrm>
              <a:off x="1251156" y="3926911"/>
              <a:ext cx="513602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1429EC"/>
                  </a:solidFill>
                </a:rPr>
                <a:t>~1 bar 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423641C-BCDB-4002-AEF3-854B5C29FC1E}"/>
              </a:ext>
            </a:extLst>
          </p:cNvPr>
          <p:cNvGrpSpPr/>
          <p:nvPr/>
        </p:nvGrpSpPr>
        <p:grpSpPr>
          <a:xfrm>
            <a:off x="3583022" y="1948424"/>
            <a:ext cx="539660" cy="2827698"/>
            <a:chOff x="2687266" y="1461317"/>
            <a:chExt cx="404745" cy="2120773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BC1C25B-CFBB-4650-BCE0-1CAC7464FD3D}"/>
                </a:ext>
              </a:extLst>
            </p:cNvPr>
            <p:cNvGrpSpPr/>
            <p:nvPr/>
          </p:nvGrpSpPr>
          <p:grpSpPr>
            <a:xfrm>
              <a:off x="2687266" y="1461317"/>
              <a:ext cx="394235" cy="2120773"/>
              <a:chOff x="418885" y="1438818"/>
              <a:chExt cx="394235" cy="2120773"/>
            </a:xfrm>
          </p:grpSpPr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0E47BFC4-EF7C-455C-BE56-C201B1B1DEE5}"/>
                  </a:ext>
                </a:extLst>
              </p:cNvPr>
              <p:cNvSpPr txBox="1"/>
              <p:nvPr/>
            </p:nvSpPr>
            <p:spPr>
              <a:xfrm rot="16200000">
                <a:off x="-526085" y="2383788"/>
                <a:ext cx="2120773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solidFill>
                      <a:srgbClr val="00B050"/>
                    </a:solidFill>
                  </a:rPr>
                  <a:t>Very effective heat exchangers !!!</a:t>
                </a:r>
              </a:p>
            </p:txBody>
          </p: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5045F17E-0E9D-4540-8FF7-9BFAAD3909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1071" y="1600960"/>
                <a:ext cx="152049" cy="127612"/>
              </a:xfrm>
              <a:prstGeom prst="straightConnector1">
                <a:avLst/>
              </a:prstGeom>
              <a:ln w="12700">
                <a:solidFill>
                  <a:srgbClr val="00B05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EC61F539-B8EB-46E7-B79F-0B9E731539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8979" y="2420000"/>
                <a:ext cx="161271" cy="36589"/>
              </a:xfrm>
              <a:prstGeom prst="straightConnector1">
                <a:avLst/>
              </a:prstGeom>
              <a:ln w="12700">
                <a:solidFill>
                  <a:srgbClr val="00B05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0DB3770D-C2B8-46E0-91D9-CD56EB623E8A}"/>
                </a:ext>
              </a:extLst>
            </p:cNvPr>
            <p:cNvCxnSpPr>
              <a:cxnSpLocks/>
            </p:cNvCxnSpPr>
            <p:nvPr/>
          </p:nvCxnSpPr>
          <p:spPr>
            <a:xfrm>
              <a:off x="2930740" y="3365380"/>
              <a:ext cx="161271" cy="163763"/>
            </a:xfrm>
            <a:prstGeom prst="straightConnector1">
              <a:avLst/>
            </a:prstGeom>
            <a:ln w="12700"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C525707-72B4-FBA0-DB8C-CE515D2F1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/>
              <a:t>T. Koettig | CERN</a:t>
            </a:r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2426CC2C-5024-00DA-549F-57094F743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A565F6F2-37F1-2DB5-6E5D-E94C5DBE00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6971" y="6356351"/>
            <a:ext cx="2844800" cy="365125"/>
          </a:xfrm>
        </p:spPr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E42F25E-0D04-7302-DD7E-0ADA339DD3ED}"/>
              </a:ext>
            </a:extLst>
          </p:cNvPr>
          <p:cNvGrpSpPr/>
          <p:nvPr/>
        </p:nvGrpSpPr>
        <p:grpSpPr>
          <a:xfrm>
            <a:off x="8677656" y="521127"/>
            <a:ext cx="3209232" cy="1803996"/>
            <a:chOff x="6613628" y="658876"/>
            <a:chExt cx="2406924" cy="135299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A10BD86-B081-51B2-3BC3-1F8A49F15ED6}"/>
                </a:ext>
              </a:extLst>
            </p:cNvPr>
            <p:cNvSpPr/>
            <p:nvPr/>
          </p:nvSpPr>
          <p:spPr>
            <a:xfrm>
              <a:off x="6857258" y="658876"/>
              <a:ext cx="2163294" cy="43330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67" b="1" dirty="0">
                  <a:solidFill>
                    <a:srgbClr val="151D18"/>
                  </a:solidFill>
                </a:rPr>
                <a:t>Option for SQUID sensor cooling in CERN Antiproton Decelerator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E3C623D-1133-6F21-FA75-ED3A5452349B}"/>
                </a:ext>
              </a:extLst>
            </p:cNvPr>
            <p:cNvGrpSpPr/>
            <p:nvPr/>
          </p:nvGrpSpPr>
          <p:grpSpPr>
            <a:xfrm>
              <a:off x="6613628" y="1029128"/>
              <a:ext cx="2070223" cy="982745"/>
              <a:chOff x="6613628" y="1029128"/>
              <a:chExt cx="2070223" cy="982745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3F5E9500-4A8A-CD19-FE1B-FE4FAE2A90B2}"/>
                  </a:ext>
                </a:extLst>
              </p:cNvPr>
              <p:cNvGrpSpPr/>
              <p:nvPr/>
            </p:nvGrpSpPr>
            <p:grpSpPr>
              <a:xfrm>
                <a:off x="6613628" y="1029128"/>
                <a:ext cx="1074917" cy="117353"/>
                <a:chOff x="6162235" y="3322472"/>
                <a:chExt cx="855116" cy="121582"/>
              </a:xfrm>
            </p:grpSpPr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B2260420-8CCE-17D4-9179-F3B821F2AF31}"/>
                    </a:ext>
                  </a:extLst>
                </p:cNvPr>
                <p:cNvSpPr/>
                <p:nvPr/>
              </p:nvSpPr>
              <p:spPr>
                <a:xfrm>
                  <a:off x="6162235" y="3324991"/>
                  <a:ext cx="570109" cy="11906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9F619319-0807-DB9C-0AE3-810F1C0AE29D}"/>
                    </a:ext>
                  </a:extLst>
                </p:cNvPr>
                <p:cNvSpPr/>
                <p:nvPr/>
              </p:nvSpPr>
              <p:spPr>
                <a:xfrm>
                  <a:off x="6866272" y="3345405"/>
                  <a:ext cx="151079" cy="755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77A903C6-0A7C-03B0-A1D0-103F4D352701}"/>
                    </a:ext>
                  </a:extLst>
                </p:cNvPr>
                <p:cNvSpPr/>
                <p:nvPr/>
              </p:nvSpPr>
              <p:spPr>
                <a:xfrm flipH="1">
                  <a:off x="6760392" y="3322472"/>
                  <a:ext cx="68364" cy="1003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</p:grpSp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FBFD8B74-DD2E-6A7B-0917-4BFC6300B59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8831" r="8485" b="31159"/>
              <a:stretch/>
            </p:blipFill>
            <p:spPr>
              <a:xfrm>
                <a:off x="7216980" y="1037126"/>
                <a:ext cx="1466871" cy="974747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21F2B50-7080-2BCD-98F5-FBFEEBD37EE2}"/>
              </a:ext>
            </a:extLst>
          </p:cNvPr>
          <p:cNvGrpSpPr/>
          <p:nvPr/>
        </p:nvGrpSpPr>
        <p:grpSpPr>
          <a:xfrm>
            <a:off x="9050532" y="2652715"/>
            <a:ext cx="3076725" cy="1473448"/>
            <a:chOff x="6636889" y="2630187"/>
            <a:chExt cx="2307544" cy="1105086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F25C2723-D399-B698-D529-9C86201FFFFD}"/>
                </a:ext>
              </a:extLst>
            </p:cNvPr>
            <p:cNvGrpSpPr/>
            <p:nvPr/>
          </p:nvGrpSpPr>
          <p:grpSpPr>
            <a:xfrm>
              <a:off x="6636889" y="2918522"/>
              <a:ext cx="1161413" cy="734695"/>
              <a:chOff x="7186853" y="1526281"/>
              <a:chExt cx="1161413" cy="734695"/>
            </a:xfrm>
          </p:grpSpPr>
          <p:pic>
            <p:nvPicPr>
              <p:cNvPr id="52" name="Graphic 44">
                <a:extLst>
                  <a:ext uri="{FF2B5EF4-FFF2-40B4-BE49-F238E27FC236}">
                    <a16:creationId xmlns:a16="http://schemas.microsoft.com/office/drawing/2014/main" id="{AD4AE540-9DBE-1B54-154D-C9E573F3F3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169" t="82804" r="6016" b="2780"/>
              <a:stretch/>
            </p:blipFill>
            <p:spPr>
              <a:xfrm>
                <a:off x="7186853" y="1734152"/>
                <a:ext cx="1161413" cy="526824"/>
              </a:xfrm>
              <a:prstGeom prst="rect">
                <a:avLst/>
              </a:prstGeom>
            </p:spPr>
          </p:pic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5A9FA0E8-D80A-CF9A-9D56-8FB19D17518E}"/>
                  </a:ext>
                </a:extLst>
              </p:cNvPr>
              <p:cNvSpPr/>
              <p:nvPr/>
            </p:nvSpPr>
            <p:spPr>
              <a:xfrm>
                <a:off x="7289809" y="1526281"/>
                <a:ext cx="952121" cy="23213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33" dirty="0">
                    <a:solidFill>
                      <a:srgbClr val="151D18"/>
                    </a:solidFill>
                  </a:rPr>
                  <a:t>Wound capillary cooling interface</a:t>
                </a:r>
              </a:p>
            </p:txBody>
          </p:sp>
        </p:grpSp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F92F80A8-7076-7D12-CEFB-7420400964C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807970" y="2936197"/>
              <a:ext cx="1136463" cy="799076"/>
            </a:xfrm>
            <a:prstGeom prst="rect">
              <a:avLst/>
            </a:prstGeom>
          </p:spPr>
        </p:pic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7157FBF-1200-652D-2A54-C97C3AF26D85}"/>
                </a:ext>
              </a:extLst>
            </p:cNvPr>
            <p:cNvSpPr/>
            <p:nvPr/>
          </p:nvSpPr>
          <p:spPr>
            <a:xfrm>
              <a:off x="6755400" y="2630187"/>
              <a:ext cx="2123243" cy="23213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67" b="1" dirty="0">
                  <a:solidFill>
                    <a:srgbClr val="151D18"/>
                  </a:solidFill>
                </a:rPr>
                <a:t>Alternative cooling of superconducting RF cavities for particle accelerators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FEFF515-FA1A-E41B-D942-59CB2CD81B16}"/>
              </a:ext>
            </a:extLst>
          </p:cNvPr>
          <p:cNvGrpSpPr/>
          <p:nvPr/>
        </p:nvGrpSpPr>
        <p:grpSpPr>
          <a:xfrm>
            <a:off x="9237333" y="4443848"/>
            <a:ext cx="2954668" cy="1382722"/>
            <a:chOff x="1292962" y="1711911"/>
            <a:chExt cx="2954667" cy="1382722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24608AD-6495-E86E-7DFE-95561865A7C4}"/>
                </a:ext>
              </a:extLst>
            </p:cNvPr>
            <p:cNvSpPr txBox="1"/>
            <p:nvPr/>
          </p:nvSpPr>
          <p:spPr>
            <a:xfrm>
              <a:off x="3111848" y="1711911"/>
              <a:ext cx="1135781" cy="1077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67" b="1" dirty="0">
                  <a:solidFill>
                    <a:srgbClr val="151D18"/>
                  </a:solidFill>
                </a:rPr>
                <a:t>Cryogenic mirrors of gravitational wave detectors (e.g. KAGRA)</a:t>
              </a:r>
              <a:endParaRPr lang="en-GB" sz="1067" b="1" dirty="0">
                <a:solidFill>
                  <a:srgbClr val="151D18"/>
                </a:solidFill>
              </a:endParaRPr>
            </a:p>
          </p:txBody>
        </p:sp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4FCF51E4-D085-979F-A9AF-EB42DCD09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292962" y="1785812"/>
              <a:ext cx="1883016" cy="1308821"/>
            </a:xfrm>
            <a:prstGeom prst="rect">
              <a:avLst/>
            </a:prstGeom>
          </p:spPr>
        </p:pic>
      </p:grp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8BEBB9DF-F7FD-ACD7-0732-F8A59F04E311}"/>
              </a:ext>
            </a:extLst>
          </p:cNvPr>
          <p:cNvCxnSpPr>
            <a:cxnSpLocks/>
          </p:cNvCxnSpPr>
          <p:nvPr/>
        </p:nvCxnSpPr>
        <p:spPr>
          <a:xfrm flipV="1">
            <a:off x="7968571" y="2271469"/>
            <a:ext cx="1239976" cy="3106103"/>
          </a:xfrm>
          <a:prstGeom prst="straightConnector1">
            <a:avLst/>
          </a:prstGeom>
          <a:ln>
            <a:solidFill>
              <a:srgbClr val="F414D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25BB1501-C72A-5DC0-E40C-6CA8F1F434EF}"/>
              </a:ext>
            </a:extLst>
          </p:cNvPr>
          <p:cNvCxnSpPr>
            <a:cxnSpLocks/>
          </p:cNvCxnSpPr>
          <p:nvPr/>
        </p:nvCxnSpPr>
        <p:spPr>
          <a:xfrm flipV="1">
            <a:off x="8003205" y="4016755"/>
            <a:ext cx="989537" cy="1521311"/>
          </a:xfrm>
          <a:prstGeom prst="straightConnector1">
            <a:avLst/>
          </a:prstGeom>
          <a:ln>
            <a:solidFill>
              <a:srgbClr val="F414D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E95AD93E-F70B-28A0-D6E3-69760BBD597F}"/>
              </a:ext>
            </a:extLst>
          </p:cNvPr>
          <p:cNvCxnSpPr>
            <a:cxnSpLocks/>
          </p:cNvCxnSpPr>
          <p:nvPr/>
        </p:nvCxnSpPr>
        <p:spPr>
          <a:xfrm flipV="1">
            <a:off x="8026421" y="5343475"/>
            <a:ext cx="1066059" cy="299484"/>
          </a:xfrm>
          <a:prstGeom prst="straightConnector1">
            <a:avLst/>
          </a:prstGeom>
          <a:ln>
            <a:solidFill>
              <a:srgbClr val="F414D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94664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88ED89-E9C9-86EC-2473-6820481FBD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6971" y="6356351"/>
            <a:ext cx="2844800" cy="365125"/>
          </a:xfrm>
        </p:spPr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A980B-B8A2-67B5-4877-3B4F2D8D0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043CF974-D233-A910-661F-10D320350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316" y="340145"/>
            <a:ext cx="11587853" cy="654916"/>
          </a:xfrm>
        </p:spPr>
        <p:txBody>
          <a:bodyPr>
            <a:noAutofit/>
          </a:bodyPr>
          <a:lstStyle/>
          <a:p>
            <a:r>
              <a:rPr lang="pt-PT" sz="3200" dirty="0">
                <a:solidFill>
                  <a:srgbClr val="002060"/>
                </a:solidFill>
              </a:rPr>
              <a:t>Transparent-wall concept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6D3BDC0-A73F-9D36-6E01-9230F7B3BFFE}"/>
              </a:ext>
            </a:extLst>
          </p:cNvPr>
          <p:cNvSpPr txBox="1"/>
          <p:nvPr/>
        </p:nvSpPr>
        <p:spPr>
          <a:xfrm>
            <a:off x="1982290" y="2210065"/>
            <a:ext cx="117774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800"/>
              </a:spcBef>
            </a:pPr>
            <a:r>
              <a:rPr lang="en-US" sz="1600" dirty="0">
                <a:solidFill>
                  <a:srgbClr val="080808"/>
                </a:solidFill>
              </a:rPr>
              <a:t>Top view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200075-470E-65D5-802D-D74EFB7305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03"/>
          <a:stretch/>
        </p:blipFill>
        <p:spPr>
          <a:xfrm rot="10800000">
            <a:off x="1084346" y="2581809"/>
            <a:ext cx="2973639" cy="2920032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C49880F6-8A4E-9D69-3644-00D6665D5D8E}"/>
              </a:ext>
            </a:extLst>
          </p:cNvPr>
          <p:cNvGrpSpPr/>
          <p:nvPr/>
        </p:nvGrpSpPr>
        <p:grpSpPr>
          <a:xfrm>
            <a:off x="4669803" y="2378814"/>
            <a:ext cx="2869797" cy="3325501"/>
            <a:chOff x="6604588" y="2442254"/>
            <a:chExt cx="2080183" cy="242114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EB01FC1-CC26-ED40-B041-CCFFE37C7291}"/>
                </a:ext>
              </a:extLst>
            </p:cNvPr>
            <p:cNvGrpSpPr/>
            <p:nvPr/>
          </p:nvGrpSpPr>
          <p:grpSpPr>
            <a:xfrm>
              <a:off x="6604588" y="2442254"/>
              <a:ext cx="2080183" cy="2421141"/>
              <a:chOff x="6595608" y="2037569"/>
              <a:chExt cx="2080183" cy="242114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308FFC2D-7D91-66B5-3302-6A20EB6A64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95608" y="2037569"/>
                <a:ext cx="2080183" cy="2421141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DE236B1-D1F7-EA2F-0E62-73E2AC95AA6A}"/>
                  </a:ext>
                </a:extLst>
              </p:cNvPr>
              <p:cNvSpPr txBox="1"/>
              <p:nvPr/>
            </p:nvSpPr>
            <p:spPr>
              <a:xfrm>
                <a:off x="6727865" y="2080119"/>
                <a:ext cx="809989" cy="2240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rgbClr val="080808"/>
                    </a:solidFill>
                  </a:rPr>
                  <a:t>Epoxy wall</a:t>
                </a:r>
              </a:p>
            </p:txBody>
          </p: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1CC3A4E-18A4-C9FE-FAB1-C567B9ED652F}"/>
                </a:ext>
              </a:extLst>
            </p:cNvPr>
            <p:cNvCxnSpPr>
              <a:cxnSpLocks/>
            </p:cNvCxnSpPr>
            <p:nvPr/>
          </p:nvCxnSpPr>
          <p:spPr>
            <a:xfrm>
              <a:off x="7424382" y="2683327"/>
              <a:ext cx="402102" cy="261312"/>
            </a:xfrm>
            <a:prstGeom prst="straightConnector1">
              <a:avLst/>
            </a:prstGeom>
            <a:ln w="28575">
              <a:solidFill>
                <a:srgbClr val="080808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4F75EDF-8AB3-6341-BB10-C65157135A9C}"/>
              </a:ext>
            </a:extLst>
          </p:cNvPr>
          <p:cNvSpPr txBox="1"/>
          <p:nvPr/>
        </p:nvSpPr>
        <p:spPr>
          <a:xfrm>
            <a:off x="4023371" y="1937381"/>
            <a:ext cx="44383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800"/>
              </a:spcBef>
            </a:pPr>
            <a:r>
              <a:rPr lang="en-US" sz="1600" dirty="0">
                <a:solidFill>
                  <a:srgbClr val="080808"/>
                </a:solidFill>
              </a:rPr>
              <a:t>Transparent-wall CFHEX during assembly</a:t>
            </a:r>
          </a:p>
        </p:txBody>
      </p: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94832F0E-86CB-2F92-E634-E1F77ECBF0FD}"/>
              </a:ext>
            </a:extLst>
          </p:cNvPr>
          <p:cNvGrpSpPr/>
          <p:nvPr/>
        </p:nvGrpSpPr>
        <p:grpSpPr>
          <a:xfrm>
            <a:off x="8820140" y="385600"/>
            <a:ext cx="3501346" cy="5318715"/>
            <a:chOff x="6615104" y="289200"/>
            <a:chExt cx="2626009" cy="3989036"/>
          </a:xfrm>
        </p:grpSpPr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D6C72976-06F3-87DB-A48B-144DDBDA6EED}"/>
                </a:ext>
              </a:extLst>
            </p:cNvPr>
            <p:cNvGrpSpPr/>
            <p:nvPr/>
          </p:nvGrpSpPr>
          <p:grpSpPr>
            <a:xfrm>
              <a:off x="6615104" y="289200"/>
              <a:ext cx="2626009" cy="3989036"/>
              <a:chOff x="6649550" y="292445"/>
              <a:chExt cx="2626009" cy="3989036"/>
            </a:xfrm>
          </p:grpSpPr>
          <p:grpSp>
            <p:nvGrpSpPr>
              <p:cNvPr id="193" name="Group 192">
                <a:extLst>
                  <a:ext uri="{FF2B5EF4-FFF2-40B4-BE49-F238E27FC236}">
                    <a16:creationId xmlns:a16="http://schemas.microsoft.com/office/drawing/2014/main" id="{4710214C-9ADD-D534-962B-04255E923EA4}"/>
                  </a:ext>
                </a:extLst>
              </p:cNvPr>
              <p:cNvGrpSpPr/>
              <p:nvPr/>
            </p:nvGrpSpPr>
            <p:grpSpPr>
              <a:xfrm>
                <a:off x="6649550" y="292445"/>
                <a:ext cx="2041500" cy="3989036"/>
                <a:chOff x="2702520" y="643901"/>
                <a:chExt cx="1788436" cy="3730896"/>
              </a:xfrm>
            </p:grpSpPr>
            <p:grpSp>
              <p:nvGrpSpPr>
                <p:cNvPr id="201" name="Group 200">
                  <a:extLst>
                    <a:ext uri="{FF2B5EF4-FFF2-40B4-BE49-F238E27FC236}">
                      <a16:creationId xmlns:a16="http://schemas.microsoft.com/office/drawing/2014/main" id="{493CC492-964C-AA91-EE33-22C45FA0AFDC}"/>
                    </a:ext>
                  </a:extLst>
                </p:cNvPr>
                <p:cNvGrpSpPr/>
                <p:nvPr/>
              </p:nvGrpSpPr>
              <p:grpSpPr>
                <a:xfrm>
                  <a:off x="2702520" y="643901"/>
                  <a:ext cx="1788436" cy="3730896"/>
                  <a:chOff x="2702520" y="643901"/>
                  <a:chExt cx="1788436" cy="3730896"/>
                </a:xfrm>
              </p:grpSpPr>
              <p:grpSp>
                <p:nvGrpSpPr>
                  <p:cNvPr id="203" name="Group 202">
                    <a:extLst>
                      <a:ext uri="{FF2B5EF4-FFF2-40B4-BE49-F238E27FC236}">
                        <a16:creationId xmlns:a16="http://schemas.microsoft.com/office/drawing/2014/main" id="{EC1988F7-1F7C-EBE4-5111-ECA0899A773A}"/>
                      </a:ext>
                    </a:extLst>
                  </p:cNvPr>
                  <p:cNvGrpSpPr/>
                  <p:nvPr/>
                </p:nvGrpSpPr>
                <p:grpSpPr>
                  <a:xfrm>
                    <a:off x="2754422" y="643901"/>
                    <a:ext cx="1736534" cy="3730896"/>
                    <a:chOff x="4670051" y="685754"/>
                    <a:chExt cx="1736534" cy="3730896"/>
                  </a:xfrm>
                </p:grpSpPr>
                <p:grpSp>
                  <p:nvGrpSpPr>
                    <p:cNvPr id="206" name="Group 205">
                      <a:extLst>
                        <a:ext uri="{FF2B5EF4-FFF2-40B4-BE49-F238E27FC236}">
                          <a16:creationId xmlns:a16="http://schemas.microsoft.com/office/drawing/2014/main" id="{48E8913C-BE0E-8967-FDC8-933025B013C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670051" y="685754"/>
                      <a:ext cx="1736534" cy="3705227"/>
                      <a:chOff x="4670051" y="685754"/>
                      <a:chExt cx="1736534" cy="3705227"/>
                    </a:xfrm>
                  </p:grpSpPr>
                  <p:grpSp>
                    <p:nvGrpSpPr>
                      <p:cNvPr id="208" name="Group 207">
                        <a:extLst>
                          <a:ext uri="{FF2B5EF4-FFF2-40B4-BE49-F238E27FC236}">
                            <a16:creationId xmlns:a16="http://schemas.microsoft.com/office/drawing/2014/main" id="{0F9158CA-7F61-9342-A148-CA679F0B153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924408" y="752518"/>
                        <a:ext cx="1482177" cy="3638463"/>
                        <a:chOff x="4924408" y="752518"/>
                        <a:chExt cx="1482177" cy="3638463"/>
                      </a:xfrm>
                    </p:grpSpPr>
                    <p:pic>
                      <p:nvPicPr>
                        <p:cNvPr id="210" name="Picture 209">
                          <a:extLst>
                            <a:ext uri="{FF2B5EF4-FFF2-40B4-BE49-F238E27FC236}">
                              <a16:creationId xmlns:a16="http://schemas.microsoft.com/office/drawing/2014/main" id="{B4079A46-523B-64E6-C4F4-116BADDF33BA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 rotWithShape="1">
                        <a:blip r:embed="rId5"/>
                        <a:srcRect l="68356" t="6223" r="7613" b="3224"/>
                        <a:stretch/>
                      </p:blipFill>
                      <p:spPr>
                        <a:xfrm>
                          <a:off x="4924408" y="752518"/>
                          <a:ext cx="1363750" cy="3638463"/>
                        </a:xfrm>
                        <a:prstGeom prst="rect">
                          <a:avLst/>
                        </a:prstGeom>
                      </p:spPr>
                    </p:pic>
                    <p:sp>
                      <p:nvSpPr>
                        <p:cNvPr id="211" name="Rectangle 210">
                          <a:extLst>
                            <a:ext uri="{FF2B5EF4-FFF2-40B4-BE49-F238E27FC236}">
                              <a16:creationId xmlns:a16="http://schemas.microsoft.com/office/drawing/2014/main" id="{DC704054-CB03-6AC9-5E55-8811DB92D90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598664" y="785806"/>
                          <a:ext cx="807921" cy="205739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rgbClr val="151D18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GB" sz="1200" dirty="0">
                              <a:solidFill>
                                <a:srgbClr val="151D18"/>
                              </a:solidFill>
                            </a:rPr>
                            <a:t>Compressor</a:t>
                          </a:r>
                        </a:p>
                      </p:txBody>
                    </p:sp>
                  </p:grpSp>
                  <p:sp>
                    <p:nvSpPr>
                      <p:cNvPr id="209" name="TextBox 208">
                        <a:extLst>
                          <a:ext uri="{FF2B5EF4-FFF2-40B4-BE49-F238E27FC236}">
                            <a16:creationId xmlns:a16="http://schemas.microsoft.com/office/drawing/2014/main" id="{7C699587-657B-FF16-DED7-F0FAC0E590A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670051" y="685754"/>
                        <a:ext cx="384636" cy="19430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GB" sz="1200" dirty="0">
                            <a:solidFill>
                              <a:srgbClr val="151D18"/>
                            </a:solidFill>
                          </a:rPr>
                          <a:t>Pump</a:t>
                        </a:r>
                      </a:p>
                    </p:txBody>
                  </p:sp>
                </p:grpSp>
                <p:sp>
                  <p:nvSpPr>
                    <p:cNvPr id="207" name="Rectangle 206">
                      <a:extLst>
                        <a:ext uri="{FF2B5EF4-FFF2-40B4-BE49-F238E27FC236}">
                          <a16:creationId xmlns:a16="http://schemas.microsoft.com/office/drawing/2014/main" id="{E7CE0C0E-7268-D1C7-55C3-1767811D1F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1006" y="4210911"/>
                      <a:ext cx="1077227" cy="20573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151D18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151D18"/>
                          </a:solidFill>
                        </a:rPr>
                        <a:t>Cooling interface</a:t>
                      </a:r>
                    </a:p>
                  </p:txBody>
                </p:sp>
              </p:grpSp>
              <p:sp>
                <p:nvSpPr>
                  <p:cNvPr id="204" name="TextBox 203">
                    <a:extLst>
                      <a:ext uri="{FF2B5EF4-FFF2-40B4-BE49-F238E27FC236}">
                        <a16:creationId xmlns:a16="http://schemas.microsoft.com/office/drawing/2014/main" id="{6ACED229-C421-8046-E756-A264BDC3FFFB}"/>
                      </a:ext>
                    </a:extLst>
                  </p:cNvPr>
                  <p:cNvSpPr txBox="1"/>
                  <p:nvPr/>
                </p:nvSpPr>
                <p:spPr>
                  <a:xfrm>
                    <a:off x="2702520" y="918288"/>
                    <a:ext cx="390956" cy="32384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GB" sz="1200" b="1" dirty="0">
                        <a:solidFill>
                          <a:srgbClr val="1429EC"/>
                        </a:solidFill>
                      </a:rPr>
                      <a:t>1 bar </a:t>
                    </a:r>
                  </a:p>
                  <a:p>
                    <a:pPr algn="ctr"/>
                    <a:r>
                      <a:rPr lang="en-GB" sz="1200" b="1" dirty="0">
                        <a:solidFill>
                          <a:srgbClr val="1429EC"/>
                        </a:solidFill>
                      </a:rPr>
                      <a:t>(LP)</a:t>
                    </a:r>
                  </a:p>
                </p:txBody>
              </p:sp>
              <p:sp>
                <p:nvSpPr>
                  <p:cNvPr id="205" name="TextBox 204">
                    <a:extLst>
                      <a:ext uri="{FF2B5EF4-FFF2-40B4-BE49-F238E27FC236}">
                        <a16:creationId xmlns:a16="http://schemas.microsoft.com/office/drawing/2014/main" id="{DB60638E-C6B0-270D-92DD-A139F1560B90}"/>
                      </a:ext>
                    </a:extLst>
                  </p:cNvPr>
                  <p:cNvSpPr txBox="1"/>
                  <p:nvPr/>
                </p:nvSpPr>
                <p:spPr>
                  <a:xfrm>
                    <a:off x="3402413" y="1114234"/>
                    <a:ext cx="480479" cy="32384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GB" sz="1200" b="1" dirty="0">
                        <a:solidFill>
                          <a:srgbClr val="C00000"/>
                        </a:solidFill>
                      </a:rPr>
                      <a:t>4-5 bar </a:t>
                    </a:r>
                  </a:p>
                  <a:p>
                    <a:pPr algn="ctr"/>
                    <a:r>
                      <a:rPr lang="en-GB" sz="1200" b="1" dirty="0">
                        <a:solidFill>
                          <a:srgbClr val="C00000"/>
                        </a:solidFill>
                      </a:rPr>
                      <a:t>(HP)</a:t>
                    </a:r>
                  </a:p>
                </p:txBody>
              </p:sp>
            </p:grpSp>
            <p:sp>
              <p:nvSpPr>
                <p:cNvPr id="202" name="TextBox 201">
                  <a:extLst>
                    <a:ext uri="{FF2B5EF4-FFF2-40B4-BE49-F238E27FC236}">
                      <a16:creationId xmlns:a16="http://schemas.microsoft.com/office/drawing/2014/main" id="{535FDB4E-7F52-2386-1F5D-174C815DECA9}"/>
                    </a:ext>
                  </a:extLst>
                </p:cNvPr>
                <p:cNvSpPr txBox="1"/>
                <p:nvPr/>
              </p:nvSpPr>
              <p:spPr>
                <a:xfrm>
                  <a:off x="3487836" y="3954808"/>
                  <a:ext cx="449936" cy="1943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200" b="1" dirty="0">
                      <a:solidFill>
                        <a:srgbClr val="1429EC"/>
                      </a:solidFill>
                    </a:rPr>
                    <a:t>~1 bar </a:t>
                  </a:r>
                </a:p>
              </p:txBody>
            </p:sp>
          </p:grp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1962A3D7-C286-9531-284B-67768E617577}"/>
                  </a:ext>
                </a:extLst>
              </p:cNvPr>
              <p:cNvSpPr txBox="1"/>
              <p:nvPr/>
            </p:nvSpPr>
            <p:spPr>
              <a:xfrm>
                <a:off x="8420500" y="1053628"/>
                <a:ext cx="855059" cy="484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>
                  <a:defRPr/>
                </a:pPr>
                <a:r>
                  <a:rPr lang="en-US" sz="1200" b="1" kern="0" dirty="0">
                    <a:solidFill>
                      <a:srgbClr val="080808"/>
                    </a:solidFill>
                  </a:rPr>
                  <a:t>2-stage </a:t>
                </a:r>
              </a:p>
              <a:p>
                <a:pPr defTabSz="1219170">
                  <a:defRPr/>
                </a:pPr>
                <a:r>
                  <a:rPr lang="en-US" sz="1200" b="1" kern="0" dirty="0">
                    <a:solidFill>
                      <a:srgbClr val="080808"/>
                    </a:solidFill>
                  </a:rPr>
                  <a:t>GM cryocooler </a:t>
                </a:r>
              </a:p>
            </p:txBody>
          </p:sp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id="{C767B544-4820-8757-C2B6-644D929B23CE}"/>
                  </a:ext>
                </a:extLst>
              </p:cNvPr>
              <p:cNvSpPr txBox="1"/>
              <p:nvPr/>
            </p:nvSpPr>
            <p:spPr>
              <a:xfrm>
                <a:off x="8456909" y="1661389"/>
                <a:ext cx="606752" cy="207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>
                  <a:defRPr/>
                </a:pPr>
                <a:r>
                  <a:rPr lang="en-US" sz="1200" b="1" kern="0" dirty="0">
                    <a:solidFill>
                      <a:srgbClr val="080808"/>
                    </a:solidFill>
                  </a:rPr>
                  <a:t>Stage 1</a:t>
                </a:r>
              </a:p>
            </p:txBody>
          </p:sp>
          <p:sp>
            <p:nvSpPr>
              <p:cNvPr id="196" name="TextBox 195">
                <a:extLst>
                  <a:ext uri="{FF2B5EF4-FFF2-40B4-BE49-F238E27FC236}">
                    <a16:creationId xmlns:a16="http://schemas.microsoft.com/office/drawing/2014/main" id="{60F52503-A221-5DD3-7323-A9F288B9A898}"/>
                  </a:ext>
                </a:extLst>
              </p:cNvPr>
              <p:cNvSpPr txBox="1"/>
              <p:nvPr/>
            </p:nvSpPr>
            <p:spPr>
              <a:xfrm>
                <a:off x="8335456" y="2712647"/>
                <a:ext cx="590431" cy="207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>
                  <a:defRPr/>
                </a:pPr>
                <a:r>
                  <a:rPr lang="en-US" sz="1200" b="1" kern="0" dirty="0">
                    <a:solidFill>
                      <a:srgbClr val="080808"/>
                    </a:solidFill>
                  </a:rPr>
                  <a:t>Stage 2</a:t>
                </a:r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90FD5524-CC70-A17D-764D-600D4B747A18}"/>
                  </a:ext>
                </a:extLst>
              </p:cNvPr>
              <p:cNvSpPr txBox="1"/>
              <p:nvPr/>
            </p:nvSpPr>
            <p:spPr>
              <a:xfrm rot="16200000">
                <a:off x="6661251" y="2157828"/>
                <a:ext cx="730810" cy="207749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defTabSz="1219170">
                  <a:defRPr/>
                </a:pPr>
                <a:r>
                  <a:rPr lang="en-US" sz="1200" b="1" kern="0" dirty="0">
                    <a:solidFill>
                      <a:srgbClr val="080808"/>
                    </a:solidFill>
                  </a:rPr>
                  <a:t>CFHEX 2</a:t>
                </a:r>
                <a:endParaRPr lang="en-GB" sz="1200" b="1" kern="0" dirty="0">
                  <a:solidFill>
                    <a:srgbClr val="080808"/>
                  </a:solidFill>
                </a:endParaRPr>
              </a:p>
            </p:txBody>
          </p:sp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7086A5C6-5021-21AD-D1E0-5EC4F273D13F}"/>
                  </a:ext>
                </a:extLst>
              </p:cNvPr>
              <p:cNvSpPr txBox="1"/>
              <p:nvPr/>
            </p:nvSpPr>
            <p:spPr>
              <a:xfrm rot="16200000">
                <a:off x="6687788" y="1149365"/>
                <a:ext cx="733188" cy="207749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defTabSz="1219170">
                  <a:defRPr/>
                </a:pPr>
                <a:r>
                  <a:rPr lang="en-US" sz="1200" b="1" kern="0" dirty="0">
                    <a:solidFill>
                      <a:srgbClr val="080808"/>
                    </a:solidFill>
                  </a:rPr>
                  <a:t>CFHEX 1</a:t>
                </a:r>
                <a:endParaRPr lang="en-GB" sz="1200" b="1" kern="0" dirty="0">
                  <a:solidFill>
                    <a:srgbClr val="080808"/>
                  </a:solidFill>
                </a:endParaRPr>
              </a:p>
            </p:txBody>
          </p:sp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AD4D2BC2-9056-A065-4E83-5FAA9F9C5726}"/>
                  </a:ext>
                </a:extLst>
              </p:cNvPr>
              <p:cNvSpPr txBox="1"/>
              <p:nvPr/>
            </p:nvSpPr>
            <p:spPr>
              <a:xfrm rot="16200000">
                <a:off x="6632123" y="3168623"/>
                <a:ext cx="831279" cy="207749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defTabSz="1219170">
                  <a:defRPr/>
                </a:pPr>
                <a:r>
                  <a:rPr lang="en-US" sz="1200" b="1" kern="0" dirty="0">
                    <a:solidFill>
                      <a:srgbClr val="080808"/>
                    </a:solidFill>
                  </a:rPr>
                  <a:t>CFHEX 3</a:t>
                </a:r>
                <a:endParaRPr lang="en-GB" sz="1200" b="1" kern="0" dirty="0">
                  <a:solidFill>
                    <a:srgbClr val="080808"/>
                  </a:solidFill>
                </a:endParaRPr>
              </a:p>
            </p:txBody>
          </p:sp>
          <p:sp>
            <p:nvSpPr>
              <p:cNvPr id="200" name="TextBox 199">
                <a:extLst>
                  <a:ext uri="{FF2B5EF4-FFF2-40B4-BE49-F238E27FC236}">
                    <a16:creationId xmlns:a16="http://schemas.microsoft.com/office/drawing/2014/main" id="{C06BA33C-C35C-E2A8-107B-E11E7B5C316D}"/>
                  </a:ext>
                </a:extLst>
              </p:cNvPr>
              <p:cNvSpPr txBox="1"/>
              <p:nvPr/>
            </p:nvSpPr>
            <p:spPr>
              <a:xfrm>
                <a:off x="7783166" y="3358520"/>
                <a:ext cx="1350220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>
                  <a:defRPr/>
                </a:pPr>
                <a:r>
                  <a:rPr lang="en-US" sz="1200" b="1" kern="0" dirty="0">
                    <a:solidFill>
                      <a:srgbClr val="080808"/>
                    </a:solidFill>
                  </a:rPr>
                  <a:t>Joule-Thomson expansion</a:t>
                </a:r>
                <a:endParaRPr lang="en-GB" sz="1200" b="1" kern="0" dirty="0">
                  <a:solidFill>
                    <a:srgbClr val="080808"/>
                  </a:solidFill>
                </a:endParaRPr>
              </a:p>
            </p:txBody>
          </p:sp>
        </p:grpSp>
        <p:cxnSp>
          <p:nvCxnSpPr>
            <p:cNvPr id="192" name="Straight Arrow Connector 191">
              <a:extLst>
                <a:ext uri="{FF2B5EF4-FFF2-40B4-BE49-F238E27FC236}">
                  <a16:creationId xmlns:a16="http://schemas.microsoft.com/office/drawing/2014/main" id="{594533DD-1862-5E19-4489-B2C9D58679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87641" y="3603597"/>
              <a:ext cx="285507" cy="190965"/>
            </a:xfrm>
            <a:prstGeom prst="straightConnector1">
              <a:avLst/>
            </a:prstGeom>
            <a:ln w="19050">
              <a:solidFill>
                <a:srgbClr val="151D18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2" name="Straight Arrow Connector 211">
            <a:extLst>
              <a:ext uri="{FF2B5EF4-FFF2-40B4-BE49-F238E27FC236}">
                <a16:creationId xmlns:a16="http://schemas.microsoft.com/office/drawing/2014/main" id="{AB995542-DF4B-8599-9065-FEA4C098AD09}"/>
              </a:ext>
            </a:extLst>
          </p:cNvPr>
          <p:cNvCxnSpPr>
            <a:cxnSpLocks/>
            <a:endCxn id="197" idx="0"/>
          </p:cNvCxnSpPr>
          <p:nvPr/>
        </p:nvCxnSpPr>
        <p:spPr>
          <a:xfrm>
            <a:off x="7715656" y="2840595"/>
            <a:ext cx="1468792" cy="17068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Arrow Connector 213">
            <a:extLst>
              <a:ext uri="{FF2B5EF4-FFF2-40B4-BE49-F238E27FC236}">
                <a16:creationId xmlns:a16="http://schemas.microsoft.com/office/drawing/2014/main" id="{B805E52B-0E1F-9783-12F1-2E050C92DAAA}"/>
              </a:ext>
            </a:extLst>
          </p:cNvPr>
          <p:cNvCxnSpPr>
            <a:cxnSpLocks/>
            <a:endCxn id="199" idx="0"/>
          </p:cNvCxnSpPr>
          <p:nvPr/>
        </p:nvCxnSpPr>
        <p:spPr>
          <a:xfrm>
            <a:off x="7688801" y="3581067"/>
            <a:ext cx="1523790" cy="77793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413FA0A-C266-3089-9530-97B8639BF4B3}"/>
              </a:ext>
            </a:extLst>
          </p:cNvPr>
          <p:cNvSpPr txBox="1"/>
          <p:nvPr/>
        </p:nvSpPr>
        <p:spPr>
          <a:xfrm>
            <a:off x="555291" y="1062263"/>
            <a:ext cx="7771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80808"/>
                </a:solidFill>
              </a:rPr>
              <a:t>Careful sizing for operation in the 10 K - 50 K and 4.5 K – 10 K ranges using the numerical model [1]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5F71135-92DC-BEE4-82FC-3BD5C442A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/>
              <a:t>T. Koettig |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0998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4EE95C5-ED47-4E90-AD5E-EDD56F686A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36" r="2001"/>
          <a:stretch/>
        </p:blipFill>
        <p:spPr>
          <a:xfrm>
            <a:off x="8436212" y="88949"/>
            <a:ext cx="3146997" cy="583130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7FCC775-9EC8-4E94-AA87-93107B1FD37D}"/>
              </a:ext>
            </a:extLst>
          </p:cNvPr>
          <p:cNvCxnSpPr>
            <a:cxnSpLocks/>
          </p:cNvCxnSpPr>
          <p:nvPr/>
        </p:nvCxnSpPr>
        <p:spPr>
          <a:xfrm flipV="1">
            <a:off x="8436213" y="1760048"/>
            <a:ext cx="726932" cy="11226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54EC4B2-43BF-43C5-828F-61257EA5E109}"/>
              </a:ext>
            </a:extLst>
          </p:cNvPr>
          <p:cNvCxnSpPr>
            <a:cxnSpLocks/>
          </p:cNvCxnSpPr>
          <p:nvPr/>
        </p:nvCxnSpPr>
        <p:spPr>
          <a:xfrm flipV="1">
            <a:off x="8436212" y="3160437"/>
            <a:ext cx="758445" cy="35379"/>
          </a:xfrm>
          <a:prstGeom prst="straightConnector1">
            <a:avLst/>
          </a:prstGeom>
          <a:ln>
            <a:solidFill>
              <a:srgbClr val="1429E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35E1650-1621-4A3C-8531-F7B197B753C9}"/>
              </a:ext>
            </a:extLst>
          </p:cNvPr>
          <p:cNvCxnSpPr>
            <a:cxnSpLocks/>
          </p:cNvCxnSpPr>
          <p:nvPr/>
        </p:nvCxnSpPr>
        <p:spPr>
          <a:xfrm flipV="1">
            <a:off x="8319126" y="4320989"/>
            <a:ext cx="875532" cy="16129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8286A16-02E2-4EB5-A37C-5B8EF04938F1}"/>
                  </a:ext>
                </a:extLst>
              </p:cNvPr>
              <p:cNvSpPr txBox="1"/>
              <p:nvPr/>
            </p:nvSpPr>
            <p:spPr>
              <a:xfrm>
                <a:off x="6803914" y="1784297"/>
                <a:ext cx="1884413" cy="7487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133" dirty="0">
                    <a:solidFill>
                      <a:schemeClr val="accent6">
                        <a:lumMod val="50000"/>
                      </a:schemeClr>
                    </a:solidFill>
                  </a:rPr>
                  <a:t>NTU=18.6 (</a:t>
                </a:r>
                <a14:m>
                  <m:oMath xmlns:m="http://schemas.openxmlformats.org/officeDocument/2006/math">
                    <m:r>
                      <a:rPr lang="en-US" sz="2133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133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=94.9</m:t>
                    </m:r>
                  </m:oMath>
                </a14:m>
                <a:r>
                  <a:rPr lang="en-GB" sz="2133" dirty="0">
                    <a:solidFill>
                      <a:schemeClr val="accent6">
                        <a:lumMod val="50000"/>
                      </a:schemeClr>
                    </a:solidFill>
                  </a:rPr>
                  <a:t> %)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8286A16-02E2-4EB5-A37C-5B8EF04938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914" y="1784297"/>
                <a:ext cx="1884413" cy="748795"/>
              </a:xfrm>
              <a:prstGeom prst="rect">
                <a:avLst/>
              </a:prstGeom>
              <a:blipFill>
                <a:blip r:embed="rId5"/>
                <a:stretch>
                  <a:fillRect l="-3883" t="-5691" b="-14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FCFC02CB-6A07-4729-9CCC-6DDAC9B491C6}"/>
                  </a:ext>
                </a:extLst>
              </p:cNvPr>
              <p:cNvSpPr txBox="1"/>
              <p:nvPr/>
            </p:nvSpPr>
            <p:spPr>
              <a:xfrm>
                <a:off x="6803914" y="2933389"/>
                <a:ext cx="1884413" cy="7487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133" dirty="0">
                    <a:solidFill>
                      <a:srgbClr val="1429EC"/>
                    </a:solidFill>
                  </a:rPr>
                  <a:t>NTU = 55 (</a:t>
                </a:r>
                <a14:m>
                  <m:oMath xmlns:m="http://schemas.openxmlformats.org/officeDocument/2006/math">
                    <m:r>
                      <a:rPr lang="en-US" sz="2133" i="1">
                        <a:solidFill>
                          <a:srgbClr val="1429EC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133" i="1">
                        <a:solidFill>
                          <a:srgbClr val="1429EC"/>
                        </a:solidFill>
                        <a:latin typeface="Cambria Math" panose="02040503050406030204" pitchFamily="18" charset="0"/>
                      </a:rPr>
                      <m:t>=98.2</m:t>
                    </m:r>
                  </m:oMath>
                </a14:m>
                <a:r>
                  <a:rPr lang="en-GB" sz="2133" dirty="0">
                    <a:solidFill>
                      <a:srgbClr val="1429EC"/>
                    </a:solidFill>
                  </a:rPr>
                  <a:t> %)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FCFC02CB-6A07-4729-9CCC-6DDAC9B491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914" y="2933389"/>
                <a:ext cx="1884413" cy="748795"/>
              </a:xfrm>
              <a:prstGeom prst="rect">
                <a:avLst/>
              </a:prstGeom>
              <a:blipFill>
                <a:blip r:embed="rId6"/>
                <a:stretch>
                  <a:fillRect l="-3883" t="-4878" b="-154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93697897-699B-4699-A401-C530FF352533}"/>
              </a:ext>
            </a:extLst>
          </p:cNvPr>
          <p:cNvSpPr txBox="1"/>
          <p:nvPr/>
        </p:nvSpPr>
        <p:spPr>
          <a:xfrm>
            <a:off x="433591" y="995061"/>
            <a:ext cx="7433079" cy="933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Transparent-wall designs were implemented for the two coldest CFHEXs</a:t>
            </a:r>
          </a:p>
          <a:p>
            <a:pPr marL="380990" indent="-38099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Very high experimental performance achieved with the novel transparent-wall design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5088C1EF-1A40-4947-B9EF-F6F400D68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316" y="340145"/>
            <a:ext cx="11587853" cy="654916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2060"/>
                </a:solidFill>
              </a:rPr>
              <a:t>Performance: CFHEX effectiveness</a:t>
            </a:r>
            <a:endParaRPr lang="en-GB" sz="32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985C61F-6FE6-4517-BCBD-03E3D53F5C71}"/>
                  </a:ext>
                </a:extLst>
              </p:cNvPr>
              <p:cNvSpPr txBox="1"/>
              <p:nvPr/>
            </p:nvSpPr>
            <p:spPr>
              <a:xfrm>
                <a:off x="6803914" y="4320988"/>
                <a:ext cx="1790961" cy="7487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133" dirty="0">
                    <a:solidFill>
                      <a:srgbClr val="00B050"/>
                    </a:solidFill>
                  </a:rPr>
                  <a:t>NTU &gt;124 (</a:t>
                </a:r>
                <a14:m>
                  <m:oMath xmlns:m="http://schemas.openxmlformats.org/officeDocument/2006/math">
                    <m:r>
                      <a:rPr lang="en-US" sz="2133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133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=99.2</m:t>
                    </m:r>
                  </m:oMath>
                </a14:m>
                <a:r>
                  <a:rPr lang="en-GB" sz="2133" dirty="0">
                    <a:solidFill>
                      <a:srgbClr val="00B050"/>
                    </a:solidFill>
                  </a:rPr>
                  <a:t> %)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985C61F-6FE6-4517-BCBD-03E3D53F5C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914" y="4320988"/>
                <a:ext cx="1790961" cy="748795"/>
              </a:xfrm>
              <a:prstGeom prst="rect">
                <a:avLst/>
              </a:prstGeom>
              <a:blipFill>
                <a:blip r:embed="rId7"/>
                <a:stretch>
                  <a:fillRect l="-4082" t="-4878" b="-14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EA0028B-5FF1-6D2E-B1D6-16E1EBB26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/>
              <a:t>T. Koettig | CERN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D25E4C-CDF4-04F1-8CE4-2B1D58740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77D281-6E9E-9038-03F2-8A936E28A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6971" y="6356351"/>
            <a:ext cx="2844800" cy="365125"/>
          </a:xfrm>
        </p:spPr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0218DB-BB28-E10F-4B26-AB001C9A9E0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220" b="288"/>
          <a:stretch/>
        </p:blipFill>
        <p:spPr>
          <a:xfrm>
            <a:off x="1714986" y="2096491"/>
            <a:ext cx="4201187" cy="394945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612365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22CF9-9E99-664F-8357-F108AB2E0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examples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E6186BB-D110-89DD-B1F4-F20D002E41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066426-7EC3-2AE0-AB1D-DD920BE91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08701-FB34-CE01-F61E-9E22CC7EF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|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A4267-DEF6-FF7E-3B54-A1A010780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7269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72946743-7FEF-40AC-9FAF-F9585072A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5915" y="0"/>
            <a:ext cx="6626085" cy="5879253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EF69B4A1-6835-4DE1-A012-C454D27D1A0E}"/>
              </a:ext>
            </a:extLst>
          </p:cNvPr>
          <p:cNvSpPr txBox="1">
            <a:spLocks/>
          </p:cNvSpPr>
          <p:nvPr/>
        </p:nvSpPr>
        <p:spPr>
          <a:xfrm>
            <a:off x="478889" y="146197"/>
            <a:ext cx="11587853" cy="654916"/>
          </a:xfrm>
          <a:prstGeom prst="rect">
            <a:avLst/>
          </a:prstGeom>
        </p:spPr>
        <p:txBody>
          <a:bodyPr vert="horz" lIns="60960" rIns="6096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200" b="1" dirty="0">
                <a:solidFill>
                  <a:srgbClr val="002060"/>
                </a:solidFill>
              </a:rPr>
              <a:t>Applications: dry SRF cavity cooling</a:t>
            </a:r>
            <a:endParaRPr lang="en-GB" sz="3200" b="1" dirty="0">
              <a:solidFill>
                <a:srgbClr val="002060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635BC9E-7F01-43A9-AB91-C9BAF4EC87F2}"/>
              </a:ext>
            </a:extLst>
          </p:cNvPr>
          <p:cNvGrpSpPr/>
          <p:nvPr/>
        </p:nvGrpSpPr>
        <p:grpSpPr>
          <a:xfrm>
            <a:off x="5199332" y="1052731"/>
            <a:ext cx="4590514" cy="3886978"/>
            <a:chOff x="3918034" y="788087"/>
            <a:chExt cx="3442886" cy="2915233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22509C3-0662-4989-B939-903C4CFDAD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0" t="24426" r="17001" b="-1"/>
            <a:stretch/>
          </p:blipFill>
          <p:spPr>
            <a:xfrm rot="10641076">
              <a:off x="3918034" y="788087"/>
              <a:ext cx="2431311" cy="1293744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6C40C2A-EDDC-4204-88CA-398FD6B0150F}"/>
                </a:ext>
              </a:extLst>
            </p:cNvPr>
            <p:cNvSpPr/>
            <p:nvPr/>
          </p:nvSpPr>
          <p:spPr>
            <a:xfrm>
              <a:off x="6248400" y="3064037"/>
              <a:ext cx="1112520" cy="639283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6A02D452-A9B2-4FED-9F06-605648AD4DE8}"/>
                </a:ext>
              </a:extLst>
            </p:cNvPr>
            <p:cNvCxnSpPr>
              <a:cxnSpLocks/>
            </p:cNvCxnSpPr>
            <p:nvPr/>
          </p:nvCxnSpPr>
          <p:spPr>
            <a:xfrm>
              <a:off x="5986849" y="1889122"/>
              <a:ext cx="817811" cy="1097918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26EF4685-EBFC-455E-8FDA-3DD1062A208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35" r="1593" b="8799"/>
          <a:stretch/>
        </p:blipFill>
        <p:spPr>
          <a:xfrm>
            <a:off x="564215" y="1572323"/>
            <a:ext cx="3377867" cy="2378152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A885F0E6-7B60-47AA-B1AA-A2447E497B6F}"/>
              </a:ext>
            </a:extLst>
          </p:cNvPr>
          <p:cNvGrpSpPr/>
          <p:nvPr/>
        </p:nvGrpSpPr>
        <p:grpSpPr>
          <a:xfrm>
            <a:off x="3762271" y="3696713"/>
            <a:ext cx="2041127" cy="2065740"/>
            <a:chOff x="2821703" y="2772534"/>
            <a:chExt cx="1530845" cy="154930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648C2FA-2D84-4FA6-97CF-314F7F69B1C9}"/>
                </a:ext>
              </a:extLst>
            </p:cNvPr>
            <p:cNvSpPr txBox="1"/>
            <p:nvPr/>
          </p:nvSpPr>
          <p:spPr>
            <a:xfrm>
              <a:off x="2821703" y="3178834"/>
              <a:ext cx="1530845" cy="1143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800"/>
                </a:spcBef>
              </a:pPr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</a:rPr>
                <a:t>Test setup to study dry colling (system performance, flow in the capillary)</a:t>
              </a:r>
            </a:p>
          </p:txBody>
        </p:sp>
        <p:sp>
          <p:nvSpPr>
            <p:cNvPr id="2" name="Arrow: Right 1">
              <a:extLst>
                <a:ext uri="{FF2B5EF4-FFF2-40B4-BE49-F238E27FC236}">
                  <a16:creationId xmlns:a16="http://schemas.microsoft.com/office/drawing/2014/main" id="{A7ED96A0-14F9-4908-BD49-23034B579DE4}"/>
                </a:ext>
              </a:extLst>
            </p:cNvPr>
            <p:cNvSpPr/>
            <p:nvPr/>
          </p:nvSpPr>
          <p:spPr>
            <a:xfrm>
              <a:off x="3220207" y="2772534"/>
              <a:ext cx="535403" cy="387492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51BD73EB-0E3B-451F-8140-395EE161B336}"/>
              </a:ext>
            </a:extLst>
          </p:cNvPr>
          <p:cNvSpPr txBox="1"/>
          <p:nvPr/>
        </p:nvSpPr>
        <p:spPr>
          <a:xfrm>
            <a:off x="1050076" y="1102260"/>
            <a:ext cx="2610747" cy="470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800"/>
              </a:spcBef>
            </a:pPr>
            <a:r>
              <a:rPr lang="en-US" sz="1867" b="1" dirty="0">
                <a:solidFill>
                  <a:schemeClr val="bg2">
                    <a:lumMod val="10000"/>
                  </a:schemeClr>
                </a:solidFill>
              </a:rPr>
              <a:t>Dry cooling principle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3408E-12F4-2AB6-ABDD-3E0E49799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/>
              <a:t>T. Koettig | CERN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AC25B1-21EC-5A58-AAA8-E58F0688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B2B972-2E70-0660-5A76-196F4B359E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6971" y="6356351"/>
            <a:ext cx="2844800" cy="365125"/>
          </a:xfrm>
        </p:spPr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2952819-2CB6-2CBF-FDAE-9A13B05D7471}"/>
              </a:ext>
            </a:extLst>
          </p:cNvPr>
          <p:cNvGrpSpPr/>
          <p:nvPr/>
        </p:nvGrpSpPr>
        <p:grpSpPr>
          <a:xfrm>
            <a:off x="55461" y="4259596"/>
            <a:ext cx="3801724" cy="1495425"/>
            <a:chOff x="37904" y="3026611"/>
            <a:chExt cx="2976619" cy="1057814"/>
          </a:xfrm>
        </p:grpSpPr>
        <p:pic>
          <p:nvPicPr>
            <p:cNvPr id="21" name="Graphic 44">
              <a:extLst>
                <a:ext uri="{FF2B5EF4-FFF2-40B4-BE49-F238E27FC236}">
                  <a16:creationId xmlns:a16="http://schemas.microsoft.com/office/drawing/2014/main" id="{0328B735-5A05-D4FC-F8CC-FCAEC1886B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56" t="82804" r="8722" b="2780"/>
            <a:stretch/>
          </p:blipFill>
          <p:spPr>
            <a:xfrm>
              <a:off x="37904" y="3266850"/>
              <a:ext cx="1464503" cy="69740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22EC9F9-752C-174A-5281-5AC9FB953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02407" y="3026611"/>
              <a:ext cx="1512116" cy="10578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440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250" y="177730"/>
            <a:ext cx="11998117" cy="741716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2060"/>
                </a:solidFill>
              </a:rPr>
              <a:t>Cavity wall temperature distribution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6971" y="6356351"/>
            <a:ext cx="2844800" cy="365125"/>
          </a:xfrm>
        </p:spPr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/>
              <a:t>T. Koettig | CERN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6866" y="227973"/>
            <a:ext cx="2896137" cy="19051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b="10410"/>
          <a:stretch/>
        </p:blipFill>
        <p:spPr>
          <a:xfrm>
            <a:off x="3934399" y="970632"/>
            <a:ext cx="3198208" cy="1490377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CCC645F3-1750-FC9F-7640-709CAF82771E}"/>
              </a:ext>
            </a:extLst>
          </p:cNvPr>
          <p:cNvGrpSpPr/>
          <p:nvPr/>
        </p:nvGrpSpPr>
        <p:grpSpPr>
          <a:xfrm>
            <a:off x="106361" y="2660185"/>
            <a:ext cx="5926385" cy="3464048"/>
            <a:chOff x="98305" y="1752517"/>
            <a:chExt cx="4444789" cy="259803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305" y="2051281"/>
              <a:ext cx="4444789" cy="2211283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037335" y="1752517"/>
              <a:ext cx="2404745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33" dirty="0"/>
                <a:t>He two-phase flow (TPF)</a:t>
              </a:r>
              <a:endParaRPr lang="en-GB" sz="2133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A26BE5A-0B58-845F-81A9-84EE49E46BEE}"/>
                </a:ext>
              </a:extLst>
            </p:cNvPr>
            <p:cNvSpPr txBox="1"/>
            <p:nvPr/>
          </p:nvSpPr>
          <p:spPr>
            <a:xfrm>
              <a:off x="1855236" y="4158144"/>
              <a:ext cx="748042" cy="192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67" dirty="0">
                  <a:solidFill>
                    <a:schemeClr val="accent6">
                      <a:lumMod val="50000"/>
                    </a:schemeClr>
                  </a:solidFill>
                </a:rPr>
                <a:t>x-position [m]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27604A6-2499-4C60-9ABF-0D4B1680484C}"/>
                </a:ext>
              </a:extLst>
            </p:cNvPr>
            <p:cNvSpPr txBox="1"/>
            <p:nvPr/>
          </p:nvSpPr>
          <p:spPr>
            <a:xfrm>
              <a:off x="497492" y="2085017"/>
              <a:ext cx="3837830" cy="22309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333" dirty="0">
                  <a:solidFill>
                    <a:schemeClr val="accent6">
                      <a:lumMod val="50000"/>
                    </a:schemeClr>
                  </a:solidFill>
                </a:rPr>
                <a:t>Capillary: 21 loops, spacing 0.75 cm, length 10.57 m, power 2 W </a:t>
              </a:r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DF58447C-18DD-4F69-F9A7-5792EB8F5D71}"/>
              </a:ext>
            </a:extLst>
          </p:cNvPr>
          <p:cNvSpPr/>
          <p:nvPr/>
        </p:nvSpPr>
        <p:spPr>
          <a:xfrm>
            <a:off x="706250" y="4426179"/>
            <a:ext cx="572257" cy="257577"/>
          </a:xfrm>
          <a:prstGeom prst="ellipse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D499D7C-D290-CE92-F3E4-0D7BD689D216}"/>
              </a:ext>
            </a:extLst>
          </p:cNvPr>
          <p:cNvCxnSpPr>
            <a:cxnSpLocks/>
            <a:stCxn id="17" idx="3"/>
          </p:cNvCxnSpPr>
          <p:nvPr/>
        </p:nvCxnSpPr>
        <p:spPr>
          <a:xfrm flipH="1">
            <a:off x="663323" y="4646034"/>
            <a:ext cx="126732" cy="196448"/>
          </a:xfrm>
          <a:prstGeom prst="straightConnector1">
            <a:avLst/>
          </a:prstGeom>
          <a:ln w="952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7CAEA7BE-4BE5-9F34-205C-F05734DE76CF}"/>
              </a:ext>
            </a:extLst>
          </p:cNvPr>
          <p:cNvSpPr txBox="1"/>
          <p:nvPr/>
        </p:nvSpPr>
        <p:spPr>
          <a:xfrm>
            <a:off x="217989" y="1385088"/>
            <a:ext cx="351378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Numerical simulation!</a:t>
            </a:r>
          </a:p>
          <a:p>
            <a:pPr algn="l"/>
            <a:r>
              <a:rPr lang="en-US" dirty="0"/>
              <a:t>to be validated by the experiments</a:t>
            </a:r>
          </a:p>
        </p:txBody>
      </p:sp>
    </p:spTree>
    <p:extLst>
      <p:ext uri="{BB962C8B-B14F-4D97-AF65-F5344CB8AC3E}">
        <p14:creationId xmlns:p14="http://schemas.microsoft.com/office/powerpoint/2010/main" val="4230257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FE66A0-F923-4147-B3E7-3A730226B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F81B53-86D7-40A5-B44A-58B3E4286AD9}"/>
              </a:ext>
            </a:extLst>
          </p:cNvPr>
          <p:cNvSpPr txBox="1"/>
          <p:nvPr/>
        </p:nvSpPr>
        <p:spPr>
          <a:xfrm>
            <a:off x="777806" y="1439335"/>
            <a:ext cx="1063638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Introduction, from liquid bath cooling towards conduction cooled devices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Cryocooler based systems – additional cooling loops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Counter-flow HEXs 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Application examples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Summary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0499A4-83D9-463A-8862-6B525EE25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C588C9-3391-4B00-BC24-13CD57A91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|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7D6BF0-2A9E-452A-8184-FC7A6173D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7459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533" y="136524"/>
            <a:ext cx="10515600" cy="741716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2060"/>
                </a:solidFill>
              </a:rPr>
              <a:t>Two-phase flow – flow pattern map calculations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6971" y="6356351"/>
            <a:ext cx="2844800" cy="365125"/>
          </a:xfrm>
        </p:spPr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910341" y="6347020"/>
            <a:ext cx="3860800" cy="365125"/>
          </a:xfrm>
        </p:spPr>
        <p:txBody>
          <a:bodyPr/>
          <a:lstStyle/>
          <a:p>
            <a:r>
              <a:rPr lang="en-US"/>
              <a:t>T. Koettig | CERN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33171" y="910033"/>
            <a:ext cx="3711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Heat loads and mass flow</a:t>
            </a:r>
            <a:endParaRPr lang="en-GB" sz="240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060" y="1512672"/>
            <a:ext cx="5438273" cy="40992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8645" y="673769"/>
            <a:ext cx="5243691" cy="521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492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64" y="203028"/>
            <a:ext cx="11998117" cy="741716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2060"/>
                </a:solidFill>
              </a:rPr>
              <a:t>Cavity wall temperature distribution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6971" y="6356351"/>
            <a:ext cx="2844800" cy="365125"/>
          </a:xfrm>
        </p:spPr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/>
              <a:t>T. Koettig | CERN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6866" y="227973"/>
            <a:ext cx="2896137" cy="19051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b="10410"/>
          <a:stretch/>
        </p:blipFill>
        <p:spPr>
          <a:xfrm>
            <a:off x="3819069" y="978942"/>
            <a:ext cx="3198208" cy="1490377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F968FC15-5BDB-B2DA-B60F-0CA60785873B}"/>
              </a:ext>
            </a:extLst>
          </p:cNvPr>
          <p:cNvGrpSpPr/>
          <p:nvPr/>
        </p:nvGrpSpPr>
        <p:grpSpPr>
          <a:xfrm>
            <a:off x="6351219" y="2641009"/>
            <a:ext cx="5388472" cy="3517513"/>
            <a:chOff x="4738757" y="1753739"/>
            <a:chExt cx="4041354" cy="263813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A74D423-8E20-3DF3-3D56-92A46B072AF3}"/>
                </a:ext>
              </a:extLst>
            </p:cNvPr>
            <p:cNvGrpSpPr/>
            <p:nvPr/>
          </p:nvGrpSpPr>
          <p:grpSpPr>
            <a:xfrm>
              <a:off x="4738757" y="1753739"/>
              <a:ext cx="4021855" cy="2638135"/>
              <a:chOff x="4738757" y="1661069"/>
              <a:chExt cx="4021855" cy="2638135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5490783" y="1661069"/>
                <a:ext cx="2747387" cy="315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133" dirty="0"/>
                  <a:t>Flow options – a comparison</a:t>
                </a:r>
                <a:endParaRPr lang="en-GB" sz="2133" dirty="0"/>
              </a:p>
            </p:txBody>
          </p:sp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F637542-2484-0D6D-97C0-90AFB5ABA8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38757" y="2155201"/>
                <a:ext cx="4021855" cy="2144003"/>
              </a:xfrm>
              <a:prstGeom prst="rect">
                <a:avLst/>
              </a:prstGeom>
            </p:spPr>
          </p:pic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4912379-5293-3CA2-563B-C87FB040F172}"/>
                </a:ext>
              </a:extLst>
            </p:cNvPr>
            <p:cNvSpPr txBox="1"/>
            <p:nvPr/>
          </p:nvSpPr>
          <p:spPr>
            <a:xfrm>
              <a:off x="4942281" y="2051340"/>
              <a:ext cx="3837830" cy="2230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33" dirty="0">
                  <a:solidFill>
                    <a:schemeClr val="accent6">
                      <a:lumMod val="50000"/>
                    </a:schemeClr>
                  </a:solidFill>
                </a:rPr>
                <a:t>Capillary: 21 loops, spacing 0.75 cm, length 10.57 m, power 3 W 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CC645F3-1750-FC9F-7640-709CAF82771E}"/>
              </a:ext>
            </a:extLst>
          </p:cNvPr>
          <p:cNvGrpSpPr/>
          <p:nvPr/>
        </p:nvGrpSpPr>
        <p:grpSpPr>
          <a:xfrm>
            <a:off x="169615" y="2694474"/>
            <a:ext cx="5926385" cy="3464048"/>
            <a:chOff x="98305" y="1752517"/>
            <a:chExt cx="4444789" cy="259803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8305" y="2051281"/>
              <a:ext cx="4444789" cy="2211283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037335" y="1752517"/>
              <a:ext cx="2404745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33" dirty="0"/>
                <a:t>He two-phase flow (TPF)</a:t>
              </a:r>
              <a:endParaRPr lang="en-GB" sz="2133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A26BE5A-0B58-845F-81A9-84EE49E46BEE}"/>
                </a:ext>
              </a:extLst>
            </p:cNvPr>
            <p:cNvSpPr txBox="1"/>
            <p:nvPr/>
          </p:nvSpPr>
          <p:spPr>
            <a:xfrm>
              <a:off x="1855236" y="4158144"/>
              <a:ext cx="748042" cy="192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67" dirty="0">
                  <a:solidFill>
                    <a:schemeClr val="accent6">
                      <a:lumMod val="50000"/>
                    </a:schemeClr>
                  </a:solidFill>
                </a:rPr>
                <a:t>x-position [m]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27604A6-2499-4C60-9ABF-0D4B1680484C}"/>
                </a:ext>
              </a:extLst>
            </p:cNvPr>
            <p:cNvSpPr txBox="1"/>
            <p:nvPr/>
          </p:nvSpPr>
          <p:spPr>
            <a:xfrm>
              <a:off x="497492" y="2085017"/>
              <a:ext cx="3837830" cy="22309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333" dirty="0">
                  <a:solidFill>
                    <a:schemeClr val="accent6">
                      <a:lumMod val="50000"/>
                    </a:schemeClr>
                  </a:solidFill>
                </a:rPr>
                <a:t>Capillary: 21 loops, spacing 0.75 cm, length 10.57 m, power 2 W 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2BFA928B-49A7-34AC-067E-766CF0706745}"/>
              </a:ext>
            </a:extLst>
          </p:cNvPr>
          <p:cNvSpPr txBox="1"/>
          <p:nvPr/>
        </p:nvSpPr>
        <p:spPr>
          <a:xfrm rot="16200000">
            <a:off x="10649739" y="4370212"/>
            <a:ext cx="2583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Courtesy: A. Onufrena et al. CEC 2021, IO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P Conf. Series: Materials Science and Engineering</a:t>
            </a:r>
            <a:endParaRPr lang="en-US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41D4484-C576-2E93-3809-6A14533674E7}"/>
              </a:ext>
            </a:extLst>
          </p:cNvPr>
          <p:cNvSpPr txBox="1"/>
          <p:nvPr/>
        </p:nvSpPr>
        <p:spPr>
          <a:xfrm>
            <a:off x="217989" y="1385088"/>
            <a:ext cx="351378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Numerical simulation!</a:t>
            </a:r>
          </a:p>
          <a:p>
            <a:pPr algn="l"/>
            <a:r>
              <a:rPr lang="en-US" dirty="0"/>
              <a:t>to be validated by the experiments</a:t>
            </a:r>
          </a:p>
        </p:txBody>
      </p:sp>
    </p:spTree>
    <p:extLst>
      <p:ext uri="{BB962C8B-B14F-4D97-AF65-F5344CB8AC3E}">
        <p14:creationId xmlns:p14="http://schemas.microsoft.com/office/powerpoint/2010/main" val="36913978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581" y="135971"/>
            <a:ext cx="12081878" cy="741716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2060"/>
                </a:solidFill>
              </a:rPr>
              <a:t>Optimum cooling tube diameter/length/fluid pressure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/>
              <a:t>T. Koettig | CERN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69E100-F6AA-4DB8-9911-5CA662A88D2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15195" y="1215308"/>
            <a:ext cx="5096255" cy="50835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0A36D7-8CF1-4578-8C9B-10A59A5725E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339375" y="1215308"/>
            <a:ext cx="5096255" cy="508351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76F1993-78E3-2B22-B9FE-788786E87C57}"/>
              </a:ext>
            </a:extLst>
          </p:cNvPr>
          <p:cNvSpPr/>
          <p:nvPr/>
        </p:nvSpPr>
        <p:spPr>
          <a:xfrm>
            <a:off x="8348695" y="3392142"/>
            <a:ext cx="2565140" cy="620259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Similar heat transfer of TPF and Sup. crit. 3 bar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D8D4AB9-9625-B8CA-B5EB-8F18593A552A}"/>
              </a:ext>
            </a:extLst>
          </p:cNvPr>
          <p:cNvCxnSpPr/>
          <p:nvPr/>
        </p:nvCxnSpPr>
        <p:spPr>
          <a:xfrm flipH="1">
            <a:off x="8615143" y="4012401"/>
            <a:ext cx="272359" cy="113183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9CACD037-3C43-8422-8FC7-1B67AED2F67B}"/>
              </a:ext>
            </a:extLst>
          </p:cNvPr>
          <p:cNvSpPr/>
          <p:nvPr/>
        </p:nvSpPr>
        <p:spPr>
          <a:xfrm>
            <a:off x="3535518" y="3392142"/>
            <a:ext cx="2304603" cy="620259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Quite higher pressure drop of TPF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9DE5AA2-5B2C-2E08-3D87-871E65F014FD}"/>
              </a:ext>
            </a:extLst>
          </p:cNvPr>
          <p:cNvCxnSpPr>
            <a:cxnSpLocks/>
          </p:cNvCxnSpPr>
          <p:nvPr/>
        </p:nvCxnSpPr>
        <p:spPr>
          <a:xfrm flipH="1">
            <a:off x="3060365" y="4012400"/>
            <a:ext cx="473675" cy="1212579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927F1CE-B95B-834B-AC8C-1529AD6446FC}"/>
              </a:ext>
            </a:extLst>
          </p:cNvPr>
          <p:cNvCxnSpPr>
            <a:cxnSpLocks/>
          </p:cNvCxnSpPr>
          <p:nvPr/>
        </p:nvCxnSpPr>
        <p:spPr>
          <a:xfrm flipH="1" flipV="1">
            <a:off x="3063322" y="3757066"/>
            <a:ext cx="469241" cy="26670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10B7B8E-3B64-F0AB-8B24-D66BF4F02C04}"/>
              </a:ext>
            </a:extLst>
          </p:cNvPr>
          <p:cNvSpPr txBox="1"/>
          <p:nvPr/>
        </p:nvSpPr>
        <p:spPr>
          <a:xfrm>
            <a:off x="1855197" y="1215308"/>
            <a:ext cx="27058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Pressure drop comparison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7B2E69-CD7C-8207-F721-0406C471A2FA}"/>
              </a:ext>
            </a:extLst>
          </p:cNvPr>
          <p:cNvSpPr txBox="1"/>
          <p:nvPr/>
        </p:nvSpPr>
        <p:spPr>
          <a:xfrm>
            <a:off x="6758965" y="1215308"/>
            <a:ext cx="4676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Temperature difference tube wall to fluid core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D7E60B-17FD-71AB-5E62-7DDB3C59D13C}"/>
              </a:ext>
            </a:extLst>
          </p:cNvPr>
          <p:cNvSpPr txBox="1"/>
          <p:nvPr/>
        </p:nvSpPr>
        <p:spPr>
          <a:xfrm>
            <a:off x="1496054" y="723799"/>
            <a:ext cx="919989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u="sng" dirty="0"/>
              <a:t>Numerical simulation</a:t>
            </a:r>
            <a:r>
              <a:rPr lang="en-US" sz="2000" dirty="0"/>
              <a:t> of friction and heat transfer, a comparison of flow conditions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CF1F9F55-AFF0-3559-57F6-9A925EDAF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1720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C1DA1-B97E-9DD0-B4B3-F1C055B21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6971" y="6356351"/>
            <a:ext cx="2844800" cy="365125"/>
          </a:xfrm>
        </p:spPr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A6D916-5825-B957-84EC-95062C8DD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/>
              <a:t>T. Koettig |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08414-2647-B0B9-9E0D-DCDC63898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A21364E-65F2-EF4E-9831-EFE346256EC4}"/>
              </a:ext>
            </a:extLst>
          </p:cNvPr>
          <p:cNvSpPr txBox="1">
            <a:spLocks/>
          </p:cNvSpPr>
          <p:nvPr/>
        </p:nvSpPr>
        <p:spPr>
          <a:xfrm>
            <a:off x="459945" y="166316"/>
            <a:ext cx="10768227" cy="5191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02060"/>
                </a:solidFill>
              </a:rPr>
              <a:t>Remote cooling loops with boosted performance</a:t>
            </a:r>
            <a:endParaRPr lang="en-GB" sz="3200" dirty="0">
              <a:solidFill>
                <a:srgbClr val="00206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46A6ED-F5B8-5796-00BF-FA3C3383B7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88"/>
          <a:stretch/>
        </p:blipFill>
        <p:spPr>
          <a:xfrm>
            <a:off x="886971" y="1326703"/>
            <a:ext cx="3166852" cy="5544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9EC7A4-D7C2-65A4-637C-5377A0A4829D}"/>
              </a:ext>
            </a:extLst>
          </p:cNvPr>
          <p:cNvSpPr txBox="1"/>
          <p:nvPr/>
        </p:nvSpPr>
        <p:spPr>
          <a:xfrm>
            <a:off x="1006542" y="867575"/>
            <a:ext cx="30392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Subcooled 4 bar cooling loop 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C19752-1798-662C-9E14-6A393757155B}"/>
              </a:ext>
            </a:extLst>
          </p:cNvPr>
          <p:cNvSpPr txBox="1"/>
          <p:nvPr/>
        </p:nvSpPr>
        <p:spPr>
          <a:xfrm>
            <a:off x="4298050" y="1630823"/>
            <a:ext cx="2399733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u="sng" dirty="0"/>
              <a:t>Remarks:</a:t>
            </a:r>
          </a:p>
          <a:p>
            <a:pPr algn="l"/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Single phase flow above crit. pressure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Good heat transfer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err="1"/>
              <a:t>CryoFan</a:t>
            </a:r>
            <a:r>
              <a:rPr lang="en-US" dirty="0"/>
              <a:t> works better at higher pressure (density)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JT cryocooler systems exit in industry e.g.            9 W @ 4.2 K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E9CDA75-5F85-97D2-4485-6A1C164D27C6}"/>
              </a:ext>
            </a:extLst>
          </p:cNvPr>
          <p:cNvGrpSpPr/>
          <p:nvPr/>
        </p:nvGrpSpPr>
        <p:grpSpPr>
          <a:xfrm>
            <a:off x="6697783" y="875813"/>
            <a:ext cx="5493720" cy="5989144"/>
            <a:chOff x="6697783" y="875813"/>
            <a:chExt cx="5493720" cy="598914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490087B-0D09-4181-BE65-476F77A3FFFC}"/>
                </a:ext>
              </a:extLst>
            </p:cNvPr>
            <p:cNvGrpSpPr/>
            <p:nvPr/>
          </p:nvGrpSpPr>
          <p:grpSpPr>
            <a:xfrm>
              <a:off x="6697783" y="875813"/>
              <a:ext cx="5493720" cy="5989144"/>
              <a:chOff x="6262880" y="868856"/>
              <a:chExt cx="5493720" cy="5989144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F306EF9-5235-3492-38C9-D187DB69804F}"/>
                  </a:ext>
                </a:extLst>
              </p:cNvPr>
              <p:cNvSpPr txBox="1"/>
              <p:nvPr/>
            </p:nvSpPr>
            <p:spPr>
              <a:xfrm>
                <a:off x="7180239" y="868856"/>
                <a:ext cx="397544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Subcooled 4 bar cooling loop – high Q </a:t>
                </a:r>
                <a:endParaRPr lang="en-GB" dirty="0"/>
              </a:p>
            </p:txBody>
          </p: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A410D270-87F5-F138-C53B-3F301C5880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62880" y="1371826"/>
                <a:ext cx="5493720" cy="5486174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F41CE3B-5E3C-C0A1-38CC-CBF7BAA9FB70}"/>
                  </a:ext>
                </a:extLst>
              </p:cNvPr>
              <p:cNvSpPr txBox="1"/>
              <p:nvPr/>
            </p:nvSpPr>
            <p:spPr>
              <a:xfrm>
                <a:off x="9912593" y="4687330"/>
                <a:ext cx="5129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3-4 x</a:t>
                </a:r>
                <a:endParaRPr lang="en-GB" dirty="0"/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4FAAE40-88E4-510A-1A92-BD2CCB88181C}"/>
                </a:ext>
              </a:extLst>
            </p:cNvPr>
            <p:cNvSpPr txBox="1"/>
            <p:nvPr/>
          </p:nvSpPr>
          <p:spPr>
            <a:xfrm>
              <a:off x="7334655" y="2643378"/>
              <a:ext cx="45845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 PTC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17A078D-CA4A-BBC2-B92C-C59C51927CEA}"/>
                </a:ext>
              </a:extLst>
            </p:cNvPr>
            <p:cNvSpPr txBox="1"/>
            <p:nvPr/>
          </p:nvSpPr>
          <p:spPr>
            <a:xfrm>
              <a:off x="10312682" y="2692894"/>
              <a:ext cx="45845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 PTC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05258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4B1CF6-6B1E-3934-8F11-69B7579977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DB733-1F9E-2825-182F-29EEA15851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6971" y="6356351"/>
            <a:ext cx="2844800" cy="365125"/>
          </a:xfrm>
        </p:spPr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D0BA1F-D774-6858-EF72-29A570C7E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/>
              <a:t>T. Koettig |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A5F2E9-0759-B0EF-9B37-B2C694BD8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5193359-DC8E-A2EE-18C8-03C269B637F8}"/>
              </a:ext>
            </a:extLst>
          </p:cNvPr>
          <p:cNvSpPr txBox="1">
            <a:spLocks/>
          </p:cNvSpPr>
          <p:nvPr/>
        </p:nvSpPr>
        <p:spPr>
          <a:xfrm>
            <a:off x="459945" y="166316"/>
            <a:ext cx="11732055" cy="5191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Envisaged dry cooling test stations at the Cryolab at CERN</a:t>
            </a:r>
            <a:endParaRPr lang="en-GB" sz="32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5CFFF8E-FFD1-BA26-7054-4749351E05AE}"/>
              </a:ext>
            </a:extLst>
          </p:cNvPr>
          <p:cNvGrpSpPr/>
          <p:nvPr/>
        </p:nvGrpSpPr>
        <p:grpSpPr>
          <a:xfrm>
            <a:off x="1" y="685446"/>
            <a:ext cx="12192000" cy="6172554"/>
            <a:chOff x="1" y="685446"/>
            <a:chExt cx="12192000" cy="617255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A496B81-F26D-1F4D-450C-3E8A77AB30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4404" t="3603"/>
            <a:stretch/>
          </p:blipFill>
          <p:spPr>
            <a:xfrm>
              <a:off x="1" y="685446"/>
              <a:ext cx="12192000" cy="6172554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82DB255-63DC-8CFD-C6E8-3F3391CF881B}"/>
                </a:ext>
              </a:extLst>
            </p:cNvPr>
            <p:cNvSpPr txBox="1"/>
            <p:nvPr/>
          </p:nvSpPr>
          <p:spPr>
            <a:xfrm>
              <a:off x="312908" y="2743202"/>
              <a:ext cx="24846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GM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3B3527F-4721-950A-5938-B9B18B03329A}"/>
                </a:ext>
              </a:extLst>
            </p:cNvPr>
            <p:cNvSpPr txBox="1"/>
            <p:nvPr/>
          </p:nvSpPr>
          <p:spPr>
            <a:xfrm>
              <a:off x="4229912" y="2743202"/>
              <a:ext cx="24846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GM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10061BF-3691-8DD7-7CB0-58710E16228E}"/>
                </a:ext>
              </a:extLst>
            </p:cNvPr>
            <p:cNvSpPr txBox="1"/>
            <p:nvPr/>
          </p:nvSpPr>
          <p:spPr>
            <a:xfrm>
              <a:off x="8471173" y="2743202"/>
              <a:ext cx="24846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GM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8D86175-62F0-CEA0-F0EE-42C3304A3AB4}"/>
                </a:ext>
              </a:extLst>
            </p:cNvPr>
            <p:cNvSpPr txBox="1"/>
            <p:nvPr/>
          </p:nvSpPr>
          <p:spPr>
            <a:xfrm>
              <a:off x="11428983" y="2743202"/>
              <a:ext cx="24846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GM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6CEAE53-9A51-C6D3-D813-63A1803577F5}"/>
                </a:ext>
              </a:extLst>
            </p:cNvPr>
            <p:cNvSpPr txBox="1"/>
            <p:nvPr/>
          </p:nvSpPr>
          <p:spPr>
            <a:xfrm>
              <a:off x="5877230" y="2762658"/>
              <a:ext cx="256480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</a:rPr>
                <a:t>PTC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43208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321D4D-715D-6FA1-80A3-61CC9DE54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C76AB-3EF4-1D43-2BC0-A7F7725E2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737E8-B143-9BA2-B6FC-C2DF494B8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04D78-E18F-656E-4FEB-D00ED2525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72E40AC-37DB-F129-E043-63E1439CC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376024" cy="4608512"/>
          </a:xfrm>
        </p:spPr>
        <p:txBody>
          <a:bodyPr/>
          <a:lstStyle/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Dry cooling</a:t>
            </a:r>
            <a:endParaRPr lang="en-US" b="0" dirty="0">
              <a:solidFill>
                <a:schemeClr val="tx2"/>
              </a:solidFill>
            </a:endParaRPr>
          </a:p>
          <a:p>
            <a:pPr lvl="2" indent="-34290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Enables effective cooling of novel magnet, cavity and detector concepts</a:t>
            </a:r>
          </a:p>
          <a:p>
            <a:pPr lvl="2" indent="-34290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Enables stand alone systems with a physical separation between the cooling source and the object</a:t>
            </a:r>
            <a:endParaRPr lang="en-GB" dirty="0">
              <a:solidFill>
                <a:schemeClr val="tx2"/>
              </a:solidFill>
            </a:endParaRPr>
          </a:p>
          <a:p>
            <a:pPr lvl="2" indent="-34290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2"/>
                </a:solidFill>
              </a:rPr>
              <a:t>Small test stations with an emphasis on large scale conditions</a:t>
            </a:r>
          </a:p>
          <a:p>
            <a:pPr lvl="2" indent="-34290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2"/>
                </a:solidFill>
              </a:rPr>
              <a:t>Future developments towards higher Tc materials Nb</a:t>
            </a:r>
            <a:r>
              <a:rPr lang="en-GB" baseline="-25000" dirty="0">
                <a:solidFill>
                  <a:schemeClr val="tx2"/>
                </a:solidFill>
              </a:rPr>
              <a:t>3</a:t>
            </a:r>
            <a:r>
              <a:rPr lang="en-GB" dirty="0">
                <a:solidFill>
                  <a:schemeClr val="tx2"/>
                </a:solidFill>
              </a:rPr>
              <a:t>Sn on Cu for cavities or HTS magnets =&gt; 20 K</a:t>
            </a:r>
          </a:p>
          <a:p>
            <a:pPr lvl="2" indent="-342900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GB" dirty="0">
              <a:solidFill>
                <a:schemeClr val="tx2"/>
              </a:solidFill>
            </a:endParaRP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Numerical</a:t>
            </a:r>
            <a:r>
              <a:rPr lang="en-US" b="0" dirty="0">
                <a:solidFill>
                  <a:schemeClr val="tx2"/>
                </a:solidFill>
              </a:rPr>
              <a:t> assessment of fluid flow heat transfer and conduction pathway is required:</a:t>
            </a:r>
          </a:p>
          <a:p>
            <a:pPr lvl="2" indent="-34290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Benefits from reliable, experimentally obtained material properties and interface data</a:t>
            </a:r>
          </a:p>
          <a:p>
            <a:pPr lvl="2" indent="-34290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Enables the parametric study of heat transfer mechanisms in large-scale complex structures</a:t>
            </a:r>
          </a:p>
          <a:p>
            <a:pPr lvl="2" indent="-34290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Can be used early on to aid in magnet design </a:t>
            </a:r>
            <a:r>
              <a:rPr lang="en-US" dirty="0" err="1">
                <a:solidFill>
                  <a:schemeClr val="tx2"/>
                </a:solidFill>
              </a:rPr>
              <a:t>w.r.t.</a:t>
            </a:r>
            <a:r>
              <a:rPr lang="en-US" dirty="0">
                <a:solidFill>
                  <a:schemeClr val="tx2"/>
                </a:solidFill>
              </a:rPr>
              <a:t> heat extraction and safe operating temperatures </a:t>
            </a:r>
          </a:p>
          <a:p>
            <a:pPr marL="0" indent="0">
              <a:buClr>
                <a:schemeClr val="tx1"/>
              </a:buClr>
              <a:buNone/>
            </a:pPr>
            <a:endParaRPr lang="en-US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9789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46FBD3-A61F-7248-ACEA-500B42C96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7081" y="2427427"/>
            <a:ext cx="4157837" cy="1065742"/>
          </a:xfrm>
        </p:spPr>
        <p:txBody>
          <a:bodyPr/>
          <a:lstStyle/>
          <a:p>
            <a:pPr algn="ctr"/>
            <a:r>
              <a:rPr lang="en-US" sz="4000" dirty="0"/>
              <a:t>Thank you for your attention!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E87F-03B1-ED20-4C56-A3D55258E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9C1C4-EF5C-75E5-7B8A-BC5643D1B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67420-99D9-0E95-1D8A-6DBD29305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160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93EFE3-CA5E-FEC0-5E86-E57EDA020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08197"/>
            <a:ext cx="11376024" cy="4885322"/>
          </a:xfrm>
        </p:spPr>
        <p:txBody>
          <a:bodyPr/>
          <a:lstStyle/>
          <a:p>
            <a:pPr>
              <a:spcBef>
                <a:spcPts val="600"/>
              </a:spcBef>
              <a:buClr>
                <a:schemeClr val="tx1"/>
              </a:buClr>
            </a:pPr>
            <a:r>
              <a:rPr lang="en-GB" sz="1800" b="0" dirty="0">
                <a:solidFill>
                  <a:schemeClr val="tx2"/>
                </a:solidFill>
              </a:rPr>
              <a:t>Bath cooled magnets, heat extraction by He II @ 1.9 K pressurised</a:t>
            </a:r>
          </a:p>
          <a:p>
            <a:pPr>
              <a:spcBef>
                <a:spcPts val="600"/>
              </a:spcBef>
              <a:buClr>
                <a:schemeClr val="tx1"/>
              </a:buClr>
            </a:pPr>
            <a:r>
              <a:rPr lang="en-GB" sz="1800" b="0" dirty="0"/>
              <a:t>130 ton minimum He inventory for the LHC incl. detectors, e.g. </a:t>
            </a:r>
            <a:r>
              <a:rPr lang="en-GB" sz="18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LHC dipole magnet </a:t>
            </a:r>
            <a:r>
              <a:rPr lang="en-GB" sz="1800" b="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V</a:t>
            </a:r>
            <a:r>
              <a:rPr lang="en-GB" sz="1800" b="0" baseline="-250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He</a:t>
            </a:r>
            <a:r>
              <a:rPr lang="en-GB" sz="18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=28 l/m</a:t>
            </a:r>
          </a:p>
          <a:p>
            <a:pPr>
              <a:spcBef>
                <a:spcPts val="600"/>
              </a:spcBef>
              <a:buClr>
                <a:schemeClr val="tx1"/>
              </a:buClr>
            </a:pPr>
            <a:r>
              <a:rPr lang="en-GB" sz="1800" b="0" dirty="0"/>
              <a:t>Safety in underground installations, complex inventory management, He cost and availability … </a:t>
            </a:r>
          </a:p>
          <a:p>
            <a:endParaRPr lang="en-GB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59017F-DEAC-81D1-EB4E-7D1C66740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04825"/>
            <a:ext cx="11376025" cy="703372"/>
          </a:xfrm>
        </p:spPr>
        <p:txBody>
          <a:bodyPr/>
          <a:lstStyle/>
          <a:p>
            <a:r>
              <a:rPr lang="en-GB" sz="3200" dirty="0"/>
              <a:t>NbTi superconducting magnets in the LHC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49B0D-CB80-62F2-DA22-86A765969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3B590-2968-820A-1B65-E279EA175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2C8EE-3D73-8CD4-729F-4BAB82053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A3F535A4-6A3D-4879-18FE-42FC83C0806A}"/>
              </a:ext>
            </a:extLst>
          </p:cNvPr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tIns="360" bIns="360" numCol="1" spcCol="0" anchor="ctr">
            <a:spAutoFit/>
          </a:bodyPr>
          <a:lstStyle/>
          <a:p>
            <a:pPr defTabSz="914400">
              <a:lnSpc>
                <a:spcPct val="100000"/>
              </a:lnSpc>
            </a:pPr>
            <a:endParaRPr lang="en-US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EFF0BF9B-1735-BDA1-E693-95E6787751B2}"/>
              </a:ext>
            </a:extLst>
          </p:cNvPr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tIns="360" bIns="360" numCol="1" spcCol="0" anchor="ctr">
            <a:spAutoFit/>
          </a:bodyPr>
          <a:lstStyle/>
          <a:p>
            <a:pPr defTabSz="914400">
              <a:lnSpc>
                <a:spcPct val="100000"/>
              </a:lnSpc>
            </a:pPr>
            <a:endParaRPr lang="en-US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F709D0-4D5A-6FCA-5996-6FCE3516977E}"/>
              </a:ext>
            </a:extLst>
          </p:cNvPr>
          <p:cNvSpPr txBox="1"/>
          <p:nvPr/>
        </p:nvSpPr>
        <p:spPr>
          <a:xfrm>
            <a:off x="4048911" y="3748002"/>
            <a:ext cx="7240760" cy="9233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In </a:t>
            </a:r>
            <a:r>
              <a:rPr lang="en-GB" i="1" dirty="0">
                <a:solidFill>
                  <a:srgbClr val="FFC000"/>
                </a:solidFill>
              </a:rPr>
              <a:t>fully immersed </a:t>
            </a:r>
            <a:r>
              <a:rPr lang="en-GB" dirty="0">
                <a:solidFill>
                  <a:schemeClr val="bg1"/>
                </a:solidFill>
              </a:rPr>
              <a:t>magnets the heat generated in the coil-pack must find its way out to the cold-source via helium path-ways kept clear in the cold-mass construct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1389F2-5227-532D-E52A-85A468A84E2A}"/>
              </a:ext>
            </a:extLst>
          </p:cNvPr>
          <p:cNvSpPr txBox="1"/>
          <p:nvPr/>
        </p:nvSpPr>
        <p:spPr>
          <a:xfrm>
            <a:off x="3910399" y="4998537"/>
            <a:ext cx="74742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In the example left, of the LHC main dipole, heat flows from the coil pack into the annular space between beam-pipe and coil-pack and out via space between the collar laminations</a:t>
            </a:r>
            <a:endParaRPr lang="en-US" dirty="0"/>
          </a:p>
        </p:txBody>
      </p:sp>
      <p:pic>
        <p:nvPicPr>
          <p:cNvPr id="13" name="Picture 12" descr="A circular object with a black circle">
            <a:extLst>
              <a:ext uri="{FF2B5EF4-FFF2-40B4-BE49-F238E27FC236}">
                <a16:creationId xmlns:a16="http://schemas.microsoft.com/office/drawing/2014/main" id="{BE1EDFDF-D978-C6DE-5A4A-E11554EED7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14" y="2620532"/>
            <a:ext cx="2747257" cy="268799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834CA9D-3A4E-A06D-7BA5-9C5B04C03EA8}"/>
              </a:ext>
            </a:extLst>
          </p:cNvPr>
          <p:cNvSpPr txBox="1"/>
          <p:nvPr/>
        </p:nvSpPr>
        <p:spPr>
          <a:xfrm>
            <a:off x="1373791" y="2251200"/>
            <a:ext cx="1468582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Cold-source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2EB08CB-8BC4-CB7E-0EF9-9AE730BCB0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9083" y="2063278"/>
            <a:ext cx="5026451" cy="164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441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33C01-2F9F-87C2-2D7F-9637A54858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E7D9E0-3241-4A1B-B90E-B3BDE2373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51764"/>
            <a:ext cx="11376024" cy="4885322"/>
          </a:xfrm>
        </p:spPr>
        <p:txBody>
          <a:bodyPr/>
          <a:lstStyle/>
          <a:p>
            <a:pPr>
              <a:spcBef>
                <a:spcPts val="600"/>
              </a:spcBef>
              <a:buClr>
                <a:schemeClr val="tx1"/>
              </a:buClr>
            </a:pPr>
            <a:r>
              <a:rPr lang="en-GB" sz="1800" b="0" dirty="0">
                <a:solidFill>
                  <a:schemeClr val="tx2"/>
                </a:solidFill>
              </a:rPr>
              <a:t>New electrical and thermal insulation scheme for fully epoxy impregnated coil packages</a:t>
            </a:r>
          </a:p>
          <a:p>
            <a:pPr>
              <a:spcBef>
                <a:spcPts val="600"/>
              </a:spcBef>
              <a:buClr>
                <a:schemeClr val="tx1"/>
              </a:buClr>
            </a:pPr>
            <a:r>
              <a:rPr lang="en-GB" sz="1800" b="0" dirty="0">
                <a:solidFill>
                  <a:schemeClr val="tx2"/>
                </a:solidFill>
              </a:rPr>
              <a:t>He II cooling via the annular gap between beam tube and coil package, HL-</a:t>
            </a:r>
            <a:r>
              <a:rPr lang="en-GB" sz="1800" b="0" dirty="0">
                <a:solidFill>
                  <a:schemeClr val="tx1"/>
                </a:solidFill>
              </a:rPr>
              <a:t>LHC MQXF magnet </a:t>
            </a:r>
            <a:r>
              <a:rPr lang="en-GB" sz="1800" b="0" dirty="0" err="1">
                <a:solidFill>
                  <a:schemeClr val="tx1"/>
                </a:solidFill>
              </a:rPr>
              <a:t>V</a:t>
            </a:r>
            <a:r>
              <a:rPr lang="en-GB" sz="1800" b="0" baseline="-25000" dirty="0" err="1">
                <a:solidFill>
                  <a:schemeClr val="tx1"/>
                </a:solidFill>
              </a:rPr>
              <a:t>He</a:t>
            </a:r>
            <a:r>
              <a:rPr lang="en-GB" sz="1800" b="0" dirty="0">
                <a:solidFill>
                  <a:schemeClr val="tx1"/>
                </a:solidFill>
              </a:rPr>
              <a:t>=30 l/m</a:t>
            </a:r>
          </a:p>
          <a:p>
            <a:pPr>
              <a:spcBef>
                <a:spcPts val="600"/>
              </a:spcBef>
              <a:buClr>
                <a:schemeClr val="tx1"/>
              </a:buClr>
            </a:pPr>
            <a:r>
              <a:rPr lang="en-GB" sz="1800" b="0" dirty="0"/>
              <a:t>Numerical simulation of heat transfer, He II cooling performance, temperature distribution and Temp. margin</a:t>
            </a:r>
          </a:p>
          <a:p>
            <a:endParaRPr lang="en-GB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1BA922-38F9-71AD-5EF8-A42888616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04825"/>
            <a:ext cx="11376025" cy="703372"/>
          </a:xfrm>
        </p:spPr>
        <p:txBody>
          <a:bodyPr/>
          <a:lstStyle/>
          <a:p>
            <a:r>
              <a:rPr lang="en-GB" sz="3200" dirty="0"/>
              <a:t>Nb</a:t>
            </a:r>
            <a:r>
              <a:rPr lang="en-GB" sz="3200" baseline="-25000" dirty="0"/>
              <a:t>3</a:t>
            </a:r>
            <a:r>
              <a:rPr lang="en-GB" sz="3200" dirty="0"/>
              <a:t>Sn fully impregnated magnet coils for HL-LHC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9AA627-86D5-3039-74D2-F12B09DE5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3FA36-C56C-3DE4-AC69-562F8620F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D0C77C-56E5-AC90-5C07-99E3FEEC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DAF4D90-5E0C-1BE0-A534-70128AE6194D}"/>
              </a:ext>
            </a:extLst>
          </p:cNvPr>
          <p:cNvGrpSpPr/>
          <p:nvPr/>
        </p:nvGrpSpPr>
        <p:grpSpPr>
          <a:xfrm>
            <a:off x="3381002" y="3013407"/>
            <a:ext cx="4500000" cy="2907030"/>
            <a:chOff x="3377087" y="3200529"/>
            <a:chExt cx="4500000" cy="2907030"/>
          </a:xfrm>
        </p:grpSpPr>
        <p:pic>
          <p:nvPicPr>
            <p:cNvPr id="12" name="Picture 11" descr="Shape, icon&#10;&#10;Description automatically generated">
              <a:extLst>
                <a:ext uri="{FF2B5EF4-FFF2-40B4-BE49-F238E27FC236}">
                  <a16:creationId xmlns:a16="http://schemas.microsoft.com/office/drawing/2014/main" id="{F9101266-F2EB-BA9E-433C-21D3728EC7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70" b="13679"/>
            <a:stretch/>
          </p:blipFill>
          <p:spPr>
            <a:xfrm>
              <a:off x="3377087" y="3200529"/>
              <a:ext cx="4500000" cy="2907030"/>
            </a:xfrm>
            <a:prstGeom prst="rect">
              <a:avLst/>
            </a:prstGeom>
          </p:spPr>
        </p:pic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6A027EF1-6109-A01F-451D-E9CF2BDEA113}"/>
                </a:ext>
              </a:extLst>
            </p:cNvPr>
            <p:cNvSpPr/>
            <p:nvPr/>
          </p:nvSpPr>
          <p:spPr>
            <a:xfrm>
              <a:off x="3667189" y="4285075"/>
              <a:ext cx="395383" cy="7379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DD7F11B-793C-92A5-08C8-38BB4E2A8470}"/>
                </a:ext>
              </a:extLst>
            </p:cNvPr>
            <p:cNvSpPr txBox="1"/>
            <p:nvPr/>
          </p:nvSpPr>
          <p:spPr>
            <a:xfrm>
              <a:off x="3904509" y="3202303"/>
              <a:ext cx="367440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b="1" dirty="0"/>
                <a:t>Q2B IR1-HC – power dep. @ peak loc.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47267CB-7DA9-26A8-A776-0F9CB36CD5D4}"/>
              </a:ext>
            </a:extLst>
          </p:cNvPr>
          <p:cNvGrpSpPr/>
          <p:nvPr/>
        </p:nvGrpSpPr>
        <p:grpSpPr>
          <a:xfrm>
            <a:off x="7727001" y="2710644"/>
            <a:ext cx="4464999" cy="3370207"/>
            <a:chOff x="7727001" y="2908356"/>
            <a:chExt cx="4464999" cy="3370207"/>
          </a:xfrm>
        </p:grpSpPr>
        <p:pic>
          <p:nvPicPr>
            <p:cNvPr id="19" name="Picture 18" descr="Icon&#10;&#10;Description automatically generated">
              <a:extLst>
                <a:ext uri="{FF2B5EF4-FFF2-40B4-BE49-F238E27FC236}">
                  <a16:creationId xmlns:a16="http://schemas.microsoft.com/office/drawing/2014/main" id="{0BDC9833-1F2E-1E0D-A1FF-216B4EB439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974" t="14562" r="14735" b="14029"/>
            <a:stretch/>
          </p:blipFill>
          <p:spPr>
            <a:xfrm>
              <a:off x="8221005" y="4339388"/>
              <a:ext cx="1894491" cy="1800000"/>
            </a:xfrm>
            <a:prstGeom prst="rect">
              <a:avLst/>
            </a:prstGeom>
          </p:spPr>
        </p:pic>
        <p:pic>
          <p:nvPicPr>
            <p:cNvPr id="18" name="Picture 17" descr="Diagram&#10;&#10;Description automatically generated">
              <a:extLst>
                <a:ext uri="{FF2B5EF4-FFF2-40B4-BE49-F238E27FC236}">
                  <a16:creationId xmlns:a16="http://schemas.microsoft.com/office/drawing/2014/main" id="{2F758E07-3800-371D-0C4B-A10A14D583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9590" t="20756" r="21520" b="18355"/>
            <a:stretch/>
          </p:blipFill>
          <p:spPr>
            <a:xfrm>
              <a:off x="9912340" y="2908356"/>
              <a:ext cx="1915932" cy="18000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47F5FBC-EB7C-0F33-C8EC-F9DDBA19CB46}"/>
                </a:ext>
              </a:extLst>
            </p:cNvPr>
            <p:cNvSpPr txBox="1"/>
            <p:nvPr/>
          </p:nvSpPr>
          <p:spPr>
            <a:xfrm>
              <a:off x="7952120" y="3277286"/>
              <a:ext cx="242185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800" dirty="0">
                  <a:solidFill>
                    <a:schemeClr val="accent1"/>
                  </a:solidFill>
                </a:rPr>
                <a:t>He II region (connected passages via poles)</a:t>
              </a:r>
              <a:endParaRPr lang="en-GB" dirty="0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939C1DA6-394D-7DE1-120F-663E533A1A15}"/>
                </a:ext>
              </a:extLst>
            </p:cNvPr>
            <p:cNvCxnSpPr/>
            <p:nvPr/>
          </p:nvCxnSpPr>
          <p:spPr>
            <a:xfrm flipH="1" flipV="1">
              <a:off x="10084485" y="5542547"/>
              <a:ext cx="584358" cy="366684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1EE8F4D9-9C19-B94B-2EFD-C2BE3A14E7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88090" y="3972704"/>
              <a:ext cx="525091" cy="50561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Arrow: Right 30">
              <a:extLst>
                <a:ext uri="{FF2B5EF4-FFF2-40B4-BE49-F238E27FC236}">
                  <a16:creationId xmlns:a16="http://schemas.microsoft.com/office/drawing/2014/main" id="{38BEA5CA-C422-E955-D2B1-6A35E6AC749B}"/>
                </a:ext>
              </a:extLst>
            </p:cNvPr>
            <p:cNvSpPr/>
            <p:nvPr/>
          </p:nvSpPr>
          <p:spPr>
            <a:xfrm>
              <a:off x="7727001" y="4295666"/>
              <a:ext cx="395383" cy="7379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" name="Content Placeholder 7" descr="Icon&#10;&#10;Description automatically generated">
              <a:extLst>
                <a:ext uri="{FF2B5EF4-FFF2-40B4-BE49-F238E27FC236}">
                  <a16:creationId xmlns:a16="http://schemas.microsoft.com/office/drawing/2014/main" id="{411392AF-7B83-01F0-4228-5B13F3A90F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alphaModFix/>
            </a:blip>
            <a:srcRect l="50635" r="21352"/>
            <a:stretch/>
          </p:blipFill>
          <p:spPr>
            <a:xfrm>
              <a:off x="9163049" y="4366027"/>
              <a:ext cx="921436" cy="17352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1564812-5BA0-1B68-6E63-17E5A55C3373}"/>
                </a:ext>
              </a:extLst>
            </p:cNvPr>
            <p:cNvSpPr txBox="1"/>
            <p:nvPr/>
          </p:nvSpPr>
          <p:spPr>
            <a:xfrm>
              <a:off x="9504180" y="5909231"/>
              <a:ext cx="268782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rgbClr val="C00000"/>
                  </a:solidFill>
                </a:rPr>
                <a:t>S</a:t>
              </a:r>
              <a:r>
                <a:rPr lang="en-GB" sz="1800" dirty="0">
                  <a:solidFill>
                    <a:srgbClr val="C00000"/>
                  </a:solidFill>
                </a:rPr>
                <a:t>olid region (17 parts)</a:t>
              </a:r>
              <a:endParaRPr lang="en-GB" dirty="0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ADF8E09D-F38E-D9F6-D24F-C6E3B0EE216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207" t="15833" r="27517" b="9583"/>
          <a:stretch/>
        </p:blipFill>
        <p:spPr>
          <a:xfrm>
            <a:off x="333246" y="3349104"/>
            <a:ext cx="2423254" cy="24409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056CF5E-9E13-9094-F541-EEBF5674490A}"/>
              </a:ext>
            </a:extLst>
          </p:cNvPr>
          <p:cNvSpPr txBox="1"/>
          <p:nvPr/>
        </p:nvSpPr>
        <p:spPr>
          <a:xfrm>
            <a:off x="65903" y="2750116"/>
            <a:ext cx="307371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MQXF v7 + cold mass</a:t>
            </a:r>
          </a:p>
          <a:p>
            <a:pPr algn="ctr"/>
            <a:r>
              <a:rPr lang="en-GB" sz="1600" dirty="0"/>
              <a:t>(ST0703448)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E1C0BB-57A5-0671-6F03-14F749F41D0E}"/>
              </a:ext>
            </a:extLst>
          </p:cNvPr>
          <p:cNvSpPr txBox="1"/>
          <p:nvPr/>
        </p:nvSpPr>
        <p:spPr>
          <a:xfrm>
            <a:off x="8122384" y="2372090"/>
            <a:ext cx="30737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Numerical assessment</a:t>
            </a:r>
          </a:p>
        </p:txBody>
      </p:sp>
    </p:spTree>
    <p:extLst>
      <p:ext uri="{BB962C8B-B14F-4D97-AF65-F5344CB8AC3E}">
        <p14:creationId xmlns:p14="http://schemas.microsoft.com/office/powerpoint/2010/main" val="209717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D2E654-8866-AE28-0DAE-AA9C5C75D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144" y="105193"/>
            <a:ext cx="11376025" cy="518313"/>
          </a:xfrm>
        </p:spPr>
        <p:txBody>
          <a:bodyPr/>
          <a:lstStyle/>
          <a:p>
            <a:r>
              <a:rPr lang="en-US" dirty="0"/>
              <a:t>Dry cooled prototype of a gantry magnet,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E4A812-3688-8231-269E-2B393BC33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08AAB-B37A-860D-D346-EE9096582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|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EEA33-ABF8-9E7D-581A-234DA264A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152CA50-C63E-AE97-3394-77062DE5E107}"/>
              </a:ext>
            </a:extLst>
          </p:cNvPr>
          <p:cNvSpPr txBox="1"/>
          <p:nvPr/>
        </p:nvSpPr>
        <p:spPr>
          <a:xfrm>
            <a:off x="6936" y="6019050"/>
            <a:ext cx="64528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Adapted from G. </a:t>
            </a:r>
            <a:r>
              <a:rPr lang="en-GB" sz="1400" dirty="0" err="1"/>
              <a:t>Ceruti</a:t>
            </a:r>
            <a:r>
              <a:rPr lang="en-GB" sz="1400" dirty="0"/>
              <a:t>, </a:t>
            </a:r>
            <a:r>
              <a:rPr lang="en-GB" sz="1400" dirty="0">
                <a:hlinkClick r:id="rId2"/>
              </a:rPr>
              <a:t>Weekly Meeting 13 (26 January 2024) · Indico (cern.ch)</a:t>
            </a:r>
            <a:endParaRPr lang="en-GB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A6778BE-DEB6-F30E-230C-F0409333B7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954" y="1292982"/>
            <a:ext cx="5925046" cy="453512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475454D-E830-6A3D-9852-76B47F2DA758}"/>
              </a:ext>
            </a:extLst>
          </p:cNvPr>
          <p:cNvSpPr/>
          <p:nvPr/>
        </p:nvSpPr>
        <p:spPr>
          <a:xfrm>
            <a:off x="0" y="1787580"/>
            <a:ext cx="1620253" cy="464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Ø 2.8 mm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A</a:t>
            </a:r>
            <a:r>
              <a:rPr lang="en-GB" sz="1400" baseline="-25000" dirty="0">
                <a:solidFill>
                  <a:schemeClr val="tx1"/>
                </a:solidFill>
              </a:rPr>
              <a:t>ch</a:t>
            </a:r>
            <a:r>
              <a:rPr lang="en-GB" sz="1400" dirty="0">
                <a:solidFill>
                  <a:schemeClr val="tx1"/>
                </a:solidFill>
              </a:rPr>
              <a:t> = 6.2 mm</a:t>
            </a:r>
            <a:r>
              <a:rPr lang="en-GB" sz="1400" baseline="30000" dirty="0">
                <a:solidFill>
                  <a:schemeClr val="tx1"/>
                </a:solidFill>
              </a:rPr>
              <a:t>2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5C06B53-85B6-D9D2-4F46-D0F7EF4924BE}"/>
              </a:ext>
            </a:extLst>
          </p:cNvPr>
          <p:cNvSpPr/>
          <p:nvPr/>
        </p:nvSpPr>
        <p:spPr>
          <a:xfrm>
            <a:off x="52136" y="2726810"/>
            <a:ext cx="1451811" cy="4451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Ø 2.4 mm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A</a:t>
            </a:r>
            <a:r>
              <a:rPr lang="en-GB" sz="1400" baseline="-25000" dirty="0">
                <a:solidFill>
                  <a:schemeClr val="tx1"/>
                </a:solidFill>
              </a:rPr>
              <a:t>ch</a:t>
            </a:r>
            <a:r>
              <a:rPr lang="en-GB" sz="1400" dirty="0">
                <a:solidFill>
                  <a:schemeClr val="tx1"/>
                </a:solidFill>
              </a:rPr>
              <a:t> = 4.5 mm</a:t>
            </a:r>
            <a:r>
              <a:rPr lang="en-GB" sz="1400" baseline="30000" dirty="0">
                <a:solidFill>
                  <a:schemeClr val="tx1"/>
                </a:solidFill>
              </a:rPr>
              <a:t>2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34674BD-71F0-C2B5-2AA7-A4496A523BEF}"/>
              </a:ext>
            </a:extLst>
          </p:cNvPr>
          <p:cNvSpPr/>
          <p:nvPr/>
        </p:nvSpPr>
        <p:spPr>
          <a:xfrm>
            <a:off x="0" y="3551719"/>
            <a:ext cx="1556084" cy="5396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Ø 1.2 mm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A</a:t>
            </a:r>
            <a:r>
              <a:rPr lang="en-GB" sz="1400" baseline="-25000" dirty="0">
                <a:solidFill>
                  <a:schemeClr val="tx1"/>
                </a:solidFill>
              </a:rPr>
              <a:t>ch</a:t>
            </a:r>
            <a:r>
              <a:rPr lang="en-GB" sz="1400" dirty="0">
                <a:solidFill>
                  <a:schemeClr val="tx1"/>
                </a:solidFill>
              </a:rPr>
              <a:t> = 1.1 mm</a:t>
            </a:r>
            <a:r>
              <a:rPr lang="en-GB" sz="1400" baseline="30000" dirty="0">
                <a:solidFill>
                  <a:schemeClr val="tx1"/>
                </a:solidFill>
              </a:rPr>
              <a:t>2</a:t>
            </a:r>
            <a:endParaRPr lang="en-GB" sz="14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A3F48AD-C9CE-4606-B781-2E8CD1146DF2}"/>
                  </a:ext>
                </a:extLst>
              </p:cNvPr>
              <p:cNvSpPr/>
              <p:nvPr/>
            </p:nvSpPr>
            <p:spPr>
              <a:xfrm>
                <a:off x="6721642" y="1220258"/>
                <a:ext cx="5299404" cy="46078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28 channels in parallel for two layers of coil (2x14)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Heat load on inner layer ≈ 3 W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Required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 to extract 3 W between 4.5 K and 4.7 K using He at 3 bara ≈ 3.2 g/s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How does this flow distribute over the 14 parallel branches? (assuming equal length)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chemeClr val="tx1"/>
                  </a:solidFill>
                </a:endParaRPr>
              </a:p>
              <a:p>
                <a:endParaRPr lang="en-GB" sz="160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What’s the overall pressure drop?</a:t>
                </a: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     </a:t>
                </a:r>
                <a:r>
                  <a:rPr lang="el-GR" sz="1600" dirty="0">
                    <a:solidFill>
                      <a:schemeClr val="tx1"/>
                    </a:solidFill>
                  </a:rPr>
                  <a:t>Δ</a:t>
                </a:r>
                <a:r>
                  <a:rPr lang="en-US" sz="1600" dirty="0">
                    <a:solidFill>
                      <a:schemeClr val="tx1"/>
                    </a:solidFill>
                  </a:rPr>
                  <a:t>p = 1.5 mbar assuming 1.5 m length of circuit</a:t>
                </a:r>
                <a:endParaRPr lang="en-GB" sz="1600" dirty="0">
                  <a:solidFill>
                    <a:schemeClr val="tx1"/>
                  </a:solidFill>
                </a:endParaRPr>
              </a:p>
              <a:p>
                <a:r>
                  <a:rPr lang="en-GB" sz="1600" dirty="0">
                    <a:solidFill>
                      <a:schemeClr val="tx1"/>
                    </a:solidFill>
                  </a:rPr>
                  <a:t>    (same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 at 300 K, 3 bara is ≈ 600 mbar)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Heat transfer coefficients He flow to former </a:t>
                </a: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A3F48AD-C9CE-4606-B781-2E8CD1146DF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1642" y="1220258"/>
                <a:ext cx="5299404" cy="4607846"/>
              </a:xfrm>
              <a:prstGeom prst="rect">
                <a:avLst/>
              </a:prstGeom>
              <a:blipFill>
                <a:blip r:embed="rId4"/>
                <a:stretch>
                  <a:fillRect l="-344" b="-26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53C0E375-A99D-CC52-F5C5-E3AD1C46487D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832644" y="3424496"/>
              <a:ext cx="5077400" cy="1112520"/>
            </p:xfrm>
            <a:graphic>
              <a:graphicData uri="http://schemas.openxmlformats.org/drawingml/2006/table">
                <a:tbl>
                  <a:tblPr firstRow="1" bandRow="1">
                    <a:tableStyleId>{BC89EF96-8CEA-46FF-86C4-4CE0E7609802}</a:tableStyleId>
                  </a:tblPr>
                  <a:tblGrid>
                    <a:gridCol w="1556156">
                      <a:extLst>
                        <a:ext uri="{9D8B030D-6E8A-4147-A177-3AD203B41FA5}">
                          <a16:colId xmlns:a16="http://schemas.microsoft.com/office/drawing/2014/main" val="1185911381"/>
                        </a:ext>
                      </a:extLst>
                    </a:gridCol>
                    <a:gridCol w="1173748">
                      <a:extLst>
                        <a:ext uri="{9D8B030D-6E8A-4147-A177-3AD203B41FA5}">
                          <a16:colId xmlns:a16="http://schemas.microsoft.com/office/drawing/2014/main" val="621870645"/>
                        </a:ext>
                      </a:extLst>
                    </a:gridCol>
                    <a:gridCol w="1173748">
                      <a:extLst>
                        <a:ext uri="{9D8B030D-6E8A-4147-A177-3AD203B41FA5}">
                          <a16:colId xmlns:a16="http://schemas.microsoft.com/office/drawing/2014/main" val="2245854882"/>
                        </a:ext>
                      </a:extLst>
                    </a:gridCol>
                    <a:gridCol w="1173748">
                      <a:extLst>
                        <a:ext uri="{9D8B030D-6E8A-4147-A177-3AD203B41FA5}">
                          <a16:colId xmlns:a16="http://schemas.microsoft.com/office/drawing/2014/main" val="30792632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>
                              <a:solidFill>
                                <a:schemeClr val="bg1"/>
                              </a:solidFill>
                            </a:rPr>
                            <a:t>Branch Ø [mm]</a:t>
                          </a: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1.2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2.4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2.8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0101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GB" sz="14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1400" b="1" dirty="0">
                              <a:solidFill>
                                <a:schemeClr val="bg1"/>
                              </a:solidFill>
                            </a:rPr>
                            <a:t> [g/s]</a:t>
                          </a: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0.036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0.235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0.353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38438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b="1" dirty="0">
                              <a:solidFill>
                                <a:schemeClr val="bg1"/>
                              </a:solidFill>
                            </a:rPr>
                            <a:t>% of total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GB" sz="14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1400" b="1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1.1%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7.3%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11%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36408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53C0E375-A99D-CC52-F5C5-E3AD1C46487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8022659"/>
                  </p:ext>
                </p:extLst>
              </p:nvPr>
            </p:nvGraphicFramePr>
            <p:xfrm>
              <a:off x="6832644" y="3424496"/>
              <a:ext cx="5077400" cy="1112520"/>
            </p:xfrm>
            <a:graphic>
              <a:graphicData uri="http://schemas.openxmlformats.org/drawingml/2006/table">
                <a:tbl>
                  <a:tblPr firstRow="1" bandRow="1">
                    <a:tableStyleId>{BC89EF96-8CEA-46FF-86C4-4CE0E7609802}</a:tableStyleId>
                  </a:tblPr>
                  <a:tblGrid>
                    <a:gridCol w="1556156">
                      <a:extLst>
                        <a:ext uri="{9D8B030D-6E8A-4147-A177-3AD203B41FA5}">
                          <a16:colId xmlns:a16="http://schemas.microsoft.com/office/drawing/2014/main" val="1185911381"/>
                        </a:ext>
                      </a:extLst>
                    </a:gridCol>
                    <a:gridCol w="1173748">
                      <a:extLst>
                        <a:ext uri="{9D8B030D-6E8A-4147-A177-3AD203B41FA5}">
                          <a16:colId xmlns:a16="http://schemas.microsoft.com/office/drawing/2014/main" val="621870645"/>
                        </a:ext>
                      </a:extLst>
                    </a:gridCol>
                    <a:gridCol w="1173748">
                      <a:extLst>
                        <a:ext uri="{9D8B030D-6E8A-4147-A177-3AD203B41FA5}">
                          <a16:colId xmlns:a16="http://schemas.microsoft.com/office/drawing/2014/main" val="2245854882"/>
                        </a:ext>
                      </a:extLst>
                    </a:gridCol>
                    <a:gridCol w="1173748">
                      <a:extLst>
                        <a:ext uri="{9D8B030D-6E8A-4147-A177-3AD203B41FA5}">
                          <a16:colId xmlns:a16="http://schemas.microsoft.com/office/drawing/2014/main" val="30792632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>
                              <a:solidFill>
                                <a:schemeClr val="bg1"/>
                              </a:solidFill>
                            </a:rPr>
                            <a:t>Branch Ø [mm]</a:t>
                          </a: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1.2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2.4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2.8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0101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91" t="-106452" r="-226953" b="-120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0.036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0.235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0.353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38438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91" t="-209836" r="-226953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1.1%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7.3%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11%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364083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8BE04478-19DE-29D2-F57E-D88A4C44D304}"/>
              </a:ext>
            </a:extLst>
          </p:cNvPr>
          <p:cNvSpPr txBox="1"/>
          <p:nvPr/>
        </p:nvSpPr>
        <p:spPr>
          <a:xfrm>
            <a:off x="245076" y="748772"/>
            <a:ext cx="117759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Stainless steel former, 3D printed incl. cooling channels =&gt; Cooling channel size and distribution – inner layer,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772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9EE253B-F0F0-90B8-C2B8-D8EBD8572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Cryocooler as cooling source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4947B54-4B37-2DAB-DA7A-BB95F82E41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Keeping in mind large scale applications with their distribution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453E9-929C-CA45-32CD-A4A1892F4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87E396-BCEB-8B36-BD71-FF686654D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T. Koettig |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FFC19-88F8-BB13-1AB0-34B083C01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186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/>
              <a:t>T. Koettig |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001" y="1600092"/>
            <a:ext cx="5475012" cy="365781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28316" y="1036405"/>
            <a:ext cx="67960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Several applications require a cooling capacity of several Watts at 4.5 K → cooling capacity between cryocoolers and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</a:rPr>
              <a:t>cryoplants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3E7444B5-2C75-4F76-85C0-BF4F2EB45D59}"/>
              </a:ext>
            </a:extLst>
          </p:cNvPr>
          <p:cNvSpPr txBox="1">
            <a:spLocks/>
          </p:cNvSpPr>
          <p:nvPr/>
        </p:nvSpPr>
        <p:spPr>
          <a:xfrm>
            <a:off x="528316" y="109278"/>
            <a:ext cx="11587853" cy="654916"/>
          </a:xfrm>
          <a:prstGeom prst="rect">
            <a:avLst/>
          </a:prstGeom>
        </p:spPr>
        <p:txBody>
          <a:bodyPr vert="horz" lIns="60960" rIns="6096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200" b="1" dirty="0">
                <a:solidFill>
                  <a:srgbClr val="002060"/>
                </a:solidFill>
              </a:rPr>
              <a:t>Background: remote cooling </a:t>
            </a:r>
            <a:endParaRPr lang="en-GB" sz="3200" b="1" dirty="0">
              <a:solidFill>
                <a:srgbClr val="002060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1AEE271-8000-4F7B-927E-D2367D001A23}"/>
              </a:ext>
            </a:extLst>
          </p:cNvPr>
          <p:cNvGrpSpPr/>
          <p:nvPr/>
        </p:nvGrpSpPr>
        <p:grpSpPr>
          <a:xfrm>
            <a:off x="7531610" y="1129028"/>
            <a:ext cx="4281447" cy="4613396"/>
            <a:chOff x="5848144" y="808690"/>
            <a:chExt cx="3211085" cy="346004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78F2B82-6EE7-4075-A26C-D4682B22DB58}"/>
                </a:ext>
              </a:extLst>
            </p:cNvPr>
            <p:cNvSpPr txBox="1"/>
            <p:nvPr/>
          </p:nvSpPr>
          <p:spPr>
            <a:xfrm>
              <a:off x="5848144" y="3645489"/>
              <a:ext cx="3211085" cy="623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u="sng" dirty="0">
                  <a:solidFill>
                    <a:schemeClr val="accent1">
                      <a:lumMod val="10000"/>
                    </a:schemeClr>
                  </a:solidFill>
                </a:rPr>
                <a:t>Increased cooling capacity</a:t>
              </a:r>
              <a:r>
                <a:rPr lang="en-GB" sz="1600" dirty="0">
                  <a:solidFill>
                    <a:schemeClr val="accent1">
                      <a:lumMod val="10000"/>
                    </a:schemeClr>
                  </a:solidFill>
                </a:rPr>
                <a:t> + </a:t>
              </a:r>
              <a:r>
                <a:rPr lang="en-GB" sz="1600" u="sng" dirty="0">
                  <a:solidFill>
                    <a:schemeClr val="accent1">
                      <a:lumMod val="10000"/>
                    </a:schemeClr>
                  </a:solidFill>
                </a:rPr>
                <a:t>dry</a:t>
              </a:r>
              <a:r>
                <a:rPr lang="en-GB" sz="1600" dirty="0">
                  <a:solidFill>
                    <a:schemeClr val="accent1">
                      <a:lumMod val="10000"/>
                    </a:schemeClr>
                  </a:solidFill>
                </a:rPr>
                <a:t>, </a:t>
              </a:r>
              <a:r>
                <a:rPr lang="en-GB" sz="1600" u="sng" dirty="0">
                  <a:solidFill>
                    <a:schemeClr val="accent1">
                      <a:lumMod val="10000"/>
                    </a:schemeClr>
                  </a:solidFill>
                </a:rPr>
                <a:t>vibration-free</a:t>
              </a:r>
              <a:r>
                <a:rPr lang="en-GB" sz="1600" dirty="0">
                  <a:solidFill>
                    <a:schemeClr val="accent1">
                      <a:lumMod val="10000"/>
                    </a:schemeClr>
                  </a:solidFill>
                </a:rPr>
                <a:t>, </a:t>
              </a:r>
              <a:r>
                <a:rPr lang="en-GB" sz="1600" u="sng" dirty="0">
                  <a:solidFill>
                    <a:schemeClr val="accent1">
                      <a:lumMod val="10000"/>
                    </a:schemeClr>
                  </a:solidFill>
                </a:rPr>
                <a:t>distributed</a:t>
              </a:r>
              <a:r>
                <a:rPr lang="en-GB" sz="1600" dirty="0">
                  <a:solidFill>
                    <a:schemeClr val="accent1">
                      <a:lumMod val="10000"/>
                    </a:schemeClr>
                  </a:solidFill>
                </a:rPr>
                <a:t>, </a:t>
              </a:r>
              <a:r>
                <a:rPr lang="en-GB" sz="1600" u="sng" dirty="0">
                  <a:solidFill>
                    <a:schemeClr val="accent1">
                      <a:lumMod val="10000"/>
                    </a:schemeClr>
                  </a:solidFill>
                </a:rPr>
                <a:t>remote</a:t>
              </a:r>
              <a:r>
                <a:rPr lang="en-GB" sz="1600" dirty="0">
                  <a:solidFill>
                    <a:schemeClr val="accent1">
                      <a:lumMod val="10000"/>
                    </a:schemeClr>
                  </a:solidFill>
                </a:rPr>
                <a:t> cooling for a number of applications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D8AFA2BC-6372-419E-B55D-9415E8055F14}"/>
                </a:ext>
              </a:extLst>
            </p:cNvPr>
            <p:cNvGrpSpPr/>
            <p:nvPr/>
          </p:nvGrpSpPr>
          <p:grpSpPr>
            <a:xfrm>
              <a:off x="5948294" y="808690"/>
              <a:ext cx="2921911" cy="2494982"/>
              <a:chOff x="1493951" y="1340093"/>
              <a:chExt cx="2921911" cy="2494982"/>
            </a:xfrm>
          </p:grpSpPr>
          <p:sp>
            <p:nvSpPr>
              <p:cNvPr id="12" name="Plus Sign 11">
                <a:extLst>
                  <a:ext uri="{FF2B5EF4-FFF2-40B4-BE49-F238E27FC236}">
                    <a16:creationId xmlns:a16="http://schemas.microsoft.com/office/drawing/2014/main" id="{2A8E815B-851A-4024-89DE-BF5C8C7D99E5}"/>
                  </a:ext>
                </a:extLst>
              </p:cNvPr>
              <p:cNvSpPr/>
              <p:nvPr/>
            </p:nvSpPr>
            <p:spPr>
              <a:xfrm>
                <a:off x="2567701" y="2510654"/>
                <a:ext cx="648929" cy="678493"/>
              </a:xfrm>
              <a:prstGeom prst="mathPlus">
                <a:avLst>
                  <a:gd name="adj1" fmla="val 14429"/>
                </a:avLst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3B268AA-ABCE-47B7-86D8-26A4696B3DC7}"/>
                  </a:ext>
                </a:extLst>
              </p:cNvPr>
              <p:cNvSpPr txBox="1"/>
              <p:nvPr/>
            </p:nvSpPr>
            <p:spPr>
              <a:xfrm>
                <a:off x="1493951" y="1340093"/>
                <a:ext cx="2796940" cy="407900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1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67" dirty="0">
                    <a:solidFill>
                      <a:schemeClr val="accent6">
                        <a:lumMod val="50000"/>
                      </a:schemeClr>
                    </a:solidFill>
                  </a:rPr>
                  <a:t>Remote cooling principle = </a:t>
                </a:r>
                <a:r>
                  <a:rPr lang="en-GB" sz="1467" dirty="0">
                    <a:solidFill>
                      <a:schemeClr val="accent1">
                        <a:lumMod val="10000"/>
                      </a:schemeClr>
                    </a:solidFill>
                  </a:rPr>
                  <a:t>Cooling source + convection loop</a:t>
                </a:r>
              </a:p>
            </p:txBody>
          </p: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D6743CB1-99C6-4132-9235-DAD13B0BCC93}"/>
                  </a:ext>
                </a:extLst>
              </p:cNvPr>
              <p:cNvGrpSpPr/>
              <p:nvPr/>
            </p:nvGrpSpPr>
            <p:grpSpPr>
              <a:xfrm>
                <a:off x="1622912" y="1890176"/>
                <a:ext cx="884709" cy="1944899"/>
                <a:chOff x="1622912" y="1890176"/>
                <a:chExt cx="884709" cy="1944899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A22F87C0-ECC6-477B-8CD3-A7FE82396F9D}"/>
                    </a:ext>
                  </a:extLst>
                </p:cNvPr>
                <p:cNvGrpSpPr/>
                <p:nvPr/>
              </p:nvGrpSpPr>
              <p:grpSpPr>
                <a:xfrm>
                  <a:off x="1686102" y="1890176"/>
                  <a:ext cx="760842" cy="1928477"/>
                  <a:chOff x="4706679" y="1148133"/>
                  <a:chExt cx="1170008" cy="3090028"/>
                </a:xfrm>
                <a:effectLst/>
              </p:grpSpPr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59A7D8FE-FA3D-43B1-820C-72F865BFE005}"/>
                      </a:ext>
                    </a:extLst>
                  </p:cNvPr>
                  <p:cNvSpPr/>
                  <p:nvPr/>
                </p:nvSpPr>
                <p:spPr>
                  <a:xfrm>
                    <a:off x="4706679" y="1148133"/>
                    <a:ext cx="1166147" cy="135819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DDDDDD">
                          <a:tint val="73000"/>
                          <a:satMod val="150000"/>
                        </a:srgbClr>
                      </a:gs>
                      <a:gs pos="25000">
                        <a:srgbClr val="DDDDDD">
                          <a:tint val="96000"/>
                          <a:shade val="80000"/>
                          <a:satMod val="105000"/>
                        </a:srgbClr>
                      </a:gs>
                      <a:gs pos="38000">
                        <a:srgbClr val="DDDDDD">
                          <a:tint val="96000"/>
                          <a:shade val="59000"/>
                          <a:satMod val="120000"/>
                        </a:srgbClr>
                      </a:gs>
                      <a:gs pos="55000">
                        <a:srgbClr val="DDDDDD">
                          <a:shade val="57000"/>
                          <a:satMod val="120000"/>
                        </a:srgbClr>
                      </a:gs>
                      <a:gs pos="80000">
                        <a:srgbClr val="DDDDDD">
                          <a:shade val="56000"/>
                          <a:satMod val="145000"/>
                        </a:srgbClr>
                      </a:gs>
                      <a:gs pos="88000">
                        <a:srgbClr val="DDDDDD">
                          <a:shade val="63000"/>
                          <a:satMod val="160000"/>
                        </a:srgbClr>
                      </a:gs>
                      <a:gs pos="100000">
                        <a:srgbClr val="DDDDDD">
                          <a:tint val="99555"/>
                          <a:satMod val="155000"/>
                        </a:srgbClr>
                      </a:gs>
                    </a:gsLst>
                    <a:lin ang="5400000" scaled="1"/>
                  </a:gradFill>
                  <a:ln w="9525" cap="flat" cmpd="sng" algn="ctr">
                    <a:solidFill>
                      <a:srgbClr val="DDDDDD">
                        <a:shade val="60000"/>
                        <a:satMod val="30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377">
                      <a:defRPr/>
                    </a:pPr>
                    <a:endParaRPr lang="en-GB" sz="1467" kern="0">
                      <a:solidFill>
                        <a:prstClr val="white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id="{BA7A8A70-760D-4B4A-8841-BB6D7024FA01}"/>
                      </a:ext>
                    </a:extLst>
                  </p:cNvPr>
                  <p:cNvSpPr/>
                  <p:nvPr/>
                </p:nvSpPr>
                <p:spPr>
                  <a:xfrm>
                    <a:off x="4883868" y="2620904"/>
                    <a:ext cx="812554" cy="161725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DDDDDD">
                          <a:tint val="73000"/>
                          <a:satMod val="150000"/>
                        </a:srgbClr>
                      </a:gs>
                      <a:gs pos="25000">
                        <a:srgbClr val="DDDDDD">
                          <a:tint val="96000"/>
                          <a:shade val="80000"/>
                          <a:satMod val="105000"/>
                        </a:srgbClr>
                      </a:gs>
                      <a:gs pos="38000">
                        <a:srgbClr val="DDDDDD">
                          <a:tint val="96000"/>
                          <a:shade val="59000"/>
                          <a:satMod val="120000"/>
                        </a:srgbClr>
                      </a:gs>
                      <a:gs pos="55000">
                        <a:srgbClr val="DDDDDD">
                          <a:shade val="57000"/>
                          <a:satMod val="120000"/>
                        </a:srgbClr>
                      </a:gs>
                      <a:gs pos="80000">
                        <a:srgbClr val="DDDDDD">
                          <a:shade val="56000"/>
                          <a:satMod val="145000"/>
                        </a:srgbClr>
                      </a:gs>
                      <a:gs pos="88000">
                        <a:srgbClr val="DDDDDD">
                          <a:shade val="63000"/>
                          <a:satMod val="160000"/>
                        </a:srgbClr>
                      </a:gs>
                      <a:gs pos="100000">
                        <a:srgbClr val="DDDDDD">
                          <a:tint val="99555"/>
                          <a:satMod val="155000"/>
                        </a:srgbClr>
                      </a:gs>
                    </a:gsLst>
                    <a:lin ang="5400000" scaled="1"/>
                  </a:gradFill>
                  <a:ln w="9525" cap="flat" cmpd="sng" algn="ctr">
                    <a:solidFill>
                      <a:srgbClr val="DDDDDD">
                        <a:shade val="60000"/>
                        <a:satMod val="30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377">
                      <a:defRPr/>
                    </a:pPr>
                    <a:endParaRPr lang="en-GB" sz="1467" kern="0">
                      <a:solidFill>
                        <a:prstClr val="white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0" name="Rectangle 19">
                    <a:extLst>
                      <a:ext uri="{FF2B5EF4-FFF2-40B4-BE49-F238E27FC236}">
                        <a16:creationId xmlns:a16="http://schemas.microsoft.com/office/drawing/2014/main" id="{3C8AF52D-DBE5-453B-BEB6-1C375AA31FED}"/>
                      </a:ext>
                    </a:extLst>
                  </p:cNvPr>
                  <p:cNvSpPr/>
                  <p:nvPr/>
                </p:nvSpPr>
                <p:spPr>
                  <a:xfrm>
                    <a:off x="4707835" y="2378519"/>
                    <a:ext cx="1168852" cy="315432"/>
                  </a:xfrm>
                  <a:prstGeom prst="rect">
                    <a:avLst/>
                  </a:prstGeom>
                  <a:solidFill>
                    <a:srgbClr val="C00000"/>
                  </a:solidFill>
                  <a:ln w="9525" cap="flat" cmpd="sng" algn="ctr">
                    <a:solidFill>
                      <a:srgbClr val="DDDDDD">
                        <a:shade val="60000"/>
                        <a:satMod val="30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377">
                      <a:defRPr/>
                    </a:pPr>
                    <a:endParaRPr lang="en-GB" sz="1467" kern="0">
                      <a:noFill/>
                      <a:latin typeface="Arial"/>
                    </a:endParaRPr>
                  </a:p>
                </p:txBody>
              </p:sp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id="{6ABFD318-23FD-4849-B5A2-BECDF69201D7}"/>
                      </a:ext>
                    </a:extLst>
                  </p:cNvPr>
                  <p:cNvSpPr/>
                  <p:nvPr/>
                </p:nvSpPr>
                <p:spPr>
                  <a:xfrm>
                    <a:off x="4888139" y="3979208"/>
                    <a:ext cx="808284" cy="253409"/>
                  </a:xfrm>
                  <a:prstGeom prst="rect">
                    <a:avLst/>
                  </a:prstGeom>
                  <a:solidFill>
                    <a:srgbClr val="C00000"/>
                  </a:solidFill>
                  <a:ln w="9525" cap="flat" cmpd="sng" algn="ctr">
                    <a:solidFill>
                      <a:srgbClr val="DDDDDD">
                        <a:shade val="60000"/>
                        <a:satMod val="30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377">
                      <a:defRPr/>
                    </a:pPr>
                    <a:endParaRPr lang="en-GB" sz="1467" kern="0">
                      <a:noFill/>
                      <a:latin typeface="Arial"/>
                    </a:endParaRPr>
                  </a:p>
                </p:txBody>
              </p:sp>
            </p:grp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817D7AE2-35AC-439A-9789-044618835F80}"/>
                    </a:ext>
                  </a:extLst>
                </p:cNvPr>
                <p:cNvSpPr txBox="1"/>
                <p:nvPr/>
              </p:nvSpPr>
              <p:spPr>
                <a:xfrm>
                  <a:off x="1622912" y="1959269"/>
                  <a:ext cx="884709" cy="3924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914377">
                    <a:defRPr/>
                  </a:pPr>
                  <a:r>
                    <a:rPr lang="en-US" sz="1400" b="1" kern="0" dirty="0">
                      <a:solidFill>
                        <a:srgbClr val="080808"/>
                      </a:solidFill>
                      <a:latin typeface="Arial"/>
                    </a:rPr>
                    <a:t>2-stage</a:t>
                  </a:r>
                </a:p>
                <a:p>
                  <a:pPr algn="ctr" defTabSz="914377">
                    <a:defRPr/>
                  </a:pPr>
                  <a:r>
                    <a:rPr lang="en-US" sz="1400" b="1" kern="0" dirty="0">
                      <a:solidFill>
                        <a:srgbClr val="080808"/>
                      </a:solidFill>
                      <a:latin typeface="Arial"/>
                    </a:rPr>
                    <a:t>cryocooler 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5" name="TextBox 24">
                      <a:extLst>
                        <a:ext uri="{FF2B5EF4-FFF2-40B4-BE49-F238E27FC236}">
                          <a16:creationId xmlns:a16="http://schemas.microsoft.com/office/drawing/2014/main" id="{CB442E12-7989-42E3-950A-1D0F1188625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67920" y="2649063"/>
                      <a:ext cx="554656" cy="20774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defTabSz="914377">
                        <a:defRPr/>
                      </a:pPr>
                      <a14:m>
                        <m:oMath xmlns:m="http://schemas.openxmlformats.org/officeDocument/2006/math">
                          <m:r>
                            <a:rPr lang="en-US" sz="1200" b="1" i="1" kern="0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≈</m:t>
                          </m:r>
                        </m:oMath>
                      </a14:m>
                      <a:r>
                        <a:rPr lang="en-GB" sz="1200" b="1" kern="0" dirty="0">
                          <a:solidFill>
                            <a:prstClr val="white"/>
                          </a:solidFill>
                          <a:latin typeface="Arial"/>
                        </a:rPr>
                        <a:t> 40 K</a:t>
                      </a:r>
                    </a:p>
                  </p:txBody>
                </p:sp>
              </mc:Choice>
              <mc:Fallback xmlns="">
                <p:sp>
                  <p:nvSpPr>
                    <p:cNvPr id="25" name="TextBox 24">
                      <a:extLst>
                        <a:ext uri="{FF2B5EF4-FFF2-40B4-BE49-F238E27FC236}">
                          <a16:creationId xmlns:a16="http://schemas.microsoft.com/office/drawing/2014/main" id="{CB442E12-7989-42E3-950A-1D0F1188625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767920" y="2649063"/>
                      <a:ext cx="554656" cy="207749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t="-4444" b="-1555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TextBox 26">
                      <a:extLst>
                        <a:ext uri="{FF2B5EF4-FFF2-40B4-BE49-F238E27FC236}">
                          <a16:creationId xmlns:a16="http://schemas.microsoft.com/office/drawing/2014/main" id="{D1BD409D-F67E-4211-A929-A68C6E3A5CD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72787" y="3627326"/>
                      <a:ext cx="683984" cy="20774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defTabSz="914377">
                        <a:defRPr/>
                      </a:pPr>
                      <a14:m>
                        <m:oMath xmlns:m="http://schemas.openxmlformats.org/officeDocument/2006/math">
                          <m:r>
                            <a:rPr lang="en-US" sz="1200" b="1" i="1" kern="0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≈</m:t>
                          </m:r>
                        </m:oMath>
                      </a14:m>
                      <a:r>
                        <a:rPr lang="en-GB" sz="1200" b="1" kern="0" dirty="0">
                          <a:solidFill>
                            <a:prstClr val="white"/>
                          </a:solidFill>
                          <a:latin typeface="Arial"/>
                        </a:rPr>
                        <a:t> 4.5 K</a:t>
                      </a:r>
                    </a:p>
                  </p:txBody>
                </p:sp>
              </mc:Choice>
              <mc:Fallback xmlns="">
                <p:sp>
                  <p:nvSpPr>
                    <p:cNvPr id="27" name="TextBox 26">
                      <a:extLst>
                        <a:ext uri="{FF2B5EF4-FFF2-40B4-BE49-F238E27FC236}">
                          <a16:creationId xmlns:a16="http://schemas.microsoft.com/office/drawing/2014/main" id="{D1BD409D-F67E-4211-A929-A68C6E3A5CD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772787" y="3627326"/>
                      <a:ext cx="683984" cy="207749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t="-2174" b="-1304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12A53354-7BC7-4278-9EE4-3FB120DC6142}"/>
                  </a:ext>
                </a:extLst>
              </p:cNvPr>
              <p:cNvGrpSpPr/>
              <p:nvPr/>
            </p:nvGrpSpPr>
            <p:grpSpPr>
              <a:xfrm>
                <a:off x="3305154" y="2302125"/>
                <a:ext cx="1110708" cy="1273539"/>
                <a:chOff x="3395943" y="2195036"/>
                <a:chExt cx="1240715" cy="1618010"/>
              </a:xfrm>
            </p:grpSpPr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EAB73AE-09E5-46C5-90E3-3B97C6C69D11}"/>
                    </a:ext>
                  </a:extLst>
                </p:cNvPr>
                <p:cNvSpPr txBox="1"/>
                <p:nvPr/>
              </p:nvSpPr>
              <p:spPr>
                <a:xfrm>
                  <a:off x="3471649" y="2436712"/>
                  <a:ext cx="1081269" cy="11636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67" dirty="0">
                      <a:solidFill>
                        <a:schemeClr val="accent1">
                          <a:lumMod val="10000"/>
                        </a:schemeClr>
                      </a:solidFill>
                    </a:rPr>
                    <a:t>Fluid circulation loop (e.g. with JT restriction)</a:t>
                  </a:r>
                </a:p>
              </p:txBody>
            </p:sp>
            <p:sp>
              <p:nvSpPr>
                <p:cNvPr id="8" name="Rectangle: Rounded Corners 7">
                  <a:extLst>
                    <a:ext uri="{FF2B5EF4-FFF2-40B4-BE49-F238E27FC236}">
                      <a16:creationId xmlns:a16="http://schemas.microsoft.com/office/drawing/2014/main" id="{B2275A6A-0299-43B7-A464-38BB5E855089}"/>
                    </a:ext>
                  </a:extLst>
                </p:cNvPr>
                <p:cNvSpPr/>
                <p:nvPr/>
              </p:nvSpPr>
              <p:spPr>
                <a:xfrm>
                  <a:off x="3463328" y="2259508"/>
                  <a:ext cx="1108672" cy="1490052"/>
                </a:xfrm>
                <a:prstGeom prst="roundRect">
                  <a:avLst/>
                </a:prstGeom>
                <a:noFill/>
                <a:ln w="190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10" name="Isosceles Triangle 9">
                  <a:extLst>
                    <a:ext uri="{FF2B5EF4-FFF2-40B4-BE49-F238E27FC236}">
                      <a16:creationId xmlns:a16="http://schemas.microsoft.com/office/drawing/2014/main" id="{73A3F25D-123D-47DE-AC23-2385D094501D}"/>
                    </a:ext>
                  </a:extLst>
                </p:cNvPr>
                <p:cNvSpPr/>
                <p:nvPr/>
              </p:nvSpPr>
              <p:spPr>
                <a:xfrm rot="5400000">
                  <a:off x="3952660" y="2176584"/>
                  <a:ext cx="130007" cy="166912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solidFill>
                    <a:srgbClr val="0055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8" name="Isosceles Triangle 27">
                  <a:extLst>
                    <a:ext uri="{FF2B5EF4-FFF2-40B4-BE49-F238E27FC236}">
                      <a16:creationId xmlns:a16="http://schemas.microsoft.com/office/drawing/2014/main" id="{67CB646C-9E1D-4A49-85F0-BCD7C241B4FD}"/>
                    </a:ext>
                  </a:extLst>
                </p:cNvPr>
                <p:cNvSpPr/>
                <p:nvPr/>
              </p:nvSpPr>
              <p:spPr>
                <a:xfrm rot="16200000" flipH="1">
                  <a:off x="3903355" y="3664587"/>
                  <a:ext cx="130007" cy="166912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solidFill>
                    <a:srgbClr val="0055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9" name="Isosceles Triangle 28">
                  <a:extLst>
                    <a:ext uri="{FF2B5EF4-FFF2-40B4-BE49-F238E27FC236}">
                      <a16:creationId xmlns:a16="http://schemas.microsoft.com/office/drawing/2014/main" id="{FEE83C2D-F62A-4042-9588-2150CA7B3384}"/>
                    </a:ext>
                  </a:extLst>
                </p:cNvPr>
                <p:cNvSpPr/>
                <p:nvPr/>
              </p:nvSpPr>
              <p:spPr>
                <a:xfrm rot="10800000" flipH="1">
                  <a:off x="4506651" y="2931443"/>
                  <a:ext cx="130007" cy="166912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solidFill>
                    <a:srgbClr val="0055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30" name="Isosceles Triangle 29">
                  <a:extLst>
                    <a:ext uri="{FF2B5EF4-FFF2-40B4-BE49-F238E27FC236}">
                      <a16:creationId xmlns:a16="http://schemas.microsoft.com/office/drawing/2014/main" id="{91F68B9C-E787-487C-9B16-E3940CF0E451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3395943" y="2907109"/>
                  <a:ext cx="130007" cy="166912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solidFill>
                    <a:srgbClr val="0055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</p:grpSp>
        </p:grpSp>
        <p:sp>
          <p:nvSpPr>
            <p:cNvPr id="39" name="Arrow: Down 38">
              <a:extLst>
                <a:ext uri="{FF2B5EF4-FFF2-40B4-BE49-F238E27FC236}">
                  <a16:creationId xmlns:a16="http://schemas.microsoft.com/office/drawing/2014/main" id="{714B060F-FE08-43A9-AA84-3227BBB3695C}"/>
                </a:ext>
              </a:extLst>
            </p:cNvPr>
            <p:cNvSpPr/>
            <p:nvPr/>
          </p:nvSpPr>
          <p:spPr>
            <a:xfrm>
              <a:off x="7266156" y="3234999"/>
              <a:ext cx="434365" cy="368710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4C842E4-79F2-4B14-A5F2-FBC25B5CAF2D}"/>
              </a:ext>
            </a:extLst>
          </p:cNvPr>
          <p:cNvGrpSpPr/>
          <p:nvPr/>
        </p:nvGrpSpPr>
        <p:grpSpPr>
          <a:xfrm>
            <a:off x="2888374" y="2720621"/>
            <a:ext cx="2075934" cy="1939373"/>
            <a:chOff x="1829518" y="1940866"/>
            <a:chExt cx="1647225" cy="1454530"/>
          </a:xfrm>
        </p:grpSpPr>
        <p:sp>
          <p:nvSpPr>
            <p:cNvPr id="38" name="Flowchart: Manual Input 37">
              <a:extLst>
                <a:ext uri="{FF2B5EF4-FFF2-40B4-BE49-F238E27FC236}">
                  <a16:creationId xmlns:a16="http://schemas.microsoft.com/office/drawing/2014/main" id="{ADE2AD9B-D144-4B9E-9C7B-CAAA5131F31B}"/>
                </a:ext>
              </a:extLst>
            </p:cNvPr>
            <p:cNvSpPr/>
            <p:nvPr/>
          </p:nvSpPr>
          <p:spPr>
            <a:xfrm flipH="1">
              <a:off x="1842032" y="1940866"/>
              <a:ext cx="1411205" cy="1446570"/>
            </a:xfrm>
            <a:prstGeom prst="flowChartManualInput">
              <a:avLst/>
            </a:prstGeom>
            <a:solidFill>
              <a:srgbClr val="92D050">
                <a:alpha val="18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5381EAF-A4E2-4580-85C9-FE8AA7A19AD0}"/>
                </a:ext>
              </a:extLst>
            </p:cNvPr>
            <p:cNvSpPr txBox="1"/>
            <p:nvPr/>
          </p:nvSpPr>
          <p:spPr>
            <a:xfrm>
              <a:off x="1829518" y="3049147"/>
              <a:ext cx="1647225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3A5042"/>
                  </a:solidFill>
                </a:rPr>
                <a:t>Cooling technology gap </a:t>
              </a:r>
            </a:p>
            <a:p>
              <a:r>
                <a:rPr lang="en-US" sz="1200" dirty="0">
                  <a:solidFill>
                    <a:srgbClr val="3A5042"/>
                  </a:solidFill>
                </a:rPr>
                <a:t>2.5 W – 350 W at 4.5 K</a:t>
              </a:r>
              <a:endParaRPr lang="en-GB" sz="1200" dirty="0">
                <a:solidFill>
                  <a:srgbClr val="3A5042"/>
                </a:solidFill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42152A26-AF73-458B-816E-5E4F9BDA8EA0}"/>
              </a:ext>
            </a:extLst>
          </p:cNvPr>
          <p:cNvSpPr txBox="1"/>
          <p:nvPr/>
        </p:nvSpPr>
        <p:spPr>
          <a:xfrm>
            <a:off x="1534741" y="5393985"/>
            <a:ext cx="47498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51D18"/>
                </a:solidFill>
              </a:rPr>
              <a:t>Map adapted from: L. Decker, “</a:t>
            </a:r>
            <a:r>
              <a:rPr lang="en-GB" sz="1200" i="1" dirty="0">
                <a:solidFill>
                  <a:srgbClr val="151D18"/>
                </a:solidFill>
              </a:rPr>
              <a:t>Overview on cryogenic refrigeration cycles for large scale HTS applications</a:t>
            </a:r>
            <a:r>
              <a:rPr lang="en-GB" sz="1200" dirty="0">
                <a:solidFill>
                  <a:srgbClr val="151D18"/>
                </a:solidFill>
              </a:rPr>
              <a:t>”, 2016.</a:t>
            </a:r>
          </a:p>
        </p:txBody>
      </p:sp>
      <p:sp>
        <p:nvSpPr>
          <p:cNvPr id="47" name="Date Placeholder 3">
            <a:extLst>
              <a:ext uri="{FF2B5EF4-FFF2-40B4-BE49-F238E27FC236}">
                <a16:creationId xmlns:a16="http://schemas.microsoft.com/office/drawing/2014/main" id="{801012F0-B212-4406-A91E-0435718F9B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812E3EB-F3BF-7681-B810-75EAA7525C8D}"/>
              </a:ext>
            </a:extLst>
          </p:cNvPr>
          <p:cNvCxnSpPr>
            <a:cxnSpLocks/>
          </p:cNvCxnSpPr>
          <p:nvPr/>
        </p:nvCxnSpPr>
        <p:spPr>
          <a:xfrm>
            <a:off x="2779142" y="2874321"/>
            <a:ext cx="285334" cy="165441"/>
          </a:xfrm>
          <a:prstGeom prst="line">
            <a:avLst/>
          </a:prstGeom>
          <a:ln w="28575">
            <a:solidFill>
              <a:srgbClr val="4242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98217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/>
              <a:t>T. Koettig |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48C2FA-2D84-4FA6-97CF-314F7F69B1C9}"/>
              </a:ext>
            </a:extLst>
          </p:cNvPr>
          <p:cNvSpPr txBox="1"/>
          <p:nvPr/>
        </p:nvSpPr>
        <p:spPr>
          <a:xfrm>
            <a:off x="528317" y="1133802"/>
            <a:ext cx="11852012" cy="1537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Cryogenic cooling of IR cameras / spectrometers in space (e.g. NICMOS on Hubble Space Telescope)</a:t>
            </a:r>
          </a:p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Pre-cooling of dilution refrigerators for quantum sensing/computing </a:t>
            </a:r>
          </a:p>
          <a:p>
            <a:pPr>
              <a:lnSpc>
                <a:spcPct val="150000"/>
              </a:lnSpc>
              <a:spcBef>
                <a:spcPts val="800"/>
              </a:spcBef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	→ from 2 integrated PTR to remote PTR box to </a:t>
            </a:r>
            <a:r>
              <a:rPr lang="en-US" sz="1867" dirty="0" err="1">
                <a:solidFill>
                  <a:schemeClr val="bg2">
                    <a:lumMod val="10000"/>
                  </a:schemeClr>
                </a:solidFill>
              </a:rPr>
              <a:t>cryoplant</a:t>
            </a: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 connection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F69B4A1-6835-4DE1-A012-C454D27D1A0E}"/>
              </a:ext>
            </a:extLst>
          </p:cNvPr>
          <p:cNvSpPr txBox="1">
            <a:spLocks/>
          </p:cNvSpPr>
          <p:nvPr/>
        </p:nvSpPr>
        <p:spPr>
          <a:xfrm>
            <a:off x="528317" y="130497"/>
            <a:ext cx="11587853" cy="654916"/>
          </a:xfrm>
          <a:prstGeom prst="rect">
            <a:avLst/>
          </a:prstGeom>
        </p:spPr>
        <p:txBody>
          <a:bodyPr vert="horz" lIns="60960" rIns="6096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200" b="1" dirty="0">
                <a:solidFill>
                  <a:srgbClr val="002060"/>
                </a:solidFill>
              </a:rPr>
              <a:t>High-tech applications for remote cooling circuits </a:t>
            </a:r>
            <a:endParaRPr lang="en-GB" sz="3200" b="1" dirty="0">
              <a:solidFill>
                <a:srgbClr val="002060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6DA67F9-BDE1-4847-8DB8-28CEF948BDF3}"/>
              </a:ext>
            </a:extLst>
          </p:cNvPr>
          <p:cNvGrpSpPr/>
          <p:nvPr/>
        </p:nvGrpSpPr>
        <p:grpSpPr>
          <a:xfrm>
            <a:off x="1566335" y="2840238"/>
            <a:ext cx="9204807" cy="3021741"/>
            <a:chOff x="841245" y="2891856"/>
            <a:chExt cx="6778241" cy="225766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679272F-9468-4FDB-A34E-D7225CEC0B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2633"/>
            <a:stretch/>
          </p:blipFill>
          <p:spPr>
            <a:xfrm>
              <a:off x="841245" y="2891856"/>
              <a:ext cx="6179182" cy="225766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CF8FFE79-E6CA-46D0-AB12-5CDB9EB700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65440" y="4807954"/>
              <a:ext cx="2454046" cy="340603"/>
            </a:xfrm>
            <a:prstGeom prst="rect">
              <a:avLst/>
            </a:prstGeom>
          </p:spPr>
        </p:pic>
      </p:grp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39778F0F-27E1-4261-BF8F-76D5C13785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716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/>
              <a:t>T. Koettig |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48C2FA-2D84-4FA6-97CF-314F7F69B1C9}"/>
              </a:ext>
            </a:extLst>
          </p:cNvPr>
          <p:cNvSpPr txBox="1"/>
          <p:nvPr/>
        </p:nvSpPr>
        <p:spPr>
          <a:xfrm>
            <a:off x="528317" y="1133802"/>
            <a:ext cx="11852012" cy="1537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Cryogenic cooling of IR cameras / spectrometers in space (e.g. NICMOS on Hubble Space Telescope)</a:t>
            </a:r>
          </a:p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Pre-cooling of dilution refrigerators for quantum sensing/computing </a:t>
            </a:r>
          </a:p>
          <a:p>
            <a:pPr>
              <a:lnSpc>
                <a:spcPct val="150000"/>
              </a:lnSpc>
              <a:spcBef>
                <a:spcPts val="800"/>
              </a:spcBef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	→ from 2 integrated PTR to remote PTR box to </a:t>
            </a:r>
            <a:r>
              <a:rPr lang="en-US" sz="1867" dirty="0" err="1">
                <a:solidFill>
                  <a:schemeClr val="bg2">
                    <a:lumMod val="10000"/>
                  </a:schemeClr>
                </a:solidFill>
              </a:rPr>
              <a:t>cryoplant</a:t>
            </a: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 connection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157241-7FB4-425E-8BAA-3A54004BC65B}"/>
              </a:ext>
            </a:extLst>
          </p:cNvPr>
          <p:cNvSpPr txBox="1"/>
          <p:nvPr/>
        </p:nvSpPr>
        <p:spPr>
          <a:xfrm>
            <a:off x="528316" y="2864838"/>
            <a:ext cx="4948848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schemeClr val="bg2">
                    <a:lumMod val="10000"/>
                  </a:schemeClr>
                </a:solidFill>
              </a:rPr>
              <a:t>Next generation of gravitational wave detectors =&gt; mirror cooling @ 4 K – 20 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DA7EB64-87D7-4A04-BD3B-0BD59DC77B3C}"/>
              </a:ext>
            </a:extLst>
          </p:cNvPr>
          <p:cNvGrpSpPr/>
          <p:nvPr/>
        </p:nvGrpSpPr>
        <p:grpSpPr>
          <a:xfrm>
            <a:off x="5611192" y="2986986"/>
            <a:ext cx="6144187" cy="2832712"/>
            <a:chOff x="534523" y="1753749"/>
            <a:chExt cx="2818639" cy="178476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25B5135-EC7E-4C85-8032-57654D4A991A}"/>
                </a:ext>
              </a:extLst>
            </p:cNvPr>
            <p:cNvSpPr txBox="1"/>
            <p:nvPr/>
          </p:nvSpPr>
          <p:spPr>
            <a:xfrm>
              <a:off x="534523" y="3344593"/>
              <a:ext cx="2818639" cy="19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2">
                      <a:lumMod val="10000"/>
                    </a:schemeClr>
                  </a:solidFill>
                </a:rPr>
                <a:t>Cryogenic mirrors of gravitational wave detectors (e.g. KAGRA)</a:t>
              </a:r>
              <a:endParaRPr lang="en-GB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53FFC58-6518-438F-BCEB-C65214247C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9119" y="1753749"/>
              <a:ext cx="1940348" cy="1590844"/>
            </a:xfrm>
            <a:prstGeom prst="rect">
              <a:avLst/>
            </a:prstGeom>
          </p:spPr>
        </p:pic>
      </p:grp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12DDBA6-69E0-4955-A0FB-806622932F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/>
              <a:t>16/04/2024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9D88B5-77D0-4DD7-4083-B4A8448BEC43}"/>
              </a:ext>
            </a:extLst>
          </p:cNvPr>
          <p:cNvSpPr txBox="1">
            <a:spLocks/>
          </p:cNvSpPr>
          <p:nvPr/>
        </p:nvSpPr>
        <p:spPr>
          <a:xfrm>
            <a:off x="528317" y="130497"/>
            <a:ext cx="11587853" cy="654916"/>
          </a:xfrm>
          <a:prstGeom prst="rect">
            <a:avLst/>
          </a:prstGeom>
        </p:spPr>
        <p:txBody>
          <a:bodyPr vert="horz" lIns="60960" rIns="6096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200" b="1" dirty="0">
                <a:solidFill>
                  <a:srgbClr val="002060"/>
                </a:solidFill>
              </a:rPr>
              <a:t>High-tech applications for remote cooling circuits 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6809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8|32.3|9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2.5"/>
</p:tagLst>
</file>

<file path=ppt/theme/theme1.xml><?xml version="1.0" encoding="utf-8"?>
<a:theme xmlns:a="http://schemas.openxmlformats.org/drawingml/2006/main" name="Theme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emeCERN" id="{1A76D69B-429E-4ECA-803E-1A49C9693332}" vid="{CFCA5C4A-C487-4437-A473-56B532E77C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ThemeCERN</Template>
  <TotalTime>14632</TotalTime>
  <Words>1795</Words>
  <Application>Microsoft Office PowerPoint</Application>
  <PresentationFormat>Widescreen</PresentationFormat>
  <Paragraphs>316</Paragraphs>
  <Slides>26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Cambria Math</vt:lpstr>
      <vt:lpstr>Courier New</vt:lpstr>
      <vt:lpstr>ThemeCERN</vt:lpstr>
      <vt:lpstr>Dry Cooling Strategies for Accelerator Components (Cryocooler based cooling stations) </vt:lpstr>
      <vt:lpstr>Contents</vt:lpstr>
      <vt:lpstr>NbTi superconducting magnets in the LHC at CERN</vt:lpstr>
      <vt:lpstr>Nb3Sn fully impregnated magnet coils for HL-LHC at CERN</vt:lpstr>
      <vt:lpstr>Dry cooled prototype of a gantry magnet, design</vt:lpstr>
      <vt:lpstr>Cryocooler as cooling source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Remote cooling loops</vt:lpstr>
      <vt:lpstr>Remote cooling arrangements</vt:lpstr>
      <vt:lpstr>Transparent-wall concept</vt:lpstr>
      <vt:lpstr>Performance: CFHEX effectiveness</vt:lpstr>
      <vt:lpstr>Application examples</vt:lpstr>
      <vt:lpstr>PowerPoint Presentation</vt:lpstr>
      <vt:lpstr>Cavity wall temperature distribution</vt:lpstr>
      <vt:lpstr>Two-phase flow – flow pattern map calculations</vt:lpstr>
      <vt:lpstr>Cavity wall temperature distribution</vt:lpstr>
      <vt:lpstr>Optimum cooling tube diameter/length/fluid pressure</vt:lpstr>
      <vt:lpstr>PowerPoint Presentation</vt:lpstr>
      <vt:lpstr>PowerPoint Presentation</vt:lpstr>
      <vt:lpstr>Summary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Tavares Coutinho Borges De Sousa</dc:creator>
  <cp:lastModifiedBy>Torsten Koettig</cp:lastModifiedBy>
  <cp:revision>114</cp:revision>
  <dcterms:created xsi:type="dcterms:W3CDTF">2022-10-14T15:01:47Z</dcterms:created>
  <dcterms:modified xsi:type="dcterms:W3CDTF">2024-04-16T07:48:23Z</dcterms:modified>
</cp:coreProperties>
</file>