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8.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9.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84" r:id="rId2"/>
    <p:sldMasterId id="2147483693" r:id="rId3"/>
    <p:sldMasterId id="2147483703" r:id="rId4"/>
    <p:sldMasterId id="2147483713" r:id="rId5"/>
    <p:sldMasterId id="2147483723" r:id="rId6"/>
    <p:sldMasterId id="2147483732" r:id="rId7"/>
    <p:sldMasterId id="2147483744" r:id="rId8"/>
    <p:sldMasterId id="2147483756" r:id="rId9"/>
    <p:sldMasterId id="2147483764" r:id="rId10"/>
  </p:sldMasterIdLst>
  <p:notesMasterIdLst>
    <p:notesMasterId r:id="rId31"/>
  </p:notesMasterIdLst>
  <p:handoutMasterIdLst>
    <p:handoutMasterId r:id="rId32"/>
  </p:handoutMasterIdLst>
  <p:sldIdLst>
    <p:sldId id="256" r:id="rId11"/>
    <p:sldId id="356" r:id="rId12"/>
    <p:sldId id="357" r:id="rId13"/>
    <p:sldId id="359" r:id="rId14"/>
    <p:sldId id="358" r:id="rId15"/>
    <p:sldId id="271" r:id="rId16"/>
    <p:sldId id="301" r:id="rId17"/>
    <p:sldId id="280" r:id="rId18"/>
    <p:sldId id="267" r:id="rId19"/>
    <p:sldId id="344" r:id="rId20"/>
    <p:sldId id="348" r:id="rId21"/>
    <p:sldId id="342" r:id="rId22"/>
    <p:sldId id="345" r:id="rId23"/>
    <p:sldId id="336" r:id="rId24"/>
    <p:sldId id="355" r:id="rId25"/>
    <p:sldId id="353" r:id="rId26"/>
    <p:sldId id="354" r:id="rId27"/>
    <p:sldId id="351" r:id="rId28"/>
    <p:sldId id="349" r:id="rId29"/>
    <p:sldId id="329" r:id="rId3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19"/>
    <p:restoredTop sz="94652"/>
  </p:normalViewPr>
  <p:slideViewPr>
    <p:cSldViewPr snapToGrid="0" snapToObjects="1">
      <p:cViewPr varScale="1">
        <p:scale>
          <a:sx n="47" d="100"/>
          <a:sy n="47" d="100"/>
        </p:scale>
        <p:origin x="134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heme" Target="theme/theme1.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E72418F6-D233-59E5-5736-DFD50CF7CF6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8535403E-550E-4E88-E623-8423D425DFA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E11890-FBAD-4831-8113-76B86D377D8D}" type="datetimeFigureOut">
              <a:rPr lang="it-IT" smtClean="0"/>
              <a:t>16/02/2024</a:t>
            </a:fld>
            <a:endParaRPr lang="it-IT"/>
          </a:p>
        </p:txBody>
      </p:sp>
      <p:sp>
        <p:nvSpPr>
          <p:cNvPr id="4" name="Segnaposto piè di pagina 3">
            <a:extLst>
              <a:ext uri="{FF2B5EF4-FFF2-40B4-BE49-F238E27FC236}">
                <a16:creationId xmlns:a16="http://schemas.microsoft.com/office/drawing/2014/main" id="{0B853896-62A6-9B6C-69FF-BE2FB250158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E72187C5-7017-FE46-2CB3-5CBD4F25FAC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4410C7-B391-4ACA-A509-D8AD3C0EFC6E}" type="slidenum">
              <a:rPr lang="it-IT" smtClean="0"/>
              <a:t>‹#›</a:t>
            </a:fld>
            <a:endParaRPr lang="it-IT"/>
          </a:p>
        </p:txBody>
      </p:sp>
    </p:spTree>
    <p:extLst>
      <p:ext uri="{BB962C8B-B14F-4D97-AF65-F5344CB8AC3E}">
        <p14:creationId xmlns:p14="http://schemas.microsoft.com/office/powerpoint/2010/main" val="296249660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51A0F-8D2C-4163-9463-604BA77A189B}" type="datetimeFigureOut">
              <a:rPr lang="it-IT" smtClean="0"/>
              <a:t>16/02/2024</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7A5814-C7BA-411E-95FF-FC590AA22A2B}" type="slidenum">
              <a:rPr lang="it-IT" smtClean="0"/>
              <a:t>‹#›</a:t>
            </a:fld>
            <a:endParaRPr lang="it-IT"/>
          </a:p>
        </p:txBody>
      </p:sp>
    </p:spTree>
    <p:extLst>
      <p:ext uri="{BB962C8B-B14F-4D97-AF65-F5344CB8AC3E}">
        <p14:creationId xmlns:p14="http://schemas.microsoft.com/office/powerpoint/2010/main" val="51721371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4010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821347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5.xml"/><Relationship Id="rId6" Type="http://schemas.openxmlformats.org/officeDocument/2006/relationships/image" Target="../media/image6.emf"/><Relationship Id="rId5" Type="http://schemas.openxmlformats.org/officeDocument/2006/relationships/image" Target="../media/image5.jpeg"/><Relationship Id="rId4"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518868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1" y="0"/>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40841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sp>
        <p:nvSpPr>
          <p:cNvPr id="5" name="Rettangolo 4"/>
          <p:cNvSpPr/>
          <p:nvPr/>
        </p:nvSpPr>
        <p:spPr>
          <a:xfrm>
            <a:off x="939205" y="370435"/>
            <a:ext cx="7381340" cy="1322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Immagin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4666" y="126536"/>
            <a:ext cx="1218833" cy="640294"/>
          </a:xfrm>
          <a:prstGeom prst="rect">
            <a:avLst/>
          </a:prstGeom>
        </p:spPr>
      </p:pic>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928" y="126536"/>
            <a:ext cx="1218833" cy="640294"/>
          </a:xfrm>
          <a:prstGeom prst="rect">
            <a:avLst/>
          </a:prstGeom>
        </p:spPr>
      </p:pic>
    </p:spTree>
    <p:extLst>
      <p:ext uri="{BB962C8B-B14F-4D97-AF65-F5344CB8AC3E}">
        <p14:creationId xmlns:p14="http://schemas.microsoft.com/office/powerpoint/2010/main" val="26609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pic>
        <p:nvPicPr>
          <p:cNvPr id="13" name="Picture 12" descr="14-0218-16D.lr.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4" name="Picture 13" descr="FermiLogoBar_DOE_KO_horiz.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
        <p:nvSpPr>
          <p:cNvPr id="10"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2"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1917229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98B3F7F2-B421-46C3-9651-C1F628D2433B}" type="datetime1">
              <a:rPr lang="it-IT" smtClean="0"/>
              <a:t>16/02/2024</a:t>
            </a:fld>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63390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389872FB-5D0E-4854-B8E9-852BC477597E}" type="datetime1">
              <a:rPr lang="it-IT" smtClean="0"/>
              <a:t>16/02/2024</a:t>
            </a:fld>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2609969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fld id="{18C65DD5-411C-4973-9638-F73AAC8034C3}" type="datetime1">
              <a:rPr lang="it-IT" smtClean="0"/>
              <a:t>16/02/2024</a:t>
            </a:fld>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501301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F0CA6922-9D41-469C-949A-CCD8059818A7}" type="datetime1">
              <a:rPr lang="it-IT" smtClean="0"/>
              <a:t>16/02/2024</a:t>
            </a:fld>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3756496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fld id="{A04512AA-45C4-41A9-9B6C-ECA7DBF7588D}" type="datetime1">
              <a:rPr lang="it-IT" smtClean="0"/>
              <a:t>16/02/2024</a:t>
            </a:fld>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2223355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49D63AA-64BB-4844-924B-F93099A9FCB0}" type="datetime1">
              <a:rPr lang="it-IT" smtClean="0"/>
              <a:t>16/02/2024</a:t>
            </a:fld>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3343443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FBB54CF8-13EE-4E52-B323-C4EDDC44C1BF}"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1F9E992-5C80-364F-AEA9-92E2C8B57E3F}" type="slidenum">
              <a:t>‹#›</a:t>
            </a:fld>
            <a:endParaRPr lang="en-US"/>
          </a:p>
        </p:txBody>
      </p:sp>
    </p:spTree>
    <p:extLst>
      <p:ext uri="{BB962C8B-B14F-4D97-AF65-F5344CB8AC3E}">
        <p14:creationId xmlns:p14="http://schemas.microsoft.com/office/powerpoint/2010/main" val="17236767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518868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1" y="0"/>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40841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sp>
        <p:nvSpPr>
          <p:cNvPr id="5" name="Rettangolo 4"/>
          <p:cNvSpPr/>
          <p:nvPr/>
        </p:nvSpPr>
        <p:spPr>
          <a:xfrm>
            <a:off x="939205" y="370435"/>
            <a:ext cx="7381340" cy="1322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pic>
        <p:nvPicPr>
          <p:cNvPr id="6" name="Immagin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96936"/>
            <a:ext cx="9144001" cy="3175154"/>
          </a:xfrm>
          <a:prstGeom prst="rect">
            <a:avLst/>
          </a:prstGeom>
        </p:spPr>
      </p:pic>
      <p:pic>
        <p:nvPicPr>
          <p:cNvPr id="21" name="Immagin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454" y="111020"/>
            <a:ext cx="1105313" cy="700720"/>
          </a:xfrm>
          <a:prstGeom prst="rect">
            <a:avLst/>
          </a:prstGeom>
        </p:spPr>
      </p:pic>
    </p:spTree>
    <p:extLst>
      <p:ext uri="{BB962C8B-B14F-4D97-AF65-F5344CB8AC3E}">
        <p14:creationId xmlns:p14="http://schemas.microsoft.com/office/powerpoint/2010/main" val="876845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7867064"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923816"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1489923C-B816-49AF-821D-64BD690C1050}" type="datetime1">
              <a:rPr lang="it-IT" smtClean="0"/>
              <a:t>16/02/2024</a:t>
            </a:fld>
            <a:endParaRPr lang="en-US"/>
          </a:p>
        </p:txBody>
      </p:sp>
      <p:sp>
        <p:nvSpPr>
          <p:cNvPr id="9" name="Footer Placeholder 4"/>
          <p:cNvSpPr>
            <a:spLocks noGrp="1"/>
          </p:cNvSpPr>
          <p:nvPr>
            <p:ph type="ftr" sz="quarter" idx="3"/>
          </p:nvPr>
        </p:nvSpPr>
        <p:spPr>
          <a:xfrm>
            <a:off x="1897877" y="6504213"/>
            <a:ext cx="58948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406720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7867064"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923816"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7842A47C-A1AA-4384-BF92-358E941F77F4}" type="datetime1">
              <a:rPr lang="it-IT" smtClean="0"/>
              <a:t>16/02/2024</a:t>
            </a:fld>
            <a:endParaRPr lang="en-IT"/>
          </a:p>
        </p:txBody>
      </p:sp>
      <p:sp>
        <p:nvSpPr>
          <p:cNvPr id="9" name="Footer Placeholder 4"/>
          <p:cNvSpPr>
            <a:spLocks noGrp="1"/>
          </p:cNvSpPr>
          <p:nvPr>
            <p:ph type="ftr" sz="quarter" idx="3"/>
          </p:nvPr>
        </p:nvSpPr>
        <p:spPr>
          <a:xfrm>
            <a:off x="1897877" y="6504213"/>
            <a:ext cx="58948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IT"/>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5181F6AD-F9C6-BF4E-A7AB-2D7E3793D4F9}" type="slidenum">
              <a:t>‹#›</a:t>
            </a:fld>
            <a:endParaRPr lang="en-IT"/>
          </a:p>
        </p:txBody>
      </p:sp>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4666" y="126536"/>
            <a:ext cx="1218833" cy="640294"/>
          </a:xfrm>
          <a:prstGeom prst="rect">
            <a:avLst/>
          </a:prstGeom>
        </p:spPr>
      </p:pic>
    </p:spTree>
    <p:extLst>
      <p:ext uri="{BB962C8B-B14F-4D97-AF65-F5344CB8AC3E}">
        <p14:creationId xmlns:p14="http://schemas.microsoft.com/office/powerpoint/2010/main" val="11508231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1853B1F4-5DBB-4B78-BEF8-F26D24F1A91C}" type="datetime1">
              <a:rPr lang="it-IT" smtClean="0"/>
              <a:t>16/02/2024</a:t>
            </a:fld>
            <a:endParaRPr lang="en-US"/>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14" name="Title 1"/>
          <p:cNvSpPr>
            <a:spLocks noGrp="1"/>
          </p:cNvSpPr>
          <p:nvPr>
            <p:ph type="title"/>
          </p:nvPr>
        </p:nvSpPr>
        <p:spPr>
          <a:xfrm>
            <a:off x="228600" y="251752"/>
            <a:ext cx="7919977"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9036880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fld id="{CF2A8C44-C6A0-4E7E-BB6E-103956CAFD53}" type="datetime1">
              <a:rPr lang="it-IT" smtClean="0"/>
              <a:t>16/02/2024</a:t>
            </a:fld>
            <a:endParaRPr lang="en-US"/>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endParaRPr lang="en-US"/>
          </a:p>
        </p:txBody>
      </p:sp>
      <p:sp>
        <p:nvSpPr>
          <p:cNvPr id="7" name="Slide Number Placeholder 5"/>
          <p:cNvSpPr>
            <a:spLocks noGrp="1"/>
          </p:cNvSpPr>
          <p:nvPr>
            <p:ph type="sldNum" sz="quarter" idx="18"/>
          </p:nvPr>
        </p:nvSpPr>
        <p:spPr/>
        <p:txBody>
          <a:bodyPr/>
          <a:lstStyle>
            <a:lvl1pPr>
              <a:defRPr sz="1200" smtClean="0"/>
            </a:lvl1pPr>
          </a:lstStyle>
          <a:p>
            <a:fld id="{16D5E45A-2BA2-0746-8B9D-FC372E3BC747}" type="slidenum">
              <a:t>‹#›</a:t>
            </a:fld>
            <a:endParaRPr lang="en-US"/>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26147827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B01510D1-8250-4308-8E05-B0BC5577365C}" type="datetime1">
              <a:rPr lang="it-IT" smtClean="0"/>
              <a:t>16/02/2024</a:t>
            </a:fld>
            <a:endParaRPr lang="en-US"/>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3107555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fld id="{E9E381C2-9AC1-4CB4-B908-9C46B1DB6BA0}" type="datetime1">
              <a:rPr lang="it-IT" smtClean="0"/>
              <a:t>16/02/2024</a:t>
            </a:fld>
            <a:endParaRPr lang="en-US"/>
          </a:p>
        </p:txBody>
      </p:sp>
      <p:sp>
        <p:nvSpPr>
          <p:cNvPr id="4" name="Footer Placeholder 3"/>
          <p:cNvSpPr>
            <a:spLocks noGrp="1"/>
          </p:cNvSpPr>
          <p:nvPr>
            <p:ph type="ftr" sz="quarter" idx="11"/>
          </p:nvPr>
        </p:nvSpPr>
        <p:spPr>
          <a:xfrm>
            <a:off x="1530602" y="6504213"/>
            <a:ext cx="6260399" cy="242873"/>
          </a:xfrm>
        </p:spPr>
        <p:txBody>
          <a:bodyPr/>
          <a:lstStyle/>
          <a:p>
            <a:endParaRPr lang="en-US"/>
          </a:p>
        </p:txBody>
      </p:sp>
      <p:sp>
        <p:nvSpPr>
          <p:cNvPr id="5" name="Slide Number Placeholder 4"/>
          <p:cNvSpPr>
            <a:spLocks noGrp="1"/>
          </p:cNvSpPr>
          <p:nvPr>
            <p:ph type="sldNum" sz="quarter" idx="12"/>
          </p:nvPr>
        </p:nvSpPr>
        <p:spPr/>
        <p:txBody>
          <a:bodyPr/>
          <a:lstStyle/>
          <a:p>
            <a:fld id="{16D5E45A-2BA2-0746-8B9D-FC372E3BC747}" type="slidenum">
              <a:t>‹#›</a:t>
            </a:fld>
            <a:endParaRPr lang="en-US"/>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pic>
        <p:nvPicPr>
          <p:cNvPr id="6" name="Immagin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311060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7E97379-0C80-433F-98BC-9BE6D92FA3DA}" type="datetime1">
              <a:rPr lang="it-IT" smtClean="0"/>
              <a:t>16/02/2024</a:t>
            </a:fld>
            <a:endParaRPr lang="en-US"/>
          </a:p>
        </p:txBody>
      </p:sp>
      <p:sp>
        <p:nvSpPr>
          <p:cNvPr id="4" name="Footer Placeholder 3"/>
          <p:cNvSpPr>
            <a:spLocks noGrp="1"/>
          </p:cNvSpPr>
          <p:nvPr>
            <p:ph type="ftr" sz="quarter" idx="11"/>
          </p:nvPr>
        </p:nvSpPr>
        <p:spPr>
          <a:xfrm>
            <a:off x="1530603" y="6504213"/>
            <a:ext cx="6272278" cy="242873"/>
          </a:xfrm>
        </p:spPr>
        <p:txBody>
          <a:bodyPr/>
          <a:lstStyle/>
          <a:p>
            <a:endParaRPr lang="en-US"/>
          </a:p>
        </p:txBody>
      </p:sp>
      <p:sp>
        <p:nvSpPr>
          <p:cNvPr id="5" name="Slide Number Placeholder 4"/>
          <p:cNvSpPr>
            <a:spLocks noGrp="1"/>
          </p:cNvSpPr>
          <p:nvPr>
            <p:ph type="sldNum" sz="quarter" idx="12"/>
          </p:nvPr>
        </p:nvSpPr>
        <p:spPr/>
        <p:txBody>
          <a:bodyPr/>
          <a:lstStyle/>
          <a:p>
            <a:fld id="{16D5E45A-2BA2-0746-8B9D-FC372E3BC747}" type="slidenum">
              <a:t>‹#›</a:t>
            </a:fld>
            <a:endParaRPr lang="en-US"/>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75860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90BBBDA9-D610-40A5-A016-6FACD9712D4B}"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D5E45A-2BA2-0746-8B9D-FC372E3BC747}" type="slidenum">
              <a:t>‹#›</a:t>
            </a:fld>
            <a:endParaRPr lang="en-US"/>
          </a:p>
        </p:txBody>
      </p:sp>
    </p:spTree>
    <p:extLst>
      <p:ext uri="{BB962C8B-B14F-4D97-AF65-F5344CB8AC3E}">
        <p14:creationId xmlns:p14="http://schemas.microsoft.com/office/powerpoint/2010/main" val="2037017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28650" y="365126"/>
            <a:ext cx="7886700" cy="1325563"/>
          </a:xfrm>
          <a:prstGeom prst="rect">
            <a:avLst/>
          </a:prstGeom>
        </p:spPr>
        <p:txBody>
          <a:bodyPr/>
          <a:lstStyle/>
          <a:p>
            <a:r>
              <a:rPr lang="en-GB"/>
              <a:t>Click to edit Master title style</a:t>
            </a:r>
            <a:endParaRPr lang="it-IT"/>
          </a:p>
        </p:txBody>
      </p:sp>
      <p:sp>
        <p:nvSpPr>
          <p:cNvPr id="3" name="Segnaposto contenuto 2"/>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Segnaposto data 3"/>
          <p:cNvSpPr>
            <a:spLocks noGrp="1"/>
          </p:cNvSpPr>
          <p:nvPr>
            <p:ph type="dt" sz="half" idx="10"/>
          </p:nvPr>
        </p:nvSpPr>
        <p:spPr/>
        <p:txBody>
          <a:bodyPr/>
          <a:lstStyle/>
          <a:p>
            <a:fld id="{3D9C5FC1-896B-4B3F-B83B-500E4D07CA85}"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D5E45A-2BA2-0746-8B9D-FC372E3BC747}" type="slidenum">
              <a:t>‹#›</a:t>
            </a:fld>
            <a:endParaRPr lang="en-US"/>
          </a:p>
        </p:txBody>
      </p:sp>
    </p:spTree>
    <p:extLst>
      <p:ext uri="{BB962C8B-B14F-4D97-AF65-F5344CB8AC3E}">
        <p14:creationId xmlns:p14="http://schemas.microsoft.com/office/powerpoint/2010/main" val="20491013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pic>
        <p:nvPicPr>
          <p:cNvPr id="13" name="Picture 12" descr="14-0218-16D.lr.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4" name="Picture 13" descr="FermiLogoBar_DOE_KO_horiz.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
        <p:nvSpPr>
          <p:cNvPr id="10"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2"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11677622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1095E5C3-BFD8-4806-BEFD-A8DDA4EABE07}" type="datetime1">
              <a:rPr lang="it-IT" smtClean="0"/>
              <a:t>16/02/2024</a:t>
            </a:fld>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1940175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B2F32A54-9BCE-450E-9593-EBDB746194E5}" type="datetime1">
              <a:rPr lang="it-IT" smtClean="0"/>
              <a:t>16/02/2024</a:t>
            </a:fld>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4077378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E722B47B-C2BC-4DA9-BB1E-2F9D5AD2C760}" type="datetime1">
              <a:rPr lang="it-IT" smtClean="0"/>
              <a:t>16/02/2024</a:t>
            </a:fld>
            <a:endParaRPr lang="en-IT"/>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IT"/>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5181F6AD-F9C6-BF4E-A7AB-2D7E3793D4F9}" type="slidenum">
              <a:t>‹#›</a:t>
            </a:fld>
            <a:endParaRPr lang="en-IT"/>
          </a:p>
        </p:txBody>
      </p:sp>
      <p:sp>
        <p:nvSpPr>
          <p:cNvPr id="14" name="Title 1"/>
          <p:cNvSpPr>
            <a:spLocks noGrp="1"/>
          </p:cNvSpPr>
          <p:nvPr>
            <p:ph type="title"/>
          </p:nvPr>
        </p:nvSpPr>
        <p:spPr>
          <a:xfrm>
            <a:off x="228600" y="251752"/>
            <a:ext cx="7919977"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14184022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fld id="{2DEA39B5-0D22-416C-A212-298D853D18EB}" type="datetime1">
              <a:rPr lang="it-IT" smtClean="0"/>
              <a:t>16/02/2024</a:t>
            </a:fld>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9097379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64CDABD2-11A1-4982-AB60-83CD6FC174DB}" type="datetime1">
              <a:rPr lang="it-IT" smtClean="0"/>
              <a:t>16/02/2024</a:t>
            </a:fld>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6774834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fld id="{120A39C5-641A-47B0-AB75-287D4A7DF60A}" type="datetime1">
              <a:rPr lang="it-IT" smtClean="0"/>
              <a:t>16/02/2024</a:t>
            </a:fld>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1000910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F59624E6-5BE1-4EA0-A560-FAF8735467E5}" type="datetime1">
              <a:rPr lang="it-IT" smtClean="0"/>
              <a:t>16/02/2024</a:t>
            </a:fld>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40410891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00A7B697-C088-4B80-8DE2-9E0FB87A3F94}"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1F9E992-5C80-364F-AEA9-92E2C8B57E3F}" type="slidenum">
              <a:t>‹#›</a:t>
            </a:fld>
            <a:endParaRPr lang="en-US"/>
          </a:p>
        </p:txBody>
      </p:sp>
    </p:spTree>
    <p:extLst>
      <p:ext uri="{BB962C8B-B14F-4D97-AF65-F5344CB8AC3E}">
        <p14:creationId xmlns:p14="http://schemas.microsoft.com/office/powerpoint/2010/main" val="4936805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28650" y="365126"/>
            <a:ext cx="7886700" cy="1325563"/>
          </a:xfrm>
          <a:prstGeom prst="rect">
            <a:avLst/>
          </a:prstGeom>
        </p:spPr>
        <p:txBody>
          <a:bodyPr/>
          <a:lstStyle/>
          <a:p>
            <a:r>
              <a:rPr lang="en-GB"/>
              <a:t>Click to edit Master title style</a:t>
            </a:r>
            <a:endParaRPr lang="it-IT"/>
          </a:p>
        </p:txBody>
      </p:sp>
      <p:sp>
        <p:nvSpPr>
          <p:cNvPr id="3" name="Segnaposto contenuto 2"/>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Segnaposto data 3"/>
          <p:cNvSpPr>
            <a:spLocks noGrp="1"/>
          </p:cNvSpPr>
          <p:nvPr>
            <p:ph type="dt" sz="half" idx="10"/>
          </p:nvPr>
        </p:nvSpPr>
        <p:spPr/>
        <p:txBody>
          <a:bodyPr/>
          <a:lstStyle/>
          <a:p>
            <a:fld id="{0774E36F-6562-452C-AEC1-588E213DB389}"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D5E45A-2BA2-0746-8B9D-FC372E3BC747}" type="slidenum">
              <a:t>‹#›</a:t>
            </a:fld>
            <a:endParaRPr lang="en-US"/>
          </a:p>
        </p:txBody>
      </p:sp>
    </p:spTree>
    <p:extLst>
      <p:ext uri="{BB962C8B-B14F-4D97-AF65-F5344CB8AC3E}">
        <p14:creationId xmlns:p14="http://schemas.microsoft.com/office/powerpoint/2010/main" val="1480098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518868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1" y="0"/>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40841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sp>
        <p:nvSpPr>
          <p:cNvPr id="5" name="Rettangolo 4"/>
          <p:cNvSpPr/>
          <p:nvPr/>
        </p:nvSpPr>
        <p:spPr>
          <a:xfrm>
            <a:off x="939205" y="370435"/>
            <a:ext cx="7381340" cy="1322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pic>
        <p:nvPicPr>
          <p:cNvPr id="6" name="Immagin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96936"/>
            <a:ext cx="9144001" cy="3175154"/>
          </a:xfrm>
          <a:prstGeom prst="rect">
            <a:avLst/>
          </a:prstGeom>
        </p:spPr>
      </p:pic>
      <p:pic>
        <p:nvPicPr>
          <p:cNvPr id="21" name="Immagin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454" y="111020"/>
            <a:ext cx="1105313" cy="700720"/>
          </a:xfrm>
          <a:prstGeom prst="rect">
            <a:avLst/>
          </a:prstGeom>
        </p:spPr>
      </p:pic>
      <p:sp>
        <p:nvSpPr>
          <p:cNvPr id="10"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2" descr="14-0218-16D.lr.jpg"/>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2" name="Picture 13" descr="FermiLogoBar_DOE_KO_horiz.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4586309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7867064"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923816"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BAEFFADE-59BB-4F7F-82D9-4178458146C2}" type="datetime1">
              <a:rPr lang="it-IT" smtClean="0"/>
              <a:t>16/02/2024</a:t>
            </a:fld>
            <a:endParaRPr lang="en-US" dirty="0"/>
          </a:p>
        </p:txBody>
      </p:sp>
      <p:sp>
        <p:nvSpPr>
          <p:cNvPr id="9" name="Footer Placeholder 4"/>
          <p:cNvSpPr>
            <a:spLocks noGrp="1"/>
          </p:cNvSpPr>
          <p:nvPr>
            <p:ph type="ftr" sz="quarter" idx="3"/>
          </p:nvPr>
        </p:nvSpPr>
        <p:spPr>
          <a:xfrm>
            <a:off x="1897877" y="6504213"/>
            <a:ext cx="58948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1273802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3ABFDD6E-9358-4A9F-AA2B-0DA52BE841D4}" type="datetime1">
              <a:rPr lang="it-IT" smtClean="0"/>
              <a:t>16/02/2024</a:t>
            </a:fld>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7919977"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835902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fld id="{A6A9D91A-E9D7-4F76-96F9-9D52FC3539E3}" type="datetime1">
              <a:rPr lang="it-IT" smtClean="0"/>
              <a:t>16/02/2024</a:t>
            </a:fld>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722321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fld id="{F9332C0A-436F-4731-A719-F2440B3D5255}" type="datetime1">
              <a:rPr lang="it-IT" smtClean="0"/>
              <a:t>16/02/2024</a:t>
            </a:fld>
            <a:endParaRPr lang="en-IT"/>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endParaRPr lang="en-IT"/>
          </a:p>
        </p:txBody>
      </p:sp>
      <p:sp>
        <p:nvSpPr>
          <p:cNvPr id="7" name="Slide Number Placeholder 5"/>
          <p:cNvSpPr>
            <a:spLocks noGrp="1"/>
          </p:cNvSpPr>
          <p:nvPr>
            <p:ph type="sldNum" sz="quarter" idx="18"/>
          </p:nvPr>
        </p:nvSpPr>
        <p:spPr/>
        <p:txBody>
          <a:bodyPr/>
          <a:lstStyle>
            <a:lvl1pPr>
              <a:defRPr sz="1200" smtClean="0"/>
            </a:lvl1pPr>
          </a:lstStyle>
          <a:p>
            <a:fld id="{5181F6AD-F9C6-BF4E-A7AB-2D7E3793D4F9}" type="slidenum">
              <a:t>‹#›</a:t>
            </a:fld>
            <a:endParaRPr lang="en-IT"/>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5798154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B124EE25-DA33-4B34-9914-D91D077CF3C6}" type="datetime1">
              <a:rPr lang="it-IT" smtClean="0"/>
              <a:t>16/02/2024</a:t>
            </a:fld>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8333369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fld id="{1D27AFC0-5A67-41E2-BEB5-F3367683E9E9}" type="datetime1">
              <a:rPr lang="it-IT" smtClean="0"/>
              <a:t>16/02/2024</a:t>
            </a:fld>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pic>
        <p:nvPicPr>
          <p:cNvPr id="6" name="Immagin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5480499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AC1D7268-6C6D-4389-856D-1BA8A03FBE99}" type="datetime1">
              <a:rPr lang="it-IT" smtClean="0"/>
              <a:t>16/02/2024</a:t>
            </a:fld>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934206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A2563F83-548B-459D-AB62-C20979188A6B}"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1F9E992-5C80-364F-AEA9-92E2C8B57E3F}" type="slidenum">
              <a:rPr lang="nb-NO"/>
              <a:t>‹#›</a:t>
            </a:fld>
            <a:endParaRPr lang="nb-NO"/>
          </a:p>
        </p:txBody>
      </p:sp>
    </p:spTree>
    <p:extLst>
      <p:ext uri="{BB962C8B-B14F-4D97-AF65-F5344CB8AC3E}">
        <p14:creationId xmlns:p14="http://schemas.microsoft.com/office/powerpoint/2010/main" val="37323875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28650" y="365126"/>
            <a:ext cx="7886700" cy="1325563"/>
          </a:xfrm>
          <a:prstGeom prst="rect">
            <a:avLst/>
          </a:prstGeom>
        </p:spPr>
        <p:txBody>
          <a:bodyPr/>
          <a:lstStyle/>
          <a:p>
            <a:r>
              <a:rPr lang="en-GB"/>
              <a:t>Click to edit Master title style</a:t>
            </a:r>
            <a:endParaRPr lang="it-IT"/>
          </a:p>
        </p:txBody>
      </p:sp>
      <p:sp>
        <p:nvSpPr>
          <p:cNvPr id="3" name="Segnaposto contenuto 2"/>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4" name="Segnaposto data 3"/>
          <p:cNvSpPr>
            <a:spLocks noGrp="1"/>
          </p:cNvSpPr>
          <p:nvPr>
            <p:ph type="dt" sz="half" idx="10"/>
          </p:nvPr>
        </p:nvSpPr>
        <p:spPr/>
        <p:txBody>
          <a:bodyPr/>
          <a:lstStyle/>
          <a:p>
            <a:fld id="{E4775919-B8D4-4A72-A7C2-747402A600DD}"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D5E45A-2BA2-0746-8B9D-FC372E3BC747}" type="slidenum">
              <a:t>‹#›</a:t>
            </a:fld>
            <a:endParaRPr lang="en-US"/>
          </a:p>
        </p:txBody>
      </p:sp>
    </p:spTree>
    <p:extLst>
      <p:ext uri="{BB962C8B-B14F-4D97-AF65-F5344CB8AC3E}">
        <p14:creationId xmlns:p14="http://schemas.microsoft.com/office/powerpoint/2010/main" val="34562398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pic>
        <p:nvPicPr>
          <p:cNvPr id="13" name="Picture 12" descr="14-0218-16D.lr.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4" name="Picture 13" descr="FermiLogoBar_DOE_KO_horiz.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
        <p:nvSpPr>
          <p:cNvPr id="10"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2"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15974119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B7227662-10DF-471C-A523-3805DFADD549}" type="datetime1">
              <a:rPr lang="it-IT" smtClean="0"/>
              <a:t>16/02/2024</a:t>
            </a:fld>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5427469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23372FD4-AE93-48C5-8C8B-41C1D0C808B2}" type="datetime1">
              <a:rPr lang="it-IT" smtClean="0"/>
              <a:t>16/02/2024</a:t>
            </a:fld>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46601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fld id="{AF80D734-53DC-4DED-BC27-2978A1A1EFED}" type="datetime1">
              <a:rPr lang="it-IT" smtClean="0"/>
              <a:t>16/02/2024</a:t>
            </a:fld>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8963443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7F05FA2B-D2E8-4547-BF85-3034ED394A96}" type="datetime1">
              <a:rPr lang="it-IT" smtClean="0"/>
              <a:t>16/02/2024</a:t>
            </a:fld>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99755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A1343881-0439-450F-B500-D8124BFEB558}" type="datetime1">
              <a:rPr lang="it-IT" smtClean="0"/>
              <a:t>16/02/2024</a:t>
            </a:fld>
            <a:endParaRPr lang="en-IT"/>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IT"/>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5181F6AD-F9C6-BF4E-A7AB-2D7E3793D4F9}" type="slidenum">
              <a:t>‹#›</a:t>
            </a:fld>
            <a:endParaRPr lang="en-IT"/>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34175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fld id="{8E8F2392-546D-4F1C-89C2-72705B75771B}" type="datetime1">
              <a:rPr lang="it-IT" smtClean="0"/>
              <a:t>16/02/2024</a:t>
            </a:fld>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42469214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8D1A47B9-C312-4E0C-AEED-58FC96077EBF}" type="datetime1">
              <a:rPr lang="it-IT" smtClean="0"/>
              <a:t>16/02/2024</a:t>
            </a:fld>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9745364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65BC45FB-FEF0-41BC-9C4E-2EE16AD736C9}"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1F9E992-5C80-364F-AEA9-92E2C8B57E3F}" type="slidenum">
              <a:t>‹#›</a:t>
            </a:fld>
            <a:endParaRPr lang="en-US"/>
          </a:p>
        </p:txBody>
      </p:sp>
    </p:spTree>
    <p:extLst>
      <p:ext uri="{BB962C8B-B14F-4D97-AF65-F5344CB8AC3E}">
        <p14:creationId xmlns:p14="http://schemas.microsoft.com/office/powerpoint/2010/main" val="26938274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Rectangle 5"/>
          <p:cNvSpPr>
            <a:spLocks noChangeArrowheads="1"/>
          </p:cNvSpPr>
          <p:nvPr/>
        </p:nvSpPr>
        <p:spPr bwMode="auto">
          <a:xfrm>
            <a:off x="0" y="0"/>
            <a:ext cx="9144000" cy="333375"/>
          </a:xfrm>
          <a:prstGeom prst="rect">
            <a:avLst/>
          </a:prstGeom>
          <a:gradFill rotWithShape="1">
            <a:gsLst>
              <a:gs pos="0">
                <a:schemeClr val="folHlink"/>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defTabSz="914400" eaLnBrk="1" fontAlgn="base" hangingPunct="1">
              <a:spcBef>
                <a:spcPct val="0"/>
              </a:spcBef>
              <a:spcAft>
                <a:spcPct val="0"/>
              </a:spcAft>
            </a:pPr>
            <a:endParaRPr lang="en-US" altLang="en-US" sz="1800">
              <a:solidFill>
                <a:srgbClr val="FFFFFF"/>
              </a:solidFill>
            </a:endParaRPr>
          </a:p>
        </p:txBody>
      </p:sp>
      <p:sp>
        <p:nvSpPr>
          <p:cNvPr id="5" name="Rectangle 6"/>
          <p:cNvSpPr>
            <a:spLocks noChangeArrowheads="1"/>
          </p:cNvSpPr>
          <p:nvPr/>
        </p:nvSpPr>
        <p:spPr bwMode="auto">
          <a:xfrm flipH="1" flipV="1">
            <a:off x="6350" y="6526213"/>
            <a:ext cx="9140825" cy="333375"/>
          </a:xfrm>
          <a:prstGeom prst="rect">
            <a:avLst/>
          </a:prstGeom>
          <a:gradFill rotWithShape="1">
            <a:gsLst>
              <a:gs pos="0">
                <a:schemeClr val="folHlink"/>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defTabSz="914400" eaLnBrk="1" fontAlgn="base" hangingPunct="1">
              <a:spcBef>
                <a:spcPct val="0"/>
              </a:spcBef>
              <a:spcAft>
                <a:spcPct val="0"/>
              </a:spcAft>
            </a:pPr>
            <a:endParaRPr lang="en-US" altLang="en-US" sz="1800">
              <a:solidFill>
                <a:srgbClr val="FFFFFF"/>
              </a:solidFill>
            </a:endParaRPr>
          </a:p>
        </p:txBody>
      </p:sp>
      <p:sp>
        <p:nvSpPr>
          <p:cNvPr id="859138" name="Rectangle 2"/>
          <p:cNvSpPr>
            <a:spLocks noGrp="1" noChangeArrowheads="1"/>
          </p:cNvSpPr>
          <p:nvPr>
            <p:ph type="ctrTitle"/>
          </p:nvPr>
        </p:nvSpPr>
        <p:spPr>
          <a:xfrm>
            <a:off x="609600" y="1371600"/>
            <a:ext cx="7772400" cy="914400"/>
          </a:xfrm>
        </p:spPr>
        <p:txBody>
          <a:bodyPr/>
          <a:lstStyle>
            <a:lvl1pPr algn="ctr">
              <a:defRPr/>
            </a:lvl1pPr>
          </a:lstStyle>
          <a:p>
            <a:r>
              <a:rPr lang="en-GB"/>
              <a:t>Click to edit Master title style</a:t>
            </a:r>
            <a:endParaRPr lang="en-US"/>
          </a:p>
        </p:txBody>
      </p:sp>
      <p:sp>
        <p:nvSpPr>
          <p:cNvPr id="859139" name="Rectangle 3"/>
          <p:cNvSpPr>
            <a:spLocks noGrp="1" noChangeArrowheads="1"/>
          </p:cNvSpPr>
          <p:nvPr>
            <p:ph type="subTitle" idx="1"/>
          </p:nvPr>
        </p:nvSpPr>
        <p:spPr>
          <a:xfrm>
            <a:off x="1371600" y="2819400"/>
            <a:ext cx="6400800" cy="2133600"/>
          </a:xfrm>
        </p:spPr>
        <p:txBody>
          <a:bodyPr/>
          <a:lstStyle>
            <a:lvl1pPr marL="0" indent="0" algn="ctr">
              <a:defRPr/>
            </a:lvl1pPr>
          </a:lstStyle>
          <a:p>
            <a:r>
              <a:rPr lang="en-GB"/>
              <a:t>Click to edit Master subtitle style</a:t>
            </a:r>
            <a:endParaRPr lang="en-US"/>
          </a:p>
        </p:txBody>
      </p:sp>
    </p:spTree>
    <p:extLst>
      <p:ext uri="{BB962C8B-B14F-4D97-AF65-F5344CB8AC3E}">
        <p14:creationId xmlns:p14="http://schemas.microsoft.com/office/powerpoint/2010/main" val="40632461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607735" y="397931"/>
            <a:ext cx="5367866" cy="762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41297974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5" name="Title 1"/>
          <p:cNvSpPr txBox="1">
            <a:spLocks/>
          </p:cNvSpPr>
          <p:nvPr/>
        </p:nvSpPr>
        <p:spPr bwMode="auto">
          <a:xfrm>
            <a:off x="2608263" y="398463"/>
            <a:ext cx="5367337"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lgn="l" rtl="0" eaLnBrk="0" fontAlgn="base" hangingPunct="0">
              <a:spcBef>
                <a:spcPct val="0"/>
              </a:spcBef>
              <a:spcAft>
                <a:spcPct val="0"/>
              </a:spcAft>
              <a:defRPr kumimoji="1" sz="3600" b="1">
                <a:solidFill>
                  <a:schemeClr val="folHlink"/>
                </a:solidFill>
                <a:latin typeface="+mj-lt"/>
                <a:ea typeface="ＭＳ Ｐゴシック" charset="0"/>
                <a:cs typeface="ＭＳ Ｐゴシック" charset="0"/>
              </a:defRPr>
            </a:lvl1pPr>
            <a:lvl2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2pPr>
            <a:lvl3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3pPr>
            <a:lvl4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4pPr>
            <a:lvl5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5pPr>
            <a:lvl6pPr marL="457200" algn="l" rtl="0" fontAlgn="base">
              <a:spcBef>
                <a:spcPct val="0"/>
              </a:spcBef>
              <a:spcAft>
                <a:spcPct val="0"/>
              </a:spcAft>
              <a:defRPr kumimoji="1" sz="3600" b="1">
                <a:solidFill>
                  <a:schemeClr val="folHlink"/>
                </a:solidFill>
                <a:latin typeface="Tahoma" charset="0"/>
              </a:defRPr>
            </a:lvl6pPr>
            <a:lvl7pPr marL="914400" algn="l" rtl="0" fontAlgn="base">
              <a:spcBef>
                <a:spcPct val="0"/>
              </a:spcBef>
              <a:spcAft>
                <a:spcPct val="0"/>
              </a:spcAft>
              <a:defRPr kumimoji="1" sz="3600" b="1">
                <a:solidFill>
                  <a:schemeClr val="folHlink"/>
                </a:solidFill>
                <a:latin typeface="Tahoma" charset="0"/>
              </a:defRPr>
            </a:lvl7pPr>
            <a:lvl8pPr marL="1371600" algn="l" rtl="0" fontAlgn="base">
              <a:spcBef>
                <a:spcPct val="0"/>
              </a:spcBef>
              <a:spcAft>
                <a:spcPct val="0"/>
              </a:spcAft>
              <a:defRPr kumimoji="1" sz="3600" b="1">
                <a:solidFill>
                  <a:schemeClr val="folHlink"/>
                </a:solidFill>
                <a:latin typeface="Tahoma" charset="0"/>
              </a:defRPr>
            </a:lvl8pPr>
            <a:lvl9pPr marL="1828800" algn="l" rtl="0" fontAlgn="base">
              <a:spcBef>
                <a:spcPct val="0"/>
              </a:spcBef>
              <a:spcAft>
                <a:spcPct val="0"/>
              </a:spcAft>
              <a:defRPr kumimoji="1" sz="3600" b="1">
                <a:solidFill>
                  <a:schemeClr val="folHlink"/>
                </a:solidFill>
                <a:latin typeface="Tahoma" charset="0"/>
              </a:defRPr>
            </a:lvl9pPr>
          </a:lstStyle>
          <a:p>
            <a:pPr defTabSz="914400">
              <a:defRPr/>
            </a:pPr>
            <a:r>
              <a:rPr lang="it-IT">
                <a:solidFill>
                  <a:srgbClr val="969696"/>
                </a:solidFill>
              </a:rPr>
              <a:t>Click to edit Master title style</a:t>
            </a:r>
            <a:endParaRPr lang="en-US">
              <a:solidFill>
                <a:srgbClr val="969696"/>
              </a:solidFill>
            </a:endParaRPr>
          </a:p>
        </p:txBody>
      </p:sp>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228600" y="1228725"/>
            <a:ext cx="4381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762500" y="1228725"/>
            <a:ext cx="4381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0668720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12040774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7176165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07436481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220073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fld id="{942CBC68-EF7D-45FA-90CB-343ACF01B87D}" type="datetime1">
              <a:rPr lang="it-IT" smtClean="0"/>
              <a:t>16/02/2024</a:t>
            </a:fld>
            <a:endParaRPr lang="en-IT"/>
          </a:p>
        </p:txBody>
      </p:sp>
      <p:sp>
        <p:nvSpPr>
          <p:cNvPr id="4" name="Footer Placeholder 3"/>
          <p:cNvSpPr>
            <a:spLocks noGrp="1"/>
          </p:cNvSpPr>
          <p:nvPr>
            <p:ph type="ftr" sz="quarter" idx="11"/>
          </p:nvPr>
        </p:nvSpPr>
        <p:spPr>
          <a:xfrm>
            <a:off x="1530602" y="6504213"/>
            <a:ext cx="6260399" cy="242873"/>
          </a:xfrm>
        </p:spPr>
        <p:txBody>
          <a:bodyPr/>
          <a:lstStyle/>
          <a:p>
            <a:endParaRPr lang="en-IT"/>
          </a:p>
        </p:txBody>
      </p:sp>
      <p:sp>
        <p:nvSpPr>
          <p:cNvPr id="5" name="Slide Number Placeholder 4"/>
          <p:cNvSpPr>
            <a:spLocks noGrp="1"/>
          </p:cNvSpPr>
          <p:nvPr>
            <p:ph type="sldNum" sz="quarter" idx="12"/>
          </p:nvPr>
        </p:nvSpPr>
        <p:spPr/>
        <p:txBody>
          <a:bodyPr/>
          <a:lstStyle/>
          <a:p>
            <a:fld id="{5181F6AD-F9C6-BF4E-A7AB-2D7E3793D4F9}" type="slidenum">
              <a:t>‹#›</a:t>
            </a:fld>
            <a:endParaRPr lang="en-IT"/>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2730872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228602"/>
            <a:ext cx="2228850" cy="56483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228601" y="228602"/>
            <a:ext cx="6534150" cy="56483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2372922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xOverObj" preserve="1">
  <p:cSld name="Titolo e testo sopra contenuto">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762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228600" y="1228725"/>
            <a:ext cx="8915400" cy="22479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228600" y="3629025"/>
            <a:ext cx="8915400" cy="22479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9315306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762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228600" y="1228725"/>
            <a:ext cx="4381500" cy="4648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762500" y="1228725"/>
            <a:ext cx="4381500" cy="4648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7602688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6" name="Title 5"/>
          <p:cNvSpPr>
            <a:spLocks noGrp="1"/>
          </p:cNvSpPr>
          <p:nvPr>
            <p:ph type="title"/>
          </p:nvPr>
        </p:nvSpPr>
        <p:spPr>
          <a:xfrm>
            <a:off x="1879071" y="177271"/>
            <a:ext cx="8839200" cy="762000"/>
          </a:xfrm>
        </p:spPr>
        <p:txBody>
          <a:bodyPr/>
          <a:lstStyle>
            <a:lvl1pPr>
              <a:defRPr b="1"/>
            </a:lvl1pPr>
          </a:lstStyle>
          <a:p>
            <a:r>
              <a:rPr lang="en-GB"/>
              <a:t>Click to edit Master title style</a:t>
            </a:r>
            <a:endParaRPr lang="en-US"/>
          </a:p>
        </p:txBody>
      </p:sp>
      <p:sp>
        <p:nvSpPr>
          <p:cNvPr id="10" name="Content Placeholder 9"/>
          <p:cNvSpPr>
            <a:spLocks noGrp="1"/>
          </p:cNvSpPr>
          <p:nvPr>
            <p:ph sz="quarter" idx="13"/>
          </p:nvPr>
        </p:nvSpPr>
        <p:spPr>
          <a:xfrm>
            <a:off x="457199" y="1258887"/>
            <a:ext cx="8421757" cy="494754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4"/>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5599731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Rectangle 5"/>
          <p:cNvSpPr>
            <a:spLocks noChangeArrowheads="1"/>
          </p:cNvSpPr>
          <p:nvPr/>
        </p:nvSpPr>
        <p:spPr bwMode="auto">
          <a:xfrm>
            <a:off x="0" y="0"/>
            <a:ext cx="9144000" cy="333375"/>
          </a:xfrm>
          <a:prstGeom prst="rect">
            <a:avLst/>
          </a:prstGeom>
          <a:gradFill rotWithShape="1">
            <a:gsLst>
              <a:gs pos="0">
                <a:schemeClr val="folHlink"/>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defTabSz="914400" eaLnBrk="1" fontAlgn="base" hangingPunct="1">
              <a:spcBef>
                <a:spcPct val="0"/>
              </a:spcBef>
              <a:spcAft>
                <a:spcPct val="0"/>
              </a:spcAft>
            </a:pPr>
            <a:endParaRPr lang="en-US" altLang="en-US" sz="1800">
              <a:solidFill>
                <a:srgbClr val="FFFFFF"/>
              </a:solidFill>
            </a:endParaRPr>
          </a:p>
        </p:txBody>
      </p:sp>
      <p:sp>
        <p:nvSpPr>
          <p:cNvPr id="5" name="Rectangle 6"/>
          <p:cNvSpPr>
            <a:spLocks noChangeArrowheads="1"/>
          </p:cNvSpPr>
          <p:nvPr/>
        </p:nvSpPr>
        <p:spPr bwMode="auto">
          <a:xfrm flipH="1" flipV="1">
            <a:off x="6350" y="6526213"/>
            <a:ext cx="9140825" cy="333375"/>
          </a:xfrm>
          <a:prstGeom prst="rect">
            <a:avLst/>
          </a:prstGeom>
          <a:gradFill rotWithShape="1">
            <a:gsLst>
              <a:gs pos="0">
                <a:schemeClr val="folHlink"/>
              </a:gs>
              <a:gs pos="100000">
                <a:srgbClr val="FFFFFF"/>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defTabSz="914400" eaLnBrk="1" fontAlgn="base" hangingPunct="1">
              <a:spcBef>
                <a:spcPct val="0"/>
              </a:spcBef>
              <a:spcAft>
                <a:spcPct val="0"/>
              </a:spcAft>
            </a:pPr>
            <a:endParaRPr lang="en-US" altLang="en-US" sz="1800">
              <a:solidFill>
                <a:srgbClr val="FFFFFF"/>
              </a:solidFill>
            </a:endParaRPr>
          </a:p>
        </p:txBody>
      </p:sp>
      <p:sp>
        <p:nvSpPr>
          <p:cNvPr id="859138" name="Rectangle 2"/>
          <p:cNvSpPr>
            <a:spLocks noGrp="1" noChangeArrowheads="1"/>
          </p:cNvSpPr>
          <p:nvPr>
            <p:ph type="ctrTitle"/>
          </p:nvPr>
        </p:nvSpPr>
        <p:spPr>
          <a:xfrm>
            <a:off x="609600" y="1371600"/>
            <a:ext cx="7772400" cy="914400"/>
          </a:xfrm>
        </p:spPr>
        <p:txBody>
          <a:bodyPr/>
          <a:lstStyle>
            <a:lvl1pPr algn="ctr">
              <a:defRPr/>
            </a:lvl1pPr>
          </a:lstStyle>
          <a:p>
            <a:r>
              <a:rPr lang="en-GB"/>
              <a:t>Click to edit Master title style</a:t>
            </a:r>
            <a:endParaRPr lang="en-US"/>
          </a:p>
        </p:txBody>
      </p:sp>
      <p:sp>
        <p:nvSpPr>
          <p:cNvPr id="859139" name="Rectangle 3"/>
          <p:cNvSpPr>
            <a:spLocks noGrp="1" noChangeArrowheads="1"/>
          </p:cNvSpPr>
          <p:nvPr>
            <p:ph type="subTitle" idx="1"/>
          </p:nvPr>
        </p:nvSpPr>
        <p:spPr>
          <a:xfrm>
            <a:off x="1371600" y="2819400"/>
            <a:ext cx="6400800" cy="2133600"/>
          </a:xfrm>
        </p:spPr>
        <p:txBody>
          <a:bodyPr/>
          <a:lstStyle>
            <a:lvl1pPr marL="0" indent="0" algn="ctr">
              <a:defRPr/>
            </a:lvl1pPr>
          </a:lstStyle>
          <a:p>
            <a:r>
              <a:rPr lang="en-GB"/>
              <a:t>Click to edit Master subtitle style</a:t>
            </a:r>
            <a:endParaRPr lang="en-US"/>
          </a:p>
        </p:txBody>
      </p:sp>
    </p:spTree>
    <p:extLst>
      <p:ext uri="{BB962C8B-B14F-4D97-AF65-F5344CB8AC3E}">
        <p14:creationId xmlns:p14="http://schemas.microsoft.com/office/powerpoint/2010/main" val="18228323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607735" y="397931"/>
            <a:ext cx="5367866" cy="762000"/>
          </a:xfrm>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6355412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5" name="Title 1"/>
          <p:cNvSpPr txBox="1">
            <a:spLocks/>
          </p:cNvSpPr>
          <p:nvPr/>
        </p:nvSpPr>
        <p:spPr bwMode="auto">
          <a:xfrm>
            <a:off x="2608263" y="398463"/>
            <a:ext cx="5367337"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lgn="l" rtl="0" eaLnBrk="0" fontAlgn="base" hangingPunct="0">
              <a:spcBef>
                <a:spcPct val="0"/>
              </a:spcBef>
              <a:spcAft>
                <a:spcPct val="0"/>
              </a:spcAft>
              <a:defRPr kumimoji="1" sz="3600" b="1">
                <a:solidFill>
                  <a:schemeClr val="folHlink"/>
                </a:solidFill>
                <a:latin typeface="+mj-lt"/>
                <a:ea typeface="ＭＳ Ｐゴシック" charset="0"/>
                <a:cs typeface="ＭＳ Ｐゴシック" charset="0"/>
              </a:defRPr>
            </a:lvl1pPr>
            <a:lvl2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2pPr>
            <a:lvl3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3pPr>
            <a:lvl4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4pPr>
            <a:lvl5pPr algn="l" rtl="0" eaLnBrk="0" fontAlgn="base" hangingPunct="0">
              <a:spcBef>
                <a:spcPct val="0"/>
              </a:spcBef>
              <a:spcAft>
                <a:spcPct val="0"/>
              </a:spcAft>
              <a:defRPr kumimoji="1" sz="3600" b="1">
                <a:solidFill>
                  <a:schemeClr val="folHlink"/>
                </a:solidFill>
                <a:latin typeface="Tahoma" charset="0"/>
                <a:ea typeface="ＭＳ Ｐゴシック" charset="0"/>
                <a:cs typeface="ＭＳ Ｐゴシック" charset="0"/>
              </a:defRPr>
            </a:lvl5pPr>
            <a:lvl6pPr marL="457200" algn="l" rtl="0" fontAlgn="base">
              <a:spcBef>
                <a:spcPct val="0"/>
              </a:spcBef>
              <a:spcAft>
                <a:spcPct val="0"/>
              </a:spcAft>
              <a:defRPr kumimoji="1" sz="3600" b="1">
                <a:solidFill>
                  <a:schemeClr val="folHlink"/>
                </a:solidFill>
                <a:latin typeface="Tahoma" charset="0"/>
              </a:defRPr>
            </a:lvl6pPr>
            <a:lvl7pPr marL="914400" algn="l" rtl="0" fontAlgn="base">
              <a:spcBef>
                <a:spcPct val="0"/>
              </a:spcBef>
              <a:spcAft>
                <a:spcPct val="0"/>
              </a:spcAft>
              <a:defRPr kumimoji="1" sz="3600" b="1">
                <a:solidFill>
                  <a:schemeClr val="folHlink"/>
                </a:solidFill>
                <a:latin typeface="Tahoma" charset="0"/>
              </a:defRPr>
            </a:lvl7pPr>
            <a:lvl8pPr marL="1371600" algn="l" rtl="0" fontAlgn="base">
              <a:spcBef>
                <a:spcPct val="0"/>
              </a:spcBef>
              <a:spcAft>
                <a:spcPct val="0"/>
              </a:spcAft>
              <a:defRPr kumimoji="1" sz="3600" b="1">
                <a:solidFill>
                  <a:schemeClr val="folHlink"/>
                </a:solidFill>
                <a:latin typeface="Tahoma" charset="0"/>
              </a:defRPr>
            </a:lvl8pPr>
            <a:lvl9pPr marL="1828800" algn="l" rtl="0" fontAlgn="base">
              <a:spcBef>
                <a:spcPct val="0"/>
              </a:spcBef>
              <a:spcAft>
                <a:spcPct val="0"/>
              </a:spcAft>
              <a:defRPr kumimoji="1" sz="3600" b="1">
                <a:solidFill>
                  <a:schemeClr val="folHlink"/>
                </a:solidFill>
                <a:latin typeface="Tahoma" charset="0"/>
              </a:defRPr>
            </a:lvl9pPr>
          </a:lstStyle>
          <a:p>
            <a:pPr defTabSz="914400">
              <a:defRPr/>
            </a:pPr>
            <a:r>
              <a:rPr lang="it-IT">
                <a:solidFill>
                  <a:srgbClr val="969696"/>
                </a:solidFill>
              </a:rPr>
              <a:t>Click to edit Master title style</a:t>
            </a:r>
            <a:endParaRPr lang="en-US">
              <a:solidFill>
                <a:srgbClr val="969696"/>
              </a:solidFill>
            </a:endParaRPr>
          </a:p>
        </p:txBody>
      </p:sp>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228600" y="1228725"/>
            <a:ext cx="4381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762500" y="1228725"/>
            <a:ext cx="43815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42085192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4299848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273603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1426092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4496B4-5CC9-439A-BBB8-008A0DAE1BF3}" type="datetime1">
              <a:rPr lang="it-IT" smtClean="0"/>
              <a:t>16/02/2024</a:t>
            </a:fld>
            <a:endParaRPr lang="en-IT"/>
          </a:p>
        </p:txBody>
      </p:sp>
      <p:sp>
        <p:nvSpPr>
          <p:cNvPr id="4" name="Footer Placeholder 3"/>
          <p:cNvSpPr>
            <a:spLocks noGrp="1"/>
          </p:cNvSpPr>
          <p:nvPr>
            <p:ph type="ftr" sz="quarter" idx="11"/>
          </p:nvPr>
        </p:nvSpPr>
        <p:spPr>
          <a:xfrm>
            <a:off x="1530603" y="6504213"/>
            <a:ext cx="6272278" cy="242873"/>
          </a:xfrm>
        </p:spPr>
        <p:txBody>
          <a:bodyPr/>
          <a:lstStyle/>
          <a:p>
            <a:endParaRPr lang="en-IT"/>
          </a:p>
        </p:txBody>
      </p:sp>
      <p:sp>
        <p:nvSpPr>
          <p:cNvPr id="5" name="Slide Number Placeholder 4"/>
          <p:cNvSpPr>
            <a:spLocks noGrp="1"/>
          </p:cNvSpPr>
          <p:nvPr>
            <p:ph type="sldNum" sz="quarter" idx="12"/>
          </p:nvPr>
        </p:nvSpPr>
        <p:spPr/>
        <p:txBody>
          <a:bodyPr/>
          <a:lstStyle/>
          <a:p>
            <a:fld id="{5181F6AD-F9C6-BF4E-A7AB-2D7E3793D4F9}" type="slidenum">
              <a:t>‹#›</a:t>
            </a:fld>
            <a:endParaRPr lang="en-IT"/>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155434755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0"/>
          </p:nvPr>
        </p:nvSpPr>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28240876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228602"/>
            <a:ext cx="2228850" cy="56483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228601" y="228602"/>
            <a:ext cx="6534150" cy="56483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49005885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OverObj" preserve="1">
  <p:cSld name="Titolo e testo sopra contenuto">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762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228600" y="1228725"/>
            <a:ext cx="8915400" cy="22479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228600" y="3629025"/>
            <a:ext cx="8915400" cy="22479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37949797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762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228600" y="1228725"/>
            <a:ext cx="4381500" cy="4648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762500" y="1228725"/>
            <a:ext cx="4381500" cy="4648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p:cNvSpPr>
            <a:spLocks noGrp="1"/>
          </p:cNvSpPr>
          <p:nvPr>
            <p:ph type="sldNum" sz="quarter" idx="10"/>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6651994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6" name="Title 5"/>
          <p:cNvSpPr>
            <a:spLocks noGrp="1"/>
          </p:cNvSpPr>
          <p:nvPr>
            <p:ph type="title"/>
          </p:nvPr>
        </p:nvSpPr>
        <p:spPr>
          <a:xfrm>
            <a:off x="1879071" y="177271"/>
            <a:ext cx="8839200" cy="762000"/>
          </a:xfrm>
        </p:spPr>
        <p:txBody>
          <a:bodyPr/>
          <a:lstStyle>
            <a:lvl1pPr>
              <a:defRPr b="1"/>
            </a:lvl1pPr>
          </a:lstStyle>
          <a:p>
            <a:r>
              <a:rPr lang="en-GB"/>
              <a:t>Click to edit Master title style</a:t>
            </a:r>
            <a:endParaRPr lang="en-US"/>
          </a:p>
        </p:txBody>
      </p:sp>
      <p:sp>
        <p:nvSpPr>
          <p:cNvPr id="10" name="Content Placeholder 9"/>
          <p:cNvSpPr>
            <a:spLocks noGrp="1"/>
          </p:cNvSpPr>
          <p:nvPr>
            <p:ph sz="quarter" idx="13"/>
          </p:nvPr>
        </p:nvSpPr>
        <p:spPr>
          <a:xfrm>
            <a:off x="457199" y="1258887"/>
            <a:ext cx="8421757" cy="494754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4"/>
          <p:cNvSpPr>
            <a:spLocks noGrp="1"/>
          </p:cNvSpPr>
          <p:nvPr>
            <p:ph type="sldNum" sz="quarter" idx="14"/>
          </p:nvPr>
        </p:nvSpPr>
        <p:spPr>
          <a:xfrm>
            <a:off x="8686800" y="6492875"/>
            <a:ext cx="457200" cy="365125"/>
          </a:xfrm>
        </p:spPr>
        <p:txBody>
          <a:bodyPr/>
          <a:lstStyle>
            <a:lvl1pPr>
              <a:defRPr/>
            </a:lvl1pPr>
          </a:lstStyle>
          <a:p>
            <a:fld id="{16D5E45A-2BA2-0746-8B9D-FC372E3BC747}" type="slidenum">
              <a:t>‹#›</a:t>
            </a:fld>
            <a:endParaRPr lang="en-US"/>
          </a:p>
        </p:txBody>
      </p:sp>
    </p:spTree>
    <p:extLst>
      <p:ext uri="{BB962C8B-B14F-4D97-AF65-F5344CB8AC3E}">
        <p14:creationId xmlns:p14="http://schemas.microsoft.com/office/powerpoint/2010/main" val="17837246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518868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1" y="0"/>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40841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sp>
        <p:nvSpPr>
          <p:cNvPr id="5" name="Rettangolo 4"/>
          <p:cNvSpPr/>
          <p:nvPr/>
        </p:nvSpPr>
        <p:spPr>
          <a:xfrm>
            <a:off x="939205" y="370435"/>
            <a:ext cx="7381340" cy="1322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Immagin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pic>
        <p:nvPicPr>
          <p:cNvPr id="6" name="Immagin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96936"/>
            <a:ext cx="9144001" cy="3175154"/>
          </a:xfrm>
          <a:prstGeom prst="rect">
            <a:avLst/>
          </a:prstGeom>
        </p:spPr>
      </p:pic>
      <p:pic>
        <p:nvPicPr>
          <p:cNvPr id="21" name="Immagin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454" y="111020"/>
            <a:ext cx="1105313" cy="700720"/>
          </a:xfrm>
          <a:prstGeom prst="rect">
            <a:avLst/>
          </a:prstGeom>
        </p:spPr>
      </p:pic>
    </p:spTree>
    <p:extLst>
      <p:ext uri="{BB962C8B-B14F-4D97-AF65-F5344CB8AC3E}">
        <p14:creationId xmlns:p14="http://schemas.microsoft.com/office/powerpoint/2010/main" val="343728727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7867064"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923816"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3ABC70AB-0D95-4E6E-A5B5-F28E01C21F9A}" type="datetime1">
              <a:rPr lang="it-IT" smtClean="0"/>
              <a:t>16/02/2024</a:t>
            </a:fld>
            <a:endParaRPr lang="en-US"/>
          </a:p>
        </p:txBody>
      </p:sp>
      <p:sp>
        <p:nvSpPr>
          <p:cNvPr id="9" name="Footer Placeholder 4"/>
          <p:cNvSpPr>
            <a:spLocks noGrp="1"/>
          </p:cNvSpPr>
          <p:nvPr>
            <p:ph type="ftr" sz="quarter" idx="3"/>
          </p:nvPr>
        </p:nvSpPr>
        <p:spPr>
          <a:xfrm>
            <a:off x="1897877" y="6504213"/>
            <a:ext cx="58948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pic>
        <p:nvPicPr>
          <p:cNvPr id="11" name="Immagin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8447972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7EDD4F7C-B529-4C57-9FC9-FA0731C1926E}" type="datetime1">
              <a:rPr lang="it-IT" smtClean="0"/>
              <a:t>16/02/2024</a:t>
            </a:fld>
            <a:endParaRPr lang="en-US"/>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14" name="Title 1"/>
          <p:cNvSpPr>
            <a:spLocks noGrp="1"/>
          </p:cNvSpPr>
          <p:nvPr>
            <p:ph type="title"/>
          </p:nvPr>
        </p:nvSpPr>
        <p:spPr>
          <a:xfrm>
            <a:off x="228600" y="251752"/>
            <a:ext cx="7919977"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14080159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fld id="{4624407F-E237-4B47-AB21-3CED3FEC2E16}" type="datetime1">
              <a:rPr lang="it-IT" smtClean="0"/>
              <a:t>16/02/2024</a:t>
            </a:fld>
            <a:endParaRPr lang="en-US"/>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endParaRPr lang="en-US"/>
          </a:p>
        </p:txBody>
      </p:sp>
      <p:sp>
        <p:nvSpPr>
          <p:cNvPr id="7" name="Slide Number Placeholder 5"/>
          <p:cNvSpPr>
            <a:spLocks noGrp="1"/>
          </p:cNvSpPr>
          <p:nvPr>
            <p:ph type="sldNum" sz="quarter" idx="18"/>
          </p:nvPr>
        </p:nvSpPr>
        <p:spPr/>
        <p:txBody>
          <a:bodyPr/>
          <a:lstStyle>
            <a:lvl1pPr>
              <a:defRPr sz="1200" smtClean="0"/>
            </a:lvl1pPr>
          </a:lstStyle>
          <a:p>
            <a:fld id="{16D5E45A-2BA2-0746-8B9D-FC372E3BC747}" type="slidenum">
              <a:t>‹#›</a:t>
            </a:fld>
            <a:endParaRPr lang="en-US"/>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294483710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39BA59A1-6782-4153-BFEB-CD65F8452FF4}" type="datetime1">
              <a:rPr lang="it-IT" smtClean="0"/>
              <a:t>16/02/2024</a:t>
            </a:fld>
            <a:endParaRPr lang="en-US"/>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1116055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315B93-C3B5-4E97-A8C4-3E07460A5B2D}" type="datetime1">
              <a:rPr lang="it-IT" smtClean="0"/>
              <a:t>16/02/2024</a:t>
            </a:fld>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5181F6AD-F9C6-BF4E-A7AB-2D7E3793D4F9}" type="slidenum">
              <a:t>‹#›</a:t>
            </a:fld>
            <a:endParaRPr lang="en-IT"/>
          </a:p>
        </p:txBody>
      </p:sp>
      <p:pic>
        <p:nvPicPr>
          <p:cNvPr id="5" name="Immagin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4666" y="126536"/>
            <a:ext cx="1218833" cy="640294"/>
          </a:xfrm>
          <a:prstGeom prst="rect">
            <a:avLst/>
          </a:prstGeom>
        </p:spPr>
      </p:pic>
    </p:spTree>
    <p:extLst>
      <p:ext uri="{BB962C8B-B14F-4D97-AF65-F5344CB8AC3E}">
        <p14:creationId xmlns:p14="http://schemas.microsoft.com/office/powerpoint/2010/main" val="35404424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fld id="{FCF8DB25-A0F7-4157-8B53-F7BF28A8ADA6}" type="datetime1">
              <a:rPr lang="it-IT" smtClean="0"/>
              <a:t>16/02/2024</a:t>
            </a:fld>
            <a:endParaRPr lang="en-US"/>
          </a:p>
        </p:txBody>
      </p:sp>
      <p:sp>
        <p:nvSpPr>
          <p:cNvPr id="4" name="Footer Placeholder 3"/>
          <p:cNvSpPr>
            <a:spLocks noGrp="1"/>
          </p:cNvSpPr>
          <p:nvPr>
            <p:ph type="ftr" sz="quarter" idx="11"/>
          </p:nvPr>
        </p:nvSpPr>
        <p:spPr>
          <a:xfrm>
            <a:off x="1530602" y="6504213"/>
            <a:ext cx="6260399" cy="242873"/>
          </a:xfrm>
        </p:spPr>
        <p:txBody>
          <a:bodyPr/>
          <a:lstStyle/>
          <a:p>
            <a:endParaRPr lang="en-US"/>
          </a:p>
        </p:txBody>
      </p:sp>
      <p:sp>
        <p:nvSpPr>
          <p:cNvPr id="5" name="Slide Number Placeholder 4"/>
          <p:cNvSpPr>
            <a:spLocks noGrp="1"/>
          </p:cNvSpPr>
          <p:nvPr>
            <p:ph type="sldNum" sz="quarter" idx="12"/>
          </p:nvPr>
        </p:nvSpPr>
        <p:spPr/>
        <p:txBody>
          <a:bodyPr/>
          <a:lstStyle/>
          <a:p>
            <a:fld id="{16D5E45A-2BA2-0746-8B9D-FC372E3BC747}" type="slidenum">
              <a:t>‹#›</a:t>
            </a:fld>
            <a:endParaRPr lang="en-US"/>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pic>
        <p:nvPicPr>
          <p:cNvPr id="6" name="Immagin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6508413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2C47DE-2183-42B4-AF5B-1486FF5363D0}" type="datetime1">
              <a:rPr lang="it-IT" smtClean="0"/>
              <a:t>16/02/2024</a:t>
            </a:fld>
            <a:endParaRPr lang="en-US"/>
          </a:p>
        </p:txBody>
      </p:sp>
      <p:sp>
        <p:nvSpPr>
          <p:cNvPr id="4" name="Footer Placeholder 3"/>
          <p:cNvSpPr>
            <a:spLocks noGrp="1"/>
          </p:cNvSpPr>
          <p:nvPr>
            <p:ph type="ftr" sz="quarter" idx="11"/>
          </p:nvPr>
        </p:nvSpPr>
        <p:spPr>
          <a:xfrm>
            <a:off x="1530603" y="6504213"/>
            <a:ext cx="6272278" cy="242873"/>
          </a:xfrm>
        </p:spPr>
        <p:txBody>
          <a:bodyPr/>
          <a:lstStyle/>
          <a:p>
            <a:endParaRPr lang="en-US"/>
          </a:p>
        </p:txBody>
      </p:sp>
      <p:sp>
        <p:nvSpPr>
          <p:cNvPr id="5" name="Slide Number Placeholder 4"/>
          <p:cNvSpPr>
            <a:spLocks noGrp="1"/>
          </p:cNvSpPr>
          <p:nvPr>
            <p:ph type="sldNum" sz="quarter" idx="12"/>
          </p:nvPr>
        </p:nvSpPr>
        <p:spPr/>
        <p:txBody>
          <a:bodyPr/>
          <a:lstStyle/>
          <a:p>
            <a:fld id="{16D5E45A-2BA2-0746-8B9D-FC372E3BC747}" type="slidenum">
              <a:t>‹#›</a:t>
            </a:fld>
            <a:endParaRPr lang="en-US"/>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19838173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GB"/>
              <a:t>Click to edit Master text styles</a:t>
            </a:r>
          </a:p>
        </p:txBody>
      </p:sp>
      <p:sp>
        <p:nvSpPr>
          <p:cNvPr id="8" name="Rectangle 7"/>
          <p:cNvSpPr/>
          <p:nvPr/>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GB"/>
              <a:t>Click to edit Master text styles</a:t>
            </a:r>
          </a:p>
        </p:txBody>
      </p:sp>
      <p:pic>
        <p:nvPicPr>
          <p:cNvPr id="13" name="Picture 12" descr="14-0218-16D.lr.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4" name="Picture 13" descr="FermiLogoBar_DOE_KO_horiz.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
        <p:nvSpPr>
          <p:cNvPr id="10"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7762" y="817011"/>
            <a:ext cx="9189720" cy="2966102"/>
          </a:xfrm>
          <a:prstGeom prst="rect">
            <a:avLst/>
          </a:prstGeom>
        </p:spPr>
      </p:pic>
      <p:pic>
        <p:nvPicPr>
          <p:cNvPr id="12" name="Picture 13" descr="FermiLogoBar_DOE_KO_horiz.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7458051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07E35191-6842-47E4-91D0-8FA682EB605E}" type="datetime1">
              <a:rPr lang="it-IT" smtClean="0"/>
              <a:t>16/02/2024</a:t>
            </a:fld>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26352346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7DFD35E5-1EF9-4F54-A17E-CFDDF0148E43}" type="datetime1">
              <a:rPr lang="it-IT" smtClean="0"/>
              <a:t>16/02/2024</a:t>
            </a:fld>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8546767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fld id="{BC6DED8A-9BB9-4ECD-881C-050DFF6FFCBE}" type="datetime1">
              <a:rPr lang="it-IT" smtClean="0"/>
              <a:t>16/02/2024</a:t>
            </a:fld>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35165839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16E760AF-1C68-4A23-8C54-C0E818E434EC}" type="datetime1">
              <a:rPr lang="it-IT" smtClean="0"/>
              <a:t>16/02/2024</a:t>
            </a:fld>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Tree>
    <p:extLst>
      <p:ext uri="{BB962C8B-B14F-4D97-AF65-F5344CB8AC3E}">
        <p14:creationId xmlns:p14="http://schemas.microsoft.com/office/powerpoint/2010/main" val="407483117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fld id="{18B16453-153A-40E4-B56C-D8375D2CACFD}" type="datetime1">
              <a:rPr lang="it-IT" smtClean="0"/>
              <a:t>16/02/2024</a:t>
            </a:fld>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GB"/>
              <a:t>Click icon to add picture</a:t>
            </a:r>
            <a:endParaRPr lang="en-US"/>
          </a:p>
        </p:txBody>
      </p:sp>
    </p:spTree>
    <p:extLst>
      <p:ext uri="{BB962C8B-B14F-4D97-AF65-F5344CB8AC3E}">
        <p14:creationId xmlns:p14="http://schemas.microsoft.com/office/powerpoint/2010/main" val="23247046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6FB2450A-2DA0-443B-A13C-D9D2B70E569E}" type="datetime1">
              <a:rPr lang="it-IT" smtClean="0"/>
              <a:t>16/02/2024</a:t>
            </a:fld>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GB"/>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GB"/>
              <a:t>Click icon to add picture</a:t>
            </a:r>
            <a:endParaRPr lang="en-US" dirty="0"/>
          </a:p>
        </p:txBody>
      </p:sp>
    </p:spTree>
    <p:extLst>
      <p:ext uri="{BB962C8B-B14F-4D97-AF65-F5344CB8AC3E}">
        <p14:creationId xmlns:p14="http://schemas.microsoft.com/office/powerpoint/2010/main" val="42454028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Segnaposto data 3"/>
          <p:cNvSpPr>
            <a:spLocks noGrp="1"/>
          </p:cNvSpPr>
          <p:nvPr>
            <p:ph type="dt" sz="half" idx="10"/>
          </p:nvPr>
        </p:nvSpPr>
        <p:spPr/>
        <p:txBody>
          <a:bodyPr/>
          <a:lstStyle/>
          <a:p>
            <a:fld id="{B3391DB6-8D1E-4EA4-B42A-9EA8BE17BE30}" type="datetime1">
              <a:rPr lang="it-IT" smtClean="0"/>
              <a:t>16/02/2024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1F9E992-5C80-364F-AEA9-92E2C8B57E3F}" type="slidenum">
              <a:t>‹#›</a:t>
            </a:fld>
            <a:endParaRPr lang="en-US"/>
          </a:p>
        </p:txBody>
      </p:sp>
    </p:spTree>
    <p:extLst>
      <p:ext uri="{BB962C8B-B14F-4D97-AF65-F5344CB8AC3E}">
        <p14:creationId xmlns:p14="http://schemas.microsoft.com/office/powerpoint/2010/main" val="235506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B0BF876-A99A-4EA6-8DA5-7E0502C5ED86}" type="datetime1">
              <a:rPr lang="it-IT" smtClean="0"/>
              <a:t>16/02/2024</a:t>
            </a:fld>
            <a:endParaRPr lang="en-IT"/>
          </a:p>
        </p:txBody>
      </p:sp>
      <p:sp>
        <p:nvSpPr>
          <p:cNvPr id="4" name="Footer Placeholder 3"/>
          <p:cNvSpPr>
            <a:spLocks noGrp="1"/>
          </p:cNvSpPr>
          <p:nvPr>
            <p:ph type="ftr" sz="quarter" idx="11"/>
          </p:nvPr>
        </p:nvSpPr>
        <p:spPr/>
        <p:txBody>
          <a:bodyPr/>
          <a:lstStyle>
            <a:lvl1pPr>
              <a:defRPr/>
            </a:lvl1pPr>
          </a:lstStyle>
          <a:p>
            <a:endParaRPr lang="en-IT"/>
          </a:p>
        </p:txBody>
      </p:sp>
      <p:sp>
        <p:nvSpPr>
          <p:cNvPr id="5" name="Slide Number Placeholder 4"/>
          <p:cNvSpPr>
            <a:spLocks noGrp="1"/>
          </p:cNvSpPr>
          <p:nvPr>
            <p:ph type="sldNum" sz="quarter" idx="12"/>
          </p:nvPr>
        </p:nvSpPr>
        <p:spPr/>
        <p:txBody>
          <a:bodyPr/>
          <a:lstStyle>
            <a:lvl1pPr>
              <a:defRPr/>
            </a:lvl1pPr>
          </a:lstStyle>
          <a:p>
            <a:fld id="{5181F6AD-F9C6-BF4E-A7AB-2D7E3793D4F9}" type="slidenum">
              <a:t>‹#›</a:t>
            </a:fld>
            <a:endParaRPr lang="en-IT"/>
          </a:p>
        </p:txBody>
      </p:sp>
    </p:spTree>
    <p:extLst>
      <p:ext uri="{BB962C8B-B14F-4D97-AF65-F5344CB8AC3E}">
        <p14:creationId xmlns:p14="http://schemas.microsoft.com/office/powerpoint/2010/main" val="854451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9.xml"/><Relationship Id="rId3" Type="http://schemas.openxmlformats.org/officeDocument/2006/relationships/slideLayout" Target="../slideLayouts/slideLayout84.xml"/><Relationship Id="rId7" Type="http://schemas.openxmlformats.org/officeDocument/2006/relationships/slideLayout" Target="../slideLayouts/slideLayout8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image" Target="../media/image3.png"/><Relationship Id="rId5" Type="http://schemas.openxmlformats.org/officeDocument/2006/relationships/slideLayout" Target="../slideLayouts/slideLayout86.xml"/><Relationship Id="rId10" Type="http://schemas.openxmlformats.org/officeDocument/2006/relationships/image" Target="../media/image4.png"/><Relationship Id="rId4" Type="http://schemas.openxmlformats.org/officeDocument/2006/relationships/slideLayout" Target="../slideLayouts/slideLayout85.xml"/><Relationship Id="rId9"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3.png"/><Relationship Id="rId5" Type="http://schemas.openxmlformats.org/officeDocument/2006/relationships/slideLayout" Target="../slideLayouts/slideLayout14.xml"/><Relationship Id="rId10" Type="http://schemas.openxmlformats.org/officeDocument/2006/relationships/image" Target="../media/image4.png"/><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1.png"/><Relationship Id="rId5" Type="http://schemas.openxmlformats.org/officeDocument/2006/relationships/slideLayout" Target="../slideLayouts/slideLayout22.xml"/><Relationship Id="rId10" Type="http://schemas.openxmlformats.org/officeDocument/2006/relationships/theme" Target="../theme/theme3.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image" Target="../media/image3.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image" Target="../media/image4.png"/><Relationship Id="rId5" Type="http://schemas.openxmlformats.org/officeDocument/2006/relationships/slideLayout" Target="../slideLayouts/slideLayout31.xml"/><Relationship Id="rId10" Type="http://schemas.openxmlformats.org/officeDocument/2006/relationships/theme" Target="../theme/theme4.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1.png"/><Relationship Id="rId5" Type="http://schemas.openxmlformats.org/officeDocument/2006/relationships/slideLayout" Target="../slideLayouts/slideLayout40.xml"/><Relationship Id="rId10" Type="http://schemas.openxmlformats.org/officeDocument/2006/relationships/theme" Target="../theme/theme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image" Target="../media/image3.png"/><Relationship Id="rId5" Type="http://schemas.openxmlformats.org/officeDocument/2006/relationships/slideLayout" Target="../slideLayouts/slideLayout49.xml"/><Relationship Id="rId10" Type="http://schemas.openxmlformats.org/officeDocument/2006/relationships/image" Target="../media/image4.png"/><Relationship Id="rId4" Type="http://schemas.openxmlformats.org/officeDocument/2006/relationships/slideLayout" Target="../slideLayouts/slideLayout48.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9.pn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7.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image" Target="../media/image10.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image" Target="../media/image9.png"/><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theme" Target="../theme/theme8.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image" Target="../media/image10.png"/></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77.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5" Type="http://schemas.openxmlformats.org/officeDocument/2006/relationships/slideLayout" Target="../slideLayouts/slideLayout79.xml"/><Relationship Id="rId4" Type="http://schemas.openxmlformats.org/officeDocument/2006/relationships/slideLayout" Target="../slideLayouts/slideLayout78.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6" y="6504213"/>
            <a:ext cx="1017669"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F003684B-A0E3-491F-9E53-C7BBC4536971}" type="datetime1">
              <a:rPr lang="it-IT" smtClean="0"/>
              <a:t>16/02/2024</a:t>
            </a:fld>
            <a:endParaRPr lang="en-IT"/>
          </a:p>
        </p:txBody>
      </p:sp>
      <p:sp>
        <p:nvSpPr>
          <p:cNvPr id="15" name="Footer Placeholder 4"/>
          <p:cNvSpPr>
            <a:spLocks noGrp="1"/>
          </p:cNvSpPr>
          <p:nvPr>
            <p:ph type="ftr" sz="quarter" idx="3"/>
          </p:nvPr>
        </p:nvSpPr>
        <p:spPr>
          <a:xfrm>
            <a:off x="1937801" y="6504213"/>
            <a:ext cx="5853200"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IT"/>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5181F6AD-F9C6-BF4E-A7AB-2D7E3793D4F9}" type="slidenum">
              <a:t>‹#›</a:t>
            </a:fld>
            <a:endParaRPr lang="en-IT"/>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cxnSp>
        <p:nvCxnSpPr>
          <p:cNvPr id="10" name="Straight Connector 9"/>
          <p:cNvCxnSpPr/>
          <p:nvPr/>
        </p:nvCxnSpPr>
        <p:spPr>
          <a:xfrm>
            <a:off x="215900" y="6362733"/>
            <a:ext cx="7538966"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36509" y="6112808"/>
            <a:ext cx="1122362" cy="711529"/>
          </a:xfrm>
          <a:prstGeom prst="rect">
            <a:avLst/>
          </a:prstGeom>
        </p:spPr>
      </p:pic>
    </p:spTree>
    <p:extLst>
      <p:ext uri="{BB962C8B-B14F-4D97-AF65-F5344CB8AC3E}">
        <p14:creationId xmlns:p14="http://schemas.microsoft.com/office/powerpoint/2010/main" val="14847039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1" r:id="rId8"/>
    <p:sldLayoutId id="2147483682" r:id="rId9"/>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2969AEA1-0186-49D9-B857-C7EE682FCF1B}" type="datetime1">
              <a:rPr lang="it-IT" smtClean="0"/>
              <a:t>16/02/2024</a:t>
            </a:fld>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 name="Immagine 10"/>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3356937671"/>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D401E9A3-0B54-4F6F-A05C-A1BB2A579098}" type="datetime1">
              <a:rPr lang="it-IT" smtClean="0"/>
              <a:t>16/02/2024</a:t>
            </a:fld>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 name="Immagine 10"/>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436593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6" y="6504213"/>
            <a:ext cx="1017669"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8D58F432-DD49-407E-A326-4B1D6B393187}" type="datetime1">
              <a:rPr lang="it-IT" smtClean="0"/>
              <a:t>16/02/2024</a:t>
            </a:fld>
            <a:endParaRPr lang="en-US"/>
          </a:p>
        </p:txBody>
      </p:sp>
      <p:sp>
        <p:nvSpPr>
          <p:cNvPr id="15" name="Footer Placeholder 4"/>
          <p:cNvSpPr>
            <a:spLocks noGrp="1"/>
          </p:cNvSpPr>
          <p:nvPr>
            <p:ph type="ftr" sz="quarter" idx="3"/>
          </p:nvPr>
        </p:nvSpPr>
        <p:spPr>
          <a:xfrm>
            <a:off x="1937801" y="6504213"/>
            <a:ext cx="5853200"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cxnSp>
        <p:nvCxnSpPr>
          <p:cNvPr id="10" name="Straight Connector 9"/>
          <p:cNvCxnSpPr/>
          <p:nvPr/>
        </p:nvCxnSpPr>
        <p:spPr>
          <a:xfrm>
            <a:off x="215900" y="6362733"/>
            <a:ext cx="7538966"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36509" y="6112808"/>
            <a:ext cx="1122362" cy="711529"/>
          </a:xfrm>
          <a:prstGeom prst="rect">
            <a:avLst/>
          </a:prstGeom>
        </p:spPr>
      </p:pic>
    </p:spTree>
    <p:extLst>
      <p:ext uri="{BB962C8B-B14F-4D97-AF65-F5344CB8AC3E}">
        <p14:creationId xmlns:p14="http://schemas.microsoft.com/office/powerpoint/2010/main" val="327654486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29C25F5B-6410-476D-B39E-D300346E1971}" type="datetime1">
              <a:rPr lang="it-IT" smtClean="0"/>
              <a:t>16/02/2024</a:t>
            </a:fld>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 name="Immagine 10"/>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311281221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6" y="6504213"/>
            <a:ext cx="1017669"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E9D972A8-54F0-4C61-A203-34A8A21597C0}" type="datetime1">
              <a:rPr lang="it-IT" smtClean="0"/>
              <a:t>16/02/2024</a:t>
            </a:fld>
            <a:endParaRPr lang="en-US"/>
          </a:p>
        </p:txBody>
      </p:sp>
      <p:sp>
        <p:nvSpPr>
          <p:cNvPr id="15" name="Footer Placeholder 4"/>
          <p:cNvSpPr>
            <a:spLocks noGrp="1"/>
          </p:cNvSpPr>
          <p:nvPr>
            <p:ph type="ftr" sz="quarter" idx="3"/>
          </p:nvPr>
        </p:nvSpPr>
        <p:spPr>
          <a:xfrm>
            <a:off x="1937801" y="6504213"/>
            <a:ext cx="5853200"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cxnSp>
        <p:nvCxnSpPr>
          <p:cNvPr id="10" name="Straight Connector 9"/>
          <p:cNvCxnSpPr/>
          <p:nvPr/>
        </p:nvCxnSpPr>
        <p:spPr>
          <a:xfrm>
            <a:off x="215900" y="6362733"/>
            <a:ext cx="7538966"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36509" y="6112808"/>
            <a:ext cx="1122362" cy="711529"/>
          </a:xfrm>
          <a:prstGeom prst="rect">
            <a:avLst/>
          </a:prstGeom>
        </p:spPr>
      </p:pic>
    </p:spTree>
    <p:extLst>
      <p:ext uri="{BB962C8B-B14F-4D97-AF65-F5344CB8AC3E}">
        <p14:creationId xmlns:p14="http://schemas.microsoft.com/office/powerpoint/2010/main" val="175113485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8CD28FC7-AEE4-4C38-8531-266C22C5049E}" type="datetime1">
              <a:rPr lang="it-IT" smtClean="0"/>
              <a:t>16/02/2024</a:t>
            </a:fld>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 name="Immagine 10"/>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299976" y="56213"/>
            <a:ext cx="787803" cy="787803"/>
          </a:xfrm>
          <a:prstGeom prst="rect">
            <a:avLst/>
          </a:prstGeom>
        </p:spPr>
      </p:pic>
    </p:spTree>
    <p:extLst>
      <p:ext uri="{BB962C8B-B14F-4D97-AF65-F5344CB8AC3E}">
        <p14:creationId xmlns:p14="http://schemas.microsoft.com/office/powerpoint/2010/main" val="2168476043"/>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219200" y="211138"/>
            <a:ext cx="7132638" cy="762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t>Fare clic per modificare stile</a:t>
            </a:r>
          </a:p>
        </p:txBody>
      </p:sp>
      <p:sp>
        <p:nvSpPr>
          <p:cNvPr id="2" name="Rectangle 3"/>
          <p:cNvSpPr>
            <a:spLocks noGrp="1" noChangeArrowheads="1"/>
          </p:cNvSpPr>
          <p:nvPr>
            <p:ph type="body" idx="1"/>
          </p:nvPr>
        </p:nvSpPr>
        <p:spPr bwMode="auto">
          <a:xfrm>
            <a:off x="228600" y="1228725"/>
            <a:ext cx="89154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Fare clic per modificare gli stili del testo dello schema</a:t>
            </a:r>
          </a:p>
          <a:p>
            <a:pPr lvl="1"/>
            <a:r>
              <a:rPr lang="en-US" altLang="en-US"/>
              <a:t>Secondo livello</a:t>
            </a:r>
          </a:p>
          <a:p>
            <a:pPr lvl="2"/>
            <a:r>
              <a:rPr lang="en-US" altLang="en-US"/>
              <a:t>Terzo livello</a:t>
            </a:r>
          </a:p>
          <a:p>
            <a:pPr lvl="3"/>
            <a:r>
              <a:rPr lang="en-US" altLang="en-US"/>
              <a:t>Quarto livello</a:t>
            </a:r>
          </a:p>
          <a:p>
            <a:pPr lvl="4"/>
            <a:r>
              <a:rPr lang="en-US" altLang="en-US"/>
              <a:t>Quinto livello</a:t>
            </a:r>
          </a:p>
        </p:txBody>
      </p:sp>
      <p:pic>
        <p:nvPicPr>
          <p:cNvPr id="1029" name="Picture 8" descr="AMS02-logo.png"/>
          <p:cNvPicPr>
            <a:picLocks noChangeAspect="1"/>
          </p:cNvPicPr>
          <p:nvPr/>
        </p:nvPicPr>
        <p:blipFill>
          <a:blip r:embed="rId13" cstate="email">
            <a:clrChange>
              <a:clrFrom>
                <a:srgbClr val="F9F9F9"/>
              </a:clrFrom>
              <a:clrTo>
                <a:srgbClr val="F9F9F9">
                  <a:alpha val="0"/>
                </a:srgbClr>
              </a:clrTo>
            </a:clrChange>
            <a:extLst>
              <a:ext uri="{28A0092B-C50C-407E-A947-70E740481C1C}">
                <a14:useLocalDpi xmlns:a14="http://schemas.microsoft.com/office/drawing/2010/main"/>
              </a:ext>
            </a:extLst>
          </a:blip>
          <a:srcRect/>
          <a:stretch>
            <a:fillRect/>
          </a:stretch>
        </p:blipFill>
        <p:spPr bwMode="auto">
          <a:xfrm>
            <a:off x="8364538" y="338138"/>
            <a:ext cx="563562" cy="74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Slide Number Placeholder 4"/>
          <p:cNvSpPr>
            <a:spLocks noGrp="1"/>
          </p:cNvSpPr>
          <p:nvPr>
            <p:ph type="sldNum" sz="quarter" idx="4"/>
          </p:nvPr>
        </p:nvSpPr>
        <p:spPr>
          <a:xfrm>
            <a:off x="8686800" y="6475413"/>
            <a:ext cx="4572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fld id="{16D5E45A-2BA2-0746-8B9D-FC372E3BC747}" type="slidenum">
              <a:t>‹#›</a:t>
            </a:fld>
            <a:endParaRPr lang="en-US"/>
          </a:p>
        </p:txBody>
      </p:sp>
      <p:pic>
        <p:nvPicPr>
          <p:cNvPr id="3" name="Immagine 2" descr="INFN-logo.png"/>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491950" y="338138"/>
            <a:ext cx="780700" cy="498475"/>
          </a:xfrm>
          <a:prstGeom prst="rect">
            <a:avLst/>
          </a:prstGeom>
        </p:spPr>
      </p:pic>
    </p:spTree>
    <p:extLst>
      <p:ext uri="{BB962C8B-B14F-4D97-AF65-F5344CB8AC3E}">
        <p14:creationId xmlns:p14="http://schemas.microsoft.com/office/powerpoint/2010/main" val="2690178798"/>
      </p:ext>
    </p:extLst>
  </p:cSld>
  <p:clrMap bg1="dk2" tx1="lt1" bg2="dk1"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fontAlgn="base" hangingPunct="1">
        <a:spcBef>
          <a:spcPct val="0"/>
        </a:spcBef>
        <a:spcAft>
          <a:spcPct val="0"/>
        </a:spcAft>
        <a:defRPr kumimoji="1" sz="3200" b="1">
          <a:solidFill>
            <a:srgbClr val="800000"/>
          </a:solidFill>
          <a:latin typeface="Arial"/>
          <a:ea typeface="ＭＳ Ｐゴシック" charset="0"/>
          <a:cs typeface="Arial"/>
        </a:defRPr>
      </a:lvl1pPr>
      <a:lvl2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2pPr>
      <a:lvl3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3pPr>
      <a:lvl4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4pPr>
      <a:lvl5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kumimoji="1" sz="3600" b="1">
          <a:solidFill>
            <a:schemeClr val="folHlink"/>
          </a:solidFill>
          <a:latin typeface="Tahoma" charset="0"/>
        </a:defRPr>
      </a:lvl6pPr>
      <a:lvl7pPr marL="914400" algn="l" rtl="0" eaLnBrk="1" fontAlgn="base" hangingPunct="1">
        <a:spcBef>
          <a:spcPct val="0"/>
        </a:spcBef>
        <a:spcAft>
          <a:spcPct val="0"/>
        </a:spcAft>
        <a:defRPr kumimoji="1" sz="3600" b="1">
          <a:solidFill>
            <a:schemeClr val="folHlink"/>
          </a:solidFill>
          <a:latin typeface="Tahoma" charset="0"/>
        </a:defRPr>
      </a:lvl7pPr>
      <a:lvl8pPr marL="1371600" algn="l" rtl="0" eaLnBrk="1" fontAlgn="base" hangingPunct="1">
        <a:spcBef>
          <a:spcPct val="0"/>
        </a:spcBef>
        <a:spcAft>
          <a:spcPct val="0"/>
        </a:spcAft>
        <a:defRPr kumimoji="1" sz="3600" b="1">
          <a:solidFill>
            <a:schemeClr val="folHlink"/>
          </a:solidFill>
          <a:latin typeface="Tahoma" charset="0"/>
        </a:defRPr>
      </a:lvl8pPr>
      <a:lvl9pPr marL="1828800" algn="l" rtl="0" eaLnBrk="1" fontAlgn="base" hangingPunct="1">
        <a:spcBef>
          <a:spcPct val="0"/>
        </a:spcBef>
        <a:spcAft>
          <a:spcPct val="0"/>
        </a:spcAft>
        <a:defRPr kumimoji="1" sz="3600" b="1">
          <a:solidFill>
            <a:schemeClr val="folHlink"/>
          </a:solidFill>
          <a:latin typeface="Tahoma" charset="0"/>
        </a:defRPr>
      </a:lvl9pPr>
    </p:titleStyle>
    <p:bodyStyle>
      <a:lvl1pPr marL="342900" indent="-342900" algn="l" rtl="0" eaLnBrk="1" fontAlgn="base" hangingPunct="1">
        <a:spcBef>
          <a:spcPct val="20000"/>
        </a:spcBef>
        <a:spcAft>
          <a:spcPct val="0"/>
        </a:spcAft>
        <a:buClr>
          <a:schemeClr val="folHlink"/>
        </a:buClr>
        <a:buSzPct val="75000"/>
        <a:buFont typeface="Monotype Sorts" charset="2"/>
        <a:defRPr kumimoji="1" sz="2400">
          <a:solidFill>
            <a:srgbClr val="000090"/>
          </a:solidFill>
          <a:latin typeface="Arial"/>
          <a:ea typeface="ＭＳ Ｐゴシック" charset="0"/>
          <a:cs typeface="Arial"/>
        </a:defRPr>
      </a:lvl1pPr>
      <a:lvl2pPr marL="742950" indent="-285750" algn="l" rtl="0" eaLnBrk="1" fontAlgn="base" hangingPunct="1">
        <a:spcBef>
          <a:spcPct val="20000"/>
        </a:spcBef>
        <a:spcAft>
          <a:spcPct val="0"/>
        </a:spcAft>
        <a:buClr>
          <a:schemeClr val="bg2"/>
        </a:buClr>
        <a:buSzPct val="75000"/>
        <a:buFont typeface="Marlett" charset="2"/>
        <a:buChar char="y"/>
        <a:defRPr kumimoji="1" sz="2400">
          <a:solidFill>
            <a:srgbClr val="000090"/>
          </a:solidFill>
          <a:latin typeface="Arial"/>
          <a:ea typeface="ＭＳ Ｐゴシック" charset="-128"/>
          <a:cs typeface="Arial"/>
        </a:defRPr>
      </a:lvl2pPr>
      <a:lvl3pPr marL="1143000" indent="-228600" algn="l" rtl="0" eaLnBrk="1" fontAlgn="base" hangingPunct="1">
        <a:spcBef>
          <a:spcPct val="20000"/>
        </a:spcBef>
        <a:spcAft>
          <a:spcPct val="0"/>
        </a:spcAft>
        <a:buClr>
          <a:schemeClr val="bg2"/>
        </a:buClr>
        <a:buSzPct val="75000"/>
        <a:buFont typeface="Marlett" charset="2"/>
        <a:buChar char="8"/>
        <a:defRPr kumimoji="1" sz="2400">
          <a:solidFill>
            <a:srgbClr val="000090"/>
          </a:solidFill>
          <a:latin typeface="Arial"/>
          <a:ea typeface="ＭＳ Ｐゴシック" charset="-128"/>
          <a:cs typeface="Arial"/>
        </a:defRPr>
      </a:lvl3pPr>
      <a:lvl4pPr marL="1600200" indent="-228600" algn="l" rtl="0" eaLnBrk="1" fontAlgn="base" hangingPunct="1">
        <a:spcBef>
          <a:spcPct val="20000"/>
        </a:spcBef>
        <a:spcAft>
          <a:spcPct val="0"/>
        </a:spcAft>
        <a:buClr>
          <a:schemeClr val="bg2"/>
        </a:buClr>
        <a:buSzPct val="75000"/>
        <a:buFont typeface="Marlett" charset="2"/>
        <a:buChar char="8"/>
        <a:defRPr kumimoji="1" sz="2000">
          <a:solidFill>
            <a:srgbClr val="000090"/>
          </a:solidFill>
          <a:latin typeface="Arial"/>
          <a:ea typeface="ＭＳ Ｐゴシック" charset="-128"/>
          <a:cs typeface="Arial"/>
        </a:defRPr>
      </a:lvl4pPr>
      <a:lvl5pPr marL="2057400" indent="-228600" algn="l" rtl="0" eaLnBrk="1" fontAlgn="base" hangingPunct="1">
        <a:spcBef>
          <a:spcPct val="20000"/>
        </a:spcBef>
        <a:spcAft>
          <a:spcPct val="0"/>
        </a:spcAft>
        <a:buClr>
          <a:schemeClr val="bg2"/>
        </a:buClr>
        <a:buSzPct val="75000"/>
        <a:buFont typeface="Marlett" charset="2"/>
        <a:buChar char="8"/>
        <a:defRPr kumimoji="1" sz="2000">
          <a:solidFill>
            <a:srgbClr val="000090"/>
          </a:solidFill>
          <a:latin typeface="Arial"/>
          <a:ea typeface="ＭＳ Ｐゴシック" charset="-128"/>
          <a:cs typeface="Arial"/>
        </a:defRPr>
      </a:lvl5pPr>
      <a:lvl6pPr marL="25146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6pPr>
      <a:lvl7pPr marL="29718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7pPr>
      <a:lvl8pPr marL="34290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8pPr>
      <a:lvl9pPr marL="38862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219200" y="211138"/>
            <a:ext cx="7132638" cy="762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t>Fare clic per modificare stile</a:t>
            </a:r>
          </a:p>
        </p:txBody>
      </p:sp>
      <p:sp>
        <p:nvSpPr>
          <p:cNvPr id="2" name="Rectangle 3"/>
          <p:cNvSpPr>
            <a:spLocks noGrp="1" noChangeArrowheads="1"/>
          </p:cNvSpPr>
          <p:nvPr>
            <p:ph type="body" idx="1"/>
          </p:nvPr>
        </p:nvSpPr>
        <p:spPr bwMode="auto">
          <a:xfrm>
            <a:off x="228600" y="1228725"/>
            <a:ext cx="89154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a:t>Fare clic per modificare gli stili del testo dello schema</a:t>
            </a:r>
          </a:p>
          <a:p>
            <a:pPr lvl="1"/>
            <a:r>
              <a:rPr lang="en-US" altLang="en-US"/>
              <a:t>Secondo livello</a:t>
            </a:r>
          </a:p>
          <a:p>
            <a:pPr lvl="2"/>
            <a:r>
              <a:rPr lang="en-US" altLang="en-US"/>
              <a:t>Terzo livello</a:t>
            </a:r>
          </a:p>
          <a:p>
            <a:pPr lvl="3"/>
            <a:r>
              <a:rPr lang="en-US" altLang="en-US"/>
              <a:t>Quarto livello</a:t>
            </a:r>
          </a:p>
          <a:p>
            <a:pPr lvl="4"/>
            <a:r>
              <a:rPr lang="en-US" altLang="en-US"/>
              <a:t>Quinto livello</a:t>
            </a:r>
          </a:p>
        </p:txBody>
      </p:sp>
      <p:pic>
        <p:nvPicPr>
          <p:cNvPr id="1029" name="Picture 8" descr="AMS02-logo.png"/>
          <p:cNvPicPr>
            <a:picLocks noChangeAspect="1"/>
          </p:cNvPicPr>
          <p:nvPr/>
        </p:nvPicPr>
        <p:blipFill>
          <a:blip r:embed="rId13" cstate="email">
            <a:clrChange>
              <a:clrFrom>
                <a:srgbClr val="F9F9F9"/>
              </a:clrFrom>
              <a:clrTo>
                <a:srgbClr val="F9F9F9">
                  <a:alpha val="0"/>
                </a:srgbClr>
              </a:clrTo>
            </a:clrChange>
            <a:extLst>
              <a:ext uri="{28A0092B-C50C-407E-A947-70E740481C1C}">
                <a14:useLocalDpi xmlns:a14="http://schemas.microsoft.com/office/drawing/2010/main"/>
              </a:ext>
            </a:extLst>
          </a:blip>
          <a:srcRect/>
          <a:stretch>
            <a:fillRect/>
          </a:stretch>
        </p:blipFill>
        <p:spPr bwMode="auto">
          <a:xfrm>
            <a:off x="8364538" y="338138"/>
            <a:ext cx="563562" cy="74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Slide Number Placeholder 4"/>
          <p:cNvSpPr>
            <a:spLocks noGrp="1"/>
          </p:cNvSpPr>
          <p:nvPr>
            <p:ph type="sldNum" sz="quarter" idx="4"/>
          </p:nvPr>
        </p:nvSpPr>
        <p:spPr>
          <a:xfrm>
            <a:off x="8686800" y="6475413"/>
            <a:ext cx="4572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defRPr>
            </a:lvl1pPr>
          </a:lstStyle>
          <a:p>
            <a:fld id="{16D5E45A-2BA2-0746-8B9D-FC372E3BC747}" type="slidenum">
              <a:t>‹#›</a:t>
            </a:fld>
            <a:endParaRPr lang="en-US"/>
          </a:p>
        </p:txBody>
      </p:sp>
      <p:pic>
        <p:nvPicPr>
          <p:cNvPr id="3" name="Immagine 2" descr="INFN-logo.png"/>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491950" y="338138"/>
            <a:ext cx="780700" cy="498475"/>
          </a:xfrm>
          <a:prstGeom prst="rect">
            <a:avLst/>
          </a:prstGeom>
        </p:spPr>
      </p:pic>
    </p:spTree>
    <p:extLst>
      <p:ext uri="{BB962C8B-B14F-4D97-AF65-F5344CB8AC3E}">
        <p14:creationId xmlns:p14="http://schemas.microsoft.com/office/powerpoint/2010/main" val="3912459291"/>
      </p:ext>
    </p:extLst>
  </p:cSld>
  <p:clrMap bg1="dk2" tx1="lt1" bg2="dk1"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1" fontAlgn="base" hangingPunct="1">
        <a:spcBef>
          <a:spcPct val="0"/>
        </a:spcBef>
        <a:spcAft>
          <a:spcPct val="0"/>
        </a:spcAft>
        <a:defRPr kumimoji="1" sz="3200" b="1">
          <a:solidFill>
            <a:srgbClr val="800000"/>
          </a:solidFill>
          <a:latin typeface="Arial"/>
          <a:ea typeface="ＭＳ Ｐゴシック" charset="0"/>
          <a:cs typeface="Arial"/>
        </a:defRPr>
      </a:lvl1pPr>
      <a:lvl2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2pPr>
      <a:lvl3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3pPr>
      <a:lvl4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4pPr>
      <a:lvl5pPr algn="l" rtl="0" eaLnBrk="1" fontAlgn="base" hangingPunct="1">
        <a:spcBef>
          <a:spcPct val="0"/>
        </a:spcBef>
        <a:spcAft>
          <a:spcPct val="0"/>
        </a:spcAft>
        <a:defRPr kumimoji="1" sz="3200" b="1">
          <a:solidFill>
            <a:srgbClr val="800000"/>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kumimoji="1" sz="3600" b="1">
          <a:solidFill>
            <a:schemeClr val="folHlink"/>
          </a:solidFill>
          <a:latin typeface="Tahoma" charset="0"/>
        </a:defRPr>
      </a:lvl6pPr>
      <a:lvl7pPr marL="914400" algn="l" rtl="0" eaLnBrk="1" fontAlgn="base" hangingPunct="1">
        <a:spcBef>
          <a:spcPct val="0"/>
        </a:spcBef>
        <a:spcAft>
          <a:spcPct val="0"/>
        </a:spcAft>
        <a:defRPr kumimoji="1" sz="3600" b="1">
          <a:solidFill>
            <a:schemeClr val="folHlink"/>
          </a:solidFill>
          <a:latin typeface="Tahoma" charset="0"/>
        </a:defRPr>
      </a:lvl7pPr>
      <a:lvl8pPr marL="1371600" algn="l" rtl="0" eaLnBrk="1" fontAlgn="base" hangingPunct="1">
        <a:spcBef>
          <a:spcPct val="0"/>
        </a:spcBef>
        <a:spcAft>
          <a:spcPct val="0"/>
        </a:spcAft>
        <a:defRPr kumimoji="1" sz="3600" b="1">
          <a:solidFill>
            <a:schemeClr val="folHlink"/>
          </a:solidFill>
          <a:latin typeface="Tahoma" charset="0"/>
        </a:defRPr>
      </a:lvl8pPr>
      <a:lvl9pPr marL="1828800" algn="l" rtl="0" eaLnBrk="1" fontAlgn="base" hangingPunct="1">
        <a:spcBef>
          <a:spcPct val="0"/>
        </a:spcBef>
        <a:spcAft>
          <a:spcPct val="0"/>
        </a:spcAft>
        <a:defRPr kumimoji="1" sz="3600" b="1">
          <a:solidFill>
            <a:schemeClr val="folHlink"/>
          </a:solidFill>
          <a:latin typeface="Tahoma" charset="0"/>
        </a:defRPr>
      </a:lvl9pPr>
    </p:titleStyle>
    <p:bodyStyle>
      <a:lvl1pPr marL="342900" indent="-342900" algn="l" rtl="0" eaLnBrk="1" fontAlgn="base" hangingPunct="1">
        <a:spcBef>
          <a:spcPct val="20000"/>
        </a:spcBef>
        <a:spcAft>
          <a:spcPct val="0"/>
        </a:spcAft>
        <a:buClr>
          <a:schemeClr val="folHlink"/>
        </a:buClr>
        <a:buSzPct val="75000"/>
        <a:buFont typeface="Monotype Sorts" charset="2"/>
        <a:defRPr kumimoji="1" sz="2400">
          <a:solidFill>
            <a:srgbClr val="000090"/>
          </a:solidFill>
          <a:latin typeface="Arial"/>
          <a:ea typeface="ＭＳ Ｐゴシック" charset="0"/>
          <a:cs typeface="Arial"/>
        </a:defRPr>
      </a:lvl1pPr>
      <a:lvl2pPr marL="742950" indent="-285750" algn="l" rtl="0" eaLnBrk="1" fontAlgn="base" hangingPunct="1">
        <a:spcBef>
          <a:spcPct val="20000"/>
        </a:spcBef>
        <a:spcAft>
          <a:spcPct val="0"/>
        </a:spcAft>
        <a:buClr>
          <a:schemeClr val="bg2"/>
        </a:buClr>
        <a:buSzPct val="75000"/>
        <a:buFont typeface="Marlett" charset="2"/>
        <a:buChar char="y"/>
        <a:defRPr kumimoji="1" sz="2400">
          <a:solidFill>
            <a:srgbClr val="000090"/>
          </a:solidFill>
          <a:latin typeface="Arial"/>
          <a:ea typeface="ＭＳ Ｐゴシック" charset="-128"/>
          <a:cs typeface="Arial"/>
        </a:defRPr>
      </a:lvl2pPr>
      <a:lvl3pPr marL="1143000" indent="-228600" algn="l" rtl="0" eaLnBrk="1" fontAlgn="base" hangingPunct="1">
        <a:spcBef>
          <a:spcPct val="20000"/>
        </a:spcBef>
        <a:spcAft>
          <a:spcPct val="0"/>
        </a:spcAft>
        <a:buClr>
          <a:schemeClr val="bg2"/>
        </a:buClr>
        <a:buSzPct val="75000"/>
        <a:buFont typeface="Marlett" charset="2"/>
        <a:buChar char="8"/>
        <a:defRPr kumimoji="1" sz="2400">
          <a:solidFill>
            <a:srgbClr val="000090"/>
          </a:solidFill>
          <a:latin typeface="Arial"/>
          <a:ea typeface="ＭＳ Ｐゴシック" charset="-128"/>
          <a:cs typeface="Arial"/>
        </a:defRPr>
      </a:lvl3pPr>
      <a:lvl4pPr marL="1600200" indent="-228600" algn="l" rtl="0" eaLnBrk="1" fontAlgn="base" hangingPunct="1">
        <a:spcBef>
          <a:spcPct val="20000"/>
        </a:spcBef>
        <a:spcAft>
          <a:spcPct val="0"/>
        </a:spcAft>
        <a:buClr>
          <a:schemeClr val="bg2"/>
        </a:buClr>
        <a:buSzPct val="75000"/>
        <a:buFont typeface="Marlett" charset="2"/>
        <a:buChar char="8"/>
        <a:defRPr kumimoji="1" sz="2000">
          <a:solidFill>
            <a:srgbClr val="000090"/>
          </a:solidFill>
          <a:latin typeface="Arial"/>
          <a:ea typeface="ＭＳ Ｐゴシック" charset="-128"/>
          <a:cs typeface="Arial"/>
        </a:defRPr>
      </a:lvl4pPr>
      <a:lvl5pPr marL="2057400" indent="-228600" algn="l" rtl="0" eaLnBrk="1" fontAlgn="base" hangingPunct="1">
        <a:spcBef>
          <a:spcPct val="20000"/>
        </a:spcBef>
        <a:spcAft>
          <a:spcPct val="0"/>
        </a:spcAft>
        <a:buClr>
          <a:schemeClr val="bg2"/>
        </a:buClr>
        <a:buSzPct val="75000"/>
        <a:buFont typeface="Marlett" charset="2"/>
        <a:buChar char="8"/>
        <a:defRPr kumimoji="1" sz="2000">
          <a:solidFill>
            <a:srgbClr val="000090"/>
          </a:solidFill>
          <a:latin typeface="Arial"/>
          <a:ea typeface="ＭＳ Ｐゴシック" charset="-128"/>
          <a:cs typeface="Arial"/>
        </a:defRPr>
      </a:lvl5pPr>
      <a:lvl6pPr marL="25146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6pPr>
      <a:lvl7pPr marL="29718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7pPr>
      <a:lvl8pPr marL="34290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8pPr>
      <a:lvl9pPr marL="3886200" indent="-228600" algn="l" rtl="0" eaLnBrk="1" fontAlgn="base" hangingPunct="1">
        <a:spcBef>
          <a:spcPct val="20000"/>
        </a:spcBef>
        <a:spcAft>
          <a:spcPct val="0"/>
        </a:spcAft>
        <a:buClr>
          <a:schemeClr val="bg2"/>
        </a:buClr>
        <a:buSzPct val="75000"/>
        <a:buFont typeface="Marlett" charset="0"/>
        <a:buChar char="8"/>
        <a:defRPr kumimoji="1" sz="2000">
          <a:solidFill>
            <a:schemeClr val="folHlink"/>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6" y="6504213"/>
            <a:ext cx="1017669" cy="237285"/>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fld id="{3A6CC965-2BD0-43D5-A14C-D891B3CAB515}" type="datetime1">
              <a:rPr lang="it-IT" smtClean="0"/>
              <a:t>16/02/2024</a:t>
            </a:fld>
            <a:endParaRPr lang="en-US"/>
          </a:p>
        </p:txBody>
      </p:sp>
      <p:sp>
        <p:nvSpPr>
          <p:cNvPr id="15" name="Footer Placeholder 4"/>
          <p:cNvSpPr>
            <a:spLocks noGrp="1"/>
          </p:cNvSpPr>
          <p:nvPr>
            <p:ph type="ftr" sz="quarter" idx="3"/>
          </p:nvPr>
        </p:nvSpPr>
        <p:spPr>
          <a:xfrm>
            <a:off x="1937801" y="6504213"/>
            <a:ext cx="5853200"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endParaRPr lang="en-US"/>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fld id="{16D5E45A-2BA2-0746-8B9D-FC372E3BC747}" type="slidenum">
              <a:t>‹#›</a:t>
            </a:fld>
            <a:endParaRPr lang="en-US"/>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cxnSp>
        <p:nvCxnSpPr>
          <p:cNvPr id="10" name="Straight Connector 9"/>
          <p:cNvCxnSpPr/>
          <p:nvPr/>
        </p:nvCxnSpPr>
        <p:spPr>
          <a:xfrm>
            <a:off x="215900" y="6362733"/>
            <a:ext cx="7538966"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 name="Immagine 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936509" y="6112808"/>
            <a:ext cx="1122362" cy="711529"/>
          </a:xfrm>
          <a:prstGeom prst="rect">
            <a:avLst/>
          </a:prstGeom>
        </p:spPr>
      </p:pic>
    </p:spTree>
    <p:extLst>
      <p:ext uri="{BB962C8B-B14F-4D97-AF65-F5344CB8AC3E}">
        <p14:creationId xmlns:p14="http://schemas.microsoft.com/office/powerpoint/2010/main" val="356995137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Lst>
  <p:hf hdr="0" ft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D2D779-9000-464D-BB2B-D72E6E7580BD}"/>
              </a:ext>
            </a:extLst>
          </p:cNvPr>
          <p:cNvSpPr>
            <a:spLocks noGrp="1"/>
          </p:cNvSpPr>
          <p:nvPr>
            <p:ph type="body" sz="quarter" idx="10"/>
          </p:nvPr>
        </p:nvSpPr>
        <p:spPr>
          <a:xfrm>
            <a:off x="322384" y="2684956"/>
            <a:ext cx="8499231" cy="2469418"/>
          </a:xfrm>
        </p:spPr>
        <p:txBody>
          <a:bodyPr/>
          <a:lstStyle/>
          <a:p>
            <a:pPr algn="ctr"/>
            <a:r>
              <a:rPr lang="it-IT" sz="2800" b="1" dirty="0"/>
              <a:t>Carlo Ferrari</a:t>
            </a:r>
          </a:p>
          <a:p>
            <a:pPr algn="ctr"/>
            <a:r>
              <a:rPr lang="it-IT" b="1" dirty="0"/>
              <a:t>on </a:t>
            </a:r>
            <a:r>
              <a:rPr lang="it-IT" b="1" dirty="0" err="1"/>
              <a:t>behalf</a:t>
            </a:r>
            <a:r>
              <a:rPr lang="it-IT" b="1" dirty="0"/>
              <a:t> of the </a:t>
            </a:r>
            <a:r>
              <a:rPr lang="it-IT" b="1" dirty="0" err="1"/>
              <a:t>MUonE</a:t>
            </a:r>
            <a:r>
              <a:rPr lang="it-IT" b="1" dirty="0"/>
              <a:t> </a:t>
            </a:r>
            <a:r>
              <a:rPr lang="it-IT" b="1" dirty="0" err="1"/>
              <a:t>collaboration</a:t>
            </a:r>
            <a:endParaRPr lang="it-IT" b="1" dirty="0"/>
          </a:p>
          <a:p>
            <a:pPr algn="ctr"/>
            <a:endParaRPr lang="it-IT" sz="2800" b="1" dirty="0"/>
          </a:p>
          <a:p>
            <a:pPr algn="ctr"/>
            <a:r>
              <a:rPr lang="it-IT" b="1" dirty="0"/>
              <a:t>INFN-Pisa &amp; CNR-INO &amp; CERN</a:t>
            </a:r>
          </a:p>
          <a:p>
            <a:pPr algn="ctr"/>
            <a:r>
              <a:rPr lang="it-IT" b="1" dirty="0"/>
              <a:t>c.ferrari@cern.ch</a:t>
            </a:r>
          </a:p>
          <a:p>
            <a:pPr algn="ctr"/>
            <a:endParaRPr lang="en-US" dirty="0"/>
          </a:p>
          <a:p>
            <a:pPr algn="ctr"/>
            <a:endParaRPr lang="en-US" dirty="0"/>
          </a:p>
          <a:p>
            <a:pPr algn="ctr"/>
            <a:endParaRPr lang="en-US" dirty="0"/>
          </a:p>
          <a:p>
            <a:pPr algn="ctr"/>
            <a:r>
              <a:rPr lang="it-IT" sz="1800" b="1" dirty="0"/>
              <a:t>10</a:t>
            </a:r>
            <a:r>
              <a:rPr lang="it-IT" sz="1800" b="1" baseline="30000" dirty="0"/>
              <a:t>th</a:t>
            </a:r>
            <a:r>
              <a:rPr lang="it-IT" sz="1800" b="1" dirty="0"/>
              <a:t> </a:t>
            </a:r>
            <a:r>
              <a:rPr lang="it-IT" sz="1800" b="1" dirty="0" err="1"/>
              <a:t>PBCacc</a:t>
            </a:r>
            <a:r>
              <a:rPr lang="it-IT" sz="1800" b="1" dirty="0"/>
              <a:t> - 16 </a:t>
            </a:r>
            <a:r>
              <a:rPr lang="it-IT" sz="1800" b="1" dirty="0" err="1"/>
              <a:t>Feb</a:t>
            </a:r>
            <a:r>
              <a:rPr lang="it-IT" sz="1800" b="1" dirty="0"/>
              <a:t> 2024</a:t>
            </a:r>
          </a:p>
          <a:p>
            <a:pPr algn="ctr"/>
            <a:endParaRPr lang="en-IT" dirty="0"/>
          </a:p>
        </p:txBody>
      </p:sp>
      <p:sp>
        <p:nvSpPr>
          <p:cNvPr id="5" name="Text Placeholder 4">
            <a:extLst>
              <a:ext uri="{FF2B5EF4-FFF2-40B4-BE49-F238E27FC236}">
                <a16:creationId xmlns:a16="http://schemas.microsoft.com/office/drawing/2014/main" id="{2685679A-DDAF-A847-9AA6-871E1276CDB7}"/>
              </a:ext>
            </a:extLst>
          </p:cNvPr>
          <p:cNvSpPr>
            <a:spLocks noGrp="1"/>
          </p:cNvSpPr>
          <p:nvPr>
            <p:ph type="body" sz="quarter" idx="11"/>
          </p:nvPr>
        </p:nvSpPr>
        <p:spPr>
          <a:xfrm>
            <a:off x="310751" y="1189565"/>
            <a:ext cx="8499232" cy="1003049"/>
          </a:xfrm>
        </p:spPr>
        <p:txBody>
          <a:bodyPr>
            <a:normAutofit/>
          </a:bodyPr>
          <a:lstStyle/>
          <a:p>
            <a:pPr algn="ctr"/>
            <a:r>
              <a:rPr lang="en-US" dirty="0" err="1"/>
              <a:t>MUonE</a:t>
            </a:r>
            <a:r>
              <a:rPr lang="en-US" dirty="0"/>
              <a:t> experiment</a:t>
            </a:r>
            <a:endParaRPr lang="en-IT" dirty="0"/>
          </a:p>
        </p:txBody>
      </p:sp>
    </p:spTree>
    <p:extLst>
      <p:ext uri="{BB962C8B-B14F-4D97-AF65-F5344CB8AC3E}">
        <p14:creationId xmlns:p14="http://schemas.microsoft.com/office/powerpoint/2010/main" val="40192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MUonE</a:t>
            </a:r>
            <a:r>
              <a:rPr lang="it-IT" dirty="0"/>
              <a:t> </a:t>
            </a:r>
            <a:r>
              <a:rPr lang="it-IT" dirty="0" err="1"/>
              <a:t>installation</a:t>
            </a:r>
            <a:endParaRPr lang="it-IT" dirty="0"/>
          </a:p>
        </p:txBody>
      </p:sp>
      <p:pic>
        <p:nvPicPr>
          <p:cNvPr id="11" name="Immagine 10" descr="Immagine che contiene interno, soffitto, Materiale composito, muro&#10;&#10;Descrizione generata automaticamente">
            <a:extLst>
              <a:ext uri="{FF2B5EF4-FFF2-40B4-BE49-F238E27FC236}">
                <a16:creationId xmlns:a16="http://schemas.microsoft.com/office/drawing/2014/main" id="{623AC59A-FE03-0223-6AFE-627475DB5524}"/>
              </a:ext>
            </a:extLst>
          </p:cNvPr>
          <p:cNvPicPr>
            <a:picLocks noChangeAspect="1"/>
          </p:cNvPicPr>
          <p:nvPr/>
        </p:nvPicPr>
        <p:blipFill rotWithShape="1">
          <a:blip r:embed="rId2"/>
          <a:srcRect l="9469" t="7067" r="2669" b="18400"/>
          <a:stretch/>
        </p:blipFill>
        <p:spPr>
          <a:xfrm>
            <a:off x="4968552" y="1460670"/>
            <a:ext cx="4052311" cy="4583514"/>
          </a:xfrm>
          <a:prstGeom prst="rect">
            <a:avLst/>
          </a:prstGeom>
        </p:spPr>
      </p:pic>
      <p:pic>
        <p:nvPicPr>
          <p:cNvPr id="8" name="Immagine 7" descr="Immagine che contiene acciaio, ingegneria, Materiale composito, macchina&#10;&#10;Descrizione generata automaticamente">
            <a:extLst>
              <a:ext uri="{FF2B5EF4-FFF2-40B4-BE49-F238E27FC236}">
                <a16:creationId xmlns:a16="http://schemas.microsoft.com/office/drawing/2014/main" id="{9C8F360B-9603-6340-6B18-B0A641E62AD1}"/>
              </a:ext>
            </a:extLst>
          </p:cNvPr>
          <p:cNvPicPr>
            <a:picLocks noChangeAspect="1"/>
          </p:cNvPicPr>
          <p:nvPr/>
        </p:nvPicPr>
        <p:blipFill rotWithShape="1">
          <a:blip r:embed="rId3"/>
          <a:srcRect t="10856" r="12652" b="17230"/>
          <a:stretch/>
        </p:blipFill>
        <p:spPr>
          <a:xfrm>
            <a:off x="123137" y="1460670"/>
            <a:ext cx="4175446" cy="4583514"/>
          </a:xfrm>
          <a:prstGeom prst="rect">
            <a:avLst/>
          </a:prstGeom>
        </p:spPr>
      </p:pic>
      <p:sp>
        <p:nvSpPr>
          <p:cNvPr id="2" name="Date Placeholder 3">
            <a:extLst>
              <a:ext uri="{FF2B5EF4-FFF2-40B4-BE49-F238E27FC236}">
                <a16:creationId xmlns:a16="http://schemas.microsoft.com/office/drawing/2014/main" id="{8F39B476-DFD8-E0E3-F4FC-29D7AB89A8FD}"/>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4" name="Footer Placeholder 4">
            <a:extLst>
              <a:ext uri="{FF2B5EF4-FFF2-40B4-BE49-F238E27FC236}">
                <a16:creationId xmlns:a16="http://schemas.microsoft.com/office/drawing/2014/main" id="{A1840768-0CEA-F616-F1E5-7C9A8A0BB9AB}"/>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7" name="Segnaposto numero diapositiva 6">
            <a:extLst>
              <a:ext uri="{FF2B5EF4-FFF2-40B4-BE49-F238E27FC236}">
                <a16:creationId xmlns:a16="http://schemas.microsoft.com/office/drawing/2014/main" id="{8CD2872C-4BDF-F18B-1A6B-DD919FABDACE}"/>
              </a:ext>
            </a:extLst>
          </p:cNvPr>
          <p:cNvSpPr>
            <a:spLocks noGrp="1"/>
          </p:cNvSpPr>
          <p:nvPr>
            <p:ph type="sldNum" sz="quarter" idx="4"/>
          </p:nvPr>
        </p:nvSpPr>
        <p:spPr/>
        <p:txBody>
          <a:bodyPr/>
          <a:lstStyle/>
          <a:p>
            <a:fld id="{5181F6AD-F9C6-BF4E-A7AB-2D7E3793D4F9}" type="slidenum">
              <a:rPr lang="it-IT" smtClean="0"/>
              <a:t>10</a:t>
            </a:fld>
            <a:endParaRPr lang="it-IT"/>
          </a:p>
        </p:txBody>
      </p:sp>
    </p:spTree>
    <p:extLst>
      <p:ext uri="{BB962C8B-B14F-4D97-AF65-F5344CB8AC3E}">
        <p14:creationId xmlns:p14="http://schemas.microsoft.com/office/powerpoint/2010/main" val="2146868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MUonE</a:t>
            </a:r>
            <a:r>
              <a:rPr lang="it-IT" dirty="0"/>
              <a:t> </a:t>
            </a:r>
            <a:r>
              <a:rPr lang="it-IT" dirty="0" err="1"/>
              <a:t>installation</a:t>
            </a:r>
            <a:endParaRPr lang="it-IT" dirty="0"/>
          </a:p>
        </p:txBody>
      </p:sp>
      <p:sp>
        <p:nvSpPr>
          <p:cNvPr id="4" name="Date Placeholder 3">
            <a:extLst>
              <a:ext uri="{FF2B5EF4-FFF2-40B4-BE49-F238E27FC236}">
                <a16:creationId xmlns:a16="http://schemas.microsoft.com/office/drawing/2014/main" id="{382559D5-7C33-D200-084A-DEB8D803FD24}"/>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7" name="Footer Placeholder 4">
            <a:extLst>
              <a:ext uri="{FF2B5EF4-FFF2-40B4-BE49-F238E27FC236}">
                <a16:creationId xmlns:a16="http://schemas.microsoft.com/office/drawing/2014/main" id="{B8E499E8-F0ED-0940-F936-C7661675B906}"/>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8" name="Segnaposto numero diapositiva 7">
            <a:extLst>
              <a:ext uri="{FF2B5EF4-FFF2-40B4-BE49-F238E27FC236}">
                <a16:creationId xmlns:a16="http://schemas.microsoft.com/office/drawing/2014/main" id="{AC8A990C-F39B-1E67-3BAE-22F745C1EDE5}"/>
              </a:ext>
            </a:extLst>
          </p:cNvPr>
          <p:cNvSpPr>
            <a:spLocks noGrp="1"/>
          </p:cNvSpPr>
          <p:nvPr>
            <p:ph type="sldNum" sz="quarter" idx="4"/>
          </p:nvPr>
        </p:nvSpPr>
        <p:spPr/>
        <p:txBody>
          <a:bodyPr/>
          <a:lstStyle/>
          <a:p>
            <a:fld id="{5181F6AD-F9C6-BF4E-A7AB-2D7E3793D4F9}" type="slidenum">
              <a:rPr lang="it-IT" smtClean="0"/>
              <a:t>11</a:t>
            </a:fld>
            <a:endParaRPr lang="it-IT"/>
          </a:p>
        </p:txBody>
      </p:sp>
      <p:pic>
        <p:nvPicPr>
          <p:cNvPr id="5" name="Google Shape;55;p13">
            <a:extLst>
              <a:ext uri="{FF2B5EF4-FFF2-40B4-BE49-F238E27FC236}">
                <a16:creationId xmlns:a16="http://schemas.microsoft.com/office/drawing/2014/main" id="{DA80B80B-577E-C8FD-5EC6-4392E2707BE1}"/>
              </a:ext>
            </a:extLst>
          </p:cNvPr>
          <p:cNvPicPr preferRelativeResize="0"/>
          <p:nvPr/>
        </p:nvPicPr>
        <p:blipFill>
          <a:blip r:embed="rId2">
            <a:alphaModFix/>
          </a:blip>
          <a:stretch>
            <a:fillRect/>
          </a:stretch>
        </p:blipFill>
        <p:spPr>
          <a:xfrm>
            <a:off x="327462" y="1575732"/>
            <a:ext cx="8489076" cy="3974676"/>
          </a:xfrm>
          <a:prstGeom prst="rect">
            <a:avLst/>
          </a:prstGeom>
          <a:noFill/>
          <a:ln>
            <a:noFill/>
          </a:ln>
        </p:spPr>
      </p:pic>
      <p:sp>
        <p:nvSpPr>
          <p:cNvPr id="6" name="Google Shape;56;p13">
            <a:extLst>
              <a:ext uri="{FF2B5EF4-FFF2-40B4-BE49-F238E27FC236}">
                <a16:creationId xmlns:a16="http://schemas.microsoft.com/office/drawing/2014/main" id="{E1376CE4-D477-F9F0-56DA-5CAB0AD15322}"/>
              </a:ext>
            </a:extLst>
          </p:cNvPr>
          <p:cNvSpPr txBox="1"/>
          <p:nvPr/>
        </p:nvSpPr>
        <p:spPr>
          <a:xfrm>
            <a:off x="4876132" y="3632208"/>
            <a:ext cx="125148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b="1">
                <a:solidFill>
                  <a:srgbClr val="00FFFF"/>
                </a:solidFill>
              </a:rPr>
              <a:t>Calorimeter</a:t>
            </a:r>
            <a:endParaRPr b="1">
              <a:solidFill>
                <a:srgbClr val="00FFFF"/>
              </a:solidFill>
            </a:endParaRPr>
          </a:p>
        </p:txBody>
      </p:sp>
      <p:sp>
        <p:nvSpPr>
          <p:cNvPr id="9" name="Google Shape;57;p13">
            <a:extLst>
              <a:ext uri="{FF2B5EF4-FFF2-40B4-BE49-F238E27FC236}">
                <a16:creationId xmlns:a16="http://schemas.microsoft.com/office/drawing/2014/main" id="{4DDBBF0E-8CBC-563B-7D03-EB9D6C2FF502}"/>
              </a:ext>
            </a:extLst>
          </p:cNvPr>
          <p:cNvSpPr txBox="1"/>
          <p:nvPr/>
        </p:nvSpPr>
        <p:spPr>
          <a:xfrm>
            <a:off x="5104732" y="2184408"/>
            <a:ext cx="125148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b="1">
                <a:solidFill>
                  <a:srgbClr val="00FFFF"/>
                </a:solidFill>
              </a:rPr>
              <a:t>Tracker</a:t>
            </a:r>
            <a:endParaRPr b="1">
              <a:solidFill>
                <a:srgbClr val="00FFFF"/>
              </a:solidFill>
            </a:endParaRPr>
          </a:p>
        </p:txBody>
      </p:sp>
      <p:sp>
        <p:nvSpPr>
          <p:cNvPr id="10" name="Google Shape;58;p13">
            <a:extLst>
              <a:ext uri="{FF2B5EF4-FFF2-40B4-BE49-F238E27FC236}">
                <a16:creationId xmlns:a16="http://schemas.microsoft.com/office/drawing/2014/main" id="{484C9A4D-1C39-A870-9F91-A7B747895EB1}"/>
              </a:ext>
            </a:extLst>
          </p:cNvPr>
          <p:cNvSpPr txBox="1"/>
          <p:nvPr/>
        </p:nvSpPr>
        <p:spPr>
          <a:xfrm>
            <a:off x="2132932" y="1803408"/>
            <a:ext cx="125148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b="1">
                <a:solidFill>
                  <a:srgbClr val="00FFFF"/>
                </a:solidFill>
              </a:rPr>
              <a:t>Tent</a:t>
            </a:r>
            <a:endParaRPr b="1">
              <a:solidFill>
                <a:srgbClr val="00FFFF"/>
              </a:solidFill>
            </a:endParaRPr>
          </a:p>
        </p:txBody>
      </p:sp>
      <p:cxnSp>
        <p:nvCxnSpPr>
          <p:cNvPr id="11" name="Google Shape;59;p13">
            <a:extLst>
              <a:ext uri="{FF2B5EF4-FFF2-40B4-BE49-F238E27FC236}">
                <a16:creationId xmlns:a16="http://schemas.microsoft.com/office/drawing/2014/main" id="{29FF3DE7-1ABB-C014-C022-3B2D5B6EF36E}"/>
              </a:ext>
            </a:extLst>
          </p:cNvPr>
          <p:cNvCxnSpPr>
            <a:cxnSpLocks/>
          </p:cNvCxnSpPr>
          <p:nvPr/>
        </p:nvCxnSpPr>
        <p:spPr>
          <a:xfrm flipH="1">
            <a:off x="1001576" y="3084002"/>
            <a:ext cx="5207200" cy="611446"/>
          </a:xfrm>
          <a:prstGeom prst="straightConnector1">
            <a:avLst/>
          </a:prstGeom>
          <a:noFill/>
          <a:ln w="19050" cap="flat" cmpd="sng">
            <a:solidFill>
              <a:srgbClr val="00FFFF"/>
            </a:solidFill>
            <a:prstDash val="solid"/>
            <a:round/>
            <a:headEnd type="none" w="med" len="med"/>
            <a:tailEnd type="triangle" w="med" len="med"/>
          </a:ln>
        </p:spPr>
      </p:cxnSp>
      <p:sp>
        <p:nvSpPr>
          <p:cNvPr id="12" name="Google Shape;60;p13">
            <a:extLst>
              <a:ext uri="{FF2B5EF4-FFF2-40B4-BE49-F238E27FC236}">
                <a16:creationId xmlns:a16="http://schemas.microsoft.com/office/drawing/2014/main" id="{66A6FAB9-0842-135B-315D-64A59C180236}"/>
              </a:ext>
            </a:extLst>
          </p:cNvPr>
          <p:cNvSpPr txBox="1"/>
          <p:nvPr/>
        </p:nvSpPr>
        <p:spPr>
          <a:xfrm>
            <a:off x="515770" y="3084002"/>
            <a:ext cx="2159224"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b="1" dirty="0">
                <a:solidFill>
                  <a:srgbClr val="00FFFF"/>
                </a:solidFill>
              </a:rPr>
              <a:t>beam direction</a:t>
            </a:r>
            <a:endParaRPr b="1" dirty="0">
              <a:solidFill>
                <a:srgbClr val="00FFFF"/>
              </a:solidFill>
            </a:endParaRPr>
          </a:p>
        </p:txBody>
      </p:sp>
      <p:sp>
        <p:nvSpPr>
          <p:cNvPr id="13" name="Google Shape;62;p13">
            <a:extLst>
              <a:ext uri="{FF2B5EF4-FFF2-40B4-BE49-F238E27FC236}">
                <a16:creationId xmlns:a16="http://schemas.microsoft.com/office/drawing/2014/main" id="{6A1D8562-86EC-1C54-F5C2-037306CB8C1B}"/>
              </a:ext>
            </a:extLst>
          </p:cNvPr>
          <p:cNvSpPr txBox="1"/>
          <p:nvPr/>
        </p:nvSpPr>
        <p:spPr>
          <a:xfrm>
            <a:off x="3123532" y="3022608"/>
            <a:ext cx="125148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b="1">
                <a:solidFill>
                  <a:srgbClr val="00FFFF"/>
                </a:solidFill>
              </a:rPr>
              <a:t>Tracker</a:t>
            </a:r>
            <a:endParaRPr b="1">
              <a:solidFill>
                <a:srgbClr val="00FFFF"/>
              </a:solidFill>
            </a:endParaRPr>
          </a:p>
        </p:txBody>
      </p:sp>
    </p:spTree>
    <p:extLst>
      <p:ext uri="{BB962C8B-B14F-4D97-AF65-F5344CB8AC3E}">
        <p14:creationId xmlns:p14="http://schemas.microsoft.com/office/powerpoint/2010/main" val="1918863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3CD76B60-4095-BF16-8176-4BD6FF8D3E45}"/>
              </a:ext>
            </a:extLst>
          </p:cNvPr>
          <p:cNvPicPr>
            <a:picLocks noChangeAspect="1"/>
          </p:cNvPicPr>
          <p:nvPr/>
        </p:nvPicPr>
        <p:blipFill rotWithShape="1">
          <a:blip r:embed="rId2"/>
          <a:srcRect t="8493"/>
          <a:stretch/>
        </p:blipFill>
        <p:spPr>
          <a:xfrm>
            <a:off x="880938" y="2033829"/>
            <a:ext cx="6910063" cy="4930429"/>
          </a:xfrm>
          <a:prstGeom prst="rect">
            <a:avLst/>
          </a:prstGeom>
          <a:solidFill>
            <a:schemeClr val="bg1"/>
          </a:solidFill>
        </p:spPr>
      </p:pic>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a:xfrm>
            <a:off x="223630" y="56101"/>
            <a:ext cx="7867064" cy="427877"/>
          </a:xfrm>
        </p:spPr>
        <p:txBody>
          <a:bodyPr/>
          <a:lstStyle/>
          <a:p>
            <a:r>
              <a:rPr lang="it-IT" dirty="0"/>
              <a:t>Temperature</a:t>
            </a:r>
          </a:p>
        </p:txBody>
      </p:sp>
      <p:sp>
        <p:nvSpPr>
          <p:cNvPr id="2" name="Content Placeholder 1">
            <a:extLst>
              <a:ext uri="{FF2B5EF4-FFF2-40B4-BE49-F238E27FC236}">
                <a16:creationId xmlns:a16="http://schemas.microsoft.com/office/drawing/2014/main" id="{A4F4B680-C29D-8E12-0531-B6FC3B46219D}"/>
              </a:ext>
            </a:extLst>
          </p:cNvPr>
          <p:cNvSpPr>
            <a:spLocks noGrp="1"/>
          </p:cNvSpPr>
          <p:nvPr>
            <p:ph idx="1"/>
          </p:nvPr>
        </p:nvSpPr>
        <p:spPr>
          <a:xfrm>
            <a:off x="64008" y="514007"/>
            <a:ext cx="9079992" cy="2060180"/>
          </a:xfrm>
        </p:spPr>
        <p:txBody>
          <a:bodyPr/>
          <a:lstStyle/>
          <a:p>
            <a:pPr marL="0" indent="0">
              <a:buNone/>
            </a:pPr>
            <a:r>
              <a:rPr lang="en-US" sz="1600" dirty="0"/>
              <a:t>Starting point: Wednesday 31</a:t>
            </a:r>
            <a:r>
              <a:rPr lang="en-US" sz="1600" baseline="30000" dirty="0"/>
              <a:t>st</a:t>
            </a:r>
            <a:r>
              <a:rPr lang="en-US" sz="1600" dirty="0"/>
              <a:t> Aug. Cooling started at 6pm (20 h)</a:t>
            </a:r>
          </a:p>
          <a:p>
            <a:pPr marL="0" indent="0">
              <a:buNone/>
            </a:pPr>
            <a:r>
              <a:rPr lang="it-IT" sz="1600" dirty="0">
                <a:solidFill>
                  <a:srgbClr val="0070C0"/>
                </a:solidFill>
              </a:rPr>
              <a:t>Sunday 3</a:t>
            </a:r>
            <a:r>
              <a:rPr lang="it-IT" sz="1600" baseline="30000" dirty="0">
                <a:solidFill>
                  <a:srgbClr val="0070C0"/>
                </a:solidFill>
              </a:rPr>
              <a:t>th</a:t>
            </a:r>
            <a:r>
              <a:rPr lang="it-IT" sz="1600" dirty="0">
                <a:solidFill>
                  <a:srgbClr val="0070C0"/>
                </a:solidFill>
              </a:rPr>
              <a:t> </a:t>
            </a:r>
            <a:r>
              <a:rPr lang="it-IT" sz="1600" dirty="0" err="1">
                <a:solidFill>
                  <a:srgbClr val="0070C0"/>
                </a:solidFill>
              </a:rPr>
              <a:t>Sept</a:t>
            </a:r>
            <a:r>
              <a:rPr lang="it-IT" sz="1600" dirty="0">
                <a:solidFill>
                  <a:srgbClr val="0070C0"/>
                </a:solidFill>
              </a:rPr>
              <a:t> (90.5 h): </a:t>
            </a:r>
            <a:r>
              <a:rPr lang="it-IT" sz="1600" dirty="0" err="1"/>
              <a:t>improved</a:t>
            </a:r>
            <a:r>
              <a:rPr lang="it-IT" sz="1600" dirty="0"/>
              <a:t> </a:t>
            </a:r>
            <a:r>
              <a:rPr lang="it-IT" sz="1600" dirty="0" err="1"/>
              <a:t>heat</a:t>
            </a:r>
            <a:r>
              <a:rPr lang="it-IT" sz="1600" dirty="0"/>
              <a:t> </a:t>
            </a:r>
            <a:r>
              <a:rPr lang="it-IT" sz="1600" dirty="0" err="1"/>
              <a:t>exchange</a:t>
            </a:r>
            <a:r>
              <a:rPr lang="it-IT" sz="1600" dirty="0"/>
              <a:t> on the dry air </a:t>
            </a:r>
            <a:r>
              <a:rPr lang="it-IT" sz="1600" dirty="0" err="1"/>
              <a:t>circuit</a:t>
            </a:r>
            <a:endParaRPr lang="it-IT" sz="1600" dirty="0"/>
          </a:p>
          <a:p>
            <a:pPr marL="0" indent="0">
              <a:buNone/>
            </a:pPr>
            <a:r>
              <a:rPr lang="it-IT" sz="1600" dirty="0" err="1">
                <a:solidFill>
                  <a:srgbClr val="92D050"/>
                </a:solidFill>
              </a:rPr>
              <a:t>Monday</a:t>
            </a:r>
            <a:r>
              <a:rPr lang="it-IT" sz="1600" dirty="0">
                <a:solidFill>
                  <a:srgbClr val="92D050"/>
                </a:solidFill>
              </a:rPr>
              <a:t> 4</a:t>
            </a:r>
            <a:r>
              <a:rPr lang="it-IT" sz="1600" baseline="30000" dirty="0">
                <a:solidFill>
                  <a:srgbClr val="92D050"/>
                </a:solidFill>
              </a:rPr>
              <a:t>th</a:t>
            </a:r>
            <a:r>
              <a:rPr lang="it-IT" sz="1600" dirty="0">
                <a:solidFill>
                  <a:srgbClr val="92D050"/>
                </a:solidFill>
              </a:rPr>
              <a:t> </a:t>
            </a:r>
            <a:r>
              <a:rPr lang="it-IT" sz="1600" dirty="0" err="1">
                <a:solidFill>
                  <a:srgbClr val="92D050"/>
                </a:solidFill>
              </a:rPr>
              <a:t>Sept</a:t>
            </a:r>
            <a:r>
              <a:rPr lang="it-IT" sz="1600" dirty="0">
                <a:solidFill>
                  <a:srgbClr val="92D050"/>
                </a:solidFill>
              </a:rPr>
              <a:t>: </a:t>
            </a:r>
            <a:r>
              <a:rPr lang="it-IT" sz="1600" dirty="0" err="1"/>
              <a:t>increased</a:t>
            </a:r>
            <a:r>
              <a:rPr lang="it-IT" sz="1600" dirty="0"/>
              <a:t> flow of </a:t>
            </a:r>
            <a:r>
              <a:rPr lang="it-IT" sz="1600" dirty="0" err="1"/>
              <a:t>cooling</a:t>
            </a:r>
            <a:r>
              <a:rPr lang="it-IT" sz="1600" dirty="0"/>
              <a:t> air (108h), access (110h), </a:t>
            </a:r>
            <a:r>
              <a:rPr lang="it-IT" sz="1600" dirty="0" err="1"/>
              <a:t>increased</a:t>
            </a:r>
            <a:r>
              <a:rPr lang="it-IT" sz="1600" dirty="0"/>
              <a:t> flow of dry air (112h)</a:t>
            </a:r>
          </a:p>
          <a:p>
            <a:pPr marL="0" indent="0">
              <a:buNone/>
            </a:pPr>
            <a:r>
              <a:rPr lang="it-IT" sz="1600" dirty="0">
                <a:solidFill>
                  <a:srgbClr val="FF0000"/>
                </a:solidFill>
              </a:rPr>
              <a:t>Wednesday 6</a:t>
            </a:r>
            <a:r>
              <a:rPr lang="it-IT" sz="1600" baseline="30000" dirty="0">
                <a:solidFill>
                  <a:srgbClr val="FF0000"/>
                </a:solidFill>
              </a:rPr>
              <a:t>th</a:t>
            </a:r>
            <a:r>
              <a:rPr lang="it-IT" sz="1600" dirty="0">
                <a:solidFill>
                  <a:srgbClr val="FF0000"/>
                </a:solidFill>
              </a:rPr>
              <a:t> </a:t>
            </a:r>
            <a:r>
              <a:rPr lang="it-IT" sz="1600" dirty="0" err="1">
                <a:solidFill>
                  <a:srgbClr val="FF0000"/>
                </a:solidFill>
              </a:rPr>
              <a:t>Sept</a:t>
            </a:r>
            <a:r>
              <a:rPr lang="it-IT" sz="1600" dirty="0"/>
              <a:t>: Laser survey, flow to the </a:t>
            </a:r>
            <a:r>
              <a:rPr lang="it-IT" sz="1600" dirty="0" err="1"/>
              <a:t>calorimeter</a:t>
            </a:r>
            <a:r>
              <a:rPr lang="it-IT" sz="1600" dirty="0"/>
              <a:t> (155h)</a:t>
            </a:r>
          </a:p>
          <a:p>
            <a:pPr marL="0" indent="0">
              <a:buNone/>
            </a:pPr>
            <a:r>
              <a:rPr lang="it-IT" sz="1600" dirty="0">
                <a:solidFill>
                  <a:srgbClr val="00B050"/>
                </a:solidFill>
              </a:rPr>
              <a:t>Wednesday 13</a:t>
            </a:r>
            <a:r>
              <a:rPr lang="it-IT" sz="1600" baseline="30000" dirty="0">
                <a:solidFill>
                  <a:srgbClr val="00B050"/>
                </a:solidFill>
              </a:rPr>
              <a:t>th</a:t>
            </a:r>
            <a:r>
              <a:rPr lang="it-IT" sz="1600" dirty="0">
                <a:solidFill>
                  <a:srgbClr val="00B050"/>
                </a:solidFill>
              </a:rPr>
              <a:t> </a:t>
            </a:r>
            <a:r>
              <a:rPr lang="it-IT" sz="1600" dirty="0" err="1">
                <a:solidFill>
                  <a:srgbClr val="00B050"/>
                </a:solidFill>
              </a:rPr>
              <a:t>Sept</a:t>
            </a:r>
            <a:r>
              <a:rPr lang="it-IT" sz="1600" dirty="0"/>
              <a:t>: Power supply Pt-2S OFF (250h), </a:t>
            </a:r>
            <a:r>
              <a:rPr lang="it-IT" sz="1600" dirty="0" err="1"/>
              <a:t>third</a:t>
            </a:r>
            <a:r>
              <a:rPr lang="it-IT" sz="1600" dirty="0"/>
              <a:t> station </a:t>
            </a:r>
            <a:r>
              <a:rPr lang="it-IT" sz="1600" dirty="0" err="1"/>
              <a:t>connected</a:t>
            </a:r>
            <a:r>
              <a:rPr lang="it-IT" sz="1600" dirty="0"/>
              <a:t> (270h)</a:t>
            </a:r>
          </a:p>
          <a:p>
            <a:pPr marL="0" indent="0">
              <a:buNone/>
            </a:pPr>
            <a:endParaRPr lang="it-IT" sz="1600" dirty="0"/>
          </a:p>
          <a:p>
            <a:pPr marL="0" indent="0">
              <a:buNone/>
            </a:pPr>
            <a:endParaRPr lang="it-IT" dirty="0"/>
          </a:p>
          <a:p>
            <a:pPr marL="0" indent="0">
              <a:buNone/>
            </a:pPr>
            <a:endParaRPr lang="it-IT" dirty="0"/>
          </a:p>
          <a:p>
            <a:pPr marL="0" indent="0">
              <a:buNone/>
            </a:pPr>
            <a:endParaRPr lang="it-IT" dirty="0"/>
          </a:p>
          <a:p>
            <a:pPr marL="0" indent="0">
              <a:buNone/>
            </a:pPr>
            <a:endParaRPr lang="it-IT" dirty="0"/>
          </a:p>
        </p:txBody>
      </p:sp>
      <p:sp>
        <p:nvSpPr>
          <p:cNvPr id="22" name="Rettangolo 21">
            <a:extLst>
              <a:ext uri="{FF2B5EF4-FFF2-40B4-BE49-F238E27FC236}">
                <a16:creationId xmlns:a16="http://schemas.microsoft.com/office/drawing/2014/main" id="{9B7F14DD-9949-8AEE-A10C-AAA538F2229A}"/>
              </a:ext>
            </a:extLst>
          </p:cNvPr>
          <p:cNvSpPr/>
          <p:nvPr/>
        </p:nvSpPr>
        <p:spPr>
          <a:xfrm>
            <a:off x="3477898" y="2222001"/>
            <a:ext cx="111796" cy="4121992"/>
          </a:xfrm>
          <a:prstGeom prst="rect">
            <a:avLst/>
          </a:prstGeom>
          <a:solidFill>
            <a:srgbClr val="92D05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6E317C5F-0B3B-5B09-DBF6-3F0274FCD24F}"/>
              </a:ext>
            </a:extLst>
          </p:cNvPr>
          <p:cNvSpPr/>
          <p:nvPr/>
        </p:nvSpPr>
        <p:spPr>
          <a:xfrm>
            <a:off x="3138281" y="2233351"/>
            <a:ext cx="111795" cy="4099292"/>
          </a:xfrm>
          <a:prstGeom prst="rect">
            <a:avLst/>
          </a:prstGeom>
          <a:solidFill>
            <a:srgbClr val="00B0F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9575EAFE-FBAB-C17F-D594-BDA14A6F2295}"/>
              </a:ext>
            </a:extLst>
          </p:cNvPr>
          <p:cNvSpPr/>
          <p:nvPr/>
        </p:nvSpPr>
        <p:spPr>
          <a:xfrm>
            <a:off x="4242023" y="2233351"/>
            <a:ext cx="597356" cy="4125383"/>
          </a:xfrm>
          <a:prstGeom prst="rect">
            <a:avLst/>
          </a:prstGeom>
          <a:solidFill>
            <a:srgbClr val="FF0000">
              <a:alpha val="1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553CDB6E-E7ED-6E45-447A-C4F1C7356568}"/>
              </a:ext>
            </a:extLst>
          </p:cNvPr>
          <p:cNvSpPr/>
          <p:nvPr/>
        </p:nvSpPr>
        <p:spPr>
          <a:xfrm>
            <a:off x="6005613" y="3879044"/>
            <a:ext cx="1211095" cy="2402409"/>
          </a:xfrm>
          <a:prstGeom prst="rect">
            <a:avLst/>
          </a:prstGeom>
          <a:solidFill>
            <a:srgbClr val="00B050">
              <a:alpha val="1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 name="Date Placeholder 3">
            <a:extLst>
              <a:ext uri="{FF2B5EF4-FFF2-40B4-BE49-F238E27FC236}">
                <a16:creationId xmlns:a16="http://schemas.microsoft.com/office/drawing/2014/main" id="{F0E3A6DF-98B8-5205-7B78-A457EBFB54A0}"/>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8" name="Footer Placeholder 4">
            <a:extLst>
              <a:ext uri="{FF2B5EF4-FFF2-40B4-BE49-F238E27FC236}">
                <a16:creationId xmlns:a16="http://schemas.microsoft.com/office/drawing/2014/main" id="{AEB5A25C-DD63-752B-6458-B584661621C2}"/>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9" name="Segnaposto numero diapositiva 8">
            <a:extLst>
              <a:ext uri="{FF2B5EF4-FFF2-40B4-BE49-F238E27FC236}">
                <a16:creationId xmlns:a16="http://schemas.microsoft.com/office/drawing/2014/main" id="{2FBEB63C-8792-AEF0-D53E-6B2D2A6B7012}"/>
              </a:ext>
            </a:extLst>
          </p:cNvPr>
          <p:cNvSpPr>
            <a:spLocks noGrp="1"/>
          </p:cNvSpPr>
          <p:nvPr>
            <p:ph type="sldNum" sz="quarter" idx="4"/>
          </p:nvPr>
        </p:nvSpPr>
        <p:spPr/>
        <p:txBody>
          <a:bodyPr/>
          <a:lstStyle/>
          <a:p>
            <a:fld id="{5181F6AD-F9C6-BF4E-A7AB-2D7E3793D4F9}" type="slidenum">
              <a:rPr lang="it-IT" smtClean="0"/>
              <a:t>12</a:t>
            </a:fld>
            <a:endParaRPr lang="it-IT"/>
          </a:p>
        </p:txBody>
      </p:sp>
    </p:spTree>
    <p:extLst>
      <p:ext uri="{BB962C8B-B14F-4D97-AF65-F5344CB8AC3E}">
        <p14:creationId xmlns:p14="http://schemas.microsoft.com/office/powerpoint/2010/main" val="1967361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Comments</a:t>
            </a:r>
            <a:r>
              <a:rPr lang="it-IT" dirty="0"/>
              <a:t> on temperature</a:t>
            </a:r>
          </a:p>
        </p:txBody>
      </p:sp>
      <p:sp>
        <p:nvSpPr>
          <p:cNvPr id="2" name="Content Placeholder 1">
            <a:extLst>
              <a:ext uri="{FF2B5EF4-FFF2-40B4-BE49-F238E27FC236}">
                <a16:creationId xmlns:a16="http://schemas.microsoft.com/office/drawing/2014/main" id="{A4F4B680-C29D-8E12-0531-B6FC3B46219D}"/>
              </a:ext>
            </a:extLst>
          </p:cNvPr>
          <p:cNvSpPr>
            <a:spLocks noGrp="1"/>
          </p:cNvSpPr>
          <p:nvPr>
            <p:ph idx="1"/>
          </p:nvPr>
        </p:nvSpPr>
        <p:spPr>
          <a:xfrm>
            <a:off x="228600" y="863707"/>
            <a:ext cx="8476488" cy="5207909"/>
          </a:xfrm>
        </p:spPr>
        <p:txBody>
          <a:bodyPr/>
          <a:lstStyle/>
          <a:p>
            <a:pPr marL="0" indent="0">
              <a:buNone/>
            </a:pPr>
            <a:r>
              <a:rPr lang="en-US" sz="1600" dirty="0"/>
              <a:t>The temperature of the structure is the result of a balance between various factors:</a:t>
            </a:r>
          </a:p>
          <a:p>
            <a:pPr>
              <a:buAutoNum type="arabicParenR"/>
            </a:pPr>
            <a:r>
              <a:rPr lang="en-US" sz="1600" dirty="0"/>
              <a:t>The AC at 18°C</a:t>
            </a:r>
          </a:p>
          <a:p>
            <a:pPr>
              <a:buAutoNum type="arabicParenR"/>
            </a:pPr>
            <a:r>
              <a:rPr lang="en-US" sz="1600" dirty="0"/>
              <a:t> the chiller at 18°C</a:t>
            </a:r>
          </a:p>
          <a:p>
            <a:pPr>
              <a:buAutoNum type="arabicParenR"/>
            </a:pPr>
            <a:r>
              <a:rPr lang="en-US" sz="1600" dirty="0"/>
              <a:t>modules releasing 5 W each</a:t>
            </a:r>
          </a:p>
          <a:p>
            <a:pPr>
              <a:buAutoNum type="arabicParenR"/>
            </a:pPr>
            <a:r>
              <a:rPr lang="en-US" sz="1600" dirty="0"/>
              <a:t>the dry air arriving at room T</a:t>
            </a:r>
          </a:p>
          <a:p>
            <a:pPr>
              <a:buAutoNum type="arabicParenR"/>
            </a:pPr>
            <a:r>
              <a:rPr lang="en-US" sz="1600" dirty="0"/>
              <a:t>the heat flux through the station walls which depends on the ambient/station temperature difference</a:t>
            </a:r>
          </a:p>
          <a:p>
            <a:pPr marL="0" indent="0">
              <a:buNone/>
            </a:pPr>
            <a:endParaRPr lang="en-US" sz="1600" dirty="0"/>
          </a:p>
          <a:p>
            <a:pPr marL="0" indent="0">
              <a:buNone/>
            </a:pPr>
            <a:r>
              <a:rPr lang="en-US" sz="1600" u="sng" dirty="0"/>
              <a:t>Unfortunately, the AC is not dry air</a:t>
            </a:r>
            <a:r>
              <a:rPr lang="en-US" sz="1600" dirty="0"/>
              <a:t>: the dry air is at room T</a:t>
            </a:r>
          </a:p>
          <a:p>
            <a:pPr marL="0" indent="0">
              <a:buNone/>
            </a:pPr>
            <a:r>
              <a:rPr lang="en-US" sz="1600" dirty="0"/>
              <a:t>To mitigate this, dry air at ambient T go through a long pipe inside the tent before inserting it into the station, in order to thermalize it at 18°C. </a:t>
            </a:r>
          </a:p>
          <a:p>
            <a:pPr marL="0" indent="0">
              <a:buNone/>
            </a:pPr>
            <a:endParaRPr lang="en-US" sz="1600" dirty="0"/>
          </a:p>
          <a:p>
            <a:pPr marL="0" indent="0">
              <a:buNone/>
            </a:pPr>
            <a:r>
              <a:rPr lang="en-US" sz="1600" dirty="0"/>
              <a:t>Conclusions:</a:t>
            </a:r>
          </a:p>
          <a:p>
            <a:pPr>
              <a:buFont typeface="Arial" panose="020B0604020202020204" pitchFamily="34" charset="0"/>
              <a:buChar char="•"/>
            </a:pPr>
            <a:r>
              <a:rPr lang="en-US" sz="1600" dirty="0"/>
              <a:t>Temperature of the frames are higher that that of the structure (as it should)</a:t>
            </a:r>
          </a:p>
          <a:p>
            <a:pPr>
              <a:buFont typeface="Arial" panose="020B0604020202020204" pitchFamily="34" charset="0"/>
              <a:buChar char="•"/>
            </a:pPr>
            <a:r>
              <a:rPr lang="en-US" sz="1600" dirty="0"/>
              <a:t>The night/day fluctuation are visible in the plot</a:t>
            </a:r>
          </a:p>
          <a:p>
            <a:pPr>
              <a:buFont typeface="Arial" panose="020B0604020202020204" pitchFamily="34" charset="0"/>
              <a:buChar char="•"/>
            </a:pPr>
            <a:r>
              <a:rPr lang="en-US" sz="1600" dirty="0"/>
              <a:t>Fluctuations in stable conditions are about 0.4 °C</a:t>
            </a:r>
          </a:p>
          <a:p>
            <a:pPr>
              <a:buFont typeface="Arial" panose="020B0604020202020204" pitchFamily="34" charset="0"/>
              <a:buChar char="•"/>
            </a:pPr>
            <a:r>
              <a:rPr lang="en-US" sz="1600" dirty="0"/>
              <a:t>Temperatures are affected by the flows (both AC and dry air)</a:t>
            </a:r>
          </a:p>
          <a:p>
            <a:pPr>
              <a:buFont typeface="Arial" panose="020B0604020202020204" pitchFamily="34" charset="0"/>
              <a:buChar char="•"/>
            </a:pPr>
            <a:r>
              <a:rPr lang="en-US" sz="1600" dirty="0"/>
              <a:t>AC flow and dry air flow can change the temperature by about 0.5 °C each</a:t>
            </a:r>
          </a:p>
          <a:p>
            <a:pPr>
              <a:buFont typeface="Arial" panose="020B0604020202020204" pitchFamily="34" charset="0"/>
              <a:buChar char="•"/>
            </a:pPr>
            <a:endParaRPr lang="en-US" sz="1600" dirty="0"/>
          </a:p>
          <a:p>
            <a:pPr marL="0" indent="0">
              <a:buNone/>
            </a:pPr>
            <a:endParaRPr lang="en-US" sz="1200" dirty="0"/>
          </a:p>
        </p:txBody>
      </p:sp>
      <p:sp>
        <p:nvSpPr>
          <p:cNvPr id="4" name="Date Placeholder 3">
            <a:extLst>
              <a:ext uri="{FF2B5EF4-FFF2-40B4-BE49-F238E27FC236}">
                <a16:creationId xmlns:a16="http://schemas.microsoft.com/office/drawing/2014/main" id="{DF5F3964-2C85-8AC5-3880-8987608D8969}"/>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7" name="Footer Placeholder 4">
            <a:extLst>
              <a:ext uri="{FF2B5EF4-FFF2-40B4-BE49-F238E27FC236}">
                <a16:creationId xmlns:a16="http://schemas.microsoft.com/office/drawing/2014/main" id="{894221FB-1FDB-A1BD-F3B8-02BA502BCED7}"/>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8" name="Segnaposto numero diapositiva 7">
            <a:extLst>
              <a:ext uri="{FF2B5EF4-FFF2-40B4-BE49-F238E27FC236}">
                <a16:creationId xmlns:a16="http://schemas.microsoft.com/office/drawing/2014/main" id="{23CAE92F-B297-F1F6-18A9-1078B8473A11}"/>
              </a:ext>
            </a:extLst>
          </p:cNvPr>
          <p:cNvSpPr>
            <a:spLocks noGrp="1"/>
          </p:cNvSpPr>
          <p:nvPr>
            <p:ph type="sldNum" sz="quarter" idx="4"/>
          </p:nvPr>
        </p:nvSpPr>
        <p:spPr/>
        <p:txBody>
          <a:bodyPr/>
          <a:lstStyle/>
          <a:p>
            <a:fld id="{5181F6AD-F9C6-BF4E-A7AB-2D7E3793D4F9}" type="slidenum">
              <a:rPr lang="it-IT" smtClean="0"/>
              <a:t>13</a:t>
            </a:fld>
            <a:endParaRPr lang="it-IT"/>
          </a:p>
        </p:txBody>
      </p:sp>
    </p:spTree>
    <p:extLst>
      <p:ext uri="{BB962C8B-B14F-4D97-AF65-F5344CB8AC3E}">
        <p14:creationId xmlns:p14="http://schemas.microsoft.com/office/powerpoint/2010/main" val="800275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Beam</a:t>
            </a:r>
            <a:r>
              <a:rPr lang="it-IT" dirty="0"/>
              <a:t> </a:t>
            </a:r>
            <a:r>
              <a:rPr lang="it-IT" dirty="0" err="1"/>
              <a:t>profile</a:t>
            </a:r>
            <a:endParaRPr lang="it-IT" dirty="0"/>
          </a:p>
        </p:txBody>
      </p:sp>
      <p:sp>
        <p:nvSpPr>
          <p:cNvPr id="15" name="CasellaDiTesto 14">
            <a:extLst>
              <a:ext uri="{FF2B5EF4-FFF2-40B4-BE49-F238E27FC236}">
                <a16:creationId xmlns:a16="http://schemas.microsoft.com/office/drawing/2014/main" id="{08A3E992-4706-865E-4E84-0DD19E1483A6}"/>
              </a:ext>
            </a:extLst>
          </p:cNvPr>
          <p:cNvSpPr txBox="1"/>
          <p:nvPr/>
        </p:nvSpPr>
        <p:spPr>
          <a:xfrm>
            <a:off x="298504" y="4744231"/>
            <a:ext cx="4645311" cy="646331"/>
          </a:xfrm>
          <a:prstGeom prst="rect">
            <a:avLst/>
          </a:prstGeom>
          <a:noFill/>
        </p:spPr>
        <p:txBody>
          <a:bodyPr wrap="none" rtlCol="0">
            <a:spAutoFit/>
          </a:bodyPr>
          <a:lstStyle/>
          <a:p>
            <a:r>
              <a:rPr lang="en-US" dirty="0"/>
              <a:t>The beam is entirely in the detector acceptance</a:t>
            </a:r>
          </a:p>
          <a:p>
            <a:endParaRPr lang="en-US" dirty="0"/>
          </a:p>
        </p:txBody>
      </p:sp>
      <p:pic>
        <p:nvPicPr>
          <p:cNvPr id="4" name="Immagine 3">
            <a:extLst>
              <a:ext uri="{FF2B5EF4-FFF2-40B4-BE49-F238E27FC236}">
                <a16:creationId xmlns:a16="http://schemas.microsoft.com/office/drawing/2014/main" id="{44C691E0-2393-2AE2-829A-E83BD5EA6C12}"/>
              </a:ext>
            </a:extLst>
          </p:cNvPr>
          <p:cNvPicPr>
            <a:picLocks noChangeAspect="1"/>
          </p:cNvPicPr>
          <p:nvPr/>
        </p:nvPicPr>
        <p:blipFill>
          <a:blip r:embed="rId2"/>
          <a:stretch>
            <a:fillRect/>
          </a:stretch>
        </p:blipFill>
        <p:spPr>
          <a:xfrm>
            <a:off x="0" y="1324971"/>
            <a:ext cx="9144000" cy="3143250"/>
          </a:xfrm>
          <a:prstGeom prst="rect">
            <a:avLst/>
          </a:prstGeom>
        </p:spPr>
      </p:pic>
      <p:sp>
        <p:nvSpPr>
          <p:cNvPr id="7" name="CasellaDiTesto 6">
            <a:extLst>
              <a:ext uri="{FF2B5EF4-FFF2-40B4-BE49-F238E27FC236}">
                <a16:creationId xmlns:a16="http://schemas.microsoft.com/office/drawing/2014/main" id="{1BF5B6AD-9D80-E39F-FAF2-F839E4F351E7}"/>
              </a:ext>
            </a:extLst>
          </p:cNvPr>
          <p:cNvSpPr txBox="1"/>
          <p:nvPr/>
        </p:nvSpPr>
        <p:spPr>
          <a:xfrm>
            <a:off x="2176272" y="817634"/>
            <a:ext cx="4572000" cy="369332"/>
          </a:xfrm>
          <a:prstGeom prst="rect">
            <a:avLst/>
          </a:prstGeom>
          <a:noFill/>
        </p:spPr>
        <p:txBody>
          <a:bodyPr wrap="square">
            <a:spAutoFit/>
          </a:bodyPr>
          <a:lstStyle/>
          <a:p>
            <a:r>
              <a:rPr lang="en-US" sz="1800" dirty="0"/>
              <a:t>We requested high intensity, focalized beam </a:t>
            </a:r>
            <a:endParaRPr lang="it-IT" dirty="0"/>
          </a:p>
        </p:txBody>
      </p:sp>
      <p:sp>
        <p:nvSpPr>
          <p:cNvPr id="2" name="Date Placeholder 3">
            <a:extLst>
              <a:ext uri="{FF2B5EF4-FFF2-40B4-BE49-F238E27FC236}">
                <a16:creationId xmlns:a16="http://schemas.microsoft.com/office/drawing/2014/main" id="{10A167FF-7F4B-934B-F172-22829EC0E114}"/>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8" name="Footer Placeholder 4">
            <a:extLst>
              <a:ext uri="{FF2B5EF4-FFF2-40B4-BE49-F238E27FC236}">
                <a16:creationId xmlns:a16="http://schemas.microsoft.com/office/drawing/2014/main" id="{93DC6B8E-4271-C056-D508-FD78EDF8C5F8}"/>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9" name="Segnaposto numero diapositiva 8">
            <a:extLst>
              <a:ext uri="{FF2B5EF4-FFF2-40B4-BE49-F238E27FC236}">
                <a16:creationId xmlns:a16="http://schemas.microsoft.com/office/drawing/2014/main" id="{693C2DC5-5A8E-572D-F4C5-A60C19D9F54C}"/>
              </a:ext>
            </a:extLst>
          </p:cNvPr>
          <p:cNvSpPr>
            <a:spLocks noGrp="1"/>
          </p:cNvSpPr>
          <p:nvPr>
            <p:ph type="sldNum" sz="quarter" idx="4"/>
          </p:nvPr>
        </p:nvSpPr>
        <p:spPr/>
        <p:txBody>
          <a:bodyPr/>
          <a:lstStyle/>
          <a:p>
            <a:fld id="{5181F6AD-F9C6-BF4E-A7AB-2D7E3793D4F9}" type="slidenum">
              <a:rPr lang="it-IT" smtClean="0"/>
              <a:t>14</a:t>
            </a:fld>
            <a:endParaRPr lang="it-IT"/>
          </a:p>
        </p:txBody>
      </p:sp>
    </p:spTree>
    <p:extLst>
      <p:ext uri="{BB962C8B-B14F-4D97-AF65-F5344CB8AC3E}">
        <p14:creationId xmlns:p14="http://schemas.microsoft.com/office/powerpoint/2010/main" val="365639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Beam</a:t>
            </a:r>
            <a:r>
              <a:rPr lang="it-IT" dirty="0"/>
              <a:t>: event time </a:t>
            </a:r>
            <a:r>
              <a:rPr lang="it-IT" dirty="0" err="1"/>
              <a:t>distribution</a:t>
            </a:r>
            <a:r>
              <a:rPr lang="it-IT" dirty="0"/>
              <a:t> (</a:t>
            </a:r>
            <a:r>
              <a:rPr lang="it-IT" dirty="0" err="1"/>
              <a:t>spills</a:t>
            </a:r>
            <a:r>
              <a:rPr lang="it-IT" dirty="0"/>
              <a:t>)</a:t>
            </a:r>
          </a:p>
        </p:txBody>
      </p:sp>
      <p:sp>
        <p:nvSpPr>
          <p:cNvPr id="15" name="CasellaDiTesto 14">
            <a:extLst>
              <a:ext uri="{FF2B5EF4-FFF2-40B4-BE49-F238E27FC236}">
                <a16:creationId xmlns:a16="http://schemas.microsoft.com/office/drawing/2014/main" id="{08A3E992-4706-865E-4E84-0DD19E1483A6}"/>
              </a:ext>
            </a:extLst>
          </p:cNvPr>
          <p:cNvSpPr txBox="1"/>
          <p:nvPr/>
        </p:nvSpPr>
        <p:spPr>
          <a:xfrm>
            <a:off x="219090" y="5740927"/>
            <a:ext cx="2848985" cy="369332"/>
          </a:xfrm>
          <a:prstGeom prst="rect">
            <a:avLst/>
          </a:prstGeom>
          <a:noFill/>
        </p:spPr>
        <p:txBody>
          <a:bodyPr wrap="none" rtlCol="0">
            <a:spAutoFit/>
          </a:bodyPr>
          <a:lstStyle/>
          <a:p>
            <a:r>
              <a:rPr lang="en-US" dirty="0"/>
              <a:t>Flat distribution: this is good</a:t>
            </a:r>
            <a:endParaRPr lang="it-IT" dirty="0"/>
          </a:p>
        </p:txBody>
      </p:sp>
      <p:pic>
        <p:nvPicPr>
          <p:cNvPr id="7" name="Immagine 6">
            <a:extLst>
              <a:ext uri="{FF2B5EF4-FFF2-40B4-BE49-F238E27FC236}">
                <a16:creationId xmlns:a16="http://schemas.microsoft.com/office/drawing/2014/main" id="{F8C3E7AF-5D51-6D9E-CD9F-02FDB84F5F35}"/>
              </a:ext>
            </a:extLst>
          </p:cNvPr>
          <p:cNvPicPr>
            <a:picLocks noChangeAspect="1"/>
          </p:cNvPicPr>
          <p:nvPr/>
        </p:nvPicPr>
        <p:blipFill>
          <a:blip r:embed="rId2"/>
          <a:stretch>
            <a:fillRect/>
          </a:stretch>
        </p:blipFill>
        <p:spPr>
          <a:xfrm>
            <a:off x="0" y="1369055"/>
            <a:ext cx="9144000" cy="4119890"/>
          </a:xfrm>
          <a:prstGeom prst="rect">
            <a:avLst/>
          </a:prstGeom>
        </p:spPr>
      </p:pic>
      <p:sp>
        <p:nvSpPr>
          <p:cNvPr id="2" name="Date Placeholder 3">
            <a:extLst>
              <a:ext uri="{FF2B5EF4-FFF2-40B4-BE49-F238E27FC236}">
                <a16:creationId xmlns:a16="http://schemas.microsoft.com/office/drawing/2014/main" id="{C89EAB74-0659-C9E8-E3EC-6526FA6C7683}"/>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4" name="Footer Placeholder 4">
            <a:extLst>
              <a:ext uri="{FF2B5EF4-FFF2-40B4-BE49-F238E27FC236}">
                <a16:creationId xmlns:a16="http://schemas.microsoft.com/office/drawing/2014/main" id="{FEA88906-CB0E-DEA0-3A4F-71114FA6C89B}"/>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8" name="Segnaposto numero diapositiva 7">
            <a:extLst>
              <a:ext uri="{FF2B5EF4-FFF2-40B4-BE49-F238E27FC236}">
                <a16:creationId xmlns:a16="http://schemas.microsoft.com/office/drawing/2014/main" id="{50606FB6-0C46-6D3B-436F-43131CAE3FA6}"/>
              </a:ext>
            </a:extLst>
          </p:cNvPr>
          <p:cNvSpPr>
            <a:spLocks noGrp="1"/>
          </p:cNvSpPr>
          <p:nvPr>
            <p:ph type="sldNum" sz="quarter" idx="4"/>
          </p:nvPr>
        </p:nvSpPr>
        <p:spPr/>
        <p:txBody>
          <a:bodyPr/>
          <a:lstStyle/>
          <a:p>
            <a:fld id="{5181F6AD-F9C6-BF4E-A7AB-2D7E3793D4F9}" type="slidenum">
              <a:rPr lang="it-IT" smtClean="0"/>
              <a:t>15</a:t>
            </a:fld>
            <a:endParaRPr lang="it-IT"/>
          </a:p>
        </p:txBody>
      </p:sp>
    </p:spTree>
    <p:extLst>
      <p:ext uri="{BB962C8B-B14F-4D97-AF65-F5344CB8AC3E}">
        <p14:creationId xmlns:p14="http://schemas.microsoft.com/office/powerpoint/2010/main" val="1367417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3A4651B-5235-AD33-E5A5-80A0AD0546FB}"/>
              </a:ext>
            </a:extLst>
          </p:cNvPr>
          <p:cNvPicPr>
            <a:picLocks noChangeAspect="1"/>
          </p:cNvPicPr>
          <p:nvPr/>
        </p:nvPicPr>
        <p:blipFill rotWithShape="1">
          <a:blip r:embed="rId2"/>
          <a:srcRect t="4742"/>
          <a:stretch/>
        </p:blipFill>
        <p:spPr>
          <a:xfrm>
            <a:off x="886968" y="1216152"/>
            <a:ext cx="6904034" cy="5032905"/>
          </a:xfrm>
          <a:prstGeom prst="rect">
            <a:avLst/>
          </a:prstGeom>
        </p:spPr>
      </p:pic>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Beam</a:t>
            </a:r>
            <a:r>
              <a:rPr lang="it-IT" dirty="0"/>
              <a:t> </a:t>
            </a:r>
            <a:r>
              <a:rPr lang="it-IT" dirty="0" err="1"/>
              <a:t>pileup</a:t>
            </a:r>
            <a:r>
              <a:rPr lang="it-IT" dirty="0"/>
              <a:t>: </a:t>
            </a:r>
            <a:r>
              <a:rPr lang="it-IT" dirty="0" err="1"/>
              <a:t>number</a:t>
            </a:r>
            <a:r>
              <a:rPr lang="it-IT" dirty="0"/>
              <a:t> of </a:t>
            </a:r>
            <a:r>
              <a:rPr lang="it-IT" dirty="0" err="1"/>
              <a:t>stubs</a:t>
            </a:r>
            <a:r>
              <a:rPr lang="it-IT" dirty="0"/>
              <a:t> in station 1</a:t>
            </a:r>
          </a:p>
        </p:txBody>
      </p:sp>
      <p:sp>
        <p:nvSpPr>
          <p:cNvPr id="15" name="CasellaDiTesto 14">
            <a:extLst>
              <a:ext uri="{FF2B5EF4-FFF2-40B4-BE49-F238E27FC236}">
                <a16:creationId xmlns:a16="http://schemas.microsoft.com/office/drawing/2014/main" id="{08A3E992-4706-865E-4E84-0DD19E1483A6}"/>
              </a:ext>
            </a:extLst>
          </p:cNvPr>
          <p:cNvSpPr txBox="1"/>
          <p:nvPr/>
        </p:nvSpPr>
        <p:spPr>
          <a:xfrm>
            <a:off x="4377907" y="3407255"/>
            <a:ext cx="1659429" cy="369332"/>
          </a:xfrm>
          <a:prstGeom prst="rect">
            <a:avLst/>
          </a:prstGeom>
          <a:noFill/>
        </p:spPr>
        <p:txBody>
          <a:bodyPr wrap="none" rtlCol="0">
            <a:spAutoFit/>
          </a:bodyPr>
          <a:lstStyle/>
          <a:p>
            <a:r>
              <a:rPr lang="en-US" dirty="0"/>
              <a:t>1, 2 or 3 Muons</a:t>
            </a:r>
            <a:endParaRPr lang="it-IT" dirty="0"/>
          </a:p>
        </p:txBody>
      </p:sp>
      <p:sp>
        <p:nvSpPr>
          <p:cNvPr id="16" name="CasellaDiTesto 15">
            <a:extLst>
              <a:ext uri="{FF2B5EF4-FFF2-40B4-BE49-F238E27FC236}">
                <a16:creationId xmlns:a16="http://schemas.microsoft.com/office/drawing/2014/main" id="{16A28D31-134D-76B4-E5F2-A26A34004377}"/>
              </a:ext>
            </a:extLst>
          </p:cNvPr>
          <p:cNvSpPr txBox="1"/>
          <p:nvPr/>
        </p:nvSpPr>
        <p:spPr>
          <a:xfrm rot="1710099">
            <a:off x="4571230" y="2313651"/>
            <a:ext cx="1466876" cy="369332"/>
          </a:xfrm>
          <a:prstGeom prst="rect">
            <a:avLst/>
          </a:prstGeom>
          <a:noFill/>
        </p:spPr>
        <p:txBody>
          <a:bodyPr wrap="none" rtlCol="0">
            <a:spAutoFit/>
          </a:bodyPr>
          <a:lstStyle/>
          <a:p>
            <a:r>
              <a:rPr lang="it-IT" dirty="0">
                <a:solidFill>
                  <a:srgbClr val="FF0000"/>
                </a:solidFill>
              </a:rPr>
              <a:t>PRELIMINARY</a:t>
            </a:r>
          </a:p>
        </p:txBody>
      </p:sp>
      <p:cxnSp>
        <p:nvCxnSpPr>
          <p:cNvPr id="8" name="Connettore 2 7">
            <a:extLst>
              <a:ext uri="{FF2B5EF4-FFF2-40B4-BE49-F238E27FC236}">
                <a16:creationId xmlns:a16="http://schemas.microsoft.com/office/drawing/2014/main" id="{D3D7A380-1F1B-50FB-E3AA-00BA14B57093}"/>
              </a:ext>
            </a:extLst>
          </p:cNvPr>
          <p:cNvCxnSpPr>
            <a:cxnSpLocks/>
          </p:cNvCxnSpPr>
          <p:nvPr/>
        </p:nvCxnSpPr>
        <p:spPr>
          <a:xfrm flipH="1" flipV="1">
            <a:off x="2788920" y="3010588"/>
            <a:ext cx="1525612" cy="51084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Connettore 2 8">
            <a:extLst>
              <a:ext uri="{FF2B5EF4-FFF2-40B4-BE49-F238E27FC236}">
                <a16:creationId xmlns:a16="http://schemas.microsoft.com/office/drawing/2014/main" id="{31F269E8-AA7E-C5C3-3FD8-6D4CB38C7E46}"/>
              </a:ext>
            </a:extLst>
          </p:cNvPr>
          <p:cNvCxnSpPr>
            <a:cxnSpLocks/>
          </p:cNvCxnSpPr>
          <p:nvPr/>
        </p:nvCxnSpPr>
        <p:spPr>
          <a:xfrm flipH="1">
            <a:off x="3849624" y="3776587"/>
            <a:ext cx="464908" cy="603389"/>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3" name="Connettore 2 12">
            <a:extLst>
              <a:ext uri="{FF2B5EF4-FFF2-40B4-BE49-F238E27FC236}">
                <a16:creationId xmlns:a16="http://schemas.microsoft.com/office/drawing/2014/main" id="{D5680F0C-9AF2-2928-9DF5-4A063FFFAE80}"/>
              </a:ext>
            </a:extLst>
          </p:cNvPr>
          <p:cNvCxnSpPr>
            <a:cxnSpLocks/>
          </p:cNvCxnSpPr>
          <p:nvPr/>
        </p:nvCxnSpPr>
        <p:spPr>
          <a:xfrm>
            <a:off x="4572000" y="3928987"/>
            <a:ext cx="292401" cy="1401965"/>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9" name="Rettangolo 18">
            <a:extLst>
              <a:ext uri="{FF2B5EF4-FFF2-40B4-BE49-F238E27FC236}">
                <a16:creationId xmlns:a16="http://schemas.microsoft.com/office/drawing/2014/main" id="{9E6FAF72-ED82-47ED-2652-C0061BD1697B}"/>
              </a:ext>
            </a:extLst>
          </p:cNvPr>
          <p:cNvSpPr/>
          <p:nvPr/>
        </p:nvSpPr>
        <p:spPr>
          <a:xfrm>
            <a:off x="5477256" y="1655064"/>
            <a:ext cx="1465336" cy="5852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CasellaDiTesto 19">
            <a:extLst>
              <a:ext uri="{FF2B5EF4-FFF2-40B4-BE49-F238E27FC236}">
                <a16:creationId xmlns:a16="http://schemas.microsoft.com/office/drawing/2014/main" id="{9DE97186-E8FE-41AF-A040-0278F78DC3A1}"/>
              </a:ext>
            </a:extLst>
          </p:cNvPr>
          <p:cNvSpPr txBox="1"/>
          <p:nvPr/>
        </p:nvSpPr>
        <p:spPr>
          <a:xfrm>
            <a:off x="2679556" y="960996"/>
            <a:ext cx="2767361" cy="369332"/>
          </a:xfrm>
          <a:prstGeom prst="rect">
            <a:avLst/>
          </a:prstGeom>
          <a:noFill/>
        </p:spPr>
        <p:txBody>
          <a:bodyPr wrap="none" rtlCol="0">
            <a:spAutoFit/>
          </a:bodyPr>
          <a:lstStyle/>
          <a:p>
            <a:r>
              <a:rPr lang="it-IT" dirty="0"/>
              <a:t>Sample rate 40 MHz (25 ns)</a:t>
            </a:r>
          </a:p>
        </p:txBody>
      </p:sp>
      <p:sp>
        <p:nvSpPr>
          <p:cNvPr id="2" name="Date Placeholder 3">
            <a:extLst>
              <a:ext uri="{FF2B5EF4-FFF2-40B4-BE49-F238E27FC236}">
                <a16:creationId xmlns:a16="http://schemas.microsoft.com/office/drawing/2014/main" id="{0203AA35-EA18-E098-12AB-DD61C4CD8173}"/>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7" name="Footer Placeholder 4">
            <a:extLst>
              <a:ext uri="{FF2B5EF4-FFF2-40B4-BE49-F238E27FC236}">
                <a16:creationId xmlns:a16="http://schemas.microsoft.com/office/drawing/2014/main" id="{7DC77E51-4A1C-3D88-9151-58367A168DE2}"/>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10" name="Segnaposto numero diapositiva 9">
            <a:extLst>
              <a:ext uri="{FF2B5EF4-FFF2-40B4-BE49-F238E27FC236}">
                <a16:creationId xmlns:a16="http://schemas.microsoft.com/office/drawing/2014/main" id="{7127F67A-2665-2E1A-EDEA-86549897293A}"/>
              </a:ext>
            </a:extLst>
          </p:cNvPr>
          <p:cNvSpPr>
            <a:spLocks noGrp="1"/>
          </p:cNvSpPr>
          <p:nvPr>
            <p:ph type="sldNum" sz="quarter" idx="4"/>
          </p:nvPr>
        </p:nvSpPr>
        <p:spPr/>
        <p:txBody>
          <a:bodyPr/>
          <a:lstStyle/>
          <a:p>
            <a:fld id="{5181F6AD-F9C6-BF4E-A7AB-2D7E3793D4F9}" type="slidenum">
              <a:rPr lang="it-IT" smtClean="0"/>
              <a:t>16</a:t>
            </a:fld>
            <a:endParaRPr lang="it-IT"/>
          </a:p>
        </p:txBody>
      </p:sp>
    </p:spTree>
    <p:extLst>
      <p:ext uri="{BB962C8B-B14F-4D97-AF65-F5344CB8AC3E}">
        <p14:creationId xmlns:p14="http://schemas.microsoft.com/office/powerpoint/2010/main" val="4232002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a:t>The test </a:t>
            </a:r>
            <a:r>
              <a:rPr lang="it-IT" dirty="0" err="1"/>
              <a:t>beam</a:t>
            </a:r>
            <a:r>
              <a:rPr lang="it-IT" dirty="0"/>
              <a:t> (25/8 – 10/9)</a:t>
            </a:r>
          </a:p>
        </p:txBody>
      </p:sp>
      <p:pic>
        <p:nvPicPr>
          <p:cNvPr id="14" name="Immagine 13" descr="Immagine che contiene testo, diagramma, linea, Diagramma&#10;&#10;Descrizione generata automaticamente">
            <a:extLst>
              <a:ext uri="{FF2B5EF4-FFF2-40B4-BE49-F238E27FC236}">
                <a16:creationId xmlns:a16="http://schemas.microsoft.com/office/drawing/2014/main" id="{0E0B2B57-DE57-1484-760F-F7F1C0058CF6}"/>
              </a:ext>
            </a:extLst>
          </p:cNvPr>
          <p:cNvPicPr>
            <a:picLocks noChangeAspect="1"/>
          </p:cNvPicPr>
          <p:nvPr/>
        </p:nvPicPr>
        <p:blipFill>
          <a:blip r:embed="rId2"/>
          <a:stretch>
            <a:fillRect/>
          </a:stretch>
        </p:blipFill>
        <p:spPr>
          <a:xfrm>
            <a:off x="1370838" y="743637"/>
            <a:ext cx="6648450" cy="4533900"/>
          </a:xfrm>
          <a:prstGeom prst="rect">
            <a:avLst/>
          </a:prstGeom>
        </p:spPr>
      </p:pic>
      <p:sp>
        <p:nvSpPr>
          <p:cNvPr id="15" name="CasellaDiTesto 14">
            <a:extLst>
              <a:ext uri="{FF2B5EF4-FFF2-40B4-BE49-F238E27FC236}">
                <a16:creationId xmlns:a16="http://schemas.microsoft.com/office/drawing/2014/main" id="{08A3E992-4706-865E-4E84-0DD19E1483A6}"/>
              </a:ext>
            </a:extLst>
          </p:cNvPr>
          <p:cNvSpPr txBox="1"/>
          <p:nvPr/>
        </p:nvSpPr>
        <p:spPr>
          <a:xfrm>
            <a:off x="472240" y="5489539"/>
            <a:ext cx="8445645" cy="369332"/>
          </a:xfrm>
          <a:prstGeom prst="rect">
            <a:avLst/>
          </a:prstGeom>
          <a:noFill/>
        </p:spPr>
        <p:txBody>
          <a:bodyPr wrap="none" rtlCol="0">
            <a:spAutoFit/>
          </a:bodyPr>
          <a:lstStyle/>
          <a:p>
            <a:r>
              <a:rPr lang="en-US" dirty="0"/>
              <a:t>P</a:t>
            </a:r>
            <a:r>
              <a:rPr lang="en-US" dirty="0">
                <a:effectLst/>
              </a:rPr>
              <a:t>lot of the </a:t>
            </a:r>
            <a:r>
              <a:rPr lang="en-US" dirty="0"/>
              <a:t>elastic scattering processes we have obtained running the detector at 40 MHz</a:t>
            </a:r>
            <a:endParaRPr lang="it-IT" dirty="0"/>
          </a:p>
        </p:txBody>
      </p:sp>
      <p:sp>
        <p:nvSpPr>
          <p:cNvPr id="16" name="CasellaDiTesto 15">
            <a:extLst>
              <a:ext uri="{FF2B5EF4-FFF2-40B4-BE49-F238E27FC236}">
                <a16:creationId xmlns:a16="http://schemas.microsoft.com/office/drawing/2014/main" id="{16A28D31-134D-76B4-E5F2-A26A34004377}"/>
              </a:ext>
            </a:extLst>
          </p:cNvPr>
          <p:cNvSpPr txBox="1"/>
          <p:nvPr/>
        </p:nvSpPr>
        <p:spPr>
          <a:xfrm rot="1710099">
            <a:off x="4571230" y="2313651"/>
            <a:ext cx="1466876" cy="369332"/>
          </a:xfrm>
          <a:prstGeom prst="rect">
            <a:avLst/>
          </a:prstGeom>
          <a:noFill/>
        </p:spPr>
        <p:txBody>
          <a:bodyPr wrap="none" rtlCol="0">
            <a:spAutoFit/>
          </a:bodyPr>
          <a:lstStyle/>
          <a:p>
            <a:r>
              <a:rPr lang="it-IT" dirty="0">
                <a:solidFill>
                  <a:srgbClr val="FF0000"/>
                </a:solidFill>
              </a:rPr>
              <a:t>PRELIMINARY</a:t>
            </a:r>
          </a:p>
        </p:txBody>
      </p:sp>
      <p:sp>
        <p:nvSpPr>
          <p:cNvPr id="2" name="Date Placeholder 3">
            <a:extLst>
              <a:ext uri="{FF2B5EF4-FFF2-40B4-BE49-F238E27FC236}">
                <a16:creationId xmlns:a16="http://schemas.microsoft.com/office/drawing/2014/main" id="{8887F52B-EE97-BE5E-083E-CC326AA00AEB}"/>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4" name="Footer Placeholder 4">
            <a:extLst>
              <a:ext uri="{FF2B5EF4-FFF2-40B4-BE49-F238E27FC236}">
                <a16:creationId xmlns:a16="http://schemas.microsoft.com/office/drawing/2014/main" id="{91D5DA33-80AB-A13A-5870-1C8B64902D33}"/>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7" name="Segnaposto numero diapositiva 6">
            <a:extLst>
              <a:ext uri="{FF2B5EF4-FFF2-40B4-BE49-F238E27FC236}">
                <a16:creationId xmlns:a16="http://schemas.microsoft.com/office/drawing/2014/main" id="{5791FA4D-FA77-1E79-09D7-59595D735855}"/>
              </a:ext>
            </a:extLst>
          </p:cNvPr>
          <p:cNvSpPr>
            <a:spLocks noGrp="1"/>
          </p:cNvSpPr>
          <p:nvPr>
            <p:ph type="sldNum" sz="quarter" idx="4"/>
          </p:nvPr>
        </p:nvSpPr>
        <p:spPr/>
        <p:txBody>
          <a:bodyPr/>
          <a:lstStyle/>
          <a:p>
            <a:fld id="{5181F6AD-F9C6-BF4E-A7AB-2D7E3793D4F9}" type="slidenum">
              <a:rPr lang="it-IT" smtClean="0"/>
              <a:t>17</a:t>
            </a:fld>
            <a:endParaRPr lang="it-IT"/>
          </a:p>
        </p:txBody>
      </p:sp>
    </p:spTree>
    <p:extLst>
      <p:ext uri="{BB962C8B-B14F-4D97-AF65-F5344CB8AC3E}">
        <p14:creationId xmlns:p14="http://schemas.microsoft.com/office/powerpoint/2010/main" val="994841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err="1"/>
              <a:t>Comment</a:t>
            </a:r>
            <a:r>
              <a:rPr lang="it-IT" dirty="0"/>
              <a:t> on the </a:t>
            </a:r>
            <a:r>
              <a:rPr lang="it-IT" dirty="0" err="1"/>
              <a:t>beam</a:t>
            </a:r>
            <a:endParaRPr lang="it-IT" dirty="0"/>
          </a:p>
        </p:txBody>
      </p:sp>
      <p:sp>
        <p:nvSpPr>
          <p:cNvPr id="2" name="Content Placeholder 1">
            <a:extLst>
              <a:ext uri="{FF2B5EF4-FFF2-40B4-BE49-F238E27FC236}">
                <a16:creationId xmlns:a16="http://schemas.microsoft.com/office/drawing/2014/main" id="{FE76CB8A-E7D3-A56B-F307-D324E56C2C30}"/>
              </a:ext>
            </a:extLst>
          </p:cNvPr>
          <p:cNvSpPr>
            <a:spLocks noGrp="1"/>
          </p:cNvSpPr>
          <p:nvPr>
            <p:ph idx="1"/>
          </p:nvPr>
        </p:nvSpPr>
        <p:spPr>
          <a:xfrm>
            <a:off x="429419" y="1335438"/>
            <a:ext cx="7754112" cy="4512965"/>
          </a:xfrm>
        </p:spPr>
        <p:txBody>
          <a:bodyPr/>
          <a:lstStyle/>
          <a:p>
            <a:pPr marL="0" indent="0">
              <a:buNone/>
            </a:pPr>
            <a:r>
              <a:rPr lang="en-US" sz="2000" dirty="0"/>
              <a:t>Next time we will probably request a wider beam: trade off between the loss of particles due to acceptance and the capability to record “simultaneous” Muons</a:t>
            </a:r>
          </a:p>
          <a:p>
            <a:pPr marL="0" indent="0">
              <a:buNone/>
            </a:pPr>
            <a:endParaRPr lang="en-US" sz="2000" dirty="0"/>
          </a:p>
          <a:p>
            <a:pPr marL="0" indent="0">
              <a:buNone/>
            </a:pPr>
            <a:r>
              <a:rPr lang="en-US" sz="2000" dirty="0"/>
              <a:t>An higher intensity beam for the whole experiment (after the LS3) is foreseen</a:t>
            </a:r>
          </a:p>
          <a:p>
            <a:pPr marL="0" indent="0">
              <a:buNone/>
            </a:pPr>
            <a:endParaRPr lang="en-US" sz="2000" dirty="0"/>
          </a:p>
          <a:p>
            <a:pPr marL="0" indent="0">
              <a:buNone/>
            </a:pPr>
            <a:r>
              <a:rPr lang="en-US" sz="2000" dirty="0"/>
              <a:t>Our detector has the minimum number of sensors to reconstruct two tracks. We are considering whether and how to modify the detector to be able to reconstruct the tracks of multiple simultaneous muons</a:t>
            </a:r>
          </a:p>
          <a:p>
            <a:pPr marL="0" indent="0">
              <a:buNone/>
            </a:pPr>
            <a:endParaRPr lang="en-US" sz="1600" dirty="0"/>
          </a:p>
          <a:p>
            <a:pPr marL="0" indent="0">
              <a:buNone/>
            </a:pPr>
            <a:endParaRPr lang="en-US" sz="1200" dirty="0"/>
          </a:p>
        </p:txBody>
      </p:sp>
      <p:sp>
        <p:nvSpPr>
          <p:cNvPr id="4" name="Date Placeholder 3">
            <a:extLst>
              <a:ext uri="{FF2B5EF4-FFF2-40B4-BE49-F238E27FC236}">
                <a16:creationId xmlns:a16="http://schemas.microsoft.com/office/drawing/2014/main" id="{2EFA5C3D-7AFD-7A29-5E88-DD9682CE9868}"/>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7" name="Footer Placeholder 4">
            <a:extLst>
              <a:ext uri="{FF2B5EF4-FFF2-40B4-BE49-F238E27FC236}">
                <a16:creationId xmlns:a16="http://schemas.microsoft.com/office/drawing/2014/main" id="{04096AB0-6A04-38E7-A8AE-B4DF4D272A21}"/>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8" name="Segnaposto numero diapositiva 7">
            <a:extLst>
              <a:ext uri="{FF2B5EF4-FFF2-40B4-BE49-F238E27FC236}">
                <a16:creationId xmlns:a16="http://schemas.microsoft.com/office/drawing/2014/main" id="{7CA950A6-3D55-D31F-31DB-EAB48C0E7279}"/>
              </a:ext>
            </a:extLst>
          </p:cNvPr>
          <p:cNvSpPr>
            <a:spLocks noGrp="1"/>
          </p:cNvSpPr>
          <p:nvPr>
            <p:ph type="sldNum" sz="quarter" idx="4"/>
          </p:nvPr>
        </p:nvSpPr>
        <p:spPr/>
        <p:txBody>
          <a:bodyPr/>
          <a:lstStyle/>
          <a:p>
            <a:fld id="{5181F6AD-F9C6-BF4E-A7AB-2D7E3793D4F9}" type="slidenum">
              <a:rPr lang="it-IT" smtClean="0"/>
              <a:t>18</a:t>
            </a:fld>
            <a:endParaRPr lang="it-IT"/>
          </a:p>
        </p:txBody>
      </p:sp>
    </p:spTree>
    <p:extLst>
      <p:ext uri="{BB962C8B-B14F-4D97-AF65-F5344CB8AC3E}">
        <p14:creationId xmlns:p14="http://schemas.microsoft.com/office/powerpoint/2010/main" val="4201277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048B49FC-6777-D50E-A98A-51BDDF54A7B7}"/>
              </a:ext>
            </a:extLst>
          </p:cNvPr>
          <p:cNvSpPr>
            <a:spLocks noGrp="1"/>
          </p:cNvSpPr>
          <p:nvPr>
            <p:ph type="title"/>
          </p:nvPr>
        </p:nvSpPr>
        <p:spPr/>
        <p:txBody>
          <a:bodyPr/>
          <a:lstStyle/>
          <a:p>
            <a:r>
              <a:rPr lang="it-IT" dirty="0"/>
              <a:t>The </a:t>
            </a:r>
            <a:r>
              <a:rPr lang="it-IT" dirty="0" err="1"/>
              <a:t>Etalon</a:t>
            </a:r>
            <a:r>
              <a:rPr lang="it-IT" dirty="0"/>
              <a:t> device</a:t>
            </a:r>
          </a:p>
        </p:txBody>
      </p:sp>
      <p:pic>
        <p:nvPicPr>
          <p:cNvPr id="4" name="Immagine 3" descr="Immagine che contiene testo, interno, macchina, dispositivo&#10;&#10;Descrizione generata automaticamente">
            <a:extLst>
              <a:ext uri="{FF2B5EF4-FFF2-40B4-BE49-F238E27FC236}">
                <a16:creationId xmlns:a16="http://schemas.microsoft.com/office/drawing/2014/main" id="{F1FB97C7-EF6C-A5CE-2BAB-768289B3DDCA}"/>
              </a:ext>
            </a:extLst>
          </p:cNvPr>
          <p:cNvPicPr>
            <a:picLocks noChangeAspect="1"/>
          </p:cNvPicPr>
          <p:nvPr/>
        </p:nvPicPr>
        <p:blipFill>
          <a:blip r:embed="rId2"/>
          <a:stretch>
            <a:fillRect/>
          </a:stretch>
        </p:blipFill>
        <p:spPr>
          <a:xfrm>
            <a:off x="9416" y="3935644"/>
            <a:ext cx="4523715" cy="2670604"/>
          </a:xfrm>
          <a:prstGeom prst="rect">
            <a:avLst/>
          </a:prstGeom>
        </p:spPr>
      </p:pic>
      <p:pic>
        <p:nvPicPr>
          <p:cNvPr id="12" name="Immagine 11" descr="Immagine che contiene testo, linea, Diagramma, schermata&#10;&#10;Descrizione generata automaticamente">
            <a:extLst>
              <a:ext uri="{FF2B5EF4-FFF2-40B4-BE49-F238E27FC236}">
                <a16:creationId xmlns:a16="http://schemas.microsoft.com/office/drawing/2014/main" id="{CBD3BB9E-BED9-24B5-B5D2-55DFD281840A}"/>
              </a:ext>
            </a:extLst>
          </p:cNvPr>
          <p:cNvPicPr>
            <a:picLocks noChangeAspect="1"/>
          </p:cNvPicPr>
          <p:nvPr/>
        </p:nvPicPr>
        <p:blipFill>
          <a:blip r:embed="rId3"/>
          <a:stretch>
            <a:fillRect/>
          </a:stretch>
        </p:blipFill>
        <p:spPr>
          <a:xfrm>
            <a:off x="4398264" y="3624967"/>
            <a:ext cx="4745736" cy="3233033"/>
          </a:xfrm>
          <a:prstGeom prst="rect">
            <a:avLst/>
          </a:prstGeom>
        </p:spPr>
      </p:pic>
      <p:sp>
        <p:nvSpPr>
          <p:cNvPr id="7" name="CasellaDiTesto 6">
            <a:extLst>
              <a:ext uri="{FF2B5EF4-FFF2-40B4-BE49-F238E27FC236}">
                <a16:creationId xmlns:a16="http://schemas.microsoft.com/office/drawing/2014/main" id="{10EFC0D7-0B21-AEC1-7C91-A449A7299BF8}"/>
              </a:ext>
            </a:extLst>
          </p:cNvPr>
          <p:cNvSpPr txBox="1"/>
          <p:nvPr/>
        </p:nvSpPr>
        <p:spPr>
          <a:xfrm>
            <a:off x="0" y="829452"/>
            <a:ext cx="3504806" cy="2862322"/>
          </a:xfrm>
          <a:prstGeom prst="rect">
            <a:avLst/>
          </a:prstGeom>
          <a:noFill/>
        </p:spPr>
        <p:txBody>
          <a:bodyPr wrap="square">
            <a:spAutoFit/>
          </a:bodyPr>
          <a:lstStyle/>
          <a:p>
            <a:pPr algn="l"/>
            <a:r>
              <a:rPr lang="en-US" sz="1800" b="0" i="0" u="none" strike="noStrike" baseline="0" dirty="0">
                <a:latin typeface="TeXGyreTermesX-Regular"/>
              </a:rPr>
              <a:t>In the </a:t>
            </a:r>
            <a:r>
              <a:rPr lang="en-US" sz="1800" b="0" i="0" u="none" strike="noStrike" baseline="0" dirty="0" err="1">
                <a:latin typeface="TeXGyreTermesX-Regular"/>
              </a:rPr>
              <a:t>MUonE</a:t>
            </a:r>
            <a:r>
              <a:rPr lang="en-US" sz="1800" b="0" i="0" u="none" strike="noStrike" baseline="0" dirty="0">
                <a:latin typeface="TeXGyreTermesX-Regular"/>
              </a:rPr>
              <a:t> project, a crucial requirement is to control the systematic error on the</a:t>
            </a:r>
          </a:p>
          <a:p>
            <a:pPr algn="l"/>
            <a:r>
              <a:rPr lang="en-US" sz="1800" b="0" i="0" u="none" strike="noStrike" baseline="0" dirty="0">
                <a:latin typeface="TeXGyreTermesX-Regular"/>
              </a:rPr>
              <a:t>incoming muon energy with a precision of few MeV in a beam of 160 GeV. This translates into</a:t>
            </a:r>
          </a:p>
          <a:p>
            <a:pPr algn="l"/>
            <a:r>
              <a:rPr lang="en-US" sz="1800" b="0" i="0" u="none" strike="noStrike" baseline="0" dirty="0">
                <a:latin typeface="TeXGyreTermesX-Regular"/>
              </a:rPr>
              <a:t>being able to control the position along the beam direction </a:t>
            </a:r>
            <a:r>
              <a:rPr lang="en-US" sz="1800" b="0" i="0" u="none" strike="noStrike" baseline="0" dirty="0">
                <a:latin typeface="NewTXMI"/>
              </a:rPr>
              <a:t>𝑧 </a:t>
            </a:r>
            <a:r>
              <a:rPr lang="en-US" sz="1800" b="0" i="0" u="none" strike="noStrike" baseline="0" dirty="0">
                <a:latin typeface="TeXGyreTermesX-Regular"/>
              </a:rPr>
              <a:t>of the Si sensors with a precision at</a:t>
            </a:r>
          </a:p>
          <a:p>
            <a:pPr algn="l"/>
            <a:r>
              <a:rPr lang="en-US" sz="1800" b="0" i="0" u="none" strike="noStrike" baseline="0" dirty="0">
                <a:latin typeface="TeXGyreTermesX-Regular"/>
              </a:rPr>
              <a:t>the level of O(few </a:t>
            </a:r>
            <a:r>
              <a:rPr lang="en-US" sz="1800" b="0" i="0" u="none" strike="noStrike" baseline="0" dirty="0">
                <a:latin typeface="NewTXMI"/>
              </a:rPr>
              <a:t>𝜇</a:t>
            </a:r>
            <a:r>
              <a:rPr lang="en-US" sz="1800" b="0" i="0" u="none" strike="noStrike" baseline="0" dirty="0">
                <a:latin typeface="TeXGyreTermesX-Regular"/>
              </a:rPr>
              <a:t>m).</a:t>
            </a:r>
            <a:endParaRPr lang="it-IT" dirty="0"/>
          </a:p>
        </p:txBody>
      </p:sp>
      <p:pic>
        <p:nvPicPr>
          <p:cNvPr id="10" name="Immagine 9">
            <a:extLst>
              <a:ext uri="{FF2B5EF4-FFF2-40B4-BE49-F238E27FC236}">
                <a16:creationId xmlns:a16="http://schemas.microsoft.com/office/drawing/2014/main" id="{EDC12540-BD8C-31E8-10DF-B2B9631E52B7}"/>
              </a:ext>
            </a:extLst>
          </p:cNvPr>
          <p:cNvPicPr>
            <a:picLocks noChangeAspect="1"/>
          </p:cNvPicPr>
          <p:nvPr/>
        </p:nvPicPr>
        <p:blipFill>
          <a:blip r:embed="rId4"/>
          <a:stretch>
            <a:fillRect/>
          </a:stretch>
        </p:blipFill>
        <p:spPr>
          <a:xfrm>
            <a:off x="3714548" y="60616"/>
            <a:ext cx="5403062" cy="2176035"/>
          </a:xfrm>
          <a:prstGeom prst="rect">
            <a:avLst/>
          </a:prstGeom>
        </p:spPr>
      </p:pic>
      <p:sp>
        <p:nvSpPr>
          <p:cNvPr id="13" name="CasellaDiTesto 12">
            <a:extLst>
              <a:ext uri="{FF2B5EF4-FFF2-40B4-BE49-F238E27FC236}">
                <a16:creationId xmlns:a16="http://schemas.microsoft.com/office/drawing/2014/main" id="{1DF3C4F3-B753-8329-C121-114AE6CFD6A9}"/>
              </a:ext>
            </a:extLst>
          </p:cNvPr>
          <p:cNvSpPr txBox="1"/>
          <p:nvPr/>
        </p:nvSpPr>
        <p:spPr>
          <a:xfrm>
            <a:off x="3941064" y="2147639"/>
            <a:ext cx="4966804" cy="1477328"/>
          </a:xfrm>
          <a:prstGeom prst="rect">
            <a:avLst/>
          </a:prstGeom>
          <a:noFill/>
        </p:spPr>
        <p:txBody>
          <a:bodyPr wrap="square">
            <a:spAutoFit/>
          </a:bodyPr>
          <a:lstStyle/>
          <a:p>
            <a:pPr algn="l"/>
            <a:r>
              <a:rPr lang="en-US" sz="1800" b="0" i="0" u="none" strike="noStrike" baseline="0" dirty="0">
                <a:latin typeface="TeXGyreTermesX-Regular"/>
              </a:rPr>
              <a:t>It is proposed to use hadron interactions produced in two thin planes (of few micrometer)</a:t>
            </a:r>
          </a:p>
          <a:p>
            <a:pPr algn="l"/>
            <a:r>
              <a:rPr lang="en-US" sz="1800" b="0" i="0" u="none" strike="noStrike" baseline="0" dirty="0">
                <a:latin typeface="TeXGyreTermesX-Regular"/>
              </a:rPr>
              <a:t>separated by a distance that can be measured to the required micron accuracy.</a:t>
            </a:r>
          </a:p>
          <a:p>
            <a:pPr algn="l"/>
            <a:r>
              <a:rPr lang="it-IT" u="sng" dirty="0" err="1">
                <a:latin typeface="Calibri" panose="020F0502020204030204" pitchFamily="34" charset="0"/>
                <a:ea typeface="Calibri" panose="020F0502020204030204" pitchFamily="34" charset="0"/>
                <a:cs typeface="Times New Roman" panose="02020603050405020304" pitchFamily="18" charset="0"/>
              </a:rPr>
              <a:t>Etalon</a:t>
            </a:r>
            <a:r>
              <a:rPr lang="it-IT" u="sng" dirty="0">
                <a:latin typeface="Calibri" panose="020F0502020204030204" pitchFamily="34" charset="0"/>
                <a:ea typeface="Calibri" panose="020F0502020204030204" pitchFamily="34" charset="0"/>
                <a:cs typeface="Times New Roman" panose="02020603050405020304" pitchFamily="18" charset="0"/>
              </a:rPr>
              <a:t> </a:t>
            </a:r>
            <a:r>
              <a:rPr lang="it-IT" u="sng" dirty="0" err="1">
                <a:latin typeface="Calibri" panose="020F0502020204030204" pitchFamily="34" charset="0"/>
                <a:ea typeface="Calibri" panose="020F0502020204030204" pitchFamily="34" charset="0"/>
                <a:cs typeface="Times New Roman" panose="02020603050405020304" pitchFamily="18" charset="0"/>
              </a:rPr>
              <a:t>is</a:t>
            </a:r>
            <a:r>
              <a:rPr lang="it-IT" u="sng" dirty="0">
                <a:latin typeface="Calibri" panose="020F0502020204030204" pitchFamily="34" charset="0"/>
                <a:ea typeface="Calibri" panose="020F0502020204030204" pitchFamily="34" charset="0"/>
                <a:cs typeface="Times New Roman" panose="02020603050405020304" pitchFamily="18" charset="0"/>
              </a:rPr>
              <a:t> </a:t>
            </a:r>
            <a:r>
              <a:rPr lang="it-IT" u="sng" dirty="0" err="1">
                <a:latin typeface="Calibri" panose="020F0502020204030204" pitchFamily="34" charset="0"/>
                <a:ea typeface="Calibri" panose="020F0502020204030204" pitchFamily="34" charset="0"/>
                <a:cs typeface="Times New Roman" panose="02020603050405020304" pitchFamily="18" charset="0"/>
              </a:rPr>
              <a:t>d</a:t>
            </a:r>
            <a:r>
              <a:rPr lang="it-IT" sz="1800" u="sng" dirty="0" err="1">
                <a:effectLst/>
                <a:latin typeface="Calibri" panose="020F0502020204030204" pitchFamily="34" charset="0"/>
                <a:ea typeface="Calibri" panose="020F0502020204030204" pitchFamily="34" charset="0"/>
                <a:cs typeface="Times New Roman" panose="02020603050405020304" pitchFamily="18" charset="0"/>
              </a:rPr>
              <a:t>eveloped</a:t>
            </a:r>
            <a:r>
              <a:rPr lang="it-IT" sz="1800" u="sng" dirty="0">
                <a:effectLst/>
                <a:latin typeface="Calibri" panose="020F0502020204030204" pitchFamily="34" charset="0"/>
                <a:ea typeface="Calibri" panose="020F0502020204030204" pitchFamily="34" charset="0"/>
                <a:cs typeface="Times New Roman" panose="02020603050405020304" pitchFamily="18" charset="0"/>
              </a:rPr>
              <a:t> by the CERN SY-STI-TCD group</a:t>
            </a:r>
            <a:endParaRPr lang="it-IT" u="sng" dirty="0"/>
          </a:p>
        </p:txBody>
      </p:sp>
      <p:sp>
        <p:nvSpPr>
          <p:cNvPr id="8" name="Date Placeholder 3">
            <a:extLst>
              <a:ext uri="{FF2B5EF4-FFF2-40B4-BE49-F238E27FC236}">
                <a16:creationId xmlns:a16="http://schemas.microsoft.com/office/drawing/2014/main" id="{0D6497DA-4054-339C-2D62-23282C3C585F}"/>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9" name="Footer Placeholder 4">
            <a:extLst>
              <a:ext uri="{FF2B5EF4-FFF2-40B4-BE49-F238E27FC236}">
                <a16:creationId xmlns:a16="http://schemas.microsoft.com/office/drawing/2014/main" id="{799724CA-FE3D-9DA9-F97B-D56113D49FCC}"/>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11" name="Segnaposto numero diapositiva 10">
            <a:extLst>
              <a:ext uri="{FF2B5EF4-FFF2-40B4-BE49-F238E27FC236}">
                <a16:creationId xmlns:a16="http://schemas.microsoft.com/office/drawing/2014/main" id="{5C55FAD8-0518-6BB2-2CA9-28369F499E59}"/>
              </a:ext>
            </a:extLst>
          </p:cNvPr>
          <p:cNvSpPr>
            <a:spLocks noGrp="1"/>
          </p:cNvSpPr>
          <p:nvPr>
            <p:ph type="sldNum" sz="quarter" idx="4"/>
          </p:nvPr>
        </p:nvSpPr>
        <p:spPr/>
        <p:txBody>
          <a:bodyPr/>
          <a:lstStyle/>
          <a:p>
            <a:fld id="{5181F6AD-F9C6-BF4E-A7AB-2D7E3793D4F9}" type="slidenum">
              <a:rPr lang="it-IT" smtClean="0"/>
              <a:t>19</a:t>
            </a:fld>
            <a:endParaRPr lang="it-IT"/>
          </a:p>
        </p:txBody>
      </p:sp>
      <p:sp>
        <p:nvSpPr>
          <p:cNvPr id="2" name="CasellaDiTesto 1">
            <a:extLst>
              <a:ext uri="{FF2B5EF4-FFF2-40B4-BE49-F238E27FC236}">
                <a16:creationId xmlns:a16="http://schemas.microsoft.com/office/drawing/2014/main" id="{7F469144-8F60-8669-8314-C39A65DE215D}"/>
              </a:ext>
            </a:extLst>
          </p:cNvPr>
          <p:cNvSpPr txBox="1"/>
          <p:nvPr/>
        </p:nvSpPr>
        <p:spPr>
          <a:xfrm rot="1710099">
            <a:off x="7176131" y="5113119"/>
            <a:ext cx="1466876" cy="369332"/>
          </a:xfrm>
          <a:prstGeom prst="rect">
            <a:avLst/>
          </a:prstGeom>
          <a:noFill/>
        </p:spPr>
        <p:txBody>
          <a:bodyPr wrap="none" rtlCol="0">
            <a:spAutoFit/>
          </a:bodyPr>
          <a:lstStyle/>
          <a:p>
            <a:r>
              <a:rPr lang="it-IT" dirty="0">
                <a:solidFill>
                  <a:srgbClr val="FF0000"/>
                </a:solidFill>
              </a:rPr>
              <a:t>PRELIMINARY</a:t>
            </a:r>
          </a:p>
        </p:txBody>
      </p:sp>
    </p:spTree>
    <p:extLst>
      <p:ext uri="{BB962C8B-B14F-4D97-AF65-F5344CB8AC3E}">
        <p14:creationId xmlns:p14="http://schemas.microsoft.com/office/powerpoint/2010/main" val="2730910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C09CC-7E69-A5F7-5AF4-52E35044666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C3C9D3B-C46E-5423-818E-4EB161A9B281}"/>
              </a:ext>
            </a:extLst>
          </p:cNvPr>
          <p:cNvSpPr>
            <a:spLocks noGrp="1"/>
          </p:cNvSpPr>
          <p:nvPr>
            <p:ph type="title"/>
          </p:nvPr>
        </p:nvSpPr>
        <p:spPr/>
        <p:txBody>
          <a:bodyPr/>
          <a:lstStyle/>
          <a:p>
            <a:r>
              <a:rPr lang="it-IT" dirty="0"/>
              <a:t>Outlook for 2024</a:t>
            </a:r>
            <a:endParaRPr lang="en-IT" dirty="0"/>
          </a:p>
        </p:txBody>
      </p:sp>
      <p:sp>
        <p:nvSpPr>
          <p:cNvPr id="7" name="Rectangle 2">
            <a:extLst>
              <a:ext uri="{FF2B5EF4-FFF2-40B4-BE49-F238E27FC236}">
                <a16:creationId xmlns:a16="http://schemas.microsoft.com/office/drawing/2014/main" id="{372BFBD9-6E84-D205-EB0D-F9435E9E3FB3}"/>
              </a:ext>
            </a:extLst>
          </p:cNvPr>
          <p:cNvSpPr>
            <a:spLocks noChangeArrowheads="1"/>
          </p:cNvSpPr>
          <p:nvPr/>
        </p:nvSpPr>
        <p:spPr bwMode="auto">
          <a:xfrm>
            <a:off x="237744" y="1997231"/>
            <a:ext cx="8668512"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dirty="0"/>
              <a:t>The main activity in the first six months of the year is to write the TDR and submit it for approval to SPSC.</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Requested 2 weeks on the M2 beamline for technical tests of the tracker (efficiency of the sensors at high rate) and the ECAL (synchronization with the tracker).</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Services same as the 2023 run, but the tent.</a:t>
            </a:r>
            <a:endParaRPr lang="it-IT" altLang="it-IT" dirty="0">
              <a:latin typeface="Arial" panose="020B0604020202020204" pitchFamily="34" charset="0"/>
            </a:endParaRPr>
          </a:p>
        </p:txBody>
      </p:sp>
      <p:sp>
        <p:nvSpPr>
          <p:cNvPr id="2" name="Date Placeholder 3">
            <a:extLst>
              <a:ext uri="{FF2B5EF4-FFF2-40B4-BE49-F238E27FC236}">
                <a16:creationId xmlns:a16="http://schemas.microsoft.com/office/drawing/2014/main" id="{2E99F591-C14F-66C5-0B5C-02B94CAC479B}"/>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16/02/2024</a:t>
            </a:r>
            <a:endParaRPr lang="x-none" sz="1200" dirty="0"/>
          </a:p>
        </p:txBody>
      </p:sp>
      <p:sp>
        <p:nvSpPr>
          <p:cNvPr id="6" name="Footer Placeholder 4">
            <a:extLst>
              <a:ext uri="{FF2B5EF4-FFF2-40B4-BE49-F238E27FC236}">
                <a16:creationId xmlns:a16="http://schemas.microsoft.com/office/drawing/2014/main" id="{C22FAF83-D294-0899-0979-11CF5063D9FC}"/>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a:t>
            </a:r>
            <a:r>
              <a:rPr lang="en-GB" sz="1200" dirty="0" err="1"/>
              <a:t>PBCacc</a:t>
            </a:r>
            <a:r>
              <a:rPr lang="en-GB" sz="1200" dirty="0"/>
              <a:t> </a:t>
            </a:r>
            <a:endParaRPr lang="x-none" sz="1200" dirty="0"/>
          </a:p>
        </p:txBody>
      </p:sp>
      <p:sp>
        <p:nvSpPr>
          <p:cNvPr id="8" name="Segnaposto numero diapositiva 7">
            <a:extLst>
              <a:ext uri="{FF2B5EF4-FFF2-40B4-BE49-F238E27FC236}">
                <a16:creationId xmlns:a16="http://schemas.microsoft.com/office/drawing/2014/main" id="{475DB129-4D41-EC50-F00B-B78FA7C14948}"/>
              </a:ext>
            </a:extLst>
          </p:cNvPr>
          <p:cNvSpPr>
            <a:spLocks noGrp="1"/>
          </p:cNvSpPr>
          <p:nvPr>
            <p:ph type="sldNum" sz="quarter" idx="4"/>
          </p:nvPr>
        </p:nvSpPr>
        <p:spPr/>
        <p:txBody>
          <a:bodyPr/>
          <a:lstStyle/>
          <a:p>
            <a:fld id="{5181F6AD-F9C6-BF4E-A7AB-2D7E3793D4F9}" type="slidenum">
              <a:rPr lang="it-IT" smtClean="0"/>
              <a:t>2</a:t>
            </a:fld>
            <a:endParaRPr lang="it-IT"/>
          </a:p>
        </p:txBody>
      </p:sp>
    </p:spTree>
    <p:extLst>
      <p:ext uri="{BB962C8B-B14F-4D97-AF65-F5344CB8AC3E}">
        <p14:creationId xmlns:p14="http://schemas.microsoft.com/office/powerpoint/2010/main" val="33120144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E839B-0677-424A-A318-C275E3953E80}"/>
              </a:ext>
            </a:extLst>
          </p:cNvPr>
          <p:cNvSpPr>
            <a:spLocks noGrp="1"/>
          </p:cNvSpPr>
          <p:nvPr>
            <p:ph type="title"/>
          </p:nvPr>
        </p:nvSpPr>
        <p:spPr>
          <a:xfrm>
            <a:off x="228599" y="251753"/>
            <a:ext cx="6592186" cy="484320"/>
          </a:xfrm>
        </p:spPr>
        <p:txBody>
          <a:bodyPr/>
          <a:lstStyle/>
          <a:p>
            <a:r>
              <a:rPr lang="it-IT" dirty="0"/>
              <a:t>The end</a:t>
            </a:r>
            <a:endParaRPr lang="en-IT" dirty="0"/>
          </a:p>
        </p:txBody>
      </p:sp>
      <p:sp>
        <p:nvSpPr>
          <p:cNvPr id="4" name="Segnaposto contenuto 1">
            <a:extLst>
              <a:ext uri="{FF2B5EF4-FFF2-40B4-BE49-F238E27FC236}">
                <a16:creationId xmlns:a16="http://schemas.microsoft.com/office/drawing/2014/main" id="{FDE13BB9-361D-88C4-ADAE-773C8BF62623}"/>
              </a:ext>
            </a:extLst>
          </p:cNvPr>
          <p:cNvSpPr>
            <a:spLocks noGrp="1"/>
          </p:cNvSpPr>
          <p:nvPr>
            <p:ph idx="1"/>
          </p:nvPr>
        </p:nvSpPr>
        <p:spPr>
          <a:xfrm>
            <a:off x="313660" y="1921507"/>
            <a:ext cx="8064795" cy="1749712"/>
          </a:xfrm>
          <a:solidFill>
            <a:schemeClr val="bg1"/>
          </a:solidFill>
        </p:spPr>
        <p:txBody>
          <a:bodyPr/>
          <a:lstStyle/>
          <a:p>
            <a:pPr marL="0" indent="0">
              <a:buNone/>
            </a:pPr>
            <a:r>
              <a:rPr lang="it-IT" sz="2000" b="1" dirty="0">
                <a:solidFill>
                  <a:srgbClr val="000000"/>
                </a:solidFill>
              </a:rPr>
              <a:t>Tank </a:t>
            </a:r>
            <a:r>
              <a:rPr lang="it-IT" sz="2000" b="1" dirty="0" err="1">
                <a:solidFill>
                  <a:srgbClr val="000000"/>
                </a:solidFill>
              </a:rPr>
              <a:t>you</a:t>
            </a:r>
            <a:r>
              <a:rPr lang="it-IT" sz="2000" b="1" dirty="0">
                <a:solidFill>
                  <a:srgbClr val="000000"/>
                </a:solidFill>
              </a:rPr>
              <a:t> for </a:t>
            </a:r>
            <a:r>
              <a:rPr lang="it-IT" sz="2000" b="1" dirty="0" err="1">
                <a:solidFill>
                  <a:srgbClr val="000000"/>
                </a:solidFill>
              </a:rPr>
              <a:t>your</a:t>
            </a:r>
            <a:r>
              <a:rPr lang="it-IT" sz="2000" b="1" dirty="0">
                <a:solidFill>
                  <a:srgbClr val="000000"/>
                </a:solidFill>
              </a:rPr>
              <a:t> </a:t>
            </a:r>
            <a:r>
              <a:rPr lang="it-IT" sz="2000" b="1" dirty="0" err="1">
                <a:solidFill>
                  <a:srgbClr val="000000"/>
                </a:solidFill>
              </a:rPr>
              <a:t>attention</a:t>
            </a:r>
            <a:r>
              <a:rPr lang="it-IT" sz="2000" b="1" dirty="0">
                <a:solidFill>
                  <a:srgbClr val="000000"/>
                </a:solidFill>
              </a:rPr>
              <a:t>!</a:t>
            </a:r>
          </a:p>
        </p:txBody>
      </p:sp>
      <p:sp>
        <p:nvSpPr>
          <p:cNvPr id="2" name="Date Placeholder 3">
            <a:extLst>
              <a:ext uri="{FF2B5EF4-FFF2-40B4-BE49-F238E27FC236}">
                <a16:creationId xmlns:a16="http://schemas.microsoft.com/office/drawing/2014/main" id="{92A8389C-ACAE-5FD1-AF2D-B5B9FE8B3ECD}"/>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7" name="Footer Placeholder 4">
            <a:extLst>
              <a:ext uri="{FF2B5EF4-FFF2-40B4-BE49-F238E27FC236}">
                <a16:creationId xmlns:a16="http://schemas.microsoft.com/office/drawing/2014/main" id="{7F8389D3-48A1-C6F0-3845-9B38029F4AE8}"/>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8" name="Segnaposto numero diapositiva 7">
            <a:extLst>
              <a:ext uri="{FF2B5EF4-FFF2-40B4-BE49-F238E27FC236}">
                <a16:creationId xmlns:a16="http://schemas.microsoft.com/office/drawing/2014/main" id="{C27B859D-37E0-ED4F-3780-A7F9FA892AB3}"/>
              </a:ext>
            </a:extLst>
          </p:cNvPr>
          <p:cNvSpPr>
            <a:spLocks noGrp="1"/>
          </p:cNvSpPr>
          <p:nvPr>
            <p:ph type="sldNum" sz="quarter" idx="4"/>
          </p:nvPr>
        </p:nvSpPr>
        <p:spPr/>
        <p:txBody>
          <a:bodyPr/>
          <a:lstStyle/>
          <a:p>
            <a:fld id="{5181F6AD-F9C6-BF4E-A7AB-2D7E3793D4F9}" type="slidenum">
              <a:rPr lang="it-IT" smtClean="0"/>
              <a:t>20</a:t>
            </a:fld>
            <a:endParaRPr lang="it-IT"/>
          </a:p>
        </p:txBody>
      </p:sp>
    </p:spTree>
    <p:extLst>
      <p:ext uri="{BB962C8B-B14F-4D97-AF65-F5344CB8AC3E}">
        <p14:creationId xmlns:p14="http://schemas.microsoft.com/office/powerpoint/2010/main" val="4278996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B9C47-3B4F-E4F5-CAF8-3A8644414C0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2A11E91-93AB-397A-0FE5-0DF5D3F02CBB}"/>
              </a:ext>
            </a:extLst>
          </p:cNvPr>
          <p:cNvSpPr>
            <a:spLocks noGrp="1"/>
          </p:cNvSpPr>
          <p:nvPr>
            <p:ph type="title"/>
          </p:nvPr>
        </p:nvSpPr>
        <p:spPr/>
        <p:txBody>
          <a:bodyPr/>
          <a:lstStyle/>
          <a:p>
            <a:r>
              <a:rPr lang="it-IT" dirty="0"/>
              <a:t>Outlook for 2025</a:t>
            </a:r>
            <a:endParaRPr lang="en-IT" dirty="0"/>
          </a:p>
        </p:txBody>
      </p:sp>
      <p:sp>
        <p:nvSpPr>
          <p:cNvPr id="7" name="Rectangle 2">
            <a:extLst>
              <a:ext uri="{FF2B5EF4-FFF2-40B4-BE49-F238E27FC236}">
                <a16:creationId xmlns:a16="http://schemas.microsoft.com/office/drawing/2014/main" id="{B9F5EC4E-8164-A9A6-68F8-85BC78212818}"/>
              </a:ext>
            </a:extLst>
          </p:cNvPr>
          <p:cNvSpPr>
            <a:spLocks noChangeArrowheads="1"/>
          </p:cNvSpPr>
          <p:nvPr/>
        </p:nvSpPr>
        <p:spPr bwMode="auto">
          <a:xfrm>
            <a:off x="222250" y="1305342"/>
            <a:ext cx="866851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dirty="0"/>
              <a:t>We would like to perform the first physics run, aiming at the first measurement of the hadronic corrections to the running of alpha, with limited statistic.</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The number of stations will be limited by the availability of 2S modules (the tracking sensors). At least three full stations + ECAL + PID.</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The plan is to also have a BMS, with DAQ integrated with the experiment.</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The beam time we will ask for is in the order of 2 months.</a:t>
            </a:r>
          </a:p>
          <a:p>
            <a:pPr marL="0" marR="0" lvl="0" indent="0" algn="l" defTabSz="914400" rtl="0" eaLnBrk="0" fontAlgn="base" latinLnBrk="0" hangingPunct="0">
              <a:lnSpc>
                <a:spcPct val="100000"/>
              </a:lnSpc>
              <a:spcBef>
                <a:spcPct val="0"/>
              </a:spcBef>
              <a:spcAft>
                <a:spcPct val="0"/>
              </a:spcAft>
              <a:buClrTx/>
              <a:buSzTx/>
              <a:tabLst/>
            </a:pPr>
            <a:endParaRPr lang="en-US" dirty="0"/>
          </a:p>
          <a:p>
            <a:pPr marL="0" marR="0" lvl="0" indent="0" algn="l" defTabSz="914400" rtl="0" eaLnBrk="0" fontAlgn="base" latinLnBrk="0" hangingPunct="0">
              <a:lnSpc>
                <a:spcPct val="100000"/>
              </a:lnSpc>
              <a:spcBef>
                <a:spcPct val="0"/>
              </a:spcBef>
              <a:spcAft>
                <a:spcPct val="0"/>
              </a:spcAft>
              <a:buClrTx/>
              <a:buSzTx/>
              <a:tabLst/>
            </a:pPr>
            <a:r>
              <a:rPr lang="en-US" dirty="0"/>
              <a:t>For 2025 we have no further requests in terms of infrastructure and services</a:t>
            </a:r>
            <a:r>
              <a:rPr lang="it-IT" dirty="0"/>
              <a:t>, </a:t>
            </a:r>
            <a:r>
              <a:rPr lang="it-IT" dirty="0" err="1"/>
              <a:t>compared</a:t>
            </a:r>
            <a:r>
              <a:rPr lang="it-IT" dirty="0"/>
              <a:t> to </a:t>
            </a:r>
            <a:r>
              <a:rPr lang="it-IT" dirty="0" err="1"/>
              <a:t>run</a:t>
            </a:r>
            <a:r>
              <a:rPr lang="it-IT" dirty="0"/>
              <a:t> 2023.</a:t>
            </a:r>
          </a:p>
          <a:p>
            <a:pPr marL="0" marR="0" lvl="0" indent="0" algn="l" defTabSz="914400" rtl="0" eaLnBrk="0" fontAlgn="base" latinLnBrk="0" hangingPunct="0">
              <a:lnSpc>
                <a:spcPct val="100000"/>
              </a:lnSpc>
              <a:spcBef>
                <a:spcPct val="0"/>
              </a:spcBef>
              <a:spcAft>
                <a:spcPct val="0"/>
              </a:spcAft>
              <a:buClrTx/>
              <a:buSzTx/>
              <a:tabLst/>
            </a:pPr>
            <a:endParaRPr lang="it-IT" dirty="0"/>
          </a:p>
          <a:p>
            <a:pPr marL="0" marR="0" lvl="0" indent="0" algn="l" defTabSz="914400" rtl="0" eaLnBrk="0" fontAlgn="base" latinLnBrk="0" hangingPunct="0">
              <a:lnSpc>
                <a:spcPct val="100000"/>
              </a:lnSpc>
              <a:spcBef>
                <a:spcPct val="0"/>
              </a:spcBef>
              <a:spcAft>
                <a:spcPct val="0"/>
              </a:spcAft>
              <a:buClrTx/>
              <a:buSzTx/>
              <a:tabLst/>
            </a:pPr>
            <a:r>
              <a:rPr lang="en-US" dirty="0"/>
              <a:t>We would like to set up the tent again, so we would like to exploit the connection to the CEDAR air conditioning circuit again.</a:t>
            </a:r>
            <a:endParaRPr lang="it-IT" altLang="it-IT" dirty="0">
              <a:latin typeface="Arial" panose="020B0604020202020204" pitchFamily="34" charset="0"/>
            </a:endParaRPr>
          </a:p>
        </p:txBody>
      </p:sp>
      <p:sp>
        <p:nvSpPr>
          <p:cNvPr id="2" name="Date Placeholder 3">
            <a:extLst>
              <a:ext uri="{FF2B5EF4-FFF2-40B4-BE49-F238E27FC236}">
                <a16:creationId xmlns:a16="http://schemas.microsoft.com/office/drawing/2014/main" id="{7BA65649-E64A-E492-306B-7834F9601460}"/>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a:t>16/02/2024</a:t>
            </a:r>
            <a:endParaRPr lang="x-none" sz="1200" dirty="0"/>
          </a:p>
        </p:txBody>
      </p:sp>
      <p:sp>
        <p:nvSpPr>
          <p:cNvPr id="8" name="Segnaposto numero diapositiva 7">
            <a:extLst>
              <a:ext uri="{FF2B5EF4-FFF2-40B4-BE49-F238E27FC236}">
                <a16:creationId xmlns:a16="http://schemas.microsoft.com/office/drawing/2014/main" id="{9105EF97-8CB4-338F-F384-ADACF73852B8}"/>
              </a:ext>
            </a:extLst>
          </p:cNvPr>
          <p:cNvSpPr>
            <a:spLocks noGrp="1"/>
          </p:cNvSpPr>
          <p:nvPr>
            <p:ph type="sldNum" sz="quarter" idx="4"/>
          </p:nvPr>
        </p:nvSpPr>
        <p:spPr/>
        <p:txBody>
          <a:bodyPr/>
          <a:lstStyle/>
          <a:p>
            <a:fld id="{5181F6AD-F9C6-BF4E-A7AB-2D7E3793D4F9}" type="slidenum">
              <a:rPr lang="it-IT" smtClean="0"/>
              <a:t>3</a:t>
            </a:fld>
            <a:endParaRPr lang="it-IT"/>
          </a:p>
        </p:txBody>
      </p:sp>
      <p:sp>
        <p:nvSpPr>
          <p:cNvPr id="4" name="Footer Placeholder 4">
            <a:extLst>
              <a:ext uri="{FF2B5EF4-FFF2-40B4-BE49-F238E27FC236}">
                <a16:creationId xmlns:a16="http://schemas.microsoft.com/office/drawing/2014/main" id="{D349C7EA-2E22-18AD-368F-CB1439F7AB0D}"/>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a:t>
            </a:r>
            <a:r>
              <a:rPr lang="en-GB" sz="1200" dirty="0" err="1"/>
              <a:t>PBCacc</a:t>
            </a:r>
            <a:r>
              <a:rPr lang="en-GB" sz="1200" dirty="0"/>
              <a:t> </a:t>
            </a:r>
            <a:endParaRPr lang="x-none" sz="1200" dirty="0"/>
          </a:p>
        </p:txBody>
      </p:sp>
    </p:spTree>
    <p:extLst>
      <p:ext uri="{BB962C8B-B14F-4D97-AF65-F5344CB8AC3E}">
        <p14:creationId xmlns:p14="http://schemas.microsoft.com/office/powerpoint/2010/main" val="2043438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12CB7-DFD6-3D13-5277-0B9E96394F8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B72D1BC-10A6-3EF6-5F5C-1F1E4820BBFC}"/>
              </a:ext>
            </a:extLst>
          </p:cNvPr>
          <p:cNvSpPr>
            <a:spLocks noGrp="1"/>
          </p:cNvSpPr>
          <p:nvPr>
            <p:ph type="title"/>
          </p:nvPr>
        </p:nvSpPr>
        <p:spPr/>
        <p:txBody>
          <a:bodyPr/>
          <a:lstStyle/>
          <a:p>
            <a:r>
              <a:rPr lang="en-US" dirty="0"/>
              <a:t>Beyond LS3: Long term goals</a:t>
            </a:r>
            <a:endParaRPr lang="en-IT" dirty="0"/>
          </a:p>
        </p:txBody>
      </p:sp>
      <p:sp>
        <p:nvSpPr>
          <p:cNvPr id="7" name="Rectangle 2">
            <a:extLst>
              <a:ext uri="{FF2B5EF4-FFF2-40B4-BE49-F238E27FC236}">
                <a16:creationId xmlns:a16="http://schemas.microsoft.com/office/drawing/2014/main" id="{7AFA456B-0992-BBE6-74B8-3430E2BC685D}"/>
              </a:ext>
            </a:extLst>
          </p:cNvPr>
          <p:cNvSpPr>
            <a:spLocks noChangeArrowheads="1"/>
          </p:cNvSpPr>
          <p:nvPr/>
        </p:nvSpPr>
        <p:spPr bwMode="auto">
          <a:xfrm>
            <a:off x="222250" y="1997842"/>
            <a:ext cx="8668512"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dirty="0"/>
              <a:t>The real experiment, to be carried out after LS3, consists of a setup with 40 stations + ECAL (dimensions to be defined) + BMS + PID.</a:t>
            </a:r>
          </a:p>
          <a:p>
            <a:pPr lvl="0" defTabSz="914400" eaLnBrk="0" fontAlgn="base" hangingPunct="0">
              <a:spcBef>
                <a:spcPct val="0"/>
              </a:spcBef>
              <a:spcAft>
                <a:spcPct val="0"/>
              </a:spcAft>
            </a:pPr>
            <a:endParaRPr lang="en-US" dirty="0"/>
          </a:p>
          <a:p>
            <a:pPr lvl="0" defTabSz="914400" eaLnBrk="0" fontAlgn="base" hangingPunct="0">
              <a:spcBef>
                <a:spcPct val="0"/>
              </a:spcBef>
              <a:spcAft>
                <a:spcPct val="0"/>
              </a:spcAft>
            </a:pPr>
            <a:r>
              <a:rPr lang="en-US" dirty="0"/>
              <a:t>A space of at least 45 m is required.</a:t>
            </a:r>
          </a:p>
          <a:p>
            <a:pPr lvl="0" defTabSz="914400" eaLnBrk="0" fontAlgn="base" hangingPunct="0">
              <a:spcBef>
                <a:spcPct val="0"/>
              </a:spcBef>
              <a:spcAft>
                <a:spcPct val="0"/>
              </a:spcAft>
            </a:pPr>
            <a:endParaRPr lang="en-US" dirty="0"/>
          </a:p>
          <a:p>
            <a:pPr lvl="0" defTabSz="914400" eaLnBrk="0" fontAlgn="base" hangingPunct="0">
              <a:spcBef>
                <a:spcPct val="0"/>
              </a:spcBef>
              <a:spcAft>
                <a:spcPct val="0"/>
              </a:spcAft>
            </a:pPr>
            <a:r>
              <a:rPr lang="en-US" dirty="0"/>
              <a:t>AC of the CEDAR for T control.</a:t>
            </a:r>
          </a:p>
          <a:p>
            <a:pPr lvl="0" defTabSz="914400" eaLnBrk="0" fontAlgn="base" hangingPunct="0">
              <a:spcBef>
                <a:spcPct val="0"/>
              </a:spcBef>
              <a:spcAft>
                <a:spcPct val="0"/>
              </a:spcAft>
            </a:pPr>
            <a:endParaRPr lang="en-US" dirty="0"/>
          </a:p>
          <a:p>
            <a:pPr lvl="0" defTabSz="914400" eaLnBrk="0" fontAlgn="base" hangingPunct="0">
              <a:spcBef>
                <a:spcPct val="0"/>
              </a:spcBef>
              <a:spcAft>
                <a:spcPct val="0"/>
              </a:spcAft>
            </a:pPr>
            <a:r>
              <a:rPr lang="en-US" dirty="0"/>
              <a:t>The required beam time will be in the order of three years.</a:t>
            </a:r>
          </a:p>
          <a:p>
            <a:pPr lvl="0" defTabSz="914400" eaLnBrk="0" fontAlgn="base" hangingPunct="0">
              <a:spcBef>
                <a:spcPct val="0"/>
              </a:spcBef>
              <a:spcAft>
                <a:spcPct val="0"/>
              </a:spcAft>
            </a:pPr>
            <a:endParaRPr lang="en-US" dirty="0"/>
          </a:p>
          <a:p>
            <a:pPr lvl="0" defTabSz="914400" eaLnBrk="0" fontAlgn="base" hangingPunct="0">
              <a:spcBef>
                <a:spcPct val="0"/>
              </a:spcBef>
              <a:spcAft>
                <a:spcPct val="0"/>
              </a:spcAft>
            </a:pPr>
            <a:r>
              <a:rPr lang="en-US" dirty="0"/>
              <a:t>The beam intensity should possibly be higher than the current one, ideally by a factor of 3.</a:t>
            </a:r>
            <a:endParaRPr lang="it-IT" altLang="it-IT" dirty="0">
              <a:latin typeface="Arial" panose="020B0604020202020204" pitchFamily="34" charset="0"/>
            </a:endParaRPr>
          </a:p>
        </p:txBody>
      </p:sp>
      <p:sp>
        <p:nvSpPr>
          <p:cNvPr id="2" name="Date Placeholder 3">
            <a:extLst>
              <a:ext uri="{FF2B5EF4-FFF2-40B4-BE49-F238E27FC236}">
                <a16:creationId xmlns:a16="http://schemas.microsoft.com/office/drawing/2014/main" id="{4B3C8568-30C2-464E-8EC3-2068DC072A46}"/>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a:t>16/02/2024</a:t>
            </a:r>
            <a:endParaRPr lang="x-none" sz="1200" dirty="0"/>
          </a:p>
        </p:txBody>
      </p:sp>
      <p:sp>
        <p:nvSpPr>
          <p:cNvPr id="8" name="Segnaposto numero diapositiva 7">
            <a:extLst>
              <a:ext uri="{FF2B5EF4-FFF2-40B4-BE49-F238E27FC236}">
                <a16:creationId xmlns:a16="http://schemas.microsoft.com/office/drawing/2014/main" id="{5F252C38-EA4F-9F1D-07CB-CD3EC455085F}"/>
              </a:ext>
            </a:extLst>
          </p:cNvPr>
          <p:cNvSpPr>
            <a:spLocks noGrp="1"/>
          </p:cNvSpPr>
          <p:nvPr>
            <p:ph type="sldNum" sz="quarter" idx="4"/>
          </p:nvPr>
        </p:nvSpPr>
        <p:spPr/>
        <p:txBody>
          <a:bodyPr/>
          <a:lstStyle/>
          <a:p>
            <a:fld id="{5181F6AD-F9C6-BF4E-A7AB-2D7E3793D4F9}" type="slidenum">
              <a:rPr lang="it-IT" smtClean="0"/>
              <a:t>4</a:t>
            </a:fld>
            <a:endParaRPr lang="it-IT"/>
          </a:p>
        </p:txBody>
      </p:sp>
      <p:sp>
        <p:nvSpPr>
          <p:cNvPr id="4" name="Footer Placeholder 4">
            <a:extLst>
              <a:ext uri="{FF2B5EF4-FFF2-40B4-BE49-F238E27FC236}">
                <a16:creationId xmlns:a16="http://schemas.microsoft.com/office/drawing/2014/main" id="{D81EA4CD-BE58-DA81-AF8F-F0F9172EE28D}"/>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a:t>
            </a:r>
            <a:r>
              <a:rPr lang="en-GB" sz="1200" dirty="0" err="1"/>
              <a:t>PBCacc</a:t>
            </a:r>
            <a:r>
              <a:rPr lang="en-GB" sz="1200" dirty="0"/>
              <a:t> </a:t>
            </a:r>
            <a:endParaRPr lang="x-none" sz="1200" dirty="0"/>
          </a:p>
        </p:txBody>
      </p:sp>
    </p:spTree>
    <p:extLst>
      <p:ext uri="{BB962C8B-B14F-4D97-AF65-F5344CB8AC3E}">
        <p14:creationId xmlns:p14="http://schemas.microsoft.com/office/powerpoint/2010/main" val="420083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97D0A-69C8-0CA7-3489-002DE9F26BF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3B0ECBB-A116-3AA1-D133-F07683068945}"/>
              </a:ext>
            </a:extLst>
          </p:cNvPr>
          <p:cNvSpPr>
            <a:spLocks noGrp="1"/>
          </p:cNvSpPr>
          <p:nvPr>
            <p:ph type="title"/>
          </p:nvPr>
        </p:nvSpPr>
        <p:spPr/>
        <p:txBody>
          <a:bodyPr/>
          <a:lstStyle/>
          <a:p>
            <a:r>
              <a:rPr lang="it-IT" dirty="0"/>
              <a:t>SPARE</a:t>
            </a:r>
            <a:endParaRPr lang="en-IT" dirty="0"/>
          </a:p>
        </p:txBody>
      </p:sp>
      <p:sp>
        <p:nvSpPr>
          <p:cNvPr id="2" name="Date Placeholder 3">
            <a:extLst>
              <a:ext uri="{FF2B5EF4-FFF2-40B4-BE49-F238E27FC236}">
                <a16:creationId xmlns:a16="http://schemas.microsoft.com/office/drawing/2014/main" id="{D1E1E38D-5496-7299-EA67-DB22D74F3F5E}"/>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16/02/2024</a:t>
            </a:r>
            <a:endParaRPr lang="x-none" sz="1200" dirty="0"/>
          </a:p>
        </p:txBody>
      </p:sp>
      <p:sp>
        <p:nvSpPr>
          <p:cNvPr id="6" name="Footer Placeholder 4">
            <a:extLst>
              <a:ext uri="{FF2B5EF4-FFF2-40B4-BE49-F238E27FC236}">
                <a16:creationId xmlns:a16="http://schemas.microsoft.com/office/drawing/2014/main" id="{910DE6EC-C2A5-FD5B-0CD3-06B3C4776398}"/>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a:t>
            </a:r>
            <a:r>
              <a:rPr lang="en-GB" sz="1200" dirty="0" err="1"/>
              <a:t>PBCacc</a:t>
            </a:r>
            <a:r>
              <a:rPr lang="en-GB" sz="1200" dirty="0"/>
              <a:t> </a:t>
            </a:r>
            <a:endParaRPr lang="x-none" sz="1200" dirty="0"/>
          </a:p>
        </p:txBody>
      </p:sp>
      <p:sp>
        <p:nvSpPr>
          <p:cNvPr id="8" name="Segnaposto numero diapositiva 7">
            <a:extLst>
              <a:ext uri="{FF2B5EF4-FFF2-40B4-BE49-F238E27FC236}">
                <a16:creationId xmlns:a16="http://schemas.microsoft.com/office/drawing/2014/main" id="{21121D51-969F-4931-B64C-244501165ED9}"/>
              </a:ext>
            </a:extLst>
          </p:cNvPr>
          <p:cNvSpPr>
            <a:spLocks noGrp="1"/>
          </p:cNvSpPr>
          <p:nvPr>
            <p:ph type="sldNum" sz="quarter" idx="4"/>
          </p:nvPr>
        </p:nvSpPr>
        <p:spPr/>
        <p:txBody>
          <a:bodyPr/>
          <a:lstStyle/>
          <a:p>
            <a:fld id="{5181F6AD-F9C6-BF4E-A7AB-2D7E3793D4F9}" type="slidenum">
              <a:rPr lang="it-IT" smtClean="0"/>
              <a:t>5</a:t>
            </a:fld>
            <a:endParaRPr lang="it-IT"/>
          </a:p>
        </p:txBody>
      </p:sp>
    </p:spTree>
    <p:extLst>
      <p:ext uri="{BB962C8B-B14F-4D97-AF65-F5344CB8AC3E}">
        <p14:creationId xmlns:p14="http://schemas.microsoft.com/office/powerpoint/2010/main" val="3378997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0E82A-6653-014B-A623-5B644A104843}"/>
              </a:ext>
            </a:extLst>
          </p:cNvPr>
          <p:cNvSpPr>
            <a:spLocks noGrp="1"/>
          </p:cNvSpPr>
          <p:nvPr>
            <p:ph idx="1"/>
          </p:nvPr>
        </p:nvSpPr>
        <p:spPr>
          <a:xfrm>
            <a:off x="301752" y="1555181"/>
            <a:ext cx="8357616" cy="4242115"/>
          </a:xfrm>
        </p:spPr>
        <p:txBody>
          <a:bodyPr/>
          <a:lstStyle/>
          <a:p>
            <a:pPr marL="0" indent="0">
              <a:buNone/>
            </a:pPr>
            <a:r>
              <a:rPr lang="it-IT" dirty="0" err="1"/>
              <a:t>MUonE</a:t>
            </a:r>
            <a:r>
              <a:rPr lang="it-IT" dirty="0"/>
              <a:t> </a:t>
            </a:r>
            <a:r>
              <a:rPr lang="it-IT" dirty="0" err="1"/>
              <a:t>is</a:t>
            </a:r>
            <a:r>
              <a:rPr lang="it-IT" dirty="0"/>
              <a:t> a high </a:t>
            </a:r>
            <a:r>
              <a:rPr lang="it-IT" dirty="0" err="1"/>
              <a:t>precision</a:t>
            </a:r>
            <a:r>
              <a:rPr lang="it-IT" dirty="0"/>
              <a:t> </a:t>
            </a:r>
            <a:r>
              <a:rPr lang="it-IT" dirty="0" err="1"/>
              <a:t>experiment</a:t>
            </a:r>
            <a:r>
              <a:rPr lang="it-IT" dirty="0"/>
              <a:t>.</a:t>
            </a:r>
          </a:p>
          <a:p>
            <a:pPr marL="0" indent="0">
              <a:buNone/>
            </a:pPr>
            <a:r>
              <a:rPr lang="it-IT" dirty="0" err="1"/>
              <a:t>It</a:t>
            </a:r>
            <a:r>
              <a:rPr lang="it-IT" dirty="0"/>
              <a:t> </a:t>
            </a:r>
            <a:r>
              <a:rPr lang="it-IT" dirty="0" err="1"/>
              <a:t>requires</a:t>
            </a:r>
            <a:r>
              <a:rPr lang="it-IT" dirty="0"/>
              <a:t>:</a:t>
            </a:r>
          </a:p>
          <a:p>
            <a:endParaRPr lang="it-IT" i="1" dirty="0"/>
          </a:p>
          <a:p>
            <a:r>
              <a:rPr lang="it-IT" i="1" dirty="0"/>
              <a:t>light </a:t>
            </a:r>
            <a:r>
              <a:rPr lang="it-IT" i="1" dirty="0" err="1"/>
              <a:t>tightness</a:t>
            </a:r>
            <a:endParaRPr lang="it-IT" i="1" dirty="0"/>
          </a:p>
          <a:p>
            <a:r>
              <a:rPr lang="en-US" i="1" dirty="0"/>
              <a:t>humidity below a threshold (20%)</a:t>
            </a:r>
          </a:p>
          <a:p>
            <a:r>
              <a:rPr lang="it-IT" i="1" dirty="0"/>
              <a:t>S</a:t>
            </a:r>
            <a:r>
              <a:rPr lang="x-none" i="1" dirty="0"/>
              <a:t>tability</a:t>
            </a:r>
            <a:r>
              <a:rPr lang="x-none" dirty="0"/>
              <a:t> </a:t>
            </a:r>
            <a:r>
              <a:rPr lang="it-IT" dirty="0"/>
              <a:t>of the tracking </a:t>
            </a:r>
            <a:r>
              <a:rPr lang="it-IT" dirty="0" err="1"/>
              <a:t>sensors</a:t>
            </a:r>
            <a:r>
              <a:rPr lang="it-IT" dirty="0"/>
              <a:t> </a:t>
            </a:r>
            <a:r>
              <a:rPr lang="x-none" dirty="0"/>
              <a:t>along the beam </a:t>
            </a:r>
            <a:r>
              <a:rPr lang="x-none" dirty="0">
                <a:latin typeface="Symbol" pitchFamily="2" charset="2"/>
              </a:rPr>
              <a:t>d</a:t>
            </a:r>
            <a:r>
              <a:rPr lang="x-none" dirty="0"/>
              <a:t>z</a:t>
            </a:r>
            <a:r>
              <a:rPr lang="it-IT" dirty="0"/>
              <a:t> </a:t>
            </a:r>
            <a:r>
              <a:rPr lang="x-none" dirty="0"/>
              <a:t>&lt;</a:t>
            </a:r>
            <a:r>
              <a:rPr lang="it-IT" dirty="0"/>
              <a:t> </a:t>
            </a:r>
            <a:r>
              <a:rPr lang="x-none" dirty="0"/>
              <a:t>10</a:t>
            </a:r>
            <a:r>
              <a:rPr lang="it-IT" dirty="0"/>
              <a:t> </a:t>
            </a:r>
            <a:r>
              <a:rPr lang="x-none" dirty="0">
                <a:latin typeface="Symbol" pitchFamily="2" charset="2"/>
              </a:rPr>
              <a:t>m</a:t>
            </a:r>
            <a:r>
              <a:rPr lang="x-none" dirty="0"/>
              <a:t>m</a:t>
            </a:r>
            <a:endParaRPr lang="it-IT" dirty="0"/>
          </a:p>
          <a:p>
            <a:endParaRPr lang="x-none" i="1" dirty="0"/>
          </a:p>
          <a:p>
            <a:pPr marL="0" indent="0">
              <a:buNone/>
            </a:pPr>
            <a:r>
              <a:rPr lang="it-IT" dirty="0" err="1"/>
              <a:t>Mechanical</a:t>
            </a:r>
            <a:r>
              <a:rPr lang="it-IT" dirty="0"/>
              <a:t> support </a:t>
            </a:r>
            <a:r>
              <a:rPr lang="it-IT" dirty="0" err="1"/>
              <a:t>is</a:t>
            </a:r>
            <a:r>
              <a:rPr lang="it-IT" dirty="0"/>
              <a:t> made of Invar (CTE = 1.2 ppm/K)</a:t>
            </a:r>
          </a:p>
          <a:p>
            <a:pPr marL="0" indent="0">
              <a:buNone/>
            </a:pPr>
            <a:endParaRPr lang="it-IT" dirty="0"/>
          </a:p>
        </p:txBody>
      </p:sp>
      <p:sp>
        <p:nvSpPr>
          <p:cNvPr id="3" name="Title 2">
            <a:extLst>
              <a:ext uri="{FF2B5EF4-FFF2-40B4-BE49-F238E27FC236}">
                <a16:creationId xmlns:a16="http://schemas.microsoft.com/office/drawing/2014/main" id="{877E839B-0677-424A-A318-C275E3953E80}"/>
              </a:ext>
            </a:extLst>
          </p:cNvPr>
          <p:cNvSpPr>
            <a:spLocks noGrp="1"/>
          </p:cNvSpPr>
          <p:nvPr>
            <p:ph type="title"/>
          </p:nvPr>
        </p:nvSpPr>
        <p:spPr/>
        <p:txBody>
          <a:bodyPr/>
          <a:lstStyle/>
          <a:p>
            <a:r>
              <a:rPr lang="it-IT" dirty="0" err="1"/>
              <a:t>Introduction</a:t>
            </a:r>
            <a:endParaRPr lang="en-IT" dirty="0"/>
          </a:p>
        </p:txBody>
      </p:sp>
      <p:sp>
        <p:nvSpPr>
          <p:cNvPr id="4" name="Date Placeholder 3">
            <a:extLst>
              <a:ext uri="{FF2B5EF4-FFF2-40B4-BE49-F238E27FC236}">
                <a16:creationId xmlns:a16="http://schemas.microsoft.com/office/drawing/2014/main" id="{E4C149C7-D476-399D-C294-805345F2D45F}"/>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5" name="Footer Placeholder 4">
            <a:extLst>
              <a:ext uri="{FF2B5EF4-FFF2-40B4-BE49-F238E27FC236}">
                <a16:creationId xmlns:a16="http://schemas.microsoft.com/office/drawing/2014/main" id="{FFAD47CD-9F12-5258-B88E-7B0F6F206AEB}"/>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6" name="Segnaposto numero diapositiva 5">
            <a:extLst>
              <a:ext uri="{FF2B5EF4-FFF2-40B4-BE49-F238E27FC236}">
                <a16:creationId xmlns:a16="http://schemas.microsoft.com/office/drawing/2014/main" id="{055E8572-D5BD-AA5C-642E-F79DB7E6E6E3}"/>
              </a:ext>
            </a:extLst>
          </p:cNvPr>
          <p:cNvSpPr>
            <a:spLocks noGrp="1"/>
          </p:cNvSpPr>
          <p:nvPr>
            <p:ph type="sldNum" sz="quarter" idx="4"/>
          </p:nvPr>
        </p:nvSpPr>
        <p:spPr/>
        <p:txBody>
          <a:bodyPr/>
          <a:lstStyle/>
          <a:p>
            <a:fld id="{5181F6AD-F9C6-BF4E-A7AB-2D7E3793D4F9}" type="slidenum">
              <a:rPr lang="it-IT" smtClean="0"/>
              <a:t>6</a:t>
            </a:fld>
            <a:endParaRPr lang="it-IT"/>
          </a:p>
        </p:txBody>
      </p:sp>
    </p:spTree>
    <p:extLst>
      <p:ext uri="{BB962C8B-B14F-4D97-AF65-F5344CB8AC3E}">
        <p14:creationId xmlns:p14="http://schemas.microsoft.com/office/powerpoint/2010/main" val="1033148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AB4848-2DC7-4318-BEDD-B692BD904B2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2416" y="449521"/>
            <a:ext cx="6198691" cy="2854661"/>
          </a:xfrm>
          <a:prstGeom prst="rect">
            <a:avLst/>
          </a:prstGeom>
        </p:spPr>
      </p:pic>
      <p:sp>
        <p:nvSpPr>
          <p:cNvPr id="3" name="TextBox 2">
            <a:extLst>
              <a:ext uri="{FF2B5EF4-FFF2-40B4-BE49-F238E27FC236}">
                <a16:creationId xmlns:a16="http://schemas.microsoft.com/office/drawing/2014/main" id="{602E6710-2B12-7E4A-8193-5DD57A577147}"/>
              </a:ext>
            </a:extLst>
          </p:cNvPr>
          <p:cNvSpPr txBox="1"/>
          <p:nvPr/>
        </p:nvSpPr>
        <p:spPr>
          <a:xfrm>
            <a:off x="1264032" y="2273256"/>
            <a:ext cx="1118511" cy="369332"/>
          </a:xfrm>
          <a:prstGeom prst="rect">
            <a:avLst/>
          </a:prstGeom>
          <a:noFill/>
        </p:spPr>
        <p:txBody>
          <a:bodyPr wrap="none" rtlCol="0">
            <a:spAutoFit/>
          </a:bodyPr>
          <a:lstStyle/>
          <a:p>
            <a:r>
              <a:rPr lang="x-none" dirty="0">
                <a:solidFill>
                  <a:srgbClr val="FF0000"/>
                </a:solidFill>
              </a:rPr>
              <a:t>(u,v) layer</a:t>
            </a:r>
          </a:p>
        </p:txBody>
      </p:sp>
      <p:cxnSp>
        <p:nvCxnSpPr>
          <p:cNvPr id="9" name="Straight Arrow Connector 8">
            <a:extLst>
              <a:ext uri="{FF2B5EF4-FFF2-40B4-BE49-F238E27FC236}">
                <a16:creationId xmlns:a16="http://schemas.microsoft.com/office/drawing/2014/main" id="{8F7657AF-52A9-DC40-86CB-E70384B66A80}"/>
              </a:ext>
            </a:extLst>
          </p:cNvPr>
          <p:cNvCxnSpPr>
            <a:cxnSpLocks/>
          </p:cNvCxnSpPr>
          <p:nvPr/>
        </p:nvCxnSpPr>
        <p:spPr>
          <a:xfrm flipV="1">
            <a:off x="1980870" y="1827010"/>
            <a:ext cx="597230" cy="5774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E8DF75CE-A089-AC45-8B99-5D3D317ACA6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345" y="3822043"/>
            <a:ext cx="2773709" cy="2628664"/>
          </a:xfrm>
          <a:prstGeom prst="rect">
            <a:avLst/>
          </a:prstGeom>
        </p:spPr>
      </p:pic>
      <p:cxnSp>
        <p:nvCxnSpPr>
          <p:cNvPr id="11" name="Straight Arrow Connector 10">
            <a:extLst>
              <a:ext uri="{FF2B5EF4-FFF2-40B4-BE49-F238E27FC236}">
                <a16:creationId xmlns:a16="http://schemas.microsoft.com/office/drawing/2014/main" id="{06F53A28-B82B-DD4C-94EE-76DF7A9A74B7}"/>
              </a:ext>
            </a:extLst>
          </p:cNvPr>
          <p:cNvCxnSpPr>
            <a:cxnSpLocks/>
          </p:cNvCxnSpPr>
          <p:nvPr/>
        </p:nvCxnSpPr>
        <p:spPr>
          <a:xfrm flipH="1" flipV="1">
            <a:off x="945473" y="1467612"/>
            <a:ext cx="795111" cy="259399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10ABA381-1798-244F-8FB2-F59E41C4B79A}"/>
              </a:ext>
            </a:extLst>
          </p:cNvPr>
          <p:cNvCxnSpPr>
            <a:cxnSpLocks/>
          </p:cNvCxnSpPr>
          <p:nvPr/>
        </p:nvCxnSpPr>
        <p:spPr>
          <a:xfrm flipV="1">
            <a:off x="1740583" y="2023380"/>
            <a:ext cx="2622567" cy="20449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E324147D-A585-744B-8E8B-1B1F4D75D6B6}"/>
              </a:ext>
            </a:extLst>
          </p:cNvPr>
          <p:cNvSpPr txBox="1"/>
          <p:nvPr/>
        </p:nvSpPr>
        <p:spPr>
          <a:xfrm>
            <a:off x="1103807" y="5877917"/>
            <a:ext cx="1825243" cy="369332"/>
          </a:xfrm>
          <a:prstGeom prst="rect">
            <a:avLst/>
          </a:prstGeom>
          <a:noFill/>
        </p:spPr>
        <p:txBody>
          <a:bodyPr wrap="none" rtlCol="0">
            <a:spAutoFit/>
          </a:bodyPr>
          <a:lstStyle/>
          <a:p>
            <a:r>
              <a:rPr lang="it-IT" dirty="0">
                <a:solidFill>
                  <a:srgbClr val="FF0000"/>
                </a:solidFill>
              </a:rPr>
              <a:t>XY </a:t>
            </a:r>
            <a:r>
              <a:rPr lang="x-none" dirty="0">
                <a:solidFill>
                  <a:srgbClr val="FF0000"/>
                </a:solidFill>
              </a:rPr>
              <a:t>tilted modules</a:t>
            </a:r>
          </a:p>
        </p:txBody>
      </p:sp>
      <p:cxnSp>
        <p:nvCxnSpPr>
          <p:cNvPr id="22" name="Straight Arrow Connector 21">
            <a:extLst>
              <a:ext uri="{FF2B5EF4-FFF2-40B4-BE49-F238E27FC236}">
                <a16:creationId xmlns:a16="http://schemas.microsoft.com/office/drawing/2014/main" id="{AFD879EA-3611-5342-AB17-D4B72CDCF5C2}"/>
              </a:ext>
            </a:extLst>
          </p:cNvPr>
          <p:cNvCxnSpPr>
            <a:cxnSpLocks/>
            <a:stCxn id="24" idx="1"/>
          </p:cNvCxnSpPr>
          <p:nvPr/>
        </p:nvCxnSpPr>
        <p:spPr>
          <a:xfrm flipH="1" flipV="1">
            <a:off x="5547547" y="2023381"/>
            <a:ext cx="755508" cy="3882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A75D4E19-D7FA-FA45-843D-DBAE32B7F968}"/>
              </a:ext>
            </a:extLst>
          </p:cNvPr>
          <p:cNvSpPr txBox="1"/>
          <p:nvPr/>
        </p:nvSpPr>
        <p:spPr>
          <a:xfrm>
            <a:off x="6303055" y="1877541"/>
            <a:ext cx="2664897" cy="369332"/>
          </a:xfrm>
          <a:prstGeom prst="rect">
            <a:avLst/>
          </a:prstGeom>
          <a:noFill/>
        </p:spPr>
        <p:txBody>
          <a:bodyPr wrap="none" rtlCol="0">
            <a:spAutoFit/>
          </a:bodyPr>
          <a:lstStyle/>
          <a:p>
            <a:r>
              <a:rPr lang="x-none" dirty="0">
                <a:solidFill>
                  <a:srgbClr val="FF0000"/>
                </a:solidFill>
              </a:rPr>
              <a:t>Beryllium (</a:t>
            </a:r>
            <a:r>
              <a:rPr lang="it-IT" dirty="0" err="1">
                <a:solidFill>
                  <a:srgbClr val="FF0000"/>
                </a:solidFill>
              </a:rPr>
              <a:t>graphite</a:t>
            </a:r>
            <a:r>
              <a:rPr lang="x-none" dirty="0">
                <a:solidFill>
                  <a:srgbClr val="FF0000"/>
                </a:solidFill>
              </a:rPr>
              <a:t>) target</a:t>
            </a:r>
          </a:p>
        </p:txBody>
      </p:sp>
      <p:sp>
        <p:nvSpPr>
          <p:cNvPr id="4" name="Title 3">
            <a:extLst>
              <a:ext uri="{FF2B5EF4-FFF2-40B4-BE49-F238E27FC236}">
                <a16:creationId xmlns:a16="http://schemas.microsoft.com/office/drawing/2014/main" id="{64503CD6-1E9E-B84F-B71D-BE183A10882F}"/>
              </a:ext>
            </a:extLst>
          </p:cNvPr>
          <p:cNvSpPr>
            <a:spLocks noGrp="1"/>
          </p:cNvSpPr>
          <p:nvPr>
            <p:ph type="title"/>
          </p:nvPr>
        </p:nvSpPr>
        <p:spPr>
          <a:xfrm>
            <a:off x="252416" y="84746"/>
            <a:ext cx="7867064" cy="427877"/>
          </a:xfrm>
        </p:spPr>
        <p:txBody>
          <a:bodyPr/>
          <a:lstStyle/>
          <a:p>
            <a:r>
              <a:rPr lang="en-US" dirty="0"/>
              <a:t>Tracker station mechanical design</a:t>
            </a:r>
            <a:endParaRPr lang="x-none" dirty="0"/>
          </a:p>
        </p:txBody>
      </p:sp>
      <p:sp>
        <p:nvSpPr>
          <p:cNvPr id="12" name="TextBox 11">
            <a:extLst>
              <a:ext uri="{FF2B5EF4-FFF2-40B4-BE49-F238E27FC236}">
                <a16:creationId xmlns:a16="http://schemas.microsoft.com/office/drawing/2014/main" id="{809E0BBF-7CF5-DC40-B323-7E094B69A95E}"/>
              </a:ext>
            </a:extLst>
          </p:cNvPr>
          <p:cNvSpPr txBox="1"/>
          <p:nvPr/>
        </p:nvSpPr>
        <p:spPr>
          <a:xfrm>
            <a:off x="2997782" y="3513409"/>
            <a:ext cx="6142127" cy="2585323"/>
          </a:xfrm>
          <a:prstGeom prst="rect">
            <a:avLst/>
          </a:prstGeom>
          <a:noFill/>
        </p:spPr>
        <p:txBody>
          <a:bodyPr wrap="square" rtlCol="0">
            <a:spAutoFit/>
          </a:bodyPr>
          <a:lstStyle/>
          <a:p>
            <a:pPr marL="342900" indent="-342900">
              <a:buFont typeface="Arial" panose="020B0604020202020204" pitchFamily="34" charset="0"/>
              <a:buChar char="•"/>
            </a:pPr>
            <a:r>
              <a:rPr lang="it-IT" dirty="0" err="1"/>
              <a:t>Based</a:t>
            </a:r>
            <a:r>
              <a:rPr lang="it-IT" dirty="0"/>
              <a:t> on Pt2S </a:t>
            </a:r>
            <a:r>
              <a:rPr lang="it-IT" dirty="0" err="1"/>
              <a:t>modules</a:t>
            </a:r>
            <a:r>
              <a:rPr lang="it-IT" dirty="0"/>
              <a:t> from CMS</a:t>
            </a:r>
          </a:p>
          <a:p>
            <a:pPr marL="342900" indent="-342900">
              <a:buFont typeface="Arial" panose="020B0604020202020204" pitchFamily="34" charset="0"/>
              <a:buChar char="•"/>
            </a:pPr>
            <a:r>
              <a:rPr lang="x-none" dirty="0"/>
              <a:t>“tilt angle” </a:t>
            </a:r>
            <a:r>
              <a:rPr lang="it-IT" dirty="0"/>
              <a:t>to</a:t>
            </a:r>
            <a:r>
              <a:rPr lang="x-none" dirty="0"/>
              <a:t> improv</a:t>
            </a:r>
            <a:r>
              <a:rPr lang="it-IT" dirty="0"/>
              <a:t>e</a:t>
            </a:r>
            <a:r>
              <a:rPr lang="x-none" dirty="0"/>
              <a:t> the hit resolution, </a:t>
            </a:r>
            <a:r>
              <a:rPr lang="it-IT" dirty="0"/>
              <a:t>(more </a:t>
            </a:r>
            <a:r>
              <a:rPr lang="it-IT" dirty="0" err="1"/>
              <a:t>complex</a:t>
            </a:r>
            <a:r>
              <a:rPr lang="it-IT" dirty="0"/>
              <a:t> </a:t>
            </a:r>
            <a:r>
              <a:rPr lang="x-none" dirty="0"/>
              <a:t>fitting stage</a:t>
            </a:r>
            <a:r>
              <a:rPr lang="it-IT" dirty="0"/>
              <a:t>)</a:t>
            </a:r>
            <a:endParaRPr lang="x-none" dirty="0"/>
          </a:p>
          <a:p>
            <a:pPr marL="342900" indent="-342900">
              <a:buFont typeface="Arial" panose="020B0604020202020204" pitchFamily="34" charset="0"/>
              <a:buChar char="•"/>
            </a:pPr>
            <a:r>
              <a:rPr lang="it-IT" dirty="0"/>
              <a:t>Second </a:t>
            </a:r>
            <a:r>
              <a:rPr lang="it-IT" dirty="0" err="1"/>
              <a:t>module</a:t>
            </a:r>
            <a:r>
              <a:rPr lang="it-IT" dirty="0"/>
              <a:t> </a:t>
            </a:r>
            <a:r>
              <a:rPr lang="it-IT" dirty="0" err="1"/>
              <a:t>rotated</a:t>
            </a:r>
            <a:r>
              <a:rPr lang="it-IT" dirty="0"/>
              <a:t> to </a:t>
            </a:r>
            <a:r>
              <a:rPr lang="it-IT" dirty="0" err="1"/>
              <a:t>resolve</a:t>
            </a:r>
            <a:r>
              <a:rPr lang="it-IT" dirty="0"/>
              <a:t> </a:t>
            </a:r>
            <a:r>
              <a:rPr lang="it-IT" dirty="0" err="1"/>
              <a:t>ambiguities</a:t>
            </a:r>
            <a:endParaRPr lang="it-IT" dirty="0"/>
          </a:p>
          <a:p>
            <a:pPr marL="342900" indent="-342900">
              <a:buFont typeface="Arial" panose="020B0604020202020204" pitchFamily="34" charset="0"/>
              <a:buChar char="•"/>
            </a:pPr>
            <a:r>
              <a:rPr lang="it-IT" dirty="0"/>
              <a:t>M</a:t>
            </a:r>
            <a:r>
              <a:rPr lang="x-none" dirty="0"/>
              <a:t>odule </a:t>
            </a:r>
            <a:r>
              <a:rPr lang="x-none" i="1" dirty="0"/>
              <a:t>stability</a:t>
            </a:r>
            <a:r>
              <a:rPr lang="x-none" dirty="0"/>
              <a:t> along the beam is </a:t>
            </a:r>
            <a:r>
              <a:rPr lang="x-none" dirty="0">
                <a:latin typeface="Symbol" pitchFamily="2" charset="2"/>
              </a:rPr>
              <a:t>d</a:t>
            </a:r>
            <a:r>
              <a:rPr lang="x-none" dirty="0"/>
              <a:t>z</a:t>
            </a:r>
            <a:r>
              <a:rPr lang="it-IT" dirty="0"/>
              <a:t> </a:t>
            </a:r>
            <a:r>
              <a:rPr lang="x-none" dirty="0"/>
              <a:t>&lt;</a:t>
            </a:r>
            <a:r>
              <a:rPr lang="it-IT" dirty="0"/>
              <a:t> </a:t>
            </a:r>
            <a:r>
              <a:rPr lang="x-none" dirty="0"/>
              <a:t>10</a:t>
            </a:r>
            <a:r>
              <a:rPr lang="it-IT" dirty="0"/>
              <a:t> </a:t>
            </a:r>
            <a:r>
              <a:rPr lang="x-none" dirty="0">
                <a:latin typeface="Symbol" pitchFamily="2" charset="2"/>
              </a:rPr>
              <a:t>m</a:t>
            </a:r>
            <a:r>
              <a:rPr lang="x-none" dirty="0"/>
              <a:t>m</a:t>
            </a:r>
            <a:endParaRPr lang="it-IT" dirty="0"/>
          </a:p>
          <a:p>
            <a:pPr marL="342900" indent="-342900">
              <a:buFont typeface="Arial" panose="020B0604020202020204" pitchFamily="34" charset="0"/>
              <a:buChar char="•"/>
            </a:pPr>
            <a:r>
              <a:rPr lang="it-IT" dirty="0" err="1"/>
              <a:t>Structure</a:t>
            </a:r>
            <a:r>
              <a:rPr lang="it-IT" dirty="0"/>
              <a:t> with </a:t>
            </a:r>
            <a:r>
              <a:rPr lang="x-none" dirty="0"/>
              <a:t>low thermal expansion coefficient (</a:t>
            </a:r>
            <a:r>
              <a:rPr lang="it-IT" b="1" dirty="0"/>
              <a:t>Invar</a:t>
            </a:r>
            <a:r>
              <a:rPr lang="it-IT" dirty="0"/>
              <a:t>, </a:t>
            </a:r>
            <a:r>
              <a:rPr lang="x-none" dirty="0"/>
              <a:t>cte = 1.2</a:t>
            </a:r>
            <a:r>
              <a:rPr lang="it-IT" dirty="0"/>
              <a:t> x</a:t>
            </a:r>
            <a:r>
              <a:rPr lang="x-none" dirty="0"/>
              <a:t> 10</a:t>
            </a:r>
            <a:r>
              <a:rPr lang="x-none" baseline="30000" dirty="0"/>
              <a:t>-6</a:t>
            </a:r>
            <a:r>
              <a:rPr lang="x-none" dirty="0"/>
              <a:t> K</a:t>
            </a:r>
            <a:r>
              <a:rPr lang="x-none" baseline="30000" dirty="0"/>
              <a:t>-1</a:t>
            </a:r>
            <a:r>
              <a:rPr lang="x-none" dirty="0"/>
              <a:t>)</a:t>
            </a:r>
            <a:endParaRPr lang="it-IT" dirty="0"/>
          </a:p>
          <a:p>
            <a:pPr marL="342900" indent="-342900">
              <a:buFont typeface="Arial" panose="020B0604020202020204" pitchFamily="34" charset="0"/>
              <a:buChar char="•"/>
            </a:pPr>
            <a:r>
              <a:rPr lang="it-IT" dirty="0" err="1"/>
              <a:t>Cooling</a:t>
            </a:r>
            <a:r>
              <a:rPr lang="it-IT" dirty="0"/>
              <a:t> </a:t>
            </a:r>
            <a:r>
              <a:rPr lang="it-IT" dirty="0" err="1"/>
              <a:t>circuit</a:t>
            </a:r>
            <a:r>
              <a:rPr lang="it-IT" dirty="0"/>
              <a:t> to control temperature and </a:t>
            </a:r>
            <a:r>
              <a:rPr lang="it-IT" dirty="0" err="1"/>
              <a:t>extract</a:t>
            </a:r>
            <a:r>
              <a:rPr lang="it-IT" dirty="0"/>
              <a:t> </a:t>
            </a:r>
            <a:r>
              <a:rPr lang="it-IT" dirty="0" err="1"/>
              <a:t>heat</a:t>
            </a:r>
            <a:r>
              <a:rPr lang="it-IT" dirty="0"/>
              <a:t> </a:t>
            </a:r>
            <a:r>
              <a:rPr lang="it-IT" dirty="0" err="1"/>
              <a:t>produced</a:t>
            </a:r>
            <a:r>
              <a:rPr lang="it-IT" dirty="0"/>
              <a:t> by the Pt2S </a:t>
            </a:r>
            <a:r>
              <a:rPr lang="it-IT" dirty="0" err="1"/>
              <a:t>modules</a:t>
            </a:r>
            <a:r>
              <a:rPr lang="it-IT" dirty="0"/>
              <a:t> (5W)</a:t>
            </a:r>
          </a:p>
        </p:txBody>
      </p:sp>
      <p:sp>
        <p:nvSpPr>
          <p:cNvPr id="7" name="Rettangolo 6"/>
          <p:cNvSpPr/>
          <p:nvPr/>
        </p:nvSpPr>
        <p:spPr>
          <a:xfrm>
            <a:off x="3895538" y="794972"/>
            <a:ext cx="5144550" cy="400110"/>
          </a:xfrm>
          <a:prstGeom prst="rect">
            <a:avLst/>
          </a:prstGeom>
        </p:spPr>
        <p:txBody>
          <a:bodyPr wrap="none">
            <a:spAutoFit/>
          </a:bodyPr>
          <a:lstStyle/>
          <a:p>
            <a:r>
              <a:rPr lang="it-IT" sz="2000" b="1" dirty="0"/>
              <a:t>1m long </a:t>
            </a:r>
            <a:r>
              <a:rPr lang="x-none" sz="2000" dirty="0"/>
              <a:t>tracking stations; </a:t>
            </a:r>
            <a:r>
              <a:rPr lang="it-IT" sz="2000" dirty="0"/>
              <a:t>3 </a:t>
            </a:r>
            <a:r>
              <a:rPr lang="it-IT" sz="2000" dirty="0" err="1"/>
              <a:t>layers</a:t>
            </a:r>
            <a:r>
              <a:rPr lang="it-IT" sz="2000" dirty="0"/>
              <a:t> of XY </a:t>
            </a:r>
            <a:r>
              <a:rPr lang="it-IT" sz="2000" dirty="0" err="1"/>
              <a:t>sensors</a:t>
            </a:r>
            <a:endParaRPr lang="x-none" sz="2000" dirty="0"/>
          </a:p>
        </p:txBody>
      </p:sp>
      <p:sp>
        <p:nvSpPr>
          <p:cNvPr id="19" name="TextBox 2">
            <a:extLst>
              <a:ext uri="{FF2B5EF4-FFF2-40B4-BE49-F238E27FC236}">
                <a16:creationId xmlns:a16="http://schemas.microsoft.com/office/drawing/2014/main" id="{602E6710-2B12-7E4A-8193-5DD57A577147}"/>
              </a:ext>
            </a:extLst>
          </p:cNvPr>
          <p:cNvSpPr txBox="1"/>
          <p:nvPr/>
        </p:nvSpPr>
        <p:spPr>
          <a:xfrm>
            <a:off x="30564" y="3357688"/>
            <a:ext cx="1518173" cy="369332"/>
          </a:xfrm>
          <a:prstGeom prst="rect">
            <a:avLst/>
          </a:prstGeom>
          <a:noFill/>
        </p:spPr>
        <p:txBody>
          <a:bodyPr wrap="none" rtlCol="0">
            <a:spAutoFit/>
          </a:bodyPr>
          <a:lstStyle/>
          <a:p>
            <a:r>
              <a:rPr lang="it-IT" dirty="0">
                <a:solidFill>
                  <a:srgbClr val="FF0000"/>
                </a:solidFill>
              </a:rPr>
              <a:t>Cooling </a:t>
            </a:r>
            <a:r>
              <a:rPr lang="it-IT" dirty="0" err="1">
                <a:solidFill>
                  <a:srgbClr val="FF0000"/>
                </a:solidFill>
              </a:rPr>
              <a:t>circuit</a:t>
            </a:r>
            <a:endParaRPr lang="x-none" dirty="0">
              <a:solidFill>
                <a:srgbClr val="FF0000"/>
              </a:solidFill>
            </a:endParaRPr>
          </a:p>
        </p:txBody>
      </p:sp>
      <p:cxnSp>
        <p:nvCxnSpPr>
          <p:cNvPr id="20" name="Straight Arrow Connector 21">
            <a:extLst>
              <a:ext uri="{FF2B5EF4-FFF2-40B4-BE49-F238E27FC236}">
                <a16:creationId xmlns:a16="http://schemas.microsoft.com/office/drawing/2014/main" id="{AFD879EA-3611-5342-AB17-D4B72CDCF5C2}"/>
              </a:ext>
            </a:extLst>
          </p:cNvPr>
          <p:cNvCxnSpPr>
            <a:cxnSpLocks/>
          </p:cNvCxnSpPr>
          <p:nvPr/>
        </p:nvCxnSpPr>
        <p:spPr>
          <a:xfrm>
            <a:off x="766772" y="3780526"/>
            <a:ext cx="66992" cy="6691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1">
            <a:extLst>
              <a:ext uri="{FF2B5EF4-FFF2-40B4-BE49-F238E27FC236}">
                <a16:creationId xmlns:a16="http://schemas.microsoft.com/office/drawing/2014/main" id="{AFD879EA-3611-5342-AB17-D4B72CDCF5C2}"/>
              </a:ext>
            </a:extLst>
          </p:cNvPr>
          <p:cNvCxnSpPr>
            <a:cxnSpLocks/>
            <a:stCxn id="19" idx="0"/>
          </p:cNvCxnSpPr>
          <p:nvPr/>
        </p:nvCxnSpPr>
        <p:spPr>
          <a:xfrm flipV="1">
            <a:off x="789651" y="2559554"/>
            <a:ext cx="1652759" cy="79813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Rettangolo 20">
            <a:extLst>
              <a:ext uri="{FF2B5EF4-FFF2-40B4-BE49-F238E27FC236}">
                <a16:creationId xmlns:a16="http://schemas.microsoft.com/office/drawing/2014/main" id="{2936A428-9C47-C909-14EF-5CDD8093A96A}"/>
              </a:ext>
            </a:extLst>
          </p:cNvPr>
          <p:cNvSpPr/>
          <p:nvPr/>
        </p:nvSpPr>
        <p:spPr>
          <a:xfrm>
            <a:off x="3389094" y="3057939"/>
            <a:ext cx="4969053" cy="400110"/>
          </a:xfrm>
          <a:prstGeom prst="rect">
            <a:avLst/>
          </a:prstGeom>
        </p:spPr>
        <p:txBody>
          <a:bodyPr wrap="none">
            <a:spAutoFit/>
          </a:bodyPr>
          <a:lstStyle/>
          <a:p>
            <a:r>
              <a:rPr lang="it-IT" sz="2000" b="1" dirty="0" err="1">
                <a:solidFill>
                  <a:srgbClr val="000000"/>
                </a:solidFill>
              </a:rPr>
              <a:t>Requirement</a:t>
            </a:r>
            <a:r>
              <a:rPr lang="it-IT" sz="2000" b="1" dirty="0">
                <a:solidFill>
                  <a:srgbClr val="000000"/>
                </a:solidFill>
              </a:rPr>
              <a:t>: </a:t>
            </a:r>
            <a:r>
              <a:rPr lang="it-IT" sz="2000" b="1" dirty="0" err="1">
                <a:solidFill>
                  <a:srgbClr val="000000"/>
                </a:solidFill>
              </a:rPr>
              <a:t>very</a:t>
            </a:r>
            <a:r>
              <a:rPr lang="it-IT" sz="2000" b="1" dirty="0">
                <a:solidFill>
                  <a:srgbClr val="000000"/>
                </a:solidFill>
              </a:rPr>
              <a:t> </a:t>
            </a:r>
            <a:r>
              <a:rPr lang="it-IT" sz="2000" b="1" dirty="0" err="1">
                <a:solidFill>
                  <a:srgbClr val="000000"/>
                </a:solidFill>
              </a:rPr>
              <a:t>stable</a:t>
            </a:r>
            <a:r>
              <a:rPr lang="it-IT" sz="2000" b="1" dirty="0">
                <a:solidFill>
                  <a:srgbClr val="000000"/>
                </a:solidFill>
              </a:rPr>
              <a:t> </a:t>
            </a:r>
            <a:r>
              <a:rPr lang="it-IT" sz="2000" b="1" dirty="0" err="1">
                <a:solidFill>
                  <a:srgbClr val="000000"/>
                </a:solidFill>
              </a:rPr>
              <a:t>structure</a:t>
            </a:r>
            <a:r>
              <a:rPr lang="it-IT" sz="2000" b="1" dirty="0">
                <a:solidFill>
                  <a:srgbClr val="000000"/>
                </a:solidFill>
              </a:rPr>
              <a:t> (&lt; 10 </a:t>
            </a:r>
            <a:r>
              <a:rPr lang="it-IT" sz="2000" b="1" dirty="0">
                <a:solidFill>
                  <a:srgbClr val="000000"/>
                </a:solidFill>
                <a:latin typeface="Symbol" panose="05050102010706020507" pitchFamily="18" charset="2"/>
              </a:rPr>
              <a:t>m</a:t>
            </a:r>
            <a:r>
              <a:rPr lang="it-IT" sz="2000" b="1" dirty="0">
                <a:solidFill>
                  <a:srgbClr val="000000"/>
                </a:solidFill>
              </a:rPr>
              <a:t>m)</a:t>
            </a:r>
            <a:endParaRPr lang="x-none" sz="2000" b="1" dirty="0">
              <a:solidFill>
                <a:srgbClr val="000000"/>
              </a:solidFill>
            </a:endParaRPr>
          </a:p>
        </p:txBody>
      </p:sp>
      <p:sp>
        <p:nvSpPr>
          <p:cNvPr id="14" name="Date Placeholder 3">
            <a:extLst>
              <a:ext uri="{FF2B5EF4-FFF2-40B4-BE49-F238E27FC236}">
                <a16:creationId xmlns:a16="http://schemas.microsoft.com/office/drawing/2014/main" id="{CCFBE5DA-CBCF-A435-3BE3-BF745842A14E}"/>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15" name="Footer Placeholder 4">
            <a:extLst>
              <a:ext uri="{FF2B5EF4-FFF2-40B4-BE49-F238E27FC236}">
                <a16:creationId xmlns:a16="http://schemas.microsoft.com/office/drawing/2014/main" id="{6AB7DB44-585D-E3F1-4A74-2900AEE2C702}"/>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17" name="Segnaposto numero diapositiva 16">
            <a:extLst>
              <a:ext uri="{FF2B5EF4-FFF2-40B4-BE49-F238E27FC236}">
                <a16:creationId xmlns:a16="http://schemas.microsoft.com/office/drawing/2014/main" id="{71A55126-BC40-A44C-2B7D-1C9420692C78}"/>
              </a:ext>
            </a:extLst>
          </p:cNvPr>
          <p:cNvSpPr>
            <a:spLocks noGrp="1"/>
          </p:cNvSpPr>
          <p:nvPr>
            <p:ph type="sldNum" sz="quarter" idx="4"/>
          </p:nvPr>
        </p:nvSpPr>
        <p:spPr/>
        <p:txBody>
          <a:bodyPr/>
          <a:lstStyle/>
          <a:p>
            <a:fld id="{5181F6AD-F9C6-BF4E-A7AB-2D7E3793D4F9}" type="slidenum">
              <a:rPr lang="it-IT" smtClean="0"/>
              <a:t>7</a:t>
            </a:fld>
            <a:endParaRPr lang="it-IT"/>
          </a:p>
        </p:txBody>
      </p:sp>
    </p:spTree>
    <p:extLst>
      <p:ext uri="{BB962C8B-B14F-4D97-AF65-F5344CB8AC3E}">
        <p14:creationId xmlns:p14="http://schemas.microsoft.com/office/powerpoint/2010/main" val="109462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89C66767-67D2-F1D7-0081-B5CEF5DC7949}"/>
              </a:ext>
            </a:extLst>
          </p:cNvPr>
          <p:cNvPicPr>
            <a:picLocks noChangeAspect="1"/>
          </p:cNvPicPr>
          <p:nvPr/>
        </p:nvPicPr>
        <p:blipFill>
          <a:blip r:embed="rId3"/>
          <a:stretch>
            <a:fillRect/>
          </a:stretch>
        </p:blipFill>
        <p:spPr>
          <a:xfrm>
            <a:off x="669440" y="1272632"/>
            <a:ext cx="7684427" cy="4763255"/>
          </a:xfrm>
          <a:prstGeom prst="rect">
            <a:avLst/>
          </a:prstGeom>
        </p:spPr>
      </p:pic>
      <p:sp>
        <p:nvSpPr>
          <p:cNvPr id="3" name="Title 2">
            <a:extLst>
              <a:ext uri="{FF2B5EF4-FFF2-40B4-BE49-F238E27FC236}">
                <a16:creationId xmlns:a16="http://schemas.microsoft.com/office/drawing/2014/main" id="{877E839B-0677-424A-A318-C275E3953E80}"/>
              </a:ext>
            </a:extLst>
          </p:cNvPr>
          <p:cNvSpPr>
            <a:spLocks noGrp="1"/>
          </p:cNvSpPr>
          <p:nvPr>
            <p:ph type="title"/>
          </p:nvPr>
        </p:nvSpPr>
        <p:spPr/>
        <p:txBody>
          <a:bodyPr/>
          <a:lstStyle/>
          <a:p>
            <a:r>
              <a:rPr lang="it-IT" dirty="0"/>
              <a:t>The «</a:t>
            </a:r>
            <a:r>
              <a:rPr lang="it-IT" dirty="0" err="1"/>
              <a:t>tent</a:t>
            </a:r>
            <a:r>
              <a:rPr lang="it-IT" dirty="0"/>
              <a:t>»</a:t>
            </a:r>
            <a:endParaRPr lang="en-IT" dirty="0"/>
          </a:p>
        </p:txBody>
      </p:sp>
      <p:sp>
        <p:nvSpPr>
          <p:cNvPr id="7" name="Segnaposto contenuto 6"/>
          <p:cNvSpPr>
            <a:spLocks noGrp="1"/>
          </p:cNvSpPr>
          <p:nvPr>
            <p:ph idx="1"/>
          </p:nvPr>
        </p:nvSpPr>
        <p:spPr>
          <a:xfrm>
            <a:off x="669440" y="5809885"/>
            <a:ext cx="4987081" cy="452005"/>
          </a:xfrm>
        </p:spPr>
        <p:txBody>
          <a:bodyPr/>
          <a:lstStyle/>
          <a:p>
            <a:pPr marL="0" indent="0">
              <a:buNone/>
            </a:pPr>
            <a:r>
              <a:rPr lang="it-IT" sz="2000" dirty="0" err="1"/>
              <a:t>Insulating</a:t>
            </a:r>
            <a:r>
              <a:rPr lang="it-IT" sz="2000" dirty="0"/>
              <a:t> </a:t>
            </a:r>
            <a:r>
              <a:rPr lang="it-IT" sz="2000" dirty="0" err="1"/>
              <a:t>material</a:t>
            </a:r>
            <a:r>
              <a:rPr lang="it-IT" sz="2000" dirty="0"/>
              <a:t>: </a:t>
            </a:r>
            <a:r>
              <a:rPr lang="it-IT" sz="1600" b="1" dirty="0"/>
              <a:t>Double </a:t>
            </a:r>
            <a:r>
              <a:rPr lang="it-IT" sz="1600" b="1" dirty="0" err="1"/>
              <a:t>Bubble</a:t>
            </a:r>
            <a:r>
              <a:rPr lang="it-IT" sz="1600" b="1" dirty="0"/>
              <a:t> </a:t>
            </a:r>
            <a:r>
              <a:rPr lang="it-IT" sz="1600" b="1" dirty="0" err="1"/>
              <a:t>Insulation</a:t>
            </a:r>
            <a:endParaRPr lang="it-IT" sz="1600" b="1" dirty="0"/>
          </a:p>
          <a:p>
            <a:pPr marL="0" indent="0">
              <a:buNone/>
            </a:pPr>
            <a:endParaRPr lang="it-IT" sz="2000" dirty="0"/>
          </a:p>
        </p:txBody>
      </p:sp>
      <p:sp>
        <p:nvSpPr>
          <p:cNvPr id="16" name="TextBox 4">
            <a:extLst>
              <a:ext uri="{FF2B5EF4-FFF2-40B4-BE49-F238E27FC236}">
                <a16:creationId xmlns:a16="http://schemas.microsoft.com/office/drawing/2014/main" id="{FBBCCCAE-DE50-D143-94F3-FBF76E892049}"/>
              </a:ext>
            </a:extLst>
          </p:cNvPr>
          <p:cNvSpPr txBox="1"/>
          <p:nvPr/>
        </p:nvSpPr>
        <p:spPr>
          <a:xfrm flipH="1">
            <a:off x="220793" y="801270"/>
            <a:ext cx="3747567" cy="400110"/>
          </a:xfrm>
          <a:prstGeom prst="rect">
            <a:avLst/>
          </a:prstGeom>
          <a:noFill/>
        </p:spPr>
        <p:txBody>
          <a:bodyPr wrap="square" rtlCol="0">
            <a:spAutoFit/>
          </a:bodyPr>
          <a:lstStyle/>
          <a:p>
            <a:r>
              <a:rPr lang="en-IT" sz="2000" dirty="0">
                <a:solidFill>
                  <a:srgbClr val="FF0000"/>
                </a:solidFill>
              </a:rPr>
              <a:t>M. Massa, A. Moggi – INFN Pisa</a:t>
            </a:r>
          </a:p>
        </p:txBody>
      </p:sp>
      <p:sp>
        <p:nvSpPr>
          <p:cNvPr id="17" name="Freccia a destra 16">
            <a:extLst>
              <a:ext uri="{FF2B5EF4-FFF2-40B4-BE49-F238E27FC236}">
                <a16:creationId xmlns:a16="http://schemas.microsoft.com/office/drawing/2014/main" id="{FA94FB66-BC25-255D-24C7-D17820D2F54C}"/>
              </a:ext>
            </a:extLst>
          </p:cNvPr>
          <p:cNvSpPr/>
          <p:nvPr/>
        </p:nvSpPr>
        <p:spPr>
          <a:xfrm rot="20492858" flipH="1">
            <a:off x="7530358" y="2190233"/>
            <a:ext cx="943831" cy="38910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err="1"/>
              <a:t>Beam</a:t>
            </a:r>
            <a:endParaRPr lang="it-IT" dirty="0"/>
          </a:p>
        </p:txBody>
      </p:sp>
      <p:pic>
        <p:nvPicPr>
          <p:cNvPr id="6" name="Immagine 5">
            <a:extLst>
              <a:ext uri="{FF2B5EF4-FFF2-40B4-BE49-F238E27FC236}">
                <a16:creationId xmlns:a16="http://schemas.microsoft.com/office/drawing/2014/main" id="{2BD6F56C-82C3-11FC-2212-917DBDDFA912}"/>
              </a:ext>
            </a:extLst>
          </p:cNvPr>
          <p:cNvPicPr>
            <a:picLocks noChangeAspect="1"/>
          </p:cNvPicPr>
          <p:nvPr/>
        </p:nvPicPr>
        <p:blipFill rotWithShape="1">
          <a:blip r:embed="rId4"/>
          <a:srcRect l="10341" t="29374" r="11338" b="25587"/>
          <a:stretch/>
        </p:blipFill>
        <p:spPr>
          <a:xfrm>
            <a:off x="6144270" y="4884739"/>
            <a:ext cx="2697541" cy="1551258"/>
          </a:xfrm>
          <a:prstGeom prst="rect">
            <a:avLst/>
          </a:prstGeom>
        </p:spPr>
      </p:pic>
      <p:sp>
        <p:nvSpPr>
          <p:cNvPr id="8" name="Freccia in giù 7">
            <a:extLst>
              <a:ext uri="{FF2B5EF4-FFF2-40B4-BE49-F238E27FC236}">
                <a16:creationId xmlns:a16="http://schemas.microsoft.com/office/drawing/2014/main" id="{ACB531D5-8638-522E-147D-775F05B5ABF7}"/>
              </a:ext>
            </a:extLst>
          </p:cNvPr>
          <p:cNvSpPr/>
          <p:nvPr/>
        </p:nvSpPr>
        <p:spPr>
          <a:xfrm>
            <a:off x="6541888" y="861317"/>
            <a:ext cx="415635" cy="52993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0F415EA3-4A2C-BE0C-9067-AE3D60742692}"/>
              </a:ext>
            </a:extLst>
          </p:cNvPr>
          <p:cNvSpPr/>
          <p:nvPr/>
        </p:nvSpPr>
        <p:spPr>
          <a:xfrm rot="10800000">
            <a:off x="2216156" y="1740958"/>
            <a:ext cx="415635" cy="52993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Segnaposto contenuto 6">
            <a:extLst>
              <a:ext uri="{FF2B5EF4-FFF2-40B4-BE49-F238E27FC236}">
                <a16:creationId xmlns:a16="http://schemas.microsoft.com/office/drawing/2014/main" id="{5EF71615-D06D-251F-157F-132DE037B896}"/>
              </a:ext>
            </a:extLst>
          </p:cNvPr>
          <p:cNvSpPr txBox="1">
            <a:spLocks/>
          </p:cNvSpPr>
          <p:nvPr/>
        </p:nvSpPr>
        <p:spPr>
          <a:xfrm>
            <a:off x="5835472" y="678122"/>
            <a:ext cx="706416" cy="45200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it-IT" sz="2000" dirty="0" err="1"/>
              <a:t>Inflow</a:t>
            </a:r>
            <a:endParaRPr lang="it-IT" sz="2000" dirty="0"/>
          </a:p>
        </p:txBody>
      </p:sp>
      <p:sp>
        <p:nvSpPr>
          <p:cNvPr id="19" name="Segnaposto contenuto 6">
            <a:extLst>
              <a:ext uri="{FF2B5EF4-FFF2-40B4-BE49-F238E27FC236}">
                <a16:creationId xmlns:a16="http://schemas.microsoft.com/office/drawing/2014/main" id="{B7196B0D-DE78-73F1-C329-3F47AF18A96D}"/>
              </a:ext>
            </a:extLst>
          </p:cNvPr>
          <p:cNvSpPr txBox="1">
            <a:spLocks/>
          </p:cNvSpPr>
          <p:nvPr/>
        </p:nvSpPr>
        <p:spPr>
          <a:xfrm>
            <a:off x="1499003" y="1457944"/>
            <a:ext cx="877596" cy="45200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it-IT" sz="2000" dirty="0" err="1"/>
              <a:t>Outflow</a:t>
            </a:r>
            <a:endParaRPr lang="it-IT" sz="2000" dirty="0"/>
          </a:p>
        </p:txBody>
      </p:sp>
      <p:sp>
        <p:nvSpPr>
          <p:cNvPr id="22" name="Segnaposto contenuto 6">
            <a:extLst>
              <a:ext uri="{FF2B5EF4-FFF2-40B4-BE49-F238E27FC236}">
                <a16:creationId xmlns:a16="http://schemas.microsoft.com/office/drawing/2014/main" id="{B77CCBAB-A139-7764-2AB4-3D4C8479531A}"/>
              </a:ext>
            </a:extLst>
          </p:cNvPr>
          <p:cNvSpPr txBox="1">
            <a:spLocks/>
          </p:cNvSpPr>
          <p:nvPr/>
        </p:nvSpPr>
        <p:spPr>
          <a:xfrm>
            <a:off x="5665167" y="4742234"/>
            <a:ext cx="706416" cy="45200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it-IT" sz="2000" dirty="0"/>
              <a:t>6 m</a:t>
            </a:r>
          </a:p>
        </p:txBody>
      </p:sp>
      <p:cxnSp>
        <p:nvCxnSpPr>
          <p:cNvPr id="24" name="Connettore 2 23">
            <a:extLst>
              <a:ext uri="{FF2B5EF4-FFF2-40B4-BE49-F238E27FC236}">
                <a16:creationId xmlns:a16="http://schemas.microsoft.com/office/drawing/2014/main" id="{C6768DE8-64D8-1593-BCC1-80FF1ED88C83}"/>
              </a:ext>
            </a:extLst>
          </p:cNvPr>
          <p:cNvCxnSpPr/>
          <p:nvPr/>
        </p:nvCxnSpPr>
        <p:spPr>
          <a:xfrm flipV="1">
            <a:off x="3162980" y="3914371"/>
            <a:ext cx="5002612" cy="168199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5" name="Connettore 2 24">
            <a:extLst>
              <a:ext uri="{FF2B5EF4-FFF2-40B4-BE49-F238E27FC236}">
                <a16:creationId xmlns:a16="http://schemas.microsoft.com/office/drawing/2014/main" id="{DD85B55D-7597-8EF9-1FF1-920F54E1AEEF}"/>
              </a:ext>
            </a:extLst>
          </p:cNvPr>
          <p:cNvCxnSpPr>
            <a:cxnSpLocks/>
          </p:cNvCxnSpPr>
          <p:nvPr/>
        </p:nvCxnSpPr>
        <p:spPr>
          <a:xfrm flipH="1" flipV="1">
            <a:off x="790133" y="2148840"/>
            <a:ext cx="188275" cy="22485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Segnaposto contenuto 6">
            <a:extLst>
              <a:ext uri="{FF2B5EF4-FFF2-40B4-BE49-F238E27FC236}">
                <a16:creationId xmlns:a16="http://schemas.microsoft.com/office/drawing/2014/main" id="{048B0C1F-DF10-7A16-F393-680B21FE17DD}"/>
              </a:ext>
            </a:extLst>
          </p:cNvPr>
          <p:cNvSpPr txBox="1">
            <a:spLocks/>
          </p:cNvSpPr>
          <p:nvPr/>
        </p:nvSpPr>
        <p:spPr>
          <a:xfrm>
            <a:off x="316232" y="2976995"/>
            <a:ext cx="706416" cy="45200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it-IT" sz="2000" dirty="0"/>
              <a:t>2 m</a:t>
            </a:r>
          </a:p>
        </p:txBody>
      </p:sp>
      <p:cxnSp>
        <p:nvCxnSpPr>
          <p:cNvPr id="29" name="Connettore 2 28">
            <a:extLst>
              <a:ext uri="{FF2B5EF4-FFF2-40B4-BE49-F238E27FC236}">
                <a16:creationId xmlns:a16="http://schemas.microsoft.com/office/drawing/2014/main" id="{C5C042F9-E04A-3472-8135-59AFAC931115}"/>
              </a:ext>
            </a:extLst>
          </p:cNvPr>
          <p:cNvCxnSpPr>
            <a:cxnSpLocks/>
          </p:cNvCxnSpPr>
          <p:nvPr/>
        </p:nvCxnSpPr>
        <p:spPr>
          <a:xfrm flipH="1" flipV="1">
            <a:off x="1022648" y="4523726"/>
            <a:ext cx="1484307" cy="104383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1" name="Segnaposto contenuto 6">
            <a:extLst>
              <a:ext uri="{FF2B5EF4-FFF2-40B4-BE49-F238E27FC236}">
                <a16:creationId xmlns:a16="http://schemas.microsoft.com/office/drawing/2014/main" id="{E3BED86E-E7D0-CF6C-2A7E-632EB28D800C}"/>
              </a:ext>
            </a:extLst>
          </p:cNvPr>
          <p:cNvSpPr txBox="1">
            <a:spLocks/>
          </p:cNvSpPr>
          <p:nvPr/>
        </p:nvSpPr>
        <p:spPr>
          <a:xfrm>
            <a:off x="790133" y="4978612"/>
            <a:ext cx="706416" cy="45200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it-IT" sz="2000" dirty="0"/>
              <a:t>2.5 m</a:t>
            </a:r>
          </a:p>
        </p:txBody>
      </p:sp>
      <p:sp>
        <p:nvSpPr>
          <p:cNvPr id="4" name="Date Placeholder 3">
            <a:extLst>
              <a:ext uri="{FF2B5EF4-FFF2-40B4-BE49-F238E27FC236}">
                <a16:creationId xmlns:a16="http://schemas.microsoft.com/office/drawing/2014/main" id="{12B04838-45B1-B41C-DE3B-9AF25C62DF59}"/>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5" name="Footer Placeholder 4">
            <a:extLst>
              <a:ext uri="{FF2B5EF4-FFF2-40B4-BE49-F238E27FC236}">
                <a16:creationId xmlns:a16="http://schemas.microsoft.com/office/drawing/2014/main" id="{23E2B117-ED82-44DB-88EC-5090B1FC6A54}"/>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10" name="Segnaposto numero diapositiva 9">
            <a:extLst>
              <a:ext uri="{FF2B5EF4-FFF2-40B4-BE49-F238E27FC236}">
                <a16:creationId xmlns:a16="http://schemas.microsoft.com/office/drawing/2014/main" id="{CD6D6F35-66FA-BDF5-E01E-3EB42F81B182}"/>
              </a:ext>
            </a:extLst>
          </p:cNvPr>
          <p:cNvSpPr>
            <a:spLocks noGrp="1"/>
          </p:cNvSpPr>
          <p:nvPr>
            <p:ph type="sldNum" sz="quarter" idx="4"/>
          </p:nvPr>
        </p:nvSpPr>
        <p:spPr/>
        <p:txBody>
          <a:bodyPr/>
          <a:lstStyle/>
          <a:p>
            <a:fld id="{5181F6AD-F9C6-BF4E-A7AB-2D7E3793D4F9}" type="slidenum">
              <a:rPr lang="it-IT" smtClean="0"/>
              <a:t>8</a:t>
            </a:fld>
            <a:endParaRPr lang="it-IT"/>
          </a:p>
        </p:txBody>
      </p:sp>
    </p:spTree>
    <p:extLst>
      <p:ext uri="{BB962C8B-B14F-4D97-AF65-F5344CB8AC3E}">
        <p14:creationId xmlns:p14="http://schemas.microsoft.com/office/powerpoint/2010/main" val="2505073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0E82A-6653-014B-A623-5B644A104843}"/>
              </a:ext>
            </a:extLst>
          </p:cNvPr>
          <p:cNvSpPr>
            <a:spLocks noGrp="1"/>
          </p:cNvSpPr>
          <p:nvPr>
            <p:ph idx="1"/>
          </p:nvPr>
        </p:nvSpPr>
        <p:spPr>
          <a:xfrm>
            <a:off x="398721" y="4197027"/>
            <a:ext cx="4072695" cy="1943846"/>
          </a:xfrm>
        </p:spPr>
        <p:txBody>
          <a:bodyPr/>
          <a:lstStyle/>
          <a:p>
            <a:pPr>
              <a:buFont typeface="Wingdings" panose="05000000000000000000" pitchFamily="2" charset="2"/>
              <a:buChar char="Ø"/>
            </a:pPr>
            <a:r>
              <a:rPr lang="it-IT" dirty="0"/>
              <a:t>Air T = 18 °C</a:t>
            </a:r>
          </a:p>
          <a:p>
            <a:pPr>
              <a:buFont typeface="Wingdings" panose="05000000000000000000" pitchFamily="2" charset="2"/>
              <a:buChar char="Ø"/>
            </a:pPr>
            <a:r>
              <a:rPr lang="it-IT" dirty="0"/>
              <a:t>Mixing </a:t>
            </a:r>
            <a:r>
              <a:rPr lang="it-IT" dirty="0" err="1"/>
              <a:t>ventilation</a:t>
            </a:r>
            <a:endParaRPr lang="it-IT" dirty="0"/>
          </a:p>
          <a:p>
            <a:pPr>
              <a:buFont typeface="Wingdings" panose="05000000000000000000" pitchFamily="2" charset="2"/>
              <a:buChar char="Ø"/>
            </a:pPr>
            <a:r>
              <a:rPr lang="it-IT" dirty="0" err="1"/>
              <a:t>Duct</a:t>
            </a:r>
            <a:r>
              <a:rPr lang="it-IT" dirty="0"/>
              <a:t> </a:t>
            </a:r>
            <a:r>
              <a:rPr lang="it-IT" dirty="0" err="1"/>
              <a:t>modification</a:t>
            </a:r>
            <a:endParaRPr lang="it-IT" dirty="0"/>
          </a:p>
          <a:p>
            <a:pPr>
              <a:buFont typeface="Wingdings" panose="05000000000000000000" pitchFamily="2" charset="2"/>
              <a:buChar char="Ø"/>
            </a:pPr>
            <a:r>
              <a:rPr lang="it-IT" dirty="0"/>
              <a:t>C&amp;V </a:t>
            </a:r>
            <a:r>
              <a:rPr lang="it-IT" dirty="0" err="1"/>
              <a:t>will</a:t>
            </a:r>
            <a:r>
              <a:rPr lang="it-IT" dirty="0"/>
              <a:t> take care of </a:t>
            </a:r>
            <a:r>
              <a:rPr lang="it-IT" dirty="0" err="1"/>
              <a:t>it</a:t>
            </a:r>
            <a:endParaRPr lang="it-IT" dirty="0"/>
          </a:p>
        </p:txBody>
      </p:sp>
      <p:sp>
        <p:nvSpPr>
          <p:cNvPr id="3" name="Title 2">
            <a:extLst>
              <a:ext uri="{FF2B5EF4-FFF2-40B4-BE49-F238E27FC236}">
                <a16:creationId xmlns:a16="http://schemas.microsoft.com/office/drawing/2014/main" id="{877E839B-0677-424A-A318-C275E3953E80}"/>
              </a:ext>
            </a:extLst>
          </p:cNvPr>
          <p:cNvSpPr>
            <a:spLocks noGrp="1"/>
          </p:cNvSpPr>
          <p:nvPr>
            <p:ph type="title"/>
          </p:nvPr>
        </p:nvSpPr>
        <p:spPr/>
        <p:txBody>
          <a:bodyPr/>
          <a:lstStyle/>
          <a:p>
            <a:r>
              <a:rPr lang="it-IT" dirty="0"/>
              <a:t>The «</a:t>
            </a:r>
            <a:r>
              <a:rPr lang="it-IT" dirty="0" err="1"/>
              <a:t>tent</a:t>
            </a:r>
            <a:r>
              <a:rPr lang="it-IT" dirty="0"/>
              <a:t>»: </a:t>
            </a:r>
            <a:r>
              <a:rPr lang="en-US" dirty="0"/>
              <a:t>The integration model</a:t>
            </a:r>
            <a:endParaRPr lang="en-IT" dirty="0"/>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29778"/>
            <a:ext cx="9144000" cy="2701307"/>
          </a:xfrm>
          <a:prstGeom prst="rect">
            <a:avLst/>
          </a:prstGeom>
        </p:spPr>
      </p:pic>
      <p:sp>
        <p:nvSpPr>
          <p:cNvPr id="8" name="TextBox 4">
            <a:extLst>
              <a:ext uri="{FF2B5EF4-FFF2-40B4-BE49-F238E27FC236}">
                <a16:creationId xmlns:a16="http://schemas.microsoft.com/office/drawing/2014/main" id="{66A86641-C7B7-F84B-41D0-D85AB07AF1ED}"/>
              </a:ext>
            </a:extLst>
          </p:cNvPr>
          <p:cNvSpPr txBox="1"/>
          <p:nvPr/>
        </p:nvSpPr>
        <p:spPr>
          <a:xfrm flipH="1">
            <a:off x="6145815" y="1048329"/>
            <a:ext cx="2431995" cy="400110"/>
          </a:xfrm>
          <a:prstGeom prst="rect">
            <a:avLst/>
          </a:prstGeom>
          <a:noFill/>
        </p:spPr>
        <p:txBody>
          <a:bodyPr wrap="square" rtlCol="0">
            <a:spAutoFit/>
          </a:bodyPr>
          <a:lstStyle/>
          <a:p>
            <a:r>
              <a:rPr lang="it-IT" sz="2000" dirty="0">
                <a:solidFill>
                  <a:srgbClr val="FF0000"/>
                </a:solidFill>
              </a:rPr>
              <a:t>F. Dragoni </a:t>
            </a:r>
            <a:r>
              <a:rPr lang="en-IT" sz="2000" dirty="0">
                <a:solidFill>
                  <a:srgbClr val="FF0000"/>
                </a:solidFill>
              </a:rPr>
              <a:t>– </a:t>
            </a:r>
            <a:r>
              <a:rPr lang="it-IT" sz="2000" dirty="0">
                <a:solidFill>
                  <a:srgbClr val="FF0000"/>
                </a:solidFill>
              </a:rPr>
              <a:t>CERN</a:t>
            </a:r>
            <a:endParaRPr lang="en-IT" sz="2000" dirty="0">
              <a:solidFill>
                <a:srgbClr val="FF0000"/>
              </a:solidFill>
            </a:endParaRPr>
          </a:p>
        </p:txBody>
      </p:sp>
      <p:pic>
        <p:nvPicPr>
          <p:cNvPr id="4" name="Immagine 3">
            <a:extLst>
              <a:ext uri="{FF2B5EF4-FFF2-40B4-BE49-F238E27FC236}">
                <a16:creationId xmlns:a16="http://schemas.microsoft.com/office/drawing/2014/main" id="{B29F2F94-7C70-7BC2-2D0E-6E81B45A53F8}"/>
              </a:ext>
            </a:extLst>
          </p:cNvPr>
          <p:cNvPicPr>
            <a:picLocks noChangeAspect="1"/>
          </p:cNvPicPr>
          <p:nvPr/>
        </p:nvPicPr>
        <p:blipFill>
          <a:blip r:embed="rId3"/>
          <a:stretch>
            <a:fillRect/>
          </a:stretch>
        </p:blipFill>
        <p:spPr>
          <a:xfrm>
            <a:off x="4972408" y="3953372"/>
            <a:ext cx="4083107" cy="2788126"/>
          </a:xfrm>
          <a:prstGeom prst="rect">
            <a:avLst/>
          </a:prstGeom>
        </p:spPr>
      </p:pic>
      <p:sp>
        <p:nvSpPr>
          <p:cNvPr id="9" name="Date Placeholder 3">
            <a:extLst>
              <a:ext uri="{FF2B5EF4-FFF2-40B4-BE49-F238E27FC236}">
                <a16:creationId xmlns:a16="http://schemas.microsoft.com/office/drawing/2014/main" id="{825B7638-2B50-0C47-3062-92E32A84F411}"/>
              </a:ext>
            </a:extLst>
          </p:cNvPr>
          <p:cNvSpPr txBox="1">
            <a:spLocks/>
          </p:cNvSpPr>
          <p:nvPr/>
        </p:nvSpPr>
        <p:spPr>
          <a:xfrm>
            <a:off x="736826" y="6504213"/>
            <a:ext cx="1017669"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1200" dirty="0"/>
              <a:t>07/11/2023</a:t>
            </a:r>
            <a:endParaRPr lang="x-none" sz="1200" dirty="0"/>
          </a:p>
        </p:txBody>
      </p:sp>
      <p:sp>
        <p:nvSpPr>
          <p:cNvPr id="10" name="Footer Placeholder 4">
            <a:extLst>
              <a:ext uri="{FF2B5EF4-FFF2-40B4-BE49-F238E27FC236}">
                <a16:creationId xmlns:a16="http://schemas.microsoft.com/office/drawing/2014/main" id="{3F9876F5-A64A-194A-5C8F-16DDD19D75A6}"/>
              </a:ext>
            </a:extLst>
          </p:cNvPr>
          <p:cNvSpPr txBox="1">
            <a:spLocks/>
          </p:cNvSpPr>
          <p:nvPr/>
        </p:nvSpPr>
        <p:spPr>
          <a:xfrm>
            <a:off x="1937801" y="6504213"/>
            <a:ext cx="5853200" cy="237285"/>
          </a:xfrm>
          <a:prstGeom prst="rect">
            <a:avLst/>
          </a:prstGeom>
        </p:spPr>
        <p:txBody>
          <a:bodyPr/>
          <a:ls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Carlo Ferrari - EATM </a:t>
            </a:r>
            <a:endParaRPr lang="x-none" sz="1200" dirty="0"/>
          </a:p>
        </p:txBody>
      </p:sp>
      <p:sp>
        <p:nvSpPr>
          <p:cNvPr id="11" name="Segnaposto numero diapositiva 10">
            <a:extLst>
              <a:ext uri="{FF2B5EF4-FFF2-40B4-BE49-F238E27FC236}">
                <a16:creationId xmlns:a16="http://schemas.microsoft.com/office/drawing/2014/main" id="{CE71027C-DCEF-2862-E53C-A281BFB3A475}"/>
              </a:ext>
            </a:extLst>
          </p:cNvPr>
          <p:cNvSpPr>
            <a:spLocks noGrp="1"/>
          </p:cNvSpPr>
          <p:nvPr>
            <p:ph type="sldNum" sz="quarter" idx="4"/>
          </p:nvPr>
        </p:nvSpPr>
        <p:spPr/>
        <p:txBody>
          <a:bodyPr/>
          <a:lstStyle/>
          <a:p>
            <a:fld id="{5181F6AD-F9C6-BF4E-A7AB-2D7E3793D4F9}" type="slidenum">
              <a:rPr lang="it-IT" smtClean="0"/>
              <a:t>9</a:t>
            </a:fld>
            <a:endParaRPr lang="it-IT"/>
          </a:p>
        </p:txBody>
      </p:sp>
    </p:spTree>
    <p:extLst>
      <p:ext uri="{BB962C8B-B14F-4D97-AF65-F5344CB8AC3E}">
        <p14:creationId xmlns:p14="http://schemas.microsoft.com/office/powerpoint/2010/main" val="36505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UONE">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10.xml><?xml version="1.0" encoding="utf-8"?>
<a:theme xmlns:a="http://schemas.openxmlformats.org/drawingml/2006/main" name="7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1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3.xml><?xml version="1.0" encoding="utf-8"?>
<a:theme xmlns:a="http://schemas.openxmlformats.org/drawingml/2006/main" name="2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4.xml><?xml version="1.0" encoding="utf-8"?>
<a:theme xmlns:a="http://schemas.openxmlformats.org/drawingml/2006/main" name="3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5.xml><?xml version="1.0" encoding="utf-8"?>
<a:theme xmlns:a="http://schemas.openxmlformats.org/drawingml/2006/main" name="4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6.xml><?xml version="1.0" encoding="utf-8"?>
<a:theme xmlns:a="http://schemas.openxmlformats.org/drawingml/2006/main" name="5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ppt/theme/theme7.xml><?xml version="1.0" encoding="utf-8"?>
<a:theme xmlns:a="http://schemas.openxmlformats.org/drawingml/2006/main" name="Pisa_5yearsAMS_gen2017">
  <a:themeElements>
    <a:clrScheme name="Custom 5">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Whirlpoo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Pisa_5yearsAMS_gen2017">
  <a:themeElements>
    <a:clrScheme name="Custom 5">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Whirlpoo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FermilabGm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6BCA0F98-6B4E-4394-BE4C-0136CF618770}" vid="{E68F1A21-EFD9-415A-A9C1-592D1261E6C7}"/>
    </a:ext>
  </a:extLst>
</a:theme>
</file>

<file path=docProps/app.xml><?xml version="1.0" encoding="utf-8"?>
<Properties xmlns="http://schemas.openxmlformats.org/officeDocument/2006/extended-properties" xmlns:vt="http://schemas.openxmlformats.org/officeDocument/2006/docPropsVTypes">
  <Template>MUONE</Template>
  <TotalTime>7496</TotalTime>
  <Words>1198</Words>
  <Application>Microsoft Office PowerPoint</Application>
  <PresentationFormat>On-screen Show (4:3)</PresentationFormat>
  <Paragraphs>195</Paragraphs>
  <Slides>20</Slides>
  <Notes>2</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20</vt:i4>
      </vt:variant>
    </vt:vector>
  </HeadingPairs>
  <TitlesOfParts>
    <vt:vector size="40" baseType="lpstr">
      <vt:lpstr>Arial</vt:lpstr>
      <vt:lpstr>Calibri</vt:lpstr>
      <vt:lpstr>Helvetica</vt:lpstr>
      <vt:lpstr>Marlett</vt:lpstr>
      <vt:lpstr>Monotype Sorts</vt:lpstr>
      <vt:lpstr>NewTXMI</vt:lpstr>
      <vt:lpstr>Symbol</vt:lpstr>
      <vt:lpstr>Tahoma</vt:lpstr>
      <vt:lpstr>TeXGyreTermesX-Regular</vt:lpstr>
      <vt:lpstr>Wingdings</vt:lpstr>
      <vt:lpstr>MUONE</vt:lpstr>
      <vt:lpstr>1_FermilabGm2</vt:lpstr>
      <vt:lpstr>2_FermilabGm2</vt:lpstr>
      <vt:lpstr>3_FermilabGm2</vt:lpstr>
      <vt:lpstr>4_FermilabGm2</vt:lpstr>
      <vt:lpstr>5_FermilabGm2</vt:lpstr>
      <vt:lpstr>Pisa_5yearsAMS_gen2017</vt:lpstr>
      <vt:lpstr>1_Pisa_5yearsAMS_gen2017</vt:lpstr>
      <vt:lpstr>6_FermilabGm2</vt:lpstr>
      <vt:lpstr>7_FermilabGm2</vt:lpstr>
      <vt:lpstr>PowerPoint Presentation</vt:lpstr>
      <vt:lpstr>Outlook for 2024</vt:lpstr>
      <vt:lpstr>Outlook for 2025</vt:lpstr>
      <vt:lpstr>Beyond LS3: Long term goals</vt:lpstr>
      <vt:lpstr>SPARE</vt:lpstr>
      <vt:lpstr>Introduction</vt:lpstr>
      <vt:lpstr>Tracker station mechanical design</vt:lpstr>
      <vt:lpstr>The «tent»</vt:lpstr>
      <vt:lpstr>The «tent»: The integration model</vt:lpstr>
      <vt:lpstr>MUonE installation</vt:lpstr>
      <vt:lpstr>MUonE installation</vt:lpstr>
      <vt:lpstr>Temperature</vt:lpstr>
      <vt:lpstr>Comments on temperature</vt:lpstr>
      <vt:lpstr>Beam profile</vt:lpstr>
      <vt:lpstr>Beam: event time distribution (spills)</vt:lpstr>
      <vt:lpstr>Beam pileup: number of stubs in station 1</vt:lpstr>
      <vt:lpstr>The test beam (25/8 – 10/9)</vt:lpstr>
      <vt:lpstr>Comment on the beam</vt:lpstr>
      <vt:lpstr>The Etalon device</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incagli</dc:creator>
  <cp:lastModifiedBy>Carlo Ferrari</cp:lastModifiedBy>
  <cp:revision>139</cp:revision>
  <dcterms:created xsi:type="dcterms:W3CDTF">2020-12-22T10:44:22Z</dcterms:created>
  <dcterms:modified xsi:type="dcterms:W3CDTF">2024-02-16T08:23:43Z</dcterms:modified>
</cp:coreProperties>
</file>