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962" r:id="rId3"/>
    <p:sldId id="963" r:id="rId4"/>
    <p:sldId id="964" r:id="rId5"/>
    <p:sldId id="965" r:id="rId6"/>
    <p:sldId id="1425" r:id="rId7"/>
    <p:sldId id="922" r:id="rId8"/>
    <p:sldId id="957" r:id="rId9"/>
    <p:sldId id="958" r:id="rId10"/>
    <p:sldId id="960" r:id="rId11"/>
    <p:sldId id="961" r:id="rId12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1" autoAdjust="0"/>
    <p:restoredTop sz="99632" autoAdjust="0"/>
  </p:normalViewPr>
  <p:slideViewPr>
    <p:cSldViewPr snapToGrid="0" snapToObjects="1">
      <p:cViewPr varScale="1">
        <p:scale>
          <a:sx n="145" d="100"/>
          <a:sy n="145" d="100"/>
        </p:scale>
        <p:origin x="2292" y="66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4" y="1871980"/>
            <a:ext cx="9127728" cy="51863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1" y="7058342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19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4" y="7192805"/>
            <a:ext cx="502444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19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3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5362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jfe-steel.co.jp/en/products/electrical/catalog/f2e-001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32596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4965683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3037" y="2273932"/>
            <a:ext cx="8336779" cy="2662070"/>
          </a:xfrm>
        </p:spPr>
        <p:txBody>
          <a:bodyPr>
            <a:normAutofit/>
          </a:bodyPr>
          <a:lstStyle/>
          <a:p>
            <a:r>
              <a:rPr lang="en-GB" sz="4400" dirty="0"/>
              <a:t>Task3 of the </a:t>
            </a:r>
            <a:r>
              <a:rPr lang="en-GB" sz="4400" dirty="0" err="1"/>
              <a:t>mmWG</a:t>
            </a:r>
            <a:r>
              <a:rPr lang="en-GB" sz="4400" dirty="0"/>
              <a:t>:</a:t>
            </a:r>
            <a:br>
              <a:rPr lang="en-GB" sz="4400" dirty="0"/>
            </a:br>
            <a:r>
              <a:rPr lang="en-GB" sz="4400" dirty="0"/>
              <a:t>Proposal for next studies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4B899-E0CF-D941-FFE5-E1AD028A0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335" y="4239319"/>
            <a:ext cx="2911640" cy="57276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F. </a:t>
            </a:r>
            <a:r>
              <a:rPr lang="en-US" sz="1800" b="1">
                <a:solidFill>
                  <a:schemeClr val="tx1"/>
                </a:solidFill>
              </a:rPr>
              <a:t>Boattini</a:t>
            </a:r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11.December.23</a:t>
            </a: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8FCCF88B-AED2-D33A-BF20-3A6A54E86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BA241-5A32-8ED7-52CD-5BB48529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53D1CD-54BE-0E8F-995F-84C9FEC04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19" y="1463751"/>
            <a:ext cx="3228063" cy="193285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CB55C7-B28C-A9D8-4B05-9D879C5941D1}"/>
              </a:ext>
            </a:extLst>
          </p:cNvPr>
          <p:cNvCxnSpPr>
            <a:cxnSpLocks/>
          </p:cNvCxnSpPr>
          <p:nvPr/>
        </p:nvCxnSpPr>
        <p:spPr>
          <a:xfrm flipV="1">
            <a:off x="646579" y="1326848"/>
            <a:ext cx="3126503" cy="3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82906F-CCF7-13DD-6689-495B2889034F}"/>
              </a:ext>
            </a:extLst>
          </p:cNvPr>
          <p:cNvSpPr txBox="1"/>
          <p:nvPr/>
        </p:nvSpPr>
        <p:spPr>
          <a:xfrm>
            <a:off x="1142420" y="996955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0.64m</a:t>
            </a:r>
            <a:endParaRPr lang="en-GB" sz="16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014C35-2629-D3DA-5DBE-2726A9033E38}"/>
              </a:ext>
            </a:extLst>
          </p:cNvPr>
          <p:cNvCxnSpPr>
            <a:cxnSpLocks/>
          </p:cNvCxnSpPr>
          <p:nvPr/>
        </p:nvCxnSpPr>
        <p:spPr>
          <a:xfrm flipH="1">
            <a:off x="338555" y="1463751"/>
            <a:ext cx="30778" cy="1932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C1ED57-CCAC-CBD6-3F34-26323F682873}"/>
              </a:ext>
            </a:extLst>
          </p:cNvPr>
          <p:cNvSpPr txBox="1"/>
          <p:nvPr/>
        </p:nvSpPr>
        <p:spPr>
          <a:xfrm rot="16200000">
            <a:off x="-421288" y="1751690"/>
            <a:ext cx="1181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0.37m</a:t>
            </a:r>
            <a:endParaRPr lang="en-GB" sz="1600" dirty="0"/>
          </a:p>
        </p:txBody>
      </p: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18DD860A-1055-B263-4AC7-E829E079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147163"/>
              </p:ext>
            </p:extLst>
          </p:nvPr>
        </p:nvGraphicFramePr>
        <p:xfrm>
          <a:off x="360929" y="3712205"/>
          <a:ext cx="7938596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736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1882474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730344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UNIBO HM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Hollow conductors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500 x 380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640 x 370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(1.8 is the design value)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47.8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44.9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/(2200x15)=96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128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133 @454Hz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295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125 @ (Fourier of current)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5740 / 4775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7630 / 3867 (1.97)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1D1189AE-4C45-1728-1FE2-DC9027A92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57ED004-A0AD-9105-1A3F-DD4A2936E566}"/>
              </a:ext>
            </a:extLst>
          </p:cNvPr>
          <p:cNvSpPr/>
          <p:nvPr/>
        </p:nvSpPr>
        <p:spPr>
          <a:xfrm>
            <a:off x="4592555" y="1358626"/>
            <a:ext cx="338550" cy="57459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33388E-EAA8-0403-1180-F7E6AA70A5C2}"/>
              </a:ext>
            </a:extLst>
          </p:cNvPr>
          <p:cNvSpPr/>
          <p:nvPr/>
        </p:nvSpPr>
        <p:spPr>
          <a:xfrm>
            <a:off x="4623333" y="1396651"/>
            <a:ext cx="277197" cy="50165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617598-C7C6-66F2-BB29-26C8BD001625}"/>
              </a:ext>
            </a:extLst>
          </p:cNvPr>
          <p:cNvCxnSpPr>
            <a:cxnSpLocks/>
          </p:cNvCxnSpPr>
          <p:nvPr/>
        </p:nvCxnSpPr>
        <p:spPr>
          <a:xfrm flipH="1">
            <a:off x="4462725" y="1350817"/>
            <a:ext cx="1" cy="582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3A49499-FAD4-F86C-D3A8-FC8F03BA5066}"/>
              </a:ext>
            </a:extLst>
          </p:cNvPr>
          <p:cNvSpPr txBox="1"/>
          <p:nvPr/>
        </p:nvSpPr>
        <p:spPr>
          <a:xfrm rot="16200000">
            <a:off x="3861222" y="1418784"/>
            <a:ext cx="833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0.039m</a:t>
            </a:r>
            <a:endParaRPr lang="en-GB" sz="16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B1C636-7B76-BC49-2ACB-A6659957F794}"/>
              </a:ext>
            </a:extLst>
          </p:cNvPr>
          <p:cNvCxnSpPr>
            <a:cxnSpLocks/>
          </p:cNvCxnSpPr>
          <p:nvPr/>
        </p:nvCxnSpPr>
        <p:spPr>
          <a:xfrm>
            <a:off x="4592555" y="1326848"/>
            <a:ext cx="3385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065185E-E6EE-6BF3-D3FD-1336B401D970}"/>
              </a:ext>
            </a:extLst>
          </p:cNvPr>
          <p:cNvSpPr txBox="1"/>
          <p:nvPr/>
        </p:nvSpPr>
        <p:spPr>
          <a:xfrm>
            <a:off x="4447336" y="1021982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0.019m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A4E06-A76D-6254-7324-B289E3D27C88}"/>
              </a:ext>
            </a:extLst>
          </p:cNvPr>
          <p:cNvSpPr txBox="1"/>
          <p:nvPr/>
        </p:nvSpPr>
        <p:spPr>
          <a:xfrm>
            <a:off x="5034710" y="1489501"/>
            <a:ext cx="244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Sc=0.003m</a:t>
            </a:r>
          </a:p>
          <a:p>
            <a:r>
              <a:rPr lang="en-US" sz="1600" dirty="0" err="1"/>
              <a:t>Sigmarms</a:t>
            </a:r>
            <a:r>
              <a:rPr lang="en-US" sz="1600" dirty="0"/>
              <a:t>=5A/mm2</a:t>
            </a:r>
          </a:p>
          <a:p>
            <a:r>
              <a:rPr lang="en-US" sz="1600" dirty="0" err="1"/>
              <a:t>Sigmapk</a:t>
            </a:r>
            <a:r>
              <a:rPr lang="en-US" sz="1600" dirty="0"/>
              <a:t>=18A/mm2</a:t>
            </a:r>
            <a:endParaRPr lang="en-GB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20AC1C-CC2E-6508-1ED6-035629487F34}"/>
              </a:ext>
            </a:extLst>
          </p:cNvPr>
          <p:cNvSpPr txBox="1"/>
          <p:nvPr/>
        </p:nvSpPr>
        <p:spPr>
          <a:xfrm>
            <a:off x="4108782" y="2569207"/>
            <a:ext cx="5570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Hollow water-cooled conductors</a:t>
            </a:r>
          </a:p>
          <a:p>
            <a:r>
              <a:rPr lang="en-US" sz="1600" dirty="0"/>
              <a:t>Single turn with straight conductors connecting magnet to magnet via the power cell (or directly)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0B3185-C785-E75D-40FA-C40AFF08077E}"/>
              </a:ext>
            </a:extLst>
          </p:cNvPr>
          <p:cNvSpPr txBox="1"/>
          <p:nvPr/>
        </p:nvSpPr>
        <p:spPr>
          <a:xfrm>
            <a:off x="7065817" y="1068148"/>
            <a:ext cx="2978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Just an example not the one to consider for the </a:t>
            </a:r>
            <a:r>
              <a:rPr lang="en-US" sz="1600" dirty="0" err="1">
                <a:highlight>
                  <a:srgbClr val="FFFF00"/>
                </a:highlight>
              </a:rPr>
              <a:t>calculaitons</a:t>
            </a:r>
            <a:endParaRPr lang="en-GB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0891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382C0-CFE8-6CD8-E6CC-612033093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44330"/>
            <a:ext cx="8738887" cy="805005"/>
          </a:xfrm>
        </p:spPr>
        <p:txBody>
          <a:bodyPr>
            <a:noAutofit/>
          </a:bodyPr>
          <a:lstStyle/>
          <a:p>
            <a:r>
              <a:rPr lang="en-US" sz="3600" dirty="0"/>
              <a:t>High-saturation magnetic flux density  steels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DABAF-BD11-5F11-58BF-683159D46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183808-F22C-9C10-EACD-B63059BE6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29" y="1684073"/>
            <a:ext cx="4101500" cy="36649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EE7AF2-1DD2-5312-4463-1F30737A8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1799655"/>
            <a:ext cx="4896295" cy="267212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AF783FF-8EED-2829-85F3-837E4CA02579}"/>
              </a:ext>
            </a:extLst>
          </p:cNvPr>
          <p:cNvSpPr/>
          <p:nvPr/>
        </p:nvSpPr>
        <p:spPr>
          <a:xfrm>
            <a:off x="582879" y="3137204"/>
            <a:ext cx="1680097" cy="163214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FE5645-D318-1D24-1F0E-7F1B38A9CB2F}"/>
              </a:ext>
            </a:extLst>
          </p:cNvPr>
          <p:cNvCxnSpPr>
            <a:stCxn id="8" idx="1"/>
            <a:endCxn id="9" idx="3"/>
          </p:cNvCxnSpPr>
          <p:nvPr/>
        </p:nvCxnSpPr>
        <p:spPr>
          <a:xfrm flipH="1">
            <a:off x="2262976" y="3135719"/>
            <a:ext cx="2761461" cy="8175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33005D7-8EC7-4922-ACA1-12F2E8671E5C}"/>
              </a:ext>
            </a:extLst>
          </p:cNvPr>
          <p:cNvSpPr txBox="1"/>
          <p:nvPr/>
        </p:nvSpPr>
        <p:spPr>
          <a:xfrm>
            <a:off x="582878" y="5459085"/>
            <a:ext cx="80808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https://www.jfe-steel.co.jp/en/products/electrical/catalog/f2e-001.pdf</a:t>
            </a:r>
            <a:r>
              <a:rPr lang="en-US" sz="2000" dirty="0"/>
              <a:t>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0815E5-6D17-DBA6-6F92-71AFDD3A4CCD}"/>
              </a:ext>
            </a:extLst>
          </p:cNvPr>
          <p:cNvSpPr txBox="1"/>
          <p:nvPr/>
        </p:nvSpPr>
        <p:spPr>
          <a:xfrm>
            <a:off x="516966" y="1021145"/>
            <a:ext cx="5570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ighlight>
                  <a:srgbClr val="FFFF00"/>
                </a:highlight>
              </a:rPr>
              <a:t>No cobalt content- Non oriented</a:t>
            </a:r>
            <a:endParaRPr lang="en-GB" sz="2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3397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B6BF4-2C33-73DD-5495-C9DA6842A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1CB81-4B8A-A7CE-5DD1-425789FB9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618530" cy="314181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 (Body)"/>
              </a:rPr>
              <a:t>12-15 March 2024, CERN </a:t>
            </a:r>
            <a:r>
              <a:rPr lang="en-GB" sz="2000" dirty="0">
                <a:hlinkClick r:id="rId2"/>
              </a:rPr>
              <a:t>IMCC and </a:t>
            </a:r>
            <a:r>
              <a:rPr lang="en-GB" sz="2000" dirty="0" err="1">
                <a:hlinkClick r:id="rId2"/>
              </a:rPr>
              <a:t>MuCol</a:t>
            </a:r>
            <a:r>
              <a:rPr lang="en-GB" sz="2000" dirty="0">
                <a:hlinkClick r:id="rId2"/>
              </a:rPr>
              <a:t> Annual Meeting 2024</a:t>
            </a:r>
            <a:r>
              <a:rPr lang="en-GB" sz="2000" dirty="0"/>
              <a:t>;</a:t>
            </a:r>
          </a:p>
          <a:p>
            <a:pPr lvl="1"/>
            <a:r>
              <a:rPr lang="en-GB" sz="2000" dirty="0">
                <a:latin typeface="Calibri (Body)"/>
              </a:rPr>
              <a:t>Contribution resistive magnets losses and algebraic models of dipoles for optimization. </a:t>
            </a:r>
            <a:r>
              <a:rPr lang="en-GB" sz="2000" dirty="0" err="1">
                <a:latin typeface="Calibri (Body)"/>
              </a:rPr>
              <a:t>M.Breschi</a:t>
            </a:r>
            <a:endParaRPr lang="en-GB" sz="2000" dirty="0">
              <a:latin typeface="Calibri (Body)"/>
            </a:endParaRPr>
          </a:p>
          <a:p>
            <a:pPr lvl="1"/>
            <a:r>
              <a:rPr lang="en-GB" sz="2000" dirty="0">
                <a:latin typeface="Calibri (Body)"/>
              </a:rPr>
              <a:t>Contribution on dynamic models of resistive dipoles with coupled electronics. </a:t>
            </a:r>
            <a:r>
              <a:rPr lang="en-GB" sz="2000" dirty="0" err="1">
                <a:latin typeface="Calibri (Body)"/>
              </a:rPr>
              <a:t>D.Moll</a:t>
            </a:r>
            <a:endParaRPr lang="en-GB" sz="2000" dirty="0">
              <a:latin typeface="Calibri (Body)"/>
            </a:endParaRPr>
          </a:p>
          <a:p>
            <a:pPr lvl="1"/>
            <a:r>
              <a:rPr lang="en-GB" sz="2000" dirty="0">
                <a:latin typeface="Calibri (Body)"/>
              </a:rPr>
              <a:t>Resistive magnets and circuits. F. Boattini/UNIBO/TUD</a:t>
            </a:r>
          </a:p>
          <a:p>
            <a:pPr lvl="1"/>
            <a:r>
              <a:rPr lang="en-GB" sz="2000" dirty="0">
                <a:latin typeface="Calibri (Body)"/>
              </a:rPr>
              <a:t>Magnet/power converters development and production schedule, with estimates of M+P, and proposals for priority R&amp;D topics. F. Boattini/UNIBO/TUD</a:t>
            </a:r>
            <a:r>
              <a:rPr lang="en-GB" sz="2800" dirty="0">
                <a:latin typeface="Calibri (Body)"/>
              </a:rPr>
              <a:t>	</a:t>
            </a:r>
            <a:endParaRPr lang="en-GB" sz="2800" dirty="0">
              <a:latin typeface="Calibri (Body)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D7227-AC29-2B86-D08B-F33D22AB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F74FC4-D2AE-DB7F-E62A-D8E6A204F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36733"/>
            <a:ext cx="10048875" cy="290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81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B6BF4-2C33-73DD-5495-C9DA6842A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2024 Publications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1CB81-4B8A-A7CE-5DD1-425789FB9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618530" cy="335232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 (Body)"/>
              </a:rPr>
              <a:t>2024 Publications</a:t>
            </a:r>
            <a:endParaRPr lang="en-GB" sz="2000" dirty="0"/>
          </a:p>
          <a:p>
            <a:pPr marL="0">
              <a:spcBef>
                <a:spcPts val="0"/>
              </a:spcBef>
            </a:pPr>
            <a:r>
              <a:rPr lang="en-GB" sz="1800" b="1" kern="100" dirty="0">
                <a:latin typeface="Calibri" panose="020F0502020204030204" pitchFamily="34" charset="0"/>
                <a:cs typeface="Calibri" panose="020F0502020204030204" pitchFamily="34" charset="0"/>
              </a:rPr>
              <a:t>Comparative analysis of resistive dipole accelerator magnets for a Muon Collider</a:t>
            </a:r>
          </a:p>
          <a:p>
            <a:pPr marL="439175" lvl="1">
              <a:spcBef>
                <a:spcPts val="0"/>
              </a:spcBef>
            </a:pPr>
            <a:r>
              <a:rPr lang="en-GB" sz="1400" b="1" kern="100" dirty="0">
                <a:latin typeface="Calibri" panose="020F0502020204030204" pitchFamily="34" charset="0"/>
                <a:cs typeface="Calibri" panose="020F0502020204030204" pitchFamily="34" charset="0"/>
              </a:rPr>
              <a:t>MT28 IEEE Transactions on Applied Superconductivity: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400" dirty="0">
                <a:effectLst/>
                <a:latin typeface="+mj-lt"/>
                <a:ea typeface="Times New Roman" panose="02020603050405020304" pitchFamily="18" charset="0"/>
              </a:rPr>
              <a:t>M. Breschi, L. Cavallucci, R. Miceli, P. L. Ribani, L. Bottura, F. Boattini, S. Fabbri</a:t>
            </a:r>
            <a:endParaRPr lang="en-GB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en-GB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Transient finite-element simulations of fast-ramping muon-collider magnets </a:t>
            </a:r>
          </a:p>
          <a:p>
            <a:pPr marL="439175" lvl="1">
              <a:spcBef>
                <a:spcPts val="0"/>
              </a:spcBef>
            </a:pPr>
            <a:r>
              <a:rPr lang="en-US" sz="1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particle Accelerator Conference 2024 (Nashville)</a:t>
            </a:r>
            <a:r>
              <a:rPr lang="en-GB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Dominik Moll, Jan-Magnus </a:t>
            </a:r>
            <a:r>
              <a:rPr lang="en-GB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Christmann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Laura A.M. D'Angelo, Herbert De Gersem, Marco Breschi, Luca Bottura, Fulvio Boattini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Transient modeling of fast-ramping normal-conducting muon-collider magnets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9175" lvl="1">
              <a:spcBef>
                <a:spcPts val="0"/>
              </a:spcBef>
            </a:pPr>
            <a:r>
              <a:rPr lang="en-US" sz="1400" b="1" kern="100" dirty="0">
                <a:latin typeface="Calibri" panose="020F0502020204030204" pitchFamily="34" charset="0"/>
                <a:cs typeface="Calibri" panose="020F0502020204030204" pitchFamily="34" charset="0"/>
              </a:rPr>
              <a:t>International Conference on Magnetism 2024 (Bologna):</a:t>
            </a:r>
            <a:r>
              <a:rPr lang="en-US" sz="1000" b="1" kern="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Dominik Moll, Jan-Magnus </a:t>
            </a:r>
            <a:r>
              <a:rPr lang="en-US" sz="1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Christmann</a:t>
            </a: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Laura A.M. D'Angelo, Herbert De Gersem, Marco Breschi, Luca Bottura, Fulvio Boattini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D7227-AC29-2B86-D08B-F33D22AB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57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B6BF4-2C33-73DD-5495-C9DA6842A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powering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D7227-AC29-2B86-D08B-F33D22AB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1A18E-A498-DF3E-69C8-36BC24B157A9}"/>
                  </a:ext>
                </a:extLst>
              </p:cNvPr>
              <p:cNvSpPr txBox="1"/>
              <p:nvPr/>
            </p:nvSpPr>
            <p:spPr>
              <a:xfrm>
                <a:off x="2686993" y="959837"/>
                <a:ext cx="4086758" cy="726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5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de-DE" sz="105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05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sz="1050" i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105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de-DE" sz="1050" i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de-DE" sz="1050" i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de-DE" sz="1050" i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sz="105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1050" i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de-DE" sz="1050" i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105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de-DE" sz="105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105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105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05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1050" i="1">
                                      <a:latin typeface="Cambria Math" panose="02040503050406030204" pitchFamily="18" charset="0"/>
                                    </a:rPr>
                                    <m:t>𝑚𝑎𝑔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sz="105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𝑚𝑎𝑔</m:t>
                              </m:r>
                            </m:sub>
                          </m:sSub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105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de-DE" sz="105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de-DE" sz="105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de-DE" sz="105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sz="1050" i="1"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de-DE" sz="10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105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de-DE" sz="10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de-DE" sz="105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1050" dirty="0"/>
              </a:p>
              <a:p>
                <a:endParaRPr lang="en-US" sz="105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1A18E-A498-DF3E-69C8-36BC24B15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993" y="959837"/>
                <a:ext cx="4086758" cy="7263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AD4764-2755-4809-D4D1-6D5D439A1F4C}"/>
                  </a:ext>
                </a:extLst>
              </p:cNvPr>
              <p:cNvSpPr txBox="1"/>
              <p:nvPr/>
            </p:nvSpPr>
            <p:spPr>
              <a:xfrm>
                <a:off x="2830714" y="1553260"/>
                <a:ext cx="4572000" cy="418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de-DE" sz="11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de-DE" sz="1100" i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DE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de-DE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1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1100" i="1">
                                  <a:latin typeface="Cambria Math" panose="02040503050406030204" pitchFamily="18" charset="0"/>
                                </a:rPr>
                                <m:t>𝑚𝑎𝑔</m:t>
                              </m:r>
                            </m:sub>
                          </m:sSub>
                        </m:num>
                        <m:den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e-DE" sz="11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de-DE" sz="1100" i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100" i="1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</m:oMath>
                  </m:oMathPara>
                </a14:m>
                <a:endParaRPr lang="de-DE" sz="12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AD4764-2755-4809-D4D1-6D5D439A1F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714" y="1553260"/>
                <a:ext cx="4572000" cy="418641"/>
              </a:xfrm>
              <a:prstGeom prst="rect">
                <a:avLst/>
              </a:prstGeom>
              <a:blipFill>
                <a:blip r:embed="rId3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6491D81-5DE2-25F9-F5AD-AE2D3328CE21}"/>
                  </a:ext>
                </a:extLst>
              </p:cNvPr>
              <p:cNvSpPr txBox="1"/>
              <p:nvPr/>
            </p:nvSpPr>
            <p:spPr>
              <a:xfrm>
                <a:off x="6299419" y="2306896"/>
                <a:ext cx="363564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https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://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gitlab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cern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ch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muon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collider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bd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rcsparameters</m:t>
                      </m:r>
                    </m:oMath>
                  </m:oMathPara>
                </a14:m>
                <a:endParaRPr lang="de-DE" sz="1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6491D81-5DE2-25F9-F5AD-AE2D3328CE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9419" y="2306896"/>
                <a:ext cx="3635642" cy="246221"/>
              </a:xfrm>
              <a:prstGeom prst="rect">
                <a:avLst/>
              </a:prstGeom>
              <a:blipFill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17EEEE8-EFC2-3234-D73D-A61DBD8A8AEE}"/>
                  </a:ext>
                </a:extLst>
              </p:cNvPr>
              <p:cNvSpPr txBox="1"/>
              <p:nvPr/>
            </p:nvSpPr>
            <p:spPr>
              <a:xfrm>
                <a:off x="2830714" y="2006108"/>
                <a:ext cx="1581110" cy="5470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00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de-DE" sz="1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0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DE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de-DE" sz="1000" i="1">
                                      <a:latin typeface="Cambria Math" panose="02040503050406030204" pitchFamily="18" charset="0"/>
                                    </a:rPr>
                                    <m:t>𝑚𝑎𝑔</m:t>
                                  </m:r>
                                </m:sub>
                              </m:sSub>
                              <m:r>
                                <a:rPr lang="de-DE" sz="1000" i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  <m:r>
                            <a:rPr lang="de-DE" sz="1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sz="1000" i="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sup>
                              <m:r>
                                <a:rPr lang="de-DE" sz="1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de-DE" sz="1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17EEEE8-EFC2-3234-D73D-A61DBD8A8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714" y="2006108"/>
                <a:ext cx="1581110" cy="5470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8">
            <a:extLst>
              <a:ext uri="{FF2B5EF4-FFF2-40B4-BE49-F238E27FC236}">
                <a16:creationId xmlns:a16="http://schemas.microsoft.com/office/drawing/2014/main" id="{2B5A281A-8F76-4F59-4A62-E151498E4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4" y="1197890"/>
            <a:ext cx="2493539" cy="171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CB154705-1183-9EC4-23F4-229F0C346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65229"/>
            <a:ext cx="7056784" cy="166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0FE7B8-3504-F361-29E1-0E36B6E16253}"/>
              </a:ext>
            </a:extLst>
          </p:cNvPr>
          <p:cNvSpPr txBox="1">
            <a:spLocks/>
          </p:cNvSpPr>
          <p:nvPr/>
        </p:nvSpPr>
        <p:spPr>
          <a:xfrm>
            <a:off x="2305554" y="3124805"/>
            <a:ext cx="6658933" cy="857250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>
                <a:latin typeface="Arial Narrow" panose="020B0606020202030204" pitchFamily="34" charset="0"/>
              </a:rPr>
              <a:t>There are two possibilities for the connection between cells and magnets.</a:t>
            </a:r>
          </a:p>
          <a:p>
            <a:pPr marL="0" indent="0">
              <a:buFont typeface="Arial"/>
              <a:buNone/>
            </a:pPr>
            <a:endParaRPr lang="en-US" sz="1600" dirty="0">
              <a:latin typeface="Arial Narrow" panose="020B0606020202030204" pitchFamily="34" charset="0"/>
            </a:endParaRPr>
          </a:p>
          <a:p>
            <a:pPr marL="0" indent="0">
              <a:buFont typeface="Arial"/>
              <a:buNone/>
            </a:pPr>
            <a:endParaRPr lang="en-US" sz="16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 Narrow" panose="020B0606020202030204" pitchFamily="34" charset="0"/>
            </a:endParaRPr>
          </a:p>
          <a:p>
            <a:pPr marL="0" indent="0">
              <a:buFont typeface="Arial"/>
              <a:buNone/>
            </a:pPr>
            <a:endParaRPr lang="en-US" sz="1600" dirty="0">
              <a:latin typeface="Arial Narrow" panose="020B0606020202030204" pitchFamily="34" charset="0"/>
            </a:endParaRP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557C2B2A-910E-9FC6-2157-41ADA3FF2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30189"/>
            <a:ext cx="7128792" cy="158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81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8B522-167F-C80A-428A-039F708E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F8C4D-7C65-CB3E-8115-B6928690B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C6D46D9-349E-F08F-A8FA-4C22FFD53C43}"/>
                  </a:ext>
                </a:extLst>
              </p:cNvPr>
              <p:cNvSpPr txBox="1"/>
              <p:nvPr/>
            </p:nvSpPr>
            <p:spPr>
              <a:xfrm>
                <a:off x="426088" y="946732"/>
                <a:ext cx="363564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https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://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gitlab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cern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ch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muon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collider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bd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000" i="1">
                          <a:latin typeface="Cambria Math" panose="02040503050406030204" pitchFamily="18" charset="0"/>
                        </a:rPr>
                        <m:t>rcsparameters</m:t>
                      </m:r>
                    </m:oMath>
                  </m:oMathPara>
                </a14:m>
                <a:endParaRPr lang="de-DE" sz="1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C6D46D9-349E-F08F-A8FA-4C22FFD53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088" y="946732"/>
                <a:ext cx="3635642" cy="246221"/>
              </a:xfrm>
              <a:prstGeom prst="rect">
                <a:avLst/>
              </a:prstGeom>
              <a:blipFill>
                <a:blip r:embed="rId2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4">
            <a:extLst>
              <a:ext uri="{FF2B5EF4-FFF2-40B4-BE49-F238E27FC236}">
                <a16:creationId xmlns:a16="http://schemas.microsoft.com/office/drawing/2014/main" id="{084D1EE9-5EC0-9C2C-D2B9-B017C4694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29" y="1530693"/>
            <a:ext cx="7401603" cy="470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87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BCB291-036A-9E73-05ED-FBBCC48F3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DBF2C7-C2FE-D224-7A5B-62CC6D4A2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Switched resonance cell class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639DFB8-D611-124D-71C9-263C31A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449" y="2114534"/>
            <a:ext cx="6625977" cy="420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361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Proposal for </a:t>
            </a:r>
            <a:r>
              <a:rPr lang="en-US" sz="3600" dirty="0" err="1"/>
              <a:t>ext</a:t>
            </a:r>
            <a:r>
              <a:rPr lang="en-US" sz="3600" dirty="0"/>
              <a:t> steps for TUD university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63B4C-05B6-2658-9790-4AE7B2623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Run calculations for MAP dipole at </a:t>
            </a:r>
            <a:r>
              <a:rPr lang="en-US" sz="2800" strike="sngStrike" dirty="0"/>
              <a:t>1.5T</a:t>
            </a:r>
            <a:r>
              <a:rPr lang="en-US" sz="2800" dirty="0"/>
              <a:t> and 1.8T</a:t>
            </a:r>
          </a:p>
          <a:p>
            <a:r>
              <a:rPr lang="en-US" sz="2800" dirty="0"/>
              <a:t>Run calculations for H-type dipole at 1.8T with hollow conductors</a:t>
            </a:r>
          </a:p>
          <a:p>
            <a:r>
              <a:rPr lang="en-US" sz="2800" dirty="0"/>
              <a:t>Check both solutions thermally (calculation of hotspot in conductors)</a:t>
            </a:r>
          </a:p>
          <a:p>
            <a:endParaRPr lang="en-US" sz="2800" dirty="0"/>
          </a:p>
          <a:p>
            <a:r>
              <a:rPr lang="en-US" sz="2800" dirty="0"/>
              <a:t>Meet again to discuss results</a:t>
            </a:r>
          </a:p>
          <a:p>
            <a:endParaRPr lang="en-US" sz="2800" dirty="0"/>
          </a:p>
          <a:p>
            <a:r>
              <a:rPr lang="en-US" sz="2800" dirty="0"/>
              <a:t>Start coupled magneto-dynamic simulations on the selected layout with the </a:t>
            </a:r>
            <a:r>
              <a:rPr lang="en-US" sz="2800" strike="sngStrike" dirty="0"/>
              <a:t>two resonance circuits </a:t>
            </a:r>
            <a:r>
              <a:rPr lang="en-US" sz="2800" dirty="0"/>
              <a:t>switched resonance circuit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8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209" y="2258586"/>
            <a:ext cx="6842456" cy="2662070"/>
          </a:xfrm>
        </p:spPr>
        <p:txBody>
          <a:bodyPr>
            <a:normAutofit/>
          </a:bodyPr>
          <a:lstStyle/>
          <a:p>
            <a:r>
              <a:rPr lang="en-US" sz="4400" dirty="0"/>
              <a:t>Thank you for your attention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E82B24-45C7-BCAE-57AF-E9E2DCA19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2" y="1136719"/>
            <a:ext cx="4482057" cy="2578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MAP dipole study </a:t>
            </a:r>
            <a:r>
              <a:rPr lang="en-US" sz="1000" dirty="0"/>
              <a:t>(</a:t>
            </a:r>
            <a:r>
              <a:rPr lang="en-US" sz="1000" dirty="0">
                <a:hlinkClick r:id="rId3"/>
              </a:rPr>
              <a:t>https://doi.org/10.1063/1.4965683</a:t>
            </a:r>
            <a:r>
              <a:rPr lang="en-US" sz="1000" dirty="0"/>
              <a:t>) </a:t>
            </a:r>
            <a:endParaRPr lang="en-GB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Autofit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800" dirty="0"/>
                  <a:t>Back-Joke material</a:t>
                </a:r>
                <a:r>
                  <a:rPr lang="en-US" sz="1800" dirty="0">
                    <a:sym typeface="Wingdings" panose="05000000000000000000" pitchFamily="2" charset="2"/>
                  </a:rPr>
                  <a:t>0.1mm NO 6.5%Si (JFE-JNEX)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Poles material 0.178mm NO 3%Si (Arnold Magnetics </a:t>
                </a:r>
                <a:r>
                  <a:rPr lang="en-US" sz="1800" dirty="0" err="1">
                    <a:sym typeface="Wingdings" panose="05000000000000000000" pitchFamily="2" charset="2"/>
                  </a:rPr>
                  <a:t>Arnon</a:t>
                </a:r>
                <a:r>
                  <a:rPr lang="en-US" sz="1800" dirty="0">
                    <a:sym typeface="Wingdings" panose="05000000000000000000" pitchFamily="2" charset="2"/>
                  </a:rPr>
                  <a:t> 5)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Calculated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for the airgap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05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1.</m:t>
                        </m:r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∙0.025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GB" sz="105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29.8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kAt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Bag=1.5T</a:t>
                </a:r>
                <a:endParaRPr lang="en-US" sz="1800" dirty="0"/>
              </a:p>
              <a:p>
                <a:pPr marL="0" indent="0">
                  <a:buFont typeface="Arial"/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  <a:blipFill>
                <a:blip r:embed="rId5"/>
                <a:stretch>
                  <a:fillRect l="-751" t="-1767" b="-3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72F43AE-FA97-82CE-63AE-13C4F815F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105596"/>
              </p:ext>
            </p:extLst>
          </p:nvPr>
        </p:nvGraphicFramePr>
        <p:xfrm>
          <a:off x="443402" y="3732215"/>
          <a:ext cx="7938596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023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250507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CERN (Maxwell2D)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(joke)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/(2200x15)=33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59085x2x0.001=59 (pole and Joke have the same material M235-35A)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(pole)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2.1E6</a:t>
                      </a:r>
                      <a:r>
                        <a:rPr lang="en-US" sz="1200" dirty="0"/>
                        <a:t>/(2200x15)=63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61167x2x0.001=61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836574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4*(3174+5106)x0.001=33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4900 / 3490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0FCE82-05C3-D518-6057-7E1B64CB4705}"/>
              </a:ext>
            </a:extLst>
          </p:cNvPr>
          <p:cNvSpPr txBox="1"/>
          <p:nvPr/>
        </p:nvSpPr>
        <p:spPr>
          <a:xfrm>
            <a:off x="360929" y="6679926"/>
            <a:ext cx="2182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(*) with 1kHz sinus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040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226116</TotalTime>
  <Words>802</Words>
  <Application>Microsoft Office PowerPoint</Application>
  <PresentationFormat>Custom</PresentationFormat>
  <Paragraphs>135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Calibri</vt:lpstr>
      <vt:lpstr>Calibri (Body)</vt:lpstr>
      <vt:lpstr>Cambria Math</vt:lpstr>
      <vt:lpstr>Symbol</vt:lpstr>
      <vt:lpstr>Times New Roman</vt:lpstr>
      <vt:lpstr>Office Theme</vt:lpstr>
      <vt:lpstr>Task3 of the mmWG: Proposal for next studies  </vt:lpstr>
      <vt:lpstr>News</vt:lpstr>
      <vt:lpstr>2024 Publications</vt:lpstr>
      <vt:lpstr>The powering</vt:lpstr>
      <vt:lpstr>Optimization</vt:lpstr>
      <vt:lpstr>Switched resonance cell class</vt:lpstr>
      <vt:lpstr>Proposal for ext steps for TUD university</vt:lpstr>
      <vt:lpstr>Thank you for your attention</vt:lpstr>
      <vt:lpstr>MAP dipole study (https://doi.org/10.1063/1.4965683) </vt:lpstr>
      <vt:lpstr>Ideas for the full power-converters/magnets system</vt:lpstr>
      <vt:lpstr>High-saturation magnetic flux density  steels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1026</cp:revision>
  <cp:lastPrinted>2021-09-29T09:15:00Z</cp:lastPrinted>
  <dcterms:created xsi:type="dcterms:W3CDTF">2019-06-07T07:36:38Z</dcterms:created>
  <dcterms:modified xsi:type="dcterms:W3CDTF">2024-02-02T09:01:45Z</dcterms:modified>
</cp:coreProperties>
</file>