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84" y="6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763870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b8a7563ef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b8a7563ef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6291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5835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8c44c73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8c44c73d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433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79502"/>
            <a:ext cx="8520600" cy="44270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Interest of Bursa </a:t>
            </a:r>
            <a:r>
              <a:rPr lang="en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Uluda</a:t>
            </a:r>
            <a: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ğ</a:t>
            </a:r>
            <a:r>
              <a:rPr lang="en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University</a:t>
            </a:r>
            <a: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First WG4 </a:t>
            </a:r>
            <a:r>
              <a:rPr lang="tr-TR" sz="4200" b="1" dirty="0" err="1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working</a:t>
            </a:r>
            <a: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tr-TR" sz="4200" b="1" dirty="0" err="1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meeting</a:t>
            </a:r>
            <a: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tr-TR" sz="4200" b="1" dirty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Özkan ŞAHİN</a:t>
            </a:r>
            <a:b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tr-TR" sz="4200" b="1" dirty="0" smtClean="0">
                <a:solidFill>
                  <a:srgbClr val="1A63A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13.02.2024</a:t>
            </a:r>
            <a:endParaRPr sz="42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550775" y="591650"/>
            <a:ext cx="7990200" cy="43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400" b="1" dirty="0">
                <a:solidFill>
                  <a:schemeClr val="dk2"/>
                </a:solidFill>
              </a:rPr>
              <a:t>We are studying on avalanche formation processes:</a:t>
            </a:r>
            <a:r>
              <a:rPr lang="en" sz="2400" dirty="0">
                <a:solidFill>
                  <a:schemeClr val="dk2"/>
                </a:solidFill>
              </a:rPr>
              <a:t> </a:t>
            </a:r>
            <a:endParaRPr sz="24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" sz="2100" dirty="0">
                <a:solidFill>
                  <a:schemeClr val="dk2"/>
                </a:solidFill>
              </a:rPr>
              <a:t>The non-equilibrium effect in gaseous particles detectors.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" sz="2100" dirty="0">
                <a:solidFill>
                  <a:schemeClr val="dk2"/>
                </a:solidFill>
              </a:rPr>
              <a:t>Studying this effect require to simulate the avalanche inside the detectors both macroscopically and microscopically.</a:t>
            </a:r>
            <a:endParaRPr sz="2100" dirty="0">
              <a:solidFill>
                <a:schemeClr val="dk2"/>
              </a:solidFill>
            </a:endParaRPr>
          </a:p>
          <a:p>
            <a:pPr marL="457200" lvl="0" indent="-36195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●"/>
            </a:pPr>
            <a:r>
              <a:rPr lang="en" sz="2100" dirty="0">
                <a:solidFill>
                  <a:schemeClr val="dk2"/>
                </a:solidFill>
              </a:rPr>
              <a:t>The discrepancies between the two methods gives insight on the non-equilibrium effect.</a:t>
            </a:r>
            <a:endParaRPr sz="2100" dirty="0">
              <a:solidFill>
                <a:schemeClr val="dk2"/>
              </a:solidFill>
            </a:endParaRPr>
          </a:p>
          <a:p>
            <a:pPr marL="914400" lvl="1" indent="-361950" algn="l" rtl="0"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2100"/>
              <a:buChar char="○"/>
            </a:pPr>
            <a:r>
              <a:rPr lang="en" sz="2100" dirty="0">
                <a:solidFill>
                  <a:schemeClr val="dk2"/>
                </a:solidFill>
              </a:rPr>
              <a:t>When calculating Penning transfer probability for low pressures without taking non-equilibrium into account we get </a:t>
            </a:r>
            <a:r>
              <a:rPr lang="en" sz="2100" b="1" dirty="0">
                <a:solidFill>
                  <a:schemeClr val="dk2"/>
                </a:solidFill>
              </a:rPr>
              <a:t>negative</a:t>
            </a:r>
            <a:r>
              <a:rPr lang="en" sz="2100" dirty="0">
                <a:solidFill>
                  <a:schemeClr val="dk2"/>
                </a:solidFill>
              </a:rPr>
              <a:t> probability? </a:t>
            </a:r>
            <a:endParaRPr sz="21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311700" y="240100"/>
            <a:ext cx="8520600" cy="476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/>
              <a:t>Strategy</a:t>
            </a:r>
            <a:endParaRPr sz="2400" b="1" dirty="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Times New Roman"/>
              <a:buAutoNum type="arabicPeriod"/>
            </a:pPr>
            <a:r>
              <a:rPr lang="en" sz="2000" dirty="0"/>
              <a:t>The main strategy is to have a large set of data of simulated avalanches using both macroscopic and microscopic methods in several gas mixtures at varying pressures for different detectors </a:t>
            </a:r>
            <a:endParaRPr sz="2000" dirty="0"/>
          </a:p>
          <a:p>
            <a:pPr marL="914400" lvl="1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➢"/>
            </a:pPr>
            <a:r>
              <a:rPr lang="en" sz="2000" dirty="0"/>
              <a:t>e.g. parallel plate and single wire for the simplicity.</a:t>
            </a:r>
            <a:endParaRPr sz="2000" dirty="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Times New Roman"/>
              <a:buAutoNum type="arabicPeriod"/>
            </a:pPr>
            <a:r>
              <a:rPr lang="en" sz="2000" dirty="0"/>
              <a:t>Using this data we can try to draw conclusion and generalizations about non-equilibrium effect.</a:t>
            </a:r>
            <a:endParaRPr sz="2000" dirty="0"/>
          </a:p>
          <a:p>
            <a:pPr marL="457200" lvl="0" indent="-355600" algn="l" rtl="0">
              <a:spcBef>
                <a:spcPts val="1000"/>
              </a:spcBef>
              <a:spcAft>
                <a:spcPts val="0"/>
              </a:spcAft>
              <a:buSzPts val="2000"/>
              <a:buFont typeface="Times New Roman"/>
              <a:buAutoNum type="arabicPeriod"/>
            </a:pPr>
            <a:r>
              <a:rPr lang="en" sz="2000" dirty="0"/>
              <a:t>We can then compare these results to experimental results.</a:t>
            </a:r>
            <a:endParaRPr sz="2000" dirty="0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Times New Roman"/>
              <a:buAutoNum type="arabicPeriod"/>
            </a:pPr>
            <a:r>
              <a:rPr lang="en" sz="2000" dirty="0"/>
              <a:t>The first step will require many hours of simulation.</a:t>
            </a:r>
            <a:endParaRPr sz="2000" dirty="0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Font typeface="Times New Roman"/>
              <a:buAutoNum type="arabicPeriod"/>
            </a:pPr>
            <a:r>
              <a:rPr lang="en" sz="2000" b="1" dirty="0"/>
              <a:t>Other processes like feedback, associative ionisations, transfer rate extraction for triple mixtures, eco-gases etc.</a:t>
            </a:r>
            <a:endParaRPr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164</Words>
  <Application>Microsoft Office PowerPoint</Application>
  <PresentationFormat>Ekran Gösterisi (16:9)</PresentationFormat>
  <Paragraphs>13</Paragraphs>
  <Slides>3</Slides>
  <Notes>3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2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6" baseType="lpstr">
      <vt:lpstr>Arial</vt:lpstr>
      <vt:lpstr>Times New Roman</vt:lpstr>
      <vt:lpstr>Simple Light</vt:lpstr>
      <vt:lpstr>Interest of Bursa Uludağ University  First WG4 working meeting  Özkan ŞAHİN 13.02.2024</vt:lpstr>
      <vt:lpstr>PowerPoint Sunusu</vt:lpstr>
      <vt:lpstr>PowerPoint Sunusu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 of Bursa Uludağ University</dc:title>
  <cp:lastModifiedBy>CASPER</cp:lastModifiedBy>
  <cp:revision>2</cp:revision>
  <dcterms:modified xsi:type="dcterms:W3CDTF">2024-02-13T14:08:58Z</dcterms:modified>
</cp:coreProperties>
</file>