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1111" r:id="rId2"/>
    <p:sldId id="257" r:id="rId3"/>
    <p:sldId id="369" r:id="rId4"/>
    <p:sldId id="278" r:id="rId5"/>
    <p:sldId id="280" r:id="rId6"/>
    <p:sldId id="429" r:id="rId7"/>
    <p:sldId id="1103" r:id="rId8"/>
    <p:sldId id="1102" r:id="rId9"/>
    <p:sldId id="1105" r:id="rId10"/>
    <p:sldId id="1104" r:id="rId11"/>
    <p:sldId id="1106" r:id="rId12"/>
    <p:sldId id="504" r:id="rId13"/>
    <p:sldId id="1107" r:id="rId14"/>
    <p:sldId id="1108" r:id="rId15"/>
    <p:sldId id="1109" r:id="rId16"/>
    <p:sldId id="1110" r:id="rId17"/>
    <p:sldId id="431" r:id="rId18"/>
    <p:sldId id="432" r:id="rId19"/>
    <p:sldId id="433" r:id="rId20"/>
    <p:sldId id="111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15"/>
    <p:restoredTop sz="95028"/>
  </p:normalViewPr>
  <p:slideViewPr>
    <p:cSldViewPr snapToGrid="0" snapToObjects="1">
      <p:cViewPr varScale="1">
        <p:scale>
          <a:sx n="71" d="100"/>
          <a:sy n="71" d="100"/>
        </p:scale>
        <p:origin x="7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1B2BD-674C-F745-9135-B81705A7ABFA}" type="datetimeFigureOut">
              <a:rPr lang="en-US" smtClean="0"/>
              <a:t>9/15/24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CD0E9-FD32-E049-913C-06B28B720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78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2EB48-D9F0-8548-8E52-EAC6131E9D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CCD3A1-BC0E-0043-A5EA-1BE2CC85FF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FB872-8A69-674F-8EA3-FB61CA434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4A23-B2B3-B745-8488-B34B4C32AE98}" type="datetime1">
              <a:rPr lang="en-US" smtClean="0"/>
              <a:t>9/15/24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E61B1-9A4D-454A-AB2A-99C567843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AC428-CE55-5A41-B480-B183BD2F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4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F617F-A8AC-244E-8240-65FEEF212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02BA88-4986-F745-83B4-A8940EE81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68C27-86DE-D848-98DD-AF575FF06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A732F-5910-344F-BF24-773028773642}" type="datetime1">
              <a:rPr lang="en-US" smtClean="0"/>
              <a:t>9/15/24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DE74C-8395-3E41-BB91-0E48621C0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0C9C7-7099-EA49-8E28-FB76FEB1F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61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4D056D-DE42-714D-90C9-B2C4E07E9B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1C70BF-329E-CE43-9C2B-08D30B8875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D2DCB-0D7B-CE4D-8846-442D02FB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6B5E-9461-F44F-AB11-31759AFCBCF0}" type="datetime1">
              <a:rPr lang="en-US" smtClean="0"/>
              <a:t>9/15/24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93BBF-A160-B548-BCB2-E28B2C2F1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99CA2-6C3E-5B45-95C5-CF0E3938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0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3E0E9-D97A-634F-A2A2-74AA6C84D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E35FE-5010-3C41-B559-B898C5E63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36509F-E9FC-DE42-A0EF-F2E2A41F5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C142-6C93-0145-B88C-57194021B171}" type="datetime1">
              <a:rPr lang="en-US" smtClean="0"/>
              <a:t>9/15/24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6ADF4-B7F9-B846-A102-79B1AF673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DF098-F27F-CE43-93E3-45764173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2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E1C11-7D0F-3F41-ACDD-0ACB50F8D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05464-7EAC-2B4D-8444-43E116AC4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334C1-2B56-C249-8A86-24866055C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FCEA-1895-C349-B976-96F7BBC23169}" type="datetime1">
              <a:rPr lang="en-US" smtClean="0"/>
              <a:t>9/15/24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EED85-60D1-DC45-BFCF-CC472A8D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3408A-00CD-3448-A487-1777BB256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0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B20E1-4FDB-4148-A6E3-0B4BFDDBC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B791E-9748-9A47-A3E7-6410C6BE0B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69C1F-FF7F-8D4C-8F0F-15D68F7A2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44A2B-4F73-B546-85B2-BAAB26D04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E53F-06BD-D942-B4ED-BDCF3DAEF405}" type="datetime1">
              <a:rPr lang="en-US" smtClean="0"/>
              <a:t>9/15/24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2F444-3193-5142-88D2-8C16C7CD7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D4E8F3-DEE1-1546-B31B-D166A0477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18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62EEE-107A-264A-AE8C-1C36B79DA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99F62-1704-0346-87D4-723A9FCD2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E1FB9-83E8-694D-B168-D82C5DCBC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6C483C-C1B9-344B-BD49-A760D48681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2DCF6-0C0A-D44F-AF73-E67804E5D1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D5045F-64D5-9747-95FD-24E8DB72B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1D8BF-EB1C-2D47-A16B-CAEADBA5E382}" type="datetime1">
              <a:rPr lang="en-US" smtClean="0"/>
              <a:t>9/15/24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BAFD86-A876-EB43-BFDC-4AA8A3AF7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4B5A7A-82FF-AF43-8F41-FAE531673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1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7CFAC-AC5C-E641-B32E-855920256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D25A7C-3D4B-9444-987C-E451686BE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9597-3AEE-614E-947F-E5387A1DE96F}" type="datetime1">
              <a:rPr lang="en-US" smtClean="0"/>
              <a:t>9/15/24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A9C579-346C-AF47-BFC4-3A5A53ECA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520B9-D6FE-294B-B3F7-B55C8F4A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3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A9F167-014D-2A4A-BB0F-E3B796A39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B1EF1-A7B2-564B-9FD9-01EFB0F17891}" type="datetime1">
              <a:rPr lang="en-US" smtClean="0"/>
              <a:t>9/15/24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3CB595-C148-1846-A54E-0D8A784A2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660A7-A339-8746-ACAD-C50845F36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2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C0687-8E11-E04A-891F-299380A04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6736B-427A-AF48-A39D-DF3D5B44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4B330-1BE1-A34C-AB16-1974F93C2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D84360-3AD4-D04A-94CA-D10D5890F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FFC2-DD24-914D-8C42-2BF555AFF870}" type="datetime1">
              <a:rPr lang="en-US" smtClean="0"/>
              <a:t>9/15/24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575DD-CBB7-F946-A5FF-BF21F9C01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5CBE5-A184-2048-9D65-E8F071BE4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3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8100D-4D4A-0C45-BB49-770BFB4E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B9C18F-69A9-3248-91CD-9CC69A362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85DE8-F418-B14E-8EF3-846D47536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849CB-75F7-BB45-BF55-3EC13F164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8D27-9ACF-944B-9EB5-734A913D14CC}" type="datetime1">
              <a:rPr lang="en-US" smtClean="0"/>
              <a:t>9/15/24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270160-60DF-8A48-A63D-164365EFA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D20F50-44AA-6543-B1D0-C9802445D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1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A1D851-98A1-AB42-986B-EBCED3268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456B9-18F0-5D4B-A288-F5408DC96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04B8E-506F-1340-8740-B9EDE76BE1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C254F-3725-244A-A420-67B9EA587579}" type="datetime1">
              <a:rPr lang="en-US" smtClean="0"/>
              <a:t>9/15/24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61784-6BC7-F542-92C6-1DFEC7368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Gurevich, TFSRF, Orsay, Sept. 16-20,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68FAD-7B23-474B-B748-CC62D18293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917F4-69CE-C848-A829-59C74A1C2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6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7.emf"/><Relationship Id="rId7" Type="http://schemas.openxmlformats.org/officeDocument/2006/relationships/image" Target="../media/image51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54.emf"/><Relationship Id="rId7" Type="http://schemas.openxmlformats.org/officeDocument/2006/relationships/image" Target="../media/image58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Relationship Id="rId9" Type="http://schemas.openxmlformats.org/officeDocument/2006/relationships/image" Target="../media/image6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64.png"/><Relationship Id="rId7" Type="http://schemas.openxmlformats.org/officeDocument/2006/relationships/image" Target="../media/image68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78.emf"/><Relationship Id="rId7" Type="http://schemas.openxmlformats.org/officeDocument/2006/relationships/image" Target="../media/image82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emf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13" Type="http://schemas.openxmlformats.org/officeDocument/2006/relationships/image" Target="../media/image95.emf"/><Relationship Id="rId3" Type="http://schemas.openxmlformats.org/officeDocument/2006/relationships/image" Target="../media/image85.emf"/><Relationship Id="rId7" Type="http://schemas.openxmlformats.org/officeDocument/2006/relationships/image" Target="../media/image89.emf"/><Relationship Id="rId12" Type="http://schemas.openxmlformats.org/officeDocument/2006/relationships/image" Target="../media/image94.emf"/><Relationship Id="rId2" Type="http://schemas.openxmlformats.org/officeDocument/2006/relationships/image" Target="../media/image8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tiff"/><Relationship Id="rId11" Type="http://schemas.openxmlformats.org/officeDocument/2006/relationships/image" Target="../media/image93.emf"/><Relationship Id="rId5" Type="http://schemas.openxmlformats.org/officeDocument/2006/relationships/image" Target="../media/image87.tiff"/><Relationship Id="rId10" Type="http://schemas.openxmlformats.org/officeDocument/2006/relationships/image" Target="../media/image92.emf"/><Relationship Id="rId4" Type="http://schemas.openxmlformats.org/officeDocument/2006/relationships/image" Target="../media/image86.emf"/><Relationship Id="rId9" Type="http://schemas.openxmlformats.org/officeDocument/2006/relationships/image" Target="../media/image91.emf"/><Relationship Id="rId14" Type="http://schemas.openxmlformats.org/officeDocument/2006/relationships/image" Target="../media/image96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emf"/><Relationship Id="rId3" Type="http://schemas.openxmlformats.org/officeDocument/2006/relationships/image" Target="../media/image98.emf"/><Relationship Id="rId7" Type="http://schemas.openxmlformats.org/officeDocument/2006/relationships/image" Target="../media/image102.emf"/><Relationship Id="rId2" Type="http://schemas.openxmlformats.org/officeDocument/2006/relationships/image" Target="../media/image9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emf"/><Relationship Id="rId11" Type="http://schemas.openxmlformats.org/officeDocument/2006/relationships/image" Target="../media/image106.emf"/><Relationship Id="rId5" Type="http://schemas.openxmlformats.org/officeDocument/2006/relationships/image" Target="../media/image100.emf"/><Relationship Id="rId10" Type="http://schemas.openxmlformats.org/officeDocument/2006/relationships/image" Target="../media/image105.emf"/><Relationship Id="rId4" Type="http://schemas.openxmlformats.org/officeDocument/2006/relationships/image" Target="../media/image99.tiff"/><Relationship Id="rId9" Type="http://schemas.openxmlformats.org/officeDocument/2006/relationships/image" Target="../media/image10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2.emf"/><Relationship Id="rId7" Type="http://schemas.openxmlformats.org/officeDocument/2006/relationships/image" Target="../media/image15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8.emf"/><Relationship Id="rId7" Type="http://schemas.openxmlformats.org/officeDocument/2006/relationships/image" Target="../media/image20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9.emf"/><Relationship Id="rId10" Type="http://schemas.openxmlformats.org/officeDocument/2006/relationships/image" Target="../media/image22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10" Type="http://schemas.openxmlformats.org/officeDocument/2006/relationships/image" Target="../media/image35.emf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png"/><Relationship Id="rId9" Type="http://schemas.openxmlformats.org/officeDocument/2006/relationships/image" Target="../media/image4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85270-9590-C715-91C0-DBCFD4E0F7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08295"/>
            <a:ext cx="9144000" cy="691812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Superheating field in superconductors with nanostructured surfaces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DCA2AF-6283-73DA-A007-6B1B4B272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22354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/>
              <a:t>Alex Gurevich</a:t>
            </a:r>
          </a:p>
          <a:p>
            <a:endParaRPr lang="en-US" dirty="0"/>
          </a:p>
          <a:p>
            <a:r>
              <a:rPr lang="en-US" sz="2600" dirty="0"/>
              <a:t>Old Dominion University, Norfolk VA, USA</a:t>
            </a:r>
          </a:p>
          <a:p>
            <a:endParaRPr lang="en-US" sz="2000" dirty="0"/>
          </a:p>
          <a:p>
            <a:r>
              <a:rPr lang="en-US" sz="2300" dirty="0"/>
              <a:t>Supported by DOE DE-SC 100387-020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8CA6A-EAA8-F17C-35FB-85785C03D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3B768-813C-A973-7BC1-44DE50522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CB01A6-35A6-A784-9A0D-AC7FA70F4186}"/>
              </a:ext>
            </a:extLst>
          </p:cNvPr>
          <p:cNvSpPr txBox="1"/>
          <p:nvPr/>
        </p:nvSpPr>
        <p:spPr>
          <a:xfrm>
            <a:off x="6183438" y="145117"/>
            <a:ext cx="61009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DB"/>
                </a:solidFill>
              </a:rPr>
              <a:t>Pathirana and Gurevich, Front. </a:t>
            </a:r>
            <a:r>
              <a:rPr lang="en-US" sz="1600" b="1" dirty="0" err="1">
                <a:solidFill>
                  <a:srgbClr val="0000DB"/>
                </a:solidFill>
              </a:rPr>
              <a:t>Electr</a:t>
            </a:r>
            <a:r>
              <a:rPr lang="en-US" sz="1600" b="1" dirty="0">
                <a:solidFill>
                  <a:srgbClr val="0000DB"/>
                </a:solidFill>
              </a:rPr>
              <a:t>. Mat. 3, 1246016 (2023)  </a:t>
            </a:r>
          </a:p>
        </p:txBody>
      </p:sp>
    </p:spTree>
    <p:extLst>
      <p:ext uri="{BB962C8B-B14F-4D97-AF65-F5344CB8AC3E}">
        <p14:creationId xmlns:p14="http://schemas.microsoft.com/office/powerpoint/2010/main" val="144298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E4800-9CCB-E300-83F9-27562DC8C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189" y="96188"/>
            <a:ext cx="10810042" cy="92333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Instability of Meissner screening at H = H</a:t>
            </a:r>
            <a:r>
              <a: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at finite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9916C2-24E6-BF17-7705-00FC58BF5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AF0DEE-5023-EDE0-8679-D40680861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A diagram of a rainbow colored diagram&#10;&#10;Description automatically generated with medium confidence">
            <a:extLst>
              <a:ext uri="{FF2B5EF4-FFF2-40B4-BE49-F238E27FC236}">
                <a16:creationId xmlns:a16="http://schemas.microsoft.com/office/drawing/2014/main" id="{BDB5335F-A511-8D3C-098B-C7597FEF7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36" y="1463178"/>
            <a:ext cx="3851327" cy="520898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BD09929-8C66-779F-8829-BD9D5690C91F}"/>
              </a:ext>
            </a:extLst>
          </p:cNvPr>
          <p:cNvGrpSpPr/>
          <p:nvPr/>
        </p:nvGrpSpPr>
        <p:grpSpPr>
          <a:xfrm>
            <a:off x="3406006" y="1963714"/>
            <a:ext cx="2999539" cy="923330"/>
            <a:chOff x="3822492" y="2203554"/>
            <a:chExt cx="2999539" cy="9233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644BAA5-1E23-6127-ED2E-0B0DF0A9D4D1}"/>
                </a:ext>
              </a:extLst>
            </p:cNvPr>
            <p:cNvSpPr txBox="1"/>
            <p:nvPr/>
          </p:nvSpPr>
          <p:spPr>
            <a:xfrm>
              <a:off x="3822492" y="2203554"/>
              <a:ext cx="299953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Partial suppression of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by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screening current at H &lt; Hs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B815CBC-4C3D-097A-6254-29E78999E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6799" y="2548592"/>
              <a:ext cx="1762685" cy="255762"/>
            </a:xfrm>
            <a:prstGeom prst="rect">
              <a:avLst/>
            </a:prstGeom>
          </p:spPr>
        </p:pic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87AAB54-2A5C-2458-4033-F591CE44E799}"/>
              </a:ext>
            </a:extLst>
          </p:cNvPr>
          <p:cNvCxnSpPr/>
          <p:nvPr/>
        </p:nvCxnSpPr>
        <p:spPr>
          <a:xfrm flipH="1">
            <a:off x="1963711" y="2510727"/>
            <a:ext cx="1349115" cy="65837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6564EE9-56B4-E972-6CAA-CF018E2FADD5}"/>
              </a:ext>
            </a:extLst>
          </p:cNvPr>
          <p:cNvSpPr txBox="1"/>
          <p:nvPr/>
        </p:nvSpPr>
        <p:spPr>
          <a:xfrm>
            <a:off x="3558406" y="4680012"/>
            <a:ext cx="3550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Growth of periodic perturbations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along the surface preceding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penetration of vortices at H &gt; Hs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CB33B5-6F97-7A2E-9663-AA5D43BC86E4}"/>
              </a:ext>
            </a:extLst>
          </p:cNvPr>
          <p:cNvCxnSpPr/>
          <p:nvPr/>
        </p:nvCxnSpPr>
        <p:spPr>
          <a:xfrm flipH="1">
            <a:off x="2107143" y="5218068"/>
            <a:ext cx="1349115" cy="65837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CD8C21A-E157-6A9F-ACFD-6B4C8A707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279" y="3857397"/>
            <a:ext cx="1215803" cy="6328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888F47-0621-CD2B-AB02-F49E4A12A9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7512" y="2354848"/>
            <a:ext cx="2873460" cy="8199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6A7C10-0045-EC41-B4CB-6FC4AA87B6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3046" y="5146352"/>
            <a:ext cx="1474694" cy="7325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42DEF96-7F19-D64B-A6B0-2C2BC4F2E6A3}"/>
              </a:ext>
            </a:extLst>
          </p:cNvPr>
          <p:cNvSpPr txBox="1"/>
          <p:nvPr/>
        </p:nvSpPr>
        <p:spPr>
          <a:xfrm>
            <a:off x="7395877" y="1917304"/>
            <a:ext cx="4382354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GL results for                                           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F81EF60-C63E-6092-C0FE-CE8550D52E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7282" y="1985348"/>
            <a:ext cx="682540" cy="21234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48EAE6A-A1FC-2A98-5BAA-3692617F9144}"/>
              </a:ext>
            </a:extLst>
          </p:cNvPr>
          <p:cNvSpPr txBox="1"/>
          <p:nvPr/>
        </p:nvSpPr>
        <p:spPr>
          <a:xfrm>
            <a:off x="466166" y="965731"/>
            <a:ext cx="48641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 numerical simulations for Nb:</a:t>
            </a:r>
          </a:p>
          <a:p>
            <a:r>
              <a:rPr lang="en-US" sz="1400" b="1" dirty="0">
                <a:solidFill>
                  <a:srgbClr val="0000DB"/>
                </a:solidFill>
              </a:rPr>
              <a:t>Pathirana and Gurevich, Front. </a:t>
            </a:r>
            <a:r>
              <a:rPr lang="en-US" sz="1400" b="1" dirty="0" err="1">
                <a:solidFill>
                  <a:srgbClr val="0000DB"/>
                </a:solidFill>
              </a:rPr>
              <a:t>Electr</a:t>
            </a:r>
            <a:r>
              <a:rPr lang="en-US" sz="1400" b="1" dirty="0">
                <a:solidFill>
                  <a:srgbClr val="0000DB"/>
                </a:solidFill>
              </a:rPr>
              <a:t>. Mat. 3, 1246016 (2023)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586E71-43B9-C807-EE47-4441B55C2FD3}"/>
              </a:ext>
            </a:extLst>
          </p:cNvPr>
          <p:cNvSpPr txBox="1"/>
          <p:nvPr/>
        </p:nvSpPr>
        <p:spPr>
          <a:xfrm>
            <a:off x="7417974" y="3318342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Period along the surface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26CE79-9F0C-7009-160D-C6E482946BFE}"/>
              </a:ext>
            </a:extLst>
          </p:cNvPr>
          <p:cNvSpPr txBox="1"/>
          <p:nvPr/>
        </p:nvSpPr>
        <p:spPr>
          <a:xfrm>
            <a:off x="7394449" y="4688540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Decay length perpendicular to the surface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29679B-F84C-52D1-1B61-712083C5B2D3}"/>
              </a:ext>
            </a:extLst>
          </p:cNvPr>
          <p:cNvSpPr txBox="1"/>
          <p:nvPr/>
        </p:nvSpPr>
        <p:spPr>
          <a:xfrm>
            <a:off x="6852961" y="996231"/>
            <a:ext cx="45783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DB"/>
                </a:solidFill>
              </a:rPr>
              <a:t>Christiansen, Solid Stat. Comm, 7, 727 (1969); Chapman </a:t>
            </a:r>
          </a:p>
          <a:p>
            <a:r>
              <a:rPr lang="en-US" sz="1400" b="1" dirty="0">
                <a:solidFill>
                  <a:srgbClr val="0000DB"/>
                </a:solidFill>
              </a:rPr>
              <a:t>SIAM J. Appl. Math , 55, 1233 (1995); </a:t>
            </a:r>
            <a:r>
              <a:rPr lang="en-US" sz="1400" b="1" dirty="0" err="1">
                <a:solidFill>
                  <a:srgbClr val="0000DB"/>
                </a:solidFill>
              </a:rPr>
              <a:t>Transtrum</a:t>
            </a:r>
            <a:r>
              <a:rPr lang="en-US" sz="1400" b="1" dirty="0">
                <a:solidFill>
                  <a:srgbClr val="0000DB"/>
                </a:solidFill>
              </a:rPr>
              <a:t> et al, PRB  </a:t>
            </a:r>
          </a:p>
          <a:p>
            <a:r>
              <a:rPr lang="en-US" sz="1400" b="1" dirty="0">
                <a:solidFill>
                  <a:srgbClr val="0000DB"/>
                </a:solidFill>
              </a:rPr>
              <a:t>83,  094505 (2011), </a:t>
            </a:r>
            <a:r>
              <a:rPr lang="en-US" sz="1400" b="1" dirty="0" err="1">
                <a:solidFill>
                  <a:srgbClr val="0000DB"/>
                </a:solidFill>
              </a:rPr>
              <a:t>Liarte</a:t>
            </a:r>
            <a:r>
              <a:rPr lang="en-US" sz="1400" b="1" dirty="0">
                <a:solidFill>
                  <a:srgbClr val="0000DB"/>
                </a:solidFill>
              </a:rPr>
              <a:t> et al, SUST 30, 033002 (2017)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2AB211-7B1C-3DDB-B0AC-29C572A7F871}"/>
              </a:ext>
            </a:extLst>
          </p:cNvPr>
          <p:cNvSpPr txBox="1"/>
          <p:nvPr/>
        </p:nvSpPr>
        <p:spPr>
          <a:xfrm>
            <a:off x="7879976" y="6078071"/>
            <a:ext cx="4069640" cy="646331"/>
          </a:xfrm>
          <a:prstGeom prst="rect">
            <a:avLst/>
          </a:prstGeom>
          <a:solidFill>
            <a:srgbClr val="0000DB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How can the instability lengths affect Hs </a:t>
            </a:r>
          </a:p>
          <a:p>
            <a:r>
              <a:rPr lang="en-US" b="1" dirty="0">
                <a:solidFill>
                  <a:schemeClr val="bg1"/>
                </a:solidFill>
              </a:rPr>
              <a:t>for nanostructured surfaces (SIS </a:t>
            </a:r>
            <a:r>
              <a:rPr lang="en-US" b="1" dirty="0" err="1">
                <a:solidFill>
                  <a:schemeClr val="bg1"/>
                </a:solidFill>
              </a:rPr>
              <a:t>etc</a:t>
            </a:r>
            <a:r>
              <a:rPr lang="en-US" b="1" dirty="0">
                <a:solidFill>
                  <a:schemeClr val="bg1"/>
                </a:solidFill>
              </a:rPr>
              <a:t>)?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7C28C7C-6AE7-E5EB-B2BF-09374D8824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21012" y="449834"/>
            <a:ext cx="228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21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C591E-7D81-35A1-CC15-F2EED31B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3068" y="-83110"/>
            <a:ext cx="457648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Dirty layer at the surface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FAA2FD-F668-7411-C088-1F3122332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DBE04-9CC5-1861-0CCA-435EE20BA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 descr="A diagram of a graph and a cube&#10;&#10;Description automatically generated">
            <a:extLst>
              <a:ext uri="{FF2B5EF4-FFF2-40B4-BE49-F238E27FC236}">
                <a16:creationId xmlns:a16="http://schemas.microsoft.com/office/drawing/2014/main" id="{AF39B619-22D9-5B6D-B6AF-DF751F93A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68" y="1040282"/>
            <a:ext cx="7772400" cy="34718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CBBE10-9E5C-4106-B11A-DD5C4C025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5467" y="1447417"/>
            <a:ext cx="3255692" cy="13284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D2AF97-96D7-125A-BAF0-8C19060BC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287" y="4567671"/>
            <a:ext cx="7238995" cy="8319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1755DB-9327-B822-1A0D-B422ECA52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8388" y="5565846"/>
            <a:ext cx="3327399" cy="8719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7A58C5-8D25-31E3-80F9-C06B1D1231D8}"/>
              </a:ext>
            </a:extLst>
          </p:cNvPr>
          <p:cNvSpPr txBox="1"/>
          <p:nvPr/>
        </p:nvSpPr>
        <p:spPr>
          <a:xfrm>
            <a:off x="7906873" y="3221195"/>
            <a:ext cx="382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Slowly ramping magnetic field:                         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8D8F88B-3A90-97CD-3F58-9297DEF488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3901" y="3636251"/>
            <a:ext cx="2387952" cy="330167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53E5850-4E1A-EA87-020F-3F7B7B84C1F8}"/>
              </a:ext>
            </a:extLst>
          </p:cNvPr>
          <p:cNvGrpSpPr/>
          <p:nvPr/>
        </p:nvGrpSpPr>
        <p:grpSpPr>
          <a:xfrm>
            <a:off x="8691278" y="4171508"/>
            <a:ext cx="3052510" cy="2137596"/>
            <a:chOff x="8689782" y="4691454"/>
            <a:chExt cx="2677488" cy="1597440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AB04FDF-8F51-1F31-9C5D-3FC0305BCEC2}"/>
                </a:ext>
              </a:extLst>
            </p:cNvPr>
            <p:cNvCxnSpPr>
              <a:cxnSpLocks/>
            </p:cNvCxnSpPr>
            <p:nvPr/>
          </p:nvCxnSpPr>
          <p:spPr>
            <a:xfrm>
              <a:off x="9072278" y="6270965"/>
              <a:ext cx="216946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761D2F2-6461-8DB7-16DF-876BB527CB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2276" y="4842330"/>
              <a:ext cx="17931" cy="14465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A07FA58-BEC1-C9F7-01AB-19A629797D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0207" y="5670416"/>
              <a:ext cx="555814" cy="600549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9FE6D4B-98B5-5082-5496-4F790113B9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6026" y="5464370"/>
              <a:ext cx="1050365" cy="22212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4DF82CB-A32D-867E-1077-D520C025E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36259" y="4924409"/>
              <a:ext cx="519952" cy="26353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4B4A6CA-7843-860A-A054-FDC980555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57964" y="6018006"/>
              <a:ext cx="93346" cy="186691"/>
            </a:xfrm>
            <a:prstGeom prst="rect">
              <a:avLst/>
            </a:prstGeom>
          </p:spPr>
        </p:pic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97D78EE-8C15-B6B0-C0A2-97AA9DF40C47}"/>
                </a:ext>
              </a:extLst>
            </p:cNvPr>
            <p:cNvCxnSpPr/>
            <p:nvPr/>
          </p:nvCxnSpPr>
          <p:spPr>
            <a:xfrm>
              <a:off x="10696391" y="5056094"/>
              <a:ext cx="0" cy="343535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C312E86-6D80-3BC3-C7BA-2EE87E37522C}"/>
                </a:ext>
              </a:extLst>
            </p:cNvPr>
            <p:cNvSpPr txBox="1"/>
            <p:nvPr/>
          </p:nvSpPr>
          <p:spPr>
            <a:xfrm>
              <a:off x="10274278" y="4691454"/>
              <a:ext cx="10929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instability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E5BB58C-028E-EEB8-AD1F-554D76751CD4}"/>
                </a:ext>
              </a:extLst>
            </p:cNvPr>
            <p:cNvCxnSpPr/>
            <p:nvPr/>
          </p:nvCxnSpPr>
          <p:spPr>
            <a:xfrm flipV="1">
              <a:off x="9090207" y="5453416"/>
              <a:ext cx="1606184" cy="64741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4F272E1-CFF7-9071-2682-0A10CA666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89782" y="5381700"/>
              <a:ext cx="258590" cy="2585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8247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90FCD-647C-4031-8A77-8AC81C1E3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1" y="-74704"/>
            <a:ext cx="9372600" cy="1096962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Detecting superheating field </a:t>
            </a:r>
          </a:p>
        </p:txBody>
      </p:sp>
      <p:pic>
        <p:nvPicPr>
          <p:cNvPr id="3" name="ezgif.com-gif-to-mp4">
            <a:hlinkClick r:id="" action="ppaction://media"/>
            <a:extLst>
              <a:ext uri="{FF2B5EF4-FFF2-40B4-BE49-F238E27FC236}">
                <a16:creationId xmlns:a16="http://schemas.microsoft.com/office/drawing/2014/main" id="{2DD55A37-AA47-4A9B-8D23-AB46384ADCE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3923" t="25133" r="25833" b="14931"/>
          <a:stretch/>
        </p:blipFill>
        <p:spPr>
          <a:xfrm>
            <a:off x="1789659" y="940239"/>
            <a:ext cx="6986039" cy="51807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B904F3-A9A7-49FC-A3B9-DBA52F2ABD38}"/>
              </a:ext>
            </a:extLst>
          </p:cNvPr>
          <p:cNvSpPr txBox="1"/>
          <p:nvPr/>
        </p:nvSpPr>
        <p:spPr>
          <a:xfrm>
            <a:off x="6814187" y="5618239"/>
            <a:ext cx="1001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  <a:cs typeface="Arial" panose="020B0604020202020204" pitchFamily="34" charset="0"/>
              </a:rPr>
              <a:t>x/</a:t>
            </a:r>
            <a:r>
              <a:rPr lang="el-GR" sz="2400" dirty="0">
                <a:latin typeface="+mj-lt"/>
                <a:cs typeface="Arial" panose="020B0604020202020204" pitchFamily="34" charset="0"/>
              </a:rPr>
              <a:t>ξ</a:t>
            </a:r>
            <a:endParaRPr lang="en-US" sz="2400" dirty="0"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4A9ACD-78AC-FA34-E77F-9D519969A101}"/>
              </a:ext>
            </a:extLst>
          </p:cNvPr>
          <p:cNvGrpSpPr/>
          <p:nvPr/>
        </p:nvGrpSpPr>
        <p:grpSpPr>
          <a:xfrm>
            <a:off x="2633820" y="654212"/>
            <a:ext cx="7064741" cy="5610987"/>
            <a:chOff x="1283632" y="985307"/>
            <a:chExt cx="4797819" cy="424244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1C5105-4AA8-4361-A4DE-751B12B0049B}"/>
                </a:ext>
              </a:extLst>
            </p:cNvPr>
            <p:cNvSpPr/>
            <p:nvPr/>
          </p:nvSpPr>
          <p:spPr>
            <a:xfrm>
              <a:off x="1927155" y="985307"/>
              <a:ext cx="289560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Order Parameter (f)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923BB1E-205C-4EB1-9293-28BF8A129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2293" r="2854"/>
            <a:stretch/>
          </p:blipFill>
          <p:spPr>
            <a:xfrm>
              <a:off x="5454715" y="1388999"/>
              <a:ext cx="626736" cy="281306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1F9D0A8-1D9E-46B0-A333-72A9D604945E}"/>
                </a:ext>
              </a:extLst>
            </p:cNvPr>
            <p:cNvSpPr txBox="1"/>
            <p:nvPr/>
          </p:nvSpPr>
          <p:spPr>
            <a:xfrm>
              <a:off x="1283632" y="4878687"/>
              <a:ext cx="1287046" cy="349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j-lt"/>
                  <a:cs typeface="Arial" panose="020B0604020202020204" pitchFamily="34" charset="0"/>
                </a:rPr>
                <a:t>y/</a:t>
              </a:r>
              <a:r>
                <a:rPr lang="el-GR" sz="2400" dirty="0">
                  <a:latin typeface="+mj-lt"/>
                  <a:cs typeface="Arial" panose="020B0604020202020204" pitchFamily="34" charset="0"/>
                </a:rPr>
                <a:t>ξ</a:t>
              </a:r>
              <a:endParaRPr lang="en-US" sz="2400" dirty="0"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6AC540D-0728-0FDA-3BC7-7990A7AC2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E101BA-DD99-1EFB-3D21-1981888E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14664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887A8-6898-C410-D8E5-703332824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6897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Dirty surface layer, results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89BFB1-1CAD-3815-2AAF-C6D6D1014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26D11-6D75-77A4-A4D0-0A72C3AB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13</a:t>
            </a:fld>
            <a:endParaRPr lang="en-US" dirty="0"/>
          </a:p>
        </p:txBody>
      </p: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A7BD775B-7680-17BD-4E96-972654C9E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37" y="952130"/>
            <a:ext cx="5461137" cy="4193614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7EF3DAFF-68CE-D73F-C90D-5DFA1A73C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930" y="863230"/>
            <a:ext cx="5537757" cy="44438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70C988-6A44-229B-1D65-AD508822C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614" y="2421223"/>
            <a:ext cx="1066800" cy="330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297237-0CDC-2B68-CDF8-2581637BC0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9236" y="2403293"/>
            <a:ext cx="1118351" cy="28507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657CD6C7-654E-EEBF-AF4F-E04A2D4DD443}"/>
              </a:ext>
            </a:extLst>
          </p:cNvPr>
          <p:cNvGrpSpPr/>
          <p:nvPr/>
        </p:nvGrpSpPr>
        <p:grpSpPr>
          <a:xfrm>
            <a:off x="730624" y="5329788"/>
            <a:ext cx="11165621" cy="1200330"/>
            <a:chOff x="730625" y="5145745"/>
            <a:chExt cx="10956842" cy="9699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7BBDFA0-4A95-9AFC-7788-798FDA5DFC03}"/>
                </a:ext>
              </a:extLst>
            </p:cNvPr>
            <p:cNvSpPr txBox="1"/>
            <p:nvPr/>
          </p:nvSpPr>
          <p:spPr>
            <a:xfrm>
              <a:off x="730625" y="5145745"/>
              <a:ext cx="10956842" cy="969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Maximum in H</a:t>
              </a:r>
              <a:r>
                <a:rPr lang="en-US" baseline="-25000" dirty="0"/>
                <a:t>s</a:t>
              </a:r>
              <a:r>
                <a:rPr lang="en-US" dirty="0"/>
                <a:t>(</a:t>
              </a:r>
              <a:r>
                <a:rPr lang="en-US" dirty="0" err="1"/>
                <a:t>l</a:t>
              </a:r>
              <a:r>
                <a:rPr lang="en-US" baseline="-25000" dirty="0" err="1"/>
                <a:t>d</a:t>
              </a:r>
              <a:r>
                <a:rPr lang="en-US" dirty="0"/>
                <a:t>) results from current counterflow induced in the dirty surface layer with larger                                     </a:t>
              </a:r>
            </a:p>
            <a:p>
              <a:r>
                <a:rPr lang="en-US" dirty="0"/>
                <a:t>by the cleaner bulk with smaller         ,    similar to that in SIS multilayers.  Reduced Hs at larger </a:t>
              </a:r>
              <a:r>
                <a:rPr lang="en-US" dirty="0" err="1"/>
                <a:t>ld</a:t>
              </a:r>
              <a:r>
                <a:rPr lang="en-US" dirty="0"/>
                <a:t> is due to </a:t>
              </a:r>
            </a:p>
            <a:p>
              <a:r>
                <a:rPr lang="en-US" dirty="0"/>
                <a:t>larger GL parameter  of the dirty layer,    </a:t>
              </a:r>
            </a:p>
            <a:p>
              <a:r>
                <a:rPr lang="en-US" dirty="0"/>
                <a:t> 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A5C11EB-BFD2-7B5F-3AC9-1B6372A72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01081" y="5176339"/>
              <a:ext cx="1613488" cy="24683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BB94B96-67CF-141E-BC00-30974E059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67527" y="5394431"/>
              <a:ext cx="355541" cy="247335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FB5CE4CD-A464-1653-7F01-7AFCD6A659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0123" y="5898340"/>
            <a:ext cx="2046321" cy="28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71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629D3-6282-360C-6117-3C704EF96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4008" y="-165227"/>
            <a:ext cx="5672328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SIS with the same materials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E04FD3-1C4A-1AC0-EE02-BAD39DDA2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97697-C210-06A1-7E60-254DCE00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Picture 5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476E0DF-7499-A936-AF18-F928C761E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608" y="1304798"/>
            <a:ext cx="5181600" cy="4102100"/>
          </a:xfrm>
          <a:prstGeom prst="rect">
            <a:avLst/>
          </a:prstGeom>
        </p:spPr>
      </p:pic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7570F746-11EA-3A8F-65ED-20B2B83A9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96" y="1286510"/>
            <a:ext cx="5232400" cy="4102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C36CA9-1FDF-9F4F-427E-A7D5399BD54E}"/>
              </a:ext>
            </a:extLst>
          </p:cNvPr>
          <p:cNvSpPr txBox="1"/>
          <p:nvPr/>
        </p:nvSpPr>
        <p:spPr>
          <a:xfrm>
            <a:off x="2188464" y="3054096"/>
            <a:ext cx="285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SIS Nb</a:t>
            </a:r>
            <a:r>
              <a:rPr lang="en-US" baseline="-25000" dirty="0"/>
              <a:t>3</a:t>
            </a:r>
            <a:r>
              <a:rPr lang="en-US" dirty="0"/>
              <a:t>Sn with the same </a:t>
            </a:r>
          </a:p>
          <a:p>
            <a:r>
              <a:rPr lang="en-US" dirty="0"/>
              <a:t>parameters of the overlayer </a:t>
            </a:r>
          </a:p>
          <a:p>
            <a:r>
              <a:rPr lang="en-US" dirty="0"/>
              <a:t>and the the bulk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9081FA-2B6D-EB36-9F4C-9FD840E62702}"/>
              </a:ext>
            </a:extLst>
          </p:cNvPr>
          <p:cNvSpPr txBox="1"/>
          <p:nvPr/>
        </p:nvSpPr>
        <p:spPr>
          <a:xfrm>
            <a:off x="7406640" y="4151376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SIS Nb</a:t>
            </a:r>
            <a:r>
              <a:rPr lang="en-US" baseline="-25000" dirty="0"/>
              <a:t>3</a:t>
            </a:r>
            <a:r>
              <a:rPr lang="en-US" dirty="0"/>
              <a:t>Sn with dirtier overlayer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7B361D-AC3B-5702-0F31-14DBFF2ABFCE}"/>
              </a:ext>
            </a:extLst>
          </p:cNvPr>
          <p:cNvSpPr txBox="1"/>
          <p:nvPr/>
        </p:nvSpPr>
        <p:spPr>
          <a:xfrm>
            <a:off x="859536" y="5310646"/>
            <a:ext cx="6547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Dip in H</a:t>
            </a:r>
            <a:r>
              <a:rPr lang="en-US" baseline="-25000" dirty="0"/>
              <a:t>s</a:t>
            </a:r>
            <a:r>
              <a:rPr lang="en-US" dirty="0"/>
              <a:t>(d) at small d results from suppression </a:t>
            </a:r>
          </a:p>
          <a:p>
            <a:r>
              <a:rPr lang="en-US" dirty="0"/>
              <a:t>of vortex perturbations by I layer over           </a:t>
            </a:r>
          </a:p>
          <a:p>
            <a:r>
              <a:rPr lang="en-US" dirty="0"/>
              <a:t>perpendicular to the surface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C3D5E2-6861-AFAB-71F0-E3CF3B95A092}"/>
              </a:ext>
            </a:extLst>
          </p:cNvPr>
          <p:cNvSpPr txBox="1"/>
          <p:nvPr/>
        </p:nvSpPr>
        <p:spPr>
          <a:xfrm>
            <a:off x="7719459" y="5333746"/>
            <a:ext cx="3890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 dashed line shows H</a:t>
            </a:r>
            <a:r>
              <a:rPr lang="en-US" baseline="-25000" dirty="0"/>
              <a:t>s</a:t>
            </a:r>
            <a:r>
              <a:rPr lang="en-US" dirty="0"/>
              <a:t>(d) calculated </a:t>
            </a:r>
          </a:p>
          <a:p>
            <a:r>
              <a:rPr lang="en-US" dirty="0"/>
              <a:t>in the London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977224-A670-820A-EC39-4B408E33D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962" y="5595895"/>
            <a:ext cx="1106904" cy="31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86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AF84C-0FCF-F512-637B-8010B3249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368" y="17653"/>
            <a:ext cx="5855208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of SIS in the London model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41889D-4643-AF68-C22D-2F676D559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08834-ED42-0186-37C8-9238DAC95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380E94-AB0B-C9BD-DBFE-5B41E957C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416" y="2678883"/>
            <a:ext cx="6711696" cy="7901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BECFCE-A3A2-CC90-9826-90CD045A4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551" y="1664278"/>
            <a:ext cx="8519037" cy="790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C48D51-EF2F-026F-1013-61A90AE0D675}"/>
              </a:ext>
            </a:extLst>
          </p:cNvPr>
          <p:cNvSpPr txBox="1"/>
          <p:nvPr/>
        </p:nvSpPr>
        <p:spPr>
          <a:xfrm>
            <a:off x="947927" y="3895344"/>
            <a:ext cx="977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Cusp-like maximum Hs caused by the current counterflow effect is at the optimum overlayer thickness: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3C0289-75BF-1075-86F5-89B96BFDD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528" y="4527782"/>
            <a:ext cx="6147816" cy="9404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2E3A75-F1A6-2CDE-9BC4-79BA6CB7D07B}"/>
              </a:ext>
            </a:extLst>
          </p:cNvPr>
          <p:cNvSpPr txBox="1"/>
          <p:nvPr/>
        </p:nvSpPr>
        <p:spPr>
          <a:xfrm>
            <a:off x="9180576" y="588994"/>
            <a:ext cx="2836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DB"/>
                </a:solidFill>
              </a:rPr>
              <a:t>Gurevich, AIP Adv. 5. 117112 (2015</a:t>
            </a:r>
            <a:r>
              <a:rPr lang="en-US" sz="14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034476-D12B-82D3-D026-184970393BB4}"/>
              </a:ext>
            </a:extLst>
          </p:cNvPr>
          <p:cNvSpPr txBox="1"/>
          <p:nvPr/>
        </p:nvSpPr>
        <p:spPr>
          <a:xfrm>
            <a:off x="947927" y="5836596"/>
            <a:ext cx="787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Here H</a:t>
            </a:r>
            <a:r>
              <a:rPr lang="en-US" baseline="-25000" dirty="0"/>
              <a:t>s1</a:t>
            </a:r>
            <a:r>
              <a:rPr lang="en-US" dirty="0"/>
              <a:t> and H</a:t>
            </a:r>
            <a:r>
              <a:rPr lang="en-US" baseline="-25000" dirty="0"/>
              <a:t>s2</a:t>
            </a:r>
            <a:r>
              <a:rPr lang="en-US" dirty="0"/>
              <a:t> are the superheating fields for the bulk and overlayer materials </a:t>
            </a:r>
          </a:p>
        </p:txBody>
      </p:sp>
    </p:spTree>
    <p:extLst>
      <p:ext uri="{BB962C8B-B14F-4D97-AF65-F5344CB8AC3E}">
        <p14:creationId xmlns:p14="http://schemas.microsoft.com/office/powerpoint/2010/main" val="2124511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F9E23-16F8-48CA-D3B8-6D111B9E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7976" y="-18923"/>
            <a:ext cx="444703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High-Tc overlayer in SIS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F210B0-1FCA-4F8E-AAE5-3CF5843E7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B4432C-C5A7-A4C8-44C0-EAD282E2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38062"/>
            <a:ext cx="2743200" cy="365125"/>
          </a:xfrm>
        </p:spPr>
        <p:txBody>
          <a:bodyPr/>
          <a:lstStyle/>
          <a:p>
            <a:fld id="{CA2917F4-69CE-C848-A829-59C74A1C27FE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A8F2A65-BE46-FFA4-9BD4-08F9F2D92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597" y="1114806"/>
            <a:ext cx="6522848" cy="51396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A337FF-3818-A7C1-CC70-DB0767D984B6}"/>
              </a:ext>
            </a:extLst>
          </p:cNvPr>
          <p:cNvSpPr txBox="1"/>
          <p:nvPr/>
        </p:nvSpPr>
        <p:spPr>
          <a:xfrm>
            <a:off x="3785616" y="3767327"/>
            <a:ext cx="1755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r>
              <a:rPr lang="en-US" sz="2000" dirty="0"/>
              <a:t> - I - Nb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66923C-769B-3397-6A5B-FBA2F93F5278}"/>
              </a:ext>
            </a:extLst>
          </p:cNvPr>
          <p:cNvSpPr txBox="1"/>
          <p:nvPr/>
        </p:nvSpPr>
        <p:spPr>
          <a:xfrm>
            <a:off x="8065008" y="2029968"/>
            <a:ext cx="354456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Thin Nb3Sn overlayer more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than doubles the dc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superheating field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London model works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surprisingly well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 interlayer is necessary to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prevent avalanche penetration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of vortices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640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081FF-BD02-CC40-83D6-5B830C809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6415" y="-47503"/>
            <a:ext cx="5077691" cy="881784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Nonequilibrium SRF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2A532C-A5A5-6148-A3DF-2B21C65EC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85282-25A3-3947-A06B-41AF6977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AD4E7C-AABA-6A46-AB63-0199987D17C2}"/>
              </a:ext>
            </a:extLst>
          </p:cNvPr>
          <p:cNvSpPr txBox="1"/>
          <p:nvPr/>
        </p:nvSpPr>
        <p:spPr>
          <a:xfrm>
            <a:off x="365759" y="783951"/>
            <a:ext cx="11659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Numerical simulations of equations of nonequilibrium superconductivity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Kinetic equations for quasiparticles and dynamic </a:t>
            </a:r>
            <a:r>
              <a:rPr lang="en-US" dirty="0" err="1"/>
              <a:t>eqs</a:t>
            </a:r>
            <a:r>
              <a:rPr lang="en-US" dirty="0"/>
              <a:t> for SC condensate</a:t>
            </a:r>
          </a:p>
          <a:p>
            <a:pPr marL="342900" indent="-342900">
              <a:buAutoNum type="arabicPeriod"/>
            </a:pPr>
            <a:r>
              <a:rPr lang="en-US" dirty="0"/>
              <a:t>Time-dependent GL equations for a gapped dirty superconductor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A1A384-355E-AB40-A70B-2703AFA93997}"/>
              </a:ext>
            </a:extLst>
          </p:cNvPr>
          <p:cNvSpPr txBox="1"/>
          <p:nvPr/>
        </p:nvSpPr>
        <p:spPr>
          <a:xfrm>
            <a:off x="8458947" y="107685"/>
            <a:ext cx="3379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0000DB"/>
                </a:solidFill>
              </a:rPr>
              <a:t>Sheikhzada</a:t>
            </a:r>
            <a:r>
              <a:rPr lang="en-US" sz="1200" b="1" dirty="0">
                <a:solidFill>
                  <a:srgbClr val="0000DB"/>
                </a:solidFill>
              </a:rPr>
              <a:t> and </a:t>
            </a:r>
            <a:r>
              <a:rPr lang="en-US" sz="1200" b="1" dirty="0" err="1">
                <a:solidFill>
                  <a:srgbClr val="0000DB"/>
                </a:solidFill>
              </a:rPr>
              <a:t>Gurevich</a:t>
            </a:r>
            <a:r>
              <a:rPr lang="en-US" sz="1200" b="1" dirty="0">
                <a:solidFill>
                  <a:srgbClr val="0000DB"/>
                </a:solidFill>
              </a:rPr>
              <a:t>, PRB 102, 104507 (2020)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99B596-A9BD-D543-A7F4-412EB6C20B34}"/>
              </a:ext>
            </a:extLst>
          </p:cNvPr>
          <p:cNvSpPr txBox="1"/>
          <p:nvPr/>
        </p:nvSpPr>
        <p:spPr>
          <a:xfrm>
            <a:off x="8244123" y="917556"/>
            <a:ext cx="3864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DB"/>
                </a:solidFill>
              </a:rPr>
              <a:t>Kramer and Watts-Tobin, PRL, 40. 1041 (1978)</a:t>
            </a:r>
          </a:p>
          <a:p>
            <a:r>
              <a:rPr lang="en-US" sz="1200" b="1" dirty="0">
                <a:solidFill>
                  <a:srgbClr val="0000DB"/>
                </a:solidFill>
              </a:rPr>
              <a:t>Watts-Tobin, </a:t>
            </a:r>
            <a:r>
              <a:rPr lang="en-US" sz="1200" b="1" dirty="0" err="1">
                <a:solidFill>
                  <a:srgbClr val="0000DB"/>
                </a:solidFill>
              </a:rPr>
              <a:t>Krahenbuhl</a:t>
            </a:r>
            <a:r>
              <a:rPr lang="en-US" sz="1200" b="1" dirty="0">
                <a:solidFill>
                  <a:srgbClr val="0000DB"/>
                </a:solidFill>
              </a:rPr>
              <a:t> and Kramer, JLTP 42, 459 (1980)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D2F9FD-755D-5E4D-8B5A-F71C8FFF79A9}"/>
              </a:ext>
            </a:extLst>
          </p:cNvPr>
          <p:cNvSpPr txBox="1"/>
          <p:nvPr/>
        </p:nvSpPr>
        <p:spPr>
          <a:xfrm>
            <a:off x="8375070" y="3059262"/>
            <a:ext cx="3424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Relaxation time of SC condensate: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22FB785-D178-454A-89CE-88CFC0B32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9605" y="3459789"/>
            <a:ext cx="2285999" cy="66675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C5B23B3-FFC1-DA42-80B7-1A64408E7240}"/>
              </a:ext>
            </a:extLst>
          </p:cNvPr>
          <p:cNvSpPr txBox="1"/>
          <p:nvPr/>
        </p:nvSpPr>
        <p:spPr>
          <a:xfrm>
            <a:off x="8305794" y="4381316"/>
            <a:ext cx="3896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Relaxation time of quasiparticles due to</a:t>
            </a:r>
          </a:p>
          <a:p>
            <a:r>
              <a:rPr lang="en-US" dirty="0"/>
              <a:t>inelastic electron-phonon collisions: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1D014C-5066-2743-86BB-70681AAC4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8456" y="5247569"/>
            <a:ext cx="3020747" cy="68002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C05D5E4-03B8-3F4E-A87B-5B37882980F8}"/>
              </a:ext>
            </a:extLst>
          </p:cNvPr>
          <p:cNvGrpSpPr/>
          <p:nvPr/>
        </p:nvGrpSpPr>
        <p:grpSpPr>
          <a:xfrm>
            <a:off x="443342" y="4468364"/>
            <a:ext cx="11083639" cy="1969163"/>
            <a:chOff x="443342" y="4468364"/>
            <a:chExt cx="11083639" cy="19691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35B6E4-86F2-474D-B657-0B8084AE57C7}"/>
                </a:ext>
              </a:extLst>
            </p:cNvPr>
            <p:cNvSpPr txBox="1"/>
            <p:nvPr/>
          </p:nvSpPr>
          <p:spPr>
            <a:xfrm>
              <a:off x="468562" y="4468364"/>
              <a:ext cx="817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Relaxation time constant of quasiparticles can be much larger than the RF period   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3235872-A0A5-7945-AD45-FC04BD808054}"/>
                </a:ext>
              </a:extLst>
            </p:cNvPr>
            <p:cNvGrpSpPr/>
            <p:nvPr/>
          </p:nvGrpSpPr>
          <p:grpSpPr>
            <a:xfrm>
              <a:off x="457194" y="4973773"/>
              <a:ext cx="11069787" cy="699515"/>
              <a:chOff x="554179" y="5389418"/>
              <a:chExt cx="11383900" cy="699515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EA116C-CBF3-554C-A403-8CBB6ED84D5F}"/>
                  </a:ext>
                </a:extLst>
              </p:cNvPr>
              <p:cNvSpPr txBox="1"/>
              <p:nvPr/>
            </p:nvSpPr>
            <p:spPr>
              <a:xfrm>
                <a:off x="554179" y="5389418"/>
                <a:ext cx="11383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For Nb at 7K, we have:                                                                                      </a:t>
                </a:r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4315B40-68E1-8C40-98A7-88D7FDD3A9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8217" y="5756852"/>
                <a:ext cx="4222173" cy="33208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6366282-6BCA-BA44-900A-3BA5C2B384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98663" y="5732419"/>
                <a:ext cx="2869208" cy="336611"/>
              </a:xfrm>
              <a:prstGeom prst="rect">
                <a:avLst/>
              </a:prstGeom>
            </p:spPr>
          </p:pic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E83F2E-6503-4141-9198-CE1C5D8A863C}"/>
                </a:ext>
              </a:extLst>
            </p:cNvPr>
            <p:cNvSpPr txBox="1"/>
            <p:nvPr/>
          </p:nvSpPr>
          <p:spPr>
            <a:xfrm>
              <a:off x="443342" y="5791196"/>
              <a:ext cx="108550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§"/>
              </a:pPr>
              <a:r>
                <a:rPr lang="en-US" b="1" dirty="0">
                  <a:solidFill>
                    <a:srgbClr val="FF0000"/>
                  </a:solidFill>
                </a:rPr>
                <a:t>Nearly instantaneous reaction of SC condensate to RF field.  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b="1" dirty="0">
                  <a:solidFill>
                    <a:srgbClr val="FF0000"/>
                  </a:solidFill>
                </a:rPr>
                <a:t>Much slower relaxation of quasiparticles, which slows down greatly as T decreases 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9D9F13C-9764-7F4E-B0CB-34D9F32AD5B1}"/>
              </a:ext>
            </a:extLst>
          </p:cNvPr>
          <p:cNvGrpSpPr/>
          <p:nvPr/>
        </p:nvGrpSpPr>
        <p:grpSpPr>
          <a:xfrm>
            <a:off x="303607" y="2398252"/>
            <a:ext cx="7780518" cy="1725028"/>
            <a:chOff x="372882" y="2522946"/>
            <a:chExt cx="7780518" cy="1725028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ADFA9728-F9F4-AE4B-B6D5-56AA35636AB5}"/>
                </a:ext>
              </a:extLst>
            </p:cNvPr>
            <p:cNvSpPr/>
            <p:nvPr/>
          </p:nvSpPr>
          <p:spPr>
            <a:xfrm>
              <a:off x="372882" y="2522946"/>
              <a:ext cx="7780518" cy="1725028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EEC0ED1-D073-004C-AFCB-1F44F6978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7809" y="2641550"/>
              <a:ext cx="7486532" cy="69948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25D00C8-D482-7E46-A2D3-1234D82FA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3624" y="3514861"/>
              <a:ext cx="6740234" cy="688264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0BE5AE2A-F810-C94C-BE44-FD40E987B1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3665" y="2120178"/>
            <a:ext cx="1901536" cy="335033"/>
          </a:xfrm>
          <a:prstGeom prst="rect">
            <a:avLst/>
          </a:prstGeom>
          <a:solidFill>
            <a:srgbClr val="FFFF00"/>
          </a:solidFill>
        </p:spPr>
      </p:pic>
    </p:spTree>
    <p:extLst>
      <p:ext uri="{BB962C8B-B14F-4D97-AF65-F5344CB8AC3E}">
        <p14:creationId xmlns:p14="http://schemas.microsoft.com/office/powerpoint/2010/main" val="16374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563C-DEFD-3047-921A-0EB52DADB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-286039"/>
            <a:ext cx="6730577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Dynamic SRF breakdown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0B0FC-080B-AD44-A426-7E27EB974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40584"/>
            <a:ext cx="4114800" cy="365125"/>
          </a:xfrm>
        </p:spPr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73FE05-7652-F14F-96EB-D970D39B8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CE5176-FBDA-C84E-8B4A-7E78A63A0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96" y="775441"/>
            <a:ext cx="4327600" cy="34700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958FBE-66CE-BB46-ACF1-22F2D2EA02C7}"/>
              </a:ext>
            </a:extLst>
          </p:cNvPr>
          <p:cNvSpPr txBox="1"/>
          <p:nvPr/>
        </p:nvSpPr>
        <p:spPr>
          <a:xfrm>
            <a:off x="344556" y="4187690"/>
            <a:ext cx="46780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SC breakdown field </a:t>
            </a:r>
            <a:r>
              <a:rPr lang="en-US" sz="2000" dirty="0" err="1"/>
              <a:t>H</a:t>
            </a:r>
            <a:r>
              <a:rPr lang="en-US" sz="2000" baseline="-25000" dirty="0" err="1"/>
              <a:t>d</a:t>
            </a:r>
            <a:r>
              <a:rPr lang="en-US" sz="2000" dirty="0"/>
              <a:t> (</a:t>
            </a:r>
            <a:r>
              <a:rPr lang="en-US" sz="2000" dirty="0" err="1"/>
              <a:t>T,f</a:t>
            </a:r>
            <a:r>
              <a:rPr lang="en-US" sz="2000" dirty="0"/>
              <a:t>) increases with      up to the limit:</a:t>
            </a:r>
          </a:p>
          <a:p>
            <a:r>
              <a:rPr lang="en-US" dirty="0"/>
              <a:t>    </a:t>
            </a:r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6C4959-C9C6-DB48-A0AE-E364D2FB0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13" y="4914540"/>
            <a:ext cx="3832149" cy="293207"/>
          </a:xfrm>
          <a:prstGeom prst="rect">
            <a:avLst/>
          </a:prstGeom>
          <a:solidFill>
            <a:srgbClr val="FFFF00"/>
          </a:solidFill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9AF5AD5-BB78-B540-B497-3D9DD489D33B}"/>
              </a:ext>
            </a:extLst>
          </p:cNvPr>
          <p:cNvGrpSpPr/>
          <p:nvPr/>
        </p:nvGrpSpPr>
        <p:grpSpPr>
          <a:xfrm>
            <a:off x="370736" y="5379300"/>
            <a:ext cx="4114800" cy="1181478"/>
            <a:chOff x="370736" y="5379300"/>
            <a:chExt cx="4114800" cy="118147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859066-A6F1-1E47-B39D-A8DC8B63259F}"/>
                </a:ext>
              </a:extLst>
            </p:cNvPr>
            <p:cNvSpPr txBox="1"/>
            <p:nvPr/>
          </p:nvSpPr>
          <p:spPr>
            <a:xfrm>
              <a:off x="370736" y="5379300"/>
              <a:ext cx="4114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SC breakdown caused by the time </a:t>
              </a:r>
            </a:p>
            <a:p>
              <a:r>
                <a:rPr lang="en-US" sz="2000" dirty="0"/>
                <a:t>     averaged squared RF field 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20AFEE9-39A7-174B-B9EA-0E51DAA79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6772" y="6237935"/>
              <a:ext cx="2464628" cy="322843"/>
            </a:xfrm>
            <a:prstGeom prst="rect">
              <a:avLst/>
            </a:prstGeom>
            <a:solidFill>
              <a:srgbClr val="FFFF00"/>
            </a:solidFill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717AE5-6B97-D245-9837-DE048B192460}"/>
              </a:ext>
            </a:extLst>
          </p:cNvPr>
          <p:cNvGrpSpPr/>
          <p:nvPr/>
        </p:nvGrpSpPr>
        <p:grpSpPr>
          <a:xfrm>
            <a:off x="5825741" y="937922"/>
            <a:ext cx="6209255" cy="5418428"/>
            <a:chOff x="5493642" y="882501"/>
            <a:chExt cx="6631858" cy="559651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B46423E-059C-8047-BA13-AB56BB29B53D}"/>
                </a:ext>
              </a:extLst>
            </p:cNvPr>
            <p:cNvGrpSpPr/>
            <p:nvPr/>
          </p:nvGrpSpPr>
          <p:grpSpPr>
            <a:xfrm>
              <a:off x="5874324" y="882501"/>
              <a:ext cx="6251176" cy="5596517"/>
              <a:chOff x="5037730" y="882501"/>
              <a:chExt cx="6870245" cy="559651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BEEECA8-3CA1-4745-BC91-B9F167E98B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37730" y="882501"/>
                <a:ext cx="6870245" cy="2750137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27FDD6A-D5F3-1B41-AC87-5DF37C7E0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93705" y="3535649"/>
                <a:ext cx="6561299" cy="2543601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9605429-C4F4-804C-ACE3-D0BF8E3E8E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43095" y="2563999"/>
                <a:ext cx="1047172" cy="315003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8731B33-2013-FA4D-864F-37FE80A834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84497" y="6134672"/>
                <a:ext cx="958585" cy="344346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9B49862-CECD-904C-B265-502741702E6C}"/>
                  </a:ext>
                </a:extLst>
              </p:cNvPr>
              <p:cNvSpPr/>
              <p:nvPr/>
            </p:nvSpPr>
            <p:spPr>
              <a:xfrm>
                <a:off x="8305556" y="3198325"/>
                <a:ext cx="332509" cy="3150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66D775D-96CF-FE44-A480-F6FF116F6A91}"/>
                </a:ext>
              </a:extLst>
            </p:cNvPr>
            <p:cNvGrpSpPr/>
            <p:nvPr/>
          </p:nvGrpSpPr>
          <p:grpSpPr>
            <a:xfrm>
              <a:off x="5493642" y="1750300"/>
              <a:ext cx="451546" cy="3426833"/>
              <a:chOff x="5493642" y="1750300"/>
              <a:chExt cx="451546" cy="3426833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908A141-8BCB-F145-9C14-7B29AC6B91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16200000">
                <a:off x="5145685" y="2098257"/>
                <a:ext cx="1074571" cy="378658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36DE53C-050B-8E46-A99B-97917C95C6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16200000">
                <a:off x="5218573" y="4450519"/>
                <a:ext cx="1074571" cy="378658"/>
              </a:xfrm>
              <a:prstGeom prst="rect">
                <a:avLst/>
              </a:prstGeom>
            </p:spPr>
          </p:pic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2CF1B5E-DBC2-DC47-8A81-CDD963FF5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31291" y="4070215"/>
              <a:ext cx="1416050" cy="2349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BD02A6-5CC0-D543-B536-DC176384C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930821" y="5073514"/>
              <a:ext cx="1416050" cy="268687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0021EBA-D716-AC4A-B5CE-599C2E8C4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470510" y="1020659"/>
              <a:ext cx="1340976" cy="24721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918F14D-BD58-5344-B226-42E04E8BD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601345" y="1892001"/>
              <a:ext cx="1475823" cy="247219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2582E0F7-8BB1-5148-85E4-B1A707A361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55914" y="4650961"/>
            <a:ext cx="165100" cy="1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90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54A39-52A0-B548-A04F-401290E66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59A7F7-427B-0849-BC2A-AADCE213F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19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66427E-9991-134D-B4DB-9F7B8F929837}"/>
              </a:ext>
            </a:extLst>
          </p:cNvPr>
          <p:cNvSpPr txBox="1">
            <a:spLocks/>
          </p:cNvSpPr>
          <p:nvPr/>
        </p:nvSpPr>
        <p:spPr>
          <a:xfrm>
            <a:off x="5685184" y="-286039"/>
            <a:ext cx="52081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Dynamic superheating field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2082B3-9D1D-5344-A0F4-16C169905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91" y="350413"/>
            <a:ext cx="3968125" cy="30682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DF400C-59F4-794A-864A-960664AD3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572" y="1379541"/>
            <a:ext cx="3818515" cy="15112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8365451-F571-2C42-A769-2FDB2701EE59}"/>
              </a:ext>
            </a:extLst>
          </p:cNvPr>
          <p:cNvSpPr txBox="1"/>
          <p:nvPr/>
        </p:nvSpPr>
        <p:spPr>
          <a:xfrm>
            <a:off x="4570113" y="890106"/>
            <a:ext cx="7091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High temperatures: enhancement of </a:t>
            </a:r>
            <a:r>
              <a:rPr lang="en-US" sz="2000" dirty="0" err="1"/>
              <a:t>H</a:t>
            </a:r>
            <a:r>
              <a:rPr lang="en-US" sz="2000" baseline="-25000" dirty="0" err="1"/>
              <a:t>d</a:t>
            </a:r>
            <a:r>
              <a:rPr lang="en-US" sz="2000" dirty="0"/>
              <a:t> due to slow </a:t>
            </a:r>
            <a:r>
              <a:rPr lang="en-US" sz="2000" dirty="0" err="1"/>
              <a:t>qp</a:t>
            </a:r>
            <a:r>
              <a:rPr lang="en-US" sz="2000" dirty="0"/>
              <a:t> relaxation: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746DDDD-B930-5041-AFC6-378E9FF4147C}"/>
              </a:ext>
            </a:extLst>
          </p:cNvPr>
          <p:cNvGrpSpPr/>
          <p:nvPr/>
        </p:nvGrpSpPr>
        <p:grpSpPr>
          <a:xfrm>
            <a:off x="26505" y="3318177"/>
            <a:ext cx="4120920" cy="3039101"/>
            <a:chOff x="26505" y="3318177"/>
            <a:chExt cx="4120920" cy="303910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CA41668-4E03-5D45-9210-32C7EAD71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05" y="3318177"/>
              <a:ext cx="4120920" cy="300238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AC50D3-E702-A84B-82E6-D2C18E3D7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95946" y="6063878"/>
              <a:ext cx="1197389" cy="293400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C158F3DA-A7C2-744A-8718-E141B9F148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8907" y="4140007"/>
            <a:ext cx="4722746" cy="3110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E4B3AF5-6E83-0146-BDB2-10B52D5CE7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1909" y="4681448"/>
            <a:ext cx="3929702" cy="2780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B2ECBED-B97A-EE4B-A555-A40536D7FAC0}"/>
              </a:ext>
            </a:extLst>
          </p:cNvPr>
          <p:cNvSpPr txBox="1"/>
          <p:nvPr/>
        </p:nvSpPr>
        <p:spPr>
          <a:xfrm>
            <a:off x="251791" y="6503050"/>
            <a:ext cx="2803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DB"/>
                </a:solidFill>
              </a:rPr>
              <a:t>Lin and </a:t>
            </a:r>
            <a:r>
              <a:rPr lang="en-US" sz="1200" b="1" dirty="0" err="1">
                <a:solidFill>
                  <a:srgbClr val="0000DB"/>
                </a:solidFill>
              </a:rPr>
              <a:t>Gurevich</a:t>
            </a:r>
            <a:r>
              <a:rPr lang="en-US" sz="1200" b="1" dirty="0">
                <a:solidFill>
                  <a:srgbClr val="0000DB"/>
                </a:solidFill>
              </a:rPr>
              <a:t>, PRB 85, 054513 (2012)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2B0E7DD-000E-4248-AC98-B34D3357A6A5}"/>
              </a:ext>
            </a:extLst>
          </p:cNvPr>
          <p:cNvGrpSpPr/>
          <p:nvPr/>
        </p:nvGrpSpPr>
        <p:grpSpPr>
          <a:xfrm>
            <a:off x="4570113" y="3026629"/>
            <a:ext cx="7562738" cy="923330"/>
            <a:chOff x="4570113" y="3198906"/>
            <a:chExt cx="7562738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6C84A5-5E49-DE43-BF13-7B9621873A24}"/>
                </a:ext>
              </a:extLst>
            </p:cNvPr>
            <p:cNvSpPr txBox="1"/>
            <p:nvPr/>
          </p:nvSpPr>
          <p:spPr>
            <a:xfrm>
              <a:off x="4570113" y="3198906"/>
              <a:ext cx="756273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Low temperatures: T &lt; 0.5Tc: the relaxation time               increases greatly but the density of quasiparticles decreases exponentially in the dirty limit. </a:t>
              </a:r>
            </a:p>
            <a:p>
              <a:r>
                <a:rPr lang="en-US" dirty="0"/>
                <a:t>No effect of quasiparticles on SC breakdown if  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18E1C54-854E-EA46-BAEB-03771778F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61611" y="3254359"/>
              <a:ext cx="584754" cy="240399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9B0177B-1862-6C46-88B8-299D21B0B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08762" y="3814041"/>
              <a:ext cx="784595" cy="261531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47C8D01-AB24-AC4D-8BB6-66158BC1CD58}"/>
              </a:ext>
            </a:extLst>
          </p:cNvPr>
          <p:cNvGrpSpPr/>
          <p:nvPr/>
        </p:nvGrpSpPr>
        <p:grpSpPr>
          <a:xfrm>
            <a:off x="4583365" y="5221359"/>
            <a:ext cx="7226594" cy="923330"/>
            <a:chOff x="4570113" y="5473148"/>
            <a:chExt cx="7226594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1FBD36A-8F51-0A48-BC78-2DEDDB4654B1}"/>
                </a:ext>
              </a:extLst>
            </p:cNvPr>
            <p:cNvSpPr txBox="1"/>
            <p:nvPr/>
          </p:nvSpPr>
          <p:spPr>
            <a:xfrm>
              <a:off x="4570113" y="5473148"/>
              <a:ext cx="722659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 the clean limit                 the quasiparticle gap             vanishes at H &lt; H</a:t>
              </a:r>
              <a:r>
                <a:rPr lang="en-US" baseline="-25000" dirty="0"/>
                <a:t>s</a:t>
              </a:r>
              <a:r>
                <a:rPr lang="en-US" dirty="0"/>
                <a:t>, </a:t>
              </a:r>
            </a:p>
            <a:p>
              <a:r>
                <a:rPr lang="en-US" dirty="0"/>
                <a:t>so the dynamic superheating field may be enhanced by slow relaxation of </a:t>
              </a:r>
            </a:p>
            <a:p>
              <a:r>
                <a:rPr lang="en-US" dirty="0"/>
                <a:t>quasiparticles        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58D2C86-8790-0B4E-9BC5-89BAAD341FF4}"/>
                </a:ext>
              </a:extLst>
            </p:cNvPr>
            <p:cNvGrpSpPr/>
            <p:nvPr/>
          </p:nvGrpSpPr>
          <p:grpSpPr>
            <a:xfrm>
              <a:off x="6317146" y="5557271"/>
              <a:ext cx="3330439" cy="245330"/>
              <a:chOff x="6317146" y="5557271"/>
              <a:chExt cx="3330439" cy="245330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7038B75-710E-3144-82C7-B071C8E467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17146" y="5567098"/>
                <a:ext cx="706507" cy="235503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BB2C284B-BC60-C54F-900C-B34B389AA4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104845" y="5557271"/>
                <a:ext cx="542740" cy="234365"/>
              </a:xfrm>
              <a:prstGeom prst="rect">
                <a:avLst/>
              </a:prstGeom>
            </p:spPr>
          </p:pic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A4DB04A-1C4D-0B45-94FC-D2F62AA38DF5}"/>
              </a:ext>
            </a:extLst>
          </p:cNvPr>
          <p:cNvSpPr txBox="1"/>
          <p:nvPr/>
        </p:nvSpPr>
        <p:spPr>
          <a:xfrm>
            <a:off x="8283875" y="5933897"/>
            <a:ext cx="3379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0000DB"/>
                </a:solidFill>
              </a:rPr>
              <a:t>Sheikhzada</a:t>
            </a:r>
            <a:r>
              <a:rPr lang="en-US" sz="1200" b="1" dirty="0">
                <a:solidFill>
                  <a:srgbClr val="0000DB"/>
                </a:solidFill>
              </a:rPr>
              <a:t> and </a:t>
            </a:r>
            <a:r>
              <a:rPr lang="en-US" sz="1200" b="1" dirty="0" err="1">
                <a:solidFill>
                  <a:srgbClr val="0000DB"/>
                </a:solidFill>
              </a:rPr>
              <a:t>Gurevich</a:t>
            </a:r>
            <a:r>
              <a:rPr lang="en-US" sz="1200" b="1" dirty="0">
                <a:solidFill>
                  <a:srgbClr val="0000DB"/>
                </a:solidFill>
              </a:rPr>
              <a:t>, PRB 102, 104507 (2020)</a:t>
            </a:r>
          </a:p>
        </p:txBody>
      </p:sp>
    </p:spTree>
    <p:extLst>
      <p:ext uri="{BB962C8B-B14F-4D97-AF65-F5344CB8AC3E}">
        <p14:creationId xmlns:p14="http://schemas.microsoft.com/office/powerpoint/2010/main" val="3253401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B5D9B-0149-514D-9526-25421AD5C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928" y="-366879"/>
            <a:ext cx="10259291" cy="141476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+mn-lt"/>
              </a:rPr>
              <a:t>What are the SRF field limits and how could they be raised?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CDE1A6-741B-9C46-B94B-728A9C83D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5E1DA-F00E-FD4A-B256-1FE6280B7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2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469FB-EAF0-0A49-A673-E2C60AD62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283" y="769211"/>
            <a:ext cx="11672462" cy="539174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22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000" dirty="0"/>
              <a:t>The widely used GL theory of dc superheating field H</a:t>
            </a:r>
            <a:r>
              <a:rPr lang="en-US" sz="2000" baseline="-25000" dirty="0"/>
              <a:t>s</a:t>
            </a:r>
            <a:r>
              <a:rPr lang="en-US" sz="2000" dirty="0"/>
              <a:t>(T) is applicable near T</a:t>
            </a:r>
            <a:r>
              <a:rPr lang="en-US" sz="2000" baseline="-25000" dirty="0"/>
              <a:t>c</a:t>
            </a:r>
            <a:r>
              <a:rPr lang="en-US" sz="2000" dirty="0"/>
              <a:t> but not at T &lt;&lt; T</a:t>
            </a:r>
            <a:r>
              <a:rPr lang="en-US" sz="2000" baseline="-25000" dirty="0"/>
              <a:t>c</a:t>
            </a:r>
            <a:r>
              <a:rPr lang="en-US" sz="200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US" sz="2000" baseline="-250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000" dirty="0"/>
              <a:t>Only </a:t>
            </a:r>
            <a:r>
              <a:rPr lang="en-US" sz="2000" dirty="0">
                <a:solidFill>
                  <a:srgbClr val="FF0000"/>
                </a:solidFill>
              </a:rPr>
              <a:t>H</a:t>
            </a:r>
            <a:r>
              <a:rPr lang="en-US" sz="2000" baseline="-25000" dirty="0">
                <a:solidFill>
                  <a:srgbClr val="FF0000"/>
                </a:solidFill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(0) = 0.84H</a:t>
            </a:r>
            <a:r>
              <a:rPr lang="en-US" sz="2000" baseline="-25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at                             in the clean limit </a:t>
            </a:r>
            <a:r>
              <a:rPr lang="en-US" sz="1400" dirty="0">
                <a:solidFill>
                  <a:srgbClr val="0000DB"/>
                </a:solidFill>
              </a:rPr>
              <a:t>(</a:t>
            </a:r>
            <a:r>
              <a:rPr lang="en-US" sz="1400" b="1" dirty="0" err="1">
                <a:solidFill>
                  <a:srgbClr val="0000DB"/>
                </a:solidFill>
              </a:rPr>
              <a:t>Galaiko</a:t>
            </a:r>
            <a:r>
              <a:rPr lang="en-US" sz="1400" b="1" dirty="0">
                <a:solidFill>
                  <a:srgbClr val="0000DB"/>
                </a:solidFill>
              </a:rPr>
              <a:t> 1966, </a:t>
            </a:r>
            <a:r>
              <a:rPr lang="en-US" sz="1400" b="1" dirty="0" err="1">
                <a:solidFill>
                  <a:srgbClr val="0000DB"/>
                </a:solidFill>
              </a:rPr>
              <a:t>Catelani</a:t>
            </a:r>
            <a:r>
              <a:rPr lang="en-US" sz="1400" b="1" dirty="0">
                <a:solidFill>
                  <a:srgbClr val="0000DB"/>
                </a:solidFill>
              </a:rPr>
              <a:t> and Sethna, 2008)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00DB"/>
                </a:solidFill>
              </a:rPr>
              <a:t>      </a:t>
            </a:r>
            <a:r>
              <a:rPr lang="en-US" sz="1800" dirty="0"/>
              <a:t>and for arbitrary impurity  concentration (</a:t>
            </a:r>
            <a:r>
              <a:rPr lang="en-US" sz="1400" b="1" dirty="0">
                <a:solidFill>
                  <a:srgbClr val="0000DB"/>
                </a:solidFill>
              </a:rPr>
              <a:t>Lin and </a:t>
            </a:r>
            <a:r>
              <a:rPr lang="en-US" sz="1400" b="1" dirty="0" err="1">
                <a:solidFill>
                  <a:srgbClr val="0000DB"/>
                </a:solidFill>
              </a:rPr>
              <a:t>Gurevich</a:t>
            </a:r>
            <a:r>
              <a:rPr lang="en-US" sz="1400" b="1" dirty="0">
                <a:solidFill>
                  <a:srgbClr val="0000DB"/>
                </a:solidFill>
              </a:rPr>
              <a:t>, 2012) </a:t>
            </a:r>
            <a:r>
              <a:rPr lang="en-US" sz="1800" dirty="0"/>
              <a:t>have been calculated.</a:t>
            </a:r>
            <a:r>
              <a:rPr lang="en-US" sz="1400" dirty="0"/>
              <a:t>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                     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000" dirty="0"/>
              <a:t>How different can the dynamic superheating field </a:t>
            </a:r>
            <a:r>
              <a:rPr lang="en-US" sz="2000" dirty="0" err="1"/>
              <a:t>H</a:t>
            </a:r>
            <a:r>
              <a:rPr lang="en-US" sz="2000" baseline="-25000" dirty="0" err="1"/>
              <a:t>d</a:t>
            </a:r>
            <a:r>
              <a:rPr lang="en-US" sz="2000" dirty="0"/>
              <a:t>(</a:t>
            </a:r>
            <a:r>
              <a:rPr lang="en-US" sz="2000" dirty="0" err="1"/>
              <a:t>T,f</a:t>
            </a:r>
            <a:r>
              <a:rPr lang="en-US" sz="2000" dirty="0"/>
              <a:t>)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be from the static H</a:t>
            </a:r>
            <a:r>
              <a:rPr lang="en-US" sz="2000" baseline="-25000" dirty="0"/>
              <a:t>s</a:t>
            </a:r>
            <a:r>
              <a:rPr lang="en-US" sz="2000" dirty="0"/>
              <a:t>(T) at GHz frequencies?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                                                                  </a:t>
            </a:r>
            <a:r>
              <a:rPr lang="en-US" sz="1400" b="1" dirty="0">
                <a:solidFill>
                  <a:srgbClr val="0000DB"/>
                </a:solidFill>
              </a:rPr>
              <a:t>(</a:t>
            </a:r>
            <a:r>
              <a:rPr lang="en-US" sz="1400" b="1" dirty="0" err="1">
                <a:solidFill>
                  <a:srgbClr val="0000DB"/>
                </a:solidFill>
              </a:rPr>
              <a:t>Sheikhzada</a:t>
            </a:r>
            <a:r>
              <a:rPr lang="en-US" sz="1400" b="1" dirty="0">
                <a:solidFill>
                  <a:srgbClr val="0000DB"/>
                </a:solidFill>
              </a:rPr>
              <a:t> and Gurevich, 2020)</a:t>
            </a:r>
            <a:r>
              <a:rPr lang="en-US" sz="14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000" dirty="0"/>
              <a:t>Increase of H</a:t>
            </a:r>
            <a:r>
              <a:rPr lang="en-US" sz="2000" baseline="-25000" dirty="0"/>
              <a:t>s</a:t>
            </a:r>
            <a:r>
              <a:rPr lang="en-US" sz="2000" dirty="0"/>
              <a:t> by surface </a:t>
            </a:r>
            <a:r>
              <a:rPr lang="en-US" sz="2000" dirty="0" err="1"/>
              <a:t>nanostructuring</a:t>
            </a:r>
            <a:r>
              <a:rPr lang="en-US" sz="2000" dirty="0"/>
              <a:t>: dirty layers, SIS or SNS multilayers for which H</a:t>
            </a:r>
            <a:r>
              <a:rPr lang="en-US" sz="2000" baseline="-25000" dirty="0"/>
              <a:t>s</a:t>
            </a:r>
            <a:r>
              <a:rPr lang="en-US" sz="2000" dirty="0"/>
              <a:t> has only been calculated in the limit of                  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000" dirty="0"/>
              <a:t>We report GL numerical calculations of H</a:t>
            </a:r>
            <a:r>
              <a:rPr lang="en-US" sz="2000" baseline="-25000" dirty="0"/>
              <a:t>s</a:t>
            </a:r>
            <a:r>
              <a:rPr lang="en-US" sz="2000" dirty="0"/>
              <a:t> at realistic finite       for: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2000" dirty="0"/>
              <a:t>Dirty surface layers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2000" dirty="0"/>
              <a:t>SIS structures: dirty Nb-I-clean Nb, Nb</a:t>
            </a:r>
            <a:r>
              <a:rPr lang="en-US" sz="2000" baseline="-25000" dirty="0"/>
              <a:t>3</a:t>
            </a:r>
            <a:r>
              <a:rPr lang="en-US" sz="2000" dirty="0"/>
              <a:t>Sn-I-Nb and others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000" dirty="0"/>
              <a:t>A significant boost of H</a:t>
            </a:r>
            <a:r>
              <a:rPr lang="en-US" sz="2000" baseline="-25000" dirty="0"/>
              <a:t>s</a:t>
            </a:r>
            <a:r>
              <a:rPr lang="en-US" sz="2000" dirty="0"/>
              <a:t> can be achieved by optimizing SIS parameters.   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DC95BB-5666-6F4B-BE33-E66F710DF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9" y="1681433"/>
            <a:ext cx="1372747" cy="2412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4366D5-154A-B14A-B592-8C6A0D338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03" y="2891467"/>
            <a:ext cx="3533713" cy="25796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80C68A-A73E-7D54-10AA-8E359CC7D7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2677" y="4004174"/>
            <a:ext cx="893702" cy="1639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ADB81B-29F3-2156-9049-6D35D059A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0594" y="4623348"/>
            <a:ext cx="159595" cy="15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4256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B6E57-FB6A-F908-A3CD-4481A0B62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A917D-3331-B2F8-68FA-96E69BB54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GL calculations of H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for surface dirty layer and SIS structures were performed for arbitrary GL parameter.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all cases we observed a maximum in H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at optimal thickness for which H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exceeds the superheating fields of both the overlayer and the bulk materials</a:t>
            </a: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Our GL results for H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(d) at finite      are qualitatively consistent with previous calculations in the London model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 GHz frequencies the dynamic superheating field in the dirty limit is close to the static H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but in the clean limit the relation between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H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has not been investigated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FCD89-52D4-10C3-A879-E98099F5D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CBB36-FF1C-A040-97EB-B4CE4703A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38E197-065E-3C38-757C-56ED69380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734" y="4114799"/>
            <a:ext cx="152516" cy="14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09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500" y="-19274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Superfluid pairbreaking velocity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47611" y="61350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184987-52D2-4648-9960-8FAE46D94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3291CBA-5F38-F541-A99C-1F1A1FA5D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3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72DAD64-0EE9-AB4D-A27A-F07B75A0138C}"/>
              </a:ext>
            </a:extLst>
          </p:cNvPr>
          <p:cNvGrpSpPr/>
          <p:nvPr/>
        </p:nvGrpSpPr>
        <p:grpSpPr>
          <a:xfrm>
            <a:off x="152400" y="3548661"/>
            <a:ext cx="4747260" cy="2928339"/>
            <a:chOff x="4038600" y="4852991"/>
            <a:chExt cx="5181600" cy="292833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98AE4BA-6CF8-FD42-8D60-3F387C0BB5E7}"/>
                </a:ext>
              </a:extLst>
            </p:cNvPr>
            <p:cNvSpPr txBox="1"/>
            <p:nvPr/>
          </p:nvSpPr>
          <p:spPr>
            <a:xfrm>
              <a:off x="4038600" y="4852991"/>
              <a:ext cx="518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latin typeface="+mn-lt"/>
                </a:rPr>
                <a:t>Depairing</a:t>
              </a:r>
              <a:r>
                <a:rPr lang="en-US" dirty="0">
                  <a:latin typeface="+mn-lt"/>
                </a:rPr>
                <a:t> </a:t>
              </a:r>
              <a:r>
                <a:rPr lang="en-US" dirty="0"/>
                <a:t>current density </a:t>
              </a:r>
              <a:r>
                <a:rPr lang="en-US" dirty="0">
                  <a:latin typeface="+mn-lt"/>
                  <a:sym typeface="Symbol"/>
                </a:rPr>
                <a:t> at the surface: </a:t>
              </a:r>
            </a:p>
            <a:p>
              <a:r>
                <a:rPr lang="en-US" b="1" dirty="0" err="1">
                  <a:solidFill>
                    <a:srgbClr val="FF0000"/>
                  </a:solidFill>
                  <a:latin typeface="+mn-lt"/>
                  <a:sym typeface="Symbol"/>
                </a:rPr>
                <a:t>J</a:t>
              </a:r>
              <a:r>
                <a:rPr lang="en-US" b="1" baseline="-25000" dirty="0" err="1">
                  <a:solidFill>
                    <a:srgbClr val="FF0000"/>
                  </a:solidFill>
                  <a:latin typeface="+mn-lt"/>
                  <a:sym typeface="Symbol"/>
                </a:rPr>
                <a:t>d</a:t>
              </a:r>
              <a:r>
                <a:rPr lang="en-US" b="1" dirty="0">
                  <a:solidFill>
                    <a:srgbClr val="FF0000"/>
                  </a:solidFill>
                  <a:latin typeface="+mn-lt"/>
                  <a:sym typeface="Symbol"/>
                </a:rPr>
                <a:t> = </a:t>
              </a:r>
              <a:r>
                <a:rPr lang="en-US" b="1" dirty="0" err="1">
                  <a:solidFill>
                    <a:srgbClr val="FF0000"/>
                  </a:solidFill>
                  <a:latin typeface="+mn-lt"/>
                  <a:sym typeface="Symbol"/>
                </a:rPr>
                <a:t>env</a:t>
              </a:r>
              <a:r>
                <a:rPr lang="en-US" b="1" baseline="-25000" dirty="0" err="1">
                  <a:solidFill>
                    <a:srgbClr val="FF0000"/>
                  </a:solidFill>
                  <a:latin typeface="+mn-lt"/>
                  <a:sym typeface="Symbol"/>
                </a:rPr>
                <a:t>c</a:t>
              </a:r>
              <a:r>
                <a:rPr lang="en-US" b="1" baseline="-25000" dirty="0">
                  <a:solidFill>
                    <a:srgbClr val="FF0000"/>
                  </a:solidFill>
                  <a:latin typeface="+mn-lt"/>
                  <a:sym typeface="Symbol"/>
                </a:rPr>
                <a:t> </a:t>
              </a:r>
              <a:r>
                <a:rPr lang="en-US" b="1" dirty="0">
                  <a:solidFill>
                    <a:srgbClr val="FF0000"/>
                  </a:solidFill>
                  <a:latin typeface="+mn-lt"/>
                  <a:sym typeface="Symbol"/>
                </a:rPr>
                <a:t> = 500 MA/cm</a:t>
              </a:r>
              <a:r>
                <a:rPr lang="en-US" b="1" baseline="30000" dirty="0">
                  <a:solidFill>
                    <a:srgbClr val="FF0000"/>
                  </a:solidFill>
                  <a:latin typeface="+mn-lt"/>
                  <a:sym typeface="Symbol"/>
                </a:rPr>
                <a:t>2 </a:t>
              </a:r>
              <a:r>
                <a:rPr lang="en-US" b="1" dirty="0">
                  <a:solidFill>
                    <a:srgbClr val="FF0000"/>
                  </a:solidFill>
                  <a:latin typeface="+mn-lt"/>
                  <a:sym typeface="Symbol"/>
                </a:rPr>
                <a:t>  </a:t>
              </a:r>
              <a:endParaRPr 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38EAEAF-6366-E640-BAE7-D89085100326}"/>
                </a:ext>
              </a:extLst>
            </p:cNvPr>
            <p:cNvSpPr txBox="1"/>
            <p:nvPr/>
          </p:nvSpPr>
          <p:spPr>
            <a:xfrm>
              <a:off x="4038600" y="6581001"/>
              <a:ext cx="421543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n-lt"/>
                </a:rPr>
                <a:t>Thermodynamic critical field </a:t>
              </a:r>
            </a:p>
            <a:p>
              <a:r>
                <a:rPr lang="en-US" b="1" dirty="0" err="1">
                  <a:solidFill>
                    <a:srgbClr val="FF0000"/>
                  </a:solidFill>
                  <a:latin typeface="+mn-lt"/>
                </a:rPr>
                <a:t>H</a:t>
              </a:r>
              <a:r>
                <a:rPr lang="en-US" b="1" baseline="-25000" dirty="0" err="1">
                  <a:solidFill>
                    <a:srgbClr val="FF0000"/>
                  </a:solidFill>
                  <a:latin typeface="+mn-lt"/>
                </a:rPr>
                <a:t>c</a:t>
              </a:r>
              <a:r>
                <a:rPr lang="en-US" b="1" dirty="0">
                  <a:solidFill>
                    <a:srgbClr val="FF0000"/>
                  </a:solidFill>
                  <a:latin typeface="+mn-lt"/>
                </a:rPr>
                <a:t> = 200 </a:t>
              </a:r>
              <a:r>
                <a:rPr lang="en-US" b="1" dirty="0" err="1">
                  <a:solidFill>
                    <a:srgbClr val="FF0000"/>
                  </a:solidFill>
                  <a:latin typeface="+mn-lt"/>
                </a:rPr>
                <a:t>mT</a:t>
              </a:r>
              <a:r>
                <a:rPr lang="en-US" b="1" dirty="0">
                  <a:solidFill>
                    <a:srgbClr val="FF0000"/>
                  </a:solidFill>
                  <a:latin typeface="+mn-lt"/>
                </a:rPr>
                <a:t>, </a:t>
              </a:r>
              <a:r>
                <a:rPr lang="en-US" b="1" dirty="0">
                  <a:solidFill>
                    <a:srgbClr val="FF0000"/>
                  </a:solidFill>
                  <a:latin typeface="+mn-lt"/>
                  <a:sym typeface="Symbol"/>
                </a:rPr>
                <a:t> = 40 nm.</a:t>
              </a:r>
              <a:r>
                <a:rPr lang="en-US" b="1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en-US" dirty="0">
                  <a:latin typeface="+mn-lt"/>
                </a:rPr>
                <a:t>In Nb cavities </a:t>
              </a:r>
            </a:p>
            <a:p>
              <a:r>
                <a:rPr lang="en-US" dirty="0">
                  <a:latin typeface="+mn-lt"/>
                </a:rPr>
                <a:t>the dc </a:t>
              </a:r>
              <a:r>
                <a:rPr lang="en-US" dirty="0" err="1">
                  <a:latin typeface="+mn-lt"/>
                </a:rPr>
                <a:t>depairing</a:t>
              </a:r>
              <a:r>
                <a:rPr lang="en-US" dirty="0">
                  <a:latin typeface="+mn-lt"/>
                </a:rPr>
                <a:t> limit at 2 GHz </a:t>
              </a:r>
              <a:r>
                <a:rPr lang="en-US" dirty="0"/>
                <a:t>and </a:t>
              </a:r>
              <a:r>
                <a:rPr lang="en-US" dirty="0">
                  <a:latin typeface="+mn-lt"/>
                </a:rPr>
                <a:t>2K </a:t>
              </a:r>
            </a:p>
            <a:p>
              <a:r>
                <a:rPr lang="en-US" dirty="0">
                  <a:latin typeface="+mn-lt"/>
                </a:rPr>
                <a:t>has been achieved on “industrial scale”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34B251A-7588-8F47-926E-DBF93C25C67B}"/>
              </a:ext>
            </a:extLst>
          </p:cNvPr>
          <p:cNvGrpSpPr/>
          <p:nvPr/>
        </p:nvGrpSpPr>
        <p:grpSpPr>
          <a:xfrm>
            <a:off x="205740" y="573743"/>
            <a:ext cx="3070861" cy="1851848"/>
            <a:chOff x="205740" y="4929952"/>
            <a:chExt cx="3070861" cy="1851848"/>
          </a:xfrm>
        </p:grpSpPr>
        <p:pic>
          <p:nvPicPr>
            <p:cNvPr id="16" name="Picture 26">
              <a:extLst>
                <a:ext uri="{FF2B5EF4-FFF2-40B4-BE49-F238E27FC236}">
                  <a16:creationId xmlns:a16="http://schemas.microsoft.com/office/drawing/2014/main" id="{C8849140-147E-5247-A290-74C9B40C88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23" r="12980" b="20582"/>
            <a:stretch/>
          </p:blipFill>
          <p:spPr bwMode="auto">
            <a:xfrm>
              <a:off x="1905000" y="4929952"/>
              <a:ext cx="1371601" cy="1166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71785BB-7B99-4D4D-B34B-2736E978FDE6}"/>
                </a:ext>
              </a:extLst>
            </p:cNvPr>
            <p:cNvGrpSpPr/>
            <p:nvPr/>
          </p:nvGrpSpPr>
          <p:grpSpPr>
            <a:xfrm>
              <a:off x="205740" y="4983778"/>
              <a:ext cx="1546860" cy="1798022"/>
              <a:chOff x="152400" y="5105400"/>
              <a:chExt cx="1546860" cy="1798022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DB5E57BC-F024-AA4D-A1B1-6CEEDFCE0D7D}"/>
                  </a:ext>
                </a:extLst>
              </p:cNvPr>
              <p:cNvSpPr/>
              <p:nvPr/>
            </p:nvSpPr>
            <p:spPr bwMode="auto">
              <a:xfrm>
                <a:off x="152400" y="5105400"/>
                <a:ext cx="1546860" cy="152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E3C59A3F-9306-2D4C-808F-70417E6C7B40}"/>
                  </a:ext>
                </a:extLst>
              </p:cNvPr>
              <p:cNvSpPr/>
              <p:nvPr/>
            </p:nvSpPr>
            <p:spPr bwMode="auto">
              <a:xfrm>
                <a:off x="472440" y="5420710"/>
                <a:ext cx="906780" cy="893379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prstClr val="white"/>
                    </a:solidFill>
                  </a:rPr>
                  <a:t>1</a:t>
                </a:r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4DC75B58-B47D-6D4C-B0B8-B193A2AE089B}"/>
                  </a:ext>
                </a:extLst>
              </p:cNvPr>
              <p:cNvSpPr/>
              <p:nvPr/>
            </p:nvSpPr>
            <p:spPr bwMode="auto">
              <a:xfrm>
                <a:off x="472440" y="5420710"/>
                <a:ext cx="906780" cy="893379"/>
              </a:xfrm>
              <a:prstGeom prst="arc">
                <a:avLst>
                  <a:gd name="adj1" fmla="val 21334335"/>
                  <a:gd name="adj2" fmla="val 0"/>
                </a:avLst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8560CEF-B45F-7043-9997-26561C62F216}"/>
                  </a:ext>
                </a:extLst>
              </p:cNvPr>
              <p:cNvCxnSpPr/>
              <p:nvPr/>
            </p:nvCxnSpPr>
            <p:spPr bwMode="auto">
              <a:xfrm rot="10800000" flipV="1">
                <a:off x="525780" y="5946228"/>
                <a:ext cx="160020" cy="1051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EB23BA96-27C7-4B4A-A8BA-422BDF577B0A}"/>
                  </a:ext>
                </a:extLst>
              </p:cNvPr>
              <p:cNvCxnSpPr/>
              <p:nvPr/>
            </p:nvCxnSpPr>
            <p:spPr bwMode="auto">
              <a:xfrm flipV="1">
                <a:off x="365760" y="6051331"/>
                <a:ext cx="160020" cy="1051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6">
                <a:extLst>
                  <a:ext uri="{FF2B5EF4-FFF2-40B4-BE49-F238E27FC236}">
                    <a16:creationId xmlns:a16="http://schemas.microsoft.com/office/drawing/2014/main" id="{BA33B585-446B-4B4C-8FAF-2EFB0DA3E6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639" y="5681246"/>
                <a:ext cx="62228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dirty="0">
                    <a:solidFill>
                      <a:prstClr val="black"/>
                    </a:solidFill>
                    <a:latin typeface="Arial Narrow" pitchFamily="34" charset="0"/>
                    <a:cs typeface="Times New Roman" pitchFamily="18" charset="0"/>
                  </a:rPr>
                  <a:t>100 n</a:t>
                </a:r>
                <a:r>
                  <a:rPr lang="en-US" sz="1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EEF5560F-B4A6-FD40-ACA5-8315AA387241}"/>
                  </a:ext>
                </a:extLst>
              </p:cNvPr>
              <p:cNvCxnSpPr/>
              <p:nvPr/>
            </p:nvCxnSpPr>
            <p:spPr>
              <a:xfrm flipV="1">
                <a:off x="373380" y="6529486"/>
                <a:ext cx="160020" cy="18913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9877816C-13F9-3441-A478-5CC68C69BA30}"/>
                  </a:ext>
                </a:extLst>
              </p:cNvPr>
              <p:cNvCxnSpPr/>
              <p:nvPr/>
            </p:nvCxnSpPr>
            <p:spPr>
              <a:xfrm flipH="1">
                <a:off x="685800" y="5958245"/>
                <a:ext cx="240030" cy="31531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C3C00BD-1EDF-8148-A7B4-3CB7DE74E407}"/>
                  </a:ext>
                </a:extLst>
              </p:cNvPr>
              <p:cNvSpPr txBox="1"/>
              <p:nvPr/>
            </p:nvSpPr>
            <p:spPr>
              <a:xfrm>
                <a:off x="513558" y="6626423"/>
                <a:ext cx="70564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2-3 mm</a:t>
                </a:r>
              </a:p>
            </p:txBody>
          </p:sp>
        </p:grpSp>
      </p:grpSp>
      <p:pic>
        <p:nvPicPr>
          <p:cNvPr id="27" name="Picture 26" descr="latex-image-1.pdf">
            <a:extLst>
              <a:ext uri="{FF2B5EF4-FFF2-40B4-BE49-F238E27FC236}">
                <a16:creationId xmlns:a16="http://schemas.microsoft.com/office/drawing/2014/main" id="{27B41BEB-12A9-814B-BBBF-6CE7AA5355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271" y="2593826"/>
            <a:ext cx="2123683" cy="716912"/>
          </a:xfrm>
          <a:prstGeom prst="rect">
            <a:avLst/>
          </a:prstGeom>
        </p:spPr>
      </p:pic>
      <p:pic>
        <p:nvPicPr>
          <p:cNvPr id="28" name="Picture 27" descr="latex-image-1.pdf">
            <a:extLst>
              <a:ext uri="{FF2B5EF4-FFF2-40B4-BE49-F238E27FC236}">
                <a16:creationId xmlns:a16="http://schemas.microsoft.com/office/drawing/2014/main" id="{1E571DDB-D844-5E4E-BC6D-1B35F0C20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924" y="4593812"/>
            <a:ext cx="1601783" cy="3591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8D75D8-C0FC-AD49-8951-06C5971B2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9223" y="4374593"/>
            <a:ext cx="1331377" cy="866452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81525053-162A-6948-9209-918B61A102CD}"/>
              </a:ext>
            </a:extLst>
          </p:cNvPr>
          <p:cNvSpPr/>
          <p:nvPr/>
        </p:nvSpPr>
        <p:spPr>
          <a:xfrm>
            <a:off x="7685528" y="6078725"/>
            <a:ext cx="3914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</a:rPr>
              <a:t>Bardeen, </a:t>
            </a:r>
            <a:r>
              <a:rPr lang="nl-NL" sz="1200" b="1" dirty="0" err="1">
                <a:solidFill>
                  <a:srgbClr val="0000FF"/>
                </a:solidFill>
              </a:rPr>
              <a:t>Rev</a:t>
            </a:r>
            <a:r>
              <a:rPr lang="nl-NL" sz="1200" b="1" dirty="0">
                <a:solidFill>
                  <a:srgbClr val="0000FF"/>
                </a:solidFill>
              </a:rPr>
              <a:t>. </a:t>
            </a:r>
            <a:r>
              <a:rPr lang="nl-NL" sz="1200" b="1" dirty="0" err="1">
                <a:solidFill>
                  <a:srgbClr val="0000FF"/>
                </a:solidFill>
              </a:rPr>
              <a:t>Mod</a:t>
            </a:r>
            <a:r>
              <a:rPr lang="nl-NL" sz="1200" b="1" dirty="0">
                <a:solidFill>
                  <a:srgbClr val="0000FF"/>
                </a:solidFill>
              </a:rPr>
              <a:t>. </a:t>
            </a:r>
            <a:r>
              <a:rPr lang="nl-NL" sz="1200" b="1" dirty="0" err="1">
                <a:solidFill>
                  <a:srgbClr val="0000FF"/>
                </a:solidFill>
              </a:rPr>
              <a:t>Phys</a:t>
            </a:r>
            <a:r>
              <a:rPr lang="nl-NL" sz="1200" b="1" dirty="0">
                <a:solidFill>
                  <a:srgbClr val="0000FF"/>
                </a:solidFill>
              </a:rPr>
              <a:t>. 34, 667 (1962), </a:t>
            </a:r>
            <a:r>
              <a:rPr lang="nl-NL" sz="1200" b="1" dirty="0" err="1">
                <a:solidFill>
                  <a:srgbClr val="0000FF"/>
                </a:solidFill>
              </a:rPr>
              <a:t>deGennes</a:t>
            </a:r>
            <a:r>
              <a:rPr lang="nl-NL" sz="1200" b="1" dirty="0">
                <a:solidFill>
                  <a:srgbClr val="0000FF"/>
                </a:solidFill>
              </a:rPr>
              <a:t>, 1968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55C55A-FF39-714D-9E30-D82B906C6BF7}"/>
              </a:ext>
            </a:extLst>
          </p:cNvPr>
          <p:cNvSpPr txBox="1"/>
          <p:nvPr/>
        </p:nvSpPr>
        <p:spPr>
          <a:xfrm>
            <a:off x="4509244" y="3504156"/>
            <a:ext cx="7530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Superfluid velocity v</a:t>
            </a:r>
            <a:r>
              <a:rPr lang="en-US" baseline="-25000" dirty="0"/>
              <a:t>s</a:t>
            </a:r>
            <a:r>
              <a:rPr lang="en-US" dirty="0"/>
              <a:t> cannot exceed the critical value </a:t>
            </a:r>
            <a:r>
              <a:rPr lang="en-US" dirty="0" err="1"/>
              <a:t>v</a:t>
            </a:r>
            <a:r>
              <a:rPr lang="en-US" baseline="-25000" dirty="0" err="1"/>
              <a:t>c</a:t>
            </a:r>
            <a:r>
              <a:rPr lang="en-US" dirty="0"/>
              <a:t> above which the superconducting state breaks down.  In the clean  limit: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F21BBD-0060-2643-9BEE-1AEDF1F5C491}"/>
              </a:ext>
            </a:extLst>
          </p:cNvPr>
          <p:cNvSpPr txBox="1"/>
          <p:nvPr/>
        </p:nvSpPr>
        <p:spPr>
          <a:xfrm>
            <a:off x="4518210" y="2083181"/>
            <a:ext cx="768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field induces supercurrent density carried by Cooper pairs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E669C62-7ABD-BE4B-B550-B0A4492742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6844" y="2748457"/>
            <a:ext cx="1779260" cy="362875"/>
          </a:xfrm>
          <a:prstGeom prst="rect">
            <a:avLst/>
          </a:prstGeom>
          <a:solidFill>
            <a:srgbClr val="FFFF00"/>
          </a:solidFill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F905255-FFF9-DE4B-ACB9-46C67F626870}"/>
              </a:ext>
            </a:extLst>
          </p:cNvPr>
          <p:cNvGrpSpPr/>
          <p:nvPr/>
        </p:nvGrpSpPr>
        <p:grpSpPr>
          <a:xfrm>
            <a:off x="4694631" y="5519928"/>
            <a:ext cx="6995569" cy="646331"/>
            <a:chOff x="4625356" y="5122221"/>
            <a:chExt cx="6995569" cy="646331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759710D-1FD7-1E45-8D80-DDFD83746B88}"/>
                </a:ext>
              </a:extLst>
            </p:cNvPr>
            <p:cNvSpPr txBox="1"/>
            <p:nvPr/>
          </p:nvSpPr>
          <p:spPr>
            <a:xfrm>
              <a:off x="4625356" y="5122221"/>
              <a:ext cx="69955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At                                     for Nb the moving condensate of Cooper pairs  </a:t>
              </a:r>
            </a:p>
            <a:p>
              <a:r>
                <a:rPr lang="en-US" dirty="0"/>
                <a:t>becomes unstable but </a:t>
              </a:r>
              <a:r>
                <a:rPr lang="en-US" dirty="0">
                  <a:solidFill>
                    <a:srgbClr val="FF0000"/>
                  </a:solidFill>
                </a:rPr>
                <a:t>the density of Cooper pairs does not vanish.  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DB83D7B-3726-F245-A3DF-0018F3500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86405" y="5153900"/>
              <a:ext cx="1727200" cy="266700"/>
            </a:xfrm>
            <a:prstGeom prst="rect">
              <a:avLst/>
            </a:prstGeom>
          </p:spPr>
        </p:pic>
      </p:grpSp>
      <p:pic>
        <p:nvPicPr>
          <p:cNvPr id="9" name="Picture 8" descr="A close up of black text&#10;&#10;Description automatically generated">
            <a:extLst>
              <a:ext uri="{FF2B5EF4-FFF2-40B4-BE49-F238E27FC236}">
                <a16:creationId xmlns:a16="http://schemas.microsoft.com/office/drawing/2014/main" id="{C36A09FE-4D32-7913-861E-E4DF6162E8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4684" y="597275"/>
            <a:ext cx="6377456" cy="111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69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>
            <a:extLst>
              <a:ext uri="{FF2B5EF4-FFF2-40B4-BE49-F238E27FC236}">
                <a16:creationId xmlns:a16="http://schemas.microsoft.com/office/drawing/2014/main" id="{6E1846A8-8768-7C72-90F8-4AEC0BB807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60255" y="29694"/>
            <a:ext cx="5044874" cy="1143000"/>
          </a:xfrm>
        </p:spPr>
        <p:txBody>
          <a:bodyPr>
            <a:normAutofit/>
          </a:bodyPr>
          <a:lstStyle/>
          <a:p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Ginzburg-Landau equations 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  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9218" name="Object 2">
            <a:extLst>
              <a:ext uri="{FF2B5EF4-FFF2-40B4-BE49-F238E27FC236}">
                <a16:creationId xmlns:a16="http://schemas.microsoft.com/office/drawing/2014/main" id="{B5F0D0D2-FBCE-8F29-9498-F3819FA3CF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824274"/>
              </p:ext>
            </p:extLst>
          </p:nvPr>
        </p:nvGraphicFramePr>
        <p:xfrm>
          <a:off x="1397078" y="972054"/>
          <a:ext cx="4530815" cy="193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1206400" imgH="23406100" progId="Equation.3">
                  <p:embed/>
                </p:oleObj>
              </mc:Choice>
              <mc:Fallback>
                <p:oleObj name="Equation" r:id="rId2" imgW="51206400" imgH="23406100" progId="Equation.3">
                  <p:embed/>
                  <p:pic>
                    <p:nvPicPr>
                      <p:cNvPr id="9218" name="Object 2">
                        <a:extLst>
                          <a:ext uri="{FF2B5EF4-FFF2-40B4-BE49-F238E27FC236}">
                            <a16:creationId xmlns:a16="http://schemas.microsoft.com/office/drawing/2014/main" id="{B5F0D0D2-FBCE-8F29-9498-F3819FA3CF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078" y="972054"/>
                        <a:ext cx="4530815" cy="19319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">
            <a:extLst>
              <a:ext uri="{FF2B5EF4-FFF2-40B4-BE49-F238E27FC236}">
                <a16:creationId xmlns:a16="http://schemas.microsoft.com/office/drawing/2014/main" id="{103798BC-8CEF-153D-AAAB-FB6FED8D1E55}"/>
              </a:ext>
            </a:extLst>
          </p:cNvPr>
          <p:cNvGrpSpPr>
            <a:grpSpLocks/>
          </p:cNvGrpSpPr>
          <p:nvPr/>
        </p:nvGrpSpPr>
        <p:grpSpPr bwMode="auto">
          <a:xfrm>
            <a:off x="235975" y="4031386"/>
            <a:ext cx="11485320" cy="2473339"/>
            <a:chOff x="192" y="2644"/>
            <a:chExt cx="4345" cy="1558"/>
          </a:xfrm>
        </p:grpSpPr>
        <p:sp>
          <p:nvSpPr>
            <p:cNvPr id="9224" name="Text Box 5">
              <a:extLst>
                <a:ext uri="{FF2B5EF4-FFF2-40B4-BE49-F238E27FC236}">
                  <a16:creationId xmlns:a16="http://schemas.microsoft.com/office/drawing/2014/main" id="{16793D25-2921-5825-61BE-C9622B1A65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2644"/>
              <a:ext cx="4345" cy="1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Char char="§"/>
              </a:pPr>
              <a:r>
                <a:rPr lang="en-US" altLang="en-US" sz="2000" dirty="0"/>
                <a:t>   </a:t>
              </a:r>
              <a:r>
                <a:rPr lang="en-US" altLang="en-US" sz="2000" dirty="0">
                  <a:latin typeface="Arial Narrow" panose="020B0604020202020204" pitchFamily="34" charset="0"/>
                </a:rPr>
                <a:t>  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Coupled nonlinear PDEs for the pair wave function </a:t>
              </a:r>
              <a:r>
                <a:rPr lang="en-US" altLang="en-US" sz="18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                              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and magnetic vector-potential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 A(r).  </a:t>
              </a:r>
            </a:p>
            <a:p>
              <a:pPr eaLnBrk="1" hangingPunct="1">
                <a:buFont typeface="Wingdings" pitchFamily="2" charset="2"/>
                <a:buChar char="§"/>
              </a:pP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     Coherence length </a:t>
              </a:r>
              <a:r>
                <a:rPr lang="en-US" altLang="en-US" sz="1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  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and magnetic penetration depth  </a:t>
              </a:r>
              <a:r>
                <a:rPr lang="en-US" altLang="en-US" sz="1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</a:t>
              </a:r>
            </a:p>
            <a:p>
              <a:pPr eaLnBrk="1" hangingPunct="1">
                <a:buFont typeface="Wingdings" pitchFamily="2" charset="2"/>
                <a:buChar char="§"/>
              </a:pP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     Thermodynamic critical field:</a:t>
              </a:r>
            </a:p>
            <a:p>
              <a:pPr eaLnBrk="1" hangingPunct="1">
                <a:buFont typeface="Wingdings" pitchFamily="2" charset="2"/>
                <a:buChar char="§"/>
              </a:pPr>
              <a:endParaRPr lang="en-US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endParaRPr>
            </a:p>
            <a:p>
              <a:pPr eaLnBrk="1" hangingPunct="1">
                <a:buFont typeface="Wingdings" pitchFamily="2" charset="2"/>
                <a:buChar char="§"/>
              </a:pPr>
              <a:endParaRPr lang="en-US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hangingPunct="1"/>
              <a:endParaRPr lang="en-US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hangingPunct="1">
                <a:buFont typeface="Wingdings" pitchFamily="2" charset="2"/>
                <a:buChar char="§"/>
              </a:pPr>
              <a:endParaRPr lang="en-US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hangingPunct="1">
                <a:buFont typeface="Wingdings" pitchFamily="2" charset="2"/>
                <a:buChar char="§"/>
              </a:pP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     Boundary condition between a superconductor and vacuum </a:t>
              </a:r>
              <a:r>
                <a:rPr lang="en-US" altLang="en-US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J</a:t>
              </a:r>
              <a:r>
                <a:rPr lang="en-US" altLang="en-US" sz="1800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 = 0:</a:t>
              </a:r>
            </a:p>
          </p:txBody>
        </p:sp>
        <p:graphicFrame>
          <p:nvGraphicFramePr>
            <p:cNvPr id="9219" name="Object 3">
              <a:extLst>
                <a:ext uri="{FF2B5EF4-FFF2-40B4-BE49-F238E27FC236}">
                  <a16:creationId xmlns:a16="http://schemas.microsoft.com/office/drawing/2014/main" id="{F8D4CB80-8B82-65C5-3356-4EA63670769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691593"/>
                </p:ext>
              </p:extLst>
            </p:nvPr>
          </p:nvGraphicFramePr>
          <p:xfrm>
            <a:off x="3125" y="3722"/>
            <a:ext cx="883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7800300" imgH="11112500" progId="Equation.3">
                    <p:embed/>
                  </p:oleObj>
                </mc:Choice>
                <mc:Fallback>
                  <p:oleObj name="Equation" r:id="rId4" imgW="27800300" imgH="11112500" progId="Equation.3">
                    <p:embed/>
                    <p:pic>
                      <p:nvPicPr>
                        <p:cNvPr id="9219" name="Object 3">
                          <a:extLst>
                            <a:ext uri="{FF2B5EF4-FFF2-40B4-BE49-F238E27FC236}">
                              <a16:creationId xmlns:a16="http://schemas.microsoft.com/office/drawing/2014/main" id="{F8D4CB80-8B82-65C5-3356-4EA63670769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5" y="3722"/>
                          <a:ext cx="883" cy="48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Text Box 6">
            <a:extLst>
              <a:ext uri="{FF2B5EF4-FFF2-40B4-BE49-F238E27FC236}">
                <a16:creationId xmlns:a16="http://schemas.microsoft.com/office/drawing/2014/main" id="{CF6E26E3-EB6C-07EC-E1A7-F9DA6EC07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" y="2774449"/>
            <a:ext cx="7224900" cy="76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en-US" altLang="en-US" sz="1800" b="1" dirty="0">
              <a:latin typeface="Arial Narrow" panose="020B0604020202020204" pitchFamily="34" charset="0"/>
            </a:endParaRP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en-US" sz="1800" b="1" dirty="0">
                <a:latin typeface="Arial Narrow" panose="020B0604020202020204" pitchFamily="34" charset="0"/>
              </a:rPr>
              <a:t>  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Phenomenological Ginzburg-Landau theory </a:t>
            </a:r>
            <a:r>
              <a:rPr lang="en-US" altLang="en-US" sz="1400" b="1" dirty="0">
                <a:solidFill>
                  <a:srgbClr val="0000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(1950, Nobel prize 2003) </a:t>
            </a:r>
          </a:p>
        </p:txBody>
      </p:sp>
      <p:pic>
        <p:nvPicPr>
          <p:cNvPr id="4" name="Picture 14">
            <a:extLst>
              <a:ext uri="{FF2B5EF4-FFF2-40B4-BE49-F238E27FC236}">
                <a16:creationId xmlns:a16="http://schemas.microsoft.com/office/drawing/2014/main" id="{9FE89ECB-02D3-5F03-FCA3-E306CBF9E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421" y="1757158"/>
            <a:ext cx="12731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>
            <a:extLst>
              <a:ext uri="{FF2B5EF4-FFF2-40B4-BE49-F238E27FC236}">
                <a16:creationId xmlns:a16="http://schemas.microsoft.com/office/drawing/2014/main" id="{69664A0F-3150-D001-4D04-8518291C6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510" y="1746046"/>
            <a:ext cx="126365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9793D8-D0B5-E8F7-D6AD-76250229EA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7893" y="4082959"/>
            <a:ext cx="1755217" cy="2937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6221F3-68BE-4254-C5D5-E01983D296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7367" y="4934366"/>
            <a:ext cx="2092025" cy="80388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B85EC7-3EFB-9DAF-5202-ABC89138F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EC73B8-DFCE-44AB-EA10-DB168A2D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2">
            <a:extLst>
              <a:ext uri="{FF2B5EF4-FFF2-40B4-BE49-F238E27FC236}">
                <a16:creationId xmlns:a16="http://schemas.microsoft.com/office/drawing/2014/main" id="{41D0BC44-9586-6ECB-953E-6F2F8805A7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38990" y="152400"/>
            <a:ext cx="5675030" cy="457200"/>
          </a:xfrm>
        </p:spPr>
        <p:txBody>
          <a:bodyPr>
            <a:noAutofit/>
          </a:bodyPr>
          <a:lstStyle/>
          <a:p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GL </a:t>
            </a:r>
            <a:r>
              <a:rPr lang="en-US" alt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depairing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current density</a:t>
            </a:r>
          </a:p>
        </p:txBody>
      </p:sp>
      <p:sp>
        <p:nvSpPr>
          <p:cNvPr id="11271" name="Text Box 3">
            <a:extLst>
              <a:ext uri="{FF2B5EF4-FFF2-40B4-BE49-F238E27FC236}">
                <a16:creationId xmlns:a16="http://schemas.microsoft.com/office/drawing/2014/main" id="{0F75D07C-4030-2543-F122-A0C27B945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846" y="740925"/>
            <a:ext cx="119220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sz="1800" b="1" dirty="0">
              <a:latin typeface="Arial Narrow" panose="020B0604020202020204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z="1800" b="1" dirty="0">
                <a:latin typeface="Arial Narrow" panose="020B0604020202020204" pitchFamily="34" charset="0"/>
              </a:rPr>
              <a:t>  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Uniform current-carrying state with </a:t>
            </a:r>
            <a:r>
              <a:rPr lang="en-US" alt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 = </a:t>
            </a:r>
            <a:r>
              <a:rPr lang="en-US" altLang="en-US" sz="1800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0</a:t>
            </a:r>
            <a:r>
              <a:rPr lang="en-US" alt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exp (-</a:t>
            </a:r>
            <a:r>
              <a:rPr lang="en-US" altLang="en-US" sz="1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iqx</a:t>
            </a:r>
            <a:r>
              <a:rPr lang="en-US" alt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), </a:t>
            </a:r>
            <a:r>
              <a:rPr lang="en-US" alt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where  </a:t>
            </a:r>
            <a:r>
              <a:rPr lang="en-US" alt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q</a:t>
            </a:r>
            <a:r>
              <a:rPr lang="en-US" alt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 is proportional to the velocity of the Cooper pairs.  </a:t>
            </a:r>
          </a:p>
          <a:p>
            <a:pPr eaLnBrk="1" hangingPunct="1"/>
            <a:r>
              <a:rPr lang="en-US" alt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     The GL equations give: </a:t>
            </a:r>
            <a:endParaRPr lang="en-US" alt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266" name="Object 2">
            <a:extLst>
              <a:ext uri="{FF2B5EF4-FFF2-40B4-BE49-F238E27FC236}">
                <a16:creationId xmlns:a16="http://schemas.microsoft.com/office/drawing/2014/main" id="{2E28B111-AC21-6891-F3D0-E99D6ABC11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251937"/>
              </p:ext>
            </p:extLst>
          </p:nvPr>
        </p:nvGraphicFramePr>
        <p:xfrm>
          <a:off x="1884620" y="1830613"/>
          <a:ext cx="443230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7980600" imgH="10528300" progId="Equation.3">
                  <p:embed/>
                </p:oleObj>
              </mc:Choice>
              <mc:Fallback>
                <p:oleObj name="Equation" r:id="rId2" imgW="47980600" imgH="10528300" progId="Equation.3">
                  <p:embed/>
                  <p:pic>
                    <p:nvPicPr>
                      <p:cNvPr id="11266" name="Object 2">
                        <a:extLst>
                          <a:ext uri="{FF2B5EF4-FFF2-40B4-BE49-F238E27FC236}">
                            <a16:creationId xmlns:a16="http://schemas.microsoft.com/office/drawing/2014/main" id="{2E28B111-AC21-6891-F3D0-E99D6ABC11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620" y="1830613"/>
                        <a:ext cx="4432300" cy="8445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>
            <a:extLst>
              <a:ext uri="{FF2B5EF4-FFF2-40B4-BE49-F238E27FC236}">
                <a16:creationId xmlns:a16="http://schemas.microsoft.com/office/drawing/2014/main" id="{FB5E8655-FF95-8EA2-5611-E49CDB91054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28900" imgH="4978400" progId="Equation.3">
                  <p:embed/>
                </p:oleObj>
              </mc:Choice>
              <mc:Fallback>
                <p:oleObj name="Equation" r:id="rId4" imgW="2628900" imgH="4978400" progId="Equation.3">
                  <p:embed/>
                  <p:pic>
                    <p:nvPicPr>
                      <p:cNvPr id="11267" name="Object 3">
                        <a:extLst>
                          <a:ext uri="{FF2B5EF4-FFF2-40B4-BE49-F238E27FC236}">
                            <a16:creationId xmlns:a16="http://schemas.microsoft.com/office/drawing/2014/main" id="{FB5E8655-FF95-8EA2-5611-E49CDB9105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5">
            <a:extLst>
              <a:ext uri="{FF2B5EF4-FFF2-40B4-BE49-F238E27FC236}">
                <a16:creationId xmlns:a16="http://schemas.microsoft.com/office/drawing/2014/main" id="{408A0A43-C836-1C68-79CA-B41B5D92E93D}"/>
              </a:ext>
            </a:extLst>
          </p:cNvPr>
          <p:cNvGrpSpPr>
            <a:grpSpLocks/>
          </p:cNvGrpSpPr>
          <p:nvPr/>
        </p:nvGrpSpPr>
        <p:grpSpPr bwMode="auto">
          <a:xfrm>
            <a:off x="522162" y="4707457"/>
            <a:ext cx="7215188" cy="1462088"/>
            <a:chOff x="96" y="3204"/>
            <a:chExt cx="4545" cy="921"/>
          </a:xfrm>
        </p:grpSpPr>
        <p:sp>
          <p:nvSpPr>
            <p:cNvPr id="11285" name="Text Box 15">
              <a:extLst>
                <a:ext uri="{FF2B5EF4-FFF2-40B4-BE49-F238E27FC236}">
                  <a16:creationId xmlns:a16="http://schemas.microsoft.com/office/drawing/2014/main" id="{C71C21C6-175D-292C-5D33-CA56E7A55F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" y="3204"/>
              <a:ext cx="454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Char char="§"/>
              </a:pPr>
              <a:r>
                <a:rPr lang="en-US" altLang="en-US" sz="2000" dirty="0">
                  <a:latin typeface="Arial Narrow" panose="020B0604020202020204" pitchFamily="34" charset="0"/>
                </a:rPr>
                <a:t>   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Maximum J at  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q = 1/3 defines the GL </a:t>
              </a:r>
              <a:r>
                <a:rPr lang="en-US" altLang="en-US" sz="1800" dirty="0" err="1"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depairing</a:t>
              </a: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  current density</a:t>
              </a:r>
              <a:r>
                <a:rPr lang="en-US" altLang="en-US" sz="1800" b="1" dirty="0">
                  <a:latin typeface="Arial Narrow" panose="020B0604020202020204" pitchFamily="34" charset="0"/>
                  <a:sym typeface="Symbol" pitchFamily="2" charset="2"/>
                </a:rPr>
                <a:t>:</a:t>
              </a:r>
              <a:endParaRPr lang="en-US" altLang="en-US" sz="1800" b="1" dirty="0">
                <a:latin typeface="Arial Narrow" panose="020B0604020202020204" pitchFamily="34" charset="0"/>
              </a:endParaRPr>
            </a:p>
          </p:txBody>
        </p:sp>
        <p:graphicFrame>
          <p:nvGraphicFramePr>
            <p:cNvPr id="11269" name="Object 5">
              <a:extLst>
                <a:ext uri="{FF2B5EF4-FFF2-40B4-BE49-F238E27FC236}">
                  <a16:creationId xmlns:a16="http://schemas.microsoft.com/office/drawing/2014/main" id="{306120F8-8F3A-5F2E-8693-EF13D1B3FE6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2679493"/>
                </p:ext>
              </p:extLst>
            </p:nvPr>
          </p:nvGraphicFramePr>
          <p:xfrm>
            <a:off x="1508" y="3549"/>
            <a:ext cx="2840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59397900" imgH="11696700" progId="Equation.3">
                    <p:embed/>
                  </p:oleObj>
                </mc:Choice>
                <mc:Fallback>
                  <p:oleObj name="Equation" r:id="rId6" imgW="59397900" imgH="11696700" progId="Equation.3">
                    <p:embed/>
                    <p:pic>
                      <p:nvPicPr>
                        <p:cNvPr id="11269" name="Object 5">
                          <a:extLst>
                            <a:ext uri="{FF2B5EF4-FFF2-40B4-BE49-F238E27FC236}">
                              <a16:creationId xmlns:a16="http://schemas.microsoft.com/office/drawing/2014/main" id="{306120F8-8F3A-5F2E-8693-EF13D1B3FE6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8" y="3549"/>
                          <a:ext cx="2840" cy="576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3">
            <a:extLst>
              <a:ext uri="{FF2B5EF4-FFF2-40B4-BE49-F238E27FC236}">
                <a16:creationId xmlns:a16="http://schemas.microsoft.com/office/drawing/2014/main" id="{A6169F1F-7345-D24B-0B01-6FEF4EAD3716}"/>
              </a:ext>
            </a:extLst>
          </p:cNvPr>
          <p:cNvGrpSpPr>
            <a:grpSpLocks/>
          </p:cNvGrpSpPr>
          <p:nvPr/>
        </p:nvGrpSpPr>
        <p:grpSpPr bwMode="auto">
          <a:xfrm>
            <a:off x="450798" y="1881936"/>
            <a:ext cx="10937892" cy="3586163"/>
            <a:chOff x="18" y="1497"/>
            <a:chExt cx="6890" cy="2259"/>
          </a:xfrm>
        </p:grpSpPr>
        <p:sp>
          <p:nvSpPr>
            <p:cNvPr id="11275" name="Text Box 5">
              <a:extLst>
                <a:ext uri="{FF2B5EF4-FFF2-40B4-BE49-F238E27FC236}">
                  <a16:creationId xmlns:a16="http://schemas.microsoft.com/office/drawing/2014/main" id="{92F4E15E-7EBD-061D-8DFC-FA1B96DA82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" y="2160"/>
              <a:ext cx="247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Char char="§"/>
              </a:pPr>
              <a:r>
                <a:rPr lang="en-US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   Current density as a function of q:</a:t>
              </a:r>
            </a:p>
          </p:txBody>
        </p:sp>
        <p:graphicFrame>
          <p:nvGraphicFramePr>
            <p:cNvPr id="11268" name="Object 4">
              <a:extLst>
                <a:ext uri="{FF2B5EF4-FFF2-40B4-BE49-F238E27FC236}">
                  <a16:creationId xmlns:a16="http://schemas.microsoft.com/office/drawing/2014/main" id="{F8685E3A-A32E-B150-66D2-4713954EB81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6018665"/>
                </p:ext>
              </p:extLst>
            </p:nvPr>
          </p:nvGraphicFramePr>
          <p:xfrm>
            <a:off x="278" y="2565"/>
            <a:ext cx="2112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31889700" imgH="9944100" progId="Equation.3">
                    <p:embed/>
                  </p:oleObj>
                </mc:Choice>
                <mc:Fallback>
                  <p:oleObj name="Equation" r:id="rId8" imgW="31889700" imgH="9944100" progId="Equation.3">
                    <p:embed/>
                    <p:pic>
                      <p:nvPicPr>
                        <p:cNvPr id="11268" name="Object 4">
                          <a:extLst>
                            <a:ext uri="{FF2B5EF4-FFF2-40B4-BE49-F238E27FC236}">
                              <a16:creationId xmlns:a16="http://schemas.microsoft.com/office/drawing/2014/main" id="{F8685E3A-A32E-B150-66D2-4713954EB81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" y="2565"/>
                          <a:ext cx="2112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1276" name="Group 14">
              <a:extLst>
                <a:ext uri="{FF2B5EF4-FFF2-40B4-BE49-F238E27FC236}">
                  <a16:creationId xmlns:a16="http://schemas.microsoft.com/office/drawing/2014/main" id="{6F9797C3-D504-752E-2F11-30B08189A1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0" y="1497"/>
              <a:ext cx="1878" cy="2259"/>
              <a:chOff x="4934" y="1689"/>
              <a:chExt cx="1878" cy="2259"/>
            </a:xfrm>
          </p:grpSpPr>
          <p:pic>
            <p:nvPicPr>
              <p:cNvPr id="11279" name="Picture 8">
                <a:extLst>
                  <a:ext uri="{FF2B5EF4-FFF2-40B4-BE49-F238E27FC236}">
                    <a16:creationId xmlns:a16="http://schemas.microsoft.com/office/drawing/2014/main" id="{F97EA1E6-051C-DF29-6B36-B79EAA2309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4" y="1914"/>
                <a:ext cx="1878" cy="1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80" name="Text Box 9">
                <a:extLst>
                  <a:ext uri="{FF2B5EF4-FFF2-40B4-BE49-F238E27FC236}">
                    <a16:creationId xmlns:a16="http://schemas.microsoft.com/office/drawing/2014/main" id="{D00251C0-B0AC-60CA-AA7B-D32DA7EC00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56" y="3698"/>
                <a:ext cx="27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en-US" sz="2000" dirty="0">
                    <a:sym typeface="Symbol" pitchFamily="2" charset="2"/>
                  </a:rPr>
                  <a:t>q</a:t>
                </a:r>
                <a:endParaRPr lang="en-US" altLang="en-US" sz="2000" dirty="0"/>
              </a:p>
            </p:txBody>
          </p:sp>
          <p:sp>
            <p:nvSpPr>
              <p:cNvPr id="11281" name="Line 10">
                <a:extLst>
                  <a:ext uri="{FF2B5EF4-FFF2-40B4-BE49-F238E27FC236}">
                    <a16:creationId xmlns:a16="http://schemas.microsoft.com/office/drawing/2014/main" id="{059E2C74-B472-D732-EC24-877394AED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1" y="2736"/>
                <a:ext cx="16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2" name="Line 11">
                <a:extLst>
                  <a:ext uri="{FF2B5EF4-FFF2-40B4-BE49-F238E27FC236}">
                    <a16:creationId xmlns:a16="http://schemas.microsoft.com/office/drawing/2014/main" id="{087FD0E0-7FB6-8A3A-2AAE-FAB52E4412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8" y="2016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3" name="Text Box 12">
                <a:extLst>
                  <a:ext uri="{FF2B5EF4-FFF2-40B4-BE49-F238E27FC236}">
                    <a16:creationId xmlns:a16="http://schemas.microsoft.com/office/drawing/2014/main" id="{7EF3E3FC-CF9A-7CAD-23DC-4765AB5978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98" y="1689"/>
                <a:ext cx="467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en-US" sz="2000" dirty="0"/>
                  <a:t>J = </a:t>
                </a:r>
                <a:r>
                  <a:rPr lang="en-US" altLang="en-US" sz="2000" dirty="0" err="1"/>
                  <a:t>J</a:t>
                </a:r>
                <a:r>
                  <a:rPr lang="en-US" altLang="en-US" sz="2000" baseline="-25000" dirty="0" err="1"/>
                  <a:t>d</a:t>
                </a:r>
                <a:endParaRPr lang="en-US" altLang="en-US" sz="2000" dirty="0"/>
              </a:p>
            </p:txBody>
          </p:sp>
          <p:sp>
            <p:nvSpPr>
              <p:cNvPr id="11284" name="Text Box 13">
                <a:extLst>
                  <a:ext uri="{FF2B5EF4-FFF2-40B4-BE49-F238E27FC236}">
                    <a16:creationId xmlns:a16="http://schemas.microsoft.com/office/drawing/2014/main" id="{DC5A5908-1613-2165-4661-C0B72C5C93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08" y="2438"/>
                <a:ext cx="467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en-US" sz="2000" dirty="0"/>
                  <a:t>J &lt; </a:t>
                </a:r>
                <a:r>
                  <a:rPr lang="en-US" altLang="en-US" sz="2000" dirty="0" err="1"/>
                  <a:t>J</a:t>
                </a:r>
                <a:r>
                  <a:rPr lang="en-US" altLang="en-US" sz="2000" baseline="-25000" dirty="0" err="1"/>
                  <a:t>d</a:t>
                </a:r>
                <a:endParaRPr lang="en-US" altLang="en-US" sz="2000" dirty="0"/>
              </a:p>
            </p:txBody>
          </p:sp>
        </p:grpSp>
        <p:sp>
          <p:nvSpPr>
            <p:cNvPr id="11277" name="Text Box 18">
              <a:extLst>
                <a:ext uri="{FF2B5EF4-FFF2-40B4-BE49-F238E27FC236}">
                  <a16:creationId xmlns:a16="http://schemas.microsoft.com/office/drawing/2014/main" id="{DB75F171-A137-AB10-AA3E-232B795F2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8" y="2632"/>
              <a:ext cx="996" cy="407"/>
            </a:xfrm>
            <a:prstGeom prst="rect">
              <a:avLst/>
            </a:prstGeom>
            <a:noFill/>
            <a:ln w="9525">
              <a:solidFill>
                <a:srgbClr val="703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 b="1">
                  <a:solidFill>
                    <a:srgbClr val="7030A0"/>
                  </a:solidFill>
                  <a:latin typeface="Arial Narrow" panose="020B0604020202020204" pitchFamily="34" charset="0"/>
                </a:rPr>
                <a:t>Suppression </a:t>
              </a:r>
            </a:p>
            <a:p>
              <a:pPr eaLnBrk="1" hangingPunct="1"/>
              <a:r>
                <a:rPr lang="en-US" altLang="en-US" sz="1800" b="1">
                  <a:solidFill>
                    <a:srgbClr val="7030A0"/>
                  </a:solidFill>
                  <a:latin typeface="Arial Narrow" panose="020B0604020202020204" pitchFamily="34" charset="0"/>
                </a:rPr>
                <a:t>of </a:t>
              </a:r>
              <a:r>
                <a:rPr lang="en-US" altLang="en-US" sz="1800" b="1">
                  <a:solidFill>
                    <a:srgbClr val="7030A0"/>
                  </a:solidFill>
                  <a:latin typeface="Arial Narrow" panose="020B0604020202020204" pitchFamily="34" charset="0"/>
                  <a:sym typeface="Symbol" pitchFamily="2" charset="2"/>
                </a:rPr>
                <a:t>n</a:t>
              </a:r>
              <a:r>
                <a:rPr lang="en-US" altLang="en-US" sz="1800" b="1" baseline="-25000">
                  <a:solidFill>
                    <a:srgbClr val="7030A0"/>
                  </a:solidFill>
                  <a:latin typeface="Arial Narrow" panose="020B0604020202020204" pitchFamily="34" charset="0"/>
                  <a:sym typeface="Symbol" pitchFamily="2" charset="2"/>
                </a:rPr>
                <a:t>s</a:t>
              </a:r>
              <a:r>
                <a:rPr lang="en-US" altLang="en-US" sz="1800" b="1">
                  <a:solidFill>
                    <a:srgbClr val="7030A0"/>
                  </a:solidFill>
                  <a:latin typeface="Arial Narrow" panose="020B0604020202020204" pitchFamily="34" charset="0"/>
                  <a:sym typeface="Symbol" pitchFamily="2" charset="2"/>
                </a:rPr>
                <a:t> by current</a:t>
              </a:r>
            </a:p>
          </p:txBody>
        </p:sp>
        <p:sp>
          <p:nvSpPr>
            <p:cNvPr id="11278" name="Line 19">
              <a:extLst>
                <a:ext uri="{FF2B5EF4-FFF2-40B4-BE49-F238E27FC236}">
                  <a16:creationId xmlns:a16="http://schemas.microsoft.com/office/drawing/2014/main" id="{17115F89-9F78-E948-ED21-4E9A9245E4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00" y="2844"/>
              <a:ext cx="288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E6F8C8-8CC0-3479-70AF-FDD077B07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ED39B8-E2E3-7559-0CC1-BEC7F9BC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CC16ED-4532-5B10-B33F-BD5250649122}"/>
              </a:ext>
            </a:extLst>
          </p:cNvPr>
          <p:cNvSpPr txBox="1"/>
          <p:nvPr/>
        </p:nvSpPr>
        <p:spPr>
          <a:xfrm>
            <a:off x="8110667" y="5661500"/>
            <a:ext cx="3279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J = </a:t>
            </a:r>
            <a:r>
              <a:rPr lang="en-US" dirty="0" err="1"/>
              <a:t>J</a:t>
            </a:r>
            <a:r>
              <a:rPr lang="en-US" baseline="-25000" dirty="0" err="1"/>
              <a:t>d</a:t>
            </a:r>
            <a:r>
              <a:rPr lang="en-US" dirty="0"/>
              <a:t> the superfluid density </a:t>
            </a:r>
          </a:p>
          <a:p>
            <a:r>
              <a:rPr lang="en-US" dirty="0" err="1"/>
              <a:t>n</a:t>
            </a:r>
            <a:r>
              <a:rPr lang="en-US" baseline="-25000" dirty="0" err="1"/>
              <a:t>c</a:t>
            </a:r>
            <a:r>
              <a:rPr lang="en-US" dirty="0"/>
              <a:t>(</a:t>
            </a:r>
            <a:r>
              <a:rPr lang="en-US" dirty="0" err="1"/>
              <a:t>J_d</a:t>
            </a:r>
            <a:r>
              <a:rPr lang="en-US" dirty="0"/>
              <a:t>) = (2/3)n</a:t>
            </a:r>
            <a:r>
              <a:rPr lang="en-US" baseline="-25000" dirty="0"/>
              <a:t>s</a:t>
            </a:r>
            <a:r>
              <a:rPr lang="en-US" dirty="0"/>
              <a:t> does not vanish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228B5-AD93-9B44-9917-96728FFF3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620" y="-1752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+mn-lt"/>
              </a:rPr>
              <a:t>DC superheating field </a:t>
            </a:r>
            <a:endParaRPr lang="en-US" sz="2800" b="1" baseline="-2500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2E42A8-2979-754C-9032-F20FC0DB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13F9B1-B934-104C-A10B-18FD4A250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F2DA70C-F347-E746-8AF1-FA78FAD80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715" y="1112732"/>
            <a:ext cx="80744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 b="1" dirty="0">
                <a:latin typeface="Arial Narrow" charset="0"/>
              </a:rPr>
              <a:t>    </a:t>
            </a:r>
            <a:r>
              <a:rPr lang="en-US" dirty="0">
                <a:latin typeface="+mn-lt"/>
              </a:rPr>
              <a:t>Meissner state becomes unstable above the superheating field H &gt; H</a:t>
            </a:r>
            <a:r>
              <a:rPr lang="en-US" baseline="-25000" dirty="0">
                <a:latin typeface="+mn-lt"/>
              </a:rPr>
              <a:t>s</a:t>
            </a:r>
            <a:r>
              <a:rPr lang="en-US" dirty="0">
                <a:latin typeface="+mn-lt"/>
              </a:rPr>
              <a:t> as the</a:t>
            </a:r>
          </a:p>
          <a:p>
            <a:pPr eaLnBrk="1" hangingPunct="1"/>
            <a:r>
              <a:rPr lang="en-US" dirty="0">
                <a:latin typeface="+mn-lt"/>
              </a:rPr>
              <a:t>      velocity of Cooper pairs exceed the critical velocity </a:t>
            </a:r>
            <a:endParaRPr lang="en-US" baseline="-25000" dirty="0">
              <a:latin typeface="+mn-lt"/>
              <a:sym typeface="Symbol" charset="0"/>
            </a:endParaRPr>
          </a:p>
        </p:txBody>
      </p:sp>
      <p:grpSp>
        <p:nvGrpSpPr>
          <p:cNvPr id="11" name="Group 18">
            <a:extLst>
              <a:ext uri="{FF2B5EF4-FFF2-40B4-BE49-F238E27FC236}">
                <a16:creationId xmlns:a16="http://schemas.microsoft.com/office/drawing/2014/main" id="{84FD8190-5BCC-B44F-A25E-0FA541C1B764}"/>
              </a:ext>
            </a:extLst>
          </p:cNvPr>
          <p:cNvGrpSpPr>
            <a:grpSpLocks/>
          </p:cNvGrpSpPr>
          <p:nvPr/>
        </p:nvGrpSpPr>
        <p:grpSpPr bwMode="auto">
          <a:xfrm>
            <a:off x="231095" y="2113996"/>
            <a:ext cx="11960905" cy="4270932"/>
            <a:chOff x="209" y="1355"/>
            <a:chExt cx="5532" cy="2567"/>
          </a:xfrm>
        </p:grpSpPr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8C966477-DFEE-F94A-97FC-452A8AA6F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" y="1355"/>
              <a:ext cx="3226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Font typeface="Wingdings" charset="0"/>
                <a:buChar char="§"/>
              </a:pPr>
              <a:r>
                <a:rPr lang="en-US" b="1" dirty="0">
                  <a:latin typeface="Arial Narrow" charset="0"/>
                  <a:sym typeface="Symbol" charset="0"/>
                </a:rPr>
                <a:t>  </a:t>
              </a:r>
              <a:r>
                <a:rPr lang="en-US" dirty="0">
                  <a:latin typeface="+mn-lt"/>
                  <a:sym typeface="Symbol" charset="0"/>
                </a:rPr>
                <a:t>  GL region, T ≈ </a:t>
              </a:r>
              <a:r>
                <a:rPr lang="en-US" dirty="0" err="1">
                  <a:latin typeface="+mn-lt"/>
                  <a:sym typeface="Symbol" charset="0"/>
                </a:rPr>
                <a:t>T</a:t>
              </a:r>
              <a:r>
                <a:rPr lang="en-US" baseline="-25000" dirty="0" err="1">
                  <a:latin typeface="+mn-lt"/>
                  <a:sym typeface="Symbol" charset="0"/>
                </a:rPr>
                <a:t>c</a:t>
              </a:r>
              <a:r>
                <a:rPr lang="en-US" dirty="0">
                  <a:latin typeface="+mn-lt"/>
                  <a:sym typeface="Symbol" charset="0"/>
                </a:rPr>
                <a:t>: </a:t>
              </a:r>
              <a:r>
                <a:rPr lang="en-US" sz="1400" b="1" dirty="0">
                  <a:solidFill>
                    <a:srgbClr val="0000FF"/>
                  </a:solidFill>
                  <a:latin typeface="Arial Narrow" charset="0"/>
                  <a:sym typeface="Symbol" charset="0"/>
                </a:rPr>
                <a:t>(</a:t>
              </a:r>
              <a:r>
                <a:rPr lang="en-US" sz="1200" b="1" dirty="0" err="1">
                  <a:solidFill>
                    <a:srgbClr val="0000FF"/>
                  </a:solidFill>
                  <a:latin typeface="Arial Narrow" charset="0"/>
                  <a:sym typeface="Symbol" charset="0"/>
                </a:rPr>
                <a:t>Matricon</a:t>
              </a:r>
              <a:r>
                <a:rPr lang="en-US" sz="1200" b="1" dirty="0">
                  <a:solidFill>
                    <a:srgbClr val="0000FF"/>
                  </a:solidFill>
                  <a:latin typeface="Arial Narrow" charset="0"/>
                  <a:sym typeface="Symbol" charset="0"/>
                </a:rPr>
                <a:t> and Saint-James, 1967,  Chapman 1995</a:t>
              </a:r>
              <a:r>
                <a:rPr lang="en-US" sz="1400" b="1" dirty="0">
                  <a:solidFill>
                    <a:srgbClr val="0000FF"/>
                  </a:solidFill>
                  <a:latin typeface="Arial Narrow" charset="0"/>
                  <a:sym typeface="Symbol" charset="0"/>
                </a:rPr>
                <a:t>)</a:t>
              </a:r>
              <a:endParaRPr lang="en-US" sz="1400" b="1" baseline="-25000" dirty="0">
                <a:solidFill>
                  <a:srgbClr val="0000FF"/>
                </a:solidFill>
                <a:latin typeface="Arial Narrow" charset="0"/>
                <a:sym typeface="Symbol" charset="0"/>
              </a:endParaRPr>
            </a:p>
            <a:p>
              <a:pPr eaLnBrk="1" hangingPunct="1"/>
              <a:endParaRPr lang="en-US" dirty="0"/>
            </a:p>
          </p:txBody>
        </p: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86969DDB-80AE-C64B-8E4C-D9B5C40E59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" y="2548"/>
              <a:ext cx="3306" cy="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Font typeface="Wingdings" charset="0"/>
                <a:buChar char="§"/>
              </a:pPr>
              <a:r>
                <a:rPr lang="en-US" dirty="0"/>
                <a:t>   </a:t>
              </a:r>
              <a:r>
                <a:rPr lang="en-US" dirty="0">
                  <a:latin typeface="+mn-lt"/>
                </a:rPr>
                <a:t>B</a:t>
              </a:r>
              <a:r>
                <a:rPr lang="en-US" baseline="-25000" dirty="0">
                  <a:latin typeface="+mn-lt"/>
                </a:rPr>
                <a:t>s</a:t>
              </a:r>
              <a:r>
                <a:rPr lang="en-US" dirty="0">
                  <a:latin typeface="+mn-lt"/>
                </a:rPr>
                <a:t> decreases as the GL parameter </a:t>
              </a:r>
              <a:r>
                <a:rPr lang="en-US" dirty="0" err="1">
                  <a:latin typeface="+mn-lt"/>
                </a:rPr>
                <a:t>κ</a:t>
              </a:r>
              <a:r>
                <a:rPr lang="en-US" dirty="0">
                  <a:latin typeface="+mn-lt"/>
                </a:rPr>
                <a:t> = </a:t>
              </a:r>
              <a:r>
                <a:rPr lang="en-US" dirty="0" err="1">
                  <a:latin typeface="+mn-lt"/>
                </a:rPr>
                <a:t>λ</a:t>
              </a:r>
              <a:r>
                <a:rPr lang="en-US" dirty="0">
                  <a:latin typeface="+mn-lt"/>
                </a:rPr>
                <a:t>/</a:t>
              </a:r>
              <a:r>
                <a:rPr lang="en-US" dirty="0" err="1">
                  <a:latin typeface="+mn-lt"/>
                </a:rPr>
                <a:t>ξ</a:t>
              </a:r>
              <a:r>
                <a:rPr lang="en-US" dirty="0">
                  <a:latin typeface="+mn-lt"/>
                  <a:sym typeface="Mathematica1" charset="0"/>
                </a:rPr>
                <a:t> increases and </a:t>
              </a:r>
            </a:p>
            <a:p>
              <a:pPr eaLnBrk="1" hangingPunct="1"/>
              <a:r>
                <a:rPr lang="en-US" dirty="0">
                  <a:latin typeface="+mn-lt"/>
                  <a:sym typeface="Mathematica1" charset="0"/>
                </a:rPr>
                <a:t>      the material gets dirtier.</a:t>
              </a:r>
            </a:p>
            <a:p>
              <a:pPr eaLnBrk="1" hangingPunct="1"/>
              <a:endParaRPr lang="en-US" dirty="0">
                <a:latin typeface="+mn-lt"/>
                <a:sym typeface="Mathematica1" charset="0"/>
              </a:endParaRPr>
            </a:p>
            <a:p>
              <a:pPr marL="285750" indent="-285750" eaLnBrk="1" hangingPunct="1">
                <a:buFont typeface="Wingdings" charset="2"/>
                <a:buChar char="§"/>
              </a:pPr>
              <a:r>
                <a:rPr lang="en-US" dirty="0">
                  <a:latin typeface="+mn-lt"/>
                  <a:sym typeface="Mathematica1" charset="0"/>
                </a:rPr>
                <a:t>No theory of H</a:t>
              </a:r>
              <a:r>
                <a:rPr lang="en-US" baseline="-25000" dirty="0">
                  <a:latin typeface="+mn-lt"/>
                  <a:sym typeface="Mathematica1" charset="0"/>
                </a:rPr>
                <a:t>s</a:t>
              </a:r>
              <a:r>
                <a:rPr lang="en-US" dirty="0">
                  <a:latin typeface="+mn-lt"/>
                  <a:sym typeface="Mathematica1" charset="0"/>
                </a:rPr>
                <a:t>(T) at low T and </a:t>
              </a:r>
              <a:r>
                <a:rPr lang="en-US" dirty="0"/>
                <a:t> </a:t>
              </a:r>
              <a:r>
                <a:rPr lang="en-US" dirty="0">
                  <a:latin typeface="+mn-lt"/>
                  <a:sym typeface="Mathematica1" charset="0"/>
                </a:rPr>
                <a:t> </a:t>
              </a:r>
              <a:endParaRPr lang="en-US" b="1" dirty="0">
                <a:solidFill>
                  <a:srgbClr val="FF0000"/>
                </a:solidFill>
                <a:latin typeface="+mn-lt"/>
              </a:endParaRPr>
            </a:p>
          </p:txBody>
        </p:sp>
        <p:grpSp>
          <p:nvGrpSpPr>
            <p:cNvPr id="15" name="Group 18">
              <a:extLst>
                <a:ext uri="{FF2B5EF4-FFF2-40B4-BE49-F238E27FC236}">
                  <a16:creationId xmlns:a16="http://schemas.microsoft.com/office/drawing/2014/main" id="{608B5F46-3B51-D54A-9E10-12764D9E2A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9" y="1624"/>
              <a:ext cx="2172" cy="2298"/>
              <a:chOff x="5586628" y="2579972"/>
              <a:chExt cx="3448050" cy="3648075"/>
            </a:xfrm>
          </p:grpSpPr>
          <p:pic>
            <p:nvPicPr>
              <p:cNvPr id="16" name="Picture 3">
                <a:extLst>
                  <a:ext uri="{FF2B5EF4-FFF2-40B4-BE49-F238E27FC236}">
                    <a16:creationId xmlns:a16="http://schemas.microsoft.com/office/drawing/2014/main" id="{3BFA12F1-0013-6449-9AC8-B4B384B343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6628" y="2579972"/>
                <a:ext cx="3448050" cy="3648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8874734A-5A64-ED4F-BA14-D34E01BD8CC1}"/>
                  </a:ext>
                </a:extLst>
              </p:cNvPr>
              <p:cNvCxnSpPr/>
              <p:nvPr/>
            </p:nvCxnSpPr>
            <p:spPr>
              <a:xfrm rot="16200000" flipV="1">
                <a:off x="7090196" y="4793254"/>
                <a:ext cx="427038" cy="11113"/>
              </a:xfrm>
              <a:prstGeom prst="line">
                <a:avLst/>
              </a:prstGeom>
              <a:ln w="38100">
                <a:solidFill>
                  <a:srgbClr val="7030A0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F91E86E-8392-7C48-A3BF-24EE3A354A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89971" y="4991242"/>
                <a:ext cx="51328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2000" b="1" dirty="0" err="1">
                    <a:solidFill>
                      <a:srgbClr val="7030A0"/>
                    </a:solidFill>
                  </a:rPr>
                  <a:t>Nb</a:t>
                </a:r>
                <a:endParaRPr lang="en-US" sz="2000" b="1" dirty="0">
                  <a:solidFill>
                    <a:srgbClr val="7030A0"/>
                  </a:solidFill>
                </a:endParaRP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1F803EC-C794-4F4F-8F72-4C04FF0E7AFE}"/>
              </a:ext>
            </a:extLst>
          </p:cNvPr>
          <p:cNvSpPr txBox="1"/>
          <p:nvPr/>
        </p:nvSpPr>
        <p:spPr>
          <a:xfrm>
            <a:off x="607713" y="5462651"/>
            <a:ext cx="85713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Extrapolation of GL results to </a:t>
            </a:r>
            <a:r>
              <a:rPr lang="en-US" dirty="0">
                <a:latin typeface="+mn-lt"/>
              </a:rPr>
              <a:t>T &lt;&lt; T</a:t>
            </a:r>
            <a:r>
              <a:rPr lang="en-US" baseline="-25000" dirty="0">
                <a:latin typeface="+mn-lt"/>
              </a:rPr>
              <a:t>c</a:t>
            </a:r>
            <a:r>
              <a:rPr lang="en-US" dirty="0">
                <a:latin typeface="+mn-lt"/>
              </a:rPr>
              <a:t> </a:t>
            </a:r>
            <a:r>
              <a:rPr lang="en-US" dirty="0"/>
              <a:t>underestimates</a:t>
            </a:r>
            <a:r>
              <a:rPr lang="en-US" dirty="0">
                <a:latin typeface="+mn-lt"/>
              </a:rPr>
              <a:t>  </a:t>
            </a:r>
            <a:r>
              <a:rPr lang="en-US" sz="2000" b="1" dirty="0">
                <a:latin typeface="+mn-lt"/>
              </a:rPr>
              <a:t>H</a:t>
            </a:r>
            <a:r>
              <a:rPr lang="en-US" sz="2000" b="1" baseline="-25000" dirty="0">
                <a:latin typeface="+mn-lt"/>
              </a:rPr>
              <a:t>s</a:t>
            </a:r>
            <a:r>
              <a:rPr lang="en-US" sz="2000" b="1" dirty="0">
                <a:latin typeface="+mn-lt"/>
              </a:rPr>
              <a:t>(0) = 0.84H</a:t>
            </a:r>
            <a:r>
              <a:rPr lang="en-US" sz="2000" b="1" baseline="-25000" dirty="0">
                <a:latin typeface="+mn-lt"/>
              </a:rPr>
              <a:t>c</a:t>
            </a:r>
            <a:r>
              <a:rPr lang="en-US" sz="2000" b="1" dirty="0">
                <a:latin typeface="+mn-lt"/>
              </a:rPr>
              <a:t>  </a:t>
            </a:r>
          </a:p>
          <a:p>
            <a:r>
              <a:rPr lang="en-US" dirty="0">
                <a:latin typeface="+mn-lt"/>
              </a:rPr>
              <a:t>at </a:t>
            </a:r>
            <a:r>
              <a:rPr lang="en-US" dirty="0" err="1">
                <a:latin typeface="+mn-lt"/>
              </a:rPr>
              <a:t>κ</a:t>
            </a:r>
            <a:r>
              <a:rPr lang="en-US" dirty="0">
                <a:latin typeface="+mn-lt"/>
              </a:rPr>
              <a:t> &gt;&gt; 1 in the clean limit </a:t>
            </a:r>
            <a:r>
              <a:rPr lang="en-US" sz="1200" b="1" dirty="0">
                <a:solidFill>
                  <a:srgbClr val="0000FF"/>
                </a:solidFill>
                <a:latin typeface="+mn-lt"/>
              </a:rPr>
              <a:t>(</a:t>
            </a:r>
            <a:r>
              <a:rPr lang="en-US" sz="1200" b="1" dirty="0" err="1">
                <a:solidFill>
                  <a:srgbClr val="0000FF"/>
                </a:solidFill>
                <a:latin typeface="+mn-lt"/>
              </a:rPr>
              <a:t>Galaiko</a:t>
            </a:r>
            <a:r>
              <a:rPr lang="en-US" sz="1200" b="1" dirty="0">
                <a:solidFill>
                  <a:srgbClr val="0000FF"/>
                </a:solidFill>
                <a:latin typeface="+mn-lt"/>
              </a:rPr>
              <a:t> 1966, </a:t>
            </a:r>
            <a:r>
              <a:rPr lang="en-US" sz="1200" b="1" dirty="0" err="1">
                <a:solidFill>
                  <a:srgbClr val="0000FF"/>
                </a:solidFill>
                <a:latin typeface="+mn-lt"/>
              </a:rPr>
              <a:t>Catelani</a:t>
            </a:r>
            <a:r>
              <a:rPr lang="en-US" sz="1200" b="1" dirty="0">
                <a:solidFill>
                  <a:srgbClr val="0000FF"/>
                </a:solidFill>
                <a:latin typeface="+mn-lt"/>
              </a:rPr>
              <a:t> and Sethna, 2008)</a:t>
            </a:r>
          </a:p>
          <a:p>
            <a:r>
              <a:rPr lang="en-US" dirty="0">
                <a:latin typeface="+mn-lt"/>
              </a:rPr>
              <a:t>and for arbitrary concentration of nonmagnetic and magnetic impurities</a:t>
            </a:r>
            <a:r>
              <a:rPr lang="en-US" sz="1200" b="1" dirty="0">
                <a:solidFill>
                  <a:srgbClr val="0000FF"/>
                </a:solidFill>
                <a:latin typeface="+mn-lt"/>
              </a:rPr>
              <a:t> (Lin and </a:t>
            </a:r>
            <a:r>
              <a:rPr lang="en-US" sz="1200" b="1" dirty="0">
                <a:solidFill>
                  <a:srgbClr val="0000FF"/>
                </a:solidFill>
              </a:rPr>
              <a:t> Gurevich</a:t>
            </a:r>
            <a:r>
              <a:rPr lang="en-US" sz="1200" b="1" dirty="0">
                <a:solidFill>
                  <a:srgbClr val="0000FF"/>
                </a:solidFill>
                <a:latin typeface="+mn-lt"/>
              </a:rPr>
              <a:t>, 2012)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85B5820-465E-EC4D-AB6E-5EBBC7E6AD7B}"/>
              </a:ext>
            </a:extLst>
          </p:cNvPr>
          <p:cNvGrpSpPr/>
          <p:nvPr/>
        </p:nvGrpSpPr>
        <p:grpSpPr>
          <a:xfrm>
            <a:off x="8887298" y="421983"/>
            <a:ext cx="2770918" cy="2114845"/>
            <a:chOff x="6874920" y="1495704"/>
            <a:chExt cx="2286000" cy="1739900"/>
          </a:xfrm>
        </p:grpSpPr>
        <p:grpSp>
          <p:nvGrpSpPr>
            <p:cNvPr id="7" name="Group 51">
              <a:extLst>
                <a:ext uri="{FF2B5EF4-FFF2-40B4-BE49-F238E27FC236}">
                  <a16:creationId xmlns:a16="http://schemas.microsoft.com/office/drawing/2014/main" id="{DF604479-A8F6-A24D-AC7F-D9C4973FEC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4920" y="1495704"/>
              <a:ext cx="2286000" cy="1739900"/>
              <a:chOff x="4032" y="3263"/>
              <a:chExt cx="1440" cy="1096"/>
            </a:xfrm>
          </p:grpSpPr>
          <p:pic>
            <p:nvPicPr>
              <p:cNvPr id="8" name="Picture 49">
                <a:extLst>
                  <a:ext uri="{FF2B5EF4-FFF2-40B4-BE49-F238E27FC236}">
                    <a16:creationId xmlns:a16="http://schemas.microsoft.com/office/drawing/2014/main" id="{2E884724-4235-CE4E-97BD-CA779338E5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26" b="7362"/>
              <a:stretch>
                <a:fillRect/>
              </a:stretch>
            </p:blipFill>
            <p:spPr bwMode="auto">
              <a:xfrm>
                <a:off x="4032" y="3263"/>
                <a:ext cx="1440" cy="1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 Box 50">
                <a:extLst>
                  <a:ext uri="{FF2B5EF4-FFF2-40B4-BE49-F238E27FC236}">
                    <a16:creationId xmlns:a16="http://schemas.microsoft.com/office/drawing/2014/main" id="{A1F0F41E-39CE-204E-8FB9-F57161EF89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52" y="4128"/>
                <a:ext cx="195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b="1">
                    <a:sym typeface="Symbol" charset="0"/>
                  </a:rPr>
                  <a:t></a:t>
                </a:r>
                <a:endParaRPr lang="en-US" b="1"/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ECE591E-48C1-A34C-A291-8F9F60E1CF18}"/>
                </a:ext>
              </a:extLst>
            </p:cNvPr>
            <p:cNvCxnSpPr/>
            <p:nvPr/>
          </p:nvCxnSpPr>
          <p:spPr>
            <a:xfrm flipH="1" flipV="1">
              <a:off x="7772400" y="2015839"/>
              <a:ext cx="527379" cy="76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DE79276F-BE1B-5040-B347-AAC22E3EE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433" y="2965376"/>
            <a:ext cx="3380481" cy="7416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F56D341-2A94-FF4B-B394-64F384005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3173" y="4953959"/>
            <a:ext cx="1548771" cy="306441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F7D02FA-2626-0244-BC5F-9A92F160D207}"/>
              </a:ext>
            </a:extLst>
          </p:cNvPr>
          <p:cNvCxnSpPr/>
          <p:nvPr/>
        </p:nvCxnSpPr>
        <p:spPr>
          <a:xfrm>
            <a:off x="8301952" y="5169450"/>
            <a:ext cx="3560618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F09C0B9-B2CE-5C44-83A7-56ACFDE04F40}"/>
              </a:ext>
            </a:extLst>
          </p:cNvPr>
          <p:cNvSpPr txBox="1"/>
          <p:nvPr/>
        </p:nvSpPr>
        <p:spPr>
          <a:xfrm>
            <a:off x="6378783" y="4257930"/>
            <a:ext cx="73032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892059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CECB5-535E-DB8C-473A-973E7A0C5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241" y="-232990"/>
            <a:ext cx="6122475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Effect of              on H</a:t>
            </a:r>
            <a:r>
              <a: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B78C71-AF82-3829-1221-22AC0DF9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BEBFC95-8F0F-6094-6ECA-4127B860F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720" y="267054"/>
            <a:ext cx="1126880" cy="34175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F59F97F-D3E3-26A1-2EEE-B5DCC12B2B37}"/>
              </a:ext>
            </a:extLst>
          </p:cNvPr>
          <p:cNvGrpSpPr/>
          <p:nvPr/>
        </p:nvGrpSpPr>
        <p:grpSpPr>
          <a:xfrm>
            <a:off x="582074" y="794554"/>
            <a:ext cx="4501750" cy="5407806"/>
            <a:chOff x="624938" y="794554"/>
            <a:chExt cx="4501750" cy="5407806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BA3A16D2-93F8-1CD7-00BE-042233FAAF44}"/>
                </a:ext>
              </a:extLst>
            </p:cNvPr>
            <p:cNvGrpSpPr/>
            <p:nvPr/>
          </p:nvGrpSpPr>
          <p:grpSpPr>
            <a:xfrm>
              <a:off x="624938" y="1255804"/>
              <a:ext cx="4339211" cy="3146783"/>
              <a:chOff x="624938" y="1698726"/>
              <a:chExt cx="4262284" cy="3146783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6FA8A-047C-9F7F-E9A3-891A3ADE2046}"/>
                  </a:ext>
                </a:extLst>
              </p:cNvPr>
              <p:cNvSpPr/>
              <p:nvPr/>
            </p:nvSpPr>
            <p:spPr>
              <a:xfrm>
                <a:off x="624938" y="1698726"/>
                <a:ext cx="4262284" cy="3146783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5726FACC-2189-35A7-803D-98D2B5ADAB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0793" y="1893432"/>
                <a:ext cx="274505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91F8CB8B-B986-CE29-604B-54DADA1784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0442" y="2040040"/>
                <a:ext cx="249799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5A70E4CC-1E7F-0B10-1F84-080E16478A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1525" y="3743585"/>
                <a:ext cx="17159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28313407-4F97-95F8-B6D1-8EDD864AEB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648" y="2193888"/>
                <a:ext cx="222545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85031D9C-1A42-82D5-6741-579260328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7268" y="2351279"/>
                <a:ext cx="194093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58ADB733-8B57-718A-A4C3-F98871E64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6087" y="2510118"/>
                <a:ext cx="168453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624A4467-24B3-B9A8-CE15-09CAB8419D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2544" y="2662518"/>
                <a:ext cx="140105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54E83DCC-AEE8-B1DC-81B2-17666DA443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6105" y="2814918"/>
                <a:ext cx="116648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210FD699-7F02-CA2D-C8EC-5662FA9B0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325" y="2967318"/>
                <a:ext cx="95076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81195292-8BC0-C555-22E4-B6486A10A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0067" y="3119718"/>
                <a:ext cx="70820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A7B1D482-F9C9-3635-246A-7F5B4839B7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0797" y="3272118"/>
                <a:ext cx="50542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35C553E4-5167-37B3-BDEF-C913661EA0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1535" y="3424518"/>
                <a:ext cx="37764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DF32959E-FB31-6C25-A925-F060208796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9379" y="3576918"/>
                <a:ext cx="26388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7427AEB-4196-98A4-4E7F-B9C4FB44D0CC}"/>
                </a:ext>
              </a:extLst>
            </p:cNvPr>
            <p:cNvGrpSpPr/>
            <p:nvPr/>
          </p:nvGrpSpPr>
          <p:grpSpPr>
            <a:xfrm>
              <a:off x="787477" y="4557696"/>
              <a:ext cx="4339211" cy="1200329"/>
              <a:chOff x="784595" y="5429250"/>
              <a:chExt cx="5157759" cy="1200329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74367AE-CA4C-C12C-FF6C-49CF7F2D5C57}"/>
                  </a:ext>
                </a:extLst>
              </p:cNvPr>
              <p:cNvSpPr txBox="1"/>
              <p:nvPr/>
            </p:nvSpPr>
            <p:spPr>
              <a:xfrm>
                <a:off x="784595" y="5429250"/>
                <a:ext cx="515775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Large                  : Cooper pair reaches </a:t>
                </a:r>
              </a:p>
              <a:p>
                <a:r>
                  <a:rPr lang="en-US" dirty="0"/>
                  <a:t>the critical velocity at the surface, where </a:t>
                </a:r>
              </a:p>
              <a:p>
                <a:r>
                  <a:rPr lang="en-US" dirty="0"/>
                  <a:t>                                        . This yields the </a:t>
                </a:r>
              </a:p>
              <a:p>
                <a:r>
                  <a:rPr lang="en-US" dirty="0"/>
                  <a:t>minimum superheating field at              :                </a:t>
                </a:r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7D31C8BB-2380-EFEA-16A6-6A7A3843A9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40335" y="5490388"/>
                <a:ext cx="895105" cy="271466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BD260FFE-0E6A-9F96-673B-27F1C9EF6B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8992" y="6075284"/>
                <a:ext cx="2468296" cy="237744"/>
              </a:xfrm>
              <a:prstGeom prst="rect">
                <a:avLst/>
              </a:prstGeom>
            </p:spPr>
          </p:pic>
        </p:grp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19182DF-5E1B-1DEC-67FD-4851B75C4931}"/>
                </a:ext>
              </a:extLst>
            </p:cNvPr>
            <p:cNvCxnSpPr>
              <a:cxnSpLocks/>
            </p:cNvCxnSpPr>
            <p:nvPr/>
          </p:nvCxnSpPr>
          <p:spPr>
            <a:xfrm>
              <a:off x="1279287" y="1262248"/>
              <a:ext cx="308229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Donut 50">
              <a:extLst>
                <a:ext uri="{FF2B5EF4-FFF2-40B4-BE49-F238E27FC236}">
                  <a16:creationId xmlns:a16="http://schemas.microsoft.com/office/drawing/2014/main" id="{68911BF0-E4AB-A7A3-267D-1457ED69231F}"/>
                </a:ext>
              </a:extLst>
            </p:cNvPr>
            <p:cNvSpPr/>
            <p:nvPr/>
          </p:nvSpPr>
          <p:spPr>
            <a:xfrm>
              <a:off x="1189813" y="1255687"/>
              <a:ext cx="211876" cy="197223"/>
            </a:xfrm>
            <a:prstGeom prst="donut">
              <a:avLst>
                <a:gd name="adj" fmla="val 1537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6688EACA-09AB-8B27-3B54-C2915C55FF69}"/>
                </a:ext>
              </a:extLst>
            </p:cNvPr>
            <p:cNvCxnSpPr/>
            <p:nvPr/>
          </p:nvCxnSpPr>
          <p:spPr>
            <a:xfrm flipV="1">
              <a:off x="1124898" y="1247766"/>
              <a:ext cx="0" cy="20274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3268727A-95B3-B786-57EA-1DE85A9BF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7477" y="1279232"/>
              <a:ext cx="211865" cy="208109"/>
            </a:xfrm>
            <a:prstGeom prst="rect">
              <a:avLst/>
            </a:prstGeom>
          </p:spPr>
        </p:pic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2894D91C-4084-E7E7-5EFE-8D3D0619D33F}"/>
                </a:ext>
              </a:extLst>
            </p:cNvPr>
            <p:cNvCxnSpPr/>
            <p:nvPr/>
          </p:nvCxnSpPr>
          <p:spPr>
            <a:xfrm>
              <a:off x="4492650" y="1262248"/>
              <a:ext cx="0" cy="2261712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9D3BBFCD-25D0-08EA-F385-44C271F53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41664" y="2414698"/>
              <a:ext cx="187766" cy="252387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BC632655-6367-793A-CB35-215016F1251B}"/>
                </a:ext>
              </a:extLst>
            </p:cNvPr>
            <p:cNvCxnSpPr/>
            <p:nvPr/>
          </p:nvCxnSpPr>
          <p:spPr>
            <a:xfrm>
              <a:off x="1284186" y="1352230"/>
              <a:ext cx="28985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11B7C3B-313C-42DE-4618-1E4D58F21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6772" y="5830429"/>
              <a:ext cx="3707185" cy="3719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136CFC7-E30A-0B95-DAC9-C862B3A4D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96554" y="5462906"/>
              <a:ext cx="658668" cy="201286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140E0A6-634D-EAD3-52B6-724E9E8FD7DF}"/>
                </a:ext>
              </a:extLst>
            </p:cNvPr>
            <p:cNvSpPr txBox="1"/>
            <p:nvPr/>
          </p:nvSpPr>
          <p:spPr>
            <a:xfrm>
              <a:off x="1622424" y="794554"/>
              <a:ext cx="1953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Local EM response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6B5E148-E994-B52A-F94B-3B8F0C2B2D9F}"/>
              </a:ext>
            </a:extLst>
          </p:cNvPr>
          <p:cNvSpPr txBox="1"/>
          <p:nvPr/>
        </p:nvSpPr>
        <p:spPr>
          <a:xfrm>
            <a:off x="7532693" y="554461"/>
            <a:ext cx="231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Nonlocal EM response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5C59DA-28D5-5126-201D-2B07D59D55B2}"/>
              </a:ext>
            </a:extLst>
          </p:cNvPr>
          <p:cNvGrpSpPr/>
          <p:nvPr/>
        </p:nvGrpSpPr>
        <p:grpSpPr>
          <a:xfrm>
            <a:off x="6411995" y="1095566"/>
            <a:ext cx="5675229" cy="4514822"/>
            <a:chOff x="6411995" y="1595633"/>
            <a:chExt cx="5675229" cy="451482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31849F7-4B41-E937-1FA1-614162F6F224}"/>
                </a:ext>
              </a:extLst>
            </p:cNvPr>
            <p:cNvGrpSpPr/>
            <p:nvPr/>
          </p:nvGrpSpPr>
          <p:grpSpPr>
            <a:xfrm>
              <a:off x="6452000" y="1595633"/>
              <a:ext cx="4262284" cy="3146783"/>
              <a:chOff x="624938" y="1698726"/>
              <a:chExt cx="4262284" cy="3146783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A051B07-4395-90AD-492F-049B36B74CD9}"/>
                  </a:ext>
                </a:extLst>
              </p:cNvPr>
              <p:cNvSpPr/>
              <p:nvPr/>
            </p:nvSpPr>
            <p:spPr>
              <a:xfrm>
                <a:off x="624938" y="1698726"/>
                <a:ext cx="4262284" cy="3146783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EF91DF8F-5164-C548-2118-AC9340C432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0793" y="1893432"/>
                <a:ext cx="274505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3EDD5FC4-9B5E-5B9B-A8C2-D6EFEEA5A6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0442" y="2040040"/>
                <a:ext cx="249799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1B90884F-6E74-8102-6B9E-1D4C43D086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1525" y="3743585"/>
                <a:ext cx="17159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A2B79C0F-BC8D-1D38-22F7-511357B8B4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648" y="2193888"/>
                <a:ext cx="222545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59CF9B3E-5D43-2212-CF00-534EB33B2F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7268" y="2351279"/>
                <a:ext cx="194093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DEF1D140-4560-2D1E-DDE9-AE4AA6AF9F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6087" y="2510118"/>
                <a:ext cx="168453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1A78AD27-6B0E-56A7-96AF-A6D7A18622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2544" y="2662518"/>
                <a:ext cx="140105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96ADEC18-2CF7-7D04-7399-AA179CFB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6105" y="2814918"/>
                <a:ext cx="116648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4C1E3FDA-431A-1D93-F633-BD45C5C87F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325" y="2967318"/>
                <a:ext cx="95076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F85AA451-8BEE-1A20-61D9-E4D4F271B6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0067" y="3119718"/>
                <a:ext cx="70820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5444F060-F1E4-AC12-E47E-566A3C1281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0797" y="3272118"/>
                <a:ext cx="50542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75F4CB74-42A5-9C8D-B53A-CCE18D4AF5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1535" y="3424518"/>
                <a:ext cx="37764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9C900BB6-8DC7-A9F2-9459-55FD83B4DD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9379" y="3576918"/>
                <a:ext cx="26388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CC98EC4E-B483-640C-C51A-F080968747C0}"/>
                </a:ext>
              </a:extLst>
            </p:cNvPr>
            <p:cNvCxnSpPr>
              <a:cxnSpLocks/>
            </p:cNvCxnSpPr>
            <p:nvPr/>
          </p:nvCxnSpPr>
          <p:spPr>
            <a:xfrm>
              <a:off x="7094748" y="1602077"/>
              <a:ext cx="30276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9B50EF47-19C7-5C51-F30C-A994AFCB2CDD}"/>
                </a:ext>
              </a:extLst>
            </p:cNvPr>
            <p:cNvSpPr/>
            <p:nvPr/>
          </p:nvSpPr>
          <p:spPr>
            <a:xfrm>
              <a:off x="7415083" y="1608963"/>
              <a:ext cx="2216216" cy="2261687"/>
            </a:xfrm>
            <a:prstGeom prst="donut">
              <a:avLst>
                <a:gd name="adj" fmla="val 295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6C081D29-C0D4-8044-8FE8-50C39BBC808B}"/>
                </a:ext>
              </a:extLst>
            </p:cNvPr>
            <p:cNvCxnSpPr/>
            <p:nvPr/>
          </p:nvCxnSpPr>
          <p:spPr>
            <a:xfrm>
              <a:off x="10251144" y="1602077"/>
              <a:ext cx="0" cy="2261712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E3958CC1-B363-412F-4973-03553CB9EE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24309" y="2718669"/>
              <a:ext cx="184437" cy="252387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192640A-C274-34EF-4D9F-75CD9009452E}"/>
                </a:ext>
              </a:extLst>
            </p:cNvPr>
            <p:cNvCxnSpPr/>
            <p:nvPr/>
          </p:nvCxnSpPr>
          <p:spPr>
            <a:xfrm>
              <a:off x="8450661" y="2814918"/>
              <a:ext cx="1314168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6D1AAE46-0545-8488-AC61-66C8B320A1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7129" y="1616161"/>
              <a:ext cx="0" cy="2283055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626EDF8D-9D0F-60E5-6522-6C963D0CD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64948" y="2700916"/>
              <a:ext cx="337422" cy="33144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A912BDB-9294-ED04-3741-41A12962D96D}"/>
                </a:ext>
              </a:extLst>
            </p:cNvPr>
            <p:cNvSpPr txBox="1"/>
            <p:nvPr/>
          </p:nvSpPr>
          <p:spPr>
            <a:xfrm>
              <a:off x="6411995" y="4910126"/>
              <a:ext cx="56752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            :  Center of mass of Cooper pair reaches the critical velocity at J(0) &gt; </a:t>
              </a:r>
              <a:r>
                <a:rPr lang="en-US" dirty="0" err="1"/>
                <a:t>j</a:t>
              </a:r>
              <a:r>
                <a:rPr lang="en-US" baseline="-25000" dirty="0" err="1"/>
                <a:t>d</a:t>
              </a:r>
              <a:r>
                <a:rPr lang="en-US" dirty="0"/>
                <a:t> at higher H at the surface. As a result,</a:t>
              </a:r>
            </a:p>
            <a:p>
              <a:r>
                <a:rPr lang="en-US" dirty="0"/>
                <a:t>             Increases as       decreases. </a:t>
              </a:r>
            </a:p>
            <a:p>
              <a:r>
                <a:rPr lang="en-US" dirty="0"/>
                <a:t>Spinning Cooper pair →  vortices.                 </a:t>
              </a: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D63DFD6-9C9C-9DBA-AA8C-B68C336FBD6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7" y="5007263"/>
              <a:ext cx="597105" cy="18704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6BFA429-A262-CDE2-BF56-C8A133942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24624" y="5533026"/>
              <a:ext cx="597106" cy="245477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B4CE9290-F780-05AB-CE01-FA960B4D4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410576" y="5568760"/>
              <a:ext cx="163261" cy="154191"/>
            </a:xfrm>
            <a:prstGeom prst="rect">
              <a:avLst/>
            </a:prstGeom>
          </p:spPr>
        </p:pic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12C1825-8B4A-658F-7D34-021C530F38D4}"/>
              </a:ext>
            </a:extLst>
          </p:cNvPr>
          <p:cNvGrpSpPr/>
          <p:nvPr/>
        </p:nvGrpSpPr>
        <p:grpSpPr>
          <a:xfrm>
            <a:off x="10241848" y="5366730"/>
            <a:ext cx="1340305" cy="1064412"/>
            <a:chOff x="8153275" y="5501813"/>
            <a:chExt cx="1340305" cy="1064412"/>
          </a:xfrm>
        </p:grpSpPr>
        <p:sp>
          <p:nvSpPr>
            <p:cNvPr id="42" name="Donut 41">
              <a:extLst>
                <a:ext uri="{FF2B5EF4-FFF2-40B4-BE49-F238E27FC236}">
                  <a16:creationId xmlns:a16="http://schemas.microsoft.com/office/drawing/2014/main" id="{D0492799-9CDE-FEB1-D2BC-FC51678613D7}"/>
                </a:ext>
              </a:extLst>
            </p:cNvPr>
            <p:cNvSpPr/>
            <p:nvPr/>
          </p:nvSpPr>
          <p:spPr>
            <a:xfrm>
              <a:off x="8153275" y="5501813"/>
              <a:ext cx="1043117" cy="1064412"/>
            </a:xfrm>
            <a:prstGeom prst="donut">
              <a:avLst>
                <a:gd name="adj" fmla="val 602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116D611-C7F5-662C-ECA0-146E900AE1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23959" y="5512385"/>
              <a:ext cx="627469" cy="3957"/>
            </a:xfrm>
            <a:prstGeom prst="straightConnector1">
              <a:avLst/>
            </a:prstGeom>
            <a:ln w="19050">
              <a:solidFill>
                <a:srgbClr val="0000D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DB1D9ED-61A4-1E89-4545-A175EF133CF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53400" y="6544199"/>
              <a:ext cx="582661" cy="10369"/>
            </a:xfrm>
            <a:prstGeom prst="straightConnector1">
              <a:avLst/>
            </a:prstGeom>
            <a:ln w="19050">
              <a:solidFill>
                <a:srgbClr val="0000D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B76D2A5A-798A-45F3-3ECF-04CB610448D4}"/>
                </a:ext>
              </a:extLst>
            </p:cNvPr>
            <p:cNvCxnSpPr/>
            <p:nvPr/>
          </p:nvCxnSpPr>
          <p:spPr>
            <a:xfrm>
              <a:off x="8675771" y="6058224"/>
              <a:ext cx="817809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395E78-EA41-902B-2503-EB2CDAA1B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36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0285" y="-200890"/>
            <a:ext cx="7577228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Vortices protect superconductivity at H &gt; H</a:t>
            </a:r>
            <a:r>
              <a:rPr lang="en-US" sz="2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2057400" y="1262272"/>
            <a:ext cx="8305800" cy="2057400"/>
            <a:chOff x="533400" y="1295400"/>
            <a:chExt cx="8305800" cy="2057400"/>
          </a:xfrm>
        </p:grpSpPr>
        <p:sp>
          <p:nvSpPr>
            <p:cNvPr id="4" name="Rectangle 3"/>
            <p:cNvSpPr/>
            <p:nvPr/>
          </p:nvSpPr>
          <p:spPr>
            <a:xfrm>
              <a:off x="533400" y="1295400"/>
              <a:ext cx="3657600" cy="2057400"/>
            </a:xfrm>
            <a:prstGeom prst="rect">
              <a:avLst/>
            </a:prstGeom>
            <a:gradFill>
              <a:gsLst>
                <a:gs pos="0">
                  <a:srgbClr val="390BFB"/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181600" y="1295400"/>
              <a:ext cx="3657600" cy="2057400"/>
            </a:xfrm>
            <a:prstGeom prst="rect">
              <a:avLst/>
            </a:prstGeom>
            <a:gradFill>
              <a:gsLst>
                <a:gs pos="0">
                  <a:srgbClr val="390BFB"/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524000" y="1447800"/>
              <a:ext cx="15240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524000" y="1600200"/>
              <a:ext cx="10668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524000" y="1752600"/>
              <a:ext cx="7620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524000" y="1905000"/>
              <a:ext cx="4572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524000" y="2057400"/>
              <a:ext cx="2286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248400" y="1447800"/>
              <a:ext cx="19812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6248400" y="1600200"/>
              <a:ext cx="14478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6248400" y="1752600"/>
              <a:ext cx="9144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6248400" y="1905000"/>
              <a:ext cx="4572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6248400" y="2057400"/>
              <a:ext cx="2286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/>
            <p:cNvSpPr/>
            <p:nvPr/>
          </p:nvSpPr>
          <p:spPr>
            <a:xfrm>
              <a:off x="5334000" y="1447800"/>
              <a:ext cx="1447800" cy="1295400"/>
            </a:xfrm>
            <a:prstGeom prst="arc">
              <a:avLst>
                <a:gd name="adj1" fmla="val 16763381"/>
                <a:gd name="adj2" fmla="val 15390582"/>
              </a:avLst>
            </a:prstGeom>
            <a:ln w="34925">
              <a:solidFill>
                <a:srgbClr val="FFFF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c 31"/>
            <p:cNvSpPr/>
            <p:nvPr/>
          </p:nvSpPr>
          <p:spPr>
            <a:xfrm>
              <a:off x="7010400" y="1447800"/>
              <a:ext cx="1447800" cy="1295400"/>
            </a:xfrm>
            <a:prstGeom prst="arc">
              <a:avLst>
                <a:gd name="adj1" fmla="val 16763381"/>
                <a:gd name="adj2" fmla="val 15390582"/>
              </a:avLst>
            </a:prstGeom>
            <a:ln w="34925">
              <a:solidFill>
                <a:srgbClr val="FFFF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943600" y="19812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620000" y="19812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35"/>
            <p:cNvSpPr/>
            <p:nvPr/>
          </p:nvSpPr>
          <p:spPr>
            <a:xfrm>
              <a:off x="5715000" y="1790700"/>
              <a:ext cx="685800" cy="571500"/>
            </a:xfrm>
            <a:prstGeom prst="arc">
              <a:avLst>
                <a:gd name="adj1" fmla="val 16763381"/>
                <a:gd name="adj2" fmla="val 15390582"/>
              </a:avLst>
            </a:prstGeom>
            <a:ln w="34925">
              <a:solidFill>
                <a:srgbClr val="FFFF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rc 36"/>
            <p:cNvSpPr/>
            <p:nvPr/>
          </p:nvSpPr>
          <p:spPr>
            <a:xfrm>
              <a:off x="7391400" y="1790700"/>
              <a:ext cx="685800" cy="571500"/>
            </a:xfrm>
            <a:prstGeom prst="arc">
              <a:avLst>
                <a:gd name="adj1" fmla="val 16763381"/>
                <a:gd name="adj2" fmla="val 15390582"/>
              </a:avLst>
            </a:prstGeom>
            <a:ln w="34925">
              <a:solidFill>
                <a:srgbClr val="FFFF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lowchart: Summing Junction 37"/>
            <p:cNvSpPr/>
            <p:nvPr/>
          </p:nvSpPr>
          <p:spPr>
            <a:xfrm>
              <a:off x="4572000" y="2286000"/>
              <a:ext cx="306324" cy="306324"/>
            </a:xfrm>
            <a:prstGeom prst="flowChartSummingJuncti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11854" y="1676400"/>
              <a:ext cx="58060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H</a:t>
              </a:r>
              <a:r>
                <a:rPr lang="en-US" sz="3200" baseline="-25000" dirty="0"/>
                <a:t>0</a:t>
              </a:r>
              <a:endParaRPr lang="en-US" sz="32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719231" y="3504193"/>
            <a:ext cx="5169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At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&lt; H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-25000" dirty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screening currents are not strong enough to break the Meissner state at J(0) &lt; </a:t>
            </a:r>
            <a:r>
              <a:rPr lang="en-US" dirty="0" err="1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J</a:t>
            </a:r>
            <a:r>
              <a:rPr lang="en-US" baseline="-25000" dirty="0" err="1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d</a:t>
            </a:r>
            <a:endParaRPr lang="en-US" baseline="-25000" dirty="0">
              <a:latin typeface="Arial" panose="020B0604020202020204" pitchFamily="34" charset="0"/>
              <a:ea typeface="Cambria Math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828800" y="21336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74706" y="2971801"/>
            <a:ext cx="306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z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563437" y="3462130"/>
            <a:ext cx="5030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 H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&gt; H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 vortices reduce the current density at </a:t>
            </a:r>
          </a:p>
          <a:p>
            <a:r>
              <a:rPr lang="en-US" dirty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the surface allowing SC at higher fields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21186" y="869371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 &lt; H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05800" y="846165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 &gt; H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50079-4271-F145-AA91-E3B06A760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B58F32-28D6-1241-BAF4-C928FA793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8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CECF1A-C504-3904-62A4-3B04F6FC743F}"/>
              </a:ext>
            </a:extLst>
          </p:cNvPr>
          <p:cNvGrpSpPr/>
          <p:nvPr/>
        </p:nvGrpSpPr>
        <p:grpSpPr>
          <a:xfrm>
            <a:off x="313972" y="4331764"/>
            <a:ext cx="11612985" cy="2246769"/>
            <a:chOff x="313972" y="4570300"/>
            <a:chExt cx="11612985" cy="2246769"/>
          </a:xfrm>
        </p:grpSpPr>
        <p:sp>
          <p:nvSpPr>
            <p:cNvPr id="48" name="TextBox 47"/>
            <p:cNvSpPr txBox="1"/>
            <p:nvPr/>
          </p:nvSpPr>
          <p:spPr>
            <a:xfrm>
              <a:off x="313972" y="4570300"/>
              <a:ext cx="11612985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Counterflow of vortex currents against the Meissner current reduces J(0) at the surface below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J</a:t>
              </a:r>
              <a:r>
                <a:rPr lang="en-US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allowing  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SC to survive up to high fields  H</a:t>
              </a:r>
              <a:r>
                <a:rPr lang="en-US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r>
                <a:rPr lang="en-US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  at which the vortex cores overlap</a:t>
              </a:r>
            </a:p>
            <a:p>
              <a:endParaRPr lang="en-US" dirty="0">
                <a:latin typeface="Cambria Math"/>
                <a:ea typeface="Cambria Math"/>
              </a:endParaRP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The SRF breakdown is limited by H</a:t>
              </a:r>
              <a:r>
                <a:rPr lang="en-US" baseline="-250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s</a:t>
              </a:r>
              <a:r>
                <a:rPr lang="en-US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 but not H</a:t>
              </a:r>
              <a:r>
                <a:rPr lang="en-US" baseline="-250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c2</a:t>
              </a:r>
              <a:r>
                <a:rPr lang="en-US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 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Vortices penetrate with supersonic velocities                                  in                                                            </a:t>
              </a:r>
            </a:p>
            <a:p>
              <a:r>
                <a:rPr lang="en-US" sz="14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     </a:t>
              </a:r>
              <a:r>
                <a:rPr lang="en-US" sz="1400" b="1" dirty="0">
                  <a:solidFill>
                    <a:srgbClr val="0000DB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 </a:t>
              </a:r>
              <a:r>
                <a:rPr lang="en-US" sz="1400" b="1" dirty="0" err="1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Embon</a:t>
              </a:r>
              <a:r>
                <a:rPr lang="en-US" sz="1400" b="1" dirty="0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 et al Nat. </a:t>
              </a:r>
              <a:r>
                <a:rPr lang="en-US" sz="1400" b="1" dirty="0" err="1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Commun</a:t>
              </a:r>
              <a:r>
                <a:rPr lang="en-US" sz="1400" b="1" dirty="0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. 8, 85 (2017); </a:t>
              </a:r>
              <a:r>
                <a:rPr lang="en-US" sz="1400" b="1" dirty="0" err="1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Dobrovolskiy</a:t>
              </a:r>
              <a:r>
                <a:rPr lang="en-US" sz="1400" b="1" dirty="0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 et al, Nat. </a:t>
              </a:r>
              <a:r>
                <a:rPr lang="en-US" sz="1400" b="1" dirty="0" err="1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Commun</a:t>
              </a:r>
              <a:r>
                <a:rPr lang="en-US" sz="1400" b="1" dirty="0">
                  <a:solidFill>
                    <a:srgbClr val="0000DB"/>
                  </a:solidFill>
                  <a:ea typeface="Cambria Math"/>
                  <a:cs typeface="Arial" panose="020B0604020202020204" pitchFamily="34" charset="0"/>
                </a:rPr>
                <a:t>. 11, 3291 (2020)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Delay with penetration of vortices at H &gt; H</a:t>
              </a:r>
              <a:r>
                <a:rPr lang="en-US" baseline="-250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s</a:t>
              </a:r>
              <a:r>
                <a:rPr lang="en-US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  does not increase the SRF field limit but destroys SC </a:t>
              </a:r>
            </a:p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561ECE1-3CD9-2C37-0AA4-F0AAE9F44C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12745" y="5733747"/>
              <a:ext cx="1942824" cy="25400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845EE9-0734-C47C-7397-B2F748DB4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5926" y="5683255"/>
              <a:ext cx="3569275" cy="2920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2719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FBC5B-E153-08F2-F032-69D0D6F1A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07" y="-280331"/>
            <a:ext cx="11156576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for nanostructured surfaces in the limit of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F982E-30CD-90C5-680F-F29928E4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Gurevich, TFSRF, Orsay, Sept. 16-20,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9CA514-DD7F-A060-F296-BB95737E0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917F4-69CE-C848-A829-59C74A1C27FE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161934-EA23-EDF0-94B4-D3E1FA202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902" y="223669"/>
            <a:ext cx="1384300" cy="254000"/>
          </a:xfrm>
          <a:prstGeom prst="rect">
            <a:avLst/>
          </a:prstGeom>
        </p:spPr>
      </p:pic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C9D99A9C-18BF-A811-7064-82D62D03F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826" y="3070549"/>
            <a:ext cx="3420035" cy="2989217"/>
          </a:xfrm>
          <a:prstGeom prst="rect">
            <a:avLst/>
          </a:prstGeom>
        </p:spPr>
      </p:pic>
      <p:pic>
        <p:nvPicPr>
          <p:cNvPr id="12" name="Picture 11" descr="A diagram of a blue cube with yellow lines&#10;&#10;Description automatically generated">
            <a:extLst>
              <a:ext uri="{FF2B5EF4-FFF2-40B4-BE49-F238E27FC236}">
                <a16:creationId xmlns:a16="http://schemas.microsoft.com/office/drawing/2014/main" id="{94273079-17B4-A436-EB41-ABD147984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24" y="1213974"/>
            <a:ext cx="2330450" cy="18923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6226C26-63E6-2672-2BF7-C993416EB87E}"/>
              </a:ext>
            </a:extLst>
          </p:cNvPr>
          <p:cNvCxnSpPr>
            <a:cxnSpLocks/>
          </p:cNvCxnSpPr>
          <p:nvPr/>
        </p:nvCxnSpPr>
        <p:spPr>
          <a:xfrm>
            <a:off x="4356847" y="1900518"/>
            <a:ext cx="0" cy="430268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391511-429B-1244-7344-FB332906E462}"/>
              </a:ext>
            </a:extLst>
          </p:cNvPr>
          <p:cNvCxnSpPr>
            <a:cxnSpLocks/>
          </p:cNvCxnSpPr>
          <p:nvPr/>
        </p:nvCxnSpPr>
        <p:spPr>
          <a:xfrm>
            <a:off x="8686804" y="1900518"/>
            <a:ext cx="0" cy="42795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8905D0-2371-FF5F-70E8-30F6B7D58FB3}"/>
              </a:ext>
            </a:extLst>
          </p:cNvPr>
          <p:cNvSpPr txBox="1"/>
          <p:nvPr/>
        </p:nvSpPr>
        <p:spPr>
          <a:xfrm>
            <a:off x="849442" y="770965"/>
            <a:ext cx="18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SIS London model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4804E3D-9E37-CFEC-4D39-D3EE73F5DB16}"/>
              </a:ext>
            </a:extLst>
          </p:cNvPr>
          <p:cNvCxnSpPr>
            <a:cxnSpLocks/>
          </p:cNvCxnSpPr>
          <p:nvPr/>
        </p:nvCxnSpPr>
        <p:spPr>
          <a:xfrm flipH="1">
            <a:off x="3550024" y="4331731"/>
            <a:ext cx="204021" cy="491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3BB1584-B531-64C2-5D47-85526F48E818}"/>
              </a:ext>
            </a:extLst>
          </p:cNvPr>
          <p:cNvCxnSpPr>
            <a:cxnSpLocks/>
          </p:cNvCxnSpPr>
          <p:nvPr/>
        </p:nvCxnSpPr>
        <p:spPr>
          <a:xfrm>
            <a:off x="661222" y="5237163"/>
            <a:ext cx="217317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D54D4109-DE9C-9E0B-C0E1-B280C17D7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72" y="4964071"/>
            <a:ext cx="517335" cy="2556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1A4693F-BC84-1BFE-CD1E-3D7B59208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0977" y="4020669"/>
            <a:ext cx="628650" cy="2667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78DF2A3-ABC5-914D-8B63-EBCBBE2419E9}"/>
              </a:ext>
            </a:extLst>
          </p:cNvPr>
          <p:cNvSpPr txBox="1"/>
          <p:nvPr/>
        </p:nvSpPr>
        <p:spPr>
          <a:xfrm>
            <a:off x="13451" y="6203200"/>
            <a:ext cx="45821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00DB"/>
                </a:solidFill>
              </a:rPr>
              <a:t>Gurevich</a:t>
            </a:r>
            <a:r>
              <a:rPr lang="en-US" sz="1400" b="1" dirty="0">
                <a:solidFill>
                  <a:srgbClr val="0000DB"/>
                </a:solidFill>
              </a:rPr>
              <a:t>, APL 88, 012511 (2006); AIP Adv. 5. 117112 (2015</a:t>
            </a:r>
            <a:r>
              <a:rPr lang="en-US" sz="1400" dirty="0"/>
              <a:t>)</a:t>
            </a:r>
          </a:p>
          <a:p>
            <a:r>
              <a:rPr lang="en-US" sz="1400" b="1" dirty="0">
                <a:solidFill>
                  <a:srgbClr val="0000DB"/>
                </a:solidFill>
              </a:rPr>
              <a:t>Kubo, Iwashita, Saeki, APL 104, 045006 (2014)</a:t>
            </a:r>
          </a:p>
          <a:p>
            <a:endParaRPr lang="en-US" sz="1400" dirty="0"/>
          </a:p>
        </p:txBody>
      </p:sp>
      <p:pic>
        <p:nvPicPr>
          <p:cNvPr id="27" name="Picture 26" descr="A group of graphs with numbers&#10;&#10;Description automatically generated">
            <a:extLst>
              <a:ext uri="{FF2B5EF4-FFF2-40B4-BE49-F238E27FC236}">
                <a16:creationId xmlns:a16="http://schemas.microsoft.com/office/drawing/2014/main" id="{03617244-9F14-CA43-CE70-BBA64AAC94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4880" y="1900518"/>
            <a:ext cx="4114800" cy="366179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5FCA178-EB47-CD35-4B45-22CCE49B4937}"/>
              </a:ext>
            </a:extLst>
          </p:cNvPr>
          <p:cNvSpPr txBox="1"/>
          <p:nvPr/>
        </p:nvSpPr>
        <p:spPr>
          <a:xfrm>
            <a:off x="5236858" y="1390003"/>
            <a:ext cx="301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SIS, dirty limit, </a:t>
            </a:r>
            <a:r>
              <a:rPr lang="en-US" dirty="0" err="1"/>
              <a:t>Usadel</a:t>
            </a:r>
            <a:r>
              <a:rPr lang="en-US" dirty="0"/>
              <a:t> </a:t>
            </a:r>
            <a:r>
              <a:rPr lang="en-US" dirty="0" err="1"/>
              <a:t>eqs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D180E9-2601-3012-5785-8069A0DBC670}"/>
              </a:ext>
            </a:extLst>
          </p:cNvPr>
          <p:cNvSpPr txBox="1"/>
          <p:nvPr/>
        </p:nvSpPr>
        <p:spPr>
          <a:xfrm>
            <a:off x="5271245" y="5773271"/>
            <a:ext cx="2401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DB"/>
                </a:solidFill>
              </a:rPr>
              <a:t>Kubo, SUST 34, 045006 (2021)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8A7281-6707-7E31-B330-34F8C5E9A49E}"/>
              </a:ext>
            </a:extLst>
          </p:cNvPr>
          <p:cNvSpPr txBox="1"/>
          <p:nvPr/>
        </p:nvSpPr>
        <p:spPr>
          <a:xfrm>
            <a:off x="9144003" y="5885037"/>
            <a:ext cx="2557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00DB"/>
                </a:solidFill>
              </a:rPr>
              <a:t>Ngampruetikorn</a:t>
            </a:r>
            <a:r>
              <a:rPr lang="en-US" sz="1400" b="1" dirty="0">
                <a:solidFill>
                  <a:srgbClr val="0000DB"/>
                </a:solidFill>
              </a:rPr>
              <a:t> and </a:t>
            </a:r>
            <a:r>
              <a:rPr lang="en-US" sz="1400" b="1" dirty="0" err="1">
                <a:solidFill>
                  <a:srgbClr val="0000DB"/>
                </a:solidFill>
              </a:rPr>
              <a:t>Sauls</a:t>
            </a:r>
            <a:r>
              <a:rPr lang="en-US" sz="1400" b="1" dirty="0">
                <a:solidFill>
                  <a:srgbClr val="0000DB"/>
                </a:solidFill>
              </a:rPr>
              <a:t>, </a:t>
            </a:r>
          </a:p>
          <a:p>
            <a:r>
              <a:rPr lang="en-US" sz="1400" b="1" dirty="0">
                <a:solidFill>
                  <a:srgbClr val="0000DB"/>
                </a:solidFill>
              </a:rPr>
              <a:t>Phys. Rev. Res. 1, 012015 (2019)</a:t>
            </a:r>
          </a:p>
        </p:txBody>
      </p:sp>
      <p:pic>
        <p:nvPicPr>
          <p:cNvPr id="34" name="Picture 33" descr="A diagram of a graph&#10;&#10;Description automatically generated">
            <a:extLst>
              <a:ext uri="{FF2B5EF4-FFF2-40B4-BE49-F238E27FC236}">
                <a16:creationId xmlns:a16="http://schemas.microsoft.com/office/drawing/2014/main" id="{18266FD9-0294-B925-2BC3-2679EB2E56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26745" y="1557991"/>
            <a:ext cx="3477953" cy="3265022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48CE003-0418-EFD4-F3C3-5CE7BB06A3AA}"/>
              </a:ext>
            </a:extLst>
          </p:cNvPr>
          <p:cNvSpPr txBox="1"/>
          <p:nvPr/>
        </p:nvSpPr>
        <p:spPr>
          <a:xfrm>
            <a:off x="9895180" y="1261531"/>
            <a:ext cx="3063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Dirty surface layer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707A7C-02EA-C126-D302-3123A04E797B}"/>
              </a:ext>
            </a:extLst>
          </p:cNvPr>
          <p:cNvSpPr txBox="1"/>
          <p:nvPr/>
        </p:nvSpPr>
        <p:spPr>
          <a:xfrm>
            <a:off x="9090214" y="4805078"/>
            <a:ext cx="2925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Inhomogeneous impurity </a:t>
            </a:r>
          </a:p>
          <a:p>
            <a:r>
              <a:rPr lang="en-US" dirty="0"/>
              <a:t>scattering rate at the surface 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A442FCF-A5B6-29C8-AFC1-572D727BFA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77771" y="5474241"/>
            <a:ext cx="1779121" cy="3255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A32DE-5619-1380-B93D-742A9AD47E4C}"/>
              </a:ext>
            </a:extLst>
          </p:cNvPr>
          <p:cNvSpPr txBox="1"/>
          <p:nvPr/>
        </p:nvSpPr>
        <p:spPr>
          <a:xfrm>
            <a:off x="3252546" y="765128"/>
            <a:ext cx="6785200" cy="369332"/>
          </a:xfrm>
          <a:prstGeom prst="rect">
            <a:avLst/>
          </a:prstGeom>
          <a:solidFill>
            <a:srgbClr val="0000DB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Enhancement of H</a:t>
            </a:r>
            <a:r>
              <a:rPr lang="en-US" b="1" baseline="-25000" dirty="0">
                <a:solidFill>
                  <a:schemeClr val="bg1"/>
                </a:solidFill>
              </a:rPr>
              <a:t>s </a:t>
            </a:r>
            <a:r>
              <a:rPr lang="en-US" b="1" dirty="0">
                <a:solidFill>
                  <a:schemeClr val="bg1"/>
                </a:solidFill>
              </a:rPr>
              <a:t>by current counterflow induced in the </a:t>
            </a:r>
            <a:r>
              <a:rPr lang="en-US" b="1" dirty="0" err="1">
                <a:solidFill>
                  <a:schemeClr val="bg1"/>
                </a:solidFill>
              </a:rPr>
              <a:t>overlaayer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9A48D8-BCB2-AE89-BAE6-D9381E44AE99}"/>
              </a:ext>
            </a:extLst>
          </p:cNvPr>
          <p:cNvSpPr txBox="1"/>
          <p:nvPr/>
        </p:nvSpPr>
        <p:spPr>
          <a:xfrm>
            <a:off x="10828421" y="2887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90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11720</TotalTime>
  <Words>1879</Words>
  <Application>Microsoft Macintosh PowerPoint</Application>
  <PresentationFormat>Widescreen</PresentationFormat>
  <Paragraphs>247</Paragraphs>
  <Slides>20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Arial Narrow</vt:lpstr>
      <vt:lpstr>Calibri</vt:lpstr>
      <vt:lpstr>Calibri Light</vt:lpstr>
      <vt:lpstr>Cambria Math</vt:lpstr>
      <vt:lpstr>Times New Roman</vt:lpstr>
      <vt:lpstr>Wingdings</vt:lpstr>
      <vt:lpstr>Office Theme</vt:lpstr>
      <vt:lpstr>Equation</vt:lpstr>
      <vt:lpstr>Superheating field in superconductors with nanostructured surfaces</vt:lpstr>
      <vt:lpstr>What are the SRF field limits and how could they be raised?</vt:lpstr>
      <vt:lpstr>Superfluid pairbreaking velocity</vt:lpstr>
      <vt:lpstr>Ginzburg-Landau equations    </vt:lpstr>
      <vt:lpstr>GL depairing current density</vt:lpstr>
      <vt:lpstr>DC superheating field </vt:lpstr>
      <vt:lpstr>Effect of              on Hs</vt:lpstr>
      <vt:lpstr>Vortices protect superconductivity at H &gt; Hs</vt:lpstr>
      <vt:lpstr>Hs for nanostructured surfaces in the limit of </vt:lpstr>
      <vt:lpstr>Instability of Meissner screening at H = Hs at finite </vt:lpstr>
      <vt:lpstr>Dirty layer at the surface</vt:lpstr>
      <vt:lpstr>Detecting superheating field </vt:lpstr>
      <vt:lpstr>                                 Dirty surface layer, results</vt:lpstr>
      <vt:lpstr>SIS with the same materials</vt:lpstr>
      <vt:lpstr>Hs of SIS in the London model</vt:lpstr>
      <vt:lpstr>High-Tc overlayer in SIS</vt:lpstr>
      <vt:lpstr>Nonequilibrium SRF</vt:lpstr>
      <vt:lpstr>Dynamic SRF breakdown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and opportunities of SRF theory for particle accelerators</dc:title>
  <dc:creator>Gurevich, Alex</dc:creator>
  <cp:lastModifiedBy>Gurevich, Alex V.</cp:lastModifiedBy>
  <cp:revision>303</cp:revision>
  <dcterms:created xsi:type="dcterms:W3CDTF">2021-02-13T18:19:38Z</dcterms:created>
  <dcterms:modified xsi:type="dcterms:W3CDTF">2024-09-15T19:01:03Z</dcterms:modified>
</cp:coreProperties>
</file>