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33"/>
  </p:notesMasterIdLst>
  <p:handoutMasterIdLst>
    <p:handoutMasterId r:id="rId34"/>
  </p:handoutMasterIdLst>
  <p:sldIdLst>
    <p:sldId id="1156" r:id="rId2"/>
    <p:sldId id="257" r:id="rId3"/>
    <p:sldId id="1191" r:id="rId4"/>
    <p:sldId id="1157" r:id="rId5"/>
    <p:sldId id="1195" r:id="rId6"/>
    <p:sldId id="1196" r:id="rId7"/>
    <p:sldId id="1215" r:id="rId8"/>
    <p:sldId id="1178" r:id="rId9"/>
    <p:sldId id="1174" r:id="rId10"/>
    <p:sldId id="1175" r:id="rId11"/>
    <p:sldId id="1177" r:id="rId12"/>
    <p:sldId id="1192" r:id="rId13"/>
    <p:sldId id="1198" r:id="rId14"/>
    <p:sldId id="1199" r:id="rId15"/>
    <p:sldId id="301" r:id="rId16"/>
    <p:sldId id="314" r:id="rId17"/>
    <p:sldId id="1209" r:id="rId18"/>
    <p:sldId id="1200" r:id="rId19"/>
    <p:sldId id="1201" r:id="rId20"/>
    <p:sldId id="1218" r:id="rId21"/>
    <p:sldId id="1207" r:id="rId22"/>
    <p:sldId id="1216" r:id="rId23"/>
    <p:sldId id="1206" r:id="rId24"/>
    <p:sldId id="1203" r:id="rId25"/>
    <p:sldId id="1208" r:id="rId26"/>
    <p:sldId id="1204" r:id="rId27"/>
    <p:sldId id="1213" r:id="rId28"/>
    <p:sldId id="1202" r:id="rId29"/>
    <p:sldId id="1169" r:id="rId30"/>
    <p:sldId id="1217" r:id="rId31"/>
    <p:sldId id="1155"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0066FF"/>
    <a:srgbClr val="0000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77" autoAdjust="0"/>
  </p:normalViewPr>
  <p:slideViewPr>
    <p:cSldViewPr snapToGrid="0">
      <p:cViewPr varScale="1">
        <p:scale>
          <a:sx n="80" d="100"/>
          <a:sy n="80" d="100"/>
        </p:scale>
        <p:origin x="562"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3192" y="8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BE416AD-4C27-401D-AC11-F5A945E0D1EF}" type="doc">
      <dgm:prSet loTypeId="urn:microsoft.com/office/officeart/2005/8/layout/process1" loCatId="process" qsTypeId="urn:microsoft.com/office/officeart/2005/8/quickstyle/simple1" qsCatId="simple" csTypeId="urn:microsoft.com/office/officeart/2005/8/colors/colorful3" csCatId="colorful" phldr="1"/>
      <dgm:spPr/>
    </dgm:pt>
    <dgm:pt modelId="{74A84B2B-1396-40FF-8AE5-D5B1011BF367}">
      <dgm:prSet phldrT="[文本]" custT="1"/>
      <dgm:spPr>
        <a:xfrm>
          <a:off x="0" y="37216"/>
          <a:ext cx="1269210" cy="1082795"/>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altLang="zh-CN" sz="1400" dirty="0">
              <a:solidFill>
                <a:sysClr val="window" lastClr="FFFFFF"/>
              </a:solidFill>
              <a:latin typeface="等线" panose="020F0502020204030204"/>
              <a:ea typeface="等线" panose="02010600030101010101" pitchFamily="2" charset="-122"/>
              <a:cs typeface="+mn-cs"/>
            </a:rPr>
            <a:t>Study 1</a:t>
          </a:r>
          <a:r>
            <a:rPr lang="zh-CN" altLang="en-US" sz="1400" dirty="0">
              <a:solidFill>
                <a:sysClr val="window" lastClr="FFFFFF"/>
              </a:solidFill>
              <a:latin typeface="等线" panose="020F0502020204030204"/>
              <a:ea typeface="等线" panose="02010600030101010101" pitchFamily="2" charset="-122"/>
              <a:cs typeface="+mn-cs"/>
            </a:rPr>
            <a:t>：</a:t>
          </a:r>
          <a:r>
            <a:rPr lang="en-US" altLang="en-US" sz="1400" dirty="0">
              <a:solidFill>
                <a:sysClr val="window" lastClr="FFFFFF"/>
              </a:solidFill>
              <a:latin typeface="等线" panose="020F0502020204030204"/>
              <a:ea typeface="+mn-ea"/>
              <a:cs typeface="+mn-cs"/>
            </a:rPr>
            <a:t>Build an electrochemical platform</a:t>
          </a:r>
          <a:r>
            <a:rPr lang="zh-CN" altLang="en-US" sz="1400" b="1" dirty="0">
              <a:solidFill>
                <a:sysClr val="window" lastClr="FFFFFF"/>
              </a:solidFill>
              <a:latin typeface="宋体" panose="02010600030101010101" pitchFamily="2" charset="-122"/>
              <a:ea typeface="宋体" panose="02010600030101010101" pitchFamily="2" charset="-122"/>
              <a:cs typeface="+mn-cs"/>
            </a:rPr>
            <a:t>√</a:t>
          </a:r>
          <a:endParaRPr lang="zh-CN" altLang="en-US" sz="1400" b="1" dirty="0">
            <a:solidFill>
              <a:sysClr val="window" lastClr="FFFFFF"/>
            </a:solidFill>
            <a:latin typeface="等线" panose="020F0502020204030204"/>
            <a:ea typeface="等线" panose="02010600030101010101" pitchFamily="2" charset="-122"/>
            <a:cs typeface="+mn-cs"/>
          </a:endParaRPr>
        </a:p>
      </dgm:t>
    </dgm:pt>
    <dgm:pt modelId="{57B81636-A942-4C05-9156-FF17455B5C7D}" type="parTrans" cxnId="{01E12DC8-0B64-455F-A29D-A8C9720E9BD0}">
      <dgm:prSet/>
      <dgm:spPr/>
      <dgm:t>
        <a:bodyPr/>
        <a:lstStyle/>
        <a:p>
          <a:endParaRPr lang="zh-CN" altLang="en-US"/>
        </a:p>
      </dgm:t>
    </dgm:pt>
    <dgm:pt modelId="{AE939F18-7B0B-4668-852B-198D9C8A2610}" type="sibTrans" cxnId="{01E12DC8-0B64-455F-A29D-A8C9720E9BD0}">
      <dgm:prSet/>
      <dgm:spPr>
        <a:xfrm rot="4953">
          <a:off x="1397155" y="422525"/>
          <a:ext cx="271242" cy="314764"/>
        </a:xfrm>
        <a:prstGeom prst="rightArrow">
          <a:avLst>
            <a:gd name="adj1" fmla="val 60000"/>
            <a:gd name="adj2" fmla="val 50000"/>
          </a:avLst>
        </a:prstGeom>
        <a:solidFill>
          <a:srgbClr val="A5A5A5">
            <a:hueOff val="0"/>
            <a:satOff val="0"/>
            <a:lumOff val="0"/>
            <a:alphaOff val="0"/>
          </a:srgbClr>
        </a:solidFill>
        <a:ln>
          <a:noFill/>
        </a:ln>
        <a:effectLst/>
      </dgm:spPr>
      <dgm:t>
        <a:bodyPr/>
        <a:lstStyle/>
        <a:p>
          <a:pPr>
            <a:buNone/>
          </a:pPr>
          <a:endParaRPr lang="zh-CN" altLang="en-US">
            <a:solidFill>
              <a:sysClr val="window" lastClr="FFFFFF"/>
            </a:solidFill>
            <a:latin typeface="等线" panose="020F0502020204030204"/>
            <a:ea typeface="等线" panose="02010600030101010101" pitchFamily="2" charset="-122"/>
            <a:cs typeface="+mn-cs"/>
          </a:endParaRPr>
        </a:p>
      </dgm:t>
    </dgm:pt>
    <dgm:pt modelId="{90523034-3494-4D5C-9C77-AEF179F7BBAF}">
      <dgm:prSet phldrT="[文本]"/>
      <dgm:spPr>
        <a:xfrm>
          <a:off x="1780989" y="39782"/>
          <a:ext cx="1269210" cy="1082795"/>
        </a:xfrm>
        <a:prstGeom prst="roundRect">
          <a:avLst>
            <a:gd name="adj" fmla="val 10000"/>
          </a:avLst>
        </a:prstGeom>
        <a:solidFill>
          <a:srgbClr val="A5A5A5">
            <a:hueOff val="677650"/>
            <a:satOff val="25000"/>
            <a:lumOff val="-3676"/>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altLang="zh-CN" dirty="0">
              <a:solidFill>
                <a:sysClr val="window" lastClr="FFFFFF"/>
              </a:solidFill>
              <a:latin typeface="等线" panose="020F0502020204030204"/>
              <a:ea typeface="等线" panose="02010600030101010101" pitchFamily="2" charset="-122"/>
              <a:cs typeface="+mn-cs"/>
            </a:rPr>
            <a:t>Study 2</a:t>
          </a:r>
          <a:r>
            <a:rPr lang="zh-CN" altLang="en-US" dirty="0">
              <a:solidFill>
                <a:sysClr val="window" lastClr="FFFFFF"/>
              </a:solidFill>
              <a:latin typeface="等线" panose="020F0502020204030204"/>
              <a:ea typeface="等线" panose="02010600030101010101" pitchFamily="2" charset="-122"/>
              <a:cs typeface="+mn-cs"/>
            </a:rPr>
            <a:t>：</a:t>
          </a:r>
          <a:r>
            <a:rPr lang="en-US" altLang="en-US" dirty="0">
              <a:solidFill>
                <a:sysClr val="window" lastClr="FFFFFF"/>
              </a:solidFill>
              <a:latin typeface="等线" panose="020F0502020204030204"/>
              <a:ea typeface="+mn-ea"/>
              <a:cs typeface="+mn-cs"/>
            </a:rPr>
            <a:t>Optimized small Nb</a:t>
          </a:r>
          <a:r>
            <a:rPr lang="en-US" altLang="en-US" baseline="-25000" dirty="0">
              <a:solidFill>
                <a:sysClr val="window" lastClr="FFFFFF"/>
              </a:solidFill>
              <a:latin typeface="等线" panose="020F0502020204030204"/>
              <a:ea typeface="+mn-ea"/>
              <a:cs typeface="+mn-cs"/>
            </a:rPr>
            <a:t>3</a:t>
          </a:r>
          <a:r>
            <a:rPr lang="en-US" altLang="en-US" dirty="0">
              <a:solidFill>
                <a:sysClr val="window" lastClr="FFFFFF"/>
              </a:solidFill>
              <a:latin typeface="等线" panose="020F0502020204030204"/>
              <a:ea typeface="+mn-ea"/>
              <a:cs typeface="+mn-cs"/>
            </a:rPr>
            <a:t>Sn samples</a:t>
          </a:r>
          <a:r>
            <a:rPr lang="zh-CN" altLang="en-US" b="1" dirty="0">
              <a:solidFill>
                <a:sysClr val="window" lastClr="FFFFFF"/>
              </a:solidFill>
              <a:latin typeface="宋体" panose="02010600030101010101" pitchFamily="2" charset="-122"/>
              <a:ea typeface="宋体" panose="02010600030101010101" pitchFamily="2" charset="-122"/>
              <a:cs typeface="+mn-cs"/>
            </a:rPr>
            <a:t>√</a:t>
          </a:r>
          <a:endParaRPr lang="zh-CN" altLang="en-US" dirty="0">
            <a:solidFill>
              <a:sysClr val="window" lastClr="FFFFFF"/>
            </a:solidFill>
            <a:latin typeface="等线" panose="020F0502020204030204"/>
            <a:ea typeface="等线" panose="02010600030101010101" pitchFamily="2" charset="-122"/>
            <a:cs typeface="+mn-cs"/>
          </a:endParaRPr>
        </a:p>
      </dgm:t>
    </dgm:pt>
    <dgm:pt modelId="{A71A4E18-C2AA-44E1-85C7-7EA8BE812FC2}" type="parTrans" cxnId="{CAFC08DE-D29F-456B-9DCE-3DB68E20B34E}">
      <dgm:prSet/>
      <dgm:spPr/>
      <dgm:t>
        <a:bodyPr/>
        <a:lstStyle/>
        <a:p>
          <a:endParaRPr lang="zh-CN" altLang="en-US"/>
        </a:p>
      </dgm:t>
    </dgm:pt>
    <dgm:pt modelId="{5E88355B-122F-479E-AD2C-7947DFC1FBFB}" type="sibTrans" cxnId="{CAFC08DE-D29F-456B-9DCE-3DB68E20B34E}">
      <dgm:prSet/>
      <dgm:spPr>
        <a:xfrm>
          <a:off x="3177120" y="423797"/>
          <a:ext cx="269072" cy="314764"/>
        </a:xfrm>
        <a:prstGeom prst="rightArrow">
          <a:avLst>
            <a:gd name="adj1" fmla="val 60000"/>
            <a:gd name="adj2" fmla="val 50000"/>
          </a:avLst>
        </a:prstGeom>
        <a:solidFill>
          <a:srgbClr val="A5A5A5">
            <a:hueOff val="903533"/>
            <a:satOff val="33333"/>
            <a:lumOff val="-4902"/>
            <a:alphaOff val="0"/>
          </a:srgbClr>
        </a:solidFill>
        <a:ln>
          <a:noFill/>
        </a:ln>
        <a:effectLst/>
      </dgm:spPr>
      <dgm:t>
        <a:bodyPr/>
        <a:lstStyle/>
        <a:p>
          <a:pPr>
            <a:buNone/>
          </a:pPr>
          <a:endParaRPr lang="zh-CN" altLang="en-US">
            <a:solidFill>
              <a:sysClr val="window" lastClr="FFFFFF"/>
            </a:solidFill>
            <a:latin typeface="等线" panose="020F0502020204030204"/>
            <a:ea typeface="等线" panose="02010600030101010101" pitchFamily="2" charset="-122"/>
            <a:cs typeface="+mn-cs"/>
          </a:endParaRPr>
        </a:p>
      </dgm:t>
    </dgm:pt>
    <dgm:pt modelId="{CE520698-730A-4D4B-8886-4F29F98F3930}">
      <dgm:prSet phldrT="[文本]"/>
      <dgm:spPr>
        <a:xfrm>
          <a:off x="3557884" y="39782"/>
          <a:ext cx="1269210" cy="1082795"/>
        </a:xfrm>
        <a:prstGeom prst="roundRect">
          <a:avLst>
            <a:gd name="adj" fmla="val 10000"/>
          </a:avLst>
        </a:prstGeom>
        <a:solidFill>
          <a:srgbClr val="A5A5A5">
            <a:hueOff val="1355300"/>
            <a:satOff val="50000"/>
            <a:lumOff val="-7353"/>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altLang="zh-CN" dirty="0">
              <a:solidFill>
                <a:sysClr val="window" lastClr="FFFFFF"/>
              </a:solidFill>
              <a:latin typeface="等线" panose="020F0502020204030204"/>
              <a:ea typeface="等线" panose="02010600030101010101" pitchFamily="2" charset="-122"/>
              <a:cs typeface="+mn-cs"/>
            </a:rPr>
            <a:t>Study 3</a:t>
          </a:r>
          <a:r>
            <a:rPr lang="zh-CN" altLang="en-US" dirty="0">
              <a:solidFill>
                <a:sysClr val="window" lastClr="FFFFFF"/>
              </a:solidFill>
              <a:latin typeface="等线" panose="020F0502020204030204"/>
              <a:ea typeface="等线" panose="02010600030101010101" pitchFamily="2" charset="-122"/>
              <a:cs typeface="+mn-cs"/>
            </a:rPr>
            <a:t>：</a:t>
          </a:r>
          <a:r>
            <a:rPr lang="en-US" altLang="en-US" dirty="0">
              <a:solidFill>
                <a:sysClr val="window" lastClr="FFFFFF"/>
              </a:solidFill>
              <a:latin typeface="等线" panose="020F0502020204030204"/>
              <a:ea typeface="+mn-ea"/>
              <a:cs typeface="+mn-cs"/>
            </a:rPr>
            <a:t>Optimized QPR Nb</a:t>
          </a:r>
          <a:r>
            <a:rPr lang="en-US" altLang="en-US" baseline="-25000" dirty="0">
              <a:solidFill>
                <a:sysClr val="window" lastClr="FFFFFF"/>
              </a:solidFill>
              <a:latin typeface="等线" panose="020F0502020204030204"/>
              <a:ea typeface="+mn-ea"/>
              <a:cs typeface="+mn-cs"/>
            </a:rPr>
            <a:t>3</a:t>
          </a:r>
          <a:r>
            <a:rPr lang="en-US" altLang="en-US" dirty="0">
              <a:solidFill>
                <a:sysClr val="window" lastClr="FFFFFF"/>
              </a:solidFill>
              <a:latin typeface="等线" panose="020F0502020204030204"/>
              <a:ea typeface="+mn-ea"/>
              <a:cs typeface="+mn-cs"/>
            </a:rPr>
            <a:t>Sn samples</a:t>
          </a:r>
          <a:r>
            <a:rPr lang="zh-CN" altLang="en-US" b="1" dirty="0">
              <a:solidFill>
                <a:sysClr val="window" lastClr="FFFFFF"/>
              </a:solidFill>
              <a:latin typeface="宋体" panose="02010600030101010101" pitchFamily="2" charset="-122"/>
              <a:ea typeface="宋体" panose="02010600030101010101" pitchFamily="2" charset="-122"/>
              <a:cs typeface="+mn-cs"/>
            </a:rPr>
            <a:t>√</a:t>
          </a:r>
          <a:endParaRPr lang="zh-CN" altLang="en-US" dirty="0">
            <a:solidFill>
              <a:sysClr val="window" lastClr="FFFFFF"/>
            </a:solidFill>
            <a:latin typeface="等线" panose="020F0502020204030204"/>
            <a:ea typeface="等线" panose="02010600030101010101" pitchFamily="2" charset="-122"/>
            <a:cs typeface="+mn-cs"/>
          </a:endParaRPr>
        </a:p>
      </dgm:t>
    </dgm:pt>
    <dgm:pt modelId="{D385F738-606F-4A0B-9532-9A6DE01A7121}" type="parTrans" cxnId="{2E0E29ED-C20C-435C-B4A6-EFCC9B38349E}">
      <dgm:prSet/>
      <dgm:spPr/>
      <dgm:t>
        <a:bodyPr/>
        <a:lstStyle/>
        <a:p>
          <a:endParaRPr lang="zh-CN" altLang="en-US"/>
        </a:p>
      </dgm:t>
    </dgm:pt>
    <dgm:pt modelId="{0D194F83-BBD4-4BFD-B672-ECCF8D48F56B}" type="sibTrans" cxnId="{2E0E29ED-C20C-435C-B4A6-EFCC9B38349E}">
      <dgm:prSet/>
      <dgm:spPr>
        <a:xfrm>
          <a:off x="4954015" y="423797"/>
          <a:ext cx="269072" cy="314764"/>
        </a:xfrm>
        <a:prstGeom prst="rightArrow">
          <a:avLst>
            <a:gd name="adj1" fmla="val 60000"/>
            <a:gd name="adj2" fmla="val 50000"/>
          </a:avLst>
        </a:prstGeom>
        <a:solidFill>
          <a:srgbClr val="A5A5A5">
            <a:hueOff val="1807066"/>
            <a:satOff val="66667"/>
            <a:lumOff val="-9804"/>
            <a:alphaOff val="0"/>
          </a:srgbClr>
        </a:solidFill>
        <a:ln>
          <a:noFill/>
        </a:ln>
        <a:effectLst/>
      </dgm:spPr>
      <dgm:t>
        <a:bodyPr/>
        <a:lstStyle/>
        <a:p>
          <a:pPr>
            <a:buNone/>
          </a:pPr>
          <a:endParaRPr lang="zh-CN" altLang="en-US">
            <a:solidFill>
              <a:sysClr val="window" lastClr="FFFFFF"/>
            </a:solidFill>
            <a:latin typeface="等线" panose="020F0502020204030204"/>
            <a:ea typeface="等线" panose="02010600030101010101" pitchFamily="2" charset="-122"/>
            <a:cs typeface="+mn-cs"/>
          </a:endParaRPr>
        </a:p>
      </dgm:t>
    </dgm:pt>
    <dgm:pt modelId="{2035BA47-478E-4B63-81FF-0C72A6783E2D}">
      <dgm:prSet phldrT="[文本]"/>
      <dgm:spPr>
        <a:xfrm>
          <a:off x="5334779" y="39782"/>
          <a:ext cx="1269210" cy="1082795"/>
        </a:xfrm>
        <a:prstGeom prst="roundRect">
          <a:avLst>
            <a:gd name="adj" fmla="val 10000"/>
          </a:avLst>
        </a:prstGeom>
        <a:solidFill>
          <a:srgbClr val="A5A5A5">
            <a:hueOff val="2032949"/>
            <a:satOff val="75000"/>
            <a:lumOff val="-11029"/>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altLang="zh-CN" dirty="0">
              <a:solidFill>
                <a:sysClr val="window" lastClr="FFFFFF"/>
              </a:solidFill>
              <a:latin typeface="等线" panose="020F0502020204030204"/>
              <a:ea typeface="等线" panose="02010600030101010101" pitchFamily="2" charset="-122"/>
              <a:cs typeface="+mn-cs"/>
            </a:rPr>
            <a:t>Study 4 </a:t>
          </a:r>
          <a:r>
            <a:rPr lang="zh-CN" altLang="en-US" dirty="0">
              <a:solidFill>
                <a:sysClr val="window" lastClr="FFFFFF"/>
              </a:solidFill>
              <a:latin typeface="等线" panose="020F0502020204030204"/>
              <a:ea typeface="等线" panose="02010600030101010101" pitchFamily="2" charset="-122"/>
              <a:cs typeface="+mn-cs"/>
            </a:rPr>
            <a:t>：</a:t>
          </a:r>
          <a:r>
            <a:rPr lang="en-US" altLang="zh-CN" dirty="0">
              <a:solidFill>
                <a:sysClr val="window" lastClr="FFFFFF"/>
              </a:solidFill>
              <a:latin typeface="等线" panose="020F0502020204030204"/>
              <a:ea typeface="等线" panose="02010600030101010101" pitchFamily="2" charset="-122"/>
              <a:cs typeface="+mn-cs"/>
            </a:rPr>
            <a:t>QPR sample RF iterative optimization×</a:t>
          </a:r>
          <a:endParaRPr lang="zh-CN" altLang="en-US" dirty="0">
            <a:solidFill>
              <a:sysClr val="window" lastClr="FFFFFF"/>
            </a:solidFill>
            <a:latin typeface="等线" panose="020F0502020204030204"/>
            <a:ea typeface="等线" panose="02010600030101010101" pitchFamily="2" charset="-122"/>
            <a:cs typeface="+mn-cs"/>
          </a:endParaRPr>
        </a:p>
      </dgm:t>
    </dgm:pt>
    <dgm:pt modelId="{37078C07-3956-419D-88C9-4ACE38055F1C}" type="parTrans" cxnId="{250238B7-D74E-41C4-92FB-16AD2335B595}">
      <dgm:prSet/>
      <dgm:spPr/>
      <dgm:t>
        <a:bodyPr/>
        <a:lstStyle/>
        <a:p>
          <a:endParaRPr lang="zh-CN" altLang="en-US"/>
        </a:p>
      </dgm:t>
    </dgm:pt>
    <dgm:pt modelId="{1287695D-39FE-4FD5-B320-F7205E042B5C}" type="sibTrans" cxnId="{250238B7-D74E-41C4-92FB-16AD2335B595}">
      <dgm:prSet/>
      <dgm:spPr>
        <a:xfrm>
          <a:off x="6730910" y="423797"/>
          <a:ext cx="269072" cy="314764"/>
        </a:xfrm>
        <a:prstGeom prst="rightArrow">
          <a:avLst>
            <a:gd name="adj1" fmla="val 60000"/>
            <a:gd name="adj2" fmla="val 50000"/>
          </a:avLst>
        </a:prstGeom>
        <a:solidFill>
          <a:srgbClr val="A5A5A5">
            <a:hueOff val="2710599"/>
            <a:satOff val="100000"/>
            <a:lumOff val="-14706"/>
            <a:alphaOff val="0"/>
          </a:srgbClr>
        </a:solidFill>
        <a:ln>
          <a:noFill/>
        </a:ln>
        <a:effectLst/>
      </dgm:spPr>
      <dgm:t>
        <a:bodyPr/>
        <a:lstStyle/>
        <a:p>
          <a:pPr>
            <a:buNone/>
          </a:pPr>
          <a:endParaRPr lang="zh-CN" altLang="en-US">
            <a:solidFill>
              <a:sysClr val="window" lastClr="FFFFFF"/>
            </a:solidFill>
            <a:latin typeface="等线" panose="020F0502020204030204"/>
            <a:ea typeface="等线" panose="02010600030101010101" pitchFamily="2" charset="-122"/>
            <a:cs typeface="+mn-cs"/>
          </a:endParaRPr>
        </a:p>
      </dgm:t>
    </dgm:pt>
    <dgm:pt modelId="{17225C3E-A64A-4854-89FF-8DBDE24CB628}">
      <dgm:prSet phldrT="[文本]"/>
      <dgm:spPr>
        <a:xfrm>
          <a:off x="7111674" y="39782"/>
          <a:ext cx="1269210" cy="1082795"/>
        </a:xfrm>
        <a:prstGeom prst="roundRect">
          <a:avLst>
            <a:gd name="adj" fmla="val 10000"/>
          </a:avLst>
        </a:prstGeom>
        <a:solidFill>
          <a:srgbClr val="A5A5A5">
            <a:hueOff val="2710599"/>
            <a:satOff val="100000"/>
            <a:lumOff val="-14706"/>
            <a:alphaOff val="0"/>
          </a:srgbClr>
        </a:solidFill>
        <a:ln w="12700" cap="flat" cmpd="sng" algn="ctr">
          <a:solidFill>
            <a:sysClr val="window" lastClr="FFFFFF">
              <a:hueOff val="0"/>
              <a:satOff val="0"/>
              <a:lumOff val="0"/>
              <a:alphaOff val="0"/>
            </a:sysClr>
          </a:solidFill>
          <a:prstDash val="solid"/>
          <a:miter lim="800000"/>
        </a:ln>
        <a:effectLst/>
      </dgm:spPr>
      <dgm:t>
        <a:bodyPr/>
        <a:lstStyle/>
        <a:p>
          <a:pPr>
            <a:buNone/>
          </a:pPr>
          <a:r>
            <a:rPr lang="en-US" altLang="zh-CN" dirty="0">
              <a:solidFill>
                <a:sysClr val="window" lastClr="FFFFFF"/>
              </a:solidFill>
              <a:latin typeface="等线" panose="020F0502020204030204"/>
              <a:ea typeface="等线" panose="02010600030101010101" pitchFamily="2" charset="-122"/>
              <a:cs typeface="+mn-cs"/>
            </a:rPr>
            <a:t>Study 5 </a:t>
          </a:r>
          <a:r>
            <a:rPr lang="zh-CN" altLang="en-US" dirty="0">
              <a:solidFill>
                <a:sysClr val="window" lastClr="FFFFFF"/>
              </a:solidFill>
              <a:latin typeface="等线" panose="020F0502020204030204"/>
              <a:ea typeface="等线" panose="02010600030101010101" pitchFamily="2" charset="-122"/>
              <a:cs typeface="+mn-cs"/>
            </a:rPr>
            <a:t>：</a:t>
          </a:r>
          <a:r>
            <a:rPr lang="en-US" altLang="zh-CN" dirty="0">
              <a:solidFill>
                <a:sysClr val="window" lastClr="FFFFFF"/>
              </a:solidFill>
              <a:latin typeface="等线" panose="020F0502020204030204"/>
              <a:ea typeface="等线" panose="02010600030101010101" pitchFamily="2" charset="-122"/>
              <a:cs typeface="+mn-cs"/>
            </a:rPr>
            <a:t>Cavity RF iterative optimization×</a:t>
          </a:r>
          <a:endParaRPr lang="zh-CN" altLang="en-US" dirty="0">
            <a:solidFill>
              <a:sysClr val="window" lastClr="FFFFFF"/>
            </a:solidFill>
            <a:latin typeface="等线" panose="020F0502020204030204"/>
            <a:ea typeface="等线" panose="02010600030101010101" pitchFamily="2" charset="-122"/>
            <a:cs typeface="+mn-cs"/>
          </a:endParaRPr>
        </a:p>
      </dgm:t>
    </dgm:pt>
    <dgm:pt modelId="{3D37972D-4F7B-406F-A92E-B65263AC71CF}" type="parTrans" cxnId="{F34CB5EF-2B34-4AED-9F4A-F1D41AC2E414}">
      <dgm:prSet/>
      <dgm:spPr/>
      <dgm:t>
        <a:bodyPr/>
        <a:lstStyle/>
        <a:p>
          <a:endParaRPr lang="zh-CN" altLang="en-US"/>
        </a:p>
      </dgm:t>
    </dgm:pt>
    <dgm:pt modelId="{5871F427-28A7-448F-8AEC-B16019C9AD93}" type="sibTrans" cxnId="{F34CB5EF-2B34-4AED-9F4A-F1D41AC2E414}">
      <dgm:prSet/>
      <dgm:spPr/>
      <dgm:t>
        <a:bodyPr/>
        <a:lstStyle/>
        <a:p>
          <a:endParaRPr lang="zh-CN" altLang="en-US"/>
        </a:p>
      </dgm:t>
    </dgm:pt>
    <dgm:pt modelId="{886BAC62-B6F3-4EED-A016-C7B6A9DF1205}" type="pres">
      <dgm:prSet presAssocID="{2BE416AD-4C27-401D-AC11-F5A945E0D1EF}" presName="Name0" presStyleCnt="0">
        <dgm:presLayoutVars>
          <dgm:dir/>
          <dgm:resizeHandles val="exact"/>
        </dgm:presLayoutVars>
      </dgm:prSet>
      <dgm:spPr/>
    </dgm:pt>
    <dgm:pt modelId="{58335A1E-3D15-451E-B74B-928739279EBC}" type="pres">
      <dgm:prSet presAssocID="{74A84B2B-1396-40FF-8AE5-D5B1011BF367}" presName="node" presStyleLbl="node1" presStyleIdx="0" presStyleCnt="5" custLinFactNeighborX="-4190" custLinFactNeighborY="-237">
        <dgm:presLayoutVars>
          <dgm:bulletEnabled val="1"/>
        </dgm:presLayoutVars>
      </dgm:prSet>
      <dgm:spPr/>
    </dgm:pt>
    <dgm:pt modelId="{A291F240-CF9C-4635-A182-25491F0EB11B}" type="pres">
      <dgm:prSet presAssocID="{AE939F18-7B0B-4668-852B-198D9C8A2610}" presName="sibTrans" presStyleLbl="sibTrans2D1" presStyleIdx="0" presStyleCnt="4"/>
      <dgm:spPr/>
    </dgm:pt>
    <dgm:pt modelId="{F1F3D6E2-CCF8-4352-8FB7-21DDD5DD44B0}" type="pres">
      <dgm:prSet presAssocID="{AE939F18-7B0B-4668-852B-198D9C8A2610}" presName="connectorText" presStyleLbl="sibTrans2D1" presStyleIdx="0" presStyleCnt="4"/>
      <dgm:spPr/>
    </dgm:pt>
    <dgm:pt modelId="{73E398A0-E891-4FA0-8665-1D939322C05E}" type="pres">
      <dgm:prSet presAssocID="{90523034-3494-4D5C-9C77-AEF179F7BBAF}" presName="node" presStyleLbl="node1" presStyleIdx="1" presStyleCnt="5">
        <dgm:presLayoutVars>
          <dgm:bulletEnabled val="1"/>
        </dgm:presLayoutVars>
      </dgm:prSet>
      <dgm:spPr/>
    </dgm:pt>
    <dgm:pt modelId="{5B42DE33-21B9-46D1-B3A4-22B115950E93}" type="pres">
      <dgm:prSet presAssocID="{5E88355B-122F-479E-AD2C-7947DFC1FBFB}" presName="sibTrans" presStyleLbl="sibTrans2D1" presStyleIdx="1" presStyleCnt="4"/>
      <dgm:spPr/>
    </dgm:pt>
    <dgm:pt modelId="{DE6DF8E0-6B63-4258-BDC3-0ABE0ADA10B8}" type="pres">
      <dgm:prSet presAssocID="{5E88355B-122F-479E-AD2C-7947DFC1FBFB}" presName="connectorText" presStyleLbl="sibTrans2D1" presStyleIdx="1" presStyleCnt="4"/>
      <dgm:spPr/>
    </dgm:pt>
    <dgm:pt modelId="{1AFD55A6-73A2-42EC-AD2F-C01D2FB72424}" type="pres">
      <dgm:prSet presAssocID="{CE520698-730A-4D4B-8886-4F29F98F3930}" presName="node" presStyleLbl="node1" presStyleIdx="2" presStyleCnt="5">
        <dgm:presLayoutVars>
          <dgm:bulletEnabled val="1"/>
        </dgm:presLayoutVars>
      </dgm:prSet>
      <dgm:spPr/>
    </dgm:pt>
    <dgm:pt modelId="{CDA3C6CA-B904-41B4-AB8C-69DE5753122A}" type="pres">
      <dgm:prSet presAssocID="{0D194F83-BBD4-4BFD-B672-ECCF8D48F56B}" presName="sibTrans" presStyleLbl="sibTrans2D1" presStyleIdx="2" presStyleCnt="4"/>
      <dgm:spPr/>
    </dgm:pt>
    <dgm:pt modelId="{880455AE-DFE2-4DF0-BB46-5A3CD3A5D3F2}" type="pres">
      <dgm:prSet presAssocID="{0D194F83-BBD4-4BFD-B672-ECCF8D48F56B}" presName="connectorText" presStyleLbl="sibTrans2D1" presStyleIdx="2" presStyleCnt="4"/>
      <dgm:spPr/>
    </dgm:pt>
    <dgm:pt modelId="{543CF248-A5DF-40D9-A6EE-268277FAB7E3}" type="pres">
      <dgm:prSet presAssocID="{2035BA47-478E-4B63-81FF-0C72A6783E2D}" presName="node" presStyleLbl="node1" presStyleIdx="3" presStyleCnt="5">
        <dgm:presLayoutVars>
          <dgm:bulletEnabled val="1"/>
        </dgm:presLayoutVars>
      </dgm:prSet>
      <dgm:spPr/>
    </dgm:pt>
    <dgm:pt modelId="{3CB28118-C56E-4950-909B-6B355388388F}" type="pres">
      <dgm:prSet presAssocID="{1287695D-39FE-4FD5-B320-F7205E042B5C}" presName="sibTrans" presStyleLbl="sibTrans2D1" presStyleIdx="3" presStyleCnt="4"/>
      <dgm:spPr/>
    </dgm:pt>
    <dgm:pt modelId="{630BBDEF-E1C5-47B5-B1FD-5EEF94FBA5C0}" type="pres">
      <dgm:prSet presAssocID="{1287695D-39FE-4FD5-B320-F7205E042B5C}" presName="connectorText" presStyleLbl="sibTrans2D1" presStyleIdx="3" presStyleCnt="4"/>
      <dgm:spPr/>
    </dgm:pt>
    <dgm:pt modelId="{463353F8-012D-43A4-9762-33FB2A430DE4}" type="pres">
      <dgm:prSet presAssocID="{17225C3E-A64A-4854-89FF-8DBDE24CB628}" presName="node" presStyleLbl="node1" presStyleIdx="4" presStyleCnt="5">
        <dgm:presLayoutVars>
          <dgm:bulletEnabled val="1"/>
        </dgm:presLayoutVars>
      </dgm:prSet>
      <dgm:spPr/>
    </dgm:pt>
  </dgm:ptLst>
  <dgm:cxnLst>
    <dgm:cxn modelId="{7450230D-C445-4CA8-A1FF-6E90B177D720}" type="presOf" srcId="{5E88355B-122F-479E-AD2C-7947DFC1FBFB}" destId="{5B42DE33-21B9-46D1-B3A4-22B115950E93}" srcOrd="0" destOrd="0" presId="urn:microsoft.com/office/officeart/2005/8/layout/process1"/>
    <dgm:cxn modelId="{EAA3272B-50AF-4DE3-A1D5-1BB97CFA9AD9}" type="presOf" srcId="{CE520698-730A-4D4B-8886-4F29F98F3930}" destId="{1AFD55A6-73A2-42EC-AD2F-C01D2FB72424}" srcOrd="0" destOrd="0" presId="urn:microsoft.com/office/officeart/2005/8/layout/process1"/>
    <dgm:cxn modelId="{9A604A32-527A-4427-80F0-89DE47E7A99E}" type="presOf" srcId="{AE939F18-7B0B-4668-852B-198D9C8A2610}" destId="{A291F240-CF9C-4635-A182-25491F0EB11B}" srcOrd="0" destOrd="0" presId="urn:microsoft.com/office/officeart/2005/8/layout/process1"/>
    <dgm:cxn modelId="{48C02B5C-40BE-453C-816E-78247B587DC4}" type="presOf" srcId="{74A84B2B-1396-40FF-8AE5-D5B1011BF367}" destId="{58335A1E-3D15-451E-B74B-928739279EBC}" srcOrd="0" destOrd="0" presId="urn:microsoft.com/office/officeart/2005/8/layout/process1"/>
    <dgm:cxn modelId="{40607262-B320-4AE6-9AE2-9F1787D4C432}" type="presOf" srcId="{5E88355B-122F-479E-AD2C-7947DFC1FBFB}" destId="{DE6DF8E0-6B63-4258-BDC3-0ABE0ADA10B8}" srcOrd="1" destOrd="0" presId="urn:microsoft.com/office/officeart/2005/8/layout/process1"/>
    <dgm:cxn modelId="{FB62E864-B413-43ED-AEF3-5071478FF451}" type="presOf" srcId="{90523034-3494-4D5C-9C77-AEF179F7BBAF}" destId="{73E398A0-E891-4FA0-8665-1D939322C05E}" srcOrd="0" destOrd="0" presId="urn:microsoft.com/office/officeart/2005/8/layout/process1"/>
    <dgm:cxn modelId="{2425F881-4239-47BC-9348-1C24C4266B21}" type="presOf" srcId="{2035BA47-478E-4B63-81FF-0C72A6783E2D}" destId="{543CF248-A5DF-40D9-A6EE-268277FAB7E3}" srcOrd="0" destOrd="0" presId="urn:microsoft.com/office/officeart/2005/8/layout/process1"/>
    <dgm:cxn modelId="{79B29A94-9D45-483C-8253-F7A260713F6E}" type="presOf" srcId="{0D194F83-BBD4-4BFD-B672-ECCF8D48F56B}" destId="{CDA3C6CA-B904-41B4-AB8C-69DE5753122A}" srcOrd="0" destOrd="0" presId="urn:microsoft.com/office/officeart/2005/8/layout/process1"/>
    <dgm:cxn modelId="{E4806B99-10AF-45B4-AE55-C27D07BCEC6C}" type="presOf" srcId="{17225C3E-A64A-4854-89FF-8DBDE24CB628}" destId="{463353F8-012D-43A4-9762-33FB2A430DE4}" srcOrd="0" destOrd="0" presId="urn:microsoft.com/office/officeart/2005/8/layout/process1"/>
    <dgm:cxn modelId="{4B084C99-FE75-4848-B089-2D76B8C3E20D}" type="presOf" srcId="{1287695D-39FE-4FD5-B320-F7205E042B5C}" destId="{630BBDEF-E1C5-47B5-B1FD-5EEF94FBA5C0}" srcOrd="1" destOrd="0" presId="urn:microsoft.com/office/officeart/2005/8/layout/process1"/>
    <dgm:cxn modelId="{E22DF199-7049-4512-851C-0602F6CEF91A}" type="presOf" srcId="{0D194F83-BBD4-4BFD-B672-ECCF8D48F56B}" destId="{880455AE-DFE2-4DF0-BB46-5A3CD3A5D3F2}" srcOrd="1" destOrd="0" presId="urn:microsoft.com/office/officeart/2005/8/layout/process1"/>
    <dgm:cxn modelId="{991C9DB6-AEF8-4B67-B8EB-68A49728CCA0}" type="presOf" srcId="{AE939F18-7B0B-4668-852B-198D9C8A2610}" destId="{F1F3D6E2-CCF8-4352-8FB7-21DDD5DD44B0}" srcOrd="1" destOrd="0" presId="urn:microsoft.com/office/officeart/2005/8/layout/process1"/>
    <dgm:cxn modelId="{250238B7-D74E-41C4-92FB-16AD2335B595}" srcId="{2BE416AD-4C27-401D-AC11-F5A945E0D1EF}" destId="{2035BA47-478E-4B63-81FF-0C72A6783E2D}" srcOrd="3" destOrd="0" parTransId="{37078C07-3956-419D-88C9-4ACE38055F1C}" sibTransId="{1287695D-39FE-4FD5-B320-F7205E042B5C}"/>
    <dgm:cxn modelId="{402C57BC-1A48-4069-B8FB-5DC28CB515FB}" type="presOf" srcId="{2BE416AD-4C27-401D-AC11-F5A945E0D1EF}" destId="{886BAC62-B6F3-4EED-A016-C7B6A9DF1205}" srcOrd="0" destOrd="0" presId="urn:microsoft.com/office/officeart/2005/8/layout/process1"/>
    <dgm:cxn modelId="{01E12DC8-0B64-455F-A29D-A8C9720E9BD0}" srcId="{2BE416AD-4C27-401D-AC11-F5A945E0D1EF}" destId="{74A84B2B-1396-40FF-8AE5-D5B1011BF367}" srcOrd="0" destOrd="0" parTransId="{57B81636-A942-4C05-9156-FF17455B5C7D}" sibTransId="{AE939F18-7B0B-4668-852B-198D9C8A2610}"/>
    <dgm:cxn modelId="{CAFC08DE-D29F-456B-9DCE-3DB68E20B34E}" srcId="{2BE416AD-4C27-401D-AC11-F5A945E0D1EF}" destId="{90523034-3494-4D5C-9C77-AEF179F7BBAF}" srcOrd="1" destOrd="0" parTransId="{A71A4E18-C2AA-44E1-85C7-7EA8BE812FC2}" sibTransId="{5E88355B-122F-479E-AD2C-7947DFC1FBFB}"/>
    <dgm:cxn modelId="{2E0E29ED-C20C-435C-B4A6-EFCC9B38349E}" srcId="{2BE416AD-4C27-401D-AC11-F5A945E0D1EF}" destId="{CE520698-730A-4D4B-8886-4F29F98F3930}" srcOrd="2" destOrd="0" parTransId="{D385F738-606F-4A0B-9532-9A6DE01A7121}" sibTransId="{0D194F83-BBD4-4BFD-B672-ECCF8D48F56B}"/>
    <dgm:cxn modelId="{F34CB5EF-2B34-4AED-9F4A-F1D41AC2E414}" srcId="{2BE416AD-4C27-401D-AC11-F5A945E0D1EF}" destId="{17225C3E-A64A-4854-89FF-8DBDE24CB628}" srcOrd="4" destOrd="0" parTransId="{3D37972D-4F7B-406F-A92E-B65263AC71CF}" sibTransId="{5871F427-28A7-448F-8AEC-B16019C9AD93}"/>
    <dgm:cxn modelId="{57FBB6F0-21BE-4C5A-8E44-FD081114E584}" type="presOf" srcId="{1287695D-39FE-4FD5-B320-F7205E042B5C}" destId="{3CB28118-C56E-4950-909B-6B355388388F}" srcOrd="0" destOrd="0" presId="urn:microsoft.com/office/officeart/2005/8/layout/process1"/>
    <dgm:cxn modelId="{9B43C634-96F0-496E-89D2-E60E84E664C5}" type="presParOf" srcId="{886BAC62-B6F3-4EED-A016-C7B6A9DF1205}" destId="{58335A1E-3D15-451E-B74B-928739279EBC}" srcOrd="0" destOrd="0" presId="urn:microsoft.com/office/officeart/2005/8/layout/process1"/>
    <dgm:cxn modelId="{EDFA9002-CFCB-425C-A1EE-83F238C0B425}" type="presParOf" srcId="{886BAC62-B6F3-4EED-A016-C7B6A9DF1205}" destId="{A291F240-CF9C-4635-A182-25491F0EB11B}" srcOrd="1" destOrd="0" presId="urn:microsoft.com/office/officeart/2005/8/layout/process1"/>
    <dgm:cxn modelId="{6E312912-F5E9-424C-A6E8-DAB7CF2FD749}" type="presParOf" srcId="{A291F240-CF9C-4635-A182-25491F0EB11B}" destId="{F1F3D6E2-CCF8-4352-8FB7-21DDD5DD44B0}" srcOrd="0" destOrd="0" presId="urn:microsoft.com/office/officeart/2005/8/layout/process1"/>
    <dgm:cxn modelId="{F303E95D-2B1B-48A7-957E-86B6C5AEE876}" type="presParOf" srcId="{886BAC62-B6F3-4EED-A016-C7B6A9DF1205}" destId="{73E398A0-E891-4FA0-8665-1D939322C05E}" srcOrd="2" destOrd="0" presId="urn:microsoft.com/office/officeart/2005/8/layout/process1"/>
    <dgm:cxn modelId="{CE9233AB-6263-4373-87A4-6B386F810792}" type="presParOf" srcId="{886BAC62-B6F3-4EED-A016-C7B6A9DF1205}" destId="{5B42DE33-21B9-46D1-B3A4-22B115950E93}" srcOrd="3" destOrd="0" presId="urn:microsoft.com/office/officeart/2005/8/layout/process1"/>
    <dgm:cxn modelId="{633C68D8-D129-4CA8-9A47-10D51BB0CEC6}" type="presParOf" srcId="{5B42DE33-21B9-46D1-B3A4-22B115950E93}" destId="{DE6DF8E0-6B63-4258-BDC3-0ABE0ADA10B8}" srcOrd="0" destOrd="0" presId="urn:microsoft.com/office/officeart/2005/8/layout/process1"/>
    <dgm:cxn modelId="{46E357E0-C180-4DBA-9218-2ECBAEF3FD21}" type="presParOf" srcId="{886BAC62-B6F3-4EED-A016-C7B6A9DF1205}" destId="{1AFD55A6-73A2-42EC-AD2F-C01D2FB72424}" srcOrd="4" destOrd="0" presId="urn:microsoft.com/office/officeart/2005/8/layout/process1"/>
    <dgm:cxn modelId="{001AD370-B162-4793-BD78-1E3C41037004}" type="presParOf" srcId="{886BAC62-B6F3-4EED-A016-C7B6A9DF1205}" destId="{CDA3C6CA-B904-41B4-AB8C-69DE5753122A}" srcOrd="5" destOrd="0" presId="urn:microsoft.com/office/officeart/2005/8/layout/process1"/>
    <dgm:cxn modelId="{E0CE7E9D-26BA-4D2F-8298-6C1BD923C12A}" type="presParOf" srcId="{CDA3C6CA-B904-41B4-AB8C-69DE5753122A}" destId="{880455AE-DFE2-4DF0-BB46-5A3CD3A5D3F2}" srcOrd="0" destOrd="0" presId="urn:microsoft.com/office/officeart/2005/8/layout/process1"/>
    <dgm:cxn modelId="{E5EBA203-FA4F-47B3-8D06-8EECDF154F23}" type="presParOf" srcId="{886BAC62-B6F3-4EED-A016-C7B6A9DF1205}" destId="{543CF248-A5DF-40D9-A6EE-268277FAB7E3}" srcOrd="6" destOrd="0" presId="urn:microsoft.com/office/officeart/2005/8/layout/process1"/>
    <dgm:cxn modelId="{C263E731-01EC-4A3B-B562-11F4186FD308}" type="presParOf" srcId="{886BAC62-B6F3-4EED-A016-C7B6A9DF1205}" destId="{3CB28118-C56E-4950-909B-6B355388388F}" srcOrd="7" destOrd="0" presId="urn:microsoft.com/office/officeart/2005/8/layout/process1"/>
    <dgm:cxn modelId="{B48267D8-69A8-43C6-B630-380E3B87091E}" type="presParOf" srcId="{3CB28118-C56E-4950-909B-6B355388388F}" destId="{630BBDEF-E1C5-47B5-B1FD-5EEF94FBA5C0}" srcOrd="0" destOrd="0" presId="urn:microsoft.com/office/officeart/2005/8/layout/process1"/>
    <dgm:cxn modelId="{B5D4AABD-8137-48C4-870A-C7B734A1A61F}" type="presParOf" srcId="{886BAC62-B6F3-4EED-A016-C7B6A9DF1205}" destId="{463353F8-012D-43A4-9762-33FB2A430DE4}" srcOrd="8"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E00F4F7-7D6C-44FC-A173-CFECBF360B68}" type="doc">
      <dgm:prSet loTypeId="urn:microsoft.com/office/officeart/2005/8/layout/process5" loCatId="process" qsTypeId="urn:microsoft.com/office/officeart/2005/8/quickstyle/simple1" qsCatId="simple" csTypeId="urn:microsoft.com/office/officeart/2005/8/colors/accent0_3" csCatId="mainScheme" phldr="1"/>
      <dgm:spPr/>
      <dgm:t>
        <a:bodyPr/>
        <a:lstStyle/>
        <a:p>
          <a:endParaRPr lang="zh-CN" altLang="en-US"/>
        </a:p>
      </dgm:t>
    </dgm:pt>
    <dgm:pt modelId="{82F064BE-26BF-4B4C-B46D-E5ED4AC9AA44}">
      <dgm:prSet phldrT="[文本]" custT="1"/>
      <dgm:spPr>
        <a:xfrm>
          <a:off x="1976063" y="200730"/>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gm:spPr>
      <dgm:t>
        <a:bodyPr/>
        <a:lstStyle/>
        <a:p>
          <a:pPr>
            <a:buNone/>
          </a:pPr>
          <a:r>
            <a:rPr lang="en-US" altLang="zh-CN"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Electro-polishing</a:t>
          </a:r>
          <a:endParaRPr lang="zh-CN" altLang="en-US"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gm:t>
    </dgm:pt>
    <dgm:pt modelId="{D9C3DA04-6074-4560-935C-262AC390F609}" type="parTrans" cxnId="{0314DE1F-5B4E-44F4-BF66-8EB974831EF9}">
      <dgm:prSet/>
      <dgm:spPr/>
      <dgm:t>
        <a:bodyPr/>
        <a:lstStyle/>
        <a:p>
          <a:endParaRPr lang="zh-CN" altLang="en-US" sz="1800"/>
        </a:p>
      </dgm:t>
    </dgm:pt>
    <dgm:pt modelId="{12385675-1505-42FD-8969-10F811619651}" type="sibTrans" cxnId="{0314DE1F-5B4E-44F4-BF66-8EB974831EF9}">
      <dgm:prSet custT="1"/>
      <dgm:spPr>
        <a:xfrm rot="5400000">
          <a:off x="2531997" y="1146101"/>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02D4C5ED-94BF-476F-9544-95BCD7908CCF}">
      <dgm:prSet phldrT="[文本]" custT="1"/>
      <dgm:spPr>
        <a:xfrm>
          <a:off x="1976063" y="1611731"/>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gm:spPr>
      <dgm:t>
        <a:bodyPr/>
        <a:lstStyle/>
        <a:p>
          <a:pPr>
            <a:buNone/>
          </a:pPr>
          <a:r>
            <a:rPr lang="en-US" altLang="zh-CN"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Sputtering Nb</a:t>
          </a:r>
          <a:endParaRPr lang="zh-CN" altLang="en-US"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gm:t>
    </dgm:pt>
    <dgm:pt modelId="{B2B238BD-73F5-44F9-81FD-19D5D70B4B96}" type="parTrans" cxnId="{31C713DB-3AA7-42F9-817C-BA6F615E2289}">
      <dgm:prSet/>
      <dgm:spPr/>
      <dgm:t>
        <a:bodyPr/>
        <a:lstStyle/>
        <a:p>
          <a:endParaRPr lang="zh-CN" altLang="en-US" sz="1800"/>
        </a:p>
      </dgm:t>
    </dgm:pt>
    <dgm:pt modelId="{32C18F2A-6A8E-4EDC-8CC6-3B61B7D54A5E}" type="sibTrans" cxnId="{31C713DB-3AA7-42F9-817C-BA6F615E2289}">
      <dgm:prSet custT="1"/>
      <dgm:spPr>
        <a:xfrm rot="10800000">
          <a:off x="1552762" y="1860067"/>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ABBB30B0-05A0-4CF8-983D-8D577F9C2682}">
      <dgm:prSet phldrT="[文本]" custT="1"/>
      <dgm:spPr>
        <a:xfrm>
          <a:off x="661" y="1611731"/>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gm:spPr>
      <dgm:t>
        <a:bodyPr/>
        <a:lstStyle/>
        <a:p>
          <a:pPr>
            <a:buNone/>
          </a:pPr>
          <a:r>
            <a:rPr lang="en-US" altLang="zh-CN"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Electro-plating</a:t>
          </a:r>
          <a:endParaRPr lang="zh-CN" altLang="en-US"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gm:t>
    </dgm:pt>
    <dgm:pt modelId="{188961D7-087E-4711-B1C4-C4B3945EDC92}" type="parTrans" cxnId="{2221F537-A996-4A82-B7A8-2FE8563A186A}">
      <dgm:prSet/>
      <dgm:spPr/>
      <dgm:t>
        <a:bodyPr/>
        <a:lstStyle/>
        <a:p>
          <a:endParaRPr lang="zh-CN" altLang="en-US" sz="1800"/>
        </a:p>
      </dgm:t>
    </dgm:pt>
    <dgm:pt modelId="{DFF6755D-DE47-4BFC-BDE3-4620092B58A3}" type="sibTrans" cxnId="{2221F537-A996-4A82-B7A8-2FE8563A186A}">
      <dgm:prSet custT="1"/>
      <dgm:spPr>
        <a:xfrm rot="5400000">
          <a:off x="556596" y="2557102"/>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406027AF-F85B-4B3E-B3D8-0181D39F71EB}">
      <dgm:prSet phldrT="[文本]" custT="1"/>
      <dgm:spPr>
        <a:xfrm>
          <a:off x="661" y="3022732"/>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gm:spPr>
      <dgm:t>
        <a:bodyPr/>
        <a:lstStyle/>
        <a:p>
          <a:pPr>
            <a:buNone/>
          </a:pPr>
          <a:r>
            <a:rPr lang="en-US" altLang="zh-CN"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Heat Treatment at 700</a:t>
          </a:r>
          <a:r>
            <a:rPr lang="zh-CN" altLang="en-US"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a:t>
          </a:r>
        </a:p>
      </dgm:t>
    </dgm:pt>
    <dgm:pt modelId="{651DFBDA-370F-4E3B-B621-B12F4325A66E}" type="parTrans" cxnId="{3B558B44-CEEF-4727-8596-3DA5716DFA8E}">
      <dgm:prSet/>
      <dgm:spPr/>
      <dgm:t>
        <a:bodyPr/>
        <a:lstStyle/>
        <a:p>
          <a:endParaRPr lang="zh-CN" altLang="en-US" sz="1800"/>
        </a:p>
      </dgm:t>
    </dgm:pt>
    <dgm:pt modelId="{26356AD2-E82A-4053-8AAB-B2B6B5647065}" type="sibTrans" cxnId="{3B558B44-CEEF-4727-8596-3DA5716DFA8E}">
      <dgm:prSet custT="1"/>
      <dgm:spPr>
        <a:xfrm>
          <a:off x="1535830" y="3271068"/>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CD4BE3BE-D70B-46D8-843B-C2C173F3C407}">
      <dgm:prSet phldrT="[文本]" custT="1"/>
      <dgm:spPr>
        <a:xfrm>
          <a:off x="1976063" y="3022732"/>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gm:spPr>
      <dgm:t>
        <a:bodyPr/>
        <a:lstStyle/>
        <a:p>
          <a:pPr>
            <a:buNone/>
          </a:pPr>
          <a:r>
            <a:rPr lang="en-US" altLang="zh-CN"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Post-chemical polishing</a:t>
          </a:r>
          <a:endParaRPr lang="zh-CN" altLang="en-US"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gm:t>
    </dgm:pt>
    <dgm:pt modelId="{343CBD65-A5D9-4FFA-ADD0-3CE317D1FE16}" type="parTrans" cxnId="{7D7CE5D4-E917-4192-A181-430A0E5900DC}">
      <dgm:prSet/>
      <dgm:spPr/>
      <dgm:t>
        <a:bodyPr/>
        <a:lstStyle/>
        <a:p>
          <a:endParaRPr lang="zh-CN" altLang="en-US" sz="1800"/>
        </a:p>
      </dgm:t>
    </dgm:pt>
    <dgm:pt modelId="{43E2238B-2E39-447D-A8CC-B92479768F5F}" type="sibTrans" cxnId="{7D7CE5D4-E917-4192-A181-430A0E5900DC}">
      <dgm:prSet/>
      <dgm:spPr/>
      <dgm:t>
        <a:bodyPr/>
        <a:lstStyle/>
        <a:p>
          <a:endParaRPr lang="zh-CN" altLang="en-US" sz="1800"/>
        </a:p>
      </dgm:t>
    </dgm:pt>
    <dgm:pt modelId="{766F0E86-4D1E-4948-BAD8-999BB52E2CD6}">
      <dgm:prSet phldrT="[文本]" custT="1"/>
      <dgm:spPr>
        <a:xfrm>
          <a:off x="661" y="200730"/>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gm:spPr>
      <dgm:t>
        <a:bodyPr/>
        <a:lstStyle/>
        <a:p>
          <a:pPr>
            <a:buNone/>
          </a:pPr>
          <a:r>
            <a:rPr lang="en-US" altLang="zh-CN"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Mechanical polishing</a:t>
          </a:r>
          <a:endParaRPr lang="zh-CN" altLang="en-US" sz="20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gm:t>
    </dgm:pt>
    <dgm:pt modelId="{361F8C4F-75B8-4637-872D-FE4E4587CF61}" type="parTrans" cxnId="{156F0610-BC7C-43C4-A9BE-70490B61E252}">
      <dgm:prSet/>
      <dgm:spPr/>
      <dgm:t>
        <a:bodyPr/>
        <a:lstStyle/>
        <a:p>
          <a:endParaRPr lang="zh-CN" altLang="en-US" sz="1800"/>
        </a:p>
      </dgm:t>
    </dgm:pt>
    <dgm:pt modelId="{37F08D63-D61E-429E-9CA7-91379E128533}" type="sibTrans" cxnId="{156F0610-BC7C-43C4-A9BE-70490B61E252}">
      <dgm:prSet custT="1"/>
      <dgm:spPr>
        <a:xfrm>
          <a:off x="1535830" y="449066"/>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CB494DF7-3B15-4FB8-86BF-394C92FAC50F}" type="pres">
      <dgm:prSet presAssocID="{5E00F4F7-7D6C-44FC-A173-CFECBF360B68}" presName="diagram" presStyleCnt="0">
        <dgm:presLayoutVars>
          <dgm:dir/>
          <dgm:resizeHandles val="exact"/>
        </dgm:presLayoutVars>
      </dgm:prSet>
      <dgm:spPr/>
    </dgm:pt>
    <dgm:pt modelId="{D91CB7F5-8242-4405-93DD-7AAE42B2101A}" type="pres">
      <dgm:prSet presAssocID="{766F0E86-4D1E-4948-BAD8-999BB52E2CD6}" presName="node" presStyleLbl="node1" presStyleIdx="0" presStyleCnt="6">
        <dgm:presLayoutVars>
          <dgm:bulletEnabled val="1"/>
        </dgm:presLayoutVars>
      </dgm:prSet>
      <dgm:spPr/>
    </dgm:pt>
    <dgm:pt modelId="{D24F7D3C-D427-4B31-AC21-1B90FD89F15E}" type="pres">
      <dgm:prSet presAssocID="{37F08D63-D61E-429E-9CA7-91379E128533}" presName="sibTrans" presStyleLbl="sibTrans2D1" presStyleIdx="0" presStyleCnt="5"/>
      <dgm:spPr/>
    </dgm:pt>
    <dgm:pt modelId="{971199A0-9119-4814-B112-3A31012ED824}" type="pres">
      <dgm:prSet presAssocID="{37F08D63-D61E-429E-9CA7-91379E128533}" presName="connectorText" presStyleLbl="sibTrans2D1" presStyleIdx="0" presStyleCnt="5"/>
      <dgm:spPr/>
    </dgm:pt>
    <dgm:pt modelId="{2A250006-7964-4C34-8AD2-7FBEE351A5EC}" type="pres">
      <dgm:prSet presAssocID="{82F064BE-26BF-4B4C-B46D-E5ED4AC9AA44}" presName="node" presStyleLbl="node1" presStyleIdx="1" presStyleCnt="6">
        <dgm:presLayoutVars>
          <dgm:bulletEnabled val="1"/>
        </dgm:presLayoutVars>
      </dgm:prSet>
      <dgm:spPr/>
    </dgm:pt>
    <dgm:pt modelId="{21AD006E-8FD1-4763-A240-53C34269121F}" type="pres">
      <dgm:prSet presAssocID="{12385675-1505-42FD-8969-10F811619651}" presName="sibTrans" presStyleLbl="sibTrans2D1" presStyleIdx="1" presStyleCnt="5"/>
      <dgm:spPr/>
    </dgm:pt>
    <dgm:pt modelId="{0D2483A1-A579-4813-B7D0-7C2EEE650843}" type="pres">
      <dgm:prSet presAssocID="{12385675-1505-42FD-8969-10F811619651}" presName="connectorText" presStyleLbl="sibTrans2D1" presStyleIdx="1" presStyleCnt="5"/>
      <dgm:spPr/>
    </dgm:pt>
    <dgm:pt modelId="{45583BF9-513A-4756-8BBE-A0E5D27BE5C2}" type="pres">
      <dgm:prSet presAssocID="{02D4C5ED-94BF-476F-9544-95BCD7908CCF}" presName="node" presStyleLbl="node1" presStyleIdx="2" presStyleCnt="6">
        <dgm:presLayoutVars>
          <dgm:bulletEnabled val="1"/>
        </dgm:presLayoutVars>
      </dgm:prSet>
      <dgm:spPr/>
    </dgm:pt>
    <dgm:pt modelId="{292D2A81-0424-4D6B-9073-24BCDAA96DCB}" type="pres">
      <dgm:prSet presAssocID="{32C18F2A-6A8E-4EDC-8CC6-3B61B7D54A5E}" presName="sibTrans" presStyleLbl="sibTrans2D1" presStyleIdx="2" presStyleCnt="5"/>
      <dgm:spPr/>
    </dgm:pt>
    <dgm:pt modelId="{832065D2-DE55-4F74-B71F-138A3CB5D0BF}" type="pres">
      <dgm:prSet presAssocID="{32C18F2A-6A8E-4EDC-8CC6-3B61B7D54A5E}" presName="connectorText" presStyleLbl="sibTrans2D1" presStyleIdx="2" presStyleCnt="5"/>
      <dgm:spPr/>
    </dgm:pt>
    <dgm:pt modelId="{8724AE22-A4E0-4259-9501-667C964539B6}" type="pres">
      <dgm:prSet presAssocID="{ABBB30B0-05A0-4CF8-983D-8D577F9C2682}" presName="node" presStyleLbl="node1" presStyleIdx="3" presStyleCnt="6">
        <dgm:presLayoutVars>
          <dgm:bulletEnabled val="1"/>
        </dgm:presLayoutVars>
      </dgm:prSet>
      <dgm:spPr/>
    </dgm:pt>
    <dgm:pt modelId="{E3DBCD85-45D9-4832-8C73-CB3B6295AE6A}" type="pres">
      <dgm:prSet presAssocID="{DFF6755D-DE47-4BFC-BDE3-4620092B58A3}" presName="sibTrans" presStyleLbl="sibTrans2D1" presStyleIdx="3" presStyleCnt="5"/>
      <dgm:spPr/>
    </dgm:pt>
    <dgm:pt modelId="{B6957FBA-E831-4F3E-8C7E-E256156DEDE5}" type="pres">
      <dgm:prSet presAssocID="{DFF6755D-DE47-4BFC-BDE3-4620092B58A3}" presName="connectorText" presStyleLbl="sibTrans2D1" presStyleIdx="3" presStyleCnt="5"/>
      <dgm:spPr/>
    </dgm:pt>
    <dgm:pt modelId="{23C52C52-E59F-4B59-B050-FE9FF7077042}" type="pres">
      <dgm:prSet presAssocID="{406027AF-F85B-4B3E-B3D8-0181D39F71EB}" presName="node" presStyleLbl="node1" presStyleIdx="4" presStyleCnt="6">
        <dgm:presLayoutVars>
          <dgm:bulletEnabled val="1"/>
        </dgm:presLayoutVars>
      </dgm:prSet>
      <dgm:spPr/>
    </dgm:pt>
    <dgm:pt modelId="{8A07F040-7713-4876-8131-B7B462F628BD}" type="pres">
      <dgm:prSet presAssocID="{26356AD2-E82A-4053-8AAB-B2B6B5647065}" presName="sibTrans" presStyleLbl="sibTrans2D1" presStyleIdx="4" presStyleCnt="5"/>
      <dgm:spPr/>
    </dgm:pt>
    <dgm:pt modelId="{7FF11E27-2CA4-4F4C-AC78-CAE4733DCD7A}" type="pres">
      <dgm:prSet presAssocID="{26356AD2-E82A-4053-8AAB-B2B6B5647065}" presName="connectorText" presStyleLbl="sibTrans2D1" presStyleIdx="4" presStyleCnt="5"/>
      <dgm:spPr/>
    </dgm:pt>
    <dgm:pt modelId="{E8E20218-C264-4232-9EFA-B837C1F2D2E2}" type="pres">
      <dgm:prSet presAssocID="{CD4BE3BE-D70B-46D8-843B-C2C173F3C407}" presName="node" presStyleLbl="node1" presStyleIdx="5" presStyleCnt="6">
        <dgm:presLayoutVars>
          <dgm:bulletEnabled val="1"/>
        </dgm:presLayoutVars>
      </dgm:prSet>
      <dgm:spPr/>
    </dgm:pt>
  </dgm:ptLst>
  <dgm:cxnLst>
    <dgm:cxn modelId="{0F11F001-0E55-4070-8560-919C5E75E27B}" type="presOf" srcId="{DFF6755D-DE47-4BFC-BDE3-4620092B58A3}" destId="{E3DBCD85-45D9-4832-8C73-CB3B6295AE6A}" srcOrd="0" destOrd="0" presId="urn:microsoft.com/office/officeart/2005/8/layout/process5"/>
    <dgm:cxn modelId="{156F0610-BC7C-43C4-A9BE-70490B61E252}" srcId="{5E00F4F7-7D6C-44FC-A173-CFECBF360B68}" destId="{766F0E86-4D1E-4948-BAD8-999BB52E2CD6}" srcOrd="0" destOrd="0" parTransId="{361F8C4F-75B8-4637-872D-FE4E4587CF61}" sibTransId="{37F08D63-D61E-429E-9CA7-91379E128533}"/>
    <dgm:cxn modelId="{F73EF316-4A79-4A24-BA6B-161EA2D9A216}" type="presOf" srcId="{766F0E86-4D1E-4948-BAD8-999BB52E2CD6}" destId="{D91CB7F5-8242-4405-93DD-7AAE42B2101A}" srcOrd="0" destOrd="0" presId="urn:microsoft.com/office/officeart/2005/8/layout/process5"/>
    <dgm:cxn modelId="{7420651B-CF9F-4D8C-B171-BEA9E166B36E}" type="presOf" srcId="{37F08D63-D61E-429E-9CA7-91379E128533}" destId="{D24F7D3C-D427-4B31-AC21-1B90FD89F15E}" srcOrd="0" destOrd="0" presId="urn:microsoft.com/office/officeart/2005/8/layout/process5"/>
    <dgm:cxn modelId="{0314DE1F-5B4E-44F4-BF66-8EB974831EF9}" srcId="{5E00F4F7-7D6C-44FC-A173-CFECBF360B68}" destId="{82F064BE-26BF-4B4C-B46D-E5ED4AC9AA44}" srcOrd="1" destOrd="0" parTransId="{D9C3DA04-6074-4560-935C-262AC390F609}" sibTransId="{12385675-1505-42FD-8969-10F811619651}"/>
    <dgm:cxn modelId="{90231224-3F99-4E48-9829-BBB36E8A55B3}" type="presOf" srcId="{ABBB30B0-05A0-4CF8-983D-8D577F9C2682}" destId="{8724AE22-A4E0-4259-9501-667C964539B6}" srcOrd="0" destOrd="0" presId="urn:microsoft.com/office/officeart/2005/8/layout/process5"/>
    <dgm:cxn modelId="{E0ACBD25-5FB3-49FD-B9FF-E6D36D2B2F1F}" type="presOf" srcId="{406027AF-F85B-4B3E-B3D8-0181D39F71EB}" destId="{23C52C52-E59F-4B59-B050-FE9FF7077042}" srcOrd="0" destOrd="0" presId="urn:microsoft.com/office/officeart/2005/8/layout/process5"/>
    <dgm:cxn modelId="{2221F537-A996-4A82-B7A8-2FE8563A186A}" srcId="{5E00F4F7-7D6C-44FC-A173-CFECBF360B68}" destId="{ABBB30B0-05A0-4CF8-983D-8D577F9C2682}" srcOrd="3" destOrd="0" parTransId="{188961D7-087E-4711-B1C4-C4B3945EDC92}" sibTransId="{DFF6755D-DE47-4BFC-BDE3-4620092B58A3}"/>
    <dgm:cxn modelId="{FC6A635E-C468-4A99-B56C-1D25387336D4}" type="presOf" srcId="{DFF6755D-DE47-4BFC-BDE3-4620092B58A3}" destId="{B6957FBA-E831-4F3E-8C7E-E256156DEDE5}" srcOrd="1" destOrd="0" presId="urn:microsoft.com/office/officeart/2005/8/layout/process5"/>
    <dgm:cxn modelId="{3B558B44-CEEF-4727-8596-3DA5716DFA8E}" srcId="{5E00F4F7-7D6C-44FC-A173-CFECBF360B68}" destId="{406027AF-F85B-4B3E-B3D8-0181D39F71EB}" srcOrd="4" destOrd="0" parTransId="{651DFBDA-370F-4E3B-B621-B12F4325A66E}" sibTransId="{26356AD2-E82A-4053-8AAB-B2B6B5647065}"/>
    <dgm:cxn modelId="{E12D2846-94C3-4804-8700-C60A84575B1C}" type="presOf" srcId="{02D4C5ED-94BF-476F-9544-95BCD7908CCF}" destId="{45583BF9-513A-4756-8BBE-A0E5D27BE5C2}" srcOrd="0" destOrd="0" presId="urn:microsoft.com/office/officeart/2005/8/layout/process5"/>
    <dgm:cxn modelId="{7FFFB04D-2A82-4D80-9D69-A36AA6A59ACC}" type="presOf" srcId="{12385675-1505-42FD-8969-10F811619651}" destId="{0D2483A1-A579-4813-B7D0-7C2EEE650843}" srcOrd="1" destOrd="0" presId="urn:microsoft.com/office/officeart/2005/8/layout/process5"/>
    <dgm:cxn modelId="{C5D8D876-9439-4F16-8358-C6A2B9C898F8}" type="presOf" srcId="{37F08D63-D61E-429E-9CA7-91379E128533}" destId="{971199A0-9119-4814-B112-3A31012ED824}" srcOrd="1" destOrd="0" presId="urn:microsoft.com/office/officeart/2005/8/layout/process5"/>
    <dgm:cxn modelId="{6C96EF7B-4341-47A1-BEE9-5E631D34827F}" type="presOf" srcId="{5E00F4F7-7D6C-44FC-A173-CFECBF360B68}" destId="{CB494DF7-3B15-4FB8-86BF-394C92FAC50F}" srcOrd="0" destOrd="0" presId="urn:microsoft.com/office/officeart/2005/8/layout/process5"/>
    <dgm:cxn modelId="{FCB60881-F1FE-42BC-8542-09F013E615E7}" type="presOf" srcId="{26356AD2-E82A-4053-8AAB-B2B6B5647065}" destId="{8A07F040-7713-4876-8131-B7B462F628BD}" srcOrd="0" destOrd="0" presId="urn:microsoft.com/office/officeart/2005/8/layout/process5"/>
    <dgm:cxn modelId="{629097BA-C6B7-454A-B3B0-AABB13249C12}" type="presOf" srcId="{CD4BE3BE-D70B-46D8-843B-C2C173F3C407}" destId="{E8E20218-C264-4232-9EFA-B837C1F2D2E2}" srcOrd="0" destOrd="0" presId="urn:microsoft.com/office/officeart/2005/8/layout/process5"/>
    <dgm:cxn modelId="{3FABB3BF-FB93-468B-A117-BDA57A454B42}" type="presOf" srcId="{12385675-1505-42FD-8969-10F811619651}" destId="{21AD006E-8FD1-4763-A240-53C34269121F}" srcOrd="0" destOrd="0" presId="urn:microsoft.com/office/officeart/2005/8/layout/process5"/>
    <dgm:cxn modelId="{26DF6AC0-01D0-4A3A-8E60-A692439291AC}" type="presOf" srcId="{26356AD2-E82A-4053-8AAB-B2B6B5647065}" destId="{7FF11E27-2CA4-4F4C-AC78-CAE4733DCD7A}" srcOrd="1" destOrd="0" presId="urn:microsoft.com/office/officeart/2005/8/layout/process5"/>
    <dgm:cxn modelId="{D92254D1-8825-4AF5-8D46-77F6DD546A3F}" type="presOf" srcId="{32C18F2A-6A8E-4EDC-8CC6-3B61B7D54A5E}" destId="{832065D2-DE55-4F74-B71F-138A3CB5D0BF}" srcOrd="1" destOrd="0" presId="urn:microsoft.com/office/officeart/2005/8/layout/process5"/>
    <dgm:cxn modelId="{7D7CE5D4-E917-4192-A181-430A0E5900DC}" srcId="{5E00F4F7-7D6C-44FC-A173-CFECBF360B68}" destId="{CD4BE3BE-D70B-46D8-843B-C2C173F3C407}" srcOrd="5" destOrd="0" parTransId="{343CBD65-A5D9-4FFA-ADD0-3CE317D1FE16}" sibTransId="{43E2238B-2E39-447D-A8CC-B92479768F5F}"/>
    <dgm:cxn modelId="{31C713DB-3AA7-42F9-817C-BA6F615E2289}" srcId="{5E00F4F7-7D6C-44FC-A173-CFECBF360B68}" destId="{02D4C5ED-94BF-476F-9544-95BCD7908CCF}" srcOrd="2" destOrd="0" parTransId="{B2B238BD-73F5-44F9-81FD-19D5D70B4B96}" sibTransId="{32C18F2A-6A8E-4EDC-8CC6-3B61B7D54A5E}"/>
    <dgm:cxn modelId="{FB9998E4-A615-415E-9663-04E2B936A9E2}" type="presOf" srcId="{82F064BE-26BF-4B4C-B46D-E5ED4AC9AA44}" destId="{2A250006-7964-4C34-8AD2-7FBEE351A5EC}" srcOrd="0" destOrd="0" presId="urn:microsoft.com/office/officeart/2005/8/layout/process5"/>
    <dgm:cxn modelId="{880340ED-FC01-4A1B-A6F6-E88FA28E0FF7}" type="presOf" srcId="{32C18F2A-6A8E-4EDC-8CC6-3B61B7D54A5E}" destId="{292D2A81-0424-4D6B-9073-24BCDAA96DCB}" srcOrd="0" destOrd="0" presId="urn:microsoft.com/office/officeart/2005/8/layout/process5"/>
    <dgm:cxn modelId="{2EE2B4A4-65A2-4E75-A1A3-BC2581FFD9DF}" type="presParOf" srcId="{CB494DF7-3B15-4FB8-86BF-394C92FAC50F}" destId="{D91CB7F5-8242-4405-93DD-7AAE42B2101A}" srcOrd="0" destOrd="0" presId="urn:microsoft.com/office/officeart/2005/8/layout/process5"/>
    <dgm:cxn modelId="{247211CA-BB18-4443-A651-BDCB3C080184}" type="presParOf" srcId="{CB494DF7-3B15-4FB8-86BF-394C92FAC50F}" destId="{D24F7D3C-D427-4B31-AC21-1B90FD89F15E}" srcOrd="1" destOrd="0" presId="urn:microsoft.com/office/officeart/2005/8/layout/process5"/>
    <dgm:cxn modelId="{AF0D9F61-B125-49BB-911E-8A8C496A0DF5}" type="presParOf" srcId="{D24F7D3C-D427-4B31-AC21-1B90FD89F15E}" destId="{971199A0-9119-4814-B112-3A31012ED824}" srcOrd="0" destOrd="0" presId="urn:microsoft.com/office/officeart/2005/8/layout/process5"/>
    <dgm:cxn modelId="{06C9D475-A3E5-4FF2-8901-93B72E2D72FE}" type="presParOf" srcId="{CB494DF7-3B15-4FB8-86BF-394C92FAC50F}" destId="{2A250006-7964-4C34-8AD2-7FBEE351A5EC}" srcOrd="2" destOrd="0" presId="urn:microsoft.com/office/officeart/2005/8/layout/process5"/>
    <dgm:cxn modelId="{9D9A3E9F-79E3-482C-9D2C-2FA8BE6FB036}" type="presParOf" srcId="{CB494DF7-3B15-4FB8-86BF-394C92FAC50F}" destId="{21AD006E-8FD1-4763-A240-53C34269121F}" srcOrd="3" destOrd="0" presId="urn:microsoft.com/office/officeart/2005/8/layout/process5"/>
    <dgm:cxn modelId="{EFF13BED-F5C9-44DD-BCA9-BC64F1C3BB9F}" type="presParOf" srcId="{21AD006E-8FD1-4763-A240-53C34269121F}" destId="{0D2483A1-A579-4813-B7D0-7C2EEE650843}" srcOrd="0" destOrd="0" presId="urn:microsoft.com/office/officeart/2005/8/layout/process5"/>
    <dgm:cxn modelId="{51825057-CB47-4271-9D5F-D5A510C05D54}" type="presParOf" srcId="{CB494DF7-3B15-4FB8-86BF-394C92FAC50F}" destId="{45583BF9-513A-4756-8BBE-A0E5D27BE5C2}" srcOrd="4" destOrd="0" presId="urn:microsoft.com/office/officeart/2005/8/layout/process5"/>
    <dgm:cxn modelId="{C80A1D2D-CF80-4B2C-97D3-F039EDDA792A}" type="presParOf" srcId="{CB494DF7-3B15-4FB8-86BF-394C92FAC50F}" destId="{292D2A81-0424-4D6B-9073-24BCDAA96DCB}" srcOrd="5" destOrd="0" presId="urn:microsoft.com/office/officeart/2005/8/layout/process5"/>
    <dgm:cxn modelId="{DC0A63FC-1CEE-4B2A-B4CA-F810090218F3}" type="presParOf" srcId="{292D2A81-0424-4D6B-9073-24BCDAA96DCB}" destId="{832065D2-DE55-4F74-B71F-138A3CB5D0BF}" srcOrd="0" destOrd="0" presId="urn:microsoft.com/office/officeart/2005/8/layout/process5"/>
    <dgm:cxn modelId="{7E45B132-E101-4A59-9285-6C0E0C148F48}" type="presParOf" srcId="{CB494DF7-3B15-4FB8-86BF-394C92FAC50F}" destId="{8724AE22-A4E0-4259-9501-667C964539B6}" srcOrd="6" destOrd="0" presId="urn:microsoft.com/office/officeart/2005/8/layout/process5"/>
    <dgm:cxn modelId="{25003BEF-EC43-44B2-B0FB-6C581151F34F}" type="presParOf" srcId="{CB494DF7-3B15-4FB8-86BF-394C92FAC50F}" destId="{E3DBCD85-45D9-4832-8C73-CB3B6295AE6A}" srcOrd="7" destOrd="0" presId="urn:microsoft.com/office/officeart/2005/8/layout/process5"/>
    <dgm:cxn modelId="{FF0C4C05-A4D6-4804-BDDE-C8C6E7A38F6D}" type="presParOf" srcId="{E3DBCD85-45D9-4832-8C73-CB3B6295AE6A}" destId="{B6957FBA-E831-4F3E-8C7E-E256156DEDE5}" srcOrd="0" destOrd="0" presId="urn:microsoft.com/office/officeart/2005/8/layout/process5"/>
    <dgm:cxn modelId="{A992419F-8F96-4C0D-8818-DD32D70BAD46}" type="presParOf" srcId="{CB494DF7-3B15-4FB8-86BF-394C92FAC50F}" destId="{23C52C52-E59F-4B59-B050-FE9FF7077042}" srcOrd="8" destOrd="0" presId="urn:microsoft.com/office/officeart/2005/8/layout/process5"/>
    <dgm:cxn modelId="{699567A7-61FB-4627-8001-AB422BEE828A}" type="presParOf" srcId="{CB494DF7-3B15-4FB8-86BF-394C92FAC50F}" destId="{8A07F040-7713-4876-8131-B7B462F628BD}" srcOrd="9" destOrd="0" presId="urn:microsoft.com/office/officeart/2005/8/layout/process5"/>
    <dgm:cxn modelId="{B6C59073-8AB1-4D23-BB45-90CFB179595F}" type="presParOf" srcId="{8A07F040-7713-4876-8131-B7B462F628BD}" destId="{7FF11E27-2CA4-4F4C-AC78-CAE4733DCD7A}" srcOrd="0" destOrd="0" presId="urn:microsoft.com/office/officeart/2005/8/layout/process5"/>
    <dgm:cxn modelId="{080C88AE-3088-44B4-9192-1FDD460D6B3F}" type="presParOf" srcId="{CB494DF7-3B15-4FB8-86BF-394C92FAC50F}" destId="{E8E20218-C264-4232-9EFA-B837C1F2D2E2}" srcOrd="10" destOrd="0" presId="urn:microsoft.com/office/officeart/2005/8/layout/process5"/>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E00F4F7-7D6C-44FC-A173-CFECBF360B68}" type="doc">
      <dgm:prSet loTypeId="urn:microsoft.com/office/officeart/2005/8/layout/process5" loCatId="process" qsTypeId="urn:microsoft.com/office/officeart/2005/8/quickstyle/simple1" qsCatId="simple" csTypeId="urn:microsoft.com/office/officeart/2005/8/colors/accent3_2" csCatId="accent3" phldr="1"/>
      <dgm:spPr/>
      <dgm:t>
        <a:bodyPr/>
        <a:lstStyle/>
        <a:p>
          <a:endParaRPr lang="zh-CN" altLang="en-US"/>
        </a:p>
      </dgm:t>
    </dgm:pt>
    <dgm:pt modelId="{82F064BE-26BF-4B4C-B46D-E5ED4AC9AA44}">
      <dgm:prSet phldrT="[文本]" custT="1"/>
      <dgm:spPr>
        <a:xfrm>
          <a:off x="1976063" y="200730"/>
          <a:ext cx="1411001" cy="846600"/>
        </a:xfrm>
        <a:prstGeom prst="roundRect">
          <a:avLst>
            <a:gd name="adj" fmla="val 10000"/>
          </a:avLst>
        </a:prstGeom>
      </dgm:spPr>
      <dgm:t>
        <a:bodyPr/>
        <a:lstStyle/>
        <a:p>
          <a:pPr>
            <a:buNone/>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HF and H</a:t>
          </a:r>
          <a:r>
            <a:rPr lang="en-US" altLang="zh-CN" sz="2000" baseline="-25000" dirty="0">
              <a:latin typeface="Times New Roman" panose="02020603050405020304" pitchFamily="18" charset="0"/>
              <a:ea typeface="等线" panose="02010600030101010101" pitchFamily="2" charset="-122"/>
              <a:cs typeface="Times New Roman" panose="02020603050405020304" pitchFamily="18" charset="0"/>
            </a:rPr>
            <a:t>2</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SO</a:t>
          </a:r>
          <a:r>
            <a:rPr lang="en-US" altLang="zh-CN" sz="2000" baseline="-25000" dirty="0">
              <a:latin typeface="Times New Roman" panose="02020603050405020304" pitchFamily="18" charset="0"/>
              <a:ea typeface="等线" panose="02010600030101010101" pitchFamily="2" charset="-122"/>
              <a:cs typeface="Times New Roman" panose="02020603050405020304" pitchFamily="18" charset="0"/>
            </a:rPr>
            <a:t>4</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 solution</a:t>
          </a:r>
          <a:endParaRPr lang="zh-CN" altLang="en-US" sz="2000" dirty="0">
            <a:latin typeface="Times New Roman" panose="02020603050405020304" pitchFamily="18" charset="0"/>
            <a:ea typeface="等线" panose="02010600030101010101" pitchFamily="2" charset="-122"/>
            <a:cs typeface="Times New Roman" panose="02020603050405020304" pitchFamily="18" charset="0"/>
          </a:endParaRPr>
        </a:p>
      </dgm:t>
    </dgm:pt>
    <dgm:pt modelId="{D9C3DA04-6074-4560-935C-262AC390F609}" type="parTrans" cxnId="{0314DE1F-5B4E-44F4-BF66-8EB974831EF9}">
      <dgm:prSet/>
      <dgm:spPr/>
      <dgm:t>
        <a:bodyPr/>
        <a:lstStyle/>
        <a:p>
          <a:endParaRPr lang="zh-CN" altLang="en-US" sz="1800"/>
        </a:p>
      </dgm:t>
    </dgm:pt>
    <dgm:pt modelId="{12385675-1505-42FD-8969-10F811619651}" type="sibTrans" cxnId="{0314DE1F-5B4E-44F4-BF66-8EB974831EF9}">
      <dgm:prSet custT="1"/>
      <dgm:spPr>
        <a:xfrm rot="5400000">
          <a:off x="2531997" y="1146101"/>
          <a:ext cx="299132" cy="349928"/>
        </a:xfrm>
        <a:prstGeom prst="rightArrow">
          <a:avLst>
            <a:gd name="adj1" fmla="val 60000"/>
            <a:gd name="adj2" fmla="val 50000"/>
          </a:avLst>
        </a:prstGeom>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02D4C5ED-94BF-476F-9544-95BCD7908CCF}">
      <dgm:prSet phldrT="[文本]" custT="1"/>
      <dgm:spPr>
        <a:xfrm>
          <a:off x="1976063" y="1611731"/>
          <a:ext cx="1411001" cy="846600"/>
        </a:xfrm>
        <a:prstGeom prst="roundRect">
          <a:avLst>
            <a:gd name="adj" fmla="val 10000"/>
          </a:avLst>
        </a:prstGeom>
      </dgm:spPr>
      <dgm:t>
        <a:bodyPr/>
        <a:lstStyle/>
        <a:p>
          <a:pPr>
            <a:buNone/>
          </a:pPr>
          <a:r>
            <a:rPr lang="en-US" altLang="zh-CN" sz="2000">
              <a:latin typeface="Times New Roman" panose="02020603050405020304" pitchFamily="18" charset="0"/>
              <a:ea typeface="等线" panose="02010600030101010101" pitchFamily="2" charset="-122"/>
              <a:cs typeface="Times New Roman" panose="02020603050405020304" pitchFamily="18" charset="0"/>
            </a:rPr>
            <a:t>Ultrasonic cleaning</a:t>
          </a:r>
          <a:endParaRPr lang="zh-CN" altLang="en-US" sz="2000" dirty="0">
            <a:latin typeface="Times New Roman" panose="02020603050405020304" pitchFamily="18" charset="0"/>
            <a:ea typeface="等线" panose="02010600030101010101" pitchFamily="2" charset="-122"/>
            <a:cs typeface="Times New Roman" panose="02020603050405020304" pitchFamily="18" charset="0"/>
          </a:endParaRPr>
        </a:p>
      </dgm:t>
    </dgm:pt>
    <dgm:pt modelId="{B2B238BD-73F5-44F9-81FD-19D5D70B4B96}" type="parTrans" cxnId="{31C713DB-3AA7-42F9-817C-BA6F615E2289}">
      <dgm:prSet/>
      <dgm:spPr/>
      <dgm:t>
        <a:bodyPr/>
        <a:lstStyle/>
        <a:p>
          <a:endParaRPr lang="zh-CN" altLang="en-US" sz="1800"/>
        </a:p>
      </dgm:t>
    </dgm:pt>
    <dgm:pt modelId="{32C18F2A-6A8E-4EDC-8CC6-3B61B7D54A5E}" type="sibTrans" cxnId="{31C713DB-3AA7-42F9-817C-BA6F615E2289}">
      <dgm:prSet custT="1"/>
      <dgm:spPr>
        <a:xfrm rot="10800000">
          <a:off x="1552762" y="1860067"/>
          <a:ext cx="299132" cy="349928"/>
        </a:xfrm>
        <a:prstGeom prst="rightArrow">
          <a:avLst>
            <a:gd name="adj1" fmla="val 60000"/>
            <a:gd name="adj2" fmla="val 50000"/>
          </a:avLst>
        </a:prstGeom>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ABBB30B0-05A0-4CF8-983D-8D577F9C2682}">
      <dgm:prSet phldrT="[文本]" custT="1"/>
      <dgm:spPr>
        <a:xfrm>
          <a:off x="661" y="1611731"/>
          <a:ext cx="1411001" cy="846600"/>
        </a:xfrm>
        <a:prstGeom prst="roundRect">
          <a:avLst>
            <a:gd name="adj" fmla="val 10000"/>
          </a:avLst>
        </a:prstGeom>
      </dgm:spPr>
      <dgm:t>
        <a:bodyPr/>
        <a:lstStyle/>
        <a:p>
          <a:pPr>
            <a:buNone/>
          </a:pPr>
          <a:r>
            <a:rPr lang="en-US" altLang="zh-CN" sz="2000">
              <a:latin typeface="Times New Roman" panose="02020603050405020304" pitchFamily="18" charset="0"/>
              <a:ea typeface="等线" panose="02010600030101010101" pitchFamily="2" charset="-122"/>
              <a:cs typeface="Times New Roman" panose="02020603050405020304" pitchFamily="18" charset="0"/>
            </a:rPr>
            <a:t>Nitrogen drying</a:t>
          </a:r>
          <a:endParaRPr lang="zh-CN" altLang="en-US" sz="2000" dirty="0">
            <a:latin typeface="Times New Roman" panose="02020603050405020304" pitchFamily="18" charset="0"/>
            <a:ea typeface="等线" panose="02010600030101010101" pitchFamily="2" charset="-122"/>
            <a:cs typeface="Times New Roman" panose="02020603050405020304" pitchFamily="18" charset="0"/>
          </a:endParaRPr>
        </a:p>
      </dgm:t>
    </dgm:pt>
    <dgm:pt modelId="{188961D7-087E-4711-B1C4-C4B3945EDC92}" type="parTrans" cxnId="{2221F537-A996-4A82-B7A8-2FE8563A186A}">
      <dgm:prSet/>
      <dgm:spPr/>
      <dgm:t>
        <a:bodyPr/>
        <a:lstStyle/>
        <a:p>
          <a:endParaRPr lang="zh-CN" altLang="en-US" sz="1800"/>
        </a:p>
      </dgm:t>
    </dgm:pt>
    <dgm:pt modelId="{DFF6755D-DE47-4BFC-BDE3-4620092B58A3}" type="sibTrans" cxnId="{2221F537-A996-4A82-B7A8-2FE8563A186A}">
      <dgm:prSet custT="1"/>
      <dgm:spPr>
        <a:xfrm rot="5400000">
          <a:off x="556596" y="2557102"/>
          <a:ext cx="299132" cy="349928"/>
        </a:xfrm>
        <a:prstGeom prst="rightArrow">
          <a:avLst>
            <a:gd name="adj1" fmla="val 60000"/>
            <a:gd name="adj2" fmla="val 50000"/>
          </a:avLst>
        </a:prstGeom>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406027AF-F85B-4B3E-B3D8-0181D39F71EB}">
      <dgm:prSet phldrT="[文本]" custT="1"/>
      <dgm:spPr>
        <a:xfrm>
          <a:off x="661" y="3022732"/>
          <a:ext cx="1411001" cy="846600"/>
        </a:xfrm>
        <a:prstGeom prst="roundRect">
          <a:avLst>
            <a:gd name="adj" fmla="val 10000"/>
          </a:avLst>
        </a:prstGeom>
      </dgm:spPr>
      <dgm:t>
        <a:bodyPr/>
        <a:lstStyle/>
        <a:p>
          <a:pPr>
            <a:buNone/>
          </a:pPr>
          <a:r>
            <a:rPr lang="en-US" altLang="zh-CN" sz="2000">
              <a:latin typeface="Times New Roman" panose="02020603050405020304" pitchFamily="18" charset="0"/>
              <a:ea typeface="等线" panose="02010600030101010101" pitchFamily="2" charset="-122"/>
              <a:cs typeface="Times New Roman" panose="02020603050405020304" pitchFamily="18" charset="0"/>
            </a:rPr>
            <a:t>RF property test</a:t>
          </a:r>
          <a:endParaRPr lang="zh-CN" altLang="en-US" sz="2000" dirty="0">
            <a:latin typeface="Times New Roman" panose="02020603050405020304" pitchFamily="18" charset="0"/>
            <a:ea typeface="等线" panose="02010600030101010101" pitchFamily="2" charset="-122"/>
            <a:cs typeface="Times New Roman" panose="02020603050405020304" pitchFamily="18" charset="0"/>
          </a:endParaRPr>
        </a:p>
      </dgm:t>
    </dgm:pt>
    <dgm:pt modelId="{651DFBDA-370F-4E3B-B621-B12F4325A66E}" type="parTrans" cxnId="{3B558B44-CEEF-4727-8596-3DA5716DFA8E}">
      <dgm:prSet/>
      <dgm:spPr/>
      <dgm:t>
        <a:bodyPr/>
        <a:lstStyle/>
        <a:p>
          <a:endParaRPr lang="zh-CN" altLang="en-US" sz="1800"/>
        </a:p>
      </dgm:t>
    </dgm:pt>
    <dgm:pt modelId="{26356AD2-E82A-4053-8AAB-B2B6B5647065}" type="sibTrans" cxnId="{3B558B44-CEEF-4727-8596-3DA5716DFA8E}">
      <dgm:prSet custT="1"/>
      <dgm:spPr>
        <a:xfrm>
          <a:off x="1535830" y="3271068"/>
          <a:ext cx="299132" cy="349928"/>
        </a:xfrm>
        <a:prstGeom prst="rightArrow">
          <a:avLst>
            <a:gd name="adj1" fmla="val 60000"/>
            <a:gd name="adj2" fmla="val 50000"/>
          </a:avLst>
        </a:prstGeom>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766F0E86-4D1E-4948-BAD8-999BB52E2CD6}">
      <dgm:prSet phldrT="[文本]" custT="1"/>
      <dgm:spPr>
        <a:xfrm>
          <a:off x="661" y="200730"/>
          <a:ext cx="1411001" cy="846600"/>
        </a:xfrm>
        <a:prstGeom prst="roundRect">
          <a:avLst>
            <a:gd name="adj" fmla="val 10000"/>
          </a:avLst>
        </a:prstGeom>
      </dgm:spPr>
      <dgm:t>
        <a:bodyPr/>
        <a:lstStyle/>
        <a:p>
          <a:pPr>
            <a:buNone/>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H</a:t>
          </a:r>
          <a:r>
            <a:rPr lang="en-US" altLang="zh-CN" sz="2000" baseline="-25000" dirty="0">
              <a:latin typeface="Times New Roman" panose="02020603050405020304" pitchFamily="18" charset="0"/>
              <a:ea typeface="等线" panose="02010600030101010101" pitchFamily="2" charset="-122"/>
              <a:cs typeface="Times New Roman" panose="02020603050405020304" pitchFamily="18" charset="0"/>
            </a:rPr>
            <a:t>3</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PO</a:t>
          </a:r>
          <a:r>
            <a:rPr lang="en-US" altLang="zh-CN" sz="2000" baseline="-25000" dirty="0">
              <a:latin typeface="Times New Roman" panose="02020603050405020304" pitchFamily="18" charset="0"/>
              <a:ea typeface="等线" panose="02010600030101010101" pitchFamily="2" charset="-122"/>
              <a:cs typeface="Times New Roman" panose="02020603050405020304" pitchFamily="18" charset="0"/>
            </a:rPr>
            <a:t>4</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a:t>
          </a:r>
        </a:p>
        <a:p>
          <a:pPr>
            <a:buNone/>
          </a:pP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HNO</a:t>
          </a:r>
          <a:r>
            <a:rPr lang="en-US" altLang="zh-CN" sz="2000" baseline="-25000" dirty="0">
              <a:latin typeface="Times New Roman" panose="02020603050405020304" pitchFamily="18" charset="0"/>
              <a:ea typeface="等线" panose="02010600030101010101" pitchFamily="2" charset="-122"/>
              <a:cs typeface="Times New Roman" panose="02020603050405020304" pitchFamily="18" charset="0"/>
            </a:rPr>
            <a:t>3</a:t>
          </a:r>
          <a:r>
            <a:rPr lang="en-US" altLang="zh-CN" sz="2000" dirty="0">
              <a:latin typeface="Times New Roman" panose="02020603050405020304" pitchFamily="18" charset="0"/>
              <a:ea typeface="等线" panose="02010600030101010101" pitchFamily="2" charset="-122"/>
              <a:cs typeface="Times New Roman" panose="02020603050405020304" pitchFamily="18" charset="0"/>
            </a:rPr>
            <a:t>=3:1</a:t>
          </a:r>
          <a:endParaRPr lang="zh-CN" altLang="en-US" sz="2000" dirty="0">
            <a:latin typeface="Times New Roman" panose="02020603050405020304" pitchFamily="18" charset="0"/>
            <a:ea typeface="等线" panose="02010600030101010101" pitchFamily="2" charset="-122"/>
            <a:cs typeface="Times New Roman" panose="02020603050405020304" pitchFamily="18" charset="0"/>
          </a:endParaRPr>
        </a:p>
      </dgm:t>
    </dgm:pt>
    <dgm:pt modelId="{361F8C4F-75B8-4637-872D-FE4E4587CF61}" type="parTrans" cxnId="{156F0610-BC7C-43C4-A9BE-70490B61E252}">
      <dgm:prSet/>
      <dgm:spPr/>
      <dgm:t>
        <a:bodyPr/>
        <a:lstStyle/>
        <a:p>
          <a:endParaRPr lang="zh-CN" altLang="en-US" sz="1800"/>
        </a:p>
      </dgm:t>
    </dgm:pt>
    <dgm:pt modelId="{37F08D63-D61E-429E-9CA7-91379E128533}" type="sibTrans" cxnId="{156F0610-BC7C-43C4-A9BE-70490B61E252}">
      <dgm:prSet custT="1"/>
      <dgm:spPr>
        <a:xfrm>
          <a:off x="1535830" y="449066"/>
          <a:ext cx="299132" cy="349928"/>
        </a:xfrm>
        <a:prstGeom prst="rightArrow">
          <a:avLst>
            <a:gd name="adj1" fmla="val 60000"/>
            <a:gd name="adj2" fmla="val 50000"/>
          </a:avLst>
        </a:prstGeom>
      </dgm:spPr>
      <dgm:t>
        <a:bodyPr/>
        <a:lstStyle/>
        <a:p>
          <a:pPr>
            <a:buNone/>
          </a:pPr>
          <a:endParaRPr lang="zh-CN" altLang="en-US" sz="1800">
            <a:solidFill>
              <a:srgbClr val="FFFFFF"/>
            </a:solidFill>
            <a:latin typeface="Calibri" panose="020F0502020204030204"/>
            <a:ea typeface="等线" panose="02010600030101010101" pitchFamily="2" charset="-122"/>
            <a:cs typeface="+mn-cs"/>
          </a:endParaRPr>
        </a:p>
      </dgm:t>
    </dgm:pt>
    <dgm:pt modelId="{28559DF9-F67D-4BB3-868A-A6A8548EAEEA}">
      <dgm:prSet phldrT="[文本]" custT="1"/>
      <dgm:spPr>
        <a:xfrm>
          <a:off x="1976063" y="1611731"/>
          <a:ext cx="1411001" cy="846600"/>
        </a:xfrm>
      </dgm:spPr>
      <dgm:t>
        <a:bodyPr/>
        <a:lstStyle/>
        <a:p>
          <a:pPr>
            <a:buNone/>
          </a:pPr>
          <a:r>
            <a:rPr lang="en-US" altLang="en-US" sz="2000">
              <a:latin typeface="Times New Roman" panose="02020603050405020304" pitchFamily="18" charset="0"/>
              <a:ea typeface="等线" panose="02010600030101010101" pitchFamily="2" charset="-122"/>
              <a:cs typeface="Times New Roman" panose="02020603050405020304" pitchFamily="18" charset="0"/>
            </a:rPr>
            <a:t>High-pressure rinsing</a:t>
          </a:r>
          <a:endParaRPr lang="zh-CN" altLang="en-US" sz="2000" dirty="0">
            <a:latin typeface="Times New Roman" panose="02020603050405020304" pitchFamily="18" charset="0"/>
            <a:ea typeface="等线" panose="02010600030101010101" pitchFamily="2" charset="-122"/>
            <a:cs typeface="Times New Roman" panose="02020603050405020304" pitchFamily="18" charset="0"/>
          </a:endParaRPr>
        </a:p>
      </dgm:t>
    </dgm:pt>
    <dgm:pt modelId="{120B78F6-E90F-4E9B-B819-C03E523DEC60}" type="parTrans" cxnId="{780FB858-CFA7-4850-A3CE-7580006B3658}">
      <dgm:prSet/>
      <dgm:spPr/>
      <dgm:t>
        <a:bodyPr/>
        <a:lstStyle/>
        <a:p>
          <a:endParaRPr lang="zh-CN" altLang="en-US"/>
        </a:p>
      </dgm:t>
    </dgm:pt>
    <dgm:pt modelId="{8E2673FC-6F82-4F42-B128-B903CAF6F010}" type="sibTrans" cxnId="{780FB858-CFA7-4850-A3CE-7580006B3658}">
      <dgm:prSet/>
      <dgm:spPr/>
      <dgm:t>
        <a:bodyPr/>
        <a:lstStyle/>
        <a:p>
          <a:endParaRPr lang="zh-CN" altLang="en-US"/>
        </a:p>
      </dgm:t>
    </dgm:pt>
    <dgm:pt modelId="{CB494DF7-3B15-4FB8-86BF-394C92FAC50F}" type="pres">
      <dgm:prSet presAssocID="{5E00F4F7-7D6C-44FC-A173-CFECBF360B68}" presName="diagram" presStyleCnt="0">
        <dgm:presLayoutVars>
          <dgm:dir/>
          <dgm:resizeHandles val="exact"/>
        </dgm:presLayoutVars>
      </dgm:prSet>
      <dgm:spPr/>
    </dgm:pt>
    <dgm:pt modelId="{D91CB7F5-8242-4405-93DD-7AAE42B2101A}" type="pres">
      <dgm:prSet presAssocID="{766F0E86-4D1E-4948-BAD8-999BB52E2CD6}" presName="node" presStyleLbl="node1" presStyleIdx="0" presStyleCnt="6">
        <dgm:presLayoutVars>
          <dgm:bulletEnabled val="1"/>
        </dgm:presLayoutVars>
      </dgm:prSet>
      <dgm:spPr/>
    </dgm:pt>
    <dgm:pt modelId="{D24F7D3C-D427-4B31-AC21-1B90FD89F15E}" type="pres">
      <dgm:prSet presAssocID="{37F08D63-D61E-429E-9CA7-91379E128533}" presName="sibTrans" presStyleLbl="sibTrans2D1" presStyleIdx="0" presStyleCnt="5"/>
      <dgm:spPr/>
    </dgm:pt>
    <dgm:pt modelId="{971199A0-9119-4814-B112-3A31012ED824}" type="pres">
      <dgm:prSet presAssocID="{37F08D63-D61E-429E-9CA7-91379E128533}" presName="connectorText" presStyleLbl="sibTrans2D1" presStyleIdx="0" presStyleCnt="5"/>
      <dgm:spPr/>
    </dgm:pt>
    <dgm:pt modelId="{2A250006-7964-4C34-8AD2-7FBEE351A5EC}" type="pres">
      <dgm:prSet presAssocID="{82F064BE-26BF-4B4C-B46D-E5ED4AC9AA44}" presName="node" presStyleLbl="node1" presStyleIdx="1" presStyleCnt="6">
        <dgm:presLayoutVars>
          <dgm:bulletEnabled val="1"/>
        </dgm:presLayoutVars>
      </dgm:prSet>
      <dgm:spPr/>
    </dgm:pt>
    <dgm:pt modelId="{21AD006E-8FD1-4763-A240-53C34269121F}" type="pres">
      <dgm:prSet presAssocID="{12385675-1505-42FD-8969-10F811619651}" presName="sibTrans" presStyleLbl="sibTrans2D1" presStyleIdx="1" presStyleCnt="5"/>
      <dgm:spPr/>
    </dgm:pt>
    <dgm:pt modelId="{0D2483A1-A579-4813-B7D0-7C2EEE650843}" type="pres">
      <dgm:prSet presAssocID="{12385675-1505-42FD-8969-10F811619651}" presName="connectorText" presStyleLbl="sibTrans2D1" presStyleIdx="1" presStyleCnt="5"/>
      <dgm:spPr/>
    </dgm:pt>
    <dgm:pt modelId="{45583BF9-513A-4756-8BBE-A0E5D27BE5C2}" type="pres">
      <dgm:prSet presAssocID="{02D4C5ED-94BF-476F-9544-95BCD7908CCF}" presName="node" presStyleLbl="node1" presStyleIdx="2" presStyleCnt="6">
        <dgm:presLayoutVars>
          <dgm:bulletEnabled val="1"/>
        </dgm:presLayoutVars>
      </dgm:prSet>
      <dgm:spPr/>
    </dgm:pt>
    <dgm:pt modelId="{292D2A81-0424-4D6B-9073-24BCDAA96DCB}" type="pres">
      <dgm:prSet presAssocID="{32C18F2A-6A8E-4EDC-8CC6-3B61B7D54A5E}" presName="sibTrans" presStyleLbl="sibTrans2D1" presStyleIdx="2" presStyleCnt="5"/>
      <dgm:spPr/>
    </dgm:pt>
    <dgm:pt modelId="{832065D2-DE55-4F74-B71F-138A3CB5D0BF}" type="pres">
      <dgm:prSet presAssocID="{32C18F2A-6A8E-4EDC-8CC6-3B61B7D54A5E}" presName="connectorText" presStyleLbl="sibTrans2D1" presStyleIdx="2" presStyleCnt="5"/>
      <dgm:spPr/>
    </dgm:pt>
    <dgm:pt modelId="{B203089E-6D80-46B1-95BC-68490AA66D54}" type="pres">
      <dgm:prSet presAssocID="{28559DF9-F67D-4BB3-868A-A6A8548EAEEA}" presName="node" presStyleLbl="node1" presStyleIdx="3" presStyleCnt="6">
        <dgm:presLayoutVars>
          <dgm:bulletEnabled val="1"/>
        </dgm:presLayoutVars>
      </dgm:prSet>
      <dgm:spPr>
        <a:prstGeom prst="roundRect">
          <a:avLst>
            <a:gd name="adj" fmla="val 10000"/>
          </a:avLst>
        </a:prstGeom>
      </dgm:spPr>
    </dgm:pt>
    <dgm:pt modelId="{48059790-0B49-4984-A581-108C023396B6}" type="pres">
      <dgm:prSet presAssocID="{8E2673FC-6F82-4F42-B128-B903CAF6F010}" presName="sibTrans" presStyleLbl="sibTrans2D1" presStyleIdx="3" presStyleCnt="5"/>
      <dgm:spPr/>
    </dgm:pt>
    <dgm:pt modelId="{5CD298BB-DEED-4780-B842-F2DDCD54B34E}" type="pres">
      <dgm:prSet presAssocID="{8E2673FC-6F82-4F42-B128-B903CAF6F010}" presName="connectorText" presStyleLbl="sibTrans2D1" presStyleIdx="3" presStyleCnt="5"/>
      <dgm:spPr/>
    </dgm:pt>
    <dgm:pt modelId="{8724AE22-A4E0-4259-9501-667C964539B6}" type="pres">
      <dgm:prSet presAssocID="{ABBB30B0-05A0-4CF8-983D-8D577F9C2682}" presName="node" presStyleLbl="node1" presStyleIdx="4" presStyleCnt="6">
        <dgm:presLayoutVars>
          <dgm:bulletEnabled val="1"/>
        </dgm:presLayoutVars>
      </dgm:prSet>
      <dgm:spPr/>
    </dgm:pt>
    <dgm:pt modelId="{E3DBCD85-45D9-4832-8C73-CB3B6295AE6A}" type="pres">
      <dgm:prSet presAssocID="{DFF6755D-DE47-4BFC-BDE3-4620092B58A3}" presName="sibTrans" presStyleLbl="sibTrans2D1" presStyleIdx="4" presStyleCnt="5"/>
      <dgm:spPr/>
    </dgm:pt>
    <dgm:pt modelId="{B6957FBA-E831-4F3E-8C7E-E256156DEDE5}" type="pres">
      <dgm:prSet presAssocID="{DFF6755D-DE47-4BFC-BDE3-4620092B58A3}" presName="connectorText" presStyleLbl="sibTrans2D1" presStyleIdx="4" presStyleCnt="5"/>
      <dgm:spPr/>
    </dgm:pt>
    <dgm:pt modelId="{23C52C52-E59F-4B59-B050-FE9FF7077042}" type="pres">
      <dgm:prSet presAssocID="{406027AF-F85B-4B3E-B3D8-0181D39F71EB}" presName="node" presStyleLbl="node1" presStyleIdx="5" presStyleCnt="6">
        <dgm:presLayoutVars>
          <dgm:bulletEnabled val="1"/>
        </dgm:presLayoutVars>
      </dgm:prSet>
      <dgm:spPr/>
    </dgm:pt>
  </dgm:ptLst>
  <dgm:cxnLst>
    <dgm:cxn modelId="{0F11F001-0E55-4070-8560-919C5E75E27B}" type="presOf" srcId="{DFF6755D-DE47-4BFC-BDE3-4620092B58A3}" destId="{E3DBCD85-45D9-4832-8C73-CB3B6295AE6A}" srcOrd="0" destOrd="0" presId="urn:microsoft.com/office/officeart/2005/8/layout/process5"/>
    <dgm:cxn modelId="{156F0610-BC7C-43C4-A9BE-70490B61E252}" srcId="{5E00F4F7-7D6C-44FC-A173-CFECBF360B68}" destId="{766F0E86-4D1E-4948-BAD8-999BB52E2CD6}" srcOrd="0" destOrd="0" parTransId="{361F8C4F-75B8-4637-872D-FE4E4587CF61}" sibTransId="{37F08D63-D61E-429E-9CA7-91379E128533}"/>
    <dgm:cxn modelId="{F73EF316-4A79-4A24-BA6B-161EA2D9A216}" type="presOf" srcId="{766F0E86-4D1E-4948-BAD8-999BB52E2CD6}" destId="{D91CB7F5-8242-4405-93DD-7AAE42B2101A}" srcOrd="0" destOrd="0" presId="urn:microsoft.com/office/officeart/2005/8/layout/process5"/>
    <dgm:cxn modelId="{7420651B-CF9F-4D8C-B171-BEA9E166B36E}" type="presOf" srcId="{37F08D63-D61E-429E-9CA7-91379E128533}" destId="{D24F7D3C-D427-4B31-AC21-1B90FD89F15E}" srcOrd="0" destOrd="0" presId="urn:microsoft.com/office/officeart/2005/8/layout/process5"/>
    <dgm:cxn modelId="{0314DE1F-5B4E-44F4-BF66-8EB974831EF9}" srcId="{5E00F4F7-7D6C-44FC-A173-CFECBF360B68}" destId="{82F064BE-26BF-4B4C-B46D-E5ED4AC9AA44}" srcOrd="1" destOrd="0" parTransId="{D9C3DA04-6074-4560-935C-262AC390F609}" sibTransId="{12385675-1505-42FD-8969-10F811619651}"/>
    <dgm:cxn modelId="{5C5C8B22-A085-4DA4-8BAA-04CBA5877234}" type="presOf" srcId="{8E2673FC-6F82-4F42-B128-B903CAF6F010}" destId="{48059790-0B49-4984-A581-108C023396B6}" srcOrd="0" destOrd="0" presId="urn:microsoft.com/office/officeart/2005/8/layout/process5"/>
    <dgm:cxn modelId="{90231224-3F99-4E48-9829-BBB36E8A55B3}" type="presOf" srcId="{ABBB30B0-05A0-4CF8-983D-8D577F9C2682}" destId="{8724AE22-A4E0-4259-9501-667C964539B6}" srcOrd="0" destOrd="0" presId="urn:microsoft.com/office/officeart/2005/8/layout/process5"/>
    <dgm:cxn modelId="{E0ACBD25-5FB3-49FD-B9FF-E6D36D2B2F1F}" type="presOf" srcId="{406027AF-F85B-4B3E-B3D8-0181D39F71EB}" destId="{23C52C52-E59F-4B59-B050-FE9FF7077042}" srcOrd="0" destOrd="0" presId="urn:microsoft.com/office/officeart/2005/8/layout/process5"/>
    <dgm:cxn modelId="{2221F537-A996-4A82-B7A8-2FE8563A186A}" srcId="{5E00F4F7-7D6C-44FC-A173-CFECBF360B68}" destId="{ABBB30B0-05A0-4CF8-983D-8D577F9C2682}" srcOrd="4" destOrd="0" parTransId="{188961D7-087E-4711-B1C4-C4B3945EDC92}" sibTransId="{DFF6755D-DE47-4BFC-BDE3-4620092B58A3}"/>
    <dgm:cxn modelId="{FC6A635E-C468-4A99-B56C-1D25387336D4}" type="presOf" srcId="{DFF6755D-DE47-4BFC-BDE3-4620092B58A3}" destId="{B6957FBA-E831-4F3E-8C7E-E256156DEDE5}" srcOrd="1" destOrd="0" presId="urn:microsoft.com/office/officeart/2005/8/layout/process5"/>
    <dgm:cxn modelId="{3B558B44-CEEF-4727-8596-3DA5716DFA8E}" srcId="{5E00F4F7-7D6C-44FC-A173-CFECBF360B68}" destId="{406027AF-F85B-4B3E-B3D8-0181D39F71EB}" srcOrd="5" destOrd="0" parTransId="{651DFBDA-370F-4E3B-B621-B12F4325A66E}" sibTransId="{26356AD2-E82A-4053-8AAB-B2B6B5647065}"/>
    <dgm:cxn modelId="{E12D2846-94C3-4804-8700-C60A84575B1C}" type="presOf" srcId="{02D4C5ED-94BF-476F-9544-95BCD7908CCF}" destId="{45583BF9-513A-4756-8BBE-A0E5D27BE5C2}" srcOrd="0" destOrd="0" presId="urn:microsoft.com/office/officeart/2005/8/layout/process5"/>
    <dgm:cxn modelId="{7FFFB04D-2A82-4D80-9D69-A36AA6A59ACC}" type="presOf" srcId="{12385675-1505-42FD-8969-10F811619651}" destId="{0D2483A1-A579-4813-B7D0-7C2EEE650843}" srcOrd="1" destOrd="0" presId="urn:microsoft.com/office/officeart/2005/8/layout/process5"/>
    <dgm:cxn modelId="{C5D8D876-9439-4F16-8358-C6A2B9C898F8}" type="presOf" srcId="{37F08D63-D61E-429E-9CA7-91379E128533}" destId="{971199A0-9119-4814-B112-3A31012ED824}" srcOrd="1" destOrd="0" presId="urn:microsoft.com/office/officeart/2005/8/layout/process5"/>
    <dgm:cxn modelId="{780FB858-CFA7-4850-A3CE-7580006B3658}" srcId="{5E00F4F7-7D6C-44FC-A173-CFECBF360B68}" destId="{28559DF9-F67D-4BB3-868A-A6A8548EAEEA}" srcOrd="3" destOrd="0" parTransId="{120B78F6-E90F-4E9B-B819-C03E523DEC60}" sibTransId="{8E2673FC-6F82-4F42-B128-B903CAF6F010}"/>
    <dgm:cxn modelId="{6C96EF7B-4341-47A1-BEE9-5E631D34827F}" type="presOf" srcId="{5E00F4F7-7D6C-44FC-A173-CFECBF360B68}" destId="{CB494DF7-3B15-4FB8-86BF-394C92FAC50F}" srcOrd="0" destOrd="0" presId="urn:microsoft.com/office/officeart/2005/8/layout/process5"/>
    <dgm:cxn modelId="{8A36F682-F696-4635-A4CC-0B609349AF61}" type="presOf" srcId="{28559DF9-F67D-4BB3-868A-A6A8548EAEEA}" destId="{B203089E-6D80-46B1-95BC-68490AA66D54}" srcOrd="0" destOrd="0" presId="urn:microsoft.com/office/officeart/2005/8/layout/process5"/>
    <dgm:cxn modelId="{C6288BAF-9986-45CB-A117-3DBE75D13F1D}" type="presOf" srcId="{8E2673FC-6F82-4F42-B128-B903CAF6F010}" destId="{5CD298BB-DEED-4780-B842-F2DDCD54B34E}" srcOrd="1" destOrd="0" presId="urn:microsoft.com/office/officeart/2005/8/layout/process5"/>
    <dgm:cxn modelId="{3FABB3BF-FB93-468B-A117-BDA57A454B42}" type="presOf" srcId="{12385675-1505-42FD-8969-10F811619651}" destId="{21AD006E-8FD1-4763-A240-53C34269121F}" srcOrd="0" destOrd="0" presId="urn:microsoft.com/office/officeart/2005/8/layout/process5"/>
    <dgm:cxn modelId="{D92254D1-8825-4AF5-8D46-77F6DD546A3F}" type="presOf" srcId="{32C18F2A-6A8E-4EDC-8CC6-3B61B7D54A5E}" destId="{832065D2-DE55-4F74-B71F-138A3CB5D0BF}" srcOrd="1" destOrd="0" presId="urn:microsoft.com/office/officeart/2005/8/layout/process5"/>
    <dgm:cxn modelId="{31C713DB-3AA7-42F9-817C-BA6F615E2289}" srcId="{5E00F4F7-7D6C-44FC-A173-CFECBF360B68}" destId="{02D4C5ED-94BF-476F-9544-95BCD7908CCF}" srcOrd="2" destOrd="0" parTransId="{B2B238BD-73F5-44F9-81FD-19D5D70B4B96}" sibTransId="{32C18F2A-6A8E-4EDC-8CC6-3B61B7D54A5E}"/>
    <dgm:cxn modelId="{FB9998E4-A615-415E-9663-04E2B936A9E2}" type="presOf" srcId="{82F064BE-26BF-4B4C-B46D-E5ED4AC9AA44}" destId="{2A250006-7964-4C34-8AD2-7FBEE351A5EC}" srcOrd="0" destOrd="0" presId="urn:microsoft.com/office/officeart/2005/8/layout/process5"/>
    <dgm:cxn modelId="{880340ED-FC01-4A1B-A6F6-E88FA28E0FF7}" type="presOf" srcId="{32C18F2A-6A8E-4EDC-8CC6-3B61B7D54A5E}" destId="{292D2A81-0424-4D6B-9073-24BCDAA96DCB}" srcOrd="0" destOrd="0" presId="urn:microsoft.com/office/officeart/2005/8/layout/process5"/>
    <dgm:cxn modelId="{2EE2B4A4-65A2-4E75-A1A3-BC2581FFD9DF}" type="presParOf" srcId="{CB494DF7-3B15-4FB8-86BF-394C92FAC50F}" destId="{D91CB7F5-8242-4405-93DD-7AAE42B2101A}" srcOrd="0" destOrd="0" presId="urn:microsoft.com/office/officeart/2005/8/layout/process5"/>
    <dgm:cxn modelId="{247211CA-BB18-4443-A651-BDCB3C080184}" type="presParOf" srcId="{CB494DF7-3B15-4FB8-86BF-394C92FAC50F}" destId="{D24F7D3C-D427-4B31-AC21-1B90FD89F15E}" srcOrd="1" destOrd="0" presId="urn:microsoft.com/office/officeart/2005/8/layout/process5"/>
    <dgm:cxn modelId="{AF0D9F61-B125-49BB-911E-8A8C496A0DF5}" type="presParOf" srcId="{D24F7D3C-D427-4B31-AC21-1B90FD89F15E}" destId="{971199A0-9119-4814-B112-3A31012ED824}" srcOrd="0" destOrd="0" presId="urn:microsoft.com/office/officeart/2005/8/layout/process5"/>
    <dgm:cxn modelId="{06C9D475-A3E5-4FF2-8901-93B72E2D72FE}" type="presParOf" srcId="{CB494DF7-3B15-4FB8-86BF-394C92FAC50F}" destId="{2A250006-7964-4C34-8AD2-7FBEE351A5EC}" srcOrd="2" destOrd="0" presId="urn:microsoft.com/office/officeart/2005/8/layout/process5"/>
    <dgm:cxn modelId="{9D9A3E9F-79E3-482C-9D2C-2FA8BE6FB036}" type="presParOf" srcId="{CB494DF7-3B15-4FB8-86BF-394C92FAC50F}" destId="{21AD006E-8FD1-4763-A240-53C34269121F}" srcOrd="3" destOrd="0" presId="urn:microsoft.com/office/officeart/2005/8/layout/process5"/>
    <dgm:cxn modelId="{EFF13BED-F5C9-44DD-BCA9-BC64F1C3BB9F}" type="presParOf" srcId="{21AD006E-8FD1-4763-A240-53C34269121F}" destId="{0D2483A1-A579-4813-B7D0-7C2EEE650843}" srcOrd="0" destOrd="0" presId="urn:microsoft.com/office/officeart/2005/8/layout/process5"/>
    <dgm:cxn modelId="{51825057-CB47-4271-9D5F-D5A510C05D54}" type="presParOf" srcId="{CB494DF7-3B15-4FB8-86BF-394C92FAC50F}" destId="{45583BF9-513A-4756-8BBE-A0E5D27BE5C2}" srcOrd="4" destOrd="0" presId="urn:microsoft.com/office/officeart/2005/8/layout/process5"/>
    <dgm:cxn modelId="{C80A1D2D-CF80-4B2C-97D3-F039EDDA792A}" type="presParOf" srcId="{CB494DF7-3B15-4FB8-86BF-394C92FAC50F}" destId="{292D2A81-0424-4D6B-9073-24BCDAA96DCB}" srcOrd="5" destOrd="0" presId="urn:microsoft.com/office/officeart/2005/8/layout/process5"/>
    <dgm:cxn modelId="{DC0A63FC-1CEE-4B2A-B4CA-F810090218F3}" type="presParOf" srcId="{292D2A81-0424-4D6B-9073-24BCDAA96DCB}" destId="{832065D2-DE55-4F74-B71F-138A3CB5D0BF}" srcOrd="0" destOrd="0" presId="urn:microsoft.com/office/officeart/2005/8/layout/process5"/>
    <dgm:cxn modelId="{9A0E0B75-EDC2-4F42-BA04-B4C08E2E7022}" type="presParOf" srcId="{CB494DF7-3B15-4FB8-86BF-394C92FAC50F}" destId="{B203089E-6D80-46B1-95BC-68490AA66D54}" srcOrd="6" destOrd="0" presId="urn:microsoft.com/office/officeart/2005/8/layout/process5"/>
    <dgm:cxn modelId="{22AC7381-BD70-4693-9332-2CD9CE026B9A}" type="presParOf" srcId="{CB494DF7-3B15-4FB8-86BF-394C92FAC50F}" destId="{48059790-0B49-4984-A581-108C023396B6}" srcOrd="7" destOrd="0" presId="urn:microsoft.com/office/officeart/2005/8/layout/process5"/>
    <dgm:cxn modelId="{918AA03B-AF18-4D4A-99E0-B5A09DFCA617}" type="presParOf" srcId="{48059790-0B49-4984-A581-108C023396B6}" destId="{5CD298BB-DEED-4780-B842-F2DDCD54B34E}" srcOrd="0" destOrd="0" presId="urn:microsoft.com/office/officeart/2005/8/layout/process5"/>
    <dgm:cxn modelId="{7E45B132-E101-4A59-9285-6C0E0C148F48}" type="presParOf" srcId="{CB494DF7-3B15-4FB8-86BF-394C92FAC50F}" destId="{8724AE22-A4E0-4259-9501-667C964539B6}" srcOrd="8" destOrd="0" presId="urn:microsoft.com/office/officeart/2005/8/layout/process5"/>
    <dgm:cxn modelId="{25003BEF-EC43-44B2-B0FB-6C581151F34F}" type="presParOf" srcId="{CB494DF7-3B15-4FB8-86BF-394C92FAC50F}" destId="{E3DBCD85-45D9-4832-8C73-CB3B6295AE6A}" srcOrd="9" destOrd="0" presId="urn:microsoft.com/office/officeart/2005/8/layout/process5"/>
    <dgm:cxn modelId="{FF0C4C05-A4D6-4804-BDDE-C8C6E7A38F6D}" type="presParOf" srcId="{E3DBCD85-45D9-4832-8C73-CB3B6295AE6A}" destId="{B6957FBA-E831-4F3E-8C7E-E256156DEDE5}" srcOrd="0" destOrd="0" presId="urn:microsoft.com/office/officeart/2005/8/layout/process5"/>
    <dgm:cxn modelId="{A992419F-8F96-4C0D-8818-DD32D70BAD46}" type="presParOf" srcId="{CB494DF7-3B15-4FB8-86BF-394C92FAC50F}" destId="{23C52C52-E59F-4B59-B050-FE9FF7077042}" srcOrd="10" destOrd="0" presId="urn:microsoft.com/office/officeart/2005/8/layout/process5"/>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35A1E-3D15-451E-B74B-928739279EBC}">
      <dsp:nvSpPr>
        <dsp:cNvPr id="0" name=""/>
        <dsp:cNvSpPr/>
      </dsp:nvSpPr>
      <dsp:spPr>
        <a:xfrm>
          <a:off x="0" y="37747"/>
          <a:ext cx="1267971" cy="1081737"/>
        </a:xfrm>
        <a:prstGeom prst="roundRect">
          <a:avLst>
            <a:gd name="adj" fmla="val 10000"/>
          </a:avLst>
        </a:prstGeom>
        <a:solidFill>
          <a:srgbClr val="A5A5A5">
            <a:hueOff val="0"/>
            <a:satOff val="0"/>
            <a:lumOff val="0"/>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zh-CN" sz="1400" kern="1200" dirty="0">
              <a:solidFill>
                <a:sysClr val="window" lastClr="FFFFFF"/>
              </a:solidFill>
              <a:latin typeface="等线" panose="020F0502020204030204"/>
              <a:ea typeface="等线" panose="02010600030101010101" pitchFamily="2" charset="-122"/>
              <a:cs typeface="+mn-cs"/>
            </a:rPr>
            <a:t>Study 1</a:t>
          </a:r>
          <a:r>
            <a:rPr lang="zh-CN" altLang="en-US" sz="1400" kern="1200" dirty="0">
              <a:solidFill>
                <a:sysClr val="window" lastClr="FFFFFF"/>
              </a:solidFill>
              <a:latin typeface="等线" panose="020F0502020204030204"/>
              <a:ea typeface="等线" panose="02010600030101010101" pitchFamily="2" charset="-122"/>
              <a:cs typeface="+mn-cs"/>
            </a:rPr>
            <a:t>：</a:t>
          </a:r>
          <a:r>
            <a:rPr lang="en-US" altLang="en-US" sz="1400" kern="1200" dirty="0">
              <a:solidFill>
                <a:sysClr val="window" lastClr="FFFFFF"/>
              </a:solidFill>
              <a:latin typeface="等线" panose="020F0502020204030204"/>
              <a:ea typeface="+mn-ea"/>
              <a:cs typeface="+mn-cs"/>
            </a:rPr>
            <a:t>Build an electrochemical platform</a:t>
          </a:r>
          <a:r>
            <a:rPr lang="zh-CN" altLang="en-US" sz="1400" b="1" kern="1200" dirty="0">
              <a:solidFill>
                <a:sysClr val="window" lastClr="FFFFFF"/>
              </a:solidFill>
              <a:latin typeface="宋体" panose="02010600030101010101" pitchFamily="2" charset="-122"/>
              <a:ea typeface="宋体" panose="02010600030101010101" pitchFamily="2" charset="-122"/>
              <a:cs typeface="+mn-cs"/>
            </a:rPr>
            <a:t>√</a:t>
          </a:r>
          <a:endParaRPr lang="zh-CN" altLang="en-US" sz="1400" b="1" kern="1200" dirty="0">
            <a:solidFill>
              <a:sysClr val="window" lastClr="FFFFFF"/>
            </a:solidFill>
            <a:latin typeface="等线" panose="020F0502020204030204"/>
            <a:ea typeface="等线" panose="02010600030101010101" pitchFamily="2" charset="-122"/>
            <a:cs typeface="+mn-cs"/>
          </a:endParaRPr>
        </a:p>
      </dsp:txBody>
      <dsp:txXfrm>
        <a:off x="31683" y="69430"/>
        <a:ext cx="1204605" cy="1018371"/>
      </dsp:txXfrm>
    </dsp:sp>
    <dsp:sp modelId="{A291F240-CF9C-4635-A182-25491F0EB11B}">
      <dsp:nvSpPr>
        <dsp:cNvPr id="0" name=""/>
        <dsp:cNvSpPr/>
      </dsp:nvSpPr>
      <dsp:spPr>
        <a:xfrm rot="4942">
          <a:off x="1396814" y="422680"/>
          <a:ext cx="273147" cy="314456"/>
        </a:xfrm>
        <a:prstGeom prst="rightArrow">
          <a:avLst>
            <a:gd name="adj1" fmla="val 60000"/>
            <a:gd name="adj2" fmla="val 50000"/>
          </a:avLst>
        </a:prstGeom>
        <a:solidFill>
          <a:srgbClr val="A5A5A5">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solidFill>
              <a:sysClr val="window" lastClr="FFFFFF"/>
            </a:solidFill>
            <a:latin typeface="等线" panose="020F0502020204030204"/>
            <a:ea typeface="等线" panose="02010600030101010101" pitchFamily="2" charset="-122"/>
            <a:cs typeface="+mn-cs"/>
          </a:endParaRPr>
        </a:p>
      </dsp:txBody>
      <dsp:txXfrm>
        <a:off x="1396814" y="485512"/>
        <a:ext cx="191203" cy="188674"/>
      </dsp:txXfrm>
    </dsp:sp>
    <dsp:sp modelId="{73E398A0-E891-4FA0-8665-1D939322C05E}">
      <dsp:nvSpPr>
        <dsp:cNvPr id="0" name=""/>
        <dsp:cNvSpPr/>
      </dsp:nvSpPr>
      <dsp:spPr>
        <a:xfrm>
          <a:off x="1783344" y="40311"/>
          <a:ext cx="1267971" cy="1081737"/>
        </a:xfrm>
        <a:prstGeom prst="roundRect">
          <a:avLst>
            <a:gd name="adj" fmla="val 10000"/>
          </a:avLst>
        </a:prstGeom>
        <a:solidFill>
          <a:srgbClr val="A5A5A5">
            <a:hueOff val="677650"/>
            <a:satOff val="25000"/>
            <a:lumOff val="-3676"/>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zh-CN" sz="1400" kern="1200" dirty="0">
              <a:solidFill>
                <a:sysClr val="window" lastClr="FFFFFF"/>
              </a:solidFill>
              <a:latin typeface="等线" panose="020F0502020204030204"/>
              <a:ea typeface="等线" panose="02010600030101010101" pitchFamily="2" charset="-122"/>
              <a:cs typeface="+mn-cs"/>
            </a:rPr>
            <a:t>Study 2</a:t>
          </a:r>
          <a:r>
            <a:rPr lang="zh-CN" altLang="en-US" sz="1400" kern="1200" dirty="0">
              <a:solidFill>
                <a:sysClr val="window" lastClr="FFFFFF"/>
              </a:solidFill>
              <a:latin typeface="等线" panose="020F0502020204030204"/>
              <a:ea typeface="等线" panose="02010600030101010101" pitchFamily="2" charset="-122"/>
              <a:cs typeface="+mn-cs"/>
            </a:rPr>
            <a:t>：</a:t>
          </a:r>
          <a:r>
            <a:rPr lang="en-US" altLang="en-US" sz="1400" kern="1200" dirty="0">
              <a:solidFill>
                <a:sysClr val="window" lastClr="FFFFFF"/>
              </a:solidFill>
              <a:latin typeface="等线" panose="020F0502020204030204"/>
              <a:ea typeface="+mn-ea"/>
              <a:cs typeface="+mn-cs"/>
            </a:rPr>
            <a:t>Optimized small Nb</a:t>
          </a:r>
          <a:r>
            <a:rPr lang="en-US" altLang="en-US" sz="1400" kern="1200" baseline="-25000" dirty="0">
              <a:solidFill>
                <a:sysClr val="window" lastClr="FFFFFF"/>
              </a:solidFill>
              <a:latin typeface="等线" panose="020F0502020204030204"/>
              <a:ea typeface="+mn-ea"/>
              <a:cs typeface="+mn-cs"/>
            </a:rPr>
            <a:t>3</a:t>
          </a:r>
          <a:r>
            <a:rPr lang="en-US" altLang="en-US" sz="1400" kern="1200" dirty="0">
              <a:solidFill>
                <a:sysClr val="window" lastClr="FFFFFF"/>
              </a:solidFill>
              <a:latin typeface="等线" panose="020F0502020204030204"/>
              <a:ea typeface="+mn-ea"/>
              <a:cs typeface="+mn-cs"/>
            </a:rPr>
            <a:t>Sn samples</a:t>
          </a:r>
          <a:r>
            <a:rPr lang="zh-CN" altLang="en-US" sz="1400" b="1" kern="1200" dirty="0">
              <a:solidFill>
                <a:sysClr val="window" lastClr="FFFFFF"/>
              </a:solidFill>
              <a:latin typeface="宋体" panose="02010600030101010101" pitchFamily="2" charset="-122"/>
              <a:ea typeface="宋体" panose="02010600030101010101" pitchFamily="2" charset="-122"/>
              <a:cs typeface="+mn-cs"/>
            </a:rPr>
            <a:t>√</a:t>
          </a:r>
          <a:endParaRPr lang="zh-CN" altLang="en-US" sz="1400" kern="1200" dirty="0">
            <a:solidFill>
              <a:sysClr val="window" lastClr="FFFFFF"/>
            </a:solidFill>
            <a:latin typeface="等线" panose="020F0502020204030204"/>
            <a:ea typeface="等线" panose="02010600030101010101" pitchFamily="2" charset="-122"/>
            <a:cs typeface="+mn-cs"/>
          </a:endParaRPr>
        </a:p>
      </dsp:txBody>
      <dsp:txXfrm>
        <a:off x="1815027" y="71994"/>
        <a:ext cx="1204605" cy="1018371"/>
      </dsp:txXfrm>
    </dsp:sp>
    <dsp:sp modelId="{5B42DE33-21B9-46D1-B3A4-22B115950E93}">
      <dsp:nvSpPr>
        <dsp:cNvPr id="0" name=""/>
        <dsp:cNvSpPr/>
      </dsp:nvSpPr>
      <dsp:spPr>
        <a:xfrm>
          <a:off x="3178112" y="423951"/>
          <a:ext cx="268809" cy="314456"/>
        </a:xfrm>
        <a:prstGeom prst="rightArrow">
          <a:avLst>
            <a:gd name="adj1" fmla="val 60000"/>
            <a:gd name="adj2" fmla="val 50000"/>
          </a:avLst>
        </a:prstGeom>
        <a:solidFill>
          <a:srgbClr val="A5A5A5">
            <a:hueOff val="903533"/>
            <a:satOff val="33333"/>
            <a:lumOff val="-4902"/>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solidFill>
              <a:sysClr val="window" lastClr="FFFFFF"/>
            </a:solidFill>
            <a:latin typeface="等线" panose="020F0502020204030204"/>
            <a:ea typeface="等线" panose="02010600030101010101" pitchFamily="2" charset="-122"/>
            <a:cs typeface="+mn-cs"/>
          </a:endParaRPr>
        </a:p>
      </dsp:txBody>
      <dsp:txXfrm>
        <a:off x="3178112" y="486842"/>
        <a:ext cx="188166" cy="188674"/>
      </dsp:txXfrm>
    </dsp:sp>
    <dsp:sp modelId="{1AFD55A6-73A2-42EC-AD2F-C01D2FB72424}">
      <dsp:nvSpPr>
        <dsp:cNvPr id="0" name=""/>
        <dsp:cNvSpPr/>
      </dsp:nvSpPr>
      <dsp:spPr>
        <a:xfrm>
          <a:off x="3558503" y="40311"/>
          <a:ext cx="1267971" cy="1081737"/>
        </a:xfrm>
        <a:prstGeom prst="roundRect">
          <a:avLst>
            <a:gd name="adj" fmla="val 10000"/>
          </a:avLst>
        </a:prstGeom>
        <a:solidFill>
          <a:srgbClr val="A5A5A5">
            <a:hueOff val="1355300"/>
            <a:satOff val="50000"/>
            <a:lumOff val="-7353"/>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zh-CN" sz="1400" kern="1200" dirty="0">
              <a:solidFill>
                <a:sysClr val="window" lastClr="FFFFFF"/>
              </a:solidFill>
              <a:latin typeface="等线" panose="020F0502020204030204"/>
              <a:ea typeface="等线" panose="02010600030101010101" pitchFamily="2" charset="-122"/>
              <a:cs typeface="+mn-cs"/>
            </a:rPr>
            <a:t>Study 3</a:t>
          </a:r>
          <a:r>
            <a:rPr lang="zh-CN" altLang="en-US" sz="1400" kern="1200" dirty="0">
              <a:solidFill>
                <a:sysClr val="window" lastClr="FFFFFF"/>
              </a:solidFill>
              <a:latin typeface="等线" panose="020F0502020204030204"/>
              <a:ea typeface="等线" panose="02010600030101010101" pitchFamily="2" charset="-122"/>
              <a:cs typeface="+mn-cs"/>
            </a:rPr>
            <a:t>：</a:t>
          </a:r>
          <a:r>
            <a:rPr lang="en-US" altLang="en-US" sz="1400" kern="1200" dirty="0">
              <a:solidFill>
                <a:sysClr val="window" lastClr="FFFFFF"/>
              </a:solidFill>
              <a:latin typeface="等线" panose="020F0502020204030204"/>
              <a:ea typeface="+mn-ea"/>
              <a:cs typeface="+mn-cs"/>
            </a:rPr>
            <a:t>Optimized QPR Nb</a:t>
          </a:r>
          <a:r>
            <a:rPr lang="en-US" altLang="en-US" sz="1400" kern="1200" baseline="-25000" dirty="0">
              <a:solidFill>
                <a:sysClr val="window" lastClr="FFFFFF"/>
              </a:solidFill>
              <a:latin typeface="等线" panose="020F0502020204030204"/>
              <a:ea typeface="+mn-ea"/>
              <a:cs typeface="+mn-cs"/>
            </a:rPr>
            <a:t>3</a:t>
          </a:r>
          <a:r>
            <a:rPr lang="en-US" altLang="en-US" sz="1400" kern="1200" dirty="0">
              <a:solidFill>
                <a:sysClr val="window" lastClr="FFFFFF"/>
              </a:solidFill>
              <a:latin typeface="等线" panose="020F0502020204030204"/>
              <a:ea typeface="+mn-ea"/>
              <a:cs typeface="+mn-cs"/>
            </a:rPr>
            <a:t>Sn samples</a:t>
          </a:r>
          <a:r>
            <a:rPr lang="zh-CN" altLang="en-US" sz="1400" b="1" kern="1200" dirty="0">
              <a:solidFill>
                <a:sysClr val="window" lastClr="FFFFFF"/>
              </a:solidFill>
              <a:latin typeface="宋体" panose="02010600030101010101" pitchFamily="2" charset="-122"/>
              <a:ea typeface="宋体" panose="02010600030101010101" pitchFamily="2" charset="-122"/>
              <a:cs typeface="+mn-cs"/>
            </a:rPr>
            <a:t>√</a:t>
          </a:r>
          <a:endParaRPr lang="zh-CN" altLang="en-US" sz="1400" kern="1200" dirty="0">
            <a:solidFill>
              <a:sysClr val="window" lastClr="FFFFFF"/>
            </a:solidFill>
            <a:latin typeface="等线" panose="020F0502020204030204"/>
            <a:ea typeface="等线" panose="02010600030101010101" pitchFamily="2" charset="-122"/>
            <a:cs typeface="+mn-cs"/>
          </a:endParaRPr>
        </a:p>
      </dsp:txBody>
      <dsp:txXfrm>
        <a:off x="3590186" y="71994"/>
        <a:ext cx="1204605" cy="1018371"/>
      </dsp:txXfrm>
    </dsp:sp>
    <dsp:sp modelId="{CDA3C6CA-B904-41B4-AB8C-69DE5753122A}">
      <dsp:nvSpPr>
        <dsp:cNvPr id="0" name=""/>
        <dsp:cNvSpPr/>
      </dsp:nvSpPr>
      <dsp:spPr>
        <a:xfrm>
          <a:off x="4953272" y="423951"/>
          <a:ext cx="268809" cy="314456"/>
        </a:xfrm>
        <a:prstGeom prst="rightArrow">
          <a:avLst>
            <a:gd name="adj1" fmla="val 60000"/>
            <a:gd name="adj2" fmla="val 50000"/>
          </a:avLst>
        </a:prstGeom>
        <a:solidFill>
          <a:srgbClr val="A5A5A5">
            <a:hueOff val="1807066"/>
            <a:satOff val="66667"/>
            <a:lumOff val="-9804"/>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solidFill>
              <a:sysClr val="window" lastClr="FFFFFF"/>
            </a:solidFill>
            <a:latin typeface="等线" panose="020F0502020204030204"/>
            <a:ea typeface="等线" panose="02010600030101010101" pitchFamily="2" charset="-122"/>
            <a:cs typeface="+mn-cs"/>
          </a:endParaRPr>
        </a:p>
      </dsp:txBody>
      <dsp:txXfrm>
        <a:off x="4953272" y="486842"/>
        <a:ext cx="188166" cy="188674"/>
      </dsp:txXfrm>
    </dsp:sp>
    <dsp:sp modelId="{543CF248-A5DF-40D9-A6EE-268277FAB7E3}">
      <dsp:nvSpPr>
        <dsp:cNvPr id="0" name=""/>
        <dsp:cNvSpPr/>
      </dsp:nvSpPr>
      <dsp:spPr>
        <a:xfrm>
          <a:off x="5333663" y="40311"/>
          <a:ext cx="1267971" cy="1081737"/>
        </a:xfrm>
        <a:prstGeom prst="roundRect">
          <a:avLst>
            <a:gd name="adj" fmla="val 10000"/>
          </a:avLst>
        </a:prstGeom>
        <a:solidFill>
          <a:srgbClr val="A5A5A5">
            <a:hueOff val="2032949"/>
            <a:satOff val="75000"/>
            <a:lumOff val="-11029"/>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zh-CN" sz="1400" kern="1200" dirty="0">
              <a:solidFill>
                <a:sysClr val="window" lastClr="FFFFFF"/>
              </a:solidFill>
              <a:latin typeface="等线" panose="020F0502020204030204"/>
              <a:ea typeface="等线" panose="02010600030101010101" pitchFamily="2" charset="-122"/>
              <a:cs typeface="+mn-cs"/>
            </a:rPr>
            <a:t>Study 4 </a:t>
          </a:r>
          <a:r>
            <a:rPr lang="zh-CN" altLang="en-US" sz="1400" kern="1200" dirty="0">
              <a:solidFill>
                <a:sysClr val="window" lastClr="FFFFFF"/>
              </a:solidFill>
              <a:latin typeface="等线" panose="020F0502020204030204"/>
              <a:ea typeface="等线" panose="02010600030101010101" pitchFamily="2" charset="-122"/>
              <a:cs typeface="+mn-cs"/>
            </a:rPr>
            <a:t>：</a:t>
          </a:r>
          <a:r>
            <a:rPr lang="en-US" altLang="zh-CN" sz="1400" kern="1200" dirty="0">
              <a:solidFill>
                <a:sysClr val="window" lastClr="FFFFFF"/>
              </a:solidFill>
              <a:latin typeface="等线" panose="020F0502020204030204"/>
              <a:ea typeface="等线" panose="02010600030101010101" pitchFamily="2" charset="-122"/>
              <a:cs typeface="+mn-cs"/>
            </a:rPr>
            <a:t>QPR sample RF iterative optimization×</a:t>
          </a:r>
          <a:endParaRPr lang="zh-CN" altLang="en-US" sz="1400" kern="1200" dirty="0">
            <a:solidFill>
              <a:sysClr val="window" lastClr="FFFFFF"/>
            </a:solidFill>
            <a:latin typeface="等线" panose="020F0502020204030204"/>
            <a:ea typeface="等线" panose="02010600030101010101" pitchFamily="2" charset="-122"/>
            <a:cs typeface="+mn-cs"/>
          </a:endParaRPr>
        </a:p>
      </dsp:txBody>
      <dsp:txXfrm>
        <a:off x="5365346" y="71994"/>
        <a:ext cx="1204605" cy="1018371"/>
      </dsp:txXfrm>
    </dsp:sp>
    <dsp:sp modelId="{3CB28118-C56E-4950-909B-6B355388388F}">
      <dsp:nvSpPr>
        <dsp:cNvPr id="0" name=""/>
        <dsp:cNvSpPr/>
      </dsp:nvSpPr>
      <dsp:spPr>
        <a:xfrm>
          <a:off x="6728431" y="423951"/>
          <a:ext cx="268809" cy="314456"/>
        </a:xfrm>
        <a:prstGeom prst="rightArrow">
          <a:avLst>
            <a:gd name="adj1" fmla="val 60000"/>
            <a:gd name="adj2" fmla="val 50000"/>
          </a:avLst>
        </a:prstGeom>
        <a:solidFill>
          <a:srgbClr val="A5A5A5">
            <a:hueOff val="2710599"/>
            <a:satOff val="100000"/>
            <a:lumOff val="-14706"/>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solidFill>
              <a:sysClr val="window" lastClr="FFFFFF"/>
            </a:solidFill>
            <a:latin typeface="等线" panose="020F0502020204030204"/>
            <a:ea typeface="等线" panose="02010600030101010101" pitchFamily="2" charset="-122"/>
            <a:cs typeface="+mn-cs"/>
          </a:endParaRPr>
        </a:p>
      </dsp:txBody>
      <dsp:txXfrm>
        <a:off x="6728431" y="486842"/>
        <a:ext cx="188166" cy="188674"/>
      </dsp:txXfrm>
    </dsp:sp>
    <dsp:sp modelId="{463353F8-012D-43A4-9762-33FB2A430DE4}">
      <dsp:nvSpPr>
        <dsp:cNvPr id="0" name=""/>
        <dsp:cNvSpPr/>
      </dsp:nvSpPr>
      <dsp:spPr>
        <a:xfrm>
          <a:off x="7108823" y="40311"/>
          <a:ext cx="1267971" cy="1081737"/>
        </a:xfrm>
        <a:prstGeom prst="roundRect">
          <a:avLst>
            <a:gd name="adj" fmla="val 10000"/>
          </a:avLst>
        </a:prstGeom>
        <a:solidFill>
          <a:srgbClr val="A5A5A5">
            <a:hueOff val="2710599"/>
            <a:satOff val="100000"/>
            <a:lumOff val="-14706"/>
            <a:alphaOff val="0"/>
          </a:srgbClr>
        </a:soli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altLang="zh-CN" sz="1400" kern="1200" dirty="0">
              <a:solidFill>
                <a:sysClr val="window" lastClr="FFFFFF"/>
              </a:solidFill>
              <a:latin typeface="等线" panose="020F0502020204030204"/>
              <a:ea typeface="等线" panose="02010600030101010101" pitchFamily="2" charset="-122"/>
              <a:cs typeface="+mn-cs"/>
            </a:rPr>
            <a:t>Study 5 </a:t>
          </a:r>
          <a:r>
            <a:rPr lang="zh-CN" altLang="en-US" sz="1400" kern="1200" dirty="0">
              <a:solidFill>
                <a:sysClr val="window" lastClr="FFFFFF"/>
              </a:solidFill>
              <a:latin typeface="等线" panose="020F0502020204030204"/>
              <a:ea typeface="等线" panose="02010600030101010101" pitchFamily="2" charset="-122"/>
              <a:cs typeface="+mn-cs"/>
            </a:rPr>
            <a:t>：</a:t>
          </a:r>
          <a:r>
            <a:rPr lang="en-US" altLang="zh-CN" sz="1400" kern="1200" dirty="0">
              <a:solidFill>
                <a:sysClr val="window" lastClr="FFFFFF"/>
              </a:solidFill>
              <a:latin typeface="等线" panose="020F0502020204030204"/>
              <a:ea typeface="等线" panose="02010600030101010101" pitchFamily="2" charset="-122"/>
              <a:cs typeface="+mn-cs"/>
            </a:rPr>
            <a:t>Cavity RF iterative optimization×</a:t>
          </a:r>
          <a:endParaRPr lang="zh-CN" altLang="en-US" sz="1400" kern="1200" dirty="0">
            <a:solidFill>
              <a:sysClr val="window" lastClr="FFFFFF"/>
            </a:solidFill>
            <a:latin typeface="等线" panose="020F0502020204030204"/>
            <a:ea typeface="等线" panose="02010600030101010101" pitchFamily="2" charset="-122"/>
            <a:cs typeface="+mn-cs"/>
          </a:endParaRPr>
        </a:p>
      </dsp:txBody>
      <dsp:txXfrm>
        <a:off x="7140506" y="71994"/>
        <a:ext cx="1204605" cy="10183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1CB7F5-8242-4405-93DD-7AAE42B2101A}">
      <dsp:nvSpPr>
        <dsp:cNvPr id="0" name=""/>
        <dsp:cNvSpPr/>
      </dsp:nvSpPr>
      <dsp:spPr>
        <a:xfrm>
          <a:off x="661" y="200730"/>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Mechanical polishing</a:t>
          </a:r>
          <a:endParaRPr lang="zh-CN" altLang="en-US"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sp:txBody>
      <dsp:txXfrm>
        <a:off x="25457" y="225526"/>
        <a:ext cx="1361409" cy="797008"/>
      </dsp:txXfrm>
    </dsp:sp>
    <dsp:sp modelId="{D24F7D3C-D427-4B31-AC21-1B90FD89F15E}">
      <dsp:nvSpPr>
        <dsp:cNvPr id="0" name=""/>
        <dsp:cNvSpPr/>
      </dsp:nvSpPr>
      <dsp:spPr>
        <a:xfrm>
          <a:off x="1535830" y="449066"/>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solidFill>
              <a:srgbClr val="FFFFFF"/>
            </a:solidFill>
            <a:latin typeface="Calibri" panose="020F0502020204030204"/>
            <a:ea typeface="等线" panose="02010600030101010101" pitchFamily="2" charset="-122"/>
            <a:cs typeface="+mn-cs"/>
          </a:endParaRPr>
        </a:p>
      </dsp:txBody>
      <dsp:txXfrm>
        <a:off x="1535830" y="519052"/>
        <a:ext cx="209392" cy="209956"/>
      </dsp:txXfrm>
    </dsp:sp>
    <dsp:sp modelId="{2A250006-7964-4C34-8AD2-7FBEE351A5EC}">
      <dsp:nvSpPr>
        <dsp:cNvPr id="0" name=""/>
        <dsp:cNvSpPr/>
      </dsp:nvSpPr>
      <dsp:spPr>
        <a:xfrm>
          <a:off x="1976063" y="200730"/>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Electro-polishing</a:t>
          </a:r>
          <a:endParaRPr lang="zh-CN" altLang="en-US"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sp:txBody>
      <dsp:txXfrm>
        <a:off x="2000859" y="225526"/>
        <a:ext cx="1361409" cy="797008"/>
      </dsp:txXfrm>
    </dsp:sp>
    <dsp:sp modelId="{21AD006E-8FD1-4763-A240-53C34269121F}">
      <dsp:nvSpPr>
        <dsp:cNvPr id="0" name=""/>
        <dsp:cNvSpPr/>
      </dsp:nvSpPr>
      <dsp:spPr>
        <a:xfrm rot="5400000">
          <a:off x="2531997" y="1146101"/>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solidFill>
              <a:srgbClr val="FFFFFF"/>
            </a:solidFill>
            <a:latin typeface="Calibri" panose="020F0502020204030204"/>
            <a:ea typeface="等线" panose="02010600030101010101" pitchFamily="2" charset="-122"/>
            <a:cs typeface="+mn-cs"/>
          </a:endParaRPr>
        </a:p>
      </dsp:txBody>
      <dsp:txXfrm rot="-5400000">
        <a:off x="2576585" y="1171499"/>
        <a:ext cx="209956" cy="209392"/>
      </dsp:txXfrm>
    </dsp:sp>
    <dsp:sp modelId="{45583BF9-513A-4756-8BBE-A0E5D27BE5C2}">
      <dsp:nvSpPr>
        <dsp:cNvPr id="0" name=""/>
        <dsp:cNvSpPr/>
      </dsp:nvSpPr>
      <dsp:spPr>
        <a:xfrm>
          <a:off x="1976063" y="1611731"/>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Sputtering Nb</a:t>
          </a:r>
          <a:endParaRPr lang="zh-CN" altLang="en-US"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sp:txBody>
      <dsp:txXfrm>
        <a:off x="2000859" y="1636527"/>
        <a:ext cx="1361409" cy="797008"/>
      </dsp:txXfrm>
    </dsp:sp>
    <dsp:sp modelId="{292D2A81-0424-4D6B-9073-24BCDAA96DCB}">
      <dsp:nvSpPr>
        <dsp:cNvPr id="0" name=""/>
        <dsp:cNvSpPr/>
      </dsp:nvSpPr>
      <dsp:spPr>
        <a:xfrm rot="10800000">
          <a:off x="1552762" y="1860067"/>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solidFill>
              <a:srgbClr val="FFFFFF"/>
            </a:solidFill>
            <a:latin typeface="Calibri" panose="020F0502020204030204"/>
            <a:ea typeface="等线" panose="02010600030101010101" pitchFamily="2" charset="-122"/>
            <a:cs typeface="+mn-cs"/>
          </a:endParaRPr>
        </a:p>
      </dsp:txBody>
      <dsp:txXfrm rot="10800000">
        <a:off x="1642502" y="1930053"/>
        <a:ext cx="209392" cy="209956"/>
      </dsp:txXfrm>
    </dsp:sp>
    <dsp:sp modelId="{8724AE22-A4E0-4259-9501-667C964539B6}">
      <dsp:nvSpPr>
        <dsp:cNvPr id="0" name=""/>
        <dsp:cNvSpPr/>
      </dsp:nvSpPr>
      <dsp:spPr>
        <a:xfrm>
          <a:off x="661" y="1611731"/>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Electro-plating</a:t>
          </a:r>
          <a:endParaRPr lang="zh-CN" altLang="en-US"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sp:txBody>
      <dsp:txXfrm>
        <a:off x="25457" y="1636527"/>
        <a:ext cx="1361409" cy="797008"/>
      </dsp:txXfrm>
    </dsp:sp>
    <dsp:sp modelId="{E3DBCD85-45D9-4832-8C73-CB3B6295AE6A}">
      <dsp:nvSpPr>
        <dsp:cNvPr id="0" name=""/>
        <dsp:cNvSpPr/>
      </dsp:nvSpPr>
      <dsp:spPr>
        <a:xfrm rot="5400000">
          <a:off x="556596" y="2557102"/>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solidFill>
              <a:srgbClr val="FFFFFF"/>
            </a:solidFill>
            <a:latin typeface="Calibri" panose="020F0502020204030204"/>
            <a:ea typeface="等线" panose="02010600030101010101" pitchFamily="2" charset="-122"/>
            <a:cs typeface="+mn-cs"/>
          </a:endParaRPr>
        </a:p>
      </dsp:txBody>
      <dsp:txXfrm rot="-5400000">
        <a:off x="601184" y="2582500"/>
        <a:ext cx="209956" cy="209392"/>
      </dsp:txXfrm>
    </dsp:sp>
    <dsp:sp modelId="{23C52C52-E59F-4B59-B050-FE9FF7077042}">
      <dsp:nvSpPr>
        <dsp:cNvPr id="0" name=""/>
        <dsp:cNvSpPr/>
      </dsp:nvSpPr>
      <dsp:spPr>
        <a:xfrm>
          <a:off x="661" y="3022732"/>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Heat Treatment at 700</a:t>
          </a:r>
          <a:r>
            <a:rPr lang="zh-CN" altLang="en-US"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a:t>
          </a:r>
        </a:p>
      </dsp:txBody>
      <dsp:txXfrm>
        <a:off x="25457" y="3047528"/>
        <a:ext cx="1361409" cy="797008"/>
      </dsp:txXfrm>
    </dsp:sp>
    <dsp:sp modelId="{8A07F040-7713-4876-8131-B7B462F628BD}">
      <dsp:nvSpPr>
        <dsp:cNvPr id="0" name=""/>
        <dsp:cNvSpPr/>
      </dsp:nvSpPr>
      <dsp:spPr>
        <a:xfrm>
          <a:off x="1535830" y="3271068"/>
          <a:ext cx="299132" cy="349928"/>
        </a:xfrm>
        <a:prstGeom prst="rightArrow">
          <a:avLst>
            <a:gd name="adj1" fmla="val 60000"/>
            <a:gd name="adj2" fmla="val 50000"/>
          </a:avLst>
        </a:prstGeom>
        <a:solidFill>
          <a:srgbClr val="004F84">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solidFill>
              <a:srgbClr val="FFFFFF"/>
            </a:solidFill>
            <a:latin typeface="Calibri" panose="020F0502020204030204"/>
            <a:ea typeface="等线" panose="02010600030101010101" pitchFamily="2" charset="-122"/>
            <a:cs typeface="+mn-cs"/>
          </a:endParaRPr>
        </a:p>
      </dsp:txBody>
      <dsp:txXfrm>
        <a:off x="1535830" y="3341054"/>
        <a:ext cx="209392" cy="209956"/>
      </dsp:txXfrm>
    </dsp:sp>
    <dsp:sp modelId="{E8E20218-C264-4232-9EFA-B837C1F2D2E2}">
      <dsp:nvSpPr>
        <dsp:cNvPr id="0" name=""/>
        <dsp:cNvSpPr/>
      </dsp:nvSpPr>
      <dsp:spPr>
        <a:xfrm>
          <a:off x="1976063" y="3022732"/>
          <a:ext cx="1411001" cy="846600"/>
        </a:xfrm>
        <a:prstGeom prst="roundRect">
          <a:avLst>
            <a:gd name="adj" fmla="val 10000"/>
          </a:avLst>
        </a:prstGeom>
        <a:solidFill>
          <a:srgbClr val="004F84">
            <a:hueOff val="0"/>
            <a:satOff val="0"/>
            <a:lumOff val="0"/>
            <a:alphaOff val="0"/>
          </a:srgbClr>
        </a:solidFill>
        <a:ln w="12700" cap="flat" cmpd="sng" algn="ctr">
          <a:solidFill>
            <a:srgbClr val="E7E6E6">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rPr>
            <a:t>Post-chemical polishing</a:t>
          </a:r>
          <a:endParaRPr lang="zh-CN" altLang="en-US" sz="2000" kern="1200" dirty="0">
            <a:solidFill>
              <a:srgbClr val="FFFFFF"/>
            </a:solidFill>
            <a:latin typeface="Times New Roman" panose="02020603050405020304" pitchFamily="18" charset="0"/>
            <a:ea typeface="等线" panose="02010600030101010101" pitchFamily="2" charset="-122"/>
            <a:cs typeface="Times New Roman" panose="02020603050405020304" pitchFamily="18" charset="0"/>
          </a:endParaRPr>
        </a:p>
      </dsp:txBody>
      <dsp:txXfrm>
        <a:off x="2000859" y="3047528"/>
        <a:ext cx="1361409" cy="7970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1CB7F5-8242-4405-93DD-7AAE42B2101A}">
      <dsp:nvSpPr>
        <dsp:cNvPr id="0" name=""/>
        <dsp:cNvSpPr/>
      </dsp:nvSpPr>
      <dsp:spPr>
        <a:xfrm>
          <a:off x="661" y="200730"/>
          <a:ext cx="1411001" cy="8466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latin typeface="Times New Roman" panose="02020603050405020304" pitchFamily="18" charset="0"/>
              <a:ea typeface="等线" panose="02010600030101010101" pitchFamily="2" charset="-122"/>
              <a:cs typeface="Times New Roman" panose="02020603050405020304" pitchFamily="18" charset="0"/>
            </a:rPr>
            <a:t>H</a:t>
          </a:r>
          <a:r>
            <a:rPr lang="en-US" altLang="zh-CN" sz="2000" kern="1200" baseline="-25000" dirty="0">
              <a:latin typeface="Times New Roman" panose="02020603050405020304" pitchFamily="18" charset="0"/>
              <a:ea typeface="等线" panose="02010600030101010101" pitchFamily="2" charset="-122"/>
              <a:cs typeface="Times New Roman" panose="02020603050405020304" pitchFamily="18" charset="0"/>
            </a:rPr>
            <a:t>3</a:t>
          </a:r>
          <a:r>
            <a:rPr lang="en-US" altLang="zh-CN" sz="2000" kern="1200" dirty="0">
              <a:latin typeface="Times New Roman" panose="02020603050405020304" pitchFamily="18" charset="0"/>
              <a:ea typeface="等线" panose="02010600030101010101" pitchFamily="2" charset="-122"/>
              <a:cs typeface="Times New Roman" panose="02020603050405020304" pitchFamily="18" charset="0"/>
            </a:rPr>
            <a:t>PO</a:t>
          </a:r>
          <a:r>
            <a:rPr lang="en-US" altLang="zh-CN" sz="2000" kern="1200" baseline="-25000" dirty="0">
              <a:latin typeface="Times New Roman" panose="02020603050405020304" pitchFamily="18" charset="0"/>
              <a:ea typeface="等线" panose="02010600030101010101" pitchFamily="2" charset="-122"/>
              <a:cs typeface="Times New Roman" panose="02020603050405020304" pitchFamily="18" charset="0"/>
            </a:rPr>
            <a:t>4</a:t>
          </a:r>
          <a:r>
            <a:rPr lang="en-US" altLang="zh-CN" sz="2000" kern="1200" dirty="0">
              <a:latin typeface="Times New Roman" panose="02020603050405020304" pitchFamily="18" charset="0"/>
              <a:ea typeface="等线" panose="02010600030101010101" pitchFamily="2" charset="-122"/>
              <a:cs typeface="Times New Roman" panose="02020603050405020304" pitchFamily="18" charset="0"/>
            </a:rPr>
            <a:t>:</a:t>
          </a:r>
        </a:p>
        <a:p>
          <a:pPr marL="0" lvl="0" indent="0" algn="ctr" defTabSz="889000">
            <a:lnSpc>
              <a:spcPct val="90000"/>
            </a:lnSpc>
            <a:spcBef>
              <a:spcPct val="0"/>
            </a:spcBef>
            <a:spcAft>
              <a:spcPct val="35000"/>
            </a:spcAft>
            <a:buNone/>
          </a:pPr>
          <a:r>
            <a:rPr lang="en-US" altLang="zh-CN" sz="2000" kern="1200" dirty="0">
              <a:latin typeface="Times New Roman" panose="02020603050405020304" pitchFamily="18" charset="0"/>
              <a:ea typeface="等线" panose="02010600030101010101" pitchFamily="2" charset="-122"/>
              <a:cs typeface="Times New Roman" panose="02020603050405020304" pitchFamily="18" charset="0"/>
            </a:rPr>
            <a:t>HNO</a:t>
          </a:r>
          <a:r>
            <a:rPr lang="en-US" altLang="zh-CN" sz="2000" kern="1200" baseline="-25000" dirty="0">
              <a:latin typeface="Times New Roman" panose="02020603050405020304" pitchFamily="18" charset="0"/>
              <a:ea typeface="等线" panose="02010600030101010101" pitchFamily="2" charset="-122"/>
              <a:cs typeface="Times New Roman" panose="02020603050405020304" pitchFamily="18" charset="0"/>
            </a:rPr>
            <a:t>3</a:t>
          </a:r>
          <a:r>
            <a:rPr lang="en-US" altLang="zh-CN" sz="2000" kern="1200" dirty="0">
              <a:latin typeface="Times New Roman" panose="02020603050405020304" pitchFamily="18" charset="0"/>
              <a:ea typeface="等线" panose="02010600030101010101" pitchFamily="2" charset="-122"/>
              <a:cs typeface="Times New Roman" panose="02020603050405020304" pitchFamily="18" charset="0"/>
            </a:rPr>
            <a:t>=3:1</a:t>
          </a:r>
          <a:endParaRPr lang="zh-CN" altLang="en-US" sz="2000" kern="1200" dirty="0">
            <a:latin typeface="Times New Roman" panose="02020603050405020304" pitchFamily="18" charset="0"/>
            <a:ea typeface="等线" panose="02010600030101010101" pitchFamily="2" charset="-122"/>
            <a:cs typeface="Times New Roman" panose="02020603050405020304" pitchFamily="18" charset="0"/>
          </a:endParaRPr>
        </a:p>
      </dsp:txBody>
      <dsp:txXfrm>
        <a:off x="25457" y="225526"/>
        <a:ext cx="1361409" cy="797008"/>
      </dsp:txXfrm>
    </dsp:sp>
    <dsp:sp modelId="{D24F7D3C-D427-4B31-AC21-1B90FD89F15E}">
      <dsp:nvSpPr>
        <dsp:cNvPr id="0" name=""/>
        <dsp:cNvSpPr/>
      </dsp:nvSpPr>
      <dsp:spPr>
        <a:xfrm>
          <a:off x="1535830" y="449066"/>
          <a:ext cx="299132" cy="349928"/>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solidFill>
              <a:srgbClr val="FFFFFF"/>
            </a:solidFill>
            <a:latin typeface="Calibri" panose="020F0502020204030204"/>
            <a:ea typeface="等线" panose="02010600030101010101" pitchFamily="2" charset="-122"/>
            <a:cs typeface="+mn-cs"/>
          </a:endParaRPr>
        </a:p>
      </dsp:txBody>
      <dsp:txXfrm>
        <a:off x="1535830" y="519052"/>
        <a:ext cx="209392" cy="209956"/>
      </dsp:txXfrm>
    </dsp:sp>
    <dsp:sp modelId="{2A250006-7964-4C34-8AD2-7FBEE351A5EC}">
      <dsp:nvSpPr>
        <dsp:cNvPr id="0" name=""/>
        <dsp:cNvSpPr/>
      </dsp:nvSpPr>
      <dsp:spPr>
        <a:xfrm>
          <a:off x="1976063" y="200730"/>
          <a:ext cx="1411001" cy="8466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dirty="0">
              <a:latin typeface="Times New Roman" panose="02020603050405020304" pitchFamily="18" charset="0"/>
              <a:ea typeface="等线" panose="02010600030101010101" pitchFamily="2" charset="-122"/>
              <a:cs typeface="Times New Roman" panose="02020603050405020304" pitchFamily="18" charset="0"/>
            </a:rPr>
            <a:t>HF and H</a:t>
          </a:r>
          <a:r>
            <a:rPr lang="en-US" altLang="zh-CN" sz="2000" kern="1200" baseline="-25000" dirty="0">
              <a:latin typeface="Times New Roman" panose="02020603050405020304" pitchFamily="18" charset="0"/>
              <a:ea typeface="等线" panose="02010600030101010101" pitchFamily="2" charset="-122"/>
              <a:cs typeface="Times New Roman" panose="02020603050405020304" pitchFamily="18" charset="0"/>
            </a:rPr>
            <a:t>2</a:t>
          </a:r>
          <a:r>
            <a:rPr lang="en-US" altLang="zh-CN" sz="2000" kern="1200" dirty="0">
              <a:latin typeface="Times New Roman" panose="02020603050405020304" pitchFamily="18" charset="0"/>
              <a:ea typeface="等线" panose="02010600030101010101" pitchFamily="2" charset="-122"/>
              <a:cs typeface="Times New Roman" panose="02020603050405020304" pitchFamily="18" charset="0"/>
            </a:rPr>
            <a:t>SO</a:t>
          </a:r>
          <a:r>
            <a:rPr lang="en-US" altLang="zh-CN" sz="2000" kern="1200" baseline="-25000" dirty="0">
              <a:latin typeface="Times New Roman" panose="02020603050405020304" pitchFamily="18" charset="0"/>
              <a:ea typeface="等线" panose="02010600030101010101" pitchFamily="2" charset="-122"/>
              <a:cs typeface="Times New Roman" panose="02020603050405020304" pitchFamily="18" charset="0"/>
            </a:rPr>
            <a:t>4</a:t>
          </a:r>
          <a:r>
            <a:rPr lang="en-US" altLang="zh-CN" sz="2000" kern="1200" dirty="0">
              <a:latin typeface="Times New Roman" panose="02020603050405020304" pitchFamily="18" charset="0"/>
              <a:ea typeface="等线" panose="02010600030101010101" pitchFamily="2" charset="-122"/>
              <a:cs typeface="Times New Roman" panose="02020603050405020304" pitchFamily="18" charset="0"/>
            </a:rPr>
            <a:t> solution</a:t>
          </a:r>
          <a:endParaRPr lang="zh-CN" altLang="en-US" sz="2000" kern="1200" dirty="0">
            <a:latin typeface="Times New Roman" panose="02020603050405020304" pitchFamily="18" charset="0"/>
            <a:ea typeface="等线" panose="02010600030101010101" pitchFamily="2" charset="-122"/>
            <a:cs typeface="Times New Roman" panose="02020603050405020304" pitchFamily="18" charset="0"/>
          </a:endParaRPr>
        </a:p>
      </dsp:txBody>
      <dsp:txXfrm>
        <a:off x="2000859" y="225526"/>
        <a:ext cx="1361409" cy="797008"/>
      </dsp:txXfrm>
    </dsp:sp>
    <dsp:sp modelId="{21AD006E-8FD1-4763-A240-53C34269121F}">
      <dsp:nvSpPr>
        <dsp:cNvPr id="0" name=""/>
        <dsp:cNvSpPr/>
      </dsp:nvSpPr>
      <dsp:spPr>
        <a:xfrm rot="5400000">
          <a:off x="2531997" y="1146101"/>
          <a:ext cx="299132" cy="349928"/>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solidFill>
              <a:srgbClr val="FFFFFF"/>
            </a:solidFill>
            <a:latin typeface="Calibri" panose="020F0502020204030204"/>
            <a:ea typeface="等线" panose="02010600030101010101" pitchFamily="2" charset="-122"/>
            <a:cs typeface="+mn-cs"/>
          </a:endParaRPr>
        </a:p>
      </dsp:txBody>
      <dsp:txXfrm rot="-5400000">
        <a:off x="2576585" y="1171499"/>
        <a:ext cx="209956" cy="209392"/>
      </dsp:txXfrm>
    </dsp:sp>
    <dsp:sp modelId="{45583BF9-513A-4756-8BBE-A0E5D27BE5C2}">
      <dsp:nvSpPr>
        <dsp:cNvPr id="0" name=""/>
        <dsp:cNvSpPr/>
      </dsp:nvSpPr>
      <dsp:spPr>
        <a:xfrm>
          <a:off x="1976063" y="1611731"/>
          <a:ext cx="1411001" cy="8466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a:latin typeface="Times New Roman" panose="02020603050405020304" pitchFamily="18" charset="0"/>
              <a:ea typeface="等线" panose="02010600030101010101" pitchFamily="2" charset="-122"/>
              <a:cs typeface="Times New Roman" panose="02020603050405020304" pitchFamily="18" charset="0"/>
            </a:rPr>
            <a:t>Ultrasonic cleaning</a:t>
          </a:r>
          <a:endParaRPr lang="zh-CN" altLang="en-US" sz="2000" kern="1200" dirty="0">
            <a:latin typeface="Times New Roman" panose="02020603050405020304" pitchFamily="18" charset="0"/>
            <a:ea typeface="等线" panose="02010600030101010101" pitchFamily="2" charset="-122"/>
            <a:cs typeface="Times New Roman" panose="02020603050405020304" pitchFamily="18" charset="0"/>
          </a:endParaRPr>
        </a:p>
      </dsp:txBody>
      <dsp:txXfrm>
        <a:off x="2000859" y="1636527"/>
        <a:ext cx="1361409" cy="797008"/>
      </dsp:txXfrm>
    </dsp:sp>
    <dsp:sp modelId="{292D2A81-0424-4D6B-9073-24BCDAA96DCB}">
      <dsp:nvSpPr>
        <dsp:cNvPr id="0" name=""/>
        <dsp:cNvSpPr/>
      </dsp:nvSpPr>
      <dsp:spPr>
        <a:xfrm rot="10800000">
          <a:off x="1552762" y="1860067"/>
          <a:ext cx="299132" cy="349928"/>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solidFill>
              <a:srgbClr val="FFFFFF"/>
            </a:solidFill>
            <a:latin typeface="Calibri" panose="020F0502020204030204"/>
            <a:ea typeface="等线" panose="02010600030101010101" pitchFamily="2" charset="-122"/>
            <a:cs typeface="+mn-cs"/>
          </a:endParaRPr>
        </a:p>
      </dsp:txBody>
      <dsp:txXfrm rot="10800000">
        <a:off x="1642502" y="1930053"/>
        <a:ext cx="209392" cy="209956"/>
      </dsp:txXfrm>
    </dsp:sp>
    <dsp:sp modelId="{B203089E-6D80-46B1-95BC-68490AA66D54}">
      <dsp:nvSpPr>
        <dsp:cNvPr id="0" name=""/>
        <dsp:cNvSpPr/>
      </dsp:nvSpPr>
      <dsp:spPr>
        <a:xfrm>
          <a:off x="661" y="1611731"/>
          <a:ext cx="1411001" cy="8466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en-US" sz="2000" kern="1200">
              <a:latin typeface="Times New Roman" panose="02020603050405020304" pitchFamily="18" charset="0"/>
              <a:ea typeface="等线" panose="02010600030101010101" pitchFamily="2" charset="-122"/>
              <a:cs typeface="Times New Roman" panose="02020603050405020304" pitchFamily="18" charset="0"/>
            </a:rPr>
            <a:t>High-pressure rinsing</a:t>
          </a:r>
          <a:endParaRPr lang="zh-CN" altLang="en-US" sz="2000" kern="1200" dirty="0">
            <a:latin typeface="Times New Roman" panose="02020603050405020304" pitchFamily="18" charset="0"/>
            <a:ea typeface="等线" panose="02010600030101010101" pitchFamily="2" charset="-122"/>
            <a:cs typeface="Times New Roman" panose="02020603050405020304" pitchFamily="18" charset="0"/>
          </a:endParaRPr>
        </a:p>
      </dsp:txBody>
      <dsp:txXfrm>
        <a:off x="25457" y="1636527"/>
        <a:ext cx="1361409" cy="797008"/>
      </dsp:txXfrm>
    </dsp:sp>
    <dsp:sp modelId="{48059790-0B49-4984-A581-108C023396B6}">
      <dsp:nvSpPr>
        <dsp:cNvPr id="0" name=""/>
        <dsp:cNvSpPr/>
      </dsp:nvSpPr>
      <dsp:spPr>
        <a:xfrm rot="5400000">
          <a:off x="556596" y="2557102"/>
          <a:ext cx="299132" cy="349928"/>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601184" y="2582500"/>
        <a:ext cx="209956" cy="209392"/>
      </dsp:txXfrm>
    </dsp:sp>
    <dsp:sp modelId="{8724AE22-A4E0-4259-9501-667C964539B6}">
      <dsp:nvSpPr>
        <dsp:cNvPr id="0" name=""/>
        <dsp:cNvSpPr/>
      </dsp:nvSpPr>
      <dsp:spPr>
        <a:xfrm>
          <a:off x="661" y="3022732"/>
          <a:ext cx="1411001" cy="8466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a:latin typeface="Times New Roman" panose="02020603050405020304" pitchFamily="18" charset="0"/>
              <a:ea typeface="等线" panose="02010600030101010101" pitchFamily="2" charset="-122"/>
              <a:cs typeface="Times New Roman" panose="02020603050405020304" pitchFamily="18" charset="0"/>
            </a:rPr>
            <a:t>Nitrogen drying</a:t>
          </a:r>
          <a:endParaRPr lang="zh-CN" altLang="en-US" sz="2000" kern="1200" dirty="0">
            <a:latin typeface="Times New Roman" panose="02020603050405020304" pitchFamily="18" charset="0"/>
            <a:ea typeface="等线" panose="02010600030101010101" pitchFamily="2" charset="-122"/>
            <a:cs typeface="Times New Roman" panose="02020603050405020304" pitchFamily="18" charset="0"/>
          </a:endParaRPr>
        </a:p>
      </dsp:txBody>
      <dsp:txXfrm>
        <a:off x="25457" y="3047528"/>
        <a:ext cx="1361409" cy="797008"/>
      </dsp:txXfrm>
    </dsp:sp>
    <dsp:sp modelId="{E3DBCD85-45D9-4832-8C73-CB3B6295AE6A}">
      <dsp:nvSpPr>
        <dsp:cNvPr id="0" name=""/>
        <dsp:cNvSpPr/>
      </dsp:nvSpPr>
      <dsp:spPr>
        <a:xfrm>
          <a:off x="1535830" y="3271068"/>
          <a:ext cx="299132" cy="349928"/>
        </a:xfrm>
        <a:prstGeom prst="rightArrow">
          <a:avLst>
            <a:gd name="adj1" fmla="val 60000"/>
            <a:gd name="adj2" fmla="val 50000"/>
          </a:avLst>
        </a:prstGeom>
        <a:solidFill>
          <a:schemeClr val="accent3">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zh-CN" altLang="en-US" sz="1800" kern="1200">
            <a:solidFill>
              <a:srgbClr val="FFFFFF"/>
            </a:solidFill>
            <a:latin typeface="Calibri" panose="020F0502020204030204"/>
            <a:ea typeface="等线" panose="02010600030101010101" pitchFamily="2" charset="-122"/>
            <a:cs typeface="+mn-cs"/>
          </a:endParaRPr>
        </a:p>
      </dsp:txBody>
      <dsp:txXfrm>
        <a:off x="1535830" y="3341054"/>
        <a:ext cx="209392" cy="209956"/>
      </dsp:txXfrm>
    </dsp:sp>
    <dsp:sp modelId="{23C52C52-E59F-4B59-B050-FE9FF7077042}">
      <dsp:nvSpPr>
        <dsp:cNvPr id="0" name=""/>
        <dsp:cNvSpPr/>
      </dsp:nvSpPr>
      <dsp:spPr>
        <a:xfrm>
          <a:off x="1976063" y="3022732"/>
          <a:ext cx="1411001" cy="8466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altLang="zh-CN" sz="2000" kern="1200">
              <a:latin typeface="Times New Roman" panose="02020603050405020304" pitchFamily="18" charset="0"/>
              <a:ea typeface="等线" panose="02010600030101010101" pitchFamily="2" charset="-122"/>
              <a:cs typeface="Times New Roman" panose="02020603050405020304" pitchFamily="18" charset="0"/>
            </a:rPr>
            <a:t>RF property test</a:t>
          </a:r>
          <a:endParaRPr lang="zh-CN" altLang="en-US" sz="2000" kern="1200" dirty="0">
            <a:latin typeface="Times New Roman" panose="02020603050405020304" pitchFamily="18" charset="0"/>
            <a:ea typeface="等线" panose="02010600030101010101" pitchFamily="2" charset="-122"/>
            <a:cs typeface="Times New Roman" panose="02020603050405020304" pitchFamily="18" charset="0"/>
          </a:endParaRPr>
        </a:p>
      </dsp:txBody>
      <dsp:txXfrm>
        <a:off x="2000859" y="3047528"/>
        <a:ext cx="1361409" cy="79700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61ACF370-8DFA-A314-1678-39A922E373F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909F2959-7A5B-CE61-C6A6-7892C68D2E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2254539-C9D0-4438-873D-735AFBFF00E0}" type="datetimeFigureOut">
              <a:rPr lang="zh-CN" altLang="en-US" smtClean="0"/>
              <a:t>2024/9/16</a:t>
            </a:fld>
            <a:endParaRPr lang="zh-CN" altLang="en-US"/>
          </a:p>
        </p:txBody>
      </p:sp>
      <p:sp>
        <p:nvSpPr>
          <p:cNvPr id="4" name="页脚占位符 3">
            <a:extLst>
              <a:ext uri="{FF2B5EF4-FFF2-40B4-BE49-F238E27FC236}">
                <a16:creationId xmlns:a16="http://schemas.microsoft.com/office/drawing/2014/main" id="{D30E6E1F-4321-3863-5910-AD4B18D2DB6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1044CBE7-C9E0-24CC-7331-4B66B95829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004E97B-58D8-4769-BCD8-AD7C019E656D}" type="slidenum">
              <a:rPr lang="zh-CN" altLang="en-US" smtClean="0"/>
              <a:t>‹#›</a:t>
            </a:fld>
            <a:endParaRPr lang="zh-CN" altLang="en-US"/>
          </a:p>
        </p:txBody>
      </p:sp>
    </p:spTree>
    <p:extLst>
      <p:ext uri="{BB962C8B-B14F-4D97-AF65-F5344CB8AC3E}">
        <p14:creationId xmlns:p14="http://schemas.microsoft.com/office/powerpoint/2010/main" val="29289554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91D4C7-EC31-4683-908A-4F5EF0815C0E}" type="datetimeFigureOut">
              <a:rPr lang="zh-CN" altLang="en-US" smtClean="0"/>
              <a:t>2024/9/16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87610-445F-44F6-B770-C71670849878}" type="slidenum">
              <a:rPr lang="zh-CN" altLang="en-US" smtClean="0"/>
              <a:t>‹#›</a:t>
            </a:fld>
            <a:endParaRPr lang="zh-CN" altLang="en-US"/>
          </a:p>
        </p:txBody>
      </p:sp>
    </p:spTree>
    <p:extLst>
      <p:ext uri="{BB962C8B-B14F-4D97-AF65-F5344CB8AC3E}">
        <p14:creationId xmlns:p14="http://schemas.microsoft.com/office/powerpoint/2010/main" val="3408644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Hello, everyone. I’m very happy to make this presentation. I’m from the Institute of modern physics, Chinese academy of sciences. The topic of my report is Study on Nb3Sn coating technology for superconducting RF cavity by bronze method. </a:t>
            </a:r>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1</a:t>
            </a:fld>
            <a:endParaRPr lang="zh-CN" altLang="en-US"/>
          </a:p>
        </p:txBody>
      </p:sp>
    </p:spTree>
    <p:extLst>
      <p:ext uri="{BB962C8B-B14F-4D97-AF65-F5344CB8AC3E}">
        <p14:creationId xmlns:p14="http://schemas.microsoft.com/office/powerpoint/2010/main" val="1915004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zh-CN" altLang="en-US" dirty="0"/>
              <a:t>The Q</a:t>
            </a:r>
            <a:r>
              <a:rPr lang="zh-CN" altLang="en-US" baseline="-25000" dirty="0"/>
              <a:t>0</a:t>
            </a:r>
            <a:r>
              <a:rPr lang="zh-CN" altLang="en-US" dirty="0"/>
              <a:t> of the thin-film cavity at 4.2 K is about </a:t>
            </a:r>
            <a:r>
              <a:rPr lang="en-US" altLang="zh-CN" dirty="0"/>
              <a:t>1.2</a:t>
            </a:r>
            <a:r>
              <a:rPr lang="zh-CN" altLang="en-US" dirty="0"/>
              <a:t>E+9, which is better than that of the pure niobium cavity under the same conditions. Without Q-Slope </a:t>
            </a:r>
            <a:r>
              <a:rPr lang="en-US" altLang="zh-CN" dirty="0"/>
              <a:t>and </a:t>
            </a:r>
            <a:r>
              <a:rPr lang="zh-CN" altLang="en-US" dirty="0"/>
              <a:t>X-ray, it is inferred that the reason for limiting E</a:t>
            </a:r>
            <a:r>
              <a:rPr lang="zh-CN" altLang="en-US" baseline="-25000" dirty="0"/>
              <a:t>pk</a:t>
            </a:r>
            <a:r>
              <a:rPr lang="zh-CN" altLang="en-US" dirty="0"/>
              <a:t> is thermal quench. </a:t>
            </a:r>
          </a:p>
        </p:txBody>
      </p:sp>
      <p:sp>
        <p:nvSpPr>
          <p:cNvPr id="4" name="灯片编号占位符 3"/>
          <p:cNvSpPr>
            <a:spLocks noGrp="1"/>
          </p:cNvSpPr>
          <p:nvPr>
            <p:ph type="sldNum" sz="quarter" idx="5"/>
          </p:nvPr>
        </p:nvSpPr>
        <p:spPr/>
        <p:txBody>
          <a:bodyPr/>
          <a:lstStyle/>
          <a:p>
            <a:fld id="{5B887610-445F-44F6-B770-C71670849878}" type="slidenum">
              <a:rPr lang="zh-CN" altLang="en-US" smtClean="0"/>
              <a:t>11</a:t>
            </a:fld>
            <a:endParaRPr lang="zh-CN" altLang="en-US"/>
          </a:p>
        </p:txBody>
      </p:sp>
    </p:spTree>
    <p:extLst>
      <p:ext uri="{BB962C8B-B14F-4D97-AF65-F5344CB8AC3E}">
        <p14:creationId xmlns:p14="http://schemas.microsoft.com/office/powerpoint/2010/main" val="22903035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Outlines include 3 parts: Background, Nb3Sn thin film activities and conclusion.</a:t>
            </a:r>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12</a:t>
            </a:fld>
            <a:endParaRPr lang="zh-CN" altLang="en-US"/>
          </a:p>
        </p:txBody>
      </p:sp>
    </p:spTree>
    <p:extLst>
      <p:ext uri="{BB962C8B-B14F-4D97-AF65-F5344CB8AC3E}">
        <p14:creationId xmlns:p14="http://schemas.microsoft.com/office/powerpoint/2010/main" val="6626854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ACA875F-942B-42E0-A8F1-7115727BAB7C}" type="slidenum">
              <a:rPr lang="zh-CN" altLang="en-US" smtClean="0"/>
              <a:t>15</a:t>
            </a:fld>
            <a:endParaRPr lang="zh-CN" altLang="en-US"/>
          </a:p>
        </p:txBody>
      </p:sp>
    </p:spTree>
    <p:extLst>
      <p:ext uri="{BB962C8B-B14F-4D97-AF65-F5344CB8AC3E}">
        <p14:creationId xmlns:p14="http://schemas.microsoft.com/office/powerpoint/2010/main" val="25184834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Outlines include 3 parts: Background, Nb3Sn thin film activities and conclusion.</a:t>
            </a:r>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24</a:t>
            </a:fld>
            <a:endParaRPr lang="zh-CN" altLang="en-US"/>
          </a:p>
        </p:txBody>
      </p:sp>
    </p:spTree>
    <p:extLst>
      <p:ext uri="{BB962C8B-B14F-4D97-AF65-F5344CB8AC3E}">
        <p14:creationId xmlns:p14="http://schemas.microsoft.com/office/powerpoint/2010/main" val="11391046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Finally ,this is the conclusion.</a:t>
            </a:r>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29</a:t>
            </a:fld>
            <a:endParaRPr lang="zh-CN" altLang="en-US"/>
          </a:p>
        </p:txBody>
      </p:sp>
    </p:spTree>
    <p:extLst>
      <p:ext uri="{BB962C8B-B14F-4D97-AF65-F5344CB8AC3E}">
        <p14:creationId xmlns:p14="http://schemas.microsoft.com/office/powerpoint/2010/main" val="2597918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Outlines include 3 parts: Background, Nb3Sn thin film activities and conclusion.</a:t>
            </a:r>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2</a:t>
            </a:fld>
            <a:endParaRPr lang="zh-CN" altLang="en-US"/>
          </a:p>
        </p:txBody>
      </p:sp>
    </p:spTree>
    <p:extLst>
      <p:ext uri="{BB962C8B-B14F-4D97-AF65-F5344CB8AC3E}">
        <p14:creationId xmlns:p14="http://schemas.microsoft.com/office/powerpoint/2010/main" val="31822056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3</a:t>
            </a:fld>
            <a:endParaRPr lang="zh-CN" altLang="en-US"/>
          </a:p>
        </p:txBody>
      </p:sp>
    </p:spTree>
    <p:extLst>
      <p:ext uri="{BB962C8B-B14F-4D97-AF65-F5344CB8AC3E}">
        <p14:creationId xmlns:p14="http://schemas.microsoft.com/office/powerpoint/2010/main" val="3127921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As we know, it’s very difficult to form a single Nb3Sn phase in Nb-Sn binary phase below 900</a:t>
            </a:r>
            <a:r>
              <a:rPr lang="zh-CN" altLang="en-US" dirty="0"/>
              <a:t>℃</a:t>
            </a:r>
            <a:r>
              <a:rPr lang="en-US" altLang="zh-CN" dirty="0"/>
              <a:t>. However, in the Nb-Cu-Sn ternary phase diagram, a single Nb3Sn phase can be synthesized by a bypass route at 700</a:t>
            </a:r>
            <a:r>
              <a:rPr lang="zh-CN" altLang="en-US" dirty="0"/>
              <a:t>℃</a:t>
            </a:r>
            <a:r>
              <a:rPr lang="en-US" altLang="zh-CN" dirty="0"/>
              <a:t>. Besides, the copper can </a:t>
            </a:r>
            <a:r>
              <a:rPr lang="zh-CN" altLang="en-US" dirty="0"/>
              <a:t>facilitate the interdiffusion between Nb and Sn by 7~10 magnitudes of order</a:t>
            </a:r>
            <a:r>
              <a:rPr lang="en-US" altLang="zh-CN" dirty="0"/>
              <a:t>s. And the copper alloy will be excluded from the Nb</a:t>
            </a:r>
            <a:r>
              <a:rPr lang="en-US" altLang="zh-CN" baseline="-25000" dirty="0"/>
              <a:t>3</a:t>
            </a:r>
            <a:r>
              <a:rPr lang="en-US" altLang="zh-CN" dirty="0"/>
              <a:t>Sn phase by itself, so Cu dose not affect the superconductivity of Nb3Sn film.</a:t>
            </a:r>
          </a:p>
          <a:p>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4</a:t>
            </a:fld>
            <a:endParaRPr lang="zh-CN" altLang="en-US"/>
          </a:p>
        </p:txBody>
      </p:sp>
    </p:spTree>
    <p:extLst>
      <p:ext uri="{BB962C8B-B14F-4D97-AF65-F5344CB8AC3E}">
        <p14:creationId xmlns:p14="http://schemas.microsoft.com/office/powerpoint/2010/main" val="39225444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0" i="0" u="none" strike="noStrike" baseline="0" dirty="0">
                <a:solidFill>
                  <a:srgbClr val="000000"/>
                </a:solidFill>
                <a:latin typeface="Arial" panose="020B0604020202020204" pitchFamily="34" charset="0"/>
              </a:rPr>
              <a:t>The QPR allows the RF characterization of superconducting samples over a wide range of frequencies, temperatures and magnetic field strengths, covering the operating parameters of a variety of particle accelerators.</a:t>
            </a:r>
            <a:endParaRPr lang="zh-CN" altLang="en-US" dirty="0"/>
          </a:p>
          <a:p>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5</a:t>
            </a:fld>
            <a:endParaRPr lang="zh-CN" altLang="en-US"/>
          </a:p>
        </p:txBody>
      </p:sp>
    </p:spTree>
    <p:extLst>
      <p:ext uri="{BB962C8B-B14F-4D97-AF65-F5344CB8AC3E}">
        <p14:creationId xmlns:p14="http://schemas.microsoft.com/office/powerpoint/2010/main" val="1972387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Outlines include 3 parts: Background, Nb3Sn thin film activities and conclusion.</a:t>
            </a:r>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7</a:t>
            </a:fld>
            <a:endParaRPr lang="zh-CN" altLang="en-US"/>
          </a:p>
        </p:txBody>
      </p:sp>
    </p:spTree>
    <p:extLst>
      <p:ext uri="{BB962C8B-B14F-4D97-AF65-F5344CB8AC3E}">
        <p14:creationId xmlns:p14="http://schemas.microsoft.com/office/powerpoint/2010/main" val="38683670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Route 3 replaces the substrate with a copper  substrate, first need to sputter a layer of niobium film on the copper substrate, and then implement the scheme according to route 2.</a:t>
            </a:r>
          </a:p>
          <a:p>
            <a:r>
              <a:rPr lang="en-US" altLang="zh-CN" dirty="0"/>
              <a:t>The images on the lower left showed a step by step coating process and annealing. The picture on the right shows the coating on a 110mm diameter large disc, and the copper-based Nb3Sn sample was successfully prepared, and the RF performance test will be carried out in the future.</a:t>
            </a:r>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8</a:t>
            </a:fld>
            <a:endParaRPr lang="zh-CN" altLang="en-US"/>
          </a:p>
        </p:txBody>
      </p:sp>
    </p:spTree>
    <p:extLst>
      <p:ext uri="{BB962C8B-B14F-4D97-AF65-F5344CB8AC3E}">
        <p14:creationId xmlns:p14="http://schemas.microsoft.com/office/powerpoint/2010/main" val="3525839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surface morphology and superconducting properties of the copper-based Nb3Sn sample were tested, and the results showed that the film was complete, without cracks and bubbles, and the superconducting transition temperature could reach 17K.</a:t>
            </a:r>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9</a:t>
            </a:fld>
            <a:endParaRPr lang="zh-CN" altLang="en-US"/>
          </a:p>
        </p:txBody>
      </p:sp>
    </p:spTree>
    <p:extLst>
      <p:ext uri="{BB962C8B-B14F-4D97-AF65-F5344CB8AC3E}">
        <p14:creationId xmlns:p14="http://schemas.microsoft.com/office/powerpoint/2010/main" val="2486860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Then a bronze Nb3Sn thin film cavity was prepared according to the standard coating operation process. </a:t>
            </a:r>
            <a:r>
              <a:rPr lang="zh-CN" altLang="en-US" dirty="0"/>
              <a:t>The surface morphology of the different stages of the coating is shown in the figure below</a:t>
            </a:r>
            <a:r>
              <a:rPr lang="en-US" altLang="zh-CN" dirty="0"/>
              <a:t>. </a:t>
            </a:r>
            <a:r>
              <a:rPr lang="zh-CN" altLang="en-US" dirty="0"/>
              <a:t>Morphology analysis: The film is complete and the film-base bond is good, but there are differences in the optical area, and niobium oxide is suspected. </a:t>
            </a:r>
            <a:r>
              <a:rPr lang="en-US" altLang="zh-CN" dirty="0"/>
              <a:t>The right picture showed </a:t>
            </a:r>
            <a:r>
              <a:rPr lang="en-US" altLang="zh-CN" sz="1200" dirty="0"/>
              <a:t>the relationship between annealing curve and air pressure with time.</a:t>
            </a:r>
            <a:endParaRPr lang="zh-CN" alt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 </a:t>
            </a:r>
            <a:endParaRPr lang="zh-CN" alt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a:p>
            <a:endParaRPr lang="zh-CN" altLang="en-US" dirty="0"/>
          </a:p>
        </p:txBody>
      </p:sp>
      <p:sp>
        <p:nvSpPr>
          <p:cNvPr id="4" name="灯片编号占位符 3"/>
          <p:cNvSpPr>
            <a:spLocks noGrp="1"/>
          </p:cNvSpPr>
          <p:nvPr>
            <p:ph type="sldNum" sz="quarter" idx="5"/>
          </p:nvPr>
        </p:nvSpPr>
        <p:spPr/>
        <p:txBody>
          <a:bodyPr/>
          <a:lstStyle/>
          <a:p>
            <a:fld id="{5B887610-445F-44F6-B770-C71670849878}" type="slidenum">
              <a:rPr lang="zh-CN" altLang="en-US" smtClean="0"/>
              <a:t>10</a:t>
            </a:fld>
            <a:endParaRPr lang="zh-CN" altLang="en-US"/>
          </a:p>
        </p:txBody>
      </p:sp>
    </p:spTree>
    <p:extLst>
      <p:ext uri="{BB962C8B-B14F-4D97-AF65-F5344CB8AC3E}">
        <p14:creationId xmlns:p14="http://schemas.microsoft.com/office/powerpoint/2010/main" val="5373751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5" name="矩形 14"/>
          <p:cNvSpPr/>
          <p:nvPr userDrawn="1"/>
        </p:nvSpPr>
        <p:spPr>
          <a:xfrm>
            <a:off x="0" y="6453810"/>
            <a:ext cx="12192000" cy="404190"/>
          </a:xfrm>
          <a:prstGeom prst="rect">
            <a:avLst/>
          </a:prstGeom>
          <a:gradFill flip="none" rotWithShape="1">
            <a:gsLst>
              <a:gs pos="4000">
                <a:schemeClr val="bg1"/>
              </a:gs>
              <a:gs pos="50000">
                <a:srgbClr val="0047A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defRPr/>
            </a:pPr>
            <a:endParaRPr lang="zh-CN" altLang="en-US" sz="1600" b="1" i="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anose="02020603050405020304" pitchFamily="18" charset="0"/>
              <a:ea typeface="黑体" panose="02010609060101010101" pitchFamily="49" charset="-122"/>
              <a:cs typeface="Times New Roman" panose="02020603050405020304" pitchFamily="18" charset="0"/>
            </a:endParaRPr>
          </a:p>
        </p:txBody>
      </p:sp>
      <p:sp>
        <p:nvSpPr>
          <p:cNvPr id="8" name="标题 7"/>
          <p:cNvSpPr>
            <a:spLocks noGrp="1"/>
          </p:cNvSpPr>
          <p:nvPr>
            <p:ph type="ctrTitle"/>
          </p:nvPr>
        </p:nvSpPr>
        <p:spPr>
          <a:xfrm>
            <a:off x="902261" y="2060848"/>
            <a:ext cx="10666347" cy="1476032"/>
          </a:xfrm>
        </p:spPr>
        <p:txBody>
          <a:bodyPr vert="horz" anchor="ctr" anchorCtr="0">
            <a:normAutofit/>
          </a:bodyPr>
          <a:lstStyle>
            <a:lvl1pPr algn="r">
              <a:defRPr sz="4000">
                <a:solidFill>
                  <a:srgbClr val="FE8637"/>
                </a:solidFill>
                <a:latin typeface="Times New Roman" panose="02020603050405020304" pitchFamily="18" charset="0"/>
                <a:cs typeface="Times New Roman" panose="02020603050405020304" pitchFamily="18" charset="0"/>
              </a:defRPr>
            </a:lvl1pPr>
          </a:lstStyle>
          <a:p>
            <a:r>
              <a:rPr kumimoji="0" lang="zh-CN" altLang="en-US" dirty="0"/>
              <a:t>单击此处编辑母版标题样式</a:t>
            </a:r>
            <a:endParaRPr kumimoji="0" lang="en-US" dirty="0"/>
          </a:p>
        </p:txBody>
      </p:sp>
      <p:sp>
        <p:nvSpPr>
          <p:cNvPr id="9" name="副标题 8"/>
          <p:cNvSpPr>
            <a:spLocks noGrp="1"/>
          </p:cNvSpPr>
          <p:nvPr>
            <p:ph type="subTitle" idx="1"/>
          </p:nvPr>
        </p:nvSpPr>
        <p:spPr>
          <a:xfrm>
            <a:off x="920072" y="3897052"/>
            <a:ext cx="10648537" cy="2268252"/>
          </a:xfrm>
          <a:prstGeom prst="rect">
            <a:avLst/>
          </a:prstGeom>
        </p:spPr>
        <p:txBody>
          <a:bodyPr vert="horz" anchor="ctr" anchorCtr="0"/>
          <a:lstStyle>
            <a:lvl1pPr marL="0" indent="0" algn="r">
              <a:buNone/>
              <a:defRPr sz="2400" b="1">
                <a:solidFill>
                  <a:srgbClr val="7598D9"/>
                </a:solidFill>
                <a:latin typeface="Times New Roman" panose="02020603050405020304" pitchFamily="18" charset="0"/>
                <a:ea typeface="+mj-ea"/>
                <a:cs typeface="Times New Roman" panose="02020603050405020304" pitchFamily="18"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dirty="0"/>
          </a:p>
        </p:txBody>
      </p:sp>
      <p:sp>
        <p:nvSpPr>
          <p:cNvPr id="21" name="矩形 20"/>
          <p:cNvSpPr/>
          <p:nvPr/>
        </p:nvSpPr>
        <p:spPr>
          <a:xfrm>
            <a:off x="513672" y="2060849"/>
            <a:ext cx="11054937" cy="1476031"/>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latin typeface="Times New Roman" panose="02020603050405020304" pitchFamily="18" charset="0"/>
              <a:cs typeface="Times New Roman" panose="02020603050405020304" pitchFamily="18" charset="0"/>
            </a:endParaRPr>
          </a:p>
        </p:txBody>
      </p:sp>
      <p:sp>
        <p:nvSpPr>
          <p:cNvPr id="33" name="矩形 32"/>
          <p:cNvSpPr/>
          <p:nvPr/>
        </p:nvSpPr>
        <p:spPr>
          <a:xfrm>
            <a:off x="513672" y="3897052"/>
            <a:ext cx="11054936" cy="2268252"/>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latin typeface="Times New Roman" panose="02020603050405020304" pitchFamily="18" charset="0"/>
              <a:cs typeface="Times New Roman" panose="02020603050405020304" pitchFamily="18" charset="0"/>
            </a:endParaRPr>
          </a:p>
        </p:txBody>
      </p:sp>
      <p:sp>
        <p:nvSpPr>
          <p:cNvPr id="22" name="矩形 21"/>
          <p:cNvSpPr/>
          <p:nvPr/>
        </p:nvSpPr>
        <p:spPr>
          <a:xfrm>
            <a:off x="500971" y="2060848"/>
            <a:ext cx="317501" cy="1476032"/>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latin typeface="Times New Roman" panose="02020603050405020304" pitchFamily="18" charset="0"/>
              <a:cs typeface="Times New Roman" panose="02020603050405020304" pitchFamily="18" charset="0"/>
            </a:endParaRPr>
          </a:p>
        </p:txBody>
      </p:sp>
      <p:sp>
        <p:nvSpPr>
          <p:cNvPr id="32" name="矩形 31"/>
          <p:cNvSpPr/>
          <p:nvPr/>
        </p:nvSpPr>
        <p:spPr>
          <a:xfrm>
            <a:off x="513672" y="3897052"/>
            <a:ext cx="304800" cy="2268252"/>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latin typeface="Times New Roman" panose="02020603050405020304" pitchFamily="18" charset="0"/>
              <a:cs typeface="Times New Roman" panose="02020603050405020304" pitchFamily="18" charset="0"/>
            </a:endParaRPr>
          </a:p>
        </p:txBody>
      </p:sp>
      <p:pic>
        <p:nvPicPr>
          <p:cNvPr id="13" name="图片 12" descr="核裂变副本.png"/>
          <p:cNvPicPr>
            <a:picLocks noChangeAspect="1"/>
          </p:cNvPicPr>
          <p:nvPr userDrawn="1"/>
        </p:nvPicPr>
        <p:blipFill>
          <a:blip r:embed="rId2" cstate="screen"/>
          <a:stretch>
            <a:fillRect/>
          </a:stretch>
        </p:blipFill>
        <p:spPr>
          <a:xfrm>
            <a:off x="-677" y="6454800"/>
            <a:ext cx="1041600" cy="403200"/>
          </a:xfrm>
          <a:prstGeom prst="rect">
            <a:avLst/>
          </a:prstGeom>
        </p:spPr>
      </p:pic>
      <p:pic>
        <p:nvPicPr>
          <p:cNvPr id="14" name="图片 13"/>
          <p:cNvPicPr>
            <a:picLocks noChangeAspect="1"/>
          </p:cNvPicPr>
          <p:nvPr userDrawn="1"/>
        </p:nvPicPr>
        <p:blipFill>
          <a:blip r:embed="rId3" cstate="print"/>
          <a:stretch>
            <a:fillRect/>
          </a:stretch>
        </p:blipFill>
        <p:spPr>
          <a:xfrm>
            <a:off x="5366" y="44625"/>
            <a:ext cx="6874725" cy="813509"/>
          </a:xfrm>
          <a:prstGeom prst="rect">
            <a:avLst/>
          </a:prstGeom>
        </p:spPr>
      </p:pic>
    </p:spTree>
    <p:extLst>
      <p:ext uri="{BB962C8B-B14F-4D97-AF65-F5344CB8AC3E}">
        <p14:creationId xmlns:p14="http://schemas.microsoft.com/office/powerpoint/2010/main" val="3002884587"/>
      </p:ext>
    </p:extLst>
  </p:cSld>
  <p:clrMapOvr>
    <a:masterClrMapping/>
  </p:clrMapOvr>
  <p:transitio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391478" y="116632"/>
            <a:ext cx="10033445" cy="720000"/>
          </a:xfrm>
          <a:noFill/>
          <a:ln>
            <a:noFill/>
          </a:ln>
        </p:spPr>
        <p:txBody>
          <a:bodyPr vert="horz" anchor="ctr" anchorCtr="0">
            <a:normAutofit/>
          </a:bodyPr>
          <a:lstStyle>
            <a:lvl1pPr>
              <a:defRPr lang="en-US" dirty="0">
                <a:ln w="3175" cmpd="sng">
                  <a:noFill/>
                  <a:prstDash val="solid"/>
                </a:ln>
                <a:solidFill>
                  <a:schemeClr val="accent1">
                    <a:lumMod val="75000"/>
                  </a:schemeClr>
                </a:solidFill>
                <a:latin typeface="+mn-lt"/>
              </a:defRPr>
            </a:lvl1pPr>
          </a:lstStyle>
          <a:p>
            <a:pPr lvl="0"/>
            <a:r>
              <a:rPr kumimoji="0" lang="zh-CN" altLang="en-US" dirty="0"/>
              <a:t>单击此处编辑母版标题样式</a:t>
            </a:r>
            <a:endParaRPr kumimoji="0" lang="en-US" dirty="0"/>
          </a:p>
        </p:txBody>
      </p:sp>
    </p:spTree>
    <p:extLst>
      <p:ext uri="{BB962C8B-B14F-4D97-AF65-F5344CB8AC3E}">
        <p14:creationId xmlns:p14="http://schemas.microsoft.com/office/powerpoint/2010/main" val="4022417766"/>
      </p:ext>
    </p:extLst>
  </p:cSld>
  <p:clrMapOvr>
    <a:masterClrMapping/>
  </p:clrMapOvr>
  <p:transitio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1117600" y="6356351"/>
            <a:ext cx="3657600" cy="365125"/>
          </a:xfrm>
        </p:spPr>
        <p:txBody>
          <a:bodyPr/>
          <a:lstStyle/>
          <a:p>
            <a:fld id="{2E0C7D98-48E1-47A1-B5BF-28EFA6F7F1A2}" type="datetime1">
              <a:rPr lang="zh-CN" altLang="en-US" smtClean="0"/>
              <a:t>2024/9/16</a:t>
            </a:fld>
            <a:endParaRPr lang="zh-CN" altLang="en-US"/>
          </a:p>
        </p:txBody>
      </p:sp>
      <p:sp>
        <p:nvSpPr>
          <p:cNvPr id="3" name="页脚占位符 2"/>
          <p:cNvSpPr>
            <a:spLocks noGrp="1"/>
          </p:cNvSpPr>
          <p:nvPr>
            <p:ph type="ftr" sz="quarter" idx="11"/>
          </p:nvPr>
        </p:nvSpPr>
        <p:spPr>
          <a:xfrm>
            <a:off x="5384800" y="6356351"/>
            <a:ext cx="5486400" cy="365125"/>
          </a:xfrm>
        </p:spPr>
        <p:txBody>
          <a:bodyPr/>
          <a:lstStyle/>
          <a:p>
            <a:r>
              <a:rPr lang="en-US" altLang="zh-CN"/>
              <a:t>TFSRF, 15-18 March 2021 Virtual Edition Bluejeans</a:t>
            </a:r>
            <a:endParaRPr lang="zh-CN" altLang="en-US"/>
          </a:p>
        </p:txBody>
      </p:sp>
      <p:sp>
        <p:nvSpPr>
          <p:cNvPr id="4" name="灯片编号占位符 3"/>
          <p:cNvSpPr>
            <a:spLocks noGrp="1"/>
          </p:cNvSpPr>
          <p:nvPr>
            <p:ph type="sldNum" sz="quarter" idx="12"/>
          </p:nvPr>
        </p:nvSpPr>
        <p:spPr>
          <a:xfrm>
            <a:off x="11480800" y="6356351"/>
            <a:ext cx="3657600" cy="365125"/>
          </a:xfrm>
        </p:spPr>
        <p:txBody>
          <a:bodyPr/>
          <a:lstStyle/>
          <a:p>
            <a:fld id="{7D9BB5D0-35E4-459D-AEF3-FE4D7C45CC19}" type="slidenum">
              <a:rPr lang="zh-CN" altLang="en-US" smtClean="0"/>
              <a:pPr/>
              <a:t>‹#›</a:t>
            </a:fld>
            <a:endParaRPr lang="zh-CN" altLang="en-US"/>
          </a:p>
        </p:txBody>
      </p:sp>
    </p:spTree>
    <p:extLst>
      <p:ext uri="{BB962C8B-B14F-4D97-AF65-F5344CB8AC3E}">
        <p14:creationId xmlns:p14="http://schemas.microsoft.com/office/powerpoint/2010/main" val="1005619201"/>
      </p:ext>
    </p:extLst>
  </p:cSld>
  <p:clrMapOvr>
    <a:masterClrMapping/>
  </p:clrMapOvr>
  <p:transitio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FDB3874-9A75-41C8-A4B2-1002E77A927D}"/>
              </a:ext>
            </a:extLst>
          </p:cNvPr>
          <p:cNvSpPr>
            <a:spLocks noGrp="1"/>
          </p:cNvSpPr>
          <p:nvPr>
            <p:ph type="title"/>
          </p:nvPr>
        </p:nvSpPr>
        <p:spPr/>
        <p:txBody>
          <a:bodyPr/>
          <a:lstStyle/>
          <a:p>
            <a:r>
              <a:rPr lang="zh-CN" altLang="en-US" dirty="0"/>
              <a:t>单击此处编辑母版标题样式</a:t>
            </a:r>
          </a:p>
        </p:txBody>
      </p:sp>
    </p:spTree>
    <p:extLst>
      <p:ext uri="{BB962C8B-B14F-4D97-AF65-F5344CB8AC3E}">
        <p14:creationId xmlns:p14="http://schemas.microsoft.com/office/powerpoint/2010/main" val="3642383595"/>
      </p:ext>
    </p:extLst>
  </p:cSld>
  <p:clrMapOvr>
    <a:masterClrMapping/>
  </p:clrMapOvr>
  <p:transitio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0B39590-4E00-F392-3B5D-D79ED730212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DCBF59C-6BB1-8E24-185F-BAA462C5B53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654963A-8561-24EA-E1FB-CFCF46789FFB}"/>
              </a:ext>
            </a:extLst>
          </p:cNvPr>
          <p:cNvSpPr>
            <a:spLocks noGrp="1"/>
          </p:cNvSpPr>
          <p:nvPr>
            <p:ph type="dt" sz="half" idx="10"/>
          </p:nvPr>
        </p:nvSpPr>
        <p:spPr/>
        <p:txBody>
          <a:bodyPr/>
          <a:lstStyle/>
          <a:p>
            <a:fld id="{DC2F6454-2AEA-4004-B9DA-1718783B24CA}" type="datetimeFigureOut">
              <a:rPr lang="zh-CN" altLang="en-US" smtClean="0"/>
              <a:t>2024/9/16</a:t>
            </a:fld>
            <a:endParaRPr lang="zh-CN" altLang="en-US"/>
          </a:p>
        </p:txBody>
      </p:sp>
      <p:sp>
        <p:nvSpPr>
          <p:cNvPr id="5" name="页脚占位符 4">
            <a:extLst>
              <a:ext uri="{FF2B5EF4-FFF2-40B4-BE49-F238E27FC236}">
                <a16:creationId xmlns:a16="http://schemas.microsoft.com/office/drawing/2014/main" id="{589748C2-A895-80D6-402B-2791A80E000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AE80E16-8803-5A8D-9DAD-9C09BFC64DBA}"/>
              </a:ext>
            </a:extLst>
          </p:cNvPr>
          <p:cNvSpPr>
            <a:spLocks noGrp="1"/>
          </p:cNvSpPr>
          <p:nvPr>
            <p:ph type="sldNum" sz="quarter" idx="12"/>
          </p:nvPr>
        </p:nvSpPr>
        <p:spPr/>
        <p:txBody>
          <a:bodyPr/>
          <a:lstStyle/>
          <a:p>
            <a:fld id="{12BF6182-D013-4031-A17E-BEB6E9EF2EA8}" type="slidenum">
              <a:rPr lang="zh-CN" altLang="en-US" smtClean="0"/>
              <a:t>‹#›</a:t>
            </a:fld>
            <a:endParaRPr lang="zh-CN" altLang="en-US"/>
          </a:p>
        </p:txBody>
      </p:sp>
    </p:spTree>
    <p:extLst>
      <p:ext uri="{BB962C8B-B14F-4D97-AF65-F5344CB8AC3E}">
        <p14:creationId xmlns:p14="http://schemas.microsoft.com/office/powerpoint/2010/main" val="4164429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4.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1562470" y="116632"/>
            <a:ext cx="9205631" cy="720690"/>
          </a:xfrm>
          <a:prstGeom prst="rect">
            <a:avLst/>
          </a:prstGeom>
        </p:spPr>
        <p:txBody>
          <a:bodyPr vert="horz" anchor="ctr" anchorCtr="0">
            <a:normAutofit/>
          </a:bodyPr>
          <a:lstStyle/>
          <a:p>
            <a:r>
              <a:rPr kumimoji="0" lang="zh-CN" altLang="en-US" dirty="0"/>
              <a:t>单击此处编辑母版标题样式</a:t>
            </a:r>
            <a:endParaRPr kumimoji="0" lang="en-US" dirty="0"/>
          </a:p>
        </p:txBody>
      </p:sp>
      <p:sp>
        <p:nvSpPr>
          <p:cNvPr id="17" name="矩形 16"/>
          <p:cNvSpPr/>
          <p:nvPr userDrawn="1"/>
        </p:nvSpPr>
        <p:spPr>
          <a:xfrm>
            <a:off x="0" y="6453810"/>
            <a:ext cx="12192000" cy="404190"/>
          </a:xfrm>
          <a:prstGeom prst="rect">
            <a:avLst/>
          </a:prstGeom>
          <a:gradFill flip="none" rotWithShape="1">
            <a:gsLst>
              <a:gs pos="4000">
                <a:schemeClr val="bg1"/>
              </a:gs>
              <a:gs pos="50000">
                <a:srgbClr val="0047A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1600" b="1" i="1" cap="none" spc="0" baseline="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anose="02020603050405020304" pitchFamily="18" charset="0"/>
                <a:ea typeface="黑体" panose="02010609060101010101" pitchFamily="49" charset="-122"/>
                <a:cs typeface="Times New Roman" panose="02020603050405020304" pitchFamily="18" charset="0"/>
              </a:rPr>
              <a:t> </a:t>
            </a:r>
            <a:endParaRPr lang="zh-CN" altLang="en-US" sz="1600" b="1" i="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0" name="矩形 9"/>
          <p:cNvSpPr/>
          <p:nvPr/>
        </p:nvSpPr>
        <p:spPr>
          <a:xfrm>
            <a:off x="1271" y="873125"/>
            <a:ext cx="11811040" cy="36000"/>
          </a:xfrm>
          <a:prstGeom prst="rect">
            <a:avLst/>
          </a:prstGeom>
          <a:gradFill flip="none" rotWithShape="1">
            <a:gsLst>
              <a:gs pos="4000">
                <a:schemeClr val="bg1"/>
              </a:gs>
              <a:gs pos="50000">
                <a:srgbClr val="0047A0"/>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r" defTabSz="914400" rtl="0" eaLnBrk="1" fontAlgn="auto" latinLnBrk="0" hangingPunct="1">
              <a:lnSpc>
                <a:spcPct val="100000"/>
              </a:lnSpc>
              <a:spcBef>
                <a:spcPts val="0"/>
              </a:spcBef>
              <a:spcAft>
                <a:spcPts val="0"/>
              </a:spcAft>
              <a:buClrTx/>
              <a:buSzTx/>
              <a:buFontTx/>
              <a:buNone/>
              <a:tabLst>
                <a:tab pos="8427720" algn="l"/>
              </a:tabLst>
              <a:defRPr/>
            </a:pPr>
            <a:endParaRPr lang="zh-CN" altLang="en-US" sz="1600" b="1" i="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19" name="图片 18" descr="核裂变副本.png"/>
          <p:cNvPicPr>
            <a:picLocks noChangeAspect="1"/>
          </p:cNvPicPr>
          <p:nvPr/>
        </p:nvPicPr>
        <p:blipFill>
          <a:blip r:embed="rId7" cstate="screen"/>
          <a:stretch>
            <a:fillRect/>
          </a:stretch>
        </p:blipFill>
        <p:spPr>
          <a:xfrm>
            <a:off x="-677" y="6454800"/>
            <a:ext cx="1041600" cy="403200"/>
          </a:xfrm>
          <a:prstGeom prst="rect">
            <a:avLst/>
          </a:prstGeom>
        </p:spPr>
      </p:pic>
      <p:sp>
        <p:nvSpPr>
          <p:cNvPr id="7" name="TextBox 6"/>
          <p:cNvSpPr txBox="1"/>
          <p:nvPr/>
        </p:nvSpPr>
        <p:spPr bwMode="auto">
          <a:xfrm>
            <a:off x="11596794" y="6425072"/>
            <a:ext cx="492443" cy="461665"/>
          </a:xfrm>
          <a:prstGeom prst="rect">
            <a:avLst/>
          </a:prstGeom>
          <a:noFill/>
          <a:ln w="9525">
            <a:noFill/>
            <a:miter lim="800000"/>
          </a:ln>
        </p:spPr>
        <p:txBody>
          <a:bodyPr wrap="none" rtlCol="0">
            <a:spAutoFit/>
          </a:bodyPr>
          <a:lstStyle/>
          <a:p>
            <a:fld id="{6666605D-F742-46A5-9526-2ACEDBC5B4A2}" type="slidenum">
              <a:rPr lang="zh-CN" altLang="en-US" sz="2400" i="1" smtClean="0">
                <a:solidFill>
                  <a:schemeClr val="bg1"/>
                </a:solidFill>
                <a:latin typeface="Arial Narrow" panose="020B0606020202030204" pitchFamily="34" charset="0"/>
                <a:ea typeface="楷体_GB2312" pitchFamily="49" charset="-122"/>
                <a:cs typeface="Times New Roman" panose="02020603050405020304" pitchFamily="18" charset="0"/>
              </a:rPr>
              <a:pPr/>
              <a:t>‹#›</a:t>
            </a:fld>
            <a:endParaRPr lang="zh-CN" altLang="en-US" sz="2400" i="1" dirty="0">
              <a:solidFill>
                <a:schemeClr val="bg1"/>
              </a:solidFill>
              <a:latin typeface="Arial Narrow" panose="020B0606020202030204" pitchFamily="34" charset="0"/>
              <a:ea typeface="楷体_GB2312" pitchFamily="49" charset="-122"/>
              <a:cs typeface="Times New Roman" panose="02020603050405020304" pitchFamily="18" charset="0"/>
            </a:endParaRPr>
          </a:p>
        </p:txBody>
      </p:sp>
      <p:pic>
        <p:nvPicPr>
          <p:cNvPr id="9" name="图片 8"/>
          <p:cNvPicPr/>
          <p:nvPr userDrawn="1"/>
        </p:nvPicPr>
        <p:blipFill>
          <a:blip r:embed="rId8" cstate="print"/>
          <a:stretch>
            <a:fillRect/>
          </a:stretch>
        </p:blipFill>
        <p:spPr>
          <a:xfrm>
            <a:off x="74366" y="16378"/>
            <a:ext cx="1202944" cy="838846"/>
          </a:xfrm>
          <a:prstGeom prst="rect">
            <a:avLst/>
          </a:prstGeom>
        </p:spPr>
      </p:pic>
      <p:pic>
        <p:nvPicPr>
          <p:cNvPr id="2" name="Grafik 12">
            <a:extLst>
              <a:ext uri="{FF2B5EF4-FFF2-40B4-BE49-F238E27FC236}">
                <a16:creationId xmlns:a16="http://schemas.microsoft.com/office/drawing/2014/main" id="{7AEF2304-5639-572B-C1B3-52D3CC313937}"/>
              </a:ext>
            </a:extLst>
          </p:cNvPr>
          <p:cNvPicPr>
            <a:picLocks noChangeAspect="1"/>
          </p:cNvPicPr>
          <p:nvPr userDrawn="1"/>
        </p:nvPicPr>
        <p:blipFill rotWithShape="1">
          <a:blip r:embed="rId9"/>
          <a:srcRect l="7036" r="7253"/>
          <a:stretch/>
        </p:blipFill>
        <p:spPr>
          <a:xfrm>
            <a:off x="10202701" y="80632"/>
            <a:ext cx="1932002" cy="787712"/>
          </a:xfrm>
          <a:prstGeom prst="rect">
            <a:avLst/>
          </a:prstGeom>
        </p:spPr>
      </p:pic>
      <p:sp>
        <p:nvSpPr>
          <p:cNvPr id="3" name="文本框 2">
            <a:extLst>
              <a:ext uri="{FF2B5EF4-FFF2-40B4-BE49-F238E27FC236}">
                <a16:creationId xmlns:a16="http://schemas.microsoft.com/office/drawing/2014/main" id="{196CCD08-2773-AE90-A4BB-6737E4C757C4}"/>
              </a:ext>
            </a:extLst>
          </p:cNvPr>
          <p:cNvSpPr txBox="1"/>
          <p:nvPr userDrawn="1"/>
        </p:nvSpPr>
        <p:spPr bwMode="auto">
          <a:xfrm>
            <a:off x="3892322" y="6444367"/>
            <a:ext cx="6689861" cy="400110"/>
          </a:xfrm>
          <a:prstGeom prst="rect">
            <a:avLst/>
          </a:prstGeom>
          <a:noFill/>
          <a:ln w="9525">
            <a:noFill/>
            <a:miter lim="800000"/>
          </a:ln>
        </p:spPr>
        <p:txBody>
          <a:bodyPr wrap="square" rtlCol="0">
            <a:spAutoFit/>
          </a:bodyPr>
          <a:lstStyle/>
          <a:p>
            <a:r>
              <a:rPr lang="en-US" altLang="zh-CN" sz="2000" i="1" dirty="0">
                <a:solidFill>
                  <a:schemeClr val="bg1"/>
                </a:solidFill>
                <a:latin typeface="+mn-lt"/>
                <a:ea typeface="楷体_GB2312" pitchFamily="49" charset="-122"/>
                <a:cs typeface="Times New Roman" panose="02020603050405020304" pitchFamily="18" charset="0"/>
              </a:rPr>
              <a:t>The 11th Workshop on TFSRF2024, France</a:t>
            </a:r>
            <a:endParaRPr lang="zh-CN" altLang="en-US" sz="2000" i="1" dirty="0">
              <a:solidFill>
                <a:schemeClr val="bg1"/>
              </a:solidFill>
              <a:latin typeface="+mn-lt"/>
              <a:ea typeface="楷体_GB2312" pitchFamily="49" charset="-122"/>
              <a:cs typeface="Times New Roman" panose="02020603050405020304" pitchFamily="18" charset="0"/>
            </a:endParaRPr>
          </a:p>
        </p:txBody>
      </p:sp>
    </p:spTree>
    <p:extLst>
      <p:ext uri="{BB962C8B-B14F-4D97-AF65-F5344CB8AC3E}">
        <p14:creationId xmlns:p14="http://schemas.microsoft.com/office/powerpoint/2010/main" val="17791758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6" r:id="rId4"/>
    <p:sldLayoutId id="2147483677" r:id="rId5"/>
  </p:sldLayoutIdLst>
  <p:transition>
    <p:diamond/>
  </p:transition>
  <p:hf sldNum="0" hdr="0" ftr="0" dt="0"/>
  <p:txStyles>
    <p:titleStyle>
      <a:lvl1pPr algn="l" rtl="0" eaLnBrk="1" latinLnBrk="0" hangingPunct="1">
        <a:spcBef>
          <a:spcPct val="0"/>
        </a:spcBef>
        <a:buNone/>
        <a:defRPr kumimoji="0" sz="3600" b="1" kern="1200" cap="none" spc="0">
          <a:ln w="3175" cmpd="sng">
            <a:solidFill>
              <a:schemeClr val="accent1">
                <a:shade val="88000"/>
                <a:satMod val="110000"/>
              </a:schemeClr>
            </a:solidFill>
            <a:prstDash val="solid"/>
          </a:ln>
          <a:solidFill>
            <a:srgbClr val="FF6600"/>
          </a:solidFill>
          <a:effectLst/>
          <a:latin typeface="Times New Roman" panose="02020603050405020304" pitchFamily="18" charset="0"/>
          <a:ea typeface="黑体" panose="02010609060101010101" pitchFamily="49" charset="-122"/>
          <a:cs typeface="Times New Roman" panose="02020603050405020304" pitchFamily="18" charset="0"/>
        </a:defRPr>
      </a:lvl1pPr>
    </p:titleStyle>
    <p:bodyStyle>
      <a:lvl1pPr marL="274320" indent="-274320" algn="just" rtl="0" eaLnBrk="1" latinLnBrk="0" hangingPunct="1">
        <a:spcBef>
          <a:spcPts val="1200"/>
        </a:spcBef>
        <a:buClr>
          <a:srgbClr val="0047A0"/>
        </a:buClr>
        <a:buSzPct val="100000"/>
        <a:buFont typeface="Wingdings 3" panose="05040102010807070707"/>
        <a:buChar char=""/>
        <a:defRPr kumimoji="0" sz="2600" kern="1200">
          <a:solidFill>
            <a:schemeClr val="tx1"/>
          </a:solidFill>
          <a:latin typeface="黑体" panose="02010609060101010101" pitchFamily="49" charset="-122"/>
          <a:ea typeface="黑体" panose="02010609060101010101" pitchFamily="49" charset="-122"/>
          <a:cs typeface="+mn-cs"/>
        </a:defRPr>
      </a:lvl1pPr>
      <a:lvl2pPr marL="548640" indent="-274320" algn="just" rtl="0" eaLnBrk="1" latinLnBrk="0" hangingPunct="1">
        <a:spcBef>
          <a:spcPts val="500"/>
        </a:spcBef>
        <a:buClr>
          <a:schemeClr val="accent2"/>
        </a:buClr>
        <a:buSzPct val="90000"/>
        <a:buFont typeface="Wingdings 3" panose="05040102010807070707"/>
        <a:buChar char=""/>
        <a:defRPr kumimoji="0" sz="2300" kern="1200">
          <a:solidFill>
            <a:schemeClr val="tx2"/>
          </a:solidFill>
          <a:latin typeface="黑体" panose="02010609060101010101" pitchFamily="49" charset="-122"/>
          <a:ea typeface="黑体" panose="02010609060101010101" pitchFamily="49" charset="-122"/>
          <a:cs typeface="+mn-cs"/>
        </a:defRPr>
      </a:lvl2pPr>
      <a:lvl3pPr marL="822960" indent="-228600" algn="just" rtl="0" eaLnBrk="1" latinLnBrk="0" hangingPunct="1">
        <a:spcBef>
          <a:spcPts val="500"/>
        </a:spcBef>
        <a:buClr>
          <a:schemeClr val="bg1">
            <a:shade val="50000"/>
          </a:schemeClr>
        </a:buClr>
        <a:buSzPct val="80000"/>
        <a:buFont typeface="Wingdings 3" panose="05040102010807070707"/>
        <a:buChar char=""/>
        <a:defRPr kumimoji="0" sz="2000" kern="1200">
          <a:solidFill>
            <a:schemeClr val="tx1"/>
          </a:solidFill>
          <a:latin typeface="黑体" panose="02010609060101010101" pitchFamily="49" charset="-122"/>
          <a:ea typeface="黑体" panose="02010609060101010101" pitchFamily="49" charset="-122"/>
          <a:cs typeface="+mn-cs"/>
        </a:defRPr>
      </a:lvl3pPr>
      <a:lvl4pPr marL="1097280" indent="-228600" algn="l" rtl="0" eaLnBrk="1" latinLnBrk="0" hangingPunct="1">
        <a:spcBef>
          <a:spcPts val="400"/>
        </a:spcBef>
        <a:buClr>
          <a:schemeClr val="accent2">
            <a:shade val="75000"/>
          </a:schemeClr>
        </a:buClr>
        <a:buSzPct val="70000"/>
        <a:buFont typeface="Wingdings" panose="05000000000000000000"/>
        <a:buChar char=""/>
        <a:defRPr kumimoji="0" sz="1800" kern="1200">
          <a:solidFill>
            <a:schemeClr val="tx1"/>
          </a:solidFill>
          <a:latin typeface="黑体" panose="02010609060101010101" pitchFamily="49" charset="-122"/>
          <a:ea typeface="黑体" panose="02010609060101010101" pitchFamily="49" charset="-122"/>
          <a:cs typeface="+mn-cs"/>
        </a:defRPr>
      </a:lvl4pPr>
      <a:lvl5pPr marL="1371600" indent="-228600" algn="l" rtl="0" eaLnBrk="1" latinLnBrk="0" hangingPunct="1">
        <a:spcBef>
          <a:spcPts val="300"/>
        </a:spcBef>
        <a:buClr>
          <a:schemeClr val="accent2"/>
        </a:buClr>
        <a:buSzPct val="70000"/>
        <a:buFont typeface="Wingdings" panose="05000000000000000000"/>
        <a:buChar char=""/>
        <a:defRPr kumimoji="0" sz="1600" kern="1200">
          <a:solidFill>
            <a:schemeClr val="tx1"/>
          </a:solidFill>
          <a:latin typeface="黑体" panose="02010609060101010101" pitchFamily="49" charset="-122"/>
          <a:ea typeface="黑体" panose="02010609060101010101" pitchFamily="49" charset="-122"/>
          <a:cs typeface="+mn-cs"/>
        </a:defRPr>
      </a:lvl5pPr>
      <a:lvl6pPr marL="1645920" indent="-182880" algn="l" rtl="0" eaLnBrk="1" latinLnBrk="0" hangingPunct="1">
        <a:spcBef>
          <a:spcPts val="300"/>
        </a:spcBef>
        <a:buClr>
          <a:srgbClr val="9FB8CD">
            <a:shade val="75000"/>
          </a:srgbClr>
        </a:buClr>
        <a:buSzPct val="75000"/>
        <a:buFont typeface="Wingdings 3" panose="05040102010807070707"/>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panose="05040102010807070707"/>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panose="05040102010807070707"/>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panose="05040102010807070707"/>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33.jpg"/><Relationship Id="rId3" Type="http://schemas.openxmlformats.org/officeDocument/2006/relationships/image" Target="../media/image28.jpg"/><Relationship Id="rId7" Type="http://schemas.openxmlformats.org/officeDocument/2006/relationships/image" Target="../media/image32.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29.jpg"/><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jp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44.png"/><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7.png"/><Relationship Id="rId7" Type="http://schemas.microsoft.com/office/2007/relationships/hdphoto" Target="../media/hdphoto3.wdp"/><Relationship Id="rId12" Type="http://schemas.openxmlformats.org/officeDocument/2006/relationships/image" Target="../media/image55.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11" Type="http://schemas.openxmlformats.org/officeDocument/2006/relationships/image" Target="../media/image54.png"/><Relationship Id="rId5" Type="http://schemas.openxmlformats.org/officeDocument/2006/relationships/image" Target="../media/image49.png"/><Relationship Id="rId10" Type="http://schemas.openxmlformats.org/officeDocument/2006/relationships/image" Target="../media/image53.png"/><Relationship Id="rId4" Type="http://schemas.openxmlformats.org/officeDocument/2006/relationships/image" Target="../media/image48.png"/><Relationship Id="rId9" Type="http://schemas.openxmlformats.org/officeDocument/2006/relationships/image" Target="../media/image52.jp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g"/><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60.png"/><Relationship Id="rId4" Type="http://schemas.microsoft.com/office/2007/relationships/hdphoto" Target="../media/hdphoto4.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diagramLayout" Target="../diagrams/layout3.xml"/><Relationship Id="rId7" Type="http://schemas.openxmlformats.org/officeDocument/2006/relationships/image" Target="../media/image6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image" Target="../media/image64.jpg"/><Relationship Id="rId5" Type="http://schemas.openxmlformats.org/officeDocument/2006/relationships/diagramColors" Target="../diagrams/colors3.xml"/><Relationship Id="rId10" Type="http://schemas.openxmlformats.org/officeDocument/2006/relationships/image" Target="../media/image18.png"/><Relationship Id="rId4" Type="http://schemas.openxmlformats.org/officeDocument/2006/relationships/diagramQuickStyle" Target="../diagrams/quickStyle3.xml"/><Relationship Id="rId9" Type="http://schemas.openxmlformats.org/officeDocument/2006/relationships/image" Target="../media/image63.png"/></Relationships>
</file>

<file path=ppt/slides/_rels/slide21.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6.jpg"/><Relationship Id="rId7" Type="http://schemas.openxmlformats.org/officeDocument/2006/relationships/image" Target="../media/image70.png"/><Relationship Id="rId2" Type="http://schemas.openxmlformats.org/officeDocument/2006/relationships/image" Target="../media/image65.png"/><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22.xml.rels><?xml version="1.0" encoding="UTF-8" standalone="yes"?>
<Relationships xmlns="http://schemas.openxmlformats.org/package/2006/relationships"><Relationship Id="rId3" Type="http://schemas.openxmlformats.org/officeDocument/2006/relationships/image" Target="../media/image73.png"/><Relationship Id="rId7" Type="http://schemas.microsoft.com/office/2007/relationships/hdphoto" Target="../media/hdphoto6.wdp"/><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23.xml.rels><?xml version="1.0" encoding="UTF-8" standalone="yes"?>
<Relationships xmlns="http://schemas.openxmlformats.org/package/2006/relationships"><Relationship Id="rId8" Type="http://schemas.openxmlformats.org/officeDocument/2006/relationships/image" Target="../media/image80.png"/><Relationship Id="rId13" Type="http://schemas.openxmlformats.org/officeDocument/2006/relationships/image" Target="../media/image83.png"/><Relationship Id="rId18" Type="http://schemas.openxmlformats.org/officeDocument/2006/relationships/image" Target="../media/image86.png"/><Relationship Id="rId3" Type="http://schemas.microsoft.com/office/2007/relationships/hdphoto" Target="../media/hdphoto7.wdp"/><Relationship Id="rId7" Type="http://schemas.microsoft.com/office/2007/relationships/hdphoto" Target="../media/hdphoto9.wdp"/><Relationship Id="rId12" Type="http://schemas.microsoft.com/office/2007/relationships/hdphoto" Target="../media/hdphoto11.wdp"/><Relationship Id="rId17" Type="http://schemas.openxmlformats.org/officeDocument/2006/relationships/image" Target="../media/image85.png"/><Relationship Id="rId2" Type="http://schemas.openxmlformats.org/officeDocument/2006/relationships/image" Target="../media/image77.png"/><Relationship Id="rId16" Type="http://schemas.microsoft.com/office/2007/relationships/hdphoto" Target="../media/hdphoto13.wdp"/><Relationship Id="rId1" Type="http://schemas.openxmlformats.org/officeDocument/2006/relationships/slideLayout" Target="../slideLayouts/slideLayout2.xml"/><Relationship Id="rId6" Type="http://schemas.openxmlformats.org/officeDocument/2006/relationships/image" Target="../media/image79.png"/><Relationship Id="rId11" Type="http://schemas.openxmlformats.org/officeDocument/2006/relationships/image" Target="../media/image82.png"/><Relationship Id="rId5" Type="http://schemas.microsoft.com/office/2007/relationships/hdphoto" Target="../media/hdphoto8.wdp"/><Relationship Id="rId15" Type="http://schemas.openxmlformats.org/officeDocument/2006/relationships/image" Target="../media/image84.png"/><Relationship Id="rId10" Type="http://schemas.microsoft.com/office/2007/relationships/hdphoto" Target="../media/hdphoto10.wdp"/><Relationship Id="rId4" Type="http://schemas.openxmlformats.org/officeDocument/2006/relationships/image" Target="../media/image78.png"/><Relationship Id="rId9" Type="http://schemas.openxmlformats.org/officeDocument/2006/relationships/image" Target="../media/image81.png"/><Relationship Id="rId14" Type="http://schemas.microsoft.com/office/2007/relationships/hdphoto" Target="../media/hdphoto12.wdp"/></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88.jpg"/><Relationship Id="rId2" Type="http://schemas.openxmlformats.org/officeDocument/2006/relationships/image" Target="../media/image87.jpg"/><Relationship Id="rId1" Type="http://schemas.openxmlformats.org/officeDocument/2006/relationships/slideLayout" Target="../slideLayouts/slideLayout4.xml"/><Relationship Id="rId5" Type="http://schemas.openxmlformats.org/officeDocument/2006/relationships/image" Target="../media/image90.jpg"/><Relationship Id="rId4" Type="http://schemas.openxmlformats.org/officeDocument/2006/relationships/image" Target="../media/image89.jpg"/></Relationships>
</file>

<file path=ppt/slides/_rels/slide26.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oleObject" Target="../embeddings/oleObject1.bin"/><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emf"/><Relationship Id="rId4" Type="http://schemas.openxmlformats.org/officeDocument/2006/relationships/oleObject" Target="../embeddings/oleObject2.bin"/></Relationships>
</file>

<file path=ppt/slides/_rels/slide27.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oleObject" Target="../embeddings/oleObject3.bin"/><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5.emf"/><Relationship Id="rId4" Type="http://schemas.openxmlformats.org/officeDocument/2006/relationships/oleObject" Target="../embeddings/oleObject4.bin"/></Relationships>
</file>

<file path=ppt/slides/_rels/slide2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18.png"/><Relationship Id="rId3" Type="http://schemas.openxmlformats.org/officeDocument/2006/relationships/diagramLayout" Target="../diagrams/layout1.xml"/><Relationship Id="rId7" Type="http://schemas.openxmlformats.org/officeDocument/2006/relationships/image" Target="../media/image13.png"/><Relationship Id="rId12" Type="http://schemas.openxmlformats.org/officeDocument/2006/relationships/image" Target="../media/image17.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16.jpg"/><Relationship Id="rId5" Type="http://schemas.openxmlformats.org/officeDocument/2006/relationships/diagramColors" Target="../diagrams/colors1.xml"/><Relationship Id="rId10" Type="http://schemas.openxmlformats.org/officeDocument/2006/relationships/image" Target="../media/image15.png"/><Relationship Id="rId4" Type="http://schemas.openxmlformats.org/officeDocument/2006/relationships/diagramQuickStyle" Target="../diagrams/quickStyle1.xml"/><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623C9F5-B98F-4DF1-949F-1B2B6D2AEEDB}"/>
              </a:ext>
            </a:extLst>
          </p:cNvPr>
          <p:cNvPicPr>
            <a:picLocks noChangeAspect="1"/>
          </p:cNvPicPr>
          <p:nvPr/>
        </p:nvPicPr>
        <p:blipFill>
          <a:blip r:embed="rId3"/>
          <a:stretch>
            <a:fillRect/>
          </a:stretch>
        </p:blipFill>
        <p:spPr>
          <a:xfrm>
            <a:off x="759423" y="1616203"/>
            <a:ext cx="10564698" cy="4248846"/>
          </a:xfrm>
          <a:prstGeom prst="rect">
            <a:avLst/>
          </a:prstGeom>
        </p:spPr>
      </p:pic>
      <p:sp>
        <p:nvSpPr>
          <p:cNvPr id="3" name="内容占位符 2">
            <a:extLst>
              <a:ext uri="{FF2B5EF4-FFF2-40B4-BE49-F238E27FC236}">
                <a16:creationId xmlns:a16="http://schemas.microsoft.com/office/drawing/2014/main" id="{4ACAAF43-F6B1-4898-9AB8-5F58325040DF}"/>
              </a:ext>
            </a:extLst>
          </p:cNvPr>
          <p:cNvSpPr>
            <a:spLocks noGrp="1"/>
          </p:cNvSpPr>
          <p:nvPr>
            <p:ph idx="4294967295"/>
          </p:nvPr>
        </p:nvSpPr>
        <p:spPr/>
        <p:txBody>
          <a:bodyPr/>
          <a:lstStyle/>
          <a:p>
            <a:pPr marL="0" indent="0">
              <a:buNone/>
            </a:pPr>
            <a:r>
              <a:rPr lang="en-US" altLang="zh-CN" dirty="0"/>
              <a:t> </a:t>
            </a:r>
            <a:endParaRPr lang="zh-CN" altLang="en-US" dirty="0"/>
          </a:p>
        </p:txBody>
      </p:sp>
      <p:sp>
        <p:nvSpPr>
          <p:cNvPr id="8" name="标题 1">
            <a:extLst>
              <a:ext uri="{FF2B5EF4-FFF2-40B4-BE49-F238E27FC236}">
                <a16:creationId xmlns:a16="http://schemas.microsoft.com/office/drawing/2014/main" id="{4977EF7B-6FCE-4DB4-ACD4-4BCE08EE9027}"/>
              </a:ext>
            </a:extLst>
          </p:cNvPr>
          <p:cNvSpPr txBox="1">
            <a:spLocks/>
          </p:cNvSpPr>
          <p:nvPr/>
        </p:nvSpPr>
        <p:spPr>
          <a:xfrm>
            <a:off x="1844719" y="1896853"/>
            <a:ext cx="8562816" cy="1470025"/>
          </a:xfrm>
          <a:prstGeom prst="rect">
            <a:avLst/>
          </a:prstGeom>
        </p:spPr>
        <p:txBody>
          <a:bodyPr vert="horz" anchor="ctr" anchorCtr="0">
            <a:normAutofit/>
          </a:bodyPr>
          <a:lstStyle>
            <a:lvl1pPr algn="l" rtl="0" eaLnBrk="1" latinLnBrk="0" hangingPunct="1">
              <a:spcBef>
                <a:spcPct val="0"/>
              </a:spcBef>
              <a:buNone/>
              <a:defRPr kumimoji="0" sz="3600" b="1" kern="1200" cap="none" spc="0">
                <a:ln w="3175" cmpd="sng">
                  <a:solidFill>
                    <a:schemeClr val="accent1">
                      <a:shade val="88000"/>
                      <a:satMod val="110000"/>
                    </a:schemeClr>
                  </a:solidFill>
                  <a:prstDash val="solid"/>
                </a:ln>
                <a:solidFill>
                  <a:srgbClr val="FF6600"/>
                </a:solidFill>
                <a:effectLst/>
                <a:latin typeface="Times New Roman" panose="02020603050405020304" pitchFamily="18" charset="0"/>
                <a:ea typeface="黑体" panose="02010609060101010101" pitchFamily="49" charset="-122"/>
                <a:cs typeface="Times New Roman" panose="02020603050405020304" pitchFamily="18" charset="0"/>
              </a:defRPr>
            </a:lvl1pPr>
          </a:lstStyle>
          <a:p>
            <a:pPr algn="ctr"/>
            <a:r>
              <a:rPr lang="en-US" altLang="zh-CN" dirty="0">
                <a:latin typeface="Calibri" panose="020F0502020204030204" pitchFamily="34" charset="0"/>
                <a:ea typeface="等线" panose="02010600030101010101" pitchFamily="2" charset="-122"/>
              </a:rPr>
              <a:t>Cu-based Nb</a:t>
            </a:r>
            <a:r>
              <a:rPr lang="en-US" altLang="zh-CN" baseline="-25000" dirty="0">
                <a:latin typeface="Calibri" panose="020F0502020204030204" pitchFamily="34" charset="0"/>
                <a:ea typeface="等线" panose="02010600030101010101" pitchFamily="2" charset="-122"/>
              </a:rPr>
              <a:t>3</a:t>
            </a:r>
            <a:r>
              <a:rPr lang="en-US" altLang="zh-CN" dirty="0">
                <a:latin typeface="Calibri" panose="020F0502020204030204" pitchFamily="34" charset="0"/>
                <a:ea typeface="等线" panose="02010600030101010101" pitchFamily="2" charset="-122"/>
              </a:rPr>
              <a:t>Sn QPR sample preparation via ETS bronze route</a:t>
            </a:r>
            <a:endParaRPr lang="zh-CN" altLang="en-US" sz="6000" dirty="0"/>
          </a:p>
        </p:txBody>
      </p:sp>
      <p:sp>
        <p:nvSpPr>
          <p:cNvPr id="9" name="TextBox 8">
            <a:extLst>
              <a:ext uri="{FF2B5EF4-FFF2-40B4-BE49-F238E27FC236}">
                <a16:creationId xmlns:a16="http://schemas.microsoft.com/office/drawing/2014/main" id="{C6C46389-6A02-4F72-B2EA-8F047039B84A}"/>
              </a:ext>
            </a:extLst>
          </p:cNvPr>
          <p:cNvSpPr txBox="1"/>
          <p:nvPr/>
        </p:nvSpPr>
        <p:spPr bwMode="auto">
          <a:xfrm>
            <a:off x="6041772" y="4226475"/>
            <a:ext cx="4175727" cy="1323439"/>
          </a:xfrm>
          <a:prstGeom prst="rect">
            <a:avLst/>
          </a:prstGeom>
          <a:noFill/>
          <a:ln w="9525">
            <a:noFill/>
            <a:miter lim="800000"/>
          </a:ln>
        </p:spPr>
        <p:txBody>
          <a:bodyPr wrap="square">
            <a:spAutoFit/>
          </a:bodyPr>
          <a:lstStyle/>
          <a:p>
            <a:pPr algn="l"/>
            <a:r>
              <a:rPr lang="en-US" altLang="zh-CN" sz="2000" b="1" i="0" u="none" strike="noStrike" baseline="0" dirty="0">
                <a:solidFill>
                  <a:srgbClr val="7699DA"/>
                </a:solidFill>
                <a:latin typeface="TimesNewRomanPS-BoldMT"/>
              </a:rPr>
              <a:t>Ming</a:t>
            </a:r>
            <a:r>
              <a:rPr lang="nb-NO" altLang="zh-CN" sz="2000" b="1" i="0" u="none" strike="noStrike" baseline="0" dirty="0">
                <a:solidFill>
                  <a:srgbClr val="7699DA"/>
                </a:solidFill>
                <a:latin typeface="TimesNewRomanPS-BoldMT"/>
              </a:rPr>
              <a:t> Lu</a:t>
            </a:r>
          </a:p>
          <a:p>
            <a:pPr algn="l"/>
            <a:r>
              <a:rPr lang="en-US" altLang="zh-CN" sz="2000" b="1" i="0" u="none" strike="noStrike" baseline="0" dirty="0">
                <a:solidFill>
                  <a:srgbClr val="7699DA"/>
                </a:solidFill>
                <a:latin typeface="TimesNewRomanPS-BoldMT"/>
              </a:rPr>
              <a:t>Institute of Modern Physics </a:t>
            </a:r>
            <a:r>
              <a:rPr lang="en-US" altLang="zh-CN" sz="2000" b="1" dirty="0">
                <a:solidFill>
                  <a:srgbClr val="7699DA"/>
                </a:solidFill>
                <a:latin typeface="TimesNewRomanPS-BoldMT"/>
              </a:rPr>
              <a:t>(IMP)</a:t>
            </a:r>
            <a:endParaRPr lang="en-US" altLang="zh-CN" sz="2000" b="1" i="0" u="none" strike="noStrike" baseline="0" dirty="0">
              <a:solidFill>
                <a:srgbClr val="7699DA"/>
              </a:solidFill>
              <a:latin typeface="TimesNewRomanPS-BoldMT"/>
            </a:endParaRPr>
          </a:p>
          <a:p>
            <a:pPr algn="l"/>
            <a:r>
              <a:rPr lang="en-US" altLang="zh-CN" sz="2000" b="1" i="0" u="none" strike="noStrike" baseline="0" dirty="0">
                <a:solidFill>
                  <a:srgbClr val="7699DA"/>
                </a:solidFill>
                <a:latin typeface="TimesNewRomanPS-BoldMT"/>
              </a:rPr>
              <a:t>Helmholtz-</a:t>
            </a:r>
            <a:r>
              <a:rPr lang="en-US" altLang="zh-CN" sz="2000" b="1" i="0" u="none" strike="noStrike" baseline="0" dirty="0" err="1">
                <a:solidFill>
                  <a:srgbClr val="7699DA"/>
                </a:solidFill>
                <a:latin typeface="TimesNewRomanPS-BoldMT"/>
              </a:rPr>
              <a:t>Zentrum</a:t>
            </a:r>
            <a:r>
              <a:rPr lang="en-US" altLang="zh-CN" sz="2000" b="1" i="0" u="none" strike="noStrike" baseline="0" dirty="0">
                <a:solidFill>
                  <a:srgbClr val="7699DA"/>
                </a:solidFill>
                <a:latin typeface="TimesNewRomanPS-BoldMT"/>
              </a:rPr>
              <a:t> Berlin (HZB)</a:t>
            </a:r>
          </a:p>
          <a:p>
            <a:pPr algn="l"/>
            <a:r>
              <a:rPr lang="en-US" altLang="zh-CN" sz="2000" b="1" i="0" u="none" strike="noStrike" baseline="0" dirty="0">
                <a:solidFill>
                  <a:srgbClr val="7699DA"/>
                </a:solidFill>
                <a:latin typeface="TimesNewRomanPS-BoldMT"/>
              </a:rPr>
              <a:t>2024-09-17</a:t>
            </a:r>
            <a:endParaRPr lang="zh-CN" altLang="en-US" sz="2000" dirty="0"/>
          </a:p>
        </p:txBody>
      </p:sp>
      <p:sp>
        <p:nvSpPr>
          <p:cNvPr id="10" name="标题 1">
            <a:extLst>
              <a:ext uri="{FF2B5EF4-FFF2-40B4-BE49-F238E27FC236}">
                <a16:creationId xmlns:a16="http://schemas.microsoft.com/office/drawing/2014/main" id="{9E3FD0E1-F496-78F4-4453-1D381B3594F4}"/>
              </a:ext>
            </a:extLst>
          </p:cNvPr>
          <p:cNvSpPr>
            <a:spLocks noGrp="1"/>
          </p:cNvSpPr>
          <p:nvPr>
            <p:ph type="title"/>
          </p:nvPr>
        </p:nvSpPr>
        <p:spPr>
          <a:xfrm>
            <a:off x="1376203" y="105370"/>
            <a:ext cx="9205631" cy="720690"/>
          </a:xfrm>
        </p:spPr>
        <p:txBody>
          <a:bodyPr/>
          <a:lstStyle/>
          <a:p>
            <a:r>
              <a:rPr lang="en-US" altLang="zh-CN" dirty="0"/>
              <a:t>Post doc – OCPC – Program (IMP, HZB)</a:t>
            </a:r>
            <a:endParaRPr lang="zh-CN" altLang="en-US" dirty="0"/>
          </a:p>
        </p:txBody>
      </p:sp>
    </p:spTree>
    <p:extLst>
      <p:ext uri="{BB962C8B-B14F-4D97-AF65-F5344CB8AC3E}">
        <p14:creationId xmlns:p14="http://schemas.microsoft.com/office/powerpoint/2010/main" val="4218549872"/>
      </p:ext>
    </p:extLst>
  </p:cSld>
  <p:clrMapOvr>
    <a:masterClrMapping/>
  </p:clrMapOvr>
  <p:transition>
    <p:diamon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F57666A-6614-110E-AE87-6368636DC4C5}"/>
              </a:ext>
            </a:extLst>
          </p:cNvPr>
          <p:cNvSpPr>
            <a:spLocks noGrp="1"/>
          </p:cNvSpPr>
          <p:nvPr>
            <p:ph type="title"/>
          </p:nvPr>
        </p:nvSpPr>
        <p:spPr>
          <a:xfrm>
            <a:off x="1261087" y="100637"/>
            <a:ext cx="10033445" cy="720000"/>
          </a:xfrm>
        </p:spPr>
        <p:txBody>
          <a:bodyPr/>
          <a:lstStyle/>
          <a:p>
            <a:r>
              <a:rPr lang="af-ZA" altLang="zh-CN" dirty="0"/>
              <a:t>1.3 GHz Nb</a:t>
            </a:r>
            <a:r>
              <a:rPr lang="af-ZA" altLang="zh-CN" baseline="-25000" dirty="0"/>
              <a:t>3</a:t>
            </a:r>
            <a:r>
              <a:rPr lang="af-ZA" altLang="zh-CN" dirty="0"/>
              <a:t>Sn/Nb cavity bronze route</a:t>
            </a:r>
            <a:endParaRPr lang="zh-CN" altLang="en-US" dirty="0"/>
          </a:p>
        </p:txBody>
      </p:sp>
      <p:grpSp>
        <p:nvGrpSpPr>
          <p:cNvPr id="3" name="组合 2">
            <a:extLst>
              <a:ext uri="{FF2B5EF4-FFF2-40B4-BE49-F238E27FC236}">
                <a16:creationId xmlns:a16="http://schemas.microsoft.com/office/drawing/2014/main" id="{8DD3D1E2-EC2A-FD01-F54B-066245F506C0}"/>
              </a:ext>
            </a:extLst>
          </p:cNvPr>
          <p:cNvGrpSpPr/>
          <p:nvPr/>
        </p:nvGrpSpPr>
        <p:grpSpPr>
          <a:xfrm>
            <a:off x="680583" y="1613988"/>
            <a:ext cx="6639273" cy="3630024"/>
            <a:chOff x="2235370" y="1448699"/>
            <a:chExt cx="7328328" cy="3781230"/>
          </a:xfrm>
        </p:grpSpPr>
        <p:grpSp>
          <p:nvGrpSpPr>
            <p:cNvPr id="4" name="组合 3">
              <a:extLst>
                <a:ext uri="{FF2B5EF4-FFF2-40B4-BE49-F238E27FC236}">
                  <a16:creationId xmlns:a16="http://schemas.microsoft.com/office/drawing/2014/main" id="{3BC07521-5899-DE87-B587-3BE9CB611397}"/>
                </a:ext>
              </a:extLst>
            </p:cNvPr>
            <p:cNvGrpSpPr/>
            <p:nvPr/>
          </p:nvGrpSpPr>
          <p:grpSpPr>
            <a:xfrm>
              <a:off x="2235370" y="1448699"/>
              <a:ext cx="7328328" cy="1867699"/>
              <a:chOff x="1388580" y="228598"/>
              <a:chExt cx="6943999" cy="2914652"/>
            </a:xfrm>
          </p:grpSpPr>
          <p:grpSp>
            <p:nvGrpSpPr>
              <p:cNvPr id="14" name="组合 13">
                <a:extLst>
                  <a:ext uri="{FF2B5EF4-FFF2-40B4-BE49-F238E27FC236}">
                    <a16:creationId xmlns:a16="http://schemas.microsoft.com/office/drawing/2014/main" id="{13845329-742F-326F-E6E9-FE54985CD008}"/>
                  </a:ext>
                </a:extLst>
              </p:cNvPr>
              <p:cNvGrpSpPr/>
              <p:nvPr/>
            </p:nvGrpSpPr>
            <p:grpSpPr>
              <a:xfrm>
                <a:off x="1388580" y="228598"/>
                <a:ext cx="6943999" cy="2914652"/>
                <a:chOff x="1787653" y="276223"/>
                <a:chExt cx="6943999" cy="2914652"/>
              </a:xfrm>
            </p:grpSpPr>
            <p:pic>
              <p:nvPicPr>
                <p:cNvPr id="18" name="图片 17">
                  <a:extLst>
                    <a:ext uri="{FF2B5EF4-FFF2-40B4-BE49-F238E27FC236}">
                      <a16:creationId xmlns:a16="http://schemas.microsoft.com/office/drawing/2014/main" id="{AF0C899F-27E8-A4F3-6365-F18A53EA5E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5073" y="276223"/>
                  <a:ext cx="2236579" cy="2914650"/>
                </a:xfrm>
                <a:prstGeom prst="rect">
                  <a:avLst/>
                </a:prstGeom>
              </p:spPr>
            </p:pic>
            <p:pic>
              <p:nvPicPr>
                <p:cNvPr id="19" name="图片 18">
                  <a:extLst>
                    <a:ext uri="{FF2B5EF4-FFF2-40B4-BE49-F238E27FC236}">
                      <a16:creationId xmlns:a16="http://schemas.microsoft.com/office/drawing/2014/main" id="{85012259-7F85-DEC6-1496-2F73903282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6088" y="276225"/>
                  <a:ext cx="2236580" cy="2914650"/>
                </a:xfrm>
                <a:prstGeom prst="rect">
                  <a:avLst/>
                </a:prstGeom>
              </p:spPr>
            </p:pic>
            <p:pic>
              <p:nvPicPr>
                <p:cNvPr id="20" name="图片 19">
                  <a:extLst>
                    <a:ext uri="{FF2B5EF4-FFF2-40B4-BE49-F238E27FC236}">
                      <a16:creationId xmlns:a16="http://schemas.microsoft.com/office/drawing/2014/main" id="{49C9C20D-9D2D-06D4-C46E-78264CC936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87653" y="276223"/>
                  <a:ext cx="2236581" cy="2914650"/>
                </a:xfrm>
                <a:prstGeom prst="rect">
                  <a:avLst/>
                </a:prstGeom>
              </p:spPr>
            </p:pic>
          </p:grpSp>
          <p:sp>
            <p:nvSpPr>
              <p:cNvPr id="15" name="文本框 14">
                <a:extLst>
                  <a:ext uri="{FF2B5EF4-FFF2-40B4-BE49-F238E27FC236}">
                    <a16:creationId xmlns:a16="http://schemas.microsoft.com/office/drawing/2014/main" id="{A7AD56B7-844E-5C74-BA68-CC5B187A1883}"/>
                  </a:ext>
                </a:extLst>
              </p:cNvPr>
              <p:cNvSpPr txBox="1"/>
              <p:nvPr/>
            </p:nvSpPr>
            <p:spPr>
              <a:xfrm>
                <a:off x="1500436" y="429854"/>
                <a:ext cx="2005581" cy="600372"/>
              </a:xfrm>
              <a:prstGeom prst="rect">
                <a:avLst/>
              </a:prstGeom>
              <a:noFill/>
            </p:spPr>
            <p:txBody>
              <a:bodyPr wrap="square" rtlCol="0">
                <a:spAutoFit/>
              </a:bodyPr>
              <a:lstStyle/>
              <a:p>
                <a:r>
                  <a:rPr lang="af-ZA" altLang="zh-CN" dirty="0">
                    <a:solidFill>
                      <a:srgbClr val="FF0000"/>
                    </a:solidFill>
                    <a:highlight>
                      <a:srgbClr val="FFFF00"/>
                    </a:highlight>
                  </a:rPr>
                  <a:t>Before annealing</a:t>
                </a:r>
                <a:endParaRPr lang="zh-CN" altLang="en-US" dirty="0">
                  <a:solidFill>
                    <a:srgbClr val="FF0000"/>
                  </a:solidFill>
                  <a:highlight>
                    <a:srgbClr val="FFFF00"/>
                  </a:highlight>
                </a:endParaRPr>
              </a:p>
            </p:txBody>
          </p:sp>
          <p:sp>
            <p:nvSpPr>
              <p:cNvPr id="16" name="文本框 15">
                <a:extLst>
                  <a:ext uri="{FF2B5EF4-FFF2-40B4-BE49-F238E27FC236}">
                    <a16:creationId xmlns:a16="http://schemas.microsoft.com/office/drawing/2014/main" id="{18CDF905-2BE9-11A4-94D1-F61D9922BBDB}"/>
                  </a:ext>
                </a:extLst>
              </p:cNvPr>
              <p:cNvSpPr txBox="1"/>
              <p:nvPr/>
            </p:nvSpPr>
            <p:spPr>
              <a:xfrm>
                <a:off x="3837404" y="429854"/>
                <a:ext cx="1760669" cy="600372"/>
              </a:xfrm>
              <a:prstGeom prst="rect">
                <a:avLst/>
              </a:prstGeom>
              <a:noFill/>
            </p:spPr>
            <p:txBody>
              <a:bodyPr wrap="square" rtlCol="0">
                <a:spAutoFit/>
              </a:bodyPr>
              <a:lstStyle/>
              <a:p>
                <a:r>
                  <a:rPr lang="af-ZA" altLang="zh-CN" dirty="0">
                    <a:solidFill>
                      <a:srgbClr val="FF0000"/>
                    </a:solidFill>
                    <a:highlight>
                      <a:srgbClr val="FFFF00"/>
                    </a:highlight>
                  </a:rPr>
                  <a:t>After annealing</a:t>
                </a:r>
                <a:endParaRPr lang="zh-CN" altLang="en-US" dirty="0">
                  <a:solidFill>
                    <a:srgbClr val="FF0000"/>
                  </a:solidFill>
                  <a:highlight>
                    <a:srgbClr val="FFFF00"/>
                  </a:highlight>
                </a:endParaRPr>
              </a:p>
            </p:txBody>
          </p:sp>
          <p:sp>
            <p:nvSpPr>
              <p:cNvPr id="17" name="文本框 16">
                <a:extLst>
                  <a:ext uri="{FF2B5EF4-FFF2-40B4-BE49-F238E27FC236}">
                    <a16:creationId xmlns:a16="http://schemas.microsoft.com/office/drawing/2014/main" id="{819A0704-38AB-F918-D2B5-CD9FE556C93A}"/>
                  </a:ext>
                </a:extLst>
              </p:cNvPr>
              <p:cNvSpPr txBox="1"/>
              <p:nvPr/>
            </p:nvSpPr>
            <p:spPr>
              <a:xfrm>
                <a:off x="6096000" y="429854"/>
                <a:ext cx="1972912" cy="600372"/>
              </a:xfrm>
              <a:prstGeom prst="rect">
                <a:avLst/>
              </a:prstGeom>
              <a:noFill/>
            </p:spPr>
            <p:txBody>
              <a:bodyPr wrap="square" rtlCol="0">
                <a:spAutoFit/>
              </a:bodyPr>
              <a:lstStyle/>
              <a:p>
                <a:r>
                  <a:rPr lang="af-ZA" altLang="zh-CN" dirty="0">
                    <a:solidFill>
                      <a:srgbClr val="FF0000"/>
                    </a:solidFill>
                    <a:highlight>
                      <a:srgbClr val="FFFF00"/>
                    </a:highlight>
                  </a:rPr>
                  <a:t>After polishing</a:t>
                </a:r>
                <a:endParaRPr lang="zh-CN" altLang="en-US" dirty="0">
                  <a:solidFill>
                    <a:srgbClr val="FF0000"/>
                  </a:solidFill>
                  <a:highlight>
                    <a:srgbClr val="FFFF00"/>
                  </a:highlight>
                </a:endParaRPr>
              </a:p>
            </p:txBody>
          </p:sp>
        </p:grpSp>
        <p:grpSp>
          <p:nvGrpSpPr>
            <p:cNvPr id="6" name="组合 5">
              <a:extLst>
                <a:ext uri="{FF2B5EF4-FFF2-40B4-BE49-F238E27FC236}">
                  <a16:creationId xmlns:a16="http://schemas.microsoft.com/office/drawing/2014/main" id="{0086DA41-EA5D-19AE-D1D8-7E2E8363E5B8}"/>
                </a:ext>
              </a:extLst>
            </p:cNvPr>
            <p:cNvGrpSpPr/>
            <p:nvPr/>
          </p:nvGrpSpPr>
          <p:grpSpPr>
            <a:xfrm>
              <a:off x="2235372" y="3419273"/>
              <a:ext cx="7317190" cy="1810656"/>
              <a:chOff x="1446381" y="3271166"/>
              <a:chExt cx="8745734" cy="2115064"/>
            </a:xfrm>
          </p:grpSpPr>
          <p:pic>
            <p:nvPicPr>
              <p:cNvPr id="10" name="图片 9">
                <a:extLst>
                  <a:ext uri="{FF2B5EF4-FFF2-40B4-BE49-F238E27FC236}">
                    <a16:creationId xmlns:a16="http://schemas.microsoft.com/office/drawing/2014/main" id="{2DB632A1-9966-6427-3A52-F1A727E2244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200000">
                <a:off x="7723992" y="2918106"/>
                <a:ext cx="2115061" cy="2821184"/>
              </a:xfrm>
              <a:prstGeom prst="rect">
                <a:avLst/>
              </a:prstGeom>
            </p:spPr>
          </p:pic>
          <p:grpSp>
            <p:nvGrpSpPr>
              <p:cNvPr id="11" name="组合 10">
                <a:extLst>
                  <a:ext uri="{FF2B5EF4-FFF2-40B4-BE49-F238E27FC236}">
                    <a16:creationId xmlns:a16="http://schemas.microsoft.com/office/drawing/2014/main" id="{26E85640-2F48-5122-BD2E-98DF47CA956F}"/>
                  </a:ext>
                </a:extLst>
              </p:cNvPr>
              <p:cNvGrpSpPr/>
              <p:nvPr/>
            </p:nvGrpSpPr>
            <p:grpSpPr>
              <a:xfrm>
                <a:off x="1446381" y="3271166"/>
                <a:ext cx="5783461" cy="2115064"/>
                <a:chOff x="1446381" y="3271166"/>
                <a:chExt cx="5783461" cy="2115064"/>
              </a:xfrm>
            </p:grpSpPr>
            <p:pic>
              <p:nvPicPr>
                <p:cNvPr id="12" name="图片 11">
                  <a:extLst>
                    <a:ext uri="{FF2B5EF4-FFF2-40B4-BE49-F238E27FC236}">
                      <a16:creationId xmlns:a16="http://schemas.microsoft.com/office/drawing/2014/main" id="{8CDF0F4C-56BB-B1C3-597F-C0A9878A331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08655" y="3271167"/>
                  <a:ext cx="2821187" cy="2115063"/>
                </a:xfrm>
                <a:prstGeom prst="rect">
                  <a:avLst/>
                </a:prstGeom>
              </p:spPr>
            </p:pic>
            <p:pic>
              <p:nvPicPr>
                <p:cNvPr id="13" name="图片 12">
                  <a:extLst>
                    <a:ext uri="{FF2B5EF4-FFF2-40B4-BE49-F238E27FC236}">
                      <a16:creationId xmlns:a16="http://schemas.microsoft.com/office/drawing/2014/main" id="{BE4A88C5-BAB8-D2B4-7B61-CD658601499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16200000">
                  <a:off x="1799442" y="2918105"/>
                  <a:ext cx="2115063" cy="2821186"/>
                </a:xfrm>
                <a:prstGeom prst="rect">
                  <a:avLst/>
                </a:prstGeom>
              </p:spPr>
            </p:pic>
          </p:grpSp>
        </p:grpSp>
      </p:grpSp>
      <p:grpSp>
        <p:nvGrpSpPr>
          <p:cNvPr id="21" name="组合 20">
            <a:extLst>
              <a:ext uri="{FF2B5EF4-FFF2-40B4-BE49-F238E27FC236}">
                <a16:creationId xmlns:a16="http://schemas.microsoft.com/office/drawing/2014/main" id="{7E58039D-1ED6-7CE9-A5AB-DF6B6862A57C}"/>
              </a:ext>
            </a:extLst>
          </p:cNvPr>
          <p:cNvGrpSpPr/>
          <p:nvPr/>
        </p:nvGrpSpPr>
        <p:grpSpPr>
          <a:xfrm>
            <a:off x="7319856" y="1694014"/>
            <a:ext cx="4422371" cy="3736086"/>
            <a:chOff x="4532931" y="2395694"/>
            <a:chExt cx="4315265" cy="3479531"/>
          </a:xfrm>
        </p:grpSpPr>
        <p:pic>
          <p:nvPicPr>
            <p:cNvPr id="22" name="图片 21">
              <a:extLst>
                <a:ext uri="{FF2B5EF4-FFF2-40B4-BE49-F238E27FC236}">
                  <a16:creationId xmlns:a16="http://schemas.microsoft.com/office/drawing/2014/main" id="{67D6167E-0DC3-95A1-9582-8CDB2A6838BF}"/>
                </a:ext>
              </a:extLst>
            </p:cNvPr>
            <p:cNvPicPr>
              <a:picLocks noChangeAspect="1"/>
            </p:cNvPicPr>
            <p:nvPr/>
          </p:nvPicPr>
          <p:blipFill>
            <a:blip r:embed="rId9"/>
            <a:stretch>
              <a:fillRect/>
            </a:stretch>
          </p:blipFill>
          <p:spPr>
            <a:xfrm>
              <a:off x="4532931" y="2395694"/>
              <a:ext cx="4315265" cy="3004785"/>
            </a:xfrm>
            <a:prstGeom prst="rect">
              <a:avLst/>
            </a:prstGeom>
          </p:spPr>
        </p:pic>
        <p:sp>
          <p:nvSpPr>
            <p:cNvPr id="23" name="文本框 22">
              <a:extLst>
                <a:ext uri="{FF2B5EF4-FFF2-40B4-BE49-F238E27FC236}">
                  <a16:creationId xmlns:a16="http://schemas.microsoft.com/office/drawing/2014/main" id="{5F132E9E-58F9-D853-B532-19F95B486648}"/>
                </a:ext>
              </a:extLst>
            </p:cNvPr>
            <p:cNvSpPr txBox="1"/>
            <p:nvPr/>
          </p:nvSpPr>
          <p:spPr>
            <a:xfrm>
              <a:off x="5230823" y="5330606"/>
              <a:ext cx="3180521" cy="544619"/>
            </a:xfrm>
            <a:prstGeom prst="rect">
              <a:avLst/>
            </a:prstGeom>
            <a:noFill/>
          </p:spPr>
          <p:txBody>
            <a:bodyPr wrap="square">
              <a:spAutoFit/>
            </a:bodyPr>
            <a:lstStyle/>
            <a:p>
              <a:r>
                <a:rPr lang="en-US" altLang="zh-CN" sz="1600" dirty="0"/>
                <a:t>The relationship between annealing curve and air pressure with time.</a:t>
              </a:r>
              <a:endParaRPr lang="zh-CN" altLang="en-US" sz="1600" dirty="0"/>
            </a:p>
          </p:txBody>
        </p:sp>
      </p:grpSp>
      <p:sp>
        <p:nvSpPr>
          <p:cNvPr id="24" name="文本框 23">
            <a:extLst>
              <a:ext uri="{FF2B5EF4-FFF2-40B4-BE49-F238E27FC236}">
                <a16:creationId xmlns:a16="http://schemas.microsoft.com/office/drawing/2014/main" id="{C7DD7596-0A08-D981-3AE4-45BC61F7305C}"/>
              </a:ext>
            </a:extLst>
          </p:cNvPr>
          <p:cNvSpPr txBox="1"/>
          <p:nvPr/>
        </p:nvSpPr>
        <p:spPr>
          <a:xfrm>
            <a:off x="787531" y="3548107"/>
            <a:ext cx="2051100" cy="369332"/>
          </a:xfrm>
          <a:prstGeom prst="rect">
            <a:avLst/>
          </a:prstGeom>
          <a:noFill/>
        </p:spPr>
        <p:txBody>
          <a:bodyPr wrap="square" rtlCol="0">
            <a:spAutoFit/>
          </a:bodyPr>
          <a:lstStyle/>
          <a:p>
            <a:r>
              <a:rPr lang="af-ZA" altLang="zh-CN" dirty="0">
                <a:solidFill>
                  <a:srgbClr val="FF0000"/>
                </a:solidFill>
                <a:highlight>
                  <a:srgbClr val="FFFF00"/>
                </a:highlight>
              </a:rPr>
              <a:t>Before annealing</a:t>
            </a:r>
            <a:endParaRPr lang="zh-CN" altLang="en-US" dirty="0">
              <a:solidFill>
                <a:srgbClr val="FF0000"/>
              </a:solidFill>
              <a:highlight>
                <a:srgbClr val="FFFF00"/>
              </a:highlight>
            </a:endParaRPr>
          </a:p>
        </p:txBody>
      </p:sp>
      <p:sp>
        <p:nvSpPr>
          <p:cNvPr id="25" name="文本框 24">
            <a:extLst>
              <a:ext uri="{FF2B5EF4-FFF2-40B4-BE49-F238E27FC236}">
                <a16:creationId xmlns:a16="http://schemas.microsoft.com/office/drawing/2014/main" id="{BC2818F0-F919-5A45-3A38-C15477D8DF31}"/>
              </a:ext>
            </a:extLst>
          </p:cNvPr>
          <p:cNvSpPr txBox="1"/>
          <p:nvPr/>
        </p:nvSpPr>
        <p:spPr>
          <a:xfrm>
            <a:off x="3021945" y="3548107"/>
            <a:ext cx="1707714" cy="369332"/>
          </a:xfrm>
          <a:prstGeom prst="rect">
            <a:avLst/>
          </a:prstGeom>
          <a:noFill/>
        </p:spPr>
        <p:txBody>
          <a:bodyPr wrap="square" rtlCol="0">
            <a:spAutoFit/>
          </a:bodyPr>
          <a:lstStyle/>
          <a:p>
            <a:r>
              <a:rPr lang="af-ZA" altLang="zh-CN" dirty="0">
                <a:solidFill>
                  <a:srgbClr val="FF0000"/>
                </a:solidFill>
                <a:highlight>
                  <a:srgbClr val="FFFF00"/>
                </a:highlight>
              </a:rPr>
              <a:t>After annealing</a:t>
            </a:r>
            <a:endParaRPr lang="zh-CN" altLang="en-US" dirty="0">
              <a:solidFill>
                <a:srgbClr val="FF0000"/>
              </a:solidFill>
              <a:highlight>
                <a:srgbClr val="FFFF00"/>
              </a:highlight>
            </a:endParaRPr>
          </a:p>
        </p:txBody>
      </p:sp>
      <p:sp>
        <p:nvSpPr>
          <p:cNvPr id="26" name="文本框 25">
            <a:extLst>
              <a:ext uri="{FF2B5EF4-FFF2-40B4-BE49-F238E27FC236}">
                <a16:creationId xmlns:a16="http://schemas.microsoft.com/office/drawing/2014/main" id="{52F2B08D-CBE5-E973-FB96-C77C011079DD}"/>
              </a:ext>
            </a:extLst>
          </p:cNvPr>
          <p:cNvSpPr txBox="1"/>
          <p:nvPr/>
        </p:nvSpPr>
        <p:spPr>
          <a:xfrm>
            <a:off x="5190951" y="3548106"/>
            <a:ext cx="1657524" cy="369332"/>
          </a:xfrm>
          <a:prstGeom prst="rect">
            <a:avLst/>
          </a:prstGeom>
          <a:noFill/>
        </p:spPr>
        <p:txBody>
          <a:bodyPr wrap="square" rtlCol="0">
            <a:spAutoFit/>
          </a:bodyPr>
          <a:lstStyle/>
          <a:p>
            <a:r>
              <a:rPr lang="af-ZA" altLang="zh-CN" dirty="0">
                <a:solidFill>
                  <a:srgbClr val="FF0000"/>
                </a:solidFill>
                <a:highlight>
                  <a:srgbClr val="FFFF00"/>
                </a:highlight>
              </a:rPr>
              <a:t>After polishing</a:t>
            </a:r>
            <a:endParaRPr lang="zh-CN" altLang="en-US" dirty="0">
              <a:solidFill>
                <a:srgbClr val="FF0000"/>
              </a:solidFill>
              <a:highlight>
                <a:srgbClr val="FFFF00"/>
              </a:highlight>
            </a:endParaRPr>
          </a:p>
        </p:txBody>
      </p:sp>
      <p:sp>
        <p:nvSpPr>
          <p:cNvPr id="27" name="文本框 26">
            <a:extLst>
              <a:ext uri="{FF2B5EF4-FFF2-40B4-BE49-F238E27FC236}">
                <a16:creationId xmlns:a16="http://schemas.microsoft.com/office/drawing/2014/main" id="{5D4711BD-F0AA-C84B-E272-5A39200D8A74}"/>
              </a:ext>
            </a:extLst>
          </p:cNvPr>
          <p:cNvSpPr txBox="1"/>
          <p:nvPr/>
        </p:nvSpPr>
        <p:spPr bwMode="auto">
          <a:xfrm>
            <a:off x="908096" y="5584132"/>
            <a:ext cx="10223233" cy="646331"/>
          </a:xfrm>
          <a:prstGeom prst="rect">
            <a:avLst/>
          </a:prstGeom>
          <a:noFill/>
          <a:ln w="9525">
            <a:noFill/>
            <a:miter lim="800000"/>
          </a:ln>
        </p:spPr>
        <p:txBody>
          <a:bodyPr wrap="square">
            <a:spAutoFit/>
          </a:bodyPr>
          <a:lstStyle/>
          <a:p>
            <a:pPr marL="285750" indent="-285750">
              <a:buFont typeface="Wingdings" panose="05000000000000000000" pitchFamily="2" charset="2"/>
              <a:buChar char="Ø"/>
            </a:pPr>
            <a:r>
              <a:rPr lang="zh-CN" altLang="en-US" dirty="0"/>
              <a:t>Morphology analysis: The film is complete and the film-base bond is good, but there are differences in the optical area, and niobium oxide is suspected.</a:t>
            </a:r>
          </a:p>
        </p:txBody>
      </p:sp>
      <p:sp>
        <p:nvSpPr>
          <p:cNvPr id="28" name="文本框 27">
            <a:extLst>
              <a:ext uri="{FF2B5EF4-FFF2-40B4-BE49-F238E27FC236}">
                <a16:creationId xmlns:a16="http://schemas.microsoft.com/office/drawing/2014/main" id="{F16376FA-51E5-2AE0-3048-0B4E2B7C66EA}"/>
              </a:ext>
            </a:extLst>
          </p:cNvPr>
          <p:cNvSpPr txBox="1"/>
          <p:nvPr/>
        </p:nvSpPr>
        <p:spPr bwMode="auto">
          <a:xfrm>
            <a:off x="908096" y="1093948"/>
            <a:ext cx="9444493" cy="369332"/>
          </a:xfrm>
          <a:prstGeom prst="rect">
            <a:avLst/>
          </a:prstGeom>
          <a:noFill/>
          <a:ln w="9525">
            <a:noFill/>
            <a:miter lim="800000"/>
          </a:ln>
        </p:spPr>
        <p:txBody>
          <a:bodyPr wrap="square">
            <a:spAutoFit/>
          </a:bodyPr>
          <a:lstStyle/>
          <a:p>
            <a:pPr marL="285750" indent="-285750">
              <a:buFont typeface="Wingdings" panose="05000000000000000000" pitchFamily="2" charset="2"/>
              <a:buChar char="Ø"/>
            </a:pPr>
            <a:r>
              <a:rPr lang="zh-CN" altLang="en-US" dirty="0"/>
              <a:t>The surface morphology of the different stages of the coating is shown in the figure below</a:t>
            </a:r>
            <a:r>
              <a:rPr lang="en-US" altLang="zh-CN" dirty="0"/>
              <a:t>:</a:t>
            </a:r>
            <a:endParaRPr lang="zh-CN" altLang="en-US" dirty="0"/>
          </a:p>
        </p:txBody>
      </p:sp>
    </p:spTree>
    <p:extLst>
      <p:ext uri="{BB962C8B-B14F-4D97-AF65-F5344CB8AC3E}">
        <p14:creationId xmlns:p14="http://schemas.microsoft.com/office/powerpoint/2010/main" val="3778211430"/>
      </p:ext>
    </p:extLst>
  </p:cSld>
  <p:clrMapOvr>
    <a:masterClrMapping/>
  </p:clrMapOvr>
  <p:transition>
    <p:diamond/>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78A180-09F0-79AB-FCF5-C8C141745339}"/>
              </a:ext>
            </a:extLst>
          </p:cNvPr>
          <p:cNvSpPr>
            <a:spLocks noGrp="1"/>
          </p:cNvSpPr>
          <p:nvPr>
            <p:ph type="title"/>
          </p:nvPr>
        </p:nvSpPr>
        <p:spPr/>
        <p:txBody>
          <a:bodyPr/>
          <a:lstStyle/>
          <a:p>
            <a:r>
              <a:rPr lang="af-ZA" altLang="zh-CN" dirty="0"/>
              <a:t>1.3 GHz Nb</a:t>
            </a:r>
            <a:r>
              <a:rPr lang="af-ZA" altLang="zh-CN" baseline="-25000" dirty="0"/>
              <a:t>3</a:t>
            </a:r>
            <a:r>
              <a:rPr lang="af-ZA" altLang="zh-CN" dirty="0"/>
              <a:t>Sn/Nb cavity vertical test</a:t>
            </a:r>
            <a:endParaRPr lang="zh-CN" altLang="en-US" dirty="0"/>
          </a:p>
        </p:txBody>
      </p:sp>
      <p:pic>
        <p:nvPicPr>
          <p:cNvPr id="4" name="图片 3">
            <a:extLst>
              <a:ext uri="{FF2B5EF4-FFF2-40B4-BE49-F238E27FC236}">
                <a16:creationId xmlns:a16="http://schemas.microsoft.com/office/drawing/2014/main" id="{3C8CEF8F-99A9-EE48-95D7-CBFF97C8F7F8}"/>
              </a:ext>
            </a:extLst>
          </p:cNvPr>
          <p:cNvPicPr>
            <a:picLocks noChangeAspect="1"/>
          </p:cNvPicPr>
          <p:nvPr/>
        </p:nvPicPr>
        <p:blipFill>
          <a:blip r:embed="rId3"/>
          <a:stretch>
            <a:fillRect/>
          </a:stretch>
        </p:blipFill>
        <p:spPr>
          <a:xfrm>
            <a:off x="940775" y="1342794"/>
            <a:ext cx="4784396" cy="3842467"/>
          </a:xfrm>
          <a:prstGeom prst="rect">
            <a:avLst/>
          </a:prstGeom>
        </p:spPr>
      </p:pic>
      <p:sp>
        <p:nvSpPr>
          <p:cNvPr id="6" name="文本框 5">
            <a:extLst>
              <a:ext uri="{FF2B5EF4-FFF2-40B4-BE49-F238E27FC236}">
                <a16:creationId xmlns:a16="http://schemas.microsoft.com/office/drawing/2014/main" id="{DE1E65AD-42FE-5E70-CFB3-4D1577DD0155}"/>
              </a:ext>
            </a:extLst>
          </p:cNvPr>
          <p:cNvSpPr txBox="1"/>
          <p:nvPr/>
        </p:nvSpPr>
        <p:spPr>
          <a:xfrm>
            <a:off x="2813389" y="5122280"/>
            <a:ext cx="1416308" cy="369332"/>
          </a:xfrm>
          <a:prstGeom prst="rect">
            <a:avLst/>
          </a:prstGeom>
          <a:noFill/>
        </p:spPr>
        <p:txBody>
          <a:bodyPr wrap="square">
            <a:spAutoFit/>
          </a:bodyPr>
          <a:lstStyle/>
          <a:p>
            <a:r>
              <a:rPr lang="en-US" altLang="zh-CN" dirty="0">
                <a:latin typeface="Times New Roman" panose="02020603050405020304" pitchFamily="18" charset="0"/>
                <a:ea typeface="黑体" panose="02010609060101010101" pitchFamily="49" charset="-122"/>
                <a:cs typeface="Times New Roman" panose="02020603050405020304" pitchFamily="18" charset="0"/>
              </a:rPr>
              <a:t>Q</a:t>
            </a:r>
            <a:r>
              <a:rPr lang="en-US" altLang="zh-CN" baseline="-25000" dirty="0">
                <a:latin typeface="Times New Roman" panose="02020603050405020304" pitchFamily="18" charset="0"/>
                <a:ea typeface="黑体" panose="02010609060101010101" pitchFamily="49" charset="-122"/>
                <a:cs typeface="Times New Roman" panose="02020603050405020304" pitchFamily="18" charset="0"/>
              </a:rPr>
              <a:t>L</a:t>
            </a:r>
            <a:r>
              <a:rPr lang="en-US" altLang="zh-CN" dirty="0">
                <a:latin typeface="Times New Roman" panose="02020603050405020304" pitchFamily="18" charset="0"/>
                <a:ea typeface="黑体" panose="02010609060101010101" pitchFamily="49" charset="-122"/>
                <a:cs typeface="Times New Roman" panose="02020603050405020304" pitchFamily="18" charset="0"/>
              </a:rPr>
              <a:t>-T curve</a:t>
            </a:r>
            <a:endParaRPr lang="zh-CN" altLang="en-US" dirty="0">
              <a:latin typeface="Times New Roman" panose="02020603050405020304" pitchFamily="18" charset="0"/>
              <a:cs typeface="Times New Roman" panose="02020603050405020304" pitchFamily="18" charset="0"/>
            </a:endParaRPr>
          </a:p>
        </p:txBody>
      </p:sp>
      <p:sp>
        <p:nvSpPr>
          <p:cNvPr id="7" name="文本框 6">
            <a:extLst>
              <a:ext uri="{FF2B5EF4-FFF2-40B4-BE49-F238E27FC236}">
                <a16:creationId xmlns:a16="http://schemas.microsoft.com/office/drawing/2014/main" id="{B85E7F19-D76C-815C-6D98-115F166EB103}"/>
              </a:ext>
            </a:extLst>
          </p:cNvPr>
          <p:cNvSpPr txBox="1"/>
          <p:nvPr/>
        </p:nvSpPr>
        <p:spPr>
          <a:xfrm>
            <a:off x="7962303" y="5096268"/>
            <a:ext cx="1553172" cy="369332"/>
          </a:xfrm>
          <a:prstGeom prst="rect">
            <a:avLst/>
          </a:prstGeom>
          <a:noFill/>
        </p:spPr>
        <p:txBody>
          <a:bodyPr wrap="square">
            <a:spAutoFit/>
          </a:bodyPr>
          <a:lstStyle/>
          <a:p>
            <a:r>
              <a:rPr lang="en-US" altLang="zh-CN" dirty="0">
                <a:latin typeface="Times New Roman" panose="02020603050405020304" pitchFamily="18" charset="0"/>
                <a:ea typeface="黑体" panose="02010609060101010101" pitchFamily="49" charset="-122"/>
                <a:cs typeface="Times New Roman" panose="02020603050405020304" pitchFamily="18" charset="0"/>
              </a:rPr>
              <a:t>Q</a:t>
            </a:r>
            <a:r>
              <a:rPr lang="en-US" altLang="zh-CN" baseline="-25000" dirty="0">
                <a:latin typeface="Times New Roman" panose="02020603050405020304" pitchFamily="18" charset="0"/>
                <a:ea typeface="黑体" panose="02010609060101010101" pitchFamily="49" charset="-122"/>
                <a:cs typeface="Times New Roman" panose="02020603050405020304" pitchFamily="18" charset="0"/>
              </a:rPr>
              <a:t>0</a:t>
            </a:r>
            <a:r>
              <a:rPr lang="en-US" altLang="zh-CN" dirty="0">
                <a:latin typeface="Times New Roman" panose="02020603050405020304" pitchFamily="18" charset="0"/>
                <a:ea typeface="黑体" panose="02010609060101010101" pitchFamily="49" charset="-122"/>
                <a:cs typeface="Times New Roman" panose="02020603050405020304" pitchFamily="18" charset="0"/>
              </a:rPr>
              <a:t>-E</a:t>
            </a:r>
            <a:r>
              <a:rPr lang="en-US" altLang="zh-CN" baseline="-25000" dirty="0">
                <a:latin typeface="Times New Roman" panose="02020603050405020304" pitchFamily="18" charset="0"/>
                <a:ea typeface="黑体" panose="02010609060101010101" pitchFamily="49" charset="-122"/>
                <a:cs typeface="Times New Roman" panose="02020603050405020304" pitchFamily="18" charset="0"/>
              </a:rPr>
              <a:t>acc  </a:t>
            </a:r>
            <a:r>
              <a:rPr lang="en-US" altLang="zh-CN" dirty="0">
                <a:latin typeface="Times New Roman" panose="02020603050405020304" pitchFamily="18" charset="0"/>
                <a:ea typeface="黑体" panose="02010609060101010101" pitchFamily="49" charset="-122"/>
                <a:cs typeface="Times New Roman" panose="02020603050405020304" pitchFamily="18" charset="0"/>
              </a:rPr>
              <a:t>curve</a:t>
            </a:r>
            <a:endParaRPr lang="zh-CN" altLang="en-US" dirty="0">
              <a:latin typeface="Times New Roman" panose="02020603050405020304" pitchFamily="18" charset="0"/>
              <a:cs typeface="Times New Roman" panose="02020603050405020304" pitchFamily="18" charset="0"/>
            </a:endParaRPr>
          </a:p>
        </p:txBody>
      </p:sp>
      <p:sp>
        <p:nvSpPr>
          <p:cNvPr id="9" name="文本框 8">
            <a:extLst>
              <a:ext uri="{FF2B5EF4-FFF2-40B4-BE49-F238E27FC236}">
                <a16:creationId xmlns:a16="http://schemas.microsoft.com/office/drawing/2014/main" id="{2481DAA4-2B8E-E01A-06B2-90BE190B28EA}"/>
              </a:ext>
            </a:extLst>
          </p:cNvPr>
          <p:cNvSpPr txBox="1"/>
          <p:nvPr/>
        </p:nvSpPr>
        <p:spPr bwMode="auto">
          <a:xfrm>
            <a:off x="1242320" y="5465600"/>
            <a:ext cx="10682980" cy="923330"/>
          </a:xfrm>
          <a:prstGeom prst="rect">
            <a:avLst/>
          </a:prstGeom>
          <a:noFill/>
          <a:ln w="9525">
            <a:noFill/>
            <a:miter lim="800000"/>
          </a:ln>
        </p:spPr>
        <p:txBody>
          <a:bodyPr wrap="square">
            <a:spAutoFit/>
          </a:bodyPr>
          <a:lstStyle/>
          <a:p>
            <a:pPr marL="285750" indent="-285750">
              <a:buFont typeface="Wingdings" panose="05000000000000000000" pitchFamily="2" charset="2"/>
              <a:buChar char="Ø"/>
            </a:pPr>
            <a:r>
              <a:rPr lang="zh-CN" altLang="en-US" dirty="0"/>
              <a:t>The Q</a:t>
            </a:r>
            <a:r>
              <a:rPr lang="zh-CN" altLang="en-US" baseline="-25000" dirty="0"/>
              <a:t>0</a:t>
            </a:r>
            <a:r>
              <a:rPr lang="zh-CN" altLang="en-US" dirty="0"/>
              <a:t> of the thin-film cavity at 4.2 K is about </a:t>
            </a:r>
            <a:r>
              <a:rPr lang="en-US" altLang="zh-CN" dirty="0"/>
              <a:t>1.2</a:t>
            </a:r>
            <a:r>
              <a:rPr lang="zh-CN" altLang="en-US" dirty="0"/>
              <a:t>E+9, which is better than that of the </a:t>
            </a:r>
            <a:r>
              <a:rPr lang="en-US" altLang="zh-CN" dirty="0"/>
              <a:t>bulk</a:t>
            </a:r>
            <a:r>
              <a:rPr lang="zh-CN" altLang="en-US" dirty="0"/>
              <a:t> niobium cavity under the same conditions.</a:t>
            </a:r>
          </a:p>
          <a:p>
            <a:pPr marL="285750" indent="-285750">
              <a:buFont typeface="Wingdings" panose="05000000000000000000" pitchFamily="2" charset="2"/>
              <a:buChar char="Ø"/>
            </a:pPr>
            <a:r>
              <a:rPr lang="zh-CN" altLang="en-US" dirty="0"/>
              <a:t>Without Q-Slope </a:t>
            </a:r>
            <a:r>
              <a:rPr lang="en-US" altLang="zh-CN" dirty="0"/>
              <a:t>and </a:t>
            </a:r>
            <a:r>
              <a:rPr lang="zh-CN" altLang="en-US" dirty="0"/>
              <a:t>X-ray, it is inferred that the reason for limiting E</a:t>
            </a:r>
            <a:r>
              <a:rPr lang="en-US" altLang="zh-CN" baseline="-25000" dirty="0"/>
              <a:t>acc</a:t>
            </a:r>
            <a:r>
              <a:rPr lang="zh-CN" altLang="en-US" dirty="0"/>
              <a:t> is thermal quench.</a:t>
            </a:r>
          </a:p>
        </p:txBody>
      </p:sp>
      <p:sp>
        <p:nvSpPr>
          <p:cNvPr id="10" name="文本框 9">
            <a:extLst>
              <a:ext uri="{FF2B5EF4-FFF2-40B4-BE49-F238E27FC236}">
                <a16:creationId xmlns:a16="http://schemas.microsoft.com/office/drawing/2014/main" id="{C810CCE3-2301-76A9-FBC1-CAA1EB056E87}"/>
              </a:ext>
            </a:extLst>
          </p:cNvPr>
          <p:cNvSpPr txBox="1"/>
          <p:nvPr/>
        </p:nvSpPr>
        <p:spPr bwMode="auto">
          <a:xfrm>
            <a:off x="1676400" y="1061211"/>
            <a:ext cx="6096000" cy="369332"/>
          </a:xfrm>
          <a:prstGeom prst="rect">
            <a:avLst/>
          </a:prstGeom>
          <a:noFill/>
          <a:ln w="9525">
            <a:noFill/>
            <a:miter lim="800000"/>
          </a:ln>
        </p:spPr>
        <p:txBody>
          <a:bodyPr wrap="square">
            <a:spAutoFit/>
          </a:bodyPr>
          <a:lstStyle/>
          <a:p>
            <a:r>
              <a:rPr lang="af-ZA" altLang="zh-CN" dirty="0"/>
              <a:t>Low temperature vertical test:</a:t>
            </a:r>
            <a:endParaRPr lang="zh-CN" altLang="en-US" dirty="0"/>
          </a:p>
        </p:txBody>
      </p:sp>
      <p:pic>
        <p:nvPicPr>
          <p:cNvPr id="5" name="图片 4">
            <a:extLst>
              <a:ext uri="{FF2B5EF4-FFF2-40B4-BE49-F238E27FC236}">
                <a16:creationId xmlns:a16="http://schemas.microsoft.com/office/drawing/2014/main" id="{1B1F1CD6-8BB5-66EE-1C86-B48BEC45D711}"/>
              </a:ext>
            </a:extLst>
          </p:cNvPr>
          <p:cNvPicPr>
            <a:picLocks noChangeAspect="1"/>
          </p:cNvPicPr>
          <p:nvPr/>
        </p:nvPicPr>
        <p:blipFill>
          <a:blip r:embed="rId4"/>
          <a:stretch>
            <a:fillRect/>
          </a:stretch>
        </p:blipFill>
        <p:spPr>
          <a:xfrm>
            <a:off x="5725171" y="1287550"/>
            <a:ext cx="5699752" cy="3913913"/>
          </a:xfrm>
          <a:prstGeom prst="rect">
            <a:avLst/>
          </a:prstGeom>
        </p:spPr>
      </p:pic>
      <p:sp>
        <p:nvSpPr>
          <p:cNvPr id="11" name="文本框 10">
            <a:extLst>
              <a:ext uri="{FF2B5EF4-FFF2-40B4-BE49-F238E27FC236}">
                <a16:creationId xmlns:a16="http://schemas.microsoft.com/office/drawing/2014/main" id="{39DBC749-405F-139D-1374-1273B00F9C16}"/>
              </a:ext>
            </a:extLst>
          </p:cNvPr>
          <p:cNvSpPr txBox="1"/>
          <p:nvPr/>
        </p:nvSpPr>
        <p:spPr bwMode="auto">
          <a:xfrm>
            <a:off x="6765716" y="1619167"/>
            <a:ext cx="454929" cy="430887"/>
          </a:xfrm>
          <a:prstGeom prst="rect">
            <a:avLst/>
          </a:prstGeom>
          <a:solidFill>
            <a:schemeClr val="bg1"/>
          </a:solidFill>
          <a:ln w="9525">
            <a:solidFill>
              <a:schemeClr val="bg1"/>
            </a:solidFill>
            <a:miter lim="800000"/>
          </a:ln>
        </p:spPr>
        <p:txBody>
          <a:bodyPr wrap="square" rtlCol="0">
            <a:spAutoFit/>
          </a:bodyPr>
          <a:lstStyle/>
          <a:p>
            <a:endParaRPr lang="zh-CN" altLang="en-US" sz="2200" dirty="0">
              <a:latin typeface="Arial Narrow" panose="020B0606020202030204" pitchFamily="34" charset="0"/>
              <a:ea typeface="楷体_GB2312" pitchFamily="49" charset="-122"/>
              <a:cs typeface="Times New Roman" panose="02020603050405020304" pitchFamily="18" charset="0"/>
            </a:endParaRPr>
          </a:p>
        </p:txBody>
      </p:sp>
    </p:spTree>
    <p:extLst>
      <p:ext uri="{BB962C8B-B14F-4D97-AF65-F5344CB8AC3E}">
        <p14:creationId xmlns:p14="http://schemas.microsoft.com/office/powerpoint/2010/main" val="3744933666"/>
      </p:ext>
    </p:extLst>
  </p:cSld>
  <p:clrMapOvr>
    <a:masterClrMapping/>
  </p:clrMapOvr>
  <p:transition>
    <p:diamond/>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26647A34-C016-45FB-829B-F4858E7628E1}"/>
              </a:ext>
            </a:extLst>
          </p:cNvPr>
          <p:cNvSpPr>
            <a:spLocks noGrp="1" noChangeArrowheads="1"/>
          </p:cNvSpPr>
          <p:nvPr>
            <p:ph type="title"/>
          </p:nvPr>
        </p:nvSpPr>
        <p:spPr>
          <a:xfrm>
            <a:off x="608013" y="152400"/>
            <a:ext cx="7927975" cy="706438"/>
          </a:xfrm>
        </p:spPr>
        <p:txBody>
          <a:bodyPr/>
          <a:lstStyle/>
          <a:p>
            <a:r>
              <a:rPr lang="zh-CN" altLang="en-US" sz="3300" i="0" dirty="0"/>
              <a:t>       </a:t>
            </a:r>
            <a:r>
              <a:rPr lang="en-US" altLang="zh-CN" sz="3300" i="0" dirty="0"/>
              <a:t>Outlines</a:t>
            </a:r>
            <a:endParaRPr lang="en-US" altLang="en-US" sz="3300" b="0" i="0" dirty="0">
              <a:solidFill>
                <a:schemeClr val="accent1"/>
              </a:solidFill>
            </a:endParaRPr>
          </a:p>
        </p:txBody>
      </p:sp>
      <p:sp>
        <p:nvSpPr>
          <p:cNvPr id="3" name="内容占位符 2">
            <a:extLst>
              <a:ext uri="{FF2B5EF4-FFF2-40B4-BE49-F238E27FC236}">
                <a16:creationId xmlns:a16="http://schemas.microsoft.com/office/drawing/2014/main" id="{4ACAAF43-F6B1-4898-9AB8-5F58325040DF}"/>
              </a:ext>
            </a:extLst>
          </p:cNvPr>
          <p:cNvSpPr>
            <a:spLocks noGrp="1"/>
          </p:cNvSpPr>
          <p:nvPr>
            <p:ph idx="4294967295"/>
          </p:nvPr>
        </p:nvSpPr>
        <p:spPr/>
        <p:txBody>
          <a:bodyPr/>
          <a:lstStyle/>
          <a:p>
            <a:pPr marL="0" indent="0">
              <a:buNone/>
            </a:pPr>
            <a:r>
              <a:rPr lang="en-US" altLang="zh-CN" dirty="0"/>
              <a:t> </a:t>
            </a:r>
            <a:endParaRPr lang="zh-CN" altLang="en-US" dirty="0"/>
          </a:p>
        </p:txBody>
      </p:sp>
      <p:sp>
        <p:nvSpPr>
          <p:cNvPr id="2" name="TextBox 7">
            <a:extLst>
              <a:ext uri="{FF2B5EF4-FFF2-40B4-BE49-F238E27FC236}">
                <a16:creationId xmlns:a16="http://schemas.microsoft.com/office/drawing/2014/main" id="{6C5E0B7C-DC82-DA2A-52DC-CB88EFB70E13}"/>
              </a:ext>
            </a:extLst>
          </p:cNvPr>
          <p:cNvSpPr txBox="1"/>
          <p:nvPr/>
        </p:nvSpPr>
        <p:spPr bwMode="auto">
          <a:xfrm>
            <a:off x="1440463" y="1862438"/>
            <a:ext cx="9633803" cy="3170099"/>
          </a:xfrm>
          <a:prstGeom prst="rect">
            <a:avLst/>
          </a:prstGeom>
          <a:noFill/>
          <a:ln w="9525">
            <a:noFill/>
            <a:miter lim="800000"/>
          </a:ln>
        </p:spPr>
        <p:txBody>
          <a:bodyPr wrap="square">
            <a:spAutoFit/>
          </a:bodyPr>
          <a:lstStyle/>
          <a:p>
            <a:r>
              <a:rPr lang="en-US" altLang="zh-CN" sz="4000" b="1" i="0" u="none" strike="noStrike" baseline="0" dirty="0">
                <a:solidFill>
                  <a:schemeClr val="bg1">
                    <a:lumMod val="50000"/>
                  </a:schemeClr>
                </a:solidFill>
                <a:latin typeface="MicrosoftYaHei-Bold"/>
              </a:rPr>
              <a:t>1. Nb</a:t>
            </a:r>
            <a:r>
              <a:rPr lang="en-US" altLang="zh-CN" sz="4000" b="1" i="0" u="none" strike="noStrike" baseline="-25000" dirty="0">
                <a:solidFill>
                  <a:schemeClr val="bg1">
                    <a:lumMod val="50000"/>
                  </a:schemeClr>
                </a:solidFill>
                <a:latin typeface="MicrosoftYaHei-Bold"/>
              </a:rPr>
              <a:t>3</a:t>
            </a:r>
            <a:r>
              <a:rPr lang="en-US" altLang="zh-CN" sz="4000" b="1" i="0" u="none" strike="noStrike" baseline="0" dirty="0">
                <a:solidFill>
                  <a:schemeClr val="bg1">
                    <a:lumMod val="50000"/>
                  </a:schemeClr>
                </a:solidFill>
                <a:latin typeface="MicrosoftYaHei-Bold"/>
              </a:rPr>
              <a:t>Sn and QPR </a:t>
            </a:r>
            <a:r>
              <a:rPr lang="en-US" altLang="zh-CN" sz="4000" b="1" dirty="0">
                <a:solidFill>
                  <a:schemeClr val="bg1">
                    <a:lumMod val="50000"/>
                  </a:schemeClr>
                </a:solidFill>
                <a:latin typeface="MicrosoftYaHei-Bold"/>
              </a:rPr>
              <a:t>background </a:t>
            </a:r>
            <a:endParaRPr lang="en-US" altLang="zh-CN" sz="4000" b="1" i="0" u="none" strike="noStrike" baseline="0" dirty="0">
              <a:solidFill>
                <a:schemeClr val="bg1">
                  <a:lumMod val="50000"/>
                </a:schemeClr>
              </a:solidFill>
              <a:latin typeface="MicrosoftYaHei-Bold"/>
            </a:endParaRPr>
          </a:p>
          <a:p>
            <a:r>
              <a:rPr lang="en-US" altLang="zh-CN" sz="4000" b="1" i="0" u="none" strike="noStrike" baseline="0" dirty="0">
                <a:solidFill>
                  <a:schemeClr val="bg1">
                    <a:lumMod val="50000"/>
                  </a:schemeClr>
                </a:solidFill>
                <a:latin typeface="MicrosoftYaHei-Bold"/>
              </a:rPr>
              <a:t>2. </a:t>
            </a:r>
            <a:r>
              <a:rPr lang="en-US" altLang="zh-CN" sz="4000" b="1" dirty="0">
                <a:solidFill>
                  <a:schemeClr val="bg1">
                    <a:lumMod val="50000"/>
                  </a:schemeClr>
                </a:solidFill>
                <a:latin typeface="MicrosoftYaHei-Bold"/>
              </a:rPr>
              <a:t>Overall ETS bronze route progress</a:t>
            </a:r>
          </a:p>
          <a:p>
            <a:r>
              <a:rPr lang="en-US" altLang="zh-CN" sz="4000" b="1" i="0" u="none" strike="noStrike" baseline="0" dirty="0">
                <a:solidFill>
                  <a:srgbClr val="000000"/>
                </a:solidFill>
                <a:latin typeface="MicrosoftYaHei-Bold"/>
              </a:rPr>
              <a:t>3. Cu-based Nb</a:t>
            </a:r>
            <a:r>
              <a:rPr lang="en-US" altLang="zh-CN" sz="4000" b="1" i="0" u="none" strike="noStrike" baseline="-25000" dirty="0">
                <a:solidFill>
                  <a:srgbClr val="000000"/>
                </a:solidFill>
                <a:latin typeface="MicrosoftYaHei-Bold"/>
              </a:rPr>
              <a:t>3</a:t>
            </a:r>
            <a:r>
              <a:rPr lang="en-US" altLang="zh-CN" sz="4000" b="1" i="0" u="none" strike="noStrike" baseline="0" dirty="0">
                <a:solidFill>
                  <a:srgbClr val="000000"/>
                </a:solidFill>
                <a:latin typeface="MicrosoftYaHei-Bold"/>
              </a:rPr>
              <a:t>Sn QPR samples preparation</a:t>
            </a:r>
            <a:endParaRPr lang="en-US" altLang="zh-CN" sz="3200" b="1" i="0" u="none" strike="noStrike" baseline="0" dirty="0">
              <a:solidFill>
                <a:srgbClr val="000000"/>
              </a:solidFill>
              <a:latin typeface="MicrosoftYaHei-Bold"/>
            </a:endParaRPr>
          </a:p>
          <a:p>
            <a:pPr algn="l"/>
            <a:r>
              <a:rPr lang="en-US" altLang="zh-CN" sz="4000" b="1" i="0" u="none" strike="noStrike" baseline="0" dirty="0">
                <a:solidFill>
                  <a:schemeClr val="bg1">
                    <a:lumMod val="50000"/>
                  </a:schemeClr>
                </a:solidFill>
                <a:latin typeface="MicrosoftYaHei-Bold"/>
              </a:rPr>
              <a:t>4. Nb/Cu QPR sample baseline RF test</a:t>
            </a:r>
          </a:p>
          <a:p>
            <a:pPr algn="l"/>
            <a:r>
              <a:rPr lang="en-US" altLang="zh-CN" sz="4000" b="1" i="0" u="none" strike="noStrike" baseline="0" dirty="0">
                <a:solidFill>
                  <a:schemeClr val="bg1">
                    <a:lumMod val="50000"/>
                  </a:schemeClr>
                </a:solidFill>
                <a:latin typeface="MicrosoftYaHei-Bold"/>
              </a:rPr>
              <a:t>5. Future work and summary</a:t>
            </a:r>
            <a:endParaRPr lang="zh-CN" altLang="en-US" sz="3200" dirty="0">
              <a:solidFill>
                <a:schemeClr val="bg1">
                  <a:lumMod val="50000"/>
                </a:schemeClr>
              </a:solidFill>
            </a:endParaRPr>
          </a:p>
        </p:txBody>
      </p:sp>
    </p:spTree>
    <p:extLst>
      <p:ext uri="{BB962C8B-B14F-4D97-AF65-F5344CB8AC3E}">
        <p14:creationId xmlns:p14="http://schemas.microsoft.com/office/powerpoint/2010/main" val="647130370"/>
      </p:ext>
    </p:extLst>
  </p:cSld>
  <p:clrMapOvr>
    <a:masterClrMapping/>
  </p:clrMapOvr>
  <p:transition>
    <p:diamon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E0E93A2-F238-C69D-2950-140B6E58405D}"/>
              </a:ext>
            </a:extLst>
          </p:cNvPr>
          <p:cNvSpPr>
            <a:spLocks noGrp="1"/>
          </p:cNvSpPr>
          <p:nvPr>
            <p:ph type="title"/>
          </p:nvPr>
        </p:nvSpPr>
        <p:spPr/>
        <p:txBody>
          <a:bodyPr/>
          <a:lstStyle/>
          <a:p>
            <a:r>
              <a:rPr lang="en-US" altLang="zh-CN" dirty="0"/>
              <a:t>Nb</a:t>
            </a:r>
            <a:r>
              <a:rPr lang="en-US" altLang="zh-CN" baseline="-25000" dirty="0"/>
              <a:t>3</a:t>
            </a:r>
            <a:r>
              <a:rPr lang="en-US" altLang="zh-CN" dirty="0"/>
              <a:t>Sn/Cu QPR sample prepare procedure</a:t>
            </a:r>
            <a:endParaRPr lang="zh-CN" altLang="en-US" dirty="0"/>
          </a:p>
        </p:txBody>
      </p:sp>
      <p:pic>
        <p:nvPicPr>
          <p:cNvPr id="22" name="图片 21">
            <a:extLst>
              <a:ext uri="{FF2B5EF4-FFF2-40B4-BE49-F238E27FC236}">
                <a16:creationId xmlns:a16="http://schemas.microsoft.com/office/drawing/2014/main" id="{F1BD01FB-8467-1E1F-C28B-44C04C083DC0}"/>
              </a:ext>
            </a:extLst>
          </p:cNvPr>
          <p:cNvPicPr>
            <a:picLocks noChangeAspect="1"/>
          </p:cNvPicPr>
          <p:nvPr/>
        </p:nvPicPr>
        <p:blipFill>
          <a:blip r:embed="rId2"/>
          <a:stretch>
            <a:fillRect/>
          </a:stretch>
        </p:blipFill>
        <p:spPr>
          <a:xfrm>
            <a:off x="80229" y="3134973"/>
            <a:ext cx="7619299" cy="2409825"/>
          </a:xfrm>
          <a:prstGeom prst="rect">
            <a:avLst/>
          </a:prstGeom>
        </p:spPr>
      </p:pic>
      <p:grpSp>
        <p:nvGrpSpPr>
          <p:cNvPr id="38" name="组合 37">
            <a:extLst>
              <a:ext uri="{FF2B5EF4-FFF2-40B4-BE49-F238E27FC236}">
                <a16:creationId xmlns:a16="http://schemas.microsoft.com/office/drawing/2014/main" id="{A2F87170-59A2-EC31-9589-EF8B9D57EBCB}"/>
              </a:ext>
            </a:extLst>
          </p:cNvPr>
          <p:cNvGrpSpPr/>
          <p:nvPr/>
        </p:nvGrpSpPr>
        <p:grpSpPr>
          <a:xfrm>
            <a:off x="7681598" y="1667136"/>
            <a:ext cx="3743325" cy="4079589"/>
            <a:chOff x="8159403" y="1720364"/>
            <a:chExt cx="3743325" cy="4079589"/>
          </a:xfrm>
        </p:grpSpPr>
        <p:graphicFrame>
          <p:nvGraphicFramePr>
            <p:cNvPr id="39" name="图示 38">
              <a:extLst>
                <a:ext uri="{FF2B5EF4-FFF2-40B4-BE49-F238E27FC236}">
                  <a16:creationId xmlns:a16="http://schemas.microsoft.com/office/drawing/2014/main" id="{A06C9BFA-6984-74D0-CFB0-6BD2F2398B52}"/>
                </a:ext>
              </a:extLst>
            </p:cNvPr>
            <p:cNvGraphicFramePr/>
            <p:nvPr>
              <p:extLst>
                <p:ext uri="{D42A27DB-BD31-4B8C-83A1-F6EECF244321}">
                  <p14:modId xmlns:p14="http://schemas.microsoft.com/office/powerpoint/2010/main" val="2850462067"/>
                </p:ext>
              </p:extLst>
            </p:nvPr>
          </p:nvGraphicFramePr>
          <p:xfrm>
            <a:off x="8337203" y="1720364"/>
            <a:ext cx="3387726" cy="40700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0" name="矩形 39">
              <a:extLst>
                <a:ext uri="{FF2B5EF4-FFF2-40B4-BE49-F238E27FC236}">
                  <a16:creationId xmlns:a16="http://schemas.microsoft.com/office/drawing/2014/main" id="{9AE48FA4-F8A9-1905-44F2-8E7FCECCDE64}"/>
                </a:ext>
              </a:extLst>
            </p:cNvPr>
            <p:cNvSpPr/>
            <p:nvPr/>
          </p:nvSpPr>
          <p:spPr>
            <a:xfrm>
              <a:off x="8159403" y="1729889"/>
              <a:ext cx="3743325" cy="4070064"/>
            </a:xfrm>
            <a:prstGeom prst="rect">
              <a:avLst/>
            </a:prstGeom>
            <a:noFill/>
            <a:ln w="381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sp>
        <p:nvSpPr>
          <p:cNvPr id="6" name="文本框 5">
            <a:extLst>
              <a:ext uri="{FF2B5EF4-FFF2-40B4-BE49-F238E27FC236}">
                <a16:creationId xmlns:a16="http://schemas.microsoft.com/office/drawing/2014/main" id="{050EA3ED-F4D6-5DE8-719B-C2D1AFEFB744}"/>
              </a:ext>
            </a:extLst>
          </p:cNvPr>
          <p:cNvSpPr txBox="1"/>
          <p:nvPr/>
        </p:nvSpPr>
        <p:spPr bwMode="auto">
          <a:xfrm>
            <a:off x="613835" y="1230878"/>
            <a:ext cx="6965741" cy="400110"/>
          </a:xfrm>
          <a:prstGeom prst="rect">
            <a:avLst/>
          </a:prstGeom>
          <a:noFill/>
          <a:ln w="9525">
            <a:noFill/>
            <a:miter lim="800000"/>
          </a:ln>
        </p:spPr>
        <p:txBody>
          <a:bodyPr wrap="square">
            <a:spAutoFit/>
          </a:bodyPr>
          <a:lstStyle/>
          <a:p>
            <a:r>
              <a:rPr lang="en-US" altLang="zh-CN" sz="2000" dirty="0"/>
              <a:t>The Nb</a:t>
            </a:r>
            <a:r>
              <a:rPr lang="en-US" altLang="zh-CN" sz="2000" baseline="-25000" dirty="0"/>
              <a:t>3</a:t>
            </a:r>
            <a:r>
              <a:rPr lang="en-US" altLang="zh-CN" sz="2000" dirty="0"/>
              <a:t>Sn/Cu QPR sample preparation process includes 6 steps:</a:t>
            </a:r>
            <a:endParaRPr lang="zh-CN" altLang="en-US" sz="2000" dirty="0"/>
          </a:p>
        </p:txBody>
      </p:sp>
      <p:sp>
        <p:nvSpPr>
          <p:cNvPr id="8" name="文本框 7">
            <a:extLst>
              <a:ext uri="{FF2B5EF4-FFF2-40B4-BE49-F238E27FC236}">
                <a16:creationId xmlns:a16="http://schemas.microsoft.com/office/drawing/2014/main" id="{0462D66E-64B9-CDBA-1E68-D9359AD10837}"/>
              </a:ext>
            </a:extLst>
          </p:cNvPr>
          <p:cNvSpPr txBox="1"/>
          <p:nvPr/>
        </p:nvSpPr>
        <p:spPr bwMode="auto">
          <a:xfrm>
            <a:off x="652361" y="5434755"/>
            <a:ext cx="7360483" cy="873572"/>
          </a:xfrm>
          <a:prstGeom prst="rect">
            <a:avLst/>
          </a:prstGeom>
          <a:noFill/>
          <a:ln w="9525">
            <a:noFill/>
            <a:miter lim="800000"/>
          </a:ln>
        </p:spPr>
        <p:txBody>
          <a:bodyPr wrap="square">
            <a:spAutoFit/>
          </a:bodyPr>
          <a:lstStyle/>
          <a:p>
            <a:pPr marL="285750" indent="-285750">
              <a:lnSpc>
                <a:spcPct val="150000"/>
              </a:lnSpc>
              <a:buFont typeface="Wingdings" panose="05000000000000000000" pitchFamily="2" charset="2"/>
              <a:buChar char="Ø"/>
            </a:pPr>
            <a:r>
              <a:rPr lang="en-US" altLang="zh-CN" sz="1800" dirty="0">
                <a:effectLst/>
                <a:latin typeface="Times New Roman" panose="02020603050405020304" pitchFamily="18" charset="0"/>
                <a:ea typeface="等线" panose="02010600030101010101" pitchFamily="2" charset="-122"/>
              </a:rPr>
              <a:t>A new Cu-based Nb</a:t>
            </a:r>
            <a:r>
              <a:rPr lang="en-US" altLang="zh-CN" sz="1800" baseline="-25000" dirty="0">
                <a:effectLst/>
                <a:latin typeface="Times New Roman" panose="02020603050405020304" pitchFamily="18" charset="0"/>
                <a:ea typeface="等线" panose="02010600030101010101" pitchFamily="2" charset="-122"/>
              </a:rPr>
              <a:t>3</a:t>
            </a:r>
            <a:r>
              <a:rPr lang="en-US" altLang="zh-CN" sz="1800" dirty="0">
                <a:effectLst/>
                <a:latin typeface="Times New Roman" panose="02020603050405020304" pitchFamily="18" charset="0"/>
                <a:ea typeface="等线" panose="02010600030101010101" pitchFamily="2" charset="-122"/>
              </a:rPr>
              <a:t>Sn QPR sample was successfully prepared</a:t>
            </a:r>
            <a:r>
              <a:rPr lang="en-US" altLang="zh-CN" dirty="0">
                <a:latin typeface="Times New Roman" panose="02020603050405020304" pitchFamily="18" charset="0"/>
                <a:ea typeface="等线" panose="02010600030101010101" pitchFamily="2" charset="-122"/>
              </a:rPr>
              <a:t>.</a:t>
            </a:r>
            <a:endParaRPr lang="en-US" altLang="zh-CN" sz="1800" dirty="0">
              <a:effectLst/>
              <a:latin typeface="Times New Roman" panose="02020603050405020304" pitchFamily="18" charset="0"/>
              <a:ea typeface="等线" panose="02010600030101010101" pitchFamily="2" charset="-122"/>
            </a:endParaRPr>
          </a:p>
          <a:p>
            <a:pPr marL="285750" indent="-285750">
              <a:lnSpc>
                <a:spcPct val="150000"/>
              </a:lnSpc>
              <a:buFont typeface="Wingdings" panose="05000000000000000000" pitchFamily="2" charset="2"/>
              <a:buChar char="Ø"/>
            </a:pPr>
            <a:r>
              <a:rPr lang="en-US" altLang="zh-CN" sz="1800" dirty="0">
                <a:effectLst/>
                <a:latin typeface="Times New Roman" panose="02020603050405020304" pitchFamily="18" charset="0"/>
                <a:ea typeface="等线" panose="02010600030101010101" pitchFamily="2" charset="-122"/>
              </a:rPr>
              <a:t>The Nb</a:t>
            </a:r>
            <a:r>
              <a:rPr lang="en-US" altLang="zh-CN" sz="1800" baseline="-25000" dirty="0">
                <a:effectLst/>
                <a:latin typeface="Times New Roman" panose="02020603050405020304" pitchFamily="18" charset="0"/>
                <a:ea typeface="等线" panose="02010600030101010101" pitchFamily="2" charset="-122"/>
              </a:rPr>
              <a:t>3</a:t>
            </a:r>
            <a:r>
              <a:rPr lang="en-US" altLang="zh-CN" sz="1800" dirty="0">
                <a:effectLst/>
                <a:latin typeface="Times New Roman" panose="02020603050405020304" pitchFamily="18" charset="0"/>
                <a:ea typeface="等线" panose="02010600030101010101" pitchFamily="2" charset="-122"/>
              </a:rPr>
              <a:t>Sn/Cu QPR sample RF properties will be tested at HZB soon.</a:t>
            </a:r>
            <a:endParaRPr lang="zh-CN" altLang="en-US" dirty="0"/>
          </a:p>
        </p:txBody>
      </p:sp>
      <p:pic>
        <p:nvPicPr>
          <p:cNvPr id="4" name="图片 3">
            <a:extLst>
              <a:ext uri="{FF2B5EF4-FFF2-40B4-BE49-F238E27FC236}">
                <a16:creationId xmlns:a16="http://schemas.microsoft.com/office/drawing/2014/main" id="{B12201F8-0CE8-E0C6-6BB5-73327BA8553A}"/>
              </a:ext>
            </a:extLst>
          </p:cNvPr>
          <p:cNvPicPr>
            <a:picLocks noChangeAspect="1"/>
          </p:cNvPicPr>
          <p:nvPr/>
        </p:nvPicPr>
        <p:blipFill>
          <a:blip r:embed="rId8"/>
          <a:stretch>
            <a:fillRect/>
          </a:stretch>
        </p:blipFill>
        <p:spPr>
          <a:xfrm>
            <a:off x="516672" y="1676661"/>
            <a:ext cx="6808120" cy="1671637"/>
          </a:xfrm>
          <a:prstGeom prst="rect">
            <a:avLst/>
          </a:prstGeom>
        </p:spPr>
      </p:pic>
      <p:sp>
        <p:nvSpPr>
          <p:cNvPr id="5" name="文本框 4">
            <a:extLst>
              <a:ext uri="{FF2B5EF4-FFF2-40B4-BE49-F238E27FC236}">
                <a16:creationId xmlns:a16="http://schemas.microsoft.com/office/drawing/2014/main" id="{A2569A2F-C012-97C8-3C9E-278045652B13}"/>
              </a:ext>
            </a:extLst>
          </p:cNvPr>
          <p:cNvSpPr txBox="1"/>
          <p:nvPr/>
        </p:nvSpPr>
        <p:spPr bwMode="auto">
          <a:xfrm>
            <a:off x="294003" y="3279671"/>
            <a:ext cx="5725797" cy="338554"/>
          </a:xfrm>
          <a:prstGeom prst="rect">
            <a:avLst/>
          </a:prstGeom>
          <a:noFill/>
          <a:ln w="9525">
            <a:noFill/>
            <a:miter lim="800000"/>
          </a:ln>
        </p:spPr>
        <p:txBody>
          <a:bodyPr wrap="square">
            <a:spAutoFit/>
          </a:bodyPr>
          <a:lstStyle/>
          <a:p>
            <a:r>
              <a:rPr lang="en-US" altLang="zh-CN" sz="1600" b="0" i="0" dirty="0">
                <a:solidFill>
                  <a:srgbClr val="000000"/>
                </a:solidFill>
                <a:effectLst/>
                <a:highlight>
                  <a:srgbClr val="FFFF00"/>
                </a:highlight>
                <a:latin typeface="Microsoft YaHei" panose="020B0503020204020204" pitchFamily="34" charset="-122"/>
                <a:ea typeface="Microsoft YaHei" panose="020B0503020204020204" pitchFamily="34" charset="-122"/>
              </a:rPr>
              <a:t>Bulk copper QPR sample by turning, no braze or weld.</a:t>
            </a:r>
            <a:endParaRPr lang="zh-CN" altLang="en-US" sz="1600" dirty="0">
              <a:highlight>
                <a:srgbClr val="FFFF00"/>
              </a:highlight>
            </a:endParaRPr>
          </a:p>
        </p:txBody>
      </p:sp>
    </p:spTree>
    <p:extLst>
      <p:ext uri="{BB962C8B-B14F-4D97-AF65-F5344CB8AC3E}">
        <p14:creationId xmlns:p14="http://schemas.microsoft.com/office/powerpoint/2010/main" val="717855982"/>
      </p:ext>
    </p:extLst>
  </p:cSld>
  <p:clrMapOvr>
    <a:masterClrMapping/>
  </p:clrMapOvr>
  <p:transition>
    <p:diamon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DF0604-CCD4-B5E9-7A93-40B2EA1CE570}"/>
              </a:ext>
            </a:extLst>
          </p:cNvPr>
          <p:cNvSpPr>
            <a:spLocks noGrp="1"/>
          </p:cNvSpPr>
          <p:nvPr>
            <p:ph type="title"/>
          </p:nvPr>
        </p:nvSpPr>
        <p:spPr/>
        <p:txBody>
          <a:bodyPr>
            <a:normAutofit/>
          </a:bodyPr>
          <a:lstStyle/>
          <a:p>
            <a:r>
              <a:rPr lang="en-US" altLang="zh-CN" sz="3200" dirty="0"/>
              <a:t>Step 2: Cu QPR sample electropolishing process </a:t>
            </a:r>
            <a:endParaRPr lang="zh-CN" altLang="en-US" sz="3200" dirty="0"/>
          </a:p>
        </p:txBody>
      </p:sp>
      <p:sp>
        <p:nvSpPr>
          <p:cNvPr id="32" name="Text Placeholder 20">
            <a:extLst>
              <a:ext uri="{FF2B5EF4-FFF2-40B4-BE49-F238E27FC236}">
                <a16:creationId xmlns:a16="http://schemas.microsoft.com/office/drawing/2014/main" id="{58B71C63-1AEB-E130-6281-A06609573CED}"/>
              </a:ext>
            </a:extLst>
          </p:cNvPr>
          <p:cNvSpPr txBox="1">
            <a:spLocks/>
          </p:cNvSpPr>
          <p:nvPr/>
        </p:nvSpPr>
        <p:spPr>
          <a:xfrm>
            <a:off x="577850" y="1502172"/>
            <a:ext cx="5314950" cy="4708128"/>
          </a:xfrm>
          <a:prstGeom prst="rect">
            <a:avLst/>
          </a:prstGeom>
        </p:spPr>
        <p:txBody>
          <a:bodyPr vert="horz" lIns="0" tIns="0" rIns="0" bIns="0" rtlCol="0">
            <a:noAutofit/>
          </a:bodyPr>
          <a:lstStyle>
            <a:lvl1pPr marL="285750" indent="-285750" algn="l" defTabSz="914400" rtl="0" eaLnBrk="1" latinLnBrk="0" hangingPunct="1">
              <a:lnSpc>
                <a:spcPts val="2500"/>
              </a:lnSpc>
              <a:spcBef>
                <a:spcPts val="500"/>
              </a:spcBef>
              <a:buFont typeface="Arial" panose="020B0604020202020204" pitchFamily="34" charset="0"/>
              <a:buChar char="•"/>
              <a:defRPr sz="1600" b="1" i="0" kern="1200">
                <a:solidFill>
                  <a:schemeClr val="tx1"/>
                </a:solidFill>
                <a:latin typeface="Source Sans Pro Semibold" panose="020B0503030403020204" pitchFamily="34" charset="77"/>
                <a:ea typeface="Roboto" panose="02000000000000000000" pitchFamily="2" charset="0"/>
                <a:cs typeface="Roboto" panose="02000000000000000000" pitchFamily="2" charset="0"/>
              </a:defRPr>
            </a:lvl1pPr>
            <a:lvl2pPr marL="457200" indent="0" algn="l" defTabSz="914400" rtl="0" eaLnBrk="1" latinLnBrk="0" hangingPunct="1">
              <a:lnSpc>
                <a:spcPct val="90000"/>
              </a:lnSpc>
              <a:spcBef>
                <a:spcPts val="500"/>
              </a:spcBef>
              <a:buFont typeface="Arial" panose="020B0604020202020204" pitchFamily="34" charset="0"/>
              <a:buNone/>
              <a:defRPr sz="20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2pPr>
            <a:lvl3pPr marL="914400" indent="0" algn="l" defTabSz="914400" rtl="0" eaLnBrk="1" latinLnBrk="0" hangingPunct="1">
              <a:lnSpc>
                <a:spcPct val="90000"/>
              </a:lnSpc>
              <a:spcBef>
                <a:spcPts val="500"/>
              </a:spcBef>
              <a:buFont typeface="Arial" panose="020B0604020202020204" pitchFamily="34" charset="0"/>
              <a:buNone/>
              <a:defRPr sz="18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3pPr>
            <a:lvl4pPr marL="13716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4pPr>
            <a:lvl5pPr marL="18288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endParaRPr kumimoji="0" lang="en-US" sz="20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endParaRPr>
          </a:p>
          <a:p>
            <a:pPr>
              <a:defRPr/>
            </a:pPr>
            <a:r>
              <a:rPr lang="en-US" altLang="zh-CN" sz="2000" dirty="0">
                <a:solidFill>
                  <a:srgbClr val="000000"/>
                </a:solidFill>
              </a:rPr>
              <a:t>New cathode structure: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1. Only disk cathode before</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2. </a:t>
            </a:r>
            <a:r>
              <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Disk cathode and Round belt cathode</a:t>
            </a:r>
          </a:p>
          <a:p>
            <a:pPr marL="285750" marR="0" lvl="1" indent="-285750" fontAlgn="auto">
              <a:lnSpc>
                <a:spcPts val="2500"/>
              </a:lnSpc>
              <a:spcAft>
                <a:spcPts val="0"/>
              </a:spcAft>
              <a:buClrTx/>
              <a:buSzTx/>
              <a:buFont typeface="Arial" panose="020B0604020202020204" pitchFamily="34" charset="0"/>
              <a:buChar char="•"/>
              <a:tabLst/>
              <a:defRPr/>
            </a:pPr>
            <a:r>
              <a:rPr lang="en-US" altLang="zh-CN" b="1" dirty="0">
                <a:solidFill>
                  <a:srgbClr val="000000"/>
                </a:solidFill>
                <a:latin typeface="Source Sans Pro Semibold" panose="020B0503030403020204" pitchFamily="34" charset="77"/>
              </a:rPr>
              <a:t>COMSOL simulation:</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The difference in current density is reduced from 16 times to 2-3 times</a:t>
            </a:r>
          </a:p>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r>
              <a:rPr kumimoji="0" lang="en-US" altLang="zh-CN" sz="20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rPr>
              <a:t>Parameters: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1. CV mode: 2.1 V</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2. Electrode distance: 20 mm</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3. Temperature: 15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4. Stirring speed: 100 rpm</a:t>
            </a:r>
          </a:p>
          <a:p>
            <a:pPr lvl="1">
              <a:defRPr/>
            </a:pPr>
            <a:r>
              <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5. Polishing time: 1 h (</a:t>
            </a:r>
            <a:r>
              <a:rPr lang="en-US" altLang="zh-CN" sz="1800" dirty="0">
                <a:solidFill>
                  <a:srgbClr val="000000"/>
                </a:solidFill>
              </a:rPr>
              <a:t>3</a:t>
            </a:r>
            <a:r>
              <a:rPr kumimoji="0" lang="el-GR"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0 μ</a:t>
            </a:r>
            <a:r>
              <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m)</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endParaRPr kumimoji="0" lang="en-US" sz="16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endParaRPr>
          </a:p>
        </p:txBody>
      </p:sp>
      <p:grpSp>
        <p:nvGrpSpPr>
          <p:cNvPr id="33" name="组合 32">
            <a:extLst>
              <a:ext uri="{FF2B5EF4-FFF2-40B4-BE49-F238E27FC236}">
                <a16:creationId xmlns:a16="http://schemas.microsoft.com/office/drawing/2014/main" id="{70BE417C-4048-3029-50DA-244AEC980658}"/>
              </a:ext>
            </a:extLst>
          </p:cNvPr>
          <p:cNvGrpSpPr/>
          <p:nvPr/>
        </p:nvGrpSpPr>
        <p:grpSpPr>
          <a:xfrm>
            <a:off x="5892800" y="1488759"/>
            <a:ext cx="4091677" cy="2049975"/>
            <a:chOff x="5541646" y="3771415"/>
            <a:chExt cx="4091677" cy="2049975"/>
          </a:xfrm>
        </p:grpSpPr>
        <p:grpSp>
          <p:nvGrpSpPr>
            <p:cNvPr id="34" name="组合 33">
              <a:extLst>
                <a:ext uri="{FF2B5EF4-FFF2-40B4-BE49-F238E27FC236}">
                  <a16:creationId xmlns:a16="http://schemas.microsoft.com/office/drawing/2014/main" id="{F9F7CBBB-A794-5D50-F5D9-505ABF2FDDA6}"/>
                </a:ext>
              </a:extLst>
            </p:cNvPr>
            <p:cNvGrpSpPr/>
            <p:nvPr/>
          </p:nvGrpSpPr>
          <p:grpSpPr>
            <a:xfrm>
              <a:off x="5541646" y="3771415"/>
              <a:ext cx="4091677" cy="2049975"/>
              <a:chOff x="3590926" y="4002888"/>
              <a:chExt cx="4091677" cy="2049975"/>
            </a:xfrm>
          </p:grpSpPr>
          <p:grpSp>
            <p:nvGrpSpPr>
              <p:cNvPr id="36" name="组合 35">
                <a:extLst>
                  <a:ext uri="{FF2B5EF4-FFF2-40B4-BE49-F238E27FC236}">
                    <a16:creationId xmlns:a16="http://schemas.microsoft.com/office/drawing/2014/main" id="{E9845841-3D54-7913-BD04-0D841C3C2828}"/>
                  </a:ext>
                </a:extLst>
              </p:cNvPr>
              <p:cNvGrpSpPr/>
              <p:nvPr/>
            </p:nvGrpSpPr>
            <p:grpSpPr>
              <a:xfrm>
                <a:off x="3590926" y="4002888"/>
                <a:ext cx="1771650" cy="2049975"/>
                <a:chOff x="2142623" y="3529591"/>
                <a:chExt cx="2079677" cy="2308764"/>
              </a:xfrm>
            </p:grpSpPr>
            <p:sp>
              <p:nvSpPr>
                <p:cNvPr id="52" name="圆柱体 51">
                  <a:extLst>
                    <a:ext uri="{FF2B5EF4-FFF2-40B4-BE49-F238E27FC236}">
                      <a16:creationId xmlns:a16="http://schemas.microsoft.com/office/drawing/2014/main" id="{22643274-A625-6638-7E5B-D297CC1B2244}"/>
                    </a:ext>
                  </a:extLst>
                </p:cNvPr>
                <p:cNvSpPr/>
                <p:nvPr/>
              </p:nvSpPr>
              <p:spPr>
                <a:xfrm>
                  <a:off x="2142623" y="3529591"/>
                  <a:ext cx="2079677" cy="2308764"/>
                </a:xfrm>
                <a:prstGeom prst="can">
                  <a:avLst>
                    <a:gd name="adj" fmla="val 18815"/>
                  </a:avLst>
                </a:prstGeom>
                <a:solidFill>
                  <a:srgbClr val="004F84">
                    <a:lumMod val="60000"/>
                    <a:lumOff val="40000"/>
                  </a:srgbClr>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nvGrpSpPr>
                <p:cNvPr id="53" name="组合 52">
                  <a:extLst>
                    <a:ext uri="{FF2B5EF4-FFF2-40B4-BE49-F238E27FC236}">
                      <a16:creationId xmlns:a16="http://schemas.microsoft.com/office/drawing/2014/main" id="{56F19E0D-BEED-EC17-434E-D7D4623D9E03}"/>
                    </a:ext>
                  </a:extLst>
                </p:cNvPr>
                <p:cNvGrpSpPr/>
                <p:nvPr/>
              </p:nvGrpSpPr>
              <p:grpSpPr>
                <a:xfrm>
                  <a:off x="2558318" y="4352864"/>
                  <a:ext cx="1230313" cy="1288353"/>
                  <a:chOff x="2642393" y="3992308"/>
                  <a:chExt cx="1230313" cy="1288353"/>
                </a:xfrm>
                <a:solidFill>
                  <a:srgbClr val="FF6600"/>
                </a:solidFill>
              </p:grpSpPr>
              <p:sp>
                <p:nvSpPr>
                  <p:cNvPr id="55" name="椭圆 54">
                    <a:extLst>
                      <a:ext uri="{FF2B5EF4-FFF2-40B4-BE49-F238E27FC236}">
                        <a16:creationId xmlns:a16="http://schemas.microsoft.com/office/drawing/2014/main" id="{62F619A7-D7AD-770B-CB1F-491958AF1202}"/>
                      </a:ext>
                    </a:extLst>
                  </p:cNvPr>
                  <p:cNvSpPr/>
                  <p:nvPr/>
                </p:nvSpPr>
                <p:spPr>
                  <a:xfrm>
                    <a:off x="2642393" y="5077027"/>
                    <a:ext cx="1230313" cy="203634"/>
                  </a:xfrm>
                  <a:prstGeom prst="ellipse">
                    <a:avLst/>
                  </a:prstGeom>
                  <a:grp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56" name="矩形 55">
                    <a:extLst>
                      <a:ext uri="{FF2B5EF4-FFF2-40B4-BE49-F238E27FC236}">
                        <a16:creationId xmlns:a16="http://schemas.microsoft.com/office/drawing/2014/main" id="{56B1483D-9FCA-A1F3-C0C5-E0C28D9D567F}"/>
                      </a:ext>
                    </a:extLst>
                  </p:cNvPr>
                  <p:cNvSpPr/>
                  <p:nvPr/>
                </p:nvSpPr>
                <p:spPr>
                  <a:xfrm>
                    <a:off x="2806542" y="4099826"/>
                    <a:ext cx="904875" cy="1056883"/>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sp>
                <p:nvSpPr>
                  <p:cNvPr id="57" name="椭圆 56">
                    <a:extLst>
                      <a:ext uri="{FF2B5EF4-FFF2-40B4-BE49-F238E27FC236}">
                        <a16:creationId xmlns:a16="http://schemas.microsoft.com/office/drawing/2014/main" id="{1C8CEB15-E4C6-52F2-6B34-B3439AE740E4}"/>
                      </a:ext>
                    </a:extLst>
                  </p:cNvPr>
                  <p:cNvSpPr/>
                  <p:nvPr/>
                </p:nvSpPr>
                <p:spPr>
                  <a:xfrm>
                    <a:off x="2806542" y="3992308"/>
                    <a:ext cx="904875" cy="238125"/>
                  </a:xfrm>
                  <a:prstGeom prst="ellipse">
                    <a:avLst/>
                  </a:prstGeom>
                  <a:grp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nvGrpSpPr>
                  <p:cNvPr id="58" name="组合 57">
                    <a:extLst>
                      <a:ext uri="{FF2B5EF4-FFF2-40B4-BE49-F238E27FC236}">
                        <a16:creationId xmlns:a16="http://schemas.microsoft.com/office/drawing/2014/main" id="{C0A54EBA-11CE-17DA-8FB5-E493891CAF4D}"/>
                      </a:ext>
                    </a:extLst>
                  </p:cNvPr>
                  <p:cNvGrpSpPr/>
                  <p:nvPr/>
                </p:nvGrpSpPr>
                <p:grpSpPr>
                  <a:xfrm>
                    <a:off x="2746438" y="4996127"/>
                    <a:ext cx="1022222" cy="221132"/>
                    <a:chOff x="4299585" y="3977906"/>
                    <a:chExt cx="1022222" cy="221132"/>
                  </a:xfrm>
                  <a:grpFill/>
                </p:grpSpPr>
                <p:sp>
                  <p:nvSpPr>
                    <p:cNvPr id="59" name="弧形 58">
                      <a:extLst>
                        <a:ext uri="{FF2B5EF4-FFF2-40B4-BE49-F238E27FC236}">
                          <a16:creationId xmlns:a16="http://schemas.microsoft.com/office/drawing/2014/main" id="{A6EAC35A-D6EF-0100-3EF4-0C200A2687C0}"/>
                        </a:ext>
                      </a:extLst>
                    </p:cNvPr>
                    <p:cNvSpPr/>
                    <p:nvPr/>
                  </p:nvSpPr>
                  <p:spPr>
                    <a:xfrm flipV="1">
                      <a:off x="4299585" y="3978059"/>
                      <a:ext cx="963549" cy="220979"/>
                    </a:xfrm>
                    <a:prstGeom prst="arc">
                      <a:avLst>
                        <a:gd name="adj1" fmla="val 16287555"/>
                        <a:gd name="adj2" fmla="val 0"/>
                      </a:avLst>
                    </a:prstGeom>
                    <a:grp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60" name="弧形 59">
                      <a:extLst>
                        <a:ext uri="{FF2B5EF4-FFF2-40B4-BE49-F238E27FC236}">
                          <a16:creationId xmlns:a16="http://schemas.microsoft.com/office/drawing/2014/main" id="{04B7257F-0FA2-0092-E384-9E99AC77BB80}"/>
                        </a:ext>
                      </a:extLst>
                    </p:cNvPr>
                    <p:cNvSpPr/>
                    <p:nvPr/>
                  </p:nvSpPr>
                  <p:spPr>
                    <a:xfrm rot="10800000">
                      <a:off x="4358258" y="3977906"/>
                      <a:ext cx="963549" cy="220979"/>
                    </a:xfrm>
                    <a:prstGeom prst="arc">
                      <a:avLst>
                        <a:gd name="adj1" fmla="val 16287555"/>
                        <a:gd name="adj2" fmla="val 0"/>
                      </a:avLst>
                    </a:prstGeom>
                    <a:grp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grpSp>
            </p:grpSp>
            <p:sp>
              <p:nvSpPr>
                <p:cNvPr id="54" name="椭圆 53">
                  <a:extLst>
                    <a:ext uri="{FF2B5EF4-FFF2-40B4-BE49-F238E27FC236}">
                      <a16:creationId xmlns:a16="http://schemas.microsoft.com/office/drawing/2014/main" id="{FA04ECF1-676A-8435-D202-7D232C1C7478}"/>
                    </a:ext>
                  </a:extLst>
                </p:cNvPr>
                <p:cNvSpPr/>
                <p:nvPr/>
              </p:nvSpPr>
              <p:spPr>
                <a:xfrm>
                  <a:off x="2542870" y="4067086"/>
                  <a:ext cx="1299307" cy="220980"/>
                </a:xfrm>
                <a:prstGeom prst="ellipse">
                  <a:avLst/>
                </a:prstGeom>
                <a:solidFill>
                  <a:srgbClr val="FF6600"/>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sp>
            <p:nvSpPr>
              <p:cNvPr id="37" name="圆柱体 36">
                <a:extLst>
                  <a:ext uri="{FF2B5EF4-FFF2-40B4-BE49-F238E27FC236}">
                    <a16:creationId xmlns:a16="http://schemas.microsoft.com/office/drawing/2014/main" id="{FEB8642C-4D25-3F72-2858-C9231D34BA7F}"/>
                  </a:ext>
                </a:extLst>
              </p:cNvPr>
              <p:cNvSpPr/>
              <p:nvPr/>
            </p:nvSpPr>
            <p:spPr>
              <a:xfrm>
                <a:off x="5910953" y="4002888"/>
                <a:ext cx="1771650" cy="2049975"/>
              </a:xfrm>
              <a:prstGeom prst="can">
                <a:avLst>
                  <a:gd name="adj" fmla="val 18815"/>
                </a:avLst>
              </a:prstGeom>
              <a:solidFill>
                <a:srgbClr val="004F84">
                  <a:lumMod val="60000"/>
                  <a:lumOff val="40000"/>
                </a:srgbClr>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nvGrpSpPr>
              <p:cNvPr id="38" name="组合 37">
                <a:extLst>
                  <a:ext uri="{FF2B5EF4-FFF2-40B4-BE49-F238E27FC236}">
                    <a16:creationId xmlns:a16="http://schemas.microsoft.com/office/drawing/2014/main" id="{874DCCC6-4F1D-BCEC-B830-411ECD89FACB}"/>
                  </a:ext>
                </a:extLst>
              </p:cNvPr>
              <p:cNvGrpSpPr/>
              <p:nvPr/>
            </p:nvGrpSpPr>
            <p:grpSpPr>
              <a:xfrm>
                <a:off x="6297726" y="4733879"/>
                <a:ext cx="1048088" cy="1143942"/>
                <a:chOff x="2642393" y="3992308"/>
                <a:chExt cx="1230313" cy="1288353"/>
              </a:xfrm>
              <a:solidFill>
                <a:srgbClr val="FF6600"/>
              </a:solidFill>
            </p:grpSpPr>
            <p:sp>
              <p:nvSpPr>
                <p:cNvPr id="46" name="椭圆 45">
                  <a:extLst>
                    <a:ext uri="{FF2B5EF4-FFF2-40B4-BE49-F238E27FC236}">
                      <a16:creationId xmlns:a16="http://schemas.microsoft.com/office/drawing/2014/main" id="{6E00EB1D-9B7C-7D95-91AA-0896249E1448}"/>
                    </a:ext>
                  </a:extLst>
                </p:cNvPr>
                <p:cNvSpPr/>
                <p:nvPr/>
              </p:nvSpPr>
              <p:spPr>
                <a:xfrm>
                  <a:off x="2642393" y="5077027"/>
                  <a:ext cx="1230313" cy="203634"/>
                </a:xfrm>
                <a:prstGeom prst="ellipse">
                  <a:avLst/>
                </a:prstGeom>
                <a:grp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47" name="矩形 46">
                  <a:extLst>
                    <a:ext uri="{FF2B5EF4-FFF2-40B4-BE49-F238E27FC236}">
                      <a16:creationId xmlns:a16="http://schemas.microsoft.com/office/drawing/2014/main" id="{8E509B3C-FC27-5559-FD63-788C3098FF9E}"/>
                    </a:ext>
                  </a:extLst>
                </p:cNvPr>
                <p:cNvSpPr/>
                <p:nvPr/>
              </p:nvSpPr>
              <p:spPr>
                <a:xfrm>
                  <a:off x="2806542" y="4099826"/>
                  <a:ext cx="904875" cy="1056883"/>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sp>
              <p:nvSpPr>
                <p:cNvPr id="48" name="椭圆 47">
                  <a:extLst>
                    <a:ext uri="{FF2B5EF4-FFF2-40B4-BE49-F238E27FC236}">
                      <a16:creationId xmlns:a16="http://schemas.microsoft.com/office/drawing/2014/main" id="{D4756CA3-53DA-1813-0D95-43A57A08AB40}"/>
                    </a:ext>
                  </a:extLst>
                </p:cNvPr>
                <p:cNvSpPr/>
                <p:nvPr/>
              </p:nvSpPr>
              <p:spPr>
                <a:xfrm>
                  <a:off x="2806542" y="3992308"/>
                  <a:ext cx="904875" cy="238125"/>
                </a:xfrm>
                <a:prstGeom prst="ellipse">
                  <a:avLst/>
                </a:prstGeom>
                <a:grp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nvGrpSpPr>
                <p:cNvPr id="49" name="组合 48">
                  <a:extLst>
                    <a:ext uri="{FF2B5EF4-FFF2-40B4-BE49-F238E27FC236}">
                      <a16:creationId xmlns:a16="http://schemas.microsoft.com/office/drawing/2014/main" id="{3913C6A7-46FB-6368-8D53-87B11A5DEE4C}"/>
                    </a:ext>
                  </a:extLst>
                </p:cNvPr>
                <p:cNvGrpSpPr/>
                <p:nvPr/>
              </p:nvGrpSpPr>
              <p:grpSpPr>
                <a:xfrm>
                  <a:off x="2746438" y="4996127"/>
                  <a:ext cx="1022222" cy="221132"/>
                  <a:chOff x="4299585" y="3977906"/>
                  <a:chExt cx="1022222" cy="221132"/>
                </a:xfrm>
                <a:grpFill/>
              </p:grpSpPr>
              <p:sp>
                <p:nvSpPr>
                  <p:cNvPr id="50" name="弧形 49">
                    <a:extLst>
                      <a:ext uri="{FF2B5EF4-FFF2-40B4-BE49-F238E27FC236}">
                        <a16:creationId xmlns:a16="http://schemas.microsoft.com/office/drawing/2014/main" id="{E65518C6-7449-0494-322D-2BCE953A3553}"/>
                      </a:ext>
                    </a:extLst>
                  </p:cNvPr>
                  <p:cNvSpPr/>
                  <p:nvPr/>
                </p:nvSpPr>
                <p:spPr>
                  <a:xfrm flipV="1">
                    <a:off x="4299585" y="3978059"/>
                    <a:ext cx="963549" cy="220979"/>
                  </a:xfrm>
                  <a:prstGeom prst="arc">
                    <a:avLst>
                      <a:gd name="adj1" fmla="val 16287555"/>
                      <a:gd name="adj2" fmla="val 0"/>
                    </a:avLst>
                  </a:prstGeom>
                  <a:grp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51" name="弧形 50">
                    <a:extLst>
                      <a:ext uri="{FF2B5EF4-FFF2-40B4-BE49-F238E27FC236}">
                        <a16:creationId xmlns:a16="http://schemas.microsoft.com/office/drawing/2014/main" id="{04DEBD70-E2FB-0C77-9950-77A99F75212B}"/>
                      </a:ext>
                    </a:extLst>
                  </p:cNvPr>
                  <p:cNvSpPr/>
                  <p:nvPr/>
                </p:nvSpPr>
                <p:spPr>
                  <a:xfrm rot="10800000">
                    <a:off x="4358258" y="3977906"/>
                    <a:ext cx="963549" cy="220979"/>
                  </a:xfrm>
                  <a:prstGeom prst="arc">
                    <a:avLst>
                      <a:gd name="adj1" fmla="val 16287555"/>
                      <a:gd name="adj2" fmla="val 0"/>
                    </a:avLst>
                  </a:prstGeom>
                  <a:grp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grpSp>
          </p:grpSp>
          <p:sp>
            <p:nvSpPr>
              <p:cNvPr id="39" name="椭圆 38">
                <a:extLst>
                  <a:ext uri="{FF2B5EF4-FFF2-40B4-BE49-F238E27FC236}">
                    <a16:creationId xmlns:a16="http://schemas.microsoft.com/office/drawing/2014/main" id="{43480C8C-267A-372D-4F48-BAF2C09B76F3}"/>
                  </a:ext>
                </a:extLst>
              </p:cNvPr>
              <p:cNvSpPr/>
              <p:nvPr/>
            </p:nvSpPr>
            <p:spPr>
              <a:xfrm>
                <a:off x="6284566" y="4480134"/>
                <a:ext cx="1106863" cy="196210"/>
              </a:xfrm>
              <a:prstGeom prst="ellipse">
                <a:avLst/>
              </a:prstGeom>
              <a:solidFill>
                <a:srgbClr val="FF6600"/>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nvGrpSpPr>
              <p:cNvPr id="40" name="组合 39">
                <a:extLst>
                  <a:ext uri="{FF2B5EF4-FFF2-40B4-BE49-F238E27FC236}">
                    <a16:creationId xmlns:a16="http://schemas.microsoft.com/office/drawing/2014/main" id="{8C5BC103-CCAC-B1F2-8F36-2F88DE0B7400}"/>
                  </a:ext>
                </a:extLst>
              </p:cNvPr>
              <p:cNvGrpSpPr/>
              <p:nvPr/>
            </p:nvGrpSpPr>
            <p:grpSpPr>
              <a:xfrm>
                <a:off x="6299791" y="4583003"/>
                <a:ext cx="1043140" cy="1083921"/>
                <a:chOff x="7674274" y="4820166"/>
                <a:chExt cx="1043140" cy="1083921"/>
              </a:xfrm>
            </p:grpSpPr>
            <p:sp>
              <p:nvSpPr>
                <p:cNvPr id="41" name="圆: 空心 40">
                  <a:extLst>
                    <a:ext uri="{FF2B5EF4-FFF2-40B4-BE49-F238E27FC236}">
                      <a16:creationId xmlns:a16="http://schemas.microsoft.com/office/drawing/2014/main" id="{CA245624-B70B-3445-FA41-EA03D4B96C57}"/>
                    </a:ext>
                  </a:extLst>
                </p:cNvPr>
                <p:cNvSpPr/>
                <p:nvPr/>
              </p:nvSpPr>
              <p:spPr>
                <a:xfrm>
                  <a:off x="7674274" y="4820166"/>
                  <a:ext cx="1043140" cy="1083921"/>
                </a:xfrm>
                <a:prstGeom prst="donut">
                  <a:avLst>
                    <a:gd name="adj" fmla="val 3144"/>
                  </a:avLst>
                </a:prstGeom>
                <a:solidFill>
                  <a:srgbClr val="FF6600"/>
                </a:solidFill>
                <a:ln w="12700" cap="flat" cmpd="sng" algn="ctr">
                  <a:solidFill>
                    <a:srgbClr val="004F84">
                      <a:shade val="15000"/>
                    </a:srgbClr>
                  </a:solidFill>
                  <a:prstDash val="solid"/>
                  <a:miter lim="800000"/>
                </a:ln>
                <a:effectLst/>
                <a:scene3d>
                  <a:camera prst="isometricOffAxis1Top"/>
                  <a:lightRig rig="threePt" dir="t"/>
                </a:scene3d>
                <a:sp3d extrusionH="381000">
                  <a:extrusionClr>
                    <a:srgbClr val="FF6600"/>
                  </a:extrusion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等线" panose="02010600030101010101" pitchFamily="2" charset="-122"/>
                    <a:cs typeface="+mn-cs"/>
                  </a:endParaRPr>
                </a:p>
              </p:txBody>
            </p:sp>
            <p:grpSp>
              <p:nvGrpSpPr>
                <p:cNvPr id="42" name="组合 41">
                  <a:extLst>
                    <a:ext uri="{FF2B5EF4-FFF2-40B4-BE49-F238E27FC236}">
                      <a16:creationId xmlns:a16="http://schemas.microsoft.com/office/drawing/2014/main" id="{3BDCD148-42DE-E510-03AE-91A7D581E34F}"/>
                    </a:ext>
                  </a:extLst>
                </p:cNvPr>
                <p:cNvGrpSpPr/>
                <p:nvPr/>
              </p:nvGrpSpPr>
              <p:grpSpPr>
                <a:xfrm>
                  <a:off x="7790522" y="5191760"/>
                  <a:ext cx="792716" cy="332026"/>
                  <a:chOff x="7790522" y="5191760"/>
                  <a:chExt cx="792716" cy="332026"/>
                </a:xfrm>
              </p:grpSpPr>
              <p:sp>
                <p:nvSpPr>
                  <p:cNvPr id="43" name="矩形 42">
                    <a:extLst>
                      <a:ext uri="{FF2B5EF4-FFF2-40B4-BE49-F238E27FC236}">
                        <a16:creationId xmlns:a16="http://schemas.microsoft.com/office/drawing/2014/main" id="{8BDB59B2-C7E3-C7C1-49ED-076BBF874CA0}"/>
                      </a:ext>
                    </a:extLst>
                  </p:cNvPr>
                  <p:cNvSpPr/>
                  <p:nvPr/>
                </p:nvSpPr>
                <p:spPr>
                  <a:xfrm>
                    <a:off x="7813604" y="5191760"/>
                    <a:ext cx="768075" cy="277501"/>
                  </a:xfrm>
                  <a:prstGeom prst="rect">
                    <a:avLst/>
                  </a:prstGeom>
                  <a:solidFill>
                    <a:srgbClr val="FF66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sp>
                <p:nvSpPr>
                  <p:cNvPr id="44" name="弧形 43">
                    <a:extLst>
                      <a:ext uri="{FF2B5EF4-FFF2-40B4-BE49-F238E27FC236}">
                        <a16:creationId xmlns:a16="http://schemas.microsoft.com/office/drawing/2014/main" id="{F413C563-41BC-2FAF-B17E-96F99E20A497}"/>
                      </a:ext>
                    </a:extLst>
                  </p:cNvPr>
                  <p:cNvSpPr/>
                  <p:nvPr/>
                </p:nvSpPr>
                <p:spPr>
                  <a:xfrm flipV="1">
                    <a:off x="7790522" y="5386378"/>
                    <a:ext cx="792716" cy="137408"/>
                  </a:xfrm>
                  <a:prstGeom prst="arc">
                    <a:avLst>
                      <a:gd name="adj1" fmla="val 15480822"/>
                      <a:gd name="adj2" fmla="val 21572416"/>
                    </a:avLst>
                  </a:prstGeom>
                  <a:solidFill>
                    <a:srgbClr val="FF6600"/>
                  </a:solidFill>
                  <a:ln w="9525"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等线" panose="02010600030101010101" pitchFamily="2" charset="-122"/>
                      <a:cs typeface="+mn-cs"/>
                    </a:endParaRPr>
                  </a:p>
                </p:txBody>
              </p:sp>
              <p:sp>
                <p:nvSpPr>
                  <p:cNvPr id="45" name="弧形 44">
                    <a:extLst>
                      <a:ext uri="{FF2B5EF4-FFF2-40B4-BE49-F238E27FC236}">
                        <a16:creationId xmlns:a16="http://schemas.microsoft.com/office/drawing/2014/main" id="{4D38F5C2-CF1A-17CF-8FDD-1A9943F3B9FE}"/>
                      </a:ext>
                    </a:extLst>
                  </p:cNvPr>
                  <p:cNvSpPr/>
                  <p:nvPr/>
                </p:nvSpPr>
                <p:spPr>
                  <a:xfrm rot="10800000">
                    <a:off x="7790523" y="5327438"/>
                    <a:ext cx="791156" cy="196211"/>
                  </a:xfrm>
                  <a:prstGeom prst="arc">
                    <a:avLst>
                      <a:gd name="adj1" fmla="val 16287555"/>
                      <a:gd name="adj2" fmla="val 21335462"/>
                    </a:avLst>
                  </a:prstGeom>
                  <a:solidFill>
                    <a:srgbClr val="FF6600"/>
                  </a:solidFill>
                  <a:ln w="9525"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等线" panose="02010600030101010101" pitchFamily="2" charset="-122"/>
                      <a:cs typeface="+mn-cs"/>
                    </a:endParaRPr>
                  </a:p>
                </p:txBody>
              </p:sp>
            </p:grpSp>
          </p:grpSp>
        </p:grpSp>
        <p:sp>
          <p:nvSpPr>
            <p:cNvPr id="35" name="箭头: 右 34">
              <a:extLst>
                <a:ext uri="{FF2B5EF4-FFF2-40B4-BE49-F238E27FC236}">
                  <a16:creationId xmlns:a16="http://schemas.microsoft.com/office/drawing/2014/main" id="{80717CD9-5942-6033-DB58-B5F5CFF86936}"/>
                </a:ext>
              </a:extLst>
            </p:cNvPr>
            <p:cNvSpPr/>
            <p:nvPr/>
          </p:nvSpPr>
          <p:spPr>
            <a:xfrm>
              <a:off x="7230888" y="4616600"/>
              <a:ext cx="770852" cy="605640"/>
            </a:xfrm>
            <a:prstGeom prst="rightArrow">
              <a:avLst/>
            </a:prstGeom>
            <a:solidFill>
              <a:srgbClr val="FF6600"/>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pic>
        <p:nvPicPr>
          <p:cNvPr id="4" name="图片 3">
            <a:extLst>
              <a:ext uri="{FF2B5EF4-FFF2-40B4-BE49-F238E27FC236}">
                <a16:creationId xmlns:a16="http://schemas.microsoft.com/office/drawing/2014/main" id="{9A3799F7-8A40-F679-4D97-CF473A53C2D4}"/>
              </a:ext>
            </a:extLst>
          </p:cNvPr>
          <p:cNvPicPr>
            <a:picLocks noChangeAspect="1"/>
          </p:cNvPicPr>
          <p:nvPr/>
        </p:nvPicPr>
        <p:blipFill>
          <a:blip r:embed="rId2"/>
          <a:stretch>
            <a:fillRect/>
          </a:stretch>
        </p:blipFill>
        <p:spPr>
          <a:xfrm>
            <a:off x="5055593" y="3831387"/>
            <a:ext cx="3472703" cy="1970381"/>
          </a:xfrm>
          <a:prstGeom prst="rect">
            <a:avLst/>
          </a:prstGeom>
        </p:spPr>
      </p:pic>
      <p:pic>
        <p:nvPicPr>
          <p:cNvPr id="6" name="图片 5">
            <a:extLst>
              <a:ext uri="{FF2B5EF4-FFF2-40B4-BE49-F238E27FC236}">
                <a16:creationId xmlns:a16="http://schemas.microsoft.com/office/drawing/2014/main" id="{020AECA0-5004-774F-88AA-96DE7439128D}"/>
              </a:ext>
            </a:extLst>
          </p:cNvPr>
          <p:cNvPicPr>
            <a:picLocks noChangeAspect="1"/>
          </p:cNvPicPr>
          <p:nvPr/>
        </p:nvPicPr>
        <p:blipFill>
          <a:blip r:embed="rId3"/>
          <a:stretch>
            <a:fillRect/>
          </a:stretch>
        </p:blipFill>
        <p:spPr>
          <a:xfrm>
            <a:off x="8494735" y="3838894"/>
            <a:ext cx="3231731" cy="1962873"/>
          </a:xfrm>
          <a:prstGeom prst="rect">
            <a:avLst/>
          </a:prstGeom>
        </p:spPr>
      </p:pic>
      <p:sp>
        <p:nvSpPr>
          <p:cNvPr id="5" name="文本框 4">
            <a:extLst>
              <a:ext uri="{FF2B5EF4-FFF2-40B4-BE49-F238E27FC236}">
                <a16:creationId xmlns:a16="http://schemas.microsoft.com/office/drawing/2014/main" id="{6B5FDFCD-60F2-0F1D-CE1F-D473BE7C5C88}"/>
              </a:ext>
            </a:extLst>
          </p:cNvPr>
          <p:cNvSpPr txBox="1"/>
          <p:nvPr/>
        </p:nvSpPr>
        <p:spPr bwMode="auto">
          <a:xfrm>
            <a:off x="434414" y="1323291"/>
            <a:ext cx="6096000" cy="400110"/>
          </a:xfrm>
          <a:prstGeom prst="rect">
            <a:avLst/>
          </a:prstGeom>
          <a:noFill/>
          <a:ln w="9525">
            <a:noFill/>
            <a:miter lim="800000"/>
          </a:ln>
        </p:spPr>
        <p:txBody>
          <a:bodyPr wrap="square">
            <a:spAutoFit/>
          </a:bodyPr>
          <a:lstStyle/>
          <a:p>
            <a:r>
              <a:rPr lang="zh-CN" altLang="en-US" sz="2000" dirty="0"/>
              <a:t>Optimized cathode structure and key parameters</a:t>
            </a:r>
            <a:r>
              <a:rPr lang="en-US" altLang="zh-CN" sz="2000" dirty="0"/>
              <a:t>:</a:t>
            </a:r>
            <a:endParaRPr lang="zh-CN" altLang="en-US" sz="2000" dirty="0"/>
          </a:p>
        </p:txBody>
      </p:sp>
      <p:pic>
        <p:nvPicPr>
          <p:cNvPr id="7" name="图片 6">
            <a:extLst>
              <a:ext uri="{FF2B5EF4-FFF2-40B4-BE49-F238E27FC236}">
                <a16:creationId xmlns:a16="http://schemas.microsoft.com/office/drawing/2014/main" id="{0F8B9E79-730E-8E76-D0DB-F21D7E205D56}"/>
              </a:ext>
            </a:extLst>
          </p:cNvPr>
          <p:cNvPicPr>
            <a:picLocks noChangeAspect="1"/>
          </p:cNvPicPr>
          <p:nvPr/>
        </p:nvPicPr>
        <p:blipFill rotWithShape="1">
          <a:blip r:embed="rId4">
            <a:extLst>
              <a:ext uri="{28A0092B-C50C-407E-A947-70E740481C1C}">
                <a14:useLocalDpi xmlns:a14="http://schemas.microsoft.com/office/drawing/2010/main" val="0"/>
              </a:ext>
            </a:extLst>
          </a:blip>
          <a:srcRect l="12457" t="15490" r="11465" b="10881"/>
          <a:stretch/>
        </p:blipFill>
        <p:spPr>
          <a:xfrm>
            <a:off x="10168711" y="1488759"/>
            <a:ext cx="1589233" cy="2049975"/>
          </a:xfrm>
          <a:prstGeom prst="rect">
            <a:avLst/>
          </a:prstGeom>
        </p:spPr>
      </p:pic>
    </p:spTree>
    <p:extLst>
      <p:ext uri="{BB962C8B-B14F-4D97-AF65-F5344CB8AC3E}">
        <p14:creationId xmlns:p14="http://schemas.microsoft.com/office/powerpoint/2010/main" val="2867505163"/>
      </p:ext>
    </p:extLst>
  </p:cSld>
  <p:clrMapOvr>
    <a:masterClrMapping/>
  </p:clrMapOvr>
  <p:transition>
    <p:diamon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a16="http://schemas.microsoft.com/office/drawing/2014/main" id="{042286F9-537F-BC81-127D-A764187798A8}"/>
              </a:ext>
            </a:extLst>
          </p:cNvPr>
          <p:cNvPicPr>
            <a:picLocks noChangeAspect="1"/>
          </p:cNvPicPr>
          <p:nvPr/>
        </p:nvPicPr>
        <p:blipFill>
          <a:blip r:embed="rId3"/>
          <a:stretch>
            <a:fillRect/>
          </a:stretch>
        </p:blipFill>
        <p:spPr>
          <a:xfrm>
            <a:off x="5786565" y="1864955"/>
            <a:ext cx="6168140" cy="2962588"/>
          </a:xfrm>
          <a:prstGeom prst="rect">
            <a:avLst/>
          </a:prstGeom>
        </p:spPr>
      </p:pic>
      <p:sp>
        <p:nvSpPr>
          <p:cNvPr id="2" name="标题 1">
            <a:extLst>
              <a:ext uri="{FF2B5EF4-FFF2-40B4-BE49-F238E27FC236}">
                <a16:creationId xmlns:a16="http://schemas.microsoft.com/office/drawing/2014/main" id="{F7E14B86-4956-346B-708A-1A6CBE7E4C22}"/>
              </a:ext>
            </a:extLst>
          </p:cNvPr>
          <p:cNvSpPr>
            <a:spLocks noGrp="1"/>
          </p:cNvSpPr>
          <p:nvPr>
            <p:ph type="title"/>
          </p:nvPr>
        </p:nvSpPr>
        <p:spPr>
          <a:xfrm>
            <a:off x="1284630" y="54033"/>
            <a:ext cx="10515600" cy="1325563"/>
          </a:xfrm>
        </p:spPr>
        <p:txBody>
          <a:bodyPr>
            <a:normAutofit/>
          </a:bodyPr>
          <a:lstStyle/>
          <a:p>
            <a:r>
              <a:rPr lang="en-US" altLang="zh-CN" sz="3200" dirty="0">
                <a:solidFill>
                  <a:schemeClr val="accent1">
                    <a:lumMod val="75000"/>
                  </a:schemeClr>
                </a:solidFill>
                <a:latin typeface="+mn-lt"/>
              </a:rPr>
              <a:t>Surface Roughness test of EP QPR sample</a:t>
            </a:r>
            <a:br>
              <a:rPr lang="en-US" altLang="zh-CN" sz="4400" dirty="0">
                <a:latin typeface="+mj-lt"/>
              </a:rPr>
            </a:br>
            <a:endParaRPr lang="zh-CN" altLang="en-US" dirty="0"/>
          </a:p>
        </p:txBody>
      </p:sp>
      <p:sp>
        <p:nvSpPr>
          <p:cNvPr id="19" name="文本框 18">
            <a:extLst>
              <a:ext uri="{FF2B5EF4-FFF2-40B4-BE49-F238E27FC236}">
                <a16:creationId xmlns:a16="http://schemas.microsoft.com/office/drawing/2014/main" id="{9F5A69FF-5ABA-6F04-9A2B-C2FC5B21AFB6}"/>
              </a:ext>
            </a:extLst>
          </p:cNvPr>
          <p:cNvSpPr txBox="1"/>
          <p:nvPr/>
        </p:nvSpPr>
        <p:spPr>
          <a:xfrm>
            <a:off x="673681" y="5147209"/>
            <a:ext cx="11126549" cy="646331"/>
          </a:xfrm>
          <a:prstGeom prst="rect">
            <a:avLst/>
          </a:prstGeom>
          <a:noFill/>
        </p:spPr>
        <p:txBody>
          <a:bodyPr wrap="square">
            <a:spAutoFit/>
          </a:bodyPr>
          <a:lstStyle/>
          <a:p>
            <a:pPr marL="285750" indent="-285750">
              <a:buFont typeface="Wingdings" panose="05000000000000000000" pitchFamily="2" charset="2"/>
              <a:buChar char="Ø"/>
            </a:pPr>
            <a:r>
              <a:rPr lang="en-US" altLang="zh-CN" dirty="0"/>
              <a:t>Observing surface morphology using LSM and measuring surface roughness.</a:t>
            </a:r>
          </a:p>
          <a:p>
            <a:pPr marL="285750" indent="-285750">
              <a:buFont typeface="Wingdings" panose="05000000000000000000" pitchFamily="2" charset="2"/>
              <a:buChar char="Ø"/>
            </a:pPr>
            <a:r>
              <a:rPr lang="en-US" altLang="zh-CN" dirty="0"/>
              <a:t>There are small pitting (1</a:t>
            </a:r>
            <a:r>
              <a:rPr lang="el-GR" altLang="zh-CN" dirty="0"/>
              <a:t>μ</a:t>
            </a:r>
            <a:r>
              <a:rPr lang="en-US" altLang="zh-CN" dirty="0"/>
              <a:t>m) and corrosion on the surface, difficult to completely remove.</a:t>
            </a:r>
          </a:p>
        </p:txBody>
      </p:sp>
      <p:pic>
        <p:nvPicPr>
          <p:cNvPr id="4" name="图片 3">
            <a:extLst>
              <a:ext uri="{FF2B5EF4-FFF2-40B4-BE49-F238E27FC236}">
                <a16:creationId xmlns:a16="http://schemas.microsoft.com/office/drawing/2014/main" id="{30B6EBD4-F4C1-16EE-2302-E13D44CBCAF5}"/>
              </a:ext>
            </a:extLst>
          </p:cNvPr>
          <p:cNvPicPr>
            <a:picLocks noChangeAspect="1"/>
          </p:cNvPicPr>
          <p:nvPr/>
        </p:nvPicPr>
        <p:blipFill>
          <a:blip r:embed="rId4"/>
          <a:stretch>
            <a:fillRect/>
          </a:stretch>
        </p:blipFill>
        <p:spPr>
          <a:xfrm>
            <a:off x="673681" y="2136722"/>
            <a:ext cx="5112884" cy="2690821"/>
          </a:xfrm>
          <a:prstGeom prst="rect">
            <a:avLst/>
          </a:prstGeom>
        </p:spPr>
      </p:pic>
      <p:sp>
        <p:nvSpPr>
          <p:cNvPr id="3" name="文本框 2">
            <a:extLst>
              <a:ext uri="{FF2B5EF4-FFF2-40B4-BE49-F238E27FC236}">
                <a16:creationId xmlns:a16="http://schemas.microsoft.com/office/drawing/2014/main" id="{D72566C4-B86E-C404-DD2D-8A2769D1D502}"/>
              </a:ext>
            </a:extLst>
          </p:cNvPr>
          <p:cNvSpPr txBox="1"/>
          <p:nvPr/>
        </p:nvSpPr>
        <p:spPr bwMode="auto">
          <a:xfrm>
            <a:off x="673681" y="1249126"/>
            <a:ext cx="4894845" cy="400110"/>
          </a:xfrm>
          <a:prstGeom prst="rect">
            <a:avLst/>
          </a:prstGeom>
          <a:noFill/>
          <a:ln w="9525">
            <a:noFill/>
            <a:miter lim="800000"/>
          </a:ln>
        </p:spPr>
        <p:txBody>
          <a:bodyPr wrap="square">
            <a:spAutoFit/>
          </a:bodyPr>
          <a:lstStyle/>
          <a:p>
            <a:r>
              <a:rPr lang="en-US" altLang="zh-CN" sz="2000" dirty="0"/>
              <a:t>Optimized electropolished Cu QPR sample:</a:t>
            </a:r>
            <a:endParaRPr lang="zh-CN" altLang="en-US" sz="2000" dirty="0"/>
          </a:p>
        </p:txBody>
      </p:sp>
      <p:pic>
        <p:nvPicPr>
          <p:cNvPr id="10" name="图片 9">
            <a:extLst>
              <a:ext uri="{FF2B5EF4-FFF2-40B4-BE49-F238E27FC236}">
                <a16:creationId xmlns:a16="http://schemas.microsoft.com/office/drawing/2014/main" id="{EC56FF96-AE7D-0E9F-ACDD-AF109989B8C8}"/>
              </a:ext>
            </a:extLst>
          </p:cNvPr>
          <p:cNvPicPr>
            <a:picLocks noChangeAspect="1"/>
          </p:cNvPicPr>
          <p:nvPr/>
        </p:nvPicPr>
        <p:blipFill>
          <a:blip r:embed="rId5"/>
          <a:stretch>
            <a:fillRect/>
          </a:stretch>
        </p:blipFill>
        <p:spPr>
          <a:xfrm>
            <a:off x="10045829" y="949720"/>
            <a:ext cx="1457325" cy="1399032"/>
          </a:xfrm>
          <a:prstGeom prst="rect">
            <a:avLst/>
          </a:prstGeom>
          <a:ln>
            <a:noFill/>
          </a:ln>
          <a:effectLst>
            <a:softEdge rad="112500"/>
          </a:effectLst>
        </p:spPr>
      </p:pic>
      <p:sp>
        <p:nvSpPr>
          <p:cNvPr id="5" name="文本框 4">
            <a:extLst>
              <a:ext uri="{FF2B5EF4-FFF2-40B4-BE49-F238E27FC236}">
                <a16:creationId xmlns:a16="http://schemas.microsoft.com/office/drawing/2014/main" id="{DA3A2CE5-62F4-62E4-1188-C3BE4417C1E8}"/>
              </a:ext>
            </a:extLst>
          </p:cNvPr>
          <p:cNvSpPr txBox="1"/>
          <p:nvPr/>
        </p:nvSpPr>
        <p:spPr bwMode="auto">
          <a:xfrm>
            <a:off x="7543644" y="1249126"/>
            <a:ext cx="2124231" cy="400110"/>
          </a:xfrm>
          <a:prstGeom prst="rect">
            <a:avLst/>
          </a:prstGeom>
          <a:noFill/>
          <a:ln w="9525">
            <a:noFill/>
            <a:miter lim="800000"/>
          </a:ln>
        </p:spPr>
        <p:txBody>
          <a:bodyPr wrap="square">
            <a:spAutoFit/>
          </a:bodyPr>
          <a:lstStyle/>
          <a:p>
            <a:r>
              <a:rPr lang="en-GB" altLang="zh-CN" sz="2000" i="1" dirty="0">
                <a:solidFill>
                  <a:srgbClr val="000000"/>
                </a:solidFill>
                <a:effectLst/>
                <a:latin typeface="Calibri" panose="020F0502020204030204" pitchFamily="34" charset="0"/>
                <a:ea typeface="宋体" panose="02010600030101010101" pitchFamily="2" charset="-122"/>
              </a:rPr>
              <a:t>Alena </a:t>
            </a:r>
            <a:r>
              <a:rPr lang="en-GB" altLang="zh-CN" sz="2000" i="1" dirty="0" err="1">
                <a:solidFill>
                  <a:srgbClr val="000000"/>
                </a:solidFill>
                <a:effectLst/>
                <a:latin typeface="Calibri" panose="020F0502020204030204" pitchFamily="34" charset="0"/>
                <a:ea typeface="宋体" panose="02010600030101010101" pitchFamily="2" charset="-122"/>
              </a:rPr>
              <a:t>Prudnikava</a:t>
            </a:r>
            <a:endParaRPr lang="zh-CN" altLang="en-US" sz="2000" i="1" dirty="0"/>
          </a:p>
        </p:txBody>
      </p:sp>
    </p:spTree>
    <p:extLst>
      <p:ext uri="{BB962C8B-B14F-4D97-AF65-F5344CB8AC3E}">
        <p14:creationId xmlns:p14="http://schemas.microsoft.com/office/powerpoint/2010/main" val="37218242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27085191-35E5-5952-E8CB-6615F3348E6D}"/>
              </a:ext>
            </a:extLst>
          </p:cNvPr>
          <p:cNvPicPr>
            <a:picLocks noChangeAspect="1"/>
          </p:cNvPicPr>
          <p:nvPr/>
        </p:nvPicPr>
        <p:blipFill>
          <a:blip r:embed="rId2"/>
          <a:stretch>
            <a:fillRect/>
          </a:stretch>
        </p:blipFill>
        <p:spPr>
          <a:xfrm>
            <a:off x="35409" y="0"/>
            <a:ext cx="12091526" cy="6858000"/>
          </a:xfrm>
          <a:prstGeom prst="rect">
            <a:avLst/>
          </a:prstGeom>
        </p:spPr>
      </p:pic>
      <p:sp>
        <p:nvSpPr>
          <p:cNvPr id="2" name="文本框 1">
            <a:extLst>
              <a:ext uri="{FF2B5EF4-FFF2-40B4-BE49-F238E27FC236}">
                <a16:creationId xmlns:a16="http://schemas.microsoft.com/office/drawing/2014/main" id="{4E251700-3FC2-FA19-D6D7-41C38EF1061B}"/>
              </a:ext>
            </a:extLst>
          </p:cNvPr>
          <p:cNvSpPr txBox="1"/>
          <p:nvPr/>
        </p:nvSpPr>
        <p:spPr bwMode="auto">
          <a:xfrm>
            <a:off x="3828894" y="382470"/>
            <a:ext cx="2124231" cy="400110"/>
          </a:xfrm>
          <a:prstGeom prst="rect">
            <a:avLst/>
          </a:prstGeom>
          <a:noFill/>
          <a:ln w="9525">
            <a:noFill/>
            <a:miter lim="800000"/>
          </a:ln>
        </p:spPr>
        <p:txBody>
          <a:bodyPr wrap="square">
            <a:spAutoFit/>
          </a:bodyPr>
          <a:lstStyle/>
          <a:p>
            <a:r>
              <a:rPr lang="en-GB" altLang="zh-CN" sz="2000" i="1" dirty="0">
                <a:solidFill>
                  <a:srgbClr val="000000"/>
                </a:solidFill>
                <a:effectLst/>
                <a:latin typeface="Calibri" panose="020F0502020204030204" pitchFamily="34" charset="0"/>
                <a:ea typeface="宋体" panose="02010600030101010101" pitchFamily="2" charset="-122"/>
              </a:rPr>
              <a:t>Alena </a:t>
            </a:r>
            <a:r>
              <a:rPr lang="en-GB" altLang="zh-CN" sz="2000" i="1" dirty="0" err="1">
                <a:solidFill>
                  <a:srgbClr val="000000"/>
                </a:solidFill>
                <a:effectLst/>
                <a:latin typeface="Calibri" panose="020F0502020204030204" pitchFamily="34" charset="0"/>
                <a:ea typeface="宋体" panose="02010600030101010101" pitchFamily="2" charset="-122"/>
              </a:rPr>
              <a:t>Prudnikava</a:t>
            </a:r>
            <a:endParaRPr lang="zh-CN" altLang="en-US" sz="2000" i="1" dirty="0"/>
          </a:p>
        </p:txBody>
      </p:sp>
    </p:spTree>
    <p:extLst>
      <p:ext uri="{BB962C8B-B14F-4D97-AF65-F5344CB8AC3E}">
        <p14:creationId xmlns:p14="http://schemas.microsoft.com/office/powerpoint/2010/main" val="17317468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814F0F-0B04-0436-C6FD-82C08BB551DB}"/>
              </a:ext>
            </a:extLst>
          </p:cNvPr>
          <p:cNvSpPr>
            <a:spLocks noGrp="1"/>
          </p:cNvSpPr>
          <p:nvPr>
            <p:ph type="title"/>
          </p:nvPr>
        </p:nvSpPr>
        <p:spPr/>
        <p:txBody>
          <a:bodyPr>
            <a:normAutofit/>
          </a:bodyPr>
          <a:lstStyle/>
          <a:p>
            <a:r>
              <a:rPr lang="en-US" altLang="zh-CN" sz="3200" dirty="0"/>
              <a:t>Step 3: Cu QPR sample sputtering Nb at Siegen</a:t>
            </a:r>
            <a:endParaRPr lang="zh-CN" altLang="en-US" sz="3200" dirty="0"/>
          </a:p>
        </p:txBody>
      </p:sp>
      <p:sp>
        <p:nvSpPr>
          <p:cNvPr id="3" name="文本框 2">
            <a:extLst>
              <a:ext uri="{FF2B5EF4-FFF2-40B4-BE49-F238E27FC236}">
                <a16:creationId xmlns:a16="http://schemas.microsoft.com/office/drawing/2014/main" id="{AF8E8C80-143A-B46C-C319-D810DDFCF2CE}"/>
              </a:ext>
            </a:extLst>
          </p:cNvPr>
          <p:cNvSpPr txBox="1"/>
          <p:nvPr/>
        </p:nvSpPr>
        <p:spPr>
          <a:xfrm>
            <a:off x="712702" y="5313964"/>
            <a:ext cx="10911202" cy="1063368"/>
          </a:xfrm>
          <a:prstGeom prst="rect">
            <a:avLst/>
          </a:prstGeom>
          <a:noFill/>
        </p:spPr>
        <p:txBody>
          <a:bodyPr wrap="square" rtlCol="0">
            <a:spAutoFit/>
          </a:bodyPr>
          <a:lstStyle/>
          <a:p>
            <a:pPr marL="285750" indent="-285750">
              <a:lnSpc>
                <a:spcPts val="2600"/>
              </a:lnSpc>
              <a:buFont typeface="Wingdings" panose="05000000000000000000" pitchFamily="2" charset="2"/>
              <a:buChar char="Ø"/>
            </a:pPr>
            <a:r>
              <a:rPr lang="en-US" altLang="zh-CN" dirty="0"/>
              <a:t>Cu QPR samples were sputtered with Nb thin films about 10</a:t>
            </a:r>
            <a:r>
              <a:rPr lang="el-GR" altLang="zh-CN" dirty="0"/>
              <a:t> μ</a:t>
            </a:r>
            <a:r>
              <a:rPr lang="en-US" altLang="zh-CN" dirty="0"/>
              <a:t>m using </a:t>
            </a:r>
            <a:r>
              <a:rPr lang="en-US" altLang="zh-CN" dirty="0" err="1"/>
              <a:t>HiPIMS</a:t>
            </a:r>
            <a:r>
              <a:rPr lang="en-US" altLang="zh-CN" dirty="0"/>
              <a:t> at Siegen.</a:t>
            </a:r>
          </a:p>
          <a:p>
            <a:pPr marL="285750" indent="-285750">
              <a:lnSpc>
                <a:spcPts val="2600"/>
              </a:lnSpc>
              <a:buFont typeface="Wingdings" panose="05000000000000000000" pitchFamily="2" charset="2"/>
              <a:buChar char="Ø"/>
            </a:pPr>
            <a:r>
              <a:rPr lang="en-US" altLang="zh-CN" dirty="0"/>
              <a:t>The sputtering temperature is about 180</a:t>
            </a:r>
            <a:r>
              <a:rPr lang="zh-CN" altLang="en-US" dirty="0"/>
              <a:t>℃</a:t>
            </a:r>
            <a:r>
              <a:rPr lang="en-US" altLang="zh-CN" dirty="0"/>
              <a:t>, so annealing is required before bronze plating to eliminate thermal expansion mismatch problem. </a:t>
            </a:r>
          </a:p>
        </p:txBody>
      </p:sp>
      <p:grpSp>
        <p:nvGrpSpPr>
          <p:cNvPr id="4" name="组合 3">
            <a:extLst>
              <a:ext uri="{FF2B5EF4-FFF2-40B4-BE49-F238E27FC236}">
                <a16:creationId xmlns:a16="http://schemas.microsoft.com/office/drawing/2014/main" id="{38819C40-F785-E927-0CC8-F07CD837817A}"/>
              </a:ext>
            </a:extLst>
          </p:cNvPr>
          <p:cNvGrpSpPr/>
          <p:nvPr/>
        </p:nvGrpSpPr>
        <p:grpSpPr>
          <a:xfrm>
            <a:off x="305796" y="1084903"/>
            <a:ext cx="10732053" cy="3967757"/>
            <a:chOff x="491848" y="1326950"/>
            <a:chExt cx="10732053" cy="3967757"/>
          </a:xfrm>
        </p:grpSpPr>
        <p:grpSp>
          <p:nvGrpSpPr>
            <p:cNvPr id="5" name="组合 4">
              <a:extLst>
                <a:ext uri="{FF2B5EF4-FFF2-40B4-BE49-F238E27FC236}">
                  <a16:creationId xmlns:a16="http://schemas.microsoft.com/office/drawing/2014/main" id="{A23E6C02-0A83-802A-DEC4-8C49937A720D}"/>
                </a:ext>
              </a:extLst>
            </p:cNvPr>
            <p:cNvGrpSpPr/>
            <p:nvPr/>
          </p:nvGrpSpPr>
          <p:grpSpPr>
            <a:xfrm>
              <a:off x="491848" y="1326950"/>
              <a:ext cx="10732053" cy="3967757"/>
              <a:chOff x="455773" y="1212650"/>
              <a:chExt cx="10732053" cy="3967757"/>
            </a:xfrm>
          </p:grpSpPr>
          <p:grpSp>
            <p:nvGrpSpPr>
              <p:cNvPr id="7" name="组合 6">
                <a:extLst>
                  <a:ext uri="{FF2B5EF4-FFF2-40B4-BE49-F238E27FC236}">
                    <a16:creationId xmlns:a16="http://schemas.microsoft.com/office/drawing/2014/main" id="{09EC22F8-B6DB-6E1A-9E5D-9584E2631559}"/>
                  </a:ext>
                </a:extLst>
              </p:cNvPr>
              <p:cNvGrpSpPr/>
              <p:nvPr/>
            </p:nvGrpSpPr>
            <p:grpSpPr>
              <a:xfrm>
                <a:off x="6459536" y="1259679"/>
                <a:ext cx="4728290" cy="3904059"/>
                <a:chOff x="6450011" y="985837"/>
                <a:chExt cx="4728290" cy="3904059"/>
              </a:xfrm>
            </p:grpSpPr>
            <p:pic>
              <p:nvPicPr>
                <p:cNvPr id="13" name="图片 12">
                  <a:extLst>
                    <a:ext uri="{FF2B5EF4-FFF2-40B4-BE49-F238E27FC236}">
                      <a16:creationId xmlns:a16="http://schemas.microsoft.com/office/drawing/2014/main" id="{EFC997B0-B2A5-E349-ABBD-F6CF1BE38FD8}"/>
                    </a:ext>
                  </a:extLst>
                </p:cNvPr>
                <p:cNvPicPr>
                  <a:picLocks noChangeAspect="1"/>
                </p:cNvPicPr>
                <p:nvPr/>
              </p:nvPicPr>
              <p:blipFill>
                <a:blip r:embed="rId2"/>
                <a:stretch>
                  <a:fillRect/>
                </a:stretch>
              </p:blipFill>
              <p:spPr>
                <a:xfrm>
                  <a:off x="6450011" y="985837"/>
                  <a:ext cx="2169421" cy="1947863"/>
                </a:xfrm>
                <a:prstGeom prst="rect">
                  <a:avLst/>
                </a:prstGeom>
              </p:spPr>
            </p:pic>
            <p:pic>
              <p:nvPicPr>
                <p:cNvPr id="14" name="图片 13">
                  <a:extLst>
                    <a:ext uri="{FF2B5EF4-FFF2-40B4-BE49-F238E27FC236}">
                      <a16:creationId xmlns:a16="http://schemas.microsoft.com/office/drawing/2014/main" id="{0409AFC9-FACB-D832-ED8C-99DE03002722}"/>
                    </a:ext>
                  </a:extLst>
                </p:cNvPr>
                <p:cNvPicPr>
                  <a:picLocks noChangeAspect="1"/>
                </p:cNvPicPr>
                <p:nvPr/>
              </p:nvPicPr>
              <p:blipFill>
                <a:blip r:embed="rId3"/>
                <a:stretch>
                  <a:fillRect/>
                </a:stretch>
              </p:blipFill>
              <p:spPr>
                <a:xfrm>
                  <a:off x="8713232" y="2942033"/>
                  <a:ext cx="2465069" cy="1947863"/>
                </a:xfrm>
                <a:prstGeom prst="rect">
                  <a:avLst/>
                </a:prstGeom>
              </p:spPr>
            </p:pic>
            <p:pic>
              <p:nvPicPr>
                <p:cNvPr id="15" name="图片 14">
                  <a:extLst>
                    <a:ext uri="{FF2B5EF4-FFF2-40B4-BE49-F238E27FC236}">
                      <a16:creationId xmlns:a16="http://schemas.microsoft.com/office/drawing/2014/main" id="{20E0449B-28E9-C5F5-3C9E-2C761A8DCFE1}"/>
                    </a:ext>
                  </a:extLst>
                </p:cNvPr>
                <p:cNvPicPr>
                  <a:picLocks noChangeAspect="1"/>
                </p:cNvPicPr>
                <p:nvPr/>
              </p:nvPicPr>
              <p:blipFill>
                <a:blip r:embed="rId4"/>
                <a:stretch>
                  <a:fillRect/>
                </a:stretch>
              </p:blipFill>
              <p:spPr>
                <a:xfrm>
                  <a:off x="8619432" y="985837"/>
                  <a:ext cx="2558869" cy="1947864"/>
                </a:xfrm>
                <a:prstGeom prst="rect">
                  <a:avLst/>
                </a:prstGeom>
              </p:spPr>
            </p:pic>
            <p:pic>
              <p:nvPicPr>
                <p:cNvPr id="16" name="图片 15">
                  <a:extLst>
                    <a:ext uri="{FF2B5EF4-FFF2-40B4-BE49-F238E27FC236}">
                      <a16:creationId xmlns:a16="http://schemas.microsoft.com/office/drawing/2014/main" id="{CAB52221-64E0-BFED-897E-0ADE0BCD7370}"/>
                    </a:ext>
                  </a:extLst>
                </p:cNvPr>
                <p:cNvPicPr>
                  <a:picLocks noChangeAspect="1"/>
                </p:cNvPicPr>
                <p:nvPr/>
              </p:nvPicPr>
              <p:blipFill rotWithShape="1">
                <a:blip r:embed="rId5"/>
                <a:srcRect b="13233"/>
                <a:stretch/>
              </p:blipFill>
              <p:spPr>
                <a:xfrm>
                  <a:off x="6450011" y="2942034"/>
                  <a:ext cx="2263221" cy="1947862"/>
                </a:xfrm>
                <a:prstGeom prst="rect">
                  <a:avLst/>
                </a:prstGeom>
              </p:spPr>
            </p:pic>
          </p:grpSp>
          <p:grpSp>
            <p:nvGrpSpPr>
              <p:cNvPr id="8" name="组合 7">
                <a:extLst>
                  <a:ext uri="{FF2B5EF4-FFF2-40B4-BE49-F238E27FC236}">
                    <a16:creationId xmlns:a16="http://schemas.microsoft.com/office/drawing/2014/main" id="{7CF42ABF-5C10-ADD7-C4F7-31B978B91AB4}"/>
                  </a:ext>
                </a:extLst>
              </p:cNvPr>
              <p:cNvGrpSpPr/>
              <p:nvPr/>
            </p:nvGrpSpPr>
            <p:grpSpPr>
              <a:xfrm>
                <a:off x="527924" y="1268013"/>
                <a:ext cx="5806748" cy="3912394"/>
                <a:chOff x="405881" y="1259679"/>
                <a:chExt cx="5806748" cy="3912394"/>
              </a:xfrm>
            </p:grpSpPr>
            <p:pic>
              <p:nvPicPr>
                <p:cNvPr id="11" name="图片 10">
                  <a:extLst>
                    <a:ext uri="{FF2B5EF4-FFF2-40B4-BE49-F238E27FC236}">
                      <a16:creationId xmlns:a16="http://schemas.microsoft.com/office/drawing/2014/main" id="{2BADA675-D7D0-1F13-582F-F17ABD15F899}"/>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20000" contrast="-20000"/>
                          </a14:imgEffect>
                        </a14:imgLayer>
                      </a14:imgProps>
                    </a:ext>
                  </a:extLst>
                </a:blip>
                <a:stretch>
                  <a:fillRect/>
                </a:stretch>
              </p:blipFill>
              <p:spPr>
                <a:xfrm>
                  <a:off x="405881" y="1259679"/>
                  <a:ext cx="5806748" cy="3912394"/>
                </a:xfrm>
                <a:prstGeom prst="rect">
                  <a:avLst/>
                </a:prstGeom>
              </p:spPr>
            </p:pic>
            <p:pic>
              <p:nvPicPr>
                <p:cNvPr id="12" name="图片 11">
                  <a:extLst>
                    <a:ext uri="{FF2B5EF4-FFF2-40B4-BE49-F238E27FC236}">
                      <a16:creationId xmlns:a16="http://schemas.microsoft.com/office/drawing/2014/main" id="{D74CAC43-B03E-12C7-A803-92C28591F6B1}"/>
                    </a:ext>
                  </a:extLst>
                </p:cNvPr>
                <p:cNvPicPr>
                  <a:picLocks noChangeAspect="1"/>
                </p:cNvPicPr>
                <p:nvPr/>
              </p:nvPicPr>
              <p:blipFill rotWithShape="1">
                <a:blip r:embed="rId8"/>
                <a:srcRect l="5430" t="10740" r="5339" b="12667"/>
                <a:stretch/>
              </p:blipFill>
              <p:spPr>
                <a:xfrm>
                  <a:off x="2905474" y="4022700"/>
                  <a:ext cx="3290763" cy="1103882"/>
                </a:xfrm>
                <a:prstGeom prst="rect">
                  <a:avLst/>
                </a:prstGeom>
                <a:ln w="28575">
                  <a:solidFill>
                    <a:srgbClr val="FF0000"/>
                  </a:solidFill>
                </a:ln>
              </p:spPr>
            </p:pic>
          </p:grpSp>
          <p:sp>
            <p:nvSpPr>
              <p:cNvPr id="9" name="文本框 8">
                <a:extLst>
                  <a:ext uri="{FF2B5EF4-FFF2-40B4-BE49-F238E27FC236}">
                    <a16:creationId xmlns:a16="http://schemas.microsoft.com/office/drawing/2014/main" id="{57DB1E8A-2401-388A-116A-939CEAC6B378}"/>
                  </a:ext>
                </a:extLst>
              </p:cNvPr>
              <p:cNvSpPr txBox="1"/>
              <p:nvPr/>
            </p:nvSpPr>
            <p:spPr>
              <a:xfrm>
                <a:off x="455773" y="1212650"/>
                <a:ext cx="3968886" cy="646331"/>
              </a:xfrm>
              <a:prstGeom prst="rect">
                <a:avLst/>
              </a:prstGeom>
              <a:noFill/>
            </p:spPr>
            <p:txBody>
              <a:bodyPr wrap="square" rtlCol="0">
                <a:spAutoFit/>
              </a:bodyPr>
              <a:lstStyle/>
              <a:p>
                <a:r>
                  <a:rPr lang="en-US" altLang="zh-CN" dirty="0">
                    <a:highlight>
                      <a:srgbClr val="FFFF00"/>
                    </a:highlight>
                  </a:rPr>
                  <a:t>Sputtering Nb temperature: 180</a:t>
                </a:r>
                <a:r>
                  <a:rPr lang="zh-CN" altLang="en-US" dirty="0">
                    <a:highlight>
                      <a:srgbClr val="FFFF00"/>
                    </a:highlight>
                  </a:rPr>
                  <a:t>℃</a:t>
                </a:r>
                <a:endParaRPr lang="en-US" altLang="zh-CN" dirty="0">
                  <a:highlight>
                    <a:srgbClr val="FFFF00"/>
                  </a:highlight>
                </a:endParaRPr>
              </a:p>
              <a:p>
                <a:r>
                  <a:rPr lang="en-US" altLang="zh-CN" dirty="0">
                    <a:highlight>
                      <a:srgbClr val="FFFF00"/>
                    </a:highlight>
                  </a:rPr>
                  <a:t>Nb thin film thickness: 10 </a:t>
                </a:r>
                <a:r>
                  <a:rPr lang="el-GR" altLang="zh-CN" dirty="0">
                    <a:highlight>
                      <a:srgbClr val="FFFF00"/>
                    </a:highlight>
                  </a:rPr>
                  <a:t>μ</a:t>
                </a:r>
                <a:r>
                  <a:rPr lang="en-US" altLang="zh-CN" dirty="0">
                    <a:highlight>
                      <a:srgbClr val="FFFF00"/>
                    </a:highlight>
                  </a:rPr>
                  <a:t>m. </a:t>
                </a:r>
                <a:endParaRPr lang="zh-CN" altLang="en-US" dirty="0">
                  <a:highlight>
                    <a:srgbClr val="FFFF00"/>
                  </a:highlight>
                </a:endParaRPr>
              </a:p>
            </p:txBody>
          </p:sp>
          <p:sp>
            <p:nvSpPr>
              <p:cNvPr id="10" name="箭头: 手杖形 9">
                <a:extLst>
                  <a:ext uri="{FF2B5EF4-FFF2-40B4-BE49-F238E27FC236}">
                    <a16:creationId xmlns:a16="http://schemas.microsoft.com/office/drawing/2014/main" id="{9498D368-BA34-590D-B742-4E0A5C667E00}"/>
                  </a:ext>
                </a:extLst>
              </p:cNvPr>
              <p:cNvSpPr/>
              <p:nvPr/>
            </p:nvSpPr>
            <p:spPr>
              <a:xfrm rot="5400000">
                <a:off x="8208375" y="2958725"/>
                <a:ext cx="888206" cy="723850"/>
              </a:xfrm>
              <a:prstGeom prst="utur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CN" altLang="en-US" dirty="0">
                  <a:solidFill>
                    <a:schemeClr val="tx1"/>
                  </a:solidFill>
                </a:endParaRPr>
              </a:p>
            </p:txBody>
          </p:sp>
        </p:grpSp>
        <p:sp>
          <p:nvSpPr>
            <p:cNvPr id="6" name="文本框 5">
              <a:extLst>
                <a:ext uri="{FF2B5EF4-FFF2-40B4-BE49-F238E27FC236}">
                  <a16:creationId xmlns:a16="http://schemas.microsoft.com/office/drawing/2014/main" id="{FCB10157-A019-A083-7A1A-07C729E49E9B}"/>
                </a:ext>
              </a:extLst>
            </p:cNvPr>
            <p:cNvSpPr txBox="1"/>
            <p:nvPr/>
          </p:nvSpPr>
          <p:spPr>
            <a:xfrm>
              <a:off x="3571992" y="4099843"/>
              <a:ext cx="888742" cy="369332"/>
            </a:xfrm>
            <a:prstGeom prst="rect">
              <a:avLst/>
            </a:prstGeom>
            <a:noFill/>
          </p:spPr>
          <p:txBody>
            <a:bodyPr wrap="square">
              <a:spAutoFit/>
            </a:bodyPr>
            <a:lstStyle/>
            <a:p>
              <a:r>
                <a:rPr lang="en-US" altLang="zh-CN" dirty="0">
                  <a:highlight>
                    <a:srgbClr val="FFFF00"/>
                  </a:highlight>
                </a:rPr>
                <a:t>SUBU</a:t>
              </a:r>
              <a:endParaRPr lang="zh-CN" altLang="en-US" dirty="0"/>
            </a:p>
          </p:txBody>
        </p:sp>
      </p:grpSp>
      <p:sp>
        <p:nvSpPr>
          <p:cNvPr id="17" name="文本框 16">
            <a:extLst>
              <a:ext uri="{FF2B5EF4-FFF2-40B4-BE49-F238E27FC236}">
                <a16:creationId xmlns:a16="http://schemas.microsoft.com/office/drawing/2014/main" id="{6635E89E-F5E0-5DD7-8D89-EF197E4B13D2}"/>
              </a:ext>
            </a:extLst>
          </p:cNvPr>
          <p:cNvSpPr txBox="1"/>
          <p:nvPr/>
        </p:nvSpPr>
        <p:spPr>
          <a:xfrm>
            <a:off x="5039694" y="3852364"/>
            <a:ext cx="659883" cy="369332"/>
          </a:xfrm>
          <a:prstGeom prst="rect">
            <a:avLst/>
          </a:prstGeom>
          <a:noFill/>
        </p:spPr>
        <p:txBody>
          <a:bodyPr wrap="square">
            <a:spAutoFit/>
          </a:bodyPr>
          <a:lstStyle/>
          <a:p>
            <a:r>
              <a:rPr lang="en-US" altLang="zh-CN" dirty="0">
                <a:highlight>
                  <a:srgbClr val="FFFF00"/>
                </a:highlight>
              </a:rPr>
              <a:t>EP</a:t>
            </a:r>
            <a:endParaRPr lang="zh-CN" altLang="en-US" dirty="0"/>
          </a:p>
        </p:txBody>
      </p:sp>
      <p:pic>
        <p:nvPicPr>
          <p:cNvPr id="18" name="图片 17">
            <a:extLst>
              <a:ext uri="{FF2B5EF4-FFF2-40B4-BE49-F238E27FC236}">
                <a16:creationId xmlns:a16="http://schemas.microsoft.com/office/drawing/2014/main" id="{9030C913-321A-558E-3C3F-79FD9C7D9AFD}"/>
              </a:ext>
            </a:extLst>
          </p:cNvPr>
          <p:cNvPicPr>
            <a:picLocks noChangeAspect="1"/>
          </p:cNvPicPr>
          <p:nvPr/>
        </p:nvPicPr>
        <p:blipFill rotWithShape="1">
          <a:blip r:embed="rId9">
            <a:extLst>
              <a:ext uri="{28A0092B-C50C-407E-A947-70E740481C1C}">
                <a14:useLocalDpi xmlns:a14="http://schemas.microsoft.com/office/drawing/2010/main" val="0"/>
              </a:ext>
            </a:extLst>
          </a:blip>
          <a:srcRect t="14840" b="9397"/>
          <a:stretch/>
        </p:blipFill>
        <p:spPr>
          <a:xfrm>
            <a:off x="8911184" y="3079794"/>
            <a:ext cx="1935258" cy="1955001"/>
          </a:xfrm>
          <a:prstGeom prst="rect">
            <a:avLst/>
          </a:prstGeom>
        </p:spPr>
      </p:pic>
      <p:pic>
        <p:nvPicPr>
          <p:cNvPr id="19" name="图片 18">
            <a:extLst>
              <a:ext uri="{FF2B5EF4-FFF2-40B4-BE49-F238E27FC236}">
                <a16:creationId xmlns:a16="http://schemas.microsoft.com/office/drawing/2014/main" id="{3480505F-110E-30AB-47BA-73964DDD1807}"/>
              </a:ext>
            </a:extLst>
          </p:cNvPr>
          <p:cNvPicPr>
            <a:picLocks noChangeAspect="1"/>
          </p:cNvPicPr>
          <p:nvPr/>
        </p:nvPicPr>
        <p:blipFill>
          <a:blip r:embed="rId10"/>
          <a:stretch>
            <a:fillRect/>
          </a:stretch>
        </p:blipFill>
        <p:spPr>
          <a:xfrm>
            <a:off x="6399358" y="3093766"/>
            <a:ext cx="1927866" cy="1942226"/>
          </a:xfrm>
          <a:prstGeom prst="rect">
            <a:avLst/>
          </a:prstGeom>
        </p:spPr>
      </p:pic>
      <p:pic>
        <p:nvPicPr>
          <p:cNvPr id="20" name="图片 19">
            <a:extLst>
              <a:ext uri="{FF2B5EF4-FFF2-40B4-BE49-F238E27FC236}">
                <a16:creationId xmlns:a16="http://schemas.microsoft.com/office/drawing/2014/main" id="{D6CA9A9B-B72A-33F2-83C8-F8194B082FF8}"/>
              </a:ext>
            </a:extLst>
          </p:cNvPr>
          <p:cNvPicPr>
            <a:picLocks noChangeAspect="1"/>
          </p:cNvPicPr>
          <p:nvPr/>
        </p:nvPicPr>
        <p:blipFill>
          <a:blip r:embed="rId11"/>
          <a:stretch>
            <a:fillRect/>
          </a:stretch>
        </p:blipFill>
        <p:spPr>
          <a:xfrm>
            <a:off x="8864426" y="1135073"/>
            <a:ext cx="2169421" cy="1847108"/>
          </a:xfrm>
          <a:prstGeom prst="rect">
            <a:avLst/>
          </a:prstGeom>
        </p:spPr>
      </p:pic>
      <p:pic>
        <p:nvPicPr>
          <p:cNvPr id="23" name="图片 22">
            <a:extLst>
              <a:ext uri="{FF2B5EF4-FFF2-40B4-BE49-F238E27FC236}">
                <a16:creationId xmlns:a16="http://schemas.microsoft.com/office/drawing/2014/main" id="{8C317670-77B8-2520-010A-8B63C24F5A3E}"/>
              </a:ext>
            </a:extLst>
          </p:cNvPr>
          <p:cNvPicPr>
            <a:picLocks noChangeAspect="1"/>
          </p:cNvPicPr>
          <p:nvPr/>
        </p:nvPicPr>
        <p:blipFill>
          <a:blip r:embed="rId12"/>
          <a:stretch>
            <a:fillRect/>
          </a:stretch>
        </p:blipFill>
        <p:spPr>
          <a:xfrm>
            <a:off x="6570140" y="1139600"/>
            <a:ext cx="1566433" cy="1937315"/>
          </a:xfrm>
          <a:prstGeom prst="rect">
            <a:avLst/>
          </a:prstGeom>
        </p:spPr>
      </p:pic>
      <p:sp>
        <p:nvSpPr>
          <p:cNvPr id="27" name="文本框 26">
            <a:extLst>
              <a:ext uri="{FF2B5EF4-FFF2-40B4-BE49-F238E27FC236}">
                <a16:creationId xmlns:a16="http://schemas.microsoft.com/office/drawing/2014/main" id="{C447B3FB-0E4A-1EE4-5278-0E80C68E4C3F}"/>
              </a:ext>
            </a:extLst>
          </p:cNvPr>
          <p:cNvSpPr txBox="1"/>
          <p:nvPr/>
        </p:nvSpPr>
        <p:spPr bwMode="auto">
          <a:xfrm>
            <a:off x="8340561" y="5007169"/>
            <a:ext cx="3016003" cy="400110"/>
          </a:xfrm>
          <a:prstGeom prst="rect">
            <a:avLst/>
          </a:prstGeom>
          <a:noFill/>
          <a:ln w="9525">
            <a:noFill/>
            <a:miter lim="800000"/>
          </a:ln>
        </p:spPr>
        <p:txBody>
          <a:bodyPr wrap="square">
            <a:spAutoFit/>
          </a:bodyPr>
          <a:lstStyle/>
          <a:p>
            <a:r>
              <a:rPr lang="en-US" altLang="zh-CN" sz="2000" i="1" dirty="0">
                <a:latin typeface="Calibri" panose="020F0502020204030204" pitchFamily="34" charset="0"/>
                <a:ea typeface="Calibri" panose="020F0502020204030204" pitchFamily="34" charset="0"/>
                <a:cs typeface="Calibri" panose="020F0502020204030204" pitchFamily="34" charset="0"/>
              </a:rPr>
              <a:t>Dr. Aleksandr </a:t>
            </a:r>
            <a:r>
              <a:rPr lang="en-US" altLang="zh-CN" sz="2000" i="1" dirty="0" err="1">
                <a:latin typeface="Calibri" panose="020F0502020204030204" pitchFamily="34" charset="0"/>
                <a:ea typeface="Calibri" panose="020F0502020204030204" pitchFamily="34" charset="0"/>
                <a:cs typeface="Calibri" panose="020F0502020204030204" pitchFamily="34" charset="0"/>
              </a:rPr>
              <a:t>Zubtsovskii</a:t>
            </a:r>
            <a:endParaRPr lang="zh-CN" altLang="en-US" sz="20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21521695"/>
      </p:ext>
    </p:extLst>
  </p:cSld>
  <p:clrMapOvr>
    <a:masterClrMapping/>
  </p:clrMapOvr>
  <p:transition>
    <p:diamon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DF0604-CCD4-B5E9-7A93-40B2EA1CE570}"/>
              </a:ext>
            </a:extLst>
          </p:cNvPr>
          <p:cNvSpPr>
            <a:spLocks noGrp="1"/>
          </p:cNvSpPr>
          <p:nvPr>
            <p:ph type="title"/>
          </p:nvPr>
        </p:nvSpPr>
        <p:spPr/>
        <p:txBody>
          <a:bodyPr>
            <a:normAutofit/>
          </a:bodyPr>
          <a:lstStyle/>
          <a:p>
            <a:r>
              <a:rPr lang="en-US" altLang="zh-CN" sz="3200" dirty="0"/>
              <a:t>Step 4: Nb/Cu QPR sample electroplating process </a:t>
            </a:r>
            <a:endParaRPr lang="zh-CN" altLang="en-US" sz="3200" dirty="0"/>
          </a:p>
        </p:txBody>
      </p:sp>
      <p:sp>
        <p:nvSpPr>
          <p:cNvPr id="24" name="Text Placeholder 20">
            <a:extLst>
              <a:ext uri="{FF2B5EF4-FFF2-40B4-BE49-F238E27FC236}">
                <a16:creationId xmlns:a16="http://schemas.microsoft.com/office/drawing/2014/main" id="{BECFD3CC-63F1-4FFA-B93B-891A74772669}"/>
              </a:ext>
            </a:extLst>
          </p:cNvPr>
          <p:cNvSpPr txBox="1">
            <a:spLocks/>
          </p:cNvSpPr>
          <p:nvPr/>
        </p:nvSpPr>
        <p:spPr>
          <a:xfrm>
            <a:off x="858560" y="1510025"/>
            <a:ext cx="5314950" cy="4580963"/>
          </a:xfrm>
          <a:prstGeom prst="rect">
            <a:avLst/>
          </a:prstGeom>
        </p:spPr>
        <p:txBody>
          <a:bodyPr vert="horz" lIns="0" tIns="0" rIns="0" bIns="0" rtlCol="0">
            <a:noAutofit/>
          </a:bodyPr>
          <a:lstStyle>
            <a:lvl1pPr marL="285750" indent="-285750" algn="l" defTabSz="914400" rtl="0" eaLnBrk="1" latinLnBrk="0" hangingPunct="1">
              <a:lnSpc>
                <a:spcPts val="2500"/>
              </a:lnSpc>
              <a:spcBef>
                <a:spcPts val="500"/>
              </a:spcBef>
              <a:buFont typeface="Arial" panose="020B0604020202020204" pitchFamily="34" charset="0"/>
              <a:buChar char="•"/>
              <a:defRPr sz="1600" b="1" i="0" kern="1200">
                <a:solidFill>
                  <a:schemeClr val="tx1"/>
                </a:solidFill>
                <a:latin typeface="Source Sans Pro Semibold" panose="020B0503030403020204" pitchFamily="34" charset="77"/>
                <a:ea typeface="Roboto" panose="02000000000000000000" pitchFamily="2" charset="0"/>
                <a:cs typeface="Roboto" panose="02000000000000000000" pitchFamily="2" charset="0"/>
              </a:defRPr>
            </a:lvl1pPr>
            <a:lvl2pPr marL="457200" indent="0" algn="l" defTabSz="914400" rtl="0" eaLnBrk="1" latinLnBrk="0" hangingPunct="1">
              <a:lnSpc>
                <a:spcPct val="90000"/>
              </a:lnSpc>
              <a:spcBef>
                <a:spcPts val="500"/>
              </a:spcBef>
              <a:buFont typeface="Arial" panose="020B0604020202020204" pitchFamily="34" charset="0"/>
              <a:buNone/>
              <a:defRPr sz="20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2pPr>
            <a:lvl3pPr marL="914400" indent="0" algn="l" defTabSz="914400" rtl="0" eaLnBrk="1" latinLnBrk="0" hangingPunct="1">
              <a:lnSpc>
                <a:spcPct val="90000"/>
              </a:lnSpc>
              <a:spcBef>
                <a:spcPts val="500"/>
              </a:spcBef>
              <a:buFont typeface="Arial" panose="020B0604020202020204" pitchFamily="34" charset="0"/>
              <a:buNone/>
              <a:defRPr sz="18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3pPr>
            <a:lvl4pPr marL="13716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4pPr>
            <a:lvl5pPr marL="18288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rPr>
              <a:t>Anode structure:   </a:t>
            </a:r>
          </a:p>
          <a:p>
            <a:pPr marR="0" lvl="1" algn="l" defTabSz="914400" rtl="0" eaLnBrk="1" fontAlgn="auto" latinLnBrk="0" hangingPunct="1">
              <a:lnSpc>
                <a:spcPct val="90000"/>
              </a:lnSpc>
              <a:spcBef>
                <a:spcPts val="500"/>
              </a:spcBef>
              <a:spcAft>
                <a:spcPts val="0"/>
              </a:spcAft>
              <a:buClrTx/>
              <a:buSzTx/>
              <a:tabLst/>
              <a:defRPr/>
            </a:pPr>
            <a:r>
              <a:rPr kumimoji="0" lang="en-US"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1. QPR samples are placed upside down to reduce the deposition of impurities from the anode</a:t>
            </a:r>
          </a:p>
          <a:p>
            <a:pPr marR="0" lvl="1" algn="l" defTabSz="914400" rtl="0" eaLnBrk="1" fontAlgn="auto" latinLnBrk="0" hangingPunct="1">
              <a:lnSpc>
                <a:spcPct val="90000"/>
              </a:lnSpc>
              <a:spcBef>
                <a:spcPts val="500"/>
              </a:spcBef>
              <a:spcAft>
                <a:spcPts val="0"/>
              </a:spcAft>
              <a:buClrTx/>
              <a:buSzTx/>
              <a:tabLst/>
              <a:defRPr/>
            </a:pPr>
            <a:r>
              <a:rPr kumimoji="0" lang="en-US"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2. Only disk anode</a:t>
            </a:r>
          </a:p>
          <a:p>
            <a:pPr marL="285750" marR="0" lvl="1" indent="-285750" algn="l" defTabSz="914400" rtl="0" eaLnBrk="1" fontAlgn="auto" latinLnBrk="0" hangingPunct="1">
              <a:lnSpc>
                <a:spcPts val="2500"/>
              </a:lnSpc>
              <a:spcBef>
                <a:spcPts val="0"/>
              </a:spcBef>
              <a:spcAft>
                <a:spcPts val="0"/>
              </a:spcAft>
              <a:buClrTx/>
              <a:buSzTx/>
              <a:buFont typeface="Arial" panose="020B0604020202020204" pitchFamily="34" charset="0"/>
              <a:buChar char="•"/>
              <a:tabLst/>
              <a:defRPr/>
            </a:pPr>
            <a:r>
              <a:rPr kumimoji="0" lang="en-US" altLang="zh-CN" b="1" i="0" u="none" strike="noStrike" kern="1200" cap="none" spc="0" normalizeH="0" baseline="0" noProof="0" dirty="0">
                <a:ln>
                  <a:noFill/>
                </a:ln>
                <a:solidFill>
                  <a:srgbClr val="000000"/>
                </a:solidFill>
                <a:effectLst/>
                <a:uLnTx/>
                <a:uFillTx/>
                <a:latin typeface="Source Sans Pro Semibold" panose="020B0503030403020204" pitchFamily="34" charset="77"/>
                <a:ea typeface="宋体" panose="02010600030101010101" pitchFamily="2" charset="-122"/>
                <a:cs typeface="+mn-cs"/>
              </a:rPr>
              <a:t>COMSOL simulation:</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The difference in current density: 1-2 times</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lang="en-US" altLang="zh-CN" dirty="0">
                <a:solidFill>
                  <a:srgbClr val="000000"/>
                </a:solidFill>
              </a:rPr>
              <a:t>Range: 3-4 mA/cm</a:t>
            </a:r>
            <a:r>
              <a:rPr lang="en-US" altLang="zh-CN" baseline="30000" dirty="0">
                <a:solidFill>
                  <a:srgbClr val="000000"/>
                </a:solidFill>
              </a:rPr>
              <a:t>2</a:t>
            </a:r>
            <a:endParaRPr kumimoji="0" lang="en-US" altLang="zh-CN" b="0" i="0" u="none" strike="noStrike" kern="1200" cap="none" spc="0" normalizeH="0" baseline="3000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r>
              <a:rPr kumimoji="0" lang="en-US" altLang="zh-CN" sz="20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rPr>
              <a:t>Parameters: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1. CC mode: 0.3 A</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2. Electrode distance: 50 mm</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3. Temperature: 15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4. Stirring speed: 100 rpm</a:t>
            </a:r>
          </a:p>
          <a:p>
            <a:pPr lvl="1">
              <a:defRPr/>
            </a:pPr>
            <a:r>
              <a:rPr kumimoji="0" lang="en-US" altLang="zh-CN" sz="20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5. Electroplating time: 2 h (</a:t>
            </a:r>
            <a:r>
              <a:rPr kumimoji="0" lang="el-GR" altLang="zh-CN" sz="20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10 μ</a:t>
            </a:r>
            <a:r>
              <a:rPr kumimoji="0" lang="en-US" altLang="zh-CN" sz="20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m)</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endParaRPr kumimoji="0" lang="en-US" sz="16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endParaRPr>
          </a:p>
        </p:txBody>
      </p:sp>
      <p:grpSp>
        <p:nvGrpSpPr>
          <p:cNvPr id="25" name="组合 24">
            <a:extLst>
              <a:ext uri="{FF2B5EF4-FFF2-40B4-BE49-F238E27FC236}">
                <a16:creationId xmlns:a16="http://schemas.microsoft.com/office/drawing/2014/main" id="{CA592F80-E672-950F-7EF2-FC32D6F32DE4}"/>
              </a:ext>
            </a:extLst>
          </p:cNvPr>
          <p:cNvGrpSpPr/>
          <p:nvPr/>
        </p:nvGrpSpPr>
        <p:grpSpPr>
          <a:xfrm>
            <a:off x="6508476" y="1457542"/>
            <a:ext cx="4112514" cy="2049975"/>
            <a:chOff x="6328176" y="2169326"/>
            <a:chExt cx="4112514" cy="2049975"/>
          </a:xfrm>
        </p:grpSpPr>
        <p:sp>
          <p:nvSpPr>
            <p:cNvPr id="26" name="圆柱体 25">
              <a:extLst>
                <a:ext uri="{FF2B5EF4-FFF2-40B4-BE49-F238E27FC236}">
                  <a16:creationId xmlns:a16="http://schemas.microsoft.com/office/drawing/2014/main" id="{F3E9A64E-AA86-CFDD-9EE4-6DE9303429F2}"/>
                </a:ext>
              </a:extLst>
            </p:cNvPr>
            <p:cNvSpPr/>
            <p:nvPr/>
          </p:nvSpPr>
          <p:spPr>
            <a:xfrm>
              <a:off x="8669040" y="2169326"/>
              <a:ext cx="1771650" cy="2049975"/>
            </a:xfrm>
            <a:prstGeom prst="can">
              <a:avLst>
                <a:gd name="adj" fmla="val 18815"/>
              </a:avLst>
            </a:prstGeom>
            <a:solidFill>
              <a:srgbClr val="004F84">
                <a:lumMod val="60000"/>
                <a:lumOff val="40000"/>
              </a:srgbClr>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nvGrpSpPr>
            <p:cNvPr id="27" name="组合 26">
              <a:extLst>
                <a:ext uri="{FF2B5EF4-FFF2-40B4-BE49-F238E27FC236}">
                  <a16:creationId xmlns:a16="http://schemas.microsoft.com/office/drawing/2014/main" id="{DC1B34DD-3D1F-5796-770C-CD99432E18D7}"/>
                </a:ext>
              </a:extLst>
            </p:cNvPr>
            <p:cNvGrpSpPr/>
            <p:nvPr/>
          </p:nvGrpSpPr>
          <p:grpSpPr>
            <a:xfrm rot="10800000">
              <a:off x="9063123" y="2686472"/>
              <a:ext cx="1048088" cy="1143942"/>
              <a:chOff x="2642393" y="3992308"/>
              <a:chExt cx="1230313" cy="1288353"/>
            </a:xfrm>
            <a:solidFill>
              <a:srgbClr val="FF6600"/>
            </a:solidFill>
          </p:grpSpPr>
          <p:sp>
            <p:nvSpPr>
              <p:cNvPr id="68" name="椭圆 67">
                <a:extLst>
                  <a:ext uri="{FF2B5EF4-FFF2-40B4-BE49-F238E27FC236}">
                    <a16:creationId xmlns:a16="http://schemas.microsoft.com/office/drawing/2014/main" id="{FDA484E0-91C9-2644-80CF-6F952895EE83}"/>
                  </a:ext>
                </a:extLst>
              </p:cNvPr>
              <p:cNvSpPr/>
              <p:nvPr/>
            </p:nvSpPr>
            <p:spPr>
              <a:xfrm>
                <a:off x="2642393" y="5077027"/>
                <a:ext cx="1230313" cy="203634"/>
              </a:xfrm>
              <a:prstGeom prst="ellipse">
                <a:avLst/>
              </a:prstGeom>
              <a:solidFill>
                <a:srgbClr val="FF9933"/>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69" name="矩形 68">
                <a:extLst>
                  <a:ext uri="{FF2B5EF4-FFF2-40B4-BE49-F238E27FC236}">
                    <a16:creationId xmlns:a16="http://schemas.microsoft.com/office/drawing/2014/main" id="{DCFAE429-596A-C8D9-3132-67D40289D2FB}"/>
                  </a:ext>
                </a:extLst>
              </p:cNvPr>
              <p:cNvSpPr/>
              <p:nvPr/>
            </p:nvSpPr>
            <p:spPr>
              <a:xfrm>
                <a:off x="2806542" y="4099826"/>
                <a:ext cx="904875" cy="1056883"/>
              </a:xfrm>
              <a:prstGeom prst="rect">
                <a:avLst/>
              </a:prstGeom>
              <a:solidFill>
                <a:srgbClr val="FF993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sp>
            <p:nvSpPr>
              <p:cNvPr id="70" name="椭圆 69">
                <a:extLst>
                  <a:ext uri="{FF2B5EF4-FFF2-40B4-BE49-F238E27FC236}">
                    <a16:creationId xmlns:a16="http://schemas.microsoft.com/office/drawing/2014/main" id="{BFB7EE6B-00B6-0A78-F93C-6D6F50617A2D}"/>
                  </a:ext>
                </a:extLst>
              </p:cNvPr>
              <p:cNvSpPr/>
              <p:nvPr/>
            </p:nvSpPr>
            <p:spPr>
              <a:xfrm>
                <a:off x="2806542" y="3992308"/>
                <a:ext cx="904875" cy="238125"/>
              </a:xfrm>
              <a:prstGeom prst="ellipse">
                <a:avLst/>
              </a:prstGeom>
              <a:solidFill>
                <a:srgbClr val="FFC000"/>
              </a:solidFill>
              <a:ln w="12700"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nvGrpSpPr>
              <p:cNvPr id="71" name="组合 70">
                <a:extLst>
                  <a:ext uri="{FF2B5EF4-FFF2-40B4-BE49-F238E27FC236}">
                    <a16:creationId xmlns:a16="http://schemas.microsoft.com/office/drawing/2014/main" id="{140F64AE-DD76-3FF2-8655-DEF840989226}"/>
                  </a:ext>
                </a:extLst>
              </p:cNvPr>
              <p:cNvGrpSpPr/>
              <p:nvPr/>
            </p:nvGrpSpPr>
            <p:grpSpPr>
              <a:xfrm>
                <a:off x="2746438" y="4996127"/>
                <a:ext cx="1022222" cy="221132"/>
                <a:chOff x="4299585" y="3977906"/>
                <a:chExt cx="1022222" cy="221132"/>
              </a:xfrm>
              <a:grpFill/>
            </p:grpSpPr>
            <p:sp>
              <p:nvSpPr>
                <p:cNvPr id="72" name="弧形 71">
                  <a:extLst>
                    <a:ext uri="{FF2B5EF4-FFF2-40B4-BE49-F238E27FC236}">
                      <a16:creationId xmlns:a16="http://schemas.microsoft.com/office/drawing/2014/main" id="{E6284192-BA99-BC3C-DCE5-AA715EA98225}"/>
                    </a:ext>
                  </a:extLst>
                </p:cNvPr>
                <p:cNvSpPr/>
                <p:nvPr/>
              </p:nvSpPr>
              <p:spPr>
                <a:xfrm flipV="1">
                  <a:off x="4299585" y="3978059"/>
                  <a:ext cx="963549" cy="220979"/>
                </a:xfrm>
                <a:prstGeom prst="arc">
                  <a:avLst>
                    <a:gd name="adj1" fmla="val 16287555"/>
                    <a:gd name="adj2" fmla="val 0"/>
                  </a:avLst>
                </a:prstGeom>
                <a:solidFill>
                  <a:srgbClr val="FF9933"/>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0000"/>
                    </a:solidFill>
                    <a:effectLst/>
                    <a:uLnTx/>
                    <a:uFillTx/>
                    <a:latin typeface="Calibri" panose="020F0502020204030204"/>
                    <a:ea typeface="等线" panose="02010600030101010101" pitchFamily="2" charset="-122"/>
                    <a:cs typeface="+mn-cs"/>
                  </a:endParaRPr>
                </a:p>
              </p:txBody>
            </p:sp>
            <p:sp>
              <p:nvSpPr>
                <p:cNvPr id="73" name="弧形 72">
                  <a:extLst>
                    <a:ext uri="{FF2B5EF4-FFF2-40B4-BE49-F238E27FC236}">
                      <a16:creationId xmlns:a16="http://schemas.microsoft.com/office/drawing/2014/main" id="{96FC083B-CEEC-3AB6-9C05-C63DCC9004D2}"/>
                    </a:ext>
                  </a:extLst>
                </p:cNvPr>
                <p:cNvSpPr/>
                <p:nvPr/>
              </p:nvSpPr>
              <p:spPr>
                <a:xfrm rot="10800000">
                  <a:off x="4358258" y="3977906"/>
                  <a:ext cx="963549" cy="220979"/>
                </a:xfrm>
                <a:prstGeom prst="arc">
                  <a:avLst>
                    <a:gd name="adj1" fmla="val 16287555"/>
                    <a:gd name="adj2" fmla="val 0"/>
                  </a:avLst>
                </a:prstGeom>
                <a:solidFill>
                  <a:srgbClr val="FF9933"/>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grpSp>
        </p:grpSp>
        <p:sp>
          <p:nvSpPr>
            <p:cNvPr id="28" name="椭圆 27">
              <a:extLst>
                <a:ext uri="{FF2B5EF4-FFF2-40B4-BE49-F238E27FC236}">
                  <a16:creationId xmlns:a16="http://schemas.microsoft.com/office/drawing/2014/main" id="{E0965BCD-BC19-91E2-EB17-61E1DF67C3CC}"/>
                </a:ext>
              </a:extLst>
            </p:cNvPr>
            <p:cNvSpPr/>
            <p:nvPr/>
          </p:nvSpPr>
          <p:spPr>
            <a:xfrm rot="10800000">
              <a:off x="9032517" y="3921118"/>
              <a:ext cx="1106863" cy="196210"/>
            </a:xfrm>
            <a:prstGeom prst="ellipse">
              <a:avLst/>
            </a:prstGeom>
            <a:solidFill>
              <a:srgbClr val="FF9933"/>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sp>
          <p:nvSpPr>
            <p:cNvPr id="29" name="圆柱体 28">
              <a:extLst>
                <a:ext uri="{FF2B5EF4-FFF2-40B4-BE49-F238E27FC236}">
                  <a16:creationId xmlns:a16="http://schemas.microsoft.com/office/drawing/2014/main" id="{C743BC9D-2D0C-E04E-C821-A808E60CDFFD}"/>
                </a:ext>
              </a:extLst>
            </p:cNvPr>
            <p:cNvSpPr/>
            <p:nvPr/>
          </p:nvSpPr>
          <p:spPr>
            <a:xfrm>
              <a:off x="6328176" y="2169326"/>
              <a:ext cx="1771650" cy="2049975"/>
            </a:xfrm>
            <a:prstGeom prst="can">
              <a:avLst>
                <a:gd name="adj" fmla="val 18815"/>
              </a:avLst>
            </a:prstGeom>
            <a:solidFill>
              <a:srgbClr val="004F84">
                <a:lumMod val="60000"/>
                <a:lumOff val="40000"/>
              </a:srgbClr>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nvGrpSpPr>
            <p:cNvPr id="30" name="组合 29">
              <a:extLst>
                <a:ext uri="{FF2B5EF4-FFF2-40B4-BE49-F238E27FC236}">
                  <a16:creationId xmlns:a16="http://schemas.microsoft.com/office/drawing/2014/main" id="{A1BA0C54-9E00-B210-CD61-9D39090E8724}"/>
                </a:ext>
              </a:extLst>
            </p:cNvPr>
            <p:cNvGrpSpPr/>
            <p:nvPr/>
          </p:nvGrpSpPr>
          <p:grpSpPr>
            <a:xfrm rot="10800000">
              <a:off x="6681728" y="2641616"/>
              <a:ext cx="1048088" cy="1143942"/>
              <a:chOff x="2642393" y="3992308"/>
              <a:chExt cx="1230313" cy="1288353"/>
            </a:xfrm>
            <a:solidFill>
              <a:srgbClr val="FF6600"/>
            </a:solidFill>
          </p:grpSpPr>
          <p:sp>
            <p:nvSpPr>
              <p:cNvPr id="62" name="椭圆 61">
                <a:extLst>
                  <a:ext uri="{FF2B5EF4-FFF2-40B4-BE49-F238E27FC236}">
                    <a16:creationId xmlns:a16="http://schemas.microsoft.com/office/drawing/2014/main" id="{7A18A4FA-927C-8F98-EA30-5EA8727FD0DB}"/>
                  </a:ext>
                </a:extLst>
              </p:cNvPr>
              <p:cNvSpPr/>
              <p:nvPr/>
            </p:nvSpPr>
            <p:spPr>
              <a:xfrm>
                <a:off x="2642393" y="5077027"/>
                <a:ext cx="1230313" cy="203634"/>
              </a:xfrm>
              <a:prstGeom prst="ellipse">
                <a:avLst/>
              </a:prstGeom>
              <a:solidFill>
                <a:srgbClr val="E7E6E6">
                  <a:lumMod val="50000"/>
                </a:srgbClr>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63" name="矩形 62">
                <a:extLst>
                  <a:ext uri="{FF2B5EF4-FFF2-40B4-BE49-F238E27FC236}">
                    <a16:creationId xmlns:a16="http://schemas.microsoft.com/office/drawing/2014/main" id="{687F5465-C602-C0D3-2753-68EBB5D31CE5}"/>
                  </a:ext>
                </a:extLst>
              </p:cNvPr>
              <p:cNvSpPr/>
              <p:nvPr/>
            </p:nvSpPr>
            <p:spPr>
              <a:xfrm>
                <a:off x="2806542" y="4099826"/>
                <a:ext cx="904875" cy="1056883"/>
              </a:xfrm>
              <a:prstGeom prst="rect">
                <a:avLst/>
              </a:prstGeom>
              <a:solidFill>
                <a:srgbClr val="E7E6E6">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sp>
            <p:nvSpPr>
              <p:cNvPr id="64" name="椭圆 63">
                <a:extLst>
                  <a:ext uri="{FF2B5EF4-FFF2-40B4-BE49-F238E27FC236}">
                    <a16:creationId xmlns:a16="http://schemas.microsoft.com/office/drawing/2014/main" id="{8E79D766-463C-4ECD-02F5-4DEC6F7A28B4}"/>
                  </a:ext>
                </a:extLst>
              </p:cNvPr>
              <p:cNvSpPr/>
              <p:nvPr/>
            </p:nvSpPr>
            <p:spPr>
              <a:xfrm>
                <a:off x="2806542" y="3992308"/>
                <a:ext cx="904875" cy="238125"/>
              </a:xfrm>
              <a:prstGeom prst="ellipse">
                <a:avLst/>
              </a:prstGeom>
              <a:solidFill>
                <a:srgbClr val="E7E6E6">
                  <a:lumMod val="90000"/>
                </a:srgbClr>
              </a:solidFill>
              <a:ln w="12700" cap="flat" cmpd="sng" algn="ctr">
                <a:solidFill>
                  <a:srgbClr val="E7E6E6">
                    <a:lumMod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nvGrpSpPr>
              <p:cNvPr id="65" name="组合 64">
                <a:extLst>
                  <a:ext uri="{FF2B5EF4-FFF2-40B4-BE49-F238E27FC236}">
                    <a16:creationId xmlns:a16="http://schemas.microsoft.com/office/drawing/2014/main" id="{213EE43B-AD89-ED8D-D92C-9A232DFE5579}"/>
                  </a:ext>
                </a:extLst>
              </p:cNvPr>
              <p:cNvGrpSpPr/>
              <p:nvPr/>
            </p:nvGrpSpPr>
            <p:grpSpPr>
              <a:xfrm>
                <a:off x="2746438" y="4996127"/>
                <a:ext cx="1022222" cy="221132"/>
                <a:chOff x="4299585" y="3977906"/>
                <a:chExt cx="1022222" cy="221132"/>
              </a:xfrm>
              <a:grpFill/>
            </p:grpSpPr>
            <p:sp>
              <p:nvSpPr>
                <p:cNvPr id="66" name="弧形 65">
                  <a:extLst>
                    <a:ext uri="{FF2B5EF4-FFF2-40B4-BE49-F238E27FC236}">
                      <a16:creationId xmlns:a16="http://schemas.microsoft.com/office/drawing/2014/main" id="{3D8363FA-517B-96CF-EFD7-1145F8A6D06C}"/>
                    </a:ext>
                  </a:extLst>
                </p:cNvPr>
                <p:cNvSpPr/>
                <p:nvPr/>
              </p:nvSpPr>
              <p:spPr>
                <a:xfrm flipV="1">
                  <a:off x="4299585" y="3978059"/>
                  <a:ext cx="963549" cy="220979"/>
                </a:xfrm>
                <a:prstGeom prst="arc">
                  <a:avLst>
                    <a:gd name="adj1" fmla="val 16287555"/>
                    <a:gd name="adj2" fmla="val 0"/>
                  </a:avLst>
                </a:prstGeom>
                <a:solidFill>
                  <a:srgbClr val="E7E6E6">
                    <a:lumMod val="50000"/>
                  </a:srgbClr>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sp>
              <p:nvSpPr>
                <p:cNvPr id="67" name="弧形 66">
                  <a:extLst>
                    <a:ext uri="{FF2B5EF4-FFF2-40B4-BE49-F238E27FC236}">
                      <a16:creationId xmlns:a16="http://schemas.microsoft.com/office/drawing/2014/main" id="{D68A0353-9EA4-B349-7068-39E79CE1CFA3}"/>
                    </a:ext>
                  </a:extLst>
                </p:cNvPr>
                <p:cNvSpPr/>
                <p:nvPr/>
              </p:nvSpPr>
              <p:spPr>
                <a:xfrm rot="10800000">
                  <a:off x="4358258" y="3977906"/>
                  <a:ext cx="963549" cy="220979"/>
                </a:xfrm>
                <a:prstGeom prst="arc">
                  <a:avLst>
                    <a:gd name="adj1" fmla="val 16287555"/>
                    <a:gd name="adj2" fmla="val 0"/>
                  </a:avLst>
                </a:prstGeom>
                <a:solidFill>
                  <a:srgbClr val="E7E6E6">
                    <a:lumMod val="50000"/>
                  </a:srgbClr>
                </a:solidFill>
                <a:ln w="12700" cap="flat" cmpd="sng" algn="ctr">
                  <a:solidFill>
                    <a:srgbClr val="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panose="020F0502020204030204"/>
                    <a:ea typeface="等线" panose="02010600030101010101" pitchFamily="2" charset="-122"/>
                    <a:cs typeface="+mn-cs"/>
                  </a:endParaRPr>
                </a:p>
              </p:txBody>
            </p:sp>
          </p:grpSp>
        </p:grpSp>
        <p:sp>
          <p:nvSpPr>
            <p:cNvPr id="31" name="椭圆 30">
              <a:extLst>
                <a:ext uri="{FF2B5EF4-FFF2-40B4-BE49-F238E27FC236}">
                  <a16:creationId xmlns:a16="http://schemas.microsoft.com/office/drawing/2014/main" id="{0CBC0072-6278-25DB-1212-2B6C111B41E0}"/>
                </a:ext>
              </a:extLst>
            </p:cNvPr>
            <p:cNvSpPr/>
            <p:nvPr/>
          </p:nvSpPr>
          <p:spPr>
            <a:xfrm rot="10800000">
              <a:off x="6651122" y="3889859"/>
              <a:ext cx="1106863" cy="196210"/>
            </a:xfrm>
            <a:prstGeom prst="ellipse">
              <a:avLst/>
            </a:prstGeom>
            <a:solidFill>
              <a:srgbClr val="FF9933"/>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sp>
          <p:nvSpPr>
            <p:cNvPr id="61" name="箭头: 右 60">
              <a:extLst>
                <a:ext uri="{FF2B5EF4-FFF2-40B4-BE49-F238E27FC236}">
                  <a16:creationId xmlns:a16="http://schemas.microsoft.com/office/drawing/2014/main" id="{387C6C88-7EBB-12CD-57E6-4E3918C61B28}"/>
                </a:ext>
              </a:extLst>
            </p:cNvPr>
            <p:cNvSpPr/>
            <p:nvPr/>
          </p:nvSpPr>
          <p:spPr>
            <a:xfrm>
              <a:off x="8043636" y="2950551"/>
              <a:ext cx="770852" cy="605640"/>
            </a:xfrm>
            <a:prstGeom prst="rightArrow">
              <a:avLst/>
            </a:prstGeom>
            <a:solidFill>
              <a:srgbClr val="FF6600"/>
            </a:solidFill>
            <a:ln w="127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cs"/>
              </a:endParaRPr>
            </a:p>
          </p:txBody>
        </p:sp>
      </p:grpSp>
      <p:pic>
        <p:nvPicPr>
          <p:cNvPr id="6" name="图片 5">
            <a:extLst>
              <a:ext uri="{FF2B5EF4-FFF2-40B4-BE49-F238E27FC236}">
                <a16:creationId xmlns:a16="http://schemas.microsoft.com/office/drawing/2014/main" id="{C46BDC95-8BFC-98B4-5FAD-2D8009B7973E}"/>
              </a:ext>
            </a:extLst>
          </p:cNvPr>
          <p:cNvPicPr>
            <a:picLocks noChangeAspect="1"/>
          </p:cNvPicPr>
          <p:nvPr/>
        </p:nvPicPr>
        <p:blipFill>
          <a:blip r:embed="rId2"/>
          <a:stretch>
            <a:fillRect/>
          </a:stretch>
        </p:blipFill>
        <p:spPr>
          <a:xfrm>
            <a:off x="5265211" y="3972569"/>
            <a:ext cx="3410786" cy="1877897"/>
          </a:xfrm>
          <a:prstGeom prst="rect">
            <a:avLst/>
          </a:prstGeom>
        </p:spPr>
      </p:pic>
      <p:pic>
        <p:nvPicPr>
          <p:cNvPr id="8" name="图片 7">
            <a:extLst>
              <a:ext uri="{FF2B5EF4-FFF2-40B4-BE49-F238E27FC236}">
                <a16:creationId xmlns:a16="http://schemas.microsoft.com/office/drawing/2014/main" id="{F99B1159-214A-EC84-EC2A-0C06393B321D}"/>
              </a:ext>
            </a:extLst>
          </p:cNvPr>
          <p:cNvPicPr>
            <a:picLocks noChangeAspect="1"/>
          </p:cNvPicPr>
          <p:nvPr/>
        </p:nvPicPr>
        <p:blipFill>
          <a:blip r:embed="rId3"/>
          <a:stretch>
            <a:fillRect/>
          </a:stretch>
        </p:blipFill>
        <p:spPr>
          <a:xfrm>
            <a:off x="8699731" y="3976990"/>
            <a:ext cx="2903888" cy="1873476"/>
          </a:xfrm>
          <a:prstGeom prst="rect">
            <a:avLst/>
          </a:prstGeom>
        </p:spPr>
      </p:pic>
      <p:sp>
        <p:nvSpPr>
          <p:cNvPr id="9" name="文本框 8">
            <a:extLst>
              <a:ext uri="{FF2B5EF4-FFF2-40B4-BE49-F238E27FC236}">
                <a16:creationId xmlns:a16="http://schemas.microsoft.com/office/drawing/2014/main" id="{26C273C0-5F88-F363-12CC-9C620BCB01E0}"/>
              </a:ext>
            </a:extLst>
          </p:cNvPr>
          <p:cNvSpPr txBox="1"/>
          <p:nvPr/>
        </p:nvSpPr>
        <p:spPr bwMode="auto">
          <a:xfrm>
            <a:off x="523594" y="1109915"/>
            <a:ext cx="6096000" cy="400110"/>
          </a:xfrm>
          <a:prstGeom prst="rect">
            <a:avLst/>
          </a:prstGeom>
          <a:noFill/>
          <a:ln w="9525">
            <a:noFill/>
            <a:miter lim="800000"/>
          </a:ln>
        </p:spPr>
        <p:txBody>
          <a:bodyPr wrap="square">
            <a:spAutoFit/>
          </a:bodyPr>
          <a:lstStyle/>
          <a:p>
            <a:r>
              <a:rPr lang="zh-CN" altLang="en-US" sz="2000" dirty="0"/>
              <a:t>Optimized </a:t>
            </a:r>
            <a:r>
              <a:rPr lang="en-US" altLang="zh-CN" sz="2000" dirty="0" err="1"/>
              <a:t>ano</a:t>
            </a:r>
            <a:r>
              <a:rPr lang="zh-CN" altLang="en-US" sz="2000" dirty="0"/>
              <a:t>de structure and key parameters</a:t>
            </a:r>
            <a:r>
              <a:rPr lang="en-US" altLang="zh-CN" sz="2000" dirty="0"/>
              <a:t>:</a:t>
            </a:r>
            <a:endParaRPr lang="zh-CN" altLang="en-US" sz="2000" dirty="0"/>
          </a:p>
        </p:txBody>
      </p:sp>
    </p:spTree>
    <p:extLst>
      <p:ext uri="{BB962C8B-B14F-4D97-AF65-F5344CB8AC3E}">
        <p14:creationId xmlns:p14="http://schemas.microsoft.com/office/powerpoint/2010/main" val="1896252359"/>
      </p:ext>
    </p:extLst>
  </p:cSld>
  <p:clrMapOvr>
    <a:masterClrMapping/>
  </p:clrMapOvr>
  <p:transition>
    <p:diamon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9">
            <a:extLst>
              <a:ext uri="{FF2B5EF4-FFF2-40B4-BE49-F238E27FC236}">
                <a16:creationId xmlns:a16="http://schemas.microsoft.com/office/drawing/2014/main" id="{998862FA-DCC8-E4AC-8B80-3239A6F0FEFB}"/>
              </a:ext>
            </a:extLst>
          </p:cNvPr>
          <p:cNvSpPr>
            <a:spLocks noGrp="1"/>
          </p:cNvSpPr>
          <p:nvPr>
            <p:ph type="title"/>
          </p:nvPr>
        </p:nvSpPr>
        <p:spPr>
          <a:xfrm>
            <a:off x="1392238" y="115888"/>
            <a:ext cx="10033000" cy="720725"/>
          </a:xfrm>
        </p:spPr>
        <p:txBody>
          <a:bodyPr>
            <a:normAutofit/>
          </a:bodyPr>
          <a:lstStyle/>
          <a:p>
            <a:r>
              <a:rPr lang="en-US" altLang="zh-CN" sz="3200" cap="none" dirty="0"/>
              <a:t>Step 5: The </a:t>
            </a:r>
            <a:r>
              <a:rPr lang="en-US" sz="3200" cap="none" dirty="0"/>
              <a:t>QPR sample Heat Treatment at 700</a:t>
            </a:r>
            <a:r>
              <a:rPr lang="zh-CN" altLang="en-US" sz="3200" cap="none" dirty="0"/>
              <a:t>℃</a:t>
            </a:r>
            <a:endParaRPr lang="en-DE" sz="3200" dirty="0"/>
          </a:p>
        </p:txBody>
      </p:sp>
      <p:sp>
        <p:nvSpPr>
          <p:cNvPr id="5" name="Text Placeholder 20">
            <a:extLst>
              <a:ext uri="{FF2B5EF4-FFF2-40B4-BE49-F238E27FC236}">
                <a16:creationId xmlns:a16="http://schemas.microsoft.com/office/drawing/2014/main" id="{98232DC2-68BE-A12C-A7AC-7AA1B1932B16}"/>
              </a:ext>
            </a:extLst>
          </p:cNvPr>
          <p:cNvSpPr txBox="1">
            <a:spLocks/>
          </p:cNvSpPr>
          <p:nvPr/>
        </p:nvSpPr>
        <p:spPr>
          <a:xfrm>
            <a:off x="588283" y="1702758"/>
            <a:ext cx="4949724" cy="4077699"/>
          </a:xfrm>
          <a:prstGeom prst="rect">
            <a:avLst/>
          </a:prstGeom>
        </p:spPr>
        <p:txBody>
          <a:bodyPr vert="horz" lIns="0" tIns="0" rIns="0" bIns="0" rtlCol="0">
            <a:noAutofit/>
          </a:bodyPr>
          <a:lstStyle>
            <a:lvl1pPr marL="285750" indent="-285750" algn="l" defTabSz="914400" rtl="0" eaLnBrk="1" latinLnBrk="0" hangingPunct="1">
              <a:lnSpc>
                <a:spcPts val="2500"/>
              </a:lnSpc>
              <a:spcBef>
                <a:spcPts val="500"/>
              </a:spcBef>
              <a:buFont typeface="Arial" panose="020B0604020202020204" pitchFamily="34" charset="0"/>
              <a:buChar char="•"/>
              <a:defRPr sz="1600" b="1" i="0" kern="1200">
                <a:solidFill>
                  <a:schemeClr val="tx1"/>
                </a:solidFill>
                <a:latin typeface="Source Sans Pro Semibold" panose="020B0503030403020204" pitchFamily="34" charset="77"/>
                <a:ea typeface="Roboto" panose="02000000000000000000" pitchFamily="2" charset="0"/>
                <a:cs typeface="Roboto" panose="02000000000000000000" pitchFamily="2" charset="0"/>
              </a:defRPr>
            </a:lvl1pPr>
            <a:lvl2pPr marL="457200" indent="0" algn="l" defTabSz="914400" rtl="0" eaLnBrk="1" latinLnBrk="0" hangingPunct="1">
              <a:lnSpc>
                <a:spcPct val="90000"/>
              </a:lnSpc>
              <a:spcBef>
                <a:spcPts val="500"/>
              </a:spcBef>
              <a:buFont typeface="Arial" panose="020B0604020202020204" pitchFamily="34" charset="0"/>
              <a:buNone/>
              <a:defRPr sz="20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2pPr>
            <a:lvl3pPr marL="914400" indent="0" algn="l" defTabSz="914400" rtl="0" eaLnBrk="1" latinLnBrk="0" hangingPunct="1">
              <a:lnSpc>
                <a:spcPct val="90000"/>
              </a:lnSpc>
              <a:spcBef>
                <a:spcPts val="500"/>
              </a:spcBef>
              <a:buFont typeface="Arial" panose="020B0604020202020204" pitchFamily="34" charset="0"/>
              <a:buNone/>
              <a:defRPr sz="18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3pPr>
            <a:lvl4pPr marL="13716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4pPr>
            <a:lvl5pPr marL="18288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r>
              <a:rPr kumimoji="0" lang="en-US" sz="20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rPr>
              <a:t>Specific process:  </a:t>
            </a: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AutoNum type="arabicPeriod"/>
              <a:tabLst/>
              <a:defRPr/>
            </a:pPr>
            <a:r>
              <a:rPr kumimoji="0" lang="en-US"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Placed vertically in a vacuum tube annealing furnace.</a:t>
            </a: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AutoNum type="arabicPeriod"/>
              <a:tabLst/>
              <a:defRPr/>
            </a:pPr>
            <a:r>
              <a:rPr kumimoji="0" lang="en-US"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QPR samples are placed vertically with glass sample holders at the bottom.</a:t>
            </a:r>
          </a:p>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r>
              <a:rPr kumimoji="0" lang="en-US" altLang="zh-CN" sz="20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rPr>
              <a:t>Parameters:  </a:t>
            </a: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AutoNum type="arabicPeriod"/>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Heat treatment curve: 600</a:t>
            </a:r>
            <a:r>
              <a:rPr kumimoji="0" lang="zh-CN" altLang="en-US" b="0" i="0" u="none" strike="noStrike" kern="1200" cap="none" spc="0" normalizeH="0" baseline="0" noProof="0" dirty="0">
                <a:ln>
                  <a:noFill/>
                </a:ln>
                <a:solidFill>
                  <a:srgbClr val="000000"/>
                </a:solidFill>
                <a:effectLst/>
                <a:uLnTx/>
                <a:uFillTx/>
                <a:latin typeface="Source Sans Pro" panose="020B0503030403020204" pitchFamily="34" charset="77"/>
                <a:cs typeface="Roboto" panose="02000000000000000000" pitchFamily="2" charset="0"/>
              </a:rPr>
              <a:t>℃</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(30h)+700</a:t>
            </a:r>
            <a:r>
              <a:rPr kumimoji="0" lang="zh-CN" altLang="en-US" b="0" i="0" u="none" strike="noStrike" kern="1200" cap="none" spc="0" normalizeH="0" baseline="0" noProof="0" dirty="0">
                <a:ln>
                  <a:noFill/>
                </a:ln>
                <a:solidFill>
                  <a:srgbClr val="000000"/>
                </a:solidFill>
                <a:effectLst/>
                <a:uLnTx/>
                <a:uFillTx/>
                <a:latin typeface="Source Sans Pro" panose="020B0503030403020204" pitchFamily="34" charset="77"/>
                <a:cs typeface="Roboto" panose="02000000000000000000" pitchFamily="2" charset="0"/>
              </a:rPr>
              <a:t>℃</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(30h).</a:t>
            </a:r>
          </a:p>
          <a:p>
            <a:pPr marL="800100" marR="0" lvl="1" indent="-342900" algn="l" defTabSz="914400" rtl="0" eaLnBrk="1" fontAlgn="auto" latinLnBrk="0" hangingPunct="1">
              <a:lnSpc>
                <a:spcPct val="90000"/>
              </a:lnSpc>
              <a:spcBef>
                <a:spcPts val="500"/>
              </a:spcBef>
              <a:spcAft>
                <a:spcPts val="0"/>
              </a:spcAft>
              <a:buClrTx/>
              <a:buSzTx/>
              <a:buFont typeface="Arial" panose="020B0604020202020204" pitchFamily="34" charset="0"/>
              <a:buAutoNum type="arabicPeriod"/>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Heating and cooling rates: </a:t>
            </a:r>
          </a:p>
          <a:p>
            <a:pPr marR="0" lvl="1" algn="l" defTabSz="914400" rtl="0" eaLnBrk="1" fontAlgn="auto" latinLnBrk="0" hangingPunct="1">
              <a:lnSpc>
                <a:spcPct val="90000"/>
              </a:lnSpc>
              <a:spcBef>
                <a:spcPts val="500"/>
              </a:spcBef>
              <a:spcAft>
                <a:spcPts val="0"/>
              </a:spcAft>
              <a:buClrTx/>
              <a:buSzTx/>
              <a:tabLst/>
              <a:defRPr/>
            </a:pPr>
            <a:r>
              <a:rPr lang="en-US" altLang="zh-CN" dirty="0">
                <a:solidFill>
                  <a:srgbClr val="000000"/>
                </a:solidFill>
              </a:rPr>
              <a:t>        </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0.5</a:t>
            </a:r>
            <a:r>
              <a:rPr kumimoji="0" lang="zh-CN" altLang="en-US" b="0" i="0" u="none" strike="noStrike" kern="1200" cap="none" spc="0" normalizeH="0" baseline="0" noProof="0" dirty="0">
                <a:ln>
                  <a:noFill/>
                </a:ln>
                <a:solidFill>
                  <a:srgbClr val="000000"/>
                </a:solidFill>
                <a:effectLst/>
                <a:uLnTx/>
                <a:uFillTx/>
                <a:latin typeface="Source Sans Pro" panose="020B0503030403020204" pitchFamily="34" charset="77"/>
                <a:cs typeface="Roboto" panose="02000000000000000000" pitchFamily="2" charset="0"/>
              </a:rPr>
              <a:t>℃</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/min and 9</a:t>
            </a:r>
            <a:r>
              <a:rPr kumimoji="0" lang="zh-CN" altLang="en-US" b="0" i="0" u="none" strike="noStrike" kern="1200" cap="none" spc="0" normalizeH="0" baseline="0" noProof="0" dirty="0">
                <a:ln>
                  <a:noFill/>
                </a:ln>
                <a:solidFill>
                  <a:srgbClr val="000000"/>
                </a:solidFill>
                <a:effectLst/>
                <a:uLnTx/>
                <a:uFillTx/>
                <a:latin typeface="Source Sans Pro" panose="020B0503030403020204" pitchFamily="34" charset="77"/>
                <a:cs typeface="Roboto" panose="02000000000000000000" pitchFamily="2" charset="0"/>
              </a:rPr>
              <a:t>℃</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/min .</a:t>
            </a:r>
          </a:p>
          <a:p>
            <a:pPr marL="800100" marR="0" lvl="1" indent="-342900" algn="l" defTabSz="914400" rtl="0" eaLnBrk="1" fontAlgn="auto" latinLnBrk="0" hangingPunct="1">
              <a:lnSpc>
                <a:spcPct val="90000"/>
              </a:lnSpc>
              <a:spcBef>
                <a:spcPts val="500"/>
              </a:spcBef>
              <a:spcAft>
                <a:spcPts val="0"/>
              </a:spcAft>
              <a:buClrTx/>
              <a:buSzTx/>
              <a:buFont typeface="+mj-lt"/>
              <a:buAutoNum type="arabicPeriod" startAt="3"/>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Vacuum pressure: </a:t>
            </a:r>
          </a:p>
          <a:p>
            <a:pPr marR="0" lvl="1" algn="l" defTabSz="914400" rtl="0" eaLnBrk="1" fontAlgn="auto" latinLnBrk="0" hangingPunct="1">
              <a:lnSpc>
                <a:spcPct val="90000"/>
              </a:lnSpc>
              <a:spcBef>
                <a:spcPts val="500"/>
              </a:spcBef>
              <a:spcAft>
                <a:spcPts val="0"/>
              </a:spcAft>
              <a:buClrTx/>
              <a:buSzTx/>
              <a:tabLst/>
              <a:defRPr/>
            </a:pPr>
            <a:r>
              <a:rPr lang="en-US" altLang="zh-CN" dirty="0">
                <a:solidFill>
                  <a:srgbClr val="000000"/>
                </a:solidFill>
              </a:rPr>
              <a:t>        </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5E-9mbar (room temperature) </a:t>
            </a:r>
          </a:p>
          <a:p>
            <a:pPr marR="0" lvl="1" algn="l" defTabSz="914400" rtl="0" eaLnBrk="1" fontAlgn="auto" latinLnBrk="0" hangingPunct="1">
              <a:lnSpc>
                <a:spcPct val="90000"/>
              </a:lnSpc>
              <a:spcBef>
                <a:spcPts val="500"/>
              </a:spcBef>
              <a:spcAft>
                <a:spcPts val="0"/>
              </a:spcAft>
              <a:buClrTx/>
              <a:buSzTx/>
              <a:tabLst/>
              <a:defRPr/>
            </a:pPr>
            <a:r>
              <a:rPr lang="en-US" altLang="zh-CN" dirty="0">
                <a:solidFill>
                  <a:srgbClr val="000000"/>
                </a:solidFill>
              </a:rPr>
              <a:t>       </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 6E-8mbar (at 700</a:t>
            </a:r>
            <a:r>
              <a:rPr kumimoji="0" lang="zh-CN" altLang="en-US" b="0" i="0" u="none" strike="noStrike" kern="1200" cap="none" spc="0" normalizeH="0" baseline="0" noProof="0" dirty="0">
                <a:ln>
                  <a:noFill/>
                </a:ln>
                <a:solidFill>
                  <a:srgbClr val="000000"/>
                </a:solidFill>
                <a:effectLst/>
                <a:uLnTx/>
                <a:uFillTx/>
                <a:latin typeface="Source Sans Pro" panose="020B0503030403020204" pitchFamily="34" charset="77"/>
                <a:cs typeface="Roboto" panose="02000000000000000000" pitchFamily="2" charset="0"/>
              </a:rPr>
              <a:t>℃</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a:t>
            </a:r>
          </a:p>
        </p:txBody>
      </p:sp>
      <p:pic>
        <p:nvPicPr>
          <p:cNvPr id="6" name="图片 5">
            <a:extLst>
              <a:ext uri="{FF2B5EF4-FFF2-40B4-BE49-F238E27FC236}">
                <a16:creationId xmlns:a16="http://schemas.microsoft.com/office/drawing/2014/main" id="{B6CDD1E1-2A6E-58A1-B8CC-D85093E4DF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18080" y="1557671"/>
            <a:ext cx="5741860" cy="4308078"/>
          </a:xfrm>
          <a:prstGeom prst="rect">
            <a:avLst/>
          </a:prstGeom>
        </p:spPr>
      </p:pic>
      <p:grpSp>
        <p:nvGrpSpPr>
          <p:cNvPr id="11" name="组合 10">
            <a:extLst>
              <a:ext uri="{FF2B5EF4-FFF2-40B4-BE49-F238E27FC236}">
                <a16:creationId xmlns:a16="http://schemas.microsoft.com/office/drawing/2014/main" id="{AB6F6A32-647A-7C02-4AE2-E89C68C61521}"/>
              </a:ext>
            </a:extLst>
          </p:cNvPr>
          <p:cNvGrpSpPr/>
          <p:nvPr/>
        </p:nvGrpSpPr>
        <p:grpSpPr>
          <a:xfrm>
            <a:off x="8497385" y="4123000"/>
            <a:ext cx="3251703" cy="1742749"/>
            <a:chOff x="8373035" y="3942301"/>
            <a:chExt cx="3251703" cy="1742749"/>
          </a:xfrm>
        </p:grpSpPr>
        <p:sp>
          <p:nvSpPr>
            <p:cNvPr id="7" name="文本框 6">
              <a:extLst>
                <a:ext uri="{FF2B5EF4-FFF2-40B4-BE49-F238E27FC236}">
                  <a16:creationId xmlns:a16="http://schemas.microsoft.com/office/drawing/2014/main" id="{7E5CCD73-4433-D082-845C-555DDE04336A}"/>
                </a:ext>
              </a:extLst>
            </p:cNvPr>
            <p:cNvSpPr txBox="1"/>
            <p:nvPr/>
          </p:nvSpPr>
          <p:spPr>
            <a:xfrm>
              <a:off x="8373035" y="5315718"/>
              <a:ext cx="3251703" cy="369332"/>
            </a:xfrm>
            <a:prstGeom prst="rect">
              <a:avLst/>
            </a:prstGeom>
            <a:noFill/>
          </p:spPr>
          <p:txBody>
            <a:bodyPr wrap="square" rtlCol="0">
              <a:spAutoFit/>
            </a:bodyPr>
            <a:lstStyle/>
            <a:p>
              <a:r>
                <a:rPr lang="en-US" altLang="zh-CN" dirty="0">
                  <a:highlight>
                    <a:srgbClr val="FFFF00"/>
                  </a:highlight>
                </a:rPr>
                <a:t>Before and after heat treatment</a:t>
              </a:r>
              <a:endParaRPr lang="zh-CN" altLang="en-US" dirty="0">
                <a:highlight>
                  <a:srgbClr val="FFFF00"/>
                </a:highlight>
              </a:endParaRPr>
            </a:p>
          </p:txBody>
        </p:sp>
        <p:pic>
          <p:nvPicPr>
            <p:cNvPr id="8" name="图片 7">
              <a:extLst>
                <a:ext uri="{FF2B5EF4-FFF2-40B4-BE49-F238E27FC236}">
                  <a16:creationId xmlns:a16="http://schemas.microsoft.com/office/drawing/2014/main" id="{613A1907-450C-6C21-8374-38FF91436B63}"/>
                </a:ext>
              </a:extLst>
            </p:cNvPr>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7200"/>
                      </a14:imgEffect>
                    </a14:imgLayer>
                  </a14:imgProps>
                </a:ext>
              </a:extLst>
            </a:blip>
            <a:srcRect l="22148" t="18724" r="22857" b="4610"/>
            <a:stretch/>
          </p:blipFill>
          <p:spPr>
            <a:xfrm>
              <a:off x="9892931" y="3942301"/>
              <a:ext cx="1362635" cy="1425388"/>
            </a:xfrm>
            <a:prstGeom prst="rect">
              <a:avLst/>
            </a:prstGeom>
          </p:spPr>
        </p:pic>
        <p:pic>
          <p:nvPicPr>
            <p:cNvPr id="10" name="图片 9">
              <a:extLst>
                <a:ext uri="{FF2B5EF4-FFF2-40B4-BE49-F238E27FC236}">
                  <a16:creationId xmlns:a16="http://schemas.microsoft.com/office/drawing/2014/main" id="{27864D59-7591-26C5-4DBA-C5D316F0835F}"/>
                </a:ext>
              </a:extLst>
            </p:cNvPr>
            <p:cNvPicPr>
              <a:picLocks noChangeAspect="1"/>
            </p:cNvPicPr>
            <p:nvPr/>
          </p:nvPicPr>
          <p:blipFill rotWithShape="1">
            <a:blip r:embed="rId5">
              <a:extLst>
                <a:ext uri="{BEBA8EAE-BF5A-486C-A8C5-ECC9F3942E4B}">
                  <a14:imgProps xmlns:a14="http://schemas.microsoft.com/office/drawing/2010/main">
                    <a14:imgLayer r:embed="rId6">
                      <a14:imgEffect>
                        <a14:colorTemperature colorTemp="7200"/>
                      </a14:imgEffect>
                    </a14:imgLayer>
                  </a14:imgProps>
                </a:ext>
                <a:ext uri="{28A0092B-C50C-407E-A947-70E740481C1C}">
                  <a14:useLocalDpi xmlns:a14="http://schemas.microsoft.com/office/drawing/2010/main" val="0"/>
                </a:ext>
              </a:extLst>
            </a:blip>
            <a:srcRect l="8866" r="8958"/>
            <a:stretch/>
          </p:blipFill>
          <p:spPr>
            <a:xfrm>
              <a:off x="8479081" y="3942301"/>
              <a:ext cx="1400556" cy="1425388"/>
            </a:xfrm>
            <a:prstGeom prst="rect">
              <a:avLst/>
            </a:prstGeom>
          </p:spPr>
        </p:pic>
      </p:grpSp>
      <p:sp>
        <p:nvSpPr>
          <p:cNvPr id="2" name="文本框 1">
            <a:extLst>
              <a:ext uri="{FF2B5EF4-FFF2-40B4-BE49-F238E27FC236}">
                <a16:creationId xmlns:a16="http://schemas.microsoft.com/office/drawing/2014/main" id="{C52F71C1-1828-73B1-A286-DB1C6A59C41A}"/>
              </a:ext>
            </a:extLst>
          </p:cNvPr>
          <p:cNvSpPr txBox="1"/>
          <p:nvPr/>
        </p:nvSpPr>
        <p:spPr bwMode="auto">
          <a:xfrm>
            <a:off x="442912" y="1157561"/>
            <a:ext cx="6096000" cy="400110"/>
          </a:xfrm>
          <a:prstGeom prst="rect">
            <a:avLst/>
          </a:prstGeom>
          <a:noFill/>
          <a:ln w="9525">
            <a:noFill/>
            <a:miter lim="800000"/>
          </a:ln>
        </p:spPr>
        <p:txBody>
          <a:bodyPr wrap="square">
            <a:spAutoFit/>
          </a:bodyPr>
          <a:lstStyle/>
          <a:p>
            <a:r>
              <a:rPr lang="zh-CN" altLang="en-US" sz="2000" dirty="0"/>
              <a:t>Optimized </a:t>
            </a:r>
            <a:r>
              <a:rPr lang="en-US" altLang="zh-CN" sz="2000" dirty="0"/>
              <a:t>furnace </a:t>
            </a:r>
            <a:r>
              <a:rPr lang="zh-CN" altLang="en-US" sz="2000" dirty="0"/>
              <a:t>structure and </a:t>
            </a:r>
            <a:r>
              <a:rPr lang="en-US" altLang="zh-CN" sz="2000" dirty="0"/>
              <a:t>vacuum pressure:</a:t>
            </a:r>
            <a:endParaRPr lang="zh-CN" altLang="en-US" sz="2000" dirty="0"/>
          </a:p>
        </p:txBody>
      </p:sp>
    </p:spTree>
    <p:extLst>
      <p:ext uri="{BB962C8B-B14F-4D97-AF65-F5344CB8AC3E}">
        <p14:creationId xmlns:p14="http://schemas.microsoft.com/office/powerpoint/2010/main" val="3994941403"/>
      </p:ext>
    </p:extLst>
  </p:cSld>
  <p:clrMapOvr>
    <a:masterClrMapping/>
  </p:clrMapOvr>
  <p:transition>
    <p:diamon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26647A34-C016-45FB-829B-F4858E7628E1}"/>
              </a:ext>
            </a:extLst>
          </p:cNvPr>
          <p:cNvSpPr>
            <a:spLocks noGrp="1" noChangeArrowheads="1"/>
          </p:cNvSpPr>
          <p:nvPr>
            <p:ph type="title"/>
          </p:nvPr>
        </p:nvSpPr>
        <p:spPr>
          <a:xfrm>
            <a:off x="608013" y="152400"/>
            <a:ext cx="7927975" cy="706438"/>
          </a:xfrm>
        </p:spPr>
        <p:txBody>
          <a:bodyPr/>
          <a:lstStyle/>
          <a:p>
            <a:r>
              <a:rPr lang="zh-CN" altLang="en-US" sz="3300" i="0" dirty="0"/>
              <a:t>       </a:t>
            </a:r>
            <a:r>
              <a:rPr lang="en-US" altLang="zh-CN" sz="3300" i="0" dirty="0"/>
              <a:t>Outlines</a:t>
            </a:r>
            <a:endParaRPr lang="en-US" altLang="en-US" sz="3300" b="0" i="0" dirty="0">
              <a:solidFill>
                <a:schemeClr val="accent1"/>
              </a:solidFill>
            </a:endParaRPr>
          </a:p>
        </p:txBody>
      </p:sp>
      <p:sp>
        <p:nvSpPr>
          <p:cNvPr id="3" name="内容占位符 2">
            <a:extLst>
              <a:ext uri="{FF2B5EF4-FFF2-40B4-BE49-F238E27FC236}">
                <a16:creationId xmlns:a16="http://schemas.microsoft.com/office/drawing/2014/main" id="{4ACAAF43-F6B1-4898-9AB8-5F58325040DF}"/>
              </a:ext>
            </a:extLst>
          </p:cNvPr>
          <p:cNvSpPr>
            <a:spLocks noGrp="1"/>
          </p:cNvSpPr>
          <p:nvPr>
            <p:ph idx="4294967295"/>
          </p:nvPr>
        </p:nvSpPr>
        <p:spPr/>
        <p:txBody>
          <a:bodyPr/>
          <a:lstStyle/>
          <a:p>
            <a:pPr marL="0" indent="0">
              <a:buNone/>
            </a:pPr>
            <a:r>
              <a:rPr lang="en-US" altLang="zh-CN" dirty="0"/>
              <a:t> </a:t>
            </a:r>
            <a:endParaRPr lang="zh-CN" altLang="en-US" dirty="0"/>
          </a:p>
        </p:txBody>
      </p:sp>
      <p:sp>
        <p:nvSpPr>
          <p:cNvPr id="8" name="TextBox 7">
            <a:extLst>
              <a:ext uri="{FF2B5EF4-FFF2-40B4-BE49-F238E27FC236}">
                <a16:creationId xmlns:a16="http://schemas.microsoft.com/office/drawing/2014/main" id="{36C7D7AD-7BA6-4282-AD0C-BE00D288D3EF}"/>
              </a:ext>
            </a:extLst>
          </p:cNvPr>
          <p:cNvSpPr txBox="1"/>
          <p:nvPr/>
        </p:nvSpPr>
        <p:spPr bwMode="auto">
          <a:xfrm>
            <a:off x="1440463" y="1862438"/>
            <a:ext cx="9633803" cy="3170099"/>
          </a:xfrm>
          <a:prstGeom prst="rect">
            <a:avLst/>
          </a:prstGeom>
          <a:noFill/>
          <a:ln w="9525">
            <a:noFill/>
            <a:miter lim="800000"/>
          </a:ln>
        </p:spPr>
        <p:txBody>
          <a:bodyPr wrap="square">
            <a:spAutoFit/>
          </a:bodyPr>
          <a:lstStyle/>
          <a:p>
            <a:r>
              <a:rPr lang="en-US" altLang="zh-CN" sz="4000" b="1" i="0" u="none" strike="noStrike" baseline="0" dirty="0">
                <a:latin typeface="MicrosoftYaHei-Bold"/>
              </a:rPr>
              <a:t>1. Nb</a:t>
            </a:r>
            <a:r>
              <a:rPr lang="en-US" altLang="zh-CN" sz="4000" b="1" i="0" u="none" strike="noStrike" baseline="-25000" dirty="0">
                <a:latin typeface="MicrosoftYaHei-Bold"/>
              </a:rPr>
              <a:t>3</a:t>
            </a:r>
            <a:r>
              <a:rPr lang="en-US" altLang="zh-CN" sz="4000" b="1" i="0" u="none" strike="noStrike" baseline="0" dirty="0">
                <a:latin typeface="MicrosoftYaHei-Bold"/>
              </a:rPr>
              <a:t>Sn And QPR </a:t>
            </a:r>
            <a:r>
              <a:rPr lang="en-US" altLang="zh-CN" sz="4000" b="1" dirty="0">
                <a:latin typeface="MicrosoftYaHei-Bold"/>
              </a:rPr>
              <a:t>background </a:t>
            </a:r>
            <a:endParaRPr lang="en-US" altLang="zh-CN" sz="4000" b="1" i="0" u="none" strike="noStrike" baseline="0" dirty="0">
              <a:latin typeface="MicrosoftYaHei-Bold"/>
            </a:endParaRPr>
          </a:p>
          <a:p>
            <a:r>
              <a:rPr lang="en-US" altLang="zh-CN" sz="4000" b="1" i="0" u="none" strike="noStrike" baseline="0" dirty="0">
                <a:solidFill>
                  <a:srgbClr val="000000"/>
                </a:solidFill>
                <a:latin typeface="MicrosoftYaHei-Bold"/>
              </a:rPr>
              <a:t>2. </a:t>
            </a:r>
            <a:r>
              <a:rPr lang="en-US" altLang="zh-CN" sz="4000" b="1" dirty="0">
                <a:solidFill>
                  <a:srgbClr val="000000"/>
                </a:solidFill>
                <a:latin typeface="MicrosoftYaHei-Bold"/>
              </a:rPr>
              <a:t>Overall ETS bronze route progress</a:t>
            </a:r>
          </a:p>
          <a:p>
            <a:r>
              <a:rPr lang="en-US" altLang="zh-CN" sz="4000" b="1" i="0" u="none" strike="noStrike" baseline="0" dirty="0">
                <a:solidFill>
                  <a:srgbClr val="000000"/>
                </a:solidFill>
                <a:latin typeface="MicrosoftYaHei-Bold"/>
              </a:rPr>
              <a:t>3. Cu-based Nb</a:t>
            </a:r>
            <a:r>
              <a:rPr lang="en-US" altLang="zh-CN" sz="4000" b="1" i="0" u="none" strike="noStrike" baseline="-25000" dirty="0">
                <a:solidFill>
                  <a:srgbClr val="000000"/>
                </a:solidFill>
                <a:latin typeface="MicrosoftYaHei-Bold"/>
              </a:rPr>
              <a:t>3</a:t>
            </a:r>
            <a:r>
              <a:rPr lang="en-US" altLang="zh-CN" sz="4000" b="1" i="0" u="none" strike="noStrike" baseline="0" dirty="0">
                <a:solidFill>
                  <a:srgbClr val="000000"/>
                </a:solidFill>
                <a:latin typeface="MicrosoftYaHei-Bold"/>
              </a:rPr>
              <a:t>Sn QPR sample preparation</a:t>
            </a:r>
            <a:endParaRPr lang="en-US" altLang="zh-CN" sz="3200" b="1" i="0" u="none" strike="noStrike" baseline="0" dirty="0">
              <a:solidFill>
                <a:srgbClr val="000000"/>
              </a:solidFill>
              <a:latin typeface="MicrosoftYaHei-Bold"/>
            </a:endParaRPr>
          </a:p>
          <a:p>
            <a:pPr algn="l"/>
            <a:r>
              <a:rPr lang="en-US" altLang="zh-CN" sz="4000" b="1" i="0" u="none" strike="noStrike" baseline="0" dirty="0">
                <a:latin typeface="MicrosoftYaHei-Bold"/>
              </a:rPr>
              <a:t>4. Nb/Cu QPR sample baseline RF test</a:t>
            </a:r>
          </a:p>
          <a:p>
            <a:pPr algn="l"/>
            <a:r>
              <a:rPr lang="en-US" altLang="zh-CN" sz="4000" b="1" i="0" u="none" strike="noStrike" baseline="0" dirty="0">
                <a:latin typeface="MicrosoftYaHei-Bold"/>
              </a:rPr>
              <a:t>5. Future work and Summary</a:t>
            </a:r>
            <a:endParaRPr lang="zh-CN" altLang="en-US" sz="3200" dirty="0"/>
          </a:p>
        </p:txBody>
      </p:sp>
    </p:spTree>
    <p:extLst>
      <p:ext uri="{BB962C8B-B14F-4D97-AF65-F5344CB8AC3E}">
        <p14:creationId xmlns:p14="http://schemas.microsoft.com/office/powerpoint/2010/main" val="4148340256"/>
      </p:ext>
    </p:extLst>
  </p:cSld>
  <p:clrMapOvr>
    <a:masterClrMapping/>
  </p:clrMapOvr>
  <p:transition>
    <p:diamon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814F0F-0B04-0436-C6FD-82C08BB551DB}"/>
              </a:ext>
            </a:extLst>
          </p:cNvPr>
          <p:cNvSpPr>
            <a:spLocks noGrp="1"/>
          </p:cNvSpPr>
          <p:nvPr>
            <p:ph type="title"/>
          </p:nvPr>
        </p:nvSpPr>
        <p:spPr/>
        <p:txBody>
          <a:bodyPr>
            <a:normAutofit/>
          </a:bodyPr>
          <a:lstStyle/>
          <a:p>
            <a:r>
              <a:rPr lang="en-US" altLang="zh-CN" sz="3200" dirty="0"/>
              <a:t>Step 6: The QPR sample polishing top impurity</a:t>
            </a:r>
            <a:endParaRPr lang="zh-CN" altLang="en-US" sz="3200" dirty="0"/>
          </a:p>
        </p:txBody>
      </p:sp>
      <p:sp>
        <p:nvSpPr>
          <p:cNvPr id="3" name="文本框 2">
            <a:extLst>
              <a:ext uri="{FF2B5EF4-FFF2-40B4-BE49-F238E27FC236}">
                <a16:creationId xmlns:a16="http://schemas.microsoft.com/office/drawing/2014/main" id="{AF8E8C80-143A-B46C-C319-D810DDFCF2CE}"/>
              </a:ext>
            </a:extLst>
          </p:cNvPr>
          <p:cNvSpPr txBox="1"/>
          <p:nvPr/>
        </p:nvSpPr>
        <p:spPr>
          <a:xfrm>
            <a:off x="867169" y="5186204"/>
            <a:ext cx="10956872" cy="1300612"/>
          </a:xfrm>
          <a:prstGeom prst="rect">
            <a:avLst/>
          </a:prstGeom>
          <a:noFill/>
        </p:spPr>
        <p:txBody>
          <a:bodyPr wrap="square" rtlCol="0">
            <a:spAutoFit/>
          </a:bodyPr>
          <a:lstStyle/>
          <a:p>
            <a:pPr marL="285750" indent="-285750">
              <a:lnSpc>
                <a:spcPts val="2400"/>
              </a:lnSpc>
              <a:buFont typeface="Wingdings" panose="05000000000000000000" pitchFamily="2" charset="2"/>
              <a:buChar char="Ø"/>
            </a:pPr>
            <a:r>
              <a:rPr lang="en-US" altLang="zh-CN" dirty="0"/>
              <a:t>The thickness of the Nb film at the bottom of the QPR sample is too thin, causing the Nb</a:t>
            </a:r>
            <a:r>
              <a:rPr lang="en-US" altLang="zh-CN" baseline="-25000" dirty="0"/>
              <a:t>3</a:t>
            </a:r>
            <a:r>
              <a:rPr lang="en-US" altLang="zh-CN" dirty="0"/>
              <a:t>Sn film to fall off after polishing, exposing the Cu substrate.</a:t>
            </a:r>
          </a:p>
          <a:p>
            <a:pPr marL="285750" indent="-285750">
              <a:lnSpc>
                <a:spcPts val="2400"/>
              </a:lnSpc>
              <a:buFont typeface="Wingdings" panose="05000000000000000000" pitchFamily="2" charset="2"/>
              <a:buChar char="Ø"/>
            </a:pPr>
            <a:r>
              <a:rPr lang="en-US" altLang="zh-CN" dirty="0"/>
              <a:t>By removing impurities such as bronze, niobium oxide, and carbide on the surface, we obtained a clean Nb</a:t>
            </a:r>
            <a:r>
              <a:rPr lang="en-US" altLang="zh-CN" baseline="-25000" dirty="0"/>
              <a:t>3</a:t>
            </a:r>
            <a:r>
              <a:rPr lang="en-US" altLang="zh-CN" dirty="0"/>
              <a:t>Sn/Cu QPR sample.</a:t>
            </a:r>
          </a:p>
        </p:txBody>
      </p:sp>
      <p:grpSp>
        <p:nvGrpSpPr>
          <p:cNvPr id="36" name="组合 35">
            <a:extLst>
              <a:ext uri="{FF2B5EF4-FFF2-40B4-BE49-F238E27FC236}">
                <a16:creationId xmlns:a16="http://schemas.microsoft.com/office/drawing/2014/main" id="{4622AA23-C2B8-30E7-7C45-A3232FA7AE2C}"/>
              </a:ext>
            </a:extLst>
          </p:cNvPr>
          <p:cNvGrpSpPr/>
          <p:nvPr/>
        </p:nvGrpSpPr>
        <p:grpSpPr>
          <a:xfrm>
            <a:off x="8039102" y="1116140"/>
            <a:ext cx="3743325" cy="4079589"/>
            <a:chOff x="8159403" y="1720364"/>
            <a:chExt cx="3743325" cy="4079589"/>
          </a:xfrm>
        </p:grpSpPr>
        <p:graphicFrame>
          <p:nvGraphicFramePr>
            <p:cNvPr id="37" name="图示 36">
              <a:extLst>
                <a:ext uri="{FF2B5EF4-FFF2-40B4-BE49-F238E27FC236}">
                  <a16:creationId xmlns:a16="http://schemas.microsoft.com/office/drawing/2014/main" id="{6C3F29C7-0FFE-3176-F8E1-A737E64E2C9A}"/>
                </a:ext>
              </a:extLst>
            </p:cNvPr>
            <p:cNvGraphicFramePr/>
            <p:nvPr>
              <p:extLst>
                <p:ext uri="{D42A27DB-BD31-4B8C-83A1-F6EECF244321}">
                  <p14:modId xmlns:p14="http://schemas.microsoft.com/office/powerpoint/2010/main" val="1113466047"/>
                </p:ext>
              </p:extLst>
            </p:nvPr>
          </p:nvGraphicFramePr>
          <p:xfrm>
            <a:off x="8337203" y="1720364"/>
            <a:ext cx="3387726" cy="4070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8" name="矩形 37">
              <a:extLst>
                <a:ext uri="{FF2B5EF4-FFF2-40B4-BE49-F238E27FC236}">
                  <a16:creationId xmlns:a16="http://schemas.microsoft.com/office/drawing/2014/main" id="{2BF715AF-F546-26D7-B3AF-54EEC7FEAAAD}"/>
                </a:ext>
              </a:extLst>
            </p:cNvPr>
            <p:cNvSpPr/>
            <p:nvPr/>
          </p:nvSpPr>
          <p:spPr>
            <a:xfrm>
              <a:off x="8159403" y="1729889"/>
              <a:ext cx="3743325" cy="4070064"/>
            </a:xfrm>
            <a:prstGeom prst="rect">
              <a:avLst/>
            </a:prstGeom>
            <a:noFill/>
            <a:ln w="38100" cap="flat" cmpd="sng" algn="ctr">
              <a:solidFill>
                <a:srgbClr val="004F84">
                  <a:shade val="1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grpSp>
      <p:grpSp>
        <p:nvGrpSpPr>
          <p:cNvPr id="4" name="组合 3">
            <a:extLst>
              <a:ext uri="{FF2B5EF4-FFF2-40B4-BE49-F238E27FC236}">
                <a16:creationId xmlns:a16="http://schemas.microsoft.com/office/drawing/2014/main" id="{5934C52E-D164-101E-FDB2-D3C0E22E2A1D}"/>
              </a:ext>
            </a:extLst>
          </p:cNvPr>
          <p:cNvGrpSpPr/>
          <p:nvPr/>
        </p:nvGrpSpPr>
        <p:grpSpPr>
          <a:xfrm>
            <a:off x="887291" y="1177176"/>
            <a:ext cx="6989883" cy="3859724"/>
            <a:chOff x="887291" y="1262901"/>
            <a:chExt cx="6989883" cy="3859724"/>
          </a:xfrm>
        </p:grpSpPr>
        <p:grpSp>
          <p:nvGrpSpPr>
            <p:cNvPr id="35" name="组合 34">
              <a:extLst>
                <a:ext uri="{FF2B5EF4-FFF2-40B4-BE49-F238E27FC236}">
                  <a16:creationId xmlns:a16="http://schemas.microsoft.com/office/drawing/2014/main" id="{B43AEDA7-5356-BAC8-966C-653FB3373EA3}"/>
                </a:ext>
              </a:extLst>
            </p:cNvPr>
            <p:cNvGrpSpPr/>
            <p:nvPr/>
          </p:nvGrpSpPr>
          <p:grpSpPr>
            <a:xfrm>
              <a:off x="887291" y="1262901"/>
              <a:ext cx="6989883" cy="3859724"/>
              <a:chOff x="1058741" y="1139076"/>
              <a:chExt cx="6989883" cy="3859724"/>
            </a:xfrm>
          </p:grpSpPr>
          <p:grpSp>
            <p:nvGrpSpPr>
              <p:cNvPr id="34" name="组合 33">
                <a:extLst>
                  <a:ext uri="{FF2B5EF4-FFF2-40B4-BE49-F238E27FC236}">
                    <a16:creationId xmlns:a16="http://schemas.microsoft.com/office/drawing/2014/main" id="{314D1764-59DE-F6C6-53BA-23DAE55C7B10}"/>
                  </a:ext>
                </a:extLst>
              </p:cNvPr>
              <p:cNvGrpSpPr/>
              <p:nvPr/>
            </p:nvGrpSpPr>
            <p:grpSpPr>
              <a:xfrm>
                <a:off x="4396695" y="1139076"/>
                <a:ext cx="3651929" cy="3859724"/>
                <a:chOff x="7187520" y="1129550"/>
                <a:chExt cx="3651929" cy="3859724"/>
              </a:xfrm>
            </p:grpSpPr>
            <p:pic>
              <p:nvPicPr>
                <p:cNvPr id="25" name="图片 24">
                  <a:extLst>
                    <a:ext uri="{FF2B5EF4-FFF2-40B4-BE49-F238E27FC236}">
                      <a16:creationId xmlns:a16="http://schemas.microsoft.com/office/drawing/2014/main" id="{BA0954C9-2453-5AD6-84C5-B9E60D0311C9}"/>
                    </a:ext>
                  </a:extLst>
                </p:cNvPr>
                <p:cNvPicPr>
                  <a:picLocks noChangeAspect="1"/>
                </p:cNvPicPr>
                <p:nvPr/>
              </p:nvPicPr>
              <p:blipFill>
                <a:blip r:embed="rId7"/>
                <a:stretch>
                  <a:fillRect/>
                </a:stretch>
              </p:blipFill>
              <p:spPr>
                <a:xfrm>
                  <a:off x="7187520" y="1139076"/>
                  <a:ext cx="1699002" cy="1923709"/>
                </a:xfrm>
                <a:prstGeom prst="rect">
                  <a:avLst/>
                </a:prstGeom>
              </p:spPr>
            </p:pic>
            <p:pic>
              <p:nvPicPr>
                <p:cNvPr id="27" name="图片 26">
                  <a:extLst>
                    <a:ext uri="{FF2B5EF4-FFF2-40B4-BE49-F238E27FC236}">
                      <a16:creationId xmlns:a16="http://schemas.microsoft.com/office/drawing/2014/main" id="{82B13F58-6EE6-638F-A3C5-9C12B9D53E05}"/>
                    </a:ext>
                  </a:extLst>
                </p:cNvPr>
                <p:cNvPicPr>
                  <a:picLocks noChangeAspect="1"/>
                </p:cNvPicPr>
                <p:nvPr/>
              </p:nvPicPr>
              <p:blipFill rotWithShape="1">
                <a:blip r:embed="rId8"/>
                <a:srcRect l="9686" t="-849" r="8962" b="-466"/>
                <a:stretch/>
              </p:blipFill>
              <p:spPr>
                <a:xfrm>
                  <a:off x="8955354" y="1129550"/>
                  <a:ext cx="1884095" cy="1933235"/>
                </a:xfrm>
                <a:prstGeom prst="rect">
                  <a:avLst/>
                </a:prstGeom>
              </p:spPr>
            </p:pic>
            <p:pic>
              <p:nvPicPr>
                <p:cNvPr id="29" name="图片 28">
                  <a:extLst>
                    <a:ext uri="{FF2B5EF4-FFF2-40B4-BE49-F238E27FC236}">
                      <a16:creationId xmlns:a16="http://schemas.microsoft.com/office/drawing/2014/main" id="{6535D7B7-44DA-F099-EFB6-5B1F84A3952F}"/>
                    </a:ext>
                  </a:extLst>
                </p:cNvPr>
                <p:cNvPicPr>
                  <a:picLocks noChangeAspect="1"/>
                </p:cNvPicPr>
                <p:nvPr/>
              </p:nvPicPr>
              <p:blipFill rotWithShape="1">
                <a:blip r:embed="rId9"/>
                <a:srcRect l="12194" t="6239" r="16524" b="6959"/>
                <a:stretch/>
              </p:blipFill>
              <p:spPr>
                <a:xfrm>
                  <a:off x="8945955" y="3108309"/>
                  <a:ext cx="1884095" cy="1880965"/>
                </a:xfrm>
                <a:prstGeom prst="rect">
                  <a:avLst/>
                </a:prstGeom>
              </p:spPr>
            </p:pic>
            <p:pic>
              <p:nvPicPr>
                <p:cNvPr id="31" name="图片 30">
                  <a:extLst>
                    <a:ext uri="{FF2B5EF4-FFF2-40B4-BE49-F238E27FC236}">
                      <a16:creationId xmlns:a16="http://schemas.microsoft.com/office/drawing/2014/main" id="{C4D431C6-79D2-BB30-6E4B-E2D11F387789}"/>
                    </a:ext>
                  </a:extLst>
                </p:cNvPr>
                <p:cNvPicPr>
                  <a:picLocks noChangeAspect="1"/>
                </p:cNvPicPr>
                <p:nvPr/>
              </p:nvPicPr>
              <p:blipFill rotWithShape="1">
                <a:blip r:embed="rId10"/>
                <a:srcRect l="12731" t="4322" r="13325" b="10404"/>
                <a:stretch/>
              </p:blipFill>
              <p:spPr>
                <a:xfrm>
                  <a:off x="7187520" y="3108309"/>
                  <a:ext cx="1699002" cy="1880965"/>
                </a:xfrm>
                <a:prstGeom prst="rect">
                  <a:avLst/>
                </a:prstGeom>
              </p:spPr>
            </p:pic>
            <p:sp>
              <p:nvSpPr>
                <p:cNvPr id="10" name="箭头: 手杖形 9">
                  <a:extLst>
                    <a:ext uri="{FF2B5EF4-FFF2-40B4-BE49-F238E27FC236}">
                      <a16:creationId xmlns:a16="http://schemas.microsoft.com/office/drawing/2014/main" id="{9498D368-BA34-590D-B742-4E0A5C667E00}"/>
                    </a:ext>
                  </a:extLst>
                </p:cNvPr>
                <p:cNvSpPr/>
                <p:nvPr/>
              </p:nvSpPr>
              <p:spPr>
                <a:xfrm rot="5400000">
                  <a:off x="8501852" y="2829535"/>
                  <a:ext cx="888206" cy="723850"/>
                </a:xfrm>
                <a:prstGeom prst="uturn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lang="zh-CN" altLang="en-US" dirty="0">
                    <a:solidFill>
                      <a:schemeClr val="tx1"/>
                    </a:solidFill>
                  </a:endParaRPr>
                </a:p>
              </p:txBody>
            </p:sp>
          </p:grpSp>
          <p:pic>
            <p:nvPicPr>
              <p:cNvPr id="33" name="图片 32">
                <a:extLst>
                  <a:ext uri="{FF2B5EF4-FFF2-40B4-BE49-F238E27FC236}">
                    <a16:creationId xmlns:a16="http://schemas.microsoft.com/office/drawing/2014/main" id="{762B7746-3D9D-0951-0289-AC84C503A432}"/>
                  </a:ext>
                </a:extLst>
              </p:cNvPr>
              <p:cNvPicPr>
                <a:picLocks noChangeAspect="1"/>
              </p:cNvPicPr>
              <p:nvPr/>
            </p:nvPicPr>
            <p:blipFill rotWithShape="1">
              <a:blip r:embed="rId11">
                <a:extLst>
                  <a:ext uri="{28A0092B-C50C-407E-A947-70E740481C1C}">
                    <a14:useLocalDpi xmlns:a14="http://schemas.microsoft.com/office/drawing/2010/main" val="0"/>
                  </a:ext>
                </a:extLst>
              </a:blip>
              <a:srcRect l="25138" t="36621" r="19242" b="14056"/>
              <a:stretch/>
            </p:blipFill>
            <p:spPr>
              <a:xfrm>
                <a:off x="1058741" y="1139076"/>
                <a:ext cx="3265609" cy="3859724"/>
              </a:xfrm>
              <a:prstGeom prst="rect">
                <a:avLst/>
              </a:prstGeom>
            </p:spPr>
          </p:pic>
        </p:grpSp>
        <p:sp>
          <p:nvSpPr>
            <p:cNvPr id="39" name="椭圆 38">
              <a:extLst>
                <a:ext uri="{FF2B5EF4-FFF2-40B4-BE49-F238E27FC236}">
                  <a16:creationId xmlns:a16="http://schemas.microsoft.com/office/drawing/2014/main" id="{42F35674-A2BB-BCFE-EA38-D95E844A8F80}"/>
                </a:ext>
              </a:extLst>
            </p:cNvPr>
            <p:cNvSpPr/>
            <p:nvPr/>
          </p:nvSpPr>
          <p:spPr bwMode="auto">
            <a:xfrm>
              <a:off x="1115497" y="3086100"/>
              <a:ext cx="2646878" cy="2036525"/>
            </a:xfrm>
            <a:prstGeom prst="ellipse">
              <a:avLst/>
            </a:prstGeom>
            <a:noFill/>
            <a:ln w="28575">
              <a:solidFill>
                <a:srgbClr val="FF0000"/>
              </a:solidFill>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spAutoFit/>
            </a:bodyPr>
            <a:lstStyle/>
            <a:p>
              <a:pPr marL="0" marR="0" indent="0" algn="just" defTabSz="914400" rtl="0" eaLnBrk="0" fontAlgn="base" latinLnBrk="0" hangingPunct="0">
                <a:lnSpc>
                  <a:spcPct val="100000"/>
                </a:lnSpc>
                <a:spcBef>
                  <a:spcPct val="0"/>
                </a:spcBef>
                <a:spcAft>
                  <a:spcPct val="0"/>
                </a:spcAft>
                <a:buClrTx/>
                <a:buSzTx/>
                <a:buFont typeface="Wingdings" panose="05000000000000000000" pitchFamily="2" charset="2"/>
                <a:buChar char="ü"/>
              </a:pPr>
              <a:endParaRPr kumimoji="0" lang="zh-CN" altLang="en-US" sz="24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spTree>
    <p:extLst>
      <p:ext uri="{BB962C8B-B14F-4D97-AF65-F5344CB8AC3E}">
        <p14:creationId xmlns:p14="http://schemas.microsoft.com/office/powerpoint/2010/main" val="3315755496"/>
      </p:ext>
    </p:extLst>
  </p:cSld>
  <p:clrMapOvr>
    <a:masterClrMapping/>
  </p:clrMapOvr>
  <p:transition>
    <p:diamon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id="{D1ADB0FB-8946-22F4-3743-405557137F42}"/>
              </a:ext>
            </a:extLst>
          </p:cNvPr>
          <p:cNvGrpSpPr/>
          <p:nvPr/>
        </p:nvGrpSpPr>
        <p:grpSpPr>
          <a:xfrm>
            <a:off x="1276456" y="1264578"/>
            <a:ext cx="9432878" cy="4257884"/>
            <a:chOff x="1608149" y="1210791"/>
            <a:chExt cx="9432878" cy="4257884"/>
          </a:xfrm>
        </p:grpSpPr>
        <p:grpSp>
          <p:nvGrpSpPr>
            <p:cNvPr id="4" name="组合 3">
              <a:extLst>
                <a:ext uri="{FF2B5EF4-FFF2-40B4-BE49-F238E27FC236}">
                  <a16:creationId xmlns:a16="http://schemas.microsoft.com/office/drawing/2014/main" id="{371A6853-4E37-168A-91A7-78E984CCDCFC}"/>
                </a:ext>
              </a:extLst>
            </p:cNvPr>
            <p:cNvGrpSpPr/>
            <p:nvPr/>
          </p:nvGrpSpPr>
          <p:grpSpPr>
            <a:xfrm>
              <a:off x="1608149" y="1210791"/>
              <a:ext cx="9432878" cy="4257884"/>
              <a:chOff x="1608149" y="1210791"/>
              <a:chExt cx="9432878" cy="4257884"/>
            </a:xfrm>
          </p:grpSpPr>
          <p:grpSp>
            <p:nvGrpSpPr>
              <p:cNvPr id="9" name="组合 8">
                <a:extLst>
                  <a:ext uri="{FF2B5EF4-FFF2-40B4-BE49-F238E27FC236}">
                    <a16:creationId xmlns:a16="http://schemas.microsoft.com/office/drawing/2014/main" id="{E622C17D-216E-9C54-8652-DFBBE631E349}"/>
                  </a:ext>
                </a:extLst>
              </p:cNvPr>
              <p:cNvGrpSpPr/>
              <p:nvPr/>
            </p:nvGrpSpPr>
            <p:grpSpPr>
              <a:xfrm>
                <a:off x="1608149" y="1210791"/>
                <a:ext cx="9239947" cy="4209815"/>
                <a:chOff x="1598624" y="1382241"/>
                <a:chExt cx="9239947" cy="4209815"/>
              </a:xfrm>
            </p:grpSpPr>
            <p:pic>
              <p:nvPicPr>
                <p:cNvPr id="16" name="图片 15">
                  <a:extLst>
                    <a:ext uri="{FF2B5EF4-FFF2-40B4-BE49-F238E27FC236}">
                      <a16:creationId xmlns:a16="http://schemas.microsoft.com/office/drawing/2014/main" id="{89C76965-29BB-AF31-8D7C-202029205619}"/>
                    </a:ext>
                  </a:extLst>
                </p:cNvPr>
                <p:cNvPicPr>
                  <a:picLocks noChangeAspect="1"/>
                </p:cNvPicPr>
                <p:nvPr/>
              </p:nvPicPr>
              <p:blipFill>
                <a:blip r:embed="rId2"/>
                <a:stretch>
                  <a:fillRect/>
                </a:stretch>
              </p:blipFill>
              <p:spPr>
                <a:xfrm>
                  <a:off x="1598624" y="3949887"/>
                  <a:ext cx="3497851" cy="1627672"/>
                </a:xfrm>
                <a:prstGeom prst="rect">
                  <a:avLst/>
                </a:prstGeom>
              </p:spPr>
            </p:pic>
            <p:grpSp>
              <p:nvGrpSpPr>
                <p:cNvPr id="17" name="组合 16">
                  <a:extLst>
                    <a:ext uri="{FF2B5EF4-FFF2-40B4-BE49-F238E27FC236}">
                      <a16:creationId xmlns:a16="http://schemas.microsoft.com/office/drawing/2014/main" id="{B771682F-8639-DCB0-E490-79A8E6154EF7}"/>
                    </a:ext>
                  </a:extLst>
                </p:cNvPr>
                <p:cNvGrpSpPr/>
                <p:nvPr/>
              </p:nvGrpSpPr>
              <p:grpSpPr>
                <a:xfrm>
                  <a:off x="1598967" y="1382241"/>
                  <a:ext cx="9239604" cy="4209815"/>
                  <a:chOff x="1560867" y="1243528"/>
                  <a:chExt cx="9239604" cy="4209815"/>
                </a:xfrm>
              </p:grpSpPr>
              <p:grpSp>
                <p:nvGrpSpPr>
                  <p:cNvPr id="18" name="组合 17">
                    <a:extLst>
                      <a:ext uri="{FF2B5EF4-FFF2-40B4-BE49-F238E27FC236}">
                        <a16:creationId xmlns:a16="http://schemas.microsoft.com/office/drawing/2014/main" id="{1BCF66BC-9478-A6A7-3BE3-560570C02560}"/>
                      </a:ext>
                    </a:extLst>
                  </p:cNvPr>
                  <p:cNvGrpSpPr/>
                  <p:nvPr/>
                </p:nvGrpSpPr>
                <p:grpSpPr>
                  <a:xfrm>
                    <a:off x="1560867" y="1243528"/>
                    <a:ext cx="6933258" cy="4209815"/>
                    <a:chOff x="1464469" y="1450410"/>
                    <a:chExt cx="6146558" cy="3533919"/>
                  </a:xfrm>
                </p:grpSpPr>
                <p:grpSp>
                  <p:nvGrpSpPr>
                    <p:cNvPr id="20" name="组合 19">
                      <a:extLst>
                        <a:ext uri="{FF2B5EF4-FFF2-40B4-BE49-F238E27FC236}">
                          <a16:creationId xmlns:a16="http://schemas.microsoft.com/office/drawing/2014/main" id="{4F77B0E2-D4DD-9D71-F1A6-A412B4B88DB6}"/>
                        </a:ext>
                      </a:extLst>
                    </p:cNvPr>
                    <p:cNvGrpSpPr/>
                    <p:nvPr/>
                  </p:nvGrpSpPr>
                  <p:grpSpPr>
                    <a:xfrm>
                      <a:off x="1464469" y="1450410"/>
                      <a:ext cx="2990851" cy="2244015"/>
                      <a:chOff x="1550194" y="1507560"/>
                      <a:chExt cx="2990851" cy="2244015"/>
                    </a:xfrm>
                  </p:grpSpPr>
                  <p:pic>
                    <p:nvPicPr>
                      <p:cNvPr id="22" name="图片 21">
                        <a:extLst>
                          <a:ext uri="{FF2B5EF4-FFF2-40B4-BE49-F238E27FC236}">
                            <a16:creationId xmlns:a16="http://schemas.microsoft.com/office/drawing/2014/main" id="{4825A526-572B-50EF-BCE1-2022D1A754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0194" y="1507560"/>
                        <a:ext cx="2990851" cy="2244015"/>
                      </a:xfrm>
                      <a:prstGeom prst="rect">
                        <a:avLst/>
                      </a:prstGeom>
                    </p:spPr>
                  </p:pic>
                  <p:sp>
                    <p:nvSpPr>
                      <p:cNvPr id="23" name="椭圆 22">
                        <a:extLst>
                          <a:ext uri="{FF2B5EF4-FFF2-40B4-BE49-F238E27FC236}">
                            <a16:creationId xmlns:a16="http://schemas.microsoft.com/office/drawing/2014/main" id="{DE45D9AB-80D2-180D-8179-67ED815978A1}"/>
                          </a:ext>
                        </a:extLst>
                      </p:cNvPr>
                      <p:cNvSpPr/>
                      <p:nvPr/>
                    </p:nvSpPr>
                    <p:spPr>
                      <a:xfrm>
                        <a:off x="1662114" y="2164371"/>
                        <a:ext cx="381000" cy="45720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a:extLst>
                          <a:ext uri="{FF2B5EF4-FFF2-40B4-BE49-F238E27FC236}">
                            <a16:creationId xmlns:a16="http://schemas.microsoft.com/office/drawing/2014/main" id="{90682319-B4FC-8EE4-7353-DAC6C4A8D362}"/>
                          </a:ext>
                        </a:extLst>
                      </p:cNvPr>
                      <p:cNvSpPr/>
                      <p:nvPr/>
                    </p:nvSpPr>
                    <p:spPr>
                      <a:xfrm>
                        <a:off x="4160045" y="2250351"/>
                        <a:ext cx="381000" cy="45720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1" name="图片 20">
                      <a:extLst>
                        <a:ext uri="{FF2B5EF4-FFF2-40B4-BE49-F238E27FC236}">
                          <a16:creationId xmlns:a16="http://schemas.microsoft.com/office/drawing/2014/main" id="{1D3A00D6-82F6-3967-E4D2-49F56B7D5C4A}"/>
                        </a:ext>
                      </a:extLst>
                    </p:cNvPr>
                    <p:cNvPicPr>
                      <a:picLocks noChangeAspect="1"/>
                    </p:cNvPicPr>
                    <p:nvPr/>
                  </p:nvPicPr>
                  <p:blipFill>
                    <a:blip r:embed="rId4"/>
                    <a:stretch>
                      <a:fillRect/>
                    </a:stretch>
                  </p:blipFill>
                  <p:spPr>
                    <a:xfrm>
                      <a:off x="4455318" y="2991030"/>
                      <a:ext cx="3155709" cy="1993299"/>
                    </a:xfrm>
                    <a:prstGeom prst="rect">
                      <a:avLst/>
                    </a:prstGeom>
                  </p:spPr>
                </p:pic>
              </p:grpSp>
              <p:pic>
                <p:nvPicPr>
                  <p:cNvPr id="19" name="图片 18">
                    <a:extLst>
                      <a:ext uri="{FF2B5EF4-FFF2-40B4-BE49-F238E27FC236}">
                        <a16:creationId xmlns:a16="http://schemas.microsoft.com/office/drawing/2014/main" id="{2DAC8C4A-86E0-4812-ADE1-F836E892518E}"/>
                      </a:ext>
                    </a:extLst>
                  </p:cNvPr>
                  <p:cNvPicPr>
                    <a:picLocks noChangeAspect="1"/>
                  </p:cNvPicPr>
                  <p:nvPr/>
                </p:nvPicPr>
                <p:blipFill rotWithShape="1">
                  <a:blip r:embed="rId5"/>
                  <a:srcRect t="30048" b="3283"/>
                  <a:stretch/>
                </p:blipFill>
                <p:spPr>
                  <a:xfrm rot="16200000">
                    <a:off x="8877205" y="873924"/>
                    <a:ext cx="1542366" cy="2304167"/>
                  </a:xfrm>
                  <a:prstGeom prst="rect">
                    <a:avLst/>
                  </a:prstGeom>
                </p:spPr>
              </p:pic>
            </p:grpSp>
          </p:grpSp>
          <p:grpSp>
            <p:nvGrpSpPr>
              <p:cNvPr id="10" name="组合 9">
                <a:extLst>
                  <a:ext uri="{FF2B5EF4-FFF2-40B4-BE49-F238E27FC236}">
                    <a16:creationId xmlns:a16="http://schemas.microsoft.com/office/drawing/2014/main" id="{62658488-196D-9477-4CDB-CEF166BE2E62}"/>
                  </a:ext>
                </a:extLst>
              </p:cNvPr>
              <p:cNvGrpSpPr/>
              <p:nvPr/>
            </p:nvGrpSpPr>
            <p:grpSpPr>
              <a:xfrm>
                <a:off x="8541750" y="2364215"/>
                <a:ext cx="2499277" cy="3104460"/>
                <a:chOff x="4942828" y="3535286"/>
                <a:chExt cx="2499277" cy="3104460"/>
              </a:xfrm>
            </p:grpSpPr>
            <p:grpSp>
              <p:nvGrpSpPr>
                <p:cNvPr id="11" name="组合 10">
                  <a:extLst>
                    <a:ext uri="{FF2B5EF4-FFF2-40B4-BE49-F238E27FC236}">
                      <a16:creationId xmlns:a16="http://schemas.microsoft.com/office/drawing/2014/main" id="{651490CF-6621-E974-9B0B-3C787410C0B0}"/>
                    </a:ext>
                  </a:extLst>
                </p:cNvPr>
                <p:cNvGrpSpPr>
                  <a:grpSpLocks noChangeAspect="1"/>
                </p:cNvGrpSpPr>
                <p:nvPr/>
              </p:nvGrpSpPr>
              <p:grpSpPr>
                <a:xfrm>
                  <a:off x="4942828" y="3930603"/>
                  <a:ext cx="2306344" cy="2664522"/>
                  <a:chOff x="5237128" y="3909739"/>
                  <a:chExt cx="1749595" cy="2021309"/>
                </a:xfrm>
              </p:grpSpPr>
              <p:pic>
                <p:nvPicPr>
                  <p:cNvPr id="14" name="图片 13">
                    <a:extLst>
                      <a:ext uri="{FF2B5EF4-FFF2-40B4-BE49-F238E27FC236}">
                        <a16:creationId xmlns:a16="http://schemas.microsoft.com/office/drawing/2014/main" id="{4E0054CA-217C-8C46-399B-7FC6C73D4883}"/>
                      </a:ext>
                    </a:extLst>
                  </p:cNvPr>
                  <p:cNvPicPr>
                    <a:picLocks noChangeAspect="1"/>
                  </p:cNvPicPr>
                  <p:nvPr/>
                </p:nvPicPr>
                <p:blipFill rotWithShape="1">
                  <a:blip r:embed="rId6"/>
                  <a:srcRect l="6076" t="13044" r="6076" b="7110"/>
                  <a:stretch/>
                </p:blipFill>
                <p:spPr>
                  <a:xfrm>
                    <a:off x="5237128" y="3909739"/>
                    <a:ext cx="1749595" cy="1015853"/>
                  </a:xfrm>
                  <a:prstGeom prst="rect">
                    <a:avLst/>
                  </a:prstGeom>
                </p:spPr>
              </p:pic>
              <p:pic>
                <p:nvPicPr>
                  <p:cNvPr id="15" name="图片 14">
                    <a:extLst>
                      <a:ext uri="{FF2B5EF4-FFF2-40B4-BE49-F238E27FC236}">
                        <a16:creationId xmlns:a16="http://schemas.microsoft.com/office/drawing/2014/main" id="{FE2488D8-AA31-99F2-C078-62A4D4D73688}"/>
                      </a:ext>
                    </a:extLst>
                  </p:cNvPr>
                  <p:cNvPicPr>
                    <a:picLocks noChangeAspect="1"/>
                  </p:cNvPicPr>
                  <p:nvPr/>
                </p:nvPicPr>
                <p:blipFill>
                  <a:blip r:embed="rId7"/>
                  <a:stretch>
                    <a:fillRect/>
                  </a:stretch>
                </p:blipFill>
                <p:spPr>
                  <a:xfrm>
                    <a:off x="5237128" y="4919837"/>
                    <a:ext cx="1749595" cy="1011211"/>
                  </a:xfrm>
                  <a:prstGeom prst="rect">
                    <a:avLst/>
                  </a:prstGeom>
                </p:spPr>
              </p:pic>
            </p:grpSp>
            <p:sp>
              <p:nvSpPr>
                <p:cNvPr id="12" name="文本框 11">
                  <a:extLst>
                    <a:ext uri="{FF2B5EF4-FFF2-40B4-BE49-F238E27FC236}">
                      <a16:creationId xmlns:a16="http://schemas.microsoft.com/office/drawing/2014/main" id="{177D020D-ACA5-2CF4-A88D-8585FDB118F3}"/>
                    </a:ext>
                  </a:extLst>
                </p:cNvPr>
                <p:cNvSpPr txBox="1"/>
                <p:nvPr/>
              </p:nvSpPr>
              <p:spPr>
                <a:xfrm>
                  <a:off x="5823283" y="3535286"/>
                  <a:ext cx="1618822" cy="338554"/>
                </a:xfrm>
                <a:prstGeom prst="rect">
                  <a:avLst/>
                </a:prstGeom>
                <a:noFill/>
              </p:spPr>
              <p:txBody>
                <a:bodyPr wrap="square" rtlCol="0">
                  <a:spAutoFit/>
                </a:bodyPr>
                <a:lstStyle/>
                <a:p>
                  <a:r>
                    <a:rPr lang="en-US" altLang="zh-CN" sz="1600" dirty="0">
                      <a:highlight>
                        <a:srgbClr val="FFFF00"/>
                      </a:highlight>
                    </a:rPr>
                    <a:t>After annealing</a:t>
                  </a:r>
                  <a:endParaRPr lang="zh-CN" altLang="en-US" sz="1600" dirty="0">
                    <a:highlight>
                      <a:srgbClr val="FFFF00"/>
                    </a:highlight>
                  </a:endParaRPr>
                </a:p>
              </p:txBody>
            </p:sp>
            <p:sp>
              <p:nvSpPr>
                <p:cNvPr id="13" name="文本框 12">
                  <a:extLst>
                    <a:ext uri="{FF2B5EF4-FFF2-40B4-BE49-F238E27FC236}">
                      <a16:creationId xmlns:a16="http://schemas.microsoft.com/office/drawing/2014/main" id="{F74ABBEA-8954-AEF0-3DF4-F6C45BB1A105}"/>
                    </a:ext>
                  </a:extLst>
                </p:cNvPr>
                <p:cNvSpPr txBox="1"/>
                <p:nvPr/>
              </p:nvSpPr>
              <p:spPr>
                <a:xfrm>
                  <a:off x="5880808" y="6301192"/>
                  <a:ext cx="1561297" cy="338554"/>
                </a:xfrm>
                <a:prstGeom prst="rect">
                  <a:avLst/>
                </a:prstGeom>
                <a:noFill/>
              </p:spPr>
              <p:txBody>
                <a:bodyPr wrap="square" rtlCol="0">
                  <a:spAutoFit/>
                </a:bodyPr>
                <a:lstStyle/>
                <a:p>
                  <a:r>
                    <a:rPr lang="en-US" altLang="zh-CN" sz="1600" dirty="0">
                      <a:highlight>
                        <a:srgbClr val="FFFF00"/>
                      </a:highlight>
                    </a:rPr>
                    <a:t>After polishing</a:t>
                  </a:r>
                  <a:endParaRPr lang="zh-CN" altLang="en-US" sz="1600" dirty="0">
                    <a:highlight>
                      <a:srgbClr val="FFFF00"/>
                    </a:highlight>
                  </a:endParaRPr>
                </a:p>
              </p:txBody>
            </p:sp>
          </p:grpSp>
        </p:grpSp>
        <p:pic>
          <p:nvPicPr>
            <p:cNvPr id="5" name="图片 4">
              <a:extLst>
                <a:ext uri="{FF2B5EF4-FFF2-40B4-BE49-F238E27FC236}">
                  <a16:creationId xmlns:a16="http://schemas.microsoft.com/office/drawing/2014/main" id="{2C125543-F384-AF32-0720-A48848AF8AC4}"/>
                </a:ext>
              </a:extLst>
            </p:cNvPr>
            <p:cNvPicPr>
              <a:picLocks noChangeAspect="1"/>
            </p:cNvPicPr>
            <p:nvPr/>
          </p:nvPicPr>
          <p:blipFill>
            <a:blip r:embed="rId8"/>
            <a:stretch>
              <a:fillRect/>
            </a:stretch>
          </p:blipFill>
          <p:spPr>
            <a:xfrm>
              <a:off x="4982141" y="1212740"/>
              <a:ext cx="3559606" cy="2014453"/>
            </a:xfrm>
            <a:prstGeom prst="rect">
              <a:avLst/>
            </a:prstGeom>
          </p:spPr>
        </p:pic>
        <p:sp>
          <p:nvSpPr>
            <p:cNvPr id="6" name="文本框 5">
              <a:extLst>
                <a:ext uri="{FF2B5EF4-FFF2-40B4-BE49-F238E27FC236}">
                  <a16:creationId xmlns:a16="http://schemas.microsoft.com/office/drawing/2014/main" id="{81A2D9EE-07A7-8BCB-AB22-8E12DED4CFCC}"/>
                </a:ext>
              </a:extLst>
            </p:cNvPr>
            <p:cNvSpPr txBox="1"/>
            <p:nvPr/>
          </p:nvSpPr>
          <p:spPr>
            <a:xfrm>
              <a:off x="6990372" y="2827817"/>
              <a:ext cx="1618822" cy="338554"/>
            </a:xfrm>
            <a:prstGeom prst="rect">
              <a:avLst/>
            </a:prstGeom>
            <a:noFill/>
          </p:spPr>
          <p:txBody>
            <a:bodyPr wrap="square" rtlCol="0">
              <a:spAutoFit/>
            </a:bodyPr>
            <a:lstStyle/>
            <a:p>
              <a:r>
                <a:rPr lang="en-US" altLang="zh-CN" sz="1600" dirty="0">
                  <a:highlight>
                    <a:srgbClr val="FFFF00"/>
                  </a:highlight>
                </a:rPr>
                <a:t>After sputtering</a:t>
              </a:r>
              <a:endParaRPr lang="zh-CN" altLang="en-US" sz="1600" dirty="0">
                <a:highlight>
                  <a:srgbClr val="FFFF00"/>
                </a:highlight>
              </a:endParaRPr>
            </a:p>
          </p:txBody>
        </p:sp>
        <p:sp>
          <p:nvSpPr>
            <p:cNvPr id="7" name="箭头: 右 6">
              <a:extLst>
                <a:ext uri="{FF2B5EF4-FFF2-40B4-BE49-F238E27FC236}">
                  <a16:creationId xmlns:a16="http://schemas.microsoft.com/office/drawing/2014/main" id="{E3CFA5DB-0046-6ACA-50B4-20C603EFDE9E}"/>
                </a:ext>
              </a:extLst>
            </p:cNvPr>
            <p:cNvSpPr/>
            <p:nvPr/>
          </p:nvSpPr>
          <p:spPr>
            <a:xfrm>
              <a:off x="7926030" y="1950181"/>
              <a:ext cx="429764" cy="544644"/>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8" name="箭头: 右 7">
              <a:extLst>
                <a:ext uri="{FF2B5EF4-FFF2-40B4-BE49-F238E27FC236}">
                  <a16:creationId xmlns:a16="http://schemas.microsoft.com/office/drawing/2014/main" id="{39F0BE11-C0FD-FA00-44B6-A47BC1B23324}"/>
                </a:ext>
              </a:extLst>
            </p:cNvPr>
            <p:cNvSpPr/>
            <p:nvPr/>
          </p:nvSpPr>
          <p:spPr>
            <a:xfrm rot="5400000">
              <a:off x="9519847" y="3752351"/>
              <a:ext cx="429764" cy="544644"/>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zh-CN" altLang="en-US" dirty="0"/>
            </a:p>
          </p:txBody>
        </p:sp>
      </p:grpSp>
      <p:sp>
        <p:nvSpPr>
          <p:cNvPr id="25" name="Title 19">
            <a:extLst>
              <a:ext uri="{FF2B5EF4-FFF2-40B4-BE49-F238E27FC236}">
                <a16:creationId xmlns:a16="http://schemas.microsoft.com/office/drawing/2014/main" id="{6190A43E-FF56-C40E-A905-E15BA7A482E4}"/>
              </a:ext>
            </a:extLst>
          </p:cNvPr>
          <p:cNvSpPr>
            <a:spLocks noGrp="1"/>
          </p:cNvSpPr>
          <p:nvPr>
            <p:ph type="title"/>
          </p:nvPr>
        </p:nvSpPr>
        <p:spPr>
          <a:xfrm>
            <a:off x="1392238" y="115888"/>
            <a:ext cx="10033000" cy="720725"/>
          </a:xfrm>
        </p:spPr>
        <p:txBody>
          <a:bodyPr>
            <a:normAutofit/>
          </a:bodyPr>
          <a:lstStyle/>
          <a:p>
            <a:r>
              <a:rPr lang="en-US" altLang="zh-CN" sz="3200" dirty="0"/>
              <a:t>S</a:t>
            </a:r>
            <a:r>
              <a:rPr lang="en-US" sz="3200" cap="none" dirty="0"/>
              <a:t>mall Nb</a:t>
            </a:r>
            <a:r>
              <a:rPr lang="en-US" sz="3200" cap="none" baseline="-25000" dirty="0"/>
              <a:t>3</a:t>
            </a:r>
            <a:r>
              <a:rPr lang="en-US" sz="3200" cap="none" dirty="0"/>
              <a:t>Sn/Cu samples Heat Treatment </a:t>
            </a:r>
            <a:r>
              <a:rPr lang="en-US" altLang="zh-CN" sz="3200" cap="none" dirty="0"/>
              <a:t>at 700</a:t>
            </a:r>
            <a:r>
              <a:rPr lang="zh-CN" altLang="en-US" sz="3200" cap="none" dirty="0"/>
              <a:t>℃</a:t>
            </a:r>
            <a:endParaRPr lang="en-DE" sz="3200" dirty="0"/>
          </a:p>
        </p:txBody>
      </p:sp>
      <p:sp>
        <p:nvSpPr>
          <p:cNvPr id="26" name="文本框 25">
            <a:extLst>
              <a:ext uri="{FF2B5EF4-FFF2-40B4-BE49-F238E27FC236}">
                <a16:creationId xmlns:a16="http://schemas.microsoft.com/office/drawing/2014/main" id="{A72CDE1C-8F1D-95E8-B171-90DB657C3165}"/>
              </a:ext>
            </a:extLst>
          </p:cNvPr>
          <p:cNvSpPr txBox="1"/>
          <p:nvPr/>
        </p:nvSpPr>
        <p:spPr>
          <a:xfrm>
            <a:off x="973252" y="5591473"/>
            <a:ext cx="10104323" cy="707886"/>
          </a:xfrm>
          <a:prstGeom prst="rect">
            <a:avLst/>
          </a:prstGeom>
          <a:noFill/>
        </p:spPr>
        <p:txBody>
          <a:bodyPr wrap="square" rtlCol="0">
            <a:spAutoFit/>
          </a:bodyPr>
          <a:lstStyle/>
          <a:p>
            <a:pPr marL="285750" indent="-285750">
              <a:buFont typeface="Wingdings" panose="05000000000000000000" pitchFamily="2" charset="2"/>
              <a:buChar char="Ø"/>
            </a:pPr>
            <a:r>
              <a:rPr lang="en-US" altLang="zh-CN" sz="2000" b="0" u="none" strike="noStrike" baseline="0" dirty="0">
                <a:cs typeface="Arial" panose="020B0604020202020204" pitchFamily="34" charset="0"/>
              </a:rPr>
              <a:t>I have prepared 6 small Nb</a:t>
            </a:r>
            <a:r>
              <a:rPr lang="en-US" altLang="zh-CN" sz="2000" b="0" u="none" strike="noStrike" baseline="-25000" dirty="0">
                <a:cs typeface="Arial" panose="020B0604020202020204" pitchFamily="34" charset="0"/>
              </a:rPr>
              <a:t>3</a:t>
            </a:r>
            <a:r>
              <a:rPr lang="en-US" altLang="zh-CN" sz="2000" b="0" u="none" strike="noStrike" baseline="0" dirty="0">
                <a:cs typeface="Arial" panose="020B0604020202020204" pitchFamily="34" charset="0"/>
              </a:rPr>
              <a:t>Sn/Cu samples using the same process and characterized the Nb</a:t>
            </a:r>
            <a:r>
              <a:rPr lang="en-US" altLang="zh-CN" sz="2000" b="0" u="none" strike="noStrike" baseline="-25000" dirty="0">
                <a:cs typeface="Arial" panose="020B0604020202020204" pitchFamily="34" charset="0"/>
              </a:rPr>
              <a:t>3</a:t>
            </a:r>
            <a:r>
              <a:rPr lang="en-US" altLang="zh-CN" sz="2000" b="0" u="none" strike="noStrike" baseline="0" dirty="0">
                <a:cs typeface="Arial" panose="020B0604020202020204" pitchFamily="34" charset="0"/>
              </a:rPr>
              <a:t>Sn </a:t>
            </a:r>
            <a:r>
              <a:rPr lang="en-US" altLang="zh-CN" sz="2000" dirty="0">
                <a:cs typeface="Arial" panose="020B0604020202020204" pitchFamily="34" charset="0"/>
              </a:rPr>
              <a:t>coatings by</a:t>
            </a:r>
            <a:r>
              <a:rPr lang="en-US" altLang="zh-CN" sz="2000" b="0" u="none" strike="noStrike" baseline="0" dirty="0">
                <a:cs typeface="Arial" panose="020B0604020202020204" pitchFamily="34" charset="0"/>
              </a:rPr>
              <a:t> LSM, SEM, EDX, XRD, PPMS, etc.</a:t>
            </a:r>
          </a:p>
        </p:txBody>
      </p:sp>
    </p:spTree>
    <p:extLst>
      <p:ext uri="{BB962C8B-B14F-4D97-AF65-F5344CB8AC3E}">
        <p14:creationId xmlns:p14="http://schemas.microsoft.com/office/powerpoint/2010/main" val="1847050108"/>
      </p:ext>
    </p:extLst>
  </p:cSld>
  <p:clrMapOvr>
    <a:masterClrMapping/>
  </p:clrMapOvr>
  <p:transition>
    <p:diamon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id="{EA048C4C-0908-621F-D4C0-835384932BD8}"/>
              </a:ext>
            </a:extLst>
          </p:cNvPr>
          <p:cNvPicPr>
            <a:picLocks noChangeAspect="1"/>
          </p:cNvPicPr>
          <p:nvPr/>
        </p:nvPicPr>
        <p:blipFill rotWithShape="1">
          <a:blip r:embed="rId2"/>
          <a:srcRect t="1957"/>
          <a:stretch/>
        </p:blipFill>
        <p:spPr>
          <a:xfrm>
            <a:off x="7257490" y="1021979"/>
            <a:ext cx="4094254" cy="3272120"/>
          </a:xfrm>
          <a:prstGeom prst="rect">
            <a:avLst/>
          </a:prstGeom>
        </p:spPr>
      </p:pic>
      <p:sp>
        <p:nvSpPr>
          <p:cNvPr id="2" name="标题 1">
            <a:extLst>
              <a:ext uri="{FF2B5EF4-FFF2-40B4-BE49-F238E27FC236}">
                <a16:creationId xmlns:a16="http://schemas.microsoft.com/office/drawing/2014/main" id="{FABFCDEE-3E9E-AF1B-3F9B-6495F773C40D}"/>
              </a:ext>
            </a:extLst>
          </p:cNvPr>
          <p:cNvSpPr>
            <a:spLocks noGrp="1"/>
          </p:cNvSpPr>
          <p:nvPr>
            <p:ph type="title"/>
          </p:nvPr>
        </p:nvSpPr>
        <p:spPr/>
        <p:txBody>
          <a:bodyPr/>
          <a:lstStyle/>
          <a:p>
            <a:r>
              <a:rPr lang="en-US" altLang="zh-CN" sz="3600" dirty="0"/>
              <a:t>S</a:t>
            </a:r>
            <a:r>
              <a:rPr lang="en-US" altLang="zh-CN" sz="3600" cap="none" dirty="0"/>
              <a:t>mall Nb</a:t>
            </a:r>
            <a:r>
              <a:rPr lang="en-US" altLang="zh-CN" sz="3600" cap="none" baseline="-25000" dirty="0"/>
              <a:t>3</a:t>
            </a:r>
            <a:r>
              <a:rPr lang="en-US" altLang="zh-CN" sz="3600" cap="none" dirty="0"/>
              <a:t>Sn/Cu samples </a:t>
            </a:r>
            <a:r>
              <a:rPr lang="en-US" altLang="zh-CN" dirty="0"/>
              <a:t>characterization</a:t>
            </a:r>
            <a:endParaRPr lang="zh-CN" altLang="en-US" dirty="0"/>
          </a:p>
        </p:txBody>
      </p:sp>
      <p:pic>
        <p:nvPicPr>
          <p:cNvPr id="26" name="图片 25">
            <a:extLst>
              <a:ext uri="{FF2B5EF4-FFF2-40B4-BE49-F238E27FC236}">
                <a16:creationId xmlns:a16="http://schemas.microsoft.com/office/drawing/2014/main" id="{5FC1C6F4-41FE-B260-1EF1-EA566B40999C}"/>
              </a:ext>
            </a:extLst>
          </p:cNvPr>
          <p:cNvPicPr>
            <a:picLocks noChangeAspect="1"/>
          </p:cNvPicPr>
          <p:nvPr/>
        </p:nvPicPr>
        <p:blipFill>
          <a:blip r:embed="rId3"/>
          <a:stretch>
            <a:fillRect/>
          </a:stretch>
        </p:blipFill>
        <p:spPr>
          <a:xfrm>
            <a:off x="1084512" y="3826347"/>
            <a:ext cx="3156417" cy="2479388"/>
          </a:xfrm>
          <a:prstGeom prst="rect">
            <a:avLst/>
          </a:prstGeom>
        </p:spPr>
      </p:pic>
      <p:pic>
        <p:nvPicPr>
          <p:cNvPr id="28" name="图片 27">
            <a:extLst>
              <a:ext uri="{FF2B5EF4-FFF2-40B4-BE49-F238E27FC236}">
                <a16:creationId xmlns:a16="http://schemas.microsoft.com/office/drawing/2014/main" id="{FD42D0BB-F086-47E9-F5EA-1BD7F1E60FCF}"/>
              </a:ext>
            </a:extLst>
          </p:cNvPr>
          <p:cNvPicPr>
            <a:picLocks noChangeAspect="1"/>
          </p:cNvPicPr>
          <p:nvPr/>
        </p:nvPicPr>
        <p:blipFill>
          <a:blip r:embed="rId4"/>
          <a:stretch>
            <a:fillRect/>
          </a:stretch>
        </p:blipFill>
        <p:spPr>
          <a:xfrm>
            <a:off x="4371819" y="4249274"/>
            <a:ext cx="6858000" cy="2047875"/>
          </a:xfrm>
          <a:prstGeom prst="rect">
            <a:avLst/>
          </a:prstGeom>
        </p:spPr>
      </p:pic>
      <p:sp>
        <p:nvSpPr>
          <p:cNvPr id="29" name="文本框 28">
            <a:extLst>
              <a:ext uri="{FF2B5EF4-FFF2-40B4-BE49-F238E27FC236}">
                <a16:creationId xmlns:a16="http://schemas.microsoft.com/office/drawing/2014/main" id="{CE636661-89B1-E26D-05E0-68F47FB5DEDB}"/>
              </a:ext>
            </a:extLst>
          </p:cNvPr>
          <p:cNvSpPr txBox="1"/>
          <p:nvPr/>
        </p:nvSpPr>
        <p:spPr bwMode="auto">
          <a:xfrm>
            <a:off x="654424" y="970319"/>
            <a:ext cx="7476564" cy="430887"/>
          </a:xfrm>
          <a:prstGeom prst="rect">
            <a:avLst/>
          </a:prstGeom>
          <a:noFill/>
          <a:ln w="9525">
            <a:noFill/>
            <a:miter lim="800000"/>
          </a:ln>
        </p:spPr>
        <p:txBody>
          <a:bodyPr wrap="square" rtlCol="0">
            <a:spAutoFit/>
          </a:bodyPr>
          <a:lstStyle/>
          <a:p>
            <a:r>
              <a:rPr lang="en-US" altLang="zh-CN" sz="2200" dirty="0">
                <a:highlight>
                  <a:srgbClr val="FFFF00"/>
                </a:highlight>
                <a:ea typeface="楷体_GB2312" pitchFamily="49" charset="-122"/>
                <a:cs typeface="Times New Roman" panose="02020603050405020304" pitchFamily="18" charset="0"/>
              </a:rPr>
              <a:t>Zeiss LSM: total film thickness 9 </a:t>
            </a:r>
            <a:r>
              <a:rPr lang="el-GR" altLang="zh-CN" sz="2200" dirty="0">
                <a:highlight>
                  <a:srgbClr val="FFFF00"/>
                </a:highlight>
                <a:ea typeface="楷体_GB2312" pitchFamily="49" charset="-122"/>
                <a:cs typeface="Times New Roman" panose="02020603050405020304" pitchFamily="18" charset="0"/>
              </a:rPr>
              <a:t>μ</a:t>
            </a:r>
            <a:r>
              <a:rPr lang="en-US" altLang="zh-CN" sz="2200" dirty="0">
                <a:highlight>
                  <a:srgbClr val="FFFF00"/>
                </a:highlight>
                <a:ea typeface="楷体_GB2312" pitchFamily="49" charset="-122"/>
                <a:cs typeface="Times New Roman" panose="02020603050405020304" pitchFamily="18" charset="0"/>
              </a:rPr>
              <a:t>m (8</a:t>
            </a:r>
            <a:r>
              <a:rPr lang="el-GR" altLang="zh-CN" sz="2200" dirty="0">
                <a:highlight>
                  <a:srgbClr val="FFFF00"/>
                </a:highlight>
                <a:ea typeface="楷体_GB2312" pitchFamily="49" charset="-122"/>
                <a:cs typeface="Times New Roman" panose="02020603050405020304" pitchFamily="18" charset="0"/>
              </a:rPr>
              <a:t> μ</a:t>
            </a:r>
            <a:r>
              <a:rPr lang="en-US" altLang="zh-CN" sz="2200" dirty="0">
                <a:highlight>
                  <a:srgbClr val="FFFF00"/>
                </a:highlight>
                <a:ea typeface="楷体_GB2312" pitchFamily="49" charset="-122"/>
                <a:cs typeface="Times New Roman" panose="02020603050405020304" pitchFamily="18" charset="0"/>
              </a:rPr>
              <a:t>m Nb+1</a:t>
            </a:r>
            <a:r>
              <a:rPr lang="el-GR" altLang="zh-CN" sz="2200" dirty="0">
                <a:highlight>
                  <a:srgbClr val="FFFF00"/>
                </a:highlight>
                <a:ea typeface="楷体_GB2312" pitchFamily="49" charset="-122"/>
                <a:cs typeface="Times New Roman" panose="02020603050405020304" pitchFamily="18" charset="0"/>
              </a:rPr>
              <a:t> μ</a:t>
            </a:r>
            <a:r>
              <a:rPr lang="en-US" altLang="zh-CN" sz="2200" dirty="0">
                <a:highlight>
                  <a:srgbClr val="FFFF00"/>
                </a:highlight>
                <a:ea typeface="楷体_GB2312" pitchFamily="49" charset="-122"/>
                <a:cs typeface="Times New Roman" panose="02020603050405020304" pitchFamily="18" charset="0"/>
              </a:rPr>
              <a:t>m Nb</a:t>
            </a:r>
            <a:r>
              <a:rPr lang="en-US" altLang="zh-CN" sz="2200" baseline="-25000" dirty="0">
                <a:highlight>
                  <a:srgbClr val="FFFF00"/>
                </a:highlight>
                <a:ea typeface="楷体_GB2312" pitchFamily="49" charset="-122"/>
                <a:cs typeface="Times New Roman" panose="02020603050405020304" pitchFamily="18" charset="0"/>
              </a:rPr>
              <a:t>3</a:t>
            </a:r>
            <a:r>
              <a:rPr lang="en-US" altLang="zh-CN" sz="2200" dirty="0">
                <a:highlight>
                  <a:srgbClr val="FFFF00"/>
                </a:highlight>
                <a:ea typeface="楷体_GB2312" pitchFamily="49" charset="-122"/>
                <a:cs typeface="Times New Roman" panose="02020603050405020304" pitchFamily="18" charset="0"/>
              </a:rPr>
              <a:t>Sn)</a:t>
            </a:r>
            <a:endParaRPr lang="zh-CN" altLang="en-US" sz="2200" dirty="0">
              <a:highlight>
                <a:srgbClr val="FFFF00"/>
              </a:highlight>
              <a:ea typeface="楷体_GB2312" pitchFamily="49" charset="-122"/>
              <a:cs typeface="Times New Roman" panose="02020603050405020304" pitchFamily="18" charset="0"/>
            </a:endParaRPr>
          </a:p>
        </p:txBody>
      </p:sp>
      <p:pic>
        <p:nvPicPr>
          <p:cNvPr id="23" name="图片 22">
            <a:extLst>
              <a:ext uri="{FF2B5EF4-FFF2-40B4-BE49-F238E27FC236}">
                <a16:creationId xmlns:a16="http://schemas.microsoft.com/office/drawing/2014/main" id="{D7BB32AB-6306-F498-D6C4-8DCCD1FD8D1C}"/>
              </a:ext>
            </a:extLst>
          </p:cNvPr>
          <p:cNvPicPr>
            <a:picLocks noChangeAspect="1"/>
          </p:cNvPicPr>
          <p:nvPr/>
        </p:nvPicPr>
        <p:blipFill>
          <a:blip r:embed="rId5"/>
          <a:stretch>
            <a:fillRect/>
          </a:stretch>
        </p:blipFill>
        <p:spPr>
          <a:xfrm>
            <a:off x="1155886" y="1418853"/>
            <a:ext cx="2607803" cy="2479388"/>
          </a:xfrm>
          <a:prstGeom prst="rect">
            <a:avLst/>
          </a:prstGeom>
        </p:spPr>
      </p:pic>
      <p:pic>
        <p:nvPicPr>
          <p:cNvPr id="24" name="图片 23">
            <a:extLst>
              <a:ext uri="{FF2B5EF4-FFF2-40B4-BE49-F238E27FC236}">
                <a16:creationId xmlns:a16="http://schemas.microsoft.com/office/drawing/2014/main" id="{A1DF42E9-B818-A97B-5D7F-FD80F986C3DC}"/>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20000" contrast="-20000"/>
                    </a14:imgEffect>
                  </a14:imgLayer>
                </a14:imgProps>
              </a:ext>
            </a:extLst>
          </a:blip>
          <a:srcRect l="49666"/>
          <a:stretch/>
        </p:blipFill>
        <p:spPr>
          <a:xfrm>
            <a:off x="3863791" y="1436783"/>
            <a:ext cx="3334870" cy="2492626"/>
          </a:xfrm>
          <a:prstGeom prst="rect">
            <a:avLst/>
          </a:prstGeom>
        </p:spPr>
      </p:pic>
      <p:sp>
        <p:nvSpPr>
          <p:cNvPr id="4" name="文本框 3">
            <a:extLst>
              <a:ext uri="{FF2B5EF4-FFF2-40B4-BE49-F238E27FC236}">
                <a16:creationId xmlns:a16="http://schemas.microsoft.com/office/drawing/2014/main" id="{44719B7A-98A3-3217-3216-188DDE0FF0B0}"/>
              </a:ext>
            </a:extLst>
          </p:cNvPr>
          <p:cNvSpPr txBox="1"/>
          <p:nvPr/>
        </p:nvSpPr>
        <p:spPr bwMode="auto">
          <a:xfrm>
            <a:off x="9772494" y="5278320"/>
            <a:ext cx="2124231" cy="400110"/>
          </a:xfrm>
          <a:prstGeom prst="rect">
            <a:avLst/>
          </a:prstGeom>
          <a:noFill/>
          <a:ln w="9525">
            <a:noFill/>
            <a:miter lim="800000"/>
          </a:ln>
        </p:spPr>
        <p:txBody>
          <a:bodyPr wrap="square">
            <a:spAutoFit/>
          </a:bodyPr>
          <a:lstStyle/>
          <a:p>
            <a:r>
              <a:rPr lang="en-GB" altLang="zh-CN" sz="2000" i="1" dirty="0">
                <a:solidFill>
                  <a:srgbClr val="000000"/>
                </a:solidFill>
                <a:effectLst/>
                <a:latin typeface="Calibri" panose="020F0502020204030204" pitchFamily="34" charset="0"/>
                <a:ea typeface="宋体" panose="02010600030101010101" pitchFamily="2" charset="-122"/>
              </a:rPr>
              <a:t>Alena </a:t>
            </a:r>
            <a:r>
              <a:rPr lang="en-GB" altLang="zh-CN" sz="2000" i="1" dirty="0" err="1">
                <a:solidFill>
                  <a:srgbClr val="000000"/>
                </a:solidFill>
                <a:effectLst/>
                <a:latin typeface="Calibri" panose="020F0502020204030204" pitchFamily="34" charset="0"/>
                <a:ea typeface="宋体" panose="02010600030101010101" pitchFamily="2" charset="-122"/>
              </a:rPr>
              <a:t>Prudnikava</a:t>
            </a:r>
            <a:endParaRPr lang="zh-CN" altLang="en-US" sz="2000" i="1" dirty="0"/>
          </a:p>
        </p:txBody>
      </p:sp>
    </p:spTree>
    <p:extLst>
      <p:ext uri="{BB962C8B-B14F-4D97-AF65-F5344CB8AC3E}">
        <p14:creationId xmlns:p14="http://schemas.microsoft.com/office/powerpoint/2010/main" val="2849943482"/>
      </p:ext>
    </p:extLst>
  </p:cSld>
  <p:clrMapOvr>
    <a:masterClrMapping/>
  </p:clrMapOvr>
  <p:transition>
    <p:diamon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BFCDEE-3E9E-AF1B-3F9B-6495F773C40D}"/>
              </a:ext>
            </a:extLst>
          </p:cNvPr>
          <p:cNvSpPr>
            <a:spLocks noGrp="1"/>
          </p:cNvSpPr>
          <p:nvPr>
            <p:ph type="title"/>
          </p:nvPr>
        </p:nvSpPr>
        <p:spPr/>
        <p:txBody>
          <a:bodyPr/>
          <a:lstStyle/>
          <a:p>
            <a:r>
              <a:rPr lang="en-US" altLang="zh-CN" sz="3600" dirty="0"/>
              <a:t>S</a:t>
            </a:r>
            <a:r>
              <a:rPr lang="en-US" altLang="zh-CN" sz="3600" cap="none" dirty="0"/>
              <a:t>mall Nb</a:t>
            </a:r>
            <a:r>
              <a:rPr lang="en-US" altLang="zh-CN" sz="3600" cap="none" baseline="-25000" dirty="0"/>
              <a:t>3</a:t>
            </a:r>
            <a:r>
              <a:rPr lang="en-US" altLang="zh-CN" sz="3600" cap="none" dirty="0"/>
              <a:t>Sn/Cu samples </a:t>
            </a:r>
            <a:r>
              <a:rPr lang="en-US" altLang="zh-CN" dirty="0"/>
              <a:t>characterization</a:t>
            </a:r>
            <a:endParaRPr lang="zh-CN" altLang="en-US" dirty="0"/>
          </a:p>
        </p:txBody>
      </p:sp>
      <p:grpSp>
        <p:nvGrpSpPr>
          <p:cNvPr id="4" name="组合 3">
            <a:extLst>
              <a:ext uri="{FF2B5EF4-FFF2-40B4-BE49-F238E27FC236}">
                <a16:creationId xmlns:a16="http://schemas.microsoft.com/office/drawing/2014/main" id="{66E9CBB0-46F8-10D5-6247-BFE01106EDF8}"/>
              </a:ext>
            </a:extLst>
          </p:cNvPr>
          <p:cNvGrpSpPr/>
          <p:nvPr/>
        </p:nvGrpSpPr>
        <p:grpSpPr>
          <a:xfrm>
            <a:off x="440565" y="1334524"/>
            <a:ext cx="11310869" cy="4931901"/>
            <a:chOff x="476250" y="960135"/>
            <a:chExt cx="11310869" cy="4931901"/>
          </a:xfrm>
        </p:grpSpPr>
        <p:grpSp>
          <p:nvGrpSpPr>
            <p:cNvPr id="5" name="组合 4">
              <a:extLst>
                <a:ext uri="{FF2B5EF4-FFF2-40B4-BE49-F238E27FC236}">
                  <a16:creationId xmlns:a16="http://schemas.microsoft.com/office/drawing/2014/main" id="{AE9FF61D-3244-DD12-3969-7284FB081113}"/>
                </a:ext>
              </a:extLst>
            </p:cNvPr>
            <p:cNvGrpSpPr/>
            <p:nvPr/>
          </p:nvGrpSpPr>
          <p:grpSpPr>
            <a:xfrm>
              <a:off x="476250" y="965963"/>
              <a:ext cx="9208635" cy="4926073"/>
              <a:chOff x="1371600" y="893702"/>
              <a:chExt cx="9208635" cy="4926073"/>
            </a:xfrm>
          </p:grpSpPr>
          <p:grpSp>
            <p:nvGrpSpPr>
              <p:cNvPr id="10" name="组合 9">
                <a:extLst>
                  <a:ext uri="{FF2B5EF4-FFF2-40B4-BE49-F238E27FC236}">
                    <a16:creationId xmlns:a16="http://schemas.microsoft.com/office/drawing/2014/main" id="{7F0315F2-AB54-F7C5-6D03-BA8DF2131ECE}"/>
                  </a:ext>
                </a:extLst>
              </p:cNvPr>
              <p:cNvGrpSpPr/>
              <p:nvPr/>
            </p:nvGrpSpPr>
            <p:grpSpPr>
              <a:xfrm>
                <a:off x="1371600" y="3590517"/>
                <a:ext cx="9208635" cy="2229258"/>
                <a:chOff x="971550" y="1323567"/>
                <a:chExt cx="9208635" cy="2229258"/>
              </a:xfrm>
            </p:grpSpPr>
            <p:pic>
              <p:nvPicPr>
                <p:cNvPr id="16" name="图片 15">
                  <a:extLst>
                    <a:ext uri="{FF2B5EF4-FFF2-40B4-BE49-F238E27FC236}">
                      <a16:creationId xmlns:a16="http://schemas.microsoft.com/office/drawing/2014/main" id="{63632BF4-8C6C-2EBB-406A-A5B6FC66FDA2}"/>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Lst>
                </a:blip>
                <a:stretch>
                  <a:fillRect/>
                </a:stretch>
              </p:blipFill>
              <p:spPr>
                <a:xfrm>
                  <a:off x="971550" y="1323568"/>
                  <a:ext cx="2833242" cy="2229257"/>
                </a:xfrm>
                <a:prstGeom prst="rect">
                  <a:avLst/>
                </a:prstGeom>
              </p:spPr>
            </p:pic>
            <p:pic>
              <p:nvPicPr>
                <p:cNvPr id="17" name="图片 16">
                  <a:extLst>
                    <a:ext uri="{FF2B5EF4-FFF2-40B4-BE49-F238E27FC236}">
                      <a16:creationId xmlns:a16="http://schemas.microsoft.com/office/drawing/2014/main" id="{B46B3A3D-F2DB-10E4-6F96-12C9B444A99D}"/>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40000"/>
                          </a14:imgEffect>
                        </a14:imgLayer>
                      </a14:imgProps>
                    </a:ext>
                  </a:extLst>
                </a:blip>
                <a:stretch>
                  <a:fillRect/>
                </a:stretch>
              </p:blipFill>
              <p:spPr>
                <a:xfrm>
                  <a:off x="3893100" y="1323568"/>
                  <a:ext cx="4194384" cy="2229257"/>
                </a:xfrm>
                <a:prstGeom prst="rect">
                  <a:avLst/>
                </a:prstGeom>
              </p:spPr>
            </p:pic>
            <p:pic>
              <p:nvPicPr>
                <p:cNvPr id="18" name="图片 17">
                  <a:extLst>
                    <a:ext uri="{FF2B5EF4-FFF2-40B4-BE49-F238E27FC236}">
                      <a16:creationId xmlns:a16="http://schemas.microsoft.com/office/drawing/2014/main" id="{69C428E8-9CC3-F539-76FE-3463DED8A13D}"/>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40000"/>
                          </a14:imgEffect>
                        </a14:imgLayer>
                      </a14:imgProps>
                    </a:ext>
                  </a:extLst>
                </a:blip>
                <a:srcRect l="49716"/>
                <a:stretch/>
              </p:blipFill>
              <p:spPr>
                <a:xfrm>
                  <a:off x="8068434" y="1323567"/>
                  <a:ext cx="2111751" cy="2229257"/>
                </a:xfrm>
                <a:prstGeom prst="rect">
                  <a:avLst/>
                </a:prstGeom>
              </p:spPr>
            </p:pic>
          </p:grpSp>
          <p:grpSp>
            <p:nvGrpSpPr>
              <p:cNvPr id="11" name="组合 10">
                <a:extLst>
                  <a:ext uri="{FF2B5EF4-FFF2-40B4-BE49-F238E27FC236}">
                    <a16:creationId xmlns:a16="http://schemas.microsoft.com/office/drawing/2014/main" id="{1756566A-D841-93EE-C052-2029AF779192}"/>
                  </a:ext>
                </a:extLst>
              </p:cNvPr>
              <p:cNvGrpSpPr/>
              <p:nvPr/>
            </p:nvGrpSpPr>
            <p:grpSpPr>
              <a:xfrm>
                <a:off x="1381124" y="893702"/>
                <a:ext cx="9198919" cy="2238782"/>
                <a:chOff x="1381124" y="893702"/>
                <a:chExt cx="9198919" cy="2238782"/>
              </a:xfrm>
            </p:grpSpPr>
            <p:pic>
              <p:nvPicPr>
                <p:cNvPr id="12" name="图片 11">
                  <a:extLst>
                    <a:ext uri="{FF2B5EF4-FFF2-40B4-BE49-F238E27FC236}">
                      <a16:creationId xmlns:a16="http://schemas.microsoft.com/office/drawing/2014/main" id="{3B555113-B57F-78DF-B54C-408B95120077}"/>
                    </a:ext>
                  </a:extLst>
                </p:cNvPr>
                <p:cNvPicPr>
                  <a:picLocks noChangeAspect="1"/>
                </p:cNvPicPr>
                <p:nvPr/>
              </p:nvPicPr>
              <p:blipFill>
                <a:blip r:embed="rId8"/>
                <a:stretch>
                  <a:fillRect/>
                </a:stretch>
              </p:blipFill>
              <p:spPr>
                <a:xfrm>
                  <a:off x="1381124" y="907918"/>
                  <a:ext cx="2833241" cy="2224566"/>
                </a:xfrm>
                <a:prstGeom prst="rect">
                  <a:avLst/>
                </a:prstGeom>
              </p:spPr>
            </p:pic>
            <p:grpSp>
              <p:nvGrpSpPr>
                <p:cNvPr id="13" name="组合 12">
                  <a:extLst>
                    <a:ext uri="{FF2B5EF4-FFF2-40B4-BE49-F238E27FC236}">
                      <a16:creationId xmlns:a16="http://schemas.microsoft.com/office/drawing/2014/main" id="{54DD8EAA-3DD7-295E-65BB-C8113A51CD75}"/>
                    </a:ext>
                  </a:extLst>
                </p:cNvPr>
                <p:cNvGrpSpPr/>
                <p:nvPr/>
              </p:nvGrpSpPr>
              <p:grpSpPr>
                <a:xfrm>
                  <a:off x="4321725" y="893702"/>
                  <a:ext cx="6258318" cy="2229257"/>
                  <a:chOff x="4290372" y="893703"/>
                  <a:chExt cx="6258318" cy="2229257"/>
                </a:xfrm>
              </p:grpSpPr>
              <p:pic>
                <p:nvPicPr>
                  <p:cNvPr id="14" name="图片 13">
                    <a:extLst>
                      <a:ext uri="{FF2B5EF4-FFF2-40B4-BE49-F238E27FC236}">
                        <a16:creationId xmlns:a16="http://schemas.microsoft.com/office/drawing/2014/main" id="{CCB95874-489F-CF77-1AB2-6A40366E492B}"/>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40000"/>
                            </a14:imgEffect>
                          </a14:imgLayer>
                        </a14:imgProps>
                      </a:ext>
                    </a:extLst>
                  </a:blip>
                  <a:stretch>
                    <a:fillRect/>
                  </a:stretch>
                </p:blipFill>
                <p:spPr>
                  <a:xfrm>
                    <a:off x="4290372" y="893703"/>
                    <a:ext cx="4170022" cy="2229257"/>
                  </a:xfrm>
                  <a:prstGeom prst="rect">
                    <a:avLst/>
                  </a:prstGeom>
                </p:spPr>
              </p:pic>
              <p:pic>
                <p:nvPicPr>
                  <p:cNvPr id="15" name="图片 14">
                    <a:extLst>
                      <a:ext uri="{FF2B5EF4-FFF2-40B4-BE49-F238E27FC236}">
                        <a16:creationId xmlns:a16="http://schemas.microsoft.com/office/drawing/2014/main" id="{9E826681-52F6-162B-A37B-C56BA98F7075}"/>
                      </a:ext>
                    </a:extLst>
                  </p:cNvPr>
                  <p:cNvPicPr>
                    <a:picLocks noChangeAspect="1"/>
                  </p:cNvPicPr>
                  <p:nvPr/>
                </p:nvPicPr>
                <p:blipFill>
                  <a:blip r:embed="rId11">
                    <a:extLst>
                      <a:ext uri="{BEBA8EAE-BF5A-486C-A8C5-ECC9F3942E4B}">
                        <a14:imgProps xmlns:a14="http://schemas.microsoft.com/office/drawing/2010/main">
                          <a14:imgLayer r:embed="rId12">
                            <a14:imgEffect>
                              <a14:brightnessContrast bright="40000"/>
                            </a14:imgEffect>
                          </a14:imgLayer>
                        </a14:imgProps>
                      </a:ext>
                    </a:extLst>
                  </a:blip>
                  <a:stretch>
                    <a:fillRect/>
                  </a:stretch>
                </p:blipFill>
                <p:spPr>
                  <a:xfrm>
                    <a:off x="8460394" y="893704"/>
                    <a:ext cx="2088296" cy="2229256"/>
                  </a:xfrm>
                  <a:prstGeom prst="rect">
                    <a:avLst/>
                  </a:prstGeom>
                </p:spPr>
              </p:pic>
            </p:grpSp>
          </p:grpSp>
        </p:grpSp>
        <p:pic>
          <p:nvPicPr>
            <p:cNvPr id="6" name="图片 5">
              <a:extLst>
                <a:ext uri="{FF2B5EF4-FFF2-40B4-BE49-F238E27FC236}">
                  <a16:creationId xmlns:a16="http://schemas.microsoft.com/office/drawing/2014/main" id="{B7001F74-06A2-0356-CC48-A02D0CD510DE}"/>
                </a:ext>
              </a:extLst>
            </p:cNvPr>
            <p:cNvPicPr>
              <a:picLocks noChangeAspect="1"/>
            </p:cNvPicPr>
            <p:nvPr/>
          </p:nvPicPr>
          <p:blipFill>
            <a:blip r:embed="rId13">
              <a:extLst>
                <a:ext uri="{BEBA8EAE-BF5A-486C-A8C5-ECC9F3942E4B}">
                  <a14:imgProps xmlns:a14="http://schemas.microsoft.com/office/drawing/2010/main">
                    <a14:imgLayer r:embed="rId14">
                      <a14:imgEffect>
                        <a14:brightnessContrast bright="40000"/>
                      </a14:imgEffect>
                    </a14:imgLayer>
                  </a14:imgProps>
                </a:ext>
              </a:extLst>
            </a:blip>
            <a:stretch>
              <a:fillRect/>
            </a:stretch>
          </p:blipFill>
          <p:spPr>
            <a:xfrm>
              <a:off x="9689813" y="960135"/>
              <a:ext cx="2097306" cy="2229256"/>
            </a:xfrm>
            <a:prstGeom prst="rect">
              <a:avLst/>
            </a:prstGeom>
          </p:spPr>
        </p:pic>
        <p:pic>
          <p:nvPicPr>
            <p:cNvPr id="7" name="图片 6">
              <a:extLst>
                <a:ext uri="{FF2B5EF4-FFF2-40B4-BE49-F238E27FC236}">
                  <a16:creationId xmlns:a16="http://schemas.microsoft.com/office/drawing/2014/main" id="{3C76C0BE-75C4-831E-F1E1-22BDDA63FB1C}"/>
                </a:ext>
              </a:extLst>
            </p:cNvPr>
            <p:cNvPicPr>
              <a:picLocks noChangeAspect="1"/>
            </p:cNvPicPr>
            <p:nvPr/>
          </p:nvPicPr>
          <p:blipFill>
            <a:blip r:embed="rId15">
              <a:extLst>
                <a:ext uri="{BEBA8EAE-BF5A-486C-A8C5-ECC9F3942E4B}">
                  <a14:imgProps xmlns:a14="http://schemas.microsoft.com/office/drawing/2010/main">
                    <a14:imgLayer r:embed="rId16">
                      <a14:imgEffect>
                        <a14:brightnessContrast bright="40000"/>
                      </a14:imgEffect>
                    </a14:imgLayer>
                  </a14:imgProps>
                </a:ext>
              </a:extLst>
            </a:blip>
            <a:stretch>
              <a:fillRect/>
            </a:stretch>
          </p:blipFill>
          <p:spPr>
            <a:xfrm>
              <a:off x="9684693" y="3662778"/>
              <a:ext cx="2088609" cy="2229256"/>
            </a:xfrm>
            <a:prstGeom prst="rect">
              <a:avLst/>
            </a:prstGeom>
          </p:spPr>
        </p:pic>
        <p:pic>
          <p:nvPicPr>
            <p:cNvPr id="8" name="图片 7">
              <a:extLst>
                <a:ext uri="{FF2B5EF4-FFF2-40B4-BE49-F238E27FC236}">
                  <a16:creationId xmlns:a16="http://schemas.microsoft.com/office/drawing/2014/main" id="{7664629E-0A34-4ECA-1599-927C529FF61D}"/>
                </a:ext>
              </a:extLst>
            </p:cNvPr>
            <p:cNvPicPr>
              <a:picLocks noChangeAspect="1"/>
            </p:cNvPicPr>
            <p:nvPr/>
          </p:nvPicPr>
          <p:blipFill>
            <a:blip r:embed="rId17"/>
            <a:stretch>
              <a:fillRect/>
            </a:stretch>
          </p:blipFill>
          <p:spPr>
            <a:xfrm>
              <a:off x="1975990" y="3842086"/>
              <a:ext cx="1266825" cy="1870639"/>
            </a:xfrm>
            <a:prstGeom prst="rect">
              <a:avLst/>
            </a:prstGeom>
          </p:spPr>
        </p:pic>
        <p:pic>
          <p:nvPicPr>
            <p:cNvPr id="9" name="图片 8">
              <a:extLst>
                <a:ext uri="{FF2B5EF4-FFF2-40B4-BE49-F238E27FC236}">
                  <a16:creationId xmlns:a16="http://schemas.microsoft.com/office/drawing/2014/main" id="{4C6170C7-8BFD-4A1A-74BE-440907DCE1A6}"/>
                </a:ext>
              </a:extLst>
            </p:cNvPr>
            <p:cNvPicPr>
              <a:picLocks noChangeAspect="1"/>
            </p:cNvPicPr>
            <p:nvPr/>
          </p:nvPicPr>
          <p:blipFill>
            <a:blip r:embed="rId18"/>
            <a:stretch>
              <a:fillRect/>
            </a:stretch>
          </p:blipFill>
          <p:spPr>
            <a:xfrm>
              <a:off x="1975991" y="1416752"/>
              <a:ext cx="1266824" cy="1602276"/>
            </a:xfrm>
            <a:prstGeom prst="rect">
              <a:avLst/>
            </a:prstGeom>
          </p:spPr>
        </p:pic>
      </p:grpSp>
      <p:sp>
        <p:nvSpPr>
          <p:cNvPr id="3" name="文本框 2">
            <a:extLst>
              <a:ext uri="{FF2B5EF4-FFF2-40B4-BE49-F238E27FC236}">
                <a16:creationId xmlns:a16="http://schemas.microsoft.com/office/drawing/2014/main" id="{08CAEA7C-5EE9-CC51-ECE5-18F339C09A56}"/>
              </a:ext>
            </a:extLst>
          </p:cNvPr>
          <p:cNvSpPr txBox="1"/>
          <p:nvPr/>
        </p:nvSpPr>
        <p:spPr bwMode="auto">
          <a:xfrm>
            <a:off x="645459" y="945597"/>
            <a:ext cx="11205882" cy="430887"/>
          </a:xfrm>
          <a:prstGeom prst="rect">
            <a:avLst/>
          </a:prstGeom>
          <a:noFill/>
          <a:ln w="9525">
            <a:noFill/>
            <a:miter lim="800000"/>
          </a:ln>
        </p:spPr>
        <p:txBody>
          <a:bodyPr wrap="square" rtlCol="0">
            <a:spAutoFit/>
          </a:bodyPr>
          <a:lstStyle/>
          <a:p>
            <a:r>
              <a:rPr lang="en-US" altLang="zh-CN" sz="2200" dirty="0">
                <a:highlight>
                  <a:srgbClr val="FFFF00"/>
                </a:highlight>
                <a:ea typeface="楷体_GB2312" pitchFamily="49" charset="-122"/>
                <a:cs typeface="Times New Roman" panose="02020603050405020304" pitchFamily="18" charset="0"/>
              </a:rPr>
              <a:t>SEM and EDS: Nb</a:t>
            </a:r>
            <a:r>
              <a:rPr lang="en-US" altLang="zh-CN" sz="2200" baseline="-25000" dirty="0">
                <a:highlight>
                  <a:srgbClr val="FFFF00"/>
                </a:highlight>
                <a:ea typeface="楷体_GB2312" pitchFamily="49" charset="-122"/>
                <a:cs typeface="Times New Roman" panose="02020603050405020304" pitchFamily="18" charset="0"/>
              </a:rPr>
              <a:t>3</a:t>
            </a:r>
            <a:r>
              <a:rPr lang="en-US" altLang="zh-CN" sz="2200" dirty="0">
                <a:highlight>
                  <a:srgbClr val="FFFF00"/>
                </a:highlight>
                <a:ea typeface="楷体_GB2312" pitchFamily="49" charset="-122"/>
                <a:cs typeface="Times New Roman" panose="02020603050405020304" pitchFamily="18" charset="0"/>
              </a:rPr>
              <a:t>Sn surface Sn content 22.35 at%, contains oxides and rare copper impurities.</a:t>
            </a:r>
            <a:endParaRPr lang="zh-CN" altLang="en-US" sz="2200" dirty="0">
              <a:highlight>
                <a:srgbClr val="FFFF00"/>
              </a:highlight>
              <a:ea typeface="楷体_GB2312" pitchFamily="49" charset="-122"/>
              <a:cs typeface="Times New Roman" panose="02020603050405020304" pitchFamily="18" charset="0"/>
            </a:endParaRPr>
          </a:p>
        </p:txBody>
      </p:sp>
      <p:sp>
        <p:nvSpPr>
          <p:cNvPr id="19" name="文本框 18">
            <a:extLst>
              <a:ext uri="{FF2B5EF4-FFF2-40B4-BE49-F238E27FC236}">
                <a16:creationId xmlns:a16="http://schemas.microsoft.com/office/drawing/2014/main" id="{C5D18767-58D6-C17E-94B0-ABCAA61B565A}"/>
              </a:ext>
            </a:extLst>
          </p:cNvPr>
          <p:cNvSpPr txBox="1"/>
          <p:nvPr/>
        </p:nvSpPr>
        <p:spPr bwMode="auto">
          <a:xfrm>
            <a:off x="9640665" y="3552597"/>
            <a:ext cx="2124231" cy="400110"/>
          </a:xfrm>
          <a:prstGeom prst="rect">
            <a:avLst/>
          </a:prstGeom>
          <a:noFill/>
          <a:ln w="9525">
            <a:noFill/>
            <a:miter lim="800000"/>
          </a:ln>
        </p:spPr>
        <p:txBody>
          <a:bodyPr wrap="square">
            <a:spAutoFit/>
          </a:bodyPr>
          <a:lstStyle/>
          <a:p>
            <a:r>
              <a:rPr lang="en-GB" altLang="zh-CN" sz="2000" i="1" dirty="0">
                <a:solidFill>
                  <a:srgbClr val="000000"/>
                </a:solidFill>
                <a:effectLst/>
                <a:latin typeface="Calibri" panose="020F0502020204030204" pitchFamily="34" charset="0"/>
                <a:ea typeface="宋体" panose="02010600030101010101" pitchFamily="2" charset="-122"/>
              </a:rPr>
              <a:t>Alena </a:t>
            </a:r>
            <a:r>
              <a:rPr lang="en-GB" altLang="zh-CN" sz="2000" i="1" dirty="0" err="1">
                <a:solidFill>
                  <a:srgbClr val="000000"/>
                </a:solidFill>
                <a:effectLst/>
                <a:latin typeface="Calibri" panose="020F0502020204030204" pitchFamily="34" charset="0"/>
                <a:ea typeface="宋体" panose="02010600030101010101" pitchFamily="2" charset="-122"/>
              </a:rPr>
              <a:t>Prudnikava</a:t>
            </a:r>
            <a:endParaRPr lang="zh-CN" altLang="en-US" sz="2000" i="1" dirty="0"/>
          </a:p>
        </p:txBody>
      </p:sp>
    </p:spTree>
    <p:extLst>
      <p:ext uri="{BB962C8B-B14F-4D97-AF65-F5344CB8AC3E}">
        <p14:creationId xmlns:p14="http://schemas.microsoft.com/office/powerpoint/2010/main" val="1218747681"/>
      </p:ext>
    </p:extLst>
  </p:cSld>
  <p:clrMapOvr>
    <a:masterClrMapping/>
  </p:clrMapOvr>
  <p:transition>
    <p:diamon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26647A34-C016-45FB-829B-F4858E7628E1}"/>
              </a:ext>
            </a:extLst>
          </p:cNvPr>
          <p:cNvSpPr>
            <a:spLocks noGrp="1" noChangeArrowheads="1"/>
          </p:cNvSpPr>
          <p:nvPr>
            <p:ph type="title"/>
          </p:nvPr>
        </p:nvSpPr>
        <p:spPr>
          <a:xfrm>
            <a:off x="608013" y="152400"/>
            <a:ext cx="7927975" cy="706438"/>
          </a:xfrm>
        </p:spPr>
        <p:txBody>
          <a:bodyPr/>
          <a:lstStyle/>
          <a:p>
            <a:r>
              <a:rPr lang="zh-CN" altLang="en-US" sz="3300" i="0" dirty="0"/>
              <a:t>       </a:t>
            </a:r>
            <a:r>
              <a:rPr lang="en-US" altLang="zh-CN" sz="3300" i="0" dirty="0"/>
              <a:t>Outlines</a:t>
            </a:r>
            <a:endParaRPr lang="en-US" altLang="en-US" sz="3300" b="0" i="0" dirty="0">
              <a:solidFill>
                <a:schemeClr val="accent1"/>
              </a:solidFill>
            </a:endParaRPr>
          </a:p>
        </p:txBody>
      </p:sp>
      <p:sp>
        <p:nvSpPr>
          <p:cNvPr id="3" name="内容占位符 2">
            <a:extLst>
              <a:ext uri="{FF2B5EF4-FFF2-40B4-BE49-F238E27FC236}">
                <a16:creationId xmlns:a16="http://schemas.microsoft.com/office/drawing/2014/main" id="{4ACAAF43-F6B1-4898-9AB8-5F58325040DF}"/>
              </a:ext>
            </a:extLst>
          </p:cNvPr>
          <p:cNvSpPr>
            <a:spLocks noGrp="1"/>
          </p:cNvSpPr>
          <p:nvPr>
            <p:ph idx="4294967295"/>
          </p:nvPr>
        </p:nvSpPr>
        <p:spPr/>
        <p:txBody>
          <a:bodyPr/>
          <a:lstStyle/>
          <a:p>
            <a:pPr marL="0" indent="0">
              <a:buNone/>
            </a:pPr>
            <a:r>
              <a:rPr lang="en-US" altLang="zh-CN" dirty="0"/>
              <a:t> </a:t>
            </a:r>
            <a:endParaRPr lang="zh-CN" altLang="en-US" dirty="0"/>
          </a:p>
        </p:txBody>
      </p:sp>
      <p:sp>
        <p:nvSpPr>
          <p:cNvPr id="2" name="TextBox 7">
            <a:extLst>
              <a:ext uri="{FF2B5EF4-FFF2-40B4-BE49-F238E27FC236}">
                <a16:creationId xmlns:a16="http://schemas.microsoft.com/office/drawing/2014/main" id="{5F56C275-64E8-8561-C137-B8ADFC901C8B}"/>
              </a:ext>
            </a:extLst>
          </p:cNvPr>
          <p:cNvSpPr txBox="1"/>
          <p:nvPr/>
        </p:nvSpPr>
        <p:spPr bwMode="auto">
          <a:xfrm>
            <a:off x="1440463" y="1862438"/>
            <a:ext cx="9633803" cy="3170099"/>
          </a:xfrm>
          <a:prstGeom prst="rect">
            <a:avLst/>
          </a:prstGeom>
          <a:noFill/>
          <a:ln w="9525">
            <a:noFill/>
            <a:miter lim="800000"/>
          </a:ln>
        </p:spPr>
        <p:txBody>
          <a:bodyPr wrap="square">
            <a:spAutoFit/>
          </a:bodyPr>
          <a:lstStyle/>
          <a:p>
            <a:r>
              <a:rPr lang="en-US" altLang="zh-CN" sz="4000" b="1" i="0" u="none" strike="noStrike" baseline="0" dirty="0">
                <a:solidFill>
                  <a:schemeClr val="bg1">
                    <a:lumMod val="50000"/>
                  </a:schemeClr>
                </a:solidFill>
                <a:latin typeface="MicrosoftYaHei-Bold"/>
              </a:rPr>
              <a:t>1. Nb</a:t>
            </a:r>
            <a:r>
              <a:rPr lang="en-US" altLang="zh-CN" sz="4000" b="1" i="0" u="none" strike="noStrike" baseline="-25000" dirty="0">
                <a:solidFill>
                  <a:schemeClr val="bg1">
                    <a:lumMod val="50000"/>
                  </a:schemeClr>
                </a:solidFill>
                <a:latin typeface="MicrosoftYaHei-Bold"/>
              </a:rPr>
              <a:t>3</a:t>
            </a:r>
            <a:r>
              <a:rPr lang="en-US" altLang="zh-CN" sz="4000" b="1" i="0" u="none" strike="noStrike" baseline="0" dirty="0">
                <a:solidFill>
                  <a:schemeClr val="bg1">
                    <a:lumMod val="50000"/>
                  </a:schemeClr>
                </a:solidFill>
                <a:latin typeface="MicrosoftYaHei-Bold"/>
              </a:rPr>
              <a:t>Sn and QPR </a:t>
            </a:r>
            <a:r>
              <a:rPr lang="en-US" altLang="zh-CN" sz="4000" b="1" dirty="0">
                <a:solidFill>
                  <a:schemeClr val="bg1">
                    <a:lumMod val="50000"/>
                  </a:schemeClr>
                </a:solidFill>
                <a:latin typeface="MicrosoftYaHei-Bold"/>
              </a:rPr>
              <a:t>background </a:t>
            </a:r>
            <a:endParaRPr lang="en-US" altLang="zh-CN" sz="4000" b="1" i="0" u="none" strike="noStrike" baseline="0" dirty="0">
              <a:solidFill>
                <a:schemeClr val="bg1">
                  <a:lumMod val="50000"/>
                </a:schemeClr>
              </a:solidFill>
              <a:latin typeface="MicrosoftYaHei-Bold"/>
            </a:endParaRPr>
          </a:p>
          <a:p>
            <a:r>
              <a:rPr lang="en-US" altLang="zh-CN" sz="4000" b="1" i="0" u="none" strike="noStrike" baseline="0" dirty="0">
                <a:solidFill>
                  <a:schemeClr val="bg1">
                    <a:lumMod val="50000"/>
                  </a:schemeClr>
                </a:solidFill>
                <a:latin typeface="MicrosoftYaHei-Bold"/>
              </a:rPr>
              <a:t>2. </a:t>
            </a:r>
            <a:r>
              <a:rPr lang="en-US" altLang="zh-CN" sz="4000" b="1" dirty="0">
                <a:solidFill>
                  <a:schemeClr val="bg1">
                    <a:lumMod val="50000"/>
                  </a:schemeClr>
                </a:solidFill>
                <a:latin typeface="MicrosoftYaHei-Bold"/>
              </a:rPr>
              <a:t>Overall ETS bronze route progress</a:t>
            </a:r>
          </a:p>
          <a:p>
            <a:r>
              <a:rPr lang="en-US" altLang="zh-CN" sz="4000" b="1" i="0" u="none" strike="noStrike" baseline="0" dirty="0">
                <a:solidFill>
                  <a:schemeClr val="bg1">
                    <a:lumMod val="50000"/>
                  </a:schemeClr>
                </a:solidFill>
                <a:latin typeface="MicrosoftYaHei-Bold"/>
              </a:rPr>
              <a:t>3. Cu-based Nb</a:t>
            </a:r>
            <a:r>
              <a:rPr lang="en-US" altLang="zh-CN" sz="4000" b="1" i="0" u="none" strike="noStrike" baseline="-25000" dirty="0">
                <a:solidFill>
                  <a:schemeClr val="bg1">
                    <a:lumMod val="50000"/>
                  </a:schemeClr>
                </a:solidFill>
                <a:latin typeface="MicrosoftYaHei-Bold"/>
              </a:rPr>
              <a:t>3</a:t>
            </a:r>
            <a:r>
              <a:rPr lang="en-US" altLang="zh-CN" sz="4000" b="1" i="0" u="none" strike="noStrike" baseline="0" dirty="0">
                <a:solidFill>
                  <a:schemeClr val="bg1">
                    <a:lumMod val="50000"/>
                  </a:schemeClr>
                </a:solidFill>
                <a:latin typeface="MicrosoftYaHei-Bold"/>
              </a:rPr>
              <a:t>Sn QPR samples preparation</a:t>
            </a:r>
            <a:endParaRPr lang="en-US" altLang="zh-CN" sz="3200" b="1" i="0" u="none" strike="noStrike" baseline="0" dirty="0">
              <a:solidFill>
                <a:schemeClr val="bg1">
                  <a:lumMod val="50000"/>
                </a:schemeClr>
              </a:solidFill>
              <a:latin typeface="MicrosoftYaHei-Bold"/>
            </a:endParaRPr>
          </a:p>
          <a:p>
            <a:pPr algn="l"/>
            <a:r>
              <a:rPr lang="en-US" altLang="zh-CN" sz="4000" b="1" i="0" u="none" strike="noStrike" baseline="0" dirty="0">
                <a:latin typeface="MicrosoftYaHei-Bold"/>
              </a:rPr>
              <a:t>4. Nb/Cu QPR sample baseline RF test</a:t>
            </a:r>
          </a:p>
          <a:p>
            <a:pPr algn="l"/>
            <a:r>
              <a:rPr lang="en-US" altLang="zh-CN" sz="4000" b="1" i="0" u="none" strike="noStrike" baseline="0" dirty="0">
                <a:solidFill>
                  <a:schemeClr val="bg1">
                    <a:lumMod val="50000"/>
                  </a:schemeClr>
                </a:solidFill>
                <a:latin typeface="MicrosoftYaHei-Bold"/>
              </a:rPr>
              <a:t>5. Future work and conclusion</a:t>
            </a:r>
            <a:endParaRPr lang="zh-CN" altLang="en-US" sz="3200" dirty="0">
              <a:solidFill>
                <a:schemeClr val="bg1">
                  <a:lumMod val="50000"/>
                </a:schemeClr>
              </a:solidFill>
            </a:endParaRPr>
          </a:p>
        </p:txBody>
      </p:sp>
    </p:spTree>
    <p:extLst>
      <p:ext uri="{BB962C8B-B14F-4D97-AF65-F5344CB8AC3E}">
        <p14:creationId xmlns:p14="http://schemas.microsoft.com/office/powerpoint/2010/main" val="3340901384"/>
      </p:ext>
    </p:extLst>
  </p:cSld>
  <p:clrMapOvr>
    <a:masterClrMapping/>
  </p:clrMapOvr>
  <p:transition>
    <p:diamon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ADFE8FB-2E32-9ACF-42AE-CE27DDF75D07}"/>
              </a:ext>
            </a:extLst>
          </p:cNvPr>
          <p:cNvSpPr>
            <a:spLocks noGrp="1"/>
          </p:cNvSpPr>
          <p:nvPr>
            <p:ph type="title"/>
          </p:nvPr>
        </p:nvSpPr>
        <p:spPr/>
        <p:txBody>
          <a:bodyPr/>
          <a:lstStyle/>
          <a:p>
            <a:r>
              <a:rPr lang="en-US" altLang="zh-CN" dirty="0"/>
              <a:t>Nb/Cu QPR sample baseline test</a:t>
            </a:r>
            <a:endParaRPr lang="zh-CN" altLang="en-US" dirty="0"/>
          </a:p>
        </p:txBody>
      </p:sp>
      <p:sp>
        <p:nvSpPr>
          <p:cNvPr id="31" name="文本框 30">
            <a:extLst>
              <a:ext uri="{FF2B5EF4-FFF2-40B4-BE49-F238E27FC236}">
                <a16:creationId xmlns:a16="http://schemas.microsoft.com/office/drawing/2014/main" id="{83CECA3F-77EF-8CCC-CA68-F76A8CA48137}"/>
              </a:ext>
            </a:extLst>
          </p:cNvPr>
          <p:cNvSpPr txBox="1"/>
          <p:nvPr/>
        </p:nvSpPr>
        <p:spPr>
          <a:xfrm>
            <a:off x="816232" y="4885864"/>
            <a:ext cx="10264695" cy="1200329"/>
          </a:xfrm>
          <a:prstGeom prst="rect">
            <a:avLst/>
          </a:prstGeom>
          <a:noFill/>
        </p:spPr>
        <p:txBody>
          <a:bodyPr wrap="square" rtlCol="0">
            <a:spAutoFit/>
          </a:bodyPr>
          <a:lstStyle/>
          <a:p>
            <a:pPr marL="285750" indent="-285750">
              <a:buFont typeface="Wingdings" panose="05000000000000000000" pitchFamily="2" charset="2"/>
              <a:buChar char="Ø"/>
            </a:pPr>
            <a:r>
              <a:rPr lang="en-US" altLang="zh-CN" dirty="0"/>
              <a:t>The Nb/Cu QPR sample is not sealed with indium wire, but only connected with bolts, resulting in poor vacuum (resonator chamber: 7E-6 mbar, thermometry chamber: 2E-5 mbar).</a:t>
            </a:r>
          </a:p>
          <a:p>
            <a:pPr marL="285750" indent="-285750">
              <a:buFont typeface="Wingdings" panose="05000000000000000000" pitchFamily="2" charset="2"/>
              <a:buChar char="Ø"/>
            </a:pPr>
            <a:r>
              <a:rPr lang="en-US" altLang="zh-CN" dirty="0"/>
              <a:t>Control the gap distance by selecting the flange with the appropriate height and vector network analyzer test. (a total of 7 flanges with different heights)</a:t>
            </a:r>
            <a:endParaRPr lang="zh-CN" altLang="en-US" dirty="0"/>
          </a:p>
        </p:txBody>
      </p:sp>
      <p:grpSp>
        <p:nvGrpSpPr>
          <p:cNvPr id="32" name="组合 31">
            <a:extLst>
              <a:ext uri="{FF2B5EF4-FFF2-40B4-BE49-F238E27FC236}">
                <a16:creationId xmlns:a16="http://schemas.microsoft.com/office/drawing/2014/main" id="{14F480AD-A223-F218-BF4E-0D952254A364}"/>
              </a:ext>
            </a:extLst>
          </p:cNvPr>
          <p:cNvGrpSpPr/>
          <p:nvPr/>
        </p:nvGrpSpPr>
        <p:grpSpPr>
          <a:xfrm>
            <a:off x="986055" y="1161770"/>
            <a:ext cx="9782046" cy="3468098"/>
            <a:chOff x="990600" y="1599202"/>
            <a:chExt cx="9782046" cy="3468098"/>
          </a:xfrm>
        </p:grpSpPr>
        <p:pic>
          <p:nvPicPr>
            <p:cNvPr id="33" name="图片 32">
              <a:extLst>
                <a:ext uri="{FF2B5EF4-FFF2-40B4-BE49-F238E27FC236}">
                  <a16:creationId xmlns:a16="http://schemas.microsoft.com/office/drawing/2014/main" id="{73AE0628-964A-F45D-D0E0-D2509102F9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37686" y="1968710"/>
              <a:ext cx="2308324" cy="3076564"/>
            </a:xfrm>
            <a:prstGeom prst="rect">
              <a:avLst/>
            </a:prstGeom>
          </p:spPr>
        </p:pic>
        <p:grpSp>
          <p:nvGrpSpPr>
            <p:cNvPr id="34" name="组合 33">
              <a:extLst>
                <a:ext uri="{FF2B5EF4-FFF2-40B4-BE49-F238E27FC236}">
                  <a16:creationId xmlns:a16="http://schemas.microsoft.com/office/drawing/2014/main" id="{B228646E-ED95-5B33-CA12-593C36DDB19B}"/>
                </a:ext>
              </a:extLst>
            </p:cNvPr>
            <p:cNvGrpSpPr/>
            <p:nvPr/>
          </p:nvGrpSpPr>
          <p:grpSpPr>
            <a:xfrm>
              <a:off x="990600" y="1968710"/>
              <a:ext cx="9703808" cy="3098590"/>
              <a:chOff x="1047750" y="2092535"/>
              <a:chExt cx="9703808" cy="3098590"/>
            </a:xfrm>
          </p:grpSpPr>
          <p:pic>
            <p:nvPicPr>
              <p:cNvPr id="39" name="图片 38">
                <a:extLst>
                  <a:ext uri="{FF2B5EF4-FFF2-40B4-BE49-F238E27FC236}">
                    <a16:creationId xmlns:a16="http://schemas.microsoft.com/office/drawing/2014/main" id="{271A6CE7-8837-351A-BD6B-B8A0AE87E9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7706" y="2092536"/>
                <a:ext cx="2324849" cy="3098589"/>
              </a:xfrm>
              <a:prstGeom prst="rect">
                <a:avLst/>
              </a:prstGeom>
            </p:spPr>
          </p:pic>
          <p:pic>
            <p:nvPicPr>
              <p:cNvPr id="40" name="图片 39">
                <a:extLst>
                  <a:ext uri="{FF2B5EF4-FFF2-40B4-BE49-F238E27FC236}">
                    <a16:creationId xmlns:a16="http://schemas.microsoft.com/office/drawing/2014/main" id="{1F07A878-36C4-2033-A43A-CD20A295D5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47750" y="2092536"/>
                <a:ext cx="2324850" cy="3098589"/>
              </a:xfrm>
              <a:prstGeom prst="rect">
                <a:avLst/>
              </a:prstGeom>
            </p:spPr>
          </p:pic>
          <p:pic>
            <p:nvPicPr>
              <p:cNvPr id="41" name="图片 40">
                <a:extLst>
                  <a:ext uri="{FF2B5EF4-FFF2-40B4-BE49-F238E27FC236}">
                    <a16:creationId xmlns:a16="http://schemas.microsoft.com/office/drawing/2014/main" id="{4C8C715F-1D19-C774-BF28-C2877DB5E9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27616" y="2092535"/>
                <a:ext cx="2323942" cy="3098589"/>
              </a:xfrm>
              <a:prstGeom prst="rect">
                <a:avLst/>
              </a:prstGeom>
            </p:spPr>
          </p:pic>
          <p:sp>
            <p:nvSpPr>
              <p:cNvPr id="42" name="箭头: 右 41">
                <a:extLst>
                  <a:ext uri="{FF2B5EF4-FFF2-40B4-BE49-F238E27FC236}">
                    <a16:creationId xmlns:a16="http://schemas.microsoft.com/office/drawing/2014/main" id="{7986FDCD-CBBA-6508-F7C2-21F2F203D556}"/>
                  </a:ext>
                </a:extLst>
              </p:cNvPr>
              <p:cNvSpPr/>
              <p:nvPr/>
            </p:nvSpPr>
            <p:spPr>
              <a:xfrm>
                <a:off x="3288630" y="3362325"/>
                <a:ext cx="438150" cy="609600"/>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43" name="箭头: 右 42">
                <a:extLst>
                  <a:ext uri="{FF2B5EF4-FFF2-40B4-BE49-F238E27FC236}">
                    <a16:creationId xmlns:a16="http://schemas.microsoft.com/office/drawing/2014/main" id="{C5BD3EB1-6B60-2A69-296B-3DFB42354679}"/>
                  </a:ext>
                </a:extLst>
              </p:cNvPr>
              <p:cNvSpPr/>
              <p:nvPr/>
            </p:nvSpPr>
            <p:spPr>
              <a:xfrm>
                <a:off x="5748585" y="3337029"/>
                <a:ext cx="438150" cy="609600"/>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44" name="箭头: 右 43">
                <a:extLst>
                  <a:ext uri="{FF2B5EF4-FFF2-40B4-BE49-F238E27FC236}">
                    <a16:creationId xmlns:a16="http://schemas.microsoft.com/office/drawing/2014/main" id="{9189CE5E-02FA-81CF-331F-04B7C95ED749}"/>
                  </a:ext>
                </a:extLst>
              </p:cNvPr>
              <p:cNvSpPr/>
              <p:nvPr/>
            </p:nvSpPr>
            <p:spPr>
              <a:xfrm>
                <a:off x="8241374" y="3337029"/>
                <a:ext cx="438150" cy="609600"/>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zh-CN" altLang="en-US"/>
              </a:p>
            </p:txBody>
          </p:sp>
        </p:grpSp>
        <p:sp>
          <p:nvSpPr>
            <p:cNvPr id="35" name="文本框 34">
              <a:extLst>
                <a:ext uri="{FF2B5EF4-FFF2-40B4-BE49-F238E27FC236}">
                  <a16:creationId xmlns:a16="http://schemas.microsoft.com/office/drawing/2014/main" id="{5802AD1D-BD70-D244-6ECC-4EB0184BE939}"/>
                </a:ext>
              </a:extLst>
            </p:cNvPr>
            <p:cNvSpPr txBox="1"/>
            <p:nvPr/>
          </p:nvSpPr>
          <p:spPr>
            <a:xfrm>
              <a:off x="1150494" y="1611674"/>
              <a:ext cx="2202781" cy="369332"/>
            </a:xfrm>
            <a:prstGeom prst="rect">
              <a:avLst/>
            </a:prstGeom>
            <a:noFill/>
          </p:spPr>
          <p:txBody>
            <a:bodyPr wrap="square" rtlCol="0">
              <a:spAutoFit/>
            </a:bodyPr>
            <a:lstStyle/>
            <a:p>
              <a:r>
                <a:rPr lang="en-US" altLang="zh-CN" dirty="0"/>
                <a:t>Mount QPR sample</a:t>
              </a:r>
              <a:endParaRPr lang="zh-CN" altLang="en-US" dirty="0"/>
            </a:p>
          </p:txBody>
        </p:sp>
        <p:sp>
          <p:nvSpPr>
            <p:cNvPr id="36" name="文本框 35">
              <a:extLst>
                <a:ext uri="{FF2B5EF4-FFF2-40B4-BE49-F238E27FC236}">
                  <a16:creationId xmlns:a16="http://schemas.microsoft.com/office/drawing/2014/main" id="{9D4D3110-7FA8-6F22-035A-28738E01A274}"/>
                </a:ext>
              </a:extLst>
            </p:cNvPr>
            <p:cNvSpPr txBox="1"/>
            <p:nvPr/>
          </p:nvSpPr>
          <p:spPr>
            <a:xfrm>
              <a:off x="3277533" y="1599202"/>
              <a:ext cx="2803485" cy="369332"/>
            </a:xfrm>
            <a:prstGeom prst="rect">
              <a:avLst/>
            </a:prstGeom>
            <a:noFill/>
          </p:spPr>
          <p:txBody>
            <a:bodyPr wrap="square" rtlCol="0">
              <a:spAutoFit/>
            </a:bodyPr>
            <a:lstStyle/>
            <a:p>
              <a:r>
                <a:rPr lang="en-US" altLang="zh-CN" dirty="0"/>
                <a:t>Mount sensor and heater</a:t>
              </a:r>
              <a:endParaRPr lang="zh-CN" altLang="en-US" dirty="0"/>
            </a:p>
          </p:txBody>
        </p:sp>
        <p:sp>
          <p:nvSpPr>
            <p:cNvPr id="37" name="文本框 36">
              <a:extLst>
                <a:ext uri="{FF2B5EF4-FFF2-40B4-BE49-F238E27FC236}">
                  <a16:creationId xmlns:a16="http://schemas.microsoft.com/office/drawing/2014/main" id="{982489CD-253F-0B57-1C72-44BA883F0010}"/>
                </a:ext>
              </a:extLst>
            </p:cNvPr>
            <p:cNvSpPr txBox="1"/>
            <p:nvPr/>
          </p:nvSpPr>
          <p:spPr>
            <a:xfrm>
              <a:off x="5867423" y="1599202"/>
              <a:ext cx="2803485" cy="369332"/>
            </a:xfrm>
            <a:prstGeom prst="rect">
              <a:avLst/>
            </a:prstGeom>
            <a:noFill/>
          </p:spPr>
          <p:txBody>
            <a:bodyPr wrap="square" rtlCol="0">
              <a:spAutoFit/>
            </a:bodyPr>
            <a:lstStyle/>
            <a:p>
              <a:r>
                <a:rPr lang="en-US" altLang="zh-CN" dirty="0"/>
                <a:t>Check vacuum pressure</a:t>
              </a:r>
              <a:endParaRPr lang="zh-CN" altLang="en-US" dirty="0"/>
            </a:p>
          </p:txBody>
        </p:sp>
        <p:sp>
          <p:nvSpPr>
            <p:cNvPr id="38" name="文本框 37">
              <a:extLst>
                <a:ext uri="{FF2B5EF4-FFF2-40B4-BE49-F238E27FC236}">
                  <a16:creationId xmlns:a16="http://schemas.microsoft.com/office/drawing/2014/main" id="{F3C8E0EB-B107-921B-FAC6-9D20F0B256A4}"/>
                </a:ext>
              </a:extLst>
            </p:cNvPr>
            <p:cNvSpPr txBox="1"/>
            <p:nvPr/>
          </p:nvSpPr>
          <p:spPr>
            <a:xfrm>
              <a:off x="8292227" y="1599202"/>
              <a:ext cx="2480419" cy="369332"/>
            </a:xfrm>
            <a:prstGeom prst="rect">
              <a:avLst/>
            </a:prstGeom>
            <a:noFill/>
          </p:spPr>
          <p:txBody>
            <a:bodyPr wrap="square" rtlCol="0">
              <a:spAutoFit/>
            </a:bodyPr>
            <a:lstStyle/>
            <a:p>
              <a:r>
                <a:rPr lang="en-US" altLang="zh-CN" dirty="0"/>
                <a:t>Move QPR to cryostat</a:t>
              </a:r>
              <a:endParaRPr lang="zh-CN" altLang="en-US" dirty="0"/>
            </a:p>
          </p:txBody>
        </p:sp>
      </p:grpSp>
      <p:sp>
        <p:nvSpPr>
          <p:cNvPr id="4" name="文本框 3">
            <a:extLst>
              <a:ext uri="{FF2B5EF4-FFF2-40B4-BE49-F238E27FC236}">
                <a16:creationId xmlns:a16="http://schemas.microsoft.com/office/drawing/2014/main" id="{9F38C73F-F1B8-8614-9DD3-A5446281EB7C}"/>
              </a:ext>
            </a:extLst>
          </p:cNvPr>
          <p:cNvSpPr txBox="1"/>
          <p:nvPr/>
        </p:nvSpPr>
        <p:spPr bwMode="auto">
          <a:xfrm>
            <a:off x="9725025" y="5964105"/>
            <a:ext cx="2323942" cy="400110"/>
          </a:xfrm>
          <a:prstGeom prst="rect">
            <a:avLst/>
          </a:prstGeom>
          <a:noFill/>
          <a:ln w="9525">
            <a:noFill/>
            <a:miter lim="800000"/>
          </a:ln>
        </p:spPr>
        <p:txBody>
          <a:bodyPr wrap="square">
            <a:spAutoFit/>
          </a:bodyPr>
          <a:lstStyle/>
          <a:p>
            <a:r>
              <a:rPr lang="en-GB" altLang="zh-CN" sz="2000" i="1" dirty="0">
                <a:solidFill>
                  <a:srgbClr val="000000"/>
                </a:solidFill>
                <a:effectLst/>
                <a:latin typeface="Calibri" panose="020F0502020204030204" pitchFamily="34" charset="0"/>
                <a:ea typeface="宋体" panose="02010600030101010101" pitchFamily="2" charset="-122"/>
              </a:rPr>
              <a:t>Sebastian </a:t>
            </a:r>
            <a:r>
              <a:rPr lang="en-GB" altLang="zh-CN" sz="2000" i="1" dirty="0" err="1">
                <a:solidFill>
                  <a:srgbClr val="000000"/>
                </a:solidFill>
                <a:effectLst/>
                <a:latin typeface="Calibri" panose="020F0502020204030204" pitchFamily="34" charset="0"/>
                <a:ea typeface="宋体" panose="02010600030101010101" pitchFamily="2" charset="-122"/>
              </a:rPr>
              <a:t>Keckert</a:t>
            </a:r>
            <a:endParaRPr lang="zh-CN" altLang="en-US" sz="2000" i="1" dirty="0"/>
          </a:p>
        </p:txBody>
      </p:sp>
    </p:spTree>
    <p:extLst>
      <p:ext uri="{BB962C8B-B14F-4D97-AF65-F5344CB8AC3E}">
        <p14:creationId xmlns:p14="http://schemas.microsoft.com/office/powerpoint/2010/main" val="620914122"/>
      </p:ext>
    </p:extLst>
  </p:cSld>
  <p:clrMapOvr>
    <a:masterClrMapping/>
  </p:clrMapOvr>
  <p:transition>
    <p:diamon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DF0604-CCD4-B5E9-7A93-40B2EA1CE570}"/>
              </a:ext>
            </a:extLst>
          </p:cNvPr>
          <p:cNvSpPr>
            <a:spLocks noGrp="1"/>
          </p:cNvSpPr>
          <p:nvPr>
            <p:ph type="title"/>
          </p:nvPr>
        </p:nvSpPr>
        <p:spPr/>
        <p:txBody>
          <a:bodyPr>
            <a:normAutofit/>
          </a:bodyPr>
          <a:lstStyle/>
          <a:p>
            <a:r>
              <a:rPr lang="en-US" altLang="zh-CN" sz="3200" dirty="0"/>
              <a:t>Nb/Cu baseline QPR sample test</a:t>
            </a:r>
            <a:endParaRPr lang="zh-CN" altLang="en-US" sz="3200" dirty="0"/>
          </a:p>
        </p:txBody>
      </p:sp>
      <p:grpSp>
        <p:nvGrpSpPr>
          <p:cNvPr id="6" name="组合 5">
            <a:extLst>
              <a:ext uri="{FF2B5EF4-FFF2-40B4-BE49-F238E27FC236}">
                <a16:creationId xmlns:a16="http://schemas.microsoft.com/office/drawing/2014/main" id="{6217CDBA-25DB-7BAD-4304-2E870C736F7E}"/>
              </a:ext>
            </a:extLst>
          </p:cNvPr>
          <p:cNvGrpSpPr/>
          <p:nvPr/>
        </p:nvGrpSpPr>
        <p:grpSpPr>
          <a:xfrm>
            <a:off x="591670" y="1177623"/>
            <a:ext cx="10833253" cy="4562577"/>
            <a:chOff x="591670" y="1159693"/>
            <a:chExt cx="10833253" cy="4562577"/>
          </a:xfrm>
        </p:grpSpPr>
        <p:graphicFrame>
          <p:nvGraphicFramePr>
            <p:cNvPr id="8" name="对象 7">
              <a:extLst>
                <a:ext uri="{FF2B5EF4-FFF2-40B4-BE49-F238E27FC236}">
                  <a16:creationId xmlns:a16="http://schemas.microsoft.com/office/drawing/2014/main" id="{3AE26774-90AC-3AC3-A1C7-97B95599B966}"/>
                </a:ext>
              </a:extLst>
            </p:cNvPr>
            <p:cNvGraphicFramePr>
              <a:graphicFrameLocks noChangeAspect="1"/>
            </p:cNvGraphicFramePr>
            <p:nvPr>
              <p:extLst>
                <p:ext uri="{D42A27DB-BD31-4B8C-83A1-F6EECF244321}">
                  <p14:modId xmlns:p14="http://schemas.microsoft.com/office/powerpoint/2010/main" val="171436590"/>
                </p:ext>
              </p:extLst>
            </p:nvPr>
          </p:nvGraphicFramePr>
          <p:xfrm>
            <a:off x="591670" y="1159693"/>
            <a:ext cx="5955412" cy="4562577"/>
          </p:xfrm>
          <a:graphic>
            <a:graphicData uri="http://schemas.openxmlformats.org/presentationml/2006/ole">
              <mc:AlternateContent xmlns:mc="http://schemas.openxmlformats.org/markup-compatibility/2006">
                <mc:Choice xmlns:v="urn:schemas-microsoft-com:vml" Requires="v">
                  <p:oleObj name="Graph" r:id="rId2" imgW="9802368" imgH="7502511" progId="Origin95.Graph">
                    <p:embed/>
                  </p:oleObj>
                </mc:Choice>
                <mc:Fallback>
                  <p:oleObj name="Graph" r:id="rId2" imgW="9802368" imgH="7502511" progId="Origin95.Graph">
                    <p:embed/>
                    <p:pic>
                      <p:nvPicPr>
                        <p:cNvPr id="0" name=""/>
                        <p:cNvPicPr/>
                        <p:nvPr/>
                      </p:nvPicPr>
                      <p:blipFill>
                        <a:blip r:embed="rId3"/>
                        <a:stretch>
                          <a:fillRect/>
                        </a:stretch>
                      </p:blipFill>
                      <p:spPr>
                        <a:xfrm>
                          <a:off x="591670" y="1159693"/>
                          <a:ext cx="5955412" cy="4562577"/>
                        </a:xfrm>
                        <a:prstGeom prst="rect">
                          <a:avLst/>
                        </a:prstGeom>
                      </p:spPr>
                    </p:pic>
                  </p:oleObj>
                </mc:Fallback>
              </mc:AlternateContent>
            </a:graphicData>
          </a:graphic>
        </p:graphicFrame>
        <p:graphicFrame>
          <p:nvGraphicFramePr>
            <p:cNvPr id="9" name="对象 8">
              <a:extLst>
                <a:ext uri="{FF2B5EF4-FFF2-40B4-BE49-F238E27FC236}">
                  <a16:creationId xmlns:a16="http://schemas.microsoft.com/office/drawing/2014/main" id="{48FEB79E-D047-945C-9CF4-205B4840DB6A}"/>
                </a:ext>
              </a:extLst>
            </p:cNvPr>
            <p:cNvGraphicFramePr>
              <a:graphicFrameLocks noChangeAspect="1"/>
            </p:cNvGraphicFramePr>
            <p:nvPr>
              <p:extLst>
                <p:ext uri="{D42A27DB-BD31-4B8C-83A1-F6EECF244321}">
                  <p14:modId xmlns:p14="http://schemas.microsoft.com/office/powerpoint/2010/main" val="4169638750"/>
                </p:ext>
              </p:extLst>
            </p:nvPr>
          </p:nvGraphicFramePr>
          <p:xfrm>
            <a:off x="5469511" y="1159693"/>
            <a:ext cx="5955412" cy="4562577"/>
          </p:xfrm>
          <a:graphic>
            <a:graphicData uri="http://schemas.openxmlformats.org/presentationml/2006/ole">
              <mc:AlternateContent xmlns:mc="http://schemas.openxmlformats.org/markup-compatibility/2006">
                <mc:Choice xmlns:v="urn:schemas-microsoft-com:vml" Requires="v">
                  <p:oleObj name="Graph" r:id="rId4" imgW="9802368" imgH="7502511" progId="Origin95.Graph">
                    <p:embed/>
                  </p:oleObj>
                </mc:Choice>
                <mc:Fallback>
                  <p:oleObj name="Graph" r:id="rId4" imgW="9802368" imgH="7502511" progId="Origin95.Graph">
                    <p:embed/>
                    <p:pic>
                      <p:nvPicPr>
                        <p:cNvPr id="0" name=""/>
                        <p:cNvPicPr/>
                        <p:nvPr/>
                      </p:nvPicPr>
                      <p:blipFill>
                        <a:blip r:embed="rId5"/>
                        <a:stretch>
                          <a:fillRect/>
                        </a:stretch>
                      </p:blipFill>
                      <p:spPr>
                        <a:xfrm>
                          <a:off x="5469511" y="1159693"/>
                          <a:ext cx="5955412" cy="4562577"/>
                        </a:xfrm>
                        <a:prstGeom prst="rect">
                          <a:avLst/>
                        </a:prstGeom>
                      </p:spPr>
                    </p:pic>
                  </p:oleObj>
                </mc:Fallback>
              </mc:AlternateContent>
            </a:graphicData>
          </a:graphic>
        </p:graphicFrame>
      </p:grpSp>
      <p:sp>
        <p:nvSpPr>
          <p:cNvPr id="3" name="文本框 2">
            <a:extLst>
              <a:ext uri="{FF2B5EF4-FFF2-40B4-BE49-F238E27FC236}">
                <a16:creationId xmlns:a16="http://schemas.microsoft.com/office/drawing/2014/main" id="{B44EC665-D325-C28C-2857-6E3B9D5DFAD3}"/>
              </a:ext>
            </a:extLst>
          </p:cNvPr>
          <p:cNvSpPr txBox="1"/>
          <p:nvPr/>
        </p:nvSpPr>
        <p:spPr>
          <a:xfrm>
            <a:off x="767077" y="990585"/>
            <a:ext cx="10254360" cy="646331"/>
          </a:xfrm>
          <a:prstGeom prst="rect">
            <a:avLst/>
          </a:prstGeom>
          <a:noFill/>
        </p:spPr>
        <p:txBody>
          <a:bodyPr wrap="square" rtlCol="0">
            <a:spAutoFit/>
          </a:bodyPr>
          <a:lstStyle/>
          <a:p>
            <a:pPr marL="285750" indent="-285750">
              <a:buFont typeface="Wingdings" panose="05000000000000000000" pitchFamily="2" charset="2"/>
              <a:buChar char="Ø"/>
            </a:pPr>
            <a:r>
              <a:rPr lang="en-US" altLang="zh-CN" b="0" i="1" u="none" strike="noStrike" baseline="0" dirty="0">
                <a:latin typeface="Arial" panose="020B0604020202020204" pitchFamily="34" charset="0"/>
                <a:cs typeface="Arial" panose="020B0604020202020204" pitchFamily="34" charset="0"/>
              </a:rPr>
              <a:t>413 MHz: R</a:t>
            </a:r>
            <a:r>
              <a:rPr lang="en-US" altLang="zh-CN" b="0" i="0" u="none" strike="noStrike" baseline="-25000" dirty="0">
                <a:latin typeface="Arial" panose="020B0604020202020204" pitchFamily="34" charset="0"/>
                <a:cs typeface="Arial" panose="020B0604020202020204" pitchFamily="34" charset="0"/>
              </a:rPr>
              <a:t>s</a:t>
            </a:r>
            <a:r>
              <a:rPr lang="en-US" altLang="zh-CN" b="0" i="0" u="none" strike="noStrike" baseline="0" dirty="0">
                <a:latin typeface="Arial" panose="020B0604020202020204" pitchFamily="34" charset="0"/>
                <a:cs typeface="Arial" panose="020B0604020202020204" pitchFamily="34" charset="0"/>
              </a:rPr>
              <a:t> is measured to be about 33 </a:t>
            </a:r>
            <a:r>
              <a:rPr lang="en-US" altLang="zh-CN" b="0" i="0" u="none" strike="noStrike" baseline="0" dirty="0" err="1">
                <a:latin typeface="Arial" panose="020B0604020202020204" pitchFamily="34" charset="0"/>
                <a:cs typeface="Arial" panose="020B0604020202020204" pitchFamily="34" charset="0"/>
              </a:rPr>
              <a:t>nΩ</a:t>
            </a:r>
            <a:r>
              <a:rPr lang="en-US" altLang="zh-CN" b="0" i="0" u="none" strike="noStrike" baseline="0" dirty="0">
                <a:latin typeface="Arial" panose="020B0604020202020204" pitchFamily="34" charset="0"/>
                <a:cs typeface="Arial" panose="020B0604020202020204" pitchFamily="34" charset="0"/>
              </a:rPr>
              <a:t> at 2 K and 15 </a:t>
            </a:r>
            <a:r>
              <a:rPr lang="en-US" altLang="zh-CN" b="0" i="0" u="none" strike="noStrike" baseline="0" dirty="0" err="1">
                <a:latin typeface="Arial" panose="020B0604020202020204" pitchFamily="34" charset="0"/>
                <a:cs typeface="Arial" panose="020B0604020202020204" pitchFamily="34" charset="0"/>
              </a:rPr>
              <a:t>mT</a:t>
            </a:r>
            <a:r>
              <a:rPr lang="en-US" altLang="zh-CN" b="0" i="0" u="none" strike="noStrike" baseline="0" dirty="0">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(R</a:t>
            </a:r>
            <a:r>
              <a:rPr lang="en-US" altLang="zh-CN" baseline="-25000" dirty="0">
                <a:latin typeface="Arial" panose="020B0604020202020204" pitchFamily="34" charset="0"/>
                <a:cs typeface="Arial" panose="020B0604020202020204" pitchFamily="34" charset="0"/>
              </a:rPr>
              <a:t>BCS</a:t>
            </a:r>
            <a:r>
              <a:rPr lang="en-US" altLang="zh-CN" dirty="0">
                <a:latin typeface="Arial" panose="020B0604020202020204" pitchFamily="34" charset="0"/>
                <a:cs typeface="Arial" panose="020B0604020202020204" pitchFamily="34" charset="0"/>
              </a:rPr>
              <a:t> 1 </a:t>
            </a:r>
            <a:r>
              <a:rPr lang="en-US" altLang="zh-CN" dirty="0" err="1">
                <a:latin typeface="Arial" panose="020B0604020202020204" pitchFamily="34" charset="0"/>
                <a:cs typeface="Arial" panose="020B0604020202020204" pitchFamily="34" charset="0"/>
              </a:rPr>
              <a:t>nΩ</a:t>
            </a:r>
            <a:r>
              <a:rPr lang="en-US" altLang="zh-CN" dirty="0">
                <a:latin typeface="Arial" panose="020B0604020202020204" pitchFamily="34" charset="0"/>
                <a:cs typeface="Arial" panose="020B0604020202020204" pitchFamily="34" charset="0"/>
              </a:rPr>
              <a:t> +</a:t>
            </a:r>
            <a:r>
              <a:rPr lang="en-US" altLang="zh-CN" dirty="0" err="1">
                <a:latin typeface="Arial" panose="020B0604020202020204" pitchFamily="34" charset="0"/>
                <a:cs typeface="Arial" panose="020B0604020202020204" pitchFamily="34" charset="0"/>
              </a:rPr>
              <a:t>R</a:t>
            </a:r>
            <a:r>
              <a:rPr lang="en-US" altLang="zh-CN" baseline="-25000" dirty="0" err="1">
                <a:latin typeface="Arial" panose="020B0604020202020204" pitchFamily="34" charset="0"/>
                <a:cs typeface="Arial" panose="020B0604020202020204" pitchFamily="34" charset="0"/>
              </a:rPr>
              <a:t>res</a:t>
            </a:r>
            <a:r>
              <a:rPr lang="en-US" altLang="zh-CN" dirty="0">
                <a:latin typeface="Arial" panose="020B0604020202020204" pitchFamily="34" charset="0"/>
                <a:cs typeface="Arial" panose="020B0604020202020204" pitchFamily="34" charset="0"/>
              </a:rPr>
              <a:t> 32 </a:t>
            </a:r>
            <a:r>
              <a:rPr lang="en-US" altLang="zh-CN" dirty="0" err="1">
                <a:latin typeface="Arial" panose="020B0604020202020204" pitchFamily="34" charset="0"/>
                <a:cs typeface="Arial" panose="020B0604020202020204" pitchFamily="34" charset="0"/>
              </a:rPr>
              <a:t>nΩ</a:t>
            </a:r>
            <a:r>
              <a:rPr lang="en-US" altLang="zh-CN" dirty="0">
                <a:latin typeface="Arial" panose="020B0604020202020204" pitchFamily="34" charset="0"/>
                <a:cs typeface="Arial" panose="020B0604020202020204" pitchFamily="34" charset="0"/>
              </a:rPr>
              <a:t> ) </a:t>
            </a:r>
            <a:r>
              <a:rPr lang="en-US" altLang="zh-CN" b="0" i="0" u="none" strike="noStrike" baseline="0" dirty="0">
                <a:latin typeface="Arial" panose="020B0604020202020204" pitchFamily="34" charset="0"/>
                <a:cs typeface="Arial" panose="020B0604020202020204" pitchFamily="34" charset="0"/>
              </a:rPr>
              <a:t>.</a:t>
            </a:r>
          </a:p>
          <a:p>
            <a:pPr marL="285750" indent="-285750">
              <a:buFont typeface="Wingdings" panose="05000000000000000000" pitchFamily="2" charset="2"/>
              <a:buChar char="Ø"/>
            </a:pPr>
            <a:r>
              <a:rPr lang="en-US" altLang="zh-CN" b="0" i="1" u="none" strike="noStrike" baseline="0" dirty="0">
                <a:latin typeface="Arial" panose="020B0604020202020204" pitchFamily="34" charset="0"/>
                <a:cs typeface="Arial" panose="020B0604020202020204" pitchFamily="34" charset="0"/>
              </a:rPr>
              <a:t>The Nb coating quality is average: </a:t>
            </a:r>
            <a:r>
              <a:rPr lang="en-US" altLang="zh-CN" dirty="0">
                <a:latin typeface="Arial" panose="020B0604020202020204" pitchFamily="34" charset="0"/>
                <a:cs typeface="Arial" panose="020B0604020202020204" pitchFamily="34" charset="0"/>
              </a:rPr>
              <a:t>Severe Q-slope and RF heat limit occur.</a:t>
            </a:r>
            <a:endParaRPr lang="zh-CN" altLang="en-US" dirty="0">
              <a:latin typeface="Arial" panose="020B0604020202020204" pitchFamily="34" charset="0"/>
              <a:cs typeface="Arial" panose="020B0604020202020204" pitchFamily="34" charset="0"/>
            </a:endParaRPr>
          </a:p>
        </p:txBody>
      </p:sp>
      <p:sp>
        <p:nvSpPr>
          <p:cNvPr id="4" name="文本框 3">
            <a:extLst>
              <a:ext uri="{FF2B5EF4-FFF2-40B4-BE49-F238E27FC236}">
                <a16:creationId xmlns:a16="http://schemas.microsoft.com/office/drawing/2014/main" id="{BBC1285A-7123-18B7-C195-90D2EC1EF8FC}"/>
              </a:ext>
            </a:extLst>
          </p:cNvPr>
          <p:cNvSpPr txBox="1"/>
          <p:nvPr/>
        </p:nvSpPr>
        <p:spPr>
          <a:xfrm>
            <a:off x="767077" y="5523193"/>
            <a:ext cx="11126753" cy="923330"/>
          </a:xfrm>
          <a:prstGeom prst="rect">
            <a:avLst/>
          </a:prstGeom>
          <a:noFill/>
        </p:spPr>
        <p:txBody>
          <a:bodyPr wrap="square" rtlCol="0">
            <a:spAutoFit/>
          </a:bodyPr>
          <a:lstStyle/>
          <a:p>
            <a:pPr marL="285750" indent="-285750">
              <a:buFont typeface="Wingdings" panose="05000000000000000000" pitchFamily="2" charset="2"/>
              <a:buChar char="Ø"/>
            </a:pPr>
            <a:r>
              <a:rPr lang="en-US" altLang="zh-CN" b="0" i="1" u="none" strike="noStrike" baseline="0" dirty="0">
                <a:latin typeface="Arial" panose="020B0604020202020204" pitchFamily="34" charset="0"/>
                <a:cs typeface="Arial" panose="020B0604020202020204" pitchFamily="34" charset="0"/>
              </a:rPr>
              <a:t>Performed multiple thermal cycles from 10-2K: 120-20</a:t>
            </a:r>
            <a:r>
              <a:rPr lang="en-US" altLang="zh-CN" b="0" i="0" u="none" strike="noStrike" baseline="0" dirty="0">
                <a:latin typeface="Arial" panose="020B0604020202020204" pitchFamily="34" charset="0"/>
                <a:cs typeface="Arial" panose="020B0604020202020204" pitchFamily="34" charset="0"/>
              </a:rPr>
              <a:t> </a:t>
            </a:r>
            <a:r>
              <a:rPr lang="en-US" altLang="zh-CN" b="0" i="0" u="none" strike="noStrike" baseline="0" dirty="0" err="1">
                <a:latin typeface="Arial" panose="020B0604020202020204" pitchFamily="34" charset="0"/>
                <a:cs typeface="Arial" panose="020B0604020202020204" pitchFamily="34" charset="0"/>
              </a:rPr>
              <a:t>nΩ</a:t>
            </a:r>
            <a:r>
              <a:rPr lang="en-US" altLang="zh-CN" b="0" i="0" u="none" strike="noStrike" baseline="0" dirty="0">
                <a:latin typeface="Arial" panose="020B0604020202020204" pitchFamily="34" charset="0"/>
                <a:cs typeface="Arial" panose="020B0604020202020204" pitchFamily="34" charset="0"/>
              </a:rPr>
              <a:t> at 2K and 10mT</a:t>
            </a:r>
            <a:r>
              <a:rPr lang="en-US" altLang="zh-CN" dirty="0">
                <a:latin typeface="Arial" panose="020B0604020202020204" pitchFamily="34" charset="0"/>
                <a:cs typeface="Arial" panose="020B0604020202020204" pitchFamily="34" charset="0"/>
              </a:rPr>
              <a:t>, </a:t>
            </a:r>
            <a:r>
              <a:rPr lang="en-US" altLang="zh-CN" b="0" i="1" u="none" strike="noStrike" baseline="0" dirty="0">
                <a:latin typeface="Arial" panose="020B0604020202020204" pitchFamily="34" charset="0"/>
                <a:cs typeface="Arial" panose="020B0604020202020204" pitchFamily="34" charset="0"/>
              </a:rPr>
              <a:t>240-60</a:t>
            </a:r>
            <a:r>
              <a:rPr lang="en-US" altLang="zh-CN" b="0" i="0" u="none" strike="noStrike" baseline="0" dirty="0">
                <a:latin typeface="Arial" panose="020B0604020202020204" pitchFamily="34" charset="0"/>
                <a:cs typeface="Arial" panose="020B0604020202020204" pitchFamily="34" charset="0"/>
              </a:rPr>
              <a:t> </a:t>
            </a:r>
            <a:r>
              <a:rPr lang="en-US" altLang="zh-CN" b="0" i="0" u="none" strike="noStrike" baseline="0" dirty="0" err="1">
                <a:latin typeface="Arial" panose="020B0604020202020204" pitchFamily="34" charset="0"/>
                <a:cs typeface="Arial" panose="020B0604020202020204" pitchFamily="34" charset="0"/>
              </a:rPr>
              <a:t>nΩ</a:t>
            </a:r>
            <a:r>
              <a:rPr lang="en-US" altLang="zh-CN" b="0" i="0" u="none" strike="noStrike" baseline="0" dirty="0">
                <a:latin typeface="Arial" panose="020B0604020202020204" pitchFamily="34" charset="0"/>
                <a:cs typeface="Arial" panose="020B0604020202020204" pitchFamily="34" charset="0"/>
              </a:rPr>
              <a:t> at 4K and 15mT.</a:t>
            </a:r>
          </a:p>
          <a:p>
            <a:pPr marL="285750" indent="-285750">
              <a:buFont typeface="Wingdings" panose="05000000000000000000" pitchFamily="2" charset="2"/>
              <a:buChar char="Ø"/>
            </a:pPr>
            <a:r>
              <a:rPr lang="en-US" altLang="zh-CN" u="none" strike="noStrike" baseline="0" dirty="0">
                <a:latin typeface="Arial" panose="020B0604020202020204" pitchFamily="34" charset="0"/>
                <a:cs typeface="Arial" panose="020B0604020202020204" pitchFamily="34" charset="0"/>
              </a:rPr>
              <a:t>Nb/Cu QPR sample: When cooling through the critical temperature, the larger the rate, the less thermal current and less magnetic flux is trapped</a:t>
            </a:r>
            <a:r>
              <a:rPr lang="en-US" altLang="zh-CN" dirty="0">
                <a:latin typeface="Arial" panose="020B0604020202020204" pitchFamily="34" charset="0"/>
                <a:cs typeface="Arial" panose="020B0604020202020204" pitchFamily="34" charset="0"/>
              </a:rPr>
              <a:t>.</a:t>
            </a:r>
          </a:p>
        </p:txBody>
      </p:sp>
      <p:pic>
        <p:nvPicPr>
          <p:cNvPr id="7" name="图片 6">
            <a:extLst>
              <a:ext uri="{FF2B5EF4-FFF2-40B4-BE49-F238E27FC236}">
                <a16:creationId xmlns:a16="http://schemas.microsoft.com/office/drawing/2014/main" id="{6A631BA0-3315-C100-F9FB-21FA27B31CD5}"/>
              </a:ext>
            </a:extLst>
          </p:cNvPr>
          <p:cNvPicPr>
            <a:picLocks noChangeAspect="1"/>
          </p:cNvPicPr>
          <p:nvPr/>
        </p:nvPicPr>
        <p:blipFill>
          <a:blip r:embed="rId6"/>
          <a:stretch>
            <a:fillRect/>
          </a:stretch>
        </p:blipFill>
        <p:spPr>
          <a:xfrm>
            <a:off x="10463954" y="628193"/>
            <a:ext cx="1429876" cy="1371114"/>
          </a:xfrm>
          <a:prstGeom prst="ellipse">
            <a:avLst/>
          </a:prstGeom>
          <a:ln>
            <a:noFill/>
          </a:ln>
          <a:effectLst>
            <a:softEdge rad="112500"/>
          </a:effectLst>
        </p:spPr>
      </p:pic>
    </p:spTree>
    <p:extLst>
      <p:ext uri="{BB962C8B-B14F-4D97-AF65-F5344CB8AC3E}">
        <p14:creationId xmlns:p14="http://schemas.microsoft.com/office/powerpoint/2010/main" val="2526322865"/>
      </p:ext>
    </p:extLst>
  </p:cSld>
  <p:clrMapOvr>
    <a:masterClrMapping/>
  </p:clrMapOvr>
  <p:transition>
    <p:diamond/>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BDF0604-CCD4-B5E9-7A93-40B2EA1CE570}"/>
              </a:ext>
            </a:extLst>
          </p:cNvPr>
          <p:cNvSpPr>
            <a:spLocks noGrp="1"/>
          </p:cNvSpPr>
          <p:nvPr>
            <p:ph type="title"/>
          </p:nvPr>
        </p:nvSpPr>
        <p:spPr/>
        <p:txBody>
          <a:bodyPr>
            <a:normAutofit/>
          </a:bodyPr>
          <a:lstStyle/>
          <a:p>
            <a:r>
              <a:rPr lang="en-US" altLang="zh-CN" sz="3200" dirty="0"/>
              <a:t>Nb/Cu baseline QPR sample test</a:t>
            </a:r>
            <a:endParaRPr lang="zh-CN" altLang="en-US" sz="3200" dirty="0"/>
          </a:p>
        </p:txBody>
      </p:sp>
      <p:graphicFrame>
        <p:nvGraphicFramePr>
          <p:cNvPr id="6" name="对象 5">
            <a:extLst>
              <a:ext uri="{FF2B5EF4-FFF2-40B4-BE49-F238E27FC236}">
                <a16:creationId xmlns:a16="http://schemas.microsoft.com/office/drawing/2014/main" id="{0AA5B4EA-B76E-A410-A736-8748F28C0378}"/>
              </a:ext>
            </a:extLst>
          </p:cNvPr>
          <p:cNvGraphicFramePr>
            <a:graphicFrameLocks noChangeAspect="1"/>
          </p:cNvGraphicFramePr>
          <p:nvPr>
            <p:extLst>
              <p:ext uri="{D42A27DB-BD31-4B8C-83A1-F6EECF244321}">
                <p14:modId xmlns:p14="http://schemas.microsoft.com/office/powerpoint/2010/main" val="4165156280"/>
              </p:ext>
            </p:extLst>
          </p:nvPr>
        </p:nvGraphicFramePr>
        <p:xfrm>
          <a:off x="5612051" y="1063998"/>
          <a:ext cx="5660361" cy="4336532"/>
        </p:xfrm>
        <a:graphic>
          <a:graphicData uri="http://schemas.openxmlformats.org/presentationml/2006/ole">
            <mc:AlternateContent xmlns:mc="http://schemas.openxmlformats.org/markup-compatibility/2006">
              <mc:Choice xmlns:v="urn:schemas-microsoft-com:vml" Requires="v">
                <p:oleObj name="Graph" r:id="rId2" imgW="9802368" imgH="7502511" progId="Origin95.Graph">
                  <p:embed/>
                </p:oleObj>
              </mc:Choice>
              <mc:Fallback>
                <p:oleObj name="Graph" r:id="rId2" imgW="9802368" imgH="7502511" progId="Origin95.Graph">
                  <p:embed/>
                  <p:pic>
                    <p:nvPicPr>
                      <p:cNvPr id="3" name="对象 2">
                        <a:extLst>
                          <a:ext uri="{FF2B5EF4-FFF2-40B4-BE49-F238E27FC236}">
                            <a16:creationId xmlns:a16="http://schemas.microsoft.com/office/drawing/2014/main" id="{F860A1FB-5605-9943-F606-1715F2089141}"/>
                          </a:ext>
                        </a:extLst>
                      </p:cNvPr>
                      <p:cNvPicPr/>
                      <p:nvPr/>
                    </p:nvPicPr>
                    <p:blipFill>
                      <a:blip r:embed="rId3"/>
                      <a:stretch>
                        <a:fillRect/>
                      </a:stretch>
                    </p:blipFill>
                    <p:spPr>
                      <a:xfrm>
                        <a:off x="5612051" y="1063998"/>
                        <a:ext cx="5660361" cy="4336532"/>
                      </a:xfrm>
                      <a:prstGeom prst="rect">
                        <a:avLst/>
                      </a:prstGeom>
                    </p:spPr>
                  </p:pic>
                </p:oleObj>
              </mc:Fallback>
            </mc:AlternateContent>
          </a:graphicData>
        </a:graphic>
      </p:graphicFrame>
      <p:graphicFrame>
        <p:nvGraphicFramePr>
          <p:cNvPr id="7" name="对象 6">
            <a:extLst>
              <a:ext uri="{FF2B5EF4-FFF2-40B4-BE49-F238E27FC236}">
                <a16:creationId xmlns:a16="http://schemas.microsoft.com/office/drawing/2014/main" id="{721D4D46-9957-66AE-757C-C34187958C5C}"/>
              </a:ext>
            </a:extLst>
          </p:cNvPr>
          <p:cNvGraphicFramePr>
            <a:graphicFrameLocks noChangeAspect="1"/>
          </p:cNvGraphicFramePr>
          <p:nvPr>
            <p:extLst>
              <p:ext uri="{D42A27DB-BD31-4B8C-83A1-F6EECF244321}">
                <p14:modId xmlns:p14="http://schemas.microsoft.com/office/powerpoint/2010/main" val="1268848289"/>
              </p:ext>
            </p:extLst>
          </p:nvPr>
        </p:nvGraphicFramePr>
        <p:xfrm>
          <a:off x="284671" y="1063998"/>
          <a:ext cx="5660362" cy="4336532"/>
        </p:xfrm>
        <a:graphic>
          <a:graphicData uri="http://schemas.openxmlformats.org/presentationml/2006/ole">
            <mc:AlternateContent xmlns:mc="http://schemas.openxmlformats.org/markup-compatibility/2006">
              <mc:Choice xmlns:v="urn:schemas-microsoft-com:vml" Requires="v">
                <p:oleObj name="Graph" r:id="rId4" imgW="9802368" imgH="7502511" progId="Origin95.Graph">
                  <p:embed/>
                </p:oleObj>
              </mc:Choice>
              <mc:Fallback>
                <p:oleObj name="Graph" r:id="rId4" imgW="9802368" imgH="7502511" progId="Origin95.Graph">
                  <p:embed/>
                  <p:pic>
                    <p:nvPicPr>
                      <p:cNvPr id="2" name="对象 1">
                        <a:extLst>
                          <a:ext uri="{FF2B5EF4-FFF2-40B4-BE49-F238E27FC236}">
                            <a16:creationId xmlns:a16="http://schemas.microsoft.com/office/drawing/2014/main" id="{C603BD3F-83A3-233F-9DEA-3DBD41751EF1}"/>
                          </a:ext>
                        </a:extLst>
                      </p:cNvPr>
                      <p:cNvPicPr/>
                      <p:nvPr/>
                    </p:nvPicPr>
                    <p:blipFill>
                      <a:blip r:embed="rId5"/>
                      <a:stretch>
                        <a:fillRect/>
                      </a:stretch>
                    </p:blipFill>
                    <p:spPr>
                      <a:xfrm>
                        <a:off x="284671" y="1063998"/>
                        <a:ext cx="5660362" cy="4336532"/>
                      </a:xfrm>
                      <a:prstGeom prst="rect">
                        <a:avLst/>
                      </a:prstGeom>
                    </p:spPr>
                  </p:pic>
                </p:oleObj>
              </mc:Fallback>
            </mc:AlternateContent>
          </a:graphicData>
        </a:graphic>
      </p:graphicFrame>
      <p:sp>
        <p:nvSpPr>
          <p:cNvPr id="8" name="文本框 7">
            <a:extLst>
              <a:ext uri="{FF2B5EF4-FFF2-40B4-BE49-F238E27FC236}">
                <a16:creationId xmlns:a16="http://schemas.microsoft.com/office/drawing/2014/main" id="{B564CB4F-A6F1-E957-611D-7127B5478450}"/>
              </a:ext>
            </a:extLst>
          </p:cNvPr>
          <p:cNvSpPr txBox="1"/>
          <p:nvPr/>
        </p:nvSpPr>
        <p:spPr>
          <a:xfrm>
            <a:off x="1060782" y="5627897"/>
            <a:ext cx="10070436" cy="369332"/>
          </a:xfrm>
          <a:prstGeom prst="rect">
            <a:avLst/>
          </a:prstGeom>
          <a:noFill/>
        </p:spPr>
        <p:txBody>
          <a:bodyPr wrap="square">
            <a:spAutoFit/>
          </a:bodyPr>
          <a:lstStyle/>
          <a:p>
            <a:pPr marL="285750" indent="-285750">
              <a:buFont typeface="Wingdings" panose="05000000000000000000" pitchFamily="2" charset="2"/>
              <a:buChar char="Ø"/>
            </a:pPr>
            <a:r>
              <a:rPr lang="en-US" altLang="zh-CN" dirty="0">
                <a:latin typeface="Arial" panose="020B0604020202020204" pitchFamily="34" charset="0"/>
                <a:cs typeface="Arial" panose="020B0604020202020204" pitchFamily="34" charset="0"/>
              </a:rPr>
              <a:t>From T-</a:t>
            </a:r>
            <a:r>
              <a:rPr lang="en-US" altLang="zh-CN" dirty="0" err="1">
                <a:latin typeface="Arial" panose="020B0604020202020204" pitchFamily="34" charset="0"/>
                <a:cs typeface="Arial" panose="020B0604020202020204" pitchFamily="34" charset="0"/>
              </a:rPr>
              <a:t>B</a:t>
            </a:r>
            <a:r>
              <a:rPr lang="en-US" altLang="zh-CN" baseline="-25000" dirty="0" err="1">
                <a:latin typeface="Arial" panose="020B0604020202020204" pitchFamily="34" charset="0"/>
                <a:cs typeface="Arial" panose="020B0604020202020204" pitchFamily="34" charset="0"/>
              </a:rPr>
              <a:t>quench</a:t>
            </a:r>
            <a:r>
              <a:rPr lang="en-US" altLang="zh-CN" dirty="0">
                <a:latin typeface="Arial" panose="020B0604020202020204" pitchFamily="34" charset="0"/>
                <a:cs typeface="Arial" panose="020B0604020202020204" pitchFamily="34" charset="0"/>
              </a:rPr>
              <a:t> curve fitting (T/T</a:t>
            </a:r>
            <a:r>
              <a:rPr lang="en-US" altLang="zh-CN" baseline="-25000" dirty="0">
                <a:latin typeface="Arial" panose="020B0604020202020204" pitchFamily="34" charset="0"/>
                <a:cs typeface="Arial" panose="020B0604020202020204" pitchFamily="34" charset="0"/>
              </a:rPr>
              <a:t>c</a:t>
            </a:r>
            <a:r>
              <a:rPr lang="en-US" altLang="zh-CN" dirty="0">
                <a:latin typeface="Arial" panose="020B0604020202020204" pitchFamily="34" charset="0"/>
                <a:cs typeface="Arial" panose="020B0604020202020204" pitchFamily="34" charset="0"/>
              </a:rPr>
              <a:t>)</a:t>
            </a:r>
            <a:r>
              <a:rPr lang="en-US" altLang="zh-CN" baseline="30000" dirty="0">
                <a:latin typeface="Arial" panose="020B0604020202020204" pitchFamily="34" charset="0"/>
                <a:cs typeface="Arial" panose="020B0604020202020204" pitchFamily="34" charset="0"/>
              </a:rPr>
              <a:t>2</a:t>
            </a:r>
            <a:r>
              <a:rPr lang="en-US" altLang="zh-CN" dirty="0">
                <a:latin typeface="Arial" panose="020B0604020202020204" pitchFamily="34" charset="0"/>
                <a:cs typeface="Arial" panose="020B0604020202020204" pitchFamily="34" charset="0"/>
              </a:rPr>
              <a:t>, T&gt;8K, we got </a:t>
            </a:r>
            <a:r>
              <a:rPr lang="en-US" altLang="zh-CN" dirty="0" err="1">
                <a:latin typeface="Arial" panose="020B0604020202020204" pitchFamily="34" charset="0"/>
                <a:cs typeface="Arial" panose="020B0604020202020204" pitchFamily="34" charset="0"/>
              </a:rPr>
              <a:t>B</a:t>
            </a:r>
            <a:r>
              <a:rPr lang="en-US" altLang="zh-CN" baseline="-25000" dirty="0" err="1">
                <a:latin typeface="Arial" panose="020B0604020202020204" pitchFamily="34" charset="0"/>
                <a:cs typeface="Arial" panose="020B0604020202020204" pitchFamily="34" charset="0"/>
              </a:rPr>
              <a:t>quench</a:t>
            </a:r>
            <a:r>
              <a:rPr lang="en-US" altLang="zh-CN" dirty="0">
                <a:latin typeface="Arial" panose="020B0604020202020204" pitchFamily="34" charset="0"/>
                <a:cs typeface="Arial" panose="020B0604020202020204" pitchFamily="34" charset="0"/>
              </a:rPr>
              <a:t>(0K): 260mT</a:t>
            </a:r>
            <a:r>
              <a:rPr lang="zh-CN" altLang="en-US" dirty="0">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and</a:t>
            </a:r>
            <a:r>
              <a:rPr lang="zh-CN" altLang="en-US" dirty="0">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T</a:t>
            </a:r>
            <a:r>
              <a:rPr lang="en-US" altLang="zh-CN" baseline="-25000" dirty="0">
                <a:latin typeface="Arial" panose="020B0604020202020204" pitchFamily="34" charset="0"/>
                <a:cs typeface="Arial" panose="020B0604020202020204" pitchFamily="34" charset="0"/>
              </a:rPr>
              <a:t>c</a:t>
            </a:r>
            <a:r>
              <a:rPr lang="en-US" altLang="zh-CN" dirty="0">
                <a:latin typeface="Arial" panose="020B0604020202020204" pitchFamily="34" charset="0"/>
                <a:cs typeface="Arial" panose="020B0604020202020204" pitchFamily="34" charset="0"/>
              </a:rPr>
              <a:t>:</a:t>
            </a:r>
            <a:r>
              <a:rPr lang="zh-CN" altLang="en-US" dirty="0">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9.24K (VNA data)</a:t>
            </a:r>
            <a:endParaRPr lang="zh-CN" altLang="en-US" dirty="0">
              <a:latin typeface="Arial" panose="020B0604020202020204" pitchFamily="34" charset="0"/>
              <a:cs typeface="Arial" panose="020B0604020202020204" pitchFamily="34" charset="0"/>
            </a:endParaRPr>
          </a:p>
        </p:txBody>
      </p:sp>
      <p:pic>
        <p:nvPicPr>
          <p:cNvPr id="3" name="图片 2">
            <a:extLst>
              <a:ext uri="{FF2B5EF4-FFF2-40B4-BE49-F238E27FC236}">
                <a16:creationId xmlns:a16="http://schemas.microsoft.com/office/drawing/2014/main" id="{32FB4A56-FB53-C5D0-18F3-D4A501327D91}"/>
              </a:ext>
            </a:extLst>
          </p:cNvPr>
          <p:cNvPicPr>
            <a:picLocks noChangeAspect="1"/>
          </p:cNvPicPr>
          <p:nvPr/>
        </p:nvPicPr>
        <p:blipFill>
          <a:blip r:embed="rId6"/>
          <a:stretch>
            <a:fillRect/>
          </a:stretch>
        </p:blipFill>
        <p:spPr>
          <a:xfrm>
            <a:off x="10477453" y="619612"/>
            <a:ext cx="1429876" cy="1371114"/>
          </a:xfrm>
          <a:prstGeom prst="ellipse">
            <a:avLst/>
          </a:prstGeom>
          <a:ln>
            <a:noFill/>
          </a:ln>
          <a:effectLst>
            <a:softEdge rad="112500"/>
          </a:effectLst>
        </p:spPr>
      </p:pic>
    </p:spTree>
    <p:extLst>
      <p:ext uri="{BB962C8B-B14F-4D97-AF65-F5344CB8AC3E}">
        <p14:creationId xmlns:p14="http://schemas.microsoft.com/office/powerpoint/2010/main" val="4061745281"/>
      </p:ext>
    </p:extLst>
  </p:cSld>
  <p:clrMapOvr>
    <a:masterClrMapping/>
  </p:clrMapOvr>
  <p:transition>
    <p:diamon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9">
            <a:extLst>
              <a:ext uri="{FF2B5EF4-FFF2-40B4-BE49-F238E27FC236}">
                <a16:creationId xmlns:a16="http://schemas.microsoft.com/office/drawing/2014/main" id="{1D98CBA1-CAF1-76ED-24BB-CD6617817B93}"/>
              </a:ext>
            </a:extLst>
          </p:cNvPr>
          <p:cNvSpPr>
            <a:spLocks noGrp="1"/>
          </p:cNvSpPr>
          <p:nvPr>
            <p:ph type="title"/>
          </p:nvPr>
        </p:nvSpPr>
        <p:spPr>
          <a:xfrm>
            <a:off x="1392238" y="115888"/>
            <a:ext cx="10033000" cy="720725"/>
          </a:xfrm>
        </p:spPr>
        <p:txBody>
          <a:bodyPr/>
          <a:lstStyle/>
          <a:p>
            <a:r>
              <a:rPr lang="en-US" altLang="zh-CN" sz="3200" cap="none" dirty="0"/>
              <a:t>Future work: From sample to Nb</a:t>
            </a:r>
            <a:r>
              <a:rPr lang="en-US" altLang="zh-CN" sz="3200" cap="none" baseline="-25000" dirty="0"/>
              <a:t>3</a:t>
            </a:r>
            <a:r>
              <a:rPr lang="en-US" altLang="zh-CN" sz="3200" cap="none" dirty="0"/>
              <a:t>Sn/Cu cavity</a:t>
            </a:r>
            <a:endParaRPr lang="en-DE" sz="3200" dirty="0"/>
          </a:p>
        </p:txBody>
      </p:sp>
      <p:sp>
        <p:nvSpPr>
          <p:cNvPr id="5" name="Text Placeholder 20">
            <a:extLst>
              <a:ext uri="{FF2B5EF4-FFF2-40B4-BE49-F238E27FC236}">
                <a16:creationId xmlns:a16="http://schemas.microsoft.com/office/drawing/2014/main" id="{A06A8CEA-262F-C3AC-49BC-151A9847141E}"/>
              </a:ext>
            </a:extLst>
          </p:cNvPr>
          <p:cNvSpPr txBox="1">
            <a:spLocks/>
          </p:cNvSpPr>
          <p:nvPr/>
        </p:nvSpPr>
        <p:spPr>
          <a:xfrm>
            <a:off x="617772" y="1097830"/>
            <a:ext cx="6626973" cy="4708128"/>
          </a:xfrm>
          <a:prstGeom prst="rect">
            <a:avLst/>
          </a:prstGeom>
        </p:spPr>
        <p:txBody>
          <a:bodyPr vert="horz" lIns="0" tIns="0" rIns="0" bIns="0" rtlCol="0">
            <a:noAutofit/>
          </a:bodyPr>
          <a:lstStyle>
            <a:lvl1pPr marL="285750" indent="-285750" algn="l" defTabSz="914400" rtl="0" eaLnBrk="1" latinLnBrk="0" hangingPunct="1">
              <a:lnSpc>
                <a:spcPts val="2500"/>
              </a:lnSpc>
              <a:spcBef>
                <a:spcPts val="500"/>
              </a:spcBef>
              <a:buFont typeface="Arial" panose="020B0604020202020204" pitchFamily="34" charset="0"/>
              <a:buChar char="•"/>
              <a:defRPr sz="1600" b="1" i="0" kern="1200">
                <a:solidFill>
                  <a:schemeClr val="tx1"/>
                </a:solidFill>
                <a:latin typeface="Source Sans Pro Semibold" panose="020B0503030403020204" pitchFamily="34" charset="77"/>
                <a:ea typeface="Roboto" panose="02000000000000000000" pitchFamily="2" charset="0"/>
                <a:cs typeface="Roboto" panose="02000000000000000000" pitchFamily="2" charset="0"/>
              </a:defRPr>
            </a:lvl1pPr>
            <a:lvl2pPr marL="457200" indent="0" algn="l" defTabSz="914400" rtl="0" eaLnBrk="1" latinLnBrk="0" hangingPunct="1">
              <a:lnSpc>
                <a:spcPct val="90000"/>
              </a:lnSpc>
              <a:spcBef>
                <a:spcPts val="500"/>
              </a:spcBef>
              <a:buFont typeface="Arial" panose="020B0604020202020204" pitchFamily="34" charset="0"/>
              <a:buNone/>
              <a:defRPr sz="20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2pPr>
            <a:lvl3pPr marL="914400" indent="0" algn="l" defTabSz="914400" rtl="0" eaLnBrk="1" latinLnBrk="0" hangingPunct="1">
              <a:lnSpc>
                <a:spcPct val="90000"/>
              </a:lnSpc>
              <a:spcBef>
                <a:spcPts val="500"/>
              </a:spcBef>
              <a:buFont typeface="Arial" panose="020B0604020202020204" pitchFamily="34" charset="0"/>
              <a:buNone/>
              <a:defRPr sz="18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3pPr>
            <a:lvl4pPr marL="13716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4pPr>
            <a:lvl5pPr marL="1828800" indent="0" algn="l" defTabSz="914400" rtl="0" eaLnBrk="1" latinLnBrk="0" hangingPunct="1">
              <a:lnSpc>
                <a:spcPct val="90000"/>
              </a:lnSpc>
              <a:spcBef>
                <a:spcPts val="500"/>
              </a:spcBef>
              <a:buFont typeface="Arial" panose="020B0604020202020204" pitchFamily="34" charset="0"/>
              <a:buNone/>
              <a:defRPr sz="1600" b="0" i="0" kern="1200">
                <a:solidFill>
                  <a:schemeClr val="tx1">
                    <a:tint val="75000"/>
                  </a:schemeClr>
                </a:solidFill>
                <a:latin typeface="Source Sans Pro" panose="020B0503030403020204" pitchFamily="34" charset="77"/>
                <a:ea typeface="Roboto" panose="02000000000000000000" pitchFamily="2" charset="0"/>
                <a:cs typeface="Roboto" panose="02000000000000000000" pitchFamily="2" charset="0"/>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endParaRPr kumimoji="0" lang="en-US" sz="24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endParaRPr>
          </a:p>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rPr>
              <a:t>Aim: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Nb</a:t>
            </a:r>
            <a:r>
              <a:rPr kumimoji="0" lang="en-US" altLang="zh-CN" b="0" i="0" u="none" strike="noStrike" kern="1200" cap="none" spc="0" normalizeH="0" baseline="-2500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3</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Sn/Cu surface impurities optimization. (Cu, Oxides, Carbides).</a:t>
            </a:r>
          </a:p>
          <a:p>
            <a:pPr lvl="1">
              <a:defRPr/>
            </a:pPr>
            <a:r>
              <a:rPr lang="en-US" altLang="zh-CN" dirty="0">
                <a:solidFill>
                  <a:srgbClr val="000000"/>
                </a:solidFill>
              </a:rPr>
              <a:t>Nb</a:t>
            </a:r>
            <a:r>
              <a:rPr lang="en-US" altLang="zh-CN" baseline="-25000" dirty="0">
                <a:solidFill>
                  <a:srgbClr val="000000"/>
                </a:solidFill>
              </a:rPr>
              <a:t>3</a:t>
            </a:r>
            <a:r>
              <a:rPr lang="en-US" altLang="zh-CN" dirty="0">
                <a:solidFill>
                  <a:srgbClr val="000000"/>
                </a:solidFill>
              </a:rPr>
              <a:t>Sn/Cu RF loss analysis and loss mechanism study.</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Nb</a:t>
            </a:r>
            <a:r>
              <a:rPr kumimoji="0" lang="en-US" altLang="zh-CN" b="0" i="0" u="none" strike="noStrike" kern="1200" cap="none" spc="0" normalizeH="0" baseline="-2500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3</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Sn coating growth mechanism study and grain control.</a:t>
            </a:r>
          </a:p>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r>
              <a:rPr kumimoji="0" lang="en-US" altLang="zh-CN" sz="24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rPr>
              <a:t>Next:  </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Nb</a:t>
            </a:r>
            <a:r>
              <a:rPr kumimoji="0" lang="en-US" altLang="zh-CN" b="0" i="0" u="none" strike="noStrike" kern="1200" cap="none" spc="0" normalizeH="0" baseline="-2500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3</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Sn/Cu QPR sample test scheduled in Oct 2024.</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Trap flux study of Nb</a:t>
            </a:r>
            <a:r>
              <a:rPr kumimoji="0" lang="en-US" altLang="zh-CN" b="0" i="0" u="none" strike="noStrike" kern="1200" cap="none" spc="0" normalizeH="0" baseline="-2500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3</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Sn coating on Cu substrate (</a:t>
            </a:r>
            <a:r>
              <a:rPr kumimoji="0" lang="en-US" altLang="zh-CN" b="0" i="0" u="none" strike="noStrike" kern="1200" cap="none" spc="0" normalizeH="0" baseline="0" noProof="0" dirty="0" err="1">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TraMaFlu</a:t>
            </a: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a:t>
            </a:r>
          </a:p>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r>
              <a:rPr kumimoji="0" lang="en-US" altLang="zh-CN" sz="24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rPr>
              <a:t>Future:  </a:t>
            </a:r>
          </a:p>
          <a:p>
            <a:pPr lvl="1">
              <a:defRPr/>
            </a:pPr>
            <a:r>
              <a:rPr kumimoji="0" lang="en-US" altLang="zh-CN"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rPr>
              <a:t>Small samples -&gt; larger samples -&gt; QPR samples -&gt; 1.3GHz cavities.</a:t>
            </a:r>
          </a:p>
          <a:p>
            <a:pPr lvl="1">
              <a:defRPr/>
            </a:pPr>
            <a:r>
              <a:rPr lang="en-US" altLang="zh-CN" dirty="0">
                <a:solidFill>
                  <a:srgbClr val="000000"/>
                </a:solidFill>
              </a:rPr>
              <a:t>1.3GHz copper cavity Nb sputtering + bronze route Nb</a:t>
            </a:r>
            <a:r>
              <a:rPr lang="en-US" altLang="zh-CN" baseline="-25000" dirty="0">
                <a:solidFill>
                  <a:srgbClr val="000000"/>
                </a:solidFill>
              </a:rPr>
              <a:t>3</a:t>
            </a:r>
            <a:r>
              <a:rPr lang="en-US" altLang="zh-CN" dirty="0">
                <a:solidFill>
                  <a:srgbClr val="000000"/>
                </a:solidFill>
              </a:rPr>
              <a:t>Sn coating.</a:t>
            </a: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457200" marR="0" lvl="1"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endParaRPr kumimoji="0" lang="en-US" altLang="zh-CN" sz="1800" b="0" i="0" u="none" strike="noStrike" kern="1200" cap="none" spc="0" normalizeH="0" baseline="0" noProof="0" dirty="0">
              <a:ln>
                <a:noFill/>
              </a:ln>
              <a:solidFill>
                <a:srgbClr val="000000"/>
              </a:solidFill>
              <a:effectLst/>
              <a:uLnTx/>
              <a:uFillTx/>
              <a:latin typeface="Source Sans Pro" panose="020B0503030403020204" pitchFamily="34" charset="77"/>
              <a:ea typeface="Roboto" panose="02000000000000000000" pitchFamily="2" charset="0"/>
              <a:cs typeface="Roboto" panose="02000000000000000000" pitchFamily="2" charset="0"/>
            </a:endParaRPr>
          </a:p>
          <a:p>
            <a:pPr marL="285750" marR="0" lvl="0" indent="-285750" algn="l" defTabSz="914400" rtl="0" eaLnBrk="1" fontAlgn="auto" latinLnBrk="0" hangingPunct="1">
              <a:lnSpc>
                <a:spcPts val="2500"/>
              </a:lnSpc>
              <a:spcBef>
                <a:spcPts val="500"/>
              </a:spcBef>
              <a:spcAft>
                <a:spcPts val="0"/>
              </a:spcAft>
              <a:buClrTx/>
              <a:buSzTx/>
              <a:buFont typeface="Arial" panose="020B0604020202020204" pitchFamily="34" charset="0"/>
              <a:buChar char="•"/>
              <a:tabLst/>
              <a:defRPr/>
            </a:pPr>
            <a:endParaRPr kumimoji="0" lang="en-US" sz="1600" b="1" i="0" u="none" strike="noStrike" kern="1200" cap="none" spc="0" normalizeH="0" baseline="0" noProof="0" dirty="0">
              <a:ln>
                <a:noFill/>
              </a:ln>
              <a:solidFill>
                <a:srgbClr val="000000"/>
              </a:solidFill>
              <a:effectLst/>
              <a:uLnTx/>
              <a:uFillTx/>
              <a:latin typeface="Source Sans Pro Semibold" panose="020B0503030403020204" pitchFamily="34" charset="77"/>
              <a:ea typeface="Roboto" panose="02000000000000000000" pitchFamily="2" charset="0"/>
              <a:cs typeface="Roboto" panose="02000000000000000000" pitchFamily="2" charset="0"/>
            </a:endParaRPr>
          </a:p>
        </p:txBody>
      </p:sp>
      <p:pic>
        <p:nvPicPr>
          <p:cNvPr id="2" name="图片 1">
            <a:extLst>
              <a:ext uri="{FF2B5EF4-FFF2-40B4-BE49-F238E27FC236}">
                <a16:creationId xmlns:a16="http://schemas.microsoft.com/office/drawing/2014/main" id="{295FF908-4F35-FB7F-A517-57D78A5BF4B0}"/>
              </a:ext>
            </a:extLst>
          </p:cNvPr>
          <p:cNvPicPr>
            <a:picLocks noChangeAspect="1"/>
          </p:cNvPicPr>
          <p:nvPr/>
        </p:nvPicPr>
        <p:blipFill>
          <a:blip r:embed="rId2"/>
          <a:stretch>
            <a:fillRect/>
          </a:stretch>
        </p:blipFill>
        <p:spPr>
          <a:xfrm>
            <a:off x="7833472" y="3555797"/>
            <a:ext cx="2982583" cy="2491847"/>
          </a:xfrm>
          <a:prstGeom prst="rect">
            <a:avLst/>
          </a:prstGeom>
        </p:spPr>
      </p:pic>
      <p:sp>
        <p:nvSpPr>
          <p:cNvPr id="9" name="文本框 8">
            <a:extLst>
              <a:ext uri="{FF2B5EF4-FFF2-40B4-BE49-F238E27FC236}">
                <a16:creationId xmlns:a16="http://schemas.microsoft.com/office/drawing/2014/main" id="{669100BA-C4BC-2A32-3E89-56F1DAD09D67}"/>
              </a:ext>
            </a:extLst>
          </p:cNvPr>
          <p:cNvSpPr txBox="1"/>
          <p:nvPr/>
        </p:nvSpPr>
        <p:spPr bwMode="auto">
          <a:xfrm>
            <a:off x="8189413" y="6035142"/>
            <a:ext cx="2659605" cy="369332"/>
          </a:xfrm>
          <a:prstGeom prst="rect">
            <a:avLst/>
          </a:prstGeom>
          <a:noFill/>
          <a:ln w="9525">
            <a:noFill/>
            <a:miter lim="800000"/>
          </a:ln>
        </p:spPr>
        <p:txBody>
          <a:bodyPr wrap="square">
            <a:spAutoFit/>
          </a:bodyPr>
          <a:lstStyle/>
          <a:p>
            <a:r>
              <a:rPr lang="en-US" altLang="zh-CN" sz="1800" b="0" i="0" u="none" strike="noStrike" baseline="0" dirty="0">
                <a:solidFill>
                  <a:srgbClr val="000000"/>
                </a:solidFill>
                <a:latin typeface="Arial" panose="020B0604020202020204" pitchFamily="34" charset="0"/>
              </a:rPr>
              <a:t>TU Darmstadt (TUD ) ?</a:t>
            </a:r>
            <a:endParaRPr lang="zh-CN" altLang="en-US" dirty="0"/>
          </a:p>
        </p:txBody>
      </p:sp>
      <p:pic>
        <p:nvPicPr>
          <p:cNvPr id="10" name="图片 9">
            <a:extLst>
              <a:ext uri="{FF2B5EF4-FFF2-40B4-BE49-F238E27FC236}">
                <a16:creationId xmlns:a16="http://schemas.microsoft.com/office/drawing/2014/main" id="{149EA9AB-F038-4F4E-8F39-F4D8748D69A5}"/>
              </a:ext>
            </a:extLst>
          </p:cNvPr>
          <p:cNvPicPr>
            <a:picLocks noChangeAspect="1"/>
          </p:cNvPicPr>
          <p:nvPr/>
        </p:nvPicPr>
        <p:blipFill>
          <a:blip r:embed="rId3"/>
          <a:stretch>
            <a:fillRect/>
          </a:stretch>
        </p:blipFill>
        <p:spPr>
          <a:xfrm>
            <a:off x="7400945" y="1097830"/>
            <a:ext cx="3219493" cy="2436589"/>
          </a:xfrm>
          <a:prstGeom prst="rect">
            <a:avLst/>
          </a:prstGeom>
        </p:spPr>
      </p:pic>
      <p:pic>
        <p:nvPicPr>
          <p:cNvPr id="7" name="图片 6">
            <a:extLst>
              <a:ext uri="{FF2B5EF4-FFF2-40B4-BE49-F238E27FC236}">
                <a16:creationId xmlns:a16="http://schemas.microsoft.com/office/drawing/2014/main" id="{F6888D32-6329-E2BA-CC89-E362769B7ECE}"/>
              </a:ext>
            </a:extLst>
          </p:cNvPr>
          <p:cNvPicPr>
            <a:picLocks noChangeAspect="1"/>
          </p:cNvPicPr>
          <p:nvPr/>
        </p:nvPicPr>
        <p:blipFill rotWithShape="1">
          <a:blip r:embed="rId4"/>
          <a:srcRect l="1" r="16359" b="36363"/>
          <a:stretch/>
        </p:blipFill>
        <p:spPr>
          <a:xfrm>
            <a:off x="8416290" y="1900343"/>
            <a:ext cx="754380" cy="527757"/>
          </a:xfrm>
          <a:prstGeom prst="rect">
            <a:avLst/>
          </a:prstGeom>
        </p:spPr>
      </p:pic>
      <p:sp>
        <p:nvSpPr>
          <p:cNvPr id="12" name="文本框 11">
            <a:extLst>
              <a:ext uri="{FF2B5EF4-FFF2-40B4-BE49-F238E27FC236}">
                <a16:creationId xmlns:a16="http://schemas.microsoft.com/office/drawing/2014/main" id="{BC421821-16E3-F258-7FEE-5D38F09C48C2}"/>
              </a:ext>
            </a:extLst>
          </p:cNvPr>
          <p:cNvSpPr txBox="1"/>
          <p:nvPr/>
        </p:nvSpPr>
        <p:spPr bwMode="auto">
          <a:xfrm>
            <a:off x="10009588" y="1508926"/>
            <a:ext cx="1564640" cy="369332"/>
          </a:xfrm>
          <a:prstGeom prst="rect">
            <a:avLst/>
          </a:prstGeom>
          <a:noFill/>
          <a:ln w="9525">
            <a:noFill/>
            <a:miter lim="800000"/>
          </a:ln>
        </p:spPr>
        <p:txBody>
          <a:bodyPr wrap="square">
            <a:spAutoFit/>
          </a:bodyPr>
          <a:lstStyle/>
          <a:p>
            <a:r>
              <a:rPr lang="en-US" altLang="zh-CN" sz="1800" i="1" u="none" strike="noStrike" baseline="0" dirty="0">
                <a:latin typeface="Arial" panose="020B0604020202020204" pitchFamily="34" charset="0"/>
              </a:rPr>
              <a:t>Felix Kramer</a:t>
            </a:r>
            <a:endParaRPr lang="zh-CN" altLang="en-US" dirty="0"/>
          </a:p>
        </p:txBody>
      </p:sp>
    </p:spTree>
    <p:extLst>
      <p:ext uri="{BB962C8B-B14F-4D97-AF65-F5344CB8AC3E}">
        <p14:creationId xmlns:p14="http://schemas.microsoft.com/office/powerpoint/2010/main" val="1849141653"/>
      </p:ext>
    </p:extLst>
  </p:cSld>
  <p:clrMapOvr>
    <a:masterClrMapping/>
  </p:clrMapOvr>
  <p:transition>
    <p:diamon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0114B-C754-4C1C-89D2-B6A58F960131}"/>
              </a:ext>
            </a:extLst>
          </p:cNvPr>
          <p:cNvSpPr>
            <a:spLocks noGrp="1"/>
          </p:cNvSpPr>
          <p:nvPr>
            <p:ph type="title"/>
          </p:nvPr>
        </p:nvSpPr>
        <p:spPr/>
        <p:txBody>
          <a:bodyPr/>
          <a:lstStyle/>
          <a:p>
            <a:r>
              <a:rPr lang="en-US" altLang="zh-CN" dirty="0"/>
              <a:t>Summary</a:t>
            </a:r>
            <a:endParaRPr lang="zh-CN" altLang="en-US" dirty="0"/>
          </a:p>
        </p:txBody>
      </p:sp>
      <p:sp>
        <p:nvSpPr>
          <p:cNvPr id="3" name="TextBox 2">
            <a:extLst>
              <a:ext uri="{FF2B5EF4-FFF2-40B4-BE49-F238E27FC236}">
                <a16:creationId xmlns:a16="http://schemas.microsoft.com/office/drawing/2014/main" id="{F34EBE08-9B5A-4E6E-9AED-E5952B7643A8}"/>
              </a:ext>
            </a:extLst>
          </p:cNvPr>
          <p:cNvSpPr txBox="1"/>
          <p:nvPr/>
        </p:nvSpPr>
        <p:spPr bwMode="auto">
          <a:xfrm>
            <a:off x="733505" y="1415149"/>
            <a:ext cx="10724989" cy="4458015"/>
          </a:xfrm>
          <a:prstGeom prst="rect">
            <a:avLst/>
          </a:prstGeom>
          <a:noFill/>
          <a:ln w="9525">
            <a:noFill/>
            <a:miter lim="800000"/>
          </a:ln>
        </p:spPr>
        <p:txBody>
          <a:bodyPr wrap="square">
            <a:spAutoFit/>
          </a:bodyPr>
          <a:lstStyle/>
          <a:p>
            <a:pPr marL="342900" indent="-342900" algn="just">
              <a:lnSpc>
                <a:spcPct val="130000"/>
              </a:lnSpc>
              <a:buFont typeface="Wingdings" panose="05000000000000000000" pitchFamily="2" charset="2"/>
              <a:buChar char="l"/>
            </a:pPr>
            <a:r>
              <a:rPr lang="en-US" altLang="zh-CN" sz="2200" dirty="0">
                <a:solidFill>
                  <a:srgbClr val="1D50A2"/>
                </a:solidFill>
                <a:latin typeface="Calibri" panose="020F0502020204030204" pitchFamily="34" charset="0"/>
              </a:rPr>
              <a:t>Cu-based Nb</a:t>
            </a:r>
            <a:r>
              <a:rPr lang="en-US" altLang="zh-CN" sz="2200" baseline="-25000" dirty="0">
                <a:solidFill>
                  <a:srgbClr val="1D50A2"/>
                </a:solidFill>
                <a:latin typeface="Calibri" panose="020F0502020204030204" pitchFamily="34" charset="0"/>
              </a:rPr>
              <a:t>3</a:t>
            </a:r>
            <a:r>
              <a:rPr lang="en-US" altLang="zh-CN" sz="2200" dirty="0">
                <a:solidFill>
                  <a:srgbClr val="1D50A2"/>
                </a:solidFill>
                <a:latin typeface="Calibri" panose="020F0502020204030204" pitchFamily="34" charset="0"/>
              </a:rPr>
              <a:t>Sn combines the excellent thermal conductivity of copper and the superior superconducting properties of Nb</a:t>
            </a:r>
            <a:r>
              <a:rPr lang="en-US" altLang="zh-CN" sz="2200" baseline="-25000" dirty="0">
                <a:solidFill>
                  <a:srgbClr val="1D50A2"/>
                </a:solidFill>
                <a:latin typeface="Calibri" panose="020F0502020204030204" pitchFamily="34" charset="0"/>
              </a:rPr>
              <a:t>3</a:t>
            </a:r>
            <a:r>
              <a:rPr lang="en-US" altLang="zh-CN" sz="2200" dirty="0">
                <a:solidFill>
                  <a:srgbClr val="1D50A2"/>
                </a:solidFill>
                <a:latin typeface="Calibri" panose="020F0502020204030204" pitchFamily="34" charset="0"/>
              </a:rPr>
              <a:t>Sn in SRF field.</a:t>
            </a:r>
          </a:p>
          <a:p>
            <a:pPr marL="342900" indent="-342900" algn="just">
              <a:lnSpc>
                <a:spcPct val="130000"/>
              </a:lnSpc>
              <a:buFont typeface="Wingdings" panose="05000000000000000000" pitchFamily="2" charset="2"/>
              <a:buChar char="l"/>
            </a:pPr>
            <a:r>
              <a:rPr lang="en-US" altLang="zh-CN" sz="2200" dirty="0">
                <a:solidFill>
                  <a:srgbClr val="1D50A2"/>
                </a:solidFill>
                <a:latin typeface="Calibri" panose="020F0502020204030204" pitchFamily="34" charset="0"/>
              </a:rPr>
              <a:t>The ETS bronze route is one method to achieve Nb</a:t>
            </a:r>
            <a:r>
              <a:rPr lang="en-US" altLang="zh-CN" sz="2200" baseline="-25000" dirty="0">
                <a:solidFill>
                  <a:srgbClr val="1D50A2"/>
                </a:solidFill>
                <a:latin typeface="Calibri" panose="020F0502020204030204" pitchFamily="34" charset="0"/>
              </a:rPr>
              <a:t>3</a:t>
            </a:r>
            <a:r>
              <a:rPr lang="en-US" altLang="zh-CN" sz="2200" dirty="0">
                <a:solidFill>
                  <a:srgbClr val="1D50A2"/>
                </a:solidFill>
                <a:latin typeface="Calibri" panose="020F0502020204030204" pitchFamily="34" charset="0"/>
              </a:rPr>
              <a:t>Sn coating on copper. Its advantages are low cost, simple operation, suitable for complex cavity types and mass production.</a:t>
            </a:r>
          </a:p>
          <a:p>
            <a:pPr marL="342900" indent="-342900" algn="just">
              <a:lnSpc>
                <a:spcPct val="130000"/>
              </a:lnSpc>
              <a:buFont typeface="Wingdings" panose="05000000000000000000" pitchFamily="2" charset="2"/>
              <a:buChar char="l"/>
            </a:pPr>
            <a:r>
              <a:rPr lang="en-US" altLang="zh-CN" sz="2200" dirty="0">
                <a:solidFill>
                  <a:srgbClr val="1D50A2"/>
                </a:solidFill>
                <a:latin typeface="Calibri" panose="020F0502020204030204" pitchFamily="34" charset="0"/>
              </a:rPr>
              <a:t>We provide a complete set of QPR sample preparation processes from copper electropolishing, Nb sputtering, electrodeposition and heat treatment to synthesize Nb</a:t>
            </a:r>
            <a:r>
              <a:rPr lang="en-US" altLang="zh-CN" sz="2200" baseline="-25000" dirty="0">
                <a:solidFill>
                  <a:srgbClr val="1D50A2"/>
                </a:solidFill>
                <a:latin typeface="Calibri" panose="020F0502020204030204" pitchFamily="34" charset="0"/>
              </a:rPr>
              <a:t>3</a:t>
            </a:r>
            <a:r>
              <a:rPr lang="en-US" altLang="zh-CN" sz="2200" dirty="0">
                <a:solidFill>
                  <a:srgbClr val="1D50A2"/>
                </a:solidFill>
                <a:latin typeface="Calibri" panose="020F0502020204030204" pitchFamily="34" charset="0"/>
              </a:rPr>
              <a:t>Sn. </a:t>
            </a:r>
          </a:p>
          <a:p>
            <a:pPr marL="342900" indent="-342900" algn="just">
              <a:lnSpc>
                <a:spcPct val="130000"/>
              </a:lnSpc>
              <a:buFont typeface="Wingdings" panose="05000000000000000000" pitchFamily="2" charset="2"/>
              <a:buChar char="l"/>
            </a:pPr>
            <a:r>
              <a:rPr lang="en-US" altLang="zh-CN" sz="2200" dirty="0">
                <a:solidFill>
                  <a:srgbClr val="1D50A2"/>
                </a:solidFill>
                <a:latin typeface="Calibri" panose="020F0502020204030204" pitchFamily="34" charset="0"/>
              </a:rPr>
              <a:t>By optimizing the entire preparation process and key parameters, a new Cu-based Nb</a:t>
            </a:r>
            <a:r>
              <a:rPr lang="en-US" altLang="zh-CN" sz="2200" baseline="-25000" dirty="0">
                <a:solidFill>
                  <a:srgbClr val="1D50A2"/>
                </a:solidFill>
                <a:latin typeface="Calibri" panose="020F0502020204030204" pitchFamily="34" charset="0"/>
              </a:rPr>
              <a:t>3</a:t>
            </a:r>
            <a:r>
              <a:rPr lang="en-US" altLang="zh-CN" sz="2200" dirty="0">
                <a:solidFill>
                  <a:srgbClr val="1D50A2"/>
                </a:solidFill>
                <a:latin typeface="Calibri" panose="020F0502020204030204" pitchFamily="34" charset="0"/>
              </a:rPr>
              <a:t>Sn QPR sample was successfully prepared, and its RF properties will be characterized by QPR testing system at HZB soon.</a:t>
            </a:r>
          </a:p>
        </p:txBody>
      </p:sp>
    </p:spTree>
    <p:extLst>
      <p:ext uri="{BB962C8B-B14F-4D97-AF65-F5344CB8AC3E}">
        <p14:creationId xmlns:p14="http://schemas.microsoft.com/office/powerpoint/2010/main" val="3404132863"/>
      </p:ext>
    </p:extLst>
  </p:cSld>
  <p:clrMapOvr>
    <a:masterClrMapping/>
  </p:clrMapOvr>
  <p:transition>
    <p:diamon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BE11BB7-99D8-959F-EFDA-E98C3725A25E}"/>
              </a:ext>
            </a:extLst>
          </p:cNvPr>
          <p:cNvSpPr>
            <a:spLocks noGrp="1"/>
          </p:cNvSpPr>
          <p:nvPr>
            <p:ph type="title"/>
          </p:nvPr>
        </p:nvSpPr>
        <p:spPr/>
        <p:txBody>
          <a:bodyPr/>
          <a:lstStyle/>
          <a:p>
            <a:r>
              <a:rPr lang="en-US" altLang="zh-CN" dirty="0">
                <a:solidFill>
                  <a:schemeClr val="accent1"/>
                </a:solidFill>
              </a:rPr>
              <a:t>Background: Cu-based Nb</a:t>
            </a:r>
            <a:r>
              <a:rPr lang="en-US" altLang="zh-CN" baseline="-25000" dirty="0">
                <a:solidFill>
                  <a:schemeClr val="accent1"/>
                </a:solidFill>
              </a:rPr>
              <a:t>3</a:t>
            </a:r>
            <a:r>
              <a:rPr lang="en-US" altLang="zh-CN" dirty="0">
                <a:solidFill>
                  <a:schemeClr val="accent1"/>
                </a:solidFill>
              </a:rPr>
              <a:t>Sn coating</a:t>
            </a:r>
            <a:endParaRPr lang="zh-CN" altLang="en-US" dirty="0">
              <a:solidFill>
                <a:schemeClr val="accent1"/>
              </a:solidFill>
            </a:endParaRPr>
          </a:p>
        </p:txBody>
      </p:sp>
      <p:pic>
        <p:nvPicPr>
          <p:cNvPr id="19" name="图片 18">
            <a:extLst>
              <a:ext uri="{FF2B5EF4-FFF2-40B4-BE49-F238E27FC236}">
                <a16:creationId xmlns:a16="http://schemas.microsoft.com/office/drawing/2014/main" id="{B012EA9E-D5A3-C823-A835-F1C0563DC8C3}"/>
              </a:ext>
            </a:extLst>
          </p:cNvPr>
          <p:cNvPicPr>
            <a:picLocks noChangeAspect="1"/>
          </p:cNvPicPr>
          <p:nvPr/>
        </p:nvPicPr>
        <p:blipFill>
          <a:blip r:embed="rId3"/>
          <a:stretch>
            <a:fillRect/>
          </a:stretch>
        </p:blipFill>
        <p:spPr>
          <a:xfrm>
            <a:off x="6563966" y="1889989"/>
            <a:ext cx="5323214" cy="3832714"/>
          </a:xfrm>
          <a:prstGeom prst="rect">
            <a:avLst/>
          </a:prstGeom>
        </p:spPr>
      </p:pic>
      <p:pic>
        <p:nvPicPr>
          <p:cNvPr id="21" name="图片 20">
            <a:extLst>
              <a:ext uri="{FF2B5EF4-FFF2-40B4-BE49-F238E27FC236}">
                <a16:creationId xmlns:a16="http://schemas.microsoft.com/office/drawing/2014/main" id="{69BBFA00-EE40-052B-1EB0-BFFBDFDD6400}"/>
              </a:ext>
            </a:extLst>
          </p:cNvPr>
          <p:cNvPicPr>
            <a:picLocks noChangeAspect="1"/>
          </p:cNvPicPr>
          <p:nvPr/>
        </p:nvPicPr>
        <p:blipFill>
          <a:blip r:embed="rId4"/>
          <a:stretch>
            <a:fillRect/>
          </a:stretch>
        </p:blipFill>
        <p:spPr>
          <a:xfrm>
            <a:off x="1513510" y="2268354"/>
            <a:ext cx="4082195" cy="2361754"/>
          </a:xfrm>
          <a:prstGeom prst="rect">
            <a:avLst/>
          </a:prstGeom>
        </p:spPr>
      </p:pic>
      <p:sp>
        <p:nvSpPr>
          <p:cNvPr id="22" name="文本框 21">
            <a:extLst>
              <a:ext uri="{FF2B5EF4-FFF2-40B4-BE49-F238E27FC236}">
                <a16:creationId xmlns:a16="http://schemas.microsoft.com/office/drawing/2014/main" id="{8C480946-0AD9-9364-CCD1-EFE3CC501190}"/>
              </a:ext>
            </a:extLst>
          </p:cNvPr>
          <p:cNvSpPr txBox="1"/>
          <p:nvPr/>
        </p:nvSpPr>
        <p:spPr bwMode="auto">
          <a:xfrm>
            <a:off x="749975" y="1212871"/>
            <a:ext cx="10692049" cy="707886"/>
          </a:xfrm>
          <a:prstGeom prst="rect">
            <a:avLst/>
          </a:prstGeom>
          <a:noFill/>
          <a:ln w="9525">
            <a:noFill/>
            <a:miter lim="800000"/>
          </a:ln>
        </p:spPr>
        <p:txBody>
          <a:bodyPr wrap="square">
            <a:spAutoFit/>
          </a:bodyPr>
          <a:lstStyle/>
          <a:p>
            <a:pPr marL="285750" indent="-285750">
              <a:buFont typeface="Wingdings" panose="05000000000000000000" pitchFamily="2" charset="2"/>
              <a:buChar char="Ø"/>
            </a:pPr>
            <a:r>
              <a:rPr lang="zh-CN" altLang="en-US" sz="2000" dirty="0"/>
              <a:t>Nb</a:t>
            </a:r>
            <a:r>
              <a:rPr lang="zh-CN" altLang="en-US" sz="2000" baseline="-25000" dirty="0"/>
              <a:t>3</a:t>
            </a:r>
            <a:r>
              <a:rPr lang="zh-CN" altLang="en-US" sz="2000" dirty="0"/>
              <a:t>Sn thin film superconducting cavity is the key technology </a:t>
            </a:r>
            <a:r>
              <a:rPr lang="en-US" altLang="zh-CN" sz="2000" dirty="0"/>
              <a:t>for </a:t>
            </a:r>
            <a:r>
              <a:rPr lang="zh-CN" altLang="en-US" sz="2000" dirty="0"/>
              <a:t>next-generation </a:t>
            </a:r>
            <a:r>
              <a:rPr lang="en-US" altLang="zh-CN" sz="2000" dirty="0"/>
              <a:t>accelerator</a:t>
            </a:r>
            <a:r>
              <a:rPr lang="zh-CN" altLang="en-US" sz="2000" dirty="0"/>
              <a:t>, and its engineering application will lead to a technological revolution in the field of </a:t>
            </a:r>
            <a:r>
              <a:rPr lang="en-US" altLang="zh-CN" sz="2000" dirty="0"/>
              <a:t>SRF.</a:t>
            </a:r>
          </a:p>
        </p:txBody>
      </p:sp>
      <p:sp>
        <p:nvSpPr>
          <p:cNvPr id="23" name="文本框 22">
            <a:extLst>
              <a:ext uri="{FF2B5EF4-FFF2-40B4-BE49-F238E27FC236}">
                <a16:creationId xmlns:a16="http://schemas.microsoft.com/office/drawing/2014/main" id="{E016510E-2B5B-A7AB-B9DF-ECC69FBF9030}"/>
              </a:ext>
            </a:extLst>
          </p:cNvPr>
          <p:cNvSpPr txBox="1"/>
          <p:nvPr/>
        </p:nvSpPr>
        <p:spPr bwMode="auto">
          <a:xfrm>
            <a:off x="6457909" y="5722703"/>
            <a:ext cx="3821207" cy="369332"/>
          </a:xfrm>
          <a:prstGeom prst="rect">
            <a:avLst/>
          </a:prstGeom>
          <a:noFill/>
          <a:ln w="9525">
            <a:noFill/>
            <a:miter lim="800000"/>
          </a:ln>
        </p:spPr>
        <p:txBody>
          <a:bodyPr wrap="square" rtlCol="0">
            <a:spAutoFit/>
          </a:bodyPr>
          <a:lstStyle/>
          <a:p>
            <a:r>
              <a:rPr lang="en-US" altLang="zh-CN" dirty="0">
                <a:ea typeface="楷体_GB2312" pitchFamily="49" charset="-122"/>
                <a:cs typeface="Times New Roman" panose="02020603050405020304" pitchFamily="18" charset="0"/>
              </a:rPr>
              <a:t>Diagram of the Tin Vapor Diffusion</a:t>
            </a:r>
            <a:r>
              <a:rPr lang="en-US" altLang="zh-CN" baseline="30000" dirty="0">
                <a:ea typeface="楷体_GB2312" pitchFamily="49" charset="-122"/>
                <a:cs typeface="Times New Roman" panose="02020603050405020304" pitchFamily="18" charset="0"/>
              </a:rPr>
              <a:t>[1]</a:t>
            </a:r>
            <a:endParaRPr lang="zh-CN" altLang="en-US" baseline="30000" dirty="0">
              <a:ea typeface="楷体_GB2312" pitchFamily="49" charset="-122"/>
              <a:cs typeface="Times New Roman" panose="02020603050405020304" pitchFamily="18" charset="0"/>
            </a:endParaRPr>
          </a:p>
        </p:txBody>
      </p:sp>
      <p:sp>
        <p:nvSpPr>
          <p:cNvPr id="25" name="文本框 24">
            <a:extLst>
              <a:ext uri="{FF2B5EF4-FFF2-40B4-BE49-F238E27FC236}">
                <a16:creationId xmlns:a16="http://schemas.microsoft.com/office/drawing/2014/main" id="{B5627277-03CD-8075-943B-E7CA5D6E8146}"/>
              </a:ext>
            </a:extLst>
          </p:cNvPr>
          <p:cNvSpPr txBox="1"/>
          <p:nvPr/>
        </p:nvSpPr>
        <p:spPr bwMode="auto">
          <a:xfrm>
            <a:off x="1160718" y="6191900"/>
            <a:ext cx="9643917" cy="276999"/>
          </a:xfrm>
          <a:prstGeom prst="rect">
            <a:avLst/>
          </a:prstGeom>
          <a:noFill/>
          <a:ln w="9525">
            <a:noFill/>
            <a:miter lim="800000"/>
          </a:ln>
        </p:spPr>
        <p:txBody>
          <a:bodyPr wrap="square">
            <a:spAutoFit/>
          </a:bodyPr>
          <a:lstStyle/>
          <a:p>
            <a:r>
              <a:rPr lang="en-US" altLang="zh-CN" sz="1200" b="0" i="0" dirty="0">
                <a:effectLst/>
              </a:rPr>
              <a:t>[1] Posen, Sam. “Understanding And Overcoming Limitation Mechanisms In Nb3Sn Superconducting Rf Cavities.” (2015).</a:t>
            </a:r>
            <a:endParaRPr lang="zh-CN" altLang="en-US" sz="1200" dirty="0"/>
          </a:p>
        </p:txBody>
      </p:sp>
      <p:sp>
        <p:nvSpPr>
          <p:cNvPr id="27" name="文本框 26">
            <a:extLst>
              <a:ext uri="{FF2B5EF4-FFF2-40B4-BE49-F238E27FC236}">
                <a16:creationId xmlns:a16="http://schemas.microsoft.com/office/drawing/2014/main" id="{11A3B9BE-62F6-7769-C991-5814E624FBDA}"/>
              </a:ext>
            </a:extLst>
          </p:cNvPr>
          <p:cNvSpPr txBox="1"/>
          <p:nvPr/>
        </p:nvSpPr>
        <p:spPr bwMode="auto">
          <a:xfrm>
            <a:off x="749975" y="4654654"/>
            <a:ext cx="6054357" cy="1252715"/>
          </a:xfrm>
          <a:prstGeom prst="rect">
            <a:avLst/>
          </a:prstGeom>
          <a:noFill/>
          <a:ln w="9525">
            <a:noFill/>
            <a:miter lim="800000"/>
          </a:ln>
        </p:spPr>
        <p:txBody>
          <a:bodyPr wrap="square">
            <a:spAutoFit/>
          </a:bodyPr>
          <a:lstStyle/>
          <a:p>
            <a:pPr>
              <a:lnSpc>
                <a:spcPct val="130000"/>
              </a:lnSpc>
            </a:pPr>
            <a:r>
              <a:rPr lang="af-ZA" altLang="zh-CN" sz="2000" dirty="0">
                <a:highlight>
                  <a:srgbClr val="00FF00"/>
                </a:highlight>
              </a:rPr>
              <a:t>Nb</a:t>
            </a:r>
            <a:r>
              <a:rPr lang="af-ZA" altLang="zh-CN" sz="2000" baseline="-25000" dirty="0">
                <a:highlight>
                  <a:srgbClr val="00FF00"/>
                </a:highlight>
              </a:rPr>
              <a:t>3</a:t>
            </a:r>
            <a:r>
              <a:rPr lang="af-ZA" altLang="zh-CN" sz="2000" dirty="0">
                <a:highlight>
                  <a:srgbClr val="00FF00"/>
                </a:highlight>
              </a:rPr>
              <a:t>Sn film on Cu cavity:</a:t>
            </a:r>
            <a:endParaRPr lang="en-US" altLang="zh-CN" sz="2000" dirty="0">
              <a:highlight>
                <a:srgbClr val="00FF00"/>
              </a:highlight>
            </a:endParaRPr>
          </a:p>
          <a:p>
            <a:pPr marL="285750" indent="-285750">
              <a:lnSpc>
                <a:spcPct val="130000"/>
              </a:lnSpc>
              <a:buFont typeface="Wingdings" panose="05000000000000000000" pitchFamily="2" charset="2"/>
              <a:buChar char="Ø"/>
            </a:pPr>
            <a:r>
              <a:rPr lang="en-US" altLang="zh-CN" sz="2000" dirty="0"/>
              <a:t>G</a:t>
            </a:r>
            <a:r>
              <a:rPr lang="zh-CN" altLang="en-US" sz="2000" dirty="0"/>
              <a:t>ood thermal conductivity</a:t>
            </a:r>
            <a:r>
              <a:rPr lang="en-US" altLang="zh-CN" sz="2000" dirty="0"/>
              <a:t>, </a:t>
            </a:r>
            <a:r>
              <a:rPr lang="zh-CN" altLang="en-US" sz="2000" dirty="0"/>
              <a:t>better mechanical stability</a:t>
            </a:r>
          </a:p>
          <a:p>
            <a:pPr marL="285750" indent="-285750">
              <a:lnSpc>
                <a:spcPct val="130000"/>
              </a:lnSpc>
              <a:buFont typeface="Wingdings" panose="05000000000000000000" pitchFamily="2" charset="2"/>
              <a:buChar char="Ø"/>
            </a:pPr>
            <a:r>
              <a:rPr lang="en-US" altLang="zh-CN" sz="2000" dirty="0"/>
              <a:t>High performance@4.2 K, cooled by cryocooler</a:t>
            </a:r>
            <a:endParaRPr lang="zh-CN" altLang="en-US" sz="2000" dirty="0"/>
          </a:p>
        </p:txBody>
      </p:sp>
      <p:sp>
        <p:nvSpPr>
          <p:cNvPr id="10" name="文本框 9">
            <a:extLst>
              <a:ext uri="{FF2B5EF4-FFF2-40B4-BE49-F238E27FC236}">
                <a16:creationId xmlns:a16="http://schemas.microsoft.com/office/drawing/2014/main" id="{9AC488E3-FB83-E3F7-4556-6E757497A6CA}"/>
              </a:ext>
            </a:extLst>
          </p:cNvPr>
          <p:cNvSpPr txBox="1"/>
          <p:nvPr/>
        </p:nvSpPr>
        <p:spPr bwMode="auto">
          <a:xfrm>
            <a:off x="8981876" y="5160455"/>
            <a:ext cx="2183980" cy="646331"/>
          </a:xfrm>
          <a:prstGeom prst="rect">
            <a:avLst/>
          </a:prstGeom>
          <a:noFill/>
          <a:ln w="9525">
            <a:noFill/>
            <a:miter lim="800000"/>
          </a:ln>
        </p:spPr>
        <p:txBody>
          <a:bodyPr wrap="square">
            <a:spAutoFit/>
          </a:bodyPr>
          <a:lstStyle/>
          <a:p>
            <a:r>
              <a:rPr lang="af-ZA" altLang="zh-CN" b="0" i="0" dirty="0">
                <a:effectLst/>
                <a:highlight>
                  <a:srgbClr val="FFFF00"/>
                </a:highlight>
              </a:rPr>
              <a:t>Cu melting point: 1080</a:t>
            </a:r>
            <a:r>
              <a:rPr lang="zh-CN" altLang="en-US" b="0" i="0" dirty="0">
                <a:effectLst/>
                <a:highlight>
                  <a:srgbClr val="FFFF00"/>
                </a:highlight>
              </a:rPr>
              <a:t>℃</a:t>
            </a:r>
            <a:endParaRPr lang="zh-CN" altLang="en-US" dirty="0">
              <a:highlight>
                <a:srgbClr val="FFFF00"/>
              </a:highlight>
            </a:endParaRPr>
          </a:p>
        </p:txBody>
      </p:sp>
    </p:spTree>
    <p:extLst>
      <p:ext uri="{BB962C8B-B14F-4D97-AF65-F5344CB8AC3E}">
        <p14:creationId xmlns:p14="http://schemas.microsoft.com/office/powerpoint/2010/main" val="3562875011"/>
      </p:ext>
    </p:extLst>
  </p:cSld>
  <p:clrMapOvr>
    <a:masterClrMapping/>
  </p:clrMapOvr>
  <p:transition>
    <p:diamon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7DDA099-204C-CD40-D1F3-E8760C5567E6}"/>
              </a:ext>
            </a:extLst>
          </p:cNvPr>
          <p:cNvSpPr>
            <a:spLocks noGrp="1"/>
          </p:cNvSpPr>
          <p:nvPr>
            <p:ph type="title"/>
          </p:nvPr>
        </p:nvSpPr>
        <p:spPr/>
        <p:txBody>
          <a:bodyPr/>
          <a:lstStyle/>
          <a:p>
            <a:r>
              <a:rPr lang="en-US" altLang="zh-CN" dirty="0"/>
              <a:t>Acknowledgement</a:t>
            </a:r>
            <a:endParaRPr lang="zh-CN" altLang="en-US" dirty="0"/>
          </a:p>
        </p:txBody>
      </p:sp>
      <p:sp>
        <p:nvSpPr>
          <p:cNvPr id="4" name="文本框 3">
            <a:extLst>
              <a:ext uri="{FF2B5EF4-FFF2-40B4-BE49-F238E27FC236}">
                <a16:creationId xmlns:a16="http://schemas.microsoft.com/office/drawing/2014/main" id="{091641DA-92F9-0323-A162-7F2DBE91ED1D}"/>
              </a:ext>
            </a:extLst>
          </p:cNvPr>
          <p:cNvSpPr txBox="1"/>
          <p:nvPr/>
        </p:nvSpPr>
        <p:spPr bwMode="auto">
          <a:xfrm>
            <a:off x="1096617" y="1320832"/>
            <a:ext cx="9998765" cy="4501232"/>
          </a:xfrm>
          <a:prstGeom prst="rect">
            <a:avLst/>
          </a:prstGeom>
          <a:noFill/>
          <a:ln w="9525">
            <a:noFill/>
            <a:miter lim="800000"/>
          </a:ln>
        </p:spPr>
        <p:txBody>
          <a:bodyPr wrap="square">
            <a:spAutoFit/>
          </a:bodyPr>
          <a:lstStyle/>
          <a:p>
            <a:pPr algn="l"/>
            <a:endParaRPr lang="zh-CN" altLang="en-US" sz="1050" b="0" i="0" u="none" strike="noStrike" baseline="0" dirty="0">
              <a:solidFill>
                <a:srgbClr val="000000"/>
              </a:solidFill>
              <a:latin typeface="Arial" panose="020B0604020202020204" pitchFamily="34" charset="0"/>
            </a:endParaRPr>
          </a:p>
          <a:p>
            <a:r>
              <a:rPr lang="en-US" altLang="zh-CN" sz="3200" b="1" i="0" u="none" strike="noStrike" baseline="0" dirty="0">
                <a:latin typeface="Arial" panose="020B0604020202020204" pitchFamily="34" charset="0"/>
              </a:rPr>
              <a:t>Thanks to colleagues from the following institutes for providing help and information.</a:t>
            </a:r>
          </a:p>
          <a:p>
            <a:endParaRPr lang="en-US" altLang="zh-CN" sz="3200" b="1" i="0" u="none" strike="noStrike" baseline="0" dirty="0">
              <a:latin typeface="Arial" panose="020B0604020202020204" pitchFamily="34" charset="0"/>
            </a:endParaRPr>
          </a:p>
          <a:p>
            <a:r>
              <a:rPr lang="en-US" altLang="zh-CN" sz="2800" i="0" u="none" strike="noStrike" baseline="0" dirty="0">
                <a:latin typeface="Arial" panose="020B0604020202020204" pitchFamily="34" charset="0"/>
              </a:rPr>
              <a:t>• </a:t>
            </a:r>
            <a:r>
              <a:rPr lang="en-US" altLang="zh-CN" sz="2800" i="0" u="none" strike="noStrike" baseline="0" dirty="0">
                <a:solidFill>
                  <a:schemeClr val="accent6"/>
                </a:solidFill>
                <a:latin typeface="Arial" panose="020B0604020202020204" pitchFamily="34" charset="0"/>
              </a:rPr>
              <a:t>Helmholtz-</a:t>
            </a:r>
            <a:r>
              <a:rPr lang="en-US" altLang="zh-CN" sz="2800" i="0" u="none" strike="noStrike" baseline="0" dirty="0" err="1">
                <a:solidFill>
                  <a:schemeClr val="accent6"/>
                </a:solidFill>
                <a:latin typeface="Arial" panose="020B0604020202020204" pitchFamily="34" charset="0"/>
              </a:rPr>
              <a:t>Zentrum</a:t>
            </a:r>
            <a:r>
              <a:rPr lang="en-US" altLang="zh-CN" sz="2800" i="0" u="none" strike="noStrike" baseline="0" dirty="0">
                <a:solidFill>
                  <a:schemeClr val="accent6"/>
                </a:solidFill>
                <a:latin typeface="Arial" panose="020B0604020202020204" pitchFamily="34" charset="0"/>
              </a:rPr>
              <a:t> Berlin (HZB), Germany</a:t>
            </a:r>
          </a:p>
          <a:p>
            <a:r>
              <a:rPr lang="en-US" altLang="zh-CN" sz="2400" i="1" dirty="0">
                <a:latin typeface="Arial" panose="020B0604020202020204" pitchFamily="34" charset="0"/>
              </a:rPr>
              <a:t>Alena </a:t>
            </a:r>
            <a:r>
              <a:rPr lang="en-US" altLang="zh-CN" sz="2400" i="1" dirty="0" err="1">
                <a:latin typeface="Arial" panose="020B0604020202020204" pitchFamily="34" charset="0"/>
              </a:rPr>
              <a:t>Prudnikava</a:t>
            </a:r>
            <a:r>
              <a:rPr lang="en-US" altLang="zh-CN" sz="2400" i="1" dirty="0">
                <a:latin typeface="Arial" panose="020B0604020202020204" pitchFamily="34" charset="0"/>
              </a:rPr>
              <a:t>, Sebastian </a:t>
            </a:r>
            <a:r>
              <a:rPr lang="en-US" altLang="zh-CN" sz="2400" i="1" u="none" strike="noStrike" baseline="0" dirty="0" err="1">
                <a:latin typeface="Arial" panose="020B0604020202020204" pitchFamily="34" charset="0"/>
              </a:rPr>
              <a:t>Keckert</a:t>
            </a:r>
            <a:r>
              <a:rPr lang="en-US" altLang="zh-CN" sz="2400" i="1" u="none" strike="noStrike" baseline="0" dirty="0">
                <a:latin typeface="Arial" panose="020B0604020202020204" pitchFamily="34" charset="0"/>
              </a:rPr>
              <a:t>, Felix Kramer, </a:t>
            </a:r>
            <a:r>
              <a:rPr lang="en-US" altLang="zh-CN" sz="2400" i="1" dirty="0">
                <a:latin typeface="Arial" panose="020B0604020202020204" pitchFamily="34" charset="0"/>
              </a:rPr>
              <a:t>Oliver </a:t>
            </a:r>
            <a:r>
              <a:rPr lang="en-US" altLang="zh-CN" sz="2400" i="1" dirty="0" err="1">
                <a:latin typeface="Arial" panose="020B0604020202020204" pitchFamily="34" charset="0"/>
              </a:rPr>
              <a:t>Kugeler</a:t>
            </a:r>
            <a:r>
              <a:rPr lang="en-US" altLang="zh-CN" sz="2400" i="1" dirty="0">
                <a:latin typeface="Arial" panose="020B0604020202020204" pitchFamily="34" charset="0"/>
              </a:rPr>
              <a:t>, Jens Knobloch.</a:t>
            </a:r>
            <a:endParaRPr lang="en-US" altLang="zh-CN" sz="2400" i="1" u="none" strike="noStrike" baseline="0" dirty="0">
              <a:latin typeface="Arial" panose="020B0604020202020204" pitchFamily="34" charset="0"/>
            </a:endParaRPr>
          </a:p>
          <a:p>
            <a:r>
              <a:rPr lang="en-US" altLang="zh-CN" sz="2800" i="0" u="none" strike="noStrike" baseline="0" dirty="0">
                <a:latin typeface="Arial" panose="020B0604020202020204" pitchFamily="34" charset="0"/>
              </a:rPr>
              <a:t>• </a:t>
            </a:r>
            <a:r>
              <a:rPr lang="en-US" altLang="zh-CN" sz="2800" i="0" u="none" strike="noStrike" baseline="0" dirty="0">
                <a:solidFill>
                  <a:schemeClr val="accent6"/>
                </a:solidFill>
                <a:latin typeface="Arial" panose="020B0604020202020204" pitchFamily="34" charset="0"/>
              </a:rPr>
              <a:t>Institute of Modern Physics (IMP), CAS, China</a:t>
            </a:r>
          </a:p>
          <a:p>
            <a:r>
              <a:rPr lang="en-US" altLang="zh-CN" sz="2400" i="1" dirty="0">
                <a:latin typeface="Arial" panose="020B0604020202020204" pitchFamily="34" charset="0"/>
              </a:rPr>
              <a:t>Jing Zhang, </a:t>
            </a:r>
            <a:r>
              <a:rPr lang="en-US" altLang="zh-CN" sz="2400" i="1" dirty="0" err="1">
                <a:latin typeface="Arial" panose="020B0604020202020204" pitchFamily="34" charset="0"/>
              </a:rPr>
              <a:t>Bohao</a:t>
            </a:r>
            <a:r>
              <a:rPr lang="en-US" altLang="zh-CN" sz="2400" i="1" dirty="0">
                <a:latin typeface="Arial" panose="020B0604020202020204" pitchFamily="34" charset="0"/>
              </a:rPr>
              <a:t> Zhang, Teng Tan.</a:t>
            </a:r>
            <a:endParaRPr lang="en-US" altLang="zh-CN" sz="2400" i="1" u="none" strike="noStrike" baseline="0" dirty="0">
              <a:latin typeface="Arial" panose="020B0604020202020204" pitchFamily="34" charset="0"/>
            </a:endParaRPr>
          </a:p>
          <a:p>
            <a:r>
              <a:rPr lang="en-US" altLang="zh-CN" sz="2800" i="0" u="none" strike="noStrike" baseline="0" dirty="0">
                <a:latin typeface="Arial" panose="020B0604020202020204" pitchFamily="34" charset="0"/>
              </a:rPr>
              <a:t>• </a:t>
            </a:r>
            <a:r>
              <a:rPr lang="en-US" altLang="zh-CN" sz="2800" i="0" u="none" strike="noStrike" baseline="0" dirty="0">
                <a:solidFill>
                  <a:schemeClr val="accent6"/>
                </a:solidFill>
                <a:latin typeface="Arial" panose="020B0604020202020204" pitchFamily="34" charset="0"/>
              </a:rPr>
              <a:t>Universität Siegen</a:t>
            </a:r>
            <a:r>
              <a:rPr lang="en-US" altLang="zh-CN" sz="2800" dirty="0">
                <a:solidFill>
                  <a:schemeClr val="accent6"/>
                </a:solidFill>
                <a:latin typeface="Arial" panose="020B0604020202020204" pitchFamily="34" charset="0"/>
              </a:rPr>
              <a:t>, </a:t>
            </a:r>
            <a:r>
              <a:rPr lang="en-US" altLang="zh-CN" sz="2800" i="0" u="none" strike="noStrike" baseline="0" dirty="0">
                <a:solidFill>
                  <a:schemeClr val="accent6"/>
                </a:solidFill>
                <a:latin typeface="Arial" panose="020B0604020202020204" pitchFamily="34" charset="0"/>
              </a:rPr>
              <a:t>Germany</a:t>
            </a:r>
          </a:p>
          <a:p>
            <a:r>
              <a:rPr lang="en-US" altLang="zh-CN" sz="2400" i="1" dirty="0">
                <a:latin typeface="Arial" panose="020B0604020202020204" pitchFamily="34" charset="0"/>
              </a:rPr>
              <a:t>Dr. Aleksandr </a:t>
            </a:r>
            <a:r>
              <a:rPr lang="en-US" altLang="zh-CN" sz="2400" i="1" dirty="0" err="1">
                <a:latin typeface="Arial" panose="020B0604020202020204" pitchFamily="34" charset="0"/>
              </a:rPr>
              <a:t>Zubtsovskii</a:t>
            </a:r>
            <a:endParaRPr lang="en-US" altLang="zh-CN" sz="2400" i="1" dirty="0">
              <a:latin typeface="Arial" panose="020B0604020202020204" pitchFamily="34" charset="0"/>
            </a:endParaRPr>
          </a:p>
        </p:txBody>
      </p:sp>
    </p:spTree>
    <p:extLst>
      <p:ext uri="{BB962C8B-B14F-4D97-AF65-F5344CB8AC3E}">
        <p14:creationId xmlns:p14="http://schemas.microsoft.com/office/powerpoint/2010/main" val="2271797995"/>
      </p:ext>
    </p:extLst>
  </p:cSld>
  <p:clrMapOvr>
    <a:masterClrMapping/>
  </p:clrMapOvr>
  <p:transition>
    <p:diamon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4EDAB67-9A4A-4FBF-AEB7-EC197155FB83}"/>
              </a:ext>
            </a:extLst>
          </p:cNvPr>
          <p:cNvSpPr>
            <a:spLocks noGrp="1"/>
          </p:cNvSpPr>
          <p:nvPr>
            <p:ph type="title"/>
          </p:nvPr>
        </p:nvSpPr>
        <p:spPr/>
        <p:txBody>
          <a:bodyPr/>
          <a:lstStyle/>
          <a:p>
            <a:endParaRPr lang="zh-CN" altLang="en-US" dirty="0"/>
          </a:p>
        </p:txBody>
      </p:sp>
      <p:sp>
        <p:nvSpPr>
          <p:cNvPr id="12" name="TextBox 11">
            <a:extLst>
              <a:ext uri="{FF2B5EF4-FFF2-40B4-BE49-F238E27FC236}">
                <a16:creationId xmlns:a16="http://schemas.microsoft.com/office/drawing/2014/main" id="{06A87087-BF61-4B5E-A9B1-9792879A927B}"/>
              </a:ext>
            </a:extLst>
          </p:cNvPr>
          <p:cNvSpPr txBox="1"/>
          <p:nvPr/>
        </p:nvSpPr>
        <p:spPr bwMode="auto">
          <a:xfrm>
            <a:off x="2036110" y="2778605"/>
            <a:ext cx="8119779" cy="861774"/>
          </a:xfrm>
          <a:prstGeom prst="rect">
            <a:avLst/>
          </a:prstGeom>
          <a:noFill/>
          <a:ln w="9525">
            <a:noFill/>
            <a:miter lim="800000"/>
          </a:ln>
        </p:spPr>
        <p:txBody>
          <a:bodyPr wrap="square">
            <a:spAutoFit/>
          </a:bodyPr>
          <a:lstStyle/>
          <a:p>
            <a:pPr algn="l"/>
            <a:r>
              <a:rPr lang="en-US" altLang="zh-CN" sz="5000" b="1" i="0" u="none" strike="noStrike" baseline="0" dirty="0">
                <a:latin typeface="MicrosoftYaHei-Bold"/>
              </a:rPr>
              <a:t>Thanks for your attention.</a:t>
            </a:r>
          </a:p>
        </p:txBody>
      </p:sp>
    </p:spTree>
    <p:extLst>
      <p:ext uri="{BB962C8B-B14F-4D97-AF65-F5344CB8AC3E}">
        <p14:creationId xmlns:p14="http://schemas.microsoft.com/office/powerpoint/2010/main" val="2141628089"/>
      </p:ext>
    </p:extLst>
  </p:cSld>
  <p:clrMapOvr>
    <a:masterClrMapping/>
  </p:clrMapOvr>
  <p:transition>
    <p:diamon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BFA11E-2DA1-49AF-87EA-AFE6C650297B}"/>
              </a:ext>
            </a:extLst>
          </p:cNvPr>
          <p:cNvSpPr>
            <a:spLocks noGrp="1"/>
          </p:cNvSpPr>
          <p:nvPr>
            <p:ph type="title"/>
          </p:nvPr>
        </p:nvSpPr>
        <p:spPr>
          <a:xfrm>
            <a:off x="1248042" y="114077"/>
            <a:ext cx="10033445" cy="720000"/>
          </a:xfrm>
        </p:spPr>
        <p:txBody>
          <a:bodyPr>
            <a:normAutofit/>
          </a:bodyPr>
          <a:lstStyle/>
          <a:p>
            <a:r>
              <a:rPr lang="en-US" altLang="zh-CN" dirty="0">
                <a:solidFill>
                  <a:schemeClr val="accent1"/>
                </a:solidFill>
              </a:rPr>
              <a:t>One achievable way : Nb</a:t>
            </a:r>
            <a:r>
              <a:rPr lang="en-US" altLang="zh-CN" baseline="-25000" dirty="0">
                <a:solidFill>
                  <a:schemeClr val="accent1"/>
                </a:solidFill>
              </a:rPr>
              <a:t>3</a:t>
            </a:r>
            <a:r>
              <a:rPr lang="en-US" altLang="zh-CN" dirty="0">
                <a:solidFill>
                  <a:schemeClr val="accent1"/>
                </a:solidFill>
              </a:rPr>
              <a:t>Sn/Cu bronze route</a:t>
            </a:r>
            <a:endParaRPr lang="zh-CN" altLang="en-US" dirty="0">
              <a:solidFill>
                <a:schemeClr val="accent1"/>
              </a:solidFill>
            </a:endParaRPr>
          </a:p>
        </p:txBody>
      </p:sp>
      <p:sp>
        <p:nvSpPr>
          <p:cNvPr id="50" name="TextBox 49">
            <a:extLst>
              <a:ext uri="{FF2B5EF4-FFF2-40B4-BE49-F238E27FC236}">
                <a16:creationId xmlns:a16="http://schemas.microsoft.com/office/drawing/2014/main" id="{DC5D6C68-DD18-4305-946D-334E3E280EC5}"/>
              </a:ext>
            </a:extLst>
          </p:cNvPr>
          <p:cNvSpPr txBox="1"/>
          <p:nvPr/>
        </p:nvSpPr>
        <p:spPr bwMode="auto">
          <a:xfrm>
            <a:off x="1914346" y="1331486"/>
            <a:ext cx="3372753" cy="646331"/>
          </a:xfrm>
          <a:prstGeom prst="rect">
            <a:avLst/>
          </a:prstGeom>
          <a:noFill/>
          <a:ln w="9525">
            <a:noFill/>
            <a:miter lim="800000"/>
          </a:ln>
        </p:spPr>
        <p:txBody>
          <a:bodyPr wrap="square">
            <a:spAutoFit/>
          </a:bodyPr>
          <a:lstStyle/>
          <a:p>
            <a:pPr algn="l"/>
            <a:r>
              <a:rPr lang="en-US" altLang="zh-CN" sz="1800" b="1" i="0" u="none" strike="noStrike" baseline="0" dirty="0"/>
              <a:t>Phase diagram of Nb-Cu-Sn ternary system [2] at 700</a:t>
            </a:r>
            <a:r>
              <a:rPr lang="zh-CN" altLang="en-US" b="1" dirty="0">
                <a:cs typeface="Calibri" panose="020F0502020204030204" pitchFamily="34" charset="0"/>
              </a:rPr>
              <a:t>℃</a:t>
            </a:r>
          </a:p>
        </p:txBody>
      </p:sp>
      <p:sp>
        <p:nvSpPr>
          <p:cNvPr id="9" name="文本框 8">
            <a:extLst>
              <a:ext uri="{FF2B5EF4-FFF2-40B4-BE49-F238E27FC236}">
                <a16:creationId xmlns:a16="http://schemas.microsoft.com/office/drawing/2014/main" id="{6329ED5D-C683-4AC4-B1D8-D23DF81F53B3}"/>
              </a:ext>
            </a:extLst>
          </p:cNvPr>
          <p:cNvSpPr txBox="1"/>
          <p:nvPr/>
        </p:nvSpPr>
        <p:spPr bwMode="auto">
          <a:xfrm>
            <a:off x="958166" y="5286441"/>
            <a:ext cx="9863806" cy="646331"/>
          </a:xfrm>
          <a:prstGeom prst="rect">
            <a:avLst/>
          </a:prstGeom>
          <a:noFill/>
          <a:ln w="9525">
            <a:noFill/>
            <a:miter lim="800000"/>
          </a:ln>
        </p:spPr>
        <p:txBody>
          <a:bodyPr wrap="square">
            <a:spAutoFit/>
          </a:bodyPr>
          <a:lstStyle/>
          <a:p>
            <a:r>
              <a:rPr lang="zh-CN" altLang="en-US" dirty="0"/>
              <a:t> </a:t>
            </a:r>
            <a:r>
              <a:rPr lang="en-US" altLang="zh-CN" dirty="0"/>
              <a:t>1. The copper can </a:t>
            </a:r>
            <a:r>
              <a:rPr lang="zh-CN" altLang="en-US" dirty="0"/>
              <a:t>facilitate the interdiffusion between Nb and Sn by 7~10 magnitudes of order</a:t>
            </a:r>
            <a:r>
              <a:rPr lang="en-US" altLang="zh-CN" dirty="0"/>
              <a:t>s.</a:t>
            </a:r>
          </a:p>
          <a:p>
            <a:r>
              <a:rPr lang="en-US" altLang="zh-CN" dirty="0"/>
              <a:t> 2. The copper alloy will be excluded from the Nb</a:t>
            </a:r>
            <a:r>
              <a:rPr lang="en-US" altLang="zh-CN" baseline="-25000" dirty="0"/>
              <a:t>3</a:t>
            </a:r>
            <a:r>
              <a:rPr lang="en-US" altLang="zh-CN" dirty="0"/>
              <a:t>Sn phase by itself.</a:t>
            </a:r>
            <a:endParaRPr lang="zh-CN" altLang="en-US" dirty="0"/>
          </a:p>
        </p:txBody>
      </p:sp>
      <p:pic>
        <p:nvPicPr>
          <p:cNvPr id="5" name="图片 1">
            <a:extLst>
              <a:ext uri="{FF2B5EF4-FFF2-40B4-BE49-F238E27FC236}">
                <a16:creationId xmlns:a16="http://schemas.microsoft.com/office/drawing/2014/main" id="{19921F98-8D94-444E-9F46-E37051748B0E}"/>
              </a:ext>
            </a:extLst>
          </p:cNvPr>
          <p:cNvPicPr>
            <a:picLocks noChangeAspect="1"/>
          </p:cNvPicPr>
          <p:nvPr/>
        </p:nvPicPr>
        <p:blipFill rotWithShape="1">
          <a:blip r:embed="rId3"/>
          <a:srcRect l="41350" t="4390"/>
          <a:stretch/>
        </p:blipFill>
        <p:spPr>
          <a:xfrm>
            <a:off x="1604307" y="1999521"/>
            <a:ext cx="3943695" cy="3135011"/>
          </a:xfrm>
          <a:prstGeom prst="rect">
            <a:avLst/>
          </a:prstGeom>
        </p:spPr>
      </p:pic>
      <p:grpSp>
        <p:nvGrpSpPr>
          <p:cNvPr id="10" name="组合 9">
            <a:extLst>
              <a:ext uri="{FF2B5EF4-FFF2-40B4-BE49-F238E27FC236}">
                <a16:creationId xmlns:a16="http://schemas.microsoft.com/office/drawing/2014/main" id="{FEF27C4A-0F0E-4B45-9E89-012D17B190F6}"/>
              </a:ext>
            </a:extLst>
          </p:cNvPr>
          <p:cNvGrpSpPr/>
          <p:nvPr/>
        </p:nvGrpSpPr>
        <p:grpSpPr>
          <a:xfrm>
            <a:off x="5890069" y="1779947"/>
            <a:ext cx="4229342" cy="3354585"/>
            <a:chOff x="6258407" y="2960939"/>
            <a:chExt cx="4393882" cy="3047368"/>
          </a:xfrm>
        </p:grpSpPr>
        <p:pic>
          <p:nvPicPr>
            <p:cNvPr id="11" name="图片 10">
              <a:extLst>
                <a:ext uri="{FF2B5EF4-FFF2-40B4-BE49-F238E27FC236}">
                  <a16:creationId xmlns:a16="http://schemas.microsoft.com/office/drawing/2014/main" id="{BAA52FBF-2FA0-4836-914C-55DEEA365FF2}"/>
                </a:ext>
              </a:extLst>
            </p:cNvPr>
            <p:cNvPicPr>
              <a:picLocks noChangeAspect="1"/>
            </p:cNvPicPr>
            <p:nvPr/>
          </p:nvPicPr>
          <p:blipFill>
            <a:blip r:embed="rId4"/>
            <a:stretch>
              <a:fillRect/>
            </a:stretch>
          </p:blipFill>
          <p:spPr>
            <a:xfrm>
              <a:off x="6258407" y="2960939"/>
              <a:ext cx="4321988" cy="3047368"/>
            </a:xfrm>
            <a:prstGeom prst="rect">
              <a:avLst/>
            </a:prstGeom>
          </p:spPr>
        </p:pic>
        <p:sp>
          <p:nvSpPr>
            <p:cNvPr id="12" name="文本框 11">
              <a:extLst>
                <a:ext uri="{FF2B5EF4-FFF2-40B4-BE49-F238E27FC236}">
                  <a16:creationId xmlns:a16="http://schemas.microsoft.com/office/drawing/2014/main" id="{744D395E-2BC1-46AE-8529-0527B4C3E803}"/>
                </a:ext>
              </a:extLst>
            </p:cNvPr>
            <p:cNvSpPr txBox="1"/>
            <p:nvPr/>
          </p:nvSpPr>
          <p:spPr bwMode="auto">
            <a:xfrm>
              <a:off x="7805455" y="3318783"/>
              <a:ext cx="1234313" cy="391426"/>
            </a:xfrm>
            <a:prstGeom prst="rect">
              <a:avLst/>
            </a:prstGeom>
            <a:noFill/>
            <a:ln w="9525">
              <a:noFill/>
              <a:miter lim="800000"/>
            </a:ln>
          </p:spPr>
          <p:txBody>
            <a:bodyPr wrap="square" rtlCol="0">
              <a:spAutoFit/>
            </a:bodyPr>
            <a:lstStyle/>
            <a:p>
              <a:r>
                <a:rPr lang="en-US" altLang="zh-CN" sz="2200" dirty="0">
                  <a:ea typeface="楷体_GB2312" pitchFamily="49" charset="-122"/>
                  <a:cs typeface="Times New Roman" panose="02020603050405020304" pitchFamily="18" charset="0"/>
                </a:rPr>
                <a:t>Bronze</a:t>
              </a:r>
              <a:r>
                <a:rPr lang="en-US" altLang="zh-CN" sz="2200" baseline="30000" dirty="0">
                  <a:ea typeface="楷体_GB2312" pitchFamily="49" charset="-122"/>
                  <a:cs typeface="Times New Roman" panose="02020603050405020304" pitchFamily="18" charset="0"/>
                </a:rPr>
                <a:t>[1]</a:t>
              </a:r>
              <a:endParaRPr lang="zh-CN" altLang="en-US" sz="2200" baseline="30000" dirty="0">
                <a:ea typeface="楷体_GB2312" pitchFamily="49" charset="-122"/>
                <a:cs typeface="Times New Roman" panose="02020603050405020304" pitchFamily="18" charset="0"/>
              </a:endParaRPr>
            </a:p>
          </p:txBody>
        </p:sp>
        <p:sp>
          <p:nvSpPr>
            <p:cNvPr id="13" name="文本框 12">
              <a:extLst>
                <a:ext uri="{FF2B5EF4-FFF2-40B4-BE49-F238E27FC236}">
                  <a16:creationId xmlns:a16="http://schemas.microsoft.com/office/drawing/2014/main" id="{05A0A7A1-21CB-4309-A6E0-B8FA3DAF0A69}"/>
                </a:ext>
              </a:extLst>
            </p:cNvPr>
            <p:cNvSpPr txBox="1"/>
            <p:nvPr/>
          </p:nvSpPr>
          <p:spPr bwMode="auto">
            <a:xfrm>
              <a:off x="8419401" y="3944998"/>
              <a:ext cx="1121789" cy="430887"/>
            </a:xfrm>
            <a:prstGeom prst="rect">
              <a:avLst/>
            </a:prstGeom>
            <a:noFill/>
            <a:ln w="9525">
              <a:noFill/>
              <a:miter lim="800000"/>
            </a:ln>
          </p:spPr>
          <p:txBody>
            <a:bodyPr wrap="square" rtlCol="0">
              <a:spAutoFit/>
            </a:bodyPr>
            <a:lstStyle/>
            <a:p>
              <a:r>
                <a:rPr lang="en-US" altLang="zh-CN" sz="2200" dirty="0">
                  <a:ea typeface="楷体_GB2312" pitchFamily="49" charset="-122"/>
                  <a:cs typeface="Times New Roman" panose="02020603050405020304" pitchFamily="18" charset="0"/>
                </a:rPr>
                <a:t>Nb</a:t>
              </a:r>
              <a:r>
                <a:rPr lang="en-US" altLang="zh-CN" sz="2200" baseline="-25000" dirty="0">
                  <a:ea typeface="楷体_GB2312" pitchFamily="49" charset="-122"/>
                  <a:cs typeface="Times New Roman" panose="02020603050405020304" pitchFamily="18" charset="0"/>
                </a:rPr>
                <a:t>3</a:t>
              </a:r>
              <a:r>
                <a:rPr lang="en-US" altLang="zh-CN" sz="2200" dirty="0">
                  <a:ea typeface="楷体_GB2312" pitchFamily="49" charset="-122"/>
                  <a:cs typeface="Times New Roman" panose="02020603050405020304" pitchFamily="18" charset="0"/>
                </a:rPr>
                <a:t>Sn</a:t>
              </a:r>
              <a:endParaRPr lang="zh-CN" altLang="en-US" sz="2200" dirty="0">
                <a:ea typeface="楷体_GB2312" pitchFamily="49" charset="-122"/>
                <a:cs typeface="Times New Roman" panose="02020603050405020304" pitchFamily="18" charset="0"/>
              </a:endParaRPr>
            </a:p>
          </p:txBody>
        </p:sp>
        <p:sp>
          <p:nvSpPr>
            <p:cNvPr id="14" name="文本框 13">
              <a:extLst>
                <a:ext uri="{FF2B5EF4-FFF2-40B4-BE49-F238E27FC236}">
                  <a16:creationId xmlns:a16="http://schemas.microsoft.com/office/drawing/2014/main" id="{03F3FD5C-8E3C-4CCE-92D8-D0DA2F131405}"/>
                </a:ext>
              </a:extLst>
            </p:cNvPr>
            <p:cNvSpPr txBox="1"/>
            <p:nvPr/>
          </p:nvSpPr>
          <p:spPr bwMode="auto">
            <a:xfrm>
              <a:off x="9722557" y="4999200"/>
              <a:ext cx="929732" cy="391426"/>
            </a:xfrm>
            <a:prstGeom prst="rect">
              <a:avLst/>
            </a:prstGeom>
            <a:noFill/>
            <a:ln w="9525">
              <a:noFill/>
              <a:miter lim="800000"/>
            </a:ln>
          </p:spPr>
          <p:txBody>
            <a:bodyPr wrap="square" rtlCol="0">
              <a:spAutoFit/>
            </a:bodyPr>
            <a:lstStyle/>
            <a:p>
              <a:r>
                <a:rPr lang="en-US" altLang="zh-CN" sz="2200" dirty="0">
                  <a:ea typeface="楷体_GB2312" pitchFamily="49" charset="-122"/>
                  <a:cs typeface="Times New Roman" panose="02020603050405020304" pitchFamily="18" charset="0"/>
                </a:rPr>
                <a:t>Nb</a:t>
              </a:r>
              <a:r>
                <a:rPr lang="en-US" altLang="zh-CN" sz="2200" baseline="30000" dirty="0">
                  <a:ea typeface="楷体_GB2312" pitchFamily="49" charset="-122"/>
                  <a:cs typeface="Times New Roman" panose="02020603050405020304" pitchFamily="18" charset="0"/>
                </a:rPr>
                <a:t>[1]</a:t>
              </a:r>
              <a:endParaRPr lang="zh-CN" altLang="en-US" sz="2200" baseline="30000" dirty="0">
                <a:ea typeface="楷体_GB2312" pitchFamily="49" charset="-122"/>
                <a:cs typeface="Times New Roman" panose="02020603050405020304" pitchFamily="18" charset="0"/>
              </a:endParaRPr>
            </a:p>
          </p:txBody>
        </p:sp>
        <p:cxnSp>
          <p:nvCxnSpPr>
            <p:cNvPr id="15" name="直接箭头连接符 14">
              <a:extLst>
                <a:ext uri="{FF2B5EF4-FFF2-40B4-BE49-F238E27FC236}">
                  <a16:creationId xmlns:a16="http://schemas.microsoft.com/office/drawing/2014/main" id="{8EF7F8FA-E1A6-425D-A798-02EB9BED336D}"/>
                </a:ext>
              </a:extLst>
            </p:cNvPr>
            <p:cNvCxnSpPr>
              <a:cxnSpLocks/>
            </p:cNvCxnSpPr>
            <p:nvPr/>
          </p:nvCxnSpPr>
          <p:spPr>
            <a:xfrm flipH="1" flipV="1">
              <a:off x="7604626" y="3447854"/>
              <a:ext cx="257391" cy="863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49767672-FF76-4B3E-AC89-303C9224C796}"/>
                </a:ext>
              </a:extLst>
            </p:cNvPr>
            <p:cNvCxnSpPr>
              <a:cxnSpLocks/>
            </p:cNvCxnSpPr>
            <p:nvPr/>
          </p:nvCxnSpPr>
          <p:spPr>
            <a:xfrm flipH="1">
              <a:off x="7623480" y="3669907"/>
              <a:ext cx="276245" cy="1722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0" name="文本框 19">
            <a:extLst>
              <a:ext uri="{FF2B5EF4-FFF2-40B4-BE49-F238E27FC236}">
                <a16:creationId xmlns:a16="http://schemas.microsoft.com/office/drawing/2014/main" id="{5386DC6D-A41C-452A-BC85-C9A9CEA5D547}"/>
              </a:ext>
            </a:extLst>
          </p:cNvPr>
          <p:cNvSpPr txBox="1"/>
          <p:nvPr/>
        </p:nvSpPr>
        <p:spPr bwMode="auto">
          <a:xfrm>
            <a:off x="491139" y="5932772"/>
            <a:ext cx="11386633" cy="430887"/>
          </a:xfrm>
          <a:prstGeom prst="rect">
            <a:avLst/>
          </a:prstGeom>
          <a:noFill/>
          <a:ln w="9525">
            <a:noFill/>
            <a:miter lim="800000"/>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solidFill>
                <a:effectLst/>
                <a:uLnTx/>
                <a:uFillTx/>
                <a:latin typeface="Times New Roman"/>
                <a:ea typeface="宋体" panose="02010600030101010101" pitchFamily="2" charset="-122"/>
                <a:cs typeface="+mn-cs"/>
              </a:rPr>
              <a:t>[1] H. Müller and T. Schneider, "Heat treatment of Nb3Sn conductors," Cryogenics, vol. 48, pp. 323-330, 2008/07/01/ 2008.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af-ZA" altLang="zh-CN" sz="1100" b="0" i="0" u="none" strike="noStrike" kern="1200" cap="none" spc="0" normalizeH="0" baseline="0" noProof="0" dirty="0">
                <a:ln>
                  <a:noFill/>
                </a:ln>
                <a:solidFill>
                  <a:prstClr val="black"/>
                </a:solidFill>
                <a:effectLst/>
                <a:uLnTx/>
                <a:uFillTx/>
                <a:latin typeface="Times New Roman"/>
                <a:ea typeface="宋体" panose="02010600030101010101" pitchFamily="2" charset="-122"/>
                <a:cs typeface="+mn-cs"/>
              </a:rPr>
              <a:t>[2]</a:t>
            </a:r>
            <a:r>
              <a:rPr lang="en-US" altLang="zh-CN" sz="1100" dirty="0">
                <a:solidFill>
                  <a:prstClr val="black"/>
                </a:solidFill>
                <a:latin typeface="Times New Roman"/>
                <a:ea typeface="宋体" panose="02010600030101010101" pitchFamily="2" charset="-122"/>
              </a:rPr>
              <a:t> </a:t>
            </a:r>
            <a:r>
              <a:rPr kumimoji="0" lang="en-US" altLang="zh-CN" sz="1100" b="0" i="0" u="none" strike="noStrike" kern="1200" cap="none" spc="0" normalizeH="0" baseline="0" noProof="0" dirty="0">
                <a:ln>
                  <a:noFill/>
                </a:ln>
                <a:solidFill>
                  <a:prstClr val="black"/>
                </a:solidFill>
                <a:effectLst/>
                <a:uLnTx/>
                <a:uFillTx/>
                <a:latin typeface="Times New Roman"/>
                <a:ea typeface="宋体" panose="02010600030101010101" pitchFamily="2" charset="-122"/>
                <a:cs typeface="+mn-cs"/>
              </a:rPr>
              <a:t>L Mei, Z Du, C Guo, &amp; C Li. (2009). Thermodynamic optimization of the cu-</a:t>
            </a:r>
            <a:r>
              <a:rPr kumimoji="0" lang="en-US" altLang="zh-CN" sz="1100" b="0" i="0" u="none" strike="noStrike" kern="1200" cap="none" spc="0" normalizeH="0" baseline="0" noProof="0" dirty="0" err="1">
                <a:ln>
                  <a:noFill/>
                </a:ln>
                <a:solidFill>
                  <a:prstClr val="black"/>
                </a:solidFill>
                <a:effectLst/>
                <a:uLnTx/>
                <a:uFillTx/>
                <a:latin typeface="Times New Roman"/>
                <a:ea typeface="宋体" panose="02010600030101010101" pitchFamily="2" charset="-122"/>
                <a:cs typeface="+mn-cs"/>
              </a:rPr>
              <a:t>sn</a:t>
            </a:r>
            <a:r>
              <a:rPr kumimoji="0" lang="en-US" altLang="zh-CN" sz="1100" b="0" i="0" u="none" strike="noStrike" kern="1200" cap="none" spc="0" normalizeH="0" baseline="0" noProof="0" dirty="0">
                <a:ln>
                  <a:noFill/>
                </a:ln>
                <a:solidFill>
                  <a:prstClr val="black"/>
                </a:solidFill>
                <a:effectLst/>
                <a:uLnTx/>
                <a:uFillTx/>
                <a:latin typeface="Times New Roman"/>
                <a:ea typeface="宋体" panose="02010600030101010101" pitchFamily="2" charset="-122"/>
                <a:cs typeface="+mn-cs"/>
              </a:rPr>
              <a:t> and cu-</a:t>
            </a:r>
            <a:r>
              <a:rPr kumimoji="0" lang="en-US" altLang="zh-CN" sz="1100" b="0" i="0" u="none" strike="noStrike" kern="1200" cap="none" spc="0" normalizeH="0" baseline="0" noProof="0" dirty="0" err="1">
                <a:ln>
                  <a:noFill/>
                </a:ln>
                <a:solidFill>
                  <a:prstClr val="black"/>
                </a:solidFill>
                <a:effectLst/>
                <a:uLnTx/>
                <a:uFillTx/>
                <a:latin typeface="Times New Roman"/>
                <a:ea typeface="宋体" panose="02010600030101010101" pitchFamily="2" charset="-122"/>
                <a:cs typeface="+mn-cs"/>
              </a:rPr>
              <a:t>nb</a:t>
            </a:r>
            <a:r>
              <a:rPr kumimoji="0" lang="en-US" altLang="zh-CN" sz="1100" b="0" i="0" u="none" strike="noStrike" kern="1200" cap="none" spc="0" normalizeH="0" baseline="0" noProof="0" dirty="0">
                <a:ln>
                  <a:noFill/>
                </a:ln>
                <a:solidFill>
                  <a:prstClr val="black"/>
                </a:solidFill>
                <a:effectLst/>
                <a:uLnTx/>
                <a:uFillTx/>
                <a:latin typeface="Times New Roman"/>
                <a:ea typeface="宋体" panose="02010600030101010101" pitchFamily="2" charset="-122"/>
                <a:cs typeface="+mn-cs"/>
              </a:rPr>
              <a:t>-</a:t>
            </a:r>
            <a:r>
              <a:rPr kumimoji="0" lang="en-US" altLang="zh-CN" sz="1100" b="0" i="0" u="none" strike="noStrike" kern="1200" cap="none" spc="0" normalizeH="0" baseline="0" noProof="0" dirty="0" err="1">
                <a:ln>
                  <a:noFill/>
                </a:ln>
                <a:solidFill>
                  <a:prstClr val="black"/>
                </a:solidFill>
                <a:effectLst/>
                <a:uLnTx/>
                <a:uFillTx/>
                <a:latin typeface="Times New Roman"/>
                <a:ea typeface="宋体" panose="02010600030101010101" pitchFamily="2" charset="-122"/>
                <a:cs typeface="+mn-cs"/>
              </a:rPr>
              <a:t>sn</a:t>
            </a:r>
            <a:r>
              <a:rPr kumimoji="0" lang="en-US" altLang="zh-CN" sz="1100" b="0" i="0" u="none" strike="noStrike" kern="1200" cap="none" spc="0" normalizeH="0" baseline="0" noProof="0" dirty="0">
                <a:ln>
                  <a:noFill/>
                </a:ln>
                <a:solidFill>
                  <a:prstClr val="black"/>
                </a:solidFill>
                <a:effectLst/>
                <a:uLnTx/>
                <a:uFillTx/>
                <a:latin typeface="Times New Roman"/>
                <a:ea typeface="宋体" panose="02010600030101010101" pitchFamily="2" charset="-122"/>
                <a:cs typeface="+mn-cs"/>
              </a:rPr>
              <a:t> systems. Journal of Alloys &amp; Compounds, 477(1-2), 104-117.</a:t>
            </a:r>
            <a:endParaRPr kumimoji="0" lang="zh-CN" altLang="en-US" sz="1100" b="0" i="0" u="none" strike="noStrike" kern="1200" cap="none" spc="0" normalizeH="0" baseline="0" noProof="0" dirty="0">
              <a:ln>
                <a:noFill/>
              </a:ln>
              <a:solidFill>
                <a:prstClr val="black"/>
              </a:solidFill>
              <a:effectLst/>
              <a:uLnTx/>
              <a:uFillTx/>
              <a:latin typeface="Times New Roman"/>
              <a:ea typeface="宋体" panose="02010600030101010101" pitchFamily="2" charset="-122"/>
              <a:cs typeface="+mn-cs"/>
            </a:endParaRPr>
          </a:p>
        </p:txBody>
      </p:sp>
    </p:spTree>
    <p:extLst>
      <p:ext uri="{BB962C8B-B14F-4D97-AF65-F5344CB8AC3E}">
        <p14:creationId xmlns:p14="http://schemas.microsoft.com/office/powerpoint/2010/main" val="3517092478"/>
      </p:ext>
    </p:extLst>
  </p:cSld>
  <p:clrMapOvr>
    <a:masterClrMapping/>
  </p:clrMapOvr>
  <p:transition>
    <p:diamon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0C84C40-6CE6-FB98-4790-437FC8458376}"/>
              </a:ext>
            </a:extLst>
          </p:cNvPr>
          <p:cNvSpPr>
            <a:spLocks noGrp="1"/>
          </p:cNvSpPr>
          <p:nvPr>
            <p:ph type="title"/>
          </p:nvPr>
        </p:nvSpPr>
        <p:spPr/>
        <p:txBody>
          <a:bodyPr/>
          <a:lstStyle/>
          <a:p>
            <a:r>
              <a:rPr lang="en-US" altLang="zh-CN" dirty="0"/>
              <a:t>A powerful Tool: Quadrupole Resonator</a:t>
            </a:r>
            <a:endParaRPr lang="zh-CN" altLang="en-US" dirty="0"/>
          </a:p>
        </p:txBody>
      </p:sp>
      <p:pic>
        <p:nvPicPr>
          <p:cNvPr id="4" name="图片 3">
            <a:extLst>
              <a:ext uri="{FF2B5EF4-FFF2-40B4-BE49-F238E27FC236}">
                <a16:creationId xmlns:a16="http://schemas.microsoft.com/office/drawing/2014/main" id="{283D6666-EE66-3AE9-E98D-80C3386C318F}"/>
              </a:ext>
            </a:extLst>
          </p:cNvPr>
          <p:cNvPicPr>
            <a:picLocks noChangeAspect="1"/>
          </p:cNvPicPr>
          <p:nvPr/>
        </p:nvPicPr>
        <p:blipFill>
          <a:blip r:embed="rId3"/>
          <a:stretch>
            <a:fillRect/>
          </a:stretch>
        </p:blipFill>
        <p:spPr>
          <a:xfrm>
            <a:off x="367552" y="1018085"/>
            <a:ext cx="7835027" cy="5230316"/>
          </a:xfrm>
          <a:prstGeom prst="rect">
            <a:avLst/>
          </a:prstGeom>
        </p:spPr>
      </p:pic>
      <p:grpSp>
        <p:nvGrpSpPr>
          <p:cNvPr id="13" name="组合 12">
            <a:extLst>
              <a:ext uri="{FF2B5EF4-FFF2-40B4-BE49-F238E27FC236}">
                <a16:creationId xmlns:a16="http://schemas.microsoft.com/office/drawing/2014/main" id="{AC3FACDE-04C6-E0DE-E80C-A55FFB021AFF}"/>
              </a:ext>
            </a:extLst>
          </p:cNvPr>
          <p:cNvGrpSpPr/>
          <p:nvPr/>
        </p:nvGrpSpPr>
        <p:grpSpPr>
          <a:xfrm>
            <a:off x="8476295" y="1059650"/>
            <a:ext cx="2948628" cy="5147186"/>
            <a:chOff x="8476295" y="1059650"/>
            <a:chExt cx="2948628" cy="5147186"/>
          </a:xfrm>
        </p:grpSpPr>
        <p:grpSp>
          <p:nvGrpSpPr>
            <p:cNvPr id="9" name="组合 8">
              <a:extLst>
                <a:ext uri="{FF2B5EF4-FFF2-40B4-BE49-F238E27FC236}">
                  <a16:creationId xmlns:a16="http://schemas.microsoft.com/office/drawing/2014/main" id="{49E4FAA9-EF34-F74D-2794-14287D5235EE}"/>
                </a:ext>
              </a:extLst>
            </p:cNvPr>
            <p:cNvGrpSpPr/>
            <p:nvPr/>
          </p:nvGrpSpPr>
          <p:grpSpPr>
            <a:xfrm>
              <a:off x="8476295" y="1059650"/>
              <a:ext cx="2948628" cy="5147186"/>
              <a:chOff x="8409656" y="927358"/>
              <a:chExt cx="2948628" cy="5147186"/>
            </a:xfrm>
          </p:grpSpPr>
          <p:pic>
            <p:nvPicPr>
              <p:cNvPr id="6" name="图片 5">
                <a:extLst>
                  <a:ext uri="{FF2B5EF4-FFF2-40B4-BE49-F238E27FC236}">
                    <a16:creationId xmlns:a16="http://schemas.microsoft.com/office/drawing/2014/main" id="{4ADEDC7B-7091-C76B-8584-13FB738601CF}"/>
                  </a:ext>
                </a:extLst>
              </p:cNvPr>
              <p:cNvPicPr>
                <a:picLocks noChangeAspect="1"/>
              </p:cNvPicPr>
              <p:nvPr/>
            </p:nvPicPr>
            <p:blipFill rotWithShape="1">
              <a:blip r:embed="rId4"/>
              <a:srcRect r="62860" b="45926"/>
              <a:stretch/>
            </p:blipFill>
            <p:spPr>
              <a:xfrm>
                <a:off x="8454480" y="927358"/>
                <a:ext cx="2903804" cy="2554818"/>
              </a:xfrm>
              <a:prstGeom prst="rect">
                <a:avLst/>
              </a:prstGeom>
            </p:spPr>
          </p:pic>
          <p:pic>
            <p:nvPicPr>
              <p:cNvPr id="7" name="图片 6">
                <a:extLst>
                  <a:ext uri="{FF2B5EF4-FFF2-40B4-BE49-F238E27FC236}">
                    <a16:creationId xmlns:a16="http://schemas.microsoft.com/office/drawing/2014/main" id="{DEB007B8-6EB6-CC1D-2AA4-275B55347933}"/>
                  </a:ext>
                </a:extLst>
              </p:cNvPr>
              <p:cNvPicPr>
                <a:picLocks noChangeAspect="1"/>
              </p:cNvPicPr>
              <p:nvPr/>
            </p:nvPicPr>
            <p:blipFill rotWithShape="1">
              <a:blip r:embed="rId4"/>
              <a:srcRect l="72832" t="1312" b="71302"/>
              <a:stretch/>
            </p:blipFill>
            <p:spPr>
              <a:xfrm>
                <a:off x="8436551" y="4846380"/>
                <a:ext cx="2016298" cy="1228164"/>
              </a:xfrm>
              <a:prstGeom prst="rect">
                <a:avLst/>
              </a:prstGeom>
            </p:spPr>
          </p:pic>
          <p:pic>
            <p:nvPicPr>
              <p:cNvPr id="8" name="图片 7">
                <a:extLst>
                  <a:ext uri="{FF2B5EF4-FFF2-40B4-BE49-F238E27FC236}">
                    <a16:creationId xmlns:a16="http://schemas.microsoft.com/office/drawing/2014/main" id="{73C41B42-24DC-7303-1A25-DB12F697DB65}"/>
                  </a:ext>
                </a:extLst>
              </p:cNvPr>
              <p:cNvPicPr>
                <a:picLocks noChangeAspect="1"/>
              </p:cNvPicPr>
              <p:nvPr/>
            </p:nvPicPr>
            <p:blipFill rotWithShape="1">
              <a:blip r:embed="rId4"/>
              <a:srcRect l="36277" t="1454" r="27466" b="70674"/>
              <a:stretch/>
            </p:blipFill>
            <p:spPr>
              <a:xfrm>
                <a:off x="8409656" y="3429000"/>
                <a:ext cx="2856070" cy="1326777"/>
              </a:xfrm>
              <a:prstGeom prst="rect">
                <a:avLst/>
              </a:prstGeom>
            </p:spPr>
          </p:pic>
        </p:grpSp>
        <p:sp>
          <p:nvSpPr>
            <p:cNvPr id="12" name="文本框 11">
              <a:extLst>
                <a:ext uri="{FF2B5EF4-FFF2-40B4-BE49-F238E27FC236}">
                  <a16:creationId xmlns:a16="http://schemas.microsoft.com/office/drawing/2014/main" id="{7BF5B40D-5528-67F5-5113-C73D2B4A0F4F}"/>
                </a:ext>
              </a:extLst>
            </p:cNvPr>
            <p:cNvSpPr txBox="1"/>
            <p:nvPr/>
          </p:nvSpPr>
          <p:spPr bwMode="auto">
            <a:xfrm>
              <a:off x="10641106" y="3227294"/>
              <a:ext cx="691259" cy="430887"/>
            </a:xfrm>
            <a:prstGeom prst="rect">
              <a:avLst/>
            </a:prstGeom>
            <a:solidFill>
              <a:schemeClr val="bg1"/>
            </a:solidFill>
            <a:ln w="9525">
              <a:noFill/>
              <a:miter lim="800000"/>
            </a:ln>
          </p:spPr>
          <p:txBody>
            <a:bodyPr wrap="square" rtlCol="0">
              <a:spAutoFit/>
            </a:bodyPr>
            <a:lstStyle/>
            <a:p>
              <a:endParaRPr lang="zh-CN" altLang="en-US" sz="2200" dirty="0">
                <a:latin typeface="Arial Narrow" panose="020B0606020202030204" pitchFamily="34" charset="0"/>
                <a:ea typeface="楷体_GB2312" pitchFamily="49" charset="-122"/>
                <a:cs typeface="Times New Roman" panose="02020603050405020304" pitchFamily="18" charset="0"/>
              </a:endParaRPr>
            </a:p>
          </p:txBody>
        </p:sp>
      </p:grpSp>
      <p:sp>
        <p:nvSpPr>
          <p:cNvPr id="5" name="文本框 4">
            <a:extLst>
              <a:ext uri="{FF2B5EF4-FFF2-40B4-BE49-F238E27FC236}">
                <a16:creationId xmlns:a16="http://schemas.microsoft.com/office/drawing/2014/main" id="{CB54144D-1B98-CCB3-7B0D-AD5133ED53F0}"/>
              </a:ext>
            </a:extLst>
          </p:cNvPr>
          <p:cNvSpPr txBox="1"/>
          <p:nvPr/>
        </p:nvSpPr>
        <p:spPr bwMode="auto">
          <a:xfrm>
            <a:off x="9934274" y="5928107"/>
            <a:ext cx="1771650" cy="369332"/>
          </a:xfrm>
          <a:prstGeom prst="rect">
            <a:avLst/>
          </a:prstGeom>
          <a:noFill/>
          <a:ln w="9525">
            <a:noFill/>
            <a:miter lim="800000"/>
          </a:ln>
        </p:spPr>
        <p:txBody>
          <a:bodyPr wrap="square">
            <a:spAutoFit/>
          </a:bodyPr>
          <a:lstStyle/>
          <a:p>
            <a:r>
              <a:rPr lang="en-US" altLang="zh-CN" sz="1800" i="1" dirty="0">
                <a:latin typeface="Arial" panose="020B0604020202020204" pitchFamily="34" charset="0"/>
              </a:rPr>
              <a:t>Oliver </a:t>
            </a:r>
            <a:r>
              <a:rPr lang="en-US" altLang="zh-CN" sz="1800" i="1" dirty="0" err="1">
                <a:latin typeface="Arial" panose="020B0604020202020204" pitchFamily="34" charset="0"/>
              </a:rPr>
              <a:t>Kugeler</a:t>
            </a:r>
            <a:endParaRPr lang="zh-CN" altLang="en-US" dirty="0"/>
          </a:p>
        </p:txBody>
      </p:sp>
    </p:spTree>
    <p:extLst>
      <p:ext uri="{BB962C8B-B14F-4D97-AF65-F5344CB8AC3E}">
        <p14:creationId xmlns:p14="http://schemas.microsoft.com/office/powerpoint/2010/main" val="2013680712"/>
      </p:ext>
    </p:extLst>
  </p:cSld>
  <p:clrMapOvr>
    <a:masterClrMapping/>
  </p:clrMapOvr>
  <p:transition>
    <p:diamon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0C84C40-6CE6-FB98-4790-437FC8458376}"/>
              </a:ext>
            </a:extLst>
          </p:cNvPr>
          <p:cNvSpPr>
            <a:spLocks noGrp="1"/>
          </p:cNvSpPr>
          <p:nvPr>
            <p:ph type="title"/>
          </p:nvPr>
        </p:nvSpPr>
        <p:spPr/>
        <p:txBody>
          <a:bodyPr/>
          <a:lstStyle/>
          <a:p>
            <a:r>
              <a:rPr lang="en-US" altLang="zh-CN" dirty="0"/>
              <a:t>The bronze route work schedule at HZB</a:t>
            </a:r>
            <a:endParaRPr lang="zh-CN" altLang="en-US" dirty="0"/>
          </a:p>
        </p:txBody>
      </p:sp>
      <p:graphicFrame>
        <p:nvGraphicFramePr>
          <p:cNvPr id="27" name="图示 26">
            <a:extLst>
              <a:ext uri="{FF2B5EF4-FFF2-40B4-BE49-F238E27FC236}">
                <a16:creationId xmlns:a16="http://schemas.microsoft.com/office/drawing/2014/main" id="{2D2DB04B-4A86-D06E-90CF-7D0D941F3897}"/>
              </a:ext>
            </a:extLst>
          </p:cNvPr>
          <p:cNvGraphicFramePr/>
          <p:nvPr>
            <p:extLst>
              <p:ext uri="{D42A27DB-BD31-4B8C-83A1-F6EECF244321}">
                <p14:modId xmlns:p14="http://schemas.microsoft.com/office/powerpoint/2010/main" val="2349565134"/>
              </p:ext>
            </p:extLst>
          </p:nvPr>
        </p:nvGraphicFramePr>
        <p:xfrm>
          <a:off x="1854791" y="2061769"/>
          <a:ext cx="8384979" cy="1162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8" name="连接符: 肘形 27">
            <a:extLst>
              <a:ext uri="{FF2B5EF4-FFF2-40B4-BE49-F238E27FC236}">
                <a16:creationId xmlns:a16="http://schemas.microsoft.com/office/drawing/2014/main" id="{74AE1433-6808-C2D5-F1A6-3773CBA0D6F7}"/>
              </a:ext>
            </a:extLst>
          </p:cNvPr>
          <p:cNvCxnSpPr>
            <a:cxnSpLocks/>
            <a:endCxn id="40" idx="0"/>
          </p:cNvCxnSpPr>
          <p:nvPr/>
        </p:nvCxnSpPr>
        <p:spPr>
          <a:xfrm rot="5400000">
            <a:off x="1940173" y="3408684"/>
            <a:ext cx="770473" cy="320502"/>
          </a:xfrm>
          <a:prstGeom prst="bentConnector3">
            <a:avLst>
              <a:gd name="adj1" fmla="val 50000"/>
            </a:avLst>
          </a:prstGeom>
          <a:noFill/>
          <a:ln w="28575" cap="flat" cmpd="sng" algn="ctr">
            <a:solidFill>
              <a:srgbClr val="4472C4"/>
            </a:solidFill>
            <a:prstDash val="solid"/>
            <a:miter lim="800000"/>
            <a:tailEnd type="triangle"/>
          </a:ln>
          <a:effectLst/>
        </p:spPr>
      </p:cxnSp>
      <p:cxnSp>
        <p:nvCxnSpPr>
          <p:cNvPr id="29" name="连接符: 肘形 28">
            <a:extLst>
              <a:ext uri="{FF2B5EF4-FFF2-40B4-BE49-F238E27FC236}">
                <a16:creationId xmlns:a16="http://schemas.microsoft.com/office/drawing/2014/main" id="{938C40A8-2D54-BEFE-F010-C90C51160C67}"/>
              </a:ext>
            </a:extLst>
          </p:cNvPr>
          <p:cNvCxnSpPr>
            <a:cxnSpLocks/>
            <a:endCxn id="41" idx="0"/>
          </p:cNvCxnSpPr>
          <p:nvPr/>
        </p:nvCxnSpPr>
        <p:spPr>
          <a:xfrm rot="16200000" flipH="1">
            <a:off x="4052054" y="3478613"/>
            <a:ext cx="759430" cy="169598"/>
          </a:xfrm>
          <a:prstGeom prst="bentConnector3">
            <a:avLst>
              <a:gd name="adj1" fmla="val 50000"/>
            </a:avLst>
          </a:prstGeom>
          <a:noFill/>
          <a:ln w="28575" cap="flat" cmpd="sng" algn="ctr">
            <a:solidFill>
              <a:srgbClr val="4472C4"/>
            </a:solidFill>
            <a:prstDash val="solid"/>
            <a:miter lim="800000"/>
            <a:tailEnd type="triangle"/>
          </a:ln>
          <a:effectLst/>
        </p:spPr>
      </p:cxnSp>
      <p:cxnSp>
        <p:nvCxnSpPr>
          <p:cNvPr id="30" name="连接符: 肘形 29">
            <a:extLst>
              <a:ext uri="{FF2B5EF4-FFF2-40B4-BE49-F238E27FC236}">
                <a16:creationId xmlns:a16="http://schemas.microsoft.com/office/drawing/2014/main" id="{4C8A2E9D-12C5-921E-1CE8-7E9E33129AE4}"/>
              </a:ext>
            </a:extLst>
          </p:cNvPr>
          <p:cNvCxnSpPr>
            <a:cxnSpLocks/>
          </p:cNvCxnSpPr>
          <p:nvPr/>
        </p:nvCxnSpPr>
        <p:spPr>
          <a:xfrm rot="16200000" flipH="1">
            <a:off x="5908124" y="3348490"/>
            <a:ext cx="760908" cy="428366"/>
          </a:xfrm>
          <a:prstGeom prst="bentConnector3">
            <a:avLst>
              <a:gd name="adj1" fmla="val 50000"/>
            </a:avLst>
          </a:prstGeom>
          <a:noFill/>
          <a:ln w="28575" cap="flat" cmpd="sng" algn="ctr">
            <a:solidFill>
              <a:srgbClr val="4472C4"/>
            </a:solidFill>
            <a:prstDash val="solid"/>
            <a:miter lim="800000"/>
            <a:tailEnd type="triangle"/>
          </a:ln>
          <a:effectLst/>
        </p:spPr>
      </p:cxnSp>
      <p:cxnSp>
        <p:nvCxnSpPr>
          <p:cNvPr id="31" name="连接符: 肘形 30">
            <a:extLst>
              <a:ext uri="{FF2B5EF4-FFF2-40B4-BE49-F238E27FC236}">
                <a16:creationId xmlns:a16="http://schemas.microsoft.com/office/drawing/2014/main" id="{BA6F644B-D99F-21E2-EFAF-A2DEE5A5C11A}"/>
              </a:ext>
            </a:extLst>
          </p:cNvPr>
          <p:cNvCxnSpPr>
            <a:cxnSpLocks/>
            <a:endCxn id="43" idx="0"/>
          </p:cNvCxnSpPr>
          <p:nvPr/>
        </p:nvCxnSpPr>
        <p:spPr>
          <a:xfrm rot="16200000" flipH="1">
            <a:off x="7773760" y="3302529"/>
            <a:ext cx="754192" cy="513570"/>
          </a:xfrm>
          <a:prstGeom prst="bentConnector3">
            <a:avLst>
              <a:gd name="adj1" fmla="val 50000"/>
            </a:avLst>
          </a:prstGeom>
          <a:noFill/>
          <a:ln w="28575" cap="flat" cmpd="sng" algn="ctr">
            <a:solidFill>
              <a:srgbClr val="4472C4"/>
            </a:solidFill>
            <a:prstDash val="solid"/>
            <a:miter lim="800000"/>
            <a:tailEnd type="triangle"/>
          </a:ln>
          <a:effectLst/>
        </p:spPr>
      </p:cxnSp>
      <p:cxnSp>
        <p:nvCxnSpPr>
          <p:cNvPr id="32" name="连接符: 肘形 31">
            <a:extLst>
              <a:ext uri="{FF2B5EF4-FFF2-40B4-BE49-F238E27FC236}">
                <a16:creationId xmlns:a16="http://schemas.microsoft.com/office/drawing/2014/main" id="{BA23B8CE-DD31-FCE5-4308-65052BAB66C9}"/>
              </a:ext>
            </a:extLst>
          </p:cNvPr>
          <p:cNvCxnSpPr>
            <a:cxnSpLocks/>
          </p:cNvCxnSpPr>
          <p:nvPr/>
        </p:nvCxnSpPr>
        <p:spPr>
          <a:xfrm rot="16200000" flipH="1">
            <a:off x="9538521" y="3298647"/>
            <a:ext cx="754192" cy="521334"/>
          </a:xfrm>
          <a:prstGeom prst="bentConnector3">
            <a:avLst>
              <a:gd name="adj1" fmla="val 50000"/>
            </a:avLst>
          </a:prstGeom>
          <a:noFill/>
          <a:ln w="28575" cap="flat" cmpd="sng" algn="ctr">
            <a:solidFill>
              <a:srgbClr val="4472C4"/>
            </a:solidFill>
            <a:prstDash val="solid"/>
            <a:miter lim="800000"/>
            <a:tailEnd type="triangle"/>
          </a:ln>
          <a:effectLst/>
        </p:spPr>
      </p:cxnSp>
      <p:grpSp>
        <p:nvGrpSpPr>
          <p:cNvPr id="33" name="组合 32">
            <a:extLst>
              <a:ext uri="{FF2B5EF4-FFF2-40B4-BE49-F238E27FC236}">
                <a16:creationId xmlns:a16="http://schemas.microsoft.com/office/drawing/2014/main" id="{F4FF1307-96B8-337A-658A-C95D7EA64941}"/>
              </a:ext>
            </a:extLst>
          </p:cNvPr>
          <p:cNvGrpSpPr/>
          <p:nvPr/>
        </p:nvGrpSpPr>
        <p:grpSpPr>
          <a:xfrm>
            <a:off x="1667754" y="1195429"/>
            <a:ext cx="8669560" cy="872538"/>
            <a:chOff x="1666571" y="1548333"/>
            <a:chExt cx="8669560" cy="872538"/>
          </a:xfrm>
        </p:grpSpPr>
        <p:sp>
          <p:nvSpPr>
            <p:cNvPr id="34" name="文本框 33">
              <a:extLst>
                <a:ext uri="{FF2B5EF4-FFF2-40B4-BE49-F238E27FC236}">
                  <a16:creationId xmlns:a16="http://schemas.microsoft.com/office/drawing/2014/main" id="{45447B56-3637-6ACD-40E3-E41885BC8549}"/>
                </a:ext>
              </a:extLst>
            </p:cNvPr>
            <p:cNvSpPr txBox="1"/>
            <p:nvPr/>
          </p:nvSpPr>
          <p:spPr>
            <a:xfrm>
              <a:off x="4075121" y="2050142"/>
              <a:ext cx="857250" cy="369332"/>
            </a:xfrm>
            <a:prstGeom prst="rect">
              <a:avLst/>
            </a:prstGeom>
            <a:noFill/>
          </p:spPr>
          <p:txBody>
            <a:bodyPr wrap="square" rtlCol="0">
              <a:spAutoFit/>
            </a:bodyPr>
            <a:lstStyle/>
            <a:p>
              <a:r>
                <a:rPr lang="en-US" altLang="zh-CN" dirty="0">
                  <a:solidFill>
                    <a:prstClr val="black"/>
                  </a:solidFill>
                  <a:latin typeface="等线" panose="020F0502020204030204"/>
                  <a:ea typeface="等线" panose="02010600030101010101" pitchFamily="2" charset="-122"/>
                </a:rPr>
                <a:t>2024</a:t>
              </a:r>
              <a:endParaRPr lang="zh-CN" altLang="en-US" dirty="0">
                <a:solidFill>
                  <a:prstClr val="black"/>
                </a:solidFill>
                <a:latin typeface="等线" panose="020F0502020204030204"/>
                <a:ea typeface="等线" panose="02010600030101010101" pitchFamily="2" charset="-122"/>
              </a:endParaRPr>
            </a:p>
          </p:txBody>
        </p:sp>
        <p:grpSp>
          <p:nvGrpSpPr>
            <p:cNvPr id="35" name="组合 34">
              <a:extLst>
                <a:ext uri="{FF2B5EF4-FFF2-40B4-BE49-F238E27FC236}">
                  <a16:creationId xmlns:a16="http://schemas.microsoft.com/office/drawing/2014/main" id="{5B2C0EF6-A8D6-60A5-46E5-84441162FC75}"/>
                </a:ext>
              </a:extLst>
            </p:cNvPr>
            <p:cNvGrpSpPr/>
            <p:nvPr/>
          </p:nvGrpSpPr>
          <p:grpSpPr>
            <a:xfrm>
              <a:off x="1666571" y="1548333"/>
              <a:ext cx="8669560" cy="542733"/>
              <a:chOff x="1666571" y="1548333"/>
              <a:chExt cx="8669560" cy="542733"/>
            </a:xfrm>
          </p:grpSpPr>
          <p:pic>
            <p:nvPicPr>
              <p:cNvPr id="38" name="Picture 2" descr="I:\图片1.png">
                <a:extLst>
                  <a:ext uri="{FF2B5EF4-FFF2-40B4-BE49-F238E27FC236}">
                    <a16:creationId xmlns:a16="http://schemas.microsoft.com/office/drawing/2014/main" id="{6AE46B2C-7DF4-8F31-EB38-F7E69105539B}"/>
                  </a:ext>
                </a:extLst>
              </p:cNvPr>
              <p:cNvPicPr>
                <a:picLocks noChangeAspect="1" noChangeArrowheads="1"/>
              </p:cNvPicPr>
              <p:nvPr/>
            </p:nvPicPr>
            <p:blipFill rotWithShape="1">
              <a:blip r:embed="rId7" cstate="print">
                <a:clrChange>
                  <a:clrFrom>
                    <a:srgbClr val="FFFFFF"/>
                  </a:clrFrom>
                  <a:clrTo>
                    <a:srgbClr val="FFFFFF">
                      <a:alpha val="0"/>
                    </a:srgbClr>
                  </a:clrTo>
                </a:clrChange>
                <a:extLst>
                  <a:ext uri="{BEBA8EAE-BF5A-486C-A8C5-ECC9F3942E4B}">
                    <a14:imgProps xmlns:a14="http://schemas.microsoft.com/office/drawing/2010/main">
                      <a14:imgLayer r:embed="rId8">
                        <a14:imgEffect>
                          <a14:artisticPhotocopy/>
                        </a14:imgEffect>
                        <a14:imgEffect>
                          <a14:brightnessContrast contrast="40000"/>
                        </a14:imgEffect>
                      </a14:imgLayer>
                    </a14:imgProps>
                  </a:ext>
                </a:extLst>
              </a:blip>
              <a:srcRect t="23706" r="56535" b="18310"/>
              <a:stretch/>
            </p:blipFill>
            <p:spPr bwMode="auto">
              <a:xfrm>
                <a:off x="1666571" y="1548333"/>
                <a:ext cx="3712036" cy="542733"/>
              </a:xfrm>
              <a:prstGeom prst="rect">
                <a:avLst/>
              </a:prstGeom>
              <a:noFill/>
            </p:spPr>
          </p:pic>
          <p:pic>
            <p:nvPicPr>
              <p:cNvPr id="39" name="Picture 2" descr="I:\图片1.png">
                <a:extLst>
                  <a:ext uri="{FF2B5EF4-FFF2-40B4-BE49-F238E27FC236}">
                    <a16:creationId xmlns:a16="http://schemas.microsoft.com/office/drawing/2014/main" id="{E0E0FF2E-C84C-B4F8-9560-E3F276EE3A67}"/>
                  </a:ext>
                </a:extLst>
              </p:cNvPr>
              <p:cNvPicPr>
                <a:picLocks noChangeAspect="1" noChangeArrowheads="1"/>
              </p:cNvPicPr>
              <p:nvPr/>
            </p:nvPicPr>
            <p:blipFill rotWithShape="1">
              <a:blip r:embed="rId7" cstate="print">
                <a:clrChange>
                  <a:clrFrom>
                    <a:srgbClr val="FFFFFF"/>
                  </a:clrFrom>
                  <a:clrTo>
                    <a:srgbClr val="FFFFFF">
                      <a:alpha val="0"/>
                    </a:srgbClr>
                  </a:clrTo>
                </a:clrChange>
                <a:extLst>
                  <a:ext uri="{BEBA8EAE-BF5A-486C-A8C5-ECC9F3942E4B}">
                    <a14:imgProps xmlns:a14="http://schemas.microsoft.com/office/drawing/2010/main">
                      <a14:imgLayer r:embed="rId8">
                        <a14:imgEffect>
                          <a14:artisticPhotocopy/>
                        </a14:imgEffect>
                        <a14:imgEffect>
                          <a14:brightnessContrast contrast="40000"/>
                        </a14:imgEffect>
                      </a14:imgLayer>
                    </a14:imgProps>
                  </a:ext>
                </a:extLst>
              </a:blip>
              <a:srcRect l="11994" t="33709" r="29928" b="18310"/>
              <a:stretch/>
            </p:blipFill>
            <p:spPr bwMode="auto">
              <a:xfrm>
                <a:off x="5376067" y="1640926"/>
                <a:ext cx="4960064" cy="449103"/>
              </a:xfrm>
              <a:prstGeom prst="rect">
                <a:avLst/>
              </a:prstGeom>
              <a:noFill/>
            </p:spPr>
          </p:pic>
        </p:grpSp>
        <p:sp>
          <p:nvSpPr>
            <p:cNvPr id="36" name="文本框 35">
              <a:extLst>
                <a:ext uri="{FF2B5EF4-FFF2-40B4-BE49-F238E27FC236}">
                  <a16:creationId xmlns:a16="http://schemas.microsoft.com/office/drawing/2014/main" id="{AEB4BFEA-9612-D123-4221-43FB282A3BA5}"/>
                </a:ext>
              </a:extLst>
            </p:cNvPr>
            <p:cNvSpPr txBox="1"/>
            <p:nvPr/>
          </p:nvSpPr>
          <p:spPr>
            <a:xfrm>
              <a:off x="6788362" y="2050142"/>
              <a:ext cx="857250" cy="369332"/>
            </a:xfrm>
            <a:prstGeom prst="rect">
              <a:avLst/>
            </a:prstGeom>
            <a:noFill/>
          </p:spPr>
          <p:txBody>
            <a:bodyPr wrap="square" rtlCol="0">
              <a:spAutoFit/>
            </a:bodyPr>
            <a:lstStyle/>
            <a:p>
              <a:r>
                <a:rPr lang="en-US" altLang="zh-CN" dirty="0">
                  <a:solidFill>
                    <a:prstClr val="black"/>
                  </a:solidFill>
                  <a:latin typeface="等线" panose="020F0502020204030204"/>
                  <a:ea typeface="等线" panose="02010600030101010101" pitchFamily="2" charset="-122"/>
                </a:rPr>
                <a:t>2025</a:t>
              </a:r>
              <a:endParaRPr lang="zh-CN" altLang="en-US" dirty="0">
                <a:solidFill>
                  <a:prstClr val="black"/>
                </a:solidFill>
                <a:latin typeface="等线" panose="020F0502020204030204"/>
                <a:ea typeface="等线" panose="02010600030101010101" pitchFamily="2" charset="-122"/>
              </a:endParaRPr>
            </a:p>
          </p:txBody>
        </p:sp>
        <p:sp>
          <p:nvSpPr>
            <p:cNvPr id="37" name="文本框 36">
              <a:extLst>
                <a:ext uri="{FF2B5EF4-FFF2-40B4-BE49-F238E27FC236}">
                  <a16:creationId xmlns:a16="http://schemas.microsoft.com/office/drawing/2014/main" id="{B627D654-9E76-C9D2-42D3-FDB21C604BE8}"/>
                </a:ext>
              </a:extLst>
            </p:cNvPr>
            <p:cNvSpPr txBox="1"/>
            <p:nvPr/>
          </p:nvSpPr>
          <p:spPr>
            <a:xfrm>
              <a:off x="9435124" y="2051539"/>
              <a:ext cx="857250" cy="369332"/>
            </a:xfrm>
            <a:prstGeom prst="rect">
              <a:avLst/>
            </a:prstGeom>
            <a:noFill/>
          </p:spPr>
          <p:txBody>
            <a:bodyPr wrap="square" rtlCol="0">
              <a:spAutoFit/>
            </a:bodyPr>
            <a:lstStyle/>
            <a:p>
              <a:r>
                <a:rPr lang="en-US" altLang="zh-CN" dirty="0">
                  <a:solidFill>
                    <a:prstClr val="black"/>
                  </a:solidFill>
                  <a:latin typeface="等线" panose="020F0502020204030204"/>
                  <a:ea typeface="等线" panose="02010600030101010101" pitchFamily="2" charset="-122"/>
                </a:rPr>
                <a:t>2026</a:t>
              </a:r>
              <a:endParaRPr lang="zh-CN" altLang="en-US" dirty="0">
                <a:solidFill>
                  <a:prstClr val="black"/>
                </a:solidFill>
                <a:latin typeface="等线" panose="020F0502020204030204"/>
                <a:ea typeface="等线" panose="02010600030101010101" pitchFamily="2" charset="-122"/>
              </a:endParaRPr>
            </a:p>
          </p:txBody>
        </p:sp>
      </p:grpSp>
      <p:pic>
        <p:nvPicPr>
          <p:cNvPr id="40" name="图片 39">
            <a:extLst>
              <a:ext uri="{FF2B5EF4-FFF2-40B4-BE49-F238E27FC236}">
                <a16:creationId xmlns:a16="http://schemas.microsoft.com/office/drawing/2014/main" id="{E138CA51-4FCB-F7B7-CBE0-366BE4903BF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57466" y="3954172"/>
            <a:ext cx="2815383" cy="2111537"/>
          </a:xfrm>
          <a:prstGeom prst="rect">
            <a:avLst/>
          </a:prstGeom>
        </p:spPr>
      </p:pic>
      <p:pic>
        <p:nvPicPr>
          <p:cNvPr id="41" name="图片 40">
            <a:extLst>
              <a:ext uri="{FF2B5EF4-FFF2-40B4-BE49-F238E27FC236}">
                <a16:creationId xmlns:a16="http://schemas.microsoft.com/office/drawing/2014/main" id="{46175B86-CBF2-82EF-ED86-8246BDC13580}"/>
              </a:ext>
            </a:extLst>
          </p:cNvPr>
          <p:cNvPicPr>
            <a:picLocks noChangeAspect="1"/>
          </p:cNvPicPr>
          <p:nvPr/>
        </p:nvPicPr>
        <p:blipFill>
          <a:blip r:embed="rId10"/>
          <a:stretch>
            <a:fillRect/>
          </a:stretch>
        </p:blipFill>
        <p:spPr>
          <a:xfrm>
            <a:off x="3642675" y="3943127"/>
            <a:ext cx="1747785" cy="2111537"/>
          </a:xfrm>
          <a:prstGeom prst="rect">
            <a:avLst/>
          </a:prstGeom>
        </p:spPr>
      </p:pic>
      <p:pic>
        <p:nvPicPr>
          <p:cNvPr id="43" name="图片 42">
            <a:extLst>
              <a:ext uri="{FF2B5EF4-FFF2-40B4-BE49-F238E27FC236}">
                <a16:creationId xmlns:a16="http://schemas.microsoft.com/office/drawing/2014/main" id="{E9F94FCC-5738-9283-E7A2-C8B5051EA4E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615061" y="3936410"/>
            <a:ext cx="1585159" cy="2112720"/>
          </a:xfrm>
          <a:prstGeom prst="rect">
            <a:avLst/>
          </a:prstGeom>
        </p:spPr>
      </p:pic>
      <p:sp>
        <p:nvSpPr>
          <p:cNvPr id="45" name="文本框 44">
            <a:extLst>
              <a:ext uri="{FF2B5EF4-FFF2-40B4-BE49-F238E27FC236}">
                <a16:creationId xmlns:a16="http://schemas.microsoft.com/office/drawing/2014/main" id="{BD5EF5A3-029D-5D17-40C1-0F46063CE103}"/>
              </a:ext>
            </a:extLst>
          </p:cNvPr>
          <p:cNvSpPr txBox="1"/>
          <p:nvPr/>
        </p:nvSpPr>
        <p:spPr>
          <a:xfrm>
            <a:off x="1706566" y="1692437"/>
            <a:ext cx="857250" cy="369332"/>
          </a:xfrm>
          <a:prstGeom prst="rect">
            <a:avLst/>
          </a:prstGeom>
          <a:noFill/>
        </p:spPr>
        <p:txBody>
          <a:bodyPr wrap="square" rtlCol="0">
            <a:spAutoFit/>
          </a:bodyPr>
          <a:lstStyle/>
          <a:p>
            <a:r>
              <a:rPr lang="en-US" altLang="zh-CN" dirty="0">
                <a:solidFill>
                  <a:prstClr val="black"/>
                </a:solidFill>
                <a:latin typeface="等线" panose="020F0502020204030204"/>
                <a:ea typeface="等线" panose="02010600030101010101" pitchFamily="2" charset="-122"/>
              </a:rPr>
              <a:t>2023</a:t>
            </a:r>
            <a:endParaRPr lang="zh-CN" altLang="en-US" dirty="0">
              <a:solidFill>
                <a:prstClr val="black"/>
              </a:solidFill>
              <a:latin typeface="等线" panose="020F0502020204030204"/>
              <a:ea typeface="等线" panose="02010600030101010101" pitchFamily="2" charset="-122"/>
            </a:endParaRPr>
          </a:p>
        </p:txBody>
      </p:sp>
      <p:pic>
        <p:nvPicPr>
          <p:cNvPr id="46" name="Picture 2" descr="I:\图片1.png">
            <a:extLst>
              <a:ext uri="{FF2B5EF4-FFF2-40B4-BE49-F238E27FC236}">
                <a16:creationId xmlns:a16="http://schemas.microsoft.com/office/drawing/2014/main" id="{AD125762-223B-DB16-F333-BC114911F537}"/>
              </a:ext>
            </a:extLst>
          </p:cNvPr>
          <p:cNvPicPr>
            <a:picLocks noChangeAspect="1" noChangeArrowheads="1"/>
          </p:cNvPicPr>
          <p:nvPr/>
        </p:nvPicPr>
        <p:blipFill rotWithShape="1">
          <a:blip r:embed="rId7" cstate="print">
            <a:clrChange>
              <a:clrFrom>
                <a:srgbClr val="FFFFFF"/>
              </a:clrFrom>
              <a:clrTo>
                <a:srgbClr val="FFFFFF">
                  <a:alpha val="0"/>
                </a:srgbClr>
              </a:clrTo>
            </a:clrChange>
            <a:extLst>
              <a:ext uri="{BEBA8EAE-BF5A-486C-A8C5-ECC9F3942E4B}">
                <a14:imgProps xmlns:a14="http://schemas.microsoft.com/office/drawing/2010/main">
                  <a14:imgLayer r:embed="rId8">
                    <a14:imgEffect>
                      <a14:artisticPhotocopy/>
                    </a14:imgEffect>
                    <a14:imgEffect>
                      <a14:brightnessContrast contrast="40000"/>
                    </a14:imgEffect>
                  </a14:imgLayer>
                </a14:imgProps>
              </a:ext>
            </a:extLst>
          </a:blip>
          <a:srcRect l="26153" t="23402" r="56535" b="18311"/>
          <a:stretch/>
        </p:blipFill>
        <p:spPr bwMode="auto">
          <a:xfrm>
            <a:off x="1533125" y="1191619"/>
            <a:ext cx="1438269" cy="545566"/>
          </a:xfrm>
          <a:prstGeom prst="rect">
            <a:avLst/>
          </a:prstGeom>
          <a:noFill/>
        </p:spPr>
      </p:pic>
      <p:grpSp>
        <p:nvGrpSpPr>
          <p:cNvPr id="7" name="组合 6">
            <a:extLst>
              <a:ext uri="{FF2B5EF4-FFF2-40B4-BE49-F238E27FC236}">
                <a16:creationId xmlns:a16="http://schemas.microsoft.com/office/drawing/2014/main" id="{545F3A5A-3F27-9861-CD25-8E02DB259F3D}"/>
              </a:ext>
            </a:extLst>
          </p:cNvPr>
          <p:cNvGrpSpPr/>
          <p:nvPr/>
        </p:nvGrpSpPr>
        <p:grpSpPr>
          <a:xfrm>
            <a:off x="9162361" y="3942579"/>
            <a:ext cx="1823754" cy="2097334"/>
            <a:chOff x="9162361" y="3942579"/>
            <a:chExt cx="1823754" cy="2097334"/>
          </a:xfrm>
        </p:grpSpPr>
        <p:pic>
          <p:nvPicPr>
            <p:cNvPr id="5" name="Picture 4">
              <a:extLst>
                <a:ext uri="{FF2B5EF4-FFF2-40B4-BE49-F238E27FC236}">
                  <a16:creationId xmlns:a16="http://schemas.microsoft.com/office/drawing/2014/main" id="{98199809-F01A-58BD-573B-1311C64DF3D1}"/>
                </a:ext>
              </a:extLst>
            </p:cNvPr>
            <p:cNvPicPr>
              <a:picLocks noChangeAspect="1"/>
            </p:cNvPicPr>
            <p:nvPr/>
          </p:nvPicPr>
          <p:blipFill rotWithShape="1">
            <a:blip r:embed="rId12" cstate="print">
              <a:clrChange>
                <a:clrFrom>
                  <a:srgbClr val="FFFFFF"/>
                </a:clrFrom>
                <a:clrTo>
                  <a:srgbClr val="FFFFFF">
                    <a:alpha val="0"/>
                  </a:srgbClr>
                </a:clrTo>
              </a:clrChange>
              <a:duotone>
                <a:prstClr val="black"/>
                <a:srgbClr val="E6771A">
                  <a:tint val="45000"/>
                  <a:satMod val="400000"/>
                </a:srgbClr>
              </a:duotone>
              <a:extLst>
                <a:ext uri="{28A0092B-C50C-407E-A947-70E740481C1C}">
                  <a14:useLocalDpi xmlns:a14="http://schemas.microsoft.com/office/drawing/2010/main" val="0"/>
                </a:ext>
              </a:extLst>
            </a:blip>
            <a:srcRect l="8235" r="16715"/>
            <a:stretch/>
          </p:blipFill>
          <p:spPr>
            <a:xfrm rot="6132851">
              <a:off x="9033573" y="4071367"/>
              <a:ext cx="2081329" cy="1823754"/>
            </a:xfrm>
            <a:prstGeom prst="rect">
              <a:avLst/>
            </a:prstGeom>
          </p:spPr>
        </p:pic>
        <p:sp>
          <p:nvSpPr>
            <p:cNvPr id="6" name="矩形 5">
              <a:extLst>
                <a:ext uri="{FF2B5EF4-FFF2-40B4-BE49-F238E27FC236}">
                  <a16:creationId xmlns:a16="http://schemas.microsoft.com/office/drawing/2014/main" id="{0A3072BC-3CD4-F1F2-6AE3-B88227962446}"/>
                </a:ext>
              </a:extLst>
            </p:cNvPr>
            <p:cNvSpPr/>
            <p:nvPr/>
          </p:nvSpPr>
          <p:spPr bwMode="auto">
            <a:xfrm>
              <a:off x="9355308" y="3954172"/>
              <a:ext cx="1585159" cy="2085741"/>
            </a:xfrm>
            <a:prstGeom prst="rect">
              <a:avLst/>
            </a:prstGeom>
            <a:noFill/>
            <a:ln w="19050"/>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ctr" anchorCtr="0" compatLnSpc="1">
              <a:spAutoFit/>
            </a:bodyPr>
            <a:lstStyle/>
            <a:p>
              <a:pPr marL="0" marR="0" indent="0" algn="just" defTabSz="914400" rtl="0" eaLnBrk="0" fontAlgn="base" latinLnBrk="0" hangingPunct="0">
                <a:lnSpc>
                  <a:spcPct val="100000"/>
                </a:lnSpc>
                <a:spcBef>
                  <a:spcPct val="0"/>
                </a:spcBef>
                <a:spcAft>
                  <a:spcPct val="0"/>
                </a:spcAft>
                <a:buClrTx/>
                <a:buSzTx/>
                <a:buFont typeface="Wingdings" panose="05000000000000000000" pitchFamily="2" charset="2"/>
                <a:buChar char="ü"/>
              </a:pPr>
              <a:endParaRPr kumimoji="0" lang="zh-CN" altLang="en-US" sz="2400" b="0" i="0" u="none" strike="noStrike" cap="none" normalizeH="0" baseline="0" dirty="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grpSp>
      <p:pic>
        <p:nvPicPr>
          <p:cNvPr id="3" name="图片 2">
            <a:extLst>
              <a:ext uri="{FF2B5EF4-FFF2-40B4-BE49-F238E27FC236}">
                <a16:creationId xmlns:a16="http://schemas.microsoft.com/office/drawing/2014/main" id="{DC4819A7-D796-C159-CB22-563FC18B5CFA}"/>
              </a:ext>
            </a:extLst>
          </p:cNvPr>
          <p:cNvPicPr>
            <a:picLocks noChangeAspect="1"/>
          </p:cNvPicPr>
          <p:nvPr/>
        </p:nvPicPr>
        <p:blipFill rotWithShape="1">
          <a:blip r:embed="rId13"/>
          <a:srcRect l="12731" t="4322" r="13325" b="10404"/>
          <a:stretch/>
        </p:blipFill>
        <p:spPr>
          <a:xfrm>
            <a:off x="5560776" y="3954172"/>
            <a:ext cx="1883968" cy="2085741"/>
          </a:xfrm>
          <a:prstGeom prst="rect">
            <a:avLst/>
          </a:prstGeom>
        </p:spPr>
      </p:pic>
    </p:spTree>
    <p:extLst>
      <p:ext uri="{BB962C8B-B14F-4D97-AF65-F5344CB8AC3E}">
        <p14:creationId xmlns:p14="http://schemas.microsoft.com/office/powerpoint/2010/main" val="2701291952"/>
      </p:ext>
    </p:extLst>
  </p:cSld>
  <p:clrMapOvr>
    <a:masterClrMapping/>
  </p:clrMapOvr>
  <p:transition>
    <p:diamon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26647A34-C016-45FB-829B-F4858E7628E1}"/>
              </a:ext>
            </a:extLst>
          </p:cNvPr>
          <p:cNvSpPr>
            <a:spLocks noGrp="1" noChangeArrowheads="1"/>
          </p:cNvSpPr>
          <p:nvPr>
            <p:ph type="title"/>
          </p:nvPr>
        </p:nvSpPr>
        <p:spPr>
          <a:xfrm>
            <a:off x="608013" y="152400"/>
            <a:ext cx="7927975" cy="706438"/>
          </a:xfrm>
        </p:spPr>
        <p:txBody>
          <a:bodyPr/>
          <a:lstStyle/>
          <a:p>
            <a:r>
              <a:rPr lang="zh-CN" altLang="en-US" sz="3300" i="0" dirty="0"/>
              <a:t>       </a:t>
            </a:r>
            <a:r>
              <a:rPr lang="en-US" altLang="zh-CN" sz="3300" i="0" dirty="0"/>
              <a:t>Outlines</a:t>
            </a:r>
            <a:endParaRPr lang="en-US" altLang="en-US" sz="3300" b="0" i="0" dirty="0">
              <a:solidFill>
                <a:schemeClr val="accent1"/>
              </a:solidFill>
            </a:endParaRPr>
          </a:p>
        </p:txBody>
      </p:sp>
      <p:sp>
        <p:nvSpPr>
          <p:cNvPr id="3" name="内容占位符 2">
            <a:extLst>
              <a:ext uri="{FF2B5EF4-FFF2-40B4-BE49-F238E27FC236}">
                <a16:creationId xmlns:a16="http://schemas.microsoft.com/office/drawing/2014/main" id="{4ACAAF43-F6B1-4898-9AB8-5F58325040DF}"/>
              </a:ext>
            </a:extLst>
          </p:cNvPr>
          <p:cNvSpPr>
            <a:spLocks noGrp="1"/>
          </p:cNvSpPr>
          <p:nvPr>
            <p:ph idx="4294967295"/>
          </p:nvPr>
        </p:nvSpPr>
        <p:spPr/>
        <p:txBody>
          <a:bodyPr/>
          <a:lstStyle/>
          <a:p>
            <a:pPr marL="0" indent="0">
              <a:buNone/>
            </a:pPr>
            <a:r>
              <a:rPr lang="en-US" altLang="zh-CN" dirty="0"/>
              <a:t> </a:t>
            </a:r>
            <a:endParaRPr lang="zh-CN" altLang="en-US" dirty="0"/>
          </a:p>
        </p:txBody>
      </p:sp>
      <p:sp>
        <p:nvSpPr>
          <p:cNvPr id="2" name="TextBox 7">
            <a:extLst>
              <a:ext uri="{FF2B5EF4-FFF2-40B4-BE49-F238E27FC236}">
                <a16:creationId xmlns:a16="http://schemas.microsoft.com/office/drawing/2014/main" id="{6C5E0B7C-DC82-DA2A-52DC-CB88EFB70E13}"/>
              </a:ext>
            </a:extLst>
          </p:cNvPr>
          <p:cNvSpPr txBox="1"/>
          <p:nvPr/>
        </p:nvSpPr>
        <p:spPr bwMode="auto">
          <a:xfrm>
            <a:off x="1440463" y="1862438"/>
            <a:ext cx="9633803" cy="3170099"/>
          </a:xfrm>
          <a:prstGeom prst="rect">
            <a:avLst/>
          </a:prstGeom>
          <a:noFill/>
          <a:ln w="9525">
            <a:noFill/>
            <a:miter lim="800000"/>
          </a:ln>
        </p:spPr>
        <p:txBody>
          <a:bodyPr wrap="square">
            <a:spAutoFit/>
          </a:bodyPr>
          <a:lstStyle/>
          <a:p>
            <a:r>
              <a:rPr lang="en-US" altLang="zh-CN" sz="4000" b="1" i="0" u="none" strike="noStrike" baseline="0" dirty="0">
                <a:solidFill>
                  <a:schemeClr val="bg1">
                    <a:lumMod val="50000"/>
                  </a:schemeClr>
                </a:solidFill>
                <a:latin typeface="MicrosoftYaHei-Bold"/>
              </a:rPr>
              <a:t>1. Nb</a:t>
            </a:r>
            <a:r>
              <a:rPr lang="en-US" altLang="zh-CN" sz="4000" b="1" i="0" u="none" strike="noStrike" baseline="-25000" dirty="0">
                <a:solidFill>
                  <a:schemeClr val="bg1">
                    <a:lumMod val="50000"/>
                  </a:schemeClr>
                </a:solidFill>
                <a:latin typeface="MicrosoftYaHei-Bold"/>
              </a:rPr>
              <a:t>3</a:t>
            </a:r>
            <a:r>
              <a:rPr lang="en-US" altLang="zh-CN" sz="4000" b="1" i="0" u="none" strike="noStrike" baseline="0" dirty="0">
                <a:solidFill>
                  <a:schemeClr val="bg1">
                    <a:lumMod val="50000"/>
                  </a:schemeClr>
                </a:solidFill>
                <a:latin typeface="MicrosoftYaHei-Bold"/>
              </a:rPr>
              <a:t>Sn </a:t>
            </a:r>
            <a:r>
              <a:rPr lang="en-US" altLang="zh-CN" sz="4000" b="1" dirty="0">
                <a:solidFill>
                  <a:schemeClr val="bg1">
                    <a:lumMod val="50000"/>
                  </a:schemeClr>
                </a:solidFill>
                <a:latin typeface="MicrosoftYaHei-Bold"/>
              </a:rPr>
              <a:t>background </a:t>
            </a:r>
            <a:endParaRPr lang="en-US" altLang="zh-CN" sz="4000" b="1" i="0" u="none" strike="noStrike" baseline="0" dirty="0">
              <a:solidFill>
                <a:schemeClr val="bg1">
                  <a:lumMod val="50000"/>
                </a:schemeClr>
              </a:solidFill>
              <a:latin typeface="MicrosoftYaHei-Bold"/>
            </a:endParaRPr>
          </a:p>
          <a:p>
            <a:r>
              <a:rPr lang="en-US" altLang="zh-CN" sz="4000" b="1" i="0" u="none" strike="noStrike" baseline="0" dirty="0">
                <a:latin typeface="MicrosoftYaHei-Bold"/>
              </a:rPr>
              <a:t>2. </a:t>
            </a:r>
            <a:r>
              <a:rPr lang="en-US" altLang="zh-CN" sz="4000" b="1" dirty="0">
                <a:latin typeface="MicrosoftYaHei-Bold"/>
              </a:rPr>
              <a:t>Overall ETS bronze route progress</a:t>
            </a:r>
          </a:p>
          <a:p>
            <a:r>
              <a:rPr lang="en-US" altLang="zh-CN" sz="4000" b="1" i="0" u="none" strike="noStrike" baseline="0" dirty="0">
                <a:solidFill>
                  <a:schemeClr val="bg1">
                    <a:lumMod val="50000"/>
                  </a:schemeClr>
                </a:solidFill>
                <a:latin typeface="MicrosoftYaHei-Bold"/>
              </a:rPr>
              <a:t>3. Cu-based Nb</a:t>
            </a:r>
            <a:r>
              <a:rPr lang="en-US" altLang="zh-CN" sz="4000" b="1" i="0" u="none" strike="noStrike" baseline="-25000" dirty="0">
                <a:solidFill>
                  <a:schemeClr val="bg1">
                    <a:lumMod val="50000"/>
                  </a:schemeClr>
                </a:solidFill>
                <a:latin typeface="MicrosoftYaHei-Bold"/>
              </a:rPr>
              <a:t>3</a:t>
            </a:r>
            <a:r>
              <a:rPr lang="en-US" altLang="zh-CN" sz="4000" b="1" i="0" u="none" strike="noStrike" baseline="0" dirty="0">
                <a:solidFill>
                  <a:schemeClr val="bg1">
                    <a:lumMod val="50000"/>
                  </a:schemeClr>
                </a:solidFill>
                <a:latin typeface="MicrosoftYaHei-Bold"/>
              </a:rPr>
              <a:t>Sn QPR samples preparation</a:t>
            </a:r>
            <a:endParaRPr lang="en-US" altLang="zh-CN" sz="3200" b="1" i="0" u="none" strike="noStrike" baseline="0" dirty="0">
              <a:solidFill>
                <a:schemeClr val="bg1">
                  <a:lumMod val="50000"/>
                </a:schemeClr>
              </a:solidFill>
              <a:latin typeface="MicrosoftYaHei-Bold"/>
            </a:endParaRPr>
          </a:p>
          <a:p>
            <a:pPr algn="l"/>
            <a:r>
              <a:rPr lang="en-US" altLang="zh-CN" sz="4000" b="1" i="0" u="none" strike="noStrike" baseline="0" dirty="0">
                <a:solidFill>
                  <a:schemeClr val="bg1">
                    <a:lumMod val="50000"/>
                  </a:schemeClr>
                </a:solidFill>
                <a:latin typeface="MicrosoftYaHei-Bold"/>
              </a:rPr>
              <a:t>4. Nb/Cu QPR sample baseline RF test</a:t>
            </a:r>
          </a:p>
          <a:p>
            <a:pPr algn="l"/>
            <a:r>
              <a:rPr lang="en-US" altLang="zh-CN" sz="4000" b="1" i="0" u="none" strike="noStrike" baseline="0" dirty="0">
                <a:solidFill>
                  <a:schemeClr val="bg1">
                    <a:lumMod val="50000"/>
                  </a:schemeClr>
                </a:solidFill>
                <a:latin typeface="MicrosoftYaHei-Bold"/>
              </a:rPr>
              <a:t>5. Future work and summary</a:t>
            </a:r>
            <a:endParaRPr lang="zh-CN" altLang="en-US" sz="3200" dirty="0">
              <a:solidFill>
                <a:schemeClr val="bg1">
                  <a:lumMod val="50000"/>
                </a:schemeClr>
              </a:solidFill>
            </a:endParaRPr>
          </a:p>
        </p:txBody>
      </p:sp>
    </p:spTree>
    <p:extLst>
      <p:ext uri="{BB962C8B-B14F-4D97-AF65-F5344CB8AC3E}">
        <p14:creationId xmlns:p14="http://schemas.microsoft.com/office/powerpoint/2010/main" val="92793062"/>
      </p:ext>
    </p:extLst>
  </p:cSld>
  <p:clrMapOvr>
    <a:masterClrMapping/>
  </p:clrMapOvr>
  <p:transition>
    <p:diamon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CC2136-7868-70A8-DFB0-27B3F3F7E4FD}"/>
              </a:ext>
            </a:extLst>
          </p:cNvPr>
          <p:cNvSpPr>
            <a:spLocks noGrp="1"/>
          </p:cNvSpPr>
          <p:nvPr>
            <p:ph type="title"/>
          </p:nvPr>
        </p:nvSpPr>
        <p:spPr>
          <a:xfrm>
            <a:off x="1334491" y="124449"/>
            <a:ext cx="10033445" cy="720000"/>
          </a:xfrm>
        </p:spPr>
        <p:txBody>
          <a:bodyPr>
            <a:normAutofit/>
          </a:bodyPr>
          <a:lstStyle/>
          <a:p>
            <a:r>
              <a:rPr lang="en-US" altLang="zh-CN" dirty="0"/>
              <a:t>Previous work: Bronze/Nb/Cu flat samples</a:t>
            </a:r>
            <a:endParaRPr lang="zh-CN" altLang="en-US" dirty="0"/>
          </a:p>
        </p:txBody>
      </p:sp>
      <p:grpSp>
        <p:nvGrpSpPr>
          <p:cNvPr id="12" name="组合 11">
            <a:extLst>
              <a:ext uri="{FF2B5EF4-FFF2-40B4-BE49-F238E27FC236}">
                <a16:creationId xmlns:a16="http://schemas.microsoft.com/office/drawing/2014/main" id="{F0E9CB4C-49AA-B199-D97C-9EF6EAC97EFD}"/>
              </a:ext>
            </a:extLst>
          </p:cNvPr>
          <p:cNvGrpSpPr/>
          <p:nvPr/>
        </p:nvGrpSpPr>
        <p:grpSpPr>
          <a:xfrm>
            <a:off x="1112755" y="2242007"/>
            <a:ext cx="5955243" cy="1192795"/>
            <a:chOff x="2212037" y="4845262"/>
            <a:chExt cx="5955243" cy="1192795"/>
          </a:xfrm>
        </p:grpSpPr>
        <p:grpSp>
          <p:nvGrpSpPr>
            <p:cNvPr id="13" name="组合 12">
              <a:extLst>
                <a:ext uri="{FF2B5EF4-FFF2-40B4-BE49-F238E27FC236}">
                  <a16:creationId xmlns:a16="http://schemas.microsoft.com/office/drawing/2014/main" id="{2E5F47F3-71F4-F546-CDC6-CD0C940DC519}"/>
                </a:ext>
              </a:extLst>
            </p:cNvPr>
            <p:cNvGrpSpPr/>
            <p:nvPr/>
          </p:nvGrpSpPr>
          <p:grpSpPr>
            <a:xfrm>
              <a:off x="2212037" y="4845262"/>
              <a:ext cx="5955243" cy="1192795"/>
              <a:chOff x="1041886" y="2870994"/>
              <a:chExt cx="7067921" cy="1328414"/>
            </a:xfrm>
          </p:grpSpPr>
          <p:grpSp>
            <p:nvGrpSpPr>
              <p:cNvPr id="17" name="组合 48">
                <a:extLst>
                  <a:ext uri="{FF2B5EF4-FFF2-40B4-BE49-F238E27FC236}">
                    <a16:creationId xmlns:a16="http://schemas.microsoft.com/office/drawing/2014/main" id="{9FC4D2EF-2F0A-D750-739D-0581C4339358}"/>
                  </a:ext>
                </a:extLst>
              </p:cNvPr>
              <p:cNvGrpSpPr/>
              <p:nvPr/>
            </p:nvGrpSpPr>
            <p:grpSpPr>
              <a:xfrm>
                <a:off x="1041886" y="2870994"/>
                <a:ext cx="7067921" cy="1328414"/>
                <a:chOff x="1630830" y="2935017"/>
                <a:chExt cx="7067920" cy="1328414"/>
              </a:xfrm>
            </p:grpSpPr>
            <p:grpSp>
              <p:nvGrpSpPr>
                <p:cNvPr id="19" name="组合 18">
                  <a:extLst>
                    <a:ext uri="{FF2B5EF4-FFF2-40B4-BE49-F238E27FC236}">
                      <a16:creationId xmlns:a16="http://schemas.microsoft.com/office/drawing/2014/main" id="{6337FA56-B356-037A-9411-1E03B54646E4}"/>
                    </a:ext>
                  </a:extLst>
                </p:cNvPr>
                <p:cNvGrpSpPr/>
                <p:nvPr/>
              </p:nvGrpSpPr>
              <p:grpSpPr>
                <a:xfrm>
                  <a:off x="1630830" y="2935017"/>
                  <a:ext cx="2525525" cy="1328414"/>
                  <a:chOff x="1007093" y="4931925"/>
                  <a:chExt cx="2525525" cy="1328414"/>
                </a:xfrm>
              </p:grpSpPr>
              <p:grpSp>
                <p:nvGrpSpPr>
                  <p:cNvPr id="22" name="组合 21">
                    <a:extLst>
                      <a:ext uri="{FF2B5EF4-FFF2-40B4-BE49-F238E27FC236}">
                        <a16:creationId xmlns:a16="http://schemas.microsoft.com/office/drawing/2014/main" id="{DD677603-05F1-F736-DB80-4D4692651C23}"/>
                      </a:ext>
                    </a:extLst>
                  </p:cNvPr>
                  <p:cNvGrpSpPr/>
                  <p:nvPr/>
                </p:nvGrpSpPr>
                <p:grpSpPr>
                  <a:xfrm>
                    <a:off x="1007093" y="4931925"/>
                    <a:ext cx="2525525" cy="879753"/>
                    <a:chOff x="2204297" y="4724534"/>
                    <a:chExt cx="2525525" cy="879753"/>
                  </a:xfrm>
                </p:grpSpPr>
                <p:sp>
                  <p:nvSpPr>
                    <p:cNvPr id="24" name="矩形 35">
                      <a:extLst>
                        <a:ext uri="{FF2B5EF4-FFF2-40B4-BE49-F238E27FC236}">
                          <a16:creationId xmlns:a16="http://schemas.microsoft.com/office/drawing/2014/main" id="{648A2D87-5F96-1777-5D8A-2A543B7274E9}"/>
                        </a:ext>
                      </a:extLst>
                    </p:cNvPr>
                    <p:cNvSpPr/>
                    <p:nvPr/>
                  </p:nvSpPr>
                  <p:spPr>
                    <a:xfrm>
                      <a:off x="2204297" y="5016826"/>
                      <a:ext cx="1886654" cy="278313"/>
                    </a:xfrm>
                    <a:prstGeom prst="rect">
                      <a:avLst/>
                    </a:prstGeom>
                    <a:solidFill>
                      <a:schemeClr val="accent2"/>
                    </a:solidFill>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scene3d>
                        <a:camera prst="orthographicFront"/>
                        <a:lightRig rig="soft" dir="t">
                          <a:rot lat="0" lon="0" rev="15600000"/>
                        </a:lightRig>
                      </a:scene3d>
                      <a:sp3d extrusionH="57150" prstMaterial="softEdge">
                        <a:bevelT w="25400" h="38100"/>
                      </a:sp3d>
                    </a:bodyPr>
                    <a:lstStyle/>
                    <a:p>
                      <a:pPr algn="ctr"/>
                      <a:r>
                        <a:rPr lang="en-US" altLang="zh-CN" b="1" dirty="0">
                          <a:ln/>
                          <a:solidFill>
                            <a:schemeClr val="tx1"/>
                          </a:solidFill>
                        </a:rPr>
                        <a:t>Nb layer</a:t>
                      </a:r>
                      <a:endParaRPr lang="zh-CN" altLang="en-US" b="1" dirty="0">
                        <a:ln/>
                        <a:solidFill>
                          <a:schemeClr val="tx1"/>
                        </a:solidFill>
                      </a:endParaRPr>
                    </a:p>
                  </p:txBody>
                </p:sp>
                <p:sp>
                  <p:nvSpPr>
                    <p:cNvPr id="25" name="矩形 36">
                      <a:extLst>
                        <a:ext uri="{FF2B5EF4-FFF2-40B4-BE49-F238E27FC236}">
                          <a16:creationId xmlns:a16="http://schemas.microsoft.com/office/drawing/2014/main" id="{23F622CA-AA48-2A7F-4254-348658940646}"/>
                        </a:ext>
                      </a:extLst>
                    </p:cNvPr>
                    <p:cNvSpPr/>
                    <p:nvPr/>
                  </p:nvSpPr>
                  <p:spPr>
                    <a:xfrm>
                      <a:off x="2204297" y="4724534"/>
                      <a:ext cx="1886654" cy="282864"/>
                    </a:xfrm>
                    <a:prstGeom prst="rect">
                      <a:avLst/>
                    </a:prstGeom>
                    <a:solidFill>
                      <a:srgbClr val="FFC000"/>
                    </a:solidFill>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scene3d>
                        <a:camera prst="orthographicFront"/>
                        <a:lightRig rig="soft" dir="t">
                          <a:rot lat="0" lon="0" rev="15600000"/>
                        </a:lightRig>
                      </a:scene3d>
                      <a:sp3d extrusionH="57150" prstMaterial="softEdge">
                        <a:bevelT w="25400" h="38100"/>
                      </a:sp3d>
                    </a:bodyPr>
                    <a:lstStyle/>
                    <a:p>
                      <a:pPr algn="ctr"/>
                      <a:r>
                        <a:rPr lang="en-US" altLang="zh-CN" b="1" dirty="0">
                          <a:ln/>
                          <a:solidFill>
                            <a:schemeClr val="tx1"/>
                          </a:solidFill>
                        </a:rPr>
                        <a:t>Bronze layer</a:t>
                      </a:r>
                      <a:endParaRPr lang="zh-CN" altLang="en-US" b="1" dirty="0">
                        <a:ln/>
                        <a:solidFill>
                          <a:schemeClr val="tx1"/>
                        </a:solidFill>
                      </a:endParaRPr>
                    </a:p>
                  </p:txBody>
                </p:sp>
                <p:sp>
                  <p:nvSpPr>
                    <p:cNvPr id="26" name="箭头: 下 37">
                      <a:extLst>
                        <a:ext uri="{FF2B5EF4-FFF2-40B4-BE49-F238E27FC236}">
                          <a16:creationId xmlns:a16="http://schemas.microsoft.com/office/drawing/2014/main" id="{20A8D632-DB62-80A2-41C7-45FEA2470BC4}"/>
                        </a:ext>
                      </a:extLst>
                    </p:cNvPr>
                    <p:cNvSpPr/>
                    <p:nvPr/>
                  </p:nvSpPr>
                  <p:spPr>
                    <a:xfrm rot="16200000">
                      <a:off x="4262044" y="5136509"/>
                      <a:ext cx="467431" cy="468125"/>
                    </a:xfrm>
                    <a:prstGeom prst="downArrow">
                      <a:avLst/>
                    </a:prstGeom>
                    <a:solidFill>
                      <a:srgbClr val="00B050"/>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dirty="0"/>
                    </a:p>
                  </p:txBody>
                </p:sp>
              </p:grpSp>
              <p:sp>
                <p:nvSpPr>
                  <p:cNvPr id="23" name="矩形 22">
                    <a:extLst>
                      <a:ext uri="{FF2B5EF4-FFF2-40B4-BE49-F238E27FC236}">
                        <a16:creationId xmlns:a16="http://schemas.microsoft.com/office/drawing/2014/main" id="{8F6B258C-CE8C-1113-722C-79603957A524}"/>
                      </a:ext>
                    </a:extLst>
                  </p:cNvPr>
                  <p:cNvSpPr/>
                  <p:nvPr/>
                </p:nvSpPr>
                <p:spPr>
                  <a:xfrm>
                    <a:off x="1008662" y="5502531"/>
                    <a:ext cx="1885085" cy="757808"/>
                  </a:xfrm>
                  <a:prstGeom prst="rect">
                    <a:avLst/>
                  </a:prstGeom>
                  <a:solidFill>
                    <a:schemeClr val="accent1"/>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zh-CN" b="1" dirty="0">
                        <a:ln/>
                        <a:solidFill>
                          <a:schemeClr val="tx1"/>
                        </a:solidFill>
                      </a:rPr>
                      <a:t>Cu substrate</a:t>
                    </a:r>
                    <a:endParaRPr lang="zh-CN" altLang="en-US" b="1" dirty="0">
                      <a:ln/>
                      <a:solidFill>
                        <a:schemeClr val="tx1"/>
                      </a:solidFill>
                    </a:endParaRPr>
                  </a:p>
                </p:txBody>
              </p:sp>
            </p:grpSp>
            <p:sp>
              <p:nvSpPr>
                <p:cNvPr id="20" name="矩形 46">
                  <a:extLst>
                    <a:ext uri="{FF2B5EF4-FFF2-40B4-BE49-F238E27FC236}">
                      <a16:creationId xmlns:a16="http://schemas.microsoft.com/office/drawing/2014/main" id="{49D1E9B3-05FC-3A3B-C84A-06FD91583FDF}"/>
                    </a:ext>
                  </a:extLst>
                </p:cNvPr>
                <p:cNvSpPr/>
                <p:nvPr/>
              </p:nvSpPr>
              <p:spPr>
                <a:xfrm>
                  <a:off x="6812095" y="3673580"/>
                  <a:ext cx="1886655" cy="514357"/>
                </a:xfrm>
                <a:prstGeom prst="rect">
                  <a:avLst/>
                </a:prstGeom>
                <a:solidFill>
                  <a:schemeClr val="accent1"/>
                </a:solidFill>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scene3d>
                    <a:camera prst="orthographicFront"/>
                    <a:lightRig rig="soft" dir="t">
                      <a:rot lat="0" lon="0" rev="15600000"/>
                    </a:lightRig>
                  </a:scene3d>
                  <a:sp3d extrusionH="57150" prstMaterial="softEdge">
                    <a:bevelT w="25400" h="38100"/>
                  </a:sp3d>
                </a:bodyPr>
                <a:lstStyle/>
                <a:p>
                  <a:pPr algn="ctr"/>
                  <a:r>
                    <a:rPr lang="en-US" altLang="zh-CN" b="1" dirty="0">
                      <a:ln/>
                      <a:solidFill>
                        <a:schemeClr val="tx1"/>
                      </a:solidFill>
                    </a:rPr>
                    <a:t>Cu substrate</a:t>
                  </a:r>
                  <a:endParaRPr lang="zh-CN" altLang="en-US" b="1" dirty="0">
                    <a:ln/>
                    <a:solidFill>
                      <a:schemeClr val="tx1"/>
                    </a:solidFill>
                  </a:endParaRPr>
                </a:p>
              </p:txBody>
            </p:sp>
            <p:sp>
              <p:nvSpPr>
                <p:cNvPr id="21" name="矩形 47">
                  <a:extLst>
                    <a:ext uri="{FF2B5EF4-FFF2-40B4-BE49-F238E27FC236}">
                      <a16:creationId xmlns:a16="http://schemas.microsoft.com/office/drawing/2014/main" id="{E71BB329-7D50-EFA7-D243-C6B96CF39E4F}"/>
                    </a:ext>
                  </a:extLst>
                </p:cNvPr>
                <p:cNvSpPr/>
                <p:nvPr/>
              </p:nvSpPr>
              <p:spPr>
                <a:xfrm>
                  <a:off x="6812091" y="3159223"/>
                  <a:ext cx="1886654" cy="514357"/>
                </a:xfrm>
                <a:prstGeom prst="rect">
                  <a:avLst/>
                </a:prstGeom>
                <a:solidFill>
                  <a:schemeClr val="bg1">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zh-CN" dirty="0"/>
                    <a:t>Nb</a:t>
                  </a:r>
                  <a:r>
                    <a:rPr lang="en-US" altLang="zh-CN" baseline="-25000" dirty="0"/>
                    <a:t>3</a:t>
                  </a:r>
                  <a:r>
                    <a:rPr lang="en-US" altLang="zh-CN" dirty="0"/>
                    <a:t>Sn layer</a:t>
                  </a:r>
                  <a:endParaRPr lang="zh-CN" altLang="en-US" dirty="0"/>
                </a:p>
              </p:txBody>
            </p:sp>
          </p:grpSp>
          <p:sp>
            <p:nvSpPr>
              <p:cNvPr id="18" name="箭头: 下 17">
                <a:extLst>
                  <a:ext uri="{FF2B5EF4-FFF2-40B4-BE49-F238E27FC236}">
                    <a16:creationId xmlns:a16="http://schemas.microsoft.com/office/drawing/2014/main" id="{5749BA19-F219-E55A-374D-23C6B3A921B4}"/>
                  </a:ext>
                </a:extLst>
              </p:cNvPr>
              <p:cNvSpPr/>
              <p:nvPr/>
            </p:nvSpPr>
            <p:spPr>
              <a:xfrm rot="16200000">
                <a:off x="5628221" y="3275373"/>
                <a:ext cx="467431" cy="468125"/>
              </a:xfrm>
              <a:prstGeom prst="downArrow">
                <a:avLst/>
              </a:prstGeom>
              <a:solidFill>
                <a:srgbClr val="00B050"/>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dirty="0"/>
              </a:p>
            </p:txBody>
          </p:sp>
        </p:grpSp>
        <p:sp>
          <p:nvSpPr>
            <p:cNvPr id="14" name="矩形 46">
              <a:extLst>
                <a:ext uri="{FF2B5EF4-FFF2-40B4-BE49-F238E27FC236}">
                  <a16:creationId xmlns:a16="http://schemas.microsoft.com/office/drawing/2014/main" id="{B2A4106F-325B-248A-65E2-F3779618C2DD}"/>
                </a:ext>
              </a:extLst>
            </p:cNvPr>
            <p:cNvSpPr/>
            <p:nvPr/>
          </p:nvSpPr>
          <p:spPr>
            <a:xfrm>
              <a:off x="4387363" y="5493549"/>
              <a:ext cx="1589646" cy="461846"/>
            </a:xfrm>
            <a:prstGeom prst="rect">
              <a:avLst/>
            </a:prstGeom>
            <a:solidFill>
              <a:schemeClr val="accent1"/>
            </a:solidFill>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scene3d>
                <a:camera prst="orthographicFront"/>
                <a:lightRig rig="soft" dir="t">
                  <a:rot lat="0" lon="0" rev="15600000"/>
                </a:lightRig>
              </a:scene3d>
              <a:sp3d extrusionH="57150" prstMaterial="softEdge">
                <a:bevelT w="25400" h="38100"/>
              </a:sp3d>
            </a:bodyPr>
            <a:lstStyle/>
            <a:p>
              <a:pPr algn="ctr"/>
              <a:r>
                <a:rPr lang="en-US" altLang="zh-CN" b="1" dirty="0">
                  <a:ln/>
                  <a:solidFill>
                    <a:schemeClr val="tx1"/>
                  </a:solidFill>
                </a:rPr>
                <a:t>Cu substrate</a:t>
              </a:r>
              <a:endParaRPr lang="zh-CN" altLang="en-US" b="1" dirty="0">
                <a:ln/>
                <a:solidFill>
                  <a:schemeClr val="tx1"/>
                </a:solidFill>
              </a:endParaRPr>
            </a:p>
          </p:txBody>
        </p:sp>
        <p:sp>
          <p:nvSpPr>
            <p:cNvPr id="15" name="矩形 47">
              <a:extLst>
                <a:ext uri="{FF2B5EF4-FFF2-40B4-BE49-F238E27FC236}">
                  <a16:creationId xmlns:a16="http://schemas.microsoft.com/office/drawing/2014/main" id="{E8FA5D5A-8F29-B793-DAD7-3D981A9F9C92}"/>
                </a:ext>
              </a:extLst>
            </p:cNvPr>
            <p:cNvSpPr/>
            <p:nvPr/>
          </p:nvSpPr>
          <p:spPr>
            <a:xfrm>
              <a:off x="4387360" y="5031704"/>
              <a:ext cx="1589645" cy="461846"/>
            </a:xfrm>
            <a:prstGeom prst="rect">
              <a:avLst/>
            </a:prstGeom>
            <a:solidFill>
              <a:schemeClr val="bg1">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altLang="zh-CN" dirty="0"/>
                <a:t>Nb</a:t>
              </a:r>
              <a:r>
                <a:rPr lang="en-US" altLang="zh-CN" baseline="-25000" dirty="0"/>
                <a:t>3</a:t>
              </a:r>
              <a:r>
                <a:rPr lang="en-US" altLang="zh-CN" dirty="0"/>
                <a:t>Sn layer</a:t>
              </a:r>
              <a:endParaRPr lang="zh-CN" altLang="en-US" dirty="0"/>
            </a:p>
          </p:txBody>
        </p:sp>
        <p:sp>
          <p:nvSpPr>
            <p:cNvPr id="16" name="矩形 51">
              <a:extLst>
                <a:ext uri="{FF2B5EF4-FFF2-40B4-BE49-F238E27FC236}">
                  <a16:creationId xmlns:a16="http://schemas.microsoft.com/office/drawing/2014/main" id="{76ABFAFD-FC87-DDB7-97D2-CCC0FE4AC172}"/>
                </a:ext>
              </a:extLst>
            </p:cNvPr>
            <p:cNvSpPr/>
            <p:nvPr/>
          </p:nvSpPr>
          <p:spPr>
            <a:xfrm>
              <a:off x="4391097" y="4877538"/>
              <a:ext cx="1589645" cy="147592"/>
            </a:xfrm>
            <a:prstGeom prst="rect">
              <a:avLst/>
            </a:prstGeom>
            <a:solidFill>
              <a:srgbClr val="FFC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dirty="0"/>
            </a:p>
          </p:txBody>
        </p:sp>
      </p:grpSp>
      <p:sp>
        <p:nvSpPr>
          <p:cNvPr id="27" name="文本框 26">
            <a:extLst>
              <a:ext uri="{FF2B5EF4-FFF2-40B4-BE49-F238E27FC236}">
                <a16:creationId xmlns:a16="http://schemas.microsoft.com/office/drawing/2014/main" id="{F582BEB0-EA83-E4EF-3502-F36AF371C701}"/>
              </a:ext>
            </a:extLst>
          </p:cNvPr>
          <p:cNvSpPr txBox="1"/>
          <p:nvPr/>
        </p:nvSpPr>
        <p:spPr bwMode="auto">
          <a:xfrm>
            <a:off x="951954" y="3509085"/>
            <a:ext cx="4060215" cy="400110"/>
          </a:xfrm>
          <a:prstGeom prst="rect">
            <a:avLst/>
          </a:prstGeom>
          <a:noFill/>
          <a:ln w="9525">
            <a:noFill/>
            <a:miter lim="800000"/>
          </a:ln>
        </p:spPr>
        <p:txBody>
          <a:bodyPr wrap="square" rtlCol="0">
            <a:spAutoFit/>
          </a:bodyPr>
          <a:lstStyle/>
          <a:p>
            <a:r>
              <a:rPr lang="en-US" altLang="zh-CN" sz="2000" dirty="0">
                <a:highlight>
                  <a:srgbClr val="FFFF00"/>
                </a:highlight>
                <a:ea typeface="楷体_GB2312" pitchFamily="49" charset="-122"/>
                <a:cs typeface="Times New Roman" panose="02020603050405020304" pitchFamily="18" charset="0"/>
              </a:rPr>
              <a:t>Nb layer: magnetron sputtering</a:t>
            </a:r>
            <a:endParaRPr lang="zh-CN" altLang="en-US" sz="2000" dirty="0">
              <a:highlight>
                <a:srgbClr val="FFFF00"/>
              </a:highlight>
              <a:ea typeface="楷体_GB2312" pitchFamily="49" charset="-122"/>
              <a:cs typeface="Times New Roman" panose="02020603050405020304" pitchFamily="18" charset="0"/>
            </a:endParaRPr>
          </a:p>
        </p:txBody>
      </p:sp>
      <p:grpSp>
        <p:nvGrpSpPr>
          <p:cNvPr id="7" name="组合 6">
            <a:extLst>
              <a:ext uri="{FF2B5EF4-FFF2-40B4-BE49-F238E27FC236}">
                <a16:creationId xmlns:a16="http://schemas.microsoft.com/office/drawing/2014/main" id="{9EDC049E-34DA-A4FA-B828-E121B142E339}"/>
              </a:ext>
            </a:extLst>
          </p:cNvPr>
          <p:cNvGrpSpPr/>
          <p:nvPr/>
        </p:nvGrpSpPr>
        <p:grpSpPr>
          <a:xfrm>
            <a:off x="1197544" y="3980166"/>
            <a:ext cx="5770712" cy="2388533"/>
            <a:chOff x="1297286" y="3933566"/>
            <a:chExt cx="5770712" cy="2388533"/>
          </a:xfrm>
        </p:grpSpPr>
        <p:pic>
          <p:nvPicPr>
            <p:cNvPr id="28" name="图片 27">
              <a:extLst>
                <a:ext uri="{FF2B5EF4-FFF2-40B4-BE49-F238E27FC236}">
                  <a16:creationId xmlns:a16="http://schemas.microsoft.com/office/drawing/2014/main" id="{B483420C-156F-C363-DBE6-E331F1830CBC}"/>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40000"/>
                      </a14:imgEffect>
                    </a14:imgLayer>
                  </a14:imgProps>
                </a:ext>
              </a:extLst>
            </a:blip>
            <a:stretch>
              <a:fillRect/>
            </a:stretch>
          </p:blipFill>
          <p:spPr>
            <a:xfrm rot="5400000">
              <a:off x="5322640" y="4333763"/>
              <a:ext cx="1970199" cy="1169805"/>
            </a:xfrm>
            <a:prstGeom prst="rect">
              <a:avLst/>
            </a:prstGeom>
          </p:spPr>
        </p:pic>
        <p:sp>
          <p:nvSpPr>
            <p:cNvPr id="29" name="箭头: 下 37">
              <a:extLst>
                <a:ext uri="{FF2B5EF4-FFF2-40B4-BE49-F238E27FC236}">
                  <a16:creationId xmlns:a16="http://schemas.microsoft.com/office/drawing/2014/main" id="{A15F87D5-1D9E-1D16-A48D-828A0E8797D4}"/>
                </a:ext>
              </a:extLst>
            </p:cNvPr>
            <p:cNvSpPr/>
            <p:nvPr/>
          </p:nvSpPr>
          <p:spPr>
            <a:xfrm rot="16200000">
              <a:off x="2770689" y="4721450"/>
              <a:ext cx="419710" cy="394430"/>
            </a:xfrm>
            <a:prstGeom prst="downArrow">
              <a:avLst/>
            </a:prstGeom>
            <a:solidFill>
              <a:srgbClr val="00B050"/>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dirty="0"/>
            </a:p>
          </p:txBody>
        </p:sp>
        <p:sp>
          <p:nvSpPr>
            <p:cNvPr id="30" name="箭头: 下 37">
              <a:extLst>
                <a:ext uri="{FF2B5EF4-FFF2-40B4-BE49-F238E27FC236}">
                  <a16:creationId xmlns:a16="http://schemas.microsoft.com/office/drawing/2014/main" id="{D409EB0D-E03E-CE65-FDAB-E64322BFD9CE}"/>
                </a:ext>
              </a:extLst>
            </p:cNvPr>
            <p:cNvSpPr/>
            <p:nvPr/>
          </p:nvSpPr>
          <p:spPr>
            <a:xfrm rot="16200000">
              <a:off x="4999529" y="4782325"/>
              <a:ext cx="419710" cy="394430"/>
            </a:xfrm>
            <a:prstGeom prst="downArrow">
              <a:avLst/>
            </a:prstGeom>
            <a:solidFill>
              <a:srgbClr val="00B050"/>
            </a:soli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dirty="0"/>
            </a:p>
          </p:txBody>
        </p:sp>
        <p:sp>
          <p:nvSpPr>
            <p:cNvPr id="31" name="TextBox 35">
              <a:extLst>
                <a:ext uri="{FF2B5EF4-FFF2-40B4-BE49-F238E27FC236}">
                  <a16:creationId xmlns:a16="http://schemas.microsoft.com/office/drawing/2014/main" id="{56A54C46-B42C-4EDC-27A4-3FD5BB0F858E}"/>
                </a:ext>
              </a:extLst>
            </p:cNvPr>
            <p:cNvSpPr txBox="1"/>
            <p:nvPr/>
          </p:nvSpPr>
          <p:spPr>
            <a:xfrm>
              <a:off x="3308214" y="5983545"/>
              <a:ext cx="1761031" cy="338554"/>
            </a:xfrm>
            <a:prstGeom prst="rect">
              <a:avLst/>
            </a:prstGeom>
            <a:noFill/>
          </p:spPr>
          <p:txBody>
            <a:bodyPr wrap="square" rtlCol="0">
              <a:spAutoFit/>
            </a:bodyPr>
            <a:lstStyle/>
            <a:p>
              <a:r>
                <a:rPr lang="en-US" altLang="zh-CN" sz="1600" dirty="0"/>
                <a:t>Bronze/Nb</a:t>
              </a:r>
              <a:r>
                <a:rPr lang="en-US" altLang="zh-CN" sz="1600" baseline="-25000" dirty="0"/>
                <a:t>3</a:t>
              </a:r>
              <a:r>
                <a:rPr lang="en-US" altLang="zh-CN" sz="1600" dirty="0"/>
                <a:t>Sn/Cu</a:t>
              </a:r>
              <a:endParaRPr lang="zh-CN" altLang="en-US" sz="1600" dirty="0"/>
            </a:p>
          </p:txBody>
        </p:sp>
        <p:sp>
          <p:nvSpPr>
            <p:cNvPr id="32" name="TextBox 35">
              <a:extLst>
                <a:ext uri="{FF2B5EF4-FFF2-40B4-BE49-F238E27FC236}">
                  <a16:creationId xmlns:a16="http://schemas.microsoft.com/office/drawing/2014/main" id="{65883229-ADCE-6BD3-8FC5-3604EFDD4551}"/>
                </a:ext>
              </a:extLst>
            </p:cNvPr>
            <p:cNvSpPr txBox="1"/>
            <p:nvPr/>
          </p:nvSpPr>
          <p:spPr>
            <a:xfrm>
              <a:off x="5784920" y="5983545"/>
              <a:ext cx="1283078" cy="338554"/>
            </a:xfrm>
            <a:prstGeom prst="rect">
              <a:avLst/>
            </a:prstGeom>
            <a:noFill/>
          </p:spPr>
          <p:txBody>
            <a:bodyPr wrap="square" rtlCol="0">
              <a:spAutoFit/>
            </a:bodyPr>
            <a:lstStyle/>
            <a:p>
              <a:r>
                <a:rPr lang="en-US" altLang="zh-CN" sz="1600" dirty="0"/>
                <a:t>Nb</a:t>
              </a:r>
              <a:r>
                <a:rPr lang="en-US" altLang="zh-CN" sz="1600" baseline="-25000" dirty="0"/>
                <a:t>3</a:t>
              </a:r>
              <a:r>
                <a:rPr lang="en-US" altLang="zh-CN" sz="1600" dirty="0"/>
                <a:t>Sn/Cu</a:t>
              </a:r>
              <a:endParaRPr lang="zh-CN" altLang="en-US" sz="1600" dirty="0"/>
            </a:p>
          </p:txBody>
        </p:sp>
        <p:sp>
          <p:nvSpPr>
            <p:cNvPr id="33" name="TextBox 35">
              <a:extLst>
                <a:ext uri="{FF2B5EF4-FFF2-40B4-BE49-F238E27FC236}">
                  <a16:creationId xmlns:a16="http://schemas.microsoft.com/office/drawing/2014/main" id="{7756260E-5C1F-CC8D-15AC-219FAB024ADC}"/>
                </a:ext>
              </a:extLst>
            </p:cNvPr>
            <p:cNvSpPr txBox="1"/>
            <p:nvPr/>
          </p:nvSpPr>
          <p:spPr>
            <a:xfrm>
              <a:off x="1509756" y="5983545"/>
              <a:ext cx="1460651" cy="338554"/>
            </a:xfrm>
            <a:prstGeom prst="rect">
              <a:avLst/>
            </a:prstGeom>
            <a:noFill/>
          </p:spPr>
          <p:txBody>
            <a:bodyPr wrap="square" rtlCol="0">
              <a:spAutoFit/>
            </a:bodyPr>
            <a:lstStyle/>
            <a:p>
              <a:r>
                <a:rPr lang="en-US" altLang="zh-CN" sz="1600" dirty="0"/>
                <a:t>Nb/Cu</a:t>
              </a:r>
              <a:endParaRPr lang="zh-CN" altLang="en-US" sz="1600" dirty="0"/>
            </a:p>
          </p:txBody>
        </p:sp>
        <p:pic>
          <p:nvPicPr>
            <p:cNvPr id="34" name="图片 33">
              <a:extLst>
                <a:ext uri="{FF2B5EF4-FFF2-40B4-BE49-F238E27FC236}">
                  <a16:creationId xmlns:a16="http://schemas.microsoft.com/office/drawing/2014/main" id="{EC0A1697-318F-EFDB-43BF-7025078F6601}"/>
                </a:ext>
              </a:extLst>
            </p:cNvPr>
            <p:cNvPicPr>
              <a:picLocks noChangeAspect="1"/>
            </p:cNvPicPr>
            <p:nvPr/>
          </p:nvPicPr>
          <p:blipFill>
            <a:blip r:embed="rId5"/>
            <a:stretch>
              <a:fillRect/>
            </a:stretch>
          </p:blipFill>
          <p:spPr>
            <a:xfrm>
              <a:off x="1297286" y="3959131"/>
              <a:ext cx="1169805" cy="1966172"/>
            </a:xfrm>
            <a:prstGeom prst="rect">
              <a:avLst/>
            </a:prstGeom>
          </p:spPr>
        </p:pic>
        <p:pic>
          <p:nvPicPr>
            <p:cNvPr id="35" name="图片 34">
              <a:extLst>
                <a:ext uri="{FF2B5EF4-FFF2-40B4-BE49-F238E27FC236}">
                  <a16:creationId xmlns:a16="http://schemas.microsoft.com/office/drawing/2014/main" id="{CA24FF03-EA75-6D0D-5F29-FAA09F3B1646}"/>
                </a:ext>
              </a:extLst>
            </p:cNvPr>
            <p:cNvPicPr>
              <a:picLocks noChangeAspect="1"/>
            </p:cNvPicPr>
            <p:nvPr/>
          </p:nvPicPr>
          <p:blipFill>
            <a:blip r:embed="rId6"/>
            <a:stretch>
              <a:fillRect/>
            </a:stretch>
          </p:blipFill>
          <p:spPr>
            <a:xfrm>
              <a:off x="3531705" y="3933566"/>
              <a:ext cx="1094555" cy="1970199"/>
            </a:xfrm>
            <a:prstGeom prst="rect">
              <a:avLst/>
            </a:prstGeom>
          </p:spPr>
        </p:pic>
      </p:grpSp>
      <p:sp>
        <p:nvSpPr>
          <p:cNvPr id="5" name="文本框 4">
            <a:extLst>
              <a:ext uri="{FF2B5EF4-FFF2-40B4-BE49-F238E27FC236}">
                <a16:creationId xmlns:a16="http://schemas.microsoft.com/office/drawing/2014/main" id="{C09DB0FC-7E4D-F785-B2C6-6AB578E0C7F2}"/>
              </a:ext>
            </a:extLst>
          </p:cNvPr>
          <p:cNvSpPr txBox="1"/>
          <p:nvPr/>
        </p:nvSpPr>
        <p:spPr bwMode="auto">
          <a:xfrm>
            <a:off x="9332981" y="3256253"/>
            <a:ext cx="1297846" cy="369332"/>
          </a:xfrm>
          <a:prstGeom prst="rect">
            <a:avLst/>
          </a:prstGeom>
          <a:noFill/>
          <a:ln w="9525">
            <a:noFill/>
            <a:miter lim="800000"/>
          </a:ln>
        </p:spPr>
        <p:txBody>
          <a:bodyPr wrap="square" rtlCol="0">
            <a:spAutoFit/>
          </a:bodyPr>
          <a:lstStyle/>
          <a:p>
            <a:r>
              <a:rPr lang="el-GR" altLang="zh-CN" dirty="0">
                <a:highlight>
                  <a:srgbClr val="FFFF00"/>
                </a:highlight>
                <a:ea typeface="楷体_GB2312" pitchFamily="49" charset="-122"/>
                <a:cs typeface="Times New Roman" panose="02020603050405020304" pitchFamily="18" charset="0"/>
              </a:rPr>
              <a:t>Φ</a:t>
            </a:r>
            <a:r>
              <a:rPr lang="en-US" altLang="zh-CN" dirty="0">
                <a:highlight>
                  <a:srgbClr val="FFFF00"/>
                </a:highlight>
                <a:ea typeface="楷体_GB2312" pitchFamily="49" charset="-122"/>
                <a:cs typeface="Times New Roman" panose="02020603050405020304" pitchFamily="18" charset="0"/>
              </a:rPr>
              <a:t>=110 mm</a:t>
            </a:r>
            <a:endParaRPr lang="zh-CN" altLang="en-US" dirty="0">
              <a:highlight>
                <a:srgbClr val="FFFF00"/>
              </a:highlight>
              <a:ea typeface="楷体_GB2312" pitchFamily="49" charset="-122"/>
              <a:cs typeface="Times New Roman" panose="02020603050405020304" pitchFamily="18" charset="0"/>
            </a:endParaRPr>
          </a:p>
        </p:txBody>
      </p:sp>
      <p:grpSp>
        <p:nvGrpSpPr>
          <p:cNvPr id="6" name="组合 5">
            <a:extLst>
              <a:ext uri="{FF2B5EF4-FFF2-40B4-BE49-F238E27FC236}">
                <a16:creationId xmlns:a16="http://schemas.microsoft.com/office/drawing/2014/main" id="{AEE095F8-1992-7C6B-B85C-CC51D760C068}"/>
              </a:ext>
            </a:extLst>
          </p:cNvPr>
          <p:cNvGrpSpPr/>
          <p:nvPr/>
        </p:nvGrpSpPr>
        <p:grpSpPr>
          <a:xfrm>
            <a:off x="7646754" y="1809472"/>
            <a:ext cx="3098587" cy="4399903"/>
            <a:chOff x="7529689" y="1519343"/>
            <a:chExt cx="3098587" cy="4399903"/>
          </a:xfrm>
        </p:grpSpPr>
        <p:grpSp>
          <p:nvGrpSpPr>
            <p:cNvPr id="11" name="组合 10">
              <a:extLst>
                <a:ext uri="{FF2B5EF4-FFF2-40B4-BE49-F238E27FC236}">
                  <a16:creationId xmlns:a16="http://schemas.microsoft.com/office/drawing/2014/main" id="{74C4CDAA-D85E-63AC-C007-6DC3735AC13A}"/>
                </a:ext>
              </a:extLst>
            </p:cNvPr>
            <p:cNvGrpSpPr/>
            <p:nvPr/>
          </p:nvGrpSpPr>
          <p:grpSpPr>
            <a:xfrm>
              <a:off x="7529689" y="1519343"/>
              <a:ext cx="2964560" cy="4399903"/>
              <a:chOff x="5705475" y="1100581"/>
              <a:chExt cx="2964560" cy="4399903"/>
            </a:xfrm>
          </p:grpSpPr>
          <p:pic>
            <p:nvPicPr>
              <p:cNvPr id="8" name="图片 7">
                <a:extLst>
                  <a:ext uri="{FF2B5EF4-FFF2-40B4-BE49-F238E27FC236}">
                    <a16:creationId xmlns:a16="http://schemas.microsoft.com/office/drawing/2014/main" id="{99E30B75-5D8D-0F81-0823-8997F028CCCC}"/>
                  </a:ext>
                </a:extLst>
              </p:cNvPr>
              <p:cNvPicPr>
                <a:picLocks noChangeAspect="1"/>
              </p:cNvPicPr>
              <p:nvPr/>
            </p:nvPicPr>
            <p:blipFill>
              <a:blip r:embed="rId7"/>
              <a:stretch>
                <a:fillRect/>
              </a:stretch>
            </p:blipFill>
            <p:spPr>
              <a:xfrm>
                <a:off x="5705475" y="1100581"/>
                <a:ext cx="2952750" cy="2164208"/>
              </a:xfrm>
              <a:prstGeom prst="rect">
                <a:avLst/>
              </a:prstGeom>
            </p:spPr>
          </p:pic>
          <p:pic>
            <p:nvPicPr>
              <p:cNvPr id="10" name="图片 9">
                <a:extLst>
                  <a:ext uri="{FF2B5EF4-FFF2-40B4-BE49-F238E27FC236}">
                    <a16:creationId xmlns:a16="http://schemas.microsoft.com/office/drawing/2014/main" id="{E11D5060-0D19-8574-E6AF-5BF797EA25B9}"/>
                  </a:ext>
                </a:extLst>
              </p:cNvPr>
              <p:cNvPicPr>
                <a:picLocks noChangeAspect="1"/>
              </p:cNvPicPr>
              <p:nvPr/>
            </p:nvPicPr>
            <p:blipFill>
              <a:blip r:embed="rId8"/>
              <a:stretch>
                <a:fillRect/>
              </a:stretch>
            </p:blipFill>
            <p:spPr>
              <a:xfrm>
                <a:off x="5743003" y="3264789"/>
                <a:ext cx="2927032" cy="2235695"/>
              </a:xfrm>
              <a:prstGeom prst="rect">
                <a:avLst/>
              </a:prstGeom>
            </p:spPr>
          </p:pic>
        </p:grpSp>
        <p:sp>
          <p:nvSpPr>
            <p:cNvPr id="36" name="文本框 35">
              <a:extLst>
                <a:ext uri="{FF2B5EF4-FFF2-40B4-BE49-F238E27FC236}">
                  <a16:creationId xmlns:a16="http://schemas.microsoft.com/office/drawing/2014/main" id="{C93D7DBD-DF7F-2A7B-C32C-3F4999E5000C}"/>
                </a:ext>
              </a:extLst>
            </p:cNvPr>
            <p:cNvSpPr txBox="1"/>
            <p:nvPr/>
          </p:nvSpPr>
          <p:spPr bwMode="auto">
            <a:xfrm>
              <a:off x="9330430" y="5528482"/>
              <a:ext cx="1297846" cy="369332"/>
            </a:xfrm>
            <a:prstGeom prst="rect">
              <a:avLst/>
            </a:prstGeom>
            <a:noFill/>
            <a:ln w="9525">
              <a:noFill/>
              <a:miter lim="800000"/>
            </a:ln>
          </p:spPr>
          <p:txBody>
            <a:bodyPr wrap="square" rtlCol="0">
              <a:spAutoFit/>
            </a:bodyPr>
            <a:lstStyle/>
            <a:p>
              <a:r>
                <a:rPr lang="el-GR" altLang="zh-CN" dirty="0">
                  <a:highlight>
                    <a:srgbClr val="FFFF00"/>
                  </a:highlight>
                  <a:ea typeface="楷体_GB2312" pitchFamily="49" charset="-122"/>
                  <a:cs typeface="Times New Roman" panose="02020603050405020304" pitchFamily="18" charset="0"/>
                </a:rPr>
                <a:t>Φ</a:t>
              </a:r>
              <a:r>
                <a:rPr lang="en-US" altLang="zh-CN" dirty="0">
                  <a:highlight>
                    <a:srgbClr val="FFFF00"/>
                  </a:highlight>
                  <a:ea typeface="楷体_GB2312" pitchFamily="49" charset="-122"/>
                  <a:cs typeface="Times New Roman" panose="02020603050405020304" pitchFamily="18" charset="0"/>
                </a:rPr>
                <a:t>=110 mm</a:t>
              </a:r>
              <a:endParaRPr lang="zh-CN" altLang="en-US" dirty="0">
                <a:highlight>
                  <a:srgbClr val="FFFF00"/>
                </a:highlight>
                <a:ea typeface="楷体_GB2312" pitchFamily="49" charset="-122"/>
                <a:cs typeface="Times New Roman" panose="02020603050405020304" pitchFamily="18" charset="0"/>
              </a:endParaRPr>
            </a:p>
          </p:txBody>
        </p:sp>
      </p:grpSp>
      <p:sp>
        <p:nvSpPr>
          <p:cNvPr id="3" name="文本框 2">
            <a:extLst>
              <a:ext uri="{FF2B5EF4-FFF2-40B4-BE49-F238E27FC236}">
                <a16:creationId xmlns:a16="http://schemas.microsoft.com/office/drawing/2014/main" id="{162E808D-0DE6-EB49-7EDA-F2C6DBD2F4C3}"/>
              </a:ext>
            </a:extLst>
          </p:cNvPr>
          <p:cNvSpPr txBox="1"/>
          <p:nvPr/>
        </p:nvSpPr>
        <p:spPr bwMode="auto">
          <a:xfrm>
            <a:off x="819767" y="1114173"/>
            <a:ext cx="10271372" cy="1069332"/>
          </a:xfrm>
          <a:prstGeom prst="rect">
            <a:avLst/>
          </a:prstGeom>
          <a:noFill/>
          <a:ln w="9525">
            <a:noFill/>
            <a:miter lim="800000"/>
          </a:ln>
        </p:spPr>
        <p:txBody>
          <a:bodyPr wrap="square" rtlCol="0">
            <a:spAutoFit/>
          </a:bodyPr>
          <a:lstStyle/>
          <a:p>
            <a:pPr>
              <a:lnSpc>
                <a:spcPts val="2640"/>
              </a:lnSpc>
            </a:pPr>
            <a:r>
              <a:rPr lang="en-US" altLang="zh-CN" sz="2000" dirty="0">
                <a:ea typeface="楷体_GB2312" pitchFamily="49" charset="-122"/>
                <a:cs typeface="Times New Roman" panose="02020603050405020304" pitchFamily="18" charset="0"/>
              </a:rPr>
              <a:t>Nb</a:t>
            </a:r>
            <a:r>
              <a:rPr lang="en-US" altLang="zh-CN" sz="2000" baseline="-25000" dirty="0">
                <a:ea typeface="楷体_GB2312" pitchFamily="49" charset="-122"/>
                <a:cs typeface="Times New Roman" panose="02020603050405020304" pitchFamily="18" charset="0"/>
              </a:rPr>
              <a:t>3</a:t>
            </a:r>
            <a:r>
              <a:rPr lang="en-US" altLang="zh-CN" sz="2000" dirty="0">
                <a:ea typeface="楷体_GB2312" pitchFamily="49" charset="-122"/>
                <a:cs typeface="Times New Roman" panose="02020603050405020304" pitchFamily="18" charset="0"/>
              </a:rPr>
              <a:t>Sn/Cu sample preparations: </a:t>
            </a:r>
            <a:r>
              <a:rPr lang="en-US" altLang="zh-CN" sz="2000" dirty="0">
                <a:highlight>
                  <a:srgbClr val="00FF00"/>
                </a:highlight>
                <a:ea typeface="楷体_GB2312" pitchFamily="49" charset="-122"/>
                <a:cs typeface="Times New Roman" panose="02020603050405020304" pitchFamily="18" charset="0"/>
              </a:rPr>
              <a:t>Electrochemical and Thermal Synthesis (ETS) </a:t>
            </a:r>
            <a:r>
              <a:rPr lang="en-US" altLang="zh-CN" sz="2000" dirty="0">
                <a:ea typeface="楷体_GB2312" pitchFamily="49" charset="-122"/>
                <a:cs typeface="Times New Roman" panose="02020603050405020304" pitchFamily="18" charset="0"/>
              </a:rPr>
              <a:t>bronze route</a:t>
            </a:r>
          </a:p>
          <a:p>
            <a:pPr marL="342900" indent="-342900">
              <a:lnSpc>
                <a:spcPts val="2640"/>
              </a:lnSpc>
              <a:buFont typeface="Wingdings" panose="05000000000000000000" pitchFamily="2" charset="2"/>
              <a:buChar char="ü"/>
            </a:pPr>
            <a:r>
              <a:rPr lang="en-US" altLang="zh-CN" sz="2000" dirty="0">
                <a:ea typeface="楷体_GB2312" pitchFamily="49" charset="-122"/>
                <a:cs typeface="Times New Roman" panose="02020603050405020304" pitchFamily="18" charset="0"/>
              </a:rPr>
              <a:t>low cost, simple operation.</a:t>
            </a:r>
          </a:p>
          <a:p>
            <a:pPr marL="342900" indent="-342900">
              <a:lnSpc>
                <a:spcPts val="2640"/>
              </a:lnSpc>
              <a:buFont typeface="Wingdings" panose="05000000000000000000" pitchFamily="2" charset="2"/>
              <a:buChar char="ü"/>
            </a:pPr>
            <a:r>
              <a:rPr lang="en-US" altLang="zh-CN" sz="2000" dirty="0">
                <a:ea typeface="楷体_GB2312" pitchFamily="49" charset="-122"/>
                <a:cs typeface="Times New Roman" panose="02020603050405020304" pitchFamily="18" charset="0"/>
              </a:rPr>
              <a:t>suitable for complex cavity types, mass production.</a:t>
            </a:r>
            <a:endParaRPr lang="zh-CN" altLang="en-US" sz="2200" dirty="0">
              <a:ea typeface="楷体_GB2312" pitchFamily="49" charset="-122"/>
              <a:cs typeface="Times New Roman" panose="02020603050405020304" pitchFamily="18" charset="0"/>
            </a:endParaRPr>
          </a:p>
        </p:txBody>
      </p:sp>
    </p:spTree>
    <p:extLst>
      <p:ext uri="{BB962C8B-B14F-4D97-AF65-F5344CB8AC3E}">
        <p14:creationId xmlns:p14="http://schemas.microsoft.com/office/powerpoint/2010/main" val="2672430547"/>
      </p:ext>
    </p:extLst>
  </p:cSld>
  <p:clrMapOvr>
    <a:masterClrMapping/>
  </p:clrMapOvr>
  <p:transition>
    <p:diamon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6C8321DB-C1FB-44ED-B181-9B8066F3ACD4}"/>
              </a:ext>
            </a:extLst>
          </p:cNvPr>
          <p:cNvSpPr txBox="1"/>
          <p:nvPr/>
        </p:nvSpPr>
        <p:spPr bwMode="auto">
          <a:xfrm>
            <a:off x="2431237" y="3648644"/>
            <a:ext cx="952107" cy="430887"/>
          </a:xfrm>
          <a:prstGeom prst="rect">
            <a:avLst/>
          </a:prstGeom>
          <a:noFill/>
          <a:ln w="9525">
            <a:noFill/>
            <a:miter lim="800000"/>
          </a:ln>
        </p:spPr>
        <p:txBody>
          <a:bodyPr wrap="square" rtlCol="0">
            <a:spAutoFit/>
          </a:bodyPr>
          <a:lstStyle/>
          <a:p>
            <a:r>
              <a:rPr lang="en-US" altLang="zh-CN" sz="2200" dirty="0">
                <a:solidFill>
                  <a:schemeClr val="bg1"/>
                </a:solidFill>
                <a:ea typeface="楷体_GB2312" pitchFamily="49" charset="-122"/>
                <a:cs typeface="Times New Roman" panose="02020603050405020304" pitchFamily="18" charset="0"/>
              </a:rPr>
              <a:t>10 </a:t>
            </a:r>
            <a:r>
              <a:rPr lang="el-GR" altLang="zh-CN" sz="2200" dirty="0">
                <a:solidFill>
                  <a:schemeClr val="bg1"/>
                </a:solidFill>
                <a:ea typeface="楷体_GB2312" pitchFamily="49" charset="-122"/>
                <a:cs typeface="Times New Roman" panose="02020603050405020304" pitchFamily="18" charset="0"/>
              </a:rPr>
              <a:t>μ</a:t>
            </a:r>
            <a:r>
              <a:rPr lang="en-US" altLang="zh-CN" sz="2200" dirty="0">
                <a:solidFill>
                  <a:schemeClr val="bg1"/>
                </a:solidFill>
                <a:ea typeface="楷体_GB2312" pitchFamily="49" charset="-122"/>
                <a:cs typeface="Times New Roman" panose="02020603050405020304" pitchFamily="18" charset="0"/>
              </a:rPr>
              <a:t>m</a:t>
            </a:r>
            <a:endParaRPr lang="zh-CN" altLang="en-US" sz="2200" dirty="0">
              <a:solidFill>
                <a:schemeClr val="bg1"/>
              </a:solidFill>
              <a:ea typeface="楷体_GB2312" pitchFamily="49" charset="-122"/>
              <a:cs typeface="Times New Roman" panose="02020603050405020304" pitchFamily="18" charset="0"/>
            </a:endParaRPr>
          </a:p>
        </p:txBody>
      </p:sp>
      <p:sp>
        <p:nvSpPr>
          <p:cNvPr id="8" name="文本框 7">
            <a:extLst>
              <a:ext uri="{FF2B5EF4-FFF2-40B4-BE49-F238E27FC236}">
                <a16:creationId xmlns:a16="http://schemas.microsoft.com/office/drawing/2014/main" id="{C5E0ECE2-0078-46AA-89D4-A5AA2B728156}"/>
              </a:ext>
            </a:extLst>
          </p:cNvPr>
          <p:cNvSpPr txBox="1"/>
          <p:nvPr/>
        </p:nvSpPr>
        <p:spPr bwMode="auto">
          <a:xfrm>
            <a:off x="5234932" y="3687451"/>
            <a:ext cx="952107" cy="430887"/>
          </a:xfrm>
          <a:prstGeom prst="rect">
            <a:avLst/>
          </a:prstGeom>
          <a:noFill/>
          <a:ln w="9525">
            <a:noFill/>
            <a:miter lim="800000"/>
          </a:ln>
        </p:spPr>
        <p:txBody>
          <a:bodyPr wrap="square" rtlCol="0">
            <a:spAutoFit/>
          </a:bodyPr>
          <a:lstStyle/>
          <a:p>
            <a:r>
              <a:rPr lang="en-US" altLang="zh-CN" sz="2200" dirty="0">
                <a:solidFill>
                  <a:schemeClr val="bg1"/>
                </a:solidFill>
                <a:ea typeface="楷体_GB2312" pitchFamily="49" charset="-122"/>
                <a:cs typeface="Times New Roman" panose="02020603050405020304" pitchFamily="18" charset="0"/>
              </a:rPr>
              <a:t>3 </a:t>
            </a:r>
            <a:r>
              <a:rPr lang="el-GR" altLang="zh-CN" sz="2200" dirty="0">
                <a:solidFill>
                  <a:schemeClr val="bg1"/>
                </a:solidFill>
                <a:ea typeface="楷体_GB2312" pitchFamily="49" charset="-122"/>
                <a:cs typeface="Times New Roman" panose="02020603050405020304" pitchFamily="18" charset="0"/>
              </a:rPr>
              <a:t>μ</a:t>
            </a:r>
            <a:r>
              <a:rPr lang="en-US" altLang="zh-CN" sz="2200" dirty="0">
                <a:solidFill>
                  <a:schemeClr val="bg1"/>
                </a:solidFill>
                <a:ea typeface="楷体_GB2312" pitchFamily="49" charset="-122"/>
                <a:cs typeface="Times New Roman" panose="02020603050405020304" pitchFamily="18" charset="0"/>
              </a:rPr>
              <a:t>m</a:t>
            </a:r>
            <a:endParaRPr lang="zh-CN" altLang="en-US" sz="2200" dirty="0">
              <a:solidFill>
                <a:schemeClr val="bg1"/>
              </a:solidFill>
              <a:ea typeface="楷体_GB2312" pitchFamily="49" charset="-122"/>
              <a:cs typeface="Times New Roman" panose="02020603050405020304" pitchFamily="18" charset="0"/>
            </a:endParaRPr>
          </a:p>
        </p:txBody>
      </p:sp>
      <p:cxnSp>
        <p:nvCxnSpPr>
          <p:cNvPr id="10" name="直接连接符 9">
            <a:extLst>
              <a:ext uri="{FF2B5EF4-FFF2-40B4-BE49-F238E27FC236}">
                <a16:creationId xmlns:a16="http://schemas.microsoft.com/office/drawing/2014/main" id="{A36299A1-B951-42F6-85EF-BC20DCDA7072}"/>
              </a:ext>
            </a:extLst>
          </p:cNvPr>
          <p:cNvCxnSpPr>
            <a:cxnSpLocks/>
          </p:cNvCxnSpPr>
          <p:nvPr/>
        </p:nvCxnSpPr>
        <p:spPr>
          <a:xfrm>
            <a:off x="2478372" y="4207004"/>
            <a:ext cx="90497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id="{5CF4EE13-7854-4483-9422-577D5C1D88FC}"/>
              </a:ext>
            </a:extLst>
          </p:cNvPr>
          <p:cNvCxnSpPr>
            <a:cxnSpLocks/>
          </p:cNvCxnSpPr>
          <p:nvPr/>
        </p:nvCxnSpPr>
        <p:spPr>
          <a:xfrm>
            <a:off x="5258499" y="4230078"/>
            <a:ext cx="904972"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id="{B8A766BD-4BD9-4F80-8127-9B79CD1D09C8}"/>
              </a:ext>
            </a:extLst>
          </p:cNvPr>
          <p:cNvSpPr txBox="1"/>
          <p:nvPr/>
        </p:nvSpPr>
        <p:spPr bwMode="auto">
          <a:xfrm>
            <a:off x="1021988" y="2253006"/>
            <a:ext cx="738980" cy="430887"/>
          </a:xfrm>
          <a:prstGeom prst="rect">
            <a:avLst/>
          </a:prstGeom>
          <a:noFill/>
          <a:ln w="9525">
            <a:noFill/>
            <a:miter lim="800000"/>
          </a:ln>
        </p:spPr>
        <p:txBody>
          <a:bodyPr wrap="square" rtlCol="0">
            <a:spAutoFit/>
          </a:bodyPr>
          <a:lstStyle/>
          <a:p>
            <a:r>
              <a:rPr lang="en-US" altLang="zh-CN" sz="2200" dirty="0">
                <a:solidFill>
                  <a:schemeClr val="bg1"/>
                </a:solidFill>
                <a:ea typeface="楷体_GB2312" pitchFamily="49" charset="-122"/>
                <a:cs typeface="Times New Roman" panose="02020603050405020304" pitchFamily="18" charset="0"/>
              </a:rPr>
              <a:t>(a)</a:t>
            </a:r>
            <a:endParaRPr lang="zh-CN" altLang="en-US" sz="2200" dirty="0">
              <a:solidFill>
                <a:schemeClr val="bg1"/>
              </a:solidFill>
              <a:ea typeface="楷体_GB2312" pitchFamily="49" charset="-122"/>
              <a:cs typeface="Times New Roman" panose="02020603050405020304" pitchFamily="18" charset="0"/>
            </a:endParaRPr>
          </a:p>
        </p:txBody>
      </p:sp>
      <p:sp>
        <p:nvSpPr>
          <p:cNvPr id="16" name="文本框 15">
            <a:extLst>
              <a:ext uri="{FF2B5EF4-FFF2-40B4-BE49-F238E27FC236}">
                <a16:creationId xmlns:a16="http://schemas.microsoft.com/office/drawing/2014/main" id="{A261139F-CE71-4DF9-9104-0A955465D0B8}"/>
              </a:ext>
            </a:extLst>
          </p:cNvPr>
          <p:cNvSpPr txBox="1"/>
          <p:nvPr/>
        </p:nvSpPr>
        <p:spPr bwMode="auto">
          <a:xfrm>
            <a:off x="3836090" y="2253006"/>
            <a:ext cx="738980" cy="430887"/>
          </a:xfrm>
          <a:prstGeom prst="rect">
            <a:avLst/>
          </a:prstGeom>
          <a:noFill/>
          <a:ln w="9525">
            <a:noFill/>
            <a:miter lim="800000"/>
          </a:ln>
        </p:spPr>
        <p:txBody>
          <a:bodyPr wrap="square" rtlCol="0">
            <a:spAutoFit/>
          </a:bodyPr>
          <a:lstStyle/>
          <a:p>
            <a:r>
              <a:rPr lang="en-US" altLang="zh-CN" sz="2200" dirty="0">
                <a:solidFill>
                  <a:schemeClr val="bg1"/>
                </a:solidFill>
                <a:ea typeface="楷体_GB2312" pitchFamily="49" charset="-122"/>
                <a:cs typeface="Times New Roman" panose="02020603050405020304" pitchFamily="18" charset="0"/>
              </a:rPr>
              <a:t>(b)</a:t>
            </a:r>
            <a:endParaRPr lang="zh-CN" altLang="en-US" sz="2200" dirty="0">
              <a:solidFill>
                <a:schemeClr val="bg1"/>
              </a:solidFill>
              <a:ea typeface="楷体_GB2312" pitchFamily="49" charset="-122"/>
              <a:cs typeface="Times New Roman" panose="02020603050405020304" pitchFamily="18" charset="0"/>
            </a:endParaRPr>
          </a:p>
        </p:txBody>
      </p:sp>
      <p:sp>
        <p:nvSpPr>
          <p:cNvPr id="17" name="文本框 16">
            <a:extLst>
              <a:ext uri="{FF2B5EF4-FFF2-40B4-BE49-F238E27FC236}">
                <a16:creationId xmlns:a16="http://schemas.microsoft.com/office/drawing/2014/main" id="{FAEC0BDC-85F1-483E-BB88-C4531C763C7F}"/>
              </a:ext>
            </a:extLst>
          </p:cNvPr>
          <p:cNvSpPr txBox="1"/>
          <p:nvPr/>
        </p:nvSpPr>
        <p:spPr bwMode="auto">
          <a:xfrm>
            <a:off x="553037" y="955539"/>
            <a:ext cx="4103489" cy="430887"/>
          </a:xfrm>
          <a:prstGeom prst="rect">
            <a:avLst/>
          </a:prstGeom>
          <a:noFill/>
          <a:ln w="9525">
            <a:noFill/>
            <a:miter lim="800000"/>
          </a:ln>
        </p:spPr>
        <p:txBody>
          <a:bodyPr wrap="square" rtlCol="0">
            <a:spAutoFit/>
          </a:bodyPr>
          <a:lstStyle/>
          <a:p>
            <a:r>
              <a:rPr lang="en-US" altLang="zh-CN" sz="2200" dirty="0">
                <a:ea typeface="楷体_GB2312" pitchFamily="49" charset="-122"/>
                <a:cs typeface="Times New Roman" panose="02020603050405020304" pitchFamily="18" charset="0"/>
              </a:rPr>
              <a:t>Nb</a:t>
            </a:r>
            <a:r>
              <a:rPr lang="en-US" altLang="zh-CN" sz="2200" baseline="-25000" dirty="0">
                <a:ea typeface="楷体_GB2312" pitchFamily="49" charset="-122"/>
                <a:cs typeface="Times New Roman" panose="02020603050405020304" pitchFamily="18" charset="0"/>
              </a:rPr>
              <a:t>3</a:t>
            </a:r>
            <a:r>
              <a:rPr lang="en-US" altLang="zh-CN" sz="2200" dirty="0">
                <a:ea typeface="楷体_GB2312" pitchFamily="49" charset="-122"/>
                <a:cs typeface="Times New Roman" panose="02020603050405020304" pitchFamily="18" charset="0"/>
              </a:rPr>
              <a:t>Sn/Cu sample properties:</a:t>
            </a:r>
            <a:endParaRPr lang="zh-CN" altLang="en-US" sz="2200" dirty="0">
              <a:ea typeface="楷体_GB2312" pitchFamily="49" charset="-122"/>
              <a:cs typeface="Times New Roman" panose="02020603050405020304" pitchFamily="18" charset="0"/>
            </a:endParaRPr>
          </a:p>
        </p:txBody>
      </p:sp>
      <p:sp>
        <p:nvSpPr>
          <p:cNvPr id="11" name="标题 1">
            <a:extLst>
              <a:ext uri="{FF2B5EF4-FFF2-40B4-BE49-F238E27FC236}">
                <a16:creationId xmlns:a16="http://schemas.microsoft.com/office/drawing/2014/main" id="{62593975-80C1-0257-5081-6B113B46580F}"/>
              </a:ext>
            </a:extLst>
          </p:cNvPr>
          <p:cNvSpPr>
            <a:spLocks noGrp="1"/>
          </p:cNvSpPr>
          <p:nvPr>
            <p:ph type="title"/>
          </p:nvPr>
        </p:nvSpPr>
        <p:spPr>
          <a:xfrm>
            <a:off x="1303394" y="122443"/>
            <a:ext cx="10033445" cy="720000"/>
          </a:xfrm>
        </p:spPr>
        <p:txBody>
          <a:bodyPr>
            <a:normAutofit/>
          </a:bodyPr>
          <a:lstStyle/>
          <a:p>
            <a:r>
              <a:rPr lang="en-US" altLang="zh-CN" sz="3200" dirty="0"/>
              <a:t>Small samples: Bronze/Nb/Cu multilayer films</a:t>
            </a:r>
            <a:endParaRPr lang="zh-CN" altLang="en-US" sz="3200" dirty="0"/>
          </a:p>
        </p:txBody>
      </p:sp>
      <p:pic>
        <p:nvPicPr>
          <p:cNvPr id="9" name="图片 8">
            <a:extLst>
              <a:ext uri="{FF2B5EF4-FFF2-40B4-BE49-F238E27FC236}">
                <a16:creationId xmlns:a16="http://schemas.microsoft.com/office/drawing/2014/main" id="{7B7FD4D1-1094-667C-60BD-4FC5B2B4CA79}"/>
              </a:ext>
            </a:extLst>
          </p:cNvPr>
          <p:cNvPicPr>
            <a:picLocks noChangeAspect="1"/>
          </p:cNvPicPr>
          <p:nvPr/>
        </p:nvPicPr>
        <p:blipFill>
          <a:blip r:embed="rId3"/>
          <a:stretch>
            <a:fillRect/>
          </a:stretch>
        </p:blipFill>
        <p:spPr>
          <a:xfrm>
            <a:off x="3401274" y="3648644"/>
            <a:ext cx="8261513" cy="2680838"/>
          </a:xfrm>
          <a:prstGeom prst="rect">
            <a:avLst/>
          </a:prstGeom>
        </p:spPr>
      </p:pic>
      <p:pic>
        <p:nvPicPr>
          <p:cNvPr id="13" name="图片 12">
            <a:extLst>
              <a:ext uri="{FF2B5EF4-FFF2-40B4-BE49-F238E27FC236}">
                <a16:creationId xmlns:a16="http://schemas.microsoft.com/office/drawing/2014/main" id="{B61EBAEC-A631-C29D-9BEB-E1A895CF164C}"/>
              </a:ext>
            </a:extLst>
          </p:cNvPr>
          <p:cNvPicPr>
            <a:picLocks noChangeAspect="1"/>
          </p:cNvPicPr>
          <p:nvPr/>
        </p:nvPicPr>
        <p:blipFill>
          <a:blip r:embed="rId4"/>
          <a:stretch>
            <a:fillRect/>
          </a:stretch>
        </p:blipFill>
        <p:spPr>
          <a:xfrm>
            <a:off x="3720045" y="1391175"/>
            <a:ext cx="7918918" cy="2257469"/>
          </a:xfrm>
          <a:prstGeom prst="rect">
            <a:avLst/>
          </a:prstGeom>
        </p:spPr>
      </p:pic>
      <p:pic>
        <p:nvPicPr>
          <p:cNvPr id="19" name="图片 18">
            <a:extLst>
              <a:ext uri="{FF2B5EF4-FFF2-40B4-BE49-F238E27FC236}">
                <a16:creationId xmlns:a16="http://schemas.microsoft.com/office/drawing/2014/main" id="{29530EB6-324C-418A-02FB-5700912676B7}"/>
              </a:ext>
            </a:extLst>
          </p:cNvPr>
          <p:cNvPicPr>
            <a:picLocks noChangeAspect="1"/>
          </p:cNvPicPr>
          <p:nvPr/>
        </p:nvPicPr>
        <p:blipFill>
          <a:blip r:embed="rId5"/>
          <a:stretch>
            <a:fillRect/>
          </a:stretch>
        </p:blipFill>
        <p:spPr>
          <a:xfrm>
            <a:off x="984322" y="1429981"/>
            <a:ext cx="2358929" cy="2257470"/>
          </a:xfrm>
          <a:prstGeom prst="rect">
            <a:avLst/>
          </a:prstGeom>
        </p:spPr>
      </p:pic>
      <p:pic>
        <p:nvPicPr>
          <p:cNvPr id="21" name="图片 20">
            <a:extLst>
              <a:ext uri="{FF2B5EF4-FFF2-40B4-BE49-F238E27FC236}">
                <a16:creationId xmlns:a16="http://schemas.microsoft.com/office/drawing/2014/main" id="{2A7375B5-F5A4-BA56-D033-637FC132FA3A}"/>
              </a:ext>
            </a:extLst>
          </p:cNvPr>
          <p:cNvPicPr>
            <a:picLocks noChangeAspect="1"/>
          </p:cNvPicPr>
          <p:nvPr/>
        </p:nvPicPr>
        <p:blipFill>
          <a:blip r:embed="rId6"/>
          <a:stretch>
            <a:fillRect/>
          </a:stretch>
        </p:blipFill>
        <p:spPr>
          <a:xfrm>
            <a:off x="502027" y="3800547"/>
            <a:ext cx="2969680" cy="2565716"/>
          </a:xfrm>
          <a:prstGeom prst="rect">
            <a:avLst/>
          </a:prstGeom>
        </p:spPr>
      </p:pic>
    </p:spTree>
    <p:extLst>
      <p:ext uri="{BB962C8B-B14F-4D97-AF65-F5344CB8AC3E}">
        <p14:creationId xmlns:p14="http://schemas.microsoft.com/office/powerpoint/2010/main" val="1023541152"/>
      </p:ext>
    </p:extLst>
  </p:cSld>
  <p:clrMapOvr>
    <a:masterClrMapping/>
  </p:clrMapOvr>
  <p:transition>
    <p:diamon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MPCAS">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bwMode="auto">
        <a:noFill/>
      </a:spPr>
      <a:bodyPr vert="horz" wrap="square" lIns="91440" tIns="45720" rIns="91440" bIns="45720" numCol="1" anchor="ctr" anchorCtr="0" compatLnSpc="1">
        <a:spAutoFit/>
      </a:bodyPr>
      <a:lstStyle>
        <a:defPPr marL="0" marR="0" indent="0" algn="just" defTabSz="914400" rtl="0" eaLnBrk="0" fontAlgn="base" latinLnBrk="0" hangingPunct="0">
          <a:lnSpc>
            <a:spcPct val="100000"/>
          </a:lnSpc>
          <a:spcBef>
            <a:spcPct val="0"/>
          </a:spcBef>
          <a:spcAft>
            <a:spcPct val="0"/>
          </a:spcAft>
          <a:buClrTx/>
          <a:buSzTx/>
          <a:buFont typeface="Wingdings" panose="05000000000000000000" pitchFamily="2" charset="2"/>
          <a:buChar char="ü"/>
          <a:defRPr kumimoji="0" sz="24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defRPr>
        </a:defPPr>
      </a:lstStyle>
      <a:style>
        <a:lnRef idx="1">
          <a:schemeClr val="accent5"/>
        </a:lnRef>
        <a:fillRef idx="2">
          <a:schemeClr val="accent5"/>
        </a:fillRef>
        <a:effectRef idx="1">
          <a:schemeClr val="accent5"/>
        </a:effectRef>
        <a:fontRef idx="minor">
          <a:schemeClr val="dk1"/>
        </a:fontRef>
      </a:style>
    </a:spDef>
    <a:txDef>
      <a:spPr bwMode="auto">
        <a:noFill/>
        <a:ln w="9525">
          <a:noFill/>
          <a:miter lim="800000"/>
        </a:ln>
      </a:spPr>
      <a:bodyPr wrap="none" rtlCol="0">
        <a:spAutoFit/>
      </a:bodyPr>
      <a:lstStyle>
        <a:defPPr>
          <a:defRPr sz="2200" dirty="0" smtClean="0">
            <a:latin typeface="Arial Narrow" panose="020B0606020202030204" pitchFamily="34" charset="0"/>
            <a:ea typeface="楷体_GB2312" pitchFamily="49" charset="-122"/>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4231</TotalTime>
  <Words>2427</Words>
  <Application>Microsoft Office PowerPoint</Application>
  <PresentationFormat>宽屏</PresentationFormat>
  <Paragraphs>269</Paragraphs>
  <Slides>31</Slides>
  <Notes>14</Notes>
  <HiddenSlides>0</HiddenSlides>
  <MMClips>0</MMClips>
  <ScaleCrop>false</ScaleCrop>
  <HeadingPairs>
    <vt:vector size="8" baseType="variant">
      <vt:variant>
        <vt:lpstr>已用的字体</vt:lpstr>
      </vt:variant>
      <vt:variant>
        <vt:i4>15</vt:i4>
      </vt:variant>
      <vt:variant>
        <vt:lpstr>主题</vt:lpstr>
      </vt:variant>
      <vt:variant>
        <vt:i4>1</vt:i4>
      </vt:variant>
      <vt:variant>
        <vt:lpstr>嵌入 OLE 服务器</vt:lpstr>
      </vt:variant>
      <vt:variant>
        <vt:i4>1</vt:i4>
      </vt:variant>
      <vt:variant>
        <vt:lpstr>幻灯片标题</vt:lpstr>
      </vt:variant>
      <vt:variant>
        <vt:i4>31</vt:i4>
      </vt:variant>
    </vt:vector>
  </HeadingPairs>
  <TitlesOfParts>
    <vt:vector size="48" baseType="lpstr">
      <vt:lpstr>MicrosoftYaHei-Bold</vt:lpstr>
      <vt:lpstr>TimesNewRomanPS-BoldMT</vt:lpstr>
      <vt:lpstr>等线</vt:lpstr>
      <vt:lpstr>黑体</vt:lpstr>
      <vt:lpstr>楷体_GB2312</vt:lpstr>
      <vt:lpstr>宋体</vt:lpstr>
      <vt:lpstr>Microsoft YaHei</vt:lpstr>
      <vt:lpstr>Arial</vt:lpstr>
      <vt:lpstr>Arial Narrow</vt:lpstr>
      <vt:lpstr>Calibri</vt:lpstr>
      <vt:lpstr>Source Sans Pro</vt:lpstr>
      <vt:lpstr>Source Sans Pro Semibold</vt:lpstr>
      <vt:lpstr>Times New Roman</vt:lpstr>
      <vt:lpstr>Wingdings</vt:lpstr>
      <vt:lpstr>Wingdings 3</vt:lpstr>
      <vt:lpstr>IMPCAS</vt:lpstr>
      <vt:lpstr>Graph</vt:lpstr>
      <vt:lpstr>Post doc – OCPC – Program (IMP, HZB)</vt:lpstr>
      <vt:lpstr>       Outlines</vt:lpstr>
      <vt:lpstr>Background: Cu-based Nb3Sn coating</vt:lpstr>
      <vt:lpstr>One achievable way : Nb3Sn/Cu bronze route</vt:lpstr>
      <vt:lpstr>A powerful Tool: Quadrupole Resonator</vt:lpstr>
      <vt:lpstr>The bronze route work schedule at HZB</vt:lpstr>
      <vt:lpstr>       Outlines</vt:lpstr>
      <vt:lpstr>Previous work: Bronze/Nb/Cu flat samples</vt:lpstr>
      <vt:lpstr>Small samples: Bronze/Nb/Cu multilayer films</vt:lpstr>
      <vt:lpstr>1.3 GHz Nb3Sn/Nb cavity bronze route</vt:lpstr>
      <vt:lpstr>1.3 GHz Nb3Sn/Nb cavity vertical test</vt:lpstr>
      <vt:lpstr>       Outlines</vt:lpstr>
      <vt:lpstr>Nb3Sn/Cu QPR sample prepare procedure</vt:lpstr>
      <vt:lpstr>Step 2: Cu QPR sample electropolishing process </vt:lpstr>
      <vt:lpstr>Surface Roughness test of EP QPR sample </vt:lpstr>
      <vt:lpstr>PowerPoint 演示文稿</vt:lpstr>
      <vt:lpstr>Step 3: Cu QPR sample sputtering Nb at Siegen</vt:lpstr>
      <vt:lpstr>Step 4: Nb/Cu QPR sample electroplating process </vt:lpstr>
      <vt:lpstr>Step 5: The QPR sample Heat Treatment at 700℃</vt:lpstr>
      <vt:lpstr>Step 6: The QPR sample polishing top impurity</vt:lpstr>
      <vt:lpstr>Small Nb3Sn/Cu samples Heat Treatment at 700℃</vt:lpstr>
      <vt:lpstr>Small Nb3Sn/Cu samples characterization</vt:lpstr>
      <vt:lpstr>Small Nb3Sn/Cu samples characterization</vt:lpstr>
      <vt:lpstr>       Outlines</vt:lpstr>
      <vt:lpstr>Nb/Cu QPR sample baseline test</vt:lpstr>
      <vt:lpstr>Nb/Cu baseline QPR sample test</vt:lpstr>
      <vt:lpstr>Nb/Cu baseline QPR sample test</vt:lpstr>
      <vt:lpstr>Future work: From sample to Nb3Sn/Cu cavity</vt:lpstr>
      <vt:lpstr>Summary</vt:lpstr>
      <vt:lpstr>Acknowledgement</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铜基射频超导腔的铌三锡镀膜技术研究</dc:title>
  <dc:creator>Lu Ming</dc:creator>
  <cp:lastModifiedBy>Ming Lu</cp:lastModifiedBy>
  <cp:revision>405</cp:revision>
  <dcterms:created xsi:type="dcterms:W3CDTF">2019-12-03T14:55:13Z</dcterms:created>
  <dcterms:modified xsi:type="dcterms:W3CDTF">2024-09-16T06:00:29Z</dcterms:modified>
</cp:coreProperties>
</file>