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tif" ContentType="image/tiff"/>
  <Default Extension="wdp" ContentType="image/vnd.ms-photo"/>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32"/>
  </p:notesMasterIdLst>
  <p:sldIdLst>
    <p:sldId id="1155" r:id="rId3"/>
    <p:sldId id="1178" r:id="rId4"/>
    <p:sldId id="1197" r:id="rId5"/>
    <p:sldId id="1192" r:id="rId6"/>
    <p:sldId id="1193" r:id="rId7"/>
    <p:sldId id="1215" r:id="rId8"/>
    <p:sldId id="1195" r:id="rId9"/>
    <p:sldId id="1196" r:id="rId10"/>
    <p:sldId id="1198" r:id="rId11"/>
    <p:sldId id="1200" r:id="rId12"/>
    <p:sldId id="990" r:id="rId13"/>
    <p:sldId id="1168" r:id="rId14"/>
    <p:sldId id="1090" r:id="rId15"/>
    <p:sldId id="1184" r:id="rId16"/>
    <p:sldId id="1208" r:id="rId17"/>
    <p:sldId id="1209" r:id="rId18"/>
    <p:sldId id="1210" r:id="rId19"/>
    <p:sldId id="1205" r:id="rId20"/>
    <p:sldId id="1203" r:id="rId21"/>
    <p:sldId id="1216" r:id="rId22"/>
    <p:sldId id="1211" r:id="rId23"/>
    <p:sldId id="1217" r:id="rId24"/>
    <p:sldId id="1212" r:id="rId25"/>
    <p:sldId id="1213" r:id="rId26"/>
    <p:sldId id="986" r:id="rId27"/>
    <p:sldId id="1153" r:id="rId28"/>
    <p:sldId id="1194" r:id="rId29"/>
    <p:sldId id="1202" r:id="rId30"/>
    <p:sldId id="1199"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1"/>
    <a:srgbClr val="E36A9B"/>
    <a:srgbClr val="FF72E6"/>
    <a:srgbClr val="595959"/>
    <a:srgbClr val="953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14" autoAdjust="0"/>
  </p:normalViewPr>
  <p:slideViewPr>
    <p:cSldViewPr snapToGrid="0">
      <p:cViewPr varScale="1">
        <p:scale>
          <a:sx n="83" d="100"/>
          <a:sy n="83" d="100"/>
        </p:scale>
        <p:origin x="4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6A6A1F-D2A8-43B3-B778-631DBD8EB4ED}" type="datetimeFigureOut">
              <a:rPr lang="zh-CN" altLang="en-US" smtClean="0"/>
              <a:t>2024/9/16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99DE75-7AC6-4221-B074-CAB0234062F4}" type="slidenum">
              <a:rPr lang="zh-CN" altLang="en-US" smtClean="0"/>
              <a:t>‹#›</a:t>
            </a:fld>
            <a:endParaRPr lang="zh-CN" altLang="en-US"/>
          </a:p>
        </p:txBody>
      </p:sp>
    </p:spTree>
    <p:extLst>
      <p:ext uri="{BB962C8B-B14F-4D97-AF65-F5344CB8AC3E}">
        <p14:creationId xmlns:p14="http://schemas.microsoft.com/office/powerpoint/2010/main" val="731063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mj-lt"/>
              <a:buAutoNum type="arabicPeriod"/>
            </a:pPr>
            <a:r>
              <a:rPr lang="en-US" altLang="zh-CN" dirty="0"/>
              <a:t>Good afternoon, everyone. This is Zefeng Lin from the Institute of Physics, CAS. First, I would like to thank the organizers for giving me this opportunity to share with you our recent work about </a:t>
            </a:r>
            <a:r>
              <a:rPr lang="en-US" altLang="zh-CN" dirty="0" err="1"/>
              <a:t>FeSe</a:t>
            </a:r>
            <a:r>
              <a:rPr lang="en-US" altLang="zh-CN" dirty="0"/>
              <a:t> coated Nb film and the enhanced Bc1 in this bilayer structure. </a:t>
            </a:r>
            <a:r>
              <a:rPr lang="en-US" altLang="zh-CN" b="0" i="0" dirty="0">
                <a:effectLst/>
                <a:latin typeface="DM Sans" panose="020F0502020204030204" pitchFamily="2" charset="0"/>
              </a:rPr>
              <a:t>Our work is primarily based on small samples and is still in the foundational research stage.</a:t>
            </a:r>
          </a:p>
          <a:p>
            <a:endParaRPr lang="zh-CN" altLang="en-US" dirty="0"/>
          </a:p>
        </p:txBody>
      </p:sp>
      <p:sp>
        <p:nvSpPr>
          <p:cNvPr id="4" name="灯片编号占位符 3"/>
          <p:cNvSpPr>
            <a:spLocks noGrp="1"/>
          </p:cNvSpPr>
          <p:nvPr>
            <p:ph type="sldNum" sz="quarter" idx="5"/>
          </p:nvPr>
        </p:nvSpPr>
        <p:spPr/>
        <p:txBody>
          <a:bodyPr/>
          <a:lstStyle/>
          <a:p>
            <a:fld id="{7499DE75-7AC6-4221-B074-CAB0234062F4}" type="slidenum">
              <a:rPr lang="zh-CN" altLang="en-US" smtClean="0"/>
              <a:t>1</a:t>
            </a:fld>
            <a:endParaRPr lang="zh-CN" altLang="en-US"/>
          </a:p>
        </p:txBody>
      </p:sp>
    </p:spTree>
    <p:extLst>
      <p:ext uri="{BB962C8B-B14F-4D97-AF65-F5344CB8AC3E}">
        <p14:creationId xmlns:p14="http://schemas.microsoft.com/office/powerpoint/2010/main" val="2393140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Let me introduce the advanced combinatorial laser MBE technique, which is another high-throughput film technique. For an example LCCO. It is a electron-doped </a:t>
            </a:r>
            <a:r>
              <a:rPr lang="en-US" altLang="zh-CN" dirty="0" err="1"/>
              <a:t>cuprate</a:t>
            </a:r>
            <a:r>
              <a:rPr lang="en-US" altLang="zh-CN" dirty="0"/>
              <a:t> superconductor, and we spent almost 4 years in fabricating combinatorial LCCO from the optimal doping x=0.10 to </a:t>
            </a:r>
            <a:r>
              <a:rPr lang="en-US" altLang="zh-CN" dirty="0" err="1"/>
              <a:t>overdoped</a:t>
            </a:r>
            <a:r>
              <a:rPr lang="en-US" altLang="zh-CN" dirty="0"/>
              <a:t> x=0.19 to optimize the technique. Here is the cartoon. You only need two targets, one is the x=0.10, the other is 0.19. Using excimer laser shoots those two targets alternatively equipped with moving mechanical mask. At the first half period, the laser ablates x=0.10 target and meanwhile the mask moves to the right side so you got such a gradient of thickness. In the second half period, change to the other target and move mask to opposite direction, we got a reverse thickness gradient of x=0.19. Repeat this process, you can get any thickness you need. But make sure that in one period only one unit cell is deposited, or else it is not combinatorial single crystalline film but superlattice. The latter has two sets of Bragg peaks in x-ray diffraction.  </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19325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Beyond </a:t>
            </a:r>
            <a:r>
              <a:rPr lang="en-US" altLang="zh-CN" dirty="0" err="1"/>
              <a:t>cuprate</a:t>
            </a:r>
            <a:r>
              <a:rPr lang="en-US" altLang="zh-CN" dirty="0"/>
              <a:t>, we bring the combi techniques to </a:t>
            </a:r>
            <a:r>
              <a:rPr lang="en-US" altLang="zh-CN" dirty="0" err="1"/>
              <a:t>FeSeTe</a:t>
            </a:r>
            <a:r>
              <a:rPr lang="en-US" altLang="zh-CN" dirty="0"/>
              <a:t>. It can be called FST for short. A good news is that we have succeeded in fabricating the combinatorial film from </a:t>
            </a:r>
            <a:r>
              <a:rPr lang="en-US" altLang="zh-CN" dirty="0" err="1"/>
              <a:t>FeSe</a:t>
            </a:r>
            <a:r>
              <a:rPr lang="en-US" altLang="zh-CN" dirty="0"/>
              <a:t> to </a:t>
            </a:r>
            <a:r>
              <a:rPr lang="en-US" altLang="zh-CN" dirty="0" err="1"/>
              <a:t>FeTe</a:t>
            </a:r>
            <a:r>
              <a:rPr lang="en-US" altLang="zh-CN" dirty="0"/>
              <a:t> on a CaF2 substrate. We utilized the reflection high-energy electron diffraction (RHEED) to monitor the deposition rate, so we can control the film thickness very well. RHEED oscillations and pattern indicates the film surface is flat during growth. The element ratio of film was mapped using EDX. The doping level varies linearly with position,  from 0 to 1. And the thickness from SEM measurements indicates a uniform deposition rate of </a:t>
            </a:r>
            <a:r>
              <a:rPr lang="en-US" altLang="zh-CN" dirty="0" err="1"/>
              <a:t>FeSe</a:t>
            </a:r>
            <a:r>
              <a:rPr lang="en-US" altLang="zh-CN" dirty="0"/>
              <a:t> and </a:t>
            </a:r>
            <a:r>
              <a:rPr lang="en-US" altLang="zh-CN" dirty="0" err="1"/>
              <a:t>FeTe</a:t>
            </a:r>
            <a:r>
              <a:rPr lang="en-US" altLang="zh-CN" dirty="0"/>
              <a:t>. In a word, we succeeded in fabricating </a:t>
            </a:r>
            <a:r>
              <a:rPr lang="zh-CN" altLang="en-US" dirty="0">
                <a:solidFill>
                  <a:srgbClr val="C00000"/>
                </a:solidFill>
                <a:latin typeface="Calibri" panose="020F0502020204030204" pitchFamily="34" charset="0"/>
                <a:cs typeface="Calibri" panose="020F0502020204030204" pitchFamily="34" charset="0"/>
              </a:rPr>
              <a:t>an epitaxial composition-spread Fe</a:t>
            </a:r>
            <a:r>
              <a:rPr lang="zh-CN" altLang="en-US" i="1" baseline="-25000" dirty="0">
                <a:solidFill>
                  <a:srgbClr val="C00000"/>
                </a:solidFill>
                <a:latin typeface="Calibri" panose="020F0502020204030204" pitchFamily="34" charset="0"/>
                <a:cs typeface="Calibri" panose="020F0502020204030204" pitchFamily="34" charset="0"/>
              </a:rPr>
              <a:t>y</a:t>
            </a:r>
            <a:r>
              <a:rPr lang="zh-CN" altLang="en-US" dirty="0">
                <a:solidFill>
                  <a:srgbClr val="C00000"/>
                </a:solidFill>
                <a:latin typeface="Calibri" panose="020F0502020204030204" pitchFamily="34" charset="0"/>
                <a:cs typeface="Calibri" panose="020F0502020204030204" pitchFamily="34" charset="0"/>
              </a:rPr>
              <a:t>Te</a:t>
            </a:r>
            <a:r>
              <a:rPr lang="zh-CN" altLang="en-US" baseline="-25000" dirty="0">
                <a:solidFill>
                  <a:srgbClr val="C00000"/>
                </a:solidFill>
                <a:latin typeface="Calibri" panose="020F0502020204030204" pitchFamily="34" charset="0"/>
                <a:cs typeface="Calibri" panose="020F0502020204030204" pitchFamily="34" charset="0"/>
              </a:rPr>
              <a:t>1</a:t>
            </a:r>
            <a:r>
              <a:rPr lang="en-US" altLang="zh-CN" baseline="-250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zh-CN" altLang="en-US" i="1" baseline="-25000"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Se</a:t>
            </a:r>
            <a:r>
              <a:rPr lang="zh-CN" altLang="en-US" i="1" baseline="-25000"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 film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across</a:t>
            </a:r>
            <a:r>
              <a:rPr lang="zh-CN" altLang="en-US" dirty="0">
                <a:solidFill>
                  <a:srgbClr val="C00000"/>
                </a:solidFill>
                <a:latin typeface="Calibri" panose="020F0502020204030204" pitchFamily="34" charset="0"/>
                <a:cs typeface="Calibri" panose="020F0502020204030204" pitchFamily="34" charset="0"/>
              </a:rPr>
              <a:t> the entire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T</a:t>
            </a:r>
            <a:r>
              <a:rPr lang="zh-CN" altLang="en-US" dirty="0">
                <a:solidFill>
                  <a:srgbClr val="C00000"/>
                </a:solidFill>
                <a:latin typeface="Calibri" panose="020F0502020204030204" pitchFamily="34" charset="0"/>
                <a:cs typeface="Calibri" panose="020F0502020204030204" pitchFamily="34" charset="0"/>
              </a:rPr>
              <a:t>e content </a:t>
            </a:r>
            <a:r>
              <a:rPr lang="zh-CN" altLang="en-US" i="1"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 from 0 to 1 on a single piece of substrate</a:t>
            </a:r>
            <a:r>
              <a:rPr lang="en-US" altLang="zh-CN" dirty="0">
                <a:solidFill>
                  <a:srgbClr val="C00000"/>
                </a:solidFill>
                <a:latin typeface="Calibri" panose="020F0502020204030204" pitchFamily="34" charset="0"/>
                <a:cs typeface="Calibri" panose="020F0502020204030204" pitchFamily="34" charset="0"/>
              </a:rPr>
              <a:t>.</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5540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To gain more information at higher spatial resolution, the micro-region out-of-plane XRD with </a:t>
            </a:r>
            <a:r>
              <a:rPr lang="en-US" altLang="zh-CN" sz="1800" dirty="0">
                <a:effectLst/>
                <a:latin typeface="Times New Roman" panose="02020603050405020304" pitchFamily="18" charset="0"/>
                <a:ea typeface="等线" panose="02010600030101010101" pitchFamily="2" charset="-122"/>
              </a:rPr>
              <a:t>a beam size about 0.4 mm in width </a:t>
            </a:r>
            <a:r>
              <a:rPr lang="en-US" altLang="zh-CN" dirty="0"/>
              <a:t>was performed on the composition-spread film. As the X-ray scans along the spread, The FeyTe1-xSex diffraction peak moves to higher angles as x increases while the CaF2 peak is fixed. There exist neither splitting nor broadening of the FeyTe1-xSex peaks even from x=0.1 to 0.4, where the phase separation usually occurs, indicating a good out-of-plane alignment at all positions. The c-axis lattice constant monotonically decreases with x, consistent with that for single component films from other groups.</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41398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Using lithography, we are able to pattern the composition-spread FeyTe1-xSex film to microbridge arrays including more than 100 resistivity channels along the spread, which achieved an x resolution of less than 1 %. Then we performed multi-channel </a:t>
            </a:r>
            <a:r>
              <a:rPr lang="en-US" altLang="zh-CN" i="1" dirty="0"/>
              <a:t>R-T</a:t>
            </a:r>
            <a:r>
              <a:rPr lang="en-US" altLang="zh-CN" dirty="0"/>
              <a:t> measurement in this system, which is able to measure </a:t>
            </a:r>
            <a:r>
              <a:rPr lang="en-US" altLang="zh-CN" sz="1200" dirty="0">
                <a:solidFill>
                  <a:srgbClr val="C00000"/>
                </a:solidFill>
                <a:latin typeface="Calibri" panose="020F0502020204030204" pitchFamily="34" charset="0"/>
                <a:ea typeface="Calibri" panose="020F0502020204030204" pitchFamily="34" charset="0"/>
                <a:cs typeface="Calibri" panose="020F0502020204030204" pitchFamily="34" charset="0"/>
              </a:rPr>
              <a:t>21 resistivity channels at a time. In this case, the temperature-dependent resistivity data from 100 to 2 K measured across the entire spread are shown in this figure. </a:t>
            </a:r>
            <a:r>
              <a:rPr lang="en-US" altLang="zh-CN" dirty="0"/>
              <a:t>Only in one week we can obtain enough data points on such a combi sample.</a:t>
            </a:r>
            <a:endParaRPr lang="zh-CN" altLang="en-US" sz="1200" dirty="0">
              <a:solidFill>
                <a:srgbClr val="C00000"/>
              </a:solidFill>
              <a:latin typeface="Calibri" panose="020F0502020204030204" pitchFamily="34" charset="0"/>
              <a:ea typeface="黑体" panose="02010609060101010101" pitchFamily="49"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42880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b="0" i="0" dirty="0">
                <a:effectLst/>
                <a:latin typeface="DM Sans" pitchFamily="2" charset="0"/>
              </a:rPr>
              <a:t>By analyzing the transport data, we can identify the superconducting states, antiferromagnetic order, and structural transitions across different compositions, and plot them on a phase diagram. This slice is not the main focus, so I won't go into detail. I want to highlight that this high-throughput film technology provides us with the opportunity to efficiently construct a complete doping phase diagram on a single sample.</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7266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b="0" i="0" dirty="0">
                <a:effectLst/>
                <a:latin typeface="DM Sans" pitchFamily="2" charset="0"/>
              </a:rPr>
              <a:t>Let's return to the main topic. Now we can switch the substrate to an Nb to prepare continuous-composition </a:t>
            </a:r>
            <a:r>
              <a:rPr lang="en-US" altLang="zh-CN" b="0" i="0" dirty="0" err="1">
                <a:effectLst/>
                <a:latin typeface="DM Sans" pitchFamily="2" charset="0"/>
              </a:rPr>
              <a:t>FeSeTe</a:t>
            </a:r>
            <a:r>
              <a:rPr lang="en-US" altLang="zh-CN" b="0" i="0" dirty="0">
                <a:effectLst/>
                <a:latin typeface="DM Sans" pitchFamily="2" charset="0"/>
              </a:rPr>
              <a:t> films. </a:t>
            </a:r>
            <a:r>
              <a:rPr lang="en-US" altLang="zh-CN" sz="1800" dirty="0">
                <a:effectLst/>
                <a:latin typeface="Times New Roman" panose="02020603050405020304" pitchFamily="18" charset="0"/>
                <a:ea typeface="等线" panose="02010600030101010101" pitchFamily="2" charset="-122"/>
              </a:rPr>
              <a:t>After 400 growth periods, a 250-nm-thickness combinatorial FeSe</a:t>
            </a:r>
            <a:r>
              <a:rPr lang="en-US" altLang="zh-CN" sz="1800" baseline="-25000" dirty="0">
                <a:effectLst/>
                <a:latin typeface="Times New Roman" panose="02020603050405020304" pitchFamily="18" charset="0"/>
                <a:ea typeface="等线" panose="02010600030101010101" pitchFamily="2" charset="-122"/>
              </a:rPr>
              <a:t>1-</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Te</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film with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ranging from 0 to 1 was fabricated at 300 </a:t>
            </a:r>
            <a:r>
              <a:rPr lang="zh-CN" altLang="zh-CN" sz="1800" dirty="0">
                <a:effectLst/>
                <a:latin typeface="Times New Roman" panose="02020603050405020304" pitchFamily="18" charset="0"/>
                <a:ea typeface="等线" panose="02010600030101010101" pitchFamily="2" charset="-122"/>
                <a:cs typeface="Times New Roman" panose="02020603050405020304" pitchFamily="18" charset="0"/>
              </a:rPr>
              <a:t>°</a:t>
            </a:r>
            <a:r>
              <a:rPr lang="en-US" altLang="zh-CN" sz="1800" dirty="0">
                <a:effectLst/>
                <a:latin typeface="Times New Roman" panose="02020603050405020304" pitchFamily="18" charset="0"/>
                <a:ea typeface="等线" panose="02010600030101010101" pitchFamily="2" charset="-122"/>
              </a:rPr>
              <a:t>C. To examine the crystal quality, the micro-region XRD was performed on the film. Similar to the film on CaF</a:t>
            </a:r>
            <a:r>
              <a:rPr lang="en-US" altLang="zh-CN" sz="1800" baseline="-25000" dirty="0">
                <a:effectLst/>
                <a:latin typeface="Times New Roman" panose="02020603050405020304" pitchFamily="18" charset="0"/>
                <a:ea typeface="等线" panose="02010600030101010101" pitchFamily="2" charset="-122"/>
              </a:rPr>
              <a:t>2</a:t>
            </a:r>
            <a:r>
              <a:rPr lang="en-US" altLang="zh-CN" sz="1800" dirty="0">
                <a:effectLst/>
                <a:latin typeface="Times New Roman" panose="02020603050405020304" pitchFamily="18" charset="0"/>
                <a:ea typeface="等线" panose="02010600030101010101" pitchFamily="2" charset="-122"/>
              </a:rPr>
              <a:t> substrates, there is not splitting of the FeSe</a:t>
            </a:r>
            <a:r>
              <a:rPr lang="en-US" altLang="zh-CN" sz="1800" baseline="-25000" dirty="0">
                <a:effectLst/>
                <a:latin typeface="Times New Roman" panose="02020603050405020304" pitchFamily="18" charset="0"/>
                <a:ea typeface="等线" panose="02010600030101010101" pitchFamily="2" charset="-122"/>
              </a:rPr>
              <a:t>1-</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Te</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peaks across the spread, suggesting the absence of phase separation. The extracted </a:t>
            </a:r>
            <a:r>
              <a:rPr lang="en-US" altLang="zh-CN" sz="1800" i="1" dirty="0">
                <a:effectLst/>
                <a:latin typeface="Times New Roman" panose="02020603050405020304" pitchFamily="18" charset="0"/>
                <a:ea typeface="等线" panose="02010600030101010101" pitchFamily="2" charset="-122"/>
              </a:rPr>
              <a:t>c</a:t>
            </a:r>
            <a:r>
              <a:rPr lang="en-US" altLang="zh-CN" sz="1800" dirty="0">
                <a:effectLst/>
                <a:latin typeface="Times New Roman" panose="02020603050405020304" pitchFamily="18" charset="0"/>
                <a:ea typeface="等线" panose="02010600030101010101" pitchFamily="2" charset="-122"/>
              </a:rPr>
              <a:t>-axis lattice parameters in this figure monotonically increases with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consistent with that on other substrates. </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91276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However, there exist obvious </a:t>
            </a:r>
            <a:r>
              <a:rPr lang="en-US" altLang="zh-CN" sz="1800" dirty="0" err="1">
                <a:effectLst/>
                <a:latin typeface="Times New Roman" panose="02020603050405020304" pitchFamily="18" charset="0"/>
                <a:ea typeface="等线" panose="02010600030101010101" pitchFamily="2" charset="-122"/>
              </a:rPr>
              <a:t>NbSe</a:t>
            </a:r>
            <a:r>
              <a:rPr lang="en-US" altLang="zh-CN" sz="1800" i="1" baseline="-25000" dirty="0" err="1">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or </a:t>
            </a:r>
            <a:r>
              <a:rPr lang="en-US" altLang="zh-CN" sz="1800" dirty="0" err="1">
                <a:effectLst/>
                <a:latin typeface="Times New Roman" panose="02020603050405020304" pitchFamily="18" charset="0"/>
                <a:ea typeface="等线" panose="02010600030101010101" pitchFamily="2" charset="-122"/>
              </a:rPr>
              <a:t>NbTe</a:t>
            </a:r>
            <a:r>
              <a:rPr lang="en-US" altLang="zh-CN" sz="1800" i="1" baseline="-25000" dirty="0" err="1">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peaks in the two ends, respectively, due to the element diffusion into Nb layer. It means that these impurity phases may form at the interface between two layers. Interestingly, for medium doping, the intensity of </a:t>
            </a:r>
            <a:r>
              <a:rPr lang="en-US" altLang="zh-CN" sz="1800" dirty="0" err="1">
                <a:effectLst/>
                <a:latin typeface="Times New Roman" panose="02020603050405020304" pitchFamily="18" charset="0"/>
                <a:ea typeface="等线" panose="02010600030101010101" pitchFamily="2" charset="-122"/>
              </a:rPr>
              <a:t>NbSe</a:t>
            </a:r>
            <a:r>
              <a:rPr lang="en-US" altLang="zh-CN" sz="1800" i="1" baseline="-25000" dirty="0" err="1">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or </a:t>
            </a:r>
            <a:r>
              <a:rPr lang="en-US" altLang="zh-CN" sz="1800" dirty="0" err="1">
                <a:effectLst/>
                <a:latin typeface="Times New Roman" panose="02020603050405020304" pitchFamily="18" charset="0"/>
                <a:ea typeface="等线" panose="02010600030101010101" pitchFamily="2" charset="-122"/>
              </a:rPr>
              <a:t>NbTe</a:t>
            </a:r>
            <a:r>
              <a:rPr lang="en-US" altLang="zh-CN" sz="1800" i="1" baseline="-25000" dirty="0" err="1">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phases are partially suppressed. </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31783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effectLst/>
                <a:latin typeface="Times New Roman" panose="02020603050405020304" pitchFamily="18" charset="0"/>
                <a:ea typeface="等线" panose="02010600030101010101" pitchFamily="2" charset="-122"/>
              </a:rPr>
              <a:t>The film was patterned into a series of stripes as resistivity channels along the spread by hand-made. we measured the RT data of some specific channels from 15 to 3 K using standard four-electrode method. Most of the </a:t>
            </a:r>
            <a:r>
              <a:rPr lang="en-US" altLang="zh-CN" sz="1800" i="1" dirty="0">
                <a:effectLst/>
                <a:latin typeface="Times New Roman" panose="02020603050405020304" pitchFamily="18" charset="0"/>
                <a:ea typeface="等线" panose="02010600030101010101" pitchFamily="2" charset="-122"/>
              </a:rPr>
              <a:t>R-T</a:t>
            </a:r>
            <a:r>
              <a:rPr lang="en-US" altLang="zh-CN" sz="1800" dirty="0">
                <a:effectLst/>
                <a:latin typeface="Times New Roman" panose="02020603050405020304" pitchFamily="18" charset="0"/>
                <a:ea typeface="等线" panose="02010600030101010101" pitchFamily="2" charset="-122"/>
              </a:rPr>
              <a:t> curves show two superconducting onset transitions (we defined it as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which originate from the contributions of FeSe</a:t>
            </a:r>
            <a:r>
              <a:rPr lang="en-US" altLang="zh-CN" sz="1800" baseline="-25000" dirty="0">
                <a:effectLst/>
                <a:latin typeface="Times New Roman" panose="02020603050405020304" pitchFamily="18" charset="0"/>
                <a:ea typeface="等线" panose="02010600030101010101" pitchFamily="2" charset="-122"/>
              </a:rPr>
              <a:t>1-</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Te</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and Nb layers. The extracted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and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zero</a:t>
            </a:r>
            <a:r>
              <a:rPr lang="en-US" altLang="zh-CN" sz="1800" dirty="0">
                <a:effectLst/>
                <a:latin typeface="Times New Roman" panose="02020603050405020304" pitchFamily="18" charset="0"/>
                <a:ea typeface="等线" panose="02010600030101010101" pitchFamily="2" charset="-122"/>
              </a:rPr>
              <a:t> of different channels are summarized in the </a:t>
            </a:r>
            <a:r>
              <a:rPr lang="en-US" altLang="zh-CN" sz="1800" i="1" dirty="0">
                <a:effectLst/>
                <a:latin typeface="Times New Roman" panose="02020603050405020304" pitchFamily="18" charset="0"/>
                <a:ea typeface="等线" panose="02010600030101010101" pitchFamily="2" charset="-122"/>
              </a:rPr>
              <a:t>T</a:t>
            </a:r>
            <a:r>
              <a:rPr lang="en-US" altLang="zh-CN" sz="1800" dirty="0">
                <a:effectLst/>
                <a:latin typeface="Times New Roman" panose="02020603050405020304" pitchFamily="18" charset="0"/>
                <a:ea typeface="等线" panose="02010600030101010101" pitchFamily="2" charset="-122"/>
              </a:rPr>
              <a:t>-</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phase diagram. As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increases, the higher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firstly increases and then decreases while the lower one are fixed, indicating the higher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arises from the FeSe</a:t>
            </a:r>
            <a:r>
              <a:rPr lang="en-US" altLang="zh-CN" sz="1800" baseline="-25000" dirty="0">
                <a:effectLst/>
                <a:latin typeface="Times New Roman" panose="02020603050405020304" pitchFamily="18" charset="0"/>
                <a:ea typeface="等线" panose="02010600030101010101" pitchFamily="2" charset="-122"/>
              </a:rPr>
              <a:t>1-</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Te</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layer and the other from the Nb layer. The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as a function of </a:t>
            </a:r>
            <a:r>
              <a:rPr lang="en-US" altLang="zh-CN" sz="1800" dirty="0" err="1">
                <a:effectLst/>
                <a:latin typeface="Times New Roman" panose="02020603050405020304" pitchFamily="18" charset="0"/>
                <a:ea typeface="等线" panose="02010600030101010101" pitchFamily="2" charset="-122"/>
              </a:rPr>
              <a:t>Te</a:t>
            </a:r>
            <a:r>
              <a:rPr lang="en-US" altLang="zh-CN" sz="1800" dirty="0">
                <a:effectLst/>
                <a:latin typeface="Times New Roman" panose="02020603050405020304" pitchFamily="18" charset="0"/>
                <a:ea typeface="等线" panose="02010600030101010101" pitchFamily="2" charset="-122"/>
              </a:rPr>
              <a:t> content exhibits the typical dome shape, of which the highest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onset</a:t>
            </a:r>
            <a:r>
              <a:rPr lang="en-US" altLang="zh-CN" sz="1800" dirty="0">
                <a:effectLst/>
                <a:latin typeface="Times New Roman" panose="02020603050405020304" pitchFamily="18" charset="0"/>
                <a:ea typeface="等线" panose="02010600030101010101" pitchFamily="2" charset="-122"/>
              </a:rPr>
              <a:t> value occurs at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 0.4, different from the film on CaF</a:t>
            </a:r>
            <a:r>
              <a:rPr lang="en-US" altLang="zh-CN" sz="1800" baseline="-25000" dirty="0">
                <a:effectLst/>
                <a:latin typeface="Times New Roman" panose="02020603050405020304" pitchFamily="18" charset="0"/>
                <a:ea typeface="等线" panose="02010600030101010101" pitchFamily="2" charset="-122"/>
              </a:rPr>
              <a:t>2</a:t>
            </a:r>
            <a:r>
              <a:rPr lang="en-US" altLang="zh-CN" sz="1800" dirty="0">
                <a:effectLst/>
                <a:latin typeface="Times New Roman" panose="02020603050405020304" pitchFamily="18" charset="0"/>
                <a:ea typeface="等线" panose="02010600030101010101" pitchFamily="2" charset="-122"/>
              </a:rPr>
              <a:t> substrates. As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&lt; 0.2 and </a:t>
            </a:r>
            <a:r>
              <a:rPr lang="en-US" altLang="zh-CN" sz="1800" i="1"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&gt; 0.55, The values of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zero</a:t>
            </a:r>
            <a:r>
              <a:rPr lang="en-US" altLang="zh-CN" sz="1800" dirty="0">
                <a:effectLst/>
                <a:latin typeface="Times New Roman" panose="02020603050405020304" pitchFamily="18" charset="0"/>
                <a:ea typeface="等线" panose="02010600030101010101" pitchFamily="2" charset="-122"/>
              </a:rPr>
              <a:t> are constant 6 K corresponding to Nb layer, implying that in these </a:t>
            </a:r>
            <a:r>
              <a:rPr lang="en-US" altLang="zh-CN" sz="1800" dirty="0" err="1">
                <a:effectLst/>
                <a:latin typeface="Times New Roman" panose="02020603050405020304" pitchFamily="18" charset="0"/>
                <a:ea typeface="等线" panose="02010600030101010101" pitchFamily="2" charset="-122"/>
              </a:rPr>
              <a:t>Te</a:t>
            </a:r>
            <a:r>
              <a:rPr lang="en-US" altLang="zh-CN" sz="1800" dirty="0">
                <a:effectLst/>
                <a:latin typeface="Times New Roman" panose="02020603050405020304" pitchFamily="18" charset="0"/>
                <a:ea typeface="等线" panose="02010600030101010101" pitchFamily="2" charset="-122"/>
              </a:rPr>
              <a:t> content ranges </a:t>
            </a:r>
            <a:r>
              <a:rPr lang="en-US" altLang="zh-CN" sz="1800" i="1" dirty="0" err="1">
                <a:effectLst/>
                <a:latin typeface="Times New Roman" panose="02020603050405020304" pitchFamily="18" charset="0"/>
                <a:ea typeface="等线" panose="02010600030101010101" pitchFamily="2" charset="-122"/>
              </a:rPr>
              <a:t>T</a:t>
            </a:r>
            <a:r>
              <a:rPr lang="en-US" altLang="zh-CN" sz="1800" baseline="-25000" dirty="0" err="1">
                <a:effectLst/>
                <a:latin typeface="Times New Roman" panose="02020603050405020304" pitchFamily="18" charset="0"/>
                <a:ea typeface="等线" panose="02010600030101010101" pitchFamily="2" charset="-122"/>
              </a:rPr>
              <a:t>c</a:t>
            </a:r>
            <a:r>
              <a:rPr lang="en-US" altLang="zh-CN" sz="1800" baseline="30000" dirty="0" err="1">
                <a:effectLst/>
                <a:latin typeface="Times New Roman" panose="02020603050405020304" pitchFamily="18" charset="0"/>
                <a:ea typeface="等线" panose="02010600030101010101" pitchFamily="2" charset="-122"/>
              </a:rPr>
              <a:t>zero</a:t>
            </a:r>
            <a:r>
              <a:rPr lang="en-US" altLang="zh-CN" sz="1800" dirty="0">
                <a:effectLst/>
                <a:latin typeface="Times New Roman" panose="02020603050405020304" pitchFamily="18" charset="0"/>
                <a:ea typeface="等线" panose="02010600030101010101" pitchFamily="2" charset="-122"/>
              </a:rPr>
              <a:t> of FeSe</a:t>
            </a:r>
            <a:r>
              <a:rPr lang="en-US" altLang="zh-CN" sz="1800" baseline="-25000" dirty="0">
                <a:effectLst/>
                <a:latin typeface="Times New Roman" panose="02020603050405020304" pitchFamily="18" charset="0"/>
                <a:ea typeface="等线" panose="02010600030101010101" pitchFamily="2" charset="-122"/>
              </a:rPr>
              <a:t>1-</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Te</a:t>
            </a:r>
            <a:r>
              <a:rPr lang="en-US" altLang="zh-CN" sz="1800" i="1" baseline="-25000" dirty="0">
                <a:effectLst/>
                <a:latin typeface="Times New Roman" panose="02020603050405020304" pitchFamily="18" charset="0"/>
                <a:ea typeface="等线" panose="02010600030101010101" pitchFamily="2" charset="-122"/>
              </a:rPr>
              <a:t>x</a:t>
            </a:r>
            <a:r>
              <a:rPr lang="en-US" altLang="zh-CN" sz="1800" dirty="0">
                <a:effectLst/>
                <a:latin typeface="Times New Roman" panose="02020603050405020304" pitchFamily="18" charset="0"/>
                <a:ea typeface="等线" panose="02010600030101010101" pitchFamily="2" charset="-122"/>
              </a:rPr>
              <a:t> layer is lower than that of Nb layer. </a:t>
            </a:r>
            <a:r>
              <a:rPr lang="en-US" altLang="zh-CN" sz="1200" dirty="0">
                <a:effectLst/>
                <a:latin typeface="Times New Roman" panose="02020603050405020304" pitchFamily="18" charset="0"/>
                <a:ea typeface="等线" panose="02010600030101010101" pitchFamily="2" charset="-122"/>
              </a:rPr>
              <a:t>Recalling XRD result, we can infer that these impurities near the interface significantly suppress the volume of superconducting phase. </a:t>
            </a:r>
            <a:r>
              <a:rPr lang="en-US" altLang="zh-CN" sz="1800" dirty="0"/>
              <a:t>So in total, the optimal </a:t>
            </a:r>
            <a:r>
              <a:rPr lang="en-US" altLang="zh-CN" sz="1800" dirty="0" err="1"/>
              <a:t>Te</a:t>
            </a:r>
            <a:r>
              <a:rPr lang="en-US" altLang="zh-CN" sz="1800" dirty="0"/>
              <a:t> doping is around 0.4 according to the XRD and RT data.</a:t>
            </a:r>
            <a:endParaRPr lang="zh-CN" altLang="en-US" sz="1800"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55782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Now the optimal doping is observed, we fabricated a single-component film with the doping level~ 0.4. This figure summarizes the structural, transport and magnetic measurements of the bilayer. The XRD still exhibits only the (00</a:t>
            </a:r>
            <a:r>
              <a:rPr lang="en-US" altLang="zh-CN" sz="1800" i="1" dirty="0">
                <a:effectLst/>
                <a:latin typeface="Times New Roman" panose="02020603050405020304" pitchFamily="18" charset="0"/>
                <a:ea typeface="等线" panose="02010600030101010101" pitchFamily="2" charset="-122"/>
              </a:rPr>
              <a:t>l</a:t>
            </a:r>
            <a:r>
              <a:rPr lang="en-US" altLang="zh-CN" sz="1800" dirty="0">
                <a:effectLst/>
                <a:latin typeface="Times New Roman" panose="02020603050405020304" pitchFamily="18" charset="0"/>
                <a:ea typeface="等线" panose="02010600030101010101" pitchFamily="2" charset="-122"/>
              </a:rPr>
              <a:t>) out-of-plane alignment for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 and weak impurity phase, very similar to the result of composition-spread film with same composition. The transport and </a:t>
            </a:r>
            <a:r>
              <a:rPr lang="en-US" altLang="zh-CN" sz="1200" dirty="0">
                <a:effectLst/>
                <a:latin typeface="Times New Roman" panose="02020603050405020304" pitchFamily="18" charset="0"/>
                <a:ea typeface="等线" panose="02010600030101010101" pitchFamily="2" charset="-122"/>
              </a:rPr>
              <a:t>magnetic data tell us </a:t>
            </a:r>
            <a:r>
              <a:rPr lang="en-US" altLang="zh-CN" sz="1800" dirty="0">
                <a:effectLst/>
                <a:latin typeface="Times New Roman" panose="02020603050405020304" pitchFamily="18" charset="0"/>
                <a:ea typeface="等线" panose="02010600030101010101" pitchFamily="2" charset="-122"/>
              </a:rPr>
              <a:t>the existence of two superconducting components from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 and Nb layer. Tc</a:t>
            </a:r>
            <a:r>
              <a:rPr lang="zh-CN" altLang="en-US" sz="1800" dirty="0">
                <a:effectLst/>
                <a:latin typeface="Times New Roman" panose="02020603050405020304" pitchFamily="18" charset="0"/>
                <a:ea typeface="等线" panose="02010600030101010101" pitchFamily="2" charset="-122"/>
              </a:rPr>
              <a:t> </a:t>
            </a:r>
            <a:r>
              <a:rPr lang="en-US" altLang="zh-CN" sz="1800" dirty="0">
                <a:effectLst/>
                <a:latin typeface="Times New Roman" panose="02020603050405020304" pitchFamily="18" charset="0"/>
                <a:ea typeface="等线" panose="02010600030101010101" pitchFamily="2" charset="-122"/>
              </a:rPr>
              <a:t>of </a:t>
            </a:r>
            <a:r>
              <a:rPr lang="en-US" altLang="zh-CN" sz="1800" dirty="0" err="1">
                <a:effectLst/>
                <a:latin typeface="Times New Roman" panose="02020603050405020304" pitchFamily="18" charset="0"/>
                <a:ea typeface="等线" panose="02010600030101010101" pitchFamily="2" charset="-122"/>
              </a:rPr>
              <a:t>FeSeTe</a:t>
            </a:r>
            <a:r>
              <a:rPr lang="en-US" altLang="zh-CN" sz="1800" dirty="0">
                <a:effectLst/>
                <a:latin typeface="Times New Roman" panose="02020603050405020304" pitchFamily="18" charset="0"/>
                <a:ea typeface="等线" panose="02010600030101010101" pitchFamily="2" charset="-122"/>
              </a:rPr>
              <a:t> layer is about 8.5K while Nb layer is 6 K. Based on above experiments, we demonstrate the possibility to fabricate a S-S bilayer structure containing iron-chalcogenide material of which </a:t>
            </a:r>
            <a:r>
              <a:rPr lang="en-US" altLang="zh-CN" sz="1800" i="1" dirty="0">
                <a:effectLst/>
                <a:latin typeface="Times New Roman" panose="02020603050405020304" pitchFamily="18" charset="0"/>
                <a:ea typeface="等线" panose="02010600030101010101" pitchFamily="2" charset="-122"/>
              </a:rPr>
              <a:t>T</a:t>
            </a:r>
            <a:r>
              <a:rPr lang="en-US" altLang="zh-CN" sz="1800" baseline="-25000" dirty="0">
                <a:effectLst/>
                <a:latin typeface="Times New Roman" panose="02020603050405020304" pitchFamily="18" charset="0"/>
                <a:ea typeface="等线" panose="02010600030101010101" pitchFamily="2" charset="-122"/>
              </a:rPr>
              <a:t>c</a:t>
            </a:r>
            <a:r>
              <a:rPr lang="en-US" altLang="zh-CN" sz="1800" dirty="0">
                <a:effectLst/>
                <a:latin typeface="Times New Roman" panose="02020603050405020304" pitchFamily="18" charset="0"/>
                <a:ea typeface="等线" panose="02010600030101010101" pitchFamily="2" charset="-122"/>
              </a:rPr>
              <a:t> can reach that of bulk Nb without any buffer layer. </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3329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To obtain Bc1, we performed magnetic measurements on the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/Nb/MgO film as well as two films Nb/MgO and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/MgO using MPMS. For MPMS measurements, films were cut to less than 5 × 5 mm</a:t>
            </a:r>
            <a:r>
              <a:rPr lang="en-US" altLang="zh-CN" sz="1800" baseline="30000" dirty="0">
                <a:effectLst/>
                <a:latin typeface="Times New Roman" panose="02020603050405020304" pitchFamily="18" charset="0"/>
                <a:ea typeface="等线" panose="02010600030101010101" pitchFamily="2" charset="-122"/>
              </a:rPr>
              <a:t>2</a:t>
            </a:r>
            <a:r>
              <a:rPr lang="en-US" altLang="zh-CN" sz="1800" dirty="0">
                <a:effectLst/>
                <a:latin typeface="Times New Roman" panose="02020603050405020304" pitchFamily="18" charset="0"/>
                <a:ea typeface="等线" panose="02010600030101010101" pitchFamily="2" charset="-122"/>
              </a:rPr>
              <a:t> and glued on a quartz rod in the configuration where samples’ surfaces parallel to the magnetic field. We got The in-plane field-dependent magnetization </a:t>
            </a:r>
            <a:r>
              <a:rPr lang="en-US" altLang="zh-CN" sz="1800" i="1" dirty="0">
                <a:effectLst/>
                <a:latin typeface="Times New Roman" panose="02020603050405020304" pitchFamily="18" charset="0"/>
                <a:ea typeface="等线" panose="02010600030101010101" pitchFamily="2" charset="-122"/>
              </a:rPr>
              <a:t>m</a:t>
            </a:r>
            <a:r>
              <a:rPr lang="en-US" altLang="zh-CN" sz="1800" dirty="0">
                <a:effectLst/>
                <a:latin typeface="Times New Roman" panose="02020603050405020304" pitchFamily="18" charset="0"/>
                <a:ea typeface="等线" panose="02010600030101010101" pitchFamily="2" charset="-122"/>
              </a:rPr>
              <a:t>(</a:t>
            </a:r>
            <a:r>
              <a:rPr lang="en-US" altLang="zh-CN" sz="1800" i="1" dirty="0">
                <a:effectLst/>
                <a:latin typeface="Times New Roman" panose="02020603050405020304" pitchFamily="18" charset="0"/>
                <a:ea typeface="等线" panose="02010600030101010101" pitchFamily="2" charset="-122"/>
              </a:rPr>
              <a:t>H</a:t>
            </a:r>
            <a:r>
              <a:rPr lang="en-US" altLang="zh-CN" sz="1800" dirty="0">
                <a:effectLst/>
                <a:latin typeface="Times New Roman" panose="02020603050405020304" pitchFamily="18" charset="0"/>
                <a:ea typeface="等线" panose="02010600030101010101" pitchFamily="2" charset="-122"/>
              </a:rPr>
              <a:t>) of three samples at various temperatures. For Nb/MgO and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/MgO with only one superconducting layer, </a:t>
            </a:r>
            <a:r>
              <a:rPr lang="en-US" altLang="zh-CN" sz="1800" i="1" dirty="0">
                <a:effectLst/>
                <a:latin typeface="Times New Roman" panose="02020603050405020304" pitchFamily="18" charset="0"/>
                <a:ea typeface="等线" panose="02010600030101010101" pitchFamily="2" charset="-122"/>
              </a:rPr>
              <a:t>m</a:t>
            </a:r>
            <a:r>
              <a:rPr lang="en-US" altLang="zh-CN" sz="1800" dirty="0">
                <a:effectLst/>
                <a:latin typeface="Times New Roman" panose="02020603050405020304" pitchFamily="18" charset="0"/>
                <a:ea typeface="等线" panose="02010600030101010101" pitchFamily="2" charset="-122"/>
              </a:rPr>
              <a:t>(</a:t>
            </a:r>
            <a:r>
              <a:rPr lang="en-US" altLang="zh-CN" sz="1800" i="1" dirty="0">
                <a:effectLst/>
                <a:latin typeface="Times New Roman" panose="02020603050405020304" pitchFamily="18" charset="0"/>
                <a:ea typeface="等线" panose="02010600030101010101" pitchFamily="2" charset="-122"/>
              </a:rPr>
              <a:t>H</a:t>
            </a:r>
            <a:r>
              <a:rPr lang="en-US" altLang="zh-CN" sz="1800" dirty="0">
                <a:effectLst/>
                <a:latin typeface="Times New Roman" panose="02020603050405020304" pitchFamily="18" charset="0"/>
                <a:ea typeface="等线" panose="02010600030101010101" pitchFamily="2" charset="-122"/>
              </a:rPr>
              <a:t>) data exhibit linear behavior at low magnetic field and deviate from linearity at different field for different temperatures. Here the </a:t>
            </a:r>
            <a:r>
              <a:rPr lang="en-US" altLang="zh-CN" sz="1800" i="1" dirty="0">
                <a:effectLst/>
                <a:latin typeface="Times New Roman" panose="02020603050405020304" pitchFamily="18" charset="0"/>
                <a:ea typeface="等线" panose="02010600030101010101" pitchFamily="2" charset="-122"/>
              </a:rPr>
              <a:t>μ</a:t>
            </a:r>
            <a:r>
              <a:rPr lang="en-US" altLang="zh-CN" sz="1800" baseline="-25000" dirty="0">
                <a:effectLst/>
                <a:latin typeface="Times New Roman" panose="02020603050405020304" pitchFamily="18" charset="0"/>
                <a:ea typeface="等线" panose="02010600030101010101" pitchFamily="2" charset="-122"/>
              </a:rPr>
              <a:t>0</a:t>
            </a:r>
            <a:r>
              <a:rPr lang="en-US" altLang="zh-CN" sz="1800" i="1" dirty="0">
                <a:effectLst/>
                <a:latin typeface="Times New Roman" panose="02020603050405020304" pitchFamily="18" charset="0"/>
                <a:ea typeface="等线" panose="02010600030101010101" pitchFamily="2" charset="-122"/>
              </a:rPr>
              <a:t>H</a:t>
            </a:r>
            <a:r>
              <a:rPr lang="en-US" altLang="zh-CN" sz="1800" baseline="-25000" dirty="0">
                <a:effectLst/>
                <a:latin typeface="Times New Roman" panose="02020603050405020304" pitchFamily="18" charset="0"/>
                <a:ea typeface="等线" panose="02010600030101010101" pitchFamily="2" charset="-122"/>
              </a:rPr>
              <a:t>c1</a:t>
            </a:r>
            <a:r>
              <a:rPr lang="en-US" altLang="zh-CN" sz="1800" dirty="0">
                <a:effectLst/>
                <a:latin typeface="Times New Roman" panose="02020603050405020304" pitchFamily="18" charset="0"/>
                <a:ea typeface="等线" panose="02010600030101010101" pitchFamily="2" charset="-122"/>
              </a:rPr>
              <a:t> values are determined as the magnetic field where the deviation occurs. We used G-L equation to fit the Bc1 of three samples, and got their Bc1 value at 0 K. The enhancement of </a:t>
            </a:r>
            <a:r>
              <a:rPr lang="en-US" altLang="zh-CN" sz="1800" i="1" dirty="0">
                <a:effectLst/>
                <a:latin typeface="Times New Roman" panose="02020603050405020304" pitchFamily="18" charset="0"/>
                <a:ea typeface="等线" panose="02010600030101010101" pitchFamily="2" charset="-122"/>
              </a:rPr>
              <a:t>μ</a:t>
            </a:r>
            <a:r>
              <a:rPr lang="en-US" altLang="zh-CN" sz="1800" baseline="-25000" dirty="0">
                <a:effectLst/>
                <a:latin typeface="Times New Roman" panose="02020603050405020304" pitchFamily="18" charset="0"/>
                <a:ea typeface="等线" panose="02010600030101010101" pitchFamily="2" charset="-122"/>
              </a:rPr>
              <a:t>0</a:t>
            </a:r>
            <a:r>
              <a:rPr lang="en-US" altLang="zh-CN" sz="1800" i="1" dirty="0">
                <a:effectLst/>
                <a:latin typeface="Times New Roman" panose="02020603050405020304" pitchFamily="18" charset="0"/>
                <a:ea typeface="等线" panose="02010600030101010101" pitchFamily="2" charset="-122"/>
              </a:rPr>
              <a:t>H</a:t>
            </a:r>
            <a:r>
              <a:rPr lang="en-US" altLang="zh-CN" sz="1800" baseline="-25000" dirty="0">
                <a:effectLst/>
                <a:latin typeface="Times New Roman" panose="02020603050405020304" pitchFamily="18" charset="0"/>
                <a:ea typeface="等线" panose="02010600030101010101" pitchFamily="2" charset="-122"/>
              </a:rPr>
              <a:t>c1</a:t>
            </a:r>
            <a:r>
              <a:rPr lang="en-US" altLang="zh-CN" sz="1800" dirty="0">
                <a:effectLst/>
                <a:latin typeface="Times New Roman" panose="02020603050405020304" pitchFamily="18" charset="0"/>
                <a:ea typeface="等线" panose="02010600030101010101" pitchFamily="2" charset="-122"/>
              </a:rPr>
              <a:t> appeared obviously when the measured temperature below the </a:t>
            </a:r>
            <a:r>
              <a:rPr lang="en-US" altLang="zh-CN" sz="1800" i="1" dirty="0">
                <a:effectLst/>
                <a:latin typeface="Times New Roman" panose="02020603050405020304" pitchFamily="18" charset="0"/>
                <a:ea typeface="等线" panose="02010600030101010101" pitchFamily="2" charset="-122"/>
              </a:rPr>
              <a:t>T</a:t>
            </a:r>
            <a:r>
              <a:rPr lang="en-US" altLang="zh-CN" sz="1800" baseline="-25000" dirty="0">
                <a:effectLst/>
                <a:latin typeface="Times New Roman" panose="02020603050405020304" pitchFamily="18" charset="0"/>
                <a:ea typeface="等线" panose="02010600030101010101" pitchFamily="2" charset="-122"/>
              </a:rPr>
              <a:t>c</a:t>
            </a:r>
            <a:r>
              <a:rPr lang="en-US" altLang="zh-CN" sz="1800" dirty="0">
                <a:effectLst/>
                <a:latin typeface="Times New Roman" panose="02020603050405020304" pitchFamily="18" charset="0"/>
                <a:ea typeface="等线" panose="02010600030101010101" pitchFamily="2" charset="-122"/>
              </a:rPr>
              <a:t> value of Nb layer (~ 6 K)</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5106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Let's start with the superheating field of superconducting cavities, a topic which I believe many of you are familiar with. Here is the inner wall of a superconducting cavity. The surface induces an image vortex, which is attracted to vortices on the surface of the superconductor, thereby forming a surface barrier. This barrier increases the critical field that allows vortices to penetrate into the superconductor, thus higher than the lower critical field </a:t>
            </a:r>
            <a:r>
              <a:rPr lang="en-US" altLang="zh-CN" b="0" i="0" dirty="0">
                <a:effectLst/>
                <a:latin typeface="KaTeX_Main"/>
              </a:rPr>
              <a:t>Bc1</a:t>
            </a:r>
            <a:r>
              <a:rPr lang="en-US" altLang="zh-CN" b="0" i="0" dirty="0">
                <a:effectLst/>
                <a:latin typeface="DM Sans" pitchFamily="2" charset="0"/>
              </a:rPr>
              <a:t>. A typical equation tells us that </a:t>
            </a:r>
            <a:r>
              <a:rPr lang="en-US" altLang="zh-CN" b="0" i="0" dirty="0">
                <a:effectLst/>
                <a:latin typeface="KaTeX_Main"/>
              </a:rPr>
              <a:t>Bs</a:t>
            </a:r>
            <a:r>
              <a:rPr lang="en-US" altLang="zh-CN" b="0" i="0" dirty="0">
                <a:effectLst/>
                <a:latin typeface="DM Sans" pitchFamily="2" charset="0"/>
              </a:rPr>
              <a:t> is positively correlated with </a:t>
            </a:r>
            <a:r>
              <a:rPr lang="en-US" altLang="zh-CN" b="0" i="0" dirty="0">
                <a:effectLst/>
                <a:latin typeface="KaTeX_Main"/>
              </a:rPr>
              <a:t>Bc1​</a:t>
            </a:r>
            <a:r>
              <a:rPr lang="en-US" altLang="zh-CN" b="0" i="0" dirty="0">
                <a:effectLst/>
                <a:latin typeface="DM Sans" pitchFamily="2" charset="0"/>
              </a:rPr>
              <a:t>. Whether the superconducting cavity parameter of interest is </a:t>
            </a:r>
            <a:r>
              <a:rPr lang="en-US" altLang="zh-CN" b="0" i="0" dirty="0">
                <a:effectLst/>
                <a:latin typeface="KaTeX_Main"/>
              </a:rPr>
              <a:t>Bs</a:t>
            </a:r>
            <a:r>
              <a:rPr lang="en-US" altLang="zh-CN" b="0" i="0" dirty="0">
                <a:effectLst/>
                <a:latin typeface="DM Sans" pitchFamily="2" charset="0"/>
              </a:rPr>
              <a:t> or </a:t>
            </a:r>
            <a:r>
              <a:rPr lang="en-US" altLang="zh-CN" b="0" i="0" dirty="0">
                <a:effectLst/>
                <a:latin typeface="KaTeX_Main"/>
              </a:rPr>
              <a:t>Bc1​</a:t>
            </a:r>
            <a:r>
              <a:rPr lang="en-US" altLang="zh-CN" b="0" i="0" dirty="0">
                <a:effectLst/>
                <a:latin typeface="DM Sans" pitchFamily="2" charset="0"/>
              </a:rPr>
              <a:t>, enhancing </a:t>
            </a:r>
            <a:r>
              <a:rPr lang="en-US" altLang="zh-CN" b="0" i="0" dirty="0">
                <a:effectLst/>
                <a:latin typeface="KaTeX_Main"/>
              </a:rPr>
              <a:t>Bc1​</a:t>
            </a:r>
            <a:r>
              <a:rPr lang="en-US" altLang="zh-CN" b="0" i="0" dirty="0">
                <a:effectLst/>
                <a:latin typeface="DM Sans" pitchFamily="2" charset="0"/>
              </a:rPr>
              <a:t> will improve the accelerating gradient.</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856148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However, for the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/Nb/MgO bilayer structure, the flux penetrating effect can be observed under low fields by the jump in the </a:t>
            </a:r>
            <a:r>
              <a:rPr lang="en-US" altLang="zh-CN" sz="1800" i="1" dirty="0">
                <a:effectLst/>
                <a:latin typeface="Times New Roman" panose="02020603050405020304" pitchFamily="18" charset="0"/>
                <a:ea typeface="等线" panose="02010600030101010101" pitchFamily="2" charset="-122"/>
              </a:rPr>
              <a:t>m</a:t>
            </a:r>
            <a:r>
              <a:rPr lang="en-US" altLang="zh-CN" sz="1800" dirty="0">
                <a:effectLst/>
                <a:latin typeface="Times New Roman" panose="02020603050405020304" pitchFamily="18" charset="0"/>
                <a:ea typeface="等线" panose="02010600030101010101" pitchFamily="2" charset="-122"/>
              </a:rPr>
              <a:t>(</a:t>
            </a:r>
            <a:r>
              <a:rPr lang="en-US" altLang="zh-CN" sz="1800" i="1" dirty="0">
                <a:effectLst/>
                <a:latin typeface="Times New Roman" panose="02020603050405020304" pitchFamily="18" charset="0"/>
                <a:ea typeface="等线" panose="02010600030101010101" pitchFamily="2" charset="-122"/>
              </a:rPr>
              <a:t>H</a:t>
            </a:r>
            <a:r>
              <a:rPr lang="en-US" altLang="zh-CN" sz="1800" dirty="0">
                <a:effectLst/>
                <a:latin typeface="Times New Roman" panose="02020603050405020304" pitchFamily="18" charset="0"/>
                <a:ea typeface="等线" panose="02010600030101010101" pitchFamily="2" charset="-122"/>
              </a:rPr>
              <a:t>) curves, which becomes more obvious at low temperatures. Interestingly, the </a:t>
            </a:r>
            <a:r>
              <a:rPr lang="en-US" altLang="zh-CN" sz="1800" i="1" dirty="0">
                <a:effectLst/>
                <a:latin typeface="Times New Roman" panose="02020603050405020304" pitchFamily="18" charset="0"/>
                <a:ea typeface="等线" panose="02010600030101010101" pitchFamily="2" charset="-122"/>
              </a:rPr>
              <a:t>m</a:t>
            </a:r>
            <a:r>
              <a:rPr lang="en-US" altLang="zh-CN" sz="1800" dirty="0">
                <a:effectLst/>
                <a:latin typeface="Times New Roman" panose="02020603050405020304" pitchFamily="18" charset="0"/>
                <a:ea typeface="等线" panose="02010600030101010101" pitchFamily="2" charset="-122"/>
              </a:rPr>
              <a:t>(</a:t>
            </a:r>
            <a:r>
              <a:rPr lang="en-US" altLang="zh-CN" sz="1800" i="1" dirty="0">
                <a:effectLst/>
                <a:latin typeface="Times New Roman" panose="02020603050405020304" pitchFamily="18" charset="0"/>
                <a:ea typeface="等线" panose="02010600030101010101" pitchFamily="2" charset="-122"/>
              </a:rPr>
              <a:t>H</a:t>
            </a:r>
            <a:r>
              <a:rPr lang="en-US" altLang="zh-CN" sz="1800" dirty="0">
                <a:effectLst/>
                <a:latin typeface="Times New Roman" panose="02020603050405020304" pitchFamily="18" charset="0"/>
                <a:ea typeface="等线" panose="02010600030101010101" pitchFamily="2" charset="-122"/>
              </a:rPr>
              <a:t>) curves restored the linearity after the jump, </a:t>
            </a:r>
            <a:r>
              <a:rPr lang="en-US" altLang="zh-CN" sz="2800" b="0" i="0" dirty="0">
                <a:effectLst/>
                <a:latin typeface="DM Sans" pitchFamily="2" charset="0"/>
              </a:rPr>
              <a:t>This may be because, although the magnetic flux lines penetrate the non-superconducting interface, the two superconducting layers continue to repel the flux lines once the flux distribution stabilizes.</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176375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It is worth mentioning that, </a:t>
            </a:r>
            <a:r>
              <a:rPr lang="en-US" altLang="zh-CN" sz="1800" dirty="0">
                <a:effectLst/>
                <a:latin typeface="Times New Roman" panose="02020603050405020304" pitchFamily="18" charset="0"/>
                <a:ea typeface="等线" panose="02010600030101010101" pitchFamily="2" charset="-122"/>
              </a:rPr>
              <a:t>In a real Nb cavity, the magnetic flux can only approach from one side. If fabricating a superconducting thin film on bulk Nb, which can be regarded as an ideal “S-S” model proposed by Kubo, the magnetic flux has to penetrate the thin protecting layer with enhanced </a:t>
            </a:r>
            <a:r>
              <a:rPr lang="en-US" altLang="zh-CN" sz="1800" i="1" dirty="0">
                <a:effectLst/>
                <a:latin typeface="Times New Roman" panose="02020603050405020304" pitchFamily="18" charset="0"/>
                <a:ea typeface="等线" panose="02010600030101010101" pitchFamily="2" charset="-122"/>
              </a:rPr>
              <a:t>μ</a:t>
            </a:r>
            <a:r>
              <a:rPr lang="en-US" altLang="zh-CN" sz="1800" baseline="-25000" dirty="0">
                <a:effectLst/>
                <a:latin typeface="Times New Roman" panose="02020603050405020304" pitchFamily="18" charset="0"/>
                <a:ea typeface="等线" panose="02010600030101010101" pitchFamily="2" charset="-122"/>
              </a:rPr>
              <a:t>0</a:t>
            </a:r>
            <a:r>
              <a:rPr lang="en-US" altLang="zh-CN" sz="1800" i="1" dirty="0">
                <a:effectLst/>
                <a:latin typeface="Times New Roman" panose="02020603050405020304" pitchFamily="18" charset="0"/>
                <a:ea typeface="等线" panose="02010600030101010101" pitchFamily="2" charset="-122"/>
              </a:rPr>
              <a:t>H</a:t>
            </a:r>
            <a:r>
              <a:rPr lang="en-US" altLang="zh-CN" sz="1800" baseline="-25000" dirty="0">
                <a:effectLst/>
                <a:latin typeface="Times New Roman" panose="02020603050405020304" pitchFamily="18" charset="0"/>
                <a:ea typeface="等线" panose="02010600030101010101" pitchFamily="2" charset="-122"/>
              </a:rPr>
              <a:t>c1</a:t>
            </a:r>
            <a:r>
              <a:rPr lang="en-US" altLang="zh-CN" sz="1800" dirty="0">
                <a:effectLst/>
                <a:latin typeface="Times New Roman" panose="02020603050405020304" pitchFamily="18" charset="0"/>
                <a:ea typeface="等线" panose="02010600030101010101" pitchFamily="2" charset="-122"/>
              </a:rPr>
              <a:t> before attacks the base material Nb. While in MPMS system, the magnetic field attacks the protecting layer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 from the front and also the base Nb from the back simultaneously. So, it is anomalous that our FeSe</a:t>
            </a:r>
            <a:r>
              <a:rPr lang="en-US" altLang="zh-CN" sz="1800" baseline="-25000" dirty="0">
                <a:effectLst/>
                <a:latin typeface="Times New Roman" panose="02020603050405020304" pitchFamily="18" charset="0"/>
                <a:ea typeface="等线" panose="02010600030101010101" pitchFamily="2" charset="-122"/>
              </a:rPr>
              <a:t>0.6</a:t>
            </a:r>
            <a:r>
              <a:rPr lang="en-US" altLang="zh-CN" sz="1800" dirty="0">
                <a:effectLst/>
                <a:latin typeface="Times New Roman" panose="02020603050405020304" pitchFamily="18" charset="0"/>
                <a:ea typeface="等线" panose="02010600030101010101" pitchFamily="2" charset="-122"/>
              </a:rPr>
              <a:t>Te</a:t>
            </a:r>
            <a:r>
              <a:rPr lang="en-US" altLang="zh-CN" sz="1800" baseline="-25000" dirty="0">
                <a:effectLst/>
                <a:latin typeface="Times New Roman" panose="02020603050405020304" pitchFamily="18" charset="0"/>
                <a:ea typeface="等线" panose="02010600030101010101" pitchFamily="2" charset="-122"/>
              </a:rPr>
              <a:t>0.4</a:t>
            </a:r>
            <a:r>
              <a:rPr lang="en-US" altLang="zh-CN" sz="1800" dirty="0">
                <a:effectLst/>
                <a:latin typeface="Times New Roman" panose="02020603050405020304" pitchFamily="18" charset="0"/>
                <a:ea typeface="等线" panose="02010600030101010101" pitchFamily="2" charset="-122"/>
              </a:rPr>
              <a:t>/Nb/MgO exhibits an enhanced </a:t>
            </a:r>
            <a:r>
              <a:rPr lang="en-US" altLang="zh-CN" sz="1800" i="1" dirty="0">
                <a:effectLst/>
                <a:latin typeface="Times New Roman" panose="02020603050405020304" pitchFamily="18" charset="0"/>
                <a:ea typeface="等线" panose="02010600030101010101" pitchFamily="2" charset="-122"/>
              </a:rPr>
              <a:t>μ</a:t>
            </a:r>
            <a:r>
              <a:rPr lang="en-US" altLang="zh-CN" sz="1800" baseline="-25000" dirty="0">
                <a:effectLst/>
                <a:latin typeface="Times New Roman" panose="02020603050405020304" pitchFamily="18" charset="0"/>
                <a:ea typeface="等线" panose="02010600030101010101" pitchFamily="2" charset="-122"/>
              </a:rPr>
              <a:t>0</a:t>
            </a:r>
            <a:r>
              <a:rPr lang="en-US" altLang="zh-CN" sz="1800" i="1" dirty="0">
                <a:effectLst/>
                <a:latin typeface="Times New Roman" panose="02020603050405020304" pitchFamily="18" charset="0"/>
                <a:ea typeface="等线" panose="02010600030101010101" pitchFamily="2" charset="-122"/>
              </a:rPr>
              <a:t>H</a:t>
            </a:r>
            <a:r>
              <a:rPr lang="en-US" altLang="zh-CN" sz="1800" baseline="-25000" dirty="0">
                <a:effectLst/>
                <a:latin typeface="Times New Roman" panose="02020603050405020304" pitchFamily="18" charset="0"/>
                <a:ea typeface="等线" panose="02010600030101010101" pitchFamily="2" charset="-122"/>
              </a:rPr>
              <a:t>c1</a:t>
            </a:r>
            <a:r>
              <a:rPr lang="en-US" altLang="zh-CN" sz="1800" dirty="0">
                <a:effectLst/>
                <a:latin typeface="Times New Roman" panose="02020603050405020304" pitchFamily="18" charset="0"/>
                <a:ea typeface="等线" panose="02010600030101010101" pitchFamily="2" charset="-122"/>
              </a:rPr>
              <a:t> at low temperatures. We notice Antoine and her cooperators utilized two different methods to measure Bc1 of </a:t>
            </a:r>
            <a:r>
              <a:rPr lang="en-US" altLang="zh-CN" sz="1800" dirty="0" err="1">
                <a:effectLst/>
                <a:latin typeface="Times New Roman" panose="02020603050405020304" pitchFamily="18" charset="0"/>
                <a:ea typeface="等线" panose="02010600030101010101" pitchFamily="2" charset="-122"/>
              </a:rPr>
              <a:t>NbN</a:t>
            </a:r>
            <a:r>
              <a:rPr lang="en-US" altLang="zh-CN" sz="1800" dirty="0">
                <a:effectLst/>
                <a:latin typeface="Times New Roman" panose="02020603050405020304" pitchFamily="18" charset="0"/>
                <a:ea typeface="等线" panose="02010600030101010101" pitchFamily="2" charset="-122"/>
              </a:rPr>
              <a:t>/MgO/Nb multilayer structures. No matter the magnetic field distribution was from both side, or </a:t>
            </a:r>
            <a:r>
              <a:rPr lang="en-US" altLang="zh-CN" sz="1200" dirty="0">
                <a:effectLst/>
                <a:latin typeface="Times New Roman" panose="02020603050405020304" pitchFamily="18" charset="0"/>
                <a:ea typeface="等线" panose="02010600030101010101" pitchFamily="2" charset="-122"/>
              </a:rPr>
              <a:t>from one side, the enhancement of Bc1 usually occurred.</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83871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When we looking back on the XRD and M-H data, there are two important information. One is that </a:t>
            </a:r>
            <a:r>
              <a:rPr lang="en-US" altLang="zh-CN" sz="1200" dirty="0" err="1">
                <a:solidFill>
                  <a:srgbClr val="C00000"/>
                </a:solidFill>
              </a:rPr>
              <a:t>NbSe</a:t>
            </a:r>
            <a:r>
              <a:rPr lang="en-US" altLang="zh-CN" sz="1200" i="1" baseline="-25000" dirty="0" err="1">
                <a:solidFill>
                  <a:srgbClr val="C00000"/>
                </a:solidFill>
              </a:rPr>
              <a:t>x</a:t>
            </a:r>
            <a:r>
              <a:rPr lang="en-US" altLang="zh-CN" sz="1200" dirty="0">
                <a:solidFill>
                  <a:srgbClr val="C00000"/>
                </a:solidFill>
              </a:rPr>
              <a:t> or </a:t>
            </a:r>
            <a:r>
              <a:rPr lang="en-US" altLang="zh-CN" sz="1200" dirty="0" err="1">
                <a:solidFill>
                  <a:srgbClr val="C00000"/>
                </a:solidFill>
              </a:rPr>
              <a:t>NbTe</a:t>
            </a:r>
            <a:r>
              <a:rPr lang="en-US" altLang="zh-CN" sz="1200" i="1" baseline="-25000" dirty="0" err="1">
                <a:solidFill>
                  <a:srgbClr val="C00000"/>
                </a:solidFill>
              </a:rPr>
              <a:t>x</a:t>
            </a:r>
            <a:r>
              <a:rPr lang="en-US" altLang="zh-CN" sz="1200" dirty="0">
                <a:solidFill>
                  <a:srgbClr val="C00000"/>
                </a:solidFill>
              </a:rPr>
              <a:t> Impurity phases near the interface between FST and Nb, the phase may be non-superconducting. The other is Flux penetration in FeSe</a:t>
            </a:r>
            <a:r>
              <a:rPr lang="en-US" altLang="zh-CN" sz="1200" baseline="-25000" dirty="0">
                <a:solidFill>
                  <a:srgbClr val="C00000"/>
                </a:solidFill>
              </a:rPr>
              <a:t>0.6</a:t>
            </a:r>
            <a:r>
              <a:rPr lang="en-US" altLang="zh-CN" sz="1200" dirty="0">
                <a:solidFill>
                  <a:srgbClr val="C00000"/>
                </a:solidFill>
              </a:rPr>
              <a:t>Te</a:t>
            </a:r>
            <a:r>
              <a:rPr lang="en-US" altLang="zh-CN" sz="1200" baseline="-25000" dirty="0">
                <a:solidFill>
                  <a:srgbClr val="C00000"/>
                </a:solidFill>
              </a:rPr>
              <a:t>0.4</a:t>
            </a:r>
            <a:r>
              <a:rPr lang="en-US" altLang="zh-CN" sz="1200" dirty="0">
                <a:solidFill>
                  <a:srgbClr val="C00000"/>
                </a:solidFill>
              </a:rPr>
              <a:t>/Nb in the </a:t>
            </a:r>
            <a:r>
              <a:rPr lang="en-US" altLang="zh-CN" sz="1200" i="1" dirty="0">
                <a:solidFill>
                  <a:srgbClr val="C00000"/>
                </a:solidFill>
              </a:rPr>
              <a:t>m</a:t>
            </a:r>
            <a:r>
              <a:rPr lang="en-US" altLang="zh-CN" sz="1200" dirty="0">
                <a:solidFill>
                  <a:srgbClr val="C00000"/>
                </a:solidFill>
              </a:rPr>
              <a:t>(</a:t>
            </a:r>
            <a:r>
              <a:rPr lang="en-US" altLang="zh-CN" sz="1200" i="1" dirty="0">
                <a:solidFill>
                  <a:srgbClr val="C00000"/>
                </a:solidFill>
              </a:rPr>
              <a:t>H</a:t>
            </a:r>
            <a:r>
              <a:rPr lang="en-US" altLang="zh-CN" sz="1200" dirty="0">
                <a:solidFill>
                  <a:srgbClr val="C00000"/>
                </a:solidFill>
              </a:rPr>
              <a:t>) under low fields.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solidFill>
                <a:srgbClr val="C00000"/>
              </a:solidFill>
            </a:endParaRP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31756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Moreover, in the previous work in my group, </a:t>
            </a:r>
            <a:r>
              <a:rPr lang="en-US" altLang="zh-CN" b="0" i="0" dirty="0">
                <a:effectLst/>
                <a:latin typeface="DM Sans" pitchFamily="2" charset="0"/>
              </a:rPr>
              <a:t>we have discovered that there is always a non-superconducting layer at the interface between the </a:t>
            </a:r>
            <a:r>
              <a:rPr lang="en-US" altLang="zh-CN" b="0" i="0" dirty="0" err="1">
                <a:effectLst/>
                <a:latin typeface="DM Sans" pitchFamily="2" charset="0"/>
              </a:rPr>
              <a:t>FeSe</a:t>
            </a:r>
            <a:r>
              <a:rPr lang="en-US" altLang="zh-CN" b="0" i="0" dirty="0">
                <a:effectLst/>
                <a:latin typeface="DM Sans" pitchFamily="2" charset="0"/>
              </a:rPr>
              <a:t> superconducting film and the substrate, which we refer to as the "dead layer." The thickness of this dead layer can be several tens of nanometers.</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882050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b="0" i="0" dirty="0">
                <a:effectLst/>
                <a:latin typeface="DM Sans" pitchFamily="2" charset="0"/>
              </a:rPr>
              <a:t>In this case, the </a:t>
            </a:r>
            <a:r>
              <a:rPr lang="en-US" altLang="zh-CN" b="0" i="0" dirty="0" err="1">
                <a:effectLst/>
                <a:latin typeface="DM Sans" pitchFamily="2" charset="0"/>
              </a:rPr>
              <a:t>FeSeTe</a:t>
            </a:r>
            <a:r>
              <a:rPr lang="en-US" altLang="zh-CN" b="0" i="0" dirty="0">
                <a:effectLst/>
                <a:latin typeface="DM Sans" pitchFamily="2" charset="0"/>
              </a:rPr>
              <a:t>/Nb bilayer structure is no longer an SS structure but rather an SIS structure. When a magnetic field is applied, the flux penetrate the interface between the two films, repelling the flux on either side of the films, thereby increasing </a:t>
            </a:r>
            <a:r>
              <a:rPr lang="en-US" altLang="zh-CN" b="0" i="0" dirty="0">
                <a:effectLst/>
                <a:latin typeface="KaTeX_Main"/>
              </a:rPr>
              <a:t>Bc1​</a:t>
            </a:r>
            <a:r>
              <a:rPr lang="en-US" altLang="zh-CN" b="0" i="0" dirty="0">
                <a:effectLst/>
                <a:latin typeface="DM Sans" pitchFamily="2" charset="0"/>
              </a:rPr>
              <a:t>. This picture requires further simulation.</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835006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In summary, </a:t>
            </a:r>
            <a:r>
              <a:rPr lang="en-US" altLang="zh-CN" b="0" i="0" dirty="0">
                <a:effectLst/>
                <a:latin typeface="DM Sans" pitchFamily="2" charset="0"/>
              </a:rPr>
              <a:t>Firstly, we have experimentally demonstrated that </a:t>
            </a:r>
            <a:r>
              <a:rPr lang="en-US" altLang="zh-CN" b="0" i="0" dirty="0" err="1">
                <a:effectLst/>
                <a:latin typeface="DM Sans" pitchFamily="2" charset="0"/>
              </a:rPr>
              <a:t>FeSe</a:t>
            </a:r>
            <a:r>
              <a:rPr lang="en-US" altLang="zh-CN" b="0" i="0" dirty="0">
                <a:effectLst/>
                <a:latin typeface="DM Sans" pitchFamily="2" charset="0"/>
              </a:rPr>
              <a:t> superconducting films can be grown on Nb substrates, even on polycrystalline substrates, and </a:t>
            </a:r>
            <a:r>
              <a:rPr lang="en-US" altLang="zh-CN" b="0" i="0" dirty="0">
                <a:effectLst/>
                <a:latin typeface="KaTeX_Main"/>
              </a:rPr>
              <a:t>Bc1​</a:t>
            </a:r>
            <a:r>
              <a:rPr lang="en-US" altLang="zh-CN" b="0" i="0" dirty="0">
                <a:effectLst/>
                <a:latin typeface="DM Sans" pitchFamily="2" charset="0"/>
              </a:rPr>
              <a:t> can be enhanced. To more easily increase the </a:t>
            </a:r>
            <a:r>
              <a:rPr lang="en-US" altLang="zh-CN" b="0" i="0" dirty="0">
                <a:effectLst/>
                <a:latin typeface="KaTeX_Main"/>
              </a:rPr>
              <a:t>Tc</a:t>
            </a:r>
            <a:r>
              <a:rPr lang="en-US" altLang="zh-CN" b="0" i="1" dirty="0">
                <a:effectLst/>
                <a:latin typeface="KaTeX_Math"/>
              </a:rPr>
              <a:t> </a:t>
            </a:r>
            <a:r>
              <a:rPr lang="en-US" altLang="zh-CN" b="0" i="0" dirty="0">
                <a:effectLst/>
                <a:latin typeface="DM Sans" pitchFamily="2" charset="0"/>
              </a:rPr>
              <a:t>of iron-based films, we selected </a:t>
            </a:r>
            <a:r>
              <a:rPr lang="en-US" altLang="zh-CN" b="0" i="0" dirty="0" err="1">
                <a:effectLst/>
                <a:latin typeface="DM Sans" pitchFamily="2" charset="0"/>
              </a:rPr>
              <a:t>FeSeTe</a:t>
            </a:r>
            <a:r>
              <a:rPr lang="en-US" altLang="zh-CN" b="0" i="0" dirty="0">
                <a:effectLst/>
                <a:latin typeface="DM Sans" pitchFamily="2" charset="0"/>
              </a:rPr>
              <a:t> films as the coating and efficiently identified the optimal </a:t>
            </a:r>
            <a:r>
              <a:rPr lang="en-US" altLang="zh-CN" b="0" i="0" dirty="0" err="1">
                <a:effectLst/>
                <a:latin typeface="DM Sans" pitchFamily="2" charset="0"/>
              </a:rPr>
              <a:t>Te</a:t>
            </a:r>
            <a:r>
              <a:rPr lang="en-US" altLang="zh-CN" b="0" i="0" dirty="0">
                <a:effectLst/>
                <a:latin typeface="DM Sans" pitchFamily="2" charset="0"/>
              </a:rPr>
              <a:t> doping on Nb substrates using a high-throughput method. Finally, we fabricated </a:t>
            </a:r>
            <a:r>
              <a:rPr lang="en-US" altLang="zh-CN" b="0" i="0" dirty="0" err="1">
                <a:effectLst/>
                <a:latin typeface="DM Sans" pitchFamily="2" charset="0"/>
              </a:rPr>
              <a:t>FeSeTe</a:t>
            </a:r>
            <a:r>
              <a:rPr lang="en-US" altLang="zh-CN" b="0" i="0" dirty="0">
                <a:effectLst/>
                <a:latin typeface="DM Sans" pitchFamily="2" charset="0"/>
              </a:rPr>
              <a:t>/Nb bilayer films with the optimal </a:t>
            </a:r>
            <a:r>
              <a:rPr lang="en-US" altLang="zh-CN" b="0" i="0" dirty="0" err="1">
                <a:effectLst/>
                <a:latin typeface="DM Sans" pitchFamily="2" charset="0"/>
              </a:rPr>
              <a:t>Te</a:t>
            </a:r>
            <a:r>
              <a:rPr lang="en-US" altLang="zh-CN" b="0" i="0" dirty="0">
                <a:effectLst/>
                <a:latin typeface="DM Sans" pitchFamily="2" charset="0"/>
              </a:rPr>
              <a:t> composition, </a:t>
            </a:r>
            <a:r>
              <a:rPr lang="en-US" altLang="zh-CN" sz="1200" dirty="0"/>
              <a:t>The</a:t>
            </a:r>
            <a:r>
              <a:rPr lang="en-US" altLang="zh-CN" sz="1200" dirty="0">
                <a:solidFill>
                  <a:srgbClr val="C00000"/>
                </a:solidFill>
              </a:rPr>
              <a:t> </a:t>
            </a:r>
            <a:r>
              <a:rPr lang="en-US" altLang="zh-CN" sz="1200" i="1" dirty="0"/>
              <a:t>T</a:t>
            </a:r>
            <a:r>
              <a:rPr lang="en-US" altLang="zh-CN" sz="1200" baseline="-25000" dirty="0"/>
              <a:t>c</a:t>
            </a:r>
            <a:r>
              <a:rPr lang="en-US" altLang="zh-CN" sz="1200" dirty="0"/>
              <a:t> value of FeSe</a:t>
            </a:r>
            <a:r>
              <a:rPr lang="en-US" altLang="zh-CN" sz="1200" baseline="-25000" dirty="0"/>
              <a:t>0.6</a:t>
            </a:r>
            <a:r>
              <a:rPr lang="en-US" altLang="zh-CN" sz="1200" dirty="0"/>
              <a:t>Te</a:t>
            </a:r>
            <a:r>
              <a:rPr lang="en-US" altLang="zh-CN" sz="1200" baseline="-25000" dirty="0"/>
              <a:t>0.4</a:t>
            </a:r>
            <a:r>
              <a:rPr lang="en-US" altLang="zh-CN" sz="1200" dirty="0"/>
              <a:t> layer can reach that of bulk Nb without any buffer layer</a:t>
            </a:r>
            <a:r>
              <a:rPr lang="en-US" altLang="zh-CN" b="0" i="0" dirty="0">
                <a:effectLst/>
                <a:latin typeface="DM Sans" pitchFamily="2" charset="0"/>
              </a:rPr>
              <a:t>. We speculate that the non-superconducting interface may play a significant role in the enhancement of </a:t>
            </a:r>
            <a:r>
              <a:rPr lang="en-US" altLang="zh-CN" b="0" i="0" dirty="0">
                <a:effectLst/>
                <a:latin typeface="KaTeX_Main"/>
              </a:rPr>
              <a:t>Bc1</a:t>
            </a:r>
            <a:r>
              <a:rPr lang="en-US" altLang="zh-CN" b="0" i="0" dirty="0">
                <a:effectLst/>
                <a:latin typeface="DM Sans" pitchFamily="2" charset="0"/>
              </a:rPr>
              <a:t>.</a:t>
            </a:r>
          </a:p>
          <a:p>
            <a:r>
              <a:rPr lang="en-US" altLang="zh-CN" dirty="0"/>
              <a:t>For a perspective, we need </a:t>
            </a:r>
            <a:r>
              <a:rPr lang="en-US" altLang="zh-CN" sz="1200" dirty="0"/>
              <a:t>vortex simulation to explain the </a:t>
            </a:r>
            <a:r>
              <a:rPr lang="en-US" altLang="zh-CN" sz="1200" i="1" dirty="0"/>
              <a:t>B</a:t>
            </a:r>
            <a:r>
              <a:rPr lang="en-US" altLang="zh-CN" sz="1200" baseline="-25000" dirty="0"/>
              <a:t>c1</a:t>
            </a:r>
            <a:r>
              <a:rPr lang="en-US" altLang="zh-CN" sz="1200" dirty="0"/>
              <a:t> enhancement. Especially in </a:t>
            </a:r>
            <a:r>
              <a:rPr lang="en-US" altLang="zh-CN" sz="1200" dirty="0">
                <a:solidFill>
                  <a:srgbClr val="C00000"/>
                </a:solidFill>
              </a:rPr>
              <a:t>experiments, </a:t>
            </a:r>
            <a:r>
              <a:rPr lang="en-US" altLang="zh-CN" sz="1200" b="0" i="0" dirty="0">
                <a:solidFill>
                  <a:srgbClr val="C00000"/>
                </a:solidFill>
                <a:effectLst/>
                <a:latin typeface="DM Sans" pitchFamily="2" charset="0"/>
              </a:rPr>
              <a:t>f</a:t>
            </a:r>
            <a:r>
              <a:rPr lang="en-US" altLang="zh-CN" b="0" i="0" dirty="0">
                <a:effectLst/>
                <a:latin typeface="DM Sans" pitchFamily="2" charset="0"/>
              </a:rPr>
              <a:t>uture work requires us to further enhance </a:t>
            </a:r>
            <a:r>
              <a:rPr lang="en-US" altLang="zh-CN" b="0" i="0" dirty="0">
                <a:effectLst/>
                <a:latin typeface="KaTeX_Main"/>
              </a:rPr>
              <a:t>Tc</a:t>
            </a:r>
            <a:r>
              <a:rPr lang="en-US" altLang="zh-CN" b="0" i="0" dirty="0">
                <a:effectLst/>
                <a:latin typeface="DM Sans" pitchFamily="2" charset="0"/>
              </a:rPr>
              <a:t> and </a:t>
            </a:r>
            <a:r>
              <a:rPr lang="en-US" altLang="zh-CN" sz="1200" b="0" i="0" dirty="0">
                <a:effectLst/>
                <a:latin typeface="DM Sans" pitchFamily="2" charset="0"/>
              </a:rPr>
              <a:t>f</a:t>
            </a:r>
            <a:r>
              <a:rPr lang="en-US" altLang="zh-CN" sz="1200" dirty="0"/>
              <a:t>abricate FeSe</a:t>
            </a:r>
            <a:r>
              <a:rPr lang="en-US" altLang="zh-CN" sz="1200" baseline="-25000" dirty="0"/>
              <a:t>0.6</a:t>
            </a:r>
            <a:r>
              <a:rPr lang="en-US" altLang="zh-CN" sz="1200" dirty="0"/>
              <a:t>Te</a:t>
            </a:r>
            <a:r>
              <a:rPr lang="en-US" altLang="zh-CN" sz="1200" baseline="-25000" dirty="0"/>
              <a:t>0.4 </a:t>
            </a:r>
            <a:r>
              <a:rPr lang="en-US" altLang="zh-CN" sz="1200" dirty="0"/>
              <a:t>films</a:t>
            </a:r>
            <a:r>
              <a:rPr lang="en-US" altLang="zh-CN" b="0" i="0" dirty="0">
                <a:effectLst/>
                <a:latin typeface="DM Sans" pitchFamily="2" charset="0"/>
              </a:rPr>
              <a:t> in superconducting cavities.</a:t>
            </a:r>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58573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932435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err="1">
                <a:effectLst/>
                <a:latin typeface="DM Sans" pitchFamily="2" charset="0"/>
              </a:rPr>
              <a:t>FeSe</a:t>
            </a:r>
            <a:r>
              <a:rPr lang="en-US" altLang="zh-CN" b="0" i="0" dirty="0">
                <a:effectLst/>
                <a:latin typeface="DM Sans" pitchFamily="2" charset="0"/>
              </a:rPr>
              <a:t> films grown on Nb films maintain good out-of-plane orientation. Due to the smoother surface of the Nb film, the interface between the </a:t>
            </a:r>
            <a:r>
              <a:rPr lang="en-US" altLang="zh-CN" b="0" i="0" dirty="0" err="1">
                <a:effectLst/>
                <a:latin typeface="DM Sans" pitchFamily="2" charset="0"/>
              </a:rPr>
              <a:t>FeSe</a:t>
            </a:r>
            <a:r>
              <a:rPr lang="en-US" altLang="zh-CN" b="0" i="0" dirty="0">
                <a:effectLst/>
                <a:latin typeface="DM Sans" pitchFamily="2" charset="0"/>
              </a:rPr>
              <a:t> and Nb layers is well-defined. SEM measurements show that both film layers are about a hundred nanometers thick. A lower surface roughness promotes the formation of a surface barrier. However, the superconductivity of </a:t>
            </a:r>
            <a:r>
              <a:rPr lang="en-US" altLang="zh-CN" b="0" i="0" dirty="0" err="1">
                <a:effectLst/>
                <a:latin typeface="DM Sans" pitchFamily="2" charset="0"/>
              </a:rPr>
              <a:t>FeSe</a:t>
            </a:r>
            <a:r>
              <a:rPr lang="en-US" altLang="zh-CN" b="0" i="0" dirty="0">
                <a:effectLst/>
                <a:latin typeface="DM Sans" pitchFamily="2" charset="0"/>
              </a:rPr>
              <a:t> layer need to be verified because of the lattice mismatch with Nb.</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22172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In the past two decades, the high-throughput combinatorial thin-film synthesis technology, which can achieve a continuous change of single chemical composition, has been well developed for the growth of complex materials. For example,  co-sputtering technique is like a color printer, three basic colors can give you all the colors you need. In principle, imaging you replace these toner cartridges with sputtering gun, you may get continuous doping. Kui Jin, now is our group leader, he and his cooperators succeeded in making a Fe-B spread on 3-inch wafer by sputtering Fe target and B target. Naturally, they got a library of Fe-B  from pure Fe to a mixture of FeB60. Then they found the composition with superconductivity. This means such continuous composition spread may efficiently assist in searching the desired composition. </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76039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Furthermore,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by changing the laser fluence and</a:t>
            </a:r>
            <a:r>
              <a:rPr lang="zh-CN" altLang="en-US"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target composition, we can change the Fe content in films, and expand the two-dimensional phase diagram to a three-dimensional phase diagram including </a:t>
            </a:r>
            <a:r>
              <a:rPr lang="en-US" altLang="zh-CN" dirty="0" err="1">
                <a:solidFill>
                  <a:srgbClr val="C00000"/>
                </a:solidFill>
                <a:latin typeface="Calibri" panose="020F0502020204030204" pitchFamily="34" charset="0"/>
                <a:ea typeface="Calibri" panose="020F0502020204030204" pitchFamily="34" charset="0"/>
                <a:cs typeface="Calibri" panose="020F0502020204030204" pitchFamily="34" charset="0"/>
              </a:rPr>
              <a:t>Te</a:t>
            </a:r>
            <a:r>
              <a:rPr lang="zh-CN" altLang="en-US"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doping</a:t>
            </a:r>
            <a:r>
              <a:rPr lang="zh-CN" altLang="en-US"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level as x axis, and Fe content as y axis. Due to the sensitivity of Fe content to Tc, we increased the maximum Tc to more than 20K by changing the Fe content. </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3633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To further enhance the critical field, Gurevich proposed a multilayer structure consisting of a superconducting thin film, an insulating layer, and an Nb cavity. It is so call SIS structure or may be SS structure. By introducing more interfaces, both </a:t>
            </a:r>
            <a:r>
              <a:rPr lang="en-US" altLang="zh-CN" b="0" i="0" dirty="0">
                <a:effectLst/>
                <a:latin typeface="KaTeX_Main"/>
              </a:rPr>
              <a:t>Bs </a:t>
            </a:r>
            <a:r>
              <a:rPr lang="en-US" altLang="zh-CN" b="0" i="0" dirty="0">
                <a:effectLst/>
                <a:latin typeface="DM Sans" pitchFamily="2" charset="0"/>
              </a:rPr>
              <a:t>and </a:t>
            </a:r>
            <a:r>
              <a:rPr lang="en-US" altLang="zh-CN" b="0" i="0" dirty="0">
                <a:effectLst/>
                <a:latin typeface="KaTeX_Main"/>
              </a:rPr>
              <a:t>Bc1​</a:t>
            </a:r>
            <a:r>
              <a:rPr lang="en-US" altLang="zh-CN" b="0" i="0" dirty="0">
                <a:effectLst/>
                <a:latin typeface="DM Sans" pitchFamily="2" charset="0"/>
              </a:rPr>
              <a:t> significantly increase. These paper calculate that, at the optimal film thickness, the </a:t>
            </a:r>
            <a:r>
              <a:rPr lang="en-US" altLang="zh-CN" b="0" i="0" dirty="0">
                <a:effectLst/>
                <a:latin typeface="KaTeX_Main"/>
              </a:rPr>
              <a:t>Bs​</a:t>
            </a:r>
            <a:r>
              <a:rPr lang="en-US" altLang="zh-CN" b="0" i="0" dirty="0">
                <a:effectLst/>
                <a:latin typeface="DM Sans" pitchFamily="2" charset="0"/>
              </a:rPr>
              <a:t> of this structure satisfies a particular equation. This equation requires the superconducting film to possess a high </a:t>
            </a:r>
            <a:r>
              <a:rPr lang="en-US" altLang="zh-CN" b="0" i="0" dirty="0">
                <a:effectLst/>
                <a:latin typeface="KaTeX_Main"/>
              </a:rPr>
              <a:t>Bs​</a:t>
            </a:r>
            <a:r>
              <a:rPr lang="en-US" altLang="zh-CN" b="0" i="0" dirty="0">
                <a:effectLst/>
                <a:latin typeface="DM Sans" pitchFamily="2" charset="0"/>
              </a:rPr>
              <a:t> and a large penetration depth </a:t>
            </a:r>
            <a:r>
              <a:rPr lang="en-US" altLang="zh-CN" b="0" i="0" dirty="0">
                <a:effectLst/>
                <a:latin typeface="KaTeX_Main"/>
              </a:rPr>
              <a:t>λ</a:t>
            </a:r>
            <a:r>
              <a:rPr lang="en-US" altLang="zh-CN" b="0" i="0" dirty="0">
                <a:effectLst/>
                <a:latin typeface="DM Sans" pitchFamily="2" charset="0"/>
              </a:rPr>
              <a:t>, with the film thickness needing to be less than </a:t>
            </a:r>
            <a:r>
              <a:rPr lang="en-US" altLang="zh-CN" b="0" i="0" dirty="0">
                <a:effectLst/>
                <a:latin typeface="KaTeX_Main"/>
              </a:rPr>
              <a:t>λ</a:t>
            </a:r>
            <a:r>
              <a:rPr lang="en-US" altLang="zh-CN" b="0" i="0" dirty="0">
                <a:effectLst/>
                <a:latin typeface="DM Sans" pitchFamily="2" charset="0"/>
              </a:rPr>
              <a:t>.</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51894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This table here presents some alternative film materials, including Nb and its compounds, MgB2, and iron-based superconductors. Considerable research has been done on Nb, its compounds, and MgB2. However, there are few experimental studies by using iron-based superconductors. Although they have a low </a:t>
            </a:r>
            <a:r>
              <a:rPr lang="en-US" altLang="zh-CN" b="0" i="0" dirty="0">
                <a:effectLst/>
                <a:latin typeface="KaTeX_Main"/>
              </a:rPr>
              <a:t>Bc1​</a:t>
            </a:r>
            <a:r>
              <a:rPr lang="en-US" altLang="zh-CN" b="0" i="0" dirty="0">
                <a:effectLst/>
                <a:latin typeface="DM Sans" pitchFamily="2" charset="0"/>
              </a:rPr>
              <a:t>, they boast a large </a:t>
            </a:r>
            <a:r>
              <a:rPr lang="en-US" altLang="zh-CN" b="0" i="0" dirty="0">
                <a:effectLst/>
                <a:latin typeface="KaTeX_Main"/>
              </a:rPr>
              <a:t>λ</a:t>
            </a:r>
            <a:r>
              <a:rPr lang="en-US" altLang="zh-CN" b="0" i="0" dirty="0">
                <a:effectLst/>
                <a:latin typeface="DM Sans" pitchFamily="2" charset="0"/>
              </a:rPr>
              <a:t>. The large </a:t>
            </a:r>
            <a:r>
              <a:rPr lang="en-US" altLang="zh-CN" b="0" i="0" dirty="0">
                <a:effectLst/>
                <a:latin typeface="KaTeX_Main"/>
              </a:rPr>
              <a:t>λ</a:t>
            </a:r>
            <a:r>
              <a:rPr lang="en-US" altLang="zh-CN" b="0" i="0" dirty="0">
                <a:effectLst/>
                <a:latin typeface="DM Sans" pitchFamily="2" charset="0"/>
              </a:rPr>
              <a:t> enhances the critical field of the entire structure and allows us to grow thick films while ensuring the film thickness does not exceed </a:t>
            </a:r>
            <a:r>
              <a:rPr lang="en-US" altLang="zh-CN" b="0" i="0" dirty="0">
                <a:effectLst/>
                <a:latin typeface="KaTeX_Main"/>
              </a:rPr>
              <a:t>λ</a:t>
            </a:r>
            <a:r>
              <a:rPr lang="en-US" altLang="zh-CN" b="0" i="0" dirty="0">
                <a:effectLst/>
                <a:latin typeface="DM Sans" pitchFamily="2" charset="0"/>
              </a:rPr>
              <a:t>. Thus, we attempt to prepare and measure small samples based on iron-based films, starting with </a:t>
            </a:r>
            <a:r>
              <a:rPr lang="en-US" altLang="zh-CN" b="0" i="0" dirty="0" err="1">
                <a:effectLst/>
                <a:latin typeface="DM Sans" pitchFamily="2" charset="0"/>
              </a:rPr>
              <a:t>FeSe</a:t>
            </a:r>
            <a:r>
              <a:rPr lang="en-US" altLang="zh-CN" b="0" i="0" dirty="0">
                <a:effectLst/>
                <a:latin typeface="DM Sans" pitchFamily="2" charset="0"/>
              </a:rPr>
              <a:t> due to its simple structure and lack of toxic elements.</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32157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Our lab is constructed as a single-crystal film </a:t>
            </a:r>
            <a:r>
              <a:rPr lang="en-US" altLang="zh-CN" sz="1200" dirty="0">
                <a:latin typeface="Arial" panose="020B0604020202020204" pitchFamily="34" charset="0"/>
                <a:ea typeface="黑体" panose="02010609060101010101" pitchFamily="49" charset="-122"/>
                <a:cs typeface="Arial" panose="020B0604020202020204" pitchFamily="34" charset="0"/>
              </a:rPr>
              <a:t>experimental</a:t>
            </a:r>
            <a:r>
              <a:rPr lang="en-US" altLang="zh-CN" b="0" i="0" dirty="0">
                <a:effectLst/>
                <a:latin typeface="DM Sans" pitchFamily="2" charset="0"/>
              </a:rPr>
              <a:t> station, including four combinatorial laser molecular beam epitaxy systems, which are capable of growing continuous composition films. I will introduce this technique  later. Our lab is also equipped with four pulsed laser deposition (PLD) systems and some characterization tools. The principle of film preparation like laser molecular beam epitaxy or PLD is depicted as this picture. A high-energy laser enters the vacuum chamber through a focusing lens and focuses on an </a:t>
            </a:r>
            <a:r>
              <a:rPr lang="en-US" altLang="zh-CN" b="0" i="0" dirty="0" err="1">
                <a:effectLst/>
                <a:latin typeface="DM Sans" pitchFamily="2" charset="0"/>
              </a:rPr>
              <a:t>FeSe</a:t>
            </a:r>
            <a:r>
              <a:rPr lang="en-US" altLang="zh-CN" b="0" i="0" dirty="0">
                <a:effectLst/>
                <a:latin typeface="DM Sans" pitchFamily="2" charset="0"/>
              </a:rPr>
              <a:t> target—a polycrystalline bulk material. The laser ablates the target surface, creating a plasma plume, where molecules or atoms deposit on the substrate to form a film. We use this LMBE equipment to prepare </a:t>
            </a:r>
            <a:r>
              <a:rPr lang="en-US" altLang="zh-CN" b="0" i="0" dirty="0" err="1">
                <a:effectLst/>
                <a:latin typeface="DM Sans" pitchFamily="2" charset="0"/>
              </a:rPr>
              <a:t>FeSe</a:t>
            </a:r>
            <a:r>
              <a:rPr lang="en-US" altLang="zh-CN" b="0" i="0" dirty="0">
                <a:effectLst/>
                <a:latin typeface="DM Sans" pitchFamily="2" charset="0"/>
              </a:rPr>
              <a:t> films.</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4867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We fabricated </a:t>
            </a:r>
            <a:r>
              <a:rPr lang="en-US" altLang="zh-CN" b="0" i="0" dirty="0" err="1">
                <a:effectLst/>
                <a:latin typeface="DM Sans" pitchFamily="2" charset="0"/>
              </a:rPr>
              <a:t>FeSe</a:t>
            </a:r>
            <a:r>
              <a:rPr lang="en-US" altLang="zh-CN" b="0" i="0" dirty="0">
                <a:effectLst/>
                <a:latin typeface="DM Sans" pitchFamily="2" charset="0"/>
              </a:rPr>
              <a:t> films on small Nb substrates, each less than 1 cm in length. Two types of Nb substrates are used: one is flexible Nb foil and the other is Nb slice cut from the inner wall of a superconducting cavity. Through optimization, we can prepare single-oriented </a:t>
            </a:r>
            <a:r>
              <a:rPr lang="en-US" altLang="zh-CN" b="0" i="0" dirty="0" err="1">
                <a:effectLst/>
                <a:latin typeface="DM Sans" pitchFamily="2" charset="0"/>
              </a:rPr>
              <a:t>FeSe</a:t>
            </a:r>
            <a:r>
              <a:rPr lang="en-US" altLang="zh-CN" b="0" i="0" dirty="0">
                <a:effectLst/>
                <a:latin typeface="DM Sans" pitchFamily="2" charset="0"/>
              </a:rPr>
              <a:t> films on polycrystalline Nb substrates. </a:t>
            </a:r>
            <a:r>
              <a:rPr lang="en-US" altLang="zh-CN" b="0" i="0" dirty="0" err="1">
                <a:effectLst/>
                <a:latin typeface="DM Sans" pitchFamily="2" charset="0"/>
              </a:rPr>
              <a:t>FeSe</a:t>
            </a:r>
            <a:r>
              <a:rPr lang="en-US" altLang="zh-CN" b="0" i="0" dirty="0">
                <a:effectLst/>
                <a:latin typeface="DM Sans" pitchFamily="2" charset="0"/>
              </a:rPr>
              <a:t> films on Nb foil can withstand bending at various angles without delamination, and maintain their physical properties. The measured signal of Nb slices often touch the test limits of our equipment; so in this case, we use Nb film as substrates instead of Nb slices.</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8245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To verify the superconductivity of the </a:t>
            </a:r>
            <a:r>
              <a:rPr lang="en-US" altLang="zh-CN" b="0" i="0" dirty="0" err="1">
                <a:effectLst/>
                <a:latin typeface="DM Sans" pitchFamily="2" charset="0"/>
              </a:rPr>
              <a:t>FeSe</a:t>
            </a:r>
            <a:r>
              <a:rPr lang="en-US" altLang="zh-CN" b="0" i="0" dirty="0">
                <a:effectLst/>
                <a:latin typeface="DM Sans" pitchFamily="2" charset="0"/>
              </a:rPr>
              <a:t> layer, we conducted electrical transport (R-T) and magnetic (M-T) tests on the bilayer film. First, we measured R-T under different magnetic fields, and extracted the upper critical field </a:t>
            </a:r>
            <a:r>
              <a:rPr lang="en-US" altLang="zh-CN" b="0" i="0" dirty="0">
                <a:effectLst/>
                <a:latin typeface="KaTeX_Main"/>
              </a:rPr>
              <a:t>Bc2​</a:t>
            </a:r>
            <a:r>
              <a:rPr lang="en-US" altLang="zh-CN" b="0" i="0" dirty="0">
                <a:effectLst/>
                <a:latin typeface="DM Sans" pitchFamily="2" charset="0"/>
              </a:rPr>
              <a:t>, which exceeds 8T for the bilayer film. In contrast, for the Nb film without </a:t>
            </a:r>
            <a:r>
              <a:rPr lang="en-US" altLang="zh-CN" b="0" i="0" dirty="0" err="1">
                <a:effectLst/>
                <a:latin typeface="DM Sans" pitchFamily="2" charset="0"/>
              </a:rPr>
              <a:t>FeSe</a:t>
            </a:r>
            <a:r>
              <a:rPr lang="en-US" altLang="zh-CN" b="0" i="0" dirty="0">
                <a:effectLst/>
                <a:latin typeface="DM Sans" pitchFamily="2" charset="0"/>
              </a:rPr>
              <a:t> layer, </a:t>
            </a:r>
            <a:r>
              <a:rPr lang="en-US" altLang="zh-CN" b="0" i="0" dirty="0">
                <a:effectLst/>
                <a:latin typeface="KaTeX_Main"/>
              </a:rPr>
              <a:t>Bc2​</a:t>
            </a:r>
            <a:r>
              <a:rPr lang="en-US" altLang="zh-CN" b="0" i="0" dirty="0">
                <a:effectLst/>
                <a:latin typeface="DM Sans" pitchFamily="2" charset="0"/>
              </a:rPr>
              <a:t> is less than 3T. Thus, we infer the </a:t>
            </a:r>
            <a:r>
              <a:rPr lang="en-US" altLang="zh-CN" b="0" i="0" dirty="0" err="1">
                <a:effectLst/>
                <a:latin typeface="DM Sans" pitchFamily="2" charset="0"/>
              </a:rPr>
              <a:t>FeSe</a:t>
            </a:r>
            <a:r>
              <a:rPr lang="en-US" altLang="zh-CN" b="0" i="0" dirty="0">
                <a:effectLst/>
                <a:latin typeface="DM Sans" pitchFamily="2" charset="0"/>
              </a:rPr>
              <a:t> layer is superconducting due to its high </a:t>
            </a:r>
            <a:r>
              <a:rPr lang="en-US" altLang="zh-CN" b="0" i="0" dirty="0">
                <a:effectLst/>
                <a:latin typeface="KaTeX_Main"/>
              </a:rPr>
              <a:t>Bc2​</a:t>
            </a:r>
            <a:r>
              <a:rPr lang="en-US" altLang="zh-CN" b="0" i="0" dirty="0">
                <a:effectLst/>
                <a:latin typeface="DM Sans" pitchFamily="2" charset="0"/>
              </a:rPr>
              <a:t>. To distinguish the transition temperatures </a:t>
            </a:r>
            <a:r>
              <a:rPr lang="en-US" altLang="zh-CN" b="0" i="0" dirty="0">
                <a:effectLst/>
                <a:latin typeface="KaTeX_Main"/>
              </a:rPr>
              <a:t>Tc​</a:t>
            </a:r>
            <a:r>
              <a:rPr lang="en-US" altLang="zh-CN" b="0" i="0" dirty="0">
                <a:effectLst/>
                <a:latin typeface="DM Sans" pitchFamily="2" charset="0"/>
              </a:rPr>
              <a:t> of the </a:t>
            </a:r>
            <a:r>
              <a:rPr lang="en-US" altLang="zh-CN" b="0" i="0" dirty="0" err="1">
                <a:effectLst/>
                <a:latin typeface="DM Sans" pitchFamily="2" charset="0"/>
              </a:rPr>
              <a:t>FeSe</a:t>
            </a:r>
            <a:r>
              <a:rPr lang="en-US" altLang="zh-CN" b="0" i="0" dirty="0">
                <a:effectLst/>
                <a:latin typeface="DM Sans" pitchFamily="2" charset="0"/>
              </a:rPr>
              <a:t> and Nb layers, we performed magnetic measurements (M-T). The M-T curve and its derivative reveal two distinct superconducting transitions: one near 4K for the </a:t>
            </a:r>
            <a:r>
              <a:rPr lang="en-US" altLang="zh-CN" b="0" i="0" dirty="0" err="1">
                <a:effectLst/>
                <a:latin typeface="DM Sans" pitchFamily="2" charset="0"/>
              </a:rPr>
              <a:t>FeSe</a:t>
            </a:r>
            <a:r>
              <a:rPr lang="en-US" altLang="zh-CN" b="0" i="0" dirty="0">
                <a:effectLst/>
                <a:latin typeface="DM Sans" pitchFamily="2" charset="0"/>
              </a:rPr>
              <a:t> layer and another near 3K for the Nb layer, proving the sample is indeed an S-S structure.</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16598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b="0" i="0" dirty="0">
                <a:effectLst/>
                <a:latin typeface="DM Sans" pitchFamily="2" charset="0"/>
              </a:rPr>
              <a:t>We then used MPMS to measure the magnetization curves of three samples: </a:t>
            </a:r>
            <a:r>
              <a:rPr lang="en-US" altLang="zh-CN" b="0" i="0" dirty="0" err="1">
                <a:effectLst/>
                <a:latin typeface="DM Sans" pitchFamily="2" charset="0"/>
              </a:rPr>
              <a:t>FeSe</a:t>
            </a:r>
            <a:r>
              <a:rPr lang="en-US" altLang="zh-CN" b="0" i="0" dirty="0">
                <a:effectLst/>
                <a:latin typeface="DM Sans" pitchFamily="2" charset="0"/>
              </a:rPr>
              <a:t> film, Nb film, and bilayer </a:t>
            </a:r>
            <a:r>
              <a:rPr lang="en-US" altLang="zh-CN" b="0" i="0" dirty="0" err="1">
                <a:effectLst/>
                <a:latin typeface="DM Sans" pitchFamily="2" charset="0"/>
              </a:rPr>
              <a:t>FeSe</a:t>
            </a:r>
            <a:r>
              <a:rPr lang="en-US" altLang="zh-CN" b="0" i="0" dirty="0">
                <a:effectLst/>
                <a:latin typeface="DM Sans" pitchFamily="2" charset="0"/>
              </a:rPr>
              <a:t>/Nb films, with the magnetic field parallel to the film surface. By extracting the field at which the M-H curve deviates from linearity, we obtained the </a:t>
            </a:r>
            <a:r>
              <a:rPr lang="en-US" altLang="zh-CN" b="0" i="0" dirty="0">
                <a:effectLst/>
                <a:latin typeface="KaTeX_Main"/>
              </a:rPr>
              <a:t>Bc1​</a:t>
            </a:r>
            <a:r>
              <a:rPr lang="en-US" altLang="zh-CN" b="0" i="0" dirty="0">
                <a:effectLst/>
                <a:latin typeface="DM Sans" pitchFamily="2" charset="0"/>
              </a:rPr>
              <a:t> values at different temperatures. We  found the </a:t>
            </a:r>
            <a:r>
              <a:rPr lang="en-US" altLang="zh-CN" b="0" i="0" dirty="0">
                <a:effectLst/>
                <a:latin typeface="KaTeX_Main"/>
              </a:rPr>
              <a:t>Bc1​</a:t>
            </a:r>
            <a:r>
              <a:rPr lang="en-US" altLang="zh-CN" b="0" i="0" dirty="0">
                <a:effectLst/>
                <a:latin typeface="DM Sans" pitchFamily="2" charset="0"/>
              </a:rPr>
              <a:t> of the bilayer film is significantly higher than that of the single-layer films. It's noteworthy that the thickness of the </a:t>
            </a:r>
            <a:r>
              <a:rPr lang="en-US" altLang="zh-CN" b="0" i="0" dirty="0" err="1">
                <a:effectLst/>
                <a:latin typeface="DM Sans" pitchFamily="2" charset="0"/>
              </a:rPr>
              <a:t>FeSe</a:t>
            </a:r>
            <a:r>
              <a:rPr lang="en-US" altLang="zh-CN" b="0" i="0" dirty="0">
                <a:effectLst/>
                <a:latin typeface="DM Sans" pitchFamily="2" charset="0"/>
              </a:rPr>
              <a:t> and Nb films is consistent with the bilayer film, indicating that the film thickness is not the primary reason for </a:t>
            </a:r>
            <a:r>
              <a:rPr lang="en-US" altLang="zh-CN" b="0" i="0" dirty="0">
                <a:effectLst/>
                <a:latin typeface="KaTeX_Main"/>
              </a:rPr>
              <a:t>Bc1​</a:t>
            </a:r>
            <a:r>
              <a:rPr lang="en-US" altLang="zh-CN" b="0" i="0" dirty="0">
                <a:effectLst/>
                <a:latin typeface="DM Sans" pitchFamily="2" charset="0"/>
              </a:rPr>
              <a:t> enhancement. This work marks the preliminary investigation of </a:t>
            </a:r>
            <a:r>
              <a:rPr lang="en-US" altLang="zh-CN" b="0" i="0" dirty="0" err="1">
                <a:effectLst/>
                <a:latin typeface="DM Sans" pitchFamily="2" charset="0"/>
              </a:rPr>
              <a:t>FeSe</a:t>
            </a:r>
            <a:r>
              <a:rPr lang="en-US" altLang="zh-CN" b="0" i="0" dirty="0">
                <a:effectLst/>
                <a:latin typeface="DM Sans" pitchFamily="2" charset="0"/>
              </a:rPr>
              <a:t> on Nb, and observe </a:t>
            </a:r>
            <a:r>
              <a:rPr lang="en-US" altLang="zh-CN" b="0" i="0" dirty="0">
                <a:effectLst/>
                <a:latin typeface="KaTeX_Main"/>
              </a:rPr>
              <a:t>Bc1​</a:t>
            </a:r>
            <a:r>
              <a:rPr lang="en-US" altLang="zh-CN" b="0" i="0" dirty="0">
                <a:effectLst/>
                <a:latin typeface="DM Sans" pitchFamily="2" charset="0"/>
              </a:rPr>
              <a:t> enhancement in the </a:t>
            </a:r>
            <a:r>
              <a:rPr lang="en-US" altLang="zh-CN" b="0" i="0" dirty="0" err="1">
                <a:effectLst/>
                <a:latin typeface="DM Sans" pitchFamily="2" charset="0"/>
              </a:rPr>
              <a:t>FeSe</a:t>
            </a:r>
            <a:r>
              <a:rPr lang="en-US" altLang="zh-CN" b="0" i="0" dirty="0">
                <a:effectLst/>
                <a:latin typeface="DM Sans" pitchFamily="2" charset="0"/>
              </a:rPr>
              <a:t> bilayer structure. However, both </a:t>
            </a:r>
            <a:r>
              <a:rPr lang="en-US" altLang="zh-CN" b="0" i="0" dirty="0">
                <a:effectLst/>
                <a:latin typeface="KaTeX_Main"/>
              </a:rPr>
              <a:t>Tc​</a:t>
            </a:r>
            <a:r>
              <a:rPr lang="en-US" altLang="zh-CN" b="0" i="0" dirty="0">
                <a:effectLst/>
                <a:latin typeface="DM Sans" pitchFamily="2" charset="0"/>
              </a:rPr>
              <a:t> and </a:t>
            </a:r>
            <a:r>
              <a:rPr lang="en-US" altLang="zh-CN" b="0" i="0" dirty="0">
                <a:effectLst/>
                <a:latin typeface="KaTeX_Main"/>
              </a:rPr>
              <a:t>Bc1</a:t>
            </a:r>
            <a:r>
              <a:rPr lang="en-US" altLang="zh-CN" b="0" i="1" dirty="0">
                <a:effectLst/>
                <a:latin typeface="KaTeX_Math"/>
              </a:rPr>
              <a:t> </a:t>
            </a:r>
            <a:r>
              <a:rPr lang="en-US" altLang="zh-CN" b="0" i="0" dirty="0">
                <a:effectLst/>
                <a:latin typeface="KaTeX_Math"/>
              </a:rPr>
              <a:t>values</a:t>
            </a:r>
            <a:r>
              <a:rPr lang="en-US" altLang="zh-CN" b="0" i="0" dirty="0">
                <a:effectLst/>
                <a:latin typeface="KaTeX_Main"/>
              </a:rPr>
              <a:t>​</a:t>
            </a:r>
            <a:r>
              <a:rPr lang="en-US" altLang="zh-CN" b="0" i="0" dirty="0">
                <a:effectLst/>
                <a:latin typeface="DM Sans" pitchFamily="2" charset="0"/>
              </a:rPr>
              <a:t> are very low, and require further improvement.</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92108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effectLst/>
                <a:latin typeface="DM Sans" pitchFamily="2" charset="0"/>
              </a:rPr>
              <a:t>Compared to </a:t>
            </a:r>
            <a:r>
              <a:rPr lang="en-US" altLang="zh-CN" b="0" i="0" dirty="0" err="1">
                <a:effectLst/>
                <a:latin typeface="DM Sans" pitchFamily="2" charset="0"/>
              </a:rPr>
              <a:t>FeSe</a:t>
            </a:r>
            <a:r>
              <a:rPr lang="en-US" altLang="zh-CN" b="0" i="0" dirty="0">
                <a:effectLst/>
                <a:latin typeface="DM Sans" pitchFamily="2" charset="0"/>
              </a:rPr>
              <a:t>, </a:t>
            </a:r>
            <a:r>
              <a:rPr lang="en-US" altLang="zh-CN" b="0" i="0" dirty="0" err="1">
                <a:effectLst/>
                <a:latin typeface="DM Sans" pitchFamily="2" charset="0"/>
              </a:rPr>
              <a:t>FeSeTe</a:t>
            </a:r>
            <a:r>
              <a:rPr lang="en-US" altLang="zh-CN" b="0" i="0" dirty="0">
                <a:effectLst/>
                <a:latin typeface="DM Sans" pitchFamily="2" charset="0"/>
              </a:rPr>
              <a:t> is much easier to achieve a higher </a:t>
            </a:r>
            <a:r>
              <a:rPr lang="en-US" altLang="zh-CN" b="0" i="0" dirty="0">
                <a:effectLst/>
                <a:latin typeface="KaTeX_Main"/>
              </a:rPr>
              <a:t>Tc​</a:t>
            </a:r>
            <a:r>
              <a:rPr lang="en-US" altLang="zh-CN" b="0" i="0" dirty="0">
                <a:effectLst/>
                <a:latin typeface="DM Sans" pitchFamily="2" charset="0"/>
              </a:rPr>
              <a:t>. This compound is fabricated by doping </a:t>
            </a:r>
            <a:r>
              <a:rPr lang="en-US" altLang="zh-CN" b="0" i="0" dirty="0" err="1">
                <a:effectLst/>
                <a:latin typeface="DM Sans" pitchFamily="2" charset="0"/>
              </a:rPr>
              <a:t>Te</a:t>
            </a:r>
            <a:r>
              <a:rPr lang="en-US" altLang="zh-CN" b="0" i="0" dirty="0">
                <a:effectLst/>
                <a:latin typeface="DM Sans" pitchFamily="2" charset="0"/>
              </a:rPr>
              <a:t>. For bulk materials, whether single crystal or polycrystalline, Tc can be raised to 15K with a </a:t>
            </a:r>
            <a:r>
              <a:rPr lang="en-US" altLang="zh-CN" b="0" i="0" dirty="0" err="1">
                <a:effectLst/>
                <a:latin typeface="DM Sans" pitchFamily="2" charset="0"/>
              </a:rPr>
              <a:t>Te</a:t>
            </a:r>
            <a:r>
              <a:rPr lang="en-US" altLang="zh-CN" b="0" i="0" dirty="0">
                <a:effectLst/>
                <a:latin typeface="DM Sans" pitchFamily="2" charset="0"/>
              </a:rPr>
              <a:t> doping level around 0.5. However, bulk materials face a big challenge that the phase separation usually occurs when the </a:t>
            </a:r>
            <a:r>
              <a:rPr lang="en-US" altLang="zh-CN" b="0" i="0" dirty="0" err="1">
                <a:effectLst/>
                <a:latin typeface="DM Sans" pitchFamily="2" charset="0"/>
              </a:rPr>
              <a:t>Te</a:t>
            </a:r>
            <a:r>
              <a:rPr lang="en-US" altLang="zh-CN" b="0" i="0" dirty="0">
                <a:effectLst/>
                <a:latin typeface="DM Sans" pitchFamily="2" charset="0"/>
              </a:rPr>
              <a:t> doping ranges from 0.1 to 0.4, for example, XRD peaks are splitting within this range. Fortunately, films can overcome phase separation, and on some substrates, such as CaF2, </a:t>
            </a:r>
            <a:r>
              <a:rPr lang="en-US" altLang="zh-CN" b="0" i="0" dirty="0">
                <a:effectLst/>
                <a:latin typeface="KaTeX_Main"/>
              </a:rPr>
              <a:t>Tc​</a:t>
            </a:r>
            <a:r>
              <a:rPr lang="en-US" altLang="zh-CN" b="0" i="0" dirty="0">
                <a:effectLst/>
                <a:latin typeface="DM Sans" pitchFamily="2" charset="0"/>
              </a:rPr>
              <a:t> can exceed 20K. The phase diagram of </a:t>
            </a:r>
            <a:r>
              <a:rPr lang="en-US" altLang="zh-CN" b="0" i="0" dirty="0" err="1">
                <a:effectLst/>
                <a:latin typeface="DM Sans" pitchFamily="2" charset="0"/>
              </a:rPr>
              <a:t>FeSeTe</a:t>
            </a:r>
            <a:r>
              <a:rPr lang="en-US" altLang="zh-CN" b="0" i="0" dirty="0">
                <a:effectLst/>
                <a:latin typeface="DM Sans" pitchFamily="2" charset="0"/>
              </a:rPr>
              <a:t> varies with the substrate, leading to different optimal </a:t>
            </a:r>
            <a:r>
              <a:rPr lang="en-US" altLang="zh-CN" b="0" i="0" dirty="0" err="1">
                <a:effectLst/>
                <a:latin typeface="DM Sans" pitchFamily="2" charset="0"/>
              </a:rPr>
              <a:t>Te</a:t>
            </a:r>
            <a:r>
              <a:rPr lang="en-US" altLang="zh-CN" b="0" i="0" dirty="0">
                <a:effectLst/>
                <a:latin typeface="DM Sans" pitchFamily="2" charset="0"/>
              </a:rPr>
              <a:t> doping. Therefore, when growing </a:t>
            </a:r>
            <a:r>
              <a:rPr lang="en-US" altLang="zh-CN" b="0" i="0" dirty="0" err="1">
                <a:effectLst/>
                <a:latin typeface="DM Sans" pitchFamily="2" charset="0"/>
              </a:rPr>
              <a:t>FeSeTe</a:t>
            </a:r>
            <a:r>
              <a:rPr lang="en-US" altLang="zh-CN" b="0" i="0" dirty="0">
                <a:effectLst/>
                <a:latin typeface="DM Sans" pitchFamily="2" charset="0"/>
              </a:rPr>
              <a:t> on Nb substrates, the first step is to determine the optimal </a:t>
            </a:r>
            <a:r>
              <a:rPr lang="en-US" altLang="zh-CN" b="0" i="0" dirty="0" err="1">
                <a:effectLst/>
                <a:latin typeface="DM Sans" pitchFamily="2" charset="0"/>
              </a:rPr>
              <a:t>Te</a:t>
            </a:r>
            <a:r>
              <a:rPr lang="en-US" altLang="zh-CN" b="0" i="0" dirty="0">
                <a:effectLst/>
                <a:latin typeface="DM Sans" pitchFamily="2" charset="0"/>
              </a:rPr>
              <a:t> doping, and this process would be time-consuming.</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706ACF-6551-4BE0-AF74-6FF374BC3F1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56469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D5FB07-C0F6-3291-FC8E-E8672E887B5A}"/>
              </a:ext>
            </a:extLst>
          </p:cNvPr>
          <p:cNvSpPr>
            <a:spLocks noGrp="1"/>
          </p:cNvSpPr>
          <p:nvPr>
            <p:ph type="ctrTitle"/>
          </p:nvPr>
        </p:nvSpPr>
        <p:spPr>
          <a:xfrm>
            <a:off x="1524000" y="1122363"/>
            <a:ext cx="9144000" cy="23876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id="{C51C6F97-E2FA-4B04-577F-EA8E7D336CE8}"/>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6653549-7750-ACE6-42F3-D3CCC6808F6E}"/>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9D934742-BB09-63F4-D2C9-196637AA92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8465C44-8E2C-3A0E-0225-649A7E8C5207}"/>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147130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5AF06F-0809-9422-D397-C46BC2796C0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A3778DF-69B8-E008-3AD8-93600DDACFE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E5A16FD-CCE3-3A16-DC50-70ADD4D32323}"/>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8B84F550-7613-2E98-55F6-19B13C78BB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477EC7F-4BB3-2DA0-77B0-A015EEEF0E7B}"/>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121096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9EE72E0E-4BCB-5B5F-4A91-C8A8DFBD8C5B}"/>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630D8313-06F4-48AE-2DA3-56E579A43192}"/>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1D648BD-1978-96CA-59B5-655C680871B1}"/>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47FBBB27-5FD5-D304-A9CF-50720DA34F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D17B500-D033-7F92-9DD8-93335FD52A06}"/>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718785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1563611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4762186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637057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4492153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705354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690687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725523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77659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1866B3C-807E-8622-7819-D63F45843B7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3DFB6AD-371E-2693-D0B0-D8FBAA81017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29E0BA-2951-03E4-97BF-B1B0DF1F3FBE}"/>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E8D4A9BD-3025-231C-9192-3817AAFB80E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E449083-47E2-2E93-0303-22E870274D00}"/>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935948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23711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157947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012299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211917-F31C-DAC4-7C17-2C191AC8C108}"/>
              </a:ext>
            </a:extLst>
          </p:cNvPr>
          <p:cNvSpPr>
            <a:spLocks noGrp="1"/>
          </p:cNvSpPr>
          <p:nvPr>
            <p:ph type="title"/>
          </p:nvPr>
        </p:nvSpPr>
        <p:spPr>
          <a:xfrm>
            <a:off x="831851" y="1709740"/>
            <a:ext cx="10515600" cy="2852737"/>
          </a:xfrm>
        </p:spPr>
        <p:txBody>
          <a:bodyPr anchor="b"/>
          <a:lstStyle>
            <a:lvl1pPr>
              <a:defRPr sz="4500"/>
            </a:lvl1pPr>
          </a:lstStyle>
          <a:p>
            <a:r>
              <a:rPr lang="zh-CN" altLang="en-US"/>
              <a:t>单击此处编辑母版标题样式</a:t>
            </a:r>
          </a:p>
        </p:txBody>
      </p:sp>
      <p:sp>
        <p:nvSpPr>
          <p:cNvPr id="3" name="文本占位符 2">
            <a:extLst>
              <a:ext uri="{FF2B5EF4-FFF2-40B4-BE49-F238E27FC236}">
                <a16:creationId xmlns:a16="http://schemas.microsoft.com/office/drawing/2014/main" id="{9F539CA7-7A38-E668-3D2F-BA6C136C27D6}"/>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86B252C-FF43-2F94-EF66-8123B6FE5313}"/>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AF19D907-48A6-5EFF-5625-C5E34831EC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7C71212-3982-5379-8431-DBB684A3E79A}"/>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10970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9CC660-48B4-948D-5C78-07611ADAD4D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D18D952-E3CA-4AA2-BA0A-E350A524AC6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886211E-AE66-7309-3C14-494543D578D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0B22B2E-187D-D181-1DAF-3F91457461F4}"/>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页脚占位符 5">
            <a:extLst>
              <a:ext uri="{FF2B5EF4-FFF2-40B4-BE49-F238E27FC236}">
                <a16:creationId xmlns:a16="http://schemas.microsoft.com/office/drawing/2014/main" id="{FF2FC93A-E295-726C-FBD0-344D463DE2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D92425D-26D2-E556-914E-92C6BD0695A0}"/>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99550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81F5D3-3517-64C8-90CB-189C2002F953}"/>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A79FF4CC-2B54-776F-F40B-26769A33E228}"/>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4B4B492-8943-3D7C-B2F2-9DDD49F88877}"/>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77E5598-C967-12E5-CADD-76DBD7E0F426}"/>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E0938C9-2DC6-B66F-4E76-E3653A39E029}"/>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AA3F27DE-9675-606A-1101-B480D96910B0}"/>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8" name="页脚占位符 7">
            <a:extLst>
              <a:ext uri="{FF2B5EF4-FFF2-40B4-BE49-F238E27FC236}">
                <a16:creationId xmlns:a16="http://schemas.microsoft.com/office/drawing/2014/main" id="{675468E1-9F2C-CE05-7683-2CEA103AE57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AFC3D38-84CB-E7E8-83AF-2CEB97F39B57}"/>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776444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757A04-CE96-9DF7-1C25-57B3C126260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1C7431-A11C-26B6-AE82-52B75B713FD5}"/>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4" name="页脚占位符 3">
            <a:extLst>
              <a:ext uri="{FF2B5EF4-FFF2-40B4-BE49-F238E27FC236}">
                <a16:creationId xmlns:a16="http://schemas.microsoft.com/office/drawing/2014/main" id="{D84F396E-5321-2F0A-A0B9-5C9921A83F6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6708E68-0B03-777E-FCA8-51F255253BCB}"/>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832106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A8D4241-A643-584E-98F3-7996B1B5EAFF}"/>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3" name="页脚占位符 2">
            <a:extLst>
              <a:ext uri="{FF2B5EF4-FFF2-40B4-BE49-F238E27FC236}">
                <a16:creationId xmlns:a16="http://schemas.microsoft.com/office/drawing/2014/main" id="{6C19913D-7980-A65E-C4FD-A171C2023CB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346C3C5-4808-C774-F1F2-845C8091BA35}"/>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79175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386F0C-E4E9-66E3-101D-60DFB3A7FF3B}"/>
              </a:ext>
            </a:extLst>
          </p:cNvPr>
          <p:cNvSpPr>
            <a:spLocks noGrp="1"/>
          </p:cNvSpPr>
          <p:nvPr>
            <p:ph type="title"/>
          </p:nvPr>
        </p:nvSpPr>
        <p:spPr>
          <a:xfrm>
            <a:off x="839788" y="457200"/>
            <a:ext cx="3932237" cy="1600200"/>
          </a:xfrm>
        </p:spPr>
        <p:txBody>
          <a:bodyPr anchor="b"/>
          <a:lstStyle>
            <a:lvl1pPr>
              <a:defRPr sz="2400"/>
            </a:lvl1pPr>
          </a:lstStyle>
          <a:p>
            <a:r>
              <a:rPr lang="zh-CN" altLang="en-US"/>
              <a:t>单击此处编辑母版标题样式</a:t>
            </a:r>
          </a:p>
        </p:txBody>
      </p:sp>
      <p:sp>
        <p:nvSpPr>
          <p:cNvPr id="3" name="内容占位符 2">
            <a:extLst>
              <a:ext uri="{FF2B5EF4-FFF2-40B4-BE49-F238E27FC236}">
                <a16:creationId xmlns:a16="http://schemas.microsoft.com/office/drawing/2014/main" id="{5918ADB0-2542-F4FA-AA73-A53AE65F00D3}"/>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69315D1D-E932-77F7-D430-1F7F8A26B6AC}"/>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1C54A8C-4C5E-89D3-63F7-74A31C38B7F0}"/>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页脚占位符 5">
            <a:extLst>
              <a:ext uri="{FF2B5EF4-FFF2-40B4-BE49-F238E27FC236}">
                <a16:creationId xmlns:a16="http://schemas.microsoft.com/office/drawing/2014/main" id="{BCC7873B-9CAA-AA98-7A9D-A7F31FC797A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9DDAF41-002E-A697-9820-AFCA658E814D}"/>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16117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B1DF5F-509D-AC3E-9D83-FEA545212ADB}"/>
              </a:ext>
            </a:extLst>
          </p:cNvPr>
          <p:cNvSpPr>
            <a:spLocks noGrp="1"/>
          </p:cNvSpPr>
          <p:nvPr>
            <p:ph type="title"/>
          </p:nvPr>
        </p:nvSpPr>
        <p:spPr>
          <a:xfrm>
            <a:off x="839788" y="457200"/>
            <a:ext cx="3932237" cy="1600200"/>
          </a:xfrm>
        </p:spPr>
        <p:txBody>
          <a:bodyPr anchor="b"/>
          <a:lstStyle>
            <a:lvl1pPr>
              <a:defRPr sz="2400"/>
            </a:lvl1pPr>
          </a:lstStyle>
          <a:p>
            <a:r>
              <a:rPr lang="zh-CN" altLang="en-US"/>
              <a:t>单击此处编辑母版标题样式</a:t>
            </a:r>
          </a:p>
        </p:txBody>
      </p:sp>
      <p:sp>
        <p:nvSpPr>
          <p:cNvPr id="3" name="图片占位符 2">
            <a:extLst>
              <a:ext uri="{FF2B5EF4-FFF2-40B4-BE49-F238E27FC236}">
                <a16:creationId xmlns:a16="http://schemas.microsoft.com/office/drawing/2014/main" id="{232514B1-6F44-2E26-C426-7061522AE3F8}"/>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a:extLst>
              <a:ext uri="{FF2B5EF4-FFF2-40B4-BE49-F238E27FC236}">
                <a16:creationId xmlns:a16="http://schemas.microsoft.com/office/drawing/2014/main" id="{5CE3A73E-8A18-F083-9348-829D7A5FD8C1}"/>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06E1ADF-9E9F-C972-13B5-410879311CCC}"/>
              </a:ext>
            </a:extLst>
          </p:cNvPr>
          <p:cNvSpPr>
            <a:spLocks noGrp="1"/>
          </p:cNvSpPr>
          <p:nvPr>
            <p:ph type="dt" sz="half" idx="10"/>
          </p:nvPr>
        </p:nvSpPr>
        <p:spPr/>
        <p:txBody>
          <a:bodyPr/>
          <a:lstStyle/>
          <a:p>
            <a:fld id="{F718FA5B-282D-4809-B2CC-502171D07B87}" type="datetimeFigureOut">
              <a:rPr lang="zh-CN" altLang="en-US" smtClean="0"/>
              <a:t>2024/9/16</a:t>
            </a:fld>
            <a:endParaRPr lang="zh-CN" altLang="en-US"/>
          </a:p>
        </p:txBody>
      </p:sp>
      <p:sp>
        <p:nvSpPr>
          <p:cNvPr id="6" name="页脚占位符 5">
            <a:extLst>
              <a:ext uri="{FF2B5EF4-FFF2-40B4-BE49-F238E27FC236}">
                <a16:creationId xmlns:a16="http://schemas.microsoft.com/office/drawing/2014/main" id="{2358FB2E-14D2-645B-6258-A3E9EF3E4D7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FCAC841-E5DF-2E50-FDAA-4A982C2EB833}"/>
              </a:ext>
            </a:extLst>
          </p:cNvPr>
          <p:cNvSpPr>
            <a:spLocks noGrp="1"/>
          </p:cNvSpPr>
          <p:nvPr>
            <p:ph type="sldNum" sz="quarter" idx="12"/>
          </p:nvPr>
        </p:nvSpPr>
        <p:spPr/>
        <p:txBody>
          <a:body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2519888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5BCF246-BD29-8F7D-8898-4737A048E3C8}"/>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CB1C7FF9-E72E-56C8-CADA-FDFCCACB7D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1C122D-1876-1D2B-19AB-1D5B20ADD1A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718FA5B-282D-4809-B2CC-502171D07B87}"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1D4C815B-BECC-1DE2-61DE-A076B64C222C}"/>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9A792AE-32D8-CEB0-52DF-CF15F1B3D95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241804-4EEA-4AFF-A0DB-E7CA6A500DD2}" type="slidenum">
              <a:rPr lang="zh-CN" altLang="en-US" smtClean="0"/>
              <a:t>‹#›</a:t>
            </a:fld>
            <a:endParaRPr lang="zh-CN" altLang="en-US"/>
          </a:p>
        </p:txBody>
      </p:sp>
      <p:grpSp>
        <p:nvGrpSpPr>
          <p:cNvPr id="11" name="组合 10">
            <a:extLst>
              <a:ext uri="{FF2B5EF4-FFF2-40B4-BE49-F238E27FC236}">
                <a16:creationId xmlns:a16="http://schemas.microsoft.com/office/drawing/2014/main" id="{00B8ADEB-E87D-5B11-D378-E190DA853194}"/>
              </a:ext>
            </a:extLst>
          </p:cNvPr>
          <p:cNvGrpSpPr/>
          <p:nvPr userDrawn="1"/>
        </p:nvGrpSpPr>
        <p:grpSpPr>
          <a:xfrm>
            <a:off x="0" y="-20097"/>
            <a:ext cx="12192000" cy="776581"/>
            <a:chOff x="0" y="-20097"/>
            <a:chExt cx="9144000" cy="776581"/>
          </a:xfrm>
        </p:grpSpPr>
        <p:pic>
          <p:nvPicPr>
            <p:cNvPr id="8" name="图片 7">
              <a:extLst>
                <a:ext uri="{FF2B5EF4-FFF2-40B4-BE49-F238E27FC236}">
                  <a16:creationId xmlns:a16="http://schemas.microsoft.com/office/drawing/2014/main" id="{82A4C0F5-62BF-B01B-B72E-0C0B3D2D4390}"/>
                </a:ext>
              </a:extLst>
            </p:cNvPr>
            <p:cNvPicPr>
              <a:picLocks noChangeAspect="1"/>
            </p:cNvPicPr>
            <p:nvPr userDrawn="1"/>
          </p:nvPicPr>
          <p:blipFill>
            <a:blip r:embed="rId13"/>
            <a:stretch>
              <a:fillRect/>
            </a:stretch>
          </p:blipFill>
          <p:spPr>
            <a:xfrm>
              <a:off x="0" y="-20097"/>
              <a:ext cx="9144000" cy="776579"/>
            </a:xfrm>
            <a:prstGeom prst="rect">
              <a:avLst/>
            </a:prstGeom>
          </p:spPr>
        </p:pic>
        <p:pic>
          <p:nvPicPr>
            <p:cNvPr id="10" name="图片 9">
              <a:extLst>
                <a:ext uri="{FF2B5EF4-FFF2-40B4-BE49-F238E27FC236}">
                  <a16:creationId xmlns:a16="http://schemas.microsoft.com/office/drawing/2014/main" id="{5E9BB197-5306-DEC4-7299-411B8E4D9D28}"/>
                </a:ext>
              </a:extLst>
            </p:cNvPr>
            <p:cNvPicPr>
              <a:picLocks noChangeAspect="1"/>
            </p:cNvPicPr>
            <p:nvPr userDrawn="1"/>
          </p:nvPicPr>
          <p:blipFill rotWithShape="1">
            <a:blip r:embed="rId14">
              <a:clrChange>
                <a:clrFrom>
                  <a:srgbClr val="772100"/>
                </a:clrFrom>
                <a:clrTo>
                  <a:srgbClr val="772100">
                    <a:alpha val="0"/>
                  </a:srgbClr>
                </a:clrTo>
              </a:clrChange>
            </a:blip>
            <a:srcRect l="1849"/>
            <a:stretch/>
          </p:blipFill>
          <p:spPr>
            <a:xfrm>
              <a:off x="8362604" y="-20096"/>
              <a:ext cx="781396" cy="776580"/>
            </a:xfrm>
            <a:prstGeom prst="rect">
              <a:avLst/>
            </a:prstGeom>
          </p:spPr>
        </p:pic>
      </p:grpSp>
    </p:spTree>
    <p:extLst>
      <p:ext uri="{BB962C8B-B14F-4D97-AF65-F5344CB8AC3E}">
        <p14:creationId xmlns:p14="http://schemas.microsoft.com/office/powerpoint/2010/main" val="1114005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18FA5B-282D-4809-B2CC-502171D07B87}" type="datetimeFigureOut">
              <a:rPr lang="zh-CN" altLang="en-US" smtClean="0"/>
              <a:t>2024/9/16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41804-4EEA-4AFF-A0DB-E7CA6A500DD2}" type="slidenum">
              <a:rPr lang="zh-CN" altLang="en-US" smtClean="0"/>
              <a:t>‹#›</a:t>
            </a:fld>
            <a:endParaRPr lang="zh-CN" altLang="en-US"/>
          </a:p>
        </p:txBody>
      </p:sp>
    </p:spTree>
    <p:extLst>
      <p:ext uri="{BB962C8B-B14F-4D97-AF65-F5344CB8AC3E}">
        <p14:creationId xmlns:p14="http://schemas.microsoft.com/office/powerpoint/2010/main" val="318932362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microsoft.com/office/2007/relationships/media" Target="../media/media2.mp4"/><Relationship Id="rId7" Type="http://schemas.openxmlformats.org/officeDocument/2006/relationships/image" Target="../media/image26.tif"/><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notesSlide" Target="../notesSlides/notesSlide10.xml"/><Relationship Id="rId5" Type="http://schemas.openxmlformats.org/officeDocument/2006/relationships/slideLayout" Target="../slideLayouts/slideLayout13.xml"/><Relationship Id="rId4" Type="http://schemas.openxmlformats.org/officeDocument/2006/relationships/video" Target="../media/media2.mp4"/><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70.pn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40.emf"/><Relationship Id="rId4" Type="http://schemas.openxmlformats.org/officeDocument/2006/relationships/image" Target="../media/image39.emf"/></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43.pn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13.xml"/><Relationship Id="rId5" Type="http://schemas.openxmlformats.org/officeDocument/2006/relationships/image" Target="../media/image65.png"/><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0CB7A9F6-1DC1-F47C-F8CC-AD1A205E186B}"/>
              </a:ext>
            </a:extLst>
          </p:cNvPr>
          <p:cNvPicPr>
            <a:picLocks noChangeAspect="1"/>
          </p:cNvPicPr>
          <p:nvPr/>
        </p:nvPicPr>
        <p:blipFill>
          <a:blip r:embed="rId3">
            <a:clrChange>
              <a:clrFrom>
                <a:srgbClr val="FFFDDA"/>
              </a:clrFrom>
              <a:clrTo>
                <a:srgbClr val="FFFDDA">
                  <a:alpha val="0"/>
                </a:srgbClr>
              </a:clrTo>
            </a:clrChange>
            <a:duotone>
              <a:srgbClr val="A5A5A5">
                <a:shade val="45000"/>
                <a:satMod val="135000"/>
              </a:srgbClr>
              <a:prstClr val="white"/>
            </a:duotone>
            <a:extLst>
              <a:ext uri="{BEBA8EAE-BF5A-486C-A8C5-ECC9F3942E4B}">
                <a14:imgProps xmlns:a14="http://schemas.microsoft.com/office/drawing/2010/main">
                  <a14:imgLayer r:embed="rId4">
                    <a14:imgEffect>
                      <a14:colorTemperature colorTemp="11500"/>
                    </a14:imgEffect>
                  </a14:imgLayer>
                </a14:imgProps>
              </a:ext>
              <a:ext uri="{28A0092B-C50C-407E-A947-70E740481C1C}">
                <a14:useLocalDpi xmlns:a14="http://schemas.microsoft.com/office/drawing/2010/main" val="0"/>
              </a:ext>
            </a:extLst>
          </a:blip>
          <a:stretch>
            <a:fillRect/>
          </a:stretch>
        </p:blipFill>
        <p:spPr>
          <a:xfrm>
            <a:off x="1392572" y="3833221"/>
            <a:ext cx="9603998" cy="2921216"/>
          </a:xfrm>
          <a:prstGeom prst="rect">
            <a:avLst/>
          </a:prstGeom>
          <a:ln>
            <a:noFill/>
          </a:ln>
          <a:effectLst>
            <a:softEdge rad="112500"/>
          </a:effectLst>
        </p:spPr>
      </p:pic>
      <p:sp>
        <p:nvSpPr>
          <p:cNvPr id="16" name="任意多边形: 形状 15">
            <a:extLst>
              <a:ext uri="{FF2B5EF4-FFF2-40B4-BE49-F238E27FC236}">
                <a16:creationId xmlns:a16="http://schemas.microsoft.com/office/drawing/2014/main" id="{AF3DD3BF-F486-46DE-3C91-E41BBA08C133}"/>
              </a:ext>
            </a:extLst>
          </p:cNvPr>
          <p:cNvSpPr/>
          <p:nvPr/>
        </p:nvSpPr>
        <p:spPr>
          <a:xfrm rot="389110" flipH="1">
            <a:off x="-7077" y="-688394"/>
            <a:ext cx="12229708" cy="1658825"/>
          </a:xfrm>
          <a:custGeom>
            <a:avLst/>
            <a:gdLst>
              <a:gd name="connsiteX0" fmla="*/ 89979 w 12203964"/>
              <a:gd name="connsiteY0" fmla="*/ 0 h 1740609"/>
              <a:gd name="connsiteX1" fmla="*/ 12203964 w 12203964"/>
              <a:gd name="connsiteY1" fmla="*/ 1377037 h 1740609"/>
              <a:gd name="connsiteX2" fmla="*/ 12162635 w 12203964"/>
              <a:gd name="connsiteY2" fmla="*/ 1740609 h 1740609"/>
              <a:gd name="connsiteX3" fmla="*/ 12128132 w 12203964"/>
              <a:gd name="connsiteY3" fmla="*/ 1726171 h 1740609"/>
              <a:gd name="connsiteX4" fmla="*/ 8683924 w 12203964"/>
              <a:gd name="connsiteY4" fmla="*/ 1068908 h 1740609"/>
              <a:gd name="connsiteX5" fmla="*/ 8386856 w 12203964"/>
              <a:gd name="connsiteY5" fmla="*/ 1040726 h 1740609"/>
              <a:gd name="connsiteX6" fmla="*/ 8320431 w 12203964"/>
              <a:gd name="connsiteY6" fmla="*/ 1031233 h 1740609"/>
              <a:gd name="connsiteX7" fmla="*/ 2882475 w 12203964"/>
              <a:gd name="connsiteY7" fmla="*/ 709146 h 1740609"/>
              <a:gd name="connsiteX8" fmla="*/ 340265 w 12203964"/>
              <a:gd name="connsiteY8" fmla="*/ 772558 h 1740609"/>
              <a:gd name="connsiteX9" fmla="*/ 0 w 12203964"/>
              <a:gd name="connsiteY9" fmla="*/ 791554 h 1740609"/>
              <a:gd name="connsiteX10" fmla="*/ 89979 w 12203964"/>
              <a:gd name="connsiteY10" fmla="*/ 0 h 174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964" h="1740609">
                <a:moveTo>
                  <a:pt x="89979" y="0"/>
                </a:moveTo>
                <a:lnTo>
                  <a:pt x="12203964" y="1377037"/>
                </a:lnTo>
                <a:lnTo>
                  <a:pt x="12162635" y="1740609"/>
                </a:lnTo>
                <a:lnTo>
                  <a:pt x="12128132" y="1726171"/>
                </a:lnTo>
                <a:cubicBezTo>
                  <a:pt x="11425153" y="1451954"/>
                  <a:pt x="10211522" y="1222049"/>
                  <a:pt x="8683924" y="1068908"/>
                </a:cubicBezTo>
                <a:lnTo>
                  <a:pt x="8386856" y="1040726"/>
                </a:lnTo>
                <a:lnTo>
                  <a:pt x="8320431" y="1031233"/>
                </a:lnTo>
                <a:cubicBezTo>
                  <a:pt x="6842660" y="830018"/>
                  <a:pt x="4948123" y="709145"/>
                  <a:pt x="2882475" y="709146"/>
                </a:cubicBezTo>
                <a:cubicBezTo>
                  <a:pt x="1997198" y="709146"/>
                  <a:pt x="1143349" y="731347"/>
                  <a:pt x="340265" y="772558"/>
                </a:cubicBezTo>
                <a:lnTo>
                  <a:pt x="0" y="791554"/>
                </a:lnTo>
                <a:lnTo>
                  <a:pt x="89979" y="0"/>
                </a:lnTo>
                <a:close/>
              </a:path>
            </a:pathLst>
          </a:cu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953735"/>
              </a:solidFill>
            </a:endParaRPr>
          </a:p>
        </p:txBody>
      </p:sp>
      <p:sp>
        <p:nvSpPr>
          <p:cNvPr id="20" name="任意多边形: 形状 19">
            <a:extLst>
              <a:ext uri="{FF2B5EF4-FFF2-40B4-BE49-F238E27FC236}">
                <a16:creationId xmlns:a16="http://schemas.microsoft.com/office/drawing/2014/main" id="{C8C84B4B-08D4-1052-1141-ED5F049A378B}"/>
              </a:ext>
            </a:extLst>
          </p:cNvPr>
          <p:cNvSpPr/>
          <p:nvPr/>
        </p:nvSpPr>
        <p:spPr>
          <a:xfrm rot="21210890" flipH="1" flipV="1">
            <a:off x="16006" y="5859766"/>
            <a:ext cx="12225700" cy="1694075"/>
          </a:xfrm>
          <a:custGeom>
            <a:avLst/>
            <a:gdLst>
              <a:gd name="connsiteX0" fmla="*/ 89979 w 12203964"/>
              <a:gd name="connsiteY0" fmla="*/ 0 h 1740609"/>
              <a:gd name="connsiteX1" fmla="*/ 12203964 w 12203964"/>
              <a:gd name="connsiteY1" fmla="*/ 1377037 h 1740609"/>
              <a:gd name="connsiteX2" fmla="*/ 12162635 w 12203964"/>
              <a:gd name="connsiteY2" fmla="*/ 1740609 h 1740609"/>
              <a:gd name="connsiteX3" fmla="*/ 12128132 w 12203964"/>
              <a:gd name="connsiteY3" fmla="*/ 1726171 h 1740609"/>
              <a:gd name="connsiteX4" fmla="*/ 8683924 w 12203964"/>
              <a:gd name="connsiteY4" fmla="*/ 1068908 h 1740609"/>
              <a:gd name="connsiteX5" fmla="*/ 8386856 w 12203964"/>
              <a:gd name="connsiteY5" fmla="*/ 1040726 h 1740609"/>
              <a:gd name="connsiteX6" fmla="*/ 8320431 w 12203964"/>
              <a:gd name="connsiteY6" fmla="*/ 1031233 h 1740609"/>
              <a:gd name="connsiteX7" fmla="*/ 2882475 w 12203964"/>
              <a:gd name="connsiteY7" fmla="*/ 709146 h 1740609"/>
              <a:gd name="connsiteX8" fmla="*/ 340265 w 12203964"/>
              <a:gd name="connsiteY8" fmla="*/ 772558 h 1740609"/>
              <a:gd name="connsiteX9" fmla="*/ 0 w 12203964"/>
              <a:gd name="connsiteY9" fmla="*/ 791554 h 1740609"/>
              <a:gd name="connsiteX10" fmla="*/ 89979 w 12203964"/>
              <a:gd name="connsiteY10" fmla="*/ 0 h 174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964" h="1740609">
                <a:moveTo>
                  <a:pt x="89979" y="0"/>
                </a:moveTo>
                <a:lnTo>
                  <a:pt x="12203964" y="1377037"/>
                </a:lnTo>
                <a:lnTo>
                  <a:pt x="12162635" y="1740609"/>
                </a:lnTo>
                <a:lnTo>
                  <a:pt x="12128132" y="1726171"/>
                </a:lnTo>
                <a:cubicBezTo>
                  <a:pt x="11425153" y="1451954"/>
                  <a:pt x="10211522" y="1222049"/>
                  <a:pt x="8683924" y="1068908"/>
                </a:cubicBezTo>
                <a:lnTo>
                  <a:pt x="8386856" y="1040726"/>
                </a:lnTo>
                <a:lnTo>
                  <a:pt x="8320431" y="1031233"/>
                </a:lnTo>
                <a:cubicBezTo>
                  <a:pt x="6842660" y="830018"/>
                  <a:pt x="4948123" y="709145"/>
                  <a:pt x="2882475" y="709146"/>
                </a:cubicBezTo>
                <a:cubicBezTo>
                  <a:pt x="1997198" y="709146"/>
                  <a:pt x="1143349" y="731347"/>
                  <a:pt x="340265" y="772558"/>
                </a:cubicBezTo>
                <a:lnTo>
                  <a:pt x="0" y="791554"/>
                </a:lnTo>
                <a:lnTo>
                  <a:pt x="89979" y="0"/>
                </a:lnTo>
                <a:close/>
              </a:path>
            </a:pathLst>
          </a:cu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953735"/>
              </a:solidFill>
            </a:endParaRPr>
          </a:p>
        </p:txBody>
      </p:sp>
      <p:sp>
        <p:nvSpPr>
          <p:cNvPr id="22" name="文本框 21">
            <a:extLst>
              <a:ext uri="{FF2B5EF4-FFF2-40B4-BE49-F238E27FC236}">
                <a16:creationId xmlns:a16="http://schemas.microsoft.com/office/drawing/2014/main" id="{58F5AFC9-6961-FD5D-BA28-7326D6EA7D1C}"/>
              </a:ext>
            </a:extLst>
          </p:cNvPr>
          <p:cNvSpPr txBox="1"/>
          <p:nvPr/>
        </p:nvSpPr>
        <p:spPr>
          <a:xfrm>
            <a:off x="1182927" y="1427336"/>
            <a:ext cx="9603998" cy="1077218"/>
          </a:xfrm>
          <a:prstGeom prst="rect">
            <a:avLst/>
          </a:prstGeom>
          <a:noFill/>
        </p:spPr>
        <p:txBody>
          <a:bodyPr wrap="square" rtlCol="0">
            <a:spAutoFit/>
          </a:bodyPr>
          <a:lstStyle/>
          <a:p>
            <a:pPr algn="ctr"/>
            <a:r>
              <a:rPr lang="en-US" altLang="zh-CN" sz="3200" dirty="0">
                <a:latin typeface="Arial" panose="020B0604020202020204" pitchFamily="34" charset="0"/>
                <a:ea typeface="黑体" panose="02010609060101010101" pitchFamily="49" charset="-122"/>
                <a:cs typeface="Arial" panose="020B0604020202020204" pitchFamily="34" charset="0"/>
              </a:rPr>
              <a:t>Enhancement of </a:t>
            </a:r>
            <a:r>
              <a:rPr lang="en-US" altLang="zh-CN" sz="3200" i="1" dirty="0">
                <a:latin typeface="Arial" panose="020B0604020202020204" pitchFamily="34" charset="0"/>
                <a:ea typeface="黑体" panose="02010609060101010101" pitchFamily="49" charset="-122"/>
                <a:cs typeface="Arial" panose="020B0604020202020204" pitchFamily="34" charset="0"/>
              </a:rPr>
              <a:t>B</a:t>
            </a:r>
            <a:r>
              <a:rPr lang="en-US" altLang="zh-CN" sz="32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3200" dirty="0">
                <a:latin typeface="Arial" panose="020B0604020202020204" pitchFamily="34" charset="0"/>
                <a:ea typeface="黑体" panose="02010609060101010101" pitchFamily="49" charset="-122"/>
                <a:cs typeface="Arial" panose="020B0604020202020204" pitchFamily="34" charset="0"/>
              </a:rPr>
              <a:t> in Fe</a:t>
            </a:r>
            <a:r>
              <a:rPr lang="en-US" altLang="zh-CN" sz="32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3200" dirty="0">
                <a:latin typeface="Arial" panose="020B0604020202020204" pitchFamily="34" charset="0"/>
                <a:ea typeface="黑体" panose="02010609060101010101" pitchFamily="49" charset="-122"/>
                <a:cs typeface="Arial" panose="020B0604020202020204" pitchFamily="34" charset="0"/>
              </a:rPr>
              <a:t>Se</a:t>
            </a:r>
            <a:r>
              <a:rPr lang="en-US" altLang="zh-CN" sz="3200" baseline="-25000" dirty="0">
                <a:latin typeface="Arial" panose="020B0604020202020204" pitchFamily="34" charset="0"/>
                <a:ea typeface="黑体" panose="02010609060101010101" pitchFamily="49" charset="-122"/>
                <a:cs typeface="Arial" panose="020B0604020202020204" pitchFamily="34" charset="0"/>
              </a:rPr>
              <a:t>1-</a:t>
            </a:r>
            <a:r>
              <a:rPr lang="en-US" altLang="zh-CN" sz="32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3200" dirty="0">
                <a:latin typeface="Arial" panose="020B0604020202020204" pitchFamily="34" charset="0"/>
                <a:ea typeface="黑体" panose="02010609060101010101" pitchFamily="49" charset="-122"/>
                <a:cs typeface="Arial" panose="020B0604020202020204" pitchFamily="34" charset="0"/>
              </a:rPr>
              <a:t>Te</a:t>
            </a:r>
            <a:r>
              <a:rPr lang="en-US" altLang="zh-CN" sz="3200" i="1" baseline="-25000" dirty="0">
                <a:latin typeface="Arial" panose="020B0604020202020204" pitchFamily="34" charset="0"/>
                <a:ea typeface="黑体" panose="02010609060101010101" pitchFamily="49" charset="-122"/>
                <a:cs typeface="Arial" panose="020B0604020202020204" pitchFamily="34" charset="0"/>
              </a:rPr>
              <a:t>x </a:t>
            </a:r>
            <a:r>
              <a:rPr lang="en-US" altLang="zh-CN" sz="3200" dirty="0">
                <a:latin typeface="Arial" panose="020B0604020202020204" pitchFamily="34" charset="0"/>
                <a:ea typeface="黑体" panose="02010609060101010101" pitchFamily="49" charset="-122"/>
                <a:cs typeface="Arial" panose="020B0604020202020204" pitchFamily="34" charset="0"/>
              </a:rPr>
              <a:t>-coated Nb structures for SRF applications</a:t>
            </a:r>
            <a:endParaRPr lang="zh-CN" altLang="en-US" sz="3200" dirty="0">
              <a:latin typeface="黑体" panose="02010609060101010101" pitchFamily="49" charset="-122"/>
              <a:ea typeface="黑体" panose="02010609060101010101" pitchFamily="49" charset="-122"/>
            </a:endParaRPr>
          </a:p>
        </p:txBody>
      </p:sp>
      <p:sp>
        <p:nvSpPr>
          <p:cNvPr id="23" name="文本框 22">
            <a:extLst>
              <a:ext uri="{FF2B5EF4-FFF2-40B4-BE49-F238E27FC236}">
                <a16:creationId xmlns:a16="http://schemas.microsoft.com/office/drawing/2014/main" id="{9F65DA58-52A8-5B9F-B2CB-3641EDA94491}"/>
              </a:ext>
            </a:extLst>
          </p:cNvPr>
          <p:cNvSpPr txBox="1"/>
          <p:nvPr/>
        </p:nvSpPr>
        <p:spPr>
          <a:xfrm>
            <a:off x="2480948" y="3024779"/>
            <a:ext cx="7230121" cy="1430263"/>
          </a:xfrm>
          <a:prstGeom prst="rect">
            <a:avLst/>
          </a:prstGeom>
          <a:noFill/>
        </p:spPr>
        <p:txBody>
          <a:bodyPr wrap="none" rtlCol="0">
            <a:spAutoFit/>
          </a:bodyPr>
          <a:lstStyle/>
          <a:p>
            <a:pPr algn="ctr">
              <a:lnSpc>
                <a:spcPct val="150000"/>
              </a:lnSpc>
            </a:pPr>
            <a:r>
              <a:rPr lang="en-US" altLang="zh-CN" sz="2000" dirty="0">
                <a:latin typeface="Calibri" panose="020F0502020204030204" pitchFamily="34" charset="0"/>
                <a:ea typeface="Calibri" panose="020F0502020204030204" pitchFamily="34" charset="0"/>
                <a:cs typeface="Calibri" panose="020F0502020204030204" pitchFamily="34" charset="0"/>
              </a:rPr>
              <a:t>Zefeng Lin</a:t>
            </a:r>
          </a:p>
          <a:p>
            <a:pPr algn="ctr">
              <a:lnSpc>
                <a:spcPct val="150000"/>
              </a:lnSpc>
            </a:pPr>
            <a:r>
              <a:rPr lang="en-US" altLang="zh-CN" sz="2000" dirty="0">
                <a:latin typeface="Calibri" panose="020F0502020204030204" pitchFamily="34" charset="0"/>
                <a:ea typeface="Calibri" panose="020F0502020204030204" pitchFamily="34" charset="0"/>
                <a:cs typeface="Calibri" panose="020F0502020204030204" pitchFamily="34" charset="0"/>
              </a:rPr>
              <a:t>Institute of Physics, Chinese Academy of Sciences</a:t>
            </a:r>
            <a:r>
              <a:rPr lang="zh-CN" altLang="en-US" sz="2000" dirty="0">
                <a:latin typeface="Calibri" panose="020F0502020204030204" pitchFamily="34" charset="0"/>
                <a:ea typeface="黑体" panose="02010609060101010101" pitchFamily="49" charset="-122"/>
                <a:cs typeface="Calibri" panose="020F0502020204030204" pitchFamily="34" charset="0"/>
              </a:rPr>
              <a:t> </a:t>
            </a:r>
            <a:endParaRPr lang="en-US" altLang="zh-CN" sz="2000" dirty="0">
              <a:latin typeface="Calibri" panose="020F0502020204030204" pitchFamily="34" charset="0"/>
              <a:ea typeface="黑体" panose="02010609060101010101" pitchFamily="49" charset="-122"/>
              <a:cs typeface="Calibri" panose="020F0502020204030204" pitchFamily="34" charset="0"/>
            </a:endParaRPr>
          </a:p>
          <a:p>
            <a:pPr algn="ctr">
              <a:lnSpc>
                <a:spcPct val="150000"/>
              </a:lnSpc>
            </a:pPr>
            <a:r>
              <a:rPr lang="en-US" altLang="zh-CN" sz="2000" dirty="0"/>
              <a:t>CO</a:t>
            </a:r>
            <a:r>
              <a:rPr lang="zh-CN" altLang="en-US" sz="2000" dirty="0"/>
              <a:t>：</a:t>
            </a:r>
            <a:r>
              <a:rPr lang="zh-CN" altLang="en-US" sz="2000" dirty="0">
                <a:latin typeface="Calibri" panose="020F0502020204030204" pitchFamily="34" charset="0"/>
                <a:ea typeface="黑体" panose="02010609060101010101" pitchFamily="49" charset="-122"/>
                <a:cs typeface="Calibri" panose="020F0502020204030204" pitchFamily="34" charset="0"/>
              </a:rPr>
              <a:t> </a:t>
            </a:r>
            <a:r>
              <a:rPr lang="en-US" altLang="zh-CN" sz="2000" dirty="0">
                <a:latin typeface="Calibri" panose="020F0502020204030204" pitchFamily="34" charset="0"/>
                <a:ea typeface="Calibri" panose="020F0502020204030204" pitchFamily="34" charset="0"/>
                <a:cs typeface="Calibri" panose="020F0502020204030204" pitchFamily="34" charset="0"/>
              </a:rPr>
              <a:t>Institute of High Energy Physics, Chinese Academy of Sciences</a:t>
            </a:r>
          </a:p>
        </p:txBody>
      </p:sp>
      <p:pic>
        <p:nvPicPr>
          <p:cNvPr id="2" name="Picture 3" descr="C:\Users\pp\Desktop\logo-long.png">
            <a:extLst>
              <a:ext uri="{FF2B5EF4-FFF2-40B4-BE49-F238E27FC236}">
                <a16:creationId xmlns:a16="http://schemas.microsoft.com/office/drawing/2014/main" id="{FE1D9789-8CF9-439D-A0E4-B03DF6B67DBB}"/>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aturation sat="81000"/>
                    </a14:imgEffect>
                  </a14:imgLayer>
                </a14:imgProps>
              </a:ext>
            </a:extLst>
          </a:blip>
          <a:srcRect r="81372"/>
          <a:stretch/>
        </p:blipFill>
        <p:spPr bwMode="auto">
          <a:xfrm>
            <a:off x="73891" y="283082"/>
            <a:ext cx="1390560" cy="1326846"/>
          </a:xfrm>
          <a:prstGeom prst="rect">
            <a:avLst/>
          </a:prstGeom>
          <a:noFill/>
          <a:ln>
            <a:noFill/>
          </a:ln>
        </p:spPr>
      </p:pic>
    </p:spTree>
    <p:extLst>
      <p:ext uri="{BB962C8B-B14F-4D97-AF65-F5344CB8AC3E}">
        <p14:creationId xmlns:p14="http://schemas.microsoft.com/office/powerpoint/2010/main" val="2173019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High-throughput composition-spread film</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9" name="文本框 8">
            <a:extLst>
              <a:ext uri="{FF2B5EF4-FFF2-40B4-BE49-F238E27FC236}">
                <a16:creationId xmlns:a16="http://schemas.microsoft.com/office/drawing/2014/main" id="{3E4804B2-2CF7-607E-8C79-191BC4BDE393}"/>
              </a:ext>
            </a:extLst>
          </p:cNvPr>
          <p:cNvSpPr txBox="1"/>
          <p:nvPr/>
        </p:nvSpPr>
        <p:spPr>
          <a:xfrm>
            <a:off x="9030569" y="6492858"/>
            <a:ext cx="3170412"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J. Yuan </a:t>
            </a:r>
            <a:r>
              <a:rPr lang="en-US" altLang="zh-CN" sz="1400" i="1" dirty="0">
                <a:latin typeface="Arial" panose="020B0604020202020204" pitchFamily="34" charset="0"/>
                <a:cs typeface="Arial" panose="020B0604020202020204" pitchFamily="34" charset="0"/>
              </a:rPr>
              <a:t>et al. Nature </a:t>
            </a:r>
            <a:r>
              <a:rPr lang="en-US" altLang="zh-CN" sz="1400" b="1" i="1" dirty="0">
                <a:latin typeface="Arial" panose="020B0604020202020204" pitchFamily="34" charset="0"/>
                <a:cs typeface="Arial" panose="020B0604020202020204" pitchFamily="34" charset="0"/>
              </a:rPr>
              <a:t>602</a:t>
            </a:r>
            <a:r>
              <a:rPr lang="en-US" altLang="zh-CN" sz="1400" i="1" dirty="0">
                <a:latin typeface="Arial" panose="020B0604020202020204" pitchFamily="34" charset="0"/>
                <a:cs typeface="Arial" panose="020B0604020202020204" pitchFamily="34" charset="0"/>
              </a:rPr>
              <a:t>,431 (2022)</a:t>
            </a:r>
          </a:p>
        </p:txBody>
      </p:sp>
      <p:sp>
        <p:nvSpPr>
          <p:cNvPr id="27" name="文本框 26">
            <a:extLst>
              <a:ext uri="{FF2B5EF4-FFF2-40B4-BE49-F238E27FC236}">
                <a16:creationId xmlns:a16="http://schemas.microsoft.com/office/drawing/2014/main" id="{E8F091A9-A041-1F2D-5A52-F062B24C3253}"/>
              </a:ext>
            </a:extLst>
          </p:cNvPr>
          <p:cNvSpPr txBox="1"/>
          <p:nvPr/>
        </p:nvSpPr>
        <p:spPr>
          <a:xfrm>
            <a:off x="66331" y="6550223"/>
            <a:ext cx="6156802"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H. Yu </a:t>
            </a:r>
            <a:r>
              <a:rPr lang="en-US" altLang="zh-CN" sz="1400" i="1" dirty="0">
                <a:latin typeface="Arial" panose="020B0604020202020204" pitchFamily="34" charset="0"/>
                <a:cs typeface="Arial" panose="020B0604020202020204" pitchFamily="34" charset="0"/>
              </a:rPr>
              <a:t>et al. Sci. China-Phys. Mech. Astron. </a:t>
            </a:r>
            <a:r>
              <a:rPr lang="en-US" altLang="zh-CN" sz="1400" b="1" dirty="0">
                <a:latin typeface="Arial" panose="020B0604020202020204" pitchFamily="34" charset="0"/>
                <a:cs typeface="Arial" panose="020B0604020202020204" pitchFamily="34" charset="0"/>
              </a:rPr>
              <a:t>60</a:t>
            </a:r>
            <a:r>
              <a:rPr lang="en-US" altLang="zh-CN" sz="1400" dirty="0">
                <a:latin typeface="Arial" panose="020B0604020202020204" pitchFamily="34" charset="0"/>
                <a:cs typeface="Arial" panose="020B0604020202020204" pitchFamily="34" charset="0"/>
              </a:rPr>
              <a:t>, 087412 (2017) </a:t>
            </a:r>
            <a:endParaRPr lang="zh-CN" altLang="en-US" sz="1400" dirty="0">
              <a:latin typeface="Arial" panose="020B0604020202020204" pitchFamily="34" charset="0"/>
              <a:cs typeface="Arial" panose="020B0604020202020204" pitchFamily="34" charset="0"/>
            </a:endParaRPr>
          </a:p>
        </p:txBody>
      </p:sp>
      <p:pic>
        <p:nvPicPr>
          <p:cNvPr id="28" name="图片 27">
            <a:extLst>
              <a:ext uri="{FF2B5EF4-FFF2-40B4-BE49-F238E27FC236}">
                <a16:creationId xmlns:a16="http://schemas.microsoft.com/office/drawing/2014/main" id="{EFCC92FB-4A30-CC80-E674-B2BD3FDC94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35250" y="941399"/>
            <a:ext cx="3264145" cy="5098233"/>
          </a:xfrm>
          <a:prstGeom prst="rect">
            <a:avLst/>
          </a:prstGeom>
          <a:ln>
            <a:solidFill>
              <a:schemeClr val="tx1"/>
            </a:solidFill>
          </a:ln>
        </p:spPr>
      </p:pic>
      <p:pic>
        <p:nvPicPr>
          <p:cNvPr id="29" name="组合薄膜生长演示.wmv">
            <a:hlinkClick r:id="" action="ppaction://media"/>
            <a:extLst>
              <a:ext uri="{FF2B5EF4-FFF2-40B4-BE49-F238E27FC236}">
                <a16:creationId xmlns:a16="http://schemas.microsoft.com/office/drawing/2014/main" id="{A2D9464E-0D87-4E61-C9B0-4E08F05B370B}"/>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936610" y="783198"/>
            <a:ext cx="2860749" cy="2707318"/>
          </a:xfrm>
          <a:prstGeom prst="rect">
            <a:avLst/>
          </a:prstGeom>
        </p:spPr>
      </p:pic>
      <p:sp>
        <p:nvSpPr>
          <p:cNvPr id="34" name="文本框 33">
            <a:extLst>
              <a:ext uri="{FF2B5EF4-FFF2-40B4-BE49-F238E27FC236}">
                <a16:creationId xmlns:a16="http://schemas.microsoft.com/office/drawing/2014/main" id="{5758C270-8AEC-5CD4-EAB4-C5C57A473A65}"/>
              </a:ext>
            </a:extLst>
          </p:cNvPr>
          <p:cNvSpPr txBox="1"/>
          <p:nvPr/>
        </p:nvSpPr>
        <p:spPr>
          <a:xfrm>
            <a:off x="8537286" y="5565912"/>
            <a:ext cx="3260808" cy="646331"/>
          </a:xfrm>
          <a:prstGeom prst="rect">
            <a:avLst/>
          </a:prstGeom>
          <a:solidFill>
            <a:srgbClr val="FFFF00"/>
          </a:solidFill>
          <a:ln>
            <a:solidFill>
              <a:schemeClr val="tx1"/>
            </a:solidFill>
          </a:ln>
        </p:spPr>
        <p:txBody>
          <a:bodyPr wrap="square">
            <a:spAutoFit/>
          </a:bodyPr>
          <a:lstStyle/>
          <a:p>
            <a:pPr indent="0">
              <a:buFont typeface="Wingdings" panose="05000000000000000000" charset="0"/>
              <a:buNone/>
            </a:pPr>
            <a:r>
              <a:rPr lang="en-US" altLang="zh-CN" sz="1800" b="1" dirty="0">
                <a:solidFill>
                  <a:srgbClr val="0000FF"/>
                </a:solidFill>
                <a:sym typeface="+mn-ea"/>
              </a:rPr>
              <a:t>Combinatorial single crystalline film Rather than superlattice</a:t>
            </a:r>
            <a:endParaRPr lang="zh-CN" altLang="en-US" dirty="0">
              <a:solidFill>
                <a:srgbClr val="0000FF"/>
              </a:solidFill>
            </a:endParaRPr>
          </a:p>
        </p:txBody>
      </p:sp>
      <p:grpSp>
        <p:nvGrpSpPr>
          <p:cNvPr id="35" name="Group 3">
            <a:extLst>
              <a:ext uri="{FF2B5EF4-FFF2-40B4-BE49-F238E27FC236}">
                <a16:creationId xmlns:a16="http://schemas.microsoft.com/office/drawing/2014/main" id="{C5A4E91B-1C59-B704-DD0C-6AC536236CE9}"/>
              </a:ext>
            </a:extLst>
          </p:cNvPr>
          <p:cNvGrpSpPr/>
          <p:nvPr/>
        </p:nvGrpSpPr>
        <p:grpSpPr bwMode="auto">
          <a:xfrm>
            <a:off x="8224742" y="1824467"/>
            <a:ext cx="3810000" cy="3048000"/>
            <a:chOff x="5137318" y="1905000"/>
            <a:chExt cx="3810539" cy="3048000"/>
          </a:xfrm>
        </p:grpSpPr>
        <p:sp>
          <p:nvSpPr>
            <p:cNvPr id="36" name="Rectangle 73">
              <a:extLst>
                <a:ext uri="{FF2B5EF4-FFF2-40B4-BE49-F238E27FC236}">
                  <a16:creationId xmlns:a16="http://schemas.microsoft.com/office/drawing/2014/main" id="{72F5B1A0-3E8C-A8EA-F841-AEA199D7E4E6}"/>
                </a:ext>
              </a:extLst>
            </p:cNvPr>
            <p:cNvSpPr>
              <a:spLocks noChangeArrowheads="1"/>
            </p:cNvSpPr>
            <p:nvPr/>
          </p:nvSpPr>
          <p:spPr bwMode="auto">
            <a:xfrm>
              <a:off x="5724525" y="2277745"/>
              <a:ext cx="2362200" cy="609600"/>
            </a:xfrm>
            <a:prstGeom prst="rect">
              <a:avLst/>
            </a:prstGeom>
            <a:gradFill rotWithShape="1">
              <a:gsLst>
                <a:gs pos="0">
                  <a:srgbClr val="B84B1A"/>
                </a:gs>
                <a:gs pos="100000">
                  <a:srgbClr val="669900"/>
                </a:gs>
              </a:gsLst>
              <a:lin ang="0" scaled="1"/>
            </a:gra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37" name="AutoShape 74">
              <a:extLst>
                <a:ext uri="{FF2B5EF4-FFF2-40B4-BE49-F238E27FC236}">
                  <a16:creationId xmlns:a16="http://schemas.microsoft.com/office/drawing/2014/main" id="{F72383F0-C7EE-DB4B-C6C9-A6FABEEA7696}"/>
                </a:ext>
              </a:extLst>
            </p:cNvPr>
            <p:cNvSpPr>
              <a:spLocks noChangeArrowheads="1"/>
            </p:cNvSpPr>
            <p:nvPr/>
          </p:nvSpPr>
          <p:spPr bwMode="auto">
            <a:xfrm>
              <a:off x="5702300" y="3429000"/>
              <a:ext cx="2359025" cy="228600"/>
            </a:xfrm>
            <a:prstGeom prst="rtTriangle">
              <a:avLst/>
            </a:prstGeom>
            <a:solidFill>
              <a:srgbClr val="B84B1A"/>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38" name="AutoShape 75">
              <a:extLst>
                <a:ext uri="{FF2B5EF4-FFF2-40B4-BE49-F238E27FC236}">
                  <a16:creationId xmlns:a16="http://schemas.microsoft.com/office/drawing/2014/main" id="{FAD15EB8-263B-5A6A-A05A-526D5809466E}"/>
                </a:ext>
              </a:extLst>
            </p:cNvPr>
            <p:cNvSpPr>
              <a:spLocks noChangeArrowheads="1"/>
            </p:cNvSpPr>
            <p:nvPr/>
          </p:nvSpPr>
          <p:spPr bwMode="auto">
            <a:xfrm rot="10800000">
              <a:off x="5699125" y="3429000"/>
              <a:ext cx="2359025" cy="228600"/>
            </a:xfrm>
            <a:prstGeom prst="rtTriangle">
              <a:avLst/>
            </a:prstGeom>
            <a:solidFill>
              <a:srgbClr val="669900"/>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39" name="AutoShape 76">
              <a:extLst>
                <a:ext uri="{FF2B5EF4-FFF2-40B4-BE49-F238E27FC236}">
                  <a16:creationId xmlns:a16="http://schemas.microsoft.com/office/drawing/2014/main" id="{C21B7231-E1CF-E4C8-7CBF-2644C5BD7F8F}"/>
                </a:ext>
              </a:extLst>
            </p:cNvPr>
            <p:cNvSpPr>
              <a:spLocks noChangeArrowheads="1"/>
            </p:cNvSpPr>
            <p:nvPr/>
          </p:nvSpPr>
          <p:spPr bwMode="auto">
            <a:xfrm>
              <a:off x="5702300" y="3648075"/>
              <a:ext cx="2359025" cy="228600"/>
            </a:xfrm>
            <a:prstGeom prst="rtTriangle">
              <a:avLst/>
            </a:prstGeom>
            <a:solidFill>
              <a:srgbClr val="B84B1A"/>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0" name="AutoShape 77">
              <a:extLst>
                <a:ext uri="{FF2B5EF4-FFF2-40B4-BE49-F238E27FC236}">
                  <a16:creationId xmlns:a16="http://schemas.microsoft.com/office/drawing/2014/main" id="{5E049530-165A-4C0B-AC74-A149309AC2AF}"/>
                </a:ext>
              </a:extLst>
            </p:cNvPr>
            <p:cNvSpPr>
              <a:spLocks noChangeArrowheads="1"/>
            </p:cNvSpPr>
            <p:nvPr/>
          </p:nvSpPr>
          <p:spPr bwMode="auto">
            <a:xfrm rot="10800000">
              <a:off x="5699125" y="3648075"/>
              <a:ext cx="2359025" cy="228600"/>
            </a:xfrm>
            <a:prstGeom prst="rtTriangle">
              <a:avLst/>
            </a:prstGeom>
            <a:solidFill>
              <a:srgbClr val="669900"/>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1" name="AutoShape 78">
              <a:extLst>
                <a:ext uri="{FF2B5EF4-FFF2-40B4-BE49-F238E27FC236}">
                  <a16:creationId xmlns:a16="http://schemas.microsoft.com/office/drawing/2014/main" id="{A321558B-C239-248F-301A-7C74BA1D2998}"/>
                </a:ext>
              </a:extLst>
            </p:cNvPr>
            <p:cNvSpPr>
              <a:spLocks noChangeArrowheads="1"/>
            </p:cNvSpPr>
            <p:nvPr/>
          </p:nvSpPr>
          <p:spPr bwMode="auto">
            <a:xfrm>
              <a:off x="5702300" y="3867150"/>
              <a:ext cx="2359025" cy="228600"/>
            </a:xfrm>
            <a:prstGeom prst="rtTriangle">
              <a:avLst/>
            </a:prstGeom>
            <a:solidFill>
              <a:srgbClr val="B84B1A"/>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2" name="AutoShape 79">
              <a:extLst>
                <a:ext uri="{FF2B5EF4-FFF2-40B4-BE49-F238E27FC236}">
                  <a16:creationId xmlns:a16="http://schemas.microsoft.com/office/drawing/2014/main" id="{37D25D05-00CC-66B9-B8EC-17008E4D94F4}"/>
                </a:ext>
              </a:extLst>
            </p:cNvPr>
            <p:cNvSpPr>
              <a:spLocks noChangeArrowheads="1"/>
            </p:cNvSpPr>
            <p:nvPr/>
          </p:nvSpPr>
          <p:spPr bwMode="auto">
            <a:xfrm rot="10800000">
              <a:off x="5699125" y="3867150"/>
              <a:ext cx="2359025" cy="228600"/>
            </a:xfrm>
            <a:prstGeom prst="rtTriangle">
              <a:avLst/>
            </a:prstGeom>
            <a:solidFill>
              <a:srgbClr val="669900"/>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3" name="AutoShape 80">
              <a:extLst>
                <a:ext uri="{FF2B5EF4-FFF2-40B4-BE49-F238E27FC236}">
                  <a16:creationId xmlns:a16="http://schemas.microsoft.com/office/drawing/2014/main" id="{D54B719C-2C7D-77C5-3DFF-C4FF91DCB8C4}"/>
                </a:ext>
              </a:extLst>
            </p:cNvPr>
            <p:cNvSpPr>
              <a:spLocks noChangeArrowheads="1"/>
            </p:cNvSpPr>
            <p:nvPr/>
          </p:nvSpPr>
          <p:spPr bwMode="auto">
            <a:xfrm>
              <a:off x="5702300" y="4095750"/>
              <a:ext cx="2359025" cy="228600"/>
            </a:xfrm>
            <a:prstGeom prst="rtTriangle">
              <a:avLst/>
            </a:prstGeom>
            <a:solidFill>
              <a:srgbClr val="B84B1A"/>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4" name="AutoShape 81">
              <a:extLst>
                <a:ext uri="{FF2B5EF4-FFF2-40B4-BE49-F238E27FC236}">
                  <a16:creationId xmlns:a16="http://schemas.microsoft.com/office/drawing/2014/main" id="{D9697D72-966C-1FCE-55F3-9E3F30DA8304}"/>
                </a:ext>
              </a:extLst>
            </p:cNvPr>
            <p:cNvSpPr>
              <a:spLocks noChangeArrowheads="1"/>
            </p:cNvSpPr>
            <p:nvPr/>
          </p:nvSpPr>
          <p:spPr bwMode="auto">
            <a:xfrm rot="10800000">
              <a:off x="5699125" y="4095750"/>
              <a:ext cx="2359025" cy="228600"/>
            </a:xfrm>
            <a:prstGeom prst="rtTriangle">
              <a:avLst/>
            </a:prstGeom>
            <a:solidFill>
              <a:srgbClr val="669900"/>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5" name="AutoShape 82">
              <a:extLst>
                <a:ext uri="{FF2B5EF4-FFF2-40B4-BE49-F238E27FC236}">
                  <a16:creationId xmlns:a16="http://schemas.microsoft.com/office/drawing/2014/main" id="{F0C99073-959A-6464-4365-51BB4C424673}"/>
                </a:ext>
              </a:extLst>
            </p:cNvPr>
            <p:cNvSpPr>
              <a:spLocks noChangeArrowheads="1"/>
            </p:cNvSpPr>
            <p:nvPr/>
          </p:nvSpPr>
          <p:spPr bwMode="auto">
            <a:xfrm>
              <a:off x="5702300" y="4314825"/>
              <a:ext cx="2359025" cy="228600"/>
            </a:xfrm>
            <a:prstGeom prst="rtTriangle">
              <a:avLst/>
            </a:prstGeom>
            <a:solidFill>
              <a:srgbClr val="B84B1A"/>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6" name="AutoShape 83">
              <a:extLst>
                <a:ext uri="{FF2B5EF4-FFF2-40B4-BE49-F238E27FC236}">
                  <a16:creationId xmlns:a16="http://schemas.microsoft.com/office/drawing/2014/main" id="{C248533A-A0DE-BCD6-FE46-56E3E2A83664}"/>
                </a:ext>
              </a:extLst>
            </p:cNvPr>
            <p:cNvSpPr>
              <a:spLocks noChangeArrowheads="1"/>
            </p:cNvSpPr>
            <p:nvPr/>
          </p:nvSpPr>
          <p:spPr bwMode="auto">
            <a:xfrm rot="10800000">
              <a:off x="5699125" y="4314825"/>
              <a:ext cx="2359025" cy="228600"/>
            </a:xfrm>
            <a:prstGeom prst="rtTriangle">
              <a:avLst/>
            </a:prstGeom>
            <a:solidFill>
              <a:srgbClr val="669900"/>
            </a:solidFill>
            <a:ln w="9525">
              <a:solidFill>
                <a:schemeClr val="tx1"/>
              </a:solidFill>
              <a:miter lim="800000"/>
            </a:ln>
          </p:spPr>
          <p:txBody>
            <a:bodyPr wrap="none" anchor="ctr"/>
            <a:lstStyle/>
            <a:p>
              <a:endParaRPr lang="zh-CN" altLang="en-US" sz="2400">
                <a:solidFill>
                  <a:srgbClr val="000000"/>
                </a:solidFill>
                <a:latin typeface="Arial" panose="020B0604020202020204" pitchFamily="34" charset="0"/>
                <a:ea typeface="宋体" panose="02010600030101010101" pitchFamily="2" charset="-122"/>
              </a:endParaRPr>
            </a:p>
          </p:txBody>
        </p:sp>
        <p:sp>
          <p:nvSpPr>
            <p:cNvPr id="47" name="Rectangle 84">
              <a:extLst>
                <a:ext uri="{FF2B5EF4-FFF2-40B4-BE49-F238E27FC236}">
                  <a16:creationId xmlns:a16="http://schemas.microsoft.com/office/drawing/2014/main" id="{1ACBD1B1-3BC6-27D2-7C47-9A03C0CDD11D}"/>
                </a:ext>
              </a:extLst>
            </p:cNvPr>
            <p:cNvSpPr>
              <a:spLocks noChangeArrowheads="1"/>
            </p:cNvSpPr>
            <p:nvPr/>
          </p:nvSpPr>
          <p:spPr bwMode="auto">
            <a:xfrm>
              <a:off x="5692775" y="4533900"/>
              <a:ext cx="2362200" cy="419100"/>
            </a:xfrm>
            <a:prstGeom prst="rect">
              <a:avLst/>
            </a:prstGeom>
            <a:solidFill>
              <a:srgbClr val="3366FF"/>
            </a:solidFill>
            <a:ln w="9525">
              <a:solidFill>
                <a:schemeClr val="tx1"/>
              </a:solidFill>
              <a:miter lim="800000"/>
            </a:ln>
          </p:spPr>
          <p:txBody>
            <a:bodyPr wrap="none" anchor="ctr"/>
            <a:lstStyle/>
            <a:p>
              <a:pPr algn="ctr"/>
              <a:endParaRPr lang="zh-CN" altLang="en-US">
                <a:solidFill>
                  <a:srgbClr val="000000"/>
                </a:solidFill>
                <a:latin typeface="Arial" panose="020B0604020202020204" pitchFamily="34" charset="0"/>
                <a:ea typeface="宋体" panose="02010600030101010101" pitchFamily="2" charset="-122"/>
              </a:endParaRPr>
            </a:p>
          </p:txBody>
        </p:sp>
        <p:sp>
          <p:nvSpPr>
            <p:cNvPr id="48" name="Text Box 85">
              <a:extLst>
                <a:ext uri="{FF2B5EF4-FFF2-40B4-BE49-F238E27FC236}">
                  <a16:creationId xmlns:a16="http://schemas.microsoft.com/office/drawing/2014/main" id="{81F85EC1-E6EF-C9C5-9372-90F048E6B8F7}"/>
                </a:ext>
              </a:extLst>
            </p:cNvPr>
            <p:cNvSpPr txBox="1">
              <a:spLocks noChangeArrowheads="1"/>
            </p:cNvSpPr>
            <p:nvPr/>
          </p:nvSpPr>
          <p:spPr bwMode="auto">
            <a:xfrm>
              <a:off x="6342891" y="4538174"/>
              <a:ext cx="1056272" cy="369332"/>
            </a:xfrm>
            <a:prstGeom prst="rect">
              <a:avLst/>
            </a:prstGeom>
            <a:noFill/>
            <a:ln w="9525">
              <a:noFill/>
              <a:miter lim="800000"/>
            </a:ln>
          </p:spPr>
          <p:txBody>
            <a:bodyPr wrap="none">
              <a:spAutoFit/>
            </a:bodyPr>
            <a:lstStyle/>
            <a:p>
              <a:r>
                <a:rPr lang="zh-CN" altLang="en-US" dirty="0">
                  <a:solidFill>
                    <a:srgbClr val="FFC000"/>
                  </a:solidFill>
                  <a:latin typeface="Arial" panose="020B0604020202020204" pitchFamily="34" charset="0"/>
                  <a:ea typeface="MS PGothic" panose="020B0600070205080204" pitchFamily="34" charset="-128"/>
                </a:rPr>
                <a:t>   </a:t>
              </a:r>
              <a:r>
                <a:rPr lang="en-US" altLang="zh-CN" dirty="0">
                  <a:solidFill>
                    <a:schemeClr val="bg1"/>
                  </a:solidFill>
                  <a:latin typeface="Arial" panose="020B0604020202020204" pitchFamily="34" charset="0"/>
                  <a:ea typeface="MS PGothic" panose="020B0600070205080204" pitchFamily="34" charset="-128"/>
                </a:rPr>
                <a:t>SrTiO</a:t>
              </a:r>
              <a:r>
                <a:rPr lang="en-US" altLang="zh-CN" baseline="-25000" dirty="0">
                  <a:solidFill>
                    <a:schemeClr val="bg1"/>
                  </a:solidFill>
                  <a:latin typeface="Arial" panose="020B0604020202020204" pitchFamily="34" charset="0"/>
                  <a:ea typeface="MS PGothic" panose="020B0600070205080204" pitchFamily="34" charset="-128"/>
                </a:rPr>
                <a:t>3</a:t>
              </a:r>
              <a:endParaRPr lang="en-US" altLang="ja-JP" baseline="-25000" dirty="0">
                <a:solidFill>
                  <a:schemeClr val="bg1"/>
                </a:solidFill>
                <a:latin typeface="Arial" panose="020B0604020202020204" pitchFamily="34" charset="0"/>
                <a:ea typeface="MS PGothic" panose="020B0600070205080204" pitchFamily="34" charset="-128"/>
              </a:endParaRPr>
            </a:p>
          </p:txBody>
        </p:sp>
        <p:sp>
          <p:nvSpPr>
            <p:cNvPr id="49" name="Text Box 86">
              <a:extLst>
                <a:ext uri="{FF2B5EF4-FFF2-40B4-BE49-F238E27FC236}">
                  <a16:creationId xmlns:a16="http://schemas.microsoft.com/office/drawing/2014/main" id="{FE27284A-A34F-8285-BE2A-6F3496BF4E6D}"/>
                </a:ext>
              </a:extLst>
            </p:cNvPr>
            <p:cNvSpPr txBox="1">
              <a:spLocks noChangeArrowheads="1"/>
            </p:cNvSpPr>
            <p:nvPr/>
          </p:nvSpPr>
          <p:spPr bwMode="auto">
            <a:xfrm>
              <a:off x="6342891" y="3088242"/>
              <a:ext cx="1373850" cy="369332"/>
            </a:xfrm>
            <a:prstGeom prst="rect">
              <a:avLst/>
            </a:prstGeom>
            <a:noFill/>
            <a:ln w="9525">
              <a:noFill/>
              <a:miter lim="800000"/>
            </a:ln>
          </p:spPr>
          <p:txBody>
            <a:bodyPr wrap="square">
              <a:spAutoFit/>
            </a:bodyPr>
            <a:lstStyle/>
            <a:p>
              <a:r>
                <a:rPr lang="en-US" altLang="zh-CN" b="1" dirty="0">
                  <a:latin typeface="Arial" panose="020B0604020202020204" pitchFamily="34" charset="0"/>
                  <a:ea typeface="MS PGothic" panose="020B0600070205080204" pitchFamily="34" charset="-128"/>
                </a:rPr>
                <a:t>Side view</a:t>
              </a:r>
              <a:endParaRPr lang="en-US" altLang="ja-JP" b="1" dirty="0">
                <a:latin typeface="Arial" panose="020B0604020202020204" pitchFamily="34" charset="0"/>
                <a:ea typeface="MS PGothic" panose="020B0600070205080204" pitchFamily="34" charset="-128"/>
              </a:endParaRPr>
            </a:p>
          </p:txBody>
        </p:sp>
        <p:sp>
          <p:nvSpPr>
            <p:cNvPr id="50" name="Text Box 87">
              <a:extLst>
                <a:ext uri="{FF2B5EF4-FFF2-40B4-BE49-F238E27FC236}">
                  <a16:creationId xmlns:a16="http://schemas.microsoft.com/office/drawing/2014/main" id="{4E9613DC-E4C5-337F-12D1-45B5C9B78212}"/>
                </a:ext>
              </a:extLst>
            </p:cNvPr>
            <p:cNvSpPr txBox="1">
              <a:spLocks noChangeArrowheads="1"/>
            </p:cNvSpPr>
            <p:nvPr/>
          </p:nvSpPr>
          <p:spPr bwMode="auto">
            <a:xfrm>
              <a:off x="5137318" y="1905000"/>
              <a:ext cx="1143162" cy="368300"/>
            </a:xfrm>
            <a:prstGeom prst="rect">
              <a:avLst/>
            </a:prstGeom>
            <a:noFill/>
            <a:ln w="9525">
              <a:noFill/>
              <a:miter lim="800000"/>
            </a:ln>
          </p:spPr>
          <p:txBody>
            <a:bodyPr>
              <a:spAutoFit/>
            </a:bodyPr>
            <a:lstStyle/>
            <a:p>
              <a:pPr algn="r">
                <a:spcBef>
                  <a:spcPct val="50000"/>
                </a:spcBef>
              </a:pPr>
              <a:r>
                <a:rPr lang="en-US" altLang="ja-JP" i="1" dirty="0">
                  <a:latin typeface="Arial" panose="020B0604020202020204" pitchFamily="34" charset="0"/>
                  <a:ea typeface="MS PGothic" panose="020B0600070205080204" pitchFamily="34" charset="-128"/>
                </a:rPr>
                <a:t>x</a:t>
              </a:r>
              <a:r>
                <a:rPr lang="en-US" altLang="ja-JP" dirty="0">
                  <a:latin typeface="Arial" panose="020B0604020202020204" pitchFamily="34" charset="0"/>
                  <a:ea typeface="MS PGothic" panose="020B0600070205080204" pitchFamily="34" charset="-128"/>
                </a:rPr>
                <a:t> = 0.10</a:t>
              </a:r>
            </a:p>
          </p:txBody>
        </p:sp>
        <p:sp>
          <p:nvSpPr>
            <p:cNvPr id="51" name="Text Box 88">
              <a:extLst>
                <a:ext uri="{FF2B5EF4-FFF2-40B4-BE49-F238E27FC236}">
                  <a16:creationId xmlns:a16="http://schemas.microsoft.com/office/drawing/2014/main" id="{4F39DB1A-1AFC-6F81-53D3-B2CEB370BD7B}"/>
                </a:ext>
              </a:extLst>
            </p:cNvPr>
            <p:cNvSpPr txBox="1">
              <a:spLocks noChangeArrowheads="1"/>
            </p:cNvSpPr>
            <p:nvPr/>
          </p:nvSpPr>
          <p:spPr bwMode="auto">
            <a:xfrm>
              <a:off x="7499852" y="1905000"/>
              <a:ext cx="1448005" cy="646331"/>
            </a:xfrm>
            <a:prstGeom prst="rect">
              <a:avLst/>
            </a:prstGeom>
            <a:noFill/>
            <a:ln w="9525">
              <a:noFill/>
              <a:miter lim="800000"/>
            </a:ln>
          </p:spPr>
          <p:txBody>
            <a:bodyPr wrap="square">
              <a:spAutoFit/>
            </a:bodyPr>
            <a:lstStyle/>
            <a:p>
              <a:pPr>
                <a:spcBef>
                  <a:spcPct val="50000"/>
                </a:spcBef>
              </a:pPr>
              <a:r>
                <a:rPr lang="en-US" altLang="ja-JP" b="1" dirty="0">
                  <a:latin typeface="Arial" panose="020B0604020202020204" pitchFamily="34" charset="0"/>
                  <a:ea typeface="MS PGothic" panose="020B0600070205080204" pitchFamily="34" charset="-128"/>
                </a:rPr>
                <a:t>    </a:t>
              </a:r>
              <a:r>
                <a:rPr lang="en-US" altLang="zh-CN" i="1" dirty="0">
                  <a:latin typeface="Arial" panose="020B0604020202020204" pitchFamily="34" charset="0"/>
                  <a:ea typeface="MS PGothic" panose="020B0600070205080204" pitchFamily="34" charset="-128"/>
                </a:rPr>
                <a:t>x</a:t>
              </a:r>
              <a:r>
                <a:rPr lang="en-US" altLang="zh-CN" dirty="0">
                  <a:latin typeface="Arial" panose="020B0604020202020204" pitchFamily="34" charset="0"/>
                  <a:ea typeface="MS PGothic" panose="020B0600070205080204" pitchFamily="34" charset="-128"/>
                </a:rPr>
                <a:t> = 0.19</a:t>
              </a:r>
              <a:endParaRPr lang="en-US" altLang="ja-JP" baseline="-25000" dirty="0">
                <a:latin typeface="Arial" panose="020B0604020202020204" pitchFamily="34" charset="0"/>
                <a:ea typeface="MS PGothic" panose="020B0600070205080204" pitchFamily="34" charset="-128"/>
              </a:endParaRPr>
            </a:p>
            <a:p>
              <a:pPr>
                <a:spcBef>
                  <a:spcPct val="50000"/>
                </a:spcBef>
              </a:pPr>
              <a:endParaRPr lang="en-US" altLang="ja-JP" baseline="-25000" dirty="0">
                <a:latin typeface="Arial" panose="020B0604020202020204" pitchFamily="34" charset="0"/>
                <a:ea typeface="MS PGothic" panose="020B0600070205080204" pitchFamily="34" charset="-128"/>
              </a:endParaRPr>
            </a:p>
          </p:txBody>
        </p:sp>
        <p:sp>
          <p:nvSpPr>
            <p:cNvPr id="52" name="Text Box 89">
              <a:extLst>
                <a:ext uri="{FF2B5EF4-FFF2-40B4-BE49-F238E27FC236}">
                  <a16:creationId xmlns:a16="http://schemas.microsoft.com/office/drawing/2014/main" id="{724A625B-5254-2AA1-992E-955CA64345E2}"/>
                </a:ext>
              </a:extLst>
            </p:cNvPr>
            <p:cNvSpPr txBox="1">
              <a:spLocks noChangeArrowheads="1"/>
            </p:cNvSpPr>
            <p:nvPr/>
          </p:nvSpPr>
          <p:spPr bwMode="auto">
            <a:xfrm>
              <a:off x="6363858" y="2421852"/>
              <a:ext cx="1155159" cy="369332"/>
            </a:xfrm>
            <a:prstGeom prst="rect">
              <a:avLst/>
            </a:prstGeom>
            <a:noFill/>
            <a:ln w="9525">
              <a:noFill/>
              <a:miter lim="800000"/>
            </a:ln>
          </p:spPr>
          <p:txBody>
            <a:bodyPr wrap="none">
              <a:spAutoFit/>
            </a:bodyPr>
            <a:lstStyle/>
            <a:p>
              <a:r>
                <a:rPr lang="en-US" altLang="zh-CN" b="1" dirty="0">
                  <a:solidFill>
                    <a:schemeClr val="bg1"/>
                  </a:solidFill>
                  <a:effectLst>
                    <a:outerShdw blurRad="38100" dist="38100" dir="2700000" algn="tl">
                      <a:srgbClr val="000000">
                        <a:alpha val="43137"/>
                      </a:srgbClr>
                    </a:outerShdw>
                  </a:effectLst>
                  <a:latin typeface="Arial" panose="020B0604020202020204" pitchFamily="34" charset="0"/>
                  <a:ea typeface="MS PGothic" panose="020B0600070205080204" pitchFamily="34" charset="-128"/>
                </a:rPr>
                <a:t>Top view</a:t>
              </a:r>
              <a:endParaRPr lang="en-US" altLang="ja-JP" b="1" dirty="0">
                <a:solidFill>
                  <a:schemeClr val="bg1"/>
                </a:solidFill>
                <a:effectLst>
                  <a:outerShdw blurRad="38100" dist="38100" dir="2700000" algn="tl">
                    <a:srgbClr val="000000">
                      <a:alpha val="43137"/>
                    </a:srgbClr>
                  </a:outerShdw>
                </a:effectLst>
                <a:latin typeface="Arial" panose="020B0604020202020204" pitchFamily="34" charset="0"/>
                <a:ea typeface="MS PGothic" panose="020B0600070205080204" pitchFamily="34" charset="-128"/>
              </a:endParaRPr>
            </a:p>
          </p:txBody>
        </p:sp>
        <p:sp>
          <p:nvSpPr>
            <p:cNvPr id="53" name="Text Box 90">
              <a:extLst>
                <a:ext uri="{FF2B5EF4-FFF2-40B4-BE49-F238E27FC236}">
                  <a16:creationId xmlns:a16="http://schemas.microsoft.com/office/drawing/2014/main" id="{0806993B-B57D-8997-D891-36DADBEC0AEC}"/>
                </a:ext>
              </a:extLst>
            </p:cNvPr>
            <p:cNvSpPr txBox="1">
              <a:spLocks noChangeArrowheads="1"/>
            </p:cNvSpPr>
            <p:nvPr/>
          </p:nvSpPr>
          <p:spPr bwMode="auto">
            <a:xfrm>
              <a:off x="8166697" y="3349625"/>
              <a:ext cx="741785" cy="368300"/>
            </a:xfrm>
            <a:prstGeom prst="rect">
              <a:avLst/>
            </a:prstGeom>
            <a:noFill/>
            <a:ln w="9525">
              <a:noFill/>
              <a:miter lim="800000"/>
            </a:ln>
          </p:spPr>
          <p:txBody>
            <a:bodyPr wrap="none">
              <a:spAutoFit/>
            </a:bodyPr>
            <a:lstStyle/>
            <a:p>
              <a:r>
                <a:rPr lang="en-US" altLang="zh-CN" dirty="0">
                  <a:solidFill>
                    <a:schemeClr val="tx1"/>
                  </a:solidFill>
                  <a:effectLst>
                    <a:outerShdw blurRad="38100" dist="19050" dir="2700000" algn="tl" rotWithShape="0">
                      <a:schemeClr val="dk1">
                        <a:alpha val="40000"/>
                      </a:schemeClr>
                    </a:outerShdw>
                  </a:effectLst>
                  <a:latin typeface="Arial" panose="020B0604020202020204" pitchFamily="34" charset="0"/>
                  <a:ea typeface="MS PGothic" panose="020B0600070205080204" pitchFamily="34" charset="-128"/>
                </a:rPr>
                <a:t>1 </a:t>
              </a:r>
              <a:r>
                <a:rPr lang="en-US" altLang="zh-CN" dirty="0" err="1">
                  <a:solidFill>
                    <a:schemeClr val="tx1"/>
                  </a:solidFill>
                  <a:effectLst>
                    <a:outerShdw blurRad="38100" dist="19050" dir="2700000" algn="tl" rotWithShape="0">
                      <a:schemeClr val="dk1">
                        <a:alpha val="40000"/>
                      </a:schemeClr>
                    </a:outerShdw>
                  </a:effectLst>
                  <a:latin typeface="Arial" panose="020B0604020202020204" pitchFamily="34" charset="0"/>
                  <a:ea typeface="MS PGothic" panose="020B0600070205080204" pitchFamily="34" charset="-128"/>
                </a:rPr>
                <a:t>u.c</a:t>
              </a:r>
              <a:r>
                <a:rPr lang="en-US" altLang="zh-CN" dirty="0">
                  <a:solidFill>
                    <a:schemeClr val="tx1"/>
                  </a:solidFill>
                  <a:effectLst>
                    <a:outerShdw blurRad="38100" dist="19050" dir="2700000" algn="tl" rotWithShape="0">
                      <a:schemeClr val="dk1">
                        <a:alpha val="40000"/>
                      </a:schemeClr>
                    </a:outerShdw>
                  </a:effectLst>
                  <a:latin typeface="Arial" panose="020B0604020202020204" pitchFamily="34" charset="0"/>
                  <a:ea typeface="MS PGothic" panose="020B0600070205080204" pitchFamily="34" charset="-128"/>
                </a:rPr>
                <a:t>.</a:t>
              </a:r>
            </a:p>
          </p:txBody>
        </p:sp>
        <p:sp>
          <p:nvSpPr>
            <p:cNvPr id="54" name="Line 92">
              <a:extLst>
                <a:ext uri="{FF2B5EF4-FFF2-40B4-BE49-F238E27FC236}">
                  <a16:creationId xmlns:a16="http://schemas.microsoft.com/office/drawing/2014/main" id="{F7E42412-66C1-C2AE-7E60-08A2D565ACED}"/>
                </a:ext>
              </a:extLst>
            </p:cNvPr>
            <p:cNvSpPr>
              <a:spLocks noChangeShapeType="1"/>
            </p:cNvSpPr>
            <p:nvPr/>
          </p:nvSpPr>
          <p:spPr bwMode="auto">
            <a:xfrm>
              <a:off x="8112125" y="3429000"/>
              <a:ext cx="0" cy="228600"/>
            </a:xfrm>
            <a:prstGeom prst="line">
              <a:avLst/>
            </a:prstGeom>
            <a:noFill/>
            <a:ln w="28575">
              <a:solidFill>
                <a:srgbClr val="FF0000"/>
              </a:solidFill>
              <a:round/>
              <a:headEnd type="triangle" w="med" len="med"/>
              <a:tailEnd type="triangle" w="med" len="med"/>
            </a:ln>
          </p:spPr>
          <p:txBody>
            <a:bodyPr/>
            <a:lstStyle/>
            <a:p>
              <a:endParaRPr lang="zh-CN" altLang="en-US"/>
            </a:p>
          </p:txBody>
        </p:sp>
      </p:grpSp>
      <p:sp>
        <p:nvSpPr>
          <p:cNvPr id="55" name="文本框 54">
            <a:extLst>
              <a:ext uri="{FF2B5EF4-FFF2-40B4-BE49-F238E27FC236}">
                <a16:creationId xmlns:a16="http://schemas.microsoft.com/office/drawing/2014/main" id="{9C0590E8-1F33-92E1-B682-55952BBD2FDA}"/>
              </a:ext>
            </a:extLst>
          </p:cNvPr>
          <p:cNvSpPr txBox="1"/>
          <p:nvPr/>
        </p:nvSpPr>
        <p:spPr>
          <a:xfrm>
            <a:off x="8097351" y="1007048"/>
            <a:ext cx="3787495" cy="615553"/>
          </a:xfrm>
          <a:prstGeom prst="rect">
            <a:avLst/>
          </a:prstGeom>
          <a:solidFill>
            <a:srgbClr val="C00000"/>
          </a:solidFill>
        </p:spPr>
        <p:txBody>
          <a:bodyPr wrap="square">
            <a:spAutoFit/>
          </a:bodyPr>
          <a:lstStyle/>
          <a:p>
            <a:pPr algn="ctr"/>
            <a:r>
              <a:rPr lang="en-US" altLang="zh-CN" sz="1700" dirty="0">
                <a:solidFill>
                  <a:schemeClr val="bg1"/>
                </a:solidFill>
                <a:latin typeface="Calibri" panose="020F0502020204030204" pitchFamily="34" charset="0"/>
                <a:ea typeface="黑体" panose="02010609060101010101" pitchFamily="49" charset="-122"/>
                <a:cs typeface="Calibri" panose="020F0502020204030204" pitchFamily="34" charset="0"/>
              </a:rPr>
              <a:t>La</a:t>
            </a:r>
            <a:r>
              <a:rPr lang="en-US" altLang="zh-CN" sz="1700" baseline="-25000" dirty="0">
                <a:solidFill>
                  <a:schemeClr val="bg1"/>
                </a:solidFill>
                <a:latin typeface="Calibri" panose="020F0502020204030204" pitchFamily="34" charset="0"/>
                <a:ea typeface="黑体" panose="02010609060101010101" pitchFamily="49" charset="-122"/>
                <a:cs typeface="Calibri" panose="020F0502020204030204" pitchFamily="34" charset="0"/>
              </a:rPr>
              <a:t>2-</a:t>
            </a:r>
            <a:r>
              <a:rPr lang="en-US" altLang="zh-CN" sz="1700" i="1" baseline="-25000" dirty="0">
                <a:solidFill>
                  <a:schemeClr val="bg1"/>
                </a:solidFill>
                <a:latin typeface="Calibri" panose="020F0502020204030204" pitchFamily="34" charset="0"/>
                <a:ea typeface="黑体" panose="02010609060101010101" pitchFamily="49" charset="-122"/>
                <a:cs typeface="Calibri" panose="020F0502020204030204" pitchFamily="34" charset="0"/>
              </a:rPr>
              <a:t>x</a:t>
            </a:r>
            <a:r>
              <a:rPr lang="en-US" altLang="zh-CN" sz="1700" dirty="0">
                <a:solidFill>
                  <a:schemeClr val="bg1"/>
                </a:solidFill>
                <a:latin typeface="Calibri" panose="020F0502020204030204" pitchFamily="34" charset="0"/>
                <a:ea typeface="黑体" panose="02010609060101010101" pitchFamily="49" charset="-122"/>
                <a:cs typeface="Calibri" panose="020F0502020204030204" pitchFamily="34" charset="0"/>
              </a:rPr>
              <a:t>Ce</a:t>
            </a:r>
            <a:r>
              <a:rPr lang="en-US" altLang="zh-CN" sz="1700" i="1" baseline="-25000" dirty="0">
                <a:solidFill>
                  <a:schemeClr val="bg1"/>
                </a:solidFill>
                <a:latin typeface="Calibri" panose="020F0502020204030204" pitchFamily="34" charset="0"/>
                <a:ea typeface="黑体" panose="02010609060101010101" pitchFamily="49" charset="-122"/>
                <a:cs typeface="Calibri" panose="020F0502020204030204" pitchFamily="34" charset="0"/>
              </a:rPr>
              <a:t>x</a:t>
            </a:r>
            <a:r>
              <a:rPr lang="en-US" altLang="zh-CN" sz="1700" dirty="0">
                <a:solidFill>
                  <a:schemeClr val="bg1"/>
                </a:solidFill>
                <a:latin typeface="Calibri" panose="020F0502020204030204" pitchFamily="34" charset="0"/>
                <a:ea typeface="黑体" panose="02010609060101010101" pitchFamily="49" charset="-122"/>
                <a:cs typeface="Calibri" panose="020F0502020204030204" pitchFamily="34" charset="0"/>
              </a:rPr>
              <a:t>CuO</a:t>
            </a:r>
            <a:r>
              <a:rPr lang="en-US" altLang="zh-CN" sz="1700" baseline="-25000" dirty="0">
                <a:solidFill>
                  <a:schemeClr val="bg1"/>
                </a:solidFill>
                <a:latin typeface="Calibri" panose="020F0502020204030204" pitchFamily="34" charset="0"/>
                <a:ea typeface="黑体" panose="02010609060101010101" pitchFamily="49" charset="-122"/>
                <a:cs typeface="Calibri" panose="020F0502020204030204" pitchFamily="34" charset="0"/>
              </a:rPr>
              <a:t>4 </a:t>
            </a:r>
            <a:r>
              <a:rPr lang="en-US" altLang="zh-CN" sz="1700" dirty="0">
                <a:solidFill>
                  <a:schemeClr val="bg1"/>
                </a:solidFill>
                <a:latin typeface="Calibri" panose="020F0502020204030204" pitchFamily="34" charset="0"/>
                <a:cs typeface="Calibri" panose="020F0502020204030204" pitchFamily="34" charset="0"/>
              </a:rPr>
              <a:t>with </a:t>
            </a:r>
            <a:r>
              <a:rPr lang="en-US" altLang="zh-CN" sz="1700" dirty="0" err="1">
                <a:solidFill>
                  <a:schemeClr val="bg1"/>
                </a:solidFill>
                <a:latin typeface="Calibri" panose="020F0502020204030204" pitchFamily="34" charset="0"/>
                <a:cs typeface="Calibri" panose="020F0502020204030204" pitchFamily="34" charset="0"/>
              </a:rPr>
              <a:t>continous</a:t>
            </a:r>
            <a:r>
              <a:rPr lang="en-US" altLang="zh-CN" sz="1700" dirty="0">
                <a:solidFill>
                  <a:schemeClr val="bg1"/>
                </a:solidFill>
                <a:latin typeface="Calibri" panose="020F0502020204030204" pitchFamily="34" charset="0"/>
                <a:cs typeface="Calibri" panose="020F0502020204030204" pitchFamily="34" charset="0"/>
              </a:rPr>
              <a:t> composition          0.10≤</a:t>
            </a:r>
            <a:r>
              <a:rPr lang="en-US" altLang="zh-CN" sz="1700" i="1" dirty="0">
                <a:solidFill>
                  <a:schemeClr val="bg1"/>
                </a:solidFill>
                <a:latin typeface="Calibri" panose="020F0502020204030204" pitchFamily="34" charset="0"/>
                <a:cs typeface="Calibri" panose="020F0502020204030204" pitchFamily="34" charset="0"/>
              </a:rPr>
              <a:t>x</a:t>
            </a:r>
            <a:r>
              <a:rPr lang="en-US" altLang="zh-CN" sz="1700" dirty="0">
                <a:solidFill>
                  <a:schemeClr val="bg1"/>
                </a:solidFill>
                <a:latin typeface="Calibri" panose="020F0502020204030204" pitchFamily="34" charset="0"/>
                <a:cs typeface="Calibri" panose="020F0502020204030204" pitchFamily="34" charset="0"/>
              </a:rPr>
              <a:t>≤0.19 on one substrate </a:t>
            </a:r>
            <a:endParaRPr lang="zh-CN" altLang="en-US" sz="1700" dirty="0">
              <a:solidFill>
                <a:schemeClr val="bg1"/>
              </a:solidFill>
              <a:latin typeface="Calibri" panose="020F0502020204030204" pitchFamily="34" charset="0"/>
              <a:cs typeface="Calibri" panose="020F0502020204030204" pitchFamily="34" charset="0"/>
            </a:endParaRPr>
          </a:p>
        </p:txBody>
      </p:sp>
      <p:sp>
        <p:nvSpPr>
          <p:cNvPr id="56" name="TextBox 1">
            <a:extLst>
              <a:ext uri="{FF2B5EF4-FFF2-40B4-BE49-F238E27FC236}">
                <a16:creationId xmlns:a16="http://schemas.microsoft.com/office/drawing/2014/main" id="{271CD038-5848-5788-842E-A897B7EFEB3C}"/>
              </a:ext>
            </a:extLst>
          </p:cNvPr>
          <p:cNvSpPr txBox="1"/>
          <p:nvPr/>
        </p:nvSpPr>
        <p:spPr>
          <a:xfrm>
            <a:off x="8998450" y="4919660"/>
            <a:ext cx="2143536" cy="400110"/>
          </a:xfrm>
          <a:prstGeom prst="rect">
            <a:avLst/>
          </a:prstGeom>
          <a:noFill/>
        </p:spPr>
        <p:txBody>
          <a:bodyPr wrap="none" rtlCol="0">
            <a:spAutoFit/>
          </a:bodyPr>
          <a:lstStyle/>
          <a:p>
            <a:r>
              <a:rPr lang="en-US" altLang="zh-CN" sz="2000" dirty="0"/>
              <a:t>substrate</a:t>
            </a:r>
            <a:r>
              <a:rPr lang="zh-CN" altLang="en-US" sz="2000" dirty="0"/>
              <a:t>：</a:t>
            </a:r>
            <a:r>
              <a:rPr lang="en-US" altLang="zh-CN" sz="2000" dirty="0"/>
              <a:t>1 cm</a:t>
            </a:r>
            <a:r>
              <a:rPr lang="en-US" altLang="zh-CN" sz="2000" baseline="30000" dirty="0"/>
              <a:t>2</a:t>
            </a:r>
            <a:endParaRPr lang="zh-CN" altLang="en-US" sz="2000" baseline="30000" dirty="0"/>
          </a:p>
        </p:txBody>
      </p:sp>
      <p:sp>
        <p:nvSpPr>
          <p:cNvPr id="57" name="文本框 56">
            <a:extLst>
              <a:ext uri="{FF2B5EF4-FFF2-40B4-BE49-F238E27FC236}">
                <a16:creationId xmlns:a16="http://schemas.microsoft.com/office/drawing/2014/main" id="{4074F155-A909-32EC-7659-95D4CC0FBB13}"/>
              </a:ext>
            </a:extLst>
          </p:cNvPr>
          <p:cNvSpPr txBox="1"/>
          <p:nvPr/>
        </p:nvSpPr>
        <p:spPr>
          <a:xfrm>
            <a:off x="1191867" y="5889078"/>
            <a:ext cx="2345697" cy="584775"/>
          </a:xfrm>
          <a:prstGeom prst="rect">
            <a:avLst/>
          </a:prstGeom>
          <a:noFill/>
          <a:ln>
            <a:solidFill>
              <a:srgbClr val="FF0000"/>
            </a:solidFill>
          </a:ln>
        </p:spPr>
        <p:txBody>
          <a:bodyPr wrap="square">
            <a:spAutoFit/>
          </a:bodyPr>
          <a:lstStyle/>
          <a:p>
            <a:pPr algn="ctr"/>
            <a:r>
              <a:rPr lang="en-US" altLang="zh-CN" sz="1600" dirty="0">
                <a:solidFill>
                  <a:srgbClr val="FF0000"/>
                </a:solidFill>
                <a:latin typeface="Arial" panose="020B0604020202020204" pitchFamily="34" charset="0"/>
                <a:ea typeface="等线" panose="02010600030101010101" pitchFamily="2" charset="-122"/>
                <a:cs typeface="Arial" panose="020B0604020202020204" pitchFamily="34" charset="0"/>
              </a:rPr>
              <a:t>Combinatorial laser molecular beam epitaxy</a:t>
            </a:r>
            <a:endParaRPr lang="zh-CN" altLang="en-US" sz="1600" dirty="0">
              <a:solidFill>
                <a:srgbClr val="FF0000"/>
              </a:solidFill>
              <a:latin typeface="Arial" panose="020B0604020202020204" pitchFamily="34" charset="0"/>
              <a:cs typeface="Arial" panose="020B0604020202020204" pitchFamily="34" charset="0"/>
            </a:endParaRPr>
          </a:p>
        </p:txBody>
      </p:sp>
      <p:pic>
        <p:nvPicPr>
          <p:cNvPr id="4" name="组合薄膜">
            <a:hlinkClick r:id="" action="ppaction://media"/>
            <a:extLst>
              <a:ext uri="{FF2B5EF4-FFF2-40B4-BE49-F238E27FC236}">
                <a16:creationId xmlns:a16="http://schemas.microsoft.com/office/drawing/2014/main" id="{91837AAD-F0A8-A49A-49BE-6DF7A5C7CE86}"/>
              </a:ext>
            </a:extLst>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934340" y="3652934"/>
            <a:ext cx="2860750" cy="2159774"/>
          </a:xfrm>
          <a:prstGeom prst="rect">
            <a:avLst/>
          </a:prstGeom>
        </p:spPr>
      </p:pic>
    </p:spTree>
    <p:extLst>
      <p:ext uri="{BB962C8B-B14F-4D97-AF65-F5344CB8AC3E}">
        <p14:creationId xmlns:p14="http://schemas.microsoft.com/office/powerpoint/2010/main" val="163569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8438" fill="hold"/>
                                        <p:tgtEl>
                                          <p:spTgt spid="29"/>
                                        </p:tgtEl>
                                      </p:cBhvr>
                                    </p:cmd>
                                  </p:childTnLst>
                                </p:cTn>
                              </p:par>
                              <p:par>
                                <p:cTn id="7" presetID="1" presetClass="mediacall" presetSubtype="0" fill="hold" nodeType="withEffect">
                                  <p:stCondLst>
                                    <p:cond delay="0"/>
                                  </p:stCondLst>
                                  <p:childTnLst>
                                    <p:cmd type="call" cmd="playFrom(0.0)">
                                      <p:cBhvr>
                                        <p:cTn id="8" dur="30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repeatCount="indefinite" fill="hold" display="0">
                  <p:stCondLst>
                    <p:cond delay="indefinite"/>
                  </p:stCondLst>
                </p:cTn>
                <p:tgtEl>
                  <p:spTgt spid="29"/>
                </p:tgtEl>
              </p:cMediaNode>
            </p:video>
            <p:video>
              <p:cMediaNode vol="80000">
                <p:cTn id="10" repeatCount="indefinite"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52C554F8-FE46-DFF7-D4B4-A85451A29A06}"/>
              </a:ext>
            </a:extLst>
          </p:cNvPr>
          <p:cNvPicPr>
            <a:picLocks noChangeAspect="1"/>
          </p:cNvPicPr>
          <p:nvPr/>
        </p:nvPicPr>
        <p:blipFill>
          <a:blip r:embed="rId3"/>
          <a:stretch>
            <a:fillRect/>
          </a:stretch>
        </p:blipFill>
        <p:spPr>
          <a:xfrm>
            <a:off x="9824239" y="4174551"/>
            <a:ext cx="2367761" cy="1779497"/>
          </a:xfrm>
          <a:prstGeom prst="rect">
            <a:avLst/>
          </a:prstGeom>
        </p:spPr>
      </p:pic>
      <p:pic>
        <p:nvPicPr>
          <p:cNvPr id="15" name="图片 14">
            <a:extLst>
              <a:ext uri="{FF2B5EF4-FFF2-40B4-BE49-F238E27FC236}">
                <a16:creationId xmlns:a16="http://schemas.microsoft.com/office/drawing/2014/main" id="{E91F820D-D59A-810D-6214-219F92C914FA}"/>
              </a:ext>
            </a:extLst>
          </p:cNvPr>
          <p:cNvPicPr>
            <a:picLocks noChangeAspect="1"/>
          </p:cNvPicPr>
          <p:nvPr/>
        </p:nvPicPr>
        <p:blipFill>
          <a:blip r:embed="rId4"/>
          <a:stretch>
            <a:fillRect/>
          </a:stretch>
        </p:blipFill>
        <p:spPr>
          <a:xfrm>
            <a:off x="629186" y="798010"/>
            <a:ext cx="6666863" cy="4984080"/>
          </a:xfrm>
          <a:prstGeom prst="rect">
            <a:avLst/>
          </a:prstGeom>
        </p:spPr>
      </p:pic>
      <p:sp>
        <p:nvSpPr>
          <p:cNvPr id="2" name="标题 1"/>
          <p:cNvSpPr>
            <a:spLocks noGrp="1"/>
          </p:cNvSpPr>
          <p:nvPr>
            <p:ph type="title"/>
          </p:nvPr>
        </p:nvSpPr>
        <p:spPr>
          <a:xfrm>
            <a:off x="0" y="-22860"/>
            <a:ext cx="12192000" cy="669241"/>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Composition-spread Fe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4000" dirty="0">
                <a:latin typeface="Arial" panose="020B0604020202020204" pitchFamily="34" charset="0"/>
                <a:ea typeface="黑体" panose="02010609060101010101" pitchFamily="49" charset="-122"/>
                <a:cs typeface="Arial" panose="020B0604020202020204" pitchFamily="34" charset="0"/>
              </a:rPr>
              <a:t>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1-</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films</a:t>
            </a:r>
            <a:endParaRPr lang="zh-CN" altLang="en-US" sz="40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7" name="文本框 6">
            <a:extLst>
              <a:ext uri="{FF2B5EF4-FFF2-40B4-BE49-F238E27FC236}">
                <a16:creationId xmlns:a16="http://schemas.microsoft.com/office/drawing/2014/main" id="{7BE0831E-D70F-6377-7359-52E493597745}"/>
              </a:ext>
            </a:extLst>
          </p:cNvPr>
          <p:cNvSpPr txBox="1"/>
          <p:nvPr/>
        </p:nvSpPr>
        <p:spPr>
          <a:xfrm>
            <a:off x="1691441" y="3485809"/>
            <a:ext cx="1085554"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RHEED</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pic>
        <p:nvPicPr>
          <p:cNvPr id="8" name="图片 7">
            <a:extLst>
              <a:ext uri="{FF2B5EF4-FFF2-40B4-BE49-F238E27FC236}">
                <a16:creationId xmlns:a16="http://schemas.microsoft.com/office/drawing/2014/main" id="{B3CB5F62-CCB1-D4F6-725E-7634FA173313}"/>
              </a:ext>
            </a:extLst>
          </p:cNvPr>
          <p:cNvPicPr>
            <a:picLocks noChangeAspect="1"/>
          </p:cNvPicPr>
          <p:nvPr/>
        </p:nvPicPr>
        <p:blipFill>
          <a:blip r:embed="rId5"/>
          <a:stretch>
            <a:fillRect/>
          </a:stretch>
        </p:blipFill>
        <p:spPr>
          <a:xfrm>
            <a:off x="7765408" y="870942"/>
            <a:ext cx="3977506" cy="2558058"/>
          </a:xfrm>
          <a:prstGeom prst="rect">
            <a:avLst/>
          </a:prstGeom>
        </p:spPr>
      </p:pic>
      <p:cxnSp>
        <p:nvCxnSpPr>
          <p:cNvPr id="4" name="Straight Connector 3">
            <a:extLst>
              <a:ext uri="{FF2B5EF4-FFF2-40B4-BE49-F238E27FC236}">
                <a16:creationId xmlns:a16="http://schemas.microsoft.com/office/drawing/2014/main" id="{4FDB2BA4-290F-C9B0-4291-42B481FA349C}"/>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3" name="文本框 2">
            <a:extLst>
              <a:ext uri="{FF2B5EF4-FFF2-40B4-BE49-F238E27FC236}">
                <a16:creationId xmlns:a16="http://schemas.microsoft.com/office/drawing/2014/main" id="{09287727-00BB-4B1A-EF80-C16A0DA8DB54}"/>
              </a:ext>
            </a:extLst>
          </p:cNvPr>
          <p:cNvSpPr txBox="1"/>
          <p:nvPr/>
        </p:nvSpPr>
        <p:spPr>
          <a:xfrm>
            <a:off x="0" y="6536593"/>
            <a:ext cx="3577686"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Z. Lin </a:t>
            </a:r>
            <a:r>
              <a:rPr lang="en-US" altLang="zh-CN" sz="1400" i="1" kern="100" dirty="0">
                <a:effectLst/>
                <a:latin typeface="Arial" panose="020B0604020202020204" pitchFamily="34" charset="0"/>
                <a:ea typeface="宋体" panose="02010600030101010101" pitchFamily="2" charset="-122"/>
              </a:rPr>
              <a:t>et al. Sci</a:t>
            </a:r>
            <a:r>
              <a:rPr lang="en-US" altLang="zh-CN" sz="1400" i="1" kern="100" dirty="0">
                <a:latin typeface="Arial" panose="020B0604020202020204" pitchFamily="34" charset="0"/>
                <a:ea typeface="宋体" panose="02010600030101010101" pitchFamily="2" charset="-122"/>
              </a:rPr>
              <a:t>.</a:t>
            </a:r>
            <a:r>
              <a:rPr lang="en-US" altLang="zh-CN" sz="1400" i="1" kern="100" dirty="0">
                <a:effectLst/>
                <a:latin typeface="Arial" panose="020B0604020202020204" pitchFamily="34" charset="0"/>
                <a:ea typeface="宋体" panose="02010600030101010101" pitchFamily="2" charset="-122"/>
              </a:rPr>
              <a:t> Bull. </a:t>
            </a:r>
            <a:r>
              <a:rPr lang="en-US" altLang="zh-CN" sz="1400" b="1" kern="100" dirty="0">
                <a:effectLst/>
                <a:latin typeface="Arial" panose="020B0604020202020204" pitchFamily="34" charset="0"/>
                <a:ea typeface="宋体" panose="02010600030101010101" pitchFamily="2" charset="-122"/>
              </a:rPr>
              <a:t>67</a:t>
            </a:r>
            <a:r>
              <a:rPr lang="en-US" altLang="zh-CN" sz="1400" kern="100" dirty="0">
                <a:effectLst/>
                <a:latin typeface="Arial" panose="020B0604020202020204" pitchFamily="34" charset="0"/>
                <a:ea typeface="宋体" panose="02010600030101010101" pitchFamily="2" charset="-122"/>
              </a:rPr>
              <a:t>, 1443 (2022)</a:t>
            </a:r>
            <a:endParaRPr lang="zh-CN" altLang="en-US" sz="1400" dirty="0"/>
          </a:p>
        </p:txBody>
      </p:sp>
      <p:pic>
        <p:nvPicPr>
          <p:cNvPr id="10" name="图片 9">
            <a:extLst>
              <a:ext uri="{FF2B5EF4-FFF2-40B4-BE49-F238E27FC236}">
                <a16:creationId xmlns:a16="http://schemas.microsoft.com/office/drawing/2014/main" id="{87233121-2FA6-E881-B0B0-2C74C024921F}"/>
              </a:ext>
            </a:extLst>
          </p:cNvPr>
          <p:cNvPicPr>
            <a:picLocks noChangeAspect="1"/>
          </p:cNvPicPr>
          <p:nvPr/>
        </p:nvPicPr>
        <p:blipFill>
          <a:blip r:embed="rId6"/>
          <a:stretch>
            <a:fillRect/>
          </a:stretch>
        </p:blipFill>
        <p:spPr>
          <a:xfrm>
            <a:off x="7363837" y="4160397"/>
            <a:ext cx="2460401" cy="1826661"/>
          </a:xfrm>
          <a:prstGeom prst="rect">
            <a:avLst/>
          </a:prstGeom>
        </p:spPr>
      </p:pic>
      <p:sp>
        <p:nvSpPr>
          <p:cNvPr id="5" name="文本框 4">
            <a:extLst>
              <a:ext uri="{FF2B5EF4-FFF2-40B4-BE49-F238E27FC236}">
                <a16:creationId xmlns:a16="http://schemas.microsoft.com/office/drawing/2014/main" id="{85AF8588-29B6-D2F2-14D5-97B55E238149}"/>
              </a:ext>
            </a:extLst>
          </p:cNvPr>
          <p:cNvSpPr txBox="1"/>
          <p:nvPr/>
        </p:nvSpPr>
        <p:spPr>
          <a:xfrm>
            <a:off x="8114705" y="3485809"/>
            <a:ext cx="3278911" cy="400110"/>
          </a:xfrm>
          <a:prstGeom prst="rect">
            <a:avLst/>
          </a:prstGeom>
          <a:solidFill>
            <a:schemeClr val="bg1">
              <a:lumMod val="85000"/>
            </a:schemeClr>
          </a:solidFill>
        </p:spPr>
        <p:txBody>
          <a:bodyPr wrap="none" rtlCol="0">
            <a:spAutoFit/>
          </a:bodyPr>
          <a:lstStyle/>
          <a:p>
            <a:r>
              <a:rPr lang="en-US" altLang="zh-CN" sz="2000" dirty="0" err="1">
                <a:effectLst/>
                <a:latin typeface="Arial" panose="020B0604020202020204" pitchFamily="34" charset="0"/>
                <a:ea typeface="黑体" panose="02010609060101010101" pitchFamily="49" charset="-122"/>
                <a:cs typeface="Arial" panose="020B0604020202020204" pitchFamily="34" charset="0"/>
              </a:rPr>
              <a:t>Te</a:t>
            </a:r>
            <a:r>
              <a:rPr lang="en-US" altLang="zh-CN" sz="2000" dirty="0">
                <a:effectLst/>
                <a:latin typeface="Arial" panose="020B0604020202020204" pitchFamily="34" charset="0"/>
                <a:ea typeface="黑体" panose="02010609060101010101" pitchFamily="49" charset="-122"/>
                <a:cs typeface="Arial" panose="020B0604020202020204" pitchFamily="34" charset="0"/>
              </a:rPr>
              <a:t> </a:t>
            </a:r>
            <a:r>
              <a:rPr lang="en-US" altLang="zh-CN" sz="2000" dirty="0">
                <a:latin typeface="Arial" panose="020B0604020202020204" pitchFamily="34" charset="0"/>
                <a:ea typeface="黑体" panose="02010609060101010101" pitchFamily="49" charset="-122"/>
                <a:cs typeface="Arial" panose="020B0604020202020204" pitchFamily="34" charset="0"/>
              </a:rPr>
              <a:t>doping</a:t>
            </a:r>
            <a:r>
              <a:rPr lang="zh-CN" altLang="en-US" sz="2000" dirty="0">
                <a:latin typeface="Arial" panose="020B0604020202020204" pitchFamily="34" charset="0"/>
                <a:ea typeface="黑体" panose="02010609060101010101" pitchFamily="49" charset="-122"/>
                <a:cs typeface="Arial" panose="020B0604020202020204" pitchFamily="34" charset="0"/>
              </a:rPr>
              <a:t> </a:t>
            </a:r>
            <a:r>
              <a:rPr lang="en-US" altLang="zh-CN" sz="2000" dirty="0">
                <a:latin typeface="Arial" panose="020B0604020202020204" pitchFamily="34" charset="0"/>
                <a:ea typeface="黑体" panose="02010609060101010101" pitchFamily="49" charset="-122"/>
                <a:cs typeface="Arial" panose="020B0604020202020204" pitchFamily="34" charset="0"/>
              </a:rPr>
              <a:t>level</a:t>
            </a:r>
            <a:r>
              <a:rPr lang="zh-CN" altLang="en-US" sz="2000" dirty="0">
                <a:latin typeface="Arial" panose="020B0604020202020204" pitchFamily="34" charset="0"/>
                <a:ea typeface="黑体" panose="02010609060101010101" pitchFamily="49" charset="-122"/>
                <a:cs typeface="Arial" panose="020B0604020202020204" pitchFamily="34" charset="0"/>
              </a:rPr>
              <a:t> </a:t>
            </a:r>
            <a:r>
              <a:rPr lang="en-US" altLang="zh-CN" sz="2000" dirty="0">
                <a:latin typeface="Arial" panose="020B0604020202020204" pitchFamily="34" charset="0"/>
                <a:ea typeface="黑体" panose="02010609060101010101" pitchFamily="49" charset="-122"/>
                <a:cs typeface="Arial" panose="020B0604020202020204" pitchFamily="34" charset="0"/>
              </a:rPr>
              <a:t>vs. Position</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
        <p:nvSpPr>
          <p:cNvPr id="6" name="文本框 5">
            <a:extLst>
              <a:ext uri="{FF2B5EF4-FFF2-40B4-BE49-F238E27FC236}">
                <a16:creationId xmlns:a16="http://schemas.microsoft.com/office/drawing/2014/main" id="{3C6D85C3-AE13-B566-974B-BCE7F601122A}"/>
              </a:ext>
            </a:extLst>
          </p:cNvPr>
          <p:cNvSpPr txBox="1"/>
          <p:nvPr/>
        </p:nvSpPr>
        <p:spPr>
          <a:xfrm>
            <a:off x="9154021" y="6036050"/>
            <a:ext cx="1340432"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Thickness</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48C7292B-A29B-FDC9-F690-78B0614B9226}"/>
              </a:ext>
            </a:extLst>
          </p:cNvPr>
          <p:cNvSpPr txBox="1"/>
          <p:nvPr/>
        </p:nvSpPr>
        <p:spPr>
          <a:xfrm>
            <a:off x="9481836" y="4230342"/>
            <a:ext cx="684803" cy="369332"/>
          </a:xfrm>
          <a:prstGeom prst="rect">
            <a:avLst/>
          </a:prstGeom>
          <a:solidFill>
            <a:schemeClr val="bg1"/>
          </a:solidFill>
          <a:ln>
            <a:solidFill>
              <a:schemeClr val="tx1"/>
            </a:solidFill>
          </a:ln>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SEM</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11" name="文本框 10">
            <a:extLst>
              <a:ext uri="{FF2B5EF4-FFF2-40B4-BE49-F238E27FC236}">
                <a16:creationId xmlns:a16="http://schemas.microsoft.com/office/drawing/2014/main" id="{6442AD27-C8DD-9374-61AE-78324D060461}"/>
              </a:ext>
            </a:extLst>
          </p:cNvPr>
          <p:cNvSpPr txBox="1"/>
          <p:nvPr/>
        </p:nvSpPr>
        <p:spPr>
          <a:xfrm>
            <a:off x="8355049" y="1021125"/>
            <a:ext cx="659155" cy="369332"/>
          </a:xfrm>
          <a:prstGeom prst="rect">
            <a:avLst/>
          </a:prstGeom>
          <a:solidFill>
            <a:schemeClr val="bg1">
              <a:lumMod val="85000"/>
            </a:schemeClr>
          </a:solidFill>
          <a:ln>
            <a:noFill/>
          </a:ln>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EDX</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14" name="文本框 13">
            <a:extLst>
              <a:ext uri="{FF2B5EF4-FFF2-40B4-BE49-F238E27FC236}">
                <a16:creationId xmlns:a16="http://schemas.microsoft.com/office/drawing/2014/main" id="{6FDE39CA-06B7-4C7C-5258-11714D7D398C}"/>
              </a:ext>
            </a:extLst>
          </p:cNvPr>
          <p:cNvSpPr txBox="1"/>
          <p:nvPr/>
        </p:nvSpPr>
        <p:spPr>
          <a:xfrm>
            <a:off x="365719" y="5782090"/>
            <a:ext cx="6837613" cy="646331"/>
          </a:xfrm>
          <a:prstGeom prst="rect">
            <a:avLst/>
          </a:prstGeom>
          <a:noFill/>
        </p:spPr>
        <p:txBody>
          <a:bodyPr wrap="square">
            <a:spAutoFit/>
          </a:bodyPr>
          <a:lstStyle/>
          <a:p>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We can fabricate </a:t>
            </a:r>
            <a:r>
              <a:rPr lang="zh-CN" altLang="en-US" dirty="0">
                <a:solidFill>
                  <a:srgbClr val="C00000"/>
                </a:solidFill>
                <a:latin typeface="Calibri" panose="020F0502020204030204" pitchFamily="34" charset="0"/>
                <a:cs typeface="Calibri" panose="020F0502020204030204" pitchFamily="34" charset="0"/>
              </a:rPr>
              <a:t>an epitaxial composition-spread Fe</a:t>
            </a:r>
            <a:r>
              <a:rPr lang="zh-CN" altLang="en-US" i="1" baseline="-25000" dirty="0">
                <a:solidFill>
                  <a:srgbClr val="C00000"/>
                </a:solidFill>
                <a:latin typeface="Calibri" panose="020F0502020204030204" pitchFamily="34" charset="0"/>
                <a:cs typeface="Calibri" panose="020F0502020204030204" pitchFamily="34" charset="0"/>
              </a:rPr>
              <a:t>y</a:t>
            </a:r>
            <a:r>
              <a:rPr lang="zh-CN" altLang="en-US" dirty="0">
                <a:solidFill>
                  <a:srgbClr val="C00000"/>
                </a:solidFill>
                <a:latin typeface="Calibri" panose="020F0502020204030204" pitchFamily="34" charset="0"/>
                <a:cs typeface="Calibri" panose="020F0502020204030204" pitchFamily="34" charset="0"/>
              </a:rPr>
              <a:t>Te</a:t>
            </a:r>
            <a:r>
              <a:rPr lang="zh-CN" altLang="en-US" baseline="-25000" dirty="0">
                <a:solidFill>
                  <a:srgbClr val="C00000"/>
                </a:solidFill>
                <a:latin typeface="Calibri" panose="020F0502020204030204" pitchFamily="34" charset="0"/>
                <a:cs typeface="Calibri" panose="020F0502020204030204" pitchFamily="34" charset="0"/>
              </a:rPr>
              <a:t>1</a:t>
            </a:r>
            <a:r>
              <a:rPr lang="en-US" altLang="zh-CN" baseline="-250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zh-CN" altLang="en-US" i="1" baseline="-25000"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Se</a:t>
            </a:r>
            <a:r>
              <a:rPr lang="zh-CN" altLang="en-US" i="1" baseline="-25000"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 film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across</a:t>
            </a:r>
            <a:r>
              <a:rPr lang="zh-CN" altLang="en-US" dirty="0">
                <a:solidFill>
                  <a:srgbClr val="C00000"/>
                </a:solidFill>
                <a:latin typeface="Calibri" panose="020F0502020204030204" pitchFamily="34" charset="0"/>
                <a:cs typeface="Calibri" panose="020F0502020204030204" pitchFamily="34" charset="0"/>
              </a:rPr>
              <a:t> the entire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T</a:t>
            </a:r>
            <a:r>
              <a:rPr lang="zh-CN" altLang="en-US" dirty="0">
                <a:solidFill>
                  <a:srgbClr val="C00000"/>
                </a:solidFill>
                <a:latin typeface="Calibri" panose="020F0502020204030204" pitchFamily="34" charset="0"/>
                <a:cs typeface="Calibri" panose="020F0502020204030204" pitchFamily="34" charset="0"/>
              </a:rPr>
              <a:t>e content </a:t>
            </a:r>
            <a:r>
              <a:rPr lang="zh-CN" altLang="en-US" i="1" dirty="0">
                <a:solidFill>
                  <a:srgbClr val="C00000"/>
                </a:solidFill>
                <a:latin typeface="Calibri" panose="020F0502020204030204" pitchFamily="34" charset="0"/>
                <a:cs typeface="Calibri" panose="020F0502020204030204" pitchFamily="34" charset="0"/>
              </a:rPr>
              <a:t>x</a:t>
            </a:r>
            <a:r>
              <a:rPr lang="zh-CN" altLang="en-US" dirty="0">
                <a:solidFill>
                  <a:srgbClr val="C00000"/>
                </a:solidFill>
                <a:latin typeface="Calibri" panose="020F0502020204030204" pitchFamily="34" charset="0"/>
                <a:cs typeface="Calibri" panose="020F0502020204030204" pitchFamily="34" charset="0"/>
              </a:rPr>
              <a:t> from 0 to 1 on a single piece of substrate</a:t>
            </a:r>
          </a:p>
        </p:txBody>
      </p:sp>
    </p:spTree>
    <p:extLst>
      <p:ext uri="{BB962C8B-B14F-4D97-AF65-F5344CB8AC3E}">
        <p14:creationId xmlns:p14="http://schemas.microsoft.com/office/powerpoint/2010/main" val="1388792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839BC211-1CA2-D747-F2B4-B7CC78FC8DC9}"/>
              </a:ext>
            </a:extLst>
          </p:cNvPr>
          <p:cNvPicPr>
            <a:picLocks noChangeAspect="1"/>
          </p:cNvPicPr>
          <p:nvPr/>
        </p:nvPicPr>
        <p:blipFill>
          <a:blip r:embed="rId3"/>
          <a:stretch>
            <a:fillRect/>
          </a:stretch>
        </p:blipFill>
        <p:spPr>
          <a:xfrm rot="5400000">
            <a:off x="1886541" y="1604780"/>
            <a:ext cx="2994260" cy="6072759"/>
          </a:xfrm>
          <a:prstGeom prst="rect">
            <a:avLst/>
          </a:prstGeom>
        </p:spPr>
      </p:pic>
      <mc:AlternateContent xmlns:mc="http://schemas.openxmlformats.org/markup-compatibility/2006" xmlns:a14="http://schemas.microsoft.com/office/drawing/2010/main">
        <mc:Choice Requires="a14">
          <p:sp>
            <p:nvSpPr>
              <p:cNvPr id="2" name="标题 1"/>
              <p:cNvSpPr>
                <a:spLocks noGrp="1"/>
              </p:cNvSpPr>
              <p:nvPr>
                <p:ph type="title"/>
              </p:nvPr>
            </p:nvSpPr>
            <p:spPr>
              <a:xfrm>
                <a:off x="0" y="14721"/>
                <a:ext cx="12192000" cy="643774"/>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Micro-region XRD </a:t>
                </a:r>
                <a14:m>
                  <m:oMath xmlns:m="http://schemas.openxmlformats.org/officeDocument/2006/math">
                    <m:r>
                      <a:rPr lang="zh-CN" altLang="en-US" sz="4000" i="1">
                        <a:latin typeface="Cambria Math" panose="02040503050406030204" pitchFamily="18" charset="0"/>
                        <a:ea typeface="黑体" panose="02010609060101010101" pitchFamily="49" charset="-122"/>
                        <a:cs typeface="Arial" panose="020B0604020202020204" pitchFamily="34" charset="0"/>
                      </a:rPr>
                      <m:t>𝜃</m:t>
                    </m:r>
                    <m:r>
                      <a:rPr lang="en-US" altLang="zh-CN" sz="4000" i="1">
                        <a:latin typeface="Cambria Math" panose="02040503050406030204" pitchFamily="18" charset="0"/>
                        <a:ea typeface="黑体" panose="02010609060101010101" pitchFamily="49" charset="-122"/>
                        <a:cs typeface="Arial" panose="020B0604020202020204" pitchFamily="34" charset="0"/>
                      </a:rPr>
                      <m:t>−2</m:t>
                    </m:r>
                    <m:r>
                      <a:rPr lang="zh-CN" altLang="en-US" sz="4000" i="1">
                        <a:latin typeface="Cambria Math" panose="02040503050406030204" pitchFamily="18" charset="0"/>
                        <a:ea typeface="黑体" panose="02010609060101010101" pitchFamily="49" charset="-122"/>
                        <a:cs typeface="Arial" panose="020B0604020202020204" pitchFamily="34" charset="0"/>
                      </a:rPr>
                      <m:t>𝜃</m:t>
                    </m:r>
                  </m:oMath>
                </a14:m>
                <a:r>
                  <a:rPr lang="zh-CN" altLang="en-US" sz="4000"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scan</a:t>
                </a:r>
                <a:endParaRPr lang="zh-CN" altLang="en-US" sz="4000" dirty="0">
                  <a:latin typeface="Arial" panose="020B0604020202020204" pitchFamily="34" charset="0"/>
                  <a:ea typeface="黑体" panose="02010609060101010101" pitchFamily="49" charset="-122"/>
                  <a:cs typeface="Arial" panose="020B0604020202020204" pitchFamily="34" charset="0"/>
                </a:endParaRPr>
              </a:p>
            </p:txBody>
          </p:sp>
        </mc:Choice>
        <mc:Fallback xmlns="">
          <p:sp>
            <p:nvSpPr>
              <p:cNvPr id="2" name="标题 1"/>
              <p:cNvSpPr>
                <a:spLocks noGrp="1" noRot="1" noChangeAspect="1" noMove="1" noResize="1" noEditPoints="1" noAdjustHandles="1" noChangeArrowheads="1" noChangeShapeType="1" noTextEdit="1"/>
              </p:cNvSpPr>
              <p:nvPr>
                <p:ph type="title"/>
              </p:nvPr>
            </p:nvSpPr>
            <p:spPr>
              <a:xfrm>
                <a:off x="0" y="14721"/>
                <a:ext cx="12192000" cy="643774"/>
              </a:xfrm>
              <a:blipFill>
                <a:blip r:embed="rId4"/>
                <a:stretch>
                  <a:fillRect t="-25472" b="-40566"/>
                </a:stretch>
              </a:blipFill>
              <a:ln w="28575">
                <a:noFill/>
              </a:ln>
            </p:spPr>
            <p:txBody>
              <a:bodyPr/>
              <a:lstStyle/>
              <a:p>
                <a:r>
                  <a:rPr lang="zh-CN" altLang="en-US">
                    <a:noFill/>
                  </a:rPr>
                  <a:t> </a:t>
                </a:r>
              </a:p>
            </p:txBody>
          </p:sp>
        </mc:Fallback>
      </mc:AlternateContent>
      <p:cxnSp>
        <p:nvCxnSpPr>
          <p:cNvPr id="3" name="Straight Connector 3">
            <a:extLst>
              <a:ext uri="{FF2B5EF4-FFF2-40B4-BE49-F238E27FC236}">
                <a16:creationId xmlns:a16="http://schemas.microsoft.com/office/drawing/2014/main" id="{8655DA8D-2A0F-74C4-9ACE-6AD43A51E48C}"/>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4" name="文本框 13">
            <a:extLst>
              <a:ext uri="{FF2B5EF4-FFF2-40B4-BE49-F238E27FC236}">
                <a16:creationId xmlns:a16="http://schemas.microsoft.com/office/drawing/2014/main" id="{58B29455-B2FB-78FD-4811-75672599DAC0}"/>
              </a:ext>
            </a:extLst>
          </p:cNvPr>
          <p:cNvSpPr txBox="1"/>
          <p:nvPr/>
        </p:nvSpPr>
        <p:spPr>
          <a:xfrm>
            <a:off x="1001964" y="2744685"/>
            <a:ext cx="691215" cy="369332"/>
          </a:xfrm>
          <a:prstGeom prst="rect">
            <a:avLst/>
          </a:prstGeom>
          <a:noFill/>
        </p:spPr>
        <p:txBody>
          <a:bodyPr wrap="none" rtlCol="0">
            <a:spAutoFit/>
          </a:bodyPr>
          <a:lstStyle/>
          <a:p>
            <a:r>
              <a:rPr lang="en-US" altLang="zh-CN" i="1" dirty="0">
                <a:solidFill>
                  <a:srgbClr val="FF0000"/>
                </a:solidFill>
                <a:latin typeface="Arial" panose="020B0604020202020204" pitchFamily="34" charset="0"/>
                <a:cs typeface="Arial" panose="020B0604020202020204" pitchFamily="34" charset="0"/>
              </a:rPr>
              <a:t>x</a:t>
            </a:r>
            <a:r>
              <a:rPr lang="en-US" altLang="zh-CN" dirty="0">
                <a:solidFill>
                  <a:srgbClr val="FF0000"/>
                </a:solidFill>
                <a:latin typeface="Arial" panose="020B0604020202020204" pitchFamily="34" charset="0"/>
                <a:cs typeface="Arial" panose="020B0604020202020204" pitchFamily="34" charset="0"/>
              </a:rPr>
              <a:t> = 0</a:t>
            </a:r>
            <a:endParaRPr lang="zh-CN" altLang="en-US" dirty="0">
              <a:solidFill>
                <a:srgbClr val="FF0000"/>
              </a:solidFill>
              <a:latin typeface="Arial" panose="020B0604020202020204" pitchFamily="34" charset="0"/>
              <a:cs typeface="Arial" panose="020B0604020202020204" pitchFamily="34" charset="0"/>
            </a:endParaRPr>
          </a:p>
        </p:txBody>
      </p:sp>
      <p:sp>
        <p:nvSpPr>
          <p:cNvPr id="19" name="文本框 18">
            <a:extLst>
              <a:ext uri="{FF2B5EF4-FFF2-40B4-BE49-F238E27FC236}">
                <a16:creationId xmlns:a16="http://schemas.microsoft.com/office/drawing/2014/main" id="{4C8C5094-B83F-EA25-9B3C-93D623B4F0B1}"/>
              </a:ext>
            </a:extLst>
          </p:cNvPr>
          <p:cNvSpPr txBox="1"/>
          <p:nvPr/>
        </p:nvSpPr>
        <p:spPr>
          <a:xfrm>
            <a:off x="4998356" y="2774697"/>
            <a:ext cx="691215" cy="369332"/>
          </a:xfrm>
          <a:prstGeom prst="rect">
            <a:avLst/>
          </a:prstGeom>
          <a:noFill/>
        </p:spPr>
        <p:txBody>
          <a:bodyPr wrap="none" rtlCol="0">
            <a:spAutoFit/>
          </a:bodyPr>
          <a:lstStyle/>
          <a:p>
            <a:r>
              <a:rPr lang="en-US" altLang="zh-CN" i="1" dirty="0">
                <a:solidFill>
                  <a:srgbClr val="FF0000"/>
                </a:solidFill>
                <a:latin typeface="Arial" panose="020B0604020202020204" pitchFamily="34" charset="0"/>
                <a:cs typeface="Arial" panose="020B0604020202020204" pitchFamily="34" charset="0"/>
              </a:rPr>
              <a:t>x</a:t>
            </a:r>
            <a:r>
              <a:rPr lang="en-US" altLang="zh-CN" dirty="0">
                <a:solidFill>
                  <a:srgbClr val="FF0000"/>
                </a:solidFill>
                <a:latin typeface="Arial" panose="020B0604020202020204" pitchFamily="34" charset="0"/>
                <a:cs typeface="Arial" panose="020B0604020202020204" pitchFamily="34" charset="0"/>
              </a:rPr>
              <a:t> = 1</a:t>
            </a:r>
            <a:endParaRPr lang="zh-CN" altLang="en-US" dirty="0">
              <a:solidFill>
                <a:srgbClr val="FF0000"/>
              </a:solidFill>
              <a:latin typeface="Arial" panose="020B0604020202020204" pitchFamily="34" charset="0"/>
              <a:cs typeface="Arial" panose="020B0604020202020204" pitchFamily="34" charset="0"/>
            </a:endParaRPr>
          </a:p>
        </p:txBody>
      </p:sp>
      <p:cxnSp>
        <p:nvCxnSpPr>
          <p:cNvPr id="21" name="直接箭头连接符 20">
            <a:extLst>
              <a:ext uri="{FF2B5EF4-FFF2-40B4-BE49-F238E27FC236}">
                <a16:creationId xmlns:a16="http://schemas.microsoft.com/office/drawing/2014/main" id="{B6863729-1CA8-6C16-232F-9E99E566596F}"/>
              </a:ext>
            </a:extLst>
          </p:cNvPr>
          <p:cNvCxnSpPr/>
          <p:nvPr/>
        </p:nvCxnSpPr>
        <p:spPr>
          <a:xfrm>
            <a:off x="1693179" y="2951656"/>
            <a:ext cx="322853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2F0AABA7-1C17-8079-64C9-83FB92806CE3}"/>
              </a:ext>
            </a:extLst>
          </p:cNvPr>
          <p:cNvPicPr>
            <a:picLocks noChangeAspect="1"/>
          </p:cNvPicPr>
          <p:nvPr/>
        </p:nvPicPr>
        <p:blipFill>
          <a:blip r:embed="rId5"/>
          <a:stretch>
            <a:fillRect/>
          </a:stretch>
        </p:blipFill>
        <p:spPr>
          <a:xfrm>
            <a:off x="6572062" y="1070981"/>
            <a:ext cx="5129609" cy="3004539"/>
          </a:xfrm>
          <a:prstGeom prst="rect">
            <a:avLst/>
          </a:prstGeom>
        </p:spPr>
      </p:pic>
      <p:pic>
        <p:nvPicPr>
          <p:cNvPr id="5" name="图片 4">
            <a:extLst>
              <a:ext uri="{FF2B5EF4-FFF2-40B4-BE49-F238E27FC236}">
                <a16:creationId xmlns:a16="http://schemas.microsoft.com/office/drawing/2014/main" id="{590EB99B-33A6-A493-EBC2-B3FD73B1C6AF}"/>
              </a:ext>
            </a:extLst>
          </p:cNvPr>
          <p:cNvPicPr>
            <a:picLocks noChangeAspect="1"/>
          </p:cNvPicPr>
          <p:nvPr/>
        </p:nvPicPr>
        <p:blipFill>
          <a:blip r:embed="rId6"/>
          <a:stretch>
            <a:fillRect/>
          </a:stretch>
        </p:blipFill>
        <p:spPr>
          <a:xfrm>
            <a:off x="1503692" y="788478"/>
            <a:ext cx="3418023" cy="2002331"/>
          </a:xfrm>
          <a:prstGeom prst="rect">
            <a:avLst/>
          </a:prstGeom>
        </p:spPr>
      </p:pic>
      <p:sp>
        <p:nvSpPr>
          <p:cNvPr id="9" name="文本框 8">
            <a:extLst>
              <a:ext uri="{FF2B5EF4-FFF2-40B4-BE49-F238E27FC236}">
                <a16:creationId xmlns:a16="http://schemas.microsoft.com/office/drawing/2014/main" id="{267EC23B-FA5B-17CA-4EE9-39287694ADB6}"/>
              </a:ext>
            </a:extLst>
          </p:cNvPr>
          <p:cNvSpPr txBox="1"/>
          <p:nvPr/>
        </p:nvSpPr>
        <p:spPr>
          <a:xfrm>
            <a:off x="7352364" y="4162839"/>
            <a:ext cx="3912289" cy="400110"/>
          </a:xfrm>
          <a:prstGeom prst="rect">
            <a:avLst/>
          </a:prstGeom>
          <a:solidFill>
            <a:schemeClr val="bg1">
              <a:lumMod val="85000"/>
            </a:schemeClr>
          </a:solidFill>
        </p:spPr>
        <p:txBody>
          <a:bodyPr wrap="none" rtlCol="0">
            <a:spAutoFit/>
          </a:bodyPr>
          <a:lstStyle/>
          <a:p>
            <a:r>
              <a:rPr lang="en-US" altLang="zh-CN" sz="2000" i="1" dirty="0">
                <a:effectLst/>
                <a:latin typeface="Arial" panose="020B0604020202020204" pitchFamily="34" charset="0"/>
                <a:ea typeface="黑体" panose="02010609060101010101" pitchFamily="49" charset="-122"/>
                <a:cs typeface="Arial" panose="020B0604020202020204" pitchFamily="34" charset="0"/>
              </a:rPr>
              <a:t>c</a:t>
            </a:r>
            <a:r>
              <a:rPr lang="en-US" altLang="zh-CN" sz="2000" dirty="0">
                <a:effectLst/>
                <a:latin typeface="Arial" panose="020B0604020202020204" pitchFamily="34" charset="0"/>
                <a:ea typeface="黑体" panose="02010609060101010101" pitchFamily="49" charset="-122"/>
                <a:cs typeface="Arial" panose="020B0604020202020204" pitchFamily="34" charset="0"/>
              </a:rPr>
              <a:t> parameters </a:t>
            </a:r>
            <a:r>
              <a:rPr lang="en-US" altLang="zh-CN" sz="2000" dirty="0">
                <a:latin typeface="Arial" panose="020B0604020202020204" pitchFamily="34" charset="0"/>
                <a:ea typeface="黑体" panose="02010609060101010101" pitchFamily="49" charset="-122"/>
                <a:cs typeface="Arial" panose="020B0604020202020204" pitchFamily="34" charset="0"/>
              </a:rPr>
              <a:t>vs. </a:t>
            </a:r>
            <a:r>
              <a:rPr lang="en-US" altLang="zh-CN" sz="2000" dirty="0" err="1">
                <a:latin typeface="Arial" panose="020B0604020202020204" pitchFamily="34" charset="0"/>
                <a:ea typeface="黑体" panose="02010609060101010101" pitchFamily="49" charset="-122"/>
                <a:cs typeface="Arial" panose="020B0604020202020204" pitchFamily="34" charset="0"/>
              </a:rPr>
              <a:t>Te</a:t>
            </a:r>
            <a:r>
              <a:rPr lang="en-US" altLang="zh-CN" sz="2000" dirty="0">
                <a:latin typeface="Arial" panose="020B0604020202020204" pitchFamily="34" charset="0"/>
                <a:ea typeface="黑体" panose="02010609060101010101" pitchFamily="49" charset="-122"/>
                <a:cs typeface="Arial" panose="020B0604020202020204" pitchFamily="34" charset="0"/>
              </a:rPr>
              <a:t> doping level</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
        <p:nvSpPr>
          <p:cNvPr id="4" name="文本框 3">
            <a:extLst>
              <a:ext uri="{FF2B5EF4-FFF2-40B4-BE49-F238E27FC236}">
                <a16:creationId xmlns:a16="http://schemas.microsoft.com/office/drawing/2014/main" id="{6943814D-9160-454D-4760-A225958E8EAE}"/>
              </a:ext>
            </a:extLst>
          </p:cNvPr>
          <p:cNvSpPr txBox="1"/>
          <p:nvPr/>
        </p:nvSpPr>
        <p:spPr>
          <a:xfrm>
            <a:off x="8987023" y="6491510"/>
            <a:ext cx="3577686"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Z. Lin </a:t>
            </a:r>
            <a:r>
              <a:rPr lang="en-US" altLang="zh-CN" sz="1400" i="1" kern="100" dirty="0">
                <a:effectLst/>
                <a:latin typeface="Arial" panose="020B0604020202020204" pitchFamily="34" charset="0"/>
                <a:ea typeface="宋体" panose="02010600030101010101" pitchFamily="2" charset="-122"/>
              </a:rPr>
              <a:t>et al. Sci</a:t>
            </a:r>
            <a:r>
              <a:rPr lang="en-US" altLang="zh-CN" sz="1400" i="1" kern="100" dirty="0">
                <a:latin typeface="Arial" panose="020B0604020202020204" pitchFamily="34" charset="0"/>
                <a:ea typeface="宋体" panose="02010600030101010101" pitchFamily="2" charset="-122"/>
              </a:rPr>
              <a:t>.</a:t>
            </a:r>
            <a:r>
              <a:rPr lang="en-US" altLang="zh-CN" sz="1400" i="1" kern="100" dirty="0">
                <a:effectLst/>
                <a:latin typeface="Arial" panose="020B0604020202020204" pitchFamily="34" charset="0"/>
                <a:ea typeface="宋体" panose="02010600030101010101" pitchFamily="2" charset="-122"/>
              </a:rPr>
              <a:t> Bull. </a:t>
            </a:r>
            <a:r>
              <a:rPr lang="en-US" altLang="zh-CN" sz="1400" b="1" kern="100" dirty="0">
                <a:effectLst/>
                <a:latin typeface="Arial" panose="020B0604020202020204" pitchFamily="34" charset="0"/>
                <a:ea typeface="宋体" panose="02010600030101010101" pitchFamily="2" charset="-122"/>
              </a:rPr>
              <a:t>67</a:t>
            </a:r>
            <a:r>
              <a:rPr lang="en-US" altLang="zh-CN" sz="1400" kern="100" dirty="0">
                <a:effectLst/>
                <a:latin typeface="Arial" panose="020B0604020202020204" pitchFamily="34" charset="0"/>
                <a:ea typeface="宋体" panose="02010600030101010101" pitchFamily="2" charset="-122"/>
              </a:rPr>
              <a:t>, 1443 (2022)</a:t>
            </a:r>
            <a:endParaRPr lang="zh-CN" altLang="en-US" sz="1400" dirty="0"/>
          </a:p>
        </p:txBody>
      </p:sp>
      <p:sp>
        <p:nvSpPr>
          <p:cNvPr id="7" name="文本框 6">
            <a:extLst>
              <a:ext uri="{FF2B5EF4-FFF2-40B4-BE49-F238E27FC236}">
                <a16:creationId xmlns:a16="http://schemas.microsoft.com/office/drawing/2014/main" id="{F2031BB4-CC39-77D0-5776-3F54A2F0AE0A}"/>
              </a:ext>
            </a:extLst>
          </p:cNvPr>
          <p:cNvSpPr txBox="1"/>
          <p:nvPr/>
        </p:nvSpPr>
        <p:spPr>
          <a:xfrm>
            <a:off x="6322242" y="4932281"/>
            <a:ext cx="5972532" cy="967957"/>
          </a:xfrm>
          <a:prstGeom prst="rect">
            <a:avLst/>
          </a:prstGeom>
          <a:noFill/>
        </p:spPr>
        <p:txBody>
          <a:bodyPr wrap="none" rtlCol="0">
            <a:spAutoFit/>
          </a:bodyPr>
          <a:lstStyle/>
          <a:p>
            <a:pPr marL="285750" indent="-285750">
              <a:lnSpc>
                <a:spcPct val="150000"/>
              </a:lnSpc>
              <a:buFont typeface="Wingdings" panose="05000000000000000000" pitchFamily="2" charset="2"/>
              <a:buChar char="u"/>
            </a:pPr>
            <a:r>
              <a:rPr lang="en-US" altLang="zh-CN" sz="2000" dirty="0">
                <a:solidFill>
                  <a:srgbClr val="C00000"/>
                </a:solidFill>
              </a:rPr>
              <a:t>Good out-of-plane alignment across all compositions</a:t>
            </a:r>
          </a:p>
          <a:p>
            <a:pPr marL="285750" indent="-285750">
              <a:lnSpc>
                <a:spcPct val="150000"/>
              </a:lnSpc>
              <a:buFont typeface="Wingdings" panose="05000000000000000000" pitchFamily="2" charset="2"/>
              <a:buChar char="u"/>
            </a:pPr>
            <a:r>
              <a:rPr lang="en-US" altLang="zh-CN" sz="2000" dirty="0">
                <a:solidFill>
                  <a:srgbClr val="C00000"/>
                </a:solidFill>
              </a:rPr>
              <a:t>The phase separation is suppressed</a:t>
            </a:r>
            <a:endParaRPr lang="zh-CN" altLang="en-US" sz="2000" dirty="0">
              <a:solidFill>
                <a:srgbClr val="C00000"/>
              </a:solidFill>
            </a:endParaRPr>
          </a:p>
        </p:txBody>
      </p:sp>
      <p:sp>
        <p:nvSpPr>
          <p:cNvPr id="10" name="文本框 9">
            <a:extLst>
              <a:ext uri="{FF2B5EF4-FFF2-40B4-BE49-F238E27FC236}">
                <a16:creationId xmlns:a16="http://schemas.microsoft.com/office/drawing/2014/main" id="{E3F179EE-D4A3-93EE-6F12-7983606BA5C1}"/>
              </a:ext>
            </a:extLst>
          </p:cNvPr>
          <p:cNvSpPr txBox="1"/>
          <p:nvPr/>
        </p:nvSpPr>
        <p:spPr>
          <a:xfrm>
            <a:off x="4217234" y="2257260"/>
            <a:ext cx="2223686" cy="400110"/>
          </a:xfrm>
          <a:prstGeom prst="rect">
            <a:avLst/>
          </a:prstGeom>
          <a:solidFill>
            <a:schemeClr val="bg1">
              <a:lumMod val="85000"/>
            </a:schemeClr>
          </a:solidFill>
        </p:spPr>
        <p:txBody>
          <a:bodyPr wrap="none" rtlCol="0">
            <a:spAutoFit/>
          </a:bodyPr>
          <a:lstStyle/>
          <a:p>
            <a:r>
              <a:rPr lang="en-US" altLang="zh-CN" sz="2000" dirty="0">
                <a:latin typeface="Arial" panose="020B0604020202020204" pitchFamily="34" charset="0"/>
                <a:ea typeface="黑体" panose="02010609060101010101" pitchFamily="49" charset="-122"/>
                <a:cs typeface="Arial" panose="020B0604020202020204" pitchFamily="34" charset="0"/>
              </a:rPr>
              <a:t>Micro-region XRD</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Tree>
    <p:extLst>
      <p:ext uri="{BB962C8B-B14F-4D97-AF65-F5344CB8AC3E}">
        <p14:creationId xmlns:p14="http://schemas.microsoft.com/office/powerpoint/2010/main" val="2682542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884683"/>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Micro-region electrical transport measurements</a:t>
            </a:r>
            <a:endParaRPr lang="zh-CN" altLang="en-US" sz="4000" baseline="-25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55A42F28-6D06-D9DA-B2AF-32F2120539BE}"/>
              </a:ext>
            </a:extLst>
          </p:cNvPr>
          <p:cNvCxnSpPr>
            <a:cxnSpLocks/>
          </p:cNvCxnSpPr>
          <p:nvPr/>
        </p:nvCxnSpPr>
        <p:spPr>
          <a:xfrm>
            <a:off x="0" y="778637"/>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43" name="图片 42">
            <a:extLst>
              <a:ext uri="{FF2B5EF4-FFF2-40B4-BE49-F238E27FC236}">
                <a16:creationId xmlns:a16="http://schemas.microsoft.com/office/drawing/2014/main" id="{56CD2968-A8BF-5BAE-34AE-56CFB3A78387}"/>
              </a:ext>
            </a:extLst>
          </p:cNvPr>
          <p:cNvPicPr>
            <a:picLocks noChangeAspect="1"/>
          </p:cNvPicPr>
          <p:nvPr/>
        </p:nvPicPr>
        <p:blipFill rotWithShape="1">
          <a:blip r:embed="rId3">
            <a:extLst>
              <a:ext uri="{28A0092B-C50C-407E-A947-70E740481C1C}">
                <a14:useLocalDpi xmlns:a14="http://schemas.microsoft.com/office/drawing/2010/main" val="0"/>
              </a:ext>
            </a:extLst>
          </a:blip>
          <a:srcRect l="19428" t="325" r="2515" b="-325"/>
          <a:stretch/>
        </p:blipFill>
        <p:spPr>
          <a:xfrm>
            <a:off x="4474330" y="1120063"/>
            <a:ext cx="2597680" cy="4177874"/>
          </a:xfrm>
          <a:prstGeom prst="rect">
            <a:avLst/>
          </a:prstGeom>
        </p:spPr>
      </p:pic>
      <p:pic>
        <p:nvPicPr>
          <p:cNvPr id="5" name="图片 4">
            <a:extLst>
              <a:ext uri="{FF2B5EF4-FFF2-40B4-BE49-F238E27FC236}">
                <a16:creationId xmlns:a16="http://schemas.microsoft.com/office/drawing/2014/main" id="{28B608FC-F839-01B6-DBE1-27EFF23855E7}"/>
              </a:ext>
            </a:extLst>
          </p:cNvPr>
          <p:cNvPicPr>
            <a:picLocks noChangeAspect="1"/>
          </p:cNvPicPr>
          <p:nvPr/>
        </p:nvPicPr>
        <p:blipFill rotWithShape="1">
          <a:blip r:embed="rId4"/>
          <a:srcRect l="4733" r="52515"/>
          <a:stretch/>
        </p:blipFill>
        <p:spPr>
          <a:xfrm>
            <a:off x="1067308" y="1072602"/>
            <a:ext cx="2160043" cy="4628706"/>
          </a:xfrm>
          <a:prstGeom prst="rect">
            <a:avLst/>
          </a:prstGeom>
        </p:spPr>
      </p:pic>
      <p:sp>
        <p:nvSpPr>
          <p:cNvPr id="6" name="箭头: 下 5">
            <a:extLst>
              <a:ext uri="{FF2B5EF4-FFF2-40B4-BE49-F238E27FC236}">
                <a16:creationId xmlns:a16="http://schemas.microsoft.com/office/drawing/2014/main" id="{13566C09-FDCE-D310-2CAE-AAAEBF845A21}"/>
              </a:ext>
            </a:extLst>
          </p:cNvPr>
          <p:cNvSpPr/>
          <p:nvPr/>
        </p:nvSpPr>
        <p:spPr>
          <a:xfrm rot="16200000">
            <a:off x="7408567" y="2775783"/>
            <a:ext cx="573865" cy="732566"/>
          </a:xfrm>
          <a:prstGeom prst="downArrow">
            <a:avLst>
              <a:gd name="adj1" fmla="val 31176"/>
              <a:gd name="adj2" fmla="val 50000"/>
            </a:avLst>
          </a:prstGeom>
          <a:solidFill>
            <a:schemeClr val="accent4"/>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endParaRPr>
          </a:p>
        </p:txBody>
      </p:sp>
      <p:pic>
        <p:nvPicPr>
          <p:cNvPr id="7" name="图片 6">
            <a:extLst>
              <a:ext uri="{FF2B5EF4-FFF2-40B4-BE49-F238E27FC236}">
                <a16:creationId xmlns:a16="http://schemas.microsoft.com/office/drawing/2014/main" id="{1499DB28-B168-7F0E-0900-4B2FFCC311E5}"/>
              </a:ext>
            </a:extLst>
          </p:cNvPr>
          <p:cNvPicPr>
            <a:picLocks noChangeAspect="1"/>
          </p:cNvPicPr>
          <p:nvPr/>
        </p:nvPicPr>
        <p:blipFill rotWithShape="1">
          <a:blip r:embed="rId4"/>
          <a:srcRect l="46722"/>
          <a:stretch/>
        </p:blipFill>
        <p:spPr>
          <a:xfrm>
            <a:off x="8151113" y="1014236"/>
            <a:ext cx="2597681" cy="4466625"/>
          </a:xfrm>
          <a:prstGeom prst="rect">
            <a:avLst/>
          </a:prstGeom>
        </p:spPr>
      </p:pic>
      <p:sp>
        <p:nvSpPr>
          <p:cNvPr id="4" name="文本框 3">
            <a:extLst>
              <a:ext uri="{FF2B5EF4-FFF2-40B4-BE49-F238E27FC236}">
                <a16:creationId xmlns:a16="http://schemas.microsoft.com/office/drawing/2014/main" id="{72D330B9-0728-F020-6B73-BE6B1D09F504}"/>
              </a:ext>
            </a:extLst>
          </p:cNvPr>
          <p:cNvSpPr txBox="1"/>
          <p:nvPr/>
        </p:nvSpPr>
        <p:spPr>
          <a:xfrm>
            <a:off x="359179" y="5912087"/>
            <a:ext cx="3249416" cy="400110"/>
          </a:xfrm>
          <a:prstGeom prst="rect">
            <a:avLst/>
          </a:prstGeom>
          <a:noFill/>
        </p:spPr>
        <p:txBody>
          <a:bodyPr wrap="none" rtlCol="0">
            <a:spAutoFit/>
          </a:bodyPr>
          <a:lstStyle/>
          <a:p>
            <a:r>
              <a:rPr lang="en-US" altLang="zh-CN" sz="2000" dirty="0">
                <a:solidFill>
                  <a:srgbClr val="C00000"/>
                </a:solidFill>
                <a:latin typeface="Calibri" panose="020F0502020204030204" pitchFamily="34" charset="0"/>
                <a:ea typeface="Calibri" panose="020F0502020204030204" pitchFamily="34" charset="0"/>
                <a:cs typeface="Calibri" panose="020F0502020204030204" pitchFamily="34" charset="0"/>
              </a:rPr>
              <a:t>Composition resolution </a:t>
            </a:r>
            <a:r>
              <a:rPr lang="zh-CN" altLang="en-US" sz="2000" dirty="0">
                <a:solidFill>
                  <a:srgbClr val="C00000"/>
                </a:solidFill>
                <a:latin typeface="Calibri" panose="020F0502020204030204" pitchFamily="34" charset="0"/>
                <a:ea typeface="黑体" panose="02010609060101010101" pitchFamily="49" charset="-122"/>
                <a:cs typeface="Calibri" panose="020F0502020204030204" pitchFamily="34" charset="0"/>
              </a:rPr>
              <a:t>＜</a:t>
            </a:r>
            <a:r>
              <a:rPr lang="en-US" altLang="zh-CN" sz="2000" dirty="0">
                <a:solidFill>
                  <a:srgbClr val="C00000"/>
                </a:solidFill>
                <a:latin typeface="Calibri" panose="020F0502020204030204" pitchFamily="34" charset="0"/>
                <a:ea typeface="Calibri" panose="020F0502020204030204" pitchFamily="34" charset="0"/>
                <a:cs typeface="Calibri" panose="020F0502020204030204" pitchFamily="34" charset="0"/>
              </a:rPr>
              <a:t>1%</a:t>
            </a:r>
            <a:endParaRPr lang="zh-CN" altLang="en-US" sz="2000" dirty="0">
              <a:solidFill>
                <a:srgbClr val="C00000"/>
              </a:solidFill>
              <a:latin typeface="Calibri" panose="020F0502020204030204" pitchFamily="34" charset="0"/>
              <a:ea typeface="黑体" panose="02010609060101010101" pitchFamily="49" charset="-122"/>
              <a:cs typeface="Calibri" panose="020F0502020204030204" pitchFamily="34" charset="0"/>
            </a:endParaRPr>
          </a:p>
        </p:txBody>
      </p:sp>
      <p:sp>
        <p:nvSpPr>
          <p:cNvPr id="8" name="箭头: 下 7">
            <a:extLst>
              <a:ext uri="{FF2B5EF4-FFF2-40B4-BE49-F238E27FC236}">
                <a16:creationId xmlns:a16="http://schemas.microsoft.com/office/drawing/2014/main" id="{47A9DBDE-0476-590E-C872-1090DD5B4E53}"/>
              </a:ext>
            </a:extLst>
          </p:cNvPr>
          <p:cNvSpPr/>
          <p:nvPr/>
        </p:nvSpPr>
        <p:spPr>
          <a:xfrm rot="16200000">
            <a:off x="3563908" y="2775784"/>
            <a:ext cx="573865" cy="732566"/>
          </a:xfrm>
          <a:prstGeom prst="downArrow">
            <a:avLst>
              <a:gd name="adj1" fmla="val 31176"/>
              <a:gd name="adj2" fmla="val 50000"/>
            </a:avLst>
          </a:prstGeom>
          <a:solidFill>
            <a:schemeClr val="accent4"/>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endParaRPr>
          </a:p>
        </p:txBody>
      </p:sp>
      <p:sp>
        <p:nvSpPr>
          <p:cNvPr id="10" name="文本框 9">
            <a:extLst>
              <a:ext uri="{FF2B5EF4-FFF2-40B4-BE49-F238E27FC236}">
                <a16:creationId xmlns:a16="http://schemas.microsoft.com/office/drawing/2014/main" id="{BD6EABAF-74F6-F22A-FEEE-34CFEA21CF99}"/>
              </a:ext>
            </a:extLst>
          </p:cNvPr>
          <p:cNvSpPr txBox="1"/>
          <p:nvPr/>
        </p:nvSpPr>
        <p:spPr>
          <a:xfrm>
            <a:off x="899727" y="5437366"/>
            <a:ext cx="2495203" cy="369332"/>
          </a:xfrm>
          <a:prstGeom prst="rect">
            <a:avLst/>
          </a:prstGeom>
          <a:solidFill>
            <a:schemeClr val="bg1">
              <a:lumMod val="85000"/>
            </a:schemeClr>
          </a:solidFill>
        </p:spPr>
        <p:txBody>
          <a:bodyPr wrap="square">
            <a:spAutoFit/>
          </a:bodyPr>
          <a:lstStyle/>
          <a:p>
            <a:r>
              <a:rPr lang="en-US" altLang="zh-CN" dirty="0"/>
              <a:t>P</a:t>
            </a:r>
            <a:r>
              <a:rPr lang="zh-CN" altLang="en-US" dirty="0"/>
              <a:t>atterned </a:t>
            </a:r>
            <a:r>
              <a:rPr lang="en-US" altLang="zh-CN" dirty="0"/>
              <a:t>by lithography</a:t>
            </a:r>
            <a:endParaRPr lang="zh-CN" altLang="en-US" dirty="0"/>
          </a:p>
        </p:txBody>
      </p:sp>
      <p:sp>
        <p:nvSpPr>
          <p:cNvPr id="11" name="文本框 10">
            <a:extLst>
              <a:ext uri="{FF2B5EF4-FFF2-40B4-BE49-F238E27FC236}">
                <a16:creationId xmlns:a16="http://schemas.microsoft.com/office/drawing/2014/main" id="{F5A40629-FCEF-6CC3-0FA2-93483DFDA66C}"/>
              </a:ext>
            </a:extLst>
          </p:cNvPr>
          <p:cNvSpPr txBox="1"/>
          <p:nvPr/>
        </p:nvSpPr>
        <p:spPr>
          <a:xfrm>
            <a:off x="4217123" y="5416066"/>
            <a:ext cx="3234263" cy="369332"/>
          </a:xfrm>
          <a:prstGeom prst="rect">
            <a:avLst/>
          </a:prstGeom>
          <a:solidFill>
            <a:schemeClr val="bg1">
              <a:lumMod val="85000"/>
            </a:schemeClr>
          </a:solidFill>
        </p:spPr>
        <p:txBody>
          <a:bodyPr wrap="square">
            <a:spAutoFit/>
          </a:bodyPr>
          <a:lstStyle/>
          <a:p>
            <a:r>
              <a:rPr lang="en-US" altLang="zh-CN" dirty="0"/>
              <a:t>Multi-channel </a:t>
            </a:r>
            <a:r>
              <a:rPr lang="en-US" altLang="zh-CN" i="1" dirty="0"/>
              <a:t>R-T</a:t>
            </a:r>
            <a:r>
              <a:rPr lang="en-US" altLang="zh-CN" dirty="0"/>
              <a:t> measurement</a:t>
            </a:r>
            <a:endParaRPr lang="zh-CN" altLang="en-US" dirty="0"/>
          </a:p>
        </p:txBody>
      </p:sp>
      <p:sp>
        <p:nvSpPr>
          <p:cNvPr id="12" name="文本框 11">
            <a:extLst>
              <a:ext uri="{FF2B5EF4-FFF2-40B4-BE49-F238E27FC236}">
                <a16:creationId xmlns:a16="http://schemas.microsoft.com/office/drawing/2014/main" id="{64885996-67B7-FFA3-75D4-F15D648ED35F}"/>
              </a:ext>
            </a:extLst>
          </p:cNvPr>
          <p:cNvSpPr txBox="1"/>
          <p:nvPr/>
        </p:nvSpPr>
        <p:spPr>
          <a:xfrm>
            <a:off x="4474330" y="5903527"/>
            <a:ext cx="2410468" cy="400110"/>
          </a:xfrm>
          <a:prstGeom prst="rect">
            <a:avLst/>
          </a:prstGeom>
          <a:noFill/>
        </p:spPr>
        <p:txBody>
          <a:bodyPr wrap="none" rtlCol="0">
            <a:spAutoFit/>
          </a:bodyPr>
          <a:lstStyle/>
          <a:p>
            <a:r>
              <a:rPr lang="en-US" altLang="zh-CN" sz="2000" dirty="0">
                <a:solidFill>
                  <a:srgbClr val="C00000"/>
                </a:solidFill>
                <a:latin typeface="Calibri" panose="020F0502020204030204" pitchFamily="34" charset="0"/>
                <a:ea typeface="Calibri" panose="020F0502020204030204" pitchFamily="34" charset="0"/>
                <a:cs typeface="Calibri" panose="020F0502020204030204" pitchFamily="34" charset="0"/>
              </a:rPr>
              <a:t>21 channels at a time</a:t>
            </a:r>
            <a:endParaRPr lang="zh-CN" altLang="en-US" sz="2000" dirty="0">
              <a:solidFill>
                <a:srgbClr val="C00000"/>
              </a:solidFill>
              <a:latin typeface="Calibri" panose="020F0502020204030204" pitchFamily="34" charset="0"/>
              <a:ea typeface="黑体" panose="02010609060101010101" pitchFamily="49" charset="-122"/>
              <a:cs typeface="Calibri" panose="020F0502020204030204" pitchFamily="34" charset="0"/>
            </a:endParaRPr>
          </a:p>
        </p:txBody>
      </p:sp>
      <p:sp>
        <p:nvSpPr>
          <p:cNvPr id="14" name="文本框 13">
            <a:extLst>
              <a:ext uri="{FF2B5EF4-FFF2-40B4-BE49-F238E27FC236}">
                <a16:creationId xmlns:a16="http://schemas.microsoft.com/office/drawing/2014/main" id="{AD736042-4A3E-00E2-E240-78BA2E4887FF}"/>
              </a:ext>
            </a:extLst>
          </p:cNvPr>
          <p:cNvSpPr txBox="1"/>
          <p:nvPr/>
        </p:nvSpPr>
        <p:spPr>
          <a:xfrm>
            <a:off x="7653220" y="5903527"/>
            <a:ext cx="4389621" cy="400110"/>
          </a:xfrm>
          <a:prstGeom prst="rect">
            <a:avLst/>
          </a:prstGeom>
          <a:noFill/>
        </p:spPr>
        <p:txBody>
          <a:bodyPr wrap="square">
            <a:spAutoFit/>
          </a:bodyPr>
          <a:lstStyle/>
          <a:p>
            <a:r>
              <a:rPr lang="en-US" altLang="zh-CN" sz="2000" i="1" dirty="0">
                <a:solidFill>
                  <a:srgbClr val="C00000"/>
                </a:solidFill>
                <a:latin typeface="Calibri" panose="020F0502020204030204" pitchFamily="34" charset="0"/>
                <a:ea typeface="Calibri" panose="020F0502020204030204" pitchFamily="34" charset="0"/>
                <a:cs typeface="Calibri" panose="020F0502020204030204" pitchFamily="34" charset="0"/>
              </a:rPr>
              <a:t>R-T</a:t>
            </a:r>
            <a:r>
              <a:rPr lang="en-US" altLang="zh-CN" sz="2000" dirty="0">
                <a:solidFill>
                  <a:srgbClr val="C00000"/>
                </a:solidFill>
                <a:latin typeface="Calibri" panose="020F0502020204030204" pitchFamily="34" charset="0"/>
                <a:ea typeface="Calibri" panose="020F0502020204030204" pitchFamily="34" charset="0"/>
                <a:cs typeface="Calibri" panose="020F0502020204030204" pitchFamily="34" charset="0"/>
              </a:rPr>
              <a:t> data across</a:t>
            </a:r>
            <a:r>
              <a:rPr lang="zh-CN" altLang="en-US" sz="2000" dirty="0">
                <a:solidFill>
                  <a:srgbClr val="C00000"/>
                </a:solidFill>
                <a:latin typeface="Calibri" panose="020F0502020204030204" pitchFamily="34" charset="0"/>
                <a:cs typeface="Calibri" panose="020F0502020204030204" pitchFamily="34" charset="0"/>
              </a:rPr>
              <a:t> the entire </a:t>
            </a:r>
            <a:r>
              <a:rPr lang="en-US" altLang="zh-CN" sz="2000" dirty="0">
                <a:solidFill>
                  <a:srgbClr val="C00000"/>
                </a:solidFill>
                <a:latin typeface="Calibri" panose="020F0502020204030204" pitchFamily="34" charset="0"/>
                <a:ea typeface="Calibri" panose="020F0502020204030204" pitchFamily="34" charset="0"/>
                <a:cs typeface="Calibri" panose="020F0502020204030204" pitchFamily="34" charset="0"/>
              </a:rPr>
              <a:t>T</a:t>
            </a:r>
            <a:r>
              <a:rPr lang="zh-CN" altLang="en-US" sz="2000" dirty="0">
                <a:solidFill>
                  <a:srgbClr val="C00000"/>
                </a:solidFill>
                <a:latin typeface="Calibri" panose="020F0502020204030204" pitchFamily="34" charset="0"/>
                <a:cs typeface="Calibri" panose="020F0502020204030204" pitchFamily="34" charset="0"/>
              </a:rPr>
              <a:t>e content</a:t>
            </a:r>
            <a:endParaRPr lang="zh-CN" alt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94386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1EBF9E5-C428-E8EF-0BAD-9056AE5ACE34}"/>
              </a:ext>
            </a:extLst>
          </p:cNvPr>
          <p:cNvPicPr>
            <a:picLocks noChangeAspect="1"/>
          </p:cNvPicPr>
          <p:nvPr/>
        </p:nvPicPr>
        <p:blipFill>
          <a:blip r:embed="rId3"/>
          <a:stretch>
            <a:fillRect/>
          </a:stretch>
        </p:blipFill>
        <p:spPr>
          <a:xfrm>
            <a:off x="399955" y="1248630"/>
            <a:ext cx="5872519" cy="4991297"/>
          </a:xfrm>
          <a:prstGeom prst="rect">
            <a:avLst/>
          </a:prstGeom>
        </p:spPr>
      </p:pic>
      <p:sp>
        <p:nvSpPr>
          <p:cNvPr id="7" name="标题 1">
            <a:extLst>
              <a:ext uri="{FF2B5EF4-FFF2-40B4-BE49-F238E27FC236}">
                <a16:creationId xmlns:a16="http://schemas.microsoft.com/office/drawing/2014/main" id="{2E9611E2-CB8B-8A47-AA31-5DDAB92B407E}"/>
              </a:ext>
            </a:extLst>
          </p:cNvPr>
          <p:cNvSpPr txBox="1">
            <a:spLocks/>
          </p:cNvSpPr>
          <p:nvPr/>
        </p:nvSpPr>
        <p:spPr>
          <a:xfrm>
            <a:off x="0" y="-22859"/>
            <a:ext cx="12192000" cy="734328"/>
          </a:xfrm>
          <a:prstGeom prst="rect">
            <a:avLst/>
          </a:prstGeom>
          <a:solidFill>
            <a:schemeClr val="bg1"/>
          </a:solidFill>
          <a:ln w="28575">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en-US" altLang="zh-CN" sz="4000" dirty="0">
                <a:latin typeface="Arial" panose="020B0604020202020204" pitchFamily="34" charset="0"/>
                <a:ea typeface="黑体" panose="02010609060101010101" pitchFamily="49" charset="-122"/>
                <a:cs typeface="Arial" panose="020B0604020202020204" pitchFamily="34" charset="0"/>
              </a:rPr>
              <a:t>Phase diagram of Fe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4000" dirty="0">
                <a:latin typeface="Arial" panose="020B0604020202020204" pitchFamily="34" charset="0"/>
                <a:ea typeface="黑体" panose="02010609060101010101" pitchFamily="49" charset="-122"/>
                <a:cs typeface="Arial" panose="020B0604020202020204" pitchFamily="34" charset="0"/>
              </a:rPr>
              <a:t>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1-</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on CaF</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2</a:t>
            </a:r>
            <a:endParaRPr lang="zh-CN" altLang="en-US" sz="4000" baseline="-25000" dirty="0">
              <a:latin typeface="黑体" panose="02010609060101010101" pitchFamily="49" charset="-122"/>
              <a:ea typeface="黑体" panose="02010609060101010101" pitchFamily="49" charset="-122"/>
              <a:cs typeface="Times New Roman" panose="02020603050405020304" pitchFamily="18" charset="0"/>
            </a:endParaRPr>
          </a:p>
        </p:txBody>
      </p:sp>
      <p:cxnSp>
        <p:nvCxnSpPr>
          <p:cNvPr id="2" name="Straight Connector 3">
            <a:extLst>
              <a:ext uri="{FF2B5EF4-FFF2-40B4-BE49-F238E27FC236}">
                <a16:creationId xmlns:a16="http://schemas.microsoft.com/office/drawing/2014/main" id="{4AA17217-F698-C670-34C0-DB86803DB691}"/>
              </a:ext>
            </a:extLst>
          </p:cNvPr>
          <p:cNvCxnSpPr>
            <a:cxnSpLocks/>
          </p:cNvCxnSpPr>
          <p:nvPr/>
        </p:nvCxnSpPr>
        <p:spPr>
          <a:xfrm>
            <a:off x="0" y="778637"/>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6" name="箭头: 下 15">
            <a:extLst>
              <a:ext uri="{FF2B5EF4-FFF2-40B4-BE49-F238E27FC236}">
                <a16:creationId xmlns:a16="http://schemas.microsoft.com/office/drawing/2014/main" id="{DB60CAD0-2FB2-49C1-A907-466C83723324}"/>
              </a:ext>
            </a:extLst>
          </p:cNvPr>
          <p:cNvSpPr/>
          <p:nvPr/>
        </p:nvSpPr>
        <p:spPr>
          <a:xfrm>
            <a:off x="837310" y="3417563"/>
            <a:ext cx="304800" cy="37799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EFE54477-56F2-C17B-1068-F5118F891E12}"/>
              </a:ext>
            </a:extLst>
          </p:cNvPr>
          <p:cNvSpPr txBox="1"/>
          <p:nvPr/>
        </p:nvSpPr>
        <p:spPr>
          <a:xfrm>
            <a:off x="1189488" y="5440093"/>
            <a:ext cx="2295821" cy="338554"/>
          </a:xfrm>
          <a:prstGeom prst="rect">
            <a:avLst/>
          </a:prstGeom>
          <a:solidFill>
            <a:schemeClr val="tx2"/>
          </a:solidFill>
        </p:spPr>
        <p:txBody>
          <a:bodyPr wrap="none" rtlCol="0">
            <a:spAutoFit/>
          </a:bodyPr>
          <a:lstStyle/>
          <a:p>
            <a:pPr algn="l"/>
            <a:r>
              <a:rPr lang="en-US" altLang="zh-CN" sz="1600" dirty="0">
                <a:solidFill>
                  <a:schemeClr val="bg1"/>
                </a:solidFill>
                <a:latin typeface="Arial" panose="020B0604020202020204" pitchFamily="34" charset="0"/>
                <a:ea typeface="黑体" panose="02010609060101010101" pitchFamily="49" charset="-122"/>
              </a:rPr>
              <a:t>Antiferromagnetic state</a:t>
            </a:r>
            <a:endParaRPr lang="zh-CN" altLang="en-US" sz="1600" baseline="-25000" dirty="0">
              <a:solidFill>
                <a:schemeClr val="bg1"/>
              </a:solidFill>
              <a:latin typeface="Arial" panose="020B0604020202020204" pitchFamily="34" charset="0"/>
              <a:ea typeface="黑体" panose="02010609060101010101" pitchFamily="49" charset="-122"/>
            </a:endParaRPr>
          </a:p>
        </p:txBody>
      </p:sp>
      <p:pic>
        <p:nvPicPr>
          <p:cNvPr id="26" name="图片 25">
            <a:extLst>
              <a:ext uri="{FF2B5EF4-FFF2-40B4-BE49-F238E27FC236}">
                <a16:creationId xmlns:a16="http://schemas.microsoft.com/office/drawing/2014/main" id="{747AE445-AA46-89BC-AF15-D8DECF81EBBE}"/>
              </a:ext>
            </a:extLst>
          </p:cNvPr>
          <p:cNvPicPr>
            <a:picLocks noChangeAspect="1"/>
          </p:cNvPicPr>
          <p:nvPr/>
        </p:nvPicPr>
        <p:blipFill rotWithShape="1">
          <a:blip r:embed="rId4">
            <a:extLst>
              <a:ext uri="{28A0092B-C50C-407E-A947-70E740481C1C}">
                <a14:useLocalDpi xmlns:a14="http://schemas.microsoft.com/office/drawing/2010/main" val="0"/>
              </a:ext>
            </a:extLst>
          </a:blip>
          <a:srcRect r="18856" b="31385"/>
          <a:stretch/>
        </p:blipFill>
        <p:spPr>
          <a:xfrm>
            <a:off x="6272474" y="1154269"/>
            <a:ext cx="5778849" cy="4705640"/>
          </a:xfrm>
          <a:prstGeom prst="rect">
            <a:avLst/>
          </a:prstGeom>
          <a:solidFill>
            <a:schemeClr val="bg1"/>
          </a:solidFill>
        </p:spPr>
      </p:pic>
      <p:pic>
        <p:nvPicPr>
          <p:cNvPr id="24" name="图片 23">
            <a:extLst>
              <a:ext uri="{FF2B5EF4-FFF2-40B4-BE49-F238E27FC236}">
                <a16:creationId xmlns:a16="http://schemas.microsoft.com/office/drawing/2014/main" id="{40575C8D-33DA-A143-7FC5-19A756046BAB}"/>
              </a:ext>
            </a:extLst>
          </p:cNvPr>
          <p:cNvPicPr>
            <a:picLocks noChangeAspect="1"/>
          </p:cNvPicPr>
          <p:nvPr/>
        </p:nvPicPr>
        <p:blipFill rotWithShape="1">
          <a:blip r:embed="rId5">
            <a:extLst>
              <a:ext uri="{28A0092B-C50C-407E-A947-70E740481C1C}">
                <a14:useLocalDpi xmlns:a14="http://schemas.microsoft.com/office/drawing/2010/main" val="0"/>
              </a:ext>
            </a:extLst>
          </a:blip>
          <a:srcRect r="18856" b="31385"/>
          <a:stretch/>
        </p:blipFill>
        <p:spPr>
          <a:xfrm>
            <a:off x="6272474" y="1154270"/>
            <a:ext cx="5778849" cy="4705639"/>
          </a:xfrm>
          <a:prstGeom prst="rect">
            <a:avLst/>
          </a:prstGeom>
          <a:solidFill>
            <a:schemeClr val="bg1"/>
          </a:solidFill>
        </p:spPr>
      </p:pic>
      <p:sp>
        <p:nvSpPr>
          <p:cNvPr id="18" name="文本框 17">
            <a:extLst>
              <a:ext uri="{FF2B5EF4-FFF2-40B4-BE49-F238E27FC236}">
                <a16:creationId xmlns:a16="http://schemas.microsoft.com/office/drawing/2014/main" id="{B28AE62D-356A-36F0-D7F7-35F46FF2F538}"/>
              </a:ext>
            </a:extLst>
          </p:cNvPr>
          <p:cNvSpPr txBox="1"/>
          <p:nvPr/>
        </p:nvSpPr>
        <p:spPr>
          <a:xfrm>
            <a:off x="4685708" y="3696066"/>
            <a:ext cx="1951985" cy="338554"/>
          </a:xfrm>
          <a:prstGeom prst="rect">
            <a:avLst/>
          </a:prstGeom>
          <a:solidFill>
            <a:schemeClr val="tx2"/>
          </a:solidFill>
        </p:spPr>
        <p:txBody>
          <a:bodyPr wrap="square" rtlCol="0">
            <a:spAutoFit/>
          </a:bodyPr>
          <a:lstStyle/>
          <a:p>
            <a:pPr algn="l"/>
            <a:r>
              <a:rPr lang="en-US" altLang="zh-CN" sz="1600" dirty="0">
                <a:solidFill>
                  <a:schemeClr val="bg1"/>
                </a:solidFill>
                <a:latin typeface="Arial" panose="020B0604020202020204" pitchFamily="34" charset="0"/>
                <a:ea typeface="黑体" panose="02010609060101010101" pitchFamily="49" charset="-122"/>
              </a:rPr>
              <a:t>Structural transition</a:t>
            </a:r>
            <a:endParaRPr lang="zh-CN" altLang="en-US" sz="1600" baseline="-25000" dirty="0">
              <a:solidFill>
                <a:schemeClr val="bg1"/>
              </a:solidFill>
              <a:latin typeface="Arial" panose="020B0604020202020204" pitchFamily="34" charset="0"/>
              <a:ea typeface="黑体" panose="02010609060101010101" pitchFamily="49" charset="-122"/>
            </a:endParaRPr>
          </a:p>
        </p:txBody>
      </p:sp>
      <p:sp>
        <p:nvSpPr>
          <p:cNvPr id="5" name="文本框 4">
            <a:extLst>
              <a:ext uri="{FF2B5EF4-FFF2-40B4-BE49-F238E27FC236}">
                <a16:creationId xmlns:a16="http://schemas.microsoft.com/office/drawing/2014/main" id="{346136A8-4AEF-12BE-6F4C-3E0C9BCBCB44}"/>
              </a:ext>
            </a:extLst>
          </p:cNvPr>
          <p:cNvSpPr txBox="1"/>
          <p:nvPr/>
        </p:nvSpPr>
        <p:spPr>
          <a:xfrm>
            <a:off x="1533325" y="2948280"/>
            <a:ext cx="1802104" cy="338554"/>
          </a:xfrm>
          <a:prstGeom prst="rect">
            <a:avLst/>
          </a:prstGeom>
          <a:solidFill>
            <a:schemeClr val="tx2"/>
          </a:solidFill>
        </p:spPr>
        <p:txBody>
          <a:bodyPr wrap="square" rtlCol="0">
            <a:spAutoFit/>
          </a:bodyPr>
          <a:lstStyle/>
          <a:p>
            <a:pPr algn="l"/>
            <a:r>
              <a:rPr lang="en-US" altLang="zh-CN" sz="1600" dirty="0">
                <a:solidFill>
                  <a:schemeClr val="bg1"/>
                </a:solidFill>
                <a:latin typeface="Arial" panose="020B0604020202020204" pitchFamily="34" charset="0"/>
                <a:ea typeface="黑体" panose="02010609060101010101" pitchFamily="49" charset="-122"/>
              </a:rPr>
              <a:t>Superconductivity</a:t>
            </a:r>
            <a:endParaRPr lang="zh-CN" altLang="en-US" sz="1600" baseline="-25000" dirty="0">
              <a:solidFill>
                <a:schemeClr val="bg1"/>
              </a:solidFill>
              <a:latin typeface="Arial" panose="020B0604020202020204" pitchFamily="34" charset="0"/>
              <a:ea typeface="黑体" panose="02010609060101010101" pitchFamily="49" charset="-122"/>
            </a:endParaRPr>
          </a:p>
        </p:txBody>
      </p:sp>
      <p:sp>
        <p:nvSpPr>
          <p:cNvPr id="6" name="文本框 5">
            <a:extLst>
              <a:ext uri="{FF2B5EF4-FFF2-40B4-BE49-F238E27FC236}">
                <a16:creationId xmlns:a16="http://schemas.microsoft.com/office/drawing/2014/main" id="{258C22AD-AB08-F90F-4C99-A2EE8CA78DCF}"/>
              </a:ext>
            </a:extLst>
          </p:cNvPr>
          <p:cNvSpPr txBox="1"/>
          <p:nvPr/>
        </p:nvSpPr>
        <p:spPr>
          <a:xfrm>
            <a:off x="8987023" y="6491510"/>
            <a:ext cx="3170233"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Z. Lin </a:t>
            </a:r>
            <a:r>
              <a:rPr lang="en-US" altLang="zh-CN" sz="1400" i="1" kern="100" dirty="0">
                <a:effectLst/>
                <a:latin typeface="Arial" panose="020B0604020202020204" pitchFamily="34" charset="0"/>
                <a:ea typeface="宋体" panose="02010600030101010101" pitchFamily="2" charset="-122"/>
              </a:rPr>
              <a:t>et al. Sci</a:t>
            </a:r>
            <a:r>
              <a:rPr lang="en-US" altLang="zh-CN" sz="1400" i="1" kern="100" dirty="0">
                <a:latin typeface="Arial" panose="020B0604020202020204" pitchFamily="34" charset="0"/>
                <a:ea typeface="宋体" panose="02010600030101010101" pitchFamily="2" charset="-122"/>
              </a:rPr>
              <a:t>.</a:t>
            </a:r>
            <a:r>
              <a:rPr lang="en-US" altLang="zh-CN" sz="1400" i="1" kern="100" dirty="0">
                <a:effectLst/>
                <a:latin typeface="Arial" panose="020B0604020202020204" pitchFamily="34" charset="0"/>
                <a:ea typeface="宋体" panose="02010600030101010101" pitchFamily="2" charset="-122"/>
              </a:rPr>
              <a:t> Bull. </a:t>
            </a:r>
            <a:r>
              <a:rPr lang="en-US" altLang="zh-CN" sz="1400" b="1" kern="100" dirty="0">
                <a:effectLst/>
                <a:latin typeface="Arial" panose="020B0604020202020204" pitchFamily="34" charset="0"/>
                <a:ea typeface="宋体" panose="02010600030101010101" pitchFamily="2" charset="-122"/>
              </a:rPr>
              <a:t>67</a:t>
            </a:r>
            <a:r>
              <a:rPr lang="en-US" altLang="zh-CN" sz="1400" kern="100" dirty="0">
                <a:effectLst/>
                <a:latin typeface="Arial" panose="020B0604020202020204" pitchFamily="34" charset="0"/>
                <a:ea typeface="宋体" panose="02010600030101010101" pitchFamily="2" charset="-122"/>
              </a:rPr>
              <a:t>, 1443 (2022)</a:t>
            </a:r>
            <a:endParaRPr lang="zh-CN" altLang="en-US" sz="1400" dirty="0"/>
          </a:p>
        </p:txBody>
      </p:sp>
      <p:sp>
        <p:nvSpPr>
          <p:cNvPr id="3" name="文本框 2">
            <a:extLst>
              <a:ext uri="{FF2B5EF4-FFF2-40B4-BE49-F238E27FC236}">
                <a16:creationId xmlns:a16="http://schemas.microsoft.com/office/drawing/2014/main" id="{3390D3CD-48A2-F448-1E31-29644EBAA861}"/>
              </a:ext>
            </a:extLst>
          </p:cNvPr>
          <p:cNvSpPr txBox="1"/>
          <p:nvPr/>
        </p:nvSpPr>
        <p:spPr>
          <a:xfrm>
            <a:off x="3246662" y="5964955"/>
            <a:ext cx="534121"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ρ-T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8" name="文本框 7">
            <a:extLst>
              <a:ext uri="{FF2B5EF4-FFF2-40B4-BE49-F238E27FC236}">
                <a16:creationId xmlns:a16="http://schemas.microsoft.com/office/drawing/2014/main" id="{717F257D-307F-35E5-24E0-78D64791BB8F}"/>
              </a:ext>
            </a:extLst>
          </p:cNvPr>
          <p:cNvSpPr txBox="1"/>
          <p:nvPr/>
        </p:nvSpPr>
        <p:spPr>
          <a:xfrm>
            <a:off x="6449225" y="5934177"/>
            <a:ext cx="5194783" cy="400110"/>
          </a:xfrm>
          <a:prstGeom prst="rect">
            <a:avLst/>
          </a:prstGeom>
          <a:solidFill>
            <a:srgbClr val="FF0000"/>
          </a:solidFill>
        </p:spPr>
        <p:txBody>
          <a:bodyPr wrap="square" rtlCol="0">
            <a:spAutoFit/>
          </a:bodyPr>
          <a:lstStyle/>
          <a:p>
            <a:pPr algn="ct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rPr>
              <a:t>A complete phase diagram from a piece of film </a:t>
            </a:r>
            <a:endParaRPr lang="zh-CN" altLang="en-US" sz="2000" b="1" dirty="0">
              <a:solidFill>
                <a:schemeClr val="bg1"/>
              </a:solidFill>
              <a:latin typeface="Calibri" panose="020F0502020204030204" pitchFamily="34" charset="0"/>
              <a:ea typeface="黑体" panose="02010609060101010101" pitchFamily="49" charset="-122"/>
              <a:cs typeface="Calibri" panose="020F0502020204030204" pitchFamily="34" charset="0"/>
            </a:endParaRPr>
          </a:p>
        </p:txBody>
      </p:sp>
    </p:spTree>
    <p:extLst>
      <p:ext uri="{BB962C8B-B14F-4D97-AF65-F5344CB8AC3E}">
        <p14:creationId xmlns:p14="http://schemas.microsoft.com/office/powerpoint/2010/main" val="4135446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Composition-spread Fe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4000" dirty="0">
                <a:latin typeface="Arial" panose="020B0604020202020204" pitchFamily="34" charset="0"/>
                <a:ea typeface="黑体" panose="02010609060101010101" pitchFamily="49" charset="-122"/>
                <a:cs typeface="Arial" panose="020B0604020202020204" pitchFamily="34" charset="0"/>
              </a:rPr>
              <a:t>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1-</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films on Nb/MgO</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5" name="文本框 4">
            <a:extLst>
              <a:ext uri="{FF2B5EF4-FFF2-40B4-BE49-F238E27FC236}">
                <a16:creationId xmlns:a16="http://schemas.microsoft.com/office/drawing/2014/main" id="{065EDDF9-0736-FEC0-0FB4-51C366BF3B99}"/>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sp>
        <p:nvSpPr>
          <p:cNvPr id="6" name="文本框 5">
            <a:extLst>
              <a:ext uri="{FF2B5EF4-FFF2-40B4-BE49-F238E27FC236}">
                <a16:creationId xmlns:a16="http://schemas.microsoft.com/office/drawing/2014/main" id="{3D70E031-CE2A-0ABB-B188-7207AD65E279}"/>
              </a:ext>
            </a:extLst>
          </p:cNvPr>
          <p:cNvSpPr txBox="1"/>
          <p:nvPr/>
        </p:nvSpPr>
        <p:spPr>
          <a:xfrm>
            <a:off x="9252544" y="1114425"/>
            <a:ext cx="2223686"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Micro-region XRD</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pic>
        <p:nvPicPr>
          <p:cNvPr id="8" name="图片 7">
            <a:extLst>
              <a:ext uri="{FF2B5EF4-FFF2-40B4-BE49-F238E27FC236}">
                <a16:creationId xmlns:a16="http://schemas.microsoft.com/office/drawing/2014/main" id="{F29B7BED-40DB-40CA-5663-9459E15E3C79}"/>
              </a:ext>
            </a:extLst>
          </p:cNvPr>
          <p:cNvPicPr>
            <a:picLocks noChangeAspect="1"/>
          </p:cNvPicPr>
          <p:nvPr/>
        </p:nvPicPr>
        <p:blipFill>
          <a:blip r:embed="rId3"/>
          <a:stretch>
            <a:fillRect/>
          </a:stretch>
        </p:blipFill>
        <p:spPr>
          <a:xfrm>
            <a:off x="80544" y="1204444"/>
            <a:ext cx="4323614" cy="2666356"/>
          </a:xfrm>
          <a:prstGeom prst="rect">
            <a:avLst/>
          </a:prstGeom>
        </p:spPr>
      </p:pic>
      <p:pic>
        <p:nvPicPr>
          <p:cNvPr id="13" name="图片 12">
            <a:extLst>
              <a:ext uri="{FF2B5EF4-FFF2-40B4-BE49-F238E27FC236}">
                <a16:creationId xmlns:a16="http://schemas.microsoft.com/office/drawing/2014/main" id="{23A316E5-FD91-60B3-965F-F25D3951B5C7}"/>
              </a:ext>
            </a:extLst>
          </p:cNvPr>
          <p:cNvPicPr>
            <a:picLocks noChangeAspect="1"/>
          </p:cNvPicPr>
          <p:nvPr/>
        </p:nvPicPr>
        <p:blipFill>
          <a:blip r:embed="rId4"/>
          <a:stretch>
            <a:fillRect/>
          </a:stretch>
        </p:blipFill>
        <p:spPr>
          <a:xfrm>
            <a:off x="4536895" y="890711"/>
            <a:ext cx="3040777" cy="5735136"/>
          </a:xfrm>
          <a:prstGeom prst="rect">
            <a:avLst/>
          </a:prstGeom>
        </p:spPr>
      </p:pic>
      <p:pic>
        <p:nvPicPr>
          <p:cNvPr id="15" name="图片 14">
            <a:extLst>
              <a:ext uri="{FF2B5EF4-FFF2-40B4-BE49-F238E27FC236}">
                <a16:creationId xmlns:a16="http://schemas.microsoft.com/office/drawing/2014/main" id="{CE916DDC-6392-B93E-5E89-777A97D43DE7}"/>
              </a:ext>
            </a:extLst>
          </p:cNvPr>
          <p:cNvPicPr>
            <a:picLocks noChangeAspect="1"/>
          </p:cNvPicPr>
          <p:nvPr/>
        </p:nvPicPr>
        <p:blipFill>
          <a:blip r:embed="rId5"/>
          <a:stretch>
            <a:fillRect/>
          </a:stretch>
        </p:blipFill>
        <p:spPr>
          <a:xfrm>
            <a:off x="8265587" y="1735079"/>
            <a:ext cx="3845869" cy="2891725"/>
          </a:xfrm>
          <a:prstGeom prst="rect">
            <a:avLst/>
          </a:prstGeom>
        </p:spPr>
      </p:pic>
      <p:cxnSp>
        <p:nvCxnSpPr>
          <p:cNvPr id="19" name="直接箭头连接符 18">
            <a:extLst>
              <a:ext uri="{FF2B5EF4-FFF2-40B4-BE49-F238E27FC236}">
                <a16:creationId xmlns:a16="http://schemas.microsoft.com/office/drawing/2014/main" id="{83A1249E-7E5F-4FED-42A9-534DB6B80D1C}"/>
              </a:ext>
            </a:extLst>
          </p:cNvPr>
          <p:cNvCxnSpPr/>
          <p:nvPr/>
        </p:nvCxnSpPr>
        <p:spPr>
          <a:xfrm>
            <a:off x="7800927" y="3413583"/>
            <a:ext cx="0" cy="24264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8ADDD1E8-4F99-AA10-4BFD-84A2F35465E0}"/>
              </a:ext>
            </a:extLst>
          </p:cNvPr>
          <p:cNvSpPr txBox="1"/>
          <p:nvPr/>
        </p:nvSpPr>
        <p:spPr>
          <a:xfrm>
            <a:off x="7514499" y="3044251"/>
            <a:ext cx="643125" cy="369332"/>
          </a:xfrm>
          <a:prstGeom prst="rect">
            <a:avLst/>
          </a:prstGeom>
          <a:noFill/>
        </p:spPr>
        <p:txBody>
          <a:bodyPr wrap="none" rtlCol="0">
            <a:spAutoFit/>
          </a:bodyPr>
          <a:lstStyle/>
          <a:p>
            <a:r>
              <a:rPr lang="en-US" altLang="zh-CN" i="1" dirty="0"/>
              <a:t>x </a:t>
            </a:r>
            <a:r>
              <a:rPr lang="en-US" altLang="zh-CN" dirty="0"/>
              <a:t>= 0</a:t>
            </a:r>
            <a:endParaRPr lang="zh-CN" altLang="en-US" dirty="0"/>
          </a:p>
        </p:txBody>
      </p:sp>
      <p:sp>
        <p:nvSpPr>
          <p:cNvPr id="21" name="文本框 20">
            <a:extLst>
              <a:ext uri="{FF2B5EF4-FFF2-40B4-BE49-F238E27FC236}">
                <a16:creationId xmlns:a16="http://schemas.microsoft.com/office/drawing/2014/main" id="{CD03152D-E97D-B0EE-B866-A7454AF71937}"/>
              </a:ext>
            </a:extLst>
          </p:cNvPr>
          <p:cNvSpPr txBox="1"/>
          <p:nvPr/>
        </p:nvSpPr>
        <p:spPr>
          <a:xfrm>
            <a:off x="7514499" y="5774027"/>
            <a:ext cx="643125" cy="369332"/>
          </a:xfrm>
          <a:prstGeom prst="rect">
            <a:avLst/>
          </a:prstGeom>
          <a:noFill/>
        </p:spPr>
        <p:txBody>
          <a:bodyPr wrap="none" rtlCol="0">
            <a:spAutoFit/>
          </a:bodyPr>
          <a:lstStyle/>
          <a:p>
            <a:r>
              <a:rPr lang="en-US" altLang="zh-CN" i="1" dirty="0"/>
              <a:t>x </a:t>
            </a:r>
            <a:r>
              <a:rPr lang="en-US" altLang="zh-CN" dirty="0"/>
              <a:t>= 1</a:t>
            </a:r>
            <a:endParaRPr lang="zh-CN" altLang="en-US" dirty="0"/>
          </a:p>
        </p:txBody>
      </p:sp>
    </p:spTree>
    <p:extLst>
      <p:ext uri="{BB962C8B-B14F-4D97-AF65-F5344CB8AC3E}">
        <p14:creationId xmlns:p14="http://schemas.microsoft.com/office/powerpoint/2010/main" val="1955162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Composition-spread Fe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4000" dirty="0">
                <a:latin typeface="Arial" panose="020B0604020202020204" pitchFamily="34" charset="0"/>
                <a:ea typeface="黑体" panose="02010609060101010101" pitchFamily="49" charset="-122"/>
                <a:cs typeface="Arial" panose="020B0604020202020204" pitchFamily="34" charset="0"/>
              </a:rPr>
              <a:t>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1-</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films on Nb/MgO</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5" name="文本框 4">
            <a:extLst>
              <a:ext uri="{FF2B5EF4-FFF2-40B4-BE49-F238E27FC236}">
                <a16:creationId xmlns:a16="http://schemas.microsoft.com/office/drawing/2014/main" id="{065EDDF9-0736-FEC0-0FB4-51C366BF3B99}"/>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sp>
        <p:nvSpPr>
          <p:cNvPr id="6" name="文本框 5">
            <a:extLst>
              <a:ext uri="{FF2B5EF4-FFF2-40B4-BE49-F238E27FC236}">
                <a16:creationId xmlns:a16="http://schemas.microsoft.com/office/drawing/2014/main" id="{3D70E031-CE2A-0ABB-B188-7207AD65E279}"/>
              </a:ext>
            </a:extLst>
          </p:cNvPr>
          <p:cNvSpPr txBox="1"/>
          <p:nvPr/>
        </p:nvSpPr>
        <p:spPr>
          <a:xfrm>
            <a:off x="9252544" y="1114425"/>
            <a:ext cx="2223686"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Micro-region XRD</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pic>
        <p:nvPicPr>
          <p:cNvPr id="8" name="图片 7">
            <a:extLst>
              <a:ext uri="{FF2B5EF4-FFF2-40B4-BE49-F238E27FC236}">
                <a16:creationId xmlns:a16="http://schemas.microsoft.com/office/drawing/2014/main" id="{F29B7BED-40DB-40CA-5663-9459E15E3C79}"/>
              </a:ext>
            </a:extLst>
          </p:cNvPr>
          <p:cNvPicPr>
            <a:picLocks noChangeAspect="1"/>
          </p:cNvPicPr>
          <p:nvPr/>
        </p:nvPicPr>
        <p:blipFill>
          <a:blip r:embed="rId3"/>
          <a:stretch>
            <a:fillRect/>
          </a:stretch>
        </p:blipFill>
        <p:spPr>
          <a:xfrm>
            <a:off x="80544" y="1204444"/>
            <a:ext cx="4323614" cy="2666356"/>
          </a:xfrm>
          <a:prstGeom prst="rect">
            <a:avLst/>
          </a:prstGeom>
        </p:spPr>
      </p:pic>
      <p:pic>
        <p:nvPicPr>
          <p:cNvPr id="13" name="图片 12">
            <a:extLst>
              <a:ext uri="{FF2B5EF4-FFF2-40B4-BE49-F238E27FC236}">
                <a16:creationId xmlns:a16="http://schemas.microsoft.com/office/drawing/2014/main" id="{23A316E5-FD91-60B3-965F-F25D3951B5C7}"/>
              </a:ext>
            </a:extLst>
          </p:cNvPr>
          <p:cNvPicPr>
            <a:picLocks noChangeAspect="1"/>
          </p:cNvPicPr>
          <p:nvPr/>
        </p:nvPicPr>
        <p:blipFill>
          <a:blip r:embed="rId4"/>
          <a:stretch>
            <a:fillRect/>
          </a:stretch>
        </p:blipFill>
        <p:spPr>
          <a:xfrm>
            <a:off x="4536895" y="890711"/>
            <a:ext cx="3040777" cy="5735136"/>
          </a:xfrm>
          <a:prstGeom prst="rect">
            <a:avLst/>
          </a:prstGeom>
        </p:spPr>
      </p:pic>
      <p:pic>
        <p:nvPicPr>
          <p:cNvPr id="15" name="图片 14">
            <a:extLst>
              <a:ext uri="{FF2B5EF4-FFF2-40B4-BE49-F238E27FC236}">
                <a16:creationId xmlns:a16="http://schemas.microsoft.com/office/drawing/2014/main" id="{CE916DDC-6392-B93E-5E89-777A97D43DE7}"/>
              </a:ext>
            </a:extLst>
          </p:cNvPr>
          <p:cNvPicPr>
            <a:picLocks noChangeAspect="1"/>
          </p:cNvPicPr>
          <p:nvPr/>
        </p:nvPicPr>
        <p:blipFill>
          <a:blip r:embed="rId5"/>
          <a:stretch>
            <a:fillRect/>
          </a:stretch>
        </p:blipFill>
        <p:spPr>
          <a:xfrm>
            <a:off x="8265587" y="1735079"/>
            <a:ext cx="3845869" cy="2891725"/>
          </a:xfrm>
          <a:prstGeom prst="rect">
            <a:avLst/>
          </a:prstGeom>
        </p:spPr>
      </p:pic>
      <p:grpSp>
        <p:nvGrpSpPr>
          <p:cNvPr id="18" name="组合 17">
            <a:extLst>
              <a:ext uri="{FF2B5EF4-FFF2-40B4-BE49-F238E27FC236}">
                <a16:creationId xmlns:a16="http://schemas.microsoft.com/office/drawing/2014/main" id="{3AC36062-47EB-B21D-7AA3-7165E69CCC70}"/>
              </a:ext>
            </a:extLst>
          </p:cNvPr>
          <p:cNvGrpSpPr/>
          <p:nvPr/>
        </p:nvGrpSpPr>
        <p:grpSpPr>
          <a:xfrm>
            <a:off x="2065702" y="3180942"/>
            <a:ext cx="3368580" cy="2786347"/>
            <a:chOff x="2364187" y="3180942"/>
            <a:chExt cx="3368580" cy="2786347"/>
          </a:xfrm>
        </p:grpSpPr>
        <p:sp>
          <p:nvSpPr>
            <p:cNvPr id="4" name="矩形 3">
              <a:extLst>
                <a:ext uri="{FF2B5EF4-FFF2-40B4-BE49-F238E27FC236}">
                  <a16:creationId xmlns:a16="http://schemas.microsoft.com/office/drawing/2014/main" id="{85B4F82B-CABF-EED2-94B5-DB0CDFD12F0F}"/>
                </a:ext>
              </a:extLst>
            </p:cNvPr>
            <p:cNvSpPr/>
            <p:nvPr/>
          </p:nvSpPr>
          <p:spPr>
            <a:xfrm>
              <a:off x="5415332" y="3180942"/>
              <a:ext cx="317435" cy="794092"/>
            </a:xfrm>
            <a:prstGeom prst="rect">
              <a:avLst/>
            </a:prstGeom>
            <a:noFill/>
            <a:ln w="3810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Narrow"/>
                <a:ea typeface="方正姚体" panose="02010601030101010101" pitchFamily="2" charset="-122"/>
                <a:cs typeface="+mn-cs"/>
              </a:endParaRPr>
            </a:p>
          </p:txBody>
        </p:sp>
        <p:sp>
          <p:nvSpPr>
            <p:cNvPr id="7" name="矩形 6">
              <a:extLst>
                <a:ext uri="{FF2B5EF4-FFF2-40B4-BE49-F238E27FC236}">
                  <a16:creationId xmlns:a16="http://schemas.microsoft.com/office/drawing/2014/main" id="{6EC0F814-B9F6-4146-8F9E-F896777C0927}"/>
                </a:ext>
              </a:extLst>
            </p:cNvPr>
            <p:cNvSpPr/>
            <p:nvPr/>
          </p:nvSpPr>
          <p:spPr>
            <a:xfrm>
              <a:off x="5349003" y="4870483"/>
              <a:ext cx="208466" cy="1096806"/>
            </a:xfrm>
            <a:prstGeom prst="rect">
              <a:avLst/>
            </a:prstGeom>
            <a:noFill/>
            <a:ln w="3810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Narrow"/>
                <a:ea typeface="方正姚体" panose="02010601030101010101" pitchFamily="2" charset="-122"/>
                <a:cs typeface="+mn-cs"/>
              </a:endParaRPr>
            </a:p>
          </p:txBody>
        </p:sp>
        <p:cxnSp>
          <p:nvCxnSpPr>
            <p:cNvPr id="10" name="直接箭头连接符 9">
              <a:extLst>
                <a:ext uri="{FF2B5EF4-FFF2-40B4-BE49-F238E27FC236}">
                  <a16:creationId xmlns:a16="http://schemas.microsoft.com/office/drawing/2014/main" id="{FA4D4151-446A-1FBE-0F4F-7186BCB28470}"/>
                </a:ext>
              </a:extLst>
            </p:cNvPr>
            <p:cNvCxnSpPr/>
            <p:nvPr/>
          </p:nvCxnSpPr>
          <p:spPr>
            <a:xfrm flipH="1">
              <a:off x="4202450" y="4050837"/>
              <a:ext cx="1146553" cy="63013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id="{1E61946A-61EC-4580-4551-E273BF0D0742}"/>
                </a:ext>
              </a:extLst>
            </p:cNvPr>
            <p:cNvCxnSpPr>
              <a:cxnSpLocks/>
            </p:cNvCxnSpPr>
            <p:nvPr/>
          </p:nvCxnSpPr>
          <p:spPr>
            <a:xfrm flipH="1" flipV="1">
              <a:off x="4200512" y="5077460"/>
              <a:ext cx="1033624" cy="34142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420D86A0-7F88-06B3-31EE-EE45F33B1881}"/>
                </a:ext>
              </a:extLst>
            </p:cNvPr>
            <p:cNvSpPr txBox="1"/>
            <p:nvPr/>
          </p:nvSpPr>
          <p:spPr>
            <a:xfrm>
              <a:off x="2364187" y="4535753"/>
              <a:ext cx="1738296" cy="646331"/>
            </a:xfrm>
            <a:prstGeom prst="rect">
              <a:avLst/>
            </a:prstGeom>
            <a:noFill/>
          </p:spPr>
          <p:txBody>
            <a:bodyPr wrap="none" rtlCol="0">
              <a:spAutoFit/>
            </a:bodyPr>
            <a:lstStyle/>
            <a:p>
              <a:pPr algn="ctr"/>
              <a:r>
                <a:rPr lang="en-US" altLang="zh-CN" dirty="0">
                  <a:latin typeface="Calibri" panose="020F0502020204030204" pitchFamily="34" charset="0"/>
                  <a:ea typeface="Calibri" panose="020F0502020204030204" pitchFamily="34" charset="0"/>
                  <a:cs typeface="Calibri" panose="020F0502020204030204" pitchFamily="34" charset="0"/>
                </a:rPr>
                <a:t>Impurity phases</a:t>
              </a:r>
            </a:p>
            <a:p>
              <a:pPr algn="ctr"/>
              <a:r>
                <a:rPr lang="en-US" altLang="zh-CN" dirty="0">
                  <a:latin typeface="Calibri" panose="020F0502020204030204" pitchFamily="34" charset="0"/>
                  <a:ea typeface="Calibri" panose="020F0502020204030204" pitchFamily="34" charset="0"/>
                  <a:cs typeface="Calibri" panose="020F0502020204030204" pitchFamily="34" charset="0"/>
                </a:rPr>
                <a:t>(</a:t>
              </a:r>
              <a:r>
                <a:rPr lang="en-US" altLang="zh-CN" sz="1800" dirty="0" err="1">
                  <a:effectLst/>
                  <a:latin typeface="Calibri" panose="020F0502020204030204" pitchFamily="34" charset="0"/>
                  <a:ea typeface="Calibri" panose="020F0502020204030204" pitchFamily="34" charset="0"/>
                  <a:cs typeface="Calibri" panose="020F0502020204030204" pitchFamily="34" charset="0"/>
                </a:rPr>
                <a:t>NbSe</a:t>
              </a:r>
              <a:r>
                <a:rPr lang="en-US" altLang="zh-CN" sz="1800" i="1" baseline="-25000" dirty="0" err="1">
                  <a:effectLst/>
                  <a:latin typeface="Calibri" panose="020F0502020204030204" pitchFamily="34" charset="0"/>
                  <a:ea typeface="Calibri" panose="020F0502020204030204" pitchFamily="34" charset="0"/>
                  <a:cs typeface="Calibri" panose="020F0502020204030204" pitchFamily="34" charset="0"/>
                </a:rPr>
                <a:t>x</a:t>
              </a:r>
              <a:r>
                <a:rPr lang="en-US" altLang="zh-CN" sz="1800" dirty="0">
                  <a:effectLst/>
                  <a:latin typeface="Calibri" panose="020F0502020204030204" pitchFamily="34" charset="0"/>
                  <a:ea typeface="Calibri" panose="020F0502020204030204" pitchFamily="34" charset="0"/>
                  <a:cs typeface="Calibri" panose="020F0502020204030204" pitchFamily="34" charset="0"/>
                </a:rPr>
                <a:t> or </a:t>
              </a:r>
              <a:r>
                <a:rPr lang="en-US" altLang="zh-CN" sz="1800" dirty="0" err="1">
                  <a:effectLst/>
                  <a:latin typeface="Calibri" panose="020F0502020204030204" pitchFamily="34" charset="0"/>
                  <a:ea typeface="Calibri" panose="020F0502020204030204" pitchFamily="34" charset="0"/>
                  <a:cs typeface="Calibri" panose="020F0502020204030204" pitchFamily="34" charset="0"/>
                </a:rPr>
                <a:t>NbTe</a:t>
              </a:r>
              <a:r>
                <a:rPr lang="en-US" altLang="zh-CN" sz="1800" i="1" baseline="-25000" dirty="0" err="1">
                  <a:effectLst/>
                  <a:latin typeface="Calibri" panose="020F0502020204030204" pitchFamily="34" charset="0"/>
                  <a:ea typeface="Calibri" panose="020F0502020204030204" pitchFamily="34" charset="0"/>
                  <a:cs typeface="Calibri" panose="020F0502020204030204" pitchFamily="34" charset="0"/>
                </a:rPr>
                <a:t>x</a:t>
              </a:r>
              <a:r>
                <a:rPr lang="en-US" altLang="zh-CN" dirty="0">
                  <a:latin typeface="Calibri" panose="020F0502020204030204" pitchFamily="34" charset="0"/>
                  <a:ea typeface="Calibri" panose="020F0502020204030204" pitchFamily="34" charset="0"/>
                  <a:cs typeface="Calibri" panose="020F0502020204030204" pitchFamily="34" charset="0"/>
                </a:rPr>
                <a:t>)</a:t>
              </a:r>
              <a:endParaRPr lang="zh-CN" altLang="en-US" dirty="0">
                <a:latin typeface="Calibri" panose="020F0502020204030204" pitchFamily="34" charset="0"/>
                <a:cs typeface="Calibri" panose="020F0502020204030204" pitchFamily="34" charset="0"/>
              </a:endParaRPr>
            </a:p>
          </p:txBody>
        </p:sp>
      </p:grpSp>
      <p:cxnSp>
        <p:nvCxnSpPr>
          <p:cNvPr id="19" name="直接箭头连接符 18">
            <a:extLst>
              <a:ext uri="{FF2B5EF4-FFF2-40B4-BE49-F238E27FC236}">
                <a16:creationId xmlns:a16="http://schemas.microsoft.com/office/drawing/2014/main" id="{83A1249E-7E5F-4FED-42A9-534DB6B80D1C}"/>
              </a:ext>
            </a:extLst>
          </p:cNvPr>
          <p:cNvCxnSpPr/>
          <p:nvPr/>
        </p:nvCxnSpPr>
        <p:spPr>
          <a:xfrm>
            <a:off x="7800927" y="3413583"/>
            <a:ext cx="0" cy="24264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8ADDD1E8-4F99-AA10-4BFD-84A2F35465E0}"/>
              </a:ext>
            </a:extLst>
          </p:cNvPr>
          <p:cNvSpPr txBox="1"/>
          <p:nvPr/>
        </p:nvSpPr>
        <p:spPr>
          <a:xfrm>
            <a:off x="7514499" y="3044251"/>
            <a:ext cx="643125" cy="369332"/>
          </a:xfrm>
          <a:prstGeom prst="rect">
            <a:avLst/>
          </a:prstGeom>
          <a:noFill/>
        </p:spPr>
        <p:txBody>
          <a:bodyPr wrap="none" rtlCol="0">
            <a:spAutoFit/>
          </a:bodyPr>
          <a:lstStyle/>
          <a:p>
            <a:r>
              <a:rPr lang="en-US" altLang="zh-CN" i="1" dirty="0"/>
              <a:t>x </a:t>
            </a:r>
            <a:r>
              <a:rPr lang="en-US" altLang="zh-CN" dirty="0"/>
              <a:t>= 0</a:t>
            </a:r>
            <a:endParaRPr lang="zh-CN" altLang="en-US" dirty="0"/>
          </a:p>
        </p:txBody>
      </p:sp>
      <p:sp>
        <p:nvSpPr>
          <p:cNvPr id="21" name="文本框 20">
            <a:extLst>
              <a:ext uri="{FF2B5EF4-FFF2-40B4-BE49-F238E27FC236}">
                <a16:creationId xmlns:a16="http://schemas.microsoft.com/office/drawing/2014/main" id="{CD03152D-E97D-B0EE-B866-A7454AF71937}"/>
              </a:ext>
            </a:extLst>
          </p:cNvPr>
          <p:cNvSpPr txBox="1"/>
          <p:nvPr/>
        </p:nvSpPr>
        <p:spPr>
          <a:xfrm>
            <a:off x="7514499" y="5774027"/>
            <a:ext cx="643125" cy="369332"/>
          </a:xfrm>
          <a:prstGeom prst="rect">
            <a:avLst/>
          </a:prstGeom>
          <a:noFill/>
        </p:spPr>
        <p:txBody>
          <a:bodyPr wrap="none" rtlCol="0">
            <a:spAutoFit/>
          </a:bodyPr>
          <a:lstStyle/>
          <a:p>
            <a:r>
              <a:rPr lang="en-US" altLang="zh-CN" i="1" dirty="0"/>
              <a:t>x </a:t>
            </a:r>
            <a:r>
              <a:rPr lang="en-US" altLang="zh-CN" dirty="0"/>
              <a:t>= 1</a:t>
            </a:r>
            <a:endParaRPr lang="zh-CN" altLang="en-US" dirty="0"/>
          </a:p>
        </p:txBody>
      </p:sp>
      <p:sp>
        <p:nvSpPr>
          <p:cNvPr id="9" name="文本框 8">
            <a:extLst>
              <a:ext uri="{FF2B5EF4-FFF2-40B4-BE49-F238E27FC236}">
                <a16:creationId xmlns:a16="http://schemas.microsoft.com/office/drawing/2014/main" id="{3F0C3249-F727-6BEE-831D-7E34CC785360}"/>
              </a:ext>
            </a:extLst>
          </p:cNvPr>
          <p:cNvSpPr txBox="1"/>
          <p:nvPr/>
        </p:nvSpPr>
        <p:spPr>
          <a:xfrm>
            <a:off x="8056018" y="4713397"/>
            <a:ext cx="4135982" cy="1891287"/>
          </a:xfrm>
          <a:prstGeom prst="rect">
            <a:avLst/>
          </a:prstGeom>
          <a:noFill/>
        </p:spPr>
        <p:txBody>
          <a:bodyPr wrap="square" rtlCol="0">
            <a:spAutoFit/>
          </a:bodyPr>
          <a:lstStyle/>
          <a:p>
            <a:pPr marL="285750" indent="-285750">
              <a:lnSpc>
                <a:spcPct val="150000"/>
              </a:lnSpc>
              <a:buFont typeface="Wingdings" panose="05000000000000000000" pitchFamily="2" charset="2"/>
              <a:buChar char="u"/>
            </a:pPr>
            <a:r>
              <a:rPr lang="en-US" altLang="zh-CN" sz="2000" dirty="0">
                <a:solidFill>
                  <a:srgbClr val="C00000"/>
                </a:solidFill>
              </a:rPr>
              <a:t>Obvious </a:t>
            </a:r>
            <a:r>
              <a:rPr lang="en-US" altLang="zh-CN" sz="2000" dirty="0" err="1">
                <a:solidFill>
                  <a:srgbClr val="C00000"/>
                </a:solidFill>
              </a:rPr>
              <a:t>NbSe</a:t>
            </a:r>
            <a:r>
              <a:rPr lang="en-US" altLang="zh-CN" sz="2000" i="1" baseline="-25000" dirty="0" err="1">
                <a:solidFill>
                  <a:srgbClr val="C00000"/>
                </a:solidFill>
              </a:rPr>
              <a:t>x</a:t>
            </a:r>
            <a:r>
              <a:rPr lang="en-US" altLang="zh-CN" sz="2000" dirty="0">
                <a:solidFill>
                  <a:srgbClr val="C00000"/>
                </a:solidFill>
              </a:rPr>
              <a:t> or </a:t>
            </a:r>
            <a:r>
              <a:rPr lang="en-US" altLang="zh-CN" sz="2000" dirty="0" err="1">
                <a:solidFill>
                  <a:srgbClr val="C00000"/>
                </a:solidFill>
              </a:rPr>
              <a:t>NbTe</a:t>
            </a:r>
            <a:r>
              <a:rPr lang="en-US" altLang="zh-CN" sz="2000" i="1" baseline="-25000" dirty="0" err="1">
                <a:solidFill>
                  <a:srgbClr val="C00000"/>
                </a:solidFill>
              </a:rPr>
              <a:t>x</a:t>
            </a:r>
            <a:r>
              <a:rPr lang="en-US" altLang="zh-CN" sz="2000" dirty="0">
                <a:solidFill>
                  <a:srgbClr val="C00000"/>
                </a:solidFill>
              </a:rPr>
              <a:t> peaks in the </a:t>
            </a:r>
            <a:r>
              <a:rPr lang="en-US" altLang="zh-CN" sz="2000" dirty="0" err="1">
                <a:solidFill>
                  <a:srgbClr val="C00000"/>
                </a:solidFill>
              </a:rPr>
              <a:t>FeSe</a:t>
            </a:r>
            <a:r>
              <a:rPr lang="en-US" altLang="zh-CN" sz="2000" dirty="0">
                <a:solidFill>
                  <a:srgbClr val="C00000"/>
                </a:solidFill>
              </a:rPr>
              <a:t> or </a:t>
            </a:r>
            <a:r>
              <a:rPr lang="en-US" altLang="zh-CN" sz="2000" dirty="0" err="1">
                <a:solidFill>
                  <a:srgbClr val="C00000"/>
                </a:solidFill>
              </a:rPr>
              <a:t>FeTe</a:t>
            </a:r>
            <a:r>
              <a:rPr lang="en-US" altLang="zh-CN" sz="2000" dirty="0">
                <a:solidFill>
                  <a:srgbClr val="C00000"/>
                </a:solidFill>
              </a:rPr>
              <a:t> end</a:t>
            </a:r>
          </a:p>
          <a:p>
            <a:pPr marL="285750" indent="-285750">
              <a:lnSpc>
                <a:spcPct val="150000"/>
              </a:lnSpc>
              <a:buFont typeface="Wingdings" panose="05000000000000000000" pitchFamily="2" charset="2"/>
              <a:buChar char="u"/>
            </a:pPr>
            <a:r>
              <a:rPr lang="en-US" altLang="zh-CN" sz="2000" dirty="0" err="1">
                <a:solidFill>
                  <a:srgbClr val="C00000"/>
                </a:solidFill>
              </a:rPr>
              <a:t>NbSe</a:t>
            </a:r>
            <a:r>
              <a:rPr lang="en-US" altLang="zh-CN" sz="2000" i="1" baseline="-25000" dirty="0" err="1">
                <a:solidFill>
                  <a:srgbClr val="C00000"/>
                </a:solidFill>
              </a:rPr>
              <a:t>x</a:t>
            </a:r>
            <a:r>
              <a:rPr lang="en-US" altLang="zh-CN" sz="2000" dirty="0">
                <a:solidFill>
                  <a:srgbClr val="C00000"/>
                </a:solidFill>
              </a:rPr>
              <a:t> or </a:t>
            </a:r>
            <a:r>
              <a:rPr lang="en-US" altLang="zh-CN" sz="2000" dirty="0" err="1">
                <a:solidFill>
                  <a:srgbClr val="C00000"/>
                </a:solidFill>
              </a:rPr>
              <a:t>NbTe</a:t>
            </a:r>
            <a:r>
              <a:rPr lang="en-US" altLang="zh-CN" sz="2000" i="1" baseline="-25000" dirty="0" err="1">
                <a:solidFill>
                  <a:srgbClr val="C00000"/>
                </a:solidFill>
              </a:rPr>
              <a:t>x</a:t>
            </a:r>
            <a:r>
              <a:rPr lang="en-US" altLang="zh-CN" sz="2000" dirty="0">
                <a:solidFill>
                  <a:srgbClr val="C00000"/>
                </a:solidFill>
              </a:rPr>
              <a:t> phases are partially suppressed for 0.36 &lt; </a:t>
            </a:r>
            <a:r>
              <a:rPr lang="en-US" altLang="zh-CN" sz="2000" i="1" dirty="0">
                <a:solidFill>
                  <a:srgbClr val="C00000"/>
                </a:solidFill>
              </a:rPr>
              <a:t>x</a:t>
            </a:r>
            <a:r>
              <a:rPr lang="en-US" altLang="zh-CN" sz="2000" dirty="0">
                <a:solidFill>
                  <a:srgbClr val="C00000"/>
                </a:solidFill>
              </a:rPr>
              <a:t> &lt;0.55</a:t>
            </a:r>
            <a:endParaRPr lang="zh-CN" altLang="en-US" sz="2000" dirty="0">
              <a:solidFill>
                <a:srgbClr val="C00000"/>
              </a:solidFill>
            </a:endParaRPr>
          </a:p>
        </p:txBody>
      </p:sp>
    </p:spTree>
    <p:extLst>
      <p:ext uri="{BB962C8B-B14F-4D97-AF65-F5344CB8AC3E}">
        <p14:creationId xmlns:p14="http://schemas.microsoft.com/office/powerpoint/2010/main" val="1185132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Micro-region transport measurements</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7" name="图片 6">
            <a:extLst>
              <a:ext uri="{FF2B5EF4-FFF2-40B4-BE49-F238E27FC236}">
                <a16:creationId xmlns:a16="http://schemas.microsoft.com/office/drawing/2014/main" id="{04778169-43A7-4F75-7308-9BC1E2CDB9A3}"/>
              </a:ext>
            </a:extLst>
          </p:cNvPr>
          <p:cNvPicPr>
            <a:picLocks noChangeAspect="1"/>
          </p:cNvPicPr>
          <p:nvPr/>
        </p:nvPicPr>
        <p:blipFill>
          <a:blip r:embed="rId3"/>
          <a:stretch>
            <a:fillRect/>
          </a:stretch>
        </p:blipFill>
        <p:spPr>
          <a:xfrm>
            <a:off x="741306" y="1684200"/>
            <a:ext cx="2030351" cy="3383918"/>
          </a:xfrm>
          <a:prstGeom prst="rect">
            <a:avLst/>
          </a:prstGeom>
        </p:spPr>
      </p:pic>
      <p:sp>
        <p:nvSpPr>
          <p:cNvPr id="8" name="矩形 7">
            <a:extLst>
              <a:ext uri="{FF2B5EF4-FFF2-40B4-BE49-F238E27FC236}">
                <a16:creationId xmlns:a16="http://schemas.microsoft.com/office/drawing/2014/main" id="{81B6C974-61A7-DA20-85A2-5772EFD504EA}"/>
              </a:ext>
            </a:extLst>
          </p:cNvPr>
          <p:cNvSpPr/>
          <p:nvPr/>
        </p:nvSpPr>
        <p:spPr>
          <a:xfrm>
            <a:off x="5674837" y="1585680"/>
            <a:ext cx="1081299" cy="169289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箭头连接符 10">
            <a:extLst>
              <a:ext uri="{FF2B5EF4-FFF2-40B4-BE49-F238E27FC236}">
                <a16:creationId xmlns:a16="http://schemas.microsoft.com/office/drawing/2014/main" id="{09F23D82-B26F-9702-7453-2BC30BD31C1C}"/>
              </a:ext>
            </a:extLst>
          </p:cNvPr>
          <p:cNvCxnSpPr/>
          <p:nvPr/>
        </p:nvCxnSpPr>
        <p:spPr>
          <a:xfrm>
            <a:off x="543118" y="2109529"/>
            <a:ext cx="0" cy="24264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6444894-33DC-47F0-4F7C-BC93C973504B}"/>
              </a:ext>
            </a:extLst>
          </p:cNvPr>
          <p:cNvSpPr txBox="1"/>
          <p:nvPr/>
        </p:nvSpPr>
        <p:spPr>
          <a:xfrm>
            <a:off x="256690" y="1740197"/>
            <a:ext cx="643125" cy="369332"/>
          </a:xfrm>
          <a:prstGeom prst="rect">
            <a:avLst/>
          </a:prstGeom>
          <a:noFill/>
        </p:spPr>
        <p:txBody>
          <a:bodyPr wrap="none" rtlCol="0">
            <a:spAutoFit/>
          </a:bodyPr>
          <a:lstStyle/>
          <a:p>
            <a:r>
              <a:rPr lang="en-US" altLang="zh-CN" i="1" dirty="0"/>
              <a:t>x </a:t>
            </a:r>
            <a:r>
              <a:rPr lang="en-US" altLang="zh-CN" dirty="0"/>
              <a:t>= 0</a:t>
            </a:r>
            <a:endParaRPr lang="zh-CN" altLang="en-US" dirty="0"/>
          </a:p>
        </p:txBody>
      </p:sp>
      <p:sp>
        <p:nvSpPr>
          <p:cNvPr id="13" name="文本框 12">
            <a:extLst>
              <a:ext uri="{FF2B5EF4-FFF2-40B4-BE49-F238E27FC236}">
                <a16:creationId xmlns:a16="http://schemas.microsoft.com/office/drawing/2014/main" id="{594FFCAE-0EF8-9BBF-5650-16462F5B2070}"/>
              </a:ext>
            </a:extLst>
          </p:cNvPr>
          <p:cNvSpPr txBox="1"/>
          <p:nvPr/>
        </p:nvSpPr>
        <p:spPr>
          <a:xfrm>
            <a:off x="256690" y="4469973"/>
            <a:ext cx="643125" cy="369332"/>
          </a:xfrm>
          <a:prstGeom prst="rect">
            <a:avLst/>
          </a:prstGeom>
          <a:noFill/>
        </p:spPr>
        <p:txBody>
          <a:bodyPr wrap="none" rtlCol="0">
            <a:spAutoFit/>
          </a:bodyPr>
          <a:lstStyle/>
          <a:p>
            <a:r>
              <a:rPr lang="en-US" altLang="zh-CN" i="1" dirty="0"/>
              <a:t>x </a:t>
            </a:r>
            <a:r>
              <a:rPr lang="en-US" altLang="zh-CN" dirty="0"/>
              <a:t>= 1</a:t>
            </a:r>
            <a:endParaRPr lang="zh-CN" altLang="en-US" dirty="0"/>
          </a:p>
        </p:txBody>
      </p:sp>
      <p:sp>
        <p:nvSpPr>
          <p:cNvPr id="14" name="文本框 13">
            <a:extLst>
              <a:ext uri="{FF2B5EF4-FFF2-40B4-BE49-F238E27FC236}">
                <a16:creationId xmlns:a16="http://schemas.microsoft.com/office/drawing/2014/main" id="{6308C0EE-D36B-7A38-CE9D-F0848D20BD10}"/>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sp>
        <p:nvSpPr>
          <p:cNvPr id="15" name="文本框 14">
            <a:extLst>
              <a:ext uri="{FF2B5EF4-FFF2-40B4-BE49-F238E27FC236}">
                <a16:creationId xmlns:a16="http://schemas.microsoft.com/office/drawing/2014/main" id="{F4FBD05C-0D67-4423-AD3A-5380A9AD593F}"/>
              </a:ext>
            </a:extLst>
          </p:cNvPr>
          <p:cNvSpPr txBox="1"/>
          <p:nvPr/>
        </p:nvSpPr>
        <p:spPr>
          <a:xfrm>
            <a:off x="8151414" y="6375601"/>
            <a:ext cx="2869226" cy="400110"/>
          </a:xfrm>
          <a:prstGeom prst="rect">
            <a:avLst/>
          </a:prstGeom>
          <a:solidFill>
            <a:srgbClr val="FF0000"/>
          </a:solidFill>
          <a:ln>
            <a:solidFill>
              <a:srgbClr val="FF0000"/>
            </a:solidFill>
          </a:ln>
        </p:spPr>
        <p:txBody>
          <a:bodyPr wrap="square">
            <a:spAutoFit/>
          </a:bodyPr>
          <a:lstStyle/>
          <a:p>
            <a:pPr algn="ct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Optimal </a:t>
            </a:r>
            <a:r>
              <a:rPr lang="en-US" altLang="zh-CN" sz="2000" b="1" dirty="0" err="1">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Te</a:t>
            </a: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 doping </a:t>
            </a:r>
            <a:r>
              <a:rPr lang="en-US" altLang="zh-CN" sz="2000" b="1" i="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x</a:t>
            </a: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 ~ 0.4</a:t>
            </a:r>
            <a:endParaRPr lang="zh-CN" altLang="en-US" sz="2000" dirty="0">
              <a:solidFill>
                <a:schemeClr val="bg1"/>
              </a:solidFill>
            </a:endParaRPr>
          </a:p>
        </p:txBody>
      </p:sp>
      <p:pic>
        <p:nvPicPr>
          <p:cNvPr id="16" name="图片 15">
            <a:extLst>
              <a:ext uri="{FF2B5EF4-FFF2-40B4-BE49-F238E27FC236}">
                <a16:creationId xmlns:a16="http://schemas.microsoft.com/office/drawing/2014/main" id="{E113E8E0-86E8-009C-13C5-477C4A196A3A}"/>
              </a:ext>
            </a:extLst>
          </p:cNvPr>
          <p:cNvPicPr>
            <a:picLocks noChangeAspect="1"/>
          </p:cNvPicPr>
          <p:nvPr/>
        </p:nvPicPr>
        <p:blipFill>
          <a:blip r:embed="rId4"/>
          <a:stretch>
            <a:fillRect/>
          </a:stretch>
        </p:blipFill>
        <p:spPr>
          <a:xfrm>
            <a:off x="7929191" y="936016"/>
            <a:ext cx="3091449" cy="4589128"/>
          </a:xfrm>
          <a:prstGeom prst="rect">
            <a:avLst/>
          </a:prstGeom>
        </p:spPr>
      </p:pic>
      <p:sp>
        <p:nvSpPr>
          <p:cNvPr id="19" name="矩形 18">
            <a:extLst>
              <a:ext uri="{FF2B5EF4-FFF2-40B4-BE49-F238E27FC236}">
                <a16:creationId xmlns:a16="http://schemas.microsoft.com/office/drawing/2014/main" id="{AC5200CD-F159-A3B7-24BA-CE177498CB83}"/>
              </a:ext>
            </a:extLst>
          </p:cNvPr>
          <p:cNvSpPr/>
          <p:nvPr/>
        </p:nvSpPr>
        <p:spPr>
          <a:xfrm>
            <a:off x="8258026" y="2918374"/>
            <a:ext cx="1302901" cy="831995"/>
          </a:xfrm>
          <a:prstGeom prst="rect">
            <a:avLst/>
          </a:prstGeom>
          <a:noFill/>
          <a:ln w="3810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Narrow"/>
              <a:ea typeface="方正姚体" panose="02010601030101010101" pitchFamily="2" charset="-122"/>
              <a:cs typeface="+mn-cs"/>
            </a:endParaRPr>
          </a:p>
        </p:txBody>
      </p:sp>
      <p:cxnSp>
        <p:nvCxnSpPr>
          <p:cNvPr id="20" name="直接箭头连接符 19">
            <a:extLst>
              <a:ext uri="{FF2B5EF4-FFF2-40B4-BE49-F238E27FC236}">
                <a16:creationId xmlns:a16="http://schemas.microsoft.com/office/drawing/2014/main" id="{5B05E86E-2C93-DD13-F241-B0B5F28B1E67}"/>
              </a:ext>
            </a:extLst>
          </p:cNvPr>
          <p:cNvCxnSpPr/>
          <p:nvPr/>
        </p:nvCxnSpPr>
        <p:spPr>
          <a:xfrm>
            <a:off x="11292185" y="2175527"/>
            <a:ext cx="0" cy="24264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9F9E3909-45F8-1DBD-B439-D8892F4004B7}"/>
              </a:ext>
            </a:extLst>
          </p:cNvPr>
          <p:cNvSpPr txBox="1"/>
          <p:nvPr/>
        </p:nvSpPr>
        <p:spPr>
          <a:xfrm>
            <a:off x="11005757" y="1806195"/>
            <a:ext cx="643125" cy="369332"/>
          </a:xfrm>
          <a:prstGeom prst="rect">
            <a:avLst/>
          </a:prstGeom>
          <a:noFill/>
        </p:spPr>
        <p:txBody>
          <a:bodyPr wrap="none" rtlCol="0">
            <a:spAutoFit/>
          </a:bodyPr>
          <a:lstStyle/>
          <a:p>
            <a:r>
              <a:rPr lang="en-US" altLang="zh-CN" i="1" dirty="0"/>
              <a:t>x </a:t>
            </a:r>
            <a:r>
              <a:rPr lang="en-US" altLang="zh-CN" dirty="0"/>
              <a:t>= 0</a:t>
            </a:r>
            <a:endParaRPr lang="zh-CN" altLang="en-US" dirty="0"/>
          </a:p>
        </p:txBody>
      </p:sp>
      <p:sp>
        <p:nvSpPr>
          <p:cNvPr id="22" name="文本框 21">
            <a:extLst>
              <a:ext uri="{FF2B5EF4-FFF2-40B4-BE49-F238E27FC236}">
                <a16:creationId xmlns:a16="http://schemas.microsoft.com/office/drawing/2014/main" id="{68CF433D-40B1-489E-2AC4-37EE01EA24F7}"/>
              </a:ext>
            </a:extLst>
          </p:cNvPr>
          <p:cNvSpPr txBox="1"/>
          <p:nvPr/>
        </p:nvSpPr>
        <p:spPr>
          <a:xfrm>
            <a:off x="11005757" y="4535971"/>
            <a:ext cx="643125" cy="369332"/>
          </a:xfrm>
          <a:prstGeom prst="rect">
            <a:avLst/>
          </a:prstGeom>
          <a:noFill/>
        </p:spPr>
        <p:txBody>
          <a:bodyPr wrap="none" rtlCol="0">
            <a:spAutoFit/>
          </a:bodyPr>
          <a:lstStyle/>
          <a:p>
            <a:r>
              <a:rPr lang="en-US" altLang="zh-CN" i="1" dirty="0"/>
              <a:t>x </a:t>
            </a:r>
            <a:r>
              <a:rPr lang="en-US" altLang="zh-CN" dirty="0"/>
              <a:t>= 1</a:t>
            </a:r>
            <a:endParaRPr lang="zh-CN" altLang="en-US" dirty="0"/>
          </a:p>
        </p:txBody>
      </p:sp>
      <p:sp>
        <p:nvSpPr>
          <p:cNvPr id="4" name="文本框 3">
            <a:extLst>
              <a:ext uri="{FF2B5EF4-FFF2-40B4-BE49-F238E27FC236}">
                <a16:creationId xmlns:a16="http://schemas.microsoft.com/office/drawing/2014/main" id="{29CE4543-AADF-EE9A-A6A8-F355E29A7AD7}"/>
              </a:ext>
            </a:extLst>
          </p:cNvPr>
          <p:cNvSpPr txBox="1"/>
          <p:nvPr/>
        </p:nvSpPr>
        <p:spPr>
          <a:xfrm>
            <a:off x="543118" y="5335816"/>
            <a:ext cx="2529852" cy="369332"/>
          </a:xfrm>
          <a:prstGeom prst="rect">
            <a:avLst/>
          </a:prstGeom>
          <a:solidFill>
            <a:schemeClr val="bg1">
              <a:lumMod val="85000"/>
            </a:schemeClr>
          </a:solidFill>
        </p:spPr>
        <p:txBody>
          <a:bodyPr wrap="square">
            <a:spAutoFit/>
          </a:bodyPr>
          <a:lstStyle/>
          <a:p>
            <a:r>
              <a:rPr lang="en-US" altLang="zh-CN" dirty="0"/>
              <a:t>P</a:t>
            </a:r>
            <a:r>
              <a:rPr lang="zh-CN" altLang="en-US" dirty="0"/>
              <a:t>atterned </a:t>
            </a:r>
            <a:r>
              <a:rPr lang="en-US" altLang="zh-CN" dirty="0"/>
              <a:t>by hand-made</a:t>
            </a:r>
            <a:endParaRPr lang="zh-CN" altLang="en-US" dirty="0"/>
          </a:p>
        </p:txBody>
      </p:sp>
      <p:pic>
        <p:nvPicPr>
          <p:cNvPr id="6" name="图片 5">
            <a:extLst>
              <a:ext uri="{FF2B5EF4-FFF2-40B4-BE49-F238E27FC236}">
                <a16:creationId xmlns:a16="http://schemas.microsoft.com/office/drawing/2014/main" id="{369EA36E-86DE-F58D-3D53-B19B9786E736}"/>
              </a:ext>
            </a:extLst>
          </p:cNvPr>
          <p:cNvPicPr>
            <a:picLocks noChangeAspect="1"/>
          </p:cNvPicPr>
          <p:nvPr/>
        </p:nvPicPr>
        <p:blipFill rotWithShape="1">
          <a:blip r:embed="rId5"/>
          <a:srcRect r="49385"/>
          <a:stretch/>
        </p:blipFill>
        <p:spPr>
          <a:xfrm>
            <a:off x="3215336" y="795341"/>
            <a:ext cx="3806118" cy="3002953"/>
          </a:xfrm>
          <a:prstGeom prst="rect">
            <a:avLst/>
          </a:prstGeom>
        </p:spPr>
      </p:pic>
      <p:pic>
        <p:nvPicPr>
          <p:cNvPr id="9" name="图片 8">
            <a:extLst>
              <a:ext uri="{FF2B5EF4-FFF2-40B4-BE49-F238E27FC236}">
                <a16:creationId xmlns:a16="http://schemas.microsoft.com/office/drawing/2014/main" id="{41E6A840-75B2-0A72-4759-C2E5D64DA688}"/>
              </a:ext>
            </a:extLst>
          </p:cNvPr>
          <p:cNvPicPr>
            <a:picLocks noChangeAspect="1"/>
          </p:cNvPicPr>
          <p:nvPr/>
        </p:nvPicPr>
        <p:blipFill rotWithShape="1">
          <a:blip r:embed="rId5"/>
          <a:srcRect l="51917"/>
          <a:stretch/>
        </p:blipFill>
        <p:spPr>
          <a:xfrm>
            <a:off x="3453531" y="3778812"/>
            <a:ext cx="3596529" cy="2987015"/>
          </a:xfrm>
          <a:prstGeom prst="rect">
            <a:avLst/>
          </a:prstGeom>
        </p:spPr>
      </p:pic>
      <p:sp>
        <p:nvSpPr>
          <p:cNvPr id="10" name="矩形 9">
            <a:extLst>
              <a:ext uri="{FF2B5EF4-FFF2-40B4-BE49-F238E27FC236}">
                <a16:creationId xmlns:a16="http://schemas.microsoft.com/office/drawing/2014/main" id="{E9E49E9E-D0ED-BDC3-72FD-7976D25E1A7F}"/>
              </a:ext>
            </a:extLst>
          </p:cNvPr>
          <p:cNvSpPr/>
          <p:nvPr/>
        </p:nvSpPr>
        <p:spPr>
          <a:xfrm>
            <a:off x="5713627" y="1450369"/>
            <a:ext cx="1081299" cy="169289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id="{B99593A9-A8EE-D9AA-9D2A-1073416AC08D}"/>
              </a:ext>
            </a:extLst>
          </p:cNvPr>
          <p:cNvSpPr txBox="1"/>
          <p:nvPr/>
        </p:nvSpPr>
        <p:spPr>
          <a:xfrm>
            <a:off x="6201052" y="2812772"/>
            <a:ext cx="569387"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R-T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23" name="文本框 22">
            <a:extLst>
              <a:ext uri="{FF2B5EF4-FFF2-40B4-BE49-F238E27FC236}">
                <a16:creationId xmlns:a16="http://schemas.microsoft.com/office/drawing/2014/main" id="{C67FA19C-1246-E99E-6C89-F568B6B70415}"/>
              </a:ext>
            </a:extLst>
          </p:cNvPr>
          <p:cNvSpPr txBox="1"/>
          <p:nvPr/>
        </p:nvSpPr>
        <p:spPr>
          <a:xfrm>
            <a:off x="7191337" y="5351086"/>
            <a:ext cx="5119016" cy="967957"/>
          </a:xfrm>
          <a:prstGeom prst="rect">
            <a:avLst/>
          </a:prstGeom>
          <a:noFill/>
        </p:spPr>
        <p:txBody>
          <a:bodyPr wrap="square" rtlCol="0">
            <a:spAutoFit/>
          </a:bodyPr>
          <a:lstStyle/>
          <a:p>
            <a:pPr marL="285750" indent="-285750">
              <a:lnSpc>
                <a:spcPct val="150000"/>
              </a:lnSpc>
              <a:buFont typeface="Wingdings" panose="05000000000000000000" pitchFamily="2" charset="2"/>
              <a:buChar char="u"/>
            </a:pPr>
            <a:r>
              <a:rPr lang="en-US" altLang="zh-CN" sz="2000" dirty="0">
                <a:solidFill>
                  <a:srgbClr val="C00000"/>
                </a:solidFill>
              </a:rPr>
              <a:t>From XRD data: optimal range 0.36 &lt; </a:t>
            </a:r>
            <a:r>
              <a:rPr lang="en-US" altLang="zh-CN" sz="2000" i="1" dirty="0">
                <a:solidFill>
                  <a:srgbClr val="C00000"/>
                </a:solidFill>
              </a:rPr>
              <a:t>x</a:t>
            </a:r>
            <a:r>
              <a:rPr lang="en-US" altLang="zh-CN" sz="2000" dirty="0">
                <a:solidFill>
                  <a:srgbClr val="C00000"/>
                </a:solidFill>
              </a:rPr>
              <a:t> &lt;0.55</a:t>
            </a:r>
          </a:p>
          <a:p>
            <a:pPr marL="285750" indent="-285750">
              <a:lnSpc>
                <a:spcPct val="150000"/>
              </a:lnSpc>
              <a:buFont typeface="Wingdings" panose="05000000000000000000" pitchFamily="2" charset="2"/>
              <a:buChar char="u"/>
            </a:pPr>
            <a:r>
              <a:rPr lang="en-US" altLang="zh-CN" sz="2000" dirty="0">
                <a:solidFill>
                  <a:srgbClr val="C00000"/>
                </a:solidFill>
              </a:rPr>
              <a:t>From </a:t>
            </a:r>
            <a:r>
              <a:rPr lang="en-US" altLang="zh-CN" sz="2000" i="1" dirty="0">
                <a:solidFill>
                  <a:srgbClr val="C00000"/>
                </a:solidFill>
              </a:rPr>
              <a:t>R-T</a:t>
            </a:r>
            <a:r>
              <a:rPr lang="en-US" altLang="zh-CN" sz="2000" dirty="0">
                <a:solidFill>
                  <a:srgbClr val="C00000"/>
                </a:solidFill>
              </a:rPr>
              <a:t> data: optimal range 0.3 &lt; </a:t>
            </a:r>
            <a:r>
              <a:rPr lang="en-US" altLang="zh-CN" sz="2000" i="1" dirty="0">
                <a:solidFill>
                  <a:srgbClr val="C00000"/>
                </a:solidFill>
              </a:rPr>
              <a:t>x</a:t>
            </a:r>
            <a:r>
              <a:rPr lang="en-US" altLang="zh-CN" sz="2000" dirty="0">
                <a:solidFill>
                  <a:srgbClr val="C00000"/>
                </a:solidFill>
              </a:rPr>
              <a:t> &lt;0.5</a:t>
            </a:r>
          </a:p>
        </p:txBody>
      </p:sp>
    </p:spTree>
    <p:extLst>
      <p:ext uri="{BB962C8B-B14F-4D97-AF65-F5344CB8AC3E}">
        <p14:creationId xmlns:p14="http://schemas.microsoft.com/office/powerpoint/2010/main" val="66224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FeSe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0.6</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0.4</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/Nb/MgO</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5" name="图片 4">
            <a:extLst>
              <a:ext uri="{FF2B5EF4-FFF2-40B4-BE49-F238E27FC236}">
                <a16:creationId xmlns:a16="http://schemas.microsoft.com/office/drawing/2014/main" id="{9DF1270C-85DB-1FDD-2BDC-E7C717D643D8}"/>
              </a:ext>
            </a:extLst>
          </p:cNvPr>
          <p:cNvPicPr>
            <a:picLocks noChangeAspect="1"/>
          </p:cNvPicPr>
          <p:nvPr/>
        </p:nvPicPr>
        <p:blipFill>
          <a:blip r:embed="rId3"/>
          <a:stretch>
            <a:fillRect/>
          </a:stretch>
        </p:blipFill>
        <p:spPr>
          <a:xfrm>
            <a:off x="294356" y="796730"/>
            <a:ext cx="7109506" cy="5649855"/>
          </a:xfrm>
          <a:prstGeom prst="rect">
            <a:avLst/>
          </a:prstGeom>
        </p:spPr>
      </p:pic>
      <p:sp>
        <p:nvSpPr>
          <p:cNvPr id="6" name="文本框 5">
            <a:extLst>
              <a:ext uri="{FF2B5EF4-FFF2-40B4-BE49-F238E27FC236}">
                <a16:creationId xmlns:a16="http://schemas.microsoft.com/office/drawing/2014/main" id="{F0459BEA-FDD5-0FBC-14F3-BDDE3E2A66BF}"/>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pic>
        <p:nvPicPr>
          <p:cNvPr id="8" name="图片 7">
            <a:extLst>
              <a:ext uri="{FF2B5EF4-FFF2-40B4-BE49-F238E27FC236}">
                <a16:creationId xmlns:a16="http://schemas.microsoft.com/office/drawing/2014/main" id="{1B9B9B69-1C03-F4CA-CF66-F357146B15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5965" y="1231411"/>
            <a:ext cx="1442829" cy="2112714"/>
          </a:xfrm>
          <a:prstGeom prst="rect">
            <a:avLst/>
          </a:prstGeom>
        </p:spPr>
      </p:pic>
      <p:sp>
        <p:nvSpPr>
          <p:cNvPr id="4" name="文本框 3">
            <a:extLst>
              <a:ext uri="{FF2B5EF4-FFF2-40B4-BE49-F238E27FC236}">
                <a16:creationId xmlns:a16="http://schemas.microsoft.com/office/drawing/2014/main" id="{D51F807A-CDCE-F846-6010-365C70C2B13A}"/>
              </a:ext>
            </a:extLst>
          </p:cNvPr>
          <p:cNvSpPr txBox="1"/>
          <p:nvPr/>
        </p:nvSpPr>
        <p:spPr>
          <a:xfrm>
            <a:off x="2840778" y="1046745"/>
            <a:ext cx="671979"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XRD</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7" name="文本框 6">
            <a:extLst>
              <a:ext uri="{FF2B5EF4-FFF2-40B4-BE49-F238E27FC236}">
                <a16:creationId xmlns:a16="http://schemas.microsoft.com/office/drawing/2014/main" id="{539C5F35-ED8E-F797-FE94-6657BFEC6171}"/>
              </a:ext>
            </a:extLst>
          </p:cNvPr>
          <p:cNvSpPr txBox="1"/>
          <p:nvPr/>
        </p:nvSpPr>
        <p:spPr>
          <a:xfrm>
            <a:off x="4656608" y="1046745"/>
            <a:ext cx="569387"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R-T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5A99D8FB-857E-9683-4CE5-4858A2F14B72}"/>
              </a:ext>
            </a:extLst>
          </p:cNvPr>
          <p:cNvSpPr txBox="1"/>
          <p:nvPr/>
        </p:nvSpPr>
        <p:spPr>
          <a:xfrm>
            <a:off x="6628080" y="4997796"/>
            <a:ext cx="595035" cy="369332"/>
          </a:xfrm>
          <a:prstGeom prst="rect">
            <a:avLst/>
          </a:prstGeom>
          <a:solidFill>
            <a:schemeClr val="bg1">
              <a:lumMod val="85000"/>
            </a:schemeClr>
          </a:solidFill>
        </p:spPr>
        <p:txBody>
          <a:bodyPr wrap="none" rtlCol="0">
            <a:spAutoFit/>
          </a:bodyPr>
          <a:lstStyle/>
          <a:p>
            <a:r>
              <a:rPr lang="en-US" altLang="zh-CN" i="1" dirty="0">
                <a:latin typeface="Arial" panose="020B0604020202020204" pitchFamily="34" charset="0"/>
                <a:ea typeface="黑体" panose="02010609060101010101" pitchFamily="49" charset="-122"/>
                <a:cs typeface="Arial" panose="020B0604020202020204" pitchFamily="34" charset="0"/>
              </a:rPr>
              <a:t>M</a:t>
            </a:r>
            <a:r>
              <a:rPr lang="en-US" altLang="zh-CN" i="1" dirty="0">
                <a:effectLst/>
                <a:latin typeface="Arial" panose="020B0604020202020204" pitchFamily="34" charset="0"/>
                <a:ea typeface="黑体" panose="02010609060101010101" pitchFamily="49" charset="-122"/>
                <a:cs typeface="Arial" panose="020B0604020202020204" pitchFamily="34" charset="0"/>
              </a:rPr>
              <a:t>-T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10" name="文本框 9">
            <a:extLst>
              <a:ext uri="{FF2B5EF4-FFF2-40B4-BE49-F238E27FC236}">
                <a16:creationId xmlns:a16="http://schemas.microsoft.com/office/drawing/2014/main" id="{4F3B8386-3CFE-C0DE-A4C4-2D49FE3CF3CB}"/>
              </a:ext>
            </a:extLst>
          </p:cNvPr>
          <p:cNvSpPr txBox="1"/>
          <p:nvPr/>
        </p:nvSpPr>
        <p:spPr>
          <a:xfrm>
            <a:off x="9678794" y="1416077"/>
            <a:ext cx="1800493" cy="400110"/>
          </a:xfrm>
          <a:prstGeom prst="rect">
            <a:avLst/>
          </a:prstGeom>
          <a:noFill/>
        </p:spPr>
        <p:txBody>
          <a:bodyPr wrap="none" rtlCol="0">
            <a:spAutoFit/>
          </a:bodyPr>
          <a:lstStyle/>
          <a:p>
            <a:r>
              <a:rPr lang="en-US" altLang="zh-CN" sz="2000" i="1" dirty="0">
                <a:latin typeface="Arial" panose="020B0604020202020204" pitchFamily="34" charset="0"/>
                <a:cs typeface="Arial" panose="020B0604020202020204" pitchFamily="34" charset="0"/>
              </a:rPr>
              <a:t>T</a:t>
            </a:r>
            <a:r>
              <a:rPr lang="en-US" altLang="zh-CN" sz="2000" baseline="-25000" dirty="0">
                <a:latin typeface="Arial" panose="020B0604020202020204" pitchFamily="34" charset="0"/>
                <a:cs typeface="Arial" panose="020B0604020202020204" pitchFamily="34" charset="0"/>
              </a:rPr>
              <a:t>c</a:t>
            </a:r>
            <a:r>
              <a:rPr lang="en-US" altLang="zh-CN" sz="2000" baseline="30000" dirty="0">
                <a:latin typeface="Arial" panose="020B0604020202020204" pitchFamily="34" charset="0"/>
                <a:cs typeface="Arial" panose="020B0604020202020204" pitchFamily="34" charset="0"/>
              </a:rPr>
              <a:t> </a:t>
            </a:r>
            <a:r>
              <a:rPr lang="en-US" altLang="zh-CN" sz="2000" baseline="-25000" dirty="0">
                <a:latin typeface="Arial" panose="020B0604020202020204" pitchFamily="34" charset="0"/>
                <a:cs typeface="Arial" panose="020B0604020202020204" pitchFamily="34" charset="0"/>
              </a:rPr>
              <a:t>(FST) </a:t>
            </a:r>
            <a:r>
              <a:rPr lang="en-US" altLang="zh-CN" sz="2000" dirty="0">
                <a:latin typeface="Arial" panose="020B0604020202020204" pitchFamily="34" charset="0"/>
                <a:cs typeface="Arial" panose="020B0604020202020204" pitchFamily="34" charset="0"/>
              </a:rPr>
              <a:t>~ 8.5 K</a:t>
            </a:r>
            <a:endParaRPr lang="zh-CN" altLang="en-US" sz="2000"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F740FA4C-AC05-82ED-F0E5-142720CA64FE}"/>
              </a:ext>
            </a:extLst>
          </p:cNvPr>
          <p:cNvSpPr txBox="1"/>
          <p:nvPr/>
        </p:nvSpPr>
        <p:spPr>
          <a:xfrm>
            <a:off x="9678794" y="2000853"/>
            <a:ext cx="1412566" cy="400110"/>
          </a:xfrm>
          <a:prstGeom prst="rect">
            <a:avLst/>
          </a:prstGeom>
          <a:noFill/>
        </p:spPr>
        <p:txBody>
          <a:bodyPr wrap="none" rtlCol="0">
            <a:spAutoFit/>
          </a:bodyPr>
          <a:lstStyle/>
          <a:p>
            <a:r>
              <a:rPr lang="en-US" altLang="zh-CN" sz="2000" i="1" dirty="0">
                <a:latin typeface="Arial" panose="020B0604020202020204" pitchFamily="34" charset="0"/>
                <a:cs typeface="Arial" panose="020B0604020202020204" pitchFamily="34" charset="0"/>
              </a:rPr>
              <a:t>T</a:t>
            </a:r>
            <a:r>
              <a:rPr lang="en-US" altLang="zh-CN" sz="2000" baseline="-25000" dirty="0">
                <a:latin typeface="Arial" panose="020B0604020202020204" pitchFamily="34" charset="0"/>
                <a:cs typeface="Arial" panose="020B0604020202020204" pitchFamily="34" charset="0"/>
              </a:rPr>
              <a:t>c(Nb) </a:t>
            </a:r>
            <a:r>
              <a:rPr lang="en-US" altLang="zh-CN" sz="2000" dirty="0">
                <a:latin typeface="Arial" panose="020B0604020202020204" pitchFamily="34" charset="0"/>
                <a:cs typeface="Arial" panose="020B0604020202020204" pitchFamily="34" charset="0"/>
              </a:rPr>
              <a:t>~ 6 K</a:t>
            </a:r>
            <a:endParaRPr lang="zh-CN" altLang="en-US" sz="2000" dirty="0">
              <a:latin typeface="Arial" panose="020B0604020202020204" pitchFamily="34" charset="0"/>
              <a:cs typeface="Arial" panose="020B0604020202020204" pitchFamily="34" charset="0"/>
            </a:endParaRPr>
          </a:p>
        </p:txBody>
      </p:sp>
      <p:sp>
        <p:nvSpPr>
          <p:cNvPr id="12" name="文本框 11">
            <a:extLst>
              <a:ext uri="{FF2B5EF4-FFF2-40B4-BE49-F238E27FC236}">
                <a16:creationId xmlns:a16="http://schemas.microsoft.com/office/drawing/2014/main" id="{043C93D2-A830-13FD-0D10-E791C9A10CD9}"/>
              </a:ext>
            </a:extLst>
          </p:cNvPr>
          <p:cNvSpPr txBox="1"/>
          <p:nvPr/>
        </p:nvSpPr>
        <p:spPr>
          <a:xfrm>
            <a:off x="999561" y="5425493"/>
            <a:ext cx="1311769" cy="400110"/>
          </a:xfrm>
          <a:prstGeom prst="rect">
            <a:avLst/>
          </a:prstGeom>
          <a:noFill/>
        </p:spPr>
        <p:txBody>
          <a:bodyPr wrap="none" rtlCol="0">
            <a:spAutoFit/>
          </a:bodyPr>
          <a:lstStyle/>
          <a:p>
            <a:r>
              <a:rPr lang="en-US" altLang="zh-CN" sz="2000" i="1" dirty="0">
                <a:latin typeface="Arial" panose="020B0604020202020204" pitchFamily="34" charset="0"/>
                <a:cs typeface="Arial" panose="020B0604020202020204" pitchFamily="34" charset="0"/>
              </a:rPr>
              <a:t>B</a:t>
            </a:r>
            <a:r>
              <a:rPr lang="en-US" altLang="zh-CN" sz="2000" baseline="-25000" dirty="0">
                <a:latin typeface="Arial" panose="020B0604020202020204" pitchFamily="34" charset="0"/>
                <a:cs typeface="Arial" panose="020B0604020202020204" pitchFamily="34" charset="0"/>
              </a:rPr>
              <a:t>c2</a:t>
            </a:r>
            <a:r>
              <a:rPr lang="en-US" altLang="zh-CN" sz="2000" baseline="30000" dirty="0">
                <a:latin typeface="Arial" panose="020B0604020202020204" pitchFamily="34" charset="0"/>
                <a:cs typeface="Arial" panose="020B0604020202020204" pitchFamily="34" charset="0"/>
              </a:rPr>
              <a:t> </a:t>
            </a:r>
            <a:r>
              <a:rPr lang="en-US" altLang="zh-CN" sz="2000" dirty="0">
                <a:latin typeface="Arial" panose="020B0604020202020204" pitchFamily="34" charset="0"/>
                <a:cs typeface="Arial" panose="020B0604020202020204" pitchFamily="34" charset="0"/>
              </a:rPr>
              <a:t>~ 56 T</a:t>
            </a:r>
            <a:endParaRPr lang="zh-CN" altLang="en-US" sz="2000" dirty="0">
              <a:latin typeface="Arial" panose="020B0604020202020204" pitchFamily="34" charset="0"/>
              <a:cs typeface="Arial" panose="020B0604020202020204" pitchFamily="34" charset="0"/>
            </a:endParaRPr>
          </a:p>
        </p:txBody>
      </p:sp>
      <p:sp>
        <p:nvSpPr>
          <p:cNvPr id="14" name="文本框 13">
            <a:extLst>
              <a:ext uri="{FF2B5EF4-FFF2-40B4-BE49-F238E27FC236}">
                <a16:creationId xmlns:a16="http://schemas.microsoft.com/office/drawing/2014/main" id="{6B077817-7BEF-CED2-25A3-B80CEBD8BA62}"/>
              </a:ext>
            </a:extLst>
          </p:cNvPr>
          <p:cNvSpPr txBox="1"/>
          <p:nvPr/>
        </p:nvSpPr>
        <p:spPr>
          <a:xfrm>
            <a:off x="7431220" y="3815451"/>
            <a:ext cx="5037815" cy="1891287"/>
          </a:xfrm>
          <a:prstGeom prst="rect">
            <a:avLst/>
          </a:prstGeom>
          <a:noFill/>
        </p:spPr>
        <p:txBody>
          <a:bodyPr wrap="square">
            <a:spAutoFit/>
          </a:bodyPr>
          <a:lstStyle/>
          <a:p>
            <a:pPr marL="342900" indent="-342900">
              <a:lnSpc>
                <a:spcPct val="150000"/>
              </a:lnSpc>
              <a:buFont typeface="Wingdings" panose="05000000000000000000" pitchFamily="2" charset="2"/>
              <a:buChar char="u"/>
            </a:pPr>
            <a:r>
              <a:rPr lang="en-US" altLang="zh-CN" sz="2000" dirty="0">
                <a:solidFill>
                  <a:srgbClr val="C00000"/>
                </a:solidFill>
              </a:rPr>
              <a:t>Only the (00</a:t>
            </a:r>
            <a:r>
              <a:rPr lang="en-US" altLang="zh-CN" sz="2000" i="1" dirty="0">
                <a:solidFill>
                  <a:srgbClr val="C00000"/>
                </a:solidFill>
              </a:rPr>
              <a:t>l</a:t>
            </a:r>
            <a:r>
              <a:rPr lang="en-US" altLang="zh-CN" sz="2000" dirty="0">
                <a:solidFill>
                  <a:srgbClr val="C00000"/>
                </a:solidFill>
              </a:rPr>
              <a:t>) peaks of FeSe</a:t>
            </a:r>
            <a:r>
              <a:rPr lang="en-US" altLang="zh-CN" sz="2000" baseline="-25000" dirty="0">
                <a:solidFill>
                  <a:srgbClr val="C00000"/>
                </a:solidFill>
              </a:rPr>
              <a:t>0.6</a:t>
            </a:r>
            <a:r>
              <a:rPr lang="en-US" altLang="zh-CN" sz="2000" dirty="0">
                <a:solidFill>
                  <a:srgbClr val="C00000"/>
                </a:solidFill>
              </a:rPr>
              <a:t>Te</a:t>
            </a:r>
            <a:r>
              <a:rPr lang="en-US" altLang="zh-CN" sz="2000" baseline="-25000" dirty="0">
                <a:solidFill>
                  <a:srgbClr val="C00000"/>
                </a:solidFill>
              </a:rPr>
              <a:t>0.4</a:t>
            </a:r>
            <a:r>
              <a:rPr lang="en-US" altLang="zh-CN" sz="2000" dirty="0">
                <a:solidFill>
                  <a:srgbClr val="C00000"/>
                </a:solidFill>
              </a:rPr>
              <a:t> layer</a:t>
            </a:r>
          </a:p>
          <a:p>
            <a:pPr marL="342900" indent="-342900">
              <a:lnSpc>
                <a:spcPct val="150000"/>
              </a:lnSpc>
              <a:buFont typeface="Wingdings" panose="05000000000000000000" pitchFamily="2" charset="2"/>
              <a:buChar char="u"/>
            </a:pPr>
            <a:endParaRPr lang="en-US" altLang="zh-CN" sz="2000" i="1" dirty="0">
              <a:solidFill>
                <a:srgbClr val="C00000"/>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50000"/>
              </a:lnSpc>
              <a:buFont typeface="Wingdings" panose="05000000000000000000" pitchFamily="2" charset="2"/>
              <a:buChar char="u"/>
            </a:pPr>
            <a:r>
              <a:rPr lang="en-US" altLang="zh-CN" sz="2000" i="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T</a:t>
            </a:r>
            <a:r>
              <a:rPr lang="en-US" altLang="zh-CN" sz="2000" baseline="-25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c</a:t>
            </a:r>
            <a:r>
              <a:rPr lang="en-US" altLang="zh-CN"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of </a:t>
            </a:r>
            <a:r>
              <a:rPr lang="en-US" altLang="zh-CN" sz="2000" dirty="0">
                <a:solidFill>
                  <a:srgbClr val="C00000"/>
                </a:solidFill>
              </a:rPr>
              <a:t>FeSe</a:t>
            </a:r>
            <a:r>
              <a:rPr lang="en-US" altLang="zh-CN" sz="2000" baseline="-25000" dirty="0">
                <a:solidFill>
                  <a:srgbClr val="C00000"/>
                </a:solidFill>
              </a:rPr>
              <a:t>0.6</a:t>
            </a:r>
            <a:r>
              <a:rPr lang="en-US" altLang="zh-CN" sz="2000" dirty="0">
                <a:solidFill>
                  <a:srgbClr val="C00000"/>
                </a:solidFill>
              </a:rPr>
              <a:t>Te</a:t>
            </a:r>
            <a:r>
              <a:rPr lang="en-US" altLang="zh-CN" sz="2000" baseline="-25000" dirty="0">
                <a:solidFill>
                  <a:srgbClr val="C00000"/>
                </a:solidFill>
              </a:rPr>
              <a:t>0.4</a:t>
            </a:r>
            <a:r>
              <a:rPr lang="en-US" altLang="zh-CN"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 layer can reach that of bulk Nb without any buffer layer</a:t>
            </a:r>
            <a:endParaRPr lang="zh-CN" altLang="en-US" sz="20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8086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FeSe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0.6</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0.4</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/Nb</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5" name="图片 4">
            <a:extLst>
              <a:ext uri="{FF2B5EF4-FFF2-40B4-BE49-F238E27FC236}">
                <a16:creationId xmlns:a16="http://schemas.microsoft.com/office/drawing/2014/main" id="{D0D35CCA-3128-D19B-9C53-D9EFAD731242}"/>
              </a:ext>
            </a:extLst>
          </p:cNvPr>
          <p:cNvPicPr>
            <a:picLocks noChangeAspect="1"/>
          </p:cNvPicPr>
          <p:nvPr/>
        </p:nvPicPr>
        <p:blipFill>
          <a:blip r:embed="rId3"/>
          <a:stretch>
            <a:fillRect/>
          </a:stretch>
        </p:blipFill>
        <p:spPr>
          <a:xfrm>
            <a:off x="3619696" y="822162"/>
            <a:ext cx="6850490" cy="5671207"/>
          </a:xfrm>
          <a:prstGeom prst="rect">
            <a:avLst/>
          </a:prstGeom>
        </p:spPr>
      </p:pic>
      <p:sp>
        <p:nvSpPr>
          <p:cNvPr id="6" name="文本框 5">
            <a:extLst>
              <a:ext uri="{FF2B5EF4-FFF2-40B4-BE49-F238E27FC236}">
                <a16:creationId xmlns:a16="http://schemas.microsoft.com/office/drawing/2014/main" id="{A157404B-91D1-7E34-2509-6E45186D68D7}"/>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pic>
        <p:nvPicPr>
          <p:cNvPr id="8" name="图片 7">
            <a:extLst>
              <a:ext uri="{FF2B5EF4-FFF2-40B4-BE49-F238E27FC236}">
                <a16:creationId xmlns:a16="http://schemas.microsoft.com/office/drawing/2014/main" id="{25C519A8-AAC2-5D1D-97F0-255FAFCF8507}"/>
              </a:ext>
            </a:extLst>
          </p:cNvPr>
          <p:cNvPicPr>
            <a:picLocks noChangeAspect="1"/>
          </p:cNvPicPr>
          <p:nvPr/>
        </p:nvPicPr>
        <p:blipFill>
          <a:blip r:embed="rId4"/>
          <a:stretch>
            <a:fillRect/>
          </a:stretch>
        </p:blipFill>
        <p:spPr>
          <a:xfrm>
            <a:off x="481361" y="1012702"/>
            <a:ext cx="1885623" cy="2489642"/>
          </a:xfrm>
          <a:prstGeom prst="rect">
            <a:avLst/>
          </a:prstGeom>
        </p:spPr>
      </p:pic>
      <p:sp>
        <p:nvSpPr>
          <p:cNvPr id="10" name="矩形 9">
            <a:extLst>
              <a:ext uri="{FF2B5EF4-FFF2-40B4-BE49-F238E27FC236}">
                <a16:creationId xmlns:a16="http://schemas.microsoft.com/office/drawing/2014/main" id="{730C4B15-D7CF-6F39-6131-96CFC0FBC8E0}"/>
              </a:ext>
            </a:extLst>
          </p:cNvPr>
          <p:cNvSpPr/>
          <p:nvPr/>
        </p:nvSpPr>
        <p:spPr>
          <a:xfrm>
            <a:off x="847798" y="4253290"/>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1250513" y="4253290"/>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653228" y="4253290"/>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29355" y="4734287"/>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1188589" y="4734287"/>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516704" y="4734287"/>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558791" y="4060315"/>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2254931" y="4060315"/>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209891" y="5728138"/>
            <a:ext cx="328936" cy="369332"/>
          </a:xfrm>
          <a:prstGeom prst="rect">
            <a:avLst/>
          </a:prstGeom>
          <a:noFill/>
        </p:spPr>
        <p:txBody>
          <a:bodyPr wrap="none" rtlCol="0">
            <a:spAutoFit/>
          </a:bodyPr>
          <a:lstStyle/>
          <a:p>
            <a:r>
              <a:rPr lang="en-US" altLang="zh-CN" i="1" dirty="0"/>
              <a:t>H</a:t>
            </a:r>
            <a:endParaRPr lang="zh-CN" altLang="en-US" i="1" dirty="0"/>
          </a:p>
        </p:txBody>
      </p:sp>
      <p:sp>
        <p:nvSpPr>
          <p:cNvPr id="26" name="文本框 25">
            <a:extLst>
              <a:ext uri="{FF2B5EF4-FFF2-40B4-BE49-F238E27FC236}">
                <a16:creationId xmlns:a16="http://schemas.microsoft.com/office/drawing/2014/main" id="{E1A3220F-1F4C-2A73-37A4-642FC44BE90D}"/>
              </a:ext>
            </a:extLst>
          </p:cNvPr>
          <p:cNvSpPr txBox="1"/>
          <p:nvPr/>
        </p:nvSpPr>
        <p:spPr>
          <a:xfrm>
            <a:off x="585796" y="1045584"/>
            <a:ext cx="954107"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MPMS</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
        <p:nvSpPr>
          <p:cNvPr id="4" name="文本框 3">
            <a:extLst>
              <a:ext uri="{FF2B5EF4-FFF2-40B4-BE49-F238E27FC236}">
                <a16:creationId xmlns:a16="http://schemas.microsoft.com/office/drawing/2014/main" id="{298E0576-3C77-5FC1-9DF3-2E11D7258BF2}"/>
              </a:ext>
            </a:extLst>
          </p:cNvPr>
          <p:cNvSpPr txBox="1"/>
          <p:nvPr/>
        </p:nvSpPr>
        <p:spPr>
          <a:xfrm>
            <a:off x="6207095" y="101270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7" name="文本框 6">
            <a:extLst>
              <a:ext uri="{FF2B5EF4-FFF2-40B4-BE49-F238E27FC236}">
                <a16:creationId xmlns:a16="http://schemas.microsoft.com/office/drawing/2014/main" id="{0ADC1413-8144-C3A3-E418-DC84A60C4C92}"/>
              </a:ext>
            </a:extLst>
          </p:cNvPr>
          <p:cNvSpPr txBox="1"/>
          <p:nvPr/>
        </p:nvSpPr>
        <p:spPr>
          <a:xfrm>
            <a:off x="9671763" y="101270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0F8190FB-DEB8-2C10-2CC9-E2C3EF0C2E20}"/>
              </a:ext>
            </a:extLst>
          </p:cNvPr>
          <p:cNvSpPr txBox="1"/>
          <p:nvPr/>
        </p:nvSpPr>
        <p:spPr>
          <a:xfrm>
            <a:off x="6207095" y="384815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14" name="文本框 13">
            <a:extLst>
              <a:ext uri="{FF2B5EF4-FFF2-40B4-BE49-F238E27FC236}">
                <a16:creationId xmlns:a16="http://schemas.microsoft.com/office/drawing/2014/main" id="{61014894-E0F6-AC03-56B3-0ABA73629BC1}"/>
              </a:ext>
            </a:extLst>
          </p:cNvPr>
          <p:cNvSpPr txBox="1"/>
          <p:nvPr/>
        </p:nvSpPr>
        <p:spPr>
          <a:xfrm>
            <a:off x="9384821" y="3784027"/>
            <a:ext cx="2807179" cy="1477328"/>
          </a:xfrm>
          <a:prstGeom prst="rect">
            <a:avLst/>
          </a:prstGeom>
          <a:solidFill>
            <a:schemeClr val="bg1"/>
          </a:solidFill>
          <a:ln>
            <a:solidFill>
              <a:schemeClr val="tx1"/>
            </a:solidFill>
          </a:ln>
        </p:spPr>
        <p:txBody>
          <a:bodyPr wrap="none" rtlCol="0">
            <a:spAutoFit/>
          </a:bodyPr>
          <a:lstStyle/>
          <a:p>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 comparison:</a:t>
            </a:r>
          </a:p>
          <a:p>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c1(Nb)</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57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c1(FST)</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30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c1(FST/Nb)</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105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79871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Superheating field </a:t>
            </a:r>
            <a:r>
              <a:rPr lang="en-US" altLang="zh-CN" sz="4000" i="1" dirty="0" err="1">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err="1">
                <a:latin typeface="Arial" panose="020B0604020202020204" pitchFamily="34" charset="0"/>
                <a:ea typeface="黑体" panose="02010609060101010101" pitchFamily="49" charset="-122"/>
                <a:cs typeface="Arial" panose="020B0604020202020204" pitchFamily="34" charset="0"/>
              </a:rPr>
              <a:t>sh</a:t>
            </a:r>
            <a:endParaRPr lang="zh-CN" altLang="en-US" sz="4000" baseline="-25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5" name="文本框 14">
            <a:extLst>
              <a:ext uri="{FF2B5EF4-FFF2-40B4-BE49-F238E27FC236}">
                <a16:creationId xmlns:a16="http://schemas.microsoft.com/office/drawing/2014/main" id="{80D38D74-CFB2-EFD8-15A9-2A45E0BAE8BC}"/>
              </a:ext>
            </a:extLst>
          </p:cNvPr>
          <p:cNvSpPr txBox="1"/>
          <p:nvPr/>
        </p:nvSpPr>
        <p:spPr>
          <a:xfrm>
            <a:off x="11364" y="6506899"/>
            <a:ext cx="3878389" cy="307777"/>
          </a:xfrm>
          <a:prstGeom prst="rect">
            <a:avLst/>
          </a:prstGeom>
          <a:noFill/>
        </p:spPr>
        <p:txBody>
          <a:bodyPr wrap="square">
            <a:spAutoFit/>
          </a:bodyPr>
          <a:lstStyle/>
          <a:p>
            <a:r>
              <a:rPr lang="en-US" altLang="zh-CN" sz="1400" b="0" dirty="0">
                <a:effectLst/>
                <a:latin typeface="Arial" panose="020B0604020202020204" pitchFamily="34" charset="0"/>
              </a:rPr>
              <a:t>C. P. Bean </a:t>
            </a:r>
            <a:r>
              <a:rPr lang="en-US" altLang="zh-CN" sz="1400" b="0" i="1" dirty="0">
                <a:effectLst/>
                <a:latin typeface="Arial" panose="020B0604020202020204" pitchFamily="34" charset="0"/>
              </a:rPr>
              <a:t>et al. Phys. Rev. Lett. </a:t>
            </a:r>
            <a:r>
              <a:rPr lang="en-US" altLang="zh-CN" sz="1400" b="1" i="0" dirty="0">
                <a:effectLst/>
                <a:latin typeface="Arial" panose="020B0604020202020204" pitchFamily="34" charset="0"/>
              </a:rPr>
              <a:t>12</a:t>
            </a:r>
            <a:r>
              <a:rPr lang="en-US" altLang="zh-CN" sz="1400" b="0" i="0" dirty="0">
                <a:effectLst/>
                <a:latin typeface="Arial" panose="020B0604020202020204" pitchFamily="34" charset="0"/>
              </a:rPr>
              <a:t>, 14</a:t>
            </a:r>
            <a:r>
              <a:rPr lang="en-US" altLang="zh-CN" sz="1400" dirty="0">
                <a:latin typeface="Arial" panose="020B0604020202020204" pitchFamily="34" charset="0"/>
              </a:rPr>
              <a:t> (1964)</a:t>
            </a:r>
            <a:endParaRPr lang="zh-CN" altLang="en-US" sz="1400" dirty="0">
              <a:latin typeface="Arial" panose="020B0604020202020204" pitchFamily="34" charset="0"/>
            </a:endParaRPr>
          </a:p>
        </p:txBody>
      </p:sp>
      <p:pic>
        <p:nvPicPr>
          <p:cNvPr id="28" name="图片 27">
            <a:extLst>
              <a:ext uri="{FF2B5EF4-FFF2-40B4-BE49-F238E27FC236}">
                <a16:creationId xmlns:a16="http://schemas.microsoft.com/office/drawing/2014/main" id="{2CE5D267-EBE6-0156-4232-28B598E07D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707"/>
          <a:stretch/>
        </p:blipFill>
        <p:spPr>
          <a:xfrm>
            <a:off x="2586628" y="980039"/>
            <a:ext cx="6651202" cy="4085844"/>
          </a:xfrm>
          <a:prstGeom prst="rect">
            <a:avLst/>
          </a:prstGeom>
        </p:spPr>
      </p:pic>
      <p:sp>
        <p:nvSpPr>
          <p:cNvPr id="30" name="矩形: 圆角 29">
            <a:extLst>
              <a:ext uri="{FF2B5EF4-FFF2-40B4-BE49-F238E27FC236}">
                <a16:creationId xmlns:a16="http://schemas.microsoft.com/office/drawing/2014/main" id="{6297024C-EDA6-D025-C826-F4336BD0AA5E}"/>
              </a:ext>
            </a:extLst>
          </p:cNvPr>
          <p:cNvSpPr/>
          <p:nvPr/>
        </p:nvSpPr>
        <p:spPr>
          <a:xfrm>
            <a:off x="3092133" y="5200242"/>
            <a:ext cx="4487243" cy="998699"/>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mc:AlternateContent xmlns:mc="http://schemas.openxmlformats.org/markup-compatibility/2006" xmlns:a14="http://schemas.microsoft.com/office/drawing/2010/main">
        <mc:Choice Requires="a14">
          <p:sp>
            <p:nvSpPr>
              <p:cNvPr id="31" name="文本框 30">
                <a:extLst>
                  <a:ext uri="{FF2B5EF4-FFF2-40B4-BE49-F238E27FC236}">
                    <a16:creationId xmlns:a16="http://schemas.microsoft.com/office/drawing/2014/main" id="{76BB0CB8-6BD0-2779-23FB-EBA4B4727F0A}"/>
                  </a:ext>
                </a:extLst>
              </p:cNvPr>
              <p:cNvSpPr txBox="1"/>
              <p:nvPr/>
            </p:nvSpPr>
            <p:spPr>
              <a:xfrm>
                <a:off x="5449751" y="5306326"/>
                <a:ext cx="2079672" cy="7239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zh-CN" altLang="zh-CN" sz="2000" i="1" smtClean="0">
                              <a:solidFill>
                                <a:schemeClr val="tx1"/>
                              </a:solidFill>
                              <a:effectLst/>
                              <a:latin typeface="Cambria Math" panose="02040503050406030204" pitchFamily="18" charset="0"/>
                              <a:ea typeface="Cambria Math" panose="02040503050406030204" pitchFamily="18" charset="0"/>
                            </a:rPr>
                          </m:ctrlPr>
                        </m:sSub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000" i="1">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sub>
                      </m:sSub>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i="1">
                              <a:solidFill>
                                <a:schemeClr val="tx1"/>
                              </a:solidFill>
                              <a:effectLst/>
                              <a:latin typeface="Cambria Math" panose="02040503050406030204" pitchFamily="18" charset="0"/>
                              <a:ea typeface="Cambria Math" panose="02040503050406030204" pitchFamily="18" charset="0"/>
                            </a:rPr>
                          </m:ctrlPr>
                        </m:fPr>
                        <m:num>
                          <m:sSub>
                            <m:sSubPr>
                              <m:ctrlPr>
                                <a:rPr lang="zh-CN" altLang="zh-CN" sz="2000" i="1">
                                  <a:solidFill>
                                    <a:schemeClr val="tx1"/>
                                  </a:solidFill>
                                  <a:effectLst/>
                                  <a:latin typeface="Cambria Math" panose="02040503050406030204" pitchFamily="18" charset="0"/>
                                  <a:ea typeface="Cambria Math" panose="02040503050406030204" pitchFamily="18" charset="0"/>
                                </a:rPr>
                              </m:ctrlPr>
                            </m:sSub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𝜙</m:t>
                              </m:r>
                            </m:e>
                            <m:sub>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4</m:t>
                          </m:r>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𝜋𝜆𝜉</m:t>
                          </m:r>
                        </m:den>
                      </m:f>
                      <m:r>
                        <a:rPr lang="en-US" altLang="zh-CN" sz="2000" i="1"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sSub>
                        <m:sSubPr>
                          <m:ctrlPr>
                            <a:rPr lang="zh-CN" altLang="zh-CN" sz="2000" i="1">
                              <a:solidFill>
                                <a:schemeClr val="tx1"/>
                              </a:solidFill>
                              <a:latin typeface="Cambria Math" panose="02040503050406030204" pitchFamily="18" charset="0"/>
                              <a:ea typeface="Cambria Math" panose="02040503050406030204" pitchFamily="18" charset="0"/>
                            </a:rPr>
                          </m:ctrlPr>
                        </m:sSubPr>
                        <m:e>
                          <m:r>
                            <a:rPr lang="en-US" altLang="zh-CN" sz="200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000" i="0">
                              <a:solidFill>
                                <a:schemeClr val="tx1"/>
                              </a:solidFill>
                              <a:latin typeface="Cambria Math" panose="02040503050406030204" pitchFamily="18" charset="0"/>
                              <a:ea typeface="宋体" panose="02010600030101010101" pitchFamily="2" charset="-122"/>
                              <a:cs typeface="Times New Roman" panose="02020603050405020304" pitchFamily="18" charset="0"/>
                            </a:rPr>
                            <m:t>c</m:t>
                          </m:r>
                          <m:r>
                            <a:rPr lang="en-US" altLang="zh-CN" sz="2000"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oMath>
                  </m:oMathPara>
                </a14:m>
                <a:endParaRPr lang="zh-CN" altLang="en-US" sz="2000" dirty="0">
                  <a:solidFill>
                    <a:schemeClr val="tx1"/>
                  </a:solidFill>
                </a:endParaRPr>
              </a:p>
            </p:txBody>
          </p:sp>
        </mc:Choice>
        <mc:Fallback xmlns="">
          <p:sp>
            <p:nvSpPr>
              <p:cNvPr id="31" name="文本框 30">
                <a:extLst>
                  <a:ext uri="{FF2B5EF4-FFF2-40B4-BE49-F238E27FC236}">
                    <a16:creationId xmlns:a16="http://schemas.microsoft.com/office/drawing/2014/main" id="{76BB0CB8-6BD0-2779-23FB-EBA4B4727F0A}"/>
                  </a:ext>
                </a:extLst>
              </p:cNvPr>
              <p:cNvSpPr txBox="1">
                <a:spLocks noRot="1" noChangeAspect="1" noMove="1" noResize="1" noEditPoints="1" noAdjustHandles="1" noChangeArrowheads="1" noChangeShapeType="1" noTextEdit="1"/>
              </p:cNvSpPr>
              <p:nvPr/>
            </p:nvSpPr>
            <p:spPr>
              <a:xfrm>
                <a:off x="5449751" y="5306326"/>
                <a:ext cx="2079672" cy="723981"/>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2" name="文本框 31">
                <a:extLst>
                  <a:ext uri="{FF2B5EF4-FFF2-40B4-BE49-F238E27FC236}">
                    <a16:creationId xmlns:a16="http://schemas.microsoft.com/office/drawing/2014/main" id="{5343DA2E-2130-2517-C7B2-8F899C67C310}"/>
                  </a:ext>
                </a:extLst>
              </p:cNvPr>
              <p:cNvSpPr txBox="1"/>
              <p:nvPr/>
            </p:nvSpPr>
            <p:spPr>
              <a:xfrm>
                <a:off x="3302799" y="5209103"/>
                <a:ext cx="1721753" cy="3231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zh-CN" altLang="zh-CN" sz="1500" b="1" i="1" smtClean="0">
                              <a:solidFill>
                                <a:schemeClr val="tx1"/>
                              </a:solidFill>
                              <a:effectLst/>
                              <a:latin typeface="Cambria Math" panose="02040503050406030204" pitchFamily="18" charset="0"/>
                              <a:ea typeface="Cambria Math" panose="02040503050406030204" pitchFamily="18" charset="0"/>
                            </a:rPr>
                          </m:ctrlPr>
                        </m:sSubPr>
                        <m:e>
                          <m:r>
                            <a:rPr lang="en-US" altLang="zh-CN" sz="1500" b="1"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𝒇</m:t>
                          </m:r>
                        </m:e>
                        <m:sub>
                          <m:r>
                            <m:rPr>
                              <m:sty m:val="p"/>
                            </m:rPr>
                            <a:rPr lang="en-US" altLang="zh-CN" sz="1500" i="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m:t>
                          </m:r>
                        </m:sub>
                      </m:sSub>
                      <m:d>
                        <m:dPr>
                          <m:ctrlPr>
                            <a:rPr lang="zh-CN" altLang="zh-CN" sz="1500" b="1" i="1">
                              <a:solidFill>
                                <a:schemeClr val="tx1"/>
                              </a:solidFill>
                              <a:effectLst/>
                              <a:latin typeface="Cambria Math" panose="02040503050406030204" pitchFamily="18" charset="0"/>
                              <a:ea typeface="Cambria Math" panose="02040503050406030204" pitchFamily="18" charset="0"/>
                            </a:rPr>
                          </m:ctrlPr>
                        </m:dPr>
                        <m:e>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e>
                      </m:d>
                      <m:r>
                        <a:rPr lang="en-US" altLang="zh-CN" sz="1500" b="0" i="1"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𝜙</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𝐽</m:t>
                      </m:r>
                      <m:d>
                        <m:dPr>
                          <m:ctrlPr>
                            <a:rPr lang="zh-CN" altLang="zh-CN" sz="1500" b="1" i="1">
                              <a:solidFill>
                                <a:schemeClr val="tx1"/>
                              </a:solidFill>
                              <a:effectLst/>
                              <a:latin typeface="Cambria Math" panose="02040503050406030204" pitchFamily="18" charset="0"/>
                              <a:ea typeface="Cambria Math" panose="02040503050406030204" pitchFamily="18" charset="0"/>
                            </a:rPr>
                          </m:ctrlPr>
                        </m:dPr>
                        <m:e>
                          <m:sSub>
                            <m:sSubPr>
                              <m:ctrlPr>
                                <a:rPr lang="zh-CN" altLang="zh-CN" sz="1500" i="1">
                                  <a:solidFill>
                                    <a:schemeClr val="tx1"/>
                                  </a:solidFill>
                                  <a:latin typeface="Cambria Math" panose="02040503050406030204" pitchFamily="18" charset="0"/>
                                  <a:ea typeface="Cambria Math" panose="02040503050406030204" pitchFamily="18" charset="0"/>
                                </a:rPr>
                              </m:ctrlPr>
                            </m:sSubPr>
                            <m:e>
                              <m:r>
                                <a:rPr lang="en-US" altLang="zh-CN" sz="150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150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sub>
                          </m:sSub>
                        </m:e>
                      </m:d>
                    </m:oMath>
                  </m:oMathPara>
                </a14:m>
                <a:endParaRPr lang="zh-CN" altLang="en-US" sz="1500" dirty="0">
                  <a:solidFill>
                    <a:schemeClr val="tx1"/>
                  </a:solidFill>
                </a:endParaRPr>
              </a:p>
            </p:txBody>
          </p:sp>
        </mc:Choice>
        <mc:Fallback xmlns="">
          <p:sp>
            <p:nvSpPr>
              <p:cNvPr id="32" name="文本框 31">
                <a:extLst>
                  <a:ext uri="{FF2B5EF4-FFF2-40B4-BE49-F238E27FC236}">
                    <a16:creationId xmlns:a16="http://schemas.microsoft.com/office/drawing/2014/main" id="{5343DA2E-2130-2517-C7B2-8F899C67C310}"/>
                  </a:ext>
                </a:extLst>
              </p:cNvPr>
              <p:cNvSpPr txBox="1">
                <a:spLocks noRot="1" noChangeAspect="1" noMove="1" noResize="1" noEditPoints="1" noAdjustHandles="1" noChangeArrowheads="1" noChangeShapeType="1" noTextEdit="1"/>
              </p:cNvSpPr>
              <p:nvPr/>
            </p:nvSpPr>
            <p:spPr>
              <a:xfrm>
                <a:off x="3302799" y="5209103"/>
                <a:ext cx="1721753" cy="323165"/>
              </a:xfrm>
              <a:prstGeom prst="rect">
                <a:avLst/>
              </a:prstGeom>
              <a:blipFill>
                <a:blip r:embed="rId5"/>
                <a:stretch>
                  <a:fillRect b="-943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3" name="文本框 32">
                <a:extLst>
                  <a:ext uri="{FF2B5EF4-FFF2-40B4-BE49-F238E27FC236}">
                    <a16:creationId xmlns:a16="http://schemas.microsoft.com/office/drawing/2014/main" id="{96D66619-66B7-6CA8-C015-10B2DF06DA22}"/>
                  </a:ext>
                </a:extLst>
              </p:cNvPr>
              <p:cNvSpPr txBox="1"/>
              <p:nvPr/>
            </p:nvSpPr>
            <p:spPr>
              <a:xfrm>
                <a:off x="3092133" y="5586209"/>
                <a:ext cx="2143087"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zh-CN" altLang="zh-CN" sz="1500" b="1" i="1" smtClean="0">
                              <a:solidFill>
                                <a:schemeClr val="tx1"/>
                              </a:solidFill>
                              <a:effectLst/>
                              <a:latin typeface="Cambria Math" panose="02040503050406030204" pitchFamily="18" charset="0"/>
                              <a:ea typeface="Cambria Math" panose="02040503050406030204" pitchFamily="18" charset="0"/>
                            </a:rPr>
                          </m:ctrlPr>
                        </m:sSubPr>
                        <m:e>
                          <m:r>
                            <a:rPr lang="en-US" altLang="zh-CN" sz="1500" b="1"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𝒇</m:t>
                          </m:r>
                        </m:e>
                        <m:sub>
                          <m:r>
                            <m:rPr>
                              <m:sty m:val="p"/>
                            </m:rPr>
                            <a:rPr lang="en-US" altLang="zh-CN" sz="1500" i="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B</m:t>
                          </m:r>
                        </m:sub>
                      </m:sSub>
                      <m:d>
                        <m:dPr>
                          <m:ctrlPr>
                            <a:rPr lang="zh-CN" altLang="zh-CN" sz="1500" b="1" i="1">
                              <a:solidFill>
                                <a:schemeClr val="tx1"/>
                              </a:solidFill>
                              <a:effectLst/>
                              <a:latin typeface="Cambria Math" panose="02040503050406030204" pitchFamily="18" charset="0"/>
                              <a:ea typeface="Cambria Math" panose="02040503050406030204" pitchFamily="18" charset="0"/>
                            </a:rPr>
                          </m:ctrlPr>
                        </m:dPr>
                        <m:e>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e>
                      </m:d>
                      <m:r>
                        <a:rPr lang="en-US" altLang="zh-CN" sz="1500" b="1"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zh-CN" altLang="en-US" sz="1500" b="1" i="1">
                          <a:solidFill>
                            <a:schemeClr val="tx1"/>
                          </a:solidFill>
                          <a:effectLst/>
                          <a:latin typeface="Cambria Math" panose="02040503050406030204" pitchFamily="18" charset="0"/>
                          <a:ea typeface="微软雅黑" panose="020B0503020204020204" pitchFamily="34" charset="-122"/>
                          <a:cs typeface="微软雅黑" panose="020B0503020204020204" pitchFamily="34" charset="-122"/>
                        </a:rPr>
                        <m:t>−</m:t>
                      </m:r>
                      <m:r>
                        <a:rPr lang="en-US" altLang="zh-CN" sz="1500">
                          <a:solidFill>
                            <a:schemeClr val="tx1"/>
                          </a:solidFill>
                          <a:effectLst/>
                          <a:latin typeface="Cambria Math" panose="02040503050406030204" pitchFamily="18" charset="0"/>
                          <a:ea typeface="微软雅黑" panose="020B0503020204020204" pitchFamily="34" charset="-122"/>
                          <a:cs typeface="微软雅黑" panose="020B0503020204020204" pitchFamily="34" charset="-122"/>
                        </a:rPr>
                        <m:t>(</m:t>
                      </m:r>
                      <m:f>
                        <m:fPr>
                          <m:ctrlPr>
                            <a:rPr lang="zh-CN" altLang="zh-CN" sz="1500" i="1">
                              <a:solidFill>
                                <a:schemeClr val="tx1"/>
                              </a:solidFill>
                              <a:effectLst/>
                              <a:latin typeface="Cambria Math" panose="02040503050406030204" pitchFamily="18" charset="0"/>
                              <a:ea typeface="Cambria Math" panose="02040503050406030204" pitchFamily="18" charset="0"/>
                            </a:rPr>
                          </m:ctrlPr>
                        </m:fPr>
                        <m:num>
                          <m:sSup>
                            <m:sSupPr>
                              <m:ctrlPr>
                                <a:rPr lang="zh-CN" altLang="zh-CN" sz="1500" i="1">
                                  <a:solidFill>
                                    <a:schemeClr val="tx1"/>
                                  </a:solidFill>
                                  <a:effectLst/>
                                  <a:latin typeface="Cambria Math" panose="02040503050406030204" pitchFamily="18" charset="0"/>
                                  <a:ea typeface="Cambria Math" panose="02040503050406030204" pitchFamily="18" charset="0"/>
                                </a:rPr>
                              </m:ctrlPr>
                            </m:sSupPr>
                            <m:e>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𝜙</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e>
                            <m:sup>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4</m:t>
                          </m:r>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𝜋</m:t>
                          </m:r>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m:rPr>
                                  <m:sty m:val="p"/>
                                </m:rPr>
                                <a:rPr lang="en-US" altLang="zh-CN" sz="1500" i="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μ</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sSup>
                            <m:sSupPr>
                              <m:ctrlPr>
                                <a:rPr lang="zh-CN" altLang="zh-CN" sz="1500" i="1">
                                  <a:solidFill>
                                    <a:schemeClr val="tx1"/>
                                  </a:solidFill>
                                  <a:effectLst/>
                                  <a:latin typeface="Cambria Math" panose="02040503050406030204" pitchFamily="18" charset="0"/>
                                  <a:ea typeface="Cambria Math" panose="02040503050406030204" pitchFamily="18" charset="0"/>
                                </a:rPr>
                              </m:ctrlPr>
                            </m:sSup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𝜆</m:t>
                              </m:r>
                            </m:e>
                            <m:sup>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sSub>
                            <m:sSubPr>
                              <m:ctrlPr>
                                <a:rPr lang="zh-CN" altLang="zh-CN" sz="1500" i="1">
                                  <a:solidFill>
                                    <a:schemeClr val="tx1"/>
                                  </a:solidFill>
                                  <a:effectLst/>
                                  <a:latin typeface="Cambria Math" panose="02040503050406030204" pitchFamily="18" charset="0"/>
                                  <a:ea typeface="Cambria Math" panose="02040503050406030204" pitchFamily="18" charset="0"/>
                                </a:rPr>
                              </m:ctrlPr>
                            </m:sSubPr>
                            <m:e>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0</m:t>
                              </m:r>
                            </m:sub>
                          </m:sSub>
                        </m:den>
                      </m:f>
                      <m:r>
                        <a:rPr lang="en-US" altLang="zh-CN" sz="15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oMath>
                  </m:oMathPara>
                </a14:m>
                <a:endParaRPr lang="zh-CN" altLang="en-US" sz="1500" dirty="0">
                  <a:solidFill>
                    <a:schemeClr val="tx1"/>
                  </a:solidFill>
                </a:endParaRPr>
              </a:p>
            </p:txBody>
          </p:sp>
        </mc:Choice>
        <mc:Fallback xmlns="">
          <p:sp>
            <p:nvSpPr>
              <p:cNvPr id="33" name="文本框 32">
                <a:extLst>
                  <a:ext uri="{FF2B5EF4-FFF2-40B4-BE49-F238E27FC236}">
                    <a16:creationId xmlns:a16="http://schemas.microsoft.com/office/drawing/2014/main" id="{96D66619-66B7-6CA8-C015-10B2DF06DA22}"/>
                  </a:ext>
                </a:extLst>
              </p:cNvPr>
              <p:cNvSpPr txBox="1">
                <a:spLocks noRot="1" noChangeAspect="1" noMove="1" noResize="1" noEditPoints="1" noAdjustHandles="1" noChangeArrowheads="1" noChangeShapeType="1" noTextEdit="1"/>
              </p:cNvSpPr>
              <p:nvPr/>
            </p:nvSpPr>
            <p:spPr>
              <a:xfrm>
                <a:off x="3092133" y="5586209"/>
                <a:ext cx="2143087" cy="612732"/>
              </a:xfrm>
              <a:prstGeom prst="rect">
                <a:avLst/>
              </a:prstGeom>
              <a:blipFill>
                <a:blip r:embed="rId6"/>
                <a:stretch>
                  <a:fillRect/>
                </a:stretch>
              </a:blipFill>
            </p:spPr>
            <p:txBody>
              <a:bodyPr/>
              <a:lstStyle/>
              <a:p>
                <a:r>
                  <a:rPr lang="zh-CN" altLang="en-US">
                    <a:noFill/>
                  </a:rPr>
                  <a:t> </a:t>
                </a:r>
              </a:p>
            </p:txBody>
          </p:sp>
        </mc:Fallback>
      </mc:AlternateContent>
      <p:sp>
        <p:nvSpPr>
          <p:cNvPr id="34" name="右大括号 33">
            <a:extLst>
              <a:ext uri="{FF2B5EF4-FFF2-40B4-BE49-F238E27FC236}">
                <a16:creationId xmlns:a16="http://schemas.microsoft.com/office/drawing/2014/main" id="{0A3A186E-E9B6-4628-12AD-FD61CFE6964B}"/>
              </a:ext>
            </a:extLst>
          </p:cNvPr>
          <p:cNvSpPr/>
          <p:nvPr/>
        </p:nvSpPr>
        <p:spPr>
          <a:xfrm>
            <a:off x="5250732" y="5287318"/>
            <a:ext cx="250403" cy="761998"/>
          </a:xfrm>
          <a:prstGeom prst="rightBrace">
            <a:avLst>
              <a:gd name="adj1" fmla="val 8333"/>
              <a:gd name="adj2" fmla="val 48911"/>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Tree>
    <p:extLst>
      <p:ext uri="{BB962C8B-B14F-4D97-AF65-F5344CB8AC3E}">
        <p14:creationId xmlns:p14="http://schemas.microsoft.com/office/powerpoint/2010/main" val="18622460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FeSe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0.6</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0.4</a:t>
            </a:r>
            <a:r>
              <a:rPr lang="en-US" altLang="zh-CN" sz="4000" i="1"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/Nb</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5" name="图片 4">
            <a:extLst>
              <a:ext uri="{FF2B5EF4-FFF2-40B4-BE49-F238E27FC236}">
                <a16:creationId xmlns:a16="http://schemas.microsoft.com/office/drawing/2014/main" id="{D0D35CCA-3128-D19B-9C53-D9EFAD731242}"/>
              </a:ext>
            </a:extLst>
          </p:cNvPr>
          <p:cNvPicPr>
            <a:picLocks noChangeAspect="1"/>
          </p:cNvPicPr>
          <p:nvPr/>
        </p:nvPicPr>
        <p:blipFill>
          <a:blip r:embed="rId3"/>
          <a:stretch>
            <a:fillRect/>
          </a:stretch>
        </p:blipFill>
        <p:spPr>
          <a:xfrm>
            <a:off x="3619696" y="822162"/>
            <a:ext cx="6850490" cy="5671207"/>
          </a:xfrm>
          <a:prstGeom prst="rect">
            <a:avLst/>
          </a:prstGeom>
        </p:spPr>
      </p:pic>
      <p:sp>
        <p:nvSpPr>
          <p:cNvPr id="6" name="文本框 5">
            <a:extLst>
              <a:ext uri="{FF2B5EF4-FFF2-40B4-BE49-F238E27FC236}">
                <a16:creationId xmlns:a16="http://schemas.microsoft.com/office/drawing/2014/main" id="{A157404B-91D1-7E34-2509-6E45186D68D7}"/>
              </a:ext>
            </a:extLst>
          </p:cNvPr>
          <p:cNvSpPr txBox="1"/>
          <p:nvPr/>
        </p:nvSpPr>
        <p:spPr>
          <a:xfrm>
            <a:off x="37903" y="6493369"/>
            <a:ext cx="2577375" cy="307777"/>
          </a:xfrm>
          <a:prstGeom prst="rect">
            <a:avLst/>
          </a:prstGeom>
          <a:noFill/>
        </p:spPr>
        <p:txBody>
          <a:bodyPr wrap="square">
            <a:spAutoFit/>
          </a:bodyPr>
          <a:lstStyle/>
          <a:p>
            <a:r>
              <a:rPr lang="en-US" altLang="zh-CN" sz="1400" kern="100" dirty="0">
                <a:effectLst/>
                <a:latin typeface="Arial" panose="020B0604020202020204" pitchFamily="34" charset="0"/>
                <a:ea typeface="宋体" panose="02010600030101010101" pitchFamily="2" charset="-122"/>
              </a:rPr>
              <a:t>C. Dong</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Z. Lin</a:t>
            </a:r>
            <a:r>
              <a:rPr lang="en-US" altLang="zh-CN" sz="1400" baseline="30000" dirty="0">
                <a:latin typeface="Times New Roman" panose="02020603050405020304" pitchFamily="18" charset="0"/>
                <a:cs typeface="Times New Roman" panose="02020603050405020304" pitchFamily="18" charset="0"/>
              </a:rPr>
              <a:t> †</a:t>
            </a:r>
            <a:r>
              <a:rPr lang="en-US" altLang="zh-CN" sz="1400" kern="100" dirty="0">
                <a:effectLst/>
                <a:latin typeface="Arial" panose="020B0604020202020204" pitchFamily="34" charset="0"/>
                <a:ea typeface="宋体" panose="02010600030101010101" pitchFamily="2" charset="-122"/>
              </a:rPr>
              <a:t> </a:t>
            </a:r>
            <a:r>
              <a:rPr lang="en-US" altLang="zh-CN" sz="1400" i="1" kern="100" dirty="0">
                <a:effectLst/>
                <a:latin typeface="Arial" panose="020B0604020202020204" pitchFamily="34" charset="0"/>
                <a:ea typeface="宋体" panose="02010600030101010101" pitchFamily="2" charset="-122"/>
              </a:rPr>
              <a:t>et al. </a:t>
            </a:r>
            <a:r>
              <a:rPr lang="en-US" altLang="zh-CN" sz="1400" kern="100" dirty="0">
                <a:effectLst/>
                <a:latin typeface="Arial" panose="020B0604020202020204" pitchFamily="34" charset="0"/>
                <a:ea typeface="宋体" panose="02010600030101010101" pitchFamily="2" charset="-122"/>
              </a:rPr>
              <a:t>(2024)</a:t>
            </a:r>
            <a:endParaRPr lang="zh-CN" altLang="en-US" sz="1400" dirty="0"/>
          </a:p>
        </p:txBody>
      </p:sp>
      <p:pic>
        <p:nvPicPr>
          <p:cNvPr id="8" name="图片 7">
            <a:extLst>
              <a:ext uri="{FF2B5EF4-FFF2-40B4-BE49-F238E27FC236}">
                <a16:creationId xmlns:a16="http://schemas.microsoft.com/office/drawing/2014/main" id="{25C519A8-AAC2-5D1D-97F0-255FAFCF8507}"/>
              </a:ext>
            </a:extLst>
          </p:cNvPr>
          <p:cNvPicPr>
            <a:picLocks noChangeAspect="1"/>
          </p:cNvPicPr>
          <p:nvPr/>
        </p:nvPicPr>
        <p:blipFill>
          <a:blip r:embed="rId4"/>
          <a:stretch>
            <a:fillRect/>
          </a:stretch>
        </p:blipFill>
        <p:spPr>
          <a:xfrm>
            <a:off x="481361" y="1012702"/>
            <a:ext cx="1885623" cy="2489642"/>
          </a:xfrm>
          <a:prstGeom prst="rect">
            <a:avLst/>
          </a:prstGeom>
        </p:spPr>
      </p:pic>
      <p:sp>
        <p:nvSpPr>
          <p:cNvPr id="10" name="矩形 9">
            <a:extLst>
              <a:ext uri="{FF2B5EF4-FFF2-40B4-BE49-F238E27FC236}">
                <a16:creationId xmlns:a16="http://schemas.microsoft.com/office/drawing/2014/main" id="{730C4B15-D7CF-6F39-6131-96CFC0FBC8E0}"/>
              </a:ext>
            </a:extLst>
          </p:cNvPr>
          <p:cNvSpPr/>
          <p:nvPr/>
        </p:nvSpPr>
        <p:spPr>
          <a:xfrm>
            <a:off x="847798" y="4253290"/>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1250513" y="4253290"/>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653228" y="4253290"/>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29355" y="4734287"/>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1188589" y="4734287"/>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516704" y="4734287"/>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558791" y="4060315"/>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2254931" y="4060315"/>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209891" y="5728138"/>
            <a:ext cx="328936" cy="369332"/>
          </a:xfrm>
          <a:prstGeom prst="rect">
            <a:avLst/>
          </a:prstGeom>
          <a:noFill/>
        </p:spPr>
        <p:txBody>
          <a:bodyPr wrap="none" rtlCol="0">
            <a:spAutoFit/>
          </a:bodyPr>
          <a:lstStyle/>
          <a:p>
            <a:r>
              <a:rPr lang="en-US" altLang="zh-CN" i="1" dirty="0"/>
              <a:t>H</a:t>
            </a:r>
            <a:endParaRPr lang="zh-CN" altLang="en-US" i="1" dirty="0"/>
          </a:p>
        </p:txBody>
      </p:sp>
      <p:sp>
        <p:nvSpPr>
          <p:cNvPr id="26" name="文本框 25">
            <a:extLst>
              <a:ext uri="{FF2B5EF4-FFF2-40B4-BE49-F238E27FC236}">
                <a16:creationId xmlns:a16="http://schemas.microsoft.com/office/drawing/2014/main" id="{E1A3220F-1F4C-2A73-37A4-642FC44BE90D}"/>
              </a:ext>
            </a:extLst>
          </p:cNvPr>
          <p:cNvSpPr txBox="1"/>
          <p:nvPr/>
        </p:nvSpPr>
        <p:spPr>
          <a:xfrm>
            <a:off x="585796" y="1045584"/>
            <a:ext cx="954107" cy="400110"/>
          </a:xfrm>
          <a:prstGeom prst="rect">
            <a:avLst/>
          </a:prstGeom>
          <a:solidFill>
            <a:schemeClr val="bg1">
              <a:lumMod val="85000"/>
            </a:schemeClr>
          </a:solidFill>
        </p:spPr>
        <p:txBody>
          <a:bodyPr wrap="none" rtlCol="0">
            <a:spAutoFit/>
          </a:bodyPr>
          <a:lstStyle/>
          <a:p>
            <a:r>
              <a:rPr lang="en-US" altLang="zh-CN" sz="2000" dirty="0">
                <a:effectLst/>
                <a:latin typeface="Arial" panose="020B0604020202020204" pitchFamily="34" charset="0"/>
                <a:ea typeface="黑体" panose="02010609060101010101" pitchFamily="49" charset="-122"/>
                <a:cs typeface="Arial" panose="020B0604020202020204" pitchFamily="34" charset="0"/>
              </a:rPr>
              <a:t>MPMS</a:t>
            </a:r>
            <a:endParaRPr lang="zh-CN" altLang="en-US" sz="2000" dirty="0">
              <a:latin typeface="Arial" panose="020B0604020202020204" pitchFamily="34" charset="0"/>
              <a:ea typeface="黑体" panose="02010609060101010101" pitchFamily="49" charset="-122"/>
              <a:cs typeface="Arial" panose="020B0604020202020204" pitchFamily="34" charset="0"/>
            </a:endParaRPr>
          </a:p>
        </p:txBody>
      </p:sp>
      <p:sp>
        <p:nvSpPr>
          <p:cNvPr id="4" name="文本框 3">
            <a:extLst>
              <a:ext uri="{FF2B5EF4-FFF2-40B4-BE49-F238E27FC236}">
                <a16:creationId xmlns:a16="http://schemas.microsoft.com/office/drawing/2014/main" id="{298E0576-3C77-5FC1-9DF3-2E11D7258BF2}"/>
              </a:ext>
            </a:extLst>
          </p:cNvPr>
          <p:cNvSpPr txBox="1"/>
          <p:nvPr/>
        </p:nvSpPr>
        <p:spPr>
          <a:xfrm>
            <a:off x="6207095" y="101270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7" name="文本框 6">
            <a:extLst>
              <a:ext uri="{FF2B5EF4-FFF2-40B4-BE49-F238E27FC236}">
                <a16:creationId xmlns:a16="http://schemas.microsoft.com/office/drawing/2014/main" id="{0ADC1413-8144-C3A3-E418-DC84A60C4C92}"/>
              </a:ext>
            </a:extLst>
          </p:cNvPr>
          <p:cNvSpPr txBox="1"/>
          <p:nvPr/>
        </p:nvSpPr>
        <p:spPr>
          <a:xfrm>
            <a:off x="9671763" y="101270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0F8190FB-DEB8-2C10-2CC9-E2C3EF0C2E20}"/>
              </a:ext>
            </a:extLst>
          </p:cNvPr>
          <p:cNvSpPr txBox="1"/>
          <p:nvPr/>
        </p:nvSpPr>
        <p:spPr>
          <a:xfrm>
            <a:off x="6207095" y="3848152"/>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14" name="文本框 13">
            <a:extLst>
              <a:ext uri="{FF2B5EF4-FFF2-40B4-BE49-F238E27FC236}">
                <a16:creationId xmlns:a16="http://schemas.microsoft.com/office/drawing/2014/main" id="{61014894-E0F6-AC03-56B3-0ABA73629BC1}"/>
              </a:ext>
            </a:extLst>
          </p:cNvPr>
          <p:cNvSpPr txBox="1"/>
          <p:nvPr/>
        </p:nvSpPr>
        <p:spPr>
          <a:xfrm>
            <a:off x="9384821" y="3784027"/>
            <a:ext cx="2807179" cy="1477328"/>
          </a:xfrm>
          <a:prstGeom prst="rect">
            <a:avLst/>
          </a:prstGeom>
          <a:solidFill>
            <a:schemeClr val="bg1"/>
          </a:solidFill>
          <a:ln>
            <a:solidFill>
              <a:schemeClr val="tx1"/>
            </a:solidFill>
          </a:ln>
        </p:spPr>
        <p:txBody>
          <a:bodyPr wrap="none" rtlCol="0">
            <a:spAutoFit/>
          </a:bodyPr>
          <a:lstStyle/>
          <a:p>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 comparison:</a:t>
            </a:r>
          </a:p>
          <a:p>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c1(Nb)</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57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c1(FST)</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30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u"/>
            </a:pPr>
            <a:r>
              <a:rPr lang="en-US" altLang="zh-CN" i="1" dirty="0">
                <a:solidFill>
                  <a:srgbClr val="C00000"/>
                </a:solidFill>
                <a:latin typeface="Arial" panose="020B0604020202020204" pitchFamily="34" charset="0"/>
                <a:ea typeface="Calibri" panose="020F0502020204030204" pitchFamily="34" charset="0"/>
                <a:cs typeface="Arial" panose="020B0604020202020204" pitchFamily="34" charset="0"/>
              </a:rPr>
              <a:t>B</a:t>
            </a:r>
            <a:r>
              <a:rPr lang="en-US" altLang="zh-CN" baseline="-25000" dirty="0">
                <a:solidFill>
                  <a:srgbClr val="C00000"/>
                </a:solidFill>
                <a:latin typeface="Arial" panose="020B0604020202020204" pitchFamily="34" charset="0"/>
                <a:ea typeface="Calibri" panose="020F0502020204030204" pitchFamily="34" charset="0"/>
                <a:cs typeface="Arial" panose="020B0604020202020204" pitchFamily="34" charset="0"/>
              </a:rPr>
              <a:t>c1(FST/Nb)</a:t>
            </a:r>
            <a:r>
              <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rPr>
              <a:t>(0) ~ 105 </a:t>
            </a:r>
            <a:r>
              <a:rPr lang="en-US" altLang="zh-CN" dirty="0" err="1">
                <a:solidFill>
                  <a:srgbClr val="C00000"/>
                </a:solidFill>
                <a:latin typeface="Arial" panose="020B0604020202020204" pitchFamily="34" charset="0"/>
                <a:ea typeface="Calibri" panose="020F0502020204030204" pitchFamily="34" charset="0"/>
                <a:cs typeface="Arial" panose="020B0604020202020204" pitchFamily="34" charset="0"/>
              </a:rPr>
              <a:t>mT</a:t>
            </a:r>
            <a:endParaRPr lang="en-US" altLang="zh-CN" dirty="0">
              <a:solidFill>
                <a:srgbClr val="C00000"/>
              </a:solidFill>
              <a:latin typeface="Arial" panose="020B0604020202020204" pitchFamily="34" charset="0"/>
              <a:ea typeface="Calibri" panose="020F0502020204030204" pitchFamily="34" charset="0"/>
              <a:cs typeface="Arial" panose="020B0604020202020204" pitchFamily="34" charset="0"/>
            </a:endParaRPr>
          </a:p>
        </p:txBody>
      </p:sp>
      <p:sp>
        <p:nvSpPr>
          <p:cNvPr id="17" name="矩形 16">
            <a:extLst>
              <a:ext uri="{FF2B5EF4-FFF2-40B4-BE49-F238E27FC236}">
                <a16:creationId xmlns:a16="http://schemas.microsoft.com/office/drawing/2014/main" id="{BA070DE0-19B5-B851-A5C5-2D28E91E9531}"/>
              </a:ext>
            </a:extLst>
          </p:cNvPr>
          <p:cNvSpPr/>
          <p:nvPr/>
        </p:nvSpPr>
        <p:spPr>
          <a:xfrm>
            <a:off x="4081909" y="1012702"/>
            <a:ext cx="538864" cy="794092"/>
          </a:xfrm>
          <a:prstGeom prst="rect">
            <a:avLst/>
          </a:prstGeom>
          <a:noFill/>
          <a:ln w="3810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Narrow"/>
              <a:ea typeface="方正姚体" panose="02010601030101010101" pitchFamily="2" charset="-122"/>
              <a:cs typeface="+mn-cs"/>
            </a:endParaRPr>
          </a:p>
        </p:txBody>
      </p:sp>
      <p:cxnSp>
        <p:nvCxnSpPr>
          <p:cNvPr id="19" name="直接箭头连接符 18">
            <a:extLst>
              <a:ext uri="{FF2B5EF4-FFF2-40B4-BE49-F238E27FC236}">
                <a16:creationId xmlns:a16="http://schemas.microsoft.com/office/drawing/2014/main" id="{37CAECC9-3E65-5E83-2C6D-C62B8283D6FE}"/>
              </a:ext>
            </a:extLst>
          </p:cNvPr>
          <p:cNvCxnSpPr>
            <a:cxnSpLocks/>
          </p:cNvCxnSpPr>
          <p:nvPr/>
        </p:nvCxnSpPr>
        <p:spPr>
          <a:xfrm flipH="1">
            <a:off x="3474219" y="1882597"/>
            <a:ext cx="607689" cy="63013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a16="http://schemas.microsoft.com/office/drawing/2014/main" id="{B20B6709-DA54-7BE2-52F6-40F465EE5083}"/>
              </a:ext>
            </a:extLst>
          </p:cNvPr>
          <p:cNvSpPr txBox="1"/>
          <p:nvPr/>
        </p:nvSpPr>
        <p:spPr>
          <a:xfrm>
            <a:off x="2428590" y="2588532"/>
            <a:ext cx="1885624" cy="646331"/>
          </a:xfrm>
          <a:prstGeom prst="rect">
            <a:avLst/>
          </a:prstGeom>
          <a:solidFill>
            <a:schemeClr val="bg1"/>
          </a:solidFill>
          <a:ln>
            <a:solidFill>
              <a:schemeClr val="tx1"/>
            </a:solidFill>
          </a:ln>
        </p:spPr>
        <p:txBody>
          <a:bodyPr wrap="square">
            <a:spAutoFit/>
          </a:bodyPr>
          <a:lstStyle/>
          <a:p>
            <a:r>
              <a:rPr lang="en-US" altLang="zh-CN" sz="1800" dirty="0">
                <a:solidFill>
                  <a:srgbClr val="C00000"/>
                </a:solidFill>
              </a:rPr>
              <a:t>Flux penetration in FeSe</a:t>
            </a:r>
            <a:r>
              <a:rPr lang="en-US" altLang="zh-CN" sz="1800" baseline="-25000" dirty="0">
                <a:solidFill>
                  <a:srgbClr val="C00000"/>
                </a:solidFill>
              </a:rPr>
              <a:t>0.6</a:t>
            </a:r>
            <a:r>
              <a:rPr lang="en-US" altLang="zh-CN" sz="1800" dirty="0">
                <a:solidFill>
                  <a:srgbClr val="C00000"/>
                </a:solidFill>
              </a:rPr>
              <a:t>Te</a:t>
            </a:r>
            <a:r>
              <a:rPr lang="en-US" altLang="zh-CN" sz="1800" baseline="-25000" dirty="0">
                <a:solidFill>
                  <a:srgbClr val="C00000"/>
                </a:solidFill>
              </a:rPr>
              <a:t>0.4</a:t>
            </a:r>
            <a:r>
              <a:rPr lang="en-US" altLang="zh-CN" sz="1800" dirty="0">
                <a:solidFill>
                  <a:srgbClr val="C00000"/>
                </a:solidFill>
              </a:rPr>
              <a:t>/Nb</a:t>
            </a:r>
          </a:p>
        </p:txBody>
      </p:sp>
    </p:spTree>
    <p:extLst>
      <p:ext uri="{BB962C8B-B14F-4D97-AF65-F5344CB8AC3E}">
        <p14:creationId xmlns:p14="http://schemas.microsoft.com/office/powerpoint/2010/main" val="39901528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a:t>
            </a: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 </a:t>
            </a:r>
            <a:r>
              <a:rPr lang="en-US" altLang="zh-CN" sz="4000" i="1" dirty="0">
                <a:latin typeface="Arial" panose="020B0604020202020204" pitchFamily="34" charset="0"/>
                <a:ea typeface="黑体" panose="02010609060101010101" pitchFamily="49" charset="-122"/>
                <a:cs typeface="Arial" panose="020B0604020202020204" pitchFamily="34" charset="0"/>
              </a:rPr>
              <a:t>SIS’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0" name="矩形 9">
            <a:extLst>
              <a:ext uri="{FF2B5EF4-FFF2-40B4-BE49-F238E27FC236}">
                <a16:creationId xmlns:a16="http://schemas.microsoft.com/office/drawing/2014/main" id="{730C4B15-D7CF-6F39-6131-96CFC0FBC8E0}"/>
              </a:ext>
            </a:extLst>
          </p:cNvPr>
          <p:cNvSpPr/>
          <p:nvPr/>
        </p:nvSpPr>
        <p:spPr>
          <a:xfrm>
            <a:off x="478639" y="450089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881354" y="450089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284069" y="450089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9804" y="4981892"/>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819430" y="498189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147545" y="4981892"/>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189632" y="4307920"/>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1885772" y="4307920"/>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142962" y="6220224"/>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pic>
        <p:nvPicPr>
          <p:cNvPr id="7" name="图片 6">
            <a:extLst>
              <a:ext uri="{FF2B5EF4-FFF2-40B4-BE49-F238E27FC236}">
                <a16:creationId xmlns:a16="http://schemas.microsoft.com/office/drawing/2014/main" id="{3D231F94-B4B3-4916-BF15-2B58FBDFA286}"/>
              </a:ext>
            </a:extLst>
          </p:cNvPr>
          <p:cNvPicPr>
            <a:picLocks noChangeAspect="1"/>
          </p:cNvPicPr>
          <p:nvPr/>
        </p:nvPicPr>
        <p:blipFill>
          <a:blip r:embed="rId3"/>
          <a:stretch>
            <a:fillRect/>
          </a:stretch>
        </p:blipFill>
        <p:spPr>
          <a:xfrm>
            <a:off x="103588" y="939499"/>
            <a:ext cx="3802550" cy="3116104"/>
          </a:xfrm>
          <a:prstGeom prst="rect">
            <a:avLst/>
          </a:prstGeom>
        </p:spPr>
      </p:pic>
      <p:pic>
        <p:nvPicPr>
          <p:cNvPr id="14" name="图片 13">
            <a:extLst>
              <a:ext uri="{FF2B5EF4-FFF2-40B4-BE49-F238E27FC236}">
                <a16:creationId xmlns:a16="http://schemas.microsoft.com/office/drawing/2014/main" id="{A2D046F5-8CA0-915F-7E1C-065949B94AAE}"/>
              </a:ext>
            </a:extLst>
          </p:cNvPr>
          <p:cNvPicPr>
            <a:picLocks noChangeAspect="1"/>
          </p:cNvPicPr>
          <p:nvPr/>
        </p:nvPicPr>
        <p:blipFill>
          <a:blip r:embed="rId4"/>
          <a:stretch>
            <a:fillRect/>
          </a:stretch>
        </p:blipFill>
        <p:spPr>
          <a:xfrm>
            <a:off x="8461637" y="907519"/>
            <a:ext cx="3586493" cy="2742014"/>
          </a:xfrm>
          <a:prstGeom prst="rect">
            <a:avLst/>
          </a:prstGeom>
        </p:spPr>
      </p:pic>
      <p:pic>
        <p:nvPicPr>
          <p:cNvPr id="19" name="图片 18">
            <a:extLst>
              <a:ext uri="{FF2B5EF4-FFF2-40B4-BE49-F238E27FC236}">
                <a16:creationId xmlns:a16="http://schemas.microsoft.com/office/drawing/2014/main" id="{B1CE09B8-C2F5-9E67-5742-C601F9EBA2AD}"/>
              </a:ext>
            </a:extLst>
          </p:cNvPr>
          <p:cNvPicPr>
            <a:picLocks noChangeAspect="1"/>
          </p:cNvPicPr>
          <p:nvPr/>
        </p:nvPicPr>
        <p:blipFill>
          <a:blip r:embed="rId5"/>
          <a:stretch>
            <a:fillRect/>
          </a:stretch>
        </p:blipFill>
        <p:spPr>
          <a:xfrm>
            <a:off x="4390827" y="800187"/>
            <a:ext cx="1856462" cy="1806809"/>
          </a:xfrm>
          <a:prstGeom prst="rect">
            <a:avLst/>
          </a:prstGeom>
        </p:spPr>
      </p:pic>
      <p:pic>
        <p:nvPicPr>
          <p:cNvPr id="28" name="图片 27">
            <a:extLst>
              <a:ext uri="{FF2B5EF4-FFF2-40B4-BE49-F238E27FC236}">
                <a16:creationId xmlns:a16="http://schemas.microsoft.com/office/drawing/2014/main" id="{3FF5ACA8-6074-B53A-C771-4190E10C4139}"/>
              </a:ext>
            </a:extLst>
          </p:cNvPr>
          <p:cNvPicPr>
            <a:picLocks noChangeAspect="1"/>
          </p:cNvPicPr>
          <p:nvPr/>
        </p:nvPicPr>
        <p:blipFill>
          <a:blip r:embed="rId6"/>
          <a:stretch>
            <a:fillRect/>
          </a:stretch>
        </p:blipFill>
        <p:spPr>
          <a:xfrm>
            <a:off x="4388922" y="2397261"/>
            <a:ext cx="1856462" cy="1572636"/>
          </a:xfrm>
          <a:prstGeom prst="rect">
            <a:avLst/>
          </a:prstGeom>
        </p:spPr>
      </p:pic>
      <p:pic>
        <p:nvPicPr>
          <p:cNvPr id="30" name="图片 29">
            <a:extLst>
              <a:ext uri="{FF2B5EF4-FFF2-40B4-BE49-F238E27FC236}">
                <a16:creationId xmlns:a16="http://schemas.microsoft.com/office/drawing/2014/main" id="{F177329C-3328-A89F-5257-564A1D84E9F3}"/>
              </a:ext>
            </a:extLst>
          </p:cNvPr>
          <p:cNvPicPr>
            <a:picLocks noChangeAspect="1"/>
          </p:cNvPicPr>
          <p:nvPr/>
        </p:nvPicPr>
        <p:blipFill>
          <a:blip r:embed="rId7"/>
          <a:stretch>
            <a:fillRect/>
          </a:stretch>
        </p:blipFill>
        <p:spPr>
          <a:xfrm>
            <a:off x="6162329" y="1368050"/>
            <a:ext cx="2033922" cy="1859812"/>
          </a:xfrm>
          <a:prstGeom prst="rect">
            <a:avLst/>
          </a:prstGeom>
        </p:spPr>
      </p:pic>
      <p:sp>
        <p:nvSpPr>
          <p:cNvPr id="31" name="矩形 30">
            <a:extLst>
              <a:ext uri="{FF2B5EF4-FFF2-40B4-BE49-F238E27FC236}">
                <a16:creationId xmlns:a16="http://schemas.microsoft.com/office/drawing/2014/main" id="{58077FA1-3603-D8DD-DE91-91199AB7A718}"/>
              </a:ext>
            </a:extLst>
          </p:cNvPr>
          <p:cNvSpPr/>
          <p:nvPr/>
        </p:nvSpPr>
        <p:spPr>
          <a:xfrm>
            <a:off x="6041515"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2" name="矩形 31">
            <a:extLst>
              <a:ext uri="{FF2B5EF4-FFF2-40B4-BE49-F238E27FC236}">
                <a16:creationId xmlns:a16="http://schemas.microsoft.com/office/drawing/2014/main" id="{6BE616E3-DBFC-99C7-F3A2-C130673BE8AD}"/>
              </a:ext>
            </a:extLst>
          </p:cNvPr>
          <p:cNvSpPr/>
          <p:nvPr/>
        </p:nvSpPr>
        <p:spPr>
          <a:xfrm>
            <a:off x="6444230"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矩形 32">
            <a:extLst>
              <a:ext uri="{FF2B5EF4-FFF2-40B4-BE49-F238E27FC236}">
                <a16:creationId xmlns:a16="http://schemas.microsoft.com/office/drawing/2014/main" id="{DE1E555E-F485-4BB5-5D10-32172A591E57}"/>
              </a:ext>
            </a:extLst>
          </p:cNvPr>
          <p:cNvSpPr/>
          <p:nvPr/>
        </p:nvSpPr>
        <p:spPr>
          <a:xfrm>
            <a:off x="6846945"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文本框 33">
            <a:extLst>
              <a:ext uri="{FF2B5EF4-FFF2-40B4-BE49-F238E27FC236}">
                <a16:creationId xmlns:a16="http://schemas.microsoft.com/office/drawing/2014/main" id="{60AB54EF-A172-07F8-D466-3A23E0D1DAAF}"/>
              </a:ext>
            </a:extLst>
          </p:cNvPr>
          <p:cNvSpPr txBox="1"/>
          <p:nvPr/>
        </p:nvSpPr>
        <p:spPr>
          <a:xfrm rot="16200000">
            <a:off x="5903016"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35" name="文本框 34">
            <a:extLst>
              <a:ext uri="{FF2B5EF4-FFF2-40B4-BE49-F238E27FC236}">
                <a16:creationId xmlns:a16="http://schemas.microsoft.com/office/drawing/2014/main" id="{225E5C28-33ED-1B02-E2F8-88C0D52AC416}"/>
              </a:ext>
            </a:extLst>
          </p:cNvPr>
          <p:cNvSpPr txBox="1"/>
          <p:nvPr/>
        </p:nvSpPr>
        <p:spPr>
          <a:xfrm rot="16200000">
            <a:off x="6279714"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36" name="文本框 35">
            <a:extLst>
              <a:ext uri="{FF2B5EF4-FFF2-40B4-BE49-F238E27FC236}">
                <a16:creationId xmlns:a16="http://schemas.microsoft.com/office/drawing/2014/main" id="{01BCC7BA-1EEC-7791-E97D-EA256577191C}"/>
              </a:ext>
            </a:extLst>
          </p:cNvPr>
          <p:cNvSpPr txBox="1"/>
          <p:nvPr/>
        </p:nvSpPr>
        <p:spPr>
          <a:xfrm rot="16200000">
            <a:off x="6813013"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37" name="组合 36">
            <a:extLst>
              <a:ext uri="{FF2B5EF4-FFF2-40B4-BE49-F238E27FC236}">
                <a16:creationId xmlns:a16="http://schemas.microsoft.com/office/drawing/2014/main" id="{2433650E-D688-A76F-A389-7D203D76FFD6}"/>
              </a:ext>
            </a:extLst>
          </p:cNvPr>
          <p:cNvGrpSpPr/>
          <p:nvPr/>
        </p:nvGrpSpPr>
        <p:grpSpPr>
          <a:xfrm>
            <a:off x="5752508" y="4289934"/>
            <a:ext cx="0" cy="1852489"/>
            <a:chOff x="919138" y="4188236"/>
            <a:chExt cx="0" cy="1852489"/>
          </a:xfrm>
        </p:grpSpPr>
        <p:cxnSp>
          <p:nvCxnSpPr>
            <p:cNvPr id="38" name="直接箭头连接符 37">
              <a:extLst>
                <a:ext uri="{FF2B5EF4-FFF2-40B4-BE49-F238E27FC236}">
                  <a16:creationId xmlns:a16="http://schemas.microsoft.com/office/drawing/2014/main" id="{7C1EF5D2-D092-3999-D949-DF910CF559AC}"/>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D5CE0E67-CA8C-2557-D79F-68E5C5EBB4E6}"/>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a16="http://schemas.microsoft.com/office/drawing/2014/main" id="{446A727D-C6FC-A518-06D1-BC4B5E4113BD}"/>
              </a:ext>
            </a:extLst>
          </p:cNvPr>
          <p:cNvGrpSpPr/>
          <p:nvPr/>
        </p:nvGrpSpPr>
        <p:grpSpPr>
          <a:xfrm>
            <a:off x="7448648" y="4289934"/>
            <a:ext cx="0" cy="1852489"/>
            <a:chOff x="2616068" y="4145109"/>
            <a:chExt cx="0" cy="1852489"/>
          </a:xfrm>
        </p:grpSpPr>
        <p:cxnSp>
          <p:nvCxnSpPr>
            <p:cNvPr id="41" name="直接箭头连接符 40">
              <a:extLst>
                <a:ext uri="{FF2B5EF4-FFF2-40B4-BE49-F238E27FC236}">
                  <a16:creationId xmlns:a16="http://schemas.microsoft.com/office/drawing/2014/main" id="{F3A3CDE9-054D-E77C-3B24-799089662EDD}"/>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D688B3DF-A413-92B1-FA0A-B89055D0142A}"/>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a16="http://schemas.microsoft.com/office/drawing/2014/main" id="{3C05F755-B6CB-B658-744E-A4C1585B90D0}"/>
              </a:ext>
            </a:extLst>
          </p:cNvPr>
          <p:cNvSpPr txBox="1"/>
          <p:nvPr/>
        </p:nvSpPr>
        <p:spPr>
          <a:xfrm>
            <a:off x="5674320" y="6207571"/>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sp>
        <p:nvSpPr>
          <p:cNvPr id="45" name="矩形 44">
            <a:extLst>
              <a:ext uri="{FF2B5EF4-FFF2-40B4-BE49-F238E27FC236}">
                <a16:creationId xmlns:a16="http://schemas.microsoft.com/office/drawing/2014/main" id="{A9CFC341-8210-40B8-1426-CB95DAB32493}"/>
              </a:ext>
            </a:extLst>
          </p:cNvPr>
          <p:cNvSpPr/>
          <p:nvPr/>
        </p:nvSpPr>
        <p:spPr>
          <a:xfrm>
            <a:off x="9964996"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6" name="矩形 45">
            <a:extLst>
              <a:ext uri="{FF2B5EF4-FFF2-40B4-BE49-F238E27FC236}">
                <a16:creationId xmlns:a16="http://schemas.microsoft.com/office/drawing/2014/main" id="{C5F00372-CB68-EEB8-878E-AE917034F006}"/>
              </a:ext>
            </a:extLst>
          </p:cNvPr>
          <p:cNvSpPr/>
          <p:nvPr/>
        </p:nvSpPr>
        <p:spPr>
          <a:xfrm>
            <a:off x="10367711"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7" name="矩形 46">
            <a:extLst>
              <a:ext uri="{FF2B5EF4-FFF2-40B4-BE49-F238E27FC236}">
                <a16:creationId xmlns:a16="http://schemas.microsoft.com/office/drawing/2014/main" id="{E20E84E9-05A3-F317-341D-EEC7499AB9B3}"/>
              </a:ext>
            </a:extLst>
          </p:cNvPr>
          <p:cNvSpPr/>
          <p:nvPr/>
        </p:nvSpPr>
        <p:spPr>
          <a:xfrm>
            <a:off x="10770426"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8" name="文本框 47">
            <a:extLst>
              <a:ext uri="{FF2B5EF4-FFF2-40B4-BE49-F238E27FC236}">
                <a16:creationId xmlns:a16="http://schemas.microsoft.com/office/drawing/2014/main" id="{925AF3CD-5F76-9FE7-05B2-3B0513CF7A22}"/>
              </a:ext>
            </a:extLst>
          </p:cNvPr>
          <p:cNvSpPr txBox="1"/>
          <p:nvPr/>
        </p:nvSpPr>
        <p:spPr>
          <a:xfrm rot="16200000">
            <a:off x="9826497"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49" name="文本框 48">
            <a:extLst>
              <a:ext uri="{FF2B5EF4-FFF2-40B4-BE49-F238E27FC236}">
                <a16:creationId xmlns:a16="http://schemas.microsoft.com/office/drawing/2014/main" id="{FDDFAB04-1EF6-5DD8-06D6-9FC27F7EC237}"/>
              </a:ext>
            </a:extLst>
          </p:cNvPr>
          <p:cNvSpPr txBox="1"/>
          <p:nvPr/>
        </p:nvSpPr>
        <p:spPr>
          <a:xfrm rot="16200000">
            <a:off x="10203195"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50" name="文本框 49">
            <a:extLst>
              <a:ext uri="{FF2B5EF4-FFF2-40B4-BE49-F238E27FC236}">
                <a16:creationId xmlns:a16="http://schemas.microsoft.com/office/drawing/2014/main" id="{1115918A-12B7-CC45-292E-258DD9BFFC73}"/>
              </a:ext>
            </a:extLst>
          </p:cNvPr>
          <p:cNvSpPr txBox="1"/>
          <p:nvPr/>
        </p:nvSpPr>
        <p:spPr>
          <a:xfrm rot="16200000">
            <a:off x="10736494"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51" name="组合 50">
            <a:extLst>
              <a:ext uri="{FF2B5EF4-FFF2-40B4-BE49-F238E27FC236}">
                <a16:creationId xmlns:a16="http://schemas.microsoft.com/office/drawing/2014/main" id="{AE046C4E-1383-19EC-3918-8F5DEC1F325E}"/>
              </a:ext>
            </a:extLst>
          </p:cNvPr>
          <p:cNvGrpSpPr/>
          <p:nvPr/>
        </p:nvGrpSpPr>
        <p:grpSpPr>
          <a:xfrm>
            <a:off x="9675989" y="4289934"/>
            <a:ext cx="0" cy="1852489"/>
            <a:chOff x="919138" y="4188236"/>
            <a:chExt cx="0" cy="1852489"/>
          </a:xfrm>
        </p:grpSpPr>
        <p:cxnSp>
          <p:nvCxnSpPr>
            <p:cNvPr id="52" name="直接箭头连接符 51">
              <a:extLst>
                <a:ext uri="{FF2B5EF4-FFF2-40B4-BE49-F238E27FC236}">
                  <a16:creationId xmlns:a16="http://schemas.microsoft.com/office/drawing/2014/main" id="{AF6CAF12-FB2F-E08D-0E04-22AD626EB0BE}"/>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E36E783E-49FB-FD3C-6400-EB510F32EF53}"/>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文本框 57">
            <a:extLst>
              <a:ext uri="{FF2B5EF4-FFF2-40B4-BE49-F238E27FC236}">
                <a16:creationId xmlns:a16="http://schemas.microsoft.com/office/drawing/2014/main" id="{4E931ADF-FA41-41A9-B3A7-E8E8D34C9ECC}"/>
              </a:ext>
            </a:extLst>
          </p:cNvPr>
          <p:cNvSpPr txBox="1"/>
          <p:nvPr/>
        </p:nvSpPr>
        <p:spPr>
          <a:xfrm>
            <a:off x="9725722" y="6207571"/>
            <a:ext cx="1679755" cy="369332"/>
          </a:xfrm>
          <a:prstGeom prst="rect">
            <a:avLst/>
          </a:prstGeom>
          <a:noFill/>
        </p:spPr>
        <p:txBody>
          <a:bodyPr wrap="none" rtlCol="0">
            <a:spAutoFit/>
          </a:bodyPr>
          <a:lstStyle/>
          <a:p>
            <a:r>
              <a:rPr lang="en-US" altLang="zh-CN" i="1" dirty="0"/>
              <a:t>H </a:t>
            </a:r>
            <a:r>
              <a:rPr lang="en-US" altLang="zh-CN" dirty="0"/>
              <a:t>from one side</a:t>
            </a:r>
            <a:endParaRPr lang="zh-CN" altLang="en-US" dirty="0"/>
          </a:p>
        </p:txBody>
      </p:sp>
      <p:sp>
        <p:nvSpPr>
          <p:cNvPr id="66" name="文本框 65">
            <a:extLst>
              <a:ext uri="{FF2B5EF4-FFF2-40B4-BE49-F238E27FC236}">
                <a16:creationId xmlns:a16="http://schemas.microsoft.com/office/drawing/2014/main" id="{FAD5E1AF-0455-0987-457B-E916C17B98D5}"/>
              </a:ext>
            </a:extLst>
          </p:cNvPr>
          <p:cNvSpPr txBox="1"/>
          <p:nvPr/>
        </p:nvSpPr>
        <p:spPr>
          <a:xfrm>
            <a:off x="6162329" y="3315986"/>
            <a:ext cx="2887535"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zh-CN" altLang="en-US" sz="1300" i="1" dirty="0">
                <a:latin typeface="Arial" panose="020B0604020202020204" pitchFamily="34" charset="0"/>
                <a:cs typeface="Arial" panose="020B0604020202020204" pitchFamily="34" charset="0"/>
              </a:rPr>
              <a:t>Phys. Rev. ST Accel. Beams</a:t>
            </a:r>
            <a:r>
              <a:rPr lang="zh-CN" altLang="en-US" sz="1300" dirty="0">
                <a:latin typeface="Arial" panose="020B0604020202020204" pitchFamily="34" charset="0"/>
                <a:cs typeface="Arial" panose="020B0604020202020204" pitchFamily="34" charset="0"/>
              </a:rPr>
              <a:t> </a:t>
            </a:r>
            <a:r>
              <a:rPr lang="zh-CN" altLang="en-US" sz="1300" b="1" dirty="0">
                <a:latin typeface="Arial" panose="020B0604020202020204" pitchFamily="34" charset="0"/>
                <a:cs typeface="Arial" panose="020B0604020202020204" pitchFamily="34" charset="0"/>
              </a:rPr>
              <a:t>13</a:t>
            </a:r>
            <a:r>
              <a:rPr lang="zh-CN" altLang="en-US" sz="1300" dirty="0">
                <a:latin typeface="Arial" panose="020B0604020202020204" pitchFamily="34" charset="0"/>
                <a:cs typeface="Arial" panose="020B0604020202020204" pitchFamily="34" charset="0"/>
              </a:rPr>
              <a:t>, 121001 (2010)</a:t>
            </a:r>
          </a:p>
        </p:txBody>
      </p:sp>
      <p:sp>
        <p:nvSpPr>
          <p:cNvPr id="67" name="文本框 66">
            <a:extLst>
              <a:ext uri="{FF2B5EF4-FFF2-40B4-BE49-F238E27FC236}">
                <a16:creationId xmlns:a16="http://schemas.microsoft.com/office/drawing/2014/main" id="{2C987960-D7C7-FAB8-6E2D-CC3A821688CE}"/>
              </a:ext>
            </a:extLst>
          </p:cNvPr>
          <p:cNvSpPr txBox="1"/>
          <p:nvPr/>
        </p:nvSpPr>
        <p:spPr>
          <a:xfrm>
            <a:off x="9173265" y="3562927"/>
            <a:ext cx="2455220"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fr-FR" altLang="zh-CN" sz="1300" i="1" dirty="0">
                <a:latin typeface="Arial" panose="020B0604020202020204" pitchFamily="34" charset="0"/>
                <a:cs typeface="Arial" panose="020B0604020202020204" pitchFamily="34" charset="0"/>
              </a:rPr>
              <a:t>Appl. Phys. Lett. </a:t>
            </a:r>
            <a:r>
              <a:rPr lang="fr-FR" altLang="zh-CN" sz="1300" b="1" dirty="0">
                <a:latin typeface="Arial" panose="020B0604020202020204" pitchFamily="34" charset="0"/>
                <a:cs typeface="Arial" panose="020B0604020202020204" pitchFamily="34" charset="0"/>
              </a:rPr>
              <a:t>102</a:t>
            </a:r>
            <a:r>
              <a:rPr lang="fr-FR" altLang="zh-CN" sz="1300" dirty="0">
                <a:latin typeface="Arial" panose="020B0604020202020204" pitchFamily="34" charset="0"/>
                <a:cs typeface="Arial" panose="020B0604020202020204" pitchFamily="34" charset="0"/>
              </a:rPr>
              <a:t>, 102603 (2013)</a:t>
            </a:r>
            <a:endParaRPr lang="zh-CN" alt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5294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a:t>
            </a: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 </a:t>
            </a:r>
            <a:r>
              <a:rPr lang="en-US" altLang="zh-CN" sz="4000" i="1" dirty="0">
                <a:latin typeface="Arial" panose="020B0604020202020204" pitchFamily="34" charset="0"/>
                <a:ea typeface="黑体" panose="02010609060101010101" pitchFamily="49" charset="-122"/>
                <a:cs typeface="Arial" panose="020B0604020202020204" pitchFamily="34" charset="0"/>
              </a:rPr>
              <a:t>SIS’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0" name="矩形 9">
            <a:extLst>
              <a:ext uri="{FF2B5EF4-FFF2-40B4-BE49-F238E27FC236}">
                <a16:creationId xmlns:a16="http://schemas.microsoft.com/office/drawing/2014/main" id="{730C4B15-D7CF-6F39-6131-96CFC0FBC8E0}"/>
              </a:ext>
            </a:extLst>
          </p:cNvPr>
          <p:cNvSpPr/>
          <p:nvPr/>
        </p:nvSpPr>
        <p:spPr>
          <a:xfrm>
            <a:off x="478639" y="450089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881354" y="450089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284069" y="450089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9804" y="4981892"/>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819430" y="498189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147545" y="4981892"/>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189632" y="4307920"/>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1885772" y="4307920"/>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142962" y="6220224"/>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pic>
        <p:nvPicPr>
          <p:cNvPr id="7" name="图片 6">
            <a:extLst>
              <a:ext uri="{FF2B5EF4-FFF2-40B4-BE49-F238E27FC236}">
                <a16:creationId xmlns:a16="http://schemas.microsoft.com/office/drawing/2014/main" id="{3D231F94-B4B3-4916-BF15-2B58FBDFA286}"/>
              </a:ext>
            </a:extLst>
          </p:cNvPr>
          <p:cNvPicPr>
            <a:picLocks noChangeAspect="1"/>
          </p:cNvPicPr>
          <p:nvPr/>
        </p:nvPicPr>
        <p:blipFill>
          <a:blip r:embed="rId3"/>
          <a:stretch>
            <a:fillRect/>
          </a:stretch>
        </p:blipFill>
        <p:spPr>
          <a:xfrm>
            <a:off x="103588" y="939499"/>
            <a:ext cx="3802550" cy="3116104"/>
          </a:xfrm>
          <a:prstGeom prst="rect">
            <a:avLst/>
          </a:prstGeom>
        </p:spPr>
      </p:pic>
      <p:pic>
        <p:nvPicPr>
          <p:cNvPr id="14" name="图片 13">
            <a:extLst>
              <a:ext uri="{FF2B5EF4-FFF2-40B4-BE49-F238E27FC236}">
                <a16:creationId xmlns:a16="http://schemas.microsoft.com/office/drawing/2014/main" id="{A2D046F5-8CA0-915F-7E1C-065949B94AAE}"/>
              </a:ext>
            </a:extLst>
          </p:cNvPr>
          <p:cNvPicPr>
            <a:picLocks noChangeAspect="1"/>
          </p:cNvPicPr>
          <p:nvPr/>
        </p:nvPicPr>
        <p:blipFill>
          <a:blip r:embed="rId4"/>
          <a:stretch>
            <a:fillRect/>
          </a:stretch>
        </p:blipFill>
        <p:spPr>
          <a:xfrm>
            <a:off x="8461637" y="907519"/>
            <a:ext cx="3586493" cy="2742014"/>
          </a:xfrm>
          <a:prstGeom prst="rect">
            <a:avLst/>
          </a:prstGeom>
        </p:spPr>
      </p:pic>
      <p:pic>
        <p:nvPicPr>
          <p:cNvPr id="19" name="图片 18">
            <a:extLst>
              <a:ext uri="{FF2B5EF4-FFF2-40B4-BE49-F238E27FC236}">
                <a16:creationId xmlns:a16="http://schemas.microsoft.com/office/drawing/2014/main" id="{B1CE09B8-C2F5-9E67-5742-C601F9EBA2AD}"/>
              </a:ext>
            </a:extLst>
          </p:cNvPr>
          <p:cNvPicPr>
            <a:picLocks noChangeAspect="1"/>
          </p:cNvPicPr>
          <p:nvPr/>
        </p:nvPicPr>
        <p:blipFill>
          <a:blip r:embed="rId5"/>
          <a:stretch>
            <a:fillRect/>
          </a:stretch>
        </p:blipFill>
        <p:spPr>
          <a:xfrm>
            <a:off x="4390827" y="800187"/>
            <a:ext cx="1856462" cy="1806809"/>
          </a:xfrm>
          <a:prstGeom prst="rect">
            <a:avLst/>
          </a:prstGeom>
        </p:spPr>
      </p:pic>
      <p:pic>
        <p:nvPicPr>
          <p:cNvPr id="28" name="图片 27">
            <a:extLst>
              <a:ext uri="{FF2B5EF4-FFF2-40B4-BE49-F238E27FC236}">
                <a16:creationId xmlns:a16="http://schemas.microsoft.com/office/drawing/2014/main" id="{3FF5ACA8-6074-B53A-C771-4190E10C4139}"/>
              </a:ext>
            </a:extLst>
          </p:cNvPr>
          <p:cNvPicPr>
            <a:picLocks noChangeAspect="1"/>
          </p:cNvPicPr>
          <p:nvPr/>
        </p:nvPicPr>
        <p:blipFill>
          <a:blip r:embed="rId6"/>
          <a:stretch>
            <a:fillRect/>
          </a:stretch>
        </p:blipFill>
        <p:spPr>
          <a:xfrm>
            <a:off x="4388922" y="2397261"/>
            <a:ext cx="1856462" cy="1572636"/>
          </a:xfrm>
          <a:prstGeom prst="rect">
            <a:avLst/>
          </a:prstGeom>
        </p:spPr>
      </p:pic>
      <p:pic>
        <p:nvPicPr>
          <p:cNvPr id="30" name="图片 29">
            <a:extLst>
              <a:ext uri="{FF2B5EF4-FFF2-40B4-BE49-F238E27FC236}">
                <a16:creationId xmlns:a16="http://schemas.microsoft.com/office/drawing/2014/main" id="{F177329C-3328-A89F-5257-564A1D84E9F3}"/>
              </a:ext>
            </a:extLst>
          </p:cNvPr>
          <p:cNvPicPr>
            <a:picLocks noChangeAspect="1"/>
          </p:cNvPicPr>
          <p:nvPr/>
        </p:nvPicPr>
        <p:blipFill>
          <a:blip r:embed="rId7"/>
          <a:stretch>
            <a:fillRect/>
          </a:stretch>
        </p:blipFill>
        <p:spPr>
          <a:xfrm>
            <a:off x="6162329" y="1368050"/>
            <a:ext cx="2033922" cy="1859812"/>
          </a:xfrm>
          <a:prstGeom prst="rect">
            <a:avLst/>
          </a:prstGeom>
        </p:spPr>
      </p:pic>
      <p:sp>
        <p:nvSpPr>
          <p:cNvPr id="31" name="矩形 30">
            <a:extLst>
              <a:ext uri="{FF2B5EF4-FFF2-40B4-BE49-F238E27FC236}">
                <a16:creationId xmlns:a16="http://schemas.microsoft.com/office/drawing/2014/main" id="{58077FA1-3603-D8DD-DE91-91199AB7A718}"/>
              </a:ext>
            </a:extLst>
          </p:cNvPr>
          <p:cNvSpPr/>
          <p:nvPr/>
        </p:nvSpPr>
        <p:spPr>
          <a:xfrm>
            <a:off x="6041515"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2" name="矩形 31">
            <a:extLst>
              <a:ext uri="{FF2B5EF4-FFF2-40B4-BE49-F238E27FC236}">
                <a16:creationId xmlns:a16="http://schemas.microsoft.com/office/drawing/2014/main" id="{6BE616E3-DBFC-99C7-F3A2-C130673BE8AD}"/>
              </a:ext>
            </a:extLst>
          </p:cNvPr>
          <p:cNvSpPr/>
          <p:nvPr/>
        </p:nvSpPr>
        <p:spPr>
          <a:xfrm>
            <a:off x="6444230"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矩形 32">
            <a:extLst>
              <a:ext uri="{FF2B5EF4-FFF2-40B4-BE49-F238E27FC236}">
                <a16:creationId xmlns:a16="http://schemas.microsoft.com/office/drawing/2014/main" id="{DE1E555E-F485-4BB5-5D10-32172A591E57}"/>
              </a:ext>
            </a:extLst>
          </p:cNvPr>
          <p:cNvSpPr/>
          <p:nvPr/>
        </p:nvSpPr>
        <p:spPr>
          <a:xfrm>
            <a:off x="6846945"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文本框 33">
            <a:extLst>
              <a:ext uri="{FF2B5EF4-FFF2-40B4-BE49-F238E27FC236}">
                <a16:creationId xmlns:a16="http://schemas.microsoft.com/office/drawing/2014/main" id="{60AB54EF-A172-07F8-D466-3A23E0D1DAAF}"/>
              </a:ext>
            </a:extLst>
          </p:cNvPr>
          <p:cNvSpPr txBox="1"/>
          <p:nvPr/>
        </p:nvSpPr>
        <p:spPr>
          <a:xfrm rot="16200000">
            <a:off x="5903016"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35" name="文本框 34">
            <a:extLst>
              <a:ext uri="{FF2B5EF4-FFF2-40B4-BE49-F238E27FC236}">
                <a16:creationId xmlns:a16="http://schemas.microsoft.com/office/drawing/2014/main" id="{225E5C28-33ED-1B02-E2F8-88C0D52AC416}"/>
              </a:ext>
            </a:extLst>
          </p:cNvPr>
          <p:cNvSpPr txBox="1"/>
          <p:nvPr/>
        </p:nvSpPr>
        <p:spPr>
          <a:xfrm rot="16200000">
            <a:off x="6279714"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36" name="文本框 35">
            <a:extLst>
              <a:ext uri="{FF2B5EF4-FFF2-40B4-BE49-F238E27FC236}">
                <a16:creationId xmlns:a16="http://schemas.microsoft.com/office/drawing/2014/main" id="{01BCC7BA-1EEC-7791-E97D-EA256577191C}"/>
              </a:ext>
            </a:extLst>
          </p:cNvPr>
          <p:cNvSpPr txBox="1"/>
          <p:nvPr/>
        </p:nvSpPr>
        <p:spPr>
          <a:xfrm rot="16200000">
            <a:off x="6813013"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37" name="组合 36">
            <a:extLst>
              <a:ext uri="{FF2B5EF4-FFF2-40B4-BE49-F238E27FC236}">
                <a16:creationId xmlns:a16="http://schemas.microsoft.com/office/drawing/2014/main" id="{2433650E-D688-A76F-A389-7D203D76FFD6}"/>
              </a:ext>
            </a:extLst>
          </p:cNvPr>
          <p:cNvGrpSpPr/>
          <p:nvPr/>
        </p:nvGrpSpPr>
        <p:grpSpPr>
          <a:xfrm>
            <a:off x="5752508" y="4289934"/>
            <a:ext cx="0" cy="1852489"/>
            <a:chOff x="919138" y="4188236"/>
            <a:chExt cx="0" cy="1852489"/>
          </a:xfrm>
        </p:grpSpPr>
        <p:cxnSp>
          <p:nvCxnSpPr>
            <p:cNvPr id="38" name="直接箭头连接符 37">
              <a:extLst>
                <a:ext uri="{FF2B5EF4-FFF2-40B4-BE49-F238E27FC236}">
                  <a16:creationId xmlns:a16="http://schemas.microsoft.com/office/drawing/2014/main" id="{7C1EF5D2-D092-3999-D949-DF910CF559AC}"/>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D5CE0E67-CA8C-2557-D79F-68E5C5EBB4E6}"/>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a16="http://schemas.microsoft.com/office/drawing/2014/main" id="{446A727D-C6FC-A518-06D1-BC4B5E4113BD}"/>
              </a:ext>
            </a:extLst>
          </p:cNvPr>
          <p:cNvGrpSpPr/>
          <p:nvPr/>
        </p:nvGrpSpPr>
        <p:grpSpPr>
          <a:xfrm>
            <a:off x="7448648" y="4289934"/>
            <a:ext cx="0" cy="1852489"/>
            <a:chOff x="2616068" y="4145109"/>
            <a:chExt cx="0" cy="1852489"/>
          </a:xfrm>
        </p:grpSpPr>
        <p:cxnSp>
          <p:nvCxnSpPr>
            <p:cNvPr id="41" name="直接箭头连接符 40">
              <a:extLst>
                <a:ext uri="{FF2B5EF4-FFF2-40B4-BE49-F238E27FC236}">
                  <a16:creationId xmlns:a16="http://schemas.microsoft.com/office/drawing/2014/main" id="{F3A3CDE9-054D-E77C-3B24-799089662EDD}"/>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D688B3DF-A413-92B1-FA0A-B89055D0142A}"/>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a16="http://schemas.microsoft.com/office/drawing/2014/main" id="{3C05F755-B6CB-B658-744E-A4C1585B90D0}"/>
              </a:ext>
            </a:extLst>
          </p:cNvPr>
          <p:cNvSpPr txBox="1"/>
          <p:nvPr/>
        </p:nvSpPr>
        <p:spPr>
          <a:xfrm>
            <a:off x="5674320" y="6207571"/>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sp>
        <p:nvSpPr>
          <p:cNvPr id="45" name="矩形 44">
            <a:extLst>
              <a:ext uri="{FF2B5EF4-FFF2-40B4-BE49-F238E27FC236}">
                <a16:creationId xmlns:a16="http://schemas.microsoft.com/office/drawing/2014/main" id="{A9CFC341-8210-40B8-1426-CB95DAB32493}"/>
              </a:ext>
            </a:extLst>
          </p:cNvPr>
          <p:cNvSpPr/>
          <p:nvPr/>
        </p:nvSpPr>
        <p:spPr>
          <a:xfrm>
            <a:off x="9964996"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6" name="矩形 45">
            <a:extLst>
              <a:ext uri="{FF2B5EF4-FFF2-40B4-BE49-F238E27FC236}">
                <a16:creationId xmlns:a16="http://schemas.microsoft.com/office/drawing/2014/main" id="{C5F00372-CB68-EEB8-878E-AE917034F006}"/>
              </a:ext>
            </a:extLst>
          </p:cNvPr>
          <p:cNvSpPr/>
          <p:nvPr/>
        </p:nvSpPr>
        <p:spPr>
          <a:xfrm>
            <a:off x="10367711"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7" name="矩形 46">
            <a:extLst>
              <a:ext uri="{FF2B5EF4-FFF2-40B4-BE49-F238E27FC236}">
                <a16:creationId xmlns:a16="http://schemas.microsoft.com/office/drawing/2014/main" id="{E20E84E9-05A3-F317-341D-EEC7499AB9B3}"/>
              </a:ext>
            </a:extLst>
          </p:cNvPr>
          <p:cNvSpPr/>
          <p:nvPr/>
        </p:nvSpPr>
        <p:spPr>
          <a:xfrm>
            <a:off x="10770426"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8" name="文本框 47">
            <a:extLst>
              <a:ext uri="{FF2B5EF4-FFF2-40B4-BE49-F238E27FC236}">
                <a16:creationId xmlns:a16="http://schemas.microsoft.com/office/drawing/2014/main" id="{925AF3CD-5F76-9FE7-05B2-3B0513CF7A22}"/>
              </a:ext>
            </a:extLst>
          </p:cNvPr>
          <p:cNvSpPr txBox="1"/>
          <p:nvPr/>
        </p:nvSpPr>
        <p:spPr>
          <a:xfrm rot="16200000">
            <a:off x="9826497"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49" name="文本框 48">
            <a:extLst>
              <a:ext uri="{FF2B5EF4-FFF2-40B4-BE49-F238E27FC236}">
                <a16:creationId xmlns:a16="http://schemas.microsoft.com/office/drawing/2014/main" id="{FDDFAB04-1EF6-5DD8-06D6-9FC27F7EC237}"/>
              </a:ext>
            </a:extLst>
          </p:cNvPr>
          <p:cNvSpPr txBox="1"/>
          <p:nvPr/>
        </p:nvSpPr>
        <p:spPr>
          <a:xfrm rot="16200000">
            <a:off x="10203195"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50" name="文本框 49">
            <a:extLst>
              <a:ext uri="{FF2B5EF4-FFF2-40B4-BE49-F238E27FC236}">
                <a16:creationId xmlns:a16="http://schemas.microsoft.com/office/drawing/2014/main" id="{1115918A-12B7-CC45-292E-258DD9BFFC73}"/>
              </a:ext>
            </a:extLst>
          </p:cNvPr>
          <p:cNvSpPr txBox="1"/>
          <p:nvPr/>
        </p:nvSpPr>
        <p:spPr>
          <a:xfrm rot="16200000">
            <a:off x="10736494"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51" name="组合 50">
            <a:extLst>
              <a:ext uri="{FF2B5EF4-FFF2-40B4-BE49-F238E27FC236}">
                <a16:creationId xmlns:a16="http://schemas.microsoft.com/office/drawing/2014/main" id="{AE046C4E-1383-19EC-3918-8F5DEC1F325E}"/>
              </a:ext>
            </a:extLst>
          </p:cNvPr>
          <p:cNvGrpSpPr/>
          <p:nvPr/>
        </p:nvGrpSpPr>
        <p:grpSpPr>
          <a:xfrm>
            <a:off x="9675989" y="4289934"/>
            <a:ext cx="0" cy="1852489"/>
            <a:chOff x="919138" y="4188236"/>
            <a:chExt cx="0" cy="1852489"/>
          </a:xfrm>
        </p:grpSpPr>
        <p:cxnSp>
          <p:nvCxnSpPr>
            <p:cNvPr id="52" name="直接箭头连接符 51">
              <a:extLst>
                <a:ext uri="{FF2B5EF4-FFF2-40B4-BE49-F238E27FC236}">
                  <a16:creationId xmlns:a16="http://schemas.microsoft.com/office/drawing/2014/main" id="{AF6CAF12-FB2F-E08D-0E04-22AD626EB0BE}"/>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E36E783E-49FB-FD3C-6400-EB510F32EF53}"/>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文本框 57">
            <a:extLst>
              <a:ext uri="{FF2B5EF4-FFF2-40B4-BE49-F238E27FC236}">
                <a16:creationId xmlns:a16="http://schemas.microsoft.com/office/drawing/2014/main" id="{4E931ADF-FA41-41A9-B3A7-E8E8D34C9ECC}"/>
              </a:ext>
            </a:extLst>
          </p:cNvPr>
          <p:cNvSpPr txBox="1"/>
          <p:nvPr/>
        </p:nvSpPr>
        <p:spPr>
          <a:xfrm>
            <a:off x="9725722" y="6207571"/>
            <a:ext cx="1679755" cy="369332"/>
          </a:xfrm>
          <a:prstGeom prst="rect">
            <a:avLst/>
          </a:prstGeom>
          <a:noFill/>
        </p:spPr>
        <p:txBody>
          <a:bodyPr wrap="none" rtlCol="0">
            <a:spAutoFit/>
          </a:bodyPr>
          <a:lstStyle/>
          <a:p>
            <a:r>
              <a:rPr lang="en-US" altLang="zh-CN" i="1" dirty="0"/>
              <a:t>H </a:t>
            </a:r>
            <a:r>
              <a:rPr lang="en-US" altLang="zh-CN" dirty="0"/>
              <a:t>from one side</a:t>
            </a:r>
            <a:endParaRPr lang="zh-CN" altLang="en-US" dirty="0"/>
          </a:p>
        </p:txBody>
      </p:sp>
      <p:sp>
        <p:nvSpPr>
          <p:cNvPr id="66" name="文本框 65">
            <a:extLst>
              <a:ext uri="{FF2B5EF4-FFF2-40B4-BE49-F238E27FC236}">
                <a16:creationId xmlns:a16="http://schemas.microsoft.com/office/drawing/2014/main" id="{FAD5E1AF-0455-0987-457B-E916C17B98D5}"/>
              </a:ext>
            </a:extLst>
          </p:cNvPr>
          <p:cNvSpPr txBox="1"/>
          <p:nvPr/>
        </p:nvSpPr>
        <p:spPr>
          <a:xfrm>
            <a:off x="6162329" y="3315986"/>
            <a:ext cx="2887535"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zh-CN" altLang="en-US" sz="1300" i="1" dirty="0">
                <a:latin typeface="Arial" panose="020B0604020202020204" pitchFamily="34" charset="0"/>
                <a:cs typeface="Arial" panose="020B0604020202020204" pitchFamily="34" charset="0"/>
              </a:rPr>
              <a:t>Phys. Rev. ST Accel. Beams</a:t>
            </a:r>
            <a:r>
              <a:rPr lang="zh-CN" altLang="en-US" sz="1300" dirty="0">
                <a:latin typeface="Arial" panose="020B0604020202020204" pitchFamily="34" charset="0"/>
                <a:cs typeface="Arial" panose="020B0604020202020204" pitchFamily="34" charset="0"/>
              </a:rPr>
              <a:t> </a:t>
            </a:r>
            <a:r>
              <a:rPr lang="zh-CN" altLang="en-US" sz="1300" b="1" dirty="0">
                <a:latin typeface="Arial" panose="020B0604020202020204" pitchFamily="34" charset="0"/>
                <a:cs typeface="Arial" panose="020B0604020202020204" pitchFamily="34" charset="0"/>
              </a:rPr>
              <a:t>13</a:t>
            </a:r>
            <a:r>
              <a:rPr lang="zh-CN" altLang="en-US" sz="1300" dirty="0">
                <a:latin typeface="Arial" panose="020B0604020202020204" pitchFamily="34" charset="0"/>
                <a:cs typeface="Arial" panose="020B0604020202020204" pitchFamily="34" charset="0"/>
              </a:rPr>
              <a:t>, 121001 (2010)</a:t>
            </a:r>
          </a:p>
        </p:txBody>
      </p:sp>
      <p:sp>
        <p:nvSpPr>
          <p:cNvPr id="67" name="文本框 66">
            <a:extLst>
              <a:ext uri="{FF2B5EF4-FFF2-40B4-BE49-F238E27FC236}">
                <a16:creationId xmlns:a16="http://schemas.microsoft.com/office/drawing/2014/main" id="{2C987960-D7C7-FAB8-6E2D-CC3A821688CE}"/>
              </a:ext>
            </a:extLst>
          </p:cNvPr>
          <p:cNvSpPr txBox="1"/>
          <p:nvPr/>
        </p:nvSpPr>
        <p:spPr>
          <a:xfrm>
            <a:off x="9173265" y="3562927"/>
            <a:ext cx="2455220"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fr-FR" altLang="zh-CN" sz="1300" i="1" dirty="0">
                <a:latin typeface="Arial" panose="020B0604020202020204" pitchFamily="34" charset="0"/>
                <a:cs typeface="Arial" panose="020B0604020202020204" pitchFamily="34" charset="0"/>
              </a:rPr>
              <a:t>Appl. Phys. Lett. </a:t>
            </a:r>
            <a:r>
              <a:rPr lang="fr-FR" altLang="zh-CN" sz="1300" b="1" dirty="0">
                <a:latin typeface="Arial" panose="020B0604020202020204" pitchFamily="34" charset="0"/>
                <a:cs typeface="Arial" panose="020B0604020202020204" pitchFamily="34" charset="0"/>
              </a:rPr>
              <a:t>102</a:t>
            </a:r>
            <a:r>
              <a:rPr lang="fr-FR" altLang="zh-CN" sz="1300" dirty="0">
                <a:latin typeface="Arial" panose="020B0604020202020204" pitchFamily="34" charset="0"/>
                <a:cs typeface="Arial" panose="020B0604020202020204" pitchFamily="34" charset="0"/>
              </a:rPr>
              <a:t>, 102603 (2013)</a:t>
            </a:r>
            <a:endParaRPr lang="zh-CN" altLang="en-US" sz="1300" dirty="0">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C524BF15-8A4B-1AD3-D91E-8E5F4732AA74}"/>
              </a:ext>
            </a:extLst>
          </p:cNvPr>
          <p:cNvSpPr txBox="1"/>
          <p:nvPr/>
        </p:nvSpPr>
        <p:spPr>
          <a:xfrm>
            <a:off x="1957707" y="4237778"/>
            <a:ext cx="3788021" cy="2126864"/>
          </a:xfrm>
          <a:prstGeom prst="rect">
            <a:avLst/>
          </a:prstGeom>
          <a:noFill/>
        </p:spPr>
        <p:txBody>
          <a:bodyPr wrap="square">
            <a:spAutoFit/>
          </a:bodyPr>
          <a:lstStyle/>
          <a:p>
            <a:pPr marL="342900" indent="-342900">
              <a:lnSpc>
                <a:spcPct val="150000"/>
              </a:lnSpc>
              <a:buFont typeface="Wingdings" panose="05000000000000000000" pitchFamily="2" charset="2"/>
              <a:buChar char="u"/>
            </a:pPr>
            <a:r>
              <a:rPr lang="en-US" altLang="zh-CN" sz="1800" dirty="0" err="1">
                <a:solidFill>
                  <a:srgbClr val="C00000"/>
                </a:solidFill>
              </a:rPr>
              <a:t>NbSe</a:t>
            </a:r>
            <a:r>
              <a:rPr lang="en-US" altLang="zh-CN" sz="1800" i="1" baseline="-25000" dirty="0" err="1">
                <a:solidFill>
                  <a:srgbClr val="C00000"/>
                </a:solidFill>
              </a:rPr>
              <a:t>x</a:t>
            </a:r>
            <a:r>
              <a:rPr lang="en-US" altLang="zh-CN" sz="1800" dirty="0">
                <a:solidFill>
                  <a:srgbClr val="C00000"/>
                </a:solidFill>
              </a:rPr>
              <a:t> or </a:t>
            </a:r>
            <a:r>
              <a:rPr lang="en-US" altLang="zh-CN" sz="1800" dirty="0" err="1">
                <a:solidFill>
                  <a:srgbClr val="C00000"/>
                </a:solidFill>
              </a:rPr>
              <a:t>NbTe</a:t>
            </a:r>
            <a:r>
              <a:rPr lang="en-US" altLang="zh-CN" sz="1800" i="1" baseline="-25000" dirty="0" err="1">
                <a:solidFill>
                  <a:srgbClr val="C00000"/>
                </a:solidFill>
              </a:rPr>
              <a:t>x</a:t>
            </a:r>
            <a:r>
              <a:rPr lang="en-US" altLang="zh-CN" sz="1800" dirty="0">
                <a:solidFill>
                  <a:srgbClr val="C00000"/>
                </a:solidFill>
              </a:rPr>
              <a:t> Impurity phases near the interface between FST and Nb</a:t>
            </a:r>
          </a:p>
          <a:p>
            <a:pPr marL="342900" indent="-342900">
              <a:lnSpc>
                <a:spcPct val="150000"/>
              </a:lnSpc>
              <a:buFont typeface="Wingdings" panose="05000000000000000000" pitchFamily="2" charset="2"/>
              <a:buChar char="u"/>
            </a:pPr>
            <a:r>
              <a:rPr lang="en-US" altLang="zh-CN" sz="1800" dirty="0">
                <a:solidFill>
                  <a:srgbClr val="C00000"/>
                </a:solidFill>
              </a:rPr>
              <a:t>Flux penetration in FeSe</a:t>
            </a:r>
            <a:r>
              <a:rPr lang="en-US" altLang="zh-CN" sz="1800" baseline="-25000" dirty="0">
                <a:solidFill>
                  <a:srgbClr val="C00000"/>
                </a:solidFill>
              </a:rPr>
              <a:t>0.6</a:t>
            </a:r>
            <a:r>
              <a:rPr lang="en-US" altLang="zh-CN" sz="1800" dirty="0">
                <a:solidFill>
                  <a:srgbClr val="C00000"/>
                </a:solidFill>
              </a:rPr>
              <a:t>Te</a:t>
            </a:r>
            <a:r>
              <a:rPr lang="en-US" altLang="zh-CN" sz="1800" baseline="-25000" dirty="0">
                <a:solidFill>
                  <a:srgbClr val="C00000"/>
                </a:solidFill>
              </a:rPr>
              <a:t>0.4</a:t>
            </a:r>
            <a:r>
              <a:rPr lang="en-US" altLang="zh-CN" sz="1800" dirty="0">
                <a:solidFill>
                  <a:srgbClr val="C00000"/>
                </a:solidFill>
              </a:rPr>
              <a:t>/Nb in the </a:t>
            </a:r>
            <a:r>
              <a:rPr lang="en-US" altLang="zh-CN" sz="1800" i="1" dirty="0">
                <a:solidFill>
                  <a:srgbClr val="C00000"/>
                </a:solidFill>
              </a:rPr>
              <a:t>m</a:t>
            </a:r>
            <a:r>
              <a:rPr lang="en-US" altLang="zh-CN" sz="1800" dirty="0">
                <a:solidFill>
                  <a:srgbClr val="C00000"/>
                </a:solidFill>
              </a:rPr>
              <a:t>(</a:t>
            </a:r>
            <a:r>
              <a:rPr lang="en-US" altLang="zh-CN" sz="1800" i="1" dirty="0">
                <a:solidFill>
                  <a:srgbClr val="C00000"/>
                </a:solidFill>
              </a:rPr>
              <a:t>H</a:t>
            </a:r>
            <a:r>
              <a:rPr lang="en-US" altLang="zh-CN" sz="1800" dirty="0">
                <a:solidFill>
                  <a:srgbClr val="C00000"/>
                </a:solidFill>
              </a:rPr>
              <a:t>) under low fields</a:t>
            </a:r>
          </a:p>
        </p:txBody>
      </p:sp>
    </p:spTree>
    <p:extLst>
      <p:ext uri="{BB962C8B-B14F-4D97-AF65-F5344CB8AC3E}">
        <p14:creationId xmlns:p14="http://schemas.microsoft.com/office/powerpoint/2010/main" val="1371959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a:t>
            </a: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 </a:t>
            </a:r>
            <a:r>
              <a:rPr lang="en-US" altLang="zh-CN" sz="4000" i="1" dirty="0">
                <a:latin typeface="Arial" panose="020B0604020202020204" pitchFamily="34" charset="0"/>
                <a:ea typeface="黑体" panose="02010609060101010101" pitchFamily="49" charset="-122"/>
                <a:cs typeface="Arial" panose="020B0604020202020204" pitchFamily="34" charset="0"/>
              </a:rPr>
              <a:t>SIS’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0" name="矩形 9">
            <a:extLst>
              <a:ext uri="{FF2B5EF4-FFF2-40B4-BE49-F238E27FC236}">
                <a16:creationId xmlns:a16="http://schemas.microsoft.com/office/drawing/2014/main" id="{730C4B15-D7CF-6F39-6131-96CFC0FBC8E0}"/>
              </a:ext>
            </a:extLst>
          </p:cNvPr>
          <p:cNvSpPr/>
          <p:nvPr/>
        </p:nvSpPr>
        <p:spPr>
          <a:xfrm>
            <a:off x="478639" y="450089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881354" y="450089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284069" y="450089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9804" y="4981892"/>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819430" y="498189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147545" y="4981892"/>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189632" y="4307920"/>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1885772" y="4307920"/>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142962" y="6220224"/>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pic>
        <p:nvPicPr>
          <p:cNvPr id="7" name="图片 6">
            <a:extLst>
              <a:ext uri="{FF2B5EF4-FFF2-40B4-BE49-F238E27FC236}">
                <a16:creationId xmlns:a16="http://schemas.microsoft.com/office/drawing/2014/main" id="{3D231F94-B4B3-4916-BF15-2B58FBDFA286}"/>
              </a:ext>
            </a:extLst>
          </p:cNvPr>
          <p:cNvPicPr>
            <a:picLocks noChangeAspect="1"/>
          </p:cNvPicPr>
          <p:nvPr/>
        </p:nvPicPr>
        <p:blipFill>
          <a:blip r:embed="rId3"/>
          <a:stretch>
            <a:fillRect/>
          </a:stretch>
        </p:blipFill>
        <p:spPr>
          <a:xfrm>
            <a:off x="103588" y="939499"/>
            <a:ext cx="3802550" cy="3116104"/>
          </a:xfrm>
          <a:prstGeom prst="rect">
            <a:avLst/>
          </a:prstGeom>
        </p:spPr>
      </p:pic>
      <p:pic>
        <p:nvPicPr>
          <p:cNvPr id="14" name="图片 13">
            <a:extLst>
              <a:ext uri="{FF2B5EF4-FFF2-40B4-BE49-F238E27FC236}">
                <a16:creationId xmlns:a16="http://schemas.microsoft.com/office/drawing/2014/main" id="{A2D046F5-8CA0-915F-7E1C-065949B94AAE}"/>
              </a:ext>
            </a:extLst>
          </p:cNvPr>
          <p:cNvPicPr>
            <a:picLocks noChangeAspect="1"/>
          </p:cNvPicPr>
          <p:nvPr/>
        </p:nvPicPr>
        <p:blipFill>
          <a:blip r:embed="rId4"/>
          <a:stretch>
            <a:fillRect/>
          </a:stretch>
        </p:blipFill>
        <p:spPr>
          <a:xfrm>
            <a:off x="8461637" y="907519"/>
            <a:ext cx="3586493" cy="2742014"/>
          </a:xfrm>
          <a:prstGeom prst="rect">
            <a:avLst/>
          </a:prstGeom>
        </p:spPr>
      </p:pic>
      <p:pic>
        <p:nvPicPr>
          <p:cNvPr id="19" name="图片 18">
            <a:extLst>
              <a:ext uri="{FF2B5EF4-FFF2-40B4-BE49-F238E27FC236}">
                <a16:creationId xmlns:a16="http://schemas.microsoft.com/office/drawing/2014/main" id="{B1CE09B8-C2F5-9E67-5742-C601F9EBA2AD}"/>
              </a:ext>
            </a:extLst>
          </p:cNvPr>
          <p:cNvPicPr>
            <a:picLocks noChangeAspect="1"/>
          </p:cNvPicPr>
          <p:nvPr/>
        </p:nvPicPr>
        <p:blipFill>
          <a:blip r:embed="rId5"/>
          <a:stretch>
            <a:fillRect/>
          </a:stretch>
        </p:blipFill>
        <p:spPr>
          <a:xfrm>
            <a:off x="4390827" y="800187"/>
            <a:ext cx="1856462" cy="1806809"/>
          </a:xfrm>
          <a:prstGeom prst="rect">
            <a:avLst/>
          </a:prstGeom>
        </p:spPr>
      </p:pic>
      <p:pic>
        <p:nvPicPr>
          <p:cNvPr id="28" name="图片 27">
            <a:extLst>
              <a:ext uri="{FF2B5EF4-FFF2-40B4-BE49-F238E27FC236}">
                <a16:creationId xmlns:a16="http://schemas.microsoft.com/office/drawing/2014/main" id="{3FF5ACA8-6074-B53A-C771-4190E10C4139}"/>
              </a:ext>
            </a:extLst>
          </p:cNvPr>
          <p:cNvPicPr>
            <a:picLocks noChangeAspect="1"/>
          </p:cNvPicPr>
          <p:nvPr/>
        </p:nvPicPr>
        <p:blipFill>
          <a:blip r:embed="rId6"/>
          <a:stretch>
            <a:fillRect/>
          </a:stretch>
        </p:blipFill>
        <p:spPr>
          <a:xfrm>
            <a:off x="4388922" y="2397261"/>
            <a:ext cx="1856462" cy="1572636"/>
          </a:xfrm>
          <a:prstGeom prst="rect">
            <a:avLst/>
          </a:prstGeom>
        </p:spPr>
      </p:pic>
      <p:pic>
        <p:nvPicPr>
          <p:cNvPr id="30" name="图片 29">
            <a:extLst>
              <a:ext uri="{FF2B5EF4-FFF2-40B4-BE49-F238E27FC236}">
                <a16:creationId xmlns:a16="http://schemas.microsoft.com/office/drawing/2014/main" id="{F177329C-3328-A89F-5257-564A1D84E9F3}"/>
              </a:ext>
            </a:extLst>
          </p:cNvPr>
          <p:cNvPicPr>
            <a:picLocks noChangeAspect="1"/>
          </p:cNvPicPr>
          <p:nvPr/>
        </p:nvPicPr>
        <p:blipFill>
          <a:blip r:embed="rId7"/>
          <a:stretch>
            <a:fillRect/>
          </a:stretch>
        </p:blipFill>
        <p:spPr>
          <a:xfrm>
            <a:off x="6162329" y="1368050"/>
            <a:ext cx="2033922" cy="1859812"/>
          </a:xfrm>
          <a:prstGeom prst="rect">
            <a:avLst/>
          </a:prstGeom>
        </p:spPr>
      </p:pic>
      <p:sp>
        <p:nvSpPr>
          <p:cNvPr id="31" name="矩形 30">
            <a:extLst>
              <a:ext uri="{FF2B5EF4-FFF2-40B4-BE49-F238E27FC236}">
                <a16:creationId xmlns:a16="http://schemas.microsoft.com/office/drawing/2014/main" id="{58077FA1-3603-D8DD-DE91-91199AB7A718}"/>
              </a:ext>
            </a:extLst>
          </p:cNvPr>
          <p:cNvSpPr/>
          <p:nvPr/>
        </p:nvSpPr>
        <p:spPr>
          <a:xfrm>
            <a:off x="6041515"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2" name="矩形 31">
            <a:extLst>
              <a:ext uri="{FF2B5EF4-FFF2-40B4-BE49-F238E27FC236}">
                <a16:creationId xmlns:a16="http://schemas.microsoft.com/office/drawing/2014/main" id="{6BE616E3-DBFC-99C7-F3A2-C130673BE8AD}"/>
              </a:ext>
            </a:extLst>
          </p:cNvPr>
          <p:cNvSpPr/>
          <p:nvPr/>
        </p:nvSpPr>
        <p:spPr>
          <a:xfrm>
            <a:off x="6444230"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矩形 32">
            <a:extLst>
              <a:ext uri="{FF2B5EF4-FFF2-40B4-BE49-F238E27FC236}">
                <a16:creationId xmlns:a16="http://schemas.microsoft.com/office/drawing/2014/main" id="{DE1E555E-F485-4BB5-5D10-32172A591E57}"/>
              </a:ext>
            </a:extLst>
          </p:cNvPr>
          <p:cNvSpPr/>
          <p:nvPr/>
        </p:nvSpPr>
        <p:spPr>
          <a:xfrm>
            <a:off x="6846945"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文本框 33">
            <a:extLst>
              <a:ext uri="{FF2B5EF4-FFF2-40B4-BE49-F238E27FC236}">
                <a16:creationId xmlns:a16="http://schemas.microsoft.com/office/drawing/2014/main" id="{60AB54EF-A172-07F8-D466-3A23E0D1DAAF}"/>
              </a:ext>
            </a:extLst>
          </p:cNvPr>
          <p:cNvSpPr txBox="1"/>
          <p:nvPr/>
        </p:nvSpPr>
        <p:spPr>
          <a:xfrm rot="16200000">
            <a:off x="5903016"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35" name="文本框 34">
            <a:extLst>
              <a:ext uri="{FF2B5EF4-FFF2-40B4-BE49-F238E27FC236}">
                <a16:creationId xmlns:a16="http://schemas.microsoft.com/office/drawing/2014/main" id="{225E5C28-33ED-1B02-E2F8-88C0D52AC416}"/>
              </a:ext>
            </a:extLst>
          </p:cNvPr>
          <p:cNvSpPr txBox="1"/>
          <p:nvPr/>
        </p:nvSpPr>
        <p:spPr>
          <a:xfrm rot="16200000">
            <a:off x="6279714"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36" name="文本框 35">
            <a:extLst>
              <a:ext uri="{FF2B5EF4-FFF2-40B4-BE49-F238E27FC236}">
                <a16:creationId xmlns:a16="http://schemas.microsoft.com/office/drawing/2014/main" id="{01BCC7BA-1EEC-7791-E97D-EA256577191C}"/>
              </a:ext>
            </a:extLst>
          </p:cNvPr>
          <p:cNvSpPr txBox="1"/>
          <p:nvPr/>
        </p:nvSpPr>
        <p:spPr>
          <a:xfrm rot="16200000">
            <a:off x="6813013"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37" name="组合 36">
            <a:extLst>
              <a:ext uri="{FF2B5EF4-FFF2-40B4-BE49-F238E27FC236}">
                <a16:creationId xmlns:a16="http://schemas.microsoft.com/office/drawing/2014/main" id="{2433650E-D688-A76F-A389-7D203D76FFD6}"/>
              </a:ext>
            </a:extLst>
          </p:cNvPr>
          <p:cNvGrpSpPr/>
          <p:nvPr/>
        </p:nvGrpSpPr>
        <p:grpSpPr>
          <a:xfrm>
            <a:off x="5752508" y="4289934"/>
            <a:ext cx="0" cy="1852489"/>
            <a:chOff x="919138" y="4188236"/>
            <a:chExt cx="0" cy="1852489"/>
          </a:xfrm>
        </p:grpSpPr>
        <p:cxnSp>
          <p:nvCxnSpPr>
            <p:cNvPr id="38" name="直接箭头连接符 37">
              <a:extLst>
                <a:ext uri="{FF2B5EF4-FFF2-40B4-BE49-F238E27FC236}">
                  <a16:creationId xmlns:a16="http://schemas.microsoft.com/office/drawing/2014/main" id="{7C1EF5D2-D092-3999-D949-DF910CF559AC}"/>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D5CE0E67-CA8C-2557-D79F-68E5C5EBB4E6}"/>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a16="http://schemas.microsoft.com/office/drawing/2014/main" id="{446A727D-C6FC-A518-06D1-BC4B5E4113BD}"/>
              </a:ext>
            </a:extLst>
          </p:cNvPr>
          <p:cNvGrpSpPr/>
          <p:nvPr/>
        </p:nvGrpSpPr>
        <p:grpSpPr>
          <a:xfrm>
            <a:off x="7448648" y="4289934"/>
            <a:ext cx="0" cy="1852489"/>
            <a:chOff x="2616068" y="4145109"/>
            <a:chExt cx="0" cy="1852489"/>
          </a:xfrm>
        </p:grpSpPr>
        <p:cxnSp>
          <p:nvCxnSpPr>
            <p:cNvPr id="41" name="直接箭头连接符 40">
              <a:extLst>
                <a:ext uri="{FF2B5EF4-FFF2-40B4-BE49-F238E27FC236}">
                  <a16:creationId xmlns:a16="http://schemas.microsoft.com/office/drawing/2014/main" id="{F3A3CDE9-054D-E77C-3B24-799089662EDD}"/>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D688B3DF-A413-92B1-FA0A-B89055D0142A}"/>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a16="http://schemas.microsoft.com/office/drawing/2014/main" id="{3C05F755-B6CB-B658-744E-A4C1585B90D0}"/>
              </a:ext>
            </a:extLst>
          </p:cNvPr>
          <p:cNvSpPr txBox="1"/>
          <p:nvPr/>
        </p:nvSpPr>
        <p:spPr>
          <a:xfrm>
            <a:off x="5674320" y="6207571"/>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sp>
        <p:nvSpPr>
          <p:cNvPr id="45" name="矩形 44">
            <a:extLst>
              <a:ext uri="{FF2B5EF4-FFF2-40B4-BE49-F238E27FC236}">
                <a16:creationId xmlns:a16="http://schemas.microsoft.com/office/drawing/2014/main" id="{A9CFC341-8210-40B8-1426-CB95DAB32493}"/>
              </a:ext>
            </a:extLst>
          </p:cNvPr>
          <p:cNvSpPr/>
          <p:nvPr/>
        </p:nvSpPr>
        <p:spPr>
          <a:xfrm>
            <a:off x="9964996"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6" name="矩形 45">
            <a:extLst>
              <a:ext uri="{FF2B5EF4-FFF2-40B4-BE49-F238E27FC236}">
                <a16:creationId xmlns:a16="http://schemas.microsoft.com/office/drawing/2014/main" id="{C5F00372-CB68-EEB8-878E-AE917034F006}"/>
              </a:ext>
            </a:extLst>
          </p:cNvPr>
          <p:cNvSpPr/>
          <p:nvPr/>
        </p:nvSpPr>
        <p:spPr>
          <a:xfrm>
            <a:off x="10367711"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7" name="矩形 46">
            <a:extLst>
              <a:ext uri="{FF2B5EF4-FFF2-40B4-BE49-F238E27FC236}">
                <a16:creationId xmlns:a16="http://schemas.microsoft.com/office/drawing/2014/main" id="{E20E84E9-05A3-F317-341D-EEC7499AB9B3}"/>
              </a:ext>
            </a:extLst>
          </p:cNvPr>
          <p:cNvSpPr/>
          <p:nvPr/>
        </p:nvSpPr>
        <p:spPr>
          <a:xfrm>
            <a:off x="10770426"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8" name="文本框 47">
            <a:extLst>
              <a:ext uri="{FF2B5EF4-FFF2-40B4-BE49-F238E27FC236}">
                <a16:creationId xmlns:a16="http://schemas.microsoft.com/office/drawing/2014/main" id="{925AF3CD-5F76-9FE7-05B2-3B0513CF7A22}"/>
              </a:ext>
            </a:extLst>
          </p:cNvPr>
          <p:cNvSpPr txBox="1"/>
          <p:nvPr/>
        </p:nvSpPr>
        <p:spPr>
          <a:xfrm rot="16200000">
            <a:off x="9826497"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49" name="文本框 48">
            <a:extLst>
              <a:ext uri="{FF2B5EF4-FFF2-40B4-BE49-F238E27FC236}">
                <a16:creationId xmlns:a16="http://schemas.microsoft.com/office/drawing/2014/main" id="{FDDFAB04-1EF6-5DD8-06D6-9FC27F7EC237}"/>
              </a:ext>
            </a:extLst>
          </p:cNvPr>
          <p:cNvSpPr txBox="1"/>
          <p:nvPr/>
        </p:nvSpPr>
        <p:spPr>
          <a:xfrm rot="16200000">
            <a:off x="10203195"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50" name="文本框 49">
            <a:extLst>
              <a:ext uri="{FF2B5EF4-FFF2-40B4-BE49-F238E27FC236}">
                <a16:creationId xmlns:a16="http://schemas.microsoft.com/office/drawing/2014/main" id="{1115918A-12B7-CC45-292E-258DD9BFFC73}"/>
              </a:ext>
            </a:extLst>
          </p:cNvPr>
          <p:cNvSpPr txBox="1"/>
          <p:nvPr/>
        </p:nvSpPr>
        <p:spPr>
          <a:xfrm rot="16200000">
            <a:off x="10736494"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51" name="组合 50">
            <a:extLst>
              <a:ext uri="{FF2B5EF4-FFF2-40B4-BE49-F238E27FC236}">
                <a16:creationId xmlns:a16="http://schemas.microsoft.com/office/drawing/2014/main" id="{AE046C4E-1383-19EC-3918-8F5DEC1F325E}"/>
              </a:ext>
            </a:extLst>
          </p:cNvPr>
          <p:cNvGrpSpPr/>
          <p:nvPr/>
        </p:nvGrpSpPr>
        <p:grpSpPr>
          <a:xfrm>
            <a:off x="9675989" y="4289934"/>
            <a:ext cx="0" cy="1852489"/>
            <a:chOff x="919138" y="4188236"/>
            <a:chExt cx="0" cy="1852489"/>
          </a:xfrm>
        </p:grpSpPr>
        <p:cxnSp>
          <p:nvCxnSpPr>
            <p:cNvPr id="52" name="直接箭头连接符 51">
              <a:extLst>
                <a:ext uri="{FF2B5EF4-FFF2-40B4-BE49-F238E27FC236}">
                  <a16:creationId xmlns:a16="http://schemas.microsoft.com/office/drawing/2014/main" id="{AF6CAF12-FB2F-E08D-0E04-22AD626EB0BE}"/>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E36E783E-49FB-FD3C-6400-EB510F32EF53}"/>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文本框 57">
            <a:extLst>
              <a:ext uri="{FF2B5EF4-FFF2-40B4-BE49-F238E27FC236}">
                <a16:creationId xmlns:a16="http://schemas.microsoft.com/office/drawing/2014/main" id="{4E931ADF-FA41-41A9-B3A7-E8E8D34C9ECC}"/>
              </a:ext>
            </a:extLst>
          </p:cNvPr>
          <p:cNvSpPr txBox="1"/>
          <p:nvPr/>
        </p:nvSpPr>
        <p:spPr>
          <a:xfrm>
            <a:off x="9725722" y="6207571"/>
            <a:ext cx="1679755" cy="369332"/>
          </a:xfrm>
          <a:prstGeom prst="rect">
            <a:avLst/>
          </a:prstGeom>
          <a:noFill/>
        </p:spPr>
        <p:txBody>
          <a:bodyPr wrap="none" rtlCol="0">
            <a:spAutoFit/>
          </a:bodyPr>
          <a:lstStyle/>
          <a:p>
            <a:r>
              <a:rPr lang="en-US" altLang="zh-CN" i="1" dirty="0"/>
              <a:t>H </a:t>
            </a:r>
            <a:r>
              <a:rPr lang="en-US" altLang="zh-CN" dirty="0"/>
              <a:t>from one side</a:t>
            </a:r>
            <a:endParaRPr lang="zh-CN" altLang="en-US" dirty="0"/>
          </a:p>
        </p:txBody>
      </p:sp>
      <p:sp>
        <p:nvSpPr>
          <p:cNvPr id="66" name="文本框 65">
            <a:extLst>
              <a:ext uri="{FF2B5EF4-FFF2-40B4-BE49-F238E27FC236}">
                <a16:creationId xmlns:a16="http://schemas.microsoft.com/office/drawing/2014/main" id="{FAD5E1AF-0455-0987-457B-E916C17B98D5}"/>
              </a:ext>
            </a:extLst>
          </p:cNvPr>
          <p:cNvSpPr txBox="1"/>
          <p:nvPr/>
        </p:nvSpPr>
        <p:spPr>
          <a:xfrm>
            <a:off x="6162329" y="3315986"/>
            <a:ext cx="2887535"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zh-CN" altLang="en-US" sz="1300" i="1" dirty="0">
                <a:latin typeface="Arial" panose="020B0604020202020204" pitchFamily="34" charset="0"/>
                <a:cs typeface="Arial" panose="020B0604020202020204" pitchFamily="34" charset="0"/>
              </a:rPr>
              <a:t>Phys. Rev. ST Accel. Beams</a:t>
            </a:r>
            <a:r>
              <a:rPr lang="zh-CN" altLang="en-US" sz="1300" dirty="0">
                <a:latin typeface="Arial" panose="020B0604020202020204" pitchFamily="34" charset="0"/>
                <a:cs typeface="Arial" panose="020B0604020202020204" pitchFamily="34" charset="0"/>
              </a:rPr>
              <a:t> </a:t>
            </a:r>
            <a:r>
              <a:rPr lang="zh-CN" altLang="en-US" sz="1300" b="1" dirty="0">
                <a:latin typeface="Arial" panose="020B0604020202020204" pitchFamily="34" charset="0"/>
                <a:cs typeface="Arial" panose="020B0604020202020204" pitchFamily="34" charset="0"/>
              </a:rPr>
              <a:t>13</a:t>
            </a:r>
            <a:r>
              <a:rPr lang="zh-CN" altLang="en-US" sz="1300" dirty="0">
                <a:latin typeface="Arial" panose="020B0604020202020204" pitchFamily="34" charset="0"/>
                <a:cs typeface="Arial" panose="020B0604020202020204" pitchFamily="34" charset="0"/>
              </a:rPr>
              <a:t>, 121001 (2010)</a:t>
            </a:r>
          </a:p>
        </p:txBody>
      </p:sp>
      <p:sp>
        <p:nvSpPr>
          <p:cNvPr id="67" name="文本框 66">
            <a:extLst>
              <a:ext uri="{FF2B5EF4-FFF2-40B4-BE49-F238E27FC236}">
                <a16:creationId xmlns:a16="http://schemas.microsoft.com/office/drawing/2014/main" id="{2C987960-D7C7-FAB8-6E2D-CC3A821688CE}"/>
              </a:ext>
            </a:extLst>
          </p:cNvPr>
          <p:cNvSpPr txBox="1"/>
          <p:nvPr/>
        </p:nvSpPr>
        <p:spPr>
          <a:xfrm>
            <a:off x="9173265" y="3562927"/>
            <a:ext cx="2455220"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fr-FR" altLang="zh-CN" sz="1300" i="1" dirty="0">
                <a:latin typeface="Arial" panose="020B0604020202020204" pitchFamily="34" charset="0"/>
                <a:cs typeface="Arial" panose="020B0604020202020204" pitchFamily="34" charset="0"/>
              </a:rPr>
              <a:t>Appl. Phys. Lett. </a:t>
            </a:r>
            <a:r>
              <a:rPr lang="fr-FR" altLang="zh-CN" sz="1300" b="1" dirty="0">
                <a:latin typeface="Arial" panose="020B0604020202020204" pitchFamily="34" charset="0"/>
                <a:cs typeface="Arial" panose="020B0604020202020204" pitchFamily="34" charset="0"/>
              </a:rPr>
              <a:t>102</a:t>
            </a:r>
            <a:r>
              <a:rPr lang="fr-FR" altLang="zh-CN" sz="1300" dirty="0">
                <a:latin typeface="Arial" panose="020B0604020202020204" pitchFamily="34" charset="0"/>
                <a:cs typeface="Arial" panose="020B0604020202020204" pitchFamily="34" charset="0"/>
              </a:rPr>
              <a:t>, 102603 (2013)</a:t>
            </a:r>
            <a:endParaRPr lang="zh-CN" altLang="en-US" sz="1300" dirty="0">
              <a:latin typeface="Arial" panose="020B0604020202020204" pitchFamily="34" charset="0"/>
              <a:cs typeface="Arial" panose="020B0604020202020204" pitchFamily="34" charset="0"/>
            </a:endParaRPr>
          </a:p>
        </p:txBody>
      </p:sp>
      <p:pic>
        <p:nvPicPr>
          <p:cNvPr id="69" name="图片 68">
            <a:extLst>
              <a:ext uri="{FF2B5EF4-FFF2-40B4-BE49-F238E27FC236}">
                <a16:creationId xmlns:a16="http://schemas.microsoft.com/office/drawing/2014/main" id="{EFDC7E41-7395-FE84-F6C4-318AB52E1759}"/>
              </a:ext>
            </a:extLst>
          </p:cNvPr>
          <p:cNvPicPr>
            <a:picLocks noChangeAspect="1"/>
          </p:cNvPicPr>
          <p:nvPr/>
        </p:nvPicPr>
        <p:blipFill>
          <a:blip r:embed="rId8"/>
          <a:stretch>
            <a:fillRect/>
          </a:stretch>
        </p:blipFill>
        <p:spPr>
          <a:xfrm>
            <a:off x="2416973" y="4104980"/>
            <a:ext cx="2599537" cy="1783834"/>
          </a:xfrm>
          <a:prstGeom prst="rect">
            <a:avLst/>
          </a:prstGeom>
        </p:spPr>
      </p:pic>
      <p:sp>
        <p:nvSpPr>
          <p:cNvPr id="5" name="文本框 4">
            <a:extLst>
              <a:ext uri="{FF2B5EF4-FFF2-40B4-BE49-F238E27FC236}">
                <a16:creationId xmlns:a16="http://schemas.microsoft.com/office/drawing/2014/main" id="{128E7DA8-B752-01C0-7565-AEBB15046A2B}"/>
              </a:ext>
            </a:extLst>
          </p:cNvPr>
          <p:cNvSpPr txBox="1"/>
          <p:nvPr/>
        </p:nvSpPr>
        <p:spPr>
          <a:xfrm>
            <a:off x="2332662" y="6198941"/>
            <a:ext cx="3146952" cy="646331"/>
          </a:xfrm>
          <a:prstGeom prst="rect">
            <a:avLst/>
          </a:prstGeom>
          <a:noFill/>
        </p:spPr>
        <p:txBody>
          <a:bodyPr wrap="square">
            <a:spAutoFit/>
          </a:bodyPr>
          <a:lstStyle/>
          <a:p>
            <a:r>
              <a:rPr lang="en-US" altLang="zh-CN" sz="1800" dirty="0">
                <a:solidFill>
                  <a:srgbClr val="C00000"/>
                </a:solidFill>
              </a:rPr>
              <a:t>A non SC “dead layer” usually exists near the interface. </a:t>
            </a:r>
            <a:endParaRPr lang="zh-CN" altLang="en-US" dirty="0"/>
          </a:p>
        </p:txBody>
      </p:sp>
      <p:sp>
        <p:nvSpPr>
          <p:cNvPr id="6" name="文本框 5">
            <a:extLst>
              <a:ext uri="{FF2B5EF4-FFF2-40B4-BE49-F238E27FC236}">
                <a16:creationId xmlns:a16="http://schemas.microsoft.com/office/drawing/2014/main" id="{83754208-F574-878A-FAA1-ECCCB5BCEF86}"/>
              </a:ext>
            </a:extLst>
          </p:cNvPr>
          <p:cNvSpPr txBox="1"/>
          <p:nvPr/>
        </p:nvSpPr>
        <p:spPr>
          <a:xfrm>
            <a:off x="2757762" y="5758559"/>
            <a:ext cx="1966381" cy="461665"/>
          </a:xfrm>
          <a:prstGeom prst="rect">
            <a:avLst/>
          </a:prstGeom>
          <a:noFill/>
        </p:spPr>
        <p:txBody>
          <a:bodyPr wrap="square">
            <a:spAutoFit/>
          </a:bodyPr>
          <a:lstStyle/>
          <a:p>
            <a:r>
              <a:rPr lang="en-US" altLang="zh-CN" sz="1200" dirty="0">
                <a:latin typeface="Arial" panose="020B0604020202020204" pitchFamily="34" charset="0"/>
                <a:cs typeface="Arial" panose="020B0604020202020204" pitchFamily="34" charset="0"/>
              </a:rPr>
              <a:t>R. Zhang </a:t>
            </a:r>
            <a:r>
              <a:rPr lang="en-US" altLang="zh-CN" sz="1200" i="1" dirty="0">
                <a:latin typeface="Arial" panose="020B0604020202020204" pitchFamily="34" charset="0"/>
                <a:cs typeface="Arial" panose="020B0604020202020204" pitchFamily="34" charset="0"/>
              </a:rPr>
              <a:t>et al., </a:t>
            </a:r>
            <a:r>
              <a:rPr lang="zh-CN" altLang="en-US" sz="1200" i="1" dirty="0">
                <a:latin typeface="Arial" panose="020B0604020202020204" pitchFamily="34" charset="0"/>
                <a:cs typeface="Arial" panose="020B0604020202020204" pitchFamily="34" charset="0"/>
              </a:rPr>
              <a:t>Phys. Rev. </a:t>
            </a:r>
            <a:r>
              <a:rPr lang="en-US" altLang="zh-CN" sz="1200" i="1" dirty="0">
                <a:latin typeface="Arial" panose="020B0604020202020204" pitchFamily="34" charset="0"/>
                <a:cs typeface="Arial" panose="020B0604020202020204" pitchFamily="34" charset="0"/>
              </a:rPr>
              <a:t>Applied </a:t>
            </a:r>
            <a:r>
              <a:rPr lang="en-US" altLang="zh-CN" sz="1200" b="1" dirty="0">
                <a:latin typeface="Arial" panose="020B0604020202020204" pitchFamily="34" charset="0"/>
                <a:cs typeface="Arial" panose="020B0604020202020204" pitchFamily="34" charset="0"/>
              </a:rPr>
              <a:t>17</a:t>
            </a:r>
            <a:r>
              <a:rPr lang="zh-CN" altLang="en-US" sz="1200"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054034</a:t>
            </a:r>
            <a:r>
              <a:rPr lang="zh-CN" altLang="en-US" sz="1200" dirty="0">
                <a:latin typeface="Arial" panose="020B0604020202020204" pitchFamily="34" charset="0"/>
                <a:cs typeface="Arial" panose="020B0604020202020204" pitchFamily="34" charset="0"/>
              </a:rPr>
              <a:t> (20</a:t>
            </a:r>
            <a:r>
              <a:rPr lang="en-US" altLang="zh-CN" sz="1200" dirty="0">
                <a:latin typeface="Arial" panose="020B0604020202020204" pitchFamily="34" charset="0"/>
                <a:cs typeface="Arial" panose="020B0604020202020204" pitchFamily="34" charset="0"/>
              </a:rPr>
              <a:t>22</a:t>
            </a:r>
            <a:r>
              <a:rPr lang="zh-CN" altLang="en-US"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111708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a:t>
            </a: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 </a:t>
            </a:r>
            <a:r>
              <a:rPr lang="en-US" altLang="zh-CN" sz="4000" i="1" dirty="0">
                <a:latin typeface="Arial" panose="020B0604020202020204" pitchFamily="34" charset="0"/>
                <a:ea typeface="黑体" panose="02010609060101010101" pitchFamily="49" charset="-122"/>
                <a:cs typeface="Arial" panose="020B0604020202020204" pitchFamily="34" charset="0"/>
              </a:rPr>
              <a:t>SIS’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10" name="矩形 9">
            <a:extLst>
              <a:ext uri="{FF2B5EF4-FFF2-40B4-BE49-F238E27FC236}">
                <a16:creationId xmlns:a16="http://schemas.microsoft.com/office/drawing/2014/main" id="{730C4B15-D7CF-6F39-6131-96CFC0FBC8E0}"/>
              </a:ext>
            </a:extLst>
          </p:cNvPr>
          <p:cNvSpPr/>
          <p:nvPr/>
        </p:nvSpPr>
        <p:spPr>
          <a:xfrm>
            <a:off x="478639" y="450089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F2EE066F-2A35-A1A8-B911-DB8C487BED00}"/>
              </a:ext>
            </a:extLst>
          </p:cNvPr>
          <p:cNvSpPr/>
          <p:nvPr/>
        </p:nvSpPr>
        <p:spPr>
          <a:xfrm>
            <a:off x="881354" y="450089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2771212-70CE-ECF2-6555-9E1A6E7948C9}"/>
              </a:ext>
            </a:extLst>
          </p:cNvPr>
          <p:cNvSpPr/>
          <p:nvPr/>
        </p:nvSpPr>
        <p:spPr>
          <a:xfrm>
            <a:off x="1284069" y="450089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02EC5369-AEDE-CD21-6DF6-EB9522F380D8}"/>
              </a:ext>
            </a:extLst>
          </p:cNvPr>
          <p:cNvSpPr txBox="1"/>
          <p:nvPr/>
        </p:nvSpPr>
        <p:spPr>
          <a:xfrm rot="16200000">
            <a:off x="-39804" y="4981892"/>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31065465-3229-17F9-3A0D-28A9AC1780A3}"/>
              </a:ext>
            </a:extLst>
          </p:cNvPr>
          <p:cNvSpPr txBox="1"/>
          <p:nvPr/>
        </p:nvSpPr>
        <p:spPr>
          <a:xfrm rot="16200000">
            <a:off x="819430" y="498189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0B66C4E2-884B-16B0-C110-9229E85A88C8}"/>
              </a:ext>
            </a:extLst>
          </p:cNvPr>
          <p:cNvSpPr txBox="1"/>
          <p:nvPr/>
        </p:nvSpPr>
        <p:spPr>
          <a:xfrm rot="16200000">
            <a:off x="1147545" y="4981892"/>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491DC1EE-BEC0-86E6-F19B-E8E882585B32}"/>
              </a:ext>
            </a:extLst>
          </p:cNvPr>
          <p:cNvGrpSpPr/>
          <p:nvPr/>
        </p:nvGrpSpPr>
        <p:grpSpPr>
          <a:xfrm>
            <a:off x="189632" y="4307920"/>
            <a:ext cx="0" cy="1852489"/>
            <a:chOff x="919138" y="4188236"/>
            <a:chExt cx="0" cy="1852489"/>
          </a:xfrm>
        </p:grpSpPr>
        <p:cxnSp>
          <p:nvCxnSpPr>
            <p:cNvPr id="18" name="直接箭头连接符 17">
              <a:extLst>
                <a:ext uri="{FF2B5EF4-FFF2-40B4-BE49-F238E27FC236}">
                  <a16:creationId xmlns:a16="http://schemas.microsoft.com/office/drawing/2014/main" id="{E9030016-49B1-E665-791E-D6943C6C9258}"/>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D745C1A-BE19-4400-3E38-91278A9DA76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5C08514C-7895-F4C0-2380-E801D32678C8}"/>
              </a:ext>
            </a:extLst>
          </p:cNvPr>
          <p:cNvGrpSpPr/>
          <p:nvPr/>
        </p:nvGrpSpPr>
        <p:grpSpPr>
          <a:xfrm>
            <a:off x="1885772" y="4307920"/>
            <a:ext cx="0" cy="1852489"/>
            <a:chOff x="2616068" y="4145109"/>
            <a:chExt cx="0" cy="1852489"/>
          </a:xfrm>
        </p:grpSpPr>
        <p:cxnSp>
          <p:nvCxnSpPr>
            <p:cNvPr id="21" name="直接箭头连接符 20">
              <a:extLst>
                <a:ext uri="{FF2B5EF4-FFF2-40B4-BE49-F238E27FC236}">
                  <a16:creationId xmlns:a16="http://schemas.microsoft.com/office/drawing/2014/main" id="{2F3107CD-763A-E896-540F-7CEC3DF36EAA}"/>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ED563E16-5E71-885E-5239-477A273AEAEF}"/>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文本框 24">
            <a:extLst>
              <a:ext uri="{FF2B5EF4-FFF2-40B4-BE49-F238E27FC236}">
                <a16:creationId xmlns:a16="http://schemas.microsoft.com/office/drawing/2014/main" id="{F6647AA4-0ED8-0970-1759-5DBB07E8D0A0}"/>
              </a:ext>
            </a:extLst>
          </p:cNvPr>
          <p:cNvSpPr txBox="1"/>
          <p:nvPr/>
        </p:nvSpPr>
        <p:spPr>
          <a:xfrm>
            <a:off x="142962" y="6220224"/>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pic>
        <p:nvPicPr>
          <p:cNvPr id="7" name="图片 6">
            <a:extLst>
              <a:ext uri="{FF2B5EF4-FFF2-40B4-BE49-F238E27FC236}">
                <a16:creationId xmlns:a16="http://schemas.microsoft.com/office/drawing/2014/main" id="{3D231F94-B4B3-4916-BF15-2B58FBDFA286}"/>
              </a:ext>
            </a:extLst>
          </p:cNvPr>
          <p:cNvPicPr>
            <a:picLocks noChangeAspect="1"/>
          </p:cNvPicPr>
          <p:nvPr/>
        </p:nvPicPr>
        <p:blipFill>
          <a:blip r:embed="rId3"/>
          <a:stretch>
            <a:fillRect/>
          </a:stretch>
        </p:blipFill>
        <p:spPr>
          <a:xfrm>
            <a:off x="103588" y="939499"/>
            <a:ext cx="3802550" cy="3116104"/>
          </a:xfrm>
          <a:prstGeom prst="rect">
            <a:avLst/>
          </a:prstGeom>
        </p:spPr>
      </p:pic>
      <p:pic>
        <p:nvPicPr>
          <p:cNvPr id="14" name="图片 13">
            <a:extLst>
              <a:ext uri="{FF2B5EF4-FFF2-40B4-BE49-F238E27FC236}">
                <a16:creationId xmlns:a16="http://schemas.microsoft.com/office/drawing/2014/main" id="{A2D046F5-8CA0-915F-7E1C-065949B94AAE}"/>
              </a:ext>
            </a:extLst>
          </p:cNvPr>
          <p:cNvPicPr>
            <a:picLocks noChangeAspect="1"/>
          </p:cNvPicPr>
          <p:nvPr/>
        </p:nvPicPr>
        <p:blipFill>
          <a:blip r:embed="rId4"/>
          <a:stretch>
            <a:fillRect/>
          </a:stretch>
        </p:blipFill>
        <p:spPr>
          <a:xfrm>
            <a:off x="8461637" y="907519"/>
            <a:ext cx="3586493" cy="2742014"/>
          </a:xfrm>
          <a:prstGeom prst="rect">
            <a:avLst/>
          </a:prstGeom>
        </p:spPr>
      </p:pic>
      <p:pic>
        <p:nvPicPr>
          <p:cNvPr id="19" name="图片 18">
            <a:extLst>
              <a:ext uri="{FF2B5EF4-FFF2-40B4-BE49-F238E27FC236}">
                <a16:creationId xmlns:a16="http://schemas.microsoft.com/office/drawing/2014/main" id="{B1CE09B8-C2F5-9E67-5742-C601F9EBA2AD}"/>
              </a:ext>
            </a:extLst>
          </p:cNvPr>
          <p:cNvPicPr>
            <a:picLocks noChangeAspect="1"/>
          </p:cNvPicPr>
          <p:nvPr/>
        </p:nvPicPr>
        <p:blipFill>
          <a:blip r:embed="rId5"/>
          <a:stretch>
            <a:fillRect/>
          </a:stretch>
        </p:blipFill>
        <p:spPr>
          <a:xfrm>
            <a:off x="4390827" y="800187"/>
            <a:ext cx="1856462" cy="1806809"/>
          </a:xfrm>
          <a:prstGeom prst="rect">
            <a:avLst/>
          </a:prstGeom>
        </p:spPr>
      </p:pic>
      <p:pic>
        <p:nvPicPr>
          <p:cNvPr id="28" name="图片 27">
            <a:extLst>
              <a:ext uri="{FF2B5EF4-FFF2-40B4-BE49-F238E27FC236}">
                <a16:creationId xmlns:a16="http://schemas.microsoft.com/office/drawing/2014/main" id="{3FF5ACA8-6074-B53A-C771-4190E10C4139}"/>
              </a:ext>
            </a:extLst>
          </p:cNvPr>
          <p:cNvPicPr>
            <a:picLocks noChangeAspect="1"/>
          </p:cNvPicPr>
          <p:nvPr/>
        </p:nvPicPr>
        <p:blipFill>
          <a:blip r:embed="rId6"/>
          <a:stretch>
            <a:fillRect/>
          </a:stretch>
        </p:blipFill>
        <p:spPr>
          <a:xfrm>
            <a:off x="4388922" y="2397261"/>
            <a:ext cx="1856462" cy="1572636"/>
          </a:xfrm>
          <a:prstGeom prst="rect">
            <a:avLst/>
          </a:prstGeom>
        </p:spPr>
      </p:pic>
      <p:pic>
        <p:nvPicPr>
          <p:cNvPr id="30" name="图片 29">
            <a:extLst>
              <a:ext uri="{FF2B5EF4-FFF2-40B4-BE49-F238E27FC236}">
                <a16:creationId xmlns:a16="http://schemas.microsoft.com/office/drawing/2014/main" id="{F177329C-3328-A89F-5257-564A1D84E9F3}"/>
              </a:ext>
            </a:extLst>
          </p:cNvPr>
          <p:cNvPicPr>
            <a:picLocks noChangeAspect="1"/>
          </p:cNvPicPr>
          <p:nvPr/>
        </p:nvPicPr>
        <p:blipFill>
          <a:blip r:embed="rId7"/>
          <a:stretch>
            <a:fillRect/>
          </a:stretch>
        </p:blipFill>
        <p:spPr>
          <a:xfrm>
            <a:off x="6162329" y="1368050"/>
            <a:ext cx="2033922" cy="1859812"/>
          </a:xfrm>
          <a:prstGeom prst="rect">
            <a:avLst/>
          </a:prstGeom>
        </p:spPr>
      </p:pic>
      <p:sp>
        <p:nvSpPr>
          <p:cNvPr id="31" name="矩形 30">
            <a:extLst>
              <a:ext uri="{FF2B5EF4-FFF2-40B4-BE49-F238E27FC236}">
                <a16:creationId xmlns:a16="http://schemas.microsoft.com/office/drawing/2014/main" id="{58077FA1-3603-D8DD-DE91-91199AB7A718}"/>
              </a:ext>
            </a:extLst>
          </p:cNvPr>
          <p:cNvSpPr/>
          <p:nvPr/>
        </p:nvSpPr>
        <p:spPr>
          <a:xfrm>
            <a:off x="6041515"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2" name="矩形 31">
            <a:extLst>
              <a:ext uri="{FF2B5EF4-FFF2-40B4-BE49-F238E27FC236}">
                <a16:creationId xmlns:a16="http://schemas.microsoft.com/office/drawing/2014/main" id="{6BE616E3-DBFC-99C7-F3A2-C130673BE8AD}"/>
              </a:ext>
            </a:extLst>
          </p:cNvPr>
          <p:cNvSpPr/>
          <p:nvPr/>
        </p:nvSpPr>
        <p:spPr>
          <a:xfrm>
            <a:off x="6444230"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矩形 32">
            <a:extLst>
              <a:ext uri="{FF2B5EF4-FFF2-40B4-BE49-F238E27FC236}">
                <a16:creationId xmlns:a16="http://schemas.microsoft.com/office/drawing/2014/main" id="{DE1E555E-F485-4BB5-5D10-32172A591E57}"/>
              </a:ext>
            </a:extLst>
          </p:cNvPr>
          <p:cNvSpPr/>
          <p:nvPr/>
        </p:nvSpPr>
        <p:spPr>
          <a:xfrm>
            <a:off x="6846945"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4" name="文本框 33">
            <a:extLst>
              <a:ext uri="{FF2B5EF4-FFF2-40B4-BE49-F238E27FC236}">
                <a16:creationId xmlns:a16="http://schemas.microsoft.com/office/drawing/2014/main" id="{60AB54EF-A172-07F8-D466-3A23E0D1DAAF}"/>
              </a:ext>
            </a:extLst>
          </p:cNvPr>
          <p:cNvSpPr txBox="1"/>
          <p:nvPr/>
        </p:nvSpPr>
        <p:spPr>
          <a:xfrm rot="16200000">
            <a:off x="5903016"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35" name="文本框 34">
            <a:extLst>
              <a:ext uri="{FF2B5EF4-FFF2-40B4-BE49-F238E27FC236}">
                <a16:creationId xmlns:a16="http://schemas.microsoft.com/office/drawing/2014/main" id="{225E5C28-33ED-1B02-E2F8-88C0D52AC416}"/>
              </a:ext>
            </a:extLst>
          </p:cNvPr>
          <p:cNvSpPr txBox="1"/>
          <p:nvPr/>
        </p:nvSpPr>
        <p:spPr>
          <a:xfrm rot="16200000">
            <a:off x="6279714"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36" name="文本框 35">
            <a:extLst>
              <a:ext uri="{FF2B5EF4-FFF2-40B4-BE49-F238E27FC236}">
                <a16:creationId xmlns:a16="http://schemas.microsoft.com/office/drawing/2014/main" id="{01BCC7BA-1EEC-7791-E97D-EA256577191C}"/>
              </a:ext>
            </a:extLst>
          </p:cNvPr>
          <p:cNvSpPr txBox="1"/>
          <p:nvPr/>
        </p:nvSpPr>
        <p:spPr>
          <a:xfrm rot="16200000">
            <a:off x="6813013"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37" name="组合 36">
            <a:extLst>
              <a:ext uri="{FF2B5EF4-FFF2-40B4-BE49-F238E27FC236}">
                <a16:creationId xmlns:a16="http://schemas.microsoft.com/office/drawing/2014/main" id="{2433650E-D688-A76F-A389-7D203D76FFD6}"/>
              </a:ext>
            </a:extLst>
          </p:cNvPr>
          <p:cNvGrpSpPr/>
          <p:nvPr/>
        </p:nvGrpSpPr>
        <p:grpSpPr>
          <a:xfrm>
            <a:off x="5752508" y="4289934"/>
            <a:ext cx="0" cy="1852489"/>
            <a:chOff x="919138" y="4188236"/>
            <a:chExt cx="0" cy="1852489"/>
          </a:xfrm>
        </p:grpSpPr>
        <p:cxnSp>
          <p:nvCxnSpPr>
            <p:cNvPr id="38" name="直接箭头连接符 37">
              <a:extLst>
                <a:ext uri="{FF2B5EF4-FFF2-40B4-BE49-F238E27FC236}">
                  <a16:creationId xmlns:a16="http://schemas.microsoft.com/office/drawing/2014/main" id="{7C1EF5D2-D092-3999-D949-DF910CF559AC}"/>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D5CE0E67-CA8C-2557-D79F-68E5C5EBB4E6}"/>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a16="http://schemas.microsoft.com/office/drawing/2014/main" id="{446A727D-C6FC-A518-06D1-BC4B5E4113BD}"/>
              </a:ext>
            </a:extLst>
          </p:cNvPr>
          <p:cNvGrpSpPr/>
          <p:nvPr/>
        </p:nvGrpSpPr>
        <p:grpSpPr>
          <a:xfrm>
            <a:off x="7448648" y="4289934"/>
            <a:ext cx="0" cy="1852489"/>
            <a:chOff x="2616068" y="4145109"/>
            <a:chExt cx="0" cy="1852489"/>
          </a:xfrm>
        </p:grpSpPr>
        <p:cxnSp>
          <p:nvCxnSpPr>
            <p:cNvPr id="41" name="直接箭头连接符 40">
              <a:extLst>
                <a:ext uri="{FF2B5EF4-FFF2-40B4-BE49-F238E27FC236}">
                  <a16:creationId xmlns:a16="http://schemas.microsoft.com/office/drawing/2014/main" id="{F3A3CDE9-054D-E77C-3B24-799089662EDD}"/>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D688B3DF-A413-92B1-FA0A-B89055D0142A}"/>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a16="http://schemas.microsoft.com/office/drawing/2014/main" id="{3C05F755-B6CB-B658-744E-A4C1585B90D0}"/>
              </a:ext>
            </a:extLst>
          </p:cNvPr>
          <p:cNvSpPr txBox="1"/>
          <p:nvPr/>
        </p:nvSpPr>
        <p:spPr>
          <a:xfrm>
            <a:off x="5674320" y="6207571"/>
            <a:ext cx="1852880" cy="369332"/>
          </a:xfrm>
          <a:prstGeom prst="rect">
            <a:avLst/>
          </a:prstGeom>
          <a:noFill/>
        </p:spPr>
        <p:txBody>
          <a:bodyPr wrap="none" rtlCol="0">
            <a:spAutoFit/>
          </a:bodyPr>
          <a:lstStyle/>
          <a:p>
            <a:r>
              <a:rPr lang="en-US" altLang="zh-CN" i="1" dirty="0"/>
              <a:t>H </a:t>
            </a:r>
            <a:r>
              <a:rPr lang="en-US" altLang="zh-CN" dirty="0"/>
              <a:t>from both sides</a:t>
            </a:r>
            <a:endParaRPr lang="zh-CN" altLang="en-US" dirty="0"/>
          </a:p>
        </p:txBody>
      </p:sp>
      <p:sp>
        <p:nvSpPr>
          <p:cNvPr id="45" name="矩形 44">
            <a:extLst>
              <a:ext uri="{FF2B5EF4-FFF2-40B4-BE49-F238E27FC236}">
                <a16:creationId xmlns:a16="http://schemas.microsoft.com/office/drawing/2014/main" id="{A9CFC341-8210-40B8-1426-CB95DAB32493}"/>
              </a:ext>
            </a:extLst>
          </p:cNvPr>
          <p:cNvSpPr/>
          <p:nvPr/>
        </p:nvSpPr>
        <p:spPr>
          <a:xfrm>
            <a:off x="9964996" y="4482909"/>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6" name="矩形 45">
            <a:extLst>
              <a:ext uri="{FF2B5EF4-FFF2-40B4-BE49-F238E27FC236}">
                <a16:creationId xmlns:a16="http://schemas.microsoft.com/office/drawing/2014/main" id="{C5F00372-CB68-EEB8-878E-AE917034F006}"/>
              </a:ext>
            </a:extLst>
          </p:cNvPr>
          <p:cNvSpPr/>
          <p:nvPr/>
        </p:nvSpPr>
        <p:spPr>
          <a:xfrm>
            <a:off x="10367711" y="4482909"/>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7" name="矩形 46">
            <a:extLst>
              <a:ext uri="{FF2B5EF4-FFF2-40B4-BE49-F238E27FC236}">
                <a16:creationId xmlns:a16="http://schemas.microsoft.com/office/drawing/2014/main" id="{E20E84E9-05A3-F317-341D-EEC7499AB9B3}"/>
              </a:ext>
            </a:extLst>
          </p:cNvPr>
          <p:cNvSpPr/>
          <p:nvPr/>
        </p:nvSpPr>
        <p:spPr>
          <a:xfrm>
            <a:off x="10770426" y="4482909"/>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8" name="文本框 47">
            <a:extLst>
              <a:ext uri="{FF2B5EF4-FFF2-40B4-BE49-F238E27FC236}">
                <a16:creationId xmlns:a16="http://schemas.microsoft.com/office/drawing/2014/main" id="{925AF3CD-5F76-9FE7-05B2-3B0513CF7A22}"/>
              </a:ext>
            </a:extLst>
          </p:cNvPr>
          <p:cNvSpPr txBox="1"/>
          <p:nvPr/>
        </p:nvSpPr>
        <p:spPr>
          <a:xfrm rot="16200000">
            <a:off x="9826497" y="4963906"/>
            <a:ext cx="646331"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NbN</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49" name="文本框 48">
            <a:extLst>
              <a:ext uri="{FF2B5EF4-FFF2-40B4-BE49-F238E27FC236}">
                <a16:creationId xmlns:a16="http://schemas.microsoft.com/office/drawing/2014/main" id="{FDDFAB04-1EF6-5DD8-06D6-9FC27F7EC237}"/>
              </a:ext>
            </a:extLst>
          </p:cNvPr>
          <p:cNvSpPr txBox="1"/>
          <p:nvPr/>
        </p:nvSpPr>
        <p:spPr>
          <a:xfrm rot="16200000">
            <a:off x="10203195" y="4963906"/>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dirty="0">
              <a:latin typeface="Arial" panose="020B0604020202020204" pitchFamily="34" charset="0"/>
              <a:cs typeface="Arial" panose="020B0604020202020204" pitchFamily="34" charset="0"/>
            </a:endParaRPr>
          </a:p>
        </p:txBody>
      </p:sp>
      <p:sp>
        <p:nvSpPr>
          <p:cNvPr id="50" name="文本框 49">
            <a:extLst>
              <a:ext uri="{FF2B5EF4-FFF2-40B4-BE49-F238E27FC236}">
                <a16:creationId xmlns:a16="http://schemas.microsoft.com/office/drawing/2014/main" id="{1115918A-12B7-CC45-292E-258DD9BFFC73}"/>
              </a:ext>
            </a:extLst>
          </p:cNvPr>
          <p:cNvSpPr txBox="1"/>
          <p:nvPr/>
        </p:nvSpPr>
        <p:spPr>
          <a:xfrm rot="16200000">
            <a:off x="10736494" y="4963906"/>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dirty="0">
              <a:solidFill>
                <a:schemeClr val="bg1"/>
              </a:solidFill>
              <a:latin typeface="Arial" panose="020B0604020202020204" pitchFamily="34" charset="0"/>
              <a:cs typeface="Arial" panose="020B0604020202020204" pitchFamily="34" charset="0"/>
            </a:endParaRPr>
          </a:p>
        </p:txBody>
      </p:sp>
      <p:grpSp>
        <p:nvGrpSpPr>
          <p:cNvPr id="51" name="组合 50">
            <a:extLst>
              <a:ext uri="{FF2B5EF4-FFF2-40B4-BE49-F238E27FC236}">
                <a16:creationId xmlns:a16="http://schemas.microsoft.com/office/drawing/2014/main" id="{AE046C4E-1383-19EC-3918-8F5DEC1F325E}"/>
              </a:ext>
            </a:extLst>
          </p:cNvPr>
          <p:cNvGrpSpPr/>
          <p:nvPr/>
        </p:nvGrpSpPr>
        <p:grpSpPr>
          <a:xfrm>
            <a:off x="9675989" y="4289934"/>
            <a:ext cx="0" cy="1852489"/>
            <a:chOff x="919138" y="4188236"/>
            <a:chExt cx="0" cy="1852489"/>
          </a:xfrm>
        </p:grpSpPr>
        <p:cxnSp>
          <p:nvCxnSpPr>
            <p:cNvPr id="52" name="直接箭头连接符 51">
              <a:extLst>
                <a:ext uri="{FF2B5EF4-FFF2-40B4-BE49-F238E27FC236}">
                  <a16:creationId xmlns:a16="http://schemas.microsoft.com/office/drawing/2014/main" id="{AF6CAF12-FB2F-E08D-0E04-22AD626EB0BE}"/>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E36E783E-49FB-FD3C-6400-EB510F32EF53}"/>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文本框 57">
            <a:extLst>
              <a:ext uri="{FF2B5EF4-FFF2-40B4-BE49-F238E27FC236}">
                <a16:creationId xmlns:a16="http://schemas.microsoft.com/office/drawing/2014/main" id="{4E931ADF-FA41-41A9-B3A7-E8E8D34C9ECC}"/>
              </a:ext>
            </a:extLst>
          </p:cNvPr>
          <p:cNvSpPr txBox="1"/>
          <p:nvPr/>
        </p:nvSpPr>
        <p:spPr>
          <a:xfrm>
            <a:off x="9725722" y="6207571"/>
            <a:ext cx="1679755" cy="369332"/>
          </a:xfrm>
          <a:prstGeom prst="rect">
            <a:avLst/>
          </a:prstGeom>
          <a:noFill/>
        </p:spPr>
        <p:txBody>
          <a:bodyPr wrap="none" rtlCol="0">
            <a:spAutoFit/>
          </a:bodyPr>
          <a:lstStyle/>
          <a:p>
            <a:r>
              <a:rPr lang="en-US" altLang="zh-CN" i="1" dirty="0"/>
              <a:t>H </a:t>
            </a:r>
            <a:r>
              <a:rPr lang="en-US" altLang="zh-CN" dirty="0"/>
              <a:t>from one side</a:t>
            </a:r>
            <a:endParaRPr lang="zh-CN" altLang="en-US" dirty="0"/>
          </a:p>
        </p:txBody>
      </p:sp>
      <p:sp>
        <p:nvSpPr>
          <p:cNvPr id="66" name="文本框 65">
            <a:extLst>
              <a:ext uri="{FF2B5EF4-FFF2-40B4-BE49-F238E27FC236}">
                <a16:creationId xmlns:a16="http://schemas.microsoft.com/office/drawing/2014/main" id="{FAD5E1AF-0455-0987-457B-E916C17B98D5}"/>
              </a:ext>
            </a:extLst>
          </p:cNvPr>
          <p:cNvSpPr txBox="1"/>
          <p:nvPr/>
        </p:nvSpPr>
        <p:spPr>
          <a:xfrm>
            <a:off x="6162329" y="3315986"/>
            <a:ext cx="2887535"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zh-CN" altLang="en-US" sz="1300" i="1" dirty="0">
                <a:latin typeface="Arial" panose="020B0604020202020204" pitchFamily="34" charset="0"/>
                <a:cs typeface="Arial" panose="020B0604020202020204" pitchFamily="34" charset="0"/>
              </a:rPr>
              <a:t>Phys. Rev. ST Accel. Beams</a:t>
            </a:r>
            <a:r>
              <a:rPr lang="zh-CN" altLang="en-US" sz="1300" dirty="0">
                <a:latin typeface="Arial" panose="020B0604020202020204" pitchFamily="34" charset="0"/>
                <a:cs typeface="Arial" panose="020B0604020202020204" pitchFamily="34" charset="0"/>
              </a:rPr>
              <a:t> </a:t>
            </a:r>
            <a:r>
              <a:rPr lang="zh-CN" altLang="en-US" sz="1300" b="1" dirty="0">
                <a:latin typeface="Arial" panose="020B0604020202020204" pitchFamily="34" charset="0"/>
                <a:cs typeface="Arial" panose="020B0604020202020204" pitchFamily="34" charset="0"/>
              </a:rPr>
              <a:t>13</a:t>
            </a:r>
            <a:r>
              <a:rPr lang="zh-CN" altLang="en-US" sz="1300" dirty="0">
                <a:latin typeface="Arial" panose="020B0604020202020204" pitchFamily="34" charset="0"/>
                <a:cs typeface="Arial" panose="020B0604020202020204" pitchFamily="34" charset="0"/>
              </a:rPr>
              <a:t>, 121001 (2010)</a:t>
            </a:r>
          </a:p>
        </p:txBody>
      </p:sp>
      <p:sp>
        <p:nvSpPr>
          <p:cNvPr id="67" name="文本框 66">
            <a:extLst>
              <a:ext uri="{FF2B5EF4-FFF2-40B4-BE49-F238E27FC236}">
                <a16:creationId xmlns:a16="http://schemas.microsoft.com/office/drawing/2014/main" id="{2C987960-D7C7-FAB8-6E2D-CC3A821688CE}"/>
              </a:ext>
            </a:extLst>
          </p:cNvPr>
          <p:cNvSpPr txBox="1"/>
          <p:nvPr/>
        </p:nvSpPr>
        <p:spPr>
          <a:xfrm>
            <a:off x="9173265" y="3562927"/>
            <a:ext cx="2455220" cy="492443"/>
          </a:xfrm>
          <a:prstGeom prst="rect">
            <a:avLst/>
          </a:prstGeom>
          <a:noFill/>
        </p:spPr>
        <p:txBody>
          <a:bodyPr wrap="square">
            <a:spAutoFit/>
          </a:bodyPr>
          <a:lstStyle/>
          <a:p>
            <a:r>
              <a:rPr lang="en-US" altLang="zh-CN" sz="1300" dirty="0">
                <a:latin typeface="Arial" panose="020B0604020202020204" pitchFamily="34" charset="0"/>
                <a:cs typeface="Arial" panose="020B0604020202020204" pitchFamily="34" charset="0"/>
              </a:rPr>
              <a:t>C. Z. Antoine </a:t>
            </a:r>
            <a:r>
              <a:rPr lang="en-US" altLang="zh-CN" sz="1300" i="1" dirty="0">
                <a:latin typeface="Arial" panose="020B0604020202020204" pitchFamily="34" charset="0"/>
                <a:cs typeface="Arial" panose="020B0604020202020204" pitchFamily="34" charset="0"/>
              </a:rPr>
              <a:t>et al., </a:t>
            </a:r>
            <a:r>
              <a:rPr lang="fr-FR" altLang="zh-CN" sz="1300" i="1" dirty="0">
                <a:latin typeface="Arial" panose="020B0604020202020204" pitchFamily="34" charset="0"/>
                <a:cs typeface="Arial" panose="020B0604020202020204" pitchFamily="34" charset="0"/>
              </a:rPr>
              <a:t>Appl. Phys. Lett. </a:t>
            </a:r>
            <a:r>
              <a:rPr lang="fr-FR" altLang="zh-CN" sz="1300" b="1" dirty="0">
                <a:latin typeface="Arial" panose="020B0604020202020204" pitchFamily="34" charset="0"/>
                <a:cs typeface="Arial" panose="020B0604020202020204" pitchFamily="34" charset="0"/>
              </a:rPr>
              <a:t>102</a:t>
            </a:r>
            <a:r>
              <a:rPr lang="fr-FR" altLang="zh-CN" sz="1300" dirty="0">
                <a:latin typeface="Arial" panose="020B0604020202020204" pitchFamily="34" charset="0"/>
                <a:cs typeface="Arial" panose="020B0604020202020204" pitchFamily="34" charset="0"/>
              </a:rPr>
              <a:t>, 102603 (2013)</a:t>
            </a:r>
            <a:endParaRPr lang="zh-CN" altLang="en-US" sz="1300" dirty="0">
              <a:latin typeface="Arial" panose="020B0604020202020204" pitchFamily="34" charset="0"/>
              <a:cs typeface="Arial" panose="020B0604020202020204" pitchFamily="34" charset="0"/>
            </a:endParaRPr>
          </a:p>
        </p:txBody>
      </p:sp>
      <p:sp>
        <p:nvSpPr>
          <p:cNvPr id="4" name="箭头: 右 3">
            <a:extLst>
              <a:ext uri="{FF2B5EF4-FFF2-40B4-BE49-F238E27FC236}">
                <a16:creationId xmlns:a16="http://schemas.microsoft.com/office/drawing/2014/main" id="{1FF33638-55C8-2463-BE4B-A732774AB569}"/>
              </a:ext>
            </a:extLst>
          </p:cNvPr>
          <p:cNvSpPr/>
          <p:nvPr/>
        </p:nvSpPr>
        <p:spPr>
          <a:xfrm>
            <a:off x="2113396" y="5088138"/>
            <a:ext cx="402614" cy="3836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177744D4-C016-7068-5E5C-EBBEC29E953E}"/>
              </a:ext>
            </a:extLst>
          </p:cNvPr>
          <p:cNvSpPr/>
          <p:nvPr/>
        </p:nvSpPr>
        <p:spPr>
          <a:xfrm>
            <a:off x="2928679" y="450089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 name="矩形 5">
            <a:extLst>
              <a:ext uri="{FF2B5EF4-FFF2-40B4-BE49-F238E27FC236}">
                <a16:creationId xmlns:a16="http://schemas.microsoft.com/office/drawing/2014/main" id="{E963E9D2-71D1-BAF2-7ED3-0EC9D35A617A}"/>
              </a:ext>
            </a:extLst>
          </p:cNvPr>
          <p:cNvSpPr/>
          <p:nvPr/>
        </p:nvSpPr>
        <p:spPr>
          <a:xfrm>
            <a:off x="3582497" y="450089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 name="矩形 7">
            <a:extLst>
              <a:ext uri="{FF2B5EF4-FFF2-40B4-BE49-F238E27FC236}">
                <a16:creationId xmlns:a16="http://schemas.microsoft.com/office/drawing/2014/main" id="{65257FAE-AFB8-7A80-0472-9984F9517B56}"/>
              </a:ext>
            </a:extLst>
          </p:cNvPr>
          <p:cNvSpPr/>
          <p:nvPr/>
        </p:nvSpPr>
        <p:spPr>
          <a:xfrm>
            <a:off x="3985212" y="450089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9" name="文本框 8">
            <a:extLst>
              <a:ext uri="{FF2B5EF4-FFF2-40B4-BE49-F238E27FC236}">
                <a16:creationId xmlns:a16="http://schemas.microsoft.com/office/drawing/2014/main" id="{597A54A5-A39B-66F3-AB0B-7936DC7D01A6}"/>
              </a:ext>
            </a:extLst>
          </p:cNvPr>
          <p:cNvSpPr txBox="1"/>
          <p:nvPr/>
        </p:nvSpPr>
        <p:spPr>
          <a:xfrm rot="16200000">
            <a:off x="2410236" y="4981892"/>
            <a:ext cx="140621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FeSe</a:t>
            </a:r>
            <a:r>
              <a:rPr lang="en-US" altLang="zh-CN" baseline="-25000" dirty="0">
                <a:solidFill>
                  <a:schemeClr val="bg1"/>
                </a:solidFill>
                <a:latin typeface="Arial" panose="020B0604020202020204" pitchFamily="34" charset="0"/>
                <a:cs typeface="Arial" panose="020B0604020202020204" pitchFamily="34" charset="0"/>
              </a:rPr>
              <a:t>0.6</a:t>
            </a:r>
            <a:r>
              <a:rPr lang="en-US" altLang="zh-CN" dirty="0">
                <a:solidFill>
                  <a:schemeClr val="bg1"/>
                </a:solidFill>
                <a:latin typeface="Arial" panose="020B0604020202020204" pitchFamily="34" charset="0"/>
                <a:cs typeface="Arial" panose="020B0604020202020204" pitchFamily="34" charset="0"/>
              </a:rPr>
              <a:t>Te</a:t>
            </a:r>
            <a:r>
              <a:rPr lang="en-US" altLang="zh-CN" baseline="-25000" dirty="0">
                <a:solidFill>
                  <a:schemeClr val="bg1"/>
                </a:solidFill>
                <a:latin typeface="Arial" panose="020B0604020202020204" pitchFamily="34" charset="0"/>
                <a:cs typeface="Arial" panose="020B0604020202020204" pitchFamily="34" charset="0"/>
              </a:rPr>
              <a:t>0.4</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7" name="文本框 16">
            <a:extLst>
              <a:ext uri="{FF2B5EF4-FFF2-40B4-BE49-F238E27FC236}">
                <a16:creationId xmlns:a16="http://schemas.microsoft.com/office/drawing/2014/main" id="{8E41ABF7-BDFD-7B58-2464-85AA55295E4D}"/>
              </a:ext>
            </a:extLst>
          </p:cNvPr>
          <p:cNvSpPr txBox="1"/>
          <p:nvPr/>
        </p:nvSpPr>
        <p:spPr>
          <a:xfrm rot="16200000">
            <a:off x="3520573" y="498189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26" name="文本框 25">
            <a:extLst>
              <a:ext uri="{FF2B5EF4-FFF2-40B4-BE49-F238E27FC236}">
                <a16:creationId xmlns:a16="http://schemas.microsoft.com/office/drawing/2014/main" id="{B09CE047-8153-A7D8-F3D8-F2F507712402}"/>
              </a:ext>
            </a:extLst>
          </p:cNvPr>
          <p:cNvSpPr txBox="1"/>
          <p:nvPr/>
        </p:nvSpPr>
        <p:spPr>
          <a:xfrm rot="16200000">
            <a:off x="3848688" y="4981892"/>
            <a:ext cx="684803"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MgO</a:t>
            </a:r>
            <a:endParaRPr lang="zh-CN" altLang="en-US" baseline="-25000" dirty="0">
              <a:latin typeface="Arial" panose="020B0604020202020204" pitchFamily="34" charset="0"/>
              <a:cs typeface="Arial" panose="020B0604020202020204" pitchFamily="34" charset="0"/>
            </a:endParaRPr>
          </a:p>
        </p:txBody>
      </p:sp>
      <p:grpSp>
        <p:nvGrpSpPr>
          <p:cNvPr id="27" name="组合 26">
            <a:extLst>
              <a:ext uri="{FF2B5EF4-FFF2-40B4-BE49-F238E27FC236}">
                <a16:creationId xmlns:a16="http://schemas.microsoft.com/office/drawing/2014/main" id="{5EF186EB-A62A-A85B-40E6-22E83E4C7E34}"/>
              </a:ext>
            </a:extLst>
          </p:cNvPr>
          <p:cNvGrpSpPr/>
          <p:nvPr/>
        </p:nvGrpSpPr>
        <p:grpSpPr>
          <a:xfrm>
            <a:off x="2639672" y="4307920"/>
            <a:ext cx="0" cy="1852489"/>
            <a:chOff x="919138" y="4188236"/>
            <a:chExt cx="0" cy="1852489"/>
          </a:xfrm>
        </p:grpSpPr>
        <p:cxnSp>
          <p:nvCxnSpPr>
            <p:cNvPr id="29" name="直接箭头连接符 28">
              <a:extLst>
                <a:ext uri="{FF2B5EF4-FFF2-40B4-BE49-F238E27FC236}">
                  <a16:creationId xmlns:a16="http://schemas.microsoft.com/office/drawing/2014/main" id="{67C463B1-956A-581F-78D2-EA850ADADA33}"/>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95881C24-E6B8-1BF7-E102-E29805BAC914}"/>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4" name="组合 53">
            <a:extLst>
              <a:ext uri="{FF2B5EF4-FFF2-40B4-BE49-F238E27FC236}">
                <a16:creationId xmlns:a16="http://schemas.microsoft.com/office/drawing/2014/main" id="{73D8F564-AE7B-1109-E152-E1F6FB716FDC}"/>
              </a:ext>
            </a:extLst>
          </p:cNvPr>
          <p:cNvGrpSpPr/>
          <p:nvPr/>
        </p:nvGrpSpPr>
        <p:grpSpPr>
          <a:xfrm>
            <a:off x="4515849" y="4307920"/>
            <a:ext cx="0" cy="1852489"/>
            <a:chOff x="2616068" y="4145109"/>
            <a:chExt cx="0" cy="1852489"/>
          </a:xfrm>
        </p:grpSpPr>
        <p:cxnSp>
          <p:nvCxnSpPr>
            <p:cNvPr id="55" name="直接箭头连接符 54">
              <a:extLst>
                <a:ext uri="{FF2B5EF4-FFF2-40B4-BE49-F238E27FC236}">
                  <a16:creationId xmlns:a16="http://schemas.microsoft.com/office/drawing/2014/main" id="{459D1157-D5A7-B70D-9648-EA9FA89E34A7}"/>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id="{2AB56105-7504-E12C-20B6-70EC40FC6927}"/>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矩形 56">
            <a:extLst>
              <a:ext uri="{FF2B5EF4-FFF2-40B4-BE49-F238E27FC236}">
                <a16:creationId xmlns:a16="http://schemas.microsoft.com/office/drawing/2014/main" id="{7F4B05C7-3994-3477-0CE1-5497D8A1E379}"/>
              </a:ext>
            </a:extLst>
          </p:cNvPr>
          <p:cNvSpPr/>
          <p:nvPr/>
        </p:nvSpPr>
        <p:spPr>
          <a:xfrm>
            <a:off x="3331394" y="4500895"/>
            <a:ext cx="250518"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9" name="文本框 58">
            <a:extLst>
              <a:ext uri="{FF2B5EF4-FFF2-40B4-BE49-F238E27FC236}">
                <a16:creationId xmlns:a16="http://schemas.microsoft.com/office/drawing/2014/main" id="{D0DF5FC3-E62F-F998-1DA7-A43D749A0EB2}"/>
              </a:ext>
            </a:extLst>
          </p:cNvPr>
          <p:cNvSpPr txBox="1"/>
          <p:nvPr/>
        </p:nvSpPr>
        <p:spPr>
          <a:xfrm rot="16200000">
            <a:off x="2939445" y="4968303"/>
            <a:ext cx="992579"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Non SC</a:t>
            </a:r>
            <a:endParaRPr lang="zh-CN" altLang="en-US" baseline="-25000" dirty="0">
              <a:latin typeface="Arial" panose="020B0604020202020204" pitchFamily="34" charset="0"/>
              <a:cs typeface="Arial" panose="020B0604020202020204" pitchFamily="34" charset="0"/>
            </a:endParaRPr>
          </a:p>
        </p:txBody>
      </p:sp>
      <p:grpSp>
        <p:nvGrpSpPr>
          <p:cNvPr id="68" name="组合 67">
            <a:extLst>
              <a:ext uri="{FF2B5EF4-FFF2-40B4-BE49-F238E27FC236}">
                <a16:creationId xmlns:a16="http://schemas.microsoft.com/office/drawing/2014/main" id="{492B763A-34BD-8489-7EC4-493A5F2F2054}"/>
              </a:ext>
            </a:extLst>
          </p:cNvPr>
          <p:cNvGrpSpPr/>
          <p:nvPr/>
        </p:nvGrpSpPr>
        <p:grpSpPr>
          <a:xfrm>
            <a:off x="3456653" y="4289934"/>
            <a:ext cx="3187982" cy="1870475"/>
            <a:chOff x="3456653" y="4289934"/>
            <a:chExt cx="3187982" cy="1870475"/>
          </a:xfrm>
        </p:grpSpPr>
        <p:grpSp>
          <p:nvGrpSpPr>
            <p:cNvPr id="60" name="组合 59">
              <a:extLst>
                <a:ext uri="{FF2B5EF4-FFF2-40B4-BE49-F238E27FC236}">
                  <a16:creationId xmlns:a16="http://schemas.microsoft.com/office/drawing/2014/main" id="{C1272E46-5B20-A530-0DF1-E8F8E41B21AF}"/>
                </a:ext>
              </a:extLst>
            </p:cNvPr>
            <p:cNvGrpSpPr/>
            <p:nvPr/>
          </p:nvGrpSpPr>
          <p:grpSpPr>
            <a:xfrm>
              <a:off x="3456653" y="4307920"/>
              <a:ext cx="0" cy="1852489"/>
              <a:chOff x="919138" y="4188236"/>
              <a:chExt cx="0" cy="1852489"/>
            </a:xfrm>
          </p:grpSpPr>
          <p:cxnSp>
            <p:nvCxnSpPr>
              <p:cNvPr id="61" name="直接箭头连接符 60">
                <a:extLst>
                  <a:ext uri="{FF2B5EF4-FFF2-40B4-BE49-F238E27FC236}">
                    <a16:creationId xmlns:a16="http://schemas.microsoft.com/office/drawing/2014/main" id="{31772B92-A4BB-16AC-7612-B0C614FFB1DC}"/>
                  </a:ext>
                </a:extLst>
              </p:cNvPr>
              <p:cNvCxnSpPr/>
              <p:nvPr/>
            </p:nvCxnSpPr>
            <p:spPr>
              <a:xfrm flipV="1">
                <a:off x="919138" y="5046874"/>
                <a:ext cx="0" cy="993851"/>
              </a:xfrm>
              <a:prstGeom prst="straightConnector1">
                <a:avLst/>
              </a:prstGeom>
              <a:ln w="28575">
                <a:solidFill>
                  <a:schemeClr val="tx1">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id="{20AF3B53-5FD0-ACF5-2E89-968289B10EF5}"/>
                  </a:ext>
                </a:extLst>
              </p:cNvPr>
              <p:cNvCxnSpPr/>
              <p:nvPr/>
            </p:nvCxnSpPr>
            <p:spPr>
              <a:xfrm>
                <a:off x="919138" y="4188236"/>
                <a:ext cx="0" cy="1355563"/>
              </a:xfrm>
              <a:prstGeom prst="line">
                <a:avLst/>
              </a:prstGeom>
              <a:ln w="28575">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63" name="组合 62">
              <a:extLst>
                <a:ext uri="{FF2B5EF4-FFF2-40B4-BE49-F238E27FC236}">
                  <a16:creationId xmlns:a16="http://schemas.microsoft.com/office/drawing/2014/main" id="{9F8D33F0-882C-D0C0-E2E5-A054247E5A5E}"/>
                </a:ext>
              </a:extLst>
            </p:cNvPr>
            <p:cNvGrpSpPr/>
            <p:nvPr/>
          </p:nvGrpSpPr>
          <p:grpSpPr>
            <a:xfrm>
              <a:off x="6644635" y="4289934"/>
              <a:ext cx="0" cy="1852489"/>
              <a:chOff x="919138" y="4188236"/>
              <a:chExt cx="0" cy="1852489"/>
            </a:xfrm>
          </p:grpSpPr>
          <p:cxnSp>
            <p:nvCxnSpPr>
              <p:cNvPr id="64" name="直接箭头连接符 63">
                <a:extLst>
                  <a:ext uri="{FF2B5EF4-FFF2-40B4-BE49-F238E27FC236}">
                    <a16:creationId xmlns:a16="http://schemas.microsoft.com/office/drawing/2014/main" id="{4233F3A1-3573-AE94-9DBA-337C47C566C6}"/>
                  </a:ext>
                </a:extLst>
              </p:cNvPr>
              <p:cNvCxnSpPr/>
              <p:nvPr/>
            </p:nvCxnSpPr>
            <p:spPr>
              <a:xfrm flipV="1">
                <a:off x="919138" y="5046874"/>
                <a:ext cx="0" cy="993851"/>
              </a:xfrm>
              <a:prstGeom prst="straightConnector1">
                <a:avLst/>
              </a:prstGeom>
              <a:ln w="28575">
                <a:solidFill>
                  <a:schemeClr val="tx1">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id="{725AEC01-5348-91CB-3921-442C0984F749}"/>
                  </a:ext>
                </a:extLst>
              </p:cNvPr>
              <p:cNvCxnSpPr/>
              <p:nvPr/>
            </p:nvCxnSpPr>
            <p:spPr>
              <a:xfrm>
                <a:off x="919138" y="4188236"/>
                <a:ext cx="0" cy="1355563"/>
              </a:xfrm>
              <a:prstGeom prst="line">
                <a:avLst/>
              </a:prstGeom>
              <a:ln w="28575">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69" name="文本框 68">
            <a:extLst>
              <a:ext uri="{FF2B5EF4-FFF2-40B4-BE49-F238E27FC236}">
                <a16:creationId xmlns:a16="http://schemas.microsoft.com/office/drawing/2014/main" id="{09BAF48D-7809-590F-A8DC-0D273E08D55E}"/>
              </a:ext>
            </a:extLst>
          </p:cNvPr>
          <p:cNvSpPr txBox="1"/>
          <p:nvPr/>
        </p:nvSpPr>
        <p:spPr>
          <a:xfrm>
            <a:off x="1888753" y="6155376"/>
            <a:ext cx="3924645" cy="646331"/>
          </a:xfrm>
          <a:prstGeom prst="rect">
            <a:avLst/>
          </a:prstGeom>
          <a:noFill/>
        </p:spPr>
        <p:txBody>
          <a:bodyPr wrap="square">
            <a:spAutoFit/>
          </a:bodyPr>
          <a:lstStyle/>
          <a:p>
            <a:r>
              <a:rPr lang="en-US" altLang="zh-CN" dirty="0">
                <a:solidFill>
                  <a:srgbClr val="C00000"/>
                </a:solidFill>
              </a:rPr>
              <a:t>The flux inside dead layer may prevent the </a:t>
            </a:r>
            <a:r>
              <a:rPr lang="en-US" altLang="zh-CN" sz="1800" dirty="0">
                <a:solidFill>
                  <a:srgbClr val="C00000"/>
                </a:solidFill>
              </a:rPr>
              <a:t>penetration of </a:t>
            </a:r>
            <a:r>
              <a:rPr lang="en-US" altLang="zh-CN" dirty="0">
                <a:solidFill>
                  <a:srgbClr val="C00000"/>
                </a:solidFill>
              </a:rPr>
              <a:t>outside flux.</a:t>
            </a:r>
            <a:endParaRPr lang="zh-CN" altLang="en-US" dirty="0"/>
          </a:p>
        </p:txBody>
      </p:sp>
    </p:spTree>
    <p:extLst>
      <p:ext uri="{BB962C8B-B14F-4D97-AF65-F5344CB8AC3E}">
        <p14:creationId xmlns:p14="http://schemas.microsoft.com/office/powerpoint/2010/main" val="1950946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59"/>
            <a:ext cx="12192000" cy="801496"/>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Summary and</a:t>
            </a:r>
            <a:r>
              <a:rPr lang="zh-CN" altLang="en-US" sz="4000"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perspective</a:t>
            </a:r>
            <a:endParaRPr lang="zh-CN" altLang="en-US" sz="4000" dirty="0">
              <a:latin typeface="Arial" panose="020B0604020202020204" pitchFamily="34" charset="0"/>
              <a:ea typeface="黑体" panose="02010609060101010101" pitchFamily="49" charset="-122"/>
              <a:cs typeface="Arial" panose="020B0604020202020204" pitchFamily="34" charset="0"/>
            </a:endParaRPr>
          </a:p>
        </p:txBody>
      </p:sp>
      <p:cxnSp>
        <p:nvCxnSpPr>
          <p:cNvPr id="3" name="Straight Connector 3">
            <a:extLst>
              <a:ext uri="{FF2B5EF4-FFF2-40B4-BE49-F238E27FC236}">
                <a16:creationId xmlns:a16="http://schemas.microsoft.com/office/drawing/2014/main" id="{73BDD370-A14E-3B81-CC87-20B223E8434F}"/>
              </a:ext>
            </a:extLst>
          </p:cNvPr>
          <p:cNvCxnSpPr>
            <a:cxnSpLocks/>
          </p:cNvCxnSpPr>
          <p:nvPr/>
        </p:nvCxnSpPr>
        <p:spPr>
          <a:xfrm>
            <a:off x="0" y="778637"/>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5" name="文本框 4">
            <a:extLst>
              <a:ext uri="{FF2B5EF4-FFF2-40B4-BE49-F238E27FC236}">
                <a16:creationId xmlns:a16="http://schemas.microsoft.com/office/drawing/2014/main" id="{F61BF4C5-ADDB-2D3E-16AE-50A403F3FA90}"/>
              </a:ext>
            </a:extLst>
          </p:cNvPr>
          <p:cNvSpPr txBox="1"/>
          <p:nvPr/>
        </p:nvSpPr>
        <p:spPr>
          <a:xfrm>
            <a:off x="97691" y="953568"/>
            <a:ext cx="12142535" cy="3086871"/>
          </a:xfrm>
          <a:prstGeom prst="rect">
            <a:avLst/>
          </a:prstGeom>
          <a:noFill/>
        </p:spPr>
        <p:txBody>
          <a:bodyPr wrap="square">
            <a:spAutoFit/>
          </a:bodyPr>
          <a:lstStyle/>
          <a:p>
            <a:pPr marL="342900" indent="-342900">
              <a:lnSpc>
                <a:spcPct val="150000"/>
              </a:lnSpc>
              <a:buFont typeface="Wingdings" panose="05000000000000000000" pitchFamily="2" charset="2"/>
              <a:buChar char="u"/>
            </a:pPr>
            <a:r>
              <a:rPr lang="en-US" altLang="zh-CN" sz="2200" dirty="0" err="1">
                <a:solidFill>
                  <a:srgbClr val="C00000"/>
                </a:solidFill>
              </a:rPr>
              <a:t>FeSe</a:t>
            </a:r>
            <a:r>
              <a:rPr lang="en-US" altLang="zh-CN" sz="2200" dirty="0">
                <a:solidFill>
                  <a:srgbClr val="C00000"/>
                </a:solidFill>
              </a:rPr>
              <a:t>/Nb by PLD: </a:t>
            </a:r>
            <a:r>
              <a:rPr lang="en-US" altLang="zh-CN" sz="2200" dirty="0"/>
              <a:t>It is experimentally possible to deposit a crystalline and superconducting </a:t>
            </a:r>
            <a:r>
              <a:rPr lang="en-US" altLang="zh-CN" sz="2200" dirty="0" err="1"/>
              <a:t>FeSe</a:t>
            </a:r>
            <a:r>
              <a:rPr lang="en-US" altLang="zh-CN" sz="2200" dirty="0"/>
              <a:t> layer with (00</a:t>
            </a:r>
            <a:r>
              <a:rPr lang="en-US" altLang="zh-CN" sz="2200" i="1" dirty="0"/>
              <a:t>l</a:t>
            </a:r>
            <a:r>
              <a:rPr lang="en-US" altLang="zh-CN" sz="2200" dirty="0"/>
              <a:t>)-oriented on Nb. The </a:t>
            </a:r>
            <a:r>
              <a:rPr lang="en-US" altLang="zh-CN" sz="2200" i="1" dirty="0"/>
              <a:t>B</a:t>
            </a:r>
            <a:r>
              <a:rPr lang="en-US" altLang="zh-CN" sz="2200" baseline="-25000" dirty="0"/>
              <a:t>c1</a:t>
            </a:r>
            <a:r>
              <a:rPr lang="en-US" altLang="zh-CN" sz="2200" dirty="0"/>
              <a:t> of </a:t>
            </a:r>
            <a:r>
              <a:rPr lang="en-US" altLang="zh-CN" sz="2200" dirty="0" err="1"/>
              <a:t>FeSe</a:t>
            </a:r>
            <a:r>
              <a:rPr lang="en-US" altLang="zh-CN" sz="2200" dirty="0"/>
              <a:t>/Nb can be greatly enhanced.</a:t>
            </a:r>
          </a:p>
          <a:p>
            <a:pPr marL="342900" indent="-342900">
              <a:lnSpc>
                <a:spcPct val="150000"/>
              </a:lnSpc>
              <a:buFont typeface="Wingdings" panose="05000000000000000000" pitchFamily="2" charset="2"/>
              <a:buChar char="u"/>
            </a:pPr>
            <a:r>
              <a:rPr lang="en-US" altLang="zh-CN" sz="2200" dirty="0">
                <a:solidFill>
                  <a:srgbClr val="C00000"/>
                </a:solidFill>
              </a:rPr>
              <a:t>Fe</a:t>
            </a:r>
            <a:r>
              <a:rPr lang="en-US" altLang="zh-CN" sz="2200" i="1" baseline="-25000" dirty="0">
                <a:solidFill>
                  <a:srgbClr val="C00000"/>
                </a:solidFill>
              </a:rPr>
              <a:t>y</a:t>
            </a:r>
            <a:r>
              <a:rPr lang="en-US" altLang="zh-CN" sz="2200" dirty="0">
                <a:solidFill>
                  <a:srgbClr val="C00000"/>
                </a:solidFill>
              </a:rPr>
              <a:t>Se</a:t>
            </a:r>
            <a:r>
              <a:rPr lang="en-US" altLang="zh-CN" sz="2200" baseline="-25000" dirty="0">
                <a:solidFill>
                  <a:srgbClr val="C00000"/>
                </a:solidFill>
              </a:rPr>
              <a:t>1-</a:t>
            </a:r>
            <a:r>
              <a:rPr lang="en-US" altLang="zh-CN" sz="2200" i="1" baseline="-25000" dirty="0">
                <a:solidFill>
                  <a:srgbClr val="C00000"/>
                </a:solidFill>
              </a:rPr>
              <a:t>x</a:t>
            </a:r>
            <a:r>
              <a:rPr lang="en-US" altLang="zh-CN" sz="2200" dirty="0">
                <a:solidFill>
                  <a:srgbClr val="C00000"/>
                </a:solidFill>
              </a:rPr>
              <a:t>Te</a:t>
            </a:r>
            <a:r>
              <a:rPr lang="en-US" altLang="zh-CN" sz="2200" i="1" baseline="-25000" dirty="0">
                <a:solidFill>
                  <a:srgbClr val="C00000"/>
                </a:solidFill>
              </a:rPr>
              <a:t>x</a:t>
            </a:r>
            <a:r>
              <a:rPr lang="en-US" altLang="zh-CN" sz="2200" dirty="0">
                <a:solidFill>
                  <a:srgbClr val="C00000"/>
                </a:solidFill>
              </a:rPr>
              <a:t>/Nb by the composition-spread film technique: </a:t>
            </a:r>
            <a:r>
              <a:rPr lang="en-US" altLang="zh-CN" sz="2200" dirty="0"/>
              <a:t>Efficiently obtain the </a:t>
            </a:r>
            <a:r>
              <a:rPr lang="en-US" altLang="zh-CN" sz="2200" i="1" dirty="0"/>
              <a:t>T</a:t>
            </a:r>
            <a:r>
              <a:rPr lang="en-US" altLang="zh-CN" sz="2200" baseline="-25000" dirty="0"/>
              <a:t>c</a:t>
            </a:r>
            <a:r>
              <a:rPr lang="en-US" altLang="zh-CN" sz="2200" dirty="0"/>
              <a:t>-</a:t>
            </a:r>
            <a:r>
              <a:rPr lang="en-US" altLang="zh-CN" sz="2200" i="1" dirty="0"/>
              <a:t>x</a:t>
            </a:r>
            <a:r>
              <a:rPr lang="en-US" altLang="zh-CN" sz="2200" dirty="0"/>
              <a:t> phase diagram and optimal </a:t>
            </a:r>
            <a:r>
              <a:rPr lang="en-US" altLang="zh-CN" sz="2200" dirty="0" err="1"/>
              <a:t>Te</a:t>
            </a:r>
            <a:r>
              <a:rPr lang="en-US" altLang="zh-CN" sz="2200" dirty="0"/>
              <a:t> doping </a:t>
            </a:r>
            <a:r>
              <a:rPr lang="en-US" altLang="zh-CN" sz="2200" i="1" dirty="0"/>
              <a:t>x</a:t>
            </a:r>
            <a:r>
              <a:rPr lang="en-US" altLang="zh-CN" sz="2200" dirty="0"/>
              <a:t>.</a:t>
            </a:r>
          </a:p>
          <a:p>
            <a:pPr marL="342900" indent="-342900">
              <a:lnSpc>
                <a:spcPct val="150000"/>
              </a:lnSpc>
              <a:buFont typeface="Wingdings" panose="05000000000000000000" pitchFamily="2" charset="2"/>
              <a:buChar char="u"/>
            </a:pPr>
            <a:r>
              <a:rPr lang="en-US" altLang="zh-CN" sz="2200" dirty="0">
                <a:solidFill>
                  <a:srgbClr val="C00000"/>
                </a:solidFill>
              </a:rPr>
              <a:t>FeSe</a:t>
            </a:r>
            <a:r>
              <a:rPr lang="en-US" altLang="zh-CN" sz="2200" baseline="-25000" dirty="0">
                <a:solidFill>
                  <a:srgbClr val="C00000"/>
                </a:solidFill>
              </a:rPr>
              <a:t>0.6</a:t>
            </a:r>
            <a:r>
              <a:rPr lang="en-US" altLang="zh-CN" sz="2200" dirty="0">
                <a:solidFill>
                  <a:srgbClr val="C00000"/>
                </a:solidFill>
              </a:rPr>
              <a:t>Te</a:t>
            </a:r>
            <a:r>
              <a:rPr lang="en-US" altLang="zh-CN" sz="2200" baseline="-25000" dirty="0">
                <a:solidFill>
                  <a:srgbClr val="C00000"/>
                </a:solidFill>
              </a:rPr>
              <a:t>0.4</a:t>
            </a:r>
            <a:r>
              <a:rPr lang="en-US" altLang="zh-CN" sz="2200" dirty="0">
                <a:solidFill>
                  <a:srgbClr val="C00000"/>
                </a:solidFill>
              </a:rPr>
              <a:t>/Nb by PLD: </a:t>
            </a:r>
            <a:r>
              <a:rPr lang="en-US" altLang="zh-CN" sz="2200" dirty="0"/>
              <a:t>The</a:t>
            </a:r>
            <a:r>
              <a:rPr lang="en-US" altLang="zh-CN" sz="2200" dirty="0">
                <a:solidFill>
                  <a:srgbClr val="C00000"/>
                </a:solidFill>
              </a:rPr>
              <a:t> </a:t>
            </a:r>
            <a:r>
              <a:rPr lang="en-US" altLang="zh-CN" sz="2200" i="1" dirty="0"/>
              <a:t>T</a:t>
            </a:r>
            <a:r>
              <a:rPr lang="en-US" altLang="zh-CN" sz="2200" baseline="-25000" dirty="0"/>
              <a:t>c</a:t>
            </a:r>
            <a:r>
              <a:rPr lang="en-US" altLang="zh-CN" sz="2200" dirty="0"/>
              <a:t> value of FeSe</a:t>
            </a:r>
            <a:r>
              <a:rPr lang="en-US" altLang="zh-CN" sz="2200" baseline="-25000" dirty="0"/>
              <a:t>0.6</a:t>
            </a:r>
            <a:r>
              <a:rPr lang="en-US" altLang="zh-CN" sz="2200" dirty="0"/>
              <a:t>Te</a:t>
            </a:r>
            <a:r>
              <a:rPr lang="en-US" altLang="zh-CN" sz="2200" baseline="-25000" dirty="0"/>
              <a:t>0.4</a:t>
            </a:r>
            <a:r>
              <a:rPr lang="en-US" altLang="zh-CN" sz="2200" dirty="0"/>
              <a:t> layer can reach that of bulk Nb without any buffer layer. The non-SC interface may play an important role in the </a:t>
            </a:r>
            <a:r>
              <a:rPr lang="en-US" altLang="zh-CN" sz="2200" i="1" dirty="0"/>
              <a:t>B</a:t>
            </a:r>
            <a:r>
              <a:rPr lang="en-US" altLang="zh-CN" sz="2200" baseline="-25000" dirty="0"/>
              <a:t>c1</a:t>
            </a:r>
            <a:r>
              <a:rPr lang="en-US" altLang="zh-CN" sz="2200" dirty="0"/>
              <a:t> enhancement of FeSe</a:t>
            </a:r>
            <a:r>
              <a:rPr lang="en-US" altLang="zh-CN" sz="2200" baseline="-25000" dirty="0"/>
              <a:t>0.6</a:t>
            </a:r>
            <a:r>
              <a:rPr lang="en-US" altLang="zh-CN" sz="2200" dirty="0"/>
              <a:t>Te</a:t>
            </a:r>
            <a:r>
              <a:rPr lang="en-US" altLang="zh-CN" sz="2200" baseline="-25000" dirty="0"/>
              <a:t>0.4</a:t>
            </a:r>
            <a:r>
              <a:rPr lang="en-US" altLang="zh-CN" sz="2200" dirty="0"/>
              <a:t>/Nb. </a:t>
            </a:r>
          </a:p>
        </p:txBody>
      </p:sp>
      <p:sp>
        <p:nvSpPr>
          <p:cNvPr id="6" name="文本框 5">
            <a:extLst>
              <a:ext uri="{FF2B5EF4-FFF2-40B4-BE49-F238E27FC236}">
                <a16:creationId xmlns:a16="http://schemas.microsoft.com/office/drawing/2014/main" id="{FE6684B8-BC0F-8545-2E32-0D3A80489C64}"/>
              </a:ext>
            </a:extLst>
          </p:cNvPr>
          <p:cNvSpPr txBox="1"/>
          <p:nvPr/>
        </p:nvSpPr>
        <p:spPr>
          <a:xfrm>
            <a:off x="160920" y="4360996"/>
            <a:ext cx="12142535" cy="2071208"/>
          </a:xfrm>
          <a:prstGeom prst="rect">
            <a:avLst/>
          </a:prstGeom>
          <a:noFill/>
        </p:spPr>
        <p:txBody>
          <a:bodyPr wrap="square">
            <a:spAutoFit/>
          </a:bodyPr>
          <a:lstStyle/>
          <a:p>
            <a:pPr>
              <a:lnSpc>
                <a:spcPct val="150000"/>
              </a:lnSpc>
            </a:pPr>
            <a:r>
              <a:rPr lang="en-US" altLang="zh-CN" sz="2200" dirty="0">
                <a:solidFill>
                  <a:srgbClr val="C00000"/>
                </a:solidFill>
              </a:rPr>
              <a:t>Further work requires:</a:t>
            </a:r>
          </a:p>
          <a:p>
            <a:pPr marL="342900" indent="-342900">
              <a:lnSpc>
                <a:spcPct val="150000"/>
              </a:lnSpc>
              <a:buFont typeface="Wingdings" panose="05000000000000000000" pitchFamily="2" charset="2"/>
              <a:buChar char="p"/>
            </a:pPr>
            <a:r>
              <a:rPr lang="en-US" altLang="zh-CN" sz="2200" dirty="0">
                <a:solidFill>
                  <a:srgbClr val="C00000"/>
                </a:solidFill>
              </a:rPr>
              <a:t>In theory: </a:t>
            </a:r>
            <a:r>
              <a:rPr lang="en-US" altLang="zh-CN" sz="2200" dirty="0"/>
              <a:t>Vortex simulation to explain the </a:t>
            </a:r>
            <a:r>
              <a:rPr lang="en-US" altLang="zh-CN" sz="2200" i="1" dirty="0"/>
              <a:t>B</a:t>
            </a:r>
            <a:r>
              <a:rPr lang="en-US" altLang="zh-CN" sz="2200" baseline="-25000" dirty="0"/>
              <a:t>c1</a:t>
            </a:r>
            <a:r>
              <a:rPr lang="en-US" altLang="zh-CN" sz="2200" dirty="0"/>
              <a:t> enhancement .</a:t>
            </a:r>
          </a:p>
          <a:p>
            <a:pPr marL="342900" indent="-342900">
              <a:lnSpc>
                <a:spcPct val="150000"/>
              </a:lnSpc>
              <a:buFont typeface="Wingdings" panose="05000000000000000000" pitchFamily="2" charset="2"/>
              <a:buChar char="p"/>
            </a:pPr>
            <a:r>
              <a:rPr lang="en-US" altLang="zh-CN" sz="2200" dirty="0">
                <a:solidFill>
                  <a:srgbClr val="C00000"/>
                </a:solidFill>
              </a:rPr>
              <a:t>In experiments: </a:t>
            </a:r>
            <a:r>
              <a:rPr lang="en-US" altLang="zh-CN" sz="2200" dirty="0"/>
              <a:t>Improve </a:t>
            </a:r>
            <a:r>
              <a:rPr lang="en-US" altLang="zh-CN" sz="2200" i="1" dirty="0"/>
              <a:t>T</a:t>
            </a:r>
            <a:r>
              <a:rPr lang="en-US" altLang="zh-CN" sz="2200" baseline="-25000" dirty="0"/>
              <a:t>c</a:t>
            </a:r>
            <a:r>
              <a:rPr lang="en-US" altLang="zh-CN" sz="2200" dirty="0"/>
              <a:t>;</a:t>
            </a:r>
          </a:p>
          <a:p>
            <a:pPr>
              <a:lnSpc>
                <a:spcPct val="150000"/>
              </a:lnSpc>
            </a:pPr>
            <a:r>
              <a:rPr lang="en-US" altLang="zh-CN" sz="2200" dirty="0"/>
              <a:t>                                  Fabricate FeSe</a:t>
            </a:r>
            <a:r>
              <a:rPr lang="en-US" altLang="zh-CN" sz="2200" baseline="-25000" dirty="0"/>
              <a:t>0.6</a:t>
            </a:r>
            <a:r>
              <a:rPr lang="en-US" altLang="zh-CN" sz="2200" dirty="0"/>
              <a:t>Te</a:t>
            </a:r>
            <a:r>
              <a:rPr lang="en-US" altLang="zh-CN" sz="2200" baseline="-25000" dirty="0"/>
              <a:t>0.4 </a:t>
            </a:r>
            <a:r>
              <a:rPr lang="en-US" altLang="zh-CN" sz="2200" dirty="0"/>
              <a:t>films on the inner wall of cavities.</a:t>
            </a:r>
          </a:p>
        </p:txBody>
      </p:sp>
    </p:spTree>
    <p:extLst>
      <p:ext uri="{BB962C8B-B14F-4D97-AF65-F5344CB8AC3E}">
        <p14:creationId xmlns:p14="http://schemas.microsoft.com/office/powerpoint/2010/main" val="3822768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2430" y="2468092"/>
            <a:ext cx="11685402" cy="884683"/>
          </a:xfrm>
          <a:solidFill>
            <a:schemeClr val="bg1"/>
          </a:solidFill>
          <a:ln w="28575">
            <a:noFill/>
          </a:ln>
        </p:spPr>
        <p:txBody>
          <a:bodyPr>
            <a:noAutofit/>
          </a:bodyPr>
          <a:lstStyle/>
          <a:p>
            <a:pPr algn="ctr"/>
            <a:r>
              <a:rPr lang="en-US" altLang="zh-CN" sz="6000" dirty="0">
                <a:solidFill>
                  <a:srgbClr val="C00000"/>
                </a:solidFill>
                <a:latin typeface="黑体" panose="02010609060101010101" pitchFamily="49" charset="-122"/>
                <a:ea typeface="黑体" panose="02010609060101010101" pitchFamily="49" charset="-122"/>
                <a:cs typeface="Times New Roman" panose="02020603050405020304" pitchFamily="18" charset="0"/>
              </a:rPr>
              <a:t>SI</a:t>
            </a:r>
            <a:endParaRPr lang="zh-CN" altLang="en-US" sz="6000" dirty="0">
              <a:solidFill>
                <a:srgbClr val="C000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44826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Structural </a:t>
            </a:r>
            <a:r>
              <a:rPr lang="en-US" altLang="zh-CN" sz="4000" dirty="0" err="1">
                <a:latin typeface="Arial" panose="020B0604020202020204" pitchFamily="34" charset="0"/>
                <a:ea typeface="黑体" panose="02010609060101010101" pitchFamily="49" charset="-122"/>
                <a:cs typeface="Arial" panose="020B0604020202020204" pitchFamily="34" charset="0"/>
              </a:rPr>
              <a:t>charaterizations</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4" name="图片 3">
            <a:extLst>
              <a:ext uri="{FF2B5EF4-FFF2-40B4-BE49-F238E27FC236}">
                <a16:creationId xmlns:a16="http://schemas.microsoft.com/office/drawing/2014/main" id="{919BAB60-5882-F32B-0C85-B83C86CCB17E}"/>
              </a:ext>
            </a:extLst>
          </p:cNvPr>
          <p:cNvPicPr>
            <a:picLocks noChangeAspect="1"/>
          </p:cNvPicPr>
          <p:nvPr/>
        </p:nvPicPr>
        <p:blipFill rotWithShape="1">
          <a:blip r:embed="rId3"/>
          <a:srcRect b="849"/>
          <a:stretch/>
        </p:blipFill>
        <p:spPr>
          <a:xfrm>
            <a:off x="329747" y="924781"/>
            <a:ext cx="7848600" cy="4884391"/>
          </a:xfrm>
          <a:prstGeom prst="rect">
            <a:avLst/>
          </a:prstGeom>
        </p:spPr>
      </p:pic>
      <p:sp>
        <p:nvSpPr>
          <p:cNvPr id="7" name="文本框 6">
            <a:extLst>
              <a:ext uri="{FF2B5EF4-FFF2-40B4-BE49-F238E27FC236}">
                <a16:creationId xmlns:a16="http://schemas.microsoft.com/office/drawing/2014/main" id="{1782D653-EC37-604A-B8D2-0E648127DA68}"/>
              </a:ext>
            </a:extLst>
          </p:cNvPr>
          <p:cNvSpPr txBox="1"/>
          <p:nvPr/>
        </p:nvSpPr>
        <p:spPr>
          <a:xfrm>
            <a:off x="0" y="6506717"/>
            <a:ext cx="4657281" cy="307777"/>
          </a:xfrm>
          <a:prstGeom prst="rect">
            <a:avLst/>
          </a:prstGeom>
          <a:noFill/>
        </p:spPr>
        <p:txBody>
          <a:bodyPr wrap="square">
            <a:spAutoFit/>
          </a:bodyPr>
          <a:lstStyle/>
          <a:p>
            <a:r>
              <a:rPr lang="fr-FR" altLang="zh-CN" sz="1400" dirty="0">
                <a:latin typeface="Arial" panose="020B0604020202020204" pitchFamily="34" charset="0"/>
                <a:ea typeface="楷体" panose="02010609060101010101" pitchFamily="49" charset="-122"/>
              </a:rPr>
              <a:t>Z. L</a:t>
            </a:r>
            <a:r>
              <a:rPr lang="en-US" altLang="zh-CN" sz="1400" dirty="0">
                <a:latin typeface="Arial" panose="020B0604020202020204" pitchFamily="34" charset="0"/>
                <a:ea typeface="楷体" panose="02010609060101010101" pitchFamily="49" charset="-122"/>
              </a:rPr>
              <a:t>in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fr-FR" altLang="zh-CN" sz="1400" i="1" dirty="0">
                <a:latin typeface="Arial" panose="020B0604020202020204" pitchFamily="34" charset="0"/>
                <a:ea typeface="楷体" panose="02010609060101010101" pitchFamily="49" charset="-122"/>
              </a:rPr>
              <a:t>Supercond. Sci. Technol. </a:t>
            </a:r>
            <a:r>
              <a:rPr lang="fr-FR" altLang="zh-CN" sz="1400" b="1" dirty="0">
                <a:latin typeface="Arial" panose="020B0604020202020204" pitchFamily="34" charset="0"/>
                <a:ea typeface="楷体" panose="02010609060101010101" pitchFamily="49" charset="-122"/>
              </a:rPr>
              <a:t>34</a:t>
            </a:r>
            <a:r>
              <a:rPr lang="fr-FR" altLang="zh-CN" sz="1400" dirty="0">
                <a:latin typeface="Arial" panose="020B0604020202020204" pitchFamily="34" charset="0"/>
                <a:ea typeface="楷体" panose="02010609060101010101" pitchFamily="49" charset="-122"/>
              </a:rPr>
              <a:t>, 015001 (2021)</a:t>
            </a:r>
            <a:endParaRPr lang="zh-CN" altLang="en-US" sz="1400"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F99C093E-0FB8-3673-48AD-348B590C40C5}"/>
              </a:ext>
            </a:extLst>
          </p:cNvPr>
          <p:cNvSpPr txBox="1"/>
          <p:nvPr/>
        </p:nvSpPr>
        <p:spPr>
          <a:xfrm>
            <a:off x="1688045" y="5871663"/>
            <a:ext cx="671979"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XRD</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6" name="文本框 5">
            <a:extLst>
              <a:ext uri="{FF2B5EF4-FFF2-40B4-BE49-F238E27FC236}">
                <a16:creationId xmlns:a16="http://schemas.microsoft.com/office/drawing/2014/main" id="{59E3662F-4CC8-E584-8B49-B52E6B6ED0D7}"/>
              </a:ext>
            </a:extLst>
          </p:cNvPr>
          <p:cNvSpPr txBox="1"/>
          <p:nvPr/>
        </p:nvSpPr>
        <p:spPr>
          <a:xfrm>
            <a:off x="3918057" y="5871663"/>
            <a:ext cx="684803"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SEM</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8" name="文本框 7">
            <a:extLst>
              <a:ext uri="{FF2B5EF4-FFF2-40B4-BE49-F238E27FC236}">
                <a16:creationId xmlns:a16="http://schemas.microsoft.com/office/drawing/2014/main" id="{1597DF83-5D08-65A3-3767-6AA930E967B8}"/>
              </a:ext>
            </a:extLst>
          </p:cNvPr>
          <p:cNvSpPr txBox="1"/>
          <p:nvPr/>
        </p:nvSpPr>
        <p:spPr>
          <a:xfrm>
            <a:off x="6210542" y="5871663"/>
            <a:ext cx="671979"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AFM</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BD081AC9-92D6-A6AD-5060-8A8FE3B1148A}"/>
              </a:ext>
            </a:extLst>
          </p:cNvPr>
          <p:cNvSpPr txBox="1"/>
          <p:nvPr/>
        </p:nvSpPr>
        <p:spPr>
          <a:xfrm>
            <a:off x="8178347" y="1721660"/>
            <a:ext cx="3838930" cy="1429622"/>
          </a:xfrm>
          <a:prstGeom prst="rect">
            <a:avLst/>
          </a:prstGeom>
          <a:noFill/>
        </p:spPr>
        <p:txBody>
          <a:bodyPr wrap="square" rtlCol="0">
            <a:spAutoFit/>
          </a:bodyPr>
          <a:lstStyle/>
          <a:p>
            <a:pPr marL="285750" indent="-285750">
              <a:lnSpc>
                <a:spcPct val="150000"/>
              </a:lnSpc>
              <a:buFont typeface="Wingdings" panose="05000000000000000000" pitchFamily="2" charset="2"/>
              <a:buChar char="u"/>
            </a:pPr>
            <a:r>
              <a:rPr lang="en-US" altLang="zh-CN" sz="2000" dirty="0">
                <a:solidFill>
                  <a:srgbClr val="C00000"/>
                </a:solidFill>
              </a:rPr>
              <a:t>A sharp interface between the </a:t>
            </a:r>
            <a:r>
              <a:rPr lang="en-US" altLang="zh-CN" sz="2000" dirty="0" err="1">
                <a:solidFill>
                  <a:srgbClr val="C00000"/>
                </a:solidFill>
              </a:rPr>
              <a:t>FeSe</a:t>
            </a:r>
            <a:r>
              <a:rPr lang="en-US" altLang="zh-CN" sz="2000" dirty="0">
                <a:solidFill>
                  <a:srgbClr val="C00000"/>
                </a:solidFill>
              </a:rPr>
              <a:t> and Nb layer </a:t>
            </a:r>
          </a:p>
          <a:p>
            <a:pPr marL="285750" indent="-285750">
              <a:lnSpc>
                <a:spcPct val="150000"/>
              </a:lnSpc>
              <a:buFont typeface="Wingdings" panose="05000000000000000000" pitchFamily="2" charset="2"/>
              <a:buChar char="u"/>
            </a:pPr>
            <a:r>
              <a:rPr lang="en-US" altLang="zh-CN" sz="2000" dirty="0">
                <a:solidFill>
                  <a:srgbClr val="C00000"/>
                </a:solidFill>
              </a:rPr>
              <a:t>Small roughness</a:t>
            </a:r>
            <a:endParaRPr lang="zh-CN" altLang="en-US" sz="2000" dirty="0">
              <a:solidFill>
                <a:srgbClr val="C00000"/>
              </a:solidFill>
            </a:endParaRPr>
          </a:p>
        </p:txBody>
      </p:sp>
      <p:sp>
        <p:nvSpPr>
          <p:cNvPr id="10" name="文本框 9">
            <a:extLst>
              <a:ext uri="{FF2B5EF4-FFF2-40B4-BE49-F238E27FC236}">
                <a16:creationId xmlns:a16="http://schemas.microsoft.com/office/drawing/2014/main" id="{F07F56DE-2133-3E67-8198-3CF47C2A35DC}"/>
              </a:ext>
            </a:extLst>
          </p:cNvPr>
          <p:cNvSpPr txBox="1"/>
          <p:nvPr/>
        </p:nvSpPr>
        <p:spPr>
          <a:xfrm>
            <a:off x="5489904" y="2775025"/>
            <a:ext cx="1269899" cy="338554"/>
          </a:xfrm>
          <a:prstGeom prst="rect">
            <a:avLst/>
          </a:prstGeom>
          <a:solidFill>
            <a:schemeClr val="bg1"/>
          </a:solidFill>
        </p:spPr>
        <p:txBody>
          <a:bodyPr wrap="none" rtlCol="0">
            <a:spAutoFit/>
          </a:bodyPr>
          <a:lstStyle/>
          <a:p>
            <a:r>
              <a:rPr lang="en-US" altLang="zh-CN" sz="1600" i="1" dirty="0">
                <a:effectLst/>
                <a:latin typeface="Arial" panose="020B0604020202020204" pitchFamily="34" charset="0"/>
                <a:ea typeface="黑体" panose="02010609060101010101" pitchFamily="49" charset="-122"/>
                <a:cs typeface="Arial" panose="020B0604020202020204" pitchFamily="34" charset="0"/>
              </a:rPr>
              <a:t>R</a:t>
            </a:r>
            <a:r>
              <a:rPr lang="en-US" altLang="zh-CN" sz="1600" baseline="-25000" dirty="0">
                <a:effectLst/>
                <a:latin typeface="Arial" panose="020B0604020202020204" pitchFamily="34" charset="0"/>
                <a:ea typeface="黑体" panose="02010609060101010101" pitchFamily="49" charset="-122"/>
                <a:cs typeface="Arial" panose="020B0604020202020204" pitchFamily="34" charset="0"/>
              </a:rPr>
              <a:t>q</a:t>
            </a:r>
            <a:r>
              <a:rPr lang="en-US" altLang="zh-CN" sz="1600" dirty="0">
                <a:effectLst/>
                <a:latin typeface="Arial" panose="020B0604020202020204" pitchFamily="34" charset="0"/>
                <a:ea typeface="黑体" panose="02010609060101010101" pitchFamily="49" charset="-122"/>
                <a:cs typeface="Arial" panose="020B0604020202020204" pitchFamily="34" charset="0"/>
              </a:rPr>
              <a:t>~0.77 nm</a:t>
            </a:r>
            <a:endParaRPr lang="zh-CN" altLang="en-US" sz="1600" dirty="0">
              <a:latin typeface="Arial" panose="020B0604020202020204" pitchFamily="34" charset="0"/>
              <a:ea typeface="黑体" panose="02010609060101010101" pitchFamily="49" charset="-122"/>
              <a:cs typeface="Arial" panose="020B0604020202020204" pitchFamily="34" charset="0"/>
            </a:endParaRPr>
          </a:p>
        </p:txBody>
      </p:sp>
      <p:sp>
        <p:nvSpPr>
          <p:cNvPr id="11" name="文本框 10">
            <a:extLst>
              <a:ext uri="{FF2B5EF4-FFF2-40B4-BE49-F238E27FC236}">
                <a16:creationId xmlns:a16="http://schemas.microsoft.com/office/drawing/2014/main" id="{AF22D944-F314-84C4-CBDC-1264A6D0F513}"/>
              </a:ext>
            </a:extLst>
          </p:cNvPr>
          <p:cNvSpPr txBox="1"/>
          <p:nvPr/>
        </p:nvSpPr>
        <p:spPr>
          <a:xfrm>
            <a:off x="5489904" y="4963823"/>
            <a:ext cx="1269899" cy="338554"/>
          </a:xfrm>
          <a:prstGeom prst="rect">
            <a:avLst/>
          </a:prstGeom>
          <a:solidFill>
            <a:schemeClr val="bg1"/>
          </a:solidFill>
        </p:spPr>
        <p:txBody>
          <a:bodyPr wrap="none" rtlCol="0">
            <a:spAutoFit/>
          </a:bodyPr>
          <a:lstStyle/>
          <a:p>
            <a:r>
              <a:rPr lang="en-US" altLang="zh-CN" sz="1600" i="1" dirty="0">
                <a:effectLst/>
                <a:latin typeface="Arial" panose="020B0604020202020204" pitchFamily="34" charset="0"/>
                <a:ea typeface="黑体" panose="02010609060101010101" pitchFamily="49" charset="-122"/>
                <a:cs typeface="Arial" panose="020B0604020202020204" pitchFamily="34" charset="0"/>
              </a:rPr>
              <a:t>R</a:t>
            </a:r>
            <a:r>
              <a:rPr lang="en-US" altLang="zh-CN" sz="1600" baseline="-25000" dirty="0">
                <a:effectLst/>
                <a:latin typeface="Arial" panose="020B0604020202020204" pitchFamily="34" charset="0"/>
                <a:ea typeface="黑体" panose="02010609060101010101" pitchFamily="49" charset="-122"/>
                <a:cs typeface="Arial" panose="020B0604020202020204" pitchFamily="34" charset="0"/>
              </a:rPr>
              <a:t>q</a:t>
            </a:r>
            <a:r>
              <a:rPr lang="en-US" altLang="zh-CN" sz="1600" dirty="0">
                <a:effectLst/>
                <a:latin typeface="Arial" panose="020B0604020202020204" pitchFamily="34" charset="0"/>
                <a:ea typeface="黑体" panose="02010609060101010101" pitchFamily="49" charset="-122"/>
                <a:cs typeface="Arial" panose="020B0604020202020204" pitchFamily="34" charset="0"/>
              </a:rPr>
              <a:t>~1.89 nm</a:t>
            </a:r>
            <a:endParaRPr lang="zh-CN" altLang="en-US" sz="1600" dirty="0">
              <a:latin typeface="Arial" panose="020B0604020202020204" pitchFamily="34" charset="0"/>
              <a:ea typeface="黑体" panose="02010609060101010101" pitchFamily="49" charset="-122"/>
              <a:cs typeface="Arial" panose="020B0604020202020204" pitchFamily="34" charset="0"/>
            </a:endParaRPr>
          </a:p>
        </p:txBody>
      </p:sp>
    </p:spTree>
    <p:extLst>
      <p:ext uri="{BB962C8B-B14F-4D97-AF65-F5344CB8AC3E}">
        <p14:creationId xmlns:p14="http://schemas.microsoft.com/office/powerpoint/2010/main" val="680808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High-throughput film synthesis technology</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9" name="文本框 8">
            <a:extLst>
              <a:ext uri="{FF2B5EF4-FFF2-40B4-BE49-F238E27FC236}">
                <a16:creationId xmlns:a16="http://schemas.microsoft.com/office/drawing/2014/main" id="{3E4804B2-2CF7-607E-8C79-191BC4BDE393}"/>
              </a:ext>
            </a:extLst>
          </p:cNvPr>
          <p:cNvSpPr txBox="1"/>
          <p:nvPr/>
        </p:nvSpPr>
        <p:spPr>
          <a:xfrm>
            <a:off x="27619" y="6535498"/>
            <a:ext cx="4231659" cy="307777"/>
          </a:xfrm>
          <a:prstGeom prst="rect">
            <a:avLst/>
          </a:prstGeom>
          <a:noFill/>
        </p:spPr>
        <p:txBody>
          <a:bodyPr wrap="square">
            <a:spAutoFit/>
          </a:bodyPr>
          <a:lstStyle/>
          <a:p>
            <a:r>
              <a:rPr lang="en-US" altLang="zh-CN" sz="1400" dirty="0" err="1">
                <a:latin typeface="Arial" panose="020B0604020202020204" pitchFamily="34" charset="0"/>
                <a:cs typeface="Arial" panose="020B0604020202020204" pitchFamily="34" charset="0"/>
              </a:rPr>
              <a:t>K.Jin</a:t>
            </a:r>
            <a:r>
              <a:rPr lang="en-US" altLang="zh-CN" sz="1400" i="1" dirty="0">
                <a:latin typeface="Arial" panose="020B0604020202020204" pitchFamily="34" charset="0"/>
                <a:cs typeface="Arial" panose="020B0604020202020204" pitchFamily="34" charset="0"/>
              </a:rPr>
              <a:t> et al. APL Mater. </a:t>
            </a:r>
            <a:r>
              <a:rPr lang="en-US" altLang="zh-CN" sz="1400" b="1" dirty="0">
                <a:latin typeface="Arial" panose="020B0604020202020204" pitchFamily="34" charset="0"/>
                <a:cs typeface="Arial" panose="020B0604020202020204" pitchFamily="34" charset="0"/>
              </a:rPr>
              <a:t>1</a:t>
            </a:r>
            <a:r>
              <a:rPr lang="en-US" altLang="zh-CN" sz="1400" dirty="0">
                <a:latin typeface="Arial" panose="020B0604020202020204" pitchFamily="34" charset="0"/>
                <a:cs typeface="Arial" panose="020B0604020202020204" pitchFamily="34" charset="0"/>
              </a:rPr>
              <a:t>, 042101 (2013)</a:t>
            </a:r>
            <a:endParaRPr lang="zh-CN" altLang="en-US" sz="1400" dirty="0">
              <a:latin typeface="Arial" panose="020B0604020202020204" pitchFamily="34" charset="0"/>
              <a:cs typeface="Arial" panose="020B0604020202020204" pitchFamily="34" charset="0"/>
            </a:endParaRPr>
          </a:p>
        </p:txBody>
      </p:sp>
      <p:pic>
        <p:nvPicPr>
          <p:cNvPr id="5" name="图片 4">
            <a:extLst>
              <a:ext uri="{FF2B5EF4-FFF2-40B4-BE49-F238E27FC236}">
                <a16:creationId xmlns:a16="http://schemas.microsoft.com/office/drawing/2014/main" id="{9B123667-B4E2-6AC5-B556-5CE372356F63}"/>
              </a:ext>
            </a:extLst>
          </p:cNvPr>
          <p:cNvPicPr>
            <a:picLocks noChangeAspect="1"/>
          </p:cNvPicPr>
          <p:nvPr/>
        </p:nvPicPr>
        <p:blipFill>
          <a:blip r:embed="rId3"/>
          <a:stretch>
            <a:fillRect/>
          </a:stretch>
        </p:blipFill>
        <p:spPr>
          <a:xfrm>
            <a:off x="7420750" y="936779"/>
            <a:ext cx="3195026" cy="5676341"/>
          </a:xfrm>
          <a:prstGeom prst="rect">
            <a:avLst/>
          </a:prstGeom>
        </p:spPr>
      </p:pic>
      <p:pic>
        <p:nvPicPr>
          <p:cNvPr id="6" name="图片 5">
            <a:extLst>
              <a:ext uri="{FF2B5EF4-FFF2-40B4-BE49-F238E27FC236}">
                <a16:creationId xmlns:a16="http://schemas.microsoft.com/office/drawing/2014/main" id="{C5E6249E-EAEE-6EDE-147F-F88F276D1B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451" y="891165"/>
            <a:ext cx="2717800" cy="2038350"/>
          </a:xfrm>
          <a:prstGeom prst="rect">
            <a:avLst/>
          </a:prstGeom>
        </p:spPr>
      </p:pic>
      <p:pic>
        <p:nvPicPr>
          <p:cNvPr id="7" name="图片 6">
            <a:extLst>
              <a:ext uri="{FF2B5EF4-FFF2-40B4-BE49-F238E27FC236}">
                <a16:creationId xmlns:a16="http://schemas.microsoft.com/office/drawing/2014/main" id="{734D5CC5-EA6C-B3B4-3602-BEE94F71A9B6}"/>
              </a:ext>
            </a:extLst>
          </p:cNvPr>
          <p:cNvPicPr>
            <a:picLocks noChangeAspect="1"/>
          </p:cNvPicPr>
          <p:nvPr/>
        </p:nvPicPr>
        <p:blipFill rotWithShape="1">
          <a:blip r:embed="rId5">
            <a:extLst>
              <a:ext uri="{28A0092B-C50C-407E-A947-70E740481C1C}">
                <a14:useLocalDpi xmlns:a14="http://schemas.microsoft.com/office/drawing/2010/main" val="0"/>
              </a:ext>
            </a:extLst>
          </a:blip>
          <a:srcRect l="50000"/>
          <a:stretch>
            <a:fillRect/>
          </a:stretch>
        </p:blipFill>
        <p:spPr>
          <a:xfrm>
            <a:off x="4617412" y="851969"/>
            <a:ext cx="1997075" cy="1661795"/>
          </a:xfrm>
          <a:prstGeom prst="ellipse">
            <a:avLst/>
          </a:prstGeom>
          <a:ln>
            <a:noFill/>
          </a:ln>
          <a:effectLst>
            <a:softEdge rad="112500"/>
          </a:effectLst>
        </p:spPr>
      </p:pic>
      <p:grpSp>
        <p:nvGrpSpPr>
          <p:cNvPr id="8" name="组合 7">
            <a:extLst>
              <a:ext uri="{FF2B5EF4-FFF2-40B4-BE49-F238E27FC236}">
                <a16:creationId xmlns:a16="http://schemas.microsoft.com/office/drawing/2014/main" id="{1487D448-F06F-38E8-8CCC-D86CA4A85BD3}"/>
              </a:ext>
            </a:extLst>
          </p:cNvPr>
          <p:cNvGrpSpPr/>
          <p:nvPr/>
        </p:nvGrpSpPr>
        <p:grpSpPr>
          <a:xfrm>
            <a:off x="1516886" y="3161620"/>
            <a:ext cx="4579114" cy="3156585"/>
            <a:chOff x="580" y="3996"/>
            <a:chExt cx="8668" cy="5724"/>
          </a:xfrm>
        </p:grpSpPr>
        <p:pic>
          <p:nvPicPr>
            <p:cNvPr id="10" name="Picture 2">
              <a:extLst>
                <a:ext uri="{FF2B5EF4-FFF2-40B4-BE49-F238E27FC236}">
                  <a16:creationId xmlns:a16="http://schemas.microsoft.com/office/drawing/2014/main" id="{9B061F5C-8D3C-2FC9-756D-865F6EA17F03}"/>
                </a:ext>
              </a:extLst>
            </p:cNvPr>
            <p:cNvPicPr>
              <a:picLocks noChangeAspect="1" noChangeArrowheads="1"/>
            </p:cNvPicPr>
            <p:nvPr/>
          </p:nvPicPr>
          <p:blipFill>
            <a:blip r:embed="rId6" cstate="print"/>
            <a:srcRect/>
            <a:stretch>
              <a:fillRect/>
            </a:stretch>
          </p:blipFill>
          <p:spPr bwMode="auto">
            <a:xfrm>
              <a:off x="1152" y="3996"/>
              <a:ext cx="6048" cy="5724"/>
            </a:xfrm>
            <a:prstGeom prst="rect">
              <a:avLst/>
            </a:prstGeom>
            <a:noFill/>
            <a:scene3d>
              <a:camera prst="isometricTopUp"/>
              <a:lightRig rig="threePt" dir="t"/>
            </a:scene3d>
          </p:spPr>
        </p:pic>
        <p:sp>
          <p:nvSpPr>
            <p:cNvPr id="11" name="TextBox 1">
              <a:extLst>
                <a:ext uri="{FF2B5EF4-FFF2-40B4-BE49-F238E27FC236}">
                  <a16:creationId xmlns:a16="http://schemas.microsoft.com/office/drawing/2014/main" id="{0815194C-370B-7305-4AB6-BABCB14374C0}"/>
                </a:ext>
              </a:extLst>
            </p:cNvPr>
            <p:cNvSpPr txBox="1"/>
            <p:nvPr/>
          </p:nvSpPr>
          <p:spPr>
            <a:xfrm>
              <a:off x="580" y="7031"/>
              <a:ext cx="874" cy="723"/>
            </a:xfrm>
            <a:prstGeom prst="rect">
              <a:avLst/>
            </a:prstGeom>
            <a:noFill/>
          </p:spPr>
          <p:txBody>
            <a:bodyPr wrap="square" rtlCol="0">
              <a:spAutoFit/>
            </a:bodyPr>
            <a:lstStyle/>
            <a:p>
              <a:r>
                <a:rPr lang="en-US" altLang="zh-CN" sz="2000" dirty="0">
                  <a:highlight>
                    <a:srgbClr val="FFFF00"/>
                  </a:highlight>
                  <a:ea typeface="微软雅黑 Light" panose="020B0502040204020203" charset="-122"/>
                </a:rPr>
                <a:t>Fe</a:t>
              </a:r>
            </a:p>
          </p:txBody>
        </p:sp>
        <p:sp>
          <p:nvSpPr>
            <p:cNvPr id="12" name="TextBox 12">
              <a:extLst>
                <a:ext uri="{FF2B5EF4-FFF2-40B4-BE49-F238E27FC236}">
                  <a16:creationId xmlns:a16="http://schemas.microsoft.com/office/drawing/2014/main" id="{FB51E6AD-5BC2-20DA-6FB0-E9D3DAB562AD}"/>
                </a:ext>
              </a:extLst>
            </p:cNvPr>
            <p:cNvSpPr txBox="1"/>
            <p:nvPr/>
          </p:nvSpPr>
          <p:spPr>
            <a:xfrm>
              <a:off x="6547" y="5108"/>
              <a:ext cx="2701" cy="723"/>
            </a:xfrm>
            <a:prstGeom prst="rect">
              <a:avLst/>
            </a:prstGeom>
            <a:noFill/>
          </p:spPr>
          <p:txBody>
            <a:bodyPr wrap="square" rtlCol="0">
              <a:spAutoFit/>
            </a:bodyPr>
            <a:lstStyle/>
            <a:p>
              <a:r>
                <a:rPr lang="en-US" altLang="zh-CN" sz="2000" dirty="0" err="1">
                  <a:solidFill>
                    <a:schemeClr val="bg1"/>
                  </a:solidFill>
                  <a:highlight>
                    <a:srgbClr val="008080"/>
                  </a:highlight>
                  <a:latin typeface="Calibri" panose="020F0502020204030204" pitchFamily="34" charset="0"/>
                  <a:ea typeface="Calibri" panose="020F0502020204030204" pitchFamily="34" charset="0"/>
                  <a:cs typeface="Calibri" panose="020F0502020204030204" pitchFamily="34" charset="0"/>
                </a:rPr>
                <a:t>Fe:B</a:t>
              </a:r>
              <a:r>
                <a:rPr lang="en-US" altLang="zh-CN" sz="2000" dirty="0">
                  <a:solidFill>
                    <a:schemeClr val="bg1"/>
                  </a:solidFill>
                  <a:highlight>
                    <a:srgbClr val="008080"/>
                  </a:highlight>
                  <a:latin typeface="Calibri" panose="020F0502020204030204" pitchFamily="34" charset="0"/>
                  <a:ea typeface="Calibri" panose="020F0502020204030204" pitchFamily="34" charset="0"/>
                  <a:cs typeface="Calibri" panose="020F0502020204030204" pitchFamily="34" charset="0"/>
                </a:rPr>
                <a:t>=1:60</a:t>
              </a:r>
              <a:endParaRPr lang="zh-CN" altLang="en-US" sz="2000" dirty="0">
                <a:solidFill>
                  <a:schemeClr val="bg1"/>
                </a:solidFill>
                <a:highlight>
                  <a:srgbClr val="008080"/>
                </a:highlight>
                <a:latin typeface="Calibri" panose="020F0502020204030204" pitchFamily="34" charset="0"/>
                <a:ea typeface="微软雅黑 Light" panose="020B0502040204020203" charset="-122"/>
                <a:cs typeface="Calibri" panose="020F0502020204030204" pitchFamily="34" charset="0"/>
              </a:endParaRPr>
            </a:p>
          </p:txBody>
        </p:sp>
      </p:grpSp>
      <p:pic>
        <p:nvPicPr>
          <p:cNvPr id="13" name="Picture 4">
            <a:extLst>
              <a:ext uri="{FF2B5EF4-FFF2-40B4-BE49-F238E27FC236}">
                <a16:creationId xmlns:a16="http://schemas.microsoft.com/office/drawing/2014/main" id="{846C6E3D-EA33-C3A9-4F42-48759D98AD85}"/>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66040" b="20652"/>
          <a:stretch>
            <a:fillRect/>
          </a:stretch>
        </p:blipFill>
        <p:spPr bwMode="auto">
          <a:xfrm>
            <a:off x="2405393" y="2667107"/>
            <a:ext cx="2355215" cy="1943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21" name="文本框 20">
            <a:extLst>
              <a:ext uri="{FF2B5EF4-FFF2-40B4-BE49-F238E27FC236}">
                <a16:creationId xmlns:a16="http://schemas.microsoft.com/office/drawing/2014/main" id="{74387CD6-70F7-5EAB-C2E0-225F676FD322}"/>
              </a:ext>
            </a:extLst>
          </p:cNvPr>
          <p:cNvSpPr txBox="1"/>
          <p:nvPr/>
        </p:nvSpPr>
        <p:spPr>
          <a:xfrm>
            <a:off x="10075890" y="1446371"/>
            <a:ext cx="1546287" cy="369332"/>
          </a:xfrm>
          <a:prstGeom prst="rect">
            <a:avLst/>
          </a:prstGeom>
          <a:noFill/>
        </p:spPr>
        <p:txBody>
          <a:bodyPr wrap="square">
            <a:spAutoFit/>
          </a:bodyPr>
          <a:lstStyle/>
          <a:p>
            <a:r>
              <a:rPr lang="en-US" altLang="zh-CN" dirty="0">
                <a:solidFill>
                  <a:srgbClr val="FF0000"/>
                </a:solidFill>
                <a:latin typeface="Arial" panose="020B0604020202020204" pitchFamily="34" charset="0"/>
                <a:cs typeface="Arial" panose="020B0604020202020204" pitchFamily="34" charset="0"/>
              </a:rPr>
              <a:t>Fe-B spread </a:t>
            </a:r>
            <a:endParaRPr lang="zh-CN" altLang="en-US" dirty="0">
              <a:solidFill>
                <a:srgbClr val="FF0000"/>
              </a:solidFill>
              <a:latin typeface="Arial" panose="020B0604020202020204" pitchFamily="34" charset="0"/>
              <a:cs typeface="Arial" panose="020B0604020202020204" pitchFamily="34" charset="0"/>
            </a:endParaRPr>
          </a:p>
        </p:txBody>
      </p:sp>
      <p:sp>
        <p:nvSpPr>
          <p:cNvPr id="16" name="文本框 15">
            <a:extLst>
              <a:ext uri="{FF2B5EF4-FFF2-40B4-BE49-F238E27FC236}">
                <a16:creationId xmlns:a16="http://schemas.microsoft.com/office/drawing/2014/main" id="{50432A7D-B4C1-5DAC-430F-B45340C128DD}"/>
              </a:ext>
            </a:extLst>
          </p:cNvPr>
          <p:cNvSpPr txBox="1"/>
          <p:nvPr/>
        </p:nvSpPr>
        <p:spPr>
          <a:xfrm>
            <a:off x="5122364" y="2815363"/>
            <a:ext cx="2583970" cy="353943"/>
          </a:xfrm>
          <a:prstGeom prst="rect">
            <a:avLst/>
          </a:prstGeom>
          <a:noFill/>
          <a:ln>
            <a:solidFill>
              <a:srgbClr val="FF0000"/>
            </a:solidFill>
          </a:ln>
        </p:spPr>
        <p:txBody>
          <a:bodyPr wrap="square">
            <a:spAutoFit/>
          </a:bodyPr>
          <a:lstStyle/>
          <a:p>
            <a:r>
              <a:rPr lang="en-US" altLang="zh-CN" sz="1700" dirty="0">
                <a:solidFill>
                  <a:srgbClr val="FF0000"/>
                </a:solidFill>
                <a:latin typeface="Arial" panose="020B0604020202020204" pitchFamily="34" charset="0"/>
                <a:ea typeface="等线" panose="02010600030101010101" pitchFamily="2" charset="-122"/>
                <a:cs typeface="Arial" panose="020B0604020202020204" pitchFamily="34" charset="0"/>
              </a:rPr>
              <a:t>M</a:t>
            </a:r>
            <a:r>
              <a:rPr lang="en-US" altLang="zh-CN" sz="1700" dirty="0">
                <a:solidFill>
                  <a:srgbClr val="FF0000"/>
                </a:solidFill>
                <a:effectLst/>
                <a:latin typeface="Arial" panose="020B0604020202020204" pitchFamily="34" charset="0"/>
                <a:ea typeface="等线" panose="02010600030101010101" pitchFamily="2" charset="-122"/>
                <a:cs typeface="Arial" panose="020B0604020202020204" pitchFamily="34" charset="0"/>
              </a:rPr>
              <a:t>agnetron co-sputtering</a:t>
            </a:r>
            <a:endParaRPr lang="zh-CN" altLang="en-US" sz="1700" dirty="0">
              <a:solidFill>
                <a:srgbClr val="FF0000"/>
              </a:solidFill>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2C9626C6-655C-2DDD-A13A-6762DA3DE6B2}"/>
              </a:ext>
            </a:extLst>
          </p:cNvPr>
          <p:cNvSpPr txBox="1"/>
          <p:nvPr/>
        </p:nvSpPr>
        <p:spPr>
          <a:xfrm>
            <a:off x="2592563" y="5842460"/>
            <a:ext cx="4498901" cy="646331"/>
          </a:xfrm>
          <a:prstGeom prst="rect">
            <a:avLst/>
          </a:prstGeom>
          <a:solidFill>
            <a:srgbClr val="FFFF00"/>
          </a:solidFill>
          <a:ln>
            <a:solidFill>
              <a:schemeClr val="tx1"/>
            </a:solidFill>
          </a:ln>
        </p:spPr>
        <p:txBody>
          <a:bodyPr wrap="square">
            <a:spAutoFit/>
          </a:bodyPr>
          <a:lstStyle/>
          <a:p>
            <a:pPr indent="0">
              <a:buFont typeface="Wingdings" panose="05000000000000000000" charset="0"/>
              <a:buNone/>
            </a:pPr>
            <a:r>
              <a:rPr lang="en-US" altLang="zh-CN" sz="1800" b="1" dirty="0">
                <a:solidFill>
                  <a:srgbClr val="0000FF"/>
                </a:solidFill>
                <a:sym typeface="+mn-ea"/>
              </a:rPr>
              <a:t>High-throughput film techniques can speed up the optimization of material compositions </a:t>
            </a:r>
            <a:endParaRPr lang="zh-CN" altLang="en-US" dirty="0">
              <a:solidFill>
                <a:srgbClr val="0000FF"/>
              </a:solidFill>
            </a:endParaRPr>
          </a:p>
        </p:txBody>
      </p:sp>
    </p:spTree>
    <p:extLst>
      <p:ext uri="{BB962C8B-B14F-4D97-AF65-F5344CB8AC3E}">
        <p14:creationId xmlns:p14="http://schemas.microsoft.com/office/powerpoint/2010/main" val="3358150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3-dimensional phase diagram</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4" name="图片 3">
            <a:extLst>
              <a:ext uri="{FF2B5EF4-FFF2-40B4-BE49-F238E27FC236}">
                <a16:creationId xmlns:a16="http://schemas.microsoft.com/office/drawing/2014/main" id="{4B84A883-D68D-F044-F6C4-E14E23210CA1}"/>
              </a:ext>
            </a:extLst>
          </p:cNvPr>
          <p:cNvPicPr>
            <a:picLocks noChangeAspect="1"/>
          </p:cNvPicPr>
          <p:nvPr/>
        </p:nvPicPr>
        <p:blipFill>
          <a:blip r:embed="rId3"/>
          <a:stretch>
            <a:fillRect/>
          </a:stretch>
        </p:blipFill>
        <p:spPr>
          <a:xfrm>
            <a:off x="6807722" y="1121634"/>
            <a:ext cx="4893686" cy="3826792"/>
          </a:xfrm>
          <a:prstGeom prst="rect">
            <a:avLst/>
          </a:prstGeom>
        </p:spPr>
      </p:pic>
      <p:pic>
        <p:nvPicPr>
          <p:cNvPr id="5" name="图片 4">
            <a:extLst>
              <a:ext uri="{FF2B5EF4-FFF2-40B4-BE49-F238E27FC236}">
                <a16:creationId xmlns:a16="http://schemas.microsoft.com/office/drawing/2014/main" id="{BD2BEC05-D758-A42B-7CBC-46466AF658A3}"/>
              </a:ext>
            </a:extLst>
          </p:cNvPr>
          <p:cNvPicPr>
            <a:picLocks noChangeAspect="1"/>
          </p:cNvPicPr>
          <p:nvPr/>
        </p:nvPicPr>
        <p:blipFill>
          <a:blip r:embed="rId4"/>
          <a:stretch>
            <a:fillRect/>
          </a:stretch>
        </p:blipFill>
        <p:spPr>
          <a:xfrm>
            <a:off x="490592" y="1189727"/>
            <a:ext cx="5923598" cy="3402654"/>
          </a:xfrm>
          <a:prstGeom prst="rect">
            <a:avLst/>
          </a:prstGeom>
        </p:spPr>
      </p:pic>
      <p:pic>
        <p:nvPicPr>
          <p:cNvPr id="8" name="图片 7">
            <a:extLst>
              <a:ext uri="{FF2B5EF4-FFF2-40B4-BE49-F238E27FC236}">
                <a16:creationId xmlns:a16="http://schemas.microsoft.com/office/drawing/2014/main" id="{3CF1020D-8B31-3CC1-7B0A-1EBEC6353C7D}"/>
              </a:ext>
            </a:extLst>
          </p:cNvPr>
          <p:cNvPicPr>
            <a:picLocks noChangeAspect="1"/>
          </p:cNvPicPr>
          <p:nvPr/>
        </p:nvPicPr>
        <p:blipFill>
          <a:blip r:embed="rId5"/>
          <a:stretch>
            <a:fillRect/>
          </a:stretch>
        </p:blipFill>
        <p:spPr>
          <a:xfrm>
            <a:off x="72276" y="4644964"/>
            <a:ext cx="2745874" cy="2057922"/>
          </a:xfrm>
          <a:prstGeom prst="rect">
            <a:avLst/>
          </a:prstGeom>
        </p:spPr>
      </p:pic>
      <p:sp>
        <p:nvSpPr>
          <p:cNvPr id="6" name="文本框 5">
            <a:extLst>
              <a:ext uri="{FF2B5EF4-FFF2-40B4-BE49-F238E27FC236}">
                <a16:creationId xmlns:a16="http://schemas.microsoft.com/office/drawing/2014/main" id="{0C2D3392-9A57-076A-7EE4-E46FCF518873}"/>
              </a:ext>
            </a:extLst>
          </p:cNvPr>
          <p:cNvSpPr txBox="1"/>
          <p:nvPr/>
        </p:nvSpPr>
        <p:spPr>
          <a:xfrm>
            <a:off x="3391021" y="5411000"/>
            <a:ext cx="8136256" cy="646331"/>
          </a:xfrm>
          <a:prstGeom prst="rect">
            <a:avLst/>
          </a:prstGeom>
          <a:noFill/>
        </p:spPr>
        <p:txBody>
          <a:bodyPr wrap="square">
            <a:spAutoFit/>
          </a:bodyPr>
          <a:lstStyle/>
          <a:p>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By changing the laser fluence and</a:t>
            </a:r>
            <a:r>
              <a:rPr lang="zh-CN" altLang="en-US"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target composition, a two-dimensional phase diagram (</a:t>
            </a:r>
            <a:r>
              <a:rPr lang="en-US" altLang="zh-CN" i="1" dirty="0">
                <a:solidFill>
                  <a:srgbClr val="C00000"/>
                </a:solidFill>
                <a:latin typeface="Calibri" panose="020F0502020204030204" pitchFamily="34" charset="0"/>
                <a:ea typeface="Calibri" panose="020F0502020204030204" pitchFamily="34" charset="0"/>
                <a:cs typeface="Calibri" panose="020F0502020204030204" pitchFamily="34" charset="0"/>
              </a:rPr>
              <a:t>T</a:t>
            </a:r>
            <a:r>
              <a:rPr lang="en-US" altLang="zh-CN" baseline="-25000" dirty="0">
                <a:solidFill>
                  <a:srgbClr val="C00000"/>
                </a:solidFill>
                <a:latin typeface="Calibri" panose="020F0502020204030204" pitchFamily="34" charset="0"/>
                <a:ea typeface="Calibri" panose="020F0502020204030204" pitchFamily="34" charset="0"/>
                <a:cs typeface="Calibri" panose="020F0502020204030204" pitchFamily="34" charset="0"/>
              </a:rPr>
              <a:t>c</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i="1" dirty="0">
                <a:solidFill>
                  <a:srgbClr val="C00000"/>
                </a:solidFill>
                <a:latin typeface="Calibri" panose="020F0502020204030204" pitchFamily="34" charset="0"/>
                <a:ea typeface="Calibri" panose="020F0502020204030204" pitchFamily="34" charset="0"/>
                <a:cs typeface="Calibri" panose="020F0502020204030204" pitchFamily="34" charset="0"/>
              </a:rPr>
              <a:t>x</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 can be expanded to a three-dimensional phase diagram (</a:t>
            </a:r>
            <a:r>
              <a:rPr lang="en-US" altLang="zh-CN" i="1" dirty="0">
                <a:solidFill>
                  <a:srgbClr val="C00000"/>
                </a:solidFill>
                <a:latin typeface="Calibri" panose="020F0502020204030204" pitchFamily="34" charset="0"/>
                <a:ea typeface="Calibri" panose="020F0502020204030204" pitchFamily="34" charset="0"/>
                <a:cs typeface="Calibri" panose="020F0502020204030204" pitchFamily="34" charset="0"/>
              </a:rPr>
              <a:t>T</a:t>
            </a:r>
            <a:r>
              <a:rPr lang="en-US" altLang="zh-CN" baseline="-25000" dirty="0">
                <a:solidFill>
                  <a:srgbClr val="C00000"/>
                </a:solidFill>
                <a:latin typeface="Calibri" panose="020F0502020204030204" pitchFamily="34" charset="0"/>
                <a:ea typeface="Calibri" panose="020F0502020204030204" pitchFamily="34" charset="0"/>
                <a:cs typeface="Calibri" panose="020F0502020204030204" pitchFamily="34" charset="0"/>
              </a:rPr>
              <a:t>c</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zh-CN" i="1" dirty="0">
                <a:solidFill>
                  <a:srgbClr val="C00000"/>
                </a:solidFill>
                <a:latin typeface="Calibri" panose="020F0502020204030204" pitchFamily="34" charset="0"/>
                <a:ea typeface="Calibri" panose="020F0502020204030204" pitchFamily="34" charset="0"/>
                <a:cs typeface="Calibri" panose="020F0502020204030204" pitchFamily="34" charset="0"/>
              </a:rPr>
              <a:t>x, y</a:t>
            </a:r>
            <a:r>
              <a:rPr lang="en-US" altLang="zh-CN" dirty="0">
                <a:solidFill>
                  <a:srgbClr val="C00000"/>
                </a:solidFill>
                <a:latin typeface="Calibri" panose="020F0502020204030204" pitchFamily="34" charset="0"/>
                <a:ea typeface="Calibri" panose="020F0502020204030204" pitchFamily="34" charset="0"/>
                <a:cs typeface="Calibri" panose="020F0502020204030204" pitchFamily="34" charset="0"/>
              </a:rPr>
              <a:t>) .</a:t>
            </a:r>
            <a:endParaRPr lang="zh-CN" altLang="en-US"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1088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 </a:t>
            </a:r>
            <a:r>
              <a:rPr lang="en-US" altLang="zh-CN" sz="4000" i="1" dirty="0">
                <a:latin typeface="Arial" panose="020B0604020202020204" pitchFamily="34" charset="0"/>
                <a:ea typeface="黑体" panose="02010609060101010101" pitchFamily="49" charset="-122"/>
                <a:cs typeface="Arial" panose="020B0604020202020204" pitchFamily="34" charset="0"/>
              </a:rPr>
              <a:t>SIS’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baseline="-25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9" name="文本框 8">
            <a:extLst>
              <a:ext uri="{FF2B5EF4-FFF2-40B4-BE49-F238E27FC236}">
                <a16:creationId xmlns:a16="http://schemas.microsoft.com/office/drawing/2014/main" id="{3E4804B2-2CF7-607E-8C79-191BC4BDE393}"/>
              </a:ext>
            </a:extLst>
          </p:cNvPr>
          <p:cNvSpPr txBox="1"/>
          <p:nvPr/>
        </p:nvSpPr>
        <p:spPr>
          <a:xfrm>
            <a:off x="0" y="6506717"/>
            <a:ext cx="5164228" cy="307777"/>
          </a:xfrm>
          <a:prstGeom prst="rect">
            <a:avLst/>
          </a:prstGeom>
          <a:noFill/>
        </p:spPr>
        <p:txBody>
          <a:bodyPr wrap="square">
            <a:spAutoFit/>
          </a:bodyPr>
          <a:lstStyle/>
          <a:p>
            <a:r>
              <a:rPr lang="fr-FR" altLang="zh-CN" sz="1400" dirty="0">
                <a:effectLst/>
                <a:latin typeface="Arial" panose="020B0604020202020204" pitchFamily="34" charset="0"/>
              </a:rPr>
              <a:t>A. Gurevich</a:t>
            </a:r>
            <a:r>
              <a:rPr lang="fr-FR" altLang="zh-CN" sz="1400" i="1" dirty="0">
                <a:effectLst/>
                <a:latin typeface="Arial" panose="020B0604020202020204" pitchFamily="34" charset="0"/>
              </a:rPr>
              <a:t> Supercond. Sci. Technol. </a:t>
            </a:r>
            <a:r>
              <a:rPr lang="fr-FR" altLang="zh-CN" sz="1400" b="1" i="0" dirty="0">
                <a:effectLst/>
                <a:latin typeface="Arial" panose="020B0604020202020204" pitchFamily="34" charset="0"/>
              </a:rPr>
              <a:t>30</a:t>
            </a:r>
            <a:r>
              <a:rPr lang="fr-FR" altLang="zh-CN" sz="1400" i="0" dirty="0">
                <a:effectLst/>
                <a:latin typeface="Arial" panose="020B0604020202020204" pitchFamily="34" charset="0"/>
              </a:rPr>
              <a:t>, 034004 </a:t>
            </a:r>
            <a:r>
              <a:rPr lang="fr-FR" altLang="zh-CN" sz="1400" dirty="0">
                <a:latin typeface="Arial" panose="020B0604020202020204" pitchFamily="34" charset="0"/>
              </a:rPr>
              <a:t>(2017)  </a:t>
            </a:r>
            <a:endParaRPr lang="zh-CN" altLang="en-US" sz="1400" dirty="0">
              <a:latin typeface="Arial" panose="020B0604020202020204" pitchFamily="34" charset="0"/>
            </a:endParaRPr>
          </a:p>
        </p:txBody>
      </p:sp>
      <p:pic>
        <p:nvPicPr>
          <p:cNvPr id="13" name="图片 12">
            <a:extLst>
              <a:ext uri="{FF2B5EF4-FFF2-40B4-BE49-F238E27FC236}">
                <a16:creationId xmlns:a16="http://schemas.microsoft.com/office/drawing/2014/main" id="{BAB067DF-D8AC-AD7E-059B-951404043C0B}"/>
              </a:ext>
            </a:extLst>
          </p:cNvPr>
          <p:cNvPicPr>
            <a:picLocks noChangeAspect="1"/>
          </p:cNvPicPr>
          <p:nvPr/>
        </p:nvPicPr>
        <p:blipFill>
          <a:blip r:embed="rId3"/>
          <a:stretch>
            <a:fillRect/>
          </a:stretch>
        </p:blipFill>
        <p:spPr>
          <a:xfrm>
            <a:off x="1962348" y="829703"/>
            <a:ext cx="8334575" cy="4528776"/>
          </a:xfrm>
          <a:prstGeom prst="rect">
            <a:avLst/>
          </a:prstGeom>
        </p:spPr>
      </p:pic>
      <p:sp>
        <p:nvSpPr>
          <p:cNvPr id="15" name="文本框 14">
            <a:extLst>
              <a:ext uri="{FF2B5EF4-FFF2-40B4-BE49-F238E27FC236}">
                <a16:creationId xmlns:a16="http://schemas.microsoft.com/office/drawing/2014/main" id="{80D38D74-CFB2-EFD8-15A9-2A45E0BAE8BC}"/>
              </a:ext>
            </a:extLst>
          </p:cNvPr>
          <p:cNvSpPr txBox="1"/>
          <p:nvPr/>
        </p:nvSpPr>
        <p:spPr>
          <a:xfrm>
            <a:off x="8003042" y="6506717"/>
            <a:ext cx="4246274" cy="307777"/>
          </a:xfrm>
          <a:prstGeom prst="rect">
            <a:avLst/>
          </a:prstGeom>
          <a:noFill/>
        </p:spPr>
        <p:txBody>
          <a:bodyPr wrap="square">
            <a:spAutoFit/>
          </a:bodyPr>
          <a:lstStyle/>
          <a:p>
            <a:r>
              <a:rPr lang="en-US" altLang="zh-CN" sz="1400" b="0" dirty="0">
                <a:effectLst/>
                <a:latin typeface="Arial" panose="020B0604020202020204" pitchFamily="34" charset="0"/>
              </a:rPr>
              <a:t>T. Kubo </a:t>
            </a:r>
            <a:r>
              <a:rPr lang="en-US" altLang="zh-CN" sz="1400" b="0" i="1" dirty="0">
                <a:effectLst/>
                <a:latin typeface="Arial" panose="020B0604020202020204" pitchFamily="34" charset="0"/>
              </a:rPr>
              <a:t>et al. Appl. Phys. Lett. </a:t>
            </a:r>
            <a:r>
              <a:rPr lang="en-US" altLang="zh-CN" sz="1400" b="1" i="0" dirty="0">
                <a:effectLst/>
                <a:latin typeface="Arial" panose="020B0604020202020204" pitchFamily="34" charset="0"/>
              </a:rPr>
              <a:t>104</a:t>
            </a:r>
            <a:r>
              <a:rPr lang="en-US" altLang="zh-CN" sz="1400" b="0" i="0" dirty="0">
                <a:effectLst/>
                <a:latin typeface="Arial" panose="020B0604020202020204" pitchFamily="34" charset="0"/>
              </a:rPr>
              <a:t>, 032603</a:t>
            </a:r>
            <a:r>
              <a:rPr lang="en-US" altLang="zh-CN" sz="1400" dirty="0">
                <a:latin typeface="Arial" panose="020B0604020202020204" pitchFamily="34" charset="0"/>
              </a:rPr>
              <a:t> (2014)</a:t>
            </a:r>
            <a:endParaRPr lang="zh-CN" altLang="en-US" sz="14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0" name="文本框 19">
                <a:extLst>
                  <a:ext uri="{FF2B5EF4-FFF2-40B4-BE49-F238E27FC236}">
                    <a16:creationId xmlns:a16="http://schemas.microsoft.com/office/drawing/2014/main" id="{FD654D0D-1831-8554-54AA-6A58367FAAE9}"/>
                  </a:ext>
                </a:extLst>
              </p:cNvPr>
              <p:cNvSpPr txBox="1"/>
              <p:nvPr/>
            </p:nvSpPr>
            <p:spPr>
              <a:xfrm>
                <a:off x="1495146" y="5341431"/>
                <a:ext cx="5916684" cy="718658"/>
              </a:xfrm>
              <a:prstGeom prst="rect">
                <a:avLst/>
              </a:prstGeom>
              <a:noFill/>
              <a:ln w="12700">
                <a:solidFill>
                  <a:srgbClr val="C00000"/>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zh-CN" altLang="zh-CN" sz="2000" i="1" smtClean="0">
                              <a:solidFill>
                                <a:schemeClr val="tx1"/>
                              </a:solidFill>
                              <a:latin typeface="Cambria Math" panose="02040503050406030204" pitchFamily="18" charset="0"/>
                              <a:ea typeface="Cambria Math" panose="02040503050406030204" pitchFamily="18" charset="0"/>
                            </a:rPr>
                          </m:ctrlPr>
                        </m:sSubPr>
                        <m:e>
                          <m:r>
                            <a:rPr lang="en-US" altLang="zh-CN" sz="200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000" i="0">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r>
                            <a:rPr lang="en-US" altLang="zh-CN" sz="20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20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max</m:t>
                          </m:r>
                        </m:sub>
                      </m:sSub>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000" i="1">
                              <a:solidFill>
                                <a:schemeClr val="tx1"/>
                              </a:solidFill>
                              <a:effectLst/>
                              <a:latin typeface="Cambria Math" panose="02040503050406030204" pitchFamily="18" charset="0"/>
                              <a:ea typeface="Cambria Math" panose="02040503050406030204" pitchFamily="18" charset="0"/>
                            </a:rPr>
                          </m:ctrlPr>
                        </m:radPr>
                        <m:deg/>
                        <m:e>
                          <m:sSup>
                            <m:sSupPr>
                              <m:ctrlPr>
                                <a:rPr lang="zh-CN" altLang="zh-CN" sz="2000" i="1">
                                  <a:solidFill>
                                    <a:schemeClr val="tx1"/>
                                  </a:solidFill>
                                  <a:effectLst/>
                                  <a:latin typeface="Cambria Math" panose="02040503050406030204" pitchFamily="18" charset="0"/>
                                  <a:ea typeface="Cambria Math" panose="02040503050406030204" pitchFamily="18" charset="0"/>
                                </a:rPr>
                              </m:ctrlPr>
                            </m:sSupPr>
                            <m:e>
                              <m:d>
                                <m:dPr>
                                  <m:ctrlPr>
                                    <a:rPr lang="zh-CN" altLang="zh-CN" sz="2000" i="1">
                                      <a:solidFill>
                                        <a:schemeClr val="tx1"/>
                                      </a:solidFill>
                                      <a:effectLst/>
                                      <a:latin typeface="Cambria Math" panose="02040503050406030204" pitchFamily="18" charset="0"/>
                                      <a:ea typeface="Cambria Math" panose="02040503050406030204" pitchFamily="18" charset="0"/>
                                    </a:rPr>
                                  </m:ctrlPr>
                                </m:dPr>
                                <m:e>
                                  <m:sSubSup>
                                    <m:sSubSupPr>
                                      <m:ctrlPr>
                                        <a:rPr lang="zh-CN" altLang="zh-CN" sz="2000" i="1">
                                          <a:solidFill>
                                            <a:schemeClr val="tx1"/>
                                          </a:solidFill>
                                          <a:effectLst/>
                                          <a:latin typeface="Cambria Math" panose="02040503050406030204" pitchFamily="18" charset="0"/>
                                          <a:ea typeface="Cambria Math" panose="02040503050406030204" pitchFamily="18" charset="0"/>
                                        </a:rPr>
                                      </m:ctrlPr>
                                    </m:sSubSup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000" i="1">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sub>
                                    <m:sup>
                                      <m:d>
                                        <m:dPr>
                                          <m:ctrlPr>
                                            <a:rPr lang="zh-CN" altLang="zh-CN" sz="2000" i="1">
                                              <a:solidFill>
                                                <a:schemeClr val="tx1"/>
                                              </a:solidFill>
                                              <a:effectLst/>
                                              <a:latin typeface="Cambria Math" panose="02040503050406030204" pitchFamily="18" charset="0"/>
                                              <a:ea typeface="Cambria Math" panose="02040503050406030204" pitchFamily="18" charset="0"/>
                                            </a:rPr>
                                          </m:ctrlPr>
                                        </m:dPr>
                                        <m:e>
                                          <m:r>
                                            <m:rPr>
                                              <m:sty m:val="p"/>
                                            </m:rPr>
                                            <a:rPr lang="en-US" altLang="zh-CN" sz="2000" b="0" i="0" smtClean="0">
                                              <a:solidFill>
                                                <a:schemeClr val="tx1"/>
                                              </a:solidFill>
                                              <a:effectLst/>
                                              <a:latin typeface="Cambria Math" panose="02040503050406030204" pitchFamily="18" charset="0"/>
                                              <a:ea typeface="Cambria Math" panose="02040503050406030204" pitchFamily="18" charset="0"/>
                                            </a:rPr>
                                            <m:t>film</m:t>
                                          </m:r>
                                        </m:e>
                                      </m:d>
                                    </m:sup>
                                  </m:sSubSup>
                                </m:e>
                              </m:d>
                            </m:e>
                            <m:sup>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sz="2000" i="1">
                                  <a:solidFill>
                                    <a:schemeClr val="tx1"/>
                                  </a:solidFill>
                                  <a:effectLst/>
                                  <a:latin typeface="Cambria Math" panose="02040503050406030204" pitchFamily="18" charset="0"/>
                                  <a:ea typeface="Cambria Math" panose="02040503050406030204" pitchFamily="18" charset="0"/>
                                </a:rPr>
                              </m:ctrlPr>
                            </m:d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1−</m:t>
                              </m:r>
                              <m:f>
                                <m:fPr>
                                  <m:type m:val="lin"/>
                                  <m:ctrlPr>
                                    <a:rPr lang="zh-CN" altLang="zh-CN" sz="2000" i="1">
                                      <a:solidFill>
                                        <a:schemeClr val="tx1"/>
                                      </a:solidFill>
                                      <a:effectLst/>
                                      <a:latin typeface="Cambria Math" panose="02040503050406030204" pitchFamily="18" charset="0"/>
                                      <a:ea typeface="Cambria Math" panose="02040503050406030204" pitchFamily="18" charset="0"/>
                                    </a:rPr>
                                  </m:ctrlPr>
                                </m:fPr>
                                <m:num>
                                  <m:sSup>
                                    <m:sSupPr>
                                      <m:ctrlPr>
                                        <a:rPr lang="zh-CN" altLang="zh-CN" sz="2000" i="1">
                                          <a:solidFill>
                                            <a:schemeClr val="tx1"/>
                                          </a:solidFill>
                                          <a:effectLst/>
                                          <a:latin typeface="Cambria Math" panose="02040503050406030204" pitchFamily="18" charset="0"/>
                                          <a:ea typeface="Cambria Math" panose="02040503050406030204" pitchFamily="18" charset="0"/>
                                        </a:rPr>
                                      </m:ctrlPr>
                                    </m:sSupPr>
                                    <m:e>
                                      <m:sSub>
                                        <m:sSubPr>
                                          <m:ctrlPr>
                                            <a:rPr lang="zh-CN" altLang="zh-CN" sz="2000" i="1">
                                              <a:solidFill>
                                                <a:schemeClr val="tx1"/>
                                              </a:solidFill>
                                              <a:effectLst/>
                                              <a:latin typeface="Cambria Math" panose="02040503050406030204" pitchFamily="18" charset="0"/>
                                              <a:ea typeface="Cambria Math" panose="02040503050406030204" pitchFamily="18" charset="0"/>
                                            </a:rPr>
                                          </m:ctrlPr>
                                        </m:sSub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𝜆</m:t>
                                          </m:r>
                                        </m:e>
                                        <m:sub>
                                          <m:r>
                                            <m:rPr>
                                              <m:sty m:val="p"/>
                                            </m:rPr>
                                            <a:rPr lang="en-US" altLang="zh-CN" sz="2000" b="0" i="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Nb</m:t>
                                          </m:r>
                                        </m:sub>
                                      </m:sSub>
                                    </m:e>
                                    <m:sup>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num>
                                <m:den>
                                  <m:sSup>
                                    <m:sSupPr>
                                      <m:ctrlPr>
                                        <a:rPr lang="zh-CN" altLang="zh-CN" sz="2000" i="1">
                                          <a:solidFill>
                                            <a:schemeClr val="tx1"/>
                                          </a:solidFill>
                                          <a:effectLst/>
                                          <a:latin typeface="Cambria Math" panose="02040503050406030204" pitchFamily="18" charset="0"/>
                                          <a:ea typeface="Cambria Math" panose="02040503050406030204" pitchFamily="18" charset="0"/>
                                        </a:rPr>
                                      </m:ctrlPr>
                                    </m:sSupPr>
                                    <m:e>
                                      <m:sSub>
                                        <m:sSubPr>
                                          <m:ctrlPr>
                                            <a:rPr lang="zh-CN" altLang="zh-CN" sz="2000" i="1">
                                              <a:solidFill>
                                                <a:schemeClr val="tx1"/>
                                              </a:solidFill>
                                              <a:effectLst/>
                                              <a:latin typeface="Cambria Math" panose="02040503050406030204" pitchFamily="18" charset="0"/>
                                              <a:ea typeface="Cambria Math" panose="02040503050406030204" pitchFamily="18" charset="0"/>
                                            </a:rPr>
                                          </m:ctrlPr>
                                        </m:sSub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𝜆</m:t>
                                          </m:r>
                                        </m:e>
                                        <m:sub>
                                          <m:r>
                                            <m:rPr>
                                              <m:sty m:val="p"/>
                                            </m:rPr>
                                            <a:rPr lang="en-US" altLang="zh-CN" sz="2000" b="0" i="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film</m:t>
                                          </m:r>
                                        </m:sub>
                                      </m:sSub>
                                    </m:e>
                                    <m:sup>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den>
                              </m:f>
                            </m:e>
                          </m:d>
                          <m:sSup>
                            <m:sSupPr>
                              <m:ctrlPr>
                                <a:rPr lang="zh-CN" altLang="zh-CN" sz="2000" i="1">
                                  <a:solidFill>
                                    <a:schemeClr val="tx1"/>
                                  </a:solidFill>
                                  <a:effectLst/>
                                  <a:latin typeface="Cambria Math" panose="02040503050406030204" pitchFamily="18" charset="0"/>
                                  <a:ea typeface="Cambria Math" panose="02040503050406030204" pitchFamily="18" charset="0"/>
                                </a:rPr>
                              </m:ctrlPr>
                            </m:sSupPr>
                            <m:e>
                              <m:d>
                                <m:dPr>
                                  <m:ctrlPr>
                                    <a:rPr lang="zh-CN" altLang="zh-CN" sz="2000" i="1">
                                      <a:solidFill>
                                        <a:schemeClr val="tx1"/>
                                      </a:solidFill>
                                      <a:effectLst/>
                                      <a:latin typeface="Cambria Math" panose="02040503050406030204" pitchFamily="18" charset="0"/>
                                      <a:ea typeface="Cambria Math" panose="02040503050406030204" pitchFamily="18" charset="0"/>
                                    </a:rPr>
                                  </m:ctrlPr>
                                </m:dPr>
                                <m:e>
                                  <m:sSubSup>
                                    <m:sSubSupPr>
                                      <m:ctrlPr>
                                        <a:rPr lang="zh-CN" altLang="zh-CN" sz="2000" i="1">
                                          <a:solidFill>
                                            <a:schemeClr val="tx1"/>
                                          </a:solidFill>
                                          <a:effectLst/>
                                          <a:latin typeface="Cambria Math" panose="02040503050406030204" pitchFamily="18" charset="0"/>
                                          <a:ea typeface="Cambria Math" panose="02040503050406030204" pitchFamily="18" charset="0"/>
                                        </a:rPr>
                                      </m:ctrlPr>
                                    </m:sSubSupPr>
                                    <m:e>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000" i="1">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sub>
                                    <m:sup>
                                      <m:d>
                                        <m:dPr>
                                          <m:ctrlPr>
                                            <a:rPr lang="zh-CN" altLang="zh-CN" sz="2000" i="1">
                                              <a:solidFill>
                                                <a:schemeClr val="tx1"/>
                                              </a:solidFill>
                                              <a:effectLst/>
                                              <a:latin typeface="Cambria Math" panose="02040503050406030204" pitchFamily="18" charset="0"/>
                                              <a:ea typeface="Cambria Math" panose="02040503050406030204" pitchFamily="18" charset="0"/>
                                            </a:rPr>
                                          </m:ctrlPr>
                                        </m:dPr>
                                        <m:e>
                                          <m:r>
                                            <m:rPr>
                                              <m:sty m:val="p"/>
                                            </m:rPr>
                                            <a:rPr lang="en-US" altLang="zh-CN" sz="2000" b="0" i="0" smtClean="0">
                                              <a:solidFill>
                                                <a:schemeClr val="tx1"/>
                                              </a:solidFill>
                                              <a:effectLst/>
                                              <a:latin typeface="Cambria Math" panose="02040503050406030204" pitchFamily="18" charset="0"/>
                                              <a:ea typeface="Cambria Math" panose="02040503050406030204" pitchFamily="18" charset="0"/>
                                            </a:rPr>
                                            <m:t>Nb</m:t>
                                          </m:r>
                                        </m:e>
                                      </m:d>
                                    </m:sup>
                                  </m:sSubSup>
                                </m:e>
                              </m:d>
                            </m:e>
                            <m:sup>
                              <m:r>
                                <a:rPr lang="en-US" altLang="zh-CN" sz="20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2</m:t>
                              </m:r>
                            </m:sup>
                          </m:sSup>
                        </m:e>
                      </m:rad>
                    </m:oMath>
                  </m:oMathPara>
                </a14:m>
                <a:endParaRPr lang="zh-CN" altLang="en-US" sz="2000" dirty="0">
                  <a:solidFill>
                    <a:schemeClr val="tx1"/>
                  </a:solidFill>
                </a:endParaRPr>
              </a:p>
            </p:txBody>
          </p:sp>
        </mc:Choice>
        <mc:Fallback xmlns="">
          <p:sp>
            <p:nvSpPr>
              <p:cNvPr id="20" name="文本框 19">
                <a:extLst>
                  <a:ext uri="{FF2B5EF4-FFF2-40B4-BE49-F238E27FC236}">
                    <a16:creationId xmlns:a16="http://schemas.microsoft.com/office/drawing/2014/main" id="{FD654D0D-1831-8554-54AA-6A58367FAAE9}"/>
                  </a:ext>
                </a:extLst>
              </p:cNvPr>
              <p:cNvSpPr txBox="1">
                <a:spLocks noRot="1" noChangeAspect="1" noMove="1" noResize="1" noEditPoints="1" noAdjustHandles="1" noChangeArrowheads="1" noChangeShapeType="1" noTextEdit="1"/>
              </p:cNvSpPr>
              <p:nvPr/>
            </p:nvSpPr>
            <p:spPr>
              <a:xfrm>
                <a:off x="1495146" y="5341431"/>
                <a:ext cx="5916684" cy="718658"/>
              </a:xfrm>
              <a:prstGeom prst="rect">
                <a:avLst/>
              </a:prstGeom>
              <a:blipFill>
                <a:blip r:embed="rId4"/>
                <a:stretch>
                  <a:fillRect/>
                </a:stretch>
              </a:blipFill>
              <a:ln w="12700">
                <a:solidFill>
                  <a:srgbClr val="C00000"/>
                </a:solid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TextBox 36">
                <a:extLst>
                  <a:ext uri="{FF2B5EF4-FFF2-40B4-BE49-F238E27FC236}">
                    <a16:creationId xmlns:a16="http://schemas.microsoft.com/office/drawing/2014/main" id="{58F7FE12-DF61-ABC4-C858-D3F3DAE051FE}"/>
                  </a:ext>
                </a:extLst>
              </p:cNvPr>
              <p:cNvSpPr txBox="1"/>
              <p:nvPr/>
            </p:nvSpPr>
            <p:spPr>
              <a:xfrm>
                <a:off x="7961239" y="5448764"/>
                <a:ext cx="1003287" cy="499176"/>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Sup>
                        <m:sSubSupPr>
                          <m:ctrlPr>
                            <a:rPr lang="zh-CN" altLang="zh-CN" sz="2200" i="1" smtClean="0">
                              <a:solidFill>
                                <a:schemeClr val="tx1"/>
                              </a:solidFill>
                              <a:latin typeface="Cambria Math" panose="02040503050406030204" pitchFamily="18" charset="0"/>
                              <a:ea typeface="Cambria Math" panose="02040503050406030204" pitchFamily="18" charset="0"/>
                            </a:rPr>
                          </m:ctrlPr>
                        </m:sSubSupPr>
                        <m:e>
                          <m:r>
                            <a:rPr lang="en-US" altLang="zh-CN" sz="220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200" i="1">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sub>
                        <m:sup>
                          <m:d>
                            <m:dPr>
                              <m:ctrlPr>
                                <a:rPr lang="zh-CN" altLang="zh-CN" sz="2200" i="1">
                                  <a:solidFill>
                                    <a:schemeClr val="tx1"/>
                                  </a:solidFill>
                                  <a:latin typeface="Cambria Math" panose="02040503050406030204" pitchFamily="18" charset="0"/>
                                  <a:ea typeface="Cambria Math" panose="02040503050406030204" pitchFamily="18" charset="0"/>
                                </a:rPr>
                              </m:ctrlPr>
                            </m:dPr>
                            <m:e>
                              <m:r>
                                <m:rPr>
                                  <m:sty m:val="p"/>
                                </m:rPr>
                                <a:rPr lang="en-US" altLang="zh-CN" sz="2200">
                                  <a:solidFill>
                                    <a:schemeClr val="tx1"/>
                                  </a:solidFill>
                                  <a:latin typeface="Cambria Math" panose="02040503050406030204" pitchFamily="18" charset="0"/>
                                  <a:ea typeface="Cambria Math" panose="02040503050406030204" pitchFamily="18" charset="0"/>
                                </a:rPr>
                                <m:t>film</m:t>
                              </m:r>
                            </m:e>
                          </m:d>
                        </m:sup>
                      </m:sSubSup>
                    </m:oMath>
                  </m:oMathPara>
                </a14:m>
                <a:endParaRPr lang="zh-CN" altLang="en-US" sz="2200" baseline="-25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1" name="TextBox 36">
                <a:extLst>
                  <a:ext uri="{FF2B5EF4-FFF2-40B4-BE49-F238E27FC236}">
                    <a16:creationId xmlns:a16="http://schemas.microsoft.com/office/drawing/2014/main" id="{58F7FE12-DF61-ABC4-C858-D3F3DAE051FE}"/>
                  </a:ext>
                </a:extLst>
              </p:cNvPr>
              <p:cNvSpPr txBox="1">
                <a:spLocks noRot="1" noChangeAspect="1" noMove="1" noResize="1" noEditPoints="1" noAdjustHandles="1" noChangeArrowheads="1" noChangeShapeType="1" noTextEdit="1"/>
              </p:cNvSpPr>
              <p:nvPr/>
            </p:nvSpPr>
            <p:spPr>
              <a:xfrm>
                <a:off x="7961239" y="5448764"/>
                <a:ext cx="1003287" cy="499176"/>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02DE14D0-7321-71A6-1EA9-9FC0D9FEBC33}"/>
                  </a:ext>
                </a:extLst>
              </p:cNvPr>
              <p:cNvSpPr txBox="1"/>
              <p:nvPr/>
            </p:nvSpPr>
            <p:spPr>
              <a:xfrm>
                <a:off x="8908790" y="5477621"/>
                <a:ext cx="757080" cy="43088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sz="2200" i="1" smtClean="0">
                              <a:solidFill>
                                <a:schemeClr val="tx1"/>
                              </a:solidFill>
                              <a:effectLst/>
                              <a:latin typeface="Cambria Math" panose="02040503050406030204" pitchFamily="18" charset="0"/>
                              <a:ea typeface="Cambria Math" panose="02040503050406030204" pitchFamily="18" charset="0"/>
                            </a:rPr>
                          </m:ctrlPr>
                        </m:sSubPr>
                        <m:e>
                          <m:r>
                            <a:rPr lang="en-US" altLang="zh-CN" sz="22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𝜆</m:t>
                          </m:r>
                        </m:e>
                        <m:sub>
                          <m:r>
                            <m:rPr>
                              <m:sty m:val="p"/>
                            </m:rPr>
                            <a:rPr lang="en-US" altLang="zh-CN" sz="2200" b="0" i="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film</m:t>
                          </m:r>
                        </m:sub>
                      </m:sSub>
                    </m:oMath>
                  </m:oMathPara>
                </a14:m>
                <a:endParaRPr lang="zh-CN" altLang="en-US" sz="2200" dirty="0">
                  <a:solidFill>
                    <a:schemeClr val="tx1"/>
                  </a:solidFill>
                </a:endParaRPr>
              </a:p>
            </p:txBody>
          </p:sp>
        </mc:Choice>
        <mc:Fallback xmlns="">
          <p:sp>
            <p:nvSpPr>
              <p:cNvPr id="22" name="文本框 21">
                <a:extLst>
                  <a:ext uri="{FF2B5EF4-FFF2-40B4-BE49-F238E27FC236}">
                    <a16:creationId xmlns:a16="http://schemas.microsoft.com/office/drawing/2014/main" id="{02DE14D0-7321-71A6-1EA9-9FC0D9FEBC33}"/>
                  </a:ext>
                </a:extLst>
              </p:cNvPr>
              <p:cNvSpPr txBox="1">
                <a:spLocks noRot="1" noChangeAspect="1" noMove="1" noResize="1" noEditPoints="1" noAdjustHandles="1" noChangeArrowheads="1" noChangeShapeType="1" noTextEdit="1"/>
              </p:cNvSpPr>
              <p:nvPr/>
            </p:nvSpPr>
            <p:spPr>
              <a:xfrm>
                <a:off x="8908790" y="5477621"/>
                <a:ext cx="757080" cy="430887"/>
              </a:xfrm>
              <a:prstGeom prst="rect">
                <a:avLst/>
              </a:prstGeom>
              <a:blipFill>
                <a:blip r:embed="rId6"/>
                <a:stretch>
                  <a:fillRect b="-2857"/>
                </a:stretch>
              </a:blipFill>
            </p:spPr>
            <p:txBody>
              <a:bodyPr/>
              <a:lstStyle/>
              <a:p>
                <a:r>
                  <a:rPr lang="zh-CN" altLang="en-US">
                    <a:noFill/>
                  </a:rPr>
                  <a:t> </a:t>
                </a:r>
              </a:p>
            </p:txBody>
          </p:sp>
        </mc:Fallback>
      </mc:AlternateContent>
      <p:cxnSp>
        <p:nvCxnSpPr>
          <p:cNvPr id="23" name="直接箭头连接符 22">
            <a:extLst>
              <a:ext uri="{FF2B5EF4-FFF2-40B4-BE49-F238E27FC236}">
                <a16:creationId xmlns:a16="http://schemas.microsoft.com/office/drawing/2014/main" id="{17A95C4E-65C3-9202-F8D4-0991F8CBFF5A}"/>
              </a:ext>
            </a:extLst>
          </p:cNvPr>
          <p:cNvCxnSpPr>
            <a:cxnSpLocks/>
          </p:cNvCxnSpPr>
          <p:nvPr/>
        </p:nvCxnSpPr>
        <p:spPr>
          <a:xfrm flipV="1">
            <a:off x="8813869" y="5569583"/>
            <a:ext cx="55737" cy="3285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EAF5E96D-137E-71EA-3BEB-42F392AE933F}"/>
                  </a:ext>
                </a:extLst>
              </p:cNvPr>
              <p:cNvSpPr txBox="1"/>
              <p:nvPr/>
            </p:nvSpPr>
            <p:spPr>
              <a:xfrm>
                <a:off x="10613421" y="5483309"/>
                <a:ext cx="1017508" cy="4456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sz="2200" i="1" smtClean="0">
                              <a:solidFill>
                                <a:schemeClr val="tx1"/>
                              </a:solidFill>
                              <a:latin typeface="Cambria Math" panose="02040503050406030204" pitchFamily="18" charset="0"/>
                              <a:ea typeface="Cambria Math" panose="02040503050406030204" pitchFamily="18" charset="0"/>
                            </a:rPr>
                          </m:ctrlPr>
                        </m:sSubPr>
                        <m:e>
                          <m:r>
                            <a:rPr lang="en-US" altLang="zh-CN" sz="220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𝐵</m:t>
                          </m:r>
                        </m:e>
                        <m:sub>
                          <m:r>
                            <m:rPr>
                              <m:sty m:val="p"/>
                            </m:rPr>
                            <a:rPr lang="en-US" altLang="zh-CN" sz="2200" i="0">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r>
                            <a:rPr lang="en-US" altLang="zh-CN" sz="22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2200"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max</m:t>
                          </m:r>
                        </m:sub>
                      </m:sSub>
                    </m:oMath>
                  </m:oMathPara>
                </a14:m>
                <a:endParaRPr lang="zh-CN" altLang="en-US" sz="2200" dirty="0">
                  <a:solidFill>
                    <a:schemeClr val="tx1"/>
                  </a:solidFill>
                </a:endParaRPr>
              </a:p>
            </p:txBody>
          </p:sp>
        </mc:Choice>
        <mc:Fallback xmlns="">
          <p:sp>
            <p:nvSpPr>
              <p:cNvPr id="24" name="文本框 23">
                <a:extLst>
                  <a:ext uri="{FF2B5EF4-FFF2-40B4-BE49-F238E27FC236}">
                    <a16:creationId xmlns:a16="http://schemas.microsoft.com/office/drawing/2014/main" id="{EAF5E96D-137E-71EA-3BEB-42F392AE933F}"/>
                  </a:ext>
                </a:extLst>
              </p:cNvPr>
              <p:cNvSpPr txBox="1">
                <a:spLocks noRot="1" noChangeAspect="1" noMove="1" noResize="1" noEditPoints="1" noAdjustHandles="1" noChangeArrowheads="1" noChangeShapeType="1" noTextEdit="1"/>
              </p:cNvSpPr>
              <p:nvPr/>
            </p:nvSpPr>
            <p:spPr>
              <a:xfrm>
                <a:off x="10613421" y="5483309"/>
                <a:ext cx="1017508" cy="445699"/>
              </a:xfrm>
              <a:prstGeom prst="rect">
                <a:avLst/>
              </a:prstGeom>
              <a:blipFill>
                <a:blip r:embed="rId7"/>
                <a:stretch>
                  <a:fillRect/>
                </a:stretch>
              </a:blipFill>
            </p:spPr>
            <p:txBody>
              <a:bodyPr/>
              <a:lstStyle/>
              <a:p>
                <a:r>
                  <a:rPr lang="zh-CN" altLang="en-US">
                    <a:noFill/>
                  </a:rPr>
                  <a:t> </a:t>
                </a:r>
              </a:p>
            </p:txBody>
          </p:sp>
        </mc:Fallback>
      </mc:AlternateContent>
      <p:sp>
        <p:nvSpPr>
          <p:cNvPr id="25" name="箭头: 下 24">
            <a:extLst>
              <a:ext uri="{FF2B5EF4-FFF2-40B4-BE49-F238E27FC236}">
                <a16:creationId xmlns:a16="http://schemas.microsoft.com/office/drawing/2014/main" id="{9A5F07CF-5374-5B65-1E2F-0E0131A86648}"/>
              </a:ext>
            </a:extLst>
          </p:cNvPr>
          <p:cNvSpPr/>
          <p:nvPr/>
        </p:nvSpPr>
        <p:spPr>
          <a:xfrm rot="16200000">
            <a:off x="10120253" y="5425285"/>
            <a:ext cx="218382" cy="720741"/>
          </a:xfrm>
          <a:prstGeom prst="downArrow">
            <a:avLst>
              <a:gd name="adj1" fmla="val 21158"/>
              <a:gd name="adj2" fmla="val 74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箭头连接符 25">
            <a:extLst>
              <a:ext uri="{FF2B5EF4-FFF2-40B4-BE49-F238E27FC236}">
                <a16:creationId xmlns:a16="http://schemas.microsoft.com/office/drawing/2014/main" id="{A06D5F1D-8A47-DEA6-F15A-F9138BDAE333}"/>
              </a:ext>
            </a:extLst>
          </p:cNvPr>
          <p:cNvCxnSpPr>
            <a:cxnSpLocks/>
          </p:cNvCxnSpPr>
          <p:nvPr/>
        </p:nvCxnSpPr>
        <p:spPr>
          <a:xfrm flipV="1">
            <a:off x="9610133" y="5579971"/>
            <a:ext cx="55737" cy="3285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CCD9ED0B-06DF-D320-8254-0074FFB38A87}"/>
              </a:ext>
            </a:extLst>
          </p:cNvPr>
          <p:cNvCxnSpPr>
            <a:cxnSpLocks/>
          </p:cNvCxnSpPr>
          <p:nvPr/>
        </p:nvCxnSpPr>
        <p:spPr>
          <a:xfrm flipV="1">
            <a:off x="11654536" y="5566310"/>
            <a:ext cx="55737" cy="3285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CBAF1266-4369-3507-0005-7614D7EA1D2A}"/>
              </a:ext>
            </a:extLst>
          </p:cNvPr>
          <p:cNvSpPr txBox="1"/>
          <p:nvPr/>
        </p:nvSpPr>
        <p:spPr>
          <a:xfrm>
            <a:off x="-1" y="6198941"/>
            <a:ext cx="4547681" cy="307777"/>
          </a:xfrm>
          <a:prstGeom prst="rect">
            <a:avLst/>
          </a:prstGeom>
          <a:noFill/>
        </p:spPr>
        <p:txBody>
          <a:bodyPr wrap="square">
            <a:spAutoFit/>
          </a:bodyPr>
          <a:lstStyle/>
          <a:p>
            <a:r>
              <a:rPr lang="fr-FR" altLang="zh-CN" sz="1400" dirty="0">
                <a:effectLst/>
                <a:latin typeface="Arial" panose="020B0604020202020204" pitchFamily="34" charset="0"/>
              </a:rPr>
              <a:t>A. Gurevich</a:t>
            </a:r>
            <a:r>
              <a:rPr lang="fr-FR" altLang="zh-CN" sz="1400" i="1" dirty="0">
                <a:effectLst/>
                <a:latin typeface="Arial" panose="020B0604020202020204" pitchFamily="34" charset="0"/>
              </a:rPr>
              <a:t> </a:t>
            </a:r>
            <a:r>
              <a:rPr lang="en-US" altLang="zh-CN" sz="1400" b="0" i="1" dirty="0">
                <a:effectLst/>
                <a:latin typeface="Arial" panose="020B0604020202020204" pitchFamily="34" charset="0"/>
              </a:rPr>
              <a:t>Appl. Phys. Lett. </a:t>
            </a:r>
            <a:r>
              <a:rPr lang="en-US" altLang="zh-CN" sz="1400" b="1" i="0" dirty="0">
                <a:effectLst/>
                <a:latin typeface="Arial" panose="020B0604020202020204" pitchFamily="34" charset="0"/>
              </a:rPr>
              <a:t>88</a:t>
            </a:r>
            <a:r>
              <a:rPr lang="en-US" altLang="zh-CN" sz="1400" b="0" i="0" dirty="0">
                <a:effectLst/>
                <a:latin typeface="Arial" panose="020B0604020202020204" pitchFamily="34" charset="0"/>
              </a:rPr>
              <a:t>, 012511</a:t>
            </a:r>
            <a:r>
              <a:rPr lang="en-US" altLang="zh-CN" sz="1400" dirty="0">
                <a:latin typeface="Arial" panose="020B0604020202020204" pitchFamily="34" charset="0"/>
              </a:rPr>
              <a:t> (2006)</a:t>
            </a:r>
            <a:endParaRPr lang="zh-CN" altLang="en-US" sz="1400" dirty="0">
              <a:latin typeface="Arial" panose="020B0604020202020204" pitchFamily="34" charset="0"/>
            </a:endParaRPr>
          </a:p>
        </p:txBody>
      </p:sp>
    </p:spTree>
    <p:extLst>
      <p:ext uri="{BB962C8B-B14F-4D97-AF65-F5344CB8AC3E}">
        <p14:creationId xmlns:p14="http://schemas.microsoft.com/office/powerpoint/2010/main" val="3580468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Alternative coating superconductor</a:t>
            </a: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9" name="文本框 8">
            <a:extLst>
              <a:ext uri="{FF2B5EF4-FFF2-40B4-BE49-F238E27FC236}">
                <a16:creationId xmlns:a16="http://schemas.microsoft.com/office/drawing/2014/main" id="{3E4804B2-2CF7-607E-8C79-191BC4BDE393}"/>
              </a:ext>
            </a:extLst>
          </p:cNvPr>
          <p:cNvSpPr txBox="1"/>
          <p:nvPr/>
        </p:nvSpPr>
        <p:spPr>
          <a:xfrm>
            <a:off x="0" y="6260350"/>
            <a:ext cx="5301625"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A. Valente-Feliciano </a:t>
            </a:r>
            <a:r>
              <a:rPr lang="en-US" altLang="zh-CN" sz="1400" i="1" dirty="0" err="1">
                <a:latin typeface="Arial" panose="020B0604020202020204" pitchFamily="34" charset="0"/>
                <a:cs typeface="Arial" panose="020B0604020202020204" pitchFamily="34" charset="0"/>
              </a:rPr>
              <a:t>Supercond</a:t>
            </a:r>
            <a:r>
              <a:rPr lang="en-US" altLang="zh-CN" sz="1400" i="1" dirty="0">
                <a:latin typeface="Arial" panose="020B0604020202020204" pitchFamily="34" charset="0"/>
                <a:cs typeface="Arial" panose="020B0604020202020204" pitchFamily="34" charset="0"/>
              </a:rPr>
              <a:t>. Sci. Technol. </a:t>
            </a:r>
            <a:r>
              <a:rPr lang="en-US" altLang="zh-CN" sz="1400" b="1" dirty="0">
                <a:latin typeface="Arial" panose="020B0604020202020204" pitchFamily="34" charset="0"/>
                <a:cs typeface="Arial" panose="020B0604020202020204" pitchFamily="34" charset="0"/>
              </a:rPr>
              <a:t>29</a:t>
            </a:r>
            <a:r>
              <a:rPr lang="en-US" altLang="zh-CN" sz="1400" dirty="0">
                <a:latin typeface="Arial" panose="020B0604020202020204" pitchFamily="34" charset="0"/>
                <a:cs typeface="Arial" panose="020B0604020202020204" pitchFamily="34" charset="0"/>
              </a:rPr>
              <a:t>, 113002 (2016)</a:t>
            </a:r>
          </a:p>
        </p:txBody>
      </p:sp>
      <mc:AlternateContent xmlns:mc="http://schemas.openxmlformats.org/markup-compatibility/2006" xmlns:a14="http://schemas.microsoft.com/office/drawing/2010/main">
        <mc:Choice Requires="a14">
          <p:graphicFrame>
            <p:nvGraphicFramePr>
              <p:cNvPr id="6" name="表格 29">
                <a:extLst>
                  <a:ext uri="{FF2B5EF4-FFF2-40B4-BE49-F238E27FC236}">
                    <a16:creationId xmlns:a16="http://schemas.microsoft.com/office/drawing/2014/main" id="{4D8CDAE3-494C-51CD-C49D-1F23CCA30958}"/>
                  </a:ext>
                </a:extLst>
              </p:cNvPr>
              <p:cNvGraphicFramePr>
                <a:graphicFrameLocks noGrp="1"/>
              </p:cNvGraphicFramePr>
              <p:nvPr>
                <p:extLst>
                  <p:ext uri="{D42A27DB-BD31-4B8C-83A1-F6EECF244321}">
                    <p14:modId xmlns:p14="http://schemas.microsoft.com/office/powerpoint/2010/main" val="1394970130"/>
                  </p:ext>
                </p:extLst>
              </p:nvPr>
            </p:nvGraphicFramePr>
            <p:xfrm>
              <a:off x="1056535" y="1101343"/>
              <a:ext cx="9968383" cy="4173489"/>
            </p:xfrm>
            <a:graphic>
              <a:graphicData uri="http://schemas.openxmlformats.org/drawingml/2006/table">
                <a:tbl>
                  <a:tblPr firstRow="1" bandRow="1">
                    <a:solidFill>
                      <a:srgbClr val="FFFFFF"/>
                    </a:solidFill>
                  </a:tblPr>
                  <a:tblGrid>
                    <a:gridCol w="1065324">
                      <a:extLst>
                        <a:ext uri="{9D8B030D-6E8A-4147-A177-3AD203B41FA5}">
                          <a16:colId xmlns:a16="http://schemas.microsoft.com/office/drawing/2014/main" val="3062595889"/>
                        </a:ext>
                      </a:extLst>
                    </a:gridCol>
                    <a:gridCol w="1417295">
                      <a:extLst>
                        <a:ext uri="{9D8B030D-6E8A-4147-A177-3AD203B41FA5}">
                          <a16:colId xmlns:a16="http://schemas.microsoft.com/office/drawing/2014/main" val="3984375660"/>
                        </a:ext>
                      </a:extLst>
                    </a:gridCol>
                    <a:gridCol w="865540">
                      <a:extLst>
                        <a:ext uri="{9D8B030D-6E8A-4147-A177-3AD203B41FA5}">
                          <a16:colId xmlns:a16="http://schemas.microsoft.com/office/drawing/2014/main" val="20001"/>
                        </a:ext>
                      </a:extLst>
                    </a:gridCol>
                    <a:gridCol w="989229">
                      <a:extLst>
                        <a:ext uri="{9D8B030D-6E8A-4147-A177-3AD203B41FA5}">
                          <a16:colId xmlns:a16="http://schemas.microsoft.com/office/drawing/2014/main" val="1918704569"/>
                        </a:ext>
                      </a:extLst>
                    </a:gridCol>
                    <a:gridCol w="989229">
                      <a:extLst>
                        <a:ext uri="{9D8B030D-6E8A-4147-A177-3AD203B41FA5}">
                          <a16:colId xmlns:a16="http://schemas.microsoft.com/office/drawing/2014/main" val="20003"/>
                        </a:ext>
                      </a:extLst>
                    </a:gridCol>
                    <a:gridCol w="989229">
                      <a:extLst>
                        <a:ext uri="{9D8B030D-6E8A-4147-A177-3AD203B41FA5}">
                          <a16:colId xmlns:a16="http://schemas.microsoft.com/office/drawing/2014/main" val="1301514902"/>
                        </a:ext>
                      </a:extLst>
                    </a:gridCol>
                    <a:gridCol w="3652537">
                      <a:extLst>
                        <a:ext uri="{9D8B030D-6E8A-4147-A177-3AD203B41FA5}">
                          <a16:colId xmlns:a16="http://schemas.microsoft.com/office/drawing/2014/main" val="4143435790"/>
                        </a:ext>
                      </a:extLst>
                    </a:gridCol>
                  </a:tblGrid>
                  <a:tr h="440326">
                    <a:tc gridSpan="2">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algn="ctr"/>
                          <a:r>
                            <a:rPr lang="en-US" altLang="zh-CN" sz="1600" b="0" dirty="0">
                              <a:solidFill>
                                <a:srgbClr val="F5FFFF"/>
                              </a:solidFill>
                              <a:latin typeface="Arial" panose="020B0604020202020204" pitchFamily="34" charset="0"/>
                              <a:ea typeface="楷体" panose="02010609060101010101" pitchFamily="49" charset="-122"/>
                              <a:cs typeface="Arial" panose="020B0604020202020204" pitchFamily="34" charset="0"/>
                            </a:rPr>
                            <a:t>Alternative material</a:t>
                          </a:r>
                          <a:endParaRPr lang="zh-CN" altLang="en-US" sz="16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67787B"/>
                        </a:solidFill>
                      </a:tcPr>
                    </a:tc>
                    <a:tc hMerge="1">
                      <a:txBody>
                        <a:bodyPr/>
                        <a:lstStyle/>
                        <a:p>
                          <a:endParaRPr lang="zh-CN" altLang="en-US"/>
                        </a:p>
                      </a:txBody>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algn="ctr"/>
                          <a:r>
                            <a:rPr lang="en-US" altLang="zh-CN" sz="1600" b="0" i="1" dirty="0">
                              <a:solidFill>
                                <a:schemeClr val="tx1"/>
                              </a:solidFill>
                              <a:latin typeface="Arial" panose="020B0604020202020204" pitchFamily="34" charset="0"/>
                              <a:ea typeface="楷体" panose="02010609060101010101" pitchFamily="49" charset="-122"/>
                              <a:cs typeface="Arial" panose="020B0604020202020204" pitchFamily="34" charset="0"/>
                            </a:rPr>
                            <a:t>T</a:t>
                          </a:r>
                          <a:r>
                            <a:rPr lang="en-US" altLang="zh-CN" sz="1600" b="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c</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(K)</a:t>
                          </a:r>
                          <a:endParaRPr lang="zh-CN" altLang="en-US" sz="1600" b="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defRPr/>
                          </a:pPr>
                          <a14:m>
                            <m:oMath xmlns:m="http://schemas.openxmlformats.org/officeDocument/2006/math">
                              <m:r>
                                <a:rPr lang="zh-CN" altLang="en-US" sz="1600" b="0" i="1" baseline="0" dirty="0" smtClean="0">
                                  <a:solidFill>
                                    <a:schemeClr val="tx1"/>
                                  </a:solidFill>
                                  <a:latin typeface="Cambria Math" panose="02040503050406030204" pitchFamily="18" charset="0"/>
                                  <a:ea typeface="楷体" panose="02010609060101010101" pitchFamily="49" charset="-122"/>
                                  <a:cs typeface="Times New Roman" panose="02020603050405020304" pitchFamily="18" charset="0"/>
                                </a:rPr>
                                <m:t>𝜆</m:t>
                              </m:r>
                            </m:oMath>
                          </a14:m>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(nm)</a:t>
                          </a:r>
                          <a:endParaRPr lang="zh-CN" altLang="en-US"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0" i="1" baseline="0" dirty="0">
                              <a:solidFill>
                                <a:schemeClr val="tx1"/>
                              </a:solidFill>
                              <a:latin typeface="Arial" panose="020B0604020202020204" pitchFamily="34" charset="0"/>
                              <a:ea typeface="楷体" panose="02010609060101010101" pitchFamily="49" charset="-122"/>
                              <a:cs typeface="Arial" panose="020B0604020202020204" pitchFamily="34" charset="0"/>
                            </a:rPr>
                            <a:t>B</a:t>
                          </a:r>
                          <a:r>
                            <a:rPr lang="en-US" altLang="zh-CN"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c1</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(mT)</a:t>
                          </a:r>
                          <a:endParaRPr lang="zh-CN" altLang="en-US"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0" i="1" baseline="0" dirty="0">
                              <a:solidFill>
                                <a:schemeClr val="tx1"/>
                              </a:solidFill>
                              <a:latin typeface="Arial" panose="020B0604020202020204" pitchFamily="34" charset="0"/>
                              <a:ea typeface="楷体" panose="02010609060101010101" pitchFamily="49" charset="-122"/>
                              <a:cs typeface="Arial" panose="020B0604020202020204" pitchFamily="34" charset="0"/>
                            </a:rPr>
                            <a:t>B</a:t>
                          </a:r>
                          <a:r>
                            <a:rPr lang="en-US" altLang="zh-CN"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s</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(mT)</a:t>
                          </a:r>
                          <a:endParaRPr lang="zh-CN" altLang="en-US"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0" dirty="0">
                              <a:solidFill>
                                <a:schemeClr val="tx1"/>
                              </a:solidFill>
                              <a:latin typeface="Arial" panose="020B0604020202020204" pitchFamily="34" charset="0"/>
                              <a:ea typeface="楷体" panose="02010609060101010101" pitchFamily="49" charset="-122"/>
                              <a:cs typeface="Arial" panose="020B0604020202020204" pitchFamily="34" charset="0"/>
                            </a:rPr>
                            <a:t>References</a:t>
                          </a:r>
                          <a:endParaRPr lang="zh-CN" altLang="en-US" sz="1600" b="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0"/>
                      </a:ext>
                    </a:extLst>
                  </a:tr>
                  <a:tr h="410843">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 and its compound</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12700" cmpd="sng">
                          <a:solidFill>
                            <a:srgbClr val="FFFFFF"/>
                          </a:solidFill>
                        </a:lnL>
                        <a:lnR w="28575" cap="flat" cmpd="sng" algn="ctr">
                          <a:solidFill>
                            <a:srgbClr val="FFFFFF"/>
                          </a:solidFill>
                          <a:prstDash val="solid"/>
                          <a:round/>
                          <a:headEnd type="none" w="med" len="med"/>
                          <a:tailEnd type="none" w="med" len="med"/>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9.2</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170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fr-FR" altLang="zh-CN" sz="1400" b="0" i="1" dirty="0">
                              <a:latin typeface="Arial" panose="020B0604020202020204" pitchFamily="34" charset="0"/>
                              <a:ea typeface="楷体" panose="02010609060101010101" pitchFamily="49" charset="-122"/>
                              <a:cs typeface="Arial" panose="020B0604020202020204" pitchFamily="34" charset="0"/>
                            </a:rPr>
                            <a:t>IEEE Trans. Appl. Supercond. </a:t>
                          </a:r>
                          <a:r>
                            <a:rPr lang="fr-FR" altLang="zh-CN" sz="1400" b="1" dirty="0">
                              <a:latin typeface="Arial" panose="020B0604020202020204" pitchFamily="34" charset="0"/>
                              <a:ea typeface="楷体" panose="02010609060101010101" pitchFamily="49" charset="-122"/>
                              <a:cs typeface="Arial" panose="020B0604020202020204" pitchFamily="34" charset="0"/>
                            </a:rPr>
                            <a:t>19,</a:t>
                          </a:r>
                          <a:r>
                            <a:rPr lang="fr-FR" altLang="zh-CN" sz="1400" b="0" dirty="0">
                              <a:latin typeface="Arial" panose="020B0604020202020204" pitchFamily="34" charset="0"/>
                              <a:ea typeface="楷体" panose="02010609060101010101" pitchFamily="49" charset="-122"/>
                              <a:cs typeface="Arial" panose="020B0604020202020204" pitchFamily="34" charset="0"/>
                            </a:rPr>
                            <a:t>1394-8(2009) </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1"/>
                      </a:ext>
                    </a:extLst>
                  </a:tr>
                  <a:tr h="410843">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dirty="0">
                            <a:solidFill>
                              <a:schemeClr val="bg1"/>
                            </a:solidFill>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NbN</a:t>
                          </a:r>
                          <a:endParaRPr lang="zh-CN" altLang="en-US">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16</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200-350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190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ST Accel. Beams </a:t>
                          </a:r>
                          <a:r>
                            <a:rPr lang="en-US" altLang="zh-CN" sz="1400" b="1" i="0" dirty="0">
                              <a:effectLst/>
                              <a:latin typeface="Arial" panose="020B0604020202020204" pitchFamily="34" charset="0"/>
                              <a:ea typeface="宋体" panose="02010600030101010101" pitchFamily="2" charset="-122"/>
                              <a:cs typeface="Arial" panose="020B0604020202020204" pitchFamily="34" charset="0"/>
                            </a:rPr>
                            <a:t>13, </a:t>
                          </a:r>
                          <a:r>
                            <a:rPr lang="en-US" altLang="zh-CN" sz="1400" i="0" dirty="0">
                              <a:effectLst/>
                              <a:latin typeface="Arial" panose="020B0604020202020204" pitchFamily="34" charset="0"/>
                              <a:ea typeface="宋体" panose="02010600030101010101" pitchFamily="2" charset="-122"/>
                              <a:cs typeface="Arial" panose="020B0604020202020204" pitchFamily="34" charset="0"/>
                            </a:rPr>
                            <a:t>121001 (2010)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Appl. Phys. Lett.</a:t>
                          </a:r>
                          <a:r>
                            <a:rPr lang="en-US" altLang="zh-CN" sz="1400" dirty="0">
                              <a:effectLst/>
                              <a:latin typeface="Arial" panose="020B0604020202020204" pitchFamily="34" charset="0"/>
                              <a:ea typeface="宋体" panose="02010600030101010101" pitchFamily="2" charset="-122"/>
                              <a:cs typeface="Arial" panose="020B0604020202020204" pitchFamily="34" charset="0"/>
                            </a:rPr>
                            <a: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102</a:t>
                          </a:r>
                          <a:r>
                            <a:rPr lang="en-US" altLang="zh-CN" sz="1400" b="1" dirty="0">
                              <a:latin typeface="Arial" panose="020B0604020202020204" pitchFamily="34" charset="0"/>
                              <a:ea typeface="宋体" panose="02010600030101010101" pitchFamily="2" charset="-122"/>
                              <a:cs typeface="Arial" panose="020B0604020202020204" pitchFamily="34" charset="0"/>
                            </a:rPr>
                            <a:t>,</a:t>
                          </a:r>
                          <a:r>
                            <a:rPr lang="en-US" altLang="zh-CN" sz="1400" dirty="0">
                              <a:latin typeface="Arial" panose="020B0604020202020204" pitchFamily="34" charset="0"/>
                              <a:ea typeface="宋体" panose="02010600030101010101" pitchFamily="2" charset="-122"/>
                              <a:cs typeface="Arial" panose="020B0604020202020204" pitchFamily="34" charset="0"/>
                            </a:rPr>
                            <a:t>102603(2013)</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altLang="zh-CN" sz="1400" i="1" dirty="0">
                              <a:latin typeface="Arial" panose="020B0604020202020204" pitchFamily="34" charset="0"/>
                              <a:ea typeface="宋体" panose="02010600030101010101" pitchFamily="2" charset="-122"/>
                              <a:cs typeface="Arial" panose="020B0604020202020204" pitchFamily="34" charset="0"/>
                            </a:rPr>
                            <a:t>Supercond. Sci. Technol.</a:t>
                          </a:r>
                          <a:r>
                            <a:rPr lang="fr-FR" altLang="zh-CN" sz="1400" dirty="0">
                              <a:latin typeface="Arial" panose="020B0604020202020204" pitchFamily="34" charset="0"/>
                              <a:ea typeface="宋体" panose="02010600030101010101" pitchFamily="2" charset="-122"/>
                              <a:cs typeface="Arial" panose="020B0604020202020204" pitchFamily="34" charset="0"/>
                            </a:rPr>
                            <a:t> </a:t>
                          </a:r>
                          <a:r>
                            <a:rPr lang="fr-FR" altLang="zh-CN" sz="1400" b="1" dirty="0">
                              <a:latin typeface="Arial" panose="020B0604020202020204" pitchFamily="34" charset="0"/>
                              <a:ea typeface="宋体" panose="02010600030101010101" pitchFamily="2" charset="-122"/>
                              <a:cs typeface="Arial" panose="020B0604020202020204" pitchFamily="34" charset="0"/>
                            </a:rPr>
                            <a:t>32</a:t>
                          </a:r>
                          <a:r>
                            <a:rPr lang="en-US" altLang="zh-CN" sz="1400" b="1" dirty="0">
                              <a:latin typeface="Arial" panose="020B0604020202020204" pitchFamily="34" charset="0"/>
                              <a:ea typeface="宋体" panose="02010600030101010101" pitchFamily="2" charset="-122"/>
                              <a:cs typeface="Arial" panose="020B0604020202020204" pitchFamily="34" charset="0"/>
                            </a:rPr>
                            <a:t>,</a:t>
                          </a:r>
                          <a:r>
                            <a:rPr lang="zh-CN" altLang="en-US" sz="1400" b="1" dirty="0">
                              <a:latin typeface="Arial" panose="020B0604020202020204" pitchFamily="34" charset="0"/>
                              <a:ea typeface="宋体" panose="02010600030101010101" pitchFamily="2" charset="-122"/>
                              <a:cs typeface="Arial" panose="020B0604020202020204" pitchFamily="34" charset="0"/>
                            </a:rPr>
                            <a:t> </a:t>
                          </a:r>
                          <a:r>
                            <a:rPr lang="fr-FR" altLang="zh-CN" sz="1400" dirty="0">
                              <a:latin typeface="Arial" panose="020B0604020202020204" pitchFamily="34" charset="0"/>
                              <a:ea typeface="宋体" panose="02010600030101010101" pitchFamily="2" charset="-122"/>
                              <a:cs typeface="Arial" panose="020B0604020202020204" pitchFamily="34" charset="0"/>
                            </a:rPr>
                            <a:t>085005(2019) </a:t>
                          </a:r>
                          <a:endParaRPr lang="zh-CN" altLang="en-US" sz="1400" dirty="0">
                            <a:latin typeface="Arial" panose="020B0604020202020204" pitchFamily="34" charset="0"/>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2"/>
                      </a:ext>
                    </a:extLst>
                  </a:tr>
                  <a:tr h="410843">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dirty="0">
                            <a:solidFill>
                              <a:schemeClr val="bg1"/>
                            </a:solidFill>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3</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Sn</a:t>
                          </a:r>
                          <a:endParaRPr lang="zh-CN" altLang="en-US"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160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Lett.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115</a:t>
                          </a:r>
                          <a:r>
                            <a:rPr lang="en-US" altLang="zh-CN" sz="1400" b="1" dirty="0">
                              <a:latin typeface="Arial" panose="020B0604020202020204" pitchFamily="34" charset="0"/>
                              <a:ea typeface="宋体" panose="02010600030101010101" pitchFamily="2" charset="-122"/>
                              <a:cs typeface="Arial" panose="020B0604020202020204" pitchFamily="34" charset="0"/>
                            </a:rPr>
                            <a:t>, </a:t>
                          </a:r>
                          <a:r>
                            <a:rPr lang="en-US" altLang="zh-CN" sz="1400" dirty="0">
                              <a:latin typeface="Arial" panose="020B0604020202020204" pitchFamily="34" charset="0"/>
                              <a:ea typeface="宋体" panose="02010600030101010101" pitchFamily="2" charset="-122"/>
                              <a:cs typeface="Arial" panose="020B0604020202020204" pitchFamily="34" charset="0"/>
                            </a:rPr>
                            <a:t>047101(2015)</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altLang="zh-CN" sz="1400" i="1" dirty="0">
                              <a:effectLst/>
                              <a:latin typeface="Arial" panose="020B0604020202020204" pitchFamily="34" charset="0"/>
                              <a:ea typeface="宋体" panose="02010600030101010101" pitchFamily="2" charset="-122"/>
                              <a:cs typeface="Arial" panose="020B0604020202020204" pitchFamily="34" charset="0"/>
                            </a:rPr>
                            <a:t>Supercond. Sci. Technol. </a:t>
                          </a:r>
                          <a:r>
                            <a:rPr lang="fr-FR" altLang="zh-CN" sz="1400" b="1" i="0" dirty="0">
                              <a:effectLst/>
                              <a:latin typeface="Arial" panose="020B0604020202020204" pitchFamily="34" charset="0"/>
                              <a:ea typeface="宋体" panose="02010600030101010101" pitchFamily="2" charset="-122"/>
                              <a:cs typeface="Arial" panose="020B0604020202020204" pitchFamily="34" charset="0"/>
                            </a:rPr>
                            <a:t>30, </a:t>
                          </a:r>
                          <a:r>
                            <a:rPr lang="fr-FR" altLang="zh-CN" sz="1400" i="0" dirty="0">
                              <a:effectLst/>
                              <a:latin typeface="Arial" panose="020B0604020202020204" pitchFamily="34" charset="0"/>
                              <a:ea typeface="宋体" panose="02010600030101010101" pitchFamily="2" charset="-122"/>
                              <a:cs typeface="Arial" panose="020B0604020202020204" pitchFamily="34" charset="0"/>
                            </a:rPr>
                            <a:t>033004(2017)  </a:t>
                          </a:r>
                          <a:endParaRPr lang="en-US" altLang="zh-CN" sz="1400" i="0" dirty="0">
                            <a:effectLst/>
                            <a:latin typeface="Arial" panose="020B0604020202020204" pitchFamily="34" charset="0"/>
                            <a:ea typeface="宋体" panose="02010600030101010101" pitchFamily="2"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3"/>
                      </a:ext>
                    </a:extLst>
                  </a:tr>
                  <a:tr h="410843">
                    <a:tc gridSpan="2">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MgB</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endParaRPr lang="zh-CN" altLang="en-US"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7787B"/>
                        </a:solidFill>
                      </a:tcPr>
                    </a:tc>
                    <a:tc hMerge="1">
                      <a:txBody>
                        <a:bodyPr/>
                        <a:lstStyle/>
                        <a:p>
                          <a:endParaRPr lang="zh-CN" altLang="en-US"/>
                        </a:p>
                      </a:txBody>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360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ST Accel. Beams </a:t>
                          </a:r>
                          <a:r>
                            <a:rPr lang="en-US" altLang="zh-CN" sz="1400" b="1" i="0" dirty="0">
                              <a:effectLst/>
                              <a:latin typeface="Arial" panose="020B0604020202020204" pitchFamily="34" charset="0"/>
                              <a:ea typeface="宋体" panose="02010600030101010101" pitchFamily="2" charset="-122"/>
                              <a:cs typeface="Arial" panose="020B0604020202020204" pitchFamily="34" charset="0"/>
                            </a:rPr>
                            <a:t>17, </a:t>
                          </a:r>
                          <a:r>
                            <a:rPr lang="en-US" altLang="zh-CN" sz="1400" i="0" dirty="0">
                              <a:effectLst/>
                              <a:latin typeface="Arial" panose="020B0604020202020204" pitchFamily="34" charset="0"/>
                              <a:ea typeface="宋体" panose="02010600030101010101" pitchFamily="2" charset="-122"/>
                              <a:cs typeface="Arial" panose="020B0604020202020204" pitchFamily="34" charset="0"/>
                            </a:rPr>
                            <a:t>012001 (2014)</a:t>
                          </a:r>
                          <a:endParaRPr lang="en-US" altLang="zh-CN" sz="1400" i="1" dirty="0">
                            <a:effectLst/>
                            <a:latin typeface="Arial" panose="020B0604020202020204" pitchFamily="34" charset="0"/>
                            <a:ea typeface="宋体" panose="02010600030101010101" pitchFamily="2" charset="-122"/>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Sci. Rep.</a:t>
                          </a:r>
                          <a:r>
                            <a:rPr lang="en-US" altLang="zh-CN" sz="1400" dirty="0">
                              <a:effectLst/>
                              <a:latin typeface="Arial" panose="020B0604020202020204" pitchFamily="34" charset="0"/>
                              <a:ea typeface="宋体" panose="02010600030101010101" pitchFamily="2" charset="-122"/>
                              <a:cs typeface="Arial" panose="020B0604020202020204" pitchFamily="34" charset="0"/>
                            </a:rPr>
                            <a: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6</a:t>
                          </a:r>
                          <a:r>
                            <a:rPr lang="en-US" altLang="zh-CN" sz="1400" b="1" dirty="0">
                              <a:latin typeface="Arial" panose="020B0604020202020204" pitchFamily="34" charset="0"/>
                              <a:ea typeface="宋体" panose="02010600030101010101" pitchFamily="2" charset="-122"/>
                              <a:cs typeface="Arial" panose="020B0604020202020204" pitchFamily="34" charset="0"/>
                            </a:rPr>
                            <a:t>, </a:t>
                          </a:r>
                          <a:r>
                            <a:rPr lang="en-US" altLang="zh-CN" sz="1400" dirty="0">
                              <a:latin typeface="Arial" panose="020B0604020202020204" pitchFamily="34" charset="0"/>
                              <a:ea typeface="宋体" panose="02010600030101010101" pitchFamily="2" charset="-122"/>
                              <a:cs typeface="Arial" panose="020B0604020202020204" pitchFamily="34" charset="0"/>
                            </a:rPr>
                            <a:t>35879 (2016) </a:t>
                          </a:r>
                          <a:endParaRPr lang="zh-CN" altLang="en-US" sz="1400" dirty="0">
                            <a:latin typeface="Arial" panose="020B0604020202020204" pitchFamily="34" charset="0"/>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4"/>
                      </a:ext>
                    </a:extLst>
                  </a:tr>
                  <a:tr h="410843">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Iron-based</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FeSe</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13</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2.8~7.8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385</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endParaRPr lang="zh-CN" altLang="en-US" sz="16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5"/>
                      </a:ext>
                    </a:extLst>
                  </a:tr>
                  <a:tr h="243360">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baseline="-2500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FeSe</a:t>
                          </a:r>
                          <a:r>
                            <a:rPr lang="en-US" altLang="zh-CN" sz="1400" b="0" baseline="-25000">
                              <a:solidFill>
                                <a:srgbClr val="F5FFFF"/>
                              </a:solidFill>
                              <a:latin typeface="Arial" panose="020B0604020202020204" pitchFamily="34" charset="0"/>
                              <a:ea typeface="楷体" panose="02010609060101010101" pitchFamily="49" charset="-122"/>
                              <a:cs typeface="Arial" panose="020B0604020202020204" pitchFamily="34" charset="0"/>
                            </a:rPr>
                            <a:t>1-</a:t>
                          </a:r>
                          <a:r>
                            <a:rPr lang="en-US" altLang="zh-CN" sz="1400" b="0" i="1" baseline="-25000">
                              <a:solidFill>
                                <a:srgbClr val="F5FFFF"/>
                              </a:solidFill>
                              <a:latin typeface="Arial" panose="020B0604020202020204" pitchFamily="34" charset="0"/>
                              <a:ea typeface="楷体" panose="02010609060101010101" pitchFamily="49" charset="-122"/>
                              <a:cs typeface="Arial" panose="020B0604020202020204" pitchFamily="34" charset="0"/>
                            </a:rPr>
                            <a:t>x</a:t>
                          </a: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Te</a:t>
                          </a:r>
                          <a:r>
                            <a:rPr lang="en-US" altLang="zh-CN" sz="1400" b="0" i="1" baseline="-25000">
                              <a:solidFill>
                                <a:srgbClr val="F5FFFF"/>
                              </a:solidFill>
                              <a:latin typeface="Arial" panose="020B0604020202020204" pitchFamily="34" charset="0"/>
                              <a:ea typeface="楷体" panose="02010609060101010101" pitchFamily="49" charset="-122"/>
                              <a:cs typeface="Arial" panose="020B0604020202020204" pitchFamily="34" charset="0"/>
                            </a:rPr>
                            <a:t>x</a:t>
                          </a:r>
                          <a:endParaRPr lang="zh-CN" altLang="en-US" i="1"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13~21</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400-1300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513</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vMerge="1">
                      <a:txBody>
                        <a:bodyPr/>
                        <a:lstStyle/>
                        <a:p>
                          <a:pPr algn="ctr"/>
                          <a:endParaRPr lang="zh-CN" altLang="en-US" sz="1600" b="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28575" cap="flat" cmpd="sng" algn="ctr">
                          <a:solidFill>
                            <a:schemeClr val="tx1"/>
                          </a:solidFill>
                          <a:prstDash val="solid"/>
                          <a:round/>
                          <a:headEnd type="none" w="med" len="med"/>
                          <a:tailEnd type="none" w="med" len="med"/>
                        </a:lnL>
                        <a:solidFill>
                          <a:srgbClr val="C4BEA9"/>
                        </a:solidFill>
                      </a:tcPr>
                    </a:tc>
                    <a:extLst>
                      <a:ext uri="{0D108BD9-81ED-4DB2-BD59-A6C34878D82A}">
                        <a16:rowId xmlns:a16="http://schemas.microsoft.com/office/drawing/2014/main" val="10006"/>
                      </a:ext>
                    </a:extLst>
                  </a:tr>
                  <a:tr h="0">
                    <a:tc vMerge="1">
                      <a:txBody>
                        <a:bodyPr/>
                        <a:lstStyle/>
                        <a:p>
                          <a:pPr algn="ctr"/>
                          <a:endParaRPr lang="zh-CN" altLang="en-US" sz="1400" b="0" baseline="-2500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Ba</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0.6</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K</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0.4</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Fe</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As</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endParaRPr lang="zh-CN" altLang="en-US"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36</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100-200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69.5</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1852</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vMerge="1">
                      <a:txBody>
                        <a:bodyPr/>
                        <a:lstStyle/>
                        <a:p>
                          <a:pPr algn="ctr"/>
                          <a:endParaRPr lang="zh-CN" altLang="en-US" sz="1600" b="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28575"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rgbClr val="C4BEA9"/>
                        </a:solidFill>
                      </a:tcPr>
                    </a:tc>
                    <a:extLst>
                      <a:ext uri="{0D108BD9-81ED-4DB2-BD59-A6C34878D82A}">
                        <a16:rowId xmlns:a16="http://schemas.microsoft.com/office/drawing/2014/main" val="10007"/>
                      </a:ext>
                    </a:extLst>
                  </a:tr>
                </a:tbl>
              </a:graphicData>
            </a:graphic>
          </p:graphicFrame>
        </mc:Choice>
        <mc:Fallback xmlns="">
          <p:graphicFrame>
            <p:nvGraphicFramePr>
              <p:cNvPr id="6" name="表格 29">
                <a:extLst>
                  <a:ext uri="{FF2B5EF4-FFF2-40B4-BE49-F238E27FC236}">
                    <a16:creationId xmlns:a16="http://schemas.microsoft.com/office/drawing/2014/main" id="{4D8CDAE3-494C-51CD-C49D-1F23CCA30958}"/>
                  </a:ext>
                </a:extLst>
              </p:cNvPr>
              <p:cNvGraphicFramePr>
                <a:graphicFrameLocks noGrp="1"/>
              </p:cNvGraphicFramePr>
              <p:nvPr>
                <p:extLst>
                  <p:ext uri="{D42A27DB-BD31-4B8C-83A1-F6EECF244321}">
                    <p14:modId xmlns:p14="http://schemas.microsoft.com/office/powerpoint/2010/main" val="1394970130"/>
                  </p:ext>
                </p:extLst>
              </p:nvPr>
            </p:nvGraphicFramePr>
            <p:xfrm>
              <a:off x="1056535" y="1101343"/>
              <a:ext cx="9968383" cy="4173489"/>
            </p:xfrm>
            <a:graphic>
              <a:graphicData uri="http://schemas.openxmlformats.org/drawingml/2006/table">
                <a:tbl>
                  <a:tblPr firstRow="1" bandRow="1">
                    <a:solidFill>
                      <a:srgbClr val="FFFFFF"/>
                    </a:solidFill>
                  </a:tblPr>
                  <a:tblGrid>
                    <a:gridCol w="1065324">
                      <a:extLst>
                        <a:ext uri="{9D8B030D-6E8A-4147-A177-3AD203B41FA5}">
                          <a16:colId xmlns:a16="http://schemas.microsoft.com/office/drawing/2014/main" val="3062595889"/>
                        </a:ext>
                      </a:extLst>
                    </a:gridCol>
                    <a:gridCol w="1417295">
                      <a:extLst>
                        <a:ext uri="{9D8B030D-6E8A-4147-A177-3AD203B41FA5}">
                          <a16:colId xmlns:a16="http://schemas.microsoft.com/office/drawing/2014/main" val="3984375660"/>
                        </a:ext>
                      </a:extLst>
                    </a:gridCol>
                    <a:gridCol w="865540">
                      <a:extLst>
                        <a:ext uri="{9D8B030D-6E8A-4147-A177-3AD203B41FA5}">
                          <a16:colId xmlns:a16="http://schemas.microsoft.com/office/drawing/2014/main" val="20001"/>
                        </a:ext>
                      </a:extLst>
                    </a:gridCol>
                    <a:gridCol w="989229">
                      <a:extLst>
                        <a:ext uri="{9D8B030D-6E8A-4147-A177-3AD203B41FA5}">
                          <a16:colId xmlns:a16="http://schemas.microsoft.com/office/drawing/2014/main" val="1918704569"/>
                        </a:ext>
                      </a:extLst>
                    </a:gridCol>
                    <a:gridCol w="989229">
                      <a:extLst>
                        <a:ext uri="{9D8B030D-6E8A-4147-A177-3AD203B41FA5}">
                          <a16:colId xmlns:a16="http://schemas.microsoft.com/office/drawing/2014/main" val="20003"/>
                        </a:ext>
                      </a:extLst>
                    </a:gridCol>
                    <a:gridCol w="989229">
                      <a:extLst>
                        <a:ext uri="{9D8B030D-6E8A-4147-A177-3AD203B41FA5}">
                          <a16:colId xmlns:a16="http://schemas.microsoft.com/office/drawing/2014/main" val="1301514902"/>
                        </a:ext>
                      </a:extLst>
                    </a:gridCol>
                    <a:gridCol w="3652537">
                      <a:extLst>
                        <a:ext uri="{9D8B030D-6E8A-4147-A177-3AD203B41FA5}">
                          <a16:colId xmlns:a16="http://schemas.microsoft.com/office/drawing/2014/main" val="4143435790"/>
                        </a:ext>
                      </a:extLst>
                    </a:gridCol>
                  </a:tblGrid>
                  <a:tr h="440326">
                    <a:tc gridSpan="2">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algn="ctr"/>
                          <a:r>
                            <a:rPr lang="en-US" altLang="zh-CN" sz="1600" b="0" dirty="0">
                              <a:solidFill>
                                <a:srgbClr val="F5FFFF"/>
                              </a:solidFill>
                              <a:latin typeface="Arial" panose="020B0604020202020204" pitchFamily="34" charset="0"/>
                              <a:ea typeface="楷体" panose="02010609060101010101" pitchFamily="49" charset="-122"/>
                              <a:cs typeface="Arial" panose="020B0604020202020204" pitchFamily="34" charset="0"/>
                            </a:rPr>
                            <a:t>Alternative material</a:t>
                          </a:r>
                          <a:endParaRPr lang="zh-CN" altLang="en-US" sz="16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67787B"/>
                        </a:solidFill>
                      </a:tcPr>
                    </a:tc>
                    <a:tc hMerge="1">
                      <a:txBody>
                        <a:bodyPr/>
                        <a:lstStyle/>
                        <a:p>
                          <a:endParaRPr lang="zh-CN" altLang="en-US"/>
                        </a:p>
                      </a:txBody>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algn="ctr"/>
                          <a:r>
                            <a:rPr lang="en-US" altLang="zh-CN" sz="1600" b="0" i="1" dirty="0">
                              <a:solidFill>
                                <a:schemeClr val="tx1"/>
                              </a:solidFill>
                              <a:latin typeface="Arial" panose="020B0604020202020204" pitchFamily="34" charset="0"/>
                              <a:ea typeface="楷体" panose="02010609060101010101" pitchFamily="49" charset="-122"/>
                              <a:cs typeface="Arial" panose="020B0604020202020204" pitchFamily="34" charset="0"/>
                            </a:rPr>
                            <a:t>T</a:t>
                          </a:r>
                          <a:r>
                            <a:rPr lang="en-US" altLang="zh-CN" sz="1600" b="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c</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(K)</a:t>
                          </a:r>
                          <a:endParaRPr lang="zh-CN" altLang="en-US" sz="1600" b="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p>
                          <a:endParaRPr lang="zh-CN"/>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blipFill>
                          <a:blip r:embed="rId3"/>
                          <a:stretch>
                            <a:fillRect l="-338650" t="-4167" r="-569325" b="-866667"/>
                          </a:stretch>
                        </a:blip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0" i="1" baseline="0" dirty="0">
                              <a:solidFill>
                                <a:schemeClr val="tx1"/>
                              </a:solidFill>
                              <a:latin typeface="Arial" panose="020B0604020202020204" pitchFamily="34" charset="0"/>
                              <a:ea typeface="楷体" panose="02010609060101010101" pitchFamily="49" charset="-122"/>
                              <a:cs typeface="Arial" panose="020B0604020202020204" pitchFamily="34" charset="0"/>
                            </a:rPr>
                            <a:t>B</a:t>
                          </a:r>
                          <a:r>
                            <a:rPr lang="en-US" altLang="zh-CN"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c1</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(mT)</a:t>
                          </a:r>
                          <a:endParaRPr lang="zh-CN" altLang="en-US"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0" i="1" baseline="0" dirty="0">
                              <a:solidFill>
                                <a:schemeClr val="tx1"/>
                              </a:solidFill>
                              <a:latin typeface="Arial" panose="020B0604020202020204" pitchFamily="34" charset="0"/>
                              <a:ea typeface="楷体" panose="02010609060101010101" pitchFamily="49" charset="-122"/>
                              <a:cs typeface="Arial" panose="020B0604020202020204" pitchFamily="34" charset="0"/>
                            </a:rPr>
                            <a:t>B</a:t>
                          </a:r>
                          <a:r>
                            <a:rPr lang="en-US" altLang="zh-CN"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rPr>
                            <a:t>s</a:t>
                          </a:r>
                          <a:r>
                            <a:rPr lang="en-US" altLang="zh-CN" sz="1600" b="0" baseline="0" dirty="0">
                              <a:solidFill>
                                <a:schemeClr val="tx1"/>
                              </a:solidFill>
                              <a:latin typeface="Arial" panose="020B0604020202020204" pitchFamily="34" charset="0"/>
                              <a:ea typeface="楷体" panose="02010609060101010101" pitchFamily="49" charset="-122"/>
                              <a:cs typeface="Arial" panose="020B0604020202020204" pitchFamily="34" charset="0"/>
                            </a:rPr>
                            <a:t>(mT)</a:t>
                          </a:r>
                          <a:endParaRPr lang="zh-CN" altLang="en-US" sz="1600" b="0" i="0" baseline="-2500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b="1" kern="1200">
                              <a:solidFill>
                                <a:schemeClr val="lt1"/>
                              </a:solidFill>
                              <a:latin typeface="Arial Narrow"/>
                            </a:defRPr>
                          </a:lvl1pPr>
                          <a:lvl2pPr marL="457200" algn="l" defTabSz="914400" rtl="0" eaLnBrk="1" latinLnBrk="0" hangingPunct="1">
                            <a:defRPr sz="1800" b="1" kern="1200">
                              <a:solidFill>
                                <a:schemeClr val="lt1"/>
                              </a:solidFill>
                              <a:latin typeface="Arial Narrow"/>
                            </a:defRPr>
                          </a:lvl2pPr>
                          <a:lvl3pPr marL="914400" algn="l" defTabSz="914400" rtl="0" eaLnBrk="1" latinLnBrk="0" hangingPunct="1">
                            <a:defRPr sz="1800" b="1" kern="1200">
                              <a:solidFill>
                                <a:schemeClr val="lt1"/>
                              </a:solidFill>
                              <a:latin typeface="Arial Narrow"/>
                            </a:defRPr>
                          </a:lvl3pPr>
                          <a:lvl4pPr marL="1371600" algn="l" defTabSz="914400" rtl="0" eaLnBrk="1" latinLnBrk="0" hangingPunct="1">
                            <a:defRPr sz="1800" b="1" kern="1200">
                              <a:solidFill>
                                <a:schemeClr val="lt1"/>
                              </a:solidFill>
                              <a:latin typeface="Arial Narrow"/>
                            </a:defRPr>
                          </a:lvl4pPr>
                          <a:lvl5pPr marL="1828800" algn="l" defTabSz="914400" rtl="0" eaLnBrk="1" latinLnBrk="0" hangingPunct="1">
                            <a:defRPr sz="1800" b="1" kern="1200">
                              <a:solidFill>
                                <a:schemeClr val="lt1"/>
                              </a:solidFill>
                              <a:latin typeface="Arial Narrow"/>
                            </a:defRPr>
                          </a:lvl5pPr>
                          <a:lvl6pPr marL="2286000" algn="l" defTabSz="914400" rtl="0" eaLnBrk="1" latinLnBrk="0" hangingPunct="1">
                            <a:defRPr sz="1800" b="1" kern="1200">
                              <a:solidFill>
                                <a:schemeClr val="lt1"/>
                              </a:solidFill>
                              <a:latin typeface="Arial Narrow"/>
                            </a:defRPr>
                          </a:lvl6pPr>
                          <a:lvl7pPr marL="2743200" algn="l" defTabSz="914400" rtl="0" eaLnBrk="1" latinLnBrk="0" hangingPunct="1">
                            <a:defRPr sz="1800" b="1" kern="1200">
                              <a:solidFill>
                                <a:schemeClr val="lt1"/>
                              </a:solidFill>
                              <a:latin typeface="Arial Narrow"/>
                            </a:defRPr>
                          </a:lvl7pPr>
                          <a:lvl8pPr marL="3200400" algn="l" defTabSz="914400" rtl="0" eaLnBrk="1" latinLnBrk="0" hangingPunct="1">
                            <a:defRPr sz="1800" b="1" kern="1200">
                              <a:solidFill>
                                <a:schemeClr val="lt1"/>
                              </a:solidFill>
                              <a:latin typeface="Arial Narrow"/>
                            </a:defRPr>
                          </a:lvl8pPr>
                          <a:lvl9pPr marL="3657600" algn="l" defTabSz="914400" rtl="0" eaLnBrk="1" latinLnBrk="0" hangingPunct="1">
                            <a:defRPr sz="1800" b="1" kern="1200">
                              <a:solidFill>
                                <a:schemeClr val="lt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0" dirty="0">
                              <a:solidFill>
                                <a:schemeClr val="tx1"/>
                              </a:solidFill>
                              <a:latin typeface="Arial" panose="020B0604020202020204" pitchFamily="34" charset="0"/>
                              <a:ea typeface="楷体" panose="02010609060101010101" pitchFamily="49" charset="-122"/>
                              <a:cs typeface="Arial" panose="020B0604020202020204" pitchFamily="34" charset="0"/>
                            </a:rPr>
                            <a:t>References</a:t>
                          </a:r>
                          <a:endParaRPr lang="zh-CN" altLang="en-US" sz="1600" b="0" dirty="0">
                            <a:solidFill>
                              <a:schemeClr val="tx1"/>
                            </a:solidFill>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0"/>
                      </a:ext>
                    </a:extLst>
                  </a:tr>
                  <a:tr h="518160">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 and its compound</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12700" cmpd="sng">
                          <a:solidFill>
                            <a:srgbClr val="FFFFFF"/>
                          </a:solidFill>
                        </a:lnL>
                        <a:lnR w="28575" cap="flat" cmpd="sng" algn="ctr">
                          <a:solidFill>
                            <a:srgbClr val="FFFFFF"/>
                          </a:solidFill>
                          <a:prstDash val="solid"/>
                          <a:round/>
                          <a:headEnd type="none" w="med" len="med"/>
                          <a:tailEnd type="none" w="med" len="med"/>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9.2</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170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fr-FR" altLang="zh-CN" sz="1400" b="0" i="1" dirty="0">
                              <a:latin typeface="Arial" panose="020B0604020202020204" pitchFamily="34" charset="0"/>
                              <a:ea typeface="楷体" panose="02010609060101010101" pitchFamily="49" charset="-122"/>
                              <a:cs typeface="Arial" panose="020B0604020202020204" pitchFamily="34" charset="0"/>
                            </a:rPr>
                            <a:t>IEEE Trans. Appl. Supercond. </a:t>
                          </a:r>
                          <a:r>
                            <a:rPr lang="fr-FR" altLang="zh-CN" sz="1400" b="1" dirty="0">
                              <a:latin typeface="Arial" panose="020B0604020202020204" pitchFamily="34" charset="0"/>
                              <a:ea typeface="楷体" panose="02010609060101010101" pitchFamily="49" charset="-122"/>
                              <a:cs typeface="Arial" panose="020B0604020202020204" pitchFamily="34" charset="0"/>
                            </a:rPr>
                            <a:t>19,</a:t>
                          </a:r>
                          <a:r>
                            <a:rPr lang="fr-FR" altLang="zh-CN" sz="1400" b="0" dirty="0">
                              <a:latin typeface="Arial" panose="020B0604020202020204" pitchFamily="34" charset="0"/>
                              <a:ea typeface="楷体" panose="02010609060101010101" pitchFamily="49" charset="-122"/>
                              <a:cs typeface="Arial" panose="020B0604020202020204" pitchFamily="34" charset="0"/>
                            </a:rPr>
                            <a:t>1394-8(2009) </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1"/>
                      </a:ext>
                    </a:extLst>
                  </a:tr>
                  <a:tr h="944880">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dirty="0">
                            <a:solidFill>
                              <a:schemeClr val="bg1"/>
                            </a:solidFill>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NbN</a:t>
                          </a:r>
                          <a:endParaRPr lang="zh-CN" altLang="en-US">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16</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200-350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190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ST Accel. Beams </a:t>
                          </a:r>
                          <a:r>
                            <a:rPr lang="en-US" altLang="zh-CN" sz="1400" b="1" i="0" dirty="0">
                              <a:effectLst/>
                              <a:latin typeface="Arial" panose="020B0604020202020204" pitchFamily="34" charset="0"/>
                              <a:ea typeface="宋体" panose="02010600030101010101" pitchFamily="2" charset="-122"/>
                              <a:cs typeface="Arial" panose="020B0604020202020204" pitchFamily="34" charset="0"/>
                            </a:rPr>
                            <a:t>13, </a:t>
                          </a:r>
                          <a:r>
                            <a:rPr lang="en-US" altLang="zh-CN" sz="1400" i="0" dirty="0">
                              <a:effectLst/>
                              <a:latin typeface="Arial" panose="020B0604020202020204" pitchFamily="34" charset="0"/>
                              <a:ea typeface="宋体" panose="02010600030101010101" pitchFamily="2" charset="-122"/>
                              <a:cs typeface="Arial" panose="020B0604020202020204" pitchFamily="34" charset="0"/>
                            </a:rPr>
                            <a:t>121001 (2010)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Appl. Phys. Lett.</a:t>
                          </a:r>
                          <a:r>
                            <a:rPr lang="en-US" altLang="zh-CN" sz="1400" dirty="0">
                              <a:effectLst/>
                              <a:latin typeface="Arial" panose="020B0604020202020204" pitchFamily="34" charset="0"/>
                              <a:ea typeface="宋体" panose="02010600030101010101" pitchFamily="2" charset="-122"/>
                              <a:cs typeface="Arial" panose="020B0604020202020204" pitchFamily="34" charset="0"/>
                            </a:rPr>
                            <a: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102</a:t>
                          </a:r>
                          <a:r>
                            <a:rPr lang="en-US" altLang="zh-CN" sz="1400" b="1" dirty="0">
                              <a:latin typeface="Arial" panose="020B0604020202020204" pitchFamily="34" charset="0"/>
                              <a:ea typeface="宋体" panose="02010600030101010101" pitchFamily="2" charset="-122"/>
                              <a:cs typeface="Arial" panose="020B0604020202020204" pitchFamily="34" charset="0"/>
                            </a:rPr>
                            <a:t>,</a:t>
                          </a:r>
                          <a:r>
                            <a:rPr lang="en-US" altLang="zh-CN" sz="1400" dirty="0">
                              <a:latin typeface="Arial" panose="020B0604020202020204" pitchFamily="34" charset="0"/>
                              <a:ea typeface="宋体" panose="02010600030101010101" pitchFamily="2" charset="-122"/>
                              <a:cs typeface="Arial" panose="020B0604020202020204" pitchFamily="34" charset="0"/>
                            </a:rPr>
                            <a:t>102603(2013)</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altLang="zh-CN" sz="1400" i="1" dirty="0">
                              <a:latin typeface="Arial" panose="020B0604020202020204" pitchFamily="34" charset="0"/>
                              <a:ea typeface="宋体" panose="02010600030101010101" pitchFamily="2" charset="-122"/>
                              <a:cs typeface="Arial" panose="020B0604020202020204" pitchFamily="34" charset="0"/>
                            </a:rPr>
                            <a:t>Supercond. Sci. Technol.</a:t>
                          </a:r>
                          <a:r>
                            <a:rPr lang="fr-FR" altLang="zh-CN" sz="1400" dirty="0">
                              <a:latin typeface="Arial" panose="020B0604020202020204" pitchFamily="34" charset="0"/>
                              <a:ea typeface="宋体" panose="02010600030101010101" pitchFamily="2" charset="-122"/>
                              <a:cs typeface="Arial" panose="020B0604020202020204" pitchFamily="34" charset="0"/>
                            </a:rPr>
                            <a:t> </a:t>
                          </a:r>
                          <a:r>
                            <a:rPr lang="fr-FR" altLang="zh-CN" sz="1400" b="1" dirty="0">
                              <a:latin typeface="Arial" panose="020B0604020202020204" pitchFamily="34" charset="0"/>
                              <a:ea typeface="宋体" panose="02010600030101010101" pitchFamily="2" charset="-122"/>
                              <a:cs typeface="Arial" panose="020B0604020202020204" pitchFamily="34" charset="0"/>
                            </a:rPr>
                            <a:t>32</a:t>
                          </a:r>
                          <a:r>
                            <a:rPr lang="en-US" altLang="zh-CN" sz="1400" b="1" dirty="0">
                              <a:latin typeface="Arial" panose="020B0604020202020204" pitchFamily="34" charset="0"/>
                              <a:ea typeface="宋体" panose="02010600030101010101" pitchFamily="2" charset="-122"/>
                              <a:cs typeface="Arial" panose="020B0604020202020204" pitchFamily="34" charset="0"/>
                            </a:rPr>
                            <a:t>,</a:t>
                          </a:r>
                          <a:r>
                            <a:rPr lang="zh-CN" altLang="en-US" sz="1400" b="1" dirty="0">
                              <a:latin typeface="Arial" panose="020B0604020202020204" pitchFamily="34" charset="0"/>
                              <a:ea typeface="宋体" panose="02010600030101010101" pitchFamily="2" charset="-122"/>
                              <a:cs typeface="Arial" panose="020B0604020202020204" pitchFamily="34" charset="0"/>
                            </a:rPr>
                            <a:t> </a:t>
                          </a:r>
                          <a:r>
                            <a:rPr lang="fr-FR" altLang="zh-CN" sz="1400" dirty="0">
                              <a:latin typeface="Arial" panose="020B0604020202020204" pitchFamily="34" charset="0"/>
                              <a:ea typeface="宋体" panose="02010600030101010101" pitchFamily="2" charset="-122"/>
                              <a:cs typeface="Arial" panose="020B0604020202020204" pitchFamily="34" charset="0"/>
                            </a:rPr>
                            <a:t>085005(2019) </a:t>
                          </a:r>
                          <a:endParaRPr lang="zh-CN" altLang="en-US" sz="1400" dirty="0">
                            <a:latin typeface="Arial" panose="020B0604020202020204" pitchFamily="34" charset="0"/>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2"/>
                      </a:ext>
                    </a:extLst>
                  </a:tr>
                  <a:tr h="518160">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dirty="0">
                            <a:solidFill>
                              <a:schemeClr val="bg1"/>
                            </a:solidFill>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Nb</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3</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Sn</a:t>
                          </a:r>
                          <a:endParaRPr lang="zh-CN" altLang="en-US"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160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450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Lett.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115</a:t>
                          </a:r>
                          <a:r>
                            <a:rPr lang="en-US" altLang="zh-CN" sz="1400" b="1" dirty="0">
                              <a:latin typeface="Arial" panose="020B0604020202020204" pitchFamily="34" charset="0"/>
                              <a:ea typeface="宋体" panose="02010600030101010101" pitchFamily="2" charset="-122"/>
                              <a:cs typeface="Arial" panose="020B0604020202020204" pitchFamily="34" charset="0"/>
                            </a:rPr>
                            <a:t>, </a:t>
                          </a:r>
                          <a:r>
                            <a:rPr lang="en-US" altLang="zh-CN" sz="1400" dirty="0">
                              <a:latin typeface="Arial" panose="020B0604020202020204" pitchFamily="34" charset="0"/>
                              <a:ea typeface="宋体" panose="02010600030101010101" pitchFamily="2" charset="-122"/>
                              <a:cs typeface="Arial" panose="020B0604020202020204" pitchFamily="34" charset="0"/>
                            </a:rPr>
                            <a:t>047101(2015)</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altLang="zh-CN" sz="1400" i="1" dirty="0">
                              <a:effectLst/>
                              <a:latin typeface="Arial" panose="020B0604020202020204" pitchFamily="34" charset="0"/>
                              <a:ea typeface="宋体" panose="02010600030101010101" pitchFamily="2" charset="-122"/>
                              <a:cs typeface="Arial" panose="020B0604020202020204" pitchFamily="34" charset="0"/>
                            </a:rPr>
                            <a:t>Supercond. Sci. Technol. </a:t>
                          </a:r>
                          <a:r>
                            <a:rPr lang="fr-FR" altLang="zh-CN" sz="1400" b="1" i="0" dirty="0">
                              <a:effectLst/>
                              <a:latin typeface="Arial" panose="020B0604020202020204" pitchFamily="34" charset="0"/>
                              <a:ea typeface="宋体" panose="02010600030101010101" pitchFamily="2" charset="-122"/>
                              <a:cs typeface="Arial" panose="020B0604020202020204" pitchFamily="34" charset="0"/>
                            </a:rPr>
                            <a:t>30, </a:t>
                          </a:r>
                          <a:r>
                            <a:rPr lang="fr-FR" altLang="zh-CN" sz="1400" i="0" dirty="0">
                              <a:effectLst/>
                              <a:latin typeface="Arial" panose="020B0604020202020204" pitchFamily="34" charset="0"/>
                              <a:ea typeface="宋体" panose="02010600030101010101" pitchFamily="2" charset="-122"/>
                              <a:cs typeface="Arial" panose="020B0604020202020204" pitchFamily="34" charset="0"/>
                            </a:rPr>
                            <a:t>033004(2017)  </a:t>
                          </a:r>
                          <a:endParaRPr lang="en-US" altLang="zh-CN" sz="1400" i="0" dirty="0">
                            <a:effectLst/>
                            <a:latin typeface="Arial" panose="020B0604020202020204" pitchFamily="34" charset="0"/>
                            <a:ea typeface="宋体" panose="02010600030101010101" pitchFamily="2"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3"/>
                      </a:ext>
                    </a:extLst>
                  </a:tr>
                  <a:tr h="731520">
                    <a:tc gridSpan="2">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MgB</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endParaRPr lang="zh-CN" altLang="en-US"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7787B"/>
                        </a:solidFill>
                      </a:tcPr>
                    </a:tc>
                    <a:tc hMerge="1">
                      <a:txBody>
                        <a:bodyPr/>
                        <a:lstStyle/>
                        <a:p>
                          <a:endParaRPr lang="zh-CN" altLang="en-US"/>
                        </a:p>
                      </a:txBody>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140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360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Phys. Rev. ST Accel. Beams </a:t>
                          </a:r>
                          <a:r>
                            <a:rPr lang="en-US" altLang="zh-CN" sz="1400" b="1" i="0" dirty="0">
                              <a:effectLst/>
                              <a:latin typeface="Arial" panose="020B0604020202020204" pitchFamily="34" charset="0"/>
                              <a:ea typeface="宋体" panose="02010600030101010101" pitchFamily="2" charset="-122"/>
                              <a:cs typeface="Arial" panose="020B0604020202020204" pitchFamily="34" charset="0"/>
                            </a:rPr>
                            <a:t>17, </a:t>
                          </a:r>
                          <a:r>
                            <a:rPr lang="en-US" altLang="zh-CN" sz="1400" i="0" dirty="0">
                              <a:effectLst/>
                              <a:latin typeface="Arial" panose="020B0604020202020204" pitchFamily="34" charset="0"/>
                              <a:ea typeface="宋体" panose="02010600030101010101" pitchFamily="2" charset="-122"/>
                              <a:cs typeface="Arial" panose="020B0604020202020204" pitchFamily="34" charset="0"/>
                            </a:rPr>
                            <a:t>012001 (2014)</a:t>
                          </a:r>
                          <a:endParaRPr lang="en-US" altLang="zh-CN" sz="1400" i="1" dirty="0">
                            <a:effectLst/>
                            <a:latin typeface="Arial" panose="020B0604020202020204" pitchFamily="34" charset="0"/>
                            <a:ea typeface="宋体" panose="02010600030101010101" pitchFamily="2" charset="-122"/>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i="1" dirty="0">
                              <a:effectLst/>
                              <a:latin typeface="Arial" panose="020B0604020202020204" pitchFamily="34" charset="0"/>
                              <a:ea typeface="宋体" panose="02010600030101010101" pitchFamily="2" charset="-122"/>
                              <a:cs typeface="Arial" panose="020B0604020202020204" pitchFamily="34" charset="0"/>
                            </a:rPr>
                            <a:t>Sci. Rep.</a:t>
                          </a:r>
                          <a:r>
                            <a:rPr lang="en-US" altLang="zh-CN" sz="1400" dirty="0">
                              <a:effectLst/>
                              <a:latin typeface="Arial" panose="020B0604020202020204" pitchFamily="34" charset="0"/>
                              <a:ea typeface="宋体" panose="02010600030101010101" pitchFamily="2" charset="-122"/>
                              <a:cs typeface="Arial" panose="020B0604020202020204" pitchFamily="34" charset="0"/>
                            </a:rPr>
                            <a:t> </a:t>
                          </a:r>
                          <a:r>
                            <a:rPr lang="en-US" altLang="zh-CN" sz="1400" b="1" dirty="0">
                              <a:effectLst/>
                              <a:latin typeface="Arial" panose="020B0604020202020204" pitchFamily="34" charset="0"/>
                              <a:ea typeface="宋体" panose="02010600030101010101" pitchFamily="2" charset="-122"/>
                              <a:cs typeface="Arial" panose="020B0604020202020204" pitchFamily="34" charset="0"/>
                            </a:rPr>
                            <a:t>6</a:t>
                          </a:r>
                          <a:r>
                            <a:rPr lang="en-US" altLang="zh-CN" sz="1400" b="1" dirty="0">
                              <a:latin typeface="Arial" panose="020B0604020202020204" pitchFamily="34" charset="0"/>
                              <a:ea typeface="宋体" panose="02010600030101010101" pitchFamily="2" charset="-122"/>
                              <a:cs typeface="Arial" panose="020B0604020202020204" pitchFamily="34" charset="0"/>
                            </a:rPr>
                            <a:t>, </a:t>
                          </a:r>
                          <a:r>
                            <a:rPr lang="en-US" altLang="zh-CN" sz="1400" dirty="0">
                              <a:latin typeface="Arial" panose="020B0604020202020204" pitchFamily="34" charset="0"/>
                              <a:ea typeface="宋体" panose="02010600030101010101" pitchFamily="2" charset="-122"/>
                              <a:cs typeface="Arial" panose="020B0604020202020204" pitchFamily="34" charset="0"/>
                            </a:rPr>
                            <a:t>35879 (2016) </a:t>
                          </a:r>
                          <a:endParaRPr lang="zh-CN" altLang="en-US" sz="1400" dirty="0">
                            <a:latin typeface="Arial" panose="020B0604020202020204" pitchFamily="34" charset="0"/>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4"/>
                      </a:ext>
                    </a:extLst>
                  </a:tr>
                  <a:tr h="410843">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Iron-based</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FeSe</a:t>
                          </a:r>
                          <a:endParaRPr lang="zh-CN" altLang="en-US" sz="1400" b="0" dirty="0">
                            <a:solidFill>
                              <a:srgbClr val="F5FFFF"/>
                            </a:solidFill>
                            <a:latin typeface="Arial" panose="020B0604020202020204" pitchFamily="34" charset="0"/>
                            <a:ea typeface="楷体" panose="02010609060101010101" pitchFamily="49" charset="-122"/>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13</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2.8~7.8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385</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rowSpan="3">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endParaRPr lang="zh-CN" altLang="en-US" sz="16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4BEA9"/>
                        </a:solidFill>
                      </a:tcPr>
                    </a:tc>
                    <a:extLst>
                      <a:ext uri="{0D108BD9-81ED-4DB2-BD59-A6C34878D82A}">
                        <a16:rowId xmlns:a16="http://schemas.microsoft.com/office/drawing/2014/main" val="10005"/>
                      </a:ext>
                    </a:extLst>
                  </a:tr>
                  <a:tr h="304800">
                    <a:tc vMerge="1">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1400" b="0" baseline="-2500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38100" cap="flat" cmpd="sng" algn="ctr">
                          <a:solidFill>
                            <a:schemeClr val="tx1"/>
                          </a:solidFill>
                          <a:prstDash val="solid"/>
                          <a:round/>
                          <a:headEnd type="none" w="med" len="med"/>
                          <a:tailEnd type="none" w="med" len="med"/>
                        </a:lnL>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FeSe</a:t>
                          </a:r>
                          <a:r>
                            <a:rPr lang="en-US" altLang="zh-CN" sz="1400" b="0" baseline="-25000">
                              <a:solidFill>
                                <a:srgbClr val="F5FFFF"/>
                              </a:solidFill>
                              <a:latin typeface="Arial" panose="020B0604020202020204" pitchFamily="34" charset="0"/>
                              <a:ea typeface="楷体" panose="02010609060101010101" pitchFamily="49" charset="-122"/>
                              <a:cs typeface="Arial" panose="020B0604020202020204" pitchFamily="34" charset="0"/>
                            </a:rPr>
                            <a:t>1-</a:t>
                          </a:r>
                          <a:r>
                            <a:rPr lang="en-US" altLang="zh-CN" sz="1400" b="0" i="1" baseline="-25000">
                              <a:solidFill>
                                <a:srgbClr val="F5FFFF"/>
                              </a:solidFill>
                              <a:latin typeface="Arial" panose="020B0604020202020204" pitchFamily="34" charset="0"/>
                              <a:ea typeface="楷体" panose="02010609060101010101" pitchFamily="49" charset="-122"/>
                              <a:cs typeface="Arial" panose="020B0604020202020204" pitchFamily="34" charset="0"/>
                            </a:rPr>
                            <a:t>x</a:t>
                          </a:r>
                          <a:r>
                            <a:rPr lang="en-US" altLang="zh-CN" sz="1400" b="0">
                              <a:solidFill>
                                <a:srgbClr val="F5FFFF"/>
                              </a:solidFill>
                              <a:latin typeface="Arial" panose="020B0604020202020204" pitchFamily="34" charset="0"/>
                              <a:ea typeface="楷体" panose="02010609060101010101" pitchFamily="49" charset="-122"/>
                              <a:cs typeface="Arial" panose="020B0604020202020204" pitchFamily="34" charset="0"/>
                            </a:rPr>
                            <a:t>Te</a:t>
                          </a:r>
                          <a:r>
                            <a:rPr lang="en-US" altLang="zh-CN" sz="1400" b="0" i="1" baseline="-25000">
                              <a:solidFill>
                                <a:srgbClr val="F5FFFF"/>
                              </a:solidFill>
                              <a:latin typeface="Arial" panose="020B0604020202020204" pitchFamily="34" charset="0"/>
                              <a:ea typeface="楷体" panose="02010609060101010101" pitchFamily="49" charset="-122"/>
                              <a:cs typeface="Arial" panose="020B0604020202020204" pitchFamily="34" charset="0"/>
                            </a:rPr>
                            <a:t>x</a:t>
                          </a:r>
                          <a:endParaRPr lang="zh-CN" altLang="en-US" i="1"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13~21</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400-1300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8</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513</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vMerge="1">
                      <a:txBody>
                        <a:bodyPr/>
                        <a:lstStyle/>
                        <a:p>
                          <a:pPr algn="ctr"/>
                          <a:endParaRPr lang="zh-CN" altLang="en-US" sz="1600" b="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28575" cap="flat" cmpd="sng" algn="ctr">
                          <a:solidFill>
                            <a:schemeClr val="tx1"/>
                          </a:solidFill>
                          <a:prstDash val="solid"/>
                          <a:round/>
                          <a:headEnd type="none" w="med" len="med"/>
                          <a:tailEnd type="none" w="med" len="med"/>
                        </a:lnL>
                        <a:solidFill>
                          <a:srgbClr val="C4BEA9"/>
                        </a:solidFill>
                      </a:tcPr>
                    </a:tc>
                    <a:extLst>
                      <a:ext uri="{0D108BD9-81ED-4DB2-BD59-A6C34878D82A}">
                        <a16:rowId xmlns:a16="http://schemas.microsoft.com/office/drawing/2014/main" val="10006"/>
                      </a:ext>
                    </a:extLst>
                  </a:tr>
                  <a:tr h="304800">
                    <a:tc vMerge="1">
                      <a:txBody>
                        <a:bodyPr/>
                        <a:lstStyle/>
                        <a:p>
                          <a:pPr algn="ctr"/>
                          <a:endParaRPr lang="zh-CN" altLang="en-US" sz="1400" b="0" baseline="-2500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Ba</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0.6</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K</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0.4</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Fe</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r>
                            <a:rPr lang="en-US" altLang="zh-CN" sz="1400" b="0" dirty="0">
                              <a:solidFill>
                                <a:srgbClr val="F5FFFF"/>
                              </a:solidFill>
                              <a:latin typeface="Arial" panose="020B0604020202020204" pitchFamily="34" charset="0"/>
                              <a:ea typeface="楷体" panose="02010609060101010101" pitchFamily="49" charset="-122"/>
                              <a:cs typeface="Arial" panose="020B0604020202020204" pitchFamily="34" charset="0"/>
                            </a:rPr>
                            <a:t>As</a:t>
                          </a:r>
                          <a:r>
                            <a:rPr lang="en-US" altLang="zh-CN" sz="1400" b="0" baseline="-25000" dirty="0">
                              <a:solidFill>
                                <a:srgbClr val="F5FFFF"/>
                              </a:solidFill>
                              <a:latin typeface="Arial" panose="020B0604020202020204" pitchFamily="34" charset="0"/>
                              <a:ea typeface="楷体" panose="02010609060101010101" pitchFamily="49" charset="-122"/>
                              <a:cs typeface="Arial" panose="020B0604020202020204" pitchFamily="34" charset="0"/>
                            </a:rPr>
                            <a:t>2</a:t>
                          </a:r>
                          <a:endParaRPr lang="zh-CN" altLang="en-US" dirty="0">
                            <a:latin typeface="Arial" panose="020B0604020202020204" pitchFamily="34" charset="0"/>
                            <a:cs typeface="Arial" panose="020B0604020202020204" pitchFamily="34" charset="0"/>
                          </a:endParaRPr>
                        </a:p>
                      </a:txBody>
                      <a:tcPr anchor="ctr">
                        <a:lnL w="127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7787B"/>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36</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100-200</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E97AD">
                            <a:lumMod val="60000"/>
                            <a:lumOff val="4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69.5</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a:txBody>
                        <a:bodyPr/>
                        <a:lstStyle>
                          <a:lvl1pPr marL="0" algn="l" defTabSz="914400" rtl="0" eaLnBrk="1" latinLnBrk="0" hangingPunct="1">
                            <a:defRPr sz="1800" kern="1200">
                              <a:solidFill>
                                <a:schemeClr val="dk1"/>
                              </a:solidFill>
                              <a:latin typeface="Arial Narrow"/>
                            </a:defRPr>
                          </a:lvl1pPr>
                          <a:lvl2pPr marL="457200" algn="l" defTabSz="914400" rtl="0" eaLnBrk="1" latinLnBrk="0" hangingPunct="1">
                            <a:defRPr sz="1800" kern="1200">
                              <a:solidFill>
                                <a:schemeClr val="dk1"/>
                              </a:solidFill>
                              <a:latin typeface="Arial Narrow"/>
                            </a:defRPr>
                          </a:lvl2pPr>
                          <a:lvl3pPr marL="914400" algn="l" defTabSz="914400" rtl="0" eaLnBrk="1" latinLnBrk="0" hangingPunct="1">
                            <a:defRPr sz="1800" kern="1200">
                              <a:solidFill>
                                <a:schemeClr val="dk1"/>
                              </a:solidFill>
                              <a:latin typeface="Arial Narrow"/>
                            </a:defRPr>
                          </a:lvl3pPr>
                          <a:lvl4pPr marL="1371600" algn="l" defTabSz="914400" rtl="0" eaLnBrk="1" latinLnBrk="0" hangingPunct="1">
                            <a:defRPr sz="1800" kern="1200">
                              <a:solidFill>
                                <a:schemeClr val="dk1"/>
                              </a:solidFill>
                              <a:latin typeface="Arial Narrow"/>
                            </a:defRPr>
                          </a:lvl4pPr>
                          <a:lvl5pPr marL="1828800" algn="l" defTabSz="914400" rtl="0" eaLnBrk="1" latinLnBrk="0" hangingPunct="1">
                            <a:defRPr sz="1800" kern="1200">
                              <a:solidFill>
                                <a:schemeClr val="dk1"/>
                              </a:solidFill>
                              <a:latin typeface="Arial Narrow"/>
                            </a:defRPr>
                          </a:lvl5pPr>
                          <a:lvl6pPr marL="2286000" algn="l" defTabSz="914400" rtl="0" eaLnBrk="1" latinLnBrk="0" hangingPunct="1">
                            <a:defRPr sz="1800" kern="1200">
                              <a:solidFill>
                                <a:schemeClr val="dk1"/>
                              </a:solidFill>
                              <a:latin typeface="Arial Narrow"/>
                            </a:defRPr>
                          </a:lvl6pPr>
                          <a:lvl7pPr marL="2743200" algn="l" defTabSz="914400" rtl="0" eaLnBrk="1" latinLnBrk="0" hangingPunct="1">
                            <a:defRPr sz="1800" kern="1200">
                              <a:solidFill>
                                <a:schemeClr val="dk1"/>
                              </a:solidFill>
                              <a:latin typeface="Arial Narrow"/>
                            </a:defRPr>
                          </a:lvl7pPr>
                          <a:lvl8pPr marL="3200400" algn="l" defTabSz="914400" rtl="0" eaLnBrk="1" latinLnBrk="0" hangingPunct="1">
                            <a:defRPr sz="1800" kern="1200">
                              <a:solidFill>
                                <a:schemeClr val="dk1"/>
                              </a:solidFill>
                              <a:latin typeface="Arial Narrow"/>
                            </a:defRPr>
                          </a:lvl8pPr>
                          <a:lvl9pPr marL="3657600" algn="l" defTabSz="914400" rtl="0" eaLnBrk="1" latinLnBrk="0" hangingPunct="1">
                            <a:defRPr sz="1800" kern="1200">
                              <a:solidFill>
                                <a:schemeClr val="dk1"/>
                              </a:solidFill>
                              <a:latin typeface="Arial Narrow"/>
                            </a:defRPr>
                          </a:lvl9pPr>
                        </a:lstStyle>
                        <a:p>
                          <a:pPr algn="ctr"/>
                          <a:r>
                            <a:rPr lang="en-US" altLang="zh-CN" sz="1400" b="0" dirty="0">
                              <a:latin typeface="Arial" panose="020B0604020202020204" pitchFamily="34" charset="0"/>
                              <a:ea typeface="楷体" panose="02010609060101010101" pitchFamily="49" charset="-122"/>
                              <a:cs typeface="Arial" panose="020B0604020202020204" pitchFamily="34" charset="0"/>
                            </a:rPr>
                            <a:t>1852</a:t>
                          </a:r>
                          <a:endParaRPr lang="zh-CN" altLang="en-US" sz="1400" b="0" dirty="0">
                            <a:latin typeface="Arial" panose="020B0604020202020204" pitchFamily="34" charset="0"/>
                            <a:ea typeface="楷体" panose="02010609060101010101" pitchFamily="49" charset="-122"/>
                            <a:cs typeface="Arial" panose="020B0604020202020204" pitchFamily="34" charset="0"/>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A6A60">
                            <a:lumMod val="40000"/>
                            <a:lumOff val="60000"/>
                          </a:srgbClr>
                        </a:solidFill>
                      </a:tcPr>
                    </a:tc>
                    <a:tc vMerge="1">
                      <a:txBody>
                        <a:bodyPr/>
                        <a:lstStyle/>
                        <a:p>
                          <a:pPr algn="ctr"/>
                          <a:endParaRPr lang="zh-CN" altLang="en-US" sz="1600" b="0" dirty="0">
                            <a:latin typeface="Times New Roman" panose="02020603050405020304" pitchFamily="18" charset="0"/>
                            <a:ea typeface="楷体" panose="02010609060101010101" pitchFamily="49" charset="-122"/>
                            <a:cs typeface="Times New Roman" panose="02020603050405020304" pitchFamily="18" charset="0"/>
                          </a:endParaRPr>
                        </a:p>
                      </a:txBody>
                      <a:tcPr anchor="ctr">
                        <a:lnL w="28575"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rgbClr val="C4BEA9"/>
                        </a:solidFill>
                      </a:tcPr>
                    </a:tc>
                    <a:extLst>
                      <a:ext uri="{0D108BD9-81ED-4DB2-BD59-A6C34878D82A}">
                        <a16:rowId xmlns:a16="http://schemas.microsoft.com/office/drawing/2014/main" val="10007"/>
                      </a:ext>
                    </a:extLst>
                  </a:tr>
                </a:tbl>
              </a:graphicData>
            </a:graphic>
          </p:graphicFrame>
        </mc:Fallback>
      </mc:AlternateContent>
      <p:sp>
        <p:nvSpPr>
          <p:cNvPr id="7" name="矩形 6">
            <a:extLst>
              <a:ext uri="{FF2B5EF4-FFF2-40B4-BE49-F238E27FC236}">
                <a16:creationId xmlns:a16="http://schemas.microsoft.com/office/drawing/2014/main" id="{D422F5A6-D2B6-51A0-5990-B51A6ADBE8FD}"/>
              </a:ext>
            </a:extLst>
          </p:cNvPr>
          <p:cNvSpPr/>
          <p:nvPr/>
        </p:nvSpPr>
        <p:spPr>
          <a:xfrm>
            <a:off x="1056535" y="4226287"/>
            <a:ext cx="6301305" cy="1048546"/>
          </a:xfrm>
          <a:prstGeom prst="rect">
            <a:avLst/>
          </a:prstGeom>
          <a:noFill/>
          <a:ln w="3810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Narrow"/>
              <a:ea typeface="方正姚体" panose="02010601030101010101" pitchFamily="2" charset="-122"/>
              <a:cs typeface="+mn-cs"/>
            </a:endParaRPr>
          </a:p>
        </p:txBody>
      </p:sp>
      <p:sp>
        <p:nvSpPr>
          <p:cNvPr id="8" name="文本框 7">
            <a:extLst>
              <a:ext uri="{FF2B5EF4-FFF2-40B4-BE49-F238E27FC236}">
                <a16:creationId xmlns:a16="http://schemas.microsoft.com/office/drawing/2014/main" id="{08201314-B6E6-38E7-1205-22542B9EAAE1}"/>
              </a:ext>
            </a:extLst>
          </p:cNvPr>
          <p:cNvSpPr txBox="1"/>
          <p:nvPr/>
        </p:nvSpPr>
        <p:spPr>
          <a:xfrm>
            <a:off x="0" y="6506717"/>
            <a:ext cx="5164228" cy="307777"/>
          </a:xfrm>
          <a:prstGeom prst="rect">
            <a:avLst/>
          </a:prstGeom>
          <a:noFill/>
        </p:spPr>
        <p:txBody>
          <a:bodyPr wrap="square">
            <a:spAutoFit/>
          </a:bodyPr>
          <a:lstStyle/>
          <a:p>
            <a:r>
              <a:rPr lang="fr-FR" altLang="zh-CN" sz="1400" dirty="0">
                <a:effectLst/>
                <a:latin typeface="Arial" panose="020B0604020202020204" pitchFamily="34" charset="0"/>
              </a:rPr>
              <a:t>A. Gurevich</a:t>
            </a:r>
            <a:r>
              <a:rPr lang="fr-FR" altLang="zh-CN" sz="1400" i="1" dirty="0">
                <a:effectLst/>
                <a:latin typeface="Arial" panose="020B0604020202020204" pitchFamily="34" charset="0"/>
              </a:rPr>
              <a:t> Supercond. Sci. Technol. </a:t>
            </a:r>
            <a:r>
              <a:rPr lang="fr-FR" altLang="zh-CN" sz="1400" b="1" i="0" dirty="0">
                <a:effectLst/>
                <a:latin typeface="Arial" panose="020B0604020202020204" pitchFamily="34" charset="0"/>
              </a:rPr>
              <a:t>30</a:t>
            </a:r>
            <a:r>
              <a:rPr lang="fr-FR" altLang="zh-CN" sz="1400" i="0" dirty="0">
                <a:effectLst/>
                <a:latin typeface="Arial" panose="020B0604020202020204" pitchFamily="34" charset="0"/>
              </a:rPr>
              <a:t>, 034004 </a:t>
            </a:r>
            <a:r>
              <a:rPr lang="fr-FR" altLang="zh-CN" sz="1400" dirty="0">
                <a:latin typeface="Arial" panose="020B0604020202020204" pitchFamily="34" charset="0"/>
              </a:rPr>
              <a:t>(2017)  </a:t>
            </a:r>
            <a:endParaRPr lang="zh-CN" altLang="en-US" sz="1400" dirty="0">
              <a:latin typeface="Arial" panose="020B0604020202020204" pitchFamily="34" charset="0"/>
            </a:endParaRPr>
          </a:p>
        </p:txBody>
      </p:sp>
    </p:spTree>
    <p:extLst>
      <p:ext uri="{BB962C8B-B14F-4D97-AF65-F5344CB8AC3E}">
        <p14:creationId xmlns:p14="http://schemas.microsoft.com/office/powerpoint/2010/main" val="629967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 Single-crystalline film experimental station</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9" name="图片 8">
            <a:extLst>
              <a:ext uri="{FF2B5EF4-FFF2-40B4-BE49-F238E27FC236}">
                <a16:creationId xmlns:a16="http://schemas.microsoft.com/office/drawing/2014/main" id="{DCDAAE29-2C55-8600-FA6D-1CE4FFC7AC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3290" y="930918"/>
            <a:ext cx="4169744" cy="5559659"/>
          </a:xfrm>
          <a:prstGeom prst="rect">
            <a:avLst/>
          </a:prstGeom>
          <a:ln>
            <a:noFill/>
          </a:ln>
          <a:effectLst>
            <a:softEdge rad="112500"/>
          </a:effectLst>
        </p:spPr>
      </p:pic>
      <p:pic>
        <p:nvPicPr>
          <p:cNvPr id="12" name="图片 11" descr="IMG_256">
            <a:extLst>
              <a:ext uri="{FF2B5EF4-FFF2-40B4-BE49-F238E27FC236}">
                <a16:creationId xmlns:a16="http://schemas.microsoft.com/office/drawing/2014/main" id="{7899B27B-3E06-9221-7171-64F95DE278DB}"/>
              </a:ext>
            </a:extLst>
          </p:cNvPr>
          <p:cNvPicPr>
            <a:picLocks noChangeAspect="1"/>
          </p:cNvPicPr>
          <p:nvPr/>
        </p:nvPicPr>
        <p:blipFill>
          <a:blip r:embed="rId4"/>
          <a:stretch>
            <a:fillRect/>
          </a:stretch>
        </p:blipFill>
        <p:spPr>
          <a:xfrm>
            <a:off x="9819393" y="853096"/>
            <a:ext cx="2372607" cy="2225709"/>
          </a:xfrm>
          <a:prstGeom prst="rect">
            <a:avLst/>
          </a:prstGeom>
          <a:ln>
            <a:noFill/>
          </a:ln>
          <a:effectLst>
            <a:softEdge rad="112500"/>
          </a:effectLst>
        </p:spPr>
      </p:pic>
      <p:pic>
        <p:nvPicPr>
          <p:cNvPr id="13" name="图片 12">
            <a:extLst>
              <a:ext uri="{FF2B5EF4-FFF2-40B4-BE49-F238E27FC236}">
                <a16:creationId xmlns:a16="http://schemas.microsoft.com/office/drawing/2014/main" id="{1EF49CA1-1052-23E8-156A-2698B39CA8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1914" y="930918"/>
            <a:ext cx="6297107" cy="3208717"/>
          </a:xfrm>
          <a:prstGeom prst="rect">
            <a:avLst/>
          </a:prstGeom>
          <a:ln>
            <a:noFill/>
          </a:ln>
          <a:effectLst>
            <a:softEdge rad="112500"/>
          </a:effectLst>
        </p:spPr>
      </p:pic>
      <p:sp>
        <p:nvSpPr>
          <p:cNvPr id="15" name="文本框 14">
            <a:extLst>
              <a:ext uri="{FF2B5EF4-FFF2-40B4-BE49-F238E27FC236}">
                <a16:creationId xmlns:a16="http://schemas.microsoft.com/office/drawing/2014/main" id="{C01C594A-4D02-13F3-F76B-86440FDC6E88}"/>
              </a:ext>
            </a:extLst>
          </p:cNvPr>
          <p:cNvSpPr txBox="1"/>
          <p:nvPr/>
        </p:nvSpPr>
        <p:spPr>
          <a:xfrm>
            <a:off x="481914" y="4244628"/>
            <a:ext cx="6453498" cy="2352952"/>
          </a:xfrm>
          <a:prstGeom prst="rect">
            <a:avLst/>
          </a:prstGeom>
          <a:noFill/>
        </p:spPr>
        <p:txBody>
          <a:bodyPr wrap="none" rtlCol="0">
            <a:spAutoFit/>
          </a:bodyPr>
          <a:lstStyle/>
          <a:p>
            <a:pPr>
              <a:lnSpc>
                <a:spcPct val="150000"/>
              </a:lnSpc>
            </a:pPr>
            <a:r>
              <a:rPr lang="en-US" altLang="zh-CN" sz="2000" dirty="0"/>
              <a:t>Combinatorial laser molecular beam epitaxy (CLMBE): 4 sets</a:t>
            </a:r>
          </a:p>
          <a:p>
            <a:pPr>
              <a:lnSpc>
                <a:spcPct val="150000"/>
              </a:lnSpc>
            </a:pPr>
            <a:r>
              <a:rPr lang="en-US" altLang="zh-CN" sz="2000" dirty="0"/>
              <a:t>Pulsed laser deposition (PLD): 4 sets </a:t>
            </a:r>
          </a:p>
          <a:p>
            <a:pPr>
              <a:lnSpc>
                <a:spcPct val="150000"/>
              </a:lnSpc>
            </a:pPr>
            <a:r>
              <a:rPr lang="en-US" altLang="zh-CN" sz="2000" dirty="0"/>
              <a:t>XRD, AFM, Raman, PPMS……</a:t>
            </a:r>
          </a:p>
          <a:p>
            <a:pPr>
              <a:lnSpc>
                <a:spcPct val="150000"/>
              </a:lnSpc>
            </a:pPr>
            <a:endParaRPr lang="en-US" altLang="zh-CN" sz="2000" dirty="0"/>
          </a:p>
          <a:p>
            <a:pPr>
              <a:lnSpc>
                <a:spcPct val="150000"/>
              </a:lnSpc>
            </a:pPr>
            <a:r>
              <a:rPr lang="en-US" altLang="zh-CN" sz="2000" dirty="0"/>
              <a:t>@IOP, Beijing</a:t>
            </a:r>
            <a:endParaRPr lang="zh-CN" altLang="en-US" sz="2000" dirty="0"/>
          </a:p>
        </p:txBody>
      </p:sp>
      <p:sp>
        <p:nvSpPr>
          <p:cNvPr id="17" name="文本框 16">
            <a:extLst>
              <a:ext uri="{FF2B5EF4-FFF2-40B4-BE49-F238E27FC236}">
                <a16:creationId xmlns:a16="http://schemas.microsoft.com/office/drawing/2014/main" id="{E00A0564-48DD-E2F7-99F6-6CF989091C7A}"/>
              </a:ext>
            </a:extLst>
          </p:cNvPr>
          <p:cNvSpPr txBox="1"/>
          <p:nvPr/>
        </p:nvSpPr>
        <p:spPr>
          <a:xfrm>
            <a:off x="8398617" y="6412914"/>
            <a:ext cx="1552778" cy="369332"/>
          </a:xfrm>
          <a:prstGeom prst="rect">
            <a:avLst/>
          </a:prstGeom>
          <a:noFill/>
        </p:spPr>
        <p:txBody>
          <a:bodyPr wrap="square">
            <a:spAutoFit/>
          </a:bodyPr>
          <a:lstStyle/>
          <a:p>
            <a:r>
              <a:rPr lang="en-US" altLang="zh-CN" sz="1800" dirty="0"/>
              <a:t>CLMBE / PLD</a:t>
            </a:r>
            <a:endParaRPr lang="zh-CN" altLang="en-US" dirty="0"/>
          </a:p>
        </p:txBody>
      </p:sp>
    </p:spTree>
    <p:extLst>
      <p:ext uri="{BB962C8B-B14F-4D97-AF65-F5344CB8AC3E}">
        <p14:creationId xmlns:p14="http://schemas.microsoft.com/office/powerpoint/2010/main" val="235391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err="1">
                <a:latin typeface="Arial" panose="020B0604020202020204" pitchFamily="34" charset="0"/>
                <a:ea typeface="黑体" panose="02010609060101010101" pitchFamily="49" charset="-122"/>
                <a:cs typeface="Arial" panose="020B0604020202020204" pitchFamily="34" charset="0"/>
              </a:rPr>
              <a:t>FeSe</a:t>
            </a:r>
            <a:r>
              <a:rPr lang="en-US" altLang="zh-CN" sz="4000" dirty="0">
                <a:latin typeface="Arial" panose="020B0604020202020204" pitchFamily="34" charset="0"/>
                <a:ea typeface="黑体" panose="02010609060101010101" pitchFamily="49" charset="-122"/>
                <a:cs typeface="Arial" panose="020B0604020202020204" pitchFamily="34" charset="0"/>
              </a:rPr>
              <a:t>/Nb</a:t>
            </a:r>
            <a:r>
              <a:rPr lang="zh-CN" altLang="en-US" sz="4000"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bilayer</a:t>
            </a:r>
            <a:r>
              <a:rPr lang="zh-CN" altLang="en-US" sz="4000" dirty="0">
                <a:latin typeface="Arial" panose="020B0604020202020204" pitchFamily="34" charset="0"/>
                <a:ea typeface="黑体" panose="02010609060101010101" pitchFamily="49" charset="-122"/>
                <a:cs typeface="Arial" panose="020B0604020202020204" pitchFamily="34" charset="0"/>
              </a:rPr>
              <a:t> </a:t>
            </a:r>
            <a:r>
              <a:rPr lang="en-US" altLang="zh-CN" sz="4000" dirty="0">
                <a:latin typeface="Arial" panose="020B0604020202020204" pitchFamily="34" charset="0"/>
                <a:ea typeface="黑体" panose="02010609060101010101" pitchFamily="49" charset="-122"/>
                <a:cs typeface="Arial" panose="020B0604020202020204" pitchFamily="34" charset="0"/>
              </a:rPr>
              <a:t>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4" name="图片 3">
            <a:extLst>
              <a:ext uri="{FF2B5EF4-FFF2-40B4-BE49-F238E27FC236}">
                <a16:creationId xmlns:a16="http://schemas.microsoft.com/office/drawing/2014/main" id="{44D9E3C1-784A-F8D0-1FE9-236F36649B64}"/>
              </a:ext>
            </a:extLst>
          </p:cNvPr>
          <p:cNvPicPr>
            <a:picLocks noChangeAspect="1"/>
          </p:cNvPicPr>
          <p:nvPr/>
        </p:nvPicPr>
        <p:blipFill>
          <a:blip r:embed="rId3"/>
          <a:stretch>
            <a:fillRect/>
          </a:stretch>
        </p:blipFill>
        <p:spPr>
          <a:xfrm>
            <a:off x="5394191" y="1127581"/>
            <a:ext cx="5479023" cy="3722163"/>
          </a:xfrm>
          <a:prstGeom prst="rect">
            <a:avLst/>
          </a:prstGeom>
        </p:spPr>
      </p:pic>
      <p:grpSp>
        <p:nvGrpSpPr>
          <p:cNvPr id="6" name="组合 5">
            <a:extLst>
              <a:ext uri="{FF2B5EF4-FFF2-40B4-BE49-F238E27FC236}">
                <a16:creationId xmlns:a16="http://schemas.microsoft.com/office/drawing/2014/main" id="{5E4A97C2-69EA-73E7-EDE3-55BA67B71D90}"/>
              </a:ext>
            </a:extLst>
          </p:cNvPr>
          <p:cNvGrpSpPr>
            <a:grpSpLocks noChangeAspect="1"/>
          </p:cNvGrpSpPr>
          <p:nvPr/>
        </p:nvGrpSpPr>
        <p:grpSpPr>
          <a:xfrm>
            <a:off x="8801915" y="5075074"/>
            <a:ext cx="2970566" cy="1620000"/>
            <a:chOff x="5973646" y="4419600"/>
            <a:chExt cx="2515079" cy="1371600"/>
          </a:xfrm>
        </p:grpSpPr>
        <p:pic>
          <p:nvPicPr>
            <p:cNvPr id="7" name="图片 6">
              <a:extLst>
                <a:ext uri="{FF2B5EF4-FFF2-40B4-BE49-F238E27FC236}">
                  <a16:creationId xmlns:a16="http://schemas.microsoft.com/office/drawing/2014/main" id="{ADD40A0E-A579-21C9-BC4B-39C6927BA0F3}"/>
                </a:ext>
              </a:extLst>
            </p:cNvPr>
            <p:cNvPicPr>
              <a:picLocks noChangeAspect="1"/>
            </p:cNvPicPr>
            <p:nvPr/>
          </p:nvPicPr>
          <p:blipFill rotWithShape="1">
            <a:blip r:embed="rId4"/>
            <a:srcRect l="11556" r="2142" b="36482"/>
            <a:stretch>
              <a:fillRect/>
            </a:stretch>
          </p:blipFill>
          <p:spPr>
            <a:xfrm>
              <a:off x="5973646" y="4569927"/>
              <a:ext cx="808154" cy="818549"/>
            </a:xfrm>
            <a:prstGeom prst="rect">
              <a:avLst/>
            </a:prstGeom>
          </p:spPr>
        </p:pic>
        <p:pic>
          <p:nvPicPr>
            <p:cNvPr id="8" name="图片 7">
              <a:extLst>
                <a:ext uri="{FF2B5EF4-FFF2-40B4-BE49-F238E27FC236}">
                  <a16:creationId xmlns:a16="http://schemas.microsoft.com/office/drawing/2014/main" id="{A6D11287-7067-6B5C-C5B9-FCA6A63346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63585" y="4419600"/>
              <a:ext cx="1025140" cy="1371600"/>
            </a:xfrm>
            <a:prstGeom prst="rect">
              <a:avLst/>
            </a:prstGeom>
          </p:spPr>
        </p:pic>
        <p:sp>
          <p:nvSpPr>
            <p:cNvPr id="10" name="箭头: 右 9">
              <a:extLst>
                <a:ext uri="{FF2B5EF4-FFF2-40B4-BE49-F238E27FC236}">
                  <a16:creationId xmlns:a16="http://schemas.microsoft.com/office/drawing/2014/main" id="{EF46E5C8-DAC9-2253-DFD7-14A1D3CF887C}"/>
                </a:ext>
              </a:extLst>
            </p:cNvPr>
            <p:cNvSpPr/>
            <p:nvPr/>
          </p:nvSpPr>
          <p:spPr>
            <a:xfrm>
              <a:off x="6870829" y="4905643"/>
              <a:ext cx="609600" cy="191204"/>
            </a:xfrm>
            <a:prstGeom prst="rightArrow">
              <a:avLst/>
            </a:prstGeom>
            <a:solidFill>
              <a:srgbClr val="F5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a:extLst>
              <a:ext uri="{FF2B5EF4-FFF2-40B4-BE49-F238E27FC236}">
                <a16:creationId xmlns:a16="http://schemas.microsoft.com/office/drawing/2014/main" id="{9A98CB88-C4DA-1C96-C6CC-8624B9952105}"/>
              </a:ext>
            </a:extLst>
          </p:cNvPr>
          <p:cNvPicPr>
            <a:picLocks noChangeAspect="1"/>
          </p:cNvPicPr>
          <p:nvPr/>
        </p:nvPicPr>
        <p:blipFill>
          <a:blip r:embed="rId6"/>
          <a:stretch>
            <a:fillRect/>
          </a:stretch>
        </p:blipFill>
        <p:spPr>
          <a:xfrm>
            <a:off x="1532794" y="954334"/>
            <a:ext cx="3384322" cy="4424753"/>
          </a:xfrm>
          <a:prstGeom prst="rect">
            <a:avLst/>
          </a:prstGeom>
        </p:spPr>
      </p:pic>
      <p:sp>
        <p:nvSpPr>
          <p:cNvPr id="9" name="文本框 8">
            <a:extLst>
              <a:ext uri="{FF2B5EF4-FFF2-40B4-BE49-F238E27FC236}">
                <a16:creationId xmlns:a16="http://schemas.microsoft.com/office/drawing/2014/main" id="{55D177AD-A286-D830-FA83-F18BD2124283}"/>
              </a:ext>
            </a:extLst>
          </p:cNvPr>
          <p:cNvSpPr txBox="1"/>
          <p:nvPr/>
        </p:nvSpPr>
        <p:spPr>
          <a:xfrm>
            <a:off x="0" y="6506717"/>
            <a:ext cx="4657281" cy="307777"/>
          </a:xfrm>
          <a:prstGeom prst="rect">
            <a:avLst/>
          </a:prstGeom>
          <a:noFill/>
        </p:spPr>
        <p:txBody>
          <a:bodyPr wrap="square">
            <a:spAutoFit/>
          </a:bodyPr>
          <a:lstStyle/>
          <a:p>
            <a:r>
              <a:rPr lang="fr-FR" altLang="zh-CN" sz="1400" dirty="0">
                <a:latin typeface="Arial" panose="020B0604020202020204" pitchFamily="34" charset="0"/>
                <a:ea typeface="楷体" panose="02010609060101010101" pitchFamily="49" charset="-122"/>
              </a:rPr>
              <a:t>Z. L</a:t>
            </a:r>
            <a:r>
              <a:rPr lang="en-US" altLang="zh-CN" sz="1400" dirty="0">
                <a:latin typeface="Arial" panose="020B0604020202020204" pitchFamily="34" charset="0"/>
                <a:ea typeface="楷体" panose="02010609060101010101" pitchFamily="49" charset="-122"/>
              </a:rPr>
              <a:t>in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fr-FR" altLang="zh-CN" sz="1400" i="1" dirty="0">
                <a:latin typeface="Arial" panose="020B0604020202020204" pitchFamily="34" charset="0"/>
                <a:ea typeface="楷体" panose="02010609060101010101" pitchFamily="49" charset="-122"/>
              </a:rPr>
              <a:t>Supercond. Sci. Technol. </a:t>
            </a:r>
            <a:r>
              <a:rPr lang="fr-FR" altLang="zh-CN" sz="1400" b="1" dirty="0">
                <a:latin typeface="Arial" panose="020B0604020202020204" pitchFamily="34" charset="0"/>
                <a:ea typeface="楷体" panose="02010609060101010101" pitchFamily="49" charset="-122"/>
              </a:rPr>
              <a:t>34</a:t>
            </a:r>
            <a:r>
              <a:rPr lang="fr-FR" altLang="zh-CN" sz="1400" dirty="0">
                <a:latin typeface="Arial" panose="020B0604020202020204" pitchFamily="34" charset="0"/>
                <a:ea typeface="楷体" panose="02010609060101010101" pitchFamily="49" charset="-122"/>
              </a:rPr>
              <a:t>, 015001 (2021)</a:t>
            </a:r>
            <a:endParaRPr lang="zh-CN" altLang="en-US" sz="1400" dirty="0">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C442A8BB-56CC-23CD-3757-9EFFB298DC9B}"/>
              </a:ext>
            </a:extLst>
          </p:cNvPr>
          <p:cNvSpPr txBox="1"/>
          <p:nvPr/>
        </p:nvSpPr>
        <p:spPr>
          <a:xfrm>
            <a:off x="1835322" y="5294807"/>
            <a:ext cx="6892656" cy="967957"/>
          </a:xfrm>
          <a:prstGeom prst="rect">
            <a:avLst/>
          </a:prstGeom>
          <a:noFill/>
        </p:spPr>
        <p:txBody>
          <a:bodyPr wrap="none" rtlCol="0">
            <a:spAutoFit/>
          </a:bodyPr>
          <a:lstStyle/>
          <a:p>
            <a:pPr marL="285750" indent="-285750">
              <a:lnSpc>
                <a:spcPct val="150000"/>
              </a:lnSpc>
              <a:buFont typeface="Wingdings" panose="05000000000000000000" pitchFamily="2" charset="2"/>
              <a:buChar char="u"/>
            </a:pPr>
            <a:r>
              <a:rPr lang="en-US" altLang="zh-CN" sz="2000" dirty="0">
                <a:solidFill>
                  <a:srgbClr val="C00000"/>
                </a:solidFill>
              </a:rPr>
              <a:t>The out-of-plane alignment of the </a:t>
            </a:r>
            <a:r>
              <a:rPr lang="en-US" altLang="zh-CN" sz="2000" dirty="0" err="1">
                <a:solidFill>
                  <a:srgbClr val="C00000"/>
                </a:solidFill>
              </a:rPr>
              <a:t>FeSe</a:t>
            </a:r>
            <a:r>
              <a:rPr lang="en-US" altLang="zh-CN" sz="2000" dirty="0">
                <a:solidFill>
                  <a:srgbClr val="C00000"/>
                </a:solidFill>
              </a:rPr>
              <a:t> layer is good</a:t>
            </a:r>
          </a:p>
          <a:p>
            <a:pPr marL="285750" indent="-285750">
              <a:lnSpc>
                <a:spcPct val="150000"/>
              </a:lnSpc>
              <a:buFont typeface="Wingdings" panose="05000000000000000000" pitchFamily="2" charset="2"/>
              <a:buChar char="u"/>
            </a:pPr>
            <a:r>
              <a:rPr lang="en-US" altLang="zh-CN" sz="2000" dirty="0">
                <a:solidFill>
                  <a:srgbClr val="C00000"/>
                </a:solidFill>
              </a:rPr>
              <a:t>The </a:t>
            </a:r>
            <a:r>
              <a:rPr lang="en-US" altLang="zh-CN" sz="2000" dirty="0" err="1">
                <a:solidFill>
                  <a:srgbClr val="C00000"/>
                </a:solidFill>
              </a:rPr>
              <a:t>FeSe</a:t>
            </a:r>
            <a:r>
              <a:rPr lang="en-US" altLang="zh-CN" sz="2000" dirty="0">
                <a:solidFill>
                  <a:srgbClr val="C00000"/>
                </a:solidFill>
              </a:rPr>
              <a:t> layer is capable of withstanding multi-angle bending</a:t>
            </a:r>
            <a:endParaRPr lang="zh-CN" altLang="en-US" sz="2000" dirty="0">
              <a:solidFill>
                <a:srgbClr val="C00000"/>
              </a:solidFill>
            </a:endParaRPr>
          </a:p>
        </p:txBody>
      </p:sp>
      <p:sp>
        <p:nvSpPr>
          <p:cNvPr id="16" name="文本框 15">
            <a:extLst>
              <a:ext uri="{FF2B5EF4-FFF2-40B4-BE49-F238E27FC236}">
                <a16:creationId xmlns:a16="http://schemas.microsoft.com/office/drawing/2014/main" id="{01C587EC-0E18-E43C-1E6D-009B7832D482}"/>
              </a:ext>
            </a:extLst>
          </p:cNvPr>
          <p:cNvSpPr txBox="1"/>
          <p:nvPr/>
        </p:nvSpPr>
        <p:spPr>
          <a:xfrm>
            <a:off x="4056729" y="1065372"/>
            <a:ext cx="671979"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XRD</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17" name="文本框 16">
            <a:extLst>
              <a:ext uri="{FF2B5EF4-FFF2-40B4-BE49-F238E27FC236}">
                <a16:creationId xmlns:a16="http://schemas.microsoft.com/office/drawing/2014/main" id="{AF0B436D-1FF6-E7C8-739B-1335CEF79DC1}"/>
              </a:ext>
            </a:extLst>
          </p:cNvPr>
          <p:cNvSpPr txBox="1"/>
          <p:nvPr/>
        </p:nvSpPr>
        <p:spPr>
          <a:xfrm>
            <a:off x="10079772" y="2752635"/>
            <a:ext cx="671979" cy="369332"/>
          </a:xfrm>
          <a:prstGeom prst="rect">
            <a:avLst/>
          </a:prstGeom>
          <a:solidFill>
            <a:schemeClr val="bg1">
              <a:lumMod val="85000"/>
            </a:schemeClr>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XRD</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
        <p:nvSpPr>
          <p:cNvPr id="18" name="文本框 17">
            <a:extLst>
              <a:ext uri="{FF2B5EF4-FFF2-40B4-BE49-F238E27FC236}">
                <a16:creationId xmlns:a16="http://schemas.microsoft.com/office/drawing/2014/main" id="{73C5388D-781C-7CE6-00FC-3F89E385314F}"/>
              </a:ext>
            </a:extLst>
          </p:cNvPr>
          <p:cNvSpPr txBox="1"/>
          <p:nvPr/>
        </p:nvSpPr>
        <p:spPr>
          <a:xfrm>
            <a:off x="5436435" y="1163784"/>
            <a:ext cx="1467068" cy="369332"/>
          </a:xfrm>
          <a:prstGeom prst="rect">
            <a:avLst/>
          </a:prstGeom>
          <a:solidFill>
            <a:schemeClr val="bg1"/>
          </a:solidFill>
        </p:spPr>
        <p:txBody>
          <a:bodyPr wrap="none" rtlCol="0">
            <a:spAutoFit/>
          </a:bodyPr>
          <a:lstStyle/>
          <a:p>
            <a:r>
              <a:rPr lang="en-US" altLang="zh-CN" dirty="0">
                <a:effectLst/>
                <a:latin typeface="Arial" panose="020B0604020202020204" pitchFamily="34" charset="0"/>
                <a:ea typeface="黑体" panose="02010609060101010101" pitchFamily="49" charset="-122"/>
                <a:cs typeface="Arial" panose="020B0604020202020204" pitchFamily="34" charset="0"/>
              </a:rPr>
              <a:t>Bending test</a:t>
            </a:r>
            <a:endParaRPr lang="zh-CN" altLang="en-US" dirty="0">
              <a:latin typeface="Arial" panose="020B0604020202020204" pitchFamily="34" charset="0"/>
              <a:ea typeface="黑体" panose="02010609060101010101" pitchFamily="49" charset="-122"/>
              <a:cs typeface="Arial" panose="020B0604020202020204" pitchFamily="34" charset="0"/>
            </a:endParaRPr>
          </a:p>
        </p:txBody>
      </p:sp>
    </p:spTree>
    <p:extLst>
      <p:ext uri="{BB962C8B-B14F-4D97-AF65-F5344CB8AC3E}">
        <p14:creationId xmlns:p14="http://schemas.microsoft.com/office/powerpoint/2010/main" val="16205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Verification of </a:t>
            </a:r>
            <a:r>
              <a:rPr lang="en-US" altLang="zh-CN" sz="4000" i="1" dirty="0">
                <a:latin typeface="Arial" panose="020B0604020202020204" pitchFamily="34" charset="0"/>
                <a:ea typeface="黑体" panose="02010609060101010101" pitchFamily="49" charset="-122"/>
                <a:cs typeface="Arial" panose="020B0604020202020204" pitchFamily="34" charset="0"/>
              </a:rPr>
              <a:t>SS’</a:t>
            </a:r>
            <a:r>
              <a:rPr lang="en-US" altLang="zh-CN" sz="4000" dirty="0">
                <a:latin typeface="Arial" panose="020B0604020202020204" pitchFamily="34" charset="0"/>
                <a:ea typeface="黑体" panose="02010609060101010101" pitchFamily="49" charset="-122"/>
                <a:cs typeface="Arial" panose="020B0604020202020204" pitchFamily="34" charset="0"/>
              </a:rPr>
              <a:t> structure</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5" name="文本框 4">
            <a:extLst>
              <a:ext uri="{FF2B5EF4-FFF2-40B4-BE49-F238E27FC236}">
                <a16:creationId xmlns:a16="http://schemas.microsoft.com/office/drawing/2014/main" id="{A07EF4FE-E667-99D3-C236-23FCD54AEECC}"/>
              </a:ext>
            </a:extLst>
          </p:cNvPr>
          <p:cNvSpPr txBox="1"/>
          <p:nvPr/>
        </p:nvSpPr>
        <p:spPr>
          <a:xfrm>
            <a:off x="0" y="6541497"/>
            <a:ext cx="4657281" cy="307777"/>
          </a:xfrm>
          <a:prstGeom prst="rect">
            <a:avLst/>
          </a:prstGeom>
          <a:noFill/>
        </p:spPr>
        <p:txBody>
          <a:bodyPr wrap="square">
            <a:spAutoFit/>
          </a:bodyPr>
          <a:lstStyle/>
          <a:p>
            <a:r>
              <a:rPr lang="fr-FR" altLang="zh-CN" sz="1400" dirty="0">
                <a:latin typeface="Arial" panose="020B0604020202020204" pitchFamily="34" charset="0"/>
                <a:ea typeface="楷体" panose="02010609060101010101" pitchFamily="49" charset="-122"/>
              </a:rPr>
              <a:t>Z. L</a:t>
            </a:r>
            <a:r>
              <a:rPr lang="en-US" altLang="zh-CN" sz="1400" dirty="0">
                <a:latin typeface="Arial" panose="020B0604020202020204" pitchFamily="34" charset="0"/>
                <a:ea typeface="楷体" panose="02010609060101010101" pitchFamily="49" charset="-122"/>
              </a:rPr>
              <a:t>in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fr-FR" altLang="zh-CN" sz="1400" i="1" dirty="0">
                <a:latin typeface="Arial" panose="020B0604020202020204" pitchFamily="34" charset="0"/>
                <a:ea typeface="楷体" panose="02010609060101010101" pitchFamily="49" charset="-122"/>
              </a:rPr>
              <a:t>Supercond. Sci. Technol. </a:t>
            </a:r>
            <a:r>
              <a:rPr lang="fr-FR" altLang="zh-CN" sz="1400" b="1" dirty="0">
                <a:latin typeface="Arial" panose="020B0604020202020204" pitchFamily="34" charset="0"/>
                <a:ea typeface="楷体" panose="02010609060101010101" pitchFamily="49" charset="-122"/>
              </a:rPr>
              <a:t>34</a:t>
            </a:r>
            <a:r>
              <a:rPr lang="fr-FR" altLang="zh-CN" sz="1400" dirty="0">
                <a:latin typeface="Arial" panose="020B0604020202020204" pitchFamily="34" charset="0"/>
                <a:ea typeface="楷体" panose="02010609060101010101" pitchFamily="49" charset="-122"/>
              </a:rPr>
              <a:t>, 015001 (2021)</a:t>
            </a:r>
            <a:endParaRPr lang="zh-CN" altLang="en-US" sz="1400" dirty="0">
              <a:latin typeface="Arial" panose="020B0604020202020204" pitchFamily="34" charset="0"/>
              <a:cs typeface="Arial" panose="020B0604020202020204" pitchFamily="34" charset="0"/>
            </a:endParaRPr>
          </a:p>
        </p:txBody>
      </p:sp>
      <p:pic>
        <p:nvPicPr>
          <p:cNvPr id="6" name="图片 5">
            <a:extLst>
              <a:ext uri="{FF2B5EF4-FFF2-40B4-BE49-F238E27FC236}">
                <a16:creationId xmlns:a16="http://schemas.microsoft.com/office/drawing/2014/main" id="{A0DE72B7-36F1-A7E2-760F-A35F4852974C}"/>
              </a:ext>
            </a:extLst>
          </p:cNvPr>
          <p:cNvPicPr>
            <a:picLocks noChangeAspect="1"/>
          </p:cNvPicPr>
          <p:nvPr/>
        </p:nvPicPr>
        <p:blipFill rotWithShape="1">
          <a:blip r:embed="rId3"/>
          <a:srcRect r="32000" b="50681"/>
          <a:stretch/>
        </p:blipFill>
        <p:spPr>
          <a:xfrm>
            <a:off x="177993" y="907404"/>
            <a:ext cx="5715000" cy="2514602"/>
          </a:xfrm>
          <a:prstGeom prst="rect">
            <a:avLst/>
          </a:prstGeom>
        </p:spPr>
      </p:pic>
      <p:pic>
        <p:nvPicPr>
          <p:cNvPr id="7" name="图片 6">
            <a:extLst>
              <a:ext uri="{FF2B5EF4-FFF2-40B4-BE49-F238E27FC236}">
                <a16:creationId xmlns:a16="http://schemas.microsoft.com/office/drawing/2014/main" id="{16C39BAF-CAA2-5389-E42E-66055B8E1B60}"/>
              </a:ext>
            </a:extLst>
          </p:cNvPr>
          <p:cNvPicPr>
            <a:picLocks noChangeAspect="1"/>
          </p:cNvPicPr>
          <p:nvPr/>
        </p:nvPicPr>
        <p:blipFill rotWithShape="1">
          <a:blip r:embed="rId3"/>
          <a:srcRect t="49902" r="32001"/>
          <a:stretch/>
        </p:blipFill>
        <p:spPr>
          <a:xfrm>
            <a:off x="177993" y="3814998"/>
            <a:ext cx="5715000" cy="2554353"/>
          </a:xfrm>
          <a:prstGeom prst="rect">
            <a:avLst/>
          </a:prstGeom>
        </p:spPr>
      </p:pic>
      <p:pic>
        <p:nvPicPr>
          <p:cNvPr id="8" name="图片 7">
            <a:extLst>
              <a:ext uri="{FF2B5EF4-FFF2-40B4-BE49-F238E27FC236}">
                <a16:creationId xmlns:a16="http://schemas.microsoft.com/office/drawing/2014/main" id="{6CF48D54-7682-0998-4797-C0FE87BB0FFE}"/>
              </a:ext>
            </a:extLst>
          </p:cNvPr>
          <p:cNvPicPr>
            <a:picLocks noChangeAspect="1"/>
          </p:cNvPicPr>
          <p:nvPr/>
        </p:nvPicPr>
        <p:blipFill rotWithShape="1">
          <a:blip r:embed="rId3"/>
          <a:srcRect l="68907"/>
          <a:stretch/>
        </p:blipFill>
        <p:spPr>
          <a:xfrm>
            <a:off x="6046089" y="907404"/>
            <a:ext cx="2825192" cy="5512291"/>
          </a:xfrm>
          <a:prstGeom prst="rect">
            <a:avLst/>
          </a:prstGeom>
        </p:spPr>
      </p:pic>
      <p:sp>
        <p:nvSpPr>
          <p:cNvPr id="12" name="文本框 11">
            <a:extLst>
              <a:ext uri="{FF2B5EF4-FFF2-40B4-BE49-F238E27FC236}">
                <a16:creationId xmlns:a16="http://schemas.microsoft.com/office/drawing/2014/main" id="{90B8E659-6088-CC6B-2BA6-9E227FC9025F}"/>
              </a:ext>
            </a:extLst>
          </p:cNvPr>
          <p:cNvSpPr txBox="1"/>
          <p:nvPr/>
        </p:nvSpPr>
        <p:spPr>
          <a:xfrm>
            <a:off x="2406843" y="857060"/>
            <a:ext cx="495298" cy="369332"/>
          </a:xfrm>
          <a:prstGeom prst="rect">
            <a:avLst/>
          </a:prstGeom>
          <a:solidFill>
            <a:schemeClr val="bg1"/>
          </a:solidFill>
          <a:ln w="12700">
            <a:solidFill>
              <a:srgbClr val="C00000"/>
            </a:solidFill>
          </a:ln>
        </p:spPr>
        <p:txBody>
          <a:bodyPr wrap="square" rtlCol="0">
            <a:spAutoFit/>
          </a:bodyPr>
          <a:lstStyle/>
          <a:p>
            <a:pPr algn="l"/>
            <a:r>
              <a:rPr lang="en-US" altLang="zh-CN" dirty="0">
                <a:latin typeface="Arial" panose="020B0604020202020204" pitchFamily="34" charset="0"/>
                <a:ea typeface="黑体" panose="02010609060101010101" pitchFamily="49" charset="-122"/>
              </a:rPr>
              <a:t>Nb</a:t>
            </a:r>
            <a:endParaRPr lang="zh-CN" altLang="en-US" baseline="-25000" dirty="0">
              <a:latin typeface="Arial" panose="020B0604020202020204" pitchFamily="34" charset="0"/>
              <a:ea typeface="黑体" panose="02010609060101010101" pitchFamily="49" charset="-122"/>
            </a:endParaRPr>
          </a:p>
        </p:txBody>
      </p:sp>
      <p:sp>
        <p:nvSpPr>
          <p:cNvPr id="13" name="文本框 12">
            <a:extLst>
              <a:ext uri="{FF2B5EF4-FFF2-40B4-BE49-F238E27FC236}">
                <a16:creationId xmlns:a16="http://schemas.microsoft.com/office/drawing/2014/main" id="{487A1EB3-6DE1-2BFC-0E32-4302C8DB2E84}"/>
              </a:ext>
            </a:extLst>
          </p:cNvPr>
          <p:cNvSpPr txBox="1"/>
          <p:nvPr/>
        </p:nvSpPr>
        <p:spPr>
          <a:xfrm>
            <a:off x="4749993" y="831205"/>
            <a:ext cx="1143000" cy="369332"/>
          </a:xfrm>
          <a:prstGeom prst="rect">
            <a:avLst/>
          </a:prstGeom>
          <a:solidFill>
            <a:schemeClr val="bg1">
              <a:lumMod val="50000"/>
              <a:lumOff val="50000"/>
            </a:schemeClr>
          </a:solidFill>
          <a:ln w="12700">
            <a:solidFill>
              <a:srgbClr val="C00000"/>
            </a:solidFill>
          </a:ln>
        </p:spPr>
        <p:txBody>
          <a:bodyPr wrap="square" rtlCol="0">
            <a:spAutoFit/>
          </a:bodyPr>
          <a:lstStyle/>
          <a:p>
            <a:pPr algn="l"/>
            <a:r>
              <a:rPr lang="en-US" altLang="zh-CN" dirty="0" err="1">
                <a:latin typeface="Arial" panose="020B0604020202020204" pitchFamily="34" charset="0"/>
                <a:ea typeface="黑体" panose="02010609060101010101" pitchFamily="49" charset="-122"/>
              </a:rPr>
              <a:t>FeSe</a:t>
            </a:r>
            <a:r>
              <a:rPr lang="en-US" altLang="zh-CN" dirty="0">
                <a:latin typeface="Arial" panose="020B0604020202020204" pitchFamily="34" charset="0"/>
                <a:ea typeface="黑体" panose="02010609060101010101" pitchFamily="49" charset="-122"/>
              </a:rPr>
              <a:t>/Nb</a:t>
            </a:r>
            <a:endParaRPr lang="zh-CN" altLang="en-US" baseline="-25000" dirty="0">
              <a:latin typeface="Arial" panose="020B0604020202020204" pitchFamily="34" charset="0"/>
              <a:ea typeface="黑体" panose="02010609060101010101" pitchFamily="49" charset="-122"/>
            </a:endParaRPr>
          </a:p>
        </p:txBody>
      </p:sp>
      <p:sp>
        <p:nvSpPr>
          <p:cNvPr id="14" name="文本框 13">
            <a:extLst>
              <a:ext uri="{FF2B5EF4-FFF2-40B4-BE49-F238E27FC236}">
                <a16:creationId xmlns:a16="http://schemas.microsoft.com/office/drawing/2014/main" id="{65117449-2224-32B8-9041-47DCC05A8935}"/>
              </a:ext>
            </a:extLst>
          </p:cNvPr>
          <p:cNvSpPr txBox="1"/>
          <p:nvPr/>
        </p:nvSpPr>
        <p:spPr>
          <a:xfrm>
            <a:off x="1797241" y="3630332"/>
            <a:ext cx="1143000" cy="369332"/>
          </a:xfrm>
          <a:prstGeom prst="rect">
            <a:avLst/>
          </a:prstGeom>
          <a:solidFill>
            <a:schemeClr val="bg1"/>
          </a:solidFill>
          <a:ln w="12700">
            <a:solidFill>
              <a:srgbClr val="C00000"/>
            </a:solidFill>
          </a:ln>
        </p:spPr>
        <p:txBody>
          <a:bodyPr wrap="square" rtlCol="0">
            <a:spAutoFit/>
          </a:bodyPr>
          <a:lstStyle/>
          <a:p>
            <a:pPr algn="l"/>
            <a:r>
              <a:rPr lang="en-US" altLang="zh-CN" dirty="0" err="1">
                <a:latin typeface="Arial" panose="020B0604020202020204" pitchFamily="34" charset="0"/>
                <a:ea typeface="黑体" panose="02010609060101010101" pitchFamily="49" charset="-122"/>
              </a:rPr>
              <a:t>FeSe</a:t>
            </a:r>
            <a:r>
              <a:rPr lang="en-US" altLang="zh-CN" dirty="0">
                <a:latin typeface="Arial" panose="020B0604020202020204" pitchFamily="34" charset="0"/>
                <a:ea typeface="黑体" panose="02010609060101010101" pitchFamily="49" charset="-122"/>
              </a:rPr>
              <a:t>/Nb</a:t>
            </a:r>
            <a:endParaRPr lang="zh-CN" altLang="en-US" baseline="-25000" dirty="0">
              <a:latin typeface="Arial" panose="020B0604020202020204" pitchFamily="34" charset="0"/>
              <a:ea typeface="黑体" panose="02010609060101010101" pitchFamily="49" charset="-122"/>
            </a:endParaRPr>
          </a:p>
        </p:txBody>
      </p:sp>
      <p:sp>
        <p:nvSpPr>
          <p:cNvPr id="16" name="文本框 15">
            <a:extLst>
              <a:ext uri="{FF2B5EF4-FFF2-40B4-BE49-F238E27FC236}">
                <a16:creationId xmlns:a16="http://schemas.microsoft.com/office/drawing/2014/main" id="{1434687B-8109-C9A4-13D3-0093E3E39BB0}"/>
              </a:ext>
            </a:extLst>
          </p:cNvPr>
          <p:cNvSpPr txBox="1"/>
          <p:nvPr/>
        </p:nvSpPr>
        <p:spPr>
          <a:xfrm>
            <a:off x="4749993" y="3630332"/>
            <a:ext cx="1143000" cy="369332"/>
          </a:xfrm>
          <a:prstGeom prst="rect">
            <a:avLst/>
          </a:prstGeom>
          <a:solidFill>
            <a:schemeClr val="bg1"/>
          </a:solidFill>
          <a:ln w="12700">
            <a:solidFill>
              <a:srgbClr val="C00000"/>
            </a:solidFill>
          </a:ln>
        </p:spPr>
        <p:txBody>
          <a:bodyPr wrap="square" rtlCol="0">
            <a:spAutoFit/>
          </a:bodyPr>
          <a:lstStyle/>
          <a:p>
            <a:pPr algn="l"/>
            <a:r>
              <a:rPr lang="en-US" altLang="zh-CN" dirty="0" err="1">
                <a:latin typeface="Arial" panose="020B0604020202020204" pitchFamily="34" charset="0"/>
                <a:ea typeface="黑体" panose="02010609060101010101" pitchFamily="49" charset="-122"/>
              </a:rPr>
              <a:t>FeSe</a:t>
            </a:r>
            <a:r>
              <a:rPr lang="en-US" altLang="zh-CN" dirty="0">
                <a:latin typeface="Arial" panose="020B0604020202020204" pitchFamily="34" charset="0"/>
                <a:ea typeface="黑体" panose="02010609060101010101" pitchFamily="49" charset="-122"/>
              </a:rPr>
              <a:t>/Nb</a:t>
            </a:r>
            <a:endParaRPr lang="zh-CN" altLang="en-US" baseline="-25000" dirty="0">
              <a:latin typeface="Arial" panose="020B0604020202020204" pitchFamily="34" charset="0"/>
              <a:ea typeface="黑体" panose="02010609060101010101" pitchFamily="49" charset="-122"/>
            </a:endParaRPr>
          </a:p>
        </p:txBody>
      </p:sp>
      <p:sp>
        <p:nvSpPr>
          <p:cNvPr id="4" name="文本框 3">
            <a:extLst>
              <a:ext uri="{FF2B5EF4-FFF2-40B4-BE49-F238E27FC236}">
                <a16:creationId xmlns:a16="http://schemas.microsoft.com/office/drawing/2014/main" id="{6F42893E-CA4B-D402-F37D-9782C2660CDD}"/>
              </a:ext>
            </a:extLst>
          </p:cNvPr>
          <p:cNvSpPr txBox="1"/>
          <p:nvPr/>
        </p:nvSpPr>
        <p:spPr>
          <a:xfrm>
            <a:off x="2940241" y="2836882"/>
            <a:ext cx="569387"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R-T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8DF87ED8-E7D9-D977-EEBB-871BD340BDBE}"/>
              </a:ext>
            </a:extLst>
          </p:cNvPr>
          <p:cNvSpPr txBox="1"/>
          <p:nvPr/>
        </p:nvSpPr>
        <p:spPr>
          <a:xfrm>
            <a:off x="2940241" y="5758352"/>
            <a:ext cx="595035"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M-T</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15" name="箭头: 下 14">
            <a:extLst>
              <a:ext uri="{FF2B5EF4-FFF2-40B4-BE49-F238E27FC236}">
                <a16:creationId xmlns:a16="http://schemas.microsoft.com/office/drawing/2014/main" id="{14246DA4-27E7-8F33-6B82-BFA90AFC6334}"/>
              </a:ext>
            </a:extLst>
          </p:cNvPr>
          <p:cNvSpPr/>
          <p:nvPr/>
        </p:nvSpPr>
        <p:spPr>
          <a:xfrm rot="16200000">
            <a:off x="5815296" y="1734615"/>
            <a:ext cx="573865" cy="506020"/>
          </a:xfrm>
          <a:prstGeom prst="downArrow">
            <a:avLst>
              <a:gd name="adj1" fmla="val 31176"/>
              <a:gd name="adj2" fmla="val 50000"/>
            </a:avLst>
          </a:prstGeom>
          <a:solidFill>
            <a:schemeClr val="accent4"/>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endParaRPr>
          </a:p>
        </p:txBody>
      </p:sp>
      <p:sp>
        <p:nvSpPr>
          <p:cNvPr id="17" name="文本框 16">
            <a:extLst>
              <a:ext uri="{FF2B5EF4-FFF2-40B4-BE49-F238E27FC236}">
                <a16:creationId xmlns:a16="http://schemas.microsoft.com/office/drawing/2014/main" id="{4508C0FE-03E6-0F58-CA9E-054C569C2646}"/>
              </a:ext>
            </a:extLst>
          </p:cNvPr>
          <p:cNvSpPr txBox="1"/>
          <p:nvPr/>
        </p:nvSpPr>
        <p:spPr>
          <a:xfrm>
            <a:off x="8813260" y="1952183"/>
            <a:ext cx="3331723" cy="1891287"/>
          </a:xfrm>
          <a:prstGeom prst="rect">
            <a:avLst/>
          </a:prstGeom>
          <a:noFill/>
        </p:spPr>
        <p:txBody>
          <a:bodyPr wrap="square" rtlCol="0">
            <a:spAutoFit/>
          </a:bodyPr>
          <a:lstStyle/>
          <a:p>
            <a:pPr>
              <a:lnSpc>
                <a:spcPct val="150000"/>
              </a:lnSpc>
            </a:pPr>
            <a:r>
              <a:rPr lang="en-US" altLang="zh-CN" sz="2000" dirty="0">
                <a:solidFill>
                  <a:srgbClr val="C00000"/>
                </a:solidFill>
              </a:rPr>
              <a:t>The</a:t>
            </a:r>
            <a:r>
              <a:rPr lang="zh-CN" altLang="en-US" sz="2000" dirty="0">
                <a:solidFill>
                  <a:srgbClr val="C00000"/>
                </a:solidFill>
              </a:rPr>
              <a:t> </a:t>
            </a:r>
            <a:r>
              <a:rPr lang="en-US" altLang="zh-CN" sz="2000" dirty="0">
                <a:solidFill>
                  <a:srgbClr val="C00000"/>
                </a:solidFill>
              </a:rPr>
              <a:t>high</a:t>
            </a:r>
            <a:r>
              <a:rPr lang="zh-CN" altLang="en-US" sz="2000" dirty="0">
                <a:solidFill>
                  <a:srgbClr val="C00000"/>
                </a:solidFill>
              </a:rPr>
              <a:t> </a:t>
            </a:r>
            <a:r>
              <a:rPr lang="en-US" altLang="zh-CN" sz="2000" i="1" dirty="0">
                <a:solidFill>
                  <a:srgbClr val="C00000"/>
                </a:solidFill>
              </a:rPr>
              <a:t>B</a:t>
            </a:r>
            <a:r>
              <a:rPr lang="en-US" altLang="zh-CN" sz="2000" baseline="-25000" dirty="0">
                <a:solidFill>
                  <a:srgbClr val="C00000"/>
                </a:solidFill>
              </a:rPr>
              <a:t>c2</a:t>
            </a:r>
            <a:r>
              <a:rPr lang="en-US" altLang="zh-CN" sz="2000" dirty="0">
                <a:solidFill>
                  <a:srgbClr val="C00000"/>
                </a:solidFill>
              </a:rPr>
              <a:t> and two SC transitions in </a:t>
            </a:r>
            <a:r>
              <a:rPr lang="en-US" altLang="zh-CN" sz="2000" i="1" dirty="0">
                <a:solidFill>
                  <a:srgbClr val="C00000"/>
                </a:solidFill>
              </a:rPr>
              <a:t>M-T</a:t>
            </a:r>
            <a:r>
              <a:rPr lang="en-US" altLang="zh-CN" sz="2000" dirty="0">
                <a:solidFill>
                  <a:srgbClr val="C00000"/>
                </a:solidFill>
              </a:rPr>
              <a:t> confirm the existence of superconductor-superconductor (SS’) bilayer</a:t>
            </a:r>
            <a:endParaRPr lang="zh-CN" altLang="en-US" sz="2000" dirty="0">
              <a:solidFill>
                <a:srgbClr val="C00000"/>
              </a:solidFill>
            </a:endParaRPr>
          </a:p>
        </p:txBody>
      </p:sp>
    </p:spTree>
    <p:extLst>
      <p:ext uri="{BB962C8B-B14F-4D97-AF65-F5344CB8AC3E}">
        <p14:creationId xmlns:p14="http://schemas.microsoft.com/office/powerpoint/2010/main" val="3003705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a:latin typeface="Arial" panose="020B0604020202020204" pitchFamily="34" charset="0"/>
                <a:ea typeface="黑体" panose="02010609060101010101" pitchFamily="49" charset="-122"/>
                <a:cs typeface="Arial" panose="020B0604020202020204" pitchFamily="34" charset="0"/>
              </a:rPr>
              <a:t>Enhanced </a:t>
            </a:r>
            <a:r>
              <a:rPr lang="en-US" altLang="zh-CN" sz="4000" i="1" dirty="0">
                <a:latin typeface="Arial" panose="020B0604020202020204" pitchFamily="34" charset="0"/>
                <a:ea typeface="黑体" panose="02010609060101010101" pitchFamily="49" charset="-122"/>
                <a:cs typeface="Arial" panose="020B0604020202020204" pitchFamily="34" charset="0"/>
              </a:rPr>
              <a:t>B</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c1</a:t>
            </a:r>
            <a:r>
              <a:rPr lang="en-US" altLang="zh-CN" sz="4000" dirty="0">
                <a:latin typeface="Arial" panose="020B0604020202020204" pitchFamily="34" charset="0"/>
                <a:ea typeface="黑体" panose="02010609060101010101" pitchFamily="49" charset="-122"/>
                <a:cs typeface="Arial" panose="020B0604020202020204" pitchFamily="34" charset="0"/>
              </a:rPr>
              <a:t> in </a:t>
            </a:r>
            <a:r>
              <a:rPr lang="en-US" altLang="zh-CN" sz="4000" dirty="0" err="1">
                <a:latin typeface="Arial" panose="020B0604020202020204" pitchFamily="34" charset="0"/>
                <a:ea typeface="黑体" panose="02010609060101010101" pitchFamily="49" charset="-122"/>
                <a:cs typeface="Arial" panose="020B0604020202020204" pitchFamily="34" charset="0"/>
              </a:rPr>
              <a:t>FeSe</a:t>
            </a:r>
            <a:r>
              <a:rPr lang="en-US" altLang="zh-CN" sz="4000" dirty="0">
                <a:latin typeface="Arial" panose="020B0604020202020204" pitchFamily="34" charset="0"/>
                <a:ea typeface="黑体" panose="02010609060101010101" pitchFamily="49" charset="-122"/>
                <a:cs typeface="Arial" panose="020B0604020202020204" pitchFamily="34" charset="0"/>
              </a:rPr>
              <a:t>/Nb </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4" name="图片 3">
            <a:extLst>
              <a:ext uri="{FF2B5EF4-FFF2-40B4-BE49-F238E27FC236}">
                <a16:creationId xmlns:a16="http://schemas.microsoft.com/office/drawing/2014/main" id="{D8E9D2AF-36BB-81C9-F755-906221FA361F}"/>
              </a:ext>
            </a:extLst>
          </p:cNvPr>
          <p:cNvPicPr>
            <a:picLocks noChangeAspect="1"/>
          </p:cNvPicPr>
          <p:nvPr/>
        </p:nvPicPr>
        <p:blipFill>
          <a:blip r:embed="rId3"/>
          <a:stretch>
            <a:fillRect/>
          </a:stretch>
        </p:blipFill>
        <p:spPr>
          <a:xfrm>
            <a:off x="1512259" y="747107"/>
            <a:ext cx="10587720" cy="4518035"/>
          </a:xfrm>
          <a:prstGeom prst="rect">
            <a:avLst/>
          </a:prstGeom>
        </p:spPr>
      </p:pic>
      <p:sp>
        <p:nvSpPr>
          <p:cNvPr id="5" name="文本框 4">
            <a:extLst>
              <a:ext uri="{FF2B5EF4-FFF2-40B4-BE49-F238E27FC236}">
                <a16:creationId xmlns:a16="http://schemas.microsoft.com/office/drawing/2014/main" id="{87044FE0-B709-5916-CE32-3B488DE6DAE7}"/>
              </a:ext>
            </a:extLst>
          </p:cNvPr>
          <p:cNvSpPr txBox="1"/>
          <p:nvPr/>
        </p:nvSpPr>
        <p:spPr>
          <a:xfrm>
            <a:off x="0" y="6541497"/>
            <a:ext cx="4657281" cy="307777"/>
          </a:xfrm>
          <a:prstGeom prst="rect">
            <a:avLst/>
          </a:prstGeom>
          <a:noFill/>
        </p:spPr>
        <p:txBody>
          <a:bodyPr wrap="square">
            <a:spAutoFit/>
          </a:bodyPr>
          <a:lstStyle/>
          <a:p>
            <a:r>
              <a:rPr lang="fr-FR" altLang="zh-CN" sz="1400" dirty="0">
                <a:latin typeface="Arial" panose="020B0604020202020204" pitchFamily="34" charset="0"/>
                <a:ea typeface="楷体" panose="02010609060101010101" pitchFamily="49" charset="-122"/>
              </a:rPr>
              <a:t>Z. L</a:t>
            </a:r>
            <a:r>
              <a:rPr lang="en-US" altLang="zh-CN" sz="1400" dirty="0">
                <a:latin typeface="Arial" panose="020B0604020202020204" pitchFamily="34" charset="0"/>
                <a:ea typeface="楷体" panose="02010609060101010101" pitchFamily="49" charset="-122"/>
              </a:rPr>
              <a:t>in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fr-FR" altLang="zh-CN" sz="1400" i="1" dirty="0">
                <a:latin typeface="Arial" panose="020B0604020202020204" pitchFamily="34" charset="0"/>
                <a:ea typeface="楷体" panose="02010609060101010101" pitchFamily="49" charset="-122"/>
              </a:rPr>
              <a:t>Supercond. Sci. Technol. </a:t>
            </a:r>
            <a:r>
              <a:rPr lang="fr-FR" altLang="zh-CN" sz="1400" b="1" dirty="0">
                <a:latin typeface="Arial" panose="020B0604020202020204" pitchFamily="34" charset="0"/>
                <a:ea typeface="楷体" panose="02010609060101010101" pitchFamily="49" charset="-122"/>
              </a:rPr>
              <a:t>34</a:t>
            </a:r>
            <a:r>
              <a:rPr lang="fr-FR" altLang="zh-CN" sz="1400" dirty="0">
                <a:latin typeface="Arial" panose="020B0604020202020204" pitchFamily="34" charset="0"/>
                <a:ea typeface="楷体" panose="02010609060101010101" pitchFamily="49" charset="-122"/>
              </a:rPr>
              <a:t>, 015001 (2021)</a:t>
            </a:r>
            <a:endParaRPr lang="zh-CN" altLang="en-US" sz="1400" dirty="0">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B05249B9-2911-143A-1F87-639D980879A0}"/>
              </a:ext>
            </a:extLst>
          </p:cNvPr>
          <p:cNvSpPr txBox="1"/>
          <p:nvPr/>
        </p:nvSpPr>
        <p:spPr>
          <a:xfrm>
            <a:off x="3030166" y="5410845"/>
            <a:ext cx="8774349" cy="506292"/>
          </a:xfrm>
          <a:prstGeom prst="rect">
            <a:avLst/>
          </a:prstGeom>
          <a:noFill/>
        </p:spPr>
        <p:txBody>
          <a:bodyPr wrap="square" rtlCol="0">
            <a:spAutoFit/>
          </a:bodyPr>
          <a:lstStyle/>
          <a:p>
            <a:pPr>
              <a:lnSpc>
                <a:spcPct val="150000"/>
              </a:lnSpc>
            </a:pPr>
            <a:r>
              <a:rPr lang="en-US" altLang="zh-CN" sz="2000" dirty="0">
                <a:solidFill>
                  <a:srgbClr val="C00000"/>
                </a:solidFill>
              </a:rPr>
              <a:t>The </a:t>
            </a:r>
            <a:r>
              <a:rPr lang="en-US" altLang="zh-CN" sz="2000" i="1" dirty="0">
                <a:solidFill>
                  <a:srgbClr val="C00000"/>
                </a:solidFill>
              </a:rPr>
              <a:t>B</a:t>
            </a:r>
            <a:r>
              <a:rPr lang="en-US" altLang="zh-CN" sz="2000" baseline="-25000" dirty="0">
                <a:solidFill>
                  <a:srgbClr val="C00000"/>
                </a:solidFill>
              </a:rPr>
              <a:t>c1</a:t>
            </a:r>
            <a:r>
              <a:rPr lang="en-US" altLang="zh-CN" sz="2000" dirty="0">
                <a:solidFill>
                  <a:srgbClr val="C00000"/>
                </a:solidFill>
              </a:rPr>
              <a:t> of </a:t>
            </a:r>
            <a:r>
              <a:rPr lang="en-US" altLang="zh-CN" sz="2000" dirty="0" err="1">
                <a:solidFill>
                  <a:srgbClr val="C00000"/>
                </a:solidFill>
              </a:rPr>
              <a:t>FeSe</a:t>
            </a:r>
            <a:r>
              <a:rPr lang="en-US" altLang="zh-CN" sz="2000" dirty="0">
                <a:solidFill>
                  <a:srgbClr val="C00000"/>
                </a:solidFill>
              </a:rPr>
              <a:t>/Nb/CaF</a:t>
            </a:r>
            <a:r>
              <a:rPr lang="en-US" altLang="zh-CN" sz="2000" baseline="-25000" dirty="0">
                <a:solidFill>
                  <a:srgbClr val="C00000"/>
                </a:solidFill>
              </a:rPr>
              <a:t>2</a:t>
            </a:r>
            <a:r>
              <a:rPr lang="en-US" altLang="zh-CN" sz="2000" dirty="0">
                <a:solidFill>
                  <a:srgbClr val="C00000"/>
                </a:solidFill>
              </a:rPr>
              <a:t> is greatly enhanced compared</a:t>
            </a:r>
            <a:r>
              <a:rPr lang="zh-CN" altLang="en-US" sz="2000" dirty="0">
                <a:solidFill>
                  <a:srgbClr val="C00000"/>
                </a:solidFill>
              </a:rPr>
              <a:t> </a:t>
            </a:r>
            <a:r>
              <a:rPr lang="en-US" altLang="zh-CN" sz="2000" dirty="0">
                <a:solidFill>
                  <a:srgbClr val="C00000"/>
                </a:solidFill>
              </a:rPr>
              <a:t>with</a:t>
            </a:r>
            <a:r>
              <a:rPr lang="zh-CN" altLang="en-US" sz="2000" dirty="0">
                <a:solidFill>
                  <a:srgbClr val="C00000"/>
                </a:solidFill>
              </a:rPr>
              <a:t> </a:t>
            </a:r>
            <a:r>
              <a:rPr lang="en-US" altLang="zh-CN" sz="2000" dirty="0">
                <a:solidFill>
                  <a:srgbClr val="C00000"/>
                </a:solidFill>
              </a:rPr>
              <a:t>the</a:t>
            </a:r>
            <a:r>
              <a:rPr lang="zh-CN" altLang="en-US" sz="2000" dirty="0">
                <a:solidFill>
                  <a:srgbClr val="C00000"/>
                </a:solidFill>
              </a:rPr>
              <a:t> </a:t>
            </a:r>
            <a:r>
              <a:rPr lang="en-US" altLang="zh-CN" sz="2000" dirty="0">
                <a:solidFill>
                  <a:srgbClr val="C00000"/>
                </a:solidFill>
              </a:rPr>
              <a:t>single</a:t>
            </a:r>
            <a:r>
              <a:rPr lang="zh-CN" altLang="en-US" sz="2000" dirty="0">
                <a:solidFill>
                  <a:srgbClr val="C00000"/>
                </a:solidFill>
              </a:rPr>
              <a:t> </a:t>
            </a:r>
            <a:r>
              <a:rPr lang="en-US" altLang="zh-CN" sz="2000" dirty="0">
                <a:solidFill>
                  <a:srgbClr val="C00000"/>
                </a:solidFill>
              </a:rPr>
              <a:t>layers</a:t>
            </a:r>
            <a:endParaRPr lang="zh-CN" altLang="en-US" sz="2000" dirty="0">
              <a:solidFill>
                <a:srgbClr val="C00000"/>
              </a:solidFill>
            </a:endParaRPr>
          </a:p>
        </p:txBody>
      </p:sp>
      <p:sp>
        <p:nvSpPr>
          <p:cNvPr id="7" name="文本框 6">
            <a:extLst>
              <a:ext uri="{FF2B5EF4-FFF2-40B4-BE49-F238E27FC236}">
                <a16:creationId xmlns:a16="http://schemas.microsoft.com/office/drawing/2014/main" id="{576858B8-90F7-1664-3054-79A865874A85}"/>
              </a:ext>
            </a:extLst>
          </p:cNvPr>
          <p:cNvSpPr txBox="1"/>
          <p:nvPr/>
        </p:nvSpPr>
        <p:spPr>
          <a:xfrm>
            <a:off x="3290436" y="4288983"/>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8" name="文本框 7">
            <a:extLst>
              <a:ext uri="{FF2B5EF4-FFF2-40B4-BE49-F238E27FC236}">
                <a16:creationId xmlns:a16="http://schemas.microsoft.com/office/drawing/2014/main" id="{CFECDF30-04A3-8A3C-12B9-2854B642A7B9}"/>
              </a:ext>
            </a:extLst>
          </p:cNvPr>
          <p:cNvSpPr txBox="1"/>
          <p:nvPr/>
        </p:nvSpPr>
        <p:spPr>
          <a:xfrm>
            <a:off x="5738564" y="4291887"/>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9" name="文本框 8">
            <a:extLst>
              <a:ext uri="{FF2B5EF4-FFF2-40B4-BE49-F238E27FC236}">
                <a16:creationId xmlns:a16="http://schemas.microsoft.com/office/drawing/2014/main" id="{ACA63831-FE0B-9203-CFCA-7C72998607AF}"/>
              </a:ext>
            </a:extLst>
          </p:cNvPr>
          <p:cNvSpPr txBox="1"/>
          <p:nvPr/>
        </p:nvSpPr>
        <p:spPr>
          <a:xfrm>
            <a:off x="7932151" y="4288983"/>
            <a:ext cx="620683" cy="369332"/>
          </a:xfrm>
          <a:prstGeom prst="rect">
            <a:avLst/>
          </a:prstGeom>
          <a:solidFill>
            <a:schemeClr val="bg1">
              <a:lumMod val="85000"/>
            </a:schemeClr>
          </a:solidFill>
        </p:spPr>
        <p:txBody>
          <a:bodyPr wrap="none" rtlCol="0">
            <a:spAutoFit/>
          </a:bodyPr>
          <a:lstStyle/>
          <a:p>
            <a:r>
              <a:rPr lang="en-US" altLang="zh-CN" i="1" dirty="0">
                <a:effectLst/>
                <a:latin typeface="Arial" panose="020B0604020202020204" pitchFamily="34" charset="0"/>
                <a:ea typeface="黑体" panose="02010609060101010101" pitchFamily="49" charset="-122"/>
                <a:cs typeface="Arial" panose="020B0604020202020204" pitchFamily="34" charset="0"/>
              </a:rPr>
              <a:t>M-H</a:t>
            </a:r>
            <a:endParaRPr lang="zh-CN" altLang="en-US" i="1" dirty="0">
              <a:latin typeface="Arial" panose="020B0604020202020204" pitchFamily="34" charset="0"/>
              <a:ea typeface="黑体" panose="02010609060101010101" pitchFamily="49" charset="-122"/>
              <a:cs typeface="Arial" panose="020B0604020202020204" pitchFamily="34" charset="0"/>
            </a:endParaRPr>
          </a:p>
        </p:txBody>
      </p:sp>
      <p:sp>
        <p:nvSpPr>
          <p:cNvPr id="10" name="矩形 9">
            <a:extLst>
              <a:ext uri="{FF2B5EF4-FFF2-40B4-BE49-F238E27FC236}">
                <a16:creationId xmlns:a16="http://schemas.microsoft.com/office/drawing/2014/main" id="{16BA8560-9B4C-A633-9219-E9796DD64B82}"/>
              </a:ext>
            </a:extLst>
          </p:cNvPr>
          <p:cNvSpPr/>
          <p:nvPr/>
        </p:nvSpPr>
        <p:spPr>
          <a:xfrm>
            <a:off x="441013" y="4747185"/>
            <a:ext cx="402715" cy="1331328"/>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1" name="矩形 10">
            <a:extLst>
              <a:ext uri="{FF2B5EF4-FFF2-40B4-BE49-F238E27FC236}">
                <a16:creationId xmlns:a16="http://schemas.microsoft.com/office/drawing/2014/main" id="{C8337BA9-EDE8-1787-F99D-428B7756DAD7}"/>
              </a:ext>
            </a:extLst>
          </p:cNvPr>
          <p:cNvSpPr/>
          <p:nvPr/>
        </p:nvSpPr>
        <p:spPr>
          <a:xfrm>
            <a:off x="843728" y="4747185"/>
            <a:ext cx="402714" cy="1331328"/>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矩形 11">
            <a:extLst>
              <a:ext uri="{FF2B5EF4-FFF2-40B4-BE49-F238E27FC236}">
                <a16:creationId xmlns:a16="http://schemas.microsoft.com/office/drawing/2014/main" id="{7AA1A255-5713-1720-98D2-996FA252353B}"/>
              </a:ext>
            </a:extLst>
          </p:cNvPr>
          <p:cNvSpPr/>
          <p:nvPr/>
        </p:nvSpPr>
        <p:spPr>
          <a:xfrm>
            <a:off x="1246443" y="4747185"/>
            <a:ext cx="402714" cy="133132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文本框 12">
            <a:extLst>
              <a:ext uri="{FF2B5EF4-FFF2-40B4-BE49-F238E27FC236}">
                <a16:creationId xmlns:a16="http://schemas.microsoft.com/office/drawing/2014/main" id="{5EAC2130-0CBE-E477-4D20-DA6C70E47E3B}"/>
              </a:ext>
            </a:extLst>
          </p:cNvPr>
          <p:cNvSpPr txBox="1"/>
          <p:nvPr/>
        </p:nvSpPr>
        <p:spPr>
          <a:xfrm rot="16200000">
            <a:off x="257629" y="5228182"/>
            <a:ext cx="736099" cy="369332"/>
          </a:xfrm>
          <a:prstGeom prst="rect">
            <a:avLst/>
          </a:prstGeom>
          <a:noFill/>
        </p:spPr>
        <p:txBody>
          <a:bodyPr wrap="none" rtlCol="0">
            <a:spAutoFit/>
          </a:bodyPr>
          <a:lstStyle/>
          <a:p>
            <a:r>
              <a:rPr lang="en-US" altLang="zh-CN" dirty="0" err="1">
                <a:solidFill>
                  <a:schemeClr val="bg1"/>
                </a:solidFill>
                <a:latin typeface="Arial" panose="020B0604020202020204" pitchFamily="34" charset="0"/>
                <a:cs typeface="Arial" panose="020B0604020202020204" pitchFamily="34" charset="0"/>
              </a:rPr>
              <a:t>FeSe</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4" name="文本框 13">
            <a:extLst>
              <a:ext uri="{FF2B5EF4-FFF2-40B4-BE49-F238E27FC236}">
                <a16:creationId xmlns:a16="http://schemas.microsoft.com/office/drawing/2014/main" id="{7C3B7151-FE9F-C90D-F4EA-6F7D1070BF37}"/>
              </a:ext>
            </a:extLst>
          </p:cNvPr>
          <p:cNvSpPr txBox="1"/>
          <p:nvPr/>
        </p:nvSpPr>
        <p:spPr>
          <a:xfrm rot="16200000">
            <a:off x="781804" y="5228182"/>
            <a:ext cx="479618" cy="369332"/>
          </a:xfrm>
          <a:prstGeom prst="rect">
            <a:avLst/>
          </a:prstGeom>
          <a:noFill/>
        </p:spPr>
        <p:txBody>
          <a:bodyPr wrap="none" rtlCol="0">
            <a:spAutoFit/>
          </a:bodyPr>
          <a:lstStyle/>
          <a:p>
            <a:r>
              <a:rPr lang="en-US" altLang="zh-CN" dirty="0">
                <a:solidFill>
                  <a:schemeClr val="bg1"/>
                </a:solidFill>
                <a:latin typeface="Arial" panose="020B0604020202020204" pitchFamily="34" charset="0"/>
                <a:cs typeface="Arial" panose="020B0604020202020204" pitchFamily="34" charset="0"/>
              </a:rPr>
              <a:t>Nb</a:t>
            </a:r>
            <a:endParaRPr lang="zh-CN" altLang="en-US" baseline="-25000" dirty="0">
              <a:solidFill>
                <a:schemeClr val="bg1"/>
              </a:solidFill>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E266DF3B-9767-87CD-F262-58E3C49DE214}"/>
              </a:ext>
            </a:extLst>
          </p:cNvPr>
          <p:cNvSpPr txBox="1"/>
          <p:nvPr/>
        </p:nvSpPr>
        <p:spPr>
          <a:xfrm rot="16200000">
            <a:off x="1099499" y="5228182"/>
            <a:ext cx="705642"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CaF</a:t>
            </a:r>
            <a:r>
              <a:rPr lang="en-US" altLang="zh-CN" baseline="-25000" dirty="0">
                <a:latin typeface="Arial" panose="020B0604020202020204" pitchFamily="34" charset="0"/>
                <a:cs typeface="Arial" panose="020B0604020202020204" pitchFamily="34" charset="0"/>
              </a:rPr>
              <a:t>2</a:t>
            </a:r>
            <a:endParaRPr lang="zh-CN" altLang="en-US" baseline="-25000" dirty="0">
              <a:latin typeface="Arial" panose="020B0604020202020204" pitchFamily="34" charset="0"/>
              <a:cs typeface="Arial" panose="020B0604020202020204" pitchFamily="34" charset="0"/>
            </a:endParaRPr>
          </a:p>
        </p:txBody>
      </p:sp>
      <p:grpSp>
        <p:nvGrpSpPr>
          <p:cNvPr id="16" name="组合 15">
            <a:extLst>
              <a:ext uri="{FF2B5EF4-FFF2-40B4-BE49-F238E27FC236}">
                <a16:creationId xmlns:a16="http://schemas.microsoft.com/office/drawing/2014/main" id="{EEC7B7A0-BC1D-83C4-305D-0B1D23219336}"/>
              </a:ext>
            </a:extLst>
          </p:cNvPr>
          <p:cNvGrpSpPr/>
          <p:nvPr/>
        </p:nvGrpSpPr>
        <p:grpSpPr>
          <a:xfrm>
            <a:off x="152006" y="4554210"/>
            <a:ext cx="0" cy="1852489"/>
            <a:chOff x="919138" y="4188236"/>
            <a:chExt cx="0" cy="1852489"/>
          </a:xfrm>
        </p:grpSpPr>
        <p:cxnSp>
          <p:nvCxnSpPr>
            <p:cNvPr id="17" name="直接箭头连接符 16">
              <a:extLst>
                <a:ext uri="{FF2B5EF4-FFF2-40B4-BE49-F238E27FC236}">
                  <a16:creationId xmlns:a16="http://schemas.microsoft.com/office/drawing/2014/main" id="{3FE5C3EA-3CFC-1C43-A01F-5FB79CE7C749}"/>
                </a:ext>
              </a:extLst>
            </p:cNvPr>
            <p:cNvCxnSpPr/>
            <p:nvPr/>
          </p:nvCxnSpPr>
          <p:spPr>
            <a:xfrm flipV="1">
              <a:off x="919138" y="5046874"/>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126142DB-EF35-629B-ECC3-EA539F5CCAB5}"/>
                </a:ext>
              </a:extLst>
            </p:cNvPr>
            <p:cNvCxnSpPr/>
            <p:nvPr/>
          </p:nvCxnSpPr>
          <p:spPr>
            <a:xfrm>
              <a:off x="919138" y="4188236"/>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id="{F90DFF78-5543-84C1-65DF-78E6F30870F5}"/>
              </a:ext>
            </a:extLst>
          </p:cNvPr>
          <p:cNvGrpSpPr/>
          <p:nvPr/>
        </p:nvGrpSpPr>
        <p:grpSpPr>
          <a:xfrm>
            <a:off x="1848146" y="4554210"/>
            <a:ext cx="0" cy="1852489"/>
            <a:chOff x="2616068" y="4145109"/>
            <a:chExt cx="0" cy="1852489"/>
          </a:xfrm>
        </p:grpSpPr>
        <p:cxnSp>
          <p:nvCxnSpPr>
            <p:cNvPr id="20" name="直接箭头连接符 19">
              <a:extLst>
                <a:ext uri="{FF2B5EF4-FFF2-40B4-BE49-F238E27FC236}">
                  <a16:creationId xmlns:a16="http://schemas.microsoft.com/office/drawing/2014/main" id="{513567EE-FEBF-3016-D2A5-F2A97BB6B628}"/>
                </a:ext>
              </a:extLst>
            </p:cNvPr>
            <p:cNvCxnSpPr/>
            <p:nvPr/>
          </p:nvCxnSpPr>
          <p:spPr>
            <a:xfrm flipV="1">
              <a:off x="2616068" y="5003747"/>
              <a:ext cx="0" cy="9938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13EAA494-923B-429B-2468-F305187F1BB0}"/>
                </a:ext>
              </a:extLst>
            </p:cNvPr>
            <p:cNvCxnSpPr/>
            <p:nvPr/>
          </p:nvCxnSpPr>
          <p:spPr>
            <a:xfrm>
              <a:off x="2616068" y="4145109"/>
              <a:ext cx="0" cy="13555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64535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35499460-FFC1-9BCB-8937-034446FD72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6041" y="1462431"/>
            <a:ext cx="4253427" cy="3188759"/>
          </a:xfrm>
          <a:prstGeom prst="rect">
            <a:avLst/>
          </a:prstGeom>
        </p:spPr>
      </p:pic>
      <p:sp>
        <p:nvSpPr>
          <p:cNvPr id="2" name="标题 1"/>
          <p:cNvSpPr>
            <a:spLocks noGrp="1"/>
          </p:cNvSpPr>
          <p:nvPr>
            <p:ph type="title"/>
          </p:nvPr>
        </p:nvSpPr>
        <p:spPr>
          <a:xfrm>
            <a:off x="0" y="-22860"/>
            <a:ext cx="12192000" cy="650969"/>
          </a:xfrm>
          <a:solidFill>
            <a:schemeClr val="bg1"/>
          </a:solidFill>
          <a:ln w="28575">
            <a:noFill/>
          </a:ln>
        </p:spPr>
        <p:txBody>
          <a:bodyPr>
            <a:noAutofit/>
          </a:bodyPr>
          <a:lstStyle/>
          <a:p>
            <a:pPr algn="ctr"/>
            <a:r>
              <a:rPr lang="en-US" altLang="zh-CN" sz="4000" dirty="0" err="1">
                <a:latin typeface="Arial" panose="020B0604020202020204" pitchFamily="34" charset="0"/>
                <a:ea typeface="黑体" panose="02010609060101010101" pitchFamily="49" charset="-122"/>
                <a:cs typeface="Arial" panose="020B0604020202020204" pitchFamily="34" charset="0"/>
              </a:rPr>
              <a:t>FeSe</a:t>
            </a:r>
            <a:r>
              <a:rPr lang="en-US" altLang="zh-CN" sz="4000" dirty="0">
                <a:latin typeface="Arial" panose="020B0604020202020204" pitchFamily="34" charset="0"/>
                <a:ea typeface="黑体" panose="02010609060101010101" pitchFamily="49" charset="-122"/>
                <a:cs typeface="Arial" panose="020B0604020202020204" pitchFamily="34" charset="0"/>
              </a:rPr>
              <a:t> </a:t>
            </a:r>
            <a:r>
              <a:rPr lang="zh-CN" altLang="en-US" sz="4000" dirty="0">
                <a:latin typeface="Arial" panose="020B0604020202020204" pitchFamily="34" charset="0"/>
                <a:ea typeface="黑体" panose="02010609060101010101" pitchFamily="49" charset="-122"/>
                <a:cs typeface="Arial" panose="020B0604020202020204" pitchFamily="34" charset="0"/>
              </a:rPr>
              <a:t>→</a:t>
            </a:r>
            <a:r>
              <a:rPr lang="en-US" altLang="zh-CN" sz="4000" dirty="0">
                <a:latin typeface="Arial" panose="020B0604020202020204" pitchFamily="34" charset="0"/>
                <a:ea typeface="黑体" panose="02010609060101010101" pitchFamily="49" charset="-122"/>
                <a:cs typeface="Arial" panose="020B0604020202020204" pitchFamily="34" charset="0"/>
              </a:rPr>
              <a:t> Fe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y</a:t>
            </a:r>
            <a:r>
              <a:rPr lang="en-US" altLang="zh-CN" sz="4000" dirty="0">
                <a:latin typeface="Arial" panose="020B0604020202020204" pitchFamily="34" charset="0"/>
                <a:ea typeface="黑体" panose="02010609060101010101" pitchFamily="49" charset="-122"/>
                <a:cs typeface="Arial" panose="020B0604020202020204" pitchFamily="34" charset="0"/>
              </a:rPr>
              <a:t>Se</a:t>
            </a:r>
            <a:r>
              <a:rPr lang="en-US" altLang="zh-CN" sz="4000" baseline="-25000" dirty="0">
                <a:latin typeface="Arial" panose="020B0604020202020204" pitchFamily="34" charset="0"/>
                <a:ea typeface="黑体" panose="02010609060101010101" pitchFamily="49" charset="-122"/>
                <a:cs typeface="Arial" panose="020B0604020202020204" pitchFamily="34" charset="0"/>
              </a:rPr>
              <a:t>1-</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r>
              <a:rPr lang="en-US" altLang="zh-CN" sz="4000" dirty="0">
                <a:latin typeface="Arial" panose="020B0604020202020204" pitchFamily="34" charset="0"/>
                <a:ea typeface="黑体" panose="02010609060101010101" pitchFamily="49" charset="-122"/>
                <a:cs typeface="Arial" panose="020B0604020202020204" pitchFamily="34" charset="0"/>
              </a:rPr>
              <a:t>Te</a:t>
            </a:r>
            <a:r>
              <a:rPr lang="en-US" altLang="zh-CN" sz="4000" i="1" baseline="-25000" dirty="0">
                <a:latin typeface="Arial" panose="020B0604020202020204" pitchFamily="34" charset="0"/>
                <a:ea typeface="黑体" panose="02010609060101010101" pitchFamily="49" charset="-122"/>
                <a:cs typeface="Arial" panose="020B0604020202020204" pitchFamily="34" charset="0"/>
              </a:rPr>
              <a:t>x</a:t>
            </a:r>
            <a:endParaRPr lang="zh-CN" altLang="en-US" sz="4000" dirty="0">
              <a:latin typeface="Arial" panose="020B0604020202020204" pitchFamily="34" charset="0"/>
              <a:ea typeface="黑体" panose="02010609060101010101" pitchFamily="49" charset="-122"/>
              <a:cs typeface="Times New Roman" panose="02020603050405020304" pitchFamily="18" charset="0"/>
            </a:endParaRPr>
          </a:p>
        </p:txBody>
      </p:sp>
      <p:cxnSp>
        <p:nvCxnSpPr>
          <p:cNvPr id="3" name="Straight Connector 3">
            <a:extLst>
              <a:ext uri="{FF2B5EF4-FFF2-40B4-BE49-F238E27FC236}">
                <a16:creationId xmlns:a16="http://schemas.microsoft.com/office/drawing/2014/main" id="{A166F930-A3E7-25BA-C360-88D35A9217D7}"/>
              </a:ext>
            </a:extLst>
          </p:cNvPr>
          <p:cNvCxnSpPr>
            <a:cxnSpLocks/>
          </p:cNvCxnSpPr>
          <p:nvPr/>
        </p:nvCxnSpPr>
        <p:spPr>
          <a:xfrm>
            <a:off x="0" y="659059"/>
            <a:ext cx="12192000" cy="0"/>
          </a:xfrm>
          <a:prstGeom prst="line">
            <a:avLst/>
          </a:prstGeom>
          <a:ln w="28575">
            <a:solidFill>
              <a:srgbClr val="C00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pic>
        <p:nvPicPr>
          <p:cNvPr id="5" name="图片 4">
            <a:extLst>
              <a:ext uri="{FF2B5EF4-FFF2-40B4-BE49-F238E27FC236}">
                <a16:creationId xmlns:a16="http://schemas.microsoft.com/office/drawing/2014/main" id="{23CD6CBC-2A64-6E91-7221-2D539299DAA6}"/>
              </a:ext>
            </a:extLst>
          </p:cNvPr>
          <p:cNvPicPr>
            <a:picLocks noChangeAspect="1"/>
          </p:cNvPicPr>
          <p:nvPr/>
        </p:nvPicPr>
        <p:blipFill>
          <a:blip r:embed="rId4"/>
          <a:stretch>
            <a:fillRect/>
          </a:stretch>
        </p:blipFill>
        <p:spPr>
          <a:xfrm>
            <a:off x="6438155" y="1177174"/>
            <a:ext cx="3195487" cy="2519451"/>
          </a:xfrm>
          <a:prstGeom prst="rect">
            <a:avLst/>
          </a:prstGeom>
        </p:spPr>
      </p:pic>
      <p:sp>
        <p:nvSpPr>
          <p:cNvPr id="7" name="文本框 6">
            <a:extLst>
              <a:ext uri="{FF2B5EF4-FFF2-40B4-BE49-F238E27FC236}">
                <a16:creationId xmlns:a16="http://schemas.microsoft.com/office/drawing/2014/main" id="{1B2B80E2-11A7-DB2E-CBA3-DE6AF992B956}"/>
              </a:ext>
            </a:extLst>
          </p:cNvPr>
          <p:cNvSpPr txBox="1"/>
          <p:nvPr/>
        </p:nvSpPr>
        <p:spPr>
          <a:xfrm>
            <a:off x="10000410" y="1687521"/>
            <a:ext cx="1877363" cy="523220"/>
          </a:xfrm>
          <a:prstGeom prst="rect">
            <a:avLst/>
          </a:prstGeom>
          <a:noFill/>
        </p:spPr>
        <p:txBody>
          <a:bodyPr wrap="square">
            <a:spAutoFit/>
          </a:bodyPr>
          <a:lstStyle/>
          <a:p>
            <a:r>
              <a:rPr lang="en-US" altLang="zh-CN" sz="1400" dirty="0">
                <a:latin typeface="Arial" panose="020B0604020202020204" pitchFamily="34" charset="0"/>
                <a:ea typeface="楷体" panose="02010609060101010101" pitchFamily="49" charset="-122"/>
              </a:rPr>
              <a:t>Y. Imai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fr-FR" altLang="zh-CN" sz="1400" i="1" dirty="0">
                <a:latin typeface="Arial" panose="020B0604020202020204" pitchFamily="34" charset="0"/>
                <a:ea typeface="楷体" panose="02010609060101010101" pitchFamily="49" charset="-122"/>
              </a:rPr>
              <a:t>PNAS </a:t>
            </a:r>
            <a:r>
              <a:rPr lang="fr-FR" altLang="zh-CN" sz="1400" b="1" dirty="0">
                <a:latin typeface="Arial" panose="020B0604020202020204" pitchFamily="34" charset="0"/>
                <a:ea typeface="楷体" panose="02010609060101010101" pitchFamily="49" charset="-122"/>
              </a:rPr>
              <a:t>112</a:t>
            </a:r>
            <a:r>
              <a:rPr lang="fr-FR" altLang="zh-CN" sz="1400" dirty="0">
                <a:latin typeface="Arial" panose="020B0604020202020204" pitchFamily="34" charset="0"/>
                <a:ea typeface="楷体" panose="02010609060101010101" pitchFamily="49" charset="-122"/>
              </a:rPr>
              <a:t>, 1937 (2015)</a:t>
            </a:r>
            <a:endParaRPr lang="zh-CN" altLang="en-US" sz="1400" dirty="0">
              <a:latin typeface="Arial" panose="020B0604020202020204" pitchFamily="34" charset="0"/>
              <a:cs typeface="Arial" panose="020B0604020202020204" pitchFamily="34" charset="0"/>
            </a:endParaRPr>
          </a:p>
        </p:txBody>
      </p:sp>
      <p:pic>
        <p:nvPicPr>
          <p:cNvPr id="8" name="图片 7">
            <a:extLst>
              <a:ext uri="{FF2B5EF4-FFF2-40B4-BE49-F238E27FC236}">
                <a16:creationId xmlns:a16="http://schemas.microsoft.com/office/drawing/2014/main" id="{8C84E0FD-5F59-6115-01B7-2F6084759445}"/>
              </a:ext>
            </a:extLst>
          </p:cNvPr>
          <p:cNvPicPr>
            <a:picLocks noChangeAspect="1"/>
          </p:cNvPicPr>
          <p:nvPr/>
        </p:nvPicPr>
        <p:blipFill>
          <a:blip r:embed="rId5"/>
          <a:stretch>
            <a:fillRect/>
          </a:stretch>
        </p:blipFill>
        <p:spPr>
          <a:xfrm>
            <a:off x="60932" y="1462431"/>
            <a:ext cx="2160747" cy="3376529"/>
          </a:xfrm>
          <a:prstGeom prst="rect">
            <a:avLst/>
          </a:prstGeom>
        </p:spPr>
      </p:pic>
      <p:sp>
        <p:nvSpPr>
          <p:cNvPr id="10" name="文本框 9">
            <a:extLst>
              <a:ext uri="{FF2B5EF4-FFF2-40B4-BE49-F238E27FC236}">
                <a16:creationId xmlns:a16="http://schemas.microsoft.com/office/drawing/2014/main" id="{AC5967B3-CE1E-E0C0-F0FF-15559F155883}"/>
              </a:ext>
            </a:extLst>
          </p:cNvPr>
          <p:cNvSpPr txBox="1"/>
          <p:nvPr/>
        </p:nvSpPr>
        <p:spPr>
          <a:xfrm>
            <a:off x="178856" y="4956320"/>
            <a:ext cx="1938069" cy="461665"/>
          </a:xfrm>
          <a:prstGeom prst="rect">
            <a:avLst/>
          </a:prstGeom>
          <a:noFill/>
        </p:spPr>
        <p:txBody>
          <a:bodyPr wrap="square">
            <a:spAutoFit/>
          </a:bodyPr>
          <a:lstStyle/>
          <a:p>
            <a:pPr algn="ctr"/>
            <a:r>
              <a:rPr lang="en-US" altLang="zh-CN" sz="1200" b="0" i="1" dirty="0">
                <a:effectLst/>
                <a:latin typeface="Arial" panose="020B0604020202020204" pitchFamily="34" charset="0"/>
                <a:cs typeface="Arial" panose="020B0604020202020204" pitchFamily="34" charset="0"/>
              </a:rPr>
              <a:t>Phys</a:t>
            </a:r>
            <a:r>
              <a:rPr lang="en-US" altLang="zh-CN" sz="1200" i="1" dirty="0">
                <a:latin typeface="Arial" panose="020B0604020202020204" pitchFamily="34" charset="0"/>
                <a:cs typeface="Arial" panose="020B0604020202020204" pitchFamily="34" charset="0"/>
              </a:rPr>
              <a:t>.</a:t>
            </a:r>
            <a:r>
              <a:rPr lang="en-US" altLang="zh-CN" sz="1200" b="0" i="1" dirty="0">
                <a:effectLst/>
                <a:latin typeface="Arial" panose="020B0604020202020204" pitchFamily="34" charset="0"/>
                <a:cs typeface="Arial" panose="020B0604020202020204" pitchFamily="34" charset="0"/>
              </a:rPr>
              <a:t> Rev. B </a:t>
            </a:r>
            <a:r>
              <a:rPr lang="en-US" altLang="zh-CN" sz="1200" b="1" i="0" dirty="0">
                <a:effectLst/>
                <a:latin typeface="Arial" panose="020B0604020202020204" pitchFamily="34" charset="0"/>
                <a:cs typeface="Arial" panose="020B0604020202020204" pitchFamily="34" charset="0"/>
              </a:rPr>
              <a:t>100</a:t>
            </a:r>
            <a:r>
              <a:rPr lang="en-US" altLang="zh-CN" sz="1200" i="0" dirty="0">
                <a:effectLst/>
                <a:latin typeface="Arial" panose="020B0604020202020204" pitchFamily="34" charset="0"/>
                <a:cs typeface="Arial" panose="020B0604020202020204" pitchFamily="34" charset="0"/>
              </a:rPr>
              <a:t>, </a:t>
            </a:r>
            <a:r>
              <a:rPr lang="en-US" altLang="zh-CN" sz="1200" b="0" i="0" dirty="0">
                <a:effectLst/>
                <a:latin typeface="Arial" panose="020B0604020202020204" pitchFamily="34" charset="0"/>
                <a:cs typeface="Arial" panose="020B0604020202020204" pitchFamily="34" charset="0"/>
              </a:rPr>
              <a:t>224516 </a:t>
            </a:r>
            <a:r>
              <a:rPr lang="en-US" altLang="zh-CN" sz="1200" dirty="0">
                <a:latin typeface="Arial" panose="020B0604020202020204" pitchFamily="34" charset="0"/>
                <a:cs typeface="Arial" panose="020B0604020202020204" pitchFamily="34" charset="0"/>
              </a:rPr>
              <a:t>(</a:t>
            </a:r>
            <a:r>
              <a:rPr lang="en-US" altLang="zh-CN" sz="1200" b="0" i="0" dirty="0">
                <a:effectLst/>
                <a:latin typeface="Arial" panose="020B0604020202020204" pitchFamily="34" charset="0"/>
                <a:cs typeface="Arial" panose="020B0604020202020204" pitchFamily="34" charset="0"/>
              </a:rPr>
              <a:t>2019</a:t>
            </a:r>
            <a:r>
              <a:rPr lang="zh-CN" altLang="en-US" sz="1200" b="0" i="0" dirty="0">
                <a:effectLst/>
                <a:latin typeface="Arial" panose="020B0604020202020204" pitchFamily="34" charset="0"/>
                <a:cs typeface="Arial" panose="020B0604020202020204" pitchFamily="34" charset="0"/>
              </a:rPr>
              <a:t>）</a:t>
            </a:r>
            <a:r>
              <a:rPr lang="en-US" altLang="zh-CN" sz="1200" dirty="0">
                <a:latin typeface="Arial" panose="020B0604020202020204" pitchFamily="34" charset="0"/>
                <a:cs typeface="Arial" panose="020B0604020202020204" pitchFamily="34" charset="0"/>
              </a:rPr>
              <a:t> </a:t>
            </a:r>
            <a:endParaRPr lang="zh-CN" altLang="en-US" sz="1200" dirty="0">
              <a:latin typeface="Arial" panose="020B0604020202020204" pitchFamily="34" charset="0"/>
              <a:cs typeface="Arial" panose="020B0604020202020204" pitchFamily="34" charset="0"/>
            </a:endParaRPr>
          </a:p>
        </p:txBody>
      </p:sp>
      <p:pic>
        <p:nvPicPr>
          <p:cNvPr id="12" name="图片 11">
            <a:extLst>
              <a:ext uri="{FF2B5EF4-FFF2-40B4-BE49-F238E27FC236}">
                <a16:creationId xmlns:a16="http://schemas.microsoft.com/office/drawing/2014/main" id="{54A355A6-BC82-2C99-E1D3-4762F10A1E45}"/>
              </a:ext>
            </a:extLst>
          </p:cNvPr>
          <p:cNvPicPr>
            <a:picLocks noChangeAspect="1"/>
          </p:cNvPicPr>
          <p:nvPr/>
        </p:nvPicPr>
        <p:blipFill>
          <a:blip r:embed="rId6"/>
          <a:stretch>
            <a:fillRect/>
          </a:stretch>
        </p:blipFill>
        <p:spPr>
          <a:xfrm>
            <a:off x="6411114" y="3538376"/>
            <a:ext cx="3249568" cy="2572166"/>
          </a:xfrm>
          <a:prstGeom prst="rect">
            <a:avLst/>
          </a:prstGeom>
        </p:spPr>
      </p:pic>
      <p:cxnSp>
        <p:nvCxnSpPr>
          <p:cNvPr id="14" name="直接连接符 13">
            <a:extLst>
              <a:ext uri="{FF2B5EF4-FFF2-40B4-BE49-F238E27FC236}">
                <a16:creationId xmlns:a16="http://schemas.microsoft.com/office/drawing/2014/main" id="{4A7CE4CB-231D-F51D-BA6B-BADA0DD0BEA6}"/>
              </a:ext>
            </a:extLst>
          </p:cNvPr>
          <p:cNvCxnSpPr>
            <a:cxnSpLocks/>
          </p:cNvCxnSpPr>
          <p:nvPr/>
        </p:nvCxnSpPr>
        <p:spPr>
          <a:xfrm>
            <a:off x="6358372" y="876497"/>
            <a:ext cx="0" cy="509142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A4D394A9-50E8-21F1-54A3-B4F404294FF3}"/>
              </a:ext>
            </a:extLst>
          </p:cNvPr>
          <p:cNvSpPr txBox="1"/>
          <p:nvPr/>
        </p:nvSpPr>
        <p:spPr>
          <a:xfrm>
            <a:off x="2643617" y="769970"/>
            <a:ext cx="858731" cy="477054"/>
          </a:xfrm>
          <a:prstGeom prst="rect">
            <a:avLst/>
          </a:prstGeom>
          <a:noFill/>
        </p:spPr>
        <p:txBody>
          <a:bodyPr wrap="square">
            <a:spAutoFit/>
          </a:bodyPr>
          <a:lstStyle/>
          <a:p>
            <a:r>
              <a:rPr lang="en-US" altLang="zh-CN" sz="2500" dirty="0">
                <a:latin typeface="Arial" panose="020B0604020202020204" pitchFamily="34" charset="0"/>
                <a:ea typeface="黑体" panose="02010609060101010101" pitchFamily="49" charset="-122"/>
                <a:cs typeface="Arial" panose="020B0604020202020204" pitchFamily="34" charset="0"/>
              </a:rPr>
              <a:t>Bulk</a:t>
            </a:r>
            <a:endParaRPr lang="zh-CN" altLang="en-US" sz="2500" dirty="0"/>
          </a:p>
        </p:txBody>
      </p:sp>
      <p:sp>
        <p:nvSpPr>
          <p:cNvPr id="18" name="文本框 17">
            <a:extLst>
              <a:ext uri="{FF2B5EF4-FFF2-40B4-BE49-F238E27FC236}">
                <a16:creationId xmlns:a16="http://schemas.microsoft.com/office/drawing/2014/main" id="{4ED8AC4C-E298-38F7-5382-4822638F21DA}"/>
              </a:ext>
            </a:extLst>
          </p:cNvPr>
          <p:cNvSpPr txBox="1"/>
          <p:nvPr/>
        </p:nvSpPr>
        <p:spPr>
          <a:xfrm>
            <a:off x="8536840" y="769970"/>
            <a:ext cx="858731" cy="477054"/>
          </a:xfrm>
          <a:prstGeom prst="rect">
            <a:avLst/>
          </a:prstGeom>
          <a:noFill/>
        </p:spPr>
        <p:txBody>
          <a:bodyPr wrap="square">
            <a:spAutoFit/>
          </a:bodyPr>
          <a:lstStyle/>
          <a:p>
            <a:r>
              <a:rPr lang="en-US" altLang="zh-CN" sz="2500" dirty="0">
                <a:latin typeface="Arial" panose="020B0604020202020204" pitchFamily="34" charset="0"/>
                <a:ea typeface="黑体" panose="02010609060101010101" pitchFamily="49" charset="-122"/>
                <a:cs typeface="Arial" panose="020B0604020202020204" pitchFamily="34" charset="0"/>
              </a:rPr>
              <a:t>Film</a:t>
            </a:r>
            <a:endParaRPr lang="zh-CN" altLang="en-US" sz="2500" dirty="0"/>
          </a:p>
        </p:txBody>
      </p:sp>
      <p:sp>
        <p:nvSpPr>
          <p:cNvPr id="19" name="文本框 18">
            <a:extLst>
              <a:ext uri="{FF2B5EF4-FFF2-40B4-BE49-F238E27FC236}">
                <a16:creationId xmlns:a16="http://schemas.microsoft.com/office/drawing/2014/main" id="{68CFAF41-B057-2640-4B82-DF7CDBA85908}"/>
              </a:ext>
            </a:extLst>
          </p:cNvPr>
          <p:cNvSpPr txBox="1"/>
          <p:nvPr/>
        </p:nvSpPr>
        <p:spPr>
          <a:xfrm>
            <a:off x="10141460" y="4022654"/>
            <a:ext cx="1877363" cy="523220"/>
          </a:xfrm>
          <a:prstGeom prst="rect">
            <a:avLst/>
          </a:prstGeom>
          <a:noFill/>
        </p:spPr>
        <p:txBody>
          <a:bodyPr wrap="square">
            <a:spAutoFit/>
          </a:bodyPr>
          <a:lstStyle/>
          <a:p>
            <a:r>
              <a:rPr lang="en-US" altLang="zh-CN" sz="1400" dirty="0">
                <a:latin typeface="Arial" panose="020B0604020202020204" pitchFamily="34" charset="0"/>
                <a:ea typeface="楷体" panose="02010609060101010101" pitchFamily="49" charset="-122"/>
              </a:rPr>
              <a:t>Y. Imai </a:t>
            </a:r>
            <a:r>
              <a:rPr lang="en-US" altLang="zh-CN" sz="1400" i="1" dirty="0">
                <a:latin typeface="Arial" panose="020B0604020202020204" pitchFamily="34" charset="0"/>
                <a:ea typeface="楷体" panose="02010609060101010101" pitchFamily="49" charset="-122"/>
              </a:rPr>
              <a:t>et</a:t>
            </a:r>
            <a:r>
              <a:rPr lang="zh-CN" altLang="en-US" sz="1400" i="1" dirty="0">
                <a:latin typeface="Arial" panose="020B0604020202020204" pitchFamily="34" charset="0"/>
                <a:ea typeface="楷体" panose="02010609060101010101" pitchFamily="49" charset="-122"/>
              </a:rPr>
              <a:t> </a:t>
            </a:r>
            <a:r>
              <a:rPr lang="en-US" altLang="zh-CN" sz="1400" i="1" dirty="0">
                <a:latin typeface="Arial" panose="020B0604020202020204" pitchFamily="34" charset="0"/>
                <a:ea typeface="楷体" panose="02010609060101010101" pitchFamily="49" charset="-122"/>
              </a:rPr>
              <a:t>al</a:t>
            </a:r>
            <a:r>
              <a:rPr lang="en-US" altLang="zh-CN" sz="1400" dirty="0">
                <a:latin typeface="Arial" panose="020B0604020202020204" pitchFamily="34" charset="0"/>
                <a:ea typeface="楷体" panose="02010609060101010101" pitchFamily="49" charset="-122"/>
              </a:rPr>
              <a:t>.,</a:t>
            </a:r>
            <a:r>
              <a:rPr lang="zh-CN" altLang="en-US" sz="1400" dirty="0">
                <a:latin typeface="Arial" panose="020B0604020202020204" pitchFamily="34" charset="0"/>
                <a:ea typeface="楷体" panose="02010609060101010101" pitchFamily="49" charset="-122"/>
              </a:rPr>
              <a:t> </a:t>
            </a:r>
            <a:r>
              <a:rPr lang="en-US" altLang="zh-CN" sz="1400" b="0" i="1" dirty="0">
                <a:effectLst/>
                <a:latin typeface="Arial" panose="020B0604020202020204" pitchFamily="34" charset="0"/>
              </a:rPr>
              <a:t>Sci. Rep</a:t>
            </a:r>
            <a:r>
              <a:rPr lang="en-US" altLang="zh-CN" sz="1400" i="1" dirty="0">
                <a:latin typeface="Arial" panose="020B0604020202020204" pitchFamily="34" charset="0"/>
              </a:rPr>
              <a:t>.</a:t>
            </a:r>
            <a:r>
              <a:rPr lang="zh-CN" altLang="en-US" sz="1400" i="1" dirty="0">
                <a:latin typeface="Arial" panose="020B0604020202020204" pitchFamily="34" charset="0"/>
              </a:rPr>
              <a:t> </a:t>
            </a:r>
            <a:r>
              <a:rPr lang="en-US" altLang="zh-CN" sz="1400" b="1" dirty="0">
                <a:latin typeface="Arial" panose="020B0604020202020204" pitchFamily="34" charset="0"/>
              </a:rPr>
              <a:t>7</a:t>
            </a:r>
            <a:r>
              <a:rPr lang="en-US" altLang="zh-CN" sz="1400" b="0" i="0" dirty="0">
                <a:effectLst/>
                <a:latin typeface="Arial" panose="020B0604020202020204" pitchFamily="34" charset="0"/>
              </a:rPr>
              <a:t>, 46653</a:t>
            </a:r>
            <a:r>
              <a:rPr lang="en-US" altLang="zh-CN" sz="1400" dirty="0">
                <a:latin typeface="Arial" panose="020B0604020202020204" pitchFamily="34" charset="0"/>
              </a:rPr>
              <a:t> (2014)</a:t>
            </a:r>
            <a:endParaRPr lang="zh-CN" altLang="en-US" sz="1400" dirty="0">
              <a:latin typeface="Arial" panose="020B0604020202020204" pitchFamily="34" charset="0"/>
            </a:endParaRPr>
          </a:p>
        </p:txBody>
      </p:sp>
      <p:sp>
        <p:nvSpPr>
          <p:cNvPr id="22" name="文本框 21">
            <a:extLst>
              <a:ext uri="{FF2B5EF4-FFF2-40B4-BE49-F238E27FC236}">
                <a16:creationId xmlns:a16="http://schemas.microsoft.com/office/drawing/2014/main" id="{BE1A28E9-2944-B441-9C1E-1883BF970672}"/>
              </a:ext>
            </a:extLst>
          </p:cNvPr>
          <p:cNvSpPr txBox="1"/>
          <p:nvPr/>
        </p:nvSpPr>
        <p:spPr>
          <a:xfrm>
            <a:off x="1715093" y="5380144"/>
            <a:ext cx="3326013" cy="707886"/>
          </a:xfrm>
          <a:prstGeom prst="rect">
            <a:avLst/>
          </a:prstGeom>
          <a:noFill/>
        </p:spPr>
        <p:txBody>
          <a:bodyPr wrap="square">
            <a:spAutoFit/>
          </a:bodyPr>
          <a:lstStyle/>
          <a:p>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Phase separation in bulk Fe</a:t>
            </a:r>
            <a:r>
              <a:rPr lang="en-US" altLang="zh-CN" sz="2000" b="1" i="1" baseline="-25000"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y</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Se</a:t>
            </a:r>
            <a:r>
              <a:rPr lang="en-US" altLang="zh-CN" sz="2000" b="1" baseline="-25000"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1-</a:t>
            </a:r>
            <a:r>
              <a:rPr lang="en-US" altLang="zh-CN" sz="2000" b="1" i="1" baseline="-25000"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x</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Te</a:t>
            </a:r>
            <a:r>
              <a:rPr lang="en-US" altLang="zh-CN" sz="2000" b="1" i="1" baseline="-25000"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x</a:t>
            </a:r>
            <a:r>
              <a:rPr lang="en-US" altLang="zh-CN" sz="2000" b="1" i="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 </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(0.1</a:t>
            </a:r>
            <a:r>
              <a:rPr lang="zh-CN" altLang="en-US"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a:t>
            </a:r>
            <a:r>
              <a:rPr lang="en-US" altLang="zh-CN" sz="2000" b="1" i="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x</a:t>
            </a:r>
            <a:r>
              <a:rPr lang="zh-CN" altLang="en-US"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0.4)</a:t>
            </a:r>
            <a:endParaRPr lang="zh-CN" altLang="en-US" sz="2000" baseline="-25000" dirty="0">
              <a:solidFill>
                <a:srgbClr val="FF0000"/>
              </a:solidFill>
            </a:endParaRPr>
          </a:p>
        </p:txBody>
      </p:sp>
      <p:sp>
        <p:nvSpPr>
          <p:cNvPr id="23" name="文本框 22">
            <a:extLst>
              <a:ext uri="{FF2B5EF4-FFF2-40B4-BE49-F238E27FC236}">
                <a16:creationId xmlns:a16="http://schemas.microsoft.com/office/drawing/2014/main" id="{26B841AD-9348-D4B0-F423-2E2420B1136C}"/>
              </a:ext>
            </a:extLst>
          </p:cNvPr>
          <p:cNvSpPr txBox="1"/>
          <p:nvPr/>
        </p:nvSpPr>
        <p:spPr>
          <a:xfrm>
            <a:off x="9505383" y="4541358"/>
            <a:ext cx="2686617" cy="1631216"/>
          </a:xfrm>
          <a:prstGeom prst="rect">
            <a:avLst/>
          </a:prstGeom>
          <a:noFill/>
        </p:spPr>
        <p:txBody>
          <a:bodyPr wrap="square">
            <a:spAutoFit/>
          </a:bodyPr>
          <a:lstStyle/>
          <a:p>
            <a:pPr algn="ct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Films can overcome phase separation,</a:t>
            </a:r>
            <a:r>
              <a:rPr lang="zh-CN" altLang="en-US"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 </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but different substrates lead to varying optimal </a:t>
            </a:r>
            <a:r>
              <a:rPr lang="en-US" altLang="zh-CN" sz="2000" b="1" dirty="0" err="1">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Te</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 </a:t>
            </a:r>
            <a:r>
              <a:rPr lang="en-US" altLang="zh-CN" sz="2000" b="1" dirty="0" err="1">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dopings</a:t>
            </a:r>
            <a:r>
              <a:rPr lang="en-US" altLang="zh-CN" sz="2000" b="1" dirty="0">
                <a:solidFill>
                  <a:srgbClr val="FF0000"/>
                </a:solidFill>
                <a:latin typeface="Calibri" panose="020F0502020204030204" pitchFamily="34" charset="0"/>
                <a:ea typeface="黑体" panose="02010609060101010101" pitchFamily="49" charset="-122"/>
                <a:cs typeface="Calibri" panose="020F0502020204030204" pitchFamily="34" charset="0"/>
                <a:sym typeface="+mn-ea"/>
              </a:rPr>
              <a:t>.</a:t>
            </a:r>
            <a:endParaRPr lang="zh-CN" altLang="en-US" sz="2000" dirty="0">
              <a:solidFill>
                <a:srgbClr val="FF0000"/>
              </a:solidFill>
            </a:endParaRPr>
          </a:p>
        </p:txBody>
      </p:sp>
      <p:sp>
        <p:nvSpPr>
          <p:cNvPr id="24" name="文本框 23">
            <a:extLst>
              <a:ext uri="{FF2B5EF4-FFF2-40B4-BE49-F238E27FC236}">
                <a16:creationId xmlns:a16="http://schemas.microsoft.com/office/drawing/2014/main" id="{623EB952-63A7-3642-4609-DD34C3585C48}"/>
              </a:ext>
            </a:extLst>
          </p:cNvPr>
          <p:cNvSpPr txBox="1"/>
          <p:nvPr/>
        </p:nvSpPr>
        <p:spPr>
          <a:xfrm>
            <a:off x="8199029" y="6224118"/>
            <a:ext cx="2869226" cy="400110"/>
          </a:xfrm>
          <a:prstGeom prst="rect">
            <a:avLst/>
          </a:prstGeom>
          <a:solidFill>
            <a:srgbClr val="FF0000"/>
          </a:solidFill>
          <a:ln>
            <a:solidFill>
              <a:srgbClr val="FF0000"/>
            </a:solidFill>
          </a:ln>
        </p:spPr>
        <p:txBody>
          <a:bodyPr wrap="square">
            <a:spAutoFit/>
          </a:bodyPr>
          <a:lstStyle/>
          <a:p>
            <a:pPr algn="ct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Optimal </a:t>
            </a:r>
            <a:r>
              <a:rPr lang="en-US" altLang="zh-CN" sz="2000" b="1" dirty="0" err="1">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Te</a:t>
            </a:r>
            <a:r>
              <a:rPr lang="en-US" altLang="zh-CN" sz="2000" b="1" dirty="0">
                <a:solidFill>
                  <a:schemeClr val="bg1"/>
                </a:solidFill>
                <a:latin typeface="Calibri" panose="020F0502020204030204" pitchFamily="34" charset="0"/>
                <a:ea typeface="黑体" panose="02010609060101010101" pitchFamily="49" charset="-122"/>
                <a:cs typeface="Calibri" panose="020F0502020204030204" pitchFamily="34" charset="0"/>
                <a:sym typeface="+mn-ea"/>
              </a:rPr>
              <a:t> doping on Nb?</a:t>
            </a:r>
            <a:endParaRPr lang="zh-CN" altLang="en-US" sz="2000" dirty="0">
              <a:solidFill>
                <a:schemeClr val="bg1"/>
              </a:solidFill>
            </a:endParaRPr>
          </a:p>
        </p:txBody>
      </p:sp>
    </p:spTree>
    <p:extLst>
      <p:ext uri="{BB962C8B-B14F-4D97-AF65-F5344CB8AC3E}">
        <p14:creationId xmlns:p14="http://schemas.microsoft.com/office/powerpoint/2010/main" val="3351501654"/>
      </p:ext>
    </p:extLst>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华文新魏"/>
        <a:cs typeface=""/>
      </a:majorFont>
      <a:minorFont>
        <a:latin typeface="Times New Roman"/>
        <a:ea typeface="楷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27025</TotalTime>
  <Words>5110</Words>
  <Application>Microsoft Office PowerPoint</Application>
  <PresentationFormat>宽屏</PresentationFormat>
  <Paragraphs>375</Paragraphs>
  <Slides>29</Slides>
  <Notes>29</Notes>
  <HiddenSlides>0</HiddenSlides>
  <MMClips>2</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29</vt:i4>
      </vt:variant>
    </vt:vector>
  </HeadingPairs>
  <TitlesOfParts>
    <vt:vector size="44" baseType="lpstr">
      <vt:lpstr>KaTeX_Main</vt:lpstr>
      <vt:lpstr>KaTeX_Math</vt:lpstr>
      <vt:lpstr>等线</vt:lpstr>
      <vt:lpstr>黑体</vt:lpstr>
      <vt:lpstr>微软雅黑 Light</vt:lpstr>
      <vt:lpstr>Arial</vt:lpstr>
      <vt:lpstr>Arial Narrow</vt:lpstr>
      <vt:lpstr>Calibri</vt:lpstr>
      <vt:lpstr>Calibri Light</vt:lpstr>
      <vt:lpstr>Cambria Math</vt:lpstr>
      <vt:lpstr>DM Sans</vt:lpstr>
      <vt:lpstr>Times New Roman</vt:lpstr>
      <vt:lpstr>Wingdings</vt:lpstr>
      <vt:lpstr>自定义设计方案</vt:lpstr>
      <vt:lpstr>1_自定义设计方案</vt:lpstr>
      <vt:lpstr>PowerPoint 演示文稿</vt:lpstr>
      <vt:lpstr>Superheating field Bsh</vt:lpstr>
      <vt:lpstr>SS’ / SIS’ structure</vt:lpstr>
      <vt:lpstr>Alternative coating superconductor</vt:lpstr>
      <vt:lpstr> Single-crystalline film experimental station</vt:lpstr>
      <vt:lpstr>FeSe/Nb bilayer structure</vt:lpstr>
      <vt:lpstr>Verification of SS’ structure</vt:lpstr>
      <vt:lpstr>Enhanced Bc1 in FeSe/Nb </vt:lpstr>
      <vt:lpstr>FeSe → FeySe1-xTex</vt:lpstr>
      <vt:lpstr>High-throughput composition-spread film</vt:lpstr>
      <vt:lpstr>Composition-spread FeySe1-xTex films</vt:lpstr>
      <vt:lpstr>Micro-region XRD θ-2θ scan</vt:lpstr>
      <vt:lpstr>Micro-region electrical transport measurements</vt:lpstr>
      <vt:lpstr>PowerPoint 演示文稿</vt:lpstr>
      <vt:lpstr>Composition-spread FeySe1-xTex films on Nb/MgO</vt:lpstr>
      <vt:lpstr>Composition-spread FeySe1-xTex films on Nb/MgO</vt:lpstr>
      <vt:lpstr>Micro-region transport measurements</vt:lpstr>
      <vt:lpstr>FeSe0.6Te0.4 /Nb/MgO</vt:lpstr>
      <vt:lpstr>Enhanced Bc1 in FeSe0.6Te0.4 /Nb</vt:lpstr>
      <vt:lpstr>Enhanced Bc1 in FeSe0.6Te0.4 /Nb</vt:lpstr>
      <vt:lpstr>Enhanced Bc1 in SS’ / SIS’ structure</vt:lpstr>
      <vt:lpstr>Enhanced Bc1 in SS’ / SIS’ structure</vt:lpstr>
      <vt:lpstr>Enhanced Bc1 in SS’ / SIS’ structure</vt:lpstr>
      <vt:lpstr>Enhanced Bc1 in SS’ / SIS’ structure</vt:lpstr>
      <vt:lpstr>Summary and perspective</vt:lpstr>
      <vt:lpstr>SI</vt:lpstr>
      <vt:lpstr>Structural charaterizations</vt:lpstr>
      <vt:lpstr>High-throughput film synthesis technology</vt:lpstr>
      <vt:lpstr>3-dimensional phase diagram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linzefeng424@outlook.com</cp:lastModifiedBy>
  <cp:revision>210</cp:revision>
  <dcterms:created xsi:type="dcterms:W3CDTF">2022-05-09T15:37:18Z</dcterms:created>
  <dcterms:modified xsi:type="dcterms:W3CDTF">2024-09-16T07:58:21Z</dcterms:modified>
</cp:coreProperties>
</file>