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12" r:id="rId1"/>
  </p:sldMasterIdLst>
  <p:notesMasterIdLst>
    <p:notesMasterId r:id="rId18"/>
  </p:notesMasterIdLst>
  <p:sldIdLst>
    <p:sldId id="259" r:id="rId2"/>
    <p:sldId id="267" r:id="rId3"/>
    <p:sldId id="274" r:id="rId4"/>
    <p:sldId id="268" r:id="rId5"/>
    <p:sldId id="269" r:id="rId6"/>
    <p:sldId id="285" r:id="rId7"/>
    <p:sldId id="270" r:id="rId8"/>
    <p:sldId id="271" r:id="rId9"/>
    <p:sldId id="272" r:id="rId10"/>
    <p:sldId id="273" r:id="rId11"/>
    <p:sldId id="276" r:id="rId12"/>
    <p:sldId id="281" r:id="rId13"/>
    <p:sldId id="282" r:id="rId14"/>
    <p:sldId id="278" r:id="rId15"/>
    <p:sldId id="283" r:id="rId16"/>
    <p:sldId id="275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32"/>
    <p:restoredTop sz="94674"/>
  </p:normalViewPr>
  <p:slideViewPr>
    <p:cSldViewPr snapToGrid="0" snapToObjects="1">
      <p:cViewPr>
        <p:scale>
          <a:sx n="112" d="100"/>
          <a:sy n="112" d="100"/>
        </p:scale>
        <p:origin x="144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79A8BB-9C61-4B82-A360-D5645865A8B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462BDD7-B200-4291-A798-7587815FCDD3}">
      <dgm:prSet phldrT="[Texte]"/>
      <dgm:spPr/>
      <dgm:t>
        <a:bodyPr/>
        <a:lstStyle/>
        <a:p>
          <a:r>
            <a:rPr lang="en-GB" dirty="0"/>
            <a:t>HPR (100bars)</a:t>
          </a:r>
          <a:endParaRPr lang="fr-FR" dirty="0"/>
        </a:p>
      </dgm:t>
    </dgm:pt>
    <dgm:pt modelId="{BFD14B16-FA66-4187-8569-B838223BA76C}" type="parTrans" cxnId="{F63D5B25-911D-4B25-8E65-A5DCB0FFE8AB}">
      <dgm:prSet/>
      <dgm:spPr/>
      <dgm:t>
        <a:bodyPr/>
        <a:lstStyle/>
        <a:p>
          <a:endParaRPr lang="fr-FR"/>
        </a:p>
      </dgm:t>
    </dgm:pt>
    <dgm:pt modelId="{BB5DD604-9EE7-45FD-869E-582612735420}" type="sibTrans" cxnId="{F63D5B25-911D-4B25-8E65-A5DCB0FFE8AB}">
      <dgm:prSet/>
      <dgm:spPr/>
      <dgm:t>
        <a:bodyPr/>
        <a:lstStyle/>
        <a:p>
          <a:endParaRPr lang="fr-FR"/>
        </a:p>
      </dgm:t>
    </dgm:pt>
    <dgm:pt modelId="{B2D51A5A-AE74-4658-93E2-671C07C81F4F}">
      <dgm:prSet phldrT="[Texte]"/>
      <dgm:spPr/>
      <dgm:t>
        <a:bodyPr/>
        <a:lstStyle/>
        <a:p>
          <a:r>
            <a:rPr lang="en-GB" dirty="0"/>
            <a:t>ISO 5 Cleanroom assembly</a:t>
          </a:r>
          <a:endParaRPr lang="fr-FR" dirty="0"/>
        </a:p>
      </dgm:t>
    </dgm:pt>
    <dgm:pt modelId="{41B0B697-7A79-40CA-BA77-A3B92AD02F54}" type="parTrans" cxnId="{D59A9E86-4E73-4634-83D5-1400D3769830}">
      <dgm:prSet/>
      <dgm:spPr/>
      <dgm:t>
        <a:bodyPr/>
        <a:lstStyle/>
        <a:p>
          <a:endParaRPr lang="fr-FR"/>
        </a:p>
      </dgm:t>
    </dgm:pt>
    <dgm:pt modelId="{C56D9B63-CA9F-4EFA-84D6-CB65F00974F2}" type="sibTrans" cxnId="{D59A9E86-4E73-4634-83D5-1400D3769830}">
      <dgm:prSet/>
      <dgm:spPr/>
      <dgm:t>
        <a:bodyPr/>
        <a:lstStyle/>
        <a:p>
          <a:endParaRPr lang="fr-FR"/>
        </a:p>
      </dgm:t>
    </dgm:pt>
    <dgm:pt modelId="{F739087E-F1AA-4E3A-A18F-0D749A9CFC51}">
      <dgm:prSet phldrT="[Texte]"/>
      <dgm:spPr/>
      <dgm:t>
        <a:bodyPr/>
        <a:lstStyle/>
        <a:p>
          <a:r>
            <a:rPr lang="en-GB" dirty="0"/>
            <a:t>Pump down</a:t>
          </a:r>
          <a:endParaRPr lang="fr-FR" dirty="0"/>
        </a:p>
      </dgm:t>
    </dgm:pt>
    <dgm:pt modelId="{20A99B7B-CB06-47CD-9F37-738488227D46}" type="parTrans" cxnId="{7EB6BE71-BDC6-408F-8239-4BA9E4E0B7FB}">
      <dgm:prSet/>
      <dgm:spPr/>
      <dgm:t>
        <a:bodyPr/>
        <a:lstStyle/>
        <a:p>
          <a:endParaRPr lang="fr-FR"/>
        </a:p>
      </dgm:t>
    </dgm:pt>
    <dgm:pt modelId="{8CC9BD11-8699-4A06-ACDA-B43EB2E608F3}" type="sibTrans" cxnId="{7EB6BE71-BDC6-408F-8239-4BA9E4E0B7FB}">
      <dgm:prSet/>
      <dgm:spPr/>
      <dgm:t>
        <a:bodyPr/>
        <a:lstStyle/>
        <a:p>
          <a:endParaRPr lang="fr-FR"/>
        </a:p>
      </dgm:t>
    </dgm:pt>
    <dgm:pt modelId="{62B790D2-511E-4BA0-A98C-7BF4DB7B7550}">
      <dgm:prSet/>
      <dgm:spPr/>
      <dgm:t>
        <a:bodyPr/>
        <a:lstStyle/>
        <a:p>
          <a:r>
            <a:rPr lang="en-GB" dirty="0"/>
            <a:t>Bakeout</a:t>
          </a:r>
          <a:endParaRPr lang="fr-FR" dirty="0"/>
        </a:p>
      </dgm:t>
    </dgm:pt>
    <dgm:pt modelId="{4072BCF0-EE12-4825-8E31-C0EDE64E2F4C}" type="parTrans" cxnId="{15B524DD-66C7-4B0B-8D69-A2C1A62A804C}">
      <dgm:prSet/>
      <dgm:spPr/>
      <dgm:t>
        <a:bodyPr/>
        <a:lstStyle/>
        <a:p>
          <a:endParaRPr lang="fr-FR"/>
        </a:p>
      </dgm:t>
    </dgm:pt>
    <dgm:pt modelId="{BED57382-10BF-411F-8565-C1C400271EB7}" type="sibTrans" cxnId="{15B524DD-66C7-4B0B-8D69-A2C1A62A804C}">
      <dgm:prSet/>
      <dgm:spPr/>
      <dgm:t>
        <a:bodyPr/>
        <a:lstStyle/>
        <a:p>
          <a:endParaRPr lang="fr-FR"/>
        </a:p>
      </dgm:t>
    </dgm:pt>
    <dgm:pt modelId="{291AB81C-EB6A-43F7-9D35-78BDF0DC1CEB}">
      <dgm:prSet/>
      <dgm:spPr/>
      <dgm:t>
        <a:bodyPr/>
        <a:lstStyle/>
        <a:p>
          <a:r>
            <a:rPr lang="en-GB" dirty="0"/>
            <a:t>Coating</a:t>
          </a:r>
          <a:endParaRPr lang="fr-FR" dirty="0"/>
        </a:p>
      </dgm:t>
    </dgm:pt>
    <dgm:pt modelId="{617A0398-CBC5-4B72-81C0-1414D8F6838F}" type="parTrans" cxnId="{5AC07387-696B-4BAE-A609-DA961708D855}">
      <dgm:prSet/>
      <dgm:spPr/>
      <dgm:t>
        <a:bodyPr/>
        <a:lstStyle/>
        <a:p>
          <a:endParaRPr lang="fr-FR"/>
        </a:p>
      </dgm:t>
    </dgm:pt>
    <dgm:pt modelId="{461C08F6-760B-4A48-958C-AA261BAFEE2E}" type="sibTrans" cxnId="{5AC07387-696B-4BAE-A609-DA961708D855}">
      <dgm:prSet/>
      <dgm:spPr/>
      <dgm:t>
        <a:bodyPr/>
        <a:lstStyle/>
        <a:p>
          <a:endParaRPr lang="fr-FR"/>
        </a:p>
      </dgm:t>
    </dgm:pt>
    <dgm:pt modelId="{5E38B235-9698-4362-895C-81A5BB8C2423}">
      <dgm:prSet/>
      <dgm:spPr/>
      <dgm:t>
        <a:bodyPr/>
        <a:lstStyle/>
        <a:p>
          <a:r>
            <a:rPr lang="en-GB" dirty="0"/>
            <a:t>ISO Cleanroom disassembly</a:t>
          </a:r>
          <a:endParaRPr lang="fr-FR" dirty="0"/>
        </a:p>
      </dgm:t>
    </dgm:pt>
    <dgm:pt modelId="{C1B56A89-C482-4CB3-85DE-B0DF261FE9C1}" type="parTrans" cxnId="{97D87455-8C99-4B41-BD5D-4CBE23DCB525}">
      <dgm:prSet/>
      <dgm:spPr/>
      <dgm:t>
        <a:bodyPr/>
        <a:lstStyle/>
        <a:p>
          <a:endParaRPr lang="fr-FR"/>
        </a:p>
      </dgm:t>
    </dgm:pt>
    <dgm:pt modelId="{9DFEA298-C64E-4000-89E5-2AE38B1BC4D4}" type="sibTrans" cxnId="{97D87455-8C99-4B41-BD5D-4CBE23DCB525}">
      <dgm:prSet/>
      <dgm:spPr/>
      <dgm:t>
        <a:bodyPr/>
        <a:lstStyle/>
        <a:p>
          <a:endParaRPr lang="fr-FR"/>
        </a:p>
      </dgm:t>
    </dgm:pt>
    <dgm:pt modelId="{180AEEFB-CF66-4E26-B6F7-EBD6E9E848EF}">
      <dgm:prSet/>
      <dgm:spPr/>
      <dgm:t>
        <a:bodyPr/>
        <a:lstStyle/>
        <a:p>
          <a:r>
            <a:rPr lang="en-GB" dirty="0"/>
            <a:t>HPR (100 bars)</a:t>
          </a:r>
          <a:endParaRPr lang="fr-FR" dirty="0"/>
        </a:p>
      </dgm:t>
    </dgm:pt>
    <dgm:pt modelId="{0AF6E8AA-FDE4-4603-8443-48174E93AD86}" type="parTrans" cxnId="{35742717-777F-475B-A6EB-865A48A98DA1}">
      <dgm:prSet/>
      <dgm:spPr/>
      <dgm:t>
        <a:bodyPr/>
        <a:lstStyle/>
        <a:p>
          <a:endParaRPr lang="fr-FR"/>
        </a:p>
      </dgm:t>
    </dgm:pt>
    <dgm:pt modelId="{E0325D4D-F586-4049-B150-905785462630}" type="sibTrans" cxnId="{35742717-777F-475B-A6EB-865A48A98DA1}">
      <dgm:prSet/>
      <dgm:spPr/>
      <dgm:t>
        <a:bodyPr/>
        <a:lstStyle/>
        <a:p>
          <a:endParaRPr lang="fr-FR"/>
        </a:p>
      </dgm:t>
    </dgm:pt>
    <dgm:pt modelId="{3932B414-2E68-4891-B87F-BCBB85EBF21B}">
      <dgm:prSet/>
      <dgm:spPr/>
      <dgm:t>
        <a:bodyPr/>
        <a:lstStyle/>
        <a:p>
          <a:r>
            <a:rPr lang="en-GB" dirty="0"/>
            <a:t>Shipping to KEK</a:t>
          </a:r>
          <a:endParaRPr lang="fr-FR" dirty="0"/>
        </a:p>
      </dgm:t>
    </dgm:pt>
    <dgm:pt modelId="{696557B5-96DC-4FE6-976A-3D7230916379}" type="parTrans" cxnId="{00A53346-930D-4F37-8EDF-370AB2E4356D}">
      <dgm:prSet/>
      <dgm:spPr/>
      <dgm:t>
        <a:bodyPr/>
        <a:lstStyle/>
        <a:p>
          <a:endParaRPr lang="fr-FR"/>
        </a:p>
      </dgm:t>
    </dgm:pt>
    <dgm:pt modelId="{BDAE6200-441B-4850-8D2F-1A5087D60A03}" type="sibTrans" cxnId="{00A53346-930D-4F37-8EDF-370AB2E4356D}">
      <dgm:prSet/>
      <dgm:spPr/>
      <dgm:t>
        <a:bodyPr/>
        <a:lstStyle/>
        <a:p>
          <a:endParaRPr lang="fr-FR"/>
        </a:p>
      </dgm:t>
    </dgm:pt>
    <dgm:pt modelId="{4847EFAE-50FB-425A-BDB8-EBD5AC226461}">
      <dgm:prSet phldrT="[Texte]"/>
      <dgm:spPr/>
      <dgm:t>
        <a:bodyPr/>
        <a:lstStyle/>
        <a:p>
          <a:r>
            <a:rPr lang="en-GB" dirty="0"/>
            <a:t>Electropolishing</a:t>
          </a:r>
          <a:endParaRPr lang="fr-FR" dirty="0"/>
        </a:p>
      </dgm:t>
    </dgm:pt>
    <dgm:pt modelId="{1AD84E34-9459-4846-8C0C-8BAF90F9B71A}" type="parTrans" cxnId="{5A0E1E68-0313-4B12-8144-1C73967B8991}">
      <dgm:prSet/>
      <dgm:spPr/>
      <dgm:t>
        <a:bodyPr/>
        <a:lstStyle/>
        <a:p>
          <a:endParaRPr lang="fr-FR"/>
        </a:p>
      </dgm:t>
    </dgm:pt>
    <dgm:pt modelId="{62361296-0FAE-4265-B424-3D0795EB161B}" type="sibTrans" cxnId="{5A0E1E68-0313-4B12-8144-1C73967B8991}">
      <dgm:prSet/>
      <dgm:spPr/>
      <dgm:t>
        <a:bodyPr/>
        <a:lstStyle/>
        <a:p>
          <a:endParaRPr lang="fr-FR"/>
        </a:p>
      </dgm:t>
    </dgm:pt>
    <dgm:pt modelId="{3CE0C8F6-64ED-4C2F-A8C3-D7C3C3F105DC}" type="pres">
      <dgm:prSet presAssocID="{F779A8BB-9C61-4B82-A360-D5645865A8B8}" presName="Name0" presStyleCnt="0">
        <dgm:presLayoutVars>
          <dgm:dir/>
          <dgm:animLvl val="lvl"/>
          <dgm:resizeHandles val="exact"/>
        </dgm:presLayoutVars>
      </dgm:prSet>
      <dgm:spPr/>
    </dgm:pt>
    <dgm:pt modelId="{E8565191-4226-4E36-8E39-9F11EC6AE803}" type="pres">
      <dgm:prSet presAssocID="{4847EFAE-50FB-425A-BDB8-EBD5AC226461}" presName="parTxOnly" presStyleLbl="node1" presStyleIdx="0" presStyleCnt="9">
        <dgm:presLayoutVars>
          <dgm:chMax val="0"/>
          <dgm:chPref val="0"/>
          <dgm:bulletEnabled val="1"/>
        </dgm:presLayoutVars>
      </dgm:prSet>
      <dgm:spPr/>
    </dgm:pt>
    <dgm:pt modelId="{602FDFC7-FEDA-40A5-A1EF-69D378BBD2F2}" type="pres">
      <dgm:prSet presAssocID="{62361296-0FAE-4265-B424-3D0795EB161B}" presName="parTxOnlySpace" presStyleCnt="0"/>
      <dgm:spPr/>
    </dgm:pt>
    <dgm:pt modelId="{02BD85C1-210B-4C0A-96EF-D8B5A79F05C1}" type="pres">
      <dgm:prSet presAssocID="{4462BDD7-B200-4291-A798-7587815FCDD3}" presName="parTxOnly" presStyleLbl="node1" presStyleIdx="1" presStyleCnt="9">
        <dgm:presLayoutVars>
          <dgm:chMax val="0"/>
          <dgm:chPref val="0"/>
          <dgm:bulletEnabled val="1"/>
        </dgm:presLayoutVars>
      </dgm:prSet>
      <dgm:spPr/>
    </dgm:pt>
    <dgm:pt modelId="{50BF2F2B-98EE-4E6A-96FA-4FD77AF67605}" type="pres">
      <dgm:prSet presAssocID="{BB5DD604-9EE7-45FD-869E-582612735420}" presName="parTxOnlySpace" presStyleCnt="0"/>
      <dgm:spPr/>
    </dgm:pt>
    <dgm:pt modelId="{9697BE3A-30F1-4891-A4BD-FC72F0396C61}" type="pres">
      <dgm:prSet presAssocID="{B2D51A5A-AE74-4658-93E2-671C07C81F4F}" presName="parTxOnly" presStyleLbl="node1" presStyleIdx="2" presStyleCnt="9">
        <dgm:presLayoutVars>
          <dgm:chMax val="0"/>
          <dgm:chPref val="0"/>
          <dgm:bulletEnabled val="1"/>
        </dgm:presLayoutVars>
      </dgm:prSet>
      <dgm:spPr/>
    </dgm:pt>
    <dgm:pt modelId="{18F7A072-9EF5-4E91-A75B-A4A87C13B461}" type="pres">
      <dgm:prSet presAssocID="{C56D9B63-CA9F-4EFA-84D6-CB65F00974F2}" presName="parTxOnlySpace" presStyleCnt="0"/>
      <dgm:spPr/>
    </dgm:pt>
    <dgm:pt modelId="{135A1C0A-0BF4-4EB9-8C7A-3C3101A09059}" type="pres">
      <dgm:prSet presAssocID="{F739087E-F1AA-4E3A-A18F-0D749A9CFC51}" presName="parTxOnly" presStyleLbl="node1" presStyleIdx="3" presStyleCnt="9" custLinFactNeighborX="821" custLinFactNeighborY="0">
        <dgm:presLayoutVars>
          <dgm:chMax val="0"/>
          <dgm:chPref val="0"/>
          <dgm:bulletEnabled val="1"/>
        </dgm:presLayoutVars>
      </dgm:prSet>
      <dgm:spPr/>
    </dgm:pt>
    <dgm:pt modelId="{21146D9B-60CF-4257-992D-4814D01CF581}" type="pres">
      <dgm:prSet presAssocID="{8CC9BD11-8699-4A06-ACDA-B43EB2E608F3}" presName="parTxOnlySpace" presStyleCnt="0"/>
      <dgm:spPr/>
    </dgm:pt>
    <dgm:pt modelId="{F6BED4AC-4E86-4A3D-9B09-5B5D358A32CB}" type="pres">
      <dgm:prSet presAssocID="{62B790D2-511E-4BA0-A98C-7BF4DB7B7550}" presName="parTxOnly" presStyleLbl="node1" presStyleIdx="4" presStyleCnt="9">
        <dgm:presLayoutVars>
          <dgm:chMax val="0"/>
          <dgm:chPref val="0"/>
          <dgm:bulletEnabled val="1"/>
        </dgm:presLayoutVars>
      </dgm:prSet>
      <dgm:spPr/>
    </dgm:pt>
    <dgm:pt modelId="{337E5C39-34BC-4FBB-B7B4-0E057A75E165}" type="pres">
      <dgm:prSet presAssocID="{BED57382-10BF-411F-8565-C1C400271EB7}" presName="parTxOnlySpace" presStyleCnt="0"/>
      <dgm:spPr/>
    </dgm:pt>
    <dgm:pt modelId="{6B26DC8A-5D34-4B46-87F9-2871995E013E}" type="pres">
      <dgm:prSet presAssocID="{291AB81C-EB6A-43F7-9D35-78BDF0DC1CEB}" presName="parTxOnly" presStyleLbl="node1" presStyleIdx="5" presStyleCnt="9">
        <dgm:presLayoutVars>
          <dgm:chMax val="0"/>
          <dgm:chPref val="0"/>
          <dgm:bulletEnabled val="1"/>
        </dgm:presLayoutVars>
      </dgm:prSet>
      <dgm:spPr/>
    </dgm:pt>
    <dgm:pt modelId="{8889A53E-F7CF-42D9-A44F-B79743817EC7}" type="pres">
      <dgm:prSet presAssocID="{461C08F6-760B-4A48-958C-AA261BAFEE2E}" presName="parTxOnlySpace" presStyleCnt="0"/>
      <dgm:spPr/>
    </dgm:pt>
    <dgm:pt modelId="{B00677F4-6F54-4ACF-B273-5EA89ABC8F6D}" type="pres">
      <dgm:prSet presAssocID="{5E38B235-9698-4362-895C-81A5BB8C2423}" presName="parTxOnly" presStyleLbl="node1" presStyleIdx="6" presStyleCnt="9">
        <dgm:presLayoutVars>
          <dgm:chMax val="0"/>
          <dgm:chPref val="0"/>
          <dgm:bulletEnabled val="1"/>
        </dgm:presLayoutVars>
      </dgm:prSet>
      <dgm:spPr/>
    </dgm:pt>
    <dgm:pt modelId="{C10B67E9-0528-4579-8CE3-0818D2224BC0}" type="pres">
      <dgm:prSet presAssocID="{9DFEA298-C64E-4000-89E5-2AE38B1BC4D4}" presName="parTxOnlySpace" presStyleCnt="0"/>
      <dgm:spPr/>
    </dgm:pt>
    <dgm:pt modelId="{DE6A30F0-5D0B-4A78-8575-9F99DD4208CB}" type="pres">
      <dgm:prSet presAssocID="{180AEEFB-CF66-4E26-B6F7-EBD6E9E848EF}" presName="parTxOnly" presStyleLbl="node1" presStyleIdx="7" presStyleCnt="9">
        <dgm:presLayoutVars>
          <dgm:chMax val="0"/>
          <dgm:chPref val="0"/>
          <dgm:bulletEnabled val="1"/>
        </dgm:presLayoutVars>
      </dgm:prSet>
      <dgm:spPr/>
    </dgm:pt>
    <dgm:pt modelId="{8A0D94A0-173F-441A-B291-61FFB717D617}" type="pres">
      <dgm:prSet presAssocID="{E0325D4D-F586-4049-B150-905785462630}" presName="parTxOnlySpace" presStyleCnt="0"/>
      <dgm:spPr/>
    </dgm:pt>
    <dgm:pt modelId="{93A9968F-3885-425F-8EEE-845711560E6B}" type="pres">
      <dgm:prSet presAssocID="{3932B414-2E68-4891-B87F-BCBB85EBF21B}" presName="parTxOnly" presStyleLbl="node1" presStyleIdx="8" presStyleCnt="9">
        <dgm:presLayoutVars>
          <dgm:chMax val="0"/>
          <dgm:chPref val="0"/>
          <dgm:bulletEnabled val="1"/>
        </dgm:presLayoutVars>
      </dgm:prSet>
      <dgm:spPr/>
    </dgm:pt>
  </dgm:ptLst>
  <dgm:cxnLst>
    <dgm:cxn modelId="{99D9C00E-2926-4F05-AFE2-06F26BBA9AB2}" type="presOf" srcId="{4847EFAE-50FB-425A-BDB8-EBD5AC226461}" destId="{E8565191-4226-4E36-8E39-9F11EC6AE803}" srcOrd="0" destOrd="0" presId="urn:microsoft.com/office/officeart/2005/8/layout/chevron1"/>
    <dgm:cxn modelId="{35742717-777F-475B-A6EB-865A48A98DA1}" srcId="{F779A8BB-9C61-4B82-A360-D5645865A8B8}" destId="{180AEEFB-CF66-4E26-B6F7-EBD6E9E848EF}" srcOrd="7" destOrd="0" parTransId="{0AF6E8AA-FDE4-4603-8443-48174E93AD86}" sibTransId="{E0325D4D-F586-4049-B150-905785462630}"/>
    <dgm:cxn modelId="{42C8B424-C4C5-4830-B22D-0B3BDD34ECCC}" type="presOf" srcId="{62B790D2-511E-4BA0-A98C-7BF4DB7B7550}" destId="{F6BED4AC-4E86-4A3D-9B09-5B5D358A32CB}" srcOrd="0" destOrd="0" presId="urn:microsoft.com/office/officeart/2005/8/layout/chevron1"/>
    <dgm:cxn modelId="{F63D5B25-911D-4B25-8E65-A5DCB0FFE8AB}" srcId="{F779A8BB-9C61-4B82-A360-D5645865A8B8}" destId="{4462BDD7-B200-4291-A798-7587815FCDD3}" srcOrd="1" destOrd="0" parTransId="{BFD14B16-FA66-4187-8569-B838223BA76C}" sibTransId="{BB5DD604-9EE7-45FD-869E-582612735420}"/>
    <dgm:cxn modelId="{C65E6432-E6DA-420F-8CA9-336666149AAA}" type="presOf" srcId="{F779A8BB-9C61-4B82-A360-D5645865A8B8}" destId="{3CE0C8F6-64ED-4C2F-A8C3-D7C3C3F105DC}" srcOrd="0" destOrd="0" presId="urn:microsoft.com/office/officeart/2005/8/layout/chevron1"/>
    <dgm:cxn modelId="{CBDC7445-1286-47EC-9A37-3C7AFB30D3F6}" type="presOf" srcId="{4462BDD7-B200-4291-A798-7587815FCDD3}" destId="{02BD85C1-210B-4C0A-96EF-D8B5A79F05C1}" srcOrd="0" destOrd="0" presId="urn:microsoft.com/office/officeart/2005/8/layout/chevron1"/>
    <dgm:cxn modelId="{00A53346-930D-4F37-8EDF-370AB2E4356D}" srcId="{F779A8BB-9C61-4B82-A360-D5645865A8B8}" destId="{3932B414-2E68-4891-B87F-BCBB85EBF21B}" srcOrd="8" destOrd="0" parTransId="{696557B5-96DC-4FE6-976A-3D7230916379}" sibTransId="{BDAE6200-441B-4850-8D2F-1A5087D60A03}"/>
    <dgm:cxn modelId="{47BD4F48-E113-46A0-BE83-44D0E4BDFAA7}" type="presOf" srcId="{5E38B235-9698-4362-895C-81A5BB8C2423}" destId="{B00677F4-6F54-4ACF-B273-5EA89ABC8F6D}" srcOrd="0" destOrd="0" presId="urn:microsoft.com/office/officeart/2005/8/layout/chevron1"/>
    <dgm:cxn modelId="{97D87455-8C99-4B41-BD5D-4CBE23DCB525}" srcId="{F779A8BB-9C61-4B82-A360-D5645865A8B8}" destId="{5E38B235-9698-4362-895C-81A5BB8C2423}" srcOrd="6" destOrd="0" parTransId="{C1B56A89-C482-4CB3-85DE-B0DF261FE9C1}" sibTransId="{9DFEA298-C64E-4000-89E5-2AE38B1BC4D4}"/>
    <dgm:cxn modelId="{5A0E1E68-0313-4B12-8144-1C73967B8991}" srcId="{F779A8BB-9C61-4B82-A360-D5645865A8B8}" destId="{4847EFAE-50FB-425A-BDB8-EBD5AC226461}" srcOrd="0" destOrd="0" parTransId="{1AD84E34-9459-4846-8C0C-8BAF90F9B71A}" sibTransId="{62361296-0FAE-4265-B424-3D0795EB161B}"/>
    <dgm:cxn modelId="{7EB6BE71-BDC6-408F-8239-4BA9E4E0B7FB}" srcId="{F779A8BB-9C61-4B82-A360-D5645865A8B8}" destId="{F739087E-F1AA-4E3A-A18F-0D749A9CFC51}" srcOrd="3" destOrd="0" parTransId="{20A99B7B-CB06-47CD-9F37-738488227D46}" sibTransId="{8CC9BD11-8699-4A06-ACDA-B43EB2E608F3}"/>
    <dgm:cxn modelId="{D59A9E86-4E73-4634-83D5-1400D3769830}" srcId="{F779A8BB-9C61-4B82-A360-D5645865A8B8}" destId="{B2D51A5A-AE74-4658-93E2-671C07C81F4F}" srcOrd="2" destOrd="0" parTransId="{41B0B697-7A79-40CA-BA77-A3B92AD02F54}" sibTransId="{C56D9B63-CA9F-4EFA-84D6-CB65F00974F2}"/>
    <dgm:cxn modelId="{6D071C87-07AA-486B-8542-4250D8A902F7}" type="presOf" srcId="{F739087E-F1AA-4E3A-A18F-0D749A9CFC51}" destId="{135A1C0A-0BF4-4EB9-8C7A-3C3101A09059}" srcOrd="0" destOrd="0" presId="urn:microsoft.com/office/officeart/2005/8/layout/chevron1"/>
    <dgm:cxn modelId="{5AC07387-696B-4BAE-A609-DA961708D855}" srcId="{F779A8BB-9C61-4B82-A360-D5645865A8B8}" destId="{291AB81C-EB6A-43F7-9D35-78BDF0DC1CEB}" srcOrd="5" destOrd="0" parTransId="{617A0398-CBC5-4B72-81C0-1414D8F6838F}" sibTransId="{461C08F6-760B-4A48-958C-AA261BAFEE2E}"/>
    <dgm:cxn modelId="{DD984C9A-5A86-47AF-AB2E-7B28E09019F4}" type="presOf" srcId="{3932B414-2E68-4891-B87F-BCBB85EBF21B}" destId="{93A9968F-3885-425F-8EEE-845711560E6B}" srcOrd="0" destOrd="0" presId="urn:microsoft.com/office/officeart/2005/8/layout/chevron1"/>
    <dgm:cxn modelId="{542FCED7-6481-4481-ADF4-4F7954C19A7F}" type="presOf" srcId="{291AB81C-EB6A-43F7-9D35-78BDF0DC1CEB}" destId="{6B26DC8A-5D34-4B46-87F9-2871995E013E}" srcOrd="0" destOrd="0" presId="urn:microsoft.com/office/officeart/2005/8/layout/chevron1"/>
    <dgm:cxn modelId="{15B524DD-66C7-4B0B-8D69-A2C1A62A804C}" srcId="{F779A8BB-9C61-4B82-A360-D5645865A8B8}" destId="{62B790D2-511E-4BA0-A98C-7BF4DB7B7550}" srcOrd="4" destOrd="0" parTransId="{4072BCF0-EE12-4825-8E31-C0EDE64E2F4C}" sibTransId="{BED57382-10BF-411F-8565-C1C400271EB7}"/>
    <dgm:cxn modelId="{1F3AEEE5-26F4-4C6E-810B-3163DE2EC3CF}" type="presOf" srcId="{B2D51A5A-AE74-4658-93E2-671C07C81F4F}" destId="{9697BE3A-30F1-4891-A4BD-FC72F0396C61}" srcOrd="0" destOrd="0" presId="urn:microsoft.com/office/officeart/2005/8/layout/chevron1"/>
    <dgm:cxn modelId="{EC0FFAED-2A91-4749-9055-5246CB81E31A}" type="presOf" srcId="{180AEEFB-CF66-4E26-B6F7-EBD6E9E848EF}" destId="{DE6A30F0-5D0B-4A78-8575-9F99DD4208CB}" srcOrd="0" destOrd="0" presId="urn:microsoft.com/office/officeart/2005/8/layout/chevron1"/>
    <dgm:cxn modelId="{8023C4E1-8B3F-4E0D-B220-09A19A74C422}" type="presParOf" srcId="{3CE0C8F6-64ED-4C2F-A8C3-D7C3C3F105DC}" destId="{E8565191-4226-4E36-8E39-9F11EC6AE803}" srcOrd="0" destOrd="0" presId="urn:microsoft.com/office/officeart/2005/8/layout/chevron1"/>
    <dgm:cxn modelId="{963B7104-A1FE-4E28-A394-5897BD07A451}" type="presParOf" srcId="{3CE0C8F6-64ED-4C2F-A8C3-D7C3C3F105DC}" destId="{602FDFC7-FEDA-40A5-A1EF-69D378BBD2F2}" srcOrd="1" destOrd="0" presId="urn:microsoft.com/office/officeart/2005/8/layout/chevron1"/>
    <dgm:cxn modelId="{9EEE4072-B964-4ECE-B79B-177FEE9740D6}" type="presParOf" srcId="{3CE0C8F6-64ED-4C2F-A8C3-D7C3C3F105DC}" destId="{02BD85C1-210B-4C0A-96EF-D8B5A79F05C1}" srcOrd="2" destOrd="0" presId="urn:microsoft.com/office/officeart/2005/8/layout/chevron1"/>
    <dgm:cxn modelId="{EB509573-3A3B-42B9-959B-4408B3EF600B}" type="presParOf" srcId="{3CE0C8F6-64ED-4C2F-A8C3-D7C3C3F105DC}" destId="{50BF2F2B-98EE-4E6A-96FA-4FD77AF67605}" srcOrd="3" destOrd="0" presId="urn:microsoft.com/office/officeart/2005/8/layout/chevron1"/>
    <dgm:cxn modelId="{879ED1DF-B662-4306-BBAA-B807658B97CD}" type="presParOf" srcId="{3CE0C8F6-64ED-4C2F-A8C3-D7C3C3F105DC}" destId="{9697BE3A-30F1-4891-A4BD-FC72F0396C61}" srcOrd="4" destOrd="0" presId="urn:microsoft.com/office/officeart/2005/8/layout/chevron1"/>
    <dgm:cxn modelId="{66466F0F-4E7A-4B38-8747-8CFDB0CBB4E8}" type="presParOf" srcId="{3CE0C8F6-64ED-4C2F-A8C3-D7C3C3F105DC}" destId="{18F7A072-9EF5-4E91-A75B-A4A87C13B461}" srcOrd="5" destOrd="0" presId="urn:microsoft.com/office/officeart/2005/8/layout/chevron1"/>
    <dgm:cxn modelId="{4D76F2B6-B59B-4894-BE1E-4F747C16D940}" type="presParOf" srcId="{3CE0C8F6-64ED-4C2F-A8C3-D7C3C3F105DC}" destId="{135A1C0A-0BF4-4EB9-8C7A-3C3101A09059}" srcOrd="6" destOrd="0" presId="urn:microsoft.com/office/officeart/2005/8/layout/chevron1"/>
    <dgm:cxn modelId="{C355BC37-EF4D-4116-BCDE-60F0D9DF07C7}" type="presParOf" srcId="{3CE0C8F6-64ED-4C2F-A8C3-D7C3C3F105DC}" destId="{21146D9B-60CF-4257-992D-4814D01CF581}" srcOrd="7" destOrd="0" presId="urn:microsoft.com/office/officeart/2005/8/layout/chevron1"/>
    <dgm:cxn modelId="{FC33F10A-26A3-47F6-BC42-EF975D63A7D3}" type="presParOf" srcId="{3CE0C8F6-64ED-4C2F-A8C3-D7C3C3F105DC}" destId="{F6BED4AC-4E86-4A3D-9B09-5B5D358A32CB}" srcOrd="8" destOrd="0" presId="urn:microsoft.com/office/officeart/2005/8/layout/chevron1"/>
    <dgm:cxn modelId="{BFC21A01-2B7E-4D8E-96C9-F2CC9E080A55}" type="presParOf" srcId="{3CE0C8F6-64ED-4C2F-A8C3-D7C3C3F105DC}" destId="{337E5C39-34BC-4FBB-B7B4-0E057A75E165}" srcOrd="9" destOrd="0" presId="urn:microsoft.com/office/officeart/2005/8/layout/chevron1"/>
    <dgm:cxn modelId="{7C8458F1-9F5A-4980-B7DE-53BBE7488415}" type="presParOf" srcId="{3CE0C8F6-64ED-4C2F-A8C3-D7C3C3F105DC}" destId="{6B26DC8A-5D34-4B46-87F9-2871995E013E}" srcOrd="10" destOrd="0" presId="urn:microsoft.com/office/officeart/2005/8/layout/chevron1"/>
    <dgm:cxn modelId="{E698CA42-0972-4ADC-8D72-BC4178473D1E}" type="presParOf" srcId="{3CE0C8F6-64ED-4C2F-A8C3-D7C3C3F105DC}" destId="{8889A53E-F7CF-42D9-A44F-B79743817EC7}" srcOrd="11" destOrd="0" presId="urn:microsoft.com/office/officeart/2005/8/layout/chevron1"/>
    <dgm:cxn modelId="{3B21EABD-8F68-4762-99CD-7D7978132A8B}" type="presParOf" srcId="{3CE0C8F6-64ED-4C2F-A8C3-D7C3C3F105DC}" destId="{B00677F4-6F54-4ACF-B273-5EA89ABC8F6D}" srcOrd="12" destOrd="0" presId="urn:microsoft.com/office/officeart/2005/8/layout/chevron1"/>
    <dgm:cxn modelId="{A9A39718-C93B-4014-A176-9F0FECD8C30E}" type="presParOf" srcId="{3CE0C8F6-64ED-4C2F-A8C3-D7C3C3F105DC}" destId="{C10B67E9-0528-4579-8CE3-0818D2224BC0}" srcOrd="13" destOrd="0" presId="urn:microsoft.com/office/officeart/2005/8/layout/chevron1"/>
    <dgm:cxn modelId="{F607563C-2C2C-4894-8634-FC7B91794B45}" type="presParOf" srcId="{3CE0C8F6-64ED-4C2F-A8C3-D7C3C3F105DC}" destId="{DE6A30F0-5D0B-4A78-8575-9F99DD4208CB}" srcOrd="14" destOrd="0" presId="urn:microsoft.com/office/officeart/2005/8/layout/chevron1"/>
    <dgm:cxn modelId="{F5ABD753-BE8B-4BA9-90BC-303350322260}" type="presParOf" srcId="{3CE0C8F6-64ED-4C2F-A8C3-D7C3C3F105DC}" destId="{8A0D94A0-173F-441A-B291-61FFB717D617}" srcOrd="15" destOrd="0" presId="urn:microsoft.com/office/officeart/2005/8/layout/chevron1"/>
    <dgm:cxn modelId="{DDD40C9B-588E-4180-9F03-09402F54E773}" type="presParOf" srcId="{3CE0C8F6-64ED-4C2F-A8C3-D7C3C3F105DC}" destId="{93A9968F-3885-425F-8EEE-845711560E6B}" srcOrd="1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65191-4226-4E36-8E39-9F11EC6AE803}">
      <dsp:nvSpPr>
        <dsp:cNvPr id="0" name=""/>
        <dsp:cNvSpPr/>
      </dsp:nvSpPr>
      <dsp:spPr>
        <a:xfrm>
          <a:off x="145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Electropolishing</a:t>
          </a:r>
          <a:endParaRPr lang="fr-FR" sz="900" kern="1200" dirty="0"/>
        </a:p>
      </dsp:txBody>
      <dsp:txXfrm>
        <a:off x="291279" y="349694"/>
        <a:ext cx="873403" cy="582268"/>
      </dsp:txXfrm>
    </dsp:sp>
    <dsp:sp modelId="{02BD85C1-210B-4C0A-96EF-D8B5A79F05C1}">
      <dsp:nvSpPr>
        <dsp:cNvPr id="0" name=""/>
        <dsp:cNvSpPr/>
      </dsp:nvSpPr>
      <dsp:spPr>
        <a:xfrm>
          <a:off x="1310250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HPR (100bars)</a:t>
          </a:r>
          <a:endParaRPr lang="fr-FR" sz="900" kern="1200" dirty="0"/>
        </a:p>
      </dsp:txBody>
      <dsp:txXfrm>
        <a:off x="1601384" y="349694"/>
        <a:ext cx="873403" cy="582268"/>
      </dsp:txXfrm>
    </dsp:sp>
    <dsp:sp modelId="{9697BE3A-30F1-4891-A4BD-FC72F0396C61}">
      <dsp:nvSpPr>
        <dsp:cNvPr id="0" name=""/>
        <dsp:cNvSpPr/>
      </dsp:nvSpPr>
      <dsp:spPr>
        <a:xfrm>
          <a:off x="2620355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ISO 5 Cleanroom assembly</a:t>
          </a:r>
          <a:endParaRPr lang="fr-FR" sz="900" kern="1200" dirty="0"/>
        </a:p>
      </dsp:txBody>
      <dsp:txXfrm>
        <a:off x="2911489" y="349694"/>
        <a:ext cx="873403" cy="582268"/>
      </dsp:txXfrm>
    </dsp:sp>
    <dsp:sp modelId="{135A1C0A-0BF4-4EB9-8C7A-3C3101A09059}">
      <dsp:nvSpPr>
        <dsp:cNvPr id="0" name=""/>
        <dsp:cNvSpPr/>
      </dsp:nvSpPr>
      <dsp:spPr>
        <a:xfrm>
          <a:off x="3931654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Pump down</a:t>
          </a:r>
          <a:endParaRPr lang="fr-FR" sz="900" kern="1200" dirty="0"/>
        </a:p>
      </dsp:txBody>
      <dsp:txXfrm>
        <a:off x="4222788" y="349694"/>
        <a:ext cx="873403" cy="582268"/>
      </dsp:txXfrm>
    </dsp:sp>
    <dsp:sp modelId="{F6BED4AC-4E86-4A3D-9B09-5B5D358A32CB}">
      <dsp:nvSpPr>
        <dsp:cNvPr id="0" name=""/>
        <dsp:cNvSpPr/>
      </dsp:nvSpPr>
      <dsp:spPr>
        <a:xfrm>
          <a:off x="5240564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Bakeout</a:t>
          </a:r>
          <a:endParaRPr lang="fr-FR" sz="900" kern="1200" dirty="0"/>
        </a:p>
      </dsp:txBody>
      <dsp:txXfrm>
        <a:off x="5531698" y="349694"/>
        <a:ext cx="873403" cy="582268"/>
      </dsp:txXfrm>
    </dsp:sp>
    <dsp:sp modelId="{6B26DC8A-5D34-4B46-87F9-2871995E013E}">
      <dsp:nvSpPr>
        <dsp:cNvPr id="0" name=""/>
        <dsp:cNvSpPr/>
      </dsp:nvSpPr>
      <dsp:spPr>
        <a:xfrm>
          <a:off x="6550669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Coating</a:t>
          </a:r>
          <a:endParaRPr lang="fr-FR" sz="900" kern="1200" dirty="0"/>
        </a:p>
      </dsp:txBody>
      <dsp:txXfrm>
        <a:off x="6841803" y="349694"/>
        <a:ext cx="873403" cy="582268"/>
      </dsp:txXfrm>
    </dsp:sp>
    <dsp:sp modelId="{B00677F4-6F54-4ACF-B273-5EA89ABC8F6D}">
      <dsp:nvSpPr>
        <dsp:cNvPr id="0" name=""/>
        <dsp:cNvSpPr/>
      </dsp:nvSpPr>
      <dsp:spPr>
        <a:xfrm>
          <a:off x="7860773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ISO Cleanroom disassembly</a:t>
          </a:r>
          <a:endParaRPr lang="fr-FR" sz="900" kern="1200" dirty="0"/>
        </a:p>
      </dsp:txBody>
      <dsp:txXfrm>
        <a:off x="8151907" y="349694"/>
        <a:ext cx="873403" cy="582268"/>
      </dsp:txXfrm>
    </dsp:sp>
    <dsp:sp modelId="{DE6A30F0-5D0B-4A78-8575-9F99DD4208CB}">
      <dsp:nvSpPr>
        <dsp:cNvPr id="0" name=""/>
        <dsp:cNvSpPr/>
      </dsp:nvSpPr>
      <dsp:spPr>
        <a:xfrm>
          <a:off x="9170878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HPR (100 bars)</a:t>
          </a:r>
          <a:endParaRPr lang="fr-FR" sz="900" kern="1200" dirty="0"/>
        </a:p>
      </dsp:txBody>
      <dsp:txXfrm>
        <a:off x="9462012" y="349694"/>
        <a:ext cx="873403" cy="582268"/>
      </dsp:txXfrm>
    </dsp:sp>
    <dsp:sp modelId="{93A9968F-3885-425F-8EEE-845711560E6B}">
      <dsp:nvSpPr>
        <dsp:cNvPr id="0" name=""/>
        <dsp:cNvSpPr/>
      </dsp:nvSpPr>
      <dsp:spPr>
        <a:xfrm>
          <a:off x="10480983" y="349694"/>
          <a:ext cx="1455671" cy="5822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Shipping to KEK</a:t>
          </a:r>
          <a:endParaRPr lang="fr-FR" sz="900" kern="1200" dirty="0"/>
        </a:p>
      </dsp:txBody>
      <dsp:txXfrm>
        <a:off x="10772117" y="349694"/>
        <a:ext cx="873403" cy="582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404D2-8D29-394C-85EE-4E72181B5A2A}" type="datetimeFigureOut">
              <a:rPr kumimoji="1" lang="ja-JP" altLang="en-US" smtClean="0"/>
              <a:t>2024/9/15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5419F-A388-2A4F-AB34-1A2BE27F76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941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5011" y="940389"/>
            <a:ext cx="11152471" cy="1409081"/>
          </a:xfrm>
        </p:spPr>
        <p:txBody>
          <a:bodyPr anchor="t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</a:t>
            </a:r>
            <a:br>
              <a:rPr lang="en-US" altLang="ja-JP" dirty="0"/>
            </a:br>
            <a:r>
              <a:rPr lang="ja-JP" altLang="en-US"/>
              <a:t>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9245" y="2732449"/>
            <a:ext cx="9144000" cy="915527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TFSRF2024</a:t>
            </a:r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730F44-B1E3-AE47-8999-24BF5BAEE57C}"/>
              </a:ext>
            </a:extLst>
          </p:cNvPr>
          <p:cNvSpPr/>
          <p:nvPr/>
        </p:nvSpPr>
        <p:spPr>
          <a:xfrm>
            <a:off x="0" y="6458552"/>
            <a:ext cx="1873717" cy="399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B7A990C-7B24-7A41-ABC4-3318FFADA4F9}"/>
              </a:ext>
            </a:extLst>
          </p:cNvPr>
          <p:cNvSpPr/>
          <p:nvPr userDrawn="1"/>
        </p:nvSpPr>
        <p:spPr>
          <a:xfrm>
            <a:off x="-1" y="6551271"/>
            <a:ext cx="11840901" cy="3067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6" name="フッター プレースホルダー 9">
            <a:extLst>
              <a:ext uri="{FF2B5EF4-FFF2-40B4-BE49-F238E27FC236}">
                <a16:creationId xmlns:a16="http://schemas.microsoft.com/office/drawing/2014/main" id="{4220AACC-D696-A731-BEEE-F87DF3930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643943"/>
            <a:ext cx="6216032" cy="21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kumimoji="1" lang="en-US" altLang="ja-JP"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Copper full-seamless substrate cavity manufactured by hydroforming - H. Araki (KEK/CERN)</a:t>
            </a:r>
          </a:p>
        </p:txBody>
      </p:sp>
    </p:spTree>
    <p:extLst>
      <p:ext uri="{BB962C8B-B14F-4D97-AF65-F5344CB8AC3E}">
        <p14:creationId xmlns:p14="http://schemas.microsoft.com/office/powerpoint/2010/main" val="109037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FFD5235-EA9C-0C46-ACF0-196539777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1BBE10-4D62-1741-B30B-A351DC026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フッター プレースホルダー 9">
            <a:extLst>
              <a:ext uri="{FF2B5EF4-FFF2-40B4-BE49-F238E27FC236}">
                <a16:creationId xmlns:a16="http://schemas.microsoft.com/office/drawing/2014/main" id="{1CD24BC5-F716-9E27-5608-FCC9FB247E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643943"/>
            <a:ext cx="6216032" cy="21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kumimoji="1" lang="en-US" altLang="ja-JP"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Copper full-seamless substrate cavity manufactured by hydroforming - H. Araki (KEK/CERN)</a:t>
            </a:r>
          </a:p>
        </p:txBody>
      </p:sp>
    </p:spTree>
    <p:extLst>
      <p:ext uri="{BB962C8B-B14F-4D97-AF65-F5344CB8AC3E}">
        <p14:creationId xmlns:p14="http://schemas.microsoft.com/office/powerpoint/2010/main" val="199841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6657282B-05B8-D948-9B36-D14C35ACD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3400A017-688D-4443-9578-EFC572C7C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フッター プレースホルダー 9">
            <a:extLst>
              <a:ext uri="{FF2B5EF4-FFF2-40B4-BE49-F238E27FC236}">
                <a16:creationId xmlns:a16="http://schemas.microsoft.com/office/drawing/2014/main" id="{2DC831B1-54A4-8CF3-ACDB-E85F55516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643943"/>
            <a:ext cx="6216032" cy="21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kumimoji="1" lang="en-US" altLang="ja-JP"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Copper full-seamless substrate cavity manufactured by hydroforming - H. Araki (KEK/CERN)</a:t>
            </a:r>
          </a:p>
        </p:txBody>
      </p:sp>
    </p:spTree>
    <p:extLst>
      <p:ext uri="{BB962C8B-B14F-4D97-AF65-F5344CB8AC3E}">
        <p14:creationId xmlns:p14="http://schemas.microsoft.com/office/powerpoint/2010/main" val="99929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22CFBE5-3F17-2544-8A70-FC7DCCA36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691E25-A383-5243-A280-0B86BAB8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フッター プレースホルダー 9">
            <a:extLst>
              <a:ext uri="{FF2B5EF4-FFF2-40B4-BE49-F238E27FC236}">
                <a16:creationId xmlns:a16="http://schemas.microsoft.com/office/drawing/2014/main" id="{7BCBBE10-C0A6-EE21-3959-EA527E2D62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643943"/>
            <a:ext cx="6216032" cy="21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kumimoji="1" lang="en-US" altLang="ja-JP"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Copper full-seamless substrate cavity manufactured by hydroforming - H. Araki (KEK/CERN)</a:t>
            </a:r>
          </a:p>
        </p:txBody>
      </p:sp>
    </p:spTree>
    <p:extLst>
      <p:ext uri="{BB962C8B-B14F-4D97-AF65-F5344CB8AC3E}">
        <p14:creationId xmlns:p14="http://schemas.microsoft.com/office/powerpoint/2010/main" val="116634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73F9927-BDEA-4941-BDE7-BEFD873BB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EB6C38-AC33-BB47-9083-1C1DD3813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フッター プレースホルダー 9">
            <a:extLst>
              <a:ext uri="{FF2B5EF4-FFF2-40B4-BE49-F238E27FC236}">
                <a16:creationId xmlns:a16="http://schemas.microsoft.com/office/drawing/2014/main" id="{617FD66E-92C7-E686-6D5B-FBAF6A787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643943"/>
            <a:ext cx="6216032" cy="21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kumimoji="1" lang="en-US" altLang="ja-JP"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Copper full-seamless substrate cavity manufactured by hydroforming - H. Araki (KEK/CERN)</a:t>
            </a:r>
          </a:p>
        </p:txBody>
      </p:sp>
    </p:spTree>
    <p:extLst>
      <p:ext uri="{BB962C8B-B14F-4D97-AF65-F5344CB8AC3E}">
        <p14:creationId xmlns:p14="http://schemas.microsoft.com/office/powerpoint/2010/main" val="170409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273686"/>
            <a:ext cx="11328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042967"/>
            <a:ext cx="11328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 dirty="0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 dirty="0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 dirty="0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altLang="ja-JP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566" y="6643943"/>
            <a:ext cx="1201749" cy="2071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11" name="スライド番号プレースホルダー 4">
            <a:extLst>
              <a:ext uri="{FF2B5EF4-FFF2-40B4-BE49-F238E27FC236}">
                <a16:creationId xmlns:a16="http://schemas.microsoft.com/office/drawing/2014/main" id="{DB598B51-F8C9-BB4B-9A0E-D702640AB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40536" y="6643943"/>
            <a:ext cx="451464" cy="2226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fld id="{D7DCA3E3-8ADE-314E-B3CE-70F5ABE15F7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4B2606F-E298-F984-3DCE-019968289CA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733" y="6494231"/>
            <a:ext cx="1185335" cy="360000"/>
          </a:xfrm>
          <a:prstGeom prst="rect">
            <a:avLst/>
          </a:prstGeom>
        </p:spPr>
      </p:pic>
      <p:sp>
        <p:nvSpPr>
          <p:cNvPr id="7" name="円/楕円 6">
            <a:extLst>
              <a:ext uri="{FF2B5EF4-FFF2-40B4-BE49-F238E27FC236}">
                <a16:creationId xmlns:a16="http://schemas.microsoft.com/office/drawing/2014/main" id="{10BAF653-397A-01A8-1E1F-1A0DBB8E9AF5}"/>
              </a:ext>
            </a:extLst>
          </p:cNvPr>
          <p:cNvSpPr/>
          <p:nvPr userDrawn="1"/>
        </p:nvSpPr>
        <p:spPr>
          <a:xfrm>
            <a:off x="11664407" y="6700026"/>
            <a:ext cx="110358" cy="1103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8C71DDE-4D70-57A4-53FB-F117D3A9B952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197" y="6498000"/>
            <a:ext cx="361607" cy="360000"/>
          </a:xfrm>
          <a:prstGeom prst="rect">
            <a:avLst/>
          </a:prstGeom>
        </p:spPr>
      </p:pic>
      <p:sp>
        <p:nvSpPr>
          <p:cNvPr id="12" name="フッター プレースホルダー 9">
            <a:extLst>
              <a:ext uri="{FF2B5EF4-FFF2-40B4-BE49-F238E27FC236}">
                <a16:creationId xmlns:a16="http://schemas.microsoft.com/office/drawing/2014/main" id="{68FD8113-298B-16FF-B45F-1FE3185A7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643943"/>
            <a:ext cx="6216032" cy="21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kumimoji="1" lang="en-US" altLang="ja-JP"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Copper full-seamless substrate cavity manufactured by hydroforming - H. Araki (KEK/CERN)</a:t>
            </a:r>
          </a:p>
        </p:txBody>
      </p:sp>
    </p:spTree>
    <p:extLst>
      <p:ext uri="{BB962C8B-B14F-4D97-AF65-F5344CB8AC3E}">
        <p14:creationId xmlns:p14="http://schemas.microsoft.com/office/powerpoint/2010/main" val="184879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baseline="0">
          <a:solidFill>
            <a:srgbClr val="005493"/>
          </a:solidFill>
          <a:effectLst>
            <a:outerShdw blurRad="63500" dist="38100" dir="5400000" algn="tl">
              <a:srgbClr val="000000">
                <a:alpha val="25000"/>
              </a:srgbClr>
            </a:outerShdw>
          </a:effectLst>
          <a:latin typeface="+mj-ea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 baseline="0">
          <a:solidFill>
            <a:schemeClr val="tx1"/>
          </a:solidFill>
          <a:latin typeface="+mn-ea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28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1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6F193F-30EC-4648-B10E-D9208B119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883" y="754778"/>
            <a:ext cx="11718234" cy="1603426"/>
          </a:xfrm>
        </p:spPr>
        <p:txBody>
          <a:bodyPr/>
          <a:lstStyle/>
          <a:p>
            <a:r>
              <a:rPr lang="en-US" altLang="ja-JP" b="1" dirty="0">
                <a:latin typeface="+mj-lt"/>
              </a:rPr>
              <a:t>Copper full-seamless substrate cavity manufactured by hydroforming</a:t>
            </a:r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71FC728-EB41-3540-B6D7-D5A68E34B5ED}"/>
              </a:ext>
            </a:extLst>
          </p:cNvPr>
          <p:cNvSpPr/>
          <p:nvPr/>
        </p:nvSpPr>
        <p:spPr>
          <a:xfrm>
            <a:off x="1524001" y="6377652"/>
            <a:ext cx="1400537" cy="480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E322516-767F-6246-96CC-DCDC43563F15}"/>
              </a:ext>
            </a:extLst>
          </p:cNvPr>
          <p:cNvSpPr/>
          <p:nvPr/>
        </p:nvSpPr>
        <p:spPr>
          <a:xfrm>
            <a:off x="9720350" y="6558742"/>
            <a:ext cx="714377" cy="299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1AE2D46-B988-8935-506A-DD2D7D641751}"/>
              </a:ext>
            </a:extLst>
          </p:cNvPr>
          <p:cNvSpPr txBox="1"/>
          <p:nvPr/>
        </p:nvSpPr>
        <p:spPr>
          <a:xfrm>
            <a:off x="4419599" y="24269"/>
            <a:ext cx="77724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11th International Workshop on Thin Films and New Ideas for Pushing the Limits of RF Superconductivity</a:t>
            </a:r>
          </a:p>
          <a:p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TFSRF2024 16–20 Sept. 2024 Université Paris-</a:t>
            </a:r>
            <a:r>
              <a:rPr lang="en-US" altLang="ja-JP" sz="1400" dirty="0" err="1">
                <a:solidFill>
                  <a:schemeClr val="bg1">
                    <a:lumMod val="50000"/>
                  </a:schemeClr>
                </a:solidFill>
              </a:rPr>
              <a:t>Saclay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, France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61A0AA1-E60C-F940-9565-456C7CC1E1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874" y="5061934"/>
            <a:ext cx="2467214" cy="74931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0125735-891E-DB06-9821-218A326DA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496" y="5971659"/>
            <a:ext cx="835970" cy="832255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E1FA359-5A3F-CEB2-C8F2-D32501C62B34}"/>
              </a:ext>
            </a:extLst>
          </p:cNvPr>
          <p:cNvSpPr txBox="1"/>
          <p:nvPr/>
        </p:nvSpPr>
        <p:spPr>
          <a:xfrm>
            <a:off x="4214961" y="5178390"/>
            <a:ext cx="68558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2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YAMANAKA Masashi, ARAKI </a:t>
            </a:r>
            <a:r>
              <a:rPr lang="en-US" altLang="ja-JP" sz="2400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Hayato,</a:t>
            </a:r>
            <a:endParaRPr lang="en-US" altLang="ja-JP" sz="2400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Guillaume Jonathan </a:t>
            </a:r>
            <a:r>
              <a:rPr lang="en-US" altLang="ja-JP" sz="2400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Rosaz,</a:t>
            </a:r>
            <a:br>
              <a:rPr lang="en-US" altLang="ja-JP" sz="2400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</a:br>
            <a:r>
              <a:rPr lang="en-US" altLang="ja-JP" sz="2400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Said Atieh, Marco Garlasche, Joanna Sylwia Swieszek</a:t>
            </a:r>
            <a:endParaRPr lang="ja-JP" altLang="ja-JP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C06E642C-C95E-49B7-69C4-8FD10CAF8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0" y="2342782"/>
            <a:ext cx="4648199" cy="255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688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2A89-8278-4E1A-3ADC-5EA75AAF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Measurement of roughness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52D828-0E94-4780-C761-2F6C8E81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AE4E06-23C3-2A16-3220-FE08D8F2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9</a:t>
            </a:fld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A5FF9CA-5DE0-B69C-AA5D-87991C2EC3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1485" y="1005380"/>
            <a:ext cx="2913422" cy="2052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76CF21A-CB36-9F38-D869-CE4D497D78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100" y="1005380"/>
            <a:ext cx="2737114" cy="2052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6F102E9-3DCE-2BF3-908F-C7B93D1877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8407" y="1005380"/>
            <a:ext cx="2737115" cy="20520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8015227-F6DE-0C17-D201-46787648D942}"/>
              </a:ext>
            </a:extLst>
          </p:cNvPr>
          <p:cNvSpPr txBox="1"/>
          <p:nvPr/>
        </p:nvSpPr>
        <p:spPr>
          <a:xfrm>
            <a:off x="2414596" y="3020406"/>
            <a:ext cx="1707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Cut piece of cavity</a:t>
            </a:r>
            <a:endParaRPr kumimoji="1" lang="ja-JP" altLang="en-US" sz="16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18445B-DE78-02B2-CA4B-217D94B76E4B}"/>
              </a:ext>
            </a:extLst>
          </p:cNvPr>
          <p:cNvSpPr txBox="1"/>
          <p:nvPr/>
        </p:nvSpPr>
        <p:spPr>
          <a:xfrm>
            <a:off x="5244132" y="3020406"/>
            <a:ext cx="205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Close up at beam tube</a:t>
            </a:r>
            <a:endParaRPr kumimoji="1" lang="ja-JP" altLang="en-US" sz="16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705C009-98BA-65EE-F234-9C8416F77D77}"/>
              </a:ext>
            </a:extLst>
          </p:cNvPr>
          <p:cNvSpPr txBox="1"/>
          <p:nvPr/>
        </p:nvSpPr>
        <p:spPr>
          <a:xfrm>
            <a:off x="8280818" y="3020406"/>
            <a:ext cx="1812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Close up at equator</a:t>
            </a:r>
            <a:endParaRPr kumimoji="1" lang="ja-JP" altLang="en-US" sz="160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E48C916-CB8A-3B1B-7B2F-494B9404C6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2017" y="3499041"/>
            <a:ext cx="2720674" cy="19440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88E9D8F-3B89-F411-E3A6-476AA5783924}"/>
              </a:ext>
            </a:extLst>
          </p:cNvPr>
          <p:cNvSpPr txBox="1"/>
          <p:nvPr/>
        </p:nvSpPr>
        <p:spPr>
          <a:xfrm>
            <a:off x="1708979" y="5443041"/>
            <a:ext cx="31941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600" dirty="0"/>
              <a:t>Plastic replica is used for roughness measurement</a:t>
            </a:r>
            <a:endParaRPr kumimoji="1" lang="ja-JP" altLang="en-US" sz="160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DF95BE5-D158-3335-72DC-2B5D5896FC5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280" y="3499041"/>
            <a:ext cx="2593053" cy="1944000"/>
          </a:xfrm>
          <a:prstGeom prst="rect">
            <a:avLst/>
          </a:prstGeom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A4BC570-A5EA-D20F-C1B0-4A6C5A26FBE5}"/>
              </a:ext>
            </a:extLst>
          </p:cNvPr>
          <p:cNvCxnSpPr/>
          <p:nvPr/>
        </p:nvCxnSpPr>
        <p:spPr>
          <a:xfrm>
            <a:off x="4494832" y="6026150"/>
            <a:ext cx="1231900" cy="0"/>
          </a:xfrm>
          <a:prstGeom prst="straightConnector1">
            <a:avLst/>
          </a:prstGeom>
          <a:ln w="38100">
            <a:solidFill>
              <a:srgbClr val="92D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円弧 14">
            <a:extLst>
              <a:ext uri="{FF2B5EF4-FFF2-40B4-BE49-F238E27FC236}">
                <a16:creationId xmlns:a16="http://schemas.microsoft.com/office/drawing/2014/main" id="{0A408504-DFD1-B0B7-B0E3-1806D2E01F31}"/>
              </a:ext>
            </a:extLst>
          </p:cNvPr>
          <p:cNvSpPr/>
          <p:nvPr/>
        </p:nvSpPr>
        <p:spPr>
          <a:xfrm rot="1044726">
            <a:off x="4500053" y="5644623"/>
            <a:ext cx="660400" cy="660400"/>
          </a:xfrm>
          <a:prstGeom prst="arc">
            <a:avLst>
              <a:gd name="adj1" fmla="val 16200000"/>
              <a:gd name="adj2" fmla="val 5645137"/>
            </a:avLst>
          </a:prstGeom>
          <a:ln w="3810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DC7A48D-613A-D7B9-6CB2-1F7BD3ED1B98}"/>
              </a:ext>
            </a:extLst>
          </p:cNvPr>
          <p:cNvSpPr txBox="1"/>
          <p:nvPr/>
        </p:nvSpPr>
        <p:spPr>
          <a:xfrm>
            <a:off x="4965717" y="3754248"/>
            <a:ext cx="852593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ja-JP" dirty="0"/>
              <a:t>R</a:t>
            </a:r>
            <a:r>
              <a:rPr kumimoji="1" lang="en-US" altLang="ja-JP" sz="1800" dirty="0"/>
              <a:t>eplica</a:t>
            </a:r>
            <a:endParaRPr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43AF69BA-74CB-9ECA-BF66-C660AE503728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5244132" y="4123580"/>
            <a:ext cx="147882" cy="495141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DA70C6F-4F77-56B1-2B7C-CC5F882AD49C}"/>
              </a:ext>
            </a:extLst>
          </p:cNvPr>
          <p:cNvSpPr txBox="1"/>
          <p:nvPr/>
        </p:nvSpPr>
        <p:spPr>
          <a:xfrm>
            <a:off x="5190160" y="6043833"/>
            <a:ext cx="117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92D050"/>
                </a:solidFill>
              </a:rPr>
              <a:t>longitudinal</a:t>
            </a:r>
            <a:endParaRPr kumimoji="1" lang="ja-JP" altLang="en-US" sz="1600">
              <a:solidFill>
                <a:srgbClr val="92D05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20C18D5-4F5B-1DE5-3FB9-1028B3C8B02F}"/>
              </a:ext>
            </a:extLst>
          </p:cNvPr>
          <p:cNvSpPr txBox="1"/>
          <p:nvPr/>
        </p:nvSpPr>
        <p:spPr>
          <a:xfrm>
            <a:off x="5190160" y="5562169"/>
            <a:ext cx="1511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0" i="0" u="none" strike="noStrike" dirty="0">
                <a:solidFill>
                  <a:schemeClr val="accent3"/>
                </a:solidFill>
                <a:effectLst/>
              </a:rPr>
              <a:t>circumferential</a:t>
            </a:r>
            <a:endParaRPr lang="ja-JP" altLang="en-US" sz="1600">
              <a:solidFill>
                <a:schemeClr val="accent3"/>
              </a:solidFill>
            </a:endParaRPr>
          </a:p>
        </p:txBody>
      </p:sp>
      <p:graphicFrame>
        <p:nvGraphicFramePr>
          <p:cNvPr id="20" name="表 26">
            <a:extLst>
              <a:ext uri="{FF2B5EF4-FFF2-40B4-BE49-F238E27FC236}">
                <a16:creationId xmlns:a16="http://schemas.microsoft.com/office/drawing/2014/main" id="{BC3397F3-920F-C432-0E34-B739F99F5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0828"/>
              </p:ext>
            </p:extLst>
          </p:nvPr>
        </p:nvGraphicFramePr>
        <p:xfrm>
          <a:off x="6833764" y="5373986"/>
          <a:ext cx="3721758" cy="107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168">
                  <a:extLst>
                    <a:ext uri="{9D8B030D-6E8A-4147-A177-3AD203B41FA5}">
                      <a16:colId xmlns:a16="http://schemas.microsoft.com/office/drawing/2014/main" val="2280979075"/>
                    </a:ext>
                  </a:extLst>
                </a:gridCol>
                <a:gridCol w="1112888">
                  <a:extLst>
                    <a:ext uri="{9D8B030D-6E8A-4147-A177-3AD203B41FA5}">
                      <a16:colId xmlns:a16="http://schemas.microsoft.com/office/drawing/2014/main" val="1226366587"/>
                    </a:ext>
                  </a:extLst>
                </a:gridCol>
                <a:gridCol w="887702">
                  <a:extLst>
                    <a:ext uri="{9D8B030D-6E8A-4147-A177-3AD203B41FA5}">
                      <a16:colId xmlns:a16="http://schemas.microsoft.com/office/drawing/2014/main" val="1789621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Direction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Beam tube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Equator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411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longitudinal</a:t>
                      </a:r>
                      <a:endParaRPr kumimoji="1" lang="ja-JP" alt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1.0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2.9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717488"/>
                  </a:ext>
                </a:extLst>
              </a:tr>
              <a:tr h="144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circumferential</a:t>
                      </a:r>
                      <a:endParaRPr lang="ja-JP" alt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0.8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2.6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899952"/>
                  </a:ext>
                </a:extLst>
              </a:tr>
            </a:tbl>
          </a:graphicData>
        </a:graphic>
      </p:graphicFrame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8362A1F-6AF7-B8A7-EE56-86F9E6A6342F}"/>
              </a:ext>
            </a:extLst>
          </p:cNvPr>
          <p:cNvSpPr txBox="1"/>
          <p:nvPr/>
        </p:nvSpPr>
        <p:spPr>
          <a:xfrm>
            <a:off x="7500714" y="5035432"/>
            <a:ext cx="2589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Measured roughness [µ</a:t>
            </a:r>
            <a:r>
              <a:rPr kumimoji="1" lang="en-US" altLang="ja-JP" sz="1600" dirty="0" err="1"/>
              <a:t>mRa</a:t>
            </a:r>
            <a:r>
              <a:rPr lang="en-US" altLang="ja-JP" sz="1600" dirty="0"/>
              <a:t>]</a:t>
            </a:r>
            <a:endParaRPr kumimoji="1" lang="ja-JP" altLang="en-US" sz="1600"/>
          </a:p>
        </p:txBody>
      </p:sp>
      <p:sp>
        <p:nvSpPr>
          <p:cNvPr id="22" name="フッター プレースホルダー 21">
            <a:extLst>
              <a:ext uri="{FF2B5EF4-FFF2-40B4-BE49-F238E27FC236}">
                <a16:creationId xmlns:a16="http://schemas.microsoft.com/office/drawing/2014/main" id="{8751FDAD-71ED-9081-C6D1-6C26EB2DE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346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522B4F-F5EA-9DB3-ECF2-B0789134B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Thickness distribution</a:t>
            </a:r>
            <a:endParaRPr kumimoji="1" lang="ja-JP" altLang="en-US" b="1">
              <a:latin typeface="+mj-lt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6851BE7-B01C-5739-64E1-BE85BCF8E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4BF9B67-9C60-ED03-4BF1-1AF5A1E8B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C4E1E5E-6075-63D1-61A5-753379F7A1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4499" y="894602"/>
            <a:ext cx="3246578" cy="22866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DCE1060-D5F5-41FE-1659-A3C433712D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330" y="3668309"/>
            <a:ext cx="3220916" cy="2367566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644241-3211-5977-59C8-9C90DFD1DFFE}"/>
              </a:ext>
            </a:extLst>
          </p:cNvPr>
          <p:cNvSpPr txBox="1"/>
          <p:nvPr/>
        </p:nvSpPr>
        <p:spPr>
          <a:xfrm>
            <a:off x="5963579" y="3884764"/>
            <a:ext cx="4913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accent1"/>
                </a:solidFill>
              </a:rPr>
              <a:t>Comparison betwe</a:t>
            </a:r>
            <a:r>
              <a:rPr lang="en-US" altLang="ja-JP" sz="1600" dirty="0">
                <a:solidFill>
                  <a:schemeClr val="accent1"/>
                </a:solidFill>
              </a:rPr>
              <a:t>en measured and calculated thickness</a:t>
            </a:r>
            <a:endParaRPr kumimoji="1" lang="ja-JP" altLang="en-US" sz="1600">
              <a:solidFill>
                <a:schemeClr val="accent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69EDF8B-6176-4971-F05A-723D0211A333}"/>
              </a:ext>
            </a:extLst>
          </p:cNvPr>
          <p:cNvSpPr txBox="1"/>
          <p:nvPr/>
        </p:nvSpPr>
        <p:spPr>
          <a:xfrm>
            <a:off x="1767308" y="3205783"/>
            <a:ext cx="3040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The wall at equator becomes</a:t>
            </a:r>
            <a:r>
              <a:rPr lang="en-US" altLang="ja-JP" sz="1600" dirty="0"/>
              <a:t> thick</a:t>
            </a:r>
            <a:endParaRPr kumimoji="1" lang="ja-JP" altLang="en-US" sz="16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DD419B-9CD7-6073-D07E-7D1A812E5503}"/>
              </a:ext>
            </a:extLst>
          </p:cNvPr>
          <p:cNvSpPr txBox="1"/>
          <p:nvPr/>
        </p:nvSpPr>
        <p:spPr>
          <a:xfrm>
            <a:off x="1745411" y="6035210"/>
            <a:ext cx="3084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Thickness was measured by caliper</a:t>
            </a:r>
            <a:endParaRPr kumimoji="1" lang="ja-JP" altLang="en-US" sz="1600"/>
          </a:p>
        </p:txBody>
      </p:sp>
      <p:pic>
        <p:nvPicPr>
          <p:cNvPr id="18" name="図 17" descr="ダイアグラム&#10;&#10;自動的に生成された説明">
            <a:extLst>
              <a:ext uri="{FF2B5EF4-FFF2-40B4-BE49-F238E27FC236}">
                <a16:creationId xmlns:a16="http://schemas.microsoft.com/office/drawing/2014/main" id="{DC7582E2-2125-4D47-9499-E829D4AA7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2228" y="795426"/>
            <a:ext cx="4892040" cy="3177540"/>
          </a:xfrm>
          <a:prstGeom prst="rect">
            <a:avLst/>
          </a:prstGeom>
        </p:spPr>
      </p:pic>
      <p:pic>
        <p:nvPicPr>
          <p:cNvPr id="20" name="図 19" descr="グラフ&#10;&#10;自動的に生成された説明">
            <a:extLst>
              <a:ext uri="{FF2B5EF4-FFF2-40B4-BE49-F238E27FC236}">
                <a16:creationId xmlns:a16="http://schemas.microsoft.com/office/drawing/2014/main" id="{F1C14597-B9FC-8FD0-AFCB-9D04E68E4D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0401" y="4269910"/>
            <a:ext cx="2844800" cy="176530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03789EB-31FF-F018-BCCF-9BDB21916A23}"/>
              </a:ext>
            </a:extLst>
          </p:cNvPr>
          <p:cNvSpPr txBox="1"/>
          <p:nvPr/>
        </p:nvSpPr>
        <p:spPr>
          <a:xfrm>
            <a:off x="8320424" y="6035210"/>
            <a:ext cx="3084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Tensile test was achieved using the specimen from actual copper tube</a:t>
            </a:r>
            <a:endParaRPr kumimoji="1" lang="ja-JP" altLang="en-US" sz="16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C2D939F-9957-6722-24BB-F623F54CA3E4}"/>
              </a:ext>
            </a:extLst>
          </p:cNvPr>
          <p:cNvSpPr txBox="1"/>
          <p:nvPr/>
        </p:nvSpPr>
        <p:spPr>
          <a:xfrm>
            <a:off x="5246923" y="4428672"/>
            <a:ext cx="2844800" cy="58477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In case of µ=0.2, measured and calculated results agreed well</a:t>
            </a:r>
            <a:endParaRPr kumimoji="1" lang="ja-JP" altLang="en-US" sz="16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9325C58-F3AF-05FF-50AA-A815A8290C95}"/>
              </a:ext>
            </a:extLst>
          </p:cNvPr>
          <p:cNvSpPr txBox="1"/>
          <p:nvPr/>
        </p:nvSpPr>
        <p:spPr>
          <a:xfrm>
            <a:off x="5186935" y="5425688"/>
            <a:ext cx="2964777" cy="58477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We will apply to design of dice considering thickness distribution</a:t>
            </a:r>
            <a:endParaRPr kumimoji="1" lang="ja-JP" altLang="en-US" sz="1600"/>
          </a:p>
        </p:txBody>
      </p:sp>
      <p:sp>
        <p:nvSpPr>
          <p:cNvPr id="24" name="山形 23">
            <a:extLst>
              <a:ext uri="{FF2B5EF4-FFF2-40B4-BE49-F238E27FC236}">
                <a16:creationId xmlns:a16="http://schemas.microsoft.com/office/drawing/2014/main" id="{1458544F-B53B-7914-924A-3D7ACCFD0620}"/>
              </a:ext>
            </a:extLst>
          </p:cNvPr>
          <p:cNvSpPr/>
          <p:nvPr/>
        </p:nvSpPr>
        <p:spPr>
          <a:xfrm rot="5400000">
            <a:off x="6510979" y="5116107"/>
            <a:ext cx="316688" cy="302474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D2E5A5-6C43-F7D3-594C-3FD23B9346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018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8BD35DC-AE48-DB96-CF32-7EA482DA2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EA3A10-E116-7927-43AF-72E50ED11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9085DD7E-89BE-DDCB-4C51-465F5CA5B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273686"/>
            <a:ext cx="11328000" cy="540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Nb thin film coating </a:t>
            </a:r>
            <a:endParaRPr kumimoji="1" lang="ja-JP" altLang="en-US" b="1" dirty="0">
              <a:latin typeface="+mj-lt"/>
            </a:endParaRPr>
          </a:p>
        </p:txBody>
      </p:sp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21A2C4D8-F540-5CF7-19EE-063CD8BE2380}"/>
              </a:ext>
            </a:extLst>
          </p:cNvPr>
          <p:cNvGraphicFramePr/>
          <p:nvPr/>
        </p:nvGraphicFramePr>
        <p:xfrm>
          <a:off x="141859" y="1168189"/>
          <a:ext cx="11936801" cy="1281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9CFEDBC7-108E-A72E-C7CA-173F88B9F711}"/>
              </a:ext>
            </a:extLst>
          </p:cNvPr>
          <p:cNvSpPr txBox="1"/>
          <p:nvPr/>
        </p:nvSpPr>
        <p:spPr>
          <a:xfrm>
            <a:off x="4861637" y="721514"/>
            <a:ext cx="263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5493"/>
                </a:solidFill>
              </a:rPr>
              <a:t>Process flow</a:t>
            </a:r>
            <a:endParaRPr lang="fr-FR" sz="2400" b="1" dirty="0">
              <a:solidFill>
                <a:srgbClr val="005493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1FB6CC6-5EF0-129D-2BB0-9A8080AF353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077" t="12945" r="26981" b="10365"/>
          <a:stretch/>
        </p:blipFill>
        <p:spPr>
          <a:xfrm>
            <a:off x="3983451" y="2580203"/>
            <a:ext cx="1285592" cy="36558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E01EF86-242F-FB04-D411-801257FDD1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860" y="3281909"/>
            <a:ext cx="3492708" cy="1964648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B59910FD-DDF8-4E3F-2064-A4424AB7D40A}"/>
              </a:ext>
            </a:extLst>
          </p:cNvPr>
          <p:cNvSpPr>
            <a:spLocks noChangeAspect="1"/>
          </p:cNvSpPr>
          <p:nvPr/>
        </p:nvSpPr>
        <p:spPr>
          <a:xfrm>
            <a:off x="5680707" y="2906388"/>
            <a:ext cx="2979698" cy="3003525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DC8C4D0-C909-F5B6-2C68-8C4A6721A1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98703" y="2580201"/>
            <a:ext cx="2056442" cy="3655897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DE872A92-2B34-D4DD-C276-6AAE7366595A}"/>
              </a:ext>
            </a:extLst>
          </p:cNvPr>
          <p:cNvSpPr txBox="1"/>
          <p:nvPr/>
        </p:nvSpPr>
        <p:spPr>
          <a:xfrm>
            <a:off x="323475" y="5265520"/>
            <a:ext cx="3021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Cavity on the EP bench</a:t>
            </a:r>
            <a:endParaRPr lang="fr-FR" sz="14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AE3FD00-5DD1-D0E1-A3E4-D71E4133022E}"/>
              </a:ext>
            </a:extLst>
          </p:cNvPr>
          <p:cNvSpPr txBox="1"/>
          <p:nvPr/>
        </p:nvSpPr>
        <p:spPr>
          <a:xfrm>
            <a:off x="3074322" y="6276537"/>
            <a:ext cx="3021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Cavity on the HPR setup</a:t>
            </a:r>
            <a:endParaRPr lang="fr-FR" sz="14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2B98D24-2289-58A9-F01D-D91F73744A74}"/>
              </a:ext>
            </a:extLst>
          </p:cNvPr>
          <p:cNvSpPr txBox="1"/>
          <p:nvPr/>
        </p:nvSpPr>
        <p:spPr>
          <a:xfrm>
            <a:off x="5617926" y="5974488"/>
            <a:ext cx="3021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Cavity’s cell surface during cleanroom assembly</a:t>
            </a:r>
            <a:endParaRPr lang="fr-FR" sz="14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5F1BC61-B50C-355F-92A4-6388202733A1}"/>
              </a:ext>
            </a:extLst>
          </p:cNvPr>
          <p:cNvSpPr txBox="1"/>
          <p:nvPr/>
        </p:nvSpPr>
        <p:spPr>
          <a:xfrm>
            <a:off x="8816085" y="6249060"/>
            <a:ext cx="3021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Cavity on the coating bench</a:t>
            </a:r>
            <a:endParaRPr lang="fr-FR" sz="1400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7F06BA4-3664-0A73-1EA5-36691332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86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E555044-C650-C3D4-7437-AFCFF04F5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01AB999-BE0A-730A-F7EC-6A80CFEA0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BA2342B2-8171-33FB-0F0F-57D1FEDBB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273686"/>
            <a:ext cx="11328000" cy="540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Nb thin film coating 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079803B-2CC4-EBCF-28E6-003F66A9C093}"/>
              </a:ext>
            </a:extLst>
          </p:cNvPr>
          <p:cNvSpPr txBox="1"/>
          <p:nvPr/>
        </p:nvSpPr>
        <p:spPr>
          <a:xfrm>
            <a:off x="4825497" y="727743"/>
            <a:ext cx="2819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5493"/>
                </a:solidFill>
              </a:rPr>
              <a:t>Process parameters</a:t>
            </a:r>
            <a:endParaRPr lang="fr-FR" sz="2400" b="1" dirty="0">
              <a:solidFill>
                <a:srgbClr val="005493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0391AE9-3FDB-0B54-E483-0ADF81AE0B7B}"/>
              </a:ext>
            </a:extLst>
          </p:cNvPr>
          <p:cNvSpPr txBox="1"/>
          <p:nvPr/>
        </p:nvSpPr>
        <p:spPr>
          <a:xfrm>
            <a:off x="117695" y="1267743"/>
            <a:ext cx="80666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EP</a:t>
            </a:r>
            <a:r>
              <a:rPr lang="en-GB" dirty="0"/>
              <a:t>: 40 minutes, target 12</a:t>
            </a:r>
            <a:r>
              <a:rPr lang="en-US" dirty="0"/>
              <a:t> </a:t>
            </a:r>
            <a:r>
              <a:rPr lang="en-GB" altLang="ja-JP" dirty="0">
                <a:latin typeface="Symbol" panose="05050102010706020507" pitchFamily="18" charset="2"/>
              </a:rPr>
              <a:t>m</a:t>
            </a:r>
            <a:r>
              <a:rPr lang="en-GB" dirty="0"/>
              <a:t>m removed material.</a:t>
            </a:r>
          </a:p>
          <a:p>
            <a:endParaRPr lang="en-GB" dirty="0"/>
          </a:p>
          <a:p>
            <a:r>
              <a:rPr lang="en-GB" b="1" dirty="0"/>
              <a:t>HPR</a:t>
            </a:r>
            <a:r>
              <a:rPr lang="en-GB" dirty="0"/>
              <a:t>: 100 bars, 3 hours, cavity dried under vacuum at 50°C.</a:t>
            </a:r>
          </a:p>
          <a:p>
            <a:endParaRPr lang="en-GB" dirty="0"/>
          </a:p>
          <a:p>
            <a:r>
              <a:rPr lang="en-GB" b="1" dirty="0"/>
              <a:t>Bakeout</a:t>
            </a:r>
            <a:r>
              <a:rPr lang="en-GB" dirty="0"/>
              <a:t>: 48h, 200 °C, base pressure ~ 2.10</a:t>
            </a:r>
            <a:r>
              <a:rPr lang="en-GB" baseline="30000" dirty="0"/>
              <a:t>-10</a:t>
            </a:r>
            <a:r>
              <a:rPr lang="en-GB" dirty="0"/>
              <a:t> mbar</a:t>
            </a:r>
          </a:p>
          <a:p>
            <a:endParaRPr lang="en-GB" dirty="0"/>
          </a:p>
          <a:p>
            <a:r>
              <a:rPr lang="en-GB" b="1" dirty="0"/>
              <a:t>Coating</a:t>
            </a:r>
            <a:r>
              <a:rPr lang="en-GB" dirty="0"/>
              <a:t>: </a:t>
            </a:r>
            <a:r>
              <a:rPr lang="en-GB" dirty="0" err="1"/>
              <a:t>HiPIMS</a:t>
            </a:r>
            <a:endParaRPr lang="en-GB" dirty="0"/>
          </a:p>
          <a:p>
            <a:r>
              <a:rPr lang="en-GB" dirty="0"/>
              <a:t>	- cut-offs: 350W, 2.5.10</a:t>
            </a:r>
            <a:r>
              <a:rPr lang="en-GB" baseline="30000" dirty="0"/>
              <a:t>-2</a:t>
            </a:r>
            <a:r>
              <a:rPr lang="en-GB" dirty="0"/>
              <a:t> mbar Kr, 6 positions/cut-off, 150 °C, unbiased.</a:t>
            </a:r>
          </a:p>
          <a:p>
            <a:r>
              <a:rPr lang="en-GB" dirty="0"/>
              <a:t>	- cell: 2 kW, 2.5.10</a:t>
            </a:r>
            <a:r>
              <a:rPr lang="en-GB" baseline="30000" dirty="0"/>
              <a:t>-3 </a:t>
            </a:r>
            <a:r>
              <a:rPr lang="en-GB" dirty="0"/>
              <a:t>mbar Kr, 6 hours, 150 °C, -75V bias voltage</a:t>
            </a:r>
          </a:p>
          <a:p>
            <a:r>
              <a:rPr lang="en-GB" dirty="0"/>
              <a:t>	- Targeted thickness at the equator: 6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endParaRPr lang="en-GB" dirty="0"/>
          </a:p>
          <a:p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D4C4F4-0D33-1E79-B2B3-D584EA6CF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881" y="1156750"/>
            <a:ext cx="4277119" cy="393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76947D64-F590-CF00-538E-54E5FA6769AC}"/>
              </a:ext>
            </a:extLst>
          </p:cNvPr>
          <p:cNvSpPr txBox="1"/>
          <p:nvPr/>
        </p:nvSpPr>
        <p:spPr>
          <a:xfrm>
            <a:off x="8383509" y="5172596"/>
            <a:ext cx="3097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Coating apparatus schematic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FB60B2-0772-D551-5B6C-2194C9125E36}"/>
              </a:ext>
            </a:extLst>
          </p:cNvPr>
          <p:cNvSpPr txBox="1"/>
          <p:nvPr/>
        </p:nvSpPr>
        <p:spPr>
          <a:xfrm>
            <a:off x="8383509" y="5443656"/>
            <a:ext cx="304724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dirty="0"/>
              <a:t>https://doi.org/10.1016/j.surfcoat.2022.128306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F6B7891-CC4F-4E42-9281-7311674734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479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6">
            <a:extLst>
              <a:ext uri="{FF2B5EF4-FFF2-40B4-BE49-F238E27FC236}">
                <a16:creationId xmlns:a16="http://schemas.microsoft.com/office/drawing/2014/main" id="{BEC0706D-61EF-E2DC-A60E-3EE9E8141A72}"/>
              </a:ext>
            </a:extLst>
          </p:cNvPr>
          <p:cNvSpPr txBox="1"/>
          <p:nvPr/>
        </p:nvSpPr>
        <p:spPr>
          <a:xfrm>
            <a:off x="117695" y="1267743"/>
            <a:ext cx="61851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4.2 K Measurement</a:t>
            </a:r>
          </a:p>
          <a:p>
            <a:r>
              <a:rPr lang="fr-FR" dirty="0"/>
              <a:t>Target:</a:t>
            </a:r>
            <a:r>
              <a:rPr lang="en-GB" dirty="0"/>
              <a:t>	Q &gt; 4×10</a:t>
            </a:r>
            <a:r>
              <a:rPr lang="en-GB" baseline="30000" dirty="0"/>
              <a:t>8</a:t>
            </a:r>
            <a:r>
              <a:rPr lang="en-GB" dirty="0"/>
              <a:t> at 12 MV/m</a:t>
            </a:r>
          </a:p>
          <a:p>
            <a:pPr lvl="1"/>
            <a:r>
              <a:rPr lang="en-GB" dirty="0"/>
              <a:t>Equivalent with Q &gt; 3</a:t>
            </a:r>
            <a:r>
              <a:rPr lang="en-GB" altLang="ja-JP" dirty="0"/>
              <a:t>×10</a:t>
            </a:r>
            <a:r>
              <a:rPr lang="en-GB" altLang="ja-JP" baseline="30000" dirty="0"/>
              <a:t>9 </a:t>
            </a:r>
            <a:r>
              <a:rPr lang="en-GB" altLang="ja-JP" dirty="0"/>
              <a:t>at 4.5 K, 400 MHz (FCC)</a:t>
            </a:r>
            <a:endParaRPr lang="fr-FR" altLang="ja-JP" dirty="0"/>
          </a:p>
          <a:p>
            <a:pPr lvl="1"/>
            <a:endParaRPr lang="fr-FR" altLang="ja-JP" dirty="0"/>
          </a:p>
          <a:p>
            <a:r>
              <a:rPr lang="fr-FR" altLang="ja-JP" dirty="0"/>
              <a:t>Result (at KEK, March 2024):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ja-JP" dirty="0"/>
              <a:t>Could not reach Q requirement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altLang="ja-JP" dirty="0"/>
              <a:t>2.6-2.8</a:t>
            </a:r>
            <a:r>
              <a:rPr lang="en-GB" altLang="ja-JP" dirty="0"/>
              <a:t> ×10</a:t>
            </a:r>
            <a:r>
              <a:rPr lang="en-GB" altLang="ja-JP" baseline="30000" dirty="0"/>
              <a:t>8</a:t>
            </a:r>
            <a:r>
              <a:rPr lang="en-GB" altLang="ja-JP" dirty="0"/>
              <a:t> at 12 MV/m</a:t>
            </a:r>
            <a:endParaRPr lang="fr-FR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ja-JP" dirty="0"/>
              <a:t>Stopped at 12 MV/m due to power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ja-JP" dirty="0"/>
              <a:t>No field emission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ja-JP" dirty="0"/>
              <a:t>No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ja-JP" dirty="0"/>
              <a:t>Good reproducibility between the two cavities</a:t>
            </a:r>
            <a:endParaRPr lang="en-GB" altLang="ja-JP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79E13A-34C5-7DEF-A4C2-6FCF84973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latin typeface="+mj-lt"/>
              </a:rPr>
              <a:t>RF Measurement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D432EE-52DC-7667-4BEF-7F1A6885D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36D0E-1434-A274-A5C4-8159ED0B3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13</a:t>
            </a:fld>
            <a:endParaRPr lang="ja-JP" altLang="en-US"/>
          </a:p>
        </p:txBody>
      </p:sp>
      <p:pic>
        <p:nvPicPr>
          <p:cNvPr id="7" name="Picture 6" descr="A graph of a diagram&#10;&#10;Description automatically generated">
            <a:extLst>
              <a:ext uri="{FF2B5EF4-FFF2-40B4-BE49-F238E27FC236}">
                <a16:creationId xmlns:a16="http://schemas.microsoft.com/office/drawing/2014/main" id="{515AE77C-6390-B7B3-7BD5-977E4918A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809" y="1567557"/>
            <a:ext cx="5663459" cy="4322514"/>
          </a:xfrm>
          <a:prstGeom prst="rect">
            <a:avLst/>
          </a:prstGeom>
        </p:spPr>
      </p:pic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8238ED-D03E-381B-D92C-5DC322490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315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graph showing a number of different sizes of objects&#10;&#10;Description automatically generated with medium confidence">
            <a:extLst>
              <a:ext uri="{FF2B5EF4-FFF2-40B4-BE49-F238E27FC236}">
                <a16:creationId xmlns:a16="http://schemas.microsoft.com/office/drawing/2014/main" id="{C421B2FE-98FD-94D1-E5B3-D11186A18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427" y="1567558"/>
            <a:ext cx="5495841" cy="43225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79E13A-34C5-7DEF-A4C2-6FCF84973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latin typeface="+mj-lt"/>
              </a:rPr>
              <a:t>RF Measurement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D432EE-52DC-7667-4BEF-7F1A6885D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36D0E-1434-A274-A5C4-8159ED0B3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14</a:t>
            </a:fld>
            <a:endParaRPr lang="ja-JP" altLang="en-US"/>
          </a:p>
        </p:txBody>
      </p:sp>
      <p:pic>
        <p:nvPicPr>
          <p:cNvPr id="7" name="Picture 6" descr="A graph of a temperature&#10;&#10;Description automatically generated">
            <a:extLst>
              <a:ext uri="{FF2B5EF4-FFF2-40B4-BE49-F238E27FC236}">
                <a16:creationId xmlns:a16="http://schemas.microsoft.com/office/drawing/2014/main" id="{B9326871-53AF-8345-F566-BDBEFA81C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64" y="4097807"/>
            <a:ext cx="2848766" cy="2257262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CC29B589-2C04-07CA-F749-54882023EBA2}"/>
              </a:ext>
            </a:extLst>
          </p:cNvPr>
          <p:cNvSpPr txBox="1"/>
          <p:nvPr/>
        </p:nvSpPr>
        <p:spPr>
          <a:xfrm>
            <a:off x="117695" y="1267743"/>
            <a:ext cx="6185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Below 2.0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 </a:t>
            </a:r>
            <a:r>
              <a:rPr lang="en-US" i="1" dirty="0"/>
              <a:t>E</a:t>
            </a:r>
            <a:r>
              <a:rPr lang="en-US" baseline="-25000" dirty="0"/>
              <a:t>acc</a:t>
            </a:r>
            <a:r>
              <a:rPr lang="en-US" dirty="0"/>
              <a:t>:	15.5/15.7 MV/m (C1/C1b, 1.85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Max </a:t>
            </a:r>
            <a:r>
              <a:rPr lang="en-US" altLang="ja-JP" i="1" dirty="0"/>
              <a:t>Q</a:t>
            </a:r>
            <a:r>
              <a:rPr lang="en-US" altLang="ja-JP" dirty="0"/>
              <a:t>:	9.5 ×10</a:t>
            </a:r>
            <a:r>
              <a:rPr lang="en-US" altLang="ja-JP" baseline="30000" dirty="0"/>
              <a:t>10</a:t>
            </a:r>
            <a:r>
              <a:rPr lang="en-US" altLang="ja-JP" dirty="0"/>
              <a:t> (C1b: 1.40 K, 1.0 MV/m)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Quench field exceeded 12 MV/m without field emission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High quality factor in low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Q slope was too steep in high 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There is still room for improvement in surface treatment.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dirty="0"/>
              <a:t>Minimizing temperature gradient on </a:t>
            </a:r>
            <a:r>
              <a:rPr lang="en-GB" altLang="ja-JP" i="1" dirty="0"/>
              <a:t>T</a:t>
            </a:r>
            <a:r>
              <a:rPr lang="en-GB" altLang="ja-JP" baseline="-25000" dirty="0"/>
              <a:t>c</a:t>
            </a:r>
            <a:r>
              <a:rPr lang="en-GB" altLang="ja-JP" dirty="0"/>
              <a:t> is essential.</a:t>
            </a:r>
          </a:p>
        </p:txBody>
      </p:sp>
      <p:pic>
        <p:nvPicPr>
          <p:cNvPr id="15" name="図 14" descr="グラフ&#10;&#10;自動的に生成された説明">
            <a:extLst>
              <a:ext uri="{FF2B5EF4-FFF2-40B4-BE49-F238E27FC236}">
                <a16:creationId xmlns:a16="http://schemas.microsoft.com/office/drawing/2014/main" id="{BAC91176-CB58-0AB4-71E6-3D425119F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148" y="4097807"/>
            <a:ext cx="2776504" cy="2257262"/>
          </a:xfrm>
          <a:prstGeom prst="rect">
            <a:avLst/>
          </a:prstGeom>
        </p:spPr>
      </p:pic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96BC45-3AD8-3DA1-ED5F-5CD80B98C2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6737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5B140F-97C1-5EDE-388C-6A9377777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Summary</a:t>
            </a:r>
            <a:endParaRPr kumimoji="1" lang="ja-JP" altLang="en-US" b="1">
              <a:latin typeface="+mj-lt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F651983-7CDE-A05E-0ACB-EB96367E8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A8DDEE-A66D-D36A-0226-44BD7B103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15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992452A-1CAB-EC83-D26D-5CDE4F049AFE}"/>
              </a:ext>
            </a:extLst>
          </p:cNvPr>
          <p:cNvSpPr txBox="1"/>
          <p:nvPr/>
        </p:nvSpPr>
        <p:spPr>
          <a:xfrm>
            <a:off x="3734214" y="3598154"/>
            <a:ext cx="47235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>
                  <a:outerShdw blurRad="63500" dist="38100" dir="5400000" algn="tl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ahoma"/>
                <a:ea typeface="ヒラギノ角ゴシック W6"/>
                <a:cs typeface="+mj-cs"/>
              </a:rPr>
              <a:t>Acknowledgements</a:t>
            </a:r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7B1060C-103E-3F04-94AD-ACD6F0FC3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737" y="4292593"/>
            <a:ext cx="2248387" cy="106847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451A69D-FF0A-B50B-6838-F395DEEF5D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795" y="4255330"/>
            <a:ext cx="2930247" cy="11430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A42F3F9-2787-3918-F3C1-3E5AFF96A9CC}"/>
              </a:ext>
            </a:extLst>
          </p:cNvPr>
          <p:cNvSpPr txBox="1"/>
          <p:nvPr/>
        </p:nvSpPr>
        <p:spPr>
          <a:xfrm>
            <a:off x="432000" y="942099"/>
            <a:ext cx="11545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An optimized manufacturing method has been achieved, for the cavity without seam by hydroforming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We succeeded in manufacturing of a full seamless cavity by 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hydroforming.</a:t>
            </a:r>
            <a:r>
              <a:rPr kumimoji="1" lang="en-US" altLang="ja-JP" sz="2400" dirty="0"/>
              <a:t> We thank the strong collaboration with NEURON (Japan) and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Niobium thin film was coated with HiPIMS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RF performance was measured at KEK and confirmed to be close to FCC requirement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DD84100-5493-2F33-8AC0-62C3348A2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2323" y="4505893"/>
            <a:ext cx="2805905" cy="64187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E1B5B13-8F4B-06A3-49A5-84BD0765D9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95" y="5618633"/>
            <a:ext cx="2467214" cy="74931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D057199-EDD9-6346-EA04-09A0AE0906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6353" y="5577165"/>
            <a:ext cx="835970" cy="83225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960F885-613C-063F-BA27-B3C14E9F71E8}"/>
              </a:ext>
            </a:extLst>
          </p:cNvPr>
          <p:cNvSpPr txBox="1"/>
          <p:nvPr/>
        </p:nvSpPr>
        <p:spPr>
          <a:xfrm>
            <a:off x="3369365" y="5639349"/>
            <a:ext cx="3160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MEC, </a:t>
            </a:r>
            <a:r>
              <a:rPr kumimoji="1" lang="en-US" altLang="ja-JP" sz="2000" dirty="0" err="1"/>
              <a:t>iCASA</a:t>
            </a:r>
            <a:endParaRPr kumimoji="1" lang="en-US" altLang="ja-JP" sz="2000" dirty="0"/>
          </a:p>
          <a:p>
            <a:r>
              <a:rPr lang="en-US" altLang="ja-JP" sz="2000" dirty="0"/>
              <a:t>Prof. emeritus A. Yamamoto </a:t>
            </a:r>
            <a:endParaRPr kumimoji="1" lang="ja-JP" altLang="en-US" sz="20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4AAC83-F3C9-B7A9-15F5-CF2F4C826188}"/>
              </a:ext>
            </a:extLst>
          </p:cNvPr>
          <p:cNvSpPr txBox="1"/>
          <p:nvPr/>
        </p:nvSpPr>
        <p:spPr>
          <a:xfrm>
            <a:off x="7983986" y="5793237"/>
            <a:ext cx="2665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EN-MME, TE-VSC, SY-RF</a:t>
            </a:r>
            <a:endParaRPr kumimoji="1" lang="ja-JP" altLang="en-US" sz="2000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3E7DA9-1CDE-7BF7-A472-2A5E99BC0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75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3A031-F274-18CE-F1EB-F9F208929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Contents</a:t>
            </a:r>
            <a:endParaRPr kumimoji="1" lang="ja-JP" altLang="en-US" b="1">
              <a:latin typeface="+mj-lt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1FCCDF-FF33-7837-3320-07E08CA93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>
                <a:latin typeface="+mn-lt"/>
              </a:rPr>
              <a:t>Fabrication of full seamless cavity</a:t>
            </a:r>
          </a:p>
          <a:p>
            <a:r>
              <a:rPr lang="en-US" altLang="ja-JP" sz="2800" dirty="0">
                <a:latin typeface="+mn-lt"/>
              </a:rPr>
              <a:t>Niobium coating</a:t>
            </a:r>
          </a:p>
          <a:p>
            <a:r>
              <a:rPr kumimoji="1" lang="en-US" altLang="ja-JP" sz="2800" dirty="0">
                <a:latin typeface="+mn-lt"/>
              </a:rPr>
              <a:t>RF test</a:t>
            </a:r>
            <a:endParaRPr kumimoji="1" lang="ja-JP" altLang="en-US" sz="2800">
              <a:latin typeface="+mn-lt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BDB676-B6D2-03B8-0845-7C3B3F73A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6470B32-B110-4DE3-CCBE-CA228C8B7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1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8C2355C-FC4D-F9DB-171D-93C9F8D795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542" y="2620512"/>
            <a:ext cx="5044915" cy="277379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B8895E-1FC0-285A-5ADB-37972A932D14}"/>
              </a:ext>
            </a:extLst>
          </p:cNvPr>
          <p:cNvSpPr txBox="1"/>
          <p:nvPr/>
        </p:nvSpPr>
        <p:spPr>
          <a:xfrm>
            <a:off x="3210722" y="5394305"/>
            <a:ext cx="5770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1.3 GHz one-cell full-seamless copper substrate cavity</a:t>
            </a:r>
            <a:endParaRPr kumimoji="1" lang="ja-JP" altLang="en-US" sz="2000"/>
          </a:p>
        </p:txBody>
      </p:sp>
      <p:sp>
        <p:nvSpPr>
          <p:cNvPr id="9" name="フッター プレースホルダー 9">
            <a:extLst>
              <a:ext uri="{FF2B5EF4-FFF2-40B4-BE49-F238E27FC236}">
                <a16:creationId xmlns:a16="http://schemas.microsoft.com/office/drawing/2014/main" id="{D02534B9-510B-1646-E2F2-2EBB75B3F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643943"/>
            <a:ext cx="6216032" cy="21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kumimoji="1" lang="en-US" altLang="ja-JP"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Copper full-seamless substrate cavity manufactured by hydroforming - H. Araki (KEK/CERN)</a:t>
            </a:r>
          </a:p>
        </p:txBody>
      </p:sp>
    </p:spTree>
    <p:extLst>
      <p:ext uri="{BB962C8B-B14F-4D97-AF65-F5344CB8AC3E}">
        <p14:creationId xmlns:p14="http://schemas.microsoft.com/office/powerpoint/2010/main" val="2867471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BD48D8-B95D-1F2D-5ED1-96EF834B5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Tube hydroforming</a:t>
            </a:r>
            <a:endParaRPr kumimoji="1" lang="ja-JP" altLang="en-US" b="1">
              <a:latin typeface="+mj-lt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63B815-48E6-5204-3AB2-0D3D0A75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2A8A5F2-E836-4BD4-E2CB-B78A2A346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9689BAB-E0C8-C0BF-9719-26179468649B}"/>
              </a:ext>
            </a:extLst>
          </p:cNvPr>
          <p:cNvSpPr/>
          <p:nvPr/>
        </p:nvSpPr>
        <p:spPr>
          <a:xfrm>
            <a:off x="2449410" y="3316537"/>
            <a:ext cx="1800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altLang="ja-JP" sz="1400" b="0" i="0" u="none" strike="noStrike" dirty="0">
                <a:solidFill>
                  <a:srgbClr val="001E42"/>
                </a:solidFill>
                <a:effectLst/>
              </a:rPr>
              <a:t>Shijian Yuan, Springer</a:t>
            </a:r>
            <a:r>
              <a:rPr lang="ja-JP" altLang="en-US" sz="1400"/>
              <a:t> </a:t>
            </a:r>
            <a:endParaRPr lang="ja-JP" altLang="en-US" sz="1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3EA0FA7-2DC5-6BD0-724D-978B97F2DE8F}"/>
              </a:ext>
            </a:extLst>
          </p:cNvPr>
          <p:cNvSpPr txBox="1"/>
          <p:nvPr/>
        </p:nvSpPr>
        <p:spPr>
          <a:xfrm>
            <a:off x="3634749" y="5755900"/>
            <a:ext cx="1634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Automobile parts</a:t>
            </a:r>
          </a:p>
          <a:p>
            <a:r>
              <a:rPr kumimoji="1" lang="en-US" altLang="ja-JP" sz="1600" dirty="0"/>
              <a:t>Hydraulic joints</a:t>
            </a:r>
            <a:endParaRPr kumimoji="1" lang="ja-JP" altLang="en-US" sz="16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FA09AFF-C975-D7AD-AE41-F605EBAA901B}"/>
              </a:ext>
            </a:extLst>
          </p:cNvPr>
          <p:cNvSpPr/>
          <p:nvPr/>
        </p:nvSpPr>
        <p:spPr>
          <a:xfrm>
            <a:off x="8881100" y="6102171"/>
            <a:ext cx="18538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" altLang="ja-JP" sz="1200" dirty="0">
                <a:solidFill>
                  <a:schemeClr val="bg1">
                    <a:lumMod val="50000"/>
                  </a:schemeClr>
                </a:solidFill>
              </a:rPr>
              <a:t>https://</a:t>
            </a:r>
            <a:r>
              <a:rPr kumimoji="1" lang="en" altLang="ja-JP" sz="1200" dirty="0" err="1">
                <a:solidFill>
                  <a:schemeClr val="bg1">
                    <a:lumMod val="50000"/>
                  </a:schemeClr>
                </a:solidFill>
              </a:rPr>
              <a:t>sango.jp</a:t>
            </a:r>
            <a:r>
              <a:rPr kumimoji="1" lang="en" altLang="ja-JP" sz="12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kumimoji="1" lang="en" altLang="ja-JP" sz="1200" dirty="0" err="1">
                <a:solidFill>
                  <a:schemeClr val="bg1">
                    <a:lumMod val="50000"/>
                  </a:schemeClr>
                </a:solidFill>
              </a:rPr>
              <a:t>pipe.html</a:t>
            </a:r>
            <a:endParaRPr kumimoji="1" lang="ja-JP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88FAD95-BBB3-E4B9-BB4B-73878DC712E6}"/>
              </a:ext>
            </a:extLst>
          </p:cNvPr>
          <p:cNvSpPr txBox="1"/>
          <p:nvPr/>
        </p:nvSpPr>
        <p:spPr>
          <a:xfrm>
            <a:off x="6378668" y="5755900"/>
            <a:ext cx="1329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Flexible tubes</a:t>
            </a:r>
            <a:endParaRPr kumimoji="1" lang="ja-JP" altLang="en-US" sz="16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EC44A5D-897D-AF80-6D9D-8579648845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486" b="18906"/>
          <a:stretch/>
        </p:blipFill>
        <p:spPr>
          <a:xfrm>
            <a:off x="4878867" y="1257178"/>
            <a:ext cx="6795576" cy="205935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7A22F5E-5E30-3C68-6739-BA3FF7F3B8EA}"/>
              </a:ext>
            </a:extLst>
          </p:cNvPr>
          <p:cNvSpPr txBox="1"/>
          <p:nvPr/>
        </p:nvSpPr>
        <p:spPr>
          <a:xfrm>
            <a:off x="4026651" y="811837"/>
            <a:ext cx="4138697" cy="400110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chemeClr val="accent6"/>
                </a:solidFill>
              </a:rPr>
              <a:t>Well-known plastic forming technique</a:t>
            </a:r>
            <a:endParaRPr kumimoji="1" lang="ja-JP" altLang="en-US" sz="2000" dirty="0">
              <a:solidFill>
                <a:schemeClr val="accent6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22D13DA-B0F7-97C5-2706-E044DB162C92}"/>
              </a:ext>
            </a:extLst>
          </p:cNvPr>
          <p:cNvSpPr txBox="1"/>
          <p:nvPr/>
        </p:nvSpPr>
        <p:spPr>
          <a:xfrm>
            <a:off x="6745281" y="3526735"/>
            <a:ext cx="30627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>
                <a:solidFill>
                  <a:schemeClr val="bg1">
                    <a:lumMod val="50000"/>
                  </a:schemeClr>
                </a:solidFill>
              </a:rPr>
              <a:t>https://www.tube-forming.co.jp/bulge.html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094B74A-B535-D132-274A-F38DF2F56283}"/>
              </a:ext>
            </a:extLst>
          </p:cNvPr>
          <p:cNvSpPr txBox="1"/>
          <p:nvPr/>
        </p:nvSpPr>
        <p:spPr>
          <a:xfrm>
            <a:off x="8926635" y="5755900"/>
            <a:ext cx="1762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Hollow flame parts</a:t>
            </a:r>
            <a:endParaRPr kumimoji="1" lang="ja-JP" altLang="en-US" sz="1600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F42028E2-637A-90E6-05BF-DD63AFEAA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932" y="3884333"/>
            <a:ext cx="2466635" cy="18720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0461051A-C648-DA69-6681-4A330AA32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020" y="3870500"/>
            <a:ext cx="2466635" cy="1872000"/>
          </a:xfrm>
          <a:prstGeom prst="rect">
            <a:avLst/>
          </a:prstGeom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1DA3BFAD-E23D-30E7-2909-0A2E22374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1107" y="3870500"/>
            <a:ext cx="3186529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90D725D-EC7A-2655-DD60-BC27E16B7F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365" y="3884333"/>
            <a:ext cx="2490114" cy="187200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4C17102-F32A-B698-B304-C8EB042EEEB2}"/>
              </a:ext>
            </a:extLst>
          </p:cNvPr>
          <p:cNvSpPr txBox="1"/>
          <p:nvPr/>
        </p:nvSpPr>
        <p:spPr>
          <a:xfrm>
            <a:off x="1434815" y="5755900"/>
            <a:ext cx="826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Bellows</a:t>
            </a:r>
            <a:endParaRPr kumimoji="1" lang="ja-JP" altLang="en-US" sz="16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F80124F-0B56-BAAA-6A58-C5E5C916D5D4}"/>
              </a:ext>
            </a:extLst>
          </p:cNvPr>
          <p:cNvSpPr txBox="1"/>
          <p:nvPr/>
        </p:nvSpPr>
        <p:spPr>
          <a:xfrm>
            <a:off x="7125250" y="3200625"/>
            <a:ext cx="2302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Principle of hydroforming</a:t>
            </a:r>
            <a:endParaRPr kumimoji="1" lang="ja-JP" altLang="en-US" sz="1600" dirty="0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282B069A-DD42-2990-2BCB-1C16169AE9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1999" y="1354157"/>
            <a:ext cx="1344652" cy="2008013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B192984-DDD0-F844-FB82-2CAD1CF19633}"/>
              </a:ext>
            </a:extLst>
          </p:cNvPr>
          <p:cNvSpPr txBox="1"/>
          <p:nvPr/>
        </p:nvSpPr>
        <p:spPr>
          <a:xfrm>
            <a:off x="4971428" y="6215648"/>
            <a:ext cx="224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75000"/>
                  </a:schemeClr>
                </a:solidFill>
              </a:rPr>
              <a:t>Industrial applications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51572C-5EBC-3A68-BC95-BC724A723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071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2A89-8278-4E1A-3ADC-5EA75AAF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>
                <a:latin typeface="Tahoma Bold"/>
              </a:rPr>
              <a:t>Full-seamless cavity concept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52D828-0E94-4780-C761-2F6C8E81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AE4E06-23C3-2A16-3220-FE08D8F2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B3D61BF-83FB-1CFB-5BB8-7714C475793C}"/>
              </a:ext>
            </a:extLst>
          </p:cNvPr>
          <p:cNvSpPr txBox="1"/>
          <p:nvPr/>
        </p:nvSpPr>
        <p:spPr>
          <a:xfrm>
            <a:off x="148432" y="1412247"/>
            <a:ext cx="2620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6"/>
                </a:solidFill>
              </a:rPr>
              <a:t>Conventional (4 pieces)</a:t>
            </a:r>
            <a:endParaRPr kumimoji="1" lang="ja-JP" altLang="en-US" sz="2000">
              <a:solidFill>
                <a:schemeClr val="accent6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7D593B-0C74-2B02-C78C-CE5AA61C0F71}"/>
              </a:ext>
            </a:extLst>
          </p:cNvPr>
          <p:cNvSpPr txBox="1"/>
          <p:nvPr/>
        </p:nvSpPr>
        <p:spPr>
          <a:xfrm>
            <a:off x="148432" y="4668330"/>
            <a:ext cx="25234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accent6"/>
                </a:solidFill>
              </a:rPr>
              <a:t>Full</a:t>
            </a:r>
            <a:r>
              <a:rPr kumimoji="1" lang="en-US" altLang="ja-JP" sz="2000" dirty="0">
                <a:solidFill>
                  <a:schemeClr val="accent6"/>
                </a:solidFill>
              </a:rPr>
              <a:t> seamless (1 piece)</a:t>
            </a:r>
            <a:endParaRPr kumimoji="1" lang="ja-JP" altLang="en-US" sz="2000">
              <a:solidFill>
                <a:schemeClr val="accent6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1AC0BBB-F747-027B-13FF-49BBDD572654}"/>
              </a:ext>
            </a:extLst>
          </p:cNvPr>
          <p:cNvSpPr txBox="1"/>
          <p:nvPr/>
        </p:nvSpPr>
        <p:spPr>
          <a:xfrm>
            <a:off x="1889508" y="5636386"/>
            <a:ext cx="8412983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This time, we try an </a:t>
            </a:r>
            <a:r>
              <a:rPr lang="en-US" altLang="ja-JP" b="1" dirty="0"/>
              <a:t>OFE copper </a:t>
            </a:r>
            <a:r>
              <a:rPr lang="en-US" altLang="ja-JP" dirty="0"/>
              <a:t>substrate cavity for niobium coating.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There is no welding bead on equator and iris parts so that inner surface is so smooth. It has a big merit for niobium coating.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5FAB749-D978-EDD0-25DE-FB5F7D450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110" y="880190"/>
            <a:ext cx="2921706" cy="478097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4243850-4C85-E8AF-E906-8DA08B8126F3}"/>
              </a:ext>
            </a:extLst>
          </p:cNvPr>
          <p:cNvSpPr txBox="1"/>
          <p:nvPr/>
        </p:nvSpPr>
        <p:spPr>
          <a:xfrm>
            <a:off x="148432" y="3037265"/>
            <a:ext cx="2212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accent6"/>
                </a:solidFill>
              </a:rPr>
              <a:t>S</a:t>
            </a:r>
            <a:r>
              <a:rPr kumimoji="1" lang="en-US" altLang="ja-JP" sz="2000" dirty="0">
                <a:solidFill>
                  <a:schemeClr val="accent6"/>
                </a:solidFill>
              </a:rPr>
              <a:t>eamless (3 pieces)</a:t>
            </a:r>
            <a:endParaRPr kumimoji="1" lang="ja-JP" altLang="en-US" sz="2000">
              <a:solidFill>
                <a:schemeClr val="accent6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86A2C4E-7D60-0E5E-DE23-7132539C6D8F}"/>
              </a:ext>
            </a:extLst>
          </p:cNvPr>
          <p:cNvSpPr txBox="1"/>
          <p:nvPr/>
        </p:nvSpPr>
        <p:spPr>
          <a:xfrm>
            <a:off x="5865034" y="1364933"/>
            <a:ext cx="3626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Cell part is manufactured by press-forming and EB welded with beam tubes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1FFBE4-11DE-73AC-0F53-62071361143A}"/>
              </a:ext>
            </a:extLst>
          </p:cNvPr>
          <p:cNvSpPr txBox="1"/>
          <p:nvPr/>
        </p:nvSpPr>
        <p:spPr>
          <a:xfrm>
            <a:off x="5865034" y="2793622"/>
            <a:ext cx="3449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Cell part is manufactured by </a:t>
            </a:r>
            <a:r>
              <a:rPr kumimoji="1" lang="en-US" altLang="ja-JP" sz="1600" dirty="0"/>
              <a:t>hydroforming</a:t>
            </a:r>
            <a:r>
              <a:rPr kumimoji="1" lang="en-US" altLang="ja-JP" sz="1400" dirty="0"/>
              <a:t> from a seamless tube, then </a:t>
            </a:r>
            <a:r>
              <a:rPr lang="en-US" altLang="ja-JP" sz="1400" dirty="0"/>
              <a:t>EB welded with beam tubes</a:t>
            </a:r>
          </a:p>
          <a:p>
            <a:r>
              <a:rPr kumimoji="1" lang="en-US" altLang="ja-JP" sz="1400" b="1" dirty="0"/>
              <a:t>KEK</a:t>
            </a:r>
            <a:r>
              <a:rPr kumimoji="1" lang="en-US" altLang="ja-JP" sz="1400" dirty="0"/>
              <a:t> succeeded 3-cell </a:t>
            </a:r>
            <a:r>
              <a:rPr lang="en-US" altLang="ja-JP" sz="1400" dirty="0"/>
              <a:t>bulk niobium </a:t>
            </a:r>
            <a:r>
              <a:rPr kumimoji="1" lang="en-US" altLang="ja-JP" sz="1400" dirty="0"/>
              <a:t>cavity in this method.</a:t>
            </a:r>
            <a:endParaRPr kumimoji="1" lang="ja-JP" altLang="en-US" sz="14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F915D2-EE3F-C439-F7C2-847FD2DC54EE}"/>
              </a:ext>
            </a:extLst>
          </p:cNvPr>
          <p:cNvSpPr txBox="1"/>
          <p:nvPr/>
        </p:nvSpPr>
        <p:spPr>
          <a:xfrm>
            <a:off x="5865033" y="4520466"/>
            <a:ext cx="32145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Whole cavity is manufactures by </a:t>
            </a:r>
            <a:r>
              <a:rPr lang="en-US" altLang="ja-JP" sz="1600" dirty="0"/>
              <a:t>hydroforming</a:t>
            </a:r>
            <a:r>
              <a:rPr lang="en-US" altLang="ja-JP" sz="1400" dirty="0"/>
              <a:t> from one seamless tube.</a:t>
            </a:r>
          </a:p>
          <a:p>
            <a:r>
              <a:rPr lang="en-US" altLang="ja-JP" sz="1400" dirty="0"/>
              <a:t>There is no welding part (no bead).</a:t>
            </a:r>
          </a:p>
        </p:txBody>
      </p:sp>
      <p:pic>
        <p:nvPicPr>
          <p:cNvPr id="13" name="図 12" descr="CIMG3583.JPG">
            <a:extLst>
              <a:ext uri="{FF2B5EF4-FFF2-40B4-BE49-F238E27FC236}">
                <a16:creationId xmlns:a16="http://schemas.microsoft.com/office/drawing/2014/main" id="{7937E4AC-29C9-3A64-35D5-90FB436633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635" y="2707572"/>
            <a:ext cx="2531901" cy="122198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78322CD-98A6-817E-B832-56F3245934F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1204" y="865843"/>
            <a:ext cx="2529332" cy="171097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95B05D8B-9D11-A69F-4E09-2D03A7741F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016" y="4040522"/>
            <a:ext cx="2574519" cy="1415521"/>
          </a:xfrm>
          <a:prstGeom prst="rect">
            <a:avLst/>
          </a:prstGeom>
        </p:spPr>
      </p:pic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C6D64B3C-BD27-C8EF-FDCD-E1D0BDFAE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790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AFFAD098-3963-30D2-C011-732CDB9E7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478" y="925241"/>
            <a:ext cx="8089042" cy="560714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2A89-8278-4E1A-3ADC-5EA75AAF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>
                <a:latin typeface="Tahoma Bold"/>
              </a:rPr>
              <a:t>1.3 GHz one-cell full-seamless copper cavity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52D828-0E94-4780-C761-2F6C8E81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AE4E06-23C3-2A16-3220-FE08D8F2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FA6A9C-7B5A-D9F4-C1F2-D5AFF932B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497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2A89-8278-4E1A-3ADC-5EA75AAF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>
                <a:latin typeface="Tahoma Bold"/>
              </a:rPr>
              <a:t>1.3 GHz one-cell full-seamless copper cavity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52D828-0E94-4780-C761-2F6C8E81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AE4E06-23C3-2A16-3220-FE08D8F2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FFAD098-3963-30D2-C011-732CDB9E7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236649" y="-381212"/>
            <a:ext cx="5718702" cy="8089042"/>
          </a:xfrm>
          <a:prstGeom prst="rect">
            <a:avLst/>
          </a:prstGeom>
        </p:spPr>
      </p:pic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FA6A9C-7B5A-D9F4-C1F2-D5AFF932B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512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2A89-8278-4E1A-3ADC-5EA75AAF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Optimized manufacturing process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52D828-0E94-4780-C761-2F6C8E81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AE4E06-23C3-2A16-3220-FE08D8F2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25C4CA8-3BB7-37CF-F3F3-42D5FDA8F2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0865" y="1029887"/>
            <a:ext cx="3909060" cy="535686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4B1A2FC-EE8D-89B8-BFEB-1244AEB60564}"/>
              </a:ext>
            </a:extLst>
          </p:cNvPr>
          <p:cNvSpPr txBox="1"/>
          <p:nvPr/>
        </p:nvSpPr>
        <p:spPr>
          <a:xfrm>
            <a:off x="2177915" y="1942439"/>
            <a:ext cx="18168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Hydroforming 1</a:t>
            </a:r>
          </a:p>
          <a:p>
            <a:r>
              <a:rPr lang="en-US" altLang="ja-JP" sz="2000" dirty="0"/>
              <a:t>(HF1)</a:t>
            </a:r>
            <a:endParaRPr kumimoji="1" lang="ja-JP" altLang="en-US" sz="20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A96671D-D236-9CCF-8101-83E43EB28D3A}"/>
              </a:ext>
            </a:extLst>
          </p:cNvPr>
          <p:cNvSpPr txBox="1"/>
          <p:nvPr/>
        </p:nvSpPr>
        <p:spPr>
          <a:xfrm>
            <a:off x="2315132" y="1069907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Initial</a:t>
            </a:r>
            <a:r>
              <a:rPr kumimoji="1" lang="en-US" altLang="ja-JP" sz="2000" dirty="0"/>
              <a:t> tube</a:t>
            </a:r>
            <a:endParaRPr kumimoji="1" lang="ja-JP" altLang="en-US" sz="20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FB48DDD-EFA6-F8BF-2408-6F4F0592E770}"/>
              </a:ext>
            </a:extLst>
          </p:cNvPr>
          <p:cNvSpPr txBox="1"/>
          <p:nvPr/>
        </p:nvSpPr>
        <p:spPr>
          <a:xfrm>
            <a:off x="2690235" y="5588038"/>
            <a:ext cx="79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Finish</a:t>
            </a:r>
            <a:endParaRPr kumimoji="1" lang="ja-JP" altLang="en-US" sz="200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4B5D5F8-5745-3A9C-17CC-ED018541380F}"/>
              </a:ext>
            </a:extLst>
          </p:cNvPr>
          <p:cNvSpPr/>
          <p:nvPr/>
        </p:nvSpPr>
        <p:spPr>
          <a:xfrm>
            <a:off x="8204276" y="3213412"/>
            <a:ext cx="1342419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dirty="0">
                <a:solidFill>
                  <a:srgbClr val="FF40FF"/>
                </a:solidFill>
              </a:rPr>
              <a:t>I</a:t>
            </a:r>
            <a:r>
              <a:rPr lang="ja-JP" altLang="en-US">
                <a:solidFill>
                  <a:srgbClr val="FF40FF"/>
                </a:solidFill>
              </a:rPr>
              <a:t>ntermidiate</a:t>
            </a:r>
            <a:endParaRPr lang="en-US" altLang="ja-JP" dirty="0">
              <a:solidFill>
                <a:srgbClr val="FF4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dirty="0">
                <a:solidFill>
                  <a:srgbClr val="FF40FF"/>
                </a:solidFill>
              </a:rPr>
              <a:t>annealing</a:t>
            </a:r>
            <a:endParaRPr lang="ja-JP" altLang="en-US">
              <a:solidFill>
                <a:srgbClr val="FF40FF"/>
              </a:solidFill>
            </a:endParaRPr>
          </a:p>
        </p:txBody>
      </p:sp>
      <p:sp>
        <p:nvSpPr>
          <p:cNvPr id="18" name="山形 17">
            <a:extLst>
              <a:ext uri="{FF2B5EF4-FFF2-40B4-BE49-F238E27FC236}">
                <a16:creationId xmlns:a16="http://schemas.microsoft.com/office/drawing/2014/main" id="{46A9BAD3-BE32-C37F-3192-4E1CE35C615D}"/>
              </a:ext>
            </a:extLst>
          </p:cNvPr>
          <p:cNvSpPr/>
          <p:nvPr/>
        </p:nvSpPr>
        <p:spPr>
          <a:xfrm rot="5400000">
            <a:off x="2927993" y="1594860"/>
            <a:ext cx="316688" cy="302474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山形 18">
            <a:extLst>
              <a:ext uri="{FF2B5EF4-FFF2-40B4-BE49-F238E27FC236}">
                <a16:creationId xmlns:a16="http://schemas.microsoft.com/office/drawing/2014/main" id="{27856E5E-BD38-E763-61BA-CE504BA6A87A}"/>
              </a:ext>
            </a:extLst>
          </p:cNvPr>
          <p:cNvSpPr/>
          <p:nvPr/>
        </p:nvSpPr>
        <p:spPr>
          <a:xfrm rot="5400000">
            <a:off x="2927993" y="2976913"/>
            <a:ext cx="316688" cy="302474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山形 19">
            <a:extLst>
              <a:ext uri="{FF2B5EF4-FFF2-40B4-BE49-F238E27FC236}">
                <a16:creationId xmlns:a16="http://schemas.microsoft.com/office/drawing/2014/main" id="{D8BD5FBE-5E1D-81D1-238C-7C4BD0734D4B}"/>
              </a:ext>
            </a:extLst>
          </p:cNvPr>
          <p:cNvSpPr/>
          <p:nvPr/>
        </p:nvSpPr>
        <p:spPr>
          <a:xfrm rot="5400000">
            <a:off x="2927993" y="4972225"/>
            <a:ext cx="316688" cy="302474"/>
          </a:xfrm>
          <a:prstGeom prst="chevr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37DC06C-65A0-EA70-2EFC-3B49ACCC265E}"/>
              </a:ext>
            </a:extLst>
          </p:cNvPr>
          <p:cNvSpPr txBox="1"/>
          <p:nvPr/>
        </p:nvSpPr>
        <p:spPr>
          <a:xfrm>
            <a:off x="2177915" y="4164593"/>
            <a:ext cx="18168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Hydroforming 2</a:t>
            </a:r>
          </a:p>
          <a:p>
            <a:r>
              <a:rPr lang="en-US" altLang="ja-JP" sz="2000" dirty="0"/>
              <a:t>(HF2)</a:t>
            </a:r>
            <a:endParaRPr kumimoji="1" lang="ja-JP" altLang="en-US" sz="20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D605538-7B17-A289-C6F8-85410311EFC7}"/>
              </a:ext>
            </a:extLst>
          </p:cNvPr>
          <p:cNvSpPr txBox="1"/>
          <p:nvPr/>
        </p:nvSpPr>
        <p:spPr>
          <a:xfrm>
            <a:off x="8165300" y="5281806"/>
            <a:ext cx="2504853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Machining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Welding end flanges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Inner surface treatment </a:t>
            </a: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Nb coating</a:t>
            </a:r>
            <a:endParaRPr kumimoji="1" lang="ja-JP" altLang="en-US" sz="1600"/>
          </a:p>
        </p:txBody>
      </p:sp>
      <p:sp>
        <p:nvSpPr>
          <p:cNvPr id="23" name="山形 22">
            <a:extLst>
              <a:ext uri="{FF2B5EF4-FFF2-40B4-BE49-F238E27FC236}">
                <a16:creationId xmlns:a16="http://schemas.microsoft.com/office/drawing/2014/main" id="{2DF63983-43F1-9411-5393-7B5D451C56B2}"/>
              </a:ext>
            </a:extLst>
          </p:cNvPr>
          <p:cNvSpPr/>
          <p:nvPr/>
        </p:nvSpPr>
        <p:spPr>
          <a:xfrm>
            <a:off x="7768918" y="5617467"/>
            <a:ext cx="316688" cy="302474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49ADD1C3-E739-7394-B048-9DBC07756857}"/>
              </a:ext>
            </a:extLst>
          </p:cNvPr>
          <p:cNvSpPr/>
          <p:nvPr/>
        </p:nvSpPr>
        <p:spPr>
          <a:xfrm>
            <a:off x="8165300" y="1086091"/>
            <a:ext cx="160614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dirty="0">
                <a:solidFill>
                  <a:schemeClr val="accent2"/>
                </a:solidFill>
              </a:rPr>
              <a:t>Beam tube size</a:t>
            </a:r>
            <a:endParaRPr lang="ja-JP" altLang="en-US">
              <a:solidFill>
                <a:schemeClr val="accent2"/>
              </a:solidFill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C724ED-E912-B4BC-639E-0913FF3B3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031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2A89-8278-4E1A-3ADC-5EA75AAF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Simulation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52D828-0E94-4780-C761-2F6C8E81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AE4E06-23C3-2A16-3220-FE08D8F2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7</a:t>
            </a:fld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86A2A69-3D92-46B5-F248-DCA81269C9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749" y="971879"/>
            <a:ext cx="8862808" cy="373075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F1FABAD-8092-193D-746E-D487D46B01F8}"/>
              </a:ext>
            </a:extLst>
          </p:cNvPr>
          <p:cNvSpPr txBox="1"/>
          <p:nvPr/>
        </p:nvSpPr>
        <p:spPr>
          <a:xfrm>
            <a:off x="2692232" y="4925640"/>
            <a:ext cx="7310236" cy="1083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b="1" dirty="0" err="1"/>
              <a:t>Tresca</a:t>
            </a:r>
            <a:r>
              <a:rPr lang="en-US" altLang="ja-JP" sz="2000" dirty="0"/>
              <a:t> stress distribution according to stroke</a:t>
            </a:r>
          </a:p>
          <a:p>
            <a:pPr>
              <a:lnSpc>
                <a:spcPct val="80000"/>
              </a:lnSpc>
            </a:pPr>
            <a:r>
              <a:rPr lang="en-US" altLang="ja-JP" sz="2000" dirty="0"/>
              <a:t>MAX. stresses are 381.5 and 424.1 MPa at HF1 and HF2, respectively</a:t>
            </a:r>
          </a:p>
          <a:p>
            <a:pPr>
              <a:lnSpc>
                <a:spcPct val="80000"/>
              </a:lnSpc>
            </a:pPr>
            <a:r>
              <a:rPr lang="en-US" altLang="ja-JP" sz="2000" dirty="0"/>
              <a:t>Hydroforming is held in vertical. Lower die is fixed, and upper die moves to the downward direction (see pic. next page).</a:t>
            </a:r>
            <a:endParaRPr lang="ja-JP" altLang="en-US" sz="2000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F4153119-001A-00A8-59D8-D4DDE788D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065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2A89-8278-4E1A-3ADC-5EA75AAF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>
                <a:latin typeface="+mj-lt"/>
              </a:rPr>
              <a:t>Successful</a:t>
            </a:r>
            <a:r>
              <a:rPr lang="en-US" altLang="ja-JP" b="1" dirty="0">
                <a:latin typeface="+mj-lt"/>
              </a:rPr>
              <a:t> hydroforming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52D828-0E94-4780-C761-2F6C8E81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TFSRF2024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AE4E06-23C3-2A16-3220-FE08D8F2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A3E3-8ADE-314E-B3CE-70F5ABE15F71}" type="slidenum">
              <a:rPr lang="ja-JP" altLang="en-US" smtClean="0"/>
              <a:pPr/>
              <a:t>8</a:t>
            </a:fld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380C211-0B5D-7F30-DE83-F45EBFC9CF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770" y="1017658"/>
            <a:ext cx="3764211" cy="515836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8D4FC35-3AB2-1FC9-04D9-9470CF5DAEB1}"/>
              </a:ext>
            </a:extLst>
          </p:cNvPr>
          <p:cNvSpPr txBox="1"/>
          <p:nvPr/>
        </p:nvSpPr>
        <p:spPr>
          <a:xfrm>
            <a:off x="352943" y="1821173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accent6"/>
                </a:solidFill>
              </a:rPr>
              <a:t>HF1</a:t>
            </a:r>
            <a:endParaRPr kumimoji="1" lang="ja-JP" altLang="en-US" b="1">
              <a:solidFill>
                <a:schemeClr val="accent6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81BFC01-6FC5-96F0-B6AD-E9BA1CC60F4C}"/>
              </a:ext>
            </a:extLst>
          </p:cNvPr>
          <p:cNvSpPr txBox="1"/>
          <p:nvPr/>
        </p:nvSpPr>
        <p:spPr>
          <a:xfrm>
            <a:off x="343240" y="3791992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accent6"/>
                </a:solidFill>
              </a:rPr>
              <a:t>HF2</a:t>
            </a:r>
            <a:endParaRPr kumimoji="1" lang="ja-JP" altLang="en-US" sz="2000" b="1">
              <a:solidFill>
                <a:schemeClr val="accent6"/>
              </a:solidFill>
            </a:endParaRPr>
          </a:p>
        </p:txBody>
      </p:sp>
      <p:sp>
        <p:nvSpPr>
          <p:cNvPr id="8" name="右矢印 7">
            <a:extLst>
              <a:ext uri="{FF2B5EF4-FFF2-40B4-BE49-F238E27FC236}">
                <a16:creationId xmlns:a16="http://schemas.microsoft.com/office/drawing/2014/main" id="{A9C0485E-5767-90AA-CC7F-B9E6F9A760FD}"/>
              </a:ext>
            </a:extLst>
          </p:cNvPr>
          <p:cNvSpPr/>
          <p:nvPr/>
        </p:nvSpPr>
        <p:spPr>
          <a:xfrm rot="10800000">
            <a:off x="4741657" y="3082497"/>
            <a:ext cx="657203" cy="560310"/>
          </a:xfrm>
          <a:prstGeom prst="rightArrow">
            <a:avLst>
              <a:gd name="adj1" fmla="val 60860"/>
              <a:gd name="adj2" fmla="val 46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A0B1C5C-2A1E-EE43-8BC2-C382B3D0384D}"/>
              </a:ext>
            </a:extLst>
          </p:cNvPr>
          <p:cNvSpPr txBox="1"/>
          <p:nvPr/>
        </p:nvSpPr>
        <p:spPr>
          <a:xfrm>
            <a:off x="4606393" y="3561314"/>
            <a:ext cx="118814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dirty="0"/>
              <a:t>Annealing</a:t>
            </a:r>
          </a:p>
          <a:p>
            <a:pPr>
              <a:lnSpc>
                <a:spcPct val="90000"/>
              </a:lnSpc>
            </a:pPr>
            <a:r>
              <a:rPr lang="en-US" altLang="ja-JP" dirty="0"/>
              <a:t>500℃ x 2h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1C8FE3E-9684-BC93-C218-12B65BE1B691}"/>
              </a:ext>
            </a:extLst>
          </p:cNvPr>
          <p:cNvSpPr txBox="1"/>
          <p:nvPr/>
        </p:nvSpPr>
        <p:spPr>
          <a:xfrm>
            <a:off x="9147297" y="4602984"/>
            <a:ext cx="2599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Both loading speeds: 1 mm/s</a:t>
            </a:r>
            <a:endParaRPr kumimoji="1" lang="ja-JP" altLang="en-US" sz="160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1F108FC-384B-6B9F-AEC0-FCC5B6C20D17}"/>
              </a:ext>
            </a:extLst>
          </p:cNvPr>
          <p:cNvCxnSpPr>
            <a:cxnSpLocks/>
          </p:cNvCxnSpPr>
          <p:nvPr/>
        </p:nvCxnSpPr>
        <p:spPr>
          <a:xfrm>
            <a:off x="6156348" y="4570321"/>
            <a:ext cx="0" cy="134643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BD4DA9B-5EDF-1507-FD85-184305AD0F95}"/>
              </a:ext>
            </a:extLst>
          </p:cNvPr>
          <p:cNvCxnSpPr>
            <a:cxnSpLocks/>
          </p:cNvCxnSpPr>
          <p:nvPr/>
        </p:nvCxnSpPr>
        <p:spPr>
          <a:xfrm flipH="1">
            <a:off x="6156348" y="5916758"/>
            <a:ext cx="1570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30431EE-1A80-C0D8-34DD-4C369436F39F}"/>
              </a:ext>
            </a:extLst>
          </p:cNvPr>
          <p:cNvSpPr txBox="1"/>
          <p:nvPr/>
        </p:nvSpPr>
        <p:spPr>
          <a:xfrm>
            <a:off x="6288187" y="6095556"/>
            <a:ext cx="1259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Stroke  (mm)</a:t>
            </a:r>
            <a:endParaRPr kumimoji="1" lang="ja-JP" altLang="en-US" sz="16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82A45EF-6A03-2B4E-F9C0-0664FD365704}"/>
              </a:ext>
            </a:extLst>
          </p:cNvPr>
          <p:cNvSpPr txBox="1"/>
          <p:nvPr/>
        </p:nvSpPr>
        <p:spPr>
          <a:xfrm rot="16200000">
            <a:off x="4981268" y="5125305"/>
            <a:ext cx="1494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Pressure  (MPa)</a:t>
            </a:r>
            <a:endParaRPr kumimoji="1" lang="ja-JP" altLang="en-US" sz="16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1532EC5-6DF4-707F-32DE-348B8446E937}"/>
              </a:ext>
            </a:extLst>
          </p:cNvPr>
          <p:cNvSpPr txBox="1"/>
          <p:nvPr/>
        </p:nvSpPr>
        <p:spPr>
          <a:xfrm>
            <a:off x="5795310" y="4710708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22</a:t>
            </a:r>
            <a:endParaRPr kumimoji="1" lang="ja-JP" altLang="en-US" sz="16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844CE94-06A2-DCD6-FF3D-A55FA0CC6788}"/>
              </a:ext>
            </a:extLst>
          </p:cNvPr>
          <p:cNvSpPr txBox="1"/>
          <p:nvPr/>
        </p:nvSpPr>
        <p:spPr>
          <a:xfrm>
            <a:off x="6235608" y="587053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10</a:t>
            </a:r>
            <a:endParaRPr kumimoji="1" lang="ja-JP" altLang="en-US" sz="16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D6008A-B509-654C-CBDC-0F3C8636D95E}"/>
              </a:ext>
            </a:extLst>
          </p:cNvPr>
          <p:cNvSpPr txBox="1"/>
          <p:nvPr/>
        </p:nvSpPr>
        <p:spPr>
          <a:xfrm>
            <a:off x="7333843" y="587053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51</a:t>
            </a:r>
            <a:endParaRPr kumimoji="1" lang="ja-JP" altLang="en-US" sz="160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EE1E74DF-694C-E0EB-6155-8B1E1674E483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6156348" y="4884603"/>
            <a:ext cx="263679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フリーフォーム 18">
            <a:extLst>
              <a:ext uri="{FF2B5EF4-FFF2-40B4-BE49-F238E27FC236}">
                <a16:creationId xmlns:a16="http://schemas.microsoft.com/office/drawing/2014/main" id="{A500856D-902C-F9BF-93C4-978944A051AF}"/>
              </a:ext>
            </a:extLst>
          </p:cNvPr>
          <p:cNvSpPr/>
          <p:nvPr/>
        </p:nvSpPr>
        <p:spPr>
          <a:xfrm>
            <a:off x="6158770" y="4884603"/>
            <a:ext cx="1371600" cy="1026367"/>
          </a:xfrm>
          <a:custGeom>
            <a:avLst/>
            <a:gdLst>
              <a:gd name="connsiteX0" fmla="*/ 0 w 1371600"/>
              <a:gd name="connsiteY0" fmla="*/ 1026367 h 1026367"/>
              <a:gd name="connsiteX1" fmla="*/ 261257 w 1371600"/>
              <a:gd name="connsiteY1" fmla="*/ 0 h 1026367"/>
              <a:gd name="connsiteX2" fmla="*/ 1371600 w 1371600"/>
              <a:gd name="connsiteY2" fmla="*/ 0 h 102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1026367">
                <a:moveTo>
                  <a:pt x="0" y="1026367"/>
                </a:moveTo>
                <a:lnTo>
                  <a:pt x="261257" y="0"/>
                </a:lnTo>
                <a:lnTo>
                  <a:pt x="1371600" y="0"/>
                </a:lnTo>
              </a:path>
            </a:pathLst>
          </a:cu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23366A11-D06C-6BDD-B33F-AEEDB3AA3F46}"/>
              </a:ext>
            </a:extLst>
          </p:cNvPr>
          <p:cNvCxnSpPr>
            <a:cxnSpLocks/>
          </p:cNvCxnSpPr>
          <p:nvPr/>
        </p:nvCxnSpPr>
        <p:spPr>
          <a:xfrm>
            <a:off x="6432136" y="4919531"/>
            <a:ext cx="0" cy="1009007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ACCE530-33B4-A3E5-3293-1C12C3DB4CD3}"/>
              </a:ext>
            </a:extLst>
          </p:cNvPr>
          <p:cNvCxnSpPr>
            <a:cxnSpLocks/>
          </p:cNvCxnSpPr>
          <p:nvPr/>
        </p:nvCxnSpPr>
        <p:spPr>
          <a:xfrm>
            <a:off x="7530370" y="4919531"/>
            <a:ext cx="0" cy="1009007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DD98226-23CE-13DA-B909-57CA157D4416}"/>
              </a:ext>
            </a:extLst>
          </p:cNvPr>
          <p:cNvSpPr txBox="1"/>
          <p:nvPr/>
        </p:nvSpPr>
        <p:spPr>
          <a:xfrm>
            <a:off x="6312679" y="6343448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accent6"/>
                </a:solidFill>
              </a:rPr>
              <a:t>HF1 </a:t>
            </a:r>
            <a:r>
              <a:rPr kumimoji="1" lang="en-US" altLang="ja-JP" dirty="0">
                <a:solidFill>
                  <a:schemeClr val="accent6"/>
                </a:solidFill>
              </a:rPr>
              <a:t>(1 pass)</a:t>
            </a:r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589EB1F-39DD-FDFD-729C-56BE2576AE8A}"/>
              </a:ext>
            </a:extLst>
          </p:cNvPr>
          <p:cNvSpPr txBox="1"/>
          <p:nvPr/>
        </p:nvSpPr>
        <p:spPr>
          <a:xfrm>
            <a:off x="9103532" y="6343448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accent6"/>
                </a:solidFill>
              </a:rPr>
              <a:t>HF2 </a:t>
            </a:r>
            <a:r>
              <a:rPr kumimoji="1" lang="en-US" altLang="ja-JP" dirty="0">
                <a:solidFill>
                  <a:schemeClr val="accent6"/>
                </a:solidFill>
              </a:rPr>
              <a:t>(1 pass)</a:t>
            </a:r>
            <a:endParaRPr kumimoji="1" lang="ja-JP" altLang="en-US">
              <a:solidFill>
                <a:schemeClr val="accent6"/>
              </a:solidFill>
            </a:endParaRP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AC4BFFF-22DD-EEB8-7D8F-051A2758C794}"/>
              </a:ext>
            </a:extLst>
          </p:cNvPr>
          <p:cNvCxnSpPr>
            <a:cxnSpLocks/>
          </p:cNvCxnSpPr>
          <p:nvPr/>
        </p:nvCxnSpPr>
        <p:spPr>
          <a:xfrm>
            <a:off x="8680629" y="4570321"/>
            <a:ext cx="0" cy="134643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F8A4BA4-01A5-936A-9860-3268E73D8EF0}"/>
              </a:ext>
            </a:extLst>
          </p:cNvPr>
          <p:cNvCxnSpPr>
            <a:cxnSpLocks/>
          </p:cNvCxnSpPr>
          <p:nvPr/>
        </p:nvCxnSpPr>
        <p:spPr>
          <a:xfrm flipH="1" flipV="1">
            <a:off x="8680629" y="5916758"/>
            <a:ext cx="2153875" cy="1178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95F410B-3594-10A5-B66F-FDCD53DC352B}"/>
              </a:ext>
            </a:extLst>
          </p:cNvPr>
          <p:cNvSpPr txBox="1"/>
          <p:nvPr/>
        </p:nvSpPr>
        <p:spPr>
          <a:xfrm>
            <a:off x="9140356" y="6095556"/>
            <a:ext cx="1259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Stroke  (mm)</a:t>
            </a:r>
            <a:endParaRPr kumimoji="1" lang="ja-JP" altLang="en-US" sz="160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B23080-20B7-C7FA-96C3-AEF1D23696A9}"/>
              </a:ext>
            </a:extLst>
          </p:cNvPr>
          <p:cNvSpPr txBox="1"/>
          <p:nvPr/>
        </p:nvSpPr>
        <p:spPr>
          <a:xfrm rot="16200000">
            <a:off x="7348753" y="5125305"/>
            <a:ext cx="1494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Pressure  (MPa)</a:t>
            </a:r>
            <a:endParaRPr kumimoji="1" lang="ja-JP" altLang="en-US" sz="160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B5DFD94-4DDA-2717-5F79-A3BBADAA2025}"/>
              </a:ext>
            </a:extLst>
          </p:cNvPr>
          <p:cNvSpPr txBox="1"/>
          <p:nvPr/>
        </p:nvSpPr>
        <p:spPr>
          <a:xfrm>
            <a:off x="8180547" y="5140476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12.6</a:t>
            </a:r>
            <a:endParaRPr kumimoji="1" lang="ja-JP" altLang="en-US" sz="160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EE77863-A25E-B387-FA5E-5803B1552E5B}"/>
              </a:ext>
            </a:extLst>
          </p:cNvPr>
          <p:cNvSpPr txBox="1"/>
          <p:nvPr/>
        </p:nvSpPr>
        <p:spPr>
          <a:xfrm>
            <a:off x="8842185" y="587053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5</a:t>
            </a:r>
            <a:endParaRPr kumimoji="1" lang="ja-JP" altLang="en-US" sz="16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A0D0385-898D-E42B-2A2F-3962C027DCFF}"/>
              </a:ext>
            </a:extLst>
          </p:cNvPr>
          <p:cNvSpPr txBox="1"/>
          <p:nvPr/>
        </p:nvSpPr>
        <p:spPr>
          <a:xfrm>
            <a:off x="10461628" y="587053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78</a:t>
            </a:r>
            <a:endParaRPr kumimoji="1" lang="ja-JP" altLang="en-US" sz="1600"/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AAC068A-85EB-AAD5-971A-20D76B1689AF}"/>
              </a:ext>
            </a:extLst>
          </p:cNvPr>
          <p:cNvCxnSpPr>
            <a:cxnSpLocks/>
          </p:cNvCxnSpPr>
          <p:nvPr/>
        </p:nvCxnSpPr>
        <p:spPr>
          <a:xfrm>
            <a:off x="8680629" y="5305227"/>
            <a:ext cx="263679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F6D876A2-8D2C-4C24-4EEC-D18968730E89}"/>
              </a:ext>
            </a:extLst>
          </p:cNvPr>
          <p:cNvCxnSpPr>
            <a:cxnSpLocks/>
          </p:cNvCxnSpPr>
          <p:nvPr/>
        </p:nvCxnSpPr>
        <p:spPr>
          <a:xfrm>
            <a:off x="8956417" y="5305227"/>
            <a:ext cx="0" cy="623311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61319AC1-4131-8904-5DB5-DBC49459D14B}"/>
              </a:ext>
            </a:extLst>
          </p:cNvPr>
          <p:cNvCxnSpPr>
            <a:cxnSpLocks/>
          </p:cNvCxnSpPr>
          <p:nvPr/>
        </p:nvCxnSpPr>
        <p:spPr>
          <a:xfrm>
            <a:off x="10658155" y="5576499"/>
            <a:ext cx="0" cy="352039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3C1BCBF-9771-4E25-B4B6-97FF77F956B4}"/>
              </a:ext>
            </a:extLst>
          </p:cNvPr>
          <p:cNvSpPr txBox="1"/>
          <p:nvPr/>
        </p:nvSpPr>
        <p:spPr>
          <a:xfrm>
            <a:off x="9268970" y="587053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20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D1A09B9-8046-AEB4-5201-42B43E42D555}"/>
              </a:ext>
            </a:extLst>
          </p:cNvPr>
          <p:cNvSpPr txBox="1"/>
          <p:nvPr/>
        </p:nvSpPr>
        <p:spPr>
          <a:xfrm>
            <a:off x="8180547" y="542392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10</a:t>
            </a:r>
            <a:endParaRPr kumimoji="1" lang="ja-JP" altLang="en-US" sz="1600"/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1FCF93B6-0A2C-01A7-68CA-A763FBD39332}"/>
              </a:ext>
            </a:extLst>
          </p:cNvPr>
          <p:cNvCxnSpPr>
            <a:cxnSpLocks/>
          </p:cNvCxnSpPr>
          <p:nvPr/>
        </p:nvCxnSpPr>
        <p:spPr>
          <a:xfrm>
            <a:off x="8680629" y="5583222"/>
            <a:ext cx="777811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04F0D883-8904-1DC1-C2F9-5A2CA43F49CE}"/>
              </a:ext>
            </a:extLst>
          </p:cNvPr>
          <p:cNvCxnSpPr>
            <a:cxnSpLocks/>
            <a:stCxn id="38" idx="2"/>
          </p:cNvCxnSpPr>
          <p:nvPr/>
        </p:nvCxnSpPr>
        <p:spPr>
          <a:xfrm flipH="1">
            <a:off x="9458440" y="5579868"/>
            <a:ext cx="1775" cy="355384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F92D5EAF-F015-493F-DF31-51D12B1544FC}"/>
              </a:ext>
            </a:extLst>
          </p:cNvPr>
          <p:cNvSpPr/>
          <p:nvPr/>
        </p:nvSpPr>
        <p:spPr>
          <a:xfrm>
            <a:off x="8680285" y="5324374"/>
            <a:ext cx="1976718" cy="591671"/>
          </a:xfrm>
          <a:custGeom>
            <a:avLst/>
            <a:gdLst>
              <a:gd name="connsiteX0" fmla="*/ 0 w 1976718"/>
              <a:gd name="connsiteY0" fmla="*/ 591671 h 591671"/>
              <a:gd name="connsiteX1" fmla="*/ 268941 w 1976718"/>
              <a:gd name="connsiteY1" fmla="*/ 0 h 591671"/>
              <a:gd name="connsiteX2" fmla="*/ 779930 w 1976718"/>
              <a:gd name="connsiteY2" fmla="*/ 255494 h 591671"/>
              <a:gd name="connsiteX3" fmla="*/ 1976718 w 1976718"/>
              <a:gd name="connsiteY3" fmla="*/ 255494 h 59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718" h="591671">
                <a:moveTo>
                  <a:pt x="0" y="591671"/>
                </a:moveTo>
                <a:lnTo>
                  <a:pt x="268941" y="0"/>
                </a:lnTo>
                <a:lnTo>
                  <a:pt x="779930" y="255494"/>
                </a:lnTo>
                <a:lnTo>
                  <a:pt x="1976718" y="255494"/>
                </a:lnTo>
              </a:path>
            </a:pathLst>
          </a:cu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C941C29D-7EB7-3415-6496-BE4A07950E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9451" y="894302"/>
            <a:ext cx="2842417" cy="3240000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905DF8B1-85DB-5017-7591-EFB0658365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05142" y="1625054"/>
            <a:ext cx="3228590" cy="1745999"/>
          </a:xfrm>
          <a:prstGeom prst="rect">
            <a:avLst/>
          </a:prstGeom>
        </p:spPr>
      </p:pic>
      <p:sp>
        <p:nvSpPr>
          <p:cNvPr id="41" name="下矢印 40">
            <a:extLst>
              <a:ext uri="{FF2B5EF4-FFF2-40B4-BE49-F238E27FC236}">
                <a16:creationId xmlns:a16="http://schemas.microsoft.com/office/drawing/2014/main" id="{D4677EF7-C91E-0B9B-98F7-F06ABC43B121}"/>
              </a:ext>
            </a:extLst>
          </p:cNvPr>
          <p:cNvSpPr/>
          <p:nvPr/>
        </p:nvSpPr>
        <p:spPr>
          <a:xfrm>
            <a:off x="10244566" y="2498053"/>
            <a:ext cx="311499" cy="612950"/>
          </a:xfrm>
          <a:prstGeom prst="downArrow">
            <a:avLst/>
          </a:prstGeom>
          <a:solidFill>
            <a:srgbClr val="FF4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A576163-E3A2-F0DE-EB34-F0039C19E22B}"/>
              </a:ext>
            </a:extLst>
          </p:cNvPr>
          <p:cNvSpPr txBox="1"/>
          <p:nvPr/>
        </p:nvSpPr>
        <p:spPr>
          <a:xfrm>
            <a:off x="9069534" y="4112990"/>
            <a:ext cx="2099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Hydroforming machine</a:t>
            </a:r>
            <a:endParaRPr kumimoji="1" lang="ja-JP" altLang="en-US" sz="160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AD0E2DB-8042-A30E-A7E8-CBC05176D10E}"/>
              </a:ext>
            </a:extLst>
          </p:cNvPr>
          <p:cNvSpPr txBox="1"/>
          <p:nvPr/>
        </p:nvSpPr>
        <p:spPr>
          <a:xfrm>
            <a:off x="6068498" y="4119566"/>
            <a:ext cx="2444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Hydroformed copper tubes</a:t>
            </a:r>
            <a:endParaRPr kumimoji="1" lang="ja-JP" altLang="en-US" sz="1600"/>
          </a:p>
        </p:txBody>
      </p:sp>
      <p:sp>
        <p:nvSpPr>
          <p:cNvPr id="44" name="フッター プレースホルダー 43">
            <a:extLst>
              <a:ext uri="{FF2B5EF4-FFF2-40B4-BE49-F238E27FC236}">
                <a16:creationId xmlns:a16="http://schemas.microsoft.com/office/drawing/2014/main" id="{37DE1B9A-DB4A-B994-7ED2-92710320EE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/>
              <a:t>Copper full-seamless substrate cavity manufactured by hydroforming - H. Araki (KEK/CERN)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68538"/>
      </p:ext>
    </p:extLst>
  </p:cSld>
  <p:clrMapOvr>
    <a:masterClrMapping/>
  </p:clrMapOvr>
</p:sld>
</file>

<file path=ppt/theme/theme1.xml><?xml version="1.0" encoding="utf-8"?>
<a:theme xmlns:a="http://schemas.openxmlformats.org/drawingml/2006/main" name="yamanaka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ユーザー定義 1">
      <a:majorFont>
        <a:latin typeface="Tahoma"/>
        <a:ea typeface="ヒラギノ角ゴシック W6"/>
        <a:cs typeface=""/>
      </a:majorFont>
      <a:minorFont>
        <a:latin typeface="Calibri"/>
        <a:ea typeface="ヒラギノ角ゴシック W3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amanaka" id="{3D75233D-3922-B546-8821-F20F331F5376}" vid="{C97B6FDE-1C02-EE42-923E-606D6775A15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yamanaka</Template>
  <TotalTime>14061</TotalTime>
  <Words>1150</Words>
  <Application>Microsoft Macintosh PowerPoint</Application>
  <PresentationFormat>ワイド画面</PresentationFormat>
  <Paragraphs>205</Paragraphs>
  <Slides>16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6" baseType="lpstr">
      <vt:lpstr>Tahoma Bold</vt:lpstr>
      <vt:lpstr>ヒラギノ角ゴシック W3</vt:lpstr>
      <vt:lpstr>ヒラギノ角ゴシック W6</vt:lpstr>
      <vt:lpstr>游ゴシック</vt:lpstr>
      <vt:lpstr>游明朝</vt:lpstr>
      <vt:lpstr>Arial</vt:lpstr>
      <vt:lpstr>Calibri</vt:lpstr>
      <vt:lpstr>Symbol</vt:lpstr>
      <vt:lpstr>Tahoma</vt:lpstr>
      <vt:lpstr>yamanaka</vt:lpstr>
      <vt:lpstr>Copper full-seamless substrate cavity manufactured by hydroforming</vt:lpstr>
      <vt:lpstr>Contents</vt:lpstr>
      <vt:lpstr>Tube hydroforming</vt:lpstr>
      <vt:lpstr>Full-seamless cavity concept</vt:lpstr>
      <vt:lpstr>1.3 GHz one-cell full-seamless copper cavity</vt:lpstr>
      <vt:lpstr>1.3 GHz one-cell full-seamless copper cavity</vt:lpstr>
      <vt:lpstr>Optimized manufacturing process</vt:lpstr>
      <vt:lpstr>Simulation</vt:lpstr>
      <vt:lpstr>Successful hydroforming</vt:lpstr>
      <vt:lpstr>Measurement of roughness</vt:lpstr>
      <vt:lpstr>Thickness distribution</vt:lpstr>
      <vt:lpstr>Nb thin film coating </vt:lpstr>
      <vt:lpstr>Nb thin film coating </vt:lpstr>
      <vt:lpstr>RF Measurement</vt:lpstr>
      <vt:lpstr>RF Measurement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山中将</dc:creator>
  <cp:lastModifiedBy>ARAKI Hayato</cp:lastModifiedBy>
  <cp:revision>127</cp:revision>
  <dcterms:created xsi:type="dcterms:W3CDTF">2020-03-09T07:53:44Z</dcterms:created>
  <dcterms:modified xsi:type="dcterms:W3CDTF">2024-09-17T14:19:12Z</dcterms:modified>
</cp:coreProperties>
</file>