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2"/>
  </p:notesMasterIdLst>
  <p:sldIdLst>
    <p:sldId id="256" r:id="rId2"/>
    <p:sldId id="258" r:id="rId3"/>
    <p:sldId id="298" r:id="rId4"/>
    <p:sldId id="257" r:id="rId5"/>
    <p:sldId id="263" r:id="rId6"/>
    <p:sldId id="292" r:id="rId7"/>
    <p:sldId id="259" r:id="rId8"/>
    <p:sldId id="284" r:id="rId9"/>
    <p:sldId id="260" r:id="rId10"/>
    <p:sldId id="261" r:id="rId11"/>
    <p:sldId id="285" r:id="rId12"/>
    <p:sldId id="266" r:id="rId13"/>
    <p:sldId id="290" r:id="rId14"/>
    <p:sldId id="297" r:id="rId15"/>
    <p:sldId id="286" r:id="rId16"/>
    <p:sldId id="267" r:id="rId17"/>
    <p:sldId id="300" r:id="rId18"/>
    <p:sldId id="268" r:id="rId19"/>
    <p:sldId id="301" r:id="rId20"/>
    <p:sldId id="262" r:id="rId21"/>
    <p:sldId id="282" r:id="rId22"/>
    <p:sldId id="265" r:id="rId23"/>
    <p:sldId id="294" r:id="rId24"/>
    <p:sldId id="299" r:id="rId25"/>
    <p:sldId id="270" r:id="rId26"/>
    <p:sldId id="293" r:id="rId27"/>
    <p:sldId id="272" r:id="rId28"/>
    <p:sldId id="274" r:id="rId29"/>
    <p:sldId id="281" r:id="rId30"/>
    <p:sldId id="279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781E"/>
    <a:srgbClr val="005AA0"/>
    <a:srgbClr val="005A9A"/>
    <a:srgbClr val="E6007E"/>
    <a:srgbClr val="F5B891"/>
    <a:srgbClr val="7EABCB"/>
    <a:srgbClr val="EE7326"/>
    <a:srgbClr val="C6C6C6"/>
    <a:srgbClr val="F18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07" autoAdjust="0"/>
  </p:normalViewPr>
  <p:slideViewPr>
    <p:cSldViewPr snapToGrid="0">
      <p:cViewPr>
        <p:scale>
          <a:sx n="69" d="100"/>
          <a:sy n="69" d="100"/>
        </p:scale>
        <p:origin x="930" y="405"/>
      </p:cViewPr>
      <p:guideLst/>
    </p:cSldViewPr>
  </p:slideViewPr>
  <p:outlineViewPr>
    <p:cViewPr>
      <p:scale>
        <a:sx n="33" d="100"/>
        <a:sy n="33" d="100"/>
      </p:scale>
      <p:origin x="0" y="-2041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AB56A-BD67-4CEB-9E59-5B3B38DB9011}" type="datetimeFigureOut">
              <a:rPr lang="de-DE" smtClean="0"/>
              <a:t>15.09.2024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E3DEF-1916-4A4B-BD23-D9E031A78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42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E3DEF-1916-4A4B-BD23-D9E031A78E8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78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 userDrawn="1"/>
        </p:nvSpPr>
        <p:spPr>
          <a:xfrm>
            <a:off x="8953501" y="5943600"/>
            <a:ext cx="32385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408000" y="1409700"/>
            <a:ext cx="11376000" cy="3657600"/>
          </a:xfrm>
          <a:solidFill>
            <a:srgbClr val="E6007E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</a:t>
            </a:r>
            <a:r>
              <a:rPr lang="en-US" noProof="0" dirty="0"/>
              <a:t>on</a:t>
            </a:r>
            <a:r>
              <a:rPr lang="en-US" dirty="0"/>
              <a:t> symbol to add image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408000" y="5067300"/>
            <a:ext cx="11376000" cy="14946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64710" y="5158740"/>
            <a:ext cx="10503391" cy="503952"/>
          </a:xfrm>
        </p:spPr>
        <p:txBody>
          <a:bodyPr anchor="b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title master format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64710" y="5711297"/>
            <a:ext cx="8786497" cy="33274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master format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964710" y="6187442"/>
            <a:ext cx="8786497" cy="137506"/>
          </a:xfrm>
        </p:spPr>
        <p:txBody>
          <a:bodyPr anchor="ctr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Text Master Styles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F7CD036-ED6C-4ECF-9230-9F954A24C9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101" y="418338"/>
            <a:ext cx="1810516" cy="743714"/>
          </a:xfrm>
          <a:prstGeom prst="rect">
            <a:avLst/>
          </a:prstGeom>
        </p:spPr>
      </p:pic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122D4B7E-6FB3-4913-8B6C-C5E1D8CF923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74235" y="418337"/>
            <a:ext cx="1417637" cy="738188"/>
          </a:xfrm>
          <a:noFill/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noProof="0" dirty="0"/>
              <a:t>partner logo</a:t>
            </a:r>
          </a:p>
        </p:txBody>
      </p:sp>
      <p:sp>
        <p:nvSpPr>
          <p:cNvPr id="22" name="Bildplatzhalter 4">
            <a:extLst>
              <a:ext uri="{FF2B5EF4-FFF2-40B4-BE49-F238E27FC236}">
                <a16:creationId xmlns:a16="http://schemas.microsoft.com/office/drawing/2014/main" id="{1D5C0AFF-1970-45EF-A4B2-C56B8DA1B85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31585" y="418337"/>
            <a:ext cx="1417637" cy="738188"/>
          </a:xfrm>
          <a:noFill/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noProof="0" dirty="0"/>
              <a:t>partner logo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712" y="5945880"/>
            <a:ext cx="1371783" cy="50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79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 userDrawn="1"/>
        </p:nvSpPr>
        <p:spPr>
          <a:xfrm>
            <a:off x="8953501" y="5943600"/>
            <a:ext cx="32385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Rechteck 9"/>
          <p:cNvSpPr/>
          <p:nvPr userDrawn="1"/>
        </p:nvSpPr>
        <p:spPr>
          <a:xfrm>
            <a:off x="408000" y="1409700"/>
            <a:ext cx="11376000" cy="51522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64710" y="3428730"/>
            <a:ext cx="10583828" cy="503952"/>
          </a:xfrm>
        </p:spPr>
        <p:txBody>
          <a:bodyPr anchor="b">
            <a:no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title master format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64710" y="3976725"/>
            <a:ext cx="10600756" cy="33274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master format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964711" y="6187441"/>
            <a:ext cx="8709000" cy="197317"/>
          </a:xfrm>
        </p:spPr>
        <p:txBody>
          <a:bodyPr anchor="ctr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Text Master Styles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5F965800-EC66-4256-A2B9-6F514E0D631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74235" y="418337"/>
            <a:ext cx="1417637" cy="738188"/>
          </a:xfrm>
          <a:noFill/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noProof="0" dirty="0"/>
              <a:t>partner logo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58792609-4929-4ECD-98A4-64618D34E4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31585" y="418337"/>
            <a:ext cx="1417637" cy="738188"/>
          </a:xfrm>
          <a:noFill/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noProof="0" dirty="0"/>
              <a:t>partner logo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A7F16462-43AC-4369-B784-9087FA5BEA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101" y="418338"/>
            <a:ext cx="1810516" cy="74371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712" y="5945880"/>
            <a:ext cx="1371783" cy="50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1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 userDrawn="1"/>
        </p:nvSpPr>
        <p:spPr>
          <a:xfrm>
            <a:off x="8953501" y="5943600"/>
            <a:ext cx="32385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Rechteck 9"/>
          <p:cNvSpPr/>
          <p:nvPr userDrawn="1"/>
        </p:nvSpPr>
        <p:spPr>
          <a:xfrm>
            <a:off x="408000" y="293078"/>
            <a:ext cx="11376000" cy="62688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964712" y="6187441"/>
            <a:ext cx="8786496" cy="189296"/>
          </a:xfrm>
        </p:spPr>
        <p:txBody>
          <a:bodyPr anchor="ctr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Edit Text Master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64710" y="2906606"/>
            <a:ext cx="10583828" cy="503952"/>
          </a:xfrm>
        </p:spPr>
        <p:txBody>
          <a:bodyPr anchor="b">
            <a:no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title master format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64710" y="3463147"/>
            <a:ext cx="10600756" cy="33274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master format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557E734-8DBE-47CE-94F7-8E7E9694F9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950" y="421513"/>
            <a:ext cx="1810516" cy="74371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712" y="5945880"/>
            <a:ext cx="1371783" cy="50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06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4381DEF-DABA-4270-8BAD-E4011AECFB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05786" y="6352479"/>
            <a:ext cx="1209844" cy="285146"/>
          </a:xfrm>
          <a:noFill/>
        </p:spPr>
        <p:txBody>
          <a:bodyPr rIns="0" anchor="ctr" anchorCtr="0">
            <a:noAutofit/>
          </a:bodyPr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r>
              <a:rPr lang="en-US" noProof="0" dirty="0"/>
              <a:t>partner logo</a:t>
            </a:r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BF652E5A-5CA0-445F-BB46-1D00FFAB13A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18257" y="6352479"/>
            <a:ext cx="1209844" cy="285146"/>
          </a:xfrm>
          <a:noFill/>
        </p:spPr>
        <p:txBody>
          <a:bodyPr rIns="0" anchor="ctr" anchorCtr="0">
            <a:noAutofit/>
          </a:bodyPr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r>
              <a:rPr lang="en-US" noProof="0" dirty="0"/>
              <a:t>partner logo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8501" y="492369"/>
            <a:ext cx="11087100" cy="409714"/>
          </a:xfrm>
        </p:spPr>
        <p:txBody>
          <a:bodyPr>
            <a:normAutofit/>
          </a:bodyPr>
          <a:lstStyle/>
          <a:p>
            <a:r>
              <a:rPr lang="en-US" noProof="0" dirty="0"/>
              <a:t>Click to edit title master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Edit Text Master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noProof="0" dirty="0"/>
              <a:t>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98501" y="931362"/>
            <a:ext cx="11087100" cy="33274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master format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F5D9C9A0-7951-4196-AEE3-92BFCF5721F7}"/>
              </a:ext>
            </a:extLst>
          </p:cNvPr>
          <p:cNvGrpSpPr/>
          <p:nvPr userDrawn="1"/>
        </p:nvGrpSpPr>
        <p:grpSpPr>
          <a:xfrm>
            <a:off x="-2089900" y="977046"/>
            <a:ext cx="1980000" cy="2129997"/>
            <a:chOff x="-2089900" y="977046"/>
            <a:chExt cx="1980000" cy="2129997"/>
          </a:xfrm>
        </p:grpSpPr>
        <p:sp>
          <p:nvSpPr>
            <p:cNvPr id="36" name="Folie Wechsel/Zurücksetzen/Textebenen">
              <a:extLst>
                <a:ext uri="{FF2B5EF4-FFF2-40B4-BE49-F238E27FC236}">
                  <a16:creationId xmlns:a16="http://schemas.microsoft.com/office/drawing/2014/main" id="{2AD43816-91E0-48A9-9BB1-AA81AD6B42F8}"/>
                </a:ext>
              </a:extLst>
            </p:cNvPr>
            <p:cNvSpPr txBox="1"/>
            <p:nvPr userDrawn="1"/>
          </p:nvSpPr>
          <p:spPr>
            <a:xfrm rot="10800000" flipH="1" flipV="1">
              <a:off x="-2089900" y="977046"/>
              <a:ext cx="1980000" cy="198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 noProof="0" dirty="0">
                  <a:solidFill>
                    <a:srgbClr val="333333"/>
                  </a:solidFill>
                </a:rPr>
                <a:t>Change slide layout in the menu via:</a:t>
              </a: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home // slides // layout</a:t>
              </a:r>
            </a:p>
            <a:p>
              <a:pPr algn="r" defTabSz="913990">
                <a:defRPr/>
              </a:pPr>
              <a:endParaRPr lang="en-US" sz="1000" noProof="0" dirty="0">
                <a:solidFill>
                  <a:srgbClr val="333333"/>
                </a:solidFill>
              </a:endParaRP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Change text level</a:t>
              </a: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in the menu via:</a:t>
              </a:r>
              <a:br>
                <a:rPr lang="en-US" sz="1000" noProof="0" dirty="0">
                  <a:solidFill>
                    <a:srgbClr val="333333"/>
                  </a:solidFill>
                </a:rPr>
              </a:br>
              <a:r>
                <a:rPr lang="en-US" sz="1000" noProof="0" dirty="0">
                  <a:solidFill>
                    <a:srgbClr val="333333"/>
                  </a:solidFill>
                </a:rPr>
                <a:t>home // paragraph // list level</a:t>
              </a:r>
            </a:p>
          </p:txBody>
        </p: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EF9548FA-1BF5-4FE2-AF99-BF36A949B5B1}"/>
                </a:ext>
              </a:extLst>
            </p:cNvPr>
            <p:cNvGrpSpPr/>
            <p:nvPr userDrawn="1"/>
          </p:nvGrpSpPr>
          <p:grpSpPr>
            <a:xfrm>
              <a:off x="-1549900" y="2315043"/>
              <a:ext cx="1438338" cy="792000"/>
              <a:chOff x="-1549900" y="3064343"/>
              <a:chExt cx="1438338" cy="792000"/>
            </a:xfrm>
          </p:grpSpPr>
          <p:pic>
            <p:nvPicPr>
              <p:cNvPr id="38" name="Listenebene erhöhen">
                <a:extLst>
                  <a:ext uri="{FF2B5EF4-FFF2-40B4-BE49-F238E27FC236}">
                    <a16:creationId xmlns:a16="http://schemas.microsoft.com/office/drawing/2014/main" id="{245DC52B-8031-479C-9378-4A980517664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7100" y="3064343"/>
                <a:ext cx="6355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Listenebene verringern">
                <a:extLst>
                  <a:ext uri="{FF2B5EF4-FFF2-40B4-BE49-F238E27FC236}">
                    <a16:creationId xmlns:a16="http://schemas.microsoft.com/office/drawing/2014/main" id="{C6C92D6C-97C2-4218-8E48-AE686D7B0D00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7100" y="3532343"/>
                <a:ext cx="6355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Text // Listenebene erhöhen">
                <a:extLst>
                  <a:ext uri="{FF2B5EF4-FFF2-40B4-BE49-F238E27FC236}">
                    <a16:creationId xmlns:a16="http://schemas.microsoft.com/office/drawing/2014/main" id="{1A822F79-4571-4D0A-A7F2-0324FFA06956}"/>
                  </a:ext>
                </a:extLst>
              </p:cNvPr>
              <p:cNvSpPr txBox="1"/>
              <p:nvPr userDrawn="1"/>
            </p:nvSpPr>
            <p:spPr>
              <a:xfrm>
                <a:off x="-1549900" y="3064343"/>
                <a:ext cx="720000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Increase list level</a:t>
                </a:r>
              </a:p>
            </p:txBody>
          </p:sp>
          <p:sp>
            <p:nvSpPr>
              <p:cNvPr id="41" name="Text // Listenebene verringern">
                <a:extLst>
                  <a:ext uri="{FF2B5EF4-FFF2-40B4-BE49-F238E27FC236}">
                    <a16:creationId xmlns:a16="http://schemas.microsoft.com/office/drawing/2014/main" id="{5EEE0D9C-887A-487D-B6CE-1E98B27964DB}"/>
                  </a:ext>
                </a:extLst>
              </p:cNvPr>
              <p:cNvSpPr txBox="1"/>
              <p:nvPr userDrawn="1"/>
            </p:nvSpPr>
            <p:spPr>
              <a:xfrm>
                <a:off x="-1549900" y="3532343"/>
                <a:ext cx="720000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Lower</a:t>
                </a:r>
              </a:p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list level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630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re, Bild 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44344" y="492369"/>
            <a:ext cx="5341257" cy="409714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noProof="0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44344" y="1535723"/>
            <a:ext cx="5341257" cy="4641241"/>
          </a:xfrm>
        </p:spPr>
        <p:txBody>
          <a:bodyPr>
            <a:noAutofit/>
          </a:bodyPr>
          <a:lstStyle/>
          <a:p>
            <a:pPr lvl="0"/>
            <a:r>
              <a:rPr lang="en-US" noProof="0" dirty="0"/>
              <a:t>Edit Text Master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444344" y="931362"/>
            <a:ext cx="5341257" cy="33274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master format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285750"/>
            <a:ext cx="5579533" cy="5911850"/>
          </a:xfrm>
          <a:solidFill>
            <a:srgbClr val="E6007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on symbol to add image</a:t>
            </a:r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E2BBD6BF-7910-48C7-BC5B-D3F3BACCD6F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05786" y="6352479"/>
            <a:ext cx="1209844" cy="285146"/>
          </a:xfrm>
          <a:noFill/>
        </p:spPr>
        <p:txBody>
          <a:bodyPr rIns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partner logo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01142CDC-0FF1-4F93-A609-E3A4A263AB1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18257" y="6352479"/>
            <a:ext cx="1209844" cy="285146"/>
          </a:xfrm>
          <a:noFill/>
        </p:spPr>
        <p:txBody>
          <a:bodyPr rIns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partner logo</a:t>
            </a: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F5D9C9A0-7951-4196-AEE3-92BFCF5721F7}"/>
              </a:ext>
            </a:extLst>
          </p:cNvPr>
          <p:cNvGrpSpPr/>
          <p:nvPr userDrawn="1"/>
        </p:nvGrpSpPr>
        <p:grpSpPr>
          <a:xfrm>
            <a:off x="-2089900" y="977046"/>
            <a:ext cx="1980000" cy="2129997"/>
            <a:chOff x="-2089900" y="977046"/>
            <a:chExt cx="1980000" cy="2129997"/>
          </a:xfrm>
        </p:grpSpPr>
        <p:sp>
          <p:nvSpPr>
            <p:cNvPr id="44" name="Folie Wechsel/Zurücksetzen/Textebenen">
              <a:extLst>
                <a:ext uri="{FF2B5EF4-FFF2-40B4-BE49-F238E27FC236}">
                  <a16:creationId xmlns:a16="http://schemas.microsoft.com/office/drawing/2014/main" id="{2AD43816-91E0-48A9-9BB1-AA81AD6B42F8}"/>
                </a:ext>
              </a:extLst>
            </p:cNvPr>
            <p:cNvSpPr txBox="1"/>
            <p:nvPr userDrawn="1"/>
          </p:nvSpPr>
          <p:spPr>
            <a:xfrm rot="10800000" flipH="1" flipV="1">
              <a:off x="-2089900" y="977046"/>
              <a:ext cx="1980000" cy="198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 noProof="0" dirty="0">
                  <a:solidFill>
                    <a:srgbClr val="333333"/>
                  </a:solidFill>
                </a:rPr>
                <a:t>Change slide layout in the menu via:</a:t>
              </a: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home // slides // layout</a:t>
              </a:r>
            </a:p>
            <a:p>
              <a:pPr algn="r" defTabSz="913990">
                <a:defRPr/>
              </a:pPr>
              <a:endParaRPr lang="en-US" sz="1000" noProof="0" dirty="0">
                <a:solidFill>
                  <a:srgbClr val="333333"/>
                </a:solidFill>
              </a:endParaRP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Change text level</a:t>
              </a: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in the menu via:</a:t>
              </a:r>
              <a:br>
                <a:rPr lang="en-US" sz="1000" noProof="0" dirty="0">
                  <a:solidFill>
                    <a:srgbClr val="333333"/>
                  </a:solidFill>
                </a:rPr>
              </a:br>
              <a:r>
                <a:rPr lang="en-US" sz="1000" noProof="0" dirty="0">
                  <a:solidFill>
                    <a:srgbClr val="333333"/>
                  </a:solidFill>
                </a:rPr>
                <a:t>home // paragraph // list level</a:t>
              </a:r>
            </a:p>
          </p:txBody>
        </p: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EF9548FA-1BF5-4FE2-AF99-BF36A949B5B1}"/>
                </a:ext>
              </a:extLst>
            </p:cNvPr>
            <p:cNvGrpSpPr/>
            <p:nvPr userDrawn="1"/>
          </p:nvGrpSpPr>
          <p:grpSpPr>
            <a:xfrm>
              <a:off x="-1549900" y="2315043"/>
              <a:ext cx="1438338" cy="792000"/>
              <a:chOff x="-1549900" y="3064343"/>
              <a:chExt cx="1438338" cy="792000"/>
            </a:xfrm>
          </p:grpSpPr>
          <p:pic>
            <p:nvPicPr>
              <p:cNvPr id="46" name="Listenebene erhöhen">
                <a:extLst>
                  <a:ext uri="{FF2B5EF4-FFF2-40B4-BE49-F238E27FC236}">
                    <a16:creationId xmlns:a16="http://schemas.microsoft.com/office/drawing/2014/main" id="{245DC52B-8031-479C-9378-4A980517664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7100" y="3064343"/>
                <a:ext cx="6355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Listenebene verringern">
                <a:extLst>
                  <a:ext uri="{FF2B5EF4-FFF2-40B4-BE49-F238E27FC236}">
                    <a16:creationId xmlns:a16="http://schemas.microsoft.com/office/drawing/2014/main" id="{C6C92D6C-97C2-4218-8E48-AE686D7B0D00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7100" y="3532343"/>
                <a:ext cx="6355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1A822F79-4571-4D0A-A7F2-0324FFA06956}"/>
                  </a:ext>
                </a:extLst>
              </p:cNvPr>
              <p:cNvSpPr txBox="1"/>
              <p:nvPr userDrawn="1"/>
            </p:nvSpPr>
            <p:spPr>
              <a:xfrm>
                <a:off x="-1549900" y="3064343"/>
                <a:ext cx="720000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Increase list level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5EEE0D9C-887A-487D-B6CE-1E98B27964DB}"/>
                  </a:ext>
                </a:extLst>
              </p:cNvPr>
              <p:cNvSpPr txBox="1"/>
              <p:nvPr userDrawn="1"/>
            </p:nvSpPr>
            <p:spPr>
              <a:xfrm>
                <a:off x="-1549900" y="3532343"/>
                <a:ext cx="720000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Lower</a:t>
                </a:r>
              </a:p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list level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6578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2 Bilder 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8501" y="492369"/>
            <a:ext cx="7019756" cy="409714"/>
          </a:xfrm>
        </p:spPr>
        <p:txBody>
          <a:bodyPr>
            <a:normAutofit/>
          </a:bodyPr>
          <a:lstStyle/>
          <a:p>
            <a:r>
              <a:rPr lang="en-US" noProof="0" dirty="0"/>
              <a:t>Click to edit title master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98501" y="1535723"/>
            <a:ext cx="7019756" cy="4641240"/>
          </a:xfrm>
        </p:spPr>
        <p:txBody>
          <a:bodyPr/>
          <a:lstStyle/>
          <a:p>
            <a:pPr lvl="0"/>
            <a:r>
              <a:rPr lang="en-US" noProof="0" dirty="0"/>
              <a:t>Edit Text Master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98501" y="931362"/>
            <a:ext cx="7019756" cy="33274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master format</a:t>
            </a:r>
          </a:p>
        </p:txBody>
      </p:sp>
      <p:sp>
        <p:nvSpPr>
          <p:cNvPr id="12" name="Bildplatzhalt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147352" y="285751"/>
            <a:ext cx="3638248" cy="2849336"/>
          </a:xfrm>
          <a:solidFill>
            <a:srgbClr val="E6007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on symbol to add image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8147352" y="3327627"/>
            <a:ext cx="3638248" cy="2849336"/>
          </a:xfrm>
          <a:solidFill>
            <a:srgbClr val="E6007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on symbol to add image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6BB26055-2A6A-48FB-BDD8-76CA4A52F20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5786" y="6352479"/>
            <a:ext cx="1209844" cy="285146"/>
          </a:xfrm>
          <a:noFill/>
        </p:spPr>
        <p:txBody>
          <a:bodyPr rIns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partner logo</a:t>
            </a:r>
          </a:p>
        </p:txBody>
      </p:sp>
      <p:sp>
        <p:nvSpPr>
          <p:cNvPr id="22" name="Bildplatzhalter 4">
            <a:extLst>
              <a:ext uri="{FF2B5EF4-FFF2-40B4-BE49-F238E27FC236}">
                <a16:creationId xmlns:a16="http://schemas.microsoft.com/office/drawing/2014/main" id="{BC7C8351-B0D1-4526-99A8-C5A15539A9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18257" y="6352479"/>
            <a:ext cx="1209844" cy="285146"/>
          </a:xfrm>
          <a:noFill/>
        </p:spPr>
        <p:txBody>
          <a:bodyPr rIns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partner logo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F5D9C9A0-7951-4196-AEE3-92BFCF5721F7}"/>
              </a:ext>
            </a:extLst>
          </p:cNvPr>
          <p:cNvGrpSpPr/>
          <p:nvPr userDrawn="1"/>
        </p:nvGrpSpPr>
        <p:grpSpPr>
          <a:xfrm>
            <a:off x="-2089900" y="977046"/>
            <a:ext cx="1980000" cy="2129997"/>
            <a:chOff x="-2089900" y="977046"/>
            <a:chExt cx="1980000" cy="2129997"/>
          </a:xfrm>
        </p:grpSpPr>
        <p:sp>
          <p:nvSpPr>
            <p:cNvPr id="38" name="Folie Wechsel/Zurücksetzen/Textebenen">
              <a:extLst>
                <a:ext uri="{FF2B5EF4-FFF2-40B4-BE49-F238E27FC236}">
                  <a16:creationId xmlns:a16="http://schemas.microsoft.com/office/drawing/2014/main" id="{2AD43816-91E0-48A9-9BB1-AA81AD6B42F8}"/>
                </a:ext>
              </a:extLst>
            </p:cNvPr>
            <p:cNvSpPr txBox="1"/>
            <p:nvPr userDrawn="1"/>
          </p:nvSpPr>
          <p:spPr>
            <a:xfrm rot="10800000" flipH="1" flipV="1">
              <a:off x="-2089900" y="977046"/>
              <a:ext cx="1980000" cy="198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 noProof="0" dirty="0">
                  <a:solidFill>
                    <a:srgbClr val="333333"/>
                  </a:solidFill>
                </a:rPr>
                <a:t>Change slide layout in the menu via:</a:t>
              </a: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home // slides // layout</a:t>
              </a:r>
            </a:p>
            <a:p>
              <a:pPr algn="r" defTabSz="913990">
                <a:defRPr/>
              </a:pPr>
              <a:endParaRPr lang="en-US" sz="1000" noProof="0" dirty="0">
                <a:solidFill>
                  <a:srgbClr val="333333"/>
                </a:solidFill>
              </a:endParaRP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Change text level</a:t>
              </a:r>
            </a:p>
            <a:p>
              <a:pPr algn="r" defTabSz="913990">
                <a:defRPr/>
              </a:pPr>
              <a:r>
                <a:rPr lang="en-US" sz="1000" noProof="0" dirty="0">
                  <a:solidFill>
                    <a:srgbClr val="333333"/>
                  </a:solidFill>
                </a:rPr>
                <a:t>in the menu via:</a:t>
              </a:r>
              <a:br>
                <a:rPr lang="en-US" sz="1000" noProof="0" dirty="0">
                  <a:solidFill>
                    <a:srgbClr val="333333"/>
                  </a:solidFill>
                </a:rPr>
              </a:br>
              <a:r>
                <a:rPr lang="en-US" sz="1000" noProof="0" dirty="0">
                  <a:solidFill>
                    <a:srgbClr val="333333"/>
                  </a:solidFill>
                </a:rPr>
                <a:t>home // paragraph // list level</a:t>
              </a:r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EF9548FA-1BF5-4FE2-AF99-BF36A949B5B1}"/>
                </a:ext>
              </a:extLst>
            </p:cNvPr>
            <p:cNvGrpSpPr/>
            <p:nvPr userDrawn="1"/>
          </p:nvGrpSpPr>
          <p:grpSpPr>
            <a:xfrm>
              <a:off x="-1549900" y="2315043"/>
              <a:ext cx="1438338" cy="792000"/>
              <a:chOff x="-1549900" y="3064343"/>
              <a:chExt cx="1438338" cy="792000"/>
            </a:xfrm>
          </p:grpSpPr>
          <p:pic>
            <p:nvPicPr>
              <p:cNvPr id="40" name="Listenebene erhöhen">
                <a:extLst>
                  <a:ext uri="{FF2B5EF4-FFF2-40B4-BE49-F238E27FC236}">
                    <a16:creationId xmlns:a16="http://schemas.microsoft.com/office/drawing/2014/main" id="{245DC52B-8031-479C-9378-4A980517664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7100" y="3064343"/>
                <a:ext cx="6355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Listenebene verringern">
                <a:extLst>
                  <a:ext uri="{FF2B5EF4-FFF2-40B4-BE49-F238E27FC236}">
                    <a16:creationId xmlns:a16="http://schemas.microsoft.com/office/drawing/2014/main" id="{C6C92D6C-97C2-4218-8E48-AE686D7B0D00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7100" y="3532343"/>
                <a:ext cx="6355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Text // Listenebene erhöhen">
                <a:extLst>
                  <a:ext uri="{FF2B5EF4-FFF2-40B4-BE49-F238E27FC236}">
                    <a16:creationId xmlns:a16="http://schemas.microsoft.com/office/drawing/2014/main" id="{1A822F79-4571-4D0A-A7F2-0324FFA06956}"/>
                  </a:ext>
                </a:extLst>
              </p:cNvPr>
              <p:cNvSpPr txBox="1"/>
              <p:nvPr userDrawn="1"/>
            </p:nvSpPr>
            <p:spPr>
              <a:xfrm>
                <a:off x="-1549900" y="3064343"/>
                <a:ext cx="720000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Increase list level</a:t>
                </a:r>
              </a:p>
            </p:txBody>
          </p:sp>
          <p:sp>
            <p:nvSpPr>
              <p:cNvPr id="43" name="Text // Listenebene verringern">
                <a:extLst>
                  <a:ext uri="{FF2B5EF4-FFF2-40B4-BE49-F238E27FC236}">
                    <a16:creationId xmlns:a16="http://schemas.microsoft.com/office/drawing/2014/main" id="{5EEE0D9C-887A-487D-B6CE-1E98B27964DB}"/>
                  </a:ext>
                </a:extLst>
              </p:cNvPr>
              <p:cNvSpPr txBox="1"/>
              <p:nvPr userDrawn="1"/>
            </p:nvSpPr>
            <p:spPr>
              <a:xfrm>
                <a:off x="-1549900" y="3532343"/>
                <a:ext cx="720000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Lower</a:t>
                </a:r>
              </a:p>
              <a:p>
                <a:pPr algn="r" defTabSz="913990">
                  <a:defRPr/>
                </a:pPr>
                <a:r>
                  <a:rPr lang="en-US" sz="1000" noProof="0" dirty="0">
                    <a:solidFill>
                      <a:srgbClr val="333333"/>
                    </a:solidFill>
                  </a:rPr>
                  <a:t>list level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712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edit title master format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805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1B29FB91-D68B-4962-B3D3-C04392BD12A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758" y="6396800"/>
            <a:ext cx="1005842" cy="18897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1" y="492369"/>
            <a:ext cx="11087100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title master format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1" y="1535723"/>
            <a:ext cx="11087100" cy="4641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text master format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3807" y="6308727"/>
            <a:ext cx="61427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19/09/2024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7335" y="6308727"/>
            <a:ext cx="452966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55" y="6308727"/>
            <a:ext cx="5334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EBEB721F-1515-4815-8BAC-2C06E19CB9A5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E931392-A1E0-4D48-8861-E04FD216DF05}"/>
              </a:ext>
            </a:extLst>
          </p:cNvPr>
          <p:cNvGrpSpPr/>
          <p:nvPr userDrawn="1"/>
        </p:nvGrpSpPr>
        <p:grpSpPr>
          <a:xfrm>
            <a:off x="-626533" y="-469900"/>
            <a:ext cx="13400133" cy="7764100"/>
            <a:chOff x="-469900" y="-469900"/>
            <a:chExt cx="10050100" cy="7764100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AB8C7248-3EE2-433A-ADE9-88EDFE8891BC}"/>
                </a:ext>
              </a:extLst>
            </p:cNvPr>
            <p:cNvGrpSpPr/>
            <p:nvPr userDrawn="1"/>
          </p:nvGrpSpPr>
          <p:grpSpPr>
            <a:xfrm>
              <a:off x="511175" y="-469900"/>
              <a:ext cx="0" cy="7764100"/>
              <a:chOff x="523875" y="-469900"/>
              <a:chExt cx="0" cy="7764100"/>
            </a:xfrm>
          </p:grpSpPr>
          <p:cxnSp>
            <p:nvCxnSpPr>
              <p:cNvPr id="26" name="Gerader Verbinder 25">
                <a:extLst>
                  <a:ext uri="{FF2B5EF4-FFF2-40B4-BE49-F238E27FC236}">
                    <a16:creationId xmlns:a16="http://schemas.microsoft.com/office/drawing/2014/main" id="{F504C1D3-B806-4A63-9021-4438B44D294B}"/>
                  </a:ext>
                </a:extLst>
              </p:cNvPr>
              <p:cNvCxnSpPr/>
              <p:nvPr userDrawn="1"/>
            </p:nvCxnSpPr>
            <p:spPr>
              <a:xfrm>
                <a:off x="523875" y="-469900"/>
                <a:ext cx="0" cy="36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>
                <a:extLst>
                  <a:ext uri="{FF2B5EF4-FFF2-40B4-BE49-F238E27FC236}">
                    <a16:creationId xmlns:a16="http://schemas.microsoft.com/office/drawing/2014/main" id="{7D68EEE1-138B-464F-94A9-9A7B8D366E6D}"/>
                  </a:ext>
                </a:extLst>
              </p:cNvPr>
              <p:cNvCxnSpPr/>
              <p:nvPr userDrawn="1"/>
            </p:nvCxnSpPr>
            <p:spPr>
              <a:xfrm>
                <a:off x="523875" y="6934200"/>
                <a:ext cx="0" cy="36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00E6947D-6BC0-4772-9A13-FCC219252CD2}"/>
                </a:ext>
              </a:extLst>
            </p:cNvPr>
            <p:cNvGrpSpPr/>
            <p:nvPr userDrawn="1"/>
          </p:nvGrpSpPr>
          <p:grpSpPr>
            <a:xfrm>
              <a:off x="8832850" y="-469900"/>
              <a:ext cx="0" cy="7764100"/>
              <a:chOff x="8515350" y="-469900"/>
              <a:chExt cx="0" cy="7764100"/>
            </a:xfrm>
          </p:grpSpPr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83107247-8158-465C-91EE-38F232EF9002}"/>
                  </a:ext>
                </a:extLst>
              </p:cNvPr>
              <p:cNvCxnSpPr/>
              <p:nvPr userDrawn="1"/>
            </p:nvCxnSpPr>
            <p:spPr>
              <a:xfrm>
                <a:off x="8515350" y="-469900"/>
                <a:ext cx="0" cy="36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BF9E29DE-C229-4366-B67D-84601A075A78}"/>
                  </a:ext>
                </a:extLst>
              </p:cNvPr>
              <p:cNvCxnSpPr/>
              <p:nvPr userDrawn="1"/>
            </p:nvCxnSpPr>
            <p:spPr>
              <a:xfrm>
                <a:off x="8515350" y="6934200"/>
                <a:ext cx="0" cy="36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7A546391-9534-4D35-8625-78FFDFCCC7A9}"/>
                </a:ext>
              </a:extLst>
            </p:cNvPr>
            <p:cNvGrpSpPr/>
            <p:nvPr userDrawn="1"/>
          </p:nvGrpSpPr>
          <p:grpSpPr>
            <a:xfrm>
              <a:off x="-469900" y="6202364"/>
              <a:ext cx="10050100" cy="0"/>
              <a:chOff x="-469900" y="6354764"/>
              <a:chExt cx="10050100" cy="0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1FD58811-5F05-4092-B10D-7C37F321F784}"/>
                  </a:ext>
                </a:extLst>
              </p:cNvPr>
              <p:cNvCxnSpPr/>
              <p:nvPr userDrawn="1"/>
            </p:nvCxnSpPr>
            <p:spPr>
              <a:xfrm>
                <a:off x="9220200" y="6354764"/>
                <a:ext cx="36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E2981AC0-EE73-476A-9A1D-EABC661E12D3}"/>
                  </a:ext>
                </a:extLst>
              </p:cNvPr>
              <p:cNvCxnSpPr/>
              <p:nvPr userDrawn="1"/>
            </p:nvCxnSpPr>
            <p:spPr>
              <a:xfrm>
                <a:off x="-469900" y="6354764"/>
                <a:ext cx="36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Hilfslinien">
              <a:extLst>
                <a:ext uri="{FF2B5EF4-FFF2-40B4-BE49-F238E27FC236}">
                  <a16:creationId xmlns:a16="http://schemas.microsoft.com/office/drawing/2014/main" id="{63D7143B-9222-48EF-961F-8FB7100D79FE}"/>
                </a:ext>
              </a:extLst>
            </p:cNvPr>
            <p:cNvSpPr txBox="1"/>
            <p:nvPr userDrawn="1"/>
          </p:nvSpPr>
          <p:spPr>
            <a:xfrm rot="10800000" flipH="1" flipV="1">
              <a:off x="634998" y="-468000"/>
              <a:ext cx="5246253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429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Show guides via menu: View // Guides // click guides checkbox</a:t>
              </a:r>
            </a:p>
          </p:txBody>
        </p: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AB8BBB8-563C-4B63-AD33-4CFEF37AC6B1}"/>
                </a:ext>
              </a:extLst>
            </p:cNvPr>
            <p:cNvSpPr txBox="1"/>
            <p:nvPr userDrawn="1"/>
          </p:nvSpPr>
          <p:spPr>
            <a:xfrm rot="10800000" flipH="1" flipV="1">
              <a:off x="634999" y="6934200"/>
              <a:ext cx="7477501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3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71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06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42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678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14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949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085" algn="l" defTabSz="91427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429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baseline="0" noProof="0" dirty="0">
                  <a:solidFill>
                    <a:schemeClr val="tx1"/>
                  </a:solidFill>
                  <a:latin typeface="+mn-lt"/>
                </a:rPr>
                <a:t>Set footer per slide or for all/some via menu: Insert // text // Header &amp; Footer</a:t>
              </a:r>
            </a:p>
          </p:txBody>
        </p: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167CA611-DFAA-4EA5-A690-281B0DBADDFD}"/>
                </a:ext>
              </a:extLst>
            </p:cNvPr>
            <p:cNvGrpSpPr/>
            <p:nvPr userDrawn="1"/>
          </p:nvGrpSpPr>
          <p:grpSpPr>
            <a:xfrm>
              <a:off x="-469900" y="1520866"/>
              <a:ext cx="10050100" cy="2157"/>
              <a:chOff x="-469900" y="1520866"/>
              <a:chExt cx="10050100" cy="2157"/>
            </a:xfrm>
          </p:grpSpPr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12E7E94B-6545-460C-B370-BE200C4BE355}"/>
                  </a:ext>
                </a:extLst>
              </p:cNvPr>
              <p:cNvCxnSpPr/>
              <p:nvPr userDrawn="1"/>
            </p:nvCxnSpPr>
            <p:spPr>
              <a:xfrm>
                <a:off x="9220200" y="1523023"/>
                <a:ext cx="36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97289D65-223E-4BF4-BB12-B5E565B7BA18}"/>
                  </a:ext>
                </a:extLst>
              </p:cNvPr>
              <p:cNvCxnSpPr/>
              <p:nvPr userDrawn="1"/>
            </p:nvCxnSpPr>
            <p:spPr>
              <a:xfrm>
                <a:off x="-469900" y="1520866"/>
                <a:ext cx="36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Rechteck 29">
            <a:extLst>
              <a:ext uri="{FF2B5EF4-FFF2-40B4-BE49-F238E27FC236}">
                <a16:creationId xmlns:a16="http://schemas.microsoft.com/office/drawing/2014/main" id="{A1960674-AA03-4969-8CF8-731ED6176232}"/>
              </a:ext>
            </a:extLst>
          </p:cNvPr>
          <p:cNvSpPr/>
          <p:nvPr userDrawn="1"/>
        </p:nvSpPr>
        <p:spPr>
          <a:xfrm>
            <a:off x="0" y="0"/>
            <a:ext cx="288000" cy="288000"/>
          </a:xfrm>
          <a:prstGeom prst="rect">
            <a:avLst/>
          </a:prstGeom>
          <a:solidFill>
            <a:srgbClr val="F07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179" y="6267768"/>
            <a:ext cx="919040" cy="44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  <p:sldLayoutId id="2147483697" r:id="rId3"/>
    <p:sldLayoutId id="2147483686" r:id="rId4"/>
    <p:sldLayoutId id="2147483698" r:id="rId5"/>
    <p:sldLayoutId id="2147483699" r:id="rId6"/>
    <p:sldLayoutId id="2147483700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33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017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04" userDrawn="1">
          <p15:clr>
            <a:srgbClr val="F26B43"/>
          </p15:clr>
        </p15:guide>
        <p15:guide id="2" pos="7424" userDrawn="1">
          <p15:clr>
            <a:srgbClr val="F26B43"/>
          </p15:clr>
        </p15:guide>
        <p15:guide id="3" pos="427" userDrawn="1">
          <p15:clr>
            <a:srgbClr val="F26B43"/>
          </p15:clr>
        </p15:guide>
        <p15:guide id="4" orient="horz" pos="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hyperlink" Target="https://www.hzdr.de/db/Cms?pNid=173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40E01C16-C473-47D9-A2AC-17112D7CD8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2490" b="1249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Positron annihilation spectroscopy: 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F6AE5EAE-B5E0-7CE3-9A94-F9E3C7AC71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noProof="0" dirty="0"/>
              <a:t>pursuing point defects in superconducting film</a:t>
            </a:r>
            <a:endParaRPr lang="x-none" b="1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200" noProof="0" dirty="0"/>
              <a:t>Institute of Radiation Physics· Department of Nuclear Physics · Sebastian Klug · s.klug@hzdr.de · www.hzdr.de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03699A46-4428-3F19-C2E3-F8EF4C2C67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3D08C163-0162-8845-E50D-40093759E2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A21389E-BDBD-4B7A-A917-2271180C0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26" y="371950"/>
            <a:ext cx="686027" cy="73941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F92AD89-EEA3-440B-A02D-DB766275D2C3}"/>
              </a:ext>
            </a:extLst>
          </p:cNvPr>
          <p:cNvSpPr txBox="1"/>
          <p:nvPr/>
        </p:nvSpPr>
        <p:spPr>
          <a:xfrm>
            <a:off x="1556515" y="473242"/>
            <a:ext cx="53821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dirty="0"/>
              <a:t>11th International Workshop on </a:t>
            </a:r>
            <a:r>
              <a:rPr lang="de-DE" sz="1500" dirty="0" err="1"/>
              <a:t>Thin</a:t>
            </a:r>
            <a:r>
              <a:rPr lang="de-DE" sz="1500" dirty="0"/>
              <a:t> Films and New </a:t>
            </a:r>
            <a:r>
              <a:rPr lang="de-DE" sz="1500" dirty="0" err="1"/>
              <a:t>Ideas</a:t>
            </a:r>
            <a:r>
              <a:rPr lang="de-DE" sz="1500" dirty="0"/>
              <a:t> </a:t>
            </a:r>
            <a:r>
              <a:rPr lang="de-DE" sz="1500" dirty="0" err="1"/>
              <a:t>for</a:t>
            </a:r>
            <a:r>
              <a:rPr lang="de-DE" sz="1500" dirty="0"/>
              <a:t> </a:t>
            </a:r>
            <a:r>
              <a:rPr lang="de-DE" sz="1500" dirty="0" err="1"/>
              <a:t>Pushing</a:t>
            </a:r>
            <a:r>
              <a:rPr lang="de-DE" sz="1500" dirty="0"/>
              <a:t> </a:t>
            </a:r>
            <a:r>
              <a:rPr lang="de-DE" sz="1500" dirty="0" err="1"/>
              <a:t>the</a:t>
            </a:r>
            <a:r>
              <a:rPr lang="de-DE" sz="1500" dirty="0"/>
              <a:t> Limits </a:t>
            </a:r>
            <a:r>
              <a:rPr lang="de-DE" sz="1500" dirty="0" err="1"/>
              <a:t>of</a:t>
            </a:r>
            <a:r>
              <a:rPr lang="de-DE" sz="1500" dirty="0"/>
              <a:t> RF </a:t>
            </a:r>
            <a:r>
              <a:rPr lang="de-DE" sz="1500" dirty="0" err="1"/>
              <a:t>Superconductivity</a:t>
            </a:r>
            <a:r>
              <a:rPr lang="de-DE" sz="1500" dirty="0"/>
              <a:t> - TFSRF2024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AF05C00-A7E1-4AB6-A815-088060A20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440" y="483352"/>
            <a:ext cx="2019046" cy="56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39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029E1-10BE-4CB6-B0B7-F444DAA37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88AC1A-9382-41B8-918D-EAF2479E9C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FDFF353-75C0-40FD-8824-CCE704404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Annihilation Spectroscopy (PAS)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9B493750-C7F3-4896-85FD-14A0667142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noProof="0" dirty="0">
                    <a:solidFill>
                      <a:schemeClr val="tx2"/>
                    </a:solidFill>
                  </a:rPr>
                  <a:t>Lifetime of positrons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noProof="0" dirty="0"/>
                  <a:t>time between generation and annihilation </a:t>
                </a:r>
                <a:br>
                  <a:rPr lang="en-US" noProof="0" dirty="0"/>
                </a:br>
                <a:r>
                  <a:rPr lang="en-US" noProof="0" dirty="0"/>
                  <a:t>of positrons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noProof="0" dirty="0"/>
              </a:p>
              <a:p>
                <a:r>
                  <a:rPr lang="en-US" b="1" noProof="0" dirty="0">
                    <a:solidFill>
                      <a:schemeClr val="tx2"/>
                    </a:solidFill>
                  </a:rPr>
                  <a:t>Spectrum of positron lifetime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noProof="0" dirty="0"/>
                  <a:t>nonlinear</a:t>
                </a:r>
                <a:r>
                  <a:rPr lang="en-US" noProof="0" dirty="0"/>
                  <a:t> fitting process required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convolution with </a:t>
                </a:r>
                <a:r>
                  <a:rPr lang="en-US" b="1" dirty="0"/>
                  <a:t>time resolution function</a:t>
                </a:r>
                <a:endParaRPr lang="en-US" b="1" noProof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noProof="0" dirty="0"/>
                  <a:t>exponential decay terms (</a:t>
                </a:r>
                <a:r>
                  <a:rPr lang="en-US" i="1" noProof="0" dirty="0" err="1"/>
                  <a:t>i</a:t>
                </a:r>
                <a:r>
                  <a:rPr lang="en-US" i="1" noProof="0" dirty="0"/>
                  <a:t> </a:t>
                </a:r>
                <a:r>
                  <a:rPr lang="en-US" noProof="0" dirty="0"/>
                  <a:t>∈ ℕ)</a:t>
                </a:r>
              </a:p>
              <a:p>
                <a:pPr marL="514350" lvl="2" indent="-285750">
                  <a:buFont typeface="Arial" panose="020B0604020202020204" pitchFamily="34" charset="0"/>
                  <a:buChar char="•"/>
                </a:pPr>
                <a:r>
                  <a:rPr lang="en-US" b="1" noProof="0" dirty="0"/>
                  <a:t>lifetime components </a:t>
                </a:r>
                <a14:m>
                  <m:oMath xmlns:m="http://schemas.openxmlformats.org/officeDocument/2006/math">
                    <m:r>
                      <a:rPr lang="en-US" b="1" i="1" noProof="0" smtClean="0"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b="1" baseline="-25000" noProof="0" dirty="0" err="1"/>
                  <a:t>i</a:t>
                </a:r>
                <a:r>
                  <a:rPr lang="en-US" b="1" noProof="0" dirty="0"/>
                  <a:t> </a:t>
                </a:r>
                <a:r>
                  <a:rPr lang="en-US" noProof="0" dirty="0"/>
                  <a:t>(defect size)</a:t>
                </a:r>
              </a:p>
              <a:p>
                <a:pPr marL="514350" lvl="2" indent="-285750">
                  <a:buFont typeface="Arial" panose="020B0604020202020204" pitchFamily="34" charset="0"/>
                  <a:buChar char="•"/>
                </a:pPr>
                <a:r>
                  <a:rPr lang="en-US" b="1" noProof="0" dirty="0"/>
                  <a:t>intensity </a:t>
                </a:r>
                <a14:m>
                  <m:oMath xmlns:m="http://schemas.openxmlformats.org/officeDocument/2006/math">
                    <m:r>
                      <a:rPr lang="en-US" b="1" i="1" noProof="0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b="1" baseline="-25000" noProof="0" dirty="0" err="1"/>
                  <a:t>i</a:t>
                </a:r>
                <a:r>
                  <a:rPr lang="en-US" b="1" noProof="0" dirty="0"/>
                  <a:t> </a:t>
                </a:r>
                <a:r>
                  <a:rPr lang="en-US" noProof="0" dirty="0"/>
                  <a:t>(defect density)</a:t>
                </a:r>
              </a:p>
              <a:p>
                <a:endParaRPr lang="en-US" noProof="0" dirty="0"/>
              </a:p>
            </p:txBody>
          </p:sp>
        </mc:Choice>
        <mc:Fallback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9B493750-C7F3-4896-85FD-14A0667142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20" t="-170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518B6BA-58F1-4D9E-8ECF-C0D29974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C506F55-B5CF-4623-886F-8E315715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373205-D9ED-4DF4-91C9-E1F05B10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10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BBCC461-0E67-4159-B3CC-7E3BF320C22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Positron Annihilation Lifetime Spectroscopy (PALS)</a:t>
            </a:r>
          </a:p>
        </p:txBody>
      </p:sp>
      <p:sp>
        <p:nvSpPr>
          <p:cNvPr id="11" name="Textfeld 13">
            <a:extLst>
              <a:ext uri="{FF2B5EF4-FFF2-40B4-BE49-F238E27FC236}">
                <a16:creationId xmlns:a16="http://schemas.microsoft.com/office/drawing/2014/main" id="{62BF1992-BFEB-44A2-9E23-752191C45991}"/>
              </a:ext>
            </a:extLst>
          </p:cNvPr>
          <p:cNvSpPr txBox="1"/>
          <p:nvPr/>
        </p:nvSpPr>
        <p:spPr>
          <a:xfrm>
            <a:off x="6768517" y="4893132"/>
            <a:ext cx="54743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500" b="1" dirty="0"/>
              <a:t>2 </a:t>
            </a:r>
            <a:r>
              <a:rPr lang="de-DE" sz="1500" b="1" dirty="0" err="1"/>
              <a:t>component</a:t>
            </a:r>
            <a:r>
              <a:rPr lang="de-DE" sz="1500" b="1" dirty="0"/>
              <a:t> fit </a:t>
            </a:r>
            <a:r>
              <a:rPr lang="de-DE" sz="1500" b="1" dirty="0" err="1"/>
              <a:t>for</a:t>
            </a:r>
            <a:r>
              <a:rPr lang="de-DE" sz="1500" b="1" dirty="0"/>
              <a:t> Nb sample (6 keV </a:t>
            </a:r>
            <a:r>
              <a:rPr lang="de-DE" sz="1500" b="1" dirty="0" err="1"/>
              <a:t>implantation</a:t>
            </a:r>
            <a:r>
              <a:rPr lang="de-DE" sz="1500" b="1" dirty="0"/>
              <a:t> </a:t>
            </a:r>
            <a:r>
              <a:rPr lang="de-DE" sz="1500" b="1" dirty="0" err="1"/>
              <a:t>energy</a:t>
            </a:r>
            <a:r>
              <a:rPr lang="de-DE" sz="1500" b="1" dirty="0"/>
              <a:t>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97F623F-4549-4BF7-87FA-17062841F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934" y="5098554"/>
            <a:ext cx="2447731" cy="92600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CDEA24E-643F-4CD8-AC54-022182391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814" y="1264104"/>
            <a:ext cx="6775705" cy="381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82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029E1-10BE-4CB6-B0B7-F444DAA37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88AC1A-9382-41B8-918D-EAF2479E9C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FDFF353-75C0-40FD-8824-CCE704404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Annihilation Spectroscopy (PAS)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B493750-C7F3-4896-85FD-14A066714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Non-destructive and high-sensitivity to small defects (atomic scale)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518B6BA-58F1-4D9E-8ECF-C0D29974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C506F55-B5CF-4623-886F-8E315715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373205-D9ED-4DF4-91C9-E1F05B10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11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BBCC461-0E67-4159-B3CC-7E3BF320C22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Positron Annihilation Lifetime Spectroscopy (PALS)</a:t>
            </a:r>
          </a:p>
        </p:txBody>
      </p:sp>
      <p:sp>
        <p:nvSpPr>
          <p:cNvPr id="11" name="Textfeld 17">
            <a:extLst>
              <a:ext uri="{FF2B5EF4-FFF2-40B4-BE49-F238E27FC236}">
                <a16:creationId xmlns:a16="http://schemas.microsoft.com/office/drawing/2014/main" id="{ACDB726C-F48E-40C1-ACEA-354E574DC6B6}"/>
              </a:ext>
            </a:extLst>
          </p:cNvPr>
          <p:cNvSpPr txBox="1"/>
          <p:nvPr/>
        </p:nvSpPr>
        <p:spPr>
          <a:xfrm>
            <a:off x="9693117" y="1815659"/>
            <a:ext cx="2082559" cy="2037424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589C"/>
                </a:solidFill>
                <a:latin typeface="Arial"/>
                <a:ea typeface="Times New Roman"/>
                <a:cs typeface="Times New Roman"/>
              </a:rPr>
              <a:t>bulk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50"/>
                </a:solidFill>
                <a:latin typeface="Arial"/>
                <a:ea typeface="Times New Roman"/>
                <a:cs typeface="Times New Roman"/>
              </a:rPr>
              <a:t>mono-vacancy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vacancy agglomeration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void / pore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en-US" sz="2000" dirty="0">
              <a:latin typeface="Arial"/>
              <a:ea typeface="Times New Roman"/>
              <a:cs typeface="Times New Roman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51C774E-410F-4C7F-9FF8-2F23DFDC2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778" y="1919373"/>
            <a:ext cx="4983109" cy="4389354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25F9F007-EE0E-4EDF-B382-35EF6C529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3117" y="4231134"/>
            <a:ext cx="1975834" cy="185156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68B86E3-D214-4213-B0F3-87F329D4C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55" y="2109538"/>
            <a:ext cx="3497386" cy="397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48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DD93004-7CC5-4672-B747-AB39EA4AA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416C0BF-8F7B-4CF5-9CDB-EFB1D692D6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Recent research of point defects</a:t>
            </a:r>
          </a:p>
        </p:txBody>
      </p:sp>
      <p:sp>
        <p:nvSpPr>
          <p:cNvPr id="11" name="Untertitel 10">
            <a:extLst>
              <a:ext uri="{FF2B5EF4-FFF2-40B4-BE49-F238E27FC236}">
                <a16:creationId xmlns:a16="http://schemas.microsoft.com/office/drawing/2014/main" id="{2E1521EE-60F3-4ECA-AEBA-E48616D110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Vacancy kinetics in Nb / </a:t>
            </a:r>
            <a:r>
              <a:rPr lang="en-US" noProof="0" dirty="0"/>
              <a:t>Point defects of </a:t>
            </a:r>
            <a:r>
              <a:rPr lang="en-US" dirty="0"/>
              <a:t>Nb-based thin films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44659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D574C67A-4375-452A-021F-30D08E8961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9ECC73B9-FC65-532B-3359-C1A1E7AF38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BFA52A-36F9-4D19-AD61-3CA6E45F5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Vacancy kinetics in Nb</a:t>
            </a:r>
            <a:endParaRPr lang="en-US" noProof="0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0911A59-F0CE-7EB2-BDDC-8A615DC84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2"/>
                </a:solidFill>
              </a:rPr>
              <a:t>Origin of Q </a:t>
            </a:r>
            <a:r>
              <a:rPr lang="de-DE" b="1" dirty="0" err="1">
                <a:solidFill>
                  <a:schemeClr val="tx2"/>
                </a:solidFill>
              </a:rPr>
              <a:t>disease</a:t>
            </a:r>
            <a:endParaRPr lang="de-DE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formation</a:t>
            </a:r>
            <a:r>
              <a:rPr lang="de-DE" dirty="0"/>
              <a:t> of </a:t>
            </a:r>
            <a:r>
              <a:rPr lang="de-DE" b="1" dirty="0" err="1"/>
              <a:t>niobium</a:t>
            </a:r>
            <a:r>
              <a:rPr lang="de-DE" b="1" dirty="0"/>
              <a:t> </a:t>
            </a:r>
            <a:r>
              <a:rPr lang="de-DE" b="1" dirty="0" err="1"/>
              <a:t>hydrides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rf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layer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open </a:t>
            </a:r>
            <a:r>
              <a:rPr lang="de-DE" b="1" dirty="0" err="1"/>
              <a:t>volume</a:t>
            </a:r>
            <a:r>
              <a:rPr lang="de-DE" b="1" dirty="0"/>
              <a:t> </a:t>
            </a:r>
            <a:r>
              <a:rPr lang="de-DE" b="1" dirty="0" err="1"/>
              <a:t>lattice</a:t>
            </a:r>
            <a:r>
              <a:rPr lang="de-DE" b="1" dirty="0"/>
              <a:t> </a:t>
            </a:r>
            <a:r>
              <a:rPr lang="de-DE" b="1" dirty="0" err="1"/>
              <a:t>defects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high </a:t>
            </a:r>
            <a:r>
              <a:rPr lang="de-DE" dirty="0" err="1"/>
              <a:t>trapping</a:t>
            </a:r>
            <a:r>
              <a:rPr lang="de-DE" dirty="0"/>
              <a:t> potential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impurities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 err="1"/>
              <a:t>especially</a:t>
            </a:r>
            <a:r>
              <a:rPr lang="de-DE" dirty="0"/>
              <a:t> hydrogen: </a:t>
            </a:r>
            <a:r>
              <a:rPr lang="de-DE" b="1" dirty="0" err="1"/>
              <a:t>vacancy</a:t>
            </a:r>
            <a:r>
              <a:rPr lang="de-DE" b="1" dirty="0"/>
              <a:t>-hydrogen </a:t>
            </a:r>
            <a:r>
              <a:rPr lang="de-DE" b="1" dirty="0" err="1"/>
              <a:t>complexes</a:t>
            </a:r>
            <a:endParaRPr lang="de-DE" b="1" dirty="0"/>
          </a:p>
          <a:p>
            <a:endParaRPr lang="de-DE" dirty="0"/>
          </a:p>
          <a:p>
            <a:r>
              <a:rPr lang="de-DE" b="1" dirty="0" err="1">
                <a:solidFill>
                  <a:schemeClr val="tx2"/>
                </a:solidFill>
              </a:rPr>
              <a:t>Curing</a:t>
            </a:r>
            <a:r>
              <a:rPr lang="de-DE" b="1" dirty="0">
                <a:solidFill>
                  <a:schemeClr val="tx2"/>
                </a:solidFill>
              </a:rPr>
              <a:t> Q </a:t>
            </a:r>
            <a:r>
              <a:rPr lang="de-DE" b="1" dirty="0" err="1">
                <a:solidFill>
                  <a:schemeClr val="tx2"/>
                </a:solidFill>
              </a:rPr>
              <a:t>disease</a:t>
            </a:r>
            <a:endParaRPr lang="de-DE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3"/>
                </a:solidFill>
              </a:rPr>
              <a:t>mild bake</a:t>
            </a:r>
            <a:r>
              <a:rPr lang="en-GB" dirty="0"/>
              <a:t>:  at 390 K for 48 h (&lt; 1e−6 mbar) </a:t>
            </a:r>
            <a:br>
              <a:rPr lang="en-GB" dirty="0"/>
            </a:br>
            <a:r>
              <a:rPr lang="en-GB" dirty="0"/>
              <a:t>to avoid high-field Q slope (accidentally found!)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low-T bake</a:t>
            </a:r>
            <a:r>
              <a:rPr lang="en-GB" dirty="0"/>
              <a:t>: only 350 K for first 2 h</a:t>
            </a:r>
            <a:br>
              <a:rPr lang="en-GB" dirty="0"/>
            </a:br>
            <a:r>
              <a:rPr lang="en-GB" dirty="0"/>
              <a:t>Q losses reduced by factor 2</a:t>
            </a:r>
            <a:br>
              <a:rPr lang="en-GB" dirty="0"/>
            </a:br>
            <a:r>
              <a:rPr lang="en-GB" dirty="0"/>
              <a:t>increased achievable accelerating field by &gt;10%</a:t>
            </a:r>
          </a:p>
          <a:p>
            <a:endParaRPr lang="de-DE" dirty="0"/>
          </a:p>
          <a:p>
            <a:endParaRPr lang="LID4096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421DBB6-5776-485B-B656-27E51D642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073833C-A120-436A-89DF-A6157BF79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55912F0-64AC-447B-B82B-DB5914D72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13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1988E3B-CFDE-4C9D-B94C-B3A45A39FF2C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de-DE" noProof="0" dirty="0" err="1">
                <a:solidFill>
                  <a:schemeClr val="tx2"/>
                </a:solidFill>
              </a:rPr>
              <a:t>Collaboration</a:t>
            </a:r>
            <a:r>
              <a:rPr lang="de-DE" noProof="0" dirty="0">
                <a:solidFill>
                  <a:schemeClr val="tx2"/>
                </a:solidFill>
              </a:rPr>
              <a:t> </a:t>
            </a:r>
            <a:r>
              <a:rPr lang="de-DE" noProof="0" dirty="0" err="1">
                <a:solidFill>
                  <a:schemeClr val="tx2"/>
                </a:solidFill>
              </a:rPr>
              <a:t>with</a:t>
            </a:r>
            <a:r>
              <a:rPr lang="de-DE" noProof="0" dirty="0">
                <a:solidFill>
                  <a:schemeClr val="tx2"/>
                </a:solidFill>
              </a:rPr>
              <a:t> M. </a:t>
            </a:r>
            <a:r>
              <a:rPr lang="de-DE" noProof="0" dirty="0" err="1">
                <a:solidFill>
                  <a:schemeClr val="tx2"/>
                </a:solidFill>
              </a:rPr>
              <a:t>Wenskat</a:t>
            </a:r>
            <a:r>
              <a:rPr lang="de-DE" noProof="0" dirty="0">
                <a:solidFill>
                  <a:schemeClr val="tx2"/>
                </a:solidFill>
              </a:rPr>
              <a:t> (DESY, DE) &amp; J. </a:t>
            </a:r>
            <a:r>
              <a:rPr lang="de-DE" noProof="0" dirty="0" err="1">
                <a:solidFill>
                  <a:schemeClr val="tx2"/>
                </a:solidFill>
              </a:rPr>
              <a:t>Čižek</a:t>
            </a:r>
            <a:r>
              <a:rPr lang="de-DE" noProof="0" dirty="0">
                <a:solidFill>
                  <a:schemeClr val="tx2"/>
                </a:solidFill>
              </a:rPr>
              <a:t> (Prague, CZ)</a:t>
            </a:r>
          </a:p>
        </p:txBody>
      </p:sp>
      <p:grpSp>
        <p:nvGrpSpPr>
          <p:cNvPr id="11" name="Gruppieren">
            <a:extLst>
              <a:ext uri="{FF2B5EF4-FFF2-40B4-BE49-F238E27FC236}">
                <a16:creationId xmlns:a16="http://schemas.microsoft.com/office/drawing/2014/main" id="{4E8D2840-5BE3-4D91-9BB5-C24F3ED4E32F}"/>
              </a:ext>
            </a:extLst>
          </p:cNvPr>
          <p:cNvGrpSpPr/>
          <p:nvPr/>
        </p:nvGrpSpPr>
        <p:grpSpPr>
          <a:xfrm>
            <a:off x="8633524" y="499296"/>
            <a:ext cx="3341017" cy="5427106"/>
            <a:chOff x="52230" y="0"/>
            <a:chExt cx="2859510" cy="4737774"/>
          </a:xfrm>
        </p:grpSpPr>
        <p:pic>
          <p:nvPicPr>
            <p:cNvPr id="12" name="Grafik 1" descr="Grafik 1">
              <a:extLst>
                <a:ext uri="{FF2B5EF4-FFF2-40B4-BE49-F238E27FC236}">
                  <a16:creationId xmlns:a16="http://schemas.microsoft.com/office/drawing/2014/main" id="{DD650E9C-9CC5-4175-9908-953717D6B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230" y="243248"/>
              <a:ext cx="2859510" cy="2340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Grafik 2" descr="Grafik 2">
              <a:extLst>
                <a:ext uri="{FF2B5EF4-FFF2-40B4-BE49-F238E27FC236}">
                  <a16:creationId xmlns:a16="http://schemas.microsoft.com/office/drawing/2014/main" id="{4653D89F-6FE2-44EC-B2EB-C9F3CC995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30" y="2397773"/>
              <a:ext cx="2859510" cy="2340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" name="Q disease">
              <a:extLst>
                <a:ext uri="{FF2B5EF4-FFF2-40B4-BE49-F238E27FC236}">
                  <a16:creationId xmlns:a16="http://schemas.microsoft.com/office/drawing/2014/main" id="{484F0C04-1DA9-48A7-AF8A-08DD4E67F0F4}"/>
                </a:ext>
              </a:extLst>
            </p:cNvPr>
            <p:cNvSpPr txBox="1"/>
            <p:nvPr/>
          </p:nvSpPr>
          <p:spPr>
            <a:xfrm>
              <a:off x="1125795" y="0"/>
              <a:ext cx="954071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240000">
                <a:tabLst>
                  <a:tab pos="228600" algn="l"/>
                  <a:tab pos="469900" algn="l"/>
                </a:tabLst>
                <a:defRPr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Q disease 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4BF2583-2A47-F9A8-B834-3D9515EFA5E1}"/>
              </a:ext>
            </a:extLst>
          </p:cNvPr>
          <p:cNvGrpSpPr/>
          <p:nvPr/>
        </p:nvGrpSpPr>
        <p:grpSpPr>
          <a:xfrm>
            <a:off x="6431972" y="2896925"/>
            <a:ext cx="1357716" cy="1219995"/>
            <a:chOff x="0" y="0"/>
            <a:chExt cx="1357714" cy="1219993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87B69472-F100-E063-505E-59E0055FB895}"/>
                </a:ext>
              </a:extLst>
            </p:cNvPr>
            <p:cNvSpPr/>
            <p:nvPr/>
          </p:nvSpPr>
          <p:spPr>
            <a:xfrm>
              <a:off x="0" y="615194"/>
              <a:ext cx="1357715" cy="604800"/>
            </a:xfrm>
            <a:prstGeom prst="rect">
              <a:avLst/>
            </a:pr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90286320-CD74-1061-4333-84C785C55DC3}"/>
                </a:ext>
              </a:extLst>
            </p:cNvPr>
            <p:cNvSpPr/>
            <p:nvPr/>
          </p:nvSpPr>
          <p:spPr>
            <a:xfrm>
              <a:off x="0" y="238735"/>
              <a:ext cx="1357715" cy="376459"/>
            </a:xfrm>
            <a:prstGeom prst="rect">
              <a:avLst/>
            </a:prstGeom>
            <a:solidFill>
              <a:srgbClr val="F18E4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28A0953-EB30-4392-6FE5-604F8109B912}"/>
                </a:ext>
              </a:extLst>
            </p:cNvPr>
            <p:cNvSpPr/>
            <p:nvPr/>
          </p:nvSpPr>
          <p:spPr>
            <a:xfrm>
              <a:off x="928800" y="309706"/>
              <a:ext cx="166630" cy="11725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73A65ADB-DB90-D443-5208-778B8B0345A0}"/>
                </a:ext>
              </a:extLst>
            </p:cNvPr>
            <p:cNvSpPr/>
            <p:nvPr/>
          </p:nvSpPr>
          <p:spPr>
            <a:xfrm>
              <a:off x="512228" y="426964"/>
              <a:ext cx="166630" cy="11726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AD775F9D-94FA-71E9-03B0-A6E8DE7A1733}"/>
                </a:ext>
              </a:extLst>
            </p:cNvPr>
            <p:cNvSpPr/>
            <p:nvPr/>
          </p:nvSpPr>
          <p:spPr>
            <a:xfrm>
              <a:off x="104913" y="321111"/>
              <a:ext cx="166631" cy="11726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" name="Rechteck 16">
              <a:extLst>
                <a:ext uri="{FF2B5EF4-FFF2-40B4-BE49-F238E27FC236}">
                  <a16:creationId xmlns:a16="http://schemas.microsoft.com/office/drawing/2014/main" id="{5DB79CAE-6EEA-5590-B669-7D8BBF60EDE1}"/>
                </a:ext>
              </a:extLst>
            </p:cNvPr>
            <p:cNvSpPr txBox="1"/>
            <p:nvPr/>
          </p:nvSpPr>
          <p:spPr>
            <a:xfrm>
              <a:off x="320791" y="0"/>
              <a:ext cx="716133" cy="2924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RF layer</a:t>
              </a:r>
            </a:p>
          </p:txBody>
        </p:sp>
      </p:grpSp>
      <p:grpSp>
        <p:nvGrpSpPr>
          <p:cNvPr id="30" name="Gruppieren">
            <a:extLst>
              <a:ext uri="{FF2B5EF4-FFF2-40B4-BE49-F238E27FC236}">
                <a16:creationId xmlns:a16="http://schemas.microsoft.com/office/drawing/2014/main" id="{23E4A960-B1F8-E865-B00A-F69C5F353D58}"/>
              </a:ext>
            </a:extLst>
          </p:cNvPr>
          <p:cNvGrpSpPr/>
          <p:nvPr/>
        </p:nvGrpSpPr>
        <p:grpSpPr>
          <a:xfrm>
            <a:off x="6080224" y="4535110"/>
            <a:ext cx="2364360" cy="1574334"/>
            <a:chOff x="0" y="0"/>
            <a:chExt cx="2364359" cy="1574333"/>
          </a:xfrm>
        </p:grpSpPr>
        <p:sp>
          <p:nvSpPr>
            <p:cNvPr id="31" name="Gerade Verbindung mit Pfeil 10">
              <a:extLst>
                <a:ext uri="{FF2B5EF4-FFF2-40B4-BE49-F238E27FC236}">
                  <a16:creationId xmlns:a16="http://schemas.microsoft.com/office/drawing/2014/main" id="{28DA10E0-8337-920C-496C-BFA32B28449F}"/>
                </a:ext>
              </a:extLst>
            </p:cNvPr>
            <p:cNvSpPr/>
            <p:nvPr/>
          </p:nvSpPr>
          <p:spPr>
            <a:xfrm flipV="1">
              <a:off x="142766" y="349037"/>
              <a:ext cx="1" cy="1080001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" name="Gerade Verbindung mit Pfeil 12">
              <a:extLst>
                <a:ext uri="{FF2B5EF4-FFF2-40B4-BE49-F238E27FC236}">
                  <a16:creationId xmlns:a16="http://schemas.microsoft.com/office/drawing/2014/main" id="{DFD384AD-CD11-E54F-3947-193370DC3D31}"/>
                </a:ext>
              </a:extLst>
            </p:cNvPr>
            <p:cNvSpPr/>
            <p:nvPr/>
          </p:nvSpPr>
          <p:spPr>
            <a:xfrm>
              <a:off x="141496" y="1409608"/>
              <a:ext cx="1980001" cy="1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" name="Freihandform 13">
              <a:extLst>
                <a:ext uri="{FF2B5EF4-FFF2-40B4-BE49-F238E27FC236}">
                  <a16:creationId xmlns:a16="http://schemas.microsoft.com/office/drawing/2014/main" id="{000F6698-63C6-D875-4576-5175CAA6500C}"/>
                </a:ext>
              </a:extLst>
            </p:cNvPr>
            <p:cNvSpPr/>
            <p:nvPr/>
          </p:nvSpPr>
          <p:spPr>
            <a:xfrm>
              <a:off x="239811" y="890696"/>
              <a:ext cx="1457202" cy="431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002" extrusionOk="0">
                  <a:moveTo>
                    <a:pt x="0" y="10139"/>
                  </a:moveTo>
                  <a:lnTo>
                    <a:pt x="299" y="6880"/>
                  </a:lnTo>
                  <a:lnTo>
                    <a:pt x="399" y="5794"/>
                  </a:lnTo>
                  <a:cubicBezTo>
                    <a:pt x="432" y="5432"/>
                    <a:pt x="424" y="4977"/>
                    <a:pt x="499" y="4707"/>
                  </a:cubicBezTo>
                  <a:lnTo>
                    <a:pt x="698" y="3983"/>
                  </a:lnTo>
                  <a:cubicBezTo>
                    <a:pt x="732" y="3621"/>
                    <a:pt x="732" y="3195"/>
                    <a:pt x="798" y="2897"/>
                  </a:cubicBezTo>
                  <a:cubicBezTo>
                    <a:pt x="873" y="2557"/>
                    <a:pt x="1004" y="2445"/>
                    <a:pt x="1097" y="2173"/>
                  </a:cubicBezTo>
                  <a:cubicBezTo>
                    <a:pt x="1356" y="1420"/>
                    <a:pt x="1251" y="1282"/>
                    <a:pt x="1596" y="724"/>
                  </a:cubicBezTo>
                  <a:cubicBezTo>
                    <a:pt x="1788" y="414"/>
                    <a:pt x="2195" y="0"/>
                    <a:pt x="2195" y="0"/>
                  </a:cubicBezTo>
                  <a:lnTo>
                    <a:pt x="10574" y="362"/>
                  </a:lnTo>
                  <a:cubicBezTo>
                    <a:pt x="10780" y="379"/>
                    <a:pt x="11070" y="903"/>
                    <a:pt x="11273" y="1086"/>
                  </a:cubicBezTo>
                  <a:cubicBezTo>
                    <a:pt x="11437" y="1236"/>
                    <a:pt x="11607" y="1299"/>
                    <a:pt x="11772" y="1448"/>
                  </a:cubicBezTo>
                  <a:cubicBezTo>
                    <a:pt x="11874" y="1541"/>
                    <a:pt x="11968" y="1728"/>
                    <a:pt x="12071" y="1810"/>
                  </a:cubicBezTo>
                  <a:cubicBezTo>
                    <a:pt x="12629" y="2260"/>
                    <a:pt x="13080" y="2284"/>
                    <a:pt x="13667" y="2535"/>
                  </a:cubicBezTo>
                  <a:cubicBezTo>
                    <a:pt x="13901" y="2634"/>
                    <a:pt x="14133" y="2776"/>
                    <a:pt x="14365" y="2897"/>
                  </a:cubicBezTo>
                  <a:cubicBezTo>
                    <a:pt x="15788" y="4618"/>
                    <a:pt x="14308" y="2889"/>
                    <a:pt x="15363" y="3983"/>
                  </a:cubicBezTo>
                  <a:cubicBezTo>
                    <a:pt x="15464" y="4088"/>
                    <a:pt x="15561" y="4240"/>
                    <a:pt x="15662" y="4345"/>
                  </a:cubicBezTo>
                  <a:cubicBezTo>
                    <a:pt x="15794" y="4482"/>
                    <a:pt x="15930" y="4564"/>
                    <a:pt x="16061" y="4707"/>
                  </a:cubicBezTo>
                  <a:cubicBezTo>
                    <a:pt x="16263" y="4927"/>
                    <a:pt x="16456" y="5246"/>
                    <a:pt x="16660" y="5432"/>
                  </a:cubicBezTo>
                  <a:cubicBezTo>
                    <a:pt x="17662" y="6341"/>
                    <a:pt x="17198" y="5841"/>
                    <a:pt x="18056" y="6880"/>
                  </a:cubicBezTo>
                  <a:cubicBezTo>
                    <a:pt x="18156" y="7001"/>
                    <a:pt x="18268" y="7030"/>
                    <a:pt x="18356" y="7242"/>
                  </a:cubicBezTo>
                  <a:lnTo>
                    <a:pt x="18655" y="7966"/>
                  </a:lnTo>
                  <a:cubicBezTo>
                    <a:pt x="18786" y="8679"/>
                    <a:pt x="18865" y="9261"/>
                    <a:pt x="19054" y="9777"/>
                  </a:cubicBezTo>
                  <a:cubicBezTo>
                    <a:pt x="19246" y="10299"/>
                    <a:pt x="19653" y="11225"/>
                    <a:pt x="19653" y="11225"/>
                  </a:cubicBezTo>
                  <a:cubicBezTo>
                    <a:pt x="19749" y="12277"/>
                    <a:pt x="19741" y="12504"/>
                    <a:pt x="19952" y="13398"/>
                  </a:cubicBezTo>
                  <a:cubicBezTo>
                    <a:pt x="20074" y="13916"/>
                    <a:pt x="20351" y="14846"/>
                    <a:pt x="20351" y="14846"/>
                  </a:cubicBezTo>
                  <a:cubicBezTo>
                    <a:pt x="20384" y="15208"/>
                    <a:pt x="20404" y="15591"/>
                    <a:pt x="20451" y="15933"/>
                  </a:cubicBezTo>
                  <a:cubicBezTo>
                    <a:pt x="20577" y="16846"/>
                    <a:pt x="20664" y="17069"/>
                    <a:pt x="20850" y="17743"/>
                  </a:cubicBezTo>
                  <a:cubicBezTo>
                    <a:pt x="21023" y="19629"/>
                    <a:pt x="20836" y="18133"/>
                    <a:pt x="21149" y="19554"/>
                  </a:cubicBezTo>
                  <a:cubicBezTo>
                    <a:pt x="21600" y="21600"/>
                    <a:pt x="21175" y="20011"/>
                    <a:pt x="21448" y="21002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" name="Rechteck 16">
              <a:extLst>
                <a:ext uri="{FF2B5EF4-FFF2-40B4-BE49-F238E27FC236}">
                  <a16:creationId xmlns:a16="http://schemas.microsoft.com/office/drawing/2014/main" id="{EFD7E5CC-6BC7-C601-3617-AD5523A27C78}"/>
                </a:ext>
              </a:extLst>
            </p:cNvPr>
            <p:cNvSpPr txBox="1"/>
            <p:nvPr/>
          </p:nvSpPr>
          <p:spPr>
            <a:xfrm>
              <a:off x="1099630" y="0"/>
              <a:ext cx="1123713" cy="6952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standard</a:t>
              </a:r>
            </a:p>
            <a:p>
              <a:pPr>
                <a:defRPr sz="1400">
                  <a:solidFill>
                    <a:srgbClr val="F18E4E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+ mild bake</a:t>
              </a:r>
            </a:p>
            <a:p>
              <a:pPr>
                <a:defRPr sz="1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+ low-T bake</a:t>
              </a:r>
            </a:p>
          </p:txBody>
        </p:sp>
        <p:sp>
          <p:nvSpPr>
            <p:cNvPr id="35" name="Rechteck 17">
              <a:extLst>
                <a:ext uri="{FF2B5EF4-FFF2-40B4-BE49-F238E27FC236}">
                  <a16:creationId xmlns:a16="http://schemas.microsoft.com/office/drawing/2014/main" id="{5F688C6C-0119-A430-C7A1-7A4FF11839B0}"/>
                </a:ext>
              </a:extLst>
            </p:cNvPr>
            <p:cNvSpPr txBox="1"/>
            <p:nvPr/>
          </p:nvSpPr>
          <p:spPr>
            <a:xfrm>
              <a:off x="0" y="33237"/>
              <a:ext cx="281953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Q</a:t>
              </a:r>
            </a:p>
          </p:txBody>
        </p:sp>
        <p:sp>
          <p:nvSpPr>
            <p:cNvPr id="36" name="Rechteck 18">
              <a:extLst>
                <a:ext uri="{FF2B5EF4-FFF2-40B4-BE49-F238E27FC236}">
                  <a16:creationId xmlns:a16="http://schemas.microsoft.com/office/drawing/2014/main" id="{7EB40D7E-047C-8EB9-4918-781B52F8A56A}"/>
                </a:ext>
              </a:extLst>
            </p:cNvPr>
            <p:cNvSpPr txBox="1"/>
            <p:nvPr/>
          </p:nvSpPr>
          <p:spPr>
            <a:xfrm>
              <a:off x="2107744" y="1223671"/>
              <a:ext cx="256616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E</a:t>
              </a:r>
            </a:p>
          </p:txBody>
        </p:sp>
        <p:sp>
          <p:nvSpPr>
            <p:cNvPr id="37" name="Freihandform 19">
              <a:extLst>
                <a:ext uri="{FF2B5EF4-FFF2-40B4-BE49-F238E27FC236}">
                  <a16:creationId xmlns:a16="http://schemas.microsoft.com/office/drawing/2014/main" id="{F4DD6A08-3333-C066-9147-52CC0A143EE0}"/>
                </a:ext>
              </a:extLst>
            </p:cNvPr>
            <p:cNvSpPr/>
            <p:nvPr/>
          </p:nvSpPr>
          <p:spPr>
            <a:xfrm>
              <a:off x="232378" y="848728"/>
              <a:ext cx="1464636" cy="18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3" y="20035"/>
                    <a:pt x="6" y="18233"/>
                    <a:pt x="98" y="16904"/>
                  </a:cubicBezTo>
                  <a:cubicBezTo>
                    <a:pt x="155" y="16081"/>
                    <a:pt x="303" y="16475"/>
                    <a:pt x="391" y="15965"/>
                  </a:cubicBezTo>
                  <a:cubicBezTo>
                    <a:pt x="573" y="14918"/>
                    <a:pt x="659" y="12747"/>
                    <a:pt x="782" y="11270"/>
                  </a:cubicBezTo>
                  <a:cubicBezTo>
                    <a:pt x="839" y="10578"/>
                    <a:pt x="912" y="10017"/>
                    <a:pt x="977" y="9391"/>
                  </a:cubicBezTo>
                  <a:cubicBezTo>
                    <a:pt x="1010" y="8452"/>
                    <a:pt x="991" y="7149"/>
                    <a:pt x="1075" y="6574"/>
                  </a:cubicBezTo>
                  <a:cubicBezTo>
                    <a:pt x="1243" y="5423"/>
                    <a:pt x="1466" y="5322"/>
                    <a:pt x="1662" y="4696"/>
                  </a:cubicBezTo>
                  <a:cubicBezTo>
                    <a:pt x="2264" y="2767"/>
                    <a:pt x="1650" y="4544"/>
                    <a:pt x="2639" y="2817"/>
                  </a:cubicBezTo>
                  <a:cubicBezTo>
                    <a:pt x="2771" y="2586"/>
                    <a:pt x="2901" y="2249"/>
                    <a:pt x="3030" y="1878"/>
                  </a:cubicBezTo>
                  <a:cubicBezTo>
                    <a:pt x="3227" y="1309"/>
                    <a:pt x="3616" y="0"/>
                    <a:pt x="3616" y="0"/>
                  </a:cubicBezTo>
                  <a:lnTo>
                    <a:pt x="9187" y="939"/>
                  </a:lnTo>
                  <a:cubicBezTo>
                    <a:pt x="9353" y="991"/>
                    <a:pt x="9513" y="1593"/>
                    <a:pt x="9676" y="1878"/>
                  </a:cubicBezTo>
                  <a:cubicBezTo>
                    <a:pt x="10365" y="3083"/>
                    <a:pt x="10345" y="2906"/>
                    <a:pt x="11142" y="3756"/>
                  </a:cubicBezTo>
                  <a:cubicBezTo>
                    <a:pt x="11272" y="4069"/>
                    <a:pt x="11404" y="4341"/>
                    <a:pt x="11533" y="4696"/>
                  </a:cubicBezTo>
                  <a:cubicBezTo>
                    <a:pt x="11632" y="4968"/>
                    <a:pt x="11723" y="5611"/>
                    <a:pt x="11826" y="5635"/>
                  </a:cubicBezTo>
                  <a:cubicBezTo>
                    <a:pt x="14465" y="6238"/>
                    <a:pt x="17104" y="6261"/>
                    <a:pt x="19743" y="6574"/>
                  </a:cubicBezTo>
                  <a:cubicBezTo>
                    <a:pt x="20334" y="7993"/>
                    <a:pt x="20007" y="7105"/>
                    <a:pt x="20720" y="9391"/>
                  </a:cubicBezTo>
                  <a:lnTo>
                    <a:pt x="21014" y="10330"/>
                  </a:lnTo>
                  <a:cubicBezTo>
                    <a:pt x="21111" y="10643"/>
                    <a:pt x="21204" y="11270"/>
                    <a:pt x="21307" y="11270"/>
                  </a:cubicBezTo>
                  <a:lnTo>
                    <a:pt x="21600" y="11270"/>
                  </a:lnTo>
                </a:path>
              </a:pathLst>
            </a:custGeom>
            <a:noFill/>
            <a:ln w="38100" cap="flat">
              <a:solidFill>
                <a:srgbClr val="F18E4E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" name="Freihandform 32">
              <a:extLst>
                <a:ext uri="{FF2B5EF4-FFF2-40B4-BE49-F238E27FC236}">
                  <a16:creationId xmlns:a16="http://schemas.microsoft.com/office/drawing/2014/main" id="{CFE9C5A0-636C-B255-6376-C541BFEB8A93}"/>
                </a:ext>
              </a:extLst>
            </p:cNvPr>
            <p:cNvSpPr/>
            <p:nvPr/>
          </p:nvSpPr>
          <p:spPr>
            <a:xfrm>
              <a:off x="238021" y="670154"/>
              <a:ext cx="1726623" cy="199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3" y="20035"/>
                    <a:pt x="6" y="18233"/>
                    <a:pt x="98" y="16904"/>
                  </a:cubicBezTo>
                  <a:cubicBezTo>
                    <a:pt x="155" y="16081"/>
                    <a:pt x="303" y="16475"/>
                    <a:pt x="391" y="15965"/>
                  </a:cubicBezTo>
                  <a:cubicBezTo>
                    <a:pt x="573" y="14918"/>
                    <a:pt x="659" y="12747"/>
                    <a:pt x="782" y="11270"/>
                  </a:cubicBezTo>
                  <a:cubicBezTo>
                    <a:pt x="839" y="10578"/>
                    <a:pt x="912" y="10017"/>
                    <a:pt x="977" y="9391"/>
                  </a:cubicBezTo>
                  <a:cubicBezTo>
                    <a:pt x="1010" y="8452"/>
                    <a:pt x="991" y="7149"/>
                    <a:pt x="1075" y="6574"/>
                  </a:cubicBezTo>
                  <a:cubicBezTo>
                    <a:pt x="1243" y="5423"/>
                    <a:pt x="1466" y="5322"/>
                    <a:pt x="1662" y="4696"/>
                  </a:cubicBezTo>
                  <a:cubicBezTo>
                    <a:pt x="2264" y="2767"/>
                    <a:pt x="1650" y="4544"/>
                    <a:pt x="2639" y="2817"/>
                  </a:cubicBezTo>
                  <a:cubicBezTo>
                    <a:pt x="2771" y="2586"/>
                    <a:pt x="2901" y="2249"/>
                    <a:pt x="3030" y="1878"/>
                  </a:cubicBezTo>
                  <a:cubicBezTo>
                    <a:pt x="3227" y="1309"/>
                    <a:pt x="3616" y="0"/>
                    <a:pt x="3616" y="0"/>
                  </a:cubicBezTo>
                  <a:lnTo>
                    <a:pt x="9187" y="939"/>
                  </a:lnTo>
                  <a:cubicBezTo>
                    <a:pt x="9353" y="991"/>
                    <a:pt x="9513" y="1593"/>
                    <a:pt x="9676" y="1878"/>
                  </a:cubicBezTo>
                  <a:cubicBezTo>
                    <a:pt x="10365" y="3083"/>
                    <a:pt x="10345" y="2906"/>
                    <a:pt x="11142" y="3756"/>
                  </a:cubicBezTo>
                  <a:cubicBezTo>
                    <a:pt x="11272" y="4069"/>
                    <a:pt x="11404" y="4341"/>
                    <a:pt x="11533" y="4696"/>
                  </a:cubicBezTo>
                  <a:cubicBezTo>
                    <a:pt x="11632" y="4968"/>
                    <a:pt x="11723" y="5611"/>
                    <a:pt x="11826" y="5635"/>
                  </a:cubicBezTo>
                  <a:cubicBezTo>
                    <a:pt x="14465" y="6238"/>
                    <a:pt x="17104" y="6261"/>
                    <a:pt x="19743" y="6574"/>
                  </a:cubicBezTo>
                  <a:cubicBezTo>
                    <a:pt x="20334" y="7993"/>
                    <a:pt x="20007" y="7105"/>
                    <a:pt x="20720" y="9391"/>
                  </a:cubicBezTo>
                  <a:lnTo>
                    <a:pt x="21014" y="10330"/>
                  </a:lnTo>
                  <a:cubicBezTo>
                    <a:pt x="21111" y="10643"/>
                    <a:pt x="21204" y="11270"/>
                    <a:pt x="21307" y="11270"/>
                  </a:cubicBezTo>
                  <a:lnTo>
                    <a:pt x="21600" y="1127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29502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A5AF78F-D175-4CA9-9F10-8DE05B1C669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93F139F-F7E7-47B0-8BB4-F2E8AB28C1A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8FA5958-8888-4AE8-8508-DC2360783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Vacancy kinetics in Nb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893EDFB-1342-44E4-B40F-0E346143A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283A8B1-429B-447E-9F86-CB57D79AA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Positron annihilation spectroscopy: pursuing point defects in superconducting film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DF0310B-B86D-453B-ADCC-9089873CF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14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0000D23B-8CA4-4A06-9C40-55213063F9D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de-DE" noProof="0" dirty="0" err="1">
                <a:solidFill>
                  <a:schemeClr val="tx2"/>
                </a:solidFill>
              </a:rPr>
              <a:t>Collaboration</a:t>
            </a:r>
            <a:r>
              <a:rPr lang="de-DE" noProof="0" dirty="0">
                <a:solidFill>
                  <a:schemeClr val="tx2"/>
                </a:solidFill>
              </a:rPr>
              <a:t> </a:t>
            </a:r>
            <a:r>
              <a:rPr lang="de-DE" noProof="0" dirty="0" err="1">
                <a:solidFill>
                  <a:schemeClr val="tx2"/>
                </a:solidFill>
              </a:rPr>
              <a:t>with</a:t>
            </a:r>
            <a:r>
              <a:rPr lang="de-DE" noProof="0" dirty="0">
                <a:solidFill>
                  <a:schemeClr val="tx2"/>
                </a:solidFill>
              </a:rPr>
              <a:t> M. </a:t>
            </a:r>
            <a:r>
              <a:rPr lang="de-DE" noProof="0" dirty="0" err="1">
                <a:solidFill>
                  <a:schemeClr val="tx2"/>
                </a:solidFill>
              </a:rPr>
              <a:t>Wenskat</a:t>
            </a:r>
            <a:r>
              <a:rPr lang="de-DE" noProof="0" dirty="0">
                <a:solidFill>
                  <a:schemeClr val="tx2"/>
                </a:solidFill>
              </a:rPr>
              <a:t> (DESY, DE) &amp; J. </a:t>
            </a:r>
            <a:r>
              <a:rPr lang="de-DE" noProof="0" dirty="0" err="1">
                <a:solidFill>
                  <a:schemeClr val="tx2"/>
                </a:solidFill>
              </a:rPr>
              <a:t>Čižek</a:t>
            </a:r>
            <a:r>
              <a:rPr lang="de-DE" noProof="0" dirty="0">
                <a:solidFill>
                  <a:schemeClr val="tx2"/>
                </a:solidFill>
              </a:rPr>
              <a:t> (Prague, CZ)</a:t>
            </a:r>
          </a:p>
          <a:p>
            <a:endParaRPr lang="en-US" dirty="0"/>
          </a:p>
        </p:txBody>
      </p:sp>
      <p:pic>
        <p:nvPicPr>
          <p:cNvPr id="10" name="Grafik 6" descr="Grafik 6">
            <a:extLst>
              <a:ext uri="{FF2B5EF4-FFF2-40B4-BE49-F238E27FC236}">
                <a16:creationId xmlns:a16="http://schemas.microsoft.com/office/drawing/2014/main" id="{3CDADF7C-A9D3-4E84-ABE9-B7FB00BA9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99" y="1850800"/>
            <a:ext cx="3312002" cy="15055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20" descr="Grafik 20">
            <a:extLst>
              <a:ext uri="{FF2B5EF4-FFF2-40B4-BE49-F238E27FC236}">
                <a16:creationId xmlns:a16="http://schemas.microsoft.com/office/drawing/2014/main" id="{FCDBF502-99A3-4230-8D71-7700E6CF44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033" t="23959" r="7096" b="27236"/>
          <a:stretch>
            <a:fillRect/>
          </a:stretch>
        </p:blipFill>
        <p:spPr>
          <a:xfrm>
            <a:off x="4608635" y="1770437"/>
            <a:ext cx="3312001" cy="2129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Grafik 19" descr="Grafik 19">
            <a:extLst>
              <a:ext uri="{FF2B5EF4-FFF2-40B4-BE49-F238E27FC236}">
                <a16:creationId xmlns:a16="http://schemas.microsoft.com/office/drawing/2014/main" id="{658AC65C-FAFA-4CE9-8E2C-713B1C96E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8139" y="1512767"/>
            <a:ext cx="3312001" cy="3312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" name="Gruppieren">
            <a:extLst>
              <a:ext uri="{FF2B5EF4-FFF2-40B4-BE49-F238E27FC236}">
                <a16:creationId xmlns:a16="http://schemas.microsoft.com/office/drawing/2014/main" id="{5945F92E-F5E7-4A06-9B36-4079EFD8D147}"/>
              </a:ext>
            </a:extLst>
          </p:cNvPr>
          <p:cNvGrpSpPr/>
          <p:nvPr/>
        </p:nvGrpSpPr>
        <p:grpSpPr>
          <a:xfrm>
            <a:off x="540002" y="2996500"/>
            <a:ext cx="3438052" cy="3240000"/>
            <a:chOff x="0" y="0"/>
            <a:chExt cx="3438050" cy="3239999"/>
          </a:xfrm>
        </p:grpSpPr>
        <p:pic>
          <p:nvPicPr>
            <p:cNvPr id="13" name="Grafik 11" descr="Grafik 11">
              <a:extLst>
                <a:ext uri="{FF2B5EF4-FFF2-40B4-BE49-F238E27FC236}">
                  <a16:creationId xmlns:a16="http://schemas.microsoft.com/office/drawing/2014/main" id="{82DE0941-E317-46A0-A046-EADF39B7D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15580"/>
              <a:ext cx="3438051" cy="31244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" name="Rechteck 12">
              <a:extLst>
                <a:ext uri="{FF2B5EF4-FFF2-40B4-BE49-F238E27FC236}">
                  <a16:creationId xmlns:a16="http://schemas.microsoft.com/office/drawing/2014/main" id="{8B9E9E0F-2960-42BA-AD59-85EDC3757FB2}"/>
                </a:ext>
              </a:extLst>
            </p:cNvPr>
            <p:cNvSpPr/>
            <p:nvPr/>
          </p:nvSpPr>
          <p:spPr>
            <a:xfrm>
              <a:off x="623965" y="198711"/>
              <a:ext cx="448509" cy="2645343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5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" name="Rechteck 13">
              <a:extLst>
                <a:ext uri="{FF2B5EF4-FFF2-40B4-BE49-F238E27FC236}">
                  <a16:creationId xmlns:a16="http://schemas.microsoft.com/office/drawing/2014/main" id="{DDB42826-5139-4808-B43D-A8DB1086EEFE}"/>
                </a:ext>
              </a:extLst>
            </p:cNvPr>
            <p:cNvSpPr/>
            <p:nvPr/>
          </p:nvSpPr>
          <p:spPr>
            <a:xfrm>
              <a:off x="1113292" y="198711"/>
              <a:ext cx="477364" cy="2645343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5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16" name="Grafik 17" descr="Grafik 17">
              <a:extLst>
                <a:ext uri="{FF2B5EF4-FFF2-40B4-BE49-F238E27FC236}">
                  <a16:creationId xmlns:a16="http://schemas.microsoft.com/office/drawing/2014/main" id="{2C59D5D3-5D8D-4445-81EA-E35CB50D6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9272" t="2480" b="93112"/>
            <a:stretch>
              <a:fillRect/>
            </a:stretch>
          </p:blipFill>
          <p:spPr>
            <a:xfrm>
              <a:off x="482731" y="0"/>
              <a:ext cx="2825846" cy="1735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Rechteck 2">
              <a:extLst>
                <a:ext uri="{FF2B5EF4-FFF2-40B4-BE49-F238E27FC236}">
                  <a16:creationId xmlns:a16="http://schemas.microsoft.com/office/drawing/2014/main" id="{7C2774B6-26F8-496F-BAAF-675B2BB1484F}"/>
                </a:ext>
              </a:extLst>
            </p:cNvPr>
            <p:cNvSpPr/>
            <p:nvPr/>
          </p:nvSpPr>
          <p:spPr>
            <a:xfrm>
              <a:off x="1870479" y="1239921"/>
              <a:ext cx="1351651" cy="2052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5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" name="Rechteck 14">
              <a:extLst>
                <a:ext uri="{FF2B5EF4-FFF2-40B4-BE49-F238E27FC236}">
                  <a16:creationId xmlns:a16="http://schemas.microsoft.com/office/drawing/2014/main" id="{3C4C4C95-FE1E-4930-9092-5E03B0011A11}"/>
                </a:ext>
              </a:extLst>
            </p:cNvPr>
            <p:cNvSpPr/>
            <p:nvPr/>
          </p:nvSpPr>
          <p:spPr>
            <a:xfrm>
              <a:off x="1631473" y="206933"/>
              <a:ext cx="448508" cy="2645343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5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Rechteck 15">
              <a:extLst>
                <a:ext uri="{FF2B5EF4-FFF2-40B4-BE49-F238E27FC236}">
                  <a16:creationId xmlns:a16="http://schemas.microsoft.com/office/drawing/2014/main" id="{2BDAE38E-C732-4154-ACA9-2E94564E313F}"/>
                </a:ext>
              </a:extLst>
            </p:cNvPr>
            <p:cNvSpPr/>
            <p:nvPr/>
          </p:nvSpPr>
          <p:spPr>
            <a:xfrm>
              <a:off x="2120801" y="198711"/>
              <a:ext cx="518185" cy="2645343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5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" name="Rechteck 16">
              <a:extLst>
                <a:ext uri="{FF2B5EF4-FFF2-40B4-BE49-F238E27FC236}">
                  <a16:creationId xmlns:a16="http://schemas.microsoft.com/office/drawing/2014/main" id="{F33EDCB2-4121-45BE-A1E1-5193AABF6083}"/>
                </a:ext>
              </a:extLst>
            </p:cNvPr>
            <p:cNvSpPr/>
            <p:nvPr/>
          </p:nvSpPr>
          <p:spPr>
            <a:xfrm>
              <a:off x="2703947" y="206933"/>
              <a:ext cx="479862" cy="2645343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5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dirty="0"/>
            </a:p>
          </p:txBody>
        </p:sp>
      </p:grpSp>
      <p:sp>
        <p:nvSpPr>
          <p:cNvPr id="22" name="Gerade Verbindung mit Pfeil 4">
            <a:extLst>
              <a:ext uri="{FF2B5EF4-FFF2-40B4-BE49-F238E27FC236}">
                <a16:creationId xmlns:a16="http://schemas.microsoft.com/office/drawing/2014/main" id="{3B06137A-A750-4372-820E-A32EB28DA418}"/>
              </a:ext>
            </a:extLst>
          </p:cNvPr>
          <p:cNvSpPr/>
          <p:nvPr/>
        </p:nvSpPr>
        <p:spPr>
          <a:xfrm flipV="1">
            <a:off x="3986873" y="3691940"/>
            <a:ext cx="1" cy="504057"/>
          </a:xfrm>
          <a:prstGeom prst="line">
            <a:avLst/>
          </a:prstGeom>
          <a:ln w="50800">
            <a:solidFill>
              <a:srgbClr val="072B6E"/>
            </a:solidFill>
            <a:tailEnd type="triangle"/>
          </a:ln>
        </p:spPr>
        <p:txBody>
          <a:bodyPr lIns="45719" rIns="45719"/>
          <a:lstStyle/>
          <a:p>
            <a:pPr defTabSz="12192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3" name="Gerade Verbindung mit Pfeil 18">
            <a:extLst>
              <a:ext uri="{FF2B5EF4-FFF2-40B4-BE49-F238E27FC236}">
                <a16:creationId xmlns:a16="http://schemas.microsoft.com/office/drawing/2014/main" id="{B5A1ADFF-10B5-4912-8CFE-25068F69A46F}"/>
              </a:ext>
            </a:extLst>
          </p:cNvPr>
          <p:cNvSpPr/>
          <p:nvPr/>
        </p:nvSpPr>
        <p:spPr>
          <a:xfrm>
            <a:off x="3982656" y="5064118"/>
            <a:ext cx="1" cy="432049"/>
          </a:xfrm>
          <a:prstGeom prst="line">
            <a:avLst/>
          </a:prstGeom>
          <a:ln w="50800">
            <a:solidFill>
              <a:srgbClr val="8CB423"/>
            </a:solidFill>
            <a:tailEnd type="triangle"/>
          </a:ln>
        </p:spPr>
        <p:txBody>
          <a:bodyPr lIns="45719" rIns="45719"/>
          <a:lstStyle/>
          <a:p>
            <a:pPr defTabSz="12192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D6C20CE-0D0A-4C85-9A78-C60B507610D5}"/>
              </a:ext>
            </a:extLst>
          </p:cNvPr>
          <p:cNvSpPr txBox="1"/>
          <p:nvPr/>
        </p:nvSpPr>
        <p:spPr>
          <a:xfrm>
            <a:off x="8150337" y="5835288"/>
            <a:ext cx="4041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a-DK" sz="1200" dirty="0"/>
              <a:t>Wenskat, M. et al. Phys. Rev. B 106(2022), 094516</a:t>
            </a:r>
          </a:p>
          <a:p>
            <a:pPr algn="l"/>
            <a:r>
              <a:rPr lang="da-DK" sz="1200" dirty="0"/>
              <a:t>Wenskat, M. et al. Scientific Reports 10(2020), 8300</a:t>
            </a:r>
            <a:endParaRPr lang="en-US" sz="1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4C04C7A-9185-B8E7-8066-D6BD1D7D972C}"/>
              </a:ext>
            </a:extLst>
          </p:cNvPr>
          <p:cNvSpPr txBox="1"/>
          <p:nvPr/>
        </p:nvSpPr>
        <p:spPr>
          <a:xfrm>
            <a:off x="4292279" y="3756792"/>
            <a:ext cx="68121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 = 390 K: </a:t>
            </a:r>
            <a:br>
              <a:rPr lang="en-GB" dirty="0"/>
            </a:br>
            <a:r>
              <a:rPr lang="en-GB" dirty="0"/>
              <a:t>shows most significant changes </a:t>
            </a:r>
            <a:br>
              <a:rPr lang="en-GB" dirty="0"/>
            </a:br>
            <a:r>
              <a:rPr lang="en-GB" dirty="0"/>
              <a:t>(already after short times)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 &gt; 390 K: </a:t>
            </a:r>
            <a:br>
              <a:rPr lang="en-GB" dirty="0"/>
            </a:br>
            <a:r>
              <a:rPr lang="en-GB" dirty="0">
                <a:solidFill>
                  <a:schemeClr val="tx2"/>
                </a:solidFill>
              </a:rPr>
              <a:t>hydrogen released from complexes</a:t>
            </a:r>
            <a:r>
              <a:rPr lang="en-GB" dirty="0"/>
              <a:t> (lifetime increases)</a:t>
            </a:r>
            <a:br>
              <a:rPr lang="en-GB" dirty="0"/>
            </a:br>
            <a:r>
              <a:rPr lang="en-GB" dirty="0" err="1">
                <a:solidFill>
                  <a:srgbClr val="69871A"/>
                </a:solidFill>
                <a:cs typeface="Arial"/>
              </a:rPr>
              <a:t>v+nH</a:t>
            </a:r>
            <a:r>
              <a:rPr lang="en-GB" dirty="0">
                <a:solidFill>
                  <a:srgbClr val="69871A"/>
                </a:solidFill>
                <a:cs typeface="Arial"/>
              </a:rPr>
              <a:t> concentration decreases (intensities decrease)</a:t>
            </a:r>
          </a:p>
        </p:txBody>
      </p:sp>
    </p:spTree>
    <p:extLst>
      <p:ext uri="{BB962C8B-B14F-4D97-AF65-F5344CB8AC3E}">
        <p14:creationId xmlns:p14="http://schemas.microsoft.com/office/powerpoint/2010/main" val="3576488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74FE2413-A27C-4B8E-9C2B-1A5C3D8559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7F8444-4328-4953-9BDB-966603996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EB4B5AF-8E4D-4BE5-BA33-73ECBF64A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Point defects of </a:t>
            </a:r>
            <a:r>
              <a:rPr lang="en-US" dirty="0"/>
              <a:t>Nb-based thin films</a:t>
            </a:r>
            <a:endParaRPr lang="en-US" noProof="0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6292D04-98FD-4C24-94B0-87A10FD3A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1" y="1535723"/>
            <a:ext cx="11087100" cy="4641240"/>
          </a:xfrm>
        </p:spPr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Thin film creation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cooperation with </a:t>
            </a:r>
            <a:r>
              <a:rPr lang="en-US" b="1" noProof="0" dirty="0"/>
              <a:t>University of Siegen, Germany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dirty="0"/>
              <a:t>Prof. Dr. </a:t>
            </a:r>
            <a:r>
              <a:rPr lang="en-US" dirty="0" err="1"/>
              <a:t>rer</a:t>
            </a:r>
            <a:r>
              <a:rPr lang="en-US" dirty="0"/>
              <a:t>. nat. </a:t>
            </a:r>
            <a:r>
              <a:rPr lang="en-US" dirty="0" err="1"/>
              <a:t>habil</a:t>
            </a:r>
            <a:r>
              <a:rPr lang="en-US" dirty="0"/>
              <a:t>. Xin Jiang &amp; </a:t>
            </a:r>
            <a:r>
              <a:rPr lang="en-US" noProof="0" dirty="0"/>
              <a:t>Dr. Aleksandr Zubtsovskii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noProof="0" dirty="0"/>
              <a:t>NOVALIS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knowledge transfer </a:t>
            </a:r>
            <a:r>
              <a:rPr lang="en-US" noProof="0" dirty="0"/>
              <a:t>for new sputtering chamber @HZDR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reference samples </a:t>
            </a:r>
            <a:r>
              <a:rPr lang="en-US" noProof="0" dirty="0"/>
              <a:t>for future sample series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r>
              <a:rPr lang="en-US" b="1" noProof="0" dirty="0">
                <a:solidFill>
                  <a:schemeClr val="tx2"/>
                </a:solidFill>
              </a:rPr>
              <a:t>Sample characterization @HZDR, Germany</a:t>
            </a: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noProof="0" dirty="0"/>
              <a:t>XRD (θ - 2θ scan)</a:t>
            </a:r>
          </a:p>
          <a:p>
            <a:r>
              <a:rPr lang="en-US" noProof="0" dirty="0">
                <a:sym typeface="Wingdings" panose="05000000000000000000" pitchFamily="2" charset="2"/>
              </a:rPr>
              <a:t> </a:t>
            </a:r>
            <a:r>
              <a:rPr lang="en-US" noProof="0" dirty="0"/>
              <a:t>DBS &amp; PALS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8559AEA-92BD-4F24-A3A6-13AA4BDD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857E259-0216-4F84-BE16-DEE3E66E0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BD7192-6B24-48ED-B784-5B75A60C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15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5477A427-A962-4D4D-B1C5-2FE12E78385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Magnetron sputtering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7B17FD2-3B6B-4352-8302-75B24766E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251" y="1484062"/>
            <a:ext cx="2134522" cy="60191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359A165-5E44-47B3-AF28-2035503B3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641" y="2810050"/>
            <a:ext cx="4463220" cy="293135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3A85B1C-7200-42D0-97E9-DD5024E9B20C}"/>
              </a:ext>
            </a:extLst>
          </p:cNvPr>
          <p:cNvSpPr txBox="1"/>
          <p:nvPr/>
        </p:nvSpPr>
        <p:spPr>
          <a:xfrm>
            <a:off x="7140901" y="5741402"/>
            <a:ext cx="45539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 err="1"/>
              <a:t>CemeCon</a:t>
            </a:r>
            <a:r>
              <a:rPr lang="de-DE" sz="1500" b="1" dirty="0"/>
              <a:t> CC800 at University of Siegen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1891006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74FE2413-A27C-4B8E-9C2B-1A5C3D8559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7F8444-4328-4953-9BDB-966603996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EB4B5AF-8E4D-4BE5-BA33-73ECBF64A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Point defects of </a:t>
            </a:r>
            <a:r>
              <a:rPr lang="en-US" dirty="0"/>
              <a:t>Nb-based thin films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8559AEA-92BD-4F24-A3A6-13AA4BDD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857E259-0216-4F84-BE16-DEE3E66E0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BD7192-6B24-48ED-B784-5B75A60C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16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5477A427-A962-4D4D-B1C5-2FE12E78385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Nb films on Si(100)</a:t>
            </a:r>
          </a:p>
        </p:txBody>
      </p:sp>
      <p:graphicFrame>
        <p:nvGraphicFramePr>
          <p:cNvPr id="16" name="Tabelle 16">
            <a:extLst>
              <a:ext uri="{FF2B5EF4-FFF2-40B4-BE49-F238E27FC236}">
                <a16:creationId xmlns:a16="http://schemas.microsoft.com/office/drawing/2014/main" id="{86402A9B-E1BB-4738-88B9-6539BBFEE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235502"/>
              </p:ext>
            </p:extLst>
          </p:nvPr>
        </p:nvGraphicFramePr>
        <p:xfrm>
          <a:off x="4098926" y="931362"/>
          <a:ext cx="7932443" cy="1512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248">
                  <a:extLst>
                    <a:ext uri="{9D8B030D-6E8A-4147-A177-3AD203B41FA5}">
                      <a16:colId xmlns:a16="http://schemas.microsoft.com/office/drawing/2014/main" val="4291646000"/>
                    </a:ext>
                  </a:extLst>
                </a:gridCol>
                <a:gridCol w="1036600">
                  <a:extLst>
                    <a:ext uri="{9D8B030D-6E8A-4147-A177-3AD203B41FA5}">
                      <a16:colId xmlns:a16="http://schemas.microsoft.com/office/drawing/2014/main" val="408384791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705100821"/>
                    </a:ext>
                  </a:extLst>
                </a:gridCol>
                <a:gridCol w="1432376">
                  <a:extLst>
                    <a:ext uri="{9D8B030D-6E8A-4147-A177-3AD203B41FA5}">
                      <a16:colId xmlns:a16="http://schemas.microsoft.com/office/drawing/2014/main" val="3999277083"/>
                    </a:ext>
                  </a:extLst>
                </a:gridCol>
                <a:gridCol w="1270682">
                  <a:extLst>
                    <a:ext uri="{9D8B030D-6E8A-4147-A177-3AD203B41FA5}">
                      <a16:colId xmlns:a16="http://schemas.microsoft.com/office/drawing/2014/main" val="1281037459"/>
                    </a:ext>
                  </a:extLst>
                </a:gridCol>
                <a:gridCol w="1172937">
                  <a:extLst>
                    <a:ext uri="{9D8B030D-6E8A-4147-A177-3AD203B41FA5}">
                      <a16:colId xmlns:a16="http://schemas.microsoft.com/office/drawing/2014/main" val="2875822844"/>
                    </a:ext>
                  </a:extLst>
                </a:gridCol>
              </a:tblGrid>
              <a:tr h="644684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sample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cathode</a:t>
                      </a:r>
                      <a:r>
                        <a:rPr lang="de-DE" sz="1400" dirty="0"/>
                        <a:t>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Power (W/cm</a:t>
                      </a:r>
                      <a:r>
                        <a:rPr lang="de-DE" sz="140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p_gas</a:t>
                      </a:r>
                      <a:r>
                        <a:rPr lang="de-DE" sz="1400" dirty="0"/>
                        <a:t> </a:t>
                      </a:r>
                    </a:p>
                    <a:p>
                      <a:pPr algn="ctr"/>
                      <a:r>
                        <a:rPr lang="de-DE" sz="1400" dirty="0"/>
                        <a:t>(mbar)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Ar </a:t>
                      </a:r>
                      <a:r>
                        <a:rPr lang="de-DE" sz="1400" dirty="0" err="1"/>
                        <a:t>flow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sccm</a:t>
                      </a:r>
                      <a:r>
                        <a:rPr lang="de-DE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N2 </a:t>
                      </a:r>
                      <a:r>
                        <a:rPr lang="de-DE" sz="1400" dirty="0" err="1"/>
                        <a:t>flow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sccm</a:t>
                      </a:r>
                      <a:r>
                        <a:rPr lang="de-DE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033278"/>
                  </a:ext>
                </a:extLst>
              </a:tr>
              <a:tr h="289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DCMS-Nb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4,54</a:t>
                      </a:r>
                      <a:endParaRPr lang="en-US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4665498"/>
                  </a:ext>
                </a:extLst>
              </a:tr>
              <a:tr h="289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</a:rPr>
                        <a:t>HiPIMS</a:t>
                      </a:r>
                      <a:r>
                        <a:rPr lang="en-US" sz="1400" b="1" u="none" strike="noStrike" dirty="0">
                          <a:effectLst/>
                        </a:rPr>
                        <a:t>-Nb LP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err="1">
                          <a:effectLst/>
                        </a:rPr>
                        <a:t>HiPIMS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4,54</a:t>
                      </a:r>
                      <a:endParaRPr lang="en-US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3238134"/>
                  </a:ext>
                </a:extLst>
              </a:tr>
              <a:tr h="289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</a:rPr>
                        <a:t>HiPIMS</a:t>
                      </a:r>
                      <a:r>
                        <a:rPr lang="en-US" sz="1400" b="1" u="none" strike="noStrike" dirty="0">
                          <a:effectLst/>
                        </a:rPr>
                        <a:t>-Nb HP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err="1">
                          <a:effectLst/>
                        </a:rPr>
                        <a:t>HiPIMS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6,82</a:t>
                      </a:r>
                      <a:endParaRPr lang="en-US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7908362"/>
                  </a:ext>
                </a:extLst>
              </a:tr>
            </a:tbl>
          </a:graphicData>
        </a:graphic>
      </p:graphicFrame>
      <p:pic>
        <p:nvPicPr>
          <p:cNvPr id="18" name="Grafik 17">
            <a:extLst>
              <a:ext uri="{FF2B5EF4-FFF2-40B4-BE49-F238E27FC236}">
                <a16:creationId xmlns:a16="http://schemas.microsoft.com/office/drawing/2014/main" id="{6FA366B4-172F-4A20-8AF6-ADEA8130F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411181"/>
            <a:ext cx="4679951" cy="402294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001BC2B-A730-4F22-BA33-0D18F0387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1" y="2900785"/>
            <a:ext cx="5968999" cy="300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24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74FE2413-A27C-4B8E-9C2B-1A5C3D8559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7F8444-4328-4953-9BDB-9666039965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EB4B5AF-8E4D-4BE5-BA33-73ECBF64A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Point defects of </a:t>
            </a:r>
            <a:r>
              <a:rPr lang="en-US" dirty="0"/>
              <a:t>Nb-based thin films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8559AEA-92BD-4F24-A3A6-13AA4BDD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857E259-0216-4F84-BE16-DEE3E66E0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BD7192-6B24-48ED-B784-5B75A60C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17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5477A427-A962-4D4D-B1C5-2FE12E78385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Nb films on Si(100)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9564A30-D73D-4CF3-B34C-1405284B4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574" y="1167479"/>
            <a:ext cx="5702876" cy="490226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F3FB036-6A60-4A35-94A2-CFADFF529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12" y="1214193"/>
            <a:ext cx="5594188" cy="480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7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3086AE8A-97A9-4605-ABC8-5C570703D6B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A2FC331-9CEA-4CE8-8AB2-F44CB96FE9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84C9FCB-22C2-408A-82B0-E594C8F51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Point defects of </a:t>
            </a:r>
            <a:r>
              <a:rPr lang="en-US" dirty="0"/>
              <a:t>Nb-based thin films</a:t>
            </a:r>
            <a:endParaRPr lang="en-US" noProof="0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BADB0FA-7615-4A3F-9A4A-C35039202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5575E29-83F5-4B20-877E-CFD8207D7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483DA7A-8E3D-4B8C-9BA2-A9547F1C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7277D72-538F-40DA-BFBF-ABC3526F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18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C2DB6AE-7EAF-493C-BEC2-F50A5472C8F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 err="1"/>
              <a:t>NbN</a:t>
            </a:r>
            <a:r>
              <a:rPr lang="en-US" noProof="0" dirty="0"/>
              <a:t> films on Si(100)</a:t>
            </a:r>
          </a:p>
        </p:txBody>
      </p:sp>
      <p:graphicFrame>
        <p:nvGraphicFramePr>
          <p:cNvPr id="10" name="Tabelle 16">
            <a:extLst>
              <a:ext uri="{FF2B5EF4-FFF2-40B4-BE49-F238E27FC236}">
                <a16:creationId xmlns:a16="http://schemas.microsoft.com/office/drawing/2014/main" id="{E923C654-BFB0-4DC0-9B35-506BE4227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550281"/>
              </p:ext>
            </p:extLst>
          </p:nvPr>
        </p:nvGraphicFramePr>
        <p:xfrm>
          <a:off x="4098926" y="931362"/>
          <a:ext cx="7932443" cy="1223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248">
                  <a:extLst>
                    <a:ext uri="{9D8B030D-6E8A-4147-A177-3AD203B41FA5}">
                      <a16:colId xmlns:a16="http://schemas.microsoft.com/office/drawing/2014/main" val="4291646000"/>
                    </a:ext>
                  </a:extLst>
                </a:gridCol>
                <a:gridCol w="1036600">
                  <a:extLst>
                    <a:ext uri="{9D8B030D-6E8A-4147-A177-3AD203B41FA5}">
                      <a16:colId xmlns:a16="http://schemas.microsoft.com/office/drawing/2014/main" val="408384791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705100821"/>
                    </a:ext>
                  </a:extLst>
                </a:gridCol>
                <a:gridCol w="1432376">
                  <a:extLst>
                    <a:ext uri="{9D8B030D-6E8A-4147-A177-3AD203B41FA5}">
                      <a16:colId xmlns:a16="http://schemas.microsoft.com/office/drawing/2014/main" val="3999277083"/>
                    </a:ext>
                  </a:extLst>
                </a:gridCol>
                <a:gridCol w="1270682">
                  <a:extLst>
                    <a:ext uri="{9D8B030D-6E8A-4147-A177-3AD203B41FA5}">
                      <a16:colId xmlns:a16="http://schemas.microsoft.com/office/drawing/2014/main" val="1281037459"/>
                    </a:ext>
                  </a:extLst>
                </a:gridCol>
                <a:gridCol w="1172937">
                  <a:extLst>
                    <a:ext uri="{9D8B030D-6E8A-4147-A177-3AD203B41FA5}">
                      <a16:colId xmlns:a16="http://schemas.microsoft.com/office/drawing/2014/main" val="2875822844"/>
                    </a:ext>
                  </a:extLst>
                </a:gridCol>
              </a:tblGrid>
              <a:tr h="644684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sample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cathode</a:t>
                      </a:r>
                      <a:r>
                        <a:rPr lang="de-DE" sz="1400" dirty="0"/>
                        <a:t>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Power (W/cm</a:t>
                      </a:r>
                      <a:r>
                        <a:rPr lang="de-DE" sz="140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p_gas</a:t>
                      </a:r>
                      <a:r>
                        <a:rPr lang="de-DE" sz="1400" dirty="0"/>
                        <a:t> </a:t>
                      </a:r>
                    </a:p>
                    <a:p>
                      <a:pPr algn="ctr"/>
                      <a:r>
                        <a:rPr lang="de-DE" sz="1400" dirty="0"/>
                        <a:t>(mbar)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Ar </a:t>
                      </a:r>
                      <a:r>
                        <a:rPr lang="de-DE" sz="1400" dirty="0" err="1"/>
                        <a:t>flow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sccm</a:t>
                      </a:r>
                      <a:r>
                        <a:rPr lang="de-DE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N2 </a:t>
                      </a:r>
                      <a:r>
                        <a:rPr lang="de-DE" sz="1400" dirty="0" err="1"/>
                        <a:t>flow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sccm</a:t>
                      </a:r>
                      <a:r>
                        <a:rPr lang="de-DE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033278"/>
                  </a:ext>
                </a:extLst>
              </a:tr>
              <a:tr h="289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DCMS-</a:t>
                      </a:r>
                      <a:r>
                        <a:rPr lang="en-US" sz="1400" b="1" u="none" strike="noStrike" dirty="0" err="1">
                          <a:effectLst/>
                        </a:rPr>
                        <a:t>NbN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effectLst/>
                        </a:rPr>
                        <a:t>5,68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0,01315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522,5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45,5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4665498"/>
                  </a:ext>
                </a:extLst>
              </a:tr>
              <a:tr h="289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</a:rPr>
                        <a:t>HiPIMS-NbN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err="1">
                          <a:effectLst/>
                        </a:rPr>
                        <a:t>HiPIMS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effectLst/>
                        </a:rPr>
                        <a:t>4,54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0,02291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71,3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3238134"/>
                  </a:ext>
                </a:extLst>
              </a:tr>
            </a:tbl>
          </a:graphicData>
        </a:graphic>
      </p:graphicFrame>
      <p:pic>
        <p:nvPicPr>
          <p:cNvPr id="16" name="Grafik 15">
            <a:extLst>
              <a:ext uri="{FF2B5EF4-FFF2-40B4-BE49-F238E27FC236}">
                <a16:creationId xmlns:a16="http://schemas.microsoft.com/office/drawing/2014/main" id="{E012611D-2A76-4A4E-AB92-BD7446C68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8518" y="2193425"/>
            <a:ext cx="4727083" cy="406346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9BDEF85-8AD3-4C83-AD04-720C2BBCF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54" y="2771775"/>
            <a:ext cx="6262381" cy="315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33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3086AE8A-97A9-4605-ABC8-5C570703D6B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A2FC331-9CEA-4CE8-8AB2-F44CB96FE9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84C9FCB-22C2-408A-82B0-E594C8F51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Point defects of </a:t>
            </a:r>
            <a:r>
              <a:rPr lang="en-US" dirty="0"/>
              <a:t>Nb-based thin films</a:t>
            </a:r>
            <a:endParaRPr lang="en-US" noProof="0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BADB0FA-7615-4A3F-9A4A-C35039202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5575E29-83F5-4B20-877E-CFD8207D7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483DA7A-8E3D-4B8C-9BA2-A9547F1C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7277D72-538F-40DA-BFBF-ABC3526F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19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C2DB6AE-7EAF-493C-BEC2-F50A5472C8F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 err="1"/>
              <a:t>NbN</a:t>
            </a:r>
            <a:r>
              <a:rPr lang="en-US" noProof="0" dirty="0"/>
              <a:t> films on Si(100)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A82F176-984C-40DC-B317-97C268B5A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04" y="1227024"/>
            <a:ext cx="5715196" cy="491285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3E6C4AB-3531-4117-B299-0FDB20D6C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368" y="1077599"/>
            <a:ext cx="5976712" cy="513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1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ECA11ACB-356F-49F7-9319-C9C136E3F9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B0315F5-08E3-4DF3-89F8-4E5ED80606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60EDFDE-E332-4D56-A409-80DFDC781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EFEC8CD-77DE-4CDA-BE54-65BFD5E6C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M. Sc.</a:t>
            </a:r>
            <a:r>
              <a:rPr lang="en-US" b="1" noProof="0" dirty="0">
                <a:solidFill>
                  <a:schemeClr val="tx2"/>
                </a:solidFill>
              </a:rPr>
              <a:t> Sebastian Klug</a:t>
            </a: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Doctoral Student </a:t>
            </a:r>
            <a:r>
              <a:rPr lang="en-US" noProof="0" dirty="0"/>
              <a:t>since May 2024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HZDR, Institute of Radiation Physics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noProof="0" dirty="0"/>
              <a:t>topics:</a:t>
            </a:r>
            <a:r>
              <a:rPr lang="en-US" dirty="0"/>
              <a:t> Positron Annihilation Spectroscopy (PAS), SRF </a:t>
            </a:r>
            <a:r>
              <a:rPr lang="en-US" noProof="0" dirty="0"/>
              <a:t>cavities, Magnetron Sputtering (DC-/</a:t>
            </a:r>
            <a:r>
              <a:rPr lang="en-US" noProof="0" dirty="0" err="1"/>
              <a:t>HiPIMS</a:t>
            </a:r>
            <a:r>
              <a:rPr lang="en-US" noProof="0" dirty="0"/>
              <a:t>)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lvl="1"/>
            <a:r>
              <a:rPr lang="en-US" b="1" noProof="0" dirty="0">
                <a:solidFill>
                  <a:schemeClr val="tx2"/>
                </a:solidFill>
              </a:rPr>
              <a:t>Ph.D.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noProof="0" dirty="0"/>
              <a:t>ole of </a:t>
            </a:r>
            <a:r>
              <a:rPr lang="en-US" b="1" noProof="0" dirty="0"/>
              <a:t>defects</a:t>
            </a:r>
            <a:r>
              <a:rPr lang="en-US" noProof="0" dirty="0"/>
              <a:t> &amp; </a:t>
            </a:r>
            <a:r>
              <a:rPr lang="en-US" b="1" noProof="0" dirty="0"/>
              <a:t>defect development</a:t>
            </a:r>
            <a:r>
              <a:rPr lang="en-US" noProof="0" dirty="0"/>
              <a:t> in superconducting thin films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en-US" dirty="0"/>
              <a:t>impact on superconducting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defects/voids/interfaces created </a:t>
            </a:r>
            <a:r>
              <a:rPr lang="en-US" b="1" dirty="0"/>
              <a:t>during</a:t>
            </a:r>
            <a:r>
              <a:rPr lang="en-US" dirty="0"/>
              <a:t> thin film creation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en-US" b="1" dirty="0"/>
              <a:t>in-situ investigations </a:t>
            </a:r>
            <a:r>
              <a:rPr lang="en-US" dirty="0"/>
              <a:t>of defect dynamics with </a:t>
            </a:r>
            <a:r>
              <a:rPr lang="en-US" b="1" dirty="0"/>
              <a:t>PAS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en-US" dirty="0"/>
              <a:t>materials: </a:t>
            </a:r>
            <a:r>
              <a:rPr lang="en-US" b="1" dirty="0"/>
              <a:t>Nb, </a:t>
            </a:r>
            <a:r>
              <a:rPr lang="en-US" b="1" dirty="0" err="1"/>
              <a:t>NbN</a:t>
            </a:r>
            <a:r>
              <a:rPr lang="en-US" b="1" dirty="0"/>
              <a:t>, </a:t>
            </a:r>
            <a:r>
              <a:rPr lang="en-US" b="1" dirty="0" err="1"/>
              <a:t>NbTiN</a:t>
            </a:r>
            <a:r>
              <a:rPr lang="en-US" b="1" dirty="0"/>
              <a:t>,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en-US" dirty="0"/>
              <a:t>study of </a:t>
            </a:r>
            <a:r>
              <a:rPr lang="en-US" b="1" dirty="0"/>
              <a:t>multilayer thin films </a:t>
            </a:r>
            <a:r>
              <a:rPr lang="en-US" dirty="0"/>
              <a:t>(SIS structure)</a:t>
            </a:r>
            <a:endParaRPr lang="en-US" noProof="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endParaRPr lang="en-US" noProof="0" dirty="0"/>
          </a:p>
          <a:p>
            <a:pPr marL="514350" lvl="2" indent="-285750">
              <a:buFont typeface="Wingdings" panose="05000000000000000000" pitchFamily="2" charset="2"/>
              <a:buChar char="Ø"/>
            </a:pPr>
            <a:endParaRPr lang="en-US" noProof="0" dirty="0"/>
          </a:p>
          <a:p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0DE157B-1F27-46CC-839E-42502571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B03AF5E-2352-46C8-8161-015B7305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65A48D2-872B-4201-8161-419E925F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2DCCCA11-4BAD-4AB7-9E24-0BF18F288D5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183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492DF4FB-A5DB-4846-8A02-5402850CB5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3EB8959B-75F8-4B28-8DE6-B8E5B78904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Positron user facilities at the HZDR</a:t>
            </a:r>
          </a:p>
        </p:txBody>
      </p:sp>
      <p:sp>
        <p:nvSpPr>
          <p:cNvPr id="11" name="Untertitel 10">
            <a:extLst>
              <a:ext uri="{FF2B5EF4-FFF2-40B4-BE49-F238E27FC236}">
                <a16:creationId xmlns:a16="http://schemas.microsoft.com/office/drawing/2014/main" id="{FF2DE519-097B-4CB3-9E45-88CB2C0D89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ELBE / SPONSOR / </a:t>
            </a:r>
            <a:r>
              <a:rPr lang="en-US" noProof="0" dirty="0" err="1"/>
              <a:t>MePS</a:t>
            </a:r>
            <a:r>
              <a:rPr lang="en-US" dirty="0"/>
              <a:t> / Access for user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8451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6D708A5-C120-4059-A606-C66132C1E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user facilities at the HZDR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6C53FBE-EF2B-4A62-A3DC-4BFF6D3CC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ELBE as User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&gt; 50 % of beamtime </a:t>
            </a:r>
            <a:br>
              <a:rPr lang="en-US" noProof="0" dirty="0"/>
            </a:br>
            <a:r>
              <a:rPr lang="en-US" noProof="0" dirty="0"/>
              <a:t>for </a:t>
            </a:r>
            <a:r>
              <a:rPr lang="en-US" b="1" noProof="0" dirty="0"/>
              <a:t>external user</a:t>
            </a:r>
            <a:r>
              <a:rPr lang="en-US" noProof="0" dirty="0"/>
              <a:t> groups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6BA27A0-9C8E-4A17-BE0C-2E44E4503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FD7F72E-53CA-4F81-B249-56B53E9CB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06604AB-64E8-4AD7-8C95-46009AE5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21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57B6048A-DDA4-4E8A-BF42-84886D24442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698501" y="931362"/>
            <a:ext cx="9921874" cy="332742"/>
          </a:xfrm>
        </p:spPr>
        <p:txBody>
          <a:bodyPr/>
          <a:lstStyle/>
          <a:p>
            <a:r>
              <a:rPr lang="en-US" noProof="0" dirty="0"/>
              <a:t>ELBE (Electron Linear accelerator with high Brilliance and low Emittance)</a:t>
            </a:r>
          </a:p>
          <a:p>
            <a:endParaRPr lang="en-US" noProof="0" dirty="0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655117B3-718F-42AE-BC22-F12961D3821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0C1FB8C7-2111-4CF6-BF15-69BC8EABD1A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2740EE8-645F-47BB-8006-7A79D275E4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3" b="8182"/>
          <a:stretch/>
        </p:blipFill>
        <p:spPr bwMode="auto">
          <a:xfrm>
            <a:off x="3691686" y="1842655"/>
            <a:ext cx="8173060" cy="402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375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71FF46BF-FF62-4ED0-848C-FB2BC53165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935AD30-9755-4B18-8925-D14D5CC277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BFA52A-36F9-4D19-AD61-3CA6E45F5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user facilities at the HZDR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DCF9BFD-6B07-431C-BF6E-A0DC0970C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Usage of </a:t>
            </a:r>
            <a:r>
              <a:rPr lang="en-US" b="1" baseline="30000" noProof="0" dirty="0">
                <a:solidFill>
                  <a:schemeClr val="tx2"/>
                </a:solidFill>
              </a:rPr>
              <a:t>22</a:t>
            </a:r>
            <a:r>
              <a:rPr lang="en-US" b="1" noProof="0" dirty="0">
                <a:solidFill>
                  <a:schemeClr val="tx2"/>
                </a:solidFill>
              </a:rPr>
              <a:t>Na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DBS</a:t>
            </a:r>
            <a:r>
              <a:rPr lang="en-US" noProof="0" dirty="0"/>
              <a:t> (defect size, density and chemistry)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depth resolved</a:t>
            </a:r>
            <a:r>
              <a:rPr lang="en-US" noProof="0" dirty="0"/>
              <a:t>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implantation energy </a:t>
            </a:r>
            <a:r>
              <a:rPr lang="en-US" b="1" noProof="0" dirty="0"/>
              <a:t>(</a:t>
            </a:r>
            <a:r>
              <a:rPr lang="en-US" b="1" i="1" noProof="0" dirty="0"/>
              <a:t>E</a:t>
            </a:r>
            <a:r>
              <a:rPr lang="en-US" b="1" baseline="-25000" noProof="0" dirty="0"/>
              <a:t>p</a:t>
            </a:r>
            <a:r>
              <a:rPr lang="en-US" b="1" noProof="0" dirty="0"/>
              <a:t>) 0…35 keV</a:t>
            </a:r>
            <a:r>
              <a:rPr lang="en-US" noProof="0" dirty="0"/>
              <a:t> (depth ~20 nm to few µm)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r>
              <a:rPr lang="en-US" b="1" noProof="0" dirty="0">
                <a:solidFill>
                  <a:schemeClr val="tx2"/>
                </a:solidFill>
              </a:rPr>
              <a:t>Apparatus for in-situ defect analysis (AIDA 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base pressure: </a:t>
            </a:r>
            <a:r>
              <a:rPr lang="en-US" b="1" noProof="0" dirty="0"/>
              <a:t>2e-9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temperature: </a:t>
            </a:r>
            <a:r>
              <a:rPr lang="en-US" b="1" noProof="0" dirty="0"/>
              <a:t>100 - 1200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Molecular Beam Epitaxy (</a:t>
            </a:r>
            <a:r>
              <a:rPr lang="en-US" b="1" noProof="0" dirty="0"/>
              <a:t>MBE</a:t>
            </a:r>
            <a:r>
              <a:rPr lang="en-US" noProof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ion irradiation: </a:t>
            </a:r>
            <a:r>
              <a:rPr lang="en-US" i="1" noProof="0" dirty="0" err="1"/>
              <a:t>E</a:t>
            </a:r>
            <a:r>
              <a:rPr lang="en-US" baseline="-25000" noProof="0" dirty="0" err="1"/>
              <a:t>ion</a:t>
            </a:r>
            <a:r>
              <a:rPr lang="en-US" noProof="0" dirty="0"/>
              <a:t> = </a:t>
            </a:r>
            <a:r>
              <a:rPr lang="en-US" b="1" noProof="0" dirty="0"/>
              <a:t>0,5…5,0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sheet resistance (</a:t>
            </a:r>
            <a:r>
              <a:rPr lang="en-US" b="1" noProof="0" dirty="0"/>
              <a:t>4 point probe</a:t>
            </a:r>
            <a:r>
              <a:rPr lang="en-US" noProof="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sample bias (</a:t>
            </a:r>
            <a:r>
              <a:rPr lang="en-US" b="1" noProof="0" dirty="0"/>
              <a:t>± 1000 V</a:t>
            </a:r>
            <a:r>
              <a:rPr lang="en-US" noProof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421DBB6-5776-485B-B656-27E51D642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073833C-A120-436A-89DF-A6157BF79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55912F0-64AC-447B-B82B-DB5914D72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22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1988E3B-CFDE-4C9D-B94C-B3A45A39FF2C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SPONSOR (The Slow-Positron System of Rossendorf)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D7F5B35-F7D9-4528-9524-0F3A526C2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009" y="1077599"/>
            <a:ext cx="4547592" cy="4547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upa 21">
            <a:extLst>
              <a:ext uri="{FF2B5EF4-FFF2-40B4-BE49-F238E27FC236}">
                <a16:creationId xmlns:a16="http://schemas.microsoft.com/office/drawing/2014/main" id="{9D13D96B-7F2C-4790-8AA6-A9F20BF53171}"/>
              </a:ext>
            </a:extLst>
          </p:cNvPr>
          <p:cNvGrpSpPr/>
          <p:nvPr/>
        </p:nvGrpSpPr>
        <p:grpSpPr>
          <a:xfrm>
            <a:off x="7897969" y="3248927"/>
            <a:ext cx="1724376" cy="2114436"/>
            <a:chOff x="5223888" y="3284984"/>
            <a:chExt cx="1724376" cy="2114436"/>
          </a:xfrm>
        </p:grpSpPr>
        <p:cxnSp>
          <p:nvCxnSpPr>
            <p:cNvPr id="12" name="Łącznik prosty 6">
              <a:extLst>
                <a:ext uri="{FF2B5EF4-FFF2-40B4-BE49-F238E27FC236}">
                  <a16:creationId xmlns:a16="http://schemas.microsoft.com/office/drawing/2014/main" id="{A9ABEF02-882C-4F1B-9A2A-A60F75F43610}"/>
                </a:ext>
              </a:extLst>
            </p:cNvPr>
            <p:cNvCxnSpPr/>
            <p:nvPr/>
          </p:nvCxnSpPr>
          <p:spPr>
            <a:xfrm flipV="1">
              <a:off x="5940152" y="3421380"/>
              <a:ext cx="879336" cy="15197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a 18">
              <a:extLst>
                <a:ext uri="{FF2B5EF4-FFF2-40B4-BE49-F238E27FC236}">
                  <a16:creationId xmlns:a16="http://schemas.microsoft.com/office/drawing/2014/main" id="{BE80966C-CE71-4128-846D-E5BA88EE05D8}"/>
                </a:ext>
              </a:extLst>
            </p:cNvPr>
            <p:cNvGrpSpPr/>
            <p:nvPr/>
          </p:nvGrpSpPr>
          <p:grpSpPr>
            <a:xfrm>
              <a:off x="6726148" y="3284984"/>
              <a:ext cx="222116" cy="224408"/>
              <a:chOff x="5724128" y="4869160"/>
              <a:chExt cx="222116" cy="224408"/>
            </a:xfrm>
          </p:grpSpPr>
          <p:cxnSp>
            <p:nvCxnSpPr>
              <p:cNvPr id="15" name="Łącznik prosty 8">
                <a:extLst>
                  <a:ext uri="{FF2B5EF4-FFF2-40B4-BE49-F238E27FC236}">
                    <a16:creationId xmlns:a16="http://schemas.microsoft.com/office/drawing/2014/main" id="{57DD8A63-3091-4EDF-B045-407BD8252725}"/>
                  </a:ext>
                </a:extLst>
              </p:cNvPr>
              <p:cNvCxnSpPr/>
              <p:nvPr/>
            </p:nvCxnSpPr>
            <p:spPr>
              <a:xfrm>
                <a:off x="5724128" y="4941168"/>
                <a:ext cx="216024" cy="7200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Łącznik prosty 10">
                <a:extLst>
                  <a:ext uri="{FF2B5EF4-FFF2-40B4-BE49-F238E27FC236}">
                    <a16:creationId xmlns:a16="http://schemas.microsoft.com/office/drawing/2014/main" id="{83E80A0E-5152-4CF1-BA91-A75F42FE043B}"/>
                  </a:ext>
                </a:extLst>
              </p:cNvPr>
              <p:cNvCxnSpPr/>
              <p:nvPr/>
            </p:nvCxnSpPr>
            <p:spPr>
              <a:xfrm flipV="1">
                <a:off x="5807948" y="4869160"/>
                <a:ext cx="63624" cy="22440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Łącznik prosty 11">
                <a:extLst>
                  <a:ext uri="{FF2B5EF4-FFF2-40B4-BE49-F238E27FC236}">
                    <a16:creationId xmlns:a16="http://schemas.microsoft.com/office/drawing/2014/main" id="{352D7419-4A66-49A5-B439-2431A46EFF92}"/>
                  </a:ext>
                </a:extLst>
              </p:cNvPr>
              <p:cNvCxnSpPr/>
              <p:nvPr/>
            </p:nvCxnSpPr>
            <p:spPr>
              <a:xfrm flipV="1">
                <a:off x="5746988" y="4928592"/>
                <a:ext cx="199256" cy="8877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Łącznik prosty 12">
                <a:extLst>
                  <a:ext uri="{FF2B5EF4-FFF2-40B4-BE49-F238E27FC236}">
                    <a16:creationId xmlns:a16="http://schemas.microsoft.com/office/drawing/2014/main" id="{A638121A-E6DE-4DCB-8E6B-CA95A0B84468}"/>
                  </a:ext>
                </a:extLst>
              </p:cNvPr>
              <p:cNvCxnSpPr/>
              <p:nvPr/>
            </p:nvCxnSpPr>
            <p:spPr>
              <a:xfrm>
                <a:off x="5788516" y="4887828"/>
                <a:ext cx="94868" cy="17449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pole tekstowe 20">
              <a:extLst>
                <a:ext uri="{FF2B5EF4-FFF2-40B4-BE49-F238E27FC236}">
                  <a16:creationId xmlns:a16="http://schemas.microsoft.com/office/drawing/2014/main" id="{23AEF4B1-388A-42DA-9E4A-F43E538A7F00}"/>
                </a:ext>
              </a:extLst>
            </p:cNvPr>
            <p:cNvSpPr txBox="1"/>
            <p:nvPr/>
          </p:nvSpPr>
          <p:spPr>
            <a:xfrm>
              <a:off x="5223888" y="4937755"/>
              <a:ext cx="731611" cy="46166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light</a:t>
              </a: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:a16="http://schemas.microsoft.com/office/drawing/2014/main" id="{B5FADE9D-074E-430C-9121-5DE27B8A09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1503" y="3961676"/>
            <a:ext cx="2679571" cy="136060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</p:pic>
      <p:sp>
        <p:nvSpPr>
          <p:cNvPr id="21" name="Pfeil: nach oben 20">
            <a:extLst>
              <a:ext uri="{FF2B5EF4-FFF2-40B4-BE49-F238E27FC236}">
                <a16:creationId xmlns:a16="http://schemas.microsoft.com/office/drawing/2014/main" id="{AA13145D-B92A-4BCE-AC51-756157B74AC0}"/>
              </a:ext>
            </a:extLst>
          </p:cNvPr>
          <p:cNvSpPr/>
          <p:nvPr/>
        </p:nvSpPr>
        <p:spPr>
          <a:xfrm rot="3856408">
            <a:off x="7216189" y="4448792"/>
            <a:ext cx="306804" cy="315091"/>
          </a:xfrm>
          <a:prstGeom prst="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FFE4E7A-7BB2-4530-9CD7-97C38023246A}"/>
              </a:ext>
            </a:extLst>
          </p:cNvPr>
          <p:cNvSpPr txBox="1"/>
          <p:nvPr/>
        </p:nvSpPr>
        <p:spPr>
          <a:xfrm>
            <a:off x="5278127" y="5426454"/>
            <a:ext cx="14263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/>
              <a:t>SPONSOR</a:t>
            </a:r>
            <a:endParaRPr lang="en-US" sz="1500" b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1E5DD4E-4D4B-4177-AEB9-00155EEDF8FE}"/>
              </a:ext>
            </a:extLst>
          </p:cNvPr>
          <p:cNvSpPr txBox="1"/>
          <p:nvPr/>
        </p:nvSpPr>
        <p:spPr>
          <a:xfrm rot="19892266">
            <a:off x="7059791" y="4739097"/>
            <a:ext cx="102108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/>
              <a:t>AIDA I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1759779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8BFA52A-36F9-4D19-AD61-3CA6E45F5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user facilities at the HZDR</a:t>
            </a:r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7BE2182E-5F1B-4323-9CEC-45A45AD82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1" y="1535723"/>
            <a:ext cx="4302124" cy="4641240"/>
          </a:xfrm>
        </p:spPr>
        <p:txBody>
          <a:bodyPr/>
          <a:lstStyle/>
          <a:p>
            <a:r>
              <a:rPr lang="de-DE" b="1" dirty="0" err="1">
                <a:solidFill>
                  <a:schemeClr val="tx2"/>
                </a:solidFill>
              </a:rPr>
              <a:t>Usage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of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Linac</a:t>
            </a:r>
            <a:endParaRPr lang="de-DE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PALS</a:t>
            </a:r>
            <a:r>
              <a:rPr lang="en-US" noProof="0" dirty="0"/>
              <a:t> (defect size and density)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depth resolved</a:t>
            </a:r>
            <a:r>
              <a:rPr lang="en-US" noProof="0" dirty="0"/>
              <a:t>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implantation energy </a:t>
            </a:r>
            <a:r>
              <a:rPr lang="en-US" b="1" noProof="0" dirty="0"/>
              <a:t>(</a:t>
            </a:r>
            <a:r>
              <a:rPr lang="en-US" b="1" i="1" noProof="0" dirty="0"/>
              <a:t>E</a:t>
            </a:r>
            <a:r>
              <a:rPr lang="en-US" b="1" baseline="-25000" noProof="0" dirty="0"/>
              <a:t>p</a:t>
            </a:r>
            <a:r>
              <a:rPr lang="en-US" b="1" noProof="0" dirty="0"/>
              <a:t>)</a:t>
            </a:r>
            <a:r>
              <a:rPr lang="en-US" noProof="0" dirty="0"/>
              <a:t> </a:t>
            </a:r>
            <a:r>
              <a:rPr lang="en-US" b="1" noProof="0" dirty="0"/>
              <a:t>0…18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temperature </a:t>
            </a:r>
            <a:r>
              <a:rPr lang="en-US" b="1" dirty="0"/>
              <a:t>up to 800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planned implantation of cryostat (</a:t>
            </a:r>
            <a:r>
              <a:rPr lang="en-US" b="1" dirty="0"/>
              <a:t>20 K</a:t>
            </a:r>
            <a:r>
              <a:rPr lang="en-US" dirty="0"/>
              <a:t>)</a:t>
            </a:r>
            <a:endParaRPr lang="en-US" noProof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421DBB6-5776-485B-B656-27E51D642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073833C-A120-436A-89DF-A6157BF79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55912F0-64AC-447B-B82B-DB5914D72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23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1988E3B-CFDE-4C9D-B94C-B3A45A39FF2C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 err="1"/>
              <a:t>MePS</a:t>
            </a:r>
            <a:r>
              <a:rPr lang="en-US" noProof="0" dirty="0"/>
              <a:t> (Mono-energetic Positron Spectroscopy)</a:t>
            </a:r>
          </a:p>
        </p:txBody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6BB3FF63-50A7-427D-A8D5-1F742E2AC1A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9824F414-D814-41DF-BB6F-B16C0FC7F4B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956B8CA2-44E9-4FE3-BF79-664C36FCC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026" y="1679143"/>
            <a:ext cx="7019756" cy="446094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79DED02A-3267-4165-A6A8-97D5259687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55" y="3771900"/>
            <a:ext cx="4210107" cy="236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91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E255967D-BCF3-47CB-A047-CFD98B0B33B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A460127-60C2-44C9-A72D-F1982B5184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28122062-0F4C-4701-BFC6-7847CAB8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user facilities at the HZDR</a:t>
            </a:r>
            <a:endParaRPr lang="en-US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C18C4CD6-74C4-4E0C-AA2C-89C96A733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err="1">
                <a:solidFill>
                  <a:schemeClr val="tx2"/>
                </a:solidFill>
              </a:rPr>
              <a:t>Application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with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scientific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user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proposal</a:t>
            </a:r>
            <a:endParaRPr lang="de-DE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submitted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portal</a:t>
            </a:r>
            <a:r>
              <a:rPr lang="de-DE" dirty="0"/>
              <a:t> </a:t>
            </a:r>
            <a:r>
              <a:rPr lang="de-DE" b="1" dirty="0"/>
              <a:t>GATE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international and </a:t>
            </a:r>
            <a:r>
              <a:rPr lang="de-DE" dirty="0" err="1"/>
              <a:t>interdisciplinary</a:t>
            </a:r>
            <a:r>
              <a:rPr lang="de-DE" dirty="0"/>
              <a:t> Scientific Advisory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non-</a:t>
            </a:r>
            <a:r>
              <a:rPr lang="de-DE" dirty="0" err="1"/>
              <a:t>proprietary</a:t>
            </a:r>
            <a:r>
              <a:rPr lang="de-DE" dirty="0"/>
              <a:t> </a:t>
            </a:r>
            <a:r>
              <a:rPr lang="de-DE" dirty="0" err="1"/>
              <a:t>research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Website	</a:t>
            </a:r>
            <a:r>
              <a:rPr lang="de-DE" dirty="0">
                <a:hlinkClick r:id="rId2"/>
              </a:rPr>
              <a:t>https://www.hzdr.de/db/Cms?pNid=1732</a:t>
            </a:r>
            <a:endParaRPr lang="de-DE" dirty="0"/>
          </a:p>
          <a:p>
            <a:endParaRPr lang="de-DE" dirty="0"/>
          </a:p>
          <a:p>
            <a:r>
              <a:rPr lang="de-DE" b="1" dirty="0">
                <a:solidFill>
                  <a:schemeClr val="tx2"/>
                </a:solidFill>
              </a:rPr>
              <a:t>Deadline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twice</a:t>
            </a:r>
            <a:r>
              <a:rPr lang="de-DE" dirty="0"/>
              <a:t> a </a:t>
            </a:r>
            <a:r>
              <a:rPr lang="de-DE" dirty="0" err="1"/>
              <a:t>year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call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</a:t>
            </a:r>
            <a:r>
              <a:rPr lang="de-DE" baseline="30000" dirty="0"/>
              <a:t>st</a:t>
            </a:r>
            <a:r>
              <a:rPr lang="de-DE" dirty="0"/>
              <a:t> half 2025: 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de-DE" b="1" dirty="0"/>
              <a:t>September 23rd, 2024 </a:t>
            </a:r>
            <a:r>
              <a:rPr lang="de-DE" dirty="0"/>
              <a:t>(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Monday!)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33D1BB-336B-426E-B802-6FA7CACFB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19/09/2024</a:t>
            </a:r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509082-82B0-44F1-A47F-F0670E9A6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Positron annihilation spectroscopy: pursuing point defects in superconducting film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17CCC-B809-4CC8-ACDE-BB8A4B3EC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24</a:t>
            </a:fld>
            <a:endParaRPr lang="en-US" noProof="0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D1A98C0C-A718-4839-942E-F261BC0A3776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de-DE" dirty="0"/>
              <a:t>Access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user</a:t>
            </a:r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3EBA7C5-8678-455C-901A-0338E64DF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2761" y="902083"/>
            <a:ext cx="1963563" cy="1963563"/>
          </a:xfrm>
          <a:prstGeom prst="rect">
            <a:avLst/>
          </a:prstGeom>
        </p:spPr>
      </p:pic>
      <p:pic>
        <p:nvPicPr>
          <p:cNvPr id="18" name="Grafik 9" descr="Grafik 9">
            <a:extLst>
              <a:ext uri="{FF2B5EF4-FFF2-40B4-BE49-F238E27FC236}">
                <a16:creationId xmlns:a16="http://schemas.microsoft.com/office/drawing/2014/main" id="{70D22032-3F59-4450-AF9E-C75863D8C9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000" t="10690" r="19415" b="6689"/>
          <a:stretch>
            <a:fillRect/>
          </a:stretch>
        </p:blipFill>
        <p:spPr>
          <a:xfrm>
            <a:off x="7350507" y="2921102"/>
            <a:ext cx="3418848" cy="3126553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feld 11">
            <a:extLst>
              <a:ext uri="{FF2B5EF4-FFF2-40B4-BE49-F238E27FC236}">
                <a16:creationId xmlns:a16="http://schemas.microsoft.com/office/drawing/2014/main" id="{75EE9DE0-FA5B-4782-851C-826B20A50FC5}"/>
              </a:ext>
            </a:extLst>
          </p:cNvPr>
          <p:cNvSpPr txBox="1"/>
          <p:nvPr/>
        </p:nvSpPr>
        <p:spPr>
          <a:xfrm>
            <a:off x="7251137" y="6000954"/>
            <a:ext cx="2144084" cy="307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r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b="1" dirty="0"/>
              <a:t>~ 30 proposals / year</a:t>
            </a:r>
          </a:p>
        </p:txBody>
      </p:sp>
    </p:spTree>
    <p:extLst>
      <p:ext uri="{BB962C8B-B14F-4D97-AF65-F5344CB8AC3E}">
        <p14:creationId xmlns:p14="http://schemas.microsoft.com/office/powerpoint/2010/main" val="2146727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C47F523-6016-424B-969A-790FA96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B32BCD63-009B-4677-ADE6-6F64635AFA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Outlook: Magnetron </a:t>
            </a:r>
            <a:r>
              <a:rPr lang="en-US" dirty="0"/>
              <a:t>S</a:t>
            </a:r>
            <a:r>
              <a:rPr lang="en-US" noProof="0" dirty="0"/>
              <a:t>puttering &amp; in-situ PALS</a:t>
            </a:r>
          </a:p>
        </p:txBody>
      </p:sp>
      <p:sp>
        <p:nvSpPr>
          <p:cNvPr id="11" name="Untertitel 10">
            <a:extLst>
              <a:ext uri="{FF2B5EF4-FFF2-40B4-BE49-F238E27FC236}">
                <a16:creationId xmlns:a16="http://schemas.microsoft.com/office/drawing/2014/main" id="{3ECEDCF5-9ACC-4B24-AA6A-424D529989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AIDA II /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plans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6684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7B31B235-5103-408D-8131-CC4801C36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369" y="902083"/>
            <a:ext cx="4881814" cy="2978734"/>
          </a:xfrm>
          <a:prstGeom prst="rect">
            <a:avLst/>
          </a:prstGeom>
        </p:spPr>
      </p:pic>
      <p:sp>
        <p:nvSpPr>
          <p:cNvPr id="2" name="Bildplatzhalter 1">
            <a:extLst>
              <a:ext uri="{FF2B5EF4-FFF2-40B4-BE49-F238E27FC236}">
                <a16:creationId xmlns:a16="http://schemas.microsoft.com/office/drawing/2014/main" id="{0ED1F635-4DA3-464D-85B3-A023BDEB2B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CDFD99E-D9F5-4878-A408-46FC2DEF169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F1A231E-71B5-442A-90CA-8B7146E0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Outlook: Magnetron </a:t>
            </a:r>
            <a:r>
              <a:rPr lang="en-US" dirty="0"/>
              <a:t>S</a:t>
            </a:r>
            <a:r>
              <a:rPr lang="en-US" noProof="0" dirty="0"/>
              <a:t>puttering &amp; in-situ PALS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D04B6C5-7AD1-4A85-8D07-7E74F7A7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Magnetron sputter chamber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3 confocal magnetrons: </a:t>
            </a:r>
            <a:r>
              <a:rPr lang="en-US" b="1" noProof="0" dirty="0"/>
              <a:t>2x DC, 1x RF; 400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noProof="0" dirty="0" err="1"/>
              <a:t>orking</a:t>
            </a:r>
            <a:r>
              <a:rPr lang="en-US" noProof="0" dirty="0"/>
              <a:t> gases: </a:t>
            </a:r>
            <a:r>
              <a:rPr lang="en-US" b="1" noProof="0" dirty="0" err="1"/>
              <a:t>Ar</a:t>
            </a:r>
            <a:r>
              <a:rPr lang="en-US" b="1" noProof="0" dirty="0"/>
              <a:t>, N</a:t>
            </a:r>
            <a:r>
              <a:rPr lang="en-US" b="1" baseline="-25000" noProof="0" dirty="0"/>
              <a:t>2</a:t>
            </a:r>
            <a:r>
              <a:rPr lang="en-US" b="1" noProof="0" dirty="0"/>
              <a:t>, O</a:t>
            </a:r>
            <a:r>
              <a:rPr lang="en-US" b="1" baseline="-25000" noProof="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2-inch</a:t>
            </a:r>
            <a:r>
              <a:rPr lang="en-US" dirty="0"/>
              <a:t>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noProof="0" dirty="0" err="1"/>
              <a:t>ase</a:t>
            </a:r>
            <a:r>
              <a:rPr lang="en-US" noProof="0" dirty="0"/>
              <a:t> pressure </a:t>
            </a:r>
            <a:r>
              <a:rPr lang="en-US" b="1" noProof="0" dirty="0"/>
              <a:t>&lt; 1e-9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temperature range </a:t>
            </a:r>
            <a:r>
              <a:rPr lang="en-US" b="1" noProof="0" dirty="0"/>
              <a:t>-180 to 800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r>
              <a:rPr lang="en-US" b="1" noProof="0" dirty="0">
                <a:solidFill>
                  <a:schemeClr val="tx2"/>
                </a:solidFill>
              </a:rPr>
              <a:t>In-situ characterization (PALS)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Apparatus for in-situ defect analysis (</a:t>
            </a:r>
            <a:r>
              <a:rPr lang="en-US" b="1" noProof="0" dirty="0"/>
              <a:t>AIDA II</a:t>
            </a:r>
            <a:r>
              <a:rPr lang="en-US" noProof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combination of </a:t>
            </a:r>
            <a:r>
              <a:rPr lang="en-US" b="1" noProof="0" dirty="0" err="1"/>
              <a:t>MePS</a:t>
            </a:r>
            <a:r>
              <a:rPr lang="en-US" noProof="0" dirty="0"/>
              <a:t> and </a:t>
            </a:r>
            <a:r>
              <a:rPr lang="en-US" b="1" noProof="0" dirty="0"/>
              <a:t>magnetron sputtering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novelty: </a:t>
            </a:r>
            <a:r>
              <a:rPr lang="en-US" b="1" noProof="0" dirty="0"/>
              <a:t>PALS during sputtering process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noProof="0" dirty="0"/>
              <a:t>tracking of development of point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B9620AE-AD28-40F7-8E90-7A2FE535D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E1F9499-651A-4E4D-94FC-6D3E9098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3E26DD1-55F2-48FD-91CE-FA860D15E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26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13CE531E-BD13-443D-BCB1-EC148E151C9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de-DE" dirty="0"/>
              <a:t>AIDA II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6E95221-94BD-444D-BC4D-16C7D2C75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3" r="13583" b="2082"/>
          <a:stretch/>
        </p:blipFill>
        <p:spPr bwMode="auto">
          <a:xfrm>
            <a:off x="5935579" y="3511956"/>
            <a:ext cx="2843750" cy="267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Pfeil: nach oben 15">
            <a:extLst>
              <a:ext uri="{FF2B5EF4-FFF2-40B4-BE49-F238E27FC236}">
                <a16:creationId xmlns:a16="http://schemas.microsoft.com/office/drawing/2014/main" id="{753FC99A-D36F-49F9-BAD5-97DABE860488}"/>
              </a:ext>
            </a:extLst>
          </p:cNvPr>
          <p:cNvSpPr/>
          <p:nvPr/>
        </p:nvSpPr>
        <p:spPr>
          <a:xfrm rot="853681">
            <a:off x="7268124" y="3009161"/>
            <a:ext cx="649705" cy="481263"/>
          </a:xfrm>
          <a:prstGeom prst="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AF4C0E7-B6E6-4762-A451-85888CA695ED}"/>
              </a:ext>
            </a:extLst>
          </p:cNvPr>
          <p:cNvSpPr/>
          <p:nvPr/>
        </p:nvSpPr>
        <p:spPr>
          <a:xfrm>
            <a:off x="5877003" y="3407830"/>
            <a:ext cx="2312492" cy="125240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4D8BAE7-7E6F-419E-A27C-DAB14B58C873}"/>
              </a:ext>
            </a:extLst>
          </p:cNvPr>
          <p:cNvSpPr txBox="1"/>
          <p:nvPr/>
        </p:nvSpPr>
        <p:spPr>
          <a:xfrm>
            <a:off x="7718257" y="5752924"/>
            <a:ext cx="12111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 err="1"/>
              <a:t>MePS</a:t>
            </a:r>
            <a:endParaRPr lang="en-US" sz="1500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3AED619-217D-4D7A-882E-F287DB18B70A}"/>
              </a:ext>
            </a:extLst>
          </p:cNvPr>
          <p:cNvSpPr txBox="1"/>
          <p:nvPr/>
        </p:nvSpPr>
        <p:spPr>
          <a:xfrm>
            <a:off x="6500296" y="3063540"/>
            <a:ext cx="12111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/>
              <a:t>AIDA II</a:t>
            </a:r>
            <a:endParaRPr lang="en-US" sz="1500" b="1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AA51B97-6D40-4C77-8AB0-251118949654}"/>
              </a:ext>
            </a:extLst>
          </p:cNvPr>
          <p:cNvSpPr/>
          <p:nvPr/>
        </p:nvSpPr>
        <p:spPr>
          <a:xfrm rot="3034956">
            <a:off x="9247087" y="1439525"/>
            <a:ext cx="1132776" cy="113681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8D17048-CC45-4B03-A2E9-7E3918332464}"/>
              </a:ext>
            </a:extLst>
          </p:cNvPr>
          <p:cNvSpPr txBox="1"/>
          <p:nvPr/>
        </p:nvSpPr>
        <p:spPr>
          <a:xfrm rot="19335484">
            <a:off x="10193949" y="896703"/>
            <a:ext cx="12111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 err="1"/>
              <a:t>sputtering</a:t>
            </a:r>
            <a:r>
              <a:rPr lang="de-DE" sz="1500" b="1" dirty="0"/>
              <a:t> </a:t>
            </a:r>
            <a:r>
              <a:rPr lang="de-DE" sz="1500" b="1" dirty="0" err="1"/>
              <a:t>chamber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061471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0ED1F635-4DA3-464D-85B3-A023BDEB2B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CDFD99E-D9F5-4878-A408-46FC2DEF169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F1A231E-71B5-442A-90CA-8B7146E0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Outlook: Magnetron </a:t>
            </a:r>
            <a:r>
              <a:rPr lang="en-US" dirty="0"/>
              <a:t>S</a:t>
            </a:r>
            <a:r>
              <a:rPr lang="en-US" noProof="0" dirty="0"/>
              <a:t>puttering &amp; in-situ PALS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D04B6C5-7AD1-4A85-8D07-7E74F7A7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finishing work on </a:t>
            </a:r>
            <a:r>
              <a:rPr lang="en-US" b="1" noProof="0" dirty="0"/>
              <a:t>AIDA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investigations of </a:t>
            </a:r>
            <a:r>
              <a:rPr lang="en-US" b="1" noProof="0" dirty="0"/>
              <a:t>influence of </a:t>
            </a:r>
            <a:r>
              <a:rPr lang="en-US" b="1" noProof="0" dirty="0" err="1"/>
              <a:t>magnetro</a:t>
            </a:r>
            <a:r>
              <a:rPr lang="en-US" b="1" dirty="0"/>
              <a:t>n </a:t>
            </a:r>
            <a:r>
              <a:rPr lang="en-US" b="1" noProof="0" dirty="0"/>
              <a:t>sputtering process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in-situ PALS</a:t>
            </a:r>
            <a:r>
              <a:rPr lang="en-US" b="1" noProof="0" dirty="0"/>
              <a:t> </a:t>
            </a:r>
            <a:r>
              <a:rPr lang="en-US" noProof="0" dirty="0"/>
              <a:t>of </a:t>
            </a:r>
            <a:r>
              <a:rPr lang="en-US" b="1" noProof="0" dirty="0"/>
              <a:t>Nb</a:t>
            </a:r>
            <a:r>
              <a:rPr lang="en-US" noProof="0" dirty="0"/>
              <a:t> and </a:t>
            </a:r>
            <a:r>
              <a:rPr lang="en-US" b="1" noProof="0" dirty="0" err="1"/>
              <a:t>NbN</a:t>
            </a:r>
            <a:r>
              <a:rPr lang="en-US" noProof="0" dirty="0"/>
              <a:t> thin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ex-situ characterization with </a:t>
            </a:r>
            <a:r>
              <a:rPr lang="en-US" b="1" noProof="0" dirty="0"/>
              <a:t>XRD, SEM, AFM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 of </a:t>
            </a:r>
            <a:r>
              <a:rPr lang="en-US" b="1" noProof="0" dirty="0"/>
              <a:t>superconducting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r>
              <a:rPr lang="en-US" b="1" dirty="0">
                <a:solidFill>
                  <a:schemeClr val="tx2"/>
                </a:solidFill>
              </a:rPr>
              <a:t>later</a:t>
            </a:r>
            <a:endParaRPr lang="en-US" b="1" noProof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Study of </a:t>
            </a:r>
            <a:r>
              <a:rPr lang="en-US" b="1" noProof="0" dirty="0" err="1"/>
              <a:t>NbTiN</a:t>
            </a:r>
            <a:r>
              <a:rPr lang="en-US" b="1" noProof="0" dirty="0"/>
              <a:t>, Nb</a:t>
            </a:r>
            <a:r>
              <a:rPr lang="en-US" b="1" baseline="-25000" noProof="0" dirty="0"/>
              <a:t>3</a:t>
            </a:r>
            <a:r>
              <a:rPr lang="en-US" b="1" noProof="0" dirty="0"/>
              <a:t>Sn</a:t>
            </a:r>
            <a:r>
              <a:rPr lang="en-US" noProof="0" dirty="0"/>
              <a:t> and final aim of </a:t>
            </a:r>
            <a:r>
              <a:rPr lang="en-US" b="1" noProof="0" dirty="0"/>
              <a:t>SIS multilayers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Cu (interdiffusion studies)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B9620AE-AD28-40F7-8E90-7A2FE535D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E1F9499-651A-4E4D-94FC-6D3E9098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3E26DD1-55F2-48FD-91CE-FA860D15E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27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13CE531E-BD13-443D-BCB1-EC148E151C9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plans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000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9FA63566-34AA-4C3A-A360-5C334019A2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86649621-8C5C-40ED-A7F7-BFB418E5A3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US" noProof="0" dirty="0"/>
          </a:p>
        </p:txBody>
      </p:sp>
      <p:sp>
        <p:nvSpPr>
          <p:cNvPr id="11" name="Untertitel 10">
            <a:extLst>
              <a:ext uri="{FF2B5EF4-FFF2-40B4-BE49-F238E27FC236}">
                <a16:creationId xmlns:a16="http://schemas.microsoft.com/office/drawing/2014/main" id="{4BA84038-8A3C-4E10-AE1D-F41A5A874F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Positron Annihilation Spectroscopy</a:t>
            </a:r>
          </a:p>
        </p:txBody>
      </p:sp>
    </p:spTree>
    <p:extLst>
      <p:ext uri="{BB962C8B-B14F-4D97-AF65-F5344CB8AC3E}">
        <p14:creationId xmlns:p14="http://schemas.microsoft.com/office/powerpoint/2010/main" val="2725932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26ABFC9-14F4-47EE-8554-7E965C4F6B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1CBE24D-FEC6-4F3D-8D97-205EF03D597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AEB5F73-3098-4EF7-8599-37FF4AF4C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Conclusion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47395AA-1B8F-43D3-9816-F357F4B03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non-destructive</a:t>
            </a:r>
            <a:r>
              <a:rPr lang="en-US" dirty="0"/>
              <a:t> characterization of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vacancy-like defects </a:t>
            </a:r>
            <a:r>
              <a:rPr lang="en-US" b="1" dirty="0"/>
              <a:t>down to </a:t>
            </a:r>
            <a:r>
              <a:rPr lang="en-US" b="1" noProof="0" dirty="0"/>
              <a:t>atomic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depth profiling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combination with </a:t>
            </a:r>
            <a:r>
              <a:rPr lang="en-US" b="1" dirty="0"/>
              <a:t>ATSUP</a:t>
            </a:r>
            <a:r>
              <a:rPr lang="en-US" dirty="0"/>
              <a:t>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Doppler-Broadening-Spectroscopy (</a:t>
            </a:r>
            <a:r>
              <a:rPr lang="en-US" b="1" dirty="0"/>
              <a:t>DBS</a:t>
            </a:r>
            <a:r>
              <a:rPr lang="en-US" dirty="0"/>
              <a:t>)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b="1" dirty="0"/>
              <a:t>defect concentration &amp; atomic environment</a:t>
            </a:r>
            <a:r>
              <a:rPr lang="en-US" dirty="0"/>
              <a:t> of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Positron Annihilation Lifetime Spectroscopy (</a:t>
            </a:r>
            <a:r>
              <a:rPr lang="en-US" b="1" dirty="0"/>
              <a:t>PALS</a:t>
            </a:r>
            <a:r>
              <a:rPr lang="en-US" dirty="0"/>
              <a:t>)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b="1" noProof="0" dirty="0"/>
              <a:t>defect </a:t>
            </a:r>
            <a:r>
              <a:rPr lang="en-US" b="1" noProof="0" dirty="0" err="1"/>
              <a:t>typ</a:t>
            </a:r>
            <a:r>
              <a:rPr lang="en-US" b="1" noProof="0" dirty="0"/>
              <a:t>, size &amp; </a:t>
            </a:r>
            <a:r>
              <a:rPr lang="en-US" b="1" dirty="0"/>
              <a:t>density </a:t>
            </a:r>
          </a:p>
          <a:p>
            <a:endParaRPr lang="en-US" dirty="0"/>
          </a:p>
          <a:p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0119900-0470-4486-B4F4-448B42D00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1A02BEF-3832-4C02-B7F4-433D7F328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2BA3A8B-46EC-44BE-94C2-25C36581E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29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5C6046C2-7EEA-4C04-8C4F-A3A946B7DA0B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de-DE" dirty="0"/>
              <a:t>Positron Annihilation </a:t>
            </a:r>
            <a:r>
              <a:rPr lang="de-DE" dirty="0" err="1"/>
              <a:t>Spectroscopy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ECA11ACB-356F-49F7-9319-C9C136E3F9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B0315F5-08E3-4DF3-89F8-4E5ED80606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60EDFDE-E332-4D56-A409-80DFDC781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EFEC8CD-77DE-4CDA-BE54-65BFD5E6C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1" y="1535723"/>
            <a:ext cx="11268910" cy="4641240"/>
          </a:xfrm>
        </p:spPr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NOVALIS project (</a:t>
            </a:r>
            <a:r>
              <a:rPr lang="en-US" b="1" u="sng" noProof="0" dirty="0">
                <a:solidFill>
                  <a:schemeClr val="tx2"/>
                </a:solidFill>
              </a:rPr>
              <a:t>Nov</a:t>
            </a:r>
            <a:r>
              <a:rPr lang="en-US" b="1" noProof="0" dirty="0">
                <a:solidFill>
                  <a:schemeClr val="tx2"/>
                </a:solidFill>
              </a:rPr>
              <a:t>el </a:t>
            </a:r>
            <a:r>
              <a:rPr lang="en-US" b="1" u="sng" noProof="0" dirty="0">
                <a:solidFill>
                  <a:schemeClr val="tx2"/>
                </a:solidFill>
              </a:rPr>
              <a:t>a</a:t>
            </a:r>
            <a:r>
              <a:rPr lang="en-US" b="1" noProof="0" dirty="0">
                <a:solidFill>
                  <a:schemeClr val="tx2"/>
                </a:solidFill>
              </a:rPr>
              <a:t>ccelerator technology for efficient </a:t>
            </a:r>
            <a:r>
              <a:rPr lang="en-US" b="1" u="sng" noProof="0" dirty="0">
                <a:solidFill>
                  <a:schemeClr val="tx2"/>
                </a:solidFill>
              </a:rPr>
              <a:t>li</a:t>
            </a:r>
            <a:r>
              <a:rPr lang="en-US" b="1" noProof="0" dirty="0">
                <a:solidFill>
                  <a:schemeClr val="tx2"/>
                </a:solidFill>
              </a:rPr>
              <a:t>ght </a:t>
            </a:r>
            <a:r>
              <a:rPr lang="en-US" b="1" u="sng" noProof="0" dirty="0">
                <a:solidFill>
                  <a:schemeClr val="tx2"/>
                </a:solidFill>
              </a:rPr>
              <a:t>s</a:t>
            </a:r>
            <a:r>
              <a:rPr lang="en-US" b="1" noProof="0" dirty="0">
                <a:solidFill>
                  <a:schemeClr val="tx2"/>
                </a:solidFill>
              </a:rPr>
              <a:t>ources)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German research project (Federal Ministry of Education and Research of Germany)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Consortium of different </a:t>
            </a:r>
            <a:r>
              <a:rPr lang="en-US" dirty="0"/>
              <a:t>G</a:t>
            </a:r>
            <a:r>
              <a:rPr lang="en-US" noProof="0" dirty="0" err="1"/>
              <a:t>erman</a:t>
            </a:r>
            <a:r>
              <a:rPr lang="en-US" dirty="0"/>
              <a:t> research institutions: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de-DE" dirty="0"/>
              <a:t>Technical University </a:t>
            </a:r>
            <a:r>
              <a:rPr lang="de-DE" dirty="0" err="1"/>
              <a:t>of</a:t>
            </a:r>
            <a:r>
              <a:rPr lang="de-DE" dirty="0"/>
              <a:t> Darmstadt (TUDA)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de-DE" dirty="0"/>
              <a:t>University </a:t>
            </a:r>
            <a:r>
              <a:rPr lang="de-DE" dirty="0" err="1"/>
              <a:t>of</a:t>
            </a:r>
            <a:r>
              <a:rPr lang="de-DE" dirty="0"/>
              <a:t> Hamburg (UHH)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de-DE" dirty="0"/>
              <a:t>University </a:t>
            </a:r>
            <a:r>
              <a:rPr lang="de-DE" dirty="0" err="1"/>
              <a:t>of</a:t>
            </a:r>
            <a:r>
              <a:rPr lang="de-DE" dirty="0"/>
              <a:t> Siegen (USI)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de-DE" dirty="0"/>
              <a:t>Helmholtz-Zentrum Berlin (HZB)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de-DE" dirty="0"/>
              <a:t>University </a:t>
            </a:r>
            <a:r>
              <a:rPr lang="de-DE" dirty="0" err="1"/>
              <a:t>of</a:t>
            </a:r>
            <a:r>
              <a:rPr lang="de-DE" dirty="0"/>
              <a:t> Wuppertal (BUW)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de-DE" b="1" dirty="0"/>
              <a:t>Helmholtz-Zentrum Dresden-Rossendorf (HZDR)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AIM: significant reducing of operational power losses of SRF cavities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r>
              <a:rPr lang="en-US" b="1" dirty="0"/>
              <a:t>B</a:t>
            </a:r>
            <a:r>
              <a:rPr lang="en-US" b="1" noProof="0" dirty="0" err="1"/>
              <a:t>eyond</a:t>
            </a:r>
            <a:r>
              <a:rPr lang="en-US" b="1" noProof="0" dirty="0"/>
              <a:t> Niobium </a:t>
            </a:r>
            <a:r>
              <a:rPr lang="en-US" noProof="0" dirty="0"/>
              <a:t>research, focus on thin films</a:t>
            </a:r>
            <a:endParaRPr lang="en-US" dirty="0"/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noProof="0" dirty="0"/>
              <a:t>task of HZDR: providing facilities for </a:t>
            </a:r>
            <a:r>
              <a:rPr lang="en-US" b="1" noProof="0" dirty="0"/>
              <a:t>positron annihilation spectroscopy </a:t>
            </a:r>
            <a:r>
              <a:rPr lang="en-US" noProof="0" dirty="0"/>
              <a:t>of thin film samples</a:t>
            </a:r>
          </a:p>
          <a:p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0DE157B-1F27-46CC-839E-42502571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B03AF5E-2352-46C8-8161-015B7305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65A48D2-872B-4201-8161-419E925F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2DCCCA11-4BAD-4AB7-9E24-0BF18F288D5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0600796-AB4B-4CF2-92EC-A190CB79B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7748" y="1800727"/>
            <a:ext cx="1555751" cy="85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330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47EA843F-AF11-4C6E-8AA4-1B20C68233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EE98BD2-0950-422D-B3AE-1040F17143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97775E6-923D-4601-9045-D442DBC9C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noProof="0" dirty="0" err="1"/>
              <a:t>cknowledgement</a:t>
            </a:r>
            <a:endParaRPr lang="en-US" noProof="0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C38D4F1-53C4-4A3C-864F-7404D4263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200" b="1" i="1" noProof="0" dirty="0"/>
              <a:t>THANK YOU FOR </a:t>
            </a:r>
          </a:p>
          <a:p>
            <a:pPr algn="ctr"/>
            <a:r>
              <a:rPr lang="en-US" sz="3200" b="1" i="1" noProof="0" dirty="0"/>
              <a:t>YOUR ATTENTION !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r>
              <a:rPr lang="en-US" noProof="0" dirty="0"/>
              <a:t>											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DE1153-FEC1-437B-BB79-1862FA91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601D0D9-9708-412D-AE8E-6AA38E35E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Positron annihilation spectroscopy: pursuing point defects in superconducting film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A138C43-D66A-4935-BB52-93792E6C3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30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14E2A78F-DDAC-4FEC-B8AF-838995B8FA03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38619D2-D15F-48DB-94B9-5A3CBE84F239}"/>
              </a:ext>
            </a:extLst>
          </p:cNvPr>
          <p:cNvSpPr txBox="1"/>
          <p:nvPr/>
        </p:nvSpPr>
        <p:spPr>
          <a:xfrm>
            <a:off x="6777358" y="3688300"/>
            <a:ext cx="46322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Institute of Materials Engineering, 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University of Siegen, Germany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Prof. Dr. </a:t>
            </a:r>
            <a:r>
              <a:rPr lang="en-US" sz="1600" dirty="0" err="1"/>
              <a:t>rer</a:t>
            </a:r>
            <a:r>
              <a:rPr lang="en-US" sz="1600" dirty="0"/>
              <a:t>. nat. </a:t>
            </a:r>
            <a:r>
              <a:rPr lang="en-US" sz="1600" dirty="0" err="1"/>
              <a:t>habil</a:t>
            </a:r>
            <a:r>
              <a:rPr lang="en-US" sz="1600" dirty="0"/>
              <a:t>. Xin Jiang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Dr. Aleksandr Zubtsovskii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M.Sc. </a:t>
            </a:r>
            <a:r>
              <a:rPr lang="de-DE" sz="1600" dirty="0" err="1"/>
              <a:t>Bharath</a:t>
            </a:r>
            <a:r>
              <a:rPr lang="de-DE" sz="1600" dirty="0"/>
              <a:t> </a:t>
            </a:r>
            <a:r>
              <a:rPr lang="de-DE" sz="1600" dirty="0" err="1"/>
              <a:t>Reddy</a:t>
            </a:r>
            <a:r>
              <a:rPr lang="de-DE" sz="1600" dirty="0"/>
              <a:t> </a:t>
            </a:r>
            <a:r>
              <a:rPr lang="de-DE" sz="1600" dirty="0" err="1"/>
              <a:t>Lakki</a:t>
            </a:r>
            <a:r>
              <a:rPr lang="de-DE" sz="1600" dirty="0"/>
              <a:t> </a:t>
            </a:r>
            <a:r>
              <a:rPr lang="de-DE" sz="1600" dirty="0" err="1"/>
              <a:t>Reddy</a:t>
            </a:r>
            <a:r>
              <a:rPr lang="de-DE" sz="1600" dirty="0"/>
              <a:t> Venkata</a:t>
            </a:r>
          </a:p>
          <a:p>
            <a:r>
              <a:rPr lang="de-DE" sz="1600" dirty="0"/>
              <a:t>and </a:t>
            </a:r>
            <a:r>
              <a:rPr lang="de-DE" sz="1600" dirty="0" err="1"/>
              <a:t>more</a:t>
            </a:r>
            <a:r>
              <a:rPr lang="de-DE" sz="1600" dirty="0"/>
              <a:t>…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A4786A5-5375-4D54-AFD1-1BC6EC4967F3}"/>
              </a:ext>
            </a:extLst>
          </p:cNvPr>
          <p:cNvSpPr txBox="1"/>
          <p:nvPr/>
        </p:nvSpPr>
        <p:spPr>
          <a:xfrm>
            <a:off x="2407244" y="3688300"/>
            <a:ext cx="4168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tx2"/>
                </a:solidFill>
              </a:rPr>
              <a:t>Institute </a:t>
            </a:r>
            <a:r>
              <a:rPr lang="de-DE" sz="1600" b="1" dirty="0" err="1">
                <a:solidFill>
                  <a:schemeClr val="tx2"/>
                </a:solidFill>
              </a:rPr>
              <a:t>of</a:t>
            </a:r>
            <a:r>
              <a:rPr lang="de-DE" sz="1600" b="1" dirty="0">
                <a:solidFill>
                  <a:schemeClr val="tx2"/>
                </a:solidFill>
              </a:rPr>
              <a:t> Radiation Physics, </a:t>
            </a:r>
          </a:p>
          <a:p>
            <a:r>
              <a:rPr lang="de-DE" sz="1600" b="1" dirty="0">
                <a:solidFill>
                  <a:schemeClr val="tx2"/>
                </a:solidFill>
              </a:rPr>
              <a:t>HZDR, Germany</a:t>
            </a:r>
          </a:p>
          <a:p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Dr. Andreas Wagner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Dr. Maciej Oskar Liedke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Dr. Ahmed Gamal </a:t>
            </a:r>
            <a:r>
              <a:rPr lang="de-DE" sz="1600" dirty="0" err="1"/>
              <a:t>Attallah</a:t>
            </a:r>
            <a:r>
              <a:rPr lang="de-DE" sz="1600" dirty="0"/>
              <a:t> </a:t>
            </a:r>
            <a:r>
              <a:rPr lang="de-DE" sz="1600" dirty="0" err="1"/>
              <a:t>Elsherif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Dr. Maik </a:t>
            </a:r>
            <a:r>
              <a:rPr lang="de-DE" sz="1600" dirty="0" err="1"/>
              <a:t>Butterling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Dr. Eric Hirschmann</a:t>
            </a:r>
          </a:p>
          <a:p>
            <a:r>
              <a:rPr lang="de-DE" sz="1600" dirty="0"/>
              <a:t>and </a:t>
            </a:r>
            <a:r>
              <a:rPr lang="de-DE" sz="1600" dirty="0" err="1"/>
              <a:t>more</a:t>
            </a:r>
            <a:r>
              <a:rPr lang="de-DE" sz="1600" dirty="0"/>
              <a:t>…</a:t>
            </a:r>
          </a:p>
          <a:p>
            <a:endParaRPr lang="de-DE" sz="1600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B9441D65-F3D4-4610-85A8-3CF12500A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5561" y="115951"/>
            <a:ext cx="1963563" cy="1963563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B8DBE3C7-433A-45B5-AAFB-895A1B992549}"/>
              </a:ext>
            </a:extLst>
          </p:cNvPr>
          <p:cNvSpPr txBox="1"/>
          <p:nvPr/>
        </p:nvSpPr>
        <p:spPr>
          <a:xfrm>
            <a:off x="765413" y="1439367"/>
            <a:ext cx="32836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Contact: </a:t>
            </a:r>
            <a:endParaRPr lang="de-DE" dirty="0"/>
          </a:p>
          <a:p>
            <a:r>
              <a:rPr lang="de-DE" b="1" dirty="0"/>
              <a:t>Sebastian Klug</a:t>
            </a:r>
          </a:p>
          <a:p>
            <a:endParaRPr lang="de-DE" dirty="0"/>
          </a:p>
          <a:p>
            <a:r>
              <a:rPr lang="de-DE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+49 351 260 3127</a:t>
            </a:r>
            <a:endParaRPr lang="de-DE" b="1" dirty="0"/>
          </a:p>
          <a:p>
            <a:r>
              <a:rPr lang="de-DE" b="1" i="1" dirty="0"/>
              <a:t>s.klug@hzdr.de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8ADC970-4DC3-4226-8C0D-145254B21F78}"/>
              </a:ext>
            </a:extLst>
          </p:cNvPr>
          <p:cNvSpPr txBox="1"/>
          <p:nvPr/>
        </p:nvSpPr>
        <p:spPr>
          <a:xfrm>
            <a:off x="10008648" y="2108793"/>
            <a:ext cx="21383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>
                <a:solidFill>
                  <a:schemeClr val="tx2"/>
                </a:solidFill>
              </a:rPr>
              <a:t>ELBE </a:t>
            </a:r>
            <a:r>
              <a:rPr lang="de-DE" sz="1500" b="1" dirty="0" err="1">
                <a:solidFill>
                  <a:schemeClr val="tx2"/>
                </a:solidFill>
              </a:rPr>
              <a:t>as</a:t>
            </a:r>
            <a:r>
              <a:rPr lang="de-DE" sz="1500" b="1" dirty="0">
                <a:solidFill>
                  <a:schemeClr val="tx2"/>
                </a:solidFill>
              </a:rPr>
              <a:t> </a:t>
            </a:r>
            <a:r>
              <a:rPr lang="de-DE" sz="1500" b="1" dirty="0" err="1">
                <a:solidFill>
                  <a:schemeClr val="tx2"/>
                </a:solidFill>
              </a:rPr>
              <a:t>user</a:t>
            </a:r>
            <a:r>
              <a:rPr lang="de-DE" sz="1500" b="1" dirty="0">
                <a:solidFill>
                  <a:schemeClr val="tx2"/>
                </a:solidFill>
              </a:rPr>
              <a:t> </a:t>
            </a:r>
            <a:r>
              <a:rPr lang="de-DE" sz="1500" b="1" dirty="0" err="1">
                <a:solidFill>
                  <a:schemeClr val="tx2"/>
                </a:solidFill>
              </a:rPr>
              <a:t>facility</a:t>
            </a:r>
            <a:r>
              <a:rPr lang="de-DE" sz="1500" b="1" dirty="0">
                <a:solidFill>
                  <a:schemeClr val="tx2"/>
                </a:solidFill>
              </a:rPr>
              <a:t>!</a:t>
            </a:r>
            <a:endParaRPr lang="en-US" sz="15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09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4368416-AE3E-4898-994A-0D5587BA6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778BC5-E0EC-488C-BE0F-052A464F9C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819F56A4-B3C8-4970-AE0D-37745768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Outline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6CC5C22-EDB9-46B4-ACEE-E9687A2C0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Positron Annihilation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Recent research of point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Positron facilities at HZDR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Outlook: Magnetron </a:t>
            </a:r>
            <a:r>
              <a:rPr lang="en-US" b="1" dirty="0"/>
              <a:t>S</a:t>
            </a:r>
            <a:r>
              <a:rPr lang="en-US" b="1" noProof="0" dirty="0"/>
              <a:t>puttering &amp; in-situ PALS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Conclusion</a:t>
            </a:r>
            <a:endParaRPr lang="en-US" b="1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9837F32-6000-45DA-9D71-84708BB609B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0DAA2E3B-1362-4C4D-93AF-3140031BC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19/09/2024</a:t>
            </a:r>
            <a:endParaRPr lang="en-US" noProof="0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4B0C4D6-C68E-44BE-9481-40041B305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Positron annihilation spectroscopy: pursuing point defects in superconducting film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A88A5ED3-466A-44BE-9C2D-0C9300CC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4</a:t>
            </a:fld>
            <a:endParaRPr lang="en-US" noProof="0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BAA4DE78-F093-404D-B044-438900CC7108}"/>
              </a:ext>
            </a:extLst>
          </p:cNvPr>
          <p:cNvGrpSpPr>
            <a:grpSpLocks noChangeAspect="1"/>
          </p:cNvGrpSpPr>
          <p:nvPr/>
        </p:nvGrpSpPr>
        <p:grpSpPr>
          <a:xfrm rot="20790138">
            <a:off x="5241591" y="1681207"/>
            <a:ext cx="2000919" cy="498950"/>
            <a:chOff x="574008" y="1845512"/>
            <a:chExt cx="5087594" cy="1268643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C3EF593E-69D8-4515-AB8A-191F1F3EE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08074" y="2171400"/>
              <a:ext cx="540000" cy="54000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F1DC7415-BEE9-4BF3-957D-FD5AD0069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79689" y="2285700"/>
              <a:ext cx="540000" cy="540000"/>
            </a:xfrm>
            <a:prstGeom prst="rect">
              <a:avLst/>
            </a:prstGeom>
          </p:spPr>
        </p:pic>
        <p:grpSp>
          <p:nvGrpSpPr>
            <p:cNvPr id="18" name="Grafik 4">
              <a:extLst>
                <a:ext uri="{FF2B5EF4-FFF2-40B4-BE49-F238E27FC236}">
                  <a16:creationId xmlns:a16="http://schemas.microsoft.com/office/drawing/2014/main" id="{8A817820-04D3-4C4A-9915-D13A43790CDC}"/>
                </a:ext>
              </a:extLst>
            </p:cNvPr>
            <p:cNvGrpSpPr/>
            <p:nvPr/>
          </p:nvGrpSpPr>
          <p:grpSpPr>
            <a:xfrm rot="6300000">
              <a:off x="1120361" y="1744577"/>
              <a:ext cx="823225" cy="1915932"/>
              <a:chOff x="6189009" y="3664887"/>
              <a:chExt cx="613970" cy="1658044"/>
            </a:xfrm>
            <a:solidFill>
              <a:srgbClr val="FF0000"/>
            </a:solidFill>
          </p:grpSpPr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2DBB8721-DE2D-4B66-A8E7-85C68B61E822}"/>
                  </a:ext>
                </a:extLst>
              </p:cNvPr>
              <p:cNvSpPr/>
              <p:nvPr/>
            </p:nvSpPr>
            <p:spPr>
              <a:xfrm>
                <a:off x="6189009" y="3664887"/>
                <a:ext cx="597395" cy="1540834"/>
              </a:xfrm>
              <a:custGeom>
                <a:avLst/>
                <a:gdLst>
                  <a:gd name="connsiteX0" fmla="*/ 274265 w 597395"/>
                  <a:gd name="connsiteY0" fmla="*/ 448314 h 1540834"/>
                  <a:gd name="connsiteX1" fmla="*/ 179596 w 597395"/>
                  <a:gd name="connsiteY1" fmla="*/ 370283 h 1540834"/>
                  <a:gd name="connsiteX2" fmla="*/ 111215 w 597395"/>
                  <a:gd name="connsiteY2" fmla="*/ 326916 h 1540834"/>
                  <a:gd name="connsiteX3" fmla="*/ 111305 w 597395"/>
                  <a:gd name="connsiteY3" fmla="*/ 259935 h 1540834"/>
                  <a:gd name="connsiteX4" fmla="*/ 112552 w 597395"/>
                  <a:gd name="connsiteY4" fmla="*/ 155497 h 1540834"/>
                  <a:gd name="connsiteX5" fmla="*/ 57331 w 597395"/>
                  <a:gd name="connsiteY5" fmla="*/ 0 h 1540834"/>
                  <a:gd name="connsiteX6" fmla="*/ 0 w 597395"/>
                  <a:gd name="connsiteY6" fmla="*/ 20347 h 1540834"/>
                  <a:gd name="connsiteX7" fmla="*/ 55251 w 597395"/>
                  <a:gd name="connsiteY7" fmla="*/ 175844 h 1540834"/>
                  <a:gd name="connsiteX8" fmla="*/ 51509 w 597395"/>
                  <a:gd name="connsiteY8" fmla="*/ 248707 h 1540834"/>
                  <a:gd name="connsiteX9" fmla="*/ 57004 w 597395"/>
                  <a:gd name="connsiteY9" fmla="*/ 354540 h 1540834"/>
                  <a:gd name="connsiteX10" fmla="*/ 156070 w 597395"/>
                  <a:gd name="connsiteY10" fmla="*/ 426363 h 1540834"/>
                  <a:gd name="connsiteX11" fmla="*/ 216935 w 597395"/>
                  <a:gd name="connsiteY11" fmla="*/ 468660 h 1540834"/>
                  <a:gd name="connsiteX12" fmla="*/ 215093 w 597395"/>
                  <a:gd name="connsiteY12" fmla="*/ 496582 h 1540834"/>
                  <a:gd name="connsiteX13" fmla="*/ 193587 w 597395"/>
                  <a:gd name="connsiteY13" fmla="*/ 540216 h 1540834"/>
                  <a:gd name="connsiteX14" fmla="*/ 167476 w 597395"/>
                  <a:gd name="connsiteY14" fmla="*/ 594127 h 1540834"/>
                  <a:gd name="connsiteX15" fmla="*/ 165932 w 597395"/>
                  <a:gd name="connsiteY15" fmla="*/ 661911 h 1540834"/>
                  <a:gd name="connsiteX16" fmla="*/ 209895 w 597395"/>
                  <a:gd name="connsiteY16" fmla="*/ 713535 h 1540834"/>
                  <a:gd name="connsiteX17" fmla="*/ 264166 w 597395"/>
                  <a:gd name="connsiteY17" fmla="*/ 738902 h 1540834"/>
                  <a:gd name="connsiteX18" fmla="*/ 308396 w 597395"/>
                  <a:gd name="connsiteY18" fmla="*/ 759189 h 1540834"/>
                  <a:gd name="connsiteX19" fmla="*/ 327408 w 597395"/>
                  <a:gd name="connsiteY19" fmla="*/ 779685 h 1540834"/>
                  <a:gd name="connsiteX20" fmla="*/ 325566 w 597395"/>
                  <a:gd name="connsiteY20" fmla="*/ 807576 h 1540834"/>
                  <a:gd name="connsiteX21" fmla="*/ 304060 w 597395"/>
                  <a:gd name="connsiteY21" fmla="*/ 851240 h 1540834"/>
                  <a:gd name="connsiteX22" fmla="*/ 277949 w 597395"/>
                  <a:gd name="connsiteY22" fmla="*/ 905122 h 1540834"/>
                  <a:gd name="connsiteX23" fmla="*/ 276404 w 597395"/>
                  <a:gd name="connsiteY23" fmla="*/ 972935 h 1540834"/>
                  <a:gd name="connsiteX24" fmla="*/ 320368 w 597395"/>
                  <a:gd name="connsiteY24" fmla="*/ 1024559 h 1540834"/>
                  <a:gd name="connsiteX25" fmla="*/ 374638 w 597395"/>
                  <a:gd name="connsiteY25" fmla="*/ 1049926 h 1540834"/>
                  <a:gd name="connsiteX26" fmla="*/ 418839 w 597395"/>
                  <a:gd name="connsiteY26" fmla="*/ 1070214 h 1540834"/>
                  <a:gd name="connsiteX27" fmla="*/ 437880 w 597395"/>
                  <a:gd name="connsiteY27" fmla="*/ 1090709 h 1540834"/>
                  <a:gd name="connsiteX28" fmla="*/ 417324 w 597395"/>
                  <a:gd name="connsiteY28" fmla="*/ 1161908 h 1540834"/>
                  <a:gd name="connsiteX29" fmla="*/ 385778 w 597395"/>
                  <a:gd name="connsiteY29" fmla="*/ 1280157 h 1540834"/>
                  <a:gd name="connsiteX30" fmla="*/ 448247 w 597395"/>
                  <a:gd name="connsiteY30" fmla="*/ 1365733 h 1540834"/>
                  <a:gd name="connsiteX31" fmla="*/ 497112 w 597395"/>
                  <a:gd name="connsiteY31" fmla="*/ 1419912 h 1540834"/>
                  <a:gd name="connsiteX32" fmla="*/ 522420 w 597395"/>
                  <a:gd name="connsiteY32" fmla="*/ 1491141 h 1540834"/>
                  <a:gd name="connsiteX33" fmla="*/ 540065 w 597395"/>
                  <a:gd name="connsiteY33" fmla="*/ 1540835 h 1540834"/>
                  <a:gd name="connsiteX34" fmla="*/ 597396 w 597395"/>
                  <a:gd name="connsiteY34" fmla="*/ 1520487 h 1540834"/>
                  <a:gd name="connsiteX35" fmla="*/ 579751 w 597395"/>
                  <a:gd name="connsiteY35" fmla="*/ 1470794 h 1540834"/>
                  <a:gd name="connsiteX36" fmla="*/ 554442 w 597395"/>
                  <a:gd name="connsiteY36" fmla="*/ 1399535 h 1540834"/>
                  <a:gd name="connsiteX37" fmla="*/ 487576 w 597395"/>
                  <a:gd name="connsiteY37" fmla="*/ 1319306 h 1540834"/>
                  <a:gd name="connsiteX38" fmla="*/ 445247 w 597395"/>
                  <a:gd name="connsiteY38" fmla="*/ 1267385 h 1540834"/>
                  <a:gd name="connsiteX39" fmla="*/ 470971 w 597395"/>
                  <a:gd name="connsiteY39" fmla="*/ 1190602 h 1540834"/>
                  <a:gd name="connsiteX40" fmla="*/ 495211 w 597395"/>
                  <a:gd name="connsiteY40" fmla="*/ 1070332 h 1540834"/>
                  <a:gd name="connsiteX41" fmla="*/ 451248 w 597395"/>
                  <a:gd name="connsiteY41" fmla="*/ 1018708 h 1540834"/>
                  <a:gd name="connsiteX42" fmla="*/ 396976 w 597395"/>
                  <a:gd name="connsiteY42" fmla="*/ 993341 h 1540834"/>
                  <a:gd name="connsiteX43" fmla="*/ 352746 w 597395"/>
                  <a:gd name="connsiteY43" fmla="*/ 973054 h 1540834"/>
                  <a:gd name="connsiteX44" fmla="*/ 333735 w 597395"/>
                  <a:gd name="connsiteY44" fmla="*/ 952588 h 1540834"/>
                  <a:gd name="connsiteX45" fmla="*/ 335576 w 597395"/>
                  <a:gd name="connsiteY45" fmla="*/ 924667 h 1540834"/>
                  <a:gd name="connsiteX46" fmla="*/ 357083 w 597395"/>
                  <a:gd name="connsiteY46" fmla="*/ 881032 h 1540834"/>
                  <a:gd name="connsiteX47" fmla="*/ 383194 w 597395"/>
                  <a:gd name="connsiteY47" fmla="*/ 827121 h 1540834"/>
                  <a:gd name="connsiteX48" fmla="*/ 384738 w 597395"/>
                  <a:gd name="connsiteY48" fmla="*/ 759338 h 1540834"/>
                  <a:gd name="connsiteX49" fmla="*/ 340775 w 597395"/>
                  <a:gd name="connsiteY49" fmla="*/ 707683 h 1540834"/>
                  <a:gd name="connsiteX50" fmla="*/ 286504 w 597395"/>
                  <a:gd name="connsiteY50" fmla="*/ 682347 h 1540834"/>
                  <a:gd name="connsiteX51" fmla="*/ 242273 w 597395"/>
                  <a:gd name="connsiteY51" fmla="*/ 662059 h 1540834"/>
                  <a:gd name="connsiteX52" fmla="*/ 223262 w 597395"/>
                  <a:gd name="connsiteY52" fmla="*/ 641564 h 1540834"/>
                  <a:gd name="connsiteX53" fmla="*/ 225104 w 597395"/>
                  <a:gd name="connsiteY53" fmla="*/ 613672 h 1540834"/>
                  <a:gd name="connsiteX54" fmla="*/ 246610 w 597395"/>
                  <a:gd name="connsiteY54" fmla="*/ 570008 h 1540834"/>
                  <a:gd name="connsiteX55" fmla="*/ 272721 w 597395"/>
                  <a:gd name="connsiteY55" fmla="*/ 516127 h 1540834"/>
                  <a:gd name="connsiteX56" fmla="*/ 274265 w 597395"/>
                  <a:gd name="connsiteY56" fmla="*/ 448314 h 154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97395" h="1540834">
                    <a:moveTo>
                      <a:pt x="274265" y="448314"/>
                    </a:moveTo>
                    <a:cubicBezTo>
                      <a:pt x="257809" y="401976"/>
                      <a:pt x="213786" y="384600"/>
                      <a:pt x="179596" y="370283"/>
                    </a:cubicBezTo>
                    <a:cubicBezTo>
                      <a:pt x="145376" y="355936"/>
                      <a:pt x="119473" y="343163"/>
                      <a:pt x="111215" y="326916"/>
                    </a:cubicBezTo>
                    <a:cubicBezTo>
                      <a:pt x="103611" y="312034"/>
                      <a:pt x="105690" y="289816"/>
                      <a:pt x="111305" y="259935"/>
                    </a:cubicBezTo>
                    <a:cubicBezTo>
                      <a:pt x="116889" y="230053"/>
                      <a:pt x="126157" y="193785"/>
                      <a:pt x="112552" y="155497"/>
                    </a:cubicBezTo>
                    <a:lnTo>
                      <a:pt x="57331" y="0"/>
                    </a:lnTo>
                    <a:lnTo>
                      <a:pt x="0" y="20347"/>
                    </a:lnTo>
                    <a:lnTo>
                      <a:pt x="55251" y="175844"/>
                    </a:lnTo>
                    <a:cubicBezTo>
                      <a:pt x="61163" y="192537"/>
                      <a:pt x="57301" y="217815"/>
                      <a:pt x="51509" y="248707"/>
                    </a:cubicBezTo>
                    <a:cubicBezTo>
                      <a:pt x="45716" y="279628"/>
                      <a:pt x="38112" y="317440"/>
                      <a:pt x="57004" y="354540"/>
                    </a:cubicBezTo>
                    <a:cubicBezTo>
                      <a:pt x="78956" y="397639"/>
                      <a:pt x="122652" y="412372"/>
                      <a:pt x="156070" y="426363"/>
                    </a:cubicBezTo>
                    <a:cubicBezTo>
                      <a:pt x="189488" y="440383"/>
                      <a:pt x="211113" y="452205"/>
                      <a:pt x="216935" y="468660"/>
                    </a:cubicBezTo>
                    <a:cubicBezTo>
                      <a:pt x="219638" y="476294"/>
                      <a:pt x="219282" y="484284"/>
                      <a:pt x="215093" y="496582"/>
                    </a:cubicBezTo>
                    <a:cubicBezTo>
                      <a:pt x="210935" y="508849"/>
                      <a:pt x="202736" y="523909"/>
                      <a:pt x="193587" y="540216"/>
                    </a:cubicBezTo>
                    <a:cubicBezTo>
                      <a:pt x="184408" y="556523"/>
                      <a:pt x="174279" y="574078"/>
                      <a:pt x="167476" y="594127"/>
                    </a:cubicBezTo>
                    <a:cubicBezTo>
                      <a:pt x="160704" y="614147"/>
                      <a:pt x="157466" y="638148"/>
                      <a:pt x="165932" y="661911"/>
                    </a:cubicBezTo>
                    <a:cubicBezTo>
                      <a:pt x="174368" y="685703"/>
                      <a:pt x="192013" y="702278"/>
                      <a:pt x="209895" y="713535"/>
                    </a:cubicBezTo>
                    <a:cubicBezTo>
                      <a:pt x="227807" y="724793"/>
                      <a:pt x="246759" y="732040"/>
                      <a:pt x="264166" y="738902"/>
                    </a:cubicBezTo>
                    <a:cubicBezTo>
                      <a:pt x="281543" y="745793"/>
                      <a:pt x="297406" y="752298"/>
                      <a:pt x="308396" y="759189"/>
                    </a:cubicBezTo>
                    <a:cubicBezTo>
                      <a:pt x="319358" y="766110"/>
                      <a:pt x="324704" y="772080"/>
                      <a:pt x="327408" y="779685"/>
                    </a:cubicBezTo>
                    <a:cubicBezTo>
                      <a:pt x="330111" y="787289"/>
                      <a:pt x="329725" y="795308"/>
                      <a:pt x="325566" y="807576"/>
                    </a:cubicBezTo>
                    <a:cubicBezTo>
                      <a:pt x="321407" y="819873"/>
                      <a:pt x="313209" y="834903"/>
                      <a:pt x="304060" y="851240"/>
                    </a:cubicBezTo>
                    <a:cubicBezTo>
                      <a:pt x="294881" y="867547"/>
                      <a:pt x="284751" y="885102"/>
                      <a:pt x="277949" y="905122"/>
                    </a:cubicBezTo>
                    <a:cubicBezTo>
                      <a:pt x="271176" y="925142"/>
                      <a:pt x="267938" y="949142"/>
                      <a:pt x="276404" y="972935"/>
                    </a:cubicBezTo>
                    <a:cubicBezTo>
                      <a:pt x="284841" y="996727"/>
                      <a:pt x="302456" y="1013302"/>
                      <a:pt x="320368" y="1024559"/>
                    </a:cubicBezTo>
                    <a:cubicBezTo>
                      <a:pt x="338280" y="1035817"/>
                      <a:pt x="357231" y="1043035"/>
                      <a:pt x="374638" y="1049926"/>
                    </a:cubicBezTo>
                    <a:cubicBezTo>
                      <a:pt x="392016" y="1056788"/>
                      <a:pt x="407878" y="1063323"/>
                      <a:pt x="418839" y="1070214"/>
                    </a:cubicBezTo>
                    <a:cubicBezTo>
                      <a:pt x="429830" y="1077105"/>
                      <a:pt x="435177" y="1083075"/>
                      <a:pt x="437880" y="1090709"/>
                    </a:cubicBezTo>
                    <a:cubicBezTo>
                      <a:pt x="443732" y="1107165"/>
                      <a:pt x="434434" y="1129977"/>
                      <a:pt x="417324" y="1161908"/>
                    </a:cubicBezTo>
                    <a:cubicBezTo>
                      <a:pt x="400244" y="1193839"/>
                      <a:pt x="375619" y="1232840"/>
                      <a:pt x="385778" y="1280157"/>
                    </a:cubicBezTo>
                    <a:cubicBezTo>
                      <a:pt x="394511" y="1320851"/>
                      <a:pt x="424275" y="1345416"/>
                      <a:pt x="448247" y="1365733"/>
                    </a:cubicBezTo>
                    <a:cubicBezTo>
                      <a:pt x="472249" y="1386050"/>
                      <a:pt x="491171" y="1403218"/>
                      <a:pt x="497112" y="1419912"/>
                    </a:cubicBezTo>
                    <a:lnTo>
                      <a:pt x="522420" y="1491141"/>
                    </a:lnTo>
                    <a:lnTo>
                      <a:pt x="540065" y="1540835"/>
                    </a:lnTo>
                    <a:lnTo>
                      <a:pt x="597396" y="1520487"/>
                    </a:lnTo>
                    <a:lnTo>
                      <a:pt x="579751" y="1470794"/>
                    </a:lnTo>
                    <a:lnTo>
                      <a:pt x="554442" y="1399535"/>
                    </a:lnTo>
                    <a:cubicBezTo>
                      <a:pt x="540837" y="1361277"/>
                      <a:pt x="510776" y="1338970"/>
                      <a:pt x="487576" y="1319306"/>
                    </a:cubicBezTo>
                    <a:cubicBezTo>
                      <a:pt x="464377" y="1299673"/>
                      <a:pt x="448782" y="1283722"/>
                      <a:pt x="445247" y="1267385"/>
                    </a:cubicBezTo>
                    <a:cubicBezTo>
                      <a:pt x="441445" y="1249563"/>
                      <a:pt x="453475" y="1223305"/>
                      <a:pt x="470971" y="1190602"/>
                    </a:cubicBezTo>
                    <a:cubicBezTo>
                      <a:pt x="488468" y="1157898"/>
                      <a:pt x="511667" y="1116670"/>
                      <a:pt x="495211" y="1070332"/>
                    </a:cubicBezTo>
                    <a:cubicBezTo>
                      <a:pt x="486775" y="1046569"/>
                      <a:pt x="469130" y="1029966"/>
                      <a:pt x="451248" y="1018708"/>
                    </a:cubicBezTo>
                    <a:cubicBezTo>
                      <a:pt x="433335" y="1007451"/>
                      <a:pt x="414383" y="1000203"/>
                      <a:pt x="396976" y="993341"/>
                    </a:cubicBezTo>
                    <a:cubicBezTo>
                      <a:pt x="379569" y="986480"/>
                      <a:pt x="363736" y="979945"/>
                      <a:pt x="352746" y="973054"/>
                    </a:cubicBezTo>
                    <a:cubicBezTo>
                      <a:pt x="341755" y="966163"/>
                      <a:pt x="336438" y="960192"/>
                      <a:pt x="333735" y="952588"/>
                    </a:cubicBezTo>
                    <a:cubicBezTo>
                      <a:pt x="331031" y="944954"/>
                      <a:pt x="331388" y="936964"/>
                      <a:pt x="335576" y="924667"/>
                    </a:cubicBezTo>
                    <a:cubicBezTo>
                      <a:pt x="339735" y="912399"/>
                      <a:pt x="347904" y="897340"/>
                      <a:pt x="357083" y="881032"/>
                    </a:cubicBezTo>
                    <a:cubicBezTo>
                      <a:pt x="366262" y="864725"/>
                      <a:pt x="376391" y="847171"/>
                      <a:pt x="383194" y="827121"/>
                    </a:cubicBezTo>
                    <a:cubicBezTo>
                      <a:pt x="389996" y="807101"/>
                      <a:pt x="393174" y="783100"/>
                      <a:pt x="384738" y="759338"/>
                    </a:cubicBezTo>
                    <a:cubicBezTo>
                      <a:pt x="376302" y="735545"/>
                      <a:pt x="358657" y="718941"/>
                      <a:pt x="340775" y="707683"/>
                    </a:cubicBezTo>
                    <a:cubicBezTo>
                      <a:pt x="322863" y="696426"/>
                      <a:pt x="303911" y="689208"/>
                      <a:pt x="286504" y="682347"/>
                    </a:cubicBezTo>
                    <a:cubicBezTo>
                      <a:pt x="269097" y="675456"/>
                      <a:pt x="253264" y="668950"/>
                      <a:pt x="242273" y="662059"/>
                    </a:cubicBezTo>
                    <a:cubicBezTo>
                      <a:pt x="231312" y="655138"/>
                      <a:pt x="225965" y="649168"/>
                      <a:pt x="223262" y="641564"/>
                    </a:cubicBezTo>
                    <a:cubicBezTo>
                      <a:pt x="220559" y="633960"/>
                      <a:pt x="220915" y="625940"/>
                      <a:pt x="225104" y="613672"/>
                    </a:cubicBezTo>
                    <a:cubicBezTo>
                      <a:pt x="229263" y="601375"/>
                      <a:pt x="237461" y="586315"/>
                      <a:pt x="246610" y="570008"/>
                    </a:cubicBezTo>
                    <a:cubicBezTo>
                      <a:pt x="255789" y="553701"/>
                      <a:pt x="265918" y="536147"/>
                      <a:pt x="272721" y="516127"/>
                    </a:cubicBezTo>
                    <a:cubicBezTo>
                      <a:pt x="279523" y="496077"/>
                      <a:pt x="282731" y="472106"/>
                      <a:pt x="274265" y="44831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073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437BB801-C0D1-49BB-BC13-9C101C846466}"/>
                  </a:ext>
                </a:extLst>
              </p:cNvPr>
              <p:cNvSpPr/>
              <p:nvPr/>
            </p:nvSpPr>
            <p:spPr>
              <a:xfrm>
                <a:off x="6674387" y="5101938"/>
                <a:ext cx="128592" cy="220993"/>
              </a:xfrm>
              <a:custGeom>
                <a:avLst/>
                <a:gdLst>
                  <a:gd name="connsiteX0" fmla="*/ 77679 w 128592"/>
                  <a:gd name="connsiteY0" fmla="*/ 77674 h 220993"/>
                  <a:gd name="connsiteX1" fmla="*/ 0 w 128592"/>
                  <a:gd name="connsiteY1" fmla="*/ 40723 h 220993"/>
                  <a:gd name="connsiteX2" fmla="*/ 128593 w 128592"/>
                  <a:gd name="connsiteY2" fmla="*/ 220993 h 220993"/>
                  <a:gd name="connsiteX3" fmla="*/ 114661 w 128592"/>
                  <a:gd name="connsiteY3" fmla="*/ 0 h 22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592" h="220993">
                    <a:moveTo>
                      <a:pt x="77679" y="77674"/>
                    </a:moveTo>
                    <a:lnTo>
                      <a:pt x="0" y="40723"/>
                    </a:lnTo>
                    <a:lnTo>
                      <a:pt x="128593" y="220993"/>
                    </a:lnTo>
                    <a:lnTo>
                      <a:pt x="114661" y="0"/>
                    </a:lnTo>
                    <a:close/>
                  </a:path>
                </a:pathLst>
              </a:custGeom>
              <a:solidFill>
                <a:srgbClr val="FF0000"/>
              </a:solidFill>
              <a:ln w="6073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grpSp>
          <p:nvGrpSpPr>
            <p:cNvPr id="19" name="Grafik 4">
              <a:extLst>
                <a:ext uri="{FF2B5EF4-FFF2-40B4-BE49-F238E27FC236}">
                  <a16:creationId xmlns:a16="http://schemas.microsoft.com/office/drawing/2014/main" id="{E490A1CF-8E0E-445C-AD97-281454B88D0F}"/>
                </a:ext>
              </a:extLst>
            </p:cNvPr>
            <p:cNvGrpSpPr/>
            <p:nvPr/>
          </p:nvGrpSpPr>
          <p:grpSpPr>
            <a:xfrm rot="14400000" flipH="1">
              <a:off x="4292023" y="1299159"/>
              <a:ext cx="823225" cy="1915932"/>
              <a:chOff x="6189009" y="3664887"/>
              <a:chExt cx="613970" cy="1658044"/>
            </a:xfrm>
            <a:solidFill>
              <a:srgbClr val="FF0000"/>
            </a:solidFill>
          </p:grpSpPr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AA18BB33-BD43-463A-9D6A-0C3D506E5AAE}"/>
                  </a:ext>
                </a:extLst>
              </p:cNvPr>
              <p:cNvSpPr/>
              <p:nvPr/>
            </p:nvSpPr>
            <p:spPr>
              <a:xfrm>
                <a:off x="6189009" y="3664887"/>
                <a:ext cx="597395" cy="1540834"/>
              </a:xfrm>
              <a:custGeom>
                <a:avLst/>
                <a:gdLst>
                  <a:gd name="connsiteX0" fmla="*/ 274265 w 597395"/>
                  <a:gd name="connsiteY0" fmla="*/ 448314 h 1540834"/>
                  <a:gd name="connsiteX1" fmla="*/ 179596 w 597395"/>
                  <a:gd name="connsiteY1" fmla="*/ 370283 h 1540834"/>
                  <a:gd name="connsiteX2" fmla="*/ 111215 w 597395"/>
                  <a:gd name="connsiteY2" fmla="*/ 326916 h 1540834"/>
                  <a:gd name="connsiteX3" fmla="*/ 111305 w 597395"/>
                  <a:gd name="connsiteY3" fmla="*/ 259935 h 1540834"/>
                  <a:gd name="connsiteX4" fmla="*/ 112552 w 597395"/>
                  <a:gd name="connsiteY4" fmla="*/ 155497 h 1540834"/>
                  <a:gd name="connsiteX5" fmla="*/ 57331 w 597395"/>
                  <a:gd name="connsiteY5" fmla="*/ 0 h 1540834"/>
                  <a:gd name="connsiteX6" fmla="*/ 0 w 597395"/>
                  <a:gd name="connsiteY6" fmla="*/ 20347 h 1540834"/>
                  <a:gd name="connsiteX7" fmla="*/ 55251 w 597395"/>
                  <a:gd name="connsiteY7" fmla="*/ 175844 h 1540834"/>
                  <a:gd name="connsiteX8" fmla="*/ 51509 w 597395"/>
                  <a:gd name="connsiteY8" fmla="*/ 248707 h 1540834"/>
                  <a:gd name="connsiteX9" fmla="*/ 57004 w 597395"/>
                  <a:gd name="connsiteY9" fmla="*/ 354540 h 1540834"/>
                  <a:gd name="connsiteX10" fmla="*/ 156070 w 597395"/>
                  <a:gd name="connsiteY10" fmla="*/ 426363 h 1540834"/>
                  <a:gd name="connsiteX11" fmla="*/ 216935 w 597395"/>
                  <a:gd name="connsiteY11" fmla="*/ 468660 h 1540834"/>
                  <a:gd name="connsiteX12" fmla="*/ 215093 w 597395"/>
                  <a:gd name="connsiteY12" fmla="*/ 496582 h 1540834"/>
                  <a:gd name="connsiteX13" fmla="*/ 193587 w 597395"/>
                  <a:gd name="connsiteY13" fmla="*/ 540216 h 1540834"/>
                  <a:gd name="connsiteX14" fmla="*/ 167476 w 597395"/>
                  <a:gd name="connsiteY14" fmla="*/ 594127 h 1540834"/>
                  <a:gd name="connsiteX15" fmla="*/ 165932 w 597395"/>
                  <a:gd name="connsiteY15" fmla="*/ 661911 h 1540834"/>
                  <a:gd name="connsiteX16" fmla="*/ 209895 w 597395"/>
                  <a:gd name="connsiteY16" fmla="*/ 713535 h 1540834"/>
                  <a:gd name="connsiteX17" fmla="*/ 264166 w 597395"/>
                  <a:gd name="connsiteY17" fmla="*/ 738902 h 1540834"/>
                  <a:gd name="connsiteX18" fmla="*/ 308396 w 597395"/>
                  <a:gd name="connsiteY18" fmla="*/ 759189 h 1540834"/>
                  <a:gd name="connsiteX19" fmla="*/ 327408 w 597395"/>
                  <a:gd name="connsiteY19" fmla="*/ 779685 h 1540834"/>
                  <a:gd name="connsiteX20" fmla="*/ 325566 w 597395"/>
                  <a:gd name="connsiteY20" fmla="*/ 807576 h 1540834"/>
                  <a:gd name="connsiteX21" fmla="*/ 304060 w 597395"/>
                  <a:gd name="connsiteY21" fmla="*/ 851240 h 1540834"/>
                  <a:gd name="connsiteX22" fmla="*/ 277949 w 597395"/>
                  <a:gd name="connsiteY22" fmla="*/ 905122 h 1540834"/>
                  <a:gd name="connsiteX23" fmla="*/ 276404 w 597395"/>
                  <a:gd name="connsiteY23" fmla="*/ 972935 h 1540834"/>
                  <a:gd name="connsiteX24" fmla="*/ 320368 w 597395"/>
                  <a:gd name="connsiteY24" fmla="*/ 1024559 h 1540834"/>
                  <a:gd name="connsiteX25" fmla="*/ 374638 w 597395"/>
                  <a:gd name="connsiteY25" fmla="*/ 1049926 h 1540834"/>
                  <a:gd name="connsiteX26" fmla="*/ 418839 w 597395"/>
                  <a:gd name="connsiteY26" fmla="*/ 1070214 h 1540834"/>
                  <a:gd name="connsiteX27" fmla="*/ 437880 w 597395"/>
                  <a:gd name="connsiteY27" fmla="*/ 1090709 h 1540834"/>
                  <a:gd name="connsiteX28" fmla="*/ 417324 w 597395"/>
                  <a:gd name="connsiteY28" fmla="*/ 1161908 h 1540834"/>
                  <a:gd name="connsiteX29" fmla="*/ 385778 w 597395"/>
                  <a:gd name="connsiteY29" fmla="*/ 1280157 h 1540834"/>
                  <a:gd name="connsiteX30" fmla="*/ 448247 w 597395"/>
                  <a:gd name="connsiteY30" fmla="*/ 1365733 h 1540834"/>
                  <a:gd name="connsiteX31" fmla="*/ 497112 w 597395"/>
                  <a:gd name="connsiteY31" fmla="*/ 1419912 h 1540834"/>
                  <a:gd name="connsiteX32" fmla="*/ 522420 w 597395"/>
                  <a:gd name="connsiteY32" fmla="*/ 1491141 h 1540834"/>
                  <a:gd name="connsiteX33" fmla="*/ 540065 w 597395"/>
                  <a:gd name="connsiteY33" fmla="*/ 1540835 h 1540834"/>
                  <a:gd name="connsiteX34" fmla="*/ 597396 w 597395"/>
                  <a:gd name="connsiteY34" fmla="*/ 1520487 h 1540834"/>
                  <a:gd name="connsiteX35" fmla="*/ 579751 w 597395"/>
                  <a:gd name="connsiteY35" fmla="*/ 1470794 h 1540834"/>
                  <a:gd name="connsiteX36" fmla="*/ 554442 w 597395"/>
                  <a:gd name="connsiteY36" fmla="*/ 1399535 h 1540834"/>
                  <a:gd name="connsiteX37" fmla="*/ 487576 w 597395"/>
                  <a:gd name="connsiteY37" fmla="*/ 1319306 h 1540834"/>
                  <a:gd name="connsiteX38" fmla="*/ 445247 w 597395"/>
                  <a:gd name="connsiteY38" fmla="*/ 1267385 h 1540834"/>
                  <a:gd name="connsiteX39" fmla="*/ 470971 w 597395"/>
                  <a:gd name="connsiteY39" fmla="*/ 1190602 h 1540834"/>
                  <a:gd name="connsiteX40" fmla="*/ 495211 w 597395"/>
                  <a:gd name="connsiteY40" fmla="*/ 1070332 h 1540834"/>
                  <a:gd name="connsiteX41" fmla="*/ 451248 w 597395"/>
                  <a:gd name="connsiteY41" fmla="*/ 1018708 h 1540834"/>
                  <a:gd name="connsiteX42" fmla="*/ 396976 w 597395"/>
                  <a:gd name="connsiteY42" fmla="*/ 993341 h 1540834"/>
                  <a:gd name="connsiteX43" fmla="*/ 352746 w 597395"/>
                  <a:gd name="connsiteY43" fmla="*/ 973054 h 1540834"/>
                  <a:gd name="connsiteX44" fmla="*/ 333735 w 597395"/>
                  <a:gd name="connsiteY44" fmla="*/ 952588 h 1540834"/>
                  <a:gd name="connsiteX45" fmla="*/ 335576 w 597395"/>
                  <a:gd name="connsiteY45" fmla="*/ 924667 h 1540834"/>
                  <a:gd name="connsiteX46" fmla="*/ 357083 w 597395"/>
                  <a:gd name="connsiteY46" fmla="*/ 881032 h 1540834"/>
                  <a:gd name="connsiteX47" fmla="*/ 383194 w 597395"/>
                  <a:gd name="connsiteY47" fmla="*/ 827121 h 1540834"/>
                  <a:gd name="connsiteX48" fmla="*/ 384738 w 597395"/>
                  <a:gd name="connsiteY48" fmla="*/ 759338 h 1540834"/>
                  <a:gd name="connsiteX49" fmla="*/ 340775 w 597395"/>
                  <a:gd name="connsiteY49" fmla="*/ 707683 h 1540834"/>
                  <a:gd name="connsiteX50" fmla="*/ 286504 w 597395"/>
                  <a:gd name="connsiteY50" fmla="*/ 682347 h 1540834"/>
                  <a:gd name="connsiteX51" fmla="*/ 242273 w 597395"/>
                  <a:gd name="connsiteY51" fmla="*/ 662059 h 1540834"/>
                  <a:gd name="connsiteX52" fmla="*/ 223262 w 597395"/>
                  <a:gd name="connsiteY52" fmla="*/ 641564 h 1540834"/>
                  <a:gd name="connsiteX53" fmla="*/ 225104 w 597395"/>
                  <a:gd name="connsiteY53" fmla="*/ 613672 h 1540834"/>
                  <a:gd name="connsiteX54" fmla="*/ 246610 w 597395"/>
                  <a:gd name="connsiteY54" fmla="*/ 570008 h 1540834"/>
                  <a:gd name="connsiteX55" fmla="*/ 272721 w 597395"/>
                  <a:gd name="connsiteY55" fmla="*/ 516127 h 1540834"/>
                  <a:gd name="connsiteX56" fmla="*/ 274265 w 597395"/>
                  <a:gd name="connsiteY56" fmla="*/ 448314 h 154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97395" h="1540834">
                    <a:moveTo>
                      <a:pt x="274265" y="448314"/>
                    </a:moveTo>
                    <a:cubicBezTo>
                      <a:pt x="257809" y="401976"/>
                      <a:pt x="213786" y="384600"/>
                      <a:pt x="179596" y="370283"/>
                    </a:cubicBezTo>
                    <a:cubicBezTo>
                      <a:pt x="145376" y="355936"/>
                      <a:pt x="119473" y="343163"/>
                      <a:pt x="111215" y="326916"/>
                    </a:cubicBezTo>
                    <a:cubicBezTo>
                      <a:pt x="103611" y="312034"/>
                      <a:pt x="105690" y="289816"/>
                      <a:pt x="111305" y="259935"/>
                    </a:cubicBezTo>
                    <a:cubicBezTo>
                      <a:pt x="116889" y="230053"/>
                      <a:pt x="126157" y="193785"/>
                      <a:pt x="112552" y="155497"/>
                    </a:cubicBezTo>
                    <a:lnTo>
                      <a:pt x="57331" y="0"/>
                    </a:lnTo>
                    <a:lnTo>
                      <a:pt x="0" y="20347"/>
                    </a:lnTo>
                    <a:lnTo>
                      <a:pt x="55251" y="175844"/>
                    </a:lnTo>
                    <a:cubicBezTo>
                      <a:pt x="61163" y="192537"/>
                      <a:pt x="57301" y="217815"/>
                      <a:pt x="51509" y="248707"/>
                    </a:cubicBezTo>
                    <a:cubicBezTo>
                      <a:pt x="45716" y="279628"/>
                      <a:pt x="38112" y="317440"/>
                      <a:pt x="57004" y="354540"/>
                    </a:cubicBezTo>
                    <a:cubicBezTo>
                      <a:pt x="78956" y="397639"/>
                      <a:pt x="122652" y="412372"/>
                      <a:pt x="156070" y="426363"/>
                    </a:cubicBezTo>
                    <a:cubicBezTo>
                      <a:pt x="189488" y="440383"/>
                      <a:pt x="211113" y="452205"/>
                      <a:pt x="216935" y="468660"/>
                    </a:cubicBezTo>
                    <a:cubicBezTo>
                      <a:pt x="219638" y="476294"/>
                      <a:pt x="219282" y="484284"/>
                      <a:pt x="215093" y="496582"/>
                    </a:cubicBezTo>
                    <a:cubicBezTo>
                      <a:pt x="210935" y="508849"/>
                      <a:pt x="202736" y="523909"/>
                      <a:pt x="193587" y="540216"/>
                    </a:cubicBezTo>
                    <a:cubicBezTo>
                      <a:pt x="184408" y="556523"/>
                      <a:pt x="174279" y="574078"/>
                      <a:pt x="167476" y="594127"/>
                    </a:cubicBezTo>
                    <a:cubicBezTo>
                      <a:pt x="160704" y="614147"/>
                      <a:pt x="157466" y="638148"/>
                      <a:pt x="165932" y="661911"/>
                    </a:cubicBezTo>
                    <a:cubicBezTo>
                      <a:pt x="174368" y="685703"/>
                      <a:pt x="192013" y="702278"/>
                      <a:pt x="209895" y="713535"/>
                    </a:cubicBezTo>
                    <a:cubicBezTo>
                      <a:pt x="227807" y="724793"/>
                      <a:pt x="246759" y="732040"/>
                      <a:pt x="264166" y="738902"/>
                    </a:cubicBezTo>
                    <a:cubicBezTo>
                      <a:pt x="281543" y="745793"/>
                      <a:pt x="297406" y="752298"/>
                      <a:pt x="308396" y="759189"/>
                    </a:cubicBezTo>
                    <a:cubicBezTo>
                      <a:pt x="319358" y="766110"/>
                      <a:pt x="324704" y="772080"/>
                      <a:pt x="327408" y="779685"/>
                    </a:cubicBezTo>
                    <a:cubicBezTo>
                      <a:pt x="330111" y="787289"/>
                      <a:pt x="329725" y="795308"/>
                      <a:pt x="325566" y="807576"/>
                    </a:cubicBezTo>
                    <a:cubicBezTo>
                      <a:pt x="321407" y="819873"/>
                      <a:pt x="313209" y="834903"/>
                      <a:pt x="304060" y="851240"/>
                    </a:cubicBezTo>
                    <a:cubicBezTo>
                      <a:pt x="294881" y="867547"/>
                      <a:pt x="284751" y="885102"/>
                      <a:pt x="277949" y="905122"/>
                    </a:cubicBezTo>
                    <a:cubicBezTo>
                      <a:pt x="271176" y="925142"/>
                      <a:pt x="267938" y="949142"/>
                      <a:pt x="276404" y="972935"/>
                    </a:cubicBezTo>
                    <a:cubicBezTo>
                      <a:pt x="284841" y="996727"/>
                      <a:pt x="302456" y="1013302"/>
                      <a:pt x="320368" y="1024559"/>
                    </a:cubicBezTo>
                    <a:cubicBezTo>
                      <a:pt x="338280" y="1035817"/>
                      <a:pt x="357231" y="1043035"/>
                      <a:pt x="374638" y="1049926"/>
                    </a:cubicBezTo>
                    <a:cubicBezTo>
                      <a:pt x="392016" y="1056788"/>
                      <a:pt x="407878" y="1063323"/>
                      <a:pt x="418839" y="1070214"/>
                    </a:cubicBezTo>
                    <a:cubicBezTo>
                      <a:pt x="429830" y="1077105"/>
                      <a:pt x="435177" y="1083075"/>
                      <a:pt x="437880" y="1090709"/>
                    </a:cubicBezTo>
                    <a:cubicBezTo>
                      <a:pt x="443732" y="1107165"/>
                      <a:pt x="434434" y="1129977"/>
                      <a:pt x="417324" y="1161908"/>
                    </a:cubicBezTo>
                    <a:cubicBezTo>
                      <a:pt x="400244" y="1193839"/>
                      <a:pt x="375619" y="1232840"/>
                      <a:pt x="385778" y="1280157"/>
                    </a:cubicBezTo>
                    <a:cubicBezTo>
                      <a:pt x="394511" y="1320851"/>
                      <a:pt x="424275" y="1345416"/>
                      <a:pt x="448247" y="1365733"/>
                    </a:cubicBezTo>
                    <a:cubicBezTo>
                      <a:pt x="472249" y="1386050"/>
                      <a:pt x="491171" y="1403218"/>
                      <a:pt x="497112" y="1419912"/>
                    </a:cubicBezTo>
                    <a:lnTo>
                      <a:pt x="522420" y="1491141"/>
                    </a:lnTo>
                    <a:lnTo>
                      <a:pt x="540065" y="1540835"/>
                    </a:lnTo>
                    <a:lnTo>
                      <a:pt x="597396" y="1520487"/>
                    </a:lnTo>
                    <a:lnTo>
                      <a:pt x="579751" y="1470794"/>
                    </a:lnTo>
                    <a:lnTo>
                      <a:pt x="554442" y="1399535"/>
                    </a:lnTo>
                    <a:cubicBezTo>
                      <a:pt x="540837" y="1361277"/>
                      <a:pt x="510776" y="1338970"/>
                      <a:pt x="487576" y="1319306"/>
                    </a:cubicBezTo>
                    <a:cubicBezTo>
                      <a:pt x="464377" y="1299673"/>
                      <a:pt x="448782" y="1283722"/>
                      <a:pt x="445247" y="1267385"/>
                    </a:cubicBezTo>
                    <a:cubicBezTo>
                      <a:pt x="441445" y="1249563"/>
                      <a:pt x="453475" y="1223305"/>
                      <a:pt x="470971" y="1190602"/>
                    </a:cubicBezTo>
                    <a:cubicBezTo>
                      <a:pt x="488468" y="1157898"/>
                      <a:pt x="511667" y="1116670"/>
                      <a:pt x="495211" y="1070332"/>
                    </a:cubicBezTo>
                    <a:cubicBezTo>
                      <a:pt x="486775" y="1046569"/>
                      <a:pt x="469130" y="1029966"/>
                      <a:pt x="451248" y="1018708"/>
                    </a:cubicBezTo>
                    <a:cubicBezTo>
                      <a:pt x="433335" y="1007451"/>
                      <a:pt x="414383" y="1000203"/>
                      <a:pt x="396976" y="993341"/>
                    </a:cubicBezTo>
                    <a:cubicBezTo>
                      <a:pt x="379569" y="986480"/>
                      <a:pt x="363736" y="979945"/>
                      <a:pt x="352746" y="973054"/>
                    </a:cubicBezTo>
                    <a:cubicBezTo>
                      <a:pt x="341755" y="966163"/>
                      <a:pt x="336438" y="960192"/>
                      <a:pt x="333735" y="952588"/>
                    </a:cubicBezTo>
                    <a:cubicBezTo>
                      <a:pt x="331031" y="944954"/>
                      <a:pt x="331388" y="936964"/>
                      <a:pt x="335576" y="924667"/>
                    </a:cubicBezTo>
                    <a:cubicBezTo>
                      <a:pt x="339735" y="912399"/>
                      <a:pt x="347904" y="897340"/>
                      <a:pt x="357083" y="881032"/>
                    </a:cubicBezTo>
                    <a:cubicBezTo>
                      <a:pt x="366262" y="864725"/>
                      <a:pt x="376391" y="847171"/>
                      <a:pt x="383194" y="827121"/>
                    </a:cubicBezTo>
                    <a:cubicBezTo>
                      <a:pt x="389996" y="807101"/>
                      <a:pt x="393174" y="783100"/>
                      <a:pt x="384738" y="759338"/>
                    </a:cubicBezTo>
                    <a:cubicBezTo>
                      <a:pt x="376302" y="735545"/>
                      <a:pt x="358657" y="718941"/>
                      <a:pt x="340775" y="707683"/>
                    </a:cubicBezTo>
                    <a:cubicBezTo>
                      <a:pt x="322863" y="696426"/>
                      <a:pt x="303911" y="689208"/>
                      <a:pt x="286504" y="682347"/>
                    </a:cubicBezTo>
                    <a:cubicBezTo>
                      <a:pt x="269097" y="675456"/>
                      <a:pt x="253264" y="668950"/>
                      <a:pt x="242273" y="662059"/>
                    </a:cubicBezTo>
                    <a:cubicBezTo>
                      <a:pt x="231312" y="655138"/>
                      <a:pt x="225965" y="649168"/>
                      <a:pt x="223262" y="641564"/>
                    </a:cubicBezTo>
                    <a:cubicBezTo>
                      <a:pt x="220559" y="633960"/>
                      <a:pt x="220915" y="625940"/>
                      <a:pt x="225104" y="613672"/>
                    </a:cubicBezTo>
                    <a:cubicBezTo>
                      <a:pt x="229263" y="601375"/>
                      <a:pt x="237461" y="586315"/>
                      <a:pt x="246610" y="570008"/>
                    </a:cubicBezTo>
                    <a:cubicBezTo>
                      <a:pt x="255789" y="553701"/>
                      <a:pt x="265918" y="536147"/>
                      <a:pt x="272721" y="516127"/>
                    </a:cubicBezTo>
                    <a:cubicBezTo>
                      <a:pt x="279523" y="496077"/>
                      <a:pt x="282731" y="472106"/>
                      <a:pt x="274265" y="44831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073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E11549BC-AF9C-4142-BDB3-5DCB3399BF6E}"/>
                  </a:ext>
                </a:extLst>
              </p:cNvPr>
              <p:cNvSpPr/>
              <p:nvPr/>
            </p:nvSpPr>
            <p:spPr>
              <a:xfrm>
                <a:off x="6674387" y="5101938"/>
                <a:ext cx="128592" cy="220993"/>
              </a:xfrm>
              <a:custGeom>
                <a:avLst/>
                <a:gdLst>
                  <a:gd name="connsiteX0" fmla="*/ 77679 w 128592"/>
                  <a:gd name="connsiteY0" fmla="*/ 77674 h 220993"/>
                  <a:gd name="connsiteX1" fmla="*/ 0 w 128592"/>
                  <a:gd name="connsiteY1" fmla="*/ 40723 h 220993"/>
                  <a:gd name="connsiteX2" fmla="*/ 128593 w 128592"/>
                  <a:gd name="connsiteY2" fmla="*/ 220993 h 220993"/>
                  <a:gd name="connsiteX3" fmla="*/ 114661 w 128592"/>
                  <a:gd name="connsiteY3" fmla="*/ 0 h 22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592" h="220993">
                    <a:moveTo>
                      <a:pt x="77679" y="77674"/>
                    </a:moveTo>
                    <a:lnTo>
                      <a:pt x="0" y="40723"/>
                    </a:lnTo>
                    <a:lnTo>
                      <a:pt x="128593" y="220993"/>
                    </a:lnTo>
                    <a:lnTo>
                      <a:pt x="114661" y="0"/>
                    </a:lnTo>
                    <a:close/>
                  </a:path>
                </a:pathLst>
              </a:custGeom>
              <a:solidFill>
                <a:srgbClr val="FF0000"/>
              </a:solidFill>
              <a:ln w="6073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919DD222-7893-469D-86E5-6080CB2CCE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3" r="13583" b="2082"/>
          <a:stretch/>
        </p:blipFill>
        <p:spPr bwMode="auto">
          <a:xfrm>
            <a:off x="8706429" y="4087644"/>
            <a:ext cx="1822261" cy="171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14572E18-6812-45D9-8ECE-66F8D0E56E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3" b="8182"/>
          <a:stretch/>
        </p:blipFill>
        <p:spPr bwMode="auto">
          <a:xfrm>
            <a:off x="5940057" y="3069278"/>
            <a:ext cx="2099555" cy="103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1625DE67-8D71-41E6-BDE7-12EED4C707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66457" y="1627165"/>
            <a:ext cx="2246781" cy="171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35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28187DC-31E6-4088-9373-95EDE92D4F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17D84D41-9228-4E9D-83B7-E8F9422CD5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Positron Annihilation </a:t>
            </a:r>
            <a:r>
              <a:rPr lang="en-US" dirty="0"/>
              <a:t>S</a:t>
            </a:r>
            <a:r>
              <a:rPr lang="en-US" noProof="0" dirty="0" err="1"/>
              <a:t>pectroscopy</a:t>
            </a:r>
            <a:r>
              <a:rPr lang="en-US" noProof="0" dirty="0"/>
              <a:t> (PAS)</a:t>
            </a:r>
          </a:p>
        </p:txBody>
      </p:sp>
      <p:sp>
        <p:nvSpPr>
          <p:cNvPr id="11" name="Untertitel 10">
            <a:extLst>
              <a:ext uri="{FF2B5EF4-FFF2-40B4-BE49-F238E27FC236}">
                <a16:creationId xmlns:a16="http://schemas.microsoft.com/office/drawing/2014/main" id="{FB87B4F9-D391-4F92-8BB7-F6AE73A017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Positron / DBS / PALS</a:t>
            </a:r>
          </a:p>
        </p:txBody>
      </p:sp>
    </p:spTree>
    <p:extLst>
      <p:ext uri="{BB962C8B-B14F-4D97-AF65-F5344CB8AC3E}">
        <p14:creationId xmlns:p14="http://schemas.microsoft.com/office/powerpoint/2010/main" val="1526630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029E1-10BE-4CB6-B0B7-F444DAA37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88AC1A-9382-41B8-918D-EAF2479E9C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FDFF353-75C0-40FD-8824-CCE704404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Annihilation Spectroscopy (PAS)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9B493750-C7F3-4896-85FD-14A0667142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noProof="0" dirty="0">
                    <a:solidFill>
                      <a:schemeClr val="tx2"/>
                    </a:solidFill>
                  </a:rPr>
                  <a:t>anti-particle of electron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same mass, opposite charge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annihilation with characteristic radiation (</a:t>
                </a:r>
                <a:r>
                  <a:rPr lang="en-US" b="1" dirty="0"/>
                  <a:t>511 keV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b="1" noProof="0" dirty="0">
                    <a:solidFill>
                      <a:schemeClr val="tx2"/>
                    </a:solidFill>
                  </a:rPr>
                  <a:t>positron generation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noProof="0" dirty="0" err="1"/>
                  <a:t>natural</a:t>
                </a:r>
                <a:r>
                  <a:rPr lang="de-DE" noProof="0" dirty="0"/>
                  <a:t> source </a:t>
                </a:r>
                <a:r>
                  <a:rPr lang="de-DE" noProof="0" dirty="0">
                    <a:sym typeface="Wingdings" panose="05000000000000000000" pitchFamily="2" charset="2"/>
                  </a:rPr>
                  <a:t> </a:t>
                </a:r>
                <a:r>
                  <a:rPr lang="el-GR" b="1" noProof="0" dirty="0"/>
                  <a:t>β</a:t>
                </a:r>
                <a:r>
                  <a:rPr lang="en-US" b="1" baseline="30000" noProof="0" dirty="0"/>
                  <a:t>+</a:t>
                </a:r>
                <a:r>
                  <a:rPr lang="en-US" b="1" noProof="0" dirty="0"/>
                  <a:t> decay</a:t>
                </a:r>
                <a:r>
                  <a:rPr lang="en-US" noProof="0" dirty="0"/>
                  <a:t>			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de-DE" b="0" i="1" noProof="0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𝑁𝑎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Pre>
                          <m:sPre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22</m:t>
                            </m:r>
                          </m:sup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𝑁𝑒</m:t>
                            </m:r>
                          </m:e>
                        </m:sPr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</m:sPre>
                  </m:oMath>
                </a14:m>
                <a:r>
                  <a:rPr lang="en-US" noProof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i="1" noProof="0" dirty="0" smtClean="0">
                        <a:latin typeface="Cambria Math" panose="02040503050406030204" pitchFamily="18" charset="0"/>
                      </a:rPr>
                      <m:t> = 2,6 </m:t>
                    </m:r>
                    <m:r>
                      <a:rPr lang="en-US" i="1" noProof="0" dirty="0" err="1" smtClean="0">
                        <a:latin typeface="Cambria Math" panose="02040503050406030204" pitchFamily="18" charset="0"/>
                      </a:rPr>
                      <m:t>𝑦𝑟𝑠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artificial creation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b="1" dirty="0"/>
                  <a:t>pair production</a:t>
                </a:r>
                <a:r>
                  <a:rPr lang="en-US" dirty="0"/>
                  <a:t>		with photons or bremsstrahlung		</a:t>
                </a:r>
              </a:p>
            </p:txBody>
          </p:sp>
        </mc:Choice>
        <mc:Fallback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9B493750-C7F3-4896-85FD-14A0667142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20" t="-170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518B6BA-58F1-4D9E-8ECF-C0D29974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C506F55-B5CF-4623-886F-8E315715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Positron annihilation spectroscopy: pursuing point defects in superconducting film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373205-D9ED-4DF4-91C9-E1F05B10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BBCC461-0E67-4159-B3CC-7E3BF320C22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Positron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2910D3A0-54E5-431F-ADFF-6EF85CD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2380" y="1665007"/>
            <a:ext cx="2341597" cy="137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26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029E1-10BE-4CB6-B0B7-F444DAA37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88AC1A-9382-41B8-918D-EAF2479E9C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FDFF353-75C0-40FD-8824-CCE704404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Annihilation Spectroscopy (PAS)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B493750-C7F3-4896-85FD-14A066714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1" y="1535723"/>
            <a:ext cx="11087100" cy="4641240"/>
          </a:xfrm>
        </p:spPr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Interaction mechanism positron (e</a:t>
            </a:r>
            <a:r>
              <a:rPr lang="en-US" b="1" baseline="30000" noProof="0" dirty="0">
                <a:solidFill>
                  <a:schemeClr val="tx2"/>
                </a:solidFill>
              </a:rPr>
              <a:t>+</a:t>
            </a:r>
            <a:r>
              <a:rPr lang="en-US" b="1" noProof="0" dirty="0">
                <a:solidFill>
                  <a:schemeClr val="tx2"/>
                </a:solidFill>
              </a:rPr>
              <a:t>) </a:t>
            </a:r>
            <a:r>
              <a:rPr lang="en-US" b="1" noProof="0" dirty="0">
                <a:solidFill>
                  <a:schemeClr val="tx2"/>
                </a:solidFill>
                <a:sym typeface="Wingdings" panose="05000000000000000000" pitchFamily="2" charset="2"/>
              </a:rPr>
              <a:t> matter </a:t>
            </a:r>
            <a:endParaRPr lang="en-US" noProof="0" dirty="0"/>
          </a:p>
          <a:p>
            <a:pPr marL="342900" indent="-342900">
              <a:buFont typeface="+mj-lt"/>
              <a:buAutoNum type="arabicParenR"/>
            </a:pPr>
            <a:r>
              <a:rPr lang="en-US" b="1" noProof="0" dirty="0"/>
              <a:t>Generation</a:t>
            </a:r>
            <a:r>
              <a:rPr lang="en-US" noProof="0" dirty="0"/>
              <a:t> &amp; </a:t>
            </a:r>
            <a:r>
              <a:rPr lang="en-US" b="1" noProof="0" dirty="0"/>
              <a:t>implantation</a:t>
            </a:r>
            <a:r>
              <a:rPr lang="en-US" noProof="0" dirty="0"/>
              <a:t> of e</a:t>
            </a:r>
            <a:r>
              <a:rPr lang="en-US" baseline="30000" noProof="0" dirty="0"/>
              <a:t>+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n-US" dirty="0"/>
              <a:t>dependence on implantation energy</a:t>
            </a:r>
            <a:endParaRPr lang="en-US" noProof="0" dirty="0"/>
          </a:p>
          <a:p>
            <a:pPr marL="342900" indent="-342900">
              <a:buFont typeface="+mj-lt"/>
              <a:buAutoNum type="arabicParenR"/>
            </a:pPr>
            <a:r>
              <a:rPr lang="en-US" b="1" noProof="0" dirty="0"/>
              <a:t>Thermalization</a:t>
            </a:r>
            <a:r>
              <a:rPr lang="en-US" noProof="0" dirty="0"/>
              <a:t> 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n-US" noProof="0" dirty="0"/>
              <a:t>&lt;10 </a:t>
            </a:r>
            <a:r>
              <a:rPr lang="en-US" noProof="0" dirty="0" err="1"/>
              <a:t>ps</a:t>
            </a:r>
            <a:endParaRPr lang="en-US" noProof="0" dirty="0"/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n-US" dirty="0"/>
              <a:t>losing of kinetic energy</a:t>
            </a:r>
            <a:endParaRPr lang="en-US" noProof="0" dirty="0"/>
          </a:p>
          <a:p>
            <a:pPr marL="342900" indent="-342900">
              <a:buFont typeface="+mj-lt"/>
              <a:buAutoNum type="arabicParenR"/>
            </a:pPr>
            <a:r>
              <a:rPr lang="en-US" b="1" noProof="0" dirty="0"/>
              <a:t>Diffusion</a:t>
            </a:r>
            <a:r>
              <a:rPr lang="en-US" noProof="0" dirty="0"/>
              <a:t> through the lattice 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n-US" noProof="0" dirty="0"/>
              <a:t>100 </a:t>
            </a:r>
            <a:r>
              <a:rPr lang="en-US" noProof="0" dirty="0" err="1"/>
              <a:t>ps</a:t>
            </a:r>
            <a:r>
              <a:rPr lang="en-US" noProof="0" dirty="0"/>
              <a:t>, up to 100 nm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noProof="0" dirty="0"/>
              <a:t>Trapping in defects</a:t>
            </a:r>
          </a:p>
          <a:p>
            <a:pPr marL="571500" lvl="2" indent="-342900">
              <a:buFont typeface="Wingdings" panose="05000000000000000000" pitchFamily="2" charset="2"/>
              <a:buChar char="Ø"/>
            </a:pPr>
            <a:r>
              <a:rPr lang="en-US" dirty="0"/>
              <a:t>different electron densities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noProof="0" dirty="0"/>
              <a:t>Annihilation</a:t>
            </a:r>
            <a:r>
              <a:rPr lang="en-US" noProof="0" dirty="0"/>
              <a:t> with electron &amp; </a:t>
            </a:r>
            <a:r>
              <a:rPr lang="en-US" b="1" dirty="0"/>
              <a:t>E</a:t>
            </a:r>
            <a:r>
              <a:rPr lang="en-US" b="1" noProof="0" dirty="0"/>
              <a:t>mission</a:t>
            </a:r>
            <a:r>
              <a:rPr lang="en-US" noProof="0" dirty="0"/>
              <a:t> of photons</a:t>
            </a:r>
          </a:p>
          <a:p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518B6BA-58F1-4D9E-8ECF-C0D29974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C506F55-B5CF-4623-886F-8E315715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373205-D9ED-4DF4-91C9-E1F05B10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BBCC461-0E67-4159-B3CC-7E3BF320C22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Positron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A6B8875-2A26-40F6-B7CA-8DBE7988F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558" y="853957"/>
            <a:ext cx="3115915" cy="478491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24666BA-CCF0-4AEE-8244-08FCFD968312}"/>
              </a:ext>
            </a:extLst>
          </p:cNvPr>
          <p:cNvSpPr txBox="1"/>
          <p:nvPr/>
        </p:nvSpPr>
        <p:spPr>
          <a:xfrm>
            <a:off x="8213558" y="5638871"/>
            <a:ext cx="31817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 err="1"/>
              <a:t>atomic</a:t>
            </a:r>
            <a:r>
              <a:rPr lang="de-DE" sz="1500" b="1" dirty="0"/>
              <a:t> </a:t>
            </a:r>
            <a:r>
              <a:rPr lang="de-DE" sz="1500" b="1" dirty="0" err="1"/>
              <a:t>lattice</a:t>
            </a:r>
            <a:r>
              <a:rPr lang="de-DE" sz="1500" b="1" dirty="0"/>
              <a:t> </a:t>
            </a:r>
            <a:r>
              <a:rPr lang="de-DE" sz="1500" b="1" dirty="0" err="1"/>
              <a:t>with</a:t>
            </a:r>
            <a:r>
              <a:rPr lang="de-DE" sz="1500" b="1" dirty="0"/>
              <a:t> </a:t>
            </a:r>
            <a:r>
              <a:rPr lang="de-DE" sz="1500" b="1" dirty="0" err="1"/>
              <a:t>one</a:t>
            </a:r>
            <a:r>
              <a:rPr lang="de-DE" sz="1500" b="1" dirty="0"/>
              <a:t> </a:t>
            </a:r>
            <a:r>
              <a:rPr lang="de-DE" sz="1500" b="1" dirty="0" err="1"/>
              <a:t>vacancy</a:t>
            </a:r>
            <a:endParaRPr lang="de-DE" sz="1500" b="1" dirty="0"/>
          </a:p>
        </p:txBody>
      </p:sp>
    </p:spTree>
    <p:extLst>
      <p:ext uri="{BB962C8B-B14F-4D97-AF65-F5344CB8AC3E}">
        <p14:creationId xmlns:p14="http://schemas.microsoft.com/office/powerpoint/2010/main" val="377396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029E1-10BE-4CB6-B0B7-F444DAA37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88AC1A-9382-41B8-918D-EAF2479E9C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FDFF353-75C0-40FD-8824-CCE704404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Annihilation Spectroscopy (PAS)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9B493750-C7F3-4896-85FD-14A0667142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noProof="0" dirty="0">
                    <a:solidFill>
                      <a:schemeClr val="tx2"/>
                    </a:solidFill>
                  </a:rPr>
                  <a:t>Implantation (</a:t>
                </a:r>
                <a:r>
                  <a:rPr lang="en-US" b="1" noProof="0" dirty="0" err="1">
                    <a:solidFill>
                      <a:schemeClr val="tx2"/>
                    </a:solidFill>
                  </a:rPr>
                  <a:t>Makhov</a:t>
                </a:r>
                <a:r>
                  <a:rPr lang="en-US" b="1" noProof="0" dirty="0">
                    <a:solidFill>
                      <a:schemeClr val="tx2"/>
                    </a:solidFill>
                  </a:rPr>
                  <a:t>) profile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mean positron penetration depth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</m:oMath>
                </a14:m>
                <a:endParaRPr lang="en-US" b="1" noProof="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noProof="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noProof="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d</a:t>
                </a:r>
                <a:r>
                  <a:rPr lang="en-US" noProof="0" dirty="0" err="1">
                    <a:sym typeface="Wingdings" panose="05000000000000000000" pitchFamily="2" charset="2"/>
                  </a:rPr>
                  <a:t>ependent</a:t>
                </a:r>
                <a:r>
                  <a:rPr lang="en-US" noProof="0" dirty="0">
                    <a:sym typeface="Wingdings" panose="05000000000000000000" pitchFamily="2" charset="2"/>
                  </a:rPr>
                  <a:t> on </a:t>
                </a:r>
                <a:r>
                  <a:rPr lang="en-US" b="1" i="1" noProof="0" dirty="0"/>
                  <a:t>E</a:t>
                </a:r>
                <a:r>
                  <a:rPr lang="en-US" b="1" baseline="-25000" noProof="0" dirty="0"/>
                  <a:t>p</a:t>
                </a:r>
                <a:r>
                  <a:rPr lang="en-US" b="1" noProof="0" dirty="0">
                    <a:sym typeface="Wingdings" panose="05000000000000000000" pitchFamily="2" charset="2"/>
                  </a:rPr>
                  <a:t> </a:t>
                </a:r>
                <a:r>
                  <a:rPr lang="en-US" noProof="0" dirty="0">
                    <a:sym typeface="Wingdings" panose="05000000000000000000" pitchFamily="2" charset="2"/>
                  </a:rPr>
                  <a:t>and </a:t>
                </a:r>
                <a:r>
                  <a:rPr lang="el-GR" b="1" noProof="0" dirty="0">
                    <a:sym typeface="Wingdings" panose="05000000000000000000" pitchFamily="2" charset="2"/>
                  </a:rPr>
                  <a:t>ρ</a:t>
                </a:r>
                <a:endParaRPr lang="en-US" b="1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ym typeface="Wingdings" panose="05000000000000000000" pitchFamily="2" charset="2"/>
                  </a:rPr>
                  <a:t>low</a:t>
                </a:r>
                <a:r>
                  <a:rPr lang="en-US" noProof="0" dirty="0">
                    <a:sym typeface="Wingdings" panose="05000000000000000000" pitchFamily="2" charset="2"/>
                  </a:rPr>
                  <a:t> implantation energy </a:t>
                </a:r>
                <a:r>
                  <a:rPr lang="en-US" i="1" noProof="0" dirty="0">
                    <a:sym typeface="Wingdings" panose="05000000000000000000" pitchFamily="2" charset="2"/>
                  </a:rPr>
                  <a:t>E</a:t>
                </a:r>
                <a:r>
                  <a:rPr lang="en-US" baseline="-25000" noProof="0" dirty="0">
                    <a:sym typeface="Wingdings" panose="05000000000000000000" pitchFamily="2" charset="2"/>
                  </a:rPr>
                  <a:t>p</a:t>
                </a:r>
                <a:r>
                  <a:rPr lang="en-US" noProof="0" dirty="0">
                    <a:sym typeface="Wingdings" panose="05000000000000000000" pitchFamily="2" charset="2"/>
                  </a:rPr>
                  <a:t> </a:t>
                </a:r>
              </a:p>
              <a:p>
                <a:pPr marL="514350" lvl="2" indent="-285750">
                  <a:buFont typeface="Wingdings" panose="05000000000000000000" pitchFamily="2" charset="2"/>
                  <a:buChar char="Ø"/>
                </a:pPr>
                <a:r>
                  <a:rPr lang="en-US" noProof="0" dirty="0">
                    <a:sym typeface="Wingdings" panose="05000000000000000000" pitchFamily="2" charset="2"/>
                  </a:rPr>
                  <a:t>surface-near implantation</a:t>
                </a:r>
              </a:p>
              <a:p>
                <a:pPr marL="514350" lvl="2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ym typeface="Wingdings" panose="05000000000000000000" pitchFamily="2" charset="2"/>
                  </a:rPr>
                  <a:t>s</a:t>
                </a:r>
                <a:r>
                  <a:rPr lang="en-US" noProof="0" dirty="0">
                    <a:sym typeface="Wingdings" panose="05000000000000000000" pitchFamily="2" charset="2"/>
                  </a:rPr>
                  <a:t>harp profile</a:t>
                </a:r>
                <a:endParaRPr lang="en-US" noProof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noProof="0" dirty="0"/>
                  <a:t>high</a:t>
                </a:r>
                <a:r>
                  <a:rPr lang="en-US" noProof="0" dirty="0"/>
                  <a:t> </a:t>
                </a:r>
                <a:r>
                  <a:rPr lang="en-US" noProof="0" dirty="0">
                    <a:sym typeface="Wingdings" panose="05000000000000000000" pitchFamily="2" charset="2"/>
                  </a:rPr>
                  <a:t>implantation energy </a:t>
                </a:r>
                <a:r>
                  <a:rPr lang="en-US" i="1" noProof="0" dirty="0"/>
                  <a:t>E</a:t>
                </a:r>
                <a:r>
                  <a:rPr lang="en-US" baseline="-25000" noProof="0" dirty="0"/>
                  <a:t>p</a:t>
                </a:r>
                <a:r>
                  <a:rPr lang="en-US" noProof="0" dirty="0"/>
                  <a:t> </a:t>
                </a:r>
                <a:endParaRPr lang="en-US" noProof="0" dirty="0">
                  <a:sym typeface="Wingdings" panose="05000000000000000000" pitchFamily="2" charset="2"/>
                </a:endParaRPr>
              </a:p>
              <a:p>
                <a:pPr marL="514350" lvl="2" indent="-285750">
                  <a:buFont typeface="Wingdings" panose="05000000000000000000" pitchFamily="2" charset="2"/>
                  <a:buChar char="Ø"/>
                </a:pPr>
                <a:r>
                  <a:rPr lang="en-US" noProof="0" dirty="0">
                    <a:sym typeface="Wingdings" panose="05000000000000000000" pitchFamily="2" charset="2"/>
                  </a:rPr>
                  <a:t>deeper implantation</a:t>
                </a:r>
              </a:p>
              <a:p>
                <a:pPr marL="514350" lvl="2" indent="-285750">
                  <a:buFont typeface="Wingdings" panose="05000000000000000000" pitchFamily="2" charset="2"/>
                  <a:buChar char="Ø"/>
                </a:pPr>
                <a:r>
                  <a:rPr lang="en-US" noProof="0" dirty="0">
                    <a:sym typeface="Wingdings" panose="05000000000000000000" pitchFamily="2" charset="2"/>
                  </a:rPr>
                  <a:t>broadening of profile (positron scattering)</a:t>
                </a:r>
              </a:p>
              <a:p>
                <a:endParaRPr lang="en-US" noProof="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noProof="0" dirty="0">
                    <a:sym typeface="Wingdings" panose="05000000000000000000" pitchFamily="2" charset="2"/>
                  </a:rPr>
                  <a:t>Optimal thickness of examination: </a:t>
                </a:r>
                <a:r>
                  <a:rPr lang="en-US" b="1" noProof="0" dirty="0">
                    <a:sym typeface="Wingdings" panose="05000000000000000000" pitchFamily="2" charset="2"/>
                  </a:rPr>
                  <a:t>50 - 300 nm</a:t>
                </a:r>
                <a:endParaRPr lang="en-US" b="1" noProof="0" dirty="0"/>
              </a:p>
              <a:p>
                <a:endParaRPr lang="en-US" noProof="0" dirty="0"/>
              </a:p>
              <a:p>
                <a:endParaRPr lang="en-US" noProof="0" dirty="0"/>
              </a:p>
            </p:txBody>
          </p:sp>
        </mc:Choice>
        <mc:Fallback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9B493750-C7F3-4896-85FD-14A0667142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20" t="-170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518B6BA-58F1-4D9E-8ECF-C0D29974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C506F55-B5CF-4623-886F-8E315715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373205-D9ED-4DF4-91C9-E1F05B10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8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BBCC461-0E67-4159-B3CC-7E3BF320C22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Positron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0EEA1AC-87ED-40EA-A319-F26785456544}"/>
              </a:ext>
            </a:extLst>
          </p:cNvPr>
          <p:cNvSpPr txBox="1"/>
          <p:nvPr/>
        </p:nvSpPr>
        <p:spPr>
          <a:xfrm>
            <a:off x="6980320" y="5622792"/>
            <a:ext cx="34736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500" b="1" dirty="0" err="1"/>
              <a:t>Makhov</a:t>
            </a:r>
            <a:r>
              <a:rPr lang="de-DE" sz="1500" b="1" dirty="0"/>
              <a:t> </a:t>
            </a:r>
            <a:r>
              <a:rPr lang="de-DE" sz="1500" b="1" dirty="0" err="1"/>
              <a:t>profile</a:t>
            </a:r>
            <a:r>
              <a:rPr lang="de-DE" sz="1500" b="1" dirty="0"/>
              <a:t> </a:t>
            </a:r>
            <a:r>
              <a:rPr lang="de-DE" sz="1500" b="1" dirty="0" err="1"/>
              <a:t>for</a:t>
            </a:r>
            <a:r>
              <a:rPr lang="de-DE" sz="1500" b="1" dirty="0"/>
              <a:t> Nb</a:t>
            </a:r>
          </a:p>
          <a:p>
            <a:pPr algn="l"/>
            <a:r>
              <a:rPr lang="fr-FR" sz="1100" dirty="0" err="1"/>
              <a:t>Wenskat</a:t>
            </a:r>
            <a:r>
              <a:rPr lang="fr-FR" sz="1100" dirty="0"/>
              <a:t>, M. et al. Scientific Reports 10(2020), 8300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6BE6B781-E6A8-476D-AD65-3DFA958A52CB}"/>
                  </a:ext>
                </a:extLst>
              </p:cNvPr>
              <p:cNvSpPr/>
              <p:nvPr/>
            </p:nvSpPr>
            <p:spPr>
              <a:xfrm>
                <a:off x="100037" y="2208589"/>
                <a:ext cx="5151422" cy="662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nm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𝝆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b="1" i="0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  <m:sSubSup>
                        <m:sSub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𝐩</m:t>
                          </m:r>
                        </m:sub>
                        <m:sup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𝟔𝟐</m:t>
                          </m:r>
                        </m:sup>
                      </m:sSubSup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keV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6BE6B781-E6A8-476D-AD65-3DFA958A52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37" y="2208589"/>
                <a:ext cx="5151422" cy="662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Grafik 17">
            <a:extLst>
              <a:ext uri="{FF2B5EF4-FFF2-40B4-BE49-F238E27FC236}">
                <a16:creationId xmlns:a16="http://schemas.microsoft.com/office/drawing/2014/main" id="{C0869113-10E9-4B43-891A-AE0C8E146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923" y="1404601"/>
            <a:ext cx="6083231" cy="428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54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029E1-10BE-4CB6-B0B7-F444DAA37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88AC1A-9382-41B8-918D-EAF2479E9C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FDFF353-75C0-40FD-8824-CCE704404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Positron Annihilation Spectroscopy (PAS)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B493750-C7F3-4896-85FD-14A066714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noProof="0" dirty="0">
                <a:solidFill>
                  <a:schemeClr val="tx2"/>
                </a:solidFill>
              </a:rPr>
              <a:t>Doppler broadening of annihilation line (511 keV)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electron momentum </a:t>
            </a:r>
            <a:r>
              <a:rPr lang="en-US" noProof="0" dirty="0">
                <a:sym typeface="Wingdings" panose="05000000000000000000" pitchFamily="2" charset="2"/>
              </a:rPr>
              <a:t> energy shift</a:t>
            </a: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different fractions of electrons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/>
              <a:t>low electron momentum </a:t>
            </a:r>
            <a:r>
              <a:rPr lang="en-US" noProof="0" dirty="0"/>
              <a:t>(</a:t>
            </a:r>
            <a:r>
              <a:rPr lang="en-US" noProof="0" dirty="0">
                <a:sym typeface="Wingdings" panose="05000000000000000000" pitchFamily="2" charset="2"/>
              </a:rPr>
              <a:t>valence electrons)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b="1" i="1" noProof="0" dirty="0"/>
              <a:t>S</a:t>
            </a:r>
            <a:r>
              <a:rPr lang="en-US" noProof="0" dirty="0"/>
              <a:t> (shape) parameter </a:t>
            </a:r>
            <a:r>
              <a:rPr lang="en-US" noProof="0" dirty="0">
                <a:sym typeface="Wingdings" panose="05000000000000000000" pitchFamily="2" charset="2"/>
              </a:rPr>
              <a:t> </a:t>
            </a:r>
            <a:r>
              <a:rPr lang="en-US" b="1" noProof="0" dirty="0"/>
              <a:t>defect concentration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endParaRPr lang="en-US" noProof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noProof="0" dirty="0">
                <a:sym typeface="Wingdings" panose="05000000000000000000" pitchFamily="2" charset="2"/>
              </a:rPr>
              <a:t>high electron momentum</a:t>
            </a:r>
            <a:r>
              <a:rPr lang="en-US" noProof="0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noProof="0" dirty="0">
                <a:sym typeface="Wingdings" panose="05000000000000000000" pitchFamily="2" charset="2"/>
              </a:rPr>
              <a:t>core electrons)</a:t>
            </a:r>
          </a:p>
          <a:p>
            <a:pPr marL="514350" lvl="2" indent="-285750">
              <a:buFont typeface="Wingdings" panose="05000000000000000000" pitchFamily="2" charset="2"/>
              <a:buChar char="Ø"/>
            </a:pPr>
            <a:r>
              <a:rPr lang="en-US" b="1" i="1" noProof="0" dirty="0"/>
              <a:t>W</a:t>
            </a:r>
            <a:r>
              <a:rPr lang="en-US" noProof="0" dirty="0"/>
              <a:t> (wing) parameter </a:t>
            </a:r>
            <a:r>
              <a:rPr lang="en-US" noProof="0" dirty="0">
                <a:sym typeface="Wingdings" panose="05000000000000000000" pitchFamily="2" charset="2"/>
              </a:rPr>
              <a:t> </a:t>
            </a:r>
            <a:r>
              <a:rPr lang="en-US" b="1" noProof="0" dirty="0">
                <a:sym typeface="Wingdings" panose="05000000000000000000" pitchFamily="2" charset="2"/>
              </a:rPr>
              <a:t>atomic environment</a:t>
            </a:r>
            <a:r>
              <a:rPr lang="en-US" noProof="0" dirty="0">
                <a:sym typeface="Wingdings" panose="05000000000000000000" pitchFamily="2" charset="2"/>
              </a:rPr>
              <a:t> of defects</a:t>
            </a:r>
          </a:p>
          <a:p>
            <a:pPr marL="514350" lvl="2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518B6BA-58F1-4D9E-8ECF-C0D29974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19/09/2024</a:t>
            </a:r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C506F55-B5CF-4623-886F-8E315715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Positron annihilation spectroscopy: pursuing point defects in superconducting film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373205-D9ED-4DF4-91C9-E1F05B10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721F-1515-4815-8BAC-2C06E19CB9A5}" type="slidenum">
              <a:rPr lang="en-US" noProof="0" smtClean="0"/>
              <a:t>9</a:t>
            </a:fld>
            <a:endParaRPr lang="en-US" noProof="0" dirty="0"/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7BBCC461-0E67-4159-B3CC-7E3BF320C22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noProof="0" dirty="0"/>
              <a:t>Doppler-Broadening </a:t>
            </a:r>
            <a:r>
              <a:rPr lang="en-US" dirty="0"/>
              <a:t>S</a:t>
            </a:r>
            <a:r>
              <a:rPr lang="en-US" noProof="0" dirty="0" err="1"/>
              <a:t>pectroscopy</a:t>
            </a:r>
            <a:r>
              <a:rPr lang="en-US" noProof="0" dirty="0"/>
              <a:t> (DBS)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0847552-CE53-482D-A1A4-F2F80C2AE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6" y="1976660"/>
            <a:ext cx="4606230" cy="3379124"/>
          </a:xfrm>
          <a:prstGeom prst="rect">
            <a:avLst/>
          </a:prstGeom>
        </p:spPr>
      </p:pic>
      <p:sp>
        <p:nvSpPr>
          <p:cNvPr id="20" name="Textfeld 13">
            <a:extLst>
              <a:ext uri="{FF2B5EF4-FFF2-40B4-BE49-F238E27FC236}">
                <a16:creationId xmlns:a16="http://schemas.microsoft.com/office/drawing/2014/main" id="{0F78CCE1-E7D8-4BAF-8103-C433A38F351E}"/>
              </a:ext>
            </a:extLst>
          </p:cNvPr>
          <p:cNvSpPr txBox="1"/>
          <p:nvPr/>
        </p:nvSpPr>
        <p:spPr>
          <a:xfrm>
            <a:off x="7410306" y="5304238"/>
            <a:ext cx="39778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500" b="1" dirty="0" err="1"/>
              <a:t>annihilation</a:t>
            </a:r>
            <a:r>
              <a:rPr lang="de-DE" sz="1500" b="1" dirty="0"/>
              <a:t> </a:t>
            </a:r>
            <a:r>
              <a:rPr lang="de-DE" sz="1500" b="1" dirty="0" err="1"/>
              <a:t>line</a:t>
            </a:r>
            <a:r>
              <a:rPr lang="de-DE" sz="1500" b="1" dirty="0"/>
              <a:t> </a:t>
            </a:r>
            <a:r>
              <a:rPr lang="de-DE" sz="1500" b="1" dirty="0" err="1"/>
              <a:t>with</a:t>
            </a:r>
            <a:r>
              <a:rPr lang="de-DE" sz="1500" b="1" dirty="0"/>
              <a:t> </a:t>
            </a:r>
            <a:r>
              <a:rPr lang="de-DE" sz="1500" b="1" i="1" dirty="0"/>
              <a:t>S</a:t>
            </a:r>
            <a:r>
              <a:rPr lang="de-DE" sz="1500" b="1" dirty="0"/>
              <a:t> and </a:t>
            </a:r>
            <a:r>
              <a:rPr lang="de-DE" sz="1500" b="1" i="1" dirty="0"/>
              <a:t>W</a:t>
            </a:r>
            <a:r>
              <a:rPr lang="de-DE" sz="1500" b="1" dirty="0"/>
              <a:t> </a:t>
            </a:r>
            <a:r>
              <a:rPr lang="de-DE" sz="1500" b="1" dirty="0" err="1"/>
              <a:t>parameters</a:t>
            </a:r>
            <a:endParaRPr lang="de-DE" sz="1500" b="1" dirty="0"/>
          </a:p>
        </p:txBody>
      </p:sp>
    </p:spTree>
    <p:extLst>
      <p:ext uri="{BB962C8B-B14F-4D97-AF65-F5344CB8AC3E}">
        <p14:creationId xmlns:p14="http://schemas.microsoft.com/office/powerpoint/2010/main" val="2482045512"/>
      </p:ext>
    </p:extLst>
  </p:cSld>
  <p:clrMapOvr>
    <a:masterClrMapping/>
  </p:clrMapOvr>
</p:sld>
</file>

<file path=ppt/theme/theme1.xml><?xml version="1.0" encoding="utf-8"?>
<a:theme xmlns:a="http://schemas.openxmlformats.org/drawingml/2006/main" name="HZDR_Office_Design">
  <a:themeElements>
    <a:clrScheme name="HZDR_Farben">
      <a:dk1>
        <a:sysClr val="windowText" lastClr="000000"/>
      </a:dk1>
      <a:lt1>
        <a:sysClr val="window" lastClr="FFFFFF"/>
      </a:lt1>
      <a:dk2>
        <a:srgbClr val="005AA0"/>
      </a:dk2>
      <a:lt2>
        <a:srgbClr val="C6C6C6"/>
      </a:lt2>
      <a:accent1>
        <a:srgbClr val="005AA0"/>
      </a:accent1>
      <a:accent2>
        <a:srgbClr val="7EABCB"/>
      </a:accent2>
      <a:accent3>
        <a:srgbClr val="F0781E"/>
      </a:accent3>
      <a:accent4>
        <a:srgbClr val="F5B891"/>
      </a:accent4>
      <a:accent5>
        <a:srgbClr val="7F7F7F"/>
      </a:accent5>
      <a:accent6>
        <a:srgbClr val="C6C6C6"/>
      </a:accent6>
      <a:hlink>
        <a:srgbClr val="E6007E"/>
      </a:hlink>
      <a:folHlink>
        <a:srgbClr val="F0781E"/>
      </a:folHlink>
    </a:clrScheme>
    <a:fontScheme name="HZDR_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z="15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15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ZDR_ppt_template_16_9_ENGLISH.pptx" id="{1746AFC9-9D9A-4C2D-B2BC-D7E3E2E0EBCD}" vid="{BE5915EC-7EBA-43DB-B7F5-8C1C5FBF44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HZDR_ppt_template_16_9_ENGLISH</Template>
  <TotalTime>5096</TotalTime>
  <Words>1946</Words>
  <Application>Microsoft Office PowerPoint</Application>
  <PresentationFormat>Breitbild</PresentationFormat>
  <Paragraphs>409</Paragraphs>
  <Slides>30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5" baseType="lpstr">
      <vt:lpstr>Arial</vt:lpstr>
      <vt:lpstr>Calibri</vt:lpstr>
      <vt:lpstr>Cambria Math</vt:lpstr>
      <vt:lpstr>Wingdings</vt:lpstr>
      <vt:lpstr>HZDR_Office_Design</vt:lpstr>
      <vt:lpstr>Positron annihilation spectroscopy: </vt:lpstr>
      <vt:lpstr>Introduction</vt:lpstr>
      <vt:lpstr>Introduction</vt:lpstr>
      <vt:lpstr>Outline</vt:lpstr>
      <vt:lpstr>Positron Annihilation Spectroscopy (PAS)</vt:lpstr>
      <vt:lpstr>Positron Annihilation Spectroscopy (PAS)</vt:lpstr>
      <vt:lpstr>Positron Annihilation Spectroscopy (PAS)</vt:lpstr>
      <vt:lpstr>Positron Annihilation Spectroscopy (PAS)</vt:lpstr>
      <vt:lpstr>Positron Annihilation Spectroscopy (PAS)</vt:lpstr>
      <vt:lpstr>Positron Annihilation Spectroscopy (PAS)</vt:lpstr>
      <vt:lpstr>Positron Annihilation Spectroscopy (PAS)</vt:lpstr>
      <vt:lpstr>Recent research of point defects</vt:lpstr>
      <vt:lpstr>Vacancy kinetics in Nb</vt:lpstr>
      <vt:lpstr>Vacancy kinetics in Nb</vt:lpstr>
      <vt:lpstr>Point defects of Nb-based thin films</vt:lpstr>
      <vt:lpstr>Point defects of Nb-based thin films</vt:lpstr>
      <vt:lpstr>Point defects of Nb-based thin films</vt:lpstr>
      <vt:lpstr>Point defects of Nb-based thin films</vt:lpstr>
      <vt:lpstr>Point defects of Nb-based thin films</vt:lpstr>
      <vt:lpstr>Positron user facilities at the HZDR</vt:lpstr>
      <vt:lpstr>Positron user facilities at the HZDR</vt:lpstr>
      <vt:lpstr>Positron user facilities at the HZDR</vt:lpstr>
      <vt:lpstr>Positron user facilities at the HZDR</vt:lpstr>
      <vt:lpstr>Positron user facilities at the HZDR</vt:lpstr>
      <vt:lpstr>Outlook: Magnetron Sputtering &amp; in-situ PALS</vt:lpstr>
      <vt:lpstr>Outlook: Magnetron Sputtering &amp; in-situ PALS</vt:lpstr>
      <vt:lpstr>Outlook: Magnetron Sputtering &amp; in-situ PALS</vt:lpstr>
      <vt:lpstr>Conclusion</vt:lpstr>
      <vt:lpstr>Conclusion</vt:lpstr>
      <vt:lpstr>Acknowledgement</vt:lpstr>
    </vt:vector>
  </TitlesOfParts>
  <Company>HZDR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Klug, Sebastian</dc:creator>
  <cp:lastModifiedBy>23784e43, b26cf09a</cp:lastModifiedBy>
  <cp:revision>240</cp:revision>
  <dcterms:created xsi:type="dcterms:W3CDTF">2024-08-19T12:18:05Z</dcterms:created>
  <dcterms:modified xsi:type="dcterms:W3CDTF">2024-09-18T22:26:41Z</dcterms:modified>
</cp:coreProperties>
</file>