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9" r:id="rId5"/>
    <p:sldId id="259" r:id="rId6"/>
    <p:sldId id="265" r:id="rId7"/>
    <p:sldId id="260" r:id="rId8"/>
    <p:sldId id="261" r:id="rId9"/>
    <p:sldId id="262" r:id="rId10"/>
    <p:sldId id="263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69" autoAdjust="0"/>
  </p:normalViewPr>
  <p:slideViewPr>
    <p:cSldViewPr snapToGrid="0">
      <p:cViewPr>
        <p:scale>
          <a:sx n="125" d="100"/>
          <a:sy n="125" d="100"/>
        </p:scale>
        <p:origin x="90" y="-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2D11C-40EE-4BC6-B5E0-A0A6FCFCCA59}" type="datetimeFigureOut">
              <a:rPr lang="de-DE" smtClean="0"/>
              <a:t>18.09.2024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15F63-28B0-4990-A1EA-3AE06389EB5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4399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15F63-28B0-4990-A1EA-3AE06389EB5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7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PTFE </a:t>
            </a:r>
            <a:r>
              <a:rPr lang="de-DE" dirty="0" err="1"/>
              <a:t>Sealings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15F63-28B0-4990-A1EA-3AE06389EB5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790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HH-Logo" descr="Logo der Universität Hamburg">
            <a:extLst>
              <a:ext uri="{FF2B5EF4-FFF2-40B4-BE49-F238E27FC236}">
                <a16:creationId xmlns:a16="http://schemas.microsoft.com/office/drawing/2014/main" id="{7B0EE754-E1E0-A5A0-D9D1-3B741E903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82" y="0"/>
            <a:ext cx="3461329" cy="160479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212D9A33-9A12-B80E-DCB8-72E1ADC3E8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381" y="4435307"/>
            <a:ext cx="6432715" cy="625877"/>
          </a:xfrm>
        </p:spPr>
        <p:txBody>
          <a:bodyPr wrap="square" lIns="0" anchor="b" anchorCtr="0">
            <a:spAutoFit/>
          </a:bodyPr>
          <a:lstStyle>
            <a:lvl1pPr algn="l">
              <a:lnSpc>
                <a:spcPct val="100000"/>
              </a:lnSpc>
              <a:defRPr sz="3467"/>
            </a:lvl1pPr>
          </a:lstStyle>
          <a:p>
            <a:r>
              <a:rPr lang="de-DE" dirty="0"/>
              <a:t>Titel der Präsentation</a:t>
            </a:r>
          </a:p>
        </p:txBody>
      </p:sp>
      <p:sp>
        <p:nvSpPr>
          <p:cNvPr id="11" name="Person">
            <a:extLst>
              <a:ext uri="{FF2B5EF4-FFF2-40B4-BE49-F238E27FC236}">
                <a16:creationId xmlns:a16="http://schemas.microsoft.com/office/drawing/2014/main" id="{D42A4AC9-20EE-7518-5501-9C75AFE90B6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7380" y="5445224"/>
            <a:ext cx="6432715" cy="473195"/>
          </a:xfrm>
        </p:spPr>
        <p:txBody>
          <a:bodyPr wrap="square" lIns="0" tIns="36000" bIns="36000" anchor="b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133" b="1" i="0">
                <a:solidFill>
                  <a:schemeClr val="accent2"/>
                </a:solidFill>
                <a:latin typeface="TheSans UHH" panose="020B0502050302020203" pitchFamily="34" charset="77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de-DE" dirty="0"/>
              <a:t>(Titel) Vorname Nachname</a:t>
            </a:r>
          </a:p>
        </p:txBody>
      </p:sp>
      <p:sp>
        <p:nvSpPr>
          <p:cNvPr id="7" name="Datum">
            <a:extLst>
              <a:ext uri="{FF2B5EF4-FFF2-40B4-BE49-F238E27FC236}">
                <a16:creationId xmlns:a16="http://schemas.microsoft.com/office/drawing/2014/main" id="{FCBF30C3-33D1-752C-FC76-BA17BF1B52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132" y="5829267"/>
            <a:ext cx="6432715" cy="575733"/>
          </a:xfrm>
        </p:spPr>
        <p:txBody>
          <a:bodyPr>
            <a:normAutofit/>
          </a:bodyPr>
          <a:lstStyle>
            <a:lvl1pPr marL="0" indent="0">
              <a:buNone/>
              <a:defRPr sz="2133" b="0" i="0">
                <a:latin typeface="+mn-lt"/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905ACCED-057A-5F1D-E5CC-5F73BBA4A6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55019" y="0"/>
            <a:ext cx="4642923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6" name="Copyright">
            <a:extLst>
              <a:ext uri="{FF2B5EF4-FFF2-40B4-BE49-F238E27FC236}">
                <a16:creationId xmlns:a16="http://schemas.microsoft.com/office/drawing/2014/main" id="{0E1FD2E4-6DF4-BF5A-4349-163545BE0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70032" y="6539901"/>
            <a:ext cx="627910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</a:t>
            </a:r>
          </a:p>
        </p:txBody>
      </p:sp>
    </p:spTree>
    <p:extLst>
      <p:ext uri="{BB962C8B-B14F-4D97-AF65-F5344CB8AC3E}">
        <p14:creationId xmlns:p14="http://schemas.microsoft.com/office/powerpoint/2010/main" val="129680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blau/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">
            <a:extLst>
              <a:ext uri="{FF2B5EF4-FFF2-40B4-BE49-F238E27FC236}">
                <a16:creationId xmlns:a16="http://schemas.microsoft.com/office/drawing/2014/main" id="{5AFF9095-81B9-BCB9-F995-76D7A95EC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46771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509183"/>
            <a:ext cx="8256488" cy="3167956"/>
          </a:xfrm>
        </p:spPr>
        <p:txBody>
          <a:bodyPr lIns="0"/>
          <a:lstStyle>
            <a:lvl1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1A332F47-736B-CDE0-6752-F10D3D68B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5C11D619-E32A-2CEE-9965-9C829412BC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17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 (mit schmalem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6624307" cy="767788"/>
          </a:xfrm>
        </p:spPr>
        <p:txBody>
          <a:bodyPr l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509184"/>
            <a:ext cx="6144253" cy="3937000"/>
          </a:xfrm>
        </p:spPr>
        <p:txBody>
          <a:bodyPr l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C35977E2-0412-120B-2CE6-634B43C86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59869" y="0"/>
            <a:ext cx="4642577" cy="68580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8" name="Copyright">
            <a:extLst>
              <a:ext uri="{FF2B5EF4-FFF2-40B4-BE49-F238E27FC236}">
                <a16:creationId xmlns:a16="http://schemas.microsoft.com/office/drawing/2014/main" id="{36C21B6C-1199-7410-D70C-DF13D6B43E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61266" y="6539900"/>
            <a:ext cx="1036676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338EC3EA-D4DA-303C-806E-472FC6B32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2875" y="6153346"/>
            <a:ext cx="877325" cy="3661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9AAC19B7-37FD-AA89-39AA-F7DF9419DB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4BFEEC7F-37CA-96F1-CC3A-8A300A1C2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062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Inhalt (mit breitem Foto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>
            <a:extLst>
              <a:ext uri="{FF2B5EF4-FFF2-40B4-BE49-F238E27FC236}">
                <a16:creationId xmlns:a16="http://schemas.microsoft.com/office/drawing/2014/main" id="{E58634C5-D0B6-1717-8CE0-5AE7DF487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2544" y="6155943"/>
            <a:ext cx="937320" cy="36618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452670"/>
            <a:ext cx="3743987" cy="767788"/>
          </a:xfrm>
        </p:spPr>
        <p:txBody>
          <a:bodyPr l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509184"/>
            <a:ext cx="3743987" cy="3937000"/>
          </a:xfrm>
        </p:spPr>
        <p:txBody>
          <a:bodyPr lIns="0"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C35977E2-0412-120B-2CE6-634B43C86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56668" y="0"/>
            <a:ext cx="7535729" cy="68580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8" name="Copyright">
            <a:extLst>
              <a:ext uri="{FF2B5EF4-FFF2-40B4-BE49-F238E27FC236}">
                <a16:creationId xmlns:a16="http://schemas.microsoft.com/office/drawing/2014/main" id="{6F379341-4B7C-56ED-E5CE-3AF27C9C07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61266" y="6539901"/>
            <a:ext cx="1036676" cy="318100"/>
          </a:xfrm>
          <a:solidFill>
            <a:schemeClr val="tx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bg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pic>
        <p:nvPicPr>
          <p:cNvPr id="9" name="UHH-Logo">
            <a:extLst>
              <a:ext uri="{FF2B5EF4-FFF2-40B4-BE49-F238E27FC236}">
                <a16:creationId xmlns:a16="http://schemas.microsoft.com/office/drawing/2014/main" id="{3BDE8800-7D43-0D06-238E-1FA0D202AE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31800" y="5842302"/>
            <a:ext cx="1727763" cy="562732"/>
          </a:xfrm>
          <a:prstGeom prst="rect">
            <a:avLst/>
          </a:prstGeom>
        </p:spPr>
      </p:pic>
      <p:sp>
        <p:nvSpPr>
          <p:cNvPr id="11" name="Datumsplatzhalter">
            <a:extLst>
              <a:ext uri="{FF2B5EF4-FFF2-40B4-BE49-F238E27FC236}">
                <a16:creationId xmlns:a16="http://schemas.microsoft.com/office/drawing/2014/main" id="{7D88BC12-8F4E-BFC6-264F-89270375E7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">
            <a:extLst>
              <a:ext uri="{FF2B5EF4-FFF2-40B4-BE49-F238E27FC236}">
                <a16:creationId xmlns:a16="http://schemas.microsoft.com/office/drawing/2014/main" id="{F86D739E-9299-6C18-D483-F75B8037A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90883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Inhalt (mit Beschreibu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ues Rechteck">
            <a:extLst>
              <a:ext uri="{FF2B5EF4-FFF2-40B4-BE49-F238E27FC236}">
                <a16:creationId xmlns:a16="http://schemas.microsoft.com/office/drawing/2014/main" id="{14BDBED3-5910-DE22-D9E0-EF5709BC0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549819" y="0"/>
            <a:ext cx="464218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509184"/>
            <a:ext cx="7008349" cy="3937000"/>
          </a:xfrm>
        </p:spPr>
        <p:txBody>
          <a:bodyPr l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99E1F-ECFF-810B-2A66-CDC2F619B91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33432" y="1509184"/>
            <a:ext cx="3826768" cy="2563821"/>
          </a:xfrm>
        </p:spPr>
        <p:txBody>
          <a:bodyPr lIns="0" anchor="t" anchorCtr="0">
            <a:normAutofit/>
          </a:bodyPr>
          <a:lstStyle>
            <a:lvl1pPr marL="380990" indent="-380990">
              <a:lnSpc>
                <a:spcPct val="120000"/>
              </a:lnSpc>
              <a:buClr>
                <a:schemeClr val="bg1"/>
              </a:buClr>
              <a:buFont typeface="Wingdings" pitchFamily="2" charset="2"/>
              <a:buChar char="§"/>
              <a:defRPr sz="1867">
                <a:solidFill>
                  <a:schemeClr val="bg1"/>
                </a:solidFill>
              </a:defRPr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</a:p>
        </p:txBody>
      </p:sp>
      <p:sp>
        <p:nvSpPr>
          <p:cNvPr id="9" name="Foliennummernplatzhalter">
            <a:extLst>
              <a:ext uri="{FF2B5EF4-FFF2-40B4-BE49-F238E27FC236}">
                <a16:creationId xmlns:a16="http://schemas.microsoft.com/office/drawing/2014/main" id="{F6365823-088A-8693-C71E-3BE224B70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0406DA75-B94C-88A6-DC22-02C95D67C7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1670BC1F-CA78-59FB-8906-557B8A8BBA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49819" y="6153347"/>
            <a:ext cx="3333056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0607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4964934C-EA16-90F9-FF01-DDA26AEA7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8A498CDC-352F-BF56-E3E4-9366FD040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3" name="Datumsplatzhalter">
            <a:extLst>
              <a:ext uri="{FF2B5EF4-FFF2-40B4-BE49-F238E27FC236}">
                <a16:creationId xmlns:a16="http://schemas.microsoft.com/office/drawing/2014/main" id="{B324906E-3EC6-43D0-38B0-7F3BC8939C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">
            <a:extLst>
              <a:ext uri="{FF2B5EF4-FFF2-40B4-BE49-F238E27FC236}">
                <a16:creationId xmlns:a16="http://schemas.microsoft.com/office/drawing/2014/main" id="{511DF910-5AC6-4699-67BD-422B03AEE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1723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A6F2484B-6A49-A01C-CB00-04C3C61D9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A6EB1508-E0F4-F09F-03BC-AA73731C5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">
            <a:extLst>
              <a:ext uri="{FF2B5EF4-FFF2-40B4-BE49-F238E27FC236}">
                <a16:creationId xmlns:a16="http://schemas.microsoft.com/office/drawing/2014/main" id="{AA413CEF-D37C-976C-E37F-68A4D6D80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675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513325"/>
            <a:ext cx="5280157" cy="3932859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99E1F-ECFF-810B-2A66-CDC2F619B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80043" y="1513325"/>
            <a:ext cx="5280157" cy="3932859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">
            <a:extLst>
              <a:ext uri="{FF2B5EF4-FFF2-40B4-BE49-F238E27FC236}">
                <a16:creationId xmlns:a16="http://schemas.microsoft.com/office/drawing/2014/main" id="{E58634C5-D0B6-1717-8CE0-5AE7DF487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0792" y="6155943"/>
            <a:ext cx="937320" cy="366183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256A2770-1A1F-77F6-78D7-E44AEAE9E9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1BB2272B-6D56-1FA3-D138-FFB24858D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0968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">
            <a:extLst>
              <a:ext uri="{FF2B5EF4-FFF2-40B4-BE49-F238E27FC236}">
                <a16:creationId xmlns:a16="http://schemas.microsoft.com/office/drawing/2014/main" id="{CD2ED777-FF9B-1F8E-A73B-AE96714D0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11328400" cy="767788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37D0021-4AE9-12EF-77C5-6E40087C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1" y="1511107"/>
            <a:ext cx="5280156" cy="815909"/>
          </a:xfrm>
        </p:spPr>
        <p:txBody>
          <a:bodyPr anchor="b">
            <a:normAutofit/>
          </a:bodyPr>
          <a:lstStyle>
            <a:lvl1pPr marL="0" indent="0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">
            <a:extLst>
              <a:ext uri="{FF2B5EF4-FFF2-40B4-BE49-F238E27FC236}">
                <a16:creationId xmlns:a16="http://schemas.microsoft.com/office/drawing/2014/main" id="{5A6B0E0E-75A2-F94A-0962-615DE4EB2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1" y="2506133"/>
            <a:ext cx="5280156" cy="2940051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04117240-25E0-9C7E-438D-28789BCE676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480045" y="1511107"/>
            <a:ext cx="5280156" cy="825500"/>
          </a:xfrm>
        </p:spPr>
        <p:txBody>
          <a:bodyPr anchor="b">
            <a:normAutofit/>
          </a:bodyPr>
          <a:lstStyle>
            <a:lvl1pPr marL="0" indent="0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CE98A3E-1FE1-0DB5-2352-C9DF207F4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80045" y="2506133"/>
            <a:ext cx="5280156" cy="2940051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Foliennummernplatzhalter">
            <a:extLst>
              <a:ext uri="{FF2B5EF4-FFF2-40B4-BE49-F238E27FC236}">
                <a16:creationId xmlns:a16="http://schemas.microsoft.com/office/drawing/2014/main" id="{2D7E17B0-6C39-E84C-8C98-5FA3A41CA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1D790461-F92A-CC5D-2798-7693BAA16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DDED3A4E-19FA-52ED-810A-479DD1F26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2137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71CA5E38-AD06-052F-D243-EF2FC83E63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452670"/>
            <a:ext cx="4224867" cy="767788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4" name="Textplatzhalter">
            <a:extLst>
              <a:ext uri="{FF2B5EF4-FFF2-40B4-BE49-F238E27FC236}">
                <a16:creationId xmlns:a16="http://schemas.microsoft.com/office/drawing/2014/main" id="{C6CD7452-71E2-D02E-ACAE-A574F4E5A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4"/>
            <a:ext cx="4224867" cy="3937000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7610A72B-21A5-96FD-DCC8-D60D15D1A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452671"/>
            <a:ext cx="6576483" cy="4993515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Foliennummernplatzhalter">
            <a:extLst>
              <a:ext uri="{FF2B5EF4-FFF2-40B4-BE49-F238E27FC236}">
                <a16:creationId xmlns:a16="http://schemas.microsoft.com/office/drawing/2014/main" id="{32C229D4-8F43-CC72-97C2-B0866651D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AB98D548-7EFA-0993-27E3-142384E12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3A89B385-8C99-FB81-B57F-F3ED4EB9C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8311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">
            <a:extLst>
              <a:ext uri="{FF2B5EF4-FFF2-40B4-BE49-F238E27FC236}">
                <a16:creationId xmlns:a16="http://schemas.microsoft.com/office/drawing/2014/main" id="{A7BA631A-EF29-8182-4001-4759D6684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452670"/>
            <a:ext cx="4224867" cy="767788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4" name="Textplatzhalter">
            <a:extLst>
              <a:ext uri="{FF2B5EF4-FFF2-40B4-BE49-F238E27FC236}">
                <a16:creationId xmlns:a16="http://schemas.microsoft.com/office/drawing/2014/main" id="{9690B3AD-4342-072E-81A9-FF969E28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2057400"/>
            <a:ext cx="4224867" cy="3388784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Bildplatzhalter">
            <a:extLst>
              <a:ext uri="{FF2B5EF4-FFF2-40B4-BE49-F238E27FC236}">
                <a16:creationId xmlns:a16="http://schemas.microsoft.com/office/drawing/2014/main" id="{2922ACD9-FFDA-7A98-706E-2EE5D82A6D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423925" y="452968"/>
            <a:ext cx="6336275" cy="4993217"/>
          </a:xfrm>
        </p:spPr>
        <p:txBody>
          <a:bodyPr>
            <a:normAutofit/>
          </a:bodyPr>
          <a:lstStyle>
            <a:lvl1pPr marL="0" indent="0">
              <a:buNone/>
              <a:defRPr sz="2133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2" name="Foliennummernplatzhalter">
            <a:extLst>
              <a:ext uri="{FF2B5EF4-FFF2-40B4-BE49-F238E27FC236}">
                <a16:creationId xmlns:a16="http://schemas.microsoft.com/office/drawing/2014/main" id="{42E28986-8242-C2CB-3C35-2C7D2E91C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0792" y="6155943"/>
            <a:ext cx="937320" cy="366183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38E4443A-0699-BA84-956E-50A918F28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2B7E7A43-F431-D033-68A6-04D5F8AE65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8843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(breites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HH-Logo" descr="Logo der Universität Hamburg">
            <a:extLst>
              <a:ext uri="{FF2B5EF4-FFF2-40B4-BE49-F238E27FC236}">
                <a16:creationId xmlns:a16="http://schemas.microsoft.com/office/drawing/2014/main" id="{85CCA211-4FA3-DE47-9381-1796FDA2B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82" y="0"/>
            <a:ext cx="3461329" cy="160479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212D9A33-9A12-B80E-DCB8-72E1ADC3E8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381" y="4594599"/>
            <a:ext cx="3839995" cy="508794"/>
          </a:xfrm>
        </p:spPr>
        <p:txBody>
          <a:bodyPr wrap="square" lIns="0" anchor="b" anchorCtr="0">
            <a:spAutoFit/>
          </a:bodyPr>
          <a:lstStyle>
            <a:lvl1pPr algn="l">
              <a:lnSpc>
                <a:spcPct val="110000"/>
              </a:lnSpc>
              <a:defRPr sz="2667"/>
            </a:lvl1pPr>
          </a:lstStyle>
          <a:p>
            <a:r>
              <a:rPr lang="de-DE" dirty="0"/>
              <a:t>Titel der Präsentation</a:t>
            </a:r>
          </a:p>
        </p:txBody>
      </p:sp>
      <p:sp>
        <p:nvSpPr>
          <p:cNvPr id="3" name="Person">
            <a:extLst>
              <a:ext uri="{FF2B5EF4-FFF2-40B4-BE49-F238E27FC236}">
                <a16:creationId xmlns:a16="http://schemas.microsoft.com/office/drawing/2014/main" id="{49607EE8-9A52-264C-0A8E-04314631BB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7382" y="5445224"/>
            <a:ext cx="3839997" cy="473195"/>
          </a:xfrm>
        </p:spPr>
        <p:txBody>
          <a:bodyPr wrap="square" lIns="0" tIns="36000" bIns="36000" anchor="b" anchorCtr="0">
            <a:normAutofit/>
          </a:bodyPr>
          <a:lstStyle>
            <a:lvl1pPr marL="0" indent="0" algn="l">
              <a:buNone/>
              <a:defRPr sz="1867" b="1" i="0">
                <a:solidFill>
                  <a:schemeClr val="accent2"/>
                </a:solidFill>
                <a:latin typeface="+mn-lt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de-DE" dirty="0"/>
              <a:t>(Titel) Vorname Nachname</a:t>
            </a:r>
          </a:p>
        </p:txBody>
      </p:sp>
      <p:sp>
        <p:nvSpPr>
          <p:cNvPr id="8" name="Datum">
            <a:extLst>
              <a:ext uri="{FF2B5EF4-FFF2-40B4-BE49-F238E27FC236}">
                <a16:creationId xmlns:a16="http://schemas.microsoft.com/office/drawing/2014/main" id="{DA956C75-6071-5A72-5101-E9E0F0B381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133" y="5925608"/>
            <a:ext cx="3845244" cy="575733"/>
          </a:xfrm>
        </p:spPr>
        <p:txBody>
          <a:bodyPr>
            <a:normAutofit/>
          </a:bodyPr>
          <a:lstStyle>
            <a:lvl1pPr marL="0" indent="0">
              <a:buNone/>
              <a:defRPr sz="1867" b="0" i="0">
                <a:latin typeface="+mn-lt"/>
              </a:defRPr>
            </a:lvl1pPr>
          </a:lstStyle>
          <a:p>
            <a:pPr lvl="0"/>
            <a:r>
              <a:rPr lang="de-DE"/>
              <a:t>Datum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905ACCED-057A-5F1D-E5CC-5F73BBA4A6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56669" y="0"/>
            <a:ext cx="7535332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12" name="Copyright">
            <a:extLst>
              <a:ext uri="{FF2B5EF4-FFF2-40B4-BE49-F238E27FC236}">
                <a16:creationId xmlns:a16="http://schemas.microsoft.com/office/drawing/2014/main" id="{75D257FE-24B9-E7DF-27AC-9DC6B024DE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622931" y="6539901"/>
            <a:ext cx="575011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</a:t>
            </a:r>
          </a:p>
        </p:txBody>
      </p:sp>
    </p:spTree>
    <p:extLst>
      <p:ext uri="{BB962C8B-B14F-4D97-AF65-F5344CB8AC3E}">
        <p14:creationId xmlns:p14="http://schemas.microsoft.com/office/powerpoint/2010/main" val="1664137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43FE6B7B-AECD-5DB3-3C5A-BC472D3EB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">
            <a:extLst>
              <a:ext uri="{FF2B5EF4-FFF2-40B4-BE49-F238E27FC236}">
                <a16:creationId xmlns:a16="http://schemas.microsoft.com/office/drawing/2014/main" id="{90EE0EAE-B40D-ABFA-DF3B-1E0A271EB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73D19A3A-9D19-25EC-0099-B725FA014C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2544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Datumsplatzhalter">
            <a:extLst>
              <a:ext uri="{FF2B5EF4-FFF2-40B4-BE49-F238E27FC236}">
                <a16:creationId xmlns:a16="http://schemas.microsoft.com/office/drawing/2014/main" id="{EAEFFCCA-FF96-1BD5-82EC-A8E5D8FC7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">
            <a:extLst>
              <a:ext uri="{FF2B5EF4-FFF2-40B4-BE49-F238E27FC236}">
                <a16:creationId xmlns:a16="http://schemas.microsoft.com/office/drawing/2014/main" id="{CC773BF3-EE87-D7D3-42AC-14118F40B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0133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">
            <a:extLst>
              <a:ext uri="{FF2B5EF4-FFF2-40B4-BE49-F238E27FC236}">
                <a16:creationId xmlns:a16="http://schemas.microsoft.com/office/drawing/2014/main" id="{739204E3-4520-F5FE-68EE-32837232A4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6185"/>
            <a:ext cx="2628900" cy="5810249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">
            <a:extLst>
              <a:ext uri="{FF2B5EF4-FFF2-40B4-BE49-F238E27FC236}">
                <a16:creationId xmlns:a16="http://schemas.microsoft.com/office/drawing/2014/main" id="{223D141D-59D3-B9C9-964F-A39EADF298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6185"/>
            <a:ext cx="7683500" cy="581024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F81C2F92-9DFB-31EA-C968-2E1243100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2544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Datumsplatzhalter">
            <a:extLst>
              <a:ext uri="{FF2B5EF4-FFF2-40B4-BE49-F238E27FC236}">
                <a16:creationId xmlns:a16="http://schemas.microsoft.com/office/drawing/2014/main" id="{B38C2671-C222-21BA-E35B-E77593FA65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">
            <a:extLst>
              <a:ext uri="{FF2B5EF4-FFF2-40B4-BE49-F238E27FC236}">
                <a16:creationId xmlns:a16="http://schemas.microsoft.com/office/drawing/2014/main" id="{ADBC56CA-4587-858F-4917-69D3A260B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4308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E56A6-5E85-43AC-8EA5-5BDE041BCE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878FCFA-723F-4991-BF27-40074AC87C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573BC1-9DBE-4DD4-890A-BF2C993A2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147E3D-DFF7-44A0-BEF8-4AF380164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5217FE-2ACF-4472-A4D1-DEA2E9BCB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4349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(ohne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HH-Logo" descr="Logo der Universität Hamburg">
            <a:extLst>
              <a:ext uri="{FF2B5EF4-FFF2-40B4-BE49-F238E27FC236}">
                <a16:creationId xmlns:a16="http://schemas.microsoft.com/office/drawing/2014/main" id="{A58A1DC7-81D7-0178-6AA2-CE7389355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82" y="0"/>
            <a:ext cx="3461329" cy="1604797"/>
          </a:xfrm>
          <a:prstGeom prst="rect">
            <a:avLst/>
          </a:prstGeom>
        </p:spPr>
      </p:pic>
      <p:sp>
        <p:nvSpPr>
          <p:cNvPr id="5" name="Titel">
            <a:extLst>
              <a:ext uri="{FF2B5EF4-FFF2-40B4-BE49-F238E27FC236}">
                <a16:creationId xmlns:a16="http://schemas.microsoft.com/office/drawing/2014/main" id="{19332011-8135-2225-4921-150D6415C2F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381" y="4293097"/>
            <a:ext cx="9217024" cy="1370460"/>
          </a:xfrm>
        </p:spPr>
        <p:txBody>
          <a:bodyPr wrap="square" lIns="0" anchor="b" anchorCtr="0">
            <a:normAutofit/>
          </a:bodyPr>
          <a:lstStyle>
            <a:lvl1pPr algn="l">
              <a:lnSpc>
                <a:spcPct val="110000"/>
              </a:lnSpc>
              <a:defRPr sz="3200"/>
            </a:lvl1pPr>
          </a:lstStyle>
          <a:p>
            <a:r>
              <a:rPr lang="de-DE" dirty="0"/>
              <a:t>Vorstellung des neuen Exzellenzclusters „Understanding XYZ“</a:t>
            </a:r>
          </a:p>
        </p:txBody>
      </p:sp>
      <p:sp>
        <p:nvSpPr>
          <p:cNvPr id="9" name="Person">
            <a:extLst>
              <a:ext uri="{FF2B5EF4-FFF2-40B4-BE49-F238E27FC236}">
                <a16:creationId xmlns:a16="http://schemas.microsoft.com/office/drawing/2014/main" id="{6C7258FA-754E-8F00-113F-DF369E71B0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59563" y="5909458"/>
            <a:ext cx="7968885" cy="426173"/>
          </a:xfrm>
        </p:spPr>
        <p:txBody>
          <a:bodyPr wrap="none" tIns="0" bIns="0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133" b="1" i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(Titel) Vorname Nachname</a:t>
            </a:r>
          </a:p>
        </p:txBody>
      </p:sp>
      <p:sp>
        <p:nvSpPr>
          <p:cNvPr id="3" name="Datum">
            <a:extLst>
              <a:ext uri="{FF2B5EF4-FFF2-40B4-BE49-F238E27FC236}">
                <a16:creationId xmlns:a16="http://schemas.microsoft.com/office/drawing/2014/main" id="{561DAFA2-5F25-5D62-43E1-96363D6D69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133" y="5925278"/>
            <a:ext cx="1445409" cy="588605"/>
          </a:xfrm>
        </p:spPr>
        <p:txBody>
          <a:bodyPr>
            <a:normAutofit/>
          </a:bodyPr>
          <a:lstStyle>
            <a:lvl1pPr marL="0" indent="0">
              <a:buNone/>
              <a:defRPr sz="2133" b="0" i="0">
                <a:latin typeface="+mn-lt"/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71160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(ein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lIns="0"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3712" y="1509184"/>
            <a:ext cx="8256488" cy="3937001"/>
          </a:xfrm>
        </p:spPr>
        <p:txBody>
          <a:bodyPr lIns="0">
            <a:normAutofit/>
          </a:bodyPr>
          <a:lstStyle>
            <a:lvl1pPr marL="457189" indent="-575986">
              <a:lnSpc>
                <a:spcPct val="110000"/>
              </a:lnSpc>
              <a:spcBef>
                <a:spcPts val="2400"/>
              </a:spcBef>
              <a:buSzPct val="180000"/>
              <a:buFont typeface="+mj-lt"/>
              <a:buAutoNum type="arabicPlain"/>
              <a:defRPr sz="2667"/>
            </a:lvl1pPr>
            <a:lvl2pPr marL="1066773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 sz="2667"/>
            </a:lvl2pPr>
            <a:lvl3pPr marL="1676358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 sz="2667"/>
            </a:lvl3pPr>
            <a:lvl4pPr marL="2285943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 sz="2667"/>
            </a:lvl4pPr>
            <a:lvl5pPr marL="2895528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 sz="2667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B159FC35-01D5-3D9B-4190-D9C5FC36B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E4430A3C-2541-14FB-44D9-E3672892A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7975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(zwei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lIns="0"/>
          <a:lstStyle/>
          <a:p>
            <a:r>
              <a:rPr lang="de-DE" dirty="0"/>
              <a:t>Agenda (zweispaltig)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435" y="1892830"/>
            <a:ext cx="10752765" cy="3264927"/>
          </a:xfrm>
        </p:spPr>
        <p:txBody>
          <a:bodyPr lIns="0" numCol="2" spcCol="180000"/>
          <a:lstStyle>
            <a:lvl1pPr marL="457189" indent="-457189">
              <a:lnSpc>
                <a:spcPct val="110000"/>
              </a:lnSpc>
              <a:buSzPct val="180000"/>
              <a:buFont typeface="+mj-lt"/>
              <a:buAutoNum type="arabicPlain"/>
              <a:defRPr/>
            </a:lvl1pPr>
            <a:lvl2pPr marL="990575" indent="-38099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2pPr>
            <a:lvl3pPr marL="1676358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3pPr>
            <a:lvl4pPr marL="2285943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4pPr>
            <a:lvl5pPr marL="2895528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DA8BD811-AB80-6771-3C5B-8A71DDAD88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13CB44A2-3722-CFA6-C04F-90B773B51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192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1D405C45-0DD4-C48A-FA2D-9BDC7F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567" y="3369986"/>
            <a:ext cx="5975781" cy="1307153"/>
          </a:xfrm>
        </p:spPr>
        <p:txBody>
          <a:bodyPr anchor="b">
            <a:spAutoFit/>
          </a:bodyPr>
          <a:lstStyle>
            <a:lvl1pPr>
              <a:lnSpc>
                <a:spcPct val="110000"/>
              </a:lnSpc>
              <a:defRPr sz="3733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17A60BCC-5616-273E-2AA8-BB9E0C108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2875" y="6153346"/>
            <a:ext cx="877325" cy="3661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FA120FAF-72E8-3893-7931-08E06A07772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56819" y="536624"/>
            <a:ext cx="6103277" cy="2451890"/>
          </a:xfrm>
        </p:spPr>
        <p:txBody>
          <a:bodyPr wrap="square" lIns="0">
            <a:spAutoFit/>
          </a:bodyPr>
          <a:lstStyle>
            <a:lvl1pPr marL="0" indent="0">
              <a:buNone/>
              <a:defRPr sz="15333">
                <a:solidFill>
                  <a:schemeClr val="accent2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1" name="Bildplatzhalter">
            <a:extLst>
              <a:ext uri="{FF2B5EF4-FFF2-40B4-BE49-F238E27FC236}">
                <a16:creationId xmlns:a16="http://schemas.microsoft.com/office/drawing/2014/main" id="{02B05530-5D4E-70F8-52DA-FDF69546DB6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35334" y="0"/>
            <a:ext cx="4657063" cy="68580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13" name="Copyright">
            <a:extLst>
              <a:ext uri="{FF2B5EF4-FFF2-40B4-BE49-F238E27FC236}">
                <a16:creationId xmlns:a16="http://schemas.microsoft.com/office/drawing/2014/main" id="{D440C51C-B06F-CB2E-ED83-8E483E7779B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61266" y="6539900"/>
            <a:ext cx="1036676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pic>
        <p:nvPicPr>
          <p:cNvPr id="4" name="UHH-Logo">
            <a:extLst>
              <a:ext uri="{FF2B5EF4-FFF2-40B4-BE49-F238E27FC236}">
                <a16:creationId xmlns:a16="http://schemas.microsoft.com/office/drawing/2014/main" id="{D9B3E6FA-960E-96B0-B53A-73021BB11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9" y="5503702"/>
            <a:ext cx="2358852" cy="1093649"/>
          </a:xfrm>
          <a:prstGeom prst="rect">
            <a:avLst/>
          </a:prstGeom>
        </p:spPr>
      </p:pic>
      <p:sp>
        <p:nvSpPr>
          <p:cNvPr id="6" name="Datumsplatzhalter">
            <a:extLst>
              <a:ext uri="{FF2B5EF4-FFF2-40B4-BE49-F238E27FC236}">
                <a16:creationId xmlns:a16="http://schemas.microsoft.com/office/drawing/2014/main" id="{6F15DAC3-6FD9-0866-D987-4FF0DF5E7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ußzeilenplatzhalter">
            <a:extLst>
              <a:ext uri="{FF2B5EF4-FFF2-40B4-BE49-F238E27FC236}">
                <a16:creationId xmlns:a16="http://schemas.microsoft.com/office/drawing/2014/main" id="{BE06C47F-82E8-8701-5EC1-831DF30A6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0915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überschrift (auf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9C441111-369E-A65C-85C0-6BD35550F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2875" y="6153346"/>
            <a:ext cx="877325" cy="3661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1" name="Bildplatzhalter">
            <a:extLst>
              <a:ext uri="{FF2B5EF4-FFF2-40B4-BE49-F238E27FC236}">
                <a16:creationId xmlns:a16="http://schemas.microsoft.com/office/drawing/2014/main" id="{02B05530-5D4E-70F8-52DA-FDF69546DB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396" cy="68580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3" name="Copyright">
            <a:extLst>
              <a:ext uri="{FF2B5EF4-FFF2-40B4-BE49-F238E27FC236}">
                <a16:creationId xmlns:a16="http://schemas.microsoft.com/office/drawing/2014/main" id="{DF8F1031-7DA1-B48B-66B9-8557FAFE06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61266" y="6539900"/>
            <a:ext cx="1036676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D405C45-0DD4-C48A-FA2D-9BDC7F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53091"/>
            <a:ext cx="4559829" cy="1530158"/>
          </a:xfrm>
          <a:solidFill>
            <a:schemeClr val="accent2"/>
          </a:solidFill>
        </p:spPr>
        <p:txBody>
          <a:bodyPr wrap="square" lIns="540000" tIns="270000" rIns="360000" bIns="270000" anchor="b">
            <a:spAutoFit/>
          </a:bodyPr>
          <a:lstStyle>
            <a:lvl1pPr>
              <a:lnSpc>
                <a:spcPct val="10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DB7858C6-DCA2-C893-3EE8-987458DD8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D369F843-3366-1209-6128-E5DC123E6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438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509184"/>
            <a:ext cx="8256488" cy="3937001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29B302F5-284F-3079-6EAC-C920CD76E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71C7B469-3DC0-7EC7-FA90-6C165FB15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9367073-303F-D294-FFA0-CB0A3A861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CEE53C70-75A7-A62E-53DB-69DDC21A6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8779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Inhalt (blau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HH-Logo">
            <a:extLst>
              <a:ext uri="{FF2B5EF4-FFF2-40B4-BE49-F238E27FC236}">
                <a16:creationId xmlns:a16="http://schemas.microsoft.com/office/drawing/2014/main" id="{3CB7C4BB-7B9F-D5C9-4EC5-58F8D7EEA6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31800" y="5842302"/>
            <a:ext cx="1727763" cy="562732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nhaltsplatzhalter">
            <a:extLst>
              <a:ext uri="{FF2B5EF4-FFF2-40B4-BE49-F238E27FC236}">
                <a16:creationId xmlns:a16="http://schemas.microsoft.com/office/drawing/2014/main" id="{2060DD5D-EE2C-1DE9-17FB-CFD0B6F63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509184"/>
            <a:ext cx="8256488" cy="3937001"/>
          </a:xfrm>
        </p:spPr>
        <p:txBody>
          <a:bodyPr lIns="0"/>
          <a:lstStyle>
            <a:lvl1pPr>
              <a:lnSpc>
                <a:spcPct val="110000"/>
              </a:lnSpc>
              <a:buClr>
                <a:schemeClr val="tx1"/>
              </a:buClr>
              <a:defRPr/>
            </a:lvl1pPr>
            <a:lvl2pPr>
              <a:lnSpc>
                <a:spcPct val="110000"/>
              </a:lnSpc>
              <a:buClr>
                <a:schemeClr val="tx1"/>
              </a:buClr>
              <a:defRPr/>
            </a:lvl2pPr>
            <a:lvl3pPr>
              <a:lnSpc>
                <a:spcPct val="110000"/>
              </a:lnSpc>
              <a:buClr>
                <a:schemeClr val="tx1"/>
              </a:buClr>
              <a:defRPr/>
            </a:lvl3pPr>
            <a:lvl4pPr>
              <a:lnSpc>
                <a:spcPct val="110000"/>
              </a:lnSpc>
              <a:buClr>
                <a:schemeClr val="tx1"/>
              </a:buClr>
              <a:defRPr/>
            </a:lvl4pPr>
            <a:lvl5pPr>
              <a:lnSpc>
                <a:spcPct val="110000"/>
              </a:lnSpc>
              <a:buClr>
                <a:schemeClr val="tx1"/>
              </a:buCl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Datumsplatzhalter">
            <a:extLst>
              <a:ext uri="{FF2B5EF4-FFF2-40B4-BE49-F238E27FC236}">
                <a16:creationId xmlns:a16="http://schemas.microsoft.com/office/drawing/2014/main" id="{4587A11D-BE80-671B-6AF9-9C02BBFD07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F3FCC813-C10C-BF29-F6C2-5F382BA4E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F6114D8C-4BDC-53CF-1F7F-A0EAB3E232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12825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">
            <a:extLst>
              <a:ext uri="{FF2B5EF4-FFF2-40B4-BE49-F238E27FC236}">
                <a16:creationId xmlns:a16="http://schemas.microsoft.com/office/drawing/2014/main" id="{42467729-862C-ACCE-B8E1-699AA571B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11328400" cy="767788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C447979-4F8F-513E-6D67-85083E82B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509183"/>
            <a:ext cx="11328400" cy="3911127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A38D8480-7034-8749-BB95-7BE05B39A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C8655903-FC10-2F8E-CBB3-890499D62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10" name="UHH-Logo">
            <a:extLst>
              <a:ext uri="{FF2B5EF4-FFF2-40B4-BE49-F238E27FC236}">
                <a16:creationId xmlns:a16="http://schemas.microsoft.com/office/drawing/2014/main" id="{EA56778A-D8C2-3522-4BDE-8E5736FA4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9" y="5503702"/>
            <a:ext cx="2358852" cy="1093649"/>
          </a:xfrm>
          <a:prstGeom prst="rect">
            <a:avLst/>
          </a:prstGeom>
        </p:spPr>
      </p:pic>
      <p:sp>
        <p:nvSpPr>
          <p:cNvPr id="8" name="Foliennummernplatzhalter">
            <a:extLst>
              <a:ext uri="{FF2B5EF4-FFF2-40B4-BE49-F238E27FC236}">
                <a16:creationId xmlns:a16="http://schemas.microsoft.com/office/drawing/2014/main" id="{F0FD46E1-37CF-B929-B565-E8D8B2CAE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2875" y="6153346"/>
            <a:ext cx="877325" cy="3661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8257A336-5DA8-4C9F-A1C1-21BECB49980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6492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 ftr="0" dt="0"/>
  <p:txStyles>
    <p:titleStyle>
      <a:lvl1pPr algn="l" defTabSz="1219170" rtl="0" eaLnBrk="1" latinLnBrk="0" hangingPunct="1">
        <a:lnSpc>
          <a:spcPct val="110000"/>
        </a:lnSpc>
        <a:spcBef>
          <a:spcPct val="0"/>
        </a:spcBef>
        <a:buNone/>
        <a:defRPr lang="de-DE" sz="3467" b="1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100000"/>
        </a:lnSpc>
        <a:spcBef>
          <a:spcPts val="1600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100000"/>
        </a:lnSpc>
        <a:spcBef>
          <a:spcPts val="667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100000"/>
        </a:lnSpc>
        <a:spcBef>
          <a:spcPts val="667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100000"/>
        </a:lnSpc>
        <a:spcBef>
          <a:spcPts val="667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100000"/>
        </a:lnSpc>
        <a:spcBef>
          <a:spcPts val="667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04">
          <p15:clr>
            <a:srgbClr val="F26B43"/>
          </p15:clr>
        </p15:guide>
        <p15:guide id="3" pos="5556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573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3560">
          <p15:clr>
            <a:srgbClr val="F26B43"/>
          </p15:clr>
        </p15:guide>
        <p15:guide id="8" pos="22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arc.wenskat@desy.de" TargetMode="Externa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701C4C8-867F-43DE-A0F5-8C9B4F65F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381" y="4293097"/>
            <a:ext cx="11120122" cy="1370460"/>
          </a:xfrm>
        </p:spPr>
        <p:txBody>
          <a:bodyPr>
            <a:normAutofit/>
          </a:bodyPr>
          <a:lstStyle/>
          <a:p>
            <a:r>
              <a:rPr lang="en-US" dirty="0"/>
              <a:t>Thermal transmittance measurements of SIS &amp; Nb</a:t>
            </a:r>
            <a:r>
              <a:rPr lang="en-US" baseline="-25000" dirty="0"/>
              <a:t>3</a:t>
            </a:r>
            <a:r>
              <a:rPr lang="en-US" dirty="0"/>
              <a:t>Sn coated samples at cryogenic temperatures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C8F1221-9E49-42AD-9FA9-92CAB2C306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Marc Wenskat – on behalf SRF R&amp;D Team</a:t>
            </a:r>
          </a:p>
          <a:p>
            <a:r>
              <a:rPr lang="de-DE" dirty="0" err="1"/>
              <a:t>emphasis</a:t>
            </a:r>
            <a:r>
              <a:rPr lang="de-DE" dirty="0"/>
              <a:t> on </a:t>
            </a:r>
            <a:r>
              <a:rPr lang="de-DE" u="sng" dirty="0"/>
              <a:t>Leon King, Anton </a:t>
            </a:r>
            <a:r>
              <a:rPr lang="de-DE" u="sng" dirty="0" err="1"/>
              <a:t>Lorf</a:t>
            </a:r>
            <a:r>
              <a:rPr lang="de-DE" u="sng" dirty="0"/>
              <a:t>, Cem </a:t>
            </a:r>
            <a:r>
              <a:rPr lang="de-DE" u="sng" dirty="0" err="1"/>
              <a:t>Saribal</a:t>
            </a:r>
            <a:endParaRPr lang="de-DE" u="sng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7CDC0D0-45DE-4E0E-B5BA-659F8B03C3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de-DE" dirty="0"/>
              <a:t>19.09.2024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8A4AFDE-329A-4D7E-93F1-C4DE71A9B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580" y="294425"/>
            <a:ext cx="3902770" cy="390277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54B28602-6B58-4FE7-817F-C50BF660929B}"/>
              </a:ext>
            </a:extLst>
          </p:cNvPr>
          <p:cNvSpPr/>
          <p:nvPr/>
        </p:nvSpPr>
        <p:spPr>
          <a:xfrm rot="5400000">
            <a:off x="5796804" y="2041597"/>
            <a:ext cx="39262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Image generated by </a:t>
            </a:r>
            <a:r>
              <a:rPr lang="en-US" sz="1200" dirty="0" err="1"/>
              <a:t>ChatGPT</a:t>
            </a:r>
            <a:r>
              <a:rPr lang="en-US" sz="1200" dirty="0"/>
              <a:t>, an AI model by </a:t>
            </a:r>
            <a:r>
              <a:rPr lang="en-US" sz="1200" dirty="0" err="1"/>
              <a:t>OpenAI</a:t>
            </a:r>
            <a:r>
              <a:rPr lang="en-US" sz="1200" dirty="0"/>
              <a:t>.</a:t>
            </a:r>
            <a:endParaRPr lang="de-DE" sz="1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B6FAD35-9FDE-43CC-805D-0D72E4851489}"/>
              </a:ext>
            </a:extLst>
          </p:cNvPr>
          <p:cNvSpPr/>
          <p:nvPr/>
        </p:nvSpPr>
        <p:spPr>
          <a:xfrm>
            <a:off x="3711696" y="3822535"/>
            <a:ext cx="3781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i="1" dirty="0">
                <a:solidFill>
                  <a:schemeClr val="bg1"/>
                </a:solidFill>
              </a:rPr>
              <a:t>“Draw me a picture illustrating thermal conduction in a metallic superconductor.”</a:t>
            </a:r>
            <a:endParaRPr lang="de-DE" sz="900" b="1" i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DESY - Wikipedia">
            <a:extLst>
              <a:ext uri="{FF2B5EF4-FFF2-40B4-BE49-F238E27FC236}">
                <a16:creationId xmlns:a16="http://schemas.microsoft.com/office/drawing/2014/main" id="{C326352F-9180-4108-ABA0-4C7FCD2F6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33" y="1589103"/>
            <a:ext cx="772357" cy="77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le:BMBF Logo.svg - Wikipedia">
            <a:extLst>
              <a:ext uri="{FF2B5EF4-FFF2-40B4-BE49-F238E27FC236}">
                <a16:creationId xmlns:a16="http://schemas.microsoft.com/office/drawing/2014/main" id="{9D6C5DE3-5B27-4900-964F-4F226DEBA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85" y="2428506"/>
            <a:ext cx="1742104" cy="107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270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1A37FBB-2982-49C7-A65B-97FB90DEE8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0" t="16570" r="24068" b="4935"/>
          <a:stretch/>
        </p:blipFill>
        <p:spPr>
          <a:xfrm>
            <a:off x="180702" y="1408378"/>
            <a:ext cx="5341855" cy="4250407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3F4A4C4-7350-44AB-B3C4-2345563A3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858" y="1334526"/>
            <a:ext cx="6571141" cy="5523474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Nb</a:t>
            </a:r>
            <a:r>
              <a:rPr lang="de-DE" baseline="-25000" dirty="0"/>
              <a:t>3</a:t>
            </a:r>
            <a:r>
              <a:rPr lang="de-DE" dirty="0"/>
              <a:t>Sn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i="1" dirty="0"/>
              <a:t>K</a:t>
            </a:r>
            <a:r>
              <a:rPr lang="de-DE" i="1" baseline="-25000" dirty="0"/>
              <a:t>0</a:t>
            </a:r>
            <a:r>
              <a:rPr lang="de-DE" dirty="0"/>
              <a:t> after </a:t>
            </a:r>
            <a:r>
              <a:rPr lang="de-DE" dirty="0" err="1"/>
              <a:t>coating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side</a:t>
            </a:r>
            <a:endParaRPr lang="de-DE" dirty="0"/>
          </a:p>
          <a:p>
            <a:r>
              <a:rPr lang="de-DE" dirty="0"/>
              <a:t>Further </a:t>
            </a:r>
            <a:r>
              <a:rPr lang="de-DE" dirty="0" err="1"/>
              <a:t>increase</a:t>
            </a:r>
            <a:r>
              <a:rPr lang="de-DE" dirty="0"/>
              <a:t> after </a:t>
            </a:r>
            <a:r>
              <a:rPr lang="de-DE" dirty="0" err="1"/>
              <a:t>coating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endParaRPr lang="de-DE" dirty="0"/>
          </a:p>
          <a:p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can‘t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thermal </a:t>
            </a:r>
            <a:r>
              <a:rPr lang="de-DE" dirty="0" err="1"/>
              <a:t>conductivity</a:t>
            </a:r>
            <a:r>
              <a:rPr lang="de-DE" dirty="0"/>
              <a:t> </a:t>
            </a:r>
            <a:r>
              <a:rPr lang="el-GR" i="1" dirty="0"/>
              <a:t>λ</a:t>
            </a:r>
            <a:r>
              <a:rPr lang="de-DE" i="1" dirty="0"/>
              <a:t> </a:t>
            </a:r>
            <a:r>
              <a:rPr lang="de-DE" dirty="0" err="1"/>
              <a:t>of</a:t>
            </a:r>
            <a:r>
              <a:rPr lang="de-DE" dirty="0"/>
              <a:t> Nb</a:t>
            </a:r>
            <a:r>
              <a:rPr lang="de-DE" baseline="-25000" dirty="0"/>
              <a:t>3</a:t>
            </a:r>
            <a:r>
              <a:rPr lang="de-DE" dirty="0"/>
              <a:t>Sn</a:t>
            </a:r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Kapitza-Resistance </a:t>
            </a:r>
            <a:r>
              <a:rPr lang="de-DE" i="1" dirty="0"/>
              <a:t>R</a:t>
            </a:r>
            <a:r>
              <a:rPr lang="de-DE" i="1" baseline="-25000" dirty="0"/>
              <a:t>K</a:t>
            </a:r>
            <a:r>
              <a:rPr lang="de-DE" dirty="0"/>
              <a:t>?</a:t>
            </a:r>
          </a:p>
          <a:p>
            <a:pPr lvl="1"/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i="1" dirty="0"/>
              <a:t>R</a:t>
            </a:r>
            <a:r>
              <a:rPr lang="de-DE" i="1" baseline="-25000" dirty="0"/>
              <a:t>K,Nb</a:t>
            </a:r>
            <a:r>
              <a:rPr lang="de-DE" sz="1700" i="1" baseline="-25000" dirty="0"/>
              <a:t>3</a:t>
            </a:r>
            <a:r>
              <a:rPr lang="de-DE" i="1" baseline="-25000" dirty="0"/>
              <a:t>Sn</a:t>
            </a:r>
            <a:r>
              <a:rPr lang="de-DE" dirty="0"/>
              <a:t> &lt; </a:t>
            </a:r>
            <a:r>
              <a:rPr lang="de-DE" i="1" dirty="0" err="1"/>
              <a:t>R</a:t>
            </a:r>
            <a:r>
              <a:rPr lang="de-DE" i="1" baseline="-25000" dirty="0" err="1"/>
              <a:t>K,Nb</a:t>
            </a:r>
            <a:r>
              <a:rPr lang="de-DE" dirty="0"/>
              <a:t> ? </a:t>
            </a:r>
          </a:p>
          <a:p>
            <a:pPr lvl="1"/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roughness</a:t>
            </a:r>
            <a:r>
              <a:rPr lang="de-DE" dirty="0"/>
              <a:t>?</a:t>
            </a:r>
          </a:p>
          <a:p>
            <a:pPr lvl="2"/>
            <a:r>
              <a:rPr lang="de-DE" sz="2200" dirty="0"/>
              <a:t>Surface </a:t>
            </a:r>
            <a:r>
              <a:rPr lang="de-DE" sz="2200" dirty="0" err="1"/>
              <a:t>area</a:t>
            </a:r>
            <a:r>
              <a:rPr lang="de-DE" sz="2200" dirty="0"/>
              <a:t> </a:t>
            </a:r>
            <a:r>
              <a:rPr lang="de-DE" sz="2200" dirty="0" err="1"/>
              <a:t>would</a:t>
            </a:r>
            <a:r>
              <a:rPr lang="de-DE" sz="2200" dirty="0"/>
              <a:t> </a:t>
            </a:r>
            <a:r>
              <a:rPr lang="de-DE" sz="2200" dirty="0" err="1"/>
              <a:t>have</a:t>
            </a:r>
            <a:r>
              <a:rPr lang="de-DE" sz="2200" dirty="0"/>
              <a:t> </a:t>
            </a:r>
            <a:r>
              <a:rPr lang="de-DE" sz="2200" dirty="0" err="1"/>
              <a:t>to</a:t>
            </a:r>
            <a:r>
              <a:rPr lang="de-DE" sz="2200" dirty="0"/>
              <a:t> </a:t>
            </a:r>
            <a:r>
              <a:rPr lang="de-DE" sz="2200" dirty="0" err="1"/>
              <a:t>increase</a:t>
            </a:r>
            <a:r>
              <a:rPr lang="de-DE" sz="2200" dirty="0"/>
              <a:t> </a:t>
            </a:r>
            <a:r>
              <a:rPr lang="de-DE" sz="2200" dirty="0" err="1"/>
              <a:t>by</a:t>
            </a:r>
            <a:r>
              <a:rPr lang="de-DE" sz="2200" dirty="0"/>
              <a:t> x2</a:t>
            </a:r>
          </a:p>
          <a:p>
            <a:pPr lvl="2"/>
            <a:r>
              <a:rPr lang="de-DE" sz="2200" dirty="0">
                <a:solidFill>
                  <a:srgbClr val="0070C0"/>
                </a:solidFill>
              </a:rPr>
              <a:t>As-</a:t>
            </a:r>
            <a:r>
              <a:rPr lang="de-DE" sz="2200" dirty="0" err="1">
                <a:solidFill>
                  <a:srgbClr val="0070C0"/>
                </a:solidFill>
              </a:rPr>
              <a:t>fabricated</a:t>
            </a:r>
            <a:r>
              <a:rPr lang="de-DE" sz="2200" dirty="0"/>
              <a:t> Nb </a:t>
            </a:r>
            <a:r>
              <a:rPr lang="de-DE" sz="2200" dirty="0" err="1"/>
              <a:t>had</a:t>
            </a:r>
            <a:r>
              <a:rPr lang="de-DE" sz="2200" dirty="0"/>
              <a:t> </a:t>
            </a:r>
            <a:r>
              <a:rPr lang="de-DE" sz="2200" dirty="0" err="1"/>
              <a:t>similar</a:t>
            </a:r>
            <a:r>
              <a:rPr lang="de-DE" sz="2200" dirty="0"/>
              <a:t> </a:t>
            </a:r>
            <a:r>
              <a:rPr lang="en-US" sz="2200" i="1" dirty="0"/>
              <a:t>K</a:t>
            </a:r>
            <a:r>
              <a:rPr lang="en-US" sz="2200" i="1" baseline="-25000" dirty="0"/>
              <a:t>0</a:t>
            </a:r>
            <a:r>
              <a:rPr lang="de-DE" sz="2200" dirty="0"/>
              <a:t> </a:t>
            </a:r>
          </a:p>
          <a:p>
            <a:r>
              <a:rPr lang="de-DE" dirty="0"/>
              <a:t>Next </a:t>
            </a:r>
            <a:r>
              <a:rPr lang="de-DE" dirty="0" err="1"/>
              <a:t>steps</a:t>
            </a:r>
            <a:r>
              <a:rPr lang="de-DE" dirty="0"/>
              <a:t>: </a:t>
            </a:r>
          </a:p>
          <a:p>
            <a:pPr lvl="1"/>
            <a:r>
              <a:rPr lang="de-DE" dirty="0" err="1"/>
              <a:t>Coat</a:t>
            </a:r>
            <a:r>
              <a:rPr lang="de-DE" dirty="0"/>
              <a:t> </a:t>
            </a:r>
            <a:r>
              <a:rPr lang="de-DE" dirty="0" err="1"/>
              <a:t>second</a:t>
            </a:r>
            <a:r>
              <a:rPr lang="de-DE" dirty="0"/>
              <a:t> sample pair, </a:t>
            </a:r>
            <a:r>
              <a:rPr lang="de-DE" dirty="0" err="1"/>
              <a:t>measure</a:t>
            </a:r>
            <a:r>
              <a:rPr lang="de-DE" dirty="0"/>
              <a:t> K</a:t>
            </a:r>
            <a:r>
              <a:rPr lang="de-DE" baseline="-25000" dirty="0"/>
              <a:t>0</a:t>
            </a:r>
          </a:p>
          <a:p>
            <a:pPr lvl="1"/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roughness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&amp; after </a:t>
            </a:r>
          </a:p>
          <a:p>
            <a:pPr lvl="1"/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as-fabricated</a:t>
            </a:r>
            <a:r>
              <a:rPr lang="de-DE" dirty="0"/>
              <a:t> </a:t>
            </a:r>
            <a:r>
              <a:rPr lang="de-DE" dirty="0" err="1"/>
              <a:t>roughness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06E89AE-1700-4DFF-A10C-D1B0C425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Nb</a:t>
            </a:r>
            <a:r>
              <a:rPr lang="de-DE" baseline="-25000" dirty="0"/>
              <a:t>3</a:t>
            </a:r>
            <a:r>
              <a:rPr lang="de-DE" dirty="0"/>
              <a:t>Sn </a:t>
            </a:r>
            <a:r>
              <a:rPr lang="de-DE" dirty="0" err="1"/>
              <a:t>coating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an </a:t>
            </a:r>
            <a:r>
              <a:rPr lang="de-DE" dirty="0" err="1"/>
              <a:t>unexpected</a:t>
            </a:r>
            <a:r>
              <a:rPr lang="de-DE" dirty="0"/>
              <a:t> </a:t>
            </a:r>
            <a:r>
              <a:rPr lang="de-DE" dirty="0" err="1"/>
              <a:t>behavior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40297C-B39C-45D3-B4A3-0E0F43566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10</a:t>
            </a:fld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F9A7172-1F3E-4B78-8AAC-2FABDF2A4104}"/>
              </a:ext>
            </a:extLst>
          </p:cNvPr>
          <p:cNvSpPr/>
          <p:nvPr/>
        </p:nvSpPr>
        <p:spPr>
          <a:xfrm>
            <a:off x="755684" y="2915873"/>
            <a:ext cx="4680000" cy="315151"/>
          </a:xfrm>
          <a:prstGeom prst="rect">
            <a:avLst/>
          </a:prstGeom>
          <a:solidFill>
            <a:schemeClr val="tx2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pic>
        <p:nvPicPr>
          <p:cNvPr id="3078" name="Picture 6" descr="https://upload.wikimedia.org/wikipedia/de/thumb/2/24/TU_Darmstadt_Logo.svg/1920px-TU_Darmstadt_Logo.svg.png">
            <a:extLst>
              <a:ext uri="{FF2B5EF4-FFF2-40B4-BE49-F238E27FC236}">
                <a16:creationId xmlns:a16="http://schemas.microsoft.com/office/drawing/2014/main" id="{A963A435-1F2D-473C-A471-5410AC21B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038" y="5719317"/>
            <a:ext cx="1932587" cy="8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E99FBACD-95C5-469A-9133-A7EAC4857F70}"/>
              </a:ext>
            </a:extLst>
          </p:cNvPr>
          <p:cNvSpPr/>
          <p:nvPr/>
        </p:nvSpPr>
        <p:spPr>
          <a:xfrm>
            <a:off x="1860522" y="1334526"/>
            <a:ext cx="2427393" cy="1085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DE96215-89F2-499D-A064-3252B8776005}"/>
              </a:ext>
            </a:extLst>
          </p:cNvPr>
          <p:cNvSpPr/>
          <p:nvPr/>
        </p:nvSpPr>
        <p:spPr>
          <a:xfrm>
            <a:off x="4108111" y="1592645"/>
            <a:ext cx="1216363" cy="615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84F33DD7-2D73-49E8-938D-955035CA2F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943" t="19383" r="25651" b="69251"/>
          <a:stretch/>
        </p:blipFill>
        <p:spPr>
          <a:xfrm>
            <a:off x="4128834" y="1561508"/>
            <a:ext cx="905450" cy="615457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F55BEE18-C49C-413C-B8CF-98DB65AF7EE1}"/>
              </a:ext>
            </a:extLst>
          </p:cNvPr>
          <p:cNvSpPr/>
          <p:nvPr/>
        </p:nvSpPr>
        <p:spPr>
          <a:xfrm>
            <a:off x="1158240" y="3298440"/>
            <a:ext cx="4266016" cy="476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EA9E347-D3B3-4D07-B073-99EE952E9FF4}"/>
              </a:ext>
            </a:extLst>
          </p:cNvPr>
          <p:cNvSpPr/>
          <p:nvPr/>
        </p:nvSpPr>
        <p:spPr>
          <a:xfrm flipV="1">
            <a:off x="765727" y="3726180"/>
            <a:ext cx="272497" cy="6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EEC7CE9-B1DD-4E54-BAA3-F3A817CA64E1}"/>
              </a:ext>
            </a:extLst>
          </p:cNvPr>
          <p:cNvSpPr/>
          <p:nvPr/>
        </p:nvSpPr>
        <p:spPr>
          <a:xfrm flipV="1">
            <a:off x="1151097" y="3708584"/>
            <a:ext cx="272497" cy="6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6FD1EAB8-46DC-4695-B4D2-F1598126A5D5}"/>
              </a:ext>
            </a:extLst>
          </p:cNvPr>
          <p:cNvSpPr/>
          <p:nvPr/>
        </p:nvSpPr>
        <p:spPr>
          <a:xfrm rot="4504027" flipV="1">
            <a:off x="437542" y="2667419"/>
            <a:ext cx="1264918" cy="192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272C356-4AF1-4808-AF91-392FAF3135C3}"/>
              </a:ext>
            </a:extLst>
          </p:cNvPr>
          <p:cNvSpPr/>
          <p:nvPr/>
        </p:nvSpPr>
        <p:spPr>
          <a:xfrm rot="4504027" flipV="1">
            <a:off x="1174095" y="3116335"/>
            <a:ext cx="365542" cy="192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F0216CA-19FF-4434-A51A-C1B3D8FC7EAB}"/>
              </a:ext>
            </a:extLst>
          </p:cNvPr>
          <p:cNvSpPr/>
          <p:nvPr/>
        </p:nvSpPr>
        <p:spPr>
          <a:xfrm rot="5400000" flipV="1">
            <a:off x="845208" y="1993676"/>
            <a:ext cx="161870" cy="192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2AB0C35-C71B-4F7D-B3C4-053D242DCE09}"/>
              </a:ext>
            </a:extLst>
          </p:cNvPr>
          <p:cNvSpPr/>
          <p:nvPr/>
        </p:nvSpPr>
        <p:spPr>
          <a:xfrm flipV="1">
            <a:off x="3132200" y="1798401"/>
            <a:ext cx="1977382" cy="192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7D0C43A-BD38-4FB3-B118-0FCF79F6DF53}"/>
              </a:ext>
            </a:extLst>
          </p:cNvPr>
          <p:cNvSpPr/>
          <p:nvPr/>
        </p:nvSpPr>
        <p:spPr>
          <a:xfrm flipV="1">
            <a:off x="3163950" y="2408017"/>
            <a:ext cx="1977382" cy="192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AC19F6B-B9C3-4C02-BA1A-237E315FE2C5}"/>
              </a:ext>
            </a:extLst>
          </p:cNvPr>
          <p:cNvSpPr/>
          <p:nvPr/>
        </p:nvSpPr>
        <p:spPr>
          <a:xfrm flipV="1">
            <a:off x="3163950" y="2571413"/>
            <a:ext cx="1977382" cy="192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6E81CF6E-A9F3-40B3-97E3-4895B6537B54}"/>
              </a:ext>
            </a:extLst>
          </p:cNvPr>
          <p:cNvSpPr/>
          <p:nvPr/>
        </p:nvSpPr>
        <p:spPr>
          <a:xfrm flipV="1">
            <a:off x="3141759" y="1987011"/>
            <a:ext cx="1977382" cy="192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D37E521-CBE3-49A6-AE68-0DCE7015433A}"/>
              </a:ext>
            </a:extLst>
          </p:cNvPr>
          <p:cNvSpPr/>
          <p:nvPr/>
        </p:nvSpPr>
        <p:spPr>
          <a:xfrm>
            <a:off x="1545966" y="2837277"/>
            <a:ext cx="3883315" cy="521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E4D715E-2079-4E41-B2D6-F3D599F6C2FA}"/>
              </a:ext>
            </a:extLst>
          </p:cNvPr>
          <p:cNvSpPr/>
          <p:nvPr/>
        </p:nvSpPr>
        <p:spPr>
          <a:xfrm>
            <a:off x="765726" y="3168966"/>
            <a:ext cx="417755" cy="6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73D8096-CC27-4DFA-9AED-4A21BECD26B9}"/>
              </a:ext>
            </a:extLst>
          </p:cNvPr>
          <p:cNvSpPr/>
          <p:nvPr/>
        </p:nvSpPr>
        <p:spPr>
          <a:xfrm>
            <a:off x="1270071" y="3166093"/>
            <a:ext cx="417755" cy="6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B86CB189-EB78-4540-82DD-94AAD40C2252}"/>
              </a:ext>
            </a:extLst>
          </p:cNvPr>
          <p:cNvSpPr/>
          <p:nvPr/>
        </p:nvSpPr>
        <p:spPr>
          <a:xfrm rot="3135583">
            <a:off x="1017921" y="2516268"/>
            <a:ext cx="648251" cy="266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731DC2A-5652-4C52-B706-145C09528A92}"/>
              </a:ext>
            </a:extLst>
          </p:cNvPr>
          <p:cNvSpPr/>
          <p:nvPr/>
        </p:nvSpPr>
        <p:spPr>
          <a:xfrm rot="5100393">
            <a:off x="1002169" y="2169796"/>
            <a:ext cx="262351" cy="218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DD2B71E1-5C8D-4A55-AA23-02632DE28689}"/>
              </a:ext>
            </a:extLst>
          </p:cNvPr>
          <p:cNvSpPr/>
          <p:nvPr/>
        </p:nvSpPr>
        <p:spPr>
          <a:xfrm rot="5100393">
            <a:off x="996781" y="1921340"/>
            <a:ext cx="262351" cy="218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1805165-5307-4570-914F-DDF5AAC5FCBB}"/>
              </a:ext>
            </a:extLst>
          </p:cNvPr>
          <p:cNvSpPr/>
          <p:nvPr/>
        </p:nvSpPr>
        <p:spPr>
          <a:xfrm rot="5400000">
            <a:off x="889708" y="1725578"/>
            <a:ext cx="304659" cy="218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00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3F4A4C4-7350-44AB-B3C4-2345563A3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799" y="1509184"/>
            <a:ext cx="11575474" cy="3937001"/>
          </a:xfrm>
        </p:spPr>
        <p:txBody>
          <a:bodyPr/>
          <a:lstStyle/>
          <a:p>
            <a:r>
              <a:rPr lang="de-DE" dirty="0"/>
              <a:t>Thermal </a:t>
            </a:r>
            <a:r>
              <a:rPr lang="en-US" dirty="0"/>
              <a:t>transmittance</a:t>
            </a:r>
            <a:r>
              <a:rPr lang="de-DE" dirty="0"/>
              <a:t> </a:t>
            </a:r>
            <a:r>
              <a:rPr lang="de-DE" i="1" dirty="0"/>
              <a:t>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property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coated</a:t>
            </a:r>
            <a:r>
              <a:rPr lang="de-DE" dirty="0"/>
              <a:t> </a:t>
            </a:r>
            <a:r>
              <a:rPr lang="de-DE" dirty="0" err="1"/>
              <a:t>cavities</a:t>
            </a:r>
            <a:r>
              <a:rPr lang="de-DE" dirty="0"/>
              <a:t> </a:t>
            </a:r>
          </a:p>
          <a:p>
            <a:r>
              <a:rPr lang="de-DE" dirty="0" err="1"/>
              <a:t>Yet</a:t>
            </a:r>
            <a:r>
              <a:rPr lang="de-DE" dirty="0"/>
              <a:t>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remains</a:t>
            </a:r>
            <a:r>
              <a:rPr lang="de-DE" dirty="0"/>
              <a:t> </a:t>
            </a:r>
            <a:r>
              <a:rPr lang="de-DE" dirty="0" err="1"/>
              <a:t>unknown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material / material </a:t>
            </a:r>
            <a:r>
              <a:rPr lang="de-DE" dirty="0" err="1"/>
              <a:t>combinations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assess</a:t>
            </a:r>
            <a:r>
              <a:rPr lang="de-DE" dirty="0"/>
              <a:t> </a:t>
            </a:r>
            <a:r>
              <a:rPr lang="de-DE" dirty="0" err="1"/>
              <a:t>impact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treatments</a:t>
            </a:r>
            <a:r>
              <a:rPr lang="de-DE" dirty="0"/>
              <a:t> &amp; </a:t>
            </a:r>
            <a:r>
              <a:rPr lang="de-DE" dirty="0" err="1"/>
              <a:t>coatings</a:t>
            </a:r>
            <a:endParaRPr lang="de-DE" dirty="0"/>
          </a:p>
          <a:p>
            <a:pPr lvl="1"/>
            <a:r>
              <a:rPr lang="de-DE" dirty="0"/>
              <a:t>SIS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comparable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bare Nb, </a:t>
            </a:r>
            <a:r>
              <a:rPr lang="de-DE" dirty="0" err="1"/>
              <a:t>despite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interfaces</a:t>
            </a:r>
            <a:endParaRPr lang="de-DE" dirty="0"/>
          </a:p>
          <a:p>
            <a:pPr lvl="1"/>
            <a:r>
              <a:rPr lang="de-DE" dirty="0"/>
              <a:t>Nb</a:t>
            </a:r>
            <a:r>
              <a:rPr lang="de-DE" baseline="-25000" dirty="0"/>
              <a:t>3</a:t>
            </a:r>
            <a:r>
              <a:rPr lang="de-DE" dirty="0"/>
              <a:t>Sn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significant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i="1" dirty="0"/>
              <a:t>K</a:t>
            </a:r>
            <a:r>
              <a:rPr lang="de-DE" dirty="0"/>
              <a:t> – material </a:t>
            </a:r>
            <a:r>
              <a:rPr lang="de-DE" dirty="0" err="1"/>
              <a:t>property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roughness</a:t>
            </a:r>
            <a:r>
              <a:rPr lang="de-DE" dirty="0"/>
              <a:t>? </a:t>
            </a:r>
          </a:p>
          <a:p>
            <a:r>
              <a:rPr lang="de-DE" dirty="0"/>
              <a:t>Next-gen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soldered</a:t>
            </a:r>
            <a:r>
              <a:rPr lang="de-DE" dirty="0"/>
              <a:t> </a:t>
            </a:r>
            <a:r>
              <a:rPr lang="de-DE" dirty="0" err="1"/>
              <a:t>stainless</a:t>
            </a:r>
            <a:r>
              <a:rPr lang="de-DE" dirty="0"/>
              <a:t> </a:t>
            </a:r>
            <a:r>
              <a:rPr lang="de-DE" dirty="0" err="1"/>
              <a:t>steel</a:t>
            </a:r>
            <a:r>
              <a:rPr lang="de-DE" dirty="0"/>
              <a:t> </a:t>
            </a:r>
            <a:r>
              <a:rPr lang="de-DE" dirty="0" err="1"/>
              <a:t>capillary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fabricated</a:t>
            </a:r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06E89AE-1700-4DFF-A10C-D1B0C425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7FA808-3C6B-46EB-9C5C-DC2605DD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692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CD02A179-1CB0-460C-A630-D282A35D5B00}"/>
              </a:ext>
            </a:extLst>
          </p:cNvPr>
          <p:cNvSpPr txBox="1">
            <a:spLocks/>
          </p:cNvSpPr>
          <p:nvPr/>
        </p:nvSpPr>
        <p:spPr>
          <a:xfrm>
            <a:off x="170329" y="349411"/>
            <a:ext cx="10625005" cy="778297"/>
          </a:xfrm>
          <a:prstGeom prst="rect">
            <a:avLst/>
          </a:prstGeom>
        </p:spPr>
        <p:txBody>
          <a:bodyPr/>
          <a:lstStyle>
            <a:lvl1pPr marL="304792" indent="-304792" algn="l" defTabSz="1219170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tx2"/>
              </a:buClr>
              <a:buFont typeface="Wingdings" pitchFamily="2" charset="2"/>
              <a:buChar char="§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77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Clr>
                <a:schemeClr val="tx2"/>
              </a:buClr>
              <a:buFont typeface="Wingdings" pitchFamily="2" charset="2"/>
              <a:buChar char="§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Clr>
                <a:schemeClr val="tx2"/>
              </a:buClr>
              <a:buFont typeface="Wingdings" pitchFamily="2" charset="2"/>
              <a:buChar char="§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Clr>
                <a:schemeClr val="tx2"/>
              </a:buClr>
              <a:buFont typeface="Wingdings" pitchFamily="2" charset="2"/>
              <a:buChar char="§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Clr>
                <a:schemeClr val="tx2"/>
              </a:buClr>
              <a:buFont typeface="Wingdings" pitchFamily="2" charset="2"/>
              <a:buChar char="§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600" b="1" dirty="0" err="1"/>
              <a:t>Thanks</a:t>
            </a:r>
            <a:r>
              <a:rPr lang="de-DE" sz="3600" b="1" dirty="0"/>
              <a:t> </a:t>
            </a:r>
            <a:r>
              <a:rPr lang="de-DE" sz="3600" b="1" dirty="0" err="1"/>
              <a:t>to</a:t>
            </a:r>
            <a:r>
              <a:rPr lang="de-DE" sz="3600" b="1" dirty="0"/>
              <a:t>…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0851826-8826-4900-949B-57FC1C1C7393}"/>
              </a:ext>
            </a:extLst>
          </p:cNvPr>
          <p:cNvSpPr txBox="1"/>
          <p:nvPr/>
        </p:nvSpPr>
        <p:spPr>
          <a:xfrm>
            <a:off x="6294987" y="1056622"/>
            <a:ext cx="2168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dirty="0" err="1">
                <a:latin typeface="Cooper Black" panose="0208090404030B020404" pitchFamily="18" charset="0"/>
              </a:rPr>
              <a:t>Questions</a:t>
            </a:r>
            <a:r>
              <a:rPr lang="de-DE" sz="2800" dirty="0">
                <a:latin typeface="Cooper Black" panose="0208090404030B020404" pitchFamily="18" charset="0"/>
              </a:rPr>
              <a:t>?</a:t>
            </a:r>
          </a:p>
        </p:txBody>
      </p:sp>
      <p:pic>
        <p:nvPicPr>
          <p:cNvPr id="8" name="Picture 4" descr="https://i.pinimg.com/originals/de/6a/0e/de6a0eec4cb6d8e56ec1d59687e6b418.gif">
            <a:extLst>
              <a:ext uri="{FF2B5EF4-FFF2-40B4-BE49-F238E27FC236}">
                <a16:creationId xmlns:a16="http://schemas.microsoft.com/office/drawing/2014/main" id="{3F5E9C97-3663-47CC-A2F5-7B5B6F3C5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381" y="1560106"/>
            <a:ext cx="5496250" cy="371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platzhalter 1">
            <a:extLst>
              <a:ext uri="{FF2B5EF4-FFF2-40B4-BE49-F238E27FC236}">
                <a16:creationId xmlns:a16="http://schemas.microsoft.com/office/drawing/2014/main" id="{6D407884-28EF-4F7A-B489-DD7EE4244006}"/>
              </a:ext>
            </a:extLst>
          </p:cNvPr>
          <p:cNvSpPr txBox="1">
            <a:spLocks/>
          </p:cNvSpPr>
          <p:nvPr/>
        </p:nvSpPr>
        <p:spPr>
          <a:xfrm>
            <a:off x="183293" y="4491465"/>
            <a:ext cx="5048163" cy="146255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800" b="1" i="1" dirty="0">
                <a:latin typeface="TheSans UHH Bold"/>
                <a:cs typeface="Times New Roman" panose="02020603050405020304" pitchFamily="18" charset="0"/>
              </a:rPr>
              <a:t>Contact:</a:t>
            </a:r>
          </a:p>
          <a:p>
            <a:pPr marL="0" indent="0">
              <a:buNone/>
            </a:pPr>
            <a:r>
              <a:rPr lang="de-DE" sz="1800" dirty="0">
                <a:latin typeface="TheSans UHH Bold"/>
                <a:cs typeface="Times New Roman" panose="02020603050405020304" pitchFamily="18" charset="0"/>
              </a:rPr>
              <a:t>Marc Wenskat</a:t>
            </a:r>
          </a:p>
          <a:p>
            <a:pPr marL="0" indent="0">
              <a:buNone/>
            </a:pPr>
            <a:r>
              <a:rPr lang="de-DE" sz="1800" dirty="0">
                <a:latin typeface="TheSans UHH Bold"/>
                <a:cs typeface="Times New Roman" panose="02020603050405020304" pitchFamily="18" charset="0"/>
              </a:rPr>
              <a:t>MSL/DESY</a:t>
            </a:r>
          </a:p>
          <a:p>
            <a:pPr marL="0" indent="0">
              <a:buNone/>
            </a:pPr>
            <a:r>
              <a:rPr lang="de-DE" sz="1800" dirty="0">
                <a:latin typeface="TheSans UHH Bold"/>
                <a:cs typeface="Times New Roman" panose="02020603050405020304" pitchFamily="18" charset="0"/>
              </a:rPr>
              <a:t>E-Mail: </a:t>
            </a:r>
            <a:r>
              <a:rPr lang="de-DE" sz="1800" dirty="0">
                <a:latin typeface="TheSans UHH Bold"/>
                <a:cs typeface="Times New Roman" panose="02020603050405020304" pitchFamily="18" charset="0"/>
                <a:hlinkClick r:id="rId3"/>
              </a:rPr>
              <a:t>marc.wenskat@desy.de</a:t>
            </a:r>
            <a:r>
              <a:rPr lang="de-DE" sz="1800" dirty="0">
                <a:latin typeface="TheSans UHH Bold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849DD32-8586-4192-9419-8436DE0EB972}"/>
              </a:ext>
            </a:extLst>
          </p:cNvPr>
          <p:cNvSpPr txBox="1"/>
          <p:nvPr/>
        </p:nvSpPr>
        <p:spPr>
          <a:xfrm>
            <a:off x="170328" y="1344930"/>
            <a:ext cx="64336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TheSans UHH Regular"/>
              </a:rPr>
              <a:t>you</a:t>
            </a:r>
            <a:r>
              <a:rPr lang="en-US" sz="2000" dirty="0">
                <a:latin typeface="TheSans UHH Regular"/>
              </a:rPr>
              <a:t> for listening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heSans UHH Regular"/>
              </a:rPr>
              <a:t>the </a:t>
            </a:r>
            <a:r>
              <a:rPr lang="en-US" sz="2000" b="1" dirty="0">
                <a:latin typeface="TheSans UHH Regular"/>
              </a:rPr>
              <a:t>conveners</a:t>
            </a:r>
            <a:r>
              <a:rPr lang="en-US" sz="2000" dirty="0">
                <a:latin typeface="TheSans UHH Regular"/>
              </a:rPr>
              <a:t> for the opportunity to present this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TheSans UHH Regular"/>
              </a:rPr>
              <a:t>DESY</a:t>
            </a:r>
            <a:r>
              <a:rPr lang="en-US" sz="2000" dirty="0">
                <a:latin typeface="TheSans UHH Regular"/>
              </a:rPr>
              <a:t> for the measurement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TheSans UHH Regular"/>
              </a:rPr>
              <a:t>BMBF</a:t>
            </a:r>
            <a:r>
              <a:rPr lang="en-US" sz="2000" dirty="0">
                <a:latin typeface="TheSans UHH Regular"/>
              </a:rPr>
              <a:t> for funding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heSans UHH Regular"/>
            </a:endParaRPr>
          </a:p>
        </p:txBody>
      </p:sp>
      <p:pic>
        <p:nvPicPr>
          <p:cNvPr id="1026" name="Picture 2" descr="DESY - Wikipedia">
            <a:extLst>
              <a:ext uri="{FF2B5EF4-FFF2-40B4-BE49-F238E27FC236}">
                <a16:creationId xmlns:a16="http://schemas.microsoft.com/office/drawing/2014/main" id="{3C58B405-817C-4DC5-B0B3-1CC3F2FDF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425" y="5829447"/>
            <a:ext cx="679142" cy="67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BMBF Logo.svg - Wikipedia">
            <a:extLst>
              <a:ext uri="{FF2B5EF4-FFF2-40B4-BE49-F238E27FC236}">
                <a16:creationId xmlns:a16="http://schemas.microsoft.com/office/drawing/2014/main" id="{4DD538D9-5779-43F2-81EF-7E890F8E5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390" y="5644756"/>
            <a:ext cx="1693413" cy="104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9A35CF35-4BF2-49C4-B7A7-E609091AFA91}"/>
              </a:ext>
            </a:extLst>
          </p:cNvPr>
          <p:cNvSpPr/>
          <p:nvPr/>
        </p:nvSpPr>
        <p:spPr>
          <a:xfrm>
            <a:off x="6329052" y="5228908"/>
            <a:ext cx="55125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Swartzwelder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, J. (Writer), &amp; </a:t>
            </a:r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Reardon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, J. (</a:t>
            </a:r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Director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). (1994, </a:t>
            </a:r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January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 6). Homer </a:t>
            </a:r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the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 Vigilante (Season 5, Episode 11) [TV </a:t>
            </a:r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series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 </a:t>
            </a:r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episode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]. In D. </a:t>
            </a:r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Mirkin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, J. L. Brooks, M. </a:t>
            </a:r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Groening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, &amp; S. Simon (Executive Producers), </a:t>
            </a:r>
            <a:r>
              <a:rPr lang="de-DE" sz="600" i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The Simpsons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. Gracie Films; </a:t>
            </a:r>
            <a:r>
              <a:rPr lang="de-DE" sz="600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Twentieth</a:t>
            </a:r>
            <a:r>
              <a:rPr lang="de-DE" sz="600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 Century Fox Film Corporation.</a:t>
            </a:r>
            <a:endParaRPr lang="de-DE" sz="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97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58BABBE-93FE-4737-958D-B8D15AE34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509184"/>
            <a:ext cx="5664200" cy="3937001"/>
          </a:xfrm>
        </p:spPr>
        <p:txBody>
          <a:bodyPr/>
          <a:lstStyle/>
          <a:p>
            <a:r>
              <a:rPr lang="de-DE" dirty="0" err="1"/>
              <a:t>Started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scans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cooling</a:t>
            </a:r>
            <a:r>
              <a:rPr lang="de-DE" dirty="0"/>
              <a:t> down at </a:t>
            </a:r>
            <a:r>
              <a:rPr lang="de-DE" dirty="0" err="1"/>
              <a:t>QvT</a:t>
            </a:r>
            <a:endParaRPr lang="de-DE" dirty="0"/>
          </a:p>
          <a:p>
            <a:r>
              <a:rPr lang="de-DE" dirty="0"/>
              <a:t>High power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close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b="1" i="1" dirty="0"/>
              <a:t>K</a:t>
            </a:r>
            <a:r>
              <a:rPr lang="de-DE" b="1" i="1" baseline="-25000" dirty="0"/>
              <a:t>0</a:t>
            </a:r>
          </a:p>
          <a:p>
            <a:r>
              <a:rPr lang="de-DE" dirty="0"/>
              <a:t>Measurement </a:t>
            </a:r>
            <a:r>
              <a:rPr lang="de-DE" dirty="0" err="1"/>
              <a:t>starts</a:t>
            </a:r>
            <a:r>
              <a:rPr lang="de-DE" dirty="0"/>
              <a:t> at 2.1K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E612F49-18AC-4511-86C4-B4502957D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13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FACB1FA-FDE6-441F-97BB-76572D2DD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Temperature</a:t>
            </a:r>
            <a:r>
              <a:rPr lang="de-DE" dirty="0"/>
              <a:t> Scan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52ADC5B-BF64-43CD-A7A7-0162C73094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629" t="8215" r="26347" b="8283"/>
          <a:stretch/>
        </p:blipFill>
        <p:spPr>
          <a:xfrm>
            <a:off x="6243782" y="565727"/>
            <a:ext cx="4830618" cy="572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9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E759C8A-8174-48F9-845E-572F03FDB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799" y="1509184"/>
            <a:ext cx="11584710" cy="3937001"/>
          </a:xfrm>
        </p:spPr>
        <p:txBody>
          <a:bodyPr/>
          <a:lstStyle/>
          <a:p>
            <a:r>
              <a:rPr lang="en-US" dirty="0"/>
              <a:t>We need to dissipate RF losses / Joule heating away into the liquid He</a:t>
            </a:r>
          </a:p>
          <a:p>
            <a:r>
              <a:rPr lang="en-US" dirty="0"/>
              <a:t>If the heat is not dissipated away, we will have an unwanted thermal feedback increasing </a:t>
            </a:r>
            <a:r>
              <a:rPr lang="en-US" b="1" i="1" dirty="0"/>
              <a:t>R</a:t>
            </a:r>
            <a:r>
              <a:rPr lang="en-US" b="1" i="1" baseline="-25000" dirty="0"/>
              <a:t>s</a:t>
            </a:r>
          </a:p>
          <a:p>
            <a:r>
              <a:rPr lang="en-US" dirty="0"/>
              <a:t>To achieve gradients &gt;50 MV/m we need to study thermal transmittance </a:t>
            </a:r>
            <a:r>
              <a:rPr lang="en-US" b="1" i="1" dirty="0"/>
              <a:t>K</a:t>
            </a:r>
          </a:p>
          <a:p>
            <a:r>
              <a:rPr lang="en-US" dirty="0"/>
              <a:t>Does overall thermal transmittance </a:t>
            </a:r>
            <a:r>
              <a:rPr lang="en-US" b="1" i="1" dirty="0"/>
              <a:t>K</a:t>
            </a:r>
            <a:r>
              <a:rPr lang="en-US" dirty="0"/>
              <a:t> deteriorate after coating of Nb?</a:t>
            </a:r>
          </a:p>
          <a:p>
            <a:pPr lvl="1"/>
            <a:r>
              <a:rPr lang="en-US" dirty="0"/>
              <a:t>Is the thermal conductivity </a:t>
            </a:r>
            <a:r>
              <a:rPr lang="el-GR" b="1" i="1" dirty="0"/>
              <a:t>λ</a:t>
            </a:r>
            <a:r>
              <a:rPr lang="en-US" dirty="0"/>
              <a:t> the culprit?</a:t>
            </a:r>
          </a:p>
          <a:p>
            <a:pPr lvl="1"/>
            <a:r>
              <a:rPr lang="en-US" dirty="0"/>
              <a:t>The thermal interface resistance </a:t>
            </a:r>
            <a:r>
              <a:rPr lang="en-US" b="1" i="1" dirty="0" err="1"/>
              <a:t>R</a:t>
            </a:r>
            <a:r>
              <a:rPr lang="en-US" b="1" i="1" baseline="-25000" dirty="0" err="1"/>
              <a:t>th</a:t>
            </a:r>
            <a:r>
              <a:rPr lang="en-US" dirty="0"/>
              <a:t> between layer and substrate?</a:t>
            </a:r>
          </a:p>
          <a:p>
            <a:pPr lvl="1"/>
            <a:r>
              <a:rPr lang="en-US" dirty="0"/>
              <a:t>What about the </a:t>
            </a:r>
            <a:r>
              <a:rPr lang="en-US" dirty="0" err="1"/>
              <a:t>Kapitza</a:t>
            </a:r>
            <a:r>
              <a:rPr lang="en-US" dirty="0"/>
              <a:t>-Resistance </a:t>
            </a:r>
            <a:r>
              <a:rPr lang="en-US" b="1" i="1" dirty="0"/>
              <a:t>R</a:t>
            </a:r>
            <a:r>
              <a:rPr lang="en-US" b="1" i="1" baseline="-25000" dirty="0"/>
              <a:t>K</a:t>
            </a:r>
            <a:r>
              <a:rPr lang="en-US" dirty="0"/>
              <a:t> of the coated layer?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189EA68-9E6D-40E6-9163-A6F001172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Thermal </a:t>
            </a:r>
            <a:r>
              <a:rPr lang="en-US" dirty="0"/>
              <a:t>transmittance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crucial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stable</a:t>
            </a:r>
            <a:r>
              <a:rPr lang="de-DE" dirty="0"/>
              <a:t> </a:t>
            </a:r>
            <a:r>
              <a:rPr lang="de-DE" dirty="0" err="1"/>
              <a:t>operation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E02D47-E9D7-4956-A802-6394FD00B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2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79D2E829-3CFF-4ED3-9B49-252D264AB42B}"/>
                  </a:ext>
                </a:extLst>
              </p:cNvPr>
              <p:cNvSpPr txBox="1"/>
              <p:nvPr/>
            </p:nvSpPr>
            <p:spPr>
              <a:xfrm>
                <a:off x="9646070" y="2485168"/>
                <a:ext cx="1491370" cy="6764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den>
                              </m:f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79D2E829-3CFF-4ED3-9B49-252D264AB4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6070" y="2485168"/>
                <a:ext cx="1491370" cy="6764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>
            <a:extLst>
              <a:ext uri="{FF2B5EF4-FFF2-40B4-BE49-F238E27FC236}">
                <a16:creationId xmlns:a16="http://schemas.microsoft.com/office/drawing/2014/main" id="{F782B8A6-74FB-4776-8484-CE8EE8671BED}"/>
              </a:ext>
            </a:extLst>
          </p:cNvPr>
          <p:cNvSpPr/>
          <p:nvPr/>
        </p:nvSpPr>
        <p:spPr>
          <a:xfrm>
            <a:off x="10440396" y="3492887"/>
            <a:ext cx="877324" cy="230455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r>
              <a:rPr lang="de-DE" b="1" dirty="0">
                <a:solidFill>
                  <a:schemeClr val="bg1"/>
                </a:solidFill>
              </a:rPr>
              <a:t>Nb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FEDB1FB-5015-43F4-9FD3-42EB829AFE56}"/>
              </a:ext>
            </a:extLst>
          </p:cNvPr>
          <p:cNvSpPr/>
          <p:nvPr/>
        </p:nvSpPr>
        <p:spPr>
          <a:xfrm>
            <a:off x="9932276" y="3489646"/>
            <a:ext cx="518091" cy="23045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r>
              <a:rPr lang="de-DE" b="1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2435FF5-B9AE-430F-9267-0BED60712461}"/>
              </a:ext>
            </a:extLst>
          </p:cNvPr>
          <p:cNvSpPr/>
          <p:nvPr/>
        </p:nvSpPr>
        <p:spPr>
          <a:xfrm>
            <a:off x="10232345" y="3495885"/>
            <a:ext cx="497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>
                <a:solidFill>
                  <a:schemeClr val="bg1"/>
                </a:solidFill>
              </a:rPr>
              <a:t>R</a:t>
            </a:r>
            <a:r>
              <a:rPr lang="en-US" b="1" i="1" baseline="-25000" dirty="0" err="1">
                <a:solidFill>
                  <a:schemeClr val="bg1"/>
                </a:solidFill>
              </a:rPr>
              <a:t>th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0EEED39-800F-4A5C-A930-B51743C4CC47}"/>
              </a:ext>
            </a:extLst>
          </p:cNvPr>
          <p:cNvSpPr/>
          <p:nvPr/>
        </p:nvSpPr>
        <p:spPr>
          <a:xfrm>
            <a:off x="10092850" y="444701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>
                <a:solidFill>
                  <a:schemeClr val="bg1"/>
                </a:solidFill>
              </a:rPr>
              <a:t>λ</a:t>
            </a:r>
            <a:r>
              <a:rPr lang="de-DE" b="1" i="1" baseline="-25000" dirty="0">
                <a:solidFill>
                  <a:schemeClr val="bg1"/>
                </a:solidFill>
              </a:rPr>
              <a:t>S</a:t>
            </a:r>
            <a:endParaRPr lang="de-DE" baseline="-25000" dirty="0">
              <a:solidFill>
                <a:schemeClr val="bg1"/>
              </a:solidFill>
            </a:endParaRPr>
          </a:p>
        </p:txBody>
      </p:sp>
      <p:sp>
        <p:nvSpPr>
          <p:cNvPr id="3" name="Sehne 2">
            <a:extLst>
              <a:ext uri="{FF2B5EF4-FFF2-40B4-BE49-F238E27FC236}">
                <a16:creationId xmlns:a16="http://schemas.microsoft.com/office/drawing/2014/main" id="{0B3DC4E3-22E8-42A9-939B-02DB3AC7A156}"/>
              </a:ext>
            </a:extLst>
          </p:cNvPr>
          <p:cNvSpPr/>
          <p:nvPr/>
        </p:nvSpPr>
        <p:spPr>
          <a:xfrm rot="10800000">
            <a:off x="9640010" y="3943925"/>
            <a:ext cx="1739192" cy="1283854"/>
          </a:xfrm>
          <a:prstGeom prst="chord">
            <a:avLst>
              <a:gd name="adj1" fmla="val 5075710"/>
              <a:gd name="adj2" fmla="val 16558033"/>
            </a:avLst>
          </a:prstGeom>
          <a:gradFill flip="none" rotWithShape="1">
            <a:gsLst>
              <a:gs pos="0">
                <a:srgbClr val="FFFF00"/>
              </a:gs>
              <a:gs pos="32000">
                <a:srgbClr val="FFC000"/>
              </a:gs>
              <a:gs pos="100000">
                <a:srgbClr val="FF0000"/>
              </a:gs>
            </a:gsLst>
            <a:lin ang="21594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14" name="Sehne 13">
            <a:extLst>
              <a:ext uri="{FF2B5EF4-FFF2-40B4-BE49-F238E27FC236}">
                <a16:creationId xmlns:a16="http://schemas.microsoft.com/office/drawing/2014/main" id="{4354776C-1874-4A0D-B1C7-D886E7D89FA6}"/>
              </a:ext>
            </a:extLst>
          </p:cNvPr>
          <p:cNvSpPr/>
          <p:nvPr/>
        </p:nvSpPr>
        <p:spPr>
          <a:xfrm rot="10800000">
            <a:off x="8599054" y="3953012"/>
            <a:ext cx="2789384" cy="1283854"/>
          </a:xfrm>
          <a:prstGeom prst="chord">
            <a:avLst>
              <a:gd name="adj1" fmla="val 5075710"/>
              <a:gd name="adj2" fmla="val 16558033"/>
            </a:avLst>
          </a:prstGeom>
          <a:gradFill flip="none" rotWithShape="1">
            <a:gsLst>
              <a:gs pos="0">
                <a:srgbClr val="FFFF00"/>
              </a:gs>
              <a:gs pos="32000">
                <a:srgbClr val="FFC000"/>
              </a:gs>
              <a:gs pos="100000">
                <a:srgbClr val="FF0000"/>
              </a:gs>
            </a:gsLst>
            <a:lin ang="21594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FE7541EE-6CD8-4A1B-B8C5-CA136C2CBA22}"/>
              </a:ext>
            </a:extLst>
          </p:cNvPr>
          <p:cNvSpPr/>
          <p:nvPr/>
        </p:nvSpPr>
        <p:spPr>
          <a:xfrm>
            <a:off x="11243961" y="3495885"/>
            <a:ext cx="877324" cy="23045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  <a:p>
            <a:pPr algn="ctr"/>
            <a:r>
              <a:rPr lang="de-DE" b="1" dirty="0" err="1">
                <a:solidFill>
                  <a:schemeClr val="bg1"/>
                </a:solidFill>
              </a:rPr>
              <a:t>lHe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3F7A34F-790B-4EAC-99B1-5C95A26358F3}"/>
              </a:ext>
            </a:extLst>
          </p:cNvPr>
          <p:cNvSpPr/>
          <p:nvPr/>
        </p:nvSpPr>
        <p:spPr>
          <a:xfrm>
            <a:off x="11086727" y="3495885"/>
            <a:ext cx="461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R</a:t>
            </a:r>
            <a:r>
              <a:rPr lang="en-US" b="1" i="1" baseline="-25000" dirty="0">
                <a:solidFill>
                  <a:schemeClr val="bg1"/>
                </a:solidFill>
              </a:rPr>
              <a:t>K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6CDBA57-4002-49AF-B6A8-D8C26D22CCCA}"/>
              </a:ext>
            </a:extLst>
          </p:cNvPr>
          <p:cNvSpPr/>
          <p:nvPr/>
        </p:nvSpPr>
        <p:spPr>
          <a:xfrm>
            <a:off x="10644161" y="3489646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>
                <a:solidFill>
                  <a:schemeClr val="bg1"/>
                </a:solidFill>
              </a:rPr>
              <a:t>λ</a:t>
            </a:r>
            <a:r>
              <a:rPr lang="de-DE" b="1" i="1" baseline="-25000" dirty="0">
                <a:solidFill>
                  <a:schemeClr val="bg1"/>
                </a:solidFill>
              </a:rPr>
              <a:t>Nb</a:t>
            </a:r>
            <a:endParaRPr lang="de-DE" baseline="-25000" dirty="0">
              <a:solidFill>
                <a:schemeClr val="bg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33C7B25-7410-4AE5-93E4-1A47E7D578D4}"/>
              </a:ext>
            </a:extLst>
          </p:cNvPr>
          <p:cNvSpPr/>
          <p:nvPr/>
        </p:nvSpPr>
        <p:spPr>
          <a:xfrm>
            <a:off x="9900628" y="3503502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>
                <a:solidFill>
                  <a:schemeClr val="bg1"/>
                </a:solidFill>
              </a:rPr>
              <a:t>λ</a:t>
            </a:r>
            <a:r>
              <a:rPr lang="de-DE" b="1" i="1" baseline="-25000" dirty="0">
                <a:solidFill>
                  <a:schemeClr val="bg1"/>
                </a:solidFill>
              </a:rPr>
              <a:t>S</a:t>
            </a:r>
            <a:endParaRPr lang="de-DE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88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 animBg="1"/>
      <p:bldP spid="9" grpId="0" animBg="1"/>
      <p:bldP spid="11" grpId="0"/>
      <p:bldP spid="12" grpId="0"/>
      <p:bldP spid="3" grpId="0" animBg="1"/>
      <p:bldP spid="3" grpId="1" animBg="1"/>
      <p:bldP spid="14" grpId="0" animBg="1"/>
      <p:bldP spid="2" grpId="0" animBg="1"/>
      <p:bldP spid="10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3F4A4C4-7350-44AB-B3C4-2345563A3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799" y="1509184"/>
            <a:ext cx="11418456" cy="3937001"/>
          </a:xfrm>
        </p:spPr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enforce</a:t>
            </a:r>
            <a:r>
              <a:rPr lang="de-DE" dirty="0"/>
              <a:t> </a:t>
            </a:r>
            <a:r>
              <a:rPr lang="de-DE" dirty="0" err="1"/>
              <a:t>heat</a:t>
            </a:r>
            <a:r>
              <a:rPr lang="de-DE" dirty="0"/>
              <a:t> </a:t>
            </a:r>
            <a:r>
              <a:rPr lang="de-DE" dirty="0" err="1"/>
              <a:t>flow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film, </a:t>
            </a:r>
            <a:r>
              <a:rPr lang="de-DE" dirty="0" err="1"/>
              <a:t>standard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SRF </a:t>
            </a:r>
            <a:r>
              <a:rPr lang="de-DE" dirty="0" err="1"/>
              <a:t>are</a:t>
            </a:r>
            <a:r>
              <a:rPr lang="de-DE" dirty="0"/>
              <a:t> not </a:t>
            </a:r>
            <a:r>
              <a:rPr lang="de-DE" dirty="0" err="1"/>
              <a:t>feasible</a:t>
            </a:r>
            <a:endParaRPr lang="de-DE" dirty="0"/>
          </a:p>
          <a:p>
            <a:r>
              <a:rPr lang="de-DE" dirty="0" err="1"/>
              <a:t>Remembered</a:t>
            </a:r>
            <a:r>
              <a:rPr lang="de-DE" dirty="0"/>
              <a:t> </a:t>
            </a:r>
            <a:r>
              <a:rPr lang="de-DE" dirty="0" err="1"/>
              <a:t>earlier</a:t>
            </a:r>
            <a:r>
              <a:rPr lang="de-DE" dirty="0"/>
              <a:t> </a:t>
            </a:r>
            <a:r>
              <a:rPr lang="de-DE" dirty="0" err="1"/>
              <a:t>works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J. </a:t>
            </a:r>
            <a:r>
              <a:rPr lang="de-DE" dirty="0" err="1"/>
              <a:t>Amrit</a:t>
            </a:r>
            <a:r>
              <a:rPr lang="de-DE" dirty="0"/>
              <a:t> and C. Antoine (</a:t>
            </a:r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06E89AE-1700-4DFF-A10C-D1B0C425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i="1" dirty="0"/>
              <a:t>K</a:t>
            </a:r>
            <a:r>
              <a:rPr lang="de-DE" dirty="0"/>
              <a:t> </a:t>
            </a:r>
            <a:r>
              <a:rPr lang="de-DE" dirty="0" err="1"/>
              <a:t>across</a:t>
            </a:r>
            <a:r>
              <a:rPr lang="de-DE" dirty="0"/>
              <a:t> </a:t>
            </a:r>
            <a:r>
              <a:rPr lang="de-DE" dirty="0" err="1"/>
              <a:t>films</a:t>
            </a:r>
            <a:r>
              <a:rPr lang="de-DE" dirty="0"/>
              <a:t>?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DD6D32F-D4A0-4398-83AE-1D6F12462AC7}"/>
              </a:ext>
            </a:extLst>
          </p:cNvPr>
          <p:cNvSpPr/>
          <p:nvPr/>
        </p:nvSpPr>
        <p:spPr>
          <a:xfrm>
            <a:off x="665017" y="2459383"/>
            <a:ext cx="64192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Amrit, J., and M. X. François. "Heat flow at the niobium-superfluid helium interface: </a:t>
            </a:r>
            <a:r>
              <a:rPr lang="en-US" sz="1050" b="1" dirty="0" err="1"/>
              <a:t>Kapitza</a:t>
            </a:r>
            <a:r>
              <a:rPr lang="en-US" sz="1050" b="1" dirty="0"/>
              <a:t> resistance and superconducting cavities." Journal of low temperature physics 119 (2000): 27-40.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3A8ADF9-CBC1-4124-845F-56D451246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79" y="2853460"/>
            <a:ext cx="7243162" cy="3004718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E4B9081C-0000-4EB9-9537-19568BD51290}"/>
              </a:ext>
            </a:extLst>
          </p:cNvPr>
          <p:cNvGrpSpPr/>
          <p:nvPr/>
        </p:nvGrpSpPr>
        <p:grpSpPr>
          <a:xfrm>
            <a:off x="7906048" y="4134149"/>
            <a:ext cx="3381070" cy="1075546"/>
            <a:chOff x="7173468" y="139180"/>
            <a:chExt cx="3381070" cy="10755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7DED2583-AB48-4C71-AF51-A49D5090C618}"/>
                    </a:ext>
                  </a:extLst>
                </p:cNvPr>
                <p:cNvSpPr txBox="1"/>
                <p:nvPr/>
              </p:nvSpPr>
              <p:spPr>
                <a:xfrm>
                  <a:off x="7173468" y="139180"/>
                  <a:ext cx="2581412" cy="41453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den>
                          </m:f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̇"/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de-DE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7DED2583-AB48-4C71-AF51-A49D5090C6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3468" y="139180"/>
                  <a:ext cx="2581412" cy="414537"/>
                </a:xfrm>
                <a:prstGeom prst="rect">
                  <a:avLst/>
                </a:prstGeom>
                <a:blipFill>
                  <a:blip r:embed="rId3"/>
                  <a:stretch>
                    <a:fillRect r="-4492" b="-13235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Geschweifte Klammer rechts 12">
              <a:extLst>
                <a:ext uri="{FF2B5EF4-FFF2-40B4-BE49-F238E27FC236}">
                  <a16:creationId xmlns:a16="http://schemas.microsoft.com/office/drawing/2014/main" id="{9D6B9EA6-CFC6-44EB-95E6-1966DC972E78}"/>
                </a:ext>
              </a:extLst>
            </p:cNvPr>
            <p:cNvSpPr/>
            <p:nvPr/>
          </p:nvSpPr>
          <p:spPr>
            <a:xfrm rot="5400000">
              <a:off x="7524101" y="235162"/>
              <a:ext cx="209605" cy="900019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600AC8D9-61CD-4CCA-B8BE-1DC70BF8DD30}"/>
                </a:ext>
              </a:extLst>
            </p:cNvPr>
            <p:cNvSpPr txBox="1"/>
            <p:nvPr/>
          </p:nvSpPr>
          <p:spPr>
            <a:xfrm>
              <a:off x="7321337" y="845394"/>
              <a:ext cx="3233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i="1" dirty="0"/>
                <a:t>1/K </a:t>
              </a:r>
              <a:r>
                <a:rPr lang="de-DE" i="1" dirty="0">
                  <a:latin typeface="Arial" panose="020B0604020202020204" pitchFamily="34" charset="0"/>
                  <a:cs typeface="Arial" panose="020B0604020202020204" pitchFamily="34" charset="0"/>
                </a:rPr>
                <a:t>→</a:t>
              </a:r>
              <a:r>
                <a:rPr lang="de-DE" i="1" dirty="0"/>
                <a:t> </a:t>
              </a:r>
              <a:r>
                <a:rPr lang="de-DE" dirty="0"/>
                <a:t>This </a:t>
              </a:r>
              <a:r>
                <a:rPr lang="de-DE" dirty="0" err="1"/>
                <a:t>is</a:t>
              </a:r>
              <a:r>
                <a:rPr lang="de-DE" dirty="0"/>
                <a:t> </a:t>
              </a:r>
              <a:r>
                <a:rPr lang="de-DE" dirty="0" err="1"/>
                <a:t>what</a:t>
              </a:r>
              <a:r>
                <a:rPr lang="de-DE" dirty="0"/>
                <a:t> </a:t>
              </a:r>
              <a:r>
                <a:rPr lang="de-DE" dirty="0" err="1"/>
                <a:t>we</a:t>
              </a:r>
              <a:r>
                <a:rPr lang="de-DE" dirty="0"/>
                <a:t> </a:t>
              </a:r>
              <a:r>
                <a:rPr lang="de-DE" dirty="0" err="1"/>
                <a:t>obtain</a:t>
              </a:r>
              <a:endParaRPr lang="de-DE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5CDC5FAA-15BD-4A27-AF87-DD621F29385A}"/>
                  </a:ext>
                </a:extLst>
              </p:cNvPr>
              <p:cNvSpPr txBox="1"/>
              <p:nvPr/>
            </p:nvSpPr>
            <p:spPr>
              <a:xfrm>
                <a:off x="7389091" y="3609938"/>
                <a:ext cx="4775200" cy="3798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We </a:t>
                </a:r>
                <a:r>
                  <a:rPr lang="de-DE" dirty="0" err="1"/>
                  <a:t>know</a:t>
                </a:r>
                <a:r>
                  <a:rPr lang="de-DE" dirty="0"/>
                  <a:t> </a:t>
                </a:r>
                <a:r>
                  <a:rPr lang="de-DE" i="1" dirty="0"/>
                  <a:t>A</a:t>
                </a:r>
                <a:r>
                  <a:rPr lang="de-DE" dirty="0"/>
                  <a:t>, </a:t>
                </a:r>
                <a:r>
                  <a:rPr lang="de-DE" dirty="0" err="1"/>
                  <a:t>control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de-DE" dirty="0"/>
                  <a:t> and </a:t>
                </a:r>
                <a:r>
                  <a:rPr lang="de-DE" dirty="0" err="1"/>
                  <a:t>measure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DE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5CDC5FAA-15BD-4A27-AF87-DD621F293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091" y="3609938"/>
                <a:ext cx="4775200" cy="379848"/>
              </a:xfrm>
              <a:prstGeom prst="rect">
                <a:avLst/>
              </a:prstGeom>
              <a:blipFill>
                <a:blip r:embed="rId4"/>
                <a:stretch>
                  <a:fillRect l="-1022" t="-4839" b="-2580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2DC70767-95B9-4BF6-8516-DCAD647D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3</a:t>
            </a:fld>
            <a:endParaRPr lang="de-DE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4E2A4634-CDF6-4A5D-A53C-C135396DC631}"/>
              </a:ext>
            </a:extLst>
          </p:cNvPr>
          <p:cNvCxnSpPr/>
          <p:nvPr/>
        </p:nvCxnSpPr>
        <p:spPr>
          <a:xfrm>
            <a:off x="807720" y="3966926"/>
            <a:ext cx="37440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5E97A2DD-BA6E-4F46-A46D-1E6F6663DB49}"/>
              </a:ext>
            </a:extLst>
          </p:cNvPr>
          <p:cNvCxnSpPr>
            <a:cxnSpLocks/>
          </p:cNvCxnSpPr>
          <p:nvPr/>
        </p:nvCxnSpPr>
        <p:spPr>
          <a:xfrm>
            <a:off x="807720" y="4942286"/>
            <a:ext cx="214884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>
            <a:extLst>
              <a:ext uri="{FF2B5EF4-FFF2-40B4-BE49-F238E27FC236}">
                <a16:creationId xmlns:a16="http://schemas.microsoft.com/office/drawing/2014/main" id="{22A9E1E1-67E3-4660-85F2-2A70244521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831" y="4011020"/>
            <a:ext cx="741429" cy="4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49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8D2752D5-DE04-4D31-AB60-5303BFE11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050" y="4754633"/>
            <a:ext cx="742950" cy="17145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2745C1B4-EDE6-4949-8105-A138B7BFD6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350" y="983932"/>
            <a:ext cx="6591300" cy="1857375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406E89AE-1700-4DFF-A10C-D1B0C425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Measurement </a:t>
            </a:r>
            <a:r>
              <a:rPr lang="de-DE" dirty="0" err="1"/>
              <a:t>procedure</a:t>
            </a:r>
            <a:endParaRPr lang="de-DE" dirty="0"/>
          </a:p>
        </p:txBody>
      </p:sp>
      <p:sp>
        <p:nvSpPr>
          <p:cNvPr id="22" name="Foliennummernplatzhalter 21">
            <a:extLst>
              <a:ext uri="{FF2B5EF4-FFF2-40B4-BE49-F238E27FC236}">
                <a16:creationId xmlns:a16="http://schemas.microsoft.com/office/drawing/2014/main" id="{AE9AF662-D150-478F-A0E7-5BCABEB0A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4</a:t>
            </a:fld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7BF35E4E-0569-4666-AD44-EBF6F5B3F6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2581"/>
          <a:stretch/>
        </p:blipFill>
        <p:spPr>
          <a:xfrm>
            <a:off x="2816599" y="4793451"/>
            <a:ext cx="6591300" cy="179022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89F11DF-F1E8-43E1-B0B2-BFA2B1708E8D}"/>
              </a:ext>
            </a:extLst>
          </p:cNvPr>
          <p:cNvSpPr txBox="1"/>
          <p:nvPr/>
        </p:nvSpPr>
        <p:spPr>
          <a:xfrm>
            <a:off x="3463636" y="1039637"/>
            <a:ext cx="544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b="1" dirty="0">
                <a:latin typeface="TheSans UHH" panose="020B0502050302020203" pitchFamily="34" charset="77"/>
              </a:rPr>
              <a:t>2K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18F31F1A-7DB1-488E-88F1-4C34E36E3438}"/>
                  </a:ext>
                </a:extLst>
              </p:cNvPr>
              <p:cNvSpPr txBox="1"/>
              <p:nvPr/>
            </p:nvSpPr>
            <p:spPr>
              <a:xfrm>
                <a:off x="9401175" y="3593588"/>
                <a:ext cx="112524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&lt;10 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𝑚𝐾</m:t>
                      </m:r>
                    </m:oMath>
                  </m:oMathPara>
                </a14:m>
                <a:endParaRPr lang="de-DE" sz="1600" dirty="0">
                  <a:latin typeface="TheSans UHH" panose="020B0502050302020203" pitchFamily="34" charset="77"/>
                </a:endParaRPr>
              </a:p>
            </p:txBody>
          </p:sp>
        </mc:Choice>
        <mc:Fallback xmlns=""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18F31F1A-7DB1-488E-88F1-4C34E36E3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1175" y="3593588"/>
                <a:ext cx="1125244" cy="246221"/>
              </a:xfrm>
              <a:prstGeom prst="rect">
                <a:avLst/>
              </a:prstGeom>
              <a:blipFill>
                <a:blip r:embed="rId7"/>
                <a:stretch>
                  <a:fillRect l="-1622" r="-3243" b="-1219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5D0F3740-C66D-4462-B78E-FDFBBE9DAEE5}"/>
                  </a:ext>
                </a:extLst>
              </p:cNvPr>
              <p:cNvSpPr txBox="1"/>
              <p:nvPr/>
            </p:nvSpPr>
            <p:spPr>
              <a:xfrm>
                <a:off x="9391650" y="1676361"/>
                <a:ext cx="825354" cy="4184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=8%</m:t>
                      </m:r>
                    </m:oMath>
                  </m:oMathPara>
                </a14:m>
                <a:endParaRPr lang="de-DE" sz="1600" dirty="0">
                  <a:latin typeface="TheSans UHH" panose="020B0502050302020203" pitchFamily="34" charset="77"/>
                </a:endParaRPr>
              </a:p>
            </p:txBody>
          </p:sp>
        </mc:Choice>
        <mc:Fallback xmlns=""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5D0F3740-C66D-4462-B78E-FDFBBE9DAE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1650" y="1676361"/>
                <a:ext cx="825354" cy="418448"/>
              </a:xfrm>
              <a:prstGeom prst="rect">
                <a:avLst/>
              </a:prstGeom>
              <a:blipFill>
                <a:blip r:embed="rId8"/>
                <a:stretch>
                  <a:fillRect l="-3704" r="-5185" b="-144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>
            <a:extLst>
              <a:ext uri="{FF2B5EF4-FFF2-40B4-BE49-F238E27FC236}">
                <a16:creationId xmlns:a16="http://schemas.microsoft.com/office/drawing/2014/main" id="{EB825394-669D-47E1-994A-3689F0A4F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050" y="2928849"/>
            <a:ext cx="742950" cy="17145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D7DBE69E-6747-4045-8FAD-93EEC51F5C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05112" y="2846070"/>
            <a:ext cx="6581775" cy="194310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18D533B-FFAE-4E8D-A560-47331DB0E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050" y="6655589"/>
            <a:ext cx="742950" cy="17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4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06E89AE-1700-4DFF-A10C-D1B0C425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like?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B77B40A-9F8F-4A13-88F3-5CCAD4B058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08" y="1177377"/>
            <a:ext cx="5624948" cy="286710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32558AD-2144-48F1-873E-7DF233585BBE}"/>
              </a:ext>
            </a:extLst>
          </p:cNvPr>
          <p:cNvSpPr txBox="1"/>
          <p:nvPr/>
        </p:nvSpPr>
        <p:spPr>
          <a:xfrm>
            <a:off x="1235382" y="4028356"/>
            <a:ext cx="1978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TheSans UHH" panose="020B0502050302020203" pitchFamily="34" charset="77"/>
              </a:rPr>
              <a:t>Cell</a:t>
            </a:r>
            <a:r>
              <a:rPr lang="de-DE" dirty="0">
                <a:latin typeface="TheSans UHH" panose="020B0502050302020203" pitchFamily="34" charset="77"/>
              </a:rPr>
              <a:t> Ø=106mm</a:t>
            </a:r>
          </a:p>
          <a:p>
            <a:pPr algn="l"/>
            <a:r>
              <a:rPr lang="de-DE" dirty="0">
                <a:latin typeface="TheSans UHH" panose="020B0502050302020203" pitchFamily="34" charset="77"/>
              </a:rPr>
              <a:t>Sample Ø=45mm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B4BEEDE-93B8-44CE-A362-4C28A33F3CCC}"/>
              </a:ext>
            </a:extLst>
          </p:cNvPr>
          <p:cNvSpPr txBox="1"/>
          <p:nvPr/>
        </p:nvSpPr>
        <p:spPr>
          <a:xfrm>
            <a:off x="3426855" y="4030699"/>
            <a:ext cx="3012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>
                <a:latin typeface="TheSans UHH" panose="020B0502050302020203"/>
              </a:rPr>
              <a:t>T-sensor </a:t>
            </a:r>
            <a:r>
              <a:rPr lang="de-DE" dirty="0" err="1">
                <a:latin typeface="TheSans UHH" panose="020B0502050302020203"/>
              </a:rPr>
              <a:t>inside</a:t>
            </a:r>
            <a:r>
              <a:rPr lang="de-DE" dirty="0">
                <a:latin typeface="TheSans UHH" panose="020B0502050302020203"/>
              </a:rPr>
              <a:t> &amp; outside</a:t>
            </a:r>
            <a:endParaRPr lang="de-DE" dirty="0">
              <a:latin typeface="TheSans UHH" panose="020B0502050302020203"/>
              <a:cs typeface="Arial" panose="020B0604020202020204" pitchFamily="34" charset="0"/>
            </a:endParaRPr>
          </a:p>
          <a:p>
            <a:pPr algn="l"/>
            <a:r>
              <a:rPr lang="de-DE" dirty="0">
                <a:latin typeface="TheSans UHH" panose="020B0502050302020203"/>
                <a:cs typeface="Arial" panose="020B0604020202020204" pitchFamily="34" charset="0"/>
              </a:rPr>
              <a:t>Manganin </a:t>
            </a:r>
            <a:r>
              <a:rPr lang="de-DE" dirty="0" err="1">
                <a:latin typeface="TheSans UHH" panose="020B0502050302020203"/>
                <a:cs typeface="Arial" panose="020B0604020202020204" pitchFamily="34" charset="0"/>
              </a:rPr>
              <a:t>heating</a:t>
            </a:r>
            <a:r>
              <a:rPr lang="de-DE" dirty="0">
                <a:latin typeface="TheSans UHH" panose="020B0502050302020203"/>
                <a:cs typeface="Arial" panose="020B0604020202020204" pitchFamily="34" charset="0"/>
              </a:rPr>
              <a:t> </a:t>
            </a:r>
            <a:r>
              <a:rPr lang="de-DE" dirty="0" err="1">
                <a:latin typeface="TheSans UHH" panose="020B0502050302020203"/>
                <a:cs typeface="Arial" panose="020B0604020202020204" pitchFamily="34" charset="0"/>
              </a:rPr>
              <a:t>wire</a:t>
            </a:r>
            <a:r>
              <a:rPr lang="de-DE" dirty="0">
                <a:latin typeface="TheSans UHH" panose="020B0502050302020203"/>
                <a:cs typeface="Arial" panose="020B0604020202020204" pitchFamily="34" charset="0"/>
              </a:rPr>
              <a:t> </a:t>
            </a:r>
            <a:r>
              <a:rPr lang="de-DE" dirty="0" err="1">
                <a:latin typeface="TheSans UHH" panose="020B0502050302020203"/>
                <a:cs typeface="Arial" panose="020B0604020202020204" pitchFamily="34" charset="0"/>
              </a:rPr>
              <a:t>inside</a:t>
            </a:r>
            <a:endParaRPr lang="de-DE" dirty="0">
              <a:latin typeface="TheSans UHH" panose="020B0502050302020203"/>
            </a:endParaRPr>
          </a:p>
        </p:txBody>
      </p:sp>
      <p:sp>
        <p:nvSpPr>
          <p:cNvPr id="22" name="Foliennummernplatzhalter 21">
            <a:extLst>
              <a:ext uri="{FF2B5EF4-FFF2-40B4-BE49-F238E27FC236}">
                <a16:creationId xmlns:a16="http://schemas.microsoft.com/office/drawing/2014/main" id="{AE9AF662-D150-478F-A0E7-5BCABEB0A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5</a:t>
            </a:fld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B9EBCEB-1FF6-4589-8C3C-A69DB8A46CEB}"/>
              </a:ext>
            </a:extLst>
          </p:cNvPr>
          <p:cNvSpPr txBox="1"/>
          <p:nvPr/>
        </p:nvSpPr>
        <p:spPr>
          <a:xfrm>
            <a:off x="6971674" y="826472"/>
            <a:ext cx="3636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TheSans UHH" panose="020B0502050302020203"/>
              </a:rPr>
              <a:t>Parasitically installed at cavity insert</a:t>
            </a:r>
          </a:p>
        </p:txBody>
      </p:sp>
      <p:pic>
        <p:nvPicPr>
          <p:cNvPr id="1026" name="Picture 2" descr="https://ttfinfo.desy.de/AMTFelog/data/2023/25/2023-06-19T10:46:26-00.jpg">
            <a:extLst>
              <a:ext uri="{FF2B5EF4-FFF2-40B4-BE49-F238E27FC236}">
                <a16:creationId xmlns:a16="http://schemas.microsoft.com/office/drawing/2014/main" id="{B91EB1FE-D5A3-447E-9D5E-72D5BCE913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0" r="585"/>
          <a:stretch/>
        </p:blipFill>
        <p:spPr bwMode="auto">
          <a:xfrm rot="5400000">
            <a:off x="7439706" y="801663"/>
            <a:ext cx="3461418" cy="421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45A2738-A374-4AA0-911B-31EBC4B6E073}"/>
              </a:ext>
            </a:extLst>
          </p:cNvPr>
          <p:cNvSpPr txBox="1"/>
          <p:nvPr/>
        </p:nvSpPr>
        <p:spPr>
          <a:xfrm>
            <a:off x="5687821" y="4969164"/>
            <a:ext cx="6504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TheSans UHH" panose="020B0502050302020203" pitchFamily="34" charset="77"/>
              </a:rPr>
              <a:t>Filling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by</a:t>
            </a:r>
            <a:r>
              <a:rPr lang="de-DE" dirty="0">
                <a:latin typeface="TheSans UHH" panose="020B0502050302020203" pitchFamily="34" charset="77"/>
              </a:rPr>
              <a:t> 1m </a:t>
            </a:r>
            <a:r>
              <a:rPr lang="de-DE" dirty="0" err="1">
                <a:latin typeface="TheSans UHH" panose="020B0502050302020203" pitchFamily="34" charset="77"/>
              </a:rPr>
              <a:t>capillary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with</a:t>
            </a:r>
            <a:r>
              <a:rPr lang="de-DE" dirty="0">
                <a:latin typeface="TheSans UHH" panose="020B0502050302020203" pitchFamily="34" charset="77"/>
              </a:rPr>
              <a:t> Ø=1mm </a:t>
            </a:r>
            <a:r>
              <a:rPr lang="de-DE" dirty="0" err="1">
                <a:latin typeface="TheSans UHH" panose="020B0502050302020203" pitchFamily="34" charset="77"/>
              </a:rPr>
              <a:t>to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thermally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decouple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inside</a:t>
            </a:r>
            <a:endParaRPr lang="de-DE" dirty="0">
              <a:latin typeface="TheSans UHH" panose="020B0502050302020203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TheSans UHH" panose="020B0502050302020203" pitchFamily="34" charset="77"/>
              </a:rPr>
              <a:t>Electrical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wires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go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through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there</a:t>
            </a:r>
            <a:r>
              <a:rPr lang="de-DE" dirty="0">
                <a:latin typeface="TheSans UHH" panose="020B0502050302020203" pitchFamily="34" charset="77"/>
              </a:rPr>
              <a:t> (</a:t>
            </a:r>
            <a:r>
              <a:rPr lang="de-DE" dirty="0" err="1">
                <a:latin typeface="TheSans UHH" panose="020B0502050302020203" pitchFamily="34" charset="77"/>
              </a:rPr>
              <a:t>heater</a:t>
            </a:r>
            <a:r>
              <a:rPr lang="de-DE" dirty="0">
                <a:latin typeface="TheSans UHH" panose="020B0502050302020203" pitchFamily="34" charset="77"/>
              </a:rPr>
              <a:t> &amp; T-sensor)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TheSans UHH" panose="020B0502050302020203" pitchFamily="34" charset="77"/>
              </a:rPr>
              <a:t>Only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glued</a:t>
            </a:r>
            <a:r>
              <a:rPr lang="de-DE" dirty="0">
                <a:latin typeface="TheSans UHH" panose="020B0502050302020203" pitchFamily="34" charset="77"/>
              </a:rPr>
              <a:t> / </a:t>
            </a:r>
            <a:r>
              <a:rPr lang="de-DE" dirty="0" err="1">
                <a:latin typeface="TheSans UHH" panose="020B0502050302020203" pitchFamily="34" charset="77"/>
              </a:rPr>
              <a:t>screwed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de-DE" dirty="0">
                <a:latin typeface="TheSans UHH" panose="020B0502050302020203" pitchFamily="34" charset="77"/>
              </a:rPr>
              <a:t> high </a:t>
            </a:r>
            <a:r>
              <a:rPr lang="de-DE" dirty="0" err="1">
                <a:latin typeface="TheSans UHH" panose="020B0502050302020203" pitchFamily="34" charset="77"/>
              </a:rPr>
              <a:t>chance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of</a:t>
            </a:r>
            <a:r>
              <a:rPr lang="de-DE" dirty="0">
                <a:latin typeface="TheSans UHH" panose="020B0502050302020203" pitchFamily="34" charset="77"/>
              </a:rPr>
              <a:t> </a:t>
            </a:r>
            <a:r>
              <a:rPr lang="de-DE" dirty="0" err="1">
                <a:latin typeface="TheSans UHH" panose="020B0502050302020203" pitchFamily="34" charset="77"/>
              </a:rPr>
              <a:t>leaks</a:t>
            </a:r>
            <a:endParaRPr lang="de-DE" dirty="0">
              <a:latin typeface="TheSans UHH" panose="020B0502050302020203" pitchFamily="34" charset="77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FE7FF5F-384F-4CD7-BCD4-E7F1273FA8C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004" t="25859" r="26768" b="28636"/>
          <a:stretch/>
        </p:blipFill>
        <p:spPr>
          <a:xfrm>
            <a:off x="2336825" y="4658558"/>
            <a:ext cx="3166270" cy="21325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AC523133-B9B1-49FA-8A82-CE638BA11BEA}"/>
              </a:ext>
            </a:extLst>
          </p:cNvPr>
          <p:cNvSpPr/>
          <p:nvPr/>
        </p:nvSpPr>
        <p:spPr>
          <a:xfrm>
            <a:off x="3768436" y="1177331"/>
            <a:ext cx="2327564" cy="2951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6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/>
      <p:bldP spid="2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D08455C4-F753-4298-B40D-14D52B2C76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97976" y="1509184"/>
                <a:ext cx="6994023" cy="3937001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Conduction not only through the sample! </a:t>
                </a:r>
              </a:p>
              <a:p>
                <a:r>
                  <a:rPr lang="en-US" sz="2000" dirty="0"/>
                  <a:t>Optimized geometry &amp; material to minimize unwanted paths</a:t>
                </a:r>
              </a:p>
              <a:p>
                <a:r>
                  <a:rPr lang="en-US" sz="2000" dirty="0"/>
                  <a:t>Leakage will create overestimation of </a:t>
                </a:r>
                <a:r>
                  <a:rPr lang="en-US" sz="2000" b="1" i="1" dirty="0"/>
                  <a:t>K</a:t>
                </a:r>
                <a:r>
                  <a:rPr lang="en-US" sz="2000" dirty="0"/>
                  <a:t> at low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</m:oMath>
                </a14:m>
                <a:r>
                  <a:rPr lang="en-US" sz="2000" b="1" dirty="0"/>
                  <a:t> </a:t>
                </a:r>
              </a:p>
              <a:p>
                <a:pPr lvl="1"/>
                <a:r>
                  <a:rPr lang="en-US" sz="2000" dirty="0"/>
                  <a:t>At low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</m:oMath>
                </a14:m>
                <a:r>
                  <a:rPr lang="en-US" sz="2000" dirty="0"/>
                  <a:t>, heat carried away through leaks can be substantial amount of total thermal transmissivity</a:t>
                </a:r>
              </a:p>
              <a:p>
                <a:pPr lvl="1"/>
                <a:r>
                  <a:rPr lang="en-US" sz="2000" dirty="0"/>
                  <a:t>Fixed value will become less significant at higher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</m:oMath>
                </a14:m>
                <a:r>
                  <a:rPr lang="en-US" sz="2000" dirty="0"/>
                  <a:t> </a:t>
                </a:r>
              </a:p>
              <a:p>
                <a:pPr lvl="1"/>
                <a:r>
                  <a:rPr lang="en-US" sz="2000" dirty="0"/>
                  <a:t>Leaks will seal themselves off, as He boils in channel</a:t>
                </a:r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D08455C4-F753-4298-B40D-14D52B2C76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97976" y="1509184"/>
                <a:ext cx="6994023" cy="3937001"/>
              </a:xfrm>
              <a:blipFill>
                <a:blip r:embed="rId2"/>
                <a:stretch>
                  <a:fillRect l="-2092" t="-775" r="-61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49AB4CBE-8235-4A44-9719-F3E0CA3D4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Systematic</a:t>
            </a:r>
            <a:r>
              <a:rPr lang="de-DE" dirty="0"/>
              <a:t> </a:t>
            </a:r>
            <a:r>
              <a:rPr lang="de-DE" dirty="0" err="1"/>
              <a:t>uncertainties</a:t>
            </a:r>
            <a:r>
              <a:rPr lang="de-DE" dirty="0"/>
              <a:t>?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53BAAC7-CA12-4108-8AE4-D6139F6C5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67" y="1599658"/>
            <a:ext cx="4879109" cy="305592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ED5EE693-6BEF-4BB1-830D-AA2C5FC25DDE}"/>
              </a:ext>
            </a:extLst>
          </p:cNvPr>
          <p:cNvSpPr txBox="1"/>
          <p:nvPr/>
        </p:nvSpPr>
        <p:spPr>
          <a:xfrm>
            <a:off x="3208395" y="4267120"/>
            <a:ext cx="5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b="1" dirty="0">
                <a:solidFill>
                  <a:srgbClr val="FF0000"/>
                </a:solidFill>
                <a:latin typeface="TheSans UHH" panose="020B0502050302020203" pitchFamily="34" charset="77"/>
              </a:rPr>
              <a:t>X %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BA53A24-2DAE-4E14-8C5C-2591B79F4359}"/>
              </a:ext>
            </a:extLst>
          </p:cNvPr>
          <p:cNvSpPr txBox="1"/>
          <p:nvPr/>
        </p:nvSpPr>
        <p:spPr>
          <a:xfrm>
            <a:off x="3208395" y="3503759"/>
            <a:ext cx="687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b="1" dirty="0">
                <a:latin typeface="TheSans UHH" panose="020B0502050302020203" pitchFamily="34" charset="77"/>
              </a:rPr>
              <a:t>2-5 %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693C612-937E-44D0-BDAF-79A857ABA581}"/>
              </a:ext>
            </a:extLst>
          </p:cNvPr>
          <p:cNvSpPr txBox="1"/>
          <p:nvPr/>
        </p:nvSpPr>
        <p:spPr>
          <a:xfrm>
            <a:off x="3208395" y="2690489"/>
            <a:ext cx="798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b="1" dirty="0">
                <a:latin typeface="TheSans UHH" panose="020B0502050302020203" pitchFamily="34" charset="77"/>
              </a:rPr>
              <a:t>0.65 %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708AA95-A0A3-4A76-93AD-8B151A08679B}"/>
              </a:ext>
            </a:extLst>
          </p:cNvPr>
          <p:cNvSpPr txBox="1"/>
          <p:nvPr/>
        </p:nvSpPr>
        <p:spPr>
          <a:xfrm>
            <a:off x="3208395" y="1599658"/>
            <a:ext cx="798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>
                <a:latin typeface="TheSans UHH" panose="020B0502050302020203"/>
                <a:cs typeface="Arial" panose="020B0604020202020204" pitchFamily="34" charset="0"/>
              </a:rPr>
              <a:t>≈</a:t>
            </a:r>
            <a:r>
              <a:rPr lang="de-DE" sz="1600" b="1" dirty="0">
                <a:latin typeface="TheSans UHH" panose="020B0502050302020203" pitchFamily="34" charset="77"/>
              </a:rPr>
              <a:t>94 %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4846A515-3AFB-49BF-BA6C-F0956E2E51F6}"/>
                  </a:ext>
                </a:extLst>
              </p:cNvPr>
              <p:cNvSpPr txBox="1"/>
              <p:nvPr/>
            </p:nvSpPr>
            <p:spPr>
              <a:xfrm>
                <a:off x="6123709" y="4971108"/>
                <a:ext cx="3279937" cy="895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̇"/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2400" b="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 ∙</m:t>
                      </m:r>
                      <m:sSup>
                        <m:sSup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̇"/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acc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sz="2400" i="1"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de-DE" sz="2400" dirty="0">
                  <a:latin typeface="TheSans UHH" panose="020B0502050302020203" pitchFamily="34" charset="77"/>
                </a:endParaRP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4846A515-3AFB-49BF-BA6C-F0956E2E5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3709" y="4971108"/>
                <a:ext cx="3279937" cy="8953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05B179AA-6339-449D-A116-4DEBE4EF4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20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A87E3546-4226-467E-A5B8-13EAAE99C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257" y="2892602"/>
            <a:ext cx="3649107" cy="2592000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3F4A4C4-7350-44AB-B3C4-2345563A3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509184"/>
            <a:ext cx="7807036" cy="3937001"/>
          </a:xfrm>
        </p:spPr>
        <p:txBody>
          <a:bodyPr>
            <a:normAutofit/>
          </a:bodyPr>
          <a:lstStyle/>
          <a:p>
            <a:r>
              <a:rPr lang="de-DE" dirty="0"/>
              <a:t>All </a:t>
            </a:r>
            <a:r>
              <a:rPr lang="de-DE" dirty="0" err="1"/>
              <a:t>samples</a:t>
            </a:r>
            <a:r>
              <a:rPr lang="de-DE" dirty="0"/>
              <a:t> </a:t>
            </a:r>
            <a:r>
              <a:rPr lang="de-DE" dirty="0" err="1"/>
              <a:t>cut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1 EXFEL </a:t>
            </a:r>
            <a:r>
              <a:rPr lang="de-DE" dirty="0" err="1"/>
              <a:t>sheet</a:t>
            </a:r>
            <a:endParaRPr lang="de-DE" dirty="0"/>
          </a:p>
          <a:p>
            <a:r>
              <a:rPr lang="de-DE" dirty="0"/>
              <a:t>All </a:t>
            </a:r>
            <a:r>
              <a:rPr lang="de-DE" dirty="0" err="1"/>
              <a:t>samples</a:t>
            </a:r>
            <a:r>
              <a:rPr lang="de-DE" dirty="0"/>
              <a:t> </a:t>
            </a:r>
            <a:r>
              <a:rPr lang="de-DE" dirty="0" err="1"/>
              <a:t>underwent</a:t>
            </a:r>
            <a:r>
              <a:rPr lang="de-DE" dirty="0"/>
              <a:t> </a:t>
            </a:r>
            <a:r>
              <a:rPr lang="de-DE" dirty="0" err="1"/>
              <a:t>coarse</a:t>
            </a:r>
            <a:r>
              <a:rPr lang="de-DE" dirty="0"/>
              <a:t> BCP + 3h@800°C (</a:t>
            </a:r>
            <a:r>
              <a:rPr lang="de-DE" i="1" dirty="0"/>
              <a:t>Baseline)</a:t>
            </a:r>
          </a:p>
          <a:p>
            <a:r>
              <a:rPr lang="de-DE" dirty="0"/>
              <a:t>1 pair was </a:t>
            </a:r>
            <a:r>
              <a:rPr lang="de-DE" dirty="0" err="1"/>
              <a:t>coated</a:t>
            </a:r>
            <a:r>
              <a:rPr lang="de-DE" dirty="0"/>
              <a:t> </a:t>
            </a:r>
            <a:r>
              <a:rPr lang="de-DE" b="1" dirty="0" err="1"/>
              <a:t>both</a:t>
            </a:r>
            <a:r>
              <a:rPr lang="de-DE" b="1" dirty="0"/>
              <a:t> </a:t>
            </a:r>
            <a:r>
              <a:rPr lang="de-DE" b="1" dirty="0" err="1"/>
              <a:t>sides</a:t>
            </a:r>
            <a:r>
              <a:rPr lang="de-DE" b="1" dirty="0"/>
              <a:t> </a:t>
            </a:r>
            <a:r>
              <a:rPr lang="de-DE" dirty="0" err="1"/>
              <a:t>with</a:t>
            </a:r>
            <a:endParaRPr lang="de-DE" dirty="0"/>
          </a:p>
          <a:p>
            <a:pPr lvl="1"/>
            <a:r>
              <a:rPr lang="de-DE" b="1" dirty="0"/>
              <a:t>15nm/60nm</a:t>
            </a:r>
            <a:r>
              <a:rPr lang="de-DE" dirty="0"/>
              <a:t> </a:t>
            </a:r>
            <a:r>
              <a:rPr lang="de-DE" dirty="0" err="1"/>
              <a:t>AlN</a:t>
            </a:r>
            <a:r>
              <a:rPr lang="de-DE" dirty="0"/>
              <a:t>/NbTiN via PEALD (</a:t>
            </a:r>
            <a:r>
              <a:rPr lang="de-DE" i="1" dirty="0" err="1"/>
              <a:t>as-deposited</a:t>
            </a:r>
            <a:r>
              <a:rPr lang="de-DE" i="1" dirty="0"/>
              <a:t>)</a:t>
            </a:r>
          </a:p>
          <a:p>
            <a:pPr lvl="1"/>
            <a:r>
              <a:rPr lang="de-DE" dirty="0"/>
              <a:t>+1h@900°C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achieve</a:t>
            </a:r>
            <a:r>
              <a:rPr lang="de-DE" dirty="0"/>
              <a:t> high </a:t>
            </a:r>
            <a:r>
              <a:rPr lang="de-DE" i="1" dirty="0" err="1"/>
              <a:t>T</a:t>
            </a:r>
            <a:r>
              <a:rPr lang="de-DE" i="1" baseline="-25000" dirty="0" err="1"/>
              <a:t>c</a:t>
            </a:r>
            <a:r>
              <a:rPr lang="de-DE" baseline="-25000" dirty="0"/>
              <a:t> </a:t>
            </a:r>
            <a:r>
              <a:rPr lang="de-DE" baseline="30000" dirty="0"/>
              <a:t>[1] </a:t>
            </a:r>
            <a:r>
              <a:rPr lang="de-DE" dirty="0"/>
              <a:t>(</a:t>
            </a:r>
            <a:r>
              <a:rPr lang="de-DE" i="1" dirty="0" err="1"/>
              <a:t>annealed</a:t>
            </a:r>
            <a:r>
              <a:rPr lang="de-DE" i="1" dirty="0"/>
              <a:t>)</a:t>
            </a:r>
            <a:endParaRPr lang="de-DE" i="1" baseline="30000" dirty="0"/>
          </a:p>
          <a:p>
            <a:r>
              <a:rPr lang="de-DE" dirty="0"/>
              <a:t>1 pair was </a:t>
            </a:r>
            <a:r>
              <a:rPr lang="de-DE" dirty="0" err="1"/>
              <a:t>coated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b="1" dirty="0"/>
              <a:t>200nm</a:t>
            </a:r>
            <a:r>
              <a:rPr lang="de-DE" dirty="0"/>
              <a:t> Nb</a:t>
            </a:r>
            <a:r>
              <a:rPr lang="de-DE" baseline="-25000" dirty="0"/>
              <a:t>3</a:t>
            </a:r>
            <a:r>
              <a:rPr lang="de-DE" dirty="0"/>
              <a:t>Sn </a:t>
            </a:r>
            <a:r>
              <a:rPr lang="de-DE" baseline="30000" dirty="0"/>
              <a:t>[2] </a:t>
            </a:r>
            <a:r>
              <a:rPr lang="de-DE" dirty="0" err="1"/>
              <a:t>twice</a:t>
            </a:r>
            <a:r>
              <a:rPr lang="de-DE" dirty="0"/>
              <a:t> 	               (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)</a:t>
            </a:r>
            <a:r>
              <a:rPr lang="de-DE" baseline="30000" dirty="0"/>
              <a:t> </a:t>
            </a:r>
            <a:r>
              <a:rPr lang="de-DE" dirty="0" err="1"/>
              <a:t>by</a:t>
            </a:r>
            <a:r>
              <a:rPr lang="de-DE" dirty="0"/>
              <a:t> TU Darmstadt (DCMS </a:t>
            </a:r>
            <a:r>
              <a:rPr lang="de-DE" dirty="0" err="1"/>
              <a:t>co-sputtering</a:t>
            </a:r>
            <a:r>
              <a:rPr lang="de-DE" dirty="0"/>
              <a:t>)</a:t>
            </a:r>
            <a:endParaRPr lang="de-DE" baseline="30000" dirty="0"/>
          </a:p>
          <a:p>
            <a:pPr marL="0" indent="0">
              <a:buNone/>
            </a:pPr>
            <a:r>
              <a:rPr lang="de-DE" b="1" dirty="0"/>
              <a:t>	All </a:t>
            </a:r>
            <a:r>
              <a:rPr lang="de-DE" b="1" dirty="0" err="1"/>
              <a:t>measurements</a:t>
            </a:r>
            <a:r>
              <a:rPr lang="de-DE" b="1" dirty="0"/>
              <a:t> </a:t>
            </a:r>
            <a:r>
              <a:rPr lang="de-DE" b="1" dirty="0" err="1"/>
              <a:t>shown</a:t>
            </a:r>
            <a:r>
              <a:rPr lang="de-DE" b="1" dirty="0"/>
              <a:t> </a:t>
            </a:r>
            <a:r>
              <a:rPr lang="de-DE" b="1" dirty="0" err="1"/>
              <a:t>are</a:t>
            </a:r>
            <a:r>
              <a:rPr lang="de-DE" b="1" dirty="0"/>
              <a:t> at 2K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06E89AE-1700-4DFF-A10C-D1B0C425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Samples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24BC3C-9CD3-4476-8086-F6F473C8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7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3674088-D996-4552-BE4D-5F7A48FE60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" r="1430" b="1953"/>
          <a:stretch/>
        </p:blipFill>
        <p:spPr>
          <a:xfrm>
            <a:off x="8119257" y="525669"/>
            <a:ext cx="3649107" cy="2541381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12422E06-97EB-4528-89D0-6B01B64E865F}"/>
              </a:ext>
            </a:extLst>
          </p:cNvPr>
          <p:cNvSpPr/>
          <p:nvPr/>
        </p:nvSpPr>
        <p:spPr>
          <a:xfrm>
            <a:off x="2424702" y="5913244"/>
            <a:ext cx="837343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b="1" baseline="30000" dirty="0"/>
              <a:t>1</a:t>
            </a:r>
            <a:r>
              <a:rPr lang="de-DE" sz="1050" baseline="30000" dirty="0"/>
              <a:t>  </a:t>
            </a:r>
            <a:r>
              <a:rPr lang="de-DE" sz="1050" dirty="0"/>
              <a:t>González Díaz-Palacio, I., Wenskat, M., </a:t>
            </a:r>
            <a:r>
              <a:rPr lang="de-DE" sz="1050" dirty="0" err="1"/>
              <a:t>Deyu</a:t>
            </a:r>
            <a:r>
              <a:rPr lang="de-DE" sz="1050" dirty="0"/>
              <a:t>, G. K., Hillert, W., Blick, R. H., &amp; </a:t>
            </a:r>
            <a:r>
              <a:rPr lang="de-DE" sz="900" dirty="0" err="1"/>
              <a:t>Zierold</a:t>
            </a:r>
            <a:r>
              <a:rPr lang="de-DE" sz="1050" dirty="0"/>
              <a:t>, R. (2023). Thermal </a:t>
            </a:r>
            <a:r>
              <a:rPr lang="de-DE" sz="1050" dirty="0" err="1"/>
              <a:t>annealing</a:t>
            </a:r>
            <a:r>
              <a:rPr lang="de-DE" sz="1050" dirty="0"/>
              <a:t> </a:t>
            </a:r>
            <a:r>
              <a:rPr lang="de-DE" sz="1050" dirty="0" err="1"/>
              <a:t>of</a:t>
            </a:r>
            <a:r>
              <a:rPr lang="de-DE" sz="1050" dirty="0"/>
              <a:t> </a:t>
            </a:r>
            <a:r>
              <a:rPr lang="de-DE" sz="1050" dirty="0" err="1"/>
              <a:t>superconducting</a:t>
            </a:r>
            <a:r>
              <a:rPr lang="de-DE" sz="1050" dirty="0"/>
              <a:t> </a:t>
            </a:r>
            <a:r>
              <a:rPr lang="de-DE" sz="1050" dirty="0" err="1"/>
              <a:t>niobium</a:t>
            </a:r>
            <a:r>
              <a:rPr lang="de-DE" sz="1050" dirty="0"/>
              <a:t> </a:t>
            </a:r>
            <a:r>
              <a:rPr lang="de-DE" sz="1050" dirty="0" err="1"/>
              <a:t>titanium</a:t>
            </a:r>
            <a:r>
              <a:rPr lang="de-DE" sz="1050" dirty="0"/>
              <a:t> </a:t>
            </a:r>
            <a:r>
              <a:rPr lang="de-DE" sz="1050" dirty="0" err="1"/>
              <a:t>nitride</a:t>
            </a:r>
            <a:r>
              <a:rPr lang="de-DE" sz="1050" dirty="0"/>
              <a:t> </a:t>
            </a:r>
            <a:r>
              <a:rPr lang="de-DE" sz="1050" dirty="0" err="1"/>
              <a:t>thin</a:t>
            </a:r>
            <a:r>
              <a:rPr lang="de-DE" sz="1050" dirty="0"/>
              <a:t> </a:t>
            </a:r>
            <a:r>
              <a:rPr lang="de-DE" sz="1050" dirty="0" err="1"/>
              <a:t>films</a:t>
            </a:r>
            <a:r>
              <a:rPr lang="de-DE" sz="1050" dirty="0"/>
              <a:t> </a:t>
            </a:r>
            <a:r>
              <a:rPr lang="de-DE" sz="1050" dirty="0" err="1"/>
              <a:t>deposited</a:t>
            </a:r>
            <a:r>
              <a:rPr lang="de-DE" sz="1050" dirty="0"/>
              <a:t> </a:t>
            </a:r>
            <a:r>
              <a:rPr lang="de-DE" sz="1050" dirty="0" err="1"/>
              <a:t>by</a:t>
            </a:r>
            <a:r>
              <a:rPr lang="de-DE" sz="1050" dirty="0"/>
              <a:t> plasma-</a:t>
            </a:r>
            <a:r>
              <a:rPr lang="de-DE" sz="1050" dirty="0" err="1"/>
              <a:t>enhanced</a:t>
            </a:r>
            <a:r>
              <a:rPr lang="de-DE" sz="1050" dirty="0"/>
              <a:t> </a:t>
            </a:r>
            <a:r>
              <a:rPr lang="de-DE" sz="1050" dirty="0" err="1"/>
              <a:t>atomic</a:t>
            </a:r>
            <a:r>
              <a:rPr lang="de-DE" sz="1050" dirty="0"/>
              <a:t> </a:t>
            </a:r>
            <a:r>
              <a:rPr lang="de-DE" sz="1050" dirty="0" err="1"/>
              <a:t>layer</a:t>
            </a:r>
            <a:r>
              <a:rPr lang="de-DE" sz="1050" dirty="0"/>
              <a:t> </a:t>
            </a:r>
            <a:r>
              <a:rPr lang="de-DE" sz="1050" dirty="0" err="1"/>
              <a:t>deposition</a:t>
            </a:r>
            <a:r>
              <a:rPr lang="de-DE" sz="1050" dirty="0"/>
              <a:t>. Journal </a:t>
            </a:r>
            <a:r>
              <a:rPr lang="de-DE" sz="1050" dirty="0" err="1"/>
              <a:t>of</a:t>
            </a:r>
            <a:r>
              <a:rPr lang="de-DE" sz="1050" dirty="0"/>
              <a:t> Applied Physics, 134(3)</a:t>
            </a:r>
          </a:p>
          <a:p>
            <a:endParaRPr lang="de-DE" sz="1050" baseline="30000" dirty="0"/>
          </a:p>
          <a:p>
            <a:r>
              <a:rPr lang="de-DE" sz="1050" baseline="30000" dirty="0"/>
              <a:t>2</a:t>
            </a:r>
            <a:r>
              <a:rPr lang="de-DE" sz="1050" dirty="0"/>
              <a:t> Schäfer, N., Karabas, N., </a:t>
            </a:r>
            <a:r>
              <a:rPr lang="de-DE" sz="1050" dirty="0" err="1"/>
              <a:t>Palakkal</a:t>
            </a:r>
            <a:r>
              <a:rPr lang="de-DE" sz="1050" dirty="0"/>
              <a:t>, J. P., Petzold, S., Major, M., </a:t>
            </a:r>
            <a:r>
              <a:rPr lang="de-DE" sz="1050" dirty="0" err="1"/>
              <a:t>Pietralla</a:t>
            </a:r>
            <a:r>
              <a:rPr lang="de-DE" sz="1050" dirty="0"/>
              <a:t>, N., &amp; </a:t>
            </a:r>
            <a:r>
              <a:rPr lang="de-DE" sz="1050" dirty="0" err="1"/>
              <a:t>Alff</a:t>
            </a:r>
            <a:r>
              <a:rPr lang="de-DE" sz="1050" dirty="0"/>
              <a:t>, L. (2020). </a:t>
            </a:r>
            <a:r>
              <a:rPr lang="de-DE" sz="1050" dirty="0" err="1"/>
              <a:t>Kinetically</a:t>
            </a:r>
            <a:r>
              <a:rPr lang="de-DE" sz="1050" dirty="0"/>
              <a:t> </a:t>
            </a:r>
            <a:r>
              <a:rPr lang="de-DE" sz="1050" dirty="0" err="1"/>
              <a:t>induced</a:t>
            </a:r>
            <a:r>
              <a:rPr lang="de-DE" sz="1050" dirty="0"/>
              <a:t> </a:t>
            </a:r>
            <a:r>
              <a:rPr lang="de-DE" sz="1050" dirty="0" err="1"/>
              <a:t>low-temperature</a:t>
            </a:r>
            <a:r>
              <a:rPr lang="de-DE" sz="1050" dirty="0"/>
              <a:t> </a:t>
            </a:r>
            <a:r>
              <a:rPr lang="de-DE" sz="1050" dirty="0" err="1"/>
              <a:t>synthesis</a:t>
            </a:r>
            <a:r>
              <a:rPr lang="de-DE" sz="1050" dirty="0"/>
              <a:t> </a:t>
            </a:r>
            <a:r>
              <a:rPr lang="de-DE" sz="1050" dirty="0" err="1"/>
              <a:t>of</a:t>
            </a:r>
            <a:r>
              <a:rPr lang="de-DE" sz="1050" dirty="0"/>
              <a:t> Nb3Sn </a:t>
            </a:r>
            <a:r>
              <a:rPr lang="de-DE" sz="1050" dirty="0" err="1"/>
              <a:t>thin</a:t>
            </a:r>
            <a:r>
              <a:rPr lang="de-DE" sz="1050" dirty="0"/>
              <a:t> </a:t>
            </a:r>
            <a:r>
              <a:rPr lang="de-DE" sz="1050" dirty="0" err="1"/>
              <a:t>films</a:t>
            </a:r>
            <a:r>
              <a:rPr lang="de-DE" sz="1050" dirty="0"/>
              <a:t>. Journal </a:t>
            </a:r>
            <a:r>
              <a:rPr lang="de-DE" sz="1050" dirty="0" err="1"/>
              <a:t>of</a:t>
            </a:r>
            <a:r>
              <a:rPr lang="de-DE" sz="1050" dirty="0"/>
              <a:t> Applied Physics, 128(13).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2638017F-4399-4ECA-93C1-2E0F79224154}"/>
              </a:ext>
            </a:extLst>
          </p:cNvPr>
          <p:cNvCxnSpPr>
            <a:cxnSpLocks/>
          </p:cNvCxnSpPr>
          <p:nvPr/>
        </p:nvCxnSpPr>
        <p:spPr>
          <a:xfrm>
            <a:off x="7333673" y="3343564"/>
            <a:ext cx="1514763" cy="1117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64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3F4A4C4-7350-44AB-B3C4-2345563A3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468" y="1309017"/>
            <a:ext cx="6662532" cy="3937001"/>
          </a:xfrm>
        </p:spPr>
        <p:txBody>
          <a:bodyPr>
            <a:normAutofit/>
          </a:bodyPr>
          <a:lstStyle/>
          <a:p>
            <a:r>
              <a:rPr lang="en-US" sz="2000" dirty="0"/>
              <a:t>Shows expected behavior with power law dependency </a:t>
            </a:r>
          </a:p>
          <a:p>
            <a:r>
              <a:rPr lang="en-US" sz="2000" dirty="0"/>
              <a:t>Values are well in agreement with literature </a:t>
            </a:r>
          </a:p>
          <a:p>
            <a:pPr lvl="1"/>
            <a:r>
              <a:rPr lang="en-US" sz="2000" i="1" dirty="0"/>
              <a:t>K</a:t>
            </a:r>
            <a:r>
              <a:rPr lang="en-US" sz="2000" i="1" baseline="-25000" dirty="0"/>
              <a:t>0</a:t>
            </a:r>
            <a:r>
              <a:rPr lang="en-US" sz="2000" dirty="0"/>
              <a:t> = (150 – 200) </a:t>
            </a:r>
            <a:r>
              <a:rPr lang="en-US" sz="2000" dirty="0" err="1"/>
              <a:t>mW</a:t>
            </a:r>
            <a:r>
              <a:rPr lang="en-US" sz="2000" dirty="0"/>
              <a:t> cm</a:t>
            </a:r>
            <a:r>
              <a:rPr lang="en-US" sz="2000" baseline="30000" dirty="0"/>
              <a:t>-2</a:t>
            </a:r>
            <a:r>
              <a:rPr lang="en-US" sz="2000" dirty="0"/>
              <a:t> K</a:t>
            </a:r>
            <a:r>
              <a:rPr lang="en-US" sz="2000" baseline="30000" dirty="0"/>
              <a:t>-1</a:t>
            </a:r>
            <a:endParaRPr lang="en-US" sz="2000" dirty="0"/>
          </a:p>
          <a:p>
            <a:r>
              <a:rPr lang="en-US" sz="2000" dirty="0"/>
              <a:t>Measured as-fabricated (only water-jet cutting)</a:t>
            </a:r>
          </a:p>
          <a:p>
            <a:pPr lvl="1"/>
            <a:r>
              <a:rPr lang="en-US" sz="2000" i="1" dirty="0"/>
              <a:t>K</a:t>
            </a:r>
            <a:r>
              <a:rPr lang="en-US" sz="2000" i="1" baseline="-25000" dirty="0"/>
              <a:t>0</a:t>
            </a:r>
            <a:r>
              <a:rPr lang="en-US" sz="2000" dirty="0"/>
              <a:t> = (307±46) </a:t>
            </a:r>
            <a:r>
              <a:rPr lang="en-US" sz="2000" dirty="0" err="1"/>
              <a:t>mW</a:t>
            </a:r>
            <a:r>
              <a:rPr lang="en-US" sz="2000" dirty="0"/>
              <a:t> cm</a:t>
            </a:r>
            <a:r>
              <a:rPr lang="en-US" sz="2000" baseline="30000" dirty="0"/>
              <a:t>-2</a:t>
            </a:r>
            <a:r>
              <a:rPr lang="en-US" sz="2000" dirty="0"/>
              <a:t> K</a:t>
            </a:r>
            <a:r>
              <a:rPr lang="en-US" sz="2000" baseline="30000" dirty="0"/>
              <a:t>-1</a:t>
            </a:r>
          </a:p>
          <a:p>
            <a:pPr lvl="1"/>
            <a:r>
              <a:rPr lang="en-US" sz="2000" i="1" dirty="0"/>
              <a:t>K</a:t>
            </a:r>
            <a:r>
              <a:rPr lang="en-US" sz="2000" i="1" baseline="-25000" dirty="0"/>
              <a:t>0</a:t>
            </a:r>
            <a:r>
              <a:rPr lang="en-US" sz="2000" dirty="0"/>
              <a:t> = (332±31) </a:t>
            </a:r>
            <a:r>
              <a:rPr lang="en-US" sz="2000" dirty="0" err="1"/>
              <a:t>mW</a:t>
            </a:r>
            <a:r>
              <a:rPr lang="en-US" sz="2000" dirty="0"/>
              <a:t> cm</a:t>
            </a:r>
            <a:r>
              <a:rPr lang="en-US" sz="2000" baseline="30000" dirty="0"/>
              <a:t>-2</a:t>
            </a:r>
            <a:r>
              <a:rPr lang="en-US" sz="2000" dirty="0"/>
              <a:t> K</a:t>
            </a:r>
            <a:r>
              <a:rPr lang="en-US" sz="2000" baseline="30000" dirty="0"/>
              <a:t>-1</a:t>
            </a:r>
          </a:p>
          <a:p>
            <a:r>
              <a:rPr lang="en-US" sz="2000" dirty="0"/>
              <a:t>Higher </a:t>
            </a:r>
            <a:r>
              <a:rPr lang="en-US" sz="2000" i="1" dirty="0"/>
              <a:t>K</a:t>
            </a:r>
            <a:r>
              <a:rPr lang="en-US" sz="2000" i="1" baseline="-25000" dirty="0"/>
              <a:t>0</a:t>
            </a:r>
            <a:r>
              <a:rPr lang="en-US" sz="2000" dirty="0"/>
              <a:t> also in agreement with literature</a:t>
            </a:r>
          </a:p>
          <a:p>
            <a:pPr lvl="1"/>
            <a:endParaRPr lang="en-US" sz="2000" baseline="300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06E89AE-1700-4DFF-A10C-D1B0C425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Can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trust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? Yes,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reasonable</a:t>
            </a:r>
            <a:r>
              <a:rPr lang="de-DE" dirty="0"/>
              <a:t>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B2D6E8-D5B3-4163-A4B8-08CE94320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8</a:t>
            </a:fld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AD1DC69-3C41-4942-A339-FFC6B51DDE11}"/>
              </a:ext>
            </a:extLst>
          </p:cNvPr>
          <p:cNvSpPr/>
          <p:nvPr/>
        </p:nvSpPr>
        <p:spPr>
          <a:xfrm>
            <a:off x="5794625" y="452670"/>
            <a:ext cx="5435029" cy="767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947FFF6-CFCA-47B7-83ED-C82431BFE4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58" t="12297" r="21432" b="3949"/>
          <a:stretch/>
        </p:blipFill>
        <p:spPr>
          <a:xfrm>
            <a:off x="115124" y="1309017"/>
            <a:ext cx="5056642" cy="3937001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9062645E-7BF1-4507-A877-57B9B6F4F4E1}"/>
              </a:ext>
            </a:extLst>
          </p:cNvPr>
          <p:cNvSpPr/>
          <p:nvPr/>
        </p:nvSpPr>
        <p:spPr>
          <a:xfrm>
            <a:off x="3755254" y="1473693"/>
            <a:ext cx="1180730" cy="8167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BD6F520-81A4-4098-AE1C-2DB05EE43E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03" t="15202" r="24399" b="67423"/>
          <a:stretch/>
        </p:blipFill>
        <p:spPr>
          <a:xfrm>
            <a:off x="3747149" y="1449313"/>
            <a:ext cx="852257" cy="81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3F4A4C4-7350-44AB-B3C4-2345563A3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633591"/>
            <a:ext cx="5664199" cy="3812594"/>
          </a:xfrm>
        </p:spPr>
        <p:txBody>
          <a:bodyPr/>
          <a:lstStyle/>
          <a:p>
            <a:r>
              <a:rPr lang="de-DE" dirty="0"/>
              <a:t>As-</a:t>
            </a:r>
            <a:r>
              <a:rPr lang="de-DE" dirty="0" err="1"/>
              <a:t>deposited</a:t>
            </a:r>
            <a:r>
              <a:rPr lang="de-DE" dirty="0"/>
              <a:t> </a:t>
            </a:r>
            <a:r>
              <a:rPr lang="pl-PL" i="1" dirty="0"/>
              <a:t>K</a:t>
            </a:r>
            <a:r>
              <a:rPr lang="pl-PL" i="1" baseline="-25000" dirty="0"/>
              <a:t>0</a:t>
            </a:r>
            <a:r>
              <a:rPr lang="pl-PL" dirty="0"/>
              <a:t> = (</a:t>
            </a:r>
            <a:r>
              <a:rPr lang="de-DE" dirty="0"/>
              <a:t>141</a:t>
            </a:r>
            <a:r>
              <a:rPr lang="pl-PL" dirty="0"/>
              <a:t>±</a:t>
            </a:r>
            <a:r>
              <a:rPr lang="de-DE" dirty="0"/>
              <a:t>13</a:t>
            </a:r>
            <a:r>
              <a:rPr lang="pl-PL" dirty="0"/>
              <a:t>) mW cm</a:t>
            </a:r>
            <a:r>
              <a:rPr lang="pl-PL" baseline="30000" dirty="0"/>
              <a:t>-2</a:t>
            </a:r>
            <a:r>
              <a:rPr lang="pl-PL" dirty="0"/>
              <a:t> K</a:t>
            </a:r>
            <a:r>
              <a:rPr lang="pl-PL" baseline="30000" dirty="0"/>
              <a:t>-1</a:t>
            </a:r>
          </a:p>
          <a:p>
            <a:r>
              <a:rPr lang="de-DE" dirty="0"/>
              <a:t>After </a:t>
            </a:r>
            <a:r>
              <a:rPr lang="de-DE" dirty="0" err="1"/>
              <a:t>annealing</a:t>
            </a:r>
            <a:r>
              <a:rPr lang="de-DE" dirty="0"/>
              <a:t> </a:t>
            </a:r>
            <a:r>
              <a:rPr lang="pl-PL" i="1" dirty="0"/>
              <a:t>K</a:t>
            </a:r>
            <a:r>
              <a:rPr lang="pl-PL" i="1" baseline="-25000" dirty="0"/>
              <a:t>0</a:t>
            </a:r>
            <a:r>
              <a:rPr lang="pl-PL" dirty="0"/>
              <a:t> = (</a:t>
            </a:r>
            <a:r>
              <a:rPr lang="de-DE" dirty="0"/>
              <a:t>156</a:t>
            </a:r>
            <a:r>
              <a:rPr lang="pl-PL" dirty="0"/>
              <a:t>±</a:t>
            </a:r>
            <a:r>
              <a:rPr lang="de-DE" dirty="0"/>
              <a:t>10</a:t>
            </a:r>
            <a:r>
              <a:rPr lang="pl-PL" dirty="0"/>
              <a:t>) mW cm</a:t>
            </a:r>
            <a:r>
              <a:rPr lang="pl-PL" baseline="30000" dirty="0"/>
              <a:t>-2</a:t>
            </a:r>
            <a:r>
              <a:rPr lang="pl-PL" dirty="0"/>
              <a:t> K</a:t>
            </a:r>
            <a:r>
              <a:rPr lang="pl-PL" baseline="30000" dirty="0"/>
              <a:t>-1</a:t>
            </a:r>
            <a:endParaRPr lang="de-DE" baseline="30000" dirty="0"/>
          </a:p>
          <a:p>
            <a:r>
              <a:rPr lang="de-DE" dirty="0"/>
              <a:t>SIS on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sides</a:t>
            </a:r>
            <a:r>
              <a:rPr lang="de-DE" dirty="0"/>
              <a:t> →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interfaces</a:t>
            </a:r>
            <a:endParaRPr lang="de-DE" dirty="0"/>
          </a:p>
          <a:p>
            <a:pPr marL="0" indent="0">
              <a:buNone/>
            </a:pPr>
            <a:r>
              <a:rPr lang="de-DE" b="1" dirty="0"/>
              <a:t>        Well </a:t>
            </a:r>
            <a:r>
              <a:rPr lang="de-DE" b="1" dirty="0" err="1"/>
              <a:t>within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baseline</a:t>
            </a:r>
            <a:r>
              <a:rPr lang="de-DE" b="1" dirty="0"/>
              <a:t> Nb </a:t>
            </a:r>
            <a:r>
              <a:rPr lang="de-DE" b="1" dirty="0" err="1"/>
              <a:t>value</a:t>
            </a:r>
            <a:r>
              <a:rPr lang="de-DE" dirty="0"/>
              <a:t>!</a:t>
            </a:r>
            <a:endParaRPr lang="pl-PL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06E89AE-1700-4DFF-A10C-D1B0C425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SIS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thermal </a:t>
            </a:r>
            <a:r>
              <a:rPr lang="en-US" dirty="0"/>
              <a:t>transmittance</a:t>
            </a:r>
            <a:r>
              <a:rPr lang="de-DE" dirty="0"/>
              <a:t> </a:t>
            </a:r>
            <a:r>
              <a:rPr lang="de-DE" i="1" dirty="0"/>
              <a:t>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A7E5B-40A2-46A3-86B1-CF2C39A80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7A336-5DA8-4C9F-A1C1-21BECB499808}" type="slidenum">
              <a:rPr lang="de-DE" smtClean="0"/>
              <a:t>9</a:t>
            </a:fld>
            <a:endParaRPr lang="de-DE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84CF2F8-2071-4775-8C27-DF3E5092D046}"/>
              </a:ext>
            </a:extLst>
          </p:cNvPr>
          <p:cNvGrpSpPr/>
          <p:nvPr/>
        </p:nvGrpSpPr>
        <p:grpSpPr>
          <a:xfrm>
            <a:off x="329565" y="1504628"/>
            <a:ext cx="5664199" cy="4299120"/>
            <a:chOff x="314325" y="1390328"/>
            <a:chExt cx="5664199" cy="4299120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875083A2-AAC1-4D78-8A5D-37C24FE7C7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547" t="13472" r="13984" b="4936"/>
            <a:stretch/>
          </p:blipFill>
          <p:spPr>
            <a:xfrm>
              <a:off x="314325" y="1390328"/>
              <a:ext cx="5664199" cy="4299120"/>
            </a:xfrm>
            <a:prstGeom prst="rect">
              <a:avLst/>
            </a:prstGeom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30518685-3F8C-49CF-84A1-75FC09FA027C}"/>
                </a:ext>
              </a:extLst>
            </p:cNvPr>
            <p:cNvSpPr/>
            <p:nvPr/>
          </p:nvSpPr>
          <p:spPr>
            <a:xfrm>
              <a:off x="4409304" y="1587993"/>
              <a:ext cx="1267596" cy="6154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bg1"/>
                </a:solidFill>
              </a:endParaRPr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F45F46F-E510-4E8D-B2B8-8AA253EDB6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2899" t="16611" r="16797" b="70765"/>
            <a:stretch/>
          </p:blipFill>
          <p:spPr>
            <a:xfrm>
              <a:off x="4390254" y="1556786"/>
              <a:ext cx="965200" cy="6651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663816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Benutzerdefiniert 6">
      <a:dk1>
        <a:srgbClr val="333333"/>
      </a:dk1>
      <a:lt1>
        <a:srgbClr val="FFFFFF"/>
      </a:lt1>
      <a:dk2>
        <a:srgbClr val="0271BB"/>
      </a:dk2>
      <a:lt2>
        <a:srgbClr val="F0F3F6"/>
      </a:lt2>
      <a:accent1>
        <a:srgbClr val="E2001A"/>
      </a:accent1>
      <a:accent2>
        <a:srgbClr val="0271BB"/>
      </a:accent2>
      <a:accent3>
        <a:srgbClr val="3B515B"/>
      </a:accent3>
      <a:accent4>
        <a:srgbClr val="F07F8C"/>
      </a:accent4>
      <a:accent5>
        <a:srgbClr val="80B8DD"/>
      </a:accent5>
      <a:accent6>
        <a:srgbClr val="9DA8AD"/>
      </a:accent6>
      <a:hlink>
        <a:srgbClr val="0271BB"/>
      </a:hlink>
      <a:folHlink>
        <a:srgbClr val="80B8D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3">
              <a:lumMod val="20000"/>
              <a:lumOff val="8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600" dirty="0" smtClean="0">
            <a:latin typeface="TheSans UHH" panose="020B0502050302020203" pitchFamily="34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30522-Vorlage-PPT-v12" id="{93E51D71-30E6-944F-AF76-1663F22A654C}" vid="{1A941132-CFFB-364C-ACFC-9EF91DACCF5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ppt-vorlage-arial</Template>
  <TotalTime>0</TotalTime>
  <Words>1028</Words>
  <Application>Microsoft Office PowerPoint</Application>
  <PresentationFormat>Breitbild</PresentationFormat>
  <Paragraphs>146</Paragraphs>
  <Slides>13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4" baseType="lpstr">
      <vt:lpstr>Arial</vt:lpstr>
      <vt:lpstr>Calibri</vt:lpstr>
      <vt:lpstr>Cambria Math</vt:lpstr>
      <vt:lpstr>Cooper Black</vt:lpstr>
      <vt:lpstr>Helvetica Neue</vt:lpstr>
      <vt:lpstr>TheSans UHH</vt:lpstr>
      <vt:lpstr>TheSans UHH Bold</vt:lpstr>
      <vt:lpstr>TheSans UHH Regular</vt:lpstr>
      <vt:lpstr>Times New Roman</vt:lpstr>
      <vt:lpstr>Wingdings</vt:lpstr>
      <vt:lpstr>Benutzerdefiniertes Design</vt:lpstr>
      <vt:lpstr>Thermal transmittance measurements of SIS &amp; Nb3Sn coated samples at cryogenic temperatures</vt:lpstr>
      <vt:lpstr>Thermal transmittance is crucial for stable operation</vt:lpstr>
      <vt:lpstr>How can we measure K across films?</vt:lpstr>
      <vt:lpstr>Measurement procedure</vt:lpstr>
      <vt:lpstr>How does it look like?</vt:lpstr>
      <vt:lpstr>Systematic uncertainties? </vt:lpstr>
      <vt:lpstr>Samples</vt:lpstr>
      <vt:lpstr>Can we trust the results? Yes, they are reasonable </vt:lpstr>
      <vt:lpstr>SIS does not reduce the thermal transmittance K</vt:lpstr>
      <vt:lpstr>Nb3Sn coating shows an unexpected behavior</vt:lpstr>
      <vt:lpstr>Summary</vt:lpstr>
      <vt:lpstr>PowerPoint-Präsentation</vt:lpstr>
      <vt:lpstr>Temperature Scan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Conductance measurements of SIS &amp; Nb3Sn coated samples at cryogenic temperatures</dc:title>
  <dc:creator>Wenskat, Marc</dc:creator>
  <cp:lastModifiedBy>Wenskat, Marc</cp:lastModifiedBy>
  <cp:revision>329</cp:revision>
  <dcterms:created xsi:type="dcterms:W3CDTF">2024-09-10T11:43:12Z</dcterms:created>
  <dcterms:modified xsi:type="dcterms:W3CDTF">2024-09-18T16:04:56Z</dcterms:modified>
</cp:coreProperties>
</file>