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5"/>
  </p:notesMasterIdLst>
  <p:sldIdLst>
    <p:sldId id="286" r:id="rId2"/>
    <p:sldId id="282" r:id="rId3"/>
    <p:sldId id="292" r:id="rId4"/>
    <p:sldId id="341" r:id="rId5"/>
    <p:sldId id="290" r:id="rId6"/>
    <p:sldId id="291" r:id="rId7"/>
    <p:sldId id="274" r:id="rId8"/>
    <p:sldId id="352" r:id="rId9"/>
    <p:sldId id="342" r:id="rId10"/>
    <p:sldId id="296" r:id="rId11"/>
    <p:sldId id="297" r:id="rId12"/>
    <p:sldId id="288" r:id="rId13"/>
    <p:sldId id="299" r:id="rId14"/>
    <p:sldId id="300" r:id="rId15"/>
    <p:sldId id="301" r:id="rId16"/>
    <p:sldId id="303" r:id="rId17"/>
    <p:sldId id="328" r:id="rId18"/>
    <p:sldId id="327" r:id="rId19"/>
    <p:sldId id="326" r:id="rId20"/>
    <p:sldId id="332" r:id="rId21"/>
    <p:sldId id="329" r:id="rId22"/>
    <p:sldId id="351" r:id="rId23"/>
    <p:sldId id="330" r:id="rId24"/>
    <p:sldId id="343" r:id="rId25"/>
    <p:sldId id="305" r:id="rId26"/>
    <p:sldId id="306" r:id="rId27"/>
    <p:sldId id="353" r:id="rId28"/>
    <p:sldId id="354" r:id="rId29"/>
    <p:sldId id="310" r:id="rId30"/>
    <p:sldId id="308" r:id="rId31"/>
    <p:sldId id="349" r:id="rId32"/>
    <p:sldId id="311" r:id="rId33"/>
    <p:sldId id="348" r:id="rId34"/>
    <p:sldId id="346" r:id="rId35"/>
    <p:sldId id="335" r:id="rId36"/>
    <p:sldId id="337" r:id="rId37"/>
    <p:sldId id="338" r:id="rId38"/>
    <p:sldId id="339" r:id="rId39"/>
    <p:sldId id="356" r:id="rId40"/>
    <p:sldId id="319" r:id="rId41"/>
    <p:sldId id="269" r:id="rId42"/>
    <p:sldId id="298" r:id="rId43"/>
    <p:sldId id="347" r:id="rId44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18288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55A0"/>
        </a:solidFill>
        <a:effectLst/>
        <a:uFillTx/>
        <a:latin typeface="Arial"/>
        <a:ea typeface="Arial"/>
        <a:cs typeface="Arial"/>
        <a:sym typeface="Arial"/>
      </a:defRPr>
    </a:lvl1pPr>
    <a:lvl2pPr marL="0" marR="0" indent="457200" algn="l" defTabSz="18288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55A0"/>
        </a:solidFill>
        <a:effectLst/>
        <a:uFillTx/>
        <a:latin typeface="Arial"/>
        <a:ea typeface="Arial"/>
        <a:cs typeface="Arial"/>
        <a:sym typeface="Arial"/>
      </a:defRPr>
    </a:lvl2pPr>
    <a:lvl3pPr marL="0" marR="0" indent="914400" algn="l" defTabSz="18288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55A0"/>
        </a:solidFill>
        <a:effectLst/>
        <a:uFillTx/>
        <a:latin typeface="Arial"/>
        <a:ea typeface="Arial"/>
        <a:cs typeface="Arial"/>
        <a:sym typeface="Arial"/>
      </a:defRPr>
    </a:lvl3pPr>
    <a:lvl4pPr marL="0" marR="0" indent="1371600" algn="l" defTabSz="18288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55A0"/>
        </a:solidFill>
        <a:effectLst/>
        <a:uFillTx/>
        <a:latin typeface="Arial"/>
        <a:ea typeface="Arial"/>
        <a:cs typeface="Arial"/>
        <a:sym typeface="Arial"/>
      </a:defRPr>
    </a:lvl4pPr>
    <a:lvl5pPr marL="0" marR="0" indent="1828800" algn="l" defTabSz="18288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55A0"/>
        </a:solidFill>
        <a:effectLst/>
        <a:uFillTx/>
        <a:latin typeface="Arial"/>
        <a:ea typeface="Arial"/>
        <a:cs typeface="Arial"/>
        <a:sym typeface="Arial"/>
      </a:defRPr>
    </a:lvl5pPr>
    <a:lvl6pPr marL="0" marR="0" indent="2286000" algn="l" defTabSz="18288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55A0"/>
        </a:solidFill>
        <a:effectLst/>
        <a:uFillTx/>
        <a:latin typeface="Arial"/>
        <a:ea typeface="Arial"/>
        <a:cs typeface="Arial"/>
        <a:sym typeface="Arial"/>
      </a:defRPr>
    </a:lvl6pPr>
    <a:lvl7pPr marL="0" marR="0" indent="2743200" algn="l" defTabSz="18288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55A0"/>
        </a:solidFill>
        <a:effectLst/>
        <a:uFillTx/>
        <a:latin typeface="Arial"/>
        <a:ea typeface="Arial"/>
        <a:cs typeface="Arial"/>
        <a:sym typeface="Arial"/>
      </a:defRPr>
    </a:lvl7pPr>
    <a:lvl8pPr marL="0" marR="0" indent="3200400" algn="l" defTabSz="18288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55A0"/>
        </a:solidFill>
        <a:effectLst/>
        <a:uFillTx/>
        <a:latin typeface="Arial"/>
        <a:ea typeface="Arial"/>
        <a:cs typeface="Arial"/>
        <a:sym typeface="Arial"/>
      </a:defRPr>
    </a:lvl8pPr>
    <a:lvl9pPr marL="0" marR="0" indent="3657600" algn="l" defTabSz="18288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55A0"/>
        </a:solidFill>
        <a:effectLst/>
        <a:uFillTx/>
        <a:latin typeface="Arial"/>
        <a:ea typeface="Arial"/>
        <a:cs typeface="Arial"/>
        <a:sym typeface="Arial"/>
      </a:defRPr>
    </a:lvl9pPr>
  </p:defaultTextStyle>
  <p:extLst>
    <p:ext uri="{521415D9-36F7-43E2-AB2F-B90AF26B5E84}">
      <p14:sectionLst xmlns:p14="http://schemas.microsoft.com/office/powerpoint/2010/main">
        <p14:section name="Default Section" id="{A84F4BED-7D91-4578-A88B-6F31359F35F3}">
          <p14:sldIdLst>
            <p14:sldId id="286"/>
            <p14:sldId id="282"/>
            <p14:sldId id="292"/>
            <p14:sldId id="341"/>
            <p14:sldId id="290"/>
            <p14:sldId id="291"/>
            <p14:sldId id="274"/>
            <p14:sldId id="352"/>
            <p14:sldId id="342"/>
            <p14:sldId id="296"/>
            <p14:sldId id="297"/>
            <p14:sldId id="288"/>
            <p14:sldId id="299"/>
            <p14:sldId id="300"/>
            <p14:sldId id="301"/>
            <p14:sldId id="303"/>
            <p14:sldId id="328"/>
            <p14:sldId id="327"/>
            <p14:sldId id="326"/>
            <p14:sldId id="332"/>
            <p14:sldId id="329"/>
            <p14:sldId id="351"/>
            <p14:sldId id="330"/>
            <p14:sldId id="343"/>
            <p14:sldId id="305"/>
            <p14:sldId id="306"/>
            <p14:sldId id="353"/>
            <p14:sldId id="354"/>
            <p14:sldId id="310"/>
            <p14:sldId id="308"/>
            <p14:sldId id="349"/>
            <p14:sldId id="311"/>
            <p14:sldId id="348"/>
            <p14:sldId id="346"/>
            <p14:sldId id="335"/>
            <p14:sldId id="337"/>
            <p14:sldId id="338"/>
            <p14:sldId id="339"/>
            <p14:sldId id="356"/>
            <p14:sldId id="319"/>
            <p14:sldId id="269"/>
            <p14:sldId id="298"/>
            <p14:sldId id="347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64CB"/>
    <a:srgbClr val="4ECDDA"/>
    <a:srgbClr val="FF8080"/>
    <a:srgbClr val="F216B8"/>
    <a:srgbClr val="ED7CCB"/>
    <a:srgbClr val="A2E6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Arial"/>
          <a:ea typeface="Arial"/>
          <a:cs typeface="Arial"/>
        </a:font>
        <a:srgbClr val="0055A0"/>
      </a:tcTxStyle>
      <a:tcStyle>
        <a:tcBdr>
          <a:left>
            <a:ln w="254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left>
          <a:right>
            <a:ln w="254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right>
          <a:top>
            <a:ln w="254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top>
          <a:bottom>
            <a:ln w="254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bottom>
          <a:insideH>
            <a:ln w="254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H>
          <a:insideV>
            <a:ln w="254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V>
        </a:tcBdr>
        <a:fill>
          <a:solidFill>
            <a:srgbClr val="F2F2F2"/>
          </a:solidFill>
        </a:fill>
      </a:tcStyle>
    </a:wholeTbl>
    <a:band2H>
      <a:tcTxStyle/>
      <a:tcStyle>
        <a:tcBdr/>
        <a:fill>
          <a:solidFill>
            <a:srgbClr val="F9F9F9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chemeClr val="accent1">
          <a:lumOff val="51343"/>
        </a:schemeClr>
      </a:tcTxStyle>
      <a:tcStyle>
        <a:tcBdr>
          <a:left>
            <a:ln w="254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left>
          <a:right>
            <a:ln w="254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right>
          <a:top>
            <a:ln w="254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top>
          <a:bottom>
            <a:ln w="254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bottom>
          <a:insideH>
            <a:ln w="254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H>
          <a:insideV>
            <a:ln w="254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V>
        </a:tcBdr>
        <a:fill>
          <a:solidFill>
            <a:schemeClr val="accent4">
              <a:lumOff val="36303"/>
            </a:schemeClr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accent1">
          <a:lumOff val="51343"/>
        </a:schemeClr>
      </a:tcTxStyle>
      <a:tcStyle>
        <a:tcBdr>
          <a:left>
            <a:ln w="254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left>
          <a:right>
            <a:ln w="254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right>
          <a:top>
            <a:ln w="762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top>
          <a:bottom>
            <a:ln w="254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bottom>
          <a:insideH>
            <a:ln w="254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H>
          <a:insideV>
            <a:ln w="254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V>
        </a:tcBdr>
        <a:fill>
          <a:solidFill>
            <a:schemeClr val="accent4">
              <a:lumOff val="36303"/>
            </a:schemeClr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chemeClr val="accent1">
          <a:lumOff val="51343"/>
        </a:schemeClr>
      </a:tcTxStyle>
      <a:tcStyle>
        <a:tcBdr>
          <a:left>
            <a:ln w="254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left>
          <a:right>
            <a:ln w="254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right>
          <a:top>
            <a:ln w="254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top>
          <a:bottom>
            <a:ln w="762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bottom>
          <a:insideH>
            <a:ln w="254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H>
          <a:insideV>
            <a:ln w="254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V>
        </a:tcBdr>
        <a:fill>
          <a:solidFill>
            <a:schemeClr val="accent4">
              <a:lumOff val="36303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Arial"/>
          <a:ea typeface="Arial"/>
          <a:cs typeface="Arial"/>
        </a:font>
        <a:srgbClr val="0055A0"/>
      </a:tcTxStyle>
      <a:tcStyle>
        <a:tcBdr>
          <a:left>
            <a:ln w="254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left>
          <a:right>
            <a:ln w="254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right>
          <a:top>
            <a:ln w="254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top>
          <a:bottom>
            <a:ln w="254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bottom>
          <a:insideH>
            <a:ln w="254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H>
          <a:insideV>
            <a:ln w="254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V>
        </a:tcBdr>
        <a:fill>
          <a:solidFill>
            <a:srgbClr val="DCDCDC"/>
          </a:solidFill>
        </a:fill>
      </a:tcStyle>
    </a:wholeTbl>
    <a:band2H>
      <a:tcTxStyle/>
      <a:tcStyle>
        <a:tcBdr/>
        <a:fill>
          <a:solidFill>
            <a:srgbClr val="EEEEEE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chemeClr val="accent1">
          <a:lumOff val="51343"/>
        </a:schemeClr>
      </a:tcTxStyle>
      <a:tcStyle>
        <a:tcBdr>
          <a:left>
            <a:ln w="254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left>
          <a:right>
            <a:ln w="254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right>
          <a:top>
            <a:ln w="254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top>
          <a:bottom>
            <a:ln w="254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bottom>
          <a:insideH>
            <a:ln w="254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H>
          <a:insideV>
            <a:ln w="254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accent1">
          <a:lumOff val="51343"/>
        </a:schemeClr>
      </a:tcTxStyle>
      <a:tcStyle>
        <a:tcBdr>
          <a:left>
            <a:ln w="254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left>
          <a:right>
            <a:ln w="254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right>
          <a:top>
            <a:ln w="762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top>
          <a:bottom>
            <a:ln w="254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bottom>
          <a:insideH>
            <a:ln w="254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H>
          <a:insideV>
            <a:ln w="254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chemeClr val="accent1">
          <a:lumOff val="51343"/>
        </a:schemeClr>
      </a:tcTxStyle>
      <a:tcStyle>
        <a:tcBdr>
          <a:left>
            <a:ln w="254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left>
          <a:right>
            <a:ln w="254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right>
          <a:top>
            <a:ln w="254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top>
          <a:bottom>
            <a:ln w="762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bottom>
          <a:insideH>
            <a:ln w="254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H>
          <a:insideV>
            <a:ln w="254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Arial"/>
          <a:ea typeface="Arial"/>
          <a:cs typeface="Arial"/>
        </a:font>
        <a:srgbClr val="0055A0"/>
      </a:tcTxStyle>
      <a:tcStyle>
        <a:tcBdr>
          <a:left>
            <a:ln w="254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left>
          <a:right>
            <a:ln w="254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right>
          <a:top>
            <a:ln w="254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top>
          <a:bottom>
            <a:ln w="254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bottom>
          <a:insideH>
            <a:ln w="254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H>
          <a:insideV>
            <a:ln w="254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V>
        </a:tcBdr>
        <a:fill>
          <a:solidFill>
            <a:srgbClr val="CFCFCF"/>
          </a:solidFill>
        </a:fill>
      </a:tcStyle>
    </a:wholeTbl>
    <a:band2H>
      <a:tcTxStyle/>
      <a:tcStyle>
        <a:tcBdr/>
        <a:fill>
          <a:solidFill>
            <a:schemeClr val="accent2">
              <a:lumOff val="20996"/>
            </a:schemeClr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chemeClr val="accent1">
          <a:lumOff val="51343"/>
        </a:schemeClr>
      </a:tcTxStyle>
      <a:tcStyle>
        <a:tcBdr>
          <a:left>
            <a:ln w="254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left>
          <a:right>
            <a:ln w="254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right>
          <a:top>
            <a:ln w="254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top>
          <a:bottom>
            <a:ln w="254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bottom>
          <a:insideH>
            <a:ln w="254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H>
          <a:insideV>
            <a:ln w="254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accent1">
          <a:lumOff val="51343"/>
        </a:schemeClr>
      </a:tcTxStyle>
      <a:tcStyle>
        <a:tcBdr>
          <a:left>
            <a:ln w="254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left>
          <a:right>
            <a:ln w="254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right>
          <a:top>
            <a:ln w="762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top>
          <a:bottom>
            <a:ln w="254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bottom>
          <a:insideH>
            <a:ln w="254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H>
          <a:insideV>
            <a:ln w="254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chemeClr val="accent1">
          <a:lumOff val="51343"/>
        </a:schemeClr>
      </a:tcTxStyle>
      <a:tcStyle>
        <a:tcBdr>
          <a:left>
            <a:ln w="254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left>
          <a:right>
            <a:ln w="254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right>
          <a:top>
            <a:ln w="254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top>
          <a:bottom>
            <a:ln w="762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bottom>
          <a:insideH>
            <a:ln w="254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H>
          <a:insideV>
            <a:ln w="254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Arial"/>
          <a:ea typeface="Arial"/>
          <a:cs typeface="Arial"/>
        </a:font>
        <a:srgbClr val="0055A0"/>
      </a:tcTxStyle>
      <a:tcStyle>
        <a:tcBdr>
          <a:left>
            <a:ln w="25400" cap="flat">
              <a:noFill/>
              <a:miter lim="400000"/>
            </a:ln>
          </a:left>
          <a:right>
            <a:ln w="25400" cap="flat">
              <a:noFill/>
              <a:miter lim="400000"/>
            </a:ln>
          </a:right>
          <a:top>
            <a:ln w="25400" cap="flat">
              <a:noFill/>
              <a:miter lim="400000"/>
            </a:ln>
          </a:top>
          <a:bottom>
            <a:ln w="25400" cap="flat">
              <a:noFill/>
              <a:miter lim="400000"/>
            </a:ln>
          </a:bottom>
          <a:insideH>
            <a:ln w="25400" cap="flat">
              <a:noFill/>
              <a:miter lim="400000"/>
            </a:ln>
          </a:insideH>
          <a:insideV>
            <a:ln w="25400" cap="flat">
              <a:noFill/>
              <a:miter lim="400000"/>
            </a:ln>
          </a:insideV>
        </a:tcBdr>
        <a:fill>
          <a:solidFill>
            <a:srgbClr val="E6E9F0"/>
          </a:solidFill>
        </a:fill>
      </a:tcStyle>
    </a:wholeTbl>
    <a:band2H>
      <a:tcTxStyle/>
      <a:tcStyle>
        <a:tcBdr/>
        <a:fill>
          <a:solidFill>
            <a:schemeClr val="accent1">
              <a:lumOff val="51343"/>
            </a:schemeClr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chemeClr val="accent1">
          <a:lumOff val="51343"/>
        </a:schemeClr>
      </a:tcTxStyle>
      <a:tcStyle>
        <a:tcBdr>
          <a:left>
            <a:ln w="25400" cap="flat">
              <a:noFill/>
              <a:miter lim="400000"/>
            </a:ln>
          </a:left>
          <a:right>
            <a:ln w="25400" cap="flat">
              <a:noFill/>
              <a:miter lim="400000"/>
            </a:ln>
          </a:right>
          <a:top>
            <a:ln w="25400" cap="flat">
              <a:noFill/>
              <a:miter lim="400000"/>
            </a:ln>
          </a:top>
          <a:bottom>
            <a:ln w="25400" cap="flat">
              <a:noFill/>
              <a:miter lim="400000"/>
            </a:ln>
          </a:bottom>
          <a:insideH>
            <a:ln w="25400" cap="flat">
              <a:noFill/>
              <a:miter lim="400000"/>
            </a:ln>
          </a:insideH>
          <a:insideV>
            <a:ln w="25400" cap="flat">
              <a:noFill/>
              <a:miter lim="400000"/>
            </a:ln>
          </a:insideV>
        </a:tcBdr>
        <a:fill>
          <a:solidFill>
            <a:schemeClr val="accent4">
              <a:lumOff val="36303"/>
            </a:schemeClr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0055A0"/>
      </a:tcTxStyle>
      <a:tcStyle>
        <a:tcBdr>
          <a:left>
            <a:ln w="25400" cap="flat">
              <a:noFill/>
              <a:miter lim="400000"/>
            </a:ln>
          </a:left>
          <a:right>
            <a:ln w="25400" cap="flat">
              <a:noFill/>
              <a:miter lim="400000"/>
            </a:ln>
          </a:right>
          <a:top>
            <a:ln w="101600" cap="flat">
              <a:solidFill>
                <a:srgbClr val="0055A0"/>
              </a:solidFill>
              <a:prstDash val="solid"/>
              <a:round/>
            </a:ln>
          </a:top>
          <a:bottom>
            <a:ln w="50800" cap="flat">
              <a:solidFill>
                <a:srgbClr val="0055A0"/>
              </a:solidFill>
              <a:prstDash val="solid"/>
              <a:round/>
            </a:ln>
          </a:bottom>
          <a:insideH>
            <a:ln w="25400" cap="flat">
              <a:noFill/>
              <a:miter lim="400000"/>
            </a:ln>
          </a:insideH>
          <a:insideV>
            <a:ln w="25400" cap="flat">
              <a:noFill/>
              <a:miter lim="400000"/>
            </a:ln>
          </a:insideV>
        </a:tcBdr>
        <a:fill>
          <a:solidFill>
            <a:schemeClr val="accent1">
              <a:lumOff val="51343"/>
            </a:schemeClr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chemeClr val="accent1">
          <a:lumOff val="51343"/>
        </a:schemeClr>
      </a:tcTxStyle>
      <a:tcStyle>
        <a:tcBdr>
          <a:left>
            <a:ln w="25400" cap="flat">
              <a:noFill/>
              <a:miter lim="400000"/>
            </a:ln>
          </a:left>
          <a:right>
            <a:ln w="25400" cap="flat">
              <a:noFill/>
              <a:miter lim="400000"/>
            </a:ln>
          </a:right>
          <a:top>
            <a:ln w="50800" cap="flat">
              <a:solidFill>
                <a:srgbClr val="0055A0"/>
              </a:solidFill>
              <a:prstDash val="solid"/>
              <a:round/>
            </a:ln>
          </a:top>
          <a:bottom>
            <a:ln w="50800" cap="flat">
              <a:solidFill>
                <a:srgbClr val="0055A0"/>
              </a:solidFill>
              <a:prstDash val="solid"/>
              <a:round/>
            </a:ln>
          </a:bottom>
          <a:insideH>
            <a:ln w="25400" cap="flat">
              <a:noFill/>
              <a:miter lim="400000"/>
            </a:ln>
          </a:insideH>
          <a:insideV>
            <a:ln w="25400" cap="flat">
              <a:noFill/>
              <a:miter lim="400000"/>
            </a:ln>
          </a:insideV>
        </a:tcBdr>
        <a:fill>
          <a:solidFill>
            <a:schemeClr val="accent4">
              <a:lumOff val="36303"/>
            </a:schemeClr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Arial"/>
          <a:ea typeface="Arial"/>
          <a:cs typeface="Arial"/>
        </a:font>
        <a:srgbClr val="0055A0"/>
      </a:tcTxStyle>
      <a:tcStyle>
        <a:tcBdr>
          <a:left>
            <a:ln w="254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left>
          <a:right>
            <a:ln w="254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right>
          <a:top>
            <a:ln w="254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top>
          <a:bottom>
            <a:ln w="254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bottom>
          <a:insideH>
            <a:ln w="254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H>
          <a:insideV>
            <a:ln w="254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V>
        </a:tcBdr>
        <a:fill>
          <a:solidFill>
            <a:srgbClr val="CAD0DF"/>
          </a:solidFill>
        </a:fill>
      </a:tcStyle>
    </a:wholeTbl>
    <a:band2H>
      <a:tcTxStyle/>
      <a:tcStyle>
        <a:tcBdr/>
        <a:fill>
          <a:solidFill>
            <a:srgbClr val="E6E9F0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chemeClr val="accent1">
          <a:lumOff val="51343"/>
        </a:schemeClr>
      </a:tcTxStyle>
      <a:tcStyle>
        <a:tcBdr>
          <a:left>
            <a:ln w="254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left>
          <a:right>
            <a:ln w="254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right>
          <a:top>
            <a:ln w="254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top>
          <a:bottom>
            <a:ln w="254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bottom>
          <a:insideH>
            <a:ln w="254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H>
          <a:insideV>
            <a:ln w="254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V>
        </a:tcBdr>
        <a:fill>
          <a:solidFill>
            <a:srgbClr val="0055A0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accent1">
          <a:lumOff val="51343"/>
        </a:schemeClr>
      </a:tcTxStyle>
      <a:tcStyle>
        <a:tcBdr>
          <a:left>
            <a:ln w="254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left>
          <a:right>
            <a:ln w="254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right>
          <a:top>
            <a:ln w="762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top>
          <a:bottom>
            <a:ln w="254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bottom>
          <a:insideH>
            <a:ln w="254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H>
          <a:insideV>
            <a:ln w="254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V>
        </a:tcBdr>
        <a:fill>
          <a:solidFill>
            <a:srgbClr val="0055A0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chemeClr val="accent1">
          <a:lumOff val="51343"/>
        </a:schemeClr>
      </a:tcTxStyle>
      <a:tcStyle>
        <a:tcBdr>
          <a:left>
            <a:ln w="254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left>
          <a:right>
            <a:ln w="254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right>
          <a:top>
            <a:ln w="254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top>
          <a:bottom>
            <a:ln w="762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bottom>
          <a:insideH>
            <a:ln w="254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H>
          <a:insideV>
            <a:ln w="254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V>
        </a:tcBdr>
        <a:fill>
          <a:solidFill>
            <a:srgbClr val="0055A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Arial"/>
          <a:ea typeface="Arial"/>
          <a:cs typeface="Arial"/>
        </a:font>
        <a:srgbClr val="0055A0"/>
      </a:tcTxStyle>
      <a:tcStyle>
        <a:tcBdr>
          <a:left>
            <a:ln w="25400" cap="flat">
              <a:solidFill>
                <a:srgbClr val="0055A0"/>
              </a:solidFill>
              <a:prstDash val="solid"/>
              <a:round/>
            </a:ln>
          </a:left>
          <a:right>
            <a:ln w="25400" cap="flat">
              <a:solidFill>
                <a:srgbClr val="0055A0"/>
              </a:solidFill>
              <a:prstDash val="solid"/>
              <a:round/>
            </a:ln>
          </a:right>
          <a:top>
            <a:ln w="25400" cap="flat">
              <a:solidFill>
                <a:srgbClr val="0055A0"/>
              </a:solidFill>
              <a:prstDash val="solid"/>
              <a:round/>
            </a:ln>
          </a:top>
          <a:bottom>
            <a:ln w="25400" cap="flat">
              <a:solidFill>
                <a:srgbClr val="0055A0"/>
              </a:solidFill>
              <a:prstDash val="solid"/>
              <a:round/>
            </a:ln>
          </a:bottom>
          <a:insideH>
            <a:ln w="25400" cap="flat">
              <a:solidFill>
                <a:srgbClr val="0055A0"/>
              </a:solidFill>
              <a:prstDash val="solid"/>
              <a:round/>
            </a:ln>
          </a:insideH>
          <a:insideV>
            <a:ln w="25400" cap="flat">
              <a:solidFill>
                <a:srgbClr val="0055A0"/>
              </a:solidFill>
              <a:prstDash val="solid"/>
              <a:round/>
            </a:ln>
          </a:insideV>
        </a:tcBdr>
        <a:fill>
          <a:solidFill>
            <a:srgbClr val="0055A0">
              <a:alpha val="20000"/>
            </a:srgbClr>
          </a:solidFill>
        </a:fill>
      </a:tcStyle>
    </a:wholeTbl>
    <a:band2H>
      <a:tcTxStyle/>
      <a:tcStyle>
        <a:tcBdr/>
        <a:fill>
          <a:solidFill>
            <a:schemeClr val="accent1">
              <a:lumOff val="51343"/>
            </a:schemeClr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0055A0"/>
      </a:tcTxStyle>
      <a:tcStyle>
        <a:tcBdr>
          <a:left>
            <a:ln w="25400" cap="flat">
              <a:solidFill>
                <a:srgbClr val="0055A0"/>
              </a:solidFill>
              <a:prstDash val="solid"/>
              <a:round/>
            </a:ln>
          </a:left>
          <a:right>
            <a:ln w="25400" cap="flat">
              <a:solidFill>
                <a:srgbClr val="0055A0"/>
              </a:solidFill>
              <a:prstDash val="solid"/>
              <a:round/>
            </a:ln>
          </a:right>
          <a:top>
            <a:ln w="25400" cap="flat">
              <a:solidFill>
                <a:srgbClr val="0055A0"/>
              </a:solidFill>
              <a:prstDash val="solid"/>
              <a:round/>
            </a:ln>
          </a:top>
          <a:bottom>
            <a:ln w="25400" cap="flat">
              <a:solidFill>
                <a:srgbClr val="0055A0"/>
              </a:solidFill>
              <a:prstDash val="solid"/>
              <a:round/>
            </a:ln>
          </a:bottom>
          <a:insideH>
            <a:ln w="25400" cap="flat">
              <a:solidFill>
                <a:srgbClr val="0055A0"/>
              </a:solidFill>
              <a:prstDash val="solid"/>
              <a:round/>
            </a:ln>
          </a:insideH>
          <a:insideV>
            <a:ln w="25400" cap="flat">
              <a:solidFill>
                <a:srgbClr val="0055A0"/>
              </a:solidFill>
              <a:prstDash val="solid"/>
              <a:round/>
            </a:ln>
          </a:insideV>
        </a:tcBdr>
        <a:fill>
          <a:solidFill>
            <a:srgbClr val="0055A0">
              <a:alpha val="20000"/>
            </a:srgbClr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0055A0"/>
      </a:tcTxStyle>
      <a:tcStyle>
        <a:tcBdr>
          <a:left>
            <a:ln w="25400" cap="flat">
              <a:solidFill>
                <a:srgbClr val="0055A0"/>
              </a:solidFill>
              <a:prstDash val="solid"/>
              <a:round/>
            </a:ln>
          </a:left>
          <a:right>
            <a:ln w="25400" cap="flat">
              <a:solidFill>
                <a:srgbClr val="0055A0"/>
              </a:solidFill>
              <a:prstDash val="solid"/>
              <a:round/>
            </a:ln>
          </a:right>
          <a:top>
            <a:ln w="101600" cap="flat">
              <a:solidFill>
                <a:srgbClr val="0055A0"/>
              </a:solidFill>
              <a:prstDash val="solid"/>
              <a:round/>
            </a:ln>
          </a:top>
          <a:bottom>
            <a:ln w="25400" cap="flat">
              <a:solidFill>
                <a:srgbClr val="0055A0"/>
              </a:solidFill>
              <a:prstDash val="solid"/>
              <a:round/>
            </a:ln>
          </a:bottom>
          <a:insideH>
            <a:ln w="25400" cap="flat">
              <a:solidFill>
                <a:srgbClr val="0055A0"/>
              </a:solidFill>
              <a:prstDash val="solid"/>
              <a:round/>
            </a:ln>
          </a:insideH>
          <a:insideV>
            <a:ln w="25400" cap="flat">
              <a:solidFill>
                <a:srgbClr val="0055A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Arial"/>
          <a:ea typeface="Arial"/>
          <a:cs typeface="Arial"/>
        </a:font>
        <a:srgbClr val="0055A0"/>
      </a:tcTxStyle>
      <a:tcStyle>
        <a:tcBdr>
          <a:left>
            <a:ln w="25400" cap="flat">
              <a:solidFill>
                <a:srgbClr val="0055A0"/>
              </a:solidFill>
              <a:prstDash val="solid"/>
              <a:round/>
            </a:ln>
          </a:left>
          <a:right>
            <a:ln w="25400" cap="flat">
              <a:solidFill>
                <a:srgbClr val="0055A0"/>
              </a:solidFill>
              <a:prstDash val="solid"/>
              <a:round/>
            </a:ln>
          </a:right>
          <a:top>
            <a:ln w="25400" cap="flat">
              <a:solidFill>
                <a:srgbClr val="0055A0"/>
              </a:solidFill>
              <a:prstDash val="solid"/>
              <a:round/>
            </a:ln>
          </a:top>
          <a:bottom>
            <a:ln w="50800" cap="flat">
              <a:solidFill>
                <a:srgbClr val="0055A0"/>
              </a:solidFill>
              <a:prstDash val="solid"/>
              <a:round/>
            </a:ln>
          </a:bottom>
          <a:insideH>
            <a:ln w="25400" cap="flat">
              <a:solidFill>
                <a:srgbClr val="0055A0"/>
              </a:solidFill>
              <a:prstDash val="solid"/>
              <a:round/>
            </a:ln>
          </a:insideH>
          <a:insideV>
            <a:ln w="25400" cap="flat">
              <a:solidFill>
                <a:srgbClr val="0055A0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 autoAdjust="0"/>
    <p:restoredTop sz="95440" autoAdjust="0"/>
  </p:normalViewPr>
  <p:slideViewPr>
    <p:cSldViewPr snapToGrid="0">
      <p:cViewPr>
        <p:scale>
          <a:sx n="53" d="100"/>
          <a:sy n="53" d="100"/>
        </p:scale>
        <p:origin x="792" y="14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5" name="Shape 45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1828800" latinLnBrk="0">
      <a:defRPr sz="2400">
        <a:latin typeface="+mn-lt"/>
        <a:ea typeface="+mn-ea"/>
        <a:cs typeface="+mn-cs"/>
        <a:sym typeface="Calibri"/>
      </a:defRPr>
    </a:lvl1pPr>
    <a:lvl2pPr indent="228600" defTabSz="1828800" latinLnBrk="0">
      <a:defRPr sz="2400">
        <a:latin typeface="+mn-lt"/>
        <a:ea typeface="+mn-ea"/>
        <a:cs typeface="+mn-cs"/>
        <a:sym typeface="Calibri"/>
      </a:defRPr>
    </a:lvl2pPr>
    <a:lvl3pPr indent="457200" defTabSz="1828800" latinLnBrk="0">
      <a:defRPr sz="2400">
        <a:latin typeface="+mn-lt"/>
        <a:ea typeface="+mn-ea"/>
        <a:cs typeface="+mn-cs"/>
        <a:sym typeface="Calibri"/>
      </a:defRPr>
    </a:lvl3pPr>
    <a:lvl4pPr indent="685800" defTabSz="1828800" latinLnBrk="0">
      <a:defRPr sz="2400">
        <a:latin typeface="+mn-lt"/>
        <a:ea typeface="+mn-ea"/>
        <a:cs typeface="+mn-cs"/>
        <a:sym typeface="Calibri"/>
      </a:defRPr>
    </a:lvl4pPr>
    <a:lvl5pPr indent="914400" defTabSz="1828800" latinLnBrk="0">
      <a:defRPr sz="2400">
        <a:latin typeface="+mn-lt"/>
        <a:ea typeface="+mn-ea"/>
        <a:cs typeface="+mn-cs"/>
        <a:sym typeface="Calibri"/>
      </a:defRPr>
    </a:lvl5pPr>
    <a:lvl6pPr indent="1143000" defTabSz="1828800" latinLnBrk="0">
      <a:defRPr sz="2400">
        <a:latin typeface="+mn-lt"/>
        <a:ea typeface="+mn-ea"/>
        <a:cs typeface="+mn-cs"/>
        <a:sym typeface="Calibri"/>
      </a:defRPr>
    </a:lvl6pPr>
    <a:lvl7pPr indent="1371600" defTabSz="1828800" latinLnBrk="0">
      <a:defRPr sz="2400">
        <a:latin typeface="+mn-lt"/>
        <a:ea typeface="+mn-ea"/>
        <a:cs typeface="+mn-cs"/>
        <a:sym typeface="Calibri"/>
      </a:defRPr>
    </a:lvl7pPr>
    <a:lvl8pPr indent="1600200" defTabSz="1828800" latinLnBrk="0">
      <a:defRPr sz="2400">
        <a:latin typeface="+mn-lt"/>
        <a:ea typeface="+mn-ea"/>
        <a:cs typeface="+mn-cs"/>
        <a:sym typeface="Calibri"/>
      </a:defRPr>
    </a:lvl8pPr>
    <a:lvl9pPr indent="1828800" defTabSz="1828800" latinLnBrk="0">
      <a:defRPr sz="2400">
        <a:latin typeface="+mn-lt"/>
        <a:ea typeface="+mn-ea"/>
        <a:cs typeface="+mn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281738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98120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97593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828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STEM = </a:t>
            </a:r>
            <a:r>
              <a:rPr lang="en-GB" b="0" i="0" dirty="0">
                <a:solidFill>
                  <a:srgbClr val="000000"/>
                </a:solidFill>
                <a:effectLst/>
                <a:latin typeface="Linux Libertine"/>
              </a:rPr>
              <a:t>Scanning transmission electron microscopy</a:t>
            </a:r>
          </a:p>
        </p:txBody>
      </p:sp>
    </p:spTree>
    <p:extLst>
      <p:ext uri="{BB962C8B-B14F-4D97-AF65-F5344CB8AC3E}">
        <p14:creationId xmlns:p14="http://schemas.microsoft.com/office/powerpoint/2010/main" val="14188325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GB" b="0" dirty="0">
                <a:solidFill>
                  <a:schemeClr val="tx1"/>
                </a:solidFill>
              </a:rPr>
              <a:t>Spatial thermal gradient is altered by:</a:t>
            </a:r>
          </a:p>
          <a:p>
            <a:pPr lvl="1">
              <a:lnSpc>
                <a:spcPct val="100000"/>
              </a:lnSpc>
            </a:pPr>
            <a:r>
              <a:rPr lang="en-GB" dirty="0">
                <a:solidFill>
                  <a:schemeClr val="tx1"/>
                </a:solidFill>
              </a:rPr>
              <a:t>Changing the time of the applied heat pulse</a:t>
            </a:r>
          </a:p>
          <a:p>
            <a:pPr lvl="1">
              <a:lnSpc>
                <a:spcPct val="100000"/>
              </a:lnSpc>
            </a:pPr>
            <a:r>
              <a:rPr lang="en-GB" b="0" dirty="0">
                <a:solidFill>
                  <a:schemeClr val="tx1"/>
                </a:solidFill>
              </a:rPr>
              <a:t>Reducing the T of the </a:t>
            </a:r>
            <a:r>
              <a:rPr lang="en-GB" b="0" dirty="0" err="1">
                <a:solidFill>
                  <a:schemeClr val="tx1"/>
                </a:solidFill>
              </a:rPr>
              <a:t>LHe</a:t>
            </a:r>
            <a:r>
              <a:rPr lang="en-GB" b="0" dirty="0">
                <a:solidFill>
                  <a:schemeClr val="tx1"/>
                </a:solidFill>
              </a:rPr>
              <a:t> bath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438630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GB" dirty="0"/>
              <a:t>SS samples show increased expulsion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en-GB" dirty="0"/>
              <a:t>Not controllable - it is a single cooldown, similar to Nb</a:t>
            </a:r>
          </a:p>
          <a:p>
            <a:pPr marL="0" marR="0" lvl="0" indent="0" defTabSz="1828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Magnitude depends on; background B, maximum T and </a:t>
            </a:r>
            <a:r>
              <a:rPr kumimoji="0" lang="en-GB" sz="2400" b="0" u="none" strike="noStrike" cap="none" spc="0" normalizeH="0" dirty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𝛻𝑇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677892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5975" y="6089904"/>
            <a:ext cx="22752050" cy="3488424"/>
          </a:xfrm>
        </p:spPr>
        <p:txBody>
          <a:bodyPr anchor="t" anchorCtr="0"/>
          <a:lstStyle>
            <a:lvl1pPr algn="l">
              <a:defRPr sz="10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GB" dirty="0"/>
              <a:t>Title</a:t>
            </a:r>
            <a:endParaRPr lang="en-US" dirty="0"/>
          </a:p>
        </p:txBody>
      </p:sp>
      <p:sp>
        <p:nvSpPr>
          <p:cNvPr id="2" name="Slide Number">
            <a:extLst>
              <a:ext uri="{FF2B5EF4-FFF2-40B4-BE49-F238E27FC236}">
                <a16:creationId xmlns:a16="http://schemas.microsoft.com/office/drawing/2014/main" id="{4ABC8583-7B55-49A0-03CD-0ED8FE4A89E2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23721638" y="13113192"/>
            <a:ext cx="662362" cy="677106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rgbClr val="305AAD"/>
                </a:solidFill>
              </a:defRPr>
            </a:lvl1pPr>
          </a:lstStyle>
          <a:p>
            <a:fld id="{86CB4B4D-7CA3-9044-876B-883B54F8677D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36989BA-BD4C-3852-A8F0-584E92B23CE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76" t="19576" r="17716" b="17056"/>
          <a:stretch/>
        </p:blipFill>
        <p:spPr>
          <a:xfrm>
            <a:off x="9653016" y="863211"/>
            <a:ext cx="5077968" cy="5106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836664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tle Text"/>
          <p:cNvSpPr txBox="1">
            <a:spLocks noGrp="1"/>
          </p:cNvSpPr>
          <p:nvPr>
            <p:ph type="title"/>
          </p:nvPr>
        </p:nvSpPr>
        <p:spPr>
          <a:xfrm>
            <a:off x="312514" y="58886"/>
            <a:ext cx="23059549" cy="1392174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9" name="Body Level One…"/>
          <p:cNvSpPr txBox="1">
            <a:spLocks noGrp="1"/>
          </p:cNvSpPr>
          <p:nvPr>
            <p:ph type="body" idx="1"/>
          </p:nvPr>
        </p:nvSpPr>
        <p:spPr>
          <a:xfrm>
            <a:off x="312515" y="1649399"/>
            <a:ext cx="23059549" cy="11435343"/>
          </a:xfrm>
          <a:prstGeom prst="rect">
            <a:avLst/>
          </a:prstGeom>
        </p:spPr>
        <p:txBody>
          <a:bodyPr/>
          <a:lstStyle>
            <a:lvl1pPr>
              <a:defRPr sz="4000" b="0"/>
            </a:lvl1pPr>
            <a:lvl2pPr>
              <a:defRPr sz="3600"/>
            </a:lvl2pPr>
            <a:lvl3pPr>
              <a:defRPr sz="3200"/>
            </a:lvl3pPr>
            <a:lvl4pPr>
              <a:defRPr sz="3200"/>
            </a:lvl4pPr>
            <a:lvl5pPr>
              <a:defRPr sz="3200"/>
            </a:lvl5pPr>
          </a:lstStyle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3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721638" y="13088623"/>
            <a:ext cx="662362" cy="677106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fld id="{86CB4B4D-7CA3-9044-876B-883B54F8677D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 with logo">
    <p:bg>
      <p:bgPr>
        <a:solidFill>
          <a:schemeClr val="tx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">
            <a:extLst>
              <a:ext uri="{FF2B5EF4-FFF2-40B4-BE49-F238E27FC236}">
                <a16:creationId xmlns:a16="http://schemas.microsoft.com/office/drawing/2014/main" id="{4ABC8583-7B55-49A0-03CD-0ED8FE4A89E2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23721638" y="13113193"/>
            <a:ext cx="662362" cy="677106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rgbClr val="305AAD"/>
                </a:solidFill>
              </a:defRPr>
            </a:lvl1pPr>
          </a:lstStyle>
          <a:p>
            <a:fld id="{86CB4B4D-7CA3-9044-876B-883B54F8677D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36989BA-BD4C-3852-A8F0-584E92B23CE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76" t="19576" r="17716" b="17056"/>
          <a:stretch/>
        </p:blipFill>
        <p:spPr>
          <a:xfrm>
            <a:off x="9653016" y="4304507"/>
            <a:ext cx="5077968" cy="5106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5578148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iapositive de titre">
    <p:bg>
      <p:bgPr>
        <a:solidFill>
          <a:srgbClr val="0055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logooutline.eps" descr="logooutline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72000" y="4363325"/>
            <a:ext cx="5040001" cy="4989350"/>
          </a:xfrm>
          <a:prstGeom prst="rect">
            <a:avLst/>
          </a:prstGeom>
          <a:ln w="12700">
            <a:miter lim="400000"/>
          </a:ln>
        </p:spPr>
      </p:pic>
      <p:sp>
        <p:nvSpPr>
          <p:cNvPr id="3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887200" y="12344400"/>
            <a:ext cx="4267200" cy="736601"/>
          </a:xfrm>
          <a:prstGeom prst="rect">
            <a:avLst/>
          </a:prstGeom>
        </p:spPr>
        <p:txBody>
          <a:bodyPr/>
          <a:lstStyle>
            <a:lvl1pPr>
              <a:defRPr sz="2400" b="0">
                <a:solidFill>
                  <a:srgbClr val="8897BD"/>
                </a:solidFill>
              </a:defRPr>
            </a:lvl1pPr>
          </a:lstStyle>
          <a:p>
            <a:fld id="{86CB4B4D-7CA3-9044-876B-883B54F8677D}" type="slidenum">
              <a:r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F951DD-FC63-5D17-2BE6-B651483B50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0B0D64-ED7B-9ABA-1F59-230F13DE8E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776B35-135A-8ED2-DC5A-4260EF308FF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23729213" y="13081914"/>
            <a:ext cx="662361" cy="677106"/>
          </a:xfrm>
        </p:spPr>
        <p:txBody>
          <a:bodyPr/>
          <a:lstStyle>
            <a:lvl1pPr>
              <a:defRPr sz="3200"/>
            </a:lvl1pPr>
          </a:lstStyle>
          <a:p>
            <a:fld id="{2AFD2399-549D-4DB5-A0BB-DDEDDD46D734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21540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Off val="51343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Logo&#10;&#10;Description automatically generated with medium confidence">
            <a:extLst>
              <a:ext uri="{FF2B5EF4-FFF2-40B4-BE49-F238E27FC236}">
                <a16:creationId xmlns:a16="http://schemas.microsoft.com/office/drawing/2014/main" id="{54415230-DA1D-3E4C-329B-D0246E78060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56" t="19613" r="15916" b="16515"/>
          <a:stretch/>
        </p:blipFill>
        <p:spPr>
          <a:xfrm>
            <a:off x="22123436" y="51813"/>
            <a:ext cx="1477352" cy="144000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31965364-C859-ACD4-C39B-0EF159BC7480}"/>
              </a:ext>
            </a:extLst>
          </p:cNvPr>
          <p:cNvSpPr/>
          <p:nvPr userDrawn="1"/>
        </p:nvSpPr>
        <p:spPr>
          <a:xfrm>
            <a:off x="23672714" y="0"/>
            <a:ext cx="705669" cy="13751294"/>
          </a:xfrm>
          <a:prstGeom prst="rect">
            <a:avLst/>
          </a:prstGeom>
          <a:solidFill>
            <a:schemeClr val="tx1"/>
          </a:solidFill>
          <a:ln w="38100" cap="flat">
            <a:solidFill>
              <a:schemeClr val="tx1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91439" rIns="91439" bIns="91439" numCol="1" spcCol="38100" rtlCol="0" anchor="ctr">
            <a:spAutoFit/>
          </a:bodyPr>
          <a:lstStyle/>
          <a:p>
            <a:pPr marL="0" marR="0" indent="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3600" b="0" i="0" u="none" strike="noStrike" cap="none" spc="0" normalizeH="0" baseline="0">
              <a:ln>
                <a:noFill/>
              </a:ln>
              <a:solidFill>
                <a:srgbClr val="0055A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Line"/>
          <p:cNvSpPr/>
          <p:nvPr/>
        </p:nvSpPr>
        <p:spPr>
          <a:xfrm flipV="1">
            <a:off x="119030" y="1451060"/>
            <a:ext cx="23253034" cy="54186"/>
          </a:xfrm>
          <a:prstGeom prst="line">
            <a:avLst/>
          </a:prstGeom>
          <a:ln w="25400">
            <a:solidFill>
              <a:srgbClr val="0055A0"/>
            </a:solidFill>
          </a:ln>
        </p:spPr>
        <p:txBody>
          <a:bodyPr tIns="91439" bIns="91439"/>
          <a:lstStyle/>
          <a:p>
            <a:endParaRPr/>
          </a:p>
        </p:txBody>
      </p:sp>
      <p:sp>
        <p:nvSpPr>
          <p:cNvPr id="3" name="Title Text"/>
          <p:cNvSpPr txBox="1">
            <a:spLocks noGrp="1"/>
          </p:cNvSpPr>
          <p:nvPr>
            <p:ph type="title"/>
          </p:nvPr>
        </p:nvSpPr>
        <p:spPr>
          <a:xfrm>
            <a:off x="69626" y="58886"/>
            <a:ext cx="23302438" cy="1392174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91439" bIns="91439" anchor="ctr">
            <a:normAutofit/>
          </a:bodyPr>
          <a:lstStyle/>
          <a:p>
            <a:r>
              <a:rPr dirty="0"/>
              <a:t>Title Text</a:t>
            </a:r>
          </a:p>
        </p:txBody>
      </p:sp>
      <p:sp>
        <p:nvSpPr>
          <p:cNvPr id="4" name="Body Level One…"/>
          <p:cNvSpPr txBox="1">
            <a:spLocks noGrp="1"/>
          </p:cNvSpPr>
          <p:nvPr>
            <p:ph type="body" idx="1"/>
          </p:nvPr>
        </p:nvSpPr>
        <p:spPr>
          <a:xfrm>
            <a:off x="69627" y="1649399"/>
            <a:ext cx="23302438" cy="11435343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91439" bIns="91439">
            <a:normAutofit/>
          </a:bodyPr>
          <a:lstStyle>
            <a:lvl2pPr marL="1651000" indent="-635000">
              <a:buSzPct val="100000"/>
              <a:buChar char="•"/>
              <a:defRPr sz="4000" b="0"/>
            </a:lvl2pPr>
            <a:lvl3pPr marL="2667000" indent="-635000">
              <a:buSzPct val="100000"/>
              <a:buChar char="•"/>
              <a:defRPr sz="4000" b="0"/>
            </a:lvl3pPr>
            <a:lvl4pPr marL="3683000" indent="-635000">
              <a:buSzPct val="100000"/>
              <a:buChar char="•"/>
              <a:defRPr sz="4000" b="0"/>
            </a:lvl4pPr>
            <a:lvl5pPr marL="4699000" indent="-635000">
              <a:buSzPct val="100000"/>
              <a:buChar char="•"/>
              <a:defRPr sz="4000" b="0"/>
            </a:lvl5pPr>
          </a:lstStyle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668299" y="13051136"/>
            <a:ext cx="723275" cy="738662"/>
          </a:xfrm>
          <a:prstGeom prst="rect">
            <a:avLst/>
          </a:prstGeom>
          <a:ln w="25400">
            <a:miter lim="400000"/>
          </a:ln>
        </p:spPr>
        <p:txBody>
          <a:bodyPr wrap="none" tIns="91439" bIns="91439" anchor="ctr">
            <a:spAutoFit/>
          </a:bodyPr>
          <a:lstStyle>
            <a:lvl1pPr algn="r">
              <a:defRPr sz="36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86CB4B4D-7CA3-9044-876B-883B54F8677D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D9756FA4-197E-D328-F085-D4598A2064E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0" y="13228893"/>
            <a:ext cx="2351314" cy="42822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2400">
                <a:solidFill>
                  <a:schemeClr val="tx1"/>
                </a:solidFill>
              </a:defRPr>
            </a:lvl1pPr>
          </a:lstStyle>
          <a:p>
            <a:fld id="{3FCF6715-A2B5-A045-B72C-B503686710DB}" type="datetime3">
              <a:rPr lang="en-US" smtClean="0"/>
              <a:pPr/>
              <a:t>18 September 2024</a:t>
            </a:fld>
            <a:endParaRPr lang="en-US"/>
          </a:p>
        </p:txBody>
      </p:sp>
      <p:sp>
        <p:nvSpPr>
          <p:cNvPr id="14" name="WOW: Workflow &amp; issues for cavity preparation &amp; RF testing - A. Macpherson">
            <a:extLst>
              <a:ext uri="{FF2B5EF4-FFF2-40B4-BE49-F238E27FC236}">
                <a16:creationId xmlns:a16="http://schemas.microsoft.com/office/drawing/2014/main" id="{C540A098-0AC0-DEC8-2907-8444202F45C6}"/>
              </a:ext>
            </a:extLst>
          </p:cNvPr>
          <p:cNvSpPr txBox="1"/>
          <p:nvPr userDrawn="1"/>
        </p:nvSpPr>
        <p:spPr>
          <a:xfrm rot="5400000">
            <a:off x="17469203" y="6217794"/>
            <a:ext cx="13112692" cy="677106"/>
          </a:xfrm>
          <a:prstGeom prst="rect">
            <a:avLst/>
          </a:prstGeom>
          <a:noFill/>
          <a:ln w="254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91439" tIns="91439" rIns="91439" bIns="91439" numCol="1" anchor="t">
            <a:spAutoFit/>
          </a:bodyPr>
          <a:lstStyle>
            <a:lvl1pPr>
              <a:defRPr sz="2800">
                <a:solidFill>
                  <a:schemeClr val="accent1">
                    <a:lumOff val="51343"/>
                  </a:schemeClr>
                </a:solidFill>
              </a:defRPr>
            </a:lvl1pPr>
          </a:lstStyle>
          <a:p>
            <a:r>
              <a:rPr lang="en-GB" sz="3200">
                <a:latin typeface="Times New Roman" panose="02020603050405020304" pitchFamily="18" charset="0"/>
                <a:cs typeface="Times New Roman" panose="02020603050405020304" pitchFamily="18" charset="0"/>
              </a:rPr>
              <a:t>Flux Expulsion  Lens –</a:t>
            </a:r>
            <a:r>
              <a:rPr sz="32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3200">
                <a:latin typeface="Times New Roman" panose="02020603050405020304" pitchFamily="18" charset="0"/>
                <a:cs typeface="Times New Roman" panose="02020603050405020304" pitchFamily="18" charset="0"/>
              </a:rPr>
              <a:t>D. Turner</a:t>
            </a:r>
            <a:endParaRPr sz="3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4" r:id="rId1"/>
    <p:sldLayoutId id="2147483650" r:id="rId2"/>
    <p:sldLayoutId id="2147483665" r:id="rId3"/>
    <p:sldLayoutId id="2147483651" r:id="rId4"/>
    <p:sldLayoutId id="2147483666" r:id="rId5"/>
  </p:sldLayoutIdLst>
  <p:transition spd="med"/>
  <p:txStyles>
    <p:titleStyle>
      <a:lvl1pPr marL="0" marR="0" indent="0" algn="l" defTabSz="18288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800" b="1" i="0" u="none" strike="noStrike" cap="none" spc="0" baseline="0">
          <a:solidFill>
            <a:srgbClr val="0055A0"/>
          </a:solidFill>
          <a:uFillTx/>
          <a:latin typeface="Times New Roman" panose="02020603050405020304" pitchFamily="18" charset="0"/>
          <a:ea typeface="Times New Roman" panose="02020603050405020304" pitchFamily="18" charset="0"/>
          <a:cs typeface="Times New Roman" panose="02020603050405020304" pitchFamily="18" charset="0"/>
          <a:sym typeface="Arial"/>
        </a:defRPr>
      </a:lvl1pPr>
      <a:lvl2pPr marL="0" marR="0" indent="0" algn="l" defTabSz="18288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800" b="1" i="0" u="none" strike="noStrike" cap="none" spc="0" baseline="0"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l" defTabSz="18288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800" b="1" i="0" u="none" strike="noStrike" cap="none" spc="0" baseline="0"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l" defTabSz="18288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800" b="1" i="0" u="none" strike="noStrike" cap="none" spc="0" baseline="0"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l" defTabSz="18288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800" b="1" i="0" u="none" strike="noStrike" cap="none" spc="0" baseline="0"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5pPr>
      <a:lvl6pPr marL="0" marR="0" indent="0" algn="l" defTabSz="18288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800" b="1" i="0" u="none" strike="noStrike" cap="none" spc="0" baseline="0"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6pPr>
      <a:lvl7pPr marL="0" marR="0" indent="0" algn="l" defTabSz="18288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800" b="1" i="0" u="none" strike="noStrike" cap="none" spc="0" baseline="0"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7pPr>
      <a:lvl8pPr marL="0" marR="0" indent="0" algn="l" defTabSz="18288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800" b="1" i="0" u="none" strike="noStrike" cap="none" spc="0" baseline="0"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8pPr>
      <a:lvl9pPr marL="0" marR="0" indent="0" algn="l" defTabSz="18288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800" b="1" i="0" u="none" strike="noStrike" cap="none" spc="0" baseline="0"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635000" marR="0" indent="-635000" algn="l" defTabSz="1828800" latinLnBrk="0">
        <a:lnSpc>
          <a:spcPct val="80000"/>
        </a:lnSpc>
        <a:spcBef>
          <a:spcPts val="1400"/>
        </a:spcBef>
        <a:spcAft>
          <a:spcPts val="0"/>
        </a:spcAft>
        <a:buClrTx/>
        <a:buSzPct val="100000"/>
        <a:buFontTx/>
        <a:buChar char="•"/>
        <a:tabLst/>
        <a:defRPr sz="4800" b="1" i="0" u="none" strike="noStrike" cap="none" spc="0" baseline="0">
          <a:solidFill>
            <a:srgbClr val="305AAD"/>
          </a:solidFill>
          <a:uFillTx/>
          <a:latin typeface="Times New Roman" panose="02020603050405020304" pitchFamily="18" charset="0"/>
          <a:ea typeface="Times New Roman" panose="02020603050405020304" pitchFamily="18" charset="0"/>
          <a:cs typeface="Times New Roman" panose="02020603050405020304" pitchFamily="18" charset="0"/>
          <a:sym typeface="Arial"/>
        </a:defRPr>
      </a:lvl1pPr>
      <a:lvl2pPr marL="0" marR="0" indent="228600" algn="l" defTabSz="1828800" latinLnBrk="0">
        <a:lnSpc>
          <a:spcPct val="80000"/>
        </a:lnSpc>
        <a:spcBef>
          <a:spcPts val="140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solidFill>
            <a:srgbClr val="305AAD"/>
          </a:solidFill>
          <a:uFillTx/>
          <a:latin typeface="Times New Roman" panose="02020603050405020304" pitchFamily="18" charset="0"/>
          <a:ea typeface="Times New Roman" panose="02020603050405020304" pitchFamily="18" charset="0"/>
          <a:cs typeface="Times New Roman" panose="02020603050405020304" pitchFamily="18" charset="0"/>
          <a:sym typeface="Arial"/>
        </a:defRPr>
      </a:lvl2pPr>
      <a:lvl3pPr marL="0" marR="0" indent="457200" algn="l" defTabSz="1828800" latinLnBrk="0">
        <a:lnSpc>
          <a:spcPct val="80000"/>
        </a:lnSpc>
        <a:spcBef>
          <a:spcPts val="140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solidFill>
            <a:srgbClr val="305AAD"/>
          </a:solidFill>
          <a:uFillTx/>
          <a:latin typeface="Times New Roman" panose="02020603050405020304" pitchFamily="18" charset="0"/>
          <a:ea typeface="Times New Roman" panose="02020603050405020304" pitchFamily="18" charset="0"/>
          <a:cs typeface="Times New Roman" panose="02020603050405020304" pitchFamily="18" charset="0"/>
          <a:sym typeface="Arial"/>
        </a:defRPr>
      </a:lvl3pPr>
      <a:lvl4pPr marL="0" marR="0" indent="685800" algn="l" defTabSz="1828800" latinLnBrk="0">
        <a:lnSpc>
          <a:spcPct val="80000"/>
        </a:lnSpc>
        <a:spcBef>
          <a:spcPts val="140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solidFill>
            <a:srgbClr val="305AAD"/>
          </a:solidFill>
          <a:uFillTx/>
          <a:latin typeface="Times New Roman" panose="02020603050405020304" pitchFamily="18" charset="0"/>
          <a:ea typeface="Times New Roman" panose="02020603050405020304" pitchFamily="18" charset="0"/>
          <a:cs typeface="Times New Roman" panose="02020603050405020304" pitchFamily="18" charset="0"/>
          <a:sym typeface="Arial"/>
        </a:defRPr>
      </a:lvl4pPr>
      <a:lvl5pPr marL="0" marR="0" indent="914400" algn="l" defTabSz="1828800" latinLnBrk="0">
        <a:lnSpc>
          <a:spcPct val="80000"/>
        </a:lnSpc>
        <a:spcBef>
          <a:spcPts val="140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solidFill>
            <a:srgbClr val="305AAD"/>
          </a:solidFill>
          <a:uFillTx/>
          <a:latin typeface="Times New Roman" panose="02020603050405020304" pitchFamily="18" charset="0"/>
          <a:ea typeface="Times New Roman" panose="02020603050405020304" pitchFamily="18" charset="0"/>
          <a:cs typeface="Times New Roman" panose="02020603050405020304" pitchFamily="18" charset="0"/>
          <a:sym typeface="Arial"/>
        </a:defRPr>
      </a:lvl5pPr>
      <a:lvl6pPr marL="0" marR="0" indent="1143000" algn="l" defTabSz="1828800" latinLnBrk="0">
        <a:lnSpc>
          <a:spcPct val="80000"/>
        </a:lnSpc>
        <a:spcBef>
          <a:spcPts val="140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solidFill>
            <a:srgbClr val="305AAD"/>
          </a:solidFill>
          <a:uFillTx/>
          <a:latin typeface="Arial"/>
          <a:ea typeface="Arial"/>
          <a:cs typeface="Arial"/>
          <a:sym typeface="Arial"/>
        </a:defRPr>
      </a:lvl6pPr>
      <a:lvl7pPr marL="0" marR="0" indent="1371600" algn="l" defTabSz="1828800" latinLnBrk="0">
        <a:lnSpc>
          <a:spcPct val="80000"/>
        </a:lnSpc>
        <a:spcBef>
          <a:spcPts val="140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solidFill>
            <a:srgbClr val="305AAD"/>
          </a:solidFill>
          <a:uFillTx/>
          <a:latin typeface="Arial"/>
          <a:ea typeface="Arial"/>
          <a:cs typeface="Arial"/>
          <a:sym typeface="Arial"/>
        </a:defRPr>
      </a:lvl7pPr>
      <a:lvl8pPr marL="0" marR="0" indent="1600200" algn="l" defTabSz="1828800" latinLnBrk="0">
        <a:lnSpc>
          <a:spcPct val="80000"/>
        </a:lnSpc>
        <a:spcBef>
          <a:spcPts val="140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solidFill>
            <a:srgbClr val="305AAD"/>
          </a:solidFill>
          <a:uFillTx/>
          <a:latin typeface="Arial"/>
          <a:ea typeface="Arial"/>
          <a:cs typeface="Arial"/>
          <a:sym typeface="Arial"/>
        </a:defRPr>
      </a:lvl8pPr>
      <a:lvl9pPr marL="0" marR="0" indent="1828800" algn="l" defTabSz="1828800" latinLnBrk="0">
        <a:lnSpc>
          <a:spcPct val="80000"/>
        </a:lnSpc>
        <a:spcBef>
          <a:spcPts val="140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solidFill>
            <a:srgbClr val="305AAD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r" defTabSz="18288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18288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18288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18288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18288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18288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18288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18288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18288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t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4" Type="http://schemas.openxmlformats.org/officeDocument/2006/relationships/image" Target="../media/image30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4" Type="http://schemas.openxmlformats.org/officeDocument/2006/relationships/image" Target="../media/image36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video" Target="../media/media4.mp4"/><Relationship Id="rId1" Type="http://schemas.microsoft.com/office/2007/relationships/media" Target="../media/media4.mp4"/><Relationship Id="rId4" Type="http://schemas.openxmlformats.org/officeDocument/2006/relationships/image" Target="../media/image38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EF70780-2AAC-374F-CDDE-73B2982B5F2C}"/>
              </a:ext>
            </a:extLst>
          </p:cNvPr>
          <p:cNvSpPr/>
          <p:nvPr/>
        </p:nvSpPr>
        <p:spPr>
          <a:xfrm>
            <a:off x="6752492" y="1811215"/>
            <a:ext cx="11271739" cy="9302262"/>
          </a:xfrm>
          <a:prstGeom prst="rect">
            <a:avLst/>
          </a:prstGeom>
          <a:solidFill>
            <a:schemeClr val="accent1">
              <a:lumOff val="51343"/>
            </a:schemeClr>
          </a:solidFill>
          <a:ln w="381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91439" rIns="91439" bIns="91439" numCol="1" spcCol="38100" rtlCol="0" anchor="ctr">
            <a:spAutoFit/>
          </a:bodyPr>
          <a:lstStyle/>
          <a:p>
            <a:pPr marL="0" marR="0" indent="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3600" b="0" i="0" u="none" strike="noStrike" cap="none" spc="0" normalizeH="0" baseline="0">
              <a:ln>
                <a:noFill/>
              </a:ln>
              <a:solidFill>
                <a:srgbClr val="0055A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4E00650-4F72-70E6-4384-D1D0F3FAC8B7}"/>
              </a:ext>
            </a:extLst>
          </p:cNvPr>
          <p:cNvSpPr txBox="1">
            <a:spLocks/>
          </p:cNvSpPr>
          <p:nvPr/>
        </p:nvSpPr>
        <p:spPr>
          <a:xfrm>
            <a:off x="5711210" y="888179"/>
            <a:ext cx="17905779" cy="2620131"/>
          </a:xfrm>
          <a:prstGeom prst="rect">
            <a:avLst/>
          </a:prstGeom>
        </p:spPr>
        <p:txBody>
          <a:bodyPr/>
          <a:lstStyle>
            <a:lvl1pPr marL="0" marR="0" indent="0" algn="l" defTabSz="18288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800" b="1" i="0" u="none" strike="noStrike" cap="none" spc="0" baseline="0">
                <a:solidFill>
                  <a:srgbClr val="0055A0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1pPr>
            <a:lvl2pPr marL="0" marR="0" indent="0" algn="l" defTabSz="18288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800" b="1" i="0" u="none" strike="noStrike" cap="none" spc="0" baseline="0">
                <a:solidFill>
                  <a:srgbClr val="0055A0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defTabSz="18288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800" b="1" i="0" u="none" strike="noStrike" cap="none" spc="0" baseline="0">
                <a:solidFill>
                  <a:srgbClr val="0055A0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defTabSz="18288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800" b="1" i="0" u="none" strike="noStrike" cap="none" spc="0" baseline="0">
                <a:solidFill>
                  <a:srgbClr val="0055A0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defTabSz="18288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800" b="1" i="0" u="none" strike="noStrike" cap="none" spc="0" baseline="0">
                <a:solidFill>
                  <a:srgbClr val="0055A0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0" algn="l" defTabSz="18288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800" b="1" i="0" u="none" strike="noStrike" cap="none" spc="0" baseline="0">
                <a:solidFill>
                  <a:srgbClr val="0055A0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0" algn="l" defTabSz="18288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800" b="1" i="0" u="none" strike="noStrike" cap="none" spc="0" baseline="0">
                <a:solidFill>
                  <a:srgbClr val="0055A0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0" algn="l" defTabSz="18288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800" b="1" i="0" u="none" strike="noStrike" cap="none" spc="0" baseline="0">
                <a:solidFill>
                  <a:srgbClr val="0055A0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0" algn="l" defTabSz="18288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800" b="1" i="0" u="none" strike="noStrike" cap="none" spc="0" baseline="0">
                <a:solidFill>
                  <a:srgbClr val="0055A0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hangingPunct="1"/>
            <a:r>
              <a:rPr lang="en-GB" sz="8000" dirty="0"/>
              <a:t>Enhancement of magnetic flux expulsion in multilayer structures</a:t>
            </a:r>
            <a:endParaRPr lang="en-GB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7B1654B-E9FF-F560-815A-FC9BE42D3C4E}"/>
              </a:ext>
            </a:extLst>
          </p:cNvPr>
          <p:cNvSpPr txBox="1">
            <a:spLocks/>
          </p:cNvSpPr>
          <p:nvPr/>
        </p:nvSpPr>
        <p:spPr>
          <a:xfrm>
            <a:off x="5711206" y="5273045"/>
            <a:ext cx="17905779" cy="848307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91439" bIns="91439" anchor="t" anchorCtr="0">
            <a:normAutofit/>
          </a:bodyPr>
          <a:lstStyle>
            <a:lvl1pPr marL="0" marR="0" indent="0" algn="l" defTabSz="18288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0" b="1" i="0" u="none" strike="noStrike" cap="none" spc="0" baseline="0">
                <a:solidFill>
                  <a:schemeClr val="tx1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1pPr>
            <a:lvl2pPr marL="0" marR="0" indent="0" algn="l" defTabSz="18288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800" b="1" i="0" u="none" strike="noStrike" cap="none" spc="0" baseline="0">
                <a:solidFill>
                  <a:srgbClr val="0055A0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defTabSz="18288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800" b="1" i="0" u="none" strike="noStrike" cap="none" spc="0" baseline="0">
                <a:solidFill>
                  <a:srgbClr val="0055A0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defTabSz="18288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800" b="1" i="0" u="none" strike="noStrike" cap="none" spc="0" baseline="0">
                <a:solidFill>
                  <a:srgbClr val="0055A0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defTabSz="18288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800" b="1" i="0" u="none" strike="noStrike" cap="none" spc="0" baseline="0">
                <a:solidFill>
                  <a:srgbClr val="0055A0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0" algn="l" defTabSz="18288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800" b="1" i="0" u="none" strike="noStrike" cap="none" spc="0" baseline="0">
                <a:solidFill>
                  <a:srgbClr val="0055A0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0" algn="l" defTabSz="18288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800" b="1" i="0" u="none" strike="noStrike" cap="none" spc="0" baseline="0">
                <a:solidFill>
                  <a:srgbClr val="0055A0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0" algn="l" defTabSz="18288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800" b="1" i="0" u="none" strike="noStrike" cap="none" spc="0" baseline="0">
                <a:solidFill>
                  <a:srgbClr val="0055A0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0" algn="l" defTabSz="18288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800" b="1" i="0" u="none" strike="noStrike" cap="none" spc="0" baseline="0">
                <a:solidFill>
                  <a:srgbClr val="0055A0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hangingPunct="1"/>
            <a:r>
              <a:rPr lang="en-GB" sz="4000" b="0" dirty="0">
                <a:solidFill>
                  <a:schemeClr val="accent4"/>
                </a:solidFill>
              </a:rPr>
              <a:t>daniel.andrew.turner@cern.ch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C9A4DE5-139E-18D6-D8D9-2D876641EDA8}"/>
              </a:ext>
            </a:extLst>
          </p:cNvPr>
          <p:cNvSpPr txBox="1"/>
          <p:nvPr/>
        </p:nvSpPr>
        <p:spPr>
          <a:xfrm>
            <a:off x="320229" y="6657877"/>
            <a:ext cx="23751253" cy="4154984"/>
          </a:xfrm>
          <a:prstGeom prst="rect">
            <a:avLst/>
          </a:prstGeom>
          <a:noFill/>
          <a:ln w="254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kumimoji="0" lang="en-GB" sz="3600" b="1" i="0" u="none" strike="noStrike" cap="none" spc="0" normalizeH="0" baseline="0" dirty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Acknowledgements:</a:t>
            </a:r>
            <a:endParaRPr lang="en-GB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CERN </a:t>
            </a:r>
          </a:p>
          <a:p>
            <a:pPr marL="0" indent="0">
              <a:buNone/>
            </a:pPr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J. Bastard, S. </a:t>
            </a:r>
            <a:r>
              <a:rPr lang="en-GB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Barriere</a:t>
            </a:r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GB" sz="2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L. M. Bartolome,</a:t>
            </a:r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R. </a:t>
            </a:r>
            <a:r>
              <a:rPr lang="en-GB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Betemps</a:t>
            </a:r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GB" sz="2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M. </a:t>
            </a:r>
            <a:r>
              <a:rPr lang="en-GB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Buzio</a:t>
            </a:r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P. Borges De Sousa,</a:t>
            </a:r>
            <a:r>
              <a:rPr lang="en-GB" sz="2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C. P. Carlos</a:t>
            </a:r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GB" sz="2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A. </a:t>
            </a:r>
            <a:r>
              <a:rPr lang="en-GB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Gallifa</a:t>
            </a:r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Terricabras</a:t>
            </a:r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T. Guillen Hernandez,  R. Gerard, </a:t>
            </a:r>
          </a:p>
          <a:p>
            <a:pPr marL="0" indent="0">
              <a:buNone/>
            </a:pPr>
            <a:r>
              <a:rPr lang="en-GB" sz="2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A. Ivanov,</a:t>
            </a:r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T. </a:t>
            </a:r>
            <a:r>
              <a:rPr lang="en-GB" sz="28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Koettig</a:t>
            </a:r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S. Leith, A. Moros, C. Pereira Carlos, S. </a:t>
            </a:r>
            <a:r>
              <a:rPr lang="en-GB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Pfieffer</a:t>
            </a:r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S. </a:t>
            </a:r>
            <a:r>
              <a:rPr lang="en-GB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Prunet</a:t>
            </a:r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G. </a:t>
            </a:r>
            <a:r>
              <a:rPr lang="en-GB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Rosaz</a:t>
            </a:r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D. </a:t>
            </a:r>
            <a:r>
              <a:rPr lang="en-GB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Smakulska</a:t>
            </a:r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C. Tatiana Santos Maldonado</a:t>
            </a:r>
          </a:p>
          <a:p>
            <a:pPr marL="0" indent="0">
              <a:buNone/>
            </a:pPr>
            <a:endParaRPr lang="en-GB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Hamburg &amp; DESY</a:t>
            </a:r>
          </a:p>
          <a:p>
            <a:pPr marL="0" indent="0">
              <a:buNone/>
            </a:pPr>
            <a:r>
              <a:rPr lang="en-GB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Wolfgang </a:t>
            </a:r>
            <a:r>
              <a:rPr lang="en-GB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Hillert</a:t>
            </a:r>
            <a:r>
              <a:rPr lang="en-GB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Robert </a:t>
            </a:r>
            <a:r>
              <a:rPr lang="en-GB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Zierold</a:t>
            </a:r>
            <a:endParaRPr lang="en-GB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0AF9C4F-50A9-0276-BF6F-2935D01AA4F0}"/>
              </a:ext>
            </a:extLst>
          </p:cNvPr>
          <p:cNvSpPr txBox="1"/>
          <p:nvPr/>
        </p:nvSpPr>
        <p:spPr>
          <a:xfrm>
            <a:off x="304799" y="10539424"/>
            <a:ext cx="15488505" cy="2954653"/>
          </a:xfrm>
          <a:prstGeom prst="rect">
            <a:avLst/>
          </a:prstGeom>
          <a:noFill/>
          <a:ln w="254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91439" rIns="91439" bIns="91439" numCol="1" spcCol="38100" rtlCol="0" anchor="t">
            <a:spAutoFit/>
          </a:bodyPr>
          <a:lstStyle/>
          <a:p>
            <a:pPr marL="0" marR="0" indent="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3600" b="1" i="0" u="none" strike="noStrike" cap="none" spc="0" normalizeH="0" baseline="0" dirty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Appreciated ongoing support</a:t>
            </a:r>
          </a:p>
          <a:p>
            <a:pPr marL="0" marR="0" indent="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3600" b="1" i="0" u="none" strike="noStrike" cap="none" spc="0" normalizeH="0" baseline="0" dirty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TE-CRG: </a:t>
            </a:r>
            <a:r>
              <a:rPr kumimoji="0" lang="en-GB" sz="3600" i="0" u="none" strike="noStrike" cap="none" spc="0" normalizeH="0" baseline="0" dirty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CERN Cryolab team and infrastructure support</a:t>
            </a:r>
          </a:p>
          <a:p>
            <a:pPr marL="0" marR="0" indent="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EN-MME-MM: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Material measurements support</a:t>
            </a:r>
          </a:p>
          <a:p>
            <a:pPr marL="0" marR="0" indent="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EN-MME-EDS: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office team</a:t>
            </a:r>
          </a:p>
          <a:p>
            <a:pPr marL="0" marR="0" indent="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EN-MME-MMA: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Main workshop fabrication support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CD8ED39-FB32-5FA8-4B58-E53ADC52F3D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76" t="19576" r="17716" b="17056"/>
          <a:stretch/>
        </p:blipFill>
        <p:spPr>
          <a:xfrm>
            <a:off x="63604" y="171579"/>
            <a:ext cx="5077968" cy="5106986"/>
          </a:xfrm>
          <a:prstGeom prst="rect">
            <a:avLst/>
          </a:prstGeom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320BF903-76B3-1011-BDA1-C401CD490184}"/>
              </a:ext>
            </a:extLst>
          </p:cNvPr>
          <p:cNvSpPr txBox="1">
            <a:spLocks/>
          </p:cNvSpPr>
          <p:nvPr/>
        </p:nvSpPr>
        <p:spPr>
          <a:xfrm>
            <a:off x="5711208" y="3264785"/>
            <a:ext cx="17905779" cy="2269334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91439" bIns="91439" anchor="t" anchorCtr="0">
            <a:normAutofit fontScale="92500" lnSpcReduction="10000"/>
          </a:bodyPr>
          <a:lstStyle>
            <a:lvl1pPr marL="0" marR="0" indent="0" algn="l" defTabSz="18288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0" b="1" i="0" u="none" strike="noStrike" cap="none" spc="0" baseline="0">
                <a:solidFill>
                  <a:schemeClr val="tx1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1pPr>
            <a:lvl2pPr marL="0" marR="0" indent="0" algn="l" defTabSz="18288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800" b="1" i="0" u="none" strike="noStrike" cap="none" spc="0" baseline="0">
                <a:solidFill>
                  <a:srgbClr val="0055A0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defTabSz="18288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800" b="1" i="0" u="none" strike="noStrike" cap="none" spc="0" baseline="0">
                <a:solidFill>
                  <a:srgbClr val="0055A0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defTabSz="18288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800" b="1" i="0" u="none" strike="noStrike" cap="none" spc="0" baseline="0">
                <a:solidFill>
                  <a:srgbClr val="0055A0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defTabSz="18288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800" b="1" i="0" u="none" strike="noStrike" cap="none" spc="0" baseline="0">
                <a:solidFill>
                  <a:srgbClr val="0055A0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0" algn="l" defTabSz="18288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800" b="1" i="0" u="none" strike="noStrike" cap="none" spc="0" baseline="0">
                <a:solidFill>
                  <a:srgbClr val="0055A0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0" algn="l" defTabSz="18288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800" b="1" i="0" u="none" strike="noStrike" cap="none" spc="0" baseline="0">
                <a:solidFill>
                  <a:srgbClr val="0055A0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0" algn="l" defTabSz="18288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800" b="1" i="0" u="none" strike="noStrike" cap="none" spc="0" baseline="0">
                <a:solidFill>
                  <a:srgbClr val="0055A0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0" algn="l" defTabSz="18288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800" b="1" i="0" u="none" strike="noStrike" cap="none" spc="0" baseline="0">
                <a:solidFill>
                  <a:srgbClr val="0055A0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hangingPunct="1"/>
            <a:r>
              <a:rPr lang="en-GB" sz="4000" dirty="0"/>
              <a:t>Daniel Turner,</a:t>
            </a:r>
            <a:r>
              <a:rPr lang="en-GB" sz="4000" b="0" dirty="0"/>
              <a:t> Alick Macpherson, Paul Schneider, Niall </a:t>
            </a:r>
            <a:r>
              <a:rPr lang="en-GB" sz="4000" b="0" dirty="0" err="1"/>
              <a:t>Stapley</a:t>
            </a:r>
            <a:r>
              <a:rPr lang="en-GB" sz="4000" b="0" dirty="0"/>
              <a:t> </a:t>
            </a:r>
          </a:p>
          <a:p>
            <a:pPr hangingPunct="1"/>
            <a:endParaRPr lang="en-GB" sz="4000" b="0" dirty="0"/>
          </a:p>
          <a:p>
            <a:pPr hangingPunct="1"/>
            <a:r>
              <a:rPr lang="en-GB" sz="4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University of Hamburg:</a:t>
            </a:r>
            <a:endParaRPr lang="en-GB" sz="4000" b="0" dirty="0"/>
          </a:p>
          <a:p>
            <a:pPr hangingPunct="1"/>
            <a:r>
              <a:rPr lang="en-GB" sz="4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M. Wenskat,</a:t>
            </a:r>
            <a:r>
              <a:rPr lang="en-GB" sz="4000" b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4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I. G. Díaz-Palacio, L. Preece</a:t>
            </a:r>
          </a:p>
        </p:txBody>
      </p:sp>
      <p:sp>
        <p:nvSpPr>
          <p:cNvPr id="3" name="Rectangle 1">
            <a:extLst>
              <a:ext uri="{FF2B5EF4-FFF2-40B4-BE49-F238E27FC236}">
                <a16:creationId xmlns:a16="http://schemas.microsoft.com/office/drawing/2014/main" id="{F27FF8A4-C9EB-BDE7-7947-7DE034FF08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2438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inherit"/>
              </a:rPr>
              <a:t>Gallifa Terricabras</a:t>
            </a:r>
            <a:endParaRPr kumimoji="0" lang="en-US" alt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20BBD91E-F53D-C88C-D231-2AD9643ABA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2438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inherit"/>
              </a:rPr>
              <a:t>Tatiana Santos Maldonado</a:t>
            </a:r>
            <a:endParaRPr kumimoji="0" lang="en-US" alt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AEF59A14-5049-1598-BD99-713EA4C3EF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304800"/>
            <a:ext cx="2438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inherit"/>
              </a:rPr>
              <a:t>Tatiana Santos Maldonado</a:t>
            </a:r>
            <a:endParaRPr kumimoji="0" lang="en-US" alt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43EE004C-ACA6-0B77-548A-E917BC5E88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457200"/>
            <a:ext cx="2438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inherit"/>
              </a:rPr>
              <a:t>Tatiana Santos Maldonado</a:t>
            </a:r>
            <a:endParaRPr kumimoji="0" lang="en-US" alt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0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4439642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IS Multilayer  films on Nb substrates"/>
          <p:cNvSpPr txBox="1">
            <a:spLocks noGrp="1"/>
          </p:cNvSpPr>
          <p:nvPr>
            <p:ph type="title"/>
          </p:nvPr>
        </p:nvSpPr>
        <p:spPr>
          <a:xfrm>
            <a:off x="312514" y="58886"/>
            <a:ext cx="23059549" cy="1392174"/>
          </a:xfrm>
          <a:prstGeom prst="rect">
            <a:avLst/>
          </a:prstGeom>
        </p:spPr>
        <p:txBody>
          <a:bodyPr/>
          <a:lstStyle/>
          <a:p>
            <a:r>
              <a:rPr dirty="0"/>
              <a:t>Multilayer </a:t>
            </a:r>
            <a:r>
              <a:rPr lang="en-GB" dirty="0"/>
              <a:t>thin </a:t>
            </a:r>
            <a:r>
              <a:rPr dirty="0"/>
              <a:t>films on Nb substrates</a:t>
            </a:r>
          </a:p>
        </p:txBody>
      </p:sp>
      <p:sp>
        <p:nvSpPr>
          <p:cNvPr id="91" name="SIS Multilayers: superconducting &amp; insulating layers in multilayer structure…"/>
          <p:cNvSpPr txBox="1">
            <a:spLocks noGrp="1"/>
          </p:cNvSpPr>
          <p:nvPr>
            <p:ph type="body" idx="1"/>
          </p:nvPr>
        </p:nvSpPr>
        <p:spPr>
          <a:xfrm>
            <a:off x="312514" y="1514124"/>
            <a:ext cx="15206336" cy="12142989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marL="0" indent="0" defTabSz="1700783">
              <a:spcBef>
                <a:spcPts val="1300"/>
              </a:spcBef>
              <a:buNone/>
              <a:defRPr sz="4464"/>
            </a:pPr>
            <a:r>
              <a:rPr lang="en-GB" sz="3200" b="1" dirty="0">
                <a:solidFill>
                  <a:schemeClr val="tx1"/>
                </a:solidFill>
              </a:rPr>
              <a:t>What?</a:t>
            </a:r>
          </a:p>
          <a:p>
            <a:pPr defTabSz="1700783">
              <a:spcBef>
                <a:spcPts val="1300"/>
              </a:spcBef>
              <a:defRPr sz="4464"/>
            </a:pPr>
            <a:r>
              <a:rPr lang="en-GB" sz="2800" dirty="0">
                <a:solidFill>
                  <a:schemeClr val="tx1"/>
                </a:solidFill>
              </a:rPr>
              <a:t>Superconducting layers must be thinner than the London penetration depth, </a:t>
            </a:r>
            <a:r>
              <a:rPr lang="el-GR" sz="2800" dirty="0">
                <a:solidFill>
                  <a:schemeClr val="tx1"/>
                </a:solidFill>
              </a:rPr>
              <a:t>λ</a:t>
            </a:r>
            <a:r>
              <a:rPr lang="en-GB" sz="2800" baseline="-25000" dirty="0">
                <a:solidFill>
                  <a:schemeClr val="tx1"/>
                </a:solidFill>
              </a:rPr>
              <a:t>L</a:t>
            </a:r>
          </a:p>
          <a:p>
            <a:pPr lvl="1" defTabSz="1700783">
              <a:spcBef>
                <a:spcPts val="1300"/>
              </a:spcBef>
              <a:defRPr sz="4464"/>
            </a:pPr>
            <a:r>
              <a:rPr lang="en-GB" sz="2800" dirty="0">
                <a:solidFill>
                  <a:schemeClr val="tx1"/>
                </a:solidFill>
              </a:rPr>
              <a:t>Superconductor-Insulator-Superconductor (SIS) structures</a:t>
            </a:r>
          </a:p>
          <a:p>
            <a:pPr lvl="1" defTabSz="1700783">
              <a:spcBef>
                <a:spcPts val="1300"/>
              </a:spcBef>
              <a:defRPr sz="4464"/>
            </a:pPr>
            <a:r>
              <a:rPr lang="en-GB" sz="2800" dirty="0">
                <a:solidFill>
                  <a:schemeClr val="tx1"/>
                </a:solidFill>
              </a:rPr>
              <a:t>Superconductor-Superconductor (SS) bi-layers</a:t>
            </a:r>
          </a:p>
          <a:p>
            <a:pPr lvl="1" defTabSz="1700783">
              <a:spcBef>
                <a:spcPts val="1300"/>
              </a:spcBef>
              <a:defRPr sz="4464"/>
            </a:pPr>
            <a:endParaRPr lang="en-GB" sz="2800" b="1" dirty="0">
              <a:solidFill>
                <a:schemeClr val="tx1"/>
              </a:solidFill>
            </a:endParaRPr>
          </a:p>
          <a:p>
            <a:pPr marL="0" indent="0" defTabSz="1700783">
              <a:spcBef>
                <a:spcPts val="1300"/>
              </a:spcBef>
              <a:buNone/>
              <a:defRPr sz="4464"/>
            </a:pPr>
            <a:r>
              <a:rPr lang="en-GB" sz="3200" b="1" dirty="0">
                <a:solidFill>
                  <a:schemeClr val="tx1"/>
                </a:solidFill>
              </a:rPr>
              <a:t>Why?</a:t>
            </a:r>
          </a:p>
          <a:p>
            <a:pPr marL="519430" indent="-590550" defTabSz="1700783">
              <a:spcBef>
                <a:spcPts val="1300"/>
              </a:spcBef>
              <a:defRPr sz="3720"/>
            </a:pPr>
            <a:r>
              <a:rPr lang="en-GB" sz="2800" b="1" dirty="0">
                <a:solidFill>
                  <a:srgbClr val="C00000"/>
                </a:solidFill>
              </a:rPr>
              <a:t>S-layers: Thin films screen B field</a:t>
            </a:r>
          </a:p>
          <a:p>
            <a:pPr marL="1535430" lvl="1" indent="-590550" defTabSz="1700783">
              <a:spcBef>
                <a:spcPts val="1300"/>
              </a:spcBef>
              <a:defRPr sz="3720"/>
            </a:pPr>
            <a:r>
              <a:rPr lang="en-GB" sz="2800" dirty="0">
                <a:solidFill>
                  <a:schemeClr val="tx1"/>
                </a:solidFill>
                <a:sym typeface="Wingdings" panose="05000000000000000000" pitchFamily="2" charset="2"/>
              </a:rPr>
              <a:t>SC substrate witness to smaller B than on surface</a:t>
            </a:r>
          </a:p>
          <a:p>
            <a:pPr marL="1535430" lvl="1" indent="-590550" defTabSz="1700783">
              <a:spcBef>
                <a:spcPts val="1300"/>
              </a:spcBef>
              <a:defRPr sz="3720"/>
            </a:pPr>
            <a:r>
              <a:rPr lang="en-GB" sz="2800" dirty="0">
                <a:solidFill>
                  <a:schemeClr val="tx1"/>
                </a:solidFill>
                <a:sym typeface="Wingdings" panose="05000000000000000000" pitchFamily="2" charset="2"/>
              </a:rPr>
              <a:t>Losses in the thin film less than substrate</a:t>
            </a:r>
          </a:p>
          <a:p>
            <a:pPr marL="519430" indent="-590550" defTabSz="1700783">
              <a:spcBef>
                <a:spcPts val="1300"/>
              </a:spcBef>
              <a:defRPr sz="3720"/>
            </a:pPr>
            <a:r>
              <a:rPr lang="en-GB" sz="2800" dirty="0">
                <a:solidFill>
                  <a:schemeClr val="tx1"/>
                </a:solidFill>
              </a:rPr>
              <a:t>I-layers:  Possible to localize vortex propagation to the thin films</a:t>
            </a:r>
          </a:p>
          <a:p>
            <a:pPr marL="0" indent="0" defTabSz="1700783">
              <a:spcBef>
                <a:spcPts val="1300"/>
              </a:spcBef>
              <a:buNone/>
              <a:defRPr sz="3720"/>
            </a:pPr>
            <a:endParaRPr lang="en-GB" sz="2800" dirty="0">
              <a:solidFill>
                <a:schemeClr val="tx1"/>
              </a:solidFill>
            </a:endParaRPr>
          </a:p>
          <a:p>
            <a:pPr marL="0" indent="0" defTabSz="1700783">
              <a:spcBef>
                <a:spcPts val="1300"/>
              </a:spcBef>
              <a:buNone/>
              <a:defRPr sz="3720"/>
            </a:pPr>
            <a:r>
              <a:rPr lang="en-GB" sz="3200" b="1" dirty="0">
                <a:solidFill>
                  <a:schemeClr val="tx1"/>
                </a:solidFill>
              </a:rPr>
              <a:t>Where?</a:t>
            </a:r>
          </a:p>
          <a:p>
            <a:pPr defTabSz="1700783">
              <a:spcBef>
                <a:spcPts val="1300"/>
              </a:spcBef>
              <a:defRPr sz="3720"/>
            </a:pPr>
            <a:r>
              <a:rPr lang="en-GB" sz="2800" dirty="0">
                <a:solidFill>
                  <a:schemeClr val="tx1"/>
                </a:solidFill>
              </a:rPr>
              <a:t>University of Hamburg using Plasma-enhanced atomic layer deposition (PEALD)</a:t>
            </a:r>
          </a:p>
          <a:p>
            <a:pPr lvl="1" defTabSz="1700783">
              <a:spcBef>
                <a:spcPts val="1300"/>
              </a:spcBef>
              <a:defRPr sz="3720"/>
            </a:pPr>
            <a:r>
              <a:rPr lang="en-GB" sz="2800" dirty="0">
                <a:solidFill>
                  <a:schemeClr val="tx1"/>
                </a:solidFill>
              </a:rPr>
              <a:t>Fine control and consistent film thickness</a:t>
            </a:r>
          </a:p>
          <a:p>
            <a:pPr lvl="2" defTabSz="1700783">
              <a:spcBef>
                <a:spcPts val="1300"/>
              </a:spcBef>
              <a:defRPr sz="3720"/>
            </a:pPr>
            <a:r>
              <a:rPr lang="en-US" sz="2800" b="1" dirty="0">
                <a:solidFill>
                  <a:srgbClr val="C00000"/>
                </a:solidFill>
              </a:rPr>
              <a:t>I: </a:t>
            </a:r>
            <a:r>
              <a:rPr sz="2800" b="1" dirty="0" err="1">
                <a:solidFill>
                  <a:srgbClr val="C00000"/>
                </a:solidFill>
              </a:rPr>
              <a:t>AlN</a:t>
            </a:r>
            <a:r>
              <a:rPr sz="2800" b="1" dirty="0">
                <a:solidFill>
                  <a:srgbClr val="C00000"/>
                </a:solidFill>
              </a:rPr>
              <a:t> (insulating layer)</a:t>
            </a:r>
            <a:r>
              <a:rPr lang="en-GB" sz="2800" b="1" dirty="0">
                <a:solidFill>
                  <a:srgbClr val="C00000"/>
                </a:solidFill>
              </a:rPr>
              <a:t> of 15 nm</a:t>
            </a:r>
            <a:r>
              <a:rPr sz="2800" dirty="0">
                <a:solidFill>
                  <a:schemeClr val="tx1"/>
                </a:solidFill>
              </a:rPr>
              <a:t> </a:t>
            </a:r>
            <a:endParaRPr lang="en-US" sz="2800" dirty="0">
              <a:solidFill>
                <a:schemeClr val="tx1"/>
              </a:solidFill>
            </a:endParaRPr>
          </a:p>
          <a:p>
            <a:pPr lvl="2" defTabSz="1700783">
              <a:spcBef>
                <a:spcPts val="1300"/>
              </a:spcBef>
              <a:defRPr sz="3720"/>
            </a:pPr>
            <a:r>
              <a:rPr lang="en-US" sz="2800" b="1" dirty="0">
                <a:solidFill>
                  <a:srgbClr val="C00000"/>
                </a:solidFill>
              </a:rPr>
              <a:t>S: </a:t>
            </a:r>
            <a:r>
              <a:rPr sz="2800" b="1" dirty="0" err="1">
                <a:solidFill>
                  <a:srgbClr val="C00000"/>
                </a:solidFill>
              </a:rPr>
              <a:t>NbTiN</a:t>
            </a:r>
            <a:r>
              <a:rPr lang="en-GB" sz="2800" b="1" dirty="0">
                <a:solidFill>
                  <a:srgbClr val="C00000"/>
                </a:solidFill>
              </a:rPr>
              <a:t> or </a:t>
            </a:r>
            <a:r>
              <a:rPr lang="en-GB" sz="2800" b="1" dirty="0" err="1">
                <a:solidFill>
                  <a:srgbClr val="C00000"/>
                </a:solidFill>
              </a:rPr>
              <a:t>NbN</a:t>
            </a:r>
            <a:r>
              <a:rPr sz="2800" b="1" dirty="0">
                <a:solidFill>
                  <a:srgbClr val="C00000"/>
                </a:solidFill>
              </a:rPr>
              <a:t> (superconducting layer</a:t>
            </a:r>
            <a:r>
              <a:rPr lang="en-GB" sz="2800" b="1" dirty="0">
                <a:solidFill>
                  <a:srgbClr val="C00000"/>
                </a:solidFill>
              </a:rPr>
              <a:t>s</a:t>
            </a:r>
            <a:r>
              <a:rPr sz="2800" b="1" dirty="0">
                <a:solidFill>
                  <a:srgbClr val="C00000"/>
                </a:solidFill>
              </a:rPr>
              <a:t>)</a:t>
            </a:r>
            <a:r>
              <a:rPr lang="en-GB" sz="2800" b="1" dirty="0">
                <a:solidFill>
                  <a:srgbClr val="C00000"/>
                </a:solidFill>
              </a:rPr>
              <a:t> of 60nm</a:t>
            </a:r>
            <a:endParaRPr sz="2800" b="1" dirty="0">
              <a:solidFill>
                <a:srgbClr val="C00000"/>
              </a:solidFill>
            </a:endParaRPr>
          </a:p>
          <a:p>
            <a:pPr marL="590550" indent="-590550" defTabSz="1700783">
              <a:spcBef>
                <a:spcPts val="1300"/>
              </a:spcBef>
              <a:defRPr sz="4464"/>
            </a:pPr>
            <a:endParaRPr lang="en-GB" sz="2800" dirty="0">
              <a:solidFill>
                <a:schemeClr val="tx1"/>
              </a:solidFill>
            </a:endParaRPr>
          </a:p>
          <a:p>
            <a:pPr marL="0" indent="0" defTabSz="1700783">
              <a:spcBef>
                <a:spcPts val="1300"/>
              </a:spcBef>
              <a:buNone/>
              <a:defRPr sz="4464"/>
            </a:pPr>
            <a:r>
              <a:rPr lang="en-GB" sz="3200" b="1" dirty="0">
                <a:solidFill>
                  <a:schemeClr val="tx1"/>
                </a:solidFill>
              </a:rPr>
              <a:t>Objective</a:t>
            </a:r>
            <a:endParaRPr sz="2800" b="1" dirty="0">
              <a:solidFill>
                <a:schemeClr val="tx1"/>
              </a:solidFill>
            </a:endParaRPr>
          </a:p>
          <a:p>
            <a:pPr marL="1535430" lvl="1" indent="-590550" defTabSz="1700783">
              <a:spcBef>
                <a:spcPts val="1300"/>
              </a:spcBef>
              <a:defRPr sz="3720"/>
            </a:pPr>
            <a:r>
              <a:rPr sz="2800" dirty="0">
                <a:solidFill>
                  <a:schemeClr val="tx1"/>
                </a:solidFill>
              </a:rPr>
              <a:t>Assess</a:t>
            </a:r>
            <a:r>
              <a:rPr lang="en-GB" sz="2800" dirty="0">
                <a:solidFill>
                  <a:schemeClr val="tx1"/>
                </a:solidFill>
              </a:rPr>
              <a:t> multilayer </a:t>
            </a:r>
            <a:r>
              <a:rPr sz="2800" dirty="0">
                <a:solidFill>
                  <a:schemeClr val="tx1"/>
                </a:solidFill>
              </a:rPr>
              <a:t>samples for indications of shielding</a:t>
            </a:r>
          </a:p>
          <a:p>
            <a:pPr marL="1535430" lvl="1" indent="-590550" defTabSz="1700783">
              <a:spcBef>
                <a:spcPts val="1300"/>
              </a:spcBef>
              <a:defRPr sz="3720"/>
            </a:pPr>
            <a:r>
              <a:rPr sz="2800" dirty="0">
                <a:solidFill>
                  <a:schemeClr val="tx1"/>
                </a:solidFill>
              </a:rPr>
              <a:t>Establish sensitivity to </a:t>
            </a:r>
            <a:r>
              <a:rPr lang="en-GB" sz="2800" dirty="0">
                <a:solidFill>
                  <a:schemeClr val="tx1"/>
                </a:solidFill>
              </a:rPr>
              <a:t>multilayer</a:t>
            </a:r>
            <a:r>
              <a:rPr sz="2800" dirty="0">
                <a:solidFill>
                  <a:schemeClr val="tx1"/>
                </a:solidFill>
              </a:rPr>
              <a:t> samples on Nb substrates</a:t>
            </a:r>
          </a:p>
        </p:txBody>
      </p:sp>
      <p:sp>
        <p:nvSpPr>
          <p:cNvPr id="2" name="Slide Number">
            <a:extLst>
              <a:ext uri="{FF2B5EF4-FFF2-40B4-BE49-F238E27FC236}">
                <a16:creationId xmlns:a16="http://schemas.microsoft.com/office/drawing/2014/main" id="{0F053E48-A28E-9EAD-7946-62505193773B}"/>
              </a:ext>
            </a:extLst>
          </p:cNvPr>
          <p:cNvSpPr txBox="1">
            <a:spLocks/>
          </p:cNvSpPr>
          <p:nvPr/>
        </p:nvSpPr>
        <p:spPr>
          <a:xfrm>
            <a:off x="23976073" y="13051133"/>
            <a:ext cx="415498" cy="738662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800" b="1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defRPr>
            </a:lvl1pPr>
            <a:lvl2pPr marL="0" marR="0" indent="4572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9144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13716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18288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22860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27432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32004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36576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86CB4B4D-7CA3-9044-876B-883B54F8677D}" type="slidenum">
              <a:rPr lang="en-GB" sz="3600" smtClean="0"/>
              <a:pPr/>
              <a:t>10</a:t>
            </a:fld>
            <a:endParaRPr lang="en-GB" sz="36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F65887C-2EDD-C488-E191-EECAC2DF26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55168" y="7683660"/>
            <a:ext cx="7922021" cy="5998257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426CEB11-26AD-94B8-BEC4-2FC532A68FA3}"/>
              </a:ext>
            </a:extLst>
          </p:cNvPr>
          <p:cNvCxnSpPr/>
          <p:nvPr/>
        </p:nvCxnSpPr>
        <p:spPr>
          <a:xfrm>
            <a:off x="18818860" y="10420350"/>
            <a:ext cx="0" cy="508000"/>
          </a:xfrm>
          <a:prstGeom prst="straightConnector1">
            <a:avLst/>
          </a:prstGeom>
          <a:noFill/>
          <a:ln w="38100" cap="flat">
            <a:solidFill>
              <a:srgbClr val="F216B8"/>
            </a:solidFill>
            <a:prstDash val="solid"/>
            <a:round/>
            <a:headEnd type="triangle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E3F41BC8-C713-BFB6-71C0-BDD4B0BF7952}"/>
              </a:ext>
            </a:extLst>
          </p:cNvPr>
          <p:cNvCxnSpPr>
            <a:cxnSpLocks/>
          </p:cNvCxnSpPr>
          <p:nvPr/>
        </p:nvCxnSpPr>
        <p:spPr>
          <a:xfrm>
            <a:off x="19431000" y="10928350"/>
            <a:ext cx="0" cy="279400"/>
          </a:xfrm>
          <a:prstGeom prst="straightConnector1">
            <a:avLst/>
          </a:prstGeom>
          <a:noFill/>
          <a:ln w="38100" cap="flat">
            <a:solidFill>
              <a:srgbClr val="F216B8"/>
            </a:solidFill>
            <a:prstDash val="solid"/>
            <a:round/>
            <a:headEnd type="triangle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96753FB9-3DA0-ECBC-9B3A-B8711DC1AFF5}"/>
              </a:ext>
            </a:extLst>
          </p:cNvPr>
          <p:cNvSpPr txBox="1"/>
          <p:nvPr/>
        </p:nvSpPr>
        <p:spPr>
          <a:xfrm>
            <a:off x="17503607" y="11379965"/>
            <a:ext cx="1260475" cy="503590"/>
          </a:xfrm>
          <a:prstGeom prst="rect">
            <a:avLst/>
          </a:prstGeom>
          <a:solidFill>
            <a:schemeClr val="bg1"/>
          </a:solidFill>
          <a:ln w="25400" cap="flat">
            <a:solidFill>
              <a:srgbClr val="F216B8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6000" tIns="36000" rIns="36000" bIns="36000" numCol="1" spcCol="38100" rtlCol="0" anchor="t">
            <a:spAutoFit/>
          </a:bodyPr>
          <a:lstStyle/>
          <a:p>
            <a:pPr marL="0" marR="0" indent="0" algn="ct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800" b="0" i="0" u="none" strike="noStrike" cap="none" spc="0" normalizeH="0" baseline="0" dirty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36.8 nm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6426698-E1B6-A49C-5744-D81F7B9D1AB7}"/>
              </a:ext>
            </a:extLst>
          </p:cNvPr>
          <p:cNvSpPr txBox="1"/>
          <p:nvPr/>
        </p:nvSpPr>
        <p:spPr>
          <a:xfrm>
            <a:off x="18814882" y="11379965"/>
            <a:ext cx="1260473" cy="503590"/>
          </a:xfrm>
          <a:prstGeom prst="rect">
            <a:avLst/>
          </a:prstGeom>
          <a:solidFill>
            <a:schemeClr val="bg1"/>
          </a:solidFill>
          <a:ln w="25400" cap="flat">
            <a:solidFill>
              <a:srgbClr val="F216B8"/>
            </a:solidFill>
            <a:prstDash val="dash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6000" tIns="36000" rIns="36000" bIns="36000" numCol="1" spcCol="38100" rtlCol="0" anchor="t">
            <a:spAutoFit/>
          </a:bodyPr>
          <a:lstStyle/>
          <a:p>
            <a:pPr marL="0" marR="0" indent="0" algn="ct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800" b="0" i="0" u="none" strike="noStrike" cap="none" spc="0" normalizeH="0" baseline="0" dirty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20.1 nm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C7269AA-E9DA-B6DD-411F-F665C5EFCE01}"/>
              </a:ext>
            </a:extLst>
          </p:cNvPr>
          <p:cNvSpPr txBox="1"/>
          <p:nvPr/>
        </p:nvSpPr>
        <p:spPr>
          <a:xfrm>
            <a:off x="20122812" y="11379965"/>
            <a:ext cx="1260473" cy="503590"/>
          </a:xfrm>
          <a:prstGeom prst="rect">
            <a:avLst/>
          </a:prstGeom>
          <a:solidFill>
            <a:schemeClr val="bg1"/>
          </a:solidFill>
          <a:ln w="25400" cap="flat">
            <a:solidFill>
              <a:srgbClr val="F216B8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6000" tIns="36000" rIns="36000" bIns="36000" numCol="1" spcCol="38100" rtlCol="0" anchor="t">
            <a:spAutoFit/>
          </a:bodyPr>
          <a:lstStyle/>
          <a:p>
            <a:pPr marL="0" marR="0" indent="0" algn="ct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800" b="0" i="0" u="none" strike="noStrike" cap="none" spc="0" normalizeH="0" baseline="0" dirty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4.5 nm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E4908C2-CBF5-377C-A5AA-4ACB72639AC6}"/>
              </a:ext>
            </a:extLst>
          </p:cNvPr>
          <p:cNvCxnSpPr>
            <a:cxnSpLocks/>
          </p:cNvCxnSpPr>
          <p:nvPr/>
        </p:nvCxnSpPr>
        <p:spPr>
          <a:xfrm flipH="1">
            <a:off x="16592550" y="10410825"/>
            <a:ext cx="2362200" cy="0"/>
          </a:xfrm>
          <a:prstGeom prst="line">
            <a:avLst/>
          </a:prstGeom>
          <a:noFill/>
          <a:ln w="38100" cap="flat">
            <a:solidFill>
              <a:srgbClr val="F216B8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4349D64-E78A-5BAA-097D-8A07CD8D7629}"/>
              </a:ext>
            </a:extLst>
          </p:cNvPr>
          <p:cNvCxnSpPr>
            <a:cxnSpLocks/>
          </p:cNvCxnSpPr>
          <p:nvPr/>
        </p:nvCxnSpPr>
        <p:spPr>
          <a:xfrm flipH="1">
            <a:off x="16592550" y="10925175"/>
            <a:ext cx="2362200" cy="0"/>
          </a:xfrm>
          <a:prstGeom prst="line">
            <a:avLst/>
          </a:prstGeom>
          <a:noFill/>
          <a:ln w="38100" cap="flat">
            <a:solidFill>
              <a:srgbClr val="F216B8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EF2570F-CAFD-C665-3F7D-8C6ABC52C69D}"/>
              </a:ext>
            </a:extLst>
          </p:cNvPr>
          <p:cNvCxnSpPr>
            <a:cxnSpLocks/>
          </p:cNvCxnSpPr>
          <p:nvPr/>
        </p:nvCxnSpPr>
        <p:spPr>
          <a:xfrm flipH="1">
            <a:off x="18840450" y="10922000"/>
            <a:ext cx="1188000" cy="0"/>
          </a:xfrm>
          <a:prstGeom prst="line">
            <a:avLst/>
          </a:prstGeom>
          <a:noFill/>
          <a:ln w="38100" cap="flat">
            <a:solidFill>
              <a:srgbClr val="F216B8"/>
            </a:solidFill>
            <a:prstDash val="dash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FF23BC0F-58F6-3035-542B-F96986FB0877}"/>
              </a:ext>
            </a:extLst>
          </p:cNvPr>
          <p:cNvCxnSpPr>
            <a:cxnSpLocks/>
          </p:cNvCxnSpPr>
          <p:nvPr/>
        </p:nvCxnSpPr>
        <p:spPr>
          <a:xfrm flipH="1">
            <a:off x="18840450" y="11207750"/>
            <a:ext cx="1188000" cy="0"/>
          </a:xfrm>
          <a:prstGeom prst="line">
            <a:avLst/>
          </a:prstGeom>
          <a:noFill/>
          <a:ln w="38100" cap="flat">
            <a:solidFill>
              <a:srgbClr val="F216B8"/>
            </a:solidFill>
            <a:prstDash val="dash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CCEDDA61-CD6B-DE9E-F729-5C7410E4D2EE}"/>
              </a:ext>
            </a:extLst>
          </p:cNvPr>
          <p:cNvCxnSpPr>
            <a:cxnSpLocks/>
          </p:cNvCxnSpPr>
          <p:nvPr/>
        </p:nvCxnSpPr>
        <p:spPr>
          <a:xfrm flipH="1">
            <a:off x="20145035" y="11218040"/>
            <a:ext cx="2362200" cy="0"/>
          </a:xfrm>
          <a:prstGeom prst="line">
            <a:avLst/>
          </a:prstGeom>
          <a:noFill/>
          <a:ln w="38100" cap="flat">
            <a:solidFill>
              <a:srgbClr val="F216B8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6530F33B-D501-6D94-C314-E16EC8965DED}"/>
              </a:ext>
            </a:extLst>
          </p:cNvPr>
          <p:cNvCxnSpPr>
            <a:cxnSpLocks/>
          </p:cNvCxnSpPr>
          <p:nvPr/>
        </p:nvCxnSpPr>
        <p:spPr>
          <a:xfrm flipH="1">
            <a:off x="20145035" y="11303765"/>
            <a:ext cx="2362200" cy="0"/>
          </a:xfrm>
          <a:prstGeom prst="line">
            <a:avLst/>
          </a:prstGeom>
          <a:noFill/>
          <a:ln w="38100" cap="flat">
            <a:solidFill>
              <a:srgbClr val="F216B8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65B6763F-A357-BCA7-26C1-65489D65A0B8}"/>
              </a:ext>
            </a:extLst>
          </p:cNvPr>
          <p:cNvCxnSpPr>
            <a:cxnSpLocks/>
          </p:cNvCxnSpPr>
          <p:nvPr/>
        </p:nvCxnSpPr>
        <p:spPr>
          <a:xfrm>
            <a:off x="21444245" y="10866120"/>
            <a:ext cx="0" cy="341630"/>
          </a:xfrm>
          <a:prstGeom prst="straightConnector1">
            <a:avLst/>
          </a:prstGeom>
          <a:noFill/>
          <a:ln w="38100" cap="flat">
            <a:solidFill>
              <a:srgbClr val="F216B8"/>
            </a:solidFill>
            <a:prstDash val="solid"/>
            <a:round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99ABB908-A475-0F57-12DE-AD1CC292A402}"/>
              </a:ext>
            </a:extLst>
          </p:cNvPr>
          <p:cNvCxnSpPr>
            <a:cxnSpLocks/>
          </p:cNvCxnSpPr>
          <p:nvPr/>
        </p:nvCxnSpPr>
        <p:spPr>
          <a:xfrm flipV="1">
            <a:off x="21444245" y="11315700"/>
            <a:ext cx="0" cy="341630"/>
          </a:xfrm>
          <a:prstGeom prst="straightConnector1">
            <a:avLst/>
          </a:prstGeom>
          <a:noFill/>
          <a:ln w="38100" cap="flat">
            <a:solidFill>
              <a:srgbClr val="F216B8"/>
            </a:solidFill>
            <a:prstDash val="solid"/>
            <a:round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7757F83E-89F5-9AAF-EDDA-8F321B047766}"/>
              </a:ext>
            </a:extLst>
          </p:cNvPr>
          <p:cNvSpPr txBox="1"/>
          <p:nvPr/>
        </p:nvSpPr>
        <p:spPr>
          <a:xfrm>
            <a:off x="12735663" y="3468585"/>
            <a:ext cx="5702692" cy="3213698"/>
          </a:xfrm>
          <a:prstGeom prst="rect">
            <a:avLst/>
          </a:prstGeom>
          <a:noFill/>
          <a:ln w="76200" cap="flat">
            <a:solidFill>
              <a:srgbClr val="C00000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91439" rIns="91439" bIns="91439" numCol="1" spcCol="38100" rtlCol="0" anchor="t">
            <a:spAutoFit/>
          </a:bodyPr>
          <a:lstStyle/>
          <a:p>
            <a:pPr algn="ctr" defTabSz="1700783">
              <a:spcBef>
                <a:spcPts val="1300"/>
              </a:spcBef>
              <a:defRPr sz="3720"/>
            </a:pPr>
            <a:r>
              <a:rPr lang="en-GB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Please see Lea </a:t>
            </a:r>
            <a:r>
              <a:rPr lang="en-GB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Preece’s</a:t>
            </a:r>
            <a:r>
              <a:rPr lang="en-GB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talk, “</a:t>
            </a:r>
            <a:r>
              <a:rPr lang="en-GB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Characterization of PEALD Coated Thin Films for SRF Cavity Research</a:t>
            </a:r>
            <a:r>
              <a:rPr lang="en-GB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 – This afternoon!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5A3CD9D-FFDC-A71C-3047-1B70568E96D8}"/>
              </a:ext>
            </a:extLst>
          </p:cNvPr>
          <p:cNvSpPr txBox="1"/>
          <p:nvPr/>
        </p:nvSpPr>
        <p:spPr>
          <a:xfrm>
            <a:off x="15655168" y="7137072"/>
            <a:ext cx="7922021" cy="646329"/>
          </a:xfrm>
          <a:prstGeom prst="rect">
            <a:avLst/>
          </a:prstGeom>
          <a:noFill/>
          <a:ln w="254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91439" rIns="91439" bIns="91439" numCol="1" spcCol="38100" rtlCol="0" anchor="t">
            <a:spAutoFit/>
          </a:bodyPr>
          <a:lstStyle/>
          <a:p>
            <a:pPr marL="0" marR="0" indent="0" algn="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3000" b="0" i="0" u="none" strike="noStrike" cap="none" spc="0" normalizeH="0" baseline="0" dirty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*Courtesy of Steffan Pfeiffer, EN_MME, CERN</a:t>
            </a:r>
          </a:p>
        </p:txBody>
      </p:sp>
      <p:pic>
        <p:nvPicPr>
          <p:cNvPr id="9" name="Image" descr="Image">
            <a:extLst>
              <a:ext uri="{FF2B5EF4-FFF2-40B4-BE49-F238E27FC236}">
                <a16:creationId xmlns:a16="http://schemas.microsoft.com/office/drawing/2014/main" id="{0FDC183F-FAB5-B8DD-47BC-9364A6A1E0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49989" y="1514124"/>
            <a:ext cx="4427200" cy="5710279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552402197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 descr="A screenshot of a computer&#10;&#10;Description automatically generated">
            <a:extLst>
              <a:ext uri="{FF2B5EF4-FFF2-40B4-BE49-F238E27FC236}">
                <a16:creationId xmlns:a16="http://schemas.microsoft.com/office/drawing/2014/main" id="{BCDE9928-B170-7F30-7101-A52D527450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55168" y="7705669"/>
            <a:ext cx="7922021" cy="5941516"/>
          </a:xfrm>
          <a:prstGeom prst="rect">
            <a:avLst/>
          </a:prstGeom>
        </p:spPr>
      </p:pic>
      <p:sp>
        <p:nvSpPr>
          <p:cNvPr id="90" name="SIS Multilayer  films on Nb substrates"/>
          <p:cNvSpPr txBox="1">
            <a:spLocks noGrp="1"/>
          </p:cNvSpPr>
          <p:nvPr>
            <p:ph type="title"/>
          </p:nvPr>
        </p:nvSpPr>
        <p:spPr>
          <a:xfrm>
            <a:off x="312514" y="58886"/>
            <a:ext cx="23059549" cy="1392174"/>
          </a:xfrm>
          <a:prstGeom prst="rect">
            <a:avLst/>
          </a:prstGeom>
        </p:spPr>
        <p:txBody>
          <a:bodyPr/>
          <a:lstStyle/>
          <a:p>
            <a:r>
              <a:rPr dirty="0"/>
              <a:t>Multilayer films on Nb substrates</a:t>
            </a:r>
          </a:p>
        </p:txBody>
      </p:sp>
      <p:sp>
        <p:nvSpPr>
          <p:cNvPr id="91" name="SIS Multilayers: superconducting &amp; insulating layers in multilayer structure…"/>
          <p:cNvSpPr txBox="1">
            <a:spLocks noGrp="1"/>
          </p:cNvSpPr>
          <p:nvPr>
            <p:ph type="body" idx="1"/>
          </p:nvPr>
        </p:nvSpPr>
        <p:spPr>
          <a:xfrm>
            <a:off x="312514" y="1514124"/>
            <a:ext cx="14096854" cy="12167793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marL="0" indent="-71120" defTabSz="1700783">
              <a:spcBef>
                <a:spcPts val="1300"/>
              </a:spcBef>
              <a:buNone/>
              <a:defRPr sz="3720"/>
            </a:pPr>
            <a:r>
              <a:rPr lang="en-GB" sz="4100" b="1" dirty="0">
                <a:solidFill>
                  <a:schemeClr val="tx1"/>
                </a:solidFill>
              </a:rPr>
              <a:t>Nb Substrate:</a:t>
            </a:r>
          </a:p>
          <a:p>
            <a:pPr marL="1535430" lvl="1" indent="-590550" defTabSz="1700783">
              <a:spcBef>
                <a:spcPts val="1300"/>
              </a:spcBef>
              <a:defRPr sz="3720"/>
            </a:pPr>
            <a:r>
              <a:rPr lang="en-GB" sz="3000" dirty="0">
                <a:solidFill>
                  <a:schemeClr val="tx1"/>
                </a:solidFill>
              </a:rPr>
              <a:t>Set 1: BCP+800°C (3 hours) + BCP</a:t>
            </a:r>
          </a:p>
          <a:p>
            <a:pPr marL="1535430" lvl="1" indent="-590550" defTabSz="1700783">
              <a:spcBef>
                <a:spcPts val="1300"/>
              </a:spcBef>
              <a:defRPr sz="3720"/>
            </a:pPr>
            <a:r>
              <a:rPr lang="en-GB" sz="3200" dirty="0">
                <a:solidFill>
                  <a:schemeClr val="tx1"/>
                </a:solidFill>
              </a:rPr>
              <a:t>Set 2: BCP+900°C (3 hours) + BCP</a:t>
            </a:r>
          </a:p>
          <a:p>
            <a:pPr marL="1535430" lvl="1" indent="-590550" defTabSz="1700783">
              <a:spcBef>
                <a:spcPts val="1300"/>
              </a:spcBef>
              <a:defRPr sz="3720"/>
            </a:pPr>
            <a:endParaRPr lang="en-GB" sz="3200" dirty="0">
              <a:solidFill>
                <a:schemeClr val="tx1"/>
              </a:solidFill>
            </a:endParaRPr>
          </a:p>
          <a:p>
            <a:pPr marL="0" indent="0" defTabSz="1700783">
              <a:spcBef>
                <a:spcPts val="1300"/>
              </a:spcBef>
              <a:buNone/>
              <a:defRPr sz="3720"/>
            </a:pPr>
            <a:r>
              <a:rPr lang="en-GB" sz="3800" b="1" dirty="0">
                <a:solidFill>
                  <a:schemeClr val="tx1"/>
                </a:solidFill>
              </a:rPr>
              <a:t>Films</a:t>
            </a:r>
          </a:p>
          <a:p>
            <a:pPr marL="1464310" lvl="1" indent="-590550" defTabSz="1700783" rtl="0">
              <a:spcBef>
                <a:spcPts val="1300"/>
              </a:spcBef>
              <a:defRPr sz="3720"/>
            </a:pPr>
            <a:r>
              <a:rPr lang="en-GB" sz="3400" dirty="0">
                <a:solidFill>
                  <a:schemeClr val="tx1"/>
                </a:solidFill>
              </a:rPr>
              <a:t>SS bilayer – Nb/</a:t>
            </a:r>
            <a:r>
              <a:rPr lang="en-GB" sz="3400" dirty="0" err="1">
                <a:solidFill>
                  <a:schemeClr val="tx1"/>
                </a:solidFill>
              </a:rPr>
              <a:t>NbTiN</a:t>
            </a:r>
            <a:r>
              <a:rPr lang="en-GB" sz="3400" dirty="0">
                <a:solidFill>
                  <a:schemeClr val="bg1"/>
                </a:solidFill>
              </a:rPr>
              <a:t>        </a:t>
            </a:r>
            <a:r>
              <a:rPr lang="en-GB" sz="3400" dirty="0">
                <a:solidFill>
                  <a:schemeClr val="tx1"/>
                </a:solidFill>
              </a:rPr>
              <a:t>        </a:t>
            </a:r>
            <a:r>
              <a:rPr lang="en-GB" sz="3200" dirty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kumimoji="0" lang="en-GB" sz="3200" b="0" i="0" u="none" strike="noStrike" kern="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3mm/60nm</a:t>
            </a:r>
            <a:r>
              <a:rPr lang="en-GB" sz="3400" dirty="0">
                <a:solidFill>
                  <a:schemeClr val="tx1"/>
                </a:solidFill>
              </a:rPr>
              <a:t>        </a:t>
            </a:r>
          </a:p>
          <a:p>
            <a:pPr marL="1464310" lvl="1" indent="-590550" defTabSz="1700783" rtl="0">
              <a:spcBef>
                <a:spcPts val="1300"/>
              </a:spcBef>
              <a:defRPr sz="3720"/>
            </a:pPr>
            <a:r>
              <a:rPr lang="en-GB" sz="3400" dirty="0">
                <a:solidFill>
                  <a:schemeClr val="tx1"/>
                </a:solidFill>
              </a:rPr>
              <a:t>SIS multilayer – Nb/</a:t>
            </a:r>
            <a:r>
              <a:rPr lang="en-GB" sz="3400" dirty="0" err="1">
                <a:solidFill>
                  <a:schemeClr val="tx1"/>
                </a:solidFill>
              </a:rPr>
              <a:t>AlN</a:t>
            </a:r>
            <a:r>
              <a:rPr lang="en-GB" sz="3400" dirty="0">
                <a:solidFill>
                  <a:schemeClr val="tx1"/>
                </a:solidFill>
              </a:rPr>
              <a:t>/</a:t>
            </a:r>
            <a:r>
              <a:rPr lang="en-GB" sz="3400" dirty="0" err="1">
                <a:solidFill>
                  <a:schemeClr val="tx1"/>
                </a:solidFill>
              </a:rPr>
              <a:t>NbTiN</a:t>
            </a:r>
            <a:r>
              <a:rPr lang="en-GB" sz="3400" dirty="0">
                <a:solidFill>
                  <a:schemeClr val="tx1"/>
                </a:solidFill>
              </a:rPr>
              <a:t> </a:t>
            </a:r>
            <a:r>
              <a:rPr lang="en-GB" sz="3200" dirty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GB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3mm/15nm/60nm</a:t>
            </a:r>
            <a:endParaRPr lang="en-GB" sz="3400" dirty="0">
              <a:solidFill>
                <a:schemeClr val="tx1"/>
              </a:solidFill>
            </a:endParaRPr>
          </a:p>
          <a:p>
            <a:pPr marL="1464310" lvl="1" indent="-590550" defTabSz="1700783" rtl="0">
              <a:spcBef>
                <a:spcPts val="1300"/>
              </a:spcBef>
              <a:defRPr sz="3720"/>
            </a:pPr>
            <a:r>
              <a:rPr lang="en-GB" sz="3400" dirty="0">
                <a:solidFill>
                  <a:schemeClr val="tx1"/>
                </a:solidFill>
              </a:rPr>
              <a:t>SIS multilayer – Nb/</a:t>
            </a:r>
            <a:r>
              <a:rPr lang="en-GB" sz="3400" dirty="0" err="1">
                <a:solidFill>
                  <a:schemeClr val="tx1"/>
                </a:solidFill>
              </a:rPr>
              <a:t>AlN</a:t>
            </a:r>
            <a:r>
              <a:rPr lang="en-GB" sz="3400" dirty="0">
                <a:solidFill>
                  <a:schemeClr val="tx1"/>
                </a:solidFill>
              </a:rPr>
              <a:t>/</a:t>
            </a:r>
            <a:r>
              <a:rPr lang="en-GB" sz="3400" dirty="0" err="1">
                <a:solidFill>
                  <a:schemeClr val="tx1"/>
                </a:solidFill>
              </a:rPr>
              <a:t>NbN</a:t>
            </a:r>
            <a:r>
              <a:rPr lang="en-GB" sz="3400" dirty="0" err="1">
                <a:solidFill>
                  <a:schemeClr val="bg1"/>
                </a:solidFill>
              </a:rPr>
              <a:t>Ti</a:t>
            </a:r>
            <a:r>
              <a:rPr lang="en-GB" sz="3400" dirty="0">
                <a:solidFill>
                  <a:schemeClr val="tx1"/>
                </a:solidFill>
              </a:rPr>
              <a:t> </a:t>
            </a:r>
            <a:r>
              <a:rPr lang="en-GB" sz="3200" dirty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GB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3mm/15nm/60nm</a:t>
            </a:r>
            <a:endParaRPr kumimoji="0" lang="en-GB" sz="3200" b="0" i="0" u="none" strike="noStrike" cap="none" spc="0" normalizeH="0" baseline="0" dirty="0">
              <a:ln>
                <a:noFill/>
              </a:ln>
              <a:solidFill>
                <a:srgbClr val="0055A0"/>
              </a:solidFill>
              <a:effectLst/>
              <a:uFillTx/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  <a:p>
            <a:pPr marL="0" indent="0" defTabSz="1700783">
              <a:spcBef>
                <a:spcPts val="1300"/>
              </a:spcBef>
              <a:buNone/>
              <a:defRPr sz="3720"/>
            </a:pPr>
            <a:endParaRPr lang="en-GB" sz="3800" b="1" u="sng" dirty="0">
              <a:solidFill>
                <a:schemeClr val="tx1"/>
              </a:solidFill>
            </a:endParaRPr>
          </a:p>
          <a:p>
            <a:pPr marL="0" indent="0" defTabSz="1700783">
              <a:spcBef>
                <a:spcPts val="1300"/>
              </a:spcBef>
              <a:buNone/>
              <a:defRPr sz="3720"/>
            </a:pPr>
            <a:r>
              <a:rPr lang="en-GB" sz="3800" b="1" dirty="0">
                <a:solidFill>
                  <a:schemeClr val="tx1"/>
                </a:solidFill>
              </a:rPr>
              <a:t>Sample preparation</a:t>
            </a:r>
          </a:p>
          <a:p>
            <a:pPr marL="448310" indent="-590550" defTabSz="1700783">
              <a:spcBef>
                <a:spcPts val="1300"/>
              </a:spcBef>
              <a:defRPr sz="3720"/>
            </a:pPr>
            <a:r>
              <a:rPr lang="en-GB" sz="3800" b="1" dirty="0">
                <a:solidFill>
                  <a:srgbClr val="C00000"/>
                </a:solidFill>
              </a:rPr>
              <a:t>Known:</a:t>
            </a:r>
            <a:r>
              <a:rPr lang="en-GB" sz="3800" dirty="0">
                <a:solidFill>
                  <a:schemeClr val="tx1"/>
                </a:solidFill>
              </a:rPr>
              <a:t> Thin films have a low T</a:t>
            </a:r>
            <a:r>
              <a:rPr lang="en-GB" sz="3800" baseline="-25000" dirty="0">
                <a:solidFill>
                  <a:schemeClr val="tx1"/>
                </a:solidFill>
              </a:rPr>
              <a:t>c</a:t>
            </a:r>
            <a:r>
              <a:rPr lang="en-GB" sz="3800" dirty="0">
                <a:solidFill>
                  <a:schemeClr val="tx1"/>
                </a:solidFill>
              </a:rPr>
              <a:t> as deposited (≈ 8K)</a:t>
            </a:r>
          </a:p>
          <a:p>
            <a:pPr marL="448310" indent="-590550" defTabSz="1700783">
              <a:spcBef>
                <a:spcPts val="1300"/>
              </a:spcBef>
              <a:defRPr sz="3720"/>
            </a:pPr>
            <a:r>
              <a:rPr lang="en-GB" sz="3800" b="1" dirty="0">
                <a:solidFill>
                  <a:srgbClr val="C00000"/>
                </a:solidFill>
              </a:rPr>
              <a:t>Post deposition anneal increases T</a:t>
            </a:r>
            <a:r>
              <a:rPr lang="en-GB" sz="3800" b="1" baseline="-25000" dirty="0">
                <a:solidFill>
                  <a:srgbClr val="C00000"/>
                </a:solidFill>
              </a:rPr>
              <a:t>c </a:t>
            </a:r>
            <a:r>
              <a:rPr lang="en-GB" sz="3800" baseline="-25000" dirty="0">
                <a:solidFill>
                  <a:schemeClr val="tx1"/>
                </a:solidFill>
              </a:rPr>
              <a:t> </a:t>
            </a:r>
            <a:r>
              <a:rPr lang="en-GB" sz="3800" dirty="0">
                <a:solidFill>
                  <a:schemeClr val="tx1"/>
                </a:solidFill>
              </a:rPr>
              <a:t>(≈ 16K): </a:t>
            </a:r>
            <a:r>
              <a:rPr lang="en-GB" sz="3600" dirty="0">
                <a:solidFill>
                  <a:schemeClr val="tx1"/>
                </a:solidFill>
              </a:rPr>
              <a:t>900°C for 1 hr</a:t>
            </a:r>
          </a:p>
          <a:p>
            <a:pPr marL="1464310" lvl="1" indent="-590550" defTabSz="1700783">
              <a:spcBef>
                <a:spcPts val="1300"/>
              </a:spcBef>
              <a:defRPr sz="3720"/>
            </a:pPr>
            <a:r>
              <a:rPr lang="en-GB" sz="2800" dirty="0"/>
              <a:t>Isabel Gonzalez </a:t>
            </a:r>
            <a:r>
              <a:rPr lang="en-GB" sz="2800" dirty="0" err="1"/>
              <a:t>Dıaz</a:t>
            </a:r>
            <a:r>
              <a:rPr lang="en-GB" sz="2800" dirty="0"/>
              <a:t>-Palacio et al. “Thermal annealing of superconducting niobium titanium nitride thin films deposited by plasma-enhanced atomic layer deposition”. In: Journal of Applied Physics 134.3 (2023)</a:t>
            </a:r>
          </a:p>
          <a:p>
            <a:pPr marL="1464310" lvl="1" indent="-590550" defTabSz="1700783">
              <a:spcBef>
                <a:spcPts val="1300"/>
              </a:spcBef>
              <a:defRPr sz="3720"/>
            </a:pPr>
            <a:endParaRPr lang="en-GB" sz="3800" b="1" u="sng" dirty="0">
              <a:solidFill>
                <a:schemeClr val="tx1"/>
              </a:solidFill>
            </a:endParaRPr>
          </a:p>
          <a:p>
            <a:pPr marL="0" indent="0" defTabSz="1700783">
              <a:spcBef>
                <a:spcPts val="1300"/>
              </a:spcBef>
              <a:buNone/>
              <a:defRPr sz="3720"/>
            </a:pPr>
            <a:r>
              <a:rPr lang="en-GB" sz="3800" b="1" dirty="0">
                <a:solidFill>
                  <a:schemeClr val="tx1"/>
                </a:solidFill>
              </a:rPr>
              <a:t>Measurement strategy</a:t>
            </a:r>
          </a:p>
          <a:p>
            <a:pPr marL="448310" indent="-590550" defTabSz="1700783">
              <a:spcBef>
                <a:spcPts val="1300"/>
              </a:spcBef>
              <a:defRPr sz="3720"/>
            </a:pPr>
            <a:r>
              <a:rPr lang="en-GB" sz="3800" dirty="0">
                <a:solidFill>
                  <a:schemeClr val="tx1"/>
                </a:solidFill>
              </a:rPr>
              <a:t>Flux Lens samples tested before and after the post deposition anneal</a:t>
            </a:r>
          </a:p>
          <a:p>
            <a:pPr marL="448310" indent="-590550" defTabSz="1700783">
              <a:spcBef>
                <a:spcPts val="1300"/>
              </a:spcBef>
              <a:defRPr sz="3720"/>
            </a:pPr>
            <a:r>
              <a:rPr lang="en-GB" sz="3800" dirty="0">
                <a:solidFill>
                  <a:schemeClr val="tx1"/>
                </a:solidFill>
              </a:rPr>
              <a:t>Witness samples tested to determine the T</a:t>
            </a:r>
            <a:r>
              <a:rPr lang="en-GB" sz="3800" baseline="-25000" dirty="0">
                <a:solidFill>
                  <a:schemeClr val="tx1"/>
                </a:solidFill>
              </a:rPr>
              <a:t>c</a:t>
            </a:r>
            <a:r>
              <a:rPr lang="en-GB" sz="3800" dirty="0">
                <a:solidFill>
                  <a:schemeClr val="tx1"/>
                </a:solidFill>
              </a:rPr>
              <a:t> of the materials</a:t>
            </a:r>
          </a:p>
        </p:txBody>
      </p:sp>
      <p:sp>
        <p:nvSpPr>
          <p:cNvPr id="2" name="Slide Number">
            <a:extLst>
              <a:ext uri="{FF2B5EF4-FFF2-40B4-BE49-F238E27FC236}">
                <a16:creationId xmlns:a16="http://schemas.microsoft.com/office/drawing/2014/main" id="{A11F85BC-6CB3-AF8B-8EC2-E088C61C0E61}"/>
              </a:ext>
            </a:extLst>
          </p:cNvPr>
          <p:cNvSpPr txBox="1">
            <a:spLocks/>
          </p:cNvSpPr>
          <p:nvPr/>
        </p:nvSpPr>
        <p:spPr>
          <a:xfrm>
            <a:off x="23976073" y="13051133"/>
            <a:ext cx="415498" cy="738662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800" b="1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defRPr>
            </a:lvl1pPr>
            <a:lvl2pPr marL="0" marR="0" indent="4572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9144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13716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18288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22860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27432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32004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36576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86CB4B4D-7CA3-9044-876B-883B54F8677D}" type="slidenum">
              <a:rPr lang="en-GB" sz="3600" smtClean="0"/>
              <a:pPr/>
              <a:t>11</a:t>
            </a:fld>
            <a:endParaRPr lang="en-GB" sz="3600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4156816F-A335-5C5D-E165-7D8CDD8F111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2695365"/>
              </p:ext>
            </p:extLst>
          </p:nvPr>
        </p:nvGraphicFramePr>
        <p:xfrm>
          <a:off x="11358229" y="5522430"/>
          <a:ext cx="7394028" cy="1554480"/>
        </p:xfrm>
        <a:graphic>
          <a:graphicData uri="http://schemas.openxmlformats.org/drawingml/2006/table">
            <a:tbl>
              <a:tblPr firstRow="1" bandRow="1">
                <a:tableStyleId>{33BA23B1-9221-436E-865A-0063620EA4FD}</a:tableStyleId>
              </a:tblPr>
              <a:tblGrid>
                <a:gridCol w="1277006">
                  <a:extLst>
                    <a:ext uri="{9D8B030D-6E8A-4147-A177-3AD203B41FA5}">
                      <a16:colId xmlns:a16="http://schemas.microsoft.com/office/drawing/2014/main" val="2350858431"/>
                    </a:ext>
                  </a:extLst>
                </a:gridCol>
                <a:gridCol w="1040525">
                  <a:extLst>
                    <a:ext uri="{9D8B030D-6E8A-4147-A177-3AD203B41FA5}">
                      <a16:colId xmlns:a16="http://schemas.microsoft.com/office/drawing/2014/main" val="1045752787"/>
                    </a:ext>
                  </a:extLst>
                </a:gridCol>
                <a:gridCol w="2522482">
                  <a:extLst>
                    <a:ext uri="{9D8B030D-6E8A-4147-A177-3AD203B41FA5}">
                      <a16:colId xmlns:a16="http://schemas.microsoft.com/office/drawing/2014/main" val="1076569739"/>
                    </a:ext>
                  </a:extLst>
                </a:gridCol>
                <a:gridCol w="2554015">
                  <a:extLst>
                    <a:ext uri="{9D8B030D-6E8A-4147-A177-3AD203B41FA5}">
                      <a16:colId xmlns:a16="http://schemas.microsoft.com/office/drawing/2014/main" val="88801019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Layer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Aim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Nb/</a:t>
                      </a:r>
                      <a:r>
                        <a:rPr lang="en-GB" dirty="0" err="1"/>
                        <a:t>AlN</a:t>
                      </a:r>
                      <a:r>
                        <a:rPr lang="en-GB" dirty="0"/>
                        <a:t>/</a:t>
                      </a:r>
                      <a:r>
                        <a:rPr lang="en-GB" dirty="0" err="1"/>
                        <a:t>NbTiN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Nb/</a:t>
                      </a:r>
                      <a:r>
                        <a:rPr lang="en-GB" dirty="0" err="1"/>
                        <a:t>AlN</a:t>
                      </a:r>
                      <a:r>
                        <a:rPr lang="en-GB" dirty="0"/>
                        <a:t>/</a:t>
                      </a:r>
                      <a:r>
                        <a:rPr lang="en-GB" dirty="0" err="1"/>
                        <a:t>NbN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98332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err="1"/>
                        <a:t>AlN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20.1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4938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err="1"/>
                        <a:t>NbTiN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36.8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2119107"/>
                  </a:ext>
                </a:extLst>
              </a:tr>
            </a:tbl>
          </a:graphicData>
        </a:graphic>
      </p:graphicFrame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5E7B24A7-45B0-1169-14FA-A8DBDA77D6EF}"/>
              </a:ext>
            </a:extLst>
          </p:cNvPr>
          <p:cNvCxnSpPr/>
          <p:nvPr/>
        </p:nvCxnSpPr>
        <p:spPr>
          <a:xfrm>
            <a:off x="14898405" y="4655327"/>
            <a:ext cx="0" cy="867103"/>
          </a:xfrm>
          <a:prstGeom prst="straightConnector1">
            <a:avLst/>
          </a:prstGeom>
          <a:noFill/>
          <a:ln w="76200" cap="flat">
            <a:solidFill>
              <a:schemeClr val="tx1"/>
            </a:solidFill>
            <a:prstDash val="solid"/>
            <a:round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9AEA58D5-439E-0B90-20C2-CED7DBA09ACA}"/>
              </a:ext>
            </a:extLst>
          </p:cNvPr>
          <p:cNvCxnSpPr>
            <a:cxnSpLocks/>
          </p:cNvCxnSpPr>
          <p:nvPr/>
        </p:nvCxnSpPr>
        <p:spPr>
          <a:xfrm>
            <a:off x="17336805" y="3362667"/>
            <a:ext cx="0" cy="2159763"/>
          </a:xfrm>
          <a:prstGeom prst="straightConnector1">
            <a:avLst/>
          </a:prstGeom>
          <a:noFill/>
          <a:ln w="76200" cap="flat">
            <a:solidFill>
              <a:schemeClr val="tx1"/>
            </a:solidFill>
            <a:prstDash val="solid"/>
            <a:round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ED5E3C7C-1F7D-2982-2F77-3B00D44BDBE8}"/>
              </a:ext>
            </a:extLst>
          </p:cNvPr>
          <p:cNvSpPr txBox="1"/>
          <p:nvPr/>
        </p:nvSpPr>
        <p:spPr>
          <a:xfrm>
            <a:off x="13384916" y="3488795"/>
            <a:ext cx="3026978" cy="1292660"/>
          </a:xfrm>
          <a:prstGeom prst="rect">
            <a:avLst/>
          </a:prstGeom>
          <a:noFill/>
          <a:ln w="254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91439" rIns="91439" bIns="91439" numCol="1" spcCol="38100" rtlCol="0" anchor="t">
            <a:spAutoFit/>
          </a:bodyPr>
          <a:lstStyle/>
          <a:p>
            <a:pPr marL="0" marR="0" indent="0" algn="ct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3600" b="0" i="0" u="none" strike="noStrike" cap="none" spc="0" normalizeH="0" baseline="0" dirty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X-Ray Reflectometry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8AE7CB4-AB8E-21F9-676B-3CC43D32D24C}"/>
              </a:ext>
            </a:extLst>
          </p:cNvPr>
          <p:cNvSpPr txBox="1"/>
          <p:nvPr/>
        </p:nvSpPr>
        <p:spPr>
          <a:xfrm>
            <a:off x="16603272" y="2739859"/>
            <a:ext cx="1467066" cy="738662"/>
          </a:xfrm>
          <a:prstGeom prst="rect">
            <a:avLst/>
          </a:prstGeom>
          <a:noFill/>
          <a:ln w="254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91439" tIns="91439" rIns="91439" bIns="91439" numCol="1" spcCol="38100" rtlCol="0" anchor="t">
            <a:spAutoFit/>
          </a:bodyPr>
          <a:lstStyle/>
          <a:p>
            <a:pPr marL="0" marR="0" indent="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STEM</a:t>
            </a:r>
            <a:endParaRPr kumimoji="0" lang="en-GB" sz="3600" b="0" i="0" u="none" strike="noStrike" cap="none" spc="0" normalizeH="0" baseline="0" dirty="0">
              <a:ln>
                <a:noFill/>
              </a:ln>
              <a:solidFill>
                <a:srgbClr val="0055A0"/>
              </a:solidFill>
              <a:effectLst/>
              <a:uFillTx/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F98A7211-E113-64F4-28AE-D3DBD0D687B7}"/>
              </a:ext>
            </a:extLst>
          </p:cNvPr>
          <p:cNvCxnSpPr>
            <a:cxnSpLocks/>
          </p:cNvCxnSpPr>
          <p:nvPr/>
        </p:nvCxnSpPr>
        <p:spPr>
          <a:xfrm>
            <a:off x="16056429" y="11143388"/>
            <a:ext cx="0" cy="338207"/>
          </a:xfrm>
          <a:prstGeom prst="straightConnector1">
            <a:avLst/>
          </a:prstGeom>
          <a:noFill/>
          <a:ln w="38100" cap="flat">
            <a:solidFill>
              <a:srgbClr val="F216B8"/>
            </a:solidFill>
            <a:prstDash val="solid"/>
            <a:round/>
            <a:headEnd type="triangle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A12CD4C5-4F8A-B116-D592-00BA819E2CE8}"/>
              </a:ext>
            </a:extLst>
          </p:cNvPr>
          <p:cNvSpPr txBox="1"/>
          <p:nvPr/>
        </p:nvSpPr>
        <p:spPr>
          <a:xfrm>
            <a:off x="16353838" y="11008782"/>
            <a:ext cx="1260475" cy="472813"/>
          </a:xfrm>
          <a:prstGeom prst="rect">
            <a:avLst/>
          </a:prstGeom>
          <a:solidFill>
            <a:schemeClr val="bg1"/>
          </a:solidFill>
          <a:ln w="25400" cap="flat">
            <a:solidFill>
              <a:srgbClr val="F216B8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6000" tIns="36000" rIns="36000" bIns="36000" numCol="1" spcCol="38100" rtlCol="0" anchor="t">
            <a:spAutoFit/>
          </a:bodyPr>
          <a:lstStyle/>
          <a:p>
            <a:pPr marL="0" marR="0" indent="0" algn="ct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600" b="0" i="0" u="none" strike="noStrike" cap="none" spc="0" normalizeH="0" baseline="0" dirty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44.7 nm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21D4CF6-6A6B-12ED-8EDB-7EEA434DF839}"/>
              </a:ext>
            </a:extLst>
          </p:cNvPr>
          <p:cNvSpPr txBox="1"/>
          <p:nvPr/>
        </p:nvSpPr>
        <p:spPr>
          <a:xfrm>
            <a:off x="17440101" y="11970883"/>
            <a:ext cx="1260473" cy="472813"/>
          </a:xfrm>
          <a:prstGeom prst="rect">
            <a:avLst/>
          </a:prstGeom>
          <a:solidFill>
            <a:schemeClr val="bg1"/>
          </a:solidFill>
          <a:ln w="25400" cap="flat">
            <a:solidFill>
              <a:srgbClr val="F216B8"/>
            </a:solidFill>
            <a:prstDash val="dash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6000" tIns="36000" rIns="36000" bIns="36000" numCol="1" spcCol="38100" rtlCol="0" anchor="t">
            <a:spAutoFit/>
          </a:bodyPr>
          <a:lstStyle/>
          <a:p>
            <a:pPr marL="0" marR="0" indent="0" algn="ct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600" b="0" i="0" u="none" strike="noStrike" cap="none" spc="0" normalizeH="0" baseline="0" dirty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14.6 nm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5A25F99D-CFD8-7943-181E-6B92E501A5E1}"/>
              </a:ext>
            </a:extLst>
          </p:cNvPr>
          <p:cNvCxnSpPr>
            <a:cxnSpLocks/>
          </p:cNvCxnSpPr>
          <p:nvPr/>
        </p:nvCxnSpPr>
        <p:spPr>
          <a:xfrm flipH="1">
            <a:off x="16654350" y="11495308"/>
            <a:ext cx="2362200" cy="0"/>
          </a:xfrm>
          <a:prstGeom prst="line">
            <a:avLst/>
          </a:prstGeom>
          <a:noFill/>
          <a:ln w="38100" cap="flat">
            <a:solidFill>
              <a:srgbClr val="F216B8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FAD4E50C-425C-0C24-0C60-52C82D5A6DCD}"/>
              </a:ext>
            </a:extLst>
          </p:cNvPr>
          <p:cNvCxnSpPr>
            <a:cxnSpLocks/>
          </p:cNvCxnSpPr>
          <p:nvPr/>
        </p:nvCxnSpPr>
        <p:spPr>
          <a:xfrm flipH="1">
            <a:off x="16654350" y="11581033"/>
            <a:ext cx="2362200" cy="0"/>
          </a:xfrm>
          <a:prstGeom prst="line">
            <a:avLst/>
          </a:prstGeom>
          <a:noFill/>
          <a:ln w="38100" cap="flat">
            <a:solidFill>
              <a:srgbClr val="F216B8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3A5139AA-418B-F090-DA19-4186033EE4D3}"/>
              </a:ext>
            </a:extLst>
          </p:cNvPr>
          <p:cNvCxnSpPr>
            <a:cxnSpLocks/>
          </p:cNvCxnSpPr>
          <p:nvPr/>
        </p:nvCxnSpPr>
        <p:spPr>
          <a:xfrm>
            <a:off x="17953560" y="11143388"/>
            <a:ext cx="0" cy="341630"/>
          </a:xfrm>
          <a:prstGeom prst="straightConnector1">
            <a:avLst/>
          </a:prstGeom>
          <a:noFill/>
          <a:ln w="38100" cap="flat">
            <a:solidFill>
              <a:srgbClr val="F216B8"/>
            </a:solidFill>
            <a:prstDash val="solid"/>
            <a:round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BC180AFD-B0C9-0A9B-2CE5-45D0282483B1}"/>
              </a:ext>
            </a:extLst>
          </p:cNvPr>
          <p:cNvCxnSpPr>
            <a:cxnSpLocks/>
          </p:cNvCxnSpPr>
          <p:nvPr/>
        </p:nvCxnSpPr>
        <p:spPr>
          <a:xfrm flipV="1">
            <a:off x="17953560" y="11581033"/>
            <a:ext cx="0" cy="389850"/>
          </a:xfrm>
          <a:prstGeom prst="straightConnector1">
            <a:avLst/>
          </a:prstGeom>
          <a:noFill/>
          <a:ln w="38100" cap="flat">
            <a:solidFill>
              <a:srgbClr val="F216B8"/>
            </a:solidFill>
            <a:prstDash val="solid"/>
            <a:round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8" name="Image" descr="Image">
            <a:extLst>
              <a:ext uri="{FF2B5EF4-FFF2-40B4-BE49-F238E27FC236}">
                <a16:creationId xmlns:a16="http://schemas.microsoft.com/office/drawing/2014/main" id="{96ECFBD2-CB90-94D2-C8A0-C8A1FA8686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149989" y="1514124"/>
            <a:ext cx="4427200" cy="5710279"/>
          </a:xfrm>
          <a:prstGeom prst="rect">
            <a:avLst/>
          </a:prstGeom>
          <a:ln w="12700">
            <a:miter lim="400000"/>
          </a:ln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EF5851A5-43B2-9D49-318B-FC5075C23BA5}"/>
              </a:ext>
            </a:extLst>
          </p:cNvPr>
          <p:cNvSpPr txBox="1"/>
          <p:nvPr/>
        </p:nvSpPr>
        <p:spPr>
          <a:xfrm>
            <a:off x="18423462" y="10999443"/>
            <a:ext cx="1260475" cy="472813"/>
          </a:xfrm>
          <a:prstGeom prst="rect">
            <a:avLst/>
          </a:prstGeom>
          <a:solidFill>
            <a:schemeClr val="bg1"/>
          </a:solidFill>
          <a:ln w="25400" cap="flat">
            <a:solidFill>
              <a:srgbClr val="F216B8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6000" tIns="36000" rIns="36000" bIns="36000" numCol="1" spcCol="38100" rtlCol="0" anchor="t">
            <a:spAutoFit/>
          </a:bodyPr>
          <a:lstStyle/>
          <a:p>
            <a:pPr marL="0" marR="0" indent="0" algn="ct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600" b="0" i="0" u="none" strike="noStrike" cap="none" spc="0" normalizeH="0" baseline="0" dirty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45.8 nm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E749312-901C-2FD8-3493-184813362757}"/>
              </a:ext>
            </a:extLst>
          </p:cNvPr>
          <p:cNvSpPr txBox="1"/>
          <p:nvPr/>
        </p:nvSpPr>
        <p:spPr>
          <a:xfrm>
            <a:off x="19783392" y="10974638"/>
            <a:ext cx="1353945" cy="472813"/>
          </a:xfrm>
          <a:prstGeom prst="rect">
            <a:avLst/>
          </a:prstGeom>
          <a:solidFill>
            <a:schemeClr val="bg1"/>
          </a:solidFill>
          <a:ln w="25400" cap="flat">
            <a:solidFill>
              <a:srgbClr val="F216B8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6000" tIns="36000" rIns="36000" bIns="36000" numCol="1" spcCol="38100" rtlCol="0" anchor="t">
            <a:spAutoFit/>
          </a:bodyPr>
          <a:lstStyle/>
          <a:p>
            <a:pPr marL="0" marR="0" indent="0" algn="ct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600" b="0" i="0" u="none" strike="noStrike" cap="none" spc="0" normalizeH="0" baseline="0" dirty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43.6 nm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84E2C16-859D-3790-BACB-9D2858AD7132}"/>
              </a:ext>
            </a:extLst>
          </p:cNvPr>
          <p:cNvSpPr txBox="1"/>
          <p:nvPr/>
        </p:nvSpPr>
        <p:spPr>
          <a:xfrm>
            <a:off x="21492679" y="10972678"/>
            <a:ext cx="1260475" cy="472813"/>
          </a:xfrm>
          <a:prstGeom prst="rect">
            <a:avLst/>
          </a:prstGeom>
          <a:solidFill>
            <a:schemeClr val="bg1"/>
          </a:solidFill>
          <a:ln w="25400" cap="flat">
            <a:solidFill>
              <a:srgbClr val="F216B8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6000" tIns="36000" rIns="36000" bIns="36000" numCol="1" spcCol="38100" rtlCol="0" anchor="t">
            <a:spAutoFit/>
          </a:bodyPr>
          <a:lstStyle/>
          <a:p>
            <a:pPr marL="0" marR="0" indent="0" algn="ct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600" b="0" i="0" u="none" strike="noStrike" cap="none" spc="0" normalizeH="0" baseline="0" dirty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48.0 nm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6A1BF18-20D6-9038-D750-E733BC94AC13}"/>
              </a:ext>
            </a:extLst>
          </p:cNvPr>
          <p:cNvSpPr txBox="1"/>
          <p:nvPr/>
        </p:nvSpPr>
        <p:spPr>
          <a:xfrm>
            <a:off x="15655168" y="7137072"/>
            <a:ext cx="7922021" cy="646329"/>
          </a:xfrm>
          <a:prstGeom prst="rect">
            <a:avLst/>
          </a:prstGeom>
          <a:noFill/>
          <a:ln w="254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91439" rIns="91439" bIns="91439" numCol="1" spcCol="38100" rtlCol="0" anchor="t">
            <a:spAutoFit/>
          </a:bodyPr>
          <a:lstStyle/>
          <a:p>
            <a:pPr marL="0" marR="0" indent="0" algn="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3000" b="0" i="0" u="none" strike="noStrike" cap="none" spc="0" normalizeH="0" baseline="0" dirty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*Courtesy of Alice Moros, EN-MME, CERN</a:t>
            </a:r>
          </a:p>
        </p:txBody>
      </p:sp>
    </p:spTree>
    <p:extLst>
      <p:ext uri="{BB962C8B-B14F-4D97-AF65-F5344CB8AC3E}">
        <p14:creationId xmlns:p14="http://schemas.microsoft.com/office/powerpoint/2010/main" val="1837184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C14AEA5E-8679-5E3C-75BE-B9A2A24416D6}"/>
              </a:ext>
            </a:extLst>
          </p:cNvPr>
          <p:cNvSpPr/>
          <p:nvPr/>
        </p:nvSpPr>
        <p:spPr>
          <a:xfrm>
            <a:off x="8774723" y="281354"/>
            <a:ext cx="6840415" cy="6576646"/>
          </a:xfrm>
          <a:prstGeom prst="rect">
            <a:avLst/>
          </a:prstGeom>
          <a:solidFill>
            <a:schemeClr val="accent1">
              <a:lumOff val="51343"/>
            </a:schemeClr>
          </a:solidFill>
          <a:ln w="381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91439" rIns="91439" bIns="91439" numCol="1" spcCol="38100" rtlCol="0" anchor="ctr">
            <a:spAutoFit/>
          </a:bodyPr>
          <a:lstStyle/>
          <a:p>
            <a:pPr marL="0" marR="0" indent="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3600" b="0" i="0" u="none" strike="noStrike" cap="none" spc="0" normalizeH="0" baseline="0">
              <a:ln>
                <a:noFill/>
              </a:ln>
              <a:solidFill>
                <a:srgbClr val="0055A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25E3927-0FE6-B5E0-3223-94E3B8B99C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ln w="76200">
            <a:solidFill>
              <a:schemeClr val="tx1"/>
            </a:solidFill>
          </a:ln>
        </p:spPr>
        <p:txBody>
          <a:bodyPr/>
          <a:lstStyle/>
          <a:p>
            <a:r>
              <a:rPr lang="en-GB" dirty="0"/>
              <a:t>Results</a:t>
            </a:r>
          </a:p>
        </p:txBody>
      </p:sp>
    </p:spTree>
    <p:extLst>
      <p:ext uri="{BB962C8B-B14F-4D97-AF65-F5344CB8AC3E}">
        <p14:creationId xmlns:p14="http://schemas.microsoft.com/office/powerpoint/2010/main" val="3887358162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IS Multilayer  films on Nb substrate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Multilayer films</a:t>
            </a:r>
            <a:r>
              <a:rPr lang="en-GB" dirty="0"/>
              <a:t>: T</a:t>
            </a:r>
            <a:r>
              <a:rPr lang="en-GB" baseline="-25000" dirty="0"/>
              <a:t>c</a:t>
            </a:r>
            <a:endParaRPr dirty="0"/>
          </a:p>
        </p:txBody>
      </p:sp>
      <p:sp>
        <p:nvSpPr>
          <p:cNvPr id="91" name="SIS Multilayers: superconducting &amp; insulating layers in multilayer structure…"/>
          <p:cNvSpPr txBox="1">
            <a:spLocks noGrp="1"/>
          </p:cNvSpPr>
          <p:nvPr>
            <p:ph type="body" idx="1"/>
          </p:nvPr>
        </p:nvSpPr>
        <p:spPr>
          <a:xfrm>
            <a:off x="520263" y="1522874"/>
            <a:ext cx="10988566" cy="3222546"/>
          </a:xfrm>
          <a:prstGeom prst="rect">
            <a:avLst/>
          </a:prstGeom>
        </p:spPr>
        <p:txBody>
          <a:bodyPr anchor="t">
            <a:noAutofit/>
          </a:bodyPr>
          <a:lstStyle/>
          <a:p>
            <a:pPr marL="448310" indent="-590550" defTabSz="1700783">
              <a:spcBef>
                <a:spcPts val="1300"/>
              </a:spcBef>
              <a:defRPr sz="3720"/>
            </a:pPr>
            <a:endParaRPr lang="en-GB" sz="3800" dirty="0">
              <a:solidFill>
                <a:schemeClr val="tx1"/>
              </a:solidFill>
            </a:endParaRPr>
          </a:p>
          <a:p>
            <a:pPr marL="448310" indent="-590550" defTabSz="1700783">
              <a:spcBef>
                <a:spcPts val="1300"/>
              </a:spcBef>
              <a:defRPr sz="3720"/>
            </a:pPr>
            <a:r>
              <a:rPr lang="en-GB" sz="3800" dirty="0">
                <a:solidFill>
                  <a:schemeClr val="tx1"/>
                </a:solidFill>
              </a:rPr>
              <a:t>4 witness samples made by PEALD</a:t>
            </a:r>
          </a:p>
          <a:p>
            <a:pPr marL="1464310" lvl="1" indent="-590550" defTabSz="1700783">
              <a:spcBef>
                <a:spcPts val="1300"/>
              </a:spcBef>
              <a:defRPr sz="3720"/>
            </a:pPr>
            <a:r>
              <a:rPr lang="en-GB" sz="3400" dirty="0">
                <a:solidFill>
                  <a:schemeClr val="tx1"/>
                </a:solidFill>
              </a:rPr>
              <a:t>2 SS, 2 SIS</a:t>
            </a:r>
          </a:p>
          <a:p>
            <a:pPr marL="1464310" lvl="1" indent="-590550" defTabSz="1700783">
              <a:spcBef>
                <a:spcPts val="1300"/>
              </a:spcBef>
              <a:defRPr sz="3720"/>
            </a:pPr>
            <a:r>
              <a:rPr lang="en-GB" sz="3400" dirty="0">
                <a:solidFill>
                  <a:schemeClr val="tx1"/>
                </a:solidFill>
              </a:rPr>
              <a:t>One of each set tested as deposited</a:t>
            </a:r>
          </a:p>
          <a:p>
            <a:pPr marL="1464310" lvl="1" indent="-590550" defTabSz="1700783">
              <a:spcBef>
                <a:spcPts val="1300"/>
              </a:spcBef>
              <a:defRPr sz="3720"/>
            </a:pPr>
            <a:r>
              <a:rPr lang="en-GB" sz="3400" dirty="0">
                <a:solidFill>
                  <a:schemeClr val="tx1"/>
                </a:solidFill>
              </a:rPr>
              <a:t>One of each set was annealed after deposition</a:t>
            </a:r>
          </a:p>
        </p:txBody>
      </p:sp>
      <p:pic>
        <p:nvPicPr>
          <p:cNvPr id="3" name="Picture 2" descr="A graph with a line graph&#10;&#10;Description automatically generated with medium confidence">
            <a:extLst>
              <a:ext uri="{FF2B5EF4-FFF2-40B4-BE49-F238E27FC236}">
                <a16:creationId xmlns:a16="http://schemas.microsoft.com/office/drawing/2014/main" id="{C5FA7241-BAE9-12EB-9410-E25EBB7199F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356" y="5108672"/>
            <a:ext cx="11418019" cy="8244000"/>
          </a:xfrm>
          <a:prstGeom prst="rect">
            <a:avLst/>
          </a:prstGeom>
        </p:spPr>
      </p:pic>
      <p:pic>
        <p:nvPicPr>
          <p:cNvPr id="5" name="Picture 4" descr="A graph of a graph&#10;&#10;Description automatically generated">
            <a:extLst>
              <a:ext uri="{FF2B5EF4-FFF2-40B4-BE49-F238E27FC236}">
                <a16:creationId xmlns:a16="http://schemas.microsoft.com/office/drawing/2014/main" id="{AFF7297B-AAFD-2EDA-4AD4-A999EE549C7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70166" y="5108672"/>
            <a:ext cx="11577541" cy="8244000"/>
          </a:xfrm>
          <a:prstGeom prst="rect">
            <a:avLst/>
          </a:prstGeom>
        </p:spPr>
      </p:pic>
      <p:sp>
        <p:nvSpPr>
          <p:cNvPr id="2" name="SIS Multilayers: superconducting &amp; insulating layers in multilayer structure…">
            <a:extLst>
              <a:ext uri="{FF2B5EF4-FFF2-40B4-BE49-F238E27FC236}">
                <a16:creationId xmlns:a16="http://schemas.microsoft.com/office/drawing/2014/main" id="{878EEE98-2588-3391-634E-5B535C4559AB}"/>
              </a:ext>
            </a:extLst>
          </p:cNvPr>
          <p:cNvSpPr txBox="1">
            <a:spLocks/>
          </p:cNvSpPr>
          <p:nvPr/>
        </p:nvSpPr>
        <p:spPr>
          <a:xfrm>
            <a:off x="345773" y="4626153"/>
            <a:ext cx="11129031" cy="363252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91439" bIns="91439" anchor="t">
            <a:noAutofit/>
          </a:bodyPr>
          <a:lstStyle>
            <a:lvl1pPr marL="635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000" b="0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1pPr>
            <a:lvl2pPr marL="1651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3600" b="0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2pPr>
            <a:lvl3pPr marL="2667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3200" b="0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3pPr>
            <a:lvl4pPr marL="3683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3200" b="0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4pPr>
            <a:lvl5pPr marL="4699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3200" b="0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5pPr>
            <a:lvl6pPr marL="0" marR="0" indent="1143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1" i="0" u="none" strike="noStrike" cap="none" spc="0" baseline="0">
                <a:solidFill>
                  <a:srgbClr val="305AAD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13716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1" i="0" u="none" strike="noStrike" cap="none" spc="0" baseline="0">
                <a:solidFill>
                  <a:srgbClr val="305AAD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16002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1" i="0" u="none" strike="noStrike" cap="none" spc="0" baseline="0">
                <a:solidFill>
                  <a:srgbClr val="305AAD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18288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1" i="0" u="none" strike="noStrike" cap="none" spc="0" baseline="0">
                <a:solidFill>
                  <a:srgbClr val="305AAD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-142240" defTabSz="1700783" hangingPunct="1">
              <a:spcBef>
                <a:spcPts val="1300"/>
              </a:spcBef>
              <a:buNone/>
              <a:defRPr sz="3720"/>
            </a:pPr>
            <a:r>
              <a:rPr lang="en-GB" sz="3200" dirty="0">
                <a:solidFill>
                  <a:schemeClr val="tx1"/>
                </a:solidFill>
              </a:rPr>
              <a:t>*Measurements courtesy of </a:t>
            </a:r>
            <a:r>
              <a:rPr lang="en-GB" sz="3200" dirty="0" err="1">
                <a:solidFill>
                  <a:schemeClr val="tx1"/>
                </a:solidFill>
              </a:rPr>
              <a:t>Erwan</a:t>
            </a:r>
            <a:r>
              <a:rPr lang="en-GB" sz="3200" dirty="0">
                <a:solidFill>
                  <a:schemeClr val="tx1"/>
                </a:solidFill>
              </a:rPr>
              <a:t> </a:t>
            </a:r>
            <a:r>
              <a:rPr lang="en-GB" sz="3200" dirty="0" err="1">
                <a:solidFill>
                  <a:schemeClr val="tx1"/>
                </a:solidFill>
              </a:rPr>
              <a:t>Reches</a:t>
            </a:r>
            <a:r>
              <a:rPr lang="en-GB" sz="3200" dirty="0">
                <a:solidFill>
                  <a:schemeClr val="tx1"/>
                </a:solidFill>
              </a:rPr>
              <a:t>, CERN </a:t>
            </a:r>
            <a:r>
              <a:rPr lang="en-GB" sz="3200" dirty="0" err="1">
                <a:solidFill>
                  <a:schemeClr val="tx1"/>
                </a:solidFill>
              </a:rPr>
              <a:t>cryolab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12" name="SIS Multilayers: superconducting &amp; insulating layers in multilayer structure…">
            <a:extLst>
              <a:ext uri="{FF2B5EF4-FFF2-40B4-BE49-F238E27FC236}">
                <a16:creationId xmlns:a16="http://schemas.microsoft.com/office/drawing/2014/main" id="{4A5D8D28-A268-C5E1-5636-0040F1F88DAC}"/>
              </a:ext>
            </a:extLst>
          </p:cNvPr>
          <p:cNvSpPr txBox="1">
            <a:spLocks/>
          </p:cNvSpPr>
          <p:nvPr/>
        </p:nvSpPr>
        <p:spPr>
          <a:xfrm>
            <a:off x="12192000" y="1522873"/>
            <a:ext cx="11520000" cy="3222547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91439" bIns="91439" anchor="t">
            <a:noAutofit/>
          </a:bodyPr>
          <a:lstStyle>
            <a:lvl1pPr marL="635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000" b="0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1pPr>
            <a:lvl2pPr marL="1651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3600" b="0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2pPr>
            <a:lvl3pPr marL="2667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3200" b="0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3pPr>
            <a:lvl4pPr marL="3683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3200" b="0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4pPr>
            <a:lvl5pPr marL="4699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3200" b="0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5pPr>
            <a:lvl6pPr marL="0" marR="0" indent="1143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1" i="0" u="none" strike="noStrike" cap="none" spc="0" baseline="0">
                <a:solidFill>
                  <a:srgbClr val="305AAD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13716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1" i="0" u="none" strike="noStrike" cap="none" spc="0" baseline="0">
                <a:solidFill>
                  <a:srgbClr val="305AAD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16002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1" i="0" u="none" strike="noStrike" cap="none" spc="0" baseline="0">
                <a:solidFill>
                  <a:srgbClr val="305AAD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18288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1" i="0" u="none" strike="noStrike" cap="none" spc="0" baseline="0">
                <a:solidFill>
                  <a:srgbClr val="305AAD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-142240" defTabSz="1700783" hangingPunct="1">
              <a:spcBef>
                <a:spcPts val="1300"/>
              </a:spcBef>
              <a:buNone/>
              <a:defRPr sz="3720"/>
            </a:pPr>
            <a:r>
              <a:rPr lang="en-GB" sz="3800" b="1" dirty="0">
                <a:solidFill>
                  <a:schemeClr val="tx1"/>
                </a:solidFill>
              </a:rPr>
              <a:t>Results</a:t>
            </a:r>
          </a:p>
          <a:p>
            <a:pPr marL="429260" indent="-571500" defTabSz="1700783" hangingPunct="1">
              <a:spcBef>
                <a:spcPts val="1300"/>
              </a:spcBef>
              <a:defRPr sz="3720"/>
            </a:pPr>
            <a:r>
              <a:rPr lang="en-GB" sz="3800" dirty="0">
                <a:solidFill>
                  <a:schemeClr val="tx1"/>
                </a:solidFill>
              </a:rPr>
              <a:t>Without an anneal, samples behave like only Nb</a:t>
            </a:r>
            <a:endParaRPr lang="en-GB" sz="3800" b="1" u="sng" dirty="0">
              <a:solidFill>
                <a:schemeClr val="tx1"/>
              </a:solidFill>
            </a:endParaRPr>
          </a:p>
          <a:p>
            <a:pPr marL="429260" indent="-571500" defTabSz="1700783" hangingPunct="1">
              <a:spcBef>
                <a:spcPts val="1300"/>
              </a:spcBef>
              <a:defRPr sz="3720"/>
            </a:pPr>
            <a:r>
              <a:rPr lang="en-GB" sz="3800" b="1" dirty="0">
                <a:solidFill>
                  <a:srgbClr val="C00000"/>
                </a:solidFill>
              </a:rPr>
              <a:t>Only SIS showed the expected increase in T</a:t>
            </a:r>
            <a:r>
              <a:rPr lang="en-GB" sz="3800" b="1" baseline="-25000" dirty="0">
                <a:solidFill>
                  <a:srgbClr val="C00000"/>
                </a:solidFill>
              </a:rPr>
              <a:t>c</a:t>
            </a:r>
          </a:p>
          <a:p>
            <a:pPr marL="429260" indent="-571500" defTabSz="1700783" hangingPunct="1">
              <a:spcBef>
                <a:spcPts val="1300"/>
              </a:spcBef>
              <a:defRPr sz="3720"/>
            </a:pPr>
            <a:r>
              <a:rPr lang="en-GB" sz="3800" dirty="0">
                <a:solidFill>
                  <a:schemeClr val="tx1"/>
                </a:solidFill>
              </a:rPr>
              <a:t>Annealed SS shows different behaviour pre/post anneal</a:t>
            </a:r>
          </a:p>
          <a:p>
            <a:pPr marL="1445260" lvl="1" indent="-571500" defTabSz="1700783" hangingPunct="1">
              <a:spcBef>
                <a:spcPts val="1300"/>
              </a:spcBef>
              <a:defRPr sz="3720"/>
            </a:pPr>
            <a:r>
              <a:rPr lang="en-GB" sz="3400" dirty="0">
                <a:solidFill>
                  <a:schemeClr val="tx1"/>
                </a:solidFill>
              </a:rPr>
              <a:t>Structured transition smears out T</a:t>
            </a:r>
            <a:r>
              <a:rPr lang="en-GB" sz="3400" baseline="-25000" dirty="0">
                <a:solidFill>
                  <a:schemeClr val="tx1"/>
                </a:solidFill>
              </a:rPr>
              <a:t>c </a:t>
            </a:r>
            <a:r>
              <a:rPr lang="en-GB" sz="3400" dirty="0">
                <a:solidFill>
                  <a:schemeClr val="tx1"/>
                </a:solidFill>
              </a:rPr>
              <a:t>determination</a:t>
            </a:r>
          </a:p>
        </p:txBody>
      </p:sp>
      <p:sp>
        <p:nvSpPr>
          <p:cNvPr id="4" name="Slide Number">
            <a:extLst>
              <a:ext uri="{FF2B5EF4-FFF2-40B4-BE49-F238E27FC236}">
                <a16:creationId xmlns:a16="http://schemas.microsoft.com/office/drawing/2014/main" id="{053EFA2B-EB21-BDBF-B38F-FBF39A9DE4E2}"/>
              </a:ext>
            </a:extLst>
          </p:cNvPr>
          <p:cNvSpPr txBox="1">
            <a:spLocks/>
          </p:cNvSpPr>
          <p:nvPr/>
        </p:nvSpPr>
        <p:spPr>
          <a:xfrm>
            <a:off x="23976073" y="13051133"/>
            <a:ext cx="415498" cy="738662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800" b="1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defRPr>
            </a:lvl1pPr>
            <a:lvl2pPr marL="0" marR="0" indent="4572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9144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13716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18288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22860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27432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32004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36576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86CB4B4D-7CA3-9044-876B-883B54F8677D}" type="slidenum">
              <a:rPr lang="en-GB" sz="3600" smtClean="0"/>
              <a:pPr/>
              <a:t>13</a:t>
            </a:fld>
            <a:endParaRPr lang="en-GB" sz="36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6C53F11-C32A-5018-748F-42F057D9D1D5}"/>
              </a:ext>
            </a:extLst>
          </p:cNvPr>
          <p:cNvSpPr txBox="1"/>
          <p:nvPr/>
        </p:nvSpPr>
        <p:spPr>
          <a:xfrm>
            <a:off x="11775989" y="6437870"/>
            <a:ext cx="914400" cy="914400"/>
          </a:xfrm>
          <a:prstGeom prst="rect">
            <a:avLst/>
          </a:prstGeom>
          <a:noFill/>
          <a:ln w="254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91439" rIns="91439" bIns="91439" numCol="1" spcCol="38100" rtlCol="0" anchor="t">
            <a:spAutoFit/>
          </a:bodyPr>
          <a:lstStyle/>
          <a:p>
            <a:pPr marL="0" marR="0" indent="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3600" b="0" i="0" u="none" strike="noStrike" cap="none" spc="0" normalizeH="0" baseline="0" dirty="0">
              <a:ln>
                <a:noFill/>
              </a:ln>
              <a:solidFill>
                <a:srgbClr val="0055A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22CA7C8-48CA-FC6F-9D9D-A06D11608F87}"/>
              </a:ext>
            </a:extLst>
          </p:cNvPr>
          <p:cNvSpPr txBox="1"/>
          <p:nvPr/>
        </p:nvSpPr>
        <p:spPr>
          <a:xfrm>
            <a:off x="0" y="13261539"/>
            <a:ext cx="17567628" cy="461663"/>
          </a:xfrm>
          <a:prstGeom prst="rect">
            <a:avLst/>
          </a:prstGeom>
          <a:noFill/>
          <a:ln w="254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91439" tIns="91439" rIns="91439" bIns="91439" numCol="1" spcCol="38100" rtlCol="0" anchor="t">
            <a:spAutoFit/>
          </a:bodyPr>
          <a:lstStyle/>
          <a:p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Dorothea </a:t>
            </a:r>
            <a:r>
              <a:rPr lang="en-GB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Fonnesu</a:t>
            </a: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et al. “CERN Based Tc Measurement Station for Thin-Film Coated Copper Samples and Results on Related Studies”, </a:t>
            </a:r>
            <a:r>
              <a:rPr lang="en-GB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doi</a:t>
            </a: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10.18429/JACoW-SRF2021-SUPFDV018..</a:t>
            </a:r>
            <a:endParaRPr lang="en-GB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2232026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IS Multilayer  films on Nb substrate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Multilayer films</a:t>
            </a:r>
            <a:r>
              <a:rPr lang="en-GB" dirty="0"/>
              <a:t>: Detailed T</a:t>
            </a:r>
            <a:r>
              <a:rPr lang="en-GB" baseline="-25000" dirty="0"/>
              <a:t>c </a:t>
            </a:r>
            <a:r>
              <a:rPr lang="en-GB" dirty="0"/>
              <a:t>measurements</a:t>
            </a:r>
            <a:endParaRPr dirty="0"/>
          </a:p>
        </p:txBody>
      </p:sp>
      <p:sp>
        <p:nvSpPr>
          <p:cNvPr id="91" name="SIS Multilayers: superconducting &amp; insulating layers in multilayer structure…"/>
          <p:cNvSpPr txBox="1">
            <a:spLocks noGrp="1"/>
          </p:cNvSpPr>
          <p:nvPr>
            <p:ph type="body" idx="1"/>
          </p:nvPr>
        </p:nvSpPr>
        <p:spPr>
          <a:xfrm>
            <a:off x="520263" y="1522874"/>
            <a:ext cx="11520000" cy="2796882"/>
          </a:xfrm>
          <a:prstGeom prst="rect">
            <a:avLst/>
          </a:prstGeom>
        </p:spPr>
        <p:txBody>
          <a:bodyPr anchor="t">
            <a:noAutofit/>
          </a:bodyPr>
          <a:lstStyle/>
          <a:p>
            <a:pPr marL="448310" indent="-590550" defTabSz="1700783">
              <a:spcBef>
                <a:spcPts val="1300"/>
              </a:spcBef>
              <a:defRPr sz="3720"/>
            </a:pPr>
            <a:endParaRPr lang="en-GB" sz="3800" dirty="0">
              <a:solidFill>
                <a:schemeClr val="tx1"/>
              </a:solidFill>
            </a:endParaRPr>
          </a:p>
          <a:p>
            <a:pPr marL="448310" indent="-590550" defTabSz="1700783">
              <a:spcBef>
                <a:spcPts val="1300"/>
              </a:spcBef>
              <a:defRPr sz="3720"/>
            </a:pPr>
            <a:r>
              <a:rPr lang="en-GB" sz="3800" dirty="0">
                <a:solidFill>
                  <a:schemeClr val="tx1"/>
                </a:solidFill>
              </a:rPr>
              <a:t>4 witness samples made by PEALD</a:t>
            </a:r>
          </a:p>
          <a:p>
            <a:pPr marL="1464310" lvl="1" indent="-590550" defTabSz="1700783">
              <a:spcBef>
                <a:spcPts val="1300"/>
              </a:spcBef>
              <a:defRPr sz="3720"/>
            </a:pPr>
            <a:r>
              <a:rPr lang="en-GB" sz="3400" dirty="0">
                <a:solidFill>
                  <a:schemeClr val="tx1"/>
                </a:solidFill>
              </a:rPr>
              <a:t>2 SS, 2 SIS</a:t>
            </a:r>
          </a:p>
          <a:p>
            <a:pPr marL="1464310" lvl="1" indent="-590550" defTabSz="1700783">
              <a:spcBef>
                <a:spcPts val="1300"/>
              </a:spcBef>
              <a:defRPr sz="3720"/>
            </a:pPr>
            <a:r>
              <a:rPr lang="en-GB" sz="3400" dirty="0">
                <a:solidFill>
                  <a:schemeClr val="tx1"/>
                </a:solidFill>
              </a:rPr>
              <a:t>One of each set tested as deposited</a:t>
            </a:r>
          </a:p>
          <a:p>
            <a:pPr marL="1464310" lvl="1" indent="-590550" defTabSz="1700783">
              <a:spcBef>
                <a:spcPts val="1300"/>
              </a:spcBef>
              <a:defRPr sz="3720"/>
            </a:pPr>
            <a:r>
              <a:rPr lang="en-GB" sz="3400" dirty="0">
                <a:solidFill>
                  <a:schemeClr val="tx1"/>
                </a:solidFill>
              </a:rPr>
              <a:t>One of each set was annealed after deposition</a:t>
            </a:r>
          </a:p>
        </p:txBody>
      </p:sp>
      <p:sp>
        <p:nvSpPr>
          <p:cNvPr id="9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998225" y="13131642"/>
            <a:ext cx="393349" cy="577648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14</a:t>
            </a:fld>
            <a:endParaRPr/>
          </a:p>
        </p:txBody>
      </p:sp>
      <p:sp>
        <p:nvSpPr>
          <p:cNvPr id="4" name="SIS Multilayers: superconducting &amp; insulating layers in multilayer structure…">
            <a:extLst>
              <a:ext uri="{FF2B5EF4-FFF2-40B4-BE49-F238E27FC236}">
                <a16:creationId xmlns:a16="http://schemas.microsoft.com/office/drawing/2014/main" id="{9FB67BFA-6B2E-7379-C794-BD4A8D4F7F26}"/>
              </a:ext>
            </a:extLst>
          </p:cNvPr>
          <p:cNvSpPr txBox="1">
            <a:spLocks/>
          </p:cNvSpPr>
          <p:nvPr/>
        </p:nvSpPr>
        <p:spPr>
          <a:xfrm>
            <a:off x="12192000" y="1522873"/>
            <a:ext cx="11520000" cy="11880000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91439" bIns="91439" anchor="t">
            <a:noAutofit/>
          </a:bodyPr>
          <a:lstStyle>
            <a:lvl1pPr marL="635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000" b="0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1pPr>
            <a:lvl2pPr marL="1651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3600" b="0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2pPr>
            <a:lvl3pPr marL="2667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3200" b="0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3pPr>
            <a:lvl4pPr marL="3683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3200" b="0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4pPr>
            <a:lvl5pPr marL="4699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3200" b="0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5pPr>
            <a:lvl6pPr marL="0" marR="0" indent="1143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1" i="0" u="none" strike="noStrike" cap="none" spc="0" baseline="0">
                <a:solidFill>
                  <a:srgbClr val="305AAD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13716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1" i="0" u="none" strike="noStrike" cap="none" spc="0" baseline="0">
                <a:solidFill>
                  <a:srgbClr val="305AAD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16002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1" i="0" u="none" strike="noStrike" cap="none" spc="0" baseline="0">
                <a:solidFill>
                  <a:srgbClr val="305AAD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18288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1" i="0" u="none" strike="noStrike" cap="none" spc="0" baseline="0">
                <a:solidFill>
                  <a:srgbClr val="305AAD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-142240" defTabSz="1700783" hangingPunct="1">
              <a:spcBef>
                <a:spcPts val="1300"/>
              </a:spcBef>
              <a:buNone/>
              <a:defRPr sz="3720"/>
            </a:pPr>
            <a:r>
              <a:rPr lang="en-GB" sz="3800" b="1" dirty="0">
                <a:solidFill>
                  <a:schemeClr val="tx1"/>
                </a:solidFill>
              </a:rPr>
              <a:t>Results</a:t>
            </a:r>
          </a:p>
          <a:p>
            <a:pPr marL="429260" indent="-571500" defTabSz="1700783" hangingPunct="1">
              <a:spcBef>
                <a:spcPts val="1300"/>
              </a:spcBef>
              <a:defRPr sz="3720"/>
            </a:pPr>
            <a:r>
              <a:rPr lang="en-GB" sz="3800" dirty="0">
                <a:solidFill>
                  <a:schemeClr val="tx1"/>
                </a:solidFill>
              </a:rPr>
              <a:t>Without an anneal, samples behave like only Nb</a:t>
            </a:r>
            <a:endParaRPr lang="en-GB" sz="3800" b="1" u="sng" dirty="0">
              <a:solidFill>
                <a:schemeClr val="tx1"/>
              </a:solidFill>
            </a:endParaRPr>
          </a:p>
          <a:p>
            <a:pPr marL="429260" indent="-571500" defTabSz="1700783" hangingPunct="1">
              <a:spcBef>
                <a:spcPts val="1300"/>
              </a:spcBef>
              <a:defRPr sz="3720"/>
            </a:pPr>
            <a:r>
              <a:rPr lang="en-GB" sz="3800" b="1" dirty="0">
                <a:solidFill>
                  <a:srgbClr val="C00000"/>
                </a:solidFill>
              </a:rPr>
              <a:t>Only SIS showed the expected increase in T</a:t>
            </a:r>
            <a:r>
              <a:rPr lang="en-GB" sz="3800" b="1" baseline="-25000" dirty="0">
                <a:solidFill>
                  <a:srgbClr val="C00000"/>
                </a:solidFill>
              </a:rPr>
              <a:t>c</a:t>
            </a:r>
          </a:p>
          <a:p>
            <a:pPr marL="429260" indent="-571500" defTabSz="1700783" hangingPunct="1">
              <a:spcBef>
                <a:spcPts val="1300"/>
              </a:spcBef>
              <a:defRPr sz="3720"/>
            </a:pPr>
            <a:r>
              <a:rPr lang="en-GB" sz="3800" dirty="0">
                <a:solidFill>
                  <a:schemeClr val="tx1"/>
                </a:solidFill>
              </a:rPr>
              <a:t>Annealed SS shows different behaviour pre/post anneal</a:t>
            </a:r>
          </a:p>
          <a:p>
            <a:pPr marL="1445260" lvl="1" indent="-571500" defTabSz="1700783" hangingPunct="1">
              <a:spcBef>
                <a:spcPts val="1300"/>
              </a:spcBef>
              <a:defRPr sz="3720"/>
            </a:pPr>
            <a:r>
              <a:rPr lang="en-GB" sz="3400" dirty="0">
                <a:solidFill>
                  <a:schemeClr val="tx1"/>
                </a:solidFill>
              </a:rPr>
              <a:t>Structured transition smears out T</a:t>
            </a:r>
            <a:r>
              <a:rPr lang="en-GB" sz="3400" baseline="-25000" dirty="0">
                <a:solidFill>
                  <a:schemeClr val="tx1"/>
                </a:solidFill>
              </a:rPr>
              <a:t>c </a:t>
            </a:r>
            <a:r>
              <a:rPr lang="en-GB" sz="3400" dirty="0">
                <a:solidFill>
                  <a:schemeClr val="tx1"/>
                </a:solidFill>
              </a:rPr>
              <a:t>determination</a:t>
            </a:r>
          </a:p>
          <a:p>
            <a:pPr marL="429260" indent="-571500" defTabSz="1700783" hangingPunct="1">
              <a:spcBef>
                <a:spcPts val="1300"/>
              </a:spcBef>
              <a:defRPr sz="3720"/>
            </a:pPr>
            <a:endParaRPr lang="en-GB" sz="3800" dirty="0">
              <a:solidFill>
                <a:schemeClr val="tx1"/>
              </a:solidFill>
            </a:endParaRPr>
          </a:p>
          <a:p>
            <a:pPr marL="429260" indent="-571500" defTabSz="1700783" hangingPunct="1">
              <a:spcBef>
                <a:spcPts val="1300"/>
              </a:spcBef>
              <a:defRPr sz="3720"/>
            </a:pPr>
            <a:r>
              <a:rPr lang="en-GB" sz="3800" dirty="0">
                <a:solidFill>
                  <a:schemeClr val="tx1"/>
                </a:solidFill>
              </a:rPr>
              <a:t>T</a:t>
            </a:r>
            <a:r>
              <a:rPr lang="en-GB" sz="3800" baseline="-25000" dirty="0">
                <a:solidFill>
                  <a:schemeClr val="tx1"/>
                </a:solidFill>
              </a:rPr>
              <a:t>c</a:t>
            </a:r>
            <a:r>
              <a:rPr lang="en-GB" sz="3800" dirty="0">
                <a:solidFill>
                  <a:schemeClr val="tx1"/>
                </a:solidFill>
              </a:rPr>
              <a:t> reported as the transition midpoint</a:t>
            </a:r>
          </a:p>
          <a:p>
            <a:pPr marL="429260" indent="-571500" defTabSz="1700783" hangingPunct="1">
              <a:spcBef>
                <a:spcPts val="1300"/>
              </a:spcBef>
              <a:defRPr sz="3720"/>
            </a:pPr>
            <a:r>
              <a:rPr lang="en-GB" sz="3800" dirty="0">
                <a:solidFill>
                  <a:schemeClr val="tx1"/>
                </a:solidFill>
              </a:rPr>
              <a:t>Reported error: linear fit extended to 0/100% (see left)</a:t>
            </a:r>
          </a:p>
          <a:p>
            <a:pPr marL="429260" indent="-571500" defTabSz="1700783" hangingPunct="1">
              <a:spcBef>
                <a:spcPts val="1300"/>
              </a:spcBef>
              <a:defRPr sz="3720"/>
            </a:pPr>
            <a:endParaRPr lang="en-GB" sz="3800" dirty="0">
              <a:solidFill>
                <a:schemeClr val="tx1"/>
              </a:solidFill>
            </a:endParaRPr>
          </a:p>
          <a:p>
            <a:pPr marL="429260" indent="-571500" defTabSz="1700783" hangingPunct="1">
              <a:spcBef>
                <a:spcPts val="1300"/>
              </a:spcBef>
              <a:defRPr sz="3720"/>
            </a:pPr>
            <a:endParaRPr lang="en-GB" sz="3800" dirty="0">
              <a:solidFill>
                <a:schemeClr val="tx1"/>
              </a:solidFill>
            </a:endParaRPr>
          </a:p>
          <a:p>
            <a:pPr marL="429260" indent="-571500" defTabSz="1700783" hangingPunct="1">
              <a:spcBef>
                <a:spcPts val="1300"/>
              </a:spcBef>
              <a:defRPr sz="3720"/>
            </a:pPr>
            <a:endParaRPr lang="en-GB" sz="3800" dirty="0">
              <a:solidFill>
                <a:schemeClr val="tx1"/>
              </a:solidFill>
            </a:endParaRPr>
          </a:p>
          <a:p>
            <a:pPr marL="429260" indent="-571500" defTabSz="1700783" hangingPunct="1">
              <a:spcBef>
                <a:spcPts val="1300"/>
              </a:spcBef>
              <a:defRPr sz="3720"/>
            </a:pPr>
            <a:endParaRPr lang="en-GB" sz="3800" dirty="0">
              <a:solidFill>
                <a:schemeClr val="tx1"/>
              </a:solidFill>
            </a:endParaRPr>
          </a:p>
          <a:p>
            <a:pPr marL="429260" indent="-571500" defTabSz="1700783" hangingPunct="1">
              <a:spcBef>
                <a:spcPts val="1300"/>
              </a:spcBef>
              <a:defRPr sz="3720"/>
            </a:pPr>
            <a:endParaRPr lang="en-GB" sz="3800" dirty="0">
              <a:solidFill>
                <a:schemeClr val="tx1"/>
              </a:solidFill>
            </a:endParaRPr>
          </a:p>
          <a:p>
            <a:pPr marL="429260" indent="-571500" defTabSz="1700783" hangingPunct="1">
              <a:spcBef>
                <a:spcPts val="1300"/>
              </a:spcBef>
              <a:defRPr sz="3720"/>
            </a:pPr>
            <a:endParaRPr lang="en-GB" sz="3800" dirty="0">
              <a:solidFill>
                <a:schemeClr val="tx1"/>
              </a:solidFill>
            </a:endParaRPr>
          </a:p>
          <a:p>
            <a:pPr marL="429260" indent="-571500" defTabSz="1700783" hangingPunct="1">
              <a:spcBef>
                <a:spcPts val="1300"/>
              </a:spcBef>
              <a:defRPr sz="3720"/>
            </a:pPr>
            <a:endParaRPr lang="en-GB" sz="3800" dirty="0">
              <a:solidFill>
                <a:schemeClr val="tx1"/>
              </a:solidFill>
            </a:endParaRPr>
          </a:p>
          <a:p>
            <a:pPr algn="ctr" defTabSz="1700783" hangingPunct="1">
              <a:spcBef>
                <a:spcPts val="1300"/>
              </a:spcBef>
              <a:buFont typeface="Arial" panose="020B0604020202020204" pitchFamily="34" charset="0"/>
              <a:buChar char="•"/>
              <a:defRPr sz="3720"/>
            </a:pPr>
            <a:r>
              <a:rPr lang="en-GB" sz="3200" dirty="0">
                <a:solidFill>
                  <a:srgbClr val="FF0000"/>
                </a:solidFill>
              </a:rPr>
              <a:t>This may not be the film but a measurement effect</a:t>
            </a:r>
          </a:p>
          <a:p>
            <a:pPr algn="ctr" defTabSz="1700783" hangingPunct="1">
              <a:spcBef>
                <a:spcPts val="1300"/>
              </a:spcBef>
              <a:buFont typeface="Arial" panose="020B0604020202020204" pitchFamily="34" charset="0"/>
              <a:buChar char="•"/>
              <a:defRPr sz="3720"/>
            </a:pPr>
            <a:endParaRPr lang="en-GB" sz="3200" dirty="0">
              <a:solidFill>
                <a:srgbClr val="FF0000"/>
              </a:solidFill>
            </a:endParaRPr>
          </a:p>
          <a:p>
            <a:pPr marL="429260" indent="-571500" defTabSz="1700783" hangingPunct="1">
              <a:spcBef>
                <a:spcPts val="1300"/>
              </a:spcBef>
              <a:defRPr sz="3720"/>
            </a:pPr>
            <a:r>
              <a:rPr lang="en-GB" sz="3800" dirty="0" err="1">
                <a:solidFill>
                  <a:schemeClr val="tx1"/>
                </a:solidFill>
              </a:rPr>
              <a:t>T</a:t>
            </a:r>
            <a:r>
              <a:rPr lang="en-GB" sz="3800" baseline="-25000" dirty="0" err="1">
                <a:solidFill>
                  <a:schemeClr val="tx1"/>
                </a:solidFill>
              </a:rPr>
              <a:t>c,NbTiN</a:t>
            </a:r>
            <a:r>
              <a:rPr lang="en-GB" sz="3800" dirty="0">
                <a:solidFill>
                  <a:schemeClr val="tx1"/>
                </a:solidFill>
              </a:rPr>
              <a:t> = 14.2 K, not as high as expected (15.9 K)</a:t>
            </a: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B0F3E2D6-7223-DCAA-EAFE-2413D1DEED0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0116147"/>
              </p:ext>
            </p:extLst>
          </p:nvPr>
        </p:nvGraphicFramePr>
        <p:xfrm>
          <a:off x="12192000" y="7532726"/>
          <a:ext cx="11379587" cy="3029329"/>
        </p:xfrm>
        <a:graphic>
          <a:graphicData uri="http://schemas.openxmlformats.org/drawingml/2006/table">
            <a:tbl>
              <a:tblPr firstRow="1" bandRow="1">
                <a:tableStyleId>{33BA23B1-9221-436E-865A-0063620EA4FD}</a:tableStyleId>
              </a:tblPr>
              <a:tblGrid>
                <a:gridCol w="3135879">
                  <a:extLst>
                    <a:ext uri="{9D8B030D-6E8A-4147-A177-3AD203B41FA5}">
                      <a16:colId xmlns:a16="http://schemas.microsoft.com/office/drawing/2014/main" val="2100634731"/>
                    </a:ext>
                  </a:extLst>
                </a:gridCol>
                <a:gridCol w="2891050">
                  <a:extLst>
                    <a:ext uri="{9D8B030D-6E8A-4147-A177-3AD203B41FA5}">
                      <a16:colId xmlns:a16="http://schemas.microsoft.com/office/drawing/2014/main" val="2241795215"/>
                    </a:ext>
                  </a:extLst>
                </a:gridCol>
                <a:gridCol w="2676329">
                  <a:extLst>
                    <a:ext uri="{9D8B030D-6E8A-4147-A177-3AD203B41FA5}">
                      <a16:colId xmlns:a16="http://schemas.microsoft.com/office/drawing/2014/main" val="2035427151"/>
                    </a:ext>
                  </a:extLst>
                </a:gridCol>
                <a:gridCol w="2676329">
                  <a:extLst>
                    <a:ext uri="{9D8B030D-6E8A-4147-A177-3AD203B41FA5}">
                      <a16:colId xmlns:a16="http://schemas.microsoft.com/office/drawing/2014/main" val="1087336372"/>
                    </a:ext>
                  </a:extLst>
                </a:gridCol>
              </a:tblGrid>
              <a:tr h="948577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Structure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Post deposition anneal?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/>
                        <a:t>T</a:t>
                      </a:r>
                      <a:r>
                        <a:rPr lang="en-GB" baseline="-25000" dirty="0" err="1"/>
                        <a:t>c,Nb</a:t>
                      </a:r>
                      <a:r>
                        <a:rPr lang="en-GB" baseline="0" dirty="0"/>
                        <a:t> [K]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/>
                        <a:t>T</a:t>
                      </a:r>
                      <a:r>
                        <a:rPr lang="en-GB" baseline="-25000" dirty="0" err="1"/>
                        <a:t>c,NbTiN</a:t>
                      </a:r>
                      <a:r>
                        <a:rPr lang="en-GB" baseline="0" dirty="0"/>
                        <a:t> [K]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2906923"/>
                  </a:ext>
                </a:extLst>
              </a:tr>
              <a:tr h="520188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Nb/</a:t>
                      </a:r>
                      <a:r>
                        <a:rPr lang="en-GB" dirty="0" err="1"/>
                        <a:t>AlN</a:t>
                      </a:r>
                      <a:r>
                        <a:rPr lang="en-GB" dirty="0"/>
                        <a:t>/</a:t>
                      </a:r>
                      <a:r>
                        <a:rPr lang="en-GB" dirty="0" err="1"/>
                        <a:t>NbTiN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9.259 ± 0.013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4138261"/>
                  </a:ext>
                </a:extLst>
              </a:tr>
              <a:tr h="520188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Nb/</a:t>
                      </a:r>
                      <a:r>
                        <a:rPr lang="en-GB" dirty="0" err="1"/>
                        <a:t>AlN</a:t>
                      </a:r>
                      <a:r>
                        <a:rPr lang="en-GB" dirty="0"/>
                        <a:t>/</a:t>
                      </a:r>
                      <a:r>
                        <a:rPr lang="en-GB" dirty="0" err="1"/>
                        <a:t>NbTiN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9.343 ± 0.014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14.191 ± 0.449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540751"/>
                  </a:ext>
                </a:extLst>
              </a:tr>
              <a:tr h="520188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Nb/</a:t>
                      </a:r>
                      <a:r>
                        <a:rPr lang="en-GB" dirty="0" err="1"/>
                        <a:t>NbTiN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9.339 ± 0.018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5986583"/>
                  </a:ext>
                </a:extLst>
              </a:tr>
              <a:tr h="520188">
                <a:tc>
                  <a:txBody>
                    <a:bodyPr/>
                    <a:lstStyle/>
                    <a:p>
                      <a:pPr marL="0" marR="0" lvl="0" indent="0" algn="ctr" defTabSz="18288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Nb/</a:t>
                      </a:r>
                      <a:r>
                        <a:rPr lang="en-GB" dirty="0" err="1"/>
                        <a:t>NbTiN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</a:rPr>
                        <a:t>9.277 ± 0.017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</a:rPr>
                        <a:t>9.341 ± 0.018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4859816"/>
                  </a:ext>
                </a:extLst>
              </a:tr>
            </a:tbl>
          </a:graphicData>
        </a:graphic>
      </p:graphicFrame>
      <p:pic>
        <p:nvPicPr>
          <p:cNvPr id="6" name="Picture 5" descr="A graph with red line&#10;&#10;Description automatically generated">
            <a:extLst>
              <a:ext uri="{FF2B5EF4-FFF2-40B4-BE49-F238E27FC236}">
                <a16:creationId xmlns:a16="http://schemas.microsoft.com/office/drawing/2014/main" id="{9926B575-17B8-1FA0-FBCE-6A144C53C53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66" y="4587774"/>
            <a:ext cx="12342138" cy="902743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9CF3B80-492A-406B-FB5C-ED23C5BD4E9B}"/>
              </a:ext>
            </a:extLst>
          </p:cNvPr>
          <p:cNvSpPr txBox="1"/>
          <p:nvPr/>
        </p:nvSpPr>
        <p:spPr>
          <a:xfrm>
            <a:off x="6941507" y="5519173"/>
            <a:ext cx="10500987" cy="2677654"/>
          </a:xfrm>
          <a:prstGeom prst="rect">
            <a:avLst/>
          </a:prstGeom>
          <a:solidFill>
            <a:schemeClr val="bg1"/>
          </a:solidFill>
          <a:ln w="76200" cap="flat">
            <a:solidFill>
              <a:srgbClr val="C00000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91439" rIns="91439" bIns="91439" numCol="1" spcCol="38100" rtlCol="0" anchor="t">
            <a:spAutoFit/>
          </a:bodyPr>
          <a:lstStyle/>
          <a:p>
            <a:pPr marL="0" marR="0" indent="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5400" b="1" i="0" u="none" strike="noStrike" cap="none" spc="0" normalizeH="0" baseline="0" dirty="0">
                <a:ln>
                  <a:noFill/>
                </a:ln>
                <a:solidFill>
                  <a:srgbClr val="C00000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Take away: </a:t>
            </a:r>
          </a:p>
          <a:p>
            <a:pPr marL="571500" marR="0" indent="-5715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5400" b="1" i="0" u="none" strike="noStrike" cap="none" spc="0" normalizeH="0" baseline="0" dirty="0">
                <a:ln>
                  <a:noFill/>
                </a:ln>
                <a:solidFill>
                  <a:srgbClr val="C00000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SS </a:t>
            </a:r>
            <a:r>
              <a:rPr kumimoji="0" lang="en-US" sz="5400" b="1" i="0" u="sng" strike="noStrike" cap="none" spc="0" normalizeH="0" baseline="0" dirty="0">
                <a:ln>
                  <a:noFill/>
                </a:ln>
                <a:solidFill>
                  <a:srgbClr val="C00000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does not</a:t>
            </a:r>
            <a:r>
              <a:rPr kumimoji="0" lang="en-US" sz="5400" b="1" i="0" u="none" strike="noStrike" cap="none" spc="0" normalizeH="0" baseline="0" dirty="0">
                <a:ln>
                  <a:noFill/>
                </a:ln>
                <a:solidFill>
                  <a:srgbClr val="C00000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show an increased T</a:t>
            </a:r>
            <a:r>
              <a:rPr kumimoji="0" lang="en-US" sz="5400" b="1" i="0" u="none" strike="noStrike" cap="none" spc="0" normalizeH="0" baseline="-25000" dirty="0">
                <a:ln>
                  <a:noFill/>
                </a:ln>
                <a:solidFill>
                  <a:srgbClr val="C00000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c</a:t>
            </a:r>
            <a:endParaRPr kumimoji="0" lang="en-US" sz="5400" b="1" i="0" u="none" strike="noStrike" cap="none" spc="0" normalizeH="0" baseline="0" dirty="0">
              <a:ln>
                <a:noFill/>
              </a:ln>
              <a:solidFill>
                <a:srgbClr val="C00000"/>
              </a:solidFill>
              <a:effectLst/>
              <a:uFillTx/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  <a:p>
            <a:pPr marL="571500" marR="0" indent="-5715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GB" sz="5400" b="1" i="0" u="none" strike="noStrike" cap="none" spc="0" normalizeH="0" baseline="0" dirty="0">
                <a:ln>
                  <a:noFill/>
                </a:ln>
                <a:solidFill>
                  <a:srgbClr val="C00000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SIS </a:t>
            </a:r>
            <a:r>
              <a:rPr kumimoji="0" lang="en-GB" sz="5400" b="1" i="0" u="sng" strike="noStrike" cap="none" spc="0" normalizeH="0" baseline="0" dirty="0">
                <a:ln>
                  <a:noFill/>
                </a:ln>
                <a:solidFill>
                  <a:srgbClr val="C00000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does</a:t>
            </a:r>
            <a:r>
              <a:rPr kumimoji="0" lang="en-GB" sz="5400" b="1" i="0" strike="noStrike" cap="none" spc="0" normalizeH="0" baseline="0" dirty="0">
                <a:ln>
                  <a:noFill/>
                </a:ln>
                <a:solidFill>
                  <a:srgbClr val="C00000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show an increased T</a:t>
            </a:r>
            <a:r>
              <a:rPr kumimoji="0" lang="en-GB" sz="5400" b="1" i="0" strike="noStrike" cap="none" spc="0" normalizeH="0" baseline="-25000" dirty="0">
                <a:ln>
                  <a:noFill/>
                </a:ln>
                <a:solidFill>
                  <a:srgbClr val="C00000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c</a:t>
            </a:r>
            <a:endParaRPr kumimoji="0" lang="en-GB" sz="5400" b="1" i="0" u="sng" strike="noStrike" cap="none" spc="0" normalizeH="0" baseline="-25000" dirty="0">
              <a:ln>
                <a:noFill/>
              </a:ln>
              <a:solidFill>
                <a:srgbClr val="C00000"/>
              </a:solidFill>
              <a:effectLst/>
              <a:uFillTx/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62153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screen shot of a graph&#10;&#10;Description automatically generated">
            <a:extLst>
              <a:ext uri="{FF2B5EF4-FFF2-40B4-BE49-F238E27FC236}">
                <a16:creationId xmlns:a16="http://schemas.microsoft.com/office/drawing/2014/main" id="{6E61CB92-AEB1-621F-239E-30AEFEA6278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0841" y="2583126"/>
            <a:ext cx="14490983" cy="9180594"/>
          </a:xfrm>
          <a:prstGeom prst="rect">
            <a:avLst/>
          </a:prstGeom>
        </p:spPr>
      </p:pic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3B3D96B-F09F-0E96-4F07-BD32E42550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2514" y="1649399"/>
            <a:ext cx="8733029" cy="12059888"/>
          </a:xfrm>
        </p:spPr>
        <p:txBody>
          <a:bodyPr anchor="t"/>
          <a:lstStyle/>
          <a:p>
            <a:pPr>
              <a:lnSpc>
                <a:spcPct val="100000"/>
              </a:lnSpc>
            </a:pPr>
            <a:r>
              <a:rPr lang="en-GB" b="0" dirty="0">
                <a:solidFill>
                  <a:schemeClr val="tx1"/>
                </a:solidFill>
              </a:rPr>
              <a:t>A heat pulse is applied to drive the sample normal conducting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chemeClr val="tx1"/>
                </a:solidFill>
              </a:rPr>
              <a:t>Transition taken on re-cooling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chemeClr val="tx1"/>
                </a:solidFill>
              </a:rPr>
              <a:t>Heat pulse: Requires </a:t>
            </a:r>
            <a:r>
              <a:rPr lang="en-GB" b="0" dirty="0" err="1">
                <a:solidFill>
                  <a:schemeClr val="tx1"/>
                </a:solidFill>
              </a:rPr>
              <a:t>T</a:t>
            </a:r>
            <a:r>
              <a:rPr lang="en-GB" b="0" baseline="-25000" dirty="0" err="1">
                <a:solidFill>
                  <a:schemeClr val="tx1"/>
                </a:solidFill>
              </a:rPr>
              <a:t>max</a:t>
            </a:r>
            <a:r>
              <a:rPr lang="en-GB" b="0" dirty="0">
                <a:solidFill>
                  <a:schemeClr val="tx1"/>
                </a:solidFill>
              </a:rPr>
              <a:t> &gt; T</a:t>
            </a:r>
            <a:r>
              <a:rPr lang="en-GB" b="0" baseline="-25000" dirty="0">
                <a:solidFill>
                  <a:schemeClr val="tx1"/>
                </a:solidFill>
              </a:rPr>
              <a:t>c</a:t>
            </a:r>
          </a:p>
          <a:p>
            <a:pPr lvl="1">
              <a:lnSpc>
                <a:spcPct val="100000"/>
              </a:lnSpc>
            </a:pPr>
            <a:r>
              <a:rPr lang="en-GB" dirty="0">
                <a:solidFill>
                  <a:schemeClr val="tx1"/>
                </a:solidFill>
              </a:rPr>
              <a:t>Sample fully transitioned</a:t>
            </a:r>
            <a:endParaRPr lang="en-GB" b="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chemeClr val="tx1"/>
                </a:solidFill>
              </a:rPr>
              <a:t>Measurements performed multiple times for statistics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chemeClr val="tx1"/>
                </a:solidFill>
              </a:rPr>
              <a:t>Each group </a:t>
            </a:r>
            <a:r>
              <a:rPr lang="en-GB" b="0" dirty="0">
                <a:solidFill>
                  <a:srgbClr val="0055A0"/>
                </a:solidFill>
                <a:sym typeface="Wingdings" panose="05000000000000000000" pitchFamily="2" charset="2"/>
              </a:rPr>
              <a:t>=</a:t>
            </a:r>
            <a:r>
              <a:rPr kumimoji="0" lang="en-GB" sz="4800" b="0" i="0" u="none" strike="noStrike" kern="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1 measurement set</a:t>
            </a:r>
          </a:p>
          <a:p>
            <a:pPr lvl="1">
              <a:lnSpc>
                <a:spcPct val="100000"/>
              </a:lnSpc>
            </a:pPr>
            <a:r>
              <a:rPr lang="en-GB" dirty="0">
                <a:solidFill>
                  <a:srgbClr val="0055A0"/>
                </a:solidFill>
                <a:sym typeface="Wingdings" panose="05000000000000000000" pitchFamily="2" charset="2"/>
              </a:rPr>
              <a:t>Set: Fixed heat pulse power</a:t>
            </a:r>
          </a:p>
        </p:txBody>
      </p:sp>
      <p:sp>
        <p:nvSpPr>
          <p:cNvPr id="19457" name="Rectangle 1" descr="Title 1">
            <a:extLst>
              <a:ext uri="{FF2B5EF4-FFF2-40B4-BE49-F238E27FC236}">
                <a16:creationId xmlns:a16="http://schemas.microsoft.com/office/drawing/2014/main" id="{22F48409-6031-3F67-C400-B56F967CC8C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12514" y="58886"/>
            <a:ext cx="23059550" cy="1392174"/>
          </a:xfrm>
        </p:spPr>
        <p:txBody>
          <a:bodyPr/>
          <a:lstStyle/>
          <a:p>
            <a:r>
              <a:rPr lang="en-US" altLang="en-US" sz="6800" dirty="0"/>
              <a:t>Multilayers: </a:t>
            </a:r>
            <a:r>
              <a:rPr lang="en-US" altLang="en-US" dirty="0"/>
              <a:t>1 measurement campaign</a:t>
            </a:r>
            <a:endParaRPr lang="en-US" altLang="en-US" sz="6800" dirty="0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FA1D6265-BE0E-E40A-562D-DD607FFEAB36}"/>
              </a:ext>
            </a:extLst>
          </p:cNvPr>
          <p:cNvSpPr/>
          <p:nvPr/>
        </p:nvSpPr>
        <p:spPr>
          <a:xfrm rot="3503969">
            <a:off x="13626925" y="7491955"/>
            <a:ext cx="394138" cy="614855"/>
          </a:xfrm>
          <a:prstGeom prst="ellipse">
            <a:avLst/>
          </a:prstGeom>
          <a:noFill/>
          <a:ln w="38100" cap="flat">
            <a:solidFill>
              <a:srgbClr val="7030A0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91439" rIns="91439" bIns="91439" numCol="1" spcCol="38100" rtlCol="0" anchor="ctr">
            <a:spAutoFit/>
          </a:bodyPr>
          <a:lstStyle/>
          <a:p>
            <a:pPr marL="0" marR="0" indent="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3600" b="0" i="0" u="none" strike="noStrike" cap="none" spc="0" normalizeH="0" baseline="0">
              <a:ln>
                <a:noFill/>
              </a:ln>
              <a:solidFill>
                <a:srgbClr val="0055A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87BDE61-264F-D6CF-D651-940DCD502FF4}"/>
              </a:ext>
            </a:extLst>
          </p:cNvPr>
          <p:cNvSpPr txBox="1"/>
          <p:nvPr/>
        </p:nvSpPr>
        <p:spPr>
          <a:xfrm>
            <a:off x="12862991" y="7935265"/>
            <a:ext cx="1922004" cy="738662"/>
          </a:xfrm>
          <a:prstGeom prst="rect">
            <a:avLst/>
          </a:prstGeom>
          <a:noFill/>
          <a:ln w="254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91439" rIns="91439" bIns="91439" numCol="1" spcCol="38100" rtlCol="0" anchor="t">
            <a:spAutoFit/>
          </a:bodyPr>
          <a:lstStyle/>
          <a:p>
            <a:pPr marL="0" marR="0" indent="0" algn="ct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3600" b="0" i="0" u="none" strike="noStrike" cap="none" spc="0" normalizeH="0" baseline="0" dirty="0">
                <a:ln>
                  <a:noFill/>
                </a:ln>
                <a:solidFill>
                  <a:srgbClr val="7030A0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1 group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5D0170F-9C61-FE2D-685E-CD8EDAD7CF4B}"/>
              </a:ext>
            </a:extLst>
          </p:cNvPr>
          <p:cNvSpPr txBox="1"/>
          <p:nvPr/>
        </p:nvSpPr>
        <p:spPr>
          <a:xfrm>
            <a:off x="10910202" y="1880523"/>
            <a:ext cx="10892260" cy="738662"/>
          </a:xfrm>
          <a:prstGeom prst="rect">
            <a:avLst/>
          </a:prstGeom>
          <a:noFill/>
          <a:ln w="762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91439" rIns="91439" bIns="91439" numCol="1" spcCol="38100" rtlCol="0" anchor="t">
            <a:spAutoFit/>
          </a:bodyPr>
          <a:lstStyle/>
          <a:p>
            <a:pPr marL="0" marR="0" indent="0" algn="ct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3600" b="0" i="0" u="none" strike="noStrike" cap="none" spc="0" normalizeH="0" baseline="0" dirty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Nb/</a:t>
            </a:r>
            <a:r>
              <a:rPr kumimoji="0" lang="en-GB" sz="3600" b="0" i="0" u="none" strike="noStrike" cap="none" spc="0" normalizeH="0" baseline="0" dirty="0" err="1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AlN</a:t>
            </a:r>
            <a:r>
              <a:rPr kumimoji="0" lang="en-GB" sz="3600" b="0" i="0" u="none" strike="noStrike" cap="none" spc="0" normalizeH="0" baseline="0" dirty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/</a:t>
            </a:r>
            <a:r>
              <a:rPr kumimoji="0" lang="en-GB" sz="3600" b="0" i="0" u="none" strike="noStrike" cap="none" spc="0" normalizeH="0" baseline="0" dirty="0" err="1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NbTiN</a:t>
            </a:r>
            <a:r>
              <a:rPr kumimoji="0" lang="en-GB" sz="3600" b="0" i="0" u="none" strike="noStrike" cap="none" spc="0" normalizeH="0" baseline="0" dirty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pre anneal, expulsion is only due to Nb</a:t>
            </a:r>
          </a:p>
        </p:txBody>
      </p:sp>
      <p:sp>
        <p:nvSpPr>
          <p:cNvPr id="3" name="Slide Number">
            <a:extLst>
              <a:ext uri="{FF2B5EF4-FFF2-40B4-BE49-F238E27FC236}">
                <a16:creationId xmlns:a16="http://schemas.microsoft.com/office/drawing/2014/main" id="{CB28A223-B0DD-81B3-9FBB-FC5A93400AA7}"/>
              </a:ext>
            </a:extLst>
          </p:cNvPr>
          <p:cNvSpPr txBox="1">
            <a:spLocks/>
          </p:cNvSpPr>
          <p:nvPr/>
        </p:nvSpPr>
        <p:spPr>
          <a:xfrm>
            <a:off x="23976073" y="13051133"/>
            <a:ext cx="415498" cy="738662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800" b="1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defRPr>
            </a:lvl1pPr>
            <a:lvl2pPr marL="0" marR="0" indent="4572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9144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13716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18288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22860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27432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32004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36576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86CB4B4D-7CA3-9044-876B-883B54F8677D}" type="slidenum">
              <a:rPr lang="en-GB" sz="3600" smtClean="0"/>
              <a:pPr/>
              <a:t>15</a:t>
            </a:fld>
            <a:endParaRPr lang="en-GB" sz="3600" dirty="0"/>
          </a:p>
        </p:txBody>
      </p:sp>
      <p:sp>
        <p:nvSpPr>
          <p:cNvPr id="2" name="Content Placeholder 5">
            <a:extLst>
              <a:ext uri="{FF2B5EF4-FFF2-40B4-BE49-F238E27FC236}">
                <a16:creationId xmlns:a16="http://schemas.microsoft.com/office/drawing/2014/main" id="{21CE60F2-D45C-05F4-6917-E1F1F3C5055E}"/>
              </a:ext>
            </a:extLst>
          </p:cNvPr>
          <p:cNvSpPr txBox="1">
            <a:spLocks/>
          </p:cNvSpPr>
          <p:nvPr/>
        </p:nvSpPr>
        <p:spPr>
          <a:xfrm>
            <a:off x="390641" y="11445486"/>
            <a:ext cx="8654902" cy="1752904"/>
          </a:xfrm>
          <a:prstGeom prst="rect">
            <a:avLst/>
          </a:prstGeom>
          <a:ln w="76200">
            <a:solidFill>
              <a:srgbClr val="C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91439" bIns="91439" anchor="t">
            <a:normAutofit/>
          </a:bodyPr>
          <a:lstStyle>
            <a:lvl1pPr marL="635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800" b="1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1pPr>
            <a:lvl2pPr marL="1651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000" b="0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2pPr>
            <a:lvl3pPr marL="2667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000" b="0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3pPr>
            <a:lvl4pPr marL="3683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000" b="0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4pPr>
            <a:lvl5pPr marL="4699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000" b="0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5pPr>
            <a:lvl6pPr marL="0" marR="0" indent="1143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1" i="0" u="none" strike="noStrike" cap="none" spc="0" baseline="0">
                <a:solidFill>
                  <a:srgbClr val="305AAD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13716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1" i="0" u="none" strike="noStrike" cap="none" spc="0" baseline="0">
                <a:solidFill>
                  <a:srgbClr val="305AAD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16002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1" i="0" u="none" strike="noStrike" cap="none" spc="0" baseline="0">
                <a:solidFill>
                  <a:srgbClr val="305AAD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18288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1" i="0" u="none" strike="noStrike" cap="none" spc="0" baseline="0">
                <a:solidFill>
                  <a:srgbClr val="305AAD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 hangingPunct="1">
              <a:lnSpc>
                <a:spcPct val="100000"/>
              </a:lnSpc>
              <a:buNone/>
            </a:pPr>
            <a:r>
              <a:rPr lang="en-GB" b="0" dirty="0">
                <a:solidFill>
                  <a:srgbClr val="C00000"/>
                </a:solidFill>
              </a:rPr>
              <a:t>1 point is 1 flux expulsion cycle</a:t>
            </a:r>
          </a:p>
          <a:p>
            <a:pPr lvl="1" hangingPunct="1">
              <a:lnSpc>
                <a:spcPct val="100000"/>
              </a:lnSpc>
            </a:pPr>
            <a:r>
              <a:rPr lang="en-GB" dirty="0">
                <a:solidFill>
                  <a:srgbClr val="C00000"/>
                </a:solidFill>
              </a:rPr>
              <a:t>This plot = 800 measurements</a:t>
            </a:r>
            <a:endParaRPr lang="en-GB" b="0" dirty="0">
              <a:solidFill>
                <a:srgbClr val="C00000"/>
              </a:solidFill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EF7981E7-1A4F-32F5-FA9A-BD258821E929}"/>
              </a:ext>
            </a:extLst>
          </p:cNvPr>
          <p:cNvSpPr/>
          <p:nvPr/>
        </p:nvSpPr>
        <p:spPr>
          <a:xfrm rot="8440695">
            <a:off x="13582767" y="4970095"/>
            <a:ext cx="482453" cy="862157"/>
          </a:xfrm>
          <a:prstGeom prst="ellipse">
            <a:avLst/>
          </a:prstGeom>
          <a:noFill/>
          <a:ln w="38100" cap="flat">
            <a:solidFill>
              <a:srgbClr val="7030A0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91439" rIns="91439" bIns="91439" numCol="1" spcCol="38100" rtlCol="0" anchor="ctr">
            <a:spAutoFit/>
          </a:bodyPr>
          <a:lstStyle/>
          <a:p>
            <a:pPr marL="0" marR="0" indent="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3600" b="0" i="0" u="none" strike="noStrike" cap="none" spc="0" normalizeH="0" baseline="0">
              <a:ln>
                <a:noFill/>
              </a:ln>
              <a:solidFill>
                <a:srgbClr val="0055A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D8A0ACAB-4D00-6213-DCC4-D6161774715A}"/>
              </a:ext>
            </a:extLst>
          </p:cNvPr>
          <p:cNvCxnSpPr>
            <a:cxnSpLocks/>
          </p:cNvCxnSpPr>
          <p:nvPr/>
        </p:nvCxnSpPr>
        <p:spPr>
          <a:xfrm>
            <a:off x="13823994" y="5748984"/>
            <a:ext cx="0" cy="1721460"/>
          </a:xfrm>
          <a:prstGeom prst="straightConnector1">
            <a:avLst/>
          </a:prstGeom>
          <a:noFill/>
          <a:ln w="38100" cap="flat">
            <a:solidFill>
              <a:srgbClr val="7030A0"/>
            </a:solidFill>
            <a:prstDash val="solid"/>
            <a:round/>
            <a:headEnd type="triangle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3812FEC5-9E01-E2D0-42FC-AAD22D72F70F}"/>
              </a:ext>
            </a:extLst>
          </p:cNvPr>
          <p:cNvSpPr txBox="1"/>
          <p:nvPr/>
        </p:nvSpPr>
        <p:spPr>
          <a:xfrm>
            <a:off x="15776687" y="12312471"/>
            <a:ext cx="1159290" cy="738662"/>
          </a:xfrm>
          <a:prstGeom prst="rect">
            <a:avLst/>
          </a:prstGeom>
          <a:noFill/>
          <a:ln w="254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91439" tIns="91439" rIns="91439" bIns="91439" numCol="1" spcCol="38100" rtlCol="0" anchor="t">
            <a:spAutoFit/>
          </a:bodyPr>
          <a:lstStyle/>
          <a:p>
            <a:pPr marL="0" marR="0" indent="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3600" b="0" i="0" u="none" strike="noStrike" cap="none" spc="0" normalizeH="0" baseline="0" dirty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Time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5A10086C-39F6-E3C1-A5A3-57DC25FE9388}"/>
              </a:ext>
            </a:extLst>
          </p:cNvPr>
          <p:cNvCxnSpPr>
            <a:stCxn id="7" idx="0"/>
            <a:endCxn id="4" idx="2"/>
          </p:cNvCxnSpPr>
          <p:nvPr/>
        </p:nvCxnSpPr>
        <p:spPr>
          <a:xfrm flipV="1">
            <a:off x="16356332" y="11763720"/>
            <a:ext cx="1" cy="548751"/>
          </a:xfrm>
          <a:prstGeom prst="straightConnector1">
            <a:avLst/>
          </a:prstGeom>
          <a:noFill/>
          <a:ln w="76200" cap="flat">
            <a:solidFill>
              <a:schemeClr val="tx1"/>
            </a:solidFill>
            <a:prstDash val="solid"/>
            <a:round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4183508915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 descr="Title 1">
            <a:extLst>
              <a:ext uri="{FF2B5EF4-FFF2-40B4-BE49-F238E27FC236}">
                <a16:creationId xmlns:a16="http://schemas.microsoft.com/office/drawing/2014/main" id="{22F48409-6031-3F67-C400-B56F967CC8C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12514" y="58886"/>
            <a:ext cx="23059550" cy="1392174"/>
          </a:xfrm>
        </p:spPr>
        <p:txBody>
          <a:bodyPr/>
          <a:lstStyle/>
          <a:p>
            <a:r>
              <a:rPr lang="en-US" altLang="en-US" sz="6800" dirty="0"/>
              <a:t>Multilayers: </a:t>
            </a:r>
            <a:r>
              <a:rPr lang="en-US" altLang="en-US" dirty="0"/>
              <a:t>As deposited</a:t>
            </a:r>
            <a:endParaRPr lang="en-US" altLang="en-US" sz="6800" dirty="0"/>
          </a:p>
        </p:txBody>
      </p:sp>
      <p:sp>
        <p:nvSpPr>
          <p:cNvPr id="3" name="Slide Number">
            <a:extLst>
              <a:ext uri="{FF2B5EF4-FFF2-40B4-BE49-F238E27FC236}">
                <a16:creationId xmlns:a16="http://schemas.microsoft.com/office/drawing/2014/main" id="{EA5CE471-57A4-C009-2D98-CF72513BBAB6}"/>
              </a:ext>
            </a:extLst>
          </p:cNvPr>
          <p:cNvSpPr txBox="1">
            <a:spLocks/>
          </p:cNvSpPr>
          <p:nvPr/>
        </p:nvSpPr>
        <p:spPr>
          <a:xfrm>
            <a:off x="23976073" y="13051133"/>
            <a:ext cx="415498" cy="738662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800" b="1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defRPr>
            </a:lvl1pPr>
            <a:lvl2pPr marL="0" marR="0" indent="4572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9144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13716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18288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22860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27432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32004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36576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86CB4B4D-7CA3-9044-876B-883B54F8677D}" type="slidenum">
              <a:rPr lang="en-GB" sz="3600" smtClean="0"/>
              <a:pPr/>
              <a:t>16</a:t>
            </a:fld>
            <a:endParaRPr lang="en-GB" sz="3600" dirty="0"/>
          </a:p>
        </p:txBody>
      </p:sp>
      <p:pic>
        <p:nvPicPr>
          <p:cNvPr id="4" name="NbPulses">
            <a:hlinkClick r:id="" action="ppaction://media"/>
            <a:extLst>
              <a:ext uri="{FF2B5EF4-FFF2-40B4-BE49-F238E27FC236}">
                <a16:creationId xmlns:a16="http://schemas.microsoft.com/office/drawing/2014/main" id="{F51F5028-B178-53AB-2A92-CDAC75670FA4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4"/>
          <a:srcRect l="8075" r="8021"/>
          <a:stretch/>
        </p:blipFill>
        <p:spPr>
          <a:xfrm>
            <a:off x="9951235" y="2282276"/>
            <a:ext cx="13650562" cy="915144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5">
                <a:extLst>
                  <a:ext uri="{FF2B5EF4-FFF2-40B4-BE49-F238E27FC236}">
                    <a16:creationId xmlns:a16="http://schemas.microsoft.com/office/drawing/2014/main" id="{7151260F-C385-9072-8DA5-96AB8DD9163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12514" y="1649399"/>
                <a:ext cx="9698590" cy="12007715"/>
              </a:xfrm>
              <a:prstGeom prst="rect">
                <a:avLst/>
              </a:prstGeom>
              <a:ln w="254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tIns="91439" bIns="91439" anchor="ctr">
                <a:normAutofit/>
              </a:bodyPr>
              <a:lstStyle>
                <a:lvl1pPr marL="635000" marR="0" indent="-635000" algn="l" defTabSz="1828800" latinLnBrk="0">
                  <a:lnSpc>
                    <a:spcPct val="80000"/>
                  </a:lnSpc>
                  <a:spcBef>
                    <a:spcPts val="1400"/>
                  </a:spcBef>
                  <a:spcAft>
                    <a:spcPts val="0"/>
                  </a:spcAft>
                  <a:buClrTx/>
                  <a:buSzPct val="100000"/>
                  <a:buFontTx/>
                  <a:buChar char="•"/>
                  <a:tabLst/>
                  <a:defRPr sz="4800" b="1" i="0" u="none" strike="noStrike" cap="none" spc="0" baseline="0">
                    <a:solidFill>
                      <a:srgbClr val="305AAD"/>
                    </a:solidFill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  <a:sym typeface="Arial"/>
                  </a:defRPr>
                </a:lvl1pPr>
                <a:lvl2pPr marL="1651000" marR="0" indent="-635000" algn="l" defTabSz="1828800" latinLnBrk="0">
                  <a:lnSpc>
                    <a:spcPct val="80000"/>
                  </a:lnSpc>
                  <a:spcBef>
                    <a:spcPts val="1400"/>
                  </a:spcBef>
                  <a:spcAft>
                    <a:spcPts val="0"/>
                  </a:spcAft>
                  <a:buClrTx/>
                  <a:buSzPct val="100000"/>
                  <a:buFontTx/>
                  <a:buChar char="•"/>
                  <a:tabLst/>
                  <a:defRPr sz="4000" b="0" i="0" u="none" strike="noStrike" cap="none" spc="0" baseline="0">
                    <a:solidFill>
                      <a:srgbClr val="305AAD"/>
                    </a:solidFill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  <a:sym typeface="Arial"/>
                  </a:defRPr>
                </a:lvl2pPr>
                <a:lvl3pPr marL="2667000" marR="0" indent="-635000" algn="l" defTabSz="1828800" latinLnBrk="0">
                  <a:lnSpc>
                    <a:spcPct val="80000"/>
                  </a:lnSpc>
                  <a:spcBef>
                    <a:spcPts val="1400"/>
                  </a:spcBef>
                  <a:spcAft>
                    <a:spcPts val="0"/>
                  </a:spcAft>
                  <a:buClrTx/>
                  <a:buSzPct val="100000"/>
                  <a:buFontTx/>
                  <a:buChar char="•"/>
                  <a:tabLst/>
                  <a:defRPr sz="4000" b="0" i="0" u="none" strike="noStrike" cap="none" spc="0" baseline="0">
                    <a:solidFill>
                      <a:srgbClr val="305AAD"/>
                    </a:solidFill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  <a:sym typeface="Arial"/>
                  </a:defRPr>
                </a:lvl3pPr>
                <a:lvl4pPr marL="3683000" marR="0" indent="-635000" algn="l" defTabSz="1828800" latinLnBrk="0">
                  <a:lnSpc>
                    <a:spcPct val="80000"/>
                  </a:lnSpc>
                  <a:spcBef>
                    <a:spcPts val="1400"/>
                  </a:spcBef>
                  <a:spcAft>
                    <a:spcPts val="0"/>
                  </a:spcAft>
                  <a:buClrTx/>
                  <a:buSzPct val="100000"/>
                  <a:buFontTx/>
                  <a:buChar char="•"/>
                  <a:tabLst/>
                  <a:defRPr sz="4000" b="0" i="0" u="none" strike="noStrike" cap="none" spc="0" baseline="0">
                    <a:solidFill>
                      <a:srgbClr val="305AAD"/>
                    </a:solidFill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  <a:sym typeface="Arial"/>
                  </a:defRPr>
                </a:lvl4pPr>
                <a:lvl5pPr marL="4699000" marR="0" indent="-635000" algn="l" defTabSz="1828800" latinLnBrk="0">
                  <a:lnSpc>
                    <a:spcPct val="80000"/>
                  </a:lnSpc>
                  <a:spcBef>
                    <a:spcPts val="1400"/>
                  </a:spcBef>
                  <a:spcAft>
                    <a:spcPts val="0"/>
                  </a:spcAft>
                  <a:buClrTx/>
                  <a:buSzPct val="100000"/>
                  <a:buFontTx/>
                  <a:buChar char="•"/>
                  <a:tabLst/>
                  <a:defRPr sz="4000" b="0" i="0" u="none" strike="noStrike" cap="none" spc="0" baseline="0">
                    <a:solidFill>
                      <a:srgbClr val="305AAD"/>
                    </a:solidFill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  <a:sym typeface="Arial"/>
                  </a:defRPr>
                </a:lvl5pPr>
                <a:lvl6pPr marL="0" marR="0" indent="1143000" algn="l" defTabSz="1828800" latinLnBrk="0">
                  <a:lnSpc>
                    <a:spcPct val="80000"/>
                  </a:lnSpc>
                  <a:spcBef>
                    <a:spcPts val="14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4800" b="1" i="0" u="none" strike="noStrike" cap="none" spc="0" baseline="0">
                    <a:solidFill>
                      <a:srgbClr val="305AAD"/>
                    </a:solidFill>
                    <a:uFillTx/>
                    <a:latin typeface="Arial"/>
                    <a:ea typeface="Arial"/>
                    <a:cs typeface="Arial"/>
                    <a:sym typeface="Arial"/>
                  </a:defRPr>
                </a:lvl6pPr>
                <a:lvl7pPr marL="0" marR="0" indent="1371600" algn="l" defTabSz="1828800" latinLnBrk="0">
                  <a:lnSpc>
                    <a:spcPct val="80000"/>
                  </a:lnSpc>
                  <a:spcBef>
                    <a:spcPts val="14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4800" b="1" i="0" u="none" strike="noStrike" cap="none" spc="0" baseline="0">
                    <a:solidFill>
                      <a:srgbClr val="305AAD"/>
                    </a:solidFill>
                    <a:uFillTx/>
                    <a:latin typeface="Arial"/>
                    <a:ea typeface="Arial"/>
                    <a:cs typeface="Arial"/>
                    <a:sym typeface="Arial"/>
                  </a:defRPr>
                </a:lvl7pPr>
                <a:lvl8pPr marL="0" marR="0" indent="1600200" algn="l" defTabSz="1828800" latinLnBrk="0">
                  <a:lnSpc>
                    <a:spcPct val="80000"/>
                  </a:lnSpc>
                  <a:spcBef>
                    <a:spcPts val="14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4800" b="1" i="0" u="none" strike="noStrike" cap="none" spc="0" baseline="0">
                    <a:solidFill>
                      <a:srgbClr val="305AAD"/>
                    </a:solidFill>
                    <a:uFillTx/>
                    <a:latin typeface="Arial"/>
                    <a:ea typeface="Arial"/>
                    <a:cs typeface="Arial"/>
                    <a:sym typeface="Arial"/>
                  </a:defRPr>
                </a:lvl8pPr>
                <a:lvl9pPr marL="0" marR="0" indent="1828800" algn="l" defTabSz="1828800" latinLnBrk="0">
                  <a:lnSpc>
                    <a:spcPct val="80000"/>
                  </a:lnSpc>
                  <a:spcBef>
                    <a:spcPts val="14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4800" b="1" i="0" u="none" strike="noStrike" cap="none" spc="0" baseline="0">
                    <a:solidFill>
                      <a:srgbClr val="305AAD"/>
                    </a:solidFill>
                    <a:uFillTx/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hangingPunct="1"/>
                <a:r>
                  <a:rPr lang="en-GB" b="0" dirty="0"/>
                  <a:t>Substrate: Nb annealed at 800</a:t>
                </a:r>
                <a:r>
                  <a:rPr lang="en-GB" b="0" baseline="30000" dirty="0"/>
                  <a:t>o</a:t>
                </a:r>
                <a:r>
                  <a:rPr lang="en-GB" b="0" dirty="0"/>
                  <a:t>C</a:t>
                </a:r>
              </a:p>
              <a:p>
                <a:pPr hangingPunct="1"/>
                <a:r>
                  <a:rPr lang="en-GB" b="0" dirty="0"/>
                  <a:t>Film: No anneal, no increased T</a:t>
                </a:r>
                <a:r>
                  <a:rPr lang="en-GB" b="0" baseline="-25000" dirty="0"/>
                  <a:t>c</a:t>
                </a:r>
                <a:endParaRPr lang="en-GB" b="0" dirty="0"/>
              </a:p>
              <a:p>
                <a:pPr lvl="1" hangingPunct="1"/>
                <a:r>
                  <a:rPr lang="en-GB" dirty="0" err="1"/>
                  <a:t>T</a:t>
                </a:r>
                <a:r>
                  <a:rPr lang="en-GB" baseline="-25000" dirty="0" err="1"/>
                  <a:t>c,Film</a:t>
                </a:r>
                <a:r>
                  <a:rPr lang="en-GB" dirty="0"/>
                  <a:t> &lt; </a:t>
                </a:r>
                <a:r>
                  <a:rPr lang="en-GB" dirty="0" err="1"/>
                  <a:t>T</a:t>
                </a:r>
                <a:r>
                  <a:rPr lang="en-GB" baseline="-25000" dirty="0" err="1"/>
                  <a:t>c,Substrate</a:t>
                </a:r>
                <a:endParaRPr lang="en-GB" dirty="0"/>
              </a:p>
              <a:p>
                <a:pPr lvl="2" hangingPunct="1"/>
                <a:r>
                  <a:rPr lang="en-GB" dirty="0"/>
                  <a:t>No film related expulsion</a:t>
                </a:r>
              </a:p>
              <a:p>
                <a:pPr lvl="1" hangingPunct="1"/>
                <a:r>
                  <a:rPr lang="en-GB" dirty="0"/>
                  <a:t>B response dominated by substrate</a:t>
                </a:r>
              </a:p>
              <a:p>
                <a:pPr lvl="2" hangingPunct="1"/>
                <a:r>
                  <a:rPr lang="en-GB" b="1" dirty="0">
                    <a:solidFill>
                      <a:srgbClr val="C00000"/>
                    </a:solidFill>
                  </a:rPr>
                  <a:t>Only measuring Nb!	</a:t>
                </a:r>
              </a:p>
              <a:p>
                <a:pPr marL="1016000" lvl="1" indent="0" hangingPunct="1">
                  <a:buNone/>
                </a:pPr>
                <a:endParaRPr lang="en-GB" b="1" dirty="0"/>
              </a:p>
              <a:p>
                <a:pPr hangingPunct="1"/>
                <a:r>
                  <a:rPr lang="en-GB" b="0" dirty="0"/>
                  <a:t>Expulsion is linear with spatial thermal gradient (</a:t>
                </a:r>
                <a:r>
                  <a:rPr lang="en-GB" b="0" dirty="0">
                    <a:solidFill>
                      <a:schemeClr val="tx1"/>
                    </a:solidFill>
                  </a:rPr>
                  <a:t>∇T)</a:t>
                </a:r>
                <a:endParaRPr lang="en-GB" b="0" dirty="0"/>
              </a:p>
              <a:p>
                <a:pPr hangingPunct="1"/>
                <a:endParaRPr lang="en-GB" b="0" dirty="0"/>
              </a:p>
              <a:p>
                <a:pPr hangingPunct="1"/>
                <a:r>
                  <a:rPr lang="en-GB" b="0" dirty="0"/>
                  <a:t>To compare for different background B, B</a:t>
                </a:r>
                <a:r>
                  <a:rPr lang="en-GB" b="0" baseline="-25000" dirty="0"/>
                  <a:t>SC</a:t>
                </a:r>
                <a:r>
                  <a:rPr lang="en-GB" b="0" dirty="0"/>
                  <a:t> is normalised to produce an expulsion ratio, ER:</a:t>
                </a:r>
              </a:p>
              <a:p>
                <a:pPr hangingPunct="1"/>
                <a:endParaRPr lang="en-GB" b="0" dirty="0"/>
              </a:p>
              <a:p>
                <a:pPr marL="0" indent="0" hangingPunct="1">
                  <a:buFontTx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ER</m:t>
                      </m:r>
                      <m:r>
                        <a:rPr lang="en-GB" b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b="0" smtClean="0">
                              <a:latin typeface="Cambria Math" panose="02040503050406030204" pitchFamily="18" charset="0"/>
                            </a:rPr>
                            <m:t>B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b="0" smtClean="0">
                              <a:latin typeface="Cambria Math" panose="02040503050406030204" pitchFamily="18" charset="0"/>
                            </a:rPr>
                            <m:t>SC</m:t>
                          </m:r>
                        </m:sub>
                      </m:sSub>
                      <m:r>
                        <a:rPr lang="en-GB" b="0" smtClean="0">
                          <a:latin typeface="Cambria Math" panose="02040503050406030204" pitchFamily="18" charset="0"/>
                        </a:rPr>
                        <m:t>/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b="0" smtClean="0">
                              <a:latin typeface="Cambria Math" panose="02040503050406030204" pitchFamily="18" charset="0"/>
                            </a:rPr>
                            <m:t>B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b="0" smtClean="0">
                              <a:latin typeface="Cambria Math" panose="02040503050406030204" pitchFamily="18" charset="0"/>
                            </a:rPr>
                            <m:t>NC</m:t>
                          </m:r>
                        </m:sub>
                      </m:sSub>
                    </m:oMath>
                  </m:oMathPara>
                </a14:m>
                <a:endParaRPr lang="en-GB" b="0" dirty="0"/>
              </a:p>
            </p:txBody>
          </p:sp>
        </mc:Choice>
        <mc:Fallback xmlns="">
          <p:sp>
            <p:nvSpPr>
              <p:cNvPr id="7" name="Content Placeholder 5">
                <a:extLst>
                  <a:ext uri="{FF2B5EF4-FFF2-40B4-BE49-F238E27FC236}">
                    <a16:creationId xmlns:a16="http://schemas.microsoft.com/office/drawing/2014/main" id="{7151260F-C385-9072-8DA5-96AB8DD916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2514" y="1649399"/>
                <a:ext cx="9698590" cy="12007715"/>
              </a:xfrm>
              <a:prstGeom prst="rect">
                <a:avLst/>
              </a:prstGeom>
              <a:blipFill>
                <a:blip r:embed="rId5"/>
                <a:stretch>
                  <a:fillRect l="-2484" r="-2484"/>
                </a:stretch>
              </a:blipFill>
              <a:ln w="254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9049389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47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 descr="Title 1">
            <a:extLst>
              <a:ext uri="{FF2B5EF4-FFF2-40B4-BE49-F238E27FC236}">
                <a16:creationId xmlns:a16="http://schemas.microsoft.com/office/drawing/2014/main" id="{22F48409-6031-3F67-C400-B56F967CC8C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12514" y="58886"/>
            <a:ext cx="23059550" cy="1392174"/>
          </a:xfrm>
        </p:spPr>
        <p:txBody>
          <a:bodyPr/>
          <a:lstStyle/>
          <a:p>
            <a:r>
              <a:rPr lang="en-US" altLang="en-US" sz="6800" dirty="0"/>
              <a:t>Multilayers: </a:t>
            </a:r>
            <a:r>
              <a:rPr lang="en-US" altLang="en-US" dirty="0"/>
              <a:t>As deposited</a:t>
            </a:r>
            <a:endParaRPr lang="en-US" altLang="en-US" sz="6800" dirty="0"/>
          </a:p>
        </p:txBody>
      </p:sp>
      <p:sp>
        <p:nvSpPr>
          <p:cNvPr id="3" name="Slide Number">
            <a:extLst>
              <a:ext uri="{FF2B5EF4-FFF2-40B4-BE49-F238E27FC236}">
                <a16:creationId xmlns:a16="http://schemas.microsoft.com/office/drawing/2014/main" id="{EA5CE471-57A4-C009-2D98-CF72513BBAB6}"/>
              </a:ext>
            </a:extLst>
          </p:cNvPr>
          <p:cNvSpPr txBox="1">
            <a:spLocks/>
          </p:cNvSpPr>
          <p:nvPr/>
        </p:nvSpPr>
        <p:spPr>
          <a:xfrm>
            <a:off x="23976073" y="13051133"/>
            <a:ext cx="415498" cy="738662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800" b="1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defRPr>
            </a:lvl1pPr>
            <a:lvl2pPr marL="0" marR="0" indent="4572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9144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13716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18288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22860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27432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32004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36576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86CB4B4D-7CA3-9044-876B-883B54F8677D}" type="slidenum">
              <a:rPr lang="en-GB" sz="3600" smtClean="0"/>
              <a:pPr/>
              <a:t>17</a:t>
            </a:fld>
            <a:endParaRPr lang="en-GB" sz="36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3DCF46E-0BE7-F8C3-2F21-4F97D8D3F22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0257" y="2282275"/>
            <a:ext cx="13770194" cy="920140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5">
                <a:extLst>
                  <a:ext uri="{FF2B5EF4-FFF2-40B4-BE49-F238E27FC236}">
                    <a16:creationId xmlns:a16="http://schemas.microsoft.com/office/drawing/2014/main" id="{BB5F99B8-9F67-3DDE-7C48-5A98DD23930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12514" y="1649399"/>
                <a:ext cx="9698590" cy="12007715"/>
              </a:xfrm>
              <a:prstGeom prst="rect">
                <a:avLst/>
              </a:prstGeom>
              <a:ln w="254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tIns="91439" bIns="91439" anchor="ctr">
                <a:normAutofit/>
              </a:bodyPr>
              <a:lstStyle>
                <a:lvl1pPr marL="635000" marR="0" indent="-635000" algn="l" defTabSz="1828800" latinLnBrk="0">
                  <a:lnSpc>
                    <a:spcPct val="80000"/>
                  </a:lnSpc>
                  <a:spcBef>
                    <a:spcPts val="1400"/>
                  </a:spcBef>
                  <a:spcAft>
                    <a:spcPts val="0"/>
                  </a:spcAft>
                  <a:buClrTx/>
                  <a:buSzPct val="100000"/>
                  <a:buFontTx/>
                  <a:buChar char="•"/>
                  <a:tabLst/>
                  <a:defRPr sz="4800" b="1" i="0" u="none" strike="noStrike" cap="none" spc="0" baseline="0">
                    <a:solidFill>
                      <a:srgbClr val="305AAD"/>
                    </a:solidFill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  <a:sym typeface="Arial"/>
                  </a:defRPr>
                </a:lvl1pPr>
                <a:lvl2pPr marL="1651000" marR="0" indent="-635000" algn="l" defTabSz="1828800" latinLnBrk="0">
                  <a:lnSpc>
                    <a:spcPct val="80000"/>
                  </a:lnSpc>
                  <a:spcBef>
                    <a:spcPts val="1400"/>
                  </a:spcBef>
                  <a:spcAft>
                    <a:spcPts val="0"/>
                  </a:spcAft>
                  <a:buClrTx/>
                  <a:buSzPct val="100000"/>
                  <a:buFontTx/>
                  <a:buChar char="•"/>
                  <a:tabLst/>
                  <a:defRPr sz="4000" b="0" i="0" u="none" strike="noStrike" cap="none" spc="0" baseline="0">
                    <a:solidFill>
                      <a:srgbClr val="305AAD"/>
                    </a:solidFill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  <a:sym typeface="Arial"/>
                  </a:defRPr>
                </a:lvl2pPr>
                <a:lvl3pPr marL="2667000" marR="0" indent="-635000" algn="l" defTabSz="1828800" latinLnBrk="0">
                  <a:lnSpc>
                    <a:spcPct val="80000"/>
                  </a:lnSpc>
                  <a:spcBef>
                    <a:spcPts val="1400"/>
                  </a:spcBef>
                  <a:spcAft>
                    <a:spcPts val="0"/>
                  </a:spcAft>
                  <a:buClrTx/>
                  <a:buSzPct val="100000"/>
                  <a:buFontTx/>
                  <a:buChar char="•"/>
                  <a:tabLst/>
                  <a:defRPr sz="4000" b="0" i="0" u="none" strike="noStrike" cap="none" spc="0" baseline="0">
                    <a:solidFill>
                      <a:srgbClr val="305AAD"/>
                    </a:solidFill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  <a:sym typeface="Arial"/>
                  </a:defRPr>
                </a:lvl3pPr>
                <a:lvl4pPr marL="3683000" marR="0" indent="-635000" algn="l" defTabSz="1828800" latinLnBrk="0">
                  <a:lnSpc>
                    <a:spcPct val="80000"/>
                  </a:lnSpc>
                  <a:spcBef>
                    <a:spcPts val="1400"/>
                  </a:spcBef>
                  <a:spcAft>
                    <a:spcPts val="0"/>
                  </a:spcAft>
                  <a:buClrTx/>
                  <a:buSzPct val="100000"/>
                  <a:buFontTx/>
                  <a:buChar char="•"/>
                  <a:tabLst/>
                  <a:defRPr sz="4000" b="0" i="0" u="none" strike="noStrike" cap="none" spc="0" baseline="0">
                    <a:solidFill>
                      <a:srgbClr val="305AAD"/>
                    </a:solidFill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  <a:sym typeface="Arial"/>
                  </a:defRPr>
                </a:lvl4pPr>
                <a:lvl5pPr marL="4699000" marR="0" indent="-635000" algn="l" defTabSz="1828800" latinLnBrk="0">
                  <a:lnSpc>
                    <a:spcPct val="80000"/>
                  </a:lnSpc>
                  <a:spcBef>
                    <a:spcPts val="1400"/>
                  </a:spcBef>
                  <a:spcAft>
                    <a:spcPts val="0"/>
                  </a:spcAft>
                  <a:buClrTx/>
                  <a:buSzPct val="100000"/>
                  <a:buFontTx/>
                  <a:buChar char="•"/>
                  <a:tabLst/>
                  <a:defRPr sz="4000" b="0" i="0" u="none" strike="noStrike" cap="none" spc="0" baseline="0">
                    <a:solidFill>
                      <a:srgbClr val="305AAD"/>
                    </a:solidFill>
                    <a:uFillTx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  <a:sym typeface="Arial"/>
                  </a:defRPr>
                </a:lvl5pPr>
                <a:lvl6pPr marL="0" marR="0" indent="1143000" algn="l" defTabSz="1828800" latinLnBrk="0">
                  <a:lnSpc>
                    <a:spcPct val="80000"/>
                  </a:lnSpc>
                  <a:spcBef>
                    <a:spcPts val="14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4800" b="1" i="0" u="none" strike="noStrike" cap="none" spc="0" baseline="0">
                    <a:solidFill>
                      <a:srgbClr val="305AAD"/>
                    </a:solidFill>
                    <a:uFillTx/>
                    <a:latin typeface="Arial"/>
                    <a:ea typeface="Arial"/>
                    <a:cs typeface="Arial"/>
                    <a:sym typeface="Arial"/>
                  </a:defRPr>
                </a:lvl6pPr>
                <a:lvl7pPr marL="0" marR="0" indent="1371600" algn="l" defTabSz="1828800" latinLnBrk="0">
                  <a:lnSpc>
                    <a:spcPct val="80000"/>
                  </a:lnSpc>
                  <a:spcBef>
                    <a:spcPts val="14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4800" b="1" i="0" u="none" strike="noStrike" cap="none" spc="0" baseline="0">
                    <a:solidFill>
                      <a:srgbClr val="305AAD"/>
                    </a:solidFill>
                    <a:uFillTx/>
                    <a:latin typeface="Arial"/>
                    <a:ea typeface="Arial"/>
                    <a:cs typeface="Arial"/>
                    <a:sym typeface="Arial"/>
                  </a:defRPr>
                </a:lvl7pPr>
                <a:lvl8pPr marL="0" marR="0" indent="1600200" algn="l" defTabSz="1828800" latinLnBrk="0">
                  <a:lnSpc>
                    <a:spcPct val="80000"/>
                  </a:lnSpc>
                  <a:spcBef>
                    <a:spcPts val="14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4800" b="1" i="0" u="none" strike="noStrike" cap="none" spc="0" baseline="0">
                    <a:solidFill>
                      <a:srgbClr val="305AAD"/>
                    </a:solidFill>
                    <a:uFillTx/>
                    <a:latin typeface="Arial"/>
                    <a:ea typeface="Arial"/>
                    <a:cs typeface="Arial"/>
                    <a:sym typeface="Arial"/>
                  </a:defRPr>
                </a:lvl8pPr>
                <a:lvl9pPr marL="0" marR="0" indent="1828800" algn="l" defTabSz="1828800" latinLnBrk="0">
                  <a:lnSpc>
                    <a:spcPct val="80000"/>
                  </a:lnSpc>
                  <a:spcBef>
                    <a:spcPts val="14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4800" b="1" i="0" u="none" strike="noStrike" cap="none" spc="0" baseline="0">
                    <a:solidFill>
                      <a:srgbClr val="305AAD"/>
                    </a:solidFill>
                    <a:uFillTx/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hangingPunct="1"/>
                <a:r>
                  <a:rPr lang="en-GB" b="0" dirty="0"/>
                  <a:t>Substrate: Nb annealed at 800</a:t>
                </a:r>
                <a:r>
                  <a:rPr lang="en-GB" b="0" baseline="30000" dirty="0"/>
                  <a:t>o</a:t>
                </a:r>
                <a:r>
                  <a:rPr lang="en-GB" b="0" dirty="0"/>
                  <a:t>C</a:t>
                </a:r>
              </a:p>
              <a:p>
                <a:pPr hangingPunct="1"/>
                <a:r>
                  <a:rPr lang="en-GB" b="0" dirty="0"/>
                  <a:t>Film: No anneal, no increased T</a:t>
                </a:r>
                <a:r>
                  <a:rPr lang="en-GB" b="0" baseline="-25000" dirty="0"/>
                  <a:t>c</a:t>
                </a:r>
                <a:endParaRPr lang="en-GB" b="0" dirty="0"/>
              </a:p>
              <a:p>
                <a:pPr lvl="1" hangingPunct="1"/>
                <a:r>
                  <a:rPr lang="en-GB" dirty="0" err="1"/>
                  <a:t>T</a:t>
                </a:r>
                <a:r>
                  <a:rPr lang="en-GB" baseline="-25000" dirty="0" err="1"/>
                  <a:t>c,Film</a:t>
                </a:r>
                <a:r>
                  <a:rPr lang="en-GB" dirty="0"/>
                  <a:t> &lt; </a:t>
                </a:r>
                <a:r>
                  <a:rPr lang="en-GB" dirty="0" err="1"/>
                  <a:t>T</a:t>
                </a:r>
                <a:r>
                  <a:rPr lang="en-GB" baseline="-25000" dirty="0" err="1"/>
                  <a:t>c,Substrate</a:t>
                </a:r>
                <a:endParaRPr lang="en-GB" dirty="0"/>
              </a:p>
              <a:p>
                <a:pPr lvl="2" hangingPunct="1"/>
                <a:r>
                  <a:rPr lang="en-GB" dirty="0"/>
                  <a:t>No film related expulsion</a:t>
                </a:r>
              </a:p>
              <a:p>
                <a:pPr lvl="1" hangingPunct="1"/>
                <a:r>
                  <a:rPr lang="en-GB" dirty="0"/>
                  <a:t>B response dominated by substrate</a:t>
                </a:r>
              </a:p>
              <a:p>
                <a:pPr lvl="2" hangingPunct="1"/>
                <a:r>
                  <a:rPr lang="en-GB" b="1" dirty="0">
                    <a:solidFill>
                      <a:srgbClr val="C00000"/>
                    </a:solidFill>
                  </a:rPr>
                  <a:t>Only measuring Nb!	</a:t>
                </a:r>
              </a:p>
              <a:p>
                <a:pPr marL="1016000" lvl="1" indent="0" hangingPunct="1">
                  <a:buNone/>
                </a:pPr>
                <a:endParaRPr lang="en-GB" b="1" dirty="0"/>
              </a:p>
              <a:p>
                <a:pPr hangingPunct="1"/>
                <a:r>
                  <a:rPr lang="en-GB" b="0" dirty="0"/>
                  <a:t>Expulsion is linear with spatial thermal gradient (</a:t>
                </a:r>
                <a:r>
                  <a:rPr lang="en-GB" b="0" dirty="0">
                    <a:solidFill>
                      <a:schemeClr val="tx1"/>
                    </a:solidFill>
                  </a:rPr>
                  <a:t>∇T)</a:t>
                </a:r>
                <a:endParaRPr lang="en-GB" b="0" dirty="0"/>
              </a:p>
              <a:p>
                <a:pPr hangingPunct="1"/>
                <a:endParaRPr lang="en-GB" b="0" dirty="0"/>
              </a:p>
              <a:p>
                <a:pPr hangingPunct="1"/>
                <a:r>
                  <a:rPr lang="en-GB" b="0" dirty="0"/>
                  <a:t>To compare for different background B, B</a:t>
                </a:r>
                <a:r>
                  <a:rPr lang="en-GB" b="0" baseline="-25000" dirty="0"/>
                  <a:t>SC</a:t>
                </a:r>
                <a:r>
                  <a:rPr lang="en-GB" b="0" dirty="0"/>
                  <a:t> is normalised to produce an expulsion ratio, ER:</a:t>
                </a:r>
              </a:p>
              <a:p>
                <a:pPr hangingPunct="1"/>
                <a:endParaRPr lang="en-GB" b="0" dirty="0"/>
              </a:p>
              <a:p>
                <a:pPr marL="0" indent="0" hangingPunct="1">
                  <a:buFontTx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ER</m:t>
                      </m:r>
                      <m:r>
                        <a:rPr lang="en-GB" b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b="0" smtClean="0">
                              <a:latin typeface="Cambria Math" panose="02040503050406030204" pitchFamily="18" charset="0"/>
                            </a:rPr>
                            <m:t>B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b="0" smtClean="0">
                              <a:latin typeface="Cambria Math" panose="02040503050406030204" pitchFamily="18" charset="0"/>
                            </a:rPr>
                            <m:t>SC</m:t>
                          </m:r>
                        </m:sub>
                      </m:sSub>
                      <m:r>
                        <a:rPr lang="en-GB" b="0" smtClean="0">
                          <a:latin typeface="Cambria Math" panose="02040503050406030204" pitchFamily="18" charset="0"/>
                        </a:rPr>
                        <m:t>/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b="0" smtClean="0">
                              <a:latin typeface="Cambria Math" panose="02040503050406030204" pitchFamily="18" charset="0"/>
                            </a:rPr>
                            <m:t>B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b="0" smtClean="0">
                              <a:latin typeface="Cambria Math" panose="02040503050406030204" pitchFamily="18" charset="0"/>
                            </a:rPr>
                            <m:t>NC</m:t>
                          </m:r>
                        </m:sub>
                      </m:sSub>
                    </m:oMath>
                  </m:oMathPara>
                </a14:m>
                <a:endParaRPr lang="en-GB" b="0" dirty="0"/>
              </a:p>
            </p:txBody>
          </p:sp>
        </mc:Choice>
        <mc:Fallback xmlns="">
          <p:sp>
            <p:nvSpPr>
              <p:cNvPr id="2" name="Content Placeholder 5">
                <a:extLst>
                  <a:ext uri="{FF2B5EF4-FFF2-40B4-BE49-F238E27FC236}">
                    <a16:creationId xmlns:a16="http://schemas.microsoft.com/office/drawing/2014/main" id="{BB5F99B8-9F67-3DDE-7C48-5A98DD2393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2514" y="1649399"/>
                <a:ext cx="9698590" cy="12007715"/>
              </a:xfrm>
              <a:prstGeom prst="rect">
                <a:avLst/>
              </a:prstGeom>
              <a:blipFill>
                <a:blip r:embed="rId3"/>
                <a:stretch>
                  <a:fillRect l="-2484" r="-2484"/>
                </a:stretch>
              </a:blipFill>
              <a:ln w="254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46712182"/>
      </p:ext>
    </p:extLst>
  </p:cSld>
  <p:clrMapOvr>
    <a:masterClrMapping/>
  </p:clrMapOvr>
  <p:transition spd="slow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138794-094C-2387-2023-0B1AB3970A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59342E-A07E-10E5-7D61-60C1FC3F36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52247" y="1649399"/>
            <a:ext cx="23119817" cy="11435343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n-GB" sz="13800" b="1" u="sng" dirty="0"/>
              <a:t>Annealed SS bilayers</a:t>
            </a:r>
          </a:p>
        </p:txBody>
      </p:sp>
      <p:sp>
        <p:nvSpPr>
          <p:cNvPr id="5" name="Slide Number">
            <a:extLst>
              <a:ext uri="{FF2B5EF4-FFF2-40B4-BE49-F238E27FC236}">
                <a16:creationId xmlns:a16="http://schemas.microsoft.com/office/drawing/2014/main" id="{763A0027-EFBA-3331-DEF2-69F1CE15E58B}"/>
              </a:ext>
            </a:extLst>
          </p:cNvPr>
          <p:cNvSpPr txBox="1">
            <a:spLocks/>
          </p:cNvSpPr>
          <p:nvPr/>
        </p:nvSpPr>
        <p:spPr>
          <a:xfrm>
            <a:off x="23976073" y="13051133"/>
            <a:ext cx="415498" cy="738662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800" b="1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defRPr>
            </a:lvl1pPr>
            <a:lvl2pPr marL="0" marR="0" indent="4572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9144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13716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18288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22860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27432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32004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36576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86CB4B4D-7CA3-9044-876B-883B54F8677D}" type="slidenum">
              <a:rPr lang="en-GB" sz="3600" smtClean="0"/>
              <a:pPr/>
              <a:t>18</a:t>
            </a:fld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155202706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 descr="Title 1">
            <a:extLst>
              <a:ext uri="{FF2B5EF4-FFF2-40B4-BE49-F238E27FC236}">
                <a16:creationId xmlns:a16="http://schemas.microsoft.com/office/drawing/2014/main" id="{22F48409-6031-3F67-C400-B56F967CC8C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12514" y="58886"/>
            <a:ext cx="23059550" cy="1392174"/>
          </a:xfrm>
        </p:spPr>
        <p:txBody>
          <a:bodyPr/>
          <a:lstStyle/>
          <a:p>
            <a:r>
              <a:rPr lang="en-US" altLang="en-US" sz="6800" dirty="0"/>
              <a:t>Multilayers: </a:t>
            </a:r>
            <a:r>
              <a:rPr lang="en-US" altLang="en-US" dirty="0"/>
              <a:t>As deposited</a:t>
            </a:r>
            <a:endParaRPr lang="en-US" altLang="en-US" sz="6800" dirty="0"/>
          </a:p>
        </p:txBody>
      </p:sp>
      <p:sp>
        <p:nvSpPr>
          <p:cNvPr id="3" name="Slide Number">
            <a:extLst>
              <a:ext uri="{FF2B5EF4-FFF2-40B4-BE49-F238E27FC236}">
                <a16:creationId xmlns:a16="http://schemas.microsoft.com/office/drawing/2014/main" id="{EA5CE471-57A4-C009-2D98-CF72513BBAB6}"/>
              </a:ext>
            </a:extLst>
          </p:cNvPr>
          <p:cNvSpPr txBox="1">
            <a:spLocks/>
          </p:cNvSpPr>
          <p:nvPr/>
        </p:nvSpPr>
        <p:spPr>
          <a:xfrm>
            <a:off x="23976073" y="13051133"/>
            <a:ext cx="415498" cy="738662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800" b="1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defRPr>
            </a:lvl1pPr>
            <a:lvl2pPr marL="0" marR="0" indent="4572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9144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13716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18288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22860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27432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32004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36576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86CB4B4D-7CA3-9044-876B-883B54F8677D}" type="slidenum">
              <a:rPr lang="en-GB" sz="3600" smtClean="0"/>
              <a:pPr/>
              <a:t>19</a:t>
            </a:fld>
            <a:endParaRPr lang="en-GB" sz="36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10B17D3-8D55-9937-D5AA-E998D4337DF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4805" y="2940931"/>
            <a:ext cx="13807467" cy="9226314"/>
          </a:xfrm>
          <a:prstGeom prst="rect">
            <a:avLst/>
          </a:prstGeom>
        </p:spPr>
      </p:pic>
      <p:sp>
        <p:nvSpPr>
          <p:cNvPr id="2" name="Content Placeholder 5">
            <a:extLst>
              <a:ext uri="{FF2B5EF4-FFF2-40B4-BE49-F238E27FC236}">
                <a16:creationId xmlns:a16="http://schemas.microsoft.com/office/drawing/2014/main" id="{858E178A-EEC7-3D99-AB51-5C386B9F4C0C}"/>
              </a:ext>
            </a:extLst>
          </p:cNvPr>
          <p:cNvSpPr txBox="1">
            <a:spLocks/>
          </p:cNvSpPr>
          <p:nvPr/>
        </p:nvSpPr>
        <p:spPr>
          <a:xfrm>
            <a:off x="312514" y="1451061"/>
            <a:ext cx="9505790" cy="12206054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91439" bIns="91439" anchor="ctr">
            <a:normAutofit lnSpcReduction="10000"/>
          </a:bodyPr>
          <a:lstStyle>
            <a:lvl1pPr marL="635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800" b="1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1pPr>
            <a:lvl2pPr marL="1651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000" b="0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2pPr>
            <a:lvl3pPr marL="2667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000" b="0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3pPr>
            <a:lvl4pPr marL="3683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000" b="0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4pPr>
            <a:lvl5pPr marL="4699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000" b="0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5pPr>
            <a:lvl6pPr marL="0" marR="0" indent="1143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1" i="0" u="none" strike="noStrike" cap="none" spc="0" baseline="0">
                <a:solidFill>
                  <a:srgbClr val="305AAD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13716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1" i="0" u="none" strike="noStrike" cap="none" spc="0" baseline="0">
                <a:solidFill>
                  <a:srgbClr val="305AAD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16002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1" i="0" u="none" strike="noStrike" cap="none" spc="0" baseline="0">
                <a:solidFill>
                  <a:srgbClr val="305AAD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18288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1" i="0" u="none" strike="noStrike" cap="none" spc="0" baseline="0">
                <a:solidFill>
                  <a:srgbClr val="305AAD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hangingPunct="1"/>
            <a:r>
              <a:rPr lang="en-GB" b="0" dirty="0"/>
              <a:t>Take the Nb sample as baseline</a:t>
            </a:r>
          </a:p>
          <a:p>
            <a:pPr hangingPunct="1"/>
            <a:endParaRPr lang="en-US" b="0" dirty="0"/>
          </a:p>
          <a:p>
            <a:pPr hangingPunct="1"/>
            <a:r>
              <a:rPr lang="en-US" b="0" dirty="0"/>
              <a:t>2 SS bilayer samples</a:t>
            </a:r>
          </a:p>
          <a:p>
            <a:pPr lvl="1" hangingPunct="1"/>
            <a:r>
              <a:rPr lang="en-US" dirty="0"/>
              <a:t>Nb/</a:t>
            </a:r>
            <a:r>
              <a:rPr lang="en-US" dirty="0" err="1"/>
              <a:t>NbTiN</a:t>
            </a:r>
            <a:endParaRPr lang="en-US" dirty="0"/>
          </a:p>
          <a:p>
            <a:pPr lvl="1" hangingPunct="1"/>
            <a:r>
              <a:rPr lang="en-US" dirty="0" err="1"/>
              <a:t>d</a:t>
            </a:r>
            <a:r>
              <a:rPr lang="en-US" baseline="-25000" dirty="0" err="1"/>
              <a:t>NbTiN</a:t>
            </a:r>
            <a:r>
              <a:rPr lang="en-US" dirty="0"/>
              <a:t> = 60nm</a:t>
            </a:r>
          </a:p>
          <a:p>
            <a:pPr hangingPunct="1"/>
            <a:endParaRPr lang="en-US" dirty="0"/>
          </a:p>
          <a:p>
            <a:pPr hangingPunct="1"/>
            <a:r>
              <a:rPr lang="en-US" b="0" dirty="0"/>
              <a:t>Anneal treatment (substrate/film):</a:t>
            </a:r>
          </a:p>
          <a:p>
            <a:pPr lvl="1" hangingPunct="1"/>
            <a:r>
              <a:rPr lang="en-US" dirty="0"/>
              <a:t>800/900°C anneal</a:t>
            </a:r>
          </a:p>
          <a:p>
            <a:pPr lvl="1" hangingPunct="1"/>
            <a:r>
              <a:rPr lang="en-US" dirty="0"/>
              <a:t>900/900°C anneal</a:t>
            </a:r>
          </a:p>
          <a:p>
            <a:pPr lvl="1" hangingPunct="1"/>
            <a:endParaRPr lang="en-US" dirty="0"/>
          </a:p>
          <a:p>
            <a:pPr hangingPunct="1"/>
            <a:r>
              <a:rPr lang="en-US" b="0" dirty="0"/>
              <a:t>Flux lens heat pulse: </a:t>
            </a:r>
          </a:p>
          <a:p>
            <a:pPr lvl="1" hangingPunct="1"/>
            <a:r>
              <a:rPr lang="en-US" b="0" dirty="0"/>
              <a:t>Requires </a:t>
            </a:r>
            <a:r>
              <a:rPr lang="en-US" b="0" dirty="0" err="1"/>
              <a:t>T</a:t>
            </a:r>
            <a:r>
              <a:rPr lang="en-US" b="0" baseline="-25000" dirty="0" err="1"/>
              <a:t>max</a:t>
            </a:r>
            <a:r>
              <a:rPr lang="en-US" b="0" dirty="0"/>
              <a:t> &gt; </a:t>
            </a:r>
            <a:r>
              <a:rPr lang="en-US" b="0" dirty="0" err="1"/>
              <a:t>T</a:t>
            </a:r>
            <a:r>
              <a:rPr lang="en-US" b="0" baseline="-25000" dirty="0" err="1"/>
              <a:t>c,Nb</a:t>
            </a:r>
            <a:r>
              <a:rPr lang="en-US" b="0" dirty="0"/>
              <a:t> </a:t>
            </a:r>
            <a:endParaRPr lang="en-US" dirty="0"/>
          </a:p>
          <a:p>
            <a:pPr lvl="2" hangingPunct="1"/>
            <a:r>
              <a:rPr lang="en-US" dirty="0"/>
              <a:t>N</a:t>
            </a:r>
            <a:r>
              <a:rPr lang="en-US" b="0" dirty="0"/>
              <a:t>o sign of </a:t>
            </a:r>
            <a:r>
              <a:rPr lang="en-US" b="0" dirty="0" err="1"/>
              <a:t>T</a:t>
            </a:r>
            <a:r>
              <a:rPr lang="en-US" b="0" baseline="-25000" dirty="0" err="1"/>
              <a:t>c,NbTiN</a:t>
            </a:r>
            <a:endParaRPr lang="en-US" b="0" dirty="0"/>
          </a:p>
          <a:p>
            <a:pPr lvl="2" hangingPunct="1"/>
            <a:endParaRPr lang="en-US" b="0" dirty="0"/>
          </a:p>
          <a:p>
            <a:pPr hangingPunct="1"/>
            <a:r>
              <a:rPr lang="en-GB" dirty="0">
                <a:solidFill>
                  <a:schemeClr val="bg1"/>
                </a:solidFill>
              </a:rPr>
              <a:t>Expulsion ratio larger than Nb</a:t>
            </a:r>
          </a:p>
          <a:p>
            <a:pPr hangingPunct="1"/>
            <a:r>
              <a:rPr lang="en-GB" b="0" dirty="0">
                <a:solidFill>
                  <a:schemeClr val="bg1"/>
                </a:solidFill>
              </a:rPr>
              <a:t>Sign of saturation at large ∇T</a:t>
            </a:r>
          </a:p>
          <a:p>
            <a:pPr hangingPunct="1"/>
            <a:r>
              <a:rPr lang="en-GB" b="0" dirty="0" err="1">
                <a:solidFill>
                  <a:schemeClr val="bg1"/>
                </a:solidFill>
              </a:rPr>
              <a:t>T</a:t>
            </a:r>
            <a:r>
              <a:rPr lang="en-GB" b="0" baseline="-25000" dirty="0" err="1">
                <a:solidFill>
                  <a:schemeClr val="bg1"/>
                </a:solidFill>
              </a:rPr>
              <a:t>max</a:t>
            </a:r>
            <a:r>
              <a:rPr lang="en-GB" b="0" dirty="0">
                <a:solidFill>
                  <a:schemeClr val="bg1"/>
                </a:solidFill>
              </a:rPr>
              <a:t> does not influence behaviour</a:t>
            </a:r>
          </a:p>
          <a:p>
            <a:pPr lvl="1" hangingPunct="1"/>
            <a:r>
              <a:rPr lang="en-GB" dirty="0">
                <a:solidFill>
                  <a:schemeClr val="bg1"/>
                </a:solidFill>
              </a:rPr>
              <a:t>Each pulse is full expulsion</a:t>
            </a:r>
          </a:p>
        </p:txBody>
      </p:sp>
    </p:spTree>
    <p:extLst>
      <p:ext uri="{BB962C8B-B14F-4D97-AF65-F5344CB8AC3E}">
        <p14:creationId xmlns:p14="http://schemas.microsoft.com/office/powerpoint/2010/main" val="4000099053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08898B66-D4FE-47FD-0414-B0AED2A1C6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45110" y="1649399"/>
            <a:ext cx="14045371" cy="12007715"/>
          </a:xfrm>
        </p:spPr>
        <p:txBody>
          <a:bodyPr anchor="ctr"/>
          <a:lstStyle/>
          <a:p>
            <a:r>
              <a:rPr lang="en-GB" dirty="0"/>
              <a:t>Magnetic flux can be trapped within a superconductor</a:t>
            </a:r>
          </a:p>
          <a:p>
            <a:pPr lvl="1"/>
            <a:r>
              <a:rPr lang="en-GB" dirty="0"/>
              <a:t>Manifest as normal conducting cone like structures</a:t>
            </a:r>
          </a:p>
          <a:p>
            <a:r>
              <a:rPr lang="en-GB" dirty="0">
                <a:solidFill>
                  <a:srgbClr val="C00000"/>
                </a:solidFill>
              </a:rPr>
              <a:t>Trapped vortices increase surface resistance R</a:t>
            </a:r>
            <a:r>
              <a:rPr lang="en-GB" baseline="-25000" dirty="0">
                <a:solidFill>
                  <a:srgbClr val="C00000"/>
                </a:solidFill>
              </a:rPr>
              <a:t>s</a:t>
            </a:r>
          </a:p>
          <a:p>
            <a:pPr lvl="1"/>
            <a:r>
              <a:rPr lang="en-GB" dirty="0"/>
              <a:t>Increased power loss in the cavity surface as heat</a:t>
            </a:r>
          </a:p>
          <a:p>
            <a:pPr lvl="2"/>
            <a:r>
              <a:rPr lang="en-GB" dirty="0"/>
              <a:t>Risk of localised quenches</a:t>
            </a:r>
          </a:p>
          <a:p>
            <a:pPr lvl="1"/>
            <a:r>
              <a:rPr lang="en-GB" dirty="0">
                <a:solidFill>
                  <a:srgbClr val="C00000"/>
                </a:solidFill>
              </a:rPr>
              <a:t>Reduced Q</a:t>
            </a:r>
            <a:r>
              <a:rPr lang="en-GB" baseline="-25000" dirty="0">
                <a:solidFill>
                  <a:srgbClr val="C00000"/>
                </a:solidFill>
              </a:rPr>
              <a:t>0</a:t>
            </a:r>
            <a:r>
              <a:rPr lang="en-GB" dirty="0">
                <a:solidFill>
                  <a:srgbClr val="C00000"/>
                </a:solidFill>
              </a:rPr>
              <a:t> and limits </a:t>
            </a:r>
            <a:r>
              <a:rPr lang="en-GB" dirty="0" err="1">
                <a:solidFill>
                  <a:srgbClr val="C00000"/>
                </a:solidFill>
              </a:rPr>
              <a:t>E</a:t>
            </a:r>
            <a:r>
              <a:rPr lang="en-GB" baseline="-25000" dirty="0" err="1">
                <a:solidFill>
                  <a:srgbClr val="C00000"/>
                </a:solidFill>
              </a:rPr>
              <a:t>acc</a:t>
            </a:r>
            <a:endParaRPr lang="en-GB" baseline="-25000" dirty="0">
              <a:solidFill>
                <a:srgbClr val="C00000"/>
              </a:solidFill>
            </a:endParaRPr>
          </a:p>
          <a:p>
            <a:endParaRPr lang="en-GB" baseline="-25000" dirty="0"/>
          </a:p>
          <a:p>
            <a:r>
              <a:rPr lang="en-GB" dirty="0"/>
              <a:t>Fast or slow cooldowns?</a:t>
            </a:r>
          </a:p>
          <a:p>
            <a:pPr lvl="1"/>
            <a:r>
              <a:rPr lang="en-GB" dirty="0"/>
              <a:t>Fast cooldowns = larger thermal gradient = more magnetic flux expulsion</a:t>
            </a:r>
          </a:p>
          <a:p>
            <a:pPr lvl="1"/>
            <a:r>
              <a:rPr lang="en-GB" dirty="0"/>
              <a:t>However, larger thermal gradients can increase the amount of trapped flux in Nb on Cu cavities</a:t>
            </a:r>
          </a:p>
          <a:p>
            <a:pPr lvl="2"/>
            <a:r>
              <a:rPr lang="en-GB" dirty="0"/>
              <a:t>Bi-metal junction and Seebeck effect produces B field</a:t>
            </a:r>
          </a:p>
          <a:p>
            <a:pPr lvl="3"/>
            <a:r>
              <a:rPr lang="en-GB" dirty="0"/>
              <a:t>Self generated B field is trapped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Does this occur with other materials?</a:t>
            </a:r>
          </a:p>
          <a:p>
            <a:pPr lvl="1"/>
            <a:r>
              <a:rPr lang="en-GB" dirty="0"/>
              <a:t>Can we correlate flux trapping with cooldowns and RF performance?</a:t>
            </a:r>
          </a:p>
          <a:p>
            <a:pPr lvl="1"/>
            <a:r>
              <a:rPr lang="en-GB" dirty="0"/>
              <a:t>Small samples are faster to test than full size cavities</a:t>
            </a:r>
          </a:p>
          <a:p>
            <a:pPr lvl="2"/>
            <a:r>
              <a:rPr lang="en-GB" dirty="0"/>
              <a:t>Easier to deposit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1CC72B7-17DA-3F4B-3A59-DE243B8B46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5110" y="58886"/>
            <a:ext cx="23026954" cy="1392174"/>
          </a:xfrm>
        </p:spPr>
        <p:txBody>
          <a:bodyPr>
            <a:normAutofit/>
          </a:bodyPr>
          <a:lstStyle/>
          <a:p>
            <a:r>
              <a:rPr lang="en-GB" dirty="0"/>
              <a:t>Why flux expulsion?</a:t>
            </a:r>
          </a:p>
        </p:txBody>
      </p:sp>
      <p:sp>
        <p:nvSpPr>
          <p:cNvPr id="8" name="Rectangle 38">
            <a:extLst>
              <a:ext uri="{FF2B5EF4-FFF2-40B4-BE49-F238E27FC236}">
                <a16:creationId xmlns:a16="http://schemas.microsoft.com/office/drawing/2014/main" id="{BEE2BC7E-83B7-06E6-37E5-C27E8FB62E31}"/>
              </a:ext>
            </a:extLst>
          </p:cNvPr>
          <p:cNvSpPr/>
          <p:nvPr/>
        </p:nvSpPr>
        <p:spPr>
          <a:xfrm>
            <a:off x="18319576" y="3519139"/>
            <a:ext cx="5173709" cy="1087039"/>
          </a:xfrm>
          <a:prstGeom prst="rect">
            <a:avLst/>
          </a:prstGeom>
          <a:solidFill>
            <a:srgbClr val="FFFFFF"/>
          </a:solidFill>
          <a:ln w="38100" cap="flat">
            <a:solidFill>
              <a:srgbClr val="FFFFFF"/>
            </a:solidFill>
            <a:prstDash val="solid"/>
            <a:round/>
          </a:ln>
          <a:effectLst/>
        </p:spPr>
        <p:txBody>
          <a:bodyPr wrap="square" lIns="91438" tIns="91438" rIns="91438" bIns="91438" numCol="1" anchor="ctr">
            <a:noAutofit/>
          </a:bodyPr>
          <a:lstStyle/>
          <a:p>
            <a:pPr>
              <a:defRPr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51EEEF8-5FFB-1006-3FE5-FD0D0A12576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7633"/>
          <a:stretch/>
        </p:blipFill>
        <p:spPr>
          <a:xfrm>
            <a:off x="14283603" y="4965811"/>
            <a:ext cx="8799069" cy="378437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38D5B7A-82EC-7E40-4998-B3C4E10ECBC6}"/>
              </a:ext>
            </a:extLst>
          </p:cNvPr>
          <p:cNvSpPr txBox="1"/>
          <p:nvPr/>
        </p:nvSpPr>
        <p:spPr>
          <a:xfrm>
            <a:off x="14283603" y="8875992"/>
            <a:ext cx="8071944" cy="615551"/>
          </a:xfrm>
          <a:prstGeom prst="rect">
            <a:avLst/>
          </a:prstGeom>
          <a:noFill/>
          <a:ln w="254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91439" rIns="91439" bIns="91439" numCol="1" spcCol="38100" rtlCol="0" anchor="t">
            <a:spAutoFit/>
          </a:bodyPr>
          <a:lstStyle/>
          <a:p>
            <a:pPr marL="0" marR="0" indent="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400" b="0" i="0" u="none" strike="noStrike" cap="none" spc="0" normalizeH="0" baseline="0" dirty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Kubo, T., 2016. Flux trapping in superconducting accelerating cavities during cooling down with a spatial temperature gradient. Progress of Theoretical and Experimental Physics, 2016(5), p.053G01.</a:t>
            </a:r>
          </a:p>
        </p:txBody>
      </p:sp>
      <p:sp>
        <p:nvSpPr>
          <p:cNvPr id="6" name="Slide Number">
            <a:extLst>
              <a:ext uri="{FF2B5EF4-FFF2-40B4-BE49-F238E27FC236}">
                <a16:creationId xmlns:a16="http://schemas.microsoft.com/office/drawing/2014/main" id="{9B51BC0D-B316-57D4-B3CA-F27CB0E38EF7}"/>
              </a:ext>
            </a:extLst>
          </p:cNvPr>
          <p:cNvSpPr txBox="1">
            <a:spLocks/>
          </p:cNvSpPr>
          <p:nvPr/>
        </p:nvSpPr>
        <p:spPr>
          <a:xfrm>
            <a:off x="23976073" y="13051133"/>
            <a:ext cx="415498" cy="738662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800" b="1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defRPr>
            </a:lvl1pPr>
            <a:lvl2pPr marL="0" marR="0" indent="4572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9144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13716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18288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22860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27432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32004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36576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86CB4B4D-7CA3-9044-876B-883B54F8677D}" type="slidenum">
              <a:rPr lang="en-GB" sz="3600" smtClean="0"/>
              <a:pPr/>
              <a:t>2</a:t>
            </a:fld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1528041483"/>
      </p:ext>
    </p:extLst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graph of a graph showing a red line&#10;&#10;Description automatically generated">
            <a:extLst>
              <a:ext uri="{FF2B5EF4-FFF2-40B4-BE49-F238E27FC236}">
                <a16:creationId xmlns:a16="http://schemas.microsoft.com/office/drawing/2014/main" id="{7EE757BA-D513-F514-D603-550497CA8EE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4753" y="2645432"/>
            <a:ext cx="13827831" cy="9226800"/>
          </a:xfrm>
          <a:prstGeom prst="rect">
            <a:avLst/>
          </a:prstGeom>
        </p:spPr>
      </p:pic>
      <p:sp>
        <p:nvSpPr>
          <p:cNvPr id="19457" name="Rectangle 1" descr="Title 1">
            <a:extLst>
              <a:ext uri="{FF2B5EF4-FFF2-40B4-BE49-F238E27FC236}">
                <a16:creationId xmlns:a16="http://schemas.microsoft.com/office/drawing/2014/main" id="{22F48409-6031-3F67-C400-B56F967CC8C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12514" y="58886"/>
            <a:ext cx="23059550" cy="1392174"/>
          </a:xfrm>
        </p:spPr>
        <p:txBody>
          <a:bodyPr/>
          <a:lstStyle/>
          <a:p>
            <a:r>
              <a:rPr lang="en-US" altLang="en-US" sz="6800" dirty="0"/>
              <a:t>Multilayers: </a:t>
            </a:r>
            <a:r>
              <a:rPr lang="en-US" altLang="en-US" dirty="0"/>
              <a:t>As deposited</a:t>
            </a:r>
            <a:endParaRPr lang="en-US" altLang="en-US" sz="6800" dirty="0"/>
          </a:p>
        </p:txBody>
      </p:sp>
      <p:sp>
        <p:nvSpPr>
          <p:cNvPr id="3" name="Slide Number">
            <a:extLst>
              <a:ext uri="{FF2B5EF4-FFF2-40B4-BE49-F238E27FC236}">
                <a16:creationId xmlns:a16="http://schemas.microsoft.com/office/drawing/2014/main" id="{EA5CE471-57A4-C009-2D98-CF72513BBAB6}"/>
              </a:ext>
            </a:extLst>
          </p:cNvPr>
          <p:cNvSpPr txBox="1">
            <a:spLocks/>
          </p:cNvSpPr>
          <p:nvPr/>
        </p:nvSpPr>
        <p:spPr>
          <a:xfrm>
            <a:off x="23976073" y="13051133"/>
            <a:ext cx="415498" cy="738662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800" b="1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defRPr>
            </a:lvl1pPr>
            <a:lvl2pPr marL="0" marR="0" indent="4572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9144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13716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18288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22860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27432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32004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36576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86CB4B4D-7CA3-9044-876B-883B54F8677D}" type="slidenum">
              <a:rPr lang="en-GB" sz="3600" smtClean="0"/>
              <a:pPr/>
              <a:t>20</a:t>
            </a:fld>
            <a:endParaRPr lang="en-GB" sz="3600" dirty="0"/>
          </a:p>
        </p:txBody>
      </p:sp>
      <p:sp>
        <p:nvSpPr>
          <p:cNvPr id="2" name="Content Placeholder 5">
            <a:extLst>
              <a:ext uri="{FF2B5EF4-FFF2-40B4-BE49-F238E27FC236}">
                <a16:creationId xmlns:a16="http://schemas.microsoft.com/office/drawing/2014/main" id="{EE80ADCE-97FA-362B-C8EE-EBDB4C1E9762}"/>
              </a:ext>
            </a:extLst>
          </p:cNvPr>
          <p:cNvSpPr txBox="1">
            <a:spLocks/>
          </p:cNvSpPr>
          <p:nvPr/>
        </p:nvSpPr>
        <p:spPr>
          <a:xfrm>
            <a:off x="312514" y="1451061"/>
            <a:ext cx="9505790" cy="12206054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91439" bIns="91439" anchor="ctr">
            <a:normAutofit lnSpcReduction="10000"/>
          </a:bodyPr>
          <a:lstStyle>
            <a:lvl1pPr marL="635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800" b="1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1pPr>
            <a:lvl2pPr marL="1651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000" b="0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2pPr>
            <a:lvl3pPr marL="2667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000" b="0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3pPr>
            <a:lvl4pPr marL="3683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000" b="0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4pPr>
            <a:lvl5pPr marL="4699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000" b="0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5pPr>
            <a:lvl6pPr marL="0" marR="0" indent="1143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1" i="0" u="none" strike="noStrike" cap="none" spc="0" baseline="0">
                <a:solidFill>
                  <a:srgbClr val="305AAD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13716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1" i="0" u="none" strike="noStrike" cap="none" spc="0" baseline="0">
                <a:solidFill>
                  <a:srgbClr val="305AAD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16002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1" i="0" u="none" strike="noStrike" cap="none" spc="0" baseline="0">
                <a:solidFill>
                  <a:srgbClr val="305AAD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18288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1" i="0" u="none" strike="noStrike" cap="none" spc="0" baseline="0">
                <a:solidFill>
                  <a:srgbClr val="305AAD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hangingPunct="1"/>
            <a:r>
              <a:rPr lang="en-GB" b="0" dirty="0"/>
              <a:t>Take the Nb sample as baseline</a:t>
            </a:r>
          </a:p>
          <a:p>
            <a:pPr hangingPunct="1"/>
            <a:endParaRPr lang="en-US" b="0" dirty="0"/>
          </a:p>
          <a:p>
            <a:pPr hangingPunct="1"/>
            <a:r>
              <a:rPr lang="en-US" b="0" dirty="0"/>
              <a:t>2 SS bilayer samples</a:t>
            </a:r>
          </a:p>
          <a:p>
            <a:pPr lvl="1" hangingPunct="1"/>
            <a:r>
              <a:rPr lang="en-US" dirty="0"/>
              <a:t>Nb/</a:t>
            </a:r>
            <a:r>
              <a:rPr lang="en-US" dirty="0" err="1"/>
              <a:t>NbTiN</a:t>
            </a:r>
            <a:endParaRPr lang="en-US" dirty="0"/>
          </a:p>
          <a:p>
            <a:pPr lvl="1" hangingPunct="1"/>
            <a:r>
              <a:rPr lang="en-US" dirty="0" err="1"/>
              <a:t>d</a:t>
            </a:r>
            <a:r>
              <a:rPr lang="en-US" baseline="-25000" dirty="0" err="1"/>
              <a:t>NbTiN</a:t>
            </a:r>
            <a:r>
              <a:rPr lang="en-US" dirty="0"/>
              <a:t> = 60nm</a:t>
            </a:r>
          </a:p>
          <a:p>
            <a:pPr hangingPunct="1"/>
            <a:endParaRPr lang="en-US" dirty="0"/>
          </a:p>
          <a:p>
            <a:pPr hangingPunct="1"/>
            <a:r>
              <a:rPr lang="en-US" b="0" dirty="0"/>
              <a:t>Anneal treatment (substrate/film):</a:t>
            </a:r>
          </a:p>
          <a:p>
            <a:pPr lvl="1" hangingPunct="1"/>
            <a:r>
              <a:rPr lang="en-US" dirty="0"/>
              <a:t>800/900°C anneal</a:t>
            </a:r>
          </a:p>
          <a:p>
            <a:pPr lvl="1" hangingPunct="1"/>
            <a:r>
              <a:rPr lang="en-US" dirty="0"/>
              <a:t>900/900°C anneal</a:t>
            </a:r>
          </a:p>
          <a:p>
            <a:pPr lvl="1" hangingPunct="1"/>
            <a:endParaRPr lang="en-US" dirty="0"/>
          </a:p>
          <a:p>
            <a:pPr hangingPunct="1"/>
            <a:r>
              <a:rPr lang="en-US" b="0" dirty="0"/>
              <a:t>Flux lens heat pulse: </a:t>
            </a:r>
          </a:p>
          <a:p>
            <a:pPr lvl="1" hangingPunct="1"/>
            <a:r>
              <a:rPr lang="en-US" b="0" dirty="0"/>
              <a:t>Requires </a:t>
            </a:r>
            <a:r>
              <a:rPr lang="en-US" b="0" dirty="0" err="1"/>
              <a:t>T</a:t>
            </a:r>
            <a:r>
              <a:rPr lang="en-US" b="0" baseline="-25000" dirty="0" err="1"/>
              <a:t>max</a:t>
            </a:r>
            <a:r>
              <a:rPr lang="en-US" b="0" dirty="0"/>
              <a:t> &gt; </a:t>
            </a:r>
            <a:r>
              <a:rPr lang="en-US" b="0" dirty="0" err="1"/>
              <a:t>T</a:t>
            </a:r>
            <a:r>
              <a:rPr lang="en-US" b="0" baseline="-25000" dirty="0" err="1"/>
              <a:t>c,Nb</a:t>
            </a:r>
            <a:r>
              <a:rPr lang="en-US" b="0" dirty="0"/>
              <a:t> </a:t>
            </a:r>
            <a:endParaRPr lang="en-US" dirty="0"/>
          </a:p>
          <a:p>
            <a:pPr lvl="2" hangingPunct="1"/>
            <a:r>
              <a:rPr lang="en-US" dirty="0"/>
              <a:t>N</a:t>
            </a:r>
            <a:r>
              <a:rPr lang="en-US" b="0" dirty="0"/>
              <a:t>o sign of </a:t>
            </a:r>
            <a:r>
              <a:rPr lang="en-US" b="0" dirty="0" err="1"/>
              <a:t>T</a:t>
            </a:r>
            <a:r>
              <a:rPr lang="en-US" b="0" baseline="-25000" dirty="0" err="1"/>
              <a:t>c,NbTiN</a:t>
            </a:r>
            <a:endParaRPr lang="en-US" b="0" dirty="0"/>
          </a:p>
          <a:p>
            <a:pPr lvl="2" hangingPunct="1"/>
            <a:endParaRPr lang="en-US" b="0" dirty="0"/>
          </a:p>
          <a:p>
            <a:pPr hangingPunct="1"/>
            <a:r>
              <a:rPr lang="en-GB" dirty="0">
                <a:solidFill>
                  <a:schemeClr val="bg1"/>
                </a:solidFill>
              </a:rPr>
              <a:t>Expulsion ratio larger than Nb</a:t>
            </a:r>
          </a:p>
          <a:p>
            <a:pPr hangingPunct="1"/>
            <a:r>
              <a:rPr lang="en-GB" b="0" dirty="0">
                <a:solidFill>
                  <a:schemeClr val="bg1"/>
                </a:solidFill>
              </a:rPr>
              <a:t>Sign of saturation at large ∇T</a:t>
            </a:r>
          </a:p>
          <a:p>
            <a:pPr hangingPunct="1"/>
            <a:r>
              <a:rPr lang="en-GB" b="0" dirty="0" err="1">
                <a:solidFill>
                  <a:schemeClr val="bg1"/>
                </a:solidFill>
              </a:rPr>
              <a:t>T</a:t>
            </a:r>
            <a:r>
              <a:rPr lang="en-GB" b="0" baseline="-25000" dirty="0" err="1">
                <a:solidFill>
                  <a:schemeClr val="bg1"/>
                </a:solidFill>
              </a:rPr>
              <a:t>max</a:t>
            </a:r>
            <a:r>
              <a:rPr lang="en-GB" b="0" dirty="0">
                <a:solidFill>
                  <a:schemeClr val="bg1"/>
                </a:solidFill>
              </a:rPr>
              <a:t> does not influence behaviour</a:t>
            </a:r>
          </a:p>
          <a:p>
            <a:pPr lvl="1" hangingPunct="1"/>
            <a:r>
              <a:rPr lang="en-GB" dirty="0">
                <a:solidFill>
                  <a:schemeClr val="bg1"/>
                </a:solidFill>
              </a:rPr>
              <a:t>Each pulse is full expulsion</a:t>
            </a:r>
          </a:p>
        </p:txBody>
      </p:sp>
    </p:spTree>
    <p:extLst>
      <p:ext uri="{BB962C8B-B14F-4D97-AF65-F5344CB8AC3E}">
        <p14:creationId xmlns:p14="http://schemas.microsoft.com/office/powerpoint/2010/main" val="1660058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 descr="Title 1">
            <a:extLst>
              <a:ext uri="{FF2B5EF4-FFF2-40B4-BE49-F238E27FC236}">
                <a16:creationId xmlns:a16="http://schemas.microsoft.com/office/drawing/2014/main" id="{22F48409-6031-3F67-C400-B56F967CC8C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12514" y="58886"/>
            <a:ext cx="23059550" cy="1392174"/>
          </a:xfrm>
        </p:spPr>
        <p:txBody>
          <a:bodyPr/>
          <a:lstStyle/>
          <a:p>
            <a:r>
              <a:rPr lang="en-US" altLang="en-US" sz="6800" dirty="0"/>
              <a:t>Multilayers: </a:t>
            </a:r>
            <a:r>
              <a:rPr lang="en-US" altLang="en-US" dirty="0"/>
              <a:t>As deposited</a:t>
            </a:r>
            <a:endParaRPr lang="en-US" altLang="en-US" sz="6800" dirty="0"/>
          </a:p>
        </p:txBody>
      </p:sp>
      <p:sp>
        <p:nvSpPr>
          <p:cNvPr id="3" name="Slide Number">
            <a:extLst>
              <a:ext uri="{FF2B5EF4-FFF2-40B4-BE49-F238E27FC236}">
                <a16:creationId xmlns:a16="http://schemas.microsoft.com/office/drawing/2014/main" id="{EA5CE471-57A4-C009-2D98-CF72513BBAB6}"/>
              </a:ext>
            </a:extLst>
          </p:cNvPr>
          <p:cNvSpPr txBox="1">
            <a:spLocks/>
          </p:cNvSpPr>
          <p:nvPr/>
        </p:nvSpPr>
        <p:spPr>
          <a:xfrm>
            <a:off x="23976073" y="13051133"/>
            <a:ext cx="415498" cy="738662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800" b="1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defRPr>
            </a:lvl1pPr>
            <a:lvl2pPr marL="0" marR="0" indent="4572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9144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13716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18288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22860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27432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32004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36576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86CB4B4D-7CA3-9044-876B-883B54F8677D}" type="slidenum">
              <a:rPr lang="en-GB" sz="3600" smtClean="0"/>
              <a:pPr/>
              <a:t>21</a:t>
            </a:fld>
            <a:endParaRPr lang="en-GB" sz="3600" dirty="0"/>
          </a:p>
        </p:txBody>
      </p:sp>
      <p:pic>
        <p:nvPicPr>
          <p:cNvPr id="4" name="SS_Pulses">
            <a:hlinkClick r:id="" action="ppaction://media"/>
            <a:extLst>
              <a:ext uri="{FF2B5EF4-FFF2-40B4-BE49-F238E27FC236}">
                <a16:creationId xmlns:a16="http://schemas.microsoft.com/office/drawing/2014/main" id="{3BDF7F5E-8ADA-3D14-ED47-9E226A9B43FC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4"/>
          <a:srcRect l="7964" r="7926"/>
          <a:stretch/>
        </p:blipFill>
        <p:spPr>
          <a:xfrm>
            <a:off x="9818304" y="2641818"/>
            <a:ext cx="13796665" cy="9226800"/>
          </a:xfrm>
          <a:prstGeom prst="rect">
            <a:avLst/>
          </a:prstGeom>
        </p:spPr>
      </p:pic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338A9928-0DC7-7E8B-8DA2-351F03E11F60}"/>
              </a:ext>
            </a:extLst>
          </p:cNvPr>
          <p:cNvSpPr txBox="1">
            <a:spLocks/>
          </p:cNvSpPr>
          <p:nvPr/>
        </p:nvSpPr>
        <p:spPr>
          <a:xfrm>
            <a:off x="312514" y="1451061"/>
            <a:ext cx="9505790" cy="12206054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91439" bIns="91439" anchor="ctr">
            <a:normAutofit lnSpcReduction="10000"/>
          </a:bodyPr>
          <a:lstStyle>
            <a:lvl1pPr marL="635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800" b="1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1pPr>
            <a:lvl2pPr marL="1651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000" b="0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2pPr>
            <a:lvl3pPr marL="2667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000" b="0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3pPr>
            <a:lvl4pPr marL="3683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000" b="0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4pPr>
            <a:lvl5pPr marL="4699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000" b="0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5pPr>
            <a:lvl6pPr marL="0" marR="0" indent="1143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1" i="0" u="none" strike="noStrike" cap="none" spc="0" baseline="0">
                <a:solidFill>
                  <a:srgbClr val="305AAD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13716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1" i="0" u="none" strike="noStrike" cap="none" spc="0" baseline="0">
                <a:solidFill>
                  <a:srgbClr val="305AAD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16002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1" i="0" u="none" strike="noStrike" cap="none" spc="0" baseline="0">
                <a:solidFill>
                  <a:srgbClr val="305AAD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18288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1" i="0" u="none" strike="noStrike" cap="none" spc="0" baseline="0">
                <a:solidFill>
                  <a:srgbClr val="305AAD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hangingPunct="1"/>
            <a:r>
              <a:rPr lang="en-GB" b="0" dirty="0"/>
              <a:t>Take the Nb sample as baseline</a:t>
            </a:r>
          </a:p>
          <a:p>
            <a:pPr hangingPunct="1"/>
            <a:endParaRPr lang="en-US" b="0" dirty="0"/>
          </a:p>
          <a:p>
            <a:pPr hangingPunct="1"/>
            <a:r>
              <a:rPr lang="en-US" b="0" dirty="0"/>
              <a:t>2 SS bilayer samples</a:t>
            </a:r>
          </a:p>
          <a:p>
            <a:pPr lvl="1" hangingPunct="1"/>
            <a:r>
              <a:rPr lang="en-US" dirty="0"/>
              <a:t>Nb/</a:t>
            </a:r>
            <a:r>
              <a:rPr lang="en-US" dirty="0" err="1"/>
              <a:t>NbTiN</a:t>
            </a:r>
            <a:endParaRPr lang="en-US" dirty="0"/>
          </a:p>
          <a:p>
            <a:pPr lvl="1" hangingPunct="1"/>
            <a:r>
              <a:rPr lang="en-US" dirty="0" err="1"/>
              <a:t>d</a:t>
            </a:r>
            <a:r>
              <a:rPr lang="en-US" baseline="-25000" dirty="0" err="1"/>
              <a:t>NbTiN</a:t>
            </a:r>
            <a:r>
              <a:rPr lang="en-US" dirty="0"/>
              <a:t> = 60nm</a:t>
            </a:r>
          </a:p>
          <a:p>
            <a:pPr hangingPunct="1"/>
            <a:endParaRPr lang="en-US" dirty="0"/>
          </a:p>
          <a:p>
            <a:pPr hangingPunct="1"/>
            <a:r>
              <a:rPr lang="en-US" b="0" dirty="0"/>
              <a:t>Anneal treatment (substrate/film):</a:t>
            </a:r>
          </a:p>
          <a:p>
            <a:pPr lvl="1" hangingPunct="1"/>
            <a:r>
              <a:rPr lang="en-US" dirty="0"/>
              <a:t>800/900°C anneal</a:t>
            </a:r>
          </a:p>
          <a:p>
            <a:pPr lvl="1" hangingPunct="1"/>
            <a:r>
              <a:rPr lang="en-US" dirty="0"/>
              <a:t>900/900°C anneal</a:t>
            </a:r>
          </a:p>
          <a:p>
            <a:pPr lvl="1" hangingPunct="1"/>
            <a:endParaRPr lang="en-US" dirty="0"/>
          </a:p>
          <a:p>
            <a:pPr hangingPunct="1"/>
            <a:r>
              <a:rPr lang="en-US" b="0" dirty="0"/>
              <a:t>Flux lens heat pulse: </a:t>
            </a:r>
          </a:p>
          <a:p>
            <a:pPr lvl="1" hangingPunct="1"/>
            <a:r>
              <a:rPr lang="en-US" b="0" dirty="0"/>
              <a:t>Requires </a:t>
            </a:r>
            <a:r>
              <a:rPr lang="en-US" b="0" dirty="0" err="1"/>
              <a:t>T</a:t>
            </a:r>
            <a:r>
              <a:rPr lang="en-US" b="0" baseline="-25000" dirty="0" err="1"/>
              <a:t>max</a:t>
            </a:r>
            <a:r>
              <a:rPr lang="en-US" b="0" dirty="0"/>
              <a:t> &gt; </a:t>
            </a:r>
            <a:r>
              <a:rPr lang="en-US" b="0" dirty="0" err="1"/>
              <a:t>T</a:t>
            </a:r>
            <a:r>
              <a:rPr lang="en-US" b="0" baseline="-25000" dirty="0" err="1"/>
              <a:t>c</a:t>
            </a:r>
            <a:r>
              <a:rPr lang="en-US" baseline="-25000" dirty="0" err="1"/>
              <a:t>,</a:t>
            </a:r>
            <a:r>
              <a:rPr lang="en-US" b="0" baseline="-25000" dirty="0" err="1"/>
              <a:t>Nb</a:t>
            </a:r>
            <a:r>
              <a:rPr lang="en-US" b="0" dirty="0"/>
              <a:t> </a:t>
            </a:r>
            <a:endParaRPr lang="en-US" dirty="0"/>
          </a:p>
          <a:p>
            <a:pPr lvl="2" hangingPunct="1"/>
            <a:r>
              <a:rPr lang="en-US" dirty="0"/>
              <a:t>N</a:t>
            </a:r>
            <a:r>
              <a:rPr lang="en-US" b="0" dirty="0"/>
              <a:t>o sign of </a:t>
            </a:r>
            <a:r>
              <a:rPr lang="en-US" b="0" dirty="0" err="1"/>
              <a:t>T</a:t>
            </a:r>
            <a:r>
              <a:rPr lang="en-US" b="0" baseline="-25000" dirty="0" err="1"/>
              <a:t>c,NbTiN</a:t>
            </a:r>
            <a:endParaRPr lang="en-US" b="0" dirty="0"/>
          </a:p>
          <a:p>
            <a:pPr lvl="2" hangingPunct="1"/>
            <a:endParaRPr lang="en-US" b="0" dirty="0"/>
          </a:p>
          <a:p>
            <a:pPr hangingPunct="1"/>
            <a:r>
              <a:rPr lang="en-GB" dirty="0">
                <a:solidFill>
                  <a:srgbClr val="C00000"/>
                </a:solidFill>
              </a:rPr>
              <a:t>Expulsion ratio larger than Nb</a:t>
            </a:r>
          </a:p>
          <a:p>
            <a:pPr hangingPunct="1"/>
            <a:r>
              <a:rPr lang="en-GB" b="0" dirty="0">
                <a:solidFill>
                  <a:srgbClr val="C00000"/>
                </a:solidFill>
              </a:rPr>
              <a:t>Sign of saturation at large ∇T</a:t>
            </a:r>
          </a:p>
          <a:p>
            <a:pPr hangingPunct="1"/>
            <a:r>
              <a:rPr lang="en-GB" b="0" dirty="0" err="1">
                <a:solidFill>
                  <a:srgbClr val="C00000"/>
                </a:solidFill>
              </a:rPr>
              <a:t>T</a:t>
            </a:r>
            <a:r>
              <a:rPr lang="en-GB" b="0" baseline="-25000" dirty="0" err="1">
                <a:solidFill>
                  <a:srgbClr val="C00000"/>
                </a:solidFill>
              </a:rPr>
              <a:t>max</a:t>
            </a:r>
            <a:r>
              <a:rPr lang="en-GB" b="0" dirty="0">
                <a:solidFill>
                  <a:srgbClr val="C00000"/>
                </a:solidFill>
              </a:rPr>
              <a:t> does not influence behaviour</a:t>
            </a:r>
          </a:p>
          <a:p>
            <a:pPr lvl="1" hangingPunct="1"/>
            <a:r>
              <a:rPr lang="en-GB" dirty="0">
                <a:solidFill>
                  <a:schemeClr val="tx1"/>
                </a:solidFill>
              </a:rPr>
              <a:t>Each pulse is full expulsion</a:t>
            </a:r>
          </a:p>
        </p:txBody>
      </p:sp>
    </p:spTree>
    <p:extLst>
      <p:ext uri="{BB962C8B-B14F-4D97-AF65-F5344CB8AC3E}">
        <p14:creationId xmlns:p14="http://schemas.microsoft.com/office/powerpoint/2010/main" val="204612680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10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 descr="Title 1">
            <a:extLst>
              <a:ext uri="{FF2B5EF4-FFF2-40B4-BE49-F238E27FC236}">
                <a16:creationId xmlns:a16="http://schemas.microsoft.com/office/drawing/2014/main" id="{22F48409-6031-3F67-C400-B56F967CC8C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12514" y="58886"/>
            <a:ext cx="23059550" cy="1392174"/>
          </a:xfrm>
        </p:spPr>
        <p:txBody>
          <a:bodyPr/>
          <a:lstStyle/>
          <a:p>
            <a:r>
              <a:rPr lang="en-US" altLang="en-US" sz="6800" dirty="0"/>
              <a:t>Multilayers: </a:t>
            </a:r>
            <a:r>
              <a:rPr lang="en-US" altLang="en-US" dirty="0"/>
              <a:t>As deposited</a:t>
            </a:r>
            <a:endParaRPr lang="en-US" altLang="en-US" sz="6800" dirty="0"/>
          </a:p>
        </p:txBody>
      </p:sp>
      <p:sp>
        <p:nvSpPr>
          <p:cNvPr id="3" name="Slide Number">
            <a:extLst>
              <a:ext uri="{FF2B5EF4-FFF2-40B4-BE49-F238E27FC236}">
                <a16:creationId xmlns:a16="http://schemas.microsoft.com/office/drawing/2014/main" id="{EA5CE471-57A4-C009-2D98-CF72513BBAB6}"/>
              </a:ext>
            </a:extLst>
          </p:cNvPr>
          <p:cNvSpPr txBox="1">
            <a:spLocks/>
          </p:cNvSpPr>
          <p:nvPr/>
        </p:nvSpPr>
        <p:spPr>
          <a:xfrm>
            <a:off x="23976073" y="13051133"/>
            <a:ext cx="415498" cy="738662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800" b="1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defRPr>
            </a:lvl1pPr>
            <a:lvl2pPr marL="0" marR="0" indent="4572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9144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13716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18288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22860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27432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32004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36576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86CB4B4D-7CA3-9044-876B-883B54F8677D}" type="slidenum">
              <a:rPr lang="en-GB" sz="3600" smtClean="0"/>
              <a:pPr/>
              <a:t>22</a:t>
            </a:fld>
            <a:endParaRPr lang="en-GB" sz="3600" dirty="0"/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338A9928-0DC7-7E8B-8DA2-351F03E11F60}"/>
              </a:ext>
            </a:extLst>
          </p:cNvPr>
          <p:cNvSpPr txBox="1">
            <a:spLocks/>
          </p:cNvSpPr>
          <p:nvPr/>
        </p:nvSpPr>
        <p:spPr>
          <a:xfrm>
            <a:off x="312514" y="1451061"/>
            <a:ext cx="9505790" cy="12206054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91439" bIns="91439" anchor="ctr">
            <a:normAutofit lnSpcReduction="10000"/>
          </a:bodyPr>
          <a:lstStyle>
            <a:lvl1pPr marL="635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800" b="1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1pPr>
            <a:lvl2pPr marL="1651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000" b="0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2pPr>
            <a:lvl3pPr marL="2667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000" b="0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3pPr>
            <a:lvl4pPr marL="3683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000" b="0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4pPr>
            <a:lvl5pPr marL="4699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000" b="0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5pPr>
            <a:lvl6pPr marL="0" marR="0" indent="1143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1" i="0" u="none" strike="noStrike" cap="none" spc="0" baseline="0">
                <a:solidFill>
                  <a:srgbClr val="305AAD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13716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1" i="0" u="none" strike="noStrike" cap="none" spc="0" baseline="0">
                <a:solidFill>
                  <a:srgbClr val="305AAD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16002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1" i="0" u="none" strike="noStrike" cap="none" spc="0" baseline="0">
                <a:solidFill>
                  <a:srgbClr val="305AAD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18288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1" i="0" u="none" strike="noStrike" cap="none" spc="0" baseline="0">
                <a:solidFill>
                  <a:srgbClr val="305AAD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hangingPunct="1"/>
            <a:r>
              <a:rPr lang="en-GB" b="0" dirty="0"/>
              <a:t>Take the Nb sample as baseline</a:t>
            </a:r>
          </a:p>
          <a:p>
            <a:pPr hangingPunct="1"/>
            <a:endParaRPr lang="en-US" b="0" dirty="0"/>
          </a:p>
          <a:p>
            <a:pPr hangingPunct="1"/>
            <a:r>
              <a:rPr lang="en-US" b="0" dirty="0"/>
              <a:t>2 SS bilayer samples</a:t>
            </a:r>
          </a:p>
          <a:p>
            <a:pPr lvl="1" hangingPunct="1"/>
            <a:r>
              <a:rPr lang="en-US" dirty="0"/>
              <a:t>Nb/</a:t>
            </a:r>
            <a:r>
              <a:rPr lang="en-US" dirty="0" err="1"/>
              <a:t>NbTiN</a:t>
            </a:r>
            <a:endParaRPr lang="en-US" dirty="0"/>
          </a:p>
          <a:p>
            <a:pPr lvl="1" hangingPunct="1"/>
            <a:r>
              <a:rPr lang="en-US" dirty="0" err="1"/>
              <a:t>d</a:t>
            </a:r>
            <a:r>
              <a:rPr lang="en-US" baseline="-25000" dirty="0" err="1"/>
              <a:t>NbTiN</a:t>
            </a:r>
            <a:r>
              <a:rPr lang="en-US" dirty="0"/>
              <a:t> = 60nm</a:t>
            </a:r>
          </a:p>
          <a:p>
            <a:pPr hangingPunct="1"/>
            <a:endParaRPr lang="en-US" dirty="0"/>
          </a:p>
          <a:p>
            <a:pPr hangingPunct="1"/>
            <a:r>
              <a:rPr lang="en-US" b="0" dirty="0"/>
              <a:t>Anneal treatment (substrate/film):</a:t>
            </a:r>
          </a:p>
          <a:p>
            <a:pPr lvl="1" hangingPunct="1"/>
            <a:r>
              <a:rPr lang="en-US" dirty="0"/>
              <a:t>800/900°C anneal</a:t>
            </a:r>
          </a:p>
          <a:p>
            <a:pPr lvl="1" hangingPunct="1"/>
            <a:r>
              <a:rPr lang="en-US" dirty="0"/>
              <a:t>900/900°C anneal</a:t>
            </a:r>
          </a:p>
          <a:p>
            <a:pPr lvl="1" hangingPunct="1"/>
            <a:endParaRPr lang="en-US" dirty="0"/>
          </a:p>
          <a:p>
            <a:pPr hangingPunct="1"/>
            <a:r>
              <a:rPr lang="en-US" b="0" dirty="0"/>
              <a:t>Flux lens heat pulse: </a:t>
            </a:r>
          </a:p>
          <a:p>
            <a:pPr lvl="1" hangingPunct="1"/>
            <a:r>
              <a:rPr lang="en-US" b="0" dirty="0"/>
              <a:t>Requires </a:t>
            </a:r>
            <a:r>
              <a:rPr lang="en-US" b="0" dirty="0" err="1"/>
              <a:t>T</a:t>
            </a:r>
            <a:r>
              <a:rPr lang="en-US" b="0" baseline="-25000" dirty="0" err="1"/>
              <a:t>max</a:t>
            </a:r>
            <a:r>
              <a:rPr lang="en-US" b="0" dirty="0"/>
              <a:t> &gt; </a:t>
            </a:r>
            <a:r>
              <a:rPr lang="en-US" b="0" dirty="0" err="1"/>
              <a:t>T</a:t>
            </a:r>
            <a:r>
              <a:rPr lang="en-US" b="0" baseline="-25000" dirty="0" err="1"/>
              <a:t>c</a:t>
            </a:r>
            <a:r>
              <a:rPr lang="en-US" baseline="-25000" dirty="0" err="1"/>
              <a:t>,</a:t>
            </a:r>
            <a:r>
              <a:rPr lang="en-US" b="0" baseline="-25000" dirty="0" err="1"/>
              <a:t>Nb</a:t>
            </a:r>
            <a:r>
              <a:rPr lang="en-US" b="0" dirty="0"/>
              <a:t> </a:t>
            </a:r>
            <a:endParaRPr lang="en-US" dirty="0"/>
          </a:p>
          <a:p>
            <a:pPr lvl="2" hangingPunct="1"/>
            <a:r>
              <a:rPr lang="en-US" dirty="0"/>
              <a:t>N</a:t>
            </a:r>
            <a:r>
              <a:rPr lang="en-US" b="0" dirty="0"/>
              <a:t>o sign of </a:t>
            </a:r>
            <a:r>
              <a:rPr lang="en-US" b="0" dirty="0" err="1"/>
              <a:t>T</a:t>
            </a:r>
            <a:r>
              <a:rPr lang="en-US" b="0" baseline="-25000" dirty="0" err="1"/>
              <a:t>c,NbTiN</a:t>
            </a:r>
            <a:endParaRPr lang="en-US" b="0" dirty="0"/>
          </a:p>
          <a:p>
            <a:pPr lvl="2" hangingPunct="1"/>
            <a:endParaRPr lang="en-US" b="0" dirty="0"/>
          </a:p>
          <a:p>
            <a:pPr hangingPunct="1"/>
            <a:r>
              <a:rPr lang="en-GB" dirty="0">
                <a:solidFill>
                  <a:srgbClr val="C00000"/>
                </a:solidFill>
              </a:rPr>
              <a:t>Expulsion ratio larger than Nb</a:t>
            </a:r>
          </a:p>
          <a:p>
            <a:pPr hangingPunct="1"/>
            <a:r>
              <a:rPr lang="en-GB" b="0" dirty="0">
                <a:solidFill>
                  <a:srgbClr val="C00000"/>
                </a:solidFill>
              </a:rPr>
              <a:t>Sign of saturation at large ∇T</a:t>
            </a:r>
          </a:p>
          <a:p>
            <a:pPr hangingPunct="1"/>
            <a:r>
              <a:rPr lang="en-GB" b="0" dirty="0" err="1">
                <a:solidFill>
                  <a:srgbClr val="C00000"/>
                </a:solidFill>
              </a:rPr>
              <a:t>T</a:t>
            </a:r>
            <a:r>
              <a:rPr lang="en-GB" b="0" baseline="-25000" dirty="0" err="1">
                <a:solidFill>
                  <a:srgbClr val="C00000"/>
                </a:solidFill>
              </a:rPr>
              <a:t>max</a:t>
            </a:r>
            <a:r>
              <a:rPr lang="en-GB" b="0" dirty="0">
                <a:solidFill>
                  <a:srgbClr val="C00000"/>
                </a:solidFill>
              </a:rPr>
              <a:t> does not influence behaviour</a:t>
            </a:r>
          </a:p>
          <a:p>
            <a:pPr lvl="1" hangingPunct="1"/>
            <a:r>
              <a:rPr lang="en-GB" dirty="0">
                <a:solidFill>
                  <a:schemeClr val="tx1"/>
                </a:solidFill>
              </a:rPr>
              <a:t>Each pulse is full expulsion</a:t>
            </a:r>
          </a:p>
        </p:txBody>
      </p:sp>
      <p:pic>
        <p:nvPicPr>
          <p:cNvPr id="10" name="Picture 9" descr="A graph with orange and purple lines&#10;&#10;Description automatically generated">
            <a:extLst>
              <a:ext uri="{FF2B5EF4-FFF2-40B4-BE49-F238E27FC236}">
                <a16:creationId xmlns:a16="http://schemas.microsoft.com/office/drawing/2014/main" id="{F52A6352-E72B-D420-F492-CF97E032C54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2191" y="2674931"/>
            <a:ext cx="13795200" cy="9210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5390249"/>
      </p:ext>
    </p:extLst>
  </p:cSld>
  <p:clrMapOvr>
    <a:masterClrMapping/>
  </p:clrMapOvr>
  <p:transition spd="slow"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59342E-A07E-10E5-7D61-60C1FC3F36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52247" y="1649399"/>
            <a:ext cx="23119817" cy="11435343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n-GB" sz="13800" b="1" u="sng" dirty="0"/>
              <a:t>Annealed SIS multilayers</a:t>
            </a:r>
          </a:p>
          <a:p>
            <a:pPr marL="0" indent="0" algn="ctr">
              <a:buNone/>
            </a:pPr>
            <a:endParaRPr lang="en-GB" sz="13800" b="1" u="sng" dirty="0"/>
          </a:p>
          <a:p>
            <a:pPr marL="0" indent="0" algn="ctr">
              <a:buNone/>
            </a:pPr>
            <a:r>
              <a:rPr lang="en-GB" sz="9600" dirty="0"/>
              <a:t>Enter Flux Ratcheting</a:t>
            </a:r>
            <a:endParaRPr lang="en-GB" sz="8800" dirty="0"/>
          </a:p>
        </p:txBody>
      </p:sp>
      <p:sp>
        <p:nvSpPr>
          <p:cNvPr id="5" name="Slide Number">
            <a:extLst>
              <a:ext uri="{FF2B5EF4-FFF2-40B4-BE49-F238E27FC236}">
                <a16:creationId xmlns:a16="http://schemas.microsoft.com/office/drawing/2014/main" id="{763A0027-EFBA-3331-DEF2-69F1CE15E58B}"/>
              </a:ext>
            </a:extLst>
          </p:cNvPr>
          <p:cNvSpPr txBox="1">
            <a:spLocks/>
          </p:cNvSpPr>
          <p:nvPr/>
        </p:nvSpPr>
        <p:spPr>
          <a:xfrm>
            <a:off x="23976073" y="13051133"/>
            <a:ext cx="415498" cy="738662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800" b="1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defRPr>
            </a:lvl1pPr>
            <a:lvl2pPr marL="0" marR="0" indent="4572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9144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13716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18288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22860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27432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32004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36576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86CB4B4D-7CA3-9044-876B-883B54F8677D}" type="slidenum">
              <a:rPr lang="en-GB" sz="3600" smtClean="0"/>
              <a:pPr/>
              <a:t>23</a:t>
            </a:fld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4083129919"/>
      </p:ext>
    </p:extLst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3B3D96B-F09F-0E96-4F07-BD32E42550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2514" y="1545019"/>
            <a:ext cx="23059550" cy="2430081"/>
          </a:xfrm>
        </p:spPr>
        <p:txBody>
          <a:bodyPr anchor="t">
            <a:normAutofit fontScale="92500" lnSpcReduction="10000"/>
          </a:bodyPr>
          <a:lstStyle/>
          <a:p>
            <a:pPr marL="0" indent="0">
              <a:buNone/>
            </a:pPr>
            <a:r>
              <a:rPr lang="en-GB" dirty="0"/>
              <a:t>Concept:</a:t>
            </a:r>
          </a:p>
          <a:p>
            <a:pPr lvl="1"/>
            <a:r>
              <a:rPr lang="en-GB" dirty="0"/>
              <a:t>Controlled incremental expulsion of flux </a:t>
            </a:r>
            <a:r>
              <a:rPr lang="en-GB" sz="4000" dirty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lang="en-GB" dirty="0"/>
              <a:t> Exceeds that of Nb baseline</a:t>
            </a:r>
          </a:p>
          <a:p>
            <a:pPr lvl="2"/>
            <a:r>
              <a:rPr lang="en-GB" dirty="0">
                <a:solidFill>
                  <a:srgbClr val="C00000"/>
                </a:solidFill>
              </a:rPr>
              <a:t>Sequential process to enhance magnetic hygiene of RF surface</a:t>
            </a:r>
          </a:p>
          <a:p>
            <a:pPr lvl="2"/>
            <a:r>
              <a:rPr lang="en-GB" b="1" dirty="0">
                <a:solidFill>
                  <a:srgbClr val="C00000"/>
                </a:solidFill>
              </a:rPr>
              <a:t>First report of flux ratcheting </a:t>
            </a:r>
            <a:r>
              <a:rPr lang="en-GB" dirty="0">
                <a:solidFill>
                  <a:srgbClr val="C00000"/>
                </a:solidFill>
              </a:rPr>
              <a:t>– terminology introduced by CERN</a:t>
            </a:r>
          </a:p>
        </p:txBody>
      </p:sp>
      <p:sp>
        <p:nvSpPr>
          <p:cNvPr id="19457" name="Rectangle 1" descr="Title 1">
            <a:extLst>
              <a:ext uri="{FF2B5EF4-FFF2-40B4-BE49-F238E27FC236}">
                <a16:creationId xmlns:a16="http://schemas.microsoft.com/office/drawing/2014/main" id="{22F48409-6031-3F67-C400-B56F967CC8C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12512" y="58886"/>
            <a:ext cx="23059551" cy="1392174"/>
          </a:xfrm>
        </p:spPr>
        <p:txBody>
          <a:bodyPr/>
          <a:lstStyle/>
          <a:p>
            <a:r>
              <a:rPr lang="en-US" altLang="en-US" sz="6800" dirty="0"/>
              <a:t>Multilayers: </a:t>
            </a:r>
            <a:r>
              <a:rPr lang="en-US" altLang="en-US" dirty="0"/>
              <a:t>Ratcheting - Introduction</a:t>
            </a:r>
            <a:endParaRPr lang="en-US" altLang="en-US" sz="6800" dirty="0"/>
          </a:p>
        </p:txBody>
      </p:sp>
      <p:sp>
        <p:nvSpPr>
          <p:cNvPr id="3" name="Slide Number">
            <a:extLst>
              <a:ext uri="{FF2B5EF4-FFF2-40B4-BE49-F238E27FC236}">
                <a16:creationId xmlns:a16="http://schemas.microsoft.com/office/drawing/2014/main" id="{0C5EC7EC-2AFC-AA24-9445-D92B3A96894B}"/>
              </a:ext>
            </a:extLst>
          </p:cNvPr>
          <p:cNvSpPr txBox="1">
            <a:spLocks/>
          </p:cNvSpPr>
          <p:nvPr/>
        </p:nvSpPr>
        <p:spPr>
          <a:xfrm>
            <a:off x="23976073" y="13051133"/>
            <a:ext cx="415498" cy="738662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800" b="1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defRPr>
            </a:lvl1pPr>
            <a:lvl2pPr marL="0" marR="0" indent="4572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9144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13716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18288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22860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27432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32004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36576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86CB4B4D-7CA3-9044-876B-883B54F8677D}" type="slidenum">
              <a:rPr lang="en-GB" sz="3600" smtClean="0"/>
              <a:pPr/>
              <a:t>24</a:t>
            </a:fld>
            <a:endParaRPr lang="en-GB" sz="3600" dirty="0"/>
          </a:p>
        </p:txBody>
      </p:sp>
      <p:sp>
        <p:nvSpPr>
          <p:cNvPr id="4" name="Content Placeholder 5">
            <a:extLst>
              <a:ext uri="{FF2B5EF4-FFF2-40B4-BE49-F238E27FC236}">
                <a16:creationId xmlns:a16="http://schemas.microsoft.com/office/drawing/2014/main" id="{3F542966-FE4A-81FA-C396-AA1F408B1258}"/>
              </a:ext>
            </a:extLst>
          </p:cNvPr>
          <p:cNvSpPr txBox="1">
            <a:spLocks/>
          </p:cNvSpPr>
          <p:nvPr/>
        </p:nvSpPr>
        <p:spPr>
          <a:xfrm>
            <a:off x="312514" y="12376508"/>
            <a:ext cx="23059550" cy="134145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91439" bIns="91439" anchor="t">
            <a:normAutofit lnSpcReduction="10000"/>
          </a:bodyPr>
          <a:lstStyle>
            <a:lvl1pPr marL="635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800" b="1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1pPr>
            <a:lvl2pPr marL="1651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000" b="0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2pPr>
            <a:lvl3pPr marL="2667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000" b="0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3pPr>
            <a:lvl4pPr marL="3683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000" b="0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4pPr>
            <a:lvl5pPr marL="4699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000" b="0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5pPr>
            <a:lvl6pPr marL="0" marR="0" indent="1143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1" i="0" u="none" strike="noStrike" cap="none" spc="0" baseline="0">
                <a:solidFill>
                  <a:srgbClr val="305AAD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13716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1" i="0" u="none" strike="noStrike" cap="none" spc="0" baseline="0">
                <a:solidFill>
                  <a:srgbClr val="305AAD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16002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1" i="0" u="none" strike="noStrike" cap="none" spc="0" baseline="0">
                <a:solidFill>
                  <a:srgbClr val="305AAD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18288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1" i="0" u="none" strike="noStrike" cap="none" spc="0" baseline="0">
                <a:solidFill>
                  <a:srgbClr val="305AAD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hangingPunct="1">
              <a:buFontTx/>
              <a:buNone/>
            </a:pPr>
            <a:r>
              <a:rPr lang="en-GB" dirty="0"/>
              <a:t>Observation</a:t>
            </a:r>
          </a:p>
          <a:p>
            <a:pPr lvl="1" hangingPunct="1"/>
            <a:r>
              <a:rPr lang="en-GB" dirty="0">
                <a:solidFill>
                  <a:srgbClr val="C00000"/>
                </a:solidFill>
              </a:rPr>
              <a:t>To date: Only observed in SIS multilayer with high </a:t>
            </a:r>
            <a:r>
              <a:rPr lang="en-GB" dirty="0" err="1">
                <a:solidFill>
                  <a:srgbClr val="C00000"/>
                </a:solidFill>
              </a:rPr>
              <a:t>T</a:t>
            </a:r>
            <a:r>
              <a:rPr lang="en-GB" baseline="-25000" dirty="0" err="1">
                <a:solidFill>
                  <a:srgbClr val="C00000"/>
                </a:solidFill>
              </a:rPr>
              <a:t>c,film</a:t>
            </a:r>
            <a:endParaRPr lang="en-GB" dirty="0"/>
          </a:p>
        </p:txBody>
      </p:sp>
      <p:pic>
        <p:nvPicPr>
          <p:cNvPr id="11" name="Picture 10" descr="A graph with a red line&#10;&#10;Description automatically generated">
            <a:extLst>
              <a:ext uri="{FF2B5EF4-FFF2-40B4-BE49-F238E27FC236}">
                <a16:creationId xmlns:a16="http://schemas.microsoft.com/office/drawing/2014/main" id="{7D342FC8-5552-1480-6EBB-0C691B3541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9097" y="3817725"/>
            <a:ext cx="13805807" cy="9229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4716443"/>
      </p:ext>
    </p:extLst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A screen shot of a graph&#10;&#10;Description automatically generated">
            <a:extLst>
              <a:ext uri="{FF2B5EF4-FFF2-40B4-BE49-F238E27FC236}">
                <a16:creationId xmlns:a16="http://schemas.microsoft.com/office/drawing/2014/main" id="{1D11E275-D60C-AD17-1F38-A1BA7EBEF60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9" y="6141056"/>
            <a:ext cx="11887200" cy="7520320"/>
          </a:xfrm>
          <a:prstGeom prst="rect">
            <a:avLst/>
          </a:prstGeom>
        </p:spPr>
      </p:pic>
      <p:pic>
        <p:nvPicPr>
          <p:cNvPr id="16" name="Picture 15" descr="A screen shot of a graph&#10;&#10;Description automatically generated">
            <a:extLst>
              <a:ext uri="{FF2B5EF4-FFF2-40B4-BE49-F238E27FC236}">
                <a16:creationId xmlns:a16="http://schemas.microsoft.com/office/drawing/2014/main" id="{739DD2E6-3BC2-7375-23D0-0238619FF7A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3020" y="6136794"/>
            <a:ext cx="11887200" cy="7524582"/>
          </a:xfrm>
          <a:prstGeom prst="rect">
            <a:avLst/>
          </a:prstGeom>
        </p:spPr>
      </p:pic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3B3D96B-F09F-0E96-4F07-BD32E42550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2514" y="1484739"/>
            <a:ext cx="23059550" cy="4735725"/>
          </a:xfrm>
        </p:spPr>
        <p:txBody>
          <a:bodyPr anchor="t">
            <a:normAutofit fontScale="92500" lnSpcReduction="10000"/>
          </a:bodyPr>
          <a:lstStyle/>
          <a:p>
            <a:pPr marL="914400" indent="-914400">
              <a:lnSpc>
                <a:spcPct val="100000"/>
              </a:lnSpc>
              <a:buFont typeface="+mj-lt"/>
              <a:buAutoNum type="arabicPeriod"/>
            </a:pPr>
            <a:r>
              <a:rPr lang="en-GB" dirty="0">
                <a:solidFill>
                  <a:srgbClr val="C00000"/>
                </a:solidFill>
              </a:rPr>
              <a:t>Ratcheting:</a:t>
            </a:r>
          </a:p>
          <a:p>
            <a:pPr lvl="1">
              <a:lnSpc>
                <a:spcPct val="100000"/>
              </a:lnSpc>
            </a:pPr>
            <a:r>
              <a:rPr lang="en-GB" b="0" dirty="0"/>
              <a:t>Every subsequent pulse increases the B expelled from the sample </a:t>
            </a:r>
            <a:r>
              <a:rPr lang="en-GB" b="0" dirty="0" err="1"/>
              <a:t>T</a:t>
            </a:r>
            <a:r>
              <a:rPr lang="en-GB" b="0" baseline="-25000" dirty="0" err="1"/>
              <a:t>c,Nb</a:t>
            </a:r>
            <a:r>
              <a:rPr lang="en-GB" b="0" baseline="-25000" dirty="0"/>
              <a:t> </a:t>
            </a:r>
            <a:r>
              <a:rPr lang="en-GB" b="0" dirty="0"/>
              <a:t>&lt; </a:t>
            </a:r>
            <a:r>
              <a:rPr lang="en-GB" b="0" dirty="0" err="1"/>
              <a:t>T</a:t>
            </a:r>
            <a:r>
              <a:rPr lang="en-GB" b="0" baseline="-25000" dirty="0" err="1"/>
              <a:t>max</a:t>
            </a:r>
            <a:r>
              <a:rPr lang="en-GB" b="0" baseline="-25000" dirty="0"/>
              <a:t> </a:t>
            </a:r>
            <a:r>
              <a:rPr lang="en-GB" b="0" dirty="0"/>
              <a:t>&lt; </a:t>
            </a:r>
            <a:r>
              <a:rPr lang="en-GB" b="0" dirty="0" err="1"/>
              <a:t>T</a:t>
            </a:r>
            <a:r>
              <a:rPr lang="en-GB" b="0" baseline="-25000" dirty="0" err="1"/>
              <a:t>c,film</a:t>
            </a:r>
            <a:endParaRPr lang="en-GB" b="0" baseline="-25000" dirty="0"/>
          </a:p>
          <a:p>
            <a:pPr lvl="1">
              <a:lnSpc>
                <a:spcPct val="100000"/>
              </a:lnSpc>
            </a:pPr>
            <a:r>
              <a:rPr lang="en-GB" b="0" dirty="0"/>
              <a:t>Dubbed ratcheting as subsequent pulses increase the amount of expelled B</a:t>
            </a:r>
          </a:p>
          <a:p>
            <a:pPr marL="914400" indent="-914400">
              <a:lnSpc>
                <a:spcPct val="100000"/>
              </a:lnSpc>
              <a:buFont typeface="+mj-lt"/>
              <a:buAutoNum type="arabicPeriod"/>
            </a:pPr>
            <a:r>
              <a:rPr lang="en-GB" dirty="0">
                <a:solidFill>
                  <a:srgbClr val="00B050"/>
                </a:solidFill>
              </a:rPr>
              <a:t>Magnetic Reset</a:t>
            </a:r>
          </a:p>
          <a:p>
            <a:pPr lvl="1">
              <a:lnSpc>
                <a:spcPct val="100000"/>
              </a:lnSpc>
            </a:pPr>
            <a:r>
              <a:rPr lang="en-GB" b="0" dirty="0"/>
              <a:t>The expelled B is ‘reset’ when </a:t>
            </a:r>
            <a:r>
              <a:rPr lang="en-GB" b="0" dirty="0" err="1"/>
              <a:t>T</a:t>
            </a:r>
            <a:r>
              <a:rPr lang="en-GB" b="0" baseline="-25000" dirty="0" err="1"/>
              <a:t>c,film</a:t>
            </a:r>
            <a:r>
              <a:rPr lang="en-GB" b="0" baseline="-25000" dirty="0"/>
              <a:t> </a:t>
            </a:r>
            <a:r>
              <a:rPr lang="en-GB" b="0" dirty="0"/>
              <a:t>&lt; </a:t>
            </a:r>
            <a:r>
              <a:rPr lang="en-GB" b="0" dirty="0" err="1"/>
              <a:t>T</a:t>
            </a:r>
            <a:r>
              <a:rPr lang="en-GB" b="0" baseline="-25000" dirty="0" err="1"/>
              <a:t>max</a:t>
            </a:r>
            <a:endParaRPr lang="en-GB" b="0" baseline="-25000" dirty="0"/>
          </a:p>
          <a:p>
            <a:pPr marL="914400" indent="-914400">
              <a:lnSpc>
                <a:spcPct val="100000"/>
              </a:lnSpc>
              <a:buFont typeface="+mj-lt"/>
              <a:buAutoNum type="arabicPeriod"/>
            </a:pPr>
            <a:r>
              <a:rPr lang="en-GB" dirty="0"/>
              <a:t>No ‘flux pumping</a:t>
            </a:r>
            <a:r>
              <a:rPr lang="en-GB" b="0" dirty="0"/>
              <a:t>’: shown by outer B field not reducing </a:t>
            </a:r>
            <a:r>
              <a:rPr lang="en-GB" dirty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lang="en-GB" b="0" dirty="0"/>
              <a:t> No B entering sample from outside</a:t>
            </a:r>
          </a:p>
        </p:txBody>
      </p:sp>
      <p:sp>
        <p:nvSpPr>
          <p:cNvPr id="19457" name="Rectangle 1" descr="Title 1">
            <a:extLst>
              <a:ext uri="{FF2B5EF4-FFF2-40B4-BE49-F238E27FC236}">
                <a16:creationId xmlns:a16="http://schemas.microsoft.com/office/drawing/2014/main" id="{22F48409-6031-3F67-C400-B56F967CC8C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12514" y="58886"/>
            <a:ext cx="23059550" cy="1392174"/>
          </a:xfrm>
        </p:spPr>
        <p:txBody>
          <a:bodyPr>
            <a:normAutofit/>
          </a:bodyPr>
          <a:lstStyle/>
          <a:p>
            <a:r>
              <a:rPr lang="en-US" altLang="en-US" sz="6800" dirty="0"/>
              <a:t>Multilayers: </a:t>
            </a:r>
            <a:r>
              <a:rPr lang="en-US" altLang="en-US" dirty="0"/>
              <a:t>Ratcheting – Example </a:t>
            </a:r>
            <a:r>
              <a:rPr lang="en-GB" u="sng" dirty="0"/>
              <a:t>Nb/</a:t>
            </a:r>
            <a:r>
              <a:rPr lang="en-GB" u="sng" dirty="0" err="1"/>
              <a:t>AlN</a:t>
            </a:r>
            <a:r>
              <a:rPr lang="en-GB" u="sng" dirty="0"/>
              <a:t>/</a:t>
            </a:r>
            <a:r>
              <a:rPr lang="en-GB" u="sng" dirty="0" err="1"/>
              <a:t>NbTiN</a:t>
            </a:r>
            <a:endParaRPr lang="en-US" altLang="en-US" sz="68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01B7950-A024-1437-D3ED-92620F61F30A}"/>
              </a:ext>
            </a:extLst>
          </p:cNvPr>
          <p:cNvSpPr/>
          <p:nvPr/>
        </p:nvSpPr>
        <p:spPr>
          <a:xfrm>
            <a:off x="656808" y="12060619"/>
            <a:ext cx="10662834" cy="360000"/>
          </a:xfrm>
          <a:prstGeom prst="rect">
            <a:avLst/>
          </a:prstGeom>
          <a:noFill/>
          <a:ln w="57150" cap="flat">
            <a:solidFill>
              <a:schemeClr val="accent6">
                <a:lumMod val="50000"/>
              </a:scheme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91439" rIns="91439" bIns="91439" numCol="1" spcCol="38100" rtlCol="0" anchor="ctr">
            <a:spAutoFit/>
          </a:bodyPr>
          <a:lstStyle/>
          <a:p>
            <a:pPr marL="0" marR="0" indent="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3600" b="0" i="0" u="none" strike="noStrike" cap="none" spc="0" normalizeH="0" baseline="0">
              <a:ln>
                <a:noFill/>
              </a:ln>
              <a:solidFill>
                <a:srgbClr val="0055A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61F5537F-8036-5EBD-624D-008A0B2403C6}"/>
              </a:ext>
            </a:extLst>
          </p:cNvPr>
          <p:cNvCxnSpPr>
            <a:stCxn id="12" idx="3"/>
          </p:cNvCxnSpPr>
          <p:nvPr/>
        </p:nvCxnSpPr>
        <p:spPr>
          <a:xfrm flipV="1">
            <a:off x="11319642" y="11650717"/>
            <a:ext cx="1008992" cy="589902"/>
          </a:xfrm>
          <a:prstGeom prst="straightConnector1">
            <a:avLst/>
          </a:prstGeom>
          <a:noFill/>
          <a:ln w="76200" cap="flat">
            <a:solidFill>
              <a:schemeClr val="tx2">
                <a:lumMod val="50000"/>
              </a:schemeClr>
            </a:solidFill>
            <a:prstDash val="solid"/>
            <a:round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5" name="Oval 14">
            <a:extLst>
              <a:ext uri="{FF2B5EF4-FFF2-40B4-BE49-F238E27FC236}">
                <a16:creationId xmlns:a16="http://schemas.microsoft.com/office/drawing/2014/main" id="{C4D6FB66-3275-4B08-39A9-06F27F25BBA8}"/>
              </a:ext>
            </a:extLst>
          </p:cNvPr>
          <p:cNvSpPr/>
          <p:nvPr/>
        </p:nvSpPr>
        <p:spPr>
          <a:xfrm>
            <a:off x="4055166" y="9068383"/>
            <a:ext cx="900000" cy="900000"/>
          </a:xfrm>
          <a:prstGeom prst="ellipse">
            <a:avLst/>
          </a:prstGeom>
          <a:solidFill>
            <a:srgbClr val="C00000"/>
          </a:solidFill>
          <a:ln w="38100" cap="flat">
            <a:solidFill>
              <a:srgbClr val="C00000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91439" rIns="91439" bIns="91439" numCol="1" spcCol="38100" rtlCol="0" anchor="ctr">
            <a:spAutoFit/>
          </a:bodyPr>
          <a:lstStyle/>
          <a:p>
            <a:pPr marL="0" marR="0" indent="0" algn="ct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36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1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B0413843-873E-657E-F994-2A405871C27E}"/>
              </a:ext>
            </a:extLst>
          </p:cNvPr>
          <p:cNvSpPr/>
          <p:nvPr/>
        </p:nvSpPr>
        <p:spPr>
          <a:xfrm>
            <a:off x="15608968" y="7168488"/>
            <a:ext cx="900000" cy="900000"/>
          </a:xfrm>
          <a:prstGeom prst="ellipse">
            <a:avLst/>
          </a:prstGeom>
          <a:solidFill>
            <a:schemeClr val="tx1"/>
          </a:solidFill>
          <a:ln w="38100" cap="flat">
            <a:solidFill>
              <a:schemeClr val="tx1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91439" rIns="91439" bIns="91439" numCol="1" spcCol="38100" rtlCol="0" anchor="ctr">
            <a:spAutoFit/>
          </a:bodyPr>
          <a:lstStyle/>
          <a:p>
            <a:pPr marL="0" marR="0" indent="0" algn="ct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36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3</a:t>
            </a:r>
          </a:p>
        </p:txBody>
      </p:sp>
      <p:sp>
        <p:nvSpPr>
          <p:cNvPr id="3" name="Slide Number">
            <a:extLst>
              <a:ext uri="{FF2B5EF4-FFF2-40B4-BE49-F238E27FC236}">
                <a16:creationId xmlns:a16="http://schemas.microsoft.com/office/drawing/2014/main" id="{2C5E2E0A-3E0C-B707-F9BC-BB1AE693F1BD}"/>
              </a:ext>
            </a:extLst>
          </p:cNvPr>
          <p:cNvSpPr txBox="1">
            <a:spLocks/>
          </p:cNvSpPr>
          <p:nvPr/>
        </p:nvSpPr>
        <p:spPr>
          <a:xfrm>
            <a:off x="23976073" y="13051133"/>
            <a:ext cx="415498" cy="738662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800" b="1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defRPr>
            </a:lvl1pPr>
            <a:lvl2pPr marL="0" marR="0" indent="4572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9144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13716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18288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22860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27432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32004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36576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86CB4B4D-7CA3-9044-876B-883B54F8677D}" type="slidenum">
              <a:rPr lang="en-GB" sz="3600" smtClean="0"/>
              <a:pPr/>
              <a:t>25</a:t>
            </a:fld>
            <a:endParaRPr lang="en-GB" sz="3600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0CEBD52-1AF8-78A8-716D-8B7C50A7DD1A}"/>
              </a:ext>
            </a:extLst>
          </p:cNvPr>
          <p:cNvSpPr/>
          <p:nvPr/>
        </p:nvSpPr>
        <p:spPr>
          <a:xfrm>
            <a:off x="3041375" y="7434468"/>
            <a:ext cx="2027582" cy="4608000"/>
          </a:xfrm>
          <a:prstGeom prst="rect">
            <a:avLst/>
          </a:prstGeom>
          <a:noFill/>
          <a:ln w="57150" cap="flat">
            <a:solidFill>
              <a:srgbClr val="C00000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91439" rIns="91439" bIns="91439" numCol="1" spcCol="38100" rtlCol="0" anchor="ctr">
            <a:spAutoFit/>
          </a:bodyPr>
          <a:lstStyle/>
          <a:p>
            <a:pPr marL="0" marR="0" indent="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3600" b="0" i="0" u="none" strike="noStrike" cap="none" spc="0" normalizeH="0" baseline="0">
              <a:ln>
                <a:noFill/>
              </a:ln>
              <a:solidFill>
                <a:srgbClr val="0055A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DE86F49-9DBD-7F36-F64C-385D484B45C9}"/>
              </a:ext>
            </a:extLst>
          </p:cNvPr>
          <p:cNvSpPr/>
          <p:nvPr/>
        </p:nvSpPr>
        <p:spPr>
          <a:xfrm>
            <a:off x="6818243" y="7140342"/>
            <a:ext cx="258419" cy="4906172"/>
          </a:xfrm>
          <a:prstGeom prst="rect">
            <a:avLst/>
          </a:prstGeom>
          <a:noFill/>
          <a:ln w="57150" cap="flat">
            <a:solidFill>
              <a:srgbClr val="00B050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91439" rIns="91439" bIns="91439" numCol="1" spcCol="38100" rtlCol="0" anchor="ctr">
            <a:spAutoFit/>
          </a:bodyPr>
          <a:lstStyle/>
          <a:p>
            <a:pPr marL="0" marR="0" indent="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3600" b="0" i="0" u="none" strike="noStrike" cap="none" spc="0" normalizeH="0" baseline="0">
              <a:ln>
                <a:noFill/>
              </a:ln>
              <a:solidFill>
                <a:srgbClr val="0055A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8810E1F-57A4-667B-4879-B0948C27CCCA}"/>
              </a:ext>
            </a:extLst>
          </p:cNvPr>
          <p:cNvSpPr/>
          <p:nvPr/>
        </p:nvSpPr>
        <p:spPr>
          <a:xfrm>
            <a:off x="9044610" y="7119008"/>
            <a:ext cx="2181274" cy="4906172"/>
          </a:xfrm>
          <a:prstGeom prst="rect">
            <a:avLst/>
          </a:prstGeom>
          <a:noFill/>
          <a:ln w="57150" cap="flat">
            <a:solidFill>
              <a:srgbClr val="00B050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91439" rIns="91439" bIns="91439" numCol="1" spcCol="38100" rtlCol="0" anchor="ctr">
            <a:spAutoFit/>
          </a:bodyPr>
          <a:lstStyle/>
          <a:p>
            <a:pPr marL="0" marR="0" indent="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3600" b="0" i="0" u="none" strike="noStrike" cap="none" spc="0" normalizeH="0" baseline="0">
              <a:ln>
                <a:noFill/>
              </a:ln>
              <a:solidFill>
                <a:srgbClr val="0055A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35C23264-A7E2-7846-9C2D-4F3A3DAD7893}"/>
              </a:ext>
            </a:extLst>
          </p:cNvPr>
          <p:cNvSpPr/>
          <p:nvPr/>
        </p:nvSpPr>
        <p:spPr>
          <a:xfrm>
            <a:off x="7610636" y="9068383"/>
            <a:ext cx="900000" cy="900000"/>
          </a:xfrm>
          <a:prstGeom prst="ellipse">
            <a:avLst/>
          </a:prstGeom>
          <a:solidFill>
            <a:srgbClr val="00B050"/>
          </a:solidFill>
          <a:ln w="38100" cap="flat">
            <a:solidFill>
              <a:srgbClr val="00B050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91439" rIns="91439" bIns="91439" numCol="1" spcCol="38100" rtlCol="0" anchor="ctr">
            <a:spAutoFit/>
          </a:bodyPr>
          <a:lstStyle/>
          <a:p>
            <a:pPr marL="0" marR="0" indent="0" algn="ct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36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2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64A5E94-48F0-6B90-CAA7-267F714BBC4F}"/>
              </a:ext>
            </a:extLst>
          </p:cNvPr>
          <p:cNvSpPr/>
          <p:nvPr/>
        </p:nvSpPr>
        <p:spPr>
          <a:xfrm>
            <a:off x="14968331" y="8144961"/>
            <a:ext cx="2181274" cy="1080000"/>
          </a:xfrm>
          <a:prstGeom prst="rect">
            <a:avLst/>
          </a:prstGeom>
          <a:noFill/>
          <a:ln w="57150" cap="flat">
            <a:solidFill>
              <a:schemeClr val="tx1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91439" rIns="91439" bIns="91439" numCol="1" spcCol="38100" rtlCol="0" anchor="ctr">
            <a:spAutoFit/>
          </a:bodyPr>
          <a:lstStyle/>
          <a:p>
            <a:pPr marL="0" marR="0" indent="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3600" b="0" i="0" u="none" strike="noStrike" cap="none" spc="0" normalizeH="0" baseline="0">
              <a:ln>
                <a:noFill/>
              </a:ln>
              <a:solidFill>
                <a:srgbClr val="0055A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F1D21D2C-BC62-C4D6-9C44-0A78E113DA13}"/>
              </a:ext>
            </a:extLst>
          </p:cNvPr>
          <p:cNvSpPr/>
          <p:nvPr/>
        </p:nvSpPr>
        <p:spPr>
          <a:xfrm>
            <a:off x="11726565" y="6204855"/>
            <a:ext cx="3364113" cy="1038698"/>
          </a:xfrm>
          <a:prstGeom prst="roundRect">
            <a:avLst>
              <a:gd name="adj" fmla="val 50000"/>
            </a:avLst>
          </a:prstGeom>
          <a:solidFill>
            <a:schemeClr val="accent1">
              <a:lumOff val="51343"/>
            </a:schemeClr>
          </a:solidFill>
          <a:ln w="38100" cap="flat">
            <a:solidFill>
              <a:schemeClr val="accent4">
                <a:lumOff val="36303"/>
              </a:scheme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91439" rIns="91439" bIns="91439" numCol="1" spcCol="38100" rtlCol="0" anchor="ctr">
            <a:spAutoFit/>
          </a:bodyPr>
          <a:lstStyle/>
          <a:p>
            <a:pPr marL="0" marR="0" indent="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3600" b="0" i="0" u="none" strike="noStrike" cap="none" spc="0" normalizeH="0" baseline="0" dirty="0">
                <a:ln>
                  <a:noFill/>
                </a:ln>
                <a:solidFill>
                  <a:srgbClr val="4ECDDA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Outer B probe </a:t>
            </a:r>
          </a:p>
        </p:txBody>
      </p:sp>
    </p:spTree>
    <p:extLst>
      <p:ext uri="{BB962C8B-B14F-4D97-AF65-F5344CB8AC3E}">
        <p14:creationId xmlns:p14="http://schemas.microsoft.com/office/powerpoint/2010/main" val="132860580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8" grpId="0" animBg="1"/>
      <p:bldP spid="2" grpId="0" animBg="1"/>
      <p:bldP spid="4" grpId="0" animBg="1"/>
      <p:bldP spid="5" grpId="0" animBg="1"/>
      <p:bldP spid="7" grpId="0" animBg="1"/>
      <p:bldP spid="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graph with colorful lines&#10;&#10;Description automatically generated">
            <a:extLst>
              <a:ext uri="{FF2B5EF4-FFF2-40B4-BE49-F238E27FC236}">
                <a16:creationId xmlns:a16="http://schemas.microsoft.com/office/drawing/2014/main" id="{C87876A7-0756-467E-B5A6-13BA0F64987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9185" y="4351885"/>
            <a:ext cx="17325631" cy="9286661"/>
          </a:xfrm>
          <a:prstGeom prst="rect">
            <a:avLst/>
          </a:prstGeom>
        </p:spPr>
      </p:pic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3B3D96B-F09F-0E96-4F07-BD32E42550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2514" y="1545019"/>
            <a:ext cx="12330060" cy="4375897"/>
          </a:xfrm>
        </p:spPr>
        <p:txBody>
          <a:bodyPr anchor="t">
            <a:normAutofit/>
          </a:bodyPr>
          <a:lstStyle/>
          <a:p>
            <a:r>
              <a:rPr lang="en-GB" b="1" dirty="0">
                <a:solidFill>
                  <a:srgbClr val="C00000"/>
                </a:solidFill>
              </a:rPr>
              <a:t>Necessary: </a:t>
            </a:r>
            <a:r>
              <a:rPr lang="en-GB" b="1" dirty="0" err="1">
                <a:solidFill>
                  <a:srgbClr val="C00000"/>
                </a:solidFill>
              </a:rPr>
              <a:t>T</a:t>
            </a:r>
            <a:r>
              <a:rPr lang="en-GB" b="1" baseline="-25000" dirty="0" err="1">
                <a:solidFill>
                  <a:srgbClr val="C00000"/>
                </a:solidFill>
              </a:rPr>
              <a:t>c,Nb</a:t>
            </a:r>
            <a:r>
              <a:rPr lang="en-GB" b="1" baseline="-25000" dirty="0">
                <a:solidFill>
                  <a:srgbClr val="C00000"/>
                </a:solidFill>
              </a:rPr>
              <a:t> </a:t>
            </a:r>
            <a:r>
              <a:rPr lang="en-GB" b="1" dirty="0">
                <a:solidFill>
                  <a:srgbClr val="C00000"/>
                </a:solidFill>
              </a:rPr>
              <a:t>&lt; </a:t>
            </a:r>
            <a:r>
              <a:rPr lang="en-GB" b="1" dirty="0" err="1">
                <a:solidFill>
                  <a:srgbClr val="C00000"/>
                </a:solidFill>
              </a:rPr>
              <a:t>T</a:t>
            </a:r>
            <a:r>
              <a:rPr lang="en-GB" b="1" baseline="-25000" dirty="0" err="1">
                <a:solidFill>
                  <a:srgbClr val="C00000"/>
                </a:solidFill>
              </a:rPr>
              <a:t>max</a:t>
            </a:r>
            <a:r>
              <a:rPr lang="en-GB" b="1" baseline="-25000" dirty="0">
                <a:solidFill>
                  <a:srgbClr val="C00000"/>
                </a:solidFill>
              </a:rPr>
              <a:t> </a:t>
            </a:r>
            <a:r>
              <a:rPr lang="en-GB" b="1" dirty="0">
                <a:solidFill>
                  <a:srgbClr val="C00000"/>
                </a:solidFill>
              </a:rPr>
              <a:t>&lt; </a:t>
            </a:r>
            <a:r>
              <a:rPr lang="en-GB" b="1" dirty="0" err="1">
                <a:solidFill>
                  <a:srgbClr val="C00000"/>
                </a:solidFill>
              </a:rPr>
              <a:t>T</a:t>
            </a:r>
            <a:r>
              <a:rPr lang="en-GB" b="1" baseline="-25000" dirty="0" err="1">
                <a:solidFill>
                  <a:srgbClr val="C00000"/>
                </a:solidFill>
              </a:rPr>
              <a:t>c,film</a:t>
            </a:r>
            <a:endParaRPr lang="en-GB" b="0" dirty="0"/>
          </a:p>
          <a:p>
            <a:r>
              <a:rPr lang="en-GB" b="0" dirty="0"/>
              <a:t>Magnitude of flux ratcheting depends on:</a:t>
            </a:r>
          </a:p>
          <a:p>
            <a:pPr lvl="1"/>
            <a:r>
              <a:rPr lang="en-GB" dirty="0"/>
              <a:t>Maximum Temperature and </a:t>
            </a:r>
            <a:r>
              <a:rPr lang="en-GB" b="0" dirty="0"/>
              <a:t>Spatial thermal gradient</a:t>
            </a:r>
          </a:p>
          <a:p>
            <a:endParaRPr lang="en-GB" b="0" dirty="0"/>
          </a:p>
          <a:p>
            <a:endParaRPr lang="en-GB" b="0" dirty="0"/>
          </a:p>
          <a:p>
            <a:endParaRPr lang="en-GB" b="0" dirty="0"/>
          </a:p>
        </p:txBody>
      </p:sp>
      <p:sp>
        <p:nvSpPr>
          <p:cNvPr id="19457" name="Rectangle 1" descr="Title 1">
            <a:extLst>
              <a:ext uri="{FF2B5EF4-FFF2-40B4-BE49-F238E27FC236}">
                <a16:creationId xmlns:a16="http://schemas.microsoft.com/office/drawing/2014/main" id="{22F48409-6031-3F67-C400-B56F967CC8C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12514" y="58886"/>
            <a:ext cx="23059550" cy="1392174"/>
          </a:xfrm>
        </p:spPr>
        <p:txBody>
          <a:bodyPr/>
          <a:lstStyle/>
          <a:p>
            <a:r>
              <a:rPr lang="en-US" altLang="en-US" sz="6800" dirty="0"/>
              <a:t>Multilayers: </a:t>
            </a:r>
            <a:r>
              <a:rPr lang="en-US" altLang="en-US" dirty="0"/>
              <a:t>Ratcheting dependencies</a:t>
            </a:r>
            <a:endParaRPr lang="en-US" altLang="en-US" sz="68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42441C6-6154-9490-09C1-E6E99CBBA284}"/>
              </a:ext>
            </a:extLst>
          </p:cNvPr>
          <p:cNvSpPr txBox="1"/>
          <p:nvPr/>
        </p:nvSpPr>
        <p:spPr>
          <a:xfrm>
            <a:off x="18117863" y="5863698"/>
            <a:ext cx="2443655" cy="861772"/>
          </a:xfrm>
          <a:prstGeom prst="rect">
            <a:avLst/>
          </a:prstGeom>
          <a:noFill/>
          <a:ln w="254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91439" rIns="91439" bIns="91439" numCol="1" spcCol="38100" rtlCol="0" anchor="t">
            <a:spAutoFit/>
          </a:bodyPr>
          <a:lstStyle/>
          <a:p>
            <a:pPr marL="0" marR="0" indent="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4400" b="0" i="0" u="none" strike="noStrike" cap="none" spc="0" normalizeH="0" baseline="0" dirty="0" err="1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T</a:t>
            </a:r>
            <a:r>
              <a:rPr kumimoji="0" lang="en-GB" sz="4400" b="0" i="0" u="none" strike="noStrike" cap="none" spc="0" normalizeH="0" baseline="-25000" dirty="0" err="1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max</a:t>
            </a:r>
            <a:r>
              <a:rPr kumimoji="0" lang="en-GB" sz="4400" b="0" i="0" u="none" strike="noStrike" cap="none" spc="0" normalizeH="0" dirty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  </a:t>
            </a:r>
            <a:r>
              <a:rPr kumimoji="0" lang="en-GB" sz="4400" b="0" u="none" strike="noStrike" cap="none" spc="0" normalizeH="0" dirty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∇𝑇</a:t>
            </a:r>
            <a:endParaRPr kumimoji="0" lang="en-GB" sz="4400" b="0" u="none" strike="noStrike" cap="none" spc="0" normalizeH="0" baseline="0" dirty="0">
              <a:ln>
                <a:noFill/>
              </a:ln>
              <a:solidFill>
                <a:srgbClr val="0055A0"/>
              </a:solidFill>
              <a:effectLst/>
              <a:uFillTx/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  <p:sp>
        <p:nvSpPr>
          <p:cNvPr id="3" name="Slide Number">
            <a:extLst>
              <a:ext uri="{FF2B5EF4-FFF2-40B4-BE49-F238E27FC236}">
                <a16:creationId xmlns:a16="http://schemas.microsoft.com/office/drawing/2014/main" id="{0C5EC7EC-2AFC-AA24-9445-D92B3A96894B}"/>
              </a:ext>
            </a:extLst>
          </p:cNvPr>
          <p:cNvSpPr txBox="1">
            <a:spLocks/>
          </p:cNvSpPr>
          <p:nvPr/>
        </p:nvSpPr>
        <p:spPr>
          <a:xfrm>
            <a:off x="23976073" y="13051133"/>
            <a:ext cx="415498" cy="738662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800" b="1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defRPr>
            </a:lvl1pPr>
            <a:lvl2pPr marL="0" marR="0" indent="4572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9144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13716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18288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22860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27432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32004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36576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86CB4B4D-7CA3-9044-876B-883B54F8677D}" type="slidenum">
              <a:rPr lang="en-GB" sz="3600" smtClean="0"/>
              <a:pPr/>
              <a:t>26</a:t>
            </a:fld>
            <a:endParaRPr lang="en-GB" sz="3600" dirty="0"/>
          </a:p>
        </p:txBody>
      </p:sp>
      <p:sp>
        <p:nvSpPr>
          <p:cNvPr id="4" name="Content Placeholder 5">
            <a:extLst>
              <a:ext uri="{FF2B5EF4-FFF2-40B4-BE49-F238E27FC236}">
                <a16:creationId xmlns:a16="http://schemas.microsoft.com/office/drawing/2014/main" id="{5401E37D-0D68-2C3F-EF02-590276E28EC7}"/>
              </a:ext>
            </a:extLst>
          </p:cNvPr>
          <p:cNvSpPr txBox="1">
            <a:spLocks/>
          </p:cNvSpPr>
          <p:nvPr/>
        </p:nvSpPr>
        <p:spPr>
          <a:xfrm>
            <a:off x="14212957" y="1545018"/>
            <a:ext cx="9159107" cy="2901722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91439" bIns="91439" anchor="t">
            <a:normAutofit fontScale="92500" lnSpcReduction="20000"/>
          </a:bodyPr>
          <a:lstStyle>
            <a:lvl1pPr marL="635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800" b="1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1pPr>
            <a:lvl2pPr marL="1651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000" b="0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2pPr>
            <a:lvl3pPr marL="2667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000" b="0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3pPr>
            <a:lvl4pPr marL="3683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000" b="0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4pPr>
            <a:lvl5pPr marL="4699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000" b="0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5pPr>
            <a:lvl6pPr marL="0" marR="0" indent="1143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1" i="0" u="none" strike="noStrike" cap="none" spc="0" baseline="0">
                <a:solidFill>
                  <a:srgbClr val="305AAD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13716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1" i="0" u="none" strike="noStrike" cap="none" spc="0" baseline="0">
                <a:solidFill>
                  <a:srgbClr val="305AAD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16002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1" i="0" u="none" strike="noStrike" cap="none" spc="0" baseline="0">
                <a:solidFill>
                  <a:srgbClr val="305AAD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18288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1" i="0" u="none" strike="noStrike" cap="none" spc="0" baseline="0">
                <a:solidFill>
                  <a:srgbClr val="305AAD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hangingPunct="1"/>
            <a:r>
              <a:rPr lang="en-GB" dirty="0">
                <a:solidFill>
                  <a:srgbClr val="C00000"/>
                </a:solidFill>
              </a:rPr>
              <a:t>Strongest ratcheting </a:t>
            </a:r>
          </a:p>
          <a:p>
            <a:pPr lvl="1" hangingPunct="1"/>
            <a:r>
              <a:rPr lang="en-GB" b="1" dirty="0" err="1">
                <a:solidFill>
                  <a:srgbClr val="C00000"/>
                </a:solidFill>
              </a:rPr>
              <a:t>T</a:t>
            </a:r>
            <a:r>
              <a:rPr lang="en-GB" b="1" baseline="-25000" dirty="0" err="1">
                <a:solidFill>
                  <a:srgbClr val="C00000"/>
                </a:solidFill>
              </a:rPr>
              <a:t>max</a:t>
            </a:r>
            <a:r>
              <a:rPr lang="en-GB" sz="4000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en-GB" sz="4000" dirty="0">
                <a:solidFill>
                  <a:srgbClr val="C00000"/>
                </a:solidFill>
                <a:sym typeface="Wingdings" panose="05000000000000000000" pitchFamily="2" charset="2"/>
              </a:rPr>
              <a:t></a:t>
            </a:r>
            <a:r>
              <a:rPr lang="en-GB" sz="4000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en-GB" b="1" dirty="0" err="1">
                <a:solidFill>
                  <a:srgbClr val="C00000"/>
                </a:solidFill>
              </a:rPr>
              <a:t>T</a:t>
            </a:r>
            <a:r>
              <a:rPr lang="en-GB" b="1" baseline="-25000" dirty="0" err="1">
                <a:solidFill>
                  <a:srgbClr val="C00000"/>
                </a:solidFill>
              </a:rPr>
              <a:t>c,Nb</a:t>
            </a:r>
            <a:r>
              <a:rPr lang="en-GB" b="1" dirty="0">
                <a:solidFill>
                  <a:srgbClr val="C00000"/>
                </a:solidFill>
              </a:rPr>
              <a:t> </a:t>
            </a:r>
          </a:p>
          <a:p>
            <a:pPr lvl="1" hangingPunct="1"/>
            <a:r>
              <a:rPr lang="en-GB" b="1" dirty="0">
                <a:solidFill>
                  <a:srgbClr val="C00000"/>
                </a:solidFill>
              </a:rPr>
              <a:t>Large ∇T</a:t>
            </a:r>
          </a:p>
          <a:p>
            <a:pPr hangingPunct="1"/>
            <a:r>
              <a:rPr lang="en-GB" dirty="0">
                <a:solidFill>
                  <a:srgbClr val="C00000"/>
                </a:solidFill>
              </a:rPr>
              <a:t>Measured ER=</a:t>
            </a:r>
            <a:r>
              <a:rPr lang="en-GB" dirty="0" err="1">
                <a:solidFill>
                  <a:srgbClr val="C00000"/>
                </a:solidFill>
              </a:rPr>
              <a:t>B</a:t>
            </a:r>
            <a:r>
              <a:rPr lang="en-GB" baseline="-25000" dirty="0" err="1">
                <a:solidFill>
                  <a:srgbClr val="C00000"/>
                </a:solidFill>
              </a:rPr>
              <a:t>sc</a:t>
            </a:r>
            <a:r>
              <a:rPr lang="en-GB" dirty="0">
                <a:solidFill>
                  <a:srgbClr val="C00000"/>
                </a:solidFill>
              </a:rPr>
              <a:t>/B</a:t>
            </a:r>
            <a:r>
              <a:rPr lang="en-GB" baseline="-25000" dirty="0">
                <a:solidFill>
                  <a:srgbClr val="C00000"/>
                </a:solidFill>
              </a:rPr>
              <a:t>NC </a:t>
            </a:r>
            <a:r>
              <a:rPr lang="en-GB" dirty="0">
                <a:solidFill>
                  <a:srgbClr val="C00000"/>
                </a:solidFill>
              </a:rPr>
              <a:t>~ 30 </a:t>
            </a:r>
          </a:p>
          <a:p>
            <a:pPr lvl="1" hangingPunct="1"/>
            <a:r>
              <a:rPr lang="en-GB" dirty="0">
                <a:solidFill>
                  <a:schemeClr val="tx1"/>
                </a:solidFill>
              </a:rPr>
              <a:t>Best case for Nb ER &lt; 10</a:t>
            </a:r>
          </a:p>
        </p:txBody>
      </p:sp>
    </p:spTree>
    <p:extLst>
      <p:ext uri="{BB962C8B-B14F-4D97-AF65-F5344CB8AC3E}">
        <p14:creationId xmlns:p14="http://schemas.microsoft.com/office/powerpoint/2010/main" val="4228626258"/>
      </p:ext>
    </p:extLst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graph with colorful lines&#10;&#10;Description automatically generated">
            <a:extLst>
              <a:ext uri="{FF2B5EF4-FFF2-40B4-BE49-F238E27FC236}">
                <a16:creationId xmlns:a16="http://schemas.microsoft.com/office/drawing/2014/main" id="{C87876A7-0756-467E-B5A6-13BA0F64987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9185" y="4351885"/>
            <a:ext cx="17325631" cy="9286661"/>
          </a:xfrm>
          <a:prstGeom prst="rect">
            <a:avLst/>
          </a:prstGeom>
        </p:spPr>
      </p:pic>
      <p:sp>
        <p:nvSpPr>
          <p:cNvPr id="19457" name="Rectangle 1" descr="Title 1">
            <a:extLst>
              <a:ext uri="{FF2B5EF4-FFF2-40B4-BE49-F238E27FC236}">
                <a16:creationId xmlns:a16="http://schemas.microsoft.com/office/drawing/2014/main" id="{22F48409-6031-3F67-C400-B56F967CC8C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12514" y="58886"/>
            <a:ext cx="23059550" cy="1392174"/>
          </a:xfrm>
        </p:spPr>
        <p:txBody>
          <a:bodyPr/>
          <a:lstStyle/>
          <a:p>
            <a:r>
              <a:rPr lang="en-US" altLang="en-US" sz="6800" dirty="0"/>
              <a:t>Multilayers: </a:t>
            </a:r>
            <a:r>
              <a:rPr lang="en-US" altLang="en-US" dirty="0"/>
              <a:t>Ratcheting dependencies</a:t>
            </a:r>
            <a:endParaRPr lang="en-US" altLang="en-US" sz="68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42441C6-6154-9490-09C1-E6E99CBBA284}"/>
              </a:ext>
            </a:extLst>
          </p:cNvPr>
          <p:cNvSpPr txBox="1"/>
          <p:nvPr/>
        </p:nvSpPr>
        <p:spPr>
          <a:xfrm>
            <a:off x="18117863" y="5863698"/>
            <a:ext cx="2443655" cy="861772"/>
          </a:xfrm>
          <a:prstGeom prst="rect">
            <a:avLst/>
          </a:prstGeom>
          <a:noFill/>
          <a:ln w="254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91439" rIns="91439" bIns="91439" numCol="1" spcCol="38100" rtlCol="0" anchor="t">
            <a:spAutoFit/>
          </a:bodyPr>
          <a:lstStyle/>
          <a:p>
            <a:pPr marL="0" marR="0" indent="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4400" b="0" i="0" u="none" strike="noStrike" cap="none" spc="0" normalizeH="0" baseline="0" dirty="0" err="1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T</a:t>
            </a:r>
            <a:r>
              <a:rPr kumimoji="0" lang="en-GB" sz="4400" b="0" i="0" u="none" strike="noStrike" cap="none" spc="0" normalizeH="0" baseline="-25000" dirty="0" err="1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max</a:t>
            </a:r>
            <a:r>
              <a:rPr kumimoji="0" lang="en-GB" sz="4400" b="0" i="0" u="none" strike="noStrike" cap="none" spc="0" normalizeH="0" dirty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  </a:t>
            </a:r>
            <a:r>
              <a:rPr kumimoji="0" lang="en-GB" sz="4400" b="0" u="none" strike="noStrike" cap="none" spc="0" normalizeH="0" dirty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∇𝑇</a:t>
            </a:r>
            <a:endParaRPr kumimoji="0" lang="en-GB" sz="4400" b="0" u="none" strike="noStrike" cap="none" spc="0" normalizeH="0" baseline="0" dirty="0">
              <a:ln>
                <a:noFill/>
              </a:ln>
              <a:solidFill>
                <a:srgbClr val="0055A0"/>
              </a:solidFill>
              <a:effectLst/>
              <a:uFillTx/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  <p:sp>
        <p:nvSpPr>
          <p:cNvPr id="3" name="Slide Number">
            <a:extLst>
              <a:ext uri="{FF2B5EF4-FFF2-40B4-BE49-F238E27FC236}">
                <a16:creationId xmlns:a16="http://schemas.microsoft.com/office/drawing/2014/main" id="{0C5EC7EC-2AFC-AA24-9445-D92B3A96894B}"/>
              </a:ext>
            </a:extLst>
          </p:cNvPr>
          <p:cNvSpPr txBox="1">
            <a:spLocks/>
          </p:cNvSpPr>
          <p:nvPr/>
        </p:nvSpPr>
        <p:spPr>
          <a:xfrm>
            <a:off x="23976073" y="13051133"/>
            <a:ext cx="415498" cy="738662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800" b="1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defRPr>
            </a:lvl1pPr>
            <a:lvl2pPr marL="0" marR="0" indent="4572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9144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13716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18288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22860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27432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32004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36576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86CB4B4D-7CA3-9044-876B-883B54F8677D}" type="slidenum">
              <a:rPr lang="en-GB" sz="3600" smtClean="0"/>
              <a:pPr/>
              <a:t>27</a:t>
            </a:fld>
            <a:endParaRPr lang="en-GB" sz="3600" dirty="0"/>
          </a:p>
        </p:txBody>
      </p:sp>
      <p:sp>
        <p:nvSpPr>
          <p:cNvPr id="2" name="Content Placeholder 5">
            <a:extLst>
              <a:ext uri="{FF2B5EF4-FFF2-40B4-BE49-F238E27FC236}">
                <a16:creationId xmlns:a16="http://schemas.microsoft.com/office/drawing/2014/main" id="{963FD99B-6CA6-E649-8CC2-1B8D123BBA53}"/>
              </a:ext>
            </a:extLst>
          </p:cNvPr>
          <p:cNvSpPr txBox="1">
            <a:spLocks/>
          </p:cNvSpPr>
          <p:nvPr/>
        </p:nvSpPr>
        <p:spPr>
          <a:xfrm>
            <a:off x="14212957" y="1545018"/>
            <a:ext cx="9159107" cy="2901722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91439" bIns="91439" anchor="t">
            <a:normAutofit fontScale="92500" lnSpcReduction="20000"/>
          </a:bodyPr>
          <a:lstStyle>
            <a:lvl1pPr marL="635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800" b="1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1pPr>
            <a:lvl2pPr marL="1651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000" b="0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2pPr>
            <a:lvl3pPr marL="2667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000" b="0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3pPr>
            <a:lvl4pPr marL="3683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000" b="0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4pPr>
            <a:lvl5pPr marL="4699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000" b="0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5pPr>
            <a:lvl6pPr marL="0" marR="0" indent="1143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1" i="0" u="none" strike="noStrike" cap="none" spc="0" baseline="0">
                <a:solidFill>
                  <a:srgbClr val="305AAD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13716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1" i="0" u="none" strike="noStrike" cap="none" spc="0" baseline="0">
                <a:solidFill>
                  <a:srgbClr val="305AAD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16002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1" i="0" u="none" strike="noStrike" cap="none" spc="0" baseline="0">
                <a:solidFill>
                  <a:srgbClr val="305AAD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18288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1" i="0" u="none" strike="noStrike" cap="none" spc="0" baseline="0">
                <a:solidFill>
                  <a:srgbClr val="305AAD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hangingPunct="1"/>
            <a:r>
              <a:rPr lang="en-GB" dirty="0">
                <a:solidFill>
                  <a:srgbClr val="C00000"/>
                </a:solidFill>
              </a:rPr>
              <a:t>Strongest ratcheting </a:t>
            </a:r>
          </a:p>
          <a:p>
            <a:pPr lvl="1" hangingPunct="1"/>
            <a:r>
              <a:rPr lang="en-GB" b="1" dirty="0" err="1">
                <a:solidFill>
                  <a:srgbClr val="C00000"/>
                </a:solidFill>
              </a:rPr>
              <a:t>T</a:t>
            </a:r>
            <a:r>
              <a:rPr lang="en-GB" b="1" baseline="-25000" dirty="0" err="1">
                <a:solidFill>
                  <a:srgbClr val="C00000"/>
                </a:solidFill>
              </a:rPr>
              <a:t>max</a:t>
            </a:r>
            <a:r>
              <a:rPr lang="en-GB" sz="4000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en-GB" sz="4000" dirty="0">
                <a:solidFill>
                  <a:srgbClr val="C00000"/>
                </a:solidFill>
                <a:sym typeface="Wingdings" panose="05000000000000000000" pitchFamily="2" charset="2"/>
              </a:rPr>
              <a:t></a:t>
            </a:r>
            <a:r>
              <a:rPr lang="en-GB" sz="4000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en-GB" b="1" dirty="0" err="1">
                <a:solidFill>
                  <a:srgbClr val="C00000"/>
                </a:solidFill>
              </a:rPr>
              <a:t>T</a:t>
            </a:r>
            <a:r>
              <a:rPr lang="en-GB" b="1" baseline="-25000" dirty="0" err="1">
                <a:solidFill>
                  <a:srgbClr val="C00000"/>
                </a:solidFill>
              </a:rPr>
              <a:t>c,Nb</a:t>
            </a:r>
            <a:r>
              <a:rPr lang="en-GB" b="1" dirty="0">
                <a:solidFill>
                  <a:srgbClr val="C00000"/>
                </a:solidFill>
              </a:rPr>
              <a:t> </a:t>
            </a:r>
          </a:p>
          <a:p>
            <a:pPr lvl="1" hangingPunct="1"/>
            <a:r>
              <a:rPr lang="en-GB" b="1" dirty="0">
                <a:solidFill>
                  <a:srgbClr val="C00000"/>
                </a:solidFill>
              </a:rPr>
              <a:t>Large ∇T</a:t>
            </a:r>
          </a:p>
          <a:p>
            <a:pPr hangingPunct="1"/>
            <a:r>
              <a:rPr lang="en-GB" dirty="0">
                <a:solidFill>
                  <a:srgbClr val="C00000"/>
                </a:solidFill>
              </a:rPr>
              <a:t>Measured ER=</a:t>
            </a:r>
            <a:r>
              <a:rPr lang="en-GB" dirty="0" err="1">
                <a:solidFill>
                  <a:srgbClr val="C00000"/>
                </a:solidFill>
              </a:rPr>
              <a:t>B</a:t>
            </a:r>
            <a:r>
              <a:rPr lang="en-GB" baseline="-25000" dirty="0" err="1">
                <a:solidFill>
                  <a:srgbClr val="C00000"/>
                </a:solidFill>
              </a:rPr>
              <a:t>sc</a:t>
            </a:r>
            <a:r>
              <a:rPr lang="en-GB" dirty="0">
                <a:solidFill>
                  <a:srgbClr val="C00000"/>
                </a:solidFill>
              </a:rPr>
              <a:t>/B</a:t>
            </a:r>
            <a:r>
              <a:rPr lang="en-GB" baseline="-25000" dirty="0">
                <a:solidFill>
                  <a:srgbClr val="C00000"/>
                </a:solidFill>
              </a:rPr>
              <a:t>NC </a:t>
            </a:r>
            <a:r>
              <a:rPr lang="en-GB" dirty="0">
                <a:solidFill>
                  <a:srgbClr val="C00000"/>
                </a:solidFill>
              </a:rPr>
              <a:t>~ 30 </a:t>
            </a:r>
          </a:p>
          <a:p>
            <a:pPr lvl="1" hangingPunct="1"/>
            <a:r>
              <a:rPr lang="en-GB" dirty="0">
                <a:solidFill>
                  <a:schemeClr val="tx1"/>
                </a:solidFill>
              </a:rPr>
              <a:t>Best case for Nb ER &lt; 10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64E88F0-4E22-3107-A618-1425C65686A2}"/>
              </a:ext>
            </a:extLst>
          </p:cNvPr>
          <p:cNvSpPr/>
          <p:nvPr/>
        </p:nvSpPr>
        <p:spPr>
          <a:xfrm>
            <a:off x="17461282" y="7590773"/>
            <a:ext cx="3432132" cy="2530257"/>
          </a:xfrm>
          <a:prstGeom prst="rect">
            <a:avLst/>
          </a:prstGeom>
          <a:noFill/>
          <a:ln w="76200" cap="flat">
            <a:solidFill>
              <a:srgbClr val="0070C0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91439" rIns="91439" bIns="91439" numCol="1" spcCol="38100" rtlCol="0" anchor="ctr">
            <a:spAutoFit/>
          </a:bodyPr>
          <a:lstStyle/>
          <a:p>
            <a:pPr marL="0" marR="0" indent="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3600" b="0" i="0" u="none" strike="noStrike" cap="none" spc="0" normalizeH="0" baseline="0">
              <a:ln>
                <a:noFill/>
              </a:ln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Right Brace 7">
            <a:extLst>
              <a:ext uri="{FF2B5EF4-FFF2-40B4-BE49-F238E27FC236}">
                <a16:creationId xmlns:a16="http://schemas.microsoft.com/office/drawing/2014/main" id="{20D600A5-C366-B408-F9C1-309CA1585A1D}"/>
              </a:ext>
            </a:extLst>
          </p:cNvPr>
          <p:cNvSpPr/>
          <p:nvPr/>
        </p:nvSpPr>
        <p:spPr>
          <a:xfrm>
            <a:off x="16885085" y="8179495"/>
            <a:ext cx="438411" cy="1553223"/>
          </a:xfrm>
          <a:prstGeom prst="rightBrace">
            <a:avLst/>
          </a:prstGeom>
          <a:noFill/>
          <a:ln w="76200" cap="flat">
            <a:solidFill>
              <a:srgbClr val="0070C0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720179B-3CD5-F5FA-1CE5-94033FB463A2}"/>
              </a:ext>
            </a:extLst>
          </p:cNvPr>
          <p:cNvCxnSpPr>
            <a:cxnSpLocks/>
          </p:cNvCxnSpPr>
          <p:nvPr/>
        </p:nvCxnSpPr>
        <p:spPr>
          <a:xfrm flipH="1">
            <a:off x="10321447" y="8179495"/>
            <a:ext cx="6563638" cy="0"/>
          </a:xfrm>
          <a:prstGeom prst="line">
            <a:avLst/>
          </a:prstGeom>
          <a:noFill/>
          <a:ln w="76200" cap="flat">
            <a:solidFill>
              <a:srgbClr val="0070C0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531EEF0-AF42-BA60-C952-B98881CAED47}"/>
              </a:ext>
            </a:extLst>
          </p:cNvPr>
          <p:cNvCxnSpPr>
            <a:cxnSpLocks/>
          </p:cNvCxnSpPr>
          <p:nvPr/>
        </p:nvCxnSpPr>
        <p:spPr>
          <a:xfrm flipH="1">
            <a:off x="10321447" y="9732718"/>
            <a:ext cx="6563638" cy="0"/>
          </a:xfrm>
          <a:prstGeom prst="line">
            <a:avLst/>
          </a:prstGeom>
          <a:noFill/>
          <a:ln w="76200" cap="flat">
            <a:solidFill>
              <a:srgbClr val="0070C0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FF98FF17-C193-764C-FC5D-6ABFAB09CBC4}"/>
              </a:ext>
            </a:extLst>
          </p:cNvPr>
          <p:cNvSpPr txBox="1">
            <a:spLocks/>
          </p:cNvSpPr>
          <p:nvPr/>
        </p:nvSpPr>
        <p:spPr>
          <a:xfrm>
            <a:off x="312514" y="1545019"/>
            <a:ext cx="12330060" cy="4375897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91439" bIns="91439" anchor="t">
            <a:normAutofit/>
          </a:bodyPr>
          <a:lstStyle>
            <a:lvl1pPr marL="635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800" b="1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1pPr>
            <a:lvl2pPr marL="1651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000" b="0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2pPr>
            <a:lvl3pPr marL="2667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000" b="0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3pPr>
            <a:lvl4pPr marL="3683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000" b="0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4pPr>
            <a:lvl5pPr marL="4699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000" b="0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5pPr>
            <a:lvl6pPr marL="0" marR="0" indent="1143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1" i="0" u="none" strike="noStrike" cap="none" spc="0" baseline="0">
                <a:solidFill>
                  <a:srgbClr val="305AAD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13716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1" i="0" u="none" strike="noStrike" cap="none" spc="0" baseline="0">
                <a:solidFill>
                  <a:srgbClr val="305AAD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16002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1" i="0" u="none" strike="noStrike" cap="none" spc="0" baseline="0">
                <a:solidFill>
                  <a:srgbClr val="305AAD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18288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1" i="0" u="none" strike="noStrike" cap="none" spc="0" baseline="0">
                <a:solidFill>
                  <a:srgbClr val="305AAD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hangingPunct="1"/>
            <a:r>
              <a:rPr lang="en-GB">
                <a:solidFill>
                  <a:srgbClr val="C00000"/>
                </a:solidFill>
              </a:rPr>
              <a:t>Necessary: T</a:t>
            </a:r>
            <a:r>
              <a:rPr lang="en-GB" baseline="-25000">
                <a:solidFill>
                  <a:srgbClr val="C00000"/>
                </a:solidFill>
              </a:rPr>
              <a:t>c,Nb </a:t>
            </a:r>
            <a:r>
              <a:rPr lang="en-GB">
                <a:solidFill>
                  <a:srgbClr val="C00000"/>
                </a:solidFill>
              </a:rPr>
              <a:t>&lt; T</a:t>
            </a:r>
            <a:r>
              <a:rPr lang="en-GB" baseline="-25000">
                <a:solidFill>
                  <a:srgbClr val="C00000"/>
                </a:solidFill>
              </a:rPr>
              <a:t>max </a:t>
            </a:r>
            <a:r>
              <a:rPr lang="en-GB">
                <a:solidFill>
                  <a:srgbClr val="C00000"/>
                </a:solidFill>
              </a:rPr>
              <a:t>&lt; T</a:t>
            </a:r>
            <a:r>
              <a:rPr lang="en-GB" baseline="-25000">
                <a:solidFill>
                  <a:srgbClr val="C00000"/>
                </a:solidFill>
              </a:rPr>
              <a:t>c,film</a:t>
            </a:r>
            <a:endParaRPr lang="en-GB" b="0"/>
          </a:p>
          <a:p>
            <a:pPr hangingPunct="1"/>
            <a:r>
              <a:rPr lang="en-GB" b="0"/>
              <a:t>Magnitude of flux ratcheting depends on:</a:t>
            </a:r>
          </a:p>
          <a:p>
            <a:pPr lvl="1" hangingPunct="1"/>
            <a:r>
              <a:rPr lang="en-GB"/>
              <a:t>Maximum Temperature and Spatial thermal gradient</a:t>
            </a:r>
          </a:p>
          <a:p>
            <a:pPr hangingPunct="1"/>
            <a:endParaRPr lang="en-GB" b="0"/>
          </a:p>
          <a:p>
            <a:pPr hangingPunct="1"/>
            <a:endParaRPr lang="en-GB" b="0"/>
          </a:p>
          <a:p>
            <a:pPr hangingPunct="1"/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315743181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8" grpId="1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graph with colorful lines&#10;&#10;Description automatically generated">
            <a:extLst>
              <a:ext uri="{FF2B5EF4-FFF2-40B4-BE49-F238E27FC236}">
                <a16:creationId xmlns:a16="http://schemas.microsoft.com/office/drawing/2014/main" id="{C87876A7-0756-467E-B5A6-13BA0F64987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9185" y="4351885"/>
            <a:ext cx="17325631" cy="9286661"/>
          </a:xfrm>
          <a:prstGeom prst="rect">
            <a:avLst/>
          </a:prstGeom>
        </p:spPr>
      </p:pic>
      <p:sp>
        <p:nvSpPr>
          <p:cNvPr id="19457" name="Rectangle 1" descr="Title 1">
            <a:extLst>
              <a:ext uri="{FF2B5EF4-FFF2-40B4-BE49-F238E27FC236}">
                <a16:creationId xmlns:a16="http://schemas.microsoft.com/office/drawing/2014/main" id="{22F48409-6031-3F67-C400-B56F967CC8C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12514" y="58886"/>
            <a:ext cx="23059550" cy="1392174"/>
          </a:xfrm>
        </p:spPr>
        <p:txBody>
          <a:bodyPr/>
          <a:lstStyle/>
          <a:p>
            <a:r>
              <a:rPr lang="en-US" altLang="en-US" sz="6800" dirty="0"/>
              <a:t>Multilayers: </a:t>
            </a:r>
            <a:r>
              <a:rPr lang="en-US" altLang="en-US" dirty="0"/>
              <a:t>Ratcheting dependencies</a:t>
            </a:r>
            <a:endParaRPr lang="en-US" altLang="en-US" sz="68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42441C6-6154-9490-09C1-E6E99CBBA284}"/>
              </a:ext>
            </a:extLst>
          </p:cNvPr>
          <p:cNvSpPr txBox="1"/>
          <p:nvPr/>
        </p:nvSpPr>
        <p:spPr>
          <a:xfrm>
            <a:off x="18117863" y="5863698"/>
            <a:ext cx="2443655" cy="861772"/>
          </a:xfrm>
          <a:prstGeom prst="rect">
            <a:avLst/>
          </a:prstGeom>
          <a:noFill/>
          <a:ln w="254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91439" rIns="91439" bIns="91439" numCol="1" spcCol="38100" rtlCol="0" anchor="t">
            <a:spAutoFit/>
          </a:bodyPr>
          <a:lstStyle/>
          <a:p>
            <a:pPr marL="0" marR="0" indent="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4400" b="0" i="0" u="none" strike="noStrike" cap="none" spc="0" normalizeH="0" baseline="0" dirty="0" err="1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T</a:t>
            </a:r>
            <a:r>
              <a:rPr kumimoji="0" lang="en-GB" sz="4400" b="0" i="0" u="none" strike="noStrike" cap="none" spc="0" normalizeH="0" baseline="-25000" dirty="0" err="1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max</a:t>
            </a:r>
            <a:r>
              <a:rPr kumimoji="0" lang="en-GB" sz="4400" b="0" i="0" u="none" strike="noStrike" cap="none" spc="0" normalizeH="0" dirty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  </a:t>
            </a:r>
            <a:r>
              <a:rPr kumimoji="0" lang="en-GB" sz="4400" b="0" u="none" strike="noStrike" cap="none" spc="0" normalizeH="0" dirty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∇𝑇</a:t>
            </a:r>
            <a:endParaRPr kumimoji="0" lang="en-GB" sz="4400" b="0" u="none" strike="noStrike" cap="none" spc="0" normalizeH="0" baseline="0" dirty="0">
              <a:ln>
                <a:noFill/>
              </a:ln>
              <a:solidFill>
                <a:srgbClr val="0055A0"/>
              </a:solidFill>
              <a:effectLst/>
              <a:uFillTx/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  <p:sp>
        <p:nvSpPr>
          <p:cNvPr id="3" name="Slide Number">
            <a:extLst>
              <a:ext uri="{FF2B5EF4-FFF2-40B4-BE49-F238E27FC236}">
                <a16:creationId xmlns:a16="http://schemas.microsoft.com/office/drawing/2014/main" id="{0C5EC7EC-2AFC-AA24-9445-D92B3A96894B}"/>
              </a:ext>
            </a:extLst>
          </p:cNvPr>
          <p:cNvSpPr txBox="1">
            <a:spLocks/>
          </p:cNvSpPr>
          <p:nvPr/>
        </p:nvSpPr>
        <p:spPr>
          <a:xfrm>
            <a:off x="23976073" y="13051133"/>
            <a:ext cx="415498" cy="738662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800" b="1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defRPr>
            </a:lvl1pPr>
            <a:lvl2pPr marL="0" marR="0" indent="4572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9144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13716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18288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22860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27432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32004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36576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86CB4B4D-7CA3-9044-876B-883B54F8677D}" type="slidenum">
              <a:rPr lang="en-GB" sz="3600" smtClean="0"/>
              <a:pPr/>
              <a:t>28</a:t>
            </a:fld>
            <a:endParaRPr lang="en-GB" sz="3600" dirty="0"/>
          </a:p>
        </p:txBody>
      </p:sp>
      <p:sp>
        <p:nvSpPr>
          <p:cNvPr id="4" name="Content Placeholder 5">
            <a:extLst>
              <a:ext uri="{FF2B5EF4-FFF2-40B4-BE49-F238E27FC236}">
                <a16:creationId xmlns:a16="http://schemas.microsoft.com/office/drawing/2014/main" id="{04EF6BCE-1B89-6B6B-D677-9C8589AFAA79}"/>
              </a:ext>
            </a:extLst>
          </p:cNvPr>
          <p:cNvSpPr txBox="1">
            <a:spLocks/>
          </p:cNvSpPr>
          <p:nvPr/>
        </p:nvSpPr>
        <p:spPr>
          <a:xfrm>
            <a:off x="14212957" y="1545018"/>
            <a:ext cx="9159107" cy="2901722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91439" bIns="91439" anchor="t">
            <a:normAutofit fontScale="92500" lnSpcReduction="20000"/>
          </a:bodyPr>
          <a:lstStyle>
            <a:lvl1pPr marL="635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800" b="1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1pPr>
            <a:lvl2pPr marL="1651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000" b="0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2pPr>
            <a:lvl3pPr marL="2667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000" b="0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3pPr>
            <a:lvl4pPr marL="3683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000" b="0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4pPr>
            <a:lvl5pPr marL="4699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000" b="0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5pPr>
            <a:lvl6pPr marL="0" marR="0" indent="1143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1" i="0" u="none" strike="noStrike" cap="none" spc="0" baseline="0">
                <a:solidFill>
                  <a:srgbClr val="305AAD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13716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1" i="0" u="none" strike="noStrike" cap="none" spc="0" baseline="0">
                <a:solidFill>
                  <a:srgbClr val="305AAD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16002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1" i="0" u="none" strike="noStrike" cap="none" spc="0" baseline="0">
                <a:solidFill>
                  <a:srgbClr val="305AAD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18288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1" i="0" u="none" strike="noStrike" cap="none" spc="0" baseline="0">
                <a:solidFill>
                  <a:srgbClr val="305AAD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hangingPunct="1"/>
            <a:r>
              <a:rPr lang="en-GB" dirty="0">
                <a:solidFill>
                  <a:srgbClr val="C00000"/>
                </a:solidFill>
              </a:rPr>
              <a:t>Strongest ratcheting </a:t>
            </a:r>
          </a:p>
          <a:p>
            <a:pPr lvl="1" hangingPunct="1"/>
            <a:r>
              <a:rPr lang="en-GB" b="1" dirty="0" err="1">
                <a:solidFill>
                  <a:srgbClr val="C00000"/>
                </a:solidFill>
              </a:rPr>
              <a:t>T</a:t>
            </a:r>
            <a:r>
              <a:rPr lang="en-GB" b="1" baseline="-25000" dirty="0" err="1">
                <a:solidFill>
                  <a:srgbClr val="C00000"/>
                </a:solidFill>
              </a:rPr>
              <a:t>max</a:t>
            </a:r>
            <a:r>
              <a:rPr lang="en-GB" sz="4000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en-GB" sz="4000" dirty="0">
                <a:solidFill>
                  <a:srgbClr val="C00000"/>
                </a:solidFill>
                <a:sym typeface="Wingdings" panose="05000000000000000000" pitchFamily="2" charset="2"/>
              </a:rPr>
              <a:t></a:t>
            </a:r>
            <a:r>
              <a:rPr lang="en-GB" sz="4000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en-GB" b="1" dirty="0" err="1">
                <a:solidFill>
                  <a:srgbClr val="C00000"/>
                </a:solidFill>
              </a:rPr>
              <a:t>T</a:t>
            </a:r>
            <a:r>
              <a:rPr lang="en-GB" b="1" baseline="-25000" dirty="0" err="1">
                <a:solidFill>
                  <a:srgbClr val="C00000"/>
                </a:solidFill>
              </a:rPr>
              <a:t>c,Nb</a:t>
            </a:r>
            <a:r>
              <a:rPr lang="en-GB" b="1" dirty="0">
                <a:solidFill>
                  <a:srgbClr val="C00000"/>
                </a:solidFill>
              </a:rPr>
              <a:t> </a:t>
            </a:r>
          </a:p>
          <a:p>
            <a:pPr lvl="1" hangingPunct="1"/>
            <a:r>
              <a:rPr lang="en-GB" b="1" dirty="0">
                <a:solidFill>
                  <a:srgbClr val="C00000"/>
                </a:solidFill>
              </a:rPr>
              <a:t>Large ∇T</a:t>
            </a:r>
          </a:p>
          <a:p>
            <a:pPr hangingPunct="1"/>
            <a:r>
              <a:rPr lang="en-GB" dirty="0">
                <a:solidFill>
                  <a:srgbClr val="C00000"/>
                </a:solidFill>
              </a:rPr>
              <a:t>Measured ER=</a:t>
            </a:r>
            <a:r>
              <a:rPr lang="en-GB" dirty="0" err="1">
                <a:solidFill>
                  <a:srgbClr val="C00000"/>
                </a:solidFill>
              </a:rPr>
              <a:t>B</a:t>
            </a:r>
            <a:r>
              <a:rPr lang="en-GB" baseline="-25000" dirty="0" err="1">
                <a:solidFill>
                  <a:srgbClr val="C00000"/>
                </a:solidFill>
              </a:rPr>
              <a:t>sc</a:t>
            </a:r>
            <a:r>
              <a:rPr lang="en-GB" dirty="0">
                <a:solidFill>
                  <a:srgbClr val="C00000"/>
                </a:solidFill>
              </a:rPr>
              <a:t>/B</a:t>
            </a:r>
            <a:r>
              <a:rPr lang="en-GB" baseline="-25000" dirty="0">
                <a:solidFill>
                  <a:srgbClr val="C00000"/>
                </a:solidFill>
              </a:rPr>
              <a:t>NC </a:t>
            </a:r>
            <a:r>
              <a:rPr lang="en-GB" dirty="0">
                <a:solidFill>
                  <a:srgbClr val="C00000"/>
                </a:solidFill>
              </a:rPr>
              <a:t>~ 30 </a:t>
            </a:r>
          </a:p>
          <a:p>
            <a:pPr lvl="1" hangingPunct="1"/>
            <a:r>
              <a:rPr lang="en-GB" dirty="0">
                <a:solidFill>
                  <a:schemeClr val="tx1"/>
                </a:solidFill>
              </a:rPr>
              <a:t>Best case for Nb ER &lt; 10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83152B8-7012-6234-63E4-FE847C940CCF}"/>
              </a:ext>
            </a:extLst>
          </p:cNvPr>
          <p:cNvCxnSpPr/>
          <p:nvPr/>
        </p:nvCxnSpPr>
        <p:spPr>
          <a:xfrm flipH="1" flipV="1">
            <a:off x="15569852" y="5761973"/>
            <a:ext cx="2091847" cy="1615857"/>
          </a:xfrm>
          <a:prstGeom prst="straightConnector1">
            <a:avLst/>
          </a:prstGeom>
          <a:noFill/>
          <a:ln w="76200" cap="flat">
            <a:solidFill>
              <a:srgbClr val="0070C0"/>
            </a:solidFill>
            <a:prstDash val="solid"/>
            <a:round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A4B186DC-7AE4-E0A3-BB46-FDDBAB38AFA6}"/>
              </a:ext>
            </a:extLst>
          </p:cNvPr>
          <p:cNvCxnSpPr>
            <a:cxnSpLocks/>
          </p:cNvCxnSpPr>
          <p:nvPr/>
        </p:nvCxnSpPr>
        <p:spPr>
          <a:xfrm flipH="1" flipV="1">
            <a:off x="16386629" y="8969828"/>
            <a:ext cx="1275070" cy="116115"/>
          </a:xfrm>
          <a:prstGeom prst="straightConnector1">
            <a:avLst/>
          </a:prstGeom>
          <a:noFill/>
          <a:ln w="76200" cap="flat">
            <a:solidFill>
              <a:srgbClr val="0070C0"/>
            </a:solidFill>
            <a:prstDash val="solid"/>
            <a:round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5942C203-1B65-8979-4C13-69BC7B288E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2514" y="1545019"/>
            <a:ext cx="12330060" cy="4375897"/>
          </a:xfrm>
        </p:spPr>
        <p:txBody>
          <a:bodyPr anchor="t">
            <a:normAutofit/>
          </a:bodyPr>
          <a:lstStyle/>
          <a:p>
            <a:r>
              <a:rPr lang="en-GB" b="1" dirty="0">
                <a:solidFill>
                  <a:srgbClr val="C00000"/>
                </a:solidFill>
              </a:rPr>
              <a:t>Necessary: </a:t>
            </a:r>
            <a:r>
              <a:rPr lang="en-GB" b="1" dirty="0" err="1">
                <a:solidFill>
                  <a:srgbClr val="C00000"/>
                </a:solidFill>
              </a:rPr>
              <a:t>T</a:t>
            </a:r>
            <a:r>
              <a:rPr lang="en-GB" b="1" baseline="-25000" dirty="0" err="1">
                <a:solidFill>
                  <a:srgbClr val="C00000"/>
                </a:solidFill>
              </a:rPr>
              <a:t>c,Nb</a:t>
            </a:r>
            <a:r>
              <a:rPr lang="en-GB" b="1" baseline="-25000" dirty="0">
                <a:solidFill>
                  <a:srgbClr val="C00000"/>
                </a:solidFill>
              </a:rPr>
              <a:t> </a:t>
            </a:r>
            <a:r>
              <a:rPr lang="en-GB" b="1" dirty="0">
                <a:solidFill>
                  <a:srgbClr val="C00000"/>
                </a:solidFill>
              </a:rPr>
              <a:t>&lt; </a:t>
            </a:r>
            <a:r>
              <a:rPr lang="en-GB" b="1" dirty="0" err="1">
                <a:solidFill>
                  <a:srgbClr val="C00000"/>
                </a:solidFill>
              </a:rPr>
              <a:t>T</a:t>
            </a:r>
            <a:r>
              <a:rPr lang="en-GB" b="1" baseline="-25000" dirty="0" err="1">
                <a:solidFill>
                  <a:srgbClr val="C00000"/>
                </a:solidFill>
              </a:rPr>
              <a:t>max</a:t>
            </a:r>
            <a:r>
              <a:rPr lang="en-GB" b="1" baseline="-25000" dirty="0">
                <a:solidFill>
                  <a:srgbClr val="C00000"/>
                </a:solidFill>
              </a:rPr>
              <a:t> </a:t>
            </a:r>
            <a:r>
              <a:rPr lang="en-GB" b="1" dirty="0">
                <a:solidFill>
                  <a:srgbClr val="C00000"/>
                </a:solidFill>
              </a:rPr>
              <a:t>&lt; </a:t>
            </a:r>
            <a:r>
              <a:rPr lang="en-GB" b="1" dirty="0" err="1">
                <a:solidFill>
                  <a:srgbClr val="C00000"/>
                </a:solidFill>
              </a:rPr>
              <a:t>T</a:t>
            </a:r>
            <a:r>
              <a:rPr lang="en-GB" b="1" baseline="-25000" dirty="0" err="1">
                <a:solidFill>
                  <a:srgbClr val="C00000"/>
                </a:solidFill>
              </a:rPr>
              <a:t>c,film</a:t>
            </a:r>
            <a:endParaRPr lang="en-GB" b="0" dirty="0"/>
          </a:p>
          <a:p>
            <a:r>
              <a:rPr lang="en-GB" b="0" dirty="0"/>
              <a:t>Magnitude of flux ratcheting depends on:</a:t>
            </a:r>
          </a:p>
          <a:p>
            <a:pPr lvl="1"/>
            <a:r>
              <a:rPr lang="en-GB" dirty="0"/>
              <a:t>Maximum Temperature and </a:t>
            </a:r>
            <a:r>
              <a:rPr lang="en-GB" b="0" dirty="0"/>
              <a:t>Spatial thermal gradient</a:t>
            </a:r>
          </a:p>
          <a:p>
            <a:endParaRPr lang="en-GB" b="0" dirty="0"/>
          </a:p>
          <a:p>
            <a:endParaRPr lang="en-GB" b="0" dirty="0"/>
          </a:p>
          <a:p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268850187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 descr="Title 1">
            <a:extLst>
              <a:ext uri="{FF2B5EF4-FFF2-40B4-BE49-F238E27FC236}">
                <a16:creationId xmlns:a16="http://schemas.microsoft.com/office/drawing/2014/main" id="{22F48409-6031-3F67-C400-B56F967CC8C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12514" y="58886"/>
            <a:ext cx="23059550" cy="1392174"/>
          </a:xfrm>
        </p:spPr>
        <p:txBody>
          <a:bodyPr/>
          <a:lstStyle/>
          <a:p>
            <a:r>
              <a:rPr lang="en-US" altLang="en-US" sz="6800" dirty="0"/>
              <a:t>Multilayers: </a:t>
            </a:r>
            <a:r>
              <a:rPr lang="en-US" altLang="en-US" dirty="0"/>
              <a:t>As deposited</a:t>
            </a:r>
            <a:endParaRPr lang="en-US" altLang="en-US" sz="6800" dirty="0"/>
          </a:p>
        </p:txBody>
      </p:sp>
      <p:sp>
        <p:nvSpPr>
          <p:cNvPr id="3" name="Slide Number">
            <a:extLst>
              <a:ext uri="{FF2B5EF4-FFF2-40B4-BE49-F238E27FC236}">
                <a16:creationId xmlns:a16="http://schemas.microsoft.com/office/drawing/2014/main" id="{4C765A32-5329-E6DE-EF3C-2667BFD5564A}"/>
              </a:ext>
            </a:extLst>
          </p:cNvPr>
          <p:cNvSpPr txBox="1">
            <a:spLocks/>
          </p:cNvSpPr>
          <p:nvPr/>
        </p:nvSpPr>
        <p:spPr>
          <a:xfrm>
            <a:off x="23976073" y="13051133"/>
            <a:ext cx="415498" cy="738662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800" b="1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defRPr>
            </a:lvl1pPr>
            <a:lvl2pPr marL="0" marR="0" indent="4572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9144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13716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18288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22860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27432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32004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36576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86CB4B4D-7CA3-9044-876B-883B54F8677D}" type="slidenum">
              <a:rPr lang="en-GB" sz="3600" smtClean="0"/>
              <a:pPr/>
              <a:t>29</a:t>
            </a:fld>
            <a:endParaRPr lang="en-GB" sz="36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34DEF34-BAD4-5671-349F-07E6B25CF53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4805" y="2940931"/>
            <a:ext cx="13807467" cy="9226314"/>
          </a:xfrm>
          <a:prstGeom prst="rect">
            <a:avLst/>
          </a:prstGeom>
        </p:spPr>
      </p:pic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5420CD7-5352-E0F6-E0F2-4853DAC8CDF2}"/>
              </a:ext>
            </a:extLst>
          </p:cNvPr>
          <p:cNvSpPr txBox="1">
            <a:spLocks/>
          </p:cNvSpPr>
          <p:nvPr/>
        </p:nvSpPr>
        <p:spPr>
          <a:xfrm>
            <a:off x="312514" y="1649399"/>
            <a:ext cx="9011721" cy="11435343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91439" bIns="91439" anchor="ctr">
            <a:normAutofit/>
          </a:bodyPr>
          <a:lstStyle>
            <a:lvl1pPr marL="635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800" b="1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1pPr>
            <a:lvl2pPr marL="1651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000" b="0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2pPr>
            <a:lvl3pPr marL="2667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000" b="0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3pPr>
            <a:lvl4pPr marL="3683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000" b="0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4pPr>
            <a:lvl5pPr marL="4699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000" b="0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5pPr>
            <a:lvl6pPr marL="0" marR="0" indent="1143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1" i="0" u="none" strike="noStrike" cap="none" spc="0" baseline="0">
                <a:solidFill>
                  <a:srgbClr val="305AAD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13716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1" i="0" u="none" strike="noStrike" cap="none" spc="0" baseline="0">
                <a:solidFill>
                  <a:srgbClr val="305AAD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16002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1" i="0" u="none" strike="noStrike" cap="none" spc="0" baseline="0">
                <a:solidFill>
                  <a:srgbClr val="305AAD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18288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1" i="0" u="none" strike="noStrike" cap="none" spc="0" baseline="0">
                <a:solidFill>
                  <a:srgbClr val="305AAD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b="0" dirty="0"/>
              <a:t>How does flux ratcheting compare to Nb?</a:t>
            </a:r>
          </a:p>
          <a:p>
            <a:endParaRPr lang="en-GB" b="0" dirty="0"/>
          </a:p>
          <a:p>
            <a:r>
              <a:rPr lang="en-GB" b="0" dirty="0"/>
              <a:t>Take the Nb dominated response (as before) before the post deposition anneal as a baseline.</a:t>
            </a:r>
          </a:p>
          <a:p>
            <a:pPr marL="0" indent="0" hangingPunct="1">
              <a:buNone/>
            </a:pPr>
            <a:endParaRPr lang="en-GB" dirty="0">
              <a:solidFill>
                <a:srgbClr val="C00000"/>
              </a:solidFill>
            </a:endParaRPr>
          </a:p>
          <a:p>
            <a:pPr marL="0" indent="0" hangingPunct="1">
              <a:buNone/>
            </a:pPr>
            <a:r>
              <a:rPr lang="en-GB" dirty="0">
                <a:solidFill>
                  <a:schemeClr val="bg1"/>
                </a:solidFill>
              </a:rPr>
              <a:t>Full expulsion: </a:t>
            </a:r>
            <a:r>
              <a:rPr lang="en-GB" dirty="0" err="1">
                <a:solidFill>
                  <a:schemeClr val="bg1"/>
                </a:solidFill>
              </a:rPr>
              <a:t>T</a:t>
            </a:r>
            <a:r>
              <a:rPr lang="en-GB" baseline="-25000" dirty="0" err="1">
                <a:solidFill>
                  <a:schemeClr val="bg1"/>
                </a:solidFill>
              </a:rPr>
              <a:t>max</a:t>
            </a:r>
            <a:r>
              <a:rPr lang="en-GB" baseline="-25000" dirty="0">
                <a:solidFill>
                  <a:schemeClr val="bg1"/>
                </a:solidFill>
              </a:rPr>
              <a:t> </a:t>
            </a:r>
            <a:r>
              <a:rPr lang="en-GB" dirty="0">
                <a:solidFill>
                  <a:schemeClr val="bg1"/>
                </a:solidFill>
              </a:rPr>
              <a:t>&gt; </a:t>
            </a:r>
            <a:r>
              <a:rPr lang="en-GB" dirty="0" err="1">
                <a:solidFill>
                  <a:schemeClr val="bg1"/>
                </a:solidFill>
              </a:rPr>
              <a:t>T</a:t>
            </a:r>
            <a:r>
              <a:rPr lang="en-GB" baseline="-25000" dirty="0" err="1">
                <a:solidFill>
                  <a:schemeClr val="bg1"/>
                </a:solidFill>
              </a:rPr>
              <a:t>c,film</a:t>
            </a:r>
            <a:endParaRPr lang="en-GB" baseline="-25000" dirty="0">
              <a:solidFill>
                <a:schemeClr val="bg1"/>
              </a:solidFill>
            </a:endParaRPr>
          </a:p>
          <a:p>
            <a:pPr hangingPunct="1"/>
            <a:r>
              <a:rPr lang="en-GB" sz="4000" b="0" dirty="0">
                <a:solidFill>
                  <a:schemeClr val="bg1"/>
                </a:solidFill>
              </a:rPr>
              <a:t>Same trend as Nb</a:t>
            </a:r>
          </a:p>
          <a:p>
            <a:pPr hangingPunct="1"/>
            <a:r>
              <a:rPr lang="en-GB" sz="4000" b="0" dirty="0">
                <a:solidFill>
                  <a:schemeClr val="bg1"/>
                </a:solidFill>
              </a:rPr>
              <a:t>Only SIS with an initial 900</a:t>
            </a:r>
            <a:r>
              <a:rPr lang="en-GB" sz="4000" b="0" baseline="30000" dirty="0">
                <a:solidFill>
                  <a:schemeClr val="bg1"/>
                </a:solidFill>
              </a:rPr>
              <a:t>o</a:t>
            </a:r>
            <a:r>
              <a:rPr lang="en-GB" sz="4000" b="0" dirty="0">
                <a:solidFill>
                  <a:schemeClr val="bg1"/>
                </a:solidFill>
              </a:rPr>
              <a:t>C anneal behaves slightly differently</a:t>
            </a:r>
          </a:p>
        </p:txBody>
      </p:sp>
    </p:spTree>
    <p:extLst>
      <p:ext uri="{BB962C8B-B14F-4D97-AF65-F5344CB8AC3E}">
        <p14:creationId xmlns:p14="http://schemas.microsoft.com/office/powerpoint/2010/main" val="1274289055"/>
      </p:ext>
    </p:extLst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8E2B48DE-564E-9018-EB34-FB867C542491}"/>
              </a:ext>
            </a:extLst>
          </p:cNvPr>
          <p:cNvGrpSpPr/>
          <p:nvPr/>
        </p:nvGrpSpPr>
        <p:grpSpPr>
          <a:xfrm>
            <a:off x="10909274" y="6104693"/>
            <a:ext cx="12584011" cy="7455521"/>
            <a:chOff x="10909274" y="3519139"/>
            <a:chExt cx="12584011" cy="7455521"/>
          </a:xfrm>
        </p:grpSpPr>
        <p:grpSp>
          <p:nvGrpSpPr>
            <p:cNvPr id="4" name="Group 36">
              <a:extLst>
                <a:ext uri="{FF2B5EF4-FFF2-40B4-BE49-F238E27FC236}">
                  <a16:creationId xmlns:a16="http://schemas.microsoft.com/office/drawing/2014/main" id="{EFC46BAC-4BE0-B4DF-4E6A-5A573FD4E5E1}"/>
                </a:ext>
              </a:extLst>
            </p:cNvPr>
            <p:cNvGrpSpPr/>
            <p:nvPr/>
          </p:nvGrpSpPr>
          <p:grpSpPr>
            <a:xfrm>
              <a:off x="10909274" y="4052096"/>
              <a:ext cx="12289191" cy="6922564"/>
              <a:chOff x="-696867" y="-197068"/>
              <a:chExt cx="6676361" cy="3452944"/>
            </a:xfrm>
          </p:grpSpPr>
          <p:pic>
            <p:nvPicPr>
              <p:cNvPr id="5" name="Picture 37" descr="Picture 37">
                <a:extLst>
                  <a:ext uri="{FF2B5EF4-FFF2-40B4-BE49-F238E27FC236}">
                    <a16:creationId xmlns:a16="http://schemas.microsoft.com/office/drawing/2014/main" id="{A1F6E4A9-4611-CF93-CCDA-0DED2DD3D11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rcRect l="132" b="4843"/>
              <a:stretch>
                <a:fillRect/>
              </a:stretch>
            </p:blipFill>
            <p:spPr>
              <a:xfrm>
                <a:off x="-696867" y="-191799"/>
                <a:ext cx="6676361" cy="3447675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6" name="Rectangle 38">
                <a:extLst>
                  <a:ext uri="{FF2B5EF4-FFF2-40B4-BE49-F238E27FC236}">
                    <a16:creationId xmlns:a16="http://schemas.microsoft.com/office/drawing/2014/main" id="{056FF8EB-B423-079C-486B-A7DE96C361F1}"/>
                  </a:ext>
                </a:extLst>
              </p:cNvPr>
              <p:cNvSpPr/>
              <p:nvPr/>
            </p:nvSpPr>
            <p:spPr>
              <a:xfrm>
                <a:off x="-696867" y="-197068"/>
                <a:ext cx="2810726" cy="542210"/>
              </a:xfrm>
              <a:prstGeom prst="rect">
                <a:avLst/>
              </a:prstGeom>
              <a:solidFill>
                <a:srgbClr val="FFFFFF"/>
              </a:solidFill>
              <a:ln w="38100" cap="flat">
                <a:solidFill>
                  <a:srgbClr val="FFFFFF"/>
                </a:solidFill>
                <a:prstDash val="solid"/>
                <a:round/>
              </a:ln>
              <a:effectLst/>
            </p:spPr>
            <p:txBody>
              <a:bodyPr wrap="square" lIns="91438" tIns="91438" rIns="91438" bIns="91438" numCol="1" anchor="ctr">
                <a:noAutofit/>
              </a:bodyPr>
              <a:lstStyle/>
              <a:p>
                <a:pPr>
                  <a:defRPr>
                    <a:solidFill>
                      <a:srgbClr val="0055A0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</p:grpSp>
        <p:sp>
          <p:nvSpPr>
            <p:cNvPr id="8" name="Rectangle 38">
              <a:extLst>
                <a:ext uri="{FF2B5EF4-FFF2-40B4-BE49-F238E27FC236}">
                  <a16:creationId xmlns:a16="http://schemas.microsoft.com/office/drawing/2014/main" id="{BEE2BC7E-83B7-06E6-37E5-C27E8FB62E31}"/>
                </a:ext>
              </a:extLst>
            </p:cNvPr>
            <p:cNvSpPr/>
            <p:nvPr/>
          </p:nvSpPr>
          <p:spPr>
            <a:xfrm>
              <a:off x="18319576" y="3519139"/>
              <a:ext cx="5173709" cy="1087039"/>
            </a:xfrm>
            <a:prstGeom prst="rect">
              <a:avLst/>
            </a:prstGeom>
            <a:solidFill>
              <a:srgbClr val="FFFFFF"/>
            </a:solidFill>
            <a:ln w="381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91438" tIns="91438" rIns="91438" bIns="91438" numCol="1" anchor="ctr">
              <a:noAutofit/>
            </a:bodyPr>
            <a:lstStyle/>
            <a:p>
              <a:pPr>
                <a:defRPr>
                  <a:solidFill>
                    <a:srgbClr val="0055A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31CC72B7-17DA-3F4B-3A59-DE243B8B46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2514" y="58886"/>
            <a:ext cx="23059550" cy="1392174"/>
          </a:xfrm>
        </p:spPr>
        <p:txBody>
          <a:bodyPr/>
          <a:lstStyle/>
          <a:p>
            <a:r>
              <a:rPr lang="en-GB" dirty="0"/>
              <a:t>Flux expulsion lens – Conceptual overview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A602E4-7FFA-2BC3-3367-8F25312FE6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2514" y="1649400"/>
            <a:ext cx="11879484" cy="1200771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4400" b="1" dirty="0"/>
              <a:t>Aim: </a:t>
            </a:r>
          </a:p>
          <a:p>
            <a:r>
              <a:rPr lang="en-GB" sz="4400" dirty="0"/>
              <a:t>Quantify flux expulsion during superconducting transition</a:t>
            </a:r>
          </a:p>
          <a:p>
            <a:r>
              <a:rPr lang="en-GB" sz="4400" dirty="0"/>
              <a:t>Generate statistically significant expulsion measurements </a:t>
            </a:r>
          </a:p>
          <a:p>
            <a:pPr marL="0" indent="0">
              <a:buNone/>
            </a:pPr>
            <a:endParaRPr lang="en-GB" sz="4400" b="1" dirty="0"/>
          </a:p>
          <a:p>
            <a:pPr marL="0" indent="0">
              <a:buNone/>
            </a:pPr>
            <a:r>
              <a:rPr lang="en-GB" sz="4400" b="1" dirty="0"/>
              <a:t>Device:</a:t>
            </a:r>
            <a:r>
              <a:rPr lang="en-GB" sz="4400" dirty="0"/>
              <a:t> </a:t>
            </a:r>
          </a:p>
          <a:p>
            <a:r>
              <a:rPr lang="en-GB" sz="4400" dirty="0"/>
              <a:t>Design based on closed topological cooling of material </a:t>
            </a:r>
          </a:p>
          <a:p>
            <a:r>
              <a:rPr lang="en-GB" sz="4800" dirty="0"/>
              <a:t>Device designed for bulk Nb, adapting to thin film samples</a:t>
            </a:r>
          </a:p>
          <a:p>
            <a:endParaRPr lang="en-GB" sz="4400" b="1" dirty="0"/>
          </a:p>
          <a:p>
            <a:pPr marL="0" indent="0">
              <a:buNone/>
            </a:pPr>
            <a:r>
              <a:rPr lang="en-GB" sz="4400" b="1" dirty="0"/>
              <a:t>Material investigated</a:t>
            </a:r>
            <a:r>
              <a:rPr lang="en-GB" sz="4400" dirty="0"/>
              <a:t>: </a:t>
            </a:r>
          </a:p>
          <a:p>
            <a:r>
              <a:rPr lang="en-GB" sz="4400" dirty="0"/>
              <a:t>Bulk and 3D printed Nb</a:t>
            </a:r>
          </a:p>
          <a:p>
            <a:r>
              <a:rPr lang="en-GB" sz="4400" dirty="0"/>
              <a:t>Nb on Cu (HiPIMS)</a:t>
            </a:r>
          </a:p>
          <a:p>
            <a:r>
              <a:rPr lang="en-GB" sz="4400" dirty="0"/>
              <a:t>Multilayer films on Nb (PEALD)</a:t>
            </a:r>
          </a:p>
        </p:txBody>
      </p:sp>
      <p:sp>
        <p:nvSpPr>
          <p:cNvPr id="7" name="Slide Number">
            <a:extLst>
              <a:ext uri="{FF2B5EF4-FFF2-40B4-BE49-F238E27FC236}">
                <a16:creationId xmlns:a16="http://schemas.microsoft.com/office/drawing/2014/main" id="{BBD57FBF-59CD-46EA-C7DB-F49267C50CE4}"/>
              </a:ext>
            </a:extLst>
          </p:cNvPr>
          <p:cNvSpPr txBox="1">
            <a:spLocks/>
          </p:cNvSpPr>
          <p:nvPr/>
        </p:nvSpPr>
        <p:spPr>
          <a:xfrm>
            <a:off x="23976073" y="13051133"/>
            <a:ext cx="415498" cy="738662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800" b="1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defRPr>
            </a:lvl1pPr>
            <a:lvl2pPr marL="0" marR="0" indent="4572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9144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13716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18288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22860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27432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32004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36576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86CB4B4D-7CA3-9044-876B-883B54F8677D}" type="slidenum">
              <a:rPr lang="en-GB" sz="3600" smtClean="0"/>
              <a:pPr/>
              <a:t>3</a:t>
            </a:fld>
            <a:endParaRPr lang="en-GB" sz="36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E74A4B5-8437-8E0A-C025-62EBADEC2F6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87" t="48098" r="20911" b="19604"/>
          <a:stretch/>
        </p:blipFill>
        <p:spPr>
          <a:xfrm rot="16200000">
            <a:off x="14687940" y="1391000"/>
            <a:ext cx="4750235" cy="517371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25612C1-C7BE-3A07-9BD7-E4B0CAFFF621}"/>
              </a:ext>
            </a:extLst>
          </p:cNvPr>
          <p:cNvSpPr txBox="1"/>
          <p:nvPr/>
        </p:nvSpPr>
        <p:spPr>
          <a:xfrm>
            <a:off x="21051090" y="3522222"/>
            <a:ext cx="1364474" cy="738662"/>
          </a:xfrm>
          <a:prstGeom prst="rect">
            <a:avLst/>
          </a:prstGeom>
          <a:noFill/>
          <a:ln w="254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91439" tIns="91439" rIns="91439" bIns="91439" numCol="1" spcCol="38100" rtlCol="0" anchor="t">
            <a:spAutoFit/>
          </a:bodyPr>
          <a:lstStyle/>
          <a:p>
            <a:pPr marL="0" marR="0" indent="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3600" b="0" u="none" strike="noStrike" cap="none" spc="0" normalizeH="0" baseline="0" dirty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90mm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469B2DEE-B77E-1A63-3EA1-C9FB358F1EF5}"/>
              </a:ext>
            </a:extLst>
          </p:cNvPr>
          <p:cNvCxnSpPr>
            <a:cxnSpLocks/>
          </p:cNvCxnSpPr>
          <p:nvPr/>
        </p:nvCxnSpPr>
        <p:spPr>
          <a:xfrm>
            <a:off x="16711449" y="6265790"/>
            <a:ext cx="5076497" cy="0"/>
          </a:xfrm>
          <a:prstGeom prst="line">
            <a:avLst/>
          </a:prstGeom>
          <a:noFill/>
          <a:ln w="57150" cap="flat">
            <a:solidFill>
              <a:schemeClr val="tx2">
                <a:lumMod val="50000"/>
              </a:schemeClr>
            </a:solidFill>
            <a:prstDash val="lgDash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379AA1FC-0698-EBCD-644A-3427CA158626}"/>
              </a:ext>
            </a:extLst>
          </p:cNvPr>
          <p:cNvCxnSpPr>
            <a:cxnSpLocks/>
          </p:cNvCxnSpPr>
          <p:nvPr/>
        </p:nvCxnSpPr>
        <p:spPr>
          <a:xfrm>
            <a:off x="16711449" y="1649400"/>
            <a:ext cx="5076497" cy="0"/>
          </a:xfrm>
          <a:prstGeom prst="line">
            <a:avLst/>
          </a:prstGeom>
          <a:noFill/>
          <a:ln w="57150" cap="flat">
            <a:solidFill>
              <a:schemeClr val="tx2">
                <a:lumMod val="50000"/>
              </a:schemeClr>
            </a:solidFill>
            <a:prstDash val="lgDash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8DA67498-D0C8-05E1-070F-5C153C54E7F6}"/>
              </a:ext>
            </a:extLst>
          </p:cNvPr>
          <p:cNvSpPr txBox="1"/>
          <p:nvPr/>
        </p:nvSpPr>
        <p:spPr>
          <a:xfrm>
            <a:off x="19649913" y="2817248"/>
            <a:ext cx="1479890" cy="738662"/>
          </a:xfrm>
          <a:prstGeom prst="rect">
            <a:avLst/>
          </a:prstGeom>
          <a:noFill/>
          <a:ln w="254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91439" tIns="91439" rIns="91439" bIns="91439" numCol="1" spcCol="38100" rtlCol="0" anchor="t">
            <a:spAutoFit/>
          </a:bodyPr>
          <a:lstStyle/>
          <a:p>
            <a:pPr marL="0" marR="0" indent="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3600" b="0" u="none" strike="noStrike" cap="none" spc="0" normalizeH="0" baseline="0" dirty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6.7mm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ADED18B8-3D0D-7F8C-8CC1-AECD8F235784}"/>
              </a:ext>
            </a:extLst>
          </p:cNvPr>
          <p:cNvCxnSpPr>
            <a:cxnSpLocks/>
          </p:cNvCxnSpPr>
          <p:nvPr/>
        </p:nvCxnSpPr>
        <p:spPr>
          <a:xfrm>
            <a:off x="16958231" y="4072861"/>
            <a:ext cx="3216376" cy="0"/>
          </a:xfrm>
          <a:prstGeom prst="line">
            <a:avLst/>
          </a:prstGeom>
          <a:noFill/>
          <a:ln w="57150" cap="flat">
            <a:solidFill>
              <a:schemeClr val="tx2">
                <a:lumMod val="50000"/>
              </a:schemeClr>
            </a:solidFill>
            <a:prstDash val="lgDash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D639822F-108F-8A34-8399-87CF56F40C73}"/>
              </a:ext>
            </a:extLst>
          </p:cNvPr>
          <p:cNvCxnSpPr>
            <a:cxnSpLocks/>
          </p:cNvCxnSpPr>
          <p:nvPr/>
        </p:nvCxnSpPr>
        <p:spPr>
          <a:xfrm>
            <a:off x="16958231" y="3586648"/>
            <a:ext cx="3216376" cy="0"/>
          </a:xfrm>
          <a:prstGeom prst="line">
            <a:avLst/>
          </a:prstGeom>
          <a:noFill/>
          <a:ln w="57150" cap="flat">
            <a:solidFill>
              <a:schemeClr val="tx2">
                <a:lumMod val="50000"/>
              </a:schemeClr>
            </a:solidFill>
            <a:prstDash val="lgDash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36D35DE3-3128-CB60-AC92-A76F9DC436AA}"/>
              </a:ext>
            </a:extLst>
          </p:cNvPr>
          <p:cNvCxnSpPr>
            <a:cxnSpLocks/>
          </p:cNvCxnSpPr>
          <p:nvPr/>
        </p:nvCxnSpPr>
        <p:spPr>
          <a:xfrm flipV="1">
            <a:off x="20174607" y="3586648"/>
            <a:ext cx="0" cy="486213"/>
          </a:xfrm>
          <a:prstGeom prst="straightConnector1">
            <a:avLst/>
          </a:prstGeom>
          <a:noFill/>
          <a:ln w="57150" cap="flat">
            <a:solidFill>
              <a:schemeClr val="tx2">
                <a:lumMod val="50000"/>
              </a:schemeClr>
            </a:solidFill>
            <a:prstDash val="solid"/>
            <a:round/>
            <a:headEnd type="triangle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D6E2D73D-433B-7522-218B-E998941AC84E}"/>
              </a:ext>
            </a:extLst>
          </p:cNvPr>
          <p:cNvCxnSpPr>
            <a:cxnSpLocks/>
          </p:cNvCxnSpPr>
          <p:nvPr/>
        </p:nvCxnSpPr>
        <p:spPr>
          <a:xfrm>
            <a:off x="21787946" y="4182054"/>
            <a:ext cx="0" cy="2083736"/>
          </a:xfrm>
          <a:prstGeom prst="straightConnector1">
            <a:avLst/>
          </a:prstGeom>
          <a:noFill/>
          <a:ln w="57150" cap="flat">
            <a:solidFill>
              <a:schemeClr val="tx2">
                <a:lumMod val="50000"/>
              </a:schemeClr>
            </a:solidFill>
            <a:prstDash val="solid"/>
            <a:round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2F011E62-FD50-C7F0-6FEB-37362698AD95}"/>
              </a:ext>
            </a:extLst>
          </p:cNvPr>
          <p:cNvCxnSpPr>
            <a:cxnSpLocks/>
          </p:cNvCxnSpPr>
          <p:nvPr/>
        </p:nvCxnSpPr>
        <p:spPr>
          <a:xfrm flipV="1">
            <a:off x="21787946" y="1675326"/>
            <a:ext cx="0" cy="2083736"/>
          </a:xfrm>
          <a:prstGeom prst="straightConnector1">
            <a:avLst/>
          </a:prstGeom>
          <a:noFill/>
          <a:ln w="57150" cap="flat">
            <a:solidFill>
              <a:schemeClr val="tx2">
                <a:lumMod val="50000"/>
              </a:schemeClr>
            </a:solidFill>
            <a:prstDash val="solid"/>
            <a:round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6966C46F-107F-82E3-6E50-E1F5DC6EA577}"/>
              </a:ext>
            </a:extLst>
          </p:cNvPr>
          <p:cNvSpPr txBox="1"/>
          <p:nvPr/>
        </p:nvSpPr>
        <p:spPr>
          <a:xfrm>
            <a:off x="14329304" y="13069671"/>
            <a:ext cx="7922021" cy="646329"/>
          </a:xfrm>
          <a:prstGeom prst="rect">
            <a:avLst/>
          </a:prstGeom>
          <a:noFill/>
          <a:ln w="254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91439" rIns="91439" bIns="91439" numCol="1" spcCol="38100" rtlCol="0" anchor="t">
            <a:spAutoFit/>
          </a:bodyPr>
          <a:lstStyle/>
          <a:p>
            <a:pPr marL="0" marR="0" indent="0" algn="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3000" b="0" i="0" u="none" strike="noStrike" cap="none" spc="0" normalizeH="0" baseline="0" dirty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*Courtesy of Anton Ivanov</a:t>
            </a:r>
          </a:p>
        </p:txBody>
      </p:sp>
    </p:spTree>
    <p:extLst>
      <p:ext uri="{BB962C8B-B14F-4D97-AF65-F5344CB8AC3E}">
        <p14:creationId xmlns:p14="http://schemas.microsoft.com/office/powerpoint/2010/main" val="2954689310"/>
      </p:ext>
    </p:extLst>
  </p:cSld>
  <p:clrMapOvr>
    <a:masterClrMapping/>
  </p:clrMapOvr>
  <p:transition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atcheting_NC">
            <a:hlinkClick r:id="" action="ppaction://media"/>
            <a:extLst>
              <a:ext uri="{FF2B5EF4-FFF2-40B4-BE49-F238E27FC236}">
                <a16:creationId xmlns:a16="http://schemas.microsoft.com/office/drawing/2014/main" id="{0B069793-3615-2D88-391A-F54441C255F1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9590147" y="2940930"/>
            <a:ext cx="13821673" cy="9226313"/>
          </a:xfrm>
          <a:prstGeom prst="rect">
            <a:avLst/>
          </a:prstGeom>
        </p:spPr>
      </p:pic>
      <p:sp>
        <p:nvSpPr>
          <p:cNvPr id="19457" name="Rectangle 1" descr="Title 1">
            <a:extLst>
              <a:ext uri="{FF2B5EF4-FFF2-40B4-BE49-F238E27FC236}">
                <a16:creationId xmlns:a16="http://schemas.microsoft.com/office/drawing/2014/main" id="{22F48409-6031-3F67-C400-B56F967CC8C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12514" y="58886"/>
            <a:ext cx="23059550" cy="1392174"/>
          </a:xfrm>
        </p:spPr>
        <p:txBody>
          <a:bodyPr>
            <a:normAutofit/>
          </a:bodyPr>
          <a:lstStyle/>
          <a:p>
            <a:r>
              <a:rPr lang="en-US" altLang="en-US" sz="6800" dirty="0"/>
              <a:t>Multilayers: </a:t>
            </a:r>
            <a:r>
              <a:rPr lang="en-GB" dirty="0"/>
              <a:t>Compare the SIS with full expulsion </a:t>
            </a:r>
            <a:endParaRPr lang="en-US" altLang="en-US" sz="6800" dirty="0"/>
          </a:p>
        </p:txBody>
      </p:sp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16DD05D4-62D3-2166-40FB-33BF9E0B1023}"/>
              </a:ext>
            </a:extLst>
          </p:cNvPr>
          <p:cNvSpPr txBox="1">
            <a:spLocks/>
          </p:cNvSpPr>
          <p:nvPr/>
        </p:nvSpPr>
        <p:spPr>
          <a:xfrm>
            <a:off x="312514" y="1649399"/>
            <a:ext cx="9011721" cy="11435343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91439" bIns="91439" anchor="ctr">
            <a:normAutofit/>
          </a:bodyPr>
          <a:lstStyle>
            <a:lvl1pPr marL="635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800" b="1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1pPr>
            <a:lvl2pPr marL="1651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000" b="0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2pPr>
            <a:lvl3pPr marL="2667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000" b="0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3pPr>
            <a:lvl4pPr marL="3683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000" b="0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4pPr>
            <a:lvl5pPr marL="4699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000" b="0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5pPr>
            <a:lvl6pPr marL="0" marR="0" indent="1143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1" i="0" u="none" strike="noStrike" cap="none" spc="0" baseline="0">
                <a:solidFill>
                  <a:srgbClr val="305AAD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13716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1" i="0" u="none" strike="noStrike" cap="none" spc="0" baseline="0">
                <a:solidFill>
                  <a:srgbClr val="305AAD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16002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1" i="0" u="none" strike="noStrike" cap="none" spc="0" baseline="0">
                <a:solidFill>
                  <a:srgbClr val="305AAD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18288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1" i="0" u="none" strike="noStrike" cap="none" spc="0" baseline="0">
                <a:solidFill>
                  <a:srgbClr val="305AAD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b="0" dirty="0"/>
              <a:t>How does flux ratcheting compare to Nb?</a:t>
            </a:r>
          </a:p>
          <a:p>
            <a:endParaRPr lang="en-GB" b="0" dirty="0"/>
          </a:p>
          <a:p>
            <a:r>
              <a:rPr lang="en-GB" b="0" dirty="0"/>
              <a:t>Take the Nb dominated response (as before) before the post deposition anneal as a baseline.</a:t>
            </a:r>
          </a:p>
          <a:p>
            <a:pPr marL="0" indent="0" hangingPunct="1">
              <a:buNone/>
            </a:pPr>
            <a:endParaRPr lang="en-GB" dirty="0">
              <a:solidFill>
                <a:srgbClr val="C00000"/>
              </a:solidFill>
            </a:endParaRPr>
          </a:p>
          <a:p>
            <a:pPr marL="0" indent="0" hangingPunct="1">
              <a:buNone/>
            </a:pPr>
            <a:r>
              <a:rPr lang="en-GB" dirty="0">
                <a:solidFill>
                  <a:srgbClr val="C00000"/>
                </a:solidFill>
              </a:rPr>
              <a:t>Full expulsion: </a:t>
            </a:r>
            <a:r>
              <a:rPr lang="en-GB" dirty="0" err="1">
                <a:solidFill>
                  <a:srgbClr val="C00000"/>
                </a:solidFill>
              </a:rPr>
              <a:t>T</a:t>
            </a:r>
            <a:r>
              <a:rPr lang="en-GB" baseline="-25000" dirty="0" err="1">
                <a:solidFill>
                  <a:srgbClr val="C00000"/>
                </a:solidFill>
              </a:rPr>
              <a:t>max</a:t>
            </a:r>
            <a:r>
              <a:rPr lang="en-GB" baseline="-25000" dirty="0">
                <a:solidFill>
                  <a:srgbClr val="C00000"/>
                </a:solidFill>
              </a:rPr>
              <a:t> </a:t>
            </a:r>
            <a:r>
              <a:rPr lang="en-GB" dirty="0">
                <a:solidFill>
                  <a:srgbClr val="C00000"/>
                </a:solidFill>
              </a:rPr>
              <a:t>&gt; </a:t>
            </a:r>
            <a:r>
              <a:rPr lang="en-GB" dirty="0" err="1">
                <a:solidFill>
                  <a:srgbClr val="C00000"/>
                </a:solidFill>
              </a:rPr>
              <a:t>T</a:t>
            </a:r>
            <a:r>
              <a:rPr lang="en-GB" baseline="-25000" dirty="0" err="1">
                <a:solidFill>
                  <a:srgbClr val="C00000"/>
                </a:solidFill>
              </a:rPr>
              <a:t>c,film</a:t>
            </a:r>
            <a:endParaRPr lang="en-GB" baseline="-25000" dirty="0">
              <a:solidFill>
                <a:srgbClr val="C00000"/>
              </a:solidFill>
            </a:endParaRPr>
          </a:p>
          <a:p>
            <a:pPr hangingPunct="1"/>
            <a:r>
              <a:rPr lang="en-GB" sz="4000" b="0" dirty="0"/>
              <a:t>Same trend as Nb</a:t>
            </a:r>
          </a:p>
          <a:p>
            <a:pPr hangingPunct="1"/>
            <a:r>
              <a:rPr lang="en-GB" sz="4000" b="0" dirty="0"/>
              <a:t>Only SIS with an initial 900</a:t>
            </a:r>
            <a:r>
              <a:rPr lang="en-GB" sz="4000" b="0" baseline="30000" dirty="0"/>
              <a:t>o</a:t>
            </a:r>
            <a:r>
              <a:rPr lang="en-GB" sz="4000" b="0" dirty="0"/>
              <a:t>C anneal behaves slightly differently</a:t>
            </a:r>
          </a:p>
        </p:txBody>
      </p:sp>
      <p:sp>
        <p:nvSpPr>
          <p:cNvPr id="3" name="Slide Number">
            <a:extLst>
              <a:ext uri="{FF2B5EF4-FFF2-40B4-BE49-F238E27FC236}">
                <a16:creationId xmlns:a16="http://schemas.microsoft.com/office/drawing/2014/main" id="{4C6C341D-FDBC-9499-C946-065DF46AE2A2}"/>
              </a:ext>
            </a:extLst>
          </p:cNvPr>
          <p:cNvSpPr txBox="1">
            <a:spLocks/>
          </p:cNvSpPr>
          <p:nvPr/>
        </p:nvSpPr>
        <p:spPr>
          <a:xfrm>
            <a:off x="23976073" y="13051133"/>
            <a:ext cx="415498" cy="738662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800" b="1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defRPr>
            </a:lvl1pPr>
            <a:lvl2pPr marL="0" marR="0" indent="4572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9144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13716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18288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22860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27432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32004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36576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86CB4B4D-7CA3-9044-876B-883B54F8677D}" type="slidenum">
              <a:rPr lang="en-GB" sz="3600" smtClean="0"/>
              <a:pPr/>
              <a:t>30</a:t>
            </a:fld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245452089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815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 descr="Title 1">
            <a:extLst>
              <a:ext uri="{FF2B5EF4-FFF2-40B4-BE49-F238E27FC236}">
                <a16:creationId xmlns:a16="http://schemas.microsoft.com/office/drawing/2014/main" id="{22F48409-6031-3F67-C400-B56F967CC8C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12514" y="58886"/>
            <a:ext cx="23059550" cy="1392174"/>
          </a:xfrm>
        </p:spPr>
        <p:txBody>
          <a:bodyPr>
            <a:normAutofit/>
          </a:bodyPr>
          <a:lstStyle/>
          <a:p>
            <a:r>
              <a:rPr lang="en-US" altLang="en-US" sz="6800" dirty="0"/>
              <a:t>Multilayers: </a:t>
            </a:r>
            <a:r>
              <a:rPr lang="en-GB" dirty="0"/>
              <a:t>Compare the SIS with full expulsion </a:t>
            </a:r>
            <a:endParaRPr lang="en-US" altLang="en-US" sz="6800" dirty="0"/>
          </a:p>
        </p:txBody>
      </p:sp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16DD05D4-62D3-2166-40FB-33BF9E0B1023}"/>
              </a:ext>
            </a:extLst>
          </p:cNvPr>
          <p:cNvSpPr txBox="1">
            <a:spLocks/>
          </p:cNvSpPr>
          <p:nvPr/>
        </p:nvSpPr>
        <p:spPr>
          <a:xfrm>
            <a:off x="312514" y="1649399"/>
            <a:ext cx="9011721" cy="11435343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91439" bIns="91439" anchor="ctr">
            <a:normAutofit/>
          </a:bodyPr>
          <a:lstStyle>
            <a:lvl1pPr marL="635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800" b="1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1pPr>
            <a:lvl2pPr marL="1651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000" b="0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2pPr>
            <a:lvl3pPr marL="2667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000" b="0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3pPr>
            <a:lvl4pPr marL="3683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000" b="0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4pPr>
            <a:lvl5pPr marL="4699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000" b="0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5pPr>
            <a:lvl6pPr marL="0" marR="0" indent="1143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1" i="0" u="none" strike="noStrike" cap="none" spc="0" baseline="0">
                <a:solidFill>
                  <a:srgbClr val="305AAD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13716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1" i="0" u="none" strike="noStrike" cap="none" spc="0" baseline="0">
                <a:solidFill>
                  <a:srgbClr val="305AAD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16002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1" i="0" u="none" strike="noStrike" cap="none" spc="0" baseline="0">
                <a:solidFill>
                  <a:srgbClr val="305AAD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18288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1" i="0" u="none" strike="noStrike" cap="none" spc="0" baseline="0">
                <a:solidFill>
                  <a:srgbClr val="305AAD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b="0" dirty="0"/>
              <a:t>How does flux ratcheting compare to Nb?</a:t>
            </a:r>
          </a:p>
          <a:p>
            <a:endParaRPr lang="en-GB" b="0" dirty="0"/>
          </a:p>
          <a:p>
            <a:r>
              <a:rPr lang="en-GB" b="0" dirty="0"/>
              <a:t>Take the Nb dominated response (as before) before the post deposition anneal as a baseline.</a:t>
            </a:r>
          </a:p>
          <a:p>
            <a:pPr marL="0" indent="0" hangingPunct="1">
              <a:buNone/>
            </a:pPr>
            <a:endParaRPr lang="en-GB" dirty="0">
              <a:solidFill>
                <a:srgbClr val="C00000"/>
              </a:solidFill>
            </a:endParaRPr>
          </a:p>
          <a:p>
            <a:pPr marL="0" indent="0" hangingPunct="1">
              <a:buNone/>
            </a:pPr>
            <a:r>
              <a:rPr lang="en-GB" dirty="0">
                <a:solidFill>
                  <a:srgbClr val="C00000"/>
                </a:solidFill>
              </a:rPr>
              <a:t>Full expulsion: </a:t>
            </a:r>
            <a:r>
              <a:rPr lang="en-GB" dirty="0" err="1">
                <a:solidFill>
                  <a:srgbClr val="C00000"/>
                </a:solidFill>
              </a:rPr>
              <a:t>T</a:t>
            </a:r>
            <a:r>
              <a:rPr lang="en-GB" baseline="-25000" dirty="0" err="1">
                <a:solidFill>
                  <a:srgbClr val="C00000"/>
                </a:solidFill>
              </a:rPr>
              <a:t>max</a:t>
            </a:r>
            <a:r>
              <a:rPr lang="en-GB" baseline="-25000" dirty="0">
                <a:solidFill>
                  <a:srgbClr val="C00000"/>
                </a:solidFill>
              </a:rPr>
              <a:t> </a:t>
            </a:r>
            <a:r>
              <a:rPr lang="en-GB" dirty="0">
                <a:solidFill>
                  <a:srgbClr val="C00000"/>
                </a:solidFill>
              </a:rPr>
              <a:t>&gt; </a:t>
            </a:r>
            <a:r>
              <a:rPr lang="en-GB" dirty="0" err="1">
                <a:solidFill>
                  <a:srgbClr val="C00000"/>
                </a:solidFill>
              </a:rPr>
              <a:t>T</a:t>
            </a:r>
            <a:r>
              <a:rPr lang="en-GB" baseline="-25000" dirty="0" err="1">
                <a:solidFill>
                  <a:srgbClr val="C00000"/>
                </a:solidFill>
              </a:rPr>
              <a:t>c,film</a:t>
            </a:r>
            <a:endParaRPr lang="en-GB" baseline="-25000" dirty="0">
              <a:solidFill>
                <a:srgbClr val="C00000"/>
              </a:solidFill>
            </a:endParaRPr>
          </a:p>
          <a:p>
            <a:pPr hangingPunct="1"/>
            <a:r>
              <a:rPr lang="en-GB" sz="4000" b="0" dirty="0"/>
              <a:t>Same trend as Nb</a:t>
            </a:r>
          </a:p>
          <a:p>
            <a:pPr hangingPunct="1"/>
            <a:r>
              <a:rPr lang="en-GB" sz="4000" b="0" dirty="0"/>
              <a:t>Only SIS with an initial 900</a:t>
            </a:r>
            <a:r>
              <a:rPr lang="en-GB" sz="4000" b="0" baseline="30000" dirty="0"/>
              <a:t>o</a:t>
            </a:r>
            <a:r>
              <a:rPr lang="en-GB" sz="4000" b="0" dirty="0"/>
              <a:t>C anneal behaves slightly differently</a:t>
            </a:r>
          </a:p>
        </p:txBody>
      </p:sp>
      <p:sp>
        <p:nvSpPr>
          <p:cNvPr id="3" name="Slide Number">
            <a:extLst>
              <a:ext uri="{FF2B5EF4-FFF2-40B4-BE49-F238E27FC236}">
                <a16:creationId xmlns:a16="http://schemas.microsoft.com/office/drawing/2014/main" id="{4C6C341D-FDBC-9499-C946-065DF46AE2A2}"/>
              </a:ext>
            </a:extLst>
          </p:cNvPr>
          <p:cNvSpPr txBox="1">
            <a:spLocks/>
          </p:cNvSpPr>
          <p:nvPr/>
        </p:nvSpPr>
        <p:spPr>
          <a:xfrm>
            <a:off x="23976073" y="13051133"/>
            <a:ext cx="415498" cy="738662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800" b="1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defRPr>
            </a:lvl1pPr>
            <a:lvl2pPr marL="0" marR="0" indent="4572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9144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13716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18288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22860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27432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32004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36576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86CB4B4D-7CA3-9044-876B-883B54F8677D}" type="slidenum">
              <a:rPr lang="en-GB" sz="3600" smtClean="0"/>
              <a:pPr/>
              <a:t>31</a:t>
            </a:fld>
            <a:endParaRPr lang="en-GB" sz="3600" dirty="0"/>
          </a:p>
        </p:txBody>
      </p:sp>
      <p:pic>
        <p:nvPicPr>
          <p:cNvPr id="4" name="Picture 3" descr="A graph with colorful dots and text&#10;&#10;Description automatically generated with medium confidence">
            <a:extLst>
              <a:ext uri="{FF2B5EF4-FFF2-40B4-BE49-F238E27FC236}">
                <a16:creationId xmlns:a16="http://schemas.microsoft.com/office/drawing/2014/main" id="{966DC5D7-546D-CF61-3B0A-ADFBEB9709D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2700" y="2956660"/>
            <a:ext cx="13820400" cy="9221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714333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atcheting">
            <a:hlinkClick r:id="" action="ppaction://media"/>
            <a:extLst>
              <a:ext uri="{FF2B5EF4-FFF2-40B4-BE49-F238E27FC236}">
                <a16:creationId xmlns:a16="http://schemas.microsoft.com/office/drawing/2014/main" id="{C72F0C3E-2F75-0702-E7C9-49560CE20B5D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247161" y="3684060"/>
            <a:ext cx="21889679" cy="9784800"/>
          </a:xfrm>
          <a:prstGeom prst="rect">
            <a:avLst/>
          </a:prstGeom>
        </p:spPr>
      </p:pic>
      <p:sp>
        <p:nvSpPr>
          <p:cNvPr id="19457" name="Rectangle 1" descr="Title 1">
            <a:extLst>
              <a:ext uri="{FF2B5EF4-FFF2-40B4-BE49-F238E27FC236}">
                <a16:creationId xmlns:a16="http://schemas.microsoft.com/office/drawing/2014/main" id="{22F48409-6031-3F67-C400-B56F967CC8C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12514" y="58886"/>
            <a:ext cx="23059550" cy="1392174"/>
          </a:xfrm>
        </p:spPr>
        <p:txBody>
          <a:bodyPr>
            <a:normAutofit/>
          </a:bodyPr>
          <a:lstStyle/>
          <a:p>
            <a:r>
              <a:rPr lang="en-US" altLang="en-US" sz="6800" dirty="0"/>
              <a:t>Multilayers: </a:t>
            </a:r>
            <a:r>
              <a:rPr lang="en-GB" dirty="0"/>
              <a:t>Compare the SIS with full expulsion </a:t>
            </a:r>
            <a:endParaRPr lang="en-US" altLang="en-US" sz="6800" dirty="0"/>
          </a:p>
        </p:txBody>
      </p:sp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16DD05D4-62D3-2166-40FB-33BF9E0B1023}"/>
              </a:ext>
            </a:extLst>
          </p:cNvPr>
          <p:cNvSpPr txBox="1">
            <a:spLocks/>
          </p:cNvSpPr>
          <p:nvPr/>
        </p:nvSpPr>
        <p:spPr>
          <a:xfrm>
            <a:off x="312514" y="1521383"/>
            <a:ext cx="23304231" cy="2840287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91439" bIns="91439" anchor="t">
            <a:normAutofit/>
          </a:bodyPr>
          <a:lstStyle>
            <a:lvl1pPr marL="635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800" b="1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1pPr>
            <a:lvl2pPr marL="1651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000" b="0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2pPr>
            <a:lvl3pPr marL="2667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000" b="0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3pPr>
            <a:lvl4pPr marL="3683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000" b="0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4pPr>
            <a:lvl5pPr marL="4699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000" b="0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5pPr>
            <a:lvl6pPr marL="0" marR="0" indent="1143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1" i="0" u="none" strike="noStrike" cap="none" spc="0" baseline="0">
                <a:solidFill>
                  <a:srgbClr val="305AAD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13716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1" i="0" u="none" strike="noStrike" cap="none" spc="0" baseline="0">
                <a:solidFill>
                  <a:srgbClr val="305AAD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16002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1" i="0" u="none" strike="noStrike" cap="none" spc="0" baseline="0">
                <a:solidFill>
                  <a:srgbClr val="305AAD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18288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1" i="0" u="none" strike="noStrike" cap="none" spc="0" baseline="0">
                <a:solidFill>
                  <a:srgbClr val="305AAD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hangingPunct="1"/>
            <a:r>
              <a:rPr lang="en-GB" sz="4000" b="0" dirty="0"/>
              <a:t>Initial ‘reset’ pulse: Reset to Nb substrate</a:t>
            </a:r>
          </a:p>
          <a:p>
            <a:pPr lvl="1" hangingPunct="1"/>
            <a:r>
              <a:rPr lang="en-GB" dirty="0"/>
              <a:t>Full expulsion with </a:t>
            </a:r>
            <a:r>
              <a:rPr lang="en-GB" dirty="0" err="1"/>
              <a:t>T</a:t>
            </a:r>
            <a:r>
              <a:rPr lang="en-GB" baseline="-25000" dirty="0" err="1"/>
              <a:t>max</a:t>
            </a:r>
            <a:r>
              <a:rPr lang="en-GB" dirty="0"/>
              <a:t> &gt; </a:t>
            </a:r>
            <a:r>
              <a:rPr lang="en-GB" dirty="0" err="1"/>
              <a:t>T</a:t>
            </a:r>
            <a:r>
              <a:rPr lang="en-GB" baseline="-25000" dirty="0" err="1"/>
              <a:t>c,film</a:t>
            </a:r>
            <a:r>
              <a:rPr lang="en-GB" baseline="-25000" dirty="0"/>
              <a:t> </a:t>
            </a:r>
            <a:endParaRPr lang="en-GB" b="0" baseline="-25000" dirty="0"/>
          </a:p>
          <a:p>
            <a:pPr hangingPunct="1"/>
            <a:r>
              <a:rPr lang="en-GB" sz="4000" b="1" dirty="0">
                <a:solidFill>
                  <a:srgbClr val="C00000"/>
                </a:solidFill>
              </a:rPr>
              <a:t>Heat pulse requirement: </a:t>
            </a:r>
            <a:r>
              <a:rPr lang="en-GB" sz="4000" b="1" dirty="0" err="1">
                <a:solidFill>
                  <a:srgbClr val="C00000"/>
                </a:solidFill>
              </a:rPr>
              <a:t>T</a:t>
            </a:r>
            <a:r>
              <a:rPr lang="en-GB" sz="4000" b="1" baseline="-25000" dirty="0" err="1">
                <a:solidFill>
                  <a:srgbClr val="C00000"/>
                </a:solidFill>
              </a:rPr>
              <a:t>c,Nb</a:t>
            </a:r>
            <a:r>
              <a:rPr lang="en-GB" sz="4000" b="1" baseline="-25000" dirty="0">
                <a:solidFill>
                  <a:srgbClr val="C00000"/>
                </a:solidFill>
              </a:rPr>
              <a:t> </a:t>
            </a:r>
            <a:r>
              <a:rPr lang="en-GB" sz="4000" b="1" dirty="0">
                <a:solidFill>
                  <a:srgbClr val="C00000"/>
                </a:solidFill>
              </a:rPr>
              <a:t>&lt; </a:t>
            </a:r>
            <a:r>
              <a:rPr lang="en-GB" sz="4000" b="1" dirty="0" err="1">
                <a:solidFill>
                  <a:srgbClr val="C00000"/>
                </a:solidFill>
              </a:rPr>
              <a:t>T</a:t>
            </a:r>
            <a:r>
              <a:rPr lang="en-GB" sz="4000" b="1" baseline="-25000" dirty="0" err="1">
                <a:solidFill>
                  <a:srgbClr val="C00000"/>
                </a:solidFill>
              </a:rPr>
              <a:t>max</a:t>
            </a:r>
            <a:r>
              <a:rPr lang="en-GB" sz="4000" b="1" baseline="-25000" dirty="0">
                <a:solidFill>
                  <a:srgbClr val="C00000"/>
                </a:solidFill>
              </a:rPr>
              <a:t> </a:t>
            </a:r>
            <a:r>
              <a:rPr lang="en-GB" sz="4000" b="1" dirty="0">
                <a:solidFill>
                  <a:srgbClr val="C00000"/>
                </a:solidFill>
              </a:rPr>
              <a:t>&lt; </a:t>
            </a:r>
            <a:r>
              <a:rPr lang="en-GB" sz="4000" b="1" dirty="0" err="1">
                <a:solidFill>
                  <a:srgbClr val="C00000"/>
                </a:solidFill>
              </a:rPr>
              <a:t>T</a:t>
            </a:r>
            <a:r>
              <a:rPr lang="en-GB" sz="4000" b="1" baseline="-25000" dirty="0" err="1">
                <a:solidFill>
                  <a:srgbClr val="C00000"/>
                </a:solidFill>
              </a:rPr>
              <a:t>c,film</a:t>
            </a:r>
            <a:r>
              <a:rPr lang="en-GB" sz="4000" b="1" baseline="-25000" dirty="0">
                <a:solidFill>
                  <a:srgbClr val="C00000"/>
                </a:solidFill>
              </a:rPr>
              <a:t> </a:t>
            </a:r>
          </a:p>
        </p:txBody>
      </p:sp>
      <p:sp>
        <p:nvSpPr>
          <p:cNvPr id="3" name="Slide Number">
            <a:extLst>
              <a:ext uri="{FF2B5EF4-FFF2-40B4-BE49-F238E27FC236}">
                <a16:creationId xmlns:a16="http://schemas.microsoft.com/office/drawing/2014/main" id="{7E3CEC49-ED52-6E51-38CE-0EB0C8AF1E0B}"/>
              </a:ext>
            </a:extLst>
          </p:cNvPr>
          <p:cNvSpPr txBox="1">
            <a:spLocks/>
          </p:cNvSpPr>
          <p:nvPr/>
        </p:nvSpPr>
        <p:spPr>
          <a:xfrm>
            <a:off x="23976073" y="13051133"/>
            <a:ext cx="415498" cy="738662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800" b="1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defRPr>
            </a:lvl1pPr>
            <a:lvl2pPr marL="0" marR="0" indent="4572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9144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13716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18288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22860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27432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32004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36576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86CB4B4D-7CA3-9044-876B-883B54F8677D}" type="slidenum">
              <a:rPr lang="en-GB" sz="3600" smtClean="0"/>
              <a:pPr/>
              <a:t>32</a:t>
            </a:fld>
            <a:endParaRPr lang="en-GB" sz="3600" dirty="0"/>
          </a:p>
        </p:txBody>
      </p:sp>
      <p:sp>
        <p:nvSpPr>
          <p:cNvPr id="5" name="Content Placeholder 5">
            <a:extLst>
              <a:ext uri="{FF2B5EF4-FFF2-40B4-BE49-F238E27FC236}">
                <a16:creationId xmlns:a16="http://schemas.microsoft.com/office/drawing/2014/main" id="{A6C77EA3-F2D4-DA95-C003-683F7B9FC709}"/>
              </a:ext>
            </a:extLst>
          </p:cNvPr>
          <p:cNvSpPr txBox="1">
            <a:spLocks/>
          </p:cNvSpPr>
          <p:nvPr/>
        </p:nvSpPr>
        <p:spPr>
          <a:xfrm>
            <a:off x="12023830" y="1550009"/>
            <a:ext cx="11586344" cy="2840287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91439" bIns="91439" anchor="t">
            <a:normAutofit/>
          </a:bodyPr>
          <a:lstStyle>
            <a:lvl1pPr marL="635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800" b="1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1pPr>
            <a:lvl2pPr marL="1651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000" b="0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2pPr>
            <a:lvl3pPr marL="2667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000" b="0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3pPr>
            <a:lvl4pPr marL="3683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000" b="0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4pPr>
            <a:lvl5pPr marL="4699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000" b="0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5pPr>
            <a:lvl6pPr marL="0" marR="0" indent="1143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1" i="0" u="none" strike="noStrike" cap="none" spc="0" baseline="0">
                <a:solidFill>
                  <a:srgbClr val="305AAD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13716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1" i="0" u="none" strike="noStrike" cap="none" spc="0" baseline="0">
                <a:solidFill>
                  <a:srgbClr val="305AAD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16002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1" i="0" u="none" strike="noStrike" cap="none" spc="0" baseline="0">
                <a:solidFill>
                  <a:srgbClr val="305AAD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18288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1" i="0" u="none" strike="noStrike" cap="none" spc="0" baseline="0">
                <a:solidFill>
                  <a:srgbClr val="305AAD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hangingPunct="1">
              <a:buNone/>
            </a:pPr>
            <a:r>
              <a:rPr lang="en-GB" sz="4000" dirty="0"/>
              <a:t>Observations</a:t>
            </a:r>
          </a:p>
          <a:p>
            <a:pPr lvl="1" hangingPunct="1"/>
            <a:r>
              <a:rPr lang="en-GB" b="0" dirty="0"/>
              <a:t>Clear and significant increase in ER </a:t>
            </a:r>
          </a:p>
          <a:p>
            <a:pPr lvl="1" hangingPunct="1"/>
            <a:r>
              <a:rPr lang="en-GB" b="0" dirty="0"/>
              <a:t>Incremental ER improvement </a:t>
            </a:r>
            <a:r>
              <a:rPr lang="en-GB" dirty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lang="en-GB" b="0" dirty="0"/>
              <a:t> Ratcheting</a:t>
            </a:r>
          </a:p>
        </p:txBody>
      </p:sp>
    </p:spTree>
    <p:extLst>
      <p:ext uri="{BB962C8B-B14F-4D97-AF65-F5344CB8AC3E}">
        <p14:creationId xmlns:p14="http://schemas.microsoft.com/office/powerpoint/2010/main" val="134149043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10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 descr="Title 1">
            <a:extLst>
              <a:ext uri="{FF2B5EF4-FFF2-40B4-BE49-F238E27FC236}">
                <a16:creationId xmlns:a16="http://schemas.microsoft.com/office/drawing/2014/main" id="{22F48409-6031-3F67-C400-B56F967CC8C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12514" y="58886"/>
            <a:ext cx="23059550" cy="1392174"/>
          </a:xfrm>
        </p:spPr>
        <p:txBody>
          <a:bodyPr>
            <a:normAutofit/>
          </a:bodyPr>
          <a:lstStyle/>
          <a:p>
            <a:r>
              <a:rPr lang="en-US" altLang="en-US" sz="6800" dirty="0"/>
              <a:t>Multilayers: </a:t>
            </a:r>
            <a:r>
              <a:rPr lang="en-GB" dirty="0"/>
              <a:t>Compare the SIS with full expulsion </a:t>
            </a:r>
            <a:endParaRPr lang="en-US" altLang="en-US" sz="6800" dirty="0"/>
          </a:p>
        </p:txBody>
      </p:sp>
      <p:sp>
        <p:nvSpPr>
          <p:cNvPr id="3" name="Slide Number">
            <a:extLst>
              <a:ext uri="{FF2B5EF4-FFF2-40B4-BE49-F238E27FC236}">
                <a16:creationId xmlns:a16="http://schemas.microsoft.com/office/drawing/2014/main" id="{7E3CEC49-ED52-6E51-38CE-0EB0C8AF1E0B}"/>
              </a:ext>
            </a:extLst>
          </p:cNvPr>
          <p:cNvSpPr txBox="1">
            <a:spLocks/>
          </p:cNvSpPr>
          <p:nvPr/>
        </p:nvSpPr>
        <p:spPr>
          <a:xfrm>
            <a:off x="23976073" y="13051133"/>
            <a:ext cx="415498" cy="738662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800" b="1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defRPr>
            </a:lvl1pPr>
            <a:lvl2pPr marL="0" marR="0" indent="4572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9144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13716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18288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22860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27432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32004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36576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86CB4B4D-7CA3-9044-876B-883B54F8677D}" type="slidenum">
              <a:rPr lang="en-GB" sz="3600" smtClean="0"/>
              <a:pPr/>
              <a:t>33</a:t>
            </a:fld>
            <a:endParaRPr lang="en-GB" sz="3600" dirty="0"/>
          </a:p>
        </p:txBody>
      </p:sp>
      <p:sp>
        <p:nvSpPr>
          <p:cNvPr id="16" name="Content Placeholder 5">
            <a:extLst>
              <a:ext uri="{FF2B5EF4-FFF2-40B4-BE49-F238E27FC236}">
                <a16:creationId xmlns:a16="http://schemas.microsoft.com/office/drawing/2014/main" id="{E07E6341-F07E-4F57-2EB0-E174742F0C93}"/>
              </a:ext>
            </a:extLst>
          </p:cNvPr>
          <p:cNvSpPr txBox="1">
            <a:spLocks/>
          </p:cNvSpPr>
          <p:nvPr/>
        </p:nvSpPr>
        <p:spPr>
          <a:xfrm>
            <a:off x="312514" y="1521383"/>
            <a:ext cx="23304231" cy="2840287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91439" bIns="91439" anchor="t">
            <a:normAutofit/>
          </a:bodyPr>
          <a:lstStyle>
            <a:lvl1pPr marL="635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800" b="1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1pPr>
            <a:lvl2pPr marL="1651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000" b="0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2pPr>
            <a:lvl3pPr marL="2667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000" b="0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3pPr>
            <a:lvl4pPr marL="3683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000" b="0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4pPr>
            <a:lvl5pPr marL="4699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000" b="0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5pPr>
            <a:lvl6pPr marL="0" marR="0" indent="1143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1" i="0" u="none" strike="noStrike" cap="none" spc="0" baseline="0">
                <a:solidFill>
                  <a:srgbClr val="305AAD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13716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1" i="0" u="none" strike="noStrike" cap="none" spc="0" baseline="0">
                <a:solidFill>
                  <a:srgbClr val="305AAD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16002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1" i="0" u="none" strike="noStrike" cap="none" spc="0" baseline="0">
                <a:solidFill>
                  <a:srgbClr val="305AAD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18288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1" i="0" u="none" strike="noStrike" cap="none" spc="0" baseline="0">
                <a:solidFill>
                  <a:srgbClr val="305AAD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hangingPunct="1"/>
            <a:r>
              <a:rPr lang="en-GB" sz="4000" b="0" dirty="0"/>
              <a:t>Initial ‘reset’ pulse: Reset to Nb substrate</a:t>
            </a:r>
          </a:p>
          <a:p>
            <a:pPr lvl="1" hangingPunct="1"/>
            <a:r>
              <a:rPr lang="en-GB" dirty="0"/>
              <a:t>Full expulsion with </a:t>
            </a:r>
            <a:r>
              <a:rPr lang="en-GB" dirty="0" err="1"/>
              <a:t>T</a:t>
            </a:r>
            <a:r>
              <a:rPr lang="en-GB" baseline="-25000" dirty="0" err="1"/>
              <a:t>max</a:t>
            </a:r>
            <a:r>
              <a:rPr lang="en-GB" dirty="0"/>
              <a:t> &gt; </a:t>
            </a:r>
            <a:r>
              <a:rPr lang="en-GB" dirty="0" err="1"/>
              <a:t>T</a:t>
            </a:r>
            <a:r>
              <a:rPr lang="en-GB" baseline="-25000" dirty="0" err="1"/>
              <a:t>c,film</a:t>
            </a:r>
            <a:r>
              <a:rPr lang="en-GB" baseline="-25000" dirty="0"/>
              <a:t> </a:t>
            </a:r>
            <a:endParaRPr lang="en-GB" b="0" baseline="-25000" dirty="0"/>
          </a:p>
          <a:p>
            <a:pPr hangingPunct="1"/>
            <a:r>
              <a:rPr lang="en-GB" sz="4000" b="1" dirty="0">
                <a:solidFill>
                  <a:srgbClr val="C00000"/>
                </a:solidFill>
              </a:rPr>
              <a:t>Heat pulse requirement: </a:t>
            </a:r>
            <a:r>
              <a:rPr lang="en-GB" sz="4000" b="1" dirty="0" err="1">
                <a:solidFill>
                  <a:srgbClr val="C00000"/>
                </a:solidFill>
              </a:rPr>
              <a:t>T</a:t>
            </a:r>
            <a:r>
              <a:rPr lang="en-GB" sz="4000" b="1" baseline="-25000" dirty="0" err="1">
                <a:solidFill>
                  <a:srgbClr val="C00000"/>
                </a:solidFill>
              </a:rPr>
              <a:t>c,Nb</a:t>
            </a:r>
            <a:r>
              <a:rPr lang="en-GB" sz="4000" b="1" baseline="-25000" dirty="0">
                <a:solidFill>
                  <a:srgbClr val="C00000"/>
                </a:solidFill>
              </a:rPr>
              <a:t> </a:t>
            </a:r>
            <a:r>
              <a:rPr lang="en-GB" sz="4000" b="1" dirty="0">
                <a:solidFill>
                  <a:srgbClr val="C00000"/>
                </a:solidFill>
              </a:rPr>
              <a:t>&lt; </a:t>
            </a:r>
            <a:r>
              <a:rPr lang="en-GB" sz="4000" b="1" dirty="0" err="1">
                <a:solidFill>
                  <a:srgbClr val="C00000"/>
                </a:solidFill>
              </a:rPr>
              <a:t>T</a:t>
            </a:r>
            <a:r>
              <a:rPr lang="en-GB" sz="4000" b="1" baseline="-25000" dirty="0" err="1">
                <a:solidFill>
                  <a:srgbClr val="C00000"/>
                </a:solidFill>
              </a:rPr>
              <a:t>max</a:t>
            </a:r>
            <a:r>
              <a:rPr lang="en-GB" sz="4000" b="1" baseline="-25000" dirty="0">
                <a:solidFill>
                  <a:srgbClr val="C00000"/>
                </a:solidFill>
              </a:rPr>
              <a:t> </a:t>
            </a:r>
            <a:r>
              <a:rPr lang="en-GB" sz="4000" b="1" dirty="0">
                <a:solidFill>
                  <a:srgbClr val="C00000"/>
                </a:solidFill>
              </a:rPr>
              <a:t>&lt; </a:t>
            </a:r>
            <a:r>
              <a:rPr lang="en-GB" sz="4000" b="1" dirty="0" err="1">
                <a:solidFill>
                  <a:srgbClr val="C00000"/>
                </a:solidFill>
              </a:rPr>
              <a:t>T</a:t>
            </a:r>
            <a:r>
              <a:rPr lang="en-GB" sz="4000" b="1" baseline="-25000" dirty="0" err="1">
                <a:solidFill>
                  <a:srgbClr val="C00000"/>
                </a:solidFill>
              </a:rPr>
              <a:t>c,film</a:t>
            </a:r>
            <a:r>
              <a:rPr lang="en-GB" sz="4000" b="1" baseline="-25000" dirty="0">
                <a:solidFill>
                  <a:srgbClr val="C00000"/>
                </a:solidFill>
              </a:rPr>
              <a:t> </a:t>
            </a:r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E7E2D15A-A861-CD61-F282-8E62948819EC}"/>
              </a:ext>
            </a:extLst>
          </p:cNvPr>
          <p:cNvSpPr txBox="1">
            <a:spLocks/>
          </p:cNvSpPr>
          <p:nvPr/>
        </p:nvSpPr>
        <p:spPr>
          <a:xfrm>
            <a:off x="12023830" y="1550009"/>
            <a:ext cx="11586344" cy="2840287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91439" bIns="91439" anchor="t">
            <a:normAutofit/>
          </a:bodyPr>
          <a:lstStyle>
            <a:lvl1pPr marL="635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800" b="1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1pPr>
            <a:lvl2pPr marL="1651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000" b="0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2pPr>
            <a:lvl3pPr marL="2667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000" b="0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3pPr>
            <a:lvl4pPr marL="3683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000" b="0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4pPr>
            <a:lvl5pPr marL="4699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000" b="0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5pPr>
            <a:lvl6pPr marL="0" marR="0" indent="1143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1" i="0" u="none" strike="noStrike" cap="none" spc="0" baseline="0">
                <a:solidFill>
                  <a:srgbClr val="305AAD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13716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1" i="0" u="none" strike="noStrike" cap="none" spc="0" baseline="0">
                <a:solidFill>
                  <a:srgbClr val="305AAD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16002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1" i="0" u="none" strike="noStrike" cap="none" spc="0" baseline="0">
                <a:solidFill>
                  <a:srgbClr val="305AAD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18288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1" i="0" u="none" strike="noStrike" cap="none" spc="0" baseline="0">
                <a:solidFill>
                  <a:srgbClr val="305AAD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hangingPunct="1">
              <a:buNone/>
            </a:pPr>
            <a:r>
              <a:rPr lang="en-GB" sz="4000" dirty="0"/>
              <a:t>Observations</a:t>
            </a:r>
          </a:p>
          <a:p>
            <a:pPr lvl="1" hangingPunct="1"/>
            <a:r>
              <a:rPr lang="en-GB" b="0" dirty="0"/>
              <a:t>Clear and significant increase in ER </a:t>
            </a:r>
          </a:p>
          <a:p>
            <a:pPr lvl="1" hangingPunct="1"/>
            <a:r>
              <a:rPr lang="en-GB" b="0" dirty="0"/>
              <a:t>Incremental ER improvement </a:t>
            </a:r>
            <a:r>
              <a:rPr lang="en-GB" dirty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lang="en-GB" b="0" dirty="0"/>
              <a:t> Ratcheting</a:t>
            </a:r>
          </a:p>
        </p:txBody>
      </p:sp>
      <p:pic>
        <p:nvPicPr>
          <p:cNvPr id="4" name="Picture 3" descr="A graph of a graph showing different colored lines&#10;&#10;Description automatically generated with medium confidence">
            <a:extLst>
              <a:ext uri="{FF2B5EF4-FFF2-40B4-BE49-F238E27FC236}">
                <a16:creationId xmlns:a16="http://schemas.microsoft.com/office/drawing/2014/main" id="{6A7896FE-D232-58E6-4FBA-0C4432C584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8762" y="3684060"/>
            <a:ext cx="21906477" cy="978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9326925"/>
      </p:ext>
    </p:extLst>
  </p:cSld>
  <p:clrMapOvr>
    <a:masterClrMapping/>
  </p:clrMapOvr>
  <p:transition spd="med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 descr="Title 1">
            <a:extLst>
              <a:ext uri="{FF2B5EF4-FFF2-40B4-BE49-F238E27FC236}">
                <a16:creationId xmlns:a16="http://schemas.microsoft.com/office/drawing/2014/main" id="{22F48409-6031-3F67-C400-B56F967CC8C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12514" y="58886"/>
            <a:ext cx="23059550" cy="1392174"/>
          </a:xfrm>
        </p:spPr>
        <p:txBody>
          <a:bodyPr>
            <a:normAutofit/>
          </a:bodyPr>
          <a:lstStyle/>
          <a:p>
            <a:r>
              <a:rPr lang="en-US" altLang="en-US" sz="6800" dirty="0"/>
              <a:t>Multilayers: </a:t>
            </a:r>
            <a:r>
              <a:rPr lang="en-GB" dirty="0"/>
              <a:t>Compare SS bilayers</a:t>
            </a:r>
            <a:endParaRPr lang="en-US" altLang="en-US" sz="6800" dirty="0"/>
          </a:p>
        </p:txBody>
      </p:sp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16DD05D4-62D3-2166-40FB-33BF9E0B1023}"/>
              </a:ext>
            </a:extLst>
          </p:cNvPr>
          <p:cNvSpPr txBox="1">
            <a:spLocks/>
          </p:cNvSpPr>
          <p:nvPr/>
        </p:nvSpPr>
        <p:spPr>
          <a:xfrm>
            <a:off x="312514" y="1521383"/>
            <a:ext cx="23304231" cy="2840287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91439" bIns="91439" anchor="t">
            <a:normAutofit/>
          </a:bodyPr>
          <a:lstStyle>
            <a:lvl1pPr marL="635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800" b="1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1pPr>
            <a:lvl2pPr marL="1651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000" b="0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2pPr>
            <a:lvl3pPr marL="2667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000" b="0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3pPr>
            <a:lvl4pPr marL="3683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000" b="0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4pPr>
            <a:lvl5pPr marL="4699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000" b="0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5pPr>
            <a:lvl6pPr marL="0" marR="0" indent="1143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1" i="0" u="none" strike="noStrike" cap="none" spc="0" baseline="0">
                <a:solidFill>
                  <a:srgbClr val="305AAD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13716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1" i="0" u="none" strike="noStrike" cap="none" spc="0" baseline="0">
                <a:solidFill>
                  <a:srgbClr val="305AAD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16002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1" i="0" u="none" strike="noStrike" cap="none" spc="0" baseline="0">
                <a:solidFill>
                  <a:srgbClr val="305AAD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18288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1" i="0" u="none" strike="noStrike" cap="none" spc="0" baseline="0">
                <a:solidFill>
                  <a:srgbClr val="305AAD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hangingPunct="1">
              <a:buNone/>
            </a:pPr>
            <a:r>
              <a:rPr lang="en-US" sz="4000" b="0" dirty="0">
                <a:solidFill>
                  <a:schemeClr val="tx1"/>
                </a:solidFill>
              </a:rPr>
              <a:t>C</a:t>
            </a:r>
            <a:r>
              <a:rPr lang="en-GB" sz="4000" b="0" dirty="0" err="1">
                <a:solidFill>
                  <a:schemeClr val="tx1"/>
                </a:solidFill>
              </a:rPr>
              <a:t>omparing</a:t>
            </a:r>
            <a:r>
              <a:rPr lang="en-GB" sz="4000" b="0" dirty="0">
                <a:solidFill>
                  <a:schemeClr val="tx1"/>
                </a:solidFill>
              </a:rPr>
              <a:t> SIS to SS using ER</a:t>
            </a:r>
          </a:p>
          <a:p>
            <a:pPr lvl="1" hangingPunct="1"/>
            <a:r>
              <a:rPr lang="en-GB" dirty="0">
                <a:solidFill>
                  <a:schemeClr val="tx1"/>
                </a:solidFill>
              </a:rPr>
              <a:t>Low ∇T, ratcheting produces more relative expulsion</a:t>
            </a:r>
          </a:p>
          <a:p>
            <a:pPr lvl="1" hangingPunct="1"/>
            <a:r>
              <a:rPr lang="en-GB" dirty="0">
                <a:solidFill>
                  <a:schemeClr val="tx1"/>
                </a:solidFill>
              </a:rPr>
              <a:t>High ∇T, SS produces more relative expulsion</a:t>
            </a:r>
          </a:p>
        </p:txBody>
      </p:sp>
      <p:sp>
        <p:nvSpPr>
          <p:cNvPr id="3" name="Slide Number">
            <a:extLst>
              <a:ext uri="{FF2B5EF4-FFF2-40B4-BE49-F238E27FC236}">
                <a16:creationId xmlns:a16="http://schemas.microsoft.com/office/drawing/2014/main" id="{7E3CEC49-ED52-6E51-38CE-0EB0C8AF1E0B}"/>
              </a:ext>
            </a:extLst>
          </p:cNvPr>
          <p:cNvSpPr txBox="1">
            <a:spLocks/>
          </p:cNvSpPr>
          <p:nvPr/>
        </p:nvSpPr>
        <p:spPr>
          <a:xfrm>
            <a:off x="23976073" y="13051133"/>
            <a:ext cx="415498" cy="738662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800" b="1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defRPr>
            </a:lvl1pPr>
            <a:lvl2pPr marL="0" marR="0" indent="4572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9144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13716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18288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22860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27432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32004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36576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86CB4B4D-7CA3-9044-876B-883B54F8677D}" type="slidenum">
              <a:rPr lang="en-GB" sz="3600" smtClean="0"/>
              <a:pPr/>
              <a:t>34</a:t>
            </a:fld>
            <a:endParaRPr lang="en-GB" sz="3600" dirty="0"/>
          </a:p>
        </p:txBody>
      </p:sp>
      <p:pic>
        <p:nvPicPr>
          <p:cNvPr id="9" name="Picture 8" descr="A screen shot of a computer screen&#10;&#10;Description automatically generated">
            <a:extLst>
              <a:ext uri="{FF2B5EF4-FFF2-40B4-BE49-F238E27FC236}">
                <a16:creationId xmlns:a16="http://schemas.microsoft.com/office/drawing/2014/main" id="{4B60912F-EA56-B1F2-AFE7-5D63037BE7E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8990" y="3182451"/>
            <a:ext cx="21088392" cy="9868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6200201"/>
      </p:ext>
    </p:extLst>
  </p:cSld>
  <p:clrMapOvr>
    <a:masterClrMapping/>
  </p:clrMapOvr>
  <p:transition spd="med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59342E-A07E-10E5-7D61-60C1FC3F36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52247" y="1649399"/>
            <a:ext cx="23119817" cy="11435343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n-GB" sz="13800" b="1" u="sng" dirty="0"/>
              <a:t>Flux pumping investigation</a:t>
            </a:r>
          </a:p>
        </p:txBody>
      </p:sp>
      <p:sp>
        <p:nvSpPr>
          <p:cNvPr id="5" name="Slide Number">
            <a:extLst>
              <a:ext uri="{FF2B5EF4-FFF2-40B4-BE49-F238E27FC236}">
                <a16:creationId xmlns:a16="http://schemas.microsoft.com/office/drawing/2014/main" id="{763A0027-EFBA-3331-DEF2-69F1CE15E58B}"/>
              </a:ext>
            </a:extLst>
          </p:cNvPr>
          <p:cNvSpPr txBox="1">
            <a:spLocks/>
          </p:cNvSpPr>
          <p:nvPr/>
        </p:nvSpPr>
        <p:spPr>
          <a:xfrm>
            <a:off x="23976073" y="13051133"/>
            <a:ext cx="415498" cy="738662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800" b="1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defRPr>
            </a:lvl1pPr>
            <a:lvl2pPr marL="0" marR="0" indent="4572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9144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13716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18288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22860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27432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32004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36576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86CB4B4D-7CA3-9044-876B-883B54F8677D}" type="slidenum">
              <a:rPr lang="en-GB" sz="3600" smtClean="0"/>
              <a:pPr/>
              <a:t>35</a:t>
            </a:fld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3809969609"/>
      </p:ext>
    </p:extLst>
  </p:cSld>
  <p:clrMapOvr>
    <a:masterClrMapping/>
  </p:clrMapOvr>
  <p:transition spd="med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6BF9E518-64EF-EFD6-CFE4-28AED05BEBD7}"/>
              </a:ext>
            </a:extLst>
          </p:cNvPr>
          <p:cNvSpPr/>
          <p:nvPr/>
        </p:nvSpPr>
        <p:spPr>
          <a:xfrm>
            <a:off x="16818687" y="3452666"/>
            <a:ext cx="2875280" cy="972000"/>
          </a:xfrm>
          <a:prstGeom prst="rect">
            <a:avLst/>
          </a:prstGeom>
          <a:solidFill>
            <a:srgbClr val="FFC000"/>
          </a:solidFill>
          <a:ln w="38100" cap="flat">
            <a:solidFill>
              <a:srgbClr val="FFC000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91439" rIns="91439" bIns="91439" numCol="1" spcCol="38100" rtlCol="0" anchor="ctr">
            <a:spAutoFit/>
          </a:bodyPr>
          <a:lstStyle/>
          <a:p>
            <a:pPr marL="0" marR="0" indent="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3600" b="0" i="0" u="none" strike="noStrike" cap="none" spc="0" normalizeH="0" baseline="0">
              <a:ln>
                <a:noFill/>
              </a:ln>
              <a:solidFill>
                <a:srgbClr val="0055A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A3A15D0-85A2-46E6-AE1F-C8BFE0416E8A}"/>
              </a:ext>
            </a:extLst>
          </p:cNvPr>
          <p:cNvSpPr/>
          <p:nvPr/>
        </p:nvSpPr>
        <p:spPr>
          <a:xfrm>
            <a:off x="16923661" y="3553332"/>
            <a:ext cx="2665333" cy="772160"/>
          </a:xfrm>
          <a:prstGeom prst="rect">
            <a:avLst/>
          </a:prstGeom>
          <a:solidFill>
            <a:srgbClr val="0000FF"/>
          </a:solidFill>
          <a:ln w="38100" cap="flat">
            <a:solidFill>
              <a:srgbClr val="0000FF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91439" rIns="91439" bIns="91439" numCol="1" spcCol="38100" rtlCol="0" anchor="ctr">
            <a:spAutoFit/>
          </a:bodyPr>
          <a:lstStyle/>
          <a:p>
            <a:pPr marL="0" marR="0" indent="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3600" b="0" i="0" u="none" strike="noStrike" cap="none" spc="0" normalizeH="0" baseline="0">
              <a:ln>
                <a:noFill/>
              </a:ln>
              <a:solidFill>
                <a:srgbClr val="0055A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E69A8A8-57EC-55CA-C281-A8D56C8B94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Flux pumping investigation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AA697D-07BB-6F21-6D3B-AB4F6F207B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2514" y="1649400"/>
            <a:ext cx="13005922" cy="25107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Sanity cross check:</a:t>
            </a:r>
          </a:p>
          <a:p>
            <a:r>
              <a:rPr lang="en-US" dirty="0"/>
              <a:t>Can ratcheting be mistaken for flux pumping?</a:t>
            </a:r>
          </a:p>
          <a:p>
            <a:pPr lvl="1"/>
            <a:r>
              <a:rPr lang="en-US" dirty="0"/>
              <a:t>Flux pumping: Magnetic flux pulled into the closed topology from outside the sample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AF12C502-FD7A-48CF-332E-F5906832445D}"/>
              </a:ext>
            </a:extLst>
          </p:cNvPr>
          <p:cNvGrpSpPr/>
          <p:nvPr/>
        </p:nvGrpSpPr>
        <p:grpSpPr>
          <a:xfrm>
            <a:off x="17032489" y="1800069"/>
            <a:ext cx="5837582" cy="437322"/>
            <a:chOff x="15982122" y="3458817"/>
            <a:chExt cx="5837582" cy="437322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0B2CC21B-4154-1B2F-5943-69C49D028AC3}"/>
                </a:ext>
              </a:extLst>
            </p:cNvPr>
            <p:cNvSpPr/>
            <p:nvPr/>
          </p:nvSpPr>
          <p:spPr>
            <a:xfrm>
              <a:off x="15982122" y="3458817"/>
              <a:ext cx="2524539" cy="437322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38100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9" tIns="91439" rIns="91439" bIns="91439" numCol="1" spcCol="38100" rtlCol="0" anchor="ctr">
              <a:spAutoFit/>
            </a:bodyPr>
            <a:lstStyle/>
            <a:p>
              <a:pPr marL="0" marR="0" indent="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E8BB51AC-CB7F-CD77-0453-9757D1534FD1}"/>
                </a:ext>
              </a:extLst>
            </p:cNvPr>
            <p:cNvSpPr/>
            <p:nvPr/>
          </p:nvSpPr>
          <p:spPr>
            <a:xfrm>
              <a:off x="19295165" y="3458817"/>
              <a:ext cx="2524539" cy="437322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38100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9" tIns="91439" rIns="91439" bIns="91439" numCol="1" spcCol="38100" rtlCol="0" anchor="ctr">
              <a:spAutoFit/>
            </a:bodyPr>
            <a:lstStyle/>
            <a:p>
              <a:pPr marL="0" marR="0" indent="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33E341DD-0295-3E5F-CE9A-2FAD6ACF06DC}"/>
              </a:ext>
            </a:extLst>
          </p:cNvPr>
          <p:cNvSpPr/>
          <p:nvPr/>
        </p:nvSpPr>
        <p:spPr>
          <a:xfrm>
            <a:off x="16994058" y="3807826"/>
            <a:ext cx="2524539" cy="43732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38100" cap="flat">
            <a:solidFill>
              <a:schemeClr val="tx2">
                <a:lumMod val="60000"/>
                <a:lumOff val="40000"/>
              </a:scheme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91439" rIns="91439" bIns="91439" numCol="1" spcCol="38100" rtlCol="0" anchor="ctr">
            <a:spAutoFit/>
          </a:bodyPr>
          <a:lstStyle/>
          <a:p>
            <a:pPr marL="0" marR="0" indent="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3600" b="0" i="0" u="none" strike="noStrike" cap="none" spc="0" normalizeH="0" baseline="0">
              <a:ln>
                <a:noFill/>
              </a:ln>
              <a:solidFill>
                <a:srgbClr val="0055A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ACDFFAA-BC6D-2CFA-17AE-0113E6F67FE2}"/>
              </a:ext>
            </a:extLst>
          </p:cNvPr>
          <p:cNvSpPr/>
          <p:nvPr/>
        </p:nvSpPr>
        <p:spPr>
          <a:xfrm>
            <a:off x="17062748" y="4285983"/>
            <a:ext cx="2387158" cy="222194"/>
          </a:xfrm>
          <a:prstGeom prst="rect">
            <a:avLst/>
          </a:prstGeom>
          <a:solidFill>
            <a:schemeClr val="accent1">
              <a:lumOff val="51343"/>
            </a:schemeClr>
          </a:solidFill>
          <a:ln w="38100" cap="flat">
            <a:solidFill>
              <a:schemeClr val="bg1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91439" rIns="91439" bIns="91439" numCol="1" spcCol="38100" rtlCol="0" anchor="ctr">
            <a:spAutoFit/>
          </a:bodyPr>
          <a:lstStyle/>
          <a:p>
            <a:pPr marL="0" marR="0" indent="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3600" b="0" i="0" u="none" strike="noStrike" cap="none" spc="0" normalizeH="0" baseline="0">
              <a:ln>
                <a:noFill/>
              </a:ln>
              <a:solidFill>
                <a:srgbClr val="0055A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983B00D1-2DA9-B4A1-094C-FA89087ED0D7}"/>
              </a:ext>
            </a:extLst>
          </p:cNvPr>
          <p:cNvSpPr/>
          <p:nvPr/>
        </p:nvSpPr>
        <p:spPr>
          <a:xfrm>
            <a:off x="20274412" y="3452666"/>
            <a:ext cx="2875280" cy="972000"/>
          </a:xfrm>
          <a:prstGeom prst="rect">
            <a:avLst/>
          </a:prstGeom>
          <a:solidFill>
            <a:srgbClr val="FFC000"/>
          </a:solidFill>
          <a:ln w="38100" cap="flat">
            <a:solidFill>
              <a:srgbClr val="FFC000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91439" rIns="91439" bIns="91439" numCol="1" spcCol="38100" rtlCol="0" anchor="ctr">
            <a:spAutoFit/>
          </a:bodyPr>
          <a:lstStyle/>
          <a:p>
            <a:pPr marL="0" marR="0" indent="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3600" b="0" i="0" u="none" strike="noStrike" cap="none" spc="0" normalizeH="0" baseline="0">
              <a:ln>
                <a:noFill/>
              </a:ln>
              <a:solidFill>
                <a:srgbClr val="0055A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EEE071D-F305-B833-8026-F4DC6F93B869}"/>
              </a:ext>
            </a:extLst>
          </p:cNvPr>
          <p:cNvSpPr/>
          <p:nvPr/>
        </p:nvSpPr>
        <p:spPr>
          <a:xfrm>
            <a:off x="20379386" y="3553332"/>
            <a:ext cx="2665333" cy="772160"/>
          </a:xfrm>
          <a:prstGeom prst="rect">
            <a:avLst/>
          </a:prstGeom>
          <a:solidFill>
            <a:srgbClr val="0000FF"/>
          </a:solidFill>
          <a:ln w="38100" cap="flat">
            <a:solidFill>
              <a:srgbClr val="0000FF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91439" rIns="91439" bIns="91439" numCol="1" spcCol="38100" rtlCol="0" anchor="ctr">
            <a:spAutoFit/>
          </a:bodyPr>
          <a:lstStyle/>
          <a:p>
            <a:pPr marL="0" marR="0" indent="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3600" b="0" i="0" u="none" strike="noStrike" cap="none" spc="0" normalizeH="0" baseline="0">
              <a:ln>
                <a:noFill/>
              </a:ln>
              <a:solidFill>
                <a:srgbClr val="0055A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C234742-55CA-8DB8-C283-C9602B162B64}"/>
              </a:ext>
            </a:extLst>
          </p:cNvPr>
          <p:cNvSpPr/>
          <p:nvPr/>
        </p:nvSpPr>
        <p:spPr>
          <a:xfrm>
            <a:off x="20449783" y="3807826"/>
            <a:ext cx="2524539" cy="43732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38100" cap="flat">
            <a:solidFill>
              <a:schemeClr val="tx2">
                <a:lumMod val="60000"/>
                <a:lumOff val="40000"/>
              </a:scheme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91439" rIns="91439" bIns="91439" numCol="1" spcCol="38100" rtlCol="0" anchor="ctr">
            <a:spAutoFit/>
          </a:bodyPr>
          <a:lstStyle/>
          <a:p>
            <a:pPr marL="0" marR="0" indent="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3600" b="0" i="0" u="none" strike="noStrike" cap="none" spc="0" normalizeH="0" baseline="0">
              <a:ln>
                <a:noFill/>
              </a:ln>
              <a:solidFill>
                <a:srgbClr val="0055A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3CB322B5-8F48-ECD4-37B0-3FBAFADE7892}"/>
              </a:ext>
            </a:extLst>
          </p:cNvPr>
          <p:cNvSpPr/>
          <p:nvPr/>
        </p:nvSpPr>
        <p:spPr>
          <a:xfrm>
            <a:off x="20518473" y="4285983"/>
            <a:ext cx="2387158" cy="222194"/>
          </a:xfrm>
          <a:prstGeom prst="rect">
            <a:avLst/>
          </a:prstGeom>
          <a:solidFill>
            <a:schemeClr val="accent1">
              <a:lumOff val="51343"/>
            </a:schemeClr>
          </a:solidFill>
          <a:ln w="38100" cap="flat">
            <a:solidFill>
              <a:schemeClr val="bg1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91439" rIns="91439" bIns="91439" numCol="1" spcCol="38100" rtlCol="0" anchor="ctr">
            <a:spAutoFit/>
          </a:bodyPr>
          <a:lstStyle/>
          <a:p>
            <a:pPr marL="0" marR="0" indent="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3600" b="0" i="0" u="none" strike="noStrike" cap="none" spc="0" normalizeH="0" baseline="0">
              <a:ln>
                <a:noFill/>
              </a:ln>
              <a:solidFill>
                <a:srgbClr val="0055A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DCB539C1-01A4-5846-8AB0-C3F1FAD4BDBE}"/>
              </a:ext>
            </a:extLst>
          </p:cNvPr>
          <p:cNvSpPr/>
          <p:nvPr/>
        </p:nvSpPr>
        <p:spPr>
          <a:xfrm>
            <a:off x="16818687" y="5400018"/>
            <a:ext cx="2875280" cy="972000"/>
          </a:xfrm>
          <a:prstGeom prst="rect">
            <a:avLst/>
          </a:prstGeom>
          <a:solidFill>
            <a:srgbClr val="FFC000"/>
          </a:solidFill>
          <a:ln w="38100" cap="flat">
            <a:solidFill>
              <a:srgbClr val="FFC000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91439" rIns="91439" bIns="91439" numCol="1" spcCol="38100" rtlCol="0" anchor="ctr">
            <a:spAutoFit/>
          </a:bodyPr>
          <a:lstStyle/>
          <a:p>
            <a:pPr marL="0" marR="0" indent="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3600" b="0" i="0" u="none" strike="noStrike" cap="none" spc="0" normalizeH="0" baseline="0">
              <a:ln>
                <a:noFill/>
              </a:ln>
              <a:solidFill>
                <a:srgbClr val="0055A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14881B8C-92DA-19F1-F5F4-B7F0E5FB6C5D}"/>
              </a:ext>
            </a:extLst>
          </p:cNvPr>
          <p:cNvSpPr/>
          <p:nvPr/>
        </p:nvSpPr>
        <p:spPr>
          <a:xfrm>
            <a:off x="16923661" y="5500684"/>
            <a:ext cx="2665333" cy="772160"/>
          </a:xfrm>
          <a:prstGeom prst="rect">
            <a:avLst/>
          </a:prstGeom>
          <a:solidFill>
            <a:srgbClr val="0000FF"/>
          </a:solidFill>
          <a:ln w="38100" cap="flat">
            <a:solidFill>
              <a:srgbClr val="0000FF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91439" rIns="91439" bIns="91439" numCol="1" spcCol="38100" rtlCol="0" anchor="ctr">
            <a:spAutoFit/>
          </a:bodyPr>
          <a:lstStyle/>
          <a:p>
            <a:pPr marL="0" marR="0" indent="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3600" b="0" i="0" u="none" strike="noStrike" cap="none" spc="0" normalizeH="0" baseline="0">
              <a:ln>
                <a:noFill/>
              </a:ln>
              <a:solidFill>
                <a:srgbClr val="0055A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0E12CE6E-DBF9-88F3-E6AD-B1D2A355403B}"/>
              </a:ext>
            </a:extLst>
          </p:cNvPr>
          <p:cNvSpPr/>
          <p:nvPr/>
        </p:nvSpPr>
        <p:spPr>
          <a:xfrm>
            <a:off x="16994058" y="5755178"/>
            <a:ext cx="2524539" cy="43732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38100" cap="flat">
            <a:solidFill>
              <a:schemeClr val="tx2">
                <a:lumMod val="60000"/>
                <a:lumOff val="40000"/>
              </a:scheme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91439" rIns="91439" bIns="91439" numCol="1" spcCol="38100" rtlCol="0" anchor="ctr">
            <a:spAutoFit/>
          </a:bodyPr>
          <a:lstStyle/>
          <a:p>
            <a:pPr marL="0" marR="0" indent="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3600" b="0" i="0" u="none" strike="noStrike" cap="none" spc="0" normalizeH="0" baseline="0">
              <a:ln>
                <a:noFill/>
              </a:ln>
              <a:solidFill>
                <a:srgbClr val="0055A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31D70EE3-289A-CD2D-4DA0-41AB4D388DC4}"/>
              </a:ext>
            </a:extLst>
          </p:cNvPr>
          <p:cNvSpPr/>
          <p:nvPr/>
        </p:nvSpPr>
        <p:spPr>
          <a:xfrm>
            <a:off x="17062748" y="6233335"/>
            <a:ext cx="2387158" cy="222194"/>
          </a:xfrm>
          <a:prstGeom prst="rect">
            <a:avLst/>
          </a:prstGeom>
          <a:solidFill>
            <a:schemeClr val="accent1">
              <a:lumOff val="51343"/>
            </a:schemeClr>
          </a:solidFill>
          <a:ln w="38100" cap="flat">
            <a:solidFill>
              <a:schemeClr val="bg1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91439" rIns="91439" bIns="91439" numCol="1" spcCol="38100" rtlCol="0" anchor="ctr">
            <a:spAutoFit/>
          </a:bodyPr>
          <a:lstStyle/>
          <a:p>
            <a:pPr marL="0" marR="0" indent="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3600" b="0" i="0" u="none" strike="noStrike" cap="none" spc="0" normalizeH="0" baseline="0">
              <a:ln>
                <a:noFill/>
              </a:ln>
              <a:solidFill>
                <a:srgbClr val="0055A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3953897D-50EF-602A-C379-3F65947F688C}"/>
              </a:ext>
            </a:extLst>
          </p:cNvPr>
          <p:cNvSpPr/>
          <p:nvPr/>
        </p:nvSpPr>
        <p:spPr>
          <a:xfrm>
            <a:off x="20274412" y="5400018"/>
            <a:ext cx="2875280" cy="972000"/>
          </a:xfrm>
          <a:prstGeom prst="rect">
            <a:avLst/>
          </a:prstGeom>
          <a:solidFill>
            <a:srgbClr val="FFC000"/>
          </a:solidFill>
          <a:ln w="38100" cap="flat">
            <a:solidFill>
              <a:srgbClr val="FFC000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91439" rIns="91439" bIns="91439" numCol="1" spcCol="38100" rtlCol="0" anchor="ctr">
            <a:spAutoFit/>
          </a:bodyPr>
          <a:lstStyle/>
          <a:p>
            <a:pPr marL="0" marR="0" indent="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3600" b="0" i="0" u="none" strike="noStrike" cap="none" spc="0" normalizeH="0" baseline="0">
              <a:ln>
                <a:noFill/>
              </a:ln>
              <a:solidFill>
                <a:srgbClr val="0055A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7F8BBAB6-5591-B66F-22E4-126CAB5856BD}"/>
              </a:ext>
            </a:extLst>
          </p:cNvPr>
          <p:cNvSpPr/>
          <p:nvPr/>
        </p:nvSpPr>
        <p:spPr>
          <a:xfrm>
            <a:off x="20379386" y="5500684"/>
            <a:ext cx="2665333" cy="772160"/>
          </a:xfrm>
          <a:prstGeom prst="rect">
            <a:avLst/>
          </a:prstGeom>
          <a:solidFill>
            <a:srgbClr val="0000FF"/>
          </a:solidFill>
          <a:ln w="38100" cap="flat">
            <a:solidFill>
              <a:srgbClr val="0000FF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91439" rIns="91439" bIns="91439" numCol="1" spcCol="38100" rtlCol="0" anchor="ctr">
            <a:spAutoFit/>
          </a:bodyPr>
          <a:lstStyle/>
          <a:p>
            <a:pPr marL="0" marR="0" indent="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3600" b="0" i="0" u="none" strike="noStrike" cap="none" spc="0" normalizeH="0" baseline="0">
              <a:ln>
                <a:noFill/>
              </a:ln>
              <a:solidFill>
                <a:srgbClr val="0055A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BCF0AE0E-9E07-80CF-067F-D4A47A565846}"/>
              </a:ext>
            </a:extLst>
          </p:cNvPr>
          <p:cNvSpPr/>
          <p:nvPr/>
        </p:nvSpPr>
        <p:spPr>
          <a:xfrm>
            <a:off x="20449783" y="5755178"/>
            <a:ext cx="2524539" cy="43732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38100" cap="flat">
            <a:solidFill>
              <a:schemeClr val="tx2">
                <a:lumMod val="60000"/>
                <a:lumOff val="40000"/>
              </a:scheme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91439" rIns="91439" bIns="91439" numCol="1" spcCol="38100" rtlCol="0" anchor="ctr">
            <a:spAutoFit/>
          </a:bodyPr>
          <a:lstStyle/>
          <a:p>
            <a:pPr marL="0" marR="0" indent="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3600" b="0" i="0" u="none" strike="noStrike" cap="none" spc="0" normalizeH="0" baseline="0">
              <a:ln>
                <a:noFill/>
              </a:ln>
              <a:solidFill>
                <a:srgbClr val="0055A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CBF5156B-B74B-D3E5-76A8-FB9771ED3060}"/>
              </a:ext>
            </a:extLst>
          </p:cNvPr>
          <p:cNvSpPr/>
          <p:nvPr/>
        </p:nvSpPr>
        <p:spPr>
          <a:xfrm>
            <a:off x="20518473" y="6233335"/>
            <a:ext cx="2387158" cy="222194"/>
          </a:xfrm>
          <a:prstGeom prst="rect">
            <a:avLst/>
          </a:prstGeom>
          <a:solidFill>
            <a:schemeClr val="accent1">
              <a:lumOff val="51343"/>
            </a:schemeClr>
          </a:solidFill>
          <a:ln w="38100" cap="flat">
            <a:solidFill>
              <a:schemeClr val="bg1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91439" rIns="91439" bIns="91439" numCol="1" spcCol="38100" rtlCol="0" anchor="ctr">
            <a:spAutoFit/>
          </a:bodyPr>
          <a:lstStyle/>
          <a:p>
            <a:pPr marL="0" marR="0" indent="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3600" b="0" i="0" u="none" strike="noStrike" cap="none" spc="0" normalizeH="0" baseline="0">
              <a:ln>
                <a:noFill/>
              </a:ln>
              <a:solidFill>
                <a:srgbClr val="0055A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4B2927F2-4C7F-00FA-DDE7-9701B988574E}"/>
              </a:ext>
            </a:extLst>
          </p:cNvPr>
          <p:cNvSpPr/>
          <p:nvPr/>
        </p:nvSpPr>
        <p:spPr>
          <a:xfrm>
            <a:off x="16605105" y="5267940"/>
            <a:ext cx="353343" cy="1484028"/>
          </a:xfrm>
          <a:prstGeom prst="rect">
            <a:avLst/>
          </a:prstGeom>
          <a:solidFill>
            <a:schemeClr val="accent1">
              <a:lumOff val="51343"/>
            </a:schemeClr>
          </a:solidFill>
          <a:ln w="38100" cap="flat">
            <a:solidFill>
              <a:schemeClr val="bg1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91439" rIns="91439" bIns="91439" numCol="1" spcCol="38100" rtlCol="0" anchor="ctr">
            <a:spAutoFit/>
          </a:bodyPr>
          <a:lstStyle/>
          <a:p>
            <a:pPr marL="0" marR="0" indent="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3600" b="0" i="0" u="none" strike="noStrike" cap="none" spc="0" normalizeH="0" baseline="0">
              <a:ln>
                <a:noFill/>
              </a:ln>
              <a:solidFill>
                <a:srgbClr val="0055A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837661BF-7FF0-1153-C42C-FCF94A8EB18E}"/>
              </a:ext>
            </a:extLst>
          </p:cNvPr>
          <p:cNvSpPr/>
          <p:nvPr/>
        </p:nvSpPr>
        <p:spPr>
          <a:xfrm>
            <a:off x="23018721" y="5285713"/>
            <a:ext cx="353343" cy="1484028"/>
          </a:xfrm>
          <a:prstGeom prst="rect">
            <a:avLst/>
          </a:prstGeom>
          <a:solidFill>
            <a:schemeClr val="accent1">
              <a:lumOff val="51343"/>
            </a:schemeClr>
          </a:solidFill>
          <a:ln w="38100" cap="flat">
            <a:solidFill>
              <a:schemeClr val="bg1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91439" rIns="91439" bIns="91439" numCol="1" spcCol="38100" rtlCol="0" anchor="ctr">
            <a:spAutoFit/>
          </a:bodyPr>
          <a:lstStyle/>
          <a:p>
            <a:pPr marL="0" marR="0" indent="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3600" b="0" i="0" u="none" strike="noStrike" cap="none" spc="0" normalizeH="0" baseline="0">
              <a:ln>
                <a:noFill/>
              </a:ln>
              <a:solidFill>
                <a:srgbClr val="0055A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1699F3A-1626-A3C6-2F0C-C18D04543553}"/>
              </a:ext>
            </a:extLst>
          </p:cNvPr>
          <p:cNvSpPr txBox="1"/>
          <p:nvPr/>
        </p:nvSpPr>
        <p:spPr>
          <a:xfrm>
            <a:off x="15404741" y="1649399"/>
            <a:ext cx="1518920" cy="738662"/>
          </a:xfrm>
          <a:prstGeom prst="rect">
            <a:avLst/>
          </a:prstGeom>
          <a:noFill/>
          <a:ln w="254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91439" rIns="91439" bIns="91439" numCol="1" spcCol="38100" rtlCol="0" anchor="t">
            <a:spAutoFit/>
          </a:bodyPr>
          <a:lstStyle/>
          <a:p>
            <a:pPr marL="0" marR="0" indent="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none" strike="noStrike" cap="none" spc="0" normalizeH="0" baseline="0" dirty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Nb</a:t>
            </a:r>
            <a:endParaRPr kumimoji="0" lang="en-GB" sz="3600" b="1" i="0" u="none" strike="noStrike" cap="none" spc="0" normalizeH="0" baseline="0" dirty="0">
              <a:ln>
                <a:noFill/>
              </a:ln>
              <a:solidFill>
                <a:srgbClr val="0055A0"/>
              </a:solidFill>
              <a:effectLst/>
              <a:uFillTx/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BC2C4F7E-2B6C-E1C4-24FB-2D328010CA74}"/>
              </a:ext>
            </a:extLst>
          </p:cNvPr>
          <p:cNvSpPr txBox="1"/>
          <p:nvPr/>
        </p:nvSpPr>
        <p:spPr>
          <a:xfrm>
            <a:off x="13678147" y="3553332"/>
            <a:ext cx="3245514" cy="738662"/>
          </a:xfrm>
          <a:prstGeom prst="rect">
            <a:avLst/>
          </a:prstGeom>
          <a:noFill/>
          <a:ln w="254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91439" rIns="91439" bIns="91439" numCol="1" spcCol="38100" rtlCol="0" anchor="t">
            <a:spAutoFit/>
          </a:bodyPr>
          <a:lstStyle/>
          <a:p>
            <a:pPr marL="0" marR="0" indent="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none" strike="noStrike" cap="none" spc="0" normalizeH="0" baseline="0" dirty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Nb/</a:t>
            </a:r>
            <a:r>
              <a:rPr kumimoji="0" lang="en-US" sz="3600" b="1" i="0" u="none" strike="noStrike" cap="none" spc="0" normalizeH="0" baseline="0" dirty="0" err="1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AlN</a:t>
            </a:r>
            <a:r>
              <a:rPr kumimoji="0" lang="en-US" sz="3600" b="1" i="0" u="none" strike="noStrike" cap="none" spc="0" normalizeH="0" baseline="0" dirty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/</a:t>
            </a:r>
            <a:r>
              <a:rPr kumimoji="0" lang="en-US" sz="3600" b="1" i="0" u="none" strike="noStrike" cap="none" spc="0" normalizeH="0" baseline="0" dirty="0" err="1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NbTiN</a:t>
            </a:r>
            <a:endParaRPr kumimoji="0" lang="en-GB" sz="3600" b="1" i="0" u="none" strike="noStrike" cap="none" spc="0" normalizeH="0" baseline="0" dirty="0">
              <a:ln>
                <a:noFill/>
              </a:ln>
              <a:solidFill>
                <a:srgbClr val="0055A0"/>
              </a:solidFill>
              <a:effectLst/>
              <a:uFillTx/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0FF200A-99F3-F941-ADD5-FF0E7D2DEEE6}"/>
              </a:ext>
            </a:extLst>
          </p:cNvPr>
          <p:cNvSpPr txBox="1"/>
          <p:nvPr/>
        </p:nvSpPr>
        <p:spPr>
          <a:xfrm>
            <a:off x="13678146" y="5241250"/>
            <a:ext cx="3245514" cy="1292660"/>
          </a:xfrm>
          <a:prstGeom prst="rect">
            <a:avLst/>
          </a:prstGeom>
          <a:noFill/>
          <a:ln w="254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91439" rIns="91439" bIns="91439" numCol="1" spcCol="38100" rtlCol="0" anchor="t">
            <a:spAutoFit/>
          </a:bodyPr>
          <a:lstStyle/>
          <a:p>
            <a:pPr marL="0" marR="0" indent="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none" strike="noStrike" cap="none" spc="0" normalizeH="0" baseline="0" dirty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Nb/</a:t>
            </a:r>
            <a:r>
              <a:rPr kumimoji="0" lang="en-US" sz="3600" b="1" i="0" u="none" strike="noStrike" cap="none" spc="0" normalizeH="0" baseline="0" dirty="0" err="1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AlN</a:t>
            </a:r>
            <a:r>
              <a:rPr kumimoji="0" lang="en-US" sz="3600" b="1" i="0" u="none" strike="noStrike" cap="none" spc="0" normalizeH="0" baseline="0" dirty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/</a:t>
            </a:r>
            <a:r>
              <a:rPr kumimoji="0" lang="en-US" sz="3600" b="1" i="0" u="none" strike="noStrike" cap="none" spc="0" normalizeH="0" baseline="0" dirty="0" err="1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NbTiN</a:t>
            </a:r>
            <a:endParaRPr kumimoji="0" lang="en-US" sz="3600" b="1" i="0" u="none" strike="noStrike" cap="none" spc="0" normalizeH="0" baseline="0" dirty="0">
              <a:ln>
                <a:noFill/>
              </a:ln>
              <a:solidFill>
                <a:srgbClr val="0055A0"/>
              </a:solidFill>
              <a:effectLst/>
              <a:uFillTx/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  <a:p>
            <a:pPr marL="0" marR="0" indent="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i="0" u="none" strike="noStrike" cap="none" spc="0" normalizeH="0" baseline="0" dirty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Edges removed</a:t>
            </a:r>
            <a:endParaRPr kumimoji="0" lang="en-GB" sz="3600" i="0" u="none" strike="noStrike" cap="none" spc="0" normalizeH="0" baseline="0" dirty="0">
              <a:ln>
                <a:noFill/>
              </a:ln>
              <a:solidFill>
                <a:srgbClr val="0055A0"/>
              </a:solidFill>
              <a:effectLst/>
              <a:uFillTx/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  <p:pic>
        <p:nvPicPr>
          <p:cNvPr id="40" name="Picture 39" descr="A person working on a machine&#10;&#10;Description automatically generated">
            <a:extLst>
              <a:ext uri="{FF2B5EF4-FFF2-40B4-BE49-F238E27FC236}">
                <a16:creationId xmlns:a16="http://schemas.microsoft.com/office/drawing/2014/main" id="{1BD22A0A-35A0-110C-6407-A66ABF0FB9C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446422" y="7455819"/>
            <a:ext cx="7161756" cy="5371318"/>
          </a:xfrm>
          <a:prstGeom prst="rect">
            <a:avLst/>
          </a:prstGeom>
        </p:spPr>
      </p:pic>
      <p:pic>
        <p:nvPicPr>
          <p:cNvPr id="41" name="Picture 40" descr="A person wearing gloves and gloves&#10;&#10;Description automatically generated">
            <a:extLst>
              <a:ext uri="{FF2B5EF4-FFF2-40B4-BE49-F238E27FC236}">
                <a16:creationId xmlns:a16="http://schemas.microsoft.com/office/drawing/2014/main" id="{17073F8F-B7D5-09E8-C9B6-56A894910AF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69611" y="6560600"/>
            <a:ext cx="9329531" cy="6997148"/>
          </a:xfrm>
          <a:prstGeom prst="rect">
            <a:avLst/>
          </a:prstGeom>
        </p:spPr>
      </p:pic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2A4FAB3C-5BB5-A5A3-5075-633865FF2F02}"/>
              </a:ext>
            </a:extLst>
          </p:cNvPr>
          <p:cNvSpPr txBox="1">
            <a:spLocks/>
          </p:cNvSpPr>
          <p:nvPr/>
        </p:nvSpPr>
        <p:spPr>
          <a:xfrm>
            <a:off x="356914" y="4026487"/>
            <a:ext cx="7984726" cy="9749922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91439" bIns="91439">
            <a:normAutofit/>
          </a:bodyPr>
          <a:lstStyle>
            <a:lvl1pPr marL="635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000" b="0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1pPr>
            <a:lvl2pPr marL="1651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3600" b="0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2pPr>
            <a:lvl3pPr marL="2667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3200" b="0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3pPr>
            <a:lvl4pPr marL="3683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3200" b="0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4pPr>
            <a:lvl5pPr marL="4699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3200" b="0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5pPr>
            <a:lvl6pPr marL="0" marR="0" indent="1143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1" i="0" u="none" strike="noStrike" cap="none" spc="0" baseline="0">
                <a:solidFill>
                  <a:srgbClr val="305AAD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13716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1" i="0" u="none" strike="noStrike" cap="none" spc="0" baseline="0">
                <a:solidFill>
                  <a:srgbClr val="305AAD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16002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1" i="0" u="none" strike="noStrike" cap="none" spc="0" baseline="0">
                <a:solidFill>
                  <a:srgbClr val="305AAD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18288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1" i="0" u="none" strike="noStrike" cap="none" spc="0" baseline="0">
                <a:solidFill>
                  <a:srgbClr val="305AAD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buNone/>
            </a:pPr>
            <a:r>
              <a:rPr lang="en-US" b="1" dirty="0"/>
              <a:t>Strategy</a:t>
            </a:r>
          </a:p>
          <a:p>
            <a:r>
              <a:rPr lang="en-US" dirty="0"/>
              <a:t>The thin films are also coated on the edges of the sample</a:t>
            </a:r>
          </a:p>
          <a:p>
            <a:r>
              <a:rPr lang="en-US" dirty="0"/>
              <a:t>Remove outer edge with sandpaper</a:t>
            </a:r>
          </a:p>
          <a:p>
            <a:pPr lvl="1"/>
            <a:r>
              <a:rPr lang="en-US" dirty="0"/>
              <a:t>Outer edge acting as a SC barrier </a:t>
            </a:r>
          </a:p>
          <a:p>
            <a:pPr marL="0" indent="0" hangingPunct="1">
              <a:buFontTx/>
              <a:buNone/>
            </a:pPr>
            <a:endParaRPr lang="en-US" b="1" dirty="0"/>
          </a:p>
          <a:p>
            <a:pPr hangingPunct="1"/>
            <a:r>
              <a:rPr lang="en-US" dirty="0"/>
              <a:t>Retest on ratcheting samples</a:t>
            </a:r>
          </a:p>
          <a:p>
            <a:pPr lvl="1" hangingPunct="1"/>
            <a:r>
              <a:rPr lang="en-US" dirty="0"/>
              <a:t>Look for evidence for flux pumping on outer probe</a:t>
            </a:r>
          </a:p>
          <a:p>
            <a:pPr marL="0" indent="0" hangingPunct="1">
              <a:buNone/>
            </a:pPr>
            <a:endParaRPr lang="en-US" b="1" dirty="0"/>
          </a:p>
          <a:p>
            <a:pPr marL="0" indent="0" hangingPunct="1">
              <a:buNone/>
            </a:pPr>
            <a:r>
              <a:rPr lang="en-US" b="1" dirty="0"/>
              <a:t>Expectation: </a:t>
            </a:r>
          </a:p>
          <a:p>
            <a:pPr lvl="1" hangingPunct="1"/>
            <a:r>
              <a:rPr lang="en-US" b="1" dirty="0">
                <a:solidFill>
                  <a:srgbClr val="C00000"/>
                </a:solidFill>
              </a:rPr>
              <a:t>If pumping, ratcheting doesn’t saturate</a:t>
            </a:r>
          </a:p>
          <a:p>
            <a:pPr lvl="1" hangingPunct="1"/>
            <a:r>
              <a:rPr lang="en-US" b="1" dirty="0">
                <a:solidFill>
                  <a:srgbClr val="C00000"/>
                </a:solidFill>
              </a:rPr>
              <a:t>Outer B should reduce as B is moved into the sample</a:t>
            </a:r>
            <a:endParaRPr lang="en-GB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3970447"/>
      </p:ext>
    </p:extLst>
  </p:cSld>
  <p:clrMapOvr>
    <a:masterClrMapping/>
  </p:clrMapOvr>
  <p:transition spd="med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screen shot of a graph&#10;&#10;Description automatically generated">
            <a:extLst>
              <a:ext uri="{FF2B5EF4-FFF2-40B4-BE49-F238E27FC236}">
                <a16:creationId xmlns:a16="http://schemas.microsoft.com/office/drawing/2014/main" id="{C793CEE4-DE01-E973-8FD5-9F9940B4708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25" y="3310174"/>
            <a:ext cx="11887200" cy="7520320"/>
          </a:xfrm>
          <a:prstGeom prst="rect">
            <a:avLst/>
          </a:prstGeom>
        </p:spPr>
      </p:pic>
      <p:pic>
        <p:nvPicPr>
          <p:cNvPr id="5" name="Picture 4" descr="A screen shot of a graph&#10;&#10;Description automatically generated">
            <a:extLst>
              <a:ext uri="{FF2B5EF4-FFF2-40B4-BE49-F238E27FC236}">
                <a16:creationId xmlns:a16="http://schemas.microsoft.com/office/drawing/2014/main" id="{3E72C025-6CE7-7024-F641-F1755B9BE9B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96976" y="3305912"/>
            <a:ext cx="11887200" cy="7524582"/>
          </a:xfrm>
          <a:prstGeom prst="rect">
            <a:avLst/>
          </a:prstGeom>
        </p:spPr>
      </p:pic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3B3D96B-F09F-0E96-4F07-BD32E42550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0915" y="1484739"/>
            <a:ext cx="22951149" cy="4735725"/>
          </a:xfrm>
        </p:spPr>
        <p:txBody>
          <a:bodyPr anchor="t"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u="sng" dirty="0"/>
              <a:t>F</a:t>
            </a:r>
            <a:r>
              <a:rPr lang="en-GB" u="sng" dirty="0" err="1"/>
              <a:t>ull</a:t>
            </a:r>
            <a:r>
              <a:rPr lang="en-GB" u="sng" dirty="0"/>
              <a:t> sample – Un-damaged</a:t>
            </a:r>
            <a:endParaRPr lang="en-GB" dirty="0"/>
          </a:p>
        </p:txBody>
      </p:sp>
      <p:sp>
        <p:nvSpPr>
          <p:cNvPr id="19457" name="Rectangle 1" descr="Title 1">
            <a:extLst>
              <a:ext uri="{FF2B5EF4-FFF2-40B4-BE49-F238E27FC236}">
                <a16:creationId xmlns:a16="http://schemas.microsoft.com/office/drawing/2014/main" id="{22F48409-6031-3F67-C400-B56F967CC8C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12514" y="58886"/>
            <a:ext cx="23059550" cy="1392174"/>
          </a:xfrm>
        </p:spPr>
        <p:txBody>
          <a:bodyPr/>
          <a:lstStyle/>
          <a:p>
            <a:r>
              <a:rPr lang="en-US" dirty="0"/>
              <a:t>Flux pumping investigation: </a:t>
            </a:r>
            <a:endParaRPr lang="en-US" altLang="en-US" sz="68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01B7950-A024-1437-D3ED-92620F61F30A}"/>
              </a:ext>
            </a:extLst>
          </p:cNvPr>
          <p:cNvSpPr/>
          <p:nvPr/>
        </p:nvSpPr>
        <p:spPr>
          <a:xfrm>
            <a:off x="674772" y="9347380"/>
            <a:ext cx="10662834" cy="360000"/>
          </a:xfrm>
          <a:prstGeom prst="rect">
            <a:avLst/>
          </a:prstGeom>
          <a:noFill/>
          <a:ln w="57150" cap="flat">
            <a:solidFill>
              <a:schemeClr val="accent6">
                <a:lumMod val="50000"/>
              </a:scheme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91439" rIns="91439" bIns="91439" numCol="1" spcCol="38100" rtlCol="0" anchor="ctr">
            <a:spAutoFit/>
          </a:bodyPr>
          <a:lstStyle/>
          <a:p>
            <a:pPr marL="0" marR="0" indent="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3600" b="0" i="0" u="none" strike="noStrike" cap="none" spc="0" normalizeH="0" baseline="0">
              <a:ln>
                <a:noFill/>
              </a:ln>
              <a:solidFill>
                <a:srgbClr val="0055A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61F5537F-8036-5EBD-624D-008A0B2403C6}"/>
              </a:ext>
            </a:extLst>
          </p:cNvPr>
          <p:cNvCxnSpPr>
            <a:stCxn id="12" idx="3"/>
          </p:cNvCxnSpPr>
          <p:nvPr/>
        </p:nvCxnSpPr>
        <p:spPr>
          <a:xfrm flipV="1">
            <a:off x="11337606" y="8937478"/>
            <a:ext cx="1008992" cy="589902"/>
          </a:xfrm>
          <a:prstGeom prst="straightConnector1">
            <a:avLst/>
          </a:prstGeom>
          <a:noFill/>
          <a:ln w="76200" cap="flat">
            <a:solidFill>
              <a:schemeClr val="tx2">
                <a:lumMod val="50000"/>
              </a:schemeClr>
            </a:solidFill>
            <a:prstDash val="solid"/>
            <a:round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" name="Slide Number">
            <a:extLst>
              <a:ext uri="{FF2B5EF4-FFF2-40B4-BE49-F238E27FC236}">
                <a16:creationId xmlns:a16="http://schemas.microsoft.com/office/drawing/2014/main" id="{2C5E2E0A-3E0C-B707-F9BC-BB1AE693F1BD}"/>
              </a:ext>
            </a:extLst>
          </p:cNvPr>
          <p:cNvSpPr txBox="1">
            <a:spLocks/>
          </p:cNvSpPr>
          <p:nvPr/>
        </p:nvSpPr>
        <p:spPr>
          <a:xfrm>
            <a:off x="23976073" y="13051133"/>
            <a:ext cx="415498" cy="738662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800" b="1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defRPr>
            </a:lvl1pPr>
            <a:lvl2pPr marL="0" marR="0" indent="4572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9144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13716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18288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22860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27432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32004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36576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86CB4B4D-7CA3-9044-876B-883B54F8677D}" type="slidenum">
              <a:rPr lang="en-GB" sz="3600" smtClean="0"/>
              <a:pPr/>
              <a:t>37</a:t>
            </a:fld>
            <a:endParaRPr lang="en-GB" sz="3600" dirty="0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E5BA4D5A-0F2B-7733-041F-7918D25C6987}"/>
              </a:ext>
            </a:extLst>
          </p:cNvPr>
          <p:cNvSpPr/>
          <p:nvPr/>
        </p:nvSpPr>
        <p:spPr>
          <a:xfrm>
            <a:off x="11956827" y="3350831"/>
            <a:ext cx="3415232" cy="817243"/>
          </a:xfrm>
          <a:prstGeom prst="roundRect">
            <a:avLst>
              <a:gd name="adj" fmla="val 50000"/>
            </a:avLst>
          </a:prstGeom>
          <a:solidFill>
            <a:schemeClr val="accent1">
              <a:lumOff val="51343"/>
            </a:schemeClr>
          </a:solidFill>
          <a:ln w="38100" cap="flat">
            <a:solidFill>
              <a:schemeClr val="accent4">
                <a:lumOff val="36303"/>
              </a:scheme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91439" rIns="91439" bIns="91439" numCol="1" spcCol="38100" rtlCol="0" anchor="ctr">
            <a:spAutoFit/>
          </a:bodyPr>
          <a:lstStyle/>
          <a:p>
            <a:pPr marL="0" marR="0" indent="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3600" b="0" i="0" u="none" strike="noStrike" cap="none" spc="0" normalizeH="0" baseline="0" dirty="0">
                <a:ln>
                  <a:noFill/>
                </a:ln>
                <a:solidFill>
                  <a:srgbClr val="4ECDDA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Outer B probe </a:t>
            </a:r>
          </a:p>
        </p:txBody>
      </p:sp>
    </p:spTree>
    <p:extLst>
      <p:ext uri="{BB962C8B-B14F-4D97-AF65-F5344CB8AC3E}">
        <p14:creationId xmlns:p14="http://schemas.microsoft.com/office/powerpoint/2010/main" val="881360132"/>
      </p:ext>
    </p:extLst>
  </p:cSld>
  <p:clrMapOvr>
    <a:masterClrMapping/>
  </p:clrMapOvr>
  <p:transition spd="med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A screen shot of a computer&#10;&#10;Description automatically generated">
            <a:extLst>
              <a:ext uri="{FF2B5EF4-FFF2-40B4-BE49-F238E27FC236}">
                <a16:creationId xmlns:a16="http://schemas.microsoft.com/office/drawing/2014/main" id="{F881B20B-4E8B-D7C9-3FA1-132DA34A25B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092" y="7764423"/>
            <a:ext cx="22399200" cy="5859909"/>
          </a:xfrm>
          <a:prstGeom prst="rect">
            <a:avLst/>
          </a:prstGeom>
        </p:spPr>
      </p:pic>
      <p:pic>
        <p:nvPicPr>
          <p:cNvPr id="15" name="Picture 14" descr="A screen shot of a video game&#10;&#10;Description automatically generated">
            <a:extLst>
              <a:ext uri="{FF2B5EF4-FFF2-40B4-BE49-F238E27FC236}">
                <a16:creationId xmlns:a16="http://schemas.microsoft.com/office/drawing/2014/main" id="{F90955E4-7756-5451-677C-1E43C0F9DD6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276" y="2116899"/>
            <a:ext cx="22399440" cy="5834605"/>
          </a:xfrm>
          <a:prstGeom prst="rect">
            <a:avLst/>
          </a:prstGeom>
        </p:spPr>
      </p:pic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3B3D96B-F09F-0E96-4F07-BD32E42550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2514" y="1484739"/>
            <a:ext cx="23059550" cy="4735725"/>
          </a:xfrm>
        </p:spPr>
        <p:txBody>
          <a:bodyPr anchor="t"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u="sng" dirty="0"/>
              <a:t>F</a:t>
            </a:r>
            <a:r>
              <a:rPr lang="en-GB" u="sng" dirty="0" err="1"/>
              <a:t>ull</a:t>
            </a:r>
            <a:r>
              <a:rPr lang="en-GB" u="sng" dirty="0"/>
              <a:t> sample – Damaged</a:t>
            </a:r>
            <a:endParaRPr lang="en-GB" dirty="0"/>
          </a:p>
        </p:txBody>
      </p:sp>
      <p:sp>
        <p:nvSpPr>
          <p:cNvPr id="19457" name="Rectangle 1" descr="Title 1">
            <a:extLst>
              <a:ext uri="{FF2B5EF4-FFF2-40B4-BE49-F238E27FC236}">
                <a16:creationId xmlns:a16="http://schemas.microsoft.com/office/drawing/2014/main" id="{22F48409-6031-3F67-C400-B56F967CC8C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12512" y="58886"/>
            <a:ext cx="23059551" cy="1392174"/>
          </a:xfrm>
        </p:spPr>
        <p:txBody>
          <a:bodyPr/>
          <a:lstStyle/>
          <a:p>
            <a:r>
              <a:rPr lang="en-US" dirty="0"/>
              <a:t>Flux pumping investigation</a:t>
            </a:r>
            <a:endParaRPr lang="en-US" altLang="en-US" sz="6800" dirty="0"/>
          </a:p>
        </p:txBody>
      </p:sp>
      <p:sp>
        <p:nvSpPr>
          <p:cNvPr id="3" name="Slide Number">
            <a:extLst>
              <a:ext uri="{FF2B5EF4-FFF2-40B4-BE49-F238E27FC236}">
                <a16:creationId xmlns:a16="http://schemas.microsoft.com/office/drawing/2014/main" id="{2C5E2E0A-3E0C-B707-F9BC-BB1AE693F1BD}"/>
              </a:ext>
            </a:extLst>
          </p:cNvPr>
          <p:cNvSpPr txBox="1">
            <a:spLocks/>
          </p:cNvSpPr>
          <p:nvPr/>
        </p:nvSpPr>
        <p:spPr>
          <a:xfrm>
            <a:off x="23976073" y="13051133"/>
            <a:ext cx="415498" cy="738662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800" b="1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defRPr>
            </a:lvl1pPr>
            <a:lvl2pPr marL="0" marR="0" indent="4572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9144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13716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18288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22860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27432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32004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36576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86CB4B4D-7CA3-9044-876B-883B54F8677D}" type="slidenum">
              <a:rPr lang="en-GB" sz="3600" smtClean="0"/>
              <a:pPr/>
              <a:t>38</a:t>
            </a:fld>
            <a:endParaRPr lang="en-GB" sz="36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62BADC4-8463-D6F3-3D02-517481404A20}"/>
              </a:ext>
            </a:extLst>
          </p:cNvPr>
          <p:cNvSpPr/>
          <p:nvPr/>
        </p:nvSpPr>
        <p:spPr>
          <a:xfrm>
            <a:off x="1074493" y="6986771"/>
            <a:ext cx="21386922" cy="416712"/>
          </a:xfrm>
          <a:prstGeom prst="rect">
            <a:avLst/>
          </a:prstGeom>
          <a:noFill/>
          <a:ln w="57150" cap="flat">
            <a:solidFill>
              <a:schemeClr val="accent6">
                <a:lumMod val="50000"/>
              </a:scheme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91439" rIns="91439" bIns="91439" numCol="1" spcCol="38100" rtlCol="0" anchor="ctr">
            <a:spAutoFit/>
          </a:bodyPr>
          <a:lstStyle/>
          <a:p>
            <a:pPr marL="0" marR="0" indent="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3600" b="0" i="0" u="none" strike="noStrike" cap="none" spc="0" normalizeH="0" baseline="0">
              <a:ln>
                <a:noFill/>
              </a:ln>
              <a:solidFill>
                <a:srgbClr val="0055A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52C85E82-0232-7B82-64ED-9483D40DAA9E}"/>
              </a:ext>
            </a:extLst>
          </p:cNvPr>
          <p:cNvCxnSpPr>
            <a:cxnSpLocks/>
          </p:cNvCxnSpPr>
          <p:nvPr/>
        </p:nvCxnSpPr>
        <p:spPr>
          <a:xfrm>
            <a:off x="11699631" y="7403483"/>
            <a:ext cx="0" cy="1746172"/>
          </a:xfrm>
          <a:prstGeom prst="straightConnector1">
            <a:avLst/>
          </a:prstGeom>
          <a:noFill/>
          <a:ln w="76200" cap="flat">
            <a:solidFill>
              <a:schemeClr val="tx2">
                <a:lumMod val="50000"/>
              </a:schemeClr>
            </a:solidFill>
            <a:prstDash val="solid"/>
            <a:round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0EBDA2F5-9B9E-2A7D-7F68-4DB4576D03BA}"/>
              </a:ext>
            </a:extLst>
          </p:cNvPr>
          <p:cNvSpPr/>
          <p:nvPr/>
        </p:nvSpPr>
        <p:spPr>
          <a:xfrm>
            <a:off x="14780712" y="8845826"/>
            <a:ext cx="7524327" cy="4205307"/>
          </a:xfrm>
          <a:prstGeom prst="rect">
            <a:avLst/>
          </a:prstGeom>
          <a:noFill/>
          <a:ln w="76200" cap="flat">
            <a:solidFill>
              <a:srgbClr val="00B050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91439" rIns="91439" bIns="91439" numCol="1" spcCol="38100" rtlCol="0" anchor="ctr">
            <a:spAutoFit/>
          </a:bodyPr>
          <a:lstStyle/>
          <a:p>
            <a:pPr marL="0" marR="0" indent="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3600" b="0" i="0" u="none" strike="noStrike" cap="none" spc="0" normalizeH="0" baseline="0">
              <a:ln>
                <a:noFill/>
              </a:ln>
              <a:solidFill>
                <a:srgbClr val="0055A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2479404-387F-2860-3942-D284669D91DE}"/>
              </a:ext>
            </a:extLst>
          </p:cNvPr>
          <p:cNvSpPr/>
          <p:nvPr/>
        </p:nvSpPr>
        <p:spPr>
          <a:xfrm>
            <a:off x="14975137" y="2686408"/>
            <a:ext cx="7354953" cy="1908000"/>
          </a:xfrm>
          <a:prstGeom prst="rect">
            <a:avLst/>
          </a:prstGeom>
          <a:noFill/>
          <a:ln w="76200" cap="flat">
            <a:solidFill>
              <a:srgbClr val="00B050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91439" rIns="91439" bIns="91439" numCol="1" spcCol="38100" rtlCol="0" anchor="ctr">
            <a:spAutoFit/>
          </a:bodyPr>
          <a:lstStyle/>
          <a:p>
            <a:pPr marL="0" marR="0" indent="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3600" b="0" i="0" u="none" strike="noStrike" cap="none" spc="0" normalizeH="0" baseline="0">
              <a:ln>
                <a:noFill/>
              </a:ln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FCBB45E-9A4D-5FFD-4BE9-30A9455F815C}"/>
              </a:ext>
            </a:extLst>
          </p:cNvPr>
          <p:cNvSpPr txBox="1"/>
          <p:nvPr/>
        </p:nvSpPr>
        <p:spPr>
          <a:xfrm>
            <a:off x="17138374" y="3852601"/>
            <a:ext cx="6639339" cy="800217"/>
          </a:xfrm>
          <a:prstGeom prst="rect">
            <a:avLst/>
          </a:prstGeom>
          <a:noFill/>
          <a:ln w="254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91439" rIns="91439" bIns="91439" numCol="1" spcCol="38100" rtlCol="0" anchor="t">
            <a:spAutoFit/>
          </a:bodyPr>
          <a:lstStyle/>
          <a:p>
            <a:pPr marL="0" marR="0" indent="0" algn="ct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4000" b="1" i="0" u="none" strike="noStrike" cap="none" spc="0" normalizeH="0" baseline="0" dirty="0">
                <a:ln>
                  <a:noFill/>
                </a:ln>
                <a:solidFill>
                  <a:srgbClr val="00B050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No Saturation!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D52289C-27E7-7045-333F-F9A507CCC220}"/>
              </a:ext>
            </a:extLst>
          </p:cNvPr>
          <p:cNvSpPr txBox="1"/>
          <p:nvPr/>
        </p:nvSpPr>
        <p:spPr>
          <a:xfrm>
            <a:off x="16907777" y="10148262"/>
            <a:ext cx="6639339" cy="800217"/>
          </a:xfrm>
          <a:prstGeom prst="rect">
            <a:avLst/>
          </a:prstGeom>
          <a:noFill/>
          <a:ln w="254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91439" rIns="91439" bIns="91439" numCol="1" spcCol="38100" rtlCol="0" anchor="t">
            <a:spAutoFit/>
          </a:bodyPr>
          <a:lstStyle/>
          <a:p>
            <a:pPr marL="0" marR="0" indent="0" algn="ct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4000" b="1" i="0" u="none" strike="noStrike" cap="none" spc="0" normalizeH="0" baseline="0" dirty="0">
                <a:ln>
                  <a:noFill/>
                </a:ln>
                <a:solidFill>
                  <a:srgbClr val="00B050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Pumping!</a:t>
            </a:r>
          </a:p>
        </p:txBody>
      </p:sp>
    </p:spTree>
    <p:extLst>
      <p:ext uri="{BB962C8B-B14F-4D97-AF65-F5344CB8AC3E}">
        <p14:creationId xmlns:p14="http://schemas.microsoft.com/office/powerpoint/2010/main" val="1757980966"/>
      </p:ext>
    </p:extLst>
  </p:cSld>
  <p:clrMapOvr>
    <a:masterClrMapping/>
  </p:clrMapOvr>
  <p:transition spd="med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303E20-E247-8812-E041-4CB4AB095E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A screen shot of a computer&#10;&#10;Description automatically generated">
            <a:extLst>
              <a:ext uri="{FF2B5EF4-FFF2-40B4-BE49-F238E27FC236}">
                <a16:creationId xmlns:a16="http://schemas.microsoft.com/office/drawing/2014/main" id="{5067FD15-583B-A67F-849E-BC509B69976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092" y="7764423"/>
            <a:ext cx="22399200" cy="5859909"/>
          </a:xfrm>
          <a:prstGeom prst="rect">
            <a:avLst/>
          </a:prstGeom>
        </p:spPr>
      </p:pic>
      <p:pic>
        <p:nvPicPr>
          <p:cNvPr id="15" name="Picture 14" descr="A screen shot of a video game&#10;&#10;Description automatically generated">
            <a:extLst>
              <a:ext uri="{FF2B5EF4-FFF2-40B4-BE49-F238E27FC236}">
                <a16:creationId xmlns:a16="http://schemas.microsoft.com/office/drawing/2014/main" id="{5FE8EB72-C198-446E-4F14-DCCA4C94AF5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276" y="2116899"/>
            <a:ext cx="22399440" cy="5834605"/>
          </a:xfrm>
          <a:prstGeom prst="rect">
            <a:avLst/>
          </a:prstGeom>
        </p:spPr>
      </p:pic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789EE14-844E-5428-AA83-15FE4FFDAA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2514" y="1484739"/>
            <a:ext cx="23059550" cy="4735725"/>
          </a:xfrm>
        </p:spPr>
        <p:txBody>
          <a:bodyPr anchor="t"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u="sng" dirty="0"/>
              <a:t>F</a:t>
            </a:r>
            <a:r>
              <a:rPr lang="en-GB" u="sng" dirty="0" err="1"/>
              <a:t>ull</a:t>
            </a:r>
            <a:r>
              <a:rPr lang="en-GB" u="sng" dirty="0"/>
              <a:t> sample – Damaged</a:t>
            </a:r>
            <a:endParaRPr lang="en-GB" dirty="0"/>
          </a:p>
        </p:txBody>
      </p:sp>
      <p:sp>
        <p:nvSpPr>
          <p:cNvPr id="19457" name="Rectangle 1" descr="Title 1">
            <a:extLst>
              <a:ext uri="{FF2B5EF4-FFF2-40B4-BE49-F238E27FC236}">
                <a16:creationId xmlns:a16="http://schemas.microsoft.com/office/drawing/2014/main" id="{8EB3932C-751A-7395-2416-EE592119EFD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12512" y="58886"/>
            <a:ext cx="23059551" cy="1392174"/>
          </a:xfrm>
        </p:spPr>
        <p:txBody>
          <a:bodyPr/>
          <a:lstStyle/>
          <a:p>
            <a:r>
              <a:rPr lang="en-US" dirty="0"/>
              <a:t>Flux pumping investigation</a:t>
            </a:r>
            <a:endParaRPr lang="en-US" altLang="en-US" sz="6800" dirty="0"/>
          </a:p>
        </p:txBody>
      </p:sp>
      <p:sp>
        <p:nvSpPr>
          <p:cNvPr id="3" name="Slide Number">
            <a:extLst>
              <a:ext uri="{FF2B5EF4-FFF2-40B4-BE49-F238E27FC236}">
                <a16:creationId xmlns:a16="http://schemas.microsoft.com/office/drawing/2014/main" id="{911882AA-FB9E-4503-A5D2-5FEE41A9D34A}"/>
              </a:ext>
            </a:extLst>
          </p:cNvPr>
          <p:cNvSpPr txBox="1">
            <a:spLocks/>
          </p:cNvSpPr>
          <p:nvPr/>
        </p:nvSpPr>
        <p:spPr>
          <a:xfrm>
            <a:off x="23976073" y="13051133"/>
            <a:ext cx="415498" cy="738662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800" b="1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defRPr>
            </a:lvl1pPr>
            <a:lvl2pPr marL="0" marR="0" indent="4572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9144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13716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18288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22860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27432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32004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36576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86CB4B4D-7CA3-9044-876B-883B54F8677D}" type="slidenum">
              <a:rPr lang="en-GB" sz="3600" smtClean="0"/>
              <a:pPr/>
              <a:t>39</a:t>
            </a:fld>
            <a:endParaRPr lang="en-GB" sz="36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E39047B-162C-428F-07FD-2556AC6875C3}"/>
              </a:ext>
            </a:extLst>
          </p:cNvPr>
          <p:cNvSpPr/>
          <p:nvPr/>
        </p:nvSpPr>
        <p:spPr>
          <a:xfrm>
            <a:off x="1074493" y="6986771"/>
            <a:ext cx="21386922" cy="416712"/>
          </a:xfrm>
          <a:prstGeom prst="rect">
            <a:avLst/>
          </a:prstGeom>
          <a:noFill/>
          <a:ln w="57150" cap="flat">
            <a:solidFill>
              <a:schemeClr val="accent6">
                <a:lumMod val="50000"/>
              </a:scheme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91439" rIns="91439" bIns="91439" numCol="1" spcCol="38100" rtlCol="0" anchor="ctr">
            <a:spAutoFit/>
          </a:bodyPr>
          <a:lstStyle/>
          <a:p>
            <a:pPr marL="0" marR="0" indent="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3600" b="0" i="0" u="none" strike="noStrike" cap="none" spc="0" normalizeH="0" baseline="0">
              <a:ln>
                <a:noFill/>
              </a:ln>
              <a:solidFill>
                <a:srgbClr val="0055A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50ACAB16-96BA-12FB-2DCD-DD3E36B7592F}"/>
              </a:ext>
            </a:extLst>
          </p:cNvPr>
          <p:cNvCxnSpPr>
            <a:cxnSpLocks/>
          </p:cNvCxnSpPr>
          <p:nvPr/>
        </p:nvCxnSpPr>
        <p:spPr>
          <a:xfrm>
            <a:off x="11699631" y="7403483"/>
            <a:ext cx="0" cy="1746172"/>
          </a:xfrm>
          <a:prstGeom prst="straightConnector1">
            <a:avLst/>
          </a:prstGeom>
          <a:noFill/>
          <a:ln w="76200" cap="flat">
            <a:solidFill>
              <a:schemeClr val="tx2">
                <a:lumMod val="50000"/>
              </a:schemeClr>
            </a:solidFill>
            <a:prstDash val="solid"/>
            <a:round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8B750DBB-A274-12E9-AE2B-A2BCECF58A19}"/>
              </a:ext>
            </a:extLst>
          </p:cNvPr>
          <p:cNvSpPr/>
          <p:nvPr/>
        </p:nvSpPr>
        <p:spPr>
          <a:xfrm>
            <a:off x="14780712" y="8845826"/>
            <a:ext cx="7524327" cy="4205307"/>
          </a:xfrm>
          <a:prstGeom prst="rect">
            <a:avLst/>
          </a:prstGeom>
          <a:noFill/>
          <a:ln w="76200" cap="flat">
            <a:solidFill>
              <a:srgbClr val="00B050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91439" rIns="91439" bIns="91439" numCol="1" spcCol="38100" rtlCol="0" anchor="ctr">
            <a:spAutoFit/>
          </a:bodyPr>
          <a:lstStyle/>
          <a:p>
            <a:pPr marL="0" marR="0" indent="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3600" b="0" i="0" u="none" strike="noStrike" cap="none" spc="0" normalizeH="0" baseline="0">
              <a:ln>
                <a:noFill/>
              </a:ln>
              <a:solidFill>
                <a:srgbClr val="0055A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8D3567D-1998-2ED1-DB27-9FA5E6C5D306}"/>
              </a:ext>
            </a:extLst>
          </p:cNvPr>
          <p:cNvSpPr/>
          <p:nvPr/>
        </p:nvSpPr>
        <p:spPr>
          <a:xfrm>
            <a:off x="14975137" y="2686408"/>
            <a:ext cx="7354953" cy="1908000"/>
          </a:xfrm>
          <a:prstGeom prst="rect">
            <a:avLst/>
          </a:prstGeom>
          <a:noFill/>
          <a:ln w="76200" cap="flat">
            <a:solidFill>
              <a:srgbClr val="00B050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91439" rIns="91439" bIns="91439" numCol="1" spcCol="38100" rtlCol="0" anchor="ctr">
            <a:spAutoFit/>
          </a:bodyPr>
          <a:lstStyle/>
          <a:p>
            <a:pPr marL="0" marR="0" indent="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3600" b="0" i="0" u="none" strike="noStrike" cap="none" spc="0" normalizeH="0" baseline="0">
              <a:ln>
                <a:noFill/>
              </a:ln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FEDE155-6015-0B23-D08F-05D02365397E}"/>
              </a:ext>
            </a:extLst>
          </p:cNvPr>
          <p:cNvSpPr txBox="1"/>
          <p:nvPr/>
        </p:nvSpPr>
        <p:spPr>
          <a:xfrm>
            <a:off x="17138374" y="3852601"/>
            <a:ext cx="6639339" cy="800217"/>
          </a:xfrm>
          <a:prstGeom prst="rect">
            <a:avLst/>
          </a:prstGeom>
          <a:noFill/>
          <a:ln w="254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91439" rIns="91439" bIns="91439" numCol="1" spcCol="38100" rtlCol="0" anchor="t">
            <a:spAutoFit/>
          </a:bodyPr>
          <a:lstStyle/>
          <a:p>
            <a:pPr marL="0" marR="0" indent="0" algn="ct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4000" b="1" i="0" u="none" strike="noStrike" cap="none" spc="0" normalizeH="0" baseline="0" dirty="0">
                <a:ln>
                  <a:noFill/>
                </a:ln>
                <a:solidFill>
                  <a:srgbClr val="00B050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No Saturation!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347717E-4DDD-62DD-F175-C9B13CBBB163}"/>
              </a:ext>
            </a:extLst>
          </p:cNvPr>
          <p:cNvSpPr txBox="1"/>
          <p:nvPr/>
        </p:nvSpPr>
        <p:spPr>
          <a:xfrm>
            <a:off x="16907777" y="10148262"/>
            <a:ext cx="6639339" cy="800217"/>
          </a:xfrm>
          <a:prstGeom prst="rect">
            <a:avLst/>
          </a:prstGeom>
          <a:noFill/>
          <a:ln w="254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91439" rIns="91439" bIns="91439" numCol="1" spcCol="38100" rtlCol="0" anchor="t">
            <a:spAutoFit/>
          </a:bodyPr>
          <a:lstStyle/>
          <a:p>
            <a:pPr marL="0" marR="0" indent="0" algn="ct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4000" b="1" i="0" u="none" strike="noStrike" cap="none" spc="0" normalizeH="0" baseline="0" dirty="0">
                <a:ln>
                  <a:noFill/>
                </a:ln>
                <a:solidFill>
                  <a:srgbClr val="00B050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Pumping!</a:t>
            </a:r>
          </a:p>
        </p:txBody>
      </p:sp>
      <p:sp>
        <p:nvSpPr>
          <p:cNvPr id="18" name="Content Placeholder 5">
            <a:extLst>
              <a:ext uri="{FF2B5EF4-FFF2-40B4-BE49-F238E27FC236}">
                <a16:creationId xmlns:a16="http://schemas.microsoft.com/office/drawing/2014/main" id="{F4C4C9F9-4986-E3A1-CC0A-1378FBF909BA}"/>
              </a:ext>
            </a:extLst>
          </p:cNvPr>
          <p:cNvSpPr txBox="1">
            <a:spLocks/>
          </p:cNvSpPr>
          <p:nvPr/>
        </p:nvSpPr>
        <p:spPr>
          <a:xfrm>
            <a:off x="2375890" y="3365447"/>
            <a:ext cx="19632219" cy="8797952"/>
          </a:xfrm>
          <a:prstGeom prst="rect">
            <a:avLst/>
          </a:prstGeom>
          <a:solidFill>
            <a:schemeClr val="bg1"/>
          </a:solidFill>
          <a:ln w="127000">
            <a:solidFill>
              <a:srgbClr val="C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91439" bIns="91439" anchor="ctr">
            <a:noAutofit/>
          </a:bodyPr>
          <a:lstStyle>
            <a:lvl1pPr marL="635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800" b="1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1pPr>
            <a:lvl2pPr marL="1651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000" b="0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2pPr>
            <a:lvl3pPr marL="2667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000" b="0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3pPr>
            <a:lvl4pPr marL="3683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000" b="0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4pPr>
            <a:lvl5pPr marL="4699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000" b="0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5pPr>
            <a:lvl6pPr marL="0" marR="0" indent="1143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1" i="0" u="none" strike="noStrike" cap="none" spc="0" baseline="0">
                <a:solidFill>
                  <a:srgbClr val="305AAD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13716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1" i="0" u="none" strike="noStrike" cap="none" spc="0" baseline="0">
                <a:solidFill>
                  <a:srgbClr val="305AAD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16002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1" i="0" u="none" strike="noStrike" cap="none" spc="0" baseline="0">
                <a:solidFill>
                  <a:srgbClr val="305AAD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18288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1" i="0" u="none" strike="noStrike" cap="none" spc="0" baseline="0">
                <a:solidFill>
                  <a:srgbClr val="305AAD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hangingPunct="1">
              <a:lnSpc>
                <a:spcPct val="100000"/>
              </a:lnSpc>
              <a:buFontTx/>
              <a:buNone/>
            </a:pPr>
            <a:r>
              <a:rPr lang="en-US" sz="5000" dirty="0">
                <a:solidFill>
                  <a:srgbClr val="C00000"/>
                </a:solidFill>
              </a:rPr>
              <a:t>Removing the edges now allows B to enter from outside the sample</a:t>
            </a:r>
            <a:endParaRPr lang="en-GB" sz="5000" dirty="0">
              <a:solidFill>
                <a:srgbClr val="C00000"/>
              </a:solidFill>
            </a:endParaRPr>
          </a:p>
          <a:p>
            <a:pPr lvl="1" hangingPunct="1">
              <a:lnSpc>
                <a:spcPct val="100000"/>
              </a:lnSpc>
            </a:pPr>
            <a:r>
              <a:rPr lang="en-GB" sz="5000" dirty="0">
                <a:solidFill>
                  <a:srgbClr val="C00000"/>
                </a:solidFill>
              </a:rPr>
              <a:t>No SC barrier to keep the ambient B outside the sample</a:t>
            </a:r>
          </a:p>
          <a:p>
            <a:pPr lvl="1" hangingPunct="1">
              <a:lnSpc>
                <a:spcPct val="100000"/>
              </a:lnSpc>
            </a:pPr>
            <a:r>
              <a:rPr lang="en-GB" sz="5000" dirty="0" err="1">
                <a:solidFill>
                  <a:srgbClr val="C00000"/>
                </a:solidFill>
              </a:rPr>
              <a:t>Parrallel</a:t>
            </a:r>
            <a:r>
              <a:rPr lang="en-GB" sz="5000" dirty="0">
                <a:solidFill>
                  <a:srgbClr val="C00000"/>
                </a:solidFill>
              </a:rPr>
              <a:t> B no longer screened by the thin film at the outer radius</a:t>
            </a:r>
          </a:p>
          <a:p>
            <a:pPr hangingPunct="1">
              <a:lnSpc>
                <a:spcPct val="100000"/>
              </a:lnSpc>
            </a:pPr>
            <a:endParaRPr lang="en-GB" sz="5000" dirty="0">
              <a:solidFill>
                <a:srgbClr val="C00000"/>
              </a:solidFill>
            </a:endParaRPr>
          </a:p>
          <a:p>
            <a:pPr marL="0" indent="0" hangingPunct="1">
              <a:lnSpc>
                <a:spcPct val="100000"/>
              </a:lnSpc>
              <a:buNone/>
            </a:pPr>
            <a:r>
              <a:rPr lang="en-GB" sz="5000" dirty="0">
                <a:solidFill>
                  <a:srgbClr val="C00000"/>
                </a:solidFill>
              </a:rPr>
              <a:t>Pulse sequence</a:t>
            </a:r>
          </a:p>
          <a:p>
            <a:pPr lvl="1" hangingPunct="1">
              <a:lnSpc>
                <a:spcPct val="100000"/>
              </a:lnSpc>
            </a:pPr>
            <a:r>
              <a:rPr lang="en-GB" sz="5000" dirty="0">
                <a:solidFill>
                  <a:srgbClr val="C00000"/>
                </a:solidFill>
              </a:rPr>
              <a:t>Each ‘ratcheting’ pulse reduces B in the sample</a:t>
            </a:r>
          </a:p>
          <a:p>
            <a:pPr lvl="1" hangingPunct="1">
              <a:lnSpc>
                <a:spcPct val="100000"/>
              </a:lnSpc>
            </a:pPr>
            <a:r>
              <a:rPr lang="en-GB" sz="5000" dirty="0">
                <a:solidFill>
                  <a:srgbClr val="C00000"/>
                </a:solidFill>
              </a:rPr>
              <a:t>Sample now has a lower B than </a:t>
            </a:r>
            <a:r>
              <a:rPr lang="en-GB" sz="5000" dirty="0" err="1">
                <a:solidFill>
                  <a:srgbClr val="C00000"/>
                </a:solidFill>
              </a:rPr>
              <a:t>B</a:t>
            </a:r>
            <a:r>
              <a:rPr lang="en-GB" sz="5000" baseline="-25000" dirty="0" err="1">
                <a:solidFill>
                  <a:srgbClr val="C00000"/>
                </a:solidFill>
              </a:rPr>
              <a:t>ambient</a:t>
            </a:r>
            <a:r>
              <a:rPr lang="en-GB" sz="5000" baseline="-25000" dirty="0">
                <a:solidFill>
                  <a:srgbClr val="C00000"/>
                </a:solidFill>
              </a:rPr>
              <a:t> </a:t>
            </a:r>
            <a:r>
              <a:rPr lang="en-GB" sz="5000" dirty="0">
                <a:solidFill>
                  <a:srgbClr val="C00000"/>
                </a:solidFill>
                <a:sym typeface="Wingdings" pitchFamily="2" charset="2"/>
              </a:rPr>
              <a:t> energetically favourable for B to enter the sample</a:t>
            </a:r>
          </a:p>
          <a:p>
            <a:pPr lvl="1" hangingPunct="1">
              <a:lnSpc>
                <a:spcPct val="100000"/>
              </a:lnSpc>
            </a:pPr>
            <a:r>
              <a:rPr lang="en-GB" sz="5000" dirty="0">
                <a:solidFill>
                  <a:srgbClr val="C00000"/>
                </a:solidFill>
                <a:sym typeface="Wingdings" pitchFamily="2" charset="2"/>
              </a:rPr>
              <a:t>Subsequent ratcheting pushes more B into the aperture</a:t>
            </a:r>
            <a:endParaRPr lang="en-GB" sz="5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9466867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8FB8D6-6FA9-ADD7-E15E-97389FA4AB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Facility photos</a:t>
            </a:r>
            <a:endParaRPr lang="en-GB" dirty="0"/>
          </a:p>
        </p:txBody>
      </p:sp>
      <p:pic>
        <p:nvPicPr>
          <p:cNvPr id="4" name="Picture 3" descr="A person and person working on a machine&#10;&#10;Description automatically generated">
            <a:extLst>
              <a:ext uri="{FF2B5EF4-FFF2-40B4-BE49-F238E27FC236}">
                <a16:creationId xmlns:a16="http://schemas.microsoft.com/office/drawing/2014/main" id="{D2EE78AD-95F4-2021-70AE-B13997069FC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6527364" y="3819379"/>
            <a:ext cx="8039658" cy="6029744"/>
          </a:xfrm>
          <a:prstGeom prst="rect">
            <a:avLst/>
          </a:prstGeom>
        </p:spPr>
      </p:pic>
      <p:pic>
        <p:nvPicPr>
          <p:cNvPr id="5" name="Picture 4" descr="A copper tube with wires on a round metal plate&#10;&#10;Description automatically generated">
            <a:extLst>
              <a:ext uri="{FF2B5EF4-FFF2-40B4-BE49-F238E27FC236}">
                <a16:creationId xmlns:a16="http://schemas.microsoft.com/office/drawing/2014/main" id="{B107E6B5-67C5-475C-F828-A90A19C5A3D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91"/>
          <a:stretch/>
        </p:blipFill>
        <p:spPr>
          <a:xfrm>
            <a:off x="6572503" y="2151740"/>
            <a:ext cx="6029743" cy="6545022"/>
          </a:xfrm>
          <a:prstGeom prst="rect">
            <a:avLst/>
          </a:prstGeom>
        </p:spPr>
      </p:pic>
      <p:pic>
        <p:nvPicPr>
          <p:cNvPr id="6" name="IMG_0778.JPG" descr="IMG_0778.JPG">
            <a:extLst>
              <a:ext uri="{FF2B5EF4-FFF2-40B4-BE49-F238E27FC236}">
                <a16:creationId xmlns:a16="http://schemas.microsoft.com/office/drawing/2014/main" id="{98756B6F-4A91-DCEE-A27E-FF27E0BCA65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3535"/>
          <a:stretch/>
        </p:blipFill>
        <p:spPr>
          <a:xfrm>
            <a:off x="11376566" y="6646976"/>
            <a:ext cx="5867455" cy="6785972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IMG_0690 2.JPG" descr="IMG_0690 2.JPG">
            <a:extLst>
              <a:ext uri="{FF2B5EF4-FFF2-40B4-BE49-F238E27FC236}">
                <a16:creationId xmlns:a16="http://schemas.microsoft.com/office/drawing/2014/main" id="{ACED0B1B-8C44-8867-433B-8B1B4CBC0C8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9839" y="2814422"/>
            <a:ext cx="6029744" cy="8039657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629710240"/>
      </p:ext>
    </p:extLst>
  </p:cSld>
  <p:clrMapOvr>
    <a:masterClrMapping/>
  </p:clrMapOvr>
  <p:transition spd="med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14FEC5-5B67-314C-25AE-DADC98DAF1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2512" y="58886"/>
            <a:ext cx="23059552" cy="1392174"/>
          </a:xfrm>
        </p:spPr>
        <p:txBody>
          <a:bodyPr/>
          <a:lstStyle/>
          <a:p>
            <a:r>
              <a:rPr lang="en-GB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A728D-91AC-CC9F-DF38-EA4820264F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2513" y="1451061"/>
            <a:ext cx="23059551" cy="12264940"/>
          </a:xfrm>
        </p:spPr>
        <p:txBody>
          <a:bodyPr anchor="t">
            <a:normAutofit fontScale="92500"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GB" dirty="0"/>
              <a:t>Multilayers deposited by PEALD at DESY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en-GB" dirty="0"/>
              <a:t>As deposited, </a:t>
            </a:r>
            <a:r>
              <a:rPr lang="en-GB" dirty="0" err="1"/>
              <a:t>T</a:t>
            </a:r>
            <a:r>
              <a:rPr lang="en-GB" baseline="-25000" dirty="0" err="1"/>
              <a:t>c,films</a:t>
            </a:r>
            <a:r>
              <a:rPr lang="en-GB" dirty="0"/>
              <a:t> are lower than </a:t>
            </a:r>
            <a:r>
              <a:rPr lang="en-GB" dirty="0" err="1"/>
              <a:t>T</a:t>
            </a:r>
            <a:r>
              <a:rPr lang="en-GB" baseline="-25000" dirty="0" err="1"/>
              <a:t>c,Nb</a:t>
            </a:r>
            <a:r>
              <a:rPr lang="en-GB" dirty="0"/>
              <a:t>. Response only due to Nb </a:t>
            </a:r>
            <a:r>
              <a:rPr lang="en-GB" dirty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lang="en-GB" dirty="0"/>
              <a:t> Increased by a post deposition anneal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endParaRPr lang="en-GB" dirty="0"/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GB" dirty="0"/>
              <a:t>Results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en-GB" dirty="0"/>
              <a:t>Magnetic Flux lens is operational with a full R&amp;D program </a:t>
            </a:r>
            <a:r>
              <a:rPr lang="en-GB" dirty="0">
                <a:sym typeface="Wingdings" pitchFamily="2" charset="2"/>
              </a:rPr>
              <a:t></a:t>
            </a:r>
            <a:r>
              <a:rPr lang="en-GB" dirty="0"/>
              <a:t> demonstrates systematic expulsion of flux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en-GB" b="1" dirty="0">
                <a:solidFill>
                  <a:srgbClr val="C00000"/>
                </a:solidFill>
              </a:rPr>
              <a:t>Enhanced flux expulsion has observed on multilayer samples 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en-GB" b="1" dirty="0">
                <a:solidFill>
                  <a:srgbClr val="C00000"/>
                </a:solidFill>
              </a:rPr>
              <a:t>Controlled, enhanced flux expulsion achieved  </a:t>
            </a:r>
            <a:r>
              <a:rPr lang="en-GB" b="1" dirty="0">
                <a:solidFill>
                  <a:srgbClr val="C00000"/>
                </a:solidFill>
                <a:sym typeface="Wingdings" pitchFamily="2" charset="2"/>
              </a:rPr>
              <a:t></a:t>
            </a:r>
            <a:r>
              <a:rPr lang="en-GB" dirty="0">
                <a:solidFill>
                  <a:srgbClr val="C00000"/>
                </a:solidFill>
                <a:sym typeface="Wingdings" panose="05000000000000000000" pitchFamily="2" charset="2"/>
              </a:rPr>
              <a:t> </a:t>
            </a:r>
            <a:r>
              <a:rPr lang="en-GB" b="1" dirty="0">
                <a:solidFill>
                  <a:srgbClr val="C00000"/>
                </a:solidFill>
              </a:rPr>
              <a:t> ‘Magnetic flux ratcheting’</a:t>
            </a:r>
          </a:p>
          <a:p>
            <a:pPr lvl="2">
              <a:lnSpc>
                <a:spcPct val="110000"/>
              </a:lnSpc>
              <a:spcBef>
                <a:spcPts val="0"/>
              </a:spcBef>
            </a:pPr>
            <a:r>
              <a:rPr lang="en-GB" dirty="0"/>
              <a:t>To date ratcheting only observed in SIS samples </a:t>
            </a:r>
            <a:r>
              <a:rPr lang="en-GB" dirty="0">
                <a:sym typeface="Wingdings" pitchFamily="2" charset="2"/>
              </a:rPr>
              <a:t></a:t>
            </a:r>
            <a:r>
              <a:rPr lang="en-GB" dirty="0"/>
              <a:t> </a:t>
            </a:r>
            <a:r>
              <a:rPr lang="en-GB" b="1" dirty="0" err="1">
                <a:solidFill>
                  <a:schemeClr val="tx1"/>
                </a:solidFill>
              </a:rPr>
              <a:t>T</a:t>
            </a:r>
            <a:r>
              <a:rPr lang="en-GB" b="1" baseline="-25000" dirty="0" err="1">
                <a:solidFill>
                  <a:schemeClr val="tx1"/>
                </a:solidFill>
              </a:rPr>
              <a:t>c,Nb</a:t>
            </a:r>
            <a:r>
              <a:rPr lang="en-GB" b="1" baseline="-25000" dirty="0">
                <a:solidFill>
                  <a:schemeClr val="tx1"/>
                </a:solidFill>
              </a:rPr>
              <a:t> </a:t>
            </a:r>
            <a:r>
              <a:rPr lang="en-GB" b="1" dirty="0">
                <a:solidFill>
                  <a:schemeClr val="tx1"/>
                </a:solidFill>
              </a:rPr>
              <a:t>&lt; </a:t>
            </a:r>
            <a:r>
              <a:rPr lang="en-GB" b="1" dirty="0" err="1">
                <a:solidFill>
                  <a:schemeClr val="tx1"/>
                </a:solidFill>
              </a:rPr>
              <a:t>T</a:t>
            </a:r>
            <a:r>
              <a:rPr lang="en-GB" b="1" baseline="-25000" dirty="0" err="1">
                <a:solidFill>
                  <a:schemeClr val="tx1"/>
                </a:solidFill>
              </a:rPr>
              <a:t>max</a:t>
            </a:r>
            <a:r>
              <a:rPr lang="en-GB" b="1" baseline="-25000" dirty="0">
                <a:solidFill>
                  <a:schemeClr val="tx1"/>
                </a:solidFill>
              </a:rPr>
              <a:t> </a:t>
            </a:r>
            <a:r>
              <a:rPr lang="en-GB" b="1" dirty="0">
                <a:solidFill>
                  <a:schemeClr val="tx1"/>
                </a:solidFill>
              </a:rPr>
              <a:t>&lt; </a:t>
            </a:r>
            <a:r>
              <a:rPr lang="en-GB" b="1" dirty="0" err="1">
                <a:solidFill>
                  <a:schemeClr val="tx1"/>
                </a:solidFill>
              </a:rPr>
              <a:t>T</a:t>
            </a:r>
            <a:r>
              <a:rPr lang="en-GB" b="1" baseline="-25000" dirty="0" err="1">
                <a:solidFill>
                  <a:schemeClr val="tx1"/>
                </a:solidFill>
              </a:rPr>
              <a:t>c,film</a:t>
            </a:r>
            <a:r>
              <a:rPr lang="en-GB" b="1" baseline="-25000" dirty="0">
                <a:solidFill>
                  <a:schemeClr val="tx1"/>
                </a:solidFill>
              </a:rPr>
              <a:t> </a:t>
            </a:r>
            <a:endParaRPr lang="en-GB" dirty="0">
              <a:solidFill>
                <a:schemeClr val="tx1"/>
              </a:solidFill>
            </a:endParaRP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en-GB" b="1" dirty="0">
                <a:solidFill>
                  <a:srgbClr val="C00000"/>
                </a:solidFill>
              </a:rPr>
              <a:t>Film topology is relevant to control flux movement </a:t>
            </a:r>
            <a:r>
              <a:rPr lang="en-GB" b="1" dirty="0">
                <a:solidFill>
                  <a:srgbClr val="C00000"/>
                </a:solidFill>
                <a:sym typeface="Wingdings" pitchFamily="2" charset="2"/>
              </a:rPr>
              <a:t></a:t>
            </a:r>
            <a:r>
              <a:rPr lang="en-GB" b="1" dirty="0">
                <a:solidFill>
                  <a:srgbClr val="C00000"/>
                </a:solidFill>
              </a:rPr>
              <a:t> input for ratcheting cavity designs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endParaRPr lang="en-GB" dirty="0"/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GB" dirty="0"/>
              <a:t>Future work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en-GB" b="1" dirty="0">
                <a:solidFill>
                  <a:srgbClr val="C00000"/>
                </a:solidFill>
              </a:rPr>
              <a:t>Objective: Demonstrate flux ratcheting on a 1.3 GHz Nb cavity and assess RF performance</a:t>
            </a:r>
          </a:p>
          <a:p>
            <a:pPr lvl="2">
              <a:lnSpc>
                <a:spcPct val="110000"/>
              </a:lnSpc>
              <a:spcBef>
                <a:spcPts val="0"/>
              </a:spcBef>
            </a:pPr>
            <a:r>
              <a:rPr lang="en-GB" dirty="0">
                <a:solidFill>
                  <a:schemeClr val="tx1"/>
                </a:solidFill>
              </a:rPr>
              <a:t>Preparation (ongoing): </a:t>
            </a:r>
            <a:r>
              <a:rPr lang="en-GB" dirty="0" err="1">
                <a:solidFill>
                  <a:schemeClr val="tx1"/>
                </a:solidFill>
              </a:rPr>
              <a:t>HiPIMS</a:t>
            </a:r>
            <a:r>
              <a:rPr lang="en-GB" dirty="0">
                <a:solidFill>
                  <a:schemeClr val="tx1"/>
                </a:solidFill>
              </a:rPr>
              <a:t> Nb film on Nb 1.3 GHz cavity for multilayer trial coating</a:t>
            </a:r>
          </a:p>
          <a:p>
            <a:pPr lvl="3">
              <a:lnSpc>
                <a:spcPct val="110000"/>
              </a:lnSpc>
              <a:spcBef>
                <a:spcPts val="0"/>
              </a:spcBef>
            </a:pPr>
            <a:r>
              <a:rPr lang="en-GB" dirty="0">
                <a:solidFill>
                  <a:srgbClr val="C00000"/>
                </a:solidFill>
              </a:rPr>
              <a:t>Please see Kristoff Brunner’s talk, “Status of HIPIMs developments at CERN”, 16/09/2024 – 15:16</a:t>
            </a:r>
          </a:p>
          <a:p>
            <a:pPr lvl="2">
              <a:lnSpc>
                <a:spcPct val="110000"/>
              </a:lnSpc>
              <a:spcBef>
                <a:spcPts val="0"/>
              </a:spcBef>
            </a:pPr>
            <a:r>
              <a:rPr lang="en-GB" dirty="0">
                <a:solidFill>
                  <a:schemeClr val="tx1"/>
                </a:solidFill>
              </a:rPr>
              <a:t>Dedicated 1.3 GHz bulk Nb cavities under fabrication </a:t>
            </a:r>
            <a:r>
              <a:rPr lang="en-GB" dirty="0">
                <a:solidFill>
                  <a:schemeClr val="tx1"/>
                </a:solidFill>
                <a:sym typeface="Wingdings" pitchFamily="2" charset="2"/>
              </a:rPr>
              <a:t></a:t>
            </a:r>
            <a:r>
              <a:rPr lang="en-GB" dirty="0">
                <a:solidFill>
                  <a:schemeClr val="tx1"/>
                </a:solidFill>
              </a:rPr>
              <a:t> Target: ready for SS/SIS treatment in Q1 2025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en-GB" b="1" dirty="0">
                <a:solidFill>
                  <a:srgbClr val="C00000"/>
                </a:solidFill>
              </a:rPr>
              <a:t>Investigation of thin film flux trapping mechanisms: </a:t>
            </a:r>
          </a:p>
          <a:p>
            <a:pPr lvl="2">
              <a:lnSpc>
                <a:spcPct val="110000"/>
              </a:lnSpc>
              <a:spcBef>
                <a:spcPts val="0"/>
              </a:spcBef>
            </a:pPr>
            <a:r>
              <a:rPr lang="en-GB" dirty="0">
                <a:solidFill>
                  <a:schemeClr val="tx1"/>
                </a:solidFill>
              </a:rPr>
              <a:t>Surface characterisation: TEM measurements with EN-MME at EPFL Lausanne </a:t>
            </a:r>
            <a:r>
              <a:rPr lang="en-GB" b="1" dirty="0">
                <a:solidFill>
                  <a:srgbClr val="0055A0"/>
                </a:solidFill>
                <a:sym typeface="Wingdings" panose="05000000000000000000" pitchFamily="2" charset="2"/>
              </a:rPr>
              <a:t> </a:t>
            </a:r>
            <a:r>
              <a:rPr lang="en-GB" dirty="0">
                <a:solidFill>
                  <a:srgbClr val="0055A0"/>
                </a:solidFill>
                <a:sym typeface="Wingdings" panose="05000000000000000000" pitchFamily="2" charset="2"/>
              </a:rPr>
              <a:t>Ongoing</a:t>
            </a:r>
            <a:endParaRPr lang="en-GB" dirty="0">
              <a:solidFill>
                <a:schemeClr val="tx1"/>
              </a:solidFill>
            </a:endParaRPr>
          </a:p>
          <a:p>
            <a:pPr lvl="2">
              <a:lnSpc>
                <a:spcPct val="110000"/>
              </a:lnSpc>
              <a:spcBef>
                <a:spcPts val="0"/>
              </a:spcBef>
            </a:pPr>
            <a:r>
              <a:rPr lang="en-GB" dirty="0">
                <a:solidFill>
                  <a:schemeClr val="tx1"/>
                </a:solidFill>
              </a:rPr>
              <a:t>Vacancy population measurements: Positron Annihilation Lifetime Spectroscopy (PALS at Dresden)</a:t>
            </a:r>
          </a:p>
        </p:txBody>
      </p:sp>
      <p:sp>
        <p:nvSpPr>
          <p:cNvPr id="4" name="Slide Number">
            <a:extLst>
              <a:ext uri="{FF2B5EF4-FFF2-40B4-BE49-F238E27FC236}">
                <a16:creationId xmlns:a16="http://schemas.microsoft.com/office/drawing/2014/main" id="{5643EDA0-1675-3B07-E448-1B0970DF0A4E}"/>
              </a:ext>
            </a:extLst>
          </p:cNvPr>
          <p:cNvSpPr txBox="1">
            <a:spLocks/>
          </p:cNvSpPr>
          <p:nvPr/>
        </p:nvSpPr>
        <p:spPr>
          <a:xfrm>
            <a:off x="23976073" y="13051133"/>
            <a:ext cx="415498" cy="738662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800" b="1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defRPr>
            </a:lvl1pPr>
            <a:lvl2pPr marL="0" marR="0" indent="4572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9144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13716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18288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22860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27432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32004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36576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86CB4B4D-7CA3-9044-876B-883B54F8677D}" type="slidenum">
              <a:rPr lang="en-GB" sz="3600" smtClean="0"/>
              <a:pPr/>
              <a:t>40</a:t>
            </a:fld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1218625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F779F8-D03D-0010-2AFF-103383E2C0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15975" y="6858000"/>
            <a:ext cx="22752050" cy="1744212"/>
          </a:xfrm>
        </p:spPr>
        <p:txBody>
          <a:bodyPr/>
          <a:lstStyle/>
          <a:p>
            <a:pPr algn="ctr"/>
            <a:r>
              <a:rPr lang="en-GB" dirty="0"/>
              <a:t>Thank you for your attention</a:t>
            </a:r>
          </a:p>
        </p:txBody>
      </p:sp>
      <p:sp>
        <p:nvSpPr>
          <p:cNvPr id="3" name="Slide Number">
            <a:extLst>
              <a:ext uri="{FF2B5EF4-FFF2-40B4-BE49-F238E27FC236}">
                <a16:creationId xmlns:a16="http://schemas.microsoft.com/office/drawing/2014/main" id="{9E683B22-CB4C-F486-783F-7945477B6FAF}"/>
              </a:ext>
            </a:extLst>
          </p:cNvPr>
          <p:cNvSpPr txBox="1">
            <a:spLocks/>
          </p:cNvSpPr>
          <p:nvPr/>
        </p:nvSpPr>
        <p:spPr>
          <a:xfrm>
            <a:off x="23998225" y="13131641"/>
            <a:ext cx="393346" cy="577646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800" b="1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4572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9144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13716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18288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22860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27432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32004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36576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86CB4B4D-7CA3-9044-876B-883B54F8677D}" type="slidenum">
              <a:rPr lang="en-GB" smtClean="0"/>
              <a:pPr/>
              <a:t>41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3404041"/>
      </p:ext>
    </p:extLst>
  </p:cSld>
  <p:clrMapOvr>
    <a:masterClrMapping/>
  </p:clrMapOvr>
  <p:transition spd="med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IS Multilayer  films on Nb substrate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Multilayer films</a:t>
            </a:r>
            <a:r>
              <a:rPr lang="en-GB" dirty="0"/>
              <a:t>: T</a:t>
            </a:r>
            <a:r>
              <a:rPr lang="en-GB" baseline="-25000" dirty="0"/>
              <a:t>c</a:t>
            </a:r>
            <a:endParaRPr dirty="0"/>
          </a:p>
        </p:txBody>
      </p:sp>
      <p:sp>
        <p:nvSpPr>
          <p:cNvPr id="91" name="SIS Multilayers: superconducting &amp; insulating layers in multilayer structure…"/>
          <p:cNvSpPr txBox="1">
            <a:spLocks noGrp="1"/>
          </p:cNvSpPr>
          <p:nvPr>
            <p:ph type="body" idx="1"/>
          </p:nvPr>
        </p:nvSpPr>
        <p:spPr>
          <a:xfrm>
            <a:off x="312514" y="1696300"/>
            <a:ext cx="17029555" cy="11641328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marL="448310" indent="-590550" defTabSz="1700783">
              <a:lnSpc>
                <a:spcPct val="150000"/>
              </a:lnSpc>
              <a:spcBef>
                <a:spcPts val="1300"/>
              </a:spcBef>
              <a:defRPr sz="3720"/>
            </a:pPr>
            <a:r>
              <a:rPr lang="en-GB" sz="5400" dirty="0">
                <a:solidFill>
                  <a:schemeClr val="tx1"/>
                </a:solidFill>
              </a:rPr>
              <a:t>T</a:t>
            </a:r>
            <a:r>
              <a:rPr lang="en-GB" sz="5400" baseline="-25000" dirty="0">
                <a:solidFill>
                  <a:schemeClr val="tx1"/>
                </a:solidFill>
              </a:rPr>
              <a:t>c</a:t>
            </a:r>
            <a:r>
              <a:rPr lang="en-GB" sz="5400" dirty="0">
                <a:solidFill>
                  <a:schemeClr val="tx1"/>
                </a:solidFill>
              </a:rPr>
              <a:t> tests performed in the Cryolab using an AC field</a:t>
            </a:r>
          </a:p>
          <a:p>
            <a:pPr marL="1464310" lvl="1" indent="-590550" defTabSz="1700783">
              <a:lnSpc>
                <a:spcPct val="150000"/>
              </a:lnSpc>
              <a:spcBef>
                <a:spcPts val="1300"/>
              </a:spcBef>
              <a:defRPr sz="3720"/>
            </a:pPr>
            <a:r>
              <a:rPr lang="en-GB" sz="4800" dirty="0">
                <a:solidFill>
                  <a:schemeClr val="tx1"/>
                </a:solidFill>
              </a:rPr>
              <a:t>Sample is placed in between a drive and a pickup coil </a:t>
            </a:r>
          </a:p>
          <a:p>
            <a:pPr marL="1464310" lvl="1" indent="-590550" defTabSz="1700783">
              <a:lnSpc>
                <a:spcPct val="150000"/>
              </a:lnSpc>
              <a:spcBef>
                <a:spcPts val="1300"/>
              </a:spcBef>
              <a:defRPr sz="3720"/>
            </a:pPr>
            <a:r>
              <a:rPr lang="en-GB" sz="4800" dirty="0">
                <a:solidFill>
                  <a:schemeClr val="tx1"/>
                </a:solidFill>
              </a:rPr>
              <a:t>Sample in the Meissner state screens the alternating B field</a:t>
            </a:r>
          </a:p>
          <a:p>
            <a:pPr marL="1464310" lvl="1" indent="-590550" defTabSz="1700783">
              <a:lnSpc>
                <a:spcPct val="150000"/>
              </a:lnSpc>
              <a:spcBef>
                <a:spcPts val="1300"/>
              </a:spcBef>
              <a:defRPr sz="3720"/>
            </a:pPr>
            <a:r>
              <a:rPr lang="en-GB" sz="4800" dirty="0">
                <a:solidFill>
                  <a:schemeClr val="tx1"/>
                </a:solidFill>
              </a:rPr>
              <a:t>At T</a:t>
            </a:r>
            <a:r>
              <a:rPr lang="en-GB" sz="4800" baseline="-25000" dirty="0">
                <a:solidFill>
                  <a:schemeClr val="tx1"/>
                </a:solidFill>
              </a:rPr>
              <a:t>c</a:t>
            </a:r>
            <a:r>
              <a:rPr lang="en-GB" sz="4800" dirty="0">
                <a:solidFill>
                  <a:schemeClr val="tx1"/>
                </a:solidFill>
              </a:rPr>
              <a:t> the sample stops screening, and the B is measured by the pickup coil</a:t>
            </a:r>
          </a:p>
          <a:p>
            <a:pPr marL="873760" lvl="1" indent="0" defTabSz="1700783">
              <a:lnSpc>
                <a:spcPct val="150000"/>
              </a:lnSpc>
              <a:spcBef>
                <a:spcPts val="1300"/>
              </a:spcBef>
              <a:buNone/>
              <a:defRPr sz="3720"/>
            </a:pPr>
            <a:r>
              <a:rPr lang="en-GB" sz="2800" dirty="0"/>
              <a:t>Dorothea </a:t>
            </a:r>
            <a:r>
              <a:rPr lang="en-GB" sz="2800" dirty="0" err="1"/>
              <a:t>Fonnesu</a:t>
            </a:r>
            <a:r>
              <a:rPr lang="en-GB" sz="2800" dirty="0"/>
              <a:t> et al. “CERN Based Tc Measurement Station for Thin-Film Coated Copper Samples and Results on Related Studies”. In: </a:t>
            </a:r>
            <a:r>
              <a:rPr lang="en-GB" sz="2800" dirty="0" err="1"/>
              <a:t>JACoW</a:t>
            </a:r>
            <a:r>
              <a:rPr lang="en-GB" sz="2800" dirty="0"/>
              <a:t> SRF2021 (2022), pp. 105–108. </a:t>
            </a:r>
            <a:r>
              <a:rPr lang="en-GB" sz="2800" dirty="0" err="1"/>
              <a:t>doi</a:t>
            </a:r>
            <a:r>
              <a:rPr lang="en-GB" sz="2800" dirty="0"/>
              <a:t>: 10.18429/JACoW-SRF2021-SUPFDV018..</a:t>
            </a:r>
            <a:endParaRPr lang="en-GB" sz="4800" dirty="0">
              <a:solidFill>
                <a:schemeClr val="tx1"/>
              </a:solidFill>
            </a:endParaRPr>
          </a:p>
        </p:txBody>
      </p:sp>
      <p:pic>
        <p:nvPicPr>
          <p:cNvPr id="7" name="Picture 6" descr="Diagram of a device with text and words&#10;&#10;Description automatically generated with medium confidence">
            <a:extLst>
              <a:ext uri="{FF2B5EF4-FFF2-40B4-BE49-F238E27FC236}">
                <a16:creationId xmlns:a16="http://schemas.microsoft.com/office/drawing/2014/main" id="{359B88AD-A335-DAAF-2F08-5D7E85CCC49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76" r="9288"/>
          <a:stretch/>
        </p:blipFill>
        <p:spPr>
          <a:xfrm>
            <a:off x="17342069" y="1696300"/>
            <a:ext cx="5675587" cy="11314390"/>
          </a:xfrm>
          <a:prstGeom prst="rect">
            <a:avLst/>
          </a:prstGeom>
        </p:spPr>
      </p:pic>
      <p:sp>
        <p:nvSpPr>
          <p:cNvPr id="2" name="Slide Number">
            <a:extLst>
              <a:ext uri="{FF2B5EF4-FFF2-40B4-BE49-F238E27FC236}">
                <a16:creationId xmlns:a16="http://schemas.microsoft.com/office/drawing/2014/main" id="{42A3B722-4250-9E3F-FBCB-5E8EF7EFA179}"/>
              </a:ext>
            </a:extLst>
          </p:cNvPr>
          <p:cNvSpPr txBox="1">
            <a:spLocks/>
          </p:cNvSpPr>
          <p:nvPr/>
        </p:nvSpPr>
        <p:spPr>
          <a:xfrm>
            <a:off x="23976073" y="13051133"/>
            <a:ext cx="415498" cy="738662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800" b="1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defRPr>
            </a:lvl1pPr>
            <a:lvl2pPr marL="0" marR="0" indent="4572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9144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13716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18288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22860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27432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32004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36576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86CB4B4D-7CA3-9044-876B-883B54F8677D}" type="slidenum">
              <a:rPr lang="en-GB" sz="3600" smtClean="0"/>
              <a:pPr/>
              <a:t>42</a:t>
            </a:fld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2298211199"/>
      </p:ext>
    </p:extLst>
  </p:cSld>
  <p:clrMapOvr>
    <a:masterClrMapping/>
  </p:clrMapOvr>
  <p:transition spd="med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">
            <a:extLst>
              <a:ext uri="{FF2B5EF4-FFF2-40B4-BE49-F238E27FC236}">
                <a16:creationId xmlns:a16="http://schemas.microsoft.com/office/drawing/2014/main" id="{7E3CEC49-ED52-6E51-38CE-0EB0C8AF1E0B}"/>
              </a:ext>
            </a:extLst>
          </p:cNvPr>
          <p:cNvSpPr txBox="1">
            <a:spLocks/>
          </p:cNvSpPr>
          <p:nvPr/>
        </p:nvSpPr>
        <p:spPr>
          <a:xfrm>
            <a:off x="23976073" y="13051133"/>
            <a:ext cx="415498" cy="738662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800" b="1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defRPr>
            </a:lvl1pPr>
            <a:lvl2pPr marL="0" marR="0" indent="4572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9144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13716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18288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22860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27432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32004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36576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86CB4B4D-7CA3-9044-876B-883B54F8677D}" type="slidenum">
              <a:rPr lang="en-GB" sz="3600" smtClean="0"/>
              <a:pPr/>
              <a:t>43</a:t>
            </a:fld>
            <a:endParaRPr lang="en-GB" sz="3600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7DE6B4C9-7D1A-85C1-DFC5-A524CE95D2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2514" y="58886"/>
            <a:ext cx="23059550" cy="1392174"/>
          </a:xfrm>
        </p:spPr>
        <p:txBody>
          <a:bodyPr/>
          <a:lstStyle/>
          <a:p>
            <a:r>
              <a:rPr lang="en-US" altLang="en-US" sz="6800" dirty="0"/>
              <a:t>Multilayers: </a:t>
            </a:r>
            <a:r>
              <a:rPr lang="en-GB" dirty="0"/>
              <a:t>Compare SS bilayers</a:t>
            </a:r>
          </a:p>
        </p:txBody>
      </p:sp>
      <p:sp>
        <p:nvSpPr>
          <p:cNvPr id="4" name="Content Placeholder 5">
            <a:extLst>
              <a:ext uri="{FF2B5EF4-FFF2-40B4-BE49-F238E27FC236}">
                <a16:creationId xmlns:a16="http://schemas.microsoft.com/office/drawing/2014/main" id="{CF0DF0AB-E51C-F4A1-4C11-A7375EE4E43D}"/>
              </a:ext>
            </a:extLst>
          </p:cNvPr>
          <p:cNvSpPr txBox="1">
            <a:spLocks/>
          </p:cNvSpPr>
          <p:nvPr/>
        </p:nvSpPr>
        <p:spPr>
          <a:xfrm>
            <a:off x="312514" y="1521383"/>
            <a:ext cx="23304231" cy="2840287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91439" bIns="91439" anchor="t">
            <a:normAutofit/>
          </a:bodyPr>
          <a:lstStyle>
            <a:lvl1pPr marL="635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800" b="1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1pPr>
            <a:lvl2pPr marL="1651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000" b="0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2pPr>
            <a:lvl3pPr marL="2667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000" b="0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3pPr>
            <a:lvl4pPr marL="3683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000" b="0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4pPr>
            <a:lvl5pPr marL="4699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000" b="0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5pPr>
            <a:lvl6pPr marL="0" marR="0" indent="1143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1" i="0" u="none" strike="noStrike" cap="none" spc="0" baseline="0">
                <a:solidFill>
                  <a:srgbClr val="305AAD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13716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1" i="0" u="none" strike="noStrike" cap="none" spc="0" baseline="0">
                <a:solidFill>
                  <a:srgbClr val="305AAD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16002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1" i="0" u="none" strike="noStrike" cap="none" spc="0" baseline="0">
                <a:solidFill>
                  <a:srgbClr val="305AAD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18288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1" i="0" u="none" strike="noStrike" cap="none" spc="0" baseline="0">
                <a:solidFill>
                  <a:srgbClr val="305AAD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hangingPunct="1">
              <a:buNone/>
            </a:pPr>
            <a:r>
              <a:rPr lang="en-US" sz="4000" b="0" dirty="0">
                <a:solidFill>
                  <a:schemeClr val="tx1"/>
                </a:solidFill>
              </a:rPr>
              <a:t>C</a:t>
            </a:r>
            <a:r>
              <a:rPr lang="en-GB" sz="4000" b="0" dirty="0" err="1">
                <a:solidFill>
                  <a:schemeClr val="tx1"/>
                </a:solidFill>
              </a:rPr>
              <a:t>omparing</a:t>
            </a:r>
            <a:r>
              <a:rPr lang="en-GB" sz="4000" b="0" dirty="0">
                <a:solidFill>
                  <a:schemeClr val="tx1"/>
                </a:solidFill>
              </a:rPr>
              <a:t> SIS to SS using ER</a:t>
            </a:r>
          </a:p>
          <a:p>
            <a:pPr lvl="1" hangingPunct="1"/>
            <a:r>
              <a:rPr lang="en-GB" dirty="0">
                <a:solidFill>
                  <a:schemeClr val="tx1"/>
                </a:solidFill>
              </a:rPr>
              <a:t>Low ∇T, ratcheting produces more absolute expulsion</a:t>
            </a:r>
          </a:p>
          <a:p>
            <a:pPr lvl="1" hangingPunct="1"/>
            <a:r>
              <a:rPr lang="en-GB" dirty="0">
                <a:solidFill>
                  <a:schemeClr val="tx1"/>
                </a:solidFill>
              </a:rPr>
              <a:t>High ∇T, SIS produces can produce more absolute expulsion</a:t>
            </a:r>
          </a:p>
        </p:txBody>
      </p:sp>
      <p:pic>
        <p:nvPicPr>
          <p:cNvPr id="9" name="Picture 8" descr="A screenshot of a computer&#10;&#10;Description automatically generated">
            <a:extLst>
              <a:ext uri="{FF2B5EF4-FFF2-40B4-BE49-F238E27FC236}">
                <a16:creationId xmlns:a16="http://schemas.microsoft.com/office/drawing/2014/main" id="{75DA2C8B-1F8A-ECEF-B1EF-94D2CD113E1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2400" y="3664777"/>
            <a:ext cx="21499200" cy="9939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172331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A diagram of a machine&#10;&#10;Description automatically generated">
            <a:extLst>
              <a:ext uri="{FF2B5EF4-FFF2-40B4-BE49-F238E27FC236}">
                <a16:creationId xmlns:a16="http://schemas.microsoft.com/office/drawing/2014/main" id="{E4351A46-47DB-3C70-1FF5-3DCF3004B5D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0" b="1474"/>
          <a:stretch/>
        </p:blipFill>
        <p:spPr>
          <a:xfrm>
            <a:off x="13823106" y="1513485"/>
            <a:ext cx="7145032" cy="10436777"/>
          </a:xfrm>
          <a:prstGeom prst="rect">
            <a:avLst/>
          </a:prstGeom>
        </p:spPr>
      </p:pic>
      <p:grpSp>
        <p:nvGrpSpPr>
          <p:cNvPr id="58" name="Group 57">
            <a:extLst>
              <a:ext uri="{FF2B5EF4-FFF2-40B4-BE49-F238E27FC236}">
                <a16:creationId xmlns:a16="http://schemas.microsoft.com/office/drawing/2014/main" id="{28BFF110-092D-F7A1-ABA9-261F99535EAA}"/>
              </a:ext>
            </a:extLst>
          </p:cNvPr>
          <p:cNvGrpSpPr/>
          <p:nvPr/>
        </p:nvGrpSpPr>
        <p:grpSpPr>
          <a:xfrm>
            <a:off x="20447600" y="6899604"/>
            <a:ext cx="424850" cy="2142255"/>
            <a:chOff x="20434900" y="6886904"/>
            <a:chExt cx="424850" cy="2142255"/>
          </a:xfrm>
        </p:grpSpPr>
        <p:pic>
          <p:nvPicPr>
            <p:cNvPr id="47" name="Picture 46" descr="A diagram of a machine&#10;&#10;Description automatically generated">
              <a:extLst>
                <a:ext uri="{FF2B5EF4-FFF2-40B4-BE49-F238E27FC236}">
                  <a16:creationId xmlns:a16="http://schemas.microsoft.com/office/drawing/2014/main" id="{6AE0AD8C-E432-BA2A-8003-4CDF535E423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6288" t="51068" r="48069" b="28913"/>
            <a:stretch/>
          </p:blipFill>
          <p:spPr>
            <a:xfrm>
              <a:off x="20437441" y="6886904"/>
              <a:ext cx="403225" cy="2142255"/>
            </a:xfrm>
            <a:prstGeom prst="rect">
              <a:avLst/>
            </a:prstGeom>
          </p:spPr>
        </p:pic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C82A8F33-6133-AED2-290D-C51FB974CC48}"/>
                </a:ext>
              </a:extLst>
            </p:cNvPr>
            <p:cNvSpPr/>
            <p:nvPr/>
          </p:nvSpPr>
          <p:spPr>
            <a:xfrm>
              <a:off x="20686336" y="8943020"/>
              <a:ext cx="173414" cy="83758"/>
            </a:xfrm>
            <a:prstGeom prst="rect">
              <a:avLst/>
            </a:prstGeom>
            <a:solidFill>
              <a:schemeClr val="bg1"/>
            </a:solidFill>
            <a:ln w="3175" cap="flat">
              <a:solidFill>
                <a:schemeClr val="bg1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9" tIns="91439" rIns="91439" bIns="91439" numCol="1" spcCol="38100" rtlCol="0" anchor="ctr">
              <a:spAutoFit/>
            </a:bodyPr>
            <a:lstStyle/>
            <a:p>
              <a:pPr marL="0" marR="0" indent="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F51FD9A9-A304-1CF5-498A-1D0A68868A57}"/>
                </a:ext>
              </a:extLst>
            </p:cNvPr>
            <p:cNvSpPr/>
            <p:nvPr/>
          </p:nvSpPr>
          <p:spPr>
            <a:xfrm>
              <a:off x="20434900" y="8944209"/>
              <a:ext cx="173414" cy="83758"/>
            </a:xfrm>
            <a:prstGeom prst="rect">
              <a:avLst/>
            </a:prstGeom>
            <a:solidFill>
              <a:schemeClr val="bg1"/>
            </a:solidFill>
            <a:ln w="3175" cap="flat">
              <a:solidFill>
                <a:schemeClr val="bg1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9" tIns="91439" rIns="91439" bIns="91439" numCol="1" spcCol="38100" rtlCol="0" anchor="ctr">
              <a:spAutoFit/>
            </a:bodyPr>
            <a:lstStyle/>
            <a:p>
              <a:pPr marL="0" marR="0" indent="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5" name="HiPIMS Nb-on-Copper results"/>
          <p:cNvSpPr txBox="1">
            <a:spLocks noGrp="1"/>
          </p:cNvSpPr>
          <p:nvPr>
            <p:ph type="title"/>
          </p:nvPr>
        </p:nvSpPr>
        <p:spPr>
          <a:xfrm>
            <a:off x="332930" y="58885"/>
            <a:ext cx="23039136" cy="1392176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Flux expulsion lens – Design outline</a:t>
            </a:r>
            <a:endParaRPr dirty="0"/>
          </a:p>
        </p:txBody>
      </p:sp>
      <p:sp>
        <p:nvSpPr>
          <p:cNvPr id="57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23976073" y="13051133"/>
            <a:ext cx="415498" cy="73866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>
            <a:lvl1pPr>
              <a:defRPr sz="2800"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rPr sz="3600"/>
              <a:t>5</a:t>
            </a:fld>
            <a:endParaRPr sz="36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24A25B5-61B1-99E3-FBAE-D61D8A8B4188}"/>
              </a:ext>
            </a:extLst>
          </p:cNvPr>
          <p:cNvSpPr txBox="1"/>
          <p:nvPr/>
        </p:nvSpPr>
        <p:spPr>
          <a:xfrm>
            <a:off x="14690974" y="11719011"/>
            <a:ext cx="5288962" cy="738662"/>
          </a:xfrm>
          <a:prstGeom prst="rect">
            <a:avLst/>
          </a:prstGeom>
          <a:noFill/>
          <a:ln w="254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91439" rIns="91439" bIns="91439" numCol="1" spcCol="38100" rtlCol="0" anchor="t">
            <a:spAutoFit/>
          </a:bodyPr>
          <a:lstStyle/>
          <a:p>
            <a:pPr marL="0" marR="0" indent="0" algn="ct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3600" b="1" i="0" u="none" strike="noStrike" cap="none" spc="0" normalizeH="0" baseline="0" dirty="0">
                <a:ln>
                  <a:noFill/>
                </a:ln>
                <a:solidFill>
                  <a:srgbClr val="C00000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Heat path</a:t>
            </a:r>
          </a:p>
        </p:txBody>
      </p:sp>
      <p:sp>
        <p:nvSpPr>
          <p:cNvPr id="19" name="Arrow: Down 18">
            <a:extLst>
              <a:ext uri="{FF2B5EF4-FFF2-40B4-BE49-F238E27FC236}">
                <a16:creationId xmlns:a16="http://schemas.microsoft.com/office/drawing/2014/main" id="{057C6535-8B7D-82A3-12CD-63F3205D988F}"/>
              </a:ext>
            </a:extLst>
          </p:cNvPr>
          <p:cNvSpPr/>
          <p:nvPr/>
        </p:nvSpPr>
        <p:spPr>
          <a:xfrm flipH="1">
            <a:off x="14144540" y="11923103"/>
            <a:ext cx="546433" cy="874393"/>
          </a:xfrm>
          <a:prstGeom prst="downArrow">
            <a:avLst/>
          </a:prstGeom>
          <a:solidFill>
            <a:srgbClr val="C00000"/>
          </a:solidFill>
          <a:ln w="38100" cap="flat">
            <a:solidFill>
              <a:srgbClr val="C00000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91439" rIns="91439" bIns="91439" numCol="1" spcCol="38100" rtlCol="0" anchor="ctr">
            <a:spAutoFit/>
          </a:bodyPr>
          <a:lstStyle/>
          <a:p>
            <a:pPr marL="0" marR="0" indent="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3600" b="0" i="0" u="none" strike="noStrike" cap="none" spc="0" normalizeH="0" baseline="0">
              <a:ln>
                <a:noFill/>
              </a:ln>
              <a:solidFill>
                <a:srgbClr val="C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Arrow: Down 19">
            <a:extLst>
              <a:ext uri="{FF2B5EF4-FFF2-40B4-BE49-F238E27FC236}">
                <a16:creationId xmlns:a16="http://schemas.microsoft.com/office/drawing/2014/main" id="{807D37DA-C766-E71E-26C2-224AB1D717D0}"/>
              </a:ext>
            </a:extLst>
          </p:cNvPr>
          <p:cNvSpPr/>
          <p:nvPr/>
        </p:nvSpPr>
        <p:spPr>
          <a:xfrm flipH="1">
            <a:off x="19979936" y="11917112"/>
            <a:ext cx="546433" cy="874393"/>
          </a:xfrm>
          <a:prstGeom prst="downArrow">
            <a:avLst/>
          </a:prstGeom>
          <a:solidFill>
            <a:srgbClr val="C00000"/>
          </a:solidFill>
          <a:ln w="38100" cap="flat">
            <a:solidFill>
              <a:srgbClr val="C00000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91439" rIns="91439" bIns="91439" numCol="1" spcCol="38100" rtlCol="0" anchor="ctr">
            <a:spAutoFit/>
          </a:bodyPr>
          <a:lstStyle/>
          <a:p>
            <a:pPr marL="0" marR="0" indent="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3600" b="0" i="0" u="none" strike="noStrike" cap="none" spc="0" normalizeH="0" baseline="0" dirty="0">
              <a:ln>
                <a:noFill/>
              </a:ln>
              <a:solidFill>
                <a:srgbClr val="C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DD35B22-6801-D0AB-2B21-072050C84BC1}"/>
              </a:ext>
            </a:extLst>
          </p:cNvPr>
          <p:cNvSpPr txBox="1"/>
          <p:nvPr/>
        </p:nvSpPr>
        <p:spPr>
          <a:xfrm>
            <a:off x="14690974" y="12309605"/>
            <a:ext cx="5288961" cy="1292660"/>
          </a:xfrm>
          <a:prstGeom prst="rect">
            <a:avLst/>
          </a:prstGeom>
          <a:noFill/>
          <a:ln w="254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91439" rIns="91439" bIns="91439" numCol="1" spcCol="38100" rtlCol="0" anchor="t">
            <a:spAutoFit/>
          </a:bodyPr>
          <a:lstStyle/>
          <a:p>
            <a:pPr marL="0" marR="0" indent="0" algn="ct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3600" b="1" i="0" u="none" strike="noStrike" cap="none" spc="0" normalizeH="0" baseline="0" dirty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Cold source</a:t>
            </a:r>
          </a:p>
          <a:p>
            <a:pPr marL="0" marR="0" indent="0" algn="ct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LHe or cryocooler</a:t>
            </a:r>
            <a:endParaRPr kumimoji="0" lang="en-GB" sz="3600" i="0" u="none" strike="noStrike" cap="none" spc="0" normalizeH="0" baseline="0" dirty="0">
              <a:ln>
                <a:noFill/>
              </a:ln>
              <a:solidFill>
                <a:srgbClr val="0055A0"/>
              </a:solidFill>
              <a:effectLst/>
              <a:uFillTx/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26B8CFD-A16A-A185-5190-18ACCDC8BE3F}"/>
              </a:ext>
            </a:extLst>
          </p:cNvPr>
          <p:cNvSpPr txBox="1"/>
          <p:nvPr/>
        </p:nvSpPr>
        <p:spPr>
          <a:xfrm>
            <a:off x="10660933" y="6678444"/>
            <a:ext cx="2908315" cy="738662"/>
          </a:xfrm>
          <a:prstGeom prst="rect">
            <a:avLst/>
          </a:prstGeom>
          <a:noFill/>
          <a:ln w="254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91439" rIns="91439" bIns="91439" numCol="1" spcCol="38100" rtlCol="0" anchor="t">
            <a:spAutoFit/>
          </a:bodyPr>
          <a:lstStyle/>
          <a:p>
            <a:pPr marL="0" marR="0" indent="0" algn="ct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3600" b="1" i="0" u="none" strike="noStrike" cap="none" spc="0" normalizeH="0" baseline="0" dirty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Thermometer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0CF6422-C4AB-8252-57F6-7EE3C4A0844F}"/>
              </a:ext>
            </a:extLst>
          </p:cNvPr>
          <p:cNvSpPr txBox="1"/>
          <p:nvPr/>
        </p:nvSpPr>
        <p:spPr>
          <a:xfrm>
            <a:off x="11788574" y="7534683"/>
            <a:ext cx="1780674" cy="738662"/>
          </a:xfrm>
          <a:prstGeom prst="rect">
            <a:avLst/>
          </a:prstGeom>
          <a:noFill/>
          <a:ln w="254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91439" rIns="91439" bIns="91439" numCol="1" spcCol="38100" rtlCol="0" anchor="t">
            <a:spAutoFit/>
          </a:bodyPr>
          <a:lstStyle/>
          <a:p>
            <a:pPr marL="0" marR="0" indent="0" algn="ct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3600" b="1" i="0" u="none" strike="noStrike" cap="none" spc="0" normalizeH="0" baseline="0" dirty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Sample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72B6004-B9E1-F7F5-77D8-D2B999ADCA81}"/>
              </a:ext>
            </a:extLst>
          </p:cNvPr>
          <p:cNvSpPr txBox="1"/>
          <p:nvPr/>
        </p:nvSpPr>
        <p:spPr>
          <a:xfrm>
            <a:off x="11788574" y="5574727"/>
            <a:ext cx="1780674" cy="738662"/>
          </a:xfrm>
          <a:prstGeom prst="rect">
            <a:avLst/>
          </a:prstGeom>
          <a:noFill/>
          <a:ln w="254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91439" rIns="91439" bIns="91439" numCol="1" spcCol="38100" rtlCol="0" anchor="t">
            <a:spAutoFit/>
          </a:bodyPr>
          <a:lstStyle/>
          <a:p>
            <a:pPr marL="0" marR="0" indent="0" algn="ct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3600" b="1" i="0" u="none" strike="noStrike" cap="none" spc="0" normalizeH="0" baseline="0" dirty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Heater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3E54BA5-F251-4B17-FF17-037102D90A81}"/>
              </a:ext>
            </a:extLst>
          </p:cNvPr>
          <p:cNvSpPr txBox="1"/>
          <p:nvPr/>
        </p:nvSpPr>
        <p:spPr>
          <a:xfrm>
            <a:off x="21046160" y="6069775"/>
            <a:ext cx="2433822" cy="738662"/>
          </a:xfrm>
          <a:prstGeom prst="rect">
            <a:avLst/>
          </a:prstGeom>
          <a:noFill/>
          <a:ln w="254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91439" rIns="91439" bIns="91439" numCol="1" spcCol="38100" rtlCol="0" anchor="t">
            <a:spAutoFit/>
          </a:bodyPr>
          <a:lstStyle/>
          <a:p>
            <a:pPr marL="0" marR="0" indent="0" algn="ct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3600" b="1" i="0" u="none" strike="noStrike" cap="none" spc="0" normalizeH="0" baseline="0" dirty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Flux gate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9B4CA4FD-0A2F-9A5E-F6CD-18A3FA02A66A}"/>
              </a:ext>
            </a:extLst>
          </p:cNvPr>
          <p:cNvCxnSpPr>
            <a:cxnSpLocks/>
            <a:stCxn id="31" idx="3"/>
          </p:cNvCxnSpPr>
          <p:nvPr/>
        </p:nvCxnSpPr>
        <p:spPr>
          <a:xfrm>
            <a:off x="13569248" y="5944058"/>
            <a:ext cx="2949498" cy="0"/>
          </a:xfrm>
          <a:prstGeom prst="straightConnector1">
            <a:avLst/>
          </a:prstGeom>
          <a:noFill/>
          <a:ln w="57150" cap="flat">
            <a:solidFill>
              <a:schemeClr val="accent6">
                <a:lumMod val="50000"/>
              </a:schemeClr>
            </a:solidFill>
            <a:prstDash val="solid"/>
            <a:round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5" name="Rectangle 34">
            <a:extLst>
              <a:ext uri="{FF2B5EF4-FFF2-40B4-BE49-F238E27FC236}">
                <a16:creationId xmlns:a16="http://schemas.microsoft.com/office/drawing/2014/main" id="{D16151A2-18B4-CEC6-D329-C51D160BC1EA}"/>
              </a:ext>
            </a:extLst>
          </p:cNvPr>
          <p:cNvSpPr/>
          <p:nvPr/>
        </p:nvSpPr>
        <p:spPr>
          <a:xfrm>
            <a:off x="16364607" y="7725104"/>
            <a:ext cx="300766" cy="79863"/>
          </a:xfrm>
          <a:prstGeom prst="rect">
            <a:avLst/>
          </a:prstGeom>
          <a:solidFill>
            <a:schemeClr val="bg1"/>
          </a:solidFill>
          <a:ln w="38100" cap="flat">
            <a:solidFill>
              <a:schemeClr val="bg1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91439" rIns="91439" bIns="91439" numCol="1" spcCol="38100" rtlCol="0" anchor="ctr">
            <a:spAutoFit/>
          </a:bodyPr>
          <a:lstStyle/>
          <a:p>
            <a:pPr marL="0" marR="0" indent="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3600" b="0" i="0" u="none" strike="noStrike" cap="none" spc="0" normalizeH="0" baseline="0">
              <a:ln>
                <a:noFill/>
              </a:ln>
              <a:solidFill>
                <a:srgbClr val="0055A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2679F2B2-2B5A-6FED-7D91-2CB156ACF1E2}"/>
              </a:ext>
            </a:extLst>
          </p:cNvPr>
          <p:cNvCxnSpPr>
            <a:cxnSpLocks/>
            <a:stCxn id="29" idx="3"/>
          </p:cNvCxnSpPr>
          <p:nvPr/>
        </p:nvCxnSpPr>
        <p:spPr>
          <a:xfrm>
            <a:off x="13569248" y="7047775"/>
            <a:ext cx="2811124" cy="645797"/>
          </a:xfrm>
          <a:prstGeom prst="straightConnector1">
            <a:avLst/>
          </a:prstGeom>
          <a:noFill/>
          <a:ln w="57150" cap="flat">
            <a:solidFill>
              <a:schemeClr val="accent6">
                <a:lumMod val="50000"/>
              </a:schemeClr>
            </a:solidFill>
            <a:prstDash val="solid"/>
            <a:round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69DEF474-59E4-317A-D438-6EDB483CBB2B}"/>
              </a:ext>
            </a:extLst>
          </p:cNvPr>
          <p:cNvCxnSpPr>
            <a:cxnSpLocks/>
            <a:stCxn id="30" idx="3"/>
          </p:cNvCxnSpPr>
          <p:nvPr/>
        </p:nvCxnSpPr>
        <p:spPr>
          <a:xfrm>
            <a:off x="13569248" y="7904014"/>
            <a:ext cx="1486821" cy="25182"/>
          </a:xfrm>
          <a:prstGeom prst="straightConnector1">
            <a:avLst/>
          </a:prstGeom>
          <a:noFill/>
          <a:ln w="57150" cap="flat">
            <a:solidFill>
              <a:schemeClr val="accent6">
                <a:lumMod val="50000"/>
              </a:schemeClr>
            </a:solidFill>
            <a:prstDash val="solid"/>
            <a:round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735709E2-B359-9F5F-01DE-E558229C98C6}"/>
              </a:ext>
            </a:extLst>
          </p:cNvPr>
          <p:cNvCxnSpPr>
            <a:cxnSpLocks/>
            <a:stCxn id="32" idx="1"/>
          </p:cNvCxnSpPr>
          <p:nvPr/>
        </p:nvCxnSpPr>
        <p:spPr>
          <a:xfrm flipH="1">
            <a:off x="17294772" y="6439106"/>
            <a:ext cx="3751388" cy="781501"/>
          </a:xfrm>
          <a:prstGeom prst="straightConnector1">
            <a:avLst/>
          </a:prstGeom>
          <a:noFill/>
          <a:ln w="57150" cap="flat">
            <a:solidFill>
              <a:schemeClr val="accent6">
                <a:lumMod val="50000"/>
              </a:schemeClr>
            </a:solidFill>
            <a:prstDash val="solid"/>
            <a:round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A66D2673-A50A-82EB-9830-2E0923F832B9}"/>
              </a:ext>
            </a:extLst>
          </p:cNvPr>
          <p:cNvCxnSpPr>
            <a:cxnSpLocks/>
            <a:stCxn id="32" idx="1"/>
            <a:endCxn id="47" idx="0"/>
          </p:cNvCxnSpPr>
          <p:nvPr/>
        </p:nvCxnSpPr>
        <p:spPr>
          <a:xfrm flipH="1">
            <a:off x="20651754" y="6439106"/>
            <a:ext cx="394406" cy="460498"/>
          </a:xfrm>
          <a:prstGeom prst="straightConnector1">
            <a:avLst/>
          </a:prstGeom>
          <a:noFill/>
          <a:ln w="57150" cap="flat">
            <a:solidFill>
              <a:schemeClr val="accent6">
                <a:lumMod val="50000"/>
              </a:schemeClr>
            </a:solidFill>
            <a:prstDash val="solid"/>
            <a:round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65" name="TextBox 64">
            <a:extLst>
              <a:ext uri="{FF2B5EF4-FFF2-40B4-BE49-F238E27FC236}">
                <a16:creationId xmlns:a16="http://schemas.microsoft.com/office/drawing/2014/main" id="{F270B9CF-C28C-2A73-E68B-57B30D7A35AD}"/>
              </a:ext>
            </a:extLst>
          </p:cNvPr>
          <p:cNvSpPr txBox="1"/>
          <p:nvPr/>
        </p:nvSpPr>
        <p:spPr>
          <a:xfrm>
            <a:off x="11311262" y="8393148"/>
            <a:ext cx="2433822" cy="1292660"/>
          </a:xfrm>
          <a:prstGeom prst="rect">
            <a:avLst/>
          </a:prstGeom>
          <a:noFill/>
          <a:ln w="254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91439" rIns="91439" bIns="91439" numCol="1" spcCol="38100" rtlCol="0" anchor="t">
            <a:spAutoFit/>
          </a:bodyPr>
          <a:lstStyle/>
          <a:p>
            <a:pPr marL="0" marR="0" indent="0" algn="ct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3600" b="1" i="0" u="none" strike="noStrike" cap="none" spc="0" normalizeH="0" baseline="0" dirty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Sample</a:t>
            </a:r>
            <a:r>
              <a:rPr kumimoji="0" lang="en-GB" sz="3600" b="1" i="0" u="none" strike="noStrike" cap="none" spc="0" normalizeH="0" dirty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c</a:t>
            </a:r>
            <a:r>
              <a:rPr kumimoji="0" lang="en-GB" sz="3600" b="1" i="0" u="none" strike="noStrike" cap="none" spc="0" normalizeH="0" baseline="0" dirty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old source</a:t>
            </a:r>
          </a:p>
        </p:txBody>
      </p: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CABC3F3B-EBF9-3E10-4923-5F599052810E}"/>
              </a:ext>
            </a:extLst>
          </p:cNvPr>
          <p:cNvCxnSpPr>
            <a:cxnSpLocks/>
            <a:stCxn id="65" idx="3"/>
          </p:cNvCxnSpPr>
          <p:nvPr/>
        </p:nvCxnSpPr>
        <p:spPr>
          <a:xfrm flipV="1">
            <a:off x="13745084" y="8083365"/>
            <a:ext cx="866384" cy="956113"/>
          </a:xfrm>
          <a:prstGeom prst="straightConnector1">
            <a:avLst/>
          </a:prstGeom>
          <a:noFill/>
          <a:ln w="57150" cap="flat">
            <a:solidFill>
              <a:schemeClr val="accent6">
                <a:lumMod val="50000"/>
              </a:schemeClr>
            </a:solidFill>
            <a:prstDash val="solid"/>
            <a:round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CAE8A7F7-80AA-3FC8-7A2C-733AF9144318}"/>
              </a:ext>
            </a:extLst>
          </p:cNvPr>
          <p:cNvCxnSpPr>
            <a:cxnSpLocks/>
            <a:stCxn id="65" idx="3"/>
          </p:cNvCxnSpPr>
          <p:nvPr/>
        </p:nvCxnSpPr>
        <p:spPr>
          <a:xfrm flipV="1">
            <a:off x="13745084" y="8133288"/>
            <a:ext cx="6405549" cy="906190"/>
          </a:xfrm>
          <a:prstGeom prst="straightConnector1">
            <a:avLst/>
          </a:prstGeom>
          <a:noFill/>
          <a:ln w="57150" cap="flat">
            <a:solidFill>
              <a:schemeClr val="accent6">
                <a:lumMod val="50000"/>
              </a:schemeClr>
            </a:solidFill>
            <a:prstDash val="solid"/>
            <a:round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4" name="Body">
            <a:extLst>
              <a:ext uri="{FF2B5EF4-FFF2-40B4-BE49-F238E27FC236}">
                <a16:creationId xmlns:a16="http://schemas.microsoft.com/office/drawing/2014/main" id="{759E3196-60B2-E436-875B-C2AA05C030CB}"/>
              </a:ext>
            </a:extLst>
          </p:cNvPr>
          <p:cNvSpPr txBox="1">
            <a:spLocks/>
          </p:cNvSpPr>
          <p:nvPr/>
        </p:nvSpPr>
        <p:spPr>
          <a:xfrm>
            <a:off x="332930" y="1840897"/>
            <a:ext cx="11156136" cy="11761368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91439" bIns="91439">
            <a:normAutofit fontScale="85000" lnSpcReduction="20000"/>
          </a:bodyPr>
          <a:lstStyle>
            <a:lvl1pPr marL="635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000" b="0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1pPr>
            <a:lvl2pPr marL="1651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3600" b="0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2pPr>
            <a:lvl3pPr marL="2667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3200" b="0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3pPr>
            <a:lvl4pPr marL="3683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3200" b="0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4pPr>
            <a:lvl5pPr marL="4699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3200" b="0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5pPr>
            <a:lvl6pPr marL="0" marR="0" indent="1143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1" i="0" u="none" strike="noStrike" cap="none" spc="0" baseline="0">
                <a:solidFill>
                  <a:srgbClr val="305AAD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13716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1" i="0" u="none" strike="noStrike" cap="none" spc="0" baseline="0">
                <a:solidFill>
                  <a:srgbClr val="305AAD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16002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1" i="0" u="none" strike="noStrike" cap="none" spc="0" baseline="0">
                <a:solidFill>
                  <a:srgbClr val="305AAD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18288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1" i="0" u="none" strike="noStrike" cap="none" spc="0" baseline="0">
                <a:solidFill>
                  <a:srgbClr val="305AAD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hangingPunct="1">
              <a:lnSpc>
                <a:spcPct val="110000"/>
              </a:lnSpc>
              <a:spcBef>
                <a:spcPts val="0"/>
              </a:spcBef>
              <a:buFontTx/>
              <a:buNone/>
              <a:defRPr b="1">
                <a:solidFill>
                  <a:srgbClr val="941100"/>
                </a:solidFill>
              </a:defRPr>
            </a:pPr>
            <a:r>
              <a:rPr lang="en-GB" sz="4300" b="1" dirty="0">
                <a:solidFill>
                  <a:schemeClr val="tx1"/>
                </a:solidFill>
              </a:rPr>
              <a:t>Sample mounting:</a:t>
            </a:r>
          </a:p>
          <a:p>
            <a:pPr marL="1016000" lvl="1" hangingPunct="1">
              <a:lnSpc>
                <a:spcPct val="110000"/>
              </a:lnSpc>
              <a:spcBef>
                <a:spcPts val="0"/>
              </a:spcBef>
            </a:pPr>
            <a:r>
              <a:rPr lang="en-GB" sz="4300" dirty="0">
                <a:solidFill>
                  <a:schemeClr val="tx1"/>
                </a:solidFill>
              </a:rPr>
              <a:t>Spring loaded compression to ensure good thermal contact between the sample and the Cu housing</a:t>
            </a:r>
          </a:p>
          <a:p>
            <a:pPr marL="0" hangingPunct="1">
              <a:lnSpc>
                <a:spcPct val="110000"/>
              </a:lnSpc>
              <a:spcBef>
                <a:spcPts val="0"/>
              </a:spcBef>
            </a:pPr>
            <a:endParaRPr lang="en-GB" dirty="0">
              <a:solidFill>
                <a:schemeClr val="tx1"/>
              </a:solidFill>
            </a:endParaRPr>
          </a:p>
          <a:p>
            <a:pPr marL="0" indent="0" hangingPunct="1">
              <a:lnSpc>
                <a:spcPct val="110000"/>
              </a:lnSpc>
              <a:spcBef>
                <a:spcPts val="0"/>
              </a:spcBef>
              <a:buFontTx/>
              <a:buNone/>
              <a:defRPr b="1">
                <a:solidFill>
                  <a:srgbClr val="941100"/>
                </a:solidFill>
              </a:defRPr>
            </a:pPr>
            <a:r>
              <a:rPr lang="en-GB" sz="4300" b="1" dirty="0">
                <a:solidFill>
                  <a:schemeClr val="tx1"/>
                </a:solidFill>
              </a:rPr>
              <a:t>Conduction cooled:</a:t>
            </a:r>
          </a:p>
          <a:p>
            <a:pPr marL="1016000" lvl="1" hangingPunct="1">
              <a:lnSpc>
                <a:spcPct val="110000"/>
              </a:lnSpc>
              <a:spcBef>
                <a:spcPts val="0"/>
              </a:spcBef>
            </a:pPr>
            <a:r>
              <a:rPr lang="en-GB" sz="4400" dirty="0">
                <a:solidFill>
                  <a:schemeClr val="tx1"/>
                </a:solidFill>
              </a:rPr>
              <a:t>Flux Lens is connected to a cold bath by a conduction interface</a:t>
            </a:r>
          </a:p>
          <a:p>
            <a:pPr marL="1016000" lvl="1" hangingPunct="1">
              <a:lnSpc>
                <a:spcPct val="110000"/>
              </a:lnSpc>
              <a:spcBef>
                <a:spcPts val="0"/>
              </a:spcBef>
            </a:pPr>
            <a:r>
              <a:rPr lang="en-GB" sz="4400" dirty="0">
                <a:solidFill>
                  <a:schemeClr val="tx1"/>
                </a:solidFill>
              </a:rPr>
              <a:t>Cold source conduction path is at outer radius of sample</a:t>
            </a:r>
          </a:p>
          <a:p>
            <a:pPr marL="1016000" lvl="1" hangingPunct="1">
              <a:lnSpc>
                <a:spcPct val="110000"/>
              </a:lnSpc>
              <a:spcBef>
                <a:spcPts val="0"/>
              </a:spcBef>
            </a:pPr>
            <a:r>
              <a:rPr lang="en-GB" sz="4400" dirty="0">
                <a:solidFill>
                  <a:schemeClr val="tx1"/>
                </a:solidFill>
              </a:rPr>
              <a:t>Heat source is applied from the inner aperture to outer radius.</a:t>
            </a:r>
          </a:p>
          <a:p>
            <a:pPr marL="0" lvl="1" hangingPunct="1">
              <a:lnSpc>
                <a:spcPct val="110000"/>
              </a:lnSpc>
              <a:spcBef>
                <a:spcPts val="0"/>
              </a:spcBef>
              <a:defRPr sz="3600"/>
            </a:pPr>
            <a:endParaRPr lang="en-GB" dirty="0">
              <a:solidFill>
                <a:schemeClr val="tx1"/>
              </a:solidFill>
            </a:endParaRPr>
          </a:p>
          <a:p>
            <a:pPr marL="0" indent="0" hangingPunct="1">
              <a:lnSpc>
                <a:spcPct val="110000"/>
              </a:lnSpc>
              <a:spcBef>
                <a:spcPts val="0"/>
              </a:spcBef>
              <a:buFontTx/>
              <a:buNone/>
            </a:pPr>
            <a:r>
              <a:rPr lang="en-GB" sz="4300" b="1" dirty="0">
                <a:solidFill>
                  <a:schemeClr val="tx1"/>
                </a:solidFill>
              </a:rPr>
              <a:t>Flux lens design: </a:t>
            </a:r>
          </a:p>
          <a:p>
            <a:pPr marL="1016000" lvl="1" indent="-571500" hangingPunct="1">
              <a:lnSpc>
                <a:spcPct val="110000"/>
              </a:lnSpc>
              <a:spcBef>
                <a:spcPts val="0"/>
              </a:spcBef>
            </a:pPr>
            <a:r>
              <a:rPr lang="en-GB" sz="4400" dirty="0">
                <a:solidFill>
                  <a:schemeClr val="tx1"/>
                </a:solidFill>
              </a:rPr>
              <a:t>Compatible with Cryocooler &amp; LHe Cryostats.</a:t>
            </a:r>
          </a:p>
          <a:p>
            <a:pPr marL="1016000" lvl="1" indent="-571500" hangingPunct="1">
              <a:lnSpc>
                <a:spcPct val="110000"/>
              </a:lnSpc>
              <a:spcBef>
                <a:spcPts val="0"/>
              </a:spcBef>
            </a:pPr>
            <a:r>
              <a:rPr lang="en-GB" sz="4400" dirty="0">
                <a:solidFill>
                  <a:schemeClr val="tx1"/>
                </a:solidFill>
              </a:rPr>
              <a:t>All 2022/23 measurements: Cryolab </a:t>
            </a:r>
            <a:r>
              <a:rPr lang="en-GB" sz="4400" dirty="0" err="1">
                <a:solidFill>
                  <a:schemeClr val="tx1"/>
                </a:solidFill>
              </a:rPr>
              <a:t>LHe</a:t>
            </a:r>
            <a:r>
              <a:rPr lang="en-GB" sz="4400" dirty="0">
                <a:solidFill>
                  <a:schemeClr val="tx1"/>
                </a:solidFill>
              </a:rPr>
              <a:t> Cryostat.</a:t>
            </a:r>
          </a:p>
          <a:p>
            <a:pPr marL="1016000" lvl="2" indent="-571500" hangingPunct="1">
              <a:lnSpc>
                <a:spcPct val="110000"/>
              </a:lnSpc>
              <a:spcBef>
                <a:spcPts val="0"/>
              </a:spcBef>
            </a:pPr>
            <a:r>
              <a:rPr lang="en-GB" sz="4400" dirty="0">
                <a:solidFill>
                  <a:schemeClr val="tx1"/>
                </a:solidFill>
              </a:rPr>
              <a:t>Thermal gradients similar to cavity cooldowns.</a:t>
            </a:r>
          </a:p>
          <a:p>
            <a:pPr marL="0" lvl="1" indent="-571500" hangingPunct="1">
              <a:lnSpc>
                <a:spcPct val="110000"/>
              </a:lnSpc>
              <a:spcBef>
                <a:spcPts val="0"/>
              </a:spcBef>
            </a:pPr>
            <a:endParaRPr lang="en-GB" sz="4000" dirty="0">
              <a:solidFill>
                <a:schemeClr val="tx1"/>
              </a:solidFill>
            </a:endParaRPr>
          </a:p>
          <a:p>
            <a:pPr marL="0" indent="0" hangingPunct="1">
              <a:lnSpc>
                <a:spcPct val="110000"/>
              </a:lnSpc>
              <a:spcBef>
                <a:spcPts val="0"/>
              </a:spcBef>
              <a:buNone/>
            </a:pPr>
            <a:r>
              <a:rPr lang="en-GB" sz="4300" b="1" dirty="0">
                <a:solidFill>
                  <a:schemeClr val="tx1"/>
                </a:solidFill>
              </a:rPr>
              <a:t>Upgrades:</a:t>
            </a:r>
          </a:p>
          <a:p>
            <a:pPr marL="1016000" lvl="1" hangingPunct="1">
              <a:lnSpc>
                <a:spcPct val="110000"/>
              </a:lnSpc>
              <a:spcBef>
                <a:spcPts val="0"/>
              </a:spcBef>
            </a:pPr>
            <a:r>
              <a:rPr lang="en-US" altLang="en-US" sz="4400" b="0" dirty="0"/>
              <a:t>Upgraded software allows an increased number of measurements (20Hz)</a:t>
            </a:r>
          </a:p>
          <a:p>
            <a:pPr marL="1016000" lvl="1" hangingPunct="1">
              <a:lnSpc>
                <a:spcPct val="110000"/>
              </a:lnSpc>
              <a:spcBef>
                <a:spcPts val="0"/>
              </a:spcBef>
            </a:pPr>
            <a:r>
              <a:rPr lang="en-US" altLang="en-US" sz="4400" dirty="0"/>
              <a:t>Inner flux gate replaced for higher saturation sensor</a:t>
            </a:r>
          </a:p>
          <a:p>
            <a:pPr marL="1016000" lvl="1" hangingPunct="1">
              <a:lnSpc>
                <a:spcPct val="110000"/>
              </a:lnSpc>
              <a:spcBef>
                <a:spcPts val="0"/>
              </a:spcBef>
            </a:pPr>
            <a:r>
              <a:rPr lang="en-US" altLang="en-US" sz="4400" b="0" dirty="0"/>
              <a:t>Previous sensor moved to the outside of the flux gate</a:t>
            </a:r>
          </a:p>
        </p:txBody>
      </p:sp>
    </p:spTree>
    <p:extLst>
      <p:ext uri="{BB962C8B-B14F-4D97-AF65-F5344CB8AC3E}">
        <p14:creationId xmlns:p14="http://schemas.microsoft.com/office/powerpoint/2010/main" val="418551104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31" grpId="0"/>
      <p:bldP spid="32" grpId="0"/>
      <p:bldP spid="35" grpId="0" animBg="1"/>
      <p:bldP spid="6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diagram of a machine&#10;&#10;Description automatically generated">
            <a:extLst>
              <a:ext uri="{FF2B5EF4-FFF2-40B4-BE49-F238E27FC236}">
                <a16:creationId xmlns:a16="http://schemas.microsoft.com/office/drawing/2014/main" id="{EE53D937-41F0-5C0C-04B4-DE160A05F89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0" b="1474"/>
          <a:stretch/>
        </p:blipFill>
        <p:spPr>
          <a:xfrm>
            <a:off x="13823106" y="1513485"/>
            <a:ext cx="7145032" cy="10436777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B550235A-B798-CC0C-CA6F-D866A9629ECB}"/>
              </a:ext>
            </a:extLst>
          </p:cNvPr>
          <p:cNvGrpSpPr/>
          <p:nvPr/>
        </p:nvGrpSpPr>
        <p:grpSpPr>
          <a:xfrm>
            <a:off x="20447600" y="6899604"/>
            <a:ext cx="424850" cy="2142255"/>
            <a:chOff x="20434900" y="6886904"/>
            <a:chExt cx="424850" cy="2142255"/>
          </a:xfrm>
        </p:grpSpPr>
        <p:pic>
          <p:nvPicPr>
            <p:cNvPr id="10" name="Picture 9" descr="A diagram of a machine&#10;&#10;Description automatically generated">
              <a:extLst>
                <a:ext uri="{FF2B5EF4-FFF2-40B4-BE49-F238E27FC236}">
                  <a16:creationId xmlns:a16="http://schemas.microsoft.com/office/drawing/2014/main" id="{CD7A4BFA-9594-6B03-DDB9-2792574642C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6288" t="51068" r="48069" b="28913"/>
            <a:stretch/>
          </p:blipFill>
          <p:spPr>
            <a:xfrm>
              <a:off x="20437441" y="6886904"/>
              <a:ext cx="403225" cy="2142255"/>
            </a:xfrm>
            <a:prstGeom prst="rect">
              <a:avLst/>
            </a:prstGeom>
          </p:spPr>
        </p:pic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38CC591D-C66D-2F1A-CBE6-508DA411B3A8}"/>
                </a:ext>
              </a:extLst>
            </p:cNvPr>
            <p:cNvSpPr/>
            <p:nvPr/>
          </p:nvSpPr>
          <p:spPr>
            <a:xfrm>
              <a:off x="20686336" y="8943020"/>
              <a:ext cx="173414" cy="83758"/>
            </a:xfrm>
            <a:prstGeom prst="rect">
              <a:avLst/>
            </a:prstGeom>
            <a:solidFill>
              <a:schemeClr val="bg1"/>
            </a:solidFill>
            <a:ln w="3175" cap="flat">
              <a:solidFill>
                <a:schemeClr val="bg1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9" tIns="91439" rIns="91439" bIns="91439" numCol="1" spcCol="38100" rtlCol="0" anchor="ctr">
              <a:spAutoFit/>
            </a:bodyPr>
            <a:lstStyle/>
            <a:p>
              <a:pPr marL="0" marR="0" indent="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A97A6B5-E213-F88A-C483-49A9093A0B60}"/>
                </a:ext>
              </a:extLst>
            </p:cNvPr>
            <p:cNvSpPr/>
            <p:nvPr/>
          </p:nvSpPr>
          <p:spPr>
            <a:xfrm>
              <a:off x="20434900" y="8944209"/>
              <a:ext cx="173414" cy="83758"/>
            </a:xfrm>
            <a:prstGeom prst="rect">
              <a:avLst/>
            </a:prstGeom>
            <a:solidFill>
              <a:schemeClr val="bg1"/>
            </a:solidFill>
            <a:ln w="3175" cap="flat">
              <a:solidFill>
                <a:schemeClr val="bg1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9" tIns="91439" rIns="91439" bIns="91439" numCol="1" spcCol="38100" rtlCol="0" anchor="ctr">
              <a:spAutoFit/>
            </a:bodyPr>
            <a:lstStyle/>
            <a:p>
              <a:pPr marL="0" marR="0" indent="0" algn="l" defTabSz="18288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3C4EF732-FD41-EF6E-C127-F6F5BA9ED726}"/>
              </a:ext>
            </a:extLst>
          </p:cNvPr>
          <p:cNvSpPr txBox="1"/>
          <p:nvPr/>
        </p:nvSpPr>
        <p:spPr>
          <a:xfrm>
            <a:off x="14690974" y="11719011"/>
            <a:ext cx="5288962" cy="738662"/>
          </a:xfrm>
          <a:prstGeom prst="rect">
            <a:avLst/>
          </a:prstGeom>
          <a:noFill/>
          <a:ln w="254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91439" rIns="91439" bIns="91439" numCol="1" spcCol="38100" rtlCol="0" anchor="t">
            <a:spAutoFit/>
          </a:bodyPr>
          <a:lstStyle/>
          <a:p>
            <a:pPr marL="0" marR="0" indent="0" algn="ct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3600" b="1" i="0" u="none" strike="noStrike" cap="none" spc="0" normalizeH="0" baseline="0" dirty="0">
                <a:ln>
                  <a:noFill/>
                </a:ln>
                <a:solidFill>
                  <a:srgbClr val="C00000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Heat path</a:t>
            </a:r>
          </a:p>
        </p:txBody>
      </p:sp>
      <p:sp>
        <p:nvSpPr>
          <p:cNvPr id="4" name="Arrow: Down 3">
            <a:extLst>
              <a:ext uri="{FF2B5EF4-FFF2-40B4-BE49-F238E27FC236}">
                <a16:creationId xmlns:a16="http://schemas.microsoft.com/office/drawing/2014/main" id="{890E90C4-349B-4A27-8B7F-ACF5BB8453C0}"/>
              </a:ext>
            </a:extLst>
          </p:cNvPr>
          <p:cNvSpPr/>
          <p:nvPr/>
        </p:nvSpPr>
        <p:spPr>
          <a:xfrm flipH="1">
            <a:off x="14144540" y="11923103"/>
            <a:ext cx="546433" cy="874393"/>
          </a:xfrm>
          <a:prstGeom prst="downArrow">
            <a:avLst/>
          </a:prstGeom>
          <a:solidFill>
            <a:srgbClr val="C00000"/>
          </a:solidFill>
          <a:ln w="38100" cap="flat">
            <a:solidFill>
              <a:srgbClr val="C00000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91439" rIns="91439" bIns="91439" numCol="1" spcCol="38100" rtlCol="0" anchor="ctr">
            <a:spAutoFit/>
          </a:bodyPr>
          <a:lstStyle/>
          <a:p>
            <a:pPr marL="0" marR="0" indent="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3600" b="0" i="0" u="none" strike="noStrike" cap="none" spc="0" normalizeH="0" baseline="0">
              <a:ln>
                <a:noFill/>
              </a:ln>
              <a:solidFill>
                <a:srgbClr val="C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Arrow: Down 4">
            <a:extLst>
              <a:ext uri="{FF2B5EF4-FFF2-40B4-BE49-F238E27FC236}">
                <a16:creationId xmlns:a16="http://schemas.microsoft.com/office/drawing/2014/main" id="{98394A32-8F27-23B1-5AB2-06179D67823A}"/>
              </a:ext>
            </a:extLst>
          </p:cNvPr>
          <p:cNvSpPr/>
          <p:nvPr/>
        </p:nvSpPr>
        <p:spPr>
          <a:xfrm flipH="1">
            <a:off x="19979936" y="11917112"/>
            <a:ext cx="546433" cy="874393"/>
          </a:xfrm>
          <a:prstGeom prst="downArrow">
            <a:avLst/>
          </a:prstGeom>
          <a:solidFill>
            <a:srgbClr val="C00000"/>
          </a:solidFill>
          <a:ln w="38100" cap="flat">
            <a:solidFill>
              <a:srgbClr val="C00000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91439" rIns="91439" bIns="91439" numCol="1" spcCol="38100" rtlCol="0" anchor="ctr">
            <a:spAutoFit/>
          </a:bodyPr>
          <a:lstStyle/>
          <a:p>
            <a:pPr marL="0" marR="0" indent="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3600" b="0" i="0" u="none" strike="noStrike" cap="none" spc="0" normalizeH="0" baseline="0" dirty="0">
              <a:ln>
                <a:noFill/>
              </a:ln>
              <a:solidFill>
                <a:srgbClr val="C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E5583FA-39F4-39D8-C4C0-75410C0E84FF}"/>
              </a:ext>
            </a:extLst>
          </p:cNvPr>
          <p:cNvSpPr txBox="1"/>
          <p:nvPr/>
        </p:nvSpPr>
        <p:spPr>
          <a:xfrm>
            <a:off x="14690974" y="12309605"/>
            <a:ext cx="5288961" cy="1292660"/>
          </a:xfrm>
          <a:prstGeom prst="rect">
            <a:avLst/>
          </a:prstGeom>
          <a:noFill/>
          <a:ln w="254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91439" rIns="91439" bIns="91439" numCol="1" spcCol="38100" rtlCol="0" anchor="t">
            <a:spAutoFit/>
          </a:bodyPr>
          <a:lstStyle/>
          <a:p>
            <a:pPr marL="0" marR="0" indent="0" algn="ct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3600" b="1" i="0" u="none" strike="noStrike" cap="none" spc="0" normalizeH="0" baseline="0" dirty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Cold source</a:t>
            </a:r>
          </a:p>
          <a:p>
            <a:pPr marL="0" marR="0" indent="0" algn="ct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LHe or cryocooler</a:t>
            </a:r>
            <a:endParaRPr kumimoji="0" lang="en-GB" sz="3600" i="0" u="none" strike="noStrike" cap="none" spc="0" normalizeH="0" baseline="0" dirty="0">
              <a:ln>
                <a:noFill/>
              </a:ln>
              <a:solidFill>
                <a:srgbClr val="0055A0"/>
              </a:solidFill>
              <a:effectLst/>
              <a:uFillTx/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  <p:sp>
        <p:nvSpPr>
          <p:cNvPr id="55" name="HiPIMS Nb-on-Copper results"/>
          <p:cNvSpPr txBox="1">
            <a:spLocks noGrp="1"/>
          </p:cNvSpPr>
          <p:nvPr>
            <p:ph type="title"/>
          </p:nvPr>
        </p:nvSpPr>
        <p:spPr>
          <a:xfrm>
            <a:off x="332930" y="58885"/>
            <a:ext cx="23039136" cy="1392176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Flux expulsion lens – Design outline</a:t>
            </a:r>
            <a:endParaRPr dirty="0"/>
          </a:p>
        </p:txBody>
      </p:sp>
      <p:sp>
        <p:nvSpPr>
          <p:cNvPr id="24" name="Arrow: Down 23">
            <a:extLst>
              <a:ext uri="{FF2B5EF4-FFF2-40B4-BE49-F238E27FC236}">
                <a16:creationId xmlns:a16="http://schemas.microsoft.com/office/drawing/2014/main" id="{9B31496B-64B4-1C55-78AE-4D471A12FD92}"/>
              </a:ext>
            </a:extLst>
          </p:cNvPr>
          <p:cNvSpPr/>
          <p:nvPr/>
        </p:nvSpPr>
        <p:spPr>
          <a:xfrm flipH="1">
            <a:off x="17516025" y="6352389"/>
            <a:ext cx="363894" cy="1515078"/>
          </a:xfrm>
          <a:prstGeom prst="downArrow">
            <a:avLst/>
          </a:prstGeom>
          <a:solidFill>
            <a:srgbClr val="FFC000"/>
          </a:solidFill>
          <a:ln w="38100" cap="flat">
            <a:solidFill>
              <a:srgbClr val="C00000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91439" rIns="91439" bIns="91439" numCol="1" spcCol="38100" rtlCol="0" anchor="ctr">
            <a:spAutoFit/>
          </a:bodyPr>
          <a:lstStyle/>
          <a:p>
            <a:pPr marL="0" marR="0" indent="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3600" b="0" i="0" u="none" strike="noStrike" cap="none" spc="0" normalizeH="0" baseline="0" dirty="0">
              <a:ln>
                <a:noFill/>
              </a:ln>
              <a:solidFill>
                <a:srgbClr val="C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Arrow: Down 22">
            <a:extLst>
              <a:ext uri="{FF2B5EF4-FFF2-40B4-BE49-F238E27FC236}">
                <a16:creationId xmlns:a16="http://schemas.microsoft.com/office/drawing/2014/main" id="{C7F5AA98-46AF-EFFA-B5AD-DD70E3A7AFE5}"/>
              </a:ext>
            </a:extLst>
          </p:cNvPr>
          <p:cNvSpPr/>
          <p:nvPr/>
        </p:nvSpPr>
        <p:spPr>
          <a:xfrm flipH="1">
            <a:off x="16786734" y="6352389"/>
            <a:ext cx="363894" cy="1515078"/>
          </a:xfrm>
          <a:prstGeom prst="downArrow">
            <a:avLst/>
          </a:prstGeom>
          <a:solidFill>
            <a:srgbClr val="FFC000"/>
          </a:solidFill>
          <a:ln w="38100" cap="flat">
            <a:solidFill>
              <a:srgbClr val="C00000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91439" rIns="91439" bIns="91439" numCol="1" spcCol="38100" rtlCol="0" anchor="ctr">
            <a:spAutoFit/>
          </a:bodyPr>
          <a:lstStyle/>
          <a:p>
            <a:pPr marL="0" marR="0" indent="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3600" b="0" i="0" u="none" strike="noStrike" cap="none" spc="0" normalizeH="0" baseline="0">
              <a:ln>
                <a:noFill/>
              </a:ln>
              <a:solidFill>
                <a:srgbClr val="C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Arrow: Down 24">
            <a:extLst>
              <a:ext uri="{FF2B5EF4-FFF2-40B4-BE49-F238E27FC236}">
                <a16:creationId xmlns:a16="http://schemas.microsoft.com/office/drawing/2014/main" id="{A585046B-13EA-8441-E690-193C12FDE84C}"/>
              </a:ext>
            </a:extLst>
          </p:cNvPr>
          <p:cNvSpPr/>
          <p:nvPr/>
        </p:nvSpPr>
        <p:spPr>
          <a:xfrm rot="5400000" flipH="1">
            <a:off x="15262310" y="6962544"/>
            <a:ext cx="363894" cy="1515078"/>
          </a:xfrm>
          <a:prstGeom prst="downArrow">
            <a:avLst/>
          </a:prstGeom>
          <a:solidFill>
            <a:srgbClr val="FFC000"/>
          </a:solidFill>
          <a:ln w="38100" cap="flat">
            <a:solidFill>
              <a:srgbClr val="C00000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91439" rIns="91439" bIns="91439" numCol="1" spcCol="38100" rtlCol="0" anchor="ctr">
            <a:spAutoFit/>
          </a:bodyPr>
          <a:lstStyle/>
          <a:p>
            <a:pPr marL="0" marR="0" indent="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3600" b="0" i="0" u="none" strike="noStrike" cap="none" spc="0" normalizeH="0" baseline="0" dirty="0">
              <a:ln>
                <a:noFill/>
              </a:ln>
              <a:solidFill>
                <a:srgbClr val="C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Arrow: Down 25">
            <a:extLst>
              <a:ext uri="{FF2B5EF4-FFF2-40B4-BE49-F238E27FC236}">
                <a16:creationId xmlns:a16="http://schemas.microsoft.com/office/drawing/2014/main" id="{7AAADE8A-544B-5B2F-1E57-032BB55488C3}"/>
              </a:ext>
            </a:extLst>
          </p:cNvPr>
          <p:cNvSpPr/>
          <p:nvPr/>
        </p:nvSpPr>
        <p:spPr>
          <a:xfrm rot="16200000" flipH="1">
            <a:off x="19040449" y="6962544"/>
            <a:ext cx="363894" cy="1515078"/>
          </a:xfrm>
          <a:prstGeom prst="downArrow">
            <a:avLst/>
          </a:prstGeom>
          <a:solidFill>
            <a:srgbClr val="FFC000"/>
          </a:solidFill>
          <a:ln w="38100" cap="flat">
            <a:solidFill>
              <a:srgbClr val="C00000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91439" rIns="91439" bIns="91439" numCol="1" spcCol="38100" rtlCol="0" anchor="ctr">
            <a:spAutoFit/>
          </a:bodyPr>
          <a:lstStyle/>
          <a:p>
            <a:pPr marL="0" marR="0" indent="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3600" b="0" i="0" u="none" strike="noStrike" cap="none" spc="0" normalizeH="0" baseline="0">
              <a:ln>
                <a:noFill/>
              </a:ln>
              <a:solidFill>
                <a:srgbClr val="C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Arrow: Down 26">
            <a:extLst>
              <a:ext uri="{FF2B5EF4-FFF2-40B4-BE49-F238E27FC236}">
                <a16:creationId xmlns:a16="http://schemas.microsoft.com/office/drawing/2014/main" id="{91C7C92B-DEAB-1B94-F818-5AB495F69D4F}"/>
              </a:ext>
            </a:extLst>
          </p:cNvPr>
          <p:cNvSpPr/>
          <p:nvPr/>
        </p:nvSpPr>
        <p:spPr>
          <a:xfrm flipH="1">
            <a:off x="14333283" y="8158089"/>
            <a:ext cx="357690" cy="3053511"/>
          </a:xfrm>
          <a:prstGeom prst="downArrow">
            <a:avLst/>
          </a:prstGeom>
          <a:solidFill>
            <a:srgbClr val="FFC000"/>
          </a:solidFill>
          <a:ln w="38100" cap="flat">
            <a:solidFill>
              <a:srgbClr val="C00000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91439" rIns="91439" bIns="91439" numCol="1" spcCol="38100" rtlCol="0" anchor="ctr">
            <a:spAutoFit/>
          </a:bodyPr>
          <a:lstStyle/>
          <a:p>
            <a:pPr marL="0" marR="0" indent="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3600" b="0" i="0" u="none" strike="noStrike" cap="none" spc="0" normalizeH="0" baseline="0">
              <a:ln>
                <a:noFill/>
              </a:ln>
              <a:solidFill>
                <a:srgbClr val="C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Lightning Bolt 21">
            <a:extLst>
              <a:ext uri="{FF2B5EF4-FFF2-40B4-BE49-F238E27FC236}">
                <a16:creationId xmlns:a16="http://schemas.microsoft.com/office/drawing/2014/main" id="{07E3AF97-0002-1BC5-0176-B708CD1E2871}"/>
              </a:ext>
            </a:extLst>
          </p:cNvPr>
          <p:cNvSpPr/>
          <p:nvPr/>
        </p:nvSpPr>
        <p:spPr>
          <a:xfrm>
            <a:off x="16835535" y="5302605"/>
            <a:ext cx="727788" cy="1194318"/>
          </a:xfrm>
          <a:prstGeom prst="lightningBolt">
            <a:avLst/>
          </a:prstGeom>
          <a:solidFill>
            <a:srgbClr val="FFC000"/>
          </a:solidFill>
          <a:ln w="38100" cap="flat">
            <a:solidFill>
              <a:srgbClr val="FF0000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91439" rIns="91439" bIns="91439" numCol="1" spcCol="38100" rtlCol="0" anchor="ctr">
            <a:spAutoFit/>
          </a:bodyPr>
          <a:lstStyle/>
          <a:p>
            <a:pPr marL="0" marR="0" indent="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3600" b="0" i="0" u="none" strike="noStrike" cap="none" spc="0" normalizeH="0" baseline="0">
              <a:ln>
                <a:noFill/>
              </a:ln>
              <a:solidFill>
                <a:srgbClr val="0055A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Arrow: Down 6">
            <a:extLst>
              <a:ext uri="{FF2B5EF4-FFF2-40B4-BE49-F238E27FC236}">
                <a16:creationId xmlns:a16="http://schemas.microsoft.com/office/drawing/2014/main" id="{452EF089-2DFC-7791-A66A-84FB39785F9D}"/>
              </a:ext>
            </a:extLst>
          </p:cNvPr>
          <p:cNvSpPr/>
          <p:nvPr/>
        </p:nvSpPr>
        <p:spPr>
          <a:xfrm flipH="1">
            <a:off x="20008195" y="8158089"/>
            <a:ext cx="357690" cy="3053511"/>
          </a:xfrm>
          <a:prstGeom prst="downArrow">
            <a:avLst/>
          </a:prstGeom>
          <a:solidFill>
            <a:srgbClr val="FFC000"/>
          </a:solidFill>
          <a:ln w="38100" cap="flat">
            <a:solidFill>
              <a:srgbClr val="C00000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91439" rIns="91439" bIns="91439" numCol="1" spcCol="38100" rtlCol="0" anchor="ctr">
            <a:spAutoFit/>
          </a:bodyPr>
          <a:lstStyle/>
          <a:p>
            <a:pPr marL="0" marR="0" indent="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3600" b="0" i="0" u="none" strike="noStrike" cap="none" spc="0" normalizeH="0" baseline="0">
              <a:ln>
                <a:noFill/>
              </a:ln>
              <a:solidFill>
                <a:srgbClr val="C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Slide Number">
            <a:extLst>
              <a:ext uri="{FF2B5EF4-FFF2-40B4-BE49-F238E27FC236}">
                <a16:creationId xmlns:a16="http://schemas.microsoft.com/office/drawing/2014/main" id="{B14FEF8A-211B-9F9C-B2BC-67C78A27A425}"/>
              </a:ext>
            </a:extLst>
          </p:cNvPr>
          <p:cNvSpPr txBox="1">
            <a:spLocks/>
          </p:cNvSpPr>
          <p:nvPr/>
        </p:nvSpPr>
        <p:spPr>
          <a:xfrm>
            <a:off x="23976073" y="13051133"/>
            <a:ext cx="415498" cy="738662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800" b="1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defRPr>
            </a:lvl1pPr>
            <a:lvl2pPr marL="0" marR="0" indent="4572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9144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13716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18288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22860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27432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32004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36576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86CB4B4D-7CA3-9044-876B-883B54F8677D}" type="slidenum">
              <a:rPr lang="en-GB" sz="3600" smtClean="0"/>
              <a:pPr/>
              <a:t>6</a:t>
            </a:fld>
            <a:endParaRPr lang="en-GB" sz="3600" dirty="0"/>
          </a:p>
        </p:txBody>
      </p:sp>
      <p:sp>
        <p:nvSpPr>
          <p:cNvPr id="13" name="Body">
            <a:extLst>
              <a:ext uri="{FF2B5EF4-FFF2-40B4-BE49-F238E27FC236}">
                <a16:creationId xmlns:a16="http://schemas.microsoft.com/office/drawing/2014/main" id="{3BC3F53A-161F-BF2E-F8D6-EFB500714400}"/>
              </a:ext>
            </a:extLst>
          </p:cNvPr>
          <p:cNvSpPr txBox="1">
            <a:spLocks/>
          </p:cNvSpPr>
          <p:nvPr/>
        </p:nvSpPr>
        <p:spPr>
          <a:xfrm>
            <a:off x="332930" y="1840897"/>
            <a:ext cx="11156136" cy="11761368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91439" bIns="91439">
            <a:normAutofit fontScale="85000" lnSpcReduction="20000"/>
          </a:bodyPr>
          <a:lstStyle>
            <a:lvl1pPr marL="635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4000" b="0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1pPr>
            <a:lvl2pPr marL="1651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3600" b="0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2pPr>
            <a:lvl3pPr marL="2667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3200" b="0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3pPr>
            <a:lvl4pPr marL="3683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3200" b="0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4pPr>
            <a:lvl5pPr marL="4699000" marR="0" indent="-635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3200" b="0" i="0" u="none" strike="noStrike" cap="none" spc="0" baseline="0">
                <a:solidFill>
                  <a:srgbClr val="305AAD"/>
                </a:solidFill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defRPr>
            </a:lvl5pPr>
            <a:lvl6pPr marL="0" marR="0" indent="11430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1" i="0" u="none" strike="noStrike" cap="none" spc="0" baseline="0">
                <a:solidFill>
                  <a:srgbClr val="305AAD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13716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1" i="0" u="none" strike="noStrike" cap="none" spc="0" baseline="0">
                <a:solidFill>
                  <a:srgbClr val="305AAD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16002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1" i="0" u="none" strike="noStrike" cap="none" spc="0" baseline="0">
                <a:solidFill>
                  <a:srgbClr val="305AAD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1828800" algn="l" defTabSz="1828800" latinLnBrk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1" i="0" u="none" strike="noStrike" cap="none" spc="0" baseline="0">
                <a:solidFill>
                  <a:srgbClr val="305AAD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hangingPunct="1">
              <a:lnSpc>
                <a:spcPct val="110000"/>
              </a:lnSpc>
              <a:spcBef>
                <a:spcPts val="0"/>
              </a:spcBef>
              <a:buFontTx/>
              <a:buNone/>
              <a:defRPr b="1">
                <a:solidFill>
                  <a:srgbClr val="941100"/>
                </a:solidFill>
              </a:defRPr>
            </a:pPr>
            <a:r>
              <a:rPr lang="en-GB" sz="4300" b="1" dirty="0">
                <a:solidFill>
                  <a:schemeClr val="tx1"/>
                </a:solidFill>
              </a:rPr>
              <a:t>Sample mounting:</a:t>
            </a:r>
          </a:p>
          <a:p>
            <a:pPr marL="1016000" lvl="1" hangingPunct="1">
              <a:lnSpc>
                <a:spcPct val="110000"/>
              </a:lnSpc>
              <a:spcBef>
                <a:spcPts val="0"/>
              </a:spcBef>
            </a:pPr>
            <a:r>
              <a:rPr lang="en-GB" sz="4300" dirty="0">
                <a:solidFill>
                  <a:schemeClr val="tx1"/>
                </a:solidFill>
              </a:rPr>
              <a:t>Spring loaded compression to ensure good thermal contact between the sample and the Cu housing</a:t>
            </a:r>
          </a:p>
          <a:p>
            <a:pPr marL="0" hangingPunct="1">
              <a:lnSpc>
                <a:spcPct val="110000"/>
              </a:lnSpc>
              <a:spcBef>
                <a:spcPts val="0"/>
              </a:spcBef>
            </a:pPr>
            <a:endParaRPr lang="en-GB" dirty="0">
              <a:solidFill>
                <a:schemeClr val="tx1"/>
              </a:solidFill>
            </a:endParaRPr>
          </a:p>
          <a:p>
            <a:pPr marL="0" indent="0" hangingPunct="1">
              <a:lnSpc>
                <a:spcPct val="110000"/>
              </a:lnSpc>
              <a:spcBef>
                <a:spcPts val="0"/>
              </a:spcBef>
              <a:buFontTx/>
              <a:buNone/>
              <a:defRPr b="1">
                <a:solidFill>
                  <a:srgbClr val="941100"/>
                </a:solidFill>
              </a:defRPr>
            </a:pPr>
            <a:r>
              <a:rPr lang="en-GB" sz="4300" b="1" dirty="0">
                <a:solidFill>
                  <a:schemeClr val="tx1"/>
                </a:solidFill>
              </a:rPr>
              <a:t>Conduction cooled:</a:t>
            </a:r>
          </a:p>
          <a:p>
            <a:pPr marL="1016000" lvl="1" hangingPunct="1">
              <a:lnSpc>
                <a:spcPct val="110000"/>
              </a:lnSpc>
              <a:spcBef>
                <a:spcPts val="0"/>
              </a:spcBef>
            </a:pPr>
            <a:r>
              <a:rPr lang="en-GB" sz="4400" dirty="0">
                <a:solidFill>
                  <a:schemeClr val="tx1"/>
                </a:solidFill>
              </a:rPr>
              <a:t>Flux Lens is connected to a cold bath by a conduction interface</a:t>
            </a:r>
          </a:p>
          <a:p>
            <a:pPr marL="1016000" lvl="1" hangingPunct="1">
              <a:lnSpc>
                <a:spcPct val="110000"/>
              </a:lnSpc>
              <a:spcBef>
                <a:spcPts val="0"/>
              </a:spcBef>
            </a:pPr>
            <a:r>
              <a:rPr lang="en-GB" sz="4400" dirty="0">
                <a:solidFill>
                  <a:schemeClr val="tx1"/>
                </a:solidFill>
              </a:rPr>
              <a:t>Cold source conduction path is at outer radius of sample</a:t>
            </a:r>
          </a:p>
          <a:p>
            <a:pPr marL="1016000" lvl="1" hangingPunct="1">
              <a:lnSpc>
                <a:spcPct val="110000"/>
              </a:lnSpc>
              <a:spcBef>
                <a:spcPts val="0"/>
              </a:spcBef>
            </a:pPr>
            <a:r>
              <a:rPr lang="en-GB" sz="4400" dirty="0">
                <a:solidFill>
                  <a:schemeClr val="tx1"/>
                </a:solidFill>
              </a:rPr>
              <a:t>Heat source is applied from the inner aperture to outer radius.</a:t>
            </a:r>
          </a:p>
          <a:p>
            <a:pPr marL="0" lvl="1" hangingPunct="1">
              <a:lnSpc>
                <a:spcPct val="110000"/>
              </a:lnSpc>
              <a:spcBef>
                <a:spcPts val="0"/>
              </a:spcBef>
              <a:defRPr sz="3600"/>
            </a:pPr>
            <a:endParaRPr lang="en-GB" dirty="0">
              <a:solidFill>
                <a:schemeClr val="tx1"/>
              </a:solidFill>
            </a:endParaRPr>
          </a:p>
          <a:p>
            <a:pPr marL="0" indent="0" hangingPunct="1">
              <a:lnSpc>
                <a:spcPct val="110000"/>
              </a:lnSpc>
              <a:spcBef>
                <a:spcPts val="0"/>
              </a:spcBef>
              <a:buFontTx/>
              <a:buNone/>
            </a:pPr>
            <a:r>
              <a:rPr lang="en-GB" sz="4300" b="1" dirty="0">
                <a:solidFill>
                  <a:schemeClr val="tx1"/>
                </a:solidFill>
              </a:rPr>
              <a:t>Flux lens design: </a:t>
            </a:r>
          </a:p>
          <a:p>
            <a:pPr marL="1016000" lvl="1" indent="-571500" hangingPunct="1">
              <a:lnSpc>
                <a:spcPct val="110000"/>
              </a:lnSpc>
              <a:spcBef>
                <a:spcPts val="0"/>
              </a:spcBef>
            </a:pPr>
            <a:r>
              <a:rPr lang="en-GB" sz="4400" dirty="0">
                <a:solidFill>
                  <a:schemeClr val="tx1"/>
                </a:solidFill>
              </a:rPr>
              <a:t>Compatible with Cryocooler &amp; LHe Cryostats.</a:t>
            </a:r>
          </a:p>
          <a:p>
            <a:pPr marL="1016000" lvl="1" indent="-571500" hangingPunct="1">
              <a:lnSpc>
                <a:spcPct val="110000"/>
              </a:lnSpc>
              <a:spcBef>
                <a:spcPts val="0"/>
              </a:spcBef>
            </a:pPr>
            <a:r>
              <a:rPr lang="en-GB" sz="4400" dirty="0">
                <a:solidFill>
                  <a:schemeClr val="tx1"/>
                </a:solidFill>
              </a:rPr>
              <a:t>All 2022/23 measurements: Cryolab </a:t>
            </a:r>
            <a:r>
              <a:rPr lang="en-GB" sz="4400" dirty="0" err="1">
                <a:solidFill>
                  <a:schemeClr val="tx1"/>
                </a:solidFill>
              </a:rPr>
              <a:t>LHe</a:t>
            </a:r>
            <a:r>
              <a:rPr lang="en-GB" sz="4400" dirty="0">
                <a:solidFill>
                  <a:schemeClr val="tx1"/>
                </a:solidFill>
              </a:rPr>
              <a:t> Cryostat.</a:t>
            </a:r>
          </a:p>
          <a:p>
            <a:pPr marL="1016000" lvl="2" indent="-571500" hangingPunct="1">
              <a:lnSpc>
                <a:spcPct val="110000"/>
              </a:lnSpc>
              <a:spcBef>
                <a:spcPts val="0"/>
              </a:spcBef>
            </a:pPr>
            <a:r>
              <a:rPr lang="en-GB" sz="4400" dirty="0">
                <a:solidFill>
                  <a:schemeClr val="tx1"/>
                </a:solidFill>
              </a:rPr>
              <a:t>Thermal gradients similar to cavity cooldowns.</a:t>
            </a:r>
          </a:p>
          <a:p>
            <a:pPr marL="0" lvl="1" indent="-571500" hangingPunct="1">
              <a:lnSpc>
                <a:spcPct val="110000"/>
              </a:lnSpc>
              <a:spcBef>
                <a:spcPts val="0"/>
              </a:spcBef>
            </a:pPr>
            <a:endParaRPr lang="en-GB" sz="4000" dirty="0">
              <a:solidFill>
                <a:schemeClr val="tx1"/>
              </a:solidFill>
            </a:endParaRPr>
          </a:p>
          <a:p>
            <a:pPr marL="0" indent="0" hangingPunct="1">
              <a:lnSpc>
                <a:spcPct val="110000"/>
              </a:lnSpc>
              <a:spcBef>
                <a:spcPts val="0"/>
              </a:spcBef>
              <a:buNone/>
            </a:pPr>
            <a:r>
              <a:rPr lang="en-GB" sz="4300" b="1" dirty="0">
                <a:solidFill>
                  <a:schemeClr val="tx1"/>
                </a:solidFill>
              </a:rPr>
              <a:t>Upgrades:</a:t>
            </a:r>
          </a:p>
          <a:p>
            <a:pPr marL="1016000" lvl="1" hangingPunct="1">
              <a:lnSpc>
                <a:spcPct val="110000"/>
              </a:lnSpc>
              <a:spcBef>
                <a:spcPts val="0"/>
              </a:spcBef>
            </a:pPr>
            <a:r>
              <a:rPr lang="en-US" altLang="en-US" sz="4400" b="0" dirty="0"/>
              <a:t>Upgraded software allows an increased number of measurements (20Hz)</a:t>
            </a:r>
          </a:p>
          <a:p>
            <a:pPr marL="1016000" lvl="1" hangingPunct="1">
              <a:lnSpc>
                <a:spcPct val="110000"/>
              </a:lnSpc>
              <a:spcBef>
                <a:spcPts val="0"/>
              </a:spcBef>
            </a:pPr>
            <a:r>
              <a:rPr lang="en-US" altLang="en-US" sz="4400" dirty="0"/>
              <a:t>Inner flux gate replaced for higher saturation sensor</a:t>
            </a:r>
          </a:p>
          <a:p>
            <a:pPr marL="1016000" lvl="1" hangingPunct="1">
              <a:lnSpc>
                <a:spcPct val="110000"/>
              </a:lnSpc>
              <a:spcBef>
                <a:spcPts val="0"/>
              </a:spcBef>
            </a:pPr>
            <a:r>
              <a:rPr lang="en-US" altLang="en-US" sz="4400" b="0" dirty="0"/>
              <a:t>Previous sensor moved to the outside of the flux gate</a:t>
            </a:r>
          </a:p>
        </p:txBody>
      </p:sp>
    </p:spTree>
    <p:extLst>
      <p:ext uri="{BB962C8B-B14F-4D97-AF65-F5344CB8AC3E}">
        <p14:creationId xmlns:p14="http://schemas.microsoft.com/office/powerpoint/2010/main" val="68050080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3" grpId="0" animBg="1"/>
      <p:bldP spid="25" grpId="0" animBg="1"/>
      <p:bldP spid="26" grpId="0" animBg="1"/>
      <p:bldP spid="27" grpId="0" animBg="1"/>
      <p:bldP spid="22" grpId="0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TextBox 31"/>
          <p:cNvSpPr txBox="1"/>
          <p:nvPr/>
        </p:nvSpPr>
        <p:spPr>
          <a:xfrm>
            <a:off x="17426856" y="8222073"/>
            <a:ext cx="5945209" cy="190821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91438" tIns="91438" rIns="91438" bIns="91438" numCol="1" anchor="t">
            <a:spAutoFit/>
          </a:bodyPr>
          <a:lstStyle/>
          <a:p>
            <a:pPr>
              <a:defRPr sz="2800" b="1">
                <a:solidFill>
                  <a:srgbClr val="0055A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GB" dirty="0"/>
              <a:t>        </a:t>
            </a:r>
            <a:r>
              <a:rPr dirty="0"/>
              <a:t>Heater </a:t>
            </a:r>
            <a:r>
              <a:rPr lang="en-GB" dirty="0"/>
              <a:t>is turned o</a:t>
            </a:r>
            <a:r>
              <a:rPr dirty="0"/>
              <a:t>ff </a:t>
            </a:r>
          </a:p>
          <a:p>
            <a:pPr>
              <a:defRPr sz="2800">
                <a:solidFill>
                  <a:srgbClr val="0055A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GB" dirty="0"/>
              <a:t>- </a:t>
            </a:r>
            <a:r>
              <a:rPr dirty="0"/>
              <a:t>Sample re-cools with closed boundary topology</a:t>
            </a:r>
            <a:r>
              <a:rPr lang="en-GB" dirty="0"/>
              <a:t>,</a:t>
            </a:r>
            <a:r>
              <a:rPr dirty="0"/>
              <a:t>  </a:t>
            </a:r>
            <a:r>
              <a:rPr dirty="0" err="1"/>
              <a:t>i</a:t>
            </a:r>
            <a:r>
              <a:rPr lang="en-GB" dirty="0"/>
              <a:t>.</a:t>
            </a:r>
            <a:r>
              <a:rPr dirty="0"/>
              <a:t>e</a:t>
            </a:r>
            <a:r>
              <a:rPr lang="en-GB" dirty="0"/>
              <a:t>.-</a:t>
            </a:r>
            <a:r>
              <a:rPr dirty="0"/>
              <a:t> SC/NC boundary contracts towards aperture</a:t>
            </a:r>
          </a:p>
        </p:txBody>
      </p:sp>
      <p:sp>
        <p:nvSpPr>
          <p:cNvPr id="78" name="Title 1"/>
          <p:cNvSpPr txBox="1">
            <a:spLocks noGrp="1"/>
          </p:cNvSpPr>
          <p:nvPr>
            <p:ph type="title"/>
          </p:nvPr>
        </p:nvSpPr>
        <p:spPr>
          <a:xfrm>
            <a:off x="312513" y="58885"/>
            <a:ext cx="23059551" cy="1392176"/>
          </a:xfrm>
          <a:prstGeom prst="rect">
            <a:avLst/>
          </a:prstGeom>
        </p:spPr>
        <p:txBody>
          <a:bodyPr/>
          <a:lstStyle/>
          <a:p>
            <a:r>
              <a:rPr dirty="0"/>
              <a:t>How does it work? </a:t>
            </a:r>
          </a:p>
        </p:txBody>
      </p:sp>
      <p:grpSp>
        <p:nvGrpSpPr>
          <p:cNvPr id="81" name="Group 22"/>
          <p:cNvGrpSpPr/>
          <p:nvPr/>
        </p:nvGrpSpPr>
        <p:grpSpPr>
          <a:xfrm>
            <a:off x="234330" y="10081906"/>
            <a:ext cx="4860000" cy="2160001"/>
            <a:chOff x="0" y="0"/>
            <a:chExt cx="4859999" cy="2159999"/>
          </a:xfrm>
        </p:grpSpPr>
        <p:sp>
          <p:nvSpPr>
            <p:cNvPr id="79" name="Rectangle 18"/>
            <p:cNvSpPr/>
            <p:nvPr/>
          </p:nvSpPr>
          <p:spPr>
            <a:xfrm>
              <a:off x="0" y="0"/>
              <a:ext cx="4860000" cy="2160000"/>
            </a:xfrm>
            <a:prstGeom prst="rect">
              <a:avLst/>
            </a:prstGeom>
            <a:solidFill>
              <a:srgbClr val="0055A0"/>
            </a:solidFill>
            <a:ln w="38100" cap="flat">
              <a:solidFill>
                <a:srgbClr val="0055A0"/>
              </a:solidFill>
              <a:prstDash val="solid"/>
              <a:round/>
            </a:ln>
            <a:effectLst/>
          </p:spPr>
          <p:txBody>
            <a:bodyPr wrap="square" lIns="91438" tIns="91438" rIns="91438" bIns="91438" numCol="1" anchor="ctr">
              <a:noAutofit/>
            </a:bodyPr>
            <a:lstStyle/>
            <a:p>
              <a:pPr>
                <a:defRPr>
                  <a:solidFill>
                    <a:srgbClr val="0055A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pic>
          <p:nvPicPr>
            <p:cNvPr id="80" name="Picture 8" descr="Picture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9999" y="50324"/>
              <a:ext cx="4680001" cy="205935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84" name="Group 23"/>
          <p:cNvGrpSpPr/>
          <p:nvPr/>
        </p:nvGrpSpPr>
        <p:grpSpPr>
          <a:xfrm>
            <a:off x="5226503" y="1870896"/>
            <a:ext cx="4860000" cy="2160001"/>
            <a:chOff x="0" y="0"/>
            <a:chExt cx="4859999" cy="2159999"/>
          </a:xfrm>
        </p:grpSpPr>
        <p:sp>
          <p:nvSpPr>
            <p:cNvPr id="82" name="Rectangle 19"/>
            <p:cNvSpPr/>
            <p:nvPr/>
          </p:nvSpPr>
          <p:spPr>
            <a:xfrm>
              <a:off x="0" y="0"/>
              <a:ext cx="4860000" cy="2160000"/>
            </a:xfrm>
            <a:prstGeom prst="rect">
              <a:avLst/>
            </a:prstGeom>
            <a:solidFill>
              <a:srgbClr val="0055A0"/>
            </a:solidFill>
            <a:ln w="38100" cap="flat">
              <a:solidFill>
                <a:srgbClr val="0055A0"/>
              </a:solidFill>
              <a:prstDash val="solid"/>
              <a:round/>
            </a:ln>
            <a:effectLst/>
          </p:spPr>
          <p:txBody>
            <a:bodyPr wrap="square" lIns="91438" tIns="91438" rIns="91438" bIns="91438" numCol="1" anchor="ctr">
              <a:noAutofit/>
            </a:bodyPr>
            <a:lstStyle/>
            <a:p>
              <a:pPr>
                <a:defRPr>
                  <a:solidFill>
                    <a:srgbClr val="0055A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pic>
          <p:nvPicPr>
            <p:cNvPr id="83" name="Picture 10" descr="Picture 1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9999" y="75530"/>
              <a:ext cx="4680001" cy="200894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87" name="Group 24"/>
          <p:cNvGrpSpPr/>
          <p:nvPr/>
        </p:nvGrpSpPr>
        <p:grpSpPr>
          <a:xfrm>
            <a:off x="12745613" y="1870896"/>
            <a:ext cx="4860000" cy="2160001"/>
            <a:chOff x="0" y="0"/>
            <a:chExt cx="4859999" cy="2159999"/>
          </a:xfrm>
        </p:grpSpPr>
        <p:sp>
          <p:nvSpPr>
            <p:cNvPr id="85" name="Rectangle 20"/>
            <p:cNvSpPr/>
            <p:nvPr/>
          </p:nvSpPr>
          <p:spPr>
            <a:xfrm>
              <a:off x="0" y="0"/>
              <a:ext cx="4860000" cy="2160000"/>
            </a:xfrm>
            <a:prstGeom prst="rect">
              <a:avLst/>
            </a:prstGeom>
            <a:solidFill>
              <a:srgbClr val="0055A0"/>
            </a:solidFill>
            <a:ln w="38100" cap="flat">
              <a:solidFill>
                <a:srgbClr val="0055A0"/>
              </a:solidFill>
              <a:prstDash val="solid"/>
              <a:round/>
            </a:ln>
            <a:effectLst/>
          </p:spPr>
          <p:txBody>
            <a:bodyPr wrap="square" lIns="91438" tIns="91438" rIns="91438" bIns="91438" numCol="1" anchor="ctr">
              <a:noAutofit/>
            </a:bodyPr>
            <a:lstStyle/>
            <a:p>
              <a:pPr>
                <a:defRPr>
                  <a:solidFill>
                    <a:srgbClr val="0055A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pic>
          <p:nvPicPr>
            <p:cNvPr id="86" name="Picture 12" descr="Picture 12"/>
            <p:cNvPicPr>
              <a:picLocks noChangeAspect="1"/>
            </p:cNvPicPr>
            <p:nvPr/>
          </p:nvPicPr>
          <p:blipFill>
            <a:blip r:embed="rId4"/>
            <a:srcRect b="1364"/>
            <a:stretch>
              <a:fillRect/>
            </a:stretch>
          </p:blipFill>
          <p:spPr>
            <a:xfrm>
              <a:off x="89999" y="23727"/>
              <a:ext cx="4680001" cy="211254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90" name="Group 25"/>
          <p:cNvGrpSpPr/>
          <p:nvPr/>
        </p:nvGrpSpPr>
        <p:grpSpPr>
          <a:xfrm>
            <a:off x="17576263" y="10081906"/>
            <a:ext cx="4860001" cy="2160001"/>
            <a:chOff x="0" y="0"/>
            <a:chExt cx="4859999" cy="2159999"/>
          </a:xfrm>
        </p:grpSpPr>
        <p:sp>
          <p:nvSpPr>
            <p:cNvPr id="88" name="Rectangle 21"/>
            <p:cNvSpPr/>
            <p:nvPr/>
          </p:nvSpPr>
          <p:spPr>
            <a:xfrm>
              <a:off x="0" y="0"/>
              <a:ext cx="4860000" cy="2160000"/>
            </a:xfrm>
            <a:prstGeom prst="rect">
              <a:avLst/>
            </a:prstGeom>
            <a:solidFill>
              <a:srgbClr val="0055A0"/>
            </a:solidFill>
            <a:ln w="38100" cap="flat">
              <a:solidFill>
                <a:srgbClr val="0055A0"/>
              </a:solidFill>
              <a:prstDash val="solid"/>
              <a:round/>
            </a:ln>
            <a:effectLst/>
          </p:spPr>
          <p:txBody>
            <a:bodyPr wrap="square" lIns="91438" tIns="91438" rIns="91438" bIns="91438" numCol="1" anchor="ctr">
              <a:noAutofit/>
            </a:bodyPr>
            <a:lstStyle/>
            <a:p>
              <a:pPr>
                <a:defRPr>
                  <a:solidFill>
                    <a:srgbClr val="0055A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pic>
          <p:nvPicPr>
            <p:cNvPr id="89" name="Picture 14" descr="Picture 1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9999" y="38334"/>
              <a:ext cx="4680001" cy="208333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91" name="Picture 16" descr="Picture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86855" y="4370535"/>
            <a:ext cx="12240001" cy="7819375"/>
          </a:xfrm>
          <a:prstGeom prst="rect">
            <a:avLst/>
          </a:prstGeom>
          <a:ln w="12700">
            <a:miter lim="400000"/>
          </a:ln>
        </p:spPr>
      </p:pic>
      <p:sp>
        <p:nvSpPr>
          <p:cNvPr id="92" name="Arrow: Up 33"/>
          <p:cNvSpPr/>
          <p:nvPr/>
        </p:nvSpPr>
        <p:spPr>
          <a:xfrm rot="10800000" flipH="1">
            <a:off x="19935349" y="3778210"/>
            <a:ext cx="380569" cy="45072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036"/>
                </a:moveTo>
                <a:lnTo>
                  <a:pt x="10800" y="0"/>
                </a:lnTo>
                <a:lnTo>
                  <a:pt x="21600" y="2036"/>
                </a:lnTo>
                <a:lnTo>
                  <a:pt x="13708" y="2036"/>
                </a:lnTo>
                <a:lnTo>
                  <a:pt x="13708" y="21600"/>
                </a:lnTo>
                <a:lnTo>
                  <a:pt x="7892" y="21600"/>
                </a:lnTo>
                <a:lnTo>
                  <a:pt x="7892" y="2036"/>
                </a:lnTo>
                <a:close/>
              </a:path>
            </a:pathLst>
          </a:custGeom>
          <a:solidFill>
            <a:srgbClr val="C00000"/>
          </a:solidFill>
          <a:ln w="38100">
            <a:solidFill>
              <a:srgbClr val="C00000"/>
            </a:solidFill>
          </a:ln>
        </p:spPr>
        <p:txBody>
          <a:bodyPr lIns="91438" tIns="91438" rIns="91438" bIns="91438" anchor="ctr"/>
          <a:lstStyle/>
          <a:p>
            <a:pPr>
              <a:defRPr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93" name="Arrow: Up 34"/>
          <p:cNvSpPr/>
          <p:nvPr/>
        </p:nvSpPr>
        <p:spPr>
          <a:xfrm>
            <a:off x="2686481" y="3636318"/>
            <a:ext cx="380569" cy="45072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036"/>
                </a:moveTo>
                <a:lnTo>
                  <a:pt x="10800" y="0"/>
                </a:lnTo>
                <a:lnTo>
                  <a:pt x="21600" y="2036"/>
                </a:lnTo>
                <a:lnTo>
                  <a:pt x="13708" y="2036"/>
                </a:lnTo>
                <a:lnTo>
                  <a:pt x="13708" y="21600"/>
                </a:lnTo>
                <a:lnTo>
                  <a:pt x="7892" y="21600"/>
                </a:lnTo>
                <a:lnTo>
                  <a:pt x="7892" y="2036"/>
                </a:lnTo>
                <a:close/>
              </a:path>
            </a:pathLst>
          </a:custGeom>
          <a:solidFill>
            <a:srgbClr val="C00000"/>
          </a:solidFill>
          <a:ln w="38100">
            <a:solidFill>
              <a:srgbClr val="C00000"/>
            </a:solidFill>
          </a:ln>
        </p:spPr>
        <p:txBody>
          <a:bodyPr lIns="91438" tIns="91438" rIns="91438" bIns="91438" anchor="ctr"/>
          <a:lstStyle/>
          <a:p>
            <a:pPr>
              <a:defRPr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95" name="Arrow: Up 36"/>
          <p:cNvSpPr/>
          <p:nvPr/>
        </p:nvSpPr>
        <p:spPr>
          <a:xfrm rot="16200000" flipH="1">
            <a:off x="11049938" y="6485911"/>
            <a:ext cx="570717" cy="117444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09"/>
                </a:moveTo>
                <a:lnTo>
                  <a:pt x="10800" y="0"/>
                </a:lnTo>
                <a:lnTo>
                  <a:pt x="21600" y="1009"/>
                </a:lnTo>
                <a:lnTo>
                  <a:pt x="13708" y="1009"/>
                </a:lnTo>
                <a:lnTo>
                  <a:pt x="13708" y="21600"/>
                </a:lnTo>
                <a:lnTo>
                  <a:pt x="7892" y="21600"/>
                </a:lnTo>
                <a:lnTo>
                  <a:pt x="7892" y="1009"/>
                </a:lnTo>
                <a:close/>
              </a:path>
            </a:pathLst>
          </a:custGeom>
          <a:solidFill>
            <a:srgbClr val="C00000"/>
          </a:solidFill>
          <a:ln w="38100">
            <a:solidFill>
              <a:srgbClr val="C00000"/>
            </a:solidFill>
          </a:ln>
        </p:spPr>
        <p:txBody>
          <a:bodyPr lIns="91438" tIns="91438" rIns="91438" bIns="91438" anchor="ctr"/>
          <a:lstStyle/>
          <a:p>
            <a:pPr>
              <a:defRPr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96" name="TextBox 38"/>
          <p:cNvSpPr txBox="1"/>
          <p:nvPr/>
        </p:nvSpPr>
        <p:spPr>
          <a:xfrm>
            <a:off x="8768560" y="4431362"/>
            <a:ext cx="2598822" cy="7013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91438" tIns="91438" rIns="91438" bIns="91438">
            <a:spAutoFit/>
          </a:bodyPr>
          <a:lstStyle>
            <a:lvl1pPr algn="ctr">
              <a:defRPr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Heater on</a:t>
            </a:r>
          </a:p>
        </p:txBody>
      </p:sp>
      <p:sp>
        <p:nvSpPr>
          <p:cNvPr id="97" name="TextBox 17"/>
          <p:cNvSpPr txBox="1"/>
          <p:nvPr/>
        </p:nvSpPr>
        <p:spPr>
          <a:xfrm>
            <a:off x="234330" y="8566677"/>
            <a:ext cx="5284447" cy="137030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91438" tIns="91438" rIns="91438" bIns="91438" numCol="1" anchor="t">
            <a:noAutofit/>
          </a:bodyPr>
          <a:lstStyle/>
          <a:p>
            <a:pPr>
              <a:defRPr sz="2800" b="1">
                <a:solidFill>
                  <a:srgbClr val="0055A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GB" dirty="0"/>
              <a:t>        </a:t>
            </a:r>
            <a:r>
              <a:rPr dirty="0"/>
              <a:t>Sample in SC state</a:t>
            </a:r>
          </a:p>
          <a:p>
            <a:pPr>
              <a:defRPr sz="2800">
                <a:solidFill>
                  <a:srgbClr val="0055A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dirty="0"/>
              <a:t> - B is confined to </a:t>
            </a:r>
            <a:r>
              <a:rPr lang="en-GB" dirty="0"/>
              <a:t>the </a:t>
            </a:r>
            <a:r>
              <a:rPr dirty="0"/>
              <a:t>disk aperture, measured by </a:t>
            </a:r>
            <a:r>
              <a:rPr lang="en-GB" dirty="0"/>
              <a:t>a </a:t>
            </a:r>
            <a:r>
              <a:rPr lang="en-US" dirty="0"/>
              <a:t>magnetic flux gate</a:t>
            </a:r>
            <a:endParaRPr dirty="0"/>
          </a:p>
        </p:txBody>
      </p:sp>
      <p:sp>
        <p:nvSpPr>
          <p:cNvPr id="100" name="TextBox 37"/>
          <p:cNvSpPr txBox="1"/>
          <p:nvPr/>
        </p:nvSpPr>
        <p:spPr>
          <a:xfrm>
            <a:off x="10390301" y="12656953"/>
            <a:ext cx="5761687" cy="61554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91438" tIns="91438" rIns="91438" bIns="91438" numCol="1" anchor="t">
            <a:spAutoFit/>
          </a:bodyPr>
          <a:lstStyle>
            <a:lvl1pPr>
              <a:defRPr sz="2800" b="1">
                <a:solidFill>
                  <a:srgbClr val="0055A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rPr dirty="0" err="1"/>
              <a:t>Thermalise</a:t>
            </a:r>
            <a:r>
              <a:rPr lang="en-GB" dirty="0"/>
              <a:t> and</a:t>
            </a:r>
            <a:r>
              <a:rPr dirty="0"/>
              <a:t> repeat</a:t>
            </a:r>
          </a:p>
        </p:txBody>
      </p:sp>
      <p:sp>
        <p:nvSpPr>
          <p:cNvPr id="3" name="TextBox 27">
            <a:extLst>
              <a:ext uri="{FF2B5EF4-FFF2-40B4-BE49-F238E27FC236}">
                <a16:creationId xmlns:a16="http://schemas.microsoft.com/office/drawing/2014/main" id="{70390CC2-8F3F-E118-3554-AB59DFC1D235}"/>
              </a:ext>
            </a:extLst>
          </p:cNvPr>
          <p:cNvSpPr txBox="1"/>
          <p:nvPr/>
        </p:nvSpPr>
        <p:spPr>
          <a:xfrm>
            <a:off x="17792558" y="1887568"/>
            <a:ext cx="5704521" cy="190821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91438" tIns="91438" rIns="91438" bIns="91438" numCol="1" anchor="t">
            <a:spAutoFit/>
          </a:bodyPr>
          <a:lstStyle/>
          <a:p>
            <a:pPr>
              <a:defRPr sz="2800">
                <a:solidFill>
                  <a:srgbClr val="0055A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GB" dirty="0"/>
              <a:t>         </a:t>
            </a:r>
            <a:r>
              <a:rPr dirty="0"/>
              <a:t> </a:t>
            </a:r>
            <a:r>
              <a:rPr b="1" dirty="0"/>
              <a:t>Full conversion to NC state</a:t>
            </a:r>
          </a:p>
          <a:p>
            <a:pPr>
              <a:defRPr sz="2800">
                <a:solidFill>
                  <a:srgbClr val="0055A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GB" dirty="0"/>
              <a:t>- </a:t>
            </a:r>
            <a:r>
              <a:rPr dirty="0"/>
              <a:t>As the NC area increases, </a:t>
            </a:r>
            <a:r>
              <a:rPr lang="en-GB" dirty="0"/>
              <a:t>the </a:t>
            </a:r>
            <a:r>
              <a:rPr dirty="0"/>
              <a:t>flux density in</a:t>
            </a:r>
            <a:r>
              <a:rPr lang="en-GB" dirty="0"/>
              <a:t> the</a:t>
            </a:r>
            <a:r>
              <a:rPr dirty="0"/>
              <a:t> </a:t>
            </a:r>
            <a:r>
              <a:rPr lang="en-US" dirty="0"/>
              <a:t>magnetic flux gate </a:t>
            </a:r>
            <a:r>
              <a:rPr dirty="0"/>
              <a:t>decreases to ambient level</a:t>
            </a:r>
          </a:p>
        </p:txBody>
      </p:sp>
      <p:sp>
        <p:nvSpPr>
          <p:cNvPr id="6" name="TextBox 26">
            <a:extLst>
              <a:ext uri="{FF2B5EF4-FFF2-40B4-BE49-F238E27FC236}">
                <a16:creationId xmlns:a16="http://schemas.microsoft.com/office/drawing/2014/main" id="{FD20B74D-2042-B266-C475-15F1864E4243}"/>
              </a:ext>
            </a:extLst>
          </p:cNvPr>
          <p:cNvSpPr txBox="1"/>
          <p:nvPr/>
        </p:nvSpPr>
        <p:spPr>
          <a:xfrm>
            <a:off x="171838" y="1976328"/>
            <a:ext cx="4787237" cy="13758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91438" tIns="91438" rIns="91438" bIns="91438" numCol="1" anchor="t">
            <a:noAutofit/>
          </a:bodyPr>
          <a:lstStyle/>
          <a:p>
            <a:pPr>
              <a:defRPr sz="2800">
                <a:solidFill>
                  <a:srgbClr val="0055A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dirty="0"/>
              <a:t> </a:t>
            </a:r>
            <a:r>
              <a:rPr lang="en-GB" dirty="0"/>
              <a:t>       </a:t>
            </a:r>
            <a:r>
              <a:rPr b="1" dirty="0"/>
              <a:t>Heater is turned on</a:t>
            </a:r>
            <a:r>
              <a:rPr dirty="0"/>
              <a:t> </a:t>
            </a:r>
          </a:p>
          <a:p>
            <a:pPr>
              <a:defRPr sz="2800">
                <a:solidFill>
                  <a:srgbClr val="0055A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GB" dirty="0"/>
              <a:t>- </a:t>
            </a:r>
            <a:r>
              <a:rPr dirty="0"/>
              <a:t>SC/NC boundary</a:t>
            </a:r>
            <a:r>
              <a:rPr lang="en-GB" dirty="0"/>
              <a:t> </a:t>
            </a:r>
            <a:r>
              <a:rPr dirty="0"/>
              <a:t>expands  outwards towards edge of disk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4A214F67-F051-B35C-A3AE-1ED147B012E2}"/>
              </a:ext>
            </a:extLst>
          </p:cNvPr>
          <p:cNvSpPr/>
          <p:nvPr/>
        </p:nvSpPr>
        <p:spPr>
          <a:xfrm>
            <a:off x="170481" y="8275750"/>
            <a:ext cx="720000" cy="720000"/>
          </a:xfrm>
          <a:prstGeom prst="ellipse">
            <a:avLst/>
          </a:prstGeom>
          <a:solidFill>
            <a:srgbClr val="C00000"/>
          </a:solidFill>
          <a:ln w="38100" cap="flat">
            <a:solidFill>
              <a:srgbClr val="C00000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91439" rIns="91439" bIns="91439" numCol="1" spcCol="38100" rtlCol="0" anchor="ctr">
            <a:spAutoFit/>
          </a:bodyPr>
          <a:lstStyle/>
          <a:p>
            <a:pPr marL="0" marR="0" indent="0" algn="ct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3600" b="0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1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2DE78EC8-E400-86E0-9015-EC13E96C25F4}"/>
              </a:ext>
            </a:extLst>
          </p:cNvPr>
          <p:cNvSpPr/>
          <p:nvPr/>
        </p:nvSpPr>
        <p:spPr>
          <a:xfrm>
            <a:off x="170481" y="1596355"/>
            <a:ext cx="720000" cy="720000"/>
          </a:xfrm>
          <a:prstGeom prst="ellipse">
            <a:avLst/>
          </a:prstGeom>
          <a:solidFill>
            <a:srgbClr val="C00000"/>
          </a:solidFill>
          <a:ln w="38100" cap="flat">
            <a:solidFill>
              <a:srgbClr val="C00000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91439" rIns="91439" bIns="91439" numCol="1" spcCol="38100" rtlCol="0" anchor="ctr">
            <a:spAutoFit/>
          </a:bodyPr>
          <a:lstStyle/>
          <a:p>
            <a:pPr marL="0" marR="0" indent="0" algn="ct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kumimoji="0" lang="en-GB" sz="3600" b="0" i="0" u="none" strike="noStrike" cap="none" spc="0" normalizeH="0" baseline="0">
              <a:ln>
                <a:noFill/>
              </a:ln>
              <a:solidFill>
                <a:schemeClr val="bg1"/>
              </a:solidFill>
              <a:effectLst/>
              <a:uFillTx/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CE023556-3A61-7767-DF25-902E2DE4E148}"/>
              </a:ext>
            </a:extLst>
          </p:cNvPr>
          <p:cNvSpPr/>
          <p:nvPr/>
        </p:nvSpPr>
        <p:spPr>
          <a:xfrm>
            <a:off x="17981748" y="1596355"/>
            <a:ext cx="720000" cy="720000"/>
          </a:xfrm>
          <a:prstGeom prst="ellipse">
            <a:avLst/>
          </a:prstGeom>
          <a:solidFill>
            <a:srgbClr val="C00000"/>
          </a:solidFill>
          <a:ln w="38100" cap="flat">
            <a:solidFill>
              <a:srgbClr val="C00000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91439" rIns="91439" bIns="91439" numCol="1" spcCol="38100" rtlCol="0" anchor="ctr">
            <a:spAutoFit/>
          </a:bodyPr>
          <a:lstStyle/>
          <a:p>
            <a:pPr marL="0" marR="0" indent="0" algn="ct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kumimoji="0" lang="en-GB" sz="3600" b="0" i="0" u="none" strike="noStrike" cap="none" spc="0" normalizeH="0" baseline="0">
              <a:ln>
                <a:noFill/>
              </a:ln>
              <a:solidFill>
                <a:schemeClr val="bg1"/>
              </a:solidFill>
              <a:effectLst/>
              <a:uFillTx/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D3D0EE80-55ED-2192-E423-4E730F256459}"/>
              </a:ext>
            </a:extLst>
          </p:cNvPr>
          <p:cNvSpPr/>
          <p:nvPr/>
        </p:nvSpPr>
        <p:spPr>
          <a:xfrm>
            <a:off x="17451953" y="7908283"/>
            <a:ext cx="720000" cy="720000"/>
          </a:xfrm>
          <a:prstGeom prst="ellipse">
            <a:avLst/>
          </a:prstGeom>
          <a:solidFill>
            <a:srgbClr val="C00000"/>
          </a:solidFill>
          <a:ln w="38100" cap="flat">
            <a:solidFill>
              <a:srgbClr val="C00000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91439" rIns="91439" bIns="91439" numCol="1" spcCol="38100" rtlCol="0" anchor="ctr">
            <a:spAutoFit/>
          </a:bodyPr>
          <a:lstStyle/>
          <a:p>
            <a:pPr marL="0" marR="0" indent="0" algn="ct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3600" b="0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4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6FE32195-F4F5-F0E8-FC68-A93C74BF14FC}"/>
              </a:ext>
            </a:extLst>
          </p:cNvPr>
          <p:cNvSpPr/>
          <p:nvPr/>
        </p:nvSpPr>
        <p:spPr>
          <a:xfrm>
            <a:off x="9704448" y="12604728"/>
            <a:ext cx="720000" cy="720000"/>
          </a:xfrm>
          <a:prstGeom prst="ellipse">
            <a:avLst/>
          </a:prstGeom>
          <a:solidFill>
            <a:srgbClr val="C00000"/>
          </a:solidFill>
          <a:ln w="38100" cap="flat">
            <a:solidFill>
              <a:srgbClr val="C00000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91439" rIns="91439" bIns="91439" numCol="1" spcCol="38100" rtlCol="0" anchor="ctr">
            <a:spAutoFit/>
          </a:bodyPr>
          <a:lstStyle/>
          <a:p>
            <a:pPr marL="0" marR="0" indent="0" algn="ct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kumimoji="0" lang="en-GB" sz="3600" b="0" i="0" u="none" strike="noStrike" cap="none" spc="0" normalizeH="0" baseline="0">
              <a:ln>
                <a:noFill/>
              </a:ln>
              <a:solidFill>
                <a:schemeClr val="bg1"/>
              </a:solidFill>
              <a:effectLst/>
              <a:uFillTx/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5C23D15-10E0-81DF-1FAF-09DFDA94966A}"/>
              </a:ext>
            </a:extLst>
          </p:cNvPr>
          <p:cNvSpPr/>
          <p:nvPr/>
        </p:nvSpPr>
        <p:spPr>
          <a:xfrm>
            <a:off x="6494136" y="10066433"/>
            <a:ext cx="720000" cy="720000"/>
          </a:xfrm>
          <a:prstGeom prst="ellipse">
            <a:avLst/>
          </a:prstGeom>
          <a:solidFill>
            <a:srgbClr val="C00000"/>
          </a:solidFill>
          <a:ln w="38100" cap="flat">
            <a:solidFill>
              <a:srgbClr val="C00000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91439" rIns="91439" bIns="91439" numCol="1" spcCol="38100" rtlCol="0" anchor="ctr">
            <a:spAutoFit/>
          </a:bodyPr>
          <a:lstStyle/>
          <a:p>
            <a:pPr marL="0" marR="0" indent="0" algn="ct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3600" b="0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1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7B07A5C1-1977-AAE2-3F1D-E581A99E3A2B}"/>
              </a:ext>
            </a:extLst>
          </p:cNvPr>
          <p:cNvSpPr/>
          <p:nvPr/>
        </p:nvSpPr>
        <p:spPr>
          <a:xfrm>
            <a:off x="8074567" y="6049990"/>
            <a:ext cx="720000" cy="720000"/>
          </a:xfrm>
          <a:prstGeom prst="ellipse">
            <a:avLst/>
          </a:prstGeom>
          <a:solidFill>
            <a:srgbClr val="C00000"/>
          </a:solidFill>
          <a:ln w="38100" cap="flat">
            <a:solidFill>
              <a:srgbClr val="C00000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91439" rIns="91439" bIns="91439" numCol="1" spcCol="38100" rtlCol="0" anchor="ctr">
            <a:spAutoFit/>
          </a:bodyPr>
          <a:lstStyle/>
          <a:p>
            <a:pPr marL="0" marR="0" indent="0" algn="ct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kumimoji="0" lang="en-GB" sz="3600" b="0" i="0" u="none" strike="noStrike" cap="none" spc="0" normalizeH="0" baseline="0">
              <a:ln>
                <a:noFill/>
              </a:ln>
              <a:solidFill>
                <a:schemeClr val="bg1"/>
              </a:solidFill>
              <a:effectLst/>
              <a:uFillTx/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E54C4D54-0FE3-AD83-DCD3-3AF7E75EC0AF}"/>
              </a:ext>
            </a:extLst>
          </p:cNvPr>
          <p:cNvSpPr/>
          <p:nvPr/>
        </p:nvSpPr>
        <p:spPr>
          <a:xfrm>
            <a:off x="9690205" y="10125528"/>
            <a:ext cx="720000" cy="720000"/>
          </a:xfrm>
          <a:prstGeom prst="ellipse">
            <a:avLst/>
          </a:prstGeom>
          <a:solidFill>
            <a:srgbClr val="C00000"/>
          </a:solidFill>
          <a:ln w="38100" cap="flat">
            <a:solidFill>
              <a:srgbClr val="C00000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91439" rIns="91439" bIns="91439" numCol="1" spcCol="38100" rtlCol="0" anchor="ctr">
            <a:spAutoFit/>
          </a:bodyPr>
          <a:lstStyle/>
          <a:p>
            <a:pPr marL="0" marR="0" indent="0" algn="ct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kumimoji="0" lang="en-GB" sz="36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BE23EC65-F4E6-F0EF-5C8C-88047B2EE8A7}"/>
              </a:ext>
            </a:extLst>
          </p:cNvPr>
          <p:cNvSpPr/>
          <p:nvPr/>
        </p:nvSpPr>
        <p:spPr>
          <a:xfrm>
            <a:off x="11972567" y="5173398"/>
            <a:ext cx="720000" cy="720000"/>
          </a:xfrm>
          <a:prstGeom prst="ellipse">
            <a:avLst/>
          </a:prstGeom>
          <a:solidFill>
            <a:srgbClr val="C00000"/>
          </a:solidFill>
          <a:ln w="38100" cap="flat">
            <a:solidFill>
              <a:srgbClr val="C00000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91439" rIns="91439" bIns="91439" numCol="1" spcCol="38100" rtlCol="0" anchor="ctr">
            <a:spAutoFit/>
          </a:bodyPr>
          <a:lstStyle/>
          <a:p>
            <a:pPr marL="0" marR="0" indent="0" algn="ct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3600" b="0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4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B2F0A78D-6AED-4078-2870-7567AF83FB2D}"/>
              </a:ext>
            </a:extLst>
          </p:cNvPr>
          <p:cNvSpPr/>
          <p:nvPr/>
        </p:nvSpPr>
        <p:spPr>
          <a:xfrm>
            <a:off x="15431988" y="8401878"/>
            <a:ext cx="720000" cy="720000"/>
          </a:xfrm>
          <a:prstGeom prst="ellipse">
            <a:avLst/>
          </a:prstGeom>
          <a:solidFill>
            <a:srgbClr val="C00000"/>
          </a:solidFill>
          <a:ln w="38100" cap="flat">
            <a:solidFill>
              <a:srgbClr val="C00000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91439" rIns="91439" bIns="91439" numCol="1" spcCol="38100" rtlCol="0" anchor="ctr">
            <a:spAutoFit/>
          </a:bodyPr>
          <a:lstStyle/>
          <a:p>
            <a:pPr marL="0" marR="0" indent="0" algn="ct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kumimoji="0" lang="en-GB" sz="3600" b="0" i="0" u="none" strike="noStrike" cap="none" spc="0" normalizeH="0" baseline="0">
              <a:ln>
                <a:noFill/>
              </a:ln>
              <a:solidFill>
                <a:schemeClr val="bg1"/>
              </a:solidFill>
              <a:effectLst/>
              <a:uFillTx/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00B69DC1-091F-7E10-8696-9A3EBD7DC62F}"/>
              </a:ext>
            </a:extLst>
          </p:cNvPr>
          <p:cNvSpPr/>
          <p:nvPr/>
        </p:nvSpPr>
        <p:spPr>
          <a:xfrm>
            <a:off x="10200290" y="2710591"/>
            <a:ext cx="2455323" cy="480611"/>
          </a:xfrm>
          <a:prstGeom prst="rightArrow">
            <a:avLst>
              <a:gd name="adj1" fmla="val 30318"/>
              <a:gd name="adj2" fmla="val 79523"/>
            </a:avLst>
          </a:prstGeom>
          <a:solidFill>
            <a:srgbClr val="C00000"/>
          </a:solidFill>
          <a:ln w="38100" cap="flat">
            <a:solidFill>
              <a:srgbClr val="C00000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91439" rIns="91439" bIns="91439" numCol="1" spcCol="38100" rtlCol="0" anchor="ctr">
            <a:spAutoFit/>
          </a:bodyPr>
          <a:lstStyle/>
          <a:p>
            <a:pPr marL="0" marR="0" indent="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3600" b="0" i="0" u="none" strike="noStrike" cap="none" spc="0" normalizeH="0" baseline="0">
              <a:ln>
                <a:noFill/>
              </a:ln>
              <a:solidFill>
                <a:srgbClr val="0055A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Slide Number">
            <a:extLst>
              <a:ext uri="{FF2B5EF4-FFF2-40B4-BE49-F238E27FC236}">
                <a16:creationId xmlns:a16="http://schemas.microsoft.com/office/drawing/2014/main" id="{36950390-510C-98B3-8361-A107E532DEC2}"/>
              </a:ext>
            </a:extLst>
          </p:cNvPr>
          <p:cNvSpPr txBox="1">
            <a:spLocks/>
          </p:cNvSpPr>
          <p:nvPr/>
        </p:nvSpPr>
        <p:spPr>
          <a:xfrm>
            <a:off x="23976073" y="13051133"/>
            <a:ext cx="415498" cy="738662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800" b="1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defRPr>
            </a:lvl1pPr>
            <a:lvl2pPr marL="0" marR="0" indent="4572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9144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13716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18288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22860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27432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32004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36576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86CB4B4D-7CA3-9044-876B-883B54F8677D}" type="slidenum">
              <a:rPr lang="en-GB" sz="3600" smtClean="0"/>
              <a:pPr/>
              <a:t>7</a:t>
            </a:fld>
            <a:endParaRPr lang="en-GB" sz="3600" dirty="0"/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TextBox 31"/>
          <p:cNvSpPr txBox="1"/>
          <p:nvPr/>
        </p:nvSpPr>
        <p:spPr>
          <a:xfrm>
            <a:off x="17426856" y="8222073"/>
            <a:ext cx="5945209" cy="190821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91438" tIns="91438" rIns="91438" bIns="91438" numCol="1" anchor="t">
            <a:spAutoFit/>
          </a:bodyPr>
          <a:lstStyle/>
          <a:p>
            <a:pPr>
              <a:defRPr sz="2800" b="1">
                <a:solidFill>
                  <a:srgbClr val="0055A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GB" dirty="0"/>
              <a:t>        </a:t>
            </a:r>
            <a:r>
              <a:rPr dirty="0"/>
              <a:t>Heater </a:t>
            </a:r>
            <a:r>
              <a:rPr lang="en-GB" dirty="0"/>
              <a:t>is turned o</a:t>
            </a:r>
            <a:r>
              <a:rPr dirty="0"/>
              <a:t>ff </a:t>
            </a:r>
          </a:p>
          <a:p>
            <a:pPr>
              <a:defRPr sz="2800">
                <a:solidFill>
                  <a:srgbClr val="0055A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GB" dirty="0"/>
              <a:t>- </a:t>
            </a:r>
            <a:r>
              <a:rPr dirty="0"/>
              <a:t>Sample re-cools with closed boundary topology</a:t>
            </a:r>
            <a:r>
              <a:rPr lang="en-GB" dirty="0"/>
              <a:t>,</a:t>
            </a:r>
            <a:r>
              <a:rPr dirty="0"/>
              <a:t>  </a:t>
            </a:r>
            <a:r>
              <a:rPr dirty="0" err="1"/>
              <a:t>i</a:t>
            </a:r>
            <a:r>
              <a:rPr lang="en-GB" dirty="0"/>
              <a:t>.</a:t>
            </a:r>
            <a:r>
              <a:rPr dirty="0"/>
              <a:t>e</a:t>
            </a:r>
            <a:r>
              <a:rPr lang="en-GB" dirty="0"/>
              <a:t>.-</a:t>
            </a:r>
            <a:r>
              <a:rPr dirty="0"/>
              <a:t> SC/NC boundary contracts towards aperture</a:t>
            </a:r>
          </a:p>
        </p:txBody>
      </p:sp>
      <p:sp>
        <p:nvSpPr>
          <p:cNvPr id="78" name="Title 1"/>
          <p:cNvSpPr txBox="1">
            <a:spLocks noGrp="1"/>
          </p:cNvSpPr>
          <p:nvPr>
            <p:ph type="title"/>
          </p:nvPr>
        </p:nvSpPr>
        <p:spPr>
          <a:xfrm>
            <a:off x="324329" y="58885"/>
            <a:ext cx="23047736" cy="1392176"/>
          </a:xfrm>
          <a:prstGeom prst="rect">
            <a:avLst/>
          </a:prstGeom>
        </p:spPr>
        <p:txBody>
          <a:bodyPr/>
          <a:lstStyle/>
          <a:p>
            <a:r>
              <a:rPr dirty="0"/>
              <a:t>How does it work? </a:t>
            </a:r>
          </a:p>
        </p:txBody>
      </p:sp>
      <p:grpSp>
        <p:nvGrpSpPr>
          <p:cNvPr id="81" name="Group 22"/>
          <p:cNvGrpSpPr/>
          <p:nvPr/>
        </p:nvGrpSpPr>
        <p:grpSpPr>
          <a:xfrm>
            <a:off x="234330" y="10081906"/>
            <a:ext cx="4860000" cy="2160001"/>
            <a:chOff x="0" y="0"/>
            <a:chExt cx="4859999" cy="2159999"/>
          </a:xfrm>
        </p:grpSpPr>
        <p:sp>
          <p:nvSpPr>
            <p:cNvPr id="79" name="Rectangle 18"/>
            <p:cNvSpPr/>
            <p:nvPr/>
          </p:nvSpPr>
          <p:spPr>
            <a:xfrm>
              <a:off x="0" y="0"/>
              <a:ext cx="4860000" cy="2160000"/>
            </a:xfrm>
            <a:prstGeom prst="rect">
              <a:avLst/>
            </a:prstGeom>
            <a:solidFill>
              <a:srgbClr val="0055A0"/>
            </a:solidFill>
            <a:ln w="38100" cap="flat">
              <a:solidFill>
                <a:srgbClr val="0055A0"/>
              </a:solidFill>
              <a:prstDash val="solid"/>
              <a:round/>
            </a:ln>
            <a:effectLst/>
          </p:spPr>
          <p:txBody>
            <a:bodyPr wrap="square" lIns="91438" tIns="91438" rIns="91438" bIns="91438" numCol="1" anchor="ctr">
              <a:noAutofit/>
            </a:bodyPr>
            <a:lstStyle/>
            <a:p>
              <a:pPr>
                <a:defRPr>
                  <a:solidFill>
                    <a:srgbClr val="0055A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pic>
          <p:nvPicPr>
            <p:cNvPr id="80" name="Picture 8" descr="Picture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9999" y="50324"/>
              <a:ext cx="4680001" cy="205935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84" name="Group 23"/>
          <p:cNvGrpSpPr/>
          <p:nvPr/>
        </p:nvGrpSpPr>
        <p:grpSpPr>
          <a:xfrm>
            <a:off x="5226503" y="1870896"/>
            <a:ext cx="4860000" cy="2160001"/>
            <a:chOff x="0" y="0"/>
            <a:chExt cx="4859999" cy="2159999"/>
          </a:xfrm>
        </p:grpSpPr>
        <p:sp>
          <p:nvSpPr>
            <p:cNvPr id="82" name="Rectangle 19"/>
            <p:cNvSpPr/>
            <p:nvPr/>
          </p:nvSpPr>
          <p:spPr>
            <a:xfrm>
              <a:off x="0" y="0"/>
              <a:ext cx="4860000" cy="2160000"/>
            </a:xfrm>
            <a:prstGeom prst="rect">
              <a:avLst/>
            </a:prstGeom>
            <a:solidFill>
              <a:srgbClr val="0055A0"/>
            </a:solidFill>
            <a:ln w="38100" cap="flat">
              <a:solidFill>
                <a:srgbClr val="0055A0"/>
              </a:solidFill>
              <a:prstDash val="solid"/>
              <a:round/>
            </a:ln>
            <a:effectLst/>
          </p:spPr>
          <p:txBody>
            <a:bodyPr wrap="square" lIns="91438" tIns="91438" rIns="91438" bIns="91438" numCol="1" anchor="ctr">
              <a:noAutofit/>
            </a:bodyPr>
            <a:lstStyle/>
            <a:p>
              <a:pPr>
                <a:defRPr>
                  <a:solidFill>
                    <a:srgbClr val="0055A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pic>
          <p:nvPicPr>
            <p:cNvPr id="83" name="Picture 10" descr="Picture 1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9999" y="75530"/>
              <a:ext cx="4680001" cy="200894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87" name="Group 24"/>
          <p:cNvGrpSpPr/>
          <p:nvPr/>
        </p:nvGrpSpPr>
        <p:grpSpPr>
          <a:xfrm>
            <a:off x="12745613" y="1870896"/>
            <a:ext cx="4860000" cy="2160001"/>
            <a:chOff x="0" y="0"/>
            <a:chExt cx="4859999" cy="2159999"/>
          </a:xfrm>
        </p:grpSpPr>
        <p:sp>
          <p:nvSpPr>
            <p:cNvPr id="85" name="Rectangle 20"/>
            <p:cNvSpPr/>
            <p:nvPr/>
          </p:nvSpPr>
          <p:spPr>
            <a:xfrm>
              <a:off x="0" y="0"/>
              <a:ext cx="4860000" cy="2160000"/>
            </a:xfrm>
            <a:prstGeom prst="rect">
              <a:avLst/>
            </a:prstGeom>
            <a:solidFill>
              <a:srgbClr val="0055A0"/>
            </a:solidFill>
            <a:ln w="38100" cap="flat">
              <a:solidFill>
                <a:srgbClr val="0055A0"/>
              </a:solidFill>
              <a:prstDash val="solid"/>
              <a:round/>
            </a:ln>
            <a:effectLst/>
          </p:spPr>
          <p:txBody>
            <a:bodyPr wrap="square" lIns="91438" tIns="91438" rIns="91438" bIns="91438" numCol="1" anchor="ctr">
              <a:noAutofit/>
            </a:bodyPr>
            <a:lstStyle/>
            <a:p>
              <a:pPr>
                <a:defRPr>
                  <a:solidFill>
                    <a:srgbClr val="0055A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pic>
          <p:nvPicPr>
            <p:cNvPr id="86" name="Picture 12" descr="Picture 12"/>
            <p:cNvPicPr>
              <a:picLocks noChangeAspect="1"/>
            </p:cNvPicPr>
            <p:nvPr/>
          </p:nvPicPr>
          <p:blipFill>
            <a:blip r:embed="rId4"/>
            <a:srcRect b="1364"/>
            <a:stretch>
              <a:fillRect/>
            </a:stretch>
          </p:blipFill>
          <p:spPr>
            <a:xfrm>
              <a:off x="89999" y="23727"/>
              <a:ext cx="4680001" cy="211254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90" name="Group 25"/>
          <p:cNvGrpSpPr/>
          <p:nvPr/>
        </p:nvGrpSpPr>
        <p:grpSpPr>
          <a:xfrm>
            <a:off x="17576263" y="10081906"/>
            <a:ext cx="4860001" cy="2160001"/>
            <a:chOff x="0" y="0"/>
            <a:chExt cx="4859999" cy="2159999"/>
          </a:xfrm>
        </p:grpSpPr>
        <p:sp>
          <p:nvSpPr>
            <p:cNvPr id="88" name="Rectangle 21"/>
            <p:cNvSpPr/>
            <p:nvPr/>
          </p:nvSpPr>
          <p:spPr>
            <a:xfrm>
              <a:off x="0" y="0"/>
              <a:ext cx="4860000" cy="2160000"/>
            </a:xfrm>
            <a:prstGeom prst="rect">
              <a:avLst/>
            </a:prstGeom>
            <a:solidFill>
              <a:srgbClr val="0055A0"/>
            </a:solidFill>
            <a:ln w="38100" cap="flat">
              <a:solidFill>
                <a:srgbClr val="0055A0"/>
              </a:solidFill>
              <a:prstDash val="solid"/>
              <a:round/>
            </a:ln>
            <a:effectLst/>
          </p:spPr>
          <p:txBody>
            <a:bodyPr wrap="square" lIns="91438" tIns="91438" rIns="91438" bIns="91438" numCol="1" anchor="ctr">
              <a:noAutofit/>
            </a:bodyPr>
            <a:lstStyle/>
            <a:p>
              <a:pPr>
                <a:defRPr>
                  <a:solidFill>
                    <a:srgbClr val="0055A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pic>
          <p:nvPicPr>
            <p:cNvPr id="89" name="Picture 14" descr="Picture 1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9999" y="38334"/>
              <a:ext cx="4680001" cy="208333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91" name="Picture 16" descr="Picture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86855" y="4370535"/>
            <a:ext cx="12240001" cy="7819375"/>
          </a:xfrm>
          <a:prstGeom prst="rect">
            <a:avLst/>
          </a:prstGeom>
          <a:ln w="12700">
            <a:miter lim="400000"/>
          </a:ln>
        </p:spPr>
      </p:pic>
      <p:sp>
        <p:nvSpPr>
          <p:cNvPr id="92" name="Arrow: Up 33"/>
          <p:cNvSpPr/>
          <p:nvPr/>
        </p:nvSpPr>
        <p:spPr>
          <a:xfrm rot="10800000" flipH="1">
            <a:off x="19935349" y="3778210"/>
            <a:ext cx="380569" cy="45072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036"/>
                </a:moveTo>
                <a:lnTo>
                  <a:pt x="10800" y="0"/>
                </a:lnTo>
                <a:lnTo>
                  <a:pt x="21600" y="2036"/>
                </a:lnTo>
                <a:lnTo>
                  <a:pt x="13708" y="2036"/>
                </a:lnTo>
                <a:lnTo>
                  <a:pt x="13708" y="21600"/>
                </a:lnTo>
                <a:lnTo>
                  <a:pt x="7892" y="21600"/>
                </a:lnTo>
                <a:lnTo>
                  <a:pt x="7892" y="2036"/>
                </a:lnTo>
                <a:close/>
              </a:path>
            </a:pathLst>
          </a:custGeom>
          <a:solidFill>
            <a:srgbClr val="C00000"/>
          </a:solidFill>
          <a:ln w="38100">
            <a:solidFill>
              <a:srgbClr val="C00000"/>
            </a:solidFill>
          </a:ln>
        </p:spPr>
        <p:txBody>
          <a:bodyPr lIns="91438" tIns="91438" rIns="91438" bIns="91438" anchor="ctr"/>
          <a:lstStyle/>
          <a:p>
            <a:pPr>
              <a:defRPr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93" name="Arrow: Up 34"/>
          <p:cNvSpPr/>
          <p:nvPr/>
        </p:nvSpPr>
        <p:spPr>
          <a:xfrm>
            <a:off x="2686481" y="3636318"/>
            <a:ext cx="380569" cy="45072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036"/>
                </a:moveTo>
                <a:lnTo>
                  <a:pt x="10800" y="0"/>
                </a:lnTo>
                <a:lnTo>
                  <a:pt x="21600" y="2036"/>
                </a:lnTo>
                <a:lnTo>
                  <a:pt x="13708" y="2036"/>
                </a:lnTo>
                <a:lnTo>
                  <a:pt x="13708" y="21600"/>
                </a:lnTo>
                <a:lnTo>
                  <a:pt x="7892" y="21600"/>
                </a:lnTo>
                <a:lnTo>
                  <a:pt x="7892" y="2036"/>
                </a:lnTo>
                <a:close/>
              </a:path>
            </a:pathLst>
          </a:custGeom>
          <a:solidFill>
            <a:srgbClr val="C00000"/>
          </a:solidFill>
          <a:ln w="38100">
            <a:solidFill>
              <a:srgbClr val="C00000"/>
            </a:solidFill>
          </a:ln>
        </p:spPr>
        <p:txBody>
          <a:bodyPr lIns="91438" tIns="91438" rIns="91438" bIns="91438" anchor="ctr"/>
          <a:lstStyle/>
          <a:p>
            <a:pPr>
              <a:defRPr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95" name="Arrow: Up 36"/>
          <p:cNvSpPr/>
          <p:nvPr/>
        </p:nvSpPr>
        <p:spPr>
          <a:xfrm rot="16200000" flipH="1">
            <a:off x="11049938" y="6485911"/>
            <a:ext cx="570717" cy="117444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09"/>
                </a:moveTo>
                <a:lnTo>
                  <a:pt x="10800" y="0"/>
                </a:lnTo>
                <a:lnTo>
                  <a:pt x="21600" y="1009"/>
                </a:lnTo>
                <a:lnTo>
                  <a:pt x="13708" y="1009"/>
                </a:lnTo>
                <a:lnTo>
                  <a:pt x="13708" y="21600"/>
                </a:lnTo>
                <a:lnTo>
                  <a:pt x="7892" y="21600"/>
                </a:lnTo>
                <a:lnTo>
                  <a:pt x="7892" y="1009"/>
                </a:lnTo>
                <a:close/>
              </a:path>
            </a:pathLst>
          </a:custGeom>
          <a:solidFill>
            <a:srgbClr val="C00000"/>
          </a:solidFill>
          <a:ln w="38100">
            <a:solidFill>
              <a:srgbClr val="C00000"/>
            </a:solidFill>
          </a:ln>
        </p:spPr>
        <p:txBody>
          <a:bodyPr lIns="91438" tIns="91438" rIns="91438" bIns="91438" anchor="ctr"/>
          <a:lstStyle/>
          <a:p>
            <a:pPr>
              <a:defRPr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96" name="TextBox 38"/>
          <p:cNvSpPr txBox="1"/>
          <p:nvPr/>
        </p:nvSpPr>
        <p:spPr>
          <a:xfrm>
            <a:off x="8768560" y="4431362"/>
            <a:ext cx="2598822" cy="7013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91438" tIns="91438" rIns="91438" bIns="91438">
            <a:spAutoFit/>
          </a:bodyPr>
          <a:lstStyle>
            <a:lvl1pPr algn="ctr">
              <a:defRPr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Heater on</a:t>
            </a:r>
          </a:p>
        </p:txBody>
      </p:sp>
      <p:sp>
        <p:nvSpPr>
          <p:cNvPr id="97" name="TextBox 17"/>
          <p:cNvSpPr txBox="1"/>
          <p:nvPr/>
        </p:nvSpPr>
        <p:spPr>
          <a:xfrm>
            <a:off x="234330" y="8566677"/>
            <a:ext cx="5284447" cy="137030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91438" tIns="91438" rIns="91438" bIns="91438" numCol="1" anchor="t">
            <a:noAutofit/>
          </a:bodyPr>
          <a:lstStyle/>
          <a:p>
            <a:pPr>
              <a:defRPr sz="2800" b="1">
                <a:solidFill>
                  <a:srgbClr val="0055A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GB" dirty="0"/>
              <a:t>        </a:t>
            </a:r>
            <a:r>
              <a:rPr dirty="0"/>
              <a:t>Sample in SC state</a:t>
            </a:r>
          </a:p>
          <a:p>
            <a:pPr>
              <a:defRPr sz="2800">
                <a:solidFill>
                  <a:srgbClr val="0055A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dirty="0"/>
              <a:t> - B is confined to </a:t>
            </a:r>
            <a:r>
              <a:rPr lang="en-GB" dirty="0"/>
              <a:t>the </a:t>
            </a:r>
            <a:r>
              <a:rPr dirty="0"/>
              <a:t>disk aperture, measured by </a:t>
            </a:r>
            <a:r>
              <a:rPr lang="en-GB" dirty="0"/>
              <a:t>a </a:t>
            </a:r>
            <a:r>
              <a:rPr lang="en-US" dirty="0"/>
              <a:t>magnetic flux gate</a:t>
            </a:r>
            <a:endParaRPr dirty="0"/>
          </a:p>
        </p:txBody>
      </p:sp>
      <p:sp>
        <p:nvSpPr>
          <p:cNvPr id="100" name="TextBox 37"/>
          <p:cNvSpPr txBox="1"/>
          <p:nvPr/>
        </p:nvSpPr>
        <p:spPr>
          <a:xfrm>
            <a:off x="10390301" y="12656953"/>
            <a:ext cx="5761687" cy="61554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91438" tIns="91438" rIns="91438" bIns="91438" numCol="1" anchor="t">
            <a:spAutoFit/>
          </a:bodyPr>
          <a:lstStyle>
            <a:lvl1pPr>
              <a:defRPr sz="2800" b="1">
                <a:solidFill>
                  <a:srgbClr val="0055A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rPr dirty="0" err="1"/>
              <a:t>Thermalise</a:t>
            </a:r>
            <a:r>
              <a:rPr lang="en-GB" dirty="0"/>
              <a:t> and</a:t>
            </a:r>
            <a:r>
              <a:rPr dirty="0"/>
              <a:t> repeat</a:t>
            </a:r>
          </a:p>
        </p:txBody>
      </p:sp>
      <p:sp>
        <p:nvSpPr>
          <p:cNvPr id="3" name="TextBox 27">
            <a:extLst>
              <a:ext uri="{FF2B5EF4-FFF2-40B4-BE49-F238E27FC236}">
                <a16:creationId xmlns:a16="http://schemas.microsoft.com/office/drawing/2014/main" id="{70390CC2-8F3F-E118-3554-AB59DFC1D235}"/>
              </a:ext>
            </a:extLst>
          </p:cNvPr>
          <p:cNvSpPr txBox="1"/>
          <p:nvPr/>
        </p:nvSpPr>
        <p:spPr>
          <a:xfrm>
            <a:off x="17792558" y="1887568"/>
            <a:ext cx="5704521" cy="190821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91438" tIns="91438" rIns="91438" bIns="91438" numCol="1" anchor="t">
            <a:spAutoFit/>
          </a:bodyPr>
          <a:lstStyle/>
          <a:p>
            <a:pPr>
              <a:defRPr sz="2800">
                <a:solidFill>
                  <a:srgbClr val="0055A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GB" dirty="0"/>
              <a:t>         </a:t>
            </a:r>
            <a:r>
              <a:rPr dirty="0"/>
              <a:t> </a:t>
            </a:r>
            <a:r>
              <a:rPr b="1" dirty="0"/>
              <a:t>Full conversion to NC state</a:t>
            </a:r>
          </a:p>
          <a:p>
            <a:pPr>
              <a:defRPr sz="2800">
                <a:solidFill>
                  <a:srgbClr val="0055A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GB" dirty="0"/>
              <a:t>- </a:t>
            </a:r>
            <a:r>
              <a:rPr dirty="0"/>
              <a:t>As the NC area increases, </a:t>
            </a:r>
            <a:r>
              <a:rPr lang="en-GB" dirty="0"/>
              <a:t>the </a:t>
            </a:r>
            <a:r>
              <a:rPr dirty="0"/>
              <a:t>flux density in</a:t>
            </a:r>
            <a:r>
              <a:rPr lang="en-GB" dirty="0"/>
              <a:t> the</a:t>
            </a:r>
            <a:r>
              <a:rPr dirty="0"/>
              <a:t> </a:t>
            </a:r>
            <a:r>
              <a:rPr lang="en-US" dirty="0"/>
              <a:t>magnetic flux gate </a:t>
            </a:r>
            <a:r>
              <a:rPr dirty="0"/>
              <a:t>decreases to ambient level</a:t>
            </a:r>
          </a:p>
        </p:txBody>
      </p:sp>
      <p:sp>
        <p:nvSpPr>
          <p:cNvPr id="6" name="TextBox 26">
            <a:extLst>
              <a:ext uri="{FF2B5EF4-FFF2-40B4-BE49-F238E27FC236}">
                <a16:creationId xmlns:a16="http://schemas.microsoft.com/office/drawing/2014/main" id="{FD20B74D-2042-B266-C475-15F1864E4243}"/>
              </a:ext>
            </a:extLst>
          </p:cNvPr>
          <p:cNvSpPr txBox="1"/>
          <p:nvPr/>
        </p:nvSpPr>
        <p:spPr>
          <a:xfrm>
            <a:off x="171838" y="1976328"/>
            <a:ext cx="4787237" cy="13758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91438" tIns="91438" rIns="91438" bIns="91438" numCol="1" anchor="t">
            <a:noAutofit/>
          </a:bodyPr>
          <a:lstStyle/>
          <a:p>
            <a:pPr>
              <a:defRPr sz="2800">
                <a:solidFill>
                  <a:srgbClr val="0055A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dirty="0"/>
              <a:t> </a:t>
            </a:r>
            <a:r>
              <a:rPr lang="en-GB" dirty="0"/>
              <a:t>       </a:t>
            </a:r>
            <a:r>
              <a:rPr b="1" dirty="0"/>
              <a:t>Heater is turned on</a:t>
            </a:r>
            <a:r>
              <a:rPr dirty="0"/>
              <a:t> </a:t>
            </a:r>
          </a:p>
          <a:p>
            <a:pPr>
              <a:defRPr sz="2800">
                <a:solidFill>
                  <a:srgbClr val="0055A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GB" dirty="0"/>
              <a:t>- </a:t>
            </a:r>
            <a:r>
              <a:rPr dirty="0"/>
              <a:t>SC/NC boundary</a:t>
            </a:r>
            <a:r>
              <a:rPr lang="en-GB" dirty="0"/>
              <a:t> </a:t>
            </a:r>
            <a:r>
              <a:rPr dirty="0"/>
              <a:t>expands  outwards towards edge of disk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4A214F67-F051-B35C-A3AE-1ED147B012E2}"/>
              </a:ext>
            </a:extLst>
          </p:cNvPr>
          <p:cNvSpPr/>
          <p:nvPr/>
        </p:nvSpPr>
        <p:spPr>
          <a:xfrm>
            <a:off x="170481" y="8275750"/>
            <a:ext cx="720000" cy="720000"/>
          </a:xfrm>
          <a:prstGeom prst="ellipse">
            <a:avLst/>
          </a:prstGeom>
          <a:solidFill>
            <a:srgbClr val="C00000"/>
          </a:solidFill>
          <a:ln w="38100" cap="flat">
            <a:solidFill>
              <a:srgbClr val="C00000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91439" rIns="91439" bIns="91439" numCol="1" spcCol="38100" rtlCol="0" anchor="ctr">
            <a:spAutoFit/>
          </a:bodyPr>
          <a:lstStyle/>
          <a:p>
            <a:pPr marL="0" marR="0" indent="0" algn="ct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3600" b="0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1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2DE78EC8-E400-86E0-9015-EC13E96C25F4}"/>
              </a:ext>
            </a:extLst>
          </p:cNvPr>
          <p:cNvSpPr/>
          <p:nvPr/>
        </p:nvSpPr>
        <p:spPr>
          <a:xfrm>
            <a:off x="170481" y="1596355"/>
            <a:ext cx="720000" cy="720000"/>
          </a:xfrm>
          <a:prstGeom prst="ellipse">
            <a:avLst/>
          </a:prstGeom>
          <a:solidFill>
            <a:srgbClr val="C00000"/>
          </a:solidFill>
          <a:ln w="38100" cap="flat">
            <a:solidFill>
              <a:srgbClr val="C00000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91439" rIns="91439" bIns="91439" numCol="1" spcCol="38100" rtlCol="0" anchor="ctr">
            <a:spAutoFit/>
          </a:bodyPr>
          <a:lstStyle/>
          <a:p>
            <a:pPr marL="0" marR="0" indent="0" algn="ct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kumimoji="0" lang="en-GB" sz="3600" b="0" i="0" u="none" strike="noStrike" cap="none" spc="0" normalizeH="0" baseline="0">
              <a:ln>
                <a:noFill/>
              </a:ln>
              <a:solidFill>
                <a:schemeClr val="bg1"/>
              </a:solidFill>
              <a:effectLst/>
              <a:uFillTx/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CE023556-3A61-7767-DF25-902E2DE4E148}"/>
              </a:ext>
            </a:extLst>
          </p:cNvPr>
          <p:cNvSpPr/>
          <p:nvPr/>
        </p:nvSpPr>
        <p:spPr>
          <a:xfrm>
            <a:off x="17981748" y="1596355"/>
            <a:ext cx="720000" cy="720000"/>
          </a:xfrm>
          <a:prstGeom prst="ellipse">
            <a:avLst/>
          </a:prstGeom>
          <a:solidFill>
            <a:srgbClr val="C00000"/>
          </a:solidFill>
          <a:ln w="38100" cap="flat">
            <a:solidFill>
              <a:srgbClr val="C00000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91439" rIns="91439" bIns="91439" numCol="1" spcCol="38100" rtlCol="0" anchor="ctr">
            <a:spAutoFit/>
          </a:bodyPr>
          <a:lstStyle/>
          <a:p>
            <a:pPr marL="0" marR="0" indent="0" algn="ct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kumimoji="0" lang="en-GB" sz="3600" b="0" i="0" u="none" strike="noStrike" cap="none" spc="0" normalizeH="0" baseline="0">
              <a:ln>
                <a:noFill/>
              </a:ln>
              <a:solidFill>
                <a:schemeClr val="bg1"/>
              </a:solidFill>
              <a:effectLst/>
              <a:uFillTx/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D3D0EE80-55ED-2192-E423-4E730F256459}"/>
              </a:ext>
            </a:extLst>
          </p:cNvPr>
          <p:cNvSpPr/>
          <p:nvPr/>
        </p:nvSpPr>
        <p:spPr>
          <a:xfrm>
            <a:off x="17451953" y="7908283"/>
            <a:ext cx="720000" cy="720000"/>
          </a:xfrm>
          <a:prstGeom prst="ellipse">
            <a:avLst/>
          </a:prstGeom>
          <a:solidFill>
            <a:srgbClr val="C00000"/>
          </a:solidFill>
          <a:ln w="38100" cap="flat">
            <a:solidFill>
              <a:srgbClr val="C00000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91439" rIns="91439" bIns="91439" numCol="1" spcCol="38100" rtlCol="0" anchor="ctr">
            <a:spAutoFit/>
          </a:bodyPr>
          <a:lstStyle/>
          <a:p>
            <a:pPr marL="0" marR="0" indent="0" algn="ct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3600" b="0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4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6FE32195-F4F5-F0E8-FC68-A93C74BF14FC}"/>
              </a:ext>
            </a:extLst>
          </p:cNvPr>
          <p:cNvSpPr/>
          <p:nvPr/>
        </p:nvSpPr>
        <p:spPr>
          <a:xfrm>
            <a:off x="9704448" y="12604728"/>
            <a:ext cx="720000" cy="720000"/>
          </a:xfrm>
          <a:prstGeom prst="ellipse">
            <a:avLst/>
          </a:prstGeom>
          <a:solidFill>
            <a:srgbClr val="C00000"/>
          </a:solidFill>
          <a:ln w="38100" cap="flat">
            <a:solidFill>
              <a:srgbClr val="C00000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91439" rIns="91439" bIns="91439" numCol="1" spcCol="38100" rtlCol="0" anchor="ctr">
            <a:spAutoFit/>
          </a:bodyPr>
          <a:lstStyle/>
          <a:p>
            <a:pPr marL="0" marR="0" indent="0" algn="ct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kumimoji="0" lang="en-GB" sz="3600" b="0" i="0" u="none" strike="noStrike" cap="none" spc="0" normalizeH="0" baseline="0">
              <a:ln>
                <a:noFill/>
              </a:ln>
              <a:solidFill>
                <a:schemeClr val="bg1"/>
              </a:solidFill>
              <a:effectLst/>
              <a:uFillTx/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5C23D15-10E0-81DF-1FAF-09DFDA94966A}"/>
              </a:ext>
            </a:extLst>
          </p:cNvPr>
          <p:cNvSpPr/>
          <p:nvPr/>
        </p:nvSpPr>
        <p:spPr>
          <a:xfrm>
            <a:off x="6494136" y="10066433"/>
            <a:ext cx="720000" cy="720000"/>
          </a:xfrm>
          <a:prstGeom prst="ellipse">
            <a:avLst/>
          </a:prstGeom>
          <a:solidFill>
            <a:srgbClr val="C00000"/>
          </a:solidFill>
          <a:ln w="38100" cap="flat">
            <a:solidFill>
              <a:srgbClr val="C00000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91439" rIns="91439" bIns="91439" numCol="1" spcCol="38100" rtlCol="0" anchor="ctr">
            <a:spAutoFit/>
          </a:bodyPr>
          <a:lstStyle/>
          <a:p>
            <a:pPr marL="0" marR="0" indent="0" algn="ct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3600" b="0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1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7B07A5C1-1977-AAE2-3F1D-E581A99E3A2B}"/>
              </a:ext>
            </a:extLst>
          </p:cNvPr>
          <p:cNvSpPr/>
          <p:nvPr/>
        </p:nvSpPr>
        <p:spPr>
          <a:xfrm>
            <a:off x="8074567" y="6049990"/>
            <a:ext cx="720000" cy="720000"/>
          </a:xfrm>
          <a:prstGeom prst="ellipse">
            <a:avLst/>
          </a:prstGeom>
          <a:solidFill>
            <a:srgbClr val="C00000"/>
          </a:solidFill>
          <a:ln w="38100" cap="flat">
            <a:solidFill>
              <a:srgbClr val="C00000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91439" rIns="91439" bIns="91439" numCol="1" spcCol="38100" rtlCol="0" anchor="ctr">
            <a:spAutoFit/>
          </a:bodyPr>
          <a:lstStyle/>
          <a:p>
            <a:pPr marL="0" marR="0" indent="0" algn="ct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kumimoji="0" lang="en-GB" sz="3600" b="0" i="0" u="none" strike="noStrike" cap="none" spc="0" normalizeH="0" baseline="0">
              <a:ln>
                <a:noFill/>
              </a:ln>
              <a:solidFill>
                <a:schemeClr val="bg1"/>
              </a:solidFill>
              <a:effectLst/>
              <a:uFillTx/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E54C4D54-0FE3-AD83-DCD3-3AF7E75EC0AF}"/>
              </a:ext>
            </a:extLst>
          </p:cNvPr>
          <p:cNvSpPr/>
          <p:nvPr/>
        </p:nvSpPr>
        <p:spPr>
          <a:xfrm>
            <a:off x="9690205" y="10125528"/>
            <a:ext cx="720000" cy="720000"/>
          </a:xfrm>
          <a:prstGeom prst="ellipse">
            <a:avLst/>
          </a:prstGeom>
          <a:solidFill>
            <a:srgbClr val="C00000"/>
          </a:solidFill>
          <a:ln w="38100" cap="flat">
            <a:solidFill>
              <a:srgbClr val="C00000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91439" rIns="91439" bIns="91439" numCol="1" spcCol="38100" rtlCol="0" anchor="ctr">
            <a:spAutoFit/>
          </a:bodyPr>
          <a:lstStyle/>
          <a:p>
            <a:pPr marL="0" marR="0" indent="0" algn="ct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kumimoji="0" lang="en-GB" sz="36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BE23EC65-F4E6-F0EF-5C8C-88047B2EE8A7}"/>
              </a:ext>
            </a:extLst>
          </p:cNvPr>
          <p:cNvSpPr/>
          <p:nvPr/>
        </p:nvSpPr>
        <p:spPr>
          <a:xfrm>
            <a:off x="11972567" y="5173398"/>
            <a:ext cx="720000" cy="720000"/>
          </a:xfrm>
          <a:prstGeom prst="ellipse">
            <a:avLst/>
          </a:prstGeom>
          <a:solidFill>
            <a:srgbClr val="C00000"/>
          </a:solidFill>
          <a:ln w="38100" cap="flat">
            <a:solidFill>
              <a:srgbClr val="C00000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91439" rIns="91439" bIns="91439" numCol="1" spcCol="38100" rtlCol="0" anchor="ctr">
            <a:spAutoFit/>
          </a:bodyPr>
          <a:lstStyle/>
          <a:p>
            <a:pPr marL="0" marR="0" indent="0" algn="ct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3600" b="0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4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B2F0A78D-6AED-4078-2870-7567AF83FB2D}"/>
              </a:ext>
            </a:extLst>
          </p:cNvPr>
          <p:cNvSpPr/>
          <p:nvPr/>
        </p:nvSpPr>
        <p:spPr>
          <a:xfrm>
            <a:off x="15431988" y="8401878"/>
            <a:ext cx="720000" cy="720000"/>
          </a:xfrm>
          <a:prstGeom prst="ellipse">
            <a:avLst/>
          </a:prstGeom>
          <a:solidFill>
            <a:srgbClr val="C00000"/>
          </a:solidFill>
          <a:ln w="38100" cap="flat">
            <a:solidFill>
              <a:srgbClr val="C00000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91439" rIns="91439" bIns="91439" numCol="1" spcCol="38100" rtlCol="0" anchor="ctr">
            <a:spAutoFit/>
          </a:bodyPr>
          <a:lstStyle/>
          <a:p>
            <a:pPr marL="0" marR="0" indent="0" algn="ct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kumimoji="0" lang="en-GB" sz="3600" b="0" i="0" u="none" strike="noStrike" cap="none" spc="0" normalizeH="0" baseline="0">
              <a:ln>
                <a:noFill/>
              </a:ln>
              <a:solidFill>
                <a:schemeClr val="bg1"/>
              </a:solidFill>
              <a:effectLst/>
              <a:uFillTx/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00B69DC1-091F-7E10-8696-9A3EBD7DC62F}"/>
              </a:ext>
            </a:extLst>
          </p:cNvPr>
          <p:cNvSpPr/>
          <p:nvPr/>
        </p:nvSpPr>
        <p:spPr>
          <a:xfrm>
            <a:off x="10200290" y="2710591"/>
            <a:ext cx="2455323" cy="480611"/>
          </a:xfrm>
          <a:prstGeom prst="rightArrow">
            <a:avLst>
              <a:gd name="adj1" fmla="val 30318"/>
              <a:gd name="adj2" fmla="val 79523"/>
            </a:avLst>
          </a:prstGeom>
          <a:solidFill>
            <a:srgbClr val="C00000"/>
          </a:solidFill>
          <a:ln w="38100" cap="flat">
            <a:solidFill>
              <a:srgbClr val="C00000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91439" rIns="91439" bIns="91439" numCol="1" spcCol="38100" rtlCol="0" anchor="ctr">
            <a:spAutoFit/>
          </a:bodyPr>
          <a:lstStyle/>
          <a:p>
            <a:pPr marL="0" marR="0" indent="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3600" b="0" i="0" u="none" strike="noStrike" cap="none" spc="0" normalizeH="0" baseline="0">
              <a:ln>
                <a:noFill/>
              </a:ln>
              <a:solidFill>
                <a:srgbClr val="0055A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Slide Number">
            <a:extLst>
              <a:ext uri="{FF2B5EF4-FFF2-40B4-BE49-F238E27FC236}">
                <a16:creationId xmlns:a16="http://schemas.microsoft.com/office/drawing/2014/main" id="{36950390-510C-98B3-8361-A107E532DEC2}"/>
              </a:ext>
            </a:extLst>
          </p:cNvPr>
          <p:cNvSpPr txBox="1">
            <a:spLocks/>
          </p:cNvSpPr>
          <p:nvPr/>
        </p:nvSpPr>
        <p:spPr>
          <a:xfrm>
            <a:off x="23976073" y="13051133"/>
            <a:ext cx="415498" cy="738662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800" b="1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  <a:sym typeface="Arial"/>
              </a:defRPr>
            </a:lvl1pPr>
            <a:lvl2pPr marL="0" marR="0" indent="4572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9144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13716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18288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22860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27432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32004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3657600" algn="l" defTabSz="18288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86CB4B4D-7CA3-9044-876B-883B54F8677D}" type="slidenum">
              <a:rPr lang="en-GB" sz="3600" smtClean="0"/>
              <a:pPr/>
              <a:t>8</a:t>
            </a:fld>
            <a:endParaRPr lang="en-GB" sz="3600" dirty="0"/>
          </a:p>
        </p:txBody>
      </p:sp>
      <p:sp>
        <p:nvSpPr>
          <p:cNvPr id="2" name="Rectangle 18">
            <a:extLst>
              <a:ext uri="{FF2B5EF4-FFF2-40B4-BE49-F238E27FC236}">
                <a16:creationId xmlns:a16="http://schemas.microsoft.com/office/drawing/2014/main" id="{071BC2D0-535A-4FEA-16ED-CACAB0E260A4}"/>
              </a:ext>
            </a:extLst>
          </p:cNvPr>
          <p:cNvSpPr/>
          <p:nvPr/>
        </p:nvSpPr>
        <p:spPr>
          <a:xfrm>
            <a:off x="6195848" y="5166538"/>
            <a:ext cx="9990288" cy="4143416"/>
          </a:xfrm>
          <a:prstGeom prst="rect">
            <a:avLst/>
          </a:prstGeom>
          <a:solidFill>
            <a:srgbClr val="0055A0"/>
          </a:solidFill>
          <a:ln w="38100" cap="flat">
            <a:solidFill>
              <a:srgbClr val="0055A0"/>
            </a:solidFill>
            <a:prstDash val="solid"/>
            <a:round/>
          </a:ln>
          <a:effectLst/>
        </p:spPr>
        <p:txBody>
          <a:bodyPr wrap="square" lIns="91438" tIns="91438" rIns="91438" bIns="91438" numCol="1" anchor="ctr">
            <a:noAutofit/>
          </a:bodyPr>
          <a:lstStyle/>
          <a:p>
            <a:pPr marL="571500" indent="-571500" algn="ctr">
              <a:buFont typeface="Arial" panose="020B0604020202020204" pitchFamily="34" charset="0"/>
              <a:buChar char="•"/>
              <a:defRPr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GB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is repeated multiple times over a wide range of thermal gradients</a:t>
            </a:r>
          </a:p>
          <a:p>
            <a:pPr marL="571500" indent="-571500" algn="ctr">
              <a:buFont typeface="Arial" panose="020B0604020202020204" pitchFamily="34" charset="0"/>
              <a:buChar char="•"/>
              <a:defRPr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pPr>
            <a:endParaRPr lang="en-GB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 algn="ctr">
              <a:buFont typeface="Arial" panose="020B0604020202020204" pitchFamily="34" charset="0"/>
              <a:buChar char="•"/>
              <a:defRPr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GB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thermal gradient is altered by increasing the maximum temperature of the pulse and reducing the bath temperature</a:t>
            </a:r>
          </a:p>
        </p:txBody>
      </p:sp>
    </p:spTree>
    <p:extLst>
      <p:ext uri="{BB962C8B-B14F-4D97-AF65-F5344CB8AC3E}">
        <p14:creationId xmlns:p14="http://schemas.microsoft.com/office/powerpoint/2010/main" val="386210797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059F33-8BD2-6475-4C8A-740EF05938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2514" y="58886"/>
            <a:ext cx="23059549" cy="1392174"/>
          </a:xfrm>
        </p:spPr>
        <p:txBody>
          <a:bodyPr/>
          <a:lstStyle/>
          <a:p>
            <a:r>
              <a:rPr lang="en-US" dirty="0"/>
              <a:t>Pulse analysis – Extracting useful flux expulsion data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8C6D9CB3-8928-5C22-9AD3-07A86184CB20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>
              <a:xfrm>
                <a:off x="312513" y="1603332"/>
                <a:ext cx="10553407" cy="11899726"/>
              </a:xfrm>
            </p:spPr>
            <p:txBody>
              <a:bodyPr anchor="t">
                <a:noAutofit/>
              </a:bodyPr>
              <a:lstStyle/>
              <a:p>
                <a:pPr marL="0" indent="0">
                  <a:spcBef>
                    <a:spcPts val="200"/>
                  </a:spcBef>
                  <a:buNone/>
                </a:pPr>
                <a:r>
                  <a:rPr lang="en-GB" sz="3200" b="1" dirty="0"/>
                  <a:t>Observables</a:t>
                </a:r>
              </a:p>
              <a:p>
                <a:pPr marL="0">
                  <a:spcBef>
                    <a:spcPts val="200"/>
                  </a:spcBef>
                  <a:spcAft>
                    <a:spcPts val="600"/>
                  </a:spcAft>
                </a:pPr>
                <a:r>
                  <a:rPr lang="en-GB" sz="3200" dirty="0"/>
                  <a:t>Analysis performed on NC </a:t>
                </a:r>
                <a:r>
                  <a:rPr lang="en-GB" sz="3200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</a:t>
                </a:r>
                <a:r>
                  <a:rPr lang="en-GB" sz="3200" dirty="0"/>
                  <a:t> SC transition.</a:t>
                </a:r>
              </a:p>
              <a:p>
                <a:pPr marL="0">
                  <a:spcBef>
                    <a:spcPts val="200"/>
                  </a:spcBef>
                  <a:spcAft>
                    <a:spcPts val="600"/>
                  </a:spcAft>
                </a:pPr>
                <a:r>
                  <a:rPr lang="en-GB" sz="3200" dirty="0"/>
                  <a:t>B field defines the transition duration</a:t>
                </a:r>
              </a:p>
              <a:p>
                <a:pPr marL="1016000" lvl="1">
                  <a:spcBef>
                    <a:spcPts val="200"/>
                  </a:spcBef>
                  <a:spcAft>
                    <a:spcPts val="600"/>
                  </a:spcAft>
                </a:pPr>
                <a:r>
                  <a:rPr lang="en-GB" sz="2800" dirty="0"/>
                  <a:t>Full transition defined by extrapolation to </a:t>
                </a:r>
                <a:r>
                  <a:rPr lang="en-GB" sz="3200" dirty="0"/>
                  <a:t>remove edge effects </a:t>
                </a:r>
              </a:p>
              <a:p>
                <a:pPr marL="0">
                  <a:spcBef>
                    <a:spcPts val="200"/>
                  </a:spcBef>
                  <a:spcAft>
                    <a:spcPts val="600"/>
                  </a:spcAft>
                </a:pPr>
                <a:r>
                  <a:rPr lang="en-GB" sz="3200" dirty="0"/>
                  <a:t>Temperature change (dT) defined over full transition</a:t>
                </a:r>
              </a:p>
              <a:p>
                <a:pPr marL="0" indent="0">
                  <a:spcBef>
                    <a:spcPts val="200"/>
                  </a:spcBef>
                  <a:spcAft>
                    <a:spcPts val="600"/>
                  </a:spcAft>
                  <a:buNone/>
                </a:pPr>
                <a:endParaRPr lang="en-GB" sz="3200" b="1" u="sng" dirty="0"/>
              </a:p>
              <a:p>
                <a:pPr marL="0" indent="0">
                  <a:spcBef>
                    <a:spcPts val="200"/>
                  </a:spcBef>
                  <a:buNone/>
                </a:pPr>
                <a:r>
                  <a:rPr lang="en-GB" sz="3200" b="1" dirty="0"/>
                  <a:t>Measurement quantities</a:t>
                </a:r>
              </a:p>
              <a:p>
                <a:pPr>
                  <a:spcBef>
                    <a:spcPts val="200"/>
                  </a:spcBef>
                </a:pPr>
                <a:r>
                  <a:rPr lang="en-GB" sz="3200" dirty="0"/>
                  <a:t>Temperature change: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3200" b="0" i="0" smtClean="0">
                        <a:latin typeface="Cambria Math" panose="02040503050406030204" pitchFamily="18" charset="0"/>
                      </a:rPr>
                      <m:t>dT</m:t>
                    </m:r>
                    <m:r>
                      <a:rPr lang="en-US" sz="3200" b="0" i="0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sz="3200" b="0" i="0" smtClean="0">
                        <a:latin typeface="Cambria Math" panose="02040503050406030204" pitchFamily="18" charset="0"/>
                      </a:rPr>
                      <m:t>T</m:t>
                    </m:r>
                    <m:d>
                      <m:dPr>
                        <m:ctrlPr>
                          <a:rPr lang="en-US" sz="32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sz="3200" b="0" i="0" smtClean="0">
                                <a:latin typeface="Cambria Math" panose="02040503050406030204" pitchFamily="18" charset="0"/>
                              </a:rPr>
                              <m:t>t</m:t>
                            </m:r>
                          </m:e>
                          <m:sub>
                            <m:r>
                              <a:rPr lang="en-US" sz="3200" b="0" i="0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lang="en-US" sz="3200" b="0" i="0" smtClean="0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bSup>
                      </m:e>
                    </m:d>
                    <m:r>
                      <a:rPr lang="en-US" sz="3200" b="0" i="0" smtClean="0">
                        <a:latin typeface="Cambria Math" panose="02040503050406030204" pitchFamily="18" charset="0"/>
                      </a:rPr>
                      <m:t>−</m:t>
                    </m:r>
                    <m:r>
                      <m:rPr>
                        <m:sty m:val="p"/>
                      </m:rPr>
                      <a:rPr lang="en-US" sz="3200" b="0" i="0" smtClean="0">
                        <a:latin typeface="Cambria Math" panose="02040503050406030204" pitchFamily="18" charset="0"/>
                      </a:rPr>
                      <m:t>T</m:t>
                    </m:r>
                    <m:r>
                      <a:rPr lang="en-US" sz="3200" b="0" i="0" smtClean="0">
                        <a:latin typeface="Cambria Math" panose="02040503050406030204" pitchFamily="18" charset="0"/>
                      </a:rPr>
                      <m:t>(</m:t>
                    </m:r>
                    <m:sSubSup>
                      <m:sSubSupPr>
                        <m:ctrlPr>
                          <a:rPr lang="en-US" sz="32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3200" b="0" i="0" smtClean="0">
                            <a:latin typeface="Cambria Math" panose="02040503050406030204" pitchFamily="18" charset="0"/>
                          </a:rPr>
                          <m:t>t</m:t>
                        </m:r>
                      </m:e>
                      <m:sub>
                        <m:r>
                          <a:rPr lang="en-US" sz="3200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  <m:sup>
                        <m:r>
                          <a:rPr lang="en-US" sz="3200" b="0" i="0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  <m:r>
                      <a:rPr lang="en-US" sz="3200" b="0" i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GB" sz="3200" dirty="0"/>
              </a:p>
              <a:p>
                <a:pPr>
                  <a:spcBef>
                    <a:spcPts val="200"/>
                  </a:spcBef>
                </a:pPr>
                <a:r>
                  <a:rPr lang="en-GB" sz="3200" dirty="0"/>
                  <a:t>Speed of transition : </a:t>
                </a:r>
                <a14:m>
                  <m:oMath xmlns:m="http://schemas.openxmlformats.org/officeDocument/2006/math">
                    <m:r>
                      <a:rPr lang="en-US" sz="3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𝑣</m:t>
                    </m:r>
                  </m:oMath>
                </a14:m>
                <a:endParaRPr lang="en-GB" sz="3200" dirty="0"/>
              </a:p>
              <a:p>
                <a:pPr marL="0">
                  <a:spcBef>
                    <a:spcPts val="200"/>
                  </a:spcBef>
                </a:pPr>
                <a:r>
                  <a:rPr lang="en-GB" sz="3200" b="1" dirty="0">
                    <a:solidFill>
                      <a:srgbClr val="C00000"/>
                    </a:solidFill>
                  </a:rPr>
                  <a:t>Spatial thermal gradient:</a:t>
                </a:r>
              </a:p>
              <a:p>
                <a:pPr marL="0">
                  <a:spcBef>
                    <a:spcPts val="200"/>
                  </a:spcBef>
                </a:pPr>
                <a:endParaRPr lang="en-GB" sz="3200" dirty="0"/>
              </a:p>
              <a:p>
                <a:pPr marL="0" indent="0">
                  <a:spcBef>
                    <a:spcPts val="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3200" i="0">
                          <a:latin typeface="Cambria Math" panose="02040503050406030204" pitchFamily="18" charset="0"/>
                        </a:rPr>
                        <m:t>∇T</m:t>
                      </m:r>
                      <m:r>
                        <a:rPr lang="en-US" sz="320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3200">
                              <a:latin typeface="Cambria Math" panose="02040503050406030204" pitchFamily="18" charset="0"/>
                            </a:rPr>
                            <m:t>dT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3200">
                              <a:latin typeface="Cambria Math" panose="02040503050406030204" pitchFamily="18" charset="0"/>
                            </a:rPr>
                            <m:t>dt</m:t>
                          </m:r>
                        </m:den>
                      </m:f>
                      <m:r>
                        <a:rPr lang="en-US" sz="32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⋅</m:t>
                      </m:r>
                      <m:f>
                        <m:fPr>
                          <m:ctrlP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</m:t>
                          </m:r>
                        </m:den>
                      </m:f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3200" b="0" i="0" smtClean="0">
                              <a:latin typeface="Cambria Math" panose="02040503050406030204" pitchFamily="18" charset="0"/>
                            </a:rPr>
                            <m:t>dT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3200" b="0" i="0" smtClean="0">
                              <a:latin typeface="Cambria Math" panose="02040503050406030204" pitchFamily="18" charset="0"/>
                            </a:rPr>
                            <m:t>dt</m:t>
                          </m:r>
                        </m:den>
                      </m:f>
                      <m:r>
                        <a:rPr lang="en-US" sz="32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⋅</m:t>
                      </m:r>
                      <m:f>
                        <m:fPr>
                          <m:ctrlP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m:rPr>
                              <m:sty m:val="p"/>
                            </m:rPr>
                            <a:rPr lang="en-US" sz="32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t</m:t>
                          </m:r>
                        </m:num>
                        <m:den>
                          <m:r>
                            <a:rPr lang="en-US" sz="32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m:rPr>
                              <m:sty m:val="p"/>
                            </m:rPr>
                            <a:rPr lang="en-US" sz="32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x</m:t>
                          </m:r>
                        </m:den>
                      </m:f>
                      <m:r>
                        <a:rPr lang="en-US" sz="32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32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dT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32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r</m:t>
                          </m:r>
                        </m:den>
                      </m:f>
                    </m:oMath>
                  </m:oMathPara>
                </a14:m>
                <a:endParaRPr lang="en-GB" sz="3200" dirty="0"/>
              </a:p>
              <a:p>
                <a:pPr marL="0" indent="0">
                  <a:spcBef>
                    <a:spcPts val="200"/>
                  </a:spcBef>
                  <a:buNone/>
                </a:pPr>
                <a:endParaRPr lang="en-GB" sz="2400" dirty="0"/>
              </a:p>
              <a:p>
                <a:pPr marL="0">
                  <a:spcBef>
                    <a:spcPts val="200"/>
                  </a:spcBef>
                </a:pPr>
                <a:r>
                  <a:rPr lang="en-GB" sz="3200" b="1" dirty="0">
                    <a:solidFill>
                      <a:srgbClr val="C00000"/>
                    </a:solidFill>
                  </a:rPr>
                  <a:t>Flux expulsion defined as:</a:t>
                </a:r>
              </a:p>
              <a:p>
                <a:pPr marL="0">
                  <a:spcBef>
                    <a:spcPts val="200"/>
                  </a:spcBef>
                </a:pPr>
                <a:endParaRPr lang="en-GB" sz="3200" dirty="0"/>
              </a:p>
              <a:p>
                <a:pPr marL="0" indent="0">
                  <a:spcBef>
                    <a:spcPts val="2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3200" b="0" i="0" smtClean="0">
                          <a:latin typeface="Cambria Math" panose="02040503050406030204" pitchFamily="18" charset="0"/>
                        </a:rPr>
                        <m:t>ER</m:t>
                      </m:r>
                      <m:r>
                        <a:rPr lang="en-US" sz="3200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3200" b="0" i="0" smtClean="0">
                                  <a:latin typeface="Cambria Math" panose="02040503050406030204" pitchFamily="18" charset="0"/>
                                </a:rPr>
                                <m:t>B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3200" b="0" i="0" smtClean="0">
                                  <a:latin typeface="Cambria Math" panose="02040503050406030204" pitchFamily="18" charset="0"/>
                                </a:rPr>
                                <m:t>SC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3200" b="0" i="0" smtClean="0">
                                  <a:latin typeface="Cambria Math" panose="02040503050406030204" pitchFamily="18" charset="0"/>
                                </a:rPr>
                                <m:t>B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3200" b="0" i="0" smtClean="0">
                                  <a:latin typeface="Cambria Math" panose="02040503050406030204" pitchFamily="18" charset="0"/>
                                </a:rPr>
                                <m:t>NC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3200" dirty="0"/>
              </a:p>
              <a:p>
                <a:pPr marL="0" indent="0">
                  <a:spcBef>
                    <a:spcPts val="200"/>
                  </a:spcBef>
                  <a:buNone/>
                </a:pPr>
                <a:endParaRPr lang="en-GB" sz="2800" dirty="0"/>
              </a:p>
              <a:p>
                <a:pPr marL="0">
                  <a:spcBef>
                    <a:spcPts val="200"/>
                  </a:spcBef>
                </a:pPr>
                <a:r>
                  <a:rPr lang="en-GB" sz="3200" b="1" dirty="0">
                    <a:solidFill>
                      <a:srgbClr val="C00000"/>
                    </a:solidFill>
                  </a:rPr>
                  <a:t>Material performance quantified by ER vs ∇T.</a:t>
                </a:r>
              </a:p>
              <a:p>
                <a:pPr marL="0">
                  <a:spcBef>
                    <a:spcPts val="200"/>
                  </a:spcBef>
                </a:pPr>
                <a:endParaRPr lang="en-GB" sz="3200" dirty="0"/>
              </a:p>
              <a:p>
                <a:pPr marL="0" indent="0">
                  <a:spcBef>
                    <a:spcPts val="200"/>
                  </a:spcBef>
                  <a:spcAft>
                    <a:spcPts val="600"/>
                  </a:spcAft>
                  <a:buNone/>
                </a:pPr>
                <a:r>
                  <a:rPr lang="en-GB" sz="3200" b="1" dirty="0"/>
                  <a:t>Acquisition details</a:t>
                </a:r>
              </a:p>
              <a:p>
                <a:pPr marL="0">
                  <a:spcBef>
                    <a:spcPts val="200"/>
                  </a:spcBef>
                  <a:spcAft>
                    <a:spcPts val="600"/>
                  </a:spcAft>
                </a:pPr>
                <a:r>
                  <a:rPr lang="en-GB" sz="3200" dirty="0"/>
                  <a:t>Readout : T at 10 Hz, B at 20 Hz.</a:t>
                </a:r>
                <a:endParaRPr lang="en-GB" sz="2800" dirty="0"/>
              </a:p>
              <a:p>
                <a:pPr marL="1016000" lvl="1">
                  <a:spcBef>
                    <a:spcPts val="200"/>
                  </a:spcBef>
                  <a:spcAft>
                    <a:spcPts val="600"/>
                  </a:spcAft>
                </a:pPr>
                <a:r>
                  <a:rPr lang="en-GB" sz="2800" dirty="0"/>
                  <a:t>B interpolation and T up-sampling required. </a:t>
                </a:r>
              </a:p>
            </p:txBody>
          </p:sp>
        </mc:Choice>
        <mc:Fallback xmlns="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8C6D9CB3-8928-5C22-9AD3-07A86184CB2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312513" y="1603332"/>
                <a:ext cx="10553407" cy="11899726"/>
              </a:xfrm>
              <a:blipFill>
                <a:blip r:embed="rId2"/>
                <a:stretch>
                  <a:fillRect l="-1442" t="-1173" r="-1803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Group 4">
            <a:extLst>
              <a:ext uri="{FF2B5EF4-FFF2-40B4-BE49-F238E27FC236}">
                <a16:creationId xmlns:a16="http://schemas.microsoft.com/office/drawing/2014/main" id="{427B0C9A-A1A9-5CDC-DBFD-470D4EC905C9}"/>
              </a:ext>
            </a:extLst>
          </p:cNvPr>
          <p:cNvGrpSpPr>
            <a:grpSpLocks noChangeAspect="1"/>
          </p:cNvGrpSpPr>
          <p:nvPr/>
        </p:nvGrpSpPr>
        <p:grpSpPr>
          <a:xfrm>
            <a:off x="10576752" y="2141809"/>
            <a:ext cx="13187562" cy="9829943"/>
            <a:chOff x="19390840" y="1283370"/>
            <a:chExt cx="9132520" cy="6807335"/>
          </a:xfrm>
        </p:grpSpPr>
        <p:pic>
          <p:nvPicPr>
            <p:cNvPr id="6" name="Picture 5" descr="A picture containing screenshot, text, plot, line&#10;&#10;Description automatically generated">
              <a:extLst>
                <a:ext uri="{FF2B5EF4-FFF2-40B4-BE49-F238E27FC236}">
                  <a16:creationId xmlns:a16="http://schemas.microsoft.com/office/drawing/2014/main" id="{604F4CDC-DA5E-6274-6574-EB4554E0106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07"/>
            <a:stretch/>
          </p:blipFill>
          <p:spPr>
            <a:xfrm>
              <a:off x="19390840" y="1283370"/>
              <a:ext cx="9132520" cy="6807335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31433609-B0F4-E70B-B0A4-B8AE038A128D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22696269" y="5152854"/>
              <a:ext cx="5715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b="1" dirty="0"/>
                <a:t>t</a:t>
              </a:r>
              <a:r>
                <a:rPr lang="en-GB" sz="2800" b="1" baseline="-25000" dirty="0"/>
                <a:t>1</a:t>
              </a:r>
              <a:endParaRPr lang="en-GB" b="1" dirty="0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E00A87F3-BA27-B06F-5C0B-E353B46A4672}"/>
                </a:ext>
              </a:extLst>
            </p:cNvPr>
            <p:cNvSpPr txBox="1"/>
            <p:nvPr/>
          </p:nvSpPr>
          <p:spPr>
            <a:xfrm>
              <a:off x="24974549" y="7039291"/>
              <a:ext cx="5715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b="1" dirty="0"/>
                <a:t>t</a:t>
              </a:r>
              <a:r>
                <a:rPr lang="en-GB" sz="2800" b="1" baseline="-25000" dirty="0"/>
                <a:t>2</a:t>
              </a:r>
              <a:r>
                <a:rPr lang="en-GB" sz="2800" b="1" dirty="0"/>
                <a:t>’</a:t>
              </a:r>
              <a:endParaRPr lang="en-GB" b="1" dirty="0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65B3A294-9B03-D1BF-9D55-A7CF4AB4DEF6}"/>
                </a:ext>
              </a:extLst>
            </p:cNvPr>
            <p:cNvSpPr txBox="1"/>
            <p:nvPr/>
          </p:nvSpPr>
          <p:spPr>
            <a:xfrm>
              <a:off x="24579323" y="5143064"/>
              <a:ext cx="5715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b="1" dirty="0"/>
                <a:t>t</a:t>
              </a:r>
              <a:r>
                <a:rPr lang="en-GB" sz="2800" b="1" baseline="-25000" dirty="0"/>
                <a:t>2</a:t>
              </a:r>
              <a:endParaRPr lang="en-GB" b="1" dirty="0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10BD33FC-80B2-1EBB-C3C4-971BB735E1D0}"/>
                </a:ext>
              </a:extLst>
            </p:cNvPr>
            <p:cNvSpPr txBox="1"/>
            <p:nvPr/>
          </p:nvSpPr>
          <p:spPr>
            <a:xfrm>
              <a:off x="22198966" y="7039291"/>
              <a:ext cx="5715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b="1" dirty="0"/>
                <a:t>t</a:t>
              </a:r>
              <a:r>
                <a:rPr lang="en-GB" sz="2800" b="1" baseline="-25000" dirty="0"/>
                <a:t>1</a:t>
              </a:r>
              <a:r>
                <a:rPr lang="en-GB" sz="2800" b="1" dirty="0"/>
                <a:t>’</a:t>
              </a:r>
              <a:endParaRPr lang="en-GB" b="1" dirty="0"/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E5B1BA9D-9565-CE6E-982D-873AD4EFCB1D}"/>
                </a:ext>
              </a:extLst>
            </p:cNvPr>
            <p:cNvCxnSpPr>
              <a:cxnSpLocks/>
            </p:cNvCxnSpPr>
            <p:nvPr/>
          </p:nvCxnSpPr>
          <p:spPr>
            <a:xfrm>
              <a:off x="22434252" y="6112010"/>
              <a:ext cx="0" cy="942591"/>
            </a:xfrm>
            <a:prstGeom prst="line">
              <a:avLst/>
            </a:prstGeom>
            <a:ln w="5715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9A92C643-41B7-D34F-9661-93EDA10132B7}"/>
                </a:ext>
              </a:extLst>
            </p:cNvPr>
            <p:cNvCxnSpPr>
              <a:cxnSpLocks/>
            </p:cNvCxnSpPr>
            <p:nvPr/>
          </p:nvCxnSpPr>
          <p:spPr>
            <a:xfrm>
              <a:off x="25208698" y="6112010"/>
              <a:ext cx="0" cy="942591"/>
            </a:xfrm>
            <a:prstGeom prst="line">
              <a:avLst/>
            </a:prstGeom>
            <a:ln w="5715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E6E797E2-E8AF-95A4-B19B-852284F0F5FA}"/>
                </a:ext>
              </a:extLst>
            </p:cNvPr>
            <p:cNvSpPr txBox="1"/>
            <p:nvPr/>
          </p:nvSpPr>
          <p:spPr>
            <a:xfrm>
              <a:off x="26666112" y="4607754"/>
              <a:ext cx="688543" cy="362335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FF64CB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2800" b="1" dirty="0">
                  <a:solidFill>
                    <a:srgbClr val="FF66CC"/>
                  </a:solidFill>
                </a:rPr>
                <a:t>T(t</a:t>
              </a:r>
              <a:r>
                <a:rPr lang="en-GB" sz="2800" b="1" baseline="-25000" dirty="0">
                  <a:solidFill>
                    <a:srgbClr val="FF66CC"/>
                  </a:solidFill>
                </a:rPr>
                <a:t>2</a:t>
              </a:r>
              <a:r>
                <a:rPr lang="en-GB" sz="2800" b="1" dirty="0">
                  <a:solidFill>
                    <a:srgbClr val="FF66CC"/>
                  </a:solidFill>
                </a:rPr>
                <a:t>’)</a:t>
              </a:r>
              <a:endParaRPr lang="en-GB" b="1" dirty="0">
                <a:solidFill>
                  <a:srgbClr val="FF66CC"/>
                </a:solidFill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9043303-49B5-5C95-FB2A-1B1B2F213AD8}"/>
                </a:ext>
              </a:extLst>
            </p:cNvPr>
            <p:cNvSpPr txBox="1"/>
            <p:nvPr/>
          </p:nvSpPr>
          <p:spPr>
            <a:xfrm>
              <a:off x="20254361" y="3719752"/>
              <a:ext cx="703233" cy="362335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FF64CB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2800" b="1" dirty="0">
                  <a:solidFill>
                    <a:srgbClr val="FF66CC"/>
                  </a:solidFill>
                </a:rPr>
                <a:t>T(t</a:t>
              </a:r>
              <a:r>
                <a:rPr lang="en-GB" sz="2800" b="1" baseline="-25000" dirty="0">
                  <a:solidFill>
                    <a:srgbClr val="FF66CC"/>
                  </a:solidFill>
                </a:rPr>
                <a:t>1</a:t>
              </a:r>
              <a:r>
                <a:rPr lang="en-GB" sz="2800" b="1" dirty="0">
                  <a:solidFill>
                    <a:srgbClr val="FF66CC"/>
                  </a:solidFill>
                </a:rPr>
                <a:t>’)</a:t>
              </a:r>
              <a:endParaRPr lang="en-GB" b="1" dirty="0">
                <a:solidFill>
                  <a:srgbClr val="FF66CC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91459624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CERN(4-3)">
  <a:themeElements>
    <a:clrScheme name="CERN(4-3)">
      <a:dk1>
        <a:srgbClr val="FFFFFF"/>
      </a:dk1>
      <a:lt1>
        <a:srgbClr val="0055A0"/>
      </a:lt1>
      <a:dk2>
        <a:srgbClr val="A7A7A7"/>
      </a:dk2>
      <a:lt2>
        <a:srgbClr val="535353"/>
      </a:lt2>
      <a:accent1>
        <a:srgbClr val="7C7C7C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0000FF"/>
      </a:hlink>
      <a:folHlink>
        <a:srgbClr val="FF00FF"/>
      </a:folHlink>
    </a:clrScheme>
    <a:fontScheme name="CERN(4-3)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CERN(4-3)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Off val="51343"/>
          </a:schemeClr>
        </a:solidFill>
        <a:ln w="38100" cap="flat">
          <a:solidFill>
            <a:schemeClr val="accent4">
              <a:lumOff val="36303"/>
            </a:schemeClr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91439" rIns="91439" bIns="91439" numCol="1" spcCol="38100" rtlCol="0" anchor="ctr">
        <a:spAutoFit/>
      </a:bodyPr>
      <a:lstStyle>
        <a:defPPr marL="0" marR="0" indent="0" algn="l" defTabSz="18288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55A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38100" cap="flat">
          <a:solidFill>
            <a:schemeClr val="accent4">
              <a:lumOff val="36303"/>
            </a:schemeClr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25400" cap="flat">
          <a:noFill/>
          <a:miter lim="400000"/>
        </a:ln>
        <a:effectLst/>
        <a:sp3d/>
      </a:spPr>
      <a:bodyPr rot="0" spcFirstLastPara="1" vertOverflow="overflow" horzOverflow="overflow" vert="horz" wrap="square" lIns="91439" tIns="91439" rIns="91439" bIns="91439" numCol="1" spcCol="38100" rtlCol="0" anchor="t">
        <a:spAutoFit/>
      </a:bodyPr>
      <a:lstStyle>
        <a:defPPr marL="0" marR="0" indent="0" algn="l" defTabSz="18288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55A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CERN(4-3)">
  <a:themeElements>
    <a:clrScheme name="CERN(4-3)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7C7C7C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0000FF"/>
      </a:hlink>
      <a:folHlink>
        <a:srgbClr val="FF00FF"/>
      </a:folHlink>
    </a:clrScheme>
    <a:fontScheme name="CERN(4-3)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CERN(4-3)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Off val="51343"/>
          </a:schemeClr>
        </a:solidFill>
        <a:ln w="38100" cap="flat">
          <a:solidFill>
            <a:schemeClr val="accent4">
              <a:lumOff val="36303"/>
            </a:schemeClr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91439" rIns="91439" bIns="91439" numCol="1" spcCol="38100" rtlCol="0" anchor="ctr">
        <a:spAutoFit/>
      </a:bodyPr>
      <a:lstStyle>
        <a:defPPr marL="0" marR="0" indent="0" algn="l" defTabSz="18288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55A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38100" cap="flat">
          <a:solidFill>
            <a:schemeClr val="accent4">
              <a:lumOff val="36303"/>
            </a:schemeClr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25400" cap="flat">
          <a:noFill/>
          <a:miter lim="400000"/>
        </a:ln>
        <a:effectLst/>
        <a:sp3d/>
      </a:spPr>
      <a:bodyPr rot="0" spcFirstLastPara="1" vertOverflow="overflow" horzOverflow="overflow" vert="horz" wrap="square" lIns="91439" tIns="91439" rIns="91439" bIns="91439" numCol="1" spcCol="38100" rtlCol="0" anchor="t">
        <a:spAutoFit/>
      </a:bodyPr>
      <a:lstStyle>
        <a:defPPr marL="0" marR="0" indent="0" algn="l" defTabSz="18288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55A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12592</TotalTime>
  <Words>3460</Words>
  <Application>Microsoft Macintosh PowerPoint</Application>
  <PresentationFormat>Custom</PresentationFormat>
  <Paragraphs>634</Paragraphs>
  <Slides>43</Slides>
  <Notes>6</Notes>
  <HiddenSlides>0</HiddenSlides>
  <MMClips>4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52" baseType="lpstr">
      <vt:lpstr>Arial</vt:lpstr>
      <vt:lpstr>Calibri</vt:lpstr>
      <vt:lpstr>Cambria Math</vt:lpstr>
      <vt:lpstr>inherit</vt:lpstr>
      <vt:lpstr>Linux Libertine</vt:lpstr>
      <vt:lpstr>Segoe UI</vt:lpstr>
      <vt:lpstr>Times New Roman</vt:lpstr>
      <vt:lpstr>Wingdings</vt:lpstr>
      <vt:lpstr>CERN(4-3)</vt:lpstr>
      <vt:lpstr>PowerPoint Presentation</vt:lpstr>
      <vt:lpstr>Why flux expulsion?</vt:lpstr>
      <vt:lpstr>Flux expulsion lens – Conceptual overview</vt:lpstr>
      <vt:lpstr>Facility photos</vt:lpstr>
      <vt:lpstr>Flux expulsion lens – Design outline</vt:lpstr>
      <vt:lpstr>Flux expulsion lens – Design outline</vt:lpstr>
      <vt:lpstr>How does it work? </vt:lpstr>
      <vt:lpstr>How does it work? </vt:lpstr>
      <vt:lpstr>Pulse analysis – Extracting useful flux expulsion data</vt:lpstr>
      <vt:lpstr>Multilayer thin films on Nb substrates</vt:lpstr>
      <vt:lpstr>Multilayer films on Nb substrates</vt:lpstr>
      <vt:lpstr>Results</vt:lpstr>
      <vt:lpstr>Multilayer films: Tc</vt:lpstr>
      <vt:lpstr>Multilayer films: Detailed Tc measurements</vt:lpstr>
      <vt:lpstr>Multilayers: 1 measurement campaign</vt:lpstr>
      <vt:lpstr>Multilayers: As deposited</vt:lpstr>
      <vt:lpstr>Multilayers: As deposited</vt:lpstr>
      <vt:lpstr>PowerPoint Presentation</vt:lpstr>
      <vt:lpstr>Multilayers: As deposited</vt:lpstr>
      <vt:lpstr>Multilayers: As deposited</vt:lpstr>
      <vt:lpstr>Multilayers: As deposited</vt:lpstr>
      <vt:lpstr>Multilayers: As deposited</vt:lpstr>
      <vt:lpstr>PowerPoint Presentation</vt:lpstr>
      <vt:lpstr>Multilayers: Ratcheting - Introduction</vt:lpstr>
      <vt:lpstr>Multilayers: Ratcheting – Example Nb/AlN/NbTiN</vt:lpstr>
      <vt:lpstr>Multilayers: Ratcheting dependencies</vt:lpstr>
      <vt:lpstr>Multilayers: Ratcheting dependencies</vt:lpstr>
      <vt:lpstr>Multilayers: Ratcheting dependencies</vt:lpstr>
      <vt:lpstr>Multilayers: As deposited</vt:lpstr>
      <vt:lpstr>Multilayers: Compare the SIS with full expulsion </vt:lpstr>
      <vt:lpstr>Multilayers: Compare the SIS with full expulsion </vt:lpstr>
      <vt:lpstr>Multilayers: Compare the SIS with full expulsion </vt:lpstr>
      <vt:lpstr>Multilayers: Compare the SIS with full expulsion </vt:lpstr>
      <vt:lpstr>Multilayers: Compare SS bilayers</vt:lpstr>
      <vt:lpstr>PowerPoint Presentation</vt:lpstr>
      <vt:lpstr>Flux pumping investigation</vt:lpstr>
      <vt:lpstr>Flux pumping investigation: </vt:lpstr>
      <vt:lpstr>Flux pumping investigation</vt:lpstr>
      <vt:lpstr>Flux pumping investigation</vt:lpstr>
      <vt:lpstr>Summary</vt:lpstr>
      <vt:lpstr>Thank you for your attention</vt:lpstr>
      <vt:lpstr>Multilayer films: Tc</vt:lpstr>
      <vt:lpstr>Multilayers: Compare SS bilayers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 Turner</dc:creator>
  <cp:lastModifiedBy>Dan Turner</cp:lastModifiedBy>
  <cp:revision>126</cp:revision>
  <dcterms:modified xsi:type="dcterms:W3CDTF">2024-09-18T11:07:41Z</dcterms:modified>
</cp:coreProperties>
</file>