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 autoCompressPictures="0">
  <p:sldMasterIdLst>
    <p:sldMasterId id="2147483708" r:id="rId4"/>
  </p:sldMasterIdLst>
  <p:notesMasterIdLst>
    <p:notesMasterId r:id="rId37"/>
  </p:notesMasterIdLst>
  <p:handoutMasterIdLst>
    <p:handoutMasterId r:id="rId38"/>
  </p:handoutMasterIdLst>
  <p:sldIdLst>
    <p:sldId id="256" r:id="rId5"/>
    <p:sldId id="264" r:id="rId6"/>
    <p:sldId id="316" r:id="rId7"/>
    <p:sldId id="267" r:id="rId8"/>
    <p:sldId id="277" r:id="rId9"/>
    <p:sldId id="278" r:id="rId10"/>
    <p:sldId id="317" r:id="rId11"/>
    <p:sldId id="272" r:id="rId12"/>
    <p:sldId id="302" r:id="rId13"/>
    <p:sldId id="287" r:id="rId14"/>
    <p:sldId id="286" r:id="rId15"/>
    <p:sldId id="275" r:id="rId16"/>
    <p:sldId id="274" r:id="rId17"/>
    <p:sldId id="304" r:id="rId18"/>
    <p:sldId id="310" r:id="rId19"/>
    <p:sldId id="303" r:id="rId20"/>
    <p:sldId id="308" r:id="rId21"/>
    <p:sldId id="259" r:id="rId22"/>
    <p:sldId id="268" r:id="rId23"/>
    <p:sldId id="269" r:id="rId24"/>
    <p:sldId id="270" r:id="rId25"/>
    <p:sldId id="271" r:id="rId26"/>
    <p:sldId id="300" r:id="rId27"/>
    <p:sldId id="306" r:id="rId28"/>
    <p:sldId id="301" r:id="rId29"/>
    <p:sldId id="298" r:id="rId30"/>
    <p:sldId id="281" r:id="rId31"/>
    <p:sldId id="284" r:id="rId32"/>
    <p:sldId id="285" r:id="rId33"/>
    <p:sldId id="288" r:id="rId34"/>
    <p:sldId id="289" r:id="rId35"/>
    <p:sldId id="313" r:id="rId36"/>
  </p:sldIdLst>
  <p:sldSz cx="9144000" cy="5143500" type="screen16x9"/>
  <p:notesSz cx="6858000" cy="9144000"/>
  <p:embeddedFontLst>
    <p:embeddedFont>
      <p:font typeface="TheSans UHH" panose="020F0502020204030204" pitchFamily="34" charset="0"/>
      <p:regular r:id="rId39"/>
      <p:bold r:id="rId39"/>
      <p:italic r:id="rId39"/>
      <p:boldItalic r:id="rId39"/>
    </p:embeddedFont>
  </p:embeddedFontLst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el und Outline" id="{3E2AF788-D441-43C8-93DE-ADBF878BAA7E}">
          <p14:sldIdLst>
            <p14:sldId id="256"/>
          </p14:sldIdLst>
        </p14:section>
        <p14:section name="Inhalt" id="{51DFB730-FB59-D749-AB4F-2445B42367D8}">
          <p14:sldIdLst>
            <p14:sldId id="264"/>
            <p14:sldId id="316"/>
            <p14:sldId id="267"/>
            <p14:sldId id="277"/>
            <p14:sldId id="278"/>
            <p14:sldId id="317"/>
            <p14:sldId id="272"/>
            <p14:sldId id="302"/>
            <p14:sldId id="287"/>
            <p14:sldId id="286"/>
            <p14:sldId id="275"/>
            <p14:sldId id="274"/>
            <p14:sldId id="304"/>
            <p14:sldId id="310"/>
            <p14:sldId id="303"/>
            <p14:sldId id="308"/>
          </p14:sldIdLst>
        </p14:section>
        <p14:section name="Backup" id="{09F17C64-0048-7B4E-B3BF-653559FD0B25}">
          <p14:sldIdLst>
            <p14:sldId id="259"/>
            <p14:sldId id="268"/>
            <p14:sldId id="269"/>
            <p14:sldId id="270"/>
            <p14:sldId id="271"/>
            <p14:sldId id="300"/>
            <p14:sldId id="306"/>
            <p14:sldId id="301"/>
            <p14:sldId id="298"/>
            <p14:sldId id="281"/>
            <p14:sldId id="284"/>
            <p14:sldId id="285"/>
            <p14:sldId id="288"/>
            <p14:sldId id="289"/>
            <p14:sldId id="31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6312597-6606-9E3A-D41D-F5C602AFE954}" name="Tobias Wegener" initials="TW" userId="S::tobias.wegener@uni-hamburg.de::6b6b4fba-7ccc-4b6b-a6f1-d5cf079027d3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iane Neumann" initials="AN" lastIdx="3" clrIdx="0">
    <p:extLst>
      <p:ext uri="{19B8F6BF-5375-455C-9EA6-DF929625EA0E}">
        <p15:presenceInfo xmlns:p15="http://schemas.microsoft.com/office/powerpoint/2012/main" userId="Ariane Neuman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76B"/>
    <a:srgbClr val="FF40FF"/>
    <a:srgbClr val="FF7F0F"/>
    <a:srgbClr val="0478B9"/>
    <a:srgbClr val="BDBD21"/>
    <a:srgbClr val="003560"/>
    <a:srgbClr val="8DAE0E"/>
    <a:srgbClr val="FFF500"/>
    <a:srgbClr val="FF9300"/>
    <a:srgbClr val="E200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2DE63D5-997A-4646-A377-4702673A728D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B1032C-EA38-4F05-BA0D-38AFFFC7BED3}" styleName="Helle Formatvorlage 3 - Akz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Helle Formatvorlage 1 - Akz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ABFCF23-3B69-468F-B69F-88F6DE6A72F2}" styleName="Mittlere Formatvorlage 1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FD0F851-EC5A-4D38-B0AD-8093EC10F338}" styleName="Helle Formatvorlage 1 - Akz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Designformatvorlage 1 - Akz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Helle Formatvorlage 2 - Akz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Mittlere Formatvorlage 3 - 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ittlere Formatvorlage 3 - Akz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8603FDC-E32A-4AB5-989C-0864C3EAD2B8}" styleName="Designformatvorlage 2 - Akz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Designformatvorlage 2 - Akz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7CE84F3-28C3-443E-9E96-99CF82512B78}" styleName="Dunkle Formatvorlage 1 - Akz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unkle Formatvorlage 1 - Akz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DBED569-4797-4DF1-A0F4-6AAB3CD982D8}" styleName="Helle Formatvorlage 3 - Akz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21" autoAdjust="0"/>
    <p:restoredTop sz="56584" autoAdjust="0"/>
  </p:normalViewPr>
  <p:slideViewPr>
    <p:cSldViewPr snapToObjects="1">
      <p:cViewPr>
        <p:scale>
          <a:sx n="89" d="100"/>
          <a:sy n="89" d="100"/>
        </p:scale>
        <p:origin x="2616" y="2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70" d="100"/>
        <a:sy n="17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96" d="100"/>
          <a:sy n="96" d="100"/>
        </p:scale>
        <p:origin x="3688" y="17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1.fntdata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commentAuthors" Target="commentAuthors.xml"/><Relationship Id="rId45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handoutMaster" Target="handoutMasters/handoutMaster1.xml"/><Relationship Id="rId20" Type="http://schemas.openxmlformats.org/officeDocument/2006/relationships/slide" Target="slides/slide16.xml"/><Relationship Id="rId4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>
              <a:latin typeface="TheSans UHH" panose="020B0502050302020203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322579-3BCF-D748-A2B1-13C370832227}" type="datetimeFigureOut">
              <a:rPr lang="de-DE" smtClean="0">
                <a:latin typeface="TheSans UHH" panose="020B0502050302020203" pitchFamily="34" charset="0"/>
              </a:rPr>
              <a:t>19.09.24</a:t>
            </a:fld>
            <a:endParaRPr lang="de-DE">
              <a:latin typeface="TheSans UHH" panose="020B0502050302020203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>
              <a:latin typeface="TheSans UHH" panose="020B0502050302020203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4D7AD7-FD44-8444-A38A-7B8FFD50E3B1}" type="slidenum">
              <a:rPr lang="de-DE" smtClean="0">
                <a:latin typeface="TheSans UHH" panose="020B0502050302020203" pitchFamily="34" charset="0"/>
              </a:rPr>
              <a:t>‹Nr.›</a:t>
            </a:fld>
            <a:endParaRPr lang="de-DE">
              <a:latin typeface="TheSans UHH" panose="020B0502050302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34263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heSans UHH" panose="020B0502050302020203" pitchFamily="34" charset="0"/>
              </a:defRPr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heSans UHH" panose="020B0502050302020203" pitchFamily="34" charset="0"/>
              </a:defRPr>
            </a:lvl1pPr>
          </a:lstStyle>
          <a:p>
            <a:fld id="{B2E59258-C19A-D949-846D-8B6CB38182F3}" type="datetimeFigureOut">
              <a:rPr lang="de-DE" smtClean="0"/>
              <a:pPr/>
              <a:t>19.09.24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heSans UHH" panose="020B0502050302020203" pitchFamily="34" charset="0"/>
              </a:defRPr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heSans UHH" panose="020B0502050302020203" pitchFamily="34" charset="0"/>
              </a:defRPr>
            </a:lvl1pPr>
          </a:lstStyle>
          <a:p>
            <a:fld id="{3C606240-9D1C-3843-B28E-77756B6151F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42711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TheSans UHH" panose="020B0502050302020203" pitchFamily="34" charset="0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TheSans UHH" panose="020B0502050302020203" pitchFamily="34" charset="0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TheSans UHH" panose="020B0502050302020203" pitchFamily="34" charset="0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TheSans UHH" panose="020B0502050302020203" pitchFamily="34" charset="0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TheSans UHH" panose="020B0502050302020203" pitchFamily="34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Not like other characterization as for Siegen Talk -&gt; </a:t>
            </a:r>
            <a:r>
              <a:rPr lang="de-DE" sz="1800" dirty="0">
                <a:effectLst/>
                <a:latin typeface="ArialMT"/>
              </a:rPr>
              <a:t>AFM, XPS, EBSD, TEM, </a:t>
            </a:r>
            <a:r>
              <a:rPr lang="de-DE" sz="1800" dirty="0" err="1">
                <a:effectLst/>
                <a:latin typeface="ArialMT"/>
              </a:rPr>
              <a:t>etc</a:t>
            </a:r>
            <a:r>
              <a:rPr lang="de-DE" sz="1800" dirty="0">
                <a:effectLst/>
                <a:latin typeface="ArialMT"/>
              </a:rPr>
              <a:t> but MAGNETIC </a:t>
            </a:r>
            <a:r>
              <a:rPr lang="de-DE" sz="1800" dirty="0" err="1">
                <a:effectLst/>
                <a:latin typeface="ArialMT"/>
              </a:rPr>
              <a:t>characterization</a:t>
            </a:r>
            <a:endParaRPr lang="de-DE" sz="1800" dirty="0">
              <a:effectLst/>
              <a:latin typeface="ArialMT"/>
            </a:endParaRPr>
          </a:p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06240-9D1C-3843-B28E-77756B6151FD}" type="slidenum">
              <a:rPr lang="de-DE" smtClean="0"/>
              <a:pPr/>
              <a:t>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17000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Tc clearly assigned to thin film because of </a:t>
            </a:r>
            <a:r>
              <a:rPr lang="en-GB" dirty="0" err="1"/>
              <a:t>nc</a:t>
            </a:r>
            <a:r>
              <a:rPr lang="en-GB" dirty="0"/>
              <a:t> Si substrate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06240-9D1C-3843-B28E-77756B6151FD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50881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06240-9D1C-3843-B28E-77756B6151FD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27793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effectLst/>
                <a:latin typeface="TeXGyreHeros"/>
              </a:rPr>
              <a:t>With </a:t>
            </a:r>
            <a:r>
              <a:rPr lang="de-DE" sz="1800" dirty="0" err="1">
                <a:effectLst/>
                <a:latin typeface="TeXGyreHeros"/>
              </a:rPr>
              <a:t>polycrystallinity</a:t>
            </a:r>
            <a:r>
              <a:rPr lang="de-DE" sz="1800" dirty="0">
                <a:effectLst/>
                <a:latin typeface="TeXGyreHeros"/>
              </a:rPr>
              <a:t> and a </a:t>
            </a:r>
            <a:r>
              <a:rPr lang="de-DE" sz="1800" dirty="0" err="1">
                <a:effectLst/>
                <a:latin typeface="TeXGyreHeros"/>
              </a:rPr>
              <a:t>rising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number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of</a:t>
            </a:r>
            <a:r>
              <a:rPr lang="de-DE" sz="1800" dirty="0">
                <a:effectLst/>
                <a:latin typeface="TeXGyreHeros"/>
              </a:rPr>
              <a:t> material </a:t>
            </a:r>
            <a:r>
              <a:rPr lang="de-DE" sz="1800" dirty="0" err="1">
                <a:effectLst/>
                <a:latin typeface="TeXGyreHeros"/>
              </a:rPr>
              <a:t>defects</a:t>
            </a:r>
            <a:r>
              <a:rPr lang="de-DE" sz="1800" dirty="0">
                <a:effectLst/>
                <a:latin typeface="TeXGyreHeros"/>
              </a:rPr>
              <a:t>, </a:t>
            </a:r>
            <a:r>
              <a:rPr lang="de-DE" sz="1800" dirty="0" err="1">
                <a:effectLst/>
                <a:latin typeface="TeXGyreHeros"/>
              </a:rPr>
              <a:t>the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transition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width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becomes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broader</a:t>
            </a:r>
            <a:r>
              <a:rPr lang="de-DE" sz="1800" dirty="0">
                <a:effectLst/>
                <a:latin typeface="TeXGyreHeros"/>
              </a:rPr>
              <a:t> [33, 68]. As </a:t>
            </a:r>
            <a:r>
              <a:rPr lang="de-DE" sz="1800" dirty="0" err="1">
                <a:effectLst/>
                <a:latin typeface="TeXGyreHeros"/>
              </a:rPr>
              <a:t>presented</a:t>
            </a:r>
            <a:r>
              <a:rPr lang="de-DE" sz="1800" dirty="0">
                <a:effectLst/>
                <a:latin typeface="TeXGyreHeros"/>
              </a:rPr>
              <a:t> in [69] </a:t>
            </a:r>
            <a:r>
              <a:rPr lang="de-DE" sz="1800" dirty="0" err="1">
                <a:effectLst/>
                <a:latin typeface="TeXGyreHeros"/>
              </a:rPr>
              <a:t>for</a:t>
            </a:r>
            <a:r>
              <a:rPr lang="de-DE" sz="1800" dirty="0">
                <a:effectLst/>
                <a:latin typeface="TeXGyreHeros"/>
              </a:rPr>
              <a:t> PEALD </a:t>
            </a:r>
            <a:r>
              <a:rPr lang="de-DE" sz="1800" dirty="0" err="1">
                <a:effectLst/>
                <a:latin typeface="TeXGyreHeros"/>
              </a:rPr>
              <a:t>coated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NbN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thin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films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of</a:t>
            </a:r>
            <a:r>
              <a:rPr lang="de-DE" sz="1800" dirty="0">
                <a:effectLst/>
                <a:latin typeface="TeXGyreHeros"/>
              </a:rPr>
              <a:t> high </a:t>
            </a:r>
            <a:r>
              <a:rPr lang="de-DE" sz="1800" dirty="0" err="1">
                <a:effectLst/>
                <a:latin typeface="TeXGyreHeros"/>
              </a:rPr>
              <a:t>quality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compared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to</a:t>
            </a:r>
            <a:r>
              <a:rPr lang="de-DE" sz="1800" dirty="0">
                <a:effectLst/>
                <a:latin typeface="TeXGyreHeros"/>
              </a:rPr>
              <a:t> e.g. </a:t>
            </a:r>
            <a:r>
              <a:rPr lang="de-DE" sz="1800" dirty="0" err="1">
                <a:effectLst/>
                <a:latin typeface="TeXGyreHeros"/>
              </a:rPr>
              <a:t>sputtered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films</a:t>
            </a:r>
            <a:r>
              <a:rPr lang="de-DE" sz="1800" dirty="0">
                <a:effectLst/>
                <a:latin typeface="TeXGyreHeros"/>
              </a:rPr>
              <a:t>, </a:t>
            </a:r>
            <a:r>
              <a:rPr lang="de-DE" sz="1800" dirty="0" err="1">
                <a:effectLst/>
                <a:latin typeface="NewPXMI"/>
              </a:rPr>
              <a:t>T</a:t>
            </a:r>
            <a:r>
              <a:rPr lang="de-DE" sz="1800" dirty="0" err="1">
                <a:effectLst/>
                <a:latin typeface="TeXGyreHeros"/>
              </a:rPr>
              <a:t>c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is</a:t>
            </a:r>
            <a:r>
              <a:rPr lang="de-DE" sz="1800" dirty="0">
                <a:effectLst/>
                <a:latin typeface="TeXGyreHeros"/>
              </a:rPr>
              <a:t> in a </a:t>
            </a:r>
            <a:r>
              <a:rPr lang="de-DE" sz="1800" dirty="0" err="1">
                <a:effectLst/>
                <a:latin typeface="TeXGyreHeros"/>
              </a:rPr>
              <a:t>range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below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>
                <a:effectLst/>
                <a:latin typeface="TeXGyrePagellaX"/>
              </a:rPr>
              <a:t>1 K</a:t>
            </a:r>
            <a:r>
              <a:rPr lang="de-DE" sz="1800" dirty="0">
                <a:effectLst/>
                <a:latin typeface="TeXGyreHeros"/>
              </a:rPr>
              <a:t>. This </a:t>
            </a:r>
            <a:r>
              <a:rPr lang="de-DE" sz="1800" dirty="0" err="1">
                <a:effectLst/>
                <a:latin typeface="TeXGyreHeros"/>
              </a:rPr>
              <a:t>is</a:t>
            </a:r>
            <a:r>
              <a:rPr lang="de-DE" sz="1800" dirty="0">
                <a:effectLst/>
                <a:latin typeface="TeXGyreHeros"/>
              </a:rPr>
              <a:t> in </a:t>
            </a:r>
            <a:r>
              <a:rPr lang="de-DE" sz="1800" dirty="0" err="1">
                <a:effectLst/>
                <a:latin typeface="TeXGyreHeros"/>
              </a:rPr>
              <a:t>good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agreement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with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the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measurements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carried</a:t>
            </a:r>
            <a:r>
              <a:rPr lang="de-DE" sz="1800" dirty="0">
                <a:effectLst/>
                <a:latin typeface="TeXGyreHeros"/>
              </a:rPr>
              <a:t> out in </a:t>
            </a:r>
            <a:r>
              <a:rPr lang="de-DE" sz="1800" dirty="0" err="1">
                <a:effectLst/>
                <a:latin typeface="TeXGyreHeros"/>
              </a:rPr>
              <a:t>this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study</a:t>
            </a:r>
            <a:r>
              <a:rPr lang="de-DE" sz="1800" dirty="0">
                <a:effectLst/>
                <a:latin typeface="TeXGyreHeros"/>
              </a:rPr>
              <a:t>. </a:t>
            </a: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06240-9D1C-3843-B28E-77756B6151FD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69427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Without annealing no influence of </a:t>
            </a:r>
            <a:r>
              <a:rPr lang="en-GB" dirty="0" err="1"/>
              <a:t>AlN</a:t>
            </a:r>
            <a:r>
              <a:rPr lang="en-GB" dirty="0"/>
              <a:t> layer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06240-9D1C-3843-B28E-77756B6151FD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47328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06240-9D1C-3843-B28E-77756B6151FD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58318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06240-9D1C-3843-B28E-77756B6151FD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10218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06240-9D1C-3843-B28E-77756B6151FD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19596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06240-9D1C-3843-B28E-77756B6151FD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52776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NbTiN no elementary superconductor!!!</a:t>
            </a:r>
          </a:p>
          <a:p>
            <a:endParaRPr lang="en-GB" dirty="0"/>
          </a:p>
          <a:p>
            <a:r>
              <a:rPr lang="en-GB" dirty="0" err="1"/>
              <a:t>Lamor</a:t>
            </a:r>
            <a:r>
              <a:rPr lang="en-GB" dirty="0"/>
              <a:t> precession = the precession of the angular momentum of a particle with a magnetic dipole moment about the direction of an external magnetic field</a:t>
            </a:r>
          </a:p>
          <a:p>
            <a:endParaRPr lang="en-GB" dirty="0"/>
          </a:p>
          <a:p>
            <a:r>
              <a:rPr lang="en-GB" dirty="0"/>
              <a:t>Precession = the change in direction that the rotation axis of a rotating body (gyroscope) performs when an external force exerts a torque (</a:t>
            </a:r>
            <a:r>
              <a:rPr lang="en-GB" dirty="0" err="1"/>
              <a:t>Drehmoment</a:t>
            </a:r>
            <a:r>
              <a:rPr lang="en-GB" dirty="0"/>
              <a:t>) perpendicular to this axis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06240-9D1C-3843-B28E-77756B6151FD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7161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06240-9D1C-3843-B28E-77756B6151FD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81325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High Tc!!!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SIS = potential to enhance </a:t>
            </a:r>
            <a:r>
              <a:rPr lang="en-GB" dirty="0" err="1"/>
              <a:t>Eacc</a:t>
            </a:r>
            <a:r>
              <a:rPr lang="en-GB" dirty="0"/>
              <a:t> and achieve lower rf losses, new geometries comes with challenges that have to be investigated, </a:t>
            </a:r>
            <a:r>
              <a:rPr lang="en-GB" dirty="0" err="1"/>
              <a:t>eg.</a:t>
            </a:r>
            <a:r>
              <a:rPr lang="en-GB" dirty="0"/>
              <a:t> Flux pinning, has to be comprehensively investigated to understand magnetic </a:t>
            </a:r>
            <a:r>
              <a:rPr lang="en-GB" dirty="0" err="1"/>
              <a:t>properzies</a:t>
            </a:r>
            <a:r>
              <a:rPr lang="en-GB" dirty="0"/>
              <a:t> </a:t>
            </a:r>
          </a:p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06240-9D1C-3843-B28E-77756B6151FD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5503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3085C2-743A-2F69-5AFC-DF378F676D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3786E76C-E0D9-701D-2686-08BC2860BE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D6E44B62-8938-1E9E-4E48-E3A0D1F570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SRF cavities = key component for acceleration in state-of-the-art particle accelerators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SIS = potential to enhance </a:t>
            </a:r>
            <a:r>
              <a:rPr lang="en-GB" dirty="0" err="1"/>
              <a:t>Eacc</a:t>
            </a:r>
            <a:r>
              <a:rPr lang="en-GB" dirty="0"/>
              <a:t> and achieve lower rf losses, new geometries comes with challenges that have to be investigated, </a:t>
            </a:r>
            <a:r>
              <a:rPr lang="en-GB" dirty="0" err="1"/>
              <a:t>eg.</a:t>
            </a:r>
            <a:r>
              <a:rPr lang="en-GB" dirty="0"/>
              <a:t> Flux pinning, has to be comprehensively investigated to understand </a:t>
            </a:r>
            <a:r>
              <a:rPr lang="en-GB"/>
              <a:t>magnetic properzies </a:t>
            </a:r>
            <a:endParaRPr lang="en-GB" dirty="0"/>
          </a:p>
          <a:p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9E75E89-1310-2A59-993B-344EE65AA48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06240-9D1C-3843-B28E-77756B6151FD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7120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Hier</a:t>
            </a:r>
            <a:r>
              <a:rPr lang="en-GB" dirty="0"/>
              <a:t> </a:t>
            </a:r>
            <a:r>
              <a:rPr lang="en-GB" dirty="0" err="1"/>
              <a:t>noch</a:t>
            </a:r>
            <a:r>
              <a:rPr lang="en-GB" dirty="0"/>
              <a:t> </a:t>
            </a:r>
            <a:r>
              <a:rPr lang="en-GB" dirty="0" err="1"/>
              <a:t>anschauliche</a:t>
            </a:r>
            <a:r>
              <a:rPr lang="en-GB" dirty="0"/>
              <a:t> Abb zu pancake vortices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06240-9D1C-3843-B28E-77756B6151FD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81158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Hier</a:t>
            </a:r>
            <a:r>
              <a:rPr lang="en-GB" dirty="0"/>
              <a:t> SS </a:t>
            </a:r>
            <a:r>
              <a:rPr lang="en-GB" dirty="0" err="1"/>
              <a:t>ohne</a:t>
            </a:r>
            <a:r>
              <a:rPr lang="en-GB" dirty="0"/>
              <a:t> </a:t>
            </a:r>
            <a:r>
              <a:rPr lang="en-GB" dirty="0" err="1"/>
              <a:t>d_I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06240-9D1C-3843-B28E-77756B6151FD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7713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06240-9D1C-3843-B28E-77756B6151FD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82009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06240-9D1C-3843-B28E-77756B6151FD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29284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i="0" dirty="0"/>
              <a:t>Meissner </a:t>
            </a:r>
            <a:r>
              <a:rPr lang="de-DE" i="0" dirty="0" err="1"/>
              <a:t>profile</a:t>
            </a:r>
            <a:r>
              <a:rPr lang="de-DE" i="0" dirty="0"/>
              <a:t> </a:t>
            </a:r>
            <a:r>
              <a:rPr lang="de-DE" i="0" dirty="0" err="1"/>
              <a:t>shows</a:t>
            </a:r>
            <a:r>
              <a:rPr lang="de-DE" i="0" dirty="0"/>
              <a:t> </a:t>
            </a:r>
            <a:r>
              <a:rPr lang="de-DE" i="0" dirty="0" err="1"/>
              <a:t>two</a:t>
            </a:r>
            <a:r>
              <a:rPr lang="de-DE" i="0" dirty="0"/>
              <a:t> </a:t>
            </a:r>
            <a:r>
              <a:rPr lang="de-DE" i="0" dirty="0" err="1"/>
              <a:t>decrease</a:t>
            </a:r>
            <a:r>
              <a:rPr lang="de-DE" i="0" dirty="0"/>
              <a:t> </a:t>
            </a:r>
            <a:r>
              <a:rPr lang="de-DE" i="0" dirty="0" err="1"/>
              <a:t>rates</a:t>
            </a:r>
            <a:r>
              <a:rPr lang="de-DE" i="0" dirty="0"/>
              <a:t> -&gt; Nb and NbTiN </a:t>
            </a:r>
            <a:r>
              <a:rPr lang="de-DE" i="0" dirty="0" err="1"/>
              <a:t>contribution</a:t>
            </a:r>
            <a:endParaRPr lang="de-DE" i="0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i="0" dirty="0"/>
              <a:t>N </a:t>
            </a:r>
            <a:r>
              <a:rPr lang="de-DE" i="0" dirty="0" err="1"/>
              <a:t>accounts</a:t>
            </a:r>
            <a:r>
              <a:rPr lang="de-DE" i="0" dirty="0"/>
              <a:t> </a:t>
            </a:r>
            <a:r>
              <a:rPr lang="de-DE" i="0" dirty="0" err="1"/>
              <a:t>for</a:t>
            </a:r>
            <a:r>
              <a:rPr lang="de-DE" i="0" dirty="0"/>
              <a:t> sample </a:t>
            </a:r>
            <a:r>
              <a:rPr lang="de-DE" i="0" dirty="0" err="1"/>
              <a:t>size</a:t>
            </a:r>
            <a:r>
              <a:rPr lang="de-DE" i="0" dirty="0"/>
              <a:t> and </a:t>
            </a:r>
            <a:r>
              <a:rPr lang="de-DE" i="0" dirty="0" err="1"/>
              <a:t>shape</a:t>
            </a:r>
            <a:r>
              <a:rPr lang="de-DE" i="0" dirty="0"/>
              <a:t>, </a:t>
            </a:r>
            <a:r>
              <a:rPr lang="de-DE" i="0" dirty="0" err="1"/>
              <a:t>here</a:t>
            </a:r>
            <a:r>
              <a:rPr lang="de-DE" i="0" dirty="0"/>
              <a:t> </a:t>
            </a:r>
            <a:r>
              <a:rPr lang="de-DE" i="0" dirty="0" err="1"/>
              <a:t>simplified</a:t>
            </a:r>
            <a:r>
              <a:rPr lang="de-DE" i="0" dirty="0"/>
              <a:t> and </a:t>
            </a:r>
            <a:r>
              <a:rPr lang="de-DE" i="0" dirty="0" err="1"/>
              <a:t>does</a:t>
            </a:r>
            <a:r>
              <a:rPr lang="de-DE" i="0" dirty="0"/>
              <a:t> not </a:t>
            </a:r>
            <a:r>
              <a:rPr lang="de-DE" i="0" dirty="0" err="1"/>
              <a:t>include</a:t>
            </a:r>
            <a:r>
              <a:rPr lang="de-DE" i="0" dirty="0"/>
              <a:t> </a:t>
            </a:r>
            <a:r>
              <a:rPr lang="de-DE" i="0" dirty="0" err="1"/>
              <a:t>any</a:t>
            </a:r>
            <a:r>
              <a:rPr lang="de-DE" i="0" dirty="0"/>
              <a:t> sample </a:t>
            </a:r>
            <a:r>
              <a:rPr lang="de-DE" i="0" dirty="0" err="1"/>
              <a:t>properties</a:t>
            </a:r>
            <a:r>
              <a:rPr lang="de-DE" i="0" dirty="0"/>
              <a:t>, </a:t>
            </a:r>
            <a:r>
              <a:rPr lang="de-DE" i="0" dirty="0" err="1"/>
              <a:t>had</a:t>
            </a:r>
            <a:r>
              <a:rPr lang="de-DE" i="0" dirty="0"/>
              <a:t> </a:t>
            </a:r>
            <a:r>
              <a:rPr lang="de-DE" i="0" dirty="0" err="1"/>
              <a:t>to</a:t>
            </a:r>
            <a:r>
              <a:rPr lang="de-DE" i="0" dirty="0"/>
              <a:t> </a:t>
            </a:r>
            <a:r>
              <a:rPr lang="de-DE" i="0" dirty="0" err="1"/>
              <a:t>be</a:t>
            </a:r>
            <a:r>
              <a:rPr lang="de-DE" i="0" dirty="0"/>
              <a:t> </a:t>
            </a:r>
            <a:r>
              <a:rPr lang="de-DE" i="0" dirty="0" err="1"/>
              <a:t>fixed</a:t>
            </a:r>
            <a:r>
              <a:rPr lang="de-DE" i="0" dirty="0"/>
              <a:t> </a:t>
            </a:r>
            <a:r>
              <a:rPr lang="de-DE" i="0" dirty="0" err="1"/>
              <a:t>because</a:t>
            </a:r>
            <a:r>
              <a:rPr lang="de-DE" i="0" dirty="0"/>
              <a:t> of </a:t>
            </a:r>
            <a:r>
              <a:rPr lang="de-DE" i="0" dirty="0" err="1"/>
              <a:t>constraints</a:t>
            </a:r>
            <a:r>
              <a:rPr lang="de-DE" i="0" dirty="0"/>
              <a:t> </a:t>
            </a:r>
            <a:r>
              <a:rPr lang="de-DE" i="0" dirty="0" err="1"/>
              <a:t>while</a:t>
            </a:r>
            <a:r>
              <a:rPr lang="de-DE" i="0" dirty="0"/>
              <a:t> </a:t>
            </a:r>
            <a:r>
              <a:rPr lang="de-DE" i="0" dirty="0" err="1"/>
              <a:t>fitting</a:t>
            </a:r>
            <a:endParaRPr lang="de-DE" i="0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i="0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i="0" dirty="0"/>
              <a:t>Layer thickness </a:t>
            </a:r>
            <a:r>
              <a:rPr lang="de-DE" i="0" dirty="0" err="1"/>
              <a:t>as</a:t>
            </a:r>
            <a:r>
              <a:rPr lang="de-DE" i="0" dirty="0"/>
              <a:t> </a:t>
            </a:r>
            <a:r>
              <a:rPr lang="de-DE" i="0" dirty="0" err="1"/>
              <a:t>expected</a:t>
            </a:r>
            <a:r>
              <a:rPr lang="de-DE" i="0" dirty="0"/>
              <a:t> </a:t>
            </a:r>
            <a:r>
              <a:rPr lang="de-DE" i="0" dirty="0" err="1"/>
              <a:t>within</a:t>
            </a:r>
            <a:r>
              <a:rPr lang="de-DE" i="0" dirty="0"/>
              <a:t> </a:t>
            </a:r>
            <a:r>
              <a:rPr lang="de-DE" i="0" dirty="0" err="1"/>
              <a:t>two</a:t>
            </a:r>
            <a:r>
              <a:rPr lang="de-DE" i="0" dirty="0"/>
              <a:t> </a:t>
            </a:r>
            <a:r>
              <a:rPr lang="de-DE" i="0" dirty="0" err="1"/>
              <a:t>standard</a:t>
            </a:r>
            <a:r>
              <a:rPr lang="de-DE" i="0" dirty="0"/>
              <a:t> </a:t>
            </a:r>
            <a:r>
              <a:rPr lang="de-DE" i="0" dirty="0" err="1"/>
              <a:t>deviations</a:t>
            </a:r>
            <a:r>
              <a:rPr lang="de-DE" i="0" dirty="0"/>
              <a:t>, </a:t>
            </a:r>
            <a:r>
              <a:rPr lang="de-DE" i="0" dirty="0" err="1"/>
              <a:t>lambdas</a:t>
            </a:r>
            <a:r>
              <a:rPr lang="de-DE" i="0" dirty="0"/>
              <a:t> in </a:t>
            </a:r>
            <a:r>
              <a:rPr lang="de-DE" i="0" dirty="0" err="1"/>
              <a:t>agreement</a:t>
            </a:r>
            <a:r>
              <a:rPr lang="de-DE" i="0" dirty="0"/>
              <a:t> </a:t>
            </a:r>
            <a:r>
              <a:rPr lang="de-DE" i="0" dirty="0" err="1"/>
              <a:t>with</a:t>
            </a:r>
            <a:r>
              <a:rPr lang="de-DE" i="0" dirty="0"/>
              <a:t> </a:t>
            </a:r>
            <a:r>
              <a:rPr lang="de-DE" i="0" dirty="0" err="1"/>
              <a:t>literature</a:t>
            </a:r>
            <a:r>
              <a:rPr lang="de-DE" i="0" dirty="0"/>
              <a:t> </a:t>
            </a:r>
            <a:r>
              <a:rPr lang="de-DE" i="0" dirty="0" err="1"/>
              <a:t>values</a:t>
            </a:r>
            <a:r>
              <a:rPr lang="de-DE" i="0" dirty="0"/>
              <a:t> (clean </a:t>
            </a:r>
            <a:r>
              <a:rPr lang="de-DE" i="0" dirty="0" err="1"/>
              <a:t>limit</a:t>
            </a:r>
            <a:r>
              <a:rPr lang="de-DE" i="0" dirty="0"/>
              <a:t> </a:t>
            </a:r>
            <a:r>
              <a:rPr lang="de-DE" i="0" dirty="0" err="1"/>
              <a:t>for</a:t>
            </a:r>
            <a:r>
              <a:rPr lang="de-DE" i="0" dirty="0"/>
              <a:t> Nb </a:t>
            </a:r>
            <a:r>
              <a:rPr lang="de-DE" i="0" dirty="0" err="1"/>
              <a:t>otherwise</a:t>
            </a:r>
            <a:r>
              <a:rPr lang="de-DE" i="0" dirty="0"/>
              <a:t> </a:t>
            </a:r>
            <a:r>
              <a:rPr lang="de-DE" i="0" dirty="0" err="1"/>
              <a:t>kappa</a:t>
            </a:r>
            <a:r>
              <a:rPr lang="de-DE" i="0" dirty="0"/>
              <a:t> out of SC Type II </a:t>
            </a:r>
            <a:r>
              <a:rPr lang="de-DE" i="0" dirty="0" err="1"/>
              <a:t>limit</a:t>
            </a:r>
            <a:r>
              <a:rPr lang="de-DE" i="0" dirty="0"/>
              <a:t>!)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i="0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i="0" dirty="0"/>
              <a:t>Lambda Nb </a:t>
            </a:r>
            <a:r>
              <a:rPr lang="de-DE" i="0" dirty="0" err="1"/>
              <a:t>probably</a:t>
            </a:r>
            <a:r>
              <a:rPr lang="de-DE" i="0" dirty="0"/>
              <a:t> </a:t>
            </a:r>
            <a:r>
              <a:rPr lang="de-DE" i="0" dirty="0" err="1"/>
              <a:t>between</a:t>
            </a:r>
            <a:r>
              <a:rPr lang="de-DE" i="0" dirty="0"/>
              <a:t> fit </a:t>
            </a:r>
            <a:r>
              <a:rPr lang="de-DE" i="0" dirty="0" err="1"/>
              <a:t>value</a:t>
            </a:r>
            <a:r>
              <a:rPr lang="de-DE" i="0" dirty="0"/>
              <a:t> and 40nm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i="0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i="0" dirty="0" err="1"/>
              <a:t>Hsh</a:t>
            </a:r>
            <a:r>
              <a:rPr lang="de-DE" i="0" dirty="0"/>
              <a:t> </a:t>
            </a:r>
            <a:r>
              <a:rPr lang="de-DE" i="0" dirty="0" err="1"/>
              <a:t>reasonable</a:t>
            </a:r>
            <a:r>
              <a:rPr lang="de-DE" i="0" dirty="0"/>
              <a:t> in </a:t>
            </a:r>
            <a:r>
              <a:rPr lang="de-DE" i="0" dirty="0" err="1"/>
              <a:t>cpmparison</a:t>
            </a:r>
            <a:r>
              <a:rPr lang="de-DE" i="0" dirty="0"/>
              <a:t> </a:t>
            </a:r>
            <a:r>
              <a:rPr lang="de-DE" i="0" dirty="0" err="1"/>
              <a:t>with</a:t>
            </a:r>
            <a:r>
              <a:rPr lang="de-DE" i="0" dirty="0"/>
              <a:t> Nb3Sn -&gt; 450mT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i="0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Bunch of assumptions made before and after Meissner profile fit → influence the interpretation of the results</a:t>
            </a:r>
            <a:endParaRPr lang="de-DE" i="0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i="1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i="1" dirty="0"/>
              <a:t>λ</a:t>
            </a:r>
            <a:r>
              <a:rPr lang="en-GB" baseline="-25000" dirty="0"/>
              <a:t>Nb </a:t>
            </a:r>
            <a:r>
              <a:rPr lang="en-GB" dirty="0"/>
              <a:t>(</a:t>
            </a:r>
            <a:r>
              <a:rPr lang="el-GR" i="1" dirty="0"/>
              <a:t>λ</a:t>
            </a:r>
            <a:r>
              <a:rPr lang="en-GB" i="0" baseline="-25000" dirty="0"/>
              <a:t>sub</a:t>
            </a:r>
            <a:r>
              <a:rPr lang="en-GB" dirty="0"/>
              <a:t>) and </a:t>
            </a:r>
            <a:r>
              <a:rPr lang="el-GR" i="1" dirty="0"/>
              <a:t>λ</a:t>
            </a:r>
            <a:r>
              <a:rPr lang="en-GB" baseline="-25000" dirty="0"/>
              <a:t>NbTiN </a:t>
            </a:r>
            <a:r>
              <a:rPr lang="en-GB" dirty="0"/>
              <a:t>(</a:t>
            </a:r>
            <a:r>
              <a:rPr lang="el-GR" i="1" dirty="0"/>
              <a:t>λ</a:t>
            </a:r>
            <a:r>
              <a:rPr lang="en-GB" i="0" baseline="-25000" dirty="0"/>
              <a:t>S</a:t>
            </a:r>
            <a:r>
              <a:rPr lang="en-GB" dirty="0"/>
              <a:t>) used to calculate </a:t>
            </a:r>
            <a:r>
              <a:rPr lang="en-GB" i="1" dirty="0" err="1"/>
              <a:t>H</a:t>
            </a:r>
            <a:r>
              <a:rPr lang="en-GB" baseline="-25000" dirty="0" err="1"/>
              <a:t>sh,sub</a:t>
            </a:r>
            <a:r>
              <a:rPr lang="en-GB" baseline="-25000" dirty="0"/>
              <a:t> </a:t>
            </a:r>
            <a:r>
              <a:rPr lang="en-GB" dirty="0"/>
              <a:t>and </a:t>
            </a:r>
            <a:r>
              <a:rPr lang="en-GB" i="1" dirty="0" err="1"/>
              <a:t>H</a:t>
            </a:r>
            <a:r>
              <a:rPr lang="en-GB" baseline="-25000" dirty="0" err="1"/>
              <a:t>sh,S</a:t>
            </a:r>
            <a:r>
              <a:rPr lang="en-GB" baseline="0" dirty="0"/>
              <a:t> -&gt; used to calculate </a:t>
            </a:r>
            <a:r>
              <a:rPr lang="en-GB" i="1" baseline="0" dirty="0" err="1"/>
              <a:t>H</a:t>
            </a:r>
            <a:r>
              <a:rPr lang="en-GB" i="0" baseline="-25000" dirty="0" err="1"/>
              <a:t>max</a:t>
            </a:r>
            <a:endParaRPr lang="en-GB" baseline="-25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06240-9D1C-3843-B28E-77756B6151FD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81286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effectLst/>
                <a:latin typeface="TeXGyreHeros"/>
              </a:rPr>
              <a:t>In </a:t>
            </a:r>
            <a:r>
              <a:rPr lang="de-DE" sz="1800" dirty="0" err="1">
                <a:effectLst/>
                <a:latin typeface="TeXGyreHeros"/>
              </a:rPr>
              <a:t>the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range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where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NewPXMI"/>
              </a:rPr>
              <a:t>d</a:t>
            </a:r>
            <a:r>
              <a:rPr lang="de-DE" sz="1800" dirty="0" err="1">
                <a:effectLst/>
                <a:latin typeface="TeXGyreHeros"/>
              </a:rPr>
              <a:t>S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is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thicker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than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NewPXMI_gnu"/>
              </a:rPr>
              <a:t>lambda</a:t>
            </a:r>
            <a:r>
              <a:rPr lang="de-DE" sz="1800" dirty="0">
                <a:effectLst/>
                <a:latin typeface="NewPXMI_gnu"/>
              </a:rPr>
              <a:t> </a:t>
            </a:r>
            <a:r>
              <a:rPr lang="de-DE" sz="1800" dirty="0">
                <a:effectLst/>
                <a:latin typeface="TeXGyreHeros"/>
              </a:rPr>
              <a:t>S, </a:t>
            </a:r>
            <a:r>
              <a:rPr lang="de-DE" sz="1800" dirty="0" err="1">
                <a:effectLst/>
                <a:latin typeface="TeXGyreHeros"/>
              </a:rPr>
              <a:t>the</a:t>
            </a:r>
            <a:r>
              <a:rPr lang="de-DE" sz="1800" dirty="0">
                <a:effectLst/>
                <a:latin typeface="TeXGyreHeros"/>
              </a:rPr>
              <a:t> Meissner </a:t>
            </a:r>
            <a:r>
              <a:rPr lang="de-DE" sz="1800" dirty="0" err="1">
                <a:effectLst/>
                <a:latin typeface="TeXGyreHeros"/>
              </a:rPr>
              <a:t>state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can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only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be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preserved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if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phase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transition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is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prevented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by</a:t>
            </a:r>
            <a:r>
              <a:rPr lang="de-DE" sz="1800" dirty="0">
                <a:effectLst/>
                <a:latin typeface="TeXGyreHeros"/>
              </a:rPr>
              <a:t> an </a:t>
            </a:r>
            <a:r>
              <a:rPr lang="de-DE" sz="1800" dirty="0" err="1">
                <a:effectLst/>
                <a:latin typeface="TeXGyreHeros"/>
              </a:rPr>
              <a:t>energy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barrier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as</a:t>
            </a:r>
            <a:r>
              <a:rPr lang="de-DE" sz="1800" dirty="0">
                <a:effectLst/>
                <a:latin typeface="TeXGyreHeros"/>
              </a:rPr>
              <a:t> a Bean Livingston </a:t>
            </a:r>
            <a:r>
              <a:rPr lang="de-DE" sz="1800" dirty="0" err="1">
                <a:effectLst/>
                <a:latin typeface="TeXGyreHeros"/>
              </a:rPr>
              <a:t>barrier</a:t>
            </a:r>
            <a:r>
              <a:rPr lang="de-DE" sz="1800" dirty="0">
                <a:effectLst/>
                <a:latin typeface="TeXGyreHeros"/>
              </a:rPr>
              <a:t>, </a:t>
            </a:r>
            <a:r>
              <a:rPr lang="de-DE" sz="1800" dirty="0" err="1">
                <a:effectLst/>
                <a:latin typeface="TeXGyreHeros"/>
              </a:rPr>
              <a:t>see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section</a:t>
            </a:r>
            <a:r>
              <a:rPr lang="de-DE" sz="1800" dirty="0">
                <a:effectLst/>
                <a:latin typeface="TeXGyreHeros"/>
              </a:rPr>
              <a:t> 2.3.2. </a:t>
            </a:r>
            <a:r>
              <a:rPr lang="de-DE" sz="1800" dirty="0" err="1">
                <a:effectLst/>
                <a:latin typeface="TeXGyreHeros"/>
              </a:rPr>
              <a:t>Consequently</a:t>
            </a:r>
            <a:r>
              <a:rPr lang="de-DE" sz="1800" dirty="0">
                <a:effectLst/>
                <a:latin typeface="TeXGyreHeros"/>
              </a:rPr>
              <a:t>, </a:t>
            </a:r>
            <a:r>
              <a:rPr lang="de-DE" sz="1800" i="1" dirty="0" err="1">
                <a:effectLst/>
                <a:latin typeface="TeXGyreHeros"/>
              </a:rPr>
              <a:t>multilayer</a:t>
            </a:r>
            <a:r>
              <a:rPr lang="de-DE" sz="1800" i="1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coatings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with</a:t>
            </a:r>
            <a:r>
              <a:rPr lang="de-DE" sz="1800" dirty="0">
                <a:effectLst/>
                <a:latin typeface="TeXGyreHeros"/>
              </a:rPr>
              <a:t> multiple </a:t>
            </a:r>
            <a:r>
              <a:rPr lang="de-DE" sz="1800" dirty="0" err="1">
                <a:effectLst/>
                <a:latin typeface="TeXGyreHeros"/>
              </a:rPr>
              <a:t>interfaces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between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the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layers</a:t>
            </a:r>
            <a:r>
              <a:rPr lang="de-DE" sz="1800" dirty="0">
                <a:effectLst/>
                <a:latin typeface="TeXGyreHeros"/>
              </a:rPr>
              <a:t>, i.e. </a:t>
            </a:r>
            <a:r>
              <a:rPr lang="de-DE" sz="1800" dirty="0" err="1">
                <a:effectLst/>
                <a:latin typeface="TeXGyreHeros"/>
              </a:rPr>
              <a:t>more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suppression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by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counter</a:t>
            </a:r>
            <a:r>
              <a:rPr lang="de-DE" sz="1800" dirty="0">
                <a:effectLst/>
                <a:latin typeface="TeXGyreHeros"/>
              </a:rPr>
              <a:t> </a:t>
            </a:r>
            <a:r>
              <a:rPr lang="de-DE" sz="1800" dirty="0" err="1">
                <a:effectLst/>
                <a:latin typeface="TeXGyreHeros"/>
              </a:rPr>
              <a:t>currents</a:t>
            </a:r>
            <a:r>
              <a:rPr lang="de-DE" sz="1800" dirty="0">
                <a:effectLst/>
                <a:latin typeface="TeXGyreHeros"/>
              </a:rPr>
              <a:t> </a:t>
            </a: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06240-9D1C-3843-B28E-77756B6151FD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43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(ohne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UHH-Logo" descr="Logo der Universität Hamburg">
            <a:extLst>
              <a:ext uri="{FF2B5EF4-FFF2-40B4-BE49-F238E27FC236}">
                <a16:creationId xmlns:a16="http://schemas.microsoft.com/office/drawing/2014/main" id="{A58A1DC7-81D7-0178-6AA2-CE73893550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0"/>
            <a:ext cx="2595997" cy="1203598"/>
          </a:xfrm>
          <a:prstGeom prst="rect">
            <a:avLst/>
          </a:prstGeom>
        </p:spPr>
      </p:pic>
      <p:sp>
        <p:nvSpPr>
          <p:cNvPr id="5" name="Titel">
            <a:extLst>
              <a:ext uri="{FF2B5EF4-FFF2-40B4-BE49-F238E27FC236}">
                <a16:creationId xmlns:a16="http://schemas.microsoft.com/office/drawing/2014/main" id="{19332011-8135-2225-4921-150D6415C2F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95536" y="2571750"/>
            <a:ext cx="6912768" cy="1027845"/>
          </a:xfrm>
        </p:spPr>
        <p:txBody>
          <a:bodyPr wrap="square" lIns="0" anchor="b" anchorCtr="0">
            <a:normAutofit/>
          </a:bodyPr>
          <a:lstStyle>
            <a:lvl1pPr algn="l">
              <a:lnSpc>
                <a:spcPct val="110000"/>
              </a:lnSpc>
              <a:defRPr sz="2400"/>
            </a:lvl1pPr>
          </a:lstStyle>
          <a:p>
            <a:r>
              <a:rPr lang="de-DE" dirty="0"/>
              <a:t>Vorstellung des neuen Exzellenzclusters „Understanding XYZ“</a:t>
            </a:r>
          </a:p>
        </p:txBody>
      </p:sp>
      <p:sp>
        <p:nvSpPr>
          <p:cNvPr id="9" name="Person">
            <a:extLst>
              <a:ext uri="{FF2B5EF4-FFF2-40B4-BE49-F238E27FC236}">
                <a16:creationId xmlns:a16="http://schemas.microsoft.com/office/drawing/2014/main" id="{6C7258FA-754E-8F00-113F-DF369E71B0D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619672" y="4432093"/>
            <a:ext cx="5976664" cy="319630"/>
          </a:xfrm>
        </p:spPr>
        <p:txBody>
          <a:bodyPr wrap="none" tIns="0" bIns="0" anchor="ctr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 i="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Thin Film SRF Workshop 2024 in Paris</a:t>
            </a:r>
          </a:p>
        </p:txBody>
      </p:sp>
      <p:sp>
        <p:nvSpPr>
          <p:cNvPr id="3" name="Datum">
            <a:extLst>
              <a:ext uri="{FF2B5EF4-FFF2-40B4-BE49-F238E27FC236}">
                <a16:creationId xmlns:a16="http://schemas.microsoft.com/office/drawing/2014/main" id="{561DAFA2-5F25-5D62-43E1-96363D6D69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95536" y="4432093"/>
            <a:ext cx="1152128" cy="319630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latin typeface="+mn-lt"/>
              </a:defRPr>
            </a:lvl1pPr>
          </a:lstStyle>
          <a:p>
            <a:pPr lvl="0"/>
            <a:r>
              <a:rPr lang="de-DE" dirty="0"/>
              <a:t>19.09.2024</a:t>
            </a:r>
          </a:p>
        </p:txBody>
      </p:sp>
      <p:sp>
        <p:nvSpPr>
          <p:cNvPr id="2" name="Person">
            <a:extLst>
              <a:ext uri="{FF2B5EF4-FFF2-40B4-BE49-F238E27FC236}">
                <a16:creationId xmlns:a16="http://schemas.microsoft.com/office/drawing/2014/main" id="{8C5C28BC-2C61-1E61-21E6-EDD60BD6510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95536" y="3696214"/>
            <a:ext cx="5976664" cy="319630"/>
          </a:xfrm>
        </p:spPr>
        <p:txBody>
          <a:bodyPr wrap="none" tIns="0" bIns="0" anchor="ctr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i="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Lea Preece - on behalf of </a:t>
            </a:r>
            <a:r>
              <a:rPr lang="de-DE" dirty="0" err="1"/>
              <a:t>the</a:t>
            </a:r>
            <a:r>
              <a:rPr lang="de-DE" dirty="0"/>
              <a:t> SRF R&amp;D Team Hamburg</a:t>
            </a:r>
          </a:p>
        </p:txBody>
      </p:sp>
      <p:pic>
        <p:nvPicPr>
          <p:cNvPr id="8" name="Grafik 5">
            <a:extLst>
              <a:ext uri="{FF2B5EF4-FFF2-40B4-BE49-F238E27FC236}">
                <a16:creationId xmlns:a16="http://schemas.microsoft.com/office/drawing/2014/main" id="{ED517D93-81A6-8055-69B2-D1C775DEEFA0}"/>
              </a:ext>
            </a:extLst>
          </p:cNvPr>
          <p:cNvPicPr/>
          <p:nvPr userDrawn="1"/>
        </p:nvPicPr>
        <p:blipFill>
          <a:blip r:embed="rId3"/>
          <a:stretch/>
        </p:blipFill>
        <p:spPr>
          <a:xfrm>
            <a:off x="391748" y="1203598"/>
            <a:ext cx="718610" cy="568080"/>
          </a:xfrm>
          <a:prstGeom prst="rect">
            <a:avLst/>
          </a:prstGeom>
          <a:ln w="0">
            <a:noFill/>
          </a:ln>
        </p:spPr>
      </p:pic>
      <p:pic>
        <p:nvPicPr>
          <p:cNvPr id="10" name="Grafik 9" descr="Ein Bild, das Grafiken, Schrift, Grafikdesign, Logo enthält.&#10;&#10;Automatisch generierte Beschreibung">
            <a:extLst>
              <a:ext uri="{FF2B5EF4-FFF2-40B4-BE49-F238E27FC236}">
                <a16:creationId xmlns:a16="http://schemas.microsoft.com/office/drawing/2014/main" id="{69CE616D-82D5-FEDC-C662-61C4A868B31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2258" y="1203698"/>
            <a:ext cx="2009307" cy="610248"/>
          </a:xfrm>
          <a:prstGeom prst="rect">
            <a:avLst/>
          </a:prstGeom>
        </p:spPr>
      </p:pic>
      <p:pic>
        <p:nvPicPr>
          <p:cNvPr id="12" name="Grafik 11" descr="Ein Bild, das Logo, Schrift, Symbol, Grafiken enthält.&#10;&#10;Automatisch generierte Beschreibung">
            <a:extLst>
              <a:ext uri="{FF2B5EF4-FFF2-40B4-BE49-F238E27FC236}">
                <a16:creationId xmlns:a16="http://schemas.microsoft.com/office/drawing/2014/main" id="{A2349EA5-9CE4-D708-697A-917C424FFCF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40408" y="1205686"/>
            <a:ext cx="1701800" cy="608260"/>
          </a:xfrm>
          <a:prstGeom prst="rect">
            <a:avLst/>
          </a:prstGeom>
        </p:spPr>
      </p:pic>
      <p:pic>
        <p:nvPicPr>
          <p:cNvPr id="13" name="Grafik 3" descr="Ein Bild, das Kreis, Grafiken, Schrift, Grafikdesign enthält.&#10;&#10;Automatisch generierte Beschreibung">
            <a:extLst>
              <a:ext uri="{FF2B5EF4-FFF2-40B4-BE49-F238E27FC236}">
                <a16:creationId xmlns:a16="http://schemas.microsoft.com/office/drawing/2014/main" id="{BC869201-E2A5-1A46-4F5F-DBF942DA09A5}"/>
              </a:ext>
            </a:extLst>
          </p:cNvPr>
          <p:cNvPicPr/>
          <p:nvPr userDrawn="1"/>
        </p:nvPicPr>
        <p:blipFill>
          <a:blip r:embed="rId6"/>
          <a:stretch/>
        </p:blipFill>
        <p:spPr>
          <a:xfrm>
            <a:off x="2339640" y="411480"/>
            <a:ext cx="574920" cy="574920"/>
          </a:xfrm>
          <a:prstGeom prst="rect">
            <a:avLst/>
          </a:prstGeom>
          <a:ln w="0">
            <a:noFill/>
          </a:ln>
        </p:spPr>
      </p:pic>
      <p:pic>
        <p:nvPicPr>
          <p:cNvPr id="14" name="Grafik 13" descr="Ein Bild, das Grün, Grafiken enthält.&#10;&#10;Automatisch generierte Beschreibung">
            <a:extLst>
              <a:ext uri="{FF2B5EF4-FFF2-40B4-BE49-F238E27FC236}">
                <a16:creationId xmlns:a16="http://schemas.microsoft.com/office/drawing/2014/main" id="{DC7A931B-5EF9-DDCA-58C9-72256AA3255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6692" y="378730"/>
            <a:ext cx="1840437" cy="631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673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>
            <a:extLst>
              <a:ext uri="{FF2B5EF4-FFF2-40B4-BE49-F238E27FC236}">
                <a16:creationId xmlns:a16="http://schemas.microsoft.com/office/drawing/2014/main" id="{71CA5E38-AD06-052F-D243-EF2FC83E637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850" y="339502"/>
            <a:ext cx="3168650" cy="575841"/>
          </a:xfrm>
        </p:spPr>
        <p:txBody>
          <a:bodyPr/>
          <a:lstStyle/>
          <a:p>
            <a:r>
              <a:rPr lang="de-DE" dirty="0"/>
              <a:t>Titel</a:t>
            </a:r>
          </a:p>
        </p:txBody>
      </p:sp>
      <p:sp>
        <p:nvSpPr>
          <p:cNvPr id="4" name="Textplatzhalter">
            <a:extLst>
              <a:ext uri="{FF2B5EF4-FFF2-40B4-BE49-F238E27FC236}">
                <a16:creationId xmlns:a16="http://schemas.microsoft.com/office/drawing/2014/main" id="{C6CD7452-71E2-D02E-ACAE-A574F4E5A9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23851" y="1131888"/>
            <a:ext cx="3168650" cy="29527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3" name="Inhaltsplatzhalter">
            <a:extLst>
              <a:ext uri="{FF2B5EF4-FFF2-40B4-BE49-F238E27FC236}">
                <a16:creationId xmlns:a16="http://schemas.microsoft.com/office/drawing/2014/main" id="{7610A72B-21A5-96FD-DCC8-D60D15D1AD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339503"/>
            <a:ext cx="4932362" cy="3745136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" name="Foliennummernplatzhalter">
            <a:extLst>
              <a:ext uri="{FF2B5EF4-FFF2-40B4-BE49-F238E27FC236}">
                <a16:creationId xmlns:a16="http://schemas.microsoft.com/office/drawing/2014/main" id="{6CF269FE-E24B-CDFD-A82E-13B741829C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17160" y="4537894"/>
            <a:ext cx="702990" cy="274637"/>
          </a:xfrm>
          <a:prstGeom prst="rect">
            <a:avLst/>
          </a:prstGeom>
        </p:spPr>
        <p:txBody>
          <a:bodyPr anchor="b"/>
          <a:lstStyle>
            <a:lvl1pPr algn="r">
              <a:defRPr sz="1000"/>
            </a:lvl1pPr>
          </a:lstStyle>
          <a:p>
            <a:fld id="{309D5144-004E-1E45-907B-65C86CA25C3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Fußzeilenplatzhalter">
            <a:extLst>
              <a:ext uri="{FF2B5EF4-FFF2-40B4-BE49-F238E27FC236}">
                <a16:creationId xmlns:a16="http://schemas.microsoft.com/office/drawing/2014/main" id="{B7270548-94A6-E110-A962-3F6C152B61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19672" y="4537894"/>
            <a:ext cx="6497488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TFSRF2024  |  PEALD Coated Thin Films </a:t>
            </a:r>
            <a:r>
              <a:rPr lang="de-DE" dirty="0" err="1"/>
              <a:t>for</a:t>
            </a:r>
            <a:r>
              <a:rPr lang="de-DE" dirty="0"/>
              <a:t> SRF </a:t>
            </a:r>
            <a:r>
              <a:rPr lang="de-DE" dirty="0" err="1"/>
              <a:t>Cavity</a:t>
            </a:r>
            <a:r>
              <a:rPr lang="de-DE" dirty="0"/>
              <a:t> Research  |  Lea Preece</a:t>
            </a:r>
          </a:p>
        </p:txBody>
      </p:sp>
    </p:spTree>
    <p:extLst>
      <p:ext uri="{BB962C8B-B14F-4D97-AF65-F5344CB8AC3E}">
        <p14:creationId xmlns:p14="http://schemas.microsoft.com/office/powerpoint/2010/main" val="1378536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 (einspalti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>
            <a:extLst>
              <a:ext uri="{FF2B5EF4-FFF2-40B4-BE49-F238E27FC236}">
                <a16:creationId xmlns:a16="http://schemas.microsoft.com/office/drawing/2014/main" id="{F30FE764-F7B3-C3A0-BE17-FF59C3C4F4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lIns="0"/>
          <a:lstStyle/>
          <a:p>
            <a:r>
              <a:rPr lang="de-DE" dirty="0"/>
              <a:t>Agenda</a:t>
            </a:r>
          </a:p>
        </p:txBody>
      </p:sp>
      <p:sp>
        <p:nvSpPr>
          <p:cNvPr id="3" name="Inhaltsplatzhalter">
            <a:extLst>
              <a:ext uri="{FF2B5EF4-FFF2-40B4-BE49-F238E27FC236}">
                <a16:creationId xmlns:a16="http://schemas.microsoft.com/office/drawing/2014/main" id="{B54A2940-BCB3-827D-5062-53A2A8B1B0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095374"/>
            <a:ext cx="8496300" cy="2952751"/>
          </a:xfrm>
        </p:spPr>
        <p:txBody>
          <a:bodyPr lIns="0">
            <a:normAutofit/>
          </a:bodyPr>
          <a:lstStyle>
            <a:lvl1pPr marL="342900" indent="-432000">
              <a:lnSpc>
                <a:spcPct val="110000"/>
              </a:lnSpc>
              <a:spcBef>
                <a:spcPts val="1800"/>
              </a:spcBef>
              <a:buSzPct val="180000"/>
              <a:buFont typeface="+mj-lt"/>
              <a:buAutoNum type="arabicPlain"/>
              <a:defRPr sz="2000"/>
            </a:lvl1pPr>
            <a:lvl2pPr marL="800100" indent="-342900">
              <a:lnSpc>
                <a:spcPct val="110000"/>
              </a:lnSpc>
              <a:buSzPct val="100000"/>
              <a:buFont typeface="Wingdings" pitchFamily="2" charset="2"/>
              <a:buChar char="§"/>
              <a:defRPr sz="2000"/>
            </a:lvl2pPr>
            <a:lvl3pPr marL="1257300" indent="-342900">
              <a:lnSpc>
                <a:spcPct val="110000"/>
              </a:lnSpc>
              <a:buSzPct val="100000"/>
              <a:buFont typeface="Wingdings" pitchFamily="2" charset="2"/>
              <a:buChar char="§"/>
              <a:defRPr sz="2000"/>
            </a:lvl3pPr>
            <a:lvl4pPr marL="1714500" indent="-342900">
              <a:lnSpc>
                <a:spcPct val="110000"/>
              </a:lnSpc>
              <a:buSzPct val="100000"/>
              <a:buFont typeface="Wingdings" pitchFamily="2" charset="2"/>
              <a:buChar char="§"/>
              <a:defRPr sz="2000"/>
            </a:lvl4pPr>
            <a:lvl5pPr marL="2171700" indent="-342900">
              <a:lnSpc>
                <a:spcPct val="110000"/>
              </a:lnSpc>
              <a:buSzPct val="100000"/>
              <a:buFont typeface="Wingdings" pitchFamily="2" charset="2"/>
              <a:buChar char="§"/>
              <a:defRPr sz="20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0"/>
            <a:r>
              <a:rPr lang="de-DE" dirty="0"/>
              <a:t>Blabla</a:t>
            </a:r>
          </a:p>
          <a:p>
            <a:pPr lvl="0"/>
            <a:r>
              <a:rPr lang="de-DE" dirty="0"/>
              <a:t>Noch ein Thema</a:t>
            </a:r>
          </a:p>
        </p:txBody>
      </p:sp>
      <p:sp>
        <p:nvSpPr>
          <p:cNvPr id="4" name="Foliennummernplatzhalter">
            <a:extLst>
              <a:ext uri="{FF2B5EF4-FFF2-40B4-BE49-F238E27FC236}">
                <a16:creationId xmlns:a16="http://schemas.microsoft.com/office/drawing/2014/main" id="{820AB371-D399-4B58-6730-44E3FCD20C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17160" y="4537894"/>
            <a:ext cx="702990" cy="274637"/>
          </a:xfrm>
          <a:prstGeom prst="rect">
            <a:avLst/>
          </a:prstGeom>
        </p:spPr>
        <p:txBody>
          <a:bodyPr anchor="b"/>
          <a:lstStyle>
            <a:lvl1pPr algn="r">
              <a:defRPr sz="1000"/>
            </a:lvl1pPr>
          </a:lstStyle>
          <a:p>
            <a:fld id="{309D5144-004E-1E45-907B-65C86CA25C3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Fußzeilenplatzhalter">
            <a:extLst>
              <a:ext uri="{FF2B5EF4-FFF2-40B4-BE49-F238E27FC236}">
                <a16:creationId xmlns:a16="http://schemas.microsoft.com/office/drawing/2014/main" id="{AB5BEB4C-7EB3-C0EC-3E47-51875A171E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19672" y="4537894"/>
            <a:ext cx="6497488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TFSRF2024  |  PEALD Coated Thin Films </a:t>
            </a:r>
            <a:r>
              <a:rPr lang="de-DE" dirty="0" err="1"/>
              <a:t>for</a:t>
            </a:r>
            <a:r>
              <a:rPr lang="de-DE" dirty="0"/>
              <a:t> SRF </a:t>
            </a:r>
            <a:r>
              <a:rPr lang="de-DE" dirty="0" err="1"/>
              <a:t>Cavity</a:t>
            </a:r>
            <a:r>
              <a:rPr lang="de-DE" dirty="0"/>
              <a:t> Research  |  Lea Preece</a:t>
            </a:r>
          </a:p>
        </p:txBody>
      </p:sp>
    </p:spTree>
    <p:extLst>
      <p:ext uri="{BB962C8B-B14F-4D97-AF65-F5344CB8AC3E}">
        <p14:creationId xmlns:p14="http://schemas.microsoft.com/office/powerpoint/2010/main" val="4122293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>
            <a:extLst>
              <a:ext uri="{FF2B5EF4-FFF2-40B4-BE49-F238E27FC236}">
                <a16:creationId xmlns:a16="http://schemas.microsoft.com/office/drawing/2014/main" id="{1D405C45-0DD4-C48A-FA2D-9BDC7F7EB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425" y="2480009"/>
            <a:ext cx="4481836" cy="1027845"/>
          </a:xfrm>
        </p:spPr>
        <p:txBody>
          <a:bodyPr anchor="b">
            <a:spAutoFit/>
          </a:bodyPr>
          <a:lstStyle>
            <a:lvl1pPr>
              <a:lnSpc>
                <a:spcPct val="110000"/>
              </a:lnSpc>
              <a:defRPr sz="28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">
            <a:extLst>
              <a:ext uri="{FF2B5EF4-FFF2-40B4-BE49-F238E27FC236}">
                <a16:creationId xmlns:a16="http://schemas.microsoft.com/office/drawing/2014/main" id="{FA120FAF-72E8-3893-7931-08E06A07772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42614" y="402468"/>
            <a:ext cx="4577458" cy="1987980"/>
          </a:xfrm>
        </p:spPr>
        <p:txBody>
          <a:bodyPr wrap="square" lIns="0">
            <a:spAutoFit/>
          </a:bodyPr>
          <a:lstStyle>
            <a:lvl1pPr marL="0" indent="0">
              <a:buNone/>
              <a:defRPr sz="115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1</a:t>
            </a:r>
          </a:p>
        </p:txBody>
      </p:sp>
      <p:pic>
        <p:nvPicPr>
          <p:cNvPr id="4" name="UHH-Logo">
            <a:extLst>
              <a:ext uri="{FF2B5EF4-FFF2-40B4-BE49-F238E27FC236}">
                <a16:creationId xmlns:a16="http://schemas.microsoft.com/office/drawing/2014/main" id="{D9B3E6FA-960E-96B0-B53A-73021BB11A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127776"/>
            <a:ext cx="1769139" cy="820237"/>
          </a:xfrm>
          <a:prstGeom prst="rect">
            <a:avLst/>
          </a:prstGeom>
        </p:spPr>
      </p:pic>
      <p:sp>
        <p:nvSpPr>
          <p:cNvPr id="14" name="Bildplatzhalter">
            <a:extLst>
              <a:ext uri="{FF2B5EF4-FFF2-40B4-BE49-F238E27FC236}">
                <a16:creationId xmlns:a16="http://schemas.microsoft.com/office/drawing/2014/main" id="{A38853F3-2B3F-22A9-ED98-4A42B522D5A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669901" y="0"/>
            <a:ext cx="3481933" cy="4084638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einfügen und mit Alternativtext versehen</a:t>
            </a:r>
          </a:p>
        </p:txBody>
      </p:sp>
      <p:sp>
        <p:nvSpPr>
          <p:cNvPr id="5" name="Foliennummernplatzhalter">
            <a:extLst>
              <a:ext uri="{FF2B5EF4-FFF2-40B4-BE49-F238E27FC236}">
                <a16:creationId xmlns:a16="http://schemas.microsoft.com/office/drawing/2014/main" id="{60684FD2-D49C-639E-EF1D-4FE95D9CD7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8117160" y="4537894"/>
            <a:ext cx="702990" cy="274637"/>
          </a:xfrm>
          <a:prstGeom prst="rect">
            <a:avLst/>
          </a:prstGeom>
        </p:spPr>
        <p:txBody>
          <a:bodyPr anchor="b"/>
          <a:lstStyle>
            <a:defPPr>
              <a:defRPr lang="de-DE"/>
            </a:defPPr>
            <a:lvl1pPr marL="0" algn="r" defTabSz="4572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09D5144-004E-1E45-907B-65C86CA25C3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Fußzeilenplatzhalter">
            <a:extLst>
              <a:ext uri="{FF2B5EF4-FFF2-40B4-BE49-F238E27FC236}">
                <a16:creationId xmlns:a16="http://schemas.microsoft.com/office/drawing/2014/main" id="{96F07923-3D62-7E4C-9644-B3528E5E8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19672" y="4537894"/>
            <a:ext cx="6497488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TFSRF2024  |  PEALD Coated Thin Films </a:t>
            </a:r>
            <a:r>
              <a:rPr lang="de-DE" dirty="0" err="1"/>
              <a:t>for</a:t>
            </a:r>
            <a:r>
              <a:rPr lang="de-DE" dirty="0"/>
              <a:t> SRF </a:t>
            </a:r>
            <a:r>
              <a:rPr lang="de-DE" dirty="0" err="1"/>
              <a:t>Cavity</a:t>
            </a:r>
            <a:r>
              <a:rPr lang="de-DE" dirty="0"/>
              <a:t> Research  |  Lea Preece</a:t>
            </a:r>
          </a:p>
        </p:txBody>
      </p:sp>
    </p:spTree>
    <p:extLst>
      <p:ext uri="{BB962C8B-B14F-4D97-AF65-F5344CB8AC3E}">
        <p14:creationId xmlns:p14="http://schemas.microsoft.com/office/powerpoint/2010/main" val="2098575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">
            <a:extLst>
              <a:ext uri="{FF2B5EF4-FFF2-40B4-BE49-F238E27FC236}">
                <a16:creationId xmlns:a16="http://schemas.microsoft.com/office/drawing/2014/main" id="{B54A2940-BCB3-827D-5062-53A2A8B1B0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131887"/>
            <a:ext cx="8496300" cy="2952751"/>
          </a:xfrm>
        </p:spPr>
        <p:txBody>
          <a:bodyPr lIns="0"/>
          <a:lstStyle>
            <a:lvl1pPr>
              <a:lnSpc>
                <a:spcPct val="110000"/>
              </a:lnSpc>
              <a:defRPr/>
            </a:lvl1pPr>
            <a:lvl2pPr>
              <a:lnSpc>
                <a:spcPct val="110000"/>
              </a:lnSpc>
              <a:defRPr/>
            </a:lvl2pPr>
            <a:lvl3pPr>
              <a:lnSpc>
                <a:spcPct val="110000"/>
              </a:lnSpc>
              <a:defRPr/>
            </a:lvl3pPr>
            <a:lvl4pPr>
              <a:lnSpc>
                <a:spcPct val="110000"/>
              </a:lnSpc>
              <a:defRPr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Titel 11">
            <a:extLst>
              <a:ext uri="{FF2B5EF4-FFF2-40B4-BE49-F238E27FC236}">
                <a16:creationId xmlns:a16="http://schemas.microsoft.com/office/drawing/2014/main" id="{CEE53C70-75A7-A62E-53DB-69DDC21A6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2" name="Foliennummernplatzhalter">
            <a:extLst>
              <a:ext uri="{FF2B5EF4-FFF2-40B4-BE49-F238E27FC236}">
                <a16:creationId xmlns:a16="http://schemas.microsoft.com/office/drawing/2014/main" id="{C299E1E3-AD74-214D-39FD-EC6E1E2F66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17160" y="4537894"/>
            <a:ext cx="702990" cy="274637"/>
          </a:xfrm>
          <a:prstGeom prst="rect">
            <a:avLst/>
          </a:prstGeom>
        </p:spPr>
        <p:txBody>
          <a:bodyPr anchor="b"/>
          <a:lstStyle>
            <a:lvl1pPr algn="r">
              <a:defRPr sz="1000"/>
            </a:lvl1pPr>
          </a:lstStyle>
          <a:p>
            <a:fld id="{309D5144-004E-1E45-907B-65C86CA25C3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Fußzeilenplatzhalter">
            <a:extLst>
              <a:ext uri="{FF2B5EF4-FFF2-40B4-BE49-F238E27FC236}">
                <a16:creationId xmlns:a16="http://schemas.microsoft.com/office/drawing/2014/main" id="{B2D9B660-85E4-3A0B-79B8-FF48FE8293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19672" y="4537894"/>
            <a:ext cx="6497488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TFSRF2024  |  Characterization of PEALD Coated Thin Films </a:t>
            </a:r>
            <a:r>
              <a:rPr lang="de-DE" dirty="0" err="1"/>
              <a:t>for</a:t>
            </a:r>
            <a:r>
              <a:rPr lang="de-DE" dirty="0"/>
              <a:t> SRF </a:t>
            </a:r>
            <a:r>
              <a:rPr lang="de-DE" dirty="0" err="1"/>
              <a:t>Cavity</a:t>
            </a:r>
            <a:r>
              <a:rPr lang="de-DE" dirty="0"/>
              <a:t> Research  |  Lea Preece</a:t>
            </a:r>
          </a:p>
        </p:txBody>
      </p:sp>
    </p:spTree>
    <p:extLst>
      <p:ext uri="{BB962C8B-B14F-4D97-AF65-F5344CB8AC3E}">
        <p14:creationId xmlns:p14="http://schemas.microsoft.com/office/powerpoint/2010/main" val="2171238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mit schmalem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>
            <a:extLst>
              <a:ext uri="{FF2B5EF4-FFF2-40B4-BE49-F238E27FC236}">
                <a16:creationId xmlns:a16="http://schemas.microsoft.com/office/drawing/2014/main" id="{022CAA55-EBA8-B65A-0AFD-E54B4AB91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339502"/>
            <a:ext cx="4968230" cy="575841"/>
          </a:xfrm>
        </p:spPr>
        <p:txBody>
          <a:bodyPr lIns="0"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">
            <a:extLst>
              <a:ext uri="{FF2B5EF4-FFF2-40B4-BE49-F238E27FC236}">
                <a16:creationId xmlns:a16="http://schemas.microsoft.com/office/drawing/2014/main" id="{2C284ADE-10D9-51D8-79D6-838CA15619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3850" y="1131888"/>
            <a:ext cx="4608190" cy="2952750"/>
          </a:xfrm>
        </p:spPr>
        <p:txBody>
          <a:bodyPr lIns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Bildplatzhalter">
            <a:extLst>
              <a:ext uri="{FF2B5EF4-FFF2-40B4-BE49-F238E27FC236}">
                <a16:creationId xmlns:a16="http://schemas.microsoft.com/office/drawing/2014/main" id="{C35977E2-0412-120B-2CE6-634B43C86EF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669901" y="0"/>
            <a:ext cx="3481933" cy="4084638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einfügen und mit Alternativtext versehen</a:t>
            </a:r>
          </a:p>
        </p:txBody>
      </p:sp>
      <p:sp>
        <p:nvSpPr>
          <p:cNvPr id="4" name="Foliennummernplatzhalter">
            <a:extLst>
              <a:ext uri="{FF2B5EF4-FFF2-40B4-BE49-F238E27FC236}">
                <a16:creationId xmlns:a16="http://schemas.microsoft.com/office/drawing/2014/main" id="{5BA01B79-1DB5-F0F5-9790-8158CDCF5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17160" y="4537894"/>
            <a:ext cx="702990" cy="274637"/>
          </a:xfrm>
          <a:prstGeom prst="rect">
            <a:avLst/>
          </a:prstGeom>
        </p:spPr>
        <p:txBody>
          <a:bodyPr anchor="b"/>
          <a:lstStyle>
            <a:lvl1pPr algn="r">
              <a:defRPr sz="1000"/>
            </a:lvl1pPr>
          </a:lstStyle>
          <a:p>
            <a:fld id="{309D5144-004E-1E45-907B-65C86CA25C3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Fußzeilenplatzhalter">
            <a:extLst>
              <a:ext uri="{FF2B5EF4-FFF2-40B4-BE49-F238E27FC236}">
                <a16:creationId xmlns:a16="http://schemas.microsoft.com/office/drawing/2014/main" id="{0EF4DAAF-3A6D-278E-1586-05760A8F33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19672" y="4537894"/>
            <a:ext cx="6497488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TFSRF2024  |  PEALD Coated Thin Films </a:t>
            </a:r>
            <a:r>
              <a:rPr lang="de-DE" dirty="0" err="1"/>
              <a:t>for</a:t>
            </a:r>
            <a:r>
              <a:rPr lang="de-DE" dirty="0"/>
              <a:t> SRF </a:t>
            </a:r>
            <a:r>
              <a:rPr lang="de-DE" dirty="0" err="1"/>
              <a:t>Cavity</a:t>
            </a:r>
            <a:r>
              <a:rPr lang="de-DE" dirty="0"/>
              <a:t> Research  |  Lea Preece</a:t>
            </a:r>
          </a:p>
        </p:txBody>
      </p:sp>
    </p:spTree>
    <p:extLst>
      <p:ext uri="{BB962C8B-B14F-4D97-AF65-F5344CB8AC3E}">
        <p14:creationId xmlns:p14="http://schemas.microsoft.com/office/powerpoint/2010/main" val="1087498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>
            <a:extLst>
              <a:ext uri="{FF2B5EF4-FFF2-40B4-BE49-F238E27FC236}">
                <a16:creationId xmlns:a16="http://schemas.microsoft.com/office/drawing/2014/main" id="{4964934C-EA16-90F9-FF01-DDA26AEA75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Foliennummernplatzhalter">
            <a:extLst>
              <a:ext uri="{FF2B5EF4-FFF2-40B4-BE49-F238E27FC236}">
                <a16:creationId xmlns:a16="http://schemas.microsoft.com/office/drawing/2014/main" id="{A05EBE8F-13F8-F988-575B-ABC31C86D5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17160" y="4537894"/>
            <a:ext cx="702990" cy="274637"/>
          </a:xfrm>
          <a:prstGeom prst="rect">
            <a:avLst/>
          </a:prstGeom>
        </p:spPr>
        <p:txBody>
          <a:bodyPr anchor="b"/>
          <a:lstStyle>
            <a:lvl1pPr algn="r">
              <a:defRPr sz="1000"/>
            </a:lvl1pPr>
          </a:lstStyle>
          <a:p>
            <a:fld id="{309D5144-004E-1E45-907B-65C86CA25C3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Fußzeilenplatzhalter">
            <a:extLst>
              <a:ext uri="{FF2B5EF4-FFF2-40B4-BE49-F238E27FC236}">
                <a16:creationId xmlns:a16="http://schemas.microsoft.com/office/drawing/2014/main" id="{A6976A3B-A456-C4BA-0542-DA0EAE61AB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19672" y="4537894"/>
            <a:ext cx="6497488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TFSRF2024  |  PEALD Coated Thin Films </a:t>
            </a:r>
            <a:r>
              <a:rPr lang="de-DE" dirty="0" err="1"/>
              <a:t>for</a:t>
            </a:r>
            <a:r>
              <a:rPr lang="de-DE" dirty="0"/>
              <a:t> SRF </a:t>
            </a:r>
            <a:r>
              <a:rPr lang="de-DE" dirty="0" err="1"/>
              <a:t>Cavity</a:t>
            </a:r>
            <a:r>
              <a:rPr lang="de-DE" dirty="0"/>
              <a:t> Research  |  Lea Preece</a:t>
            </a:r>
          </a:p>
        </p:txBody>
      </p:sp>
    </p:spTree>
    <p:extLst>
      <p:ext uri="{BB962C8B-B14F-4D97-AF65-F5344CB8AC3E}">
        <p14:creationId xmlns:p14="http://schemas.microsoft.com/office/powerpoint/2010/main" val="1619491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">
            <a:extLst>
              <a:ext uri="{FF2B5EF4-FFF2-40B4-BE49-F238E27FC236}">
                <a16:creationId xmlns:a16="http://schemas.microsoft.com/office/drawing/2014/main" id="{2829C313-D8AE-5D4D-045E-06F1E558DB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17160" y="4537894"/>
            <a:ext cx="702990" cy="274637"/>
          </a:xfrm>
          <a:prstGeom prst="rect">
            <a:avLst/>
          </a:prstGeom>
        </p:spPr>
        <p:txBody>
          <a:bodyPr anchor="b"/>
          <a:lstStyle>
            <a:lvl1pPr algn="r">
              <a:defRPr sz="1000"/>
            </a:lvl1pPr>
          </a:lstStyle>
          <a:p>
            <a:fld id="{309D5144-004E-1E45-907B-65C86CA25C3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Fußzeilenplatzhalter">
            <a:extLst>
              <a:ext uri="{FF2B5EF4-FFF2-40B4-BE49-F238E27FC236}">
                <a16:creationId xmlns:a16="http://schemas.microsoft.com/office/drawing/2014/main" id="{DE1A6F46-2867-E8CB-C188-DE6C52B468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19672" y="4537894"/>
            <a:ext cx="6497488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TFSRF2024  |  PEALD Coated Thin Films </a:t>
            </a:r>
            <a:r>
              <a:rPr lang="de-DE" dirty="0" err="1"/>
              <a:t>for</a:t>
            </a:r>
            <a:r>
              <a:rPr lang="de-DE" dirty="0"/>
              <a:t> SRF </a:t>
            </a:r>
            <a:r>
              <a:rPr lang="de-DE" dirty="0" err="1"/>
              <a:t>Cavity</a:t>
            </a:r>
            <a:r>
              <a:rPr lang="de-DE" dirty="0"/>
              <a:t> Research  |  Lea Preece</a:t>
            </a:r>
          </a:p>
        </p:txBody>
      </p:sp>
    </p:spTree>
    <p:extLst>
      <p:ext uri="{BB962C8B-B14F-4D97-AF65-F5344CB8AC3E}">
        <p14:creationId xmlns:p14="http://schemas.microsoft.com/office/powerpoint/2010/main" val="3041775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>
            <a:extLst>
              <a:ext uri="{FF2B5EF4-FFF2-40B4-BE49-F238E27FC236}">
                <a16:creationId xmlns:a16="http://schemas.microsoft.com/office/drawing/2014/main" id="{022CAA55-EBA8-B65A-0AFD-E54B4AB91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">
            <a:extLst>
              <a:ext uri="{FF2B5EF4-FFF2-40B4-BE49-F238E27FC236}">
                <a16:creationId xmlns:a16="http://schemas.microsoft.com/office/drawing/2014/main" id="{2C284ADE-10D9-51D8-79D6-838CA15619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3850" y="1134994"/>
            <a:ext cx="3960118" cy="2949644"/>
          </a:xfrm>
        </p:spPr>
        <p:txBody>
          <a:bodyPr lIns="0"/>
          <a:lstStyle>
            <a:lvl1pPr>
              <a:lnSpc>
                <a:spcPct val="110000"/>
              </a:lnSpc>
              <a:defRPr/>
            </a:lvl1pPr>
            <a:lvl2pPr>
              <a:lnSpc>
                <a:spcPct val="110000"/>
              </a:lnSpc>
              <a:defRPr/>
            </a:lvl2pPr>
            <a:lvl3pPr>
              <a:lnSpc>
                <a:spcPct val="110000"/>
              </a:lnSpc>
              <a:defRPr/>
            </a:lvl3pPr>
            <a:lvl4pPr>
              <a:lnSpc>
                <a:spcPct val="110000"/>
              </a:lnSpc>
              <a:defRPr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CB799E1F-ECFF-810B-2A66-CDC2F619B9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60032" y="1134994"/>
            <a:ext cx="3960118" cy="2949644"/>
          </a:xfrm>
        </p:spPr>
        <p:txBody>
          <a:bodyPr lIns="0"/>
          <a:lstStyle>
            <a:lvl1pPr>
              <a:lnSpc>
                <a:spcPct val="110000"/>
              </a:lnSpc>
              <a:defRPr/>
            </a:lvl1pPr>
            <a:lvl2pPr>
              <a:lnSpc>
                <a:spcPct val="110000"/>
              </a:lnSpc>
              <a:defRPr/>
            </a:lvl2pPr>
            <a:lvl3pPr>
              <a:lnSpc>
                <a:spcPct val="110000"/>
              </a:lnSpc>
              <a:defRPr/>
            </a:lvl3pPr>
            <a:lvl4pPr>
              <a:lnSpc>
                <a:spcPct val="110000"/>
              </a:lnSpc>
              <a:defRPr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Foliennummernplatzhalter">
            <a:extLst>
              <a:ext uri="{FF2B5EF4-FFF2-40B4-BE49-F238E27FC236}">
                <a16:creationId xmlns:a16="http://schemas.microsoft.com/office/drawing/2014/main" id="{7137791D-30EE-7DAF-2267-4894BAC4B8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17160" y="4537894"/>
            <a:ext cx="702990" cy="274637"/>
          </a:xfrm>
          <a:prstGeom prst="rect">
            <a:avLst/>
          </a:prstGeom>
        </p:spPr>
        <p:txBody>
          <a:bodyPr anchor="b"/>
          <a:lstStyle>
            <a:lvl1pPr algn="r">
              <a:defRPr sz="1000"/>
            </a:lvl1pPr>
          </a:lstStyle>
          <a:p>
            <a:fld id="{309D5144-004E-1E45-907B-65C86CA25C3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Fußzeilenplatzhalter">
            <a:extLst>
              <a:ext uri="{FF2B5EF4-FFF2-40B4-BE49-F238E27FC236}">
                <a16:creationId xmlns:a16="http://schemas.microsoft.com/office/drawing/2014/main" id="{2A67DCDD-9135-9345-864F-D5F1D6C0B9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19672" y="4537894"/>
            <a:ext cx="6497488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TFSRF2024  |  PEALD Coated Thin Films </a:t>
            </a:r>
            <a:r>
              <a:rPr lang="de-DE" dirty="0" err="1"/>
              <a:t>for</a:t>
            </a:r>
            <a:r>
              <a:rPr lang="de-DE" dirty="0"/>
              <a:t> SRF </a:t>
            </a:r>
            <a:r>
              <a:rPr lang="de-DE" dirty="0" err="1"/>
              <a:t>Cavity</a:t>
            </a:r>
            <a:r>
              <a:rPr lang="de-DE" dirty="0"/>
              <a:t> Research  |  Lea Preece</a:t>
            </a:r>
          </a:p>
        </p:txBody>
      </p:sp>
    </p:spTree>
    <p:extLst>
      <p:ext uri="{BB962C8B-B14F-4D97-AF65-F5344CB8AC3E}">
        <p14:creationId xmlns:p14="http://schemas.microsoft.com/office/powerpoint/2010/main" val="1033110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">
            <a:extLst>
              <a:ext uri="{FF2B5EF4-FFF2-40B4-BE49-F238E27FC236}">
                <a16:creationId xmlns:a16="http://schemas.microsoft.com/office/drawing/2014/main" id="{CD2ED777-FF9B-1F8E-A73B-AE96714D02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339502"/>
            <a:ext cx="8496300" cy="575841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">
            <a:extLst>
              <a:ext uri="{FF2B5EF4-FFF2-40B4-BE49-F238E27FC236}">
                <a16:creationId xmlns:a16="http://schemas.microsoft.com/office/drawing/2014/main" id="{E37D0021-4AE9-12EF-77C5-6E40087CFF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3850" y="1133330"/>
            <a:ext cx="3960117" cy="430308"/>
          </a:xfrm>
        </p:spPr>
        <p:txBody>
          <a:bodyPr anchor="t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4" name="Inhaltsplatzhalter">
            <a:extLst>
              <a:ext uri="{FF2B5EF4-FFF2-40B4-BE49-F238E27FC236}">
                <a16:creationId xmlns:a16="http://schemas.microsoft.com/office/drawing/2014/main" id="{5A6B0E0E-75A2-F94A-0962-615DE4EB24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23850" y="1707655"/>
            <a:ext cx="3960117" cy="2376984"/>
          </a:xfrm>
        </p:spPr>
        <p:txBody>
          <a:bodyPr/>
          <a:lstStyle>
            <a:lvl1pPr>
              <a:lnSpc>
                <a:spcPct val="110000"/>
              </a:lnSpc>
              <a:defRPr/>
            </a:lvl1pPr>
            <a:lvl2pPr>
              <a:lnSpc>
                <a:spcPct val="110000"/>
              </a:lnSpc>
              <a:defRPr/>
            </a:lvl2pPr>
            <a:lvl3pPr>
              <a:lnSpc>
                <a:spcPct val="110000"/>
              </a:lnSpc>
              <a:defRPr/>
            </a:lvl3pPr>
            <a:lvl4pPr>
              <a:lnSpc>
                <a:spcPct val="110000"/>
              </a:lnSpc>
              <a:defRPr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2" name="Textplatzhalter 2">
            <a:extLst>
              <a:ext uri="{FF2B5EF4-FFF2-40B4-BE49-F238E27FC236}">
                <a16:creationId xmlns:a16="http://schemas.microsoft.com/office/drawing/2014/main" id="{04117240-25E0-9C7E-438D-28789BCE676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4860033" y="1133331"/>
            <a:ext cx="3960117" cy="430308"/>
          </a:xfrm>
        </p:spPr>
        <p:txBody>
          <a:bodyPr anchor="t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BCE98A3E-1FE1-0DB5-2352-C9DF207F4B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860033" y="1707654"/>
            <a:ext cx="3960117" cy="2376984"/>
          </a:xfrm>
        </p:spPr>
        <p:txBody>
          <a:bodyPr/>
          <a:lstStyle>
            <a:lvl1pPr>
              <a:lnSpc>
                <a:spcPct val="110000"/>
              </a:lnSpc>
              <a:defRPr/>
            </a:lvl1pPr>
            <a:lvl2pPr>
              <a:lnSpc>
                <a:spcPct val="110000"/>
              </a:lnSpc>
              <a:defRPr/>
            </a:lvl2pPr>
            <a:lvl3pPr>
              <a:lnSpc>
                <a:spcPct val="110000"/>
              </a:lnSpc>
              <a:defRPr/>
            </a:lvl3pPr>
            <a:lvl4pPr>
              <a:lnSpc>
                <a:spcPct val="110000"/>
              </a:lnSpc>
              <a:defRPr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" name="Foliennummernplatzhalter">
            <a:extLst>
              <a:ext uri="{FF2B5EF4-FFF2-40B4-BE49-F238E27FC236}">
                <a16:creationId xmlns:a16="http://schemas.microsoft.com/office/drawing/2014/main" id="{0C2E6ABF-DA72-DC53-6005-5745675851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117160" y="4537894"/>
            <a:ext cx="702990" cy="274637"/>
          </a:xfrm>
          <a:prstGeom prst="rect">
            <a:avLst/>
          </a:prstGeom>
        </p:spPr>
        <p:txBody>
          <a:bodyPr anchor="b"/>
          <a:lstStyle>
            <a:lvl1pPr algn="r">
              <a:defRPr sz="1000"/>
            </a:lvl1pPr>
          </a:lstStyle>
          <a:p>
            <a:fld id="{309D5144-004E-1E45-907B-65C86CA25C3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Fußzeilenplatzhalter">
            <a:extLst>
              <a:ext uri="{FF2B5EF4-FFF2-40B4-BE49-F238E27FC236}">
                <a16:creationId xmlns:a16="http://schemas.microsoft.com/office/drawing/2014/main" id="{E4F64F06-C4D5-0C80-D55E-6AF3A84AD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19672" y="4537894"/>
            <a:ext cx="6497488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TFSRF2024  |  PEALD Coated Thin Films </a:t>
            </a:r>
            <a:r>
              <a:rPr lang="de-DE" dirty="0" err="1"/>
              <a:t>for</a:t>
            </a:r>
            <a:r>
              <a:rPr lang="de-DE" dirty="0"/>
              <a:t> SRF </a:t>
            </a:r>
            <a:r>
              <a:rPr lang="de-DE" dirty="0" err="1"/>
              <a:t>Cavity</a:t>
            </a:r>
            <a:r>
              <a:rPr lang="de-DE" dirty="0"/>
              <a:t> Research  |  Lea Preece</a:t>
            </a:r>
          </a:p>
        </p:txBody>
      </p:sp>
    </p:spTree>
    <p:extLst>
      <p:ext uri="{BB962C8B-B14F-4D97-AF65-F5344CB8AC3E}">
        <p14:creationId xmlns:p14="http://schemas.microsoft.com/office/powerpoint/2010/main" val="600421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">
            <a:extLst>
              <a:ext uri="{FF2B5EF4-FFF2-40B4-BE49-F238E27FC236}">
                <a16:creationId xmlns:a16="http://schemas.microsoft.com/office/drawing/2014/main" id="{42467729-862C-ACCE-B8E1-699AA571B6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339502"/>
            <a:ext cx="8496300" cy="575841"/>
          </a:xfrm>
          <a:prstGeom prst="rect">
            <a:avLst/>
          </a:prstGeom>
        </p:spPr>
        <p:txBody>
          <a:bodyPr vert="horz" lIns="0" tIns="45720" rIns="91440" bIns="45720" rtlCol="0" anchor="t" anchorCtr="0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">
            <a:extLst>
              <a:ext uri="{FF2B5EF4-FFF2-40B4-BE49-F238E27FC236}">
                <a16:creationId xmlns:a16="http://schemas.microsoft.com/office/drawing/2014/main" id="{EC447979-4F8F-513E-6D67-85083E82B1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3850" y="1131887"/>
            <a:ext cx="8496300" cy="2933345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10" name="UHH-Logo">
            <a:extLst>
              <a:ext uri="{FF2B5EF4-FFF2-40B4-BE49-F238E27FC236}">
                <a16:creationId xmlns:a16="http://schemas.microsoft.com/office/drawing/2014/main" id="{EA56778A-D8C2-3522-4BDE-8E5736FA48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127776"/>
            <a:ext cx="1769139" cy="820237"/>
          </a:xfrm>
          <a:prstGeom prst="rect">
            <a:avLst/>
          </a:prstGeom>
        </p:spPr>
      </p:pic>
      <p:sp>
        <p:nvSpPr>
          <p:cNvPr id="7" name="Foliennummernplatzhalter">
            <a:extLst>
              <a:ext uri="{FF2B5EF4-FFF2-40B4-BE49-F238E27FC236}">
                <a16:creationId xmlns:a16="http://schemas.microsoft.com/office/drawing/2014/main" id="{77529F78-0C8B-91FB-0B24-A97C52B37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17160" y="4537894"/>
            <a:ext cx="702990" cy="274637"/>
          </a:xfrm>
          <a:prstGeom prst="rect">
            <a:avLst/>
          </a:prstGeom>
        </p:spPr>
        <p:txBody>
          <a:bodyPr anchor="b"/>
          <a:lstStyle>
            <a:lvl1pPr algn="r">
              <a:defRPr sz="1000"/>
            </a:lvl1pPr>
          </a:lstStyle>
          <a:p>
            <a:fld id="{309D5144-004E-1E45-907B-65C86CA25C3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Fußzeilenplatzhalter">
            <a:extLst>
              <a:ext uri="{FF2B5EF4-FFF2-40B4-BE49-F238E27FC236}">
                <a16:creationId xmlns:a16="http://schemas.microsoft.com/office/drawing/2014/main" id="{9E3CA76E-AB2D-4EF9-8699-2919D4425C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19672" y="4537894"/>
            <a:ext cx="6497488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TFSRF2024  |  PEALD Coated Thin Films </a:t>
            </a:r>
            <a:r>
              <a:rPr lang="de-DE" dirty="0" err="1"/>
              <a:t>for</a:t>
            </a:r>
            <a:r>
              <a:rPr lang="de-DE" dirty="0"/>
              <a:t> SRF </a:t>
            </a:r>
            <a:r>
              <a:rPr lang="de-DE" dirty="0" err="1"/>
              <a:t>Cavity</a:t>
            </a:r>
            <a:r>
              <a:rPr lang="de-DE" dirty="0"/>
              <a:t> Research  |  Lea Preece</a:t>
            </a:r>
          </a:p>
        </p:txBody>
      </p:sp>
    </p:spTree>
    <p:extLst>
      <p:ext uri="{BB962C8B-B14F-4D97-AF65-F5344CB8AC3E}">
        <p14:creationId xmlns:p14="http://schemas.microsoft.com/office/powerpoint/2010/main" val="3650806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38" r:id="rId2"/>
    <p:sldLayoutId id="2147483711" r:id="rId3"/>
    <p:sldLayoutId id="2147483710" r:id="rId4"/>
    <p:sldLayoutId id="2147483727" r:id="rId5"/>
    <p:sldLayoutId id="2147483714" r:id="rId6"/>
    <p:sldLayoutId id="2147483715" r:id="rId7"/>
    <p:sldLayoutId id="2147483712" r:id="rId8"/>
    <p:sldLayoutId id="2147483713" r:id="rId9"/>
    <p:sldLayoutId id="2147483716" r:id="rId10"/>
  </p:sldLayoutIdLst>
  <p:hf hdr="0"/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lang="de-DE" sz="2600" b="1" kern="120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200"/>
        </a:spcBef>
        <a:buClr>
          <a:schemeClr val="tx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4" userDrawn="1">
          <p15:clr>
            <a:srgbClr val="F26B43"/>
          </p15:clr>
        </p15:guide>
        <p15:guide id="2" pos="204" userDrawn="1">
          <p15:clr>
            <a:srgbClr val="F26B43"/>
          </p15:clr>
        </p15:guide>
        <p15:guide id="3" pos="5556" userDrawn="1">
          <p15:clr>
            <a:srgbClr val="F26B43"/>
          </p15:clr>
        </p15:guide>
        <p15:guide id="4" orient="horz" pos="3026" userDrawn="1">
          <p15:clr>
            <a:srgbClr val="F26B43"/>
          </p15:clr>
        </p15:guide>
        <p15:guide id="5" orient="horz" pos="2573" userDrawn="1">
          <p15:clr>
            <a:srgbClr val="F26B43"/>
          </p15:clr>
        </p15:guide>
        <p15:guide id="6" orient="horz" pos="713" userDrawn="1">
          <p15:clr>
            <a:srgbClr val="F26B43"/>
          </p15:clr>
        </p15:guide>
        <p15:guide id="7" pos="3560" userDrawn="1">
          <p15:clr>
            <a:srgbClr val="F26B43"/>
          </p15:clr>
        </p15:guide>
        <p15:guide id="8" pos="220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emf"/><Relationship Id="rId9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6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emf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C35D59-7F3C-EE44-8869-89D581E57F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Characterization of PEALD Coated Thin Films </a:t>
            </a:r>
            <a:r>
              <a:rPr lang="de-DE" dirty="0" err="1"/>
              <a:t>for</a:t>
            </a:r>
            <a:r>
              <a:rPr lang="de-DE" dirty="0"/>
              <a:t> SRF </a:t>
            </a:r>
            <a:r>
              <a:rPr lang="de-DE" dirty="0" err="1"/>
              <a:t>Cavity</a:t>
            </a:r>
            <a:r>
              <a:rPr lang="de-DE" dirty="0"/>
              <a:t> Research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0966210-BE8C-B435-6E0B-4BABAF5C5E2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95536" y="4212233"/>
            <a:ext cx="6840760" cy="607466"/>
          </a:xfrm>
        </p:spPr>
        <p:txBody>
          <a:bodyPr anchor="t"/>
          <a:lstStyle/>
          <a:p>
            <a:r>
              <a:rPr lang="de-DE" dirty="0">
                <a:solidFill>
                  <a:schemeClr val="tx1"/>
                </a:solidFill>
              </a:rPr>
              <a:t>11th International Workshop on </a:t>
            </a:r>
            <a:r>
              <a:rPr lang="de-DE" dirty="0" err="1">
                <a:solidFill>
                  <a:schemeClr val="tx1"/>
                </a:solidFill>
              </a:rPr>
              <a:t>Thin</a:t>
            </a:r>
            <a:r>
              <a:rPr lang="de-DE" dirty="0">
                <a:solidFill>
                  <a:schemeClr val="tx1"/>
                </a:solidFill>
              </a:rPr>
              <a:t> Films and and New </a:t>
            </a:r>
            <a:r>
              <a:rPr lang="de-DE" dirty="0" err="1">
                <a:solidFill>
                  <a:schemeClr val="tx1"/>
                </a:solidFill>
              </a:rPr>
              <a:t>Ideas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for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Pushing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 err="1">
                <a:solidFill>
                  <a:schemeClr val="tx1"/>
                </a:solidFill>
              </a:rPr>
              <a:t>the</a:t>
            </a:r>
            <a:r>
              <a:rPr lang="de-DE" dirty="0">
                <a:solidFill>
                  <a:schemeClr val="tx1"/>
                </a:solidFill>
              </a:rPr>
              <a:t> Limits </a:t>
            </a:r>
            <a:r>
              <a:rPr lang="de-DE" dirty="0" err="1">
                <a:solidFill>
                  <a:schemeClr val="tx1"/>
                </a:solidFill>
              </a:rPr>
              <a:t>of</a:t>
            </a:r>
            <a:r>
              <a:rPr lang="de-DE" dirty="0">
                <a:solidFill>
                  <a:schemeClr val="tx1"/>
                </a:solidFill>
              </a:rPr>
              <a:t> RF </a:t>
            </a:r>
            <a:r>
              <a:rPr lang="de-DE" dirty="0" err="1">
                <a:solidFill>
                  <a:schemeClr val="tx1"/>
                </a:solidFill>
              </a:rPr>
              <a:t>Superconductivity</a:t>
            </a:r>
            <a:r>
              <a:rPr lang="de-DE" dirty="0">
                <a:solidFill>
                  <a:schemeClr val="tx1"/>
                </a:solidFill>
              </a:rPr>
              <a:t> – TFSRF2024 – Sept. 19, 2024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B8253C0-6C31-8C0A-6049-B5BBD72ADD5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de-DE" dirty="0"/>
              <a:t>Lea Preece - on behalf of </a:t>
            </a:r>
            <a:r>
              <a:rPr lang="de-DE" dirty="0" err="1"/>
              <a:t>the</a:t>
            </a:r>
            <a:r>
              <a:rPr lang="de-DE" dirty="0"/>
              <a:t> SRF R&amp;D Team Hamburg</a:t>
            </a:r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77F4EC8A-8A72-921A-13E6-0AB227105769}"/>
              </a:ext>
            </a:extLst>
          </p:cNvPr>
          <p:cNvGrpSpPr/>
          <p:nvPr/>
        </p:nvGrpSpPr>
        <p:grpSpPr>
          <a:xfrm>
            <a:off x="6044235" y="627534"/>
            <a:ext cx="2736304" cy="3109199"/>
            <a:chOff x="6559599" y="161406"/>
            <a:chExt cx="1963976" cy="2124785"/>
          </a:xfrm>
        </p:grpSpPr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D99B2562-CD02-86D1-0539-6714E8DE15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36690" b="32510"/>
            <a:stretch/>
          </p:blipFill>
          <p:spPr>
            <a:xfrm>
              <a:off x="6559599" y="161406"/>
              <a:ext cx="1963976" cy="856005"/>
            </a:xfrm>
            <a:prstGeom prst="rect">
              <a:avLst/>
            </a:prstGeom>
          </p:spPr>
        </p:pic>
        <p:pic>
          <p:nvPicPr>
            <p:cNvPr id="9" name="Grafik 8" descr="Ein Bild, das Text, Screenshot, Schrift, Design enthält.&#10;&#10;Automatisch generierte Beschreibung">
              <a:extLst>
                <a:ext uri="{FF2B5EF4-FFF2-40B4-BE49-F238E27FC236}">
                  <a16:creationId xmlns:a16="http://schemas.microsoft.com/office/drawing/2014/main" id="{CF2F780D-6F01-53C9-C9FC-AEFE0D41C71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41587" y="1203599"/>
              <a:ext cx="797398" cy="1082592"/>
            </a:xfrm>
            <a:prstGeom prst="rect">
              <a:avLst/>
            </a:prstGeom>
          </p:spPr>
        </p:pic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61DD4513-764D-FA17-2216-91453194AB63}"/>
                </a:ext>
              </a:extLst>
            </p:cNvPr>
            <p:cNvSpPr/>
            <p:nvPr/>
          </p:nvSpPr>
          <p:spPr>
            <a:xfrm>
              <a:off x="7845482" y="900589"/>
              <a:ext cx="182902" cy="158993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cxnSp>
          <p:nvCxnSpPr>
            <p:cNvPr id="11" name="Gerade Verbindung 10">
              <a:extLst>
                <a:ext uri="{FF2B5EF4-FFF2-40B4-BE49-F238E27FC236}">
                  <a16:creationId xmlns:a16="http://schemas.microsoft.com/office/drawing/2014/main" id="{0B1D9713-8E6D-4F84-C880-A7C51F63C67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028384" y="1063954"/>
              <a:ext cx="277771" cy="137966"/>
            </a:xfrm>
            <a:prstGeom prst="line">
              <a:avLst/>
            </a:prstGeom>
            <a:ln w="952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11">
              <a:extLst>
                <a:ext uri="{FF2B5EF4-FFF2-40B4-BE49-F238E27FC236}">
                  <a16:creationId xmlns:a16="http://schemas.microsoft.com/office/drawing/2014/main" id="{2819ECD5-1581-8FB3-C507-D91FF88FC18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67711" y="1062050"/>
              <a:ext cx="288837" cy="139870"/>
            </a:xfrm>
            <a:prstGeom prst="line">
              <a:avLst/>
            </a:prstGeom>
            <a:ln w="952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451388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Gruppieren 98">
            <a:extLst>
              <a:ext uri="{FF2B5EF4-FFF2-40B4-BE49-F238E27FC236}">
                <a16:creationId xmlns:a16="http://schemas.microsoft.com/office/drawing/2014/main" id="{2350B800-963C-4458-9DAE-FB611A45421D}"/>
              </a:ext>
            </a:extLst>
          </p:cNvPr>
          <p:cNvGrpSpPr/>
          <p:nvPr/>
        </p:nvGrpSpPr>
        <p:grpSpPr>
          <a:xfrm>
            <a:off x="377350" y="915343"/>
            <a:ext cx="3402562" cy="2312377"/>
            <a:chOff x="248117" y="915343"/>
            <a:chExt cx="3402562" cy="2312377"/>
          </a:xfrm>
        </p:grpSpPr>
        <p:grpSp>
          <p:nvGrpSpPr>
            <p:cNvPr id="98" name="Gruppieren 97">
              <a:extLst>
                <a:ext uri="{FF2B5EF4-FFF2-40B4-BE49-F238E27FC236}">
                  <a16:creationId xmlns:a16="http://schemas.microsoft.com/office/drawing/2014/main" id="{8726ECDE-8CAF-4049-F6DB-021B05E8D8DA}"/>
                </a:ext>
              </a:extLst>
            </p:cNvPr>
            <p:cNvGrpSpPr/>
            <p:nvPr/>
          </p:nvGrpSpPr>
          <p:grpSpPr>
            <a:xfrm>
              <a:off x="318312" y="915343"/>
              <a:ext cx="3332367" cy="2312377"/>
              <a:chOff x="318312" y="915343"/>
              <a:chExt cx="3332367" cy="2312377"/>
            </a:xfrm>
          </p:grpSpPr>
          <p:grpSp>
            <p:nvGrpSpPr>
              <p:cNvPr id="92" name="Gruppieren 91">
                <a:extLst>
                  <a:ext uri="{FF2B5EF4-FFF2-40B4-BE49-F238E27FC236}">
                    <a16:creationId xmlns:a16="http://schemas.microsoft.com/office/drawing/2014/main" id="{CBBF2564-B7E8-C1A5-3D89-5D5BFA6E01B0}"/>
                  </a:ext>
                </a:extLst>
              </p:cNvPr>
              <p:cNvGrpSpPr/>
              <p:nvPr/>
            </p:nvGrpSpPr>
            <p:grpSpPr>
              <a:xfrm>
                <a:off x="318312" y="915343"/>
                <a:ext cx="3332367" cy="2233254"/>
                <a:chOff x="318312" y="915343"/>
                <a:chExt cx="3332367" cy="2233254"/>
              </a:xfrm>
            </p:grpSpPr>
            <p:pic>
              <p:nvPicPr>
                <p:cNvPr id="19" name="Grafik 18">
                  <a:extLst>
                    <a:ext uri="{FF2B5EF4-FFF2-40B4-BE49-F238E27FC236}">
                      <a16:creationId xmlns:a16="http://schemas.microsoft.com/office/drawing/2014/main" id="{BCCE79B5-22DF-48DD-40C4-D46269B7EA3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25132" y="915343"/>
                  <a:ext cx="3325547" cy="2233254"/>
                </a:xfrm>
                <a:prstGeom prst="rect">
                  <a:avLst/>
                </a:prstGeom>
              </p:spPr>
            </p:pic>
            <p:sp>
              <p:nvSpPr>
                <p:cNvPr id="88" name="Rechteck 87">
                  <a:extLst>
                    <a:ext uri="{FF2B5EF4-FFF2-40B4-BE49-F238E27FC236}">
                      <a16:creationId xmlns:a16="http://schemas.microsoft.com/office/drawing/2014/main" id="{2085A6BC-4D5C-DE85-5119-F2E9F0578145}"/>
                    </a:ext>
                  </a:extLst>
                </p:cNvPr>
                <p:cNvSpPr/>
                <p:nvPr/>
              </p:nvSpPr>
              <p:spPr>
                <a:xfrm>
                  <a:off x="318312" y="952257"/>
                  <a:ext cx="77223" cy="84794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9" name="Rechteck 88">
                  <a:extLst>
                    <a:ext uri="{FF2B5EF4-FFF2-40B4-BE49-F238E27FC236}">
                      <a16:creationId xmlns:a16="http://schemas.microsoft.com/office/drawing/2014/main" id="{4C5C1E9B-2BC0-5865-93C1-54C06C91CDCA}"/>
                    </a:ext>
                  </a:extLst>
                </p:cNvPr>
                <p:cNvSpPr/>
                <p:nvPr/>
              </p:nvSpPr>
              <p:spPr>
                <a:xfrm>
                  <a:off x="340667" y="2120356"/>
                  <a:ext cx="77223" cy="84794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1" name="Rechteck 90">
                  <a:extLst>
                    <a:ext uri="{FF2B5EF4-FFF2-40B4-BE49-F238E27FC236}">
                      <a16:creationId xmlns:a16="http://schemas.microsoft.com/office/drawing/2014/main" id="{0CBEA5A9-2A1A-3374-A32C-98AB77FAD719}"/>
                    </a:ext>
                  </a:extLst>
                </p:cNvPr>
                <p:cNvSpPr/>
                <p:nvPr/>
              </p:nvSpPr>
              <p:spPr>
                <a:xfrm rot="5400000">
                  <a:off x="2056136" y="1575404"/>
                  <a:ext cx="77223" cy="84794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96" name="Rechteck 95">
                <a:extLst>
                  <a:ext uri="{FF2B5EF4-FFF2-40B4-BE49-F238E27FC236}">
                    <a16:creationId xmlns:a16="http://schemas.microsoft.com/office/drawing/2014/main" id="{77255FBD-C2B1-BA66-E7FD-057FCE1FF46D}"/>
                  </a:ext>
                </a:extLst>
              </p:cNvPr>
              <p:cNvSpPr/>
              <p:nvPr/>
            </p:nvSpPr>
            <p:spPr>
              <a:xfrm rot="5400000">
                <a:off x="2149048" y="2685231"/>
                <a:ext cx="77223" cy="84794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bg1"/>
                  </a:solidFill>
                </a:endParaRPr>
              </a:p>
            </p:txBody>
          </p:sp>
          <p:pic>
            <p:nvPicPr>
              <p:cNvPr id="95" name="Grafik 94">
                <a:extLst>
                  <a:ext uri="{FF2B5EF4-FFF2-40B4-BE49-F238E27FC236}">
                    <a16:creationId xmlns:a16="http://schemas.microsoft.com/office/drawing/2014/main" id="{9D42C9D6-564D-1C42-27B6-1BAC0D4F3E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96658" y="3087812"/>
                <a:ext cx="992677" cy="139908"/>
              </a:xfrm>
              <a:prstGeom prst="rect">
                <a:avLst/>
              </a:prstGeom>
            </p:spPr>
          </p:pic>
        </p:grpSp>
        <p:pic>
          <p:nvPicPr>
            <p:cNvPr id="93" name="Grafik 92">
              <a:extLst>
                <a:ext uri="{FF2B5EF4-FFF2-40B4-BE49-F238E27FC236}">
                  <a16:creationId xmlns:a16="http://schemas.microsoft.com/office/drawing/2014/main" id="{88197107-9720-9297-4901-8D07B70D6EF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48117" y="1609717"/>
              <a:ext cx="152749" cy="863032"/>
            </a:xfrm>
            <a:prstGeom prst="rect">
              <a:avLst/>
            </a:prstGeom>
          </p:spPr>
        </p:pic>
      </p:grp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EFC1F248-5A94-A2B3-012E-6ABCAF394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3275864"/>
            <a:ext cx="8496300" cy="1068114"/>
          </a:xfrm>
        </p:spPr>
        <p:txBody>
          <a:bodyPr>
            <a:normAutofit fontScale="92500" lnSpcReduction="20000"/>
          </a:bodyPr>
          <a:lstStyle/>
          <a:p>
            <a:r>
              <a:rPr lang="en-GB" i="1" dirty="0"/>
              <a:t>T</a:t>
            </a:r>
            <a:r>
              <a:rPr lang="en-GB" baseline="-25000" dirty="0"/>
              <a:t>C</a:t>
            </a:r>
            <a:r>
              <a:rPr lang="en-GB" dirty="0"/>
              <a:t> can be clearly assigned to the SC thin film</a:t>
            </a:r>
          </a:p>
          <a:p>
            <a:r>
              <a:rPr lang="en-GB" dirty="0">
                <a:solidFill>
                  <a:srgbClr val="00B050"/>
                </a:solidFill>
              </a:rPr>
              <a:t>Highest </a:t>
            </a:r>
            <a:r>
              <a:rPr lang="en-GB" i="1" dirty="0">
                <a:solidFill>
                  <a:srgbClr val="00B050"/>
                </a:solidFill>
              </a:rPr>
              <a:t>T</a:t>
            </a:r>
            <a:r>
              <a:rPr lang="en-GB" baseline="-25000" dirty="0">
                <a:solidFill>
                  <a:srgbClr val="00B050"/>
                </a:solidFill>
              </a:rPr>
              <a:t>C</a:t>
            </a:r>
            <a:r>
              <a:rPr lang="en-GB" dirty="0">
                <a:solidFill>
                  <a:srgbClr val="00B050"/>
                </a:solidFill>
              </a:rPr>
              <a:t> for </a:t>
            </a:r>
            <a:r>
              <a:rPr lang="en-GB" b="1" dirty="0">
                <a:solidFill>
                  <a:srgbClr val="00B050"/>
                </a:solidFill>
              </a:rPr>
              <a:t>Si/</a:t>
            </a:r>
            <a:r>
              <a:rPr lang="en-GB" b="1" dirty="0" err="1">
                <a:solidFill>
                  <a:srgbClr val="00B050"/>
                </a:solidFill>
              </a:rPr>
              <a:t>AlN</a:t>
            </a:r>
            <a:r>
              <a:rPr lang="en-GB" b="1" dirty="0">
                <a:solidFill>
                  <a:srgbClr val="00B050"/>
                </a:solidFill>
              </a:rPr>
              <a:t>/NbTiN </a:t>
            </a:r>
            <a:r>
              <a:rPr lang="en-GB" dirty="0">
                <a:solidFill>
                  <a:srgbClr val="00B050"/>
                </a:solidFill>
              </a:rPr>
              <a:t>in both measurement modes</a:t>
            </a:r>
          </a:p>
          <a:p>
            <a:r>
              <a:rPr lang="en-GB" dirty="0"/>
              <a:t>Measurement of an SIS Si/</a:t>
            </a:r>
            <a:r>
              <a:rPr lang="en-GB" dirty="0" err="1"/>
              <a:t>AlN</a:t>
            </a:r>
            <a:r>
              <a:rPr lang="en-GB" dirty="0"/>
              <a:t>/NbN sample → very low </a:t>
            </a:r>
            <a:r>
              <a:rPr lang="en-GB" i="1" dirty="0"/>
              <a:t>T</a:t>
            </a:r>
            <a:r>
              <a:rPr lang="en-GB" baseline="-25000" dirty="0"/>
              <a:t>C</a:t>
            </a:r>
            <a:endParaRPr lang="en-GB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81C0FAB-458A-D4AC-B32C-224A10D0A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i="1" dirty="0"/>
              <a:t>T</a:t>
            </a:r>
            <a:r>
              <a:rPr lang="en-GB" baseline="-25000" dirty="0"/>
              <a:t>C</a:t>
            </a:r>
            <a:r>
              <a:rPr lang="en-GB" dirty="0"/>
              <a:t> Measurements on Si Substrate</a:t>
            </a:r>
            <a:endParaRPr lang="en-GB" i="1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9725812-5EF9-8A28-695C-E15722A1D1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9D5144-004E-1E45-907B-65C86CA25C3F}" type="slidenum">
              <a:rPr lang="de-DE" smtClean="0"/>
              <a:pPr/>
              <a:t>9</a:t>
            </a:fld>
            <a:endParaRPr lang="de-DE"/>
          </a:p>
        </p:txBody>
      </p: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01AA3235-D0ED-0CA1-8B38-98C8521E7E7E}"/>
              </a:ext>
            </a:extLst>
          </p:cNvPr>
          <p:cNvCxnSpPr>
            <a:cxnSpLocks/>
          </p:cNvCxnSpPr>
          <p:nvPr/>
        </p:nvCxnSpPr>
        <p:spPr>
          <a:xfrm flipH="1" flipV="1">
            <a:off x="2341983" y="1237121"/>
            <a:ext cx="1584176" cy="110493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BDA5F8EB-E128-5473-5DE5-CDE9F23AAF4E}"/>
              </a:ext>
            </a:extLst>
          </p:cNvPr>
          <p:cNvCxnSpPr>
            <a:cxnSpLocks/>
          </p:cNvCxnSpPr>
          <p:nvPr/>
        </p:nvCxnSpPr>
        <p:spPr>
          <a:xfrm flipH="1">
            <a:off x="3302846" y="1890874"/>
            <a:ext cx="615016" cy="229482"/>
          </a:xfrm>
          <a:prstGeom prst="straightConnector1">
            <a:avLst/>
          </a:prstGeom>
          <a:ln w="28575">
            <a:solidFill>
              <a:srgbClr val="0478B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rade Verbindung 65">
            <a:extLst>
              <a:ext uri="{FF2B5EF4-FFF2-40B4-BE49-F238E27FC236}">
                <a16:creationId xmlns:a16="http://schemas.microsoft.com/office/drawing/2014/main" id="{1C99D325-CB80-3A3D-DB54-2C2D0B5C3F73}"/>
              </a:ext>
            </a:extLst>
          </p:cNvPr>
          <p:cNvCxnSpPr>
            <a:cxnSpLocks/>
          </p:cNvCxnSpPr>
          <p:nvPr/>
        </p:nvCxnSpPr>
        <p:spPr>
          <a:xfrm>
            <a:off x="5390141" y="2102388"/>
            <a:ext cx="261979" cy="11434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7FCEF35F-0C2B-A5DF-F0E9-5A99CD9ED38B}"/>
              </a:ext>
            </a:extLst>
          </p:cNvPr>
          <p:cNvGrpSpPr/>
          <p:nvPr/>
        </p:nvGrpSpPr>
        <p:grpSpPr>
          <a:xfrm>
            <a:off x="3926160" y="987574"/>
            <a:ext cx="4246240" cy="2233255"/>
            <a:chOff x="3926160" y="987574"/>
            <a:chExt cx="4246240" cy="2233255"/>
          </a:xfrm>
        </p:grpSpPr>
        <p:grpSp>
          <p:nvGrpSpPr>
            <p:cNvPr id="12" name="Gruppieren 11">
              <a:extLst>
                <a:ext uri="{FF2B5EF4-FFF2-40B4-BE49-F238E27FC236}">
                  <a16:creationId xmlns:a16="http://schemas.microsoft.com/office/drawing/2014/main" id="{A717D28E-6C94-E67D-FEA3-7A5CD65263D0}"/>
                </a:ext>
              </a:extLst>
            </p:cNvPr>
            <p:cNvGrpSpPr/>
            <p:nvPr/>
          </p:nvGrpSpPr>
          <p:grpSpPr>
            <a:xfrm>
              <a:off x="3926160" y="987574"/>
              <a:ext cx="4246240" cy="2233255"/>
              <a:chOff x="3926160" y="987574"/>
              <a:chExt cx="4246240" cy="2233255"/>
            </a:xfrm>
          </p:grpSpPr>
          <p:grpSp>
            <p:nvGrpSpPr>
              <p:cNvPr id="86" name="Gruppieren 85">
                <a:extLst>
                  <a:ext uri="{FF2B5EF4-FFF2-40B4-BE49-F238E27FC236}">
                    <a16:creationId xmlns:a16="http://schemas.microsoft.com/office/drawing/2014/main" id="{AFAB9A7B-65B2-EE11-5EDE-C3BB2B1AAC21}"/>
                  </a:ext>
                </a:extLst>
              </p:cNvPr>
              <p:cNvGrpSpPr/>
              <p:nvPr/>
            </p:nvGrpSpPr>
            <p:grpSpPr>
              <a:xfrm>
                <a:off x="3926160" y="987574"/>
                <a:ext cx="4246240" cy="2233255"/>
                <a:chOff x="3926160" y="987574"/>
                <a:chExt cx="4246240" cy="2233255"/>
              </a:xfrm>
            </p:grpSpPr>
            <p:grpSp>
              <p:nvGrpSpPr>
                <p:cNvPr id="73" name="Gruppieren 72">
                  <a:extLst>
                    <a:ext uri="{FF2B5EF4-FFF2-40B4-BE49-F238E27FC236}">
                      <a16:creationId xmlns:a16="http://schemas.microsoft.com/office/drawing/2014/main" id="{B8B5E7B9-311A-39E7-EFA6-98F463F51D45}"/>
                    </a:ext>
                  </a:extLst>
                </p:cNvPr>
                <p:cNvGrpSpPr/>
                <p:nvPr/>
              </p:nvGrpSpPr>
              <p:grpSpPr>
                <a:xfrm>
                  <a:off x="3926160" y="987574"/>
                  <a:ext cx="4246240" cy="2233255"/>
                  <a:chOff x="3926160" y="987574"/>
                  <a:chExt cx="4246240" cy="2233255"/>
                </a:xfrm>
              </p:grpSpPr>
              <p:grpSp>
                <p:nvGrpSpPr>
                  <p:cNvPr id="42" name="Gruppieren 41">
                    <a:extLst>
                      <a:ext uri="{FF2B5EF4-FFF2-40B4-BE49-F238E27FC236}">
                        <a16:creationId xmlns:a16="http://schemas.microsoft.com/office/drawing/2014/main" id="{AE3A533A-3027-05DC-1574-34C5C0E5F08C}"/>
                      </a:ext>
                    </a:extLst>
                  </p:cNvPr>
                  <p:cNvGrpSpPr/>
                  <p:nvPr/>
                </p:nvGrpSpPr>
                <p:grpSpPr>
                  <a:xfrm>
                    <a:off x="3926160" y="987574"/>
                    <a:ext cx="4246240" cy="2233255"/>
                    <a:chOff x="3926159" y="987574"/>
                    <a:chExt cx="4246240" cy="2233255"/>
                  </a:xfrm>
                </p:grpSpPr>
                <p:pic>
                  <p:nvPicPr>
                    <p:cNvPr id="43" name="Grafik 42">
                      <a:extLst>
                        <a:ext uri="{FF2B5EF4-FFF2-40B4-BE49-F238E27FC236}">
                          <a16:creationId xmlns:a16="http://schemas.microsoft.com/office/drawing/2014/main" id="{8973EA57-A91D-D4B7-FC21-3B98B22D896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3926159" y="987574"/>
                      <a:ext cx="4246240" cy="2233255"/>
                    </a:xfrm>
                    <a:prstGeom prst="rect">
                      <a:avLst/>
                    </a:prstGeom>
                  </p:spPr>
                </p:pic>
                <p:cxnSp>
                  <p:nvCxnSpPr>
                    <p:cNvPr id="44" name="Gerade Verbindung 43">
                      <a:extLst>
                        <a:ext uri="{FF2B5EF4-FFF2-40B4-BE49-F238E27FC236}">
                          <a16:creationId xmlns:a16="http://schemas.microsoft.com/office/drawing/2014/main" id="{5DDA358F-C7F4-D9E2-8BE1-02CA0C73959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039891" y="2067694"/>
                      <a:ext cx="1612228" cy="16528"/>
                    </a:xfrm>
                    <a:prstGeom prst="line">
                      <a:avLst/>
                    </a:prstGeom>
                    <a:ln w="762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" name="Gerade Verbindung 44">
                      <a:extLst>
                        <a:ext uri="{FF2B5EF4-FFF2-40B4-BE49-F238E27FC236}">
                          <a16:creationId xmlns:a16="http://schemas.microsoft.com/office/drawing/2014/main" id="{405FA50D-C324-8DAC-EC07-82C1607BA85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031866" y="2120823"/>
                      <a:ext cx="1548245" cy="0"/>
                    </a:xfrm>
                    <a:prstGeom prst="line">
                      <a:avLst/>
                    </a:prstGeom>
                    <a:ln w="762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" name="Gerade Verbindung 45">
                      <a:extLst>
                        <a:ext uri="{FF2B5EF4-FFF2-40B4-BE49-F238E27FC236}">
                          <a16:creationId xmlns:a16="http://schemas.microsoft.com/office/drawing/2014/main" id="{47D66371-393D-0845-A406-BA8AA83792F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031866" y="2192416"/>
                      <a:ext cx="1620253" cy="0"/>
                    </a:xfrm>
                    <a:prstGeom prst="line">
                      <a:avLst/>
                    </a:prstGeom>
                    <a:ln w="762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7" name="Gerade Verbindung 46">
                      <a:extLst>
                        <a:ext uri="{FF2B5EF4-FFF2-40B4-BE49-F238E27FC236}">
                          <a16:creationId xmlns:a16="http://schemas.microsoft.com/office/drawing/2014/main" id="{3EFE7692-9BC4-C240-77B4-5049EFF338F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026641" y="2251958"/>
                      <a:ext cx="1625478" cy="0"/>
                    </a:xfrm>
                    <a:prstGeom prst="line">
                      <a:avLst/>
                    </a:prstGeom>
                    <a:ln w="762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" name="Gerade Verbindung 47">
                      <a:extLst>
                        <a:ext uri="{FF2B5EF4-FFF2-40B4-BE49-F238E27FC236}">
                          <a16:creationId xmlns:a16="http://schemas.microsoft.com/office/drawing/2014/main" id="{2F7B699F-4430-EA30-92FA-ED383DEA796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026641" y="2334055"/>
                      <a:ext cx="1625478" cy="0"/>
                    </a:xfrm>
                    <a:prstGeom prst="line">
                      <a:avLst/>
                    </a:prstGeom>
                    <a:ln w="762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9" name="Gerade Verbindung 48">
                      <a:extLst>
                        <a:ext uri="{FF2B5EF4-FFF2-40B4-BE49-F238E27FC236}">
                          <a16:creationId xmlns:a16="http://schemas.microsoft.com/office/drawing/2014/main" id="{7E6D59A2-799B-F079-FFE6-B84F41E6F07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026641" y="2404358"/>
                      <a:ext cx="1625478" cy="0"/>
                    </a:xfrm>
                    <a:prstGeom prst="line">
                      <a:avLst/>
                    </a:prstGeom>
                    <a:ln w="762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" name="Gerade Verbindung 49">
                      <a:extLst>
                        <a:ext uri="{FF2B5EF4-FFF2-40B4-BE49-F238E27FC236}">
                          <a16:creationId xmlns:a16="http://schemas.microsoft.com/office/drawing/2014/main" id="{5270399F-4333-F445-4840-2ED543E65D7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025669" y="1917368"/>
                      <a:ext cx="0" cy="373716"/>
                    </a:xfrm>
                    <a:prstGeom prst="line">
                      <a:avLst/>
                    </a:prstGeom>
                    <a:ln w="762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" name="Gerade Verbindung 50">
                      <a:extLst>
                        <a:ext uri="{FF2B5EF4-FFF2-40B4-BE49-F238E27FC236}">
                          <a16:creationId xmlns:a16="http://schemas.microsoft.com/office/drawing/2014/main" id="{EDD967A8-27CC-A036-61A6-BDA6B0362F2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008657" y="1878242"/>
                      <a:ext cx="0" cy="373716"/>
                    </a:xfrm>
                    <a:prstGeom prst="line">
                      <a:avLst/>
                    </a:prstGeom>
                    <a:ln w="762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70" name="Gerade Verbindung 69">
                    <a:extLst>
                      <a:ext uri="{FF2B5EF4-FFF2-40B4-BE49-F238E27FC236}">
                        <a16:creationId xmlns:a16="http://schemas.microsoft.com/office/drawing/2014/main" id="{24DDB2F2-5AAD-FC0A-417D-7E57B586B66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039892" y="2017499"/>
                    <a:ext cx="947931" cy="0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5" name="Gruppieren 84">
                  <a:extLst>
                    <a:ext uri="{FF2B5EF4-FFF2-40B4-BE49-F238E27FC236}">
                      <a16:creationId xmlns:a16="http://schemas.microsoft.com/office/drawing/2014/main" id="{3D49549F-1849-F161-0A03-16CAD8C4BCCD}"/>
                    </a:ext>
                  </a:extLst>
                </p:cNvPr>
                <p:cNvGrpSpPr/>
                <p:nvPr/>
              </p:nvGrpSpPr>
              <p:grpSpPr>
                <a:xfrm>
                  <a:off x="4994642" y="1960764"/>
                  <a:ext cx="729486" cy="582387"/>
                  <a:chOff x="4994642" y="1960764"/>
                  <a:chExt cx="729486" cy="582387"/>
                </a:xfrm>
              </p:grpSpPr>
              <p:cxnSp>
                <p:nvCxnSpPr>
                  <p:cNvPr id="76" name="Gerade Verbindung 75">
                    <a:extLst>
                      <a:ext uri="{FF2B5EF4-FFF2-40B4-BE49-F238E27FC236}">
                        <a16:creationId xmlns:a16="http://schemas.microsoft.com/office/drawing/2014/main" id="{2D6472F6-25A6-5199-5546-3CCAE290972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994642" y="2031970"/>
                    <a:ext cx="729486" cy="6224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" name="Gerade Verbindung 80">
                    <a:extLst>
                      <a:ext uri="{FF2B5EF4-FFF2-40B4-BE49-F238E27FC236}">
                        <a16:creationId xmlns:a16="http://schemas.microsoft.com/office/drawing/2014/main" id="{F6F613F8-E349-ABD7-22A9-4ECB0588A8E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994642" y="1960764"/>
                    <a:ext cx="0" cy="582387"/>
                  </a:xfrm>
                  <a:prstGeom prst="line">
                    <a:avLst/>
                  </a:prstGeom>
                  <a:ln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" name="Gerade Verbindung 81">
                    <a:extLst>
                      <a:ext uri="{FF2B5EF4-FFF2-40B4-BE49-F238E27FC236}">
                        <a16:creationId xmlns:a16="http://schemas.microsoft.com/office/drawing/2014/main" id="{F42B260D-4A97-59D8-9EB4-76730B8B6AA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147042" y="2135736"/>
                    <a:ext cx="505078" cy="5873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5" name="Rechteck 4">
                <a:extLst>
                  <a:ext uri="{FF2B5EF4-FFF2-40B4-BE49-F238E27FC236}">
                    <a16:creationId xmlns:a16="http://schemas.microsoft.com/office/drawing/2014/main" id="{3F7AF613-B648-38D5-CB94-E43C997CC4A2}"/>
                  </a:ext>
                </a:extLst>
              </p:cNvPr>
              <p:cNvSpPr/>
              <p:nvPr/>
            </p:nvSpPr>
            <p:spPr>
              <a:xfrm>
                <a:off x="4025670" y="1609717"/>
                <a:ext cx="690346" cy="2685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Rechteck 8">
                <a:extLst>
                  <a:ext uri="{FF2B5EF4-FFF2-40B4-BE49-F238E27FC236}">
                    <a16:creationId xmlns:a16="http://schemas.microsoft.com/office/drawing/2014/main" id="{2169E690-78D8-9303-F4AE-1F475077E2A2}"/>
                  </a:ext>
                </a:extLst>
              </p:cNvPr>
              <p:cNvSpPr/>
              <p:nvPr/>
            </p:nvSpPr>
            <p:spPr>
              <a:xfrm>
                <a:off x="5040601" y="1597220"/>
                <a:ext cx="607289" cy="46347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95673684-18B3-11D8-2EC1-764EF0E3D39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973555" y="1875578"/>
              <a:ext cx="696045" cy="264124"/>
            </a:xfrm>
            <a:prstGeom prst="rect">
              <a:avLst/>
            </a:prstGeom>
          </p:spPr>
        </p:pic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7F3D1D85-D88B-A592-5D38-32DF2FADB90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002624" y="1789362"/>
              <a:ext cx="611925" cy="421906"/>
            </a:xfrm>
            <a:prstGeom prst="rect">
              <a:avLst/>
            </a:prstGeom>
          </p:spPr>
        </p:pic>
      </p:grpSp>
      <p:sp>
        <p:nvSpPr>
          <p:cNvPr id="87" name="Rechteck 86">
            <a:extLst>
              <a:ext uri="{FF2B5EF4-FFF2-40B4-BE49-F238E27FC236}">
                <a16:creationId xmlns:a16="http://schemas.microsoft.com/office/drawing/2014/main" id="{EA742EDC-D07E-1E1C-5297-9B5409D7FDFF}"/>
              </a:ext>
            </a:extLst>
          </p:cNvPr>
          <p:cNvSpPr/>
          <p:nvPr/>
        </p:nvSpPr>
        <p:spPr>
          <a:xfrm>
            <a:off x="3968351" y="1594853"/>
            <a:ext cx="3588584" cy="859422"/>
          </a:xfrm>
          <a:prstGeom prst="rect">
            <a:avLst/>
          </a:prstGeom>
          <a:solidFill>
            <a:srgbClr val="92D05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2003CB04-2936-B3E1-834F-45515F4389F1}"/>
              </a:ext>
            </a:extLst>
          </p:cNvPr>
          <p:cNvGrpSpPr/>
          <p:nvPr/>
        </p:nvGrpSpPr>
        <p:grpSpPr>
          <a:xfrm>
            <a:off x="6660232" y="1515049"/>
            <a:ext cx="2472686" cy="789520"/>
            <a:chOff x="6660232" y="1202353"/>
            <a:chExt cx="2472686" cy="800943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09855CD-DFCC-CFE2-C047-04FA84F196A6}"/>
                </a:ext>
              </a:extLst>
            </p:cNvPr>
            <p:cNvSpPr/>
            <p:nvPr/>
          </p:nvSpPr>
          <p:spPr>
            <a:xfrm>
              <a:off x="6660232" y="1202353"/>
              <a:ext cx="900733" cy="289277"/>
            </a:xfrm>
            <a:prstGeom prst="ellipse">
              <a:avLst/>
            </a:prstGeom>
            <a:noFill/>
            <a:ln w="19050">
              <a:solidFill>
                <a:srgbClr val="E2001A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0F3AC107-A750-F49E-2947-7C5E1473E76F}"/>
                </a:ext>
              </a:extLst>
            </p:cNvPr>
            <p:cNvSpPr txBox="1"/>
            <p:nvPr/>
          </p:nvSpPr>
          <p:spPr>
            <a:xfrm>
              <a:off x="8203633" y="1347614"/>
              <a:ext cx="929285" cy="6556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1200" b="1" dirty="0">
                  <a:solidFill>
                    <a:srgbClr val="E2001A"/>
                  </a:solidFill>
                </a:rPr>
                <a:t>Highest value measured</a:t>
              </a:r>
            </a:p>
          </p:txBody>
        </p:sp>
        <p:cxnSp>
          <p:nvCxnSpPr>
            <p:cNvPr id="13" name="Gerade Verbindung mit Pfeil 12">
              <a:extLst>
                <a:ext uri="{FF2B5EF4-FFF2-40B4-BE49-F238E27FC236}">
                  <a16:creationId xmlns:a16="http://schemas.microsoft.com/office/drawing/2014/main" id="{36B51571-57E5-E06C-F671-59E4EFC81463}"/>
                </a:ext>
              </a:extLst>
            </p:cNvPr>
            <p:cNvCxnSpPr>
              <a:cxnSpLocks/>
              <a:stCxn id="11" idx="1"/>
            </p:cNvCxnSpPr>
            <p:nvPr/>
          </p:nvCxnSpPr>
          <p:spPr>
            <a:xfrm flipH="1" flipV="1">
              <a:off x="7596335" y="1444698"/>
              <a:ext cx="607298" cy="230758"/>
            </a:xfrm>
            <a:prstGeom prst="straightConnector1">
              <a:avLst/>
            </a:prstGeom>
            <a:ln w="28575">
              <a:solidFill>
                <a:srgbClr val="E2001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uppieren 53">
            <a:extLst>
              <a:ext uri="{FF2B5EF4-FFF2-40B4-BE49-F238E27FC236}">
                <a16:creationId xmlns:a16="http://schemas.microsoft.com/office/drawing/2014/main" id="{EAB7F955-2E4C-EAA4-A567-40A3D3589BD7}"/>
              </a:ext>
            </a:extLst>
          </p:cNvPr>
          <p:cNvGrpSpPr/>
          <p:nvPr/>
        </p:nvGrpSpPr>
        <p:grpSpPr>
          <a:xfrm>
            <a:off x="6656202" y="2360334"/>
            <a:ext cx="2452302" cy="898397"/>
            <a:chOff x="6516216" y="2360334"/>
            <a:chExt cx="2452302" cy="898397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71BF041-950B-60AA-E947-8D8F894192A2}"/>
                </a:ext>
              </a:extLst>
            </p:cNvPr>
            <p:cNvSpPr/>
            <p:nvPr/>
          </p:nvSpPr>
          <p:spPr>
            <a:xfrm>
              <a:off x="6516216" y="2360334"/>
              <a:ext cx="900733" cy="285152"/>
            </a:xfrm>
            <a:prstGeom prst="ellipse">
              <a:avLst/>
            </a:prstGeom>
            <a:noFill/>
            <a:ln w="19050">
              <a:solidFill>
                <a:srgbClr val="7030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E4E96D4F-7B4F-59F0-EF41-723D1425A18A}"/>
                </a:ext>
              </a:extLst>
            </p:cNvPr>
            <p:cNvSpPr txBox="1"/>
            <p:nvPr/>
          </p:nvSpPr>
          <p:spPr>
            <a:xfrm>
              <a:off x="8039233" y="2427734"/>
              <a:ext cx="929285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1200" b="1" dirty="0">
                  <a:solidFill>
                    <a:srgbClr val="7030A0"/>
                  </a:solidFill>
                </a:rPr>
                <a:t>Not the same for Nb substrate!</a:t>
              </a:r>
            </a:p>
          </p:txBody>
        </p:sp>
        <p:cxnSp>
          <p:nvCxnSpPr>
            <p:cNvPr id="14" name="Gerade Verbindung mit Pfeil 13">
              <a:extLst>
                <a:ext uri="{FF2B5EF4-FFF2-40B4-BE49-F238E27FC236}">
                  <a16:creationId xmlns:a16="http://schemas.microsoft.com/office/drawing/2014/main" id="{4CA2E55B-4143-3235-BBE1-447311BF457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431935" y="2571750"/>
              <a:ext cx="607298" cy="319800"/>
            </a:xfrm>
            <a:prstGeom prst="straightConnector1">
              <a:avLst/>
            </a:prstGeom>
            <a:ln w="28575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0BBFF4A5-C223-C44B-0E2C-33B33BE9DEE1}"/>
              </a:ext>
            </a:extLst>
          </p:cNvPr>
          <p:cNvCxnSpPr>
            <a:cxnSpLocks/>
          </p:cNvCxnSpPr>
          <p:nvPr/>
        </p:nvCxnSpPr>
        <p:spPr>
          <a:xfrm flipV="1">
            <a:off x="5580112" y="3087812"/>
            <a:ext cx="1296144" cy="1068114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8896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EFC1F248-5A94-A2B3-012E-6ABCAF394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974380"/>
            <a:ext cx="2909343" cy="3328888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As-deposited: </a:t>
            </a:r>
            <a:r>
              <a:rPr lang="en-GB" i="1" dirty="0"/>
              <a:t>T</a:t>
            </a:r>
            <a:r>
              <a:rPr lang="en-GB" baseline="-25000" dirty="0"/>
              <a:t>C</a:t>
            </a:r>
            <a:r>
              <a:rPr lang="en-GB" dirty="0"/>
              <a:t> not</a:t>
            </a:r>
            <a:br>
              <a:rPr lang="en-GB" dirty="0"/>
            </a:br>
            <a:r>
              <a:rPr lang="en-GB" dirty="0"/>
              <a:t>higher than 7 to 8 K</a:t>
            </a:r>
            <a:endParaRPr lang="en-GB" dirty="0">
              <a:solidFill>
                <a:srgbClr val="7030A0"/>
              </a:solidFill>
            </a:endParaRPr>
          </a:p>
          <a:p>
            <a:r>
              <a:rPr lang="en-GB" dirty="0">
                <a:solidFill>
                  <a:srgbClr val="7030A0"/>
                </a:solidFill>
              </a:rPr>
              <a:t>Annealed SS with NbTiN behaves similar as unannealed samples</a:t>
            </a:r>
          </a:p>
          <a:p>
            <a:pPr lvl="1">
              <a:buFont typeface="Wingdings" pitchFamily="2" charset="2"/>
              <a:buChar char="Ø"/>
            </a:pPr>
            <a:r>
              <a:rPr lang="en-GB" i="1" dirty="0">
                <a:solidFill>
                  <a:srgbClr val="7030A0"/>
                </a:solidFill>
              </a:rPr>
              <a:t>T</a:t>
            </a:r>
            <a:r>
              <a:rPr lang="en-GB" baseline="-25000" dirty="0">
                <a:solidFill>
                  <a:srgbClr val="7030A0"/>
                </a:solidFill>
              </a:rPr>
              <a:t>C</a:t>
            </a:r>
            <a:r>
              <a:rPr lang="en-GB" dirty="0">
                <a:solidFill>
                  <a:srgbClr val="7030A0"/>
                </a:solidFill>
              </a:rPr>
              <a:t> ~ </a:t>
            </a:r>
            <a:r>
              <a:rPr lang="en-GB" i="1" dirty="0" err="1">
                <a:solidFill>
                  <a:srgbClr val="7030A0"/>
                </a:solidFill>
              </a:rPr>
              <a:t>T</a:t>
            </a:r>
            <a:r>
              <a:rPr lang="en-GB" baseline="-25000" dirty="0" err="1">
                <a:solidFill>
                  <a:srgbClr val="7030A0"/>
                </a:solidFill>
              </a:rPr>
              <a:t>C,Nb</a:t>
            </a:r>
            <a:endParaRPr lang="en-GB" i="1" dirty="0">
              <a:solidFill>
                <a:srgbClr val="7030A0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GB" dirty="0">
                <a:solidFill>
                  <a:srgbClr val="7030A0"/>
                </a:solidFill>
              </a:rPr>
              <a:t>Two transitions?</a:t>
            </a:r>
          </a:p>
          <a:p>
            <a:r>
              <a:rPr lang="en-GB" dirty="0">
                <a:solidFill>
                  <a:srgbClr val="E2001A"/>
                </a:solidFill>
              </a:rPr>
              <a:t>Only </a:t>
            </a:r>
            <a:r>
              <a:rPr lang="en-GB" b="1" dirty="0">
                <a:solidFill>
                  <a:srgbClr val="E2001A"/>
                </a:solidFill>
              </a:rPr>
              <a:t>annealed</a:t>
            </a:r>
            <a:r>
              <a:rPr lang="en-GB" dirty="0">
                <a:solidFill>
                  <a:srgbClr val="E2001A"/>
                </a:solidFill>
              </a:rPr>
              <a:t> </a:t>
            </a:r>
            <a:r>
              <a:rPr lang="en-GB" b="1" dirty="0">
                <a:solidFill>
                  <a:srgbClr val="E2001A"/>
                </a:solidFill>
              </a:rPr>
              <a:t>SIS with NbTiN</a:t>
            </a:r>
            <a:br>
              <a:rPr lang="en-GB" dirty="0">
                <a:solidFill>
                  <a:srgbClr val="E2001A"/>
                </a:solidFill>
              </a:rPr>
            </a:br>
            <a:r>
              <a:rPr lang="en-GB" dirty="0">
                <a:solidFill>
                  <a:srgbClr val="E2001A"/>
                </a:solidFill>
              </a:rPr>
              <a:t>→ shows clear stepwise</a:t>
            </a:r>
            <a:br>
              <a:rPr lang="en-GB" dirty="0">
                <a:solidFill>
                  <a:srgbClr val="E2001A"/>
                </a:solidFill>
              </a:rPr>
            </a:br>
            <a:r>
              <a:rPr lang="en-GB" dirty="0">
                <a:solidFill>
                  <a:srgbClr val="E2001A"/>
                </a:solidFill>
              </a:rPr>
              <a:t>    transition</a:t>
            </a:r>
            <a:br>
              <a:rPr lang="en-GB" dirty="0">
                <a:solidFill>
                  <a:srgbClr val="E2001A"/>
                </a:solidFill>
              </a:rPr>
            </a:br>
            <a:r>
              <a:rPr lang="en-GB" dirty="0">
                <a:solidFill>
                  <a:srgbClr val="E2001A"/>
                </a:solidFill>
              </a:rPr>
              <a:t>→ reaches high </a:t>
            </a:r>
            <a:r>
              <a:rPr lang="en-GB" i="1" dirty="0">
                <a:solidFill>
                  <a:srgbClr val="E2001A"/>
                </a:solidFill>
              </a:rPr>
              <a:t>T</a:t>
            </a:r>
            <a:r>
              <a:rPr lang="en-GB" baseline="-25000" dirty="0">
                <a:solidFill>
                  <a:srgbClr val="E2001A"/>
                </a:solidFill>
              </a:rPr>
              <a:t>c</a:t>
            </a:r>
          </a:p>
          <a:p>
            <a:endParaRPr lang="en-GB" dirty="0">
              <a:solidFill>
                <a:srgbClr val="E2001A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E2001A"/>
              </a:solidFill>
            </a:endParaRPr>
          </a:p>
          <a:p>
            <a:endParaRPr lang="en-GB" dirty="0">
              <a:solidFill>
                <a:srgbClr val="E2001A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81C0FAB-458A-D4AC-B32C-224A10D0A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/>
              <a:t>T</a:t>
            </a:r>
            <a:r>
              <a:rPr lang="en-GB" baseline="-25000" dirty="0"/>
              <a:t>C</a:t>
            </a:r>
            <a:r>
              <a:rPr lang="en-GB" dirty="0"/>
              <a:t> Measurements on Nb Substrate</a:t>
            </a:r>
            <a:endParaRPr lang="en-GB" i="1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9725812-5EF9-8A28-695C-E15722A1D1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9D5144-004E-1E45-907B-65C86CA25C3F}" type="slidenum">
              <a:rPr lang="de-DE" smtClean="0"/>
              <a:pPr/>
              <a:t>10</a:t>
            </a:fld>
            <a:endParaRPr lang="de-DE"/>
          </a:p>
        </p:txBody>
      </p:sp>
      <p:pic>
        <p:nvPicPr>
          <p:cNvPr id="19" name="Grafik 5">
            <a:extLst>
              <a:ext uri="{FF2B5EF4-FFF2-40B4-BE49-F238E27FC236}">
                <a16:creationId xmlns:a16="http://schemas.microsoft.com/office/drawing/2014/main" id="{27706F44-575C-672D-18C2-0E8C5B6F37C6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547664" y="4371950"/>
            <a:ext cx="503734" cy="437497"/>
          </a:xfrm>
          <a:prstGeom prst="rect">
            <a:avLst/>
          </a:prstGeom>
          <a:ln w="0">
            <a:noFill/>
          </a:ln>
        </p:spPr>
      </p:pic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4A45992F-9EED-D9F9-C2CB-C86E5E9F1B5B}"/>
              </a:ext>
            </a:extLst>
          </p:cNvPr>
          <p:cNvGrpSpPr/>
          <p:nvPr/>
        </p:nvGrpSpPr>
        <p:grpSpPr>
          <a:xfrm>
            <a:off x="2843808" y="914895"/>
            <a:ext cx="5916442" cy="2139130"/>
            <a:chOff x="2976038" y="914895"/>
            <a:chExt cx="5916442" cy="2139130"/>
          </a:xfrm>
        </p:grpSpPr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10328F18-36C7-A21B-A18C-24991341064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76038" y="914895"/>
              <a:ext cx="2896477" cy="1947117"/>
            </a:xfrm>
            <a:prstGeom prst="rect">
              <a:avLst/>
            </a:prstGeom>
          </p:spPr>
        </p:pic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2FD04C06-F1DB-3464-0D5F-8967F323FE7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10806" y="915343"/>
              <a:ext cx="2909344" cy="1975945"/>
            </a:xfrm>
            <a:prstGeom prst="rect">
              <a:avLst/>
            </a:prstGeom>
          </p:spPr>
        </p:pic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F758E9E0-D7CE-2596-BFDB-F9C46E2F5024}"/>
                </a:ext>
              </a:extLst>
            </p:cNvPr>
            <p:cNvSpPr txBox="1"/>
            <p:nvPr/>
          </p:nvSpPr>
          <p:spPr>
            <a:xfrm>
              <a:off x="6694553" y="1642232"/>
              <a:ext cx="100811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1000" dirty="0">
                  <a:solidFill>
                    <a:schemeClr val="bg1">
                      <a:lumMod val="65000"/>
                    </a:schemeClr>
                  </a:solidFill>
                </a:rPr>
                <a:t>(Zoomed out)</a:t>
              </a:r>
            </a:p>
          </p:txBody>
        </p:sp>
        <p:sp>
          <p:nvSpPr>
            <p:cNvPr id="16" name="Textfeld 14">
              <a:extLst>
                <a:ext uri="{FF2B5EF4-FFF2-40B4-BE49-F238E27FC236}">
                  <a16:creationId xmlns:a16="http://schemas.microsoft.com/office/drawing/2014/main" id="{A7B25293-57FD-64F2-1AC3-FB11CE4282FC}"/>
                </a:ext>
              </a:extLst>
            </p:cNvPr>
            <p:cNvSpPr/>
            <p:nvPr/>
          </p:nvSpPr>
          <p:spPr>
            <a:xfrm>
              <a:off x="6066024" y="2840035"/>
              <a:ext cx="2826456" cy="21399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algn="r" defTabSz="457200">
                <a:lnSpc>
                  <a:spcPct val="100000"/>
                </a:lnSpc>
              </a:pPr>
              <a:r>
                <a:rPr lang="es-ES" sz="800" b="0" strike="noStrike" spc="-1" dirty="0"/>
                <a:t>[</a:t>
              </a:r>
              <a:r>
                <a:rPr lang="es-ES" sz="800" b="0" strike="noStrike" spc="-1" dirty="0" err="1"/>
                <a:t>Measurement</a:t>
              </a:r>
              <a:r>
                <a:rPr lang="es-ES" sz="800" b="0" strike="noStrike" spc="-1" dirty="0"/>
                <a:t> </a:t>
              </a:r>
              <a:r>
                <a:rPr lang="es-ES" sz="800" b="0" strike="noStrike" spc="-1" dirty="0" err="1"/>
                <a:t>Courtesy</a:t>
              </a:r>
              <a:r>
                <a:rPr lang="es-ES" sz="800" b="0" strike="noStrike" spc="-1" dirty="0"/>
                <a:t> </a:t>
              </a:r>
              <a:r>
                <a:rPr lang="es-ES" sz="800" b="0" strike="noStrike" spc="-1" dirty="0" err="1"/>
                <a:t>of</a:t>
              </a:r>
              <a:r>
                <a:rPr lang="es-ES" sz="800" b="0" strike="noStrike" spc="-1" dirty="0"/>
                <a:t> </a:t>
              </a:r>
              <a:r>
                <a:rPr lang="es-ES" sz="800" b="0" strike="noStrike" spc="-1" dirty="0" err="1"/>
                <a:t>Erwan</a:t>
              </a:r>
              <a:r>
                <a:rPr lang="es-ES" sz="800" b="0" strike="noStrike" spc="-1" dirty="0"/>
                <a:t> </a:t>
              </a:r>
              <a:r>
                <a:rPr lang="es-ES" sz="800" b="0" strike="noStrike" spc="-1" dirty="0" err="1"/>
                <a:t>Reches</a:t>
              </a:r>
              <a:r>
                <a:rPr lang="es-ES" sz="800" b="0" strike="noStrike" spc="-1" dirty="0"/>
                <a:t>, CERN </a:t>
              </a:r>
              <a:r>
                <a:rPr lang="es-ES" sz="800" b="0" strike="noStrike" spc="-1" dirty="0" err="1"/>
                <a:t>cryolab</a:t>
              </a:r>
              <a:r>
                <a:rPr lang="es-ES" sz="800" b="0" strike="noStrike" spc="-1" dirty="0"/>
                <a:t>]</a:t>
              </a:r>
              <a:endParaRPr lang="de-DE" sz="800" b="0" strike="noStrike" spc="-1" dirty="0"/>
            </a:p>
          </p:txBody>
        </p:sp>
      </p:grpSp>
      <p:sp>
        <p:nvSpPr>
          <p:cNvPr id="21" name="Textfeld 20">
            <a:extLst>
              <a:ext uri="{FF2B5EF4-FFF2-40B4-BE49-F238E27FC236}">
                <a16:creationId xmlns:a16="http://schemas.microsoft.com/office/drawing/2014/main" id="{69C6C752-6A2A-B60C-6AB1-74364A6D334F}"/>
              </a:ext>
            </a:extLst>
          </p:cNvPr>
          <p:cNvSpPr txBox="1"/>
          <p:nvPr/>
        </p:nvSpPr>
        <p:spPr>
          <a:xfrm>
            <a:off x="7579246" y="3111510"/>
            <a:ext cx="1169218" cy="13234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de-DE" sz="1000" b="0" i="1" strike="noStrike" spc="-1" dirty="0"/>
              <a:t>See also </a:t>
            </a:r>
            <a:r>
              <a:rPr lang="de-DE" sz="1000" b="1" i="1" strike="noStrike" spc="-1" dirty="0"/>
              <a:t>Daniel </a:t>
            </a:r>
            <a:r>
              <a:rPr lang="de-DE" sz="1000" b="1" i="1" strike="noStrike" spc="-1" dirty="0" err="1"/>
              <a:t>Turner‘s</a:t>
            </a:r>
            <a:r>
              <a:rPr lang="de-DE" sz="1000" b="1" i="1" strike="noStrike" spc="-1" dirty="0"/>
              <a:t> </a:t>
            </a:r>
            <a:r>
              <a:rPr lang="de-DE" sz="1000" b="1" i="1" strike="noStrike" spc="-1" dirty="0" err="1"/>
              <a:t>talk</a:t>
            </a:r>
            <a:r>
              <a:rPr lang="de-DE" sz="1000" b="1" i="1" strike="noStrike" spc="-1" dirty="0"/>
              <a:t> </a:t>
            </a:r>
            <a:r>
              <a:rPr lang="de-DE" sz="1000" b="0" i="1" strike="noStrike" spc="-1" dirty="0"/>
              <a:t>on „</a:t>
            </a:r>
            <a:r>
              <a:rPr lang="de-DE" sz="1000" b="0" i="1" u="none" strike="noStrike" dirty="0">
                <a:effectLst/>
              </a:rPr>
              <a:t>Enhancement </a:t>
            </a:r>
            <a:r>
              <a:rPr lang="de-DE" sz="1000" b="0" i="1" u="none" strike="noStrike" dirty="0" err="1">
                <a:effectLst/>
              </a:rPr>
              <a:t>of</a:t>
            </a:r>
            <a:r>
              <a:rPr lang="de-DE" sz="1000" b="0" i="1" u="none" strike="noStrike" dirty="0">
                <a:effectLst/>
              </a:rPr>
              <a:t> </a:t>
            </a:r>
            <a:r>
              <a:rPr lang="de-DE" sz="1000" b="0" i="1" u="none" strike="noStrike" dirty="0" err="1">
                <a:effectLst/>
              </a:rPr>
              <a:t>magnetic</a:t>
            </a:r>
            <a:r>
              <a:rPr lang="de-DE" sz="1000" b="0" i="1" u="none" strike="noStrike" dirty="0">
                <a:effectLst/>
              </a:rPr>
              <a:t> </a:t>
            </a:r>
            <a:r>
              <a:rPr lang="de-DE" sz="1000" b="0" i="1" u="none" strike="noStrike" dirty="0" err="1">
                <a:effectLst/>
              </a:rPr>
              <a:t>flux</a:t>
            </a:r>
            <a:r>
              <a:rPr lang="de-DE" sz="1000" b="0" i="1" u="none" strike="noStrike" dirty="0">
                <a:effectLst/>
              </a:rPr>
              <a:t> </a:t>
            </a:r>
            <a:r>
              <a:rPr lang="de-DE" sz="1000" b="0" i="1" u="none" strike="noStrike" dirty="0" err="1">
                <a:effectLst/>
              </a:rPr>
              <a:t>expulsion</a:t>
            </a:r>
            <a:r>
              <a:rPr lang="de-DE" sz="1000" b="0" i="1" u="none" strike="noStrike" dirty="0">
                <a:effectLst/>
              </a:rPr>
              <a:t> in </a:t>
            </a:r>
            <a:r>
              <a:rPr lang="de-DE" sz="1000" b="0" i="1" u="none" strike="noStrike" dirty="0" err="1">
                <a:effectLst/>
              </a:rPr>
              <a:t>multilayer</a:t>
            </a:r>
            <a:r>
              <a:rPr lang="de-DE" sz="1000" b="0" i="1" u="none" strike="noStrike" dirty="0">
                <a:effectLst/>
              </a:rPr>
              <a:t> </a:t>
            </a:r>
            <a:r>
              <a:rPr lang="de-DE" sz="1000" b="0" i="1" u="none" strike="noStrike" dirty="0" err="1">
                <a:effectLst/>
              </a:rPr>
              <a:t>structures</a:t>
            </a:r>
            <a:r>
              <a:rPr lang="de-DE" sz="1000" b="0" i="1" u="none" strike="noStrike" dirty="0">
                <a:effectLst/>
              </a:rPr>
              <a:t>“</a:t>
            </a:r>
            <a:r>
              <a:rPr lang="de-DE" sz="1000" b="0" i="1" strike="noStrike" spc="-1" dirty="0"/>
              <a:t> </a:t>
            </a:r>
            <a:r>
              <a:rPr lang="de-DE" sz="1000" b="0" i="1" strike="noStrike" spc="-1" dirty="0" err="1"/>
              <a:t>ealier</a:t>
            </a:r>
            <a:r>
              <a:rPr lang="de-DE" sz="1000" b="0" i="1" strike="noStrike" spc="-1" dirty="0"/>
              <a:t> </a:t>
            </a:r>
            <a:r>
              <a:rPr lang="de-DE" sz="1000" b="0" i="1" strike="noStrike" spc="-1" dirty="0" err="1"/>
              <a:t>today</a:t>
            </a:r>
            <a:endParaRPr lang="de-DE" sz="1000" b="0" i="1" strike="noStrike" spc="-1" dirty="0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7C2B3BF7-926B-48B2-69E2-BC58D3BCE47E}"/>
              </a:ext>
            </a:extLst>
          </p:cNvPr>
          <p:cNvGrpSpPr/>
          <p:nvPr/>
        </p:nvGrpSpPr>
        <p:grpSpPr>
          <a:xfrm>
            <a:off x="2771800" y="3075806"/>
            <a:ext cx="4700106" cy="1385617"/>
            <a:chOff x="2863394" y="1111053"/>
            <a:chExt cx="5760640" cy="1738864"/>
          </a:xfrm>
        </p:grpSpPr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6C8DDAE0-CED4-CED7-78E7-34AC841A330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63394" y="1111053"/>
              <a:ext cx="5760640" cy="1738864"/>
            </a:xfrm>
            <a:prstGeom prst="rect">
              <a:avLst/>
            </a:prstGeom>
          </p:spPr>
        </p:pic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1881ECB0-2890-AE6E-6F28-810FC1379392}"/>
                </a:ext>
              </a:extLst>
            </p:cNvPr>
            <p:cNvSpPr/>
            <p:nvPr/>
          </p:nvSpPr>
          <p:spPr>
            <a:xfrm>
              <a:off x="2915816" y="1347614"/>
              <a:ext cx="5666783" cy="360040"/>
            </a:xfrm>
            <a:prstGeom prst="rect">
              <a:avLst/>
            </a:prstGeom>
            <a:solidFill>
              <a:schemeClr val="accent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E752130B-F687-96A4-99C4-09BE9640E850}"/>
                </a:ext>
              </a:extLst>
            </p:cNvPr>
            <p:cNvSpPr/>
            <p:nvPr/>
          </p:nvSpPr>
          <p:spPr>
            <a:xfrm>
              <a:off x="2911098" y="1707654"/>
              <a:ext cx="5666783" cy="360040"/>
            </a:xfrm>
            <a:prstGeom prst="rect">
              <a:avLst/>
            </a:prstGeom>
            <a:solidFill>
              <a:srgbClr val="FFC00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A4FA4239-6A14-D718-6BC0-2000639B1AEC}"/>
                </a:ext>
              </a:extLst>
            </p:cNvPr>
            <p:cNvSpPr/>
            <p:nvPr/>
          </p:nvSpPr>
          <p:spPr>
            <a:xfrm>
              <a:off x="2910323" y="2437338"/>
              <a:ext cx="5666783" cy="360040"/>
            </a:xfrm>
            <a:prstGeom prst="rect">
              <a:avLst/>
            </a:prstGeom>
            <a:solidFill>
              <a:srgbClr val="E2001A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1217C970-90B3-AD02-4426-3CA38452FE49}"/>
                </a:ext>
              </a:extLst>
            </p:cNvPr>
            <p:cNvSpPr/>
            <p:nvPr/>
          </p:nvSpPr>
          <p:spPr>
            <a:xfrm>
              <a:off x="2910323" y="2078137"/>
              <a:ext cx="5666783" cy="360041"/>
            </a:xfrm>
            <a:prstGeom prst="rect">
              <a:avLst/>
            </a:prstGeom>
            <a:solidFill>
              <a:srgbClr val="7030A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</p:grpSp>
      <p:sp>
        <p:nvSpPr>
          <p:cNvPr id="17" name="Rechteck 16">
            <a:extLst>
              <a:ext uri="{FF2B5EF4-FFF2-40B4-BE49-F238E27FC236}">
                <a16:creationId xmlns:a16="http://schemas.microsoft.com/office/drawing/2014/main" id="{E153A21F-D12C-488C-A470-A74D8C216E62}"/>
              </a:ext>
            </a:extLst>
          </p:cNvPr>
          <p:cNvSpPr/>
          <p:nvPr/>
        </p:nvSpPr>
        <p:spPr>
          <a:xfrm>
            <a:off x="5076056" y="3859219"/>
            <a:ext cx="45797" cy="1017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87136FCB-61C5-B222-496B-AFC0E98D6510}"/>
              </a:ext>
            </a:extLst>
          </p:cNvPr>
          <p:cNvSpPr/>
          <p:nvPr/>
        </p:nvSpPr>
        <p:spPr>
          <a:xfrm>
            <a:off x="5076056" y="3859220"/>
            <a:ext cx="45797" cy="101794"/>
          </a:xfrm>
          <a:prstGeom prst="rect">
            <a:avLst/>
          </a:prstGeom>
          <a:solidFill>
            <a:srgbClr val="7030A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2A30CD5-439A-C7E8-D048-CCA813C94463}"/>
              </a:ext>
            </a:extLst>
          </p:cNvPr>
          <p:cNvSpPr/>
          <p:nvPr/>
        </p:nvSpPr>
        <p:spPr>
          <a:xfrm>
            <a:off x="5825602" y="4082673"/>
            <a:ext cx="900733" cy="239159"/>
          </a:xfrm>
          <a:prstGeom prst="ellipse">
            <a:avLst/>
          </a:prstGeom>
          <a:noFill/>
          <a:ln w="19050">
            <a:solidFill>
              <a:srgbClr val="E2001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882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EFC1F248-5A94-A2B3-012E-6ABCAF394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49" y="915343"/>
            <a:ext cx="3412467" cy="3384599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en-GB" u="sng" dirty="0"/>
              <a:t>Annealed</a:t>
            </a:r>
            <a:r>
              <a:rPr lang="en-GB" dirty="0"/>
              <a:t> Nb SIS and SS samples</a:t>
            </a:r>
          </a:p>
          <a:p>
            <a:pPr>
              <a:lnSpc>
                <a:spcPct val="120000"/>
              </a:lnSpc>
            </a:pPr>
            <a:r>
              <a:rPr lang="en-GB" dirty="0"/>
              <a:t>Only </a:t>
            </a:r>
            <a:r>
              <a:rPr lang="en-GB" b="1" dirty="0"/>
              <a:t>SIS with NbTiN </a:t>
            </a:r>
            <a:br>
              <a:rPr lang="en-GB" b="1" dirty="0"/>
            </a:br>
            <a:r>
              <a:rPr lang="en-GB" b="1" dirty="0"/>
              <a:t>→ </a:t>
            </a:r>
            <a:r>
              <a:rPr lang="en-GB" dirty="0"/>
              <a:t>shows stepwise transition</a:t>
            </a:r>
            <a:br>
              <a:rPr lang="en-GB" dirty="0"/>
            </a:br>
            <a:r>
              <a:rPr lang="en-GB" b="1" dirty="0"/>
              <a:t>→ </a:t>
            </a:r>
            <a:r>
              <a:rPr lang="en-GB" dirty="0"/>
              <a:t>reaches high </a:t>
            </a:r>
            <a:r>
              <a:rPr lang="en-GB" i="1" dirty="0"/>
              <a:t>T</a:t>
            </a:r>
            <a:r>
              <a:rPr lang="en-GB" baseline="-25000" dirty="0"/>
              <a:t>c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No double transition or</a:t>
            </a:r>
            <a:br>
              <a:rPr lang="en-GB" dirty="0"/>
            </a:br>
            <a:r>
              <a:rPr lang="en-GB" dirty="0"/>
              <a:t>significant increase in</a:t>
            </a:r>
            <a:r>
              <a:rPr lang="en-GB" i="1" dirty="0"/>
              <a:t> T</a:t>
            </a:r>
            <a:r>
              <a:rPr lang="en-GB" baseline="-25000" dirty="0"/>
              <a:t>c</a:t>
            </a:r>
            <a:r>
              <a:rPr lang="en-GB" dirty="0"/>
              <a:t> for</a:t>
            </a:r>
            <a:br>
              <a:rPr lang="en-GB" dirty="0"/>
            </a:br>
            <a:r>
              <a:rPr lang="en-GB" dirty="0"/>
              <a:t> → SS Nb/NbTiN</a:t>
            </a:r>
            <a:br>
              <a:rPr lang="en-GB" dirty="0"/>
            </a:br>
            <a:r>
              <a:rPr lang="en-GB" dirty="0"/>
              <a:t> → SIS Nb/</a:t>
            </a:r>
            <a:r>
              <a:rPr lang="en-GB" dirty="0" err="1"/>
              <a:t>AlN</a:t>
            </a:r>
            <a:r>
              <a:rPr lang="en-GB" dirty="0"/>
              <a:t>/</a:t>
            </a:r>
            <a:r>
              <a:rPr lang="en-GB" b="1" dirty="0"/>
              <a:t>NbN</a:t>
            </a:r>
          </a:p>
          <a:p>
            <a:pPr>
              <a:lnSpc>
                <a:spcPct val="120000"/>
              </a:lnSpc>
            </a:pPr>
            <a:r>
              <a:rPr lang="en-GB" b="1" dirty="0"/>
              <a:t>All </a:t>
            </a:r>
            <a:r>
              <a:rPr lang="en-GB" b="1" i="1" dirty="0"/>
              <a:t>T</a:t>
            </a:r>
            <a:r>
              <a:rPr lang="en-GB" b="1" baseline="-25000" dirty="0"/>
              <a:t>c</a:t>
            </a:r>
            <a:r>
              <a:rPr lang="en-GB" b="1" dirty="0"/>
              <a:t> measurements deliver matching results!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81C0FAB-458A-D4AC-B32C-224A10D0A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/>
              <a:t>T</a:t>
            </a:r>
            <a:r>
              <a:rPr lang="en-GB" baseline="-25000" dirty="0"/>
              <a:t>C</a:t>
            </a:r>
            <a:r>
              <a:rPr lang="en-GB" dirty="0"/>
              <a:t> Measurements with MFL</a:t>
            </a:r>
            <a:endParaRPr lang="en-GB" i="1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9725812-5EF9-8A28-695C-E15722A1D1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9D5144-004E-1E45-907B-65C86CA25C3F}" type="slidenum">
              <a:rPr lang="de-DE" smtClean="0"/>
              <a:pPr/>
              <a:t>11</a:t>
            </a:fld>
            <a:endParaRPr lang="de-DE"/>
          </a:p>
        </p:txBody>
      </p:sp>
      <p:pic>
        <p:nvPicPr>
          <p:cNvPr id="7" name="Grafik 5">
            <a:extLst>
              <a:ext uri="{FF2B5EF4-FFF2-40B4-BE49-F238E27FC236}">
                <a16:creationId xmlns:a16="http://schemas.microsoft.com/office/drawing/2014/main" id="{6721B2C9-A285-90E5-FAED-FFC88BE33167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547664" y="4371950"/>
            <a:ext cx="503734" cy="437497"/>
          </a:xfrm>
          <a:prstGeom prst="rect">
            <a:avLst/>
          </a:prstGeom>
          <a:ln w="0">
            <a:noFill/>
          </a:ln>
        </p:spPr>
      </p:pic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38EFF457-7506-D2BA-64AA-9B3D9B9DF75E}"/>
              </a:ext>
            </a:extLst>
          </p:cNvPr>
          <p:cNvGrpSpPr/>
          <p:nvPr/>
        </p:nvGrpSpPr>
        <p:grpSpPr>
          <a:xfrm>
            <a:off x="3707904" y="843558"/>
            <a:ext cx="5070924" cy="3629973"/>
            <a:chOff x="3203848" y="843558"/>
            <a:chExt cx="5070924" cy="3629973"/>
          </a:xfrm>
        </p:grpSpPr>
        <p:grpSp>
          <p:nvGrpSpPr>
            <p:cNvPr id="9" name="Gruppieren 8">
              <a:extLst>
                <a:ext uri="{FF2B5EF4-FFF2-40B4-BE49-F238E27FC236}">
                  <a16:creationId xmlns:a16="http://schemas.microsoft.com/office/drawing/2014/main" id="{0AD905CD-39CA-99B8-277B-D1A89C8D8C8F}"/>
                </a:ext>
              </a:extLst>
            </p:cNvPr>
            <p:cNvGrpSpPr/>
            <p:nvPr/>
          </p:nvGrpSpPr>
          <p:grpSpPr>
            <a:xfrm>
              <a:off x="3203848" y="843558"/>
              <a:ext cx="5070924" cy="3629973"/>
              <a:chOff x="3203848" y="843558"/>
              <a:chExt cx="5070924" cy="3629973"/>
            </a:xfrm>
          </p:grpSpPr>
          <p:pic>
            <p:nvPicPr>
              <p:cNvPr id="8" name="Grafik 7" descr="Ein Bild, das Text, Diagramm, Reihe, Zahl enthält.&#10;&#10;Automatisch generierte Beschreibung">
                <a:extLst>
                  <a:ext uri="{FF2B5EF4-FFF2-40B4-BE49-F238E27FC236}">
                    <a16:creationId xmlns:a16="http://schemas.microsoft.com/office/drawing/2014/main" id="{0B4A9384-A7C6-6123-DFBA-7827BFC33B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03848" y="843558"/>
                <a:ext cx="5070924" cy="3629973"/>
              </a:xfrm>
              <a:prstGeom prst="rect">
                <a:avLst/>
              </a:prstGeom>
            </p:spPr>
          </p:pic>
          <p:sp>
            <p:nvSpPr>
              <p:cNvPr id="6" name="Rechteck 5">
                <a:extLst>
                  <a:ext uri="{FF2B5EF4-FFF2-40B4-BE49-F238E27FC236}">
                    <a16:creationId xmlns:a16="http://schemas.microsoft.com/office/drawing/2014/main" id="{5B8F4DB3-A659-D82C-55A1-B27531F5C0AC}"/>
                  </a:ext>
                </a:extLst>
              </p:cNvPr>
              <p:cNvSpPr/>
              <p:nvPr/>
            </p:nvSpPr>
            <p:spPr>
              <a:xfrm>
                <a:off x="3664309" y="2931790"/>
                <a:ext cx="4089274" cy="2880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A9849902-0378-78A0-FD05-F5D47E833EBA}"/>
                </a:ext>
              </a:extLst>
            </p:cNvPr>
            <p:cNvSpPr txBox="1"/>
            <p:nvPr/>
          </p:nvSpPr>
          <p:spPr>
            <a:xfrm>
              <a:off x="4109910" y="1275606"/>
              <a:ext cx="115212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1200" dirty="0"/>
                <a:t>SIS</a:t>
              </a:r>
              <a:br>
                <a:rPr lang="en-GB" sz="1200" dirty="0"/>
              </a:br>
              <a:r>
                <a:rPr lang="en-GB" sz="1200" dirty="0"/>
                <a:t>Nb/</a:t>
              </a:r>
              <a:r>
                <a:rPr lang="en-GB" sz="1200" dirty="0" err="1"/>
                <a:t>AlN</a:t>
              </a:r>
              <a:r>
                <a:rPr lang="en-GB" sz="1200" dirty="0"/>
                <a:t>/NbTiN</a:t>
              </a:r>
              <a:br>
                <a:rPr lang="en-GB" sz="1200" dirty="0"/>
              </a:br>
              <a:endParaRPr lang="en-GB" sz="1200" dirty="0"/>
            </a:p>
            <a:p>
              <a:pPr algn="l"/>
              <a:r>
                <a:rPr lang="en-GB" sz="1400" b="1" dirty="0"/>
                <a:t>Stepwise Transition</a:t>
              </a:r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C83A64BB-9CB7-4E53-8DAA-6653AA89BA99}"/>
                </a:ext>
              </a:extLst>
            </p:cNvPr>
            <p:cNvSpPr txBox="1"/>
            <p:nvPr/>
          </p:nvSpPr>
          <p:spPr>
            <a:xfrm>
              <a:off x="4292352" y="3381548"/>
              <a:ext cx="1152128" cy="846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1100" dirty="0"/>
                <a:t>SS</a:t>
              </a:r>
              <a:br>
                <a:rPr lang="en-GB" sz="1100" dirty="0"/>
              </a:br>
              <a:r>
                <a:rPr lang="en-GB" sz="1100" dirty="0"/>
                <a:t>Nb/NbTiN</a:t>
              </a:r>
              <a:br>
                <a:rPr lang="en-GB" sz="1100" dirty="0"/>
              </a:br>
              <a:r>
                <a:rPr lang="en-GB" sz="500" dirty="0"/>
                <a:t> </a:t>
              </a:r>
            </a:p>
            <a:p>
              <a:pPr algn="l"/>
              <a:r>
                <a:rPr lang="en-GB" sz="1100" b="1" dirty="0"/>
                <a:t>Continuous transition</a:t>
              </a:r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623A4A02-BF21-17F2-25B8-DBA0D4FEEEC3}"/>
                </a:ext>
              </a:extLst>
            </p:cNvPr>
            <p:cNvSpPr txBox="1"/>
            <p:nvPr/>
          </p:nvSpPr>
          <p:spPr>
            <a:xfrm>
              <a:off x="7020272" y="3622253"/>
              <a:ext cx="11521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1200" dirty="0"/>
                <a:t>SIS</a:t>
              </a:r>
              <a:br>
                <a:rPr lang="en-GB" sz="1200" dirty="0"/>
              </a:br>
              <a:r>
                <a:rPr lang="en-GB" sz="1200" dirty="0"/>
                <a:t>Nb/</a:t>
              </a:r>
              <a:r>
                <a:rPr lang="en-GB" sz="1200" dirty="0" err="1"/>
                <a:t>AlN</a:t>
              </a:r>
              <a:r>
                <a:rPr lang="en-GB" sz="1200" dirty="0"/>
                <a:t>/</a:t>
              </a:r>
              <a:r>
                <a:rPr lang="en-GB" sz="1200" b="1" dirty="0"/>
                <a:t>NbN</a:t>
              </a:r>
            </a:p>
          </p:txBody>
        </p:sp>
      </p:grpSp>
      <p:sp>
        <p:nvSpPr>
          <p:cNvPr id="13" name="Textfeld 14">
            <a:extLst>
              <a:ext uri="{FF2B5EF4-FFF2-40B4-BE49-F238E27FC236}">
                <a16:creationId xmlns:a16="http://schemas.microsoft.com/office/drawing/2014/main" id="{AEC85620-6CBA-E7F2-4DE9-B6978955D410}"/>
              </a:ext>
            </a:extLst>
          </p:cNvPr>
          <p:cNvSpPr/>
          <p:nvPr/>
        </p:nvSpPr>
        <p:spPr>
          <a:xfrm>
            <a:off x="7462367" y="3003798"/>
            <a:ext cx="1358105" cy="21399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r" defTabSz="457200">
              <a:lnSpc>
                <a:spcPct val="100000"/>
              </a:lnSpc>
            </a:pPr>
            <a:r>
              <a:rPr lang="es-ES" sz="800" b="0" strike="noStrike" spc="-1" dirty="0">
                <a:solidFill>
                  <a:schemeClr val="dk1"/>
                </a:solidFill>
              </a:rPr>
              <a:t>[</a:t>
            </a:r>
            <a:r>
              <a:rPr lang="es-ES" sz="800" b="0" strike="noStrike" spc="-1" dirty="0" err="1">
                <a:solidFill>
                  <a:schemeClr val="dk1"/>
                </a:solidFill>
              </a:rPr>
              <a:t>Credits</a:t>
            </a:r>
            <a:r>
              <a:rPr lang="es-ES" sz="800" b="0" strike="noStrike" spc="-1" dirty="0">
                <a:solidFill>
                  <a:schemeClr val="dk1"/>
                </a:solidFill>
              </a:rPr>
              <a:t> </a:t>
            </a:r>
            <a:r>
              <a:rPr lang="es-ES" sz="800" b="0" strike="noStrike" spc="-1" dirty="0" err="1">
                <a:solidFill>
                  <a:schemeClr val="dk1"/>
                </a:solidFill>
              </a:rPr>
              <a:t>to</a:t>
            </a:r>
            <a:r>
              <a:rPr lang="es-ES" sz="800" b="0" strike="noStrike" spc="-1" dirty="0">
                <a:solidFill>
                  <a:schemeClr val="dk1"/>
                </a:solidFill>
              </a:rPr>
              <a:t> Daniel Turner]</a:t>
            </a:r>
            <a:endParaRPr lang="de-DE" sz="800" b="0" strike="noStrike" spc="-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2994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ED2CF68F-CD12-3140-EC47-F033118170A7}"/>
              </a:ext>
            </a:extLst>
          </p:cNvPr>
          <p:cNvGrpSpPr/>
          <p:nvPr/>
        </p:nvGrpSpPr>
        <p:grpSpPr>
          <a:xfrm>
            <a:off x="-468560" y="915343"/>
            <a:ext cx="9288710" cy="3516527"/>
            <a:chOff x="-468560" y="915343"/>
            <a:chExt cx="9288710" cy="3516527"/>
          </a:xfrm>
        </p:grpSpPr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BEC090E5-7989-8897-61E7-75E45CE56B2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45732" y="915343"/>
              <a:ext cx="5074418" cy="3516527"/>
            </a:xfrm>
            <a:prstGeom prst="rect">
              <a:avLst/>
            </a:prstGeom>
          </p:spPr>
        </p:pic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E89B01D8-BEB7-08E3-2EAE-3965C586E35A}"/>
                </a:ext>
              </a:extLst>
            </p:cNvPr>
            <p:cNvSpPr txBox="1"/>
            <p:nvPr/>
          </p:nvSpPr>
          <p:spPr>
            <a:xfrm>
              <a:off x="5761634" y="2931790"/>
              <a:ext cx="25922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1200" dirty="0">
                  <a:solidFill>
                    <a:srgbClr val="0478B9"/>
                  </a:solidFill>
                </a:rPr>
                <a:t>As-deposited and bare samples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AABAA9DC-CF02-F836-FA6A-B152BD0FE00E}"/>
                </a:ext>
              </a:extLst>
            </p:cNvPr>
            <p:cNvSpPr/>
            <p:nvPr/>
          </p:nvSpPr>
          <p:spPr>
            <a:xfrm rot="20551657">
              <a:off x="4084673" y="3528503"/>
              <a:ext cx="2571059" cy="492243"/>
            </a:xfrm>
            <a:prstGeom prst="ellipse">
              <a:avLst/>
            </a:prstGeom>
            <a:noFill/>
            <a:ln>
              <a:solidFill>
                <a:srgbClr val="0478B9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12" name="Geschweifte Klammer links/rechts 11">
              <a:extLst>
                <a:ext uri="{FF2B5EF4-FFF2-40B4-BE49-F238E27FC236}">
                  <a16:creationId xmlns:a16="http://schemas.microsoft.com/office/drawing/2014/main" id="{A584337B-7D18-62FD-779E-0DBB52812A10}"/>
                </a:ext>
              </a:extLst>
            </p:cNvPr>
            <p:cNvSpPr/>
            <p:nvPr/>
          </p:nvSpPr>
          <p:spPr>
            <a:xfrm>
              <a:off x="-468560" y="3435846"/>
              <a:ext cx="7920880" cy="504056"/>
            </a:xfrm>
            <a:prstGeom prst="bracePair">
              <a:avLst>
                <a:gd name="adj" fmla="val 9784"/>
              </a:avLst>
            </a:prstGeom>
            <a:ln w="28575">
              <a:solidFill>
                <a:schemeClr val="accent3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95A4FD23-EA6C-B7B0-BE78-4867BD147AFA}"/>
                </a:ext>
              </a:extLst>
            </p:cNvPr>
            <p:cNvSpPr txBox="1"/>
            <p:nvPr/>
          </p:nvSpPr>
          <p:spPr>
            <a:xfrm>
              <a:off x="7394344" y="3595541"/>
              <a:ext cx="121010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800" dirty="0"/>
                <a:t>800 °C initial anneal</a:t>
              </a:r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FEA717FF-670E-4000-6D47-CD80B73445BA}"/>
                </a:ext>
              </a:extLst>
            </p:cNvPr>
            <p:cNvSpPr/>
            <p:nvPr/>
          </p:nvSpPr>
          <p:spPr>
            <a:xfrm>
              <a:off x="6881137" y="3342967"/>
              <a:ext cx="864096" cy="79735"/>
            </a:xfrm>
            <a:prstGeom prst="rect">
              <a:avLst/>
            </a:prstGeom>
            <a:solidFill>
              <a:srgbClr val="FF7F0F">
                <a:alpha val="44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3463AA4E-A047-D20B-6643-6DC89FD1637C}"/>
                </a:ext>
              </a:extLst>
            </p:cNvPr>
            <p:cNvSpPr/>
            <p:nvPr/>
          </p:nvSpPr>
          <p:spPr>
            <a:xfrm>
              <a:off x="6885132" y="4045926"/>
              <a:ext cx="1863332" cy="91003"/>
            </a:xfrm>
            <a:prstGeom prst="rect">
              <a:avLst/>
            </a:prstGeom>
            <a:solidFill>
              <a:srgbClr val="BABE21">
                <a:alpha val="45515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</p:grpSp>
      <p:sp>
        <p:nvSpPr>
          <p:cNvPr id="3" name="Titel 2">
            <a:extLst>
              <a:ext uri="{FF2B5EF4-FFF2-40B4-BE49-F238E27FC236}">
                <a16:creationId xmlns:a16="http://schemas.microsoft.com/office/drawing/2014/main" id="{628034CB-FB26-AC79-F02E-F0940077D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Magnetic Flux Expulsion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2459499-E0E3-DDBB-08B5-B93DCF9955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9D5144-004E-1E45-907B-65C86CA25C3F}" type="slidenum">
              <a:rPr lang="de-DE" smtClean="0"/>
              <a:pPr/>
              <a:t>12</a:t>
            </a:fld>
            <a:endParaRPr lang="de-DE" dirty="0"/>
          </a:p>
        </p:txBody>
      </p:sp>
      <p:pic>
        <p:nvPicPr>
          <p:cNvPr id="8" name="Grafik 5">
            <a:extLst>
              <a:ext uri="{FF2B5EF4-FFF2-40B4-BE49-F238E27FC236}">
                <a16:creationId xmlns:a16="http://schemas.microsoft.com/office/drawing/2014/main" id="{6188E080-6BB7-B948-BB67-23AD0623A3BD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1547664" y="4371950"/>
            <a:ext cx="503734" cy="437497"/>
          </a:xfrm>
          <a:prstGeom prst="rect">
            <a:avLst/>
          </a:prstGeom>
          <a:ln w="0">
            <a:noFill/>
          </a:ln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05525C3A-BCF4-518F-8549-7E6C27F2531B}"/>
              </a:ext>
            </a:extLst>
          </p:cNvPr>
          <p:cNvSpPr txBox="1"/>
          <p:nvPr/>
        </p:nvSpPr>
        <p:spPr>
          <a:xfrm>
            <a:off x="6012160" y="1468214"/>
            <a:ext cx="1838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dirty="0"/>
              <a:t>Annealed SS samples</a:t>
            </a:r>
          </a:p>
        </p:txBody>
      </p:sp>
      <p:cxnSp>
        <p:nvCxnSpPr>
          <p:cNvPr id="17" name="Gerade Verbindung 16">
            <a:extLst>
              <a:ext uri="{FF2B5EF4-FFF2-40B4-BE49-F238E27FC236}">
                <a16:creationId xmlns:a16="http://schemas.microsoft.com/office/drawing/2014/main" id="{6494624B-A0C7-D81D-16F1-D893482D6BFE}"/>
              </a:ext>
            </a:extLst>
          </p:cNvPr>
          <p:cNvCxnSpPr>
            <a:cxnSpLocks/>
          </p:cNvCxnSpPr>
          <p:nvPr/>
        </p:nvCxnSpPr>
        <p:spPr>
          <a:xfrm flipV="1">
            <a:off x="3998402" y="3420957"/>
            <a:ext cx="2658292" cy="78336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966D82B-1207-4D48-0212-6E05D1712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49" y="930233"/>
            <a:ext cx="3582479" cy="3438633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 u="sng" dirty="0"/>
              <a:t>As-deposited SIS and SS thin films</a:t>
            </a:r>
          </a:p>
          <a:p>
            <a:pPr>
              <a:lnSpc>
                <a:spcPct val="100000"/>
              </a:lnSpc>
            </a:pPr>
            <a:r>
              <a:rPr lang="en-GB" dirty="0">
                <a:solidFill>
                  <a:srgbClr val="FF7F0F"/>
                </a:solidFill>
              </a:rPr>
              <a:t>ER(Nb@900 °C) &gt; ER(Nb@800 °C)</a:t>
            </a:r>
          </a:p>
          <a:p>
            <a:pPr>
              <a:lnSpc>
                <a:spcPct val="100000"/>
              </a:lnSpc>
            </a:pPr>
            <a:r>
              <a:rPr lang="en-GB" dirty="0"/>
              <a:t>Limited spatial thermal gradient</a:t>
            </a:r>
            <a:br>
              <a:rPr lang="en-GB" dirty="0"/>
            </a:br>
            <a:endParaRPr lang="en-GB" dirty="0"/>
          </a:p>
          <a:p>
            <a:pPr marL="0" indent="0">
              <a:lnSpc>
                <a:spcPct val="100000"/>
              </a:lnSpc>
              <a:buNone/>
            </a:pPr>
            <a:r>
              <a:rPr lang="en-GB" u="sng" dirty="0"/>
              <a:t>Annealed SS thin films</a:t>
            </a:r>
          </a:p>
          <a:p>
            <a:pPr>
              <a:lnSpc>
                <a:spcPct val="100000"/>
              </a:lnSpc>
            </a:pPr>
            <a:r>
              <a:rPr lang="en-GB" dirty="0"/>
              <a:t>Much higher flux expulsion</a:t>
            </a:r>
          </a:p>
          <a:p>
            <a:pPr>
              <a:lnSpc>
                <a:spcPct val="100000"/>
              </a:lnSpc>
            </a:pPr>
            <a:r>
              <a:rPr lang="en-GB" dirty="0">
                <a:solidFill>
                  <a:srgbClr val="BDBD21"/>
                </a:solidFill>
              </a:rPr>
              <a:t>Greater expulsion for 900 °C initial anneal</a:t>
            </a:r>
          </a:p>
        </p:txBody>
      </p:sp>
      <p:sp>
        <p:nvSpPr>
          <p:cNvPr id="18" name="Textfeld 14">
            <a:extLst>
              <a:ext uri="{FF2B5EF4-FFF2-40B4-BE49-F238E27FC236}">
                <a16:creationId xmlns:a16="http://schemas.microsoft.com/office/drawing/2014/main" id="{422CE6D6-8AC6-073F-23A6-8EFB3A592B18}"/>
              </a:ext>
            </a:extLst>
          </p:cNvPr>
          <p:cNvSpPr/>
          <p:nvPr/>
        </p:nvSpPr>
        <p:spPr>
          <a:xfrm>
            <a:off x="7554119" y="4289200"/>
            <a:ext cx="1358105" cy="21399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r" defTabSz="457200">
              <a:lnSpc>
                <a:spcPct val="100000"/>
              </a:lnSpc>
            </a:pPr>
            <a:r>
              <a:rPr lang="es-ES" sz="800" b="0" strike="noStrike" spc="-1" dirty="0">
                <a:solidFill>
                  <a:schemeClr val="dk1"/>
                </a:solidFill>
              </a:rPr>
              <a:t>[</a:t>
            </a:r>
            <a:r>
              <a:rPr lang="es-ES" sz="800" b="0" strike="noStrike" spc="-1" dirty="0" err="1">
                <a:solidFill>
                  <a:schemeClr val="dk1"/>
                </a:solidFill>
              </a:rPr>
              <a:t>Credits</a:t>
            </a:r>
            <a:r>
              <a:rPr lang="es-ES" sz="800" b="0" strike="noStrike" spc="-1" dirty="0">
                <a:solidFill>
                  <a:schemeClr val="dk1"/>
                </a:solidFill>
              </a:rPr>
              <a:t> </a:t>
            </a:r>
            <a:r>
              <a:rPr lang="es-ES" sz="800" b="0" strike="noStrike" spc="-1" dirty="0" err="1">
                <a:solidFill>
                  <a:schemeClr val="dk1"/>
                </a:solidFill>
              </a:rPr>
              <a:t>to</a:t>
            </a:r>
            <a:r>
              <a:rPr lang="es-ES" sz="800" b="0" strike="noStrike" spc="-1" dirty="0">
                <a:solidFill>
                  <a:schemeClr val="dk1"/>
                </a:solidFill>
              </a:rPr>
              <a:t> Daniel Turner]</a:t>
            </a:r>
            <a:endParaRPr lang="de-DE" sz="800" b="0" strike="noStrike" spc="-1" dirty="0">
              <a:solidFill>
                <a:srgbClr val="000000"/>
              </a:solidFill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445D40BE-C06B-CD42-CC7B-00C8E27A97DB}"/>
              </a:ext>
            </a:extLst>
          </p:cNvPr>
          <p:cNvSpPr txBox="1"/>
          <p:nvPr/>
        </p:nvSpPr>
        <p:spPr>
          <a:xfrm>
            <a:off x="4521114" y="382358"/>
            <a:ext cx="4271160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de-DE" sz="1200" b="0" i="1" strike="noStrike" spc="-1" dirty="0"/>
              <a:t>See also </a:t>
            </a:r>
            <a:r>
              <a:rPr lang="de-DE" sz="1200" b="1" i="1" strike="noStrike" spc="-1" dirty="0"/>
              <a:t>Daniel </a:t>
            </a:r>
            <a:r>
              <a:rPr lang="de-DE" sz="1200" b="1" i="1" strike="noStrike" spc="-1" dirty="0" err="1"/>
              <a:t>Turner‘s</a:t>
            </a:r>
            <a:r>
              <a:rPr lang="de-DE" sz="1200" b="1" i="1" strike="noStrike" spc="-1" dirty="0"/>
              <a:t> </a:t>
            </a:r>
            <a:r>
              <a:rPr lang="de-DE" sz="1200" b="1" i="1" strike="noStrike" spc="-1" dirty="0" err="1"/>
              <a:t>talk</a:t>
            </a:r>
            <a:r>
              <a:rPr lang="de-DE" sz="1200" b="1" i="1" strike="noStrike" spc="-1" dirty="0"/>
              <a:t> </a:t>
            </a:r>
            <a:r>
              <a:rPr lang="de-DE" sz="1200" b="0" i="1" strike="noStrike" spc="-1" dirty="0"/>
              <a:t>on „</a:t>
            </a:r>
            <a:r>
              <a:rPr lang="de-DE" sz="1200" b="0" i="1" u="none" strike="noStrike" dirty="0">
                <a:effectLst/>
              </a:rPr>
              <a:t>Enhancement </a:t>
            </a:r>
            <a:r>
              <a:rPr lang="de-DE" sz="1200" b="0" i="1" u="none" strike="noStrike" dirty="0" err="1">
                <a:effectLst/>
              </a:rPr>
              <a:t>of</a:t>
            </a:r>
            <a:r>
              <a:rPr lang="de-DE" sz="1200" b="0" i="1" u="none" strike="noStrike" dirty="0">
                <a:effectLst/>
              </a:rPr>
              <a:t> </a:t>
            </a:r>
            <a:r>
              <a:rPr lang="de-DE" sz="1200" b="0" i="1" u="none" strike="noStrike" dirty="0" err="1">
                <a:effectLst/>
              </a:rPr>
              <a:t>magnetic</a:t>
            </a:r>
            <a:r>
              <a:rPr lang="de-DE" sz="1200" b="0" i="1" u="none" strike="noStrike" dirty="0">
                <a:effectLst/>
              </a:rPr>
              <a:t> </a:t>
            </a:r>
            <a:r>
              <a:rPr lang="de-DE" sz="1200" b="0" i="1" u="none" strike="noStrike" dirty="0" err="1">
                <a:effectLst/>
              </a:rPr>
              <a:t>flux</a:t>
            </a:r>
            <a:r>
              <a:rPr lang="de-DE" sz="1200" b="0" i="1" u="none" strike="noStrike" dirty="0">
                <a:effectLst/>
              </a:rPr>
              <a:t> </a:t>
            </a:r>
            <a:r>
              <a:rPr lang="de-DE" sz="1200" b="0" i="1" u="none" strike="noStrike" dirty="0" err="1">
                <a:effectLst/>
              </a:rPr>
              <a:t>expulsion</a:t>
            </a:r>
            <a:r>
              <a:rPr lang="de-DE" sz="1200" b="0" i="1" u="none" strike="noStrike" dirty="0">
                <a:effectLst/>
              </a:rPr>
              <a:t> in </a:t>
            </a:r>
            <a:r>
              <a:rPr lang="de-DE" sz="1200" b="0" i="1" u="none" strike="noStrike" dirty="0" err="1">
                <a:effectLst/>
              </a:rPr>
              <a:t>multilayer</a:t>
            </a:r>
            <a:r>
              <a:rPr lang="de-DE" sz="1200" b="0" i="1" u="none" strike="noStrike" dirty="0">
                <a:effectLst/>
              </a:rPr>
              <a:t> </a:t>
            </a:r>
            <a:r>
              <a:rPr lang="de-DE" sz="1200" b="0" i="1" u="none" strike="noStrike" dirty="0" err="1">
                <a:effectLst/>
              </a:rPr>
              <a:t>structures</a:t>
            </a:r>
            <a:r>
              <a:rPr lang="de-DE" sz="1200" b="0" i="1" u="none" strike="noStrike" dirty="0">
                <a:effectLst/>
              </a:rPr>
              <a:t>“</a:t>
            </a:r>
            <a:r>
              <a:rPr lang="de-DE" sz="1200" b="0" i="1" strike="noStrike" spc="-1" dirty="0"/>
              <a:t> </a:t>
            </a:r>
            <a:r>
              <a:rPr lang="de-DE" sz="1200" b="0" i="1" strike="noStrike" spc="-1" dirty="0" err="1"/>
              <a:t>ealier</a:t>
            </a:r>
            <a:r>
              <a:rPr lang="de-DE" sz="1200" b="0" i="1" strike="noStrike" spc="-1" dirty="0"/>
              <a:t> </a:t>
            </a:r>
            <a:r>
              <a:rPr lang="de-DE" sz="1200" b="0" i="1" strike="noStrike" spc="-1" dirty="0" err="1"/>
              <a:t>today</a:t>
            </a:r>
            <a:endParaRPr lang="de-DE" sz="1200" b="0" i="1" strike="noStrike" spc="-1" dirty="0"/>
          </a:p>
        </p:txBody>
      </p:sp>
    </p:spTree>
    <p:extLst>
      <p:ext uri="{BB962C8B-B14F-4D97-AF65-F5344CB8AC3E}">
        <p14:creationId xmlns:p14="http://schemas.microsoft.com/office/powerpoint/2010/main" val="630970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DEB1260-974D-1E31-6B07-CB2226ACA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 on </a:t>
            </a:r>
            <a:r>
              <a:rPr lang="en-GB" i="1" dirty="0"/>
              <a:t>T</a:t>
            </a:r>
            <a:r>
              <a:rPr lang="en-GB" baseline="-25000" dirty="0"/>
              <a:t>C</a:t>
            </a:r>
            <a:r>
              <a:rPr lang="en-GB" dirty="0"/>
              <a:t> and Flux Expulsion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D1A7AD3-F817-836D-CE21-EFAD37C9C1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9D5144-004E-1E45-907B-65C86CA25C3F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3E6CB1B2-0CFA-8475-8FFC-FB64A7E4FBC7}"/>
              </a:ext>
            </a:extLst>
          </p:cNvPr>
          <p:cNvSpPr txBox="1">
            <a:spLocks/>
          </p:cNvSpPr>
          <p:nvPr/>
        </p:nvSpPr>
        <p:spPr>
          <a:xfrm>
            <a:off x="7956376" y="221651"/>
            <a:ext cx="1187624" cy="678631"/>
          </a:xfrm>
          <a:prstGeom prst="rect">
            <a:avLst/>
          </a:prstGeom>
        </p:spPr>
        <p:txBody>
          <a:bodyPr vert="horz" lIns="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lang="de-DE" sz="2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de-DE" sz="1200" dirty="0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815BDC0-67EC-63C0-FE51-022D64691D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771550"/>
            <a:ext cx="8623410" cy="3452453"/>
          </a:xfrm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Better flux expulsion for 900 °C initial anneal </a:t>
            </a:r>
            <a:r>
              <a:rPr lang="en-GB" i="1" dirty="0">
                <a:solidFill>
                  <a:schemeClr val="bg1">
                    <a:lumMod val="75000"/>
                  </a:schemeClr>
                </a:solidFill>
              </a:rPr>
              <a:t>(also observed in other labs)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GB" dirty="0"/>
              <a:t>Increase in grain size with higher </a:t>
            </a:r>
            <a:r>
              <a:rPr lang="en-GB" i="1" dirty="0" err="1"/>
              <a:t>T</a:t>
            </a:r>
            <a:r>
              <a:rPr lang="en-GB" baseline="-25000" dirty="0" err="1"/>
              <a:t>anneal</a:t>
            </a:r>
            <a:r>
              <a:rPr lang="en-GB" dirty="0"/>
              <a:t> 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GB" dirty="0"/>
              <a:t>Reduction in pinning sites</a:t>
            </a:r>
          </a:p>
          <a:p>
            <a:pPr>
              <a:lnSpc>
                <a:spcPct val="150000"/>
              </a:lnSpc>
            </a:pPr>
            <a:r>
              <a:rPr lang="en-GB" dirty="0"/>
              <a:t>Post-deposition annealing enhances flux expulsion 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GB" dirty="0"/>
              <a:t>Even for SS Nb/</a:t>
            </a:r>
            <a:r>
              <a:rPr lang="en-GB" dirty="0" err="1"/>
              <a:t>NbTiN</a:t>
            </a:r>
            <a:r>
              <a:rPr lang="en-GB" dirty="0"/>
              <a:t> if no high </a:t>
            </a:r>
            <a:r>
              <a:rPr lang="en-GB" i="1" dirty="0"/>
              <a:t>T</a:t>
            </a:r>
            <a:r>
              <a:rPr lang="en-GB" baseline="-25000" dirty="0"/>
              <a:t>C</a:t>
            </a:r>
            <a:r>
              <a:rPr lang="en-GB" dirty="0"/>
              <a:t> is achieved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GB" dirty="0"/>
              <a:t>Assumption: Pancake effect adding additional force</a:t>
            </a:r>
            <a:br>
              <a:rPr lang="en-GB" dirty="0"/>
            </a:br>
            <a:r>
              <a:rPr lang="en-GB" dirty="0"/>
              <a:t>that counteracts pinning force</a:t>
            </a:r>
          </a:p>
        </p:txBody>
      </p:sp>
      <p:pic>
        <p:nvPicPr>
          <p:cNvPr id="7" name="Grafik 6" descr="Ein Bild, das Text, Screenshot, Diagramm, Schrift enthält.&#10;&#10;Automatisch generierte Beschreibung">
            <a:extLst>
              <a:ext uri="{FF2B5EF4-FFF2-40B4-BE49-F238E27FC236}">
                <a16:creationId xmlns:a16="http://schemas.microsoft.com/office/drawing/2014/main" id="{16372956-C319-58FC-130A-9CE915FABE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9104" y="2283718"/>
            <a:ext cx="2771037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370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F63CE75F-2E2E-EF19-121D-F1C583C5AFC9}"/>
              </a:ext>
            </a:extLst>
          </p:cNvPr>
          <p:cNvGrpSpPr/>
          <p:nvPr/>
        </p:nvGrpSpPr>
        <p:grpSpPr>
          <a:xfrm>
            <a:off x="1691680" y="2787774"/>
            <a:ext cx="6922375" cy="2016224"/>
            <a:chOff x="1610065" y="2291377"/>
            <a:chExt cx="7066391" cy="2096572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709DAE80-2C26-9C48-133F-DD52894D37B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3523715" y="377727"/>
              <a:ext cx="2096572" cy="5923871"/>
            </a:xfrm>
            <a:prstGeom prst="rect">
              <a:avLst/>
            </a:prstGeom>
          </p:spPr>
        </p:pic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131E4D2B-AE88-82F5-1CFD-C7F3E688B0F7}"/>
                </a:ext>
              </a:extLst>
            </p:cNvPr>
            <p:cNvSpPr txBox="1"/>
            <p:nvPr/>
          </p:nvSpPr>
          <p:spPr>
            <a:xfrm>
              <a:off x="7735547" y="3339662"/>
              <a:ext cx="940909" cy="400110"/>
            </a:xfrm>
            <a:prstGeom prst="rect">
              <a:avLst/>
            </a:prstGeom>
            <a:solidFill>
              <a:srgbClr val="FFF76B">
                <a:alpha val="52000"/>
              </a:srgbClr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de-DE" sz="1000" i="1" dirty="0"/>
                <a:t>Intermediate </a:t>
              </a:r>
              <a:r>
                <a:rPr lang="de-DE" sz="1000" i="1" dirty="0" err="1"/>
                <a:t>oxygen</a:t>
              </a:r>
              <a:r>
                <a:rPr lang="de-DE" sz="1000" i="1" dirty="0"/>
                <a:t> </a:t>
              </a:r>
              <a:r>
                <a:rPr lang="de-DE" sz="1000" i="1" dirty="0" err="1"/>
                <a:t>layer</a:t>
              </a:r>
              <a:endParaRPr lang="de-DE" sz="1000" i="1" dirty="0"/>
            </a:p>
          </p:txBody>
        </p:sp>
      </p:grpSp>
      <p:sp>
        <p:nvSpPr>
          <p:cNvPr id="3" name="Titel 2">
            <a:extLst>
              <a:ext uri="{FF2B5EF4-FFF2-40B4-BE49-F238E27FC236}">
                <a16:creationId xmlns:a16="http://schemas.microsoft.com/office/drawing/2014/main" id="{5DEB1260-974D-1E31-6B07-CB2226ACA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 on </a:t>
            </a:r>
            <a:r>
              <a:rPr lang="en-GB" i="1" dirty="0"/>
              <a:t>T</a:t>
            </a:r>
            <a:r>
              <a:rPr lang="en-GB" baseline="-25000" dirty="0"/>
              <a:t>C</a:t>
            </a:r>
            <a:r>
              <a:rPr lang="en-GB" dirty="0"/>
              <a:t> and Flux Expulsion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D1A7AD3-F817-836D-CE21-EFAD37C9C1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9D5144-004E-1E45-907B-65C86CA25C3F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3E6CB1B2-0CFA-8475-8FFC-FB64A7E4FBC7}"/>
              </a:ext>
            </a:extLst>
          </p:cNvPr>
          <p:cNvSpPr txBox="1">
            <a:spLocks/>
          </p:cNvSpPr>
          <p:nvPr/>
        </p:nvSpPr>
        <p:spPr>
          <a:xfrm>
            <a:off x="7956376" y="221651"/>
            <a:ext cx="1187624" cy="678631"/>
          </a:xfrm>
          <a:prstGeom prst="rect">
            <a:avLst/>
          </a:prstGeom>
        </p:spPr>
        <p:txBody>
          <a:bodyPr vert="horz" lIns="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lang="de-DE" sz="2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de-DE" sz="1200" dirty="0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815BDC0-67EC-63C0-FE51-022D64691D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837121"/>
            <a:ext cx="8623410" cy="2016225"/>
          </a:xfrm>
          <a:ln>
            <a:noFill/>
          </a:ln>
        </p:spPr>
        <p:txBody>
          <a:bodyPr>
            <a:normAutofit lnSpcReduction="10000"/>
          </a:bodyPr>
          <a:lstStyle/>
          <a:p>
            <a:r>
              <a:rPr lang="en-GB" dirty="0"/>
              <a:t>High-</a:t>
            </a:r>
            <a:r>
              <a:rPr lang="en-GB" i="1" dirty="0"/>
              <a:t>T</a:t>
            </a:r>
            <a:r>
              <a:rPr lang="en-GB" dirty="0"/>
              <a:t> annealing required to </a:t>
            </a:r>
            <a:r>
              <a:rPr lang="en-GB" i="1" dirty="0"/>
              <a:t>activate</a:t>
            </a:r>
            <a:r>
              <a:rPr lang="en-GB" dirty="0"/>
              <a:t> the thin film and achieve high </a:t>
            </a:r>
            <a:r>
              <a:rPr lang="en-GB" i="1" dirty="0"/>
              <a:t>T</a:t>
            </a:r>
            <a:r>
              <a:rPr lang="en-GB" baseline="-25000" dirty="0"/>
              <a:t>C</a:t>
            </a:r>
            <a:r>
              <a:rPr lang="en-GB" dirty="0"/>
              <a:t> </a:t>
            </a:r>
          </a:p>
          <a:p>
            <a:r>
              <a:rPr lang="en-GB" dirty="0"/>
              <a:t>Insulating layer on Nb required to ensure increase in </a:t>
            </a:r>
            <a:r>
              <a:rPr lang="en-GB" i="1" dirty="0"/>
              <a:t>T</a:t>
            </a:r>
            <a:r>
              <a:rPr lang="en-GB" baseline="-25000" dirty="0"/>
              <a:t>C</a:t>
            </a:r>
            <a:r>
              <a:rPr lang="en-GB" dirty="0"/>
              <a:t> 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Barrier layer prevents oxygen from diffusing into </a:t>
            </a:r>
            <a:r>
              <a:rPr lang="en-GB" dirty="0" err="1"/>
              <a:t>NbTiN</a:t>
            </a:r>
            <a:r>
              <a:rPr lang="en-GB" dirty="0"/>
              <a:t> layer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XRD of </a:t>
            </a:r>
            <a:r>
              <a:rPr lang="en-GB" dirty="0" err="1"/>
              <a:t>NbTiN</a:t>
            </a:r>
            <a:r>
              <a:rPr lang="en-GB" dirty="0"/>
              <a:t> on Si confirm high-</a:t>
            </a:r>
            <a:r>
              <a:rPr lang="en-GB" i="1" dirty="0"/>
              <a:t>T</a:t>
            </a:r>
            <a:r>
              <a:rPr lang="en-GB" baseline="-25000" dirty="0"/>
              <a:t>C</a:t>
            </a:r>
            <a:r>
              <a:rPr lang="en-GB" dirty="0"/>
              <a:t> 𝛿-phase formation for SS sample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Electron Microscopy probably shows oxygen-enriched phase with varying</a:t>
            </a:r>
            <a:br>
              <a:rPr lang="en-GB" dirty="0"/>
            </a:br>
            <a:r>
              <a:rPr lang="en-GB" dirty="0"/>
              <a:t>stoichiometry </a:t>
            </a:r>
            <a:r>
              <a:rPr lang="en-GB" i="1" dirty="0">
                <a:solidFill>
                  <a:srgbClr val="0478B9"/>
                </a:solidFill>
              </a:rPr>
              <a:t>(Ongoing TEM studies with EPFL)</a:t>
            </a:r>
          </a:p>
          <a:p>
            <a:pPr lvl="1">
              <a:buFont typeface="Wingdings" pitchFamily="2" charset="2"/>
              <a:buChar char="Ø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7266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815BDC0-67EC-63C0-FE51-022D64691D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837121"/>
            <a:ext cx="8496300" cy="3556980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GB" dirty="0"/>
              <a:t>Unclear if reduction of </a:t>
            </a:r>
            <a:r>
              <a:rPr lang="en-GB" i="1" dirty="0"/>
              <a:t>T</a:t>
            </a:r>
            <a:r>
              <a:rPr lang="en-GB" baseline="-25000" dirty="0"/>
              <a:t>C</a:t>
            </a:r>
            <a:r>
              <a:rPr lang="en-GB" dirty="0"/>
              <a:t> implies reduction of </a:t>
            </a:r>
            <a:r>
              <a:rPr lang="en-GB" i="1" dirty="0"/>
              <a:t>H</a:t>
            </a:r>
            <a:r>
              <a:rPr lang="en-GB" baseline="-25000" dirty="0"/>
              <a:t>C</a:t>
            </a:r>
            <a:endParaRPr lang="en-GB" dirty="0"/>
          </a:p>
          <a:p>
            <a:pPr lvl="1">
              <a:buFont typeface="Wingdings" pitchFamily="2" charset="2"/>
              <a:buChar char="Ø"/>
            </a:pPr>
            <a:r>
              <a:rPr lang="en-GB" dirty="0"/>
              <a:t>Experimental determination required 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Useful comparison with estimation of </a:t>
            </a:r>
            <a:r>
              <a:rPr lang="en-GB" i="1" dirty="0" err="1"/>
              <a:t>H</a:t>
            </a:r>
            <a:r>
              <a:rPr lang="en-GB" baseline="-25000" dirty="0" err="1"/>
              <a:t>max</a:t>
            </a:r>
            <a:r>
              <a:rPr lang="en-GB" dirty="0"/>
              <a:t> following Kubo’s model</a:t>
            </a:r>
          </a:p>
          <a:p>
            <a:r>
              <a:rPr lang="en-GB" dirty="0"/>
              <a:t>Findings on oxygen diffusion allow new considerations on </a:t>
            </a:r>
            <a:r>
              <a:rPr lang="en-GB" dirty="0" err="1"/>
              <a:t>μSR</a:t>
            </a:r>
            <a:r>
              <a:rPr lang="en-GB" dirty="0"/>
              <a:t> data analysis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Intermediate layer in the SS bi-layer Nb/</a:t>
            </a:r>
            <a:r>
              <a:rPr lang="en-GB" dirty="0" err="1"/>
              <a:t>NbTiN</a:t>
            </a:r>
            <a:r>
              <a:rPr lang="en-GB" dirty="0"/>
              <a:t>?</a:t>
            </a:r>
          </a:p>
          <a:p>
            <a:r>
              <a:rPr lang="en-GB" dirty="0"/>
              <a:t>900 °C annealing of SIS Nb/</a:t>
            </a:r>
            <a:r>
              <a:rPr lang="en-GB" dirty="0" err="1"/>
              <a:t>AlN</a:t>
            </a:r>
            <a:r>
              <a:rPr lang="en-GB" dirty="0"/>
              <a:t>/</a:t>
            </a:r>
            <a:r>
              <a:rPr lang="en-GB" b="1" dirty="0"/>
              <a:t>NbN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Does </a:t>
            </a:r>
            <a:r>
              <a:rPr lang="en-GB" b="1" dirty="0"/>
              <a:t>not</a:t>
            </a:r>
            <a:r>
              <a:rPr lang="en-GB" dirty="0"/>
              <a:t> form intended high-</a:t>
            </a:r>
            <a:r>
              <a:rPr lang="en-GB" i="1" dirty="0"/>
              <a:t>T</a:t>
            </a:r>
            <a:r>
              <a:rPr lang="en-GB" baseline="-25000" dirty="0"/>
              <a:t>C </a:t>
            </a:r>
            <a:r>
              <a:rPr lang="en-GB" dirty="0"/>
              <a:t>𝛿-phase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 err="1"/>
              <a:t>Ti</a:t>
            </a:r>
            <a:r>
              <a:rPr lang="en-GB" dirty="0"/>
              <a:t> as stabiliser of the cubic high-</a:t>
            </a:r>
            <a:r>
              <a:rPr lang="en-GB" i="1" dirty="0"/>
              <a:t>T</a:t>
            </a:r>
            <a:r>
              <a:rPr lang="en-GB" baseline="-25000" dirty="0"/>
              <a:t>C </a:t>
            </a:r>
            <a:r>
              <a:rPr lang="en-GB" dirty="0"/>
              <a:t>𝛿-phase </a:t>
            </a:r>
          </a:p>
          <a:p>
            <a:pPr lvl="1">
              <a:buFont typeface="Wingdings" pitchFamily="2" charset="2"/>
              <a:buChar char="Ø"/>
            </a:pPr>
            <a:r>
              <a:rPr lang="en-GB" b="1" dirty="0"/>
              <a:t>NbN excluded from SIS studies</a:t>
            </a:r>
          </a:p>
          <a:p>
            <a:pPr lvl="1">
              <a:buFont typeface="Wingdings" pitchFamily="2" charset="2"/>
              <a:buChar char="Ø"/>
            </a:pPr>
            <a:endParaRPr lang="en-GB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5DEB1260-974D-1E31-6B07-CB2226ACA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D1A7AD3-F817-836D-CE21-EFAD37C9C1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9D5144-004E-1E45-907B-65C86CA25C3F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3E6CB1B2-0CFA-8475-8FFC-FB64A7E4FBC7}"/>
              </a:ext>
            </a:extLst>
          </p:cNvPr>
          <p:cNvSpPr txBox="1">
            <a:spLocks/>
          </p:cNvSpPr>
          <p:nvPr/>
        </p:nvSpPr>
        <p:spPr>
          <a:xfrm>
            <a:off x="7956376" y="221651"/>
            <a:ext cx="1187624" cy="678631"/>
          </a:xfrm>
          <a:prstGeom prst="rect">
            <a:avLst/>
          </a:prstGeom>
        </p:spPr>
        <p:txBody>
          <a:bodyPr vert="horz" lIns="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lang="de-DE" sz="2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de-DE" sz="1200" dirty="0"/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DBC3D1E9-75B9-F087-5F1B-68205FA0B476}"/>
              </a:ext>
            </a:extLst>
          </p:cNvPr>
          <p:cNvGrpSpPr/>
          <p:nvPr/>
        </p:nvGrpSpPr>
        <p:grpSpPr>
          <a:xfrm>
            <a:off x="7304201" y="123478"/>
            <a:ext cx="1804303" cy="1702027"/>
            <a:chOff x="5247720" y="1729955"/>
            <a:chExt cx="3141000" cy="2820960"/>
          </a:xfrm>
        </p:grpSpPr>
        <p:pic>
          <p:nvPicPr>
            <p:cNvPr id="11" name="Grafik 12">
              <a:extLst>
                <a:ext uri="{FF2B5EF4-FFF2-40B4-BE49-F238E27FC236}">
                  <a16:creationId xmlns:a16="http://schemas.microsoft.com/office/drawing/2014/main" id="{7D48ED3D-853D-EBC2-7D71-212CF117D7CC}"/>
                </a:ext>
              </a:extLst>
            </p:cNvPr>
            <p:cNvPicPr/>
            <p:nvPr/>
          </p:nvPicPr>
          <p:blipFill>
            <a:blip r:embed="rId3"/>
            <a:stretch/>
          </p:blipFill>
          <p:spPr>
            <a:xfrm>
              <a:off x="5247720" y="1729955"/>
              <a:ext cx="3062160" cy="26445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2" name="Textfeld 2">
              <a:extLst>
                <a:ext uri="{FF2B5EF4-FFF2-40B4-BE49-F238E27FC236}">
                  <a16:creationId xmlns:a16="http://schemas.microsoft.com/office/drawing/2014/main" id="{0060A28C-3D77-390A-3E2F-9115420C9A35}"/>
                </a:ext>
              </a:extLst>
            </p:cNvPr>
            <p:cNvSpPr/>
            <p:nvPr/>
          </p:nvSpPr>
          <p:spPr>
            <a:xfrm>
              <a:off x="6151680" y="4339595"/>
              <a:ext cx="2237040" cy="2113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algn="r">
                <a:lnSpc>
                  <a:spcPct val="100000"/>
                </a:lnSpc>
              </a:pPr>
              <a:r>
                <a:rPr lang="de-DE" sz="800" b="0" strike="noStrike" spc="-1" dirty="0">
                  <a:solidFill>
                    <a:schemeClr val="dk1"/>
                  </a:solidFill>
                  <a:latin typeface="TheSans UHH"/>
                  <a:ea typeface="Arial"/>
                </a:rPr>
                <a:t>Ito, H. et al. [</a:t>
              </a:r>
              <a:r>
                <a:rPr lang="de-DE" sz="800" b="0" strike="noStrike" spc="-1" dirty="0" err="1">
                  <a:solidFill>
                    <a:schemeClr val="dk1"/>
                  </a:solidFill>
                  <a:latin typeface="TheSans UHH"/>
                  <a:ea typeface="Arial"/>
                </a:rPr>
                <a:t>arXiv</a:t>
              </a:r>
              <a:r>
                <a:rPr lang="de-DE" sz="800" b="0" strike="noStrike" spc="-1" dirty="0">
                  <a:solidFill>
                    <a:schemeClr val="dk1"/>
                  </a:solidFill>
                  <a:latin typeface="TheSans UHH"/>
                  <a:ea typeface="Arial"/>
                </a:rPr>
                <a:t>: 1907.03410]  (2019)</a:t>
              </a:r>
              <a:endParaRPr lang="de-DE" sz="800" b="0" strike="noStrike" spc="-1" dirty="0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14" name="Textfeld 13">
            <a:extLst>
              <a:ext uri="{FF2B5EF4-FFF2-40B4-BE49-F238E27FC236}">
                <a16:creationId xmlns:a16="http://schemas.microsoft.com/office/drawing/2014/main" id="{E25182CB-2538-42F9-2976-58FD2FC7C5C0}"/>
              </a:ext>
            </a:extLst>
          </p:cNvPr>
          <p:cNvSpPr txBox="1"/>
          <p:nvPr/>
        </p:nvSpPr>
        <p:spPr>
          <a:xfrm>
            <a:off x="4798052" y="108553"/>
            <a:ext cx="2448272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de-DE" sz="1600" b="1" dirty="0">
                <a:solidFill>
                  <a:srgbClr val="0478B9"/>
                </a:solidFill>
                <a:latin typeface="TheSans UHH" panose="020B0502050302020203" pitchFamily="34" charset="77"/>
              </a:rPr>
              <a:t>Soon: </a:t>
            </a:r>
            <a:r>
              <a:rPr lang="de-DE" sz="1600" b="1" dirty="0" err="1">
                <a:solidFill>
                  <a:srgbClr val="0478B9"/>
                </a:solidFill>
                <a:latin typeface="TheSans UHH" panose="020B0502050302020203" pitchFamily="34" charset="77"/>
              </a:rPr>
              <a:t>NbTiN</a:t>
            </a:r>
            <a:r>
              <a:rPr lang="de-DE" sz="1600" b="1" dirty="0">
                <a:solidFill>
                  <a:srgbClr val="0478B9"/>
                </a:solidFill>
                <a:latin typeface="TheSans UHH" panose="020B0502050302020203" pitchFamily="34" charset="77"/>
              </a:rPr>
              <a:t> </a:t>
            </a:r>
            <a:r>
              <a:rPr lang="de-DE" sz="1600" b="1" i="1" dirty="0">
                <a:solidFill>
                  <a:srgbClr val="0478B9"/>
                </a:solidFill>
                <a:latin typeface="TheSans UHH" panose="020B0502050302020203" pitchFamily="34" charset="77"/>
              </a:rPr>
              <a:t>H</a:t>
            </a:r>
            <a:r>
              <a:rPr lang="de-DE" sz="1600" b="1" baseline="-25000" dirty="0">
                <a:solidFill>
                  <a:srgbClr val="0478B9"/>
                </a:solidFill>
                <a:latin typeface="TheSans UHH" panose="020B0502050302020203" pitchFamily="34" charset="77"/>
              </a:rPr>
              <a:t>C1</a:t>
            </a:r>
            <a:r>
              <a:rPr lang="de-DE" sz="1600" b="1" dirty="0">
                <a:solidFill>
                  <a:srgbClr val="0478B9"/>
                </a:solidFill>
                <a:latin typeface="TheSans UHH" panose="020B0502050302020203" pitchFamily="34" charset="77"/>
              </a:rPr>
              <a:t> </a:t>
            </a:r>
            <a:r>
              <a:rPr lang="de-DE" sz="1600" b="1" dirty="0" err="1">
                <a:solidFill>
                  <a:srgbClr val="0478B9"/>
                </a:solidFill>
                <a:latin typeface="TheSans UHH" panose="020B0502050302020203" pitchFamily="34" charset="77"/>
              </a:rPr>
              <a:t>measurement</a:t>
            </a:r>
            <a:r>
              <a:rPr lang="de-DE" sz="1600" b="1" dirty="0">
                <a:solidFill>
                  <a:srgbClr val="0478B9"/>
                </a:solidFill>
                <a:latin typeface="TheSans UHH" panose="020B0502050302020203" pitchFamily="34" charset="77"/>
              </a:rPr>
              <a:t> @ KEK! </a:t>
            </a:r>
          </a:p>
        </p:txBody>
      </p: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B291307C-91AE-D6C6-AB28-604982D19135}"/>
              </a:ext>
            </a:extLst>
          </p:cNvPr>
          <p:cNvCxnSpPr>
            <a:cxnSpLocks/>
          </p:cNvCxnSpPr>
          <p:nvPr/>
        </p:nvCxnSpPr>
        <p:spPr>
          <a:xfrm flipV="1">
            <a:off x="4427984" y="915343"/>
            <a:ext cx="2818340" cy="432271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620EA48E-A2BC-44BA-93AC-FED28012E9E5}"/>
              </a:ext>
            </a:extLst>
          </p:cNvPr>
          <p:cNvGrpSpPr/>
          <p:nvPr/>
        </p:nvGrpSpPr>
        <p:grpSpPr>
          <a:xfrm>
            <a:off x="7246324" y="2165306"/>
            <a:ext cx="1816891" cy="2228795"/>
            <a:chOff x="7246324" y="2165306"/>
            <a:chExt cx="1816891" cy="2228795"/>
          </a:xfrm>
        </p:grpSpPr>
        <p:pic>
          <p:nvPicPr>
            <p:cNvPr id="23" name="Grafik 22">
              <a:extLst>
                <a:ext uri="{FF2B5EF4-FFF2-40B4-BE49-F238E27FC236}">
                  <a16:creationId xmlns:a16="http://schemas.microsoft.com/office/drawing/2014/main" id="{C57A04CF-8F4F-3F15-5677-B856DB40429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246324" y="2165306"/>
              <a:ext cx="1816891" cy="2228795"/>
            </a:xfrm>
            <a:prstGeom prst="rect">
              <a:avLst/>
            </a:prstGeom>
          </p:spPr>
        </p:pic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D8EF1474-C892-C152-7506-9453D5C02DAD}"/>
                </a:ext>
              </a:extLst>
            </p:cNvPr>
            <p:cNvSpPr/>
            <p:nvPr/>
          </p:nvSpPr>
          <p:spPr>
            <a:xfrm>
              <a:off x="7884368" y="2715766"/>
              <a:ext cx="576064" cy="50405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5F8F50CD-825F-92D7-CDF8-EF4F081455B7}"/>
                </a:ext>
              </a:extLst>
            </p:cNvPr>
            <p:cNvSpPr txBox="1"/>
            <p:nvPr/>
          </p:nvSpPr>
          <p:spPr>
            <a:xfrm>
              <a:off x="8532440" y="2787774"/>
              <a:ext cx="28771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de-DE" sz="1600" dirty="0">
                  <a:solidFill>
                    <a:srgbClr val="FF0000"/>
                  </a:solidFill>
                </a:rPr>
                <a:t>?</a:t>
              </a:r>
            </a:p>
          </p:txBody>
        </p:sp>
      </p:grpSp>
      <p:pic>
        <p:nvPicPr>
          <p:cNvPr id="27" name="Grafik 26">
            <a:extLst>
              <a:ext uri="{FF2B5EF4-FFF2-40B4-BE49-F238E27FC236}">
                <a16:creationId xmlns:a16="http://schemas.microsoft.com/office/drawing/2014/main" id="{3DC72886-D13C-2A40-D5DA-363FC526C9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61068" y="3140577"/>
            <a:ext cx="2059204" cy="1735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985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DEB1260-974D-1E31-6B07-CB2226ACA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D1A7AD3-F817-836D-CE21-EFAD37C9C1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9D5144-004E-1E45-907B-65C86CA25C3F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3E6CB1B2-0CFA-8475-8FFC-FB64A7E4FBC7}"/>
              </a:ext>
            </a:extLst>
          </p:cNvPr>
          <p:cNvSpPr txBox="1">
            <a:spLocks/>
          </p:cNvSpPr>
          <p:nvPr/>
        </p:nvSpPr>
        <p:spPr>
          <a:xfrm>
            <a:off x="7956376" y="221651"/>
            <a:ext cx="1187624" cy="678631"/>
          </a:xfrm>
          <a:prstGeom prst="rect">
            <a:avLst/>
          </a:prstGeom>
        </p:spPr>
        <p:txBody>
          <a:bodyPr vert="horz" lIns="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lang="de-DE" sz="2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de-DE" sz="1200" dirty="0"/>
          </a:p>
        </p:txBody>
      </p:sp>
      <p:sp>
        <p:nvSpPr>
          <p:cNvPr id="7" name="Inhaltsplatzhalter 1">
            <a:extLst>
              <a:ext uri="{FF2B5EF4-FFF2-40B4-BE49-F238E27FC236}">
                <a16:creationId xmlns:a16="http://schemas.microsoft.com/office/drawing/2014/main" id="{80656012-DFD3-69B8-2D9A-523B2A8AFE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771550"/>
            <a:ext cx="6192366" cy="3888432"/>
          </a:xfrm>
          <a:ln>
            <a:noFill/>
          </a:ln>
        </p:spPr>
        <p:txBody>
          <a:bodyPr>
            <a:normAutofit fontScale="92500"/>
          </a:bodyPr>
          <a:lstStyle/>
          <a:p>
            <a:pPr marL="228600" indent="-228600" defTabSz="914400">
              <a:lnSpc>
                <a:spcPct val="150000"/>
              </a:lnSpc>
              <a:spcBef>
                <a:spcPts val="1199"/>
              </a:spcBef>
              <a:buClr>
                <a:srgbClr val="0271BB"/>
              </a:buClr>
              <a:buFont typeface="Wingdings" charset="2"/>
              <a:buChar char=""/>
            </a:pPr>
            <a:r>
              <a:rPr lang="de-DE" sz="1700" b="0" strike="noStrike" spc="-1" dirty="0">
                <a:solidFill>
                  <a:schemeClr val="dk1"/>
                </a:solidFill>
              </a:rPr>
              <a:t>Further </a:t>
            </a:r>
            <a:r>
              <a:rPr lang="de-DE" sz="1700" b="0" strike="noStrike" spc="-1" dirty="0" err="1">
                <a:solidFill>
                  <a:schemeClr val="dk1"/>
                </a:solidFill>
              </a:rPr>
              <a:t>improvement</a:t>
            </a:r>
            <a:r>
              <a:rPr lang="de-DE" sz="1700" b="0" strike="noStrike" spc="-1" dirty="0">
                <a:solidFill>
                  <a:schemeClr val="dk1"/>
                </a:solidFill>
              </a:rPr>
              <a:t> of Nb SRF </a:t>
            </a:r>
            <a:r>
              <a:rPr lang="de-DE" sz="1700" b="0" strike="noStrike" spc="-1" dirty="0" err="1">
                <a:solidFill>
                  <a:schemeClr val="dk1"/>
                </a:solidFill>
              </a:rPr>
              <a:t>cavity</a:t>
            </a:r>
            <a:r>
              <a:rPr lang="de-DE" sz="1700" b="0" strike="noStrike" spc="-1" dirty="0">
                <a:solidFill>
                  <a:schemeClr val="dk1"/>
                </a:solidFill>
              </a:rPr>
              <a:t> </a:t>
            </a:r>
            <a:r>
              <a:rPr lang="de-DE" sz="1700" b="0" strike="noStrike" spc="-1" dirty="0" err="1">
                <a:solidFill>
                  <a:schemeClr val="dk1"/>
                </a:solidFill>
              </a:rPr>
              <a:t>performance</a:t>
            </a:r>
            <a:r>
              <a:rPr lang="de-DE" sz="1700" b="0" strike="noStrike" spc="-1" dirty="0">
                <a:solidFill>
                  <a:schemeClr val="dk1"/>
                </a:solidFill>
              </a:rPr>
              <a:t> </a:t>
            </a:r>
            <a:r>
              <a:rPr lang="de-DE" sz="1700" b="0" strike="noStrike" spc="-1" dirty="0" err="1">
                <a:solidFill>
                  <a:schemeClr val="dk1"/>
                </a:solidFill>
              </a:rPr>
              <a:t>neccessary</a:t>
            </a:r>
            <a:r>
              <a:rPr lang="de-DE" sz="1700" b="0" strike="noStrike" spc="-1" dirty="0">
                <a:solidFill>
                  <a:schemeClr val="dk1"/>
                </a:solidFill>
              </a:rPr>
              <a:t>... </a:t>
            </a:r>
            <a:r>
              <a:rPr lang="de-DE" sz="1700" b="1" strike="noStrike" spc="-1" dirty="0">
                <a:solidFill>
                  <a:schemeClr val="dk1"/>
                </a:solidFill>
              </a:rPr>
              <a:t>and possible </a:t>
            </a:r>
            <a:r>
              <a:rPr lang="de-DE" sz="1700" b="1" strike="noStrike" spc="-1" dirty="0" err="1">
                <a:solidFill>
                  <a:schemeClr val="dk1"/>
                </a:solidFill>
              </a:rPr>
              <a:t>with</a:t>
            </a:r>
            <a:r>
              <a:rPr lang="de-DE" sz="1700" b="1" strike="noStrike" spc="-1" dirty="0">
                <a:solidFill>
                  <a:schemeClr val="dk1"/>
                </a:solidFill>
              </a:rPr>
              <a:t> PEALD </a:t>
            </a:r>
            <a:r>
              <a:rPr lang="de-DE" sz="1700" b="1" strike="noStrike" spc="-1" dirty="0" err="1">
                <a:solidFill>
                  <a:schemeClr val="dk1"/>
                </a:solidFill>
              </a:rPr>
              <a:t>coated</a:t>
            </a:r>
            <a:r>
              <a:rPr lang="de-DE" sz="1700" b="1" strike="noStrike" spc="-1" dirty="0">
                <a:solidFill>
                  <a:schemeClr val="dk1"/>
                </a:solidFill>
              </a:rPr>
              <a:t> SIS </a:t>
            </a:r>
            <a:r>
              <a:rPr lang="de-DE" sz="1700" b="1" spc="-1" dirty="0" err="1">
                <a:solidFill>
                  <a:schemeClr val="dk1"/>
                </a:solidFill>
              </a:rPr>
              <a:t>m</a:t>
            </a:r>
            <a:r>
              <a:rPr lang="de-DE" sz="1700" b="1" strike="noStrike" spc="-1" dirty="0" err="1">
                <a:solidFill>
                  <a:schemeClr val="dk1"/>
                </a:solidFill>
              </a:rPr>
              <a:t>ultilayer</a:t>
            </a:r>
            <a:r>
              <a:rPr lang="de-DE" sz="1700" b="1" strike="noStrike" spc="-1" dirty="0">
                <a:solidFill>
                  <a:schemeClr val="dk1"/>
                </a:solidFill>
              </a:rPr>
              <a:t>!</a:t>
            </a:r>
            <a:endParaRPr lang="de-DE" sz="1700" b="0" strike="noStrike" spc="-1" dirty="0">
              <a:solidFill>
                <a:srgbClr val="000000"/>
              </a:solidFill>
            </a:endParaRPr>
          </a:p>
          <a:p>
            <a:pPr marL="685800" lvl="1" indent="-228600" defTabSz="914400">
              <a:lnSpc>
                <a:spcPct val="150000"/>
              </a:lnSpc>
              <a:spcBef>
                <a:spcPts val="499"/>
              </a:spcBef>
              <a:buClr>
                <a:srgbClr val="0271BB"/>
              </a:buClr>
              <a:buFont typeface="Wingdings" charset="2"/>
              <a:buChar char=""/>
            </a:pPr>
            <a:r>
              <a:rPr lang="de-DE" sz="1700" b="0" strike="noStrike" spc="-1" dirty="0">
                <a:solidFill>
                  <a:schemeClr val="dk1"/>
                </a:solidFill>
              </a:rPr>
              <a:t>Coating </a:t>
            </a:r>
            <a:r>
              <a:rPr lang="de-DE" sz="1700" b="0" strike="noStrike" spc="-1" dirty="0" err="1">
                <a:solidFill>
                  <a:schemeClr val="dk1"/>
                </a:solidFill>
              </a:rPr>
              <a:t>thin</a:t>
            </a:r>
            <a:r>
              <a:rPr lang="de-DE" sz="1700" b="0" strike="noStrike" spc="-1" dirty="0">
                <a:solidFill>
                  <a:schemeClr val="dk1"/>
                </a:solidFill>
              </a:rPr>
              <a:t> high-</a:t>
            </a:r>
            <a:r>
              <a:rPr lang="de-DE" sz="1700" b="0" i="1" strike="noStrike" spc="-1" dirty="0">
                <a:solidFill>
                  <a:schemeClr val="dk1"/>
                </a:solidFill>
              </a:rPr>
              <a:t>T</a:t>
            </a:r>
            <a:r>
              <a:rPr lang="de-DE" sz="1700" b="0" strike="noStrike" spc="-1" baseline="-25000" dirty="0">
                <a:solidFill>
                  <a:schemeClr val="dk1"/>
                </a:solidFill>
              </a:rPr>
              <a:t>C</a:t>
            </a:r>
            <a:r>
              <a:rPr lang="de-DE" sz="1700" b="0" strike="noStrike" spc="-1" dirty="0">
                <a:solidFill>
                  <a:schemeClr val="dk1"/>
                </a:solidFill>
              </a:rPr>
              <a:t> </a:t>
            </a:r>
            <a:r>
              <a:rPr lang="de-DE" sz="1700" spc="-1" dirty="0" err="1">
                <a:solidFill>
                  <a:schemeClr val="dk1"/>
                </a:solidFill>
              </a:rPr>
              <a:t>s</a:t>
            </a:r>
            <a:r>
              <a:rPr lang="de-DE" sz="1700" b="0" strike="noStrike" spc="-1" dirty="0" err="1">
                <a:solidFill>
                  <a:schemeClr val="dk1"/>
                </a:solidFill>
              </a:rPr>
              <a:t>uperconducting</a:t>
            </a:r>
            <a:r>
              <a:rPr lang="de-DE" sz="1700" b="0" strike="noStrike" spc="-1" dirty="0">
                <a:solidFill>
                  <a:schemeClr val="dk1"/>
                </a:solidFill>
              </a:rPr>
              <a:t> and </a:t>
            </a:r>
            <a:r>
              <a:rPr lang="de-DE" sz="1700" b="0" strike="noStrike" spc="-1" dirty="0" err="1">
                <a:solidFill>
                  <a:schemeClr val="dk1"/>
                </a:solidFill>
              </a:rPr>
              <a:t>insulating</a:t>
            </a:r>
            <a:r>
              <a:rPr lang="de-DE" sz="1700" b="0" strike="noStrike" spc="-1" dirty="0">
                <a:solidFill>
                  <a:schemeClr val="dk1"/>
                </a:solidFill>
              </a:rPr>
              <a:t> </a:t>
            </a:r>
            <a:r>
              <a:rPr lang="de-DE" sz="1700" b="0" strike="noStrike" spc="-1" dirty="0" err="1">
                <a:solidFill>
                  <a:schemeClr val="dk1"/>
                </a:solidFill>
              </a:rPr>
              <a:t>layers</a:t>
            </a:r>
            <a:endParaRPr lang="de-DE" sz="1700" b="0" strike="noStrike" spc="-1" dirty="0">
              <a:solidFill>
                <a:srgbClr val="000000"/>
              </a:solidFill>
            </a:endParaRPr>
          </a:p>
          <a:p>
            <a:pPr marL="685800" lvl="1" indent="-228600" defTabSz="914400">
              <a:lnSpc>
                <a:spcPct val="150000"/>
              </a:lnSpc>
              <a:spcBef>
                <a:spcPts val="499"/>
              </a:spcBef>
              <a:buClr>
                <a:srgbClr val="0271BB"/>
              </a:buClr>
              <a:buFont typeface="Wingdings" charset="2"/>
              <a:buChar char=""/>
            </a:pPr>
            <a:r>
              <a:rPr lang="de-DE" sz="1700" spc="-1" dirty="0" err="1">
                <a:solidFill>
                  <a:schemeClr val="dk1"/>
                </a:solidFill>
              </a:rPr>
              <a:t>Pushing</a:t>
            </a:r>
            <a:r>
              <a:rPr lang="de-DE" sz="1700" spc="-1" dirty="0">
                <a:solidFill>
                  <a:schemeClr val="dk1"/>
                </a:solidFill>
              </a:rPr>
              <a:t> </a:t>
            </a:r>
            <a:r>
              <a:rPr lang="de-DE" sz="1700" spc="-1" dirty="0" err="1">
                <a:solidFill>
                  <a:schemeClr val="dk1"/>
                </a:solidFill>
              </a:rPr>
              <a:t>the</a:t>
            </a:r>
            <a:r>
              <a:rPr lang="de-DE" sz="1700" spc="-1" dirty="0">
                <a:solidFill>
                  <a:schemeClr val="dk1"/>
                </a:solidFill>
              </a:rPr>
              <a:t> </a:t>
            </a:r>
            <a:r>
              <a:rPr lang="de-DE" sz="1700" spc="-1" dirty="0" err="1">
                <a:solidFill>
                  <a:schemeClr val="dk1"/>
                </a:solidFill>
              </a:rPr>
              <a:t>field</a:t>
            </a:r>
            <a:r>
              <a:rPr lang="de-DE" sz="1700" spc="-1" dirty="0">
                <a:solidFill>
                  <a:schemeClr val="dk1"/>
                </a:solidFill>
              </a:rPr>
              <a:t> of </a:t>
            </a:r>
            <a:r>
              <a:rPr lang="de-DE" sz="1700" spc="-1" dirty="0" err="1">
                <a:solidFill>
                  <a:schemeClr val="dk1"/>
                </a:solidFill>
              </a:rPr>
              <a:t>first</a:t>
            </a:r>
            <a:r>
              <a:rPr lang="de-DE" sz="1700" spc="-1" dirty="0">
                <a:solidFill>
                  <a:schemeClr val="dk1"/>
                </a:solidFill>
              </a:rPr>
              <a:t> </a:t>
            </a:r>
            <a:r>
              <a:rPr lang="de-DE" sz="1700" spc="-1" dirty="0" err="1">
                <a:solidFill>
                  <a:schemeClr val="dk1"/>
                </a:solidFill>
              </a:rPr>
              <a:t>flux</a:t>
            </a:r>
            <a:r>
              <a:rPr lang="de-DE" sz="1700" spc="-1" dirty="0">
                <a:solidFill>
                  <a:schemeClr val="dk1"/>
                </a:solidFill>
              </a:rPr>
              <a:t> </a:t>
            </a:r>
            <a:r>
              <a:rPr lang="de-DE" sz="1700" spc="-1" dirty="0" err="1">
                <a:solidFill>
                  <a:schemeClr val="dk1"/>
                </a:solidFill>
              </a:rPr>
              <a:t>penetration</a:t>
            </a:r>
            <a:r>
              <a:rPr lang="de-DE" sz="1700" spc="-1" dirty="0">
                <a:solidFill>
                  <a:schemeClr val="dk1"/>
                </a:solidFill>
              </a:rPr>
              <a:t> </a:t>
            </a:r>
            <a:r>
              <a:rPr lang="de-DE" sz="1700" i="1" spc="-1" dirty="0">
                <a:solidFill>
                  <a:schemeClr val="dk1"/>
                </a:solidFill>
              </a:rPr>
              <a:t>H</a:t>
            </a:r>
            <a:r>
              <a:rPr lang="de-DE" sz="1700" spc="-1" baseline="-25000" dirty="0">
                <a:solidFill>
                  <a:schemeClr val="dk1"/>
                </a:solidFill>
              </a:rPr>
              <a:t>ffp</a:t>
            </a:r>
          </a:p>
          <a:p>
            <a:pPr>
              <a:lnSpc>
                <a:spcPct val="150000"/>
              </a:lnSpc>
              <a:spcBef>
                <a:spcPts val="499"/>
              </a:spcBef>
              <a:buClr>
                <a:srgbClr val="0271BB"/>
              </a:buClr>
            </a:pPr>
            <a:r>
              <a:rPr lang="en-GB" sz="1700" dirty="0"/>
              <a:t>Further characterization and experimental testing of the SIS theory required</a:t>
            </a:r>
          </a:p>
          <a:p>
            <a:pPr marL="0" indent="0">
              <a:lnSpc>
                <a:spcPct val="150000"/>
              </a:lnSpc>
              <a:spcBef>
                <a:spcPts val="499"/>
              </a:spcBef>
              <a:buClr>
                <a:srgbClr val="0271BB"/>
              </a:buClr>
              <a:buNone/>
            </a:pPr>
            <a:r>
              <a:rPr lang="en-GB" sz="900" dirty="0"/>
              <a:t>   </a:t>
            </a:r>
          </a:p>
          <a:p>
            <a:pPr marL="0" indent="0">
              <a:lnSpc>
                <a:spcPct val="100000"/>
              </a:lnSpc>
              <a:spcBef>
                <a:spcPts val="499"/>
              </a:spcBef>
              <a:buClr>
                <a:srgbClr val="0271BB"/>
              </a:buClr>
              <a:buNone/>
            </a:pPr>
            <a:r>
              <a:rPr lang="en-GB" sz="1900" b="1" dirty="0">
                <a:solidFill>
                  <a:srgbClr val="E2001A"/>
                </a:solidFill>
              </a:rPr>
              <a:t>SIS is a promising approach towards new technologies and improved future applications in SRF research!</a:t>
            </a:r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AFAFCB50-F243-E32C-59FC-FA78D36BC55B}"/>
              </a:ext>
            </a:extLst>
          </p:cNvPr>
          <p:cNvSpPr/>
          <p:nvPr/>
        </p:nvSpPr>
        <p:spPr>
          <a:xfrm>
            <a:off x="6732240" y="771550"/>
            <a:ext cx="2094600" cy="3528392"/>
          </a:xfrm>
          <a:prstGeom prst="rect">
            <a:avLst/>
          </a:prstGeom>
          <a:noFill/>
          <a:ln w="38100">
            <a:solidFill>
              <a:srgbClr val="0271BB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90000" bIns="45000" anchor="t">
            <a:normAutofit fontScale="83333" lnSpcReduction="10000"/>
          </a:bodyPr>
          <a:lstStyle/>
          <a:p>
            <a:pPr defTabSz="914400">
              <a:lnSpc>
                <a:spcPct val="170000"/>
              </a:lnSpc>
              <a:spcBef>
                <a:spcPts val="1199"/>
              </a:spcBef>
              <a:tabLst>
                <a:tab pos="0" algn="l"/>
              </a:tabLst>
            </a:pPr>
            <a:r>
              <a:rPr lang="de-DE" sz="2300" b="1" strike="noStrike" spc="-1" dirty="0">
                <a:solidFill>
                  <a:schemeClr val="dk1"/>
                </a:solidFill>
                <a:latin typeface="Arial"/>
              </a:rPr>
              <a:t>  Contact</a:t>
            </a:r>
            <a:endParaRPr lang="de-DE" sz="2300" b="0" strike="noStrike" spc="-1" dirty="0">
              <a:solidFill>
                <a:srgbClr val="000000"/>
              </a:solidFill>
              <a:latin typeface="Calibri"/>
            </a:endParaRPr>
          </a:p>
          <a:p>
            <a:pPr defTabSz="914400">
              <a:lnSpc>
                <a:spcPct val="120000"/>
              </a:lnSpc>
              <a:spcBef>
                <a:spcPts val="1199"/>
              </a:spcBef>
              <a:tabLst>
                <a:tab pos="0" algn="l"/>
              </a:tabLst>
            </a:pP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     Lea Preece</a:t>
            </a:r>
            <a:br>
              <a:rPr sz="1600" dirty="0"/>
            </a:b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     </a:t>
            </a:r>
            <a:r>
              <a:rPr lang="de-DE" sz="1600" spc="-1" dirty="0">
                <a:solidFill>
                  <a:schemeClr val="dk1"/>
                </a:solidFill>
                <a:latin typeface="Arial"/>
              </a:rPr>
              <a:t>PhD</a:t>
            </a: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 Student</a:t>
            </a:r>
            <a:endParaRPr lang="de-DE" sz="1600" b="0" strike="noStrike" spc="-1" dirty="0">
              <a:solidFill>
                <a:srgbClr val="000000"/>
              </a:solidFill>
              <a:latin typeface="Calibri"/>
            </a:endParaRPr>
          </a:p>
          <a:p>
            <a:pPr defTabSz="914400">
              <a:lnSpc>
                <a:spcPct val="120000"/>
              </a:lnSpc>
              <a:spcBef>
                <a:spcPts val="1199"/>
              </a:spcBef>
              <a:tabLst>
                <a:tab pos="0" algn="l"/>
              </a:tabLst>
            </a:pP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     Universität Hamburg</a:t>
            </a:r>
            <a:br>
              <a:rPr sz="1600" dirty="0"/>
            </a:b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     Institute </a:t>
            </a:r>
            <a:r>
              <a:rPr lang="de-DE" sz="1600" b="0" strike="noStrike" spc="-1" dirty="0" err="1">
                <a:solidFill>
                  <a:schemeClr val="dk1"/>
                </a:solidFill>
                <a:latin typeface="Arial"/>
              </a:rPr>
              <a:t>for</a:t>
            </a:r>
            <a:br>
              <a:rPr lang="de-DE" sz="1600" spc="-1" dirty="0">
                <a:solidFill>
                  <a:schemeClr val="dk1"/>
                </a:solidFill>
                <a:latin typeface="Arial"/>
              </a:rPr>
            </a:br>
            <a:r>
              <a:rPr lang="de-DE" sz="1600" spc="-1" dirty="0">
                <a:solidFill>
                  <a:schemeClr val="dk1"/>
                </a:solidFill>
                <a:latin typeface="Arial"/>
              </a:rPr>
              <a:t>     </a:t>
            </a: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Experimental Physics</a:t>
            </a:r>
            <a:br>
              <a:rPr sz="1600" dirty="0"/>
            </a:b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     Luruper Chaussee 149</a:t>
            </a:r>
            <a:br>
              <a:rPr sz="1600" dirty="0"/>
            </a:b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     22761 Hamburg</a:t>
            </a:r>
            <a:endParaRPr lang="de-DE" sz="1600" b="0" strike="noStrike" spc="-1" dirty="0">
              <a:solidFill>
                <a:srgbClr val="000000"/>
              </a:solidFill>
              <a:latin typeface="Calibri"/>
            </a:endParaRPr>
          </a:p>
          <a:p>
            <a:pPr defTabSz="914400">
              <a:lnSpc>
                <a:spcPct val="100000"/>
              </a:lnSpc>
              <a:spcBef>
                <a:spcPts val="1199"/>
              </a:spcBef>
              <a:tabLst>
                <a:tab pos="0" algn="l"/>
              </a:tabLst>
            </a:pP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     Room 045, </a:t>
            </a:r>
            <a:r>
              <a:rPr lang="de-DE" sz="1600" b="0" strike="noStrike" spc="-1" dirty="0" err="1">
                <a:solidFill>
                  <a:schemeClr val="dk1"/>
                </a:solidFill>
                <a:latin typeface="Arial"/>
              </a:rPr>
              <a:t>Bldg</a:t>
            </a: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. 30</a:t>
            </a:r>
            <a:endParaRPr lang="de-DE" sz="1600" b="0" strike="noStrike" spc="-1" dirty="0">
              <a:solidFill>
                <a:srgbClr val="000000"/>
              </a:solidFill>
              <a:latin typeface="Calibri"/>
            </a:endParaRPr>
          </a:p>
          <a:p>
            <a:pPr defTabSz="914400">
              <a:lnSpc>
                <a:spcPct val="100000"/>
              </a:lnSpc>
              <a:spcBef>
                <a:spcPts val="1199"/>
              </a:spcBef>
              <a:tabLst>
                <a:tab pos="0" algn="l"/>
              </a:tabLst>
            </a:pP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     +49 40 8998-2394</a:t>
            </a:r>
            <a:endParaRPr lang="de-DE" sz="1600" b="0" strike="noStrike" spc="-1" dirty="0">
              <a:solidFill>
                <a:srgbClr val="000000"/>
              </a:solidFill>
              <a:latin typeface="Calibri"/>
            </a:endParaRPr>
          </a:p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     </a:t>
            </a:r>
            <a:r>
              <a:rPr lang="de-DE" sz="1600" b="0" strike="noStrike" spc="-1" dirty="0" err="1">
                <a:solidFill>
                  <a:schemeClr val="dk1"/>
                </a:solidFill>
                <a:latin typeface="Arial"/>
              </a:rPr>
              <a:t>lea.preece@desy.de</a:t>
            </a: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 </a:t>
            </a:r>
            <a:endParaRPr lang="de-DE" sz="1600" b="0" strike="noStrike" spc="-1" dirty="0">
              <a:solidFill>
                <a:srgbClr val="000000"/>
              </a:solidFill>
              <a:latin typeface="Calibri"/>
              <a:ea typeface="Noto Sans SC Regular"/>
            </a:endParaRPr>
          </a:p>
        </p:txBody>
      </p:sp>
      <p:sp>
        <p:nvSpPr>
          <p:cNvPr id="14" name="Fußzeilenplatzhalter">
            <a:extLst>
              <a:ext uri="{FF2B5EF4-FFF2-40B4-BE49-F238E27FC236}">
                <a16:creationId xmlns:a16="http://schemas.microsoft.com/office/drawing/2014/main" id="{6AFC8BA6-ECCF-1A12-0F00-95D40F66F8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19672" y="4537894"/>
            <a:ext cx="6497488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TFSRF2024  |  Characterization of PEALD Coated Thin Films </a:t>
            </a:r>
            <a:r>
              <a:rPr lang="de-DE" dirty="0" err="1"/>
              <a:t>for</a:t>
            </a:r>
            <a:r>
              <a:rPr lang="de-DE" dirty="0"/>
              <a:t> SRF </a:t>
            </a:r>
            <a:r>
              <a:rPr lang="de-DE" dirty="0" err="1"/>
              <a:t>Cavity</a:t>
            </a:r>
            <a:r>
              <a:rPr lang="de-DE" dirty="0"/>
              <a:t> Research  |  Lea Preece</a:t>
            </a:r>
          </a:p>
        </p:txBody>
      </p:sp>
    </p:spTree>
    <p:extLst>
      <p:ext uri="{BB962C8B-B14F-4D97-AF65-F5344CB8AC3E}">
        <p14:creationId xmlns:p14="http://schemas.microsoft.com/office/powerpoint/2010/main" val="11374810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CA9CA1-8F20-63DE-D2A0-A813BC880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425" y="2978285"/>
            <a:ext cx="4481836" cy="529569"/>
          </a:xfrm>
        </p:spPr>
        <p:txBody>
          <a:bodyPr/>
          <a:lstStyle/>
          <a:p>
            <a:r>
              <a:rPr lang="de-DE" dirty="0"/>
              <a:t>Backup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4245CE3F-60B8-0A09-0105-7504D140BDD9}"/>
              </a:ext>
            </a:extLst>
          </p:cNvPr>
          <p:cNvGrpSpPr/>
          <p:nvPr/>
        </p:nvGrpSpPr>
        <p:grpSpPr>
          <a:xfrm>
            <a:off x="4866120" y="2067840"/>
            <a:ext cx="2229120" cy="2321640"/>
            <a:chOff x="4866120" y="2067840"/>
            <a:chExt cx="2229120" cy="2321640"/>
          </a:xfrm>
        </p:grpSpPr>
        <p:pic>
          <p:nvPicPr>
            <p:cNvPr id="4" name="Grafik 9">
              <a:extLst>
                <a:ext uri="{FF2B5EF4-FFF2-40B4-BE49-F238E27FC236}">
                  <a16:creationId xmlns:a16="http://schemas.microsoft.com/office/drawing/2014/main" id="{0762E74B-575A-48E8-3EF2-0F8AF237CFF6}"/>
                </a:ext>
              </a:extLst>
            </p:cNvPr>
            <p:cNvPicPr/>
            <p:nvPr/>
          </p:nvPicPr>
          <p:blipFill>
            <a:blip r:embed="rId2"/>
            <a:srcRect l="10067" r="23800"/>
            <a:stretch/>
          </p:blipFill>
          <p:spPr>
            <a:xfrm rot="5400000">
              <a:off x="5078520" y="2372760"/>
              <a:ext cx="1889640" cy="214380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6" name="Textfeld 11">
              <a:extLst>
                <a:ext uri="{FF2B5EF4-FFF2-40B4-BE49-F238E27FC236}">
                  <a16:creationId xmlns:a16="http://schemas.microsoft.com/office/drawing/2014/main" id="{41740B8A-2EAB-568A-4F5B-3E7BF32E12A5}"/>
                </a:ext>
              </a:extLst>
            </p:cNvPr>
            <p:cNvSpPr/>
            <p:nvPr/>
          </p:nvSpPr>
          <p:spPr>
            <a:xfrm>
              <a:off x="4866120" y="2067840"/>
              <a:ext cx="196452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defTabSz="457200">
                <a:lnSpc>
                  <a:spcPct val="100000"/>
                </a:lnSpc>
              </a:pPr>
              <a:r>
                <a:rPr lang="es-ES" sz="1200" b="0" strike="noStrike" spc="-1" dirty="0">
                  <a:solidFill>
                    <a:schemeClr val="dk1"/>
                  </a:solidFill>
                  <a:latin typeface="TheSans UHH"/>
                </a:rPr>
                <a:t>PEALD </a:t>
              </a:r>
              <a:r>
                <a:rPr lang="es-ES" sz="1200" b="0" strike="noStrike" spc="-1" dirty="0" err="1">
                  <a:solidFill>
                    <a:schemeClr val="dk1"/>
                  </a:solidFill>
                  <a:latin typeface="TheSans UHH"/>
                </a:rPr>
                <a:t>System</a:t>
              </a:r>
              <a:r>
                <a:rPr lang="es-ES" sz="1200" b="0" strike="noStrike" spc="-1" dirty="0">
                  <a:solidFill>
                    <a:schemeClr val="dk1"/>
                  </a:solidFill>
                  <a:latin typeface="TheSans UHH"/>
                </a:rPr>
                <a:t> at </a:t>
              </a:r>
              <a:r>
                <a:rPr lang="es-ES" sz="1200" b="0" strike="noStrike" spc="-1" dirty="0" err="1">
                  <a:solidFill>
                    <a:schemeClr val="dk1"/>
                  </a:solidFill>
                  <a:latin typeface="TheSans UHH"/>
                </a:rPr>
                <a:t>Universität</a:t>
              </a:r>
              <a:r>
                <a:rPr lang="es-ES" sz="1200" b="0" strike="noStrike" spc="-1" dirty="0">
                  <a:solidFill>
                    <a:schemeClr val="dk1"/>
                  </a:solidFill>
                  <a:latin typeface="TheSans UHH"/>
                </a:rPr>
                <a:t> </a:t>
              </a:r>
              <a:r>
                <a:rPr lang="es-ES" sz="1200" b="0" strike="noStrike" spc="-1" dirty="0" err="1">
                  <a:solidFill>
                    <a:schemeClr val="dk1"/>
                  </a:solidFill>
                  <a:latin typeface="TheSans UHH"/>
                </a:rPr>
                <a:t>Hamburg</a:t>
              </a:r>
              <a:endParaRPr lang="de-DE" sz="1200" b="0" strike="noStrike" spc="-1" dirty="0">
                <a:solidFill>
                  <a:srgbClr val="000000"/>
                </a:solidFill>
                <a:latin typeface="Calibri"/>
              </a:endParaRPr>
            </a:p>
          </p:txBody>
        </p:sp>
      </p:grp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CF46D778-7835-241E-4B5B-B83B2434D8A8}"/>
              </a:ext>
            </a:extLst>
          </p:cNvPr>
          <p:cNvGrpSpPr/>
          <p:nvPr/>
        </p:nvGrpSpPr>
        <p:grpSpPr>
          <a:xfrm>
            <a:off x="6825600" y="228240"/>
            <a:ext cx="2100600" cy="4008960"/>
            <a:chOff x="6825600" y="228240"/>
            <a:chExt cx="2100600" cy="4008960"/>
          </a:xfrm>
        </p:grpSpPr>
        <p:pic>
          <p:nvPicPr>
            <p:cNvPr id="8" name="Picture 24">
              <a:extLst>
                <a:ext uri="{FF2B5EF4-FFF2-40B4-BE49-F238E27FC236}">
                  <a16:creationId xmlns:a16="http://schemas.microsoft.com/office/drawing/2014/main" id="{50922573-2654-1EE4-5456-34D3E15FBB6B}"/>
                </a:ext>
              </a:extLst>
            </p:cNvPr>
            <p:cNvPicPr/>
            <p:nvPr/>
          </p:nvPicPr>
          <p:blipFill>
            <a:blip r:embed="rId3"/>
            <a:srcRect t="6022" r="6386" b="18954"/>
            <a:stretch/>
          </p:blipFill>
          <p:spPr>
            <a:xfrm>
              <a:off x="6825600" y="228240"/>
              <a:ext cx="1999440" cy="33865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9" name="Textfeld 13">
              <a:extLst>
                <a:ext uri="{FF2B5EF4-FFF2-40B4-BE49-F238E27FC236}">
                  <a16:creationId xmlns:a16="http://schemas.microsoft.com/office/drawing/2014/main" id="{9A6C1CB5-CC19-4819-A4ED-0D557EBC3140}"/>
                </a:ext>
              </a:extLst>
            </p:cNvPr>
            <p:cNvSpPr/>
            <p:nvPr/>
          </p:nvSpPr>
          <p:spPr>
            <a:xfrm>
              <a:off x="7318800" y="3598920"/>
              <a:ext cx="1607400" cy="638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r" defTabSz="457200">
                <a:lnSpc>
                  <a:spcPct val="100000"/>
                </a:lnSpc>
              </a:pPr>
              <a:r>
                <a:rPr lang="es-ES" sz="1200" b="0" strike="noStrike" spc="-1">
                  <a:solidFill>
                    <a:schemeClr val="dk1"/>
                  </a:solidFill>
                  <a:latin typeface="TheSans UHH"/>
                </a:rPr>
                <a:t>UHV Furnace at Universität Hamburg</a:t>
              </a:r>
              <a:endParaRPr lang="de-DE" sz="12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01808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EBB6449-7DDC-5714-D03D-662A1F270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49" y="339502"/>
            <a:ext cx="6249545" cy="603980"/>
          </a:xfrm>
        </p:spPr>
        <p:txBody>
          <a:bodyPr>
            <a:normAutofit/>
          </a:bodyPr>
          <a:lstStyle/>
          <a:p>
            <a:r>
              <a:rPr lang="en-GB" dirty="0"/>
              <a:t>Sample Preparation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CFCCDCE-A1FA-4C20-AE96-529D96E3D7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9D5144-004E-1E45-907B-65C86CA25C3F}" type="slidenum">
              <a:rPr lang="de-DE" smtClean="0"/>
              <a:pPr/>
              <a:t>18</a:t>
            </a:fld>
            <a:endParaRPr lang="de-DE"/>
          </a:p>
        </p:txBody>
      </p:sp>
      <p:pic>
        <p:nvPicPr>
          <p:cNvPr id="23" name="Grafik 9">
            <a:extLst>
              <a:ext uri="{FF2B5EF4-FFF2-40B4-BE49-F238E27FC236}">
                <a16:creationId xmlns:a16="http://schemas.microsoft.com/office/drawing/2014/main" id="{B3A154E4-0B92-636C-486C-ECD8823BC765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323850" y="1635646"/>
            <a:ext cx="4069798" cy="2278347"/>
          </a:xfrm>
          <a:prstGeom prst="rect">
            <a:avLst/>
          </a:prstGeom>
          <a:ln w="0">
            <a:noFill/>
          </a:ln>
        </p:spPr>
      </p:pic>
      <p:sp>
        <p:nvSpPr>
          <p:cNvPr id="27" name="Inhaltsplatzhalter 6">
            <a:extLst>
              <a:ext uri="{FF2B5EF4-FFF2-40B4-BE49-F238E27FC236}">
                <a16:creationId xmlns:a16="http://schemas.microsoft.com/office/drawing/2014/main" id="{11E5D2EF-E9EF-F23D-97A8-C5D6AD4DFC94}"/>
              </a:ext>
            </a:extLst>
          </p:cNvPr>
          <p:cNvSpPr txBox="1">
            <a:spLocks/>
          </p:cNvSpPr>
          <p:nvPr/>
        </p:nvSpPr>
        <p:spPr>
          <a:xfrm>
            <a:off x="4859711" y="1541265"/>
            <a:ext cx="3960439" cy="3478757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Uniform layer-by-layer thin film coatings</a:t>
            </a:r>
          </a:p>
          <a:p>
            <a:r>
              <a:rPr lang="en-GB" dirty="0"/>
              <a:t>Various advantages</a:t>
            </a:r>
            <a:br>
              <a:rPr lang="en-GB" dirty="0"/>
            </a:br>
            <a:r>
              <a:rPr lang="en-GB" dirty="0">
                <a:solidFill>
                  <a:schemeClr val="tx1">
                    <a:lumMod val="60000"/>
                    <a:lumOff val="40000"/>
                  </a:schemeClr>
                </a:solidFill>
              </a:rPr>
              <a:t>(</a:t>
            </a:r>
            <a:r>
              <a:rPr lang="en-GB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compared to e.g. thermal ALD)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Low-temperature deposition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High quality, high conformality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Vast choice of precursors</a:t>
            </a:r>
          </a:p>
          <a:p>
            <a:r>
              <a:rPr lang="en-GB" dirty="0"/>
              <a:t>Self-regulating process</a:t>
            </a:r>
          </a:p>
          <a:p>
            <a:r>
              <a:rPr lang="en-GB" dirty="0"/>
              <a:t>Convenient for coating complex structures, e.g. inside of an SRF cavity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8829418-9766-05BF-4B89-0D58024D90CE}"/>
              </a:ext>
            </a:extLst>
          </p:cNvPr>
          <p:cNvSpPr txBox="1"/>
          <p:nvPr/>
        </p:nvSpPr>
        <p:spPr>
          <a:xfrm>
            <a:off x="251520" y="987574"/>
            <a:ext cx="8496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1" dirty="0"/>
              <a:t>Plasma-Enhanced Atomic Layer Deposition (PEALD)</a:t>
            </a:r>
            <a:endParaRPr lang="en-GB" b="1" dirty="0">
              <a:latin typeface="TheSans UHH" panose="020B0502050302020203" pitchFamily="34" charset="77"/>
            </a:endParaRPr>
          </a:p>
        </p:txBody>
      </p:sp>
      <p:sp>
        <p:nvSpPr>
          <p:cNvPr id="3" name="Textfeld 9">
            <a:extLst>
              <a:ext uri="{FF2B5EF4-FFF2-40B4-BE49-F238E27FC236}">
                <a16:creationId xmlns:a16="http://schemas.microsoft.com/office/drawing/2014/main" id="{7BE65474-528C-8527-4BA4-BA40342CEF5B}"/>
              </a:ext>
            </a:extLst>
          </p:cNvPr>
          <p:cNvSpPr/>
          <p:nvPr/>
        </p:nvSpPr>
        <p:spPr>
          <a:xfrm>
            <a:off x="2576089" y="3885327"/>
            <a:ext cx="1851895" cy="21399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r" defTabSz="457200">
              <a:lnSpc>
                <a:spcPct val="100000"/>
              </a:lnSpc>
            </a:pPr>
            <a:r>
              <a:rPr lang="es-ES" sz="800" b="0" strike="noStrike" spc="-1" dirty="0">
                <a:solidFill>
                  <a:schemeClr val="dk1"/>
                </a:solidFill>
                <a:latin typeface="TheSans UHH"/>
              </a:rPr>
              <a:t>[L. Mai, DOI: 10.13154/294-7658 (2020)]</a:t>
            </a:r>
            <a:endParaRPr lang="de-DE" sz="8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73551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AE66BC28-FB04-A268-C9DB-C738280830B6}"/>
              </a:ext>
            </a:extLst>
          </p:cNvPr>
          <p:cNvGrpSpPr/>
          <p:nvPr/>
        </p:nvGrpSpPr>
        <p:grpSpPr>
          <a:xfrm>
            <a:off x="6044235" y="627534"/>
            <a:ext cx="2736304" cy="1252593"/>
            <a:chOff x="2843808" y="-1336009"/>
            <a:chExt cx="2736304" cy="1252593"/>
          </a:xfrm>
        </p:grpSpPr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FB26BAD5-6545-787A-C6DE-430F003CEE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36690" b="32510"/>
            <a:stretch/>
          </p:blipFill>
          <p:spPr>
            <a:xfrm>
              <a:off x="2843808" y="-1336009"/>
              <a:ext cx="2736304" cy="1252593"/>
            </a:xfrm>
            <a:prstGeom prst="rect">
              <a:avLst/>
            </a:prstGeom>
          </p:spPr>
        </p:pic>
        <p:cxnSp>
          <p:nvCxnSpPr>
            <p:cNvPr id="24" name="Gerade Verbindung mit Pfeil 23">
              <a:extLst>
                <a:ext uri="{FF2B5EF4-FFF2-40B4-BE49-F238E27FC236}">
                  <a16:creationId xmlns:a16="http://schemas.microsoft.com/office/drawing/2014/main" id="{7E773499-54A2-12AF-50B9-770666A9A6D4}"/>
                </a:ext>
              </a:extLst>
            </p:cNvPr>
            <p:cNvCxnSpPr>
              <a:cxnSpLocks/>
            </p:cNvCxnSpPr>
            <p:nvPr/>
          </p:nvCxnSpPr>
          <p:spPr>
            <a:xfrm>
              <a:off x="2987824" y="-709712"/>
              <a:ext cx="2448272" cy="0"/>
            </a:xfrm>
            <a:prstGeom prst="straightConnector1">
              <a:avLst/>
            </a:prstGeom>
            <a:ln w="28575">
              <a:solidFill>
                <a:schemeClr val="accent3">
                  <a:lumMod val="20000"/>
                  <a:lumOff val="8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BDEB7BB0-CDA2-2624-DFB9-2DB23DE26E41}"/>
                </a:ext>
              </a:extLst>
            </p:cNvPr>
            <p:cNvSpPr txBox="1"/>
            <p:nvPr/>
          </p:nvSpPr>
          <p:spPr>
            <a:xfrm>
              <a:off x="3545091" y="-894379"/>
              <a:ext cx="13149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accent1"/>
                  </a:solidFill>
                </a:rPr>
                <a:t>~ 45 MV/m</a:t>
              </a:r>
            </a:p>
          </p:txBody>
        </p:sp>
      </p:grp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7C9BA3C-0A35-E9E7-6718-7745D7C663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131887"/>
            <a:ext cx="6984454" cy="3190206"/>
          </a:xfrm>
        </p:spPr>
        <p:txBody>
          <a:bodyPr>
            <a:normAutofit/>
          </a:bodyPr>
          <a:lstStyle/>
          <a:p>
            <a:pPr marL="228600" indent="-228600" defTabSz="914400">
              <a:lnSpc>
                <a:spcPct val="110000"/>
              </a:lnSpc>
              <a:spcBef>
                <a:spcPts val="1199"/>
              </a:spcBef>
              <a:buClr>
                <a:srgbClr val="0271BB"/>
              </a:buClr>
              <a:buFont typeface="Wingdings" charset="2"/>
              <a:buChar char=""/>
            </a:pP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SRF </a:t>
            </a:r>
            <a:r>
              <a:rPr lang="de-DE" sz="1600" b="0" strike="noStrike" spc="-1" dirty="0" err="1">
                <a:solidFill>
                  <a:schemeClr val="dk1"/>
                </a:solidFill>
                <a:latin typeface="Arial"/>
              </a:rPr>
              <a:t>cavities</a:t>
            </a: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z="1600" b="0" strike="noStrike" spc="-1" dirty="0" err="1">
                <a:solidFill>
                  <a:schemeClr val="dk1"/>
                </a:solidFill>
                <a:latin typeface="Arial"/>
              </a:rPr>
              <a:t>approach</a:t>
            </a: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z="1600" b="0" strike="noStrike" spc="-1" dirty="0" err="1">
                <a:solidFill>
                  <a:schemeClr val="dk1"/>
                </a:solidFill>
                <a:latin typeface="Arial"/>
              </a:rPr>
              <a:t>thermodynamic</a:t>
            </a: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z="1600" b="0" strike="noStrike" spc="-1" dirty="0" err="1">
                <a:solidFill>
                  <a:schemeClr val="dk1"/>
                </a:solidFill>
                <a:latin typeface="Arial"/>
              </a:rPr>
              <a:t>limit</a:t>
            </a: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z="1600" b="0" strike="noStrike" spc="-1" dirty="0" err="1">
                <a:solidFill>
                  <a:schemeClr val="dk1"/>
                </a:solidFill>
                <a:latin typeface="Arial"/>
              </a:rPr>
              <a:t>of</a:t>
            </a: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z="1600" b="0" strike="noStrike" spc="-1" dirty="0" err="1">
                <a:solidFill>
                  <a:schemeClr val="dk1"/>
                </a:solidFill>
                <a:latin typeface="Arial"/>
              </a:rPr>
              <a:t>niobium</a:t>
            </a:r>
            <a:endParaRPr lang="de-DE" sz="1600" b="0" strike="noStrike" spc="-1" dirty="0">
              <a:solidFill>
                <a:schemeClr val="dk1"/>
              </a:solidFill>
              <a:latin typeface="Arial"/>
            </a:endParaRPr>
          </a:p>
          <a:p>
            <a:pPr marL="228600" indent="-228600" defTabSz="914400">
              <a:lnSpc>
                <a:spcPct val="110000"/>
              </a:lnSpc>
              <a:spcBef>
                <a:spcPts val="1199"/>
              </a:spcBef>
              <a:buClr>
                <a:srgbClr val="0271BB"/>
              </a:buClr>
              <a:buFont typeface="Wingdings" charset="2"/>
              <a:buChar char=""/>
            </a:pPr>
            <a:r>
              <a:rPr lang="de-DE" sz="1600" b="1" strike="noStrike" spc="-1" dirty="0" err="1">
                <a:solidFill>
                  <a:schemeClr val="dk1"/>
                </a:solidFill>
                <a:latin typeface="Arial"/>
              </a:rPr>
              <a:t>Superconductor-Insulator-Superconductor</a:t>
            </a:r>
            <a:r>
              <a:rPr lang="de-DE" sz="1600" b="1" strike="noStrike" spc="-1" dirty="0">
                <a:solidFill>
                  <a:schemeClr val="dk1"/>
                </a:solidFill>
                <a:latin typeface="Arial"/>
              </a:rPr>
              <a:t> (SIS)</a:t>
            </a:r>
            <a:br>
              <a:rPr lang="de-DE" sz="1600" b="1" strike="noStrike" spc="-1" dirty="0">
                <a:solidFill>
                  <a:schemeClr val="dk1"/>
                </a:solidFill>
                <a:latin typeface="Arial"/>
              </a:rPr>
            </a:br>
            <a:r>
              <a:rPr lang="de-DE" sz="1600" b="1" spc="-1" dirty="0" err="1">
                <a:solidFill>
                  <a:schemeClr val="dk1"/>
                </a:solidFill>
                <a:latin typeface="Arial"/>
              </a:rPr>
              <a:t>m</a:t>
            </a:r>
            <a:r>
              <a:rPr lang="de-DE" sz="1600" b="1" strike="noStrike" spc="-1" dirty="0" err="1">
                <a:solidFill>
                  <a:schemeClr val="dk1"/>
                </a:solidFill>
                <a:latin typeface="Arial"/>
              </a:rPr>
              <a:t>ultilayers</a:t>
            </a:r>
            <a:endParaRPr lang="de-DE" sz="1600" b="1" strike="noStrike" spc="-1" dirty="0">
              <a:solidFill>
                <a:schemeClr val="dk1"/>
              </a:solidFill>
              <a:latin typeface="Arial"/>
            </a:endParaRPr>
          </a:p>
          <a:p>
            <a:pPr lvl="1">
              <a:spcBef>
                <a:spcPts val="1199"/>
              </a:spcBef>
              <a:buClr>
                <a:srgbClr val="0271BB"/>
              </a:buClr>
              <a:buFont typeface="Wingdings" pitchFamily="2" charset="2"/>
              <a:buChar char="Ø"/>
            </a:pPr>
            <a:r>
              <a:rPr lang="de-DE" spc="-1" dirty="0">
                <a:solidFill>
                  <a:schemeClr val="dk1"/>
                </a:solidFill>
                <a:latin typeface="Arial"/>
              </a:rPr>
              <a:t>Theory </a:t>
            </a:r>
            <a:r>
              <a:rPr lang="de-DE" spc="-1" dirty="0" err="1">
                <a:solidFill>
                  <a:schemeClr val="dk1"/>
                </a:solidFill>
                <a:latin typeface="Arial"/>
              </a:rPr>
              <a:t>shows</a:t>
            </a:r>
            <a:r>
              <a:rPr lang="de-D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b="1" spc="-1" dirty="0">
                <a:solidFill>
                  <a:schemeClr val="dk1"/>
                </a:solidFill>
                <a:latin typeface="Arial"/>
              </a:rPr>
              <a:t>potential </a:t>
            </a:r>
            <a:r>
              <a:rPr lang="de-DE" b="1" spc="-1" dirty="0" err="1">
                <a:solidFill>
                  <a:schemeClr val="dk1"/>
                </a:solidFill>
                <a:latin typeface="Arial"/>
              </a:rPr>
              <a:t>to</a:t>
            </a:r>
            <a:r>
              <a:rPr lang="de-DE" b="1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b="1" spc="-1" dirty="0" err="1">
                <a:solidFill>
                  <a:schemeClr val="dk1"/>
                </a:solidFill>
                <a:latin typeface="Arial"/>
              </a:rPr>
              <a:t>enhance</a:t>
            </a:r>
            <a:r>
              <a:rPr lang="de-DE" b="1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z="1600" b="1" i="1" strike="noStrike" spc="-1" dirty="0" err="1">
                <a:solidFill>
                  <a:schemeClr val="dk1"/>
                </a:solidFill>
                <a:latin typeface="Arial"/>
              </a:rPr>
              <a:t>E</a:t>
            </a:r>
            <a:r>
              <a:rPr lang="de-DE" sz="1600" b="1" strike="noStrike" spc="-1" baseline="-25000" dirty="0" err="1">
                <a:solidFill>
                  <a:schemeClr val="dk1"/>
                </a:solidFill>
                <a:latin typeface="Arial"/>
              </a:rPr>
              <a:t>acc</a:t>
            </a:r>
            <a:r>
              <a:rPr lang="de-DE" sz="1600" b="1" strike="noStrike" spc="-1" baseline="-25000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and </a:t>
            </a:r>
            <a:r>
              <a:rPr lang="de-DE" sz="1600" b="0" strike="noStrike" spc="-1" dirty="0" err="1">
                <a:solidFill>
                  <a:schemeClr val="dk1"/>
                </a:solidFill>
                <a:latin typeface="Arial"/>
              </a:rPr>
              <a:t>achieve</a:t>
            </a: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z="1600" b="0" strike="noStrike" spc="-1" dirty="0" err="1">
                <a:solidFill>
                  <a:schemeClr val="dk1"/>
                </a:solidFill>
                <a:latin typeface="Arial"/>
              </a:rPr>
              <a:t>lower</a:t>
            </a: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z="1600" b="0" strike="noStrike" spc="-1" dirty="0" err="1">
                <a:solidFill>
                  <a:schemeClr val="dk1"/>
                </a:solidFill>
                <a:latin typeface="Arial"/>
              </a:rPr>
              <a:t>rf</a:t>
            </a:r>
            <a:r>
              <a:rPr lang="de-D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z="1600" b="0" strike="noStrike" spc="-1" dirty="0" err="1">
                <a:solidFill>
                  <a:schemeClr val="dk1"/>
                </a:solidFill>
                <a:latin typeface="Arial"/>
              </a:rPr>
              <a:t>losses</a:t>
            </a:r>
            <a:endParaRPr lang="de-DE" sz="1600" b="0" strike="noStrike" spc="-1" dirty="0">
              <a:solidFill>
                <a:schemeClr val="dk1"/>
              </a:solidFill>
              <a:latin typeface="Arial"/>
            </a:endParaRPr>
          </a:p>
          <a:p>
            <a:pPr>
              <a:spcBef>
                <a:spcPts val="1199"/>
              </a:spcBef>
              <a:buClr>
                <a:srgbClr val="0271BB"/>
              </a:buClr>
            </a:pPr>
            <a:r>
              <a:rPr lang="de-DE" spc="-1" dirty="0">
                <a:solidFill>
                  <a:schemeClr val="dk1"/>
                </a:solidFill>
                <a:latin typeface="Arial"/>
              </a:rPr>
              <a:t>SIS </a:t>
            </a:r>
            <a:r>
              <a:rPr lang="de-DE" spc="-1" dirty="0" err="1">
                <a:solidFill>
                  <a:schemeClr val="dk1"/>
                </a:solidFill>
                <a:latin typeface="Arial"/>
              </a:rPr>
              <a:t>coating</a:t>
            </a:r>
            <a:r>
              <a:rPr lang="de-D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pc="-1" dirty="0" err="1">
                <a:solidFill>
                  <a:schemeClr val="dk1"/>
                </a:solidFill>
                <a:latin typeface="Arial"/>
              </a:rPr>
              <a:t>of</a:t>
            </a:r>
            <a:r>
              <a:rPr lang="de-D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pc="-1" dirty="0" err="1">
                <a:solidFill>
                  <a:schemeClr val="dk1"/>
                </a:solidFill>
                <a:latin typeface="Arial"/>
              </a:rPr>
              <a:t>cavities</a:t>
            </a:r>
            <a:r>
              <a:rPr lang="de-D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pc="-1" dirty="0" err="1">
                <a:solidFill>
                  <a:schemeClr val="dk1"/>
                </a:solidFill>
                <a:latin typeface="Arial"/>
              </a:rPr>
              <a:t>creates</a:t>
            </a:r>
            <a:r>
              <a:rPr lang="de-D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pc="-1" dirty="0" err="1">
                <a:solidFill>
                  <a:schemeClr val="dk1"/>
                </a:solidFill>
                <a:latin typeface="Arial"/>
              </a:rPr>
              <a:t>new</a:t>
            </a:r>
            <a:r>
              <a:rPr lang="de-D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b="1" spc="-1" dirty="0" err="1">
                <a:solidFill>
                  <a:schemeClr val="dk1"/>
                </a:solidFill>
                <a:latin typeface="Arial"/>
              </a:rPr>
              <a:t>challenges</a:t>
            </a:r>
            <a:endParaRPr lang="de-DE" b="1" spc="-1" dirty="0">
              <a:solidFill>
                <a:schemeClr val="dk1"/>
              </a:solidFill>
              <a:latin typeface="Arial"/>
            </a:endParaRPr>
          </a:p>
          <a:p>
            <a:pPr lvl="1">
              <a:spcBef>
                <a:spcPts val="1199"/>
              </a:spcBef>
              <a:buClr>
                <a:srgbClr val="0271BB"/>
              </a:buClr>
              <a:buFont typeface="Wingdings" pitchFamily="2" charset="2"/>
              <a:buChar char="Ø"/>
            </a:pPr>
            <a:r>
              <a:rPr lang="de-DE" spc="-1" dirty="0">
                <a:solidFill>
                  <a:schemeClr val="dk1"/>
                </a:solidFill>
                <a:latin typeface="Arial"/>
              </a:rPr>
              <a:t>Experimental </a:t>
            </a:r>
            <a:r>
              <a:rPr lang="de-DE" spc="-1" dirty="0" err="1">
                <a:solidFill>
                  <a:schemeClr val="dk1"/>
                </a:solidFill>
                <a:latin typeface="Arial"/>
              </a:rPr>
              <a:t>realization</a:t>
            </a:r>
            <a:endParaRPr lang="de-DE" spc="-1" dirty="0">
              <a:solidFill>
                <a:schemeClr val="dk1"/>
              </a:solidFill>
              <a:latin typeface="Arial"/>
            </a:endParaRPr>
          </a:p>
          <a:p>
            <a:pPr lvl="1">
              <a:spcBef>
                <a:spcPts val="1199"/>
              </a:spcBef>
              <a:buClr>
                <a:srgbClr val="0271BB"/>
              </a:buClr>
              <a:buFont typeface="Wingdings" pitchFamily="2" charset="2"/>
              <a:buChar char="Ø"/>
            </a:pPr>
            <a:r>
              <a:rPr lang="de-DE" spc="-1" dirty="0">
                <a:solidFill>
                  <a:schemeClr val="dk1"/>
                </a:solidFill>
                <a:latin typeface="Arial"/>
              </a:rPr>
              <a:t>Material </a:t>
            </a:r>
            <a:r>
              <a:rPr lang="de-DE" spc="-1" dirty="0" err="1">
                <a:solidFill>
                  <a:schemeClr val="dk1"/>
                </a:solidFill>
                <a:latin typeface="Arial"/>
              </a:rPr>
              <a:t>properties</a:t>
            </a:r>
            <a:r>
              <a:rPr lang="de-D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pc="-1" dirty="0" err="1">
                <a:solidFill>
                  <a:schemeClr val="dk1"/>
                </a:solidFill>
                <a:latin typeface="Arial"/>
              </a:rPr>
              <a:t>of</a:t>
            </a:r>
            <a:r>
              <a:rPr lang="de-D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pc="-1" dirty="0" err="1">
                <a:solidFill>
                  <a:schemeClr val="dk1"/>
                </a:solidFill>
                <a:latin typeface="Arial"/>
              </a:rPr>
              <a:t>thin</a:t>
            </a:r>
            <a:r>
              <a:rPr lang="de-D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pc="-1" dirty="0" err="1">
                <a:solidFill>
                  <a:schemeClr val="dk1"/>
                </a:solidFill>
                <a:latin typeface="Arial"/>
              </a:rPr>
              <a:t>multilayer</a:t>
            </a:r>
            <a:r>
              <a:rPr lang="de-D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pc="-1" dirty="0" err="1">
                <a:solidFill>
                  <a:schemeClr val="dk1"/>
                </a:solidFill>
                <a:latin typeface="Arial"/>
              </a:rPr>
              <a:t>systems</a:t>
            </a:r>
            <a:endParaRPr lang="de-DE" spc="-1" dirty="0">
              <a:solidFill>
                <a:schemeClr val="dk1"/>
              </a:solidFill>
              <a:latin typeface="Arial"/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4989631-B07F-38E3-8DB6-71BD956C3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     Motivation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694D9BC-2808-EB01-CA28-67CF67EE1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9D5144-004E-1E45-907B-65C86CA25C3F}" type="slidenum">
              <a:rPr lang="de-DE" smtClean="0"/>
              <a:pPr/>
              <a:t>1</a:t>
            </a:fld>
            <a:endParaRPr lang="de-DE"/>
          </a:p>
        </p:txBody>
      </p:sp>
      <p:sp>
        <p:nvSpPr>
          <p:cNvPr id="12" name="Eingebuchteter Richtungspfeil 11">
            <a:extLst>
              <a:ext uri="{FF2B5EF4-FFF2-40B4-BE49-F238E27FC236}">
                <a16:creationId xmlns:a16="http://schemas.microsoft.com/office/drawing/2014/main" id="{948302F9-1CF9-506A-E68A-341814C19220}"/>
              </a:ext>
            </a:extLst>
          </p:cNvPr>
          <p:cNvSpPr/>
          <p:nvPr/>
        </p:nvSpPr>
        <p:spPr>
          <a:xfrm>
            <a:off x="323528" y="483518"/>
            <a:ext cx="360040" cy="216024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75BA8B06-E84E-57CA-AC88-34D1318DA480}"/>
              </a:ext>
            </a:extLst>
          </p:cNvPr>
          <p:cNvGrpSpPr/>
          <p:nvPr/>
        </p:nvGrpSpPr>
        <p:grpSpPr>
          <a:xfrm>
            <a:off x="0" y="-4845074"/>
            <a:ext cx="9144000" cy="5143500"/>
            <a:chOff x="-11487530" y="5172836"/>
            <a:chExt cx="9334774" cy="5359469"/>
          </a:xfrm>
        </p:grpSpPr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FEF3E8EF-8854-7FB0-1721-86CD99E43587}"/>
                </a:ext>
              </a:extLst>
            </p:cNvPr>
            <p:cNvSpPr/>
            <p:nvPr/>
          </p:nvSpPr>
          <p:spPr>
            <a:xfrm>
              <a:off x="-11487530" y="5172836"/>
              <a:ext cx="9334774" cy="5359469"/>
            </a:xfrm>
            <a:prstGeom prst="rect">
              <a:avLst/>
            </a:prstGeom>
            <a:solidFill>
              <a:srgbClr val="FFFFFF">
                <a:alpha val="49804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DDB8A8F3-91AD-1B11-CC9A-D71FD24884F5}"/>
                </a:ext>
              </a:extLst>
            </p:cNvPr>
            <p:cNvSpPr txBox="1"/>
            <p:nvPr/>
          </p:nvSpPr>
          <p:spPr>
            <a:xfrm>
              <a:off x="-9339603" y="6947680"/>
              <a:ext cx="5038919" cy="18279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E2001A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de-DE" sz="2400" b="1" i="1" dirty="0"/>
                <a:t>Magnetic Characterization Study</a:t>
              </a:r>
            </a:p>
            <a:p>
              <a:pPr algn="ctr"/>
              <a:r>
                <a:rPr lang="de-DE" sz="2400" b="1" i="1" dirty="0"/>
                <a:t>➾ </a:t>
              </a:r>
              <a:r>
                <a:rPr lang="de-DE" sz="2400" i="1" dirty="0" err="1"/>
                <a:t>comprehensively</a:t>
              </a:r>
              <a:r>
                <a:rPr lang="de-DE" sz="2400" i="1" dirty="0"/>
                <a:t> </a:t>
              </a:r>
              <a:r>
                <a:rPr lang="de-DE" sz="2400" i="1" dirty="0" err="1"/>
                <a:t>investigate</a:t>
              </a:r>
              <a:r>
                <a:rPr lang="de-DE" sz="2400" i="1" dirty="0"/>
                <a:t>  </a:t>
              </a:r>
              <a:r>
                <a:rPr lang="de-DE" sz="2400" i="1" dirty="0" err="1"/>
                <a:t>the</a:t>
              </a:r>
              <a:r>
                <a:rPr lang="de-DE" sz="2400" i="1" dirty="0"/>
                <a:t> </a:t>
              </a:r>
              <a:r>
                <a:rPr lang="de-DE" sz="2400" i="1" dirty="0" err="1"/>
                <a:t>magnetic</a:t>
              </a:r>
              <a:r>
                <a:rPr lang="de-DE" sz="2400" i="1" dirty="0"/>
                <a:t> </a:t>
              </a:r>
              <a:r>
                <a:rPr lang="de-DE" sz="2400" i="1" dirty="0" err="1"/>
                <a:t>properties</a:t>
              </a:r>
              <a:r>
                <a:rPr lang="de-DE" sz="2400" i="1" dirty="0"/>
                <a:t> of         SIS </a:t>
              </a:r>
              <a:r>
                <a:rPr lang="de-DE" sz="2400" i="1" dirty="0" err="1"/>
                <a:t>layers</a:t>
              </a:r>
              <a:endParaRPr lang="de-DE" sz="2400" i="1" dirty="0"/>
            </a:p>
          </p:txBody>
        </p:sp>
      </p:grpSp>
      <p:sp>
        <p:nvSpPr>
          <p:cNvPr id="15" name="Fußzeilenplatzhalter">
            <a:extLst>
              <a:ext uri="{FF2B5EF4-FFF2-40B4-BE49-F238E27FC236}">
                <a16:creationId xmlns:a16="http://schemas.microsoft.com/office/drawing/2014/main" id="{E2DAD29A-C3E7-6390-AB4B-C48D78273D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19672" y="4537894"/>
            <a:ext cx="6497488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TFSRF2024  |  Characterization of PEALD Coated Thin Films </a:t>
            </a:r>
            <a:r>
              <a:rPr lang="de-DE" dirty="0" err="1"/>
              <a:t>for</a:t>
            </a:r>
            <a:r>
              <a:rPr lang="de-DE" dirty="0"/>
              <a:t> SRF </a:t>
            </a:r>
            <a:r>
              <a:rPr lang="de-DE" dirty="0" err="1"/>
              <a:t>Cavity</a:t>
            </a:r>
            <a:r>
              <a:rPr lang="de-DE" dirty="0"/>
              <a:t> Research  |  Lea Preece</a:t>
            </a:r>
          </a:p>
        </p:txBody>
      </p:sp>
    </p:spTree>
    <p:extLst>
      <p:ext uri="{BB962C8B-B14F-4D97-AF65-F5344CB8AC3E}">
        <p14:creationId xmlns:p14="http://schemas.microsoft.com/office/powerpoint/2010/main" val="11924304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F570766-1AD6-20CF-9407-A4219E11F1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7348" y="1563638"/>
            <a:ext cx="4667099" cy="2974255"/>
          </a:xfrm>
        </p:spPr>
        <p:txBody>
          <a:bodyPr>
            <a:normAutofit/>
          </a:bodyPr>
          <a:lstStyle/>
          <a:p>
            <a:r>
              <a:rPr lang="en-GB" dirty="0"/>
              <a:t>Depth-resolved near-surface magnetic properties measurement → </a:t>
            </a:r>
            <a:r>
              <a:rPr lang="en-GB" i="1" dirty="0" err="1"/>
              <a:t>λ</a:t>
            </a:r>
            <a:r>
              <a:rPr lang="en-GB" baseline="-25000" dirty="0" err="1"/>
              <a:t>L</a:t>
            </a:r>
            <a:endParaRPr lang="en-GB" baseline="-25000" dirty="0"/>
          </a:p>
          <a:p>
            <a:r>
              <a:rPr lang="en-GB" dirty="0"/>
              <a:t>Spin polarised muon beam with energy of 0.5 to 30 keV</a:t>
            </a:r>
          </a:p>
          <a:p>
            <a:r>
              <a:rPr lang="en-GB" dirty="0"/>
              <a:t>Resolves up to 150 nm below sample surface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58ECBB7-E45D-3CBB-9584-85B102AC4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Characterization Measurements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120CBF9-F8DA-F135-ADF4-344F040F76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3850" y="987574"/>
            <a:ext cx="3960117" cy="430308"/>
          </a:xfrm>
        </p:spPr>
        <p:txBody>
          <a:bodyPr/>
          <a:lstStyle/>
          <a:p>
            <a:r>
              <a:rPr lang="en-GB" dirty="0"/>
              <a:t>X-Ray Reflectivity (XRR)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E3E5AA8-E593-5DC0-C635-B9718CAE97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23850" y="1565621"/>
            <a:ext cx="2952005" cy="2067746"/>
          </a:xfrm>
        </p:spPr>
        <p:txBody>
          <a:bodyPr/>
          <a:lstStyle/>
          <a:p>
            <a:r>
              <a:rPr lang="en-GB" dirty="0"/>
              <a:t>Determine thin film thickness</a:t>
            </a:r>
          </a:p>
          <a:p>
            <a:r>
              <a:rPr lang="en-GB" dirty="0"/>
              <a:t>Reflectivity curve shows interference oscillations</a:t>
            </a:r>
            <a:br>
              <a:rPr lang="en-GB" dirty="0"/>
            </a:br>
            <a:r>
              <a:rPr lang="en-GB" dirty="0"/>
              <a:t>→ periodicity related to layer thickness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8F1B1E5-4159-F51D-1265-FFCE205DA36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937348" y="987574"/>
            <a:ext cx="4882802" cy="430308"/>
          </a:xfrm>
        </p:spPr>
        <p:txBody>
          <a:bodyPr/>
          <a:lstStyle/>
          <a:p>
            <a:r>
              <a:rPr lang="en-GB" dirty="0"/>
              <a:t>Low Energy-</a:t>
            </a:r>
            <a:r>
              <a:rPr lang="en-GB" dirty="0" err="1"/>
              <a:t>μ</a:t>
            </a:r>
            <a:r>
              <a:rPr lang="en-GB" dirty="0"/>
              <a:t> Spin Rotation (</a:t>
            </a:r>
            <a:r>
              <a:rPr lang="en-GB" dirty="0" err="1"/>
              <a:t>μSR</a:t>
            </a:r>
            <a:r>
              <a:rPr lang="en-GB" dirty="0"/>
              <a:t>)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F1881A9-7379-C760-16E3-CD931700E3C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309D5144-004E-1E45-907B-65C86CA25C3F}" type="slidenum">
              <a:rPr lang="de-DE" smtClean="0"/>
              <a:pPr/>
              <a:t>19</a:t>
            </a:fld>
            <a:endParaRPr lang="de-DE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9E4604B9-2F21-6B8C-FD57-D837D641DD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72" y="3409375"/>
            <a:ext cx="1130245" cy="602535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6690DC3B-88CC-35FC-991D-1865C545F51B}"/>
              </a:ext>
            </a:extLst>
          </p:cNvPr>
          <p:cNvSpPr txBox="1"/>
          <p:nvPr/>
        </p:nvSpPr>
        <p:spPr>
          <a:xfrm>
            <a:off x="827584" y="4103919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Oscillation width</a:t>
            </a:r>
          </a:p>
        </p:txBody>
      </p:sp>
      <p:cxnSp>
        <p:nvCxnSpPr>
          <p:cNvPr id="13" name="Gekrümmte Verbindung 12">
            <a:extLst>
              <a:ext uri="{FF2B5EF4-FFF2-40B4-BE49-F238E27FC236}">
                <a16:creationId xmlns:a16="http://schemas.microsoft.com/office/drawing/2014/main" id="{DE9879BE-FC27-643E-7096-2167A5E36658}"/>
              </a:ext>
            </a:extLst>
          </p:cNvPr>
          <p:cNvCxnSpPr>
            <a:cxnSpLocks/>
          </p:cNvCxnSpPr>
          <p:nvPr/>
        </p:nvCxnSpPr>
        <p:spPr>
          <a:xfrm flipV="1">
            <a:off x="2051720" y="4007901"/>
            <a:ext cx="438398" cy="240034"/>
          </a:xfrm>
          <a:prstGeom prst="curvedConnector3">
            <a:avLst>
              <a:gd name="adj1" fmla="val 99537"/>
            </a:avLst>
          </a:prstGeom>
          <a:ln w="28575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92949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8ECBB7-E45D-3CBB-9584-85B102AC4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Characterization Measurements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120CBF9-F8DA-F135-ADF4-344F040F76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3850" y="987574"/>
            <a:ext cx="4512426" cy="574324"/>
          </a:xfrm>
        </p:spPr>
        <p:txBody>
          <a:bodyPr>
            <a:normAutofit/>
          </a:bodyPr>
          <a:lstStyle/>
          <a:p>
            <a:r>
              <a:rPr lang="en-GB" dirty="0"/>
              <a:t>Magnetic Flux Lens (MFL)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E3E5AA8-E593-5DC0-C635-B9718CAE97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23850" y="1561898"/>
            <a:ext cx="4283411" cy="673937"/>
          </a:xfrm>
        </p:spPr>
        <p:txBody>
          <a:bodyPr>
            <a:normAutofit/>
          </a:bodyPr>
          <a:lstStyle/>
          <a:p>
            <a:r>
              <a:rPr lang="en-GB" dirty="0"/>
              <a:t>SC/NC sample transition with pulsed heating under controlled cooling conditions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8F1B1E5-4159-F51D-1265-FFCE205DA36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4931719" y="987574"/>
            <a:ext cx="3960117" cy="430308"/>
          </a:xfrm>
        </p:spPr>
        <p:txBody>
          <a:bodyPr/>
          <a:lstStyle/>
          <a:p>
            <a:r>
              <a:rPr lang="en-GB" i="1" dirty="0"/>
              <a:t>T</a:t>
            </a:r>
            <a:r>
              <a:rPr lang="en-GB" baseline="-25000" dirty="0"/>
              <a:t>C </a:t>
            </a:r>
            <a:r>
              <a:rPr lang="en-GB" dirty="0"/>
              <a:t>Measurements</a:t>
            </a:r>
            <a:endParaRPr lang="en-GB" i="1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F570766-1AD6-20CF-9407-A4219E11F1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931719" y="1563638"/>
            <a:ext cx="3888431" cy="28803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500" b="1" dirty="0"/>
              <a:t>Contactless Inductive </a:t>
            </a:r>
            <a:r>
              <a:rPr lang="en-GB" sz="1500" b="1" i="1" dirty="0"/>
              <a:t>T</a:t>
            </a:r>
            <a:r>
              <a:rPr lang="en-GB" sz="1500" b="1" baseline="-25000" dirty="0"/>
              <a:t>c</a:t>
            </a:r>
            <a:r>
              <a:rPr lang="en-GB" sz="1500" b="1" dirty="0"/>
              <a:t> Measurement  on Nb</a:t>
            </a:r>
          </a:p>
          <a:p>
            <a:r>
              <a:rPr lang="en-GB" sz="1500" dirty="0"/>
              <a:t>Ramping-up </a:t>
            </a:r>
            <a:r>
              <a:rPr lang="en-GB" sz="1500" i="1" dirty="0"/>
              <a:t>T </a:t>
            </a:r>
            <a:r>
              <a:rPr lang="en-GB" sz="1500" dirty="0"/>
              <a:t>until SC state breaks down</a:t>
            </a:r>
          </a:p>
          <a:p>
            <a:pPr marL="0" indent="0">
              <a:buNone/>
            </a:pPr>
            <a:r>
              <a:rPr lang="en-GB" sz="1500" b="1" i="1" dirty="0"/>
              <a:t>T</a:t>
            </a:r>
            <a:r>
              <a:rPr lang="en-GB" sz="1500" b="1" baseline="-25000" dirty="0"/>
              <a:t>c</a:t>
            </a:r>
            <a:r>
              <a:rPr lang="en-GB" sz="1500" b="1" dirty="0"/>
              <a:t> Measurements on Si (with PPMS)</a:t>
            </a:r>
          </a:p>
          <a:p>
            <a:r>
              <a:rPr lang="en-GB" sz="1500" dirty="0"/>
              <a:t>Electrical-transport mode</a:t>
            </a:r>
            <a:br>
              <a:rPr lang="en-GB" sz="1500" dirty="0"/>
            </a:br>
            <a:r>
              <a:rPr lang="en-GB" sz="1500" dirty="0"/>
              <a:t>→ measure electrical resistance </a:t>
            </a:r>
            <a:r>
              <a:rPr lang="en-GB" sz="1500" i="1" dirty="0"/>
              <a:t>R</a:t>
            </a:r>
            <a:r>
              <a:rPr lang="en-GB" sz="1500" dirty="0"/>
              <a:t> vs. </a:t>
            </a:r>
            <a:r>
              <a:rPr lang="en-GB" sz="1500" i="1" dirty="0"/>
              <a:t>T</a:t>
            </a:r>
          </a:p>
          <a:p>
            <a:r>
              <a:rPr lang="en-GB" sz="1500" dirty="0"/>
              <a:t>Vibrating sample magnetometry (VSM)</a:t>
            </a:r>
            <a:br>
              <a:rPr lang="en-GB" sz="1500" dirty="0"/>
            </a:br>
            <a:r>
              <a:rPr lang="en-GB" sz="1500" dirty="0"/>
              <a:t>→ measure DC magnetic moment vs. </a:t>
            </a:r>
            <a:r>
              <a:rPr lang="en-GB" sz="1500" i="1" dirty="0"/>
              <a:t>T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F1881A9-7379-C760-16E3-CD931700E3C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309D5144-004E-1E45-907B-65C86CA25C3F}" type="slidenum">
              <a:rPr lang="de-DE" smtClean="0"/>
              <a:pPr/>
              <a:t>20</a:t>
            </a:fld>
            <a:endParaRPr lang="de-DE"/>
          </a:p>
        </p:txBody>
      </p:sp>
      <p:pic>
        <p:nvPicPr>
          <p:cNvPr id="12" name="Grafik 5">
            <a:extLst>
              <a:ext uri="{FF2B5EF4-FFF2-40B4-BE49-F238E27FC236}">
                <a16:creationId xmlns:a16="http://schemas.microsoft.com/office/drawing/2014/main" id="{3C4474C6-5043-A2C2-A5CA-3C7CAE0BEFD3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547664" y="4371950"/>
            <a:ext cx="503734" cy="437497"/>
          </a:xfrm>
          <a:prstGeom prst="rect">
            <a:avLst/>
          </a:prstGeom>
          <a:ln w="0">
            <a:noFill/>
          </a:ln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7952337D-5CC5-CD9B-AC6D-C9303C1819C6}"/>
              </a:ext>
            </a:extLst>
          </p:cNvPr>
          <p:cNvSpPr txBox="1"/>
          <p:nvPr/>
        </p:nvSpPr>
        <p:spPr>
          <a:xfrm>
            <a:off x="2338615" y="3736071"/>
            <a:ext cx="2130459" cy="707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de-DE" sz="1000" b="0" i="1" strike="noStrike" spc="-1" dirty="0"/>
              <a:t>See also Daniel </a:t>
            </a:r>
            <a:r>
              <a:rPr lang="de-DE" sz="1000" b="0" i="1" strike="noStrike" spc="-1" dirty="0" err="1"/>
              <a:t>Turner‘s</a:t>
            </a:r>
            <a:r>
              <a:rPr lang="de-DE" sz="1000" b="0" i="1" strike="noStrike" spc="-1" dirty="0"/>
              <a:t> </a:t>
            </a:r>
            <a:r>
              <a:rPr lang="de-DE" sz="1000" b="0" i="1" strike="noStrike" spc="-1" dirty="0" err="1"/>
              <a:t>talk</a:t>
            </a:r>
            <a:r>
              <a:rPr lang="de-DE" sz="1000" b="0" i="1" strike="noStrike" spc="-1" dirty="0"/>
              <a:t> on „</a:t>
            </a:r>
            <a:r>
              <a:rPr lang="de-DE" sz="1000" b="0" i="1" u="none" strike="noStrike" dirty="0">
                <a:effectLst/>
              </a:rPr>
              <a:t>Enhancement </a:t>
            </a:r>
            <a:r>
              <a:rPr lang="de-DE" sz="1000" b="0" i="1" u="none" strike="noStrike" dirty="0" err="1">
                <a:effectLst/>
              </a:rPr>
              <a:t>of</a:t>
            </a:r>
            <a:r>
              <a:rPr lang="de-DE" sz="1000" b="0" i="1" u="none" strike="noStrike" dirty="0">
                <a:effectLst/>
              </a:rPr>
              <a:t> </a:t>
            </a:r>
            <a:r>
              <a:rPr lang="de-DE" sz="1000" b="0" i="1" u="none" strike="noStrike" dirty="0" err="1">
                <a:effectLst/>
              </a:rPr>
              <a:t>magnetic</a:t>
            </a:r>
            <a:r>
              <a:rPr lang="de-DE" sz="1000" b="0" i="1" u="none" strike="noStrike" dirty="0">
                <a:effectLst/>
              </a:rPr>
              <a:t> </a:t>
            </a:r>
            <a:r>
              <a:rPr lang="de-DE" sz="1000" b="0" i="1" u="none" strike="noStrike" dirty="0" err="1">
                <a:effectLst/>
              </a:rPr>
              <a:t>flux</a:t>
            </a:r>
            <a:r>
              <a:rPr lang="de-DE" sz="1000" b="0" i="1" u="none" strike="noStrike" dirty="0">
                <a:effectLst/>
              </a:rPr>
              <a:t> </a:t>
            </a:r>
            <a:r>
              <a:rPr lang="de-DE" sz="1000" b="0" i="1" u="none" strike="noStrike" dirty="0" err="1">
                <a:effectLst/>
              </a:rPr>
              <a:t>expulsion</a:t>
            </a:r>
            <a:r>
              <a:rPr lang="de-DE" sz="1000" b="0" i="1" u="none" strike="noStrike" dirty="0">
                <a:effectLst/>
              </a:rPr>
              <a:t> in </a:t>
            </a:r>
            <a:r>
              <a:rPr lang="de-DE" sz="1000" b="0" i="1" u="none" strike="noStrike" dirty="0" err="1">
                <a:effectLst/>
              </a:rPr>
              <a:t>multilayer</a:t>
            </a:r>
            <a:r>
              <a:rPr lang="de-DE" sz="1000" b="0" i="1" u="none" strike="noStrike" dirty="0">
                <a:effectLst/>
              </a:rPr>
              <a:t> </a:t>
            </a:r>
            <a:r>
              <a:rPr lang="de-DE" sz="1000" b="0" i="1" u="none" strike="noStrike" dirty="0" err="1">
                <a:effectLst/>
              </a:rPr>
              <a:t>structures</a:t>
            </a:r>
            <a:r>
              <a:rPr lang="de-DE" sz="1000" b="0" i="1" u="none" strike="noStrike" dirty="0">
                <a:effectLst/>
              </a:rPr>
              <a:t>“</a:t>
            </a:r>
            <a:r>
              <a:rPr lang="de-DE" sz="1000" b="0" i="1" strike="noStrike" spc="-1" dirty="0"/>
              <a:t> </a:t>
            </a:r>
            <a:r>
              <a:rPr lang="de-DE" sz="1000" b="0" i="1" strike="noStrike" spc="-1" dirty="0" err="1"/>
              <a:t>ealier</a:t>
            </a:r>
            <a:r>
              <a:rPr lang="de-DE" sz="1000" b="0" i="1" strike="noStrike" spc="-1" dirty="0"/>
              <a:t> </a:t>
            </a:r>
            <a:r>
              <a:rPr lang="de-DE" sz="1000" b="0" i="1" strike="noStrike" spc="-1" dirty="0" err="1"/>
              <a:t>today</a:t>
            </a:r>
            <a:endParaRPr lang="de-DE" sz="1000" b="0" i="1" strike="noStrike" spc="-1" dirty="0"/>
          </a:p>
        </p:txBody>
      </p:sp>
      <p:pic>
        <p:nvPicPr>
          <p:cNvPr id="15" name="Picture 16" descr="Picture 16">
            <a:extLst>
              <a:ext uri="{FF2B5EF4-FFF2-40B4-BE49-F238E27FC236}">
                <a16:creationId xmlns:a16="http://schemas.microsoft.com/office/drawing/2014/main" id="{E21DFEEA-C5D8-ACCD-F924-AE2A4109E2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6180" y="2190435"/>
            <a:ext cx="2223812" cy="1420655"/>
          </a:xfrm>
          <a:prstGeom prst="rect">
            <a:avLst/>
          </a:prstGeom>
          <a:ln w="12700">
            <a:miter lim="400000"/>
          </a:ln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7427CB7C-FE7B-65E5-9E30-82A7D553C3B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953" t="8226" r="91956" b="21607"/>
          <a:stretch/>
        </p:blipFill>
        <p:spPr>
          <a:xfrm>
            <a:off x="2185923" y="2255552"/>
            <a:ext cx="180513" cy="1109213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871D9F8A-91F0-B5F3-F3B0-1C18AD570F9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8806" t="89214" r="29254" b="1675"/>
          <a:stretch/>
        </p:blipFill>
        <p:spPr>
          <a:xfrm>
            <a:off x="2854394" y="3534329"/>
            <a:ext cx="1067384" cy="144016"/>
          </a:xfrm>
          <a:prstGeom prst="rect">
            <a:avLst/>
          </a:prstGeom>
        </p:spPr>
      </p:pic>
      <p:sp>
        <p:nvSpPr>
          <p:cNvPr id="21" name="Rechteck 20">
            <a:extLst>
              <a:ext uri="{FF2B5EF4-FFF2-40B4-BE49-F238E27FC236}">
                <a16:creationId xmlns:a16="http://schemas.microsoft.com/office/drawing/2014/main" id="{AF5DB94F-B10F-CD2E-B286-CC3A921E6C13}"/>
              </a:ext>
            </a:extLst>
          </p:cNvPr>
          <p:cNvSpPr/>
          <p:nvPr/>
        </p:nvSpPr>
        <p:spPr>
          <a:xfrm>
            <a:off x="4421455" y="2731562"/>
            <a:ext cx="72008" cy="191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3CD7E216-F5B7-4EF7-B001-E6216BB0838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92479" t="6076" r="2194" b="19479"/>
          <a:stretch/>
        </p:blipFill>
        <p:spPr>
          <a:xfrm>
            <a:off x="4411131" y="2221734"/>
            <a:ext cx="135579" cy="117684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2" name="Picture 15" descr="A diagram of a machine&#10;&#10;Description automatically generated">
            <a:extLst>
              <a:ext uri="{FF2B5EF4-FFF2-40B4-BE49-F238E27FC236}">
                <a16:creationId xmlns:a16="http://schemas.microsoft.com/office/drawing/2014/main" id="{454C95C3-BF80-18F3-B9AC-947325199E0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0" b="1474"/>
          <a:stretch/>
        </p:blipFill>
        <p:spPr>
          <a:xfrm>
            <a:off x="509343" y="2190435"/>
            <a:ext cx="1285929" cy="1878362"/>
          </a:xfrm>
          <a:prstGeom prst="rect">
            <a:avLst/>
          </a:prstGeom>
        </p:spPr>
      </p:pic>
      <p:sp>
        <p:nvSpPr>
          <p:cNvPr id="23" name="Textfeld 14">
            <a:extLst>
              <a:ext uri="{FF2B5EF4-FFF2-40B4-BE49-F238E27FC236}">
                <a16:creationId xmlns:a16="http://schemas.microsoft.com/office/drawing/2014/main" id="{A4BFE8D4-D490-F0AE-4C0F-FAF36B7074E3}"/>
              </a:ext>
            </a:extLst>
          </p:cNvPr>
          <p:cNvSpPr/>
          <p:nvPr/>
        </p:nvSpPr>
        <p:spPr>
          <a:xfrm>
            <a:off x="487617" y="4048931"/>
            <a:ext cx="1329380" cy="21399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s-ES" sz="800" b="0" strike="noStrike" spc="-1" dirty="0">
                <a:solidFill>
                  <a:schemeClr val="dk1"/>
                </a:solidFill>
              </a:rPr>
              <a:t>[</a:t>
            </a:r>
            <a:r>
              <a:rPr lang="es-ES" sz="800" b="0" strike="noStrike" spc="-1" dirty="0" err="1">
                <a:solidFill>
                  <a:schemeClr val="dk1"/>
                </a:solidFill>
              </a:rPr>
              <a:t>Credits</a:t>
            </a:r>
            <a:r>
              <a:rPr lang="es-ES" sz="800" b="0" strike="noStrike" spc="-1" dirty="0">
                <a:solidFill>
                  <a:schemeClr val="dk1"/>
                </a:solidFill>
              </a:rPr>
              <a:t> </a:t>
            </a:r>
            <a:r>
              <a:rPr lang="es-ES" sz="800" b="0" strike="noStrike" spc="-1" dirty="0" err="1">
                <a:solidFill>
                  <a:schemeClr val="dk1"/>
                </a:solidFill>
              </a:rPr>
              <a:t>to</a:t>
            </a:r>
            <a:r>
              <a:rPr lang="es-ES" sz="800" b="0" strike="noStrike" spc="-1" dirty="0">
                <a:solidFill>
                  <a:schemeClr val="dk1"/>
                </a:solidFill>
              </a:rPr>
              <a:t> Daniel Turner]</a:t>
            </a:r>
            <a:endParaRPr lang="de-DE" sz="800" b="0" strike="noStrike" spc="-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2947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A623C787-4563-ED56-D35C-23C9200863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049799"/>
            <a:ext cx="8496622" cy="33216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1 supercycle NbTiN = 3 x NbN + 1 x TiN</a:t>
            </a:r>
            <a:endParaRPr lang="en-GB" u="sng" dirty="0"/>
          </a:p>
          <a:p>
            <a:pPr marL="0" indent="0">
              <a:buNone/>
            </a:pPr>
            <a:r>
              <a:rPr lang="en-GB" u="sng" dirty="0"/>
              <a:t>Two-fold results for NbTiN: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Growth per Cycle calculated from measured XRR NbTiN thickness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Growth per Cycle calculated from individual GPCs of NbN and TiN</a:t>
            </a:r>
          </a:p>
          <a:p>
            <a:pPr marL="0" indent="0">
              <a:buNone/>
            </a:pPr>
            <a:endParaRPr lang="en-GB" dirty="0"/>
          </a:p>
          <a:p>
            <a:pPr>
              <a:buFont typeface="Wingdings" pitchFamily="2" charset="2"/>
              <a:buChar char="ü"/>
            </a:pPr>
            <a:r>
              <a:rPr lang="en-GB" dirty="0"/>
              <a:t>Results within the</a:t>
            </a:r>
            <a:br>
              <a:rPr lang="en-GB" dirty="0"/>
            </a:br>
            <a:r>
              <a:rPr lang="en-GB" dirty="0"/>
              <a:t>expected range</a:t>
            </a:r>
            <a:br>
              <a:rPr lang="en-GB" dirty="0"/>
            </a:br>
            <a:endParaRPr lang="en-GB" dirty="0"/>
          </a:p>
          <a:p>
            <a:endParaRPr lang="en-GB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8EA53927-A15C-EDAA-E4B6-4C5E653F6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339502"/>
            <a:ext cx="7128469" cy="575841"/>
          </a:xfrm>
        </p:spPr>
        <p:txBody>
          <a:bodyPr>
            <a:normAutofit fontScale="90000"/>
          </a:bodyPr>
          <a:lstStyle/>
          <a:p>
            <a:r>
              <a:rPr lang="en-GB" dirty="0"/>
              <a:t>PEALD Growth per Cycle for NbN, TiN and NbTiN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570B9A79-D78A-A842-6E39-C642870929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8048" y="2849298"/>
            <a:ext cx="5974432" cy="1244402"/>
          </a:xfrm>
          <a:prstGeom prst="rect">
            <a:avLst/>
          </a:prstGeom>
        </p:spPr>
      </p:pic>
      <p:sp>
        <p:nvSpPr>
          <p:cNvPr id="3" name="Foliennummernplatzhalter 3">
            <a:extLst>
              <a:ext uri="{FF2B5EF4-FFF2-40B4-BE49-F238E27FC236}">
                <a16:creationId xmlns:a16="http://schemas.microsoft.com/office/drawing/2014/main" id="{27AD3C0A-667A-A668-F971-DBF7A55383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17160" y="4537894"/>
            <a:ext cx="702990" cy="274637"/>
          </a:xfrm>
        </p:spPr>
        <p:txBody>
          <a:bodyPr/>
          <a:lstStyle/>
          <a:p>
            <a:fld id="{309D5144-004E-1E45-907B-65C86CA25C3F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E5D635F-B4C2-AEBE-B376-4441501CF420}"/>
              </a:ext>
            </a:extLst>
          </p:cNvPr>
          <p:cNvSpPr/>
          <p:nvPr/>
        </p:nvSpPr>
        <p:spPr>
          <a:xfrm>
            <a:off x="5376229" y="3363838"/>
            <a:ext cx="1067979" cy="773815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41901573-CC69-E74F-258E-751253D4B577}"/>
              </a:ext>
            </a:extLst>
          </p:cNvPr>
          <p:cNvSpPr txBox="1"/>
          <p:nvPr/>
        </p:nvSpPr>
        <p:spPr>
          <a:xfrm>
            <a:off x="5400253" y="4232990"/>
            <a:ext cx="100779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200" dirty="0">
                <a:solidFill>
                  <a:srgbClr val="00B0F0"/>
                </a:solidFill>
              </a:rPr>
              <a:t>XRR results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B678272-6B28-A0F4-5AF6-964D1AD2C538}"/>
              </a:ext>
            </a:extLst>
          </p:cNvPr>
          <p:cNvSpPr/>
          <p:nvPr/>
        </p:nvSpPr>
        <p:spPr>
          <a:xfrm>
            <a:off x="6573684" y="3780277"/>
            <a:ext cx="2159918" cy="303641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BF574919-2424-999A-3C4E-5E8BE4CF44E4}"/>
              </a:ext>
            </a:extLst>
          </p:cNvPr>
          <p:cNvSpPr txBox="1"/>
          <p:nvPr/>
        </p:nvSpPr>
        <p:spPr>
          <a:xfrm>
            <a:off x="6587902" y="4232990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E2001A"/>
                </a:solidFill>
              </a:rPr>
              <a:t>matching NbTiN GPCs</a:t>
            </a:r>
          </a:p>
        </p:txBody>
      </p:sp>
    </p:spTree>
    <p:extLst>
      <p:ext uri="{BB962C8B-B14F-4D97-AF65-F5344CB8AC3E}">
        <p14:creationId xmlns:p14="http://schemas.microsoft.com/office/powerpoint/2010/main" val="21410220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02593B74-2143-EACB-4552-EF2E880D6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Prediction of maximum surface field </a:t>
            </a:r>
            <a:r>
              <a:rPr lang="en-GB" i="1" dirty="0" err="1"/>
              <a:t>H</a:t>
            </a:r>
            <a:r>
              <a:rPr lang="en-GB" baseline="-25000" dirty="0" err="1"/>
              <a:t>max</a:t>
            </a: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D85CBAF-F78A-5939-1A56-94CD3F5F51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9D5144-004E-1E45-907B-65C86CA25C3F}" type="slidenum">
              <a:rPr lang="de-DE" smtClean="0"/>
              <a:pPr/>
              <a:t>22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07C3AE06-9C10-93F1-526F-9D66E27884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7564" y="1704973"/>
            <a:ext cx="2448432" cy="994544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73107B7-E32D-F702-3878-47C2FC949A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1295853"/>
            <a:ext cx="2315129" cy="1815617"/>
          </a:xfrm>
          <a:prstGeom prst="rect">
            <a:avLst/>
          </a:prstGeom>
        </p:spPr>
      </p:pic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4AAE9ADB-3A94-45A3-4792-301823BBED6A}"/>
              </a:ext>
            </a:extLst>
          </p:cNvPr>
          <p:cNvGrpSpPr/>
          <p:nvPr/>
        </p:nvGrpSpPr>
        <p:grpSpPr>
          <a:xfrm>
            <a:off x="1639652" y="3209711"/>
            <a:ext cx="5864696" cy="925071"/>
            <a:chOff x="3131840" y="3651870"/>
            <a:chExt cx="5864696" cy="925071"/>
          </a:xfrm>
        </p:grpSpPr>
        <p:grpSp>
          <p:nvGrpSpPr>
            <p:cNvPr id="9" name="Gruppieren 8">
              <a:extLst>
                <a:ext uri="{FF2B5EF4-FFF2-40B4-BE49-F238E27FC236}">
                  <a16:creationId xmlns:a16="http://schemas.microsoft.com/office/drawing/2014/main" id="{2568B811-8140-0CCA-0FFD-F422596C9D58}"/>
                </a:ext>
              </a:extLst>
            </p:cNvPr>
            <p:cNvGrpSpPr/>
            <p:nvPr/>
          </p:nvGrpSpPr>
          <p:grpSpPr>
            <a:xfrm>
              <a:off x="3131840" y="3651870"/>
              <a:ext cx="5864696" cy="669777"/>
              <a:chOff x="4894312" y="3651870"/>
              <a:chExt cx="4102224" cy="465065"/>
            </a:xfrm>
          </p:grpSpPr>
          <p:pic>
            <p:nvPicPr>
              <p:cNvPr id="11" name="Grafik 10">
                <a:extLst>
                  <a:ext uri="{FF2B5EF4-FFF2-40B4-BE49-F238E27FC236}">
                    <a16:creationId xmlns:a16="http://schemas.microsoft.com/office/drawing/2014/main" id="{212F419D-51FF-38C4-BB36-7BAADB7023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94312" y="3651870"/>
                <a:ext cx="4102224" cy="465065"/>
              </a:xfrm>
              <a:prstGeom prst="rect">
                <a:avLst/>
              </a:prstGeom>
            </p:spPr>
          </p:pic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82F9107A-B4D3-E447-798B-7ED23F5687A4}"/>
                  </a:ext>
                </a:extLst>
              </p:cNvPr>
              <p:cNvSpPr/>
              <p:nvPr/>
            </p:nvSpPr>
            <p:spPr>
              <a:xfrm>
                <a:off x="5940152" y="3928813"/>
                <a:ext cx="432048" cy="155105"/>
              </a:xfrm>
              <a:prstGeom prst="ellipse">
                <a:avLst/>
              </a:prstGeom>
              <a:noFill/>
              <a:ln>
                <a:solidFill>
                  <a:srgbClr val="0478B9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134F69B7-5102-0955-3678-942EEA90DF86}"/>
                </a:ext>
              </a:extLst>
            </p:cNvPr>
            <p:cNvSpPr txBox="1"/>
            <p:nvPr/>
          </p:nvSpPr>
          <p:spPr>
            <a:xfrm>
              <a:off x="4283968" y="4299942"/>
              <a:ext cx="13281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olidFill>
                    <a:srgbClr val="0478B9"/>
                  </a:solidFill>
                </a:rPr>
                <a:t>Clean limit of </a:t>
              </a:r>
              <a:r>
                <a:rPr lang="en-GB" sz="1200" i="1" dirty="0" err="1">
                  <a:solidFill>
                    <a:srgbClr val="0478B9"/>
                  </a:solidFill>
                </a:rPr>
                <a:t>λ</a:t>
              </a:r>
              <a:r>
                <a:rPr lang="en-GB" sz="1200" baseline="-25000" dirty="0" err="1">
                  <a:solidFill>
                    <a:srgbClr val="0478B9"/>
                  </a:solidFill>
                </a:rPr>
                <a:t>L</a:t>
              </a:r>
              <a:endParaRPr lang="en-GB" sz="1200" dirty="0">
                <a:solidFill>
                  <a:srgbClr val="0478B9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9751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EBB6449-7DDC-5714-D03D-662A1F270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339502"/>
            <a:ext cx="5112246" cy="575841"/>
          </a:xfrm>
        </p:spPr>
        <p:txBody>
          <a:bodyPr>
            <a:normAutofit/>
          </a:bodyPr>
          <a:lstStyle/>
          <a:p>
            <a:r>
              <a:rPr lang="en-GB" dirty="0"/>
              <a:t>Post-Deposition Annealing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CFCCDCE-A1FA-4C20-AE96-529D96E3D7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9D5144-004E-1E45-907B-65C86CA25C3F}" type="slidenum">
              <a:rPr lang="de-DE" smtClean="0"/>
              <a:pPr/>
              <a:t>23</a:t>
            </a:fld>
            <a:endParaRPr lang="de-DE"/>
          </a:p>
        </p:txBody>
      </p: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053B27DC-3E39-4130-8BA2-932B5E19D6CF}"/>
              </a:ext>
            </a:extLst>
          </p:cNvPr>
          <p:cNvGrpSpPr/>
          <p:nvPr/>
        </p:nvGrpSpPr>
        <p:grpSpPr>
          <a:xfrm>
            <a:off x="7524327" y="-1"/>
            <a:ext cx="1736809" cy="771551"/>
            <a:chOff x="7812360" y="76971"/>
            <a:chExt cx="1437783" cy="680100"/>
          </a:xfrm>
        </p:grpSpPr>
        <p:sp>
          <p:nvSpPr>
            <p:cNvPr id="19" name="Titel 1">
              <a:extLst>
                <a:ext uri="{FF2B5EF4-FFF2-40B4-BE49-F238E27FC236}">
                  <a16:creationId xmlns:a16="http://schemas.microsoft.com/office/drawing/2014/main" id="{B00B288E-EEFC-9AE1-5C58-78C22A0CEC6D}"/>
                </a:ext>
              </a:extLst>
            </p:cNvPr>
            <p:cNvSpPr txBox="1">
              <a:spLocks/>
            </p:cNvSpPr>
            <p:nvPr/>
          </p:nvSpPr>
          <p:spPr>
            <a:xfrm>
              <a:off x="7812360" y="76971"/>
              <a:ext cx="1331640" cy="680100"/>
            </a:xfrm>
            <a:prstGeom prst="teardrop">
              <a:avLst/>
            </a:prstGeom>
            <a:solidFill>
              <a:schemeClr val="accent2">
                <a:alpha val="10205"/>
              </a:schemeClr>
            </a:solidFill>
            <a:ln>
              <a:noFill/>
            </a:ln>
          </p:spPr>
          <p:txBody>
            <a:bodyPr vert="horz" lIns="0" tIns="45720" rIns="91440" bIns="45720" rtlCol="0" anchor="ctr" anchorCtr="0">
              <a:noAutofit/>
            </a:bodyPr>
            <a:lstStyle>
              <a:lvl1pPr algn="l" defTabSz="914400" rtl="0" eaLnBrk="1" latinLnBrk="0" hangingPunct="1">
                <a:lnSpc>
                  <a:spcPct val="110000"/>
                </a:lnSpc>
                <a:spcBef>
                  <a:spcPct val="0"/>
                </a:spcBef>
                <a:buNone/>
                <a:defRPr lang="de-DE" sz="2600" b="1" kern="1200" dirty="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endParaRPr lang="de-DE" sz="1200" dirty="0"/>
            </a:p>
          </p:txBody>
        </p: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E16390C3-435F-C660-F03A-7CF7B293AFC7}"/>
                </a:ext>
              </a:extLst>
            </p:cNvPr>
            <p:cNvSpPr txBox="1"/>
            <p:nvPr/>
          </p:nvSpPr>
          <p:spPr>
            <a:xfrm>
              <a:off x="7871970" y="108696"/>
              <a:ext cx="484820" cy="61555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GB" sz="3400" b="1" dirty="0">
                  <a:solidFill>
                    <a:schemeClr val="accent2"/>
                  </a:solidFill>
                  <a:latin typeface="+mj-lt"/>
                </a:rPr>
                <a:t>1</a:t>
              </a:r>
            </a:p>
          </p:txBody>
        </p: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7ED1DBFA-D55F-7E1C-AD5E-3740C52A1826}"/>
                </a:ext>
              </a:extLst>
            </p:cNvPr>
            <p:cNvSpPr txBox="1"/>
            <p:nvPr/>
          </p:nvSpPr>
          <p:spPr>
            <a:xfrm>
              <a:off x="8170023" y="154863"/>
              <a:ext cx="1080120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de-DE" sz="1400" b="1" dirty="0">
                  <a:latin typeface="+mj-lt"/>
                </a:rPr>
                <a:t>Theory &amp; Methods</a:t>
              </a:r>
              <a:endParaRPr lang="en-GB" sz="1400" b="1" dirty="0">
                <a:latin typeface="+mj-lt"/>
              </a:endParaRPr>
            </a:p>
          </p:txBody>
        </p:sp>
      </p:grpSp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5E0F8CBC-7129-297C-E411-9377A842A5FD}"/>
              </a:ext>
            </a:extLst>
          </p:cNvPr>
          <p:cNvGrpSpPr/>
          <p:nvPr/>
        </p:nvGrpSpPr>
        <p:grpSpPr>
          <a:xfrm>
            <a:off x="467544" y="1306008"/>
            <a:ext cx="4385818" cy="2531483"/>
            <a:chOff x="4313174" y="1176598"/>
            <a:chExt cx="4385818" cy="2531483"/>
          </a:xfrm>
        </p:grpSpPr>
        <p:grpSp>
          <p:nvGrpSpPr>
            <p:cNvPr id="38" name="Gruppieren 37">
              <a:extLst>
                <a:ext uri="{FF2B5EF4-FFF2-40B4-BE49-F238E27FC236}">
                  <a16:creationId xmlns:a16="http://schemas.microsoft.com/office/drawing/2014/main" id="{6C96C715-B228-04CC-D30F-CFD5C21C1854}"/>
                </a:ext>
              </a:extLst>
            </p:cNvPr>
            <p:cNvGrpSpPr/>
            <p:nvPr/>
          </p:nvGrpSpPr>
          <p:grpSpPr>
            <a:xfrm>
              <a:off x="4313174" y="1176598"/>
              <a:ext cx="4385818" cy="2531483"/>
              <a:chOff x="4597200" y="988740"/>
              <a:chExt cx="4385818" cy="2531483"/>
            </a:xfrm>
          </p:grpSpPr>
          <p:sp>
            <p:nvSpPr>
              <p:cNvPr id="39" name="Inhaltsplatzhalter 1">
                <a:extLst>
                  <a:ext uri="{FF2B5EF4-FFF2-40B4-BE49-F238E27FC236}">
                    <a16:creationId xmlns:a16="http://schemas.microsoft.com/office/drawing/2014/main" id="{E965F5C9-5516-6B1B-808E-51A3F5625710}"/>
                  </a:ext>
                </a:extLst>
              </p:cNvPr>
              <p:cNvSpPr/>
              <p:nvPr/>
            </p:nvSpPr>
            <p:spPr>
              <a:xfrm>
                <a:off x="4628098" y="988740"/>
                <a:ext cx="4354920" cy="3616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0" tIns="45000" rIns="90000" bIns="45000" anchor="t">
                <a:normAutofit/>
              </a:bodyPr>
              <a:lstStyle/>
              <a:p>
                <a:pPr defTabSz="914400">
                  <a:lnSpc>
                    <a:spcPct val="110000"/>
                  </a:lnSpc>
                  <a:spcBef>
                    <a:spcPts val="1199"/>
                  </a:spcBef>
                  <a:tabLst>
                    <a:tab pos="0" algn="l"/>
                  </a:tabLst>
                </a:pPr>
                <a:r>
                  <a:rPr lang="de-DE" sz="1500" b="1" strike="noStrike" spc="-1" dirty="0">
                    <a:solidFill>
                      <a:schemeClr val="dk1"/>
                    </a:solidFill>
                    <a:latin typeface="Arial"/>
                  </a:rPr>
                  <a:t>→ Improvement of </a:t>
                </a:r>
                <a:r>
                  <a:rPr lang="de-DE" sz="1500" b="1" i="1" strike="noStrike" spc="-1" dirty="0">
                    <a:solidFill>
                      <a:schemeClr val="dk1"/>
                    </a:solidFill>
                    <a:latin typeface="Arial"/>
                  </a:rPr>
                  <a:t>T</a:t>
                </a:r>
                <a:r>
                  <a:rPr lang="de-DE" sz="1500" b="1" strike="noStrike" spc="-1" baseline="-25000" dirty="0">
                    <a:solidFill>
                      <a:schemeClr val="dk1"/>
                    </a:solidFill>
                    <a:latin typeface="Arial"/>
                  </a:rPr>
                  <a:t>C</a:t>
                </a:r>
                <a:r>
                  <a:rPr lang="de-DE" sz="1500" b="1" strike="noStrike" spc="-1" dirty="0">
                    <a:solidFill>
                      <a:schemeClr val="dk1"/>
                    </a:solidFill>
                    <a:latin typeface="Arial"/>
                  </a:rPr>
                  <a:t> and </a:t>
                </a:r>
                <a:r>
                  <a:rPr lang="de-DE" sz="1500" b="1" i="1" strike="noStrike" spc="-1" dirty="0">
                    <a:solidFill>
                      <a:schemeClr val="dk1"/>
                    </a:solidFill>
                    <a:latin typeface="Arial"/>
                  </a:rPr>
                  <a:t>H</a:t>
                </a:r>
                <a:r>
                  <a:rPr lang="de-DE" sz="1500" b="1" strike="noStrike" spc="-1" baseline="-25000" dirty="0">
                    <a:solidFill>
                      <a:schemeClr val="dk1"/>
                    </a:solidFill>
                    <a:latin typeface="Arial"/>
                  </a:rPr>
                  <a:t>C1</a:t>
                </a:r>
                <a:endParaRPr lang="de-DE" sz="1500" b="1" strike="noStrike" spc="-1" dirty="0">
                  <a:solidFill>
                    <a:srgbClr val="000000"/>
                  </a:solidFill>
                  <a:latin typeface="Calibri"/>
                </a:endParaRPr>
              </a:p>
            </p:txBody>
          </p:sp>
          <p:grpSp>
            <p:nvGrpSpPr>
              <p:cNvPr id="40" name="Gruppieren 39">
                <a:extLst>
                  <a:ext uri="{FF2B5EF4-FFF2-40B4-BE49-F238E27FC236}">
                    <a16:creationId xmlns:a16="http://schemas.microsoft.com/office/drawing/2014/main" id="{748EE9B3-B09A-A869-F80C-813B82056046}"/>
                  </a:ext>
                </a:extLst>
              </p:cNvPr>
              <p:cNvGrpSpPr/>
              <p:nvPr/>
            </p:nvGrpSpPr>
            <p:grpSpPr>
              <a:xfrm>
                <a:off x="4597200" y="1427760"/>
                <a:ext cx="4287960" cy="2092463"/>
                <a:chOff x="4597200" y="1427760"/>
                <a:chExt cx="4287960" cy="2092463"/>
              </a:xfrm>
            </p:grpSpPr>
            <p:grpSp>
              <p:nvGrpSpPr>
                <p:cNvPr id="41" name="Gruppieren 40">
                  <a:extLst>
                    <a:ext uri="{FF2B5EF4-FFF2-40B4-BE49-F238E27FC236}">
                      <a16:creationId xmlns:a16="http://schemas.microsoft.com/office/drawing/2014/main" id="{8A44520D-D443-3599-EA40-B8B6203CE3A1}"/>
                    </a:ext>
                  </a:extLst>
                </p:cNvPr>
                <p:cNvGrpSpPr/>
                <p:nvPr/>
              </p:nvGrpSpPr>
              <p:grpSpPr>
                <a:xfrm>
                  <a:off x="4597200" y="1427760"/>
                  <a:ext cx="4287960" cy="2092463"/>
                  <a:chOff x="4597200" y="1427760"/>
                  <a:chExt cx="4287960" cy="2092463"/>
                </a:xfrm>
              </p:grpSpPr>
              <p:sp>
                <p:nvSpPr>
                  <p:cNvPr id="43" name="Textfeld 15">
                    <a:extLst>
                      <a:ext uri="{FF2B5EF4-FFF2-40B4-BE49-F238E27FC236}">
                        <a16:creationId xmlns:a16="http://schemas.microsoft.com/office/drawing/2014/main" id="{321C44F6-9C4C-E090-DFC3-372D085D737B}"/>
                      </a:ext>
                    </a:extLst>
                  </p:cNvPr>
                  <p:cNvSpPr/>
                  <p:nvPr/>
                </p:nvSpPr>
                <p:spPr>
                  <a:xfrm>
                    <a:off x="6332400" y="3306233"/>
                    <a:ext cx="2552760" cy="21399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  <p:txBody>
                  <a:bodyPr wrap="square" lIns="90000" tIns="45000" rIns="90000" bIns="45000" anchor="t">
                    <a:spAutoFit/>
                  </a:bodyPr>
                  <a:lstStyle/>
                  <a:p>
                    <a:pPr algn="r" defTabSz="457200">
                      <a:lnSpc>
                        <a:spcPct val="100000"/>
                      </a:lnSpc>
                    </a:pPr>
                    <a:r>
                      <a:rPr lang="es-ES" sz="800" b="0" strike="noStrike" spc="-1" dirty="0">
                        <a:solidFill>
                          <a:schemeClr val="dk1"/>
                        </a:solidFill>
                        <a:latin typeface="TheSans UHH"/>
                      </a:rPr>
                      <a:t>[</a:t>
                    </a:r>
                    <a:r>
                      <a:rPr lang="es-ES" sz="800" b="0" strike="noStrike" spc="-1" dirty="0" err="1">
                        <a:solidFill>
                          <a:schemeClr val="dk1"/>
                        </a:solidFill>
                        <a:latin typeface="TheSans UHH"/>
                      </a:rPr>
                      <a:t>Gonzalez.I</a:t>
                    </a:r>
                    <a:r>
                      <a:rPr lang="es-ES" sz="800" b="0" strike="noStrike" spc="-1" dirty="0">
                        <a:solidFill>
                          <a:schemeClr val="dk1"/>
                        </a:solidFill>
                        <a:latin typeface="TheSans UHH"/>
                      </a:rPr>
                      <a:t>. et al., J. </a:t>
                    </a:r>
                    <a:r>
                      <a:rPr lang="es-ES" sz="800" b="0" strike="noStrike" spc="-1" dirty="0" err="1">
                        <a:solidFill>
                          <a:schemeClr val="dk1"/>
                        </a:solidFill>
                        <a:latin typeface="TheSans UHH"/>
                      </a:rPr>
                      <a:t>Appl</a:t>
                    </a:r>
                    <a:r>
                      <a:rPr lang="es-ES" sz="800" b="0" strike="noStrike" spc="-1" dirty="0">
                        <a:solidFill>
                          <a:schemeClr val="dk1"/>
                        </a:solidFill>
                        <a:latin typeface="TheSans UHH"/>
                      </a:rPr>
                      <a:t>. </a:t>
                    </a:r>
                    <a:r>
                      <a:rPr lang="es-ES" sz="800" b="0" strike="noStrike" spc="-1" dirty="0" err="1">
                        <a:solidFill>
                          <a:schemeClr val="dk1"/>
                        </a:solidFill>
                        <a:latin typeface="TheSans UHH"/>
                      </a:rPr>
                      <a:t>Phys</a:t>
                    </a:r>
                    <a:r>
                      <a:rPr lang="es-ES" sz="800" b="0" strike="noStrike" spc="-1" dirty="0">
                        <a:solidFill>
                          <a:schemeClr val="dk1"/>
                        </a:solidFill>
                        <a:latin typeface="TheSans UHH"/>
                      </a:rPr>
                      <a:t>. 134, 035301 (2023)]</a:t>
                    </a:r>
                    <a:endParaRPr lang="de-DE" sz="800" b="0" strike="noStrike" spc="-1" dirty="0">
                      <a:solidFill>
                        <a:srgbClr val="000000"/>
                      </a:solidFill>
                      <a:latin typeface="Calibri"/>
                    </a:endParaRPr>
                  </a:p>
                </p:txBody>
              </p:sp>
              <p:pic>
                <p:nvPicPr>
                  <p:cNvPr id="44" name="Grafik 43">
                    <a:extLst>
                      <a:ext uri="{FF2B5EF4-FFF2-40B4-BE49-F238E27FC236}">
                        <a16:creationId xmlns:a16="http://schemas.microsoft.com/office/drawing/2014/main" id="{4A10AC86-E100-1A9C-1274-6593EDE4AE08}"/>
                      </a:ext>
                    </a:extLst>
                  </p:cNvPr>
                  <p:cNvPicPr/>
                  <p:nvPr/>
                </p:nvPicPr>
                <p:blipFill>
                  <a:blip r:embed="rId2"/>
                  <a:stretch/>
                </p:blipFill>
                <p:spPr>
                  <a:xfrm>
                    <a:off x="4597200" y="1427760"/>
                    <a:ext cx="2153520" cy="178020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  <p:sp>
                <p:nvSpPr>
                  <p:cNvPr id="45" name="Textfeld 19">
                    <a:extLst>
                      <a:ext uri="{FF2B5EF4-FFF2-40B4-BE49-F238E27FC236}">
                        <a16:creationId xmlns:a16="http://schemas.microsoft.com/office/drawing/2014/main" id="{C5CFFB33-658A-9219-3969-ED6AD3D2CBE8}"/>
                      </a:ext>
                    </a:extLst>
                  </p:cNvPr>
                  <p:cNvSpPr/>
                  <p:nvPr/>
                </p:nvSpPr>
                <p:spPr>
                  <a:xfrm>
                    <a:off x="6162261" y="3163463"/>
                    <a:ext cx="2722899" cy="21399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  <p:txBody>
                  <a:bodyPr wrap="square" lIns="90000" tIns="45000" rIns="90000" bIns="45000" anchor="t">
                    <a:spAutoFit/>
                  </a:bodyPr>
                  <a:lstStyle/>
                  <a:p>
                    <a:pPr algn="r" defTabSz="457200">
                      <a:lnSpc>
                        <a:spcPct val="100000"/>
                      </a:lnSpc>
                    </a:pPr>
                    <a:r>
                      <a:rPr lang="es-ES" sz="800" b="0" strike="noStrike" spc="-1" dirty="0">
                        <a:solidFill>
                          <a:schemeClr val="dk1"/>
                        </a:solidFill>
                        <a:latin typeface="TheSans UHH"/>
                      </a:rPr>
                      <a:t>[</a:t>
                    </a:r>
                    <a:r>
                      <a:rPr lang="es-ES" sz="800" b="0" strike="noStrike" spc="-1" dirty="0" err="1">
                        <a:solidFill>
                          <a:schemeClr val="dk1"/>
                        </a:solidFill>
                        <a:latin typeface="TheSans UHH"/>
                      </a:rPr>
                      <a:t>Gonzalez.I</a:t>
                    </a:r>
                    <a:r>
                      <a:rPr lang="es-ES" sz="800" b="0" strike="noStrike" spc="-1" dirty="0">
                        <a:solidFill>
                          <a:schemeClr val="dk1"/>
                        </a:solidFill>
                        <a:latin typeface="TheSans UHH"/>
                      </a:rPr>
                      <a:t>. et al., J. </a:t>
                    </a:r>
                    <a:r>
                      <a:rPr lang="es-ES" sz="800" b="0" strike="noStrike" spc="-1" dirty="0" err="1">
                        <a:solidFill>
                          <a:schemeClr val="dk1"/>
                        </a:solidFill>
                        <a:latin typeface="TheSans UHH"/>
                      </a:rPr>
                      <a:t>Appl</a:t>
                    </a:r>
                    <a:r>
                      <a:rPr lang="es-ES" sz="800" b="0" strike="noStrike" spc="-1" dirty="0">
                        <a:solidFill>
                          <a:schemeClr val="dk1"/>
                        </a:solidFill>
                        <a:latin typeface="TheSans UHH"/>
                      </a:rPr>
                      <a:t>. </a:t>
                    </a:r>
                    <a:r>
                      <a:rPr lang="es-ES" sz="800" b="0" strike="noStrike" spc="-1" dirty="0" err="1">
                        <a:solidFill>
                          <a:schemeClr val="dk1"/>
                        </a:solidFill>
                        <a:latin typeface="TheSans UHH"/>
                      </a:rPr>
                      <a:t>Phys</a:t>
                    </a:r>
                    <a:r>
                      <a:rPr lang="es-ES" sz="800" b="0" strike="noStrike" spc="-1" dirty="0">
                        <a:solidFill>
                          <a:schemeClr val="dk1"/>
                        </a:solidFill>
                        <a:latin typeface="TheSans UHH"/>
                      </a:rPr>
                      <a:t>. 134, 159902 (2023)]</a:t>
                    </a:r>
                    <a:endParaRPr lang="de-DE" sz="800" b="0" strike="noStrike" spc="-1" dirty="0">
                      <a:solidFill>
                        <a:srgbClr val="000000"/>
                      </a:solidFill>
                      <a:latin typeface="Calibri"/>
                    </a:endParaRPr>
                  </a:p>
                </p:txBody>
              </p:sp>
            </p:grpSp>
            <p:sp>
              <p:nvSpPr>
                <p:cNvPr id="42" name="Textfeld 41">
                  <a:extLst>
                    <a:ext uri="{FF2B5EF4-FFF2-40B4-BE49-F238E27FC236}">
                      <a16:creationId xmlns:a16="http://schemas.microsoft.com/office/drawing/2014/main" id="{EAE96AD5-3CE5-88F7-6FA6-B4EBD2C837CA}"/>
                    </a:ext>
                  </a:extLst>
                </p:cNvPr>
                <p:cNvSpPr txBox="1"/>
                <p:nvPr/>
              </p:nvSpPr>
              <p:spPr>
                <a:xfrm>
                  <a:off x="6852240" y="1470792"/>
                  <a:ext cx="2026693" cy="14773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800" i="1" spc="-1" dirty="0">
                      <a:solidFill>
                        <a:schemeClr val="dk1"/>
                      </a:solidFill>
                      <a:latin typeface="Arial"/>
                    </a:rPr>
                    <a:t>μ</a:t>
                  </a:r>
                  <a:r>
                    <a:rPr lang="de-DE" spc="-1" baseline="-25000" dirty="0">
                      <a:solidFill>
                        <a:schemeClr val="dk1"/>
                      </a:solidFill>
                      <a:latin typeface="Arial"/>
                    </a:rPr>
                    <a:t>0</a:t>
                  </a:r>
                  <a:r>
                    <a:rPr lang="de-DE" i="1" spc="-1" dirty="0">
                      <a:solidFill>
                        <a:schemeClr val="dk1"/>
                      </a:solidFill>
                      <a:latin typeface="Arial"/>
                    </a:rPr>
                    <a:t>H</a:t>
                  </a:r>
                  <a:r>
                    <a:rPr lang="de-DE" spc="-1" baseline="-25000" dirty="0">
                      <a:solidFill>
                        <a:schemeClr val="dk1"/>
                      </a:solidFill>
                      <a:latin typeface="Arial"/>
                    </a:rPr>
                    <a:t>C1</a:t>
                  </a:r>
                  <a:r>
                    <a:rPr lang="de-DE" spc="-1" dirty="0">
                      <a:solidFill>
                        <a:schemeClr val="dk1"/>
                      </a:solidFill>
                      <a:latin typeface="Arial"/>
                    </a:rPr>
                    <a:t> = 15 </a:t>
                  </a:r>
                  <a:r>
                    <a:rPr lang="de-DE" spc="-1" dirty="0" err="1">
                      <a:solidFill>
                        <a:schemeClr val="dk1"/>
                      </a:solidFill>
                      <a:latin typeface="Arial"/>
                    </a:rPr>
                    <a:t>mT</a:t>
                  </a:r>
                  <a:endParaRPr lang="de-DE" spc="-1" dirty="0">
                    <a:solidFill>
                      <a:schemeClr val="dk1"/>
                    </a:solidFill>
                    <a:latin typeface="Arial"/>
                  </a:endParaRPr>
                </a:p>
                <a:p>
                  <a:r>
                    <a:rPr lang="de-DE" sz="1800" i="1" spc="-1" dirty="0">
                      <a:solidFill>
                        <a:srgbClr val="FF0000"/>
                      </a:solidFill>
                      <a:latin typeface="Arial"/>
                    </a:rPr>
                    <a:t>μ</a:t>
                  </a:r>
                  <a:r>
                    <a:rPr lang="de-DE" spc="-1" baseline="-25000" dirty="0">
                      <a:solidFill>
                        <a:srgbClr val="FF0000"/>
                      </a:solidFill>
                      <a:latin typeface="Arial"/>
                    </a:rPr>
                    <a:t>0</a:t>
                  </a:r>
                  <a:r>
                    <a:rPr lang="de-DE" i="1" spc="-1" dirty="0">
                      <a:solidFill>
                        <a:srgbClr val="FF0000"/>
                      </a:solidFill>
                      <a:latin typeface="Arial"/>
                    </a:rPr>
                    <a:t>H</a:t>
                  </a:r>
                  <a:r>
                    <a:rPr lang="de-DE" spc="-1" baseline="-25000" dirty="0">
                      <a:solidFill>
                        <a:srgbClr val="FF0000"/>
                      </a:solidFill>
                      <a:latin typeface="Arial"/>
                    </a:rPr>
                    <a:t>C1</a:t>
                  </a:r>
                  <a:r>
                    <a:rPr lang="de-DE" spc="-1" dirty="0">
                      <a:solidFill>
                        <a:srgbClr val="FF0000"/>
                      </a:solidFill>
                      <a:latin typeface="Arial"/>
                    </a:rPr>
                    <a:t> = 81 </a:t>
                  </a:r>
                  <a:r>
                    <a:rPr lang="de-DE" spc="-1" dirty="0" err="1">
                      <a:solidFill>
                        <a:srgbClr val="FF0000"/>
                      </a:solidFill>
                      <a:latin typeface="Arial"/>
                    </a:rPr>
                    <a:t>mT</a:t>
                  </a:r>
                  <a:endParaRPr lang="de-DE" dirty="0">
                    <a:solidFill>
                      <a:srgbClr val="FF0000"/>
                    </a:solidFill>
                  </a:endParaRPr>
                </a:p>
                <a:p>
                  <a:r>
                    <a:rPr lang="de-DE" sz="1800" i="1" spc="-1" dirty="0">
                      <a:solidFill>
                        <a:schemeClr val="accent5">
                          <a:lumMod val="50000"/>
                        </a:schemeClr>
                      </a:solidFill>
                      <a:latin typeface="Arial"/>
                    </a:rPr>
                    <a:t>μ</a:t>
                  </a:r>
                  <a:r>
                    <a:rPr lang="de-DE" spc="-1" baseline="-25000" dirty="0">
                      <a:solidFill>
                        <a:schemeClr val="accent5">
                          <a:lumMod val="50000"/>
                        </a:schemeClr>
                      </a:solidFill>
                      <a:latin typeface="Arial"/>
                    </a:rPr>
                    <a:t>0</a:t>
                  </a:r>
                  <a:r>
                    <a:rPr lang="de-DE" i="1" spc="-1" dirty="0">
                      <a:solidFill>
                        <a:schemeClr val="accent5">
                          <a:lumMod val="50000"/>
                        </a:schemeClr>
                      </a:solidFill>
                      <a:latin typeface="Arial"/>
                    </a:rPr>
                    <a:t>H</a:t>
                  </a:r>
                  <a:r>
                    <a:rPr lang="de-DE" spc="-1" baseline="-25000" dirty="0">
                      <a:solidFill>
                        <a:schemeClr val="accent5">
                          <a:lumMod val="50000"/>
                        </a:schemeClr>
                      </a:solidFill>
                      <a:latin typeface="Arial"/>
                    </a:rPr>
                    <a:t>C1</a:t>
                  </a:r>
                  <a:r>
                    <a:rPr lang="de-DE" spc="-1" dirty="0">
                      <a:solidFill>
                        <a:schemeClr val="accent5">
                          <a:lumMod val="50000"/>
                        </a:schemeClr>
                      </a:solidFill>
                      <a:latin typeface="Arial"/>
                    </a:rPr>
                    <a:t> = 98 </a:t>
                  </a:r>
                  <a:r>
                    <a:rPr lang="de-DE" spc="-1" dirty="0" err="1">
                      <a:solidFill>
                        <a:schemeClr val="accent5">
                          <a:lumMod val="50000"/>
                        </a:schemeClr>
                      </a:solidFill>
                      <a:latin typeface="Arial"/>
                    </a:rPr>
                    <a:t>mT</a:t>
                  </a:r>
                  <a:endParaRPr lang="de-DE" spc="-1" dirty="0">
                    <a:solidFill>
                      <a:schemeClr val="accent5">
                        <a:lumMod val="50000"/>
                      </a:schemeClr>
                    </a:solidFill>
                    <a:latin typeface="Arial"/>
                  </a:endParaRPr>
                </a:p>
                <a:p>
                  <a:endParaRPr lang="de-DE" spc="-1" dirty="0">
                    <a:solidFill>
                      <a:schemeClr val="accent5">
                        <a:lumMod val="50000"/>
                      </a:schemeClr>
                    </a:solidFill>
                    <a:latin typeface="Arial"/>
                  </a:endParaRPr>
                </a:p>
                <a:p>
                  <a:r>
                    <a:rPr lang="el-GR" i="1" spc="-1" dirty="0">
                      <a:solidFill>
                        <a:schemeClr val="dk1"/>
                      </a:solidFill>
                    </a:rPr>
                    <a:t>μ</a:t>
                  </a:r>
                  <a:r>
                    <a:rPr lang="el-GR" spc="-1" baseline="-25000" dirty="0">
                      <a:solidFill>
                        <a:schemeClr val="dk1"/>
                      </a:solidFill>
                    </a:rPr>
                    <a:t>0</a:t>
                  </a:r>
                  <a:r>
                    <a:rPr lang="de-DE" i="1" spc="-1" dirty="0">
                      <a:solidFill>
                        <a:schemeClr val="dk1"/>
                      </a:solidFill>
                    </a:rPr>
                    <a:t>H</a:t>
                  </a:r>
                  <a:r>
                    <a:rPr lang="de-DE" spc="-1" baseline="-25000" dirty="0">
                      <a:solidFill>
                        <a:schemeClr val="dk1"/>
                      </a:solidFill>
                    </a:rPr>
                    <a:t>C1,bulk</a:t>
                  </a:r>
                  <a:r>
                    <a:rPr lang="de-DE" spc="-1" dirty="0">
                      <a:solidFill>
                        <a:schemeClr val="dk1"/>
                      </a:solidFill>
                    </a:rPr>
                    <a:t> </a:t>
                  </a:r>
                  <a:r>
                    <a:rPr lang="de-DE" spc="-1" dirty="0">
                      <a:solidFill>
                        <a:schemeClr val="dk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≈</a:t>
                  </a:r>
                  <a:r>
                    <a:rPr lang="de-DE" spc="-1" dirty="0">
                      <a:solidFill>
                        <a:schemeClr val="dk1"/>
                      </a:solidFill>
                    </a:rPr>
                    <a:t> 33 </a:t>
                  </a:r>
                  <a:r>
                    <a:rPr lang="de-DE" spc="-1" dirty="0" err="1">
                      <a:solidFill>
                        <a:schemeClr val="dk1"/>
                      </a:solidFill>
                    </a:rPr>
                    <a:t>mT</a:t>
                  </a:r>
                  <a:endParaRPr lang="de-DE" spc="-1" dirty="0">
                    <a:solidFill>
                      <a:schemeClr val="dk1"/>
                    </a:solidFill>
                  </a:endParaRPr>
                </a:p>
              </p:txBody>
            </p:sp>
          </p:grpSp>
        </p:grp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9E3A060A-1877-E27A-6E09-D3AEAAB5C369}"/>
                </a:ext>
              </a:extLst>
            </p:cNvPr>
            <p:cNvSpPr/>
            <p:nvPr/>
          </p:nvSpPr>
          <p:spPr>
            <a:xfrm>
              <a:off x="6422491" y="1615618"/>
              <a:ext cx="124006" cy="12441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</p:grpSp>
      <p:sp>
        <p:nvSpPr>
          <p:cNvPr id="2" name="Inhaltsplatzhalter 6">
            <a:extLst>
              <a:ext uri="{FF2B5EF4-FFF2-40B4-BE49-F238E27FC236}">
                <a16:creationId xmlns:a16="http://schemas.microsoft.com/office/drawing/2014/main" id="{D404B728-C930-FAD8-E676-76DB03D8F0F9}"/>
              </a:ext>
            </a:extLst>
          </p:cNvPr>
          <p:cNvSpPr txBox="1">
            <a:spLocks/>
          </p:cNvSpPr>
          <p:nvPr/>
        </p:nvSpPr>
        <p:spPr>
          <a:xfrm>
            <a:off x="4850797" y="1898112"/>
            <a:ext cx="3969353" cy="1474032"/>
          </a:xfrm>
          <a:prstGeom prst="rect">
            <a:avLst/>
          </a:prstGeom>
          <a:ln w="28575">
            <a:solidFill>
              <a:srgbClr val="E2001A"/>
            </a:solidFill>
          </a:ln>
        </p:spPr>
        <p:txBody>
          <a:bodyPr vert="horz" lIns="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 900 °C annealing for 1 hour</a:t>
            </a:r>
            <a:br>
              <a:rPr lang="en-GB" dirty="0"/>
            </a:br>
            <a:br>
              <a:rPr lang="en-GB" dirty="0"/>
            </a:br>
            <a:r>
              <a:rPr lang="en-GB" dirty="0"/>
              <a:t>     → heating rate 3 °C/min</a:t>
            </a:r>
          </a:p>
          <a:p>
            <a:pPr marL="0" indent="0">
              <a:buNone/>
            </a:pPr>
            <a:r>
              <a:rPr lang="en-GB" dirty="0"/>
              <a:t>     → controlled cooling rate ~ 1.45 °C/min</a:t>
            </a:r>
            <a:br>
              <a:rPr lang="en-GB" dirty="0"/>
            </a:br>
            <a:r>
              <a:rPr lang="en-GB" dirty="0"/>
              <a:t>          for 8 hours to 200 °C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43445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B810436-CBC6-9A78-5AF9-0FF74724E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Flux Expulsion Measurement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A29AB60-E11E-8105-31A5-94FDBF45BB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9D5144-004E-1E45-907B-65C86CA25C3F}" type="slidenum">
              <a:rPr lang="de-DE" smtClean="0"/>
              <a:pPr/>
              <a:t>24</a:t>
            </a:fld>
            <a:endParaRPr lang="de-DE"/>
          </a:p>
        </p:txBody>
      </p:sp>
      <p:pic>
        <p:nvPicPr>
          <p:cNvPr id="7" name="Grafik 5">
            <a:extLst>
              <a:ext uri="{FF2B5EF4-FFF2-40B4-BE49-F238E27FC236}">
                <a16:creationId xmlns:a16="http://schemas.microsoft.com/office/drawing/2014/main" id="{E239FB33-E7EA-54D5-438F-3F7386322720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619672" y="4371950"/>
            <a:ext cx="503734" cy="437497"/>
          </a:xfrm>
          <a:prstGeom prst="rect">
            <a:avLst/>
          </a:prstGeom>
          <a:ln w="0">
            <a:noFill/>
          </a:ln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29ED33F7-AEA6-212F-EC0F-300BB70A3D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4603" y="1123096"/>
            <a:ext cx="6334794" cy="2897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9019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A3419E7B-3D6C-AB0B-6176-76F1CA561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STEM Measurements at CERN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6DC0541-E025-1EDE-3CBE-EF366E8225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9D5144-004E-1E45-907B-65C86CA25C3F}" type="slidenum">
              <a:rPr lang="de-DE" smtClean="0"/>
              <a:pPr/>
              <a:t>25</a:t>
            </a:fld>
            <a:endParaRPr lang="de-DE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B60936F5-8A2D-C5A2-1607-7F4458E12F76}"/>
              </a:ext>
            </a:extLst>
          </p:cNvPr>
          <p:cNvGrpSpPr/>
          <p:nvPr/>
        </p:nvGrpSpPr>
        <p:grpSpPr>
          <a:xfrm>
            <a:off x="1115777" y="1041091"/>
            <a:ext cx="6912446" cy="3061317"/>
            <a:chOff x="4108039" y="2571751"/>
            <a:chExt cx="4712111" cy="1765172"/>
          </a:xfrm>
        </p:grpSpPr>
        <p:pic>
          <p:nvPicPr>
            <p:cNvPr id="7" name="Grafik 6" descr="Ein Bild, das Screenshot, Text enthält.&#10;&#10;Automatisch generierte Beschreibung">
              <a:extLst>
                <a:ext uri="{FF2B5EF4-FFF2-40B4-BE49-F238E27FC236}">
                  <a16:creationId xmlns:a16="http://schemas.microsoft.com/office/drawing/2014/main" id="{E14110EF-B556-37E5-D82C-81BE5ABE06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08039" y="2571751"/>
              <a:ext cx="4712111" cy="1765172"/>
            </a:xfrm>
            <a:prstGeom prst="rect">
              <a:avLst/>
            </a:prstGeom>
          </p:spPr>
        </p:pic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10E7C9C8-6A65-3ED9-F5BC-9BC4340F439F}"/>
                </a:ext>
              </a:extLst>
            </p:cNvPr>
            <p:cNvSpPr txBox="1"/>
            <p:nvPr/>
          </p:nvSpPr>
          <p:spPr>
            <a:xfrm>
              <a:off x="4108039" y="3822308"/>
              <a:ext cx="471211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1100" b="1" dirty="0">
                  <a:solidFill>
                    <a:schemeClr val="bg1"/>
                  </a:solidFill>
                </a:rPr>
                <a:t>Scanning transmission electron microscopy of Tc_6_2 Nb/NbTiN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08891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DF03C452-722B-7F36-2AEB-226B9E28E3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NbN Phase Diagram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64A2425-2CCF-D929-FF8C-E867D8FD79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9D5144-004E-1E45-907B-65C86CA25C3F}" type="slidenum">
              <a:rPr lang="de-DE" smtClean="0"/>
              <a:pPr/>
              <a:t>26</a:t>
            </a:fld>
            <a:endParaRPr lang="de-DE"/>
          </a:p>
        </p:txBody>
      </p:sp>
      <p:pic>
        <p:nvPicPr>
          <p:cNvPr id="9" name="Grafik 8" descr="Ein Bild, das Text, Diagramm, Reihe, Schrift enthält.&#10;&#10;Automatisch generierte Beschreibung">
            <a:extLst>
              <a:ext uri="{FF2B5EF4-FFF2-40B4-BE49-F238E27FC236}">
                <a16:creationId xmlns:a16="http://schemas.microsoft.com/office/drawing/2014/main" id="{66A423EE-9C2B-B544-87EF-C26069E04B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7904" y="255594"/>
            <a:ext cx="4920084" cy="4055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2658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A3A6E8E-FDC8-53D7-CA07-C3D06CAD7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PEALD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B7F5353-F965-9062-46AD-BAE2BEF429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9D5144-004E-1E45-907B-65C86CA25C3F}" type="slidenum">
              <a:rPr lang="de-DE" smtClean="0"/>
              <a:pPr/>
              <a:t>27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3885895E-2CD2-ADFA-BA12-990F0BBE3F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363" y="1305948"/>
            <a:ext cx="7953273" cy="2531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3665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76C86417-8C3A-BA54-70CD-E8AB11C50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Deposition specifications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59F401C-21DD-E376-BBC7-79ACAE2B89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9D5144-004E-1E45-907B-65C86CA25C3F}" type="slidenum">
              <a:rPr lang="de-DE" smtClean="0"/>
              <a:pPr/>
              <a:t>28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1A0A4B1D-4575-F4D0-DB08-364DD8C749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804" y="1095226"/>
            <a:ext cx="8172391" cy="2953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408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49B1AB-42B9-CD5E-1DD4-A254545CE1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fik 20">
            <a:extLst>
              <a:ext uri="{FF2B5EF4-FFF2-40B4-BE49-F238E27FC236}">
                <a16:creationId xmlns:a16="http://schemas.microsoft.com/office/drawing/2014/main" id="{0BABFC45-9951-B2DD-B144-1054E59FEC0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6690" b="32510"/>
          <a:stretch/>
        </p:blipFill>
        <p:spPr>
          <a:xfrm>
            <a:off x="6044235" y="627534"/>
            <a:ext cx="2736304" cy="1252593"/>
          </a:xfrm>
          <a:prstGeom prst="rect">
            <a:avLst/>
          </a:prstGeom>
        </p:spPr>
      </p:pic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5A2A04EB-7889-F815-7994-BD569B17A511}"/>
              </a:ext>
            </a:extLst>
          </p:cNvPr>
          <p:cNvCxnSpPr>
            <a:cxnSpLocks/>
          </p:cNvCxnSpPr>
          <p:nvPr/>
        </p:nvCxnSpPr>
        <p:spPr>
          <a:xfrm>
            <a:off x="6188251" y="1253831"/>
            <a:ext cx="2448272" cy="0"/>
          </a:xfrm>
          <a:prstGeom prst="straightConnector1">
            <a:avLst/>
          </a:prstGeom>
          <a:ln w="28575">
            <a:solidFill>
              <a:schemeClr val="accent3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>
            <a:extLst>
              <a:ext uri="{FF2B5EF4-FFF2-40B4-BE49-F238E27FC236}">
                <a16:creationId xmlns:a16="http://schemas.microsoft.com/office/drawing/2014/main" id="{6DEE3ABD-5DF5-66F5-7FE2-8F7ED16267EF}"/>
              </a:ext>
            </a:extLst>
          </p:cNvPr>
          <p:cNvSpPr txBox="1"/>
          <p:nvPr/>
        </p:nvSpPr>
        <p:spPr>
          <a:xfrm>
            <a:off x="6745518" y="1069164"/>
            <a:ext cx="1314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1"/>
                </a:solidFill>
              </a:rPr>
              <a:t>~ 45 MV/m</a:t>
            </a: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5DB8AA0-22D5-1CD9-5E93-B787160F32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131887"/>
            <a:ext cx="6980920" cy="3190206"/>
          </a:xfrm>
        </p:spPr>
        <p:txBody>
          <a:bodyPr>
            <a:normAutofit/>
          </a:bodyPr>
          <a:lstStyle/>
          <a:p>
            <a:pPr marL="228600" indent="-228600" defTabSz="914400">
              <a:lnSpc>
                <a:spcPct val="110000"/>
              </a:lnSpc>
              <a:spcBef>
                <a:spcPts val="1199"/>
              </a:spcBef>
              <a:buClr>
                <a:srgbClr val="0271BB"/>
              </a:buClr>
              <a:buFont typeface="Wingdings" charset="2"/>
              <a:buChar char=""/>
            </a:pP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SRF </a:t>
            </a:r>
            <a:r>
              <a:rPr lang="de-DE" sz="1600" b="0" strike="noStrike" spc="-1" dirty="0" err="1">
                <a:solidFill>
                  <a:schemeClr val="dk1"/>
                </a:solidFill>
                <a:latin typeface="Arial"/>
              </a:rPr>
              <a:t>cavities</a:t>
            </a: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z="1600" b="0" strike="noStrike" spc="-1" dirty="0" err="1">
                <a:solidFill>
                  <a:schemeClr val="dk1"/>
                </a:solidFill>
                <a:latin typeface="Arial"/>
              </a:rPr>
              <a:t>approach</a:t>
            </a: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z="1600" b="0" strike="noStrike" spc="-1" dirty="0" err="1">
                <a:solidFill>
                  <a:schemeClr val="dk1"/>
                </a:solidFill>
                <a:latin typeface="Arial"/>
              </a:rPr>
              <a:t>thermodynamic</a:t>
            </a: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z="1600" b="0" strike="noStrike" spc="-1" dirty="0" err="1">
                <a:solidFill>
                  <a:schemeClr val="dk1"/>
                </a:solidFill>
                <a:latin typeface="Arial"/>
              </a:rPr>
              <a:t>limit</a:t>
            </a: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z="1600" b="0" strike="noStrike" spc="-1" dirty="0" err="1">
                <a:solidFill>
                  <a:schemeClr val="dk1"/>
                </a:solidFill>
                <a:latin typeface="Arial"/>
              </a:rPr>
              <a:t>of</a:t>
            </a: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z="1600" b="0" strike="noStrike" spc="-1" dirty="0" err="1">
                <a:solidFill>
                  <a:schemeClr val="dk1"/>
                </a:solidFill>
                <a:latin typeface="Arial"/>
              </a:rPr>
              <a:t>niobium</a:t>
            </a:r>
            <a:endParaRPr lang="de-DE" sz="1600" b="0" strike="noStrike" spc="-1" dirty="0">
              <a:solidFill>
                <a:schemeClr val="dk1"/>
              </a:solidFill>
              <a:latin typeface="Arial"/>
            </a:endParaRPr>
          </a:p>
          <a:p>
            <a:pPr marL="228600" indent="-228600" defTabSz="914400">
              <a:lnSpc>
                <a:spcPct val="110000"/>
              </a:lnSpc>
              <a:spcBef>
                <a:spcPts val="1199"/>
              </a:spcBef>
              <a:buClr>
                <a:srgbClr val="0271BB"/>
              </a:buClr>
              <a:buFont typeface="Wingdings" charset="2"/>
              <a:buChar char=""/>
            </a:pPr>
            <a:r>
              <a:rPr lang="de-DE" sz="1600" b="1" strike="noStrike" spc="-1" dirty="0" err="1">
                <a:solidFill>
                  <a:schemeClr val="dk1"/>
                </a:solidFill>
                <a:latin typeface="Arial"/>
              </a:rPr>
              <a:t>Superconductor-Insulator-Superconductor</a:t>
            </a:r>
            <a:r>
              <a:rPr lang="de-DE" sz="1600" b="1" strike="noStrike" spc="-1" dirty="0">
                <a:solidFill>
                  <a:schemeClr val="dk1"/>
                </a:solidFill>
                <a:latin typeface="Arial"/>
              </a:rPr>
              <a:t> (SIS)</a:t>
            </a:r>
            <a:br>
              <a:rPr lang="de-DE" sz="1600" b="1" strike="noStrike" spc="-1" dirty="0">
                <a:solidFill>
                  <a:schemeClr val="dk1"/>
                </a:solidFill>
                <a:latin typeface="Arial"/>
              </a:rPr>
            </a:br>
            <a:r>
              <a:rPr lang="de-DE" sz="1600" b="1" spc="-1" dirty="0" err="1">
                <a:solidFill>
                  <a:schemeClr val="dk1"/>
                </a:solidFill>
                <a:latin typeface="Arial"/>
              </a:rPr>
              <a:t>m</a:t>
            </a:r>
            <a:r>
              <a:rPr lang="de-DE" sz="1600" b="1" strike="noStrike" spc="-1" dirty="0" err="1">
                <a:solidFill>
                  <a:schemeClr val="dk1"/>
                </a:solidFill>
                <a:latin typeface="Arial"/>
              </a:rPr>
              <a:t>ultilayers</a:t>
            </a:r>
            <a:endParaRPr lang="de-DE" sz="1600" b="1" strike="noStrike" spc="-1" dirty="0">
              <a:solidFill>
                <a:schemeClr val="dk1"/>
              </a:solidFill>
              <a:latin typeface="Arial"/>
            </a:endParaRPr>
          </a:p>
          <a:p>
            <a:pPr lvl="1">
              <a:spcBef>
                <a:spcPts val="1199"/>
              </a:spcBef>
              <a:buClr>
                <a:srgbClr val="0271BB"/>
              </a:buClr>
              <a:buFont typeface="Wingdings" pitchFamily="2" charset="2"/>
              <a:buChar char="Ø"/>
            </a:pPr>
            <a:r>
              <a:rPr lang="de-DE" spc="-1" dirty="0">
                <a:solidFill>
                  <a:schemeClr val="dk1"/>
                </a:solidFill>
                <a:latin typeface="Arial"/>
              </a:rPr>
              <a:t>Theory </a:t>
            </a:r>
            <a:r>
              <a:rPr lang="de-DE" spc="-1" dirty="0" err="1">
                <a:solidFill>
                  <a:schemeClr val="dk1"/>
                </a:solidFill>
                <a:latin typeface="Arial"/>
              </a:rPr>
              <a:t>shows</a:t>
            </a:r>
            <a:r>
              <a:rPr lang="de-D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b="1" spc="-1" dirty="0">
                <a:solidFill>
                  <a:schemeClr val="dk1"/>
                </a:solidFill>
                <a:latin typeface="Arial"/>
              </a:rPr>
              <a:t>potential </a:t>
            </a:r>
            <a:r>
              <a:rPr lang="de-DE" b="1" spc="-1" dirty="0" err="1">
                <a:solidFill>
                  <a:schemeClr val="dk1"/>
                </a:solidFill>
                <a:latin typeface="Arial"/>
              </a:rPr>
              <a:t>to</a:t>
            </a:r>
            <a:r>
              <a:rPr lang="de-DE" b="1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b="1" spc="-1" dirty="0" err="1">
                <a:solidFill>
                  <a:schemeClr val="dk1"/>
                </a:solidFill>
                <a:latin typeface="Arial"/>
              </a:rPr>
              <a:t>enhance</a:t>
            </a:r>
            <a:r>
              <a:rPr lang="de-DE" b="1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z="1600" b="1" i="1" strike="noStrike" spc="-1" dirty="0" err="1">
                <a:solidFill>
                  <a:schemeClr val="dk1"/>
                </a:solidFill>
                <a:latin typeface="Arial"/>
              </a:rPr>
              <a:t>E</a:t>
            </a:r>
            <a:r>
              <a:rPr lang="de-DE" sz="1600" b="1" strike="noStrike" spc="-1" baseline="-25000" dirty="0" err="1">
                <a:solidFill>
                  <a:schemeClr val="dk1"/>
                </a:solidFill>
                <a:latin typeface="Arial"/>
              </a:rPr>
              <a:t>acc</a:t>
            </a:r>
            <a:r>
              <a:rPr lang="de-DE" sz="1600" b="1" strike="noStrike" spc="-1" baseline="-25000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and </a:t>
            </a:r>
            <a:r>
              <a:rPr lang="de-DE" sz="1600" b="0" strike="noStrike" spc="-1" dirty="0" err="1">
                <a:solidFill>
                  <a:schemeClr val="dk1"/>
                </a:solidFill>
                <a:latin typeface="Arial"/>
              </a:rPr>
              <a:t>achieve</a:t>
            </a: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z="1600" b="0" strike="noStrike" spc="-1" dirty="0" err="1">
                <a:solidFill>
                  <a:schemeClr val="dk1"/>
                </a:solidFill>
                <a:latin typeface="Arial"/>
              </a:rPr>
              <a:t>lower</a:t>
            </a: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z="1600" b="0" strike="noStrike" spc="-1" dirty="0" err="1">
                <a:solidFill>
                  <a:schemeClr val="dk1"/>
                </a:solidFill>
                <a:latin typeface="Arial"/>
              </a:rPr>
              <a:t>rf</a:t>
            </a:r>
            <a:r>
              <a:rPr lang="de-D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z="1600" b="0" strike="noStrike" spc="-1" dirty="0" err="1">
                <a:solidFill>
                  <a:schemeClr val="dk1"/>
                </a:solidFill>
                <a:latin typeface="Arial"/>
              </a:rPr>
              <a:t>losses</a:t>
            </a:r>
            <a:endParaRPr lang="de-DE" sz="1600" b="0" strike="noStrike" spc="-1" dirty="0">
              <a:solidFill>
                <a:schemeClr val="dk1"/>
              </a:solidFill>
              <a:latin typeface="Arial"/>
            </a:endParaRPr>
          </a:p>
          <a:p>
            <a:pPr>
              <a:spcBef>
                <a:spcPts val="1199"/>
              </a:spcBef>
              <a:buClr>
                <a:srgbClr val="0271BB"/>
              </a:buClr>
            </a:pPr>
            <a:r>
              <a:rPr lang="de-DE" spc="-1" dirty="0">
                <a:solidFill>
                  <a:schemeClr val="dk1"/>
                </a:solidFill>
                <a:latin typeface="Arial"/>
              </a:rPr>
              <a:t>SIS </a:t>
            </a:r>
            <a:r>
              <a:rPr lang="de-DE" spc="-1" dirty="0" err="1">
                <a:solidFill>
                  <a:schemeClr val="dk1"/>
                </a:solidFill>
                <a:latin typeface="Arial"/>
              </a:rPr>
              <a:t>coating</a:t>
            </a:r>
            <a:r>
              <a:rPr lang="de-D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pc="-1" dirty="0" err="1">
                <a:solidFill>
                  <a:schemeClr val="dk1"/>
                </a:solidFill>
                <a:latin typeface="Arial"/>
              </a:rPr>
              <a:t>of</a:t>
            </a:r>
            <a:r>
              <a:rPr lang="de-D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pc="-1" dirty="0" err="1">
                <a:solidFill>
                  <a:schemeClr val="dk1"/>
                </a:solidFill>
                <a:latin typeface="Arial"/>
              </a:rPr>
              <a:t>cavities</a:t>
            </a:r>
            <a:r>
              <a:rPr lang="de-D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pc="-1" dirty="0" err="1">
                <a:solidFill>
                  <a:schemeClr val="dk1"/>
                </a:solidFill>
                <a:latin typeface="Arial"/>
              </a:rPr>
              <a:t>creates</a:t>
            </a:r>
            <a:r>
              <a:rPr lang="de-D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pc="-1" dirty="0" err="1">
                <a:solidFill>
                  <a:schemeClr val="dk1"/>
                </a:solidFill>
                <a:latin typeface="Arial"/>
              </a:rPr>
              <a:t>new</a:t>
            </a:r>
            <a:r>
              <a:rPr lang="de-D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b="1" spc="-1" dirty="0" err="1">
                <a:solidFill>
                  <a:schemeClr val="dk1"/>
                </a:solidFill>
                <a:latin typeface="Arial"/>
              </a:rPr>
              <a:t>challenges</a:t>
            </a:r>
            <a:endParaRPr lang="de-DE" b="1" spc="-1" dirty="0">
              <a:solidFill>
                <a:schemeClr val="dk1"/>
              </a:solidFill>
              <a:latin typeface="Arial"/>
            </a:endParaRPr>
          </a:p>
          <a:p>
            <a:pPr lvl="1">
              <a:spcBef>
                <a:spcPts val="1199"/>
              </a:spcBef>
              <a:buClr>
                <a:srgbClr val="0271BB"/>
              </a:buClr>
              <a:buFont typeface="Wingdings" pitchFamily="2" charset="2"/>
              <a:buChar char="Ø"/>
            </a:pPr>
            <a:r>
              <a:rPr lang="de-DE" spc="-1" dirty="0">
                <a:solidFill>
                  <a:schemeClr val="dk1"/>
                </a:solidFill>
                <a:latin typeface="Arial"/>
              </a:rPr>
              <a:t>Experimental </a:t>
            </a:r>
            <a:r>
              <a:rPr lang="de-DE" spc="-1" dirty="0" err="1">
                <a:solidFill>
                  <a:schemeClr val="dk1"/>
                </a:solidFill>
                <a:latin typeface="Arial"/>
              </a:rPr>
              <a:t>realization</a:t>
            </a:r>
            <a:endParaRPr lang="de-DE" spc="-1" dirty="0">
              <a:solidFill>
                <a:schemeClr val="dk1"/>
              </a:solidFill>
              <a:latin typeface="Arial"/>
            </a:endParaRPr>
          </a:p>
          <a:p>
            <a:pPr lvl="1">
              <a:spcBef>
                <a:spcPts val="1199"/>
              </a:spcBef>
              <a:buClr>
                <a:srgbClr val="0271BB"/>
              </a:buClr>
              <a:buFont typeface="Wingdings" pitchFamily="2" charset="2"/>
              <a:buChar char="Ø"/>
            </a:pPr>
            <a:r>
              <a:rPr lang="de-DE" spc="-1" dirty="0">
                <a:solidFill>
                  <a:schemeClr val="dk1"/>
                </a:solidFill>
                <a:latin typeface="Arial"/>
              </a:rPr>
              <a:t>Material </a:t>
            </a:r>
            <a:r>
              <a:rPr lang="de-DE" spc="-1" dirty="0" err="1">
                <a:solidFill>
                  <a:schemeClr val="dk1"/>
                </a:solidFill>
                <a:latin typeface="Arial"/>
              </a:rPr>
              <a:t>properties</a:t>
            </a:r>
            <a:r>
              <a:rPr lang="de-D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pc="-1" dirty="0" err="1">
                <a:solidFill>
                  <a:schemeClr val="dk1"/>
                </a:solidFill>
                <a:latin typeface="Arial"/>
              </a:rPr>
              <a:t>of</a:t>
            </a:r>
            <a:r>
              <a:rPr lang="de-D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pc="-1" dirty="0" err="1">
                <a:solidFill>
                  <a:schemeClr val="dk1"/>
                </a:solidFill>
                <a:latin typeface="Arial"/>
              </a:rPr>
              <a:t>thin</a:t>
            </a:r>
            <a:r>
              <a:rPr lang="de-D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pc="-1" dirty="0" err="1">
                <a:solidFill>
                  <a:schemeClr val="dk1"/>
                </a:solidFill>
                <a:latin typeface="Arial"/>
              </a:rPr>
              <a:t>multilayer</a:t>
            </a:r>
            <a:r>
              <a:rPr lang="de-D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pc="-1" dirty="0" err="1">
                <a:solidFill>
                  <a:schemeClr val="dk1"/>
                </a:solidFill>
                <a:latin typeface="Arial"/>
              </a:rPr>
              <a:t>systems</a:t>
            </a:r>
            <a:endParaRPr lang="de-DE" spc="-1" dirty="0">
              <a:solidFill>
                <a:schemeClr val="dk1"/>
              </a:solidFill>
              <a:latin typeface="Arial"/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F9E5B32-9A14-D55E-2280-D7D7B42C00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     Motivation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DB0862D-D1B6-9C9B-C7F9-A0D1A4CE36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9D5144-004E-1E45-907B-65C86CA25C3F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12" name="Eingebuchteter Richtungspfeil 11">
            <a:extLst>
              <a:ext uri="{FF2B5EF4-FFF2-40B4-BE49-F238E27FC236}">
                <a16:creationId xmlns:a16="http://schemas.microsoft.com/office/drawing/2014/main" id="{B6C81C4C-1B00-5B3D-4FE8-9908D860B047}"/>
              </a:ext>
            </a:extLst>
          </p:cNvPr>
          <p:cNvSpPr/>
          <p:nvPr/>
        </p:nvSpPr>
        <p:spPr>
          <a:xfrm>
            <a:off x="323528" y="483518"/>
            <a:ext cx="360040" cy="216024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15" name="Fußzeilenplatzhalter">
            <a:extLst>
              <a:ext uri="{FF2B5EF4-FFF2-40B4-BE49-F238E27FC236}">
                <a16:creationId xmlns:a16="http://schemas.microsoft.com/office/drawing/2014/main" id="{937EF6CF-28F6-9187-B7EC-D1D8000CF1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19672" y="4537894"/>
            <a:ext cx="6497488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TFSRF2024  |  Characterization of PEALD Coated Thin Films </a:t>
            </a:r>
            <a:r>
              <a:rPr lang="de-DE" dirty="0" err="1"/>
              <a:t>for</a:t>
            </a:r>
            <a:r>
              <a:rPr lang="de-DE" dirty="0"/>
              <a:t> SRF </a:t>
            </a:r>
            <a:r>
              <a:rPr lang="de-DE" dirty="0" err="1"/>
              <a:t>Cavity</a:t>
            </a:r>
            <a:r>
              <a:rPr lang="de-DE" dirty="0"/>
              <a:t> Research  |  Lea Preece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C9FE22B6-43B2-F0DC-83E1-7136A1E634F5}"/>
              </a:ext>
            </a:extLst>
          </p:cNvPr>
          <p:cNvGrpSpPr/>
          <p:nvPr/>
        </p:nvGrpSpPr>
        <p:grpSpPr>
          <a:xfrm>
            <a:off x="7412389" y="1709174"/>
            <a:ext cx="1110973" cy="2027547"/>
            <a:chOff x="7541587" y="900589"/>
            <a:chExt cx="797398" cy="1385602"/>
          </a:xfrm>
        </p:grpSpPr>
        <p:pic>
          <p:nvPicPr>
            <p:cNvPr id="8" name="Grafik 7" descr="Ein Bild, das Text, Screenshot, Schrift, Design enthält.&#10;&#10;Automatisch generierte Beschreibung">
              <a:extLst>
                <a:ext uri="{FF2B5EF4-FFF2-40B4-BE49-F238E27FC236}">
                  <a16:creationId xmlns:a16="http://schemas.microsoft.com/office/drawing/2014/main" id="{35FFCEA7-8A6B-F899-5D0E-DFD52F63AE7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41587" y="1203599"/>
              <a:ext cx="797398" cy="1082592"/>
            </a:xfrm>
            <a:prstGeom prst="rect">
              <a:avLst/>
            </a:prstGeom>
          </p:spPr>
        </p:pic>
        <p:cxnSp>
          <p:nvCxnSpPr>
            <p:cNvPr id="11" name="Gerade Verbindung 10">
              <a:extLst>
                <a:ext uri="{FF2B5EF4-FFF2-40B4-BE49-F238E27FC236}">
                  <a16:creationId xmlns:a16="http://schemas.microsoft.com/office/drawing/2014/main" id="{CCC5BDA4-1F38-0511-1AAD-E9757F3B550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028384" y="1063954"/>
              <a:ext cx="277771" cy="137966"/>
            </a:xfrm>
            <a:prstGeom prst="line">
              <a:avLst/>
            </a:prstGeom>
            <a:ln w="952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>
              <a:extLst>
                <a:ext uri="{FF2B5EF4-FFF2-40B4-BE49-F238E27FC236}">
                  <a16:creationId xmlns:a16="http://schemas.microsoft.com/office/drawing/2014/main" id="{CC4DCC4F-4092-59B2-1ADC-D0F56125B81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67711" y="1062050"/>
              <a:ext cx="288837" cy="139870"/>
            </a:xfrm>
            <a:prstGeom prst="line">
              <a:avLst/>
            </a:prstGeom>
            <a:ln w="952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C9BB697E-AA32-135C-13F4-2180EA5DC603}"/>
                </a:ext>
              </a:extLst>
            </p:cNvPr>
            <p:cNvSpPr/>
            <p:nvPr/>
          </p:nvSpPr>
          <p:spPr>
            <a:xfrm>
              <a:off x="7845482" y="900589"/>
              <a:ext cx="182902" cy="158993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463C46C7-5ED4-88C2-445F-D315744E5DA7}"/>
              </a:ext>
            </a:extLst>
          </p:cNvPr>
          <p:cNvGrpSpPr/>
          <p:nvPr/>
        </p:nvGrpSpPr>
        <p:grpSpPr>
          <a:xfrm>
            <a:off x="6188251" y="1069570"/>
            <a:ext cx="2448272" cy="369332"/>
            <a:chOff x="8907697" y="2571750"/>
            <a:chExt cx="2448272" cy="369332"/>
          </a:xfrm>
        </p:grpSpPr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AC8EB687-F75A-DB54-A61B-E0B39DB1FFC0}"/>
                </a:ext>
              </a:extLst>
            </p:cNvPr>
            <p:cNvSpPr/>
            <p:nvPr/>
          </p:nvSpPr>
          <p:spPr>
            <a:xfrm>
              <a:off x="9144000" y="2571750"/>
              <a:ext cx="1908720" cy="3693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bg1"/>
                </a:solidFill>
              </a:endParaRPr>
            </a:p>
          </p:txBody>
        </p:sp>
        <p:cxnSp>
          <p:nvCxnSpPr>
            <p:cNvPr id="25" name="Gerade Verbindung mit Pfeil 24">
              <a:extLst>
                <a:ext uri="{FF2B5EF4-FFF2-40B4-BE49-F238E27FC236}">
                  <a16:creationId xmlns:a16="http://schemas.microsoft.com/office/drawing/2014/main" id="{846BB436-E047-1DF7-A1D4-713F702BC4CE}"/>
                </a:ext>
              </a:extLst>
            </p:cNvPr>
            <p:cNvCxnSpPr>
              <a:cxnSpLocks/>
            </p:cNvCxnSpPr>
            <p:nvPr/>
          </p:nvCxnSpPr>
          <p:spPr>
            <a:xfrm>
              <a:off x="8907697" y="2756417"/>
              <a:ext cx="2448272" cy="0"/>
            </a:xfrm>
            <a:prstGeom prst="straightConnector1">
              <a:avLst/>
            </a:prstGeom>
            <a:ln w="28575">
              <a:solidFill>
                <a:schemeClr val="accent3">
                  <a:lumMod val="20000"/>
                  <a:lumOff val="8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id="{D995C32E-5DEB-2F07-8348-C4AF6AC5B82B}"/>
                </a:ext>
              </a:extLst>
            </p:cNvPr>
            <p:cNvSpPr txBox="1"/>
            <p:nvPr/>
          </p:nvSpPr>
          <p:spPr>
            <a:xfrm>
              <a:off x="9464964" y="2571750"/>
              <a:ext cx="13149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accent1"/>
                  </a:solidFill>
                </a:rPr>
                <a:t>~ 70 MV/m</a:t>
              </a:r>
            </a:p>
          </p:txBody>
        </p: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1CC67A67-3E75-63F0-DD57-03E63D88FD3D}"/>
              </a:ext>
            </a:extLst>
          </p:cNvPr>
          <p:cNvGrpSpPr/>
          <p:nvPr/>
        </p:nvGrpSpPr>
        <p:grpSpPr>
          <a:xfrm>
            <a:off x="0" y="-20538"/>
            <a:ext cx="9144000" cy="5143500"/>
            <a:chOff x="-11487530" y="5172836"/>
            <a:chExt cx="9334774" cy="5359469"/>
          </a:xfrm>
        </p:grpSpPr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D2D08E8A-8B27-4E6F-1F2A-5D2B1E6BB1FB}"/>
                </a:ext>
              </a:extLst>
            </p:cNvPr>
            <p:cNvSpPr/>
            <p:nvPr/>
          </p:nvSpPr>
          <p:spPr>
            <a:xfrm>
              <a:off x="-11487530" y="5172836"/>
              <a:ext cx="9334774" cy="5359469"/>
            </a:xfrm>
            <a:prstGeom prst="rect">
              <a:avLst/>
            </a:prstGeom>
            <a:solidFill>
              <a:srgbClr val="FFFFFF">
                <a:alpha val="49804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252609F7-A48D-F449-B00C-1BB6B4E9AF8B}"/>
                </a:ext>
              </a:extLst>
            </p:cNvPr>
            <p:cNvSpPr txBox="1"/>
            <p:nvPr/>
          </p:nvSpPr>
          <p:spPr>
            <a:xfrm>
              <a:off x="-9339603" y="6947680"/>
              <a:ext cx="5038919" cy="182798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E2001A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de-DE" sz="2400" b="1" i="1" dirty="0"/>
                <a:t>Magnetic Characterization Study</a:t>
              </a:r>
            </a:p>
            <a:p>
              <a:pPr algn="ctr"/>
              <a:r>
                <a:rPr lang="de-DE" sz="2400" b="1" i="1" dirty="0"/>
                <a:t>➾ </a:t>
              </a:r>
              <a:r>
                <a:rPr lang="de-DE" sz="2400" i="1" dirty="0" err="1"/>
                <a:t>comprehensively</a:t>
              </a:r>
              <a:r>
                <a:rPr lang="de-DE" sz="2400" i="1" dirty="0"/>
                <a:t> </a:t>
              </a:r>
              <a:r>
                <a:rPr lang="de-DE" sz="2400" i="1" dirty="0" err="1"/>
                <a:t>investigate</a:t>
              </a:r>
              <a:r>
                <a:rPr lang="de-DE" sz="2400" i="1" dirty="0"/>
                <a:t>  </a:t>
              </a:r>
              <a:r>
                <a:rPr lang="de-DE" sz="2400" i="1" dirty="0" err="1"/>
                <a:t>the</a:t>
              </a:r>
              <a:r>
                <a:rPr lang="de-DE" sz="2400" i="1" dirty="0"/>
                <a:t> </a:t>
              </a:r>
              <a:r>
                <a:rPr lang="de-DE" sz="2400" i="1" dirty="0" err="1"/>
                <a:t>magnetic</a:t>
              </a:r>
              <a:r>
                <a:rPr lang="de-DE" sz="2400" i="1" dirty="0"/>
                <a:t> </a:t>
              </a:r>
              <a:r>
                <a:rPr lang="de-DE" sz="2400" i="1" dirty="0" err="1"/>
                <a:t>properties</a:t>
              </a:r>
              <a:r>
                <a:rPr lang="de-DE" sz="2400" i="1" dirty="0"/>
                <a:t> of         SIS </a:t>
              </a:r>
              <a:r>
                <a:rPr lang="de-DE" sz="2400" i="1" dirty="0" err="1"/>
                <a:t>layers</a:t>
              </a:r>
              <a:endParaRPr lang="de-DE" sz="24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840640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AE313436-3C5E-AF14-CB2D-156EA79FFD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131887"/>
            <a:ext cx="3600078" cy="2952751"/>
          </a:xfrm>
        </p:spPr>
        <p:txBody>
          <a:bodyPr/>
          <a:lstStyle/>
          <a:p>
            <a:r>
              <a:rPr lang="en-GB" dirty="0"/>
              <a:t>text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2AF8FB14-9096-AFBB-1A10-B38D12DB5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VSM </a:t>
            </a:r>
            <a:r>
              <a:rPr lang="en-GB" i="1" dirty="0"/>
              <a:t>T</a:t>
            </a:r>
            <a:r>
              <a:rPr lang="en-GB" baseline="-25000" dirty="0"/>
              <a:t>c</a:t>
            </a:r>
            <a:r>
              <a:rPr lang="en-GB" dirty="0"/>
              <a:t> Measurements Results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95555B-4054-A761-FC94-6C49478FBD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9D5144-004E-1E45-907B-65C86CA25C3F}" type="slidenum">
              <a:rPr lang="de-DE" smtClean="0"/>
              <a:pPr/>
              <a:t>29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4E93B470-1873-79AC-C131-80F9B5FB23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7217" y="1131887"/>
            <a:ext cx="4682933" cy="2952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6931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AE313436-3C5E-AF14-CB2D-156EA79FFD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131887"/>
            <a:ext cx="3600078" cy="2952751"/>
          </a:xfrm>
        </p:spPr>
        <p:txBody>
          <a:bodyPr/>
          <a:lstStyle/>
          <a:p>
            <a:r>
              <a:rPr lang="en-GB" dirty="0"/>
              <a:t>900 °C annealing of SIS Nb/</a:t>
            </a:r>
            <a:r>
              <a:rPr lang="en-GB" dirty="0" err="1"/>
              <a:t>AlN</a:t>
            </a:r>
            <a:r>
              <a:rPr lang="en-GB" dirty="0"/>
              <a:t>/</a:t>
            </a:r>
            <a:r>
              <a:rPr lang="en-GB" b="1" dirty="0"/>
              <a:t>NbN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intended high-</a:t>
            </a:r>
            <a:r>
              <a:rPr lang="en-GB" i="1" dirty="0"/>
              <a:t>T</a:t>
            </a:r>
            <a:r>
              <a:rPr lang="en-GB" baseline="-25000" dirty="0"/>
              <a:t>C </a:t>
            </a:r>
            <a:r>
              <a:rPr lang="en-GB" dirty="0"/>
              <a:t>𝛿-phase is </a:t>
            </a:r>
            <a:r>
              <a:rPr lang="en-GB" b="1" dirty="0"/>
              <a:t>not</a:t>
            </a:r>
            <a:r>
              <a:rPr lang="en-GB" dirty="0"/>
              <a:t> formed 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 err="1"/>
              <a:t>Ti</a:t>
            </a:r>
            <a:r>
              <a:rPr lang="en-GB" dirty="0"/>
              <a:t> as stabiliser of the cubic high-</a:t>
            </a:r>
            <a:r>
              <a:rPr lang="en-GB" i="1" dirty="0"/>
              <a:t>T</a:t>
            </a:r>
            <a:r>
              <a:rPr lang="en-GB" baseline="-25000" dirty="0"/>
              <a:t>C </a:t>
            </a:r>
            <a:r>
              <a:rPr lang="en-GB" dirty="0"/>
              <a:t>𝛿-phase </a:t>
            </a:r>
          </a:p>
          <a:p>
            <a:pPr lvl="1">
              <a:buFont typeface="Wingdings" pitchFamily="2" charset="2"/>
              <a:buChar char="Ø"/>
            </a:pPr>
            <a:r>
              <a:rPr lang="en-GB" b="1" dirty="0"/>
              <a:t>NbN excluded from SIS studies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2AF8FB14-9096-AFBB-1A10-B38D12DB5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Electrical-transport </a:t>
            </a:r>
            <a:r>
              <a:rPr lang="en-GB" i="1" dirty="0"/>
              <a:t>T</a:t>
            </a:r>
            <a:r>
              <a:rPr lang="en-GB" baseline="-25000" dirty="0"/>
              <a:t>c</a:t>
            </a:r>
            <a:r>
              <a:rPr lang="en-GB" dirty="0"/>
              <a:t> Measurement Result for NbN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95555B-4054-A761-FC94-6C49478FBD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9D5144-004E-1E45-907B-65C86CA25C3F}" type="slidenum">
              <a:rPr lang="de-DE" smtClean="0"/>
              <a:pPr/>
              <a:t>30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08D11F9B-9CB2-C9E9-9D8A-0CAC759F69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6935" y="1131887"/>
            <a:ext cx="4310882" cy="2952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70030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689DFB07-2BF5-9F5A-5C1C-51043AFDD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/>
              <a:t>H</a:t>
            </a:r>
            <a:r>
              <a:rPr lang="en-GB" baseline="-25000" dirty="0"/>
              <a:t>C1</a:t>
            </a:r>
            <a:r>
              <a:rPr lang="en-GB" dirty="0"/>
              <a:t> measurement at KEK</a:t>
            </a:r>
            <a:endParaRPr lang="en-GB" i="1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6867159-BBBA-E014-E77B-E4F05DD863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9D5144-004E-1E45-907B-65C86CA25C3F}" type="slidenum">
              <a:rPr lang="de-DE" smtClean="0"/>
              <a:pPr/>
              <a:t>31</a:t>
            </a:fld>
            <a:endParaRPr lang="de-DE"/>
          </a:p>
        </p:txBody>
      </p:sp>
      <p:pic>
        <p:nvPicPr>
          <p:cNvPr id="6" name="Grafik 12">
            <a:extLst>
              <a:ext uri="{FF2B5EF4-FFF2-40B4-BE49-F238E27FC236}">
                <a16:creationId xmlns:a16="http://schemas.microsoft.com/office/drawing/2014/main" id="{A7158CB6-AB67-9720-4A4F-0F73B2D50B15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4962780" y="1372551"/>
            <a:ext cx="3680052" cy="3092247"/>
          </a:xfrm>
          <a:prstGeom prst="rect">
            <a:avLst/>
          </a:prstGeom>
          <a:ln w="0">
            <a:noFill/>
          </a:ln>
        </p:spPr>
      </p:pic>
      <p:sp>
        <p:nvSpPr>
          <p:cNvPr id="7" name="Textfeld 2">
            <a:extLst>
              <a:ext uri="{FF2B5EF4-FFF2-40B4-BE49-F238E27FC236}">
                <a16:creationId xmlns:a16="http://schemas.microsoft.com/office/drawing/2014/main" id="{FA2F33A1-B4E2-ACD2-D946-3064C5481357}"/>
              </a:ext>
            </a:extLst>
          </p:cNvPr>
          <p:cNvSpPr/>
          <p:nvPr/>
        </p:nvSpPr>
        <p:spPr>
          <a:xfrm>
            <a:off x="6049144" y="4423967"/>
            <a:ext cx="2688437" cy="24709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r">
              <a:lnSpc>
                <a:spcPct val="100000"/>
              </a:lnSpc>
            </a:pPr>
            <a:r>
              <a:rPr lang="de-DE" sz="800" b="0" strike="noStrike" spc="-1" dirty="0">
                <a:solidFill>
                  <a:schemeClr val="dk1"/>
                </a:solidFill>
                <a:latin typeface="TheSans UHH"/>
                <a:ea typeface="Arial"/>
              </a:rPr>
              <a:t>Ito, H. et al. [</a:t>
            </a:r>
            <a:r>
              <a:rPr lang="de-DE" sz="800" b="0" strike="noStrike" spc="-1" dirty="0" err="1">
                <a:solidFill>
                  <a:schemeClr val="dk1"/>
                </a:solidFill>
                <a:latin typeface="TheSans UHH"/>
                <a:ea typeface="Arial"/>
              </a:rPr>
              <a:t>arXiv</a:t>
            </a:r>
            <a:r>
              <a:rPr lang="de-DE" sz="800" b="0" strike="noStrike" spc="-1" dirty="0">
                <a:solidFill>
                  <a:schemeClr val="dk1"/>
                </a:solidFill>
                <a:latin typeface="TheSans UHH"/>
                <a:ea typeface="Arial"/>
              </a:rPr>
              <a:t>: 1907.03410]  (2019)</a:t>
            </a:r>
            <a:endParaRPr lang="de-DE" sz="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351B2E56-3C24-0946-19C7-45EE0235DE46}"/>
              </a:ext>
            </a:extLst>
          </p:cNvPr>
          <p:cNvSpPr/>
          <p:nvPr/>
        </p:nvSpPr>
        <p:spPr>
          <a:xfrm>
            <a:off x="5237508" y="871939"/>
            <a:ext cx="3680052" cy="53892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de-DE" sz="1200" b="1" strike="noStrike" spc="-1" dirty="0" err="1">
                <a:solidFill>
                  <a:srgbClr val="000000"/>
                </a:solidFill>
                <a:latin typeface="Calibri"/>
              </a:rPr>
              <a:t>Measured</a:t>
            </a:r>
            <a:r>
              <a:rPr lang="de-DE" sz="1200" b="1" i="1" strike="noStrike" spc="-1" dirty="0">
                <a:solidFill>
                  <a:srgbClr val="000000"/>
                </a:solidFill>
                <a:latin typeface="Calibri"/>
              </a:rPr>
              <a:t> H</a:t>
            </a:r>
            <a:r>
              <a:rPr lang="de-DE" sz="1200" b="1" strike="noStrike" spc="-1" baseline="-8000" dirty="0">
                <a:solidFill>
                  <a:srgbClr val="000000"/>
                </a:solidFill>
                <a:latin typeface="Calibri"/>
              </a:rPr>
              <a:t>C1</a:t>
            </a:r>
            <a:r>
              <a:rPr lang="de-DE" sz="1200" b="1" strike="noStrike" spc="-1" dirty="0">
                <a:solidFill>
                  <a:srgbClr val="000000"/>
                </a:solidFill>
                <a:latin typeface="Calibri"/>
              </a:rPr>
              <a:t> of Nb/SiO</a:t>
            </a:r>
            <a:r>
              <a:rPr lang="de-DE" sz="1200" b="1" strike="noStrike" spc="-1" baseline="-8000" dirty="0">
                <a:solidFill>
                  <a:srgbClr val="000000"/>
                </a:solidFill>
                <a:latin typeface="Calibri"/>
              </a:rPr>
              <a:t>2</a:t>
            </a:r>
            <a:r>
              <a:rPr lang="de-DE" sz="1200" b="1" strike="noStrike" spc="-1" dirty="0">
                <a:solidFill>
                  <a:srgbClr val="000000"/>
                </a:solidFill>
                <a:latin typeface="Calibri"/>
              </a:rPr>
              <a:t>/</a:t>
            </a:r>
            <a:r>
              <a:rPr lang="de-DE" sz="1200" b="1" strike="noStrike" spc="-1" dirty="0" err="1">
                <a:solidFill>
                  <a:srgbClr val="000000"/>
                </a:solidFill>
                <a:latin typeface="Calibri"/>
              </a:rPr>
              <a:t>NbN</a:t>
            </a:r>
            <a:r>
              <a:rPr lang="de-DE" sz="12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DE" sz="1200" b="1" strike="noStrike" spc="-1" dirty="0" err="1">
                <a:solidFill>
                  <a:srgbClr val="000000"/>
                </a:solidFill>
                <a:latin typeface="Calibri"/>
              </a:rPr>
              <a:t>samples</a:t>
            </a:r>
            <a:r>
              <a:rPr lang="de-DE" sz="1200" b="1" strike="noStrike" spc="-1" dirty="0">
                <a:solidFill>
                  <a:srgbClr val="000000"/>
                </a:solidFill>
                <a:latin typeface="Calibri"/>
              </a:rPr>
              <a:t> vs. </a:t>
            </a:r>
            <a:r>
              <a:rPr lang="de-DE" sz="1200" b="1" strike="noStrike" spc="-1" dirty="0" err="1">
                <a:solidFill>
                  <a:srgbClr val="000000"/>
                </a:solidFill>
                <a:latin typeface="Calibri"/>
              </a:rPr>
              <a:t>NbN</a:t>
            </a:r>
            <a:r>
              <a:rPr lang="de-DE" sz="12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DE" sz="1200" b="1" strike="noStrike" spc="-1" dirty="0" err="1">
                <a:solidFill>
                  <a:srgbClr val="000000"/>
                </a:solidFill>
                <a:latin typeface="Calibri"/>
              </a:rPr>
              <a:t>thickness</a:t>
            </a:r>
            <a:r>
              <a:rPr lang="de-DE" sz="1200" b="1" strike="noStrike" spc="-1" dirty="0">
                <a:solidFill>
                  <a:srgbClr val="000000"/>
                </a:solidFill>
                <a:latin typeface="Calibri"/>
              </a:rPr>
              <a:t>:</a:t>
            </a:r>
          </a:p>
        </p:txBody>
      </p:sp>
      <p:cxnSp>
        <p:nvCxnSpPr>
          <p:cNvPr id="9" name="Gerade Verbindung 8">
            <a:extLst>
              <a:ext uri="{FF2B5EF4-FFF2-40B4-BE49-F238E27FC236}">
                <a16:creationId xmlns:a16="http://schemas.microsoft.com/office/drawing/2014/main" id="{AC7C78B2-38C8-4D15-7137-6F049AFB9924}"/>
              </a:ext>
            </a:extLst>
          </p:cNvPr>
          <p:cNvCxnSpPr/>
          <p:nvPr/>
        </p:nvCxnSpPr>
        <p:spPr>
          <a:xfrm>
            <a:off x="5349958" y="3616310"/>
            <a:ext cx="3144478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2">
            <a:extLst>
              <a:ext uri="{FF2B5EF4-FFF2-40B4-BE49-F238E27FC236}">
                <a16:creationId xmlns:a16="http://schemas.microsoft.com/office/drawing/2014/main" id="{12097E81-7626-9556-9851-EF93CD3AC460}"/>
              </a:ext>
            </a:extLst>
          </p:cNvPr>
          <p:cNvSpPr/>
          <p:nvPr/>
        </p:nvSpPr>
        <p:spPr>
          <a:xfrm>
            <a:off x="5472802" y="3588896"/>
            <a:ext cx="1302954" cy="32219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200" b="1" i="1" spc="-1" dirty="0">
                <a:solidFill>
                  <a:srgbClr val="C00000"/>
                </a:solidFill>
                <a:latin typeface="TheSans UHH"/>
              </a:rPr>
              <a:t>H</a:t>
            </a:r>
            <a:r>
              <a:rPr lang="de-DE" sz="1200" b="1" spc="-1" baseline="-25000" dirty="0">
                <a:solidFill>
                  <a:srgbClr val="C00000"/>
                </a:solidFill>
                <a:latin typeface="TheSans UHH"/>
              </a:rPr>
              <a:t>C1</a:t>
            </a:r>
            <a:r>
              <a:rPr lang="de-DE" sz="1200" b="1" spc="-1" dirty="0">
                <a:solidFill>
                  <a:srgbClr val="C00000"/>
                </a:solidFill>
                <a:latin typeface="TheSans UHH"/>
              </a:rPr>
              <a:t> of </a:t>
            </a:r>
            <a:r>
              <a:rPr lang="de-DE" sz="1200" b="1" spc="-1" dirty="0" err="1">
                <a:solidFill>
                  <a:srgbClr val="C00000"/>
                </a:solidFill>
                <a:latin typeface="TheSans UHH"/>
              </a:rPr>
              <a:t>bulk</a:t>
            </a:r>
            <a:r>
              <a:rPr lang="de-DE" sz="1200" b="1" spc="-1" dirty="0">
                <a:solidFill>
                  <a:srgbClr val="C00000"/>
                </a:solidFill>
                <a:latin typeface="TheSans UHH"/>
              </a:rPr>
              <a:t> Nb</a:t>
            </a:r>
            <a:endParaRPr lang="de-DE" sz="1200" b="1" i="1" strike="noStrike" spc="-1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12" name="PlaceHolder 1">
            <a:extLst>
              <a:ext uri="{FF2B5EF4-FFF2-40B4-BE49-F238E27FC236}">
                <a16:creationId xmlns:a16="http://schemas.microsoft.com/office/drawing/2014/main" id="{107C7FA7-F812-9B2D-D72F-ED8A5C353812}"/>
              </a:ext>
            </a:extLst>
          </p:cNvPr>
          <p:cNvSpPr txBox="1">
            <a:spLocks/>
          </p:cNvSpPr>
          <p:nvPr/>
        </p:nvSpPr>
        <p:spPr>
          <a:xfrm>
            <a:off x="226440" y="1119693"/>
            <a:ext cx="4833360" cy="2951640"/>
          </a:xfrm>
          <a:prstGeom prst="rect">
            <a:avLst/>
          </a:prstGeom>
          <a:noFill/>
          <a:ln w="0">
            <a:noFill/>
          </a:ln>
        </p:spPr>
        <p:txBody>
          <a:bodyPr vert="horz" lIns="0" tIns="45000" rIns="90000" bIns="45000" rtlCol="0" anchor="t" anchorCtr="0">
            <a:noAutofit/>
          </a:bodyPr>
          <a:lstStyle>
            <a:lvl1pPr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lang="de-DE" sz="2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28600">
              <a:spcBef>
                <a:spcPts val="1199"/>
              </a:spcBef>
              <a:buClr>
                <a:srgbClr val="0271BB"/>
              </a:buClr>
              <a:buFont typeface="Wingdings" charset="2"/>
              <a:buChar char=""/>
            </a:pPr>
            <a:r>
              <a:rPr lang="de-DE" sz="1600" spc="-1" dirty="0">
                <a:solidFill>
                  <a:schemeClr val="dk1"/>
                </a:solidFill>
              </a:rPr>
              <a:t> Determination of </a:t>
            </a:r>
            <a:r>
              <a:rPr lang="de-DE" sz="1600" i="1" spc="-1" dirty="0">
                <a:solidFill>
                  <a:schemeClr val="dk1"/>
                </a:solidFill>
              </a:rPr>
              <a:t>H</a:t>
            </a:r>
            <a:r>
              <a:rPr lang="de-DE" sz="1600" spc="-1" baseline="-25000" dirty="0">
                <a:solidFill>
                  <a:schemeClr val="dk1"/>
                </a:solidFill>
              </a:rPr>
              <a:t>C1</a:t>
            </a:r>
            <a:r>
              <a:rPr lang="de-DE" sz="1600" spc="-1" dirty="0">
                <a:solidFill>
                  <a:schemeClr val="dk1"/>
                </a:solidFill>
              </a:rPr>
              <a:t>(</a:t>
            </a:r>
            <a:r>
              <a:rPr lang="de-DE" sz="1600" i="1" spc="-1" dirty="0">
                <a:solidFill>
                  <a:schemeClr val="dk1"/>
                </a:solidFill>
              </a:rPr>
              <a:t>d</a:t>
            </a:r>
            <a:r>
              <a:rPr lang="de-DE" sz="1600" spc="-1" dirty="0">
                <a:solidFill>
                  <a:schemeClr val="dk1"/>
                </a:solidFill>
              </a:rPr>
              <a:t>) </a:t>
            </a:r>
            <a:r>
              <a:rPr lang="de-DE" sz="1600" spc="-1" dirty="0" err="1">
                <a:solidFill>
                  <a:schemeClr val="dk1"/>
                </a:solidFill>
              </a:rPr>
              <a:t>for</a:t>
            </a:r>
            <a:r>
              <a:rPr lang="de-DE" sz="1600" spc="-1" dirty="0">
                <a:solidFill>
                  <a:schemeClr val="dk1"/>
                </a:solidFill>
              </a:rPr>
              <a:t> SIS </a:t>
            </a:r>
            <a:r>
              <a:rPr lang="de-DE" sz="1600" spc="-1" dirty="0" err="1">
                <a:solidFill>
                  <a:schemeClr val="dk1"/>
                </a:solidFill>
              </a:rPr>
              <a:t>mandatory</a:t>
            </a:r>
            <a:endParaRPr lang="de-DE" sz="1600" spc="-1" dirty="0">
              <a:solidFill>
                <a:schemeClr val="dk1"/>
              </a:solidFill>
            </a:endParaRPr>
          </a:p>
          <a:p>
            <a:pPr marL="228600">
              <a:spcBef>
                <a:spcPts val="1199"/>
              </a:spcBef>
              <a:buClr>
                <a:srgbClr val="0271BB"/>
              </a:buClr>
              <a:buFont typeface="Wingdings" charset="2"/>
              <a:buChar char=""/>
            </a:pPr>
            <a:r>
              <a:rPr lang="de-DE" sz="1600" spc="-1" dirty="0">
                <a:solidFill>
                  <a:schemeClr val="dk1"/>
                </a:solidFill>
              </a:rPr>
              <a:t> Third-</a:t>
            </a:r>
            <a:r>
              <a:rPr lang="de-DE" sz="1600" spc="-1" dirty="0" err="1">
                <a:solidFill>
                  <a:schemeClr val="dk1"/>
                </a:solidFill>
              </a:rPr>
              <a:t>harmonic</a:t>
            </a:r>
            <a:r>
              <a:rPr lang="de-DE" sz="1600" spc="-1" dirty="0">
                <a:solidFill>
                  <a:schemeClr val="dk1"/>
                </a:solidFill>
              </a:rPr>
              <a:t> </a:t>
            </a:r>
            <a:r>
              <a:rPr lang="de-DE" sz="1600" spc="-1" dirty="0" err="1">
                <a:solidFill>
                  <a:schemeClr val="dk1"/>
                </a:solidFill>
              </a:rPr>
              <a:t>voltage</a:t>
            </a:r>
            <a:r>
              <a:rPr lang="de-DE" sz="1600" spc="-1" dirty="0">
                <a:solidFill>
                  <a:schemeClr val="dk1"/>
                </a:solidFill>
              </a:rPr>
              <a:t> </a:t>
            </a:r>
            <a:r>
              <a:rPr lang="de-DE" sz="1600" spc="-1" dirty="0" err="1">
                <a:solidFill>
                  <a:schemeClr val="dk1"/>
                </a:solidFill>
              </a:rPr>
              <a:t>measurement</a:t>
            </a:r>
            <a:r>
              <a:rPr lang="de-DE" sz="1600" spc="-1" dirty="0">
                <a:solidFill>
                  <a:schemeClr val="dk1"/>
                </a:solidFill>
              </a:rPr>
              <a:t> </a:t>
            </a:r>
            <a:r>
              <a:rPr lang="de-DE" sz="1600" spc="-1" dirty="0" err="1">
                <a:solidFill>
                  <a:schemeClr val="dk1"/>
                </a:solidFill>
              </a:rPr>
              <a:t>with</a:t>
            </a:r>
            <a:r>
              <a:rPr lang="de-DE" sz="1600" spc="-1" dirty="0">
                <a:solidFill>
                  <a:schemeClr val="dk1"/>
                </a:solidFill>
              </a:rPr>
              <a:t>   </a:t>
            </a:r>
            <a:br>
              <a:rPr lang="de-DE" sz="1600" spc="-1" dirty="0">
                <a:solidFill>
                  <a:schemeClr val="dk1"/>
                </a:solidFill>
              </a:rPr>
            </a:br>
            <a:r>
              <a:rPr lang="de-DE" sz="1600" spc="-1" dirty="0">
                <a:solidFill>
                  <a:schemeClr val="dk1"/>
                </a:solidFill>
              </a:rPr>
              <a:t>   </a:t>
            </a:r>
            <a:r>
              <a:rPr lang="de-DE" sz="1600" spc="-1" dirty="0" err="1">
                <a:solidFill>
                  <a:schemeClr val="dk1"/>
                </a:solidFill>
              </a:rPr>
              <a:t>local</a:t>
            </a:r>
            <a:r>
              <a:rPr lang="de-DE" sz="1600" spc="-1" dirty="0">
                <a:solidFill>
                  <a:schemeClr val="dk1"/>
                </a:solidFill>
              </a:rPr>
              <a:t> </a:t>
            </a:r>
            <a:r>
              <a:rPr lang="de-DE" sz="1600" spc="-1" dirty="0" err="1">
                <a:solidFill>
                  <a:schemeClr val="dk1"/>
                </a:solidFill>
              </a:rPr>
              <a:t>magnetometry</a:t>
            </a:r>
            <a:r>
              <a:rPr lang="de-DE" sz="1600" spc="-1" dirty="0">
                <a:solidFill>
                  <a:schemeClr val="dk1"/>
                </a:solidFill>
              </a:rPr>
              <a:t> at KEK in Japan</a:t>
            </a:r>
          </a:p>
          <a:p>
            <a:pPr marL="921150" lvl="1" indent="-285750" defTabSz="914400">
              <a:lnSpc>
                <a:spcPct val="110000"/>
              </a:lnSpc>
              <a:spcBef>
                <a:spcPts val="1134"/>
              </a:spcBef>
              <a:buClr>
                <a:srgbClr val="0271BB"/>
              </a:buClr>
              <a:buSzPct val="75000"/>
              <a:buFont typeface="Wingdings" pitchFamily="2" charset="2"/>
              <a:buChar char="Ø"/>
            </a:pPr>
            <a:r>
              <a:rPr lang="de-DE" sz="1600" kern="0" spc="-1" dirty="0">
                <a:solidFill>
                  <a:schemeClr val="dk1"/>
                </a:solidFill>
                <a:ea typeface="+mj-ea"/>
                <a:cs typeface="+mj-cs"/>
              </a:rPr>
              <a:t>SIS </a:t>
            </a:r>
            <a:r>
              <a:rPr lang="de-DE" sz="1600" kern="0" spc="-1" dirty="0" err="1">
                <a:solidFill>
                  <a:schemeClr val="dk1"/>
                </a:solidFill>
                <a:ea typeface="+mj-ea"/>
                <a:cs typeface="+mj-cs"/>
              </a:rPr>
              <a:t>coated</a:t>
            </a:r>
            <a:r>
              <a:rPr lang="de-DE" sz="1600" kern="0" spc="-1" dirty="0">
                <a:solidFill>
                  <a:schemeClr val="dk1"/>
                </a:solidFill>
                <a:ea typeface="+mj-ea"/>
                <a:cs typeface="+mj-cs"/>
              </a:rPr>
              <a:t> Nb </a:t>
            </a:r>
            <a:r>
              <a:rPr lang="de-DE" sz="1600" kern="0" spc="-1" dirty="0" err="1">
                <a:solidFill>
                  <a:schemeClr val="dk1"/>
                </a:solidFill>
                <a:ea typeface="+mj-ea"/>
                <a:cs typeface="+mj-cs"/>
              </a:rPr>
              <a:t>samples</a:t>
            </a:r>
            <a:r>
              <a:rPr lang="de-DE" sz="1600" kern="0" spc="-1" dirty="0">
                <a:solidFill>
                  <a:schemeClr val="dk1"/>
                </a:solidFill>
                <a:ea typeface="+mj-ea"/>
                <a:cs typeface="+mj-cs"/>
              </a:rPr>
              <a:t> </a:t>
            </a:r>
            <a:r>
              <a:rPr lang="de-DE" sz="1600" kern="0" spc="-1" dirty="0" err="1">
                <a:solidFill>
                  <a:schemeClr val="dk1"/>
                </a:solidFill>
                <a:ea typeface="+mj-ea"/>
                <a:cs typeface="+mj-cs"/>
              </a:rPr>
              <a:t>with</a:t>
            </a:r>
            <a:r>
              <a:rPr lang="de-DE" sz="1600" kern="0" spc="-1" dirty="0">
                <a:solidFill>
                  <a:schemeClr val="dk1"/>
                </a:solidFill>
                <a:ea typeface="+mj-ea"/>
                <a:cs typeface="+mj-cs"/>
              </a:rPr>
              <a:t> </a:t>
            </a:r>
            <a:r>
              <a:rPr lang="de-DE" sz="1600" kern="0" spc="-1" dirty="0" err="1">
                <a:solidFill>
                  <a:schemeClr val="dk1"/>
                </a:solidFill>
                <a:ea typeface="+mj-ea"/>
                <a:cs typeface="+mj-cs"/>
              </a:rPr>
              <a:t>varying</a:t>
            </a:r>
            <a:r>
              <a:rPr lang="de-DE" sz="1600" kern="0" spc="-1" dirty="0">
                <a:solidFill>
                  <a:schemeClr val="dk1"/>
                </a:solidFill>
                <a:ea typeface="+mj-ea"/>
                <a:cs typeface="+mj-cs"/>
              </a:rPr>
              <a:t>     </a:t>
            </a:r>
            <a:r>
              <a:rPr lang="de-DE" sz="1600" kern="0" spc="-1" dirty="0" err="1">
                <a:solidFill>
                  <a:schemeClr val="dk1"/>
                </a:solidFill>
                <a:ea typeface="+mj-ea"/>
                <a:cs typeface="+mj-cs"/>
              </a:rPr>
              <a:t>sc</a:t>
            </a:r>
            <a:r>
              <a:rPr lang="de-DE" sz="1600" kern="0" spc="-1" dirty="0">
                <a:solidFill>
                  <a:schemeClr val="dk1"/>
                </a:solidFill>
                <a:ea typeface="+mj-ea"/>
                <a:cs typeface="+mj-cs"/>
              </a:rPr>
              <a:t> layer </a:t>
            </a:r>
            <a:r>
              <a:rPr lang="de-DE" sz="1600" kern="0" spc="-1" dirty="0" err="1">
                <a:solidFill>
                  <a:schemeClr val="dk1"/>
                </a:solidFill>
                <a:ea typeface="+mj-ea"/>
                <a:cs typeface="+mj-cs"/>
              </a:rPr>
              <a:t>thicknesses</a:t>
            </a:r>
            <a:endParaRPr lang="de-DE" sz="1600" kern="0" spc="-1" dirty="0">
              <a:solidFill>
                <a:schemeClr val="dk1"/>
              </a:solidFill>
              <a:ea typeface="+mj-ea"/>
              <a:cs typeface="+mj-cs"/>
            </a:endParaRPr>
          </a:p>
          <a:p>
            <a:pPr marL="228600" indent="-228600">
              <a:lnSpc>
                <a:spcPct val="100000"/>
              </a:lnSpc>
              <a:spcBef>
                <a:spcPts val="1417"/>
              </a:spcBef>
              <a:buClr>
                <a:srgbClr val="0271BB"/>
              </a:buClr>
              <a:buFont typeface="Wingdings" charset="2"/>
              <a:buChar char=""/>
            </a:pPr>
            <a:endParaRPr lang="de-DE" sz="1600" b="0" spc="-1" dirty="0">
              <a:solidFill>
                <a:schemeClr val="dk1"/>
              </a:solidFill>
              <a:latin typeface="Arial"/>
              <a:ea typeface="DejaVu Sans"/>
            </a:endParaRPr>
          </a:p>
          <a:p>
            <a:pPr>
              <a:lnSpc>
                <a:spcPct val="100000"/>
              </a:lnSpc>
              <a:spcBef>
                <a:spcPts val="1417"/>
              </a:spcBef>
              <a:buClr>
                <a:srgbClr val="0271BB"/>
              </a:buClr>
            </a:pPr>
            <a:r>
              <a:rPr lang="de-DE" sz="1600" b="0" spc="-1" dirty="0">
                <a:solidFill>
                  <a:schemeClr val="dk1"/>
                </a:solidFill>
                <a:latin typeface="Arial"/>
                <a:ea typeface="DejaVu Sans"/>
              </a:rPr>
              <a:t>       </a:t>
            </a:r>
            <a:r>
              <a:rPr lang="de-DE" sz="1600" b="0" spc="-1" dirty="0" err="1">
                <a:solidFill>
                  <a:schemeClr val="dk1"/>
                </a:solidFill>
                <a:latin typeface="Arial"/>
                <a:ea typeface="DejaVu Sans"/>
              </a:rPr>
              <a:t>Compare</a:t>
            </a:r>
            <a:r>
              <a:rPr lang="de-DE" sz="1600" b="0" spc="-1" dirty="0">
                <a:solidFill>
                  <a:schemeClr val="dk1"/>
                </a:solidFill>
                <a:latin typeface="Arial"/>
                <a:ea typeface="DejaVu Sans"/>
              </a:rPr>
              <a:t> </a:t>
            </a:r>
            <a:r>
              <a:rPr lang="de-DE" sz="1600" b="0" spc="-1" dirty="0" err="1">
                <a:solidFill>
                  <a:schemeClr val="dk1"/>
                </a:solidFill>
                <a:latin typeface="Arial"/>
                <a:ea typeface="DejaVu Sans"/>
              </a:rPr>
              <a:t>results</a:t>
            </a:r>
            <a:r>
              <a:rPr lang="de-DE" sz="1600" b="0" spc="-1" dirty="0">
                <a:solidFill>
                  <a:schemeClr val="dk1"/>
                </a:solidFill>
                <a:latin typeface="Arial"/>
                <a:ea typeface="DejaVu Sans"/>
              </a:rPr>
              <a:t> </a:t>
            </a:r>
            <a:r>
              <a:rPr lang="de-DE" sz="1600" b="0" spc="-1" dirty="0" err="1">
                <a:solidFill>
                  <a:schemeClr val="dk1"/>
                </a:solidFill>
                <a:latin typeface="Arial"/>
                <a:ea typeface="DejaVu Sans"/>
              </a:rPr>
              <a:t>with</a:t>
            </a:r>
            <a:r>
              <a:rPr lang="de-DE" sz="1600" b="0" spc="-1" dirty="0">
                <a:solidFill>
                  <a:schemeClr val="dk1"/>
                </a:solidFill>
                <a:latin typeface="Arial"/>
                <a:ea typeface="DejaVu Sans"/>
              </a:rPr>
              <a:t> </a:t>
            </a:r>
            <a:r>
              <a:rPr lang="de-DE" sz="1600" b="0" spc="-1" dirty="0" err="1">
                <a:solidFill>
                  <a:schemeClr val="dk1"/>
                </a:solidFill>
                <a:latin typeface="Arial"/>
                <a:ea typeface="DejaVu Sans"/>
              </a:rPr>
              <a:t>theory</a:t>
            </a:r>
            <a:r>
              <a:rPr lang="de-DE" sz="1600" b="0" spc="-1" dirty="0">
                <a:solidFill>
                  <a:schemeClr val="dk1"/>
                </a:solidFill>
                <a:latin typeface="Arial"/>
                <a:ea typeface="DejaVu Sans"/>
              </a:rPr>
              <a:t>!</a:t>
            </a:r>
            <a:endParaRPr lang="de-DE" sz="1600" b="0" i="1" spc="-1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66008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uppieren 38">
            <a:extLst>
              <a:ext uri="{FF2B5EF4-FFF2-40B4-BE49-F238E27FC236}">
                <a16:creationId xmlns:a16="http://schemas.microsoft.com/office/drawing/2014/main" id="{0118BDA3-1888-1562-435F-8C87A3DA994C}"/>
              </a:ext>
            </a:extLst>
          </p:cNvPr>
          <p:cNvGrpSpPr/>
          <p:nvPr/>
        </p:nvGrpSpPr>
        <p:grpSpPr>
          <a:xfrm>
            <a:off x="311141" y="1707654"/>
            <a:ext cx="3756801" cy="2520280"/>
            <a:chOff x="281332" y="2419659"/>
            <a:chExt cx="4459321" cy="2520280"/>
          </a:xfrm>
        </p:grpSpPr>
        <p:grpSp>
          <p:nvGrpSpPr>
            <p:cNvPr id="23" name="Gruppieren 22">
              <a:extLst>
                <a:ext uri="{FF2B5EF4-FFF2-40B4-BE49-F238E27FC236}">
                  <a16:creationId xmlns:a16="http://schemas.microsoft.com/office/drawing/2014/main" id="{FF4C1E3B-9CC0-53C2-A5AE-EA51DE3F8E99}"/>
                </a:ext>
              </a:extLst>
            </p:cNvPr>
            <p:cNvGrpSpPr/>
            <p:nvPr/>
          </p:nvGrpSpPr>
          <p:grpSpPr>
            <a:xfrm>
              <a:off x="1774862" y="2419659"/>
              <a:ext cx="2965791" cy="2520280"/>
              <a:chOff x="5913773" y="950429"/>
              <a:chExt cx="3083823" cy="3248282"/>
            </a:xfrm>
          </p:grpSpPr>
          <p:sp>
            <p:nvSpPr>
              <p:cNvPr id="20" name="Rechteck 19">
                <a:extLst>
                  <a:ext uri="{FF2B5EF4-FFF2-40B4-BE49-F238E27FC236}">
                    <a16:creationId xmlns:a16="http://schemas.microsoft.com/office/drawing/2014/main" id="{DA266FA3-314C-2158-B0AF-5E401761A0E8}"/>
                  </a:ext>
                </a:extLst>
              </p:cNvPr>
              <p:cNvSpPr/>
              <p:nvPr/>
            </p:nvSpPr>
            <p:spPr>
              <a:xfrm>
                <a:off x="5913773" y="960838"/>
                <a:ext cx="2952328" cy="323787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6" name="Gruppieren 5">
                <a:extLst>
                  <a:ext uri="{FF2B5EF4-FFF2-40B4-BE49-F238E27FC236}">
                    <a16:creationId xmlns:a16="http://schemas.microsoft.com/office/drawing/2014/main" id="{D50E7369-240C-1F58-86B6-A457BC510AD1}"/>
                  </a:ext>
                </a:extLst>
              </p:cNvPr>
              <p:cNvGrpSpPr/>
              <p:nvPr/>
            </p:nvGrpSpPr>
            <p:grpSpPr>
              <a:xfrm>
                <a:off x="6156176" y="950429"/>
                <a:ext cx="2841420" cy="2524057"/>
                <a:chOff x="6156176" y="950429"/>
                <a:chExt cx="2841420" cy="2524057"/>
              </a:xfrm>
            </p:grpSpPr>
            <p:sp>
              <p:nvSpPr>
                <p:cNvPr id="10" name="Würfel 9">
                  <a:extLst>
                    <a:ext uri="{FF2B5EF4-FFF2-40B4-BE49-F238E27FC236}">
                      <a16:creationId xmlns:a16="http://schemas.microsoft.com/office/drawing/2014/main" id="{F74B290B-75C1-FF74-1B7A-60A8DEF8E809}"/>
                    </a:ext>
                  </a:extLst>
                </p:cNvPr>
                <p:cNvSpPr/>
                <p:nvPr/>
              </p:nvSpPr>
              <p:spPr>
                <a:xfrm>
                  <a:off x="6156176" y="1712487"/>
                  <a:ext cx="2304256" cy="529785"/>
                </a:xfrm>
                <a:prstGeom prst="cube">
                  <a:avLst>
                    <a:gd name="adj" fmla="val 81529"/>
                  </a:avLst>
                </a:prstGeom>
                <a:solidFill>
                  <a:schemeClr val="accent2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bg1"/>
                    </a:solidFill>
                  </a:endParaRPr>
                </a:p>
              </p:txBody>
            </p:sp>
            <p:grpSp>
              <p:nvGrpSpPr>
                <p:cNvPr id="13" name="Gruppieren 12">
                  <a:extLst>
                    <a:ext uri="{FF2B5EF4-FFF2-40B4-BE49-F238E27FC236}">
                      <a16:creationId xmlns:a16="http://schemas.microsoft.com/office/drawing/2014/main" id="{31AD63E3-3604-3ECC-9E2E-7559C2570D00}"/>
                    </a:ext>
                  </a:extLst>
                </p:cNvPr>
                <p:cNvGrpSpPr/>
                <p:nvPr/>
              </p:nvGrpSpPr>
              <p:grpSpPr>
                <a:xfrm>
                  <a:off x="7104468" y="1376662"/>
                  <a:ext cx="288032" cy="2097824"/>
                  <a:chOff x="7092280" y="1369743"/>
                  <a:chExt cx="288032" cy="2097824"/>
                </a:xfrm>
              </p:grpSpPr>
              <p:sp>
                <p:nvSpPr>
                  <p:cNvPr id="17" name="Zylinder 16">
                    <a:extLst>
                      <a:ext uri="{FF2B5EF4-FFF2-40B4-BE49-F238E27FC236}">
                        <a16:creationId xmlns:a16="http://schemas.microsoft.com/office/drawing/2014/main" id="{95FB3BCF-D33E-892C-FA59-CCC7DCE26AC2}"/>
                      </a:ext>
                    </a:extLst>
                  </p:cNvPr>
                  <p:cNvSpPr/>
                  <p:nvPr/>
                </p:nvSpPr>
                <p:spPr>
                  <a:xfrm>
                    <a:off x="7092280" y="1988767"/>
                    <a:ext cx="288032" cy="1478800"/>
                  </a:xfrm>
                  <a:prstGeom prst="can">
                    <a:avLst>
                      <a:gd name="adj" fmla="val 29273"/>
                    </a:avLst>
                  </a:prstGeom>
                  <a:solidFill>
                    <a:srgbClr val="FF7F0F">
                      <a:alpha val="65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8" name="Zylinder 17">
                    <a:extLst>
                      <a:ext uri="{FF2B5EF4-FFF2-40B4-BE49-F238E27FC236}">
                        <a16:creationId xmlns:a16="http://schemas.microsoft.com/office/drawing/2014/main" id="{370E65F1-DFC7-9640-01A3-14906C04F111}"/>
                      </a:ext>
                    </a:extLst>
                  </p:cNvPr>
                  <p:cNvSpPr/>
                  <p:nvPr/>
                </p:nvSpPr>
                <p:spPr>
                  <a:xfrm>
                    <a:off x="7092280" y="1916759"/>
                    <a:ext cx="288032" cy="161519"/>
                  </a:xfrm>
                  <a:prstGeom prst="can">
                    <a:avLst>
                      <a:gd name="adj" fmla="val 46402"/>
                    </a:avLst>
                  </a:prstGeom>
                  <a:solidFill>
                    <a:srgbClr val="E2001A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9" name="Zylinder 18">
                    <a:extLst>
                      <a:ext uri="{FF2B5EF4-FFF2-40B4-BE49-F238E27FC236}">
                        <a16:creationId xmlns:a16="http://schemas.microsoft.com/office/drawing/2014/main" id="{3FDDB600-1DC8-730F-01F4-11FDCB1F41DE}"/>
                      </a:ext>
                    </a:extLst>
                  </p:cNvPr>
                  <p:cNvSpPr/>
                  <p:nvPr/>
                </p:nvSpPr>
                <p:spPr>
                  <a:xfrm>
                    <a:off x="7092280" y="1369743"/>
                    <a:ext cx="288032" cy="619024"/>
                  </a:xfrm>
                  <a:prstGeom prst="can">
                    <a:avLst>
                      <a:gd name="adj" fmla="val 26870"/>
                    </a:avLst>
                  </a:prstGeom>
                  <a:solidFill>
                    <a:srgbClr val="FF7F0F">
                      <a:alpha val="65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12" name="Würfel 11">
                  <a:extLst>
                    <a:ext uri="{FF2B5EF4-FFF2-40B4-BE49-F238E27FC236}">
                      <a16:creationId xmlns:a16="http://schemas.microsoft.com/office/drawing/2014/main" id="{E39E0F70-20DC-A956-7535-73455374E1A2}"/>
                    </a:ext>
                  </a:extLst>
                </p:cNvPr>
                <p:cNvSpPr/>
                <p:nvPr/>
              </p:nvSpPr>
              <p:spPr>
                <a:xfrm>
                  <a:off x="6156176" y="1806111"/>
                  <a:ext cx="2304256" cy="1341704"/>
                </a:xfrm>
                <a:prstGeom prst="cube">
                  <a:avLst>
                    <a:gd name="adj" fmla="val 32537"/>
                  </a:avLst>
                </a:prstGeom>
                <a:solidFill>
                  <a:schemeClr val="bg1">
                    <a:lumMod val="50000"/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bg1"/>
                    </a:solidFill>
                  </a:endParaRPr>
                </a:p>
              </p:txBody>
            </p:sp>
            <p:cxnSp>
              <p:nvCxnSpPr>
                <p:cNvPr id="15" name="Gerade Verbindung mit Pfeil 14">
                  <a:extLst>
                    <a:ext uri="{FF2B5EF4-FFF2-40B4-BE49-F238E27FC236}">
                      <a16:creationId xmlns:a16="http://schemas.microsoft.com/office/drawing/2014/main" id="{01464685-EFA3-2340-6E65-C79E82F3895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408186" y="1359367"/>
                  <a:ext cx="348565" cy="627312"/>
                </a:xfrm>
                <a:prstGeom prst="straightConnector1">
                  <a:avLst/>
                </a:prstGeom>
                <a:ln w="28575">
                  <a:solidFill>
                    <a:schemeClr val="accent3">
                      <a:lumMod val="20000"/>
                      <a:lumOff val="8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" name="Textfeld 15">
                  <a:extLst>
                    <a:ext uri="{FF2B5EF4-FFF2-40B4-BE49-F238E27FC236}">
                      <a16:creationId xmlns:a16="http://schemas.microsoft.com/office/drawing/2014/main" id="{7C9B888B-20D1-1FB8-822C-6CC4F3D23275}"/>
                    </a:ext>
                  </a:extLst>
                </p:cNvPr>
                <p:cNvSpPr txBox="1"/>
                <p:nvPr/>
              </p:nvSpPr>
              <p:spPr>
                <a:xfrm>
                  <a:off x="7281363" y="950429"/>
                  <a:ext cx="1716233" cy="35781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en-GB" sz="1200" i="1" dirty="0">
                      <a:solidFill>
                        <a:srgbClr val="FF0000"/>
                      </a:solidFill>
                    </a:rPr>
                    <a:t>‘Pancake’ Vortex</a:t>
                  </a:r>
                </a:p>
              </p:txBody>
            </p:sp>
          </p:grpSp>
        </p:grpSp>
        <p:sp>
          <p:nvSpPr>
            <p:cNvPr id="30" name="Textfeld 29">
              <a:extLst>
                <a:ext uri="{FF2B5EF4-FFF2-40B4-BE49-F238E27FC236}">
                  <a16:creationId xmlns:a16="http://schemas.microsoft.com/office/drawing/2014/main" id="{9CF6BA9F-415F-3375-BB5B-C3323FAE9879}"/>
                </a:ext>
              </a:extLst>
            </p:cNvPr>
            <p:cNvSpPr txBox="1"/>
            <p:nvPr/>
          </p:nvSpPr>
          <p:spPr>
            <a:xfrm>
              <a:off x="281332" y="3016438"/>
              <a:ext cx="161159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i="1" dirty="0">
                  <a:solidFill>
                    <a:srgbClr val="FF0000"/>
                  </a:solidFill>
                </a:rPr>
                <a:t>Vortex dissipation becomes energetically unfavourable</a:t>
              </a:r>
            </a:p>
          </p:txBody>
        </p:sp>
      </p:grp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F07B3035-2024-B382-69A2-0B292E5CF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131887"/>
            <a:ext cx="4248150" cy="332340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199"/>
              </a:spcBef>
              <a:buClr>
                <a:srgbClr val="0271BB"/>
              </a:buClr>
              <a:buFont typeface="Wingdings" charset="2"/>
              <a:buChar char=""/>
            </a:pPr>
            <a:r>
              <a:rPr lang="en-US" sz="1600" i="1" u="sng" spc="-1" dirty="0" err="1">
                <a:solidFill>
                  <a:schemeClr val="dk1"/>
                </a:solidFill>
              </a:rPr>
              <a:t>Gurevich</a:t>
            </a:r>
            <a:r>
              <a:rPr lang="en-US" sz="1600" i="1" spc="-1" dirty="0">
                <a:solidFill>
                  <a:schemeClr val="dk1"/>
                </a:solidFill>
              </a:rPr>
              <a:t>: </a:t>
            </a:r>
            <a:r>
              <a:rPr lang="de-DE" sz="1600" b="0" strike="noStrike" spc="-1" dirty="0" err="1">
                <a:solidFill>
                  <a:schemeClr val="dk1"/>
                </a:solidFill>
                <a:latin typeface="Arial"/>
              </a:rPr>
              <a:t>Vortices</a:t>
            </a: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z="1600" b="0" strike="noStrike" spc="-1" dirty="0" err="1">
                <a:solidFill>
                  <a:schemeClr val="dk1"/>
                </a:solidFill>
                <a:latin typeface="Arial"/>
              </a:rPr>
              <a:t>are</a:t>
            </a: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z="1600" b="0" strike="noStrike" spc="-1" dirty="0" err="1">
                <a:solidFill>
                  <a:schemeClr val="dk1"/>
                </a:solidFill>
                <a:latin typeface="Arial"/>
              </a:rPr>
              <a:t>energetically</a:t>
            </a: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z="1600" b="0" strike="noStrike" spc="-1" dirty="0" err="1">
                <a:solidFill>
                  <a:schemeClr val="dk1"/>
                </a:solidFill>
                <a:latin typeface="Arial"/>
              </a:rPr>
              <a:t>supressed</a:t>
            </a: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 in SC </a:t>
            </a:r>
            <a:r>
              <a:rPr lang="de-DE" sz="1600" b="0" strike="noStrike" spc="-1" dirty="0" err="1">
                <a:solidFill>
                  <a:schemeClr val="dk1"/>
                </a:solidFill>
                <a:latin typeface="Arial"/>
              </a:rPr>
              <a:t>thin</a:t>
            </a: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z="1600" b="0" strike="noStrike" spc="-1" dirty="0" err="1">
                <a:solidFill>
                  <a:schemeClr val="dk1"/>
                </a:solidFill>
                <a:latin typeface="Arial"/>
              </a:rPr>
              <a:t>films</a:t>
            </a:r>
            <a:r>
              <a:rPr lang="de-D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DE" spc="-1" dirty="0" err="1">
                <a:solidFill>
                  <a:srgbClr val="000000"/>
                </a:solidFill>
                <a:latin typeface="Calibri"/>
              </a:rPr>
              <a:t>for</a:t>
            </a:r>
            <a:r>
              <a:rPr lang="de-D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DE" i="1" spc="-1" dirty="0">
                <a:solidFill>
                  <a:schemeClr val="dk1"/>
                </a:solidFill>
              </a:rPr>
              <a:t>d</a:t>
            </a:r>
            <a:r>
              <a:rPr lang="de-DE" spc="-1" dirty="0">
                <a:solidFill>
                  <a:schemeClr val="dk1"/>
                </a:solidFill>
              </a:rPr>
              <a:t> &lt; </a:t>
            </a:r>
            <a:r>
              <a:rPr lang="el-GR" i="1" spc="-1" dirty="0">
                <a:solidFill>
                  <a:schemeClr val="dk1"/>
                </a:solidFill>
              </a:rPr>
              <a:t>λ</a:t>
            </a:r>
            <a:r>
              <a:rPr lang="de-DE" spc="-1" baseline="-25000" dirty="0">
                <a:solidFill>
                  <a:schemeClr val="dk1"/>
                </a:solidFill>
              </a:rPr>
              <a:t>L</a:t>
            </a:r>
            <a:r>
              <a:rPr lang="de-DE" spc="-1" dirty="0">
                <a:solidFill>
                  <a:schemeClr val="dk1"/>
                </a:solidFill>
              </a:rPr>
              <a:t> </a:t>
            </a:r>
          </a:p>
          <a:p>
            <a:pPr marL="228600" indent="-228600" defTabSz="914400">
              <a:lnSpc>
                <a:spcPct val="100000"/>
              </a:lnSpc>
              <a:spcBef>
                <a:spcPts val="1199"/>
              </a:spcBef>
              <a:buClr>
                <a:srgbClr val="0271BB"/>
              </a:buClr>
              <a:buFont typeface="Wingdings" charset="2"/>
              <a:buChar char=""/>
            </a:pPr>
            <a:endParaRPr lang="de-DE" spc="-1" dirty="0">
              <a:solidFill>
                <a:schemeClr val="dk1"/>
              </a:solidFill>
              <a:latin typeface="Arial"/>
            </a:endParaRPr>
          </a:p>
          <a:p>
            <a:pPr marL="228600" indent="-228600" defTabSz="914400">
              <a:lnSpc>
                <a:spcPct val="100000"/>
              </a:lnSpc>
              <a:spcBef>
                <a:spcPts val="1199"/>
              </a:spcBef>
              <a:buClr>
                <a:srgbClr val="0271BB"/>
              </a:buClr>
              <a:buFont typeface="Wingdings" charset="2"/>
              <a:buChar char=""/>
            </a:pPr>
            <a:endParaRPr lang="de-DE" spc="-1" dirty="0">
              <a:solidFill>
                <a:schemeClr val="dk1"/>
              </a:solidFill>
              <a:latin typeface="Arial"/>
            </a:endParaRPr>
          </a:p>
          <a:p>
            <a:pPr marL="228600" indent="-228600" defTabSz="914400">
              <a:lnSpc>
                <a:spcPct val="100000"/>
              </a:lnSpc>
              <a:spcBef>
                <a:spcPts val="1199"/>
              </a:spcBef>
              <a:buClr>
                <a:srgbClr val="0271BB"/>
              </a:buClr>
              <a:buFont typeface="Wingdings" charset="2"/>
              <a:buChar char=""/>
            </a:pPr>
            <a:endParaRPr lang="de-DE" spc="-1" dirty="0">
              <a:solidFill>
                <a:schemeClr val="dk1"/>
              </a:solidFill>
              <a:latin typeface="Arial"/>
            </a:endParaRPr>
          </a:p>
          <a:p>
            <a:pPr marL="228600" indent="-228600" defTabSz="914400">
              <a:lnSpc>
                <a:spcPct val="100000"/>
              </a:lnSpc>
              <a:spcBef>
                <a:spcPts val="1199"/>
              </a:spcBef>
              <a:buClr>
                <a:srgbClr val="0271BB"/>
              </a:buClr>
              <a:buFont typeface="Wingdings" charset="2"/>
              <a:buChar char=""/>
            </a:pPr>
            <a:endParaRPr lang="de-DE" spc="-1" dirty="0">
              <a:solidFill>
                <a:schemeClr val="dk1"/>
              </a:solidFill>
              <a:latin typeface="Arial"/>
            </a:endParaRPr>
          </a:p>
          <a:p>
            <a:pPr marL="228600" indent="-228600" defTabSz="914400">
              <a:lnSpc>
                <a:spcPct val="100000"/>
              </a:lnSpc>
              <a:spcBef>
                <a:spcPts val="1199"/>
              </a:spcBef>
              <a:buClr>
                <a:srgbClr val="0271BB"/>
              </a:buClr>
              <a:buFont typeface="Wingdings" charset="2"/>
              <a:buChar char=""/>
            </a:pPr>
            <a:endParaRPr lang="de-DE" spc="-1" dirty="0">
              <a:solidFill>
                <a:schemeClr val="dk1"/>
              </a:solidFill>
              <a:latin typeface="Arial"/>
            </a:endParaRPr>
          </a:p>
          <a:p>
            <a:pPr marL="228600" indent="-228600" defTabSz="914400">
              <a:lnSpc>
                <a:spcPct val="100000"/>
              </a:lnSpc>
              <a:spcBef>
                <a:spcPts val="1199"/>
              </a:spcBef>
              <a:buClr>
                <a:srgbClr val="0271BB"/>
              </a:buClr>
              <a:buFont typeface="Wingdings" charset="2"/>
              <a:buChar char=""/>
            </a:pPr>
            <a:r>
              <a:rPr lang="de-DE" spc="-1" dirty="0" err="1">
                <a:solidFill>
                  <a:schemeClr val="dk1"/>
                </a:solidFill>
                <a:latin typeface="Arial"/>
              </a:rPr>
              <a:t>I</a:t>
            </a:r>
            <a:r>
              <a:rPr lang="de-DE" sz="1600" b="0" strike="noStrike" spc="-1" dirty="0" err="1">
                <a:solidFill>
                  <a:schemeClr val="dk1"/>
                </a:solidFill>
                <a:latin typeface="Arial"/>
              </a:rPr>
              <a:t>nsulator</a:t>
            </a: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z="1600" b="0" strike="noStrike" spc="-1" dirty="0" err="1">
                <a:solidFill>
                  <a:schemeClr val="dk1"/>
                </a:solidFill>
                <a:latin typeface="Arial"/>
              </a:rPr>
              <a:t>as</a:t>
            </a: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 vortex </a:t>
            </a:r>
            <a:r>
              <a:rPr lang="de-DE" sz="1600" b="0" strike="noStrike" spc="-1" dirty="0" err="1">
                <a:solidFill>
                  <a:schemeClr val="dk1"/>
                </a:solidFill>
                <a:latin typeface="Arial"/>
              </a:rPr>
              <a:t>barrier</a:t>
            </a:r>
            <a:r>
              <a:rPr lang="de-DE" spc="-1" dirty="0">
                <a:solidFill>
                  <a:schemeClr val="dk1"/>
                </a:solidFill>
                <a:latin typeface="Arial"/>
              </a:rPr>
              <a:t> so </a:t>
            </a:r>
            <a:r>
              <a:rPr lang="de-DE" spc="-1" dirty="0" err="1">
                <a:solidFill>
                  <a:schemeClr val="dk1"/>
                </a:solidFill>
                <a:latin typeface="Arial"/>
              </a:rPr>
              <a:t>that</a:t>
            </a: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 global vortex </a:t>
            </a:r>
            <a:r>
              <a:rPr lang="de-DE" sz="1600" b="0" strike="noStrike" spc="-1" dirty="0" err="1">
                <a:solidFill>
                  <a:schemeClr val="dk1"/>
                </a:solidFill>
                <a:latin typeface="Arial"/>
              </a:rPr>
              <a:t>penetration</a:t>
            </a: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z="1600" b="0" strike="noStrike" spc="-1" dirty="0" err="1">
                <a:solidFill>
                  <a:schemeClr val="dk1"/>
                </a:solidFill>
                <a:latin typeface="Arial"/>
              </a:rPr>
              <a:t>is</a:t>
            </a: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z="1600" b="0" strike="noStrike" spc="-1" dirty="0" err="1">
                <a:solidFill>
                  <a:schemeClr val="dk1"/>
                </a:solidFill>
                <a:latin typeface="Arial"/>
              </a:rPr>
              <a:t>prevented</a:t>
            </a:r>
            <a:endParaRPr lang="en-US" sz="1600" b="0" strike="noStrike" spc="-1" dirty="0">
              <a:solidFill>
                <a:schemeClr val="dk1"/>
              </a:solidFill>
              <a:latin typeface="Arial"/>
            </a:endParaRPr>
          </a:p>
        </p:txBody>
      </p:sp>
      <p:sp>
        <p:nvSpPr>
          <p:cNvPr id="28" name="Titel 27">
            <a:extLst>
              <a:ext uri="{FF2B5EF4-FFF2-40B4-BE49-F238E27FC236}">
                <a16:creationId xmlns:a16="http://schemas.microsoft.com/office/drawing/2014/main" id="{BBBDC47F-0705-5CEE-E363-9E38EF6165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Thin</a:t>
            </a:r>
            <a:r>
              <a:rPr lang="de-DE" dirty="0"/>
              <a:t> Films and Screening </a:t>
            </a:r>
            <a:r>
              <a:rPr lang="de-DE" dirty="0" err="1"/>
              <a:t>Currents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8CE0DC2-AD6C-6A4C-11A6-5178B637A5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9D5144-004E-1E45-907B-65C86CA25C3F}" type="slidenum">
              <a:rPr lang="de-DE" smtClean="0"/>
              <a:pPr/>
              <a:t>3</a:t>
            </a:fld>
            <a:endParaRPr lang="de-DE"/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0D4467AE-6D7C-14FB-553B-9259E83A44B4}"/>
              </a:ext>
            </a:extLst>
          </p:cNvPr>
          <p:cNvGrpSpPr/>
          <p:nvPr/>
        </p:nvGrpSpPr>
        <p:grpSpPr>
          <a:xfrm>
            <a:off x="5255915" y="1703335"/>
            <a:ext cx="2880319" cy="2977665"/>
            <a:chOff x="5838128" y="915566"/>
            <a:chExt cx="3213475" cy="3531485"/>
          </a:xfrm>
        </p:grpSpPr>
        <p:pic>
          <p:nvPicPr>
            <p:cNvPr id="8" name="Grafik 7" descr="Ein Bild, das Text, Screenshot, Diagramm, Reihe enthält.&#10;&#10;Automatisch generierte Beschreibung">
              <a:extLst>
                <a:ext uri="{FF2B5EF4-FFF2-40B4-BE49-F238E27FC236}">
                  <a16:creationId xmlns:a16="http://schemas.microsoft.com/office/drawing/2014/main" id="{41ECA25A-1CBD-4680-87E4-785DC4B9DD2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31" t="725" r="2918" b="3787"/>
            <a:stretch/>
          </p:blipFill>
          <p:spPr>
            <a:xfrm>
              <a:off x="6148193" y="915566"/>
              <a:ext cx="2600340" cy="3223012"/>
            </a:xfrm>
            <a:prstGeom prst="rect">
              <a:avLst/>
            </a:prstGeom>
          </p:spPr>
        </p:pic>
        <p:sp>
          <p:nvSpPr>
            <p:cNvPr id="9" name="Textfeld 9">
              <a:extLst>
                <a:ext uri="{FF2B5EF4-FFF2-40B4-BE49-F238E27FC236}">
                  <a16:creationId xmlns:a16="http://schemas.microsoft.com/office/drawing/2014/main" id="{A0AD4517-D625-9D8D-A762-322D255EB735}"/>
                </a:ext>
              </a:extLst>
            </p:cNvPr>
            <p:cNvSpPr/>
            <p:nvPr/>
          </p:nvSpPr>
          <p:spPr>
            <a:xfrm>
              <a:off x="5838128" y="4121334"/>
              <a:ext cx="3213475" cy="325717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</a:pPr>
              <a:r>
                <a:rPr lang="es-ES" sz="600" b="0" strike="noStrike" spc="-1" dirty="0">
                  <a:solidFill>
                    <a:schemeClr val="dk1"/>
                  </a:solidFill>
                  <a:latin typeface="TheSans UHH"/>
                </a:rPr>
                <a:t>[</a:t>
              </a:r>
              <a:r>
                <a:rPr lang="es-ES" sz="600" b="0" strike="noStrike" spc="-1" dirty="0" err="1">
                  <a:solidFill>
                    <a:schemeClr val="dk1"/>
                  </a:solidFill>
                  <a:latin typeface="TheSans UHH"/>
                </a:rPr>
                <a:t>Asaduzzaman</a:t>
              </a:r>
              <a:r>
                <a:rPr lang="es-ES" sz="600" spc="-1" dirty="0">
                  <a:solidFill>
                    <a:schemeClr val="dk1"/>
                  </a:solidFill>
                  <a:latin typeface="TheSans UHH"/>
                </a:rPr>
                <a:t> </a:t>
              </a:r>
              <a:r>
                <a:rPr lang="es-ES" sz="600" b="0" strike="noStrike" spc="-1" dirty="0">
                  <a:solidFill>
                    <a:schemeClr val="dk1"/>
                  </a:solidFill>
                  <a:latin typeface="TheSans UHH"/>
                </a:rPr>
                <a:t>M. et al., Direct </a:t>
              </a:r>
              <a:r>
                <a:rPr lang="es-ES" sz="600" b="0" strike="noStrike" spc="-1" dirty="0" err="1">
                  <a:solidFill>
                    <a:schemeClr val="dk1"/>
                  </a:solidFill>
                  <a:latin typeface="TheSans UHH"/>
                </a:rPr>
                <a:t>measurement</a:t>
              </a:r>
              <a:r>
                <a:rPr lang="es-ES" sz="600" b="0" strike="noStrike" spc="-1" dirty="0">
                  <a:solidFill>
                    <a:schemeClr val="dk1"/>
                  </a:solidFill>
                  <a:latin typeface="TheSans UHH"/>
                </a:rPr>
                <a:t> of </a:t>
              </a:r>
              <a:r>
                <a:rPr lang="es-ES" sz="600" b="0" strike="noStrike" spc="-1" dirty="0" err="1">
                  <a:solidFill>
                    <a:schemeClr val="dk1"/>
                  </a:solidFill>
                  <a:latin typeface="TheSans UHH"/>
                </a:rPr>
                <a:t>the</a:t>
              </a:r>
              <a:r>
                <a:rPr lang="es-ES" sz="600" b="0" strike="noStrike" spc="-1" dirty="0">
                  <a:solidFill>
                    <a:schemeClr val="dk1"/>
                  </a:solidFill>
                  <a:latin typeface="TheSans UHH"/>
                </a:rPr>
                <a:t> Meissner screening </a:t>
              </a:r>
              <a:r>
                <a:rPr lang="es-ES" sz="600" b="0" strike="noStrike" spc="-1" dirty="0" err="1">
                  <a:solidFill>
                    <a:schemeClr val="dk1"/>
                  </a:solidFill>
                  <a:latin typeface="TheSans UHH"/>
                </a:rPr>
                <a:t>profile</a:t>
              </a:r>
              <a:r>
                <a:rPr lang="es-ES" sz="600" b="0" strike="noStrike" spc="-1" dirty="0">
                  <a:solidFill>
                    <a:schemeClr val="dk1"/>
                  </a:solidFill>
                  <a:latin typeface="TheSans UHH"/>
                </a:rPr>
                <a:t> in</a:t>
              </a:r>
              <a:br>
                <a:rPr lang="es-ES" sz="600" b="0" strike="noStrike" spc="-1" dirty="0">
                  <a:solidFill>
                    <a:schemeClr val="dk1"/>
                  </a:solidFill>
                  <a:latin typeface="TheSans UHH"/>
                </a:rPr>
              </a:br>
              <a:r>
                <a:rPr lang="es-ES" sz="600" b="0" strike="noStrike" spc="-1" dirty="0">
                  <a:solidFill>
                    <a:schemeClr val="dk1"/>
                  </a:solidFill>
                  <a:latin typeface="TheSans UHH"/>
                </a:rPr>
                <a:t>superconductor-superconductor </a:t>
              </a:r>
              <a:r>
                <a:rPr lang="es-ES" sz="600" b="0" strike="noStrike" spc="-1" dirty="0" err="1">
                  <a:solidFill>
                    <a:schemeClr val="dk1"/>
                  </a:solidFill>
                  <a:latin typeface="TheSans UHH"/>
                </a:rPr>
                <a:t>bilayers</a:t>
              </a:r>
              <a:r>
                <a:rPr lang="es-ES" sz="600" spc="-1" dirty="0">
                  <a:solidFill>
                    <a:schemeClr val="dk1"/>
                  </a:solidFill>
                  <a:latin typeface="TheSans UHH"/>
                </a:rPr>
                <a:t> </a:t>
              </a:r>
              <a:r>
                <a:rPr lang="es-ES" sz="600" b="0" strike="noStrike" spc="-1" dirty="0" err="1">
                  <a:solidFill>
                    <a:schemeClr val="dk1"/>
                  </a:solidFill>
                  <a:latin typeface="TheSans UHH"/>
                </a:rPr>
                <a:t>using</a:t>
              </a:r>
              <a:r>
                <a:rPr lang="es-ES" sz="600" b="0" strike="noStrike" spc="-1" dirty="0">
                  <a:solidFill>
                    <a:schemeClr val="dk1"/>
                  </a:solidFill>
                  <a:latin typeface="TheSans UHH"/>
                </a:rPr>
                <a:t> </a:t>
              </a:r>
              <a:r>
                <a:rPr lang="es-ES" sz="600" b="0" strike="noStrike" spc="-1" dirty="0" err="1">
                  <a:solidFill>
                    <a:schemeClr val="dk1"/>
                  </a:solidFill>
                  <a:latin typeface="TheSans UHH"/>
                </a:rPr>
                <a:t>low-energy</a:t>
              </a:r>
              <a:r>
                <a:rPr lang="es-ES" sz="600" b="0" strike="noStrike" spc="-1" dirty="0">
                  <a:solidFill>
                    <a:schemeClr val="dk1"/>
                  </a:solidFill>
                  <a:latin typeface="TheSans UHH"/>
                </a:rPr>
                <a:t> muon spin </a:t>
              </a:r>
              <a:r>
                <a:rPr lang="es-ES" sz="600" b="0" strike="noStrike" spc="-1" dirty="0" err="1">
                  <a:solidFill>
                    <a:schemeClr val="dk1"/>
                  </a:solidFill>
                  <a:latin typeface="TheSans UHH"/>
                </a:rPr>
                <a:t>rotation</a:t>
              </a:r>
              <a:r>
                <a:rPr lang="es-ES" sz="600" b="0" strike="noStrike" spc="-1" dirty="0">
                  <a:solidFill>
                    <a:schemeClr val="dk1"/>
                  </a:solidFill>
                  <a:latin typeface="TheSans UHH"/>
                </a:rPr>
                <a:t> (2023)]</a:t>
              </a:r>
              <a:endParaRPr lang="de-DE" sz="600" b="0" strike="noStrike" spc="-1" dirty="0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5" name="Textfeld 4">
            <a:extLst>
              <a:ext uri="{FF2B5EF4-FFF2-40B4-BE49-F238E27FC236}">
                <a16:creationId xmlns:a16="http://schemas.microsoft.com/office/drawing/2014/main" id="{48632CB4-A993-2F2E-E633-D7DD5D7CF0A9}"/>
              </a:ext>
            </a:extLst>
          </p:cNvPr>
          <p:cNvSpPr txBox="1"/>
          <p:nvPr/>
        </p:nvSpPr>
        <p:spPr>
          <a:xfrm>
            <a:off x="6205738" y="302386"/>
            <a:ext cx="2110678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de-DE" sz="1200" b="0" i="1" strike="noStrike" spc="-1" dirty="0">
                <a:solidFill>
                  <a:schemeClr val="dk1"/>
                </a:solidFill>
                <a:latin typeface="Arial"/>
              </a:rPr>
              <a:t>References:</a:t>
            </a:r>
          </a:p>
          <a:p>
            <a:pPr algn="l"/>
            <a:r>
              <a:rPr lang="de-DE" sz="1200" b="0" i="1" strike="noStrike" spc="-1" dirty="0">
                <a:solidFill>
                  <a:schemeClr val="dk1"/>
                </a:solidFill>
                <a:latin typeface="Arial"/>
              </a:rPr>
              <a:t>A. </a:t>
            </a:r>
            <a:r>
              <a:rPr lang="de-DE" sz="1200" b="0" i="1" strike="noStrike" spc="-1" dirty="0" err="1">
                <a:solidFill>
                  <a:schemeClr val="dk1"/>
                </a:solidFill>
                <a:latin typeface="Arial"/>
              </a:rPr>
              <a:t>Gurevich</a:t>
            </a:r>
            <a:r>
              <a:rPr lang="de-DE" sz="1200" b="0" i="1" strike="noStrike" spc="-1" dirty="0">
                <a:solidFill>
                  <a:schemeClr val="dk1"/>
                </a:solidFill>
                <a:latin typeface="Arial"/>
              </a:rPr>
              <a:t>, APL 88 (2006),</a:t>
            </a:r>
          </a:p>
          <a:p>
            <a:pPr algn="l"/>
            <a:r>
              <a:rPr lang="es-ES" sz="1200" b="0" i="1" strike="noStrike" spc="-1" dirty="0">
                <a:solidFill>
                  <a:schemeClr val="dk1"/>
                </a:solidFill>
                <a:latin typeface="Arial"/>
              </a:rPr>
              <a:t>T. </a:t>
            </a:r>
            <a:r>
              <a:rPr lang="es-ES" sz="1200" b="0" i="1" strike="noStrike" spc="-1" dirty="0" err="1">
                <a:solidFill>
                  <a:schemeClr val="dk1"/>
                </a:solidFill>
                <a:latin typeface="Arial"/>
              </a:rPr>
              <a:t>Kubo</a:t>
            </a:r>
            <a:r>
              <a:rPr lang="es-ES" sz="1200" b="0" i="1" strike="noStrike" spc="-1" dirty="0">
                <a:solidFill>
                  <a:schemeClr val="dk1"/>
                </a:solidFill>
                <a:latin typeface="Arial"/>
              </a:rPr>
              <a:t>, SUST 30 (2017)</a:t>
            </a:r>
            <a:endParaRPr lang="de-DE" sz="1200" dirty="0">
              <a:latin typeface="TheSans UHH" panose="020B0502050302020203" pitchFamily="34" charset="77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2EC9B4E5-6B05-9398-2528-03CD588FA5F5}"/>
              </a:ext>
            </a:extLst>
          </p:cNvPr>
          <p:cNvSpPr txBox="1"/>
          <p:nvPr/>
        </p:nvSpPr>
        <p:spPr>
          <a:xfrm>
            <a:off x="4572000" y="1131887"/>
            <a:ext cx="42481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199"/>
              </a:spcBef>
              <a:spcAft>
                <a:spcPts val="0"/>
              </a:spcAft>
              <a:buClr>
                <a:srgbClr val="0271BB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600" b="0" i="1" u="sng" strike="noStrike" kern="1200" cap="none" spc="-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Kubo</a:t>
            </a:r>
            <a:r>
              <a:rPr kumimoji="0" lang="en-US" sz="1600" b="0" i="1" u="none" strike="noStrike" kern="1200" cap="none" spc="-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kumimoji="0" lang="en-US" sz="1600" b="0" i="0" u="none" strike="noStrike" kern="1200" cap="none" spc="-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Vortex penetration shifts to </a:t>
            </a:r>
            <a:r>
              <a:rPr kumimoji="0" lang="en-US" sz="1600" b="0" i="1" u="none" strike="noStrike" kern="1200" cap="none" spc="-1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H</a:t>
            </a:r>
            <a:r>
              <a:rPr kumimoji="0" lang="en-US" sz="1600" b="0" i="0" u="none" strike="noStrike" kern="1200" cap="none" spc="-1" normalizeH="0" baseline="-2500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sh</a:t>
            </a:r>
            <a:r>
              <a:rPr kumimoji="0" lang="en-US" sz="1600" b="0" i="0" u="none" strike="noStrike" kern="1200" cap="none" spc="-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&gt;</a:t>
            </a:r>
            <a:r>
              <a:rPr kumimoji="0" lang="en-US" sz="1600" b="0" i="1" u="none" strike="noStrike" kern="1200" cap="none" spc="-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H</a:t>
            </a:r>
            <a:r>
              <a:rPr kumimoji="0" lang="en-US" sz="1600" b="0" i="0" u="none" strike="noStrike" kern="1200" cap="none" spc="-1" normalizeH="0" baseline="-2500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C1</a:t>
            </a:r>
            <a:r>
              <a:rPr kumimoji="0" lang="en-US" sz="1600" b="0" i="0" u="none" strike="noStrike" kern="1200" cap="none" spc="-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through “</a:t>
            </a:r>
            <a:r>
              <a:rPr kumimoji="0" lang="en-US" sz="1600" b="1" i="0" u="none" strike="noStrike" kern="1200" cap="none" spc="-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counter current</a:t>
            </a:r>
            <a:r>
              <a:rPr kumimoji="0" lang="en-US" sz="1600" b="0" i="0" u="none" strike="noStrike" kern="1200" cap="none" spc="-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” at interfaces</a:t>
            </a:r>
          </a:p>
        </p:txBody>
      </p:sp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76073708-26D1-C1BC-BA0E-B93D81237981}"/>
              </a:ext>
            </a:extLst>
          </p:cNvPr>
          <p:cNvGrpSpPr/>
          <p:nvPr/>
        </p:nvGrpSpPr>
        <p:grpSpPr>
          <a:xfrm>
            <a:off x="4427984" y="1059582"/>
            <a:ext cx="4392166" cy="4008752"/>
            <a:chOff x="4427984" y="987575"/>
            <a:chExt cx="4392166" cy="4008752"/>
          </a:xfrm>
        </p:grpSpPr>
        <p:sp>
          <p:nvSpPr>
            <p:cNvPr id="40" name="Rechteck 39">
              <a:extLst>
                <a:ext uri="{FF2B5EF4-FFF2-40B4-BE49-F238E27FC236}">
                  <a16:creationId xmlns:a16="http://schemas.microsoft.com/office/drawing/2014/main" id="{8A7EDDAD-BF03-95AF-09D1-42CE2DDBE648}"/>
                </a:ext>
              </a:extLst>
            </p:cNvPr>
            <p:cNvSpPr/>
            <p:nvPr/>
          </p:nvSpPr>
          <p:spPr>
            <a:xfrm>
              <a:off x="4427984" y="987575"/>
              <a:ext cx="4392166" cy="35503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bg1"/>
                </a:solidFill>
              </a:endParaRPr>
            </a:p>
          </p:txBody>
        </p:sp>
        <p:sp>
          <p:nvSpPr>
            <p:cNvPr id="41" name="Rechteck 40">
              <a:extLst>
                <a:ext uri="{FF2B5EF4-FFF2-40B4-BE49-F238E27FC236}">
                  <a16:creationId xmlns:a16="http://schemas.microsoft.com/office/drawing/2014/main" id="{490FD73E-FC1F-5A0A-D28E-A93CAAD03F88}"/>
                </a:ext>
              </a:extLst>
            </p:cNvPr>
            <p:cNvSpPr/>
            <p:nvPr/>
          </p:nvSpPr>
          <p:spPr>
            <a:xfrm>
              <a:off x="4584709" y="4406047"/>
              <a:ext cx="3532451" cy="5902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642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E8A3607C-08B6-C7AF-78C3-CD5B7347C4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1" y="915343"/>
            <a:ext cx="4896222" cy="3593353"/>
          </a:xfrm>
        </p:spPr>
        <p:txBody>
          <a:bodyPr>
            <a:normAutofit/>
          </a:bodyPr>
          <a:lstStyle/>
          <a:p>
            <a:pPr marL="228600" indent="-228600" defTabSz="914400">
              <a:lnSpc>
                <a:spcPct val="110000"/>
              </a:lnSpc>
              <a:spcBef>
                <a:spcPts val="1199"/>
              </a:spcBef>
              <a:buClr>
                <a:srgbClr val="0271BB"/>
              </a:buClr>
              <a:buFont typeface="Wingdings" charset="2"/>
              <a:buChar char=""/>
            </a:pPr>
            <a:r>
              <a:rPr lang="en-US" sz="1600" b="0" strike="noStrike" spc="-1" dirty="0">
                <a:solidFill>
                  <a:schemeClr val="dk1"/>
                </a:solidFill>
                <a:latin typeface="Arial"/>
              </a:rPr>
              <a:t>Top superconductor sees majority of rf field</a:t>
            </a:r>
            <a:br>
              <a:rPr lang="en-US" sz="1600" b="0" strike="noStrike" spc="-1" dirty="0">
                <a:solidFill>
                  <a:schemeClr val="dk1"/>
                </a:solidFill>
                <a:latin typeface="Arial"/>
              </a:rPr>
            </a:br>
            <a:r>
              <a:rPr lang="en-US" sz="1600" b="1" strike="noStrike" spc="-1" dirty="0">
                <a:solidFill>
                  <a:schemeClr val="dk1"/>
                </a:solidFill>
                <a:latin typeface="Arial"/>
              </a:rPr>
              <a:t>→ </a:t>
            </a:r>
            <a:r>
              <a:rPr lang="en-US" sz="1600" b="1" spc="-1" dirty="0">
                <a:solidFill>
                  <a:schemeClr val="dk1"/>
                </a:solidFill>
                <a:latin typeface="Arial"/>
              </a:rPr>
              <a:t>Surface resistance </a:t>
            </a:r>
            <a:r>
              <a:rPr lang="en-US" sz="1600" b="1" strike="noStrike" spc="-1" dirty="0">
                <a:solidFill>
                  <a:schemeClr val="dk1"/>
                </a:solidFill>
                <a:latin typeface="Arial"/>
              </a:rPr>
              <a:t>improves</a:t>
            </a:r>
            <a:endParaRPr lang="de-DE" sz="1600" b="1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10000"/>
              </a:lnSpc>
              <a:spcBef>
                <a:spcPts val="1199"/>
              </a:spcBef>
              <a:buClr>
                <a:srgbClr val="0271BB"/>
              </a:buClr>
              <a:buFont typeface="Wingdings" charset="2"/>
              <a:buChar char=""/>
            </a:pPr>
            <a:r>
              <a:rPr lang="en-US" sz="1600" spc="-1" dirty="0">
                <a:solidFill>
                  <a:schemeClr val="dk1"/>
                </a:solidFill>
              </a:rPr>
              <a:t>Insulating layer creates more interfaces</a:t>
            </a:r>
            <a:br>
              <a:rPr lang="en-US" sz="1600" spc="-1" dirty="0">
                <a:solidFill>
                  <a:schemeClr val="dk1"/>
                </a:solidFill>
              </a:rPr>
            </a:br>
            <a:r>
              <a:rPr lang="en-US" sz="1600" b="1" strike="noStrike" spc="-1" dirty="0">
                <a:solidFill>
                  <a:schemeClr val="dk1"/>
                </a:solidFill>
                <a:latin typeface="Arial"/>
              </a:rPr>
              <a:t>→ </a:t>
            </a:r>
            <a:r>
              <a:rPr lang="en-US" sz="1600" b="1" spc="-1" dirty="0">
                <a:solidFill>
                  <a:schemeClr val="dk1"/>
                </a:solidFill>
              </a:rPr>
              <a:t>More counter currents</a:t>
            </a:r>
            <a:endParaRPr lang="de-DE" sz="1700" b="1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10000"/>
              </a:lnSpc>
              <a:spcBef>
                <a:spcPts val="1199"/>
              </a:spcBef>
              <a:buClr>
                <a:srgbClr val="0271BB"/>
              </a:buClr>
              <a:buFont typeface="Wingdings" charset="2"/>
              <a:buChar char=""/>
            </a:pPr>
            <a:r>
              <a:rPr lang="en-US" sz="1600" spc="-1" dirty="0">
                <a:solidFill>
                  <a:schemeClr val="dk1"/>
                </a:solidFill>
                <a:latin typeface="Arial"/>
                <a:ea typeface="Noto Sans SC Regular"/>
              </a:rPr>
              <a:t>L</a:t>
            </a:r>
            <a:r>
              <a:rPr lang="en-US" sz="1600" b="0" strike="noStrike" spc="-1" dirty="0">
                <a:solidFill>
                  <a:schemeClr val="dk1"/>
                </a:solidFill>
                <a:latin typeface="Arial"/>
                <a:ea typeface="Noto Sans SC Regular"/>
              </a:rPr>
              <a:t>ayers must be thinner than </a:t>
            </a:r>
            <a:r>
              <a:rPr lang="el-GR" sz="1600" b="0" i="1" strike="noStrike" spc="-1" dirty="0">
                <a:solidFill>
                  <a:schemeClr val="dk1"/>
                </a:solidFill>
                <a:latin typeface="Arial"/>
              </a:rPr>
              <a:t>λ</a:t>
            </a:r>
            <a:r>
              <a:rPr lang="de-DE" sz="1600" b="0" strike="noStrike" spc="-1" baseline="-25000" dirty="0">
                <a:solidFill>
                  <a:schemeClr val="dk1"/>
                </a:solidFill>
                <a:latin typeface="Arial"/>
              </a:rPr>
              <a:t>L</a:t>
            </a:r>
            <a:r>
              <a:rPr lang="en-US" sz="1600" b="0" strike="noStrike" spc="-1" baseline="-25000" dirty="0">
                <a:solidFill>
                  <a:schemeClr val="dk1"/>
                </a:solidFill>
                <a:latin typeface="Arial"/>
              </a:rPr>
              <a:t>,Top</a:t>
            </a:r>
            <a:br>
              <a:rPr lang="en-US" sz="1600" b="0" strike="noStrike" spc="-1" baseline="-25000" dirty="0">
                <a:solidFill>
                  <a:schemeClr val="dk1"/>
                </a:solidFill>
                <a:latin typeface="Arial"/>
              </a:rPr>
            </a:br>
            <a:r>
              <a:rPr lang="en-US" sz="1600" b="1" strike="noStrike" spc="-1" dirty="0">
                <a:solidFill>
                  <a:schemeClr val="dk1"/>
                </a:solidFill>
                <a:latin typeface="Arial"/>
              </a:rPr>
              <a:t>→ </a:t>
            </a:r>
            <a:r>
              <a:rPr lang="de-DE" sz="1600" b="1" spc="-1" dirty="0">
                <a:solidFill>
                  <a:schemeClr val="dk1"/>
                </a:solidFill>
                <a:latin typeface="Arial"/>
                <a:ea typeface="Noto Sans SC Regular"/>
              </a:rPr>
              <a:t>RF </a:t>
            </a:r>
            <a:r>
              <a:rPr lang="de-DE" sz="1600" b="1" spc="-1" dirty="0" err="1">
                <a:solidFill>
                  <a:schemeClr val="dk1"/>
                </a:solidFill>
                <a:latin typeface="Arial"/>
                <a:ea typeface="Noto Sans SC Regular"/>
              </a:rPr>
              <a:t>f</a:t>
            </a:r>
            <a:r>
              <a:rPr lang="de-DE" sz="1600" b="1" strike="noStrike" spc="-1" dirty="0" err="1">
                <a:solidFill>
                  <a:schemeClr val="dk1"/>
                </a:solidFill>
                <a:latin typeface="Arial"/>
                <a:ea typeface="Noto Sans SC Regular"/>
              </a:rPr>
              <a:t>ield</a:t>
            </a:r>
            <a:r>
              <a:rPr lang="de-DE" sz="1600" b="1" strike="noStrike" spc="-1" dirty="0">
                <a:solidFill>
                  <a:schemeClr val="dk1"/>
                </a:solidFill>
                <a:latin typeface="Arial"/>
                <a:ea typeface="Noto Sans SC Regular"/>
              </a:rPr>
              <a:t> </a:t>
            </a:r>
            <a:r>
              <a:rPr lang="de-DE" sz="1600" b="1" strike="noStrike" spc="-1" dirty="0" err="1">
                <a:solidFill>
                  <a:schemeClr val="dk1"/>
                </a:solidFill>
                <a:latin typeface="Arial"/>
                <a:ea typeface="Noto Sans SC Regular"/>
              </a:rPr>
              <a:t>is</a:t>
            </a:r>
            <a:r>
              <a:rPr lang="de-DE" sz="1600" b="1" strike="noStrike" spc="-1" dirty="0">
                <a:solidFill>
                  <a:schemeClr val="dk1"/>
                </a:solidFill>
                <a:latin typeface="Arial"/>
                <a:ea typeface="Noto Sans SC Regular"/>
              </a:rPr>
              <a:t> </a:t>
            </a:r>
            <a:r>
              <a:rPr lang="de-DE" sz="1600" b="1" strike="noStrike" spc="-1" dirty="0" err="1">
                <a:solidFill>
                  <a:schemeClr val="dk1"/>
                </a:solidFill>
                <a:latin typeface="Arial"/>
                <a:ea typeface="Noto Sans SC Regular"/>
              </a:rPr>
              <a:t>affected</a:t>
            </a:r>
            <a:r>
              <a:rPr lang="de-DE" sz="1600" b="1" strike="noStrike" spc="-1" dirty="0">
                <a:solidFill>
                  <a:schemeClr val="dk1"/>
                </a:solidFill>
                <a:latin typeface="Arial"/>
                <a:ea typeface="Noto Sans SC Regular"/>
              </a:rPr>
              <a:t> </a:t>
            </a:r>
            <a:r>
              <a:rPr lang="de-DE" sz="1600" b="1" strike="noStrike" spc="-1" dirty="0" err="1">
                <a:solidFill>
                  <a:schemeClr val="dk1"/>
                </a:solidFill>
                <a:latin typeface="Arial"/>
                <a:ea typeface="Noto Sans SC Regular"/>
              </a:rPr>
              <a:t>by</a:t>
            </a:r>
            <a:r>
              <a:rPr lang="de-DE" sz="1600" b="1" strike="noStrike" spc="-1" dirty="0">
                <a:solidFill>
                  <a:schemeClr val="dk1"/>
                </a:solidFill>
                <a:latin typeface="Arial"/>
                <a:ea typeface="Noto Sans SC Regular"/>
              </a:rPr>
              <a:t> </a:t>
            </a:r>
            <a:r>
              <a:rPr lang="de-DE" sz="1600" b="1" strike="noStrike" spc="-1" dirty="0" err="1">
                <a:solidFill>
                  <a:schemeClr val="dk1"/>
                </a:solidFill>
                <a:latin typeface="Arial"/>
                <a:ea typeface="Noto Sans SC Regular"/>
              </a:rPr>
              <a:t>counter</a:t>
            </a:r>
            <a:r>
              <a:rPr lang="de-DE" sz="1600" b="1" strike="noStrike" spc="-1" dirty="0">
                <a:solidFill>
                  <a:schemeClr val="dk1"/>
                </a:solidFill>
                <a:latin typeface="Arial"/>
                <a:ea typeface="Noto Sans SC Regular"/>
              </a:rPr>
              <a:t> </a:t>
            </a:r>
            <a:r>
              <a:rPr lang="de-DE" sz="1600" b="1" strike="noStrike" spc="-1" dirty="0" err="1">
                <a:solidFill>
                  <a:schemeClr val="dk1"/>
                </a:solidFill>
                <a:latin typeface="Arial"/>
                <a:ea typeface="Noto Sans SC Regular"/>
              </a:rPr>
              <a:t>currents</a:t>
            </a:r>
            <a:endParaRPr lang="de-DE" sz="1600" b="1" strike="noStrike" spc="-1" baseline="-25000" dirty="0">
              <a:solidFill>
                <a:srgbClr val="000000"/>
              </a:solidFill>
              <a:latin typeface="Calibri"/>
            </a:endParaRPr>
          </a:p>
          <a:p>
            <a:pPr marL="0" indent="0">
              <a:lnSpc>
                <a:spcPct val="110000"/>
              </a:lnSpc>
              <a:spcBef>
                <a:spcPts val="1199"/>
              </a:spcBef>
              <a:buClr>
                <a:srgbClr val="0271BB"/>
              </a:buClr>
              <a:buNone/>
            </a:pPr>
            <a:br>
              <a:rPr lang="de-DE" spc="-1" dirty="0">
                <a:solidFill>
                  <a:schemeClr val="dk1"/>
                </a:solidFill>
                <a:latin typeface="Arial"/>
              </a:rPr>
            </a:br>
            <a:r>
              <a:rPr lang="de-DE" spc="-1" dirty="0">
                <a:solidFill>
                  <a:schemeClr val="dk1"/>
                </a:solidFill>
                <a:latin typeface="Arial"/>
              </a:rPr>
              <a:t>→ </a:t>
            </a:r>
            <a:r>
              <a:rPr lang="de-DE" sz="1600" strike="noStrike" spc="-1" dirty="0">
                <a:solidFill>
                  <a:schemeClr val="dk1"/>
                </a:solidFill>
                <a:latin typeface="Arial"/>
              </a:rPr>
              <a:t>Optimal layer thickness </a:t>
            </a:r>
            <a:r>
              <a:rPr lang="de-DE" sz="1600" i="1" strike="noStrike" spc="-1" dirty="0" err="1">
                <a:solidFill>
                  <a:schemeClr val="dk1"/>
                </a:solidFill>
                <a:latin typeface="Arial"/>
              </a:rPr>
              <a:t>d</a:t>
            </a:r>
            <a:r>
              <a:rPr lang="de-DE" sz="1600" strike="noStrike" spc="-1" baseline="-25000" dirty="0" err="1">
                <a:solidFill>
                  <a:schemeClr val="dk1"/>
                </a:solidFill>
                <a:latin typeface="Arial"/>
              </a:rPr>
              <a:t>S</a:t>
            </a:r>
            <a:r>
              <a:rPr lang="de-DE" sz="1600" strike="noStrik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z="1600" b="0" strike="noStrike" spc="-1" dirty="0" err="1">
                <a:solidFill>
                  <a:schemeClr val="dk1"/>
                </a:solidFill>
                <a:latin typeface="Arial"/>
              </a:rPr>
              <a:t>depends</a:t>
            </a: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 on </a:t>
            </a:r>
            <a:r>
              <a:rPr lang="el-GR" sz="1600" i="1" spc="-1" dirty="0">
                <a:solidFill>
                  <a:schemeClr val="dk1"/>
                </a:solidFill>
              </a:rPr>
              <a:t>λ</a:t>
            </a:r>
            <a:r>
              <a:rPr lang="de-DE" sz="1600" spc="-1" baseline="-25000" dirty="0">
                <a:solidFill>
                  <a:schemeClr val="dk1"/>
                </a:solidFill>
              </a:rPr>
              <a:t>L</a:t>
            </a:r>
            <a:r>
              <a:rPr lang="de-DE" sz="1600" spc="-1" baseline="-25000" dirty="0">
                <a:solidFill>
                  <a:schemeClr val="dk1"/>
                </a:solidFill>
                <a:latin typeface="Arial"/>
              </a:rPr>
              <a:t>  </a:t>
            </a:r>
            <a:r>
              <a:rPr lang="de-DE" spc="-1" dirty="0">
                <a:solidFill>
                  <a:schemeClr val="dk1"/>
                </a:solidFill>
                <a:latin typeface="Arial"/>
              </a:rPr>
              <a:t>and </a:t>
            </a:r>
            <a:r>
              <a:rPr lang="de-DE" sz="1600" b="0" i="1" strike="noStrike" spc="-1" dirty="0">
                <a:solidFill>
                  <a:schemeClr val="dk1"/>
                </a:solidFill>
                <a:latin typeface="Arial"/>
              </a:rPr>
              <a:t>H</a:t>
            </a:r>
            <a:r>
              <a:rPr lang="de-DE" sz="1600" b="0" strike="noStrike" spc="-1" baseline="-25000" dirty="0">
                <a:solidFill>
                  <a:schemeClr val="dk1"/>
                </a:solidFill>
                <a:latin typeface="Arial"/>
              </a:rPr>
              <a:t>C1</a:t>
            </a: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 of </a:t>
            </a:r>
            <a:r>
              <a:rPr lang="de-DE" sz="1600" b="0" strike="noStrike" spc="-1" dirty="0" err="1">
                <a:solidFill>
                  <a:schemeClr val="dk1"/>
                </a:solidFill>
                <a:latin typeface="Arial"/>
              </a:rPr>
              <a:t>the</a:t>
            </a:r>
            <a:r>
              <a:rPr lang="de-DE" sz="1600" b="0" strike="noStrik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used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bulk</a:t>
            </a:r>
            <a:r>
              <a:rPr lang="de-DE" sz="1600" strike="noStrike" dirty="0">
                <a:latin typeface="Arial"/>
              </a:rPr>
              <a:t> </a:t>
            </a:r>
            <a:r>
              <a:rPr lang="de-DE" sz="1600" b="0" strike="noStrike" spc="-1" dirty="0">
                <a:effectLst/>
                <a:latin typeface="Arial"/>
              </a:rPr>
              <a:t>and layer materials</a:t>
            </a:r>
            <a:endParaRPr lang="de-DE" sz="1600" b="0" strike="noStrike" spc="-1" dirty="0">
              <a:effectLst/>
              <a:latin typeface="Calibri"/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F3AAEDA-02B7-B14B-FFDA-689CE8CAD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SIS Multilayer Theory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5A7A2AF-6513-62AE-787B-FCE5C604E1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9D5144-004E-1E45-907B-65C86CA25C3F}" type="slidenum">
              <a:rPr lang="de-DE" smtClean="0"/>
              <a:pPr/>
              <a:t>4</a:t>
            </a:fld>
            <a:endParaRPr lang="de-DE"/>
          </a:p>
        </p:txBody>
      </p:sp>
      <p:grpSp>
        <p:nvGrpSpPr>
          <p:cNvPr id="76" name="Gruppieren 75">
            <a:extLst>
              <a:ext uri="{FF2B5EF4-FFF2-40B4-BE49-F238E27FC236}">
                <a16:creationId xmlns:a16="http://schemas.microsoft.com/office/drawing/2014/main" id="{1D112F08-16CB-435E-9093-96BD904E2B47}"/>
              </a:ext>
            </a:extLst>
          </p:cNvPr>
          <p:cNvGrpSpPr/>
          <p:nvPr/>
        </p:nvGrpSpPr>
        <p:grpSpPr>
          <a:xfrm>
            <a:off x="1403648" y="3273141"/>
            <a:ext cx="7344495" cy="1274706"/>
            <a:chOff x="1403648" y="3273141"/>
            <a:chExt cx="7344495" cy="1274706"/>
          </a:xfrm>
        </p:grpSpPr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96DD49EF-9B96-0209-8F6A-35F197EED0A3}"/>
                </a:ext>
              </a:extLst>
            </p:cNvPr>
            <p:cNvSpPr txBox="1"/>
            <p:nvPr/>
          </p:nvSpPr>
          <p:spPr>
            <a:xfrm>
              <a:off x="1590542" y="3963072"/>
              <a:ext cx="1008112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1600" b="1" dirty="0">
                  <a:solidFill>
                    <a:schemeClr val="bg1">
                      <a:lumMod val="50000"/>
                    </a:schemeClr>
                  </a:solidFill>
                </a:rPr>
                <a:t>Niobium</a:t>
              </a:r>
              <a:br>
                <a:rPr lang="en-GB" sz="1600" b="1" dirty="0">
                  <a:solidFill>
                    <a:schemeClr val="bg1">
                      <a:lumMod val="50000"/>
                    </a:schemeClr>
                  </a:solidFill>
                </a:rPr>
              </a:br>
              <a:r>
                <a:rPr lang="en-GB" sz="1600" dirty="0">
                  <a:solidFill>
                    <a:schemeClr val="bg1">
                      <a:lumMod val="50000"/>
                    </a:schemeClr>
                  </a:solidFill>
                </a:rPr>
                <a:t>(9.27 K)</a:t>
              </a:r>
              <a:endParaRPr lang="en-GB" sz="16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32" name="Gekrümmte Verbindung 31">
              <a:extLst>
                <a:ext uri="{FF2B5EF4-FFF2-40B4-BE49-F238E27FC236}">
                  <a16:creationId xmlns:a16="http://schemas.microsoft.com/office/drawing/2014/main" id="{551C0897-4FEB-C34D-EC1D-5097A68A792B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1358511" y="3895057"/>
              <a:ext cx="279630" cy="189356"/>
            </a:xfrm>
            <a:prstGeom prst="curvedConnector3">
              <a:avLst>
                <a:gd name="adj1" fmla="val 86334"/>
              </a:avLst>
            </a:prstGeom>
            <a:ln w="28575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D729B184-1473-E4CB-467D-311A2D490D62}"/>
                </a:ext>
              </a:extLst>
            </p:cNvPr>
            <p:cNvSpPr/>
            <p:nvPr/>
          </p:nvSpPr>
          <p:spPr>
            <a:xfrm>
              <a:off x="2708338" y="3275852"/>
              <a:ext cx="279486" cy="328248"/>
            </a:xfrm>
            <a:prstGeom prst="ellipse">
              <a:avLst/>
            </a:prstGeom>
            <a:solidFill>
              <a:srgbClr val="92D05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grpSp>
          <p:nvGrpSpPr>
            <p:cNvPr id="48" name="Gruppieren 47">
              <a:extLst>
                <a:ext uri="{FF2B5EF4-FFF2-40B4-BE49-F238E27FC236}">
                  <a16:creationId xmlns:a16="http://schemas.microsoft.com/office/drawing/2014/main" id="{F8C6F500-8CC6-3304-E859-4C674DA635C4}"/>
                </a:ext>
              </a:extLst>
            </p:cNvPr>
            <p:cNvGrpSpPr/>
            <p:nvPr/>
          </p:nvGrpSpPr>
          <p:grpSpPr>
            <a:xfrm>
              <a:off x="2745126" y="3518198"/>
              <a:ext cx="6003017" cy="1025254"/>
              <a:chOff x="2745126" y="3518198"/>
              <a:chExt cx="6003017" cy="1025254"/>
            </a:xfrm>
          </p:grpSpPr>
          <p:sp>
            <p:nvSpPr>
              <p:cNvPr id="64" name="Textfeld 63">
                <a:extLst>
                  <a:ext uri="{FF2B5EF4-FFF2-40B4-BE49-F238E27FC236}">
                    <a16:creationId xmlns:a16="http://schemas.microsoft.com/office/drawing/2014/main" id="{5784D70D-0DF2-736B-4807-B0615480D088}"/>
                  </a:ext>
                </a:extLst>
              </p:cNvPr>
              <p:cNvSpPr txBox="1"/>
              <p:nvPr/>
            </p:nvSpPr>
            <p:spPr>
              <a:xfrm>
                <a:off x="2745126" y="3958677"/>
                <a:ext cx="6003017" cy="5847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1600" dirty="0">
                    <a:solidFill>
                      <a:schemeClr val="bg1">
                        <a:lumMod val="65000"/>
                      </a:schemeClr>
                    </a:solidFill>
                  </a:rPr>
                  <a:t>cubic high-</a:t>
                </a:r>
                <a:r>
                  <a:rPr lang="en-GB" sz="1600" i="1" dirty="0">
                    <a:solidFill>
                      <a:schemeClr val="bg1">
                        <a:lumMod val="65000"/>
                      </a:schemeClr>
                    </a:solidFill>
                  </a:rPr>
                  <a:t>T</a:t>
                </a:r>
                <a:r>
                  <a:rPr lang="en-GB" sz="1600" baseline="-25000" dirty="0">
                    <a:solidFill>
                      <a:schemeClr val="bg1">
                        <a:lumMod val="65000"/>
                      </a:schemeClr>
                    </a:solidFill>
                  </a:rPr>
                  <a:t>c</a:t>
                </a:r>
                <a:r>
                  <a:rPr lang="en-GB" sz="1600" dirty="0">
                    <a:solidFill>
                      <a:schemeClr val="bg1">
                        <a:lumMod val="65000"/>
                      </a:schemeClr>
                    </a:solidFill>
                  </a:rPr>
                  <a:t> superconductors </a:t>
                </a:r>
                <a:r>
                  <a:rPr lang="en-GB" sz="1600" b="1" dirty="0">
                    <a:solidFill>
                      <a:schemeClr val="bg1">
                        <a:lumMod val="65000"/>
                      </a:schemeClr>
                    </a:solidFill>
                  </a:rPr>
                  <a:t>NbN </a:t>
                </a:r>
                <a:r>
                  <a:rPr lang="en-GB" sz="1600" dirty="0">
                    <a:solidFill>
                      <a:schemeClr val="bg1">
                        <a:lumMod val="65000"/>
                      </a:schemeClr>
                    </a:solidFill>
                  </a:rPr>
                  <a:t>(17.3 K) and</a:t>
                </a:r>
                <a:r>
                  <a:rPr lang="en-GB" sz="1600" b="1" dirty="0">
                    <a:solidFill>
                      <a:schemeClr val="bg1">
                        <a:lumMod val="65000"/>
                      </a:schemeClr>
                    </a:solidFill>
                  </a:rPr>
                  <a:t> NbTiN </a:t>
                </a:r>
                <a:r>
                  <a:rPr lang="en-GB" sz="1600" dirty="0">
                    <a:solidFill>
                      <a:schemeClr val="bg1">
                        <a:lumMod val="65000"/>
                      </a:schemeClr>
                    </a:solidFill>
                  </a:rPr>
                  <a:t>(17.8 K)</a:t>
                </a:r>
              </a:p>
              <a:p>
                <a:pPr algn="l"/>
                <a:r>
                  <a:rPr lang="en-GB" sz="1600" b="1" dirty="0" err="1">
                    <a:solidFill>
                      <a:srgbClr val="00B050"/>
                    </a:solidFill>
                  </a:rPr>
                  <a:t>AlN</a:t>
                </a:r>
                <a:r>
                  <a:rPr lang="en-GB" sz="1600" b="1" dirty="0">
                    <a:solidFill>
                      <a:srgbClr val="00B050"/>
                    </a:solidFill>
                  </a:rPr>
                  <a:t> </a:t>
                </a:r>
                <a:r>
                  <a:rPr lang="en-GB" sz="1600" dirty="0">
                    <a:solidFill>
                      <a:srgbClr val="00B050"/>
                    </a:solidFill>
                  </a:rPr>
                  <a:t>as insulator</a:t>
                </a:r>
              </a:p>
            </p:txBody>
          </p:sp>
          <p:sp>
            <p:nvSpPr>
              <p:cNvPr id="34" name="Textfeld 33">
                <a:extLst>
                  <a:ext uri="{FF2B5EF4-FFF2-40B4-BE49-F238E27FC236}">
                    <a16:creationId xmlns:a16="http://schemas.microsoft.com/office/drawing/2014/main" id="{134C9ED3-2604-3969-71DB-435280729255}"/>
                  </a:ext>
                </a:extLst>
              </p:cNvPr>
              <p:cNvSpPr txBox="1"/>
              <p:nvPr/>
            </p:nvSpPr>
            <p:spPr>
              <a:xfrm>
                <a:off x="6679247" y="3518198"/>
                <a:ext cx="1349137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b="1" dirty="0">
                    <a:solidFill>
                      <a:schemeClr val="bg1">
                        <a:lumMod val="65000"/>
                      </a:schemeClr>
                    </a:solidFill>
                  </a:rPr>
                  <a:t>Literature values</a:t>
                </a:r>
              </a:p>
            </p:txBody>
          </p:sp>
          <p:cxnSp>
            <p:nvCxnSpPr>
              <p:cNvPr id="43" name="Gerade Verbindung mit Pfeil 42">
                <a:extLst>
                  <a:ext uri="{FF2B5EF4-FFF2-40B4-BE49-F238E27FC236}">
                    <a16:creationId xmlns:a16="http://schemas.microsoft.com/office/drawing/2014/main" id="{0899D7FB-4315-C915-BEED-161AA57E784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516216" y="3695890"/>
                <a:ext cx="238586" cy="293845"/>
              </a:xfrm>
              <a:prstGeom prst="straightConnector1">
                <a:avLst/>
              </a:prstGeom>
              <a:ln w="28575">
                <a:solidFill>
                  <a:schemeClr val="accent3">
                    <a:lumMod val="20000"/>
                    <a:lumOff val="8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Gerade Verbindung mit Pfeil 45">
                <a:extLst>
                  <a:ext uri="{FF2B5EF4-FFF2-40B4-BE49-F238E27FC236}">
                    <a16:creationId xmlns:a16="http://schemas.microsoft.com/office/drawing/2014/main" id="{43B81C1A-F39E-42C9-A53E-2ECB2B549EA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71223" y="3689224"/>
                <a:ext cx="211561" cy="300511"/>
              </a:xfrm>
              <a:prstGeom prst="straightConnector1">
                <a:avLst/>
              </a:prstGeom>
              <a:ln w="28575">
                <a:solidFill>
                  <a:schemeClr val="accent3">
                    <a:lumMod val="20000"/>
                    <a:lumOff val="8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5DFDDE18-2DF6-3DA0-ABA9-8B39AA15658D}"/>
                </a:ext>
              </a:extLst>
            </p:cNvPr>
            <p:cNvSpPr/>
            <p:nvPr/>
          </p:nvSpPr>
          <p:spPr>
            <a:xfrm>
              <a:off x="4076490" y="3273141"/>
              <a:ext cx="279486" cy="328248"/>
            </a:xfrm>
            <a:prstGeom prst="ellipse">
              <a:avLst/>
            </a:prstGeom>
            <a:solidFill>
              <a:srgbClr val="0478B9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</p:grpSp>
      <p:cxnSp>
        <p:nvCxnSpPr>
          <p:cNvPr id="80" name="Gekrümmte Verbindung 79">
            <a:extLst>
              <a:ext uri="{FF2B5EF4-FFF2-40B4-BE49-F238E27FC236}">
                <a16:creationId xmlns:a16="http://schemas.microsoft.com/office/drawing/2014/main" id="{EF4B3A4D-430E-78CE-DCFE-8D95A3C925D0}"/>
              </a:ext>
            </a:extLst>
          </p:cNvPr>
          <p:cNvCxnSpPr>
            <a:cxnSpLocks/>
          </p:cNvCxnSpPr>
          <p:nvPr/>
        </p:nvCxnSpPr>
        <p:spPr>
          <a:xfrm rot="16200000" flipH="1">
            <a:off x="2537307" y="3895057"/>
            <a:ext cx="279630" cy="189356"/>
          </a:xfrm>
          <a:prstGeom prst="curvedConnector3">
            <a:avLst>
              <a:gd name="adj1" fmla="val 86334"/>
            </a:avLst>
          </a:prstGeom>
          <a:ln w="28575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D7B69851-CFD1-89FB-D33D-2C22E75F8521}"/>
              </a:ext>
            </a:extLst>
          </p:cNvPr>
          <p:cNvGrpSpPr/>
          <p:nvPr/>
        </p:nvGrpSpPr>
        <p:grpSpPr>
          <a:xfrm>
            <a:off x="152339" y="3085719"/>
            <a:ext cx="8594382" cy="1502255"/>
            <a:chOff x="-1234905" y="3237884"/>
            <a:chExt cx="8594382" cy="1502255"/>
          </a:xfrm>
        </p:grpSpPr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8C8A4A71-4921-ABE6-6C44-81EDDBBBE633}"/>
                </a:ext>
              </a:extLst>
            </p:cNvPr>
            <p:cNvSpPr/>
            <p:nvPr/>
          </p:nvSpPr>
          <p:spPr>
            <a:xfrm>
              <a:off x="-1234905" y="3237884"/>
              <a:ext cx="5544616" cy="11449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27D3E619-8EAE-7D3C-B5AC-D783293408BA}"/>
                </a:ext>
              </a:extLst>
            </p:cNvPr>
            <p:cNvSpPr/>
            <p:nvPr/>
          </p:nvSpPr>
          <p:spPr>
            <a:xfrm>
              <a:off x="232428" y="3569159"/>
              <a:ext cx="7127049" cy="11709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9981B67B-2CE9-17B6-3B52-3B625CC9C9F2}"/>
              </a:ext>
            </a:extLst>
          </p:cNvPr>
          <p:cNvGrpSpPr/>
          <p:nvPr/>
        </p:nvGrpSpPr>
        <p:grpSpPr>
          <a:xfrm>
            <a:off x="5226724" y="395571"/>
            <a:ext cx="3409395" cy="2839325"/>
            <a:chOff x="5226724" y="246394"/>
            <a:chExt cx="3409395" cy="2839325"/>
          </a:xfrm>
        </p:grpSpPr>
        <p:grpSp>
          <p:nvGrpSpPr>
            <p:cNvPr id="77" name="Gruppieren 76">
              <a:extLst>
                <a:ext uri="{FF2B5EF4-FFF2-40B4-BE49-F238E27FC236}">
                  <a16:creationId xmlns:a16="http://schemas.microsoft.com/office/drawing/2014/main" id="{5F590B10-51EA-EA39-6476-FE46A9707101}"/>
                </a:ext>
              </a:extLst>
            </p:cNvPr>
            <p:cNvGrpSpPr/>
            <p:nvPr/>
          </p:nvGrpSpPr>
          <p:grpSpPr>
            <a:xfrm>
              <a:off x="5226724" y="890097"/>
              <a:ext cx="3409395" cy="2195622"/>
              <a:chOff x="5315412" y="972482"/>
              <a:chExt cx="3409395" cy="2195622"/>
            </a:xfrm>
          </p:grpSpPr>
          <p:grpSp>
            <p:nvGrpSpPr>
              <p:cNvPr id="33" name="Gruppieren 32">
                <a:extLst>
                  <a:ext uri="{FF2B5EF4-FFF2-40B4-BE49-F238E27FC236}">
                    <a16:creationId xmlns:a16="http://schemas.microsoft.com/office/drawing/2014/main" id="{2BB50C68-5CBF-0652-A100-77E8FDCB9C92}"/>
                  </a:ext>
                </a:extLst>
              </p:cNvPr>
              <p:cNvGrpSpPr/>
              <p:nvPr/>
            </p:nvGrpSpPr>
            <p:grpSpPr>
              <a:xfrm>
                <a:off x="5315412" y="972482"/>
                <a:ext cx="3409395" cy="2195622"/>
                <a:chOff x="5315412" y="1096208"/>
                <a:chExt cx="3409395" cy="2195622"/>
              </a:xfrm>
            </p:grpSpPr>
            <p:grpSp>
              <p:nvGrpSpPr>
                <p:cNvPr id="24" name="Gruppieren 23">
                  <a:extLst>
                    <a:ext uri="{FF2B5EF4-FFF2-40B4-BE49-F238E27FC236}">
                      <a16:creationId xmlns:a16="http://schemas.microsoft.com/office/drawing/2014/main" id="{7D80F7D2-849A-E39C-52B5-39BCE237768A}"/>
                    </a:ext>
                  </a:extLst>
                </p:cNvPr>
                <p:cNvGrpSpPr/>
                <p:nvPr/>
              </p:nvGrpSpPr>
              <p:grpSpPr>
                <a:xfrm>
                  <a:off x="5777714" y="1672113"/>
                  <a:ext cx="2484793" cy="1619717"/>
                  <a:chOff x="5770384" y="932941"/>
                  <a:chExt cx="2484793" cy="1619717"/>
                </a:xfrm>
              </p:grpSpPr>
              <p:pic>
                <p:nvPicPr>
                  <p:cNvPr id="6" name="Grafik 5">
                    <a:extLst>
                      <a:ext uri="{FF2B5EF4-FFF2-40B4-BE49-F238E27FC236}">
                        <a16:creationId xmlns:a16="http://schemas.microsoft.com/office/drawing/2014/main" id="{1276D382-EE05-E21A-BF4E-4287A978D11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5770384" y="932941"/>
                    <a:ext cx="2484793" cy="1619717"/>
                  </a:xfrm>
                  <a:prstGeom prst="rect">
                    <a:avLst/>
                  </a:prstGeom>
                </p:spPr>
              </p:pic>
              <p:sp>
                <p:nvSpPr>
                  <p:cNvPr id="18" name="Oval 17">
                    <a:extLst>
                      <a:ext uri="{FF2B5EF4-FFF2-40B4-BE49-F238E27FC236}">
                        <a16:creationId xmlns:a16="http://schemas.microsoft.com/office/drawing/2014/main" id="{407C5192-B634-B158-F211-66D8BAC1AFE3}"/>
                      </a:ext>
                    </a:extLst>
                  </p:cNvPr>
                  <p:cNvSpPr/>
                  <p:nvPr/>
                </p:nvSpPr>
                <p:spPr>
                  <a:xfrm>
                    <a:off x="5972679" y="1603607"/>
                    <a:ext cx="208882" cy="289233"/>
                  </a:xfrm>
                  <a:prstGeom prst="ellipse">
                    <a:avLst/>
                  </a:prstGeom>
                  <a:solidFill>
                    <a:srgbClr val="FFFF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9" name="Oval 18">
                    <a:extLst>
                      <a:ext uri="{FF2B5EF4-FFF2-40B4-BE49-F238E27FC236}">
                        <a16:creationId xmlns:a16="http://schemas.microsoft.com/office/drawing/2014/main" id="{3155F3E2-C2A3-8EAE-3C71-84B115A94A35}"/>
                      </a:ext>
                    </a:extLst>
                  </p:cNvPr>
                  <p:cNvSpPr/>
                  <p:nvPr/>
                </p:nvSpPr>
                <p:spPr>
                  <a:xfrm>
                    <a:off x="6660232" y="944541"/>
                    <a:ext cx="208882" cy="289233"/>
                  </a:xfrm>
                  <a:prstGeom prst="ellipse">
                    <a:avLst/>
                  </a:prstGeom>
                  <a:solidFill>
                    <a:srgbClr val="FFFF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1" name="Oval 20">
                    <a:extLst>
                      <a:ext uri="{FF2B5EF4-FFF2-40B4-BE49-F238E27FC236}">
                        <a16:creationId xmlns:a16="http://schemas.microsoft.com/office/drawing/2014/main" id="{AFBD4BFA-7F20-BA73-7B53-E60CA5DF1761}"/>
                      </a:ext>
                    </a:extLst>
                  </p:cNvPr>
                  <p:cNvSpPr/>
                  <p:nvPr/>
                </p:nvSpPr>
                <p:spPr>
                  <a:xfrm>
                    <a:off x="5972679" y="2083456"/>
                    <a:ext cx="208882" cy="289233"/>
                  </a:xfrm>
                  <a:prstGeom prst="ellipse">
                    <a:avLst/>
                  </a:prstGeom>
                  <a:solidFill>
                    <a:srgbClr val="FF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2" name="Oval 21">
                    <a:extLst>
                      <a:ext uri="{FF2B5EF4-FFF2-40B4-BE49-F238E27FC236}">
                        <a16:creationId xmlns:a16="http://schemas.microsoft.com/office/drawing/2014/main" id="{FD54E4D2-B0FE-117A-ED86-557CBD9A8EB5}"/>
                      </a:ext>
                    </a:extLst>
                  </p:cNvPr>
                  <p:cNvSpPr/>
                  <p:nvPr/>
                </p:nvSpPr>
                <p:spPr>
                  <a:xfrm>
                    <a:off x="7354538" y="944541"/>
                    <a:ext cx="208882" cy="289233"/>
                  </a:xfrm>
                  <a:prstGeom prst="ellipse">
                    <a:avLst/>
                  </a:prstGeom>
                  <a:solidFill>
                    <a:srgbClr val="FF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26" name="Textfeld 25">
                  <a:extLst>
                    <a:ext uri="{FF2B5EF4-FFF2-40B4-BE49-F238E27FC236}">
                      <a16:creationId xmlns:a16="http://schemas.microsoft.com/office/drawing/2014/main" id="{45487F7B-C49C-D567-4660-85052F0397BF}"/>
                    </a:ext>
                  </a:extLst>
                </p:cNvPr>
                <p:cNvSpPr txBox="1"/>
                <p:nvPr/>
              </p:nvSpPr>
              <p:spPr>
                <a:xfrm>
                  <a:off x="5315412" y="1096208"/>
                  <a:ext cx="3409395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u="sng" dirty="0"/>
                    <a:t>Theoretical maximum surface field a SIS coated cavity can withstand:</a:t>
                  </a:r>
                </a:p>
              </p:txBody>
            </p:sp>
          </p:grp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2F361BB9-DB11-DA67-FCE0-C35681BBA84C}"/>
                  </a:ext>
                </a:extLst>
              </p:cNvPr>
              <p:cNvSpPr/>
              <p:nvPr/>
            </p:nvSpPr>
            <p:spPr>
              <a:xfrm>
                <a:off x="6693180" y="2074825"/>
                <a:ext cx="157645" cy="138477"/>
              </a:xfrm>
              <a:prstGeom prst="ellipse">
                <a:avLst/>
              </a:prstGeom>
              <a:solidFill>
                <a:srgbClr val="92D05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20342479-7C0A-BBC0-55F5-D59DFC0128DD}"/>
                  </a:ext>
                </a:extLst>
              </p:cNvPr>
              <p:cNvSpPr/>
              <p:nvPr/>
            </p:nvSpPr>
            <p:spPr>
              <a:xfrm>
                <a:off x="7812360" y="2081278"/>
                <a:ext cx="157645" cy="138477"/>
              </a:xfrm>
              <a:prstGeom prst="ellipse">
                <a:avLst/>
              </a:prstGeom>
              <a:solidFill>
                <a:srgbClr val="92D05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D54E1F77-8D52-2EA0-6AAD-39FB1A919E5E}"/>
                  </a:ext>
                </a:extLst>
              </p:cNvPr>
              <p:cNvSpPr/>
              <p:nvPr/>
            </p:nvSpPr>
            <p:spPr>
              <a:xfrm>
                <a:off x="7812360" y="2377315"/>
                <a:ext cx="157645" cy="138477"/>
              </a:xfrm>
              <a:prstGeom prst="ellipse">
                <a:avLst/>
              </a:prstGeom>
              <a:solidFill>
                <a:srgbClr val="92D05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48EF9CFE-A9C4-FB9D-39BC-007E7B20D425}"/>
                  </a:ext>
                </a:extLst>
              </p:cNvPr>
              <p:cNvSpPr/>
              <p:nvPr/>
            </p:nvSpPr>
            <p:spPr>
              <a:xfrm>
                <a:off x="6693126" y="2216026"/>
                <a:ext cx="157645" cy="138477"/>
              </a:xfrm>
              <a:prstGeom prst="ellipse">
                <a:avLst/>
              </a:prstGeom>
              <a:solidFill>
                <a:srgbClr val="0478B9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6380626B-5A6F-29CB-3AFF-1B4507FDC68D}"/>
                  </a:ext>
                </a:extLst>
              </p:cNvPr>
              <p:cNvSpPr/>
              <p:nvPr/>
            </p:nvSpPr>
            <p:spPr>
              <a:xfrm>
                <a:off x="7812360" y="2219053"/>
                <a:ext cx="157645" cy="138477"/>
              </a:xfrm>
              <a:prstGeom prst="ellipse">
                <a:avLst/>
              </a:prstGeom>
              <a:solidFill>
                <a:srgbClr val="0478B9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FF0E9CEB-7A8A-9635-2D9B-6C3A667D7BD0}"/>
                  </a:ext>
                </a:extLst>
              </p:cNvPr>
              <p:cNvSpPr/>
              <p:nvPr/>
            </p:nvSpPr>
            <p:spPr>
              <a:xfrm>
                <a:off x="6715232" y="2508104"/>
                <a:ext cx="157645" cy="138477"/>
              </a:xfrm>
              <a:prstGeom prst="ellipse">
                <a:avLst/>
              </a:prstGeom>
              <a:solidFill>
                <a:srgbClr val="0478B9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1501C417-EBCF-3F36-B078-0F544700B031}"/>
                  </a:ext>
                </a:extLst>
              </p:cNvPr>
              <p:cNvSpPr/>
              <p:nvPr/>
            </p:nvSpPr>
            <p:spPr>
              <a:xfrm>
                <a:off x="7812360" y="2507804"/>
                <a:ext cx="157645" cy="138477"/>
              </a:xfrm>
              <a:prstGeom prst="ellipse">
                <a:avLst/>
              </a:prstGeom>
              <a:solidFill>
                <a:srgbClr val="0478B9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bg1"/>
                  </a:solidFill>
                </a:endParaRPr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50E3F544-BD74-F256-14C0-276D72C73B21}"/>
                  </a:ext>
                </a:extLst>
              </p:cNvPr>
              <p:cNvSpPr/>
              <p:nvPr/>
            </p:nvSpPr>
            <p:spPr>
              <a:xfrm>
                <a:off x="6715231" y="2377315"/>
                <a:ext cx="157645" cy="138477"/>
              </a:xfrm>
              <a:prstGeom prst="ellipse">
                <a:avLst/>
              </a:prstGeom>
              <a:solidFill>
                <a:srgbClr val="92D05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E4EA1E6E-D9E8-7DB5-84F7-96465AFF515C}"/>
                  </a:ext>
                </a:extLst>
              </p:cNvPr>
              <p:cNvSpPr/>
              <p:nvPr/>
            </p:nvSpPr>
            <p:spPr>
              <a:xfrm>
                <a:off x="6715232" y="3000908"/>
                <a:ext cx="157645" cy="138477"/>
              </a:xfrm>
              <a:prstGeom prst="ellipse">
                <a:avLst/>
              </a:prstGeom>
              <a:solidFill>
                <a:srgbClr val="0478B9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1231F438-5E5E-DB81-4391-0CCA0D03E0A2}"/>
                  </a:ext>
                </a:extLst>
              </p:cNvPr>
              <p:cNvSpPr/>
              <p:nvPr/>
            </p:nvSpPr>
            <p:spPr>
              <a:xfrm>
                <a:off x="6715231" y="2870119"/>
                <a:ext cx="157645" cy="138477"/>
              </a:xfrm>
              <a:prstGeom prst="ellipse">
                <a:avLst/>
              </a:prstGeom>
              <a:solidFill>
                <a:srgbClr val="92D05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CAEB599A-084D-D0DF-1FE5-8A20745E8FC5}"/>
                  </a:ext>
                </a:extLst>
              </p:cNvPr>
              <p:cNvSpPr/>
              <p:nvPr/>
            </p:nvSpPr>
            <p:spPr>
              <a:xfrm>
                <a:off x="7812361" y="3003869"/>
                <a:ext cx="157645" cy="138477"/>
              </a:xfrm>
              <a:prstGeom prst="ellipse">
                <a:avLst/>
              </a:prstGeom>
              <a:solidFill>
                <a:srgbClr val="0478B9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8E97823F-DB08-4595-32AA-D09F702421C0}"/>
                  </a:ext>
                </a:extLst>
              </p:cNvPr>
              <p:cNvSpPr/>
              <p:nvPr/>
            </p:nvSpPr>
            <p:spPr>
              <a:xfrm>
                <a:off x="7812360" y="2873080"/>
                <a:ext cx="157645" cy="138477"/>
              </a:xfrm>
              <a:prstGeom prst="ellipse">
                <a:avLst/>
              </a:prstGeom>
              <a:solidFill>
                <a:srgbClr val="92D05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342977F5-D0DB-82EE-C23A-78672C138D0D}"/>
                  </a:ext>
                </a:extLst>
              </p:cNvPr>
              <p:cNvSpPr/>
              <p:nvPr/>
            </p:nvSpPr>
            <p:spPr>
              <a:xfrm>
                <a:off x="7164288" y="2213302"/>
                <a:ext cx="157645" cy="138477"/>
              </a:xfrm>
              <a:prstGeom prst="ellipse">
                <a:avLst/>
              </a:prstGeom>
              <a:solidFill>
                <a:srgbClr val="0478B9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bg1"/>
                  </a:solidFill>
                </a:endParaRPr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0BD22B97-6270-8F67-ABD6-ABB72F2774A5}"/>
                  </a:ext>
                </a:extLst>
              </p:cNvPr>
              <p:cNvSpPr/>
              <p:nvPr/>
            </p:nvSpPr>
            <p:spPr>
              <a:xfrm>
                <a:off x="7184972" y="2507804"/>
                <a:ext cx="157645" cy="138477"/>
              </a:xfrm>
              <a:prstGeom prst="ellipse">
                <a:avLst/>
              </a:prstGeom>
              <a:solidFill>
                <a:srgbClr val="0478B9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bg1"/>
                  </a:solidFill>
                </a:endParaRPr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6105C714-1016-468F-C66B-AF24E2CE5484}"/>
                  </a:ext>
                </a:extLst>
              </p:cNvPr>
              <p:cNvSpPr/>
              <p:nvPr/>
            </p:nvSpPr>
            <p:spPr>
              <a:xfrm>
                <a:off x="7184971" y="3003569"/>
                <a:ext cx="157645" cy="138477"/>
              </a:xfrm>
              <a:prstGeom prst="ellipse">
                <a:avLst/>
              </a:prstGeom>
              <a:solidFill>
                <a:srgbClr val="0478B9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DD85126F-4938-A08A-6E79-D3725EDDAF78}"/>
                </a:ext>
              </a:extLst>
            </p:cNvPr>
            <p:cNvSpPr txBox="1"/>
            <p:nvPr/>
          </p:nvSpPr>
          <p:spPr>
            <a:xfrm>
              <a:off x="5953298" y="246394"/>
              <a:ext cx="1956246" cy="46166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de-DE" sz="1200" b="0" i="1" strike="noStrike" spc="-1" dirty="0">
                  <a:solidFill>
                    <a:schemeClr val="dk1"/>
                  </a:solidFill>
                  <a:latin typeface="Arial"/>
                </a:rPr>
                <a:t>Reference:</a:t>
              </a:r>
            </a:p>
            <a:p>
              <a:pPr algn="l"/>
              <a:r>
                <a:rPr lang="es-ES" sz="1200" b="0" i="1" strike="noStrike" spc="-1" dirty="0">
                  <a:solidFill>
                    <a:schemeClr val="dk1"/>
                  </a:solidFill>
                  <a:latin typeface="Arial"/>
                </a:rPr>
                <a:t>T. </a:t>
              </a:r>
              <a:r>
                <a:rPr lang="es-ES" sz="1200" b="0" i="1" strike="noStrike" spc="-1" dirty="0" err="1">
                  <a:solidFill>
                    <a:schemeClr val="dk1"/>
                  </a:solidFill>
                  <a:latin typeface="Arial"/>
                </a:rPr>
                <a:t>Kubo</a:t>
              </a:r>
              <a:r>
                <a:rPr lang="es-ES" sz="1200" b="0" i="1" strike="noStrike" spc="-1" dirty="0">
                  <a:solidFill>
                    <a:schemeClr val="dk1"/>
                  </a:solidFill>
                  <a:latin typeface="Arial"/>
                </a:rPr>
                <a:t>, SUST 30 (2017)</a:t>
              </a:r>
              <a:endParaRPr lang="de-DE" sz="1200" dirty="0">
                <a:latin typeface="TheSans UHH" panose="020B0502050302020203" pitchFamily="34" charset="7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6670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EBB6449-7DDC-5714-D03D-662A1F270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49" y="339502"/>
            <a:ext cx="7272485" cy="575841"/>
          </a:xfrm>
        </p:spPr>
        <p:txBody>
          <a:bodyPr>
            <a:normAutofit/>
          </a:bodyPr>
          <a:lstStyle/>
          <a:p>
            <a:r>
              <a:rPr lang="en-GB" dirty="0"/>
              <a:t>Sample Preparation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CFCCDCE-A1FA-4C20-AE96-529D96E3D7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9D5144-004E-1E45-907B-65C86CA25C3F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23" name="Inhaltsplatzhalter 6">
            <a:extLst>
              <a:ext uri="{FF2B5EF4-FFF2-40B4-BE49-F238E27FC236}">
                <a16:creationId xmlns:a16="http://schemas.microsoft.com/office/drawing/2014/main" id="{153EE057-593B-B45D-3E37-F739373AD83B}"/>
              </a:ext>
            </a:extLst>
          </p:cNvPr>
          <p:cNvSpPr txBox="1">
            <a:spLocks/>
          </p:cNvSpPr>
          <p:nvPr/>
        </p:nvSpPr>
        <p:spPr>
          <a:xfrm>
            <a:off x="4572000" y="4011910"/>
            <a:ext cx="4121308" cy="525984"/>
          </a:xfrm>
          <a:prstGeom prst="rect">
            <a:avLst/>
          </a:prstGeom>
          <a:ln w="19050">
            <a:solidFill>
              <a:srgbClr val="E2001A"/>
            </a:solidFill>
          </a:ln>
        </p:spPr>
        <p:txBody>
          <a:bodyPr vert="horz" lIns="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dirty="0"/>
              <a:t>900 °C annealing for 1 hour with controlled heating and cooling rates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D6EE7064-45FE-F0C9-426A-C8EA2E19AD2C}"/>
              </a:ext>
            </a:extLst>
          </p:cNvPr>
          <p:cNvSpPr txBox="1"/>
          <p:nvPr/>
        </p:nvSpPr>
        <p:spPr>
          <a:xfrm>
            <a:off x="4427984" y="869677"/>
            <a:ext cx="4466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b="1" spc="-1" dirty="0">
                <a:solidFill>
                  <a:schemeClr val="dk1"/>
                </a:solidFill>
                <a:latin typeface="+mj-lt"/>
              </a:rPr>
              <a:t>Post-Deposition </a:t>
            </a:r>
            <a:r>
              <a:rPr lang="de-DE" b="1" spc="-1" dirty="0" err="1">
                <a:solidFill>
                  <a:schemeClr val="dk1"/>
                </a:solidFill>
                <a:latin typeface="+mj-lt"/>
              </a:rPr>
              <a:t>Annealing</a:t>
            </a:r>
            <a:r>
              <a:rPr lang="de-DE" b="1" spc="-1" dirty="0">
                <a:solidFill>
                  <a:schemeClr val="dk1"/>
                </a:solidFill>
                <a:latin typeface="+mj-lt"/>
              </a:rPr>
              <a:t> </a:t>
            </a:r>
            <a:r>
              <a:rPr lang="de-DE" b="1" spc="-1" dirty="0" err="1">
                <a:solidFill>
                  <a:schemeClr val="dk1"/>
                </a:solidFill>
                <a:latin typeface="+mj-lt"/>
              </a:rPr>
              <a:t>to</a:t>
            </a:r>
            <a:r>
              <a:rPr lang="de-DE" b="1" spc="-1" dirty="0">
                <a:solidFill>
                  <a:schemeClr val="dk1"/>
                </a:solidFill>
                <a:latin typeface="+mj-lt"/>
              </a:rPr>
              <a:t> </a:t>
            </a:r>
            <a:r>
              <a:rPr lang="de-DE" b="1" spc="-1" dirty="0" err="1">
                <a:solidFill>
                  <a:schemeClr val="dk1"/>
                </a:solidFill>
                <a:latin typeface="+mj-lt"/>
              </a:rPr>
              <a:t>improve</a:t>
            </a:r>
            <a:endParaRPr lang="de-DE" b="1" spc="-1" dirty="0">
              <a:solidFill>
                <a:schemeClr val="dk1"/>
              </a:solidFill>
              <a:latin typeface="+mj-lt"/>
            </a:endParaRPr>
          </a:p>
          <a:p>
            <a:pPr algn="l"/>
            <a:r>
              <a:rPr lang="de-DE" b="1" i="1" spc="-1" dirty="0">
                <a:solidFill>
                  <a:schemeClr val="dk1"/>
                </a:solidFill>
                <a:latin typeface="+mj-lt"/>
              </a:rPr>
              <a:t>T</a:t>
            </a:r>
            <a:r>
              <a:rPr lang="de-DE" b="1" spc="-1" baseline="-25000" dirty="0">
                <a:solidFill>
                  <a:schemeClr val="dk1"/>
                </a:solidFill>
                <a:latin typeface="+mj-lt"/>
              </a:rPr>
              <a:t>C</a:t>
            </a:r>
            <a:r>
              <a:rPr lang="de-DE" b="1" spc="-1" dirty="0">
                <a:solidFill>
                  <a:schemeClr val="dk1"/>
                </a:solidFill>
                <a:latin typeface="+mj-lt"/>
              </a:rPr>
              <a:t> and </a:t>
            </a:r>
            <a:r>
              <a:rPr lang="de-DE" b="1" i="1" spc="-1" dirty="0">
                <a:solidFill>
                  <a:schemeClr val="dk1"/>
                </a:solidFill>
                <a:latin typeface="+mj-lt"/>
              </a:rPr>
              <a:t>H</a:t>
            </a:r>
            <a:r>
              <a:rPr lang="de-DE" b="1" spc="-1" baseline="-25000" dirty="0">
                <a:solidFill>
                  <a:schemeClr val="dk1"/>
                </a:solidFill>
                <a:latin typeface="+mj-lt"/>
              </a:rPr>
              <a:t>C1</a:t>
            </a:r>
            <a:r>
              <a:rPr lang="en-GB" b="1" dirty="0">
                <a:latin typeface="+mj-lt"/>
              </a:rPr>
              <a:t>  </a:t>
            </a:r>
          </a:p>
        </p:txBody>
      </p: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FE9EECF8-B775-A589-167B-9FBC9D97E8E5}"/>
              </a:ext>
            </a:extLst>
          </p:cNvPr>
          <p:cNvGrpSpPr/>
          <p:nvPr/>
        </p:nvGrpSpPr>
        <p:grpSpPr>
          <a:xfrm>
            <a:off x="4532856" y="1563638"/>
            <a:ext cx="4281733" cy="2374230"/>
            <a:chOff x="4169400" y="1708301"/>
            <a:chExt cx="4281733" cy="2374230"/>
          </a:xfrm>
        </p:grpSpPr>
        <p:sp>
          <p:nvSpPr>
            <p:cNvPr id="36" name="Inhaltsplatzhalter 1">
              <a:extLst>
                <a:ext uri="{FF2B5EF4-FFF2-40B4-BE49-F238E27FC236}">
                  <a16:creationId xmlns:a16="http://schemas.microsoft.com/office/drawing/2014/main" id="{CAEAB484-4DA3-D9AC-0316-DA51C4ECAC8C}"/>
                </a:ext>
              </a:extLst>
            </p:cNvPr>
            <p:cNvSpPr/>
            <p:nvPr/>
          </p:nvSpPr>
          <p:spPr>
            <a:xfrm>
              <a:off x="4169400" y="1708301"/>
              <a:ext cx="4121308" cy="432048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45000" rIns="90000" bIns="45000" anchor="t">
              <a:normAutofit/>
            </a:bodyPr>
            <a:lstStyle/>
            <a:p>
              <a:pPr marL="285750" indent="-285750">
                <a:lnSpc>
                  <a:spcPct val="110000"/>
                </a:lnSpc>
                <a:spcBef>
                  <a:spcPts val="1199"/>
                </a:spcBef>
                <a:buClr>
                  <a:srgbClr val="0271BB"/>
                </a:buClr>
                <a:buFont typeface="Wingdings" pitchFamily="2" charset="2"/>
                <a:buChar char="Ø"/>
              </a:pPr>
              <a:r>
                <a:rPr lang="en-US" sz="1600" spc="-1" dirty="0">
                  <a:solidFill>
                    <a:schemeClr val="dk1"/>
                  </a:solidFill>
                </a:rPr>
                <a:t>Recrystallisation and degas of impurities</a:t>
              </a:r>
              <a:endParaRPr lang="de-DE" sz="1700" spc="-1" dirty="0">
                <a:solidFill>
                  <a:srgbClr val="000000"/>
                </a:solidFill>
              </a:endParaRPr>
            </a:p>
          </p:txBody>
        </p:sp>
        <p:grpSp>
          <p:nvGrpSpPr>
            <p:cNvPr id="10" name="Gruppieren 9">
              <a:extLst>
                <a:ext uri="{FF2B5EF4-FFF2-40B4-BE49-F238E27FC236}">
                  <a16:creationId xmlns:a16="http://schemas.microsoft.com/office/drawing/2014/main" id="{5619D13B-161B-57BD-D2CC-A1986725BBFD}"/>
                </a:ext>
              </a:extLst>
            </p:cNvPr>
            <p:cNvGrpSpPr/>
            <p:nvPr/>
          </p:nvGrpSpPr>
          <p:grpSpPr>
            <a:xfrm>
              <a:off x="4169400" y="2104917"/>
              <a:ext cx="4281733" cy="1977614"/>
              <a:chOff x="4597200" y="1427760"/>
              <a:chExt cx="4281733" cy="1977614"/>
            </a:xfrm>
          </p:grpSpPr>
          <p:grpSp>
            <p:nvGrpSpPr>
              <p:cNvPr id="11" name="Gruppieren 10">
                <a:extLst>
                  <a:ext uri="{FF2B5EF4-FFF2-40B4-BE49-F238E27FC236}">
                    <a16:creationId xmlns:a16="http://schemas.microsoft.com/office/drawing/2014/main" id="{373BE842-8B74-B9E4-4103-27C35E5704A4}"/>
                  </a:ext>
                </a:extLst>
              </p:cNvPr>
              <p:cNvGrpSpPr/>
              <p:nvPr/>
            </p:nvGrpSpPr>
            <p:grpSpPr>
              <a:xfrm>
                <a:off x="4597200" y="1427760"/>
                <a:ext cx="4215608" cy="1977614"/>
                <a:chOff x="4597200" y="1427760"/>
                <a:chExt cx="4215608" cy="1977614"/>
              </a:xfrm>
            </p:grpSpPr>
            <p:pic>
              <p:nvPicPr>
                <p:cNvPr id="14" name="Grafik 13">
                  <a:extLst>
                    <a:ext uri="{FF2B5EF4-FFF2-40B4-BE49-F238E27FC236}">
                      <a16:creationId xmlns:a16="http://schemas.microsoft.com/office/drawing/2014/main" id="{EB26241E-5854-6C59-ED72-B17775645E41}"/>
                    </a:ext>
                  </a:extLst>
                </p:cNvPr>
                <p:cNvPicPr/>
                <p:nvPr/>
              </p:nvPicPr>
              <p:blipFill>
                <a:blip r:embed="rId3"/>
                <a:stretch/>
              </p:blipFill>
              <p:spPr>
                <a:xfrm>
                  <a:off x="4597200" y="1427760"/>
                  <a:ext cx="2153520" cy="1780200"/>
                </a:xfrm>
                <a:prstGeom prst="rect">
                  <a:avLst/>
                </a:prstGeom>
                <a:ln w="0">
                  <a:noFill/>
                </a:ln>
              </p:spPr>
            </p:pic>
            <p:sp>
              <p:nvSpPr>
                <p:cNvPr id="15" name="Textfeld 19">
                  <a:extLst>
                    <a:ext uri="{FF2B5EF4-FFF2-40B4-BE49-F238E27FC236}">
                      <a16:creationId xmlns:a16="http://schemas.microsoft.com/office/drawing/2014/main" id="{849CD3ED-2233-DE42-9EB7-324122078C7A}"/>
                    </a:ext>
                  </a:extLst>
                </p:cNvPr>
                <p:cNvSpPr/>
                <p:nvPr/>
              </p:nvSpPr>
              <p:spPr>
                <a:xfrm>
                  <a:off x="5860480" y="3191384"/>
                  <a:ext cx="2952328" cy="21399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square" lIns="90000" tIns="45000" rIns="90000" bIns="45000" anchor="t">
                  <a:spAutoFit/>
                </a:bodyPr>
                <a:lstStyle/>
                <a:p>
                  <a:pPr algn="r" defTabSz="457200">
                    <a:lnSpc>
                      <a:spcPct val="100000"/>
                    </a:lnSpc>
                  </a:pPr>
                  <a:r>
                    <a:rPr lang="es-ES" sz="800" b="0" strike="noStrike" spc="-1" dirty="0">
                      <a:solidFill>
                        <a:schemeClr val="dk1"/>
                      </a:solidFill>
                      <a:latin typeface="TheSans UHH"/>
                    </a:rPr>
                    <a:t>[</a:t>
                  </a:r>
                  <a:r>
                    <a:rPr lang="es-ES" sz="800" b="0" strike="noStrike" spc="-1" dirty="0" err="1">
                      <a:solidFill>
                        <a:schemeClr val="dk1"/>
                      </a:solidFill>
                      <a:latin typeface="TheSans UHH"/>
                    </a:rPr>
                    <a:t>Gonzalez.I</a:t>
                  </a:r>
                  <a:r>
                    <a:rPr lang="es-ES" sz="800" b="0" strike="noStrike" spc="-1" dirty="0">
                      <a:solidFill>
                        <a:schemeClr val="dk1"/>
                      </a:solidFill>
                      <a:latin typeface="TheSans UHH"/>
                    </a:rPr>
                    <a:t>. et al., J. </a:t>
                  </a:r>
                  <a:r>
                    <a:rPr lang="es-ES" sz="800" b="0" strike="noStrike" spc="-1" dirty="0" err="1">
                      <a:solidFill>
                        <a:schemeClr val="dk1"/>
                      </a:solidFill>
                      <a:latin typeface="TheSans UHH"/>
                    </a:rPr>
                    <a:t>Appl</a:t>
                  </a:r>
                  <a:r>
                    <a:rPr lang="es-ES" sz="800" b="0" strike="noStrike" spc="-1" dirty="0">
                      <a:solidFill>
                        <a:schemeClr val="dk1"/>
                      </a:solidFill>
                      <a:latin typeface="TheSans UHH"/>
                    </a:rPr>
                    <a:t>. </a:t>
                  </a:r>
                  <a:r>
                    <a:rPr lang="es-ES" sz="800" b="0" strike="noStrike" spc="-1" dirty="0" err="1">
                      <a:solidFill>
                        <a:schemeClr val="dk1"/>
                      </a:solidFill>
                      <a:latin typeface="TheSans UHH"/>
                    </a:rPr>
                    <a:t>Phys</a:t>
                  </a:r>
                  <a:r>
                    <a:rPr lang="es-ES" sz="800" b="0" strike="noStrike" spc="-1" dirty="0">
                      <a:solidFill>
                        <a:schemeClr val="dk1"/>
                      </a:solidFill>
                      <a:latin typeface="TheSans UHH"/>
                    </a:rPr>
                    <a:t>. 134, 159902 (2023), 035301 (2023)]</a:t>
                  </a:r>
                  <a:endParaRPr lang="de-DE" sz="800" b="0" strike="noStrike" spc="-1" dirty="0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98DBFF30-7775-02D3-416A-6716D3C36414}"/>
                  </a:ext>
                </a:extLst>
              </p:cNvPr>
              <p:cNvSpPr txBox="1"/>
              <p:nvPr/>
            </p:nvSpPr>
            <p:spPr>
              <a:xfrm>
                <a:off x="6852240" y="1470792"/>
                <a:ext cx="2026693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800" i="1" spc="-1" dirty="0">
                    <a:solidFill>
                      <a:schemeClr val="dk1"/>
                    </a:solidFill>
                    <a:latin typeface="Arial"/>
                  </a:rPr>
                  <a:t>μ</a:t>
                </a:r>
                <a:r>
                  <a:rPr lang="de-DE" spc="-1" baseline="-25000" dirty="0">
                    <a:solidFill>
                      <a:schemeClr val="dk1"/>
                    </a:solidFill>
                    <a:latin typeface="Arial"/>
                  </a:rPr>
                  <a:t>0</a:t>
                </a:r>
                <a:r>
                  <a:rPr lang="de-DE" i="1" spc="-1" dirty="0">
                    <a:solidFill>
                      <a:schemeClr val="dk1"/>
                    </a:solidFill>
                    <a:latin typeface="Arial"/>
                  </a:rPr>
                  <a:t>H</a:t>
                </a:r>
                <a:r>
                  <a:rPr lang="de-DE" spc="-1" baseline="-25000" dirty="0">
                    <a:solidFill>
                      <a:schemeClr val="dk1"/>
                    </a:solidFill>
                    <a:latin typeface="Arial"/>
                  </a:rPr>
                  <a:t>C1</a:t>
                </a:r>
                <a:r>
                  <a:rPr lang="de-DE" spc="-1" dirty="0">
                    <a:solidFill>
                      <a:schemeClr val="dk1"/>
                    </a:solidFill>
                    <a:latin typeface="Arial"/>
                  </a:rPr>
                  <a:t> = 15 </a:t>
                </a:r>
                <a:r>
                  <a:rPr lang="de-DE" spc="-1" dirty="0" err="1">
                    <a:solidFill>
                      <a:schemeClr val="dk1"/>
                    </a:solidFill>
                    <a:latin typeface="Arial"/>
                  </a:rPr>
                  <a:t>mT</a:t>
                </a:r>
                <a:endParaRPr lang="de-DE" spc="-1" dirty="0">
                  <a:solidFill>
                    <a:schemeClr val="dk1"/>
                  </a:solidFill>
                  <a:latin typeface="Arial"/>
                </a:endParaRPr>
              </a:p>
              <a:p>
                <a:r>
                  <a:rPr lang="de-DE" sz="1800" i="1" spc="-1" dirty="0">
                    <a:solidFill>
                      <a:srgbClr val="FF0000"/>
                    </a:solidFill>
                    <a:latin typeface="Arial"/>
                  </a:rPr>
                  <a:t>μ</a:t>
                </a:r>
                <a:r>
                  <a:rPr lang="de-DE" spc="-1" baseline="-25000" dirty="0">
                    <a:solidFill>
                      <a:srgbClr val="FF0000"/>
                    </a:solidFill>
                    <a:latin typeface="Arial"/>
                  </a:rPr>
                  <a:t>0</a:t>
                </a:r>
                <a:r>
                  <a:rPr lang="de-DE" i="1" spc="-1" dirty="0">
                    <a:solidFill>
                      <a:srgbClr val="FF0000"/>
                    </a:solidFill>
                    <a:latin typeface="Arial"/>
                  </a:rPr>
                  <a:t>H</a:t>
                </a:r>
                <a:r>
                  <a:rPr lang="de-DE" spc="-1" baseline="-25000" dirty="0">
                    <a:solidFill>
                      <a:srgbClr val="FF0000"/>
                    </a:solidFill>
                    <a:latin typeface="Arial"/>
                  </a:rPr>
                  <a:t>C1</a:t>
                </a:r>
                <a:r>
                  <a:rPr lang="de-DE" spc="-1" dirty="0">
                    <a:solidFill>
                      <a:srgbClr val="FF0000"/>
                    </a:solidFill>
                    <a:latin typeface="Arial"/>
                  </a:rPr>
                  <a:t> = 81 </a:t>
                </a:r>
                <a:r>
                  <a:rPr lang="de-DE" spc="-1" dirty="0" err="1">
                    <a:solidFill>
                      <a:srgbClr val="FF0000"/>
                    </a:solidFill>
                    <a:latin typeface="Arial"/>
                  </a:rPr>
                  <a:t>mT</a:t>
                </a:r>
                <a:endParaRPr lang="de-DE" dirty="0">
                  <a:solidFill>
                    <a:srgbClr val="FF0000"/>
                  </a:solidFill>
                </a:endParaRPr>
              </a:p>
              <a:p>
                <a:r>
                  <a:rPr lang="de-DE" sz="1800" i="1" spc="-1" dirty="0">
                    <a:solidFill>
                      <a:schemeClr val="accent5">
                        <a:lumMod val="50000"/>
                      </a:schemeClr>
                    </a:solidFill>
                    <a:latin typeface="Arial"/>
                  </a:rPr>
                  <a:t>μ</a:t>
                </a:r>
                <a:r>
                  <a:rPr lang="de-DE" spc="-1" baseline="-25000" dirty="0">
                    <a:solidFill>
                      <a:schemeClr val="accent5">
                        <a:lumMod val="50000"/>
                      </a:schemeClr>
                    </a:solidFill>
                    <a:latin typeface="Arial"/>
                  </a:rPr>
                  <a:t>0</a:t>
                </a:r>
                <a:r>
                  <a:rPr lang="de-DE" i="1" spc="-1" dirty="0">
                    <a:solidFill>
                      <a:schemeClr val="accent5">
                        <a:lumMod val="50000"/>
                      </a:schemeClr>
                    </a:solidFill>
                    <a:latin typeface="Arial"/>
                  </a:rPr>
                  <a:t>H</a:t>
                </a:r>
                <a:r>
                  <a:rPr lang="de-DE" spc="-1" baseline="-25000" dirty="0">
                    <a:solidFill>
                      <a:schemeClr val="accent5">
                        <a:lumMod val="50000"/>
                      </a:schemeClr>
                    </a:solidFill>
                    <a:latin typeface="Arial"/>
                  </a:rPr>
                  <a:t>C1</a:t>
                </a:r>
                <a:r>
                  <a:rPr lang="de-DE" spc="-1" dirty="0">
                    <a:solidFill>
                      <a:schemeClr val="accent5">
                        <a:lumMod val="50000"/>
                      </a:schemeClr>
                    </a:solidFill>
                    <a:latin typeface="Arial"/>
                  </a:rPr>
                  <a:t> = 98 </a:t>
                </a:r>
                <a:r>
                  <a:rPr lang="de-DE" spc="-1" dirty="0" err="1">
                    <a:solidFill>
                      <a:schemeClr val="accent5">
                        <a:lumMod val="50000"/>
                      </a:schemeClr>
                    </a:solidFill>
                    <a:latin typeface="Arial"/>
                  </a:rPr>
                  <a:t>mT</a:t>
                </a:r>
                <a:endParaRPr lang="de-DE" spc="-1" dirty="0">
                  <a:solidFill>
                    <a:schemeClr val="accent5">
                      <a:lumMod val="50000"/>
                    </a:schemeClr>
                  </a:solidFill>
                  <a:latin typeface="Arial"/>
                </a:endParaRPr>
              </a:p>
              <a:p>
                <a:endParaRPr lang="de-DE" spc="-1" dirty="0">
                  <a:solidFill>
                    <a:schemeClr val="accent5">
                      <a:lumMod val="50000"/>
                    </a:schemeClr>
                  </a:solidFill>
                  <a:latin typeface="Arial"/>
                </a:endParaRPr>
              </a:p>
              <a:p>
                <a:r>
                  <a:rPr lang="el-GR" i="1" spc="-1" dirty="0">
                    <a:solidFill>
                      <a:schemeClr val="dk1"/>
                    </a:solidFill>
                  </a:rPr>
                  <a:t>μ</a:t>
                </a:r>
                <a:r>
                  <a:rPr lang="el-GR" spc="-1" baseline="-25000" dirty="0">
                    <a:solidFill>
                      <a:schemeClr val="dk1"/>
                    </a:solidFill>
                  </a:rPr>
                  <a:t>0</a:t>
                </a:r>
                <a:r>
                  <a:rPr lang="de-DE" i="1" spc="-1" dirty="0">
                    <a:solidFill>
                      <a:schemeClr val="dk1"/>
                    </a:solidFill>
                  </a:rPr>
                  <a:t>H</a:t>
                </a:r>
                <a:r>
                  <a:rPr lang="de-DE" spc="-1" baseline="-25000" dirty="0">
                    <a:solidFill>
                      <a:schemeClr val="dk1"/>
                    </a:solidFill>
                  </a:rPr>
                  <a:t>C1,bulk</a:t>
                </a:r>
                <a:r>
                  <a:rPr lang="de-DE" spc="-1" dirty="0">
                    <a:solidFill>
                      <a:schemeClr val="dk1"/>
                    </a:solidFill>
                  </a:rPr>
                  <a:t> </a:t>
                </a:r>
                <a:r>
                  <a:rPr lang="de-DE" spc="-1" dirty="0">
                    <a:solidFill>
                      <a:schemeClr val="dk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≈</a:t>
                </a:r>
                <a:r>
                  <a:rPr lang="de-DE" spc="-1" dirty="0">
                    <a:solidFill>
                      <a:schemeClr val="dk1"/>
                    </a:solidFill>
                  </a:rPr>
                  <a:t> 33 </a:t>
                </a:r>
                <a:r>
                  <a:rPr lang="de-DE" spc="-1" dirty="0" err="1">
                    <a:solidFill>
                      <a:schemeClr val="dk1"/>
                    </a:solidFill>
                  </a:rPr>
                  <a:t>mT</a:t>
                </a:r>
                <a:endParaRPr lang="de-DE" spc="-1" dirty="0">
                  <a:solidFill>
                    <a:schemeClr val="dk1"/>
                  </a:solidFill>
                </a:endParaRPr>
              </a:p>
            </p:txBody>
          </p:sp>
        </p:grpSp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194DF575-BB67-73C7-8376-0BD1DB7684FB}"/>
                </a:ext>
              </a:extLst>
            </p:cNvPr>
            <p:cNvSpPr/>
            <p:nvPr/>
          </p:nvSpPr>
          <p:spPr>
            <a:xfrm>
              <a:off x="6268200" y="2108583"/>
              <a:ext cx="177840" cy="1275847"/>
            </a:xfrm>
            <a:prstGeom prst="rect">
              <a:avLst/>
            </a:pr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endParaRPr lang="de-DE" sz="1800" b="0" strike="noStrike" spc="-1" dirty="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996216F3-7695-0C81-E7FB-FFB4C6F02069}"/>
                </a:ext>
              </a:extLst>
            </p:cNvPr>
            <p:cNvSpPr txBox="1"/>
            <p:nvPr/>
          </p:nvSpPr>
          <p:spPr>
            <a:xfrm>
              <a:off x="4572000" y="2804361"/>
              <a:ext cx="64807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de-DE" sz="1000" dirty="0" err="1">
                  <a:latin typeface="TheSans UHH" panose="020B0502050302020203" pitchFamily="34" charset="77"/>
                </a:rPr>
                <a:t>NbTiN</a:t>
              </a:r>
              <a:endParaRPr lang="de-DE" sz="1000" dirty="0">
                <a:latin typeface="TheSans UHH" panose="020B0502050302020203" pitchFamily="34" charset="77"/>
              </a:endParaRPr>
            </a:p>
          </p:txBody>
        </p:sp>
      </p:grpSp>
      <p:sp>
        <p:nvSpPr>
          <p:cNvPr id="37" name="Rechteck 36">
            <a:extLst>
              <a:ext uri="{FF2B5EF4-FFF2-40B4-BE49-F238E27FC236}">
                <a16:creationId xmlns:a16="http://schemas.microsoft.com/office/drawing/2014/main" id="{17F3B9DE-D0F9-64EE-E807-5DE245A68D7C}"/>
              </a:ext>
            </a:extLst>
          </p:cNvPr>
          <p:cNvSpPr/>
          <p:nvPr/>
        </p:nvSpPr>
        <p:spPr>
          <a:xfrm>
            <a:off x="4355976" y="677614"/>
            <a:ext cx="4644743" cy="3910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501775FC-43C4-23CC-4353-3EF8FC0AF1E3}"/>
              </a:ext>
            </a:extLst>
          </p:cNvPr>
          <p:cNvGrpSpPr/>
          <p:nvPr/>
        </p:nvGrpSpPr>
        <p:grpSpPr>
          <a:xfrm>
            <a:off x="323850" y="1563638"/>
            <a:ext cx="4104134" cy="3168352"/>
            <a:chOff x="323850" y="1419622"/>
            <a:chExt cx="4104134" cy="3168352"/>
          </a:xfrm>
        </p:grpSpPr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A1066218-6AF5-A9E5-0294-855735FBB85A}"/>
                </a:ext>
              </a:extLst>
            </p:cNvPr>
            <p:cNvGrpSpPr/>
            <p:nvPr/>
          </p:nvGrpSpPr>
          <p:grpSpPr>
            <a:xfrm>
              <a:off x="323850" y="1851670"/>
              <a:ext cx="4104134" cy="2736304"/>
              <a:chOff x="323850" y="1404223"/>
              <a:chExt cx="4104134" cy="2736304"/>
            </a:xfrm>
          </p:grpSpPr>
          <p:sp>
            <p:nvSpPr>
              <p:cNvPr id="24" name="Inhaltsplatzhalter 1">
                <a:extLst>
                  <a:ext uri="{FF2B5EF4-FFF2-40B4-BE49-F238E27FC236}">
                    <a16:creationId xmlns:a16="http://schemas.microsoft.com/office/drawing/2014/main" id="{44C3D6C6-346D-A6A5-971E-D3F3BDCDC695}"/>
                  </a:ext>
                </a:extLst>
              </p:cNvPr>
              <p:cNvSpPr/>
              <p:nvPr/>
            </p:nvSpPr>
            <p:spPr>
              <a:xfrm>
                <a:off x="683568" y="3651870"/>
                <a:ext cx="2492007" cy="406373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0" tIns="45000" rIns="90000" bIns="45000" anchor="t">
                <a:normAutofit/>
              </a:bodyPr>
              <a:lstStyle/>
              <a:p>
                <a:pPr algn="ctr">
                  <a:lnSpc>
                    <a:spcPct val="110000"/>
                  </a:lnSpc>
                  <a:spcBef>
                    <a:spcPts val="1199"/>
                  </a:spcBef>
                  <a:buClr>
                    <a:srgbClr val="0271BB"/>
                  </a:buClr>
                </a:pPr>
                <a:r>
                  <a:rPr lang="en-US" sz="1200" spc="-1" dirty="0">
                    <a:solidFill>
                      <a:srgbClr val="8DAE0E"/>
                    </a:solidFill>
                  </a:rPr>
                  <a:t>Plasma mix of H</a:t>
                </a:r>
                <a:r>
                  <a:rPr lang="en-US" sz="1200" spc="-1" baseline="-25000" dirty="0">
                    <a:solidFill>
                      <a:srgbClr val="8DAE0E"/>
                    </a:solidFill>
                  </a:rPr>
                  <a:t>2</a:t>
                </a:r>
                <a:r>
                  <a:rPr lang="en-US" sz="1200" spc="-1" dirty="0">
                    <a:solidFill>
                      <a:srgbClr val="8DAE0E"/>
                    </a:solidFill>
                  </a:rPr>
                  <a:t> and N</a:t>
                </a:r>
                <a:r>
                  <a:rPr lang="en-US" sz="1200" spc="-1" baseline="-25000" dirty="0">
                    <a:solidFill>
                      <a:srgbClr val="8DAE0E"/>
                    </a:solidFill>
                  </a:rPr>
                  <a:t>2</a:t>
                </a:r>
              </a:p>
            </p:txBody>
          </p:sp>
          <p:pic>
            <p:nvPicPr>
              <p:cNvPr id="3" name="Grafik 9">
                <a:extLst>
                  <a:ext uri="{FF2B5EF4-FFF2-40B4-BE49-F238E27FC236}">
                    <a16:creationId xmlns:a16="http://schemas.microsoft.com/office/drawing/2014/main" id="{B124866D-BB7A-ECE7-0910-67A4AFD80192}"/>
                  </a:ext>
                </a:extLst>
              </p:cNvPr>
              <p:cNvPicPr/>
              <p:nvPr/>
            </p:nvPicPr>
            <p:blipFill>
              <a:blip r:embed="rId4"/>
              <a:stretch/>
            </p:blipFill>
            <p:spPr>
              <a:xfrm>
                <a:off x="323850" y="1404223"/>
                <a:ext cx="4069798" cy="2278347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5" name="Textfeld 9">
                <a:extLst>
                  <a:ext uri="{FF2B5EF4-FFF2-40B4-BE49-F238E27FC236}">
                    <a16:creationId xmlns:a16="http://schemas.microsoft.com/office/drawing/2014/main" id="{0BFCB49D-9C96-E210-4DA9-FFE917E4CEA4}"/>
                  </a:ext>
                </a:extLst>
              </p:cNvPr>
              <p:cNvSpPr/>
              <p:nvPr/>
            </p:nvSpPr>
            <p:spPr>
              <a:xfrm>
                <a:off x="2576089" y="3926537"/>
                <a:ext cx="1851895" cy="21399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t">
                <a:spAutoFit/>
              </a:bodyPr>
              <a:lstStyle/>
              <a:p>
                <a:pPr algn="r" defTabSz="457200">
                  <a:lnSpc>
                    <a:spcPct val="100000"/>
                  </a:lnSpc>
                </a:pPr>
                <a:r>
                  <a:rPr lang="es-ES" sz="800" b="0" strike="noStrike" spc="-1" dirty="0">
                    <a:solidFill>
                      <a:schemeClr val="dk1"/>
                    </a:solidFill>
                    <a:latin typeface="TheSans UHH"/>
                  </a:rPr>
                  <a:t>[L. Mai, DOI: 10.13154/294-7658 (2020)]</a:t>
                </a:r>
                <a:endParaRPr lang="de-DE" sz="800" b="0" strike="noStrike" spc="-1" dirty="0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7" name="Inhaltsplatzhalter 1">
                <a:extLst>
                  <a:ext uri="{FF2B5EF4-FFF2-40B4-BE49-F238E27FC236}">
                    <a16:creationId xmlns:a16="http://schemas.microsoft.com/office/drawing/2014/main" id="{D92480D4-62B4-3204-C1BB-A40AEA2F2D5B}"/>
                  </a:ext>
                </a:extLst>
              </p:cNvPr>
              <p:cNvSpPr/>
              <p:nvPr/>
            </p:nvSpPr>
            <p:spPr>
              <a:xfrm>
                <a:off x="1516147" y="2404693"/>
                <a:ext cx="778701" cy="334114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0" tIns="45000" rIns="90000" bIns="45000" anchor="ctr">
                <a:normAutofit/>
              </a:bodyPr>
              <a:lstStyle/>
              <a:p>
                <a:pPr algn="ctr">
                  <a:lnSpc>
                    <a:spcPct val="110000"/>
                  </a:lnSpc>
                  <a:spcBef>
                    <a:spcPts val="1199"/>
                  </a:spcBef>
                  <a:buClr>
                    <a:srgbClr val="0271BB"/>
                  </a:buClr>
                </a:pPr>
                <a:r>
                  <a:rPr lang="en-US" sz="1400" b="1" spc="-1" dirty="0">
                    <a:solidFill>
                      <a:schemeClr val="dk1"/>
                    </a:solidFill>
                  </a:rPr>
                  <a:t>250 °C</a:t>
                </a:r>
                <a:endParaRPr lang="de-DE" sz="1400" b="1" spc="-1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9" name="Inhaltsplatzhalter 1">
              <a:extLst>
                <a:ext uri="{FF2B5EF4-FFF2-40B4-BE49-F238E27FC236}">
                  <a16:creationId xmlns:a16="http://schemas.microsoft.com/office/drawing/2014/main" id="{137AAB62-6CC7-5D77-02F0-45450078629A}"/>
                </a:ext>
              </a:extLst>
            </p:cNvPr>
            <p:cNvSpPr/>
            <p:nvPr/>
          </p:nvSpPr>
          <p:spPr>
            <a:xfrm>
              <a:off x="395536" y="1419622"/>
              <a:ext cx="3061005" cy="646331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45000" rIns="90000" bIns="45000" anchor="t">
              <a:normAutofit fontScale="77500" lnSpcReduction="20000"/>
            </a:bodyPr>
            <a:lstStyle/>
            <a:p>
              <a:pPr algn="ctr">
                <a:lnSpc>
                  <a:spcPct val="110000"/>
                </a:lnSpc>
                <a:spcBef>
                  <a:spcPts val="1199"/>
                </a:spcBef>
                <a:buClr>
                  <a:srgbClr val="0271BB"/>
                </a:buClr>
              </a:pPr>
              <a:r>
                <a:rPr lang="en-US" sz="1600" spc="-1" dirty="0">
                  <a:solidFill>
                    <a:srgbClr val="003560"/>
                  </a:solidFill>
                </a:rPr>
                <a:t>Precursors:</a:t>
              </a:r>
              <a:br>
                <a:rPr lang="en-US" sz="1600" spc="-1" dirty="0">
                  <a:solidFill>
                    <a:srgbClr val="003560"/>
                  </a:solidFill>
                </a:rPr>
              </a:br>
              <a:r>
                <a:rPr lang="en-US" sz="1600" spc="-1" dirty="0">
                  <a:solidFill>
                    <a:srgbClr val="003560"/>
                  </a:solidFill>
                </a:rPr>
                <a:t>TMA (</a:t>
              </a:r>
              <a:r>
                <a:rPr lang="en-US" sz="1600" spc="-1" dirty="0" err="1">
                  <a:solidFill>
                    <a:srgbClr val="003560"/>
                  </a:solidFill>
                </a:rPr>
                <a:t>AlN</a:t>
              </a:r>
              <a:r>
                <a:rPr lang="en-US" sz="1600" spc="-1" dirty="0">
                  <a:solidFill>
                    <a:srgbClr val="003560"/>
                  </a:solidFill>
                </a:rPr>
                <a:t>),TDMAT (</a:t>
              </a:r>
              <a:r>
                <a:rPr lang="en-US" sz="1600" spc="-1" dirty="0" err="1">
                  <a:solidFill>
                    <a:srgbClr val="003560"/>
                  </a:solidFill>
                </a:rPr>
                <a:t>TiN</a:t>
              </a:r>
              <a:r>
                <a:rPr lang="en-US" sz="1600" spc="-1" dirty="0">
                  <a:solidFill>
                    <a:srgbClr val="003560"/>
                  </a:solidFill>
                </a:rPr>
                <a:t>), TBTDEN (</a:t>
              </a:r>
              <a:r>
                <a:rPr lang="en-US" sz="1600" spc="-1" dirty="0" err="1">
                  <a:solidFill>
                    <a:srgbClr val="003560"/>
                  </a:solidFill>
                </a:rPr>
                <a:t>NbN</a:t>
              </a:r>
              <a:r>
                <a:rPr lang="en-US" sz="1600" spc="-1" dirty="0">
                  <a:solidFill>
                    <a:srgbClr val="003560"/>
                  </a:solidFill>
                </a:rPr>
                <a:t>)</a:t>
              </a:r>
              <a:endParaRPr lang="en-US" sz="1600" spc="-1" baseline="-25000" dirty="0">
                <a:solidFill>
                  <a:srgbClr val="003560"/>
                </a:solidFill>
              </a:endParaRPr>
            </a:p>
          </p:txBody>
        </p:sp>
      </p:grpSp>
      <p:sp>
        <p:nvSpPr>
          <p:cNvPr id="20" name="Textfeld 19">
            <a:extLst>
              <a:ext uri="{FF2B5EF4-FFF2-40B4-BE49-F238E27FC236}">
                <a16:creationId xmlns:a16="http://schemas.microsoft.com/office/drawing/2014/main" id="{E0B33E04-6329-2146-D6BB-87C0C506D7CE}"/>
              </a:ext>
            </a:extLst>
          </p:cNvPr>
          <p:cNvSpPr txBox="1"/>
          <p:nvPr/>
        </p:nvSpPr>
        <p:spPr>
          <a:xfrm>
            <a:off x="251520" y="917307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1" dirty="0"/>
              <a:t>Plasma-Enhanced Atomic Layer Deposition (PEALD)</a:t>
            </a:r>
            <a:endParaRPr lang="en-GB" b="1" dirty="0">
              <a:latin typeface="TheSans UHH" panose="020B05020503020202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50000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C127AD24-4A9C-DC13-A89C-D988103CD8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131887"/>
            <a:ext cx="8496300" cy="3312071"/>
          </a:xfrm>
        </p:spPr>
        <p:txBody>
          <a:bodyPr/>
          <a:lstStyle/>
          <a:p>
            <a:r>
              <a:rPr lang="de-DE" b="1" dirty="0">
                <a:solidFill>
                  <a:schemeClr val="accent6"/>
                </a:solidFill>
              </a:rPr>
              <a:t>X-Ray </a:t>
            </a:r>
            <a:r>
              <a:rPr lang="de-DE" b="1" dirty="0" err="1">
                <a:solidFill>
                  <a:schemeClr val="accent6"/>
                </a:solidFill>
              </a:rPr>
              <a:t>Reflectivity</a:t>
            </a:r>
            <a:r>
              <a:rPr lang="de-DE" b="1" dirty="0">
                <a:solidFill>
                  <a:schemeClr val="accent6"/>
                </a:solidFill>
              </a:rPr>
              <a:t> (XRR) </a:t>
            </a:r>
            <a:r>
              <a:rPr lang="de-DE" b="1" dirty="0" err="1">
                <a:solidFill>
                  <a:schemeClr val="accent6"/>
                </a:solidFill>
              </a:rPr>
              <a:t>measurement</a:t>
            </a:r>
            <a:endParaRPr lang="de-DE" b="1" dirty="0">
              <a:solidFill>
                <a:schemeClr val="accent6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de-DE" dirty="0" err="1">
                <a:solidFill>
                  <a:schemeClr val="accent6"/>
                </a:solidFill>
              </a:rPr>
              <a:t>Determine</a:t>
            </a:r>
            <a:r>
              <a:rPr lang="de-DE" dirty="0">
                <a:solidFill>
                  <a:schemeClr val="accent6"/>
                </a:solidFill>
              </a:rPr>
              <a:t> </a:t>
            </a:r>
            <a:r>
              <a:rPr lang="de-DE" dirty="0" err="1">
                <a:solidFill>
                  <a:schemeClr val="accent6"/>
                </a:solidFill>
              </a:rPr>
              <a:t>the</a:t>
            </a:r>
            <a:r>
              <a:rPr lang="de-DE" dirty="0">
                <a:solidFill>
                  <a:schemeClr val="accent6"/>
                </a:solidFill>
              </a:rPr>
              <a:t> PEALD </a:t>
            </a:r>
            <a:r>
              <a:rPr lang="de-DE" dirty="0" err="1">
                <a:solidFill>
                  <a:schemeClr val="accent6"/>
                </a:solidFill>
              </a:rPr>
              <a:t>growth</a:t>
            </a:r>
            <a:r>
              <a:rPr lang="de-DE" dirty="0">
                <a:solidFill>
                  <a:schemeClr val="accent6"/>
                </a:solidFill>
              </a:rPr>
              <a:t> per </a:t>
            </a:r>
            <a:r>
              <a:rPr lang="de-DE" dirty="0" err="1">
                <a:solidFill>
                  <a:schemeClr val="accent6"/>
                </a:solidFill>
              </a:rPr>
              <a:t>cycle</a:t>
            </a:r>
            <a:r>
              <a:rPr lang="de-DE" dirty="0">
                <a:solidFill>
                  <a:schemeClr val="accent6"/>
                </a:solidFill>
              </a:rPr>
              <a:t> (GPC)</a:t>
            </a:r>
          </a:p>
          <a:p>
            <a:r>
              <a:rPr lang="en-GB" b="1" dirty="0"/>
              <a:t>Low Energy Muon Spin Rotation (LE-</a:t>
            </a:r>
            <a:r>
              <a:rPr lang="en-GB" b="1" dirty="0" err="1"/>
              <a:t>μSR</a:t>
            </a:r>
            <a:r>
              <a:rPr lang="en-GB" b="1" dirty="0"/>
              <a:t>) </a:t>
            </a:r>
            <a:r>
              <a:rPr lang="de-DE" b="1" dirty="0" err="1"/>
              <a:t>measurement</a:t>
            </a:r>
            <a:endParaRPr lang="en-GB" b="1" dirty="0"/>
          </a:p>
          <a:p>
            <a:pPr lvl="1">
              <a:buFont typeface="Wingdings" pitchFamily="2" charset="2"/>
              <a:buChar char="Ø"/>
            </a:pPr>
            <a:r>
              <a:rPr lang="en-GB" dirty="0"/>
              <a:t>Determine the London penetration depth </a:t>
            </a:r>
            <a:r>
              <a:rPr lang="en-GB" i="1" dirty="0" err="1"/>
              <a:t>λ</a:t>
            </a:r>
            <a:r>
              <a:rPr lang="en-GB" baseline="-25000" dirty="0" err="1"/>
              <a:t>L</a:t>
            </a:r>
            <a:endParaRPr lang="en-GB" baseline="-25000" dirty="0"/>
          </a:p>
          <a:p>
            <a:r>
              <a:rPr lang="en-GB" b="1" i="1" dirty="0"/>
              <a:t>T</a:t>
            </a:r>
            <a:r>
              <a:rPr lang="en-GB" b="1" baseline="-25000" dirty="0"/>
              <a:t>C</a:t>
            </a:r>
            <a:r>
              <a:rPr lang="en-GB" b="1" dirty="0"/>
              <a:t> measurements</a:t>
            </a:r>
          </a:p>
          <a:p>
            <a:pPr lvl="1">
              <a:buFont typeface="Wingdings" pitchFamily="2" charset="2"/>
              <a:buChar char="Ø"/>
            </a:pPr>
            <a:r>
              <a:rPr lang="en-GB" sz="1600" dirty="0"/>
              <a:t>Contactless Inductive </a:t>
            </a:r>
            <a:r>
              <a:rPr lang="en-GB" sz="1600" i="1" dirty="0"/>
              <a:t>T</a:t>
            </a:r>
            <a:r>
              <a:rPr lang="en-GB" sz="1600" baseline="-25000" dirty="0"/>
              <a:t>c</a:t>
            </a:r>
            <a:r>
              <a:rPr lang="en-GB" sz="1600" dirty="0"/>
              <a:t> measurement on Nb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Physical properties measurements on Si (electrical transport, VSM)</a:t>
            </a:r>
            <a:endParaRPr lang="en-GB" sz="1600" dirty="0"/>
          </a:p>
          <a:p>
            <a:r>
              <a:rPr lang="en-GB" b="1" dirty="0"/>
              <a:t>Magnetic Flux Lens (MFL) measurement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Measure flux expulsion (and </a:t>
            </a:r>
            <a:r>
              <a:rPr lang="en-GB" i="1" dirty="0"/>
              <a:t>T</a:t>
            </a:r>
            <a:r>
              <a:rPr lang="en-GB" baseline="-25000" dirty="0"/>
              <a:t>C</a:t>
            </a:r>
            <a:r>
              <a:rPr lang="en-GB" dirty="0"/>
              <a:t>)</a:t>
            </a:r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1796ABB3-0D6A-1A20-2FD1-CD89E3EDE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339502"/>
            <a:ext cx="8928670" cy="575841"/>
          </a:xfrm>
        </p:spPr>
        <p:txBody>
          <a:bodyPr>
            <a:normAutofit/>
          </a:bodyPr>
          <a:lstStyle/>
          <a:p>
            <a:r>
              <a:rPr lang="en-GB" dirty="0"/>
              <a:t>Characterization Measurements on SIS &amp; SS samples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E912ED7-AB1B-DC45-D3D6-ABA3BC979F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9D5144-004E-1E45-907B-65C86CA25C3F}" type="slidenum">
              <a:rPr lang="de-DE" smtClean="0"/>
              <a:pPr/>
              <a:t>6</a:t>
            </a:fld>
            <a:endParaRPr lang="de-DE"/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00938E17-2031-2A74-76F9-42BFAD1CE6BC}"/>
              </a:ext>
            </a:extLst>
          </p:cNvPr>
          <p:cNvGrpSpPr/>
          <p:nvPr/>
        </p:nvGrpSpPr>
        <p:grpSpPr>
          <a:xfrm>
            <a:off x="5724128" y="1196047"/>
            <a:ext cx="3096022" cy="1015663"/>
            <a:chOff x="5724128" y="1315599"/>
            <a:chExt cx="3096022" cy="1015663"/>
          </a:xfrm>
        </p:grpSpPr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4AF7D1AA-785F-7779-E067-8C9348D3860D}"/>
                </a:ext>
              </a:extLst>
            </p:cNvPr>
            <p:cNvSpPr txBox="1"/>
            <p:nvPr/>
          </p:nvSpPr>
          <p:spPr>
            <a:xfrm>
              <a:off x="6227861" y="1315599"/>
              <a:ext cx="2592289" cy="101566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de-DE" sz="1200" b="0" i="1" strike="noStrike" spc="-1" dirty="0"/>
                <a:t>See also </a:t>
              </a:r>
              <a:r>
                <a:rPr lang="de-DE" sz="1200" b="1" i="1" strike="noStrike" spc="-1" dirty="0"/>
                <a:t>Md </a:t>
              </a:r>
              <a:r>
                <a:rPr lang="de-DE" sz="1200" b="1" i="1" strike="noStrike" spc="-1" dirty="0" err="1"/>
                <a:t>Asaduzzaman‘s</a:t>
              </a:r>
              <a:r>
                <a:rPr lang="de-DE" sz="1200" b="1" i="1" strike="noStrike" spc="-1" dirty="0"/>
                <a:t> </a:t>
              </a:r>
              <a:r>
                <a:rPr lang="de-DE" sz="1200" b="1" i="1" strike="noStrike" spc="-1" dirty="0" err="1"/>
                <a:t>talk</a:t>
              </a:r>
              <a:r>
                <a:rPr lang="de-DE" sz="1200" b="0" i="1" strike="noStrike" spc="-1" dirty="0"/>
                <a:t> on „</a:t>
              </a:r>
              <a:r>
                <a:rPr lang="de-DE" sz="1200" b="0" i="1" u="none" strike="noStrike" dirty="0">
                  <a:effectLst/>
                </a:rPr>
                <a:t>Depth-</a:t>
              </a:r>
              <a:r>
                <a:rPr lang="de-DE" sz="1200" b="0" i="1" u="none" strike="noStrike" dirty="0" err="1">
                  <a:effectLst/>
                </a:rPr>
                <a:t>resolved</a:t>
              </a:r>
              <a:r>
                <a:rPr lang="de-DE" sz="1200" b="0" i="1" u="none" strike="noStrike" dirty="0">
                  <a:effectLst/>
                </a:rPr>
                <a:t> </a:t>
              </a:r>
              <a:r>
                <a:rPr lang="de-DE" sz="1200" b="0" i="1" u="none" strike="noStrike" dirty="0" err="1">
                  <a:effectLst/>
                </a:rPr>
                <a:t>characterization</a:t>
              </a:r>
              <a:r>
                <a:rPr lang="de-DE" sz="1200" b="0" i="1" u="none" strike="noStrike" dirty="0">
                  <a:effectLst/>
                </a:rPr>
                <a:t> </a:t>
              </a:r>
              <a:r>
                <a:rPr lang="de-DE" sz="1200" b="0" i="1" u="none" strike="noStrike" dirty="0" err="1">
                  <a:effectLst/>
                </a:rPr>
                <a:t>of</a:t>
              </a:r>
              <a:r>
                <a:rPr lang="de-DE" sz="1200" b="0" i="1" u="none" strike="noStrike" dirty="0">
                  <a:effectLst/>
                </a:rPr>
                <a:t> </a:t>
              </a:r>
              <a:r>
                <a:rPr lang="de-DE" sz="1200" b="0" i="1" u="none" strike="noStrike" dirty="0" err="1">
                  <a:effectLst/>
                </a:rPr>
                <a:t>superconductor-superconductor</a:t>
              </a:r>
              <a:r>
                <a:rPr lang="de-DE" sz="1200" b="0" i="1" u="none" strike="noStrike" dirty="0">
                  <a:effectLst/>
                </a:rPr>
                <a:t> </a:t>
              </a:r>
              <a:r>
                <a:rPr lang="de-DE" sz="1200" b="0" i="1" u="none" strike="noStrike" dirty="0" err="1">
                  <a:effectLst/>
                </a:rPr>
                <a:t>bilayer</a:t>
              </a:r>
              <a:r>
                <a:rPr lang="de-DE" sz="1200" b="0" i="1" u="none" strike="noStrike" dirty="0">
                  <a:effectLst/>
                </a:rPr>
                <a:t> </a:t>
              </a:r>
              <a:r>
                <a:rPr lang="de-DE" sz="1200" b="0" i="1" u="none" strike="noStrike" dirty="0" err="1">
                  <a:effectLst/>
                </a:rPr>
                <a:t>properties</a:t>
              </a:r>
              <a:r>
                <a:rPr lang="de-DE" sz="1200" b="0" i="1" u="none" strike="noStrike" dirty="0">
                  <a:effectLst/>
                </a:rPr>
                <a:t> </a:t>
              </a:r>
              <a:r>
                <a:rPr lang="de-DE" sz="1200" b="0" i="1" u="none" strike="noStrike" dirty="0" err="1">
                  <a:effectLst/>
                </a:rPr>
                <a:t>beneficial</a:t>
              </a:r>
              <a:r>
                <a:rPr lang="de-DE" sz="1200" b="0" i="1" u="none" strike="noStrike" dirty="0">
                  <a:effectLst/>
                </a:rPr>
                <a:t> </a:t>
              </a:r>
              <a:r>
                <a:rPr lang="de-DE" sz="1200" b="0" i="1" u="none" strike="noStrike" dirty="0" err="1">
                  <a:effectLst/>
                </a:rPr>
                <a:t>for</a:t>
              </a:r>
              <a:r>
                <a:rPr lang="de-DE" sz="1200" b="0" i="1" u="none" strike="noStrike" dirty="0">
                  <a:effectLst/>
                </a:rPr>
                <a:t> SRF </a:t>
              </a:r>
              <a:r>
                <a:rPr lang="de-DE" sz="1200" b="0" i="1" u="none" strike="noStrike" dirty="0" err="1">
                  <a:effectLst/>
                </a:rPr>
                <a:t>applications</a:t>
              </a:r>
              <a:r>
                <a:rPr lang="de-DE" sz="1200" b="0" i="1" u="none" strike="noStrike" dirty="0">
                  <a:effectLst/>
                </a:rPr>
                <a:t> “</a:t>
              </a:r>
              <a:r>
                <a:rPr lang="de-DE" sz="1200" b="0" i="1" strike="noStrike" spc="-1" dirty="0"/>
                <a:t> </a:t>
              </a:r>
              <a:r>
                <a:rPr lang="de-DE" sz="1200" b="0" i="1" strike="noStrike" spc="-1" dirty="0" err="1"/>
                <a:t>ealier</a:t>
              </a:r>
              <a:r>
                <a:rPr lang="de-DE" sz="1200" b="0" i="1" strike="noStrike" spc="-1" dirty="0"/>
                <a:t> </a:t>
              </a:r>
              <a:r>
                <a:rPr lang="de-DE" sz="1200" b="0" i="1" strike="noStrike" spc="-1" dirty="0" err="1"/>
                <a:t>today</a:t>
              </a:r>
              <a:endParaRPr lang="de-DE" sz="1200" b="0" i="1" strike="noStrike" spc="-1" dirty="0"/>
            </a:p>
          </p:txBody>
        </p:sp>
        <p:cxnSp>
          <p:nvCxnSpPr>
            <p:cNvPr id="16" name="Gerade Verbindung mit Pfeil 15">
              <a:extLst>
                <a:ext uri="{FF2B5EF4-FFF2-40B4-BE49-F238E27FC236}">
                  <a16:creationId xmlns:a16="http://schemas.microsoft.com/office/drawing/2014/main" id="{796A2FDF-9CA8-412C-EB11-0840A6F44F1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24128" y="1800499"/>
              <a:ext cx="432048" cy="267195"/>
            </a:xfrm>
            <a:prstGeom prst="straightConnector1">
              <a:avLst/>
            </a:prstGeom>
            <a:ln w="38100">
              <a:solidFill>
                <a:schemeClr val="accent5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3779E86B-F506-A384-2AC7-3E0BA60B192C}"/>
              </a:ext>
            </a:extLst>
          </p:cNvPr>
          <p:cNvGrpSpPr/>
          <p:nvPr/>
        </p:nvGrpSpPr>
        <p:grpSpPr>
          <a:xfrm>
            <a:off x="4572000" y="3684969"/>
            <a:ext cx="4248150" cy="830997"/>
            <a:chOff x="4572000" y="2812238"/>
            <a:chExt cx="4248150" cy="830997"/>
          </a:xfrm>
        </p:grpSpPr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1CD6A31F-06A2-62D8-648A-63DD9F356D7E}"/>
                </a:ext>
              </a:extLst>
            </p:cNvPr>
            <p:cNvSpPr txBox="1"/>
            <p:nvPr/>
          </p:nvSpPr>
          <p:spPr>
            <a:xfrm>
              <a:off x="6227861" y="2812238"/>
              <a:ext cx="2592289" cy="83099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de-DE" sz="1200" b="0" i="1" strike="noStrike" spc="-1" dirty="0"/>
                <a:t>See also </a:t>
              </a:r>
              <a:r>
                <a:rPr lang="de-DE" sz="1200" b="1" i="1" strike="noStrike" spc="-1" dirty="0"/>
                <a:t>Daniel </a:t>
              </a:r>
              <a:r>
                <a:rPr lang="de-DE" sz="1200" b="1" i="1" strike="noStrike" spc="-1" dirty="0" err="1"/>
                <a:t>Turner‘s</a:t>
              </a:r>
              <a:r>
                <a:rPr lang="de-DE" sz="1200" b="1" i="1" strike="noStrike" spc="-1" dirty="0"/>
                <a:t> </a:t>
              </a:r>
              <a:r>
                <a:rPr lang="de-DE" sz="1200" b="1" i="1" strike="noStrike" spc="-1" dirty="0" err="1"/>
                <a:t>talk</a:t>
              </a:r>
              <a:r>
                <a:rPr lang="de-DE" sz="1200" b="1" i="1" strike="noStrike" spc="-1" dirty="0"/>
                <a:t> </a:t>
              </a:r>
              <a:r>
                <a:rPr lang="de-DE" sz="1200" b="0" i="1" strike="noStrike" spc="-1" dirty="0"/>
                <a:t>on „</a:t>
              </a:r>
              <a:r>
                <a:rPr lang="de-DE" sz="1200" b="0" i="1" u="none" strike="noStrike" dirty="0">
                  <a:effectLst/>
                </a:rPr>
                <a:t>Enhancement </a:t>
              </a:r>
              <a:r>
                <a:rPr lang="de-DE" sz="1200" b="0" i="1" u="none" strike="noStrike" dirty="0" err="1">
                  <a:effectLst/>
                </a:rPr>
                <a:t>of</a:t>
              </a:r>
              <a:r>
                <a:rPr lang="de-DE" sz="1200" b="0" i="1" u="none" strike="noStrike" dirty="0">
                  <a:effectLst/>
                </a:rPr>
                <a:t> </a:t>
              </a:r>
              <a:r>
                <a:rPr lang="de-DE" sz="1200" b="0" i="1" u="none" strike="noStrike" dirty="0" err="1">
                  <a:effectLst/>
                </a:rPr>
                <a:t>magnetic</a:t>
              </a:r>
              <a:r>
                <a:rPr lang="de-DE" sz="1200" b="0" i="1" u="none" strike="noStrike" dirty="0">
                  <a:effectLst/>
                </a:rPr>
                <a:t> </a:t>
              </a:r>
              <a:r>
                <a:rPr lang="de-DE" sz="1200" b="0" i="1" u="none" strike="noStrike" dirty="0" err="1">
                  <a:effectLst/>
                </a:rPr>
                <a:t>flux</a:t>
              </a:r>
              <a:r>
                <a:rPr lang="de-DE" sz="1200" b="0" i="1" u="none" strike="noStrike" dirty="0">
                  <a:effectLst/>
                </a:rPr>
                <a:t> </a:t>
              </a:r>
              <a:r>
                <a:rPr lang="de-DE" sz="1200" b="0" i="1" u="none" strike="noStrike" dirty="0" err="1">
                  <a:effectLst/>
                </a:rPr>
                <a:t>expulsion</a:t>
              </a:r>
              <a:r>
                <a:rPr lang="de-DE" sz="1200" b="0" i="1" u="none" strike="noStrike" dirty="0">
                  <a:effectLst/>
                </a:rPr>
                <a:t> in </a:t>
              </a:r>
              <a:r>
                <a:rPr lang="de-DE" sz="1200" b="0" i="1" u="none" strike="noStrike" dirty="0" err="1">
                  <a:effectLst/>
                </a:rPr>
                <a:t>multilayer</a:t>
              </a:r>
              <a:r>
                <a:rPr lang="de-DE" sz="1200" b="0" i="1" u="none" strike="noStrike" dirty="0">
                  <a:effectLst/>
                </a:rPr>
                <a:t> </a:t>
              </a:r>
              <a:r>
                <a:rPr lang="de-DE" sz="1200" b="0" i="1" u="none" strike="noStrike" dirty="0" err="1">
                  <a:effectLst/>
                </a:rPr>
                <a:t>structures</a:t>
              </a:r>
              <a:r>
                <a:rPr lang="de-DE" sz="1200" b="0" i="1" u="none" strike="noStrike" dirty="0">
                  <a:effectLst/>
                </a:rPr>
                <a:t>“</a:t>
              </a:r>
              <a:r>
                <a:rPr lang="de-DE" sz="1200" b="0" i="1" strike="noStrike" spc="-1" dirty="0"/>
                <a:t> </a:t>
              </a:r>
              <a:r>
                <a:rPr lang="de-DE" sz="1200" b="0" i="1" strike="noStrike" spc="-1" dirty="0" err="1"/>
                <a:t>ealier</a:t>
              </a:r>
              <a:r>
                <a:rPr lang="de-DE" sz="1200" b="0" i="1" strike="noStrike" spc="-1" dirty="0"/>
                <a:t> </a:t>
              </a:r>
              <a:r>
                <a:rPr lang="de-DE" sz="1200" b="0" i="1" strike="noStrike" spc="-1" dirty="0" err="1"/>
                <a:t>today</a:t>
              </a:r>
              <a:endParaRPr lang="de-DE" sz="1200" b="0" i="1" strike="noStrike" spc="-1" dirty="0"/>
            </a:p>
          </p:txBody>
        </p:sp>
        <p:cxnSp>
          <p:nvCxnSpPr>
            <p:cNvPr id="17" name="Gerade Verbindung mit Pfeil 16">
              <a:extLst>
                <a:ext uri="{FF2B5EF4-FFF2-40B4-BE49-F238E27FC236}">
                  <a16:creationId xmlns:a16="http://schemas.microsoft.com/office/drawing/2014/main" id="{F950756D-C994-C3F2-19CE-379CC51A7A14}"/>
                </a:ext>
              </a:extLst>
            </p:cNvPr>
            <p:cNvCxnSpPr>
              <a:cxnSpLocks/>
            </p:cNvCxnSpPr>
            <p:nvPr/>
          </p:nvCxnSpPr>
          <p:spPr>
            <a:xfrm>
              <a:off x="4572000" y="3067171"/>
              <a:ext cx="1512168" cy="206772"/>
            </a:xfrm>
            <a:prstGeom prst="straightConnector1">
              <a:avLst/>
            </a:prstGeom>
            <a:ln w="38100">
              <a:solidFill>
                <a:schemeClr val="accent5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00676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A623C787-4563-ED56-D35C-23C9200863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9987" y="987871"/>
            <a:ext cx="2762133" cy="2638154"/>
          </a:xfrm>
        </p:spPr>
        <p:txBody>
          <a:bodyPr>
            <a:normAutofit lnSpcReduction="10000"/>
          </a:bodyPr>
          <a:lstStyle/>
          <a:p>
            <a:r>
              <a:rPr lang="en-GB" dirty="0"/>
              <a:t>SS bi-layer Nb/</a:t>
            </a:r>
            <a:r>
              <a:rPr lang="en-GB" dirty="0" err="1"/>
              <a:t>NbTiN</a:t>
            </a:r>
            <a:r>
              <a:rPr lang="en-GB" dirty="0"/>
              <a:t> </a:t>
            </a:r>
            <a:br>
              <a:rPr lang="en-GB" dirty="0"/>
            </a:br>
            <a:r>
              <a:rPr lang="en-GB" dirty="0"/>
              <a:t>(</a:t>
            </a:r>
            <a:r>
              <a:rPr lang="en-GB" i="1" dirty="0"/>
              <a:t>d </a:t>
            </a:r>
            <a:r>
              <a:rPr lang="en-GB" dirty="0"/>
              <a:t>~ 36 nm)</a:t>
            </a:r>
          </a:p>
          <a:p>
            <a:r>
              <a:rPr lang="en-GB" dirty="0"/>
              <a:t>Expected decrease in </a:t>
            </a:r>
            <a:r>
              <a:rPr lang="en-GB" i="1" dirty="0"/>
              <a:t>B</a:t>
            </a:r>
            <a:r>
              <a:rPr lang="en-GB" dirty="0"/>
              <a:t> with increasing </a:t>
            </a:r>
            <a:r>
              <a:rPr lang="en-GB" i="1" dirty="0"/>
              <a:t>E</a:t>
            </a:r>
            <a:r>
              <a:rPr lang="en-GB" dirty="0"/>
              <a:t> and </a:t>
            </a:r>
            <a:r>
              <a:rPr lang="en-GB" i="1" dirty="0"/>
              <a:t>z</a:t>
            </a:r>
          </a:p>
          <a:p>
            <a:r>
              <a:rPr lang="en-GB" dirty="0"/>
              <a:t>Kubo’s counter current model used for fit</a:t>
            </a:r>
          </a:p>
          <a:p>
            <a:r>
              <a:rPr lang="en-GB" i="1" dirty="0" err="1"/>
              <a:t>H</a:t>
            </a:r>
            <a:r>
              <a:rPr lang="en-GB" baseline="-25000" dirty="0" err="1"/>
              <a:t>max</a:t>
            </a:r>
            <a:r>
              <a:rPr lang="en-GB" dirty="0"/>
              <a:t> </a:t>
            </a:r>
            <a:r>
              <a:rPr lang="en-GB" b="1" dirty="0">
                <a:solidFill>
                  <a:srgbClr val="E2001A"/>
                </a:solidFill>
              </a:rPr>
              <a:t>estimated</a:t>
            </a:r>
            <a:r>
              <a:rPr lang="en-GB" dirty="0"/>
              <a:t> for Nb/NbTiN SS bi-layer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8EA53927-A15C-EDAA-E4B6-4C5E653F6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λ</a:t>
            </a:r>
            <a:r>
              <a:rPr lang="en-GB" baseline="-25000" dirty="0" err="1"/>
              <a:t>L</a:t>
            </a:r>
            <a:r>
              <a:rPr lang="en-GB" baseline="-25000" dirty="0"/>
              <a:t> </a:t>
            </a:r>
            <a:r>
              <a:rPr lang="en-GB" dirty="0"/>
              <a:t>and the Estimation of </a:t>
            </a:r>
            <a:r>
              <a:rPr lang="en-GB" i="1" dirty="0" err="1"/>
              <a:t>H</a:t>
            </a:r>
            <a:r>
              <a:rPr lang="en-GB" baseline="-25000" dirty="0" err="1"/>
              <a:t>sh</a:t>
            </a:r>
            <a:endParaRPr lang="en-GB" dirty="0"/>
          </a:p>
        </p:txBody>
      </p:sp>
      <p:sp>
        <p:nvSpPr>
          <p:cNvPr id="2" name="Foliennummernplatzhalter 3">
            <a:extLst>
              <a:ext uri="{FF2B5EF4-FFF2-40B4-BE49-F238E27FC236}">
                <a16:creationId xmlns:a16="http://schemas.microsoft.com/office/drawing/2014/main" id="{3806A3CC-C12E-311A-DD6B-1133BA01F7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17160" y="4537894"/>
            <a:ext cx="702990" cy="274637"/>
          </a:xfrm>
        </p:spPr>
        <p:txBody>
          <a:bodyPr/>
          <a:lstStyle/>
          <a:p>
            <a:fld id="{309D5144-004E-1E45-907B-65C86CA25C3F}" type="slidenum">
              <a:rPr lang="de-DE" smtClean="0"/>
              <a:pPr/>
              <a:t>7</a:t>
            </a:fld>
            <a:endParaRPr lang="de-DE" dirty="0"/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99FF79CB-32BB-F394-1214-C45E51945C24}"/>
              </a:ext>
            </a:extLst>
          </p:cNvPr>
          <p:cNvGrpSpPr/>
          <p:nvPr/>
        </p:nvGrpSpPr>
        <p:grpSpPr>
          <a:xfrm>
            <a:off x="2811760" y="3734911"/>
            <a:ext cx="5864696" cy="925071"/>
            <a:chOff x="3131840" y="3651870"/>
            <a:chExt cx="5864696" cy="925071"/>
          </a:xfrm>
        </p:grpSpPr>
        <p:grpSp>
          <p:nvGrpSpPr>
            <p:cNvPr id="22" name="Gruppieren 21">
              <a:extLst>
                <a:ext uri="{FF2B5EF4-FFF2-40B4-BE49-F238E27FC236}">
                  <a16:creationId xmlns:a16="http://schemas.microsoft.com/office/drawing/2014/main" id="{8D79ACFE-E2DA-356B-60EC-67E216961EC3}"/>
                </a:ext>
              </a:extLst>
            </p:cNvPr>
            <p:cNvGrpSpPr/>
            <p:nvPr/>
          </p:nvGrpSpPr>
          <p:grpSpPr>
            <a:xfrm>
              <a:off x="3131840" y="3651870"/>
              <a:ext cx="5864696" cy="669777"/>
              <a:chOff x="4894312" y="3651870"/>
              <a:chExt cx="4102224" cy="465065"/>
            </a:xfrm>
          </p:grpSpPr>
          <p:pic>
            <p:nvPicPr>
              <p:cNvPr id="12" name="Grafik 11">
                <a:extLst>
                  <a:ext uri="{FF2B5EF4-FFF2-40B4-BE49-F238E27FC236}">
                    <a16:creationId xmlns:a16="http://schemas.microsoft.com/office/drawing/2014/main" id="{C735B2F1-B5EB-28FC-0BCE-D769397C88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894312" y="3651870"/>
                <a:ext cx="4102224" cy="465065"/>
              </a:xfrm>
              <a:prstGeom prst="rect">
                <a:avLst/>
              </a:prstGeom>
            </p:spPr>
          </p:pic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7D6547B4-3D89-5CD5-BB34-328082838EE0}"/>
                  </a:ext>
                </a:extLst>
              </p:cNvPr>
              <p:cNvSpPr/>
              <p:nvPr/>
            </p:nvSpPr>
            <p:spPr>
              <a:xfrm>
                <a:off x="5940152" y="3928813"/>
                <a:ext cx="432048" cy="155105"/>
              </a:xfrm>
              <a:prstGeom prst="ellipse">
                <a:avLst/>
              </a:prstGeom>
              <a:noFill/>
              <a:ln>
                <a:solidFill>
                  <a:srgbClr val="0478B9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FB2C67E2-A68D-2C6A-958F-BFA46F4DAC53}"/>
                </a:ext>
              </a:extLst>
            </p:cNvPr>
            <p:cNvSpPr txBox="1"/>
            <p:nvPr/>
          </p:nvSpPr>
          <p:spPr>
            <a:xfrm>
              <a:off x="4283968" y="4299942"/>
              <a:ext cx="13281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olidFill>
                    <a:srgbClr val="0478B9"/>
                  </a:solidFill>
                </a:rPr>
                <a:t>Clean limit of </a:t>
              </a:r>
              <a:r>
                <a:rPr lang="en-GB" sz="1200" i="1" dirty="0" err="1">
                  <a:solidFill>
                    <a:srgbClr val="0478B9"/>
                  </a:solidFill>
                </a:rPr>
                <a:t>λ</a:t>
              </a:r>
              <a:r>
                <a:rPr lang="en-GB" sz="1200" baseline="-25000" dirty="0" err="1">
                  <a:solidFill>
                    <a:srgbClr val="0478B9"/>
                  </a:solidFill>
                </a:rPr>
                <a:t>L</a:t>
              </a:r>
              <a:endParaRPr lang="en-GB" sz="1200" dirty="0">
                <a:solidFill>
                  <a:srgbClr val="0478B9"/>
                </a:solidFill>
              </a:endParaRPr>
            </a:p>
          </p:txBody>
        </p:sp>
      </p:grp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56B69C2B-9C05-E480-B748-3211CCEA5E2F}"/>
              </a:ext>
            </a:extLst>
          </p:cNvPr>
          <p:cNvGrpSpPr/>
          <p:nvPr/>
        </p:nvGrpSpPr>
        <p:grpSpPr>
          <a:xfrm>
            <a:off x="186280" y="895821"/>
            <a:ext cx="2641839" cy="3618111"/>
            <a:chOff x="186280" y="895821"/>
            <a:chExt cx="2641839" cy="3618111"/>
          </a:xfrm>
        </p:grpSpPr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DACD13CE-8947-0042-AA2A-17893E822E1A}"/>
                </a:ext>
              </a:extLst>
            </p:cNvPr>
            <p:cNvSpPr txBox="1"/>
            <p:nvPr/>
          </p:nvSpPr>
          <p:spPr>
            <a:xfrm>
              <a:off x="251521" y="895821"/>
              <a:ext cx="237626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1400" u="sng" dirty="0"/>
                <a:t>Meissner Screening Profile</a:t>
              </a:r>
            </a:p>
          </p:txBody>
        </p:sp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EDA10793-F77F-CC6C-8C29-C3ED4747CA5A}"/>
                </a:ext>
              </a:extLst>
            </p:cNvPr>
            <p:cNvGrpSpPr/>
            <p:nvPr/>
          </p:nvGrpSpPr>
          <p:grpSpPr>
            <a:xfrm>
              <a:off x="186280" y="1131590"/>
              <a:ext cx="2555842" cy="3243303"/>
              <a:chOff x="359352" y="1345289"/>
              <a:chExt cx="2159918" cy="2910291"/>
            </a:xfrm>
          </p:grpSpPr>
          <p:grpSp>
            <p:nvGrpSpPr>
              <p:cNvPr id="15" name="Gruppieren 14">
                <a:extLst>
                  <a:ext uri="{FF2B5EF4-FFF2-40B4-BE49-F238E27FC236}">
                    <a16:creationId xmlns:a16="http://schemas.microsoft.com/office/drawing/2014/main" id="{7BA55DF5-0BFC-0B69-A598-9079380DCD53}"/>
                  </a:ext>
                </a:extLst>
              </p:cNvPr>
              <p:cNvGrpSpPr/>
              <p:nvPr/>
            </p:nvGrpSpPr>
            <p:grpSpPr>
              <a:xfrm>
                <a:off x="359352" y="1345289"/>
                <a:ext cx="2159918" cy="2910291"/>
                <a:chOff x="359352" y="1345289"/>
                <a:chExt cx="2159918" cy="2910291"/>
              </a:xfrm>
            </p:grpSpPr>
            <p:pic>
              <p:nvPicPr>
                <p:cNvPr id="10" name="Grafik 9">
                  <a:extLst>
                    <a:ext uri="{FF2B5EF4-FFF2-40B4-BE49-F238E27FC236}">
                      <a16:creationId xmlns:a16="http://schemas.microsoft.com/office/drawing/2014/main" id="{2E1B1025-BDC9-9CBC-EC3F-4CDB197B3A1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t="2028" b="2757"/>
                <a:stretch/>
              </p:blipFill>
              <p:spPr>
                <a:xfrm>
                  <a:off x="359352" y="1345289"/>
                  <a:ext cx="2159918" cy="2910291"/>
                </a:xfrm>
                <a:prstGeom prst="rect">
                  <a:avLst/>
                </a:prstGeom>
              </p:spPr>
            </p:pic>
            <p:sp>
              <p:nvSpPr>
                <p:cNvPr id="30" name="Rechteck 29">
                  <a:extLst>
                    <a:ext uri="{FF2B5EF4-FFF2-40B4-BE49-F238E27FC236}">
                      <a16:creationId xmlns:a16="http://schemas.microsoft.com/office/drawing/2014/main" id="{B558DC77-995A-437B-4608-B646CFC68F85}"/>
                    </a:ext>
                  </a:extLst>
                </p:cNvPr>
                <p:cNvSpPr/>
                <p:nvPr/>
              </p:nvSpPr>
              <p:spPr>
                <a:xfrm>
                  <a:off x="718752" y="3570474"/>
                  <a:ext cx="648072" cy="235769"/>
                </a:xfrm>
                <a:prstGeom prst="rect">
                  <a:avLst/>
                </a:prstGeom>
                <a:noFill/>
                <a:ln w="15875">
                  <a:solidFill>
                    <a:srgbClr val="7030A0">
                      <a:alpha val="60002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rgbClr val="7030A0"/>
                    </a:solidFill>
                  </a:endParaRPr>
                </a:p>
              </p:txBody>
            </p:sp>
          </p:grpSp>
          <p:sp>
            <p:nvSpPr>
              <p:cNvPr id="8" name="Textfeld 14">
                <a:extLst>
                  <a:ext uri="{FF2B5EF4-FFF2-40B4-BE49-F238E27FC236}">
                    <a16:creationId xmlns:a16="http://schemas.microsoft.com/office/drawing/2014/main" id="{A869182B-5D58-1125-BA28-F5C09E6A0E11}"/>
                  </a:ext>
                </a:extLst>
              </p:cNvPr>
              <p:cNvSpPr/>
              <p:nvPr/>
            </p:nvSpPr>
            <p:spPr>
              <a:xfrm>
                <a:off x="1501342" y="1842058"/>
                <a:ext cx="982426" cy="21399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t">
                <a:spAutoFit/>
              </a:bodyPr>
              <a:lstStyle/>
              <a:p>
                <a:pPr algn="r" defTabSz="457200">
                  <a:lnSpc>
                    <a:spcPct val="100000"/>
                  </a:lnSpc>
                </a:pPr>
                <a:r>
                  <a:rPr lang="es-ES" sz="800" b="0" strike="noStrike" spc="-1" dirty="0">
                    <a:solidFill>
                      <a:schemeClr val="dk1"/>
                    </a:solidFill>
                    <a:latin typeface="TheSans UHH"/>
                  </a:rPr>
                  <a:t>Normal state (20 K)</a:t>
                </a:r>
                <a:endParaRPr lang="de-DE" sz="800" b="0" strike="noStrike" spc="-1" dirty="0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7" name="Textfeld 14">
                <a:extLst>
                  <a:ext uri="{FF2B5EF4-FFF2-40B4-BE49-F238E27FC236}">
                    <a16:creationId xmlns:a16="http://schemas.microsoft.com/office/drawing/2014/main" id="{EE1D3ABC-9896-E861-39E3-AFDFE3BD158F}"/>
                  </a:ext>
                </a:extLst>
              </p:cNvPr>
              <p:cNvSpPr/>
              <p:nvPr/>
            </p:nvSpPr>
            <p:spPr>
              <a:xfrm>
                <a:off x="631474" y="2831421"/>
                <a:ext cx="1081428" cy="21399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t">
                <a:spAutoFit/>
              </a:bodyPr>
              <a:lstStyle/>
              <a:p>
                <a:pPr algn="r" defTabSz="457200">
                  <a:lnSpc>
                    <a:spcPct val="100000"/>
                  </a:lnSpc>
                </a:pPr>
                <a:r>
                  <a:rPr lang="es-ES" sz="800" spc="-1" dirty="0">
                    <a:solidFill>
                      <a:schemeClr val="dk1"/>
                    </a:solidFill>
                    <a:latin typeface="TheSans UHH"/>
                  </a:rPr>
                  <a:t>Meissner state (2.7 K)</a:t>
                </a:r>
                <a:endParaRPr lang="de-DE" sz="800" b="0" strike="noStrike" spc="-1" dirty="0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  <p:sp>
          <p:nvSpPr>
            <p:cNvPr id="35" name="Textfeld 14">
              <a:extLst>
                <a:ext uri="{FF2B5EF4-FFF2-40B4-BE49-F238E27FC236}">
                  <a16:creationId xmlns:a16="http://schemas.microsoft.com/office/drawing/2014/main" id="{3B594077-93AD-7D93-B658-34BD7B50D19F}"/>
                </a:ext>
              </a:extLst>
            </p:cNvPr>
            <p:cNvSpPr/>
            <p:nvPr/>
          </p:nvSpPr>
          <p:spPr>
            <a:xfrm>
              <a:off x="1336964" y="4299942"/>
              <a:ext cx="1491155" cy="21399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algn="r" defTabSz="457200">
                <a:lnSpc>
                  <a:spcPct val="100000"/>
                </a:lnSpc>
              </a:pPr>
              <a:r>
                <a:rPr lang="es-ES" sz="800" b="0" strike="noStrike" spc="-1" dirty="0">
                  <a:solidFill>
                    <a:schemeClr val="dk1"/>
                  </a:solidFill>
                </a:rPr>
                <a:t>[</a:t>
              </a:r>
              <a:r>
                <a:rPr lang="es-ES" sz="800" b="0" strike="noStrike" spc="-1" dirty="0" err="1">
                  <a:solidFill>
                    <a:schemeClr val="dk1"/>
                  </a:solidFill>
                </a:rPr>
                <a:t>Credits</a:t>
              </a:r>
              <a:r>
                <a:rPr lang="es-ES" sz="800" b="0" strike="noStrike" spc="-1" dirty="0">
                  <a:solidFill>
                    <a:schemeClr val="dk1"/>
                  </a:solidFill>
                </a:rPr>
                <a:t> </a:t>
              </a:r>
              <a:r>
                <a:rPr lang="es-ES" sz="800" b="0" strike="noStrike" spc="-1" dirty="0" err="1">
                  <a:solidFill>
                    <a:schemeClr val="dk1"/>
                  </a:solidFill>
                </a:rPr>
                <a:t>to</a:t>
              </a:r>
              <a:r>
                <a:rPr lang="es-ES" sz="800" b="0" strike="noStrike" spc="-1" dirty="0">
                  <a:solidFill>
                    <a:schemeClr val="dk1"/>
                  </a:solidFill>
                </a:rPr>
                <a:t> Ryan </a:t>
              </a:r>
              <a:r>
                <a:rPr lang="es-ES" sz="800" b="0" strike="noStrike" spc="-1" dirty="0" err="1">
                  <a:solidFill>
                    <a:schemeClr val="dk1"/>
                  </a:solidFill>
                </a:rPr>
                <a:t>McFadden</a:t>
              </a:r>
              <a:r>
                <a:rPr lang="es-ES" sz="800" b="0" strike="noStrike" spc="-1" dirty="0">
                  <a:solidFill>
                    <a:schemeClr val="dk1"/>
                  </a:solidFill>
                </a:rPr>
                <a:t>]</a:t>
              </a:r>
              <a:endParaRPr lang="de-DE" sz="800" b="0" strike="noStrike" spc="-1" dirty="0">
                <a:solidFill>
                  <a:srgbClr val="000000"/>
                </a:solidFill>
              </a:endParaRPr>
            </a:p>
          </p:txBody>
        </p:sp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F13BAC24-93E5-AD1F-8BD8-E44E69A843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53870" t="56997" r="33263" b="35089"/>
            <a:stretch/>
          </p:blipFill>
          <p:spPr>
            <a:xfrm>
              <a:off x="1043608" y="3795886"/>
              <a:ext cx="148108" cy="60975"/>
            </a:xfrm>
            <a:prstGeom prst="rect">
              <a:avLst/>
            </a:prstGeom>
          </p:spPr>
        </p:pic>
      </p:grp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02F083F4-D71B-C122-4F47-5EB565FDC667}"/>
              </a:ext>
            </a:extLst>
          </p:cNvPr>
          <p:cNvGrpSpPr/>
          <p:nvPr/>
        </p:nvGrpSpPr>
        <p:grpSpPr>
          <a:xfrm>
            <a:off x="5540850" y="627534"/>
            <a:ext cx="3131297" cy="2891792"/>
            <a:chOff x="5576533" y="465669"/>
            <a:chExt cx="3315947" cy="3042185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137B6CCF-58E0-C582-04AF-6E99DEA1D8E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576533" y="1163935"/>
              <a:ext cx="3315947" cy="2343919"/>
            </a:xfrm>
            <a:prstGeom prst="rect">
              <a:avLst/>
            </a:prstGeom>
          </p:spPr>
        </p:pic>
        <p:pic>
          <p:nvPicPr>
            <p:cNvPr id="16" name="Grafik 15" descr="Ein Bild, das Text, Schrift, Reihe, Handschrift enthält.&#10;&#10;Automatisch generierte Beschreibung">
              <a:extLst>
                <a:ext uri="{FF2B5EF4-FFF2-40B4-BE49-F238E27FC236}">
                  <a16:creationId xmlns:a16="http://schemas.microsoft.com/office/drawing/2014/main" id="{5B17940A-AE84-BC20-5903-F4E01CAD60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r="83588" b="84487"/>
            <a:stretch/>
          </p:blipFill>
          <p:spPr>
            <a:xfrm>
              <a:off x="7388539" y="854608"/>
              <a:ext cx="364690" cy="224718"/>
            </a:xfrm>
            <a:prstGeom prst="rect">
              <a:avLst/>
            </a:prstGeom>
          </p:spPr>
        </p:pic>
        <p:cxnSp>
          <p:nvCxnSpPr>
            <p:cNvPr id="18" name="Gerade Verbindung mit Pfeil 17">
              <a:extLst>
                <a:ext uri="{FF2B5EF4-FFF2-40B4-BE49-F238E27FC236}">
                  <a16:creationId xmlns:a16="http://schemas.microsoft.com/office/drawing/2014/main" id="{F28149EB-A9CA-8F6E-DAF4-BEDE4288A6F6}"/>
                </a:ext>
              </a:extLst>
            </p:cNvPr>
            <p:cNvCxnSpPr>
              <a:cxnSpLocks/>
            </p:cNvCxnSpPr>
            <p:nvPr/>
          </p:nvCxnSpPr>
          <p:spPr>
            <a:xfrm>
              <a:off x="7524327" y="1079326"/>
              <a:ext cx="8967" cy="772344"/>
            </a:xfrm>
            <a:prstGeom prst="straightConnector1">
              <a:avLst/>
            </a:prstGeom>
            <a:ln w="127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Grafik 24">
              <a:extLst>
                <a:ext uri="{FF2B5EF4-FFF2-40B4-BE49-F238E27FC236}">
                  <a16:creationId xmlns:a16="http://schemas.microsoft.com/office/drawing/2014/main" id="{D4FD8BD2-BD5E-B616-BC96-B57C02867A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r="82213"/>
            <a:stretch/>
          </p:blipFill>
          <p:spPr>
            <a:xfrm>
              <a:off x="6838178" y="465669"/>
              <a:ext cx="596200" cy="661096"/>
            </a:xfrm>
            <a:prstGeom prst="rect">
              <a:avLst/>
            </a:prstGeom>
          </p:spPr>
        </p:pic>
        <p:cxnSp>
          <p:nvCxnSpPr>
            <p:cNvPr id="26" name="Gerade Verbindung mit Pfeil 25">
              <a:extLst>
                <a:ext uri="{FF2B5EF4-FFF2-40B4-BE49-F238E27FC236}">
                  <a16:creationId xmlns:a16="http://schemas.microsoft.com/office/drawing/2014/main" id="{D19266CA-43B1-36FA-1BE9-F514E237B9D6}"/>
                </a:ext>
              </a:extLst>
            </p:cNvPr>
            <p:cNvCxnSpPr>
              <a:cxnSpLocks/>
            </p:cNvCxnSpPr>
            <p:nvPr/>
          </p:nvCxnSpPr>
          <p:spPr>
            <a:xfrm>
              <a:off x="7031735" y="915343"/>
              <a:ext cx="0" cy="725675"/>
            </a:xfrm>
            <a:prstGeom prst="straightConnector1">
              <a:avLst/>
            </a:prstGeom>
            <a:ln w="127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1" name="Grafik 40">
            <a:extLst>
              <a:ext uri="{FF2B5EF4-FFF2-40B4-BE49-F238E27FC236}">
                <a16:creationId xmlns:a16="http://schemas.microsoft.com/office/drawing/2014/main" id="{234B5C69-5F8A-B490-E36F-3B7CA7E3FF0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0449" y="3188306"/>
            <a:ext cx="1455783" cy="945453"/>
          </a:xfrm>
          <a:prstGeom prst="rect">
            <a:avLst/>
          </a:prstGeom>
        </p:spPr>
      </p:pic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18097D9B-580C-5538-A594-BF924529CA6E}"/>
              </a:ext>
            </a:extLst>
          </p:cNvPr>
          <p:cNvGrpSpPr/>
          <p:nvPr/>
        </p:nvGrpSpPr>
        <p:grpSpPr>
          <a:xfrm>
            <a:off x="1623764" y="3507854"/>
            <a:ext cx="6905400" cy="902148"/>
            <a:chOff x="1623764" y="3507854"/>
            <a:chExt cx="6905400" cy="902148"/>
          </a:xfrm>
        </p:grpSpPr>
        <p:grpSp>
          <p:nvGrpSpPr>
            <p:cNvPr id="40" name="Gruppieren 39">
              <a:extLst>
                <a:ext uri="{FF2B5EF4-FFF2-40B4-BE49-F238E27FC236}">
                  <a16:creationId xmlns:a16="http://schemas.microsoft.com/office/drawing/2014/main" id="{B49FB976-0AE9-2904-8C50-77A050092940}"/>
                </a:ext>
              </a:extLst>
            </p:cNvPr>
            <p:cNvGrpSpPr/>
            <p:nvPr/>
          </p:nvGrpSpPr>
          <p:grpSpPr>
            <a:xfrm>
              <a:off x="1623764" y="3507854"/>
              <a:ext cx="6905400" cy="902148"/>
              <a:chOff x="1623764" y="3507854"/>
              <a:chExt cx="6905400" cy="902148"/>
            </a:xfrm>
          </p:grpSpPr>
          <p:sp>
            <p:nvSpPr>
              <p:cNvPr id="36" name="Rechteck 35">
                <a:extLst>
                  <a:ext uri="{FF2B5EF4-FFF2-40B4-BE49-F238E27FC236}">
                    <a16:creationId xmlns:a16="http://schemas.microsoft.com/office/drawing/2014/main" id="{56FD2DD0-2EBC-C5BA-9A4C-567055F3FC5D}"/>
                  </a:ext>
                </a:extLst>
              </p:cNvPr>
              <p:cNvSpPr/>
              <p:nvPr/>
            </p:nvSpPr>
            <p:spPr>
              <a:xfrm>
                <a:off x="7161012" y="3740225"/>
                <a:ext cx="722816" cy="356637"/>
              </a:xfrm>
              <a:prstGeom prst="rect">
                <a:avLst/>
              </a:prstGeom>
              <a:solidFill>
                <a:srgbClr val="92D050">
                  <a:alpha val="2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bg1"/>
                  </a:solidFill>
                </a:endParaRPr>
              </a:p>
            </p:txBody>
          </p:sp>
          <p:sp>
            <p:nvSpPr>
              <p:cNvPr id="37" name="Rechteck 36">
                <a:extLst>
                  <a:ext uri="{FF2B5EF4-FFF2-40B4-BE49-F238E27FC236}">
                    <a16:creationId xmlns:a16="http://schemas.microsoft.com/office/drawing/2014/main" id="{1AC0C6A7-7681-45A7-529A-1CDC458D300D}"/>
                  </a:ext>
                </a:extLst>
              </p:cNvPr>
              <p:cNvSpPr/>
              <p:nvPr/>
            </p:nvSpPr>
            <p:spPr>
              <a:xfrm>
                <a:off x="7883828" y="3740225"/>
                <a:ext cx="645336" cy="645748"/>
              </a:xfrm>
              <a:prstGeom prst="rect">
                <a:avLst/>
              </a:prstGeom>
              <a:solidFill>
                <a:srgbClr val="92D050">
                  <a:alpha val="2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39" name="Gruppieren 38">
                <a:extLst>
                  <a:ext uri="{FF2B5EF4-FFF2-40B4-BE49-F238E27FC236}">
                    <a16:creationId xmlns:a16="http://schemas.microsoft.com/office/drawing/2014/main" id="{60EE95AA-3029-812F-C12C-22C031D90F58}"/>
                  </a:ext>
                </a:extLst>
              </p:cNvPr>
              <p:cNvGrpSpPr/>
              <p:nvPr/>
            </p:nvGrpSpPr>
            <p:grpSpPr>
              <a:xfrm>
                <a:off x="1623764" y="3507854"/>
                <a:ext cx="6183272" cy="902148"/>
                <a:chOff x="1623764" y="3507854"/>
                <a:chExt cx="6183272" cy="902148"/>
              </a:xfrm>
            </p:grpSpPr>
            <p:sp>
              <p:nvSpPr>
                <p:cNvPr id="21" name="Rechteck 20">
                  <a:extLst>
                    <a:ext uri="{FF2B5EF4-FFF2-40B4-BE49-F238E27FC236}">
                      <a16:creationId xmlns:a16="http://schemas.microsoft.com/office/drawing/2014/main" id="{7A1D5476-9AAA-2E94-6258-D2405895E671}"/>
                    </a:ext>
                  </a:extLst>
                </p:cNvPr>
                <p:cNvSpPr/>
                <p:nvPr/>
              </p:nvSpPr>
              <p:spPr>
                <a:xfrm>
                  <a:off x="3635896" y="3734911"/>
                  <a:ext cx="576064" cy="648072"/>
                </a:xfrm>
                <a:prstGeom prst="rect">
                  <a:avLst/>
                </a:prstGeom>
                <a:solidFill>
                  <a:srgbClr val="7030A0">
                    <a:alpha val="28000"/>
                  </a:srgb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7" name="Rechteck 26">
                  <a:extLst>
                    <a:ext uri="{FF2B5EF4-FFF2-40B4-BE49-F238E27FC236}">
                      <a16:creationId xmlns:a16="http://schemas.microsoft.com/office/drawing/2014/main" id="{087D024B-28C9-7CBC-5964-D69150B663B2}"/>
                    </a:ext>
                  </a:extLst>
                </p:cNvPr>
                <p:cNvSpPr/>
                <p:nvPr/>
              </p:nvSpPr>
              <p:spPr>
                <a:xfrm>
                  <a:off x="4283968" y="3734911"/>
                  <a:ext cx="1402788" cy="639982"/>
                </a:xfrm>
                <a:prstGeom prst="rect">
                  <a:avLst/>
                </a:prstGeom>
                <a:solidFill>
                  <a:srgbClr val="FF40FF">
                    <a:alpha val="28000"/>
                  </a:srgb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8" name="Rechteck 27">
                  <a:extLst>
                    <a:ext uri="{FF2B5EF4-FFF2-40B4-BE49-F238E27FC236}">
                      <a16:creationId xmlns:a16="http://schemas.microsoft.com/office/drawing/2014/main" id="{87181B25-901C-49AC-000C-15F82D0B26DF}"/>
                    </a:ext>
                  </a:extLst>
                </p:cNvPr>
                <p:cNvSpPr/>
                <p:nvPr/>
              </p:nvSpPr>
              <p:spPr>
                <a:xfrm>
                  <a:off x="7237805" y="4123667"/>
                  <a:ext cx="569231" cy="251226"/>
                </a:xfrm>
                <a:prstGeom prst="rect">
                  <a:avLst/>
                </a:prstGeom>
                <a:solidFill>
                  <a:srgbClr val="FF40FF">
                    <a:alpha val="28000"/>
                  </a:srgb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9" name="Textfeld 28">
                  <a:extLst>
                    <a:ext uri="{FF2B5EF4-FFF2-40B4-BE49-F238E27FC236}">
                      <a16:creationId xmlns:a16="http://schemas.microsoft.com/office/drawing/2014/main" id="{1C465FFC-9F26-49EA-3E59-11D59CFC2053}"/>
                    </a:ext>
                  </a:extLst>
                </p:cNvPr>
                <p:cNvSpPr txBox="1"/>
                <p:nvPr/>
              </p:nvSpPr>
              <p:spPr>
                <a:xfrm>
                  <a:off x="4235754" y="3507854"/>
                  <a:ext cx="127235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de-DE" sz="1200" dirty="0" err="1">
                      <a:solidFill>
                        <a:srgbClr val="FF40FF"/>
                      </a:solidFill>
                      <a:latin typeface="TheSans UHH" panose="020B0502050302020203" pitchFamily="34" charset="77"/>
                    </a:rPr>
                    <a:t>Literature</a:t>
                  </a:r>
                  <a:endParaRPr lang="de-DE" sz="1200" dirty="0">
                    <a:solidFill>
                      <a:srgbClr val="FF40FF"/>
                    </a:solidFill>
                    <a:latin typeface="TheSans UHH" panose="020B0502050302020203" pitchFamily="34" charset="77"/>
                  </a:endParaRPr>
                </a:p>
              </p:txBody>
            </p:sp>
            <p:sp>
              <p:nvSpPr>
                <p:cNvPr id="34" name="Rechteck 33">
                  <a:extLst>
                    <a:ext uri="{FF2B5EF4-FFF2-40B4-BE49-F238E27FC236}">
                      <a16:creationId xmlns:a16="http://schemas.microsoft.com/office/drawing/2014/main" id="{880CD92B-AF60-F99B-4AE6-F4935269B2D3}"/>
                    </a:ext>
                  </a:extLst>
                </p:cNvPr>
                <p:cNvSpPr/>
                <p:nvPr/>
              </p:nvSpPr>
              <p:spPr>
                <a:xfrm>
                  <a:off x="5791578" y="3740225"/>
                  <a:ext cx="1368152" cy="669777"/>
                </a:xfrm>
                <a:prstGeom prst="rect">
                  <a:avLst/>
                </a:prstGeom>
                <a:solidFill>
                  <a:srgbClr val="92D050">
                    <a:alpha val="2823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8" name="Textfeld 37">
                  <a:extLst>
                    <a:ext uri="{FF2B5EF4-FFF2-40B4-BE49-F238E27FC236}">
                      <a16:creationId xmlns:a16="http://schemas.microsoft.com/office/drawing/2014/main" id="{EA9F263C-9E1F-F2EB-4232-52FBF887BF07}"/>
                    </a:ext>
                  </a:extLst>
                </p:cNvPr>
                <p:cNvSpPr txBox="1"/>
                <p:nvPr/>
              </p:nvSpPr>
              <p:spPr>
                <a:xfrm>
                  <a:off x="5744108" y="3507854"/>
                  <a:ext cx="127235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de-DE" sz="1200" dirty="0" err="1">
                      <a:solidFill>
                        <a:srgbClr val="92D050"/>
                      </a:solidFill>
                      <a:latin typeface="TheSans UHH" panose="020B0502050302020203" pitchFamily="34" charset="77"/>
                    </a:rPr>
                    <a:t>Calculated</a:t>
                  </a:r>
                  <a:endParaRPr lang="de-DE" sz="1200" dirty="0">
                    <a:solidFill>
                      <a:srgbClr val="92D050"/>
                    </a:solidFill>
                    <a:latin typeface="TheSans UHH" panose="020B0502050302020203" pitchFamily="34" charset="77"/>
                  </a:endParaRPr>
                </a:p>
              </p:txBody>
            </p:sp>
            <p:cxnSp>
              <p:nvCxnSpPr>
                <p:cNvPr id="31" name="Gerade Verbindung mit Pfeil 30">
                  <a:extLst>
                    <a:ext uri="{FF2B5EF4-FFF2-40B4-BE49-F238E27FC236}">
                      <a16:creationId xmlns:a16="http://schemas.microsoft.com/office/drawing/2014/main" id="{75F2E621-5B34-E246-2ACD-2A9B07311E1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23764" y="3698553"/>
                  <a:ext cx="1940124" cy="86300"/>
                </a:xfrm>
                <a:prstGeom prst="straightConnector1">
                  <a:avLst/>
                </a:prstGeom>
                <a:ln w="28575">
                  <a:solidFill>
                    <a:srgbClr val="7030A0">
                      <a:alpha val="60000"/>
                    </a:srgb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4" name="Textfeld 43">
              <a:extLst>
                <a:ext uri="{FF2B5EF4-FFF2-40B4-BE49-F238E27FC236}">
                  <a16:creationId xmlns:a16="http://schemas.microsoft.com/office/drawing/2014/main" id="{7D4DF960-F178-AC22-1084-48DDFD04D664}"/>
                </a:ext>
              </a:extLst>
            </p:cNvPr>
            <p:cNvSpPr txBox="1"/>
            <p:nvPr/>
          </p:nvSpPr>
          <p:spPr>
            <a:xfrm>
              <a:off x="3563888" y="3508223"/>
              <a:ext cx="12723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de-DE" sz="1200" dirty="0">
                  <a:solidFill>
                    <a:srgbClr val="7030A0"/>
                  </a:solidFill>
                  <a:latin typeface="TheSans UHH" panose="020B0502050302020203" pitchFamily="34" charset="77"/>
                </a:rPr>
                <a:t>Fit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22951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DEB1260-974D-1E31-6B07-CB2226ACA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 on Meissner Profile and </a:t>
            </a:r>
            <a:r>
              <a:rPr lang="en-GB" i="1" dirty="0" err="1"/>
              <a:t>H</a:t>
            </a:r>
            <a:r>
              <a:rPr lang="en-GB" i="1" baseline="-25000" dirty="0" err="1"/>
              <a:t>max</a:t>
            </a: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D1A7AD3-F817-836D-CE21-EFAD37C9C1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09D5144-004E-1E45-907B-65C86CA25C3F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3E6CB1B2-0CFA-8475-8FFC-FB64A7E4FBC7}"/>
              </a:ext>
            </a:extLst>
          </p:cNvPr>
          <p:cNvSpPr txBox="1">
            <a:spLocks/>
          </p:cNvSpPr>
          <p:nvPr/>
        </p:nvSpPr>
        <p:spPr>
          <a:xfrm>
            <a:off x="7956376" y="221651"/>
            <a:ext cx="1187624" cy="678631"/>
          </a:xfrm>
          <a:prstGeom prst="rect">
            <a:avLst/>
          </a:prstGeom>
        </p:spPr>
        <p:txBody>
          <a:bodyPr vert="horz" lIns="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lang="de-DE" sz="2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de-DE" sz="1200" dirty="0"/>
          </a:p>
        </p:txBody>
      </p:sp>
      <p:sp>
        <p:nvSpPr>
          <p:cNvPr id="27" name="Inhaltsplatzhalter 1">
            <a:extLst>
              <a:ext uri="{FF2B5EF4-FFF2-40B4-BE49-F238E27FC236}">
                <a16:creationId xmlns:a16="http://schemas.microsoft.com/office/drawing/2014/main" id="{F2C96B42-7AC6-B63C-737B-576F447BA0BF}"/>
              </a:ext>
            </a:extLst>
          </p:cNvPr>
          <p:cNvSpPr txBox="1">
            <a:spLocks/>
          </p:cNvSpPr>
          <p:nvPr/>
        </p:nvSpPr>
        <p:spPr>
          <a:xfrm>
            <a:off x="2828120" y="3723878"/>
            <a:ext cx="5929480" cy="814016"/>
          </a:xfrm>
          <a:prstGeom prst="rect">
            <a:avLst/>
          </a:prstGeom>
          <a:ln>
            <a:noFill/>
          </a:ln>
        </p:spPr>
        <p:txBody>
          <a:bodyPr vert="horz" lIns="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Clr>
                <a:schemeClr val="tx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Estimate based on Meissner Fit → improvable!</a:t>
            </a:r>
          </a:p>
          <a:p>
            <a:r>
              <a:rPr lang="en-GB" dirty="0"/>
              <a:t>Illustrates principle of field enhancement in an SS bi-layer</a:t>
            </a: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815BDC0-67EC-63C0-FE51-022D64691D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28119" y="926446"/>
            <a:ext cx="2746273" cy="2581408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GB" i="1" dirty="0" err="1"/>
              <a:t>H</a:t>
            </a:r>
            <a:r>
              <a:rPr lang="en-GB" baseline="-25000" dirty="0" err="1"/>
              <a:t>max</a:t>
            </a:r>
            <a:r>
              <a:rPr lang="en-GB" dirty="0"/>
              <a:t> </a:t>
            </a:r>
            <a:r>
              <a:rPr lang="en-GB" b="1" dirty="0">
                <a:solidFill>
                  <a:srgbClr val="E2001A"/>
                </a:solidFill>
              </a:rPr>
              <a:t>estimate</a:t>
            </a:r>
            <a:r>
              <a:rPr lang="en-GB" dirty="0"/>
              <a:t> visualizes Kubo’s prediction</a:t>
            </a:r>
          </a:p>
          <a:p>
            <a:pPr lvl="1">
              <a:buFont typeface="Wingdings" pitchFamily="2" charset="2"/>
              <a:buChar char="Ø"/>
            </a:pPr>
            <a:r>
              <a:rPr lang="en-GB" i="1" dirty="0" err="1"/>
              <a:t>H</a:t>
            </a:r>
            <a:r>
              <a:rPr lang="en-GB" baseline="-25000" dirty="0" err="1"/>
              <a:t>max</a:t>
            </a:r>
            <a:r>
              <a:rPr lang="en-GB" dirty="0"/>
              <a:t> &gt; </a:t>
            </a:r>
            <a:r>
              <a:rPr lang="en-GB" i="1" dirty="0" err="1"/>
              <a:t>H</a:t>
            </a:r>
            <a:r>
              <a:rPr lang="en-GB" baseline="-25000" dirty="0" err="1"/>
              <a:t>sh,Nb</a:t>
            </a:r>
            <a:r>
              <a:rPr lang="en-GB" dirty="0"/>
              <a:t> 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SIS multilayers needed!</a:t>
            </a:r>
          </a:p>
          <a:p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Kubo’s counter current model suitable to determine </a:t>
            </a:r>
            <a:r>
              <a:rPr kumimoji="0" lang="en-GB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λ</a:t>
            </a:r>
            <a:r>
              <a:rPr kumimoji="0" lang="en-GB" sz="1600" b="0" i="0" u="none" strike="noStrike" kern="1200" cap="none" spc="0" normalizeH="0" baseline="-2500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L</a:t>
            </a:r>
            <a:endParaRPr kumimoji="0" lang="en-GB" sz="1600" b="0" i="0" u="none" strike="noStrike" kern="1200" cap="none" spc="0" normalizeH="0" baseline="-2500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15E63A86-1614-80B0-7625-3085EC3EB143}"/>
              </a:ext>
            </a:extLst>
          </p:cNvPr>
          <p:cNvGrpSpPr/>
          <p:nvPr/>
        </p:nvGrpSpPr>
        <p:grpSpPr>
          <a:xfrm>
            <a:off x="5540850" y="627534"/>
            <a:ext cx="3131297" cy="2891792"/>
            <a:chOff x="5576533" y="465669"/>
            <a:chExt cx="3315947" cy="3042185"/>
          </a:xfrm>
        </p:grpSpPr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D386F7F8-D2BB-08B3-3C8A-B18FB4E20E8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76533" y="1163935"/>
              <a:ext cx="3315947" cy="2343919"/>
            </a:xfrm>
            <a:prstGeom prst="rect">
              <a:avLst/>
            </a:prstGeom>
          </p:spPr>
        </p:pic>
        <p:pic>
          <p:nvPicPr>
            <p:cNvPr id="18" name="Grafik 17" descr="Ein Bild, das Text, Schrift, Reihe, Handschrift enthält.&#10;&#10;Automatisch generierte Beschreibung">
              <a:extLst>
                <a:ext uri="{FF2B5EF4-FFF2-40B4-BE49-F238E27FC236}">
                  <a16:creationId xmlns:a16="http://schemas.microsoft.com/office/drawing/2014/main" id="{87F3C0B3-D7AA-23E1-8B56-DA80A32F61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83588" b="84487"/>
            <a:stretch/>
          </p:blipFill>
          <p:spPr>
            <a:xfrm>
              <a:off x="7388539" y="854608"/>
              <a:ext cx="364690" cy="224718"/>
            </a:xfrm>
            <a:prstGeom prst="rect">
              <a:avLst/>
            </a:prstGeom>
          </p:spPr>
        </p:pic>
        <p:cxnSp>
          <p:nvCxnSpPr>
            <p:cNvPr id="19" name="Gerade Verbindung mit Pfeil 18">
              <a:extLst>
                <a:ext uri="{FF2B5EF4-FFF2-40B4-BE49-F238E27FC236}">
                  <a16:creationId xmlns:a16="http://schemas.microsoft.com/office/drawing/2014/main" id="{307AE429-CC2B-B821-350A-B84275E0672E}"/>
                </a:ext>
              </a:extLst>
            </p:cNvPr>
            <p:cNvCxnSpPr>
              <a:cxnSpLocks/>
            </p:cNvCxnSpPr>
            <p:nvPr/>
          </p:nvCxnSpPr>
          <p:spPr>
            <a:xfrm>
              <a:off x="7524327" y="1079326"/>
              <a:ext cx="8967" cy="772344"/>
            </a:xfrm>
            <a:prstGeom prst="straightConnector1">
              <a:avLst/>
            </a:prstGeom>
            <a:ln w="127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0" name="Grafik 19">
              <a:extLst>
                <a:ext uri="{FF2B5EF4-FFF2-40B4-BE49-F238E27FC236}">
                  <a16:creationId xmlns:a16="http://schemas.microsoft.com/office/drawing/2014/main" id="{0A178EDD-0620-DF1E-350B-941388129A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82213"/>
            <a:stretch/>
          </p:blipFill>
          <p:spPr>
            <a:xfrm>
              <a:off x="6838178" y="465669"/>
              <a:ext cx="596200" cy="661096"/>
            </a:xfrm>
            <a:prstGeom prst="rect">
              <a:avLst/>
            </a:prstGeom>
          </p:spPr>
        </p:pic>
        <p:cxnSp>
          <p:nvCxnSpPr>
            <p:cNvPr id="21" name="Gerade Verbindung mit Pfeil 20">
              <a:extLst>
                <a:ext uri="{FF2B5EF4-FFF2-40B4-BE49-F238E27FC236}">
                  <a16:creationId xmlns:a16="http://schemas.microsoft.com/office/drawing/2014/main" id="{C1E19CED-83C6-373A-C7B9-A5F95BF7C7DB}"/>
                </a:ext>
              </a:extLst>
            </p:cNvPr>
            <p:cNvCxnSpPr>
              <a:cxnSpLocks/>
            </p:cNvCxnSpPr>
            <p:nvPr/>
          </p:nvCxnSpPr>
          <p:spPr>
            <a:xfrm>
              <a:off x="7031735" y="915343"/>
              <a:ext cx="0" cy="725675"/>
            </a:xfrm>
            <a:prstGeom prst="straightConnector1">
              <a:avLst/>
            </a:prstGeom>
            <a:ln w="127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feld 4">
            <a:extLst>
              <a:ext uri="{FF2B5EF4-FFF2-40B4-BE49-F238E27FC236}">
                <a16:creationId xmlns:a16="http://schemas.microsoft.com/office/drawing/2014/main" id="{347F789E-DA13-07C7-2AD4-C72CFB8F1458}"/>
              </a:ext>
            </a:extLst>
          </p:cNvPr>
          <p:cNvSpPr txBox="1"/>
          <p:nvPr/>
        </p:nvSpPr>
        <p:spPr>
          <a:xfrm>
            <a:off x="251521" y="895821"/>
            <a:ext cx="2376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u="sng" dirty="0"/>
              <a:t>Meissner Screening Profile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5816CC25-BF91-C65F-F202-8F68E8E5D2E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028" b="2757"/>
          <a:stretch/>
        </p:blipFill>
        <p:spPr>
          <a:xfrm>
            <a:off x="186280" y="1131590"/>
            <a:ext cx="2555842" cy="3243303"/>
          </a:xfrm>
          <a:prstGeom prst="rect">
            <a:avLst/>
          </a:prstGeom>
        </p:spPr>
      </p:pic>
      <p:sp>
        <p:nvSpPr>
          <p:cNvPr id="11" name="Textfeld 14">
            <a:extLst>
              <a:ext uri="{FF2B5EF4-FFF2-40B4-BE49-F238E27FC236}">
                <a16:creationId xmlns:a16="http://schemas.microsoft.com/office/drawing/2014/main" id="{03692D7E-9DBC-61E3-39EE-A5696C3257E3}"/>
              </a:ext>
            </a:extLst>
          </p:cNvPr>
          <p:cNvSpPr/>
          <p:nvPr/>
        </p:nvSpPr>
        <p:spPr>
          <a:xfrm>
            <a:off x="1537603" y="1685202"/>
            <a:ext cx="1162510" cy="23847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r" defTabSz="457200">
              <a:lnSpc>
                <a:spcPct val="100000"/>
              </a:lnSpc>
            </a:pPr>
            <a:r>
              <a:rPr lang="es-ES" sz="800" b="0" strike="noStrike" spc="-1" dirty="0">
                <a:solidFill>
                  <a:schemeClr val="dk1"/>
                </a:solidFill>
                <a:latin typeface="TheSans UHH"/>
              </a:rPr>
              <a:t>Normal state (20 K)</a:t>
            </a:r>
            <a:endParaRPr lang="de-DE" sz="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Textfeld 14">
            <a:extLst>
              <a:ext uri="{FF2B5EF4-FFF2-40B4-BE49-F238E27FC236}">
                <a16:creationId xmlns:a16="http://schemas.microsoft.com/office/drawing/2014/main" id="{767BFAE7-26A4-AFFE-A22B-340A8B968C0B}"/>
              </a:ext>
            </a:extLst>
          </p:cNvPr>
          <p:cNvSpPr/>
          <p:nvPr/>
        </p:nvSpPr>
        <p:spPr>
          <a:xfrm>
            <a:off x="508283" y="2787774"/>
            <a:ext cx="1279659" cy="23847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r" defTabSz="457200">
              <a:lnSpc>
                <a:spcPct val="100000"/>
              </a:lnSpc>
            </a:pPr>
            <a:r>
              <a:rPr lang="es-ES" sz="800" spc="-1" dirty="0">
                <a:solidFill>
                  <a:schemeClr val="dk1"/>
                </a:solidFill>
                <a:latin typeface="TheSans UHH"/>
              </a:rPr>
              <a:t>Meissner state (2.7 K)</a:t>
            </a:r>
            <a:endParaRPr lang="de-DE" sz="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DCC5D709-A1DC-A7AC-4542-1CD0703B22C0}"/>
              </a:ext>
            </a:extLst>
          </p:cNvPr>
          <p:cNvSpPr/>
          <p:nvPr/>
        </p:nvSpPr>
        <p:spPr>
          <a:xfrm>
            <a:off x="1336964" y="4299942"/>
            <a:ext cx="1491155" cy="21399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r" defTabSz="457200">
              <a:lnSpc>
                <a:spcPct val="100000"/>
              </a:lnSpc>
            </a:pPr>
            <a:r>
              <a:rPr lang="es-ES" sz="800" b="0" strike="noStrike" spc="-1" dirty="0">
                <a:solidFill>
                  <a:schemeClr val="dk1"/>
                </a:solidFill>
              </a:rPr>
              <a:t>[</a:t>
            </a:r>
            <a:r>
              <a:rPr lang="es-ES" sz="800" b="0" strike="noStrike" spc="-1" dirty="0" err="1">
                <a:solidFill>
                  <a:schemeClr val="dk1"/>
                </a:solidFill>
              </a:rPr>
              <a:t>Credits</a:t>
            </a:r>
            <a:r>
              <a:rPr lang="es-ES" sz="800" b="0" strike="noStrike" spc="-1" dirty="0">
                <a:solidFill>
                  <a:schemeClr val="dk1"/>
                </a:solidFill>
              </a:rPr>
              <a:t> </a:t>
            </a:r>
            <a:r>
              <a:rPr lang="es-ES" sz="800" b="0" strike="noStrike" spc="-1" dirty="0" err="1">
                <a:solidFill>
                  <a:schemeClr val="dk1"/>
                </a:solidFill>
              </a:rPr>
              <a:t>to</a:t>
            </a:r>
            <a:r>
              <a:rPr lang="es-ES" sz="800" b="0" strike="noStrike" spc="-1" dirty="0">
                <a:solidFill>
                  <a:schemeClr val="dk1"/>
                </a:solidFill>
              </a:rPr>
              <a:t> Ryan </a:t>
            </a:r>
            <a:r>
              <a:rPr lang="es-ES" sz="800" b="0" strike="noStrike" spc="-1" dirty="0" err="1">
                <a:solidFill>
                  <a:schemeClr val="dk1"/>
                </a:solidFill>
              </a:rPr>
              <a:t>McFadden</a:t>
            </a:r>
            <a:r>
              <a:rPr lang="es-ES" sz="800" b="0" strike="noStrike" spc="-1" dirty="0">
                <a:solidFill>
                  <a:schemeClr val="dk1"/>
                </a:solidFill>
              </a:rPr>
              <a:t>]</a:t>
            </a:r>
            <a:endParaRPr lang="de-DE" sz="800" b="0" strike="noStrike" spc="-1" dirty="0">
              <a:solidFill>
                <a:srgbClr val="000000"/>
              </a:solidFill>
            </a:endParaRPr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86289010-B0B2-9CD2-ACA9-E0963DAFB63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3870" t="56997" r="33263" b="35089"/>
          <a:stretch/>
        </p:blipFill>
        <p:spPr>
          <a:xfrm>
            <a:off x="1149207" y="3811472"/>
            <a:ext cx="187586" cy="77228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939D7C5F-35CA-B111-9291-C41D89FA71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0449" y="3188306"/>
            <a:ext cx="1455783" cy="945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715340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Benutzerdefiniert 6">
      <a:dk1>
        <a:srgbClr val="333333"/>
      </a:dk1>
      <a:lt1>
        <a:srgbClr val="FFFFFF"/>
      </a:lt1>
      <a:dk2>
        <a:srgbClr val="0271BB"/>
      </a:dk2>
      <a:lt2>
        <a:srgbClr val="F0F3F6"/>
      </a:lt2>
      <a:accent1>
        <a:srgbClr val="E2001A"/>
      </a:accent1>
      <a:accent2>
        <a:srgbClr val="0271BB"/>
      </a:accent2>
      <a:accent3>
        <a:srgbClr val="3B515B"/>
      </a:accent3>
      <a:accent4>
        <a:srgbClr val="F07F8C"/>
      </a:accent4>
      <a:accent5>
        <a:srgbClr val="80B8DD"/>
      </a:accent5>
      <a:accent6>
        <a:srgbClr val="9DA8AD"/>
      </a:accent6>
      <a:hlink>
        <a:srgbClr val="0271BB"/>
      </a:hlink>
      <a:folHlink>
        <a:srgbClr val="80B8D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>
            <a:solidFill>
              <a:schemeClr val="bg1"/>
            </a:solidFill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accent3">
              <a:lumMod val="20000"/>
              <a:lumOff val="8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sz="1600" dirty="0" smtClean="0">
            <a:latin typeface="TheSans UHH" panose="020B0502050302020203" pitchFamily="34" charset="77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230522-Vorlage-PPT-v12" id="{93E51D71-30E6-944F-AF76-1663F22A654C}" vid="{1A941132-CFFB-364C-ACFC-9EF91DACCF55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E1E6C15FD80AF49AEB1DEFF5F33194F" ma:contentTypeVersion="4" ma:contentTypeDescription="Ein neues Dokument erstellen." ma:contentTypeScope="" ma:versionID="b71729b5ce3a8ea50c81940ea1098782">
  <xsd:schema xmlns:xsd="http://www.w3.org/2001/XMLSchema" xmlns:xs="http://www.w3.org/2001/XMLSchema" xmlns:p="http://schemas.microsoft.com/office/2006/metadata/properties" xmlns:ns2="a8d2fd8b-ea47-4297-a2a4-bbaafe68126a" targetNamespace="http://schemas.microsoft.com/office/2006/metadata/properties" ma:root="true" ma:fieldsID="d825ee8331a942623613287f67bffd49" ns2:_="">
    <xsd:import namespace="a8d2fd8b-ea47-4297-a2a4-bbaafe68126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d2fd8b-ea47-4297-a2a4-bbaafe68126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31BA0E0-62B6-46F5-8A82-BCE103D7A70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8d2fd8b-ea47-4297-a2a4-bbaafe68126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8E76099-763A-4686-B3F5-939F3E16EF65}">
  <ds:schemaRefs>
    <ds:schemaRef ds:uri="http://purl.org/dc/dcmitype/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elements/1.1/"/>
    <ds:schemaRef ds:uri="http://www.w3.org/XML/1998/namespace"/>
    <ds:schemaRef ds:uri="http://schemas.microsoft.com/office/infopath/2007/PartnerControls"/>
    <ds:schemaRef ds:uri="a8d2fd8b-ea47-4297-a2a4-bbaafe68126a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EC8E9F1F-EDFC-4B9F-90D6-FF7629612A7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Benutzerdefiniertes Design</Template>
  <TotalTime>0</TotalTime>
  <Words>2495</Words>
  <Application>Microsoft Macintosh PowerPoint</Application>
  <PresentationFormat>Bildschirmpräsentation (16:9)</PresentationFormat>
  <Paragraphs>345</Paragraphs>
  <Slides>32</Slides>
  <Notes>19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32</vt:i4>
      </vt:variant>
    </vt:vector>
  </HeadingPairs>
  <TitlesOfParts>
    <vt:vector size="42" baseType="lpstr">
      <vt:lpstr>Arial</vt:lpstr>
      <vt:lpstr>NewPXMI_gnu</vt:lpstr>
      <vt:lpstr>TeXGyrePagellaX</vt:lpstr>
      <vt:lpstr>TeXGyreHeros</vt:lpstr>
      <vt:lpstr>Calibri</vt:lpstr>
      <vt:lpstr>Wingdings</vt:lpstr>
      <vt:lpstr>ArialMT</vt:lpstr>
      <vt:lpstr>TheSans UHH</vt:lpstr>
      <vt:lpstr>NewPXMI</vt:lpstr>
      <vt:lpstr>Benutzerdefiniertes Design</vt:lpstr>
      <vt:lpstr>Characterization of PEALD Coated Thin Films for SRF Cavity Research</vt:lpstr>
      <vt:lpstr>     Motivation</vt:lpstr>
      <vt:lpstr>     Motivation</vt:lpstr>
      <vt:lpstr>Thin Films and Screening Currents</vt:lpstr>
      <vt:lpstr>SIS Multilayer Theory</vt:lpstr>
      <vt:lpstr>Sample Preparation</vt:lpstr>
      <vt:lpstr>Characterization Measurements on SIS &amp; SS samples</vt:lpstr>
      <vt:lpstr>λL and the Estimation of Hsh</vt:lpstr>
      <vt:lpstr>Discussion on Meissner Profile and Hmax</vt:lpstr>
      <vt:lpstr>TC Measurements on Si Substrate</vt:lpstr>
      <vt:lpstr>TC Measurements on Nb Substrate</vt:lpstr>
      <vt:lpstr>TC Measurements with MFL</vt:lpstr>
      <vt:lpstr>Magnetic Flux Expulsion</vt:lpstr>
      <vt:lpstr>Discussion on TC and Flux Expulsion</vt:lpstr>
      <vt:lpstr>Discussion on TC and Flux Expulsion</vt:lpstr>
      <vt:lpstr>Conclusion</vt:lpstr>
      <vt:lpstr>Summary</vt:lpstr>
      <vt:lpstr>Backup</vt:lpstr>
      <vt:lpstr>Sample Preparation</vt:lpstr>
      <vt:lpstr>Characterization Measurements</vt:lpstr>
      <vt:lpstr>Characterization Measurements</vt:lpstr>
      <vt:lpstr>PEALD Growth per Cycle for NbN, TiN and NbTiN</vt:lpstr>
      <vt:lpstr>Prediction of maximum surface field Hmax</vt:lpstr>
      <vt:lpstr>Post-Deposition Annealing</vt:lpstr>
      <vt:lpstr>Flux Expulsion Measurement</vt:lpstr>
      <vt:lpstr>STEM Measurements at CERN</vt:lpstr>
      <vt:lpstr>NbN Phase Diagram</vt:lpstr>
      <vt:lpstr>PEALD</vt:lpstr>
      <vt:lpstr>Deposition specifications</vt:lpstr>
      <vt:lpstr>VSM Tc Measurements Results</vt:lpstr>
      <vt:lpstr>Electrical-transport Tc Measurement Result for NbN</vt:lpstr>
      <vt:lpstr>HC1 measurement at KEK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PowerPoint-Vorlage der Universität Hamburg</dc:title>
  <dc:subject/>
  <dc:creator/>
  <cp:keywords/>
  <dc:description/>
  <cp:lastModifiedBy>LoanUser</cp:lastModifiedBy>
  <cp:revision>83</cp:revision>
  <dcterms:created xsi:type="dcterms:W3CDTF">2023-05-30T13:23:33Z</dcterms:created>
  <dcterms:modified xsi:type="dcterms:W3CDTF">2024-09-19T09:57:37Z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rache">
    <vt:lpwstr>Deutsch</vt:lpwstr>
  </property>
  <property fmtid="{D5CDD505-2E9C-101B-9397-08002B2CF9AE}" pid="3" name="ContentTypeId">
    <vt:lpwstr>0x0101004E1E6C15FD80AF49AEB1DEFF5F33194F</vt:lpwstr>
  </property>
</Properties>
</file>