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6" r:id="rId6"/>
    <p:sldId id="408" r:id="rId7"/>
    <p:sldId id="361" r:id="rId8"/>
    <p:sldId id="385" r:id="rId9"/>
    <p:sldId id="403" r:id="rId10"/>
    <p:sldId id="366" r:id="rId11"/>
    <p:sldId id="406" r:id="rId12"/>
    <p:sldId id="386" r:id="rId13"/>
    <p:sldId id="365" r:id="rId14"/>
    <p:sldId id="396" r:id="rId15"/>
    <p:sldId id="404" r:id="rId16"/>
    <p:sldId id="407" r:id="rId17"/>
    <p:sldId id="387" r:id="rId18"/>
    <p:sldId id="370" r:id="rId19"/>
    <p:sldId id="372" r:id="rId20"/>
    <p:sldId id="409" r:id="rId21"/>
    <p:sldId id="410" r:id="rId22"/>
    <p:sldId id="419" r:id="rId23"/>
    <p:sldId id="351" r:id="rId24"/>
    <p:sldId id="353" r:id="rId25"/>
    <p:sldId id="343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E18B76"/>
    <a:srgbClr val="58A3F6"/>
    <a:srgbClr val="A558A0"/>
    <a:srgbClr val="000000"/>
    <a:srgbClr val="FB6C33"/>
    <a:srgbClr val="80B9F8"/>
    <a:srgbClr val="3E4A83"/>
    <a:srgbClr val="BD987A"/>
    <a:srgbClr val="993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0" autoAdjust="0"/>
    <p:restoredTop sz="93979" autoAdjust="0"/>
  </p:normalViewPr>
  <p:slideViewPr>
    <p:cSldViewPr snapToGrid="0">
      <p:cViewPr varScale="1">
        <p:scale>
          <a:sx n="120" d="100"/>
          <a:sy n="120" d="100"/>
        </p:scale>
        <p:origin x="600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82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18/09/2024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18/09/2024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5081" y="728663"/>
            <a:ext cx="6234227" cy="1803600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July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July 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2316826" y="1358958"/>
            <a:ext cx="7847214" cy="2476475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400" dirty="0" smtClean="0">
                <a:solidFill>
                  <a:srgbClr val="C00000"/>
                </a:solidFill>
              </a:rPr>
              <a:t>Point contact tunneling spectroscopy for SRF cavities and Qubits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075112" y="4139736"/>
            <a:ext cx="9565178" cy="220287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2800" dirty="0" smtClean="0"/>
              <a:t>Ivana Curci</a:t>
            </a:r>
          </a:p>
          <a:p>
            <a:pPr algn="r"/>
            <a:r>
              <a:rPr lang="fr-FR" sz="2800" dirty="0" smtClean="0"/>
              <a:t>CEA/IRFU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9B69EA-EFB3-C152-9EEB-02C2D7F1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250739" y="615728"/>
            <a:ext cx="1886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Nb EP + HPR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0739" y="3092920"/>
            <a:ext cx="4389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 Nb EP + HPR + 650°C-10hrs + HPR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553598" y="1704112"/>
            <a:ext cx="2085785" cy="4950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552213" y="972589"/>
            <a:ext cx="2078858" cy="5227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256998" y="989216"/>
            <a:ext cx="4156" cy="71073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7165558" y="119703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7.5 nm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563971" y="4149438"/>
            <a:ext cx="2119745" cy="2216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532107" y="3944391"/>
            <a:ext cx="2105891" cy="1108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265311" y="3963787"/>
            <a:ext cx="0" cy="42949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 rot="5400000">
            <a:off x="7172488" y="406354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4.5 nm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5534202" y="3903835"/>
            <a:ext cx="2076087" cy="6965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541960" y="4359648"/>
            <a:ext cx="2076087" cy="6965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265786" y="3911772"/>
            <a:ext cx="0" cy="47936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 rot="5400000">
            <a:off x="6062981" y="403072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4</a:t>
            </a:r>
            <a:r>
              <a:rPr lang="fr-FR" sz="1200" dirty="0" smtClean="0">
                <a:solidFill>
                  <a:schemeClr val="bg1"/>
                </a:solidFill>
              </a:rPr>
              <a:t>.5 nm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7" name="ZoneTexte 10"/>
          <p:cNvSpPr txBox="1"/>
          <p:nvPr/>
        </p:nvSpPr>
        <p:spPr>
          <a:xfrm>
            <a:off x="496762" y="5444841"/>
            <a:ext cx="1059313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itre 5"/>
          <p:cNvSpPr txBox="1">
            <a:spLocks/>
          </p:cNvSpPr>
          <p:nvPr/>
        </p:nvSpPr>
        <p:spPr>
          <a:xfrm>
            <a:off x="0" y="233373"/>
            <a:ext cx="12192000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Nb</a:t>
            </a:r>
            <a:r>
              <a:rPr lang="fr-FR" noProof="0" dirty="0" smtClean="0">
                <a:solidFill>
                  <a:srgbClr val="E50019"/>
                </a:solidFill>
                <a:latin typeface="Arial Black"/>
              </a:rPr>
              <a:t>+</a:t>
            </a:r>
            <a:r>
              <a:rPr lang="fr-FR" dirty="0" err="1" smtClean="0">
                <a:solidFill>
                  <a:srgbClr val="E50019"/>
                </a:solidFill>
                <a:latin typeface="Arial Black"/>
              </a:rPr>
              <a:t>HPR+annealed</a:t>
            </a:r>
            <a:r>
              <a:rPr lang="fr-FR" dirty="0" smtClean="0">
                <a:solidFill>
                  <a:srgbClr val="E50019"/>
                </a:solidFill>
                <a:latin typeface="Arial Black"/>
              </a:rPr>
              <a:t> 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vs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Nb+HPR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 Black"/>
              <a:ea typeface="+mj-ea"/>
              <a:cs typeface="+mj-cs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70" y="899830"/>
            <a:ext cx="6106713" cy="2035571"/>
          </a:xfrm>
          <a:prstGeom prst="rect">
            <a:avLst/>
          </a:prstGeom>
        </p:spPr>
      </p:pic>
      <p:pic>
        <p:nvPicPr>
          <p:cNvPr id="44" name="Espace réservé du contenu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1" y="3433330"/>
            <a:ext cx="5980352" cy="1993451"/>
          </a:xfrm>
          <a:prstGeom prst="rect">
            <a:avLst/>
          </a:prstGeom>
        </p:spPr>
      </p:pic>
      <p:sp>
        <p:nvSpPr>
          <p:cNvPr id="45" name="ZoneTexte 44"/>
          <p:cNvSpPr txBox="1"/>
          <p:nvPr/>
        </p:nvSpPr>
        <p:spPr>
          <a:xfrm>
            <a:off x="428026" y="5658273"/>
            <a:ext cx="117089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/>
              <a:t>Nb +HPR shows </a:t>
            </a:r>
            <a:r>
              <a:rPr lang="fr-FR" sz="1600" dirty="0" err="1" smtClean="0"/>
              <a:t>higher</a:t>
            </a:r>
            <a:r>
              <a:rPr lang="fr-FR" sz="1600" dirty="0" smtClean="0"/>
              <a:t> </a:t>
            </a:r>
            <a:r>
              <a:rPr lang="el-GR" sz="1600" dirty="0"/>
              <a:t>Δ</a:t>
            </a:r>
            <a:r>
              <a:rPr lang="fr-FR" sz="1600" dirty="0"/>
              <a:t> and </a:t>
            </a:r>
            <a:r>
              <a:rPr lang="el-GR" sz="1600" dirty="0" smtClean="0"/>
              <a:t>Γ</a:t>
            </a:r>
            <a:r>
              <a:rPr lang="fr-FR" sz="1600" dirty="0" smtClean="0"/>
              <a:t> </a:t>
            </a:r>
            <a:r>
              <a:rPr lang="fr-FR" sz="1600" dirty="0" err="1" smtClean="0"/>
              <a:t>than</a:t>
            </a:r>
            <a:r>
              <a:rPr lang="fr-FR" sz="1600" dirty="0" smtClean="0"/>
              <a:t> </a:t>
            </a:r>
            <a:r>
              <a:rPr lang="fr-FR" sz="1600" dirty="0" err="1" smtClean="0"/>
              <a:t>Nb+HPR+annealed</a:t>
            </a:r>
            <a:r>
              <a:rPr lang="fr-FR" sz="16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TEM and XPS show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NbOx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partially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crystalline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which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explains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proximity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in PCT.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in the Q factor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explained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by the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thinner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and more cristalline oxide (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defects,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TLS).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And at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400" dirty="0"/>
          </a:p>
        </p:txBody>
      </p:sp>
      <p:cxnSp>
        <p:nvCxnSpPr>
          <p:cNvPr id="51" name="Straight Connector 10"/>
          <p:cNvCxnSpPr/>
          <p:nvPr/>
        </p:nvCxnSpPr>
        <p:spPr>
          <a:xfrm flipV="1">
            <a:off x="5705998" y="1856512"/>
            <a:ext cx="2085785" cy="4950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27"/>
          <p:cNvCxnSpPr/>
          <p:nvPr/>
        </p:nvCxnSpPr>
        <p:spPr>
          <a:xfrm flipV="1">
            <a:off x="5704613" y="1124989"/>
            <a:ext cx="2078858" cy="5227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12"/>
          <p:cNvCxnSpPr/>
          <p:nvPr/>
        </p:nvCxnSpPr>
        <p:spPr>
          <a:xfrm flipH="1">
            <a:off x="7409398" y="1141616"/>
            <a:ext cx="4156" cy="71073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"/>
          <p:cNvSpPr txBox="1"/>
          <p:nvPr/>
        </p:nvSpPr>
        <p:spPr>
          <a:xfrm rot="5400000">
            <a:off x="7317958" y="134943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7.5 nm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0" name="Straight Connector 41"/>
          <p:cNvCxnSpPr/>
          <p:nvPr/>
        </p:nvCxnSpPr>
        <p:spPr>
          <a:xfrm>
            <a:off x="5716371" y="4301838"/>
            <a:ext cx="2119745" cy="2216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42"/>
          <p:cNvCxnSpPr/>
          <p:nvPr/>
        </p:nvCxnSpPr>
        <p:spPr>
          <a:xfrm>
            <a:off x="5684507" y="4096791"/>
            <a:ext cx="2105891" cy="1108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45"/>
          <p:cNvCxnSpPr/>
          <p:nvPr/>
        </p:nvCxnSpPr>
        <p:spPr>
          <a:xfrm flipH="1">
            <a:off x="7417711" y="4116187"/>
            <a:ext cx="0" cy="42949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47"/>
          <p:cNvSpPr txBox="1"/>
          <p:nvPr/>
        </p:nvSpPr>
        <p:spPr>
          <a:xfrm rot="5400000">
            <a:off x="7324888" y="421594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4.5 nm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49"/>
          <p:cNvCxnSpPr/>
          <p:nvPr/>
        </p:nvCxnSpPr>
        <p:spPr>
          <a:xfrm>
            <a:off x="5686602" y="4056235"/>
            <a:ext cx="2076087" cy="6965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51"/>
          <p:cNvCxnSpPr/>
          <p:nvPr/>
        </p:nvCxnSpPr>
        <p:spPr>
          <a:xfrm>
            <a:off x="5685217" y="4570239"/>
            <a:ext cx="2076087" cy="6965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2"/>
          <p:cNvCxnSpPr/>
          <p:nvPr/>
        </p:nvCxnSpPr>
        <p:spPr>
          <a:xfrm>
            <a:off x="6418186" y="4064172"/>
            <a:ext cx="0" cy="47936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54"/>
          <p:cNvSpPr txBox="1"/>
          <p:nvPr/>
        </p:nvSpPr>
        <p:spPr>
          <a:xfrm rot="5400000">
            <a:off x="6215381" y="418312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4</a:t>
            </a:r>
            <a:r>
              <a:rPr lang="fr-FR" sz="1200" dirty="0" smtClean="0">
                <a:solidFill>
                  <a:schemeClr val="bg1"/>
                </a:solidFill>
              </a:rPr>
              <a:t>.5 nm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9572344" y="5314347"/>
            <a:ext cx="256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Y. </a:t>
            </a:r>
            <a:r>
              <a:rPr lang="fr-FR" dirty="0" err="1" smtClean="0"/>
              <a:t>Kalboussi</a:t>
            </a:r>
            <a:r>
              <a:rPr lang="fr-FR" dirty="0" smtClean="0"/>
              <a:t> talk…</a:t>
            </a:r>
            <a:endParaRPr lang="fr-FR" dirty="0"/>
          </a:p>
        </p:txBody>
      </p:sp>
      <p:sp>
        <p:nvSpPr>
          <p:cNvPr id="58" name="Rectangle 57"/>
          <p:cNvSpPr/>
          <p:nvPr/>
        </p:nvSpPr>
        <p:spPr>
          <a:xfrm>
            <a:off x="1991262" y="3612279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59" name="Rectangle 58"/>
          <p:cNvSpPr/>
          <p:nvPr/>
        </p:nvSpPr>
        <p:spPr>
          <a:xfrm>
            <a:off x="2006625" y="1070635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79" name="ZoneTexte 78"/>
          <p:cNvSpPr txBox="1"/>
          <p:nvPr/>
        </p:nvSpPr>
        <p:spPr>
          <a:xfrm>
            <a:off x="1419637" y="1200436"/>
            <a:ext cx="98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1461671" y="3871569"/>
            <a:ext cx="98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p:pic>
        <p:nvPicPr>
          <p:cNvPr id="81" name="Image 80" descr="C:\Users\ykalboussi\PhD journal\Article TLS Nb oxide\Image3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648" y="3217954"/>
            <a:ext cx="5947320" cy="2329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Image 81" descr="C:\Users\ykalboussi\PhD journal\Article TLS Nb oxide\Image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"/>
          <a:stretch/>
        </p:blipFill>
        <p:spPr bwMode="auto">
          <a:xfrm>
            <a:off x="5977648" y="740848"/>
            <a:ext cx="5961795" cy="23158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3" name="Rectangle 82"/>
          <p:cNvSpPr/>
          <p:nvPr/>
        </p:nvSpPr>
        <p:spPr>
          <a:xfrm>
            <a:off x="384372" y="5709085"/>
            <a:ext cx="11540596" cy="1047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32174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040" y="1121469"/>
            <a:ext cx="5660248" cy="4570991"/>
          </a:xfr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17878" y="222348"/>
            <a:ext cx="10728325" cy="1084263"/>
          </a:xfrm>
        </p:spPr>
        <p:txBody>
          <a:bodyPr/>
          <a:lstStyle/>
          <a:p>
            <a:r>
              <a:rPr lang="fr-FR" dirty="0" smtClean="0"/>
              <a:t>RS</a:t>
            </a:r>
            <a:endParaRPr lang="fr-FR" dirty="0"/>
          </a:p>
        </p:txBody>
      </p:sp>
      <p:sp>
        <p:nvSpPr>
          <p:cNvPr id="8" name="Titre 5"/>
          <p:cNvSpPr txBox="1">
            <a:spLocks/>
          </p:cNvSpPr>
          <p:nvPr/>
        </p:nvSpPr>
        <p:spPr>
          <a:xfrm>
            <a:off x="9526" y="310885"/>
            <a:ext cx="12192000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Nb</a:t>
            </a:r>
            <a:r>
              <a:rPr lang="fr-FR" noProof="0" dirty="0" err="1" smtClean="0">
                <a:solidFill>
                  <a:srgbClr val="E50019"/>
                </a:solidFill>
                <a:latin typeface="Arial Black"/>
              </a:rPr>
              <a:t>+HPR+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annealed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 vs </a:t>
            </a:r>
            <a:r>
              <a:rPr kumimoji="0" lang="fr-FR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Nb+HPR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 Black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181743" y="5882774"/>
                <a:ext cx="1026487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pt-BR" sz="1600" dirty="0" smtClean="0"/>
                  <a:t>Same </a:t>
                </a:r>
                <a:r>
                  <a:rPr lang="el-GR" sz="1600" dirty="0" smtClean="0"/>
                  <a:t>Δ</a:t>
                </a:r>
                <a:r>
                  <a:rPr lang="fr-FR" sz="1600" dirty="0" smtClean="0"/>
                  <a:t> but </a:t>
                </a:r>
                <a:r>
                  <a:rPr lang="pt-BR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 sz="16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Residual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fr-FR" sz="1600" dirty="0" smtClean="0"/>
                  <a:t>is </a:t>
                </a:r>
                <a:r>
                  <a:rPr lang="fr-FR" sz="1600" dirty="0" err="1" smtClean="0"/>
                  <a:t>higher</a:t>
                </a:r>
                <a:r>
                  <a:rPr lang="fr-FR" sz="1600" dirty="0" smtClean="0"/>
                  <a:t> for the </a:t>
                </a:r>
                <a:r>
                  <a:rPr lang="fr-FR" sz="1600" dirty="0" err="1" smtClean="0"/>
                  <a:t>reference</a:t>
                </a:r>
                <a:r>
                  <a:rPr lang="fr-FR" sz="1600" dirty="0" smtClean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 sz="16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dirty="0">
                            <a:latin typeface="Cambria Math" panose="02040503050406030204" pitchFamily="18" charset="0"/>
                          </a:rPr>
                          <m:t>Residual</m:t>
                        </m:r>
                      </m:sub>
                    </m:sSub>
                  </m:oMath>
                </a14:m>
                <a:r>
                  <a:rPr lang="fr-FR" sz="1600" dirty="0" smtClean="0"/>
                  <a:t>                </a:t>
                </a:r>
                <a:r>
                  <a:rPr lang="el-GR" sz="1600" dirty="0" smtClean="0"/>
                  <a:t>Γ</a:t>
                </a:r>
                <a:r>
                  <a:rPr lang="fr-FR" sz="1600" dirty="0" smtClean="0"/>
                  <a:t> ? </a:t>
                </a:r>
                <a:r>
                  <a:rPr lang="fr-FR" sz="1600" dirty="0" err="1" smtClean="0"/>
                  <a:t>Analysis</a:t>
                </a:r>
                <a:r>
                  <a:rPr lang="fr-FR" sz="1600" dirty="0" smtClean="0"/>
                  <a:t> on </a:t>
                </a:r>
                <a:r>
                  <a:rPr lang="fr-FR" sz="1600" dirty="0" err="1" smtClean="0"/>
                  <a:t>process</a:t>
                </a:r>
                <a:endParaRPr lang="fr-FR" sz="16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fr-FR" sz="1600" dirty="0" smtClean="0"/>
                  <a:t>PCT </a:t>
                </a:r>
                <a:r>
                  <a:rPr lang="fr-FR" sz="1600" dirty="0" err="1" smtClean="0"/>
                  <a:t>reveal</a:t>
                </a:r>
                <a:r>
                  <a:rPr lang="fr-FR" sz="1600" dirty="0" smtClean="0"/>
                  <a:t> a </a:t>
                </a:r>
                <a:r>
                  <a:rPr lang="fr-FR" sz="1600" dirty="0" err="1" smtClean="0"/>
                  <a:t>reduction</a:t>
                </a:r>
                <a:r>
                  <a:rPr lang="fr-FR" sz="1600" dirty="0" smtClean="0"/>
                  <a:t> in </a:t>
                </a:r>
                <a:r>
                  <a:rPr lang="el-GR" sz="1600" dirty="0" smtClean="0"/>
                  <a:t>Δ</a:t>
                </a:r>
                <a:r>
                  <a:rPr lang="fr-FR" sz="1600" dirty="0" smtClean="0"/>
                  <a:t> due to a </a:t>
                </a:r>
                <a:r>
                  <a:rPr lang="fr-FR" sz="1600" dirty="0" err="1" smtClean="0"/>
                  <a:t>proximity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effect</a:t>
                </a:r>
                <a:r>
                  <a:rPr lang="fr-FR" sz="1600" dirty="0" smtClean="0"/>
                  <a:t>. How </a:t>
                </a:r>
                <a:r>
                  <a:rPr lang="fr-FR" sz="1600" dirty="0" err="1" smtClean="0"/>
                  <a:t>can</a:t>
                </a:r>
                <a:r>
                  <a:rPr lang="fr-FR" sz="1600" dirty="0" smtClean="0"/>
                  <a:t> </a:t>
                </a:r>
                <a:r>
                  <a:rPr lang="fr-FR" sz="1600" dirty="0" err="1"/>
                  <a:t>w</a:t>
                </a:r>
                <a:r>
                  <a:rPr lang="fr-FR" sz="1600" dirty="0" err="1" smtClean="0"/>
                  <a:t>e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explain</a:t>
                </a:r>
                <a:r>
                  <a:rPr lang="fr-FR" sz="1600" dirty="0" smtClean="0"/>
                  <a:t> the </a:t>
                </a:r>
                <a:r>
                  <a:rPr lang="fr-FR" sz="1600" dirty="0" err="1" smtClean="0"/>
                  <a:t>difference</a:t>
                </a:r>
                <a:r>
                  <a:rPr lang="fr-FR" sz="1600" dirty="0" smtClean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1600" dirty="0"/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PCT</m:t>
                        </m:r>
                        <m: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1600" dirty="0" smtClean="0"/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1600" dirty="0"/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Rs</m:t>
                        </m:r>
                        <m:r>
                          <a:rPr lang="fr-FR" sz="1600" dirty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sz="1600" dirty="0" smtClean="0"/>
                  <a:t> ??    </a:t>
                </a:r>
                <a:endParaRPr lang="fr-FR" sz="16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743" y="5882774"/>
                <a:ext cx="10264878" cy="584775"/>
              </a:xfrm>
              <a:prstGeom prst="rect">
                <a:avLst/>
              </a:prstGeom>
              <a:blipFill>
                <a:blip r:embed="rId3"/>
                <a:stretch>
                  <a:fillRect l="-238" t="-3125" r="-238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98" y="1190289"/>
            <a:ext cx="5660247" cy="4251976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6902117" y="6054191"/>
            <a:ext cx="7628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8593393" y="807196"/>
                <a:ext cx="24786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      </a:t>
                </a:r>
                <a:r>
                  <a:rPr lang="fr-FR" dirty="0" err="1" smtClean="0"/>
                  <a:t>Rres</a:t>
                </a:r>
                <a:r>
                  <a:rPr lang="fr-FR" dirty="0" smtClean="0"/>
                  <a:t>= 13(1) n</a:t>
                </a:r>
                <a:r>
                  <a:rPr lang="el-GR" dirty="0" smtClean="0"/>
                  <a:t>Ω</a:t>
                </a:r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 smtClean="0"/>
                        <m:t>Δ</m:t>
                      </m:r>
                      <m:r>
                        <m:rPr>
                          <m:nor/>
                        </m:rPr>
                        <a:rPr lang="fr-FR" b="0" i="0" dirty="0" smtClean="0"/>
                        <m:t>=</m:t>
                      </m:r>
                      <m:r>
                        <m:rPr>
                          <m:nor/>
                        </m:rPr>
                        <a:rPr lang="fr-FR" b="0" i="0" dirty="0" smtClean="0"/>
                        <m:t>1</m:t>
                      </m:r>
                      <m:r>
                        <m:rPr>
                          <m:nor/>
                        </m:rPr>
                        <a:rPr lang="fr-FR" b="0" i="0" dirty="0" smtClean="0"/>
                        <m:t>.</m:t>
                      </m:r>
                      <m:r>
                        <m:rPr>
                          <m:nor/>
                        </m:rPr>
                        <a:rPr lang="fr-FR" b="0" i="0" dirty="0" smtClean="0"/>
                        <m:t>42</m:t>
                      </m:r>
                      <m:r>
                        <m:rPr>
                          <m:nor/>
                        </m:rPr>
                        <a:rPr lang="fr-FR" b="0" i="0" dirty="0" smtClean="0"/>
                        <m:t>(</m:t>
                      </m:r>
                      <m:r>
                        <m:rPr>
                          <m:nor/>
                        </m:rPr>
                        <a:rPr lang="fr-FR" b="0" i="0" dirty="0" smtClean="0"/>
                        <m:t>2</m:t>
                      </m:r>
                      <m:r>
                        <m:rPr>
                          <m:nor/>
                        </m:rPr>
                        <a:rPr lang="fr-FR" b="0" i="0" dirty="0" smtClean="0"/>
                        <m:t>) </m:t>
                      </m:r>
                      <m:r>
                        <m:rPr>
                          <m:nor/>
                        </m:rPr>
                        <a:rPr lang="fr-FR" b="0" i="0" dirty="0" smtClean="0"/>
                        <m:t>meV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3393" y="807196"/>
                <a:ext cx="2478624" cy="646331"/>
              </a:xfrm>
              <a:prstGeom prst="rect">
                <a:avLst/>
              </a:prstGeom>
              <a:blipFill>
                <a:blip r:embed="rId5"/>
                <a:stretch>
                  <a:fillRect t="-4717" b="-84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6578712" y="3059223"/>
                <a:ext cx="24786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      </a:t>
                </a:r>
                <a:r>
                  <a:rPr lang="fr-FR" dirty="0" err="1" smtClean="0"/>
                  <a:t>Rres</a:t>
                </a:r>
                <a:r>
                  <a:rPr lang="fr-FR" dirty="0" smtClean="0"/>
                  <a:t>= 1.9 n</a:t>
                </a:r>
                <a:r>
                  <a:rPr lang="el-GR" dirty="0" smtClean="0"/>
                  <a:t>Ω</a:t>
                </a:r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 smtClean="0"/>
                        <m:t>Δ</m:t>
                      </m:r>
                      <m:r>
                        <m:rPr>
                          <m:nor/>
                        </m:rPr>
                        <a:rPr lang="fr-FR" b="0" i="0" dirty="0" smtClean="0"/>
                        <m:t>=</m:t>
                      </m:r>
                      <m:r>
                        <m:rPr>
                          <m:nor/>
                        </m:rPr>
                        <a:rPr lang="fr-FR" b="0" i="0" dirty="0" smtClean="0"/>
                        <m:t>1</m:t>
                      </m:r>
                      <m:r>
                        <m:rPr>
                          <m:nor/>
                        </m:rPr>
                        <a:rPr lang="fr-FR" b="0" i="0" dirty="0" smtClean="0"/>
                        <m:t>.</m:t>
                      </m:r>
                      <m:r>
                        <m:rPr>
                          <m:nor/>
                        </m:rPr>
                        <a:rPr lang="fr-FR" b="0" i="0" dirty="0" smtClean="0"/>
                        <m:t>43</m:t>
                      </m:r>
                      <m:r>
                        <m:rPr>
                          <m:nor/>
                        </m:rPr>
                        <a:rPr lang="fr-FR" b="0" i="0" dirty="0" smtClean="0"/>
                        <m:t>(</m:t>
                      </m:r>
                      <m:r>
                        <m:rPr>
                          <m:nor/>
                        </m:rPr>
                        <a:rPr lang="fr-FR" b="0" i="0" dirty="0" smtClean="0"/>
                        <m:t>1</m:t>
                      </m:r>
                      <m:r>
                        <m:rPr>
                          <m:nor/>
                        </m:rPr>
                        <a:rPr lang="fr-FR" b="0" i="0" dirty="0" smtClean="0"/>
                        <m:t>) </m:t>
                      </m:r>
                      <m:r>
                        <m:rPr>
                          <m:nor/>
                        </m:rPr>
                        <a:rPr lang="fr-FR" b="0" i="0" dirty="0" smtClean="0"/>
                        <m:t>meV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712" y="3059223"/>
                <a:ext cx="2478624" cy="646331"/>
              </a:xfrm>
              <a:prstGeom prst="rect">
                <a:avLst/>
              </a:prstGeom>
              <a:blipFill>
                <a:blip r:embed="rId6"/>
                <a:stretch>
                  <a:fillRect t="-5660" b="-7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134118" y="5708020"/>
            <a:ext cx="10116835" cy="9445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4966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27076" y="1765299"/>
            <a:ext cx="10405212" cy="4148139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+mn-lt"/>
              </a:rPr>
              <a:t>ALD- </a:t>
            </a:r>
            <a:r>
              <a:rPr lang="fr-FR" sz="2400" dirty="0" err="1" smtClean="0">
                <a:latin typeface="+mn-lt"/>
              </a:rPr>
              <a:t>coated</a:t>
            </a:r>
            <a:r>
              <a:rPr lang="fr-FR" sz="2400" dirty="0" smtClean="0">
                <a:latin typeface="+mn-lt"/>
              </a:rPr>
              <a:t> Nb</a:t>
            </a:r>
          </a:p>
          <a:p>
            <a:r>
              <a:rPr lang="fr-FR" sz="2400" dirty="0" smtClean="0">
                <a:latin typeface="+mn-lt"/>
              </a:rPr>
              <a:t>Nb-HPR-</a:t>
            </a:r>
            <a:r>
              <a:rPr lang="fr-FR" sz="2400" dirty="0" err="1" smtClean="0">
                <a:latin typeface="+mn-lt"/>
              </a:rPr>
              <a:t>annealed</a:t>
            </a:r>
            <a:endParaRPr lang="fr-FR" sz="2400" dirty="0">
              <a:latin typeface="+mn-lt"/>
            </a:endParaRPr>
          </a:p>
          <a:p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Nb</a:t>
            </a:r>
            <a:r>
              <a:rPr lang="fr-FR" sz="2400" baseline="-2500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Sn-Cu</a:t>
            </a:r>
          </a:p>
          <a:p>
            <a:r>
              <a:rPr lang="fr-FR" sz="2400" dirty="0" smtClean="0">
                <a:latin typeface="+mn-lt"/>
              </a:rPr>
              <a:t>Nb, Ta, Ta/Nb for 2D Qubits.</a:t>
            </a:r>
            <a:endParaRPr lang="fr-FR" sz="24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r>
              <a:rPr lang="fr-FR" dirty="0" smtClean="0"/>
              <a:t>/21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5" name="Accolade fermante 4"/>
          <p:cNvSpPr/>
          <p:nvPr/>
        </p:nvSpPr>
        <p:spPr>
          <a:xfrm>
            <a:off x="4021394" y="1765299"/>
            <a:ext cx="353961" cy="1705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513006" y="2408903"/>
            <a:ext cx="169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SRF cavities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63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27436" y="1691948"/>
            <a:ext cx="10854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/>
              <a:t>There are current efforts </a:t>
            </a:r>
            <a:r>
              <a:rPr lang="fr-FR" dirty="0" err="1"/>
              <a:t>aimed</a:t>
            </a:r>
            <a:r>
              <a:rPr lang="fr-FR" dirty="0"/>
              <a:t> at </a:t>
            </a:r>
            <a:r>
              <a:rPr lang="fr-FR" dirty="0" err="1"/>
              <a:t>obtaining</a:t>
            </a:r>
            <a:r>
              <a:rPr lang="fr-FR" dirty="0"/>
              <a:t> cavities </a:t>
            </a:r>
            <a:r>
              <a:rPr lang="fr-FR" dirty="0" err="1"/>
              <a:t>with</a:t>
            </a:r>
            <a:r>
              <a:rPr lang="fr-FR" dirty="0"/>
              <a:t> high </a:t>
            </a:r>
            <a:r>
              <a:rPr lang="fr-FR" dirty="0" err="1"/>
              <a:t>quality</a:t>
            </a:r>
            <a:r>
              <a:rPr lang="fr-FR" dirty="0"/>
              <a:t> </a:t>
            </a:r>
            <a:r>
              <a:rPr lang="fr-FR" dirty="0" err="1"/>
              <a:t>factors</a:t>
            </a:r>
            <a:r>
              <a:rPr lang="fr-FR" dirty="0"/>
              <a:t> using </a:t>
            </a:r>
            <a:r>
              <a:rPr lang="fr-FR" dirty="0" smtClean="0"/>
              <a:t>Nb</a:t>
            </a:r>
            <a:r>
              <a:rPr lang="fr-FR" sz="1200" dirty="0"/>
              <a:t>3</a:t>
            </a:r>
            <a:r>
              <a:rPr lang="fr-FR" dirty="0" smtClean="0"/>
              <a:t>Sn </a:t>
            </a:r>
            <a:r>
              <a:rPr lang="fr-FR" dirty="0"/>
              <a:t>on Cu.</a:t>
            </a:r>
          </a:p>
          <a:p>
            <a:pPr algn="just"/>
            <a:r>
              <a:rPr lang="fr-FR" dirty="0" smtClean="0"/>
              <a:t>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algn="just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985856" y="2820516"/>
            <a:ext cx="1828800" cy="457200"/>
          </a:xfrm>
          <a:prstGeom prst="rect">
            <a:avLst/>
          </a:prstGeom>
          <a:solidFill>
            <a:srgbClr val="70809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>
                <a:latin typeface="Arial"/>
              </a:rPr>
              <a:t>Nb</a:t>
            </a:r>
            <a:r>
              <a:rPr lang="en-US" sz="1800" b="0" strike="noStrike" spc="-1" baseline="-8000">
                <a:latin typeface="Arial"/>
              </a:rPr>
              <a:t>3</a:t>
            </a:r>
            <a:r>
              <a:rPr lang="en-US" sz="1800" b="0" strike="noStrike" spc="-1">
                <a:latin typeface="Arial"/>
              </a:rPr>
              <a:t>Sn</a:t>
            </a:r>
          </a:p>
        </p:txBody>
      </p:sp>
      <p:sp>
        <p:nvSpPr>
          <p:cNvPr id="7" name="Rectangle 6"/>
          <p:cNvSpPr/>
          <p:nvPr/>
        </p:nvSpPr>
        <p:spPr>
          <a:xfrm>
            <a:off x="5985856" y="3277715"/>
            <a:ext cx="2333448" cy="252565"/>
          </a:xfrm>
          <a:prstGeom prst="rect">
            <a:avLst/>
          </a:prstGeom>
          <a:solidFill>
            <a:schemeClr val="accent3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pc="-1" dirty="0" smtClean="0">
                <a:latin typeface="Arial"/>
              </a:rPr>
              <a:t>Ta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85856" y="2820516"/>
            <a:ext cx="2333448" cy="457200"/>
          </a:xfrm>
          <a:prstGeom prst="rect">
            <a:avLst/>
          </a:prstGeom>
          <a:solidFill>
            <a:srgbClr val="708090"/>
          </a:solidFill>
          <a:ln w="0">
            <a:solidFill>
              <a:srgbClr val="7080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Nb</a:t>
            </a:r>
            <a:r>
              <a:rPr lang="en-US" sz="1800" b="0" strike="noStrike" spc="-1" baseline="-8000" dirty="0">
                <a:latin typeface="Arial"/>
              </a:rPr>
              <a:t>3</a:t>
            </a:r>
            <a:r>
              <a:rPr lang="en-US" sz="1800" b="0" strike="noStrike" spc="-1" dirty="0">
                <a:latin typeface="Arial"/>
              </a:rPr>
              <a:t>Sn</a:t>
            </a:r>
          </a:p>
        </p:txBody>
      </p:sp>
      <p:sp>
        <p:nvSpPr>
          <p:cNvPr id="9" name="Rectangle 8"/>
          <p:cNvSpPr/>
          <p:nvPr/>
        </p:nvSpPr>
        <p:spPr>
          <a:xfrm>
            <a:off x="5985855" y="3510887"/>
            <a:ext cx="2333449" cy="1451638"/>
          </a:xfrm>
          <a:prstGeom prst="rect">
            <a:avLst/>
          </a:prstGeom>
          <a:solidFill>
            <a:srgbClr val="A0522D"/>
          </a:solidFill>
          <a:ln w="0">
            <a:solidFill>
              <a:srgbClr val="A0522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>
                <a:latin typeface="Arial"/>
              </a:rPr>
              <a:t>Cu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8443937" y="3395319"/>
            <a:ext cx="546689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990626" y="3116383"/>
            <a:ext cx="192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Barrier to </a:t>
            </a:r>
            <a:r>
              <a:rPr lang="fr-FR" sz="1400" dirty="0" err="1" smtClean="0"/>
              <a:t>reduce</a:t>
            </a:r>
            <a:r>
              <a:rPr lang="fr-FR" sz="1400" dirty="0" smtClean="0"/>
              <a:t> </a:t>
            </a:r>
            <a:r>
              <a:rPr lang="fr-FR" sz="1400" dirty="0"/>
              <a:t>Cu diffusion.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10200" y="2839909"/>
            <a:ext cx="1828800" cy="457200"/>
          </a:xfrm>
          <a:prstGeom prst="rect">
            <a:avLst/>
          </a:prstGeom>
          <a:solidFill>
            <a:srgbClr val="70809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>
                <a:latin typeface="Arial"/>
              </a:rPr>
              <a:t>Nb</a:t>
            </a:r>
            <a:r>
              <a:rPr lang="en-US" sz="1800" b="0" strike="noStrike" spc="-1" baseline="-8000">
                <a:latin typeface="Arial"/>
              </a:rPr>
              <a:t>3</a:t>
            </a:r>
            <a:r>
              <a:rPr lang="en-US" sz="1800" b="0" strike="noStrike" spc="-1">
                <a:latin typeface="Arial"/>
              </a:rPr>
              <a:t>Sn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67100" y="3297108"/>
            <a:ext cx="2371900" cy="233171"/>
          </a:xfrm>
          <a:prstGeom prst="rect">
            <a:avLst/>
          </a:prstGeom>
          <a:solidFill>
            <a:schemeClr val="accent3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pc="-1" dirty="0" smtClean="0">
                <a:latin typeface="Arial"/>
              </a:rPr>
              <a:t>Y</a:t>
            </a:r>
            <a:r>
              <a:rPr lang="en-US" spc="-1" baseline="-25000" dirty="0" smtClean="0">
                <a:latin typeface="Arial"/>
              </a:rPr>
              <a:t>2</a:t>
            </a:r>
            <a:r>
              <a:rPr lang="en-US" spc="-1" dirty="0" smtClean="0">
                <a:latin typeface="Arial"/>
              </a:rPr>
              <a:t>O</a:t>
            </a:r>
            <a:r>
              <a:rPr lang="en-US" spc="-1" baseline="-25000" dirty="0" smtClean="0">
                <a:latin typeface="Arial"/>
              </a:rPr>
              <a:t>3</a:t>
            </a:r>
            <a:endParaRPr lang="en-US" sz="1800" b="0" strike="noStrike" spc="-1" baseline="-25000" dirty="0"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67101" y="2839909"/>
            <a:ext cx="2371900" cy="457200"/>
          </a:xfrm>
          <a:prstGeom prst="rect">
            <a:avLst/>
          </a:prstGeom>
          <a:solidFill>
            <a:srgbClr val="708090"/>
          </a:solidFill>
          <a:ln w="0">
            <a:solidFill>
              <a:srgbClr val="7080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Nb</a:t>
            </a:r>
            <a:r>
              <a:rPr lang="en-US" sz="1800" b="0" strike="noStrike" spc="-1" baseline="-8000" dirty="0">
                <a:latin typeface="Arial"/>
              </a:rPr>
              <a:t>3</a:t>
            </a:r>
            <a:r>
              <a:rPr lang="en-US" sz="1800" b="0" strike="noStrike" spc="-1" dirty="0">
                <a:latin typeface="Arial"/>
              </a:rPr>
              <a:t>Sn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67100" y="3530281"/>
            <a:ext cx="2371900" cy="1432244"/>
          </a:xfrm>
          <a:prstGeom prst="rect">
            <a:avLst/>
          </a:prstGeom>
          <a:solidFill>
            <a:srgbClr val="A0522D"/>
          </a:solidFill>
          <a:ln w="0">
            <a:solidFill>
              <a:srgbClr val="A0522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r>
              <a:rPr lang="en-US" sz="1800" b="0" strike="noStrike" spc="-1">
                <a:latin typeface="Arial"/>
              </a:rPr>
              <a:t>Cu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347699" y="5057196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 CERN samples</a:t>
            </a:r>
            <a:endParaRPr lang="fr-FR" sz="1200" i="1" dirty="0"/>
          </a:p>
        </p:txBody>
      </p:sp>
      <p:sp>
        <p:nvSpPr>
          <p:cNvPr id="17" name="Titre 2"/>
          <p:cNvSpPr txBox="1">
            <a:spLocks/>
          </p:cNvSpPr>
          <p:nvPr/>
        </p:nvSpPr>
        <p:spPr>
          <a:xfrm>
            <a:off x="-1969" y="586950"/>
            <a:ext cx="12192000" cy="871827"/>
          </a:xfrm>
          <a:prstGeom prst="rect">
            <a:avLst/>
          </a:prstGeom>
          <a:noFill/>
        </p:spPr>
        <p:txBody>
          <a:bodyPr vert="horz" lIns="0" tIns="45720" rIns="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Sn-Cu </a:t>
            </a:r>
            <a:r>
              <a:rPr lang="fr-FR" dirty="0"/>
              <a:t>for SRF </a:t>
            </a:r>
            <a:r>
              <a:rPr lang="fr-FR" dirty="0" smtClean="0"/>
              <a:t>cavities:</a:t>
            </a:r>
            <a:br>
              <a:rPr lang="fr-FR" dirty="0" smtClean="0"/>
            </a:br>
            <a:endParaRPr lang="fr-FR" sz="2200" dirty="0"/>
          </a:p>
        </p:txBody>
      </p:sp>
      <p:sp>
        <p:nvSpPr>
          <p:cNvPr id="19" name="Rectangle 18"/>
          <p:cNvSpPr/>
          <p:nvPr/>
        </p:nvSpPr>
        <p:spPr>
          <a:xfrm>
            <a:off x="927436" y="1424441"/>
            <a:ext cx="10116835" cy="9445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5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29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Sn-Ta-Cu and Nb</a:t>
            </a:r>
            <a:r>
              <a:rPr lang="fr-FR" baseline="-25000" dirty="0" smtClean="0"/>
              <a:t>3</a:t>
            </a:r>
            <a:r>
              <a:rPr lang="fr-FR" dirty="0" smtClean="0"/>
              <a:t>Sn-Y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-Cu</a:t>
            </a:r>
            <a:endParaRPr lang="fr-FR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8" y="1032684"/>
            <a:ext cx="6414181" cy="2138059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7" y="3634935"/>
            <a:ext cx="6414181" cy="213806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580" y="3279970"/>
            <a:ext cx="5252021" cy="3063679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70" y="715174"/>
            <a:ext cx="5312530" cy="309897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11572" y="6095920"/>
            <a:ext cx="10237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Small  </a:t>
            </a:r>
            <a:r>
              <a:rPr lang="el-GR" sz="1600" dirty="0" smtClean="0"/>
              <a:t>Δ </a:t>
            </a:r>
            <a:r>
              <a:rPr lang="fr-FR" sz="1600" dirty="0" smtClean="0"/>
              <a:t> and </a:t>
            </a:r>
            <a:r>
              <a:rPr lang="el-GR" sz="1600" dirty="0" smtClean="0"/>
              <a:t>Γ</a:t>
            </a:r>
            <a:r>
              <a:rPr lang="fr-FR" sz="1600" dirty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smaller</a:t>
            </a:r>
            <a:r>
              <a:rPr lang="fr-FR" sz="1600" dirty="0" smtClean="0"/>
              <a:t> values for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Sn-Y</a:t>
            </a:r>
            <a:r>
              <a:rPr lang="fr-FR" sz="1600" baseline="-25000" dirty="0" smtClean="0"/>
              <a:t>2</a:t>
            </a:r>
            <a:r>
              <a:rPr lang="fr-FR" sz="1600" dirty="0" smtClean="0"/>
              <a:t>O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-Cu) </a:t>
            </a:r>
            <a:r>
              <a:rPr lang="fr-FR" sz="1600" dirty="0" err="1" smtClean="0"/>
              <a:t>Proximity</a:t>
            </a:r>
            <a:r>
              <a:rPr lang="fr-FR" sz="1600" dirty="0" smtClean="0"/>
              <a:t> </a:t>
            </a:r>
            <a:r>
              <a:rPr lang="fr-FR" sz="1600" dirty="0" err="1" smtClean="0"/>
              <a:t>effect</a:t>
            </a:r>
            <a:r>
              <a:rPr lang="fr-FR" sz="1600" dirty="0" smtClean="0"/>
              <a:t>? Nb? Cu?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Non-</a:t>
            </a:r>
            <a:r>
              <a:rPr lang="fr-FR" sz="1600" dirty="0" err="1" smtClean="0"/>
              <a:t>homogeneous</a:t>
            </a:r>
            <a:r>
              <a:rPr lang="fr-FR" sz="1600" dirty="0" smtClean="0"/>
              <a:t> spatial distribution of </a:t>
            </a:r>
            <a:r>
              <a:rPr lang="el-GR" sz="1600" dirty="0"/>
              <a:t>Δ </a:t>
            </a:r>
            <a:r>
              <a:rPr lang="fr-FR" sz="1600" dirty="0"/>
              <a:t> and </a:t>
            </a:r>
            <a:r>
              <a:rPr lang="el-GR" sz="1600" dirty="0" smtClean="0"/>
              <a:t>Γ</a:t>
            </a:r>
            <a:r>
              <a:rPr lang="fr-FR" sz="16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2581198" y="1264389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581199" y="3881985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2040589" y="1075491"/>
            <a:ext cx="134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40589" y="3697319"/>
            <a:ext cx="1347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72924" y="751390"/>
            <a:ext cx="267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Sn-Ta-Cu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44329" y="3327987"/>
            <a:ext cx="267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Sn-Y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-Cu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2040589" y="6082936"/>
            <a:ext cx="7919291" cy="5962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300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55319" y="592979"/>
            <a:ext cx="179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Sn-Ta-Cu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41487" y="3769268"/>
            <a:ext cx="3472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Sn-Y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-Cu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08" y="4090494"/>
            <a:ext cx="3280908" cy="2460679"/>
          </a:xfrm>
          <a:prstGeom prst="rect">
            <a:avLst/>
          </a:prstGeom>
        </p:spPr>
      </p:pic>
      <p:sp>
        <p:nvSpPr>
          <p:cNvPr id="17" name="Flèche à quatre pointes 16"/>
          <p:cNvSpPr/>
          <p:nvPr/>
        </p:nvSpPr>
        <p:spPr>
          <a:xfrm>
            <a:off x="3161905" y="5451980"/>
            <a:ext cx="213947" cy="185463"/>
          </a:xfrm>
          <a:prstGeom prst="quad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9" name="Flèche à quatre pointes 18"/>
          <p:cNvSpPr/>
          <p:nvPr/>
        </p:nvSpPr>
        <p:spPr>
          <a:xfrm>
            <a:off x="1035235" y="5767295"/>
            <a:ext cx="213947" cy="185463"/>
          </a:xfrm>
          <a:prstGeom prst="quad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8" name="Flèche à quatre pointes 27"/>
          <p:cNvSpPr/>
          <p:nvPr/>
        </p:nvSpPr>
        <p:spPr>
          <a:xfrm>
            <a:off x="1538187" y="4976640"/>
            <a:ext cx="213947" cy="185463"/>
          </a:xfrm>
          <a:prstGeom prst="quad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36" name="Flèche à quatre pointes 35"/>
          <p:cNvSpPr/>
          <p:nvPr/>
        </p:nvSpPr>
        <p:spPr>
          <a:xfrm>
            <a:off x="2613740" y="4600234"/>
            <a:ext cx="213947" cy="185463"/>
          </a:xfrm>
          <a:prstGeom prst="quad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7724776" y="4166671"/>
            <a:ext cx="43529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EDS shows 73-77 %Nb variation for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-Sn-Ta-Cu sample and 75-79% for</a:t>
            </a:r>
          </a:p>
          <a:p>
            <a:r>
              <a:rPr lang="fr-FR" sz="1600" dirty="0" smtClean="0"/>
              <a:t>    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Sn-Y</a:t>
            </a:r>
            <a:r>
              <a:rPr lang="fr-FR" sz="1600" baseline="-25000" dirty="0" smtClean="0"/>
              <a:t>2</a:t>
            </a:r>
            <a:r>
              <a:rPr lang="fr-FR" sz="1600" dirty="0" smtClean="0"/>
              <a:t>O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-Cu.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For Nb</a:t>
            </a:r>
            <a:r>
              <a:rPr lang="fr-FR" sz="1600" baseline="-25000" dirty="0"/>
              <a:t>3</a:t>
            </a:r>
            <a:r>
              <a:rPr lang="fr-FR" sz="1600" dirty="0"/>
              <a:t>Sn-Y</a:t>
            </a:r>
            <a:r>
              <a:rPr lang="fr-FR" sz="1600" baseline="-25000" dirty="0"/>
              <a:t>2</a:t>
            </a:r>
            <a:r>
              <a:rPr lang="fr-FR" sz="1600" dirty="0"/>
              <a:t>O</a:t>
            </a:r>
            <a:r>
              <a:rPr lang="fr-FR" sz="1600" baseline="-25000" dirty="0"/>
              <a:t>3</a:t>
            </a:r>
            <a:r>
              <a:rPr lang="fr-FR" sz="1600" dirty="0"/>
              <a:t>-Cu, </a:t>
            </a:r>
            <a:r>
              <a:rPr lang="fr-FR" sz="1600" dirty="0" err="1"/>
              <a:t>some</a:t>
            </a:r>
            <a:r>
              <a:rPr lang="fr-FR" sz="1600" dirty="0"/>
              <a:t> </a:t>
            </a:r>
            <a:r>
              <a:rPr lang="fr-FR" sz="1600" dirty="0" err="1"/>
              <a:t>junctions</a:t>
            </a:r>
            <a:r>
              <a:rPr lang="fr-FR" sz="1600" dirty="0"/>
              <a:t> fit 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</a:t>
            </a:r>
            <a:r>
              <a:rPr lang="fr-FR" sz="1600" dirty="0" err="1" smtClean="0"/>
              <a:t>with</a:t>
            </a:r>
            <a:r>
              <a:rPr lang="fr-FR" sz="1600" dirty="0" smtClean="0"/>
              <a:t>  </a:t>
            </a:r>
            <a:r>
              <a:rPr lang="fr-FR" sz="1600" dirty="0" err="1"/>
              <a:t>McMillan</a:t>
            </a:r>
            <a:r>
              <a:rPr lang="fr-FR" sz="1600" dirty="0"/>
              <a:t>. It </a:t>
            </a:r>
            <a:r>
              <a:rPr lang="fr-FR" sz="1600" dirty="0" err="1"/>
              <a:t>predicts</a:t>
            </a:r>
            <a:r>
              <a:rPr lang="fr-FR" sz="1600" dirty="0"/>
              <a:t> d~3-7 nm.</a:t>
            </a: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EDS </a:t>
            </a:r>
            <a:r>
              <a:rPr lang="fr-FR" sz="1600" dirty="0" err="1" smtClean="0"/>
              <a:t>does</a:t>
            </a:r>
            <a:r>
              <a:rPr lang="fr-FR" sz="1600" dirty="0" smtClean="0"/>
              <a:t> not show Cu on the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Not </a:t>
            </a:r>
            <a:r>
              <a:rPr lang="fr-FR" sz="1600" dirty="0" err="1" smtClean="0"/>
              <a:t>enough</a:t>
            </a:r>
            <a:r>
              <a:rPr lang="fr-FR" sz="1600" dirty="0" smtClean="0"/>
              <a:t> </a:t>
            </a:r>
            <a:r>
              <a:rPr lang="fr-FR" sz="1600" dirty="0" err="1" smtClean="0"/>
              <a:t>resolution</a:t>
            </a:r>
            <a:r>
              <a:rPr lang="fr-FR" sz="1600" dirty="0" smtClean="0"/>
              <a:t>? 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192" y="619728"/>
            <a:ext cx="4763151" cy="3334206"/>
          </a:xfrm>
          <a:prstGeom prst="rect">
            <a:avLst/>
          </a:prstGeom>
        </p:spPr>
      </p:pic>
      <p:sp>
        <p:nvSpPr>
          <p:cNvPr id="33" name="Titre 2"/>
          <p:cNvSpPr txBox="1">
            <a:spLocks/>
          </p:cNvSpPr>
          <p:nvPr/>
        </p:nvSpPr>
        <p:spPr>
          <a:xfrm>
            <a:off x="613116" y="127367"/>
            <a:ext cx="10733087" cy="871827"/>
          </a:xfrm>
          <a:prstGeom prst="rect">
            <a:avLst/>
          </a:prstGeom>
          <a:noFill/>
        </p:spPr>
        <p:txBody>
          <a:bodyPr vert="horz" lIns="0" tIns="45720" rIns="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EDS/SEM for Nb</a:t>
            </a:r>
            <a:r>
              <a:rPr lang="fr-FR" baseline="-25000" dirty="0" smtClean="0"/>
              <a:t>3</a:t>
            </a:r>
            <a:r>
              <a:rPr lang="fr-FR" dirty="0" smtClean="0"/>
              <a:t>Sn-Cu samples (CERN)</a:t>
            </a:r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9177417" y="700100"/>
            <a:ext cx="1842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Sn-Y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-Cu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8128066" y="2111788"/>
            <a:ext cx="43633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endParaRPr lang="fr-FR" dirty="0" smtClean="0"/>
          </a:p>
          <a:p>
            <a:r>
              <a:rPr lang="fr-FR" sz="1400" dirty="0" err="1" smtClean="0"/>
              <a:t>McMillan</a:t>
            </a:r>
            <a:r>
              <a:rPr lang="fr-FR" sz="1400" dirty="0" smtClean="0"/>
              <a:t>:</a:t>
            </a:r>
          </a:p>
          <a:p>
            <a:r>
              <a:rPr lang="el-GR" sz="1400" dirty="0"/>
              <a:t>Δ</a:t>
            </a:r>
            <a:r>
              <a:rPr lang="fr-FR" sz="1400" dirty="0" smtClean="0"/>
              <a:t>n=0, </a:t>
            </a:r>
            <a:r>
              <a:rPr lang="el-GR" sz="1400" dirty="0" smtClean="0"/>
              <a:t>Δ</a:t>
            </a:r>
            <a:r>
              <a:rPr lang="fr-FR" sz="1400" dirty="0" smtClean="0"/>
              <a:t>s=2.45, </a:t>
            </a:r>
          </a:p>
          <a:p>
            <a:r>
              <a:rPr lang="fr-FR" sz="1400" dirty="0" smtClean="0"/>
              <a:t>g1=3.5, g2=0.7, </a:t>
            </a:r>
          </a:p>
          <a:p>
            <a:r>
              <a:rPr lang="el-GR" sz="1400" dirty="0" smtClean="0"/>
              <a:t>Γ </a:t>
            </a:r>
            <a:r>
              <a:rPr lang="fr-FR" sz="1400" dirty="0" smtClean="0"/>
              <a:t>=0.17</a:t>
            </a:r>
            <a:endParaRPr lang="fr-FR" sz="1400" dirty="0"/>
          </a:p>
        </p:txBody>
      </p:sp>
      <p:sp>
        <p:nvSpPr>
          <p:cNvPr id="39" name="Rectangle 38"/>
          <p:cNvSpPr/>
          <p:nvPr/>
        </p:nvSpPr>
        <p:spPr>
          <a:xfrm>
            <a:off x="11145921" y="1266825"/>
            <a:ext cx="547151" cy="133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40" name="ZoneTexte 39"/>
          <p:cNvSpPr txBox="1"/>
          <p:nvPr/>
        </p:nvSpPr>
        <p:spPr>
          <a:xfrm>
            <a:off x="11106150" y="1200150"/>
            <a:ext cx="1124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Dynes</a:t>
            </a:r>
            <a:endParaRPr lang="fr-FR" sz="11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07" y="4080258"/>
            <a:ext cx="1826849" cy="262851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419" y="3969780"/>
            <a:ext cx="1897924" cy="275133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34" y="906632"/>
            <a:ext cx="3181509" cy="2580047"/>
          </a:xfrm>
          <a:prstGeom prst="rect">
            <a:avLst/>
          </a:prstGeom>
        </p:spPr>
      </p:pic>
      <p:sp>
        <p:nvSpPr>
          <p:cNvPr id="42" name="ZoneTexte 41"/>
          <p:cNvSpPr txBox="1"/>
          <p:nvPr/>
        </p:nvSpPr>
        <p:spPr>
          <a:xfrm>
            <a:off x="1372594" y="1942451"/>
            <a:ext cx="85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scan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/>
          <p:nvPr/>
        </p:nvCxnSpPr>
        <p:spPr>
          <a:xfrm flipV="1">
            <a:off x="624262" y="1754766"/>
            <a:ext cx="2617297" cy="11064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 4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355" y="915328"/>
            <a:ext cx="2035076" cy="2392920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004" y="956022"/>
            <a:ext cx="1937252" cy="2481265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7800975" y="4138600"/>
            <a:ext cx="4162425" cy="19288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51" name="Pensées 50"/>
          <p:cNvSpPr/>
          <p:nvPr/>
        </p:nvSpPr>
        <p:spPr>
          <a:xfrm>
            <a:off x="10191750" y="5665434"/>
            <a:ext cx="914400" cy="563340"/>
          </a:xfrm>
          <a:prstGeom prst="cloud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52" name="ZoneTexte 51"/>
          <p:cNvSpPr txBox="1"/>
          <p:nvPr/>
        </p:nvSpPr>
        <p:spPr>
          <a:xfrm>
            <a:off x="10277475" y="5698093"/>
            <a:ext cx="123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XPS?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9162832" y="6261433"/>
            <a:ext cx="2914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err="1" smtClean="0"/>
              <a:t>Tuesday’s</a:t>
            </a:r>
            <a:r>
              <a:rPr lang="fr-FR" sz="1400" dirty="0" smtClean="0"/>
              <a:t> </a:t>
            </a:r>
            <a:r>
              <a:rPr lang="fr-FR" sz="1400" dirty="0" err="1" smtClean="0"/>
              <a:t>presentations</a:t>
            </a:r>
            <a:r>
              <a:rPr lang="fr-FR" sz="1400" dirty="0" smtClean="0"/>
              <a:t>!!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5459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27076" y="1765299"/>
            <a:ext cx="10405212" cy="4148139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+mn-lt"/>
              </a:rPr>
              <a:t>ALD- </a:t>
            </a:r>
            <a:r>
              <a:rPr lang="fr-FR" sz="2400" dirty="0" err="1" smtClean="0">
                <a:latin typeface="+mn-lt"/>
              </a:rPr>
              <a:t>coated</a:t>
            </a:r>
            <a:r>
              <a:rPr lang="fr-FR" sz="2400" dirty="0" smtClean="0">
                <a:latin typeface="+mn-lt"/>
              </a:rPr>
              <a:t> Nb.</a:t>
            </a:r>
          </a:p>
          <a:p>
            <a:r>
              <a:rPr lang="fr-FR" sz="2400" dirty="0" smtClean="0">
                <a:latin typeface="+mn-lt"/>
              </a:rPr>
              <a:t>Nb-HPR-</a:t>
            </a:r>
            <a:r>
              <a:rPr lang="fr-FR" sz="2400" dirty="0" err="1" smtClean="0">
                <a:latin typeface="+mn-lt"/>
              </a:rPr>
              <a:t>annealed</a:t>
            </a:r>
            <a:r>
              <a:rPr lang="fr-FR" sz="2400" dirty="0" smtClean="0">
                <a:latin typeface="+mn-lt"/>
              </a:rPr>
              <a:t>.</a:t>
            </a:r>
            <a:endParaRPr lang="fr-FR" sz="2400" dirty="0">
              <a:latin typeface="+mn-lt"/>
            </a:endParaRPr>
          </a:p>
          <a:p>
            <a:r>
              <a:rPr lang="fr-FR" sz="2400" dirty="0" smtClean="0">
                <a:latin typeface="+mn-lt"/>
              </a:rPr>
              <a:t>Nb</a:t>
            </a:r>
            <a:r>
              <a:rPr lang="fr-FR" sz="2400" baseline="-25000" dirty="0" smtClean="0">
                <a:latin typeface="+mn-lt"/>
              </a:rPr>
              <a:t>3</a:t>
            </a:r>
            <a:r>
              <a:rPr lang="fr-FR" sz="2400" dirty="0" smtClean="0">
                <a:latin typeface="+mn-lt"/>
              </a:rPr>
              <a:t>Sn-Cu.</a:t>
            </a:r>
          </a:p>
          <a:p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Nb, Ta, Ta/Nb for 2D Qubits.</a:t>
            </a:r>
            <a:endParaRPr lang="fr-FR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16</a:t>
            </a:fld>
            <a:r>
              <a:rPr lang="fr-FR" dirty="0" smtClean="0"/>
              <a:t>/21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6" name="Accolade fermante 5"/>
          <p:cNvSpPr/>
          <p:nvPr/>
        </p:nvSpPr>
        <p:spPr>
          <a:xfrm>
            <a:off x="4021394" y="1765299"/>
            <a:ext cx="353961" cy="1705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13006" y="2408903"/>
            <a:ext cx="169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SRF cavities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97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99334" y="5330924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16447" y="212642"/>
            <a:ext cx="10728325" cy="871827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Qubits </a:t>
            </a:r>
            <a:r>
              <a:rPr lang="fr-FR" dirty="0" err="1" smtClean="0"/>
              <a:t>coherence</a:t>
            </a:r>
            <a:r>
              <a:rPr lang="fr-FR" dirty="0" smtClean="0"/>
              <a:t> time (</a:t>
            </a:r>
            <a:r>
              <a:rPr lang="fr-FR" dirty="0" err="1" smtClean="0"/>
              <a:t>literature</a:t>
            </a:r>
            <a:r>
              <a:rPr lang="fr-FR" dirty="0" smtClean="0"/>
              <a:t>):</a:t>
            </a:r>
            <a:br>
              <a:rPr lang="fr-FR" dirty="0" smtClean="0"/>
            </a:br>
            <a:endParaRPr lang="fr-FR" sz="2200" dirty="0"/>
          </a:p>
        </p:txBody>
      </p:sp>
      <p:sp>
        <p:nvSpPr>
          <p:cNvPr id="5" name="ZoneTexte 4"/>
          <p:cNvSpPr txBox="1"/>
          <p:nvPr/>
        </p:nvSpPr>
        <p:spPr>
          <a:xfrm>
            <a:off x="6012363" y="1157103"/>
            <a:ext cx="1530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T1~200-300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3317223" y="1197983"/>
            <a:ext cx="1150238" cy="51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160547" y="1284451"/>
            <a:ext cx="1214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T1~100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36" y="993056"/>
            <a:ext cx="1239612" cy="75128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82" y="898983"/>
            <a:ext cx="939631" cy="87719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923" y="919025"/>
            <a:ext cx="1347440" cy="810796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8864413" y="1106625"/>
            <a:ext cx="183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 400- 500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4233824" y="2440586"/>
                <a:ext cx="4556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dirty="0" smtClean="0">
                            <a:latin typeface="Cambria Math" panose="02040503050406030204" pitchFamily="18" charset="0"/>
                          </a:rPr>
                          <m:t>Ta</m:t>
                        </m:r>
                        <m:r>
                          <a:rPr lang="fr-FR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b="0" i="0" dirty="0" smtClean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r>
                  <a:rPr lang="fr-FR" dirty="0" smtClean="0"/>
                  <a:t>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Ta</m:t>
                        </m:r>
                      </m:sub>
                    </m:sSub>
                  </m:oMath>
                </a14:m>
                <a:r>
                  <a:rPr lang="fr-FR" dirty="0" smtClean="0"/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Nb</m:t>
                        </m:r>
                        <m:r>
                          <a:rPr lang="fr-FR" b="0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FR" dirty="0" err="1" smtClean="0"/>
                  <a:t>Why</a:t>
                </a:r>
                <a:r>
                  <a:rPr lang="fr-FR" dirty="0" smtClean="0"/>
                  <a:t>? </a:t>
                </a:r>
                <a:r>
                  <a:rPr lang="fr-FR" dirty="0" err="1" smtClean="0"/>
                  <a:t>Oxides</a:t>
                </a:r>
                <a:r>
                  <a:rPr lang="fr-FR" dirty="0" smtClean="0"/>
                  <a:t>?</a:t>
                </a:r>
                <a:endParaRPr lang="fr-FR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824" y="2440586"/>
                <a:ext cx="4556974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ccolade fermante 20"/>
          <p:cNvSpPr/>
          <p:nvPr/>
        </p:nvSpPr>
        <p:spPr>
          <a:xfrm rot="5400000" flipV="1">
            <a:off x="5934277" y="-2067176"/>
            <a:ext cx="492666" cy="8296590"/>
          </a:xfrm>
          <a:prstGeom prst="rightBrace">
            <a:avLst>
              <a:gd name="adj1" fmla="val 1544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6" y="3227076"/>
            <a:ext cx="3565311" cy="2525307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479" y="3154551"/>
            <a:ext cx="3818437" cy="2656439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16" y="3185105"/>
            <a:ext cx="3938160" cy="2752200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2455509" y="2989406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SPEC sample</a:t>
            </a:r>
            <a:endParaRPr lang="fr-FR" sz="1200" i="1" dirty="0"/>
          </a:p>
        </p:txBody>
      </p:sp>
      <p:sp>
        <p:nvSpPr>
          <p:cNvPr id="36" name="ZoneTexte 35"/>
          <p:cNvSpPr txBox="1"/>
          <p:nvPr/>
        </p:nvSpPr>
        <p:spPr>
          <a:xfrm>
            <a:off x="6366641" y="2960160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SPEC sample</a:t>
            </a:r>
            <a:endParaRPr lang="fr-FR" sz="1200" i="1" dirty="0"/>
          </a:p>
        </p:txBody>
      </p:sp>
      <p:sp>
        <p:nvSpPr>
          <p:cNvPr id="37" name="ZoneTexte 36"/>
          <p:cNvSpPr txBox="1"/>
          <p:nvPr/>
        </p:nvSpPr>
        <p:spPr>
          <a:xfrm>
            <a:off x="9736020" y="2923052"/>
            <a:ext cx="1654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 FNAL/SQMS sample</a:t>
            </a:r>
            <a:endParaRPr lang="fr-FR" sz="1200" i="1" dirty="0"/>
          </a:p>
        </p:txBody>
      </p:sp>
      <p:sp>
        <p:nvSpPr>
          <p:cNvPr id="38" name="ZoneTexte 37"/>
          <p:cNvSpPr txBox="1"/>
          <p:nvPr/>
        </p:nvSpPr>
        <p:spPr>
          <a:xfrm>
            <a:off x="668513" y="3231492"/>
            <a:ext cx="1371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Nb-</a:t>
            </a:r>
            <a:r>
              <a:rPr lang="fr-FR" sz="1600" dirty="0" err="1" smtClean="0"/>
              <a:t>Sapphire</a:t>
            </a:r>
            <a:endParaRPr lang="fr-FR" sz="1600" dirty="0"/>
          </a:p>
        </p:txBody>
      </p:sp>
      <p:sp>
        <p:nvSpPr>
          <p:cNvPr id="39" name="ZoneTexte 38"/>
          <p:cNvSpPr txBox="1"/>
          <p:nvPr/>
        </p:nvSpPr>
        <p:spPr>
          <a:xfrm>
            <a:off x="4233824" y="3212077"/>
            <a:ext cx="1371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Ta-</a:t>
            </a:r>
            <a:r>
              <a:rPr lang="fr-FR" sz="1600" dirty="0" err="1" smtClean="0"/>
              <a:t>Sapphire</a:t>
            </a:r>
            <a:endParaRPr lang="fr-FR" sz="1600" dirty="0"/>
          </a:p>
        </p:txBody>
      </p:sp>
      <p:sp>
        <p:nvSpPr>
          <p:cNvPr id="40" name="ZoneTexte 39"/>
          <p:cNvSpPr txBox="1"/>
          <p:nvPr/>
        </p:nvSpPr>
        <p:spPr>
          <a:xfrm>
            <a:off x="8193929" y="3212077"/>
            <a:ext cx="1629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Ta-Nb-</a:t>
            </a:r>
            <a:r>
              <a:rPr lang="fr-FR" sz="1600" dirty="0" err="1" smtClean="0"/>
              <a:t>Sapphire</a:t>
            </a:r>
            <a:endParaRPr lang="fr-FR" sz="1600" dirty="0"/>
          </a:p>
        </p:txBody>
      </p:sp>
      <p:sp>
        <p:nvSpPr>
          <p:cNvPr id="42" name="ZoneTexte 41"/>
          <p:cNvSpPr txBox="1"/>
          <p:nvPr/>
        </p:nvSpPr>
        <p:spPr>
          <a:xfrm>
            <a:off x="2039831" y="6233582"/>
            <a:ext cx="938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PCT </a:t>
            </a:r>
            <a:r>
              <a:rPr lang="fr-FR" dirty="0" err="1" smtClean="0"/>
              <a:t>reveal</a:t>
            </a:r>
            <a:r>
              <a:rPr lang="fr-FR" dirty="0" smtClean="0"/>
              <a:t> to </a:t>
            </a:r>
            <a:r>
              <a:rPr lang="fr-FR" dirty="0" err="1" smtClean="0"/>
              <a:t>understand</a:t>
            </a:r>
            <a:r>
              <a:rPr lang="fr-FR" dirty="0" smtClean="0"/>
              <a:t> the </a:t>
            </a:r>
            <a:r>
              <a:rPr lang="fr-FR" dirty="0" err="1" smtClean="0"/>
              <a:t>difference</a:t>
            </a:r>
            <a:r>
              <a:rPr lang="fr-FR" dirty="0" smtClean="0"/>
              <a:t> between Ta and Nb Qubits?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4269155" y="2384978"/>
            <a:ext cx="3924773" cy="503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4" name="Rectangle 23"/>
          <p:cNvSpPr/>
          <p:nvPr/>
        </p:nvSpPr>
        <p:spPr>
          <a:xfrm>
            <a:off x="2068793" y="6174975"/>
            <a:ext cx="8494537" cy="503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14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70748"/>
            <a:ext cx="12192000" cy="871827"/>
          </a:xfrm>
        </p:spPr>
        <p:txBody>
          <a:bodyPr/>
          <a:lstStyle/>
          <a:p>
            <a:r>
              <a:rPr lang="fr-FR" dirty="0" smtClean="0"/>
              <a:t>PCT for Nb, Ta and Ta/Nb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65" y="686184"/>
            <a:ext cx="5908065" cy="196935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51494" y="495293"/>
            <a:ext cx="1113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T1~100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1792001" y="477307"/>
            <a:ext cx="51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E60019"/>
                </a:solidFill>
              </a:rPr>
              <a:t>bulk</a:t>
            </a:r>
            <a:endParaRPr lang="fr-FR" sz="1400" dirty="0">
              <a:solidFill>
                <a:srgbClr val="E6001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33298" y="673036"/>
            <a:ext cx="45719" cy="16407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1" y="2805136"/>
            <a:ext cx="5905612" cy="19685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44155" y="4059595"/>
            <a:ext cx="1207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r>
              <a:rPr lang="fr-FR" sz="1200" dirty="0" smtClean="0"/>
              <a:t>T = 1.33 K</a:t>
            </a:r>
            <a:endParaRPr lang="fr-FR" sz="1200" dirty="0"/>
          </a:p>
        </p:txBody>
      </p:sp>
      <p:pic>
        <p:nvPicPr>
          <p:cNvPr id="13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2" y="4815294"/>
            <a:ext cx="6105506" cy="2035168"/>
          </a:xfrm>
        </p:spPr>
      </p:pic>
      <p:sp>
        <p:nvSpPr>
          <p:cNvPr id="14" name="ZoneTexte 13"/>
          <p:cNvSpPr txBox="1"/>
          <p:nvPr/>
        </p:nvSpPr>
        <p:spPr>
          <a:xfrm>
            <a:off x="626610" y="2014641"/>
            <a:ext cx="1635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T=1.85 K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02213" y="6282160"/>
            <a:ext cx="1918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T= 1.85 K</a:t>
            </a:r>
            <a:endParaRPr lang="fr-FR" sz="1200" dirty="0"/>
          </a:p>
        </p:txBody>
      </p:sp>
      <p:sp>
        <p:nvSpPr>
          <p:cNvPr id="16" name="Rectangle 15"/>
          <p:cNvSpPr/>
          <p:nvPr/>
        </p:nvSpPr>
        <p:spPr>
          <a:xfrm>
            <a:off x="1877961" y="2786824"/>
            <a:ext cx="45719" cy="16407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1838078" y="3231803"/>
            <a:ext cx="51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E60019"/>
                </a:solidFill>
              </a:rPr>
              <a:t>bulk</a:t>
            </a:r>
            <a:endParaRPr lang="fr-FR" sz="1400" dirty="0">
              <a:solidFill>
                <a:srgbClr val="E60019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93398" y="4922197"/>
            <a:ext cx="45719" cy="16407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9" name="ZoneTexte 18"/>
          <p:cNvSpPr txBox="1"/>
          <p:nvPr/>
        </p:nvSpPr>
        <p:spPr>
          <a:xfrm>
            <a:off x="1758131" y="5434804"/>
            <a:ext cx="51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E60019"/>
                </a:solidFill>
              </a:rPr>
              <a:t>bulk</a:t>
            </a:r>
            <a:endParaRPr lang="fr-FR" sz="1400" dirty="0">
              <a:solidFill>
                <a:srgbClr val="E60019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748590" y="2632935"/>
            <a:ext cx="1533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T1~200-300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693146" y="4682379"/>
            <a:ext cx="183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T1~ 400- 500 </a:t>
            </a:r>
            <a:r>
              <a:rPr lang="el-GR" sz="1400" dirty="0" smtClean="0"/>
              <a:t>μ</a:t>
            </a:r>
            <a:r>
              <a:rPr lang="fr-FR" sz="1400" dirty="0" smtClean="0"/>
              <a:t>s</a:t>
            </a:r>
            <a:endParaRPr lang="fr-FR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589078" y="471572"/>
            <a:ext cx="1383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Nb-</a:t>
            </a:r>
            <a:r>
              <a:rPr lang="fr-FR" sz="1400" b="1" dirty="0" err="1" smtClean="0"/>
              <a:t>Sapphire</a:t>
            </a:r>
            <a:endParaRPr lang="fr-FR" sz="14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539428" y="4651625"/>
            <a:ext cx="2218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Ta-Nb-</a:t>
            </a:r>
            <a:r>
              <a:rPr lang="fr-FR" sz="1400" b="1" dirty="0" err="1" smtClean="0"/>
              <a:t>Sapphire</a:t>
            </a:r>
            <a:endParaRPr lang="fr-FR" sz="14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602762" y="2602726"/>
            <a:ext cx="1533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Ta-</a:t>
            </a:r>
            <a:r>
              <a:rPr lang="fr-FR" sz="1400" b="1" dirty="0" err="1" smtClean="0"/>
              <a:t>Sapphire</a:t>
            </a:r>
            <a:endParaRPr lang="fr-FR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6519343" y="3930040"/>
                <a:ext cx="5846547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24000" indent="-285750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Small </a:t>
                </a:r>
                <a:r>
                  <a:rPr lang="el-GR" dirty="0"/>
                  <a:t>Δ</a:t>
                </a:r>
                <a:r>
                  <a:rPr lang="fr-FR" dirty="0"/>
                  <a:t> and </a:t>
                </a:r>
                <a:r>
                  <a:rPr lang="el-GR" dirty="0"/>
                  <a:t>Γ</a:t>
                </a:r>
                <a:r>
                  <a:rPr lang="fr-FR" dirty="0"/>
                  <a:t>  </a:t>
                </a:r>
                <a:r>
                  <a:rPr lang="fr-FR" dirty="0" smtClean="0"/>
                  <a:t>on Ta/Nb             </a:t>
                </a:r>
                <a:r>
                  <a:rPr lang="fr-FR" dirty="0" err="1" smtClean="0"/>
                  <a:t>proximity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effect</a:t>
                </a:r>
                <a:r>
                  <a:rPr lang="fr-FR" dirty="0" smtClean="0"/>
                  <a:t> between Ta and Nb. </a:t>
                </a:r>
              </a:p>
              <a:p>
                <a:pPr marL="32400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McMillan </a:t>
                </a:r>
                <a:r>
                  <a:rPr lang="en-US" dirty="0" smtClean="0"/>
                  <a:t>gives good fits  for Ta/Nb. It predicts</a:t>
                </a:r>
              </a:p>
              <a:p>
                <a:pPr marL="38250"/>
                <a:r>
                  <a:rPr lang="en-US" dirty="0"/>
                  <a:t> </a:t>
                </a:r>
                <a:r>
                  <a:rPr lang="en-US" dirty="0" smtClean="0"/>
                  <a:t>   d </a:t>
                </a:r>
                <a:r>
                  <a:rPr lang="fr-FR" dirty="0" smtClean="0"/>
                  <a:t>≤ </a:t>
                </a:r>
                <a:r>
                  <a:rPr lang="fr-FR" dirty="0"/>
                  <a:t>10 </a:t>
                </a:r>
                <a:r>
                  <a:rPr lang="fr-FR" dirty="0" smtClean="0"/>
                  <a:t>nm and </a:t>
                </a:r>
                <a:r>
                  <a:rPr lang="el-GR" dirty="0">
                    <a:solidFill>
                      <a:srgbClr val="FF0000"/>
                    </a:solidFill>
                  </a:rPr>
                  <a:t>Γ </a:t>
                </a:r>
                <a:r>
                  <a:rPr lang="en-US" dirty="0" smtClean="0"/>
                  <a:t>~ 0.01.</a:t>
                </a:r>
                <a:endParaRPr lang="en-US" dirty="0"/>
              </a:p>
              <a:p>
                <a:pPr marL="32400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Ta</m:t>
                        </m:r>
                        <m:r>
                          <a:rPr lang="fr-FR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r>
                  <a:rPr lang="fr-FR" dirty="0"/>
                  <a:t>=0.01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Ta</m:t>
                        </m:r>
                      </m:sub>
                    </m:sSub>
                    <m:r>
                      <a:rPr lang="fr-FR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= 0.15.  </a:t>
                </a:r>
                <a:endParaRPr lang="fr-FR" dirty="0" smtClean="0"/>
              </a:p>
              <a:p>
                <a:pPr marL="38250"/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   </a:t>
                </a:r>
                <a:r>
                  <a:rPr lang="fr-FR" dirty="0" err="1" smtClean="0">
                    <a:solidFill>
                      <a:srgbClr val="FF0000"/>
                    </a:solidFill>
                  </a:rPr>
                  <a:t>Correlation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</a:rPr>
                  <a:t>with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Ta</m:t>
                        </m:r>
                        <m:r>
                          <a:rPr lang="fr-FR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Ta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?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343" y="3930040"/>
                <a:ext cx="5846547" cy="3416320"/>
              </a:xfrm>
              <a:prstGeom prst="rect">
                <a:avLst/>
              </a:prstGeom>
              <a:blipFill>
                <a:blip r:embed="rId5"/>
                <a:stretch>
                  <a:fillRect l="-625" t="-1071" b="-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eur droit avec flèche 26"/>
          <p:cNvCxnSpPr/>
          <p:nvPr/>
        </p:nvCxnSpPr>
        <p:spPr>
          <a:xfrm>
            <a:off x="7305888" y="1417545"/>
            <a:ext cx="609600" cy="0"/>
          </a:xfrm>
          <a:prstGeom prst="straightConnector1">
            <a:avLst/>
          </a:prstGeom>
          <a:ln>
            <a:solidFill>
              <a:srgbClr val="E600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9511548" y="4129961"/>
            <a:ext cx="609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6519343" y="936830"/>
            <a:ext cx="476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285750">
              <a:buFont typeface="Wingdings" panose="05000000000000000000" pitchFamily="2" charset="2"/>
              <a:buChar char="§"/>
            </a:pPr>
            <a:r>
              <a:rPr lang="fr-FR" dirty="0" err="1"/>
              <a:t>Losses</a:t>
            </a:r>
            <a:r>
              <a:rPr lang="fr-FR" dirty="0"/>
              <a:t> are not </a:t>
            </a:r>
            <a:r>
              <a:rPr lang="fr-FR" dirty="0" err="1"/>
              <a:t>dominated</a:t>
            </a:r>
            <a:r>
              <a:rPr lang="fr-FR" dirty="0"/>
              <a:t> by </a:t>
            </a:r>
            <a:r>
              <a:rPr lang="el-GR" dirty="0"/>
              <a:t>Δ</a:t>
            </a:r>
            <a:r>
              <a:rPr lang="fr-FR" dirty="0"/>
              <a:t> in Qubits.</a:t>
            </a:r>
          </a:p>
          <a:p>
            <a:pPr marL="324000" indent="-285750"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FF0000"/>
                </a:solidFill>
              </a:rPr>
              <a:t>Γ</a:t>
            </a:r>
            <a:r>
              <a:rPr lang="en-US" dirty="0">
                <a:solidFill>
                  <a:srgbClr val="FF0000"/>
                </a:solidFill>
              </a:rPr>
              <a:t>                 T1 ? How?</a:t>
            </a:r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/>
              <p:cNvSpPr txBox="1"/>
              <p:nvPr/>
            </p:nvSpPr>
            <p:spPr>
              <a:xfrm>
                <a:off x="6578195" y="2058028"/>
                <a:ext cx="5450787" cy="1803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2400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dirty="0"/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dirty="0">
                                <a:latin typeface="Cambria Math" panose="02040503050406030204" pitchFamily="18" charset="0"/>
                              </a:rPr>
                              <m:t>Ta</m:t>
                            </m:r>
                            <m:r>
                              <a:rPr lang="fr-FR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fr-FR" dirty="0">
                                <a:latin typeface="Cambria Math" panose="02040503050406030204" pitchFamily="18" charset="0"/>
                              </a:rPr>
                              <m:t>Sapphire</m:t>
                            </m:r>
                            <m:r>
                              <a:rPr lang="fr-FR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fr-FR" dirty="0"/>
                          <m:t>0.15 </m:t>
                        </m:r>
                        <m:r>
                          <m:rPr>
                            <m:nor/>
                          </m:rPr>
                          <a:rPr lang="fr-FR" dirty="0"/>
                          <m:t>&lt; </m:t>
                        </m:r>
                        <m:r>
                          <m:rPr>
                            <m:nor/>
                          </m:rPr>
                          <a:rPr lang="el-GR" dirty="0"/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Nb</m:t>
                        </m:r>
                        <m:r>
                          <a:rPr lang="fr-FR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Sapphire</m:t>
                        </m:r>
                      </m:sub>
                    </m:sSub>
                  </m:oMath>
                </a14:m>
                <a:r>
                  <a:rPr lang="en-US" dirty="0"/>
                  <a:t>=0.26. </a:t>
                </a:r>
                <a:r>
                  <a:rPr lang="en-US" dirty="0">
                    <a:solidFill>
                      <a:srgbClr val="FF0000"/>
                    </a:solidFill>
                  </a:rPr>
                  <a:t>Correlation </a:t>
                </a:r>
                <a:r>
                  <a:rPr lang="fr-FR" dirty="0">
                    <a:solidFill>
                      <a:srgbClr val="FF0000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Ta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fr-FR">
                            <a:solidFill>
                              <a:srgbClr val="FF0000"/>
                            </a:solidFill>
                          </a:rPr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?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32400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fr-FR"/>
                          <m:t>T</m:t>
                        </m:r>
                        <m:r>
                          <m:rPr>
                            <m:nor/>
                          </m:rPr>
                          <a:rPr lang="fr-FR"/>
                          <m:t>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Ta</m:t>
                        </m:r>
                        <m:r>
                          <a:rPr lang="fr-FR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dirty="0">
                            <a:latin typeface="Cambria Math" panose="02040503050406030204" pitchFamily="18" charset="0"/>
                          </a:rPr>
                          <m:t>Sapphire</m:t>
                        </m:r>
                      </m:sub>
                    </m:sSub>
                  </m:oMath>
                </a14:m>
                <a:r>
                  <a:rPr lang="en-US" dirty="0"/>
                  <a:t> for our sample vs literature? </a:t>
                </a:r>
              </a:p>
              <a:p>
                <a:pPr marL="324000" indent="-285750">
                  <a:buFont typeface="Wingdings" panose="05000000000000000000" pitchFamily="2" charset="2"/>
                  <a:buChar char="§"/>
                </a:pPr>
                <a:r>
                  <a:rPr lang="fr-FR" dirty="0"/>
                  <a:t>XRD </a:t>
                </a:r>
                <a:r>
                  <a:rPr lang="fr-FR" dirty="0" err="1"/>
                  <a:t>reveal</a:t>
                </a:r>
                <a:r>
                  <a:rPr lang="fr-FR" dirty="0"/>
                  <a:t> </a:t>
                </a:r>
                <a:r>
                  <a:rPr lang="fr-FR" dirty="0" err="1"/>
                  <a:t>both</a:t>
                </a:r>
                <a:r>
                  <a:rPr lang="fr-FR" dirty="0"/>
                  <a:t> </a:t>
                </a:r>
                <a:r>
                  <a:rPr lang="el-GR" dirty="0"/>
                  <a:t>α</a:t>
                </a:r>
                <a:r>
                  <a:rPr lang="fr-FR" dirty="0"/>
                  <a:t> (</a:t>
                </a:r>
                <a:r>
                  <a:rPr lang="fr-FR" dirty="0" err="1"/>
                  <a:t>wanted</a:t>
                </a:r>
                <a:r>
                  <a:rPr lang="fr-FR" dirty="0"/>
                  <a:t>) and </a:t>
                </a:r>
                <a:r>
                  <a:rPr lang="el-GR" dirty="0"/>
                  <a:t>β</a:t>
                </a:r>
                <a:r>
                  <a:rPr lang="fr-FR" dirty="0"/>
                  <a:t> (</a:t>
                </a:r>
                <a:r>
                  <a:rPr lang="fr-FR" dirty="0" err="1"/>
                  <a:t>unwanted</a:t>
                </a:r>
                <a:r>
                  <a:rPr lang="fr-FR" dirty="0"/>
                  <a:t>) phases.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5" name="ZoneText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195" y="2058028"/>
                <a:ext cx="5450787" cy="1803699"/>
              </a:xfrm>
              <a:prstGeom prst="rect">
                <a:avLst/>
              </a:prstGeom>
              <a:blipFill>
                <a:blip r:embed="rId6"/>
                <a:stretch>
                  <a:fillRect t="-20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6578195" y="844163"/>
            <a:ext cx="5213752" cy="7432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38" name="Rectangle 37"/>
          <p:cNvSpPr/>
          <p:nvPr/>
        </p:nvSpPr>
        <p:spPr>
          <a:xfrm>
            <a:off x="6578195" y="1989715"/>
            <a:ext cx="5191123" cy="16308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39" name="ZoneTexte 38"/>
          <p:cNvSpPr txBox="1"/>
          <p:nvPr/>
        </p:nvSpPr>
        <p:spPr>
          <a:xfrm>
            <a:off x="6578195" y="5990759"/>
            <a:ext cx="420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More PCT on Ta and Nb is </a:t>
            </a:r>
            <a:r>
              <a:rPr lang="fr-FR" dirty="0" err="1"/>
              <a:t>needed</a:t>
            </a:r>
            <a:r>
              <a:rPr lang="fr-FR" dirty="0"/>
              <a:t>!!</a:t>
            </a:r>
          </a:p>
          <a:p>
            <a:endParaRPr lang="fr-FR" dirty="0"/>
          </a:p>
        </p:txBody>
      </p:sp>
      <p:sp>
        <p:nvSpPr>
          <p:cNvPr id="40" name="Rectangle 39"/>
          <p:cNvSpPr/>
          <p:nvPr/>
        </p:nvSpPr>
        <p:spPr>
          <a:xfrm>
            <a:off x="6578195" y="3973199"/>
            <a:ext cx="5167121" cy="16650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41" name="Rectangle 40"/>
          <p:cNvSpPr/>
          <p:nvPr/>
        </p:nvSpPr>
        <p:spPr>
          <a:xfrm>
            <a:off x="6592482" y="5999241"/>
            <a:ext cx="5162548" cy="3359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331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B0E96E-CC02-3FED-3FAF-F96BE8D9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E60019"/>
                </a:solidFill>
              </a:rPr>
              <a:t>Conclusions</a:t>
            </a:r>
            <a:endParaRPr lang="fr-FR" sz="3600" dirty="0">
              <a:solidFill>
                <a:srgbClr val="E6001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000099" y="1423988"/>
                <a:ext cx="10191801" cy="618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PCT can </a:t>
                </a:r>
                <a:r>
                  <a:rPr lang="en-US" dirty="0"/>
                  <a:t>uncover various phenomena on the surface of superconducting </a:t>
                </a:r>
                <a:r>
                  <a:rPr lang="en-US" dirty="0" smtClean="0"/>
                  <a:t>devices correlated to their performances.</a:t>
                </a:r>
                <a:endParaRPr lang="en-US" dirty="0"/>
              </a:p>
              <a:p>
                <a:pPr algn="just"/>
                <a:endParaRPr lang="fr-FR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PCT on </a:t>
                </a:r>
                <a:r>
                  <a:rPr lang="en-US" dirty="0" err="1"/>
                  <a:t>Al₂O</a:t>
                </a:r>
                <a:r>
                  <a:rPr lang="en-US" dirty="0"/>
                  <a:t>₃-</a:t>
                </a:r>
                <a:r>
                  <a:rPr lang="en-US" dirty="0" err="1"/>
                  <a:t>Nb</a:t>
                </a:r>
                <a:r>
                  <a:rPr lang="en-US" dirty="0"/>
                  <a:t> </a:t>
                </a:r>
                <a:r>
                  <a:rPr lang="en-US" dirty="0" smtClean="0"/>
                  <a:t>reveals </a:t>
                </a:r>
                <a:r>
                  <a:rPr lang="en-US" dirty="0"/>
                  <a:t>smaller gaps compared to the bulk. </a:t>
                </a:r>
                <a:r>
                  <a:rPr lang="en-US" dirty="0" smtClean="0"/>
                  <a:t>It can </a:t>
                </a:r>
                <a:r>
                  <a:rPr lang="en-US" dirty="0"/>
                  <a:t>be attributed to the presence of </a:t>
                </a:r>
                <a:r>
                  <a:rPr lang="en-US" dirty="0" err="1"/>
                  <a:t>Nb</a:t>
                </a:r>
                <a:r>
                  <a:rPr lang="en-US" dirty="0"/>
                  <a:t> </a:t>
                </a:r>
                <a:r>
                  <a:rPr lang="en-US" dirty="0" smtClean="0"/>
                  <a:t>oxides. </a:t>
                </a:r>
                <a:endParaRPr lang="fr-FR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 smtClean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PCT on </a:t>
                </a:r>
                <a:r>
                  <a:rPr lang="en-US" dirty="0" err="1"/>
                  <a:t>Nb</a:t>
                </a:r>
                <a:r>
                  <a:rPr lang="en-US" dirty="0"/>
                  <a:t>-HPR-annealed </a:t>
                </a:r>
                <a:r>
                  <a:rPr lang="en-US" dirty="0" smtClean="0"/>
                  <a:t>samples </a:t>
                </a:r>
                <a:r>
                  <a:rPr lang="en-US" dirty="0"/>
                  <a:t>reveals a proximity effect. </a:t>
                </a:r>
                <a:r>
                  <a:rPr lang="en-US" b="1" dirty="0"/>
                  <a:t>TEM</a:t>
                </a:r>
                <a:r>
                  <a:rPr lang="en-US" dirty="0"/>
                  <a:t> and </a:t>
                </a:r>
                <a:r>
                  <a:rPr lang="en-US" b="1" dirty="0"/>
                  <a:t>XPS</a:t>
                </a:r>
                <a:r>
                  <a:rPr lang="en-US" dirty="0"/>
                  <a:t> explain this by the presence of a partially </a:t>
                </a:r>
                <a:r>
                  <a:rPr lang="en-US" dirty="0" smtClean="0"/>
                  <a:t>crystalline/metallic </a:t>
                </a:r>
                <a:r>
                  <a:rPr lang="en-US" dirty="0" err="1"/>
                  <a:t>Nb</a:t>
                </a:r>
                <a:r>
                  <a:rPr lang="en-US" dirty="0"/>
                  <a:t> oxide</a:t>
                </a:r>
                <a:r>
                  <a:rPr lang="en-US" dirty="0" smtClean="0"/>
                  <a:t>. We want to correlate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/>
                      <m:t>Γ</m:t>
                    </m:r>
                  </m:oMath>
                </a14:m>
                <a:r>
                  <a:rPr lang="en-US" dirty="0" smtClean="0"/>
                  <a:t> values with </a:t>
                </a:r>
                <a:r>
                  <a:rPr lang="en-US" dirty="0" err="1" smtClean="0"/>
                  <a:t>R</a:t>
                </a:r>
                <a:r>
                  <a:rPr lang="en-US" baseline="-25000" dirty="0" err="1" smtClean="0"/>
                  <a:t>res</a:t>
                </a:r>
                <a:r>
                  <a:rPr lang="en-US" dirty="0" smtClean="0"/>
                  <a:t>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PCT on </a:t>
                </a:r>
                <a:r>
                  <a:rPr lang="en-US" dirty="0" err="1" smtClean="0"/>
                  <a:t>Nb</a:t>
                </a:r>
                <a:r>
                  <a:rPr lang="en-US" dirty="0" err="1"/>
                  <a:t>₃Sn-Cu</a:t>
                </a:r>
                <a:r>
                  <a:rPr lang="en-US" dirty="0"/>
                  <a:t> shows regions with </a:t>
                </a:r>
                <a:r>
                  <a:rPr lang="el-GR" dirty="0"/>
                  <a:t>Δ</a:t>
                </a:r>
                <a:r>
                  <a:rPr lang="en-US" dirty="0" smtClean="0"/>
                  <a:t> </a:t>
                </a:r>
                <a:r>
                  <a:rPr lang="en-US" dirty="0"/>
                  <a:t>closer to the bulk, but also with smaller </a:t>
                </a:r>
                <a:r>
                  <a:rPr lang="el-GR" dirty="0" smtClean="0"/>
                  <a:t>Δ</a:t>
                </a:r>
                <a:r>
                  <a:rPr lang="en-US" dirty="0" smtClean="0"/>
                  <a:t>, </a:t>
                </a:r>
                <a:r>
                  <a:rPr lang="en-US" dirty="0"/>
                  <a:t>which may indicate the presence of </a:t>
                </a:r>
                <a:r>
                  <a:rPr lang="en-US" dirty="0" smtClean="0"/>
                  <a:t>a normal layer (</a:t>
                </a:r>
                <a:r>
                  <a:rPr lang="en-US" dirty="0" err="1" smtClean="0"/>
                  <a:t>Nb,Cu</a:t>
                </a:r>
                <a:r>
                  <a:rPr lang="en-US" dirty="0" smtClean="0"/>
                  <a:t>) estimated </a:t>
                </a:r>
                <a:r>
                  <a:rPr lang="en-US" dirty="0"/>
                  <a:t>to be around </a:t>
                </a:r>
                <a:r>
                  <a:rPr lang="en-US" dirty="0" smtClean="0"/>
                  <a:t>~3-7 </a:t>
                </a:r>
                <a:r>
                  <a:rPr lang="en-US" dirty="0"/>
                  <a:t>nm</a:t>
                </a:r>
                <a:r>
                  <a:rPr lang="en-US" dirty="0" smtClean="0"/>
                  <a:t>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We are trying to find a correlation between the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/>
                      <m:t>Γ</m:t>
                    </m:r>
                  </m:oMath>
                </a14:m>
                <a:r>
                  <a:rPr lang="en-US" dirty="0" smtClean="0"/>
                  <a:t> for Ta and </a:t>
                </a:r>
                <a:r>
                  <a:rPr lang="en-US" dirty="0" err="1" smtClean="0"/>
                  <a:t>Nb</a:t>
                </a:r>
                <a:r>
                  <a:rPr lang="en-US" dirty="0" smtClean="0"/>
                  <a:t> that might help in the understanding of Qubits T1. We need more samples to find a correlations.</a:t>
                </a:r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/>
              </a:p>
              <a:p>
                <a:pPr algn="just"/>
                <a:endParaRPr lang="fr-FR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 smtClean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/>
              </a:p>
              <a:p>
                <a:pPr algn="just"/>
                <a:endParaRPr lang="fr-FR" dirty="0" smtClean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/>
              </a:p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099" y="1423988"/>
                <a:ext cx="10191801" cy="6186309"/>
              </a:xfrm>
              <a:prstGeom prst="rect">
                <a:avLst/>
              </a:prstGeom>
              <a:blipFill>
                <a:blip r:embed="rId2"/>
                <a:stretch>
                  <a:fillRect l="-359" t="-592" r="-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8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207370"/>
            <a:ext cx="12192000" cy="871827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Principle</a:t>
            </a:r>
            <a:r>
              <a:rPr lang="fr-FR" dirty="0" smtClean="0"/>
              <a:t> of tunneling spectroscopy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r>
              <a:rPr lang="fr-FR" dirty="0" smtClean="0"/>
              <a:t>/21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834875" y="4819315"/>
                <a:ext cx="3779154" cy="773083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>
                              <a:latin typeface="Cambria Math" panose="02040503050406030204" pitchFamily="18" charset="0"/>
                            </a:rPr>
                            <m:t>𝑑𝑉</m:t>
                          </m:r>
                        </m:den>
                      </m:f>
                      <m:r>
                        <a:rPr>
                          <a:latin typeface="Cambria Math" panose="02040503050406030204" pitchFamily="18" charset="0"/>
                        </a:rPr>
                        <m:t>∼</m:t>
                      </m:r>
                      <m:nary>
                        <m:naryPr>
                          <m:ctrlPr>
                            <a:rPr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𝑒𝑉</m:t>
                                  </m:r>
                                </m:e>
                              </m:d>
                            </m:num>
                            <m:den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𝑒𝑉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r>
                        <a:rPr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>
                          <a:latin typeface="Cambria Math" panose="02040503050406030204" pitchFamily="18" charset="0"/>
                        </a:rPr>
                        <m:t>𝑑𝐸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75" y="4819315"/>
                <a:ext cx="3779154" cy="7730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26" y="729101"/>
            <a:ext cx="3854374" cy="39620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184091" y="4196730"/>
                <a:ext cx="3580534" cy="536715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Re</m:t>
                      </m:r>
                      <m:f>
                        <m:f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E</m:t>
                                          </m:r>
                                          <m: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091" y="4196730"/>
                <a:ext cx="3580534" cy="536715"/>
              </a:xfrm>
              <a:prstGeom prst="rect">
                <a:avLst/>
              </a:prstGeom>
              <a:blipFill>
                <a:blip r:embed="rId4"/>
                <a:stretch>
                  <a:fillRect b="-2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7020178" y="3939383"/>
            <a:ext cx="2688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Dynes formula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940558" y="4879528"/>
            <a:ext cx="5087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models</a:t>
            </a:r>
            <a:r>
              <a:rPr lang="fr-FR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Shiba (magnetic </a:t>
            </a:r>
            <a:r>
              <a:rPr lang="fr-FR" dirty="0" err="1" smtClean="0"/>
              <a:t>impurities</a:t>
            </a:r>
            <a:r>
              <a:rPr lang="fr-FR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Arnold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McMillan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072" y="857794"/>
            <a:ext cx="4637767" cy="3191226"/>
          </a:xfrm>
          <a:prstGeom prst="rect">
            <a:avLst/>
          </a:prstGeom>
        </p:spPr>
      </p:pic>
      <p:sp>
        <p:nvSpPr>
          <p:cNvPr id="6" name="Accolade fermante 5"/>
          <p:cNvSpPr/>
          <p:nvPr/>
        </p:nvSpPr>
        <p:spPr>
          <a:xfrm>
            <a:off x="7160312" y="5508982"/>
            <a:ext cx="304800" cy="59347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471720" y="5550692"/>
            <a:ext cx="180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</a:t>
            </a:r>
            <a:r>
              <a:rPr lang="fr-FR" dirty="0" err="1" smtClean="0"/>
              <a:t>roximity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9295717" y="5373614"/>
            <a:ext cx="1275084" cy="304790"/>
          </a:xfrm>
          <a:prstGeom prst="rect">
            <a:avLst/>
          </a:prstGeom>
          <a:solidFill>
            <a:srgbClr val="E18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9295717" y="5660876"/>
            <a:ext cx="1275084" cy="463970"/>
          </a:xfrm>
          <a:prstGeom prst="rect">
            <a:avLst/>
          </a:prstGeom>
          <a:solidFill>
            <a:srgbClr val="58A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9785745" y="5316349"/>
            <a:ext cx="52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9785745" y="5666092"/>
            <a:ext cx="52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202134" y="5664521"/>
            <a:ext cx="209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Fermi function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2390775" y="5170432"/>
            <a:ext cx="0" cy="572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916230" y="5555111"/>
            <a:ext cx="274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Superconducting DOS</a:t>
            </a:r>
            <a:endParaRPr lang="fr-FR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H="1" flipV="1">
            <a:off x="3474234" y="5303780"/>
            <a:ext cx="52133" cy="306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43691" y="6151527"/>
            <a:ext cx="11904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Our PCT instrument has mapping capability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en-US" dirty="0"/>
              <a:t>~</a:t>
            </a:r>
            <a:r>
              <a:rPr lang="en-US" dirty="0" smtClean="0"/>
              <a:t>µm resolution            statistics of the superconducting parameters spatial distribution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5" name="Accolade ouvrante 24"/>
          <p:cNvSpPr/>
          <p:nvPr/>
        </p:nvSpPr>
        <p:spPr>
          <a:xfrm>
            <a:off x="606513" y="2105437"/>
            <a:ext cx="346152" cy="25399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 rot="16200000">
            <a:off x="-685800" y="2861785"/>
            <a:ext cx="211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SIN junction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471720" y="1681163"/>
            <a:ext cx="1276993" cy="47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800951" y="1375381"/>
                <a:ext cx="3866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951" y="1375381"/>
                <a:ext cx="38664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necteur droit avec flèche 32"/>
          <p:cNvCxnSpPr/>
          <p:nvPr/>
        </p:nvCxnSpPr>
        <p:spPr>
          <a:xfrm>
            <a:off x="7020178" y="6343650"/>
            <a:ext cx="653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20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6158" y="1858935"/>
            <a:ext cx="11254922" cy="5151968"/>
          </a:xfrm>
        </p:spPr>
        <p:txBody>
          <a:bodyPr numCol="1"/>
          <a:lstStyle/>
          <a:p>
            <a:endParaRPr lang="fr-FR" dirty="0" smtClean="0"/>
          </a:p>
          <a:p>
            <a:r>
              <a:rPr lang="fr-FR" dirty="0">
                <a:latin typeface="+mn-lt"/>
              </a:rPr>
              <a:t> </a:t>
            </a:r>
            <a:r>
              <a:rPr lang="fr-FR" dirty="0" smtClean="0">
                <a:latin typeface="+mn-lt"/>
              </a:rPr>
              <a:t>Proslier</a:t>
            </a:r>
            <a:r>
              <a:rPr lang="fr-FR" dirty="0">
                <a:latin typeface="+mn-lt"/>
              </a:rPr>
              <a:t>, T., Zasadzinski, J., Moore, J., Pellin, M., Elam, J., Cooley, L., ... &amp; Gray, K. E. (2008). </a:t>
            </a:r>
            <a:r>
              <a:rPr lang="fr-FR" dirty="0" err="1">
                <a:latin typeface="+mn-lt"/>
              </a:rPr>
              <a:t>Improvement</a:t>
            </a:r>
            <a:r>
              <a:rPr lang="fr-FR" dirty="0">
                <a:latin typeface="+mn-lt"/>
              </a:rPr>
              <a:t> and protection of niobium surface </a:t>
            </a:r>
            <a:r>
              <a:rPr lang="fr-FR" dirty="0" err="1">
                <a:latin typeface="+mn-lt"/>
              </a:rPr>
              <a:t>superconductivity</a:t>
            </a:r>
            <a:r>
              <a:rPr lang="fr-FR" dirty="0">
                <a:latin typeface="+mn-lt"/>
              </a:rPr>
              <a:t> by </a:t>
            </a:r>
            <a:r>
              <a:rPr lang="fr-FR" dirty="0" err="1">
                <a:latin typeface="+mn-lt"/>
              </a:rPr>
              <a:t>atomic</a:t>
            </a:r>
            <a:r>
              <a:rPr lang="fr-FR" dirty="0">
                <a:latin typeface="+mn-lt"/>
              </a:rPr>
              <a:t> layer </a:t>
            </a:r>
            <a:r>
              <a:rPr lang="fr-FR" dirty="0" err="1">
                <a:latin typeface="+mn-lt"/>
              </a:rPr>
              <a:t>deposition</a:t>
            </a:r>
            <a:r>
              <a:rPr lang="fr-FR" dirty="0">
                <a:latin typeface="+mn-lt"/>
              </a:rPr>
              <a:t> and </a:t>
            </a:r>
            <a:r>
              <a:rPr lang="fr-FR" dirty="0" err="1">
                <a:latin typeface="+mn-lt"/>
              </a:rPr>
              <a:t>heat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treatment</a:t>
            </a:r>
            <a:r>
              <a:rPr lang="fr-FR" dirty="0">
                <a:latin typeface="+mn-lt"/>
              </a:rPr>
              <a:t>. </a:t>
            </a:r>
            <a:r>
              <a:rPr lang="fr-FR" i="1" dirty="0" err="1">
                <a:latin typeface="+mn-lt"/>
              </a:rPr>
              <a:t>Applied</a:t>
            </a:r>
            <a:r>
              <a:rPr lang="fr-FR" i="1" dirty="0">
                <a:latin typeface="+mn-lt"/>
              </a:rPr>
              <a:t> </a:t>
            </a:r>
            <a:r>
              <a:rPr lang="fr-FR" i="1" dirty="0" err="1">
                <a:latin typeface="+mn-lt"/>
              </a:rPr>
              <a:t>Physics</a:t>
            </a:r>
            <a:r>
              <a:rPr lang="fr-FR" i="1" dirty="0">
                <a:latin typeface="+mn-lt"/>
              </a:rPr>
              <a:t> </a:t>
            </a:r>
            <a:r>
              <a:rPr lang="fr-FR" i="1" dirty="0" err="1">
                <a:latin typeface="+mn-lt"/>
              </a:rPr>
              <a:t>Letters</a:t>
            </a:r>
            <a:r>
              <a:rPr lang="fr-FR" dirty="0">
                <a:latin typeface="+mn-lt"/>
              </a:rPr>
              <a:t>, </a:t>
            </a:r>
            <a:r>
              <a:rPr lang="fr-FR" i="1" dirty="0">
                <a:latin typeface="+mn-lt"/>
              </a:rPr>
              <a:t>93</a:t>
            </a:r>
            <a:r>
              <a:rPr lang="fr-FR" dirty="0">
                <a:latin typeface="+mn-lt"/>
              </a:rPr>
              <a:t>(19).</a:t>
            </a:r>
            <a:endParaRPr lang="fr-FR" dirty="0" smtClean="0">
              <a:latin typeface="+mn-lt"/>
            </a:endParaRPr>
          </a:p>
          <a:p>
            <a:r>
              <a:rPr lang="fr-FR" dirty="0" err="1">
                <a:latin typeface="+mn-lt"/>
              </a:rPr>
              <a:t>Kalboussi</a:t>
            </a:r>
            <a:r>
              <a:rPr lang="fr-FR" dirty="0">
                <a:latin typeface="+mn-lt"/>
              </a:rPr>
              <a:t>, Y., </a:t>
            </a:r>
            <a:r>
              <a:rPr lang="fr-FR" dirty="0" err="1">
                <a:latin typeface="+mn-lt"/>
              </a:rPr>
              <a:t>Delatte</a:t>
            </a:r>
            <a:r>
              <a:rPr lang="fr-FR" dirty="0">
                <a:latin typeface="+mn-lt"/>
              </a:rPr>
              <a:t>, B., Bira, S., </a:t>
            </a:r>
            <a:r>
              <a:rPr lang="fr-FR" dirty="0" err="1">
                <a:latin typeface="+mn-lt"/>
              </a:rPr>
              <a:t>Dembele</a:t>
            </a:r>
            <a:r>
              <a:rPr lang="fr-FR" dirty="0">
                <a:latin typeface="+mn-lt"/>
              </a:rPr>
              <a:t>, K., Li, X., </a:t>
            </a:r>
            <a:r>
              <a:rPr lang="fr-FR" dirty="0" err="1">
                <a:latin typeface="+mn-lt"/>
              </a:rPr>
              <a:t>Miserque</a:t>
            </a:r>
            <a:r>
              <a:rPr lang="fr-FR" dirty="0">
                <a:latin typeface="+mn-lt"/>
              </a:rPr>
              <a:t>, F., ... &amp; Proslier, T. (2024). </a:t>
            </a:r>
            <a:r>
              <a:rPr lang="fr-FR" dirty="0" err="1">
                <a:latin typeface="+mn-lt"/>
              </a:rPr>
              <a:t>Reducing</a:t>
            </a:r>
            <a:r>
              <a:rPr lang="fr-FR" dirty="0">
                <a:latin typeface="+mn-lt"/>
              </a:rPr>
              <a:t> two-level system dissipations in 3D superconducting Niobium </a:t>
            </a:r>
            <a:r>
              <a:rPr lang="fr-FR" dirty="0" err="1">
                <a:latin typeface="+mn-lt"/>
              </a:rPr>
              <a:t>resonators</a:t>
            </a:r>
            <a:r>
              <a:rPr lang="fr-FR" dirty="0">
                <a:latin typeface="+mn-lt"/>
              </a:rPr>
              <a:t> by </a:t>
            </a:r>
            <a:r>
              <a:rPr lang="fr-FR" dirty="0" err="1">
                <a:latin typeface="+mn-lt"/>
              </a:rPr>
              <a:t>atomic</a:t>
            </a:r>
            <a:r>
              <a:rPr lang="fr-FR" dirty="0">
                <a:latin typeface="+mn-lt"/>
              </a:rPr>
              <a:t> layer </a:t>
            </a:r>
            <a:r>
              <a:rPr lang="fr-FR" dirty="0" err="1">
                <a:latin typeface="+mn-lt"/>
              </a:rPr>
              <a:t>deposition</a:t>
            </a:r>
            <a:r>
              <a:rPr lang="fr-FR" dirty="0">
                <a:latin typeface="+mn-lt"/>
              </a:rPr>
              <a:t> and high </a:t>
            </a:r>
            <a:r>
              <a:rPr lang="fr-FR" dirty="0" err="1">
                <a:latin typeface="+mn-lt"/>
              </a:rPr>
              <a:t>temperature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heat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treatment</a:t>
            </a:r>
            <a:r>
              <a:rPr lang="fr-FR" dirty="0">
                <a:latin typeface="+mn-lt"/>
              </a:rPr>
              <a:t>. </a:t>
            </a:r>
            <a:r>
              <a:rPr lang="fr-FR" i="1" dirty="0" err="1">
                <a:latin typeface="+mn-lt"/>
              </a:rPr>
              <a:t>arXiv</a:t>
            </a:r>
            <a:r>
              <a:rPr lang="fr-FR" i="1" dirty="0">
                <a:latin typeface="+mn-lt"/>
              </a:rPr>
              <a:t> </a:t>
            </a:r>
            <a:r>
              <a:rPr lang="fr-FR" i="1" dirty="0" err="1">
                <a:latin typeface="+mn-lt"/>
              </a:rPr>
              <a:t>preprint</a:t>
            </a:r>
            <a:r>
              <a:rPr lang="fr-FR" i="1" dirty="0">
                <a:latin typeface="+mn-lt"/>
              </a:rPr>
              <a:t> </a:t>
            </a:r>
            <a:r>
              <a:rPr lang="fr-FR" i="1" dirty="0" smtClean="0">
                <a:latin typeface="+mn-lt"/>
              </a:rPr>
              <a:t>arXiv:2402.04137</a:t>
            </a:r>
            <a:r>
              <a:rPr lang="fr-FR" dirty="0" smtClean="0">
                <a:latin typeface="+mn-lt"/>
              </a:rPr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</p:spPr>
        <p:txBody>
          <a:bodyPr/>
          <a:lstStyle/>
          <a:p>
            <a:pPr algn="ctr"/>
            <a:r>
              <a:rPr lang="fr-FR" dirty="0" smtClean="0"/>
              <a:t>References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307667" y="13377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50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3449638"/>
            <a:ext cx="3482716" cy="703262"/>
          </a:xfrm>
        </p:spPr>
        <p:txBody>
          <a:bodyPr>
            <a:normAutofit/>
          </a:bodyPr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5C06C1AD-C206-9068-1666-0461833958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27076" y="1765299"/>
            <a:ext cx="10405212" cy="4148139"/>
          </a:xfrm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ALD- </a:t>
            </a:r>
            <a:r>
              <a:rPr lang="fr-FR" sz="2400" dirty="0" err="1" smtClean="0">
                <a:solidFill>
                  <a:srgbClr val="FF0000"/>
                </a:solidFill>
                <a:latin typeface="+mn-lt"/>
              </a:rPr>
              <a:t>coated</a:t>
            </a:r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 Nb.</a:t>
            </a:r>
          </a:p>
          <a:p>
            <a:r>
              <a:rPr lang="fr-FR" sz="2400" dirty="0" smtClean="0">
                <a:latin typeface="+mn-lt"/>
              </a:rPr>
              <a:t>Nb-HPR-</a:t>
            </a:r>
            <a:r>
              <a:rPr lang="fr-FR" sz="2400" dirty="0" err="1" smtClean="0">
                <a:latin typeface="+mn-lt"/>
              </a:rPr>
              <a:t>annealed</a:t>
            </a:r>
            <a:r>
              <a:rPr lang="fr-FR" sz="2400" dirty="0" smtClean="0">
                <a:latin typeface="+mn-lt"/>
              </a:rPr>
              <a:t>.</a:t>
            </a:r>
            <a:endParaRPr lang="fr-FR" sz="2400" dirty="0">
              <a:latin typeface="+mn-lt"/>
            </a:endParaRPr>
          </a:p>
          <a:p>
            <a:r>
              <a:rPr lang="fr-FR" sz="2400" dirty="0" smtClean="0">
                <a:latin typeface="+mn-lt"/>
              </a:rPr>
              <a:t>Nb</a:t>
            </a:r>
            <a:r>
              <a:rPr lang="fr-FR" sz="2400" baseline="-25000" dirty="0" smtClean="0">
                <a:latin typeface="+mn-lt"/>
              </a:rPr>
              <a:t>3</a:t>
            </a:r>
            <a:r>
              <a:rPr lang="fr-FR" sz="2400" dirty="0" smtClean="0">
                <a:latin typeface="+mn-lt"/>
              </a:rPr>
              <a:t>Sn-Cu.</a:t>
            </a:r>
            <a:endParaRPr lang="fr-FR" sz="2400" dirty="0">
              <a:latin typeface="+mn-lt"/>
            </a:endParaRPr>
          </a:p>
          <a:p>
            <a:r>
              <a:rPr lang="fr-FR" sz="2400" dirty="0" smtClean="0">
                <a:latin typeface="+mn-lt"/>
              </a:rPr>
              <a:t>Nb, Ta, Ta/Nb for 2D Qubits.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r>
              <a:rPr lang="fr-FR" dirty="0" smtClean="0"/>
              <a:t>/21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7" name="Accolade fermante 6"/>
          <p:cNvSpPr/>
          <p:nvPr/>
        </p:nvSpPr>
        <p:spPr>
          <a:xfrm>
            <a:off x="4021394" y="1765299"/>
            <a:ext cx="353961" cy="1705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513006" y="2408903"/>
            <a:ext cx="169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SRF cavities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94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7878" y="452967"/>
            <a:ext cx="10728325" cy="871827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ALD Al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-Nb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57197" y="1194808"/>
            <a:ext cx="95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dirty="0" smtClean="0"/>
              <a:t>ALD +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</a:t>
            </a:r>
            <a:r>
              <a:rPr lang="fr-FR" dirty="0" err="1" smtClean="0"/>
              <a:t>decreases</a:t>
            </a:r>
            <a:r>
              <a:rPr lang="fr-FR" dirty="0" smtClean="0"/>
              <a:t> TLS </a:t>
            </a:r>
            <a:r>
              <a:rPr lang="fr-FR" dirty="0" err="1" smtClean="0"/>
              <a:t>losses</a:t>
            </a:r>
            <a:r>
              <a:rPr lang="fr-FR" dirty="0" smtClean="0"/>
              <a:t> and </a:t>
            </a:r>
            <a:r>
              <a:rPr lang="fr-FR" dirty="0" err="1" smtClean="0"/>
              <a:t>increases</a:t>
            </a:r>
            <a:r>
              <a:rPr lang="fr-FR" dirty="0" smtClean="0"/>
              <a:t> the </a:t>
            </a:r>
            <a:r>
              <a:rPr lang="fr-FR" dirty="0" err="1" smtClean="0"/>
              <a:t>quality</a:t>
            </a:r>
            <a:r>
              <a:rPr lang="fr-FR" dirty="0" smtClean="0"/>
              <a:t> factor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41" y="2334112"/>
            <a:ext cx="10862597" cy="430055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793327" y="2406039"/>
            <a:ext cx="208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650°C 4 h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162386" y="2390289"/>
            <a:ext cx="222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650°C 10 h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581262" y="2072819"/>
            <a:ext cx="25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experiment </a:t>
            </a:r>
            <a:endParaRPr kumimoji="0" lang="fr-FR" sz="2000" b="0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625897" y="2072190"/>
            <a:ext cx="2870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u="sng" dirty="0" smtClean="0">
                <a:solidFill>
                  <a:srgbClr val="C00000"/>
                </a:solidFill>
                <a:latin typeface="Arial"/>
              </a:rPr>
              <a:t>Second</a:t>
            </a: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 experiment </a:t>
            </a:r>
            <a:endParaRPr kumimoji="0" lang="fr-FR" sz="2000" b="0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5825" y="866775"/>
            <a:ext cx="10113509" cy="874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1181100" y="1066799"/>
            <a:ext cx="9991725" cy="6718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615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itre 2"/>
          <p:cNvSpPr txBox="1">
            <a:spLocks/>
          </p:cNvSpPr>
          <p:nvPr/>
        </p:nvSpPr>
        <p:spPr>
          <a:xfrm>
            <a:off x="792377" y="173643"/>
            <a:ext cx="10733087" cy="871827"/>
          </a:xfrm>
          <a:prstGeom prst="rect">
            <a:avLst/>
          </a:prstGeom>
          <a:noFill/>
        </p:spPr>
        <p:txBody>
          <a:bodyPr vert="horz" lIns="0" tIns="45720" rIns="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ALD Al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r>
              <a:rPr lang="fr-FR" baseline="-25000" dirty="0" smtClean="0"/>
              <a:t>3</a:t>
            </a:r>
            <a:r>
              <a:rPr lang="fr-FR" dirty="0" smtClean="0"/>
              <a:t>-Nb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47" y="754815"/>
            <a:ext cx="8097500" cy="269916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431" y="3247311"/>
            <a:ext cx="6718909" cy="39193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99077" y="4059896"/>
            <a:ext cx="30273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</a:t>
            </a:r>
            <a:r>
              <a:rPr lang="el-GR" dirty="0"/>
              <a:t>Δ</a:t>
            </a:r>
            <a:r>
              <a:rPr lang="fr-FR" dirty="0"/>
              <a:t> and </a:t>
            </a:r>
            <a:r>
              <a:rPr lang="el-GR" dirty="0"/>
              <a:t>Γ</a:t>
            </a:r>
            <a:r>
              <a:rPr lang="fr-FR" dirty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reveal</a:t>
            </a:r>
            <a:r>
              <a:rPr lang="fr-FR" dirty="0" smtClean="0"/>
              <a:t> a </a:t>
            </a:r>
            <a:r>
              <a:rPr lang="fr-FR" dirty="0" err="1" smtClean="0"/>
              <a:t>proximity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 </a:t>
            </a:r>
            <a:r>
              <a:rPr lang="fr-FR" dirty="0" smtClean="0"/>
              <a:t>Non- </a:t>
            </a:r>
            <a:r>
              <a:rPr lang="en-US" dirty="0"/>
              <a:t>h</a:t>
            </a:r>
            <a:r>
              <a:rPr lang="en-US" dirty="0" smtClean="0"/>
              <a:t>omogeneous spatial distribution of </a:t>
            </a:r>
            <a:r>
              <a:rPr lang="el-GR" dirty="0" smtClean="0"/>
              <a:t>Δ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el-GR" dirty="0" smtClean="0"/>
              <a:t>Γ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129661" y="1466444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2647156" y="1219643"/>
            <a:ext cx="75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8652714" y="609556"/>
                <a:ext cx="3580534" cy="536715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Re</m:t>
                      </m:r>
                      <m:f>
                        <m:f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E</m:t>
                                          </m:r>
                                          <m: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714" y="609556"/>
                <a:ext cx="3580534" cy="536715"/>
              </a:xfrm>
              <a:prstGeom prst="rect">
                <a:avLst/>
              </a:prstGeom>
              <a:blipFill>
                <a:blip r:embed="rId4"/>
                <a:stretch>
                  <a:fillRect b="-2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9372566" y="342252"/>
            <a:ext cx="2688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Dynes formula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8137340" y="3977259"/>
            <a:ext cx="3150861" cy="19196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8" name="Pensées 7"/>
          <p:cNvSpPr/>
          <p:nvPr/>
        </p:nvSpPr>
        <p:spPr>
          <a:xfrm flipH="1">
            <a:off x="8652714" y="173642"/>
            <a:ext cx="3539285" cy="1759313"/>
          </a:xfrm>
          <a:prstGeom prst="cloudCallout">
            <a:avLst/>
          </a:prstGeom>
          <a:noFill/>
          <a:ln w="19050">
            <a:solidFill>
              <a:srgbClr val="E60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0575989" y="2149939"/>
            <a:ext cx="1473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Reminder</a:t>
            </a:r>
            <a:r>
              <a:rPr lang="fr-FR" dirty="0" smtClean="0"/>
              <a:t>!!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09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3116" y="307551"/>
            <a:ext cx="10733087" cy="871827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Correlation</a:t>
            </a:r>
            <a:r>
              <a:rPr lang="fr-FR" dirty="0" smtClean="0"/>
              <a:t> between PCT, XPS and TEM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772131" y="5050035"/>
            <a:ext cx="4253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McMillan</a:t>
            </a:r>
            <a:r>
              <a:rPr lang="fr-FR" sz="1400" dirty="0" smtClean="0"/>
              <a:t>:</a:t>
            </a:r>
          </a:p>
          <a:p>
            <a:r>
              <a:rPr lang="el-GR" sz="1400" dirty="0" smtClean="0"/>
              <a:t>Δ</a:t>
            </a:r>
            <a:r>
              <a:rPr lang="fr-FR" sz="1400" dirty="0" smtClean="0"/>
              <a:t>n=0, </a:t>
            </a:r>
            <a:r>
              <a:rPr lang="el-GR" sz="1400" dirty="0" smtClean="0"/>
              <a:t>Δ</a:t>
            </a:r>
            <a:r>
              <a:rPr lang="fr-FR" sz="1400" dirty="0" smtClean="0"/>
              <a:t>s=1.55, g1=5, g2=0.1, </a:t>
            </a:r>
            <a:r>
              <a:rPr lang="el-GR" sz="1400" dirty="0" smtClean="0"/>
              <a:t>Γ </a:t>
            </a:r>
            <a:r>
              <a:rPr lang="fr-FR" sz="1400" dirty="0" smtClean="0"/>
              <a:t>=0.01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9179946" y="2887727"/>
            <a:ext cx="2062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T=1.8 K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551536" y="5153738"/>
            <a:ext cx="1589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 ≤ 2.3 nm </a:t>
            </a:r>
            <a:endParaRPr lang="fr-FR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450183" y="5872069"/>
            <a:ext cx="111499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TEM and XPS </a:t>
            </a:r>
            <a:r>
              <a:rPr lang="fr-FR" dirty="0" err="1" smtClean="0"/>
              <a:t>reveal</a:t>
            </a:r>
            <a:r>
              <a:rPr lang="fr-FR" dirty="0" smtClean="0"/>
              <a:t> a 2 nm Nb oxide that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responsible</a:t>
            </a:r>
            <a:r>
              <a:rPr lang="fr-FR" dirty="0" smtClean="0"/>
              <a:t> for the </a:t>
            </a:r>
            <a:r>
              <a:rPr lang="fr-FR" dirty="0" err="1" smtClean="0"/>
              <a:t>proximity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012" y="868094"/>
            <a:ext cx="6771905" cy="36950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93368" y="5098438"/>
            <a:ext cx="1185734" cy="3993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8" y="1205591"/>
            <a:ext cx="4831233" cy="340142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179946" y="4863336"/>
            <a:ext cx="272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Y. </a:t>
            </a:r>
            <a:r>
              <a:rPr lang="fr-FR" dirty="0" err="1" smtClean="0"/>
              <a:t>Kalboussi</a:t>
            </a:r>
            <a:r>
              <a:rPr lang="fr-FR" dirty="0"/>
              <a:t> </a:t>
            </a:r>
            <a:r>
              <a:rPr lang="fr-FR" dirty="0" smtClean="0"/>
              <a:t>talk…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770842" y="4964039"/>
            <a:ext cx="1275084" cy="304790"/>
          </a:xfrm>
          <a:prstGeom prst="rect">
            <a:avLst/>
          </a:prstGeom>
          <a:solidFill>
            <a:srgbClr val="E18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770842" y="5251301"/>
            <a:ext cx="1275084" cy="463970"/>
          </a:xfrm>
          <a:prstGeom prst="rect">
            <a:avLst/>
          </a:prstGeom>
          <a:solidFill>
            <a:srgbClr val="58A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1260870" y="4906774"/>
            <a:ext cx="52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260870" y="5256517"/>
            <a:ext cx="52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82520" y="4918994"/>
            <a:ext cx="58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fr-FR" dirty="0"/>
              <a:t>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009041" y="5325350"/>
            <a:ext cx="58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fr-FR" dirty="0" smtClean="0"/>
              <a:t>s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1438821" y="5929963"/>
            <a:ext cx="9369407" cy="7788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2692927" y="4927459"/>
            <a:ext cx="3338183" cy="7878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9" name="Flèche droite 8"/>
          <p:cNvSpPr/>
          <p:nvPr/>
        </p:nvSpPr>
        <p:spPr>
          <a:xfrm>
            <a:off x="6056066" y="5231197"/>
            <a:ext cx="437302" cy="152857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4244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765299"/>
            <a:ext cx="10405212" cy="4148139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+mn-lt"/>
              </a:rPr>
              <a:t>ALD- </a:t>
            </a:r>
            <a:r>
              <a:rPr lang="fr-FR" sz="2400" dirty="0" err="1" smtClean="0">
                <a:latin typeface="+mn-lt"/>
              </a:rPr>
              <a:t>coated</a:t>
            </a:r>
            <a:r>
              <a:rPr lang="fr-FR" sz="2400" dirty="0" smtClean="0">
                <a:latin typeface="+mn-lt"/>
              </a:rPr>
              <a:t> Nb </a:t>
            </a:r>
            <a:endParaRPr lang="fr-FR" sz="2400" dirty="0">
              <a:latin typeface="+mn-lt"/>
            </a:endParaRPr>
          </a:p>
          <a:p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Nb-HPR-</a:t>
            </a:r>
            <a:r>
              <a:rPr lang="fr-FR" sz="2400" dirty="0" err="1" smtClean="0">
                <a:solidFill>
                  <a:srgbClr val="FF0000"/>
                </a:solidFill>
                <a:latin typeface="+mn-lt"/>
              </a:rPr>
              <a:t>annealed</a:t>
            </a:r>
            <a:endParaRPr lang="fr-FR" sz="2400" dirty="0">
              <a:solidFill>
                <a:srgbClr val="FF0000"/>
              </a:solidFill>
              <a:latin typeface="+mn-lt"/>
            </a:endParaRPr>
          </a:p>
          <a:p>
            <a:r>
              <a:rPr lang="fr-FR" sz="2400" dirty="0" smtClean="0">
                <a:latin typeface="+mn-lt"/>
              </a:rPr>
              <a:t>Nb</a:t>
            </a:r>
            <a:r>
              <a:rPr lang="fr-FR" sz="2400" baseline="-25000" dirty="0" smtClean="0">
                <a:latin typeface="+mn-lt"/>
              </a:rPr>
              <a:t>3</a:t>
            </a:r>
            <a:r>
              <a:rPr lang="fr-FR" sz="2400" dirty="0" smtClean="0">
                <a:latin typeface="+mn-lt"/>
              </a:rPr>
              <a:t>Sn-Cu</a:t>
            </a:r>
          </a:p>
          <a:p>
            <a:r>
              <a:rPr lang="fr-FR" sz="2400" dirty="0" smtClean="0">
                <a:latin typeface="+mn-lt"/>
              </a:rPr>
              <a:t>Nb, Ta, Ta/Nb for 2D Qubits.</a:t>
            </a:r>
            <a:endParaRPr lang="fr-FR" sz="24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r>
              <a:rPr lang="fr-FR" dirty="0" smtClean="0"/>
              <a:t>/21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5" name="Accolade fermante 4"/>
          <p:cNvSpPr/>
          <p:nvPr/>
        </p:nvSpPr>
        <p:spPr>
          <a:xfrm>
            <a:off x="4021394" y="1765299"/>
            <a:ext cx="353961" cy="1705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513006" y="2408903"/>
            <a:ext cx="1691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SRF cavities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52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7878" y="278448"/>
            <a:ext cx="10728325" cy="87182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Nb-HPR-</a:t>
            </a:r>
            <a:r>
              <a:rPr lang="fr-FR" dirty="0" err="1" smtClean="0"/>
              <a:t>annealed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sz="2400" dirty="0"/>
              <a:t>Nb EP + HPR + 650°C-10hrs + </a:t>
            </a:r>
            <a:r>
              <a:rPr lang="fr-FR" sz="2400" dirty="0" smtClean="0"/>
              <a:t>HPR)</a:t>
            </a:r>
            <a:r>
              <a:rPr lang="en-US" sz="2400" dirty="0"/>
              <a:t/>
            </a:r>
            <a:br>
              <a:rPr lang="en-US" sz="2400" dirty="0"/>
            </a:br>
            <a:endParaRPr lang="fr-FR" sz="2200" dirty="0"/>
          </a:p>
        </p:txBody>
      </p:sp>
      <p:sp>
        <p:nvSpPr>
          <p:cNvPr id="2" name="ZoneTexte 1"/>
          <p:cNvSpPr txBox="1"/>
          <p:nvPr/>
        </p:nvSpPr>
        <p:spPr>
          <a:xfrm>
            <a:off x="2141249" y="1217773"/>
            <a:ext cx="9389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SRF cavities show Q </a:t>
            </a:r>
            <a:r>
              <a:rPr lang="fr-FR" dirty="0" err="1" smtClean="0"/>
              <a:t>factors</a:t>
            </a:r>
            <a:r>
              <a:rPr lang="fr-FR" dirty="0" smtClean="0"/>
              <a:t> ~10 times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/>
              <a:t>Nb EP + </a:t>
            </a:r>
            <a:r>
              <a:rPr lang="fr-FR" dirty="0" smtClean="0"/>
              <a:t>HPR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tan(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fr-FR" baseline="-25000" dirty="0">
                <a:latin typeface="Arial" panose="020B0604020202020204" pitchFamily="34" charset="0"/>
                <a:cs typeface="Arial" panose="020B0604020202020204" pitchFamily="34" charset="0"/>
              </a:rPr>
              <a:t>TLS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decreased by a factor 10.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r>
              <a:rPr lang="fr-FR" dirty="0" smtClean="0"/>
              <a:t> 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926" y="2153256"/>
            <a:ext cx="5973453" cy="44872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41249" y="1179673"/>
            <a:ext cx="7681582" cy="7788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3103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8" name="Espace réservé du contenu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169"/>
            <a:ext cx="7006668" cy="233555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695" y="450863"/>
            <a:ext cx="5780431" cy="337191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8966" y="166554"/>
            <a:ext cx="10728325" cy="871827"/>
          </a:xfrm>
        </p:spPr>
        <p:txBody>
          <a:bodyPr/>
          <a:lstStyle/>
          <a:p>
            <a:pPr algn="ctr"/>
            <a:r>
              <a:rPr lang="fr-FR" dirty="0" smtClean="0"/>
              <a:t>Nb-HPR-</a:t>
            </a:r>
            <a:r>
              <a:rPr lang="fr-FR" dirty="0" err="1" smtClean="0"/>
              <a:t>annealed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60184" y="3777624"/>
            <a:ext cx="59328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V</a:t>
            </a:r>
            <a:r>
              <a:rPr lang="fr-FR" sz="1600" dirty="0" err="1" smtClean="0"/>
              <a:t>ery</a:t>
            </a:r>
            <a:r>
              <a:rPr lang="fr-FR" sz="1600" dirty="0" smtClean="0"/>
              <a:t> </a:t>
            </a:r>
            <a:r>
              <a:rPr lang="fr-FR" sz="1600" dirty="0" err="1"/>
              <a:t>small</a:t>
            </a:r>
            <a:r>
              <a:rPr lang="fr-FR" sz="1600" dirty="0"/>
              <a:t> </a:t>
            </a:r>
            <a:r>
              <a:rPr lang="el-GR" sz="1600" dirty="0" smtClean="0"/>
              <a:t>Δ</a:t>
            </a:r>
            <a:r>
              <a:rPr lang="fr-FR" sz="1600" dirty="0" smtClean="0"/>
              <a:t> and </a:t>
            </a:r>
            <a:r>
              <a:rPr lang="el-GR" sz="1600" dirty="0" smtClean="0"/>
              <a:t>Γ</a:t>
            </a:r>
            <a:r>
              <a:rPr lang="fr-FR" sz="1600" dirty="0" smtClean="0"/>
              <a:t> </a:t>
            </a:r>
            <a:r>
              <a:rPr lang="fr-FR" sz="1600" dirty="0" err="1" smtClean="0"/>
              <a:t>reveal</a:t>
            </a:r>
            <a:r>
              <a:rPr lang="fr-FR" sz="1600" dirty="0" smtClean="0"/>
              <a:t> a </a:t>
            </a:r>
            <a:r>
              <a:rPr lang="fr-FR" sz="1600" dirty="0" err="1" smtClean="0"/>
              <a:t>proximity</a:t>
            </a:r>
            <a:r>
              <a:rPr lang="fr-FR" sz="1600" dirty="0" smtClean="0"/>
              <a:t> </a:t>
            </a:r>
            <a:r>
              <a:rPr lang="fr-FR" sz="1600" dirty="0" err="1" smtClean="0"/>
              <a:t>effect</a:t>
            </a:r>
            <a:r>
              <a:rPr lang="fr-FR" sz="1600" dirty="0" smtClean="0"/>
              <a:t>. Non-</a:t>
            </a:r>
            <a:r>
              <a:rPr lang="fr-FR" sz="1600" dirty="0" err="1" smtClean="0"/>
              <a:t>homogeneus</a:t>
            </a:r>
            <a:r>
              <a:rPr lang="fr-FR" sz="1600" dirty="0" smtClean="0"/>
              <a:t> spatial variation.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McMillan</a:t>
            </a:r>
            <a:r>
              <a:rPr lang="fr-FR" sz="1600" dirty="0" smtClean="0"/>
              <a:t> </a:t>
            </a:r>
            <a:r>
              <a:rPr lang="fr-FR" sz="1600" dirty="0" err="1" smtClean="0"/>
              <a:t>predicts</a:t>
            </a:r>
            <a:r>
              <a:rPr lang="fr-FR" sz="1600" dirty="0"/>
              <a:t> d ≤  6 </a:t>
            </a:r>
            <a:r>
              <a:rPr lang="fr-FR" sz="1600" dirty="0" smtClean="0"/>
              <a:t>nm, consistent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/>
              <a:t>TEM (~ 5 nm).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However</a:t>
            </a:r>
            <a:r>
              <a:rPr lang="fr-FR" sz="1600" dirty="0" smtClean="0"/>
              <a:t>, for </a:t>
            </a:r>
            <a:r>
              <a:rPr lang="fr-FR" sz="1600" dirty="0" err="1" smtClean="0"/>
              <a:t>various</a:t>
            </a:r>
            <a:r>
              <a:rPr lang="fr-FR" sz="1600" dirty="0" smtClean="0"/>
              <a:t> </a:t>
            </a:r>
            <a:r>
              <a:rPr lang="fr-FR" sz="1600" dirty="0" err="1" smtClean="0"/>
              <a:t>junctions</a:t>
            </a:r>
            <a:r>
              <a:rPr lang="fr-FR" sz="1600" dirty="0" smtClean="0"/>
              <a:t> </a:t>
            </a:r>
            <a:r>
              <a:rPr lang="fr-FR" sz="1600" dirty="0" err="1" smtClean="0"/>
              <a:t>we</a:t>
            </a:r>
            <a:r>
              <a:rPr lang="fr-FR" sz="1600" dirty="0" smtClean="0"/>
              <a:t> </a:t>
            </a:r>
            <a:r>
              <a:rPr lang="fr-FR" sz="1600" dirty="0" err="1" smtClean="0"/>
              <a:t>did</a:t>
            </a:r>
            <a:r>
              <a:rPr lang="fr-FR" sz="1600" dirty="0" smtClean="0"/>
              <a:t> not </a:t>
            </a:r>
            <a:r>
              <a:rPr lang="fr-FR" sz="1600" dirty="0" err="1" smtClean="0"/>
              <a:t>obtain</a:t>
            </a:r>
            <a:r>
              <a:rPr lang="fr-FR" sz="1600" dirty="0" smtClean="0"/>
              <a:t> good </a:t>
            </a:r>
            <a:r>
              <a:rPr lang="fr-FR" sz="1600" dirty="0" err="1" smtClean="0"/>
              <a:t>fits</a:t>
            </a:r>
            <a:r>
              <a:rPr lang="fr-FR" sz="1600" dirty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McMillan</a:t>
            </a:r>
            <a:r>
              <a:rPr lang="fr-FR" sz="1600" dirty="0" smtClean="0"/>
              <a:t>/Arnold.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We </a:t>
            </a:r>
            <a:r>
              <a:rPr lang="fr-FR" sz="1600" dirty="0" err="1"/>
              <a:t>want</a:t>
            </a:r>
            <a:r>
              <a:rPr lang="fr-FR" sz="1600" dirty="0"/>
              <a:t> to test a new </a:t>
            </a:r>
            <a:r>
              <a:rPr lang="fr-FR" sz="1600" dirty="0" err="1"/>
              <a:t>proximity</a:t>
            </a:r>
            <a:r>
              <a:rPr lang="fr-FR" sz="1600" dirty="0"/>
              <a:t> </a:t>
            </a:r>
            <a:r>
              <a:rPr lang="fr-FR" sz="1600" dirty="0" err="1"/>
              <a:t>effect</a:t>
            </a:r>
            <a:r>
              <a:rPr lang="fr-FR" sz="1600" dirty="0"/>
              <a:t> model (</a:t>
            </a:r>
            <a:r>
              <a:rPr lang="fr-FR" sz="1600" dirty="0" err="1"/>
              <a:t>Usadel</a:t>
            </a:r>
            <a:r>
              <a:rPr lang="fr-FR" sz="16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/>
          </a:p>
          <a:p>
            <a:endParaRPr lang="fr-FR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266874" y="1193185"/>
            <a:ext cx="45719" cy="15340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611262" y="1193185"/>
            <a:ext cx="98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E60019"/>
                </a:solidFill>
              </a:rPr>
              <a:t>bulk</a:t>
            </a:r>
            <a:endParaRPr lang="fr-FR" dirty="0">
              <a:solidFill>
                <a:srgbClr val="E60019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51" y="2838958"/>
            <a:ext cx="5528310" cy="386981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126257" y="3304450"/>
            <a:ext cx="197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T=1.85 K </a:t>
            </a:r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271593" y="4743212"/>
            <a:ext cx="16625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McMillan</a:t>
            </a:r>
            <a:r>
              <a:rPr lang="fr-FR" sz="1400" dirty="0" smtClean="0"/>
              <a:t>:</a:t>
            </a:r>
          </a:p>
          <a:p>
            <a:r>
              <a:rPr lang="el-GR" sz="1400" dirty="0"/>
              <a:t>Δ</a:t>
            </a:r>
            <a:r>
              <a:rPr lang="fr-FR" sz="1400" dirty="0" smtClean="0"/>
              <a:t>n=0, </a:t>
            </a:r>
            <a:r>
              <a:rPr lang="el-GR" sz="1400" dirty="0" smtClean="0"/>
              <a:t>Δ</a:t>
            </a:r>
            <a:r>
              <a:rPr lang="fr-FR" sz="1400" dirty="0" smtClean="0"/>
              <a:t>s=1.2, </a:t>
            </a:r>
          </a:p>
          <a:p>
            <a:r>
              <a:rPr lang="fr-FR" sz="1400" dirty="0" smtClean="0"/>
              <a:t>g1=2, g2=0.1, </a:t>
            </a:r>
          </a:p>
          <a:p>
            <a:r>
              <a:rPr lang="el-GR" sz="1400" dirty="0" smtClean="0"/>
              <a:t>Γ </a:t>
            </a:r>
            <a:r>
              <a:rPr lang="fr-FR" sz="1400" dirty="0" smtClean="0"/>
              <a:t>=0.01</a:t>
            </a:r>
          </a:p>
          <a:p>
            <a:endParaRPr lang="fr-FR" sz="1400" dirty="0"/>
          </a:p>
          <a:p>
            <a:r>
              <a:rPr lang="fr-FR" sz="1400" dirty="0" smtClean="0"/>
              <a:t>d</a:t>
            </a:r>
            <a:r>
              <a:rPr lang="fr-FR" sz="1400" dirty="0"/>
              <a:t> ≤</a:t>
            </a:r>
            <a:r>
              <a:rPr lang="fr-FR" sz="1400" dirty="0" smtClean="0"/>
              <a:t>  6 </a:t>
            </a:r>
            <a:r>
              <a:rPr lang="fr-FR" sz="1400" dirty="0"/>
              <a:t>nm</a:t>
            </a:r>
          </a:p>
          <a:p>
            <a:endParaRPr lang="fr-FR" sz="1400" dirty="0"/>
          </a:p>
        </p:txBody>
      </p:sp>
      <p:sp>
        <p:nvSpPr>
          <p:cNvPr id="7" name="Rectangle 6"/>
          <p:cNvSpPr/>
          <p:nvPr/>
        </p:nvSpPr>
        <p:spPr>
          <a:xfrm>
            <a:off x="4661412" y="3812151"/>
            <a:ext cx="353961" cy="10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4608580" y="3715342"/>
            <a:ext cx="1189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Dynes</a:t>
            </a:r>
            <a:endParaRPr lang="fr-FR" sz="1100" dirty="0"/>
          </a:p>
        </p:txBody>
      </p:sp>
      <p:sp>
        <p:nvSpPr>
          <p:cNvPr id="18" name="Rectangle 17"/>
          <p:cNvSpPr/>
          <p:nvPr/>
        </p:nvSpPr>
        <p:spPr>
          <a:xfrm>
            <a:off x="5798283" y="3630550"/>
            <a:ext cx="5639007" cy="2713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9075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Props1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F5003DA-E900-47F2-BA91-7AD870D471EB}">
  <ds:schemaRefs>
    <ds:schemaRef ds:uri="582fa2ad-bcfb-4c30-8490-7bbd511b1880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51dffeb-2989-4a61-aef8-844a993007f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41701</TotalTime>
  <Words>1353</Words>
  <Application>Microsoft Office PowerPoint</Application>
  <PresentationFormat>Grand écran</PresentationFormat>
  <Paragraphs>241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Cambria Math</vt:lpstr>
      <vt:lpstr>Wingdings</vt:lpstr>
      <vt:lpstr>Thème Office</vt:lpstr>
      <vt:lpstr>Présentation PowerPoint</vt:lpstr>
      <vt:lpstr>Principle of tunneling spectroscopy</vt:lpstr>
      <vt:lpstr>Outline</vt:lpstr>
      <vt:lpstr>ALD Al2O3-Nb</vt:lpstr>
      <vt:lpstr>Présentation PowerPoint</vt:lpstr>
      <vt:lpstr>Correlation between PCT, XPS and TEM</vt:lpstr>
      <vt:lpstr>Outline</vt:lpstr>
      <vt:lpstr>Nb-HPR-annealed  (Nb EP + HPR + 650°C-10hrs + HPR) </vt:lpstr>
      <vt:lpstr>Nb-HPR-annealed</vt:lpstr>
      <vt:lpstr>Présentation PowerPoint</vt:lpstr>
      <vt:lpstr>RS</vt:lpstr>
      <vt:lpstr>Outline</vt:lpstr>
      <vt:lpstr>Présentation PowerPoint</vt:lpstr>
      <vt:lpstr>Nb3Sn-Ta-Cu and Nb3Sn-Y2O3-Cu</vt:lpstr>
      <vt:lpstr>Présentation PowerPoint</vt:lpstr>
      <vt:lpstr>Outline</vt:lpstr>
      <vt:lpstr>Qubits coherence time (literature): </vt:lpstr>
      <vt:lpstr>PCT for Nb, Ta and Ta/Nb</vt:lpstr>
      <vt:lpstr>Conclusions</vt:lpstr>
      <vt:lpstr>References</vt:lpstr>
      <vt:lpstr>Thank you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CURCI Ivana</cp:lastModifiedBy>
  <cp:revision>465</cp:revision>
  <dcterms:created xsi:type="dcterms:W3CDTF">2023-01-13T15:17:34Z</dcterms:created>
  <dcterms:modified xsi:type="dcterms:W3CDTF">2024-09-18T21:07:15Z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