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0" r:id="rId3"/>
    <p:sldId id="391" r:id="rId4"/>
    <p:sldId id="396" r:id="rId5"/>
    <p:sldId id="394" r:id="rId6"/>
    <p:sldId id="397" r:id="rId7"/>
    <p:sldId id="392" r:id="rId8"/>
    <p:sldId id="277" r:id="rId9"/>
    <p:sldId id="284" r:id="rId10"/>
    <p:sldId id="304" r:id="rId11"/>
    <p:sldId id="283" r:id="rId12"/>
    <p:sldId id="291" r:id="rId13"/>
    <p:sldId id="398" r:id="rId14"/>
    <p:sldId id="399" r:id="rId15"/>
    <p:sldId id="393" r:id="rId16"/>
    <p:sldId id="400" r:id="rId17"/>
    <p:sldId id="401" r:id="rId18"/>
    <p:sldId id="39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AA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99" autoAdjust="0"/>
    <p:restoredTop sz="96470" autoAdjust="0"/>
  </p:normalViewPr>
  <p:slideViewPr>
    <p:cSldViewPr snapToGrid="0">
      <p:cViewPr varScale="1">
        <p:scale>
          <a:sx n="125" d="100"/>
          <a:sy n="125" d="100"/>
        </p:scale>
        <p:origin x="417" y="45"/>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D54D97E-FA31-4A04-8527-1456CBF6835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59A0B1DA-7764-4D88-B476-6487E7A89956}"/>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EB886D-26AB-4E4D-B815-F6114F59CA84}" type="datetimeFigureOut">
              <a:rPr lang="en-GB" smtClean="0"/>
              <a:t>17/09/2024</a:t>
            </a:fld>
            <a:endParaRPr lang="en-GB"/>
          </a:p>
        </p:txBody>
      </p:sp>
      <p:sp>
        <p:nvSpPr>
          <p:cNvPr id="4" name="Slide Image Placeholder 3">
            <a:extLst>
              <a:ext uri="{FF2B5EF4-FFF2-40B4-BE49-F238E27FC236}">
                <a16:creationId xmlns:a16="http://schemas.microsoft.com/office/drawing/2014/main" id="{7E0244E2-CA84-4E1A-AA23-BFF663398BD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a:extLst>
              <a:ext uri="{FF2B5EF4-FFF2-40B4-BE49-F238E27FC236}">
                <a16:creationId xmlns:a16="http://schemas.microsoft.com/office/drawing/2014/main" id="{55ABD2D6-D3E1-4A77-8DD0-9E9636CF9DD3}"/>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a:extLst>
              <a:ext uri="{FF2B5EF4-FFF2-40B4-BE49-F238E27FC236}">
                <a16:creationId xmlns:a16="http://schemas.microsoft.com/office/drawing/2014/main" id="{EDE4C828-84B7-477B-8778-92E26E65225F}"/>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a:extLst>
              <a:ext uri="{FF2B5EF4-FFF2-40B4-BE49-F238E27FC236}">
                <a16:creationId xmlns:a16="http://schemas.microsoft.com/office/drawing/2014/main" id="{26C85948-FD97-4997-BAC8-E233FE316265}"/>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CE8A49-7273-4C01-AD0A-2A734096DF32}"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6CE8A49-7273-4C01-AD0A-2A734096DF32}" type="slidenum">
              <a:rPr lang="en-GB" smtClean="0"/>
              <a:t>12</a:t>
            </a:fld>
            <a:endParaRPr lang="en-GB"/>
          </a:p>
        </p:txBody>
      </p:sp>
    </p:spTree>
    <p:extLst>
      <p:ext uri="{BB962C8B-B14F-4D97-AF65-F5344CB8AC3E}">
        <p14:creationId xmlns:p14="http://schemas.microsoft.com/office/powerpoint/2010/main" val="3290595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8BABB-700D-4473-8A31-666A4B5642E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4B36C75-F5FA-4114-ADD8-EFC3F79F99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207F7D5-6128-47C2-A59B-4FBB8AEB13C0}"/>
              </a:ext>
            </a:extLst>
          </p:cNvPr>
          <p:cNvSpPr>
            <a:spLocks noGrp="1"/>
          </p:cNvSpPr>
          <p:nvPr>
            <p:ph type="dt" sz="half" idx="10"/>
          </p:nvPr>
        </p:nvSpPr>
        <p:spPr/>
        <p:txBody>
          <a:bodyPr/>
          <a:lstStyle/>
          <a:p>
            <a:fld id="{3310C8B7-56F7-4036-B4B2-B0A042970849}" type="datetimeFigureOut">
              <a:rPr lang="en-GB" smtClean="0"/>
              <a:t>17/09/2024</a:t>
            </a:fld>
            <a:endParaRPr lang="en-GB"/>
          </a:p>
        </p:txBody>
      </p:sp>
      <p:sp>
        <p:nvSpPr>
          <p:cNvPr id="5" name="Footer Placeholder 4">
            <a:extLst>
              <a:ext uri="{FF2B5EF4-FFF2-40B4-BE49-F238E27FC236}">
                <a16:creationId xmlns:a16="http://schemas.microsoft.com/office/drawing/2014/main" id="{421651B9-8742-4A16-BEAB-81B5DC20AD5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B439D72-6C7B-4564-BE9D-669EE61904C3}"/>
              </a:ext>
            </a:extLst>
          </p:cNvPr>
          <p:cNvSpPr>
            <a:spLocks noGrp="1"/>
          </p:cNvSpPr>
          <p:nvPr>
            <p:ph type="sldNum" sz="quarter" idx="12"/>
          </p:nvPr>
        </p:nvSpPr>
        <p:spPr/>
        <p:txBody>
          <a:bodyPr/>
          <a:lstStyle/>
          <a:p>
            <a:fld id="{A45D324D-77B8-4382-809D-5AF0396E6066}" type="slidenum">
              <a:rPr lang="en-GB" smtClean="0"/>
              <a:t>‹#›</a:t>
            </a:fld>
            <a:endParaRPr lang="en-GB"/>
          </a:p>
        </p:txBody>
      </p:sp>
    </p:spTree>
    <p:extLst>
      <p:ext uri="{BB962C8B-B14F-4D97-AF65-F5344CB8AC3E}">
        <p14:creationId xmlns:p14="http://schemas.microsoft.com/office/powerpoint/2010/main" val="2185001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1B952-598F-40E6-964A-509ED89CB74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438B858-F8C1-4297-9DFD-8D8969B855E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2F917A-6F43-42FD-B0A7-070E74224797}"/>
              </a:ext>
            </a:extLst>
          </p:cNvPr>
          <p:cNvSpPr>
            <a:spLocks noGrp="1"/>
          </p:cNvSpPr>
          <p:nvPr>
            <p:ph type="dt" sz="half" idx="10"/>
          </p:nvPr>
        </p:nvSpPr>
        <p:spPr/>
        <p:txBody>
          <a:bodyPr/>
          <a:lstStyle/>
          <a:p>
            <a:fld id="{3310C8B7-56F7-4036-B4B2-B0A042970849}" type="datetimeFigureOut">
              <a:rPr lang="en-GB" smtClean="0"/>
              <a:t>17/09/2024</a:t>
            </a:fld>
            <a:endParaRPr lang="en-GB"/>
          </a:p>
        </p:txBody>
      </p:sp>
      <p:sp>
        <p:nvSpPr>
          <p:cNvPr id="5" name="Footer Placeholder 4">
            <a:extLst>
              <a:ext uri="{FF2B5EF4-FFF2-40B4-BE49-F238E27FC236}">
                <a16:creationId xmlns:a16="http://schemas.microsoft.com/office/drawing/2014/main" id="{977B827F-CB84-4169-BAF5-DF360A2FC9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C4492B-6422-4AD5-A54B-23D04DFE6660}"/>
              </a:ext>
            </a:extLst>
          </p:cNvPr>
          <p:cNvSpPr>
            <a:spLocks noGrp="1"/>
          </p:cNvSpPr>
          <p:nvPr>
            <p:ph type="sldNum" sz="quarter" idx="12"/>
          </p:nvPr>
        </p:nvSpPr>
        <p:spPr/>
        <p:txBody>
          <a:bodyPr/>
          <a:lstStyle/>
          <a:p>
            <a:fld id="{A45D324D-77B8-4382-809D-5AF0396E6066}" type="slidenum">
              <a:rPr lang="en-GB" smtClean="0"/>
              <a:t>‹#›</a:t>
            </a:fld>
            <a:endParaRPr lang="en-GB"/>
          </a:p>
        </p:txBody>
      </p:sp>
    </p:spTree>
    <p:extLst>
      <p:ext uri="{BB962C8B-B14F-4D97-AF65-F5344CB8AC3E}">
        <p14:creationId xmlns:p14="http://schemas.microsoft.com/office/powerpoint/2010/main" val="3840343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DA95C9-8172-4BCA-817A-D02D2C54792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BEAF19B-FB4C-4EEB-B838-4FC80A63C60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E370AD-E098-4776-99F7-65B684D0E549}"/>
              </a:ext>
            </a:extLst>
          </p:cNvPr>
          <p:cNvSpPr>
            <a:spLocks noGrp="1"/>
          </p:cNvSpPr>
          <p:nvPr>
            <p:ph type="dt" sz="half" idx="10"/>
          </p:nvPr>
        </p:nvSpPr>
        <p:spPr/>
        <p:txBody>
          <a:bodyPr/>
          <a:lstStyle/>
          <a:p>
            <a:fld id="{3310C8B7-56F7-4036-B4B2-B0A042970849}" type="datetimeFigureOut">
              <a:rPr lang="en-GB" smtClean="0"/>
              <a:t>17/09/2024</a:t>
            </a:fld>
            <a:endParaRPr lang="en-GB"/>
          </a:p>
        </p:txBody>
      </p:sp>
      <p:sp>
        <p:nvSpPr>
          <p:cNvPr id="5" name="Footer Placeholder 4">
            <a:extLst>
              <a:ext uri="{FF2B5EF4-FFF2-40B4-BE49-F238E27FC236}">
                <a16:creationId xmlns:a16="http://schemas.microsoft.com/office/drawing/2014/main" id="{0070CD7D-939B-4036-9E72-4BC9A35517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98018-2F4F-4954-BAEF-9D30CAAB8A1A}"/>
              </a:ext>
            </a:extLst>
          </p:cNvPr>
          <p:cNvSpPr>
            <a:spLocks noGrp="1"/>
          </p:cNvSpPr>
          <p:nvPr>
            <p:ph type="sldNum" sz="quarter" idx="12"/>
          </p:nvPr>
        </p:nvSpPr>
        <p:spPr/>
        <p:txBody>
          <a:bodyPr/>
          <a:lstStyle/>
          <a:p>
            <a:fld id="{A45D324D-77B8-4382-809D-5AF0396E6066}" type="slidenum">
              <a:rPr lang="en-GB" smtClean="0"/>
              <a:t>‹#›</a:t>
            </a:fld>
            <a:endParaRPr lang="en-GB"/>
          </a:p>
        </p:txBody>
      </p:sp>
    </p:spTree>
    <p:extLst>
      <p:ext uri="{BB962C8B-B14F-4D97-AF65-F5344CB8AC3E}">
        <p14:creationId xmlns:p14="http://schemas.microsoft.com/office/powerpoint/2010/main" val="35035720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hart Placeholder 3"/>
          <p:cNvSpPr>
            <a:spLocks noGrp="1"/>
          </p:cNvSpPr>
          <p:nvPr>
            <p:ph type="chart" sz="half" idx="2"/>
          </p:nvPr>
        </p:nvSpPr>
        <p:spPr>
          <a:xfrm>
            <a:off x="6197600" y="1600201"/>
            <a:ext cx="5384800" cy="4525963"/>
          </a:xfrm>
        </p:spPr>
        <p:txBody>
          <a:bodyPr/>
          <a:lstStyle/>
          <a:p>
            <a:pPr lvl="0"/>
            <a:endParaRPr lang="en-GB" noProof="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864CB6E-81E8-43B7-83F4-5CDAAB4FCE04}" type="slidenum">
              <a:rPr lang="en-US"/>
              <a:pPr>
                <a:defRPr/>
              </a:pPr>
              <a:t>‹#›</a:t>
            </a:fld>
            <a:endParaRPr lang="en-US"/>
          </a:p>
        </p:txBody>
      </p:sp>
    </p:spTree>
    <p:extLst>
      <p:ext uri="{BB962C8B-B14F-4D97-AF65-F5344CB8AC3E}">
        <p14:creationId xmlns:p14="http://schemas.microsoft.com/office/powerpoint/2010/main" val="3358879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97424-CA77-43AD-9BD1-697AD4A0257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3371017-2077-49EB-BEE6-C889B6E8803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312455-F777-4CBB-BD95-6797D09D0095}"/>
              </a:ext>
            </a:extLst>
          </p:cNvPr>
          <p:cNvSpPr>
            <a:spLocks noGrp="1"/>
          </p:cNvSpPr>
          <p:nvPr>
            <p:ph type="dt" sz="half" idx="10"/>
          </p:nvPr>
        </p:nvSpPr>
        <p:spPr/>
        <p:txBody>
          <a:bodyPr/>
          <a:lstStyle/>
          <a:p>
            <a:fld id="{3310C8B7-56F7-4036-B4B2-B0A042970849}" type="datetimeFigureOut">
              <a:rPr lang="en-GB" smtClean="0"/>
              <a:t>17/09/2024</a:t>
            </a:fld>
            <a:endParaRPr lang="en-GB"/>
          </a:p>
        </p:txBody>
      </p:sp>
      <p:sp>
        <p:nvSpPr>
          <p:cNvPr id="5" name="Footer Placeholder 4">
            <a:extLst>
              <a:ext uri="{FF2B5EF4-FFF2-40B4-BE49-F238E27FC236}">
                <a16:creationId xmlns:a16="http://schemas.microsoft.com/office/drawing/2014/main" id="{E710ECD6-84AB-4DDA-A1C2-065F96EF5F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AFD46F-6B1B-4EFB-BA7D-7F146CC68EBE}"/>
              </a:ext>
            </a:extLst>
          </p:cNvPr>
          <p:cNvSpPr>
            <a:spLocks noGrp="1"/>
          </p:cNvSpPr>
          <p:nvPr>
            <p:ph type="sldNum" sz="quarter" idx="12"/>
          </p:nvPr>
        </p:nvSpPr>
        <p:spPr/>
        <p:txBody>
          <a:bodyPr/>
          <a:lstStyle/>
          <a:p>
            <a:fld id="{A45D324D-77B8-4382-809D-5AF0396E6066}" type="slidenum">
              <a:rPr lang="en-GB" smtClean="0"/>
              <a:t>‹#›</a:t>
            </a:fld>
            <a:endParaRPr lang="en-GB"/>
          </a:p>
        </p:txBody>
      </p:sp>
    </p:spTree>
    <p:extLst>
      <p:ext uri="{BB962C8B-B14F-4D97-AF65-F5344CB8AC3E}">
        <p14:creationId xmlns:p14="http://schemas.microsoft.com/office/powerpoint/2010/main" val="1959790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404D1-DF71-4AE6-B802-B6509797C8F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67D51AE-639E-4ABC-9ADB-451BB1DE42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99C5A33-3616-49AC-9BA3-1BC268D2D659}"/>
              </a:ext>
            </a:extLst>
          </p:cNvPr>
          <p:cNvSpPr>
            <a:spLocks noGrp="1"/>
          </p:cNvSpPr>
          <p:nvPr>
            <p:ph type="dt" sz="half" idx="10"/>
          </p:nvPr>
        </p:nvSpPr>
        <p:spPr/>
        <p:txBody>
          <a:bodyPr/>
          <a:lstStyle/>
          <a:p>
            <a:fld id="{3310C8B7-56F7-4036-B4B2-B0A042970849}" type="datetimeFigureOut">
              <a:rPr lang="en-GB" smtClean="0"/>
              <a:t>17/09/2024</a:t>
            </a:fld>
            <a:endParaRPr lang="en-GB"/>
          </a:p>
        </p:txBody>
      </p:sp>
      <p:sp>
        <p:nvSpPr>
          <p:cNvPr id="5" name="Footer Placeholder 4">
            <a:extLst>
              <a:ext uri="{FF2B5EF4-FFF2-40B4-BE49-F238E27FC236}">
                <a16:creationId xmlns:a16="http://schemas.microsoft.com/office/drawing/2014/main" id="{CB1FBF69-1D10-46B8-84D5-143FFE09D8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6227C0A-3C5A-4184-9CA6-BFB6BD98B9C4}"/>
              </a:ext>
            </a:extLst>
          </p:cNvPr>
          <p:cNvSpPr>
            <a:spLocks noGrp="1"/>
          </p:cNvSpPr>
          <p:nvPr>
            <p:ph type="sldNum" sz="quarter" idx="12"/>
          </p:nvPr>
        </p:nvSpPr>
        <p:spPr/>
        <p:txBody>
          <a:bodyPr/>
          <a:lstStyle/>
          <a:p>
            <a:fld id="{A45D324D-77B8-4382-809D-5AF0396E6066}" type="slidenum">
              <a:rPr lang="en-GB" smtClean="0"/>
              <a:t>‹#›</a:t>
            </a:fld>
            <a:endParaRPr lang="en-GB"/>
          </a:p>
        </p:txBody>
      </p:sp>
    </p:spTree>
    <p:extLst>
      <p:ext uri="{BB962C8B-B14F-4D97-AF65-F5344CB8AC3E}">
        <p14:creationId xmlns:p14="http://schemas.microsoft.com/office/powerpoint/2010/main" val="788327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CA0D5-AE71-4C04-BED2-2B987068F77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41242BB-B04A-4150-8B71-2ABEACBC68A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BD70E83-A4D9-47F5-B469-B00FE78EABC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4575B7B-8642-4996-8F29-1DAA68973446}"/>
              </a:ext>
            </a:extLst>
          </p:cNvPr>
          <p:cNvSpPr>
            <a:spLocks noGrp="1"/>
          </p:cNvSpPr>
          <p:nvPr>
            <p:ph type="dt" sz="half" idx="10"/>
          </p:nvPr>
        </p:nvSpPr>
        <p:spPr/>
        <p:txBody>
          <a:bodyPr/>
          <a:lstStyle/>
          <a:p>
            <a:fld id="{3310C8B7-56F7-4036-B4B2-B0A042970849}" type="datetimeFigureOut">
              <a:rPr lang="en-GB" smtClean="0"/>
              <a:t>17/09/2024</a:t>
            </a:fld>
            <a:endParaRPr lang="en-GB"/>
          </a:p>
        </p:txBody>
      </p:sp>
      <p:sp>
        <p:nvSpPr>
          <p:cNvPr id="6" name="Footer Placeholder 5">
            <a:extLst>
              <a:ext uri="{FF2B5EF4-FFF2-40B4-BE49-F238E27FC236}">
                <a16:creationId xmlns:a16="http://schemas.microsoft.com/office/drawing/2014/main" id="{530CC34A-4ABA-4221-8712-B503CA24DC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2C38CA-AB9C-4095-91A1-C8A2E13FD08D}"/>
              </a:ext>
            </a:extLst>
          </p:cNvPr>
          <p:cNvSpPr>
            <a:spLocks noGrp="1"/>
          </p:cNvSpPr>
          <p:nvPr>
            <p:ph type="sldNum" sz="quarter" idx="12"/>
          </p:nvPr>
        </p:nvSpPr>
        <p:spPr/>
        <p:txBody>
          <a:bodyPr/>
          <a:lstStyle/>
          <a:p>
            <a:fld id="{A45D324D-77B8-4382-809D-5AF0396E6066}" type="slidenum">
              <a:rPr lang="en-GB" smtClean="0"/>
              <a:t>‹#›</a:t>
            </a:fld>
            <a:endParaRPr lang="en-GB"/>
          </a:p>
        </p:txBody>
      </p:sp>
    </p:spTree>
    <p:extLst>
      <p:ext uri="{BB962C8B-B14F-4D97-AF65-F5344CB8AC3E}">
        <p14:creationId xmlns:p14="http://schemas.microsoft.com/office/powerpoint/2010/main" val="3530027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5E745-CD14-4325-B05F-C3101C56AD5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9386DB2-9911-4C73-A3B6-28E0B73B5B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45BEE7B-D203-48C0-83CE-5AF7602B890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80B758B-DBA2-4225-9B33-D56666D2B7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D444E0B-BEDC-457B-BF92-8CC533AC280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833BB7B-6D11-43E8-8FA4-D38341882A14}"/>
              </a:ext>
            </a:extLst>
          </p:cNvPr>
          <p:cNvSpPr>
            <a:spLocks noGrp="1"/>
          </p:cNvSpPr>
          <p:nvPr>
            <p:ph type="dt" sz="half" idx="10"/>
          </p:nvPr>
        </p:nvSpPr>
        <p:spPr/>
        <p:txBody>
          <a:bodyPr/>
          <a:lstStyle/>
          <a:p>
            <a:fld id="{3310C8B7-56F7-4036-B4B2-B0A042970849}" type="datetimeFigureOut">
              <a:rPr lang="en-GB" smtClean="0"/>
              <a:t>17/09/2024</a:t>
            </a:fld>
            <a:endParaRPr lang="en-GB"/>
          </a:p>
        </p:txBody>
      </p:sp>
      <p:sp>
        <p:nvSpPr>
          <p:cNvPr id="8" name="Footer Placeholder 7">
            <a:extLst>
              <a:ext uri="{FF2B5EF4-FFF2-40B4-BE49-F238E27FC236}">
                <a16:creationId xmlns:a16="http://schemas.microsoft.com/office/drawing/2014/main" id="{EE728464-E0B4-4B71-A545-8EF00BEE15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601E237-A23C-4D8A-8CBD-72B99D5A8FC1}"/>
              </a:ext>
            </a:extLst>
          </p:cNvPr>
          <p:cNvSpPr>
            <a:spLocks noGrp="1"/>
          </p:cNvSpPr>
          <p:nvPr>
            <p:ph type="sldNum" sz="quarter" idx="12"/>
          </p:nvPr>
        </p:nvSpPr>
        <p:spPr/>
        <p:txBody>
          <a:bodyPr/>
          <a:lstStyle/>
          <a:p>
            <a:fld id="{A45D324D-77B8-4382-809D-5AF0396E6066}" type="slidenum">
              <a:rPr lang="en-GB" smtClean="0"/>
              <a:t>‹#›</a:t>
            </a:fld>
            <a:endParaRPr lang="en-GB"/>
          </a:p>
        </p:txBody>
      </p:sp>
    </p:spTree>
    <p:extLst>
      <p:ext uri="{BB962C8B-B14F-4D97-AF65-F5344CB8AC3E}">
        <p14:creationId xmlns:p14="http://schemas.microsoft.com/office/powerpoint/2010/main" val="1899504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9312F-5F71-433A-BE3F-DD9E6931B56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8438B01-2AC1-4995-9016-7EA2EBA4371C}"/>
              </a:ext>
            </a:extLst>
          </p:cNvPr>
          <p:cNvSpPr>
            <a:spLocks noGrp="1"/>
          </p:cNvSpPr>
          <p:nvPr>
            <p:ph type="dt" sz="half" idx="10"/>
          </p:nvPr>
        </p:nvSpPr>
        <p:spPr/>
        <p:txBody>
          <a:bodyPr/>
          <a:lstStyle/>
          <a:p>
            <a:fld id="{3310C8B7-56F7-4036-B4B2-B0A042970849}" type="datetimeFigureOut">
              <a:rPr lang="en-GB" smtClean="0"/>
              <a:t>17/09/2024</a:t>
            </a:fld>
            <a:endParaRPr lang="en-GB"/>
          </a:p>
        </p:txBody>
      </p:sp>
      <p:sp>
        <p:nvSpPr>
          <p:cNvPr id="4" name="Footer Placeholder 3">
            <a:extLst>
              <a:ext uri="{FF2B5EF4-FFF2-40B4-BE49-F238E27FC236}">
                <a16:creationId xmlns:a16="http://schemas.microsoft.com/office/drawing/2014/main" id="{F1875016-6589-4970-A7CA-B47D8859A60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A879FA2-4E82-4E63-BA5E-7A2755FA32AE}"/>
              </a:ext>
            </a:extLst>
          </p:cNvPr>
          <p:cNvSpPr>
            <a:spLocks noGrp="1"/>
          </p:cNvSpPr>
          <p:nvPr>
            <p:ph type="sldNum" sz="quarter" idx="12"/>
          </p:nvPr>
        </p:nvSpPr>
        <p:spPr/>
        <p:txBody>
          <a:bodyPr/>
          <a:lstStyle/>
          <a:p>
            <a:fld id="{A45D324D-77B8-4382-809D-5AF0396E6066}" type="slidenum">
              <a:rPr lang="en-GB" smtClean="0"/>
              <a:t>‹#›</a:t>
            </a:fld>
            <a:endParaRPr lang="en-GB"/>
          </a:p>
        </p:txBody>
      </p:sp>
    </p:spTree>
    <p:extLst>
      <p:ext uri="{BB962C8B-B14F-4D97-AF65-F5344CB8AC3E}">
        <p14:creationId xmlns:p14="http://schemas.microsoft.com/office/powerpoint/2010/main" val="3172499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F87D5D-CC3E-402B-838F-62DC78880656}"/>
              </a:ext>
            </a:extLst>
          </p:cNvPr>
          <p:cNvSpPr>
            <a:spLocks noGrp="1"/>
          </p:cNvSpPr>
          <p:nvPr>
            <p:ph type="dt" sz="half" idx="10"/>
          </p:nvPr>
        </p:nvSpPr>
        <p:spPr/>
        <p:txBody>
          <a:bodyPr/>
          <a:lstStyle/>
          <a:p>
            <a:fld id="{3310C8B7-56F7-4036-B4B2-B0A042970849}" type="datetimeFigureOut">
              <a:rPr lang="en-GB" smtClean="0"/>
              <a:t>17/09/2024</a:t>
            </a:fld>
            <a:endParaRPr lang="en-GB"/>
          </a:p>
        </p:txBody>
      </p:sp>
      <p:sp>
        <p:nvSpPr>
          <p:cNvPr id="3" name="Footer Placeholder 2">
            <a:extLst>
              <a:ext uri="{FF2B5EF4-FFF2-40B4-BE49-F238E27FC236}">
                <a16:creationId xmlns:a16="http://schemas.microsoft.com/office/drawing/2014/main" id="{C8EBC427-0D00-46C7-92A9-652F94ABA2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07FC41E-14F3-4D03-B86E-FA514D8F11C4}"/>
              </a:ext>
            </a:extLst>
          </p:cNvPr>
          <p:cNvSpPr>
            <a:spLocks noGrp="1"/>
          </p:cNvSpPr>
          <p:nvPr>
            <p:ph type="sldNum" sz="quarter" idx="12"/>
          </p:nvPr>
        </p:nvSpPr>
        <p:spPr/>
        <p:txBody>
          <a:bodyPr/>
          <a:lstStyle/>
          <a:p>
            <a:fld id="{A45D324D-77B8-4382-809D-5AF0396E6066}" type="slidenum">
              <a:rPr lang="en-GB" smtClean="0"/>
              <a:t>‹#›</a:t>
            </a:fld>
            <a:endParaRPr lang="en-GB"/>
          </a:p>
        </p:txBody>
      </p:sp>
    </p:spTree>
    <p:extLst>
      <p:ext uri="{BB962C8B-B14F-4D97-AF65-F5344CB8AC3E}">
        <p14:creationId xmlns:p14="http://schemas.microsoft.com/office/powerpoint/2010/main" val="448135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C7D89-FD5D-444D-BEF3-5B301136E7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A18BC0D-7471-4840-AEC4-3EA2239D80F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88DEDCA-95B5-4657-8C90-BC372ADE30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8379FEF-96C6-4F9A-8C45-E98E964CC1BC}"/>
              </a:ext>
            </a:extLst>
          </p:cNvPr>
          <p:cNvSpPr>
            <a:spLocks noGrp="1"/>
          </p:cNvSpPr>
          <p:nvPr>
            <p:ph type="dt" sz="half" idx="10"/>
          </p:nvPr>
        </p:nvSpPr>
        <p:spPr/>
        <p:txBody>
          <a:bodyPr/>
          <a:lstStyle/>
          <a:p>
            <a:fld id="{3310C8B7-56F7-4036-B4B2-B0A042970849}" type="datetimeFigureOut">
              <a:rPr lang="en-GB" smtClean="0"/>
              <a:t>17/09/2024</a:t>
            </a:fld>
            <a:endParaRPr lang="en-GB"/>
          </a:p>
        </p:txBody>
      </p:sp>
      <p:sp>
        <p:nvSpPr>
          <p:cNvPr id="6" name="Footer Placeholder 5">
            <a:extLst>
              <a:ext uri="{FF2B5EF4-FFF2-40B4-BE49-F238E27FC236}">
                <a16:creationId xmlns:a16="http://schemas.microsoft.com/office/drawing/2014/main" id="{70F32656-53F5-48B7-B5B0-9A50CAFF73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9CC4B90-8689-4112-8A47-E698F7B4CB5A}"/>
              </a:ext>
            </a:extLst>
          </p:cNvPr>
          <p:cNvSpPr>
            <a:spLocks noGrp="1"/>
          </p:cNvSpPr>
          <p:nvPr>
            <p:ph type="sldNum" sz="quarter" idx="12"/>
          </p:nvPr>
        </p:nvSpPr>
        <p:spPr/>
        <p:txBody>
          <a:bodyPr/>
          <a:lstStyle/>
          <a:p>
            <a:fld id="{A45D324D-77B8-4382-809D-5AF0396E6066}" type="slidenum">
              <a:rPr lang="en-GB" smtClean="0"/>
              <a:t>‹#›</a:t>
            </a:fld>
            <a:endParaRPr lang="en-GB"/>
          </a:p>
        </p:txBody>
      </p:sp>
    </p:spTree>
    <p:extLst>
      <p:ext uri="{BB962C8B-B14F-4D97-AF65-F5344CB8AC3E}">
        <p14:creationId xmlns:p14="http://schemas.microsoft.com/office/powerpoint/2010/main" val="2818602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8048-E2D4-4D1B-A3EE-721B6A3EFC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146C39-0D49-4A1E-9CB1-718058242E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7A2F3EA-83B1-4892-92A9-2123F994A8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14AE5C7-0211-4EBF-B04A-82DA91A01212}"/>
              </a:ext>
            </a:extLst>
          </p:cNvPr>
          <p:cNvSpPr>
            <a:spLocks noGrp="1"/>
          </p:cNvSpPr>
          <p:nvPr>
            <p:ph type="dt" sz="half" idx="10"/>
          </p:nvPr>
        </p:nvSpPr>
        <p:spPr/>
        <p:txBody>
          <a:bodyPr/>
          <a:lstStyle/>
          <a:p>
            <a:fld id="{3310C8B7-56F7-4036-B4B2-B0A042970849}" type="datetimeFigureOut">
              <a:rPr lang="en-GB" smtClean="0"/>
              <a:t>17/09/2024</a:t>
            </a:fld>
            <a:endParaRPr lang="en-GB"/>
          </a:p>
        </p:txBody>
      </p:sp>
      <p:sp>
        <p:nvSpPr>
          <p:cNvPr id="6" name="Footer Placeholder 5">
            <a:extLst>
              <a:ext uri="{FF2B5EF4-FFF2-40B4-BE49-F238E27FC236}">
                <a16:creationId xmlns:a16="http://schemas.microsoft.com/office/drawing/2014/main" id="{F3982123-E1E5-4C58-BA6B-D8EE820985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4039E28-7C68-4D3D-B0F2-BB0AEEA4898D}"/>
              </a:ext>
            </a:extLst>
          </p:cNvPr>
          <p:cNvSpPr>
            <a:spLocks noGrp="1"/>
          </p:cNvSpPr>
          <p:nvPr>
            <p:ph type="sldNum" sz="quarter" idx="12"/>
          </p:nvPr>
        </p:nvSpPr>
        <p:spPr/>
        <p:txBody>
          <a:bodyPr/>
          <a:lstStyle/>
          <a:p>
            <a:fld id="{A45D324D-77B8-4382-809D-5AF0396E6066}" type="slidenum">
              <a:rPr lang="en-GB" smtClean="0"/>
              <a:t>‹#›</a:t>
            </a:fld>
            <a:endParaRPr lang="en-GB"/>
          </a:p>
        </p:txBody>
      </p:sp>
    </p:spTree>
    <p:extLst>
      <p:ext uri="{BB962C8B-B14F-4D97-AF65-F5344CB8AC3E}">
        <p14:creationId xmlns:p14="http://schemas.microsoft.com/office/powerpoint/2010/main" val="2463576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B68A1C-1346-48D1-98DC-1F63F1A56E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4EA2C1-C22F-4BF3-98F5-2BDAA47C49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7EEBDB-CCB7-47B5-BCAC-CD50F26DBA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10C8B7-56F7-4036-B4B2-B0A042970849}" type="datetimeFigureOut">
              <a:rPr lang="en-GB" smtClean="0"/>
              <a:t>17/09/2024</a:t>
            </a:fld>
            <a:endParaRPr lang="en-GB"/>
          </a:p>
        </p:txBody>
      </p:sp>
      <p:sp>
        <p:nvSpPr>
          <p:cNvPr id="5" name="Footer Placeholder 4">
            <a:extLst>
              <a:ext uri="{FF2B5EF4-FFF2-40B4-BE49-F238E27FC236}">
                <a16:creationId xmlns:a16="http://schemas.microsoft.com/office/drawing/2014/main" id="{68C9A0D6-4FDC-42BB-9677-5232994198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7F8F6B3-C7EE-4449-9D94-98BB7D6B7A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5D324D-77B8-4382-809D-5AF0396E6066}" type="slidenum">
              <a:rPr lang="en-GB" smtClean="0"/>
              <a:t>‹#›</a:t>
            </a:fld>
            <a:endParaRPr lang="en-GB"/>
          </a:p>
        </p:txBody>
      </p:sp>
      <p:pic>
        <p:nvPicPr>
          <p:cNvPr id="8" name="Picture 7">
            <a:extLst>
              <a:ext uri="{FF2B5EF4-FFF2-40B4-BE49-F238E27FC236}">
                <a16:creationId xmlns:a16="http://schemas.microsoft.com/office/drawing/2014/main" id="{2396DA9E-9BAD-42C0-6D71-8AEE02B0AC16}"/>
              </a:ext>
            </a:extLst>
          </p:cNvPr>
          <p:cNvPicPr>
            <a:picLocks noChangeAspect="1"/>
          </p:cNvPicPr>
          <p:nvPr userDrawn="1"/>
        </p:nvPicPr>
        <p:blipFill>
          <a:blip r:embed="rId14"/>
          <a:stretch>
            <a:fillRect/>
          </a:stretch>
        </p:blipFill>
        <p:spPr>
          <a:xfrm>
            <a:off x="34405" y="63802"/>
            <a:ext cx="1213617" cy="734556"/>
          </a:xfrm>
          <a:prstGeom prst="rect">
            <a:avLst/>
          </a:prstGeom>
        </p:spPr>
      </p:pic>
      <p:sp>
        <p:nvSpPr>
          <p:cNvPr id="7" name="Rectangle 6">
            <a:extLst>
              <a:ext uri="{FF2B5EF4-FFF2-40B4-BE49-F238E27FC236}">
                <a16:creationId xmlns:a16="http://schemas.microsoft.com/office/drawing/2014/main" id="{1B2F3CF3-69A6-FDF7-38D8-251A92B540F9}"/>
              </a:ext>
            </a:extLst>
          </p:cNvPr>
          <p:cNvSpPr/>
          <p:nvPr userDrawn="1"/>
        </p:nvSpPr>
        <p:spPr>
          <a:xfrm>
            <a:off x="9647104" y="5449677"/>
            <a:ext cx="2544896" cy="1408323"/>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05ECE256-45E6-A09B-BE16-4E9D0BCDB403}"/>
              </a:ext>
            </a:extLst>
          </p:cNvPr>
          <p:cNvSpPr/>
          <p:nvPr userDrawn="1"/>
        </p:nvSpPr>
        <p:spPr>
          <a:xfrm>
            <a:off x="7249099" y="4138670"/>
            <a:ext cx="4942901" cy="2719330"/>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863431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oleObject" Target="../embeddings/oleObject1.bin"/><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CF7038-7616-44A7-B88A-F60D763DB6CA}"/>
              </a:ext>
            </a:extLst>
          </p:cNvPr>
          <p:cNvSpPr>
            <a:spLocks noGrp="1"/>
          </p:cNvSpPr>
          <p:nvPr>
            <p:ph type="ctrTitle"/>
          </p:nvPr>
        </p:nvSpPr>
        <p:spPr/>
        <p:txBody>
          <a:bodyPr/>
          <a:lstStyle/>
          <a:p>
            <a:r>
              <a:rPr lang="en-GB" dirty="0">
                <a:solidFill>
                  <a:srgbClr val="C00000"/>
                </a:solidFill>
              </a:rPr>
              <a:t>Applications of Compact SRF Linacs</a:t>
            </a:r>
          </a:p>
        </p:txBody>
      </p:sp>
      <p:sp>
        <p:nvSpPr>
          <p:cNvPr id="3" name="Subtitle 2">
            <a:extLst>
              <a:ext uri="{FF2B5EF4-FFF2-40B4-BE49-F238E27FC236}">
                <a16:creationId xmlns:a16="http://schemas.microsoft.com/office/drawing/2014/main" id="{71445244-9531-4C40-B288-3220543C733F}"/>
              </a:ext>
            </a:extLst>
          </p:cNvPr>
          <p:cNvSpPr>
            <a:spLocks noGrp="1"/>
          </p:cNvSpPr>
          <p:nvPr>
            <p:ph type="subTitle" idx="1"/>
          </p:nvPr>
        </p:nvSpPr>
        <p:spPr/>
        <p:txBody>
          <a:bodyPr/>
          <a:lstStyle/>
          <a:p>
            <a:r>
              <a:rPr lang="en-GB" dirty="0"/>
              <a:t>Prof Graeme Burt</a:t>
            </a:r>
          </a:p>
          <a:p>
            <a:r>
              <a:rPr lang="en-GB" dirty="0"/>
              <a:t>Cockcroft Institute/ Lancaster University</a:t>
            </a:r>
          </a:p>
        </p:txBody>
      </p:sp>
    </p:spTree>
    <p:extLst>
      <p:ext uri="{BB962C8B-B14F-4D97-AF65-F5344CB8AC3E}">
        <p14:creationId xmlns:p14="http://schemas.microsoft.com/office/powerpoint/2010/main" val="2227976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E1862-C627-4BA6-9CA6-250CAC5C61E1}"/>
              </a:ext>
            </a:extLst>
          </p:cNvPr>
          <p:cNvSpPr>
            <a:spLocks noGrp="1"/>
          </p:cNvSpPr>
          <p:nvPr>
            <p:ph type="title"/>
          </p:nvPr>
        </p:nvSpPr>
        <p:spPr>
          <a:xfrm>
            <a:off x="1520190" y="272097"/>
            <a:ext cx="10972800" cy="1143000"/>
          </a:xfrm>
        </p:spPr>
        <p:txBody>
          <a:bodyPr/>
          <a:lstStyle/>
          <a:p>
            <a:r>
              <a:rPr lang="en-GB" dirty="0">
                <a:solidFill>
                  <a:srgbClr val="C00000"/>
                </a:solidFill>
              </a:rPr>
              <a:t>Efficiency</a:t>
            </a:r>
          </a:p>
        </p:txBody>
      </p:sp>
      <p:sp>
        <p:nvSpPr>
          <p:cNvPr id="3" name="Text Placeholder 2">
            <a:extLst>
              <a:ext uri="{FF2B5EF4-FFF2-40B4-BE49-F238E27FC236}">
                <a16:creationId xmlns:a16="http://schemas.microsoft.com/office/drawing/2014/main" id="{410BEE78-D204-4B19-9105-759417DCE025}"/>
              </a:ext>
            </a:extLst>
          </p:cNvPr>
          <p:cNvSpPr>
            <a:spLocks noGrp="1"/>
          </p:cNvSpPr>
          <p:nvPr>
            <p:ph type="body" sz="half" idx="1"/>
          </p:nvPr>
        </p:nvSpPr>
        <p:spPr>
          <a:xfrm>
            <a:off x="365760" y="1417638"/>
            <a:ext cx="5384800" cy="4525963"/>
          </a:xfrm>
        </p:spPr>
        <p:txBody>
          <a:bodyPr>
            <a:normAutofit lnSpcReduction="10000"/>
          </a:bodyPr>
          <a:lstStyle/>
          <a:p>
            <a:r>
              <a:rPr lang="en-GB" dirty="0"/>
              <a:t>Shown on the right is an example of the 100 MHz cavity </a:t>
            </a:r>
          </a:p>
          <a:p>
            <a:r>
              <a:rPr lang="en-GB" dirty="0">
                <a:solidFill>
                  <a:srgbClr val="0070C0"/>
                </a:solidFill>
              </a:rPr>
              <a:t>Higher beam power gives higher efficiency for a given beam voltage</a:t>
            </a:r>
          </a:p>
          <a:p>
            <a:r>
              <a:rPr lang="en-GB" dirty="0"/>
              <a:t>As can be seen lower voltages lead to higher efficiencies as the cavity absorbs less power.</a:t>
            </a:r>
          </a:p>
          <a:p>
            <a:r>
              <a:rPr lang="en-GB" dirty="0">
                <a:solidFill>
                  <a:srgbClr val="0070C0"/>
                </a:solidFill>
              </a:rPr>
              <a:t>Higher RF powers deliver higher efficiency but average power is limited by heat</a:t>
            </a:r>
          </a:p>
          <a:p>
            <a:endParaRPr lang="en-GB" dirty="0"/>
          </a:p>
        </p:txBody>
      </p:sp>
      <p:sp>
        <p:nvSpPr>
          <p:cNvPr id="4" name="Chart Placeholder 3">
            <a:extLst>
              <a:ext uri="{FF2B5EF4-FFF2-40B4-BE49-F238E27FC236}">
                <a16:creationId xmlns:a16="http://schemas.microsoft.com/office/drawing/2014/main" id="{012F0A2D-6862-49B8-A1F8-A58823BCC425}"/>
              </a:ext>
            </a:extLst>
          </p:cNvPr>
          <p:cNvSpPr>
            <a:spLocks noGrp="1"/>
          </p:cNvSpPr>
          <p:nvPr>
            <p:ph type="chart" sz="half" idx="2"/>
          </p:nvPr>
        </p:nvSpPr>
        <p:spPr/>
        <p:txBody>
          <a:bodyPr/>
          <a:lstStyle/>
          <a:p>
            <a:endParaRPr lang="en-GB"/>
          </a:p>
        </p:txBody>
      </p:sp>
      <p:pic>
        <p:nvPicPr>
          <p:cNvPr id="5" name="Picture 4">
            <a:extLst>
              <a:ext uri="{FF2B5EF4-FFF2-40B4-BE49-F238E27FC236}">
                <a16:creationId xmlns:a16="http://schemas.microsoft.com/office/drawing/2014/main" id="{577800E6-922A-477E-AB44-B5A1FA124573}"/>
              </a:ext>
            </a:extLst>
          </p:cNvPr>
          <p:cNvPicPr>
            <a:picLocks noChangeAspect="1"/>
          </p:cNvPicPr>
          <p:nvPr/>
        </p:nvPicPr>
        <p:blipFill>
          <a:blip r:embed="rId2"/>
          <a:stretch>
            <a:fillRect/>
          </a:stretch>
        </p:blipFill>
        <p:spPr>
          <a:xfrm>
            <a:off x="5996900" y="-45020"/>
            <a:ext cx="6157763" cy="3592028"/>
          </a:xfrm>
          <a:prstGeom prst="rect">
            <a:avLst/>
          </a:prstGeom>
        </p:spPr>
      </p:pic>
      <p:pic>
        <p:nvPicPr>
          <p:cNvPr id="6" name="Picture 5">
            <a:extLst>
              <a:ext uri="{FF2B5EF4-FFF2-40B4-BE49-F238E27FC236}">
                <a16:creationId xmlns:a16="http://schemas.microsoft.com/office/drawing/2014/main" id="{F9C1F0CC-BC79-43C2-8904-ABBDFADBC774}"/>
              </a:ext>
            </a:extLst>
          </p:cNvPr>
          <p:cNvPicPr>
            <a:picLocks noChangeAspect="1"/>
          </p:cNvPicPr>
          <p:nvPr/>
        </p:nvPicPr>
        <p:blipFill>
          <a:blip r:embed="rId3"/>
          <a:stretch>
            <a:fillRect/>
          </a:stretch>
        </p:blipFill>
        <p:spPr>
          <a:xfrm>
            <a:off x="5976982" y="3547008"/>
            <a:ext cx="6197600" cy="3308012"/>
          </a:xfrm>
          <a:prstGeom prst="rect">
            <a:avLst/>
          </a:prstGeom>
        </p:spPr>
      </p:pic>
      <p:sp>
        <p:nvSpPr>
          <p:cNvPr id="7" name="TextBox 6">
            <a:extLst>
              <a:ext uri="{FF2B5EF4-FFF2-40B4-BE49-F238E27FC236}">
                <a16:creationId xmlns:a16="http://schemas.microsoft.com/office/drawing/2014/main" id="{AD83FF21-C18B-464A-B9C8-F8CA836B0E4A}"/>
              </a:ext>
            </a:extLst>
          </p:cNvPr>
          <p:cNvSpPr txBox="1"/>
          <p:nvPr/>
        </p:nvSpPr>
        <p:spPr>
          <a:xfrm>
            <a:off x="6197600" y="6374675"/>
            <a:ext cx="1454331" cy="369332"/>
          </a:xfrm>
          <a:prstGeom prst="rect">
            <a:avLst/>
          </a:prstGeom>
          <a:noFill/>
        </p:spPr>
        <p:txBody>
          <a:bodyPr wrap="square" rtlCol="0">
            <a:spAutoFit/>
          </a:bodyPr>
          <a:lstStyle/>
          <a:p>
            <a:r>
              <a:rPr lang="en-GB" dirty="0"/>
              <a:t>Pin= 1 MW</a:t>
            </a:r>
          </a:p>
        </p:txBody>
      </p:sp>
      <p:sp>
        <p:nvSpPr>
          <p:cNvPr id="8" name="TextBox 7">
            <a:extLst>
              <a:ext uri="{FF2B5EF4-FFF2-40B4-BE49-F238E27FC236}">
                <a16:creationId xmlns:a16="http://schemas.microsoft.com/office/drawing/2014/main" id="{116390F0-8556-4F60-910C-F35577AED40C}"/>
              </a:ext>
            </a:extLst>
          </p:cNvPr>
          <p:cNvSpPr txBox="1"/>
          <p:nvPr/>
        </p:nvSpPr>
        <p:spPr>
          <a:xfrm>
            <a:off x="6104709" y="3099764"/>
            <a:ext cx="1297577" cy="369332"/>
          </a:xfrm>
          <a:prstGeom prst="rect">
            <a:avLst/>
          </a:prstGeom>
          <a:noFill/>
        </p:spPr>
        <p:txBody>
          <a:bodyPr wrap="square" rtlCol="0">
            <a:spAutoFit/>
          </a:bodyPr>
          <a:lstStyle/>
          <a:p>
            <a:r>
              <a:rPr lang="en-GB" dirty="0"/>
              <a:t>V= 1 MV</a:t>
            </a:r>
          </a:p>
        </p:txBody>
      </p:sp>
    </p:spTree>
    <p:extLst>
      <p:ext uri="{BB962C8B-B14F-4D97-AF65-F5344CB8AC3E}">
        <p14:creationId xmlns:p14="http://schemas.microsoft.com/office/powerpoint/2010/main" val="17589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0" y="365125"/>
            <a:ext cx="9639300" cy="1325563"/>
          </a:xfrm>
        </p:spPr>
        <p:txBody>
          <a:bodyPr/>
          <a:lstStyle/>
          <a:p>
            <a:r>
              <a:rPr lang="en-US" dirty="0">
                <a:solidFill>
                  <a:srgbClr val="C00000"/>
                </a:solidFill>
              </a:rPr>
              <a:t>Normal conducting competitors</a:t>
            </a:r>
            <a:endParaRPr lang="en-GB" dirty="0">
              <a:solidFill>
                <a:srgbClr val="C00000"/>
              </a:solidFill>
            </a:endParaRPr>
          </a:p>
        </p:txBody>
      </p:sp>
      <p:sp>
        <p:nvSpPr>
          <p:cNvPr id="3" name="Content Placeholder 2"/>
          <p:cNvSpPr>
            <a:spLocks noGrp="1"/>
          </p:cNvSpPr>
          <p:nvPr>
            <p:ph idx="1"/>
          </p:nvPr>
        </p:nvSpPr>
        <p:spPr>
          <a:xfrm>
            <a:off x="544585" y="1516414"/>
            <a:ext cx="4048387" cy="2811145"/>
          </a:xfrm>
        </p:spPr>
        <p:txBody>
          <a:bodyPr>
            <a:normAutofit fontScale="70000" lnSpcReduction="20000"/>
          </a:bodyPr>
          <a:lstStyle/>
          <a:p>
            <a:r>
              <a:rPr lang="en-US" dirty="0" err="1"/>
              <a:t>Budker</a:t>
            </a:r>
            <a:r>
              <a:rPr lang="en-US" dirty="0"/>
              <a:t> INP has developed ILU-14 radio-frequency pulsed linear accelerator capable of providing 100 kW beam at 7.5–10 MeV.</a:t>
            </a:r>
          </a:p>
          <a:p>
            <a:r>
              <a:rPr lang="en-US" dirty="0"/>
              <a:t>The accelerator has fast removable X-ray converter and can operate both in e-beam and X- ray processing modes. </a:t>
            </a:r>
          </a:p>
          <a:p>
            <a:r>
              <a:rPr lang="en-US" dirty="0"/>
              <a:t>The machine utilizes a low frequency (176 MHz) SW accelerating structure</a:t>
            </a:r>
            <a:endParaRPr lang="en-GB" dirty="0"/>
          </a:p>
        </p:txBody>
      </p:sp>
      <p:pic>
        <p:nvPicPr>
          <p:cNvPr id="30722" name="Picture 2"/>
          <p:cNvPicPr>
            <a:picLocks noChangeAspect="1" noChangeArrowheads="1"/>
          </p:cNvPicPr>
          <p:nvPr/>
        </p:nvPicPr>
        <p:blipFill>
          <a:blip r:embed="rId2" cstate="print"/>
          <a:srcRect l="9900" t="16650" r="9551" b="3550"/>
          <a:stretch/>
        </p:blipFill>
        <p:spPr bwMode="auto">
          <a:xfrm>
            <a:off x="4987289" y="1737361"/>
            <a:ext cx="6153151" cy="4552950"/>
          </a:xfrm>
          <a:prstGeom prst="rect">
            <a:avLst/>
          </a:prstGeom>
          <a:noFill/>
          <a:ln w="9525">
            <a:noFill/>
            <a:miter lim="800000"/>
            <a:headEnd/>
            <a:tailEnd/>
          </a:ln>
        </p:spPr>
      </p:pic>
      <p:pic>
        <p:nvPicPr>
          <p:cNvPr id="6" name="Picture 5">
            <a:extLst>
              <a:ext uri="{FF2B5EF4-FFF2-40B4-BE49-F238E27FC236}">
                <a16:creationId xmlns:a16="http://schemas.microsoft.com/office/drawing/2014/main" id="{37A8E287-4691-AF0B-00BE-70BF313AA780}"/>
              </a:ext>
            </a:extLst>
          </p:cNvPr>
          <p:cNvPicPr>
            <a:picLocks noChangeAspect="1"/>
          </p:cNvPicPr>
          <p:nvPr/>
        </p:nvPicPr>
        <p:blipFill>
          <a:blip r:embed="rId3"/>
          <a:stretch>
            <a:fillRect/>
          </a:stretch>
        </p:blipFill>
        <p:spPr>
          <a:xfrm>
            <a:off x="778221" y="4247864"/>
            <a:ext cx="3672139" cy="2472810"/>
          </a:xfrm>
          <a:prstGeom prst="rect">
            <a:avLst/>
          </a:prstGeom>
        </p:spPr>
      </p:pic>
    </p:spTree>
    <p:extLst>
      <p:ext uri="{BB962C8B-B14F-4D97-AF65-F5344CB8AC3E}">
        <p14:creationId xmlns:p14="http://schemas.microsoft.com/office/powerpoint/2010/main" val="1204825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65125"/>
            <a:ext cx="9753600" cy="1325563"/>
          </a:xfrm>
        </p:spPr>
        <p:txBody>
          <a:bodyPr/>
          <a:lstStyle/>
          <a:p>
            <a:r>
              <a:rPr lang="en-GB" dirty="0" err="1">
                <a:solidFill>
                  <a:srgbClr val="C00000"/>
                </a:solidFill>
              </a:rPr>
              <a:t>Rhodotron</a:t>
            </a:r>
            <a:endParaRPr lang="en-GB" dirty="0">
              <a:solidFill>
                <a:srgbClr val="C00000"/>
              </a:solidFill>
            </a:endParaRPr>
          </a:p>
        </p:txBody>
      </p:sp>
      <p:sp>
        <p:nvSpPr>
          <p:cNvPr id="3" name="Content Placeholder 2"/>
          <p:cNvSpPr>
            <a:spLocks noGrp="1"/>
          </p:cNvSpPr>
          <p:nvPr>
            <p:ph idx="1"/>
          </p:nvPr>
        </p:nvSpPr>
        <p:spPr>
          <a:xfrm>
            <a:off x="1291590" y="4221088"/>
            <a:ext cx="4588386" cy="2304256"/>
          </a:xfrm>
        </p:spPr>
        <p:txBody>
          <a:bodyPr>
            <a:normAutofit fontScale="62500" lnSpcReduction="20000"/>
          </a:bodyPr>
          <a:lstStyle/>
          <a:p>
            <a:r>
              <a:rPr lang="en-GB" dirty="0"/>
              <a:t>There is also the option of a </a:t>
            </a:r>
            <a:r>
              <a:rPr lang="en-GB" dirty="0" err="1"/>
              <a:t>Rhodotron</a:t>
            </a:r>
            <a:r>
              <a:rPr lang="en-GB" dirty="0"/>
              <a:t> (IBA) which is less common.</a:t>
            </a:r>
          </a:p>
          <a:p>
            <a:r>
              <a:rPr lang="en-GB" dirty="0"/>
              <a:t>Can reach 200-700 kW, 5-10 MeV at an </a:t>
            </a:r>
            <a:r>
              <a:rPr lang="en-GB" b="1" dirty="0">
                <a:solidFill>
                  <a:srgbClr val="C00000"/>
                </a:solidFill>
              </a:rPr>
              <a:t>efficiency of 40-50%.</a:t>
            </a:r>
          </a:p>
          <a:p>
            <a:r>
              <a:rPr lang="en-GB" dirty="0"/>
              <a:t>RF is 100-200 MHz Tetrodes</a:t>
            </a:r>
          </a:p>
          <a:p>
            <a:r>
              <a:rPr lang="en-GB" dirty="0"/>
              <a:t>Despite what it looks like it is quite simple to maintain (according to IBA)</a:t>
            </a:r>
          </a:p>
          <a:p>
            <a:r>
              <a:rPr lang="en-GB" b="1" dirty="0">
                <a:solidFill>
                  <a:srgbClr val="C00000"/>
                </a:solidFill>
              </a:rPr>
              <a:t>Costs ~$7M</a:t>
            </a:r>
          </a:p>
        </p:txBody>
      </p:sp>
      <p:pic>
        <p:nvPicPr>
          <p:cNvPr id="110594" name="Picture 2" descr="http://upload.wikimedia.org/wikipedia/commons/0/06/Rhodotron_coupe.JPG"/>
          <p:cNvPicPr>
            <a:picLocks noChangeAspect="1" noChangeArrowheads="1"/>
          </p:cNvPicPr>
          <p:nvPr/>
        </p:nvPicPr>
        <p:blipFill>
          <a:blip r:embed="rId3" cstate="print"/>
          <a:srcRect/>
          <a:stretch>
            <a:fillRect/>
          </a:stretch>
        </p:blipFill>
        <p:spPr bwMode="auto">
          <a:xfrm>
            <a:off x="6168008" y="2348881"/>
            <a:ext cx="3919464" cy="3995447"/>
          </a:xfrm>
          <a:prstGeom prst="rect">
            <a:avLst/>
          </a:prstGeom>
          <a:noFill/>
        </p:spPr>
      </p:pic>
      <p:pic>
        <p:nvPicPr>
          <p:cNvPr id="110596" name="Picture 4" descr="File:Rhodotron rosace.jpg"/>
          <p:cNvPicPr>
            <a:picLocks noChangeAspect="1" noChangeArrowheads="1"/>
          </p:cNvPicPr>
          <p:nvPr/>
        </p:nvPicPr>
        <p:blipFill>
          <a:blip r:embed="rId4" cstate="print"/>
          <a:srcRect/>
          <a:stretch>
            <a:fillRect/>
          </a:stretch>
        </p:blipFill>
        <p:spPr bwMode="auto">
          <a:xfrm>
            <a:off x="1775520" y="1484784"/>
            <a:ext cx="4223686" cy="2592288"/>
          </a:xfrm>
          <a:prstGeom prst="rect">
            <a:avLst/>
          </a:prstGeom>
          <a:noFill/>
        </p:spPr>
      </p:pic>
      <p:pic>
        <p:nvPicPr>
          <p:cNvPr id="110598" name="Picture 6" descr="http://www.rada.or.jp/database/home4/normal/ht-docs/member/fig/040176c.gif"/>
          <p:cNvPicPr>
            <a:picLocks noChangeAspect="1" noChangeArrowheads="1"/>
          </p:cNvPicPr>
          <p:nvPr/>
        </p:nvPicPr>
        <p:blipFill>
          <a:blip r:embed="rId5" cstate="print"/>
          <a:srcRect/>
          <a:stretch>
            <a:fillRect/>
          </a:stretch>
        </p:blipFill>
        <p:spPr bwMode="auto">
          <a:xfrm>
            <a:off x="7639050" y="0"/>
            <a:ext cx="3028950" cy="240982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47E92-4C86-3AE5-925D-AEB2E428DEE6}"/>
              </a:ext>
            </a:extLst>
          </p:cNvPr>
          <p:cNvSpPr>
            <a:spLocks noGrp="1"/>
          </p:cNvSpPr>
          <p:nvPr>
            <p:ph type="title"/>
          </p:nvPr>
        </p:nvSpPr>
        <p:spPr>
          <a:xfrm>
            <a:off x="1398270" y="259053"/>
            <a:ext cx="9944100" cy="1325563"/>
          </a:xfrm>
        </p:spPr>
        <p:txBody>
          <a:bodyPr/>
          <a:lstStyle/>
          <a:p>
            <a:r>
              <a:rPr lang="en-US" dirty="0">
                <a:solidFill>
                  <a:srgbClr val="C00000"/>
                </a:solidFill>
              </a:rPr>
              <a:t>What limits competitiveness?</a:t>
            </a:r>
            <a:br>
              <a:rPr lang="en-US" dirty="0">
                <a:solidFill>
                  <a:srgbClr val="C00000"/>
                </a:solidFill>
              </a:rPr>
            </a:br>
            <a:r>
              <a:rPr lang="en-US" dirty="0">
                <a:solidFill>
                  <a:srgbClr val="C00000"/>
                </a:solidFill>
              </a:rPr>
              <a:t>1. Cryocoolers</a:t>
            </a:r>
            <a:endParaRPr lang="en-GB" dirty="0">
              <a:solidFill>
                <a:srgbClr val="C00000"/>
              </a:solidFill>
            </a:endParaRPr>
          </a:p>
        </p:txBody>
      </p:sp>
      <p:sp>
        <p:nvSpPr>
          <p:cNvPr id="3" name="Content Placeholder 2">
            <a:extLst>
              <a:ext uri="{FF2B5EF4-FFF2-40B4-BE49-F238E27FC236}">
                <a16:creationId xmlns:a16="http://schemas.microsoft.com/office/drawing/2014/main" id="{9B1A75D1-A196-DDF4-E3A6-EB44D4A33AC6}"/>
              </a:ext>
            </a:extLst>
          </p:cNvPr>
          <p:cNvSpPr>
            <a:spLocks noGrp="1"/>
          </p:cNvSpPr>
          <p:nvPr>
            <p:ph idx="1"/>
          </p:nvPr>
        </p:nvSpPr>
        <p:spPr>
          <a:xfrm>
            <a:off x="838200" y="1825625"/>
            <a:ext cx="6223612" cy="4351338"/>
          </a:xfrm>
        </p:spPr>
        <p:txBody>
          <a:bodyPr>
            <a:normAutofit fontScale="92500" lnSpcReduction="10000"/>
          </a:bodyPr>
          <a:lstStyle/>
          <a:p>
            <a:r>
              <a:rPr lang="en-US" dirty="0"/>
              <a:t>A </a:t>
            </a:r>
            <a:r>
              <a:rPr lang="en-US" dirty="0" err="1"/>
              <a:t>LHe</a:t>
            </a:r>
            <a:r>
              <a:rPr lang="en-US" dirty="0"/>
              <a:t> system at 4.2 K with 7.2 Watts of power, needs a wall plug power of 2.5 kW</a:t>
            </a:r>
          </a:p>
          <a:p>
            <a:r>
              <a:rPr lang="en-US" dirty="0"/>
              <a:t>A cryocooler at 7.2 K at 4 Watts of power needs a wall plug power of 12.5 kW.</a:t>
            </a:r>
          </a:p>
          <a:p>
            <a:r>
              <a:rPr lang="en-GB" dirty="0"/>
              <a:t>SHI RJT-100 delivers 9 watts at 4.2 K needs 14 kW</a:t>
            </a:r>
          </a:p>
          <a:p>
            <a:r>
              <a:rPr lang="en-GB" dirty="0"/>
              <a:t>For a 1000 kW beam power 14 kW 1.4% of the power but if multiple are needed can reduce efficiency.</a:t>
            </a:r>
          </a:p>
          <a:p>
            <a:r>
              <a:rPr lang="en-GB" dirty="0"/>
              <a:t>Also expensive could be a large part of capital cost and have long cooldown times.</a:t>
            </a:r>
          </a:p>
        </p:txBody>
      </p:sp>
      <p:pic>
        <p:nvPicPr>
          <p:cNvPr id="6" name="Picture 5">
            <a:extLst>
              <a:ext uri="{FF2B5EF4-FFF2-40B4-BE49-F238E27FC236}">
                <a16:creationId xmlns:a16="http://schemas.microsoft.com/office/drawing/2014/main" id="{E1D00FBC-0111-920F-D404-823A03C924F4}"/>
              </a:ext>
            </a:extLst>
          </p:cNvPr>
          <p:cNvPicPr>
            <a:picLocks noChangeAspect="1"/>
          </p:cNvPicPr>
          <p:nvPr/>
        </p:nvPicPr>
        <p:blipFill>
          <a:blip r:embed="rId2"/>
          <a:stretch>
            <a:fillRect/>
          </a:stretch>
        </p:blipFill>
        <p:spPr>
          <a:xfrm>
            <a:off x="8092113" y="0"/>
            <a:ext cx="4009116" cy="6858000"/>
          </a:xfrm>
          <a:prstGeom prst="rect">
            <a:avLst/>
          </a:prstGeom>
        </p:spPr>
      </p:pic>
      <p:sp>
        <p:nvSpPr>
          <p:cNvPr id="7" name="TextBox 6">
            <a:extLst>
              <a:ext uri="{FF2B5EF4-FFF2-40B4-BE49-F238E27FC236}">
                <a16:creationId xmlns:a16="http://schemas.microsoft.com/office/drawing/2014/main" id="{3F9D1345-D855-895D-3D17-32A3C1336CD3}"/>
              </a:ext>
            </a:extLst>
          </p:cNvPr>
          <p:cNvSpPr txBox="1"/>
          <p:nvPr/>
        </p:nvSpPr>
        <p:spPr>
          <a:xfrm>
            <a:off x="287627" y="6417972"/>
            <a:ext cx="4065431" cy="369332"/>
          </a:xfrm>
          <a:prstGeom prst="rect">
            <a:avLst/>
          </a:prstGeom>
          <a:noFill/>
        </p:spPr>
        <p:txBody>
          <a:bodyPr wrap="square" rtlCol="0">
            <a:spAutoFit/>
          </a:bodyPr>
          <a:lstStyle/>
          <a:p>
            <a:r>
              <a:rPr lang="en-US" dirty="0"/>
              <a:t>Courtesy Andrew Blackett-May, STFC</a:t>
            </a:r>
            <a:endParaRPr lang="en-GB" dirty="0"/>
          </a:p>
        </p:txBody>
      </p:sp>
    </p:spTree>
    <p:extLst>
      <p:ext uri="{BB962C8B-B14F-4D97-AF65-F5344CB8AC3E}">
        <p14:creationId xmlns:p14="http://schemas.microsoft.com/office/powerpoint/2010/main" val="1404453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42EB4-007A-5A65-5534-2BB4F8B4F935}"/>
              </a:ext>
            </a:extLst>
          </p:cNvPr>
          <p:cNvSpPr>
            <a:spLocks noGrp="1"/>
          </p:cNvSpPr>
          <p:nvPr>
            <p:ph type="title"/>
          </p:nvPr>
        </p:nvSpPr>
        <p:spPr>
          <a:xfrm>
            <a:off x="1268730" y="365125"/>
            <a:ext cx="10085070" cy="1325563"/>
          </a:xfrm>
        </p:spPr>
        <p:txBody>
          <a:bodyPr/>
          <a:lstStyle/>
          <a:p>
            <a:r>
              <a:rPr lang="en-US" dirty="0">
                <a:solidFill>
                  <a:srgbClr val="C00000"/>
                </a:solidFill>
              </a:rPr>
              <a:t>What limits competitiveness?</a:t>
            </a:r>
            <a:br>
              <a:rPr lang="en-US" dirty="0">
                <a:solidFill>
                  <a:srgbClr val="C00000"/>
                </a:solidFill>
              </a:rPr>
            </a:br>
            <a:r>
              <a:rPr lang="en-US" dirty="0">
                <a:solidFill>
                  <a:srgbClr val="C00000"/>
                </a:solidFill>
              </a:rPr>
              <a:t>2. RF Amplifiers</a:t>
            </a:r>
            <a:endParaRPr lang="en-GB" dirty="0"/>
          </a:p>
        </p:txBody>
      </p:sp>
      <p:sp>
        <p:nvSpPr>
          <p:cNvPr id="3" name="Content Placeholder 2">
            <a:extLst>
              <a:ext uri="{FF2B5EF4-FFF2-40B4-BE49-F238E27FC236}">
                <a16:creationId xmlns:a16="http://schemas.microsoft.com/office/drawing/2014/main" id="{65E2747F-F795-DFB2-65BD-2E419C912C16}"/>
              </a:ext>
            </a:extLst>
          </p:cNvPr>
          <p:cNvSpPr>
            <a:spLocks noGrp="1"/>
          </p:cNvSpPr>
          <p:nvPr>
            <p:ph idx="1"/>
          </p:nvPr>
        </p:nvSpPr>
        <p:spPr>
          <a:xfrm>
            <a:off x="838200" y="1825625"/>
            <a:ext cx="5053013" cy="4351338"/>
          </a:xfrm>
        </p:spPr>
        <p:txBody>
          <a:bodyPr>
            <a:normAutofit fontScale="85000" lnSpcReduction="20000"/>
          </a:bodyPr>
          <a:lstStyle/>
          <a:p>
            <a:r>
              <a:rPr lang="en-US" dirty="0"/>
              <a:t>Need &gt; 1MW CW at 400-1300 MHz</a:t>
            </a:r>
          </a:p>
          <a:p>
            <a:r>
              <a:rPr lang="en-US" dirty="0"/>
              <a:t>Klystrons are a good possibility here</a:t>
            </a:r>
          </a:p>
          <a:p>
            <a:r>
              <a:rPr lang="en-US" dirty="0"/>
              <a:t>Stability isn’t required so can run at saturation (60% efficiency) but this would immediately put the linac at the </a:t>
            </a:r>
            <a:r>
              <a:rPr lang="en-US" b="1" u="sng" dirty="0">
                <a:solidFill>
                  <a:srgbClr val="0070C0"/>
                </a:solidFill>
              </a:rPr>
              <a:t>same efficiency as a </a:t>
            </a:r>
            <a:r>
              <a:rPr lang="en-US" b="1" u="sng" dirty="0" err="1">
                <a:solidFill>
                  <a:srgbClr val="0070C0"/>
                </a:solidFill>
              </a:rPr>
              <a:t>Rhodotron</a:t>
            </a:r>
            <a:endParaRPr lang="en-US" b="1" u="sng" dirty="0">
              <a:solidFill>
                <a:srgbClr val="0070C0"/>
              </a:solidFill>
            </a:endParaRPr>
          </a:p>
          <a:p>
            <a:r>
              <a:rPr lang="en-US" dirty="0">
                <a:solidFill>
                  <a:srgbClr val="C00000"/>
                </a:solidFill>
              </a:rPr>
              <a:t>New high efficiency klystrons may achieve 80-90% efficiency</a:t>
            </a:r>
            <a:r>
              <a:rPr lang="en-US" dirty="0"/>
              <a:t>.</a:t>
            </a:r>
          </a:p>
          <a:p>
            <a:r>
              <a:rPr lang="en-US" dirty="0"/>
              <a:t>Example FCC: 400 MHz, 1 MW, 86% efficiency</a:t>
            </a:r>
          </a:p>
          <a:p>
            <a:r>
              <a:rPr lang="en-US" dirty="0"/>
              <a:t>Phase-locked magnetrons at 800 MHz also 80-90% efficiency but &lt;100 kW</a:t>
            </a:r>
            <a:endParaRPr lang="en-GB" dirty="0"/>
          </a:p>
        </p:txBody>
      </p:sp>
      <p:pic>
        <p:nvPicPr>
          <p:cNvPr id="5" name="Picture 4">
            <a:extLst>
              <a:ext uri="{FF2B5EF4-FFF2-40B4-BE49-F238E27FC236}">
                <a16:creationId xmlns:a16="http://schemas.microsoft.com/office/drawing/2014/main" id="{9CF0E99A-3EBE-D74B-473B-3DAC9DEEB4C4}"/>
              </a:ext>
            </a:extLst>
          </p:cNvPr>
          <p:cNvPicPr>
            <a:picLocks noChangeAspect="1"/>
          </p:cNvPicPr>
          <p:nvPr/>
        </p:nvPicPr>
        <p:blipFill>
          <a:blip r:embed="rId2"/>
          <a:stretch>
            <a:fillRect/>
          </a:stretch>
        </p:blipFill>
        <p:spPr>
          <a:xfrm rot="16200000">
            <a:off x="6607005" y="4179861"/>
            <a:ext cx="1972656" cy="3101341"/>
          </a:xfrm>
          <a:prstGeom prst="rect">
            <a:avLst/>
          </a:prstGeom>
        </p:spPr>
      </p:pic>
      <p:pic>
        <p:nvPicPr>
          <p:cNvPr id="6" name="Picture 5">
            <a:extLst>
              <a:ext uri="{FF2B5EF4-FFF2-40B4-BE49-F238E27FC236}">
                <a16:creationId xmlns:a16="http://schemas.microsoft.com/office/drawing/2014/main" id="{8E64B09F-6141-5052-D97C-2A08835029FB}"/>
              </a:ext>
            </a:extLst>
          </p:cNvPr>
          <p:cNvPicPr>
            <a:picLocks noChangeAspect="1"/>
          </p:cNvPicPr>
          <p:nvPr/>
        </p:nvPicPr>
        <p:blipFill rotWithShape="1">
          <a:blip r:embed="rId3"/>
          <a:srcRect l="2206"/>
          <a:stretch/>
        </p:blipFill>
        <p:spPr>
          <a:xfrm>
            <a:off x="6096000" y="971941"/>
            <a:ext cx="5581279" cy="3745159"/>
          </a:xfrm>
          <a:prstGeom prst="rect">
            <a:avLst/>
          </a:prstGeom>
        </p:spPr>
      </p:pic>
    </p:spTree>
    <p:extLst>
      <p:ext uri="{BB962C8B-B14F-4D97-AF65-F5344CB8AC3E}">
        <p14:creationId xmlns:p14="http://schemas.microsoft.com/office/powerpoint/2010/main" val="2792096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642AA-5AF7-696C-600C-B04268B8830E}"/>
              </a:ext>
            </a:extLst>
          </p:cNvPr>
          <p:cNvSpPr>
            <a:spLocks noGrp="1"/>
          </p:cNvSpPr>
          <p:nvPr>
            <p:ph type="title"/>
          </p:nvPr>
        </p:nvSpPr>
        <p:spPr>
          <a:xfrm>
            <a:off x="1554051" y="365125"/>
            <a:ext cx="7267978" cy="1325563"/>
          </a:xfrm>
        </p:spPr>
        <p:txBody>
          <a:bodyPr/>
          <a:lstStyle/>
          <a:p>
            <a:r>
              <a:rPr lang="en-US" dirty="0">
                <a:solidFill>
                  <a:srgbClr val="C00000"/>
                </a:solidFill>
              </a:rPr>
              <a:t>Fermilab: Medical waste sterilization</a:t>
            </a:r>
            <a:endParaRPr lang="en-GB" dirty="0">
              <a:solidFill>
                <a:srgbClr val="C00000"/>
              </a:solidFill>
            </a:endParaRPr>
          </a:p>
        </p:txBody>
      </p:sp>
      <p:sp>
        <p:nvSpPr>
          <p:cNvPr id="3" name="Content Placeholder 2">
            <a:extLst>
              <a:ext uri="{FF2B5EF4-FFF2-40B4-BE49-F238E27FC236}">
                <a16:creationId xmlns:a16="http://schemas.microsoft.com/office/drawing/2014/main" id="{C0DB8C32-273E-89CE-403B-195204A24EE4}"/>
              </a:ext>
            </a:extLst>
          </p:cNvPr>
          <p:cNvSpPr>
            <a:spLocks noGrp="1"/>
          </p:cNvSpPr>
          <p:nvPr>
            <p:ph idx="1"/>
          </p:nvPr>
        </p:nvSpPr>
        <p:spPr>
          <a:xfrm>
            <a:off x="838200" y="1825625"/>
            <a:ext cx="5313608" cy="4351338"/>
          </a:xfrm>
        </p:spPr>
        <p:txBody>
          <a:bodyPr>
            <a:normAutofit fontScale="92500" lnSpcReduction="10000"/>
          </a:bodyPr>
          <a:lstStyle/>
          <a:p>
            <a:r>
              <a:rPr lang="en-US" dirty="0"/>
              <a:t>The final goal is an accelerator with 7.5 MeV beam energy and 200 kW beam power, which would be a valid alternative to large cobalt-60 facilities.</a:t>
            </a:r>
          </a:p>
          <a:p>
            <a:r>
              <a:rPr lang="en-US" dirty="0"/>
              <a:t>Initial design is a 1.6 MeV, 20 kW, 650 MHz demonstrator</a:t>
            </a:r>
          </a:p>
          <a:p>
            <a:r>
              <a:rPr lang="en-US" dirty="0"/>
              <a:t>Would be used to generate X-rays</a:t>
            </a:r>
          </a:p>
          <a:p>
            <a:r>
              <a:rPr lang="en-US" dirty="0"/>
              <a:t>2 Cryocoolers at 1.6 MeV, 4 at 7.5 MeV</a:t>
            </a:r>
          </a:p>
          <a:p>
            <a:r>
              <a:rPr lang="en-US" dirty="0"/>
              <a:t>1.5/5.5 cell Nb3Sn cavities</a:t>
            </a:r>
          </a:p>
        </p:txBody>
      </p:sp>
      <p:pic>
        <p:nvPicPr>
          <p:cNvPr id="5" name="Picture 4" descr="A computer generated image of a machine&#10;&#10;Description automatically generated">
            <a:extLst>
              <a:ext uri="{FF2B5EF4-FFF2-40B4-BE49-F238E27FC236}">
                <a16:creationId xmlns:a16="http://schemas.microsoft.com/office/drawing/2014/main" id="{8816162D-2D4C-E769-B85B-4CBD0BEAA3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3745" y="117314"/>
            <a:ext cx="3104137" cy="2795230"/>
          </a:xfrm>
          <a:prstGeom prst="rect">
            <a:avLst/>
          </a:prstGeom>
        </p:spPr>
      </p:pic>
      <p:pic>
        <p:nvPicPr>
          <p:cNvPr id="7" name="Picture 6">
            <a:extLst>
              <a:ext uri="{FF2B5EF4-FFF2-40B4-BE49-F238E27FC236}">
                <a16:creationId xmlns:a16="http://schemas.microsoft.com/office/drawing/2014/main" id="{4C8D7B58-45EE-F4F3-6D5D-8FA2BDA05E7F}"/>
              </a:ext>
            </a:extLst>
          </p:cNvPr>
          <p:cNvPicPr>
            <a:picLocks noChangeAspect="1"/>
          </p:cNvPicPr>
          <p:nvPr/>
        </p:nvPicPr>
        <p:blipFill>
          <a:blip r:embed="rId3"/>
          <a:stretch>
            <a:fillRect/>
          </a:stretch>
        </p:blipFill>
        <p:spPr>
          <a:xfrm>
            <a:off x="6404039" y="3460124"/>
            <a:ext cx="5693843" cy="3090515"/>
          </a:xfrm>
          <a:prstGeom prst="rect">
            <a:avLst/>
          </a:prstGeom>
        </p:spPr>
      </p:pic>
    </p:spTree>
    <p:extLst>
      <p:ext uri="{BB962C8B-B14F-4D97-AF65-F5344CB8AC3E}">
        <p14:creationId xmlns:p14="http://schemas.microsoft.com/office/powerpoint/2010/main" val="1540942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642AA-5AF7-696C-600C-B04268B8830E}"/>
              </a:ext>
            </a:extLst>
          </p:cNvPr>
          <p:cNvSpPr>
            <a:spLocks noGrp="1"/>
          </p:cNvSpPr>
          <p:nvPr>
            <p:ph type="title"/>
          </p:nvPr>
        </p:nvSpPr>
        <p:spPr>
          <a:xfrm>
            <a:off x="1554050" y="365125"/>
            <a:ext cx="9799749" cy="1325563"/>
          </a:xfrm>
        </p:spPr>
        <p:txBody>
          <a:bodyPr/>
          <a:lstStyle/>
          <a:p>
            <a:r>
              <a:rPr lang="en-US" dirty="0" err="1">
                <a:solidFill>
                  <a:srgbClr val="C00000"/>
                </a:solidFill>
              </a:rPr>
              <a:t>Jlab</a:t>
            </a:r>
            <a:r>
              <a:rPr lang="en-US" dirty="0">
                <a:solidFill>
                  <a:srgbClr val="C00000"/>
                </a:solidFill>
              </a:rPr>
              <a:t>: Waste Water treatment</a:t>
            </a:r>
            <a:endParaRPr lang="en-GB" dirty="0">
              <a:solidFill>
                <a:srgbClr val="C00000"/>
              </a:solidFill>
            </a:endParaRPr>
          </a:p>
        </p:txBody>
      </p:sp>
      <p:sp>
        <p:nvSpPr>
          <p:cNvPr id="3" name="Content Placeholder 2">
            <a:extLst>
              <a:ext uri="{FF2B5EF4-FFF2-40B4-BE49-F238E27FC236}">
                <a16:creationId xmlns:a16="http://schemas.microsoft.com/office/drawing/2014/main" id="{C0DB8C32-273E-89CE-403B-195204A24EE4}"/>
              </a:ext>
            </a:extLst>
          </p:cNvPr>
          <p:cNvSpPr>
            <a:spLocks noGrp="1"/>
          </p:cNvSpPr>
          <p:nvPr>
            <p:ph idx="1"/>
          </p:nvPr>
        </p:nvSpPr>
        <p:spPr>
          <a:xfrm>
            <a:off x="838200" y="1825625"/>
            <a:ext cx="5566893" cy="4351338"/>
          </a:xfrm>
        </p:spPr>
        <p:txBody>
          <a:bodyPr>
            <a:normAutofit fontScale="92500" lnSpcReduction="20000"/>
          </a:bodyPr>
          <a:lstStyle/>
          <a:p>
            <a:r>
              <a:rPr lang="en-US" dirty="0"/>
              <a:t>10 MeV, 1000 kW </a:t>
            </a:r>
          </a:p>
          <a:p>
            <a:r>
              <a:rPr lang="en-US" dirty="0"/>
              <a:t>Nb3Sn 650 MHz 5-cell</a:t>
            </a:r>
          </a:p>
          <a:p>
            <a:r>
              <a:rPr lang="en-US" dirty="0">
                <a:solidFill>
                  <a:srgbClr val="C00000"/>
                </a:solidFill>
              </a:rPr>
              <a:t>90% RF to beam efficiency, 40% wall plug efficiency</a:t>
            </a:r>
          </a:p>
          <a:p>
            <a:r>
              <a:rPr lang="en-US" dirty="0"/>
              <a:t>8x PT425 Cryocoolers at 4.45 K with 20 Watts capacity</a:t>
            </a:r>
          </a:p>
          <a:p>
            <a:r>
              <a:rPr lang="en-US" dirty="0"/>
              <a:t>Klystron powered </a:t>
            </a:r>
            <a:r>
              <a:rPr lang="en-US" dirty="0">
                <a:solidFill>
                  <a:srgbClr val="0070C0"/>
                </a:solidFill>
              </a:rPr>
              <a:t>(assumed 50% efficiency so can be improved)</a:t>
            </a:r>
          </a:p>
          <a:p>
            <a:r>
              <a:rPr lang="en-US" dirty="0">
                <a:solidFill>
                  <a:srgbClr val="C00000"/>
                </a:solidFill>
              </a:rPr>
              <a:t>~$8M</a:t>
            </a:r>
          </a:p>
          <a:p>
            <a:r>
              <a:rPr lang="en-US" dirty="0"/>
              <a:t>Note this delivers twice the power of the </a:t>
            </a:r>
            <a:r>
              <a:rPr lang="en-US" dirty="0" err="1"/>
              <a:t>Rhodotron</a:t>
            </a:r>
            <a:r>
              <a:rPr lang="en-US" dirty="0"/>
              <a:t> so </a:t>
            </a:r>
            <a:r>
              <a:rPr lang="en-US" b="1" u="sng" dirty="0">
                <a:solidFill>
                  <a:srgbClr val="C00000"/>
                </a:solidFill>
              </a:rPr>
              <a:t>price per MW is almost halved.</a:t>
            </a:r>
            <a:endParaRPr lang="en-GB" b="1" u="sng" dirty="0">
              <a:solidFill>
                <a:srgbClr val="C00000"/>
              </a:solidFill>
            </a:endParaRPr>
          </a:p>
        </p:txBody>
      </p:sp>
      <p:pic>
        <p:nvPicPr>
          <p:cNvPr id="8" name="Picture 7">
            <a:extLst>
              <a:ext uri="{FF2B5EF4-FFF2-40B4-BE49-F238E27FC236}">
                <a16:creationId xmlns:a16="http://schemas.microsoft.com/office/drawing/2014/main" id="{6FF020B2-89CE-DC1C-7B58-7DAB3A699847}"/>
              </a:ext>
            </a:extLst>
          </p:cNvPr>
          <p:cNvPicPr>
            <a:picLocks noChangeAspect="1"/>
          </p:cNvPicPr>
          <p:nvPr/>
        </p:nvPicPr>
        <p:blipFill>
          <a:blip r:embed="rId2"/>
          <a:stretch>
            <a:fillRect/>
          </a:stretch>
        </p:blipFill>
        <p:spPr>
          <a:xfrm>
            <a:off x="6768331" y="1856985"/>
            <a:ext cx="4941267" cy="2566445"/>
          </a:xfrm>
          <a:prstGeom prst="rect">
            <a:avLst/>
          </a:prstGeom>
        </p:spPr>
      </p:pic>
    </p:spTree>
    <p:extLst>
      <p:ext uri="{BB962C8B-B14F-4D97-AF65-F5344CB8AC3E}">
        <p14:creationId xmlns:p14="http://schemas.microsoft.com/office/powerpoint/2010/main" val="37608370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45E84-82F1-05C0-3C9A-FFC02DEEA832}"/>
              </a:ext>
            </a:extLst>
          </p:cNvPr>
          <p:cNvSpPr>
            <a:spLocks noGrp="1"/>
          </p:cNvSpPr>
          <p:nvPr>
            <p:ph type="title"/>
          </p:nvPr>
        </p:nvSpPr>
        <p:spPr>
          <a:xfrm>
            <a:off x="1652788" y="365125"/>
            <a:ext cx="9701011" cy="1325563"/>
          </a:xfrm>
        </p:spPr>
        <p:txBody>
          <a:bodyPr/>
          <a:lstStyle/>
          <a:p>
            <a:r>
              <a:rPr lang="en-US" dirty="0">
                <a:solidFill>
                  <a:srgbClr val="C00000"/>
                </a:solidFill>
              </a:rPr>
              <a:t>Nb vs Nb</a:t>
            </a:r>
            <a:r>
              <a:rPr lang="en-US" baseline="-25000" dirty="0">
                <a:solidFill>
                  <a:srgbClr val="C00000"/>
                </a:solidFill>
              </a:rPr>
              <a:t>3</a:t>
            </a:r>
            <a:r>
              <a:rPr lang="en-US" dirty="0">
                <a:solidFill>
                  <a:srgbClr val="C00000"/>
                </a:solidFill>
              </a:rPr>
              <a:t>Sn</a:t>
            </a:r>
            <a:endParaRPr lang="en-GB" dirty="0">
              <a:solidFill>
                <a:srgbClr val="C00000"/>
              </a:solidFill>
            </a:endParaRPr>
          </a:p>
        </p:txBody>
      </p:sp>
      <p:sp>
        <p:nvSpPr>
          <p:cNvPr id="3" name="Content Placeholder 2">
            <a:extLst>
              <a:ext uri="{FF2B5EF4-FFF2-40B4-BE49-F238E27FC236}">
                <a16:creationId xmlns:a16="http://schemas.microsoft.com/office/drawing/2014/main" id="{4DBFFC4C-1880-9424-DAB7-360B457D82F2}"/>
              </a:ext>
            </a:extLst>
          </p:cNvPr>
          <p:cNvSpPr>
            <a:spLocks noGrp="1"/>
          </p:cNvSpPr>
          <p:nvPr>
            <p:ph idx="1"/>
          </p:nvPr>
        </p:nvSpPr>
        <p:spPr>
          <a:xfrm>
            <a:off x="838200" y="1825625"/>
            <a:ext cx="5854521" cy="4351338"/>
          </a:xfrm>
        </p:spPr>
        <p:txBody>
          <a:bodyPr>
            <a:normAutofit fontScale="92500" lnSpcReduction="10000"/>
          </a:bodyPr>
          <a:lstStyle/>
          <a:p>
            <a:r>
              <a:rPr lang="en-US" dirty="0"/>
              <a:t>Barrier to using Nb is the number of cryocoolers needed to reach the same beam energy.</a:t>
            </a:r>
          </a:p>
          <a:p>
            <a:r>
              <a:rPr lang="en-US" dirty="0">
                <a:solidFill>
                  <a:srgbClr val="0070C0"/>
                </a:solidFill>
              </a:rPr>
              <a:t>J-lab design assumes 20 </a:t>
            </a:r>
            <a:r>
              <a:rPr lang="en-US" dirty="0" err="1">
                <a:solidFill>
                  <a:srgbClr val="0070C0"/>
                </a:solidFill>
              </a:rPr>
              <a:t>nOhm</a:t>
            </a:r>
            <a:r>
              <a:rPr lang="en-US" dirty="0">
                <a:solidFill>
                  <a:srgbClr val="0070C0"/>
                </a:solidFill>
              </a:rPr>
              <a:t> resistance at 650 MHz for Nb3Sn, R</a:t>
            </a:r>
            <a:r>
              <a:rPr lang="en-US" baseline="-25000" dirty="0">
                <a:solidFill>
                  <a:srgbClr val="0070C0"/>
                </a:solidFill>
              </a:rPr>
              <a:t>BCS</a:t>
            </a:r>
            <a:r>
              <a:rPr lang="en-US" dirty="0">
                <a:solidFill>
                  <a:srgbClr val="0070C0"/>
                </a:solidFill>
              </a:rPr>
              <a:t> for Nb at 4.5 K at 650 MHz is 160 </a:t>
            </a:r>
            <a:r>
              <a:rPr lang="en-US" dirty="0" err="1">
                <a:solidFill>
                  <a:srgbClr val="0070C0"/>
                </a:solidFill>
              </a:rPr>
              <a:t>nOhm</a:t>
            </a:r>
            <a:r>
              <a:rPr lang="en-US" dirty="0">
                <a:solidFill>
                  <a:srgbClr val="0070C0"/>
                </a:solidFill>
              </a:rPr>
              <a:t>, </a:t>
            </a:r>
            <a:r>
              <a:rPr lang="en-US" b="1" u="sng" dirty="0">
                <a:solidFill>
                  <a:srgbClr val="0070C0"/>
                </a:solidFill>
              </a:rPr>
              <a:t>8 times more!</a:t>
            </a:r>
          </a:p>
          <a:p>
            <a:r>
              <a:rPr lang="en-US" dirty="0"/>
              <a:t>Operating instead at 300 MHz drops the BCS resistance to 47 </a:t>
            </a:r>
            <a:r>
              <a:rPr lang="en-US" dirty="0" err="1"/>
              <a:t>nOhms</a:t>
            </a:r>
            <a:endParaRPr lang="en-US" dirty="0"/>
          </a:p>
          <a:p>
            <a:r>
              <a:rPr lang="en-US" dirty="0">
                <a:solidFill>
                  <a:srgbClr val="0070C0"/>
                </a:solidFill>
              </a:rPr>
              <a:t>Dropping to 4K operation &amp; 300 MHz takes us to 24 </a:t>
            </a:r>
            <a:r>
              <a:rPr lang="en-US" dirty="0" err="1">
                <a:solidFill>
                  <a:srgbClr val="0070C0"/>
                </a:solidFill>
              </a:rPr>
              <a:t>nOhms</a:t>
            </a:r>
            <a:endParaRPr lang="en-US" dirty="0">
              <a:solidFill>
                <a:srgbClr val="0070C0"/>
              </a:solidFill>
            </a:endParaRPr>
          </a:p>
        </p:txBody>
      </p:sp>
      <p:graphicFrame>
        <p:nvGraphicFramePr>
          <p:cNvPr id="4" name="Object 2">
            <a:extLst>
              <a:ext uri="{FF2B5EF4-FFF2-40B4-BE49-F238E27FC236}">
                <a16:creationId xmlns:a16="http://schemas.microsoft.com/office/drawing/2014/main" id="{183E2BF0-78B2-5E16-D77F-139F5C79CA36}"/>
              </a:ext>
            </a:extLst>
          </p:cNvPr>
          <p:cNvGraphicFramePr>
            <a:graphicFrameLocks noChangeAspect="1"/>
          </p:cNvGraphicFramePr>
          <p:nvPr>
            <p:extLst>
              <p:ext uri="{D42A27DB-BD31-4B8C-83A1-F6EECF244321}">
                <p14:modId xmlns:p14="http://schemas.microsoft.com/office/powerpoint/2010/main" val="6450659"/>
              </p:ext>
            </p:extLst>
          </p:nvPr>
        </p:nvGraphicFramePr>
        <p:xfrm>
          <a:off x="6964143" y="5225689"/>
          <a:ext cx="4829175" cy="1031875"/>
        </p:xfrm>
        <a:graphic>
          <a:graphicData uri="http://schemas.openxmlformats.org/presentationml/2006/ole">
            <mc:AlternateContent xmlns:mc="http://schemas.openxmlformats.org/markup-compatibility/2006">
              <mc:Choice xmlns:v="urn:schemas-microsoft-com:vml" Requires="v">
                <p:oleObj name="Equation" r:id="rId2" imgW="2361960" imgH="469800" progId="Equation.DSMT4">
                  <p:embed/>
                </p:oleObj>
              </mc:Choice>
              <mc:Fallback>
                <p:oleObj name="Equation" r:id="rId2" imgW="2361960" imgH="469800" progId="Equation.DSMT4">
                  <p:embed/>
                  <p:pic>
                    <p:nvPicPr>
                      <p:cNvPr id="28674"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4143" y="5225689"/>
                        <a:ext cx="4829175" cy="1031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4">
            <a:extLst>
              <a:ext uri="{FF2B5EF4-FFF2-40B4-BE49-F238E27FC236}">
                <a16:creationId xmlns:a16="http://schemas.microsoft.com/office/drawing/2014/main" id="{866875D7-9D1F-B41D-23D2-AABA74C61E38}"/>
              </a:ext>
            </a:extLst>
          </p:cNvPr>
          <p:cNvPicPr>
            <a:picLocks noChangeAspect="1"/>
          </p:cNvPicPr>
          <p:nvPr/>
        </p:nvPicPr>
        <p:blipFill>
          <a:blip r:embed="rId4"/>
          <a:stretch>
            <a:fillRect/>
          </a:stretch>
        </p:blipFill>
        <p:spPr>
          <a:xfrm>
            <a:off x="6762151" y="812902"/>
            <a:ext cx="5114987" cy="4346825"/>
          </a:xfrm>
          <a:prstGeom prst="rect">
            <a:avLst/>
          </a:prstGeom>
        </p:spPr>
      </p:pic>
    </p:spTree>
    <p:extLst>
      <p:ext uri="{BB962C8B-B14F-4D97-AF65-F5344CB8AC3E}">
        <p14:creationId xmlns:p14="http://schemas.microsoft.com/office/powerpoint/2010/main" val="18789894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4735E-991D-2EAD-106F-E33F982486D0}"/>
              </a:ext>
            </a:extLst>
          </p:cNvPr>
          <p:cNvSpPr>
            <a:spLocks noGrp="1"/>
          </p:cNvSpPr>
          <p:nvPr>
            <p:ph type="title"/>
          </p:nvPr>
        </p:nvSpPr>
        <p:spPr>
          <a:xfrm>
            <a:off x="1360170" y="365125"/>
            <a:ext cx="9993630" cy="1325563"/>
          </a:xfrm>
        </p:spPr>
        <p:txBody>
          <a:bodyPr/>
          <a:lstStyle/>
          <a:p>
            <a:r>
              <a:rPr lang="en-US" dirty="0">
                <a:solidFill>
                  <a:srgbClr val="C00000"/>
                </a:solidFill>
              </a:rPr>
              <a:t>Conclusion</a:t>
            </a:r>
            <a:endParaRPr lang="en-GB" dirty="0">
              <a:solidFill>
                <a:srgbClr val="C00000"/>
              </a:solidFill>
            </a:endParaRPr>
          </a:p>
        </p:txBody>
      </p:sp>
      <p:sp>
        <p:nvSpPr>
          <p:cNvPr id="3" name="Content Placeholder 2">
            <a:extLst>
              <a:ext uri="{FF2B5EF4-FFF2-40B4-BE49-F238E27FC236}">
                <a16:creationId xmlns:a16="http://schemas.microsoft.com/office/drawing/2014/main" id="{DE2B2E29-4D54-DCB6-B0BA-E2053E8B33BD}"/>
              </a:ext>
            </a:extLst>
          </p:cNvPr>
          <p:cNvSpPr>
            <a:spLocks noGrp="1"/>
          </p:cNvSpPr>
          <p:nvPr>
            <p:ph idx="1"/>
          </p:nvPr>
        </p:nvSpPr>
        <p:spPr/>
        <p:txBody>
          <a:bodyPr/>
          <a:lstStyle/>
          <a:p>
            <a:r>
              <a:rPr lang="en-US" dirty="0"/>
              <a:t>SRF could corner the market in intermediate voltage (10-20 MV) medium-high power applications (water treatment, medical sterilization)</a:t>
            </a:r>
          </a:p>
          <a:p>
            <a:r>
              <a:rPr lang="en-US" dirty="0">
                <a:solidFill>
                  <a:srgbClr val="0070C0"/>
                </a:solidFill>
              </a:rPr>
              <a:t>Can deliver twice the power of conventional solutions so price per MW is better if customer needs higher power</a:t>
            </a:r>
          </a:p>
          <a:p>
            <a:r>
              <a:rPr lang="en-US" dirty="0">
                <a:solidFill>
                  <a:srgbClr val="C00000"/>
                </a:solidFill>
              </a:rPr>
              <a:t>Currently less efficient than a </a:t>
            </a:r>
            <a:r>
              <a:rPr lang="en-US" dirty="0" err="1">
                <a:solidFill>
                  <a:srgbClr val="C00000"/>
                </a:solidFill>
              </a:rPr>
              <a:t>Rhodotron</a:t>
            </a:r>
            <a:r>
              <a:rPr lang="en-US" dirty="0">
                <a:solidFill>
                  <a:srgbClr val="C00000"/>
                </a:solidFill>
              </a:rPr>
              <a:t> (dominated by the RF source) but high-efficiency klystrons will bring major improvements</a:t>
            </a:r>
            <a:endParaRPr lang="en-GB" dirty="0">
              <a:solidFill>
                <a:srgbClr val="C00000"/>
              </a:solidFill>
            </a:endParaRPr>
          </a:p>
        </p:txBody>
      </p:sp>
    </p:spTree>
    <p:extLst>
      <p:ext uri="{BB962C8B-B14F-4D97-AF65-F5344CB8AC3E}">
        <p14:creationId xmlns:p14="http://schemas.microsoft.com/office/powerpoint/2010/main" val="3540567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3030" y="365125"/>
            <a:ext cx="9970770" cy="1325563"/>
          </a:xfrm>
        </p:spPr>
        <p:txBody>
          <a:bodyPr/>
          <a:lstStyle/>
          <a:p>
            <a:r>
              <a:rPr lang="en-GB" dirty="0">
                <a:solidFill>
                  <a:srgbClr val="C00000"/>
                </a:solidFill>
              </a:rPr>
              <a:t>5 Main Industrial Applications</a:t>
            </a:r>
          </a:p>
        </p:txBody>
      </p:sp>
      <p:sp>
        <p:nvSpPr>
          <p:cNvPr id="3" name="Content Placeholder 2"/>
          <p:cNvSpPr>
            <a:spLocks noGrp="1"/>
          </p:cNvSpPr>
          <p:nvPr>
            <p:ph idx="1"/>
          </p:nvPr>
        </p:nvSpPr>
        <p:spPr>
          <a:xfrm>
            <a:off x="838200" y="1825625"/>
            <a:ext cx="7663149" cy="4351338"/>
          </a:xfrm>
        </p:spPr>
        <p:txBody>
          <a:bodyPr>
            <a:normAutofit fontScale="85000" lnSpcReduction="20000"/>
          </a:bodyPr>
          <a:lstStyle/>
          <a:p>
            <a:r>
              <a:rPr lang="en-GB" dirty="0"/>
              <a:t>Processing of Polymers (cross-linking, curing, gemstone colouring) – To make them stronger, heat resistance, heat shrinkable, dry faster or change the colour (10,000)</a:t>
            </a:r>
          </a:p>
          <a:p>
            <a:r>
              <a:rPr lang="en-GB" dirty="0">
                <a:solidFill>
                  <a:srgbClr val="0070C0"/>
                </a:solidFill>
              </a:rPr>
              <a:t>Sterilisation – Use of electrons or X-rays to kill pathogens or prevent undesirable changes.</a:t>
            </a:r>
          </a:p>
          <a:p>
            <a:r>
              <a:rPr lang="en-GB" dirty="0"/>
              <a:t>Non-destructive testing (NDT) – Inspection of components for flaws or hidden features. High energy X-rays are need for thick components.</a:t>
            </a:r>
          </a:p>
          <a:p>
            <a:r>
              <a:rPr lang="en-GB" dirty="0">
                <a:solidFill>
                  <a:srgbClr val="0070C0"/>
                </a:solidFill>
              </a:rPr>
              <a:t>Ion implanting in chip fabrication – To dope semiconductors to alter near surface properties by placing ions at specific locations and depths.</a:t>
            </a:r>
          </a:p>
          <a:p>
            <a:r>
              <a:rPr lang="en-GB" dirty="0" err="1"/>
              <a:t>Watewater</a:t>
            </a:r>
            <a:r>
              <a:rPr lang="en-GB" dirty="0"/>
              <a:t> and Flue gas treatment – To remove contaminants or bye products of other processes.</a:t>
            </a:r>
          </a:p>
        </p:txBody>
      </p:sp>
      <p:pic>
        <p:nvPicPr>
          <p:cNvPr id="4" name="Picture 2">
            <a:extLst>
              <a:ext uri="{FF2B5EF4-FFF2-40B4-BE49-F238E27FC236}">
                <a16:creationId xmlns:a16="http://schemas.microsoft.com/office/drawing/2014/main" id="{A8A9B0AD-DC40-B312-B1C2-58B953EBEB27}"/>
              </a:ext>
            </a:extLst>
          </p:cNvPr>
          <p:cNvPicPr>
            <a:picLocks noChangeAspect="1" noChangeArrowheads="1"/>
          </p:cNvPicPr>
          <p:nvPr/>
        </p:nvPicPr>
        <p:blipFill>
          <a:blip r:embed="rId2" cstate="print"/>
          <a:srcRect/>
          <a:stretch>
            <a:fillRect/>
          </a:stretch>
        </p:blipFill>
        <p:spPr bwMode="auto">
          <a:xfrm>
            <a:off x="8578935" y="927614"/>
            <a:ext cx="3491880" cy="5627690"/>
          </a:xfrm>
          <a:prstGeom prst="rect">
            <a:avLst/>
          </a:prstGeom>
          <a:noFill/>
          <a:ln w="9525">
            <a:noFill/>
            <a:miter lim="800000"/>
            <a:headEnd/>
            <a:tailEnd/>
          </a:ln>
        </p:spPr>
      </p:pic>
    </p:spTree>
    <p:extLst>
      <p:ext uri="{BB962C8B-B14F-4D97-AF65-F5344CB8AC3E}">
        <p14:creationId xmlns:p14="http://schemas.microsoft.com/office/powerpoint/2010/main" val="3621944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1B1C4CE-74A3-E297-25EA-4F30BB183890}"/>
              </a:ext>
            </a:extLst>
          </p:cNvPr>
          <p:cNvSpPr/>
          <p:nvPr/>
        </p:nvSpPr>
        <p:spPr>
          <a:xfrm>
            <a:off x="5971199" y="1629708"/>
            <a:ext cx="2778662" cy="747056"/>
          </a:xfrm>
          <a:prstGeom prst="roundRect">
            <a:avLst/>
          </a:prstGeom>
          <a:solidFill>
            <a:srgbClr val="EAAAE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36AC346F-1A8B-99A7-2657-80E075288583}"/>
              </a:ext>
            </a:extLst>
          </p:cNvPr>
          <p:cNvSpPr txBox="1"/>
          <p:nvPr/>
        </p:nvSpPr>
        <p:spPr>
          <a:xfrm>
            <a:off x="6588672" y="1844375"/>
            <a:ext cx="1923189" cy="369332"/>
          </a:xfrm>
          <a:prstGeom prst="rect">
            <a:avLst/>
          </a:prstGeom>
          <a:noFill/>
        </p:spPr>
        <p:txBody>
          <a:bodyPr wrap="square" rtlCol="0">
            <a:spAutoFit/>
          </a:bodyPr>
          <a:lstStyle/>
          <a:p>
            <a:r>
              <a:rPr lang="en-US" dirty="0" err="1"/>
              <a:t>Rhodotron</a:t>
            </a:r>
            <a:endParaRPr lang="en-GB" dirty="0"/>
          </a:p>
        </p:txBody>
      </p:sp>
      <p:sp>
        <p:nvSpPr>
          <p:cNvPr id="2" name="Title 1">
            <a:extLst>
              <a:ext uri="{FF2B5EF4-FFF2-40B4-BE49-F238E27FC236}">
                <a16:creationId xmlns:a16="http://schemas.microsoft.com/office/drawing/2014/main" id="{A8DE4B89-4C39-C1C3-EF4B-5131E0AB8F79}"/>
              </a:ext>
            </a:extLst>
          </p:cNvPr>
          <p:cNvSpPr>
            <a:spLocks noGrp="1"/>
          </p:cNvSpPr>
          <p:nvPr>
            <p:ph type="title"/>
          </p:nvPr>
        </p:nvSpPr>
        <p:spPr>
          <a:xfrm>
            <a:off x="1899744" y="365125"/>
            <a:ext cx="9454055" cy="1325563"/>
          </a:xfrm>
        </p:spPr>
        <p:txBody>
          <a:bodyPr/>
          <a:lstStyle/>
          <a:p>
            <a:r>
              <a:rPr lang="en-US" dirty="0">
                <a:solidFill>
                  <a:srgbClr val="C00000"/>
                </a:solidFill>
              </a:rPr>
              <a:t>Where is there a gap that we can fill?</a:t>
            </a:r>
            <a:endParaRPr lang="en-GB" dirty="0">
              <a:solidFill>
                <a:srgbClr val="C00000"/>
              </a:solidFill>
            </a:endParaRPr>
          </a:p>
        </p:txBody>
      </p:sp>
      <p:cxnSp>
        <p:nvCxnSpPr>
          <p:cNvPr id="5" name="Straight Arrow Connector 4">
            <a:extLst>
              <a:ext uri="{FF2B5EF4-FFF2-40B4-BE49-F238E27FC236}">
                <a16:creationId xmlns:a16="http://schemas.microsoft.com/office/drawing/2014/main" id="{DFD66E6F-643C-FA5F-CDC2-653F0203BB61}"/>
              </a:ext>
            </a:extLst>
          </p:cNvPr>
          <p:cNvCxnSpPr>
            <a:cxnSpLocks/>
          </p:cNvCxnSpPr>
          <p:nvPr/>
        </p:nvCxnSpPr>
        <p:spPr>
          <a:xfrm flipV="1">
            <a:off x="1143000" y="5904186"/>
            <a:ext cx="7756634" cy="7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E5D1F018-FC18-99D7-19A2-41C755B9094F}"/>
              </a:ext>
            </a:extLst>
          </p:cNvPr>
          <p:cNvCxnSpPr>
            <a:cxnSpLocks/>
          </p:cNvCxnSpPr>
          <p:nvPr/>
        </p:nvCxnSpPr>
        <p:spPr>
          <a:xfrm flipV="1">
            <a:off x="1166648" y="1379989"/>
            <a:ext cx="0" cy="45241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0F055A2-F04C-8E1E-3554-8A9ED62AFFF6}"/>
              </a:ext>
            </a:extLst>
          </p:cNvPr>
          <p:cNvSpPr txBox="1"/>
          <p:nvPr/>
        </p:nvSpPr>
        <p:spPr>
          <a:xfrm rot="16200000">
            <a:off x="-287720" y="3515710"/>
            <a:ext cx="1820917" cy="369332"/>
          </a:xfrm>
          <a:prstGeom prst="rect">
            <a:avLst/>
          </a:prstGeom>
          <a:noFill/>
        </p:spPr>
        <p:txBody>
          <a:bodyPr wrap="square" rtlCol="0">
            <a:spAutoFit/>
          </a:bodyPr>
          <a:lstStyle/>
          <a:p>
            <a:r>
              <a:rPr lang="en-US" dirty="0"/>
              <a:t>Beam Voltage</a:t>
            </a:r>
            <a:endParaRPr lang="en-GB" dirty="0"/>
          </a:p>
        </p:txBody>
      </p:sp>
      <p:sp>
        <p:nvSpPr>
          <p:cNvPr id="10" name="TextBox 9">
            <a:extLst>
              <a:ext uri="{FF2B5EF4-FFF2-40B4-BE49-F238E27FC236}">
                <a16:creationId xmlns:a16="http://schemas.microsoft.com/office/drawing/2014/main" id="{E12663CF-A05B-FC91-B92D-487F885D1934}"/>
              </a:ext>
            </a:extLst>
          </p:cNvPr>
          <p:cNvSpPr txBox="1"/>
          <p:nvPr/>
        </p:nvSpPr>
        <p:spPr>
          <a:xfrm>
            <a:off x="4568059" y="6271878"/>
            <a:ext cx="1820917" cy="369332"/>
          </a:xfrm>
          <a:prstGeom prst="rect">
            <a:avLst/>
          </a:prstGeom>
          <a:noFill/>
        </p:spPr>
        <p:txBody>
          <a:bodyPr wrap="square" rtlCol="0">
            <a:spAutoFit/>
          </a:bodyPr>
          <a:lstStyle/>
          <a:p>
            <a:r>
              <a:rPr lang="en-US" dirty="0"/>
              <a:t>Beam Power</a:t>
            </a:r>
            <a:endParaRPr lang="en-GB" dirty="0"/>
          </a:p>
        </p:txBody>
      </p:sp>
      <p:sp>
        <p:nvSpPr>
          <p:cNvPr id="11" name="Rectangle: Rounded Corners 10">
            <a:extLst>
              <a:ext uri="{FF2B5EF4-FFF2-40B4-BE49-F238E27FC236}">
                <a16:creationId xmlns:a16="http://schemas.microsoft.com/office/drawing/2014/main" id="{56472739-07A5-B1AF-A37F-5FB0444EAC9C}"/>
              </a:ext>
            </a:extLst>
          </p:cNvPr>
          <p:cNvSpPr/>
          <p:nvPr/>
        </p:nvSpPr>
        <p:spPr>
          <a:xfrm>
            <a:off x="1190297" y="5068614"/>
            <a:ext cx="7559564" cy="800100"/>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7C019467-495E-C1AA-43F4-BD083A808699}"/>
              </a:ext>
            </a:extLst>
          </p:cNvPr>
          <p:cNvSpPr txBox="1"/>
          <p:nvPr/>
        </p:nvSpPr>
        <p:spPr>
          <a:xfrm>
            <a:off x="4097257" y="5253872"/>
            <a:ext cx="3409293" cy="369332"/>
          </a:xfrm>
          <a:prstGeom prst="rect">
            <a:avLst/>
          </a:prstGeom>
          <a:noFill/>
        </p:spPr>
        <p:txBody>
          <a:bodyPr wrap="square" rtlCol="0">
            <a:spAutoFit/>
          </a:bodyPr>
          <a:lstStyle/>
          <a:p>
            <a:r>
              <a:rPr lang="en-US" dirty="0"/>
              <a:t>DC accelerators</a:t>
            </a:r>
            <a:endParaRPr lang="en-GB" dirty="0"/>
          </a:p>
        </p:txBody>
      </p:sp>
      <p:sp>
        <p:nvSpPr>
          <p:cNvPr id="13" name="Rectangle: Rounded Corners 12">
            <a:extLst>
              <a:ext uri="{FF2B5EF4-FFF2-40B4-BE49-F238E27FC236}">
                <a16:creationId xmlns:a16="http://schemas.microsoft.com/office/drawing/2014/main" id="{E757DB40-5A79-7F3D-70F3-30D6A211FE76}"/>
              </a:ext>
            </a:extLst>
          </p:cNvPr>
          <p:cNvSpPr/>
          <p:nvPr/>
        </p:nvSpPr>
        <p:spPr>
          <a:xfrm>
            <a:off x="1190297" y="1690688"/>
            <a:ext cx="1702673" cy="334245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7A12D02B-A8EF-005F-4AB3-C4E0138165DC}"/>
              </a:ext>
            </a:extLst>
          </p:cNvPr>
          <p:cNvSpPr txBox="1"/>
          <p:nvPr/>
        </p:nvSpPr>
        <p:spPr>
          <a:xfrm>
            <a:off x="1403133" y="3369645"/>
            <a:ext cx="1178467" cy="646331"/>
          </a:xfrm>
          <a:prstGeom prst="rect">
            <a:avLst/>
          </a:prstGeom>
          <a:noFill/>
        </p:spPr>
        <p:txBody>
          <a:bodyPr wrap="square" rtlCol="0">
            <a:spAutoFit/>
          </a:bodyPr>
          <a:lstStyle/>
          <a:p>
            <a:r>
              <a:rPr lang="en-US" dirty="0"/>
              <a:t>Pulsed TW linacs</a:t>
            </a:r>
            <a:endParaRPr lang="en-GB" dirty="0"/>
          </a:p>
        </p:txBody>
      </p:sp>
      <p:sp>
        <p:nvSpPr>
          <p:cNvPr id="15" name="Rectangle: Rounded Corners 14">
            <a:extLst>
              <a:ext uri="{FF2B5EF4-FFF2-40B4-BE49-F238E27FC236}">
                <a16:creationId xmlns:a16="http://schemas.microsoft.com/office/drawing/2014/main" id="{5EC71AC4-BEFD-BC5A-FB4F-F910AD700A1E}"/>
              </a:ext>
            </a:extLst>
          </p:cNvPr>
          <p:cNvSpPr/>
          <p:nvPr/>
        </p:nvSpPr>
        <p:spPr>
          <a:xfrm>
            <a:off x="5971200" y="3180874"/>
            <a:ext cx="2778662" cy="1870004"/>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BE699B9D-7B1F-19A9-E987-079BD37A1E4E}"/>
              </a:ext>
            </a:extLst>
          </p:cNvPr>
          <p:cNvSpPr txBox="1"/>
          <p:nvPr/>
        </p:nvSpPr>
        <p:spPr>
          <a:xfrm>
            <a:off x="6483500" y="3979664"/>
            <a:ext cx="1923189" cy="369332"/>
          </a:xfrm>
          <a:prstGeom prst="rect">
            <a:avLst/>
          </a:prstGeom>
          <a:noFill/>
        </p:spPr>
        <p:txBody>
          <a:bodyPr wrap="square" rtlCol="0">
            <a:spAutoFit/>
          </a:bodyPr>
          <a:lstStyle/>
          <a:p>
            <a:r>
              <a:rPr lang="en-US" dirty="0"/>
              <a:t>UHF single cells</a:t>
            </a:r>
            <a:endParaRPr lang="en-GB" dirty="0"/>
          </a:p>
        </p:txBody>
      </p:sp>
      <p:sp>
        <p:nvSpPr>
          <p:cNvPr id="18" name="Rectangle: Rounded Corners 17">
            <a:extLst>
              <a:ext uri="{FF2B5EF4-FFF2-40B4-BE49-F238E27FC236}">
                <a16:creationId xmlns:a16="http://schemas.microsoft.com/office/drawing/2014/main" id="{2CA04EA5-120A-D7BB-12CC-7016A8D0D122}"/>
              </a:ext>
            </a:extLst>
          </p:cNvPr>
          <p:cNvSpPr/>
          <p:nvPr/>
        </p:nvSpPr>
        <p:spPr>
          <a:xfrm>
            <a:off x="5971199" y="2394500"/>
            <a:ext cx="2778662" cy="768638"/>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602F0E9B-D936-BC68-B1C6-1A2B15D2802E}"/>
              </a:ext>
            </a:extLst>
          </p:cNvPr>
          <p:cNvSpPr txBox="1"/>
          <p:nvPr/>
        </p:nvSpPr>
        <p:spPr>
          <a:xfrm>
            <a:off x="6432530" y="2584954"/>
            <a:ext cx="1923189" cy="369332"/>
          </a:xfrm>
          <a:prstGeom prst="rect">
            <a:avLst/>
          </a:prstGeom>
          <a:noFill/>
        </p:spPr>
        <p:txBody>
          <a:bodyPr wrap="square" rtlCol="0">
            <a:spAutoFit/>
          </a:bodyPr>
          <a:lstStyle/>
          <a:p>
            <a:r>
              <a:rPr lang="en-US" dirty="0"/>
              <a:t>UHF multi cells</a:t>
            </a:r>
            <a:endParaRPr lang="en-GB" dirty="0"/>
          </a:p>
        </p:txBody>
      </p:sp>
      <p:sp>
        <p:nvSpPr>
          <p:cNvPr id="26" name="TextBox 25">
            <a:extLst>
              <a:ext uri="{FF2B5EF4-FFF2-40B4-BE49-F238E27FC236}">
                <a16:creationId xmlns:a16="http://schemas.microsoft.com/office/drawing/2014/main" id="{5FF8FDFC-96B6-A4F7-480D-D82924EA6122}"/>
              </a:ext>
            </a:extLst>
          </p:cNvPr>
          <p:cNvSpPr txBox="1"/>
          <p:nvPr/>
        </p:nvSpPr>
        <p:spPr>
          <a:xfrm>
            <a:off x="9041901" y="1876929"/>
            <a:ext cx="3053251" cy="4524315"/>
          </a:xfrm>
          <a:prstGeom prst="rect">
            <a:avLst/>
          </a:prstGeom>
          <a:noFill/>
        </p:spPr>
        <p:txBody>
          <a:bodyPr wrap="square" rtlCol="0">
            <a:spAutoFit/>
          </a:bodyPr>
          <a:lstStyle/>
          <a:p>
            <a:r>
              <a:rPr lang="en-US" sz="1600" dirty="0"/>
              <a:t>At </a:t>
            </a:r>
            <a:r>
              <a:rPr lang="en-US" sz="1600" dirty="0">
                <a:solidFill>
                  <a:srgbClr val="C00000"/>
                </a:solidFill>
              </a:rPr>
              <a:t>high current, intermediate voltage </a:t>
            </a:r>
            <a:r>
              <a:rPr lang="en-US" sz="1600" dirty="0"/>
              <a:t>we are beam power dominated so </a:t>
            </a:r>
            <a:r>
              <a:rPr lang="en-US" sz="1600" dirty="0">
                <a:solidFill>
                  <a:srgbClr val="C00000"/>
                </a:solidFill>
              </a:rPr>
              <a:t>RF losses are less of an issue </a:t>
            </a:r>
            <a:r>
              <a:rPr lang="en-US" sz="1600" dirty="0"/>
              <a:t>until we get to very high voltages.</a:t>
            </a:r>
          </a:p>
          <a:p>
            <a:endParaRPr lang="en-US" sz="1600" dirty="0"/>
          </a:p>
          <a:p>
            <a:r>
              <a:rPr lang="en-US" sz="1600" dirty="0"/>
              <a:t>At </a:t>
            </a:r>
            <a:r>
              <a:rPr lang="en-US" sz="1600" dirty="0">
                <a:solidFill>
                  <a:srgbClr val="C00000"/>
                </a:solidFill>
              </a:rPr>
              <a:t>low current the power demands are low </a:t>
            </a:r>
            <a:r>
              <a:rPr lang="en-US" sz="1600" dirty="0"/>
              <a:t>so SRF only good if </a:t>
            </a:r>
            <a:r>
              <a:rPr lang="en-US" sz="1600" dirty="0">
                <a:solidFill>
                  <a:srgbClr val="C00000"/>
                </a:solidFill>
              </a:rPr>
              <a:t>capital costs are competitive</a:t>
            </a:r>
            <a:r>
              <a:rPr lang="en-US" sz="1600" dirty="0"/>
              <a:t>.</a:t>
            </a:r>
          </a:p>
          <a:p>
            <a:endParaRPr lang="en-US" sz="1600" dirty="0"/>
          </a:p>
          <a:p>
            <a:r>
              <a:rPr lang="en-US" sz="1600" dirty="0"/>
              <a:t>At </a:t>
            </a:r>
            <a:r>
              <a:rPr lang="en-US" sz="1600" dirty="0">
                <a:solidFill>
                  <a:srgbClr val="C00000"/>
                </a:solidFill>
              </a:rPr>
              <a:t>high voltage intermediate to high current </a:t>
            </a:r>
            <a:r>
              <a:rPr lang="en-US" sz="1600" dirty="0"/>
              <a:t>there are good solutions at present but </a:t>
            </a:r>
            <a:r>
              <a:rPr lang="en-US" sz="1600" dirty="0">
                <a:solidFill>
                  <a:srgbClr val="C00000"/>
                </a:solidFill>
              </a:rPr>
              <a:t>could SRF be better?</a:t>
            </a:r>
          </a:p>
          <a:p>
            <a:endParaRPr lang="en-US" sz="1600" dirty="0"/>
          </a:p>
          <a:p>
            <a:r>
              <a:rPr lang="en-US" sz="1600" dirty="0"/>
              <a:t>Also any application at low current that needs CW</a:t>
            </a:r>
          </a:p>
          <a:p>
            <a:endParaRPr lang="en-US" sz="1600" dirty="0"/>
          </a:p>
        </p:txBody>
      </p:sp>
      <p:sp>
        <p:nvSpPr>
          <p:cNvPr id="4" name="TextBox 3">
            <a:extLst>
              <a:ext uri="{FF2B5EF4-FFF2-40B4-BE49-F238E27FC236}">
                <a16:creationId xmlns:a16="http://schemas.microsoft.com/office/drawing/2014/main" id="{DC4CFEFD-F007-AB47-FF84-BF691E4A11B7}"/>
              </a:ext>
            </a:extLst>
          </p:cNvPr>
          <p:cNvSpPr txBox="1"/>
          <p:nvPr/>
        </p:nvSpPr>
        <p:spPr>
          <a:xfrm>
            <a:off x="170985" y="1195323"/>
            <a:ext cx="972015" cy="369332"/>
          </a:xfrm>
          <a:prstGeom prst="rect">
            <a:avLst/>
          </a:prstGeom>
          <a:noFill/>
        </p:spPr>
        <p:txBody>
          <a:bodyPr wrap="square" rtlCol="0">
            <a:spAutoFit/>
          </a:bodyPr>
          <a:lstStyle/>
          <a:p>
            <a:r>
              <a:rPr lang="en-US" dirty="0"/>
              <a:t>10 MeV</a:t>
            </a:r>
            <a:endParaRPr lang="en-GB" dirty="0"/>
          </a:p>
        </p:txBody>
      </p:sp>
      <p:sp>
        <p:nvSpPr>
          <p:cNvPr id="6" name="TextBox 5">
            <a:extLst>
              <a:ext uri="{FF2B5EF4-FFF2-40B4-BE49-F238E27FC236}">
                <a16:creationId xmlns:a16="http://schemas.microsoft.com/office/drawing/2014/main" id="{121BB41F-067D-C43C-2EBC-1202318544E4}"/>
              </a:ext>
            </a:extLst>
          </p:cNvPr>
          <p:cNvSpPr txBox="1"/>
          <p:nvPr/>
        </p:nvSpPr>
        <p:spPr>
          <a:xfrm>
            <a:off x="7753922" y="5947541"/>
            <a:ext cx="1203593" cy="369332"/>
          </a:xfrm>
          <a:prstGeom prst="rect">
            <a:avLst/>
          </a:prstGeom>
          <a:noFill/>
        </p:spPr>
        <p:txBody>
          <a:bodyPr wrap="square" rtlCol="0">
            <a:spAutoFit/>
          </a:bodyPr>
          <a:lstStyle/>
          <a:p>
            <a:r>
              <a:rPr lang="en-US" dirty="0"/>
              <a:t>1000 kW</a:t>
            </a:r>
            <a:endParaRPr lang="en-GB" dirty="0"/>
          </a:p>
        </p:txBody>
      </p:sp>
      <p:sp>
        <p:nvSpPr>
          <p:cNvPr id="8" name="TextBox 7">
            <a:extLst>
              <a:ext uri="{FF2B5EF4-FFF2-40B4-BE49-F238E27FC236}">
                <a16:creationId xmlns:a16="http://schemas.microsoft.com/office/drawing/2014/main" id="{277C4A35-6189-54E7-85DA-53DD5180C579}"/>
              </a:ext>
            </a:extLst>
          </p:cNvPr>
          <p:cNvSpPr txBox="1"/>
          <p:nvPr/>
        </p:nvSpPr>
        <p:spPr>
          <a:xfrm>
            <a:off x="4767606" y="5947541"/>
            <a:ext cx="1203593" cy="369332"/>
          </a:xfrm>
          <a:prstGeom prst="rect">
            <a:avLst/>
          </a:prstGeom>
          <a:noFill/>
        </p:spPr>
        <p:txBody>
          <a:bodyPr wrap="square" rtlCol="0">
            <a:spAutoFit/>
          </a:bodyPr>
          <a:lstStyle/>
          <a:p>
            <a:r>
              <a:rPr lang="en-US" dirty="0"/>
              <a:t>100 kW</a:t>
            </a:r>
            <a:endParaRPr lang="en-GB" dirty="0"/>
          </a:p>
        </p:txBody>
      </p:sp>
      <p:sp>
        <p:nvSpPr>
          <p:cNvPr id="3" name="Oval 2">
            <a:extLst>
              <a:ext uri="{FF2B5EF4-FFF2-40B4-BE49-F238E27FC236}">
                <a16:creationId xmlns:a16="http://schemas.microsoft.com/office/drawing/2014/main" id="{986E0C71-33C0-B839-40BD-18629F43663B}"/>
              </a:ext>
            </a:extLst>
          </p:cNvPr>
          <p:cNvSpPr/>
          <p:nvPr/>
        </p:nvSpPr>
        <p:spPr>
          <a:xfrm>
            <a:off x="4711636" y="1571672"/>
            <a:ext cx="3354679" cy="2065971"/>
          </a:xfrm>
          <a:prstGeom prst="ellipse">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4E69556E-3CE3-36CC-E42B-F563528247AB}"/>
              </a:ext>
            </a:extLst>
          </p:cNvPr>
          <p:cNvSpPr txBox="1"/>
          <p:nvPr/>
        </p:nvSpPr>
        <p:spPr>
          <a:xfrm>
            <a:off x="5603233" y="2413363"/>
            <a:ext cx="1713186" cy="369332"/>
          </a:xfrm>
          <a:prstGeom prst="rect">
            <a:avLst/>
          </a:prstGeom>
          <a:noFill/>
        </p:spPr>
        <p:txBody>
          <a:bodyPr wrap="square" rtlCol="0">
            <a:spAutoFit/>
          </a:bodyPr>
          <a:lstStyle/>
          <a:p>
            <a:r>
              <a:rPr lang="en-US" dirty="0"/>
              <a:t>Thin film SRF???</a:t>
            </a:r>
            <a:endParaRPr lang="en-GB" dirty="0"/>
          </a:p>
        </p:txBody>
      </p:sp>
    </p:spTree>
    <p:extLst>
      <p:ext uri="{BB962C8B-B14F-4D97-AF65-F5344CB8AC3E}">
        <p14:creationId xmlns:p14="http://schemas.microsoft.com/office/powerpoint/2010/main" val="401200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E4B89-4C39-C1C3-EF4B-5131E0AB8F79}"/>
              </a:ext>
            </a:extLst>
          </p:cNvPr>
          <p:cNvSpPr>
            <a:spLocks noGrp="1"/>
          </p:cNvSpPr>
          <p:nvPr>
            <p:ph type="title"/>
          </p:nvPr>
        </p:nvSpPr>
        <p:spPr>
          <a:xfrm>
            <a:off x="1899744" y="365125"/>
            <a:ext cx="9454055" cy="1325563"/>
          </a:xfrm>
        </p:spPr>
        <p:txBody>
          <a:bodyPr/>
          <a:lstStyle/>
          <a:p>
            <a:r>
              <a:rPr lang="en-US" dirty="0">
                <a:solidFill>
                  <a:srgbClr val="C00000"/>
                </a:solidFill>
              </a:rPr>
              <a:t>Where is there a gap that we can fill?</a:t>
            </a:r>
            <a:endParaRPr lang="en-GB" dirty="0">
              <a:solidFill>
                <a:srgbClr val="C00000"/>
              </a:solidFill>
            </a:endParaRPr>
          </a:p>
        </p:txBody>
      </p:sp>
      <p:cxnSp>
        <p:nvCxnSpPr>
          <p:cNvPr id="5" name="Straight Arrow Connector 4">
            <a:extLst>
              <a:ext uri="{FF2B5EF4-FFF2-40B4-BE49-F238E27FC236}">
                <a16:creationId xmlns:a16="http://schemas.microsoft.com/office/drawing/2014/main" id="{DFD66E6F-643C-FA5F-CDC2-653F0203BB61}"/>
              </a:ext>
            </a:extLst>
          </p:cNvPr>
          <p:cNvCxnSpPr>
            <a:cxnSpLocks/>
          </p:cNvCxnSpPr>
          <p:nvPr/>
        </p:nvCxnSpPr>
        <p:spPr>
          <a:xfrm flipV="1">
            <a:off x="1143000" y="5904186"/>
            <a:ext cx="7756634" cy="7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E5D1F018-FC18-99D7-19A2-41C755B9094F}"/>
              </a:ext>
            </a:extLst>
          </p:cNvPr>
          <p:cNvCxnSpPr>
            <a:cxnSpLocks/>
          </p:cNvCxnSpPr>
          <p:nvPr/>
        </p:nvCxnSpPr>
        <p:spPr>
          <a:xfrm flipV="1">
            <a:off x="1166648" y="1379989"/>
            <a:ext cx="0" cy="45241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0F055A2-F04C-8E1E-3554-8A9ED62AFFF6}"/>
              </a:ext>
            </a:extLst>
          </p:cNvPr>
          <p:cNvSpPr txBox="1"/>
          <p:nvPr/>
        </p:nvSpPr>
        <p:spPr>
          <a:xfrm rot="16200000">
            <a:off x="-287720" y="3515710"/>
            <a:ext cx="1820917" cy="369332"/>
          </a:xfrm>
          <a:prstGeom prst="rect">
            <a:avLst/>
          </a:prstGeom>
          <a:noFill/>
        </p:spPr>
        <p:txBody>
          <a:bodyPr wrap="square" rtlCol="0">
            <a:spAutoFit/>
          </a:bodyPr>
          <a:lstStyle/>
          <a:p>
            <a:r>
              <a:rPr lang="en-US" dirty="0"/>
              <a:t>Beam Voltage</a:t>
            </a:r>
            <a:endParaRPr lang="en-GB" dirty="0"/>
          </a:p>
        </p:txBody>
      </p:sp>
      <p:sp>
        <p:nvSpPr>
          <p:cNvPr id="11" name="Rectangle: Rounded Corners 10">
            <a:extLst>
              <a:ext uri="{FF2B5EF4-FFF2-40B4-BE49-F238E27FC236}">
                <a16:creationId xmlns:a16="http://schemas.microsoft.com/office/drawing/2014/main" id="{56472739-07A5-B1AF-A37F-5FB0444EAC9C}"/>
              </a:ext>
            </a:extLst>
          </p:cNvPr>
          <p:cNvSpPr/>
          <p:nvPr/>
        </p:nvSpPr>
        <p:spPr>
          <a:xfrm>
            <a:off x="1190298" y="5068614"/>
            <a:ext cx="6738162" cy="800100"/>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7C019467-495E-C1AA-43F4-BD083A808699}"/>
              </a:ext>
            </a:extLst>
          </p:cNvPr>
          <p:cNvSpPr txBox="1"/>
          <p:nvPr/>
        </p:nvSpPr>
        <p:spPr>
          <a:xfrm>
            <a:off x="3459123" y="5118859"/>
            <a:ext cx="3409293" cy="369332"/>
          </a:xfrm>
          <a:prstGeom prst="rect">
            <a:avLst/>
          </a:prstGeom>
          <a:noFill/>
        </p:spPr>
        <p:txBody>
          <a:bodyPr wrap="square" rtlCol="0">
            <a:spAutoFit/>
          </a:bodyPr>
          <a:lstStyle/>
          <a:p>
            <a:r>
              <a:rPr lang="en-US" dirty="0"/>
              <a:t>Polymer Crosslinking</a:t>
            </a:r>
            <a:endParaRPr lang="en-GB" dirty="0"/>
          </a:p>
        </p:txBody>
      </p:sp>
      <p:sp>
        <p:nvSpPr>
          <p:cNvPr id="13" name="Rectangle: Rounded Corners 12">
            <a:extLst>
              <a:ext uri="{FF2B5EF4-FFF2-40B4-BE49-F238E27FC236}">
                <a16:creationId xmlns:a16="http://schemas.microsoft.com/office/drawing/2014/main" id="{E757DB40-5A79-7F3D-70F3-30D6A211FE76}"/>
              </a:ext>
            </a:extLst>
          </p:cNvPr>
          <p:cNvSpPr/>
          <p:nvPr/>
        </p:nvSpPr>
        <p:spPr>
          <a:xfrm>
            <a:off x="1240677" y="2225039"/>
            <a:ext cx="1702673" cy="2858463"/>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7A12D02B-A8EF-005F-4AB3-C4E0138165DC}"/>
              </a:ext>
            </a:extLst>
          </p:cNvPr>
          <p:cNvSpPr txBox="1"/>
          <p:nvPr/>
        </p:nvSpPr>
        <p:spPr>
          <a:xfrm>
            <a:off x="1386288" y="2900250"/>
            <a:ext cx="1310689" cy="923330"/>
          </a:xfrm>
          <a:prstGeom prst="rect">
            <a:avLst/>
          </a:prstGeom>
          <a:noFill/>
        </p:spPr>
        <p:txBody>
          <a:bodyPr wrap="square" rtlCol="0">
            <a:spAutoFit/>
          </a:bodyPr>
          <a:lstStyle/>
          <a:p>
            <a:pPr algn="ctr"/>
            <a:r>
              <a:rPr lang="en-US" dirty="0"/>
              <a:t>Non-destructive testing</a:t>
            </a:r>
            <a:endParaRPr lang="en-GB" dirty="0"/>
          </a:p>
        </p:txBody>
      </p:sp>
      <p:sp>
        <p:nvSpPr>
          <p:cNvPr id="15" name="Rectangle: Rounded Corners 14">
            <a:extLst>
              <a:ext uri="{FF2B5EF4-FFF2-40B4-BE49-F238E27FC236}">
                <a16:creationId xmlns:a16="http://schemas.microsoft.com/office/drawing/2014/main" id="{5EC71AC4-BEFD-BC5A-FB4F-F910AD700A1E}"/>
              </a:ext>
            </a:extLst>
          </p:cNvPr>
          <p:cNvSpPr/>
          <p:nvPr/>
        </p:nvSpPr>
        <p:spPr>
          <a:xfrm>
            <a:off x="6998341" y="1752249"/>
            <a:ext cx="1748575" cy="1527660"/>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BE699B9D-7B1F-19A9-E987-079BD37A1E4E}"/>
              </a:ext>
            </a:extLst>
          </p:cNvPr>
          <p:cNvSpPr txBox="1"/>
          <p:nvPr/>
        </p:nvSpPr>
        <p:spPr>
          <a:xfrm>
            <a:off x="7034326" y="2606767"/>
            <a:ext cx="1923189" cy="369332"/>
          </a:xfrm>
          <a:prstGeom prst="rect">
            <a:avLst/>
          </a:prstGeom>
          <a:noFill/>
        </p:spPr>
        <p:txBody>
          <a:bodyPr wrap="square" rtlCol="0">
            <a:spAutoFit/>
          </a:bodyPr>
          <a:lstStyle/>
          <a:p>
            <a:r>
              <a:rPr lang="en-US" dirty="0"/>
              <a:t>Water treatment</a:t>
            </a:r>
            <a:endParaRPr lang="en-GB" dirty="0"/>
          </a:p>
        </p:txBody>
      </p:sp>
      <p:sp>
        <p:nvSpPr>
          <p:cNvPr id="18" name="Rectangle: Rounded Corners 17">
            <a:extLst>
              <a:ext uri="{FF2B5EF4-FFF2-40B4-BE49-F238E27FC236}">
                <a16:creationId xmlns:a16="http://schemas.microsoft.com/office/drawing/2014/main" id="{2CA04EA5-120A-D7BB-12CC-7016A8D0D122}"/>
              </a:ext>
            </a:extLst>
          </p:cNvPr>
          <p:cNvSpPr/>
          <p:nvPr/>
        </p:nvSpPr>
        <p:spPr>
          <a:xfrm>
            <a:off x="1168162" y="5473293"/>
            <a:ext cx="2778662" cy="369332"/>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602F0E9B-D936-BC68-B1C6-1A2B15D2802E}"/>
              </a:ext>
            </a:extLst>
          </p:cNvPr>
          <p:cNvSpPr txBox="1"/>
          <p:nvPr/>
        </p:nvSpPr>
        <p:spPr>
          <a:xfrm>
            <a:off x="1498675" y="5465693"/>
            <a:ext cx="2117635" cy="369332"/>
          </a:xfrm>
          <a:prstGeom prst="rect">
            <a:avLst/>
          </a:prstGeom>
          <a:noFill/>
        </p:spPr>
        <p:txBody>
          <a:bodyPr wrap="square" rtlCol="0">
            <a:spAutoFit/>
          </a:bodyPr>
          <a:lstStyle/>
          <a:p>
            <a:r>
              <a:rPr lang="en-US" dirty="0"/>
              <a:t>Flue gas treatment</a:t>
            </a:r>
            <a:endParaRPr lang="en-GB" dirty="0"/>
          </a:p>
        </p:txBody>
      </p:sp>
      <p:sp>
        <p:nvSpPr>
          <p:cNvPr id="24" name="Rectangle: Rounded Corners 23">
            <a:extLst>
              <a:ext uri="{FF2B5EF4-FFF2-40B4-BE49-F238E27FC236}">
                <a16:creationId xmlns:a16="http://schemas.microsoft.com/office/drawing/2014/main" id="{401A41C4-E145-1618-F5DE-762C9C210488}"/>
              </a:ext>
            </a:extLst>
          </p:cNvPr>
          <p:cNvSpPr/>
          <p:nvPr/>
        </p:nvSpPr>
        <p:spPr>
          <a:xfrm>
            <a:off x="5056742" y="1753029"/>
            <a:ext cx="3693119" cy="768638"/>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5B5072BA-6AE1-0E3F-8923-CB1D7A14AD7C}"/>
              </a:ext>
            </a:extLst>
          </p:cNvPr>
          <p:cNvSpPr txBox="1"/>
          <p:nvPr/>
        </p:nvSpPr>
        <p:spPr>
          <a:xfrm>
            <a:off x="5828455" y="1927171"/>
            <a:ext cx="2100005" cy="369332"/>
          </a:xfrm>
          <a:prstGeom prst="rect">
            <a:avLst/>
          </a:prstGeom>
          <a:noFill/>
        </p:spPr>
        <p:txBody>
          <a:bodyPr wrap="square" rtlCol="0">
            <a:spAutoFit/>
          </a:bodyPr>
          <a:lstStyle/>
          <a:p>
            <a:r>
              <a:rPr lang="en-US" dirty="0"/>
              <a:t>Medical Sterilization</a:t>
            </a:r>
            <a:endParaRPr lang="en-GB" dirty="0"/>
          </a:p>
        </p:txBody>
      </p:sp>
      <p:sp>
        <p:nvSpPr>
          <p:cNvPr id="26" name="TextBox 25">
            <a:extLst>
              <a:ext uri="{FF2B5EF4-FFF2-40B4-BE49-F238E27FC236}">
                <a16:creationId xmlns:a16="http://schemas.microsoft.com/office/drawing/2014/main" id="{5FF8FDFC-96B6-A4F7-480D-D82924EA6122}"/>
              </a:ext>
            </a:extLst>
          </p:cNvPr>
          <p:cNvSpPr txBox="1"/>
          <p:nvPr/>
        </p:nvSpPr>
        <p:spPr>
          <a:xfrm>
            <a:off x="9115976" y="2071871"/>
            <a:ext cx="2869318" cy="3046988"/>
          </a:xfrm>
          <a:prstGeom prst="rect">
            <a:avLst/>
          </a:prstGeom>
          <a:noFill/>
        </p:spPr>
        <p:txBody>
          <a:bodyPr wrap="square" rtlCol="0">
            <a:spAutoFit/>
          </a:bodyPr>
          <a:lstStyle/>
          <a:p>
            <a:r>
              <a:rPr lang="en-US" sz="1600" dirty="0"/>
              <a:t>Clearly thin film SRF is best aimed at high energy (10 MeV), high beam power (1 MW) applications.</a:t>
            </a:r>
          </a:p>
          <a:p>
            <a:endParaRPr lang="en-US" sz="1600" dirty="0"/>
          </a:p>
          <a:p>
            <a:r>
              <a:rPr lang="en-US" sz="1600" dirty="0">
                <a:solidFill>
                  <a:srgbClr val="C00000"/>
                </a:solidFill>
              </a:rPr>
              <a:t>Efficiency would need to be greater than 50% and costs less that $7M to be competitive</a:t>
            </a:r>
          </a:p>
          <a:p>
            <a:endParaRPr lang="en-US" sz="1600" dirty="0"/>
          </a:p>
          <a:p>
            <a:r>
              <a:rPr lang="en-US" sz="1600" dirty="0"/>
              <a:t>Medical sterilization and water treatment seem the best options.</a:t>
            </a:r>
            <a:endParaRPr lang="en-GB" sz="1600" dirty="0"/>
          </a:p>
        </p:txBody>
      </p:sp>
      <p:cxnSp>
        <p:nvCxnSpPr>
          <p:cNvPr id="3" name="Straight Arrow Connector 2">
            <a:extLst>
              <a:ext uri="{FF2B5EF4-FFF2-40B4-BE49-F238E27FC236}">
                <a16:creationId xmlns:a16="http://schemas.microsoft.com/office/drawing/2014/main" id="{56020DD0-F0C8-2C06-3C2E-DE458D1E2BB9}"/>
              </a:ext>
            </a:extLst>
          </p:cNvPr>
          <p:cNvCxnSpPr>
            <a:cxnSpLocks/>
          </p:cNvCxnSpPr>
          <p:nvPr/>
        </p:nvCxnSpPr>
        <p:spPr>
          <a:xfrm flipV="1">
            <a:off x="1143000" y="5904186"/>
            <a:ext cx="7756634" cy="7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6E8B3C2-E189-6748-9451-2406FAC3FAA9}"/>
              </a:ext>
            </a:extLst>
          </p:cNvPr>
          <p:cNvSpPr txBox="1"/>
          <p:nvPr/>
        </p:nvSpPr>
        <p:spPr>
          <a:xfrm>
            <a:off x="4568059" y="6271878"/>
            <a:ext cx="1820917" cy="369332"/>
          </a:xfrm>
          <a:prstGeom prst="rect">
            <a:avLst/>
          </a:prstGeom>
          <a:noFill/>
        </p:spPr>
        <p:txBody>
          <a:bodyPr wrap="square" rtlCol="0">
            <a:spAutoFit/>
          </a:bodyPr>
          <a:lstStyle/>
          <a:p>
            <a:r>
              <a:rPr lang="en-US" dirty="0"/>
              <a:t>Beam Power</a:t>
            </a:r>
            <a:endParaRPr lang="en-GB" dirty="0"/>
          </a:p>
        </p:txBody>
      </p:sp>
      <p:sp>
        <p:nvSpPr>
          <p:cNvPr id="6" name="TextBox 5">
            <a:extLst>
              <a:ext uri="{FF2B5EF4-FFF2-40B4-BE49-F238E27FC236}">
                <a16:creationId xmlns:a16="http://schemas.microsoft.com/office/drawing/2014/main" id="{E57FA3DF-F6D4-A223-F899-14A1F928F684}"/>
              </a:ext>
            </a:extLst>
          </p:cNvPr>
          <p:cNvSpPr txBox="1"/>
          <p:nvPr/>
        </p:nvSpPr>
        <p:spPr>
          <a:xfrm>
            <a:off x="7753922" y="5947541"/>
            <a:ext cx="1203593" cy="369332"/>
          </a:xfrm>
          <a:prstGeom prst="rect">
            <a:avLst/>
          </a:prstGeom>
          <a:noFill/>
        </p:spPr>
        <p:txBody>
          <a:bodyPr wrap="square" rtlCol="0">
            <a:spAutoFit/>
          </a:bodyPr>
          <a:lstStyle/>
          <a:p>
            <a:r>
              <a:rPr lang="en-US" dirty="0"/>
              <a:t>1000 kW</a:t>
            </a:r>
            <a:endParaRPr lang="en-GB" dirty="0"/>
          </a:p>
        </p:txBody>
      </p:sp>
      <p:sp>
        <p:nvSpPr>
          <p:cNvPr id="8" name="TextBox 7">
            <a:extLst>
              <a:ext uri="{FF2B5EF4-FFF2-40B4-BE49-F238E27FC236}">
                <a16:creationId xmlns:a16="http://schemas.microsoft.com/office/drawing/2014/main" id="{F3ED7A68-8E1B-48A1-711F-0FE7D0D0F40F}"/>
              </a:ext>
            </a:extLst>
          </p:cNvPr>
          <p:cNvSpPr txBox="1"/>
          <p:nvPr/>
        </p:nvSpPr>
        <p:spPr>
          <a:xfrm>
            <a:off x="4767606" y="5947541"/>
            <a:ext cx="1203593" cy="369332"/>
          </a:xfrm>
          <a:prstGeom prst="rect">
            <a:avLst/>
          </a:prstGeom>
          <a:noFill/>
        </p:spPr>
        <p:txBody>
          <a:bodyPr wrap="square" rtlCol="0">
            <a:spAutoFit/>
          </a:bodyPr>
          <a:lstStyle/>
          <a:p>
            <a:r>
              <a:rPr lang="en-US" dirty="0"/>
              <a:t>100 kW</a:t>
            </a:r>
            <a:endParaRPr lang="en-GB" dirty="0"/>
          </a:p>
        </p:txBody>
      </p:sp>
      <p:sp>
        <p:nvSpPr>
          <p:cNvPr id="17" name="TextBox 16">
            <a:extLst>
              <a:ext uri="{FF2B5EF4-FFF2-40B4-BE49-F238E27FC236}">
                <a16:creationId xmlns:a16="http://schemas.microsoft.com/office/drawing/2014/main" id="{CBD43DF7-4B3D-B438-DE75-B26F969A70AB}"/>
              </a:ext>
            </a:extLst>
          </p:cNvPr>
          <p:cNvSpPr txBox="1"/>
          <p:nvPr/>
        </p:nvSpPr>
        <p:spPr>
          <a:xfrm>
            <a:off x="170985" y="1195323"/>
            <a:ext cx="972015" cy="369332"/>
          </a:xfrm>
          <a:prstGeom prst="rect">
            <a:avLst/>
          </a:prstGeom>
          <a:noFill/>
        </p:spPr>
        <p:txBody>
          <a:bodyPr wrap="square" rtlCol="0">
            <a:spAutoFit/>
          </a:bodyPr>
          <a:lstStyle/>
          <a:p>
            <a:r>
              <a:rPr lang="en-US" dirty="0"/>
              <a:t>10 MeV</a:t>
            </a:r>
            <a:endParaRPr lang="en-GB" dirty="0"/>
          </a:p>
        </p:txBody>
      </p:sp>
      <p:sp>
        <p:nvSpPr>
          <p:cNvPr id="27" name="Rectangle: Rounded Corners 26">
            <a:extLst>
              <a:ext uri="{FF2B5EF4-FFF2-40B4-BE49-F238E27FC236}">
                <a16:creationId xmlns:a16="http://schemas.microsoft.com/office/drawing/2014/main" id="{1D80E22E-3875-6E3B-6AA7-1E4565B04FB0}"/>
              </a:ext>
            </a:extLst>
          </p:cNvPr>
          <p:cNvSpPr/>
          <p:nvPr/>
        </p:nvSpPr>
        <p:spPr>
          <a:xfrm>
            <a:off x="5971199" y="3253820"/>
            <a:ext cx="2117635" cy="263288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2311ACEE-A69A-B859-CE20-5421B3AF8D42}"/>
              </a:ext>
            </a:extLst>
          </p:cNvPr>
          <p:cNvSpPr txBox="1"/>
          <p:nvPr/>
        </p:nvSpPr>
        <p:spPr>
          <a:xfrm>
            <a:off x="6096000" y="3887294"/>
            <a:ext cx="1804682" cy="923330"/>
          </a:xfrm>
          <a:prstGeom prst="rect">
            <a:avLst/>
          </a:prstGeom>
          <a:noFill/>
        </p:spPr>
        <p:txBody>
          <a:bodyPr wrap="square" rtlCol="0">
            <a:spAutoFit/>
          </a:bodyPr>
          <a:lstStyle/>
          <a:p>
            <a:pPr algn="ctr"/>
            <a:r>
              <a:rPr lang="en-US" dirty="0"/>
              <a:t>Polymer Crosslinking for thick samples</a:t>
            </a:r>
            <a:endParaRPr lang="en-GB" dirty="0"/>
          </a:p>
        </p:txBody>
      </p:sp>
      <p:sp>
        <p:nvSpPr>
          <p:cNvPr id="29" name="Rectangle: Rounded Corners 28">
            <a:extLst>
              <a:ext uri="{FF2B5EF4-FFF2-40B4-BE49-F238E27FC236}">
                <a16:creationId xmlns:a16="http://schemas.microsoft.com/office/drawing/2014/main" id="{74D26DDE-9CE3-091D-07C9-1F3DA293A538}"/>
              </a:ext>
            </a:extLst>
          </p:cNvPr>
          <p:cNvSpPr/>
          <p:nvPr/>
        </p:nvSpPr>
        <p:spPr>
          <a:xfrm>
            <a:off x="3142649" y="2521667"/>
            <a:ext cx="2778662" cy="2510557"/>
          </a:xfrm>
          <a:prstGeom prst="roundRect">
            <a:avLst/>
          </a:prstGeom>
          <a:solidFill>
            <a:srgbClr val="EAAAE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122FA630-C5A9-93DB-A3AC-CB11210ABB78}"/>
              </a:ext>
            </a:extLst>
          </p:cNvPr>
          <p:cNvSpPr txBox="1"/>
          <p:nvPr/>
        </p:nvSpPr>
        <p:spPr>
          <a:xfrm>
            <a:off x="3753567" y="3571342"/>
            <a:ext cx="1923189" cy="369332"/>
          </a:xfrm>
          <a:prstGeom prst="rect">
            <a:avLst/>
          </a:prstGeom>
          <a:noFill/>
        </p:spPr>
        <p:txBody>
          <a:bodyPr wrap="square" rtlCol="0">
            <a:spAutoFit/>
          </a:bodyPr>
          <a:lstStyle/>
          <a:p>
            <a:r>
              <a:rPr lang="en-US" dirty="0"/>
              <a:t>Ion Implanting</a:t>
            </a:r>
            <a:endParaRPr lang="en-GB" dirty="0"/>
          </a:p>
        </p:txBody>
      </p:sp>
      <p:sp>
        <p:nvSpPr>
          <p:cNvPr id="32" name="Right Triangle 31">
            <a:extLst>
              <a:ext uri="{FF2B5EF4-FFF2-40B4-BE49-F238E27FC236}">
                <a16:creationId xmlns:a16="http://schemas.microsoft.com/office/drawing/2014/main" id="{D5DCC6B4-D647-60E1-0A6A-BB575E9EFE1D}"/>
              </a:ext>
            </a:extLst>
          </p:cNvPr>
          <p:cNvSpPr/>
          <p:nvPr/>
        </p:nvSpPr>
        <p:spPr>
          <a:xfrm flipH="1">
            <a:off x="7034325" y="1774611"/>
            <a:ext cx="1712590" cy="747056"/>
          </a:xfrm>
          <a:prstGeom prst="rtTriangle">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26F4DACF-EFBE-927F-A164-D628B4D43B27}"/>
              </a:ext>
            </a:extLst>
          </p:cNvPr>
          <p:cNvSpPr/>
          <p:nvPr/>
        </p:nvSpPr>
        <p:spPr>
          <a:xfrm>
            <a:off x="4711636" y="1571672"/>
            <a:ext cx="3354679" cy="2065971"/>
          </a:xfrm>
          <a:prstGeom prst="ellipse">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16BB9461-4536-6367-90BA-6CB2E942771B}"/>
              </a:ext>
            </a:extLst>
          </p:cNvPr>
          <p:cNvSpPr txBox="1"/>
          <p:nvPr/>
        </p:nvSpPr>
        <p:spPr>
          <a:xfrm>
            <a:off x="5603233" y="2413363"/>
            <a:ext cx="1713186" cy="369332"/>
          </a:xfrm>
          <a:prstGeom prst="rect">
            <a:avLst/>
          </a:prstGeom>
          <a:noFill/>
        </p:spPr>
        <p:txBody>
          <a:bodyPr wrap="square" rtlCol="0">
            <a:spAutoFit/>
          </a:bodyPr>
          <a:lstStyle/>
          <a:p>
            <a:r>
              <a:rPr lang="en-US" dirty="0"/>
              <a:t>Thin film SRF???</a:t>
            </a:r>
            <a:endParaRPr lang="en-GB" dirty="0"/>
          </a:p>
        </p:txBody>
      </p:sp>
      <p:sp>
        <p:nvSpPr>
          <p:cNvPr id="10" name="Rectangle: Rounded Corners 9">
            <a:extLst>
              <a:ext uri="{FF2B5EF4-FFF2-40B4-BE49-F238E27FC236}">
                <a16:creationId xmlns:a16="http://schemas.microsoft.com/office/drawing/2014/main" id="{2DD0C66B-FBD5-0FEC-B475-892F595E7889}"/>
              </a:ext>
            </a:extLst>
          </p:cNvPr>
          <p:cNvSpPr/>
          <p:nvPr/>
        </p:nvSpPr>
        <p:spPr>
          <a:xfrm>
            <a:off x="1268455" y="1318182"/>
            <a:ext cx="1702673" cy="891246"/>
          </a:xfrm>
          <a:prstGeom prst="roundRec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97B34E79-99F3-5B20-F33D-B53AFCEAC7E3}"/>
              </a:ext>
            </a:extLst>
          </p:cNvPr>
          <p:cNvSpPr txBox="1"/>
          <p:nvPr/>
        </p:nvSpPr>
        <p:spPr>
          <a:xfrm>
            <a:off x="1394397" y="1571672"/>
            <a:ext cx="1450787" cy="369332"/>
          </a:xfrm>
          <a:prstGeom prst="rect">
            <a:avLst/>
          </a:prstGeom>
          <a:noFill/>
        </p:spPr>
        <p:txBody>
          <a:bodyPr wrap="square" rtlCol="0">
            <a:spAutoFit/>
          </a:bodyPr>
          <a:lstStyle/>
          <a:p>
            <a:pPr algn="ctr"/>
            <a:r>
              <a:rPr lang="en-US" dirty="0"/>
              <a:t>Radiotherapy</a:t>
            </a:r>
            <a:endParaRPr lang="en-GB" dirty="0"/>
          </a:p>
        </p:txBody>
      </p:sp>
    </p:spTree>
    <p:extLst>
      <p:ext uri="{BB962C8B-B14F-4D97-AF65-F5344CB8AC3E}">
        <p14:creationId xmlns:p14="http://schemas.microsoft.com/office/powerpoint/2010/main" val="3944693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C94B1-D13C-559C-A397-7DFE2D547B6B}"/>
              </a:ext>
            </a:extLst>
          </p:cNvPr>
          <p:cNvSpPr>
            <a:spLocks noGrp="1"/>
          </p:cNvSpPr>
          <p:nvPr>
            <p:ph type="title"/>
          </p:nvPr>
        </p:nvSpPr>
        <p:spPr/>
        <p:txBody>
          <a:bodyPr/>
          <a:lstStyle/>
          <a:p>
            <a:r>
              <a:rPr lang="en-US" dirty="0">
                <a:solidFill>
                  <a:srgbClr val="C00000"/>
                </a:solidFill>
              </a:rPr>
              <a:t>Application: Medical sterilization</a:t>
            </a:r>
            <a:endParaRPr lang="en-GB" dirty="0">
              <a:solidFill>
                <a:srgbClr val="C00000"/>
              </a:solidFill>
            </a:endParaRPr>
          </a:p>
        </p:txBody>
      </p:sp>
      <p:sp>
        <p:nvSpPr>
          <p:cNvPr id="3" name="Content Placeholder 2">
            <a:extLst>
              <a:ext uri="{FF2B5EF4-FFF2-40B4-BE49-F238E27FC236}">
                <a16:creationId xmlns:a16="http://schemas.microsoft.com/office/drawing/2014/main" id="{92542F83-3019-0D44-8244-58ACE68EB739}"/>
              </a:ext>
            </a:extLst>
          </p:cNvPr>
          <p:cNvSpPr>
            <a:spLocks noGrp="1"/>
          </p:cNvSpPr>
          <p:nvPr>
            <p:ph idx="1"/>
          </p:nvPr>
        </p:nvSpPr>
        <p:spPr>
          <a:xfrm>
            <a:off x="838200" y="1825625"/>
            <a:ext cx="6568440" cy="4351338"/>
          </a:xfrm>
        </p:spPr>
        <p:txBody>
          <a:bodyPr>
            <a:normAutofit fontScale="77500" lnSpcReduction="20000"/>
          </a:bodyPr>
          <a:lstStyle/>
          <a:p>
            <a:r>
              <a:rPr lang="en-US" dirty="0"/>
              <a:t>50% of single use medical equipment is sterilized by ionizing radiation, to create microbial inactivation.</a:t>
            </a:r>
          </a:p>
          <a:p>
            <a:r>
              <a:rPr lang="en-US" dirty="0">
                <a:solidFill>
                  <a:srgbClr val="0070C0"/>
                </a:solidFill>
              </a:rPr>
              <a:t>Gamma/X-rays or electrons can be used to sterilize, commonly Co60 sources (80%) used, but there is a shortage and there are security concerns with transport and disposal.</a:t>
            </a:r>
          </a:p>
          <a:p>
            <a:r>
              <a:rPr lang="en-US" dirty="0"/>
              <a:t>X-ray replacements have been increasing in the past few years as lower doses are needed.</a:t>
            </a:r>
          </a:p>
          <a:p>
            <a:r>
              <a:rPr lang="en-US" dirty="0">
                <a:solidFill>
                  <a:srgbClr val="0070C0"/>
                </a:solidFill>
              </a:rPr>
              <a:t>Aim is to treat pallets not individual items (syringes, plastic containers, bottles, bandages). Also implants.</a:t>
            </a:r>
          </a:p>
          <a:p>
            <a:r>
              <a:rPr lang="en-US" dirty="0"/>
              <a:t>5-7 MeV is ideal energy for X-rays for a standard pallet.</a:t>
            </a:r>
          </a:p>
          <a:p>
            <a:r>
              <a:rPr lang="en-US" dirty="0">
                <a:solidFill>
                  <a:srgbClr val="0070C0"/>
                </a:solidFill>
              </a:rPr>
              <a:t>E-beam treatment is also possible (3-10 MeV) but this is more focused on boxes rather than pallets. It can treat much faster so better for sensitive products.</a:t>
            </a:r>
          </a:p>
        </p:txBody>
      </p:sp>
      <p:pic>
        <p:nvPicPr>
          <p:cNvPr id="5" name="Picture 4">
            <a:extLst>
              <a:ext uri="{FF2B5EF4-FFF2-40B4-BE49-F238E27FC236}">
                <a16:creationId xmlns:a16="http://schemas.microsoft.com/office/drawing/2014/main" id="{F930D238-BEF8-1E21-706E-228A0EBAB48B}"/>
              </a:ext>
            </a:extLst>
          </p:cNvPr>
          <p:cNvPicPr>
            <a:picLocks noChangeAspect="1"/>
          </p:cNvPicPr>
          <p:nvPr/>
        </p:nvPicPr>
        <p:blipFill>
          <a:blip r:embed="rId2"/>
          <a:srcRect l="61794" t="10634" r="1768" b="5534"/>
          <a:stretch/>
        </p:blipFill>
        <p:spPr>
          <a:xfrm>
            <a:off x="7364729" y="1600434"/>
            <a:ext cx="4442461" cy="4145046"/>
          </a:xfrm>
          <a:prstGeom prst="rect">
            <a:avLst/>
          </a:prstGeom>
        </p:spPr>
      </p:pic>
    </p:spTree>
    <p:extLst>
      <p:ext uri="{BB962C8B-B14F-4D97-AF65-F5344CB8AC3E}">
        <p14:creationId xmlns:p14="http://schemas.microsoft.com/office/powerpoint/2010/main" val="3594564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E42CA-62B2-7768-0B77-24A20FF960DB}"/>
              </a:ext>
            </a:extLst>
          </p:cNvPr>
          <p:cNvSpPr>
            <a:spLocks noGrp="1"/>
          </p:cNvSpPr>
          <p:nvPr>
            <p:ph type="title"/>
          </p:nvPr>
        </p:nvSpPr>
        <p:spPr>
          <a:xfrm>
            <a:off x="1615806" y="365125"/>
            <a:ext cx="9737993" cy="1325563"/>
          </a:xfrm>
        </p:spPr>
        <p:txBody>
          <a:bodyPr/>
          <a:lstStyle/>
          <a:p>
            <a:r>
              <a:rPr lang="en-US" dirty="0">
                <a:solidFill>
                  <a:srgbClr val="C00000"/>
                </a:solidFill>
              </a:rPr>
              <a:t>Application: Wastewater treatment</a:t>
            </a:r>
            <a:endParaRPr lang="en-GB" dirty="0">
              <a:solidFill>
                <a:srgbClr val="C00000"/>
              </a:solidFill>
            </a:endParaRPr>
          </a:p>
        </p:txBody>
      </p:sp>
      <p:sp>
        <p:nvSpPr>
          <p:cNvPr id="3" name="Content Placeholder 2">
            <a:extLst>
              <a:ext uri="{FF2B5EF4-FFF2-40B4-BE49-F238E27FC236}">
                <a16:creationId xmlns:a16="http://schemas.microsoft.com/office/drawing/2014/main" id="{50C9BD90-8990-829E-629B-6DD3CD2DBA82}"/>
              </a:ext>
            </a:extLst>
          </p:cNvPr>
          <p:cNvSpPr>
            <a:spLocks noGrp="1"/>
          </p:cNvSpPr>
          <p:nvPr>
            <p:ph idx="1"/>
          </p:nvPr>
        </p:nvSpPr>
        <p:spPr>
          <a:xfrm>
            <a:off x="838200" y="1606163"/>
            <a:ext cx="5514892" cy="4570800"/>
          </a:xfrm>
        </p:spPr>
        <p:txBody>
          <a:bodyPr>
            <a:normAutofit fontScale="70000" lnSpcReduction="20000"/>
          </a:bodyPr>
          <a:lstStyle/>
          <a:p>
            <a:r>
              <a:rPr lang="en-US" dirty="0"/>
              <a:t>Uses e-beams on either drinking water (polyfluoroalkyl substances (PFAS)) or industrial sludge pre-processing.</a:t>
            </a:r>
          </a:p>
          <a:p>
            <a:r>
              <a:rPr lang="en-US" dirty="0">
                <a:solidFill>
                  <a:srgbClr val="0070C0"/>
                </a:solidFill>
              </a:rPr>
              <a:t>Uses radiolysis of water to create short lived reactive species</a:t>
            </a:r>
          </a:p>
          <a:p>
            <a:r>
              <a:rPr lang="en-US" dirty="0"/>
              <a:t>China has operated the worlds largest water treatment plant at 10 MeV, 100 kW using a </a:t>
            </a:r>
            <a:r>
              <a:rPr lang="en-US" dirty="0" err="1"/>
              <a:t>Rhodotron</a:t>
            </a:r>
            <a:endParaRPr lang="en-US" dirty="0"/>
          </a:p>
          <a:p>
            <a:pPr lvl="1"/>
            <a:r>
              <a:rPr lang="en-US" dirty="0">
                <a:solidFill>
                  <a:srgbClr val="0070C0"/>
                </a:solidFill>
              </a:rPr>
              <a:t>It is able to treat 30 M </a:t>
            </a:r>
            <a:r>
              <a:rPr lang="en-US" dirty="0" err="1">
                <a:solidFill>
                  <a:srgbClr val="0070C0"/>
                </a:solidFill>
              </a:rPr>
              <a:t>litres</a:t>
            </a:r>
            <a:r>
              <a:rPr lang="en-US" dirty="0">
                <a:solidFill>
                  <a:srgbClr val="0070C0"/>
                </a:solidFill>
              </a:rPr>
              <a:t> of industrial wastewater per day saving 4.5 Billion </a:t>
            </a:r>
            <a:r>
              <a:rPr lang="en-US" dirty="0" err="1">
                <a:solidFill>
                  <a:srgbClr val="0070C0"/>
                </a:solidFill>
              </a:rPr>
              <a:t>litres</a:t>
            </a:r>
            <a:r>
              <a:rPr lang="en-US" dirty="0">
                <a:solidFill>
                  <a:srgbClr val="0070C0"/>
                </a:solidFill>
              </a:rPr>
              <a:t> of fresh water annually</a:t>
            </a:r>
          </a:p>
          <a:p>
            <a:r>
              <a:rPr lang="en-US" dirty="0"/>
              <a:t>Fermilab determined the requirements for 10 MeV e-beam power at the Metropolitan Water Reclamation District (MWRD) of Greater Chicago, </a:t>
            </a:r>
          </a:p>
          <a:p>
            <a:pPr lvl="1"/>
            <a:r>
              <a:rPr lang="en-US" dirty="0">
                <a:solidFill>
                  <a:srgbClr val="0070C0"/>
                </a:solidFill>
              </a:rPr>
              <a:t>1 MW needed for dewatered biosolid sludge or the pre-anaerobic digester thickened waste activated sludge (WAS) at 8 million </a:t>
            </a:r>
            <a:r>
              <a:rPr lang="en-US" dirty="0" err="1">
                <a:solidFill>
                  <a:srgbClr val="0070C0"/>
                </a:solidFill>
              </a:rPr>
              <a:t>litres</a:t>
            </a:r>
            <a:r>
              <a:rPr lang="en-US" dirty="0">
                <a:solidFill>
                  <a:srgbClr val="0070C0"/>
                </a:solidFill>
              </a:rPr>
              <a:t> per day.</a:t>
            </a:r>
            <a:endParaRPr lang="en-GB" dirty="0">
              <a:solidFill>
                <a:srgbClr val="0070C0"/>
              </a:solidFill>
            </a:endParaRPr>
          </a:p>
        </p:txBody>
      </p:sp>
      <p:pic>
        <p:nvPicPr>
          <p:cNvPr id="4" name="Picture 2">
            <a:extLst>
              <a:ext uri="{FF2B5EF4-FFF2-40B4-BE49-F238E27FC236}">
                <a16:creationId xmlns:a16="http://schemas.microsoft.com/office/drawing/2014/main" id="{357F22B5-280B-996B-B68A-54A6E915689C}"/>
              </a:ext>
            </a:extLst>
          </p:cNvPr>
          <p:cNvPicPr>
            <a:picLocks noChangeAspect="1" noChangeArrowheads="1"/>
          </p:cNvPicPr>
          <p:nvPr/>
        </p:nvPicPr>
        <p:blipFill>
          <a:blip r:embed="rId2" cstate="print"/>
          <a:srcRect/>
          <a:stretch>
            <a:fillRect/>
          </a:stretch>
        </p:blipFill>
        <p:spPr bwMode="auto">
          <a:xfrm>
            <a:off x="7136726" y="3804026"/>
            <a:ext cx="4293307" cy="2688849"/>
          </a:xfrm>
          <a:prstGeom prst="rect">
            <a:avLst/>
          </a:prstGeom>
          <a:noFill/>
          <a:ln w="9525">
            <a:noFill/>
            <a:miter lim="800000"/>
            <a:headEnd/>
            <a:tailEnd/>
          </a:ln>
        </p:spPr>
      </p:pic>
      <p:pic>
        <p:nvPicPr>
          <p:cNvPr id="6" name="Picture 5" descr="Diagram of a diagram of a biogas process&#10;&#10;Description automatically generated">
            <a:extLst>
              <a:ext uri="{FF2B5EF4-FFF2-40B4-BE49-F238E27FC236}">
                <a16:creationId xmlns:a16="http://schemas.microsoft.com/office/drawing/2014/main" id="{ADBF1EE9-D7EC-3E8E-09D3-A106D83C78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8607" y="1320890"/>
            <a:ext cx="4868849" cy="2519787"/>
          </a:xfrm>
          <a:prstGeom prst="rect">
            <a:avLst/>
          </a:prstGeom>
        </p:spPr>
      </p:pic>
    </p:spTree>
    <p:extLst>
      <p:ext uri="{BB962C8B-B14F-4D97-AF65-F5344CB8AC3E}">
        <p14:creationId xmlns:p14="http://schemas.microsoft.com/office/powerpoint/2010/main" val="1498114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1D718-A4F5-9373-9480-8737026796D6}"/>
              </a:ext>
            </a:extLst>
          </p:cNvPr>
          <p:cNvSpPr>
            <a:spLocks noGrp="1"/>
          </p:cNvSpPr>
          <p:nvPr>
            <p:ph type="title"/>
          </p:nvPr>
        </p:nvSpPr>
        <p:spPr>
          <a:xfrm>
            <a:off x="1714500" y="365125"/>
            <a:ext cx="9639300" cy="1325563"/>
          </a:xfrm>
        </p:spPr>
        <p:txBody>
          <a:bodyPr/>
          <a:lstStyle/>
          <a:p>
            <a:r>
              <a:rPr lang="en-US" dirty="0">
                <a:solidFill>
                  <a:srgbClr val="C00000"/>
                </a:solidFill>
              </a:rPr>
              <a:t>What other potential applications need CW low to intermediate currents</a:t>
            </a:r>
            <a:endParaRPr lang="en-GB" dirty="0">
              <a:solidFill>
                <a:srgbClr val="C00000"/>
              </a:solidFill>
            </a:endParaRPr>
          </a:p>
        </p:txBody>
      </p:sp>
      <p:sp>
        <p:nvSpPr>
          <p:cNvPr id="3" name="Content Placeholder 2">
            <a:extLst>
              <a:ext uri="{FF2B5EF4-FFF2-40B4-BE49-F238E27FC236}">
                <a16:creationId xmlns:a16="http://schemas.microsoft.com/office/drawing/2014/main" id="{46A34F2D-55B0-8E98-9691-5D84F6ED2E51}"/>
              </a:ext>
            </a:extLst>
          </p:cNvPr>
          <p:cNvSpPr>
            <a:spLocks noGrp="1"/>
          </p:cNvSpPr>
          <p:nvPr>
            <p:ph idx="1"/>
          </p:nvPr>
        </p:nvSpPr>
        <p:spPr>
          <a:xfrm>
            <a:off x="838200" y="1855471"/>
            <a:ext cx="10515600" cy="4321492"/>
          </a:xfrm>
        </p:spPr>
        <p:txBody>
          <a:bodyPr>
            <a:normAutofit fontScale="70000" lnSpcReduction="20000"/>
          </a:bodyPr>
          <a:lstStyle/>
          <a:p>
            <a:r>
              <a:rPr lang="en-US" dirty="0"/>
              <a:t>Single photon counting for cargo scanning </a:t>
            </a:r>
          </a:p>
          <a:p>
            <a:pPr lvl="1"/>
            <a:r>
              <a:rPr lang="en-US" dirty="0">
                <a:solidFill>
                  <a:srgbClr val="0070C0"/>
                </a:solidFill>
              </a:rPr>
              <a:t>5-10 MeV sub-1kW but CW</a:t>
            </a:r>
          </a:p>
          <a:p>
            <a:r>
              <a:rPr lang="en-US" dirty="0"/>
              <a:t>Nuclear Resonance Fluorescence</a:t>
            </a:r>
          </a:p>
          <a:p>
            <a:pPr lvl="1"/>
            <a:r>
              <a:rPr lang="en-US" dirty="0">
                <a:solidFill>
                  <a:srgbClr val="0070C0"/>
                </a:solidFill>
              </a:rPr>
              <a:t>Security irradiation of cargo that you don’t want heavily irradiated but need high dose (17 MeV)</a:t>
            </a:r>
          </a:p>
          <a:p>
            <a:r>
              <a:rPr lang="en-US" dirty="0"/>
              <a:t>FLASH radiotherapy (maybe?)</a:t>
            </a:r>
          </a:p>
          <a:p>
            <a:pPr lvl="1"/>
            <a:r>
              <a:rPr lang="en-US" dirty="0">
                <a:solidFill>
                  <a:srgbClr val="0070C0"/>
                </a:solidFill>
              </a:rPr>
              <a:t>10 MeV for X-rays but target is the limitation, ideal operating parameters not yet known, SRF not ideal for VHEE due to high energy required (150 MeV)</a:t>
            </a:r>
          </a:p>
          <a:p>
            <a:r>
              <a:rPr lang="en-US" dirty="0"/>
              <a:t>Leather irradiation.</a:t>
            </a:r>
          </a:p>
          <a:p>
            <a:pPr lvl="1"/>
            <a:r>
              <a:rPr lang="en-US" dirty="0">
                <a:solidFill>
                  <a:srgbClr val="0070C0"/>
                </a:solidFill>
              </a:rPr>
              <a:t>1 MeV, 100+ kW</a:t>
            </a:r>
          </a:p>
          <a:p>
            <a:r>
              <a:rPr lang="en-US" dirty="0"/>
              <a:t>Medical Isotopes (Mo</a:t>
            </a:r>
            <a:r>
              <a:rPr lang="en-US" baseline="30000" dirty="0"/>
              <a:t>99</a:t>
            </a:r>
            <a:r>
              <a:rPr lang="en-US" dirty="0"/>
              <a:t>) from photonuclear reactions</a:t>
            </a:r>
          </a:p>
          <a:p>
            <a:pPr lvl="1"/>
            <a:r>
              <a:rPr lang="en-US" dirty="0">
                <a:solidFill>
                  <a:srgbClr val="0070C0"/>
                </a:solidFill>
              </a:rPr>
              <a:t>20-55 MeV beams at 30 kW, not so compact</a:t>
            </a:r>
          </a:p>
          <a:p>
            <a:r>
              <a:rPr lang="en-US" dirty="0"/>
              <a:t>Biofuel pretreatment to enhance enzymatic digestion</a:t>
            </a:r>
          </a:p>
          <a:p>
            <a:pPr lvl="1"/>
            <a:r>
              <a:rPr lang="en-US" dirty="0">
                <a:solidFill>
                  <a:srgbClr val="0070C0"/>
                </a:solidFill>
              </a:rPr>
              <a:t>1.5 MeV electrons 10kGy doses</a:t>
            </a:r>
          </a:p>
          <a:p>
            <a:r>
              <a:rPr lang="en-US" dirty="0"/>
              <a:t>Remediation of petroleum-affected soil</a:t>
            </a:r>
          </a:p>
          <a:p>
            <a:pPr lvl="1"/>
            <a:r>
              <a:rPr lang="en-US" dirty="0">
                <a:solidFill>
                  <a:srgbClr val="0070C0"/>
                </a:solidFill>
              </a:rPr>
              <a:t>3 MeV electrons (100 kW per 4 m^3 per hour)</a:t>
            </a:r>
          </a:p>
        </p:txBody>
      </p:sp>
    </p:spTree>
    <p:extLst>
      <p:ext uri="{BB962C8B-B14F-4D97-AF65-F5344CB8AC3E}">
        <p14:creationId xmlns:p14="http://schemas.microsoft.com/office/powerpoint/2010/main" val="4241985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100" y="365125"/>
            <a:ext cx="10172700" cy="1325563"/>
          </a:xfrm>
        </p:spPr>
        <p:txBody>
          <a:bodyPr/>
          <a:lstStyle/>
          <a:p>
            <a:r>
              <a:rPr lang="en-GB" dirty="0">
                <a:solidFill>
                  <a:srgbClr val="C00000"/>
                </a:solidFill>
              </a:rPr>
              <a:t>Competing technology: Electron accelerators</a:t>
            </a:r>
          </a:p>
        </p:txBody>
      </p:sp>
      <p:sp>
        <p:nvSpPr>
          <p:cNvPr id="3" name="Content Placeholder 2"/>
          <p:cNvSpPr>
            <a:spLocks noGrp="1"/>
          </p:cNvSpPr>
          <p:nvPr>
            <p:ph idx="1"/>
          </p:nvPr>
        </p:nvSpPr>
        <p:spPr/>
        <p:txBody>
          <a:bodyPr>
            <a:normAutofit/>
          </a:bodyPr>
          <a:lstStyle/>
          <a:p>
            <a:r>
              <a:rPr lang="en-GB" dirty="0"/>
              <a:t>DC- Transformer types: Simple but size grows sharply with energy (not linear). Very efficient.</a:t>
            </a:r>
          </a:p>
          <a:p>
            <a:r>
              <a:rPr lang="en-GB" dirty="0">
                <a:solidFill>
                  <a:srgbClr val="0070C0"/>
                </a:solidFill>
              </a:rPr>
              <a:t>Single cavity types – Can use very high power RF sources that exist at low frequency (UHF). This means the power transferred to the beam is higher hence fairly efficient. Large transverse size.</a:t>
            </a:r>
          </a:p>
          <a:p>
            <a:r>
              <a:rPr lang="en-GB" dirty="0" err="1"/>
              <a:t>Linacs</a:t>
            </a:r>
            <a:r>
              <a:rPr lang="en-GB" dirty="0"/>
              <a:t> – Sizes scales linearly with energy. Smaller transverse size as higher RF frequency. Less power is available at higher frequencies (at least not at affordable prices) so proportionally more of the power goes into RF losses and less to the beam.</a:t>
            </a:r>
          </a:p>
        </p:txBody>
      </p:sp>
    </p:spTree>
    <p:extLst>
      <p:ext uri="{BB962C8B-B14F-4D97-AF65-F5344CB8AC3E}">
        <p14:creationId xmlns:p14="http://schemas.microsoft.com/office/powerpoint/2010/main" val="373972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BD9CC-B455-41F7-9A63-F79735E06BA8}"/>
              </a:ext>
            </a:extLst>
          </p:cNvPr>
          <p:cNvSpPr>
            <a:spLocks noGrp="1"/>
          </p:cNvSpPr>
          <p:nvPr>
            <p:ph type="title"/>
          </p:nvPr>
        </p:nvSpPr>
        <p:spPr>
          <a:xfrm>
            <a:off x="1245870" y="365125"/>
            <a:ext cx="10107930" cy="1325563"/>
          </a:xfrm>
        </p:spPr>
        <p:txBody>
          <a:bodyPr/>
          <a:lstStyle/>
          <a:p>
            <a:r>
              <a:rPr lang="en-GB" dirty="0">
                <a:solidFill>
                  <a:srgbClr val="C00000"/>
                </a:solidFill>
              </a:rPr>
              <a:t>Efficiency of NC Linacs</a:t>
            </a:r>
          </a:p>
        </p:txBody>
      </p:sp>
      <p:sp>
        <p:nvSpPr>
          <p:cNvPr id="3" name="Content Placeholder 2">
            <a:extLst>
              <a:ext uri="{FF2B5EF4-FFF2-40B4-BE49-F238E27FC236}">
                <a16:creationId xmlns:a16="http://schemas.microsoft.com/office/drawing/2014/main" id="{BFB0777A-4B55-47A0-892E-EFC72C191540}"/>
              </a:ext>
            </a:extLst>
          </p:cNvPr>
          <p:cNvSpPr>
            <a:spLocks noGrp="1"/>
          </p:cNvSpPr>
          <p:nvPr>
            <p:ph idx="1"/>
          </p:nvPr>
        </p:nvSpPr>
        <p:spPr>
          <a:xfrm>
            <a:off x="838199" y="2214693"/>
            <a:ext cx="10515600" cy="4178487"/>
          </a:xfrm>
        </p:spPr>
        <p:txBody>
          <a:bodyPr>
            <a:normAutofit fontScale="92500" lnSpcReduction="20000"/>
          </a:bodyPr>
          <a:lstStyle/>
          <a:p>
            <a:r>
              <a:rPr lang="en-GB" dirty="0"/>
              <a:t>As can be seen above the efficiency increases with increasing beam current or shunt impedance and decreasing beam energy. </a:t>
            </a:r>
          </a:p>
          <a:p>
            <a:r>
              <a:rPr lang="en-GB" dirty="0"/>
              <a:t>However most RF sources have a fixed power available hence we can also give efficiency as</a:t>
            </a:r>
          </a:p>
          <a:p>
            <a:endParaRPr lang="en-GB" dirty="0"/>
          </a:p>
          <a:p>
            <a:endParaRPr lang="en-GB" dirty="0"/>
          </a:p>
          <a:p>
            <a:endParaRPr lang="en-GB" dirty="0"/>
          </a:p>
          <a:p>
            <a:r>
              <a:rPr lang="en-GB" dirty="0"/>
              <a:t>Hence efficiency is also limited by the difference in the power required to drive the cavity and the available power.</a:t>
            </a:r>
          </a:p>
          <a:p>
            <a:r>
              <a:rPr lang="en-GB" b="1" u="sng" dirty="0">
                <a:solidFill>
                  <a:srgbClr val="C00000"/>
                </a:solidFill>
              </a:rPr>
              <a:t>Normal conducting linacs operating with high beam currents at low voltage can achieve beam efficiencies of 80-90% rivalling SRF linacs</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8A8DAF3-03E7-4114-8230-9B0D4317B00F}"/>
                  </a:ext>
                </a:extLst>
              </p:cNvPr>
              <p:cNvSpPr txBox="1"/>
              <p:nvPr/>
            </p:nvSpPr>
            <p:spPr>
              <a:xfrm>
                <a:off x="3030522" y="1431289"/>
                <a:ext cx="9161478" cy="734753"/>
              </a:xfrm>
              <a:prstGeom prst="rect">
                <a:avLst/>
              </a:prstGeom>
              <a:noFill/>
            </p:spPr>
            <p:txBody>
              <a:bodyPr wrap="square" lIns="0" tIns="0" rIns="0" bIns="0" rtlCol="0">
                <a:spAutoFit/>
              </a:bodyPr>
              <a:lstStyle/>
              <a:p>
                <a14:m>
                  <m:oMath xmlns:m="http://schemas.openxmlformats.org/officeDocument/2006/math">
                    <m:r>
                      <a:rPr lang="en-GB" b="0" i="1" smtClean="0">
                        <a:latin typeface="Cambria Math" panose="02040503050406030204" pitchFamily="18" charset="0"/>
                      </a:rPr>
                      <m:t>𝐸𝑓𝑓𝑖𝑐𝑖𝑒𝑛𝑐𝑦</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𝐵𝑒𝑎𝑚</m:t>
                        </m:r>
                        <m:r>
                          <a:rPr lang="en-GB" b="0" i="1" smtClean="0">
                            <a:latin typeface="Cambria Math" panose="02040503050406030204" pitchFamily="18" charset="0"/>
                          </a:rPr>
                          <m:t> </m:t>
                        </m:r>
                        <m:r>
                          <a:rPr lang="en-GB" b="0" i="1" smtClean="0">
                            <a:latin typeface="Cambria Math" panose="02040503050406030204" pitchFamily="18" charset="0"/>
                          </a:rPr>
                          <m:t>𝑃𝑜𝑤𝑒𝑟</m:t>
                        </m:r>
                      </m:num>
                      <m:den>
                        <m:r>
                          <a:rPr lang="en-GB" b="0" i="1" smtClean="0">
                            <a:latin typeface="Cambria Math" panose="02040503050406030204" pitchFamily="18" charset="0"/>
                          </a:rPr>
                          <m:t>𝑅𝐹</m:t>
                        </m:r>
                        <m:r>
                          <a:rPr lang="en-GB" b="0" i="1" smtClean="0">
                            <a:latin typeface="Cambria Math" panose="02040503050406030204" pitchFamily="18" charset="0"/>
                          </a:rPr>
                          <m:t> </m:t>
                        </m:r>
                        <m:r>
                          <a:rPr lang="en-GB" b="0" i="1" smtClean="0">
                            <a:latin typeface="Cambria Math" panose="02040503050406030204" pitchFamily="18" charset="0"/>
                          </a:rPr>
                          <m:t>𝑖𝑛𝑝𝑢𝑡</m:t>
                        </m:r>
                        <m:r>
                          <a:rPr lang="en-GB" b="0" i="1" smtClean="0">
                            <a:latin typeface="Cambria Math" panose="02040503050406030204" pitchFamily="18" charset="0"/>
                          </a:rPr>
                          <m:t> </m:t>
                        </m:r>
                        <m:r>
                          <a:rPr lang="en-GB" b="0" i="1" smtClean="0">
                            <a:latin typeface="Cambria Math" panose="02040503050406030204" pitchFamily="18" charset="0"/>
                          </a:rPr>
                          <m:t>𝑝𝑜𝑤𝑒𝑟</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𝑏𝑒𝑎𝑚</m:t>
                            </m:r>
                          </m:sub>
                        </m:sSub>
                        <m:r>
                          <a:rPr lang="en-GB" b="0" i="1" smtClean="0">
                            <a:latin typeface="Cambria Math" panose="02040503050406030204" pitchFamily="18" charset="0"/>
                          </a:rPr>
                          <m:t>𝐼</m:t>
                        </m:r>
                      </m:num>
                      <m:den>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𝑏𝑒𝑎𝑚</m:t>
                                    </m:r>
                                  </m:sub>
                                </m:sSub>
                              </m:e>
                              <m:sup>
                                <m:r>
                                  <a:rPr lang="en-GB" b="0" i="1" smtClean="0">
                                    <a:latin typeface="Cambria Math" panose="02040503050406030204" pitchFamily="18" charset="0"/>
                                  </a:rPr>
                                  <m:t>2</m:t>
                                </m:r>
                              </m:sup>
                            </m:sSup>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𝑅</m:t>
                                </m:r>
                              </m:e>
                              <m:sub>
                                <m:r>
                                  <a:rPr lang="en-GB" b="0" i="1" smtClean="0">
                                    <a:latin typeface="Cambria Math" panose="02040503050406030204" pitchFamily="18" charset="0"/>
                                  </a:rPr>
                                  <m:t>𝑠</m:t>
                                </m:r>
                              </m:sub>
                            </m:sSub>
                          </m:den>
                        </m:f>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𝑏𝑒𝑎𝑚</m:t>
                            </m:r>
                          </m:sub>
                        </m:sSub>
                        <m:r>
                          <a:rPr lang="en-GB" b="0" i="1" smtClean="0">
                            <a:latin typeface="Cambria Math" panose="02040503050406030204" pitchFamily="18" charset="0"/>
                          </a:rPr>
                          <m:t>𝐼</m:t>
                        </m:r>
                      </m:den>
                    </m:f>
                  </m:oMath>
                </a14:m>
                <a:r>
                  <a:rPr lang="en-GB" sz="2400" dirty="0"/>
                  <a:t> </a:t>
                </a:r>
                <a14:m>
                  <m:oMath xmlns:m="http://schemas.openxmlformats.org/officeDocument/2006/math">
                    <m:r>
                      <a:rPr lang="en-GB" sz="2400" b="0" i="1" smtClean="0">
                        <a:latin typeface="Cambria Math" panose="02040503050406030204" pitchFamily="18" charset="0"/>
                      </a:rPr>
                      <m:t>=</m:t>
                    </m:r>
                    <m:f>
                      <m:fPr>
                        <m:ctrlPr>
                          <a:rPr lang="en-GB" sz="2400" b="0" i="1" smtClean="0">
                            <a:latin typeface="Cambria Math" panose="02040503050406030204" pitchFamily="18" charset="0"/>
                          </a:rPr>
                        </m:ctrlPr>
                      </m:fPr>
                      <m:num>
                        <m:r>
                          <a:rPr lang="en-GB" sz="2400" b="0" i="1" smtClean="0">
                            <a:latin typeface="Cambria Math" panose="02040503050406030204" pitchFamily="18" charset="0"/>
                          </a:rPr>
                          <m:t>𝐼</m:t>
                        </m:r>
                      </m:num>
                      <m:den>
                        <m:f>
                          <m:fPr>
                            <m:ctrlPr>
                              <a:rPr lang="en-GB" sz="2400" b="0" i="1" smtClean="0">
                                <a:latin typeface="Cambria Math" panose="02040503050406030204" pitchFamily="18" charset="0"/>
                              </a:rPr>
                            </m:ctrlPr>
                          </m:fPr>
                          <m:num>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𝑉</m:t>
                                </m:r>
                              </m:e>
                              <m:sub>
                                <m:r>
                                  <a:rPr lang="en-GB" sz="2400" b="0" i="1" smtClean="0">
                                    <a:latin typeface="Cambria Math" panose="02040503050406030204" pitchFamily="18" charset="0"/>
                                  </a:rPr>
                                  <m:t>𝑏𝑒𝑎𝑚</m:t>
                                </m:r>
                              </m:sub>
                            </m:sSub>
                          </m:num>
                          <m:den>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𝑅</m:t>
                                </m:r>
                              </m:e>
                              <m:sub>
                                <m:r>
                                  <a:rPr lang="en-GB" sz="2400" b="0" i="1" smtClean="0">
                                    <a:latin typeface="Cambria Math" panose="02040503050406030204" pitchFamily="18" charset="0"/>
                                  </a:rPr>
                                  <m:t>𝑠</m:t>
                                </m:r>
                              </m:sub>
                            </m:sSub>
                          </m:den>
                        </m:f>
                        <m:r>
                          <a:rPr lang="en-GB" sz="2400" b="0" i="1" smtClean="0">
                            <a:latin typeface="Cambria Math" panose="02040503050406030204" pitchFamily="18" charset="0"/>
                          </a:rPr>
                          <m:t>+</m:t>
                        </m:r>
                        <m:r>
                          <a:rPr lang="en-GB" sz="2400" b="0" i="1" smtClean="0">
                            <a:latin typeface="Cambria Math" panose="02040503050406030204" pitchFamily="18" charset="0"/>
                          </a:rPr>
                          <m:t>𝐼</m:t>
                        </m:r>
                      </m:den>
                    </m:f>
                  </m:oMath>
                </a14:m>
                <a:endParaRPr lang="en-GB" sz="2400" dirty="0"/>
              </a:p>
            </p:txBody>
          </p:sp>
        </mc:Choice>
        <mc:Fallback xmlns="">
          <p:sp>
            <p:nvSpPr>
              <p:cNvPr id="4" name="TextBox 3">
                <a:extLst>
                  <a:ext uri="{FF2B5EF4-FFF2-40B4-BE49-F238E27FC236}">
                    <a16:creationId xmlns:a16="http://schemas.microsoft.com/office/drawing/2014/main" id="{08A8DAF3-03E7-4114-8230-9B0D4317B00F}"/>
                  </a:ext>
                </a:extLst>
              </p:cNvPr>
              <p:cNvSpPr txBox="1">
                <a:spLocks noRot="1" noChangeAspect="1" noMove="1" noResize="1" noEditPoints="1" noAdjustHandles="1" noChangeArrowheads="1" noChangeShapeType="1" noTextEdit="1"/>
              </p:cNvSpPr>
              <p:nvPr/>
            </p:nvSpPr>
            <p:spPr>
              <a:xfrm>
                <a:off x="3030522" y="1431289"/>
                <a:ext cx="9161478" cy="734753"/>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0A181B48-81F9-4D47-94D9-28BC0B5D0C6E}"/>
                  </a:ext>
                </a:extLst>
              </p:cNvPr>
              <p:cNvSpPr txBox="1"/>
              <p:nvPr/>
            </p:nvSpPr>
            <p:spPr>
              <a:xfrm>
                <a:off x="1395648" y="3482763"/>
                <a:ext cx="8925188" cy="91717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𝐸𝑓𝑓𝑖𝑐𝑖𝑒𝑛𝑐𝑦</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𝐵𝑒𝑎𝑚</m:t>
                          </m:r>
                          <m:r>
                            <a:rPr lang="en-GB" b="0" i="1" smtClean="0">
                              <a:latin typeface="Cambria Math" panose="02040503050406030204" pitchFamily="18" charset="0"/>
                            </a:rPr>
                            <m:t> </m:t>
                          </m:r>
                          <m:r>
                            <m:rPr>
                              <m:sty m:val="p"/>
                            </m:rPr>
                            <a:rPr lang="en-GB" b="0" i="0" smtClean="0">
                              <a:latin typeface="Cambria Math" panose="02040503050406030204" pitchFamily="18" charset="0"/>
                            </a:rPr>
                            <m:t>Power</m:t>
                          </m:r>
                        </m:num>
                        <m:den>
                          <m:r>
                            <a:rPr lang="en-GB" b="0" i="1" smtClean="0">
                              <a:latin typeface="Cambria Math" panose="02040503050406030204" pitchFamily="18" charset="0"/>
                            </a:rPr>
                            <m:t>𝑅𝐹</m:t>
                          </m:r>
                          <m:r>
                            <a:rPr lang="en-GB" b="0" i="1" smtClean="0">
                              <a:latin typeface="Cambria Math" panose="02040503050406030204" pitchFamily="18" charset="0"/>
                            </a:rPr>
                            <m:t> </m:t>
                          </m:r>
                          <m:r>
                            <a:rPr lang="en-GB" b="0" i="1" smtClean="0">
                              <a:latin typeface="Cambria Math" panose="02040503050406030204" pitchFamily="18" charset="0"/>
                            </a:rPr>
                            <m:t>𝑖𝑛𝑝𝑢𝑡</m:t>
                          </m:r>
                          <m:r>
                            <a:rPr lang="en-GB" b="0" i="1" smtClean="0">
                              <a:latin typeface="Cambria Math" panose="02040503050406030204" pitchFamily="18" charset="0"/>
                            </a:rPr>
                            <m:t> </m:t>
                          </m:r>
                          <m:r>
                            <a:rPr lang="en-GB" b="0" i="1" smtClean="0">
                              <a:latin typeface="Cambria Math" panose="02040503050406030204" pitchFamily="18" charset="0"/>
                            </a:rPr>
                            <m:t>𝑝𝑜𝑤𝑒𝑟</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𝑟𝑓</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𝑏𝑒𝑎𝑚</m:t>
                                          </m:r>
                                        </m:sub>
                                      </m:sSub>
                                    </m:e>
                                    <m:sup>
                                      <m:r>
                                        <a:rPr lang="en-GB" b="0" i="1" smtClean="0">
                                          <a:latin typeface="Cambria Math" panose="02040503050406030204" pitchFamily="18" charset="0"/>
                                        </a:rPr>
                                        <m:t>2</m:t>
                                      </m:r>
                                    </m:sup>
                                  </m:sSup>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𝑅</m:t>
                                      </m:r>
                                    </m:e>
                                    <m:sub>
                                      <m:r>
                                        <a:rPr lang="en-GB" b="0" i="1" smtClean="0">
                                          <a:latin typeface="Cambria Math" panose="02040503050406030204" pitchFamily="18" charset="0"/>
                                        </a:rPr>
                                        <m:t>𝑠</m:t>
                                      </m:r>
                                    </m:sub>
                                  </m:sSub>
                                </m:den>
                              </m:f>
                            </m:e>
                            <m:sub/>
                          </m:sSub>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𝑟𝑓</m:t>
                              </m:r>
                            </m:sub>
                          </m:sSub>
                        </m:den>
                      </m:f>
                    </m:oMath>
                  </m:oMathPara>
                </a14:m>
                <a:endParaRPr lang="en-GB" dirty="0"/>
              </a:p>
            </p:txBody>
          </p:sp>
        </mc:Choice>
        <mc:Fallback>
          <p:sp>
            <p:nvSpPr>
              <p:cNvPr id="5" name="TextBox 4">
                <a:extLst>
                  <a:ext uri="{FF2B5EF4-FFF2-40B4-BE49-F238E27FC236}">
                    <a16:creationId xmlns:a16="http://schemas.microsoft.com/office/drawing/2014/main" id="{0A181B48-81F9-4D47-94D9-28BC0B5D0C6E}"/>
                  </a:ext>
                </a:extLst>
              </p:cNvPr>
              <p:cNvSpPr txBox="1">
                <a:spLocks noRot="1" noChangeAspect="1" noMove="1" noResize="1" noEditPoints="1" noAdjustHandles="1" noChangeArrowheads="1" noChangeShapeType="1" noTextEdit="1"/>
              </p:cNvSpPr>
              <p:nvPr/>
            </p:nvSpPr>
            <p:spPr>
              <a:xfrm>
                <a:off x="1395648" y="3482763"/>
                <a:ext cx="8925188" cy="917174"/>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688361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1542</Words>
  <Application>Microsoft Office PowerPoint</Application>
  <PresentationFormat>Widescreen</PresentationFormat>
  <Paragraphs>146</Paragraphs>
  <Slides>18</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4" baseType="lpstr">
      <vt:lpstr>Arial</vt:lpstr>
      <vt:lpstr>Calibri</vt:lpstr>
      <vt:lpstr>Calibri Light</vt:lpstr>
      <vt:lpstr>Cambria Math</vt:lpstr>
      <vt:lpstr>Office Theme</vt:lpstr>
      <vt:lpstr>Equation</vt:lpstr>
      <vt:lpstr>Applications of Compact SRF Linacs</vt:lpstr>
      <vt:lpstr>5 Main Industrial Applications</vt:lpstr>
      <vt:lpstr>Where is there a gap that we can fill?</vt:lpstr>
      <vt:lpstr>Where is there a gap that we can fill?</vt:lpstr>
      <vt:lpstr>Application: Medical sterilization</vt:lpstr>
      <vt:lpstr>Application: Wastewater treatment</vt:lpstr>
      <vt:lpstr>What other potential applications need CW low to intermediate currents</vt:lpstr>
      <vt:lpstr>Competing technology: Electron accelerators</vt:lpstr>
      <vt:lpstr>Efficiency of NC Linacs</vt:lpstr>
      <vt:lpstr>Efficiency</vt:lpstr>
      <vt:lpstr>Normal conducting competitors</vt:lpstr>
      <vt:lpstr>Rhodotron</vt:lpstr>
      <vt:lpstr>What limits competitiveness? 1. Cryocoolers</vt:lpstr>
      <vt:lpstr>What limits competitiveness? 2. RF Amplifiers</vt:lpstr>
      <vt:lpstr>Fermilab: Medical waste sterilization</vt:lpstr>
      <vt:lpstr>Jlab: Waste Water treatment</vt:lpstr>
      <vt:lpstr>Nb vs Nb3Sn</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ASHE lectures</dc:title>
  <dc:creator>Graeme Burt</dc:creator>
  <cp:lastModifiedBy>Burt, Graeme</cp:lastModifiedBy>
  <cp:revision>66</cp:revision>
  <dcterms:created xsi:type="dcterms:W3CDTF">2018-05-04T17:15:31Z</dcterms:created>
  <dcterms:modified xsi:type="dcterms:W3CDTF">2024-09-19T13:35:51Z</dcterms:modified>
</cp:coreProperties>
</file>