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7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istian Pira" userId="7124120c-9f6d-49e9-b601-7d0d6e76e5f5" providerId="ADAL" clId="{0B1EC20A-5A85-4C31-B68C-077783C18A49}"/>
    <pc:docChg chg="custSel modSld">
      <pc:chgData name="Cristian Pira" userId="7124120c-9f6d-49e9-b601-7d0d6e76e5f5" providerId="ADAL" clId="{0B1EC20A-5A85-4C31-B68C-077783C18A49}" dt="2024-09-20T07:58:43.287" v="67" actId="1035"/>
      <pc:docMkLst>
        <pc:docMk/>
      </pc:docMkLst>
      <pc:sldChg chg="modSp mod">
        <pc:chgData name="Cristian Pira" userId="7124120c-9f6d-49e9-b601-7d0d6e76e5f5" providerId="ADAL" clId="{0B1EC20A-5A85-4C31-B68C-077783C18A49}" dt="2024-09-20T07:58:43.287" v="67" actId="1035"/>
        <pc:sldMkLst>
          <pc:docMk/>
          <pc:sldMk cId="3413200465" sldId="257"/>
        </pc:sldMkLst>
        <pc:spChg chg="mod">
          <ac:chgData name="Cristian Pira" userId="7124120c-9f6d-49e9-b601-7d0d6e76e5f5" providerId="ADAL" clId="{0B1EC20A-5A85-4C31-B68C-077783C18A49}" dt="2024-09-20T07:07:12.878" v="0" actId="207"/>
          <ac:spMkLst>
            <pc:docMk/>
            <pc:sldMk cId="3413200465" sldId="257"/>
            <ac:spMk id="2" creationId="{4DA73B69-C40D-2645-49CE-8ADB61DB7BC0}"/>
          </ac:spMkLst>
        </pc:spChg>
        <pc:spChg chg="mod">
          <ac:chgData name="Cristian Pira" userId="7124120c-9f6d-49e9-b601-7d0d6e76e5f5" providerId="ADAL" clId="{0B1EC20A-5A85-4C31-B68C-077783C18A49}" dt="2024-09-20T07:58:43.287" v="67" actId="1035"/>
          <ac:spMkLst>
            <pc:docMk/>
            <pc:sldMk cId="3413200465" sldId="257"/>
            <ac:spMk id="3" creationId="{41613968-C9B2-44DA-CA73-DB451AB93698}"/>
          </ac:spMkLst>
        </pc:spChg>
        <pc:spChg chg="mod">
          <ac:chgData name="Cristian Pira" userId="7124120c-9f6d-49e9-b601-7d0d6e76e5f5" providerId="ADAL" clId="{0B1EC20A-5A85-4C31-B68C-077783C18A49}" dt="2024-09-20T07:58:28.421" v="53" actId="1076"/>
          <ac:spMkLst>
            <pc:docMk/>
            <pc:sldMk cId="3413200465" sldId="257"/>
            <ac:spMk id="6" creationId="{12D4DEE2-42B6-F3D2-301F-4C75242E8632}"/>
          </ac:spMkLst>
        </pc:spChg>
        <pc:spChg chg="mod">
          <ac:chgData name="Cristian Pira" userId="7124120c-9f6d-49e9-b601-7d0d6e76e5f5" providerId="ADAL" clId="{0B1EC20A-5A85-4C31-B68C-077783C18A49}" dt="2024-09-20T07:58:32.873" v="64" actId="1036"/>
          <ac:spMkLst>
            <pc:docMk/>
            <pc:sldMk cId="3413200465" sldId="257"/>
            <ac:spMk id="7" creationId="{F11C4F75-A575-4FCA-9163-5C2C5BF4D72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17E2FD-7D4E-E0FD-32D2-9371D0BDC6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602B8CB-D0B5-2874-B709-88EBB2B63E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618C82-8A1B-C01D-4495-26265B448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7CBA224-A0F3-AE05-99A2-8989CF7F9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47A851D-C7C4-9ABA-7980-BB4973263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139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5D32483-B900-ED61-9338-429B06CF4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93AE79D-B099-B992-2644-868B5E03CD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FD03524-83D5-877E-14CD-EFA922530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E316DDE-CCF6-D324-B349-94C72A88D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0E1112F-73D8-AEC2-17E6-4A064B8E1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19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CCAE683-E67C-2D51-A1A6-0264AF3619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67B80B51-6D83-279D-1190-691E48E998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847882-57FF-EF52-39F4-BD4F5B9A7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0818A38-3797-EF9E-7DD6-D7C93B1B3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03C559B-26B9-D91D-4489-9953EB9E8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88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ED56CF-ECDF-C8DA-3232-CE9BA8F8A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8485143-22AE-875F-BBA3-6280DAF577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9D882B1-33AF-4B5C-18BC-A99D562DE0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93D48D-B396-790A-7F41-95B374C5B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5190B8-DF30-BE11-3E4A-E53E9044A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138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3A929C9-22BB-4535-A9E5-21EE7F542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A079E4B-EB4A-4738-12D5-D01134CE4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0D5178-63E1-ECF2-1590-33B1711CB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598D155-0482-0460-19DF-8CDFF90A0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BBF0AD6-D0A9-43DC-0C9C-87C3D84C2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73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0620A-2F7E-4B94-EC93-0AEE08363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0C8DEA-88F4-F826-1BF9-0E775EFB7A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6948B65-8601-3181-0E2D-AD63EFAD92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AE3986A-671B-1C1D-F7DD-720BFEEEA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AB7D5AF-B9EB-3DF9-CFE4-B6F88C7CA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23C1AA1-AD1D-7153-0BDA-160DE7ACA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76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40F88A-9727-E37C-D503-E098E9C84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BD55CCB-8BC0-6C8F-11BE-D5BD0E3B6E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A0F95C3-2081-2A84-F787-1FB8C97486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6C68270-9147-D0CA-A207-D087BFAD18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D9663528-C687-7C0A-464E-F6FF290406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780927A-84DC-7C9B-5978-20B24DF4D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27A3382B-4103-79AC-2B38-BBE41724A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CDA177F-E7EF-4D01-5981-B051803B0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97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C52079-4AAB-2CEC-BB34-41DF30940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D8EA454-C489-99F5-68A7-3276A5772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F24CC1D-EC1E-6F08-1BB2-240E33E12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F81F658-567B-34C9-9BBC-F801ECF31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7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C2E4928-0B71-4B96-0367-88C4459F0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587C8FB-8FE1-04DA-0C4D-82C183F95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3AC7B88-6D9A-CFEB-3B79-8FCC82533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876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2D7FE8-D6E4-5F74-5A82-5655436E6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03CD02-7BAF-2F57-ABD1-B6C795EAE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35552F30-5CE6-8B4B-A7D3-EB734A891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1830D79-90E7-7A06-490B-2FC55185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3E5E3E5-247A-981E-0C40-24D1BC4BB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DA3AE3A-9796-CE86-C695-E562871E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73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EA91955-045B-B8BB-98CB-E07A2F194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D927F85-955B-4FC7-B223-0A3DAFD5A8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BDFF662-3C7E-0A50-79B8-FC289152F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95744C-E93D-1BC5-5316-0618E1B0F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05EE96B-2ACF-27E8-41B9-DB49CDAD8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0F56D19-F184-F3EA-69F1-B6275402F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393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40F8AEE-8DAC-D677-3E0A-014E3E0ED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502134D-FDBD-788D-1D34-84C64D8A99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054741-56D9-A935-1E3C-213085B003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619774-EAAD-49D7-B07B-5DFD59E8FF37}" type="datetimeFigureOut">
              <a:rPr lang="en-US" smtClean="0"/>
              <a:t>9/20/2024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EBCB534-43AD-6EEC-8E91-65FC89BE08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BA8948E-622A-6A33-D6D2-38C4227D97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F168B4-0E69-4EA3-A401-686535521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33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DA73B69-C40D-2645-49CE-8ADB61DB7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555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Cu Cavity Production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1613968-C9B2-44DA-CA73-DB451AB936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3977"/>
            <a:ext cx="10515600" cy="2409510"/>
          </a:xfrm>
        </p:spPr>
        <p:txBody>
          <a:bodyPr>
            <a:normAutofit/>
          </a:bodyPr>
          <a:lstStyle/>
          <a:p>
            <a:pPr marL="0" indent="0">
              <a:lnSpc>
                <a:spcPts val="2200"/>
              </a:lnSpc>
              <a:buNone/>
            </a:pPr>
            <a:r>
              <a:rPr lang="en-US" sz="2200" i="1" u="sng" dirty="0">
                <a:solidFill>
                  <a:schemeClr val="accent2">
                    <a:lumMod val="50000"/>
                  </a:schemeClr>
                </a:solidFill>
              </a:rPr>
              <a:t>Seamless Cavity seams to be a must. 3 Techniques available:</a:t>
            </a:r>
          </a:p>
          <a:p>
            <a:pPr marL="892175" indent="-268288">
              <a:lnSpc>
                <a:spcPts val="2200"/>
              </a:lnSpc>
            </a:pPr>
            <a:r>
              <a:rPr lang="en-US" sz="2200" dirty="0"/>
              <a:t>Hydroforming (TRL 6)</a:t>
            </a:r>
          </a:p>
          <a:p>
            <a:pPr marL="892175" indent="-268288">
              <a:lnSpc>
                <a:spcPts val="2200"/>
              </a:lnSpc>
            </a:pPr>
            <a:r>
              <a:rPr lang="en-US" sz="2200" dirty="0"/>
              <a:t>Spinning (TRL 7)</a:t>
            </a:r>
          </a:p>
          <a:p>
            <a:pPr marL="892175" indent="-268288">
              <a:lnSpc>
                <a:spcPts val="2200"/>
              </a:lnSpc>
            </a:pPr>
            <a:r>
              <a:rPr lang="en-US" sz="2200" dirty="0"/>
              <a:t>Additive Manufacturing (TRL  4-5)</a:t>
            </a:r>
          </a:p>
          <a:p>
            <a:pPr marL="892175" indent="-268288">
              <a:lnSpc>
                <a:spcPts val="2200"/>
              </a:lnSpc>
            </a:pPr>
            <a:r>
              <a:rPr lang="en-US" sz="2200" dirty="0"/>
              <a:t>Electroforming (TRL 6)</a:t>
            </a:r>
          </a:p>
          <a:p>
            <a:pPr marL="892175" indent="-268288">
              <a:lnSpc>
                <a:spcPts val="2200"/>
              </a:lnSpc>
            </a:pPr>
            <a:r>
              <a:rPr lang="en-US" sz="2200" i="1" dirty="0"/>
              <a:t>Bulk Cavities (TRL 6)</a:t>
            </a:r>
          </a:p>
          <a:p>
            <a:pPr>
              <a:lnSpc>
                <a:spcPts val="2200"/>
              </a:lnSpc>
            </a:pPr>
            <a:endParaRPr lang="en-US" sz="2200" dirty="0"/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12D4DEE2-42B6-F3D2-301F-4C75242E8632}"/>
              </a:ext>
            </a:extLst>
          </p:cNvPr>
          <p:cNvSpPr txBox="1">
            <a:spLocks/>
          </p:cNvSpPr>
          <p:nvPr/>
        </p:nvSpPr>
        <p:spPr>
          <a:xfrm>
            <a:off x="838200" y="3429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accent5"/>
                </a:solidFill>
              </a:rPr>
              <a:t>Cu Surface Preparation</a:t>
            </a:r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F11C4F75-A575-4FCA-9163-5C2C5BF4D72A}"/>
              </a:ext>
            </a:extLst>
          </p:cNvPr>
          <p:cNvSpPr txBox="1">
            <a:spLocks/>
          </p:cNvSpPr>
          <p:nvPr/>
        </p:nvSpPr>
        <p:spPr>
          <a:xfrm>
            <a:off x="838200" y="4413539"/>
            <a:ext cx="10515600" cy="2243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ts val="2200"/>
              </a:lnSpc>
              <a:buNone/>
            </a:pPr>
            <a:r>
              <a:rPr lang="en-US" sz="2200" i="1" u="sng" dirty="0">
                <a:solidFill>
                  <a:schemeClr val="accent5">
                    <a:lumMod val="75000"/>
                  </a:schemeClr>
                </a:solidFill>
              </a:rPr>
              <a:t>Well Established Procedures + New promising techniques</a:t>
            </a:r>
          </a:p>
          <a:p>
            <a:pPr marL="892175">
              <a:lnSpc>
                <a:spcPts val="2200"/>
              </a:lnSpc>
            </a:pPr>
            <a:r>
              <a:rPr lang="en-US" sz="2200" dirty="0"/>
              <a:t>Chemical Polishing - SUBU5 (TRL 9)</a:t>
            </a:r>
          </a:p>
          <a:p>
            <a:pPr marL="892175">
              <a:lnSpc>
                <a:spcPts val="2200"/>
              </a:lnSpc>
            </a:pPr>
            <a:r>
              <a:rPr lang="en-US" sz="2200" dirty="0"/>
              <a:t>Electro Polishing - EP (TRL 9)</a:t>
            </a:r>
          </a:p>
          <a:p>
            <a:pPr marL="892175">
              <a:lnSpc>
                <a:spcPts val="2200"/>
              </a:lnSpc>
            </a:pPr>
            <a:r>
              <a:rPr lang="en-US" sz="2200" dirty="0"/>
              <a:t>Plasma Electrolytic Polishing - PEP (TRL 5)</a:t>
            </a:r>
          </a:p>
          <a:p>
            <a:pPr marL="892175">
              <a:lnSpc>
                <a:spcPts val="2200"/>
              </a:lnSpc>
            </a:pPr>
            <a:r>
              <a:rPr lang="en-US" sz="2200" dirty="0"/>
              <a:t>Metallographic Polishing (TRL 5)</a:t>
            </a:r>
          </a:p>
        </p:txBody>
      </p:sp>
    </p:spTree>
    <p:extLst>
      <p:ext uri="{BB962C8B-B14F-4D97-AF65-F5344CB8AC3E}">
        <p14:creationId xmlns:p14="http://schemas.microsoft.com/office/powerpoint/2010/main" val="34132004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03C24-8847-60A7-B11B-666323CCB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7700" y="142875"/>
            <a:ext cx="10515600" cy="661988"/>
          </a:xfrm>
        </p:spPr>
        <p:txBody>
          <a:bodyPr>
            <a:normAutofit fontScale="90000"/>
          </a:bodyPr>
          <a:lstStyle/>
          <a:p>
            <a:r>
              <a:rPr lang="fr-CH" dirty="0"/>
              <a:t>CERN contribution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EDA50E-9EA7-98B2-5CD8-32CFCACFB236}"/>
              </a:ext>
            </a:extLst>
          </p:cNvPr>
          <p:cNvSpPr txBox="1"/>
          <p:nvPr/>
        </p:nvSpPr>
        <p:spPr>
          <a:xfrm>
            <a:off x="790575" y="889843"/>
            <a:ext cx="1061085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/>
              <a:t>Surface </a:t>
            </a:r>
            <a:r>
              <a:rPr lang="fr-CH" sz="2000" b="1" dirty="0" err="1"/>
              <a:t>Preparation</a:t>
            </a:r>
            <a:r>
              <a:rPr lang="fr-CH" sz="2000" b="1" dirty="0"/>
              <a:t>:</a:t>
            </a:r>
            <a:endParaRPr lang="fr-CH" sz="2000" dirty="0"/>
          </a:p>
          <a:p>
            <a:pPr lvl="1"/>
            <a:r>
              <a:rPr lang="fr-CH" sz="2000" dirty="0"/>
              <a:t>STOP </a:t>
            </a:r>
            <a:r>
              <a:rPr lang="fr-CH" sz="2000" dirty="0" err="1"/>
              <a:t>Using</a:t>
            </a:r>
            <a:r>
              <a:rPr lang="fr-CH" sz="2000" dirty="0"/>
              <a:t> SUBU </a:t>
            </a:r>
            <a:r>
              <a:rPr lang="fr-CH" sz="2000" dirty="0" err="1"/>
              <a:t>is</a:t>
            </a:r>
            <a:r>
              <a:rPr lang="fr-CH" sz="2000" dirty="0"/>
              <a:t> the objective</a:t>
            </a:r>
          </a:p>
          <a:p>
            <a:pPr lvl="1"/>
            <a:endParaRPr lang="fr-CH" sz="2000" dirty="0"/>
          </a:p>
          <a:p>
            <a:pPr lvl="1"/>
            <a:r>
              <a:rPr lang="fr-CH" sz="2000" dirty="0"/>
              <a:t>Baseline:</a:t>
            </a:r>
          </a:p>
          <a:p>
            <a:pPr marL="742950" lvl="1" indent="-285750">
              <a:buFontTx/>
              <a:buChar char="-"/>
            </a:pPr>
            <a:r>
              <a:rPr lang="fr-CH" sz="2000" dirty="0" err="1"/>
              <a:t>Electropolishing</a:t>
            </a:r>
            <a:endParaRPr lang="fr-CH" sz="2000" dirty="0"/>
          </a:p>
          <a:p>
            <a:pPr marL="742950" lvl="1" indent="-285750">
              <a:buFontTx/>
              <a:buChar char="-"/>
            </a:pPr>
            <a:r>
              <a:rPr lang="fr-CH" sz="2000" dirty="0" err="1"/>
              <a:t>Validated</a:t>
            </a:r>
            <a:r>
              <a:rPr lang="fr-CH" sz="2000" dirty="0"/>
              <a:t> on 1.3GHz</a:t>
            </a:r>
          </a:p>
          <a:p>
            <a:pPr marL="742950" lvl="1" indent="-285750">
              <a:buFontTx/>
              <a:buChar char="-"/>
            </a:pPr>
            <a:r>
              <a:rPr lang="fr-CH" sz="2000" b="1" dirty="0"/>
              <a:t>PASSIVATION IS KEY FOR ADHESION</a:t>
            </a:r>
          </a:p>
          <a:p>
            <a:pPr marL="742950" lvl="1" indent="-285750">
              <a:buFontTx/>
              <a:buChar char="-"/>
            </a:pPr>
            <a:endParaRPr lang="fr-CH" sz="2000" dirty="0"/>
          </a:p>
          <a:p>
            <a:pPr lvl="1"/>
            <a:r>
              <a:rPr lang="fr-CH" sz="2000" dirty="0"/>
              <a:t>Objective (5 </a:t>
            </a:r>
            <a:r>
              <a:rPr lang="fr-CH" sz="2000" dirty="0" err="1"/>
              <a:t>months</a:t>
            </a:r>
            <a:r>
              <a:rPr lang="fr-CH" sz="2000" dirty="0"/>
              <a:t>) </a:t>
            </a:r>
          </a:p>
          <a:p>
            <a:pPr marL="742950" lvl="1" indent="-285750">
              <a:buFontTx/>
              <a:buChar char="-"/>
            </a:pPr>
            <a:r>
              <a:rPr lang="fr-CH" sz="2000" dirty="0"/>
              <a:t>EP on 400MHz </a:t>
            </a:r>
            <a:r>
              <a:rPr lang="fr-CH" sz="2000" dirty="0" err="1"/>
              <a:t>cavities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HOM ports !!!!!</a:t>
            </a:r>
          </a:p>
          <a:p>
            <a:pPr marL="742950" lvl="1" indent="-285750">
              <a:buFontTx/>
              <a:buChar char="-"/>
            </a:pPr>
            <a:endParaRPr lang="fr-CH" sz="2000" dirty="0"/>
          </a:p>
          <a:p>
            <a:pPr lvl="1"/>
            <a:endParaRPr lang="fr-CH" sz="2000" dirty="0"/>
          </a:p>
          <a:p>
            <a:pPr lvl="1"/>
            <a:r>
              <a:rPr lang="fr-CH" sz="2000" b="1" dirty="0">
                <a:solidFill>
                  <a:srgbClr val="00B0F0"/>
                </a:solidFill>
              </a:rPr>
              <a:t>QUESTION</a:t>
            </a:r>
            <a:r>
              <a:rPr lang="fr-CH" sz="2000" dirty="0"/>
              <a:t>: how far </a:t>
            </a:r>
            <a:r>
              <a:rPr lang="fr-CH" sz="2000" dirty="0" err="1"/>
              <a:t>should</a:t>
            </a:r>
            <a:r>
              <a:rPr lang="fr-CH" sz="2000" dirty="0"/>
              <a:t> </a:t>
            </a:r>
            <a:r>
              <a:rPr lang="fr-CH" sz="2000" dirty="0" err="1"/>
              <a:t>we</a:t>
            </a:r>
            <a:r>
              <a:rPr lang="fr-CH" sz="2000" dirty="0"/>
              <a:t> push the efforts to </a:t>
            </a:r>
            <a:r>
              <a:rPr lang="fr-CH" sz="2000" dirty="0" err="1"/>
              <a:t>reduce</a:t>
            </a:r>
            <a:r>
              <a:rPr lang="fr-CH" sz="2000" dirty="0"/>
              <a:t> surface </a:t>
            </a:r>
            <a:r>
              <a:rPr lang="fr-CH" sz="2000" dirty="0" err="1"/>
              <a:t>roughness</a:t>
            </a:r>
            <a:r>
              <a:rPr lang="fr-CH" sz="2000" dirty="0"/>
              <a:t>? Is EP </a:t>
            </a:r>
            <a:r>
              <a:rPr lang="fr-CH" sz="2000" dirty="0" err="1"/>
              <a:t>sufficient</a:t>
            </a:r>
            <a:r>
              <a:rPr lang="fr-CH" sz="2000" dirty="0"/>
              <a:t>? do </a:t>
            </a:r>
            <a:r>
              <a:rPr lang="fr-CH" sz="2000" dirty="0" err="1"/>
              <a:t>we</a:t>
            </a:r>
            <a:r>
              <a:rPr lang="fr-CH" sz="2000" dirty="0"/>
              <a:t> </a:t>
            </a:r>
            <a:r>
              <a:rPr lang="fr-CH" sz="2000" dirty="0" err="1"/>
              <a:t>need</a:t>
            </a:r>
            <a:r>
              <a:rPr lang="fr-CH" sz="2000" dirty="0"/>
              <a:t> to move to PEP?</a:t>
            </a:r>
          </a:p>
          <a:p>
            <a:pPr lvl="1"/>
            <a:endParaRPr lang="fr-CH" dirty="0"/>
          </a:p>
          <a:p>
            <a:pPr marL="742950" lvl="1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endParaRPr lang="fr-CH" dirty="0"/>
          </a:p>
          <a:p>
            <a:endParaRPr lang="fr-CH" b="1" dirty="0"/>
          </a:p>
          <a:p>
            <a:pPr marL="285750" indent="-285750">
              <a:buFontTx/>
              <a:buChar char="-"/>
            </a:pPr>
            <a:endParaRPr lang="fr-CH" dirty="0"/>
          </a:p>
          <a:p>
            <a:pPr marL="285750" indent="-285750">
              <a:buFontTx/>
              <a:buChar char="-"/>
            </a:pP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64720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BD50B-01AA-9190-C537-3807AA00A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7375"/>
          </a:xfrm>
        </p:spPr>
        <p:txBody>
          <a:bodyPr>
            <a:normAutofit fontScale="90000"/>
          </a:bodyPr>
          <a:lstStyle/>
          <a:p>
            <a:r>
              <a:rPr lang="fr-CH" dirty="0"/>
              <a:t>CERN contribution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33B08-CF76-58F8-D869-232EEAC8D3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4850" y="1158875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fr-CH" sz="2000" b="1" dirty="0" err="1"/>
              <a:t>Manufacturing</a:t>
            </a:r>
            <a:r>
              <a:rPr lang="fr-CH" sz="2000" b="1" dirty="0"/>
              <a:t>:</a:t>
            </a:r>
          </a:p>
          <a:p>
            <a:pPr marL="285750" indent="-285750">
              <a:buFontTx/>
              <a:buChar char="-"/>
            </a:pPr>
            <a:r>
              <a:rPr lang="fr-CH" sz="2000" dirty="0" err="1"/>
              <a:t>Current</a:t>
            </a:r>
            <a:r>
              <a:rPr lang="fr-CH" sz="2000" dirty="0"/>
              <a:t> </a:t>
            </a:r>
            <a:r>
              <a:rPr lang="fr-CH" sz="2000" dirty="0" err="1"/>
              <a:t>baseline</a:t>
            </a:r>
            <a:r>
              <a:rPr lang="fr-CH" sz="2000" dirty="0"/>
              <a:t>: </a:t>
            </a:r>
            <a:r>
              <a:rPr lang="fr-CH" sz="2000" dirty="0" err="1"/>
              <a:t>Spinning</a:t>
            </a:r>
            <a:r>
              <a:rPr lang="fr-CH" sz="2000" dirty="0"/>
              <a:t> </a:t>
            </a:r>
            <a:r>
              <a:rPr lang="fr-CH" sz="2000" dirty="0" err="1"/>
              <a:t>half-cells</a:t>
            </a:r>
            <a:r>
              <a:rPr lang="fr-CH" sz="2000" dirty="0"/>
              <a:t> + ½ </a:t>
            </a:r>
            <a:r>
              <a:rPr lang="fr-CH" sz="2000" dirty="0" err="1"/>
              <a:t>cells</a:t>
            </a:r>
            <a:r>
              <a:rPr lang="fr-CH" sz="2000" dirty="0"/>
              <a:t> </a:t>
            </a:r>
            <a:r>
              <a:rPr lang="fr-CH" sz="2000" dirty="0" err="1"/>
              <a:t>welding</a:t>
            </a:r>
            <a:endParaRPr lang="fr-CH" sz="2000" dirty="0"/>
          </a:p>
          <a:p>
            <a:pPr marL="285750" indent="-285750">
              <a:buFontTx/>
              <a:buChar char="-"/>
            </a:pPr>
            <a:r>
              <a:rPr lang="fr-CH" sz="2000" dirty="0" err="1"/>
              <a:t>Recent</a:t>
            </a:r>
            <a:r>
              <a:rPr lang="fr-CH" sz="2000" dirty="0"/>
              <a:t> </a:t>
            </a:r>
            <a:r>
              <a:rPr lang="fr-CH" sz="2000" dirty="0" err="1"/>
              <a:t>development</a:t>
            </a:r>
            <a:r>
              <a:rPr lang="fr-CH" sz="2000" dirty="0"/>
              <a:t>: </a:t>
            </a:r>
            <a:r>
              <a:rPr lang="fr-CH" sz="2000" dirty="0" err="1"/>
              <a:t>Internal</a:t>
            </a:r>
            <a:r>
              <a:rPr lang="fr-CH" sz="2000" dirty="0"/>
              <a:t> </a:t>
            </a:r>
            <a:r>
              <a:rPr lang="fr-CH" sz="2000" dirty="0" err="1"/>
              <a:t>ebeam</a:t>
            </a:r>
            <a:r>
              <a:rPr lang="fr-CH" sz="2000" dirty="0"/>
              <a:t> </a:t>
            </a:r>
            <a:r>
              <a:rPr lang="fr-CH" sz="2000" dirty="0" err="1"/>
              <a:t>welding</a:t>
            </a:r>
            <a:r>
              <a:rPr lang="fr-CH" sz="2000" dirty="0"/>
              <a:t>: Very </a:t>
            </a:r>
            <a:r>
              <a:rPr lang="fr-CH" sz="2000" dirty="0" err="1"/>
              <a:t>smooth</a:t>
            </a:r>
            <a:r>
              <a:rPr lang="fr-CH" sz="2000" dirty="0"/>
              <a:t> </a:t>
            </a:r>
            <a:r>
              <a:rPr lang="fr-CH" sz="2000" dirty="0" err="1"/>
              <a:t>welds</a:t>
            </a:r>
            <a:r>
              <a:rPr lang="fr-CH" sz="2000" dirty="0"/>
              <a:t>: 1x 400MHz </a:t>
            </a:r>
            <a:r>
              <a:rPr lang="fr-CH" sz="2000" dirty="0" err="1"/>
              <a:t>cavity</a:t>
            </a:r>
            <a:r>
              <a:rPr lang="fr-CH" sz="2000" dirty="0"/>
              <a:t> </a:t>
            </a:r>
            <a:r>
              <a:rPr lang="fr-CH" sz="2000" dirty="0" err="1"/>
              <a:t>produced</a:t>
            </a:r>
            <a:r>
              <a:rPr lang="fr-CH" sz="2000" dirty="0"/>
              <a:t> (August 24).</a:t>
            </a:r>
          </a:p>
          <a:p>
            <a:pPr marL="285750" indent="-285750">
              <a:buFontTx/>
              <a:buChar char="-"/>
            </a:pPr>
            <a:r>
              <a:rPr lang="fr-CH" sz="2000" dirty="0" err="1"/>
              <a:t>Electroforming</a:t>
            </a:r>
            <a:r>
              <a:rPr lang="fr-CH" sz="2000" dirty="0"/>
              <a:t>: 2 </a:t>
            </a:r>
            <a:r>
              <a:rPr lang="fr-CH" sz="2000" dirty="0" err="1"/>
              <a:t>cavities</a:t>
            </a:r>
            <a:r>
              <a:rPr lang="fr-CH" sz="2000" dirty="0"/>
              <a:t> </a:t>
            </a:r>
            <a:r>
              <a:rPr lang="fr-CH" sz="2000" dirty="0" err="1"/>
              <a:t>produced</a:t>
            </a:r>
            <a:r>
              <a:rPr lang="fr-CH" sz="2000" dirty="0"/>
              <a:t>, RF tests look </a:t>
            </a:r>
            <a:r>
              <a:rPr lang="fr-CH" sz="2000" dirty="0" err="1"/>
              <a:t>very</a:t>
            </a:r>
            <a:r>
              <a:rPr lang="fr-CH" sz="2000" dirty="0"/>
              <a:t> </a:t>
            </a:r>
            <a:r>
              <a:rPr lang="fr-CH" sz="2000" dirty="0" err="1"/>
              <a:t>promising</a:t>
            </a:r>
            <a:r>
              <a:rPr lang="fr-CH" sz="2000" dirty="0"/>
              <a:t> </a:t>
            </a:r>
            <a:r>
              <a:rPr lang="fr-CH" sz="2000" u="sng" dirty="0" err="1"/>
              <a:t>even</a:t>
            </a:r>
            <a:r>
              <a:rPr lang="fr-CH" sz="2000" u="sng" dirty="0"/>
              <a:t> </a:t>
            </a:r>
            <a:r>
              <a:rPr lang="fr-CH" sz="2000" u="sng" dirty="0" err="1"/>
              <a:t>without</a:t>
            </a:r>
            <a:r>
              <a:rPr lang="fr-CH" sz="2000" u="sng" dirty="0"/>
              <a:t> </a:t>
            </a:r>
            <a:r>
              <a:rPr lang="fr-CH" sz="2000" u="sng" dirty="0" err="1"/>
              <a:t>chemistry</a:t>
            </a:r>
            <a:r>
              <a:rPr lang="fr-CH" sz="2000" u="sng" dirty="0"/>
              <a:t>. </a:t>
            </a:r>
            <a:r>
              <a:rPr lang="fr-CH" sz="2000" dirty="0" err="1"/>
              <a:t>Lack</a:t>
            </a:r>
            <a:r>
              <a:rPr lang="fr-CH" sz="2000" dirty="0"/>
              <a:t> of </a:t>
            </a:r>
            <a:r>
              <a:rPr lang="fr-CH" sz="2000" dirty="0" err="1"/>
              <a:t>manpower</a:t>
            </a:r>
            <a:r>
              <a:rPr lang="fr-CH" sz="2000" dirty="0"/>
              <a:t> for </a:t>
            </a:r>
            <a:r>
              <a:rPr lang="fr-CH" sz="2000" dirty="0" err="1"/>
              <a:t>pursuing</a:t>
            </a:r>
            <a:r>
              <a:rPr lang="fr-CH" sz="2000" dirty="0"/>
              <a:t> </a:t>
            </a:r>
            <a:r>
              <a:rPr lang="fr-CH" sz="2000" dirty="0" err="1"/>
              <a:t>further</a:t>
            </a:r>
            <a:r>
              <a:rPr lang="fr-CH" sz="2000" dirty="0"/>
              <a:t> right </a:t>
            </a:r>
            <a:r>
              <a:rPr lang="fr-CH" sz="2000" dirty="0" err="1"/>
              <a:t>now</a:t>
            </a:r>
            <a:r>
              <a:rPr lang="fr-CH" sz="2000" dirty="0"/>
              <a:t>. 100% </a:t>
            </a:r>
            <a:r>
              <a:rPr lang="fr-CH" sz="2000" dirty="0" err="1"/>
              <a:t>weld</a:t>
            </a:r>
            <a:r>
              <a:rPr lang="fr-CH" sz="2000" dirty="0"/>
              <a:t>-free. </a:t>
            </a:r>
          </a:p>
          <a:p>
            <a:pPr marL="285750" indent="-285750">
              <a:buFontTx/>
              <a:buChar char="-"/>
            </a:pPr>
            <a:r>
              <a:rPr lang="fr-CH" sz="2000" dirty="0"/>
              <a:t>Bulk </a:t>
            </a:r>
            <a:r>
              <a:rPr lang="fr-CH" sz="2000" dirty="0" err="1"/>
              <a:t>machined</a:t>
            </a:r>
            <a:r>
              <a:rPr lang="fr-CH" sz="2000" dirty="0"/>
              <a:t> </a:t>
            </a:r>
            <a:r>
              <a:rPr lang="fr-CH" sz="2000" dirty="0" err="1"/>
              <a:t>cavities</a:t>
            </a:r>
            <a:r>
              <a:rPr lang="fr-CH" sz="2000" dirty="0"/>
              <a:t>: Ideal test-</a:t>
            </a:r>
            <a:r>
              <a:rPr lang="fr-CH" sz="2000" dirty="0" err="1"/>
              <a:t>bed</a:t>
            </a:r>
            <a:r>
              <a:rPr lang="fr-CH" sz="2000" dirty="0"/>
              <a:t> for </a:t>
            </a:r>
            <a:r>
              <a:rPr lang="fr-CH" sz="2000" dirty="0" err="1"/>
              <a:t>reference</a:t>
            </a:r>
            <a:r>
              <a:rPr lang="fr-CH" sz="2000" dirty="0"/>
              <a:t>. 4x 1.3GHz at CERN, 4 </a:t>
            </a:r>
            <a:r>
              <a:rPr lang="fr-CH" sz="2000" dirty="0" err="1"/>
              <a:t>also</a:t>
            </a:r>
            <a:r>
              <a:rPr lang="fr-CH" sz="2000" dirty="0"/>
              <a:t> at </a:t>
            </a:r>
            <a:r>
              <a:rPr lang="fr-CH" sz="2000" dirty="0" err="1"/>
              <a:t>Jlab</a:t>
            </a:r>
            <a:r>
              <a:rPr lang="fr-CH" sz="2000" dirty="0"/>
              <a:t>, 2x 400MHz at CERN.  </a:t>
            </a:r>
            <a:r>
              <a:rPr lang="fr-CH" sz="2000" dirty="0" err="1"/>
              <a:t>Some</a:t>
            </a:r>
            <a:r>
              <a:rPr lang="fr-CH" sz="2000" dirty="0"/>
              <a:t> 1.3GHz to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provided</a:t>
            </a:r>
            <a:r>
              <a:rPr lang="fr-CH" sz="2000" dirty="0"/>
              <a:t> to </a:t>
            </a:r>
            <a:r>
              <a:rPr lang="fr-CH" sz="2000" dirty="0" err="1"/>
              <a:t>iFAST</a:t>
            </a:r>
            <a:r>
              <a:rPr lang="fr-CH" sz="2000" dirty="0"/>
              <a:t>.</a:t>
            </a:r>
          </a:p>
          <a:p>
            <a:pPr marL="285750" indent="-285750">
              <a:buFontTx/>
              <a:buChar char="-"/>
            </a:pPr>
            <a:r>
              <a:rPr lang="fr-CH" sz="2000" dirty="0"/>
              <a:t>Cu </a:t>
            </a:r>
            <a:r>
              <a:rPr lang="fr-CH" sz="2000" dirty="0" err="1"/>
              <a:t>welding</a:t>
            </a:r>
            <a:r>
              <a:rPr lang="fr-CH" sz="2000" dirty="0"/>
              <a:t>: not a </a:t>
            </a:r>
            <a:r>
              <a:rPr lang="fr-CH" sz="2000" dirty="0" err="1"/>
              <a:t>problem</a:t>
            </a:r>
            <a:r>
              <a:rPr lang="fr-CH" sz="2000" dirty="0"/>
              <a:t> for the film: A </a:t>
            </a:r>
            <a:r>
              <a:rPr lang="fr-CH" sz="2000" dirty="0" err="1"/>
              <a:t>problem</a:t>
            </a:r>
            <a:r>
              <a:rPr lang="fr-CH" sz="2000" dirty="0"/>
              <a:t> </a:t>
            </a:r>
            <a:r>
              <a:rPr lang="fr-CH" sz="2000" dirty="0" err="1"/>
              <a:t>because</a:t>
            </a:r>
            <a:r>
              <a:rPr lang="fr-CH" sz="2000" dirty="0"/>
              <a:t> of high </a:t>
            </a:r>
            <a:r>
              <a:rPr lang="fr-CH" sz="2000" dirty="0" err="1"/>
              <a:t>probability</a:t>
            </a:r>
            <a:r>
              <a:rPr lang="fr-CH" sz="2000" dirty="0"/>
              <a:t> of </a:t>
            </a:r>
            <a:r>
              <a:rPr lang="fr-CH" sz="2000" dirty="0" err="1"/>
              <a:t>porosities</a:t>
            </a:r>
            <a:r>
              <a:rPr lang="fr-CH" sz="2000" dirty="0"/>
              <a:t> </a:t>
            </a:r>
            <a:r>
              <a:rPr lang="fr-CH" sz="2000" dirty="0" err="1"/>
              <a:t>which</a:t>
            </a:r>
            <a:r>
              <a:rPr lang="fr-CH" sz="2000" dirty="0"/>
              <a:t>, i f </a:t>
            </a:r>
            <a:r>
              <a:rPr lang="fr-CH" sz="2000" dirty="0" err="1"/>
              <a:t>revealed</a:t>
            </a:r>
            <a:r>
              <a:rPr lang="fr-CH" sz="2000" dirty="0"/>
              <a:t> by </a:t>
            </a:r>
            <a:r>
              <a:rPr lang="fr-CH" sz="2000" dirty="0" err="1"/>
              <a:t>chemistry</a:t>
            </a:r>
            <a:r>
              <a:rPr lang="fr-CH" sz="2000" dirty="0"/>
              <a:t>, can </a:t>
            </a:r>
            <a:r>
              <a:rPr lang="fr-CH" sz="2000" dirty="0" err="1"/>
              <a:t>entirely</a:t>
            </a:r>
            <a:r>
              <a:rPr lang="fr-CH" sz="2000" dirty="0"/>
              <a:t> </a:t>
            </a:r>
            <a:r>
              <a:rPr lang="fr-CH" sz="2000" dirty="0" err="1"/>
              <a:t>spoil</a:t>
            </a:r>
            <a:r>
              <a:rPr lang="fr-CH" sz="2000" dirty="0"/>
              <a:t> a 200kCHF </a:t>
            </a:r>
            <a:r>
              <a:rPr lang="fr-CH" sz="2000" dirty="0" err="1"/>
              <a:t>worth</a:t>
            </a:r>
            <a:r>
              <a:rPr lang="fr-CH" sz="2000" dirty="0"/>
              <a:t> </a:t>
            </a:r>
            <a:r>
              <a:rPr lang="fr-CH" sz="2000" dirty="0" err="1"/>
              <a:t>object</a:t>
            </a:r>
            <a:r>
              <a:rPr lang="fr-CH" sz="2000" dirty="0"/>
              <a:t>. </a:t>
            </a:r>
            <a:r>
              <a:rPr lang="fr-CH" sz="2000" dirty="0" err="1"/>
              <a:t>Getting</a:t>
            </a:r>
            <a:r>
              <a:rPr lang="fr-CH" sz="2000" dirty="0"/>
              <a:t> </a:t>
            </a:r>
            <a:r>
              <a:rPr lang="fr-CH" sz="2000" dirty="0" err="1"/>
              <a:t>rid</a:t>
            </a:r>
            <a:r>
              <a:rPr lang="fr-CH" sz="2000" dirty="0"/>
              <a:t> of </a:t>
            </a:r>
            <a:r>
              <a:rPr lang="fr-CH" sz="2000" dirty="0" err="1"/>
              <a:t>welds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a </a:t>
            </a:r>
            <a:r>
              <a:rPr lang="fr-CH" sz="2000" dirty="0" err="1"/>
              <a:t>very</a:t>
            </a:r>
            <a:r>
              <a:rPr lang="fr-CH" sz="2000" dirty="0"/>
              <a:t> </a:t>
            </a:r>
            <a:r>
              <a:rPr lang="fr-CH" sz="2000" dirty="0" err="1"/>
              <a:t>interesting</a:t>
            </a:r>
            <a:r>
              <a:rPr lang="fr-CH" sz="2000" dirty="0"/>
              <a:t> route.</a:t>
            </a:r>
          </a:p>
          <a:p>
            <a:pPr marL="285750" indent="-285750">
              <a:buFontTx/>
              <a:buChar char="-"/>
            </a:pPr>
            <a:endParaRPr lang="fr-CH" sz="2000" dirty="0"/>
          </a:p>
          <a:p>
            <a:pPr marL="0" indent="0">
              <a:buNone/>
            </a:pPr>
            <a:r>
              <a:rPr lang="fr-CH" sz="2000" b="1" dirty="0">
                <a:solidFill>
                  <a:srgbClr val="00B0F0"/>
                </a:solidFill>
              </a:rPr>
              <a:t>QUESTION</a:t>
            </a:r>
            <a:r>
              <a:rPr lang="fr-CH" sz="2000" dirty="0"/>
              <a:t>: How </a:t>
            </a:r>
            <a:r>
              <a:rPr lang="fr-CH" sz="2000" dirty="0" err="1"/>
              <a:t>low</a:t>
            </a:r>
            <a:r>
              <a:rPr lang="fr-CH" sz="2000" dirty="0"/>
              <a:t> can </a:t>
            </a:r>
            <a:r>
              <a:rPr lang="fr-CH" sz="2000" dirty="0" err="1"/>
              <a:t>we</a:t>
            </a:r>
            <a:r>
              <a:rPr lang="fr-CH" sz="2000" dirty="0"/>
              <a:t> </a:t>
            </a:r>
            <a:r>
              <a:rPr lang="fr-CH" sz="2000" dirty="0" err="1"/>
              <a:t>accept</a:t>
            </a:r>
            <a:r>
              <a:rPr lang="fr-CH" sz="2000" dirty="0"/>
              <a:t> the RRR of the </a:t>
            </a:r>
            <a:r>
              <a:rPr lang="fr-CH" sz="2000" dirty="0" err="1"/>
              <a:t>substrate</a:t>
            </a:r>
            <a:r>
              <a:rPr lang="fr-CH" sz="2000" dirty="0"/>
              <a:t> to go? This </a:t>
            </a:r>
            <a:r>
              <a:rPr lang="fr-CH" sz="2000" dirty="0" err="1"/>
              <a:t>could</a:t>
            </a:r>
            <a:r>
              <a:rPr lang="fr-CH" sz="2000" dirty="0"/>
              <a:t> open the route to non </a:t>
            </a:r>
            <a:r>
              <a:rPr lang="fr-CH" sz="2000" dirty="0" err="1"/>
              <a:t>studied</a:t>
            </a:r>
            <a:r>
              <a:rPr lang="fr-CH" sz="2000" dirty="0"/>
              <a:t> </a:t>
            </a:r>
            <a:r>
              <a:rPr lang="fr-CH" sz="2000" dirty="0" err="1"/>
              <a:t>alloys</a:t>
            </a:r>
            <a:r>
              <a:rPr lang="fr-CH" sz="2000" dirty="0"/>
              <a:t>.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45388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8D127-8C8A-1B90-7EFA-369A0CFB5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CERN contribution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F1431-A8D7-46AE-98D5-42E720C28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b="1" dirty="0"/>
              <a:t>Collaborations:</a:t>
            </a:r>
          </a:p>
          <a:p>
            <a:pPr marL="742950" lvl="1" indent="-285750">
              <a:buFontTx/>
              <a:buChar char="-"/>
            </a:pPr>
            <a:r>
              <a:rPr lang="fr-CH" sz="1800" dirty="0"/>
              <a:t>KEK for </a:t>
            </a:r>
            <a:r>
              <a:rPr lang="fr-CH" sz="1800" dirty="0" err="1"/>
              <a:t>hydroforming</a:t>
            </a:r>
            <a:r>
              <a:rPr lang="fr-CH" sz="1800" dirty="0"/>
              <a:t>: </a:t>
            </a:r>
            <a:r>
              <a:rPr lang="fr-CH" sz="1800" dirty="0" err="1"/>
              <a:t>very</a:t>
            </a:r>
            <a:r>
              <a:rPr lang="fr-CH" sz="1800" dirty="0"/>
              <a:t> high </a:t>
            </a:r>
            <a:r>
              <a:rPr lang="fr-CH" sz="1800" dirty="0" err="1"/>
              <a:t>scalability</a:t>
            </a:r>
            <a:r>
              <a:rPr lang="fr-CH" sz="1800" dirty="0"/>
              <a:t> </a:t>
            </a:r>
            <a:r>
              <a:rPr lang="fr-CH" sz="1800" dirty="0" err="1"/>
              <a:t>potential</a:t>
            </a:r>
            <a:r>
              <a:rPr lang="fr-CH" sz="1800" dirty="0"/>
              <a:t>, orange </a:t>
            </a:r>
            <a:r>
              <a:rPr lang="fr-CH" sz="1800" dirty="0" err="1"/>
              <a:t>peel</a:t>
            </a:r>
            <a:r>
              <a:rPr lang="fr-CH" sz="1800" dirty="0"/>
              <a:t> </a:t>
            </a:r>
            <a:r>
              <a:rPr lang="fr-CH" sz="1800" dirty="0" err="1"/>
              <a:t>effect</a:t>
            </a:r>
            <a:r>
              <a:rPr lang="fr-CH" sz="1800" dirty="0"/>
              <a:t> to </a:t>
            </a:r>
            <a:r>
              <a:rPr lang="fr-CH" sz="1800" dirty="0" err="1"/>
              <a:t>adress</a:t>
            </a:r>
            <a:endParaRPr lang="fr-CH" sz="1800" dirty="0"/>
          </a:p>
          <a:p>
            <a:pPr marL="742950" lvl="1" indent="-285750">
              <a:buFontTx/>
              <a:buChar char="-"/>
            </a:pPr>
            <a:r>
              <a:rPr lang="fr-CH" sz="1800" dirty="0"/>
              <a:t>PEP looks </a:t>
            </a:r>
            <a:r>
              <a:rPr lang="fr-CH" sz="1800" dirty="0" err="1"/>
              <a:t>very</a:t>
            </a:r>
            <a:r>
              <a:rPr lang="fr-CH" sz="1800" dirty="0"/>
              <a:t> attractive: trials in 2024 </a:t>
            </a:r>
            <a:r>
              <a:rPr lang="fr-CH" sz="1800" dirty="0" err="1"/>
              <a:t>with</a:t>
            </a:r>
            <a:r>
              <a:rPr lang="fr-CH" sz="1800" dirty="0"/>
              <a:t> INFN/KEK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586383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335</Words>
  <Application>Microsoft Office PowerPoint</Application>
  <PresentationFormat>Widescreen</PresentationFormat>
  <Paragraphs>45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Tema di Office</vt:lpstr>
      <vt:lpstr>Cu Cavity Production</vt:lpstr>
      <vt:lpstr>CERN contribution</vt:lpstr>
      <vt:lpstr>CERN contribution</vt:lpstr>
      <vt:lpstr>CERN contribution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Cristian Pira</dc:creator>
  <cp:lastModifiedBy>Guillaume Jonathan Rosaz</cp:lastModifiedBy>
  <cp:revision>12</cp:revision>
  <dcterms:created xsi:type="dcterms:W3CDTF">2024-09-20T06:52:07Z</dcterms:created>
  <dcterms:modified xsi:type="dcterms:W3CDTF">2024-09-20T10:26:39Z</dcterms:modified>
</cp:coreProperties>
</file>