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custom.xml" ContentType="application/vnd.openxmlformats-officedocument.custom-properties+xml"/>
  <Override PartName="/docProps/app.xml" ContentType="application/vnd.openxmlformats-officedocument.extended-properties+xml"/>
  <Override PartName="/ppt/_rels/presentation.xml.rels" ContentType="application/vnd.openxmlformats-package.relationship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Masters/_rels/slideMaster1.xml.rels" ContentType="application/vnd.openxmlformats-package.relationships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_rels/slideLayout12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1.xml.rels" ContentType="application/vnd.openxmlformats-package.relationships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1.xml" ContentType="application/vnd.openxmlformats-officedocument.theme+xml"/>
  <Override PartName="/ppt/slides/_rels/slide9.xml.rels" ContentType="application/vnd.openxmlformats-package.relationships+xml"/>
  <Override PartName="/ppt/slides/_rels/slide8.xml.rels" ContentType="application/vnd.openxmlformats-package.relationships+xml"/>
  <Override PartName="/ppt/slides/_rels/slide7.xml.rels" ContentType="application/vnd.openxmlformats-package.relationships+xml"/>
  <Override PartName="/ppt/slides/_rels/slide6.xml.rels" ContentType="application/vnd.openxmlformats-package.relationships+xml"/>
  <Override PartName="/ppt/slides/_rels/slide5.xml.rels" ContentType="application/vnd.openxmlformats-package.relationships+xml"/>
  <Override PartName="/ppt/slides/_rels/slide4.xml.rels" ContentType="application/vnd.openxmlformats-package.relationships+xml"/>
  <Override PartName="/ppt/slides/_rels/slide3.xml.rels" ContentType="application/vnd.openxmlformats-package.relationships+xml"/>
  <Override PartName="/ppt/slides/_rels/slide2.xml.rels" ContentType="application/vnd.openxmlformats-package.relationships+xml"/>
  <Override PartName="/ppt/slides/_rels/slide10.xml.rels" ContentType="application/vnd.openxmlformats-package.relationships+xml"/>
  <Override PartName="/ppt/slides/_rels/slide1.xml.rels" ContentType="application/vnd.openxmlformats-package.relationships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media/image9.png" ContentType="image/png"/>
  <Override PartName="/ppt/media/image10.png" ContentType="image/png"/>
  <Override PartName="/ppt/media/image13.png" ContentType="image/png"/>
  <Override PartName="/ppt/media/image21.png" ContentType="image/png"/>
  <Override PartName="/ppt/media/image8.png" ContentType="image/png"/>
  <Override PartName="/ppt/media/image12.png" ContentType="image/png"/>
  <Override PartName="/ppt/media/image20.png" ContentType="image/png"/>
  <Override PartName="/ppt/media/image7.png" ContentType="image/png"/>
  <Override PartName="/ppt/media/image11.png" ContentType="image/png"/>
  <Override PartName="/ppt/media/image6.png" ContentType="image/png"/>
  <Override PartName="/ppt/media/image19.png" ContentType="image/png"/>
  <Override PartName="/ppt/media/image1.png" ContentType="image/png"/>
  <Override PartName="/ppt/media/image18.png" ContentType="image/png"/>
  <Override PartName="/ppt/media/image17.png" ContentType="image/png"/>
  <Override PartName="/ppt/media/image23.png" ContentType="image/png"/>
  <Override PartName="/ppt/media/image15.png" ContentType="image/png"/>
  <Override PartName="/ppt/media/image22.png" ContentType="image/png"/>
  <Override PartName="/ppt/media/image14.png" ContentType="image/png"/>
  <Override PartName="/ppt/media/image16.png" ContentType="image/png"/>
  <Override PartName="/ppt/media/image2.tif" ContentType="image/tiff"/>
  <Override PartName="/ppt/media/image3.png" ContentType="image/png"/>
  <Override PartName="/ppt/media/image4.png" ContentType="image/png"/>
  <Override PartName="/ppt/media/image5.png" ContentType="image/png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</p:sldIdLst>
  <p:sldSz cx="10080625" cy="7559675"/>
  <p:notesSz cx="7559675" cy="10691813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/>
</p:presentationPr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9" Type="http://schemas.openxmlformats.org/officeDocument/2006/relationships/slide" Target="slides/slide7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presProps" Target="presProps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26F6662B-FA01-4E7E-AB93-C85CAC69DCDB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0920" cy="126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9" name="PlaceHolder 2"/>
          <p:cNvSpPr>
            <a:spLocks noGrp="1"/>
          </p:cNvSpPr>
          <p:nvPr>
            <p:ph/>
          </p:nvPr>
        </p:nvSpPr>
        <p:spPr>
          <a:xfrm>
            <a:off x="504000" y="1768680"/>
            <a:ext cx="4426560" cy="9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0" name="PlaceHolder 3"/>
          <p:cNvSpPr>
            <a:spLocks noGrp="1"/>
          </p:cNvSpPr>
          <p:nvPr>
            <p:ph/>
          </p:nvPr>
        </p:nvSpPr>
        <p:spPr>
          <a:xfrm>
            <a:off x="504000" y="2860560"/>
            <a:ext cx="4426560" cy="9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AA63B8B9-6387-46C6-9A42-2DD06EB98996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0920" cy="126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/>
          </p:nvPr>
        </p:nvSpPr>
        <p:spPr>
          <a:xfrm>
            <a:off x="504000" y="1768680"/>
            <a:ext cx="2160000" cy="9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/>
          </p:nvPr>
        </p:nvSpPr>
        <p:spPr>
          <a:xfrm>
            <a:off x="2772360" y="1768680"/>
            <a:ext cx="2160000" cy="9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/>
          </p:nvPr>
        </p:nvSpPr>
        <p:spPr>
          <a:xfrm>
            <a:off x="504000" y="2860560"/>
            <a:ext cx="2160000" cy="9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/>
          </p:nvPr>
        </p:nvSpPr>
        <p:spPr>
          <a:xfrm>
            <a:off x="2772360" y="2860560"/>
            <a:ext cx="2160000" cy="9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8" name="PlaceHolder 7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0F176CEE-A2FD-4BF4-8F36-C22AAC98DD20}" type="slidenum">
              <a:t>&lt;#&gt;</a:t>
            </a:fld>
          </a:p>
        </p:txBody>
      </p:sp>
      <p:sp>
        <p:nvSpPr>
          <p:cNvPr id="9" name="PlaceHolder 8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0920" cy="126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7" name="PlaceHolder 2"/>
          <p:cNvSpPr>
            <a:spLocks noGrp="1"/>
          </p:cNvSpPr>
          <p:nvPr>
            <p:ph/>
          </p:nvPr>
        </p:nvSpPr>
        <p:spPr>
          <a:xfrm>
            <a:off x="504000" y="1768680"/>
            <a:ext cx="1425240" cy="9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71867"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8" name="PlaceHolder 3"/>
          <p:cNvSpPr>
            <a:spLocks noGrp="1"/>
          </p:cNvSpPr>
          <p:nvPr>
            <p:ph/>
          </p:nvPr>
        </p:nvSpPr>
        <p:spPr>
          <a:xfrm>
            <a:off x="2000880" y="1768680"/>
            <a:ext cx="1425240" cy="9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71867"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9" name="PlaceHolder 4"/>
          <p:cNvSpPr>
            <a:spLocks noGrp="1"/>
          </p:cNvSpPr>
          <p:nvPr>
            <p:ph/>
          </p:nvPr>
        </p:nvSpPr>
        <p:spPr>
          <a:xfrm>
            <a:off x="3497760" y="1768680"/>
            <a:ext cx="1425240" cy="9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71867"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0" name="PlaceHolder 5"/>
          <p:cNvSpPr>
            <a:spLocks noGrp="1"/>
          </p:cNvSpPr>
          <p:nvPr>
            <p:ph/>
          </p:nvPr>
        </p:nvSpPr>
        <p:spPr>
          <a:xfrm>
            <a:off x="504000" y="2860560"/>
            <a:ext cx="1425240" cy="9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71867"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1" name="PlaceHolder 6"/>
          <p:cNvSpPr>
            <a:spLocks noGrp="1"/>
          </p:cNvSpPr>
          <p:nvPr>
            <p:ph/>
          </p:nvPr>
        </p:nvSpPr>
        <p:spPr>
          <a:xfrm>
            <a:off x="2000880" y="2860560"/>
            <a:ext cx="1425240" cy="9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71867"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2" name="PlaceHolder 7"/>
          <p:cNvSpPr>
            <a:spLocks noGrp="1"/>
          </p:cNvSpPr>
          <p:nvPr>
            <p:ph/>
          </p:nvPr>
        </p:nvSpPr>
        <p:spPr>
          <a:xfrm>
            <a:off x="3497760" y="2860560"/>
            <a:ext cx="1425240" cy="9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71867"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10" name="PlaceHolder 9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F83B8AD0-1F13-4D41-AB0C-53833F5102F3}" type="slidenum">
              <a:t>&lt;#&gt;</a:t>
            </a:fld>
          </a:p>
        </p:txBody>
      </p:sp>
      <p:sp>
        <p:nvSpPr>
          <p:cNvPr id="11" name="PlaceHolder 10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0920" cy="126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subTitle"/>
          </p:nvPr>
        </p:nvSpPr>
        <p:spPr>
          <a:xfrm>
            <a:off x="504000" y="1768680"/>
            <a:ext cx="4426560" cy="2090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70AF2F83-A3F5-41FA-8D16-580FC3AB824D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0920" cy="126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/>
          </p:nvPr>
        </p:nvSpPr>
        <p:spPr>
          <a:xfrm>
            <a:off x="504000" y="1768680"/>
            <a:ext cx="4426560" cy="2090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99AAD46D-F108-417C-947C-52CD168E8ACB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0920" cy="126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/>
          </p:nvPr>
        </p:nvSpPr>
        <p:spPr>
          <a:xfrm>
            <a:off x="504000" y="1768680"/>
            <a:ext cx="2160000" cy="2090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/>
          </p:nvPr>
        </p:nvSpPr>
        <p:spPr>
          <a:xfrm>
            <a:off x="2772360" y="1768680"/>
            <a:ext cx="2160000" cy="2090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20609DDB-1531-4AFA-9D82-245B03D66AD6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0920" cy="126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9B2B5DF2-4B08-4F27-BA34-637960BC0C4A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subTitle"/>
          </p:nvPr>
        </p:nvSpPr>
        <p:spPr>
          <a:xfrm>
            <a:off x="504000" y="301320"/>
            <a:ext cx="9070920" cy="58467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F186EF4D-9EEF-4503-B73D-AB0927B6BF6E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0920" cy="126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" name="PlaceHolder 2"/>
          <p:cNvSpPr>
            <a:spLocks noGrp="1"/>
          </p:cNvSpPr>
          <p:nvPr>
            <p:ph/>
          </p:nvPr>
        </p:nvSpPr>
        <p:spPr>
          <a:xfrm>
            <a:off x="504000" y="1768680"/>
            <a:ext cx="2160000" cy="9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" name="PlaceHolder 3"/>
          <p:cNvSpPr>
            <a:spLocks noGrp="1"/>
          </p:cNvSpPr>
          <p:nvPr>
            <p:ph/>
          </p:nvPr>
        </p:nvSpPr>
        <p:spPr>
          <a:xfrm>
            <a:off x="2772360" y="1768680"/>
            <a:ext cx="2160000" cy="2090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" name="PlaceHolder 4"/>
          <p:cNvSpPr>
            <a:spLocks noGrp="1"/>
          </p:cNvSpPr>
          <p:nvPr>
            <p:ph/>
          </p:nvPr>
        </p:nvSpPr>
        <p:spPr>
          <a:xfrm>
            <a:off x="504000" y="2860560"/>
            <a:ext cx="2160000" cy="9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961D8F22-F86B-4F11-BF02-82C0D4D67155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0920" cy="126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" name="PlaceHolder 2"/>
          <p:cNvSpPr>
            <a:spLocks noGrp="1"/>
          </p:cNvSpPr>
          <p:nvPr>
            <p:ph/>
          </p:nvPr>
        </p:nvSpPr>
        <p:spPr>
          <a:xfrm>
            <a:off x="504000" y="1768680"/>
            <a:ext cx="2160000" cy="2090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" name="PlaceHolder 3"/>
          <p:cNvSpPr>
            <a:spLocks noGrp="1"/>
          </p:cNvSpPr>
          <p:nvPr>
            <p:ph/>
          </p:nvPr>
        </p:nvSpPr>
        <p:spPr>
          <a:xfrm>
            <a:off x="2772360" y="1768680"/>
            <a:ext cx="2160000" cy="9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" name="PlaceHolder 4"/>
          <p:cNvSpPr>
            <a:spLocks noGrp="1"/>
          </p:cNvSpPr>
          <p:nvPr>
            <p:ph/>
          </p:nvPr>
        </p:nvSpPr>
        <p:spPr>
          <a:xfrm>
            <a:off x="2772360" y="2860560"/>
            <a:ext cx="2160000" cy="9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0FE85DC3-CB84-4B7C-B7AC-B6456E40A85C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0920" cy="126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" name="PlaceHolder 2"/>
          <p:cNvSpPr>
            <a:spLocks noGrp="1"/>
          </p:cNvSpPr>
          <p:nvPr>
            <p:ph/>
          </p:nvPr>
        </p:nvSpPr>
        <p:spPr>
          <a:xfrm>
            <a:off x="504000" y="1768680"/>
            <a:ext cx="2160000" cy="9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6" name="PlaceHolder 3"/>
          <p:cNvSpPr>
            <a:spLocks noGrp="1"/>
          </p:cNvSpPr>
          <p:nvPr>
            <p:ph/>
          </p:nvPr>
        </p:nvSpPr>
        <p:spPr>
          <a:xfrm>
            <a:off x="2772360" y="1768680"/>
            <a:ext cx="2160000" cy="9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" name="PlaceHolder 4"/>
          <p:cNvSpPr>
            <a:spLocks noGrp="1"/>
          </p:cNvSpPr>
          <p:nvPr>
            <p:ph/>
          </p:nvPr>
        </p:nvSpPr>
        <p:spPr>
          <a:xfrm>
            <a:off x="504000" y="2860560"/>
            <a:ext cx="4426560" cy="9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1D889119-B23A-49FD-9DA5-65170798AB79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0920" cy="126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Click to edit the title text format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560" cy="2090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71666"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Click to edit the outline text format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Second Outline Level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Third Outline Level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Fourth Outline Level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Fifth Outline Level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Sixth Outline Level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Seventh Outline Level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560" cy="2090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71666"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Click to edit the outline text format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Second Outline Level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Third Outline Level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Fourth Outline Level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Fifth Outline Level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Sixth Outline Level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Seventh Outline Level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4"/>
          <p:cNvSpPr>
            <a:spLocks noGrp="1"/>
          </p:cNvSpPr>
          <p:nvPr>
            <p:ph type="body"/>
          </p:nvPr>
        </p:nvSpPr>
        <p:spPr>
          <a:xfrm>
            <a:off x="504000" y="4058640"/>
            <a:ext cx="9071640" cy="2090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81111"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Click to edit the outline text format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Second Outline Level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Third Outline Level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Fourth Outline Level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Fifth Outline Level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Sixth Outline Level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Seventh Outline Level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5"/>
          <p:cNvSpPr>
            <a:spLocks noGrp="1"/>
          </p:cNvSpPr>
          <p:nvPr>
            <p:ph type="ftr" idx="1"/>
          </p:nvPr>
        </p:nvSpPr>
        <p:spPr>
          <a:xfrm>
            <a:off x="3447360" y="6886800"/>
            <a:ext cx="3194280" cy="5202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algn="l" pos="0"/>
              </a:tabLst>
              <a:defRPr b="0" lang="en-US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US" sz="1400" spc="-1" strike="noStrike">
                <a:solidFill>
                  <a:srgbClr val="000000"/>
                </a:solidFill>
                <a:latin typeface="Times New Roman"/>
              </a:rPr>
              <a:t>&lt;footer&gt;</a:t>
            </a:r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5" name="PlaceHolder 6"/>
          <p:cNvSpPr>
            <a:spLocks noGrp="1"/>
          </p:cNvSpPr>
          <p:nvPr>
            <p:ph type="sldNum" idx="2"/>
          </p:nvPr>
        </p:nvSpPr>
        <p:spPr>
          <a:xfrm>
            <a:off x="7227360" y="6886800"/>
            <a:ext cx="2347560" cy="5202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 algn="r">
              <a:lnSpc>
                <a:spcPct val="100000"/>
              </a:lnSpc>
              <a:buNone/>
              <a:tabLst>
                <a:tab algn="l" pos="0"/>
              </a:tabLst>
              <a:defRPr b="0" lang="en-US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algn="l" pos="0"/>
              </a:tabLst>
            </a:pPr>
            <a:fld id="{AED3AB8C-0E1F-4B97-B528-00C6B4AAC4BF}" type="slidenum">
              <a:rPr b="0" lang="en-US" sz="1400" spc="-1" strike="noStrike">
                <a:solidFill>
                  <a:srgbClr val="000000"/>
                </a:solidFill>
                <a:latin typeface="Times New Roman"/>
              </a:rPr>
              <a:t>&lt;number&gt;</a:t>
            </a:fld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6" name="PlaceHolder 7"/>
          <p:cNvSpPr>
            <a:spLocks noGrp="1"/>
          </p:cNvSpPr>
          <p:nvPr>
            <p:ph type="dt" idx="3"/>
          </p:nvPr>
        </p:nvSpPr>
        <p:spPr>
          <a:xfrm>
            <a:off x="504000" y="6886800"/>
            <a:ext cx="2347560" cy="5202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>
              <a:buNone/>
              <a:defRPr b="0" lang="en-US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>
              <a:buNone/>
            </a:pPr>
            <a:r>
              <a:rPr b="0" lang="en-US" sz="1400" spc="-1" strike="noStrike">
                <a:solidFill>
                  <a:srgbClr val="000000"/>
                </a:solidFill>
                <a:latin typeface="Times New Roman"/>
              </a:rPr>
              <a:t>&lt;date/time&gt;</a:t>
            </a:r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image" Target="../media/image2.tif"/><Relationship Id="rId3" Type="http://schemas.openxmlformats.org/officeDocument/2006/relationships/slideLayout" Target="../slideLayouts/slideLayout9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image" Target="../media/image5.png"/><Relationship Id="rId2" Type="http://schemas.openxmlformats.org/officeDocument/2006/relationships/image" Target="../media/image3.png"/><Relationship Id="rId3" Type="http://schemas.openxmlformats.org/officeDocument/2006/relationships/image" Target="../media/image19.png"/><Relationship Id="rId4" Type="http://schemas.openxmlformats.org/officeDocument/2006/relationships/image" Target="../media/image20.png"/><Relationship Id="rId5" Type="http://schemas.openxmlformats.org/officeDocument/2006/relationships/image" Target="../media/image21.png"/><Relationship Id="rId6" Type="http://schemas.openxmlformats.org/officeDocument/2006/relationships/image" Target="../media/image22.png"/><Relationship Id="rId7" Type="http://schemas.openxmlformats.org/officeDocument/2006/relationships/image" Target="../media/image16.png"/><Relationship Id="rId8" Type="http://schemas.openxmlformats.org/officeDocument/2006/relationships/image" Target="../media/image23.png"/><Relationship Id="rId9" Type="http://schemas.openxmlformats.org/officeDocument/2006/relationships/slideLayout" Target="../slideLayouts/slideLayout9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image" Target="../media/image2.tif"/><Relationship Id="rId3" Type="http://schemas.openxmlformats.org/officeDocument/2006/relationships/slideLayout" Target="../slideLayouts/slideLayout9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image" Target="../media/image2.tif"/><Relationship Id="rId3" Type="http://schemas.openxmlformats.org/officeDocument/2006/relationships/slideLayout" Target="../slideLayouts/slideLayout9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3.png"/><Relationship Id="rId2" Type="http://schemas.openxmlformats.org/officeDocument/2006/relationships/image" Target="../media/image4.png"/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5" Type="http://schemas.openxmlformats.org/officeDocument/2006/relationships/image" Target="../media/image7.png"/><Relationship Id="rId6" Type="http://schemas.openxmlformats.org/officeDocument/2006/relationships/slideLayout" Target="../slideLayouts/slideLayout9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image" Target="../media/image7.png"/><Relationship Id="rId2" Type="http://schemas.openxmlformats.org/officeDocument/2006/relationships/image" Target="../media/image8.png"/><Relationship Id="rId3" Type="http://schemas.openxmlformats.org/officeDocument/2006/relationships/image" Target="../media/image9.png"/><Relationship Id="rId4" Type="http://schemas.openxmlformats.org/officeDocument/2006/relationships/image" Target="../media/image10.png"/><Relationship Id="rId5" Type="http://schemas.openxmlformats.org/officeDocument/2006/relationships/image" Target="../media/image11.png"/><Relationship Id="rId6" Type="http://schemas.openxmlformats.org/officeDocument/2006/relationships/slideLayout" Target="../slideLayouts/slideLayout9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image" Target="../media/image5.png"/><Relationship Id="rId2" Type="http://schemas.openxmlformats.org/officeDocument/2006/relationships/image" Target="../media/image12.png"/><Relationship Id="rId3" Type="http://schemas.openxmlformats.org/officeDocument/2006/relationships/image" Target="../media/image13.png"/><Relationship Id="rId4" Type="http://schemas.openxmlformats.org/officeDocument/2006/relationships/image" Target="../media/image14.png"/><Relationship Id="rId5" Type="http://schemas.openxmlformats.org/officeDocument/2006/relationships/slideLayout" Target="../slideLayouts/slideLayout9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image" Target="../media/image5.png"/><Relationship Id="rId2" Type="http://schemas.openxmlformats.org/officeDocument/2006/relationships/image" Target="../media/image12.png"/><Relationship Id="rId3" Type="http://schemas.openxmlformats.org/officeDocument/2006/relationships/image" Target="../media/image13.png"/><Relationship Id="rId4" Type="http://schemas.openxmlformats.org/officeDocument/2006/relationships/image" Target="../media/image15.png"/><Relationship Id="rId5" Type="http://schemas.openxmlformats.org/officeDocument/2006/relationships/slideLayout" Target="../slideLayouts/slideLayout9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image" Target="../media/image5.png"/><Relationship Id="rId2" Type="http://schemas.openxmlformats.org/officeDocument/2006/relationships/image" Target="../media/image12.png"/><Relationship Id="rId3" Type="http://schemas.openxmlformats.org/officeDocument/2006/relationships/image" Target="../media/image16.png"/><Relationship Id="rId4" Type="http://schemas.openxmlformats.org/officeDocument/2006/relationships/image" Target="../media/image17.png"/><Relationship Id="rId5" Type="http://schemas.openxmlformats.org/officeDocument/2006/relationships/slideLayout" Target="../slideLayouts/slideLayout9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image" Target="../media/image3.png"/><Relationship Id="rId2" Type="http://schemas.openxmlformats.org/officeDocument/2006/relationships/image" Target="../media/image18.png"/><Relationship Id="rId3" Type="http://schemas.openxmlformats.org/officeDocument/2006/relationships/slideLayout" Target="../slideLayouts/slideLayout9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" name="" descr=""/>
          <p:cNvPicPr/>
          <p:nvPr/>
        </p:nvPicPr>
        <p:blipFill>
          <a:blip r:embed="rId1"/>
          <a:stretch/>
        </p:blipFill>
        <p:spPr>
          <a:xfrm>
            <a:off x="5190480" y="3886200"/>
            <a:ext cx="4888800" cy="3673080"/>
          </a:xfrm>
          <a:prstGeom prst="rect">
            <a:avLst/>
          </a:prstGeom>
          <a:ln w="0">
            <a:noFill/>
          </a:ln>
        </p:spPr>
      </p:pic>
      <p:sp>
        <p:nvSpPr>
          <p:cNvPr id="44" name=""/>
          <p:cNvSpPr/>
          <p:nvPr/>
        </p:nvSpPr>
        <p:spPr>
          <a:xfrm>
            <a:off x="914400" y="1371600"/>
            <a:ext cx="3885480" cy="26492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r>
              <a:rPr b="1" lang="en-US" sz="1800" spc="-1" strike="noStrike" u="sng">
                <a:solidFill>
                  <a:srgbClr val="000000"/>
                </a:solidFill>
                <a:uFillTx/>
                <a:latin typeface="Arial"/>
                <a:ea typeface="DejaVu Sans"/>
              </a:rPr>
              <a:t>Variables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en-US" sz="1800" spc="-1" strike="noStrike">
                <a:solidFill>
                  <a:srgbClr val="000000"/>
                </a:solidFill>
                <a:latin typeface="Arial"/>
                <a:ea typeface="DejaVu Sans"/>
              </a:rPr>
              <a:t>Type of wire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DejaVu Sans"/>
              </a:rPr>
              <a:t>- Manufacturing method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DejaVu Sans"/>
              </a:rPr>
              <a:t>- Wire layout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en-US" sz="1800" spc="-1" strike="noStrike">
                <a:solidFill>
                  <a:srgbClr val="000000"/>
                </a:solidFill>
                <a:latin typeface="Arial"/>
                <a:ea typeface="DejaVu Sans"/>
              </a:rPr>
              <a:t>Wire deformation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DejaVu Sans"/>
              </a:rPr>
              <a:t>- % of rolling compression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DejaVu Sans"/>
              </a:rPr>
              <a:t>- Orientation of the compression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45" name="" descr=""/>
          <p:cNvPicPr/>
          <p:nvPr/>
        </p:nvPicPr>
        <p:blipFill>
          <a:blip r:embed="rId2">
            <a:lum contrast="-40000"/>
          </a:blip>
          <a:stretch/>
        </p:blipFill>
        <p:spPr>
          <a:xfrm>
            <a:off x="5203440" y="0"/>
            <a:ext cx="4875840" cy="3656880"/>
          </a:xfrm>
          <a:prstGeom prst="rect">
            <a:avLst/>
          </a:prstGeom>
          <a:ln w="0">
            <a:noFill/>
          </a:ln>
        </p:spPr>
      </p:pic>
      <p:sp>
        <p:nvSpPr>
          <p:cNvPr id="46" name=""/>
          <p:cNvSpPr/>
          <p:nvPr/>
        </p:nvSpPr>
        <p:spPr>
          <a:xfrm>
            <a:off x="5203440" y="3367440"/>
            <a:ext cx="3428280" cy="2894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r>
              <a:rPr b="0" lang="en-US" sz="1400" spc="-1" strike="noStrike">
                <a:solidFill>
                  <a:srgbClr val="eeeeee"/>
                </a:solidFill>
                <a:latin typeface="Arial"/>
                <a:ea typeface="DejaVu Sans"/>
              </a:rPr>
              <a:t>Round</a:t>
            </a:r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7" name=""/>
          <p:cNvSpPr/>
          <p:nvPr/>
        </p:nvSpPr>
        <p:spPr>
          <a:xfrm>
            <a:off x="6172200" y="7253640"/>
            <a:ext cx="3428280" cy="2894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r>
              <a:rPr b="0" lang="en-US" sz="1400" spc="-1" strike="noStrike">
                <a:solidFill>
                  <a:srgbClr val="eeeeee"/>
                </a:solidFill>
                <a:latin typeface="Arial"/>
                <a:ea typeface="DejaVu Sans"/>
              </a:rPr>
              <a:t>20% rolling compression</a:t>
            </a:r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"/>
          <p:cNvSpPr/>
          <p:nvPr/>
        </p:nvSpPr>
        <p:spPr>
          <a:xfrm>
            <a:off x="7772400" y="5248440"/>
            <a:ext cx="2285280" cy="4892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r>
              <a:rPr b="0" lang="en-US" sz="1400" spc="-1" strike="noStrike">
                <a:solidFill>
                  <a:srgbClr val="000000"/>
                </a:solidFill>
                <a:latin typeface="Arial"/>
                <a:ea typeface="DejaVu Sans"/>
              </a:rPr>
              <a:t>Establish sub-Element centroid and key points</a:t>
            </a:r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1" name=""/>
          <p:cNvSpPr/>
          <p:nvPr/>
        </p:nvSpPr>
        <p:spPr>
          <a:xfrm>
            <a:off x="6400800" y="6881400"/>
            <a:ext cx="1599480" cy="4564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endParaRPr b="0" lang="en-US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132" name=""/>
          <p:cNvSpPr/>
          <p:nvPr/>
        </p:nvSpPr>
        <p:spPr>
          <a:xfrm>
            <a:off x="228600" y="183960"/>
            <a:ext cx="9600480" cy="601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DejaVu Sans"/>
              </a:rPr>
              <a:t>Further steps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33" name="" descr=""/>
          <p:cNvPicPr/>
          <p:nvPr/>
        </p:nvPicPr>
        <p:blipFill>
          <a:blip r:embed="rId1"/>
          <a:stretch/>
        </p:blipFill>
        <p:spPr>
          <a:xfrm>
            <a:off x="3224520" y="966240"/>
            <a:ext cx="3861360" cy="2964600"/>
          </a:xfrm>
          <a:prstGeom prst="rect">
            <a:avLst/>
          </a:prstGeom>
          <a:ln w="0">
            <a:noFill/>
          </a:ln>
        </p:spPr>
      </p:pic>
      <p:pic>
        <p:nvPicPr>
          <p:cNvPr id="134" name="" descr=""/>
          <p:cNvPicPr/>
          <p:nvPr/>
        </p:nvPicPr>
        <p:blipFill>
          <a:blip r:embed="rId2"/>
          <a:stretch/>
        </p:blipFill>
        <p:spPr>
          <a:xfrm>
            <a:off x="457200" y="1143000"/>
            <a:ext cx="2703960" cy="2249640"/>
          </a:xfrm>
          <a:prstGeom prst="rect">
            <a:avLst/>
          </a:prstGeom>
          <a:ln w="0">
            <a:noFill/>
          </a:ln>
        </p:spPr>
      </p:pic>
      <p:sp>
        <p:nvSpPr>
          <p:cNvPr id="135" name=""/>
          <p:cNvSpPr/>
          <p:nvPr/>
        </p:nvSpPr>
        <p:spPr>
          <a:xfrm>
            <a:off x="7543800" y="901800"/>
            <a:ext cx="1675080" cy="601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DejaVu Sans"/>
              </a:rPr>
              <a:t>Disassemble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6" name=""/>
          <p:cNvSpPr/>
          <p:nvPr/>
        </p:nvSpPr>
        <p:spPr>
          <a:xfrm>
            <a:off x="4376160" y="902160"/>
            <a:ext cx="1675080" cy="601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DejaVu Sans"/>
              </a:rPr>
              <a:t>Segmentation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37" name="" descr=""/>
          <p:cNvPicPr/>
          <p:nvPr/>
        </p:nvPicPr>
        <p:blipFill>
          <a:blip r:embed="rId3"/>
          <a:stretch/>
        </p:blipFill>
        <p:spPr>
          <a:xfrm>
            <a:off x="8601480" y="1359000"/>
            <a:ext cx="648000" cy="346320"/>
          </a:xfrm>
          <a:prstGeom prst="rect">
            <a:avLst/>
          </a:prstGeom>
          <a:ln w="0">
            <a:noFill/>
          </a:ln>
        </p:spPr>
      </p:pic>
      <p:pic>
        <p:nvPicPr>
          <p:cNvPr id="138" name="" descr=""/>
          <p:cNvPicPr/>
          <p:nvPr/>
        </p:nvPicPr>
        <p:blipFill>
          <a:blip r:embed="rId4"/>
          <a:stretch/>
        </p:blipFill>
        <p:spPr>
          <a:xfrm>
            <a:off x="8458200" y="1871640"/>
            <a:ext cx="556560" cy="401040"/>
          </a:xfrm>
          <a:prstGeom prst="rect">
            <a:avLst/>
          </a:prstGeom>
          <a:ln w="0">
            <a:noFill/>
          </a:ln>
        </p:spPr>
      </p:pic>
      <p:pic>
        <p:nvPicPr>
          <p:cNvPr id="139" name="" descr=""/>
          <p:cNvPicPr/>
          <p:nvPr/>
        </p:nvPicPr>
        <p:blipFill>
          <a:blip r:embed="rId5"/>
          <a:stretch/>
        </p:blipFill>
        <p:spPr>
          <a:xfrm>
            <a:off x="8824320" y="2502000"/>
            <a:ext cx="547560" cy="410400"/>
          </a:xfrm>
          <a:prstGeom prst="rect">
            <a:avLst/>
          </a:prstGeom>
          <a:ln w="0">
            <a:noFill/>
          </a:ln>
        </p:spPr>
      </p:pic>
      <p:pic>
        <p:nvPicPr>
          <p:cNvPr id="140" name="" descr=""/>
          <p:cNvPicPr/>
          <p:nvPr/>
        </p:nvPicPr>
        <p:blipFill>
          <a:blip r:embed="rId6"/>
          <a:stretch/>
        </p:blipFill>
        <p:spPr>
          <a:xfrm>
            <a:off x="8683920" y="3187800"/>
            <a:ext cx="565560" cy="410400"/>
          </a:xfrm>
          <a:prstGeom prst="rect">
            <a:avLst/>
          </a:prstGeom>
          <a:ln w="0">
            <a:noFill/>
          </a:ln>
        </p:spPr>
      </p:pic>
      <p:pic>
        <p:nvPicPr>
          <p:cNvPr id="141" name="" descr=""/>
          <p:cNvPicPr/>
          <p:nvPr/>
        </p:nvPicPr>
        <p:blipFill>
          <a:blip r:embed="rId7"/>
          <a:stretch/>
        </p:blipFill>
        <p:spPr>
          <a:xfrm>
            <a:off x="7315200" y="1359000"/>
            <a:ext cx="913680" cy="2379600"/>
          </a:xfrm>
          <a:prstGeom prst="rect">
            <a:avLst/>
          </a:prstGeom>
          <a:ln w="0">
            <a:noFill/>
          </a:ln>
        </p:spPr>
      </p:pic>
      <p:sp>
        <p:nvSpPr>
          <p:cNvPr id="142" name=""/>
          <p:cNvSpPr/>
          <p:nvPr/>
        </p:nvSpPr>
        <p:spPr>
          <a:xfrm>
            <a:off x="8458200" y="4138200"/>
            <a:ext cx="685800" cy="914400"/>
          </a:xfrm>
          <a:prstGeom prst="line">
            <a:avLst/>
          </a:prstGeom>
          <a:ln w="0">
            <a:solidFill>
              <a:srgbClr val="3465a4"/>
            </a:solidFill>
            <a:tailEnd len="med" type="triangle" w="med"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143" name=""/>
          <p:cNvSpPr/>
          <p:nvPr/>
        </p:nvSpPr>
        <p:spPr>
          <a:xfrm flipH="1">
            <a:off x="6629400" y="4138200"/>
            <a:ext cx="1371600" cy="914400"/>
          </a:xfrm>
          <a:prstGeom prst="line">
            <a:avLst/>
          </a:prstGeom>
          <a:ln w="0">
            <a:solidFill>
              <a:srgbClr val="3465a4"/>
            </a:solidFill>
            <a:tailEnd len="med" type="triangle" w="med"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144" name=""/>
          <p:cNvSpPr/>
          <p:nvPr/>
        </p:nvSpPr>
        <p:spPr>
          <a:xfrm>
            <a:off x="7086600" y="4138200"/>
            <a:ext cx="2286000" cy="360"/>
          </a:xfrm>
          <a:prstGeom prst="line">
            <a:avLst/>
          </a:prstGeom>
          <a:ln w="0"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-45000" bIns="-4500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145" name=""/>
          <p:cNvSpPr/>
          <p:nvPr/>
        </p:nvSpPr>
        <p:spPr>
          <a:xfrm>
            <a:off x="5715000" y="5248440"/>
            <a:ext cx="1828080" cy="4892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r>
              <a:rPr b="0" lang="en-US" sz="1400" spc="-1" strike="noStrike">
                <a:solidFill>
                  <a:srgbClr val="000000"/>
                </a:solidFill>
                <a:latin typeface="Arial"/>
                <a:ea typeface="DejaVu Sans"/>
              </a:rPr>
              <a:t>Calculate Nb</a:t>
            </a:r>
            <a:r>
              <a:rPr b="0" lang="en-US" sz="1400" spc="-1" strike="noStrike" baseline="-8000">
                <a:solidFill>
                  <a:srgbClr val="000000"/>
                </a:solidFill>
                <a:latin typeface="Arial"/>
                <a:ea typeface="DejaVu Sans"/>
              </a:rPr>
              <a:t>3</a:t>
            </a:r>
            <a:r>
              <a:rPr b="0" lang="en-US" sz="1400" spc="-1" strike="noStrike">
                <a:solidFill>
                  <a:srgbClr val="000000"/>
                </a:solidFill>
                <a:latin typeface="Arial"/>
                <a:ea typeface="DejaVu Sans"/>
              </a:rPr>
              <a:t>Sn area</a:t>
            </a:r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6" name=""/>
          <p:cNvSpPr/>
          <p:nvPr/>
        </p:nvSpPr>
        <p:spPr>
          <a:xfrm>
            <a:off x="1054800" y="685800"/>
            <a:ext cx="1675080" cy="601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DejaVu Sans"/>
              </a:rPr>
              <a:t>Acquisition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7" name=""/>
          <p:cNvSpPr/>
          <p:nvPr/>
        </p:nvSpPr>
        <p:spPr>
          <a:xfrm>
            <a:off x="6629400" y="6544800"/>
            <a:ext cx="2742480" cy="766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Curvature optimisations (based on 3-points arc)</a:t>
            </a:r>
            <a:endParaRPr b="0" lang="en-US" sz="1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8" name=""/>
          <p:cNvSpPr/>
          <p:nvPr/>
        </p:nvSpPr>
        <p:spPr>
          <a:xfrm>
            <a:off x="7315200" y="6172200"/>
            <a:ext cx="913680" cy="227880"/>
          </a:xfrm>
          <a:prstGeom prst="downArrow">
            <a:avLst>
              <a:gd name="adj1" fmla="val 50000"/>
              <a:gd name="adj2" fmla="val 25000"/>
            </a:avLst>
          </a:prstGeom>
          <a:solidFill>
            <a:srgbClr val="729fcf"/>
          </a:solidFill>
          <a:ln w="0"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en-US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pic>
        <p:nvPicPr>
          <p:cNvPr id="149" name="" descr=""/>
          <p:cNvPicPr/>
          <p:nvPr/>
        </p:nvPicPr>
        <p:blipFill>
          <a:blip r:embed="rId8"/>
          <a:stretch/>
        </p:blipFill>
        <p:spPr>
          <a:xfrm>
            <a:off x="0" y="4114800"/>
            <a:ext cx="3481920" cy="3428280"/>
          </a:xfrm>
          <a:prstGeom prst="rect">
            <a:avLst/>
          </a:prstGeom>
          <a:ln w="0">
            <a:noFill/>
          </a:ln>
        </p:spPr>
      </p:pic>
      <p:sp>
        <p:nvSpPr>
          <p:cNvPr id="150" name=""/>
          <p:cNvSpPr/>
          <p:nvPr/>
        </p:nvSpPr>
        <p:spPr>
          <a:xfrm>
            <a:off x="381600" y="3393360"/>
            <a:ext cx="2360880" cy="601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r>
              <a:rPr b="0" lang="en-US" sz="1400" spc="-1" strike="noStrike">
                <a:solidFill>
                  <a:srgbClr val="c9211e"/>
                </a:solidFill>
                <a:latin typeface="Arial"/>
                <a:ea typeface="DejaVu Sans"/>
              </a:rPr>
              <a:t>Electron Microscopy</a:t>
            </a:r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1" name=""/>
          <p:cNvSpPr/>
          <p:nvPr/>
        </p:nvSpPr>
        <p:spPr>
          <a:xfrm>
            <a:off x="381600" y="3886200"/>
            <a:ext cx="2360880" cy="601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r>
              <a:rPr b="0" lang="en-US" sz="1400" spc="-1" strike="noStrike">
                <a:solidFill>
                  <a:srgbClr val="c9211e"/>
                </a:solidFill>
                <a:latin typeface="Arial"/>
                <a:ea typeface="DejaVu Sans"/>
              </a:rPr>
              <a:t>Optical Microscopy</a:t>
            </a:r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2" name=""/>
          <p:cNvSpPr/>
          <p:nvPr/>
        </p:nvSpPr>
        <p:spPr>
          <a:xfrm>
            <a:off x="3224520" y="2743200"/>
            <a:ext cx="203760" cy="227880"/>
          </a:xfrm>
          <a:prstGeom prst="rightArrow">
            <a:avLst>
              <a:gd name="adj1" fmla="val 50000"/>
              <a:gd name="adj2" fmla="val 25000"/>
            </a:avLst>
          </a:prstGeom>
          <a:solidFill>
            <a:srgbClr val="729fcf"/>
          </a:solidFill>
          <a:ln w="0"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en-US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153" name=""/>
          <p:cNvSpPr/>
          <p:nvPr/>
        </p:nvSpPr>
        <p:spPr>
          <a:xfrm rot="18733800">
            <a:off x="3427920" y="3657240"/>
            <a:ext cx="203760" cy="227880"/>
          </a:xfrm>
          <a:prstGeom prst="rightArrow">
            <a:avLst>
              <a:gd name="adj1" fmla="val 50000"/>
              <a:gd name="adj2" fmla="val 25000"/>
            </a:avLst>
          </a:prstGeom>
          <a:solidFill>
            <a:srgbClr val="729fcf"/>
          </a:solidFill>
          <a:ln w="0"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en-US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" name="" descr=""/>
          <p:cNvPicPr/>
          <p:nvPr/>
        </p:nvPicPr>
        <p:blipFill>
          <a:blip r:embed="rId1"/>
          <a:stretch/>
        </p:blipFill>
        <p:spPr>
          <a:xfrm>
            <a:off x="5190480" y="3886200"/>
            <a:ext cx="4888800" cy="3673080"/>
          </a:xfrm>
          <a:prstGeom prst="rect">
            <a:avLst/>
          </a:prstGeom>
          <a:ln w="0">
            <a:noFill/>
          </a:ln>
        </p:spPr>
      </p:pic>
      <p:sp>
        <p:nvSpPr>
          <p:cNvPr id="49" name=""/>
          <p:cNvSpPr/>
          <p:nvPr/>
        </p:nvSpPr>
        <p:spPr>
          <a:xfrm>
            <a:off x="914400" y="1371600"/>
            <a:ext cx="3885480" cy="26492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r>
              <a:rPr b="1" lang="en-US" sz="1800" spc="-1" strike="noStrike" u="sng">
                <a:solidFill>
                  <a:srgbClr val="000000"/>
                </a:solidFill>
                <a:uFillTx/>
                <a:latin typeface="Arial"/>
                <a:ea typeface="DejaVu Sans"/>
              </a:rPr>
              <a:t>Variables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en-US" sz="1800" spc="-1" strike="noStrike">
                <a:solidFill>
                  <a:srgbClr val="000000"/>
                </a:solidFill>
                <a:latin typeface="Arial"/>
                <a:ea typeface="DejaVu Sans"/>
              </a:rPr>
              <a:t>Type of wire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DejaVu Sans"/>
              </a:rPr>
              <a:t>- Manufacturing method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DejaVu Sans"/>
              </a:rPr>
              <a:t>- Wire layout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en-US" sz="1800" spc="-1" strike="noStrike">
                <a:solidFill>
                  <a:srgbClr val="000000"/>
                </a:solidFill>
                <a:latin typeface="Arial"/>
                <a:ea typeface="DejaVu Sans"/>
              </a:rPr>
              <a:t>Wire deformation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DejaVu Sans"/>
              </a:rPr>
              <a:t>- % of rolling compression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DejaVu Sans"/>
              </a:rPr>
              <a:t>- Orientation of the compression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50" name="" descr=""/>
          <p:cNvPicPr/>
          <p:nvPr/>
        </p:nvPicPr>
        <p:blipFill>
          <a:blip r:embed="rId2">
            <a:lum contrast="-40000"/>
          </a:blip>
          <a:stretch/>
        </p:blipFill>
        <p:spPr>
          <a:xfrm>
            <a:off x="5203440" y="0"/>
            <a:ext cx="4875840" cy="3656880"/>
          </a:xfrm>
          <a:prstGeom prst="rect">
            <a:avLst/>
          </a:prstGeom>
          <a:ln w="0">
            <a:noFill/>
          </a:ln>
        </p:spPr>
      </p:pic>
      <p:sp>
        <p:nvSpPr>
          <p:cNvPr id="51" name=""/>
          <p:cNvSpPr/>
          <p:nvPr/>
        </p:nvSpPr>
        <p:spPr>
          <a:xfrm>
            <a:off x="5203440" y="3367440"/>
            <a:ext cx="3428280" cy="2894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r>
              <a:rPr b="0" lang="en-US" sz="1400" spc="-1" strike="noStrike">
                <a:solidFill>
                  <a:srgbClr val="eeeeee"/>
                </a:solidFill>
                <a:latin typeface="Arial"/>
                <a:ea typeface="DejaVu Sans"/>
              </a:rPr>
              <a:t>Round</a:t>
            </a:r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2" name=""/>
          <p:cNvSpPr/>
          <p:nvPr/>
        </p:nvSpPr>
        <p:spPr>
          <a:xfrm>
            <a:off x="6172200" y="7253640"/>
            <a:ext cx="3428280" cy="2894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r>
              <a:rPr b="0" lang="en-US" sz="1400" spc="-1" strike="noStrike">
                <a:solidFill>
                  <a:srgbClr val="eeeeee"/>
                </a:solidFill>
                <a:latin typeface="Arial"/>
                <a:ea typeface="DejaVu Sans"/>
              </a:rPr>
              <a:t>20% rolling compression</a:t>
            </a:r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3" name=""/>
          <p:cNvSpPr/>
          <p:nvPr/>
        </p:nvSpPr>
        <p:spPr>
          <a:xfrm>
            <a:off x="457200" y="4343400"/>
            <a:ext cx="3885480" cy="16254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r>
              <a:rPr b="1" lang="en-US" sz="1800" spc="-1" strike="noStrike" u="sng">
                <a:solidFill>
                  <a:srgbClr val="000000"/>
                </a:solidFill>
                <a:uFillTx/>
                <a:latin typeface="Arial"/>
                <a:ea typeface="DejaVu Sans"/>
              </a:rPr>
              <a:t>Manual location of points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en-US" sz="1800" spc="-1" strike="noStrike">
                <a:solidFill>
                  <a:srgbClr val="000000"/>
                </a:solidFill>
                <a:latin typeface="Arial"/>
                <a:ea typeface="DejaVu Sans"/>
              </a:rPr>
              <a:t>One MQXF (108/127):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en-US" sz="1800" spc="-1" strike="noStrike">
                <a:solidFill>
                  <a:srgbClr val="000000"/>
                </a:solidFill>
                <a:latin typeface="Arial"/>
                <a:ea typeface="DejaVu Sans"/>
              </a:rPr>
              <a:t>At least 756 points to describe subelement position and shape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" descr=""/>
          <p:cNvPicPr/>
          <p:nvPr/>
        </p:nvPicPr>
        <p:blipFill>
          <a:blip r:embed="rId1"/>
          <a:stretch/>
        </p:blipFill>
        <p:spPr>
          <a:xfrm>
            <a:off x="5190480" y="3886200"/>
            <a:ext cx="4888800" cy="3673080"/>
          </a:xfrm>
          <a:prstGeom prst="rect">
            <a:avLst/>
          </a:prstGeom>
          <a:ln w="0">
            <a:noFill/>
          </a:ln>
        </p:spPr>
      </p:pic>
      <p:sp>
        <p:nvSpPr>
          <p:cNvPr id="55" name=""/>
          <p:cNvSpPr/>
          <p:nvPr/>
        </p:nvSpPr>
        <p:spPr>
          <a:xfrm>
            <a:off x="914400" y="1371600"/>
            <a:ext cx="3885480" cy="26492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r>
              <a:rPr b="1" lang="en-US" sz="1800" spc="-1" strike="noStrike" u="sng">
                <a:solidFill>
                  <a:srgbClr val="000000"/>
                </a:solidFill>
                <a:uFillTx/>
                <a:latin typeface="Arial"/>
                <a:ea typeface="DejaVu Sans"/>
              </a:rPr>
              <a:t>Variables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en-US" sz="1800" spc="-1" strike="noStrike">
                <a:solidFill>
                  <a:srgbClr val="000000"/>
                </a:solidFill>
                <a:latin typeface="Arial"/>
                <a:ea typeface="DejaVu Sans"/>
              </a:rPr>
              <a:t>Type of wire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DejaVu Sans"/>
              </a:rPr>
              <a:t>- Manufacturing method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DejaVu Sans"/>
              </a:rPr>
              <a:t>- Wire layout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en-US" sz="1800" spc="-1" strike="noStrike">
                <a:solidFill>
                  <a:srgbClr val="000000"/>
                </a:solidFill>
                <a:latin typeface="Arial"/>
                <a:ea typeface="DejaVu Sans"/>
              </a:rPr>
              <a:t>Wire deformation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DejaVu Sans"/>
              </a:rPr>
              <a:t>- % of rolling compression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DejaVu Sans"/>
              </a:rPr>
              <a:t>- Orientation of the compression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56" name="" descr=""/>
          <p:cNvPicPr/>
          <p:nvPr/>
        </p:nvPicPr>
        <p:blipFill>
          <a:blip r:embed="rId2">
            <a:lum contrast="-40000"/>
          </a:blip>
          <a:stretch/>
        </p:blipFill>
        <p:spPr>
          <a:xfrm>
            <a:off x="5203440" y="0"/>
            <a:ext cx="4875840" cy="3656880"/>
          </a:xfrm>
          <a:prstGeom prst="rect">
            <a:avLst/>
          </a:prstGeom>
          <a:ln w="0">
            <a:noFill/>
          </a:ln>
        </p:spPr>
      </p:pic>
      <p:sp>
        <p:nvSpPr>
          <p:cNvPr id="57" name=""/>
          <p:cNvSpPr/>
          <p:nvPr/>
        </p:nvSpPr>
        <p:spPr>
          <a:xfrm>
            <a:off x="5203440" y="3367440"/>
            <a:ext cx="3428280" cy="2894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r>
              <a:rPr b="0" lang="en-US" sz="1400" spc="-1" strike="noStrike">
                <a:solidFill>
                  <a:srgbClr val="eeeeee"/>
                </a:solidFill>
                <a:latin typeface="Arial"/>
                <a:ea typeface="DejaVu Sans"/>
              </a:rPr>
              <a:t>Round</a:t>
            </a:r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8" name=""/>
          <p:cNvSpPr/>
          <p:nvPr/>
        </p:nvSpPr>
        <p:spPr>
          <a:xfrm>
            <a:off x="6172200" y="7253640"/>
            <a:ext cx="3428280" cy="2894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r>
              <a:rPr b="0" lang="en-US" sz="1400" spc="-1" strike="noStrike">
                <a:solidFill>
                  <a:srgbClr val="eeeeee"/>
                </a:solidFill>
                <a:latin typeface="Arial"/>
                <a:ea typeface="DejaVu Sans"/>
              </a:rPr>
              <a:t>20% rolling compression</a:t>
            </a:r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9" name=""/>
          <p:cNvSpPr/>
          <p:nvPr/>
        </p:nvSpPr>
        <p:spPr>
          <a:xfrm>
            <a:off x="457200" y="4343400"/>
            <a:ext cx="3885480" cy="29052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r>
              <a:rPr b="1" lang="en-US" sz="1800" spc="-1" strike="noStrike" u="sng">
                <a:solidFill>
                  <a:srgbClr val="000000"/>
                </a:solidFill>
                <a:uFillTx/>
                <a:latin typeface="Arial"/>
                <a:ea typeface="DejaVu Sans"/>
              </a:rPr>
              <a:t>Manual location of points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en-US" sz="1800" spc="-1" strike="noStrike">
                <a:solidFill>
                  <a:srgbClr val="000000"/>
                </a:solidFill>
                <a:latin typeface="Arial"/>
                <a:ea typeface="DejaVu Sans"/>
              </a:rPr>
              <a:t>One MQXF (108/127):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en-US" sz="1800" spc="-1" strike="noStrike">
                <a:solidFill>
                  <a:srgbClr val="000000"/>
                </a:solidFill>
                <a:latin typeface="Arial"/>
                <a:ea typeface="DejaVu Sans"/>
              </a:rPr>
              <a:t>At least 756 points to describe subelement position and shape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en-US" sz="1800" spc="-1" strike="noStrike">
                <a:solidFill>
                  <a:srgbClr val="880e4f"/>
                </a:solidFill>
                <a:latin typeface="Arial"/>
                <a:ea typeface="DejaVu Sans"/>
              </a:rPr>
              <a:t>Computer assisted location of key points?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" name="" descr=""/>
          <p:cNvPicPr/>
          <p:nvPr/>
        </p:nvPicPr>
        <p:blipFill>
          <a:blip r:embed="rId1"/>
          <a:stretch/>
        </p:blipFill>
        <p:spPr>
          <a:xfrm>
            <a:off x="685800" y="640800"/>
            <a:ext cx="4548240" cy="3783960"/>
          </a:xfrm>
          <a:prstGeom prst="rect">
            <a:avLst/>
          </a:prstGeom>
          <a:ln w="0">
            <a:noFill/>
          </a:ln>
        </p:spPr>
      </p:pic>
      <p:pic>
        <p:nvPicPr>
          <p:cNvPr id="61" name="" descr=""/>
          <p:cNvPicPr/>
          <p:nvPr/>
        </p:nvPicPr>
        <p:blipFill>
          <a:blip r:embed="rId2"/>
          <a:stretch/>
        </p:blipFill>
        <p:spPr>
          <a:xfrm>
            <a:off x="6612480" y="0"/>
            <a:ext cx="3466800" cy="2661120"/>
          </a:xfrm>
          <a:prstGeom prst="rect">
            <a:avLst/>
          </a:prstGeom>
          <a:ln w="0">
            <a:noFill/>
          </a:ln>
        </p:spPr>
      </p:pic>
      <p:pic>
        <p:nvPicPr>
          <p:cNvPr id="62" name="" descr=""/>
          <p:cNvPicPr/>
          <p:nvPr/>
        </p:nvPicPr>
        <p:blipFill>
          <a:blip r:embed="rId3"/>
          <a:stretch/>
        </p:blipFill>
        <p:spPr>
          <a:xfrm>
            <a:off x="6612480" y="2514600"/>
            <a:ext cx="3446640" cy="2646000"/>
          </a:xfrm>
          <a:prstGeom prst="rect">
            <a:avLst/>
          </a:prstGeom>
          <a:ln w="0">
            <a:noFill/>
          </a:ln>
        </p:spPr>
      </p:pic>
      <p:pic>
        <p:nvPicPr>
          <p:cNvPr id="63" name="" descr=""/>
          <p:cNvPicPr/>
          <p:nvPr/>
        </p:nvPicPr>
        <p:blipFill>
          <a:blip r:embed="rId4"/>
          <a:stretch/>
        </p:blipFill>
        <p:spPr>
          <a:xfrm>
            <a:off x="6612480" y="4896720"/>
            <a:ext cx="3446640" cy="2646360"/>
          </a:xfrm>
          <a:prstGeom prst="rect">
            <a:avLst/>
          </a:prstGeom>
          <a:ln w="0">
            <a:noFill/>
          </a:ln>
        </p:spPr>
      </p:pic>
      <p:sp>
        <p:nvSpPr>
          <p:cNvPr id="64" name=""/>
          <p:cNvSpPr/>
          <p:nvPr/>
        </p:nvSpPr>
        <p:spPr>
          <a:xfrm>
            <a:off x="6400800" y="1143000"/>
            <a:ext cx="1142280" cy="601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DejaVu Sans"/>
              </a:rPr>
              <a:t>Cu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5" name=""/>
          <p:cNvSpPr/>
          <p:nvPr/>
        </p:nvSpPr>
        <p:spPr>
          <a:xfrm>
            <a:off x="6172200" y="3657600"/>
            <a:ext cx="1142280" cy="601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DejaVu Sans"/>
              </a:rPr>
              <a:t>Nb</a:t>
            </a:r>
            <a:r>
              <a:rPr b="0" lang="en-US" sz="1800" spc="-1" strike="noStrike" baseline="-8000">
                <a:solidFill>
                  <a:srgbClr val="000000"/>
                </a:solidFill>
                <a:latin typeface="Arial"/>
                <a:ea typeface="DejaVu Sans"/>
              </a:rPr>
              <a:t>3</a:t>
            </a: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DejaVu Sans"/>
              </a:rPr>
              <a:t>Sn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6" name=""/>
          <p:cNvSpPr/>
          <p:nvPr/>
        </p:nvSpPr>
        <p:spPr>
          <a:xfrm>
            <a:off x="6172200" y="5943600"/>
            <a:ext cx="1142280" cy="601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DejaVu Sans"/>
              </a:rPr>
              <a:t>Cu-Sn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7" name=""/>
          <p:cNvSpPr/>
          <p:nvPr/>
        </p:nvSpPr>
        <p:spPr>
          <a:xfrm>
            <a:off x="1828800" y="183600"/>
            <a:ext cx="2971080" cy="4564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DejaVu Sans"/>
              </a:rPr>
              <a:t>Segmentation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8" name=""/>
          <p:cNvSpPr/>
          <p:nvPr/>
        </p:nvSpPr>
        <p:spPr>
          <a:xfrm>
            <a:off x="3429000" y="412200"/>
            <a:ext cx="2057400" cy="360"/>
          </a:xfrm>
          <a:prstGeom prst="line">
            <a:avLst/>
          </a:prstGeom>
          <a:ln w="0">
            <a:solidFill>
              <a:srgbClr val="3465a4"/>
            </a:solidFill>
            <a:tailEnd len="med" type="triangle" w="med"/>
          </a:ln>
        </p:spPr>
        <p:style>
          <a:lnRef idx="0"/>
          <a:fillRef idx="0"/>
          <a:effectRef idx="0"/>
          <a:fontRef idx="minor"/>
        </p:style>
        <p:txBody>
          <a:bodyPr lIns="90000" rIns="90000" tIns="-45000" bIns="-4500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pic>
        <p:nvPicPr>
          <p:cNvPr id="69" name="" descr=""/>
          <p:cNvPicPr/>
          <p:nvPr/>
        </p:nvPicPr>
        <p:blipFill>
          <a:blip r:embed="rId5"/>
          <a:stretch/>
        </p:blipFill>
        <p:spPr>
          <a:xfrm>
            <a:off x="914400" y="4549320"/>
            <a:ext cx="4342680" cy="299376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"/>
          <p:cNvSpPr/>
          <p:nvPr/>
        </p:nvSpPr>
        <p:spPr>
          <a:xfrm>
            <a:off x="8818200" y="5659200"/>
            <a:ext cx="124200" cy="123840"/>
          </a:xfrm>
          <a:prstGeom prst="ellipse">
            <a:avLst/>
          </a:prstGeom>
          <a:solidFill>
            <a:srgbClr val="ff4081"/>
          </a:solidFill>
          <a:ln w="0"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3200" bIns="43200" anchor="ctr">
            <a:noAutofit/>
          </a:bodyPr>
          <a:p>
            <a:pPr>
              <a:lnSpc>
                <a:spcPct val="100000"/>
              </a:lnSpc>
            </a:pPr>
            <a:endParaRPr b="0" lang="en-GB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71" name=""/>
          <p:cNvSpPr/>
          <p:nvPr/>
        </p:nvSpPr>
        <p:spPr>
          <a:xfrm>
            <a:off x="1180800" y="183600"/>
            <a:ext cx="2971080" cy="4564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DejaVu Sans"/>
              </a:rPr>
              <a:t>Elliptical description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2" name=""/>
          <p:cNvSpPr/>
          <p:nvPr/>
        </p:nvSpPr>
        <p:spPr>
          <a:xfrm>
            <a:off x="3429000" y="412200"/>
            <a:ext cx="2057400" cy="360"/>
          </a:xfrm>
          <a:prstGeom prst="line">
            <a:avLst/>
          </a:prstGeom>
          <a:ln w="0">
            <a:solidFill>
              <a:srgbClr val="3465a4"/>
            </a:solidFill>
            <a:tailEnd len="med" type="triangle" w="med"/>
          </a:ln>
        </p:spPr>
        <p:style>
          <a:lnRef idx="0"/>
          <a:fillRef idx="0"/>
          <a:effectRef idx="0"/>
          <a:fontRef idx="minor"/>
        </p:style>
        <p:txBody>
          <a:bodyPr lIns="90000" rIns="90000" tIns="-45000" bIns="-4500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pic>
        <p:nvPicPr>
          <p:cNvPr id="73" name="" descr=""/>
          <p:cNvPicPr/>
          <p:nvPr/>
        </p:nvPicPr>
        <p:blipFill>
          <a:blip r:embed="rId1"/>
          <a:stretch/>
        </p:blipFill>
        <p:spPr>
          <a:xfrm>
            <a:off x="914760" y="4572000"/>
            <a:ext cx="4342680" cy="2993760"/>
          </a:xfrm>
          <a:prstGeom prst="rect">
            <a:avLst/>
          </a:prstGeom>
          <a:ln w="0">
            <a:noFill/>
          </a:ln>
        </p:spPr>
      </p:pic>
      <p:pic>
        <p:nvPicPr>
          <p:cNvPr id="74" name="" descr=""/>
          <p:cNvPicPr/>
          <p:nvPr/>
        </p:nvPicPr>
        <p:blipFill>
          <a:blip r:embed="rId2"/>
          <a:stretch/>
        </p:blipFill>
        <p:spPr>
          <a:xfrm>
            <a:off x="685800" y="685800"/>
            <a:ext cx="4590720" cy="3240000"/>
          </a:xfrm>
          <a:prstGeom prst="rect">
            <a:avLst/>
          </a:prstGeom>
          <a:ln w="0">
            <a:noFill/>
          </a:ln>
        </p:spPr>
      </p:pic>
      <p:pic>
        <p:nvPicPr>
          <p:cNvPr id="75" name="" descr=""/>
          <p:cNvPicPr/>
          <p:nvPr/>
        </p:nvPicPr>
        <p:blipFill>
          <a:blip r:embed="rId3"/>
          <a:stretch/>
        </p:blipFill>
        <p:spPr>
          <a:xfrm>
            <a:off x="5545440" y="685800"/>
            <a:ext cx="4404600" cy="3254040"/>
          </a:xfrm>
          <a:prstGeom prst="rect">
            <a:avLst/>
          </a:prstGeom>
          <a:ln w="0">
            <a:noFill/>
          </a:ln>
        </p:spPr>
      </p:pic>
      <p:pic>
        <p:nvPicPr>
          <p:cNvPr id="76" name="" descr=""/>
          <p:cNvPicPr/>
          <p:nvPr/>
        </p:nvPicPr>
        <p:blipFill>
          <a:blip r:embed="rId4"/>
          <a:stretch/>
        </p:blipFill>
        <p:spPr>
          <a:xfrm>
            <a:off x="5690160" y="4572000"/>
            <a:ext cx="947160" cy="2987280"/>
          </a:xfrm>
          <a:prstGeom prst="rect">
            <a:avLst/>
          </a:prstGeom>
          <a:ln w="0">
            <a:noFill/>
          </a:ln>
        </p:spPr>
      </p:pic>
      <p:sp>
        <p:nvSpPr>
          <p:cNvPr id="77" name=""/>
          <p:cNvSpPr/>
          <p:nvPr/>
        </p:nvSpPr>
        <p:spPr>
          <a:xfrm>
            <a:off x="2635560" y="2057400"/>
            <a:ext cx="564480" cy="1828080"/>
          </a:xfrm>
          <a:prstGeom prst="rect">
            <a:avLst/>
          </a:prstGeom>
          <a:noFill/>
          <a:ln w="36720">
            <a:solidFill>
              <a:srgbClr val="bf360c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63000" bIns="63000" anchor="ctr">
            <a:noAutofit/>
          </a:bodyPr>
          <a:p>
            <a:pPr>
              <a:lnSpc>
                <a:spcPct val="100000"/>
              </a:lnSpc>
            </a:pPr>
            <a:endParaRPr b="0" lang="en-US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78" name=""/>
          <p:cNvSpPr/>
          <p:nvPr/>
        </p:nvSpPr>
        <p:spPr>
          <a:xfrm>
            <a:off x="7358040" y="2057400"/>
            <a:ext cx="564480" cy="1882440"/>
          </a:xfrm>
          <a:prstGeom prst="rect">
            <a:avLst/>
          </a:prstGeom>
          <a:noFill/>
          <a:ln w="36720">
            <a:solidFill>
              <a:srgbClr val="bf360c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63000" bIns="63000" anchor="ctr">
            <a:noAutofit/>
          </a:bodyPr>
          <a:p>
            <a:pPr>
              <a:lnSpc>
                <a:spcPct val="100000"/>
              </a:lnSpc>
            </a:pPr>
            <a:endParaRPr b="0" lang="en-US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79" name=""/>
          <p:cNvSpPr/>
          <p:nvPr/>
        </p:nvSpPr>
        <p:spPr>
          <a:xfrm flipH="1">
            <a:off x="6137640" y="4716360"/>
            <a:ext cx="10080" cy="914400"/>
          </a:xfrm>
          <a:prstGeom prst="line">
            <a:avLst/>
          </a:prstGeom>
          <a:ln w="0">
            <a:solidFill>
              <a:srgbClr val="3465a4"/>
            </a:solidFill>
            <a:headEnd len="med" type="triangle" w="med"/>
            <a:tailEnd len="med" type="triangle" w="med"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endParaRPr b="0" lang="en-GB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80" name=""/>
          <p:cNvSpPr/>
          <p:nvPr/>
        </p:nvSpPr>
        <p:spPr>
          <a:xfrm>
            <a:off x="6537600" y="4615560"/>
            <a:ext cx="1599840" cy="4568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r>
              <a:rPr b="0" lang="en-US" sz="1200" spc="-1" strike="noStrike">
                <a:solidFill>
                  <a:srgbClr val="000000"/>
                </a:solidFill>
                <a:latin typeface="Arial"/>
                <a:ea typeface="DejaVu Sans"/>
              </a:rPr>
              <a:t>Wire </a:t>
            </a:r>
            <a:r>
              <a:rPr b="0" lang="en-GB" sz="1200" spc="-1" strike="noStrike">
                <a:solidFill>
                  <a:srgbClr val="000000"/>
                </a:solidFill>
                <a:latin typeface="Arial"/>
                <a:ea typeface="DejaVu Sans"/>
              </a:rPr>
              <a:t>centre</a:t>
            </a:r>
            <a:endParaRPr b="0" lang="en-US" sz="1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1" name=""/>
          <p:cNvSpPr/>
          <p:nvPr/>
        </p:nvSpPr>
        <p:spPr>
          <a:xfrm>
            <a:off x="6537600" y="5479560"/>
            <a:ext cx="1463040" cy="4568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r>
              <a:rPr b="0" lang="en-US" sz="1200" spc="-1" strike="noStrike">
                <a:solidFill>
                  <a:srgbClr val="000000"/>
                </a:solidFill>
                <a:latin typeface="Arial"/>
                <a:ea typeface="DejaVu Sans"/>
              </a:rPr>
              <a:t>SubElement </a:t>
            </a:r>
            <a:r>
              <a:rPr b="0" lang="en-GB" sz="1200" spc="-1" strike="noStrike">
                <a:solidFill>
                  <a:srgbClr val="000000"/>
                </a:solidFill>
                <a:latin typeface="Arial"/>
                <a:ea typeface="DejaVu Sans"/>
              </a:rPr>
              <a:t>centre</a:t>
            </a:r>
            <a:endParaRPr b="0" lang="en-US" sz="12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82" name="" descr=""/>
          <p:cNvPicPr/>
          <p:nvPr/>
        </p:nvPicPr>
        <p:blipFill>
          <a:blip r:embed="rId5"/>
          <a:stretch/>
        </p:blipFill>
        <p:spPr>
          <a:xfrm>
            <a:off x="7772400" y="5077800"/>
            <a:ext cx="2189880" cy="1323360"/>
          </a:xfrm>
          <a:prstGeom prst="rect">
            <a:avLst/>
          </a:prstGeom>
          <a:ln w="0">
            <a:noFill/>
          </a:ln>
        </p:spPr>
      </p:pic>
      <p:sp>
        <p:nvSpPr>
          <p:cNvPr id="83" name=""/>
          <p:cNvSpPr/>
          <p:nvPr/>
        </p:nvSpPr>
        <p:spPr>
          <a:xfrm flipH="1">
            <a:off x="7804800" y="5556240"/>
            <a:ext cx="2124000" cy="341640"/>
          </a:xfrm>
          <a:prstGeom prst="line">
            <a:avLst/>
          </a:prstGeom>
          <a:ln w="0"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endParaRPr b="0" lang="en-GB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84" name=""/>
          <p:cNvSpPr/>
          <p:nvPr/>
        </p:nvSpPr>
        <p:spPr>
          <a:xfrm>
            <a:off x="6068160" y="5626800"/>
            <a:ext cx="124200" cy="123840"/>
          </a:xfrm>
          <a:prstGeom prst="ellipse">
            <a:avLst/>
          </a:prstGeom>
          <a:solidFill>
            <a:srgbClr val="ff4081"/>
          </a:solidFill>
          <a:ln w="0"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3200" bIns="43200" anchor="ctr">
            <a:noAutofit/>
          </a:bodyPr>
          <a:p>
            <a:pPr>
              <a:lnSpc>
                <a:spcPct val="100000"/>
              </a:lnSpc>
            </a:pPr>
            <a:endParaRPr b="0" lang="en-GB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85" name=""/>
          <p:cNvSpPr/>
          <p:nvPr/>
        </p:nvSpPr>
        <p:spPr>
          <a:xfrm>
            <a:off x="6087960" y="4592880"/>
            <a:ext cx="124200" cy="123840"/>
          </a:xfrm>
          <a:prstGeom prst="ellipse">
            <a:avLst/>
          </a:prstGeom>
          <a:solidFill>
            <a:srgbClr val="729fcf"/>
          </a:solidFill>
          <a:ln w="0"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3200" bIns="43200" anchor="ctr">
            <a:noAutofit/>
          </a:bodyPr>
          <a:p>
            <a:pPr>
              <a:lnSpc>
                <a:spcPct val="100000"/>
              </a:lnSpc>
            </a:pPr>
            <a:endParaRPr b="0" lang="en-GB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86" name=""/>
          <p:cNvSpPr/>
          <p:nvPr/>
        </p:nvSpPr>
        <p:spPr>
          <a:xfrm>
            <a:off x="7600320" y="2216880"/>
            <a:ext cx="124200" cy="123840"/>
          </a:xfrm>
          <a:prstGeom prst="ellipse">
            <a:avLst/>
          </a:prstGeom>
          <a:solidFill>
            <a:srgbClr val="729fcf"/>
          </a:solidFill>
          <a:ln w="0"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3200" bIns="43200" anchor="ctr">
            <a:noAutofit/>
          </a:bodyPr>
          <a:p>
            <a:pPr>
              <a:lnSpc>
                <a:spcPct val="100000"/>
              </a:lnSpc>
            </a:pPr>
            <a:endParaRPr b="0" lang="en-GB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87" name=""/>
          <p:cNvSpPr/>
          <p:nvPr/>
        </p:nvSpPr>
        <p:spPr>
          <a:xfrm flipH="1" flipV="1">
            <a:off x="8789040" y="5078160"/>
            <a:ext cx="180720" cy="1273680"/>
          </a:xfrm>
          <a:prstGeom prst="line">
            <a:avLst/>
          </a:prstGeom>
          <a:ln w="0"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endParaRPr b="0" lang="en-GB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88" name=""/>
          <p:cNvSpPr/>
          <p:nvPr/>
        </p:nvSpPr>
        <p:spPr>
          <a:xfrm>
            <a:off x="8001000" y="5715000"/>
            <a:ext cx="865800" cy="360"/>
          </a:xfrm>
          <a:prstGeom prst="line">
            <a:avLst/>
          </a:prstGeom>
          <a:ln w="0"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-45000" bIns="-45000" anchor="ctr">
            <a:noAutofit/>
          </a:bodyPr>
          <a:p>
            <a:endParaRPr b="0" lang="en-GB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89" name=""/>
          <p:cNvSpPr/>
          <p:nvPr/>
        </p:nvSpPr>
        <p:spPr>
          <a:xfrm>
            <a:off x="8056080" y="5221080"/>
            <a:ext cx="685440" cy="914040"/>
          </a:xfrm>
          <a:prstGeom prst="arc">
            <a:avLst>
              <a:gd name="adj1" fmla="val 8620082"/>
              <a:gd name="adj2" fmla="val 10828000"/>
            </a:avLst>
          </a:prstGeom>
          <a:noFill/>
          <a:ln w="0"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en-GB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0" name=""/>
          <p:cNvSpPr/>
          <p:nvPr/>
        </p:nvSpPr>
        <p:spPr>
          <a:xfrm rot="21201000">
            <a:off x="8311680" y="5044320"/>
            <a:ext cx="1599840" cy="4568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r>
              <a:rPr b="0" lang="en-US" sz="1200" spc="-1" strike="noStrike">
                <a:solidFill>
                  <a:srgbClr val="000000"/>
                </a:solidFill>
                <a:latin typeface="Arial"/>
                <a:ea typeface="DejaVu Sans"/>
              </a:rPr>
              <a:t>Minor axis</a:t>
            </a:r>
            <a:endParaRPr b="0" lang="en-US" sz="1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1" name=""/>
          <p:cNvSpPr/>
          <p:nvPr/>
        </p:nvSpPr>
        <p:spPr>
          <a:xfrm rot="21070200">
            <a:off x="9059400" y="5551200"/>
            <a:ext cx="1165320" cy="4568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r>
              <a:rPr b="0" lang="en-US" sz="1200" spc="-1" strike="noStrike">
                <a:solidFill>
                  <a:srgbClr val="000000"/>
                </a:solidFill>
                <a:latin typeface="Arial"/>
                <a:ea typeface="DejaVu Sans"/>
              </a:rPr>
              <a:t>Major axis</a:t>
            </a:r>
            <a:endParaRPr b="0" lang="en-US" sz="1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2" name=""/>
          <p:cNvSpPr/>
          <p:nvPr/>
        </p:nvSpPr>
        <p:spPr>
          <a:xfrm>
            <a:off x="7979400" y="5515200"/>
            <a:ext cx="1599840" cy="4568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r>
              <a:rPr b="0" lang="en-US" sz="1000" spc="-1" strike="noStrike">
                <a:solidFill>
                  <a:srgbClr val="000000"/>
                </a:solidFill>
                <a:latin typeface="Arial"/>
                <a:ea typeface="DejaVu Sans"/>
              </a:rPr>
              <a:t>angle</a:t>
            </a:r>
            <a:endParaRPr b="0" lang="en-US" sz="1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3" name="" descr=""/>
          <p:cNvPicPr/>
          <p:nvPr/>
        </p:nvPicPr>
        <p:blipFill>
          <a:blip r:embed="rId1"/>
          <a:stretch/>
        </p:blipFill>
        <p:spPr>
          <a:xfrm>
            <a:off x="38880" y="144000"/>
            <a:ext cx="5232960" cy="4017600"/>
          </a:xfrm>
          <a:prstGeom prst="rect">
            <a:avLst/>
          </a:prstGeom>
          <a:ln w="0">
            <a:noFill/>
          </a:ln>
        </p:spPr>
      </p:pic>
      <p:pic>
        <p:nvPicPr>
          <p:cNvPr id="94" name="" descr=""/>
          <p:cNvPicPr/>
          <p:nvPr/>
        </p:nvPicPr>
        <p:blipFill>
          <a:blip r:embed="rId2"/>
          <a:srcRect l="0" t="0" r="0" b="13642"/>
          <a:stretch/>
        </p:blipFill>
        <p:spPr>
          <a:xfrm>
            <a:off x="7317720" y="457200"/>
            <a:ext cx="2023560" cy="4799880"/>
          </a:xfrm>
          <a:prstGeom prst="rect">
            <a:avLst/>
          </a:prstGeom>
          <a:ln w="0">
            <a:noFill/>
          </a:ln>
        </p:spPr>
      </p:pic>
      <p:sp>
        <p:nvSpPr>
          <p:cNvPr id="95" name=""/>
          <p:cNvSpPr/>
          <p:nvPr/>
        </p:nvSpPr>
        <p:spPr>
          <a:xfrm>
            <a:off x="2478600" y="613800"/>
            <a:ext cx="564480" cy="1370880"/>
          </a:xfrm>
          <a:prstGeom prst="rect">
            <a:avLst/>
          </a:prstGeom>
          <a:noFill/>
          <a:ln w="36720">
            <a:solidFill>
              <a:srgbClr val="bf360c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63000" bIns="63000" anchor="ctr">
            <a:noAutofit/>
          </a:bodyPr>
          <a:p>
            <a:pPr>
              <a:lnSpc>
                <a:spcPct val="100000"/>
              </a:lnSpc>
            </a:pPr>
            <a:endParaRPr b="0" lang="en-US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pic>
        <p:nvPicPr>
          <p:cNvPr id="96" name="" descr=""/>
          <p:cNvPicPr/>
          <p:nvPr/>
        </p:nvPicPr>
        <p:blipFill>
          <a:blip r:embed="rId3"/>
          <a:stretch/>
        </p:blipFill>
        <p:spPr>
          <a:xfrm>
            <a:off x="4648320" y="150840"/>
            <a:ext cx="2213280" cy="5138280"/>
          </a:xfrm>
          <a:prstGeom prst="rect">
            <a:avLst/>
          </a:prstGeom>
          <a:ln w="0">
            <a:noFill/>
          </a:ln>
        </p:spPr>
      </p:pic>
      <p:sp>
        <p:nvSpPr>
          <p:cNvPr id="97" name=""/>
          <p:cNvSpPr/>
          <p:nvPr/>
        </p:nvSpPr>
        <p:spPr>
          <a:xfrm>
            <a:off x="4572000" y="5257800"/>
            <a:ext cx="2514240" cy="4568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DejaVu Sans"/>
              </a:rPr>
              <a:t>Hexagons?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98" name="" descr=""/>
          <p:cNvPicPr/>
          <p:nvPr/>
        </p:nvPicPr>
        <p:blipFill>
          <a:blip r:embed="rId4"/>
          <a:stretch/>
        </p:blipFill>
        <p:spPr>
          <a:xfrm>
            <a:off x="0" y="5125680"/>
            <a:ext cx="1879560" cy="2433600"/>
          </a:xfrm>
          <a:prstGeom prst="rect">
            <a:avLst/>
          </a:prstGeom>
          <a:ln w="0">
            <a:noFill/>
          </a:ln>
        </p:spPr>
      </p:pic>
      <p:sp>
        <p:nvSpPr>
          <p:cNvPr id="99" name=""/>
          <p:cNvSpPr/>
          <p:nvPr/>
        </p:nvSpPr>
        <p:spPr>
          <a:xfrm flipH="1">
            <a:off x="1505160" y="4800600"/>
            <a:ext cx="95040" cy="553680"/>
          </a:xfrm>
          <a:prstGeom prst="line">
            <a:avLst/>
          </a:prstGeom>
          <a:ln w="0">
            <a:solidFill>
              <a:srgbClr val="3465a4"/>
            </a:solidFill>
            <a:tailEnd len="med" type="triangle" w="med"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100" name=""/>
          <p:cNvSpPr/>
          <p:nvPr/>
        </p:nvSpPr>
        <p:spPr>
          <a:xfrm>
            <a:off x="1143000" y="4198320"/>
            <a:ext cx="2742480" cy="857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DejaVu Sans"/>
              </a:rPr>
              <a:t>Corners are Intersections of straight segments (</a:t>
            </a:r>
            <a:r>
              <a:rPr b="0" lang="en-GB" sz="1800" spc="-1" strike="noStrike">
                <a:solidFill>
                  <a:srgbClr val="000000"/>
                </a:solidFill>
                <a:latin typeface="Arial"/>
                <a:ea typeface="DejaVu Sans"/>
              </a:rPr>
              <a:t>Hough</a:t>
            </a: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DejaVu Sans"/>
              </a:rPr>
              <a:t> method)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1" name=""/>
          <p:cNvSpPr/>
          <p:nvPr/>
        </p:nvSpPr>
        <p:spPr>
          <a:xfrm>
            <a:off x="4114800" y="5972400"/>
            <a:ext cx="5651280" cy="656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r>
              <a:rPr b="0" lang="en-US" sz="2000" spc="-1" strike="noStrike">
                <a:solidFill>
                  <a:srgbClr val="000000"/>
                </a:solidFill>
                <a:latin typeface="Arial"/>
                <a:ea typeface="DejaVu Sans"/>
              </a:rPr>
              <a:t>By Hough Transformation </a:t>
            </a:r>
            <a:r>
              <a:rPr b="0" lang="en-US" sz="2000" spc="-1" strike="noStrike">
                <a:solidFill>
                  <a:srgbClr val="880e4f"/>
                </a:solidFill>
                <a:latin typeface="Arial"/>
                <a:ea typeface="DejaVu Sans"/>
              </a:rPr>
              <a:t>0 corners detected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2" name=""/>
          <p:cNvSpPr/>
          <p:nvPr/>
        </p:nvSpPr>
        <p:spPr>
          <a:xfrm>
            <a:off x="1180800" y="183600"/>
            <a:ext cx="2971080" cy="4564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DejaVu Sans"/>
              </a:rPr>
              <a:t>Polygonal description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3" name=""/>
          <p:cNvSpPr/>
          <p:nvPr/>
        </p:nvSpPr>
        <p:spPr>
          <a:xfrm>
            <a:off x="3429000" y="412200"/>
            <a:ext cx="1143000" cy="360"/>
          </a:xfrm>
          <a:prstGeom prst="line">
            <a:avLst/>
          </a:prstGeom>
          <a:ln w="0">
            <a:solidFill>
              <a:srgbClr val="3465a4"/>
            </a:solidFill>
            <a:tailEnd len="med" type="triangle" w="med"/>
          </a:ln>
        </p:spPr>
        <p:style>
          <a:lnRef idx="0"/>
          <a:fillRef idx="0"/>
          <a:effectRef idx="0"/>
          <a:fontRef idx="minor"/>
        </p:style>
        <p:txBody>
          <a:bodyPr lIns="90000" rIns="90000" tIns="-45000" bIns="-4500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4" name="" descr=""/>
          <p:cNvPicPr/>
          <p:nvPr/>
        </p:nvPicPr>
        <p:blipFill>
          <a:blip r:embed="rId1"/>
          <a:stretch/>
        </p:blipFill>
        <p:spPr>
          <a:xfrm>
            <a:off x="38880" y="0"/>
            <a:ext cx="5232960" cy="4017600"/>
          </a:xfrm>
          <a:prstGeom prst="rect">
            <a:avLst/>
          </a:prstGeom>
          <a:ln w="0">
            <a:noFill/>
          </a:ln>
        </p:spPr>
      </p:pic>
      <p:pic>
        <p:nvPicPr>
          <p:cNvPr id="105" name="" descr=""/>
          <p:cNvPicPr/>
          <p:nvPr/>
        </p:nvPicPr>
        <p:blipFill>
          <a:blip r:embed="rId2"/>
          <a:srcRect l="0" t="0" r="0" b="13642"/>
          <a:stretch/>
        </p:blipFill>
        <p:spPr>
          <a:xfrm>
            <a:off x="7317720" y="457200"/>
            <a:ext cx="2023560" cy="4799880"/>
          </a:xfrm>
          <a:prstGeom prst="rect">
            <a:avLst/>
          </a:prstGeom>
          <a:ln w="0">
            <a:noFill/>
          </a:ln>
        </p:spPr>
      </p:pic>
      <p:sp>
        <p:nvSpPr>
          <p:cNvPr id="106" name=""/>
          <p:cNvSpPr/>
          <p:nvPr/>
        </p:nvSpPr>
        <p:spPr>
          <a:xfrm>
            <a:off x="2478600" y="613800"/>
            <a:ext cx="564480" cy="1370880"/>
          </a:xfrm>
          <a:prstGeom prst="rect">
            <a:avLst/>
          </a:prstGeom>
          <a:noFill/>
          <a:ln w="36720">
            <a:solidFill>
              <a:srgbClr val="bf360c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63000" bIns="63000" anchor="ctr">
            <a:noAutofit/>
          </a:bodyPr>
          <a:p>
            <a:pPr>
              <a:lnSpc>
                <a:spcPct val="100000"/>
              </a:lnSpc>
            </a:pPr>
            <a:endParaRPr b="0" lang="en-US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pic>
        <p:nvPicPr>
          <p:cNvPr id="107" name="" descr=""/>
          <p:cNvPicPr/>
          <p:nvPr/>
        </p:nvPicPr>
        <p:blipFill>
          <a:blip r:embed="rId3"/>
          <a:stretch/>
        </p:blipFill>
        <p:spPr>
          <a:xfrm>
            <a:off x="4720320" y="258840"/>
            <a:ext cx="2213280" cy="5138280"/>
          </a:xfrm>
          <a:prstGeom prst="rect">
            <a:avLst/>
          </a:prstGeom>
          <a:ln w="0">
            <a:noFill/>
          </a:ln>
        </p:spPr>
      </p:pic>
      <p:pic>
        <p:nvPicPr>
          <p:cNvPr id="108" name="" descr=""/>
          <p:cNvPicPr/>
          <p:nvPr/>
        </p:nvPicPr>
        <p:blipFill>
          <a:blip r:embed="rId4"/>
          <a:srcRect l="0" t="31568" r="0" b="0"/>
          <a:stretch/>
        </p:blipFill>
        <p:spPr>
          <a:xfrm>
            <a:off x="8001000" y="4343400"/>
            <a:ext cx="1870560" cy="2971080"/>
          </a:xfrm>
          <a:prstGeom prst="rect">
            <a:avLst/>
          </a:prstGeom>
          <a:ln w="0">
            <a:noFill/>
          </a:ln>
        </p:spPr>
      </p:pic>
      <p:sp>
        <p:nvSpPr>
          <p:cNvPr id="109" name=""/>
          <p:cNvSpPr/>
          <p:nvPr/>
        </p:nvSpPr>
        <p:spPr>
          <a:xfrm>
            <a:off x="228600" y="5715000"/>
            <a:ext cx="6628680" cy="13694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DejaVu Sans"/>
              </a:rPr>
              <a:t>Harris Corner Detector: given a contour a function determines the corner quality measure at every source image pixel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0" name=""/>
          <p:cNvSpPr/>
          <p:nvPr/>
        </p:nvSpPr>
        <p:spPr>
          <a:xfrm>
            <a:off x="101160" y="7086600"/>
            <a:ext cx="7670520" cy="3736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r>
              <a:rPr b="0" lang="en-US" sz="1000" spc="-1" strike="noStrike">
                <a:solidFill>
                  <a:srgbClr val="000000"/>
                </a:solidFill>
                <a:latin typeface="Arial"/>
                <a:ea typeface="DejaVu Sans"/>
              </a:rPr>
              <a:t>Jianbo Shi and Carlo Tomasi. Good features to track. In Computer Vision and Pattern Recognition, 1994. Proceedings CVPR'94., 1994 IEEE Computer Society Conference on, pages 593–600. IEEE, 1994.</a:t>
            </a:r>
            <a:endParaRPr b="0" lang="en-US" sz="1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1" name=""/>
          <p:cNvSpPr/>
          <p:nvPr/>
        </p:nvSpPr>
        <p:spPr>
          <a:xfrm>
            <a:off x="6400800" y="6629400"/>
            <a:ext cx="1599480" cy="4564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endParaRPr b="0" lang="en-US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112" name=""/>
          <p:cNvSpPr/>
          <p:nvPr/>
        </p:nvSpPr>
        <p:spPr>
          <a:xfrm>
            <a:off x="7315200" y="6172200"/>
            <a:ext cx="1142280" cy="857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DejaVu Sans"/>
              </a:rPr>
              <a:t>Too many corners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3" name="" descr=""/>
          <p:cNvPicPr/>
          <p:nvPr/>
        </p:nvPicPr>
        <p:blipFill>
          <a:blip r:embed="rId1"/>
          <a:stretch/>
        </p:blipFill>
        <p:spPr>
          <a:xfrm>
            <a:off x="38880" y="0"/>
            <a:ext cx="5232960" cy="4017600"/>
          </a:xfrm>
          <a:prstGeom prst="rect">
            <a:avLst/>
          </a:prstGeom>
          <a:ln w="0">
            <a:noFill/>
          </a:ln>
        </p:spPr>
      </p:pic>
      <p:pic>
        <p:nvPicPr>
          <p:cNvPr id="114" name="" descr=""/>
          <p:cNvPicPr/>
          <p:nvPr/>
        </p:nvPicPr>
        <p:blipFill>
          <a:blip r:embed="rId2"/>
          <a:srcRect l="0" t="0" r="0" b="13642"/>
          <a:stretch/>
        </p:blipFill>
        <p:spPr>
          <a:xfrm>
            <a:off x="7317720" y="457200"/>
            <a:ext cx="2023560" cy="4799880"/>
          </a:xfrm>
          <a:prstGeom prst="rect">
            <a:avLst/>
          </a:prstGeom>
          <a:ln w="0">
            <a:noFill/>
          </a:ln>
        </p:spPr>
      </p:pic>
      <p:sp>
        <p:nvSpPr>
          <p:cNvPr id="115" name=""/>
          <p:cNvSpPr/>
          <p:nvPr/>
        </p:nvSpPr>
        <p:spPr>
          <a:xfrm>
            <a:off x="2478600" y="613800"/>
            <a:ext cx="564480" cy="1370880"/>
          </a:xfrm>
          <a:prstGeom prst="rect">
            <a:avLst/>
          </a:prstGeom>
          <a:noFill/>
          <a:ln w="36720">
            <a:solidFill>
              <a:srgbClr val="bf360c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63000" bIns="63000" anchor="ctr">
            <a:noAutofit/>
          </a:bodyPr>
          <a:p>
            <a:pPr>
              <a:lnSpc>
                <a:spcPct val="100000"/>
              </a:lnSpc>
            </a:pPr>
            <a:endParaRPr b="0" lang="en-US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116" name=""/>
          <p:cNvSpPr/>
          <p:nvPr/>
        </p:nvSpPr>
        <p:spPr>
          <a:xfrm>
            <a:off x="228600" y="5715000"/>
            <a:ext cx="6628680" cy="13694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DejaVu Sans"/>
              </a:rPr>
              <a:t>Harris Corner Detector: given a contour a function determines the corner quality measure at every source image pixel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7" name=""/>
          <p:cNvSpPr/>
          <p:nvPr/>
        </p:nvSpPr>
        <p:spPr>
          <a:xfrm>
            <a:off x="101160" y="7086600"/>
            <a:ext cx="7670520" cy="3736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r>
              <a:rPr b="0" lang="en-US" sz="1000" spc="-1" strike="noStrike">
                <a:solidFill>
                  <a:srgbClr val="000000"/>
                </a:solidFill>
                <a:latin typeface="Arial"/>
                <a:ea typeface="DejaVu Sans"/>
              </a:rPr>
              <a:t>Jianbo Shi and Carlo Tomasi. Good features to track. In Computer Vision and Pattern Recognition, 1994. Proceedings CVPR'94., 1994 IEEE Computer Society Conference on, pages 593–600. IEEE, 1994.</a:t>
            </a:r>
            <a:endParaRPr b="0" lang="en-US" sz="1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8" name=""/>
          <p:cNvSpPr/>
          <p:nvPr/>
        </p:nvSpPr>
        <p:spPr>
          <a:xfrm>
            <a:off x="6400800" y="6629400"/>
            <a:ext cx="1599480" cy="4564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endParaRPr b="0" lang="en-US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pic>
        <p:nvPicPr>
          <p:cNvPr id="119" name="" descr=""/>
          <p:cNvPicPr/>
          <p:nvPr/>
        </p:nvPicPr>
        <p:blipFill>
          <a:blip r:embed="rId3"/>
          <a:stretch/>
        </p:blipFill>
        <p:spPr>
          <a:xfrm>
            <a:off x="4682160" y="2057400"/>
            <a:ext cx="1228680" cy="3199680"/>
          </a:xfrm>
          <a:prstGeom prst="rect">
            <a:avLst/>
          </a:prstGeom>
          <a:ln w="0">
            <a:noFill/>
          </a:ln>
        </p:spPr>
      </p:pic>
      <p:pic>
        <p:nvPicPr>
          <p:cNvPr id="120" name="" descr=""/>
          <p:cNvPicPr/>
          <p:nvPr/>
        </p:nvPicPr>
        <p:blipFill>
          <a:blip r:embed="rId4"/>
          <a:stretch/>
        </p:blipFill>
        <p:spPr>
          <a:xfrm>
            <a:off x="6009120" y="2057400"/>
            <a:ext cx="1228680" cy="3199680"/>
          </a:xfrm>
          <a:prstGeom prst="rect">
            <a:avLst/>
          </a:prstGeom>
          <a:ln w="0">
            <a:noFill/>
          </a:ln>
        </p:spPr>
      </p:pic>
      <p:sp>
        <p:nvSpPr>
          <p:cNvPr id="121" name=""/>
          <p:cNvSpPr/>
          <p:nvPr/>
        </p:nvSpPr>
        <p:spPr>
          <a:xfrm>
            <a:off x="3081960" y="4572000"/>
            <a:ext cx="1599480" cy="857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 algn="r">
              <a:lnSpc>
                <a:spcPct val="100000"/>
              </a:lnSpc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DejaVu Sans"/>
              </a:rPr>
              <a:t>After some adjustments: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"/>
          <p:cNvSpPr/>
          <p:nvPr/>
        </p:nvSpPr>
        <p:spPr>
          <a:xfrm>
            <a:off x="228600" y="5715000"/>
            <a:ext cx="6628680" cy="13694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DejaVu Sans"/>
              </a:rPr>
              <a:t>Harris Corner Detector: given a contour a function determines the corner quality measure at every source image pixel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3" name=""/>
          <p:cNvSpPr/>
          <p:nvPr/>
        </p:nvSpPr>
        <p:spPr>
          <a:xfrm>
            <a:off x="101160" y="7086600"/>
            <a:ext cx="7670520" cy="3736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r>
              <a:rPr b="0" lang="en-US" sz="1000" spc="-1" strike="noStrike">
                <a:solidFill>
                  <a:srgbClr val="000000"/>
                </a:solidFill>
                <a:latin typeface="Arial"/>
                <a:ea typeface="DejaVu Sans"/>
              </a:rPr>
              <a:t>Jianbo Shi and Carlo Tomasi. Good features to track. In Computer Vision and Pattern Recognition, 1994. Proceedings CVPR'94., 1994 IEEE Computer Society Conference on, pages 593–600. IEEE, 1994.</a:t>
            </a:r>
            <a:endParaRPr b="0" lang="en-US" sz="1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4" name=""/>
          <p:cNvSpPr/>
          <p:nvPr/>
        </p:nvSpPr>
        <p:spPr>
          <a:xfrm>
            <a:off x="6400800" y="6629400"/>
            <a:ext cx="1599480" cy="4564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endParaRPr b="0" lang="en-US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pic>
        <p:nvPicPr>
          <p:cNvPr id="125" name="" descr=""/>
          <p:cNvPicPr/>
          <p:nvPr/>
        </p:nvPicPr>
        <p:blipFill>
          <a:blip r:embed="rId1"/>
          <a:stretch/>
        </p:blipFill>
        <p:spPr>
          <a:xfrm>
            <a:off x="38160" y="641160"/>
            <a:ext cx="4998600" cy="4158720"/>
          </a:xfrm>
          <a:prstGeom prst="rect">
            <a:avLst/>
          </a:prstGeom>
          <a:ln w="0">
            <a:noFill/>
          </a:ln>
        </p:spPr>
      </p:pic>
      <p:sp>
        <p:nvSpPr>
          <p:cNvPr id="126" name=""/>
          <p:cNvSpPr/>
          <p:nvPr/>
        </p:nvSpPr>
        <p:spPr>
          <a:xfrm>
            <a:off x="1829160" y="183960"/>
            <a:ext cx="2971080" cy="4564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DejaVu Sans"/>
              </a:rPr>
              <a:t>Segmentation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7" name=""/>
          <p:cNvSpPr/>
          <p:nvPr/>
        </p:nvSpPr>
        <p:spPr>
          <a:xfrm>
            <a:off x="3429360" y="412560"/>
            <a:ext cx="2057400" cy="360"/>
          </a:xfrm>
          <a:prstGeom prst="line">
            <a:avLst/>
          </a:prstGeom>
          <a:ln w="0">
            <a:solidFill>
              <a:srgbClr val="3465a4"/>
            </a:solidFill>
            <a:tailEnd len="med" type="triangle" w="med"/>
          </a:ln>
        </p:spPr>
        <p:style>
          <a:lnRef idx="0"/>
          <a:fillRef idx="0"/>
          <a:effectRef idx="0"/>
          <a:fontRef idx="minor"/>
        </p:style>
        <p:txBody>
          <a:bodyPr lIns="90000" rIns="90000" tIns="-45000" bIns="-4500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pic>
        <p:nvPicPr>
          <p:cNvPr id="128" name="" descr=""/>
          <p:cNvPicPr/>
          <p:nvPr/>
        </p:nvPicPr>
        <p:blipFill>
          <a:blip r:embed="rId2"/>
          <a:stretch/>
        </p:blipFill>
        <p:spPr>
          <a:xfrm>
            <a:off x="5080320" y="649800"/>
            <a:ext cx="4989960" cy="4150080"/>
          </a:xfrm>
          <a:prstGeom prst="rect">
            <a:avLst/>
          </a:prstGeom>
          <a:ln w="0">
            <a:noFill/>
          </a:ln>
        </p:spPr>
      </p:pic>
      <p:sp>
        <p:nvSpPr>
          <p:cNvPr id="129" name=""/>
          <p:cNvSpPr/>
          <p:nvPr/>
        </p:nvSpPr>
        <p:spPr>
          <a:xfrm>
            <a:off x="5037480" y="4856760"/>
            <a:ext cx="4791600" cy="857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 algn="r">
              <a:lnSpc>
                <a:spcPct val="100000"/>
              </a:lnSpc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DejaVu Sans"/>
              </a:rPr>
              <a:t>Still some adjustments needed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LibreOffice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18a303"/>
      </a:accent1>
      <a:accent2>
        <a:srgbClr val="0369a3"/>
      </a:accent2>
      <a:accent3>
        <a:srgbClr val="a33e03"/>
      </a:accent3>
      <a:accent4>
        <a:srgbClr val="8e03a3"/>
      </a:accent4>
      <a:accent5>
        <a:srgbClr val="c99c00"/>
      </a:accent5>
      <a:accent6>
        <a:srgbClr val="c9211e"/>
      </a:accent6>
      <a:hlink>
        <a:srgbClr val="0000ee"/>
      </a:hlink>
      <a:folHlink>
        <a:srgbClr val="551a8b"/>
      </a:folHlink>
    </a:clrScheme>
    <a:fontScheme name="Office">
      <a:majorFont>
        <a:latin typeface="Arial" pitchFamily="0" charset="1"/>
        <a:ea typeface="DejaVu Sans" pitchFamily="0" charset="1"/>
        <a:cs typeface="DejaVu Sans" pitchFamily="0" charset="1"/>
      </a:majorFont>
      <a:minorFont>
        <a:latin typeface="Arial" pitchFamily="0" charset="1"/>
        <a:ea typeface="DejaVu Sans" pitchFamily="0" charset="1"/>
        <a:cs typeface="DejaVu Sans" pitchFamily="0" charset="1"/>
      </a:minorFont>
    </a:fontScheme>
    <a:fmtScheme>
      <a:fillStyleLst>
        <a:solidFill>
          <a:schemeClr val="phClr"/>
        </a:solidFill>
        <a:solidFill>
          <a:schemeClr val="phClr"/>
        </a:solidFill>
        <a:solidFill>
          <a:schemeClr val="phClr"/>
        </a:solidFill>
      </a:fillStyleLst>
      <a:lnStyleLst>
        <a:ln w="6350" cap="flat" cmpd="sng" algn="ctr">
          <a:prstDash val="solid"/>
          <a:miter/>
        </a:ln>
        <a:ln w="6350" cap="flat" cmpd="sng" algn="ctr">
          <a:prstDash val="solid"/>
          <a:miter/>
        </a:ln>
        <a:ln w="635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solidFill>
          <a:schemeClr val="phClr"/>
        </a:soli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167</TotalTime>
  <Application>LibreOffice/7.6.4.1$Linux_X86_64 LibreOffice_project/e19e193f88cd6c0525a17fb7a176ed8e6a3e2aa1</Application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2024-02-11T21:43:43Z</dcterms:created>
  <dc:creator/>
  <dc:description/>
  <dc:language>en-US</dc:language>
  <cp:lastModifiedBy/>
  <dcterms:modified xsi:type="dcterms:W3CDTF">2024-02-12T09:09:16Z</dcterms:modified>
  <cp:revision>15</cp:revision>
  <dc:subject/>
  <dc:title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