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6"/>
  </p:notesMasterIdLst>
  <p:sldIdLst>
    <p:sldId id="256" r:id="rId2"/>
    <p:sldId id="263" r:id="rId3"/>
    <p:sldId id="264" r:id="rId4"/>
    <p:sldId id="266" r:id="rId5"/>
    <p:sldId id="269" r:id="rId6"/>
    <p:sldId id="270" r:id="rId7"/>
    <p:sldId id="274" r:id="rId8"/>
    <p:sldId id="271" r:id="rId9"/>
    <p:sldId id="275" r:id="rId10"/>
    <p:sldId id="276" r:id="rId11"/>
    <p:sldId id="277" r:id="rId12"/>
    <p:sldId id="289" r:id="rId13"/>
    <p:sldId id="286" r:id="rId14"/>
    <p:sldId id="290" r:id="rId15"/>
    <p:sldId id="287" r:id="rId16"/>
    <p:sldId id="288" r:id="rId17"/>
    <p:sldId id="291" r:id="rId18"/>
    <p:sldId id="294" r:id="rId19"/>
    <p:sldId id="293" r:id="rId20"/>
    <p:sldId id="295" r:id="rId21"/>
    <p:sldId id="296" r:id="rId22"/>
    <p:sldId id="300" r:id="rId23"/>
    <p:sldId id="298" r:id="rId24"/>
    <p:sldId id="299" r:id="rId25"/>
    <p:sldId id="301" r:id="rId26"/>
    <p:sldId id="302" r:id="rId27"/>
    <p:sldId id="304" r:id="rId28"/>
    <p:sldId id="303" r:id="rId29"/>
    <p:sldId id="279" r:id="rId30"/>
    <p:sldId id="282" r:id="rId31"/>
    <p:sldId id="283" r:id="rId32"/>
    <p:sldId id="281" r:id="rId33"/>
    <p:sldId id="280" r:id="rId34"/>
    <p:sldId id="306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04308B4-98D9-4F1D-AA2B-439E06B00CDE}">
          <p14:sldIdLst>
            <p14:sldId id="256"/>
            <p14:sldId id="263"/>
            <p14:sldId id="264"/>
            <p14:sldId id="266"/>
            <p14:sldId id="269"/>
            <p14:sldId id="270"/>
            <p14:sldId id="274"/>
            <p14:sldId id="271"/>
            <p14:sldId id="275"/>
            <p14:sldId id="276"/>
            <p14:sldId id="277"/>
            <p14:sldId id="289"/>
            <p14:sldId id="286"/>
            <p14:sldId id="290"/>
            <p14:sldId id="287"/>
            <p14:sldId id="288"/>
            <p14:sldId id="291"/>
            <p14:sldId id="294"/>
            <p14:sldId id="293"/>
            <p14:sldId id="295"/>
            <p14:sldId id="296"/>
            <p14:sldId id="300"/>
            <p14:sldId id="298"/>
            <p14:sldId id="299"/>
            <p14:sldId id="301"/>
            <p14:sldId id="302"/>
            <p14:sldId id="304"/>
            <p14:sldId id="303"/>
            <p14:sldId id="279"/>
            <p14:sldId id="282"/>
            <p14:sldId id="283"/>
            <p14:sldId id="281"/>
            <p14:sldId id="280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472C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DB192-83AE-4D76-87A0-8DA840F397D4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AFD36-EC35-447D-8ED2-21533DD89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0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030B3F1-A230-494C-1D86-6E6C809906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781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88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96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47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D8675FD-26A6-A88C-9B77-4762D2AD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86204" y="6389520"/>
            <a:ext cx="743918" cy="32471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5618B8-8257-F886-E748-C3FD8F81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144528" y="6280639"/>
            <a:ext cx="743918" cy="542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655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33500-7D99-07DA-9828-E7445E30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414" y="357599"/>
            <a:ext cx="10959548" cy="1591733"/>
          </a:xfrm>
        </p:spPr>
        <p:txBody>
          <a:bodyPr>
            <a:normAutofit/>
          </a:bodyPr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Geometries of strands and cables for simulations in </a:t>
            </a:r>
            <a:r>
              <a:rPr lang="en-GB" dirty="0" err="1">
                <a:latin typeface="Calibri"/>
                <a:ea typeface="Calibri Light"/>
                <a:cs typeface="Calibri Light"/>
              </a:rPr>
              <a:t>FiQuS</a:t>
            </a:r>
            <a:endParaRPr lang="en-GB" dirty="0">
              <a:latin typeface="Calibri"/>
              <a:ea typeface="Calibri"/>
              <a:cs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D75941-3AD1-D723-7F5D-6E18E49F3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4" y="5045724"/>
            <a:ext cx="9107955" cy="9290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1A5778-5995-02BC-C8FE-039FE7B62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V="1">
            <a:off x="1685885" y="4271178"/>
            <a:ext cx="8348751" cy="7545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8525A0-066D-34CD-0A31-137A1D6A1B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79" t="936" r="11781"/>
          <a:stretch/>
        </p:blipFill>
        <p:spPr>
          <a:xfrm>
            <a:off x="4846731" y="2133998"/>
            <a:ext cx="2037681" cy="2033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14F28E-7CF7-CBAE-DAC4-C27087E018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7188" y="2143004"/>
            <a:ext cx="2617507" cy="2033802"/>
          </a:xfrm>
          <a:prstGeom prst="rect">
            <a:avLst/>
          </a:prstGeom>
        </p:spPr>
      </p:pic>
      <p:pic>
        <p:nvPicPr>
          <p:cNvPr id="14" name="Picture 13" descr="A circular object with hexagons in the center&#10;&#10;Description automatically generated">
            <a:extLst>
              <a:ext uri="{FF2B5EF4-FFF2-40B4-BE49-F238E27FC236}">
                <a16:creationId xmlns:a16="http://schemas.microsoft.com/office/drawing/2014/main" id="{3A37867A-27A7-46D1-FBF9-4F803742F9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580" y="2081016"/>
            <a:ext cx="2289005" cy="21511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BE32EE6-171E-5BB6-E324-E42BC3B92366}"/>
              </a:ext>
            </a:extLst>
          </p:cNvPr>
          <p:cNvSpPr txBox="1"/>
          <p:nvPr/>
        </p:nvSpPr>
        <p:spPr>
          <a:xfrm>
            <a:off x="-1418533" y="6187338"/>
            <a:ext cx="858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Fredrik Magnus	12.02.2024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63273A-7694-4D9D-3393-08D0BA5E6F2A}"/>
              </a:ext>
            </a:extLst>
          </p:cNvPr>
          <p:cNvSpPr txBox="1"/>
          <p:nvPr/>
        </p:nvSpPr>
        <p:spPr>
          <a:xfrm>
            <a:off x="6095999" y="6372004"/>
            <a:ext cx="5822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Images courtesy of S. C. Hopkins – MSC Seminar 28.09.2023</a:t>
            </a:r>
            <a:endParaRPr lang="en-GB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730A98-36F8-9178-43E3-80AB393F69F8}"/>
              </a:ext>
            </a:extLst>
          </p:cNvPr>
          <p:cNvSpPr txBox="1"/>
          <p:nvPr/>
        </p:nvSpPr>
        <p:spPr>
          <a:xfrm>
            <a:off x="2155960" y="6360055"/>
            <a:ext cx="390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Fredrik Magnus	   12.02.2024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97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8" y="1674144"/>
            <a:ext cx="5852170" cy="438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3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7" y="1674144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20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Additional information is necessary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6306105" cy="467019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Enough to specify the geometry – Additional information required for simulations</a:t>
            </a:r>
          </a:p>
          <a:p>
            <a:r>
              <a:rPr lang="en-US" dirty="0"/>
              <a:t>Strands:</a:t>
            </a:r>
          </a:p>
          <a:p>
            <a:pPr lvl="1"/>
            <a:r>
              <a:rPr lang="en-US" dirty="0"/>
              <a:t>Area: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Materials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Diffusion barrier thickness -and material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Filament layer -and index</a:t>
            </a:r>
          </a:p>
          <a:p>
            <a:r>
              <a:rPr lang="en-US" dirty="0"/>
              <a:t>Cables:</a:t>
            </a:r>
          </a:p>
          <a:p>
            <a:pPr lvl="1"/>
            <a:r>
              <a:rPr lang="en-US" dirty="0"/>
              <a:t>Curve: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Contact type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Contact thickness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Contact material </a:t>
            </a:r>
            <a:endParaRPr lang="en-GB" dirty="0"/>
          </a:p>
          <a:p>
            <a:pPr lvl="3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33F01D-BDB5-FDD8-305F-488E079C9FCF}"/>
              </a:ext>
            </a:extLst>
          </p:cNvPr>
          <p:cNvSpPr/>
          <p:nvPr/>
        </p:nvSpPr>
        <p:spPr>
          <a:xfrm>
            <a:off x="6766560" y="2318699"/>
            <a:ext cx="2400300" cy="281940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8FAE3263-FFC5-449A-93F0-9CB51FCB6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045" y="1507808"/>
            <a:ext cx="3324689" cy="437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476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Additional necessary information - Strands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5147714" cy="467019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Diffusion barrier thickness and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Filament layer -and index</a:t>
            </a:r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8F8FEFEC-847D-15DD-257E-40D2F6F6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867" y="3671264"/>
            <a:ext cx="3410426" cy="224821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FF9275-2092-3AAF-2949-E6707E39B91D}"/>
              </a:ext>
            </a:extLst>
          </p:cNvPr>
          <p:cNvSpPr/>
          <p:nvPr/>
        </p:nvSpPr>
        <p:spPr>
          <a:xfrm>
            <a:off x="1089660" y="4796955"/>
            <a:ext cx="3482340" cy="1287939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DF24B5-1F62-FD01-A103-C3B2B4E39E68}"/>
              </a:ext>
            </a:extLst>
          </p:cNvPr>
          <p:cNvSpPr/>
          <p:nvPr/>
        </p:nvSpPr>
        <p:spPr>
          <a:xfrm>
            <a:off x="967740" y="3952170"/>
            <a:ext cx="2400300" cy="281940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circular object with holes in it&#10;&#10;Description automatically generated">
            <a:extLst>
              <a:ext uri="{FF2B5EF4-FFF2-40B4-BE49-F238E27FC236}">
                <a16:creationId xmlns:a16="http://schemas.microsoft.com/office/drawing/2014/main" id="{82E318C0-D604-B56A-EA26-9CA11802B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203" y="1927946"/>
            <a:ext cx="3934374" cy="399153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935E5BC-B7DF-177C-FF57-F7A0186F0B3A}"/>
              </a:ext>
            </a:extLst>
          </p:cNvPr>
          <p:cNvSpPr/>
          <p:nvPr/>
        </p:nvSpPr>
        <p:spPr>
          <a:xfrm>
            <a:off x="9441656" y="3807619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E4AFA4E-0805-AF16-17A7-E1B3610B24E5}"/>
              </a:ext>
            </a:extLst>
          </p:cNvPr>
          <p:cNvCxnSpPr>
            <a:stCxn id="11" idx="2"/>
          </p:cNvCxnSpPr>
          <p:nvPr/>
        </p:nvCxnSpPr>
        <p:spPr>
          <a:xfrm flipH="1">
            <a:off x="4631293" y="3933825"/>
            <a:ext cx="4810363" cy="417195"/>
          </a:xfrm>
          <a:prstGeom prst="straightConnector1">
            <a:avLst/>
          </a:prstGeom>
          <a:ln w="28575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079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Additional necessary information - Strands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5353050" cy="467019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Diffusion barrier thickness and 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Filament layer -and index</a:t>
            </a:r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8F8FEFEC-847D-15DD-257E-40D2F6F6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867" y="3671264"/>
            <a:ext cx="3410426" cy="224821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FF9275-2092-3AAF-2949-E6707E39B91D}"/>
              </a:ext>
            </a:extLst>
          </p:cNvPr>
          <p:cNvSpPr/>
          <p:nvPr/>
        </p:nvSpPr>
        <p:spPr>
          <a:xfrm>
            <a:off x="1089660" y="4796955"/>
            <a:ext cx="3482340" cy="1287939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diagram of different types of molecules&#10;&#10;Description automatically generated">
            <a:extLst>
              <a:ext uri="{FF2B5EF4-FFF2-40B4-BE49-F238E27FC236}">
                <a16:creationId xmlns:a16="http://schemas.microsoft.com/office/drawing/2014/main" id="{0557A5D4-71C2-9BFF-4C9F-9EA199E5C6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553" y="1894205"/>
            <a:ext cx="4038132" cy="35467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8C5F30-2FDC-521D-26EC-65CCEA61B1EB}"/>
              </a:ext>
            </a:extLst>
          </p:cNvPr>
          <p:cNvSpPr txBox="1"/>
          <p:nvPr/>
        </p:nvSpPr>
        <p:spPr>
          <a:xfrm>
            <a:off x="5069816" y="6235188"/>
            <a:ext cx="6269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Image courtesy of </a:t>
            </a:r>
            <a:r>
              <a:rPr lang="en-GB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Nobuya</a:t>
            </a:r>
            <a:r>
              <a:rPr lang="en-GB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 Banno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en-GB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Low-temperature superconductors: Nb</a:t>
            </a:r>
            <a:r>
              <a:rPr lang="en-GB" b="0" i="0" baseline="-25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3</a:t>
            </a:r>
            <a:r>
              <a:rPr lang="en-GB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Sn, Nb</a:t>
            </a:r>
            <a:r>
              <a:rPr lang="en-GB" b="0" i="0" baseline="-25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3</a:t>
            </a:r>
            <a:r>
              <a:rPr lang="en-GB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Al, and </a:t>
            </a:r>
            <a:r>
              <a:rPr lang="en-GB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NbTi</a:t>
            </a:r>
            <a:endParaRPr lang="en-GB" b="0" i="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algn="r"/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89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Additional necessary information - Strands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5006340" cy="4670196"/>
          </a:xfrm>
        </p:spPr>
        <p:txBody>
          <a:bodyPr/>
          <a:lstStyle/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Diffusion barrier thickness and 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Filament layer -and index</a:t>
            </a:r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8F8FEFEC-847D-15DD-257E-40D2F6F6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867" y="3671264"/>
            <a:ext cx="3410426" cy="224821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FF9275-2092-3AAF-2949-E6707E39B91D}"/>
              </a:ext>
            </a:extLst>
          </p:cNvPr>
          <p:cNvSpPr/>
          <p:nvPr/>
        </p:nvSpPr>
        <p:spPr>
          <a:xfrm>
            <a:off x="1089660" y="5326380"/>
            <a:ext cx="3482340" cy="758514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close-up of a cell&#10;&#10;Description automatically generated">
            <a:extLst>
              <a:ext uri="{FF2B5EF4-FFF2-40B4-BE49-F238E27FC236}">
                <a16:creationId xmlns:a16="http://schemas.microsoft.com/office/drawing/2014/main" id="{2712054E-FEEB-2DEC-23C3-E376967D7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060" y="1423050"/>
            <a:ext cx="3139963" cy="2248214"/>
          </a:xfrm>
          <a:prstGeom prst="rect">
            <a:avLst/>
          </a:prstGeom>
        </p:spPr>
      </p:pic>
      <p:pic>
        <p:nvPicPr>
          <p:cNvPr id="7" name="Picture 6" descr="A close-up of a microscope&#10;&#10;Description automatically generated">
            <a:extLst>
              <a:ext uri="{FF2B5EF4-FFF2-40B4-BE49-F238E27FC236}">
                <a16:creationId xmlns:a16="http://schemas.microsoft.com/office/drawing/2014/main" id="{81CBA99E-5DEC-01BB-4880-71F9E11D3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940" y="3743973"/>
            <a:ext cx="2146647" cy="1871663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CAF388D-9F06-ACE4-470C-6F84B0B4DC3F}"/>
              </a:ext>
            </a:extLst>
          </p:cNvPr>
          <p:cNvSpPr/>
          <p:nvPr/>
        </p:nvSpPr>
        <p:spPr>
          <a:xfrm>
            <a:off x="7450931" y="1840532"/>
            <a:ext cx="327660" cy="236123"/>
          </a:xfrm>
          <a:prstGeom prst="rect">
            <a:avLst/>
          </a:prstGeom>
          <a:noFill/>
          <a:ln w="1270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B1DE71-032F-B223-706B-40504E448140}"/>
              </a:ext>
            </a:extLst>
          </p:cNvPr>
          <p:cNvSpPr txBox="1"/>
          <p:nvPr/>
        </p:nvSpPr>
        <p:spPr>
          <a:xfrm>
            <a:off x="841714" y="6349285"/>
            <a:ext cx="1029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Images courtesy of S. C. Hopkins – MSC Seminar 28.09.2023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81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Strands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5370155" cy="4670196"/>
          </a:xfrm>
        </p:spPr>
        <p:txBody>
          <a:bodyPr/>
          <a:lstStyle/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Diffusion barrier thickness and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Filament layer -and index</a:t>
            </a:r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8F8FEFEC-847D-15DD-257E-40D2F6F6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18" y="3643967"/>
            <a:ext cx="3410426" cy="2248214"/>
          </a:xfrm>
          <a:prstGeom prst="rect">
            <a:avLst/>
          </a:prstGeom>
        </p:spPr>
      </p:pic>
      <p:pic>
        <p:nvPicPr>
          <p:cNvPr id="6" name="Picture 5" descr="A diagram of a circular object with circles and arrows&#10;&#10;Description automatically generated">
            <a:extLst>
              <a:ext uri="{FF2B5EF4-FFF2-40B4-BE49-F238E27FC236}">
                <a16:creationId xmlns:a16="http://schemas.microsoft.com/office/drawing/2014/main" id="{75041D54-B10F-33B6-4FA6-BEB4B5B935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246" y="1300579"/>
            <a:ext cx="4735451" cy="2172930"/>
          </a:xfrm>
          <a:prstGeom prst="rect">
            <a:avLst/>
          </a:prstGeom>
        </p:spPr>
      </p:pic>
      <p:pic>
        <p:nvPicPr>
          <p:cNvPr id="12" name="Picture 11" descr="A diagram of a cable&#10;&#10;Description automatically generated">
            <a:extLst>
              <a:ext uri="{FF2B5EF4-FFF2-40B4-BE49-F238E27FC236}">
                <a16:creationId xmlns:a16="http://schemas.microsoft.com/office/drawing/2014/main" id="{E8E6649B-8618-86E1-510C-D66DDE5A1C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21" y="3527126"/>
            <a:ext cx="5681785" cy="2610315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53C5DFC-BF42-66C6-A0F5-7E1517B3859A}"/>
              </a:ext>
            </a:extLst>
          </p:cNvPr>
          <p:cNvSpPr/>
          <p:nvPr/>
        </p:nvSpPr>
        <p:spPr>
          <a:xfrm>
            <a:off x="7200752" y="4443737"/>
            <a:ext cx="3365500" cy="244475"/>
          </a:xfrm>
          <a:custGeom>
            <a:avLst/>
            <a:gdLst>
              <a:gd name="connsiteX0" fmla="*/ 3365500 w 3365500"/>
              <a:gd name="connsiteY0" fmla="*/ 0 h 244475"/>
              <a:gd name="connsiteX1" fmla="*/ 2892425 w 3365500"/>
              <a:gd name="connsiteY1" fmla="*/ 15875 h 244475"/>
              <a:gd name="connsiteX2" fmla="*/ 2168525 w 3365500"/>
              <a:gd name="connsiteY2" fmla="*/ 50800 h 244475"/>
              <a:gd name="connsiteX3" fmla="*/ 1717675 w 3365500"/>
              <a:gd name="connsiteY3" fmla="*/ 73025 h 244475"/>
              <a:gd name="connsiteX4" fmla="*/ 1095375 w 3365500"/>
              <a:gd name="connsiteY4" fmla="*/ 130175 h 244475"/>
              <a:gd name="connsiteX5" fmla="*/ 0 w 3365500"/>
              <a:gd name="connsiteY5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5500" h="244475">
                <a:moveTo>
                  <a:pt x="3365500" y="0"/>
                </a:moveTo>
                <a:lnTo>
                  <a:pt x="2892425" y="15875"/>
                </a:lnTo>
                <a:lnTo>
                  <a:pt x="2168525" y="50800"/>
                </a:lnTo>
                <a:cubicBezTo>
                  <a:pt x="1972733" y="60325"/>
                  <a:pt x="1896533" y="59796"/>
                  <a:pt x="1717675" y="73025"/>
                </a:cubicBezTo>
                <a:cubicBezTo>
                  <a:pt x="1538817" y="86254"/>
                  <a:pt x="1095375" y="130175"/>
                  <a:pt x="1095375" y="130175"/>
                </a:cubicBezTo>
                <a:lnTo>
                  <a:pt x="0" y="244475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6F614F5-81FA-019C-F816-D2002F9D2409}"/>
              </a:ext>
            </a:extLst>
          </p:cNvPr>
          <p:cNvSpPr/>
          <p:nvPr/>
        </p:nvSpPr>
        <p:spPr>
          <a:xfrm>
            <a:off x="10313046" y="3949231"/>
            <a:ext cx="295275" cy="461962"/>
          </a:xfrm>
          <a:custGeom>
            <a:avLst/>
            <a:gdLst>
              <a:gd name="connsiteX0" fmla="*/ 0 w 295275"/>
              <a:gd name="connsiteY0" fmla="*/ 0 h 461962"/>
              <a:gd name="connsiteX1" fmla="*/ 226219 w 295275"/>
              <a:gd name="connsiteY1" fmla="*/ 192881 h 461962"/>
              <a:gd name="connsiteX2" fmla="*/ 295275 w 295275"/>
              <a:gd name="connsiteY2" fmla="*/ 461962 h 46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275" h="461962">
                <a:moveTo>
                  <a:pt x="0" y="0"/>
                </a:moveTo>
                <a:cubicBezTo>
                  <a:pt x="88503" y="57943"/>
                  <a:pt x="177007" y="115887"/>
                  <a:pt x="226219" y="192881"/>
                </a:cubicBezTo>
                <a:cubicBezTo>
                  <a:pt x="275431" y="269875"/>
                  <a:pt x="285353" y="365918"/>
                  <a:pt x="295275" y="461962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1BF3C6D-8AD1-9781-2804-46C22C95F57A}"/>
              </a:ext>
            </a:extLst>
          </p:cNvPr>
          <p:cNvSpPr/>
          <p:nvPr/>
        </p:nvSpPr>
        <p:spPr>
          <a:xfrm>
            <a:off x="7200752" y="4676210"/>
            <a:ext cx="295275" cy="461962"/>
          </a:xfrm>
          <a:custGeom>
            <a:avLst/>
            <a:gdLst>
              <a:gd name="connsiteX0" fmla="*/ 0 w 295275"/>
              <a:gd name="connsiteY0" fmla="*/ 0 h 461962"/>
              <a:gd name="connsiteX1" fmla="*/ 226219 w 295275"/>
              <a:gd name="connsiteY1" fmla="*/ 192881 h 461962"/>
              <a:gd name="connsiteX2" fmla="*/ 295275 w 295275"/>
              <a:gd name="connsiteY2" fmla="*/ 461962 h 46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275" h="461962">
                <a:moveTo>
                  <a:pt x="0" y="0"/>
                </a:moveTo>
                <a:cubicBezTo>
                  <a:pt x="88503" y="57943"/>
                  <a:pt x="177007" y="115887"/>
                  <a:pt x="226219" y="192881"/>
                </a:cubicBezTo>
                <a:cubicBezTo>
                  <a:pt x="275431" y="269875"/>
                  <a:pt x="285353" y="365918"/>
                  <a:pt x="295275" y="461962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47E406-5F9A-5833-316F-F713857BC7B8}"/>
              </a:ext>
            </a:extLst>
          </p:cNvPr>
          <p:cNvSpPr txBox="1"/>
          <p:nvPr/>
        </p:nvSpPr>
        <p:spPr>
          <a:xfrm>
            <a:off x="-112789" y="6348310"/>
            <a:ext cx="1029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Images courtesy of J.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Dular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53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Strands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5282260" cy="4670196"/>
          </a:xfrm>
        </p:spPr>
        <p:txBody>
          <a:bodyPr/>
          <a:lstStyle/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Diffusion barrier thickness and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Filament layer -and index</a:t>
            </a:r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8F8FEFEC-847D-15DD-257E-40D2F6F6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458" y="3657930"/>
            <a:ext cx="3410426" cy="2248214"/>
          </a:xfrm>
          <a:prstGeom prst="rect">
            <a:avLst/>
          </a:prstGeom>
        </p:spPr>
      </p:pic>
      <p:pic>
        <p:nvPicPr>
          <p:cNvPr id="4" name="Picture 3" descr="A circular object with holes in it&#10;&#10;Description automatically generated">
            <a:extLst>
              <a:ext uri="{FF2B5EF4-FFF2-40B4-BE49-F238E27FC236}">
                <a16:creationId xmlns:a16="http://schemas.microsoft.com/office/drawing/2014/main" id="{BCC10F88-EC87-16D2-D0A6-8E438A33C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923" y="1458545"/>
            <a:ext cx="3934374" cy="399153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B906232-77AC-9DE3-7763-8DC849C35849}"/>
              </a:ext>
            </a:extLst>
          </p:cNvPr>
          <p:cNvSpPr/>
          <p:nvPr/>
        </p:nvSpPr>
        <p:spPr>
          <a:xfrm>
            <a:off x="8963197" y="3344774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34FA285-8AD5-7F1F-C4AD-2458AEA0A5D1}"/>
              </a:ext>
            </a:extLst>
          </p:cNvPr>
          <p:cNvSpPr/>
          <p:nvPr/>
        </p:nvSpPr>
        <p:spPr>
          <a:xfrm>
            <a:off x="8577195" y="2683739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E821E0-3D66-A09E-904B-62167D559E08}"/>
              </a:ext>
            </a:extLst>
          </p:cNvPr>
          <p:cNvSpPr/>
          <p:nvPr/>
        </p:nvSpPr>
        <p:spPr>
          <a:xfrm>
            <a:off x="7827101" y="2683739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7D06779-1CF3-2A06-A7AC-9E309A7B6DC2}"/>
              </a:ext>
            </a:extLst>
          </p:cNvPr>
          <p:cNvSpPr/>
          <p:nvPr/>
        </p:nvSpPr>
        <p:spPr>
          <a:xfrm>
            <a:off x="7456101" y="3344774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BEED0D-3E79-76AB-AAAA-8B967AD15ECA}"/>
              </a:ext>
            </a:extLst>
          </p:cNvPr>
          <p:cNvSpPr/>
          <p:nvPr/>
        </p:nvSpPr>
        <p:spPr>
          <a:xfrm>
            <a:off x="7827101" y="3997236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BF742C9-EC2B-17BE-8EAA-4752A0DC2AFF}"/>
              </a:ext>
            </a:extLst>
          </p:cNvPr>
          <p:cNvSpPr/>
          <p:nvPr/>
        </p:nvSpPr>
        <p:spPr>
          <a:xfrm>
            <a:off x="8577195" y="3997236"/>
            <a:ext cx="250032" cy="252412"/>
          </a:xfrm>
          <a:prstGeom prst="ellipse">
            <a:avLst/>
          </a:prstGeom>
          <a:solidFill>
            <a:srgbClr val="4472C4">
              <a:alpha val="8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C3C701A4-CEDE-7D23-1957-8214E8A344C3}"/>
              </a:ext>
            </a:extLst>
          </p:cNvPr>
          <p:cNvCxnSpPr>
            <a:cxnSpLocks/>
            <a:stCxn id="5" idx="4"/>
          </p:cNvCxnSpPr>
          <p:nvPr/>
        </p:nvCxnSpPr>
        <p:spPr>
          <a:xfrm rot="5400000">
            <a:off x="5018719" y="1678846"/>
            <a:ext cx="2151155" cy="5987835"/>
          </a:xfrm>
          <a:prstGeom prst="bentConnector2">
            <a:avLst/>
          </a:prstGeom>
          <a:ln w="28575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028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Strands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5171495" cy="4670196"/>
          </a:xfrm>
        </p:spPr>
        <p:txBody>
          <a:bodyPr/>
          <a:lstStyle/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Diffusion barrier thickness and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Filament layer -and index</a:t>
            </a:r>
          </a:p>
        </p:txBody>
      </p:sp>
      <p:pic>
        <p:nvPicPr>
          <p:cNvPr id="4" name="Picture 3" descr="A circular object with holes in it&#10;&#10;Description automatically generated">
            <a:extLst>
              <a:ext uri="{FF2B5EF4-FFF2-40B4-BE49-F238E27FC236}">
                <a16:creationId xmlns:a16="http://schemas.microsoft.com/office/drawing/2014/main" id="{BCC10F88-EC87-16D2-D0A6-8E438A33C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514" y="1433234"/>
            <a:ext cx="3934374" cy="399153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4EC13E5-BB7B-5C18-B150-C834C4380EEA}"/>
              </a:ext>
            </a:extLst>
          </p:cNvPr>
          <p:cNvGrpSpPr/>
          <p:nvPr/>
        </p:nvGrpSpPr>
        <p:grpSpPr>
          <a:xfrm>
            <a:off x="7264522" y="2328725"/>
            <a:ext cx="2138576" cy="2222329"/>
            <a:chOff x="6785128" y="2723060"/>
            <a:chExt cx="2138576" cy="222232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B906232-77AC-9DE3-7763-8DC849C35849}"/>
                </a:ext>
              </a:extLst>
            </p:cNvPr>
            <p:cNvSpPr/>
            <p:nvPr/>
          </p:nvSpPr>
          <p:spPr>
            <a:xfrm>
              <a:off x="8673672" y="3380082"/>
              <a:ext cx="250032" cy="252412"/>
            </a:xfrm>
            <a:prstGeom prst="ellipse">
              <a:avLst/>
            </a:prstGeom>
            <a:solidFill>
              <a:srgbClr val="4472C4">
                <a:alpha val="8509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34FA285-8AD5-7F1F-C4AD-2458AEA0A5D1}"/>
                </a:ext>
              </a:extLst>
            </p:cNvPr>
            <p:cNvSpPr/>
            <p:nvPr/>
          </p:nvSpPr>
          <p:spPr>
            <a:xfrm>
              <a:off x="7921866" y="2723060"/>
              <a:ext cx="250032" cy="252412"/>
            </a:xfrm>
            <a:prstGeom prst="ellipse">
              <a:avLst/>
            </a:prstGeom>
            <a:solidFill>
              <a:srgbClr val="4472C4">
                <a:alpha val="8509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BE821E0-3D66-A09E-904B-62167D559E08}"/>
                </a:ext>
              </a:extLst>
            </p:cNvPr>
            <p:cNvSpPr/>
            <p:nvPr/>
          </p:nvSpPr>
          <p:spPr>
            <a:xfrm>
              <a:off x="6977298" y="3044546"/>
              <a:ext cx="250032" cy="252412"/>
            </a:xfrm>
            <a:prstGeom prst="ellipse">
              <a:avLst/>
            </a:prstGeom>
            <a:solidFill>
              <a:srgbClr val="4472C4">
                <a:alpha val="8509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7D06779-1CF3-2A06-A7AC-9E309A7B6DC2}"/>
                </a:ext>
              </a:extLst>
            </p:cNvPr>
            <p:cNvSpPr/>
            <p:nvPr/>
          </p:nvSpPr>
          <p:spPr>
            <a:xfrm>
              <a:off x="6785128" y="4030635"/>
              <a:ext cx="250032" cy="252412"/>
            </a:xfrm>
            <a:prstGeom prst="ellipse">
              <a:avLst/>
            </a:prstGeom>
            <a:solidFill>
              <a:srgbClr val="4472C4">
                <a:alpha val="8509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0BEED0D-3E79-76AB-AAAA-8B967AD15ECA}"/>
                </a:ext>
              </a:extLst>
            </p:cNvPr>
            <p:cNvSpPr/>
            <p:nvPr/>
          </p:nvSpPr>
          <p:spPr>
            <a:xfrm>
              <a:off x="7543011" y="4692977"/>
              <a:ext cx="250032" cy="252412"/>
            </a:xfrm>
            <a:prstGeom prst="ellipse">
              <a:avLst/>
            </a:prstGeom>
            <a:solidFill>
              <a:srgbClr val="4472C4">
                <a:alpha val="8509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BF742C9-EC2B-17BE-8EAA-4752A0DC2AFF}"/>
                </a:ext>
              </a:extLst>
            </p:cNvPr>
            <p:cNvSpPr/>
            <p:nvPr/>
          </p:nvSpPr>
          <p:spPr>
            <a:xfrm>
              <a:off x="8487391" y="4365691"/>
              <a:ext cx="250032" cy="252412"/>
            </a:xfrm>
            <a:prstGeom prst="ellipse">
              <a:avLst/>
            </a:prstGeom>
            <a:solidFill>
              <a:srgbClr val="4472C4">
                <a:alpha val="8509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FF8ADE1-3083-8F29-072D-7CC3F1A2B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146" y="3723238"/>
            <a:ext cx="3096796" cy="2210744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A7B13C-77A2-612E-D965-0654F7867781}"/>
              </a:ext>
            </a:extLst>
          </p:cNvPr>
          <p:cNvSpPr/>
          <p:nvPr/>
        </p:nvSpPr>
        <p:spPr>
          <a:xfrm>
            <a:off x="4474346" y="3212437"/>
            <a:ext cx="4698585" cy="1705792"/>
          </a:xfrm>
          <a:custGeom>
            <a:avLst/>
            <a:gdLst>
              <a:gd name="connsiteX0" fmla="*/ 4008120 w 4008120"/>
              <a:gd name="connsiteY0" fmla="*/ 0 h 1409700"/>
              <a:gd name="connsiteX1" fmla="*/ 2316480 w 4008120"/>
              <a:gd name="connsiteY1" fmla="*/ 1074420 h 1409700"/>
              <a:gd name="connsiteX2" fmla="*/ 0 w 4008120"/>
              <a:gd name="connsiteY2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08120" h="1409700">
                <a:moveTo>
                  <a:pt x="4008120" y="0"/>
                </a:moveTo>
                <a:cubicBezTo>
                  <a:pt x="3496310" y="419735"/>
                  <a:pt x="2984500" y="839470"/>
                  <a:pt x="2316480" y="1074420"/>
                </a:cubicBezTo>
                <a:cubicBezTo>
                  <a:pt x="1648460" y="1309370"/>
                  <a:pt x="328930" y="1375410"/>
                  <a:pt x="0" y="1409700"/>
                </a:cubicBezTo>
              </a:path>
            </a:pathLst>
          </a:custGeom>
          <a:noFill/>
          <a:ln w="28575">
            <a:solidFill>
              <a:schemeClr val="tx2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733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Strands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5380682" cy="4670196"/>
          </a:xfrm>
        </p:spPr>
        <p:txBody>
          <a:bodyPr/>
          <a:lstStyle/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</a:t>
            </a:r>
          </a:p>
          <a:p>
            <a:pPr marL="514350" indent="-51435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Diffusion barrier thickness and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Filament layer -and index</a:t>
            </a:r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8F8FEFEC-847D-15DD-257E-40D2F6F6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20" y="3657930"/>
            <a:ext cx="3410426" cy="2248214"/>
          </a:xfrm>
          <a:prstGeom prst="rect">
            <a:avLst/>
          </a:prstGeom>
        </p:spPr>
      </p:pic>
      <p:pic>
        <p:nvPicPr>
          <p:cNvPr id="6" name="Picture 5" descr="A close-up of a cell&#10;&#10;Description automatically generated">
            <a:extLst>
              <a:ext uri="{FF2B5EF4-FFF2-40B4-BE49-F238E27FC236}">
                <a16:creationId xmlns:a16="http://schemas.microsoft.com/office/drawing/2014/main" id="{63509EBB-7AAE-3C3F-B9F7-ED8DD4381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718" y="1864658"/>
            <a:ext cx="4773606" cy="341790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CD540C4-3A94-45DA-2CBC-DF373538FA20}"/>
              </a:ext>
            </a:extLst>
          </p:cNvPr>
          <p:cNvSpPr/>
          <p:nvPr/>
        </p:nvSpPr>
        <p:spPr>
          <a:xfrm>
            <a:off x="9594852" y="3417890"/>
            <a:ext cx="301624" cy="295273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6B5F20-E07F-8C50-D863-BBF786B4D90E}"/>
              </a:ext>
            </a:extLst>
          </p:cNvPr>
          <p:cNvSpPr/>
          <p:nvPr/>
        </p:nvSpPr>
        <p:spPr>
          <a:xfrm>
            <a:off x="9001125" y="2778126"/>
            <a:ext cx="381000" cy="295274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81CACCA-299C-11CD-7BC9-D2738D72155C}"/>
              </a:ext>
            </a:extLst>
          </p:cNvPr>
          <p:cNvSpPr/>
          <p:nvPr/>
        </p:nvSpPr>
        <p:spPr>
          <a:xfrm>
            <a:off x="7826375" y="2806702"/>
            <a:ext cx="381000" cy="295273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78D191-7573-F1C0-6308-D56062D45DDE}"/>
              </a:ext>
            </a:extLst>
          </p:cNvPr>
          <p:cNvSpPr/>
          <p:nvPr/>
        </p:nvSpPr>
        <p:spPr>
          <a:xfrm>
            <a:off x="7383330" y="3425973"/>
            <a:ext cx="301624" cy="295273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9DB5C3-3BF3-1B79-4BCB-5A9CAC15395E}"/>
              </a:ext>
            </a:extLst>
          </p:cNvPr>
          <p:cNvSpPr/>
          <p:nvPr/>
        </p:nvSpPr>
        <p:spPr>
          <a:xfrm>
            <a:off x="7895431" y="3977545"/>
            <a:ext cx="381000" cy="356951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4E3DF85-576B-DC32-BDE5-CE965AD46274}"/>
              </a:ext>
            </a:extLst>
          </p:cNvPr>
          <p:cNvSpPr/>
          <p:nvPr/>
        </p:nvSpPr>
        <p:spPr>
          <a:xfrm>
            <a:off x="9043352" y="4084818"/>
            <a:ext cx="381000" cy="24967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35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6B520-0F47-0EBA-2821-2E7600CD3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3424"/>
            <a:ext cx="10969139" cy="940443"/>
          </a:xfrm>
        </p:spPr>
        <p:txBody>
          <a:bodyPr/>
          <a:lstStyle/>
          <a:p>
            <a:r>
              <a:rPr lang="en-US" dirty="0">
                <a:latin typeface="+mn-lt"/>
              </a:rPr>
              <a:t>Program flow</a:t>
            </a:r>
            <a:endParaRPr lang="en-GB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D8B2264-173C-52FC-0C13-887168E590F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</p:txBody>
      </p:sp>
      <p:pic>
        <p:nvPicPr>
          <p:cNvPr id="4" name="Picture 3" descr="A black and white circle with dots&#10;&#10;Description automatically generated">
            <a:extLst>
              <a:ext uri="{FF2B5EF4-FFF2-40B4-BE49-F238E27FC236}">
                <a16:creationId xmlns:a16="http://schemas.microsoft.com/office/drawing/2014/main" id="{AA2A19F9-E181-5D24-1AFD-89B7663C7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694" y="3385188"/>
            <a:ext cx="2783867" cy="2791775"/>
          </a:xfrm>
          <a:prstGeom prst="rect">
            <a:avLst/>
          </a:prstGeom>
        </p:spPr>
      </p:pic>
      <p:pic>
        <p:nvPicPr>
          <p:cNvPr id="6" name="Picture 5" descr="A blue and white circular pattern&#10;&#10;Description automatically generated">
            <a:extLst>
              <a:ext uri="{FF2B5EF4-FFF2-40B4-BE49-F238E27FC236}">
                <a16:creationId xmlns:a16="http://schemas.microsoft.com/office/drawing/2014/main" id="{C238CBD5-B96D-1280-A457-3882F31CD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662" y="3554920"/>
            <a:ext cx="2476676" cy="2553818"/>
          </a:xfrm>
          <a:prstGeom prst="rect">
            <a:avLst/>
          </a:prstGeom>
        </p:spPr>
      </p:pic>
      <p:pic>
        <p:nvPicPr>
          <p:cNvPr id="10" name="Picture 9" descr="A diagram of a circular object with many colored circles&#10;&#10;Description automatically generated with medium confidence">
            <a:extLst>
              <a:ext uri="{FF2B5EF4-FFF2-40B4-BE49-F238E27FC236}">
                <a16:creationId xmlns:a16="http://schemas.microsoft.com/office/drawing/2014/main" id="{912EE047-01C9-8FD7-17B6-362368FE75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413" y="3780064"/>
            <a:ext cx="3558084" cy="1981477"/>
          </a:xfrm>
          <a:prstGeom prst="rect">
            <a:avLst/>
          </a:prstGeom>
        </p:spPr>
      </p:pic>
      <p:pic>
        <p:nvPicPr>
          <p:cNvPr id="13" name="Picture 12" descr="A diagram of a diagram&#10;&#10;Description automatically generated">
            <a:extLst>
              <a:ext uri="{FF2B5EF4-FFF2-40B4-BE49-F238E27FC236}">
                <a16:creationId xmlns:a16="http://schemas.microsoft.com/office/drawing/2014/main" id="{8F2210CC-154A-CC86-FBB1-408590E23B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373"/>
          <a:stretch/>
        </p:blipFill>
        <p:spPr>
          <a:xfrm>
            <a:off x="-1831" y="1577938"/>
            <a:ext cx="12192000" cy="225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018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/>
            <a:r>
              <a:rPr lang="en-US" dirty="0"/>
              <a:t>Contact type</a:t>
            </a:r>
          </a:p>
          <a:p>
            <a:pPr lvl="1"/>
            <a:r>
              <a:rPr lang="en-US" dirty="0"/>
              <a:t>Thickness</a:t>
            </a:r>
          </a:p>
          <a:p>
            <a:pPr lvl="1"/>
            <a:r>
              <a:rPr lang="en-US" dirty="0"/>
              <a:t>Material </a:t>
            </a:r>
            <a:endParaRPr lang="en-GB" dirty="0"/>
          </a:p>
        </p:txBody>
      </p:sp>
      <p:pic>
        <p:nvPicPr>
          <p:cNvPr id="10" name="Picture 9" descr="A fan with a black and pink pattern&#10;&#10;Description automatically generated with medium confidence">
            <a:extLst>
              <a:ext uri="{FF2B5EF4-FFF2-40B4-BE49-F238E27FC236}">
                <a16:creationId xmlns:a16="http://schemas.microsoft.com/office/drawing/2014/main" id="{C7CF2E4A-0A9F-452C-26BB-2C243C60B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961" y="1825625"/>
            <a:ext cx="5660422" cy="297652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E2A4C35-4172-823D-53C4-527933F9D3FA}"/>
              </a:ext>
            </a:extLst>
          </p:cNvPr>
          <p:cNvSpPr/>
          <p:nvPr/>
        </p:nvSpPr>
        <p:spPr>
          <a:xfrm>
            <a:off x="8128000" y="1825625"/>
            <a:ext cx="195385" cy="1234816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AA5C6C-5E81-65DE-1542-2165D35D045C}"/>
              </a:ext>
            </a:extLst>
          </p:cNvPr>
          <p:cNvSpPr txBox="1"/>
          <p:nvPr/>
        </p:nvSpPr>
        <p:spPr>
          <a:xfrm>
            <a:off x="5723563" y="6311155"/>
            <a:ext cx="548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Images courtesy of M.D.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Crouvizier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EN-MME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5184F0-48CA-3EBC-0B91-E264B54CC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93930" y="215275"/>
            <a:ext cx="1109305" cy="10515600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1036693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 of strands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Contact between strands: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Contact type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Thickness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" name="Picture 9" descr="A fan with a black and pink pattern&#10;&#10;Description automatically generated with medium confidence">
            <a:extLst>
              <a:ext uri="{FF2B5EF4-FFF2-40B4-BE49-F238E27FC236}">
                <a16:creationId xmlns:a16="http://schemas.microsoft.com/office/drawing/2014/main" id="{C7CF2E4A-0A9F-452C-26BB-2C243C60B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961" y="1825625"/>
            <a:ext cx="5660422" cy="29765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ECC62A-8728-F6EC-8BF1-2CF041288B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93930" y="212692"/>
            <a:ext cx="1109305" cy="10515600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E2A4C35-4172-823D-53C4-527933F9D3FA}"/>
              </a:ext>
            </a:extLst>
          </p:cNvPr>
          <p:cNvSpPr/>
          <p:nvPr/>
        </p:nvSpPr>
        <p:spPr>
          <a:xfrm>
            <a:off x="8128000" y="1825625"/>
            <a:ext cx="195385" cy="1234816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AA5C6C-5E81-65DE-1542-2165D35D045C}"/>
              </a:ext>
            </a:extLst>
          </p:cNvPr>
          <p:cNvSpPr txBox="1"/>
          <p:nvPr/>
        </p:nvSpPr>
        <p:spPr>
          <a:xfrm>
            <a:off x="5750196" y="6311155"/>
            <a:ext cx="5456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Images courtesy of M.D.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Crouvizier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EN-MME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8E9D80-3995-FF33-3D31-E519D6327368}"/>
              </a:ext>
            </a:extLst>
          </p:cNvPr>
          <p:cNvSpPr txBox="1"/>
          <p:nvPr/>
        </p:nvSpPr>
        <p:spPr>
          <a:xfrm>
            <a:off x="796945" y="5510708"/>
            <a:ext cx="1258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    0        1       2       3      4       5       6       7       8       9     10     11      12    13      14    15     16     17     18     19   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63FCD7-A435-FE06-7AFB-4034617D7202}"/>
              </a:ext>
            </a:extLst>
          </p:cNvPr>
          <p:cNvSpPr txBox="1"/>
          <p:nvPr/>
        </p:nvSpPr>
        <p:spPr>
          <a:xfrm>
            <a:off x="319596" y="5055421"/>
            <a:ext cx="1258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300" dirty="0">
                <a:solidFill>
                  <a:srgbClr val="C00000"/>
                </a:solidFill>
              </a:rPr>
              <a:t>      </a:t>
            </a:r>
            <a:r>
              <a:rPr lang="en-US" sz="1600" b="1" dirty="0">
                <a:solidFill>
                  <a:srgbClr val="C00000"/>
                </a:solidFill>
              </a:rPr>
              <a:t>39      38     37    36      35    34      33     32     31     30     29    28     27     26      25    24     23     22     21     20</a:t>
            </a:r>
            <a:endParaRPr lang="en-GB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169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/>
            <a:r>
              <a:rPr lang="en-US" dirty="0"/>
              <a:t>Contact type</a:t>
            </a:r>
          </a:p>
          <a:p>
            <a:pPr lvl="1"/>
            <a:r>
              <a:rPr lang="en-US" dirty="0"/>
              <a:t>Thickness</a:t>
            </a:r>
          </a:p>
          <a:p>
            <a:pPr lvl="1"/>
            <a:r>
              <a:rPr lang="en-US" dirty="0"/>
              <a:t>Material </a:t>
            </a:r>
            <a:endParaRPr lang="en-GB" dirty="0"/>
          </a:p>
        </p:txBody>
      </p:sp>
      <p:pic>
        <p:nvPicPr>
          <p:cNvPr id="10" name="Picture 9" descr="A fan with a black and pink pattern&#10;&#10;Description automatically generated with medium confidence">
            <a:extLst>
              <a:ext uri="{FF2B5EF4-FFF2-40B4-BE49-F238E27FC236}">
                <a16:creationId xmlns:a16="http://schemas.microsoft.com/office/drawing/2014/main" id="{C7CF2E4A-0A9F-452C-26BB-2C243C60B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961" y="1825625"/>
            <a:ext cx="5660422" cy="297652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E2A4C35-4172-823D-53C4-527933F9D3FA}"/>
              </a:ext>
            </a:extLst>
          </p:cNvPr>
          <p:cNvSpPr/>
          <p:nvPr/>
        </p:nvSpPr>
        <p:spPr>
          <a:xfrm>
            <a:off x="8128000" y="1825625"/>
            <a:ext cx="195385" cy="1234816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AA5C6C-5E81-65DE-1542-2165D35D045C}"/>
              </a:ext>
            </a:extLst>
          </p:cNvPr>
          <p:cNvSpPr txBox="1"/>
          <p:nvPr/>
        </p:nvSpPr>
        <p:spPr>
          <a:xfrm>
            <a:off x="5933863" y="6322622"/>
            <a:ext cx="5272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Images courtesy of M.D.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Crouvizier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EN-MME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B8C26FA-98BE-C038-0F43-CC5700BFB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93930" y="212692"/>
            <a:ext cx="1109305" cy="10515600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B58CEA-9444-9FBB-C83C-2B19005559B5}"/>
              </a:ext>
            </a:extLst>
          </p:cNvPr>
          <p:cNvCxnSpPr>
            <a:cxnSpLocks/>
          </p:cNvCxnSpPr>
          <p:nvPr/>
        </p:nvCxnSpPr>
        <p:spPr>
          <a:xfrm flipV="1">
            <a:off x="930031" y="5361354"/>
            <a:ext cx="359507" cy="109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4971D51-74CD-20FF-CB7E-E33F206E3A22}"/>
              </a:ext>
            </a:extLst>
          </p:cNvPr>
          <p:cNvCxnSpPr>
            <a:cxnSpLocks/>
          </p:cNvCxnSpPr>
          <p:nvPr/>
        </p:nvCxnSpPr>
        <p:spPr>
          <a:xfrm flipV="1">
            <a:off x="1436956" y="5361354"/>
            <a:ext cx="427013" cy="109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41E099-4DD9-D801-48D1-30B475DCB30B}"/>
              </a:ext>
            </a:extLst>
          </p:cNvPr>
          <p:cNvCxnSpPr>
            <a:cxnSpLocks/>
          </p:cNvCxnSpPr>
          <p:nvPr/>
        </p:nvCxnSpPr>
        <p:spPr>
          <a:xfrm flipV="1">
            <a:off x="1441938" y="5513754"/>
            <a:ext cx="0" cy="23836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539AF2D-B837-7C9C-94DD-DE4A521C4B66}"/>
              </a:ext>
            </a:extLst>
          </p:cNvPr>
          <p:cNvCxnSpPr>
            <a:cxnSpLocks/>
          </p:cNvCxnSpPr>
          <p:nvPr/>
        </p:nvCxnSpPr>
        <p:spPr>
          <a:xfrm>
            <a:off x="1314401" y="5048738"/>
            <a:ext cx="0" cy="3126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CA5B685-5264-E466-403B-404FA2B1198E}"/>
              </a:ext>
            </a:extLst>
          </p:cNvPr>
          <p:cNvCxnSpPr>
            <a:cxnSpLocks/>
          </p:cNvCxnSpPr>
          <p:nvPr/>
        </p:nvCxnSpPr>
        <p:spPr>
          <a:xfrm flipV="1">
            <a:off x="1863969" y="5048738"/>
            <a:ext cx="0" cy="3126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82BE34C-1556-D4C0-2DFD-B49B30458F1B}"/>
              </a:ext>
            </a:extLst>
          </p:cNvPr>
          <p:cNvCxnSpPr>
            <a:cxnSpLocks/>
          </p:cNvCxnSpPr>
          <p:nvPr/>
        </p:nvCxnSpPr>
        <p:spPr>
          <a:xfrm flipV="1">
            <a:off x="1986523" y="5459185"/>
            <a:ext cx="17048" cy="32392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277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/>
            <a:r>
              <a:rPr lang="en-US" dirty="0"/>
              <a:t>Contact type</a:t>
            </a:r>
          </a:p>
          <a:p>
            <a:pPr lvl="2"/>
            <a:r>
              <a:rPr lang="en-US" dirty="0"/>
              <a:t>Contact between parallel strands</a:t>
            </a:r>
          </a:p>
          <a:p>
            <a:pPr lvl="2"/>
            <a:r>
              <a:rPr lang="en-US" dirty="0"/>
              <a:t>Contact between crossing strands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Thickness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Picture 10" descr="A bunch of rolled wood&#10;&#10;Description automatically generated with medium confidence">
            <a:extLst>
              <a:ext uri="{FF2B5EF4-FFF2-40B4-BE49-F238E27FC236}">
                <a16:creationId xmlns:a16="http://schemas.microsoft.com/office/drawing/2014/main" id="{7B17F34A-680F-127F-7FA8-E6071BDBD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17" y="2341984"/>
            <a:ext cx="5949595" cy="261883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E0891F-96F4-8701-AEF7-0B804482732A}"/>
              </a:ext>
            </a:extLst>
          </p:cNvPr>
          <p:cNvCxnSpPr>
            <a:cxnSpLocks/>
          </p:cNvCxnSpPr>
          <p:nvPr/>
        </p:nvCxnSpPr>
        <p:spPr>
          <a:xfrm>
            <a:off x="6572250" y="4129088"/>
            <a:ext cx="0" cy="2190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89B2AA9-E5F6-B0D1-3C78-3D5272947F1E}"/>
              </a:ext>
            </a:extLst>
          </p:cNvPr>
          <p:cNvSpPr/>
          <p:nvPr/>
        </p:nvSpPr>
        <p:spPr>
          <a:xfrm>
            <a:off x="5913123" y="3220371"/>
            <a:ext cx="659115" cy="870617"/>
          </a:xfrm>
          <a:custGeom>
            <a:avLst/>
            <a:gdLst>
              <a:gd name="connsiteX0" fmla="*/ 863600 w 863600"/>
              <a:gd name="connsiteY0" fmla="*/ 673100 h 673100"/>
              <a:gd name="connsiteX1" fmla="*/ 641350 w 863600"/>
              <a:gd name="connsiteY1" fmla="*/ 165100 h 673100"/>
              <a:gd name="connsiteX2" fmla="*/ 0 w 863600"/>
              <a:gd name="connsiteY2" fmla="*/ 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3600" h="673100">
                <a:moveTo>
                  <a:pt x="863600" y="673100"/>
                </a:moveTo>
                <a:cubicBezTo>
                  <a:pt x="824441" y="475191"/>
                  <a:pt x="785283" y="277283"/>
                  <a:pt x="641350" y="165100"/>
                </a:cubicBezTo>
                <a:cubicBezTo>
                  <a:pt x="497417" y="52917"/>
                  <a:pt x="65617" y="13758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808694-0831-77E7-BD91-77405D2AAE41}"/>
              </a:ext>
            </a:extLst>
          </p:cNvPr>
          <p:cNvCxnSpPr>
            <a:cxnSpLocks/>
          </p:cNvCxnSpPr>
          <p:nvPr/>
        </p:nvCxnSpPr>
        <p:spPr>
          <a:xfrm flipV="1">
            <a:off x="6003717" y="4371975"/>
            <a:ext cx="251827" cy="333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F273F44-23E6-8D2B-3BEA-BAA6225F8AF6}"/>
              </a:ext>
            </a:extLst>
          </p:cNvPr>
          <p:cNvSpPr/>
          <p:nvPr/>
        </p:nvSpPr>
        <p:spPr>
          <a:xfrm>
            <a:off x="5410200" y="3718560"/>
            <a:ext cx="557213" cy="712491"/>
          </a:xfrm>
          <a:custGeom>
            <a:avLst/>
            <a:gdLst>
              <a:gd name="connsiteX0" fmla="*/ 0 w 383382"/>
              <a:gd name="connsiteY0" fmla="*/ 0 h 740113"/>
              <a:gd name="connsiteX1" fmla="*/ 123825 w 383382"/>
              <a:gd name="connsiteY1" fmla="*/ 142875 h 740113"/>
              <a:gd name="connsiteX2" fmla="*/ 176213 w 383382"/>
              <a:gd name="connsiteY2" fmla="*/ 661987 h 740113"/>
              <a:gd name="connsiteX3" fmla="*/ 383382 w 383382"/>
              <a:gd name="connsiteY3" fmla="*/ 728662 h 74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382" h="740113">
                <a:moveTo>
                  <a:pt x="0" y="0"/>
                </a:moveTo>
                <a:cubicBezTo>
                  <a:pt x="47228" y="16272"/>
                  <a:pt x="94456" y="32544"/>
                  <a:pt x="123825" y="142875"/>
                </a:cubicBezTo>
                <a:cubicBezTo>
                  <a:pt x="153194" y="253206"/>
                  <a:pt x="132954" y="564356"/>
                  <a:pt x="176213" y="661987"/>
                </a:cubicBezTo>
                <a:cubicBezTo>
                  <a:pt x="219472" y="759618"/>
                  <a:pt x="301427" y="744140"/>
                  <a:pt x="383382" y="728662"/>
                </a:cubicBezTo>
              </a:path>
            </a:pathLst>
          </a:custGeom>
          <a:noFill/>
          <a:ln w="190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A06680-A14B-BDB9-1ED8-4E83E299AA8A}"/>
              </a:ext>
            </a:extLst>
          </p:cNvPr>
          <p:cNvSpPr txBox="1"/>
          <p:nvPr/>
        </p:nvSpPr>
        <p:spPr>
          <a:xfrm>
            <a:off x="5913123" y="6218155"/>
            <a:ext cx="527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courtesy of Martin N. Wilson –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ADVANCES IN LOW LOSS NBTI STRAND AND CABLE</a:t>
            </a:r>
          </a:p>
        </p:txBody>
      </p:sp>
    </p:spTree>
    <p:extLst>
      <p:ext uri="{BB962C8B-B14F-4D97-AF65-F5344CB8AC3E}">
        <p14:creationId xmlns:p14="http://schemas.microsoft.com/office/powerpoint/2010/main" val="524502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/>
            <a:r>
              <a:rPr lang="en-US" dirty="0"/>
              <a:t>Contact type</a:t>
            </a:r>
          </a:p>
          <a:p>
            <a:pPr lvl="2"/>
            <a:r>
              <a:rPr lang="en-US" dirty="0"/>
              <a:t>Contact between parallel strands</a:t>
            </a:r>
          </a:p>
          <a:p>
            <a:pPr lvl="2"/>
            <a:r>
              <a:rPr lang="en-US" dirty="0"/>
              <a:t>Contact between crossing strands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Thickness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3FCB6E-2B27-E6F0-83F9-7EE7B2827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83075"/>
            <a:ext cx="6372224" cy="455785"/>
          </a:xfrm>
          <a:prstGeom prst="rect">
            <a:avLst/>
          </a:prstGeom>
        </p:spPr>
      </p:pic>
      <p:pic>
        <p:nvPicPr>
          <p:cNvPr id="9" name="Picture 8" descr="A close up of a pink square&#10;&#10;Description automatically generated with medium confidence">
            <a:extLst>
              <a:ext uri="{FF2B5EF4-FFF2-40B4-BE49-F238E27FC236}">
                <a16:creationId xmlns:a16="http://schemas.microsoft.com/office/drawing/2014/main" id="{BD0F0D4D-C76B-B51B-FCFF-84459DD692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9"/>
          <a:stretch/>
        </p:blipFill>
        <p:spPr>
          <a:xfrm>
            <a:off x="8697035" y="2358123"/>
            <a:ext cx="2936684" cy="2652027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76455F-4338-8113-4127-2D91757B9EA0}"/>
              </a:ext>
            </a:extLst>
          </p:cNvPr>
          <p:cNvSpPr/>
          <p:nvPr/>
        </p:nvSpPr>
        <p:spPr>
          <a:xfrm>
            <a:off x="9296398" y="1600666"/>
            <a:ext cx="457201" cy="42060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FE8D2AA6-2321-5451-3A18-C8CAB29AF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5" y="2630448"/>
            <a:ext cx="2387950" cy="167973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C52D8F9-7420-5D35-E407-F8E407E9425D}"/>
              </a:ext>
            </a:extLst>
          </p:cNvPr>
          <p:cNvSpPr/>
          <p:nvPr/>
        </p:nvSpPr>
        <p:spPr>
          <a:xfrm>
            <a:off x="6170948" y="3521853"/>
            <a:ext cx="2227277" cy="788330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52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/>
            <a:r>
              <a:rPr lang="en-US" dirty="0"/>
              <a:t>Contact type</a:t>
            </a:r>
          </a:p>
          <a:p>
            <a:pPr lvl="2"/>
            <a:r>
              <a:rPr lang="en-US" dirty="0"/>
              <a:t>Contact between parallel strands</a:t>
            </a:r>
          </a:p>
          <a:p>
            <a:pPr lvl="2"/>
            <a:r>
              <a:rPr lang="en-US" dirty="0"/>
              <a:t>Contact between crossing strands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Thickness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3FCB6E-2B27-E6F0-83F9-7EE7B2827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83075"/>
            <a:ext cx="6372224" cy="455785"/>
          </a:xfrm>
          <a:prstGeom prst="rect">
            <a:avLst/>
          </a:prstGeom>
        </p:spPr>
      </p:pic>
      <p:pic>
        <p:nvPicPr>
          <p:cNvPr id="9" name="Picture 8" descr="A close up of a pink square&#10;&#10;Description automatically generated with medium confidence">
            <a:extLst>
              <a:ext uri="{FF2B5EF4-FFF2-40B4-BE49-F238E27FC236}">
                <a16:creationId xmlns:a16="http://schemas.microsoft.com/office/drawing/2014/main" id="{BD0F0D4D-C76B-B51B-FCFF-84459DD692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9"/>
          <a:stretch/>
        </p:blipFill>
        <p:spPr>
          <a:xfrm>
            <a:off x="8697035" y="2358123"/>
            <a:ext cx="2936684" cy="2652027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76455F-4338-8113-4127-2D91757B9EA0}"/>
              </a:ext>
            </a:extLst>
          </p:cNvPr>
          <p:cNvSpPr/>
          <p:nvPr/>
        </p:nvSpPr>
        <p:spPr>
          <a:xfrm>
            <a:off x="9296398" y="1600666"/>
            <a:ext cx="457201" cy="42060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FE8D2AA6-2321-5451-3A18-C8CAB29AF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5" y="2630448"/>
            <a:ext cx="2387950" cy="16797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C52D8F9-7420-5D35-E407-F8E407E9425D}"/>
              </a:ext>
            </a:extLst>
          </p:cNvPr>
          <p:cNvSpPr/>
          <p:nvPr/>
        </p:nvSpPr>
        <p:spPr>
          <a:xfrm>
            <a:off x="6012473" y="3795924"/>
            <a:ext cx="2385751" cy="649197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36C11BC-D173-26E1-2646-576021EFC025}"/>
              </a:ext>
            </a:extLst>
          </p:cNvPr>
          <p:cNvSpPr/>
          <p:nvPr/>
        </p:nvSpPr>
        <p:spPr>
          <a:xfrm>
            <a:off x="8258175" y="3571875"/>
            <a:ext cx="552450" cy="109538"/>
          </a:xfrm>
          <a:custGeom>
            <a:avLst/>
            <a:gdLst>
              <a:gd name="connsiteX0" fmla="*/ 0 w 552450"/>
              <a:gd name="connsiteY0" fmla="*/ 0 h 109538"/>
              <a:gd name="connsiteX1" fmla="*/ 119063 w 552450"/>
              <a:gd name="connsiteY1" fmla="*/ 9525 h 109538"/>
              <a:gd name="connsiteX2" fmla="*/ 319088 w 552450"/>
              <a:gd name="connsiteY2" fmla="*/ 90488 h 109538"/>
              <a:gd name="connsiteX3" fmla="*/ 552450 w 552450"/>
              <a:gd name="connsiteY3" fmla="*/ 109538 h 10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109538">
                <a:moveTo>
                  <a:pt x="0" y="0"/>
                </a:moveTo>
                <a:lnTo>
                  <a:pt x="119063" y="9525"/>
                </a:lnTo>
                <a:cubicBezTo>
                  <a:pt x="172244" y="24606"/>
                  <a:pt x="246857" y="73819"/>
                  <a:pt x="319088" y="90488"/>
                </a:cubicBezTo>
                <a:cubicBezTo>
                  <a:pt x="391319" y="107157"/>
                  <a:pt x="471884" y="108347"/>
                  <a:pt x="552450" y="109538"/>
                </a:cubicBezTo>
              </a:path>
            </a:pathLst>
          </a:custGeom>
          <a:noFill/>
          <a:ln w="3810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484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/>
            <a:r>
              <a:rPr lang="en-US" dirty="0"/>
              <a:t>Contact type</a:t>
            </a:r>
          </a:p>
          <a:p>
            <a:pPr lvl="2"/>
            <a:r>
              <a:rPr lang="en-US" dirty="0"/>
              <a:t>Contact between parallel strands</a:t>
            </a:r>
          </a:p>
          <a:p>
            <a:pPr lvl="2"/>
            <a:r>
              <a:rPr lang="en-US" dirty="0"/>
              <a:t>Contact between crossing strands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Thickness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Material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3FCB6E-2B27-E6F0-83F9-7EE7B2827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83075"/>
            <a:ext cx="6372224" cy="455785"/>
          </a:xfrm>
          <a:prstGeom prst="rect">
            <a:avLst/>
          </a:prstGeom>
        </p:spPr>
      </p:pic>
      <p:pic>
        <p:nvPicPr>
          <p:cNvPr id="9" name="Picture 8" descr="A close up of a pink square&#10;&#10;Description automatically generated with medium confidence">
            <a:extLst>
              <a:ext uri="{FF2B5EF4-FFF2-40B4-BE49-F238E27FC236}">
                <a16:creationId xmlns:a16="http://schemas.microsoft.com/office/drawing/2014/main" id="{BD0F0D4D-C76B-B51B-FCFF-84459DD692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9"/>
          <a:stretch/>
        </p:blipFill>
        <p:spPr>
          <a:xfrm>
            <a:off x="8697035" y="2358123"/>
            <a:ext cx="2936684" cy="2652027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76455F-4338-8113-4127-2D91757B9EA0}"/>
              </a:ext>
            </a:extLst>
          </p:cNvPr>
          <p:cNvSpPr/>
          <p:nvPr/>
        </p:nvSpPr>
        <p:spPr>
          <a:xfrm>
            <a:off x="9296398" y="1600666"/>
            <a:ext cx="457201" cy="42060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6F3C387-587E-757E-91EB-01AF1DF3F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546" y="2600324"/>
            <a:ext cx="2506467" cy="17289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C52D8F9-7420-5D35-E407-F8E407E9425D}"/>
              </a:ext>
            </a:extLst>
          </p:cNvPr>
          <p:cNvSpPr/>
          <p:nvPr/>
        </p:nvSpPr>
        <p:spPr>
          <a:xfrm>
            <a:off x="6087842" y="3780366"/>
            <a:ext cx="2310383" cy="664756"/>
          </a:xfrm>
          <a:prstGeom prst="rect">
            <a:avLst/>
          </a:prstGeom>
          <a:solidFill>
            <a:srgbClr val="FFFFFF">
              <a:alpha val="81961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E5BC71-092B-96F2-39D0-BC16EDB1928D}"/>
              </a:ext>
            </a:extLst>
          </p:cNvPr>
          <p:cNvSpPr/>
          <p:nvPr/>
        </p:nvSpPr>
        <p:spPr>
          <a:xfrm>
            <a:off x="8334375" y="3015897"/>
            <a:ext cx="1695450" cy="498828"/>
          </a:xfrm>
          <a:custGeom>
            <a:avLst/>
            <a:gdLst>
              <a:gd name="connsiteX0" fmla="*/ 0 w 1695450"/>
              <a:gd name="connsiteY0" fmla="*/ 498828 h 498828"/>
              <a:gd name="connsiteX1" fmla="*/ 171450 w 1695450"/>
              <a:gd name="connsiteY1" fmla="*/ 417866 h 498828"/>
              <a:gd name="connsiteX2" fmla="*/ 652463 w 1695450"/>
              <a:gd name="connsiteY2" fmla="*/ 36866 h 498828"/>
              <a:gd name="connsiteX3" fmla="*/ 1695450 w 1695450"/>
              <a:gd name="connsiteY3" fmla="*/ 32103 h 49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5450" h="498828">
                <a:moveTo>
                  <a:pt x="0" y="498828"/>
                </a:moveTo>
                <a:cubicBezTo>
                  <a:pt x="31353" y="496844"/>
                  <a:pt x="62706" y="494860"/>
                  <a:pt x="171450" y="417866"/>
                </a:cubicBezTo>
                <a:cubicBezTo>
                  <a:pt x="280194" y="340872"/>
                  <a:pt x="398463" y="101160"/>
                  <a:pt x="652463" y="36866"/>
                </a:cubicBezTo>
                <a:cubicBezTo>
                  <a:pt x="906463" y="-27428"/>
                  <a:pt x="1544638" y="6703"/>
                  <a:pt x="1695450" y="32103"/>
                </a:cubicBezTo>
              </a:path>
            </a:pathLst>
          </a:custGeom>
          <a:noFill/>
          <a:ln w="28575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7114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Contact type</a:t>
            </a:r>
          </a:p>
          <a:p>
            <a:pPr lvl="1"/>
            <a:r>
              <a:rPr lang="en-US" dirty="0"/>
              <a:t>Thickness</a:t>
            </a:r>
          </a:p>
          <a:p>
            <a:pPr lvl="1"/>
            <a:r>
              <a:rPr lang="en-US" dirty="0"/>
              <a:t>Material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3FCB6E-2B27-E6F0-83F9-7EE7B2827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83075"/>
            <a:ext cx="6372224" cy="455785"/>
          </a:xfrm>
          <a:prstGeom prst="rect">
            <a:avLst/>
          </a:prstGeom>
        </p:spPr>
      </p:pic>
      <p:pic>
        <p:nvPicPr>
          <p:cNvPr id="9" name="Picture 8" descr="A close up of a pink square&#10;&#10;Description automatically generated with medium confidence">
            <a:extLst>
              <a:ext uri="{FF2B5EF4-FFF2-40B4-BE49-F238E27FC236}">
                <a16:creationId xmlns:a16="http://schemas.microsoft.com/office/drawing/2014/main" id="{BD0F0D4D-C76B-B51B-FCFF-84459DD692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9"/>
          <a:stretch/>
        </p:blipFill>
        <p:spPr>
          <a:xfrm>
            <a:off x="8697035" y="2358123"/>
            <a:ext cx="2936684" cy="2652027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76455F-4338-8113-4127-2D91757B9EA0}"/>
              </a:ext>
            </a:extLst>
          </p:cNvPr>
          <p:cNvSpPr/>
          <p:nvPr/>
        </p:nvSpPr>
        <p:spPr>
          <a:xfrm>
            <a:off x="9296398" y="1600666"/>
            <a:ext cx="457201" cy="42060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6F3C387-587E-757E-91EB-01AF1DF3F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548" y="2600325"/>
            <a:ext cx="2506465" cy="172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62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9298-E11F-990C-ADD2-51A27DCD5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Additional necessary information - Cable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CFABB-2733-ABF1-49ED-2F1B6C9AB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Index of strands</a:t>
            </a:r>
          </a:p>
          <a:p>
            <a:r>
              <a:rPr lang="en-US" dirty="0"/>
              <a:t>Contact between strands:</a:t>
            </a:r>
          </a:p>
          <a:p>
            <a:pPr lvl="1"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Contact type</a:t>
            </a:r>
          </a:p>
          <a:p>
            <a:pPr lvl="1"/>
            <a:r>
              <a:rPr lang="en-US" dirty="0"/>
              <a:t>Thickness</a:t>
            </a:r>
          </a:p>
          <a:p>
            <a:pPr lvl="1"/>
            <a:r>
              <a:rPr lang="en-US" dirty="0"/>
              <a:t>Material </a:t>
            </a:r>
            <a:endParaRPr lang="en-GB" dirty="0"/>
          </a:p>
        </p:txBody>
      </p:sp>
      <p:pic>
        <p:nvPicPr>
          <p:cNvPr id="11" name="Picture 10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6F3C387-587E-757E-91EB-01AF1DF3F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93" y="2986702"/>
            <a:ext cx="2610214" cy="1800476"/>
          </a:xfrm>
          <a:prstGeom prst="rect">
            <a:avLst/>
          </a:prstGeom>
        </p:spPr>
      </p:pic>
      <p:pic>
        <p:nvPicPr>
          <p:cNvPr id="4" name="Picture 3" descr="A close-up of a cross section&#10;&#10;Description automatically generated">
            <a:extLst>
              <a:ext uri="{FF2B5EF4-FFF2-40B4-BE49-F238E27FC236}">
                <a16:creationId xmlns:a16="http://schemas.microsoft.com/office/drawing/2014/main" id="{2B1D31D9-9DF1-D4C8-3774-5DFA1CB5F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664" y="2053254"/>
            <a:ext cx="3034157" cy="3429249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109F6A9-8159-D874-FF47-DDA91D1AD43D}"/>
              </a:ext>
            </a:extLst>
          </p:cNvPr>
          <p:cNvSpPr/>
          <p:nvPr/>
        </p:nvSpPr>
        <p:spPr>
          <a:xfrm>
            <a:off x="8879021" y="3814215"/>
            <a:ext cx="992035" cy="1312111"/>
          </a:xfrm>
          <a:custGeom>
            <a:avLst/>
            <a:gdLst>
              <a:gd name="connsiteX0" fmla="*/ 467925 w 992035"/>
              <a:gd name="connsiteY0" fmla="*/ 453366 h 1312111"/>
              <a:gd name="connsiteX1" fmla="*/ 372675 w 992035"/>
              <a:gd name="connsiteY1" fmla="*/ 110466 h 1312111"/>
              <a:gd name="connsiteX2" fmla="*/ 86925 w 992035"/>
              <a:gd name="connsiteY2" fmla="*/ 5691 h 1312111"/>
              <a:gd name="connsiteX3" fmla="*/ 1200 w 992035"/>
              <a:gd name="connsiteY3" fmla="*/ 253341 h 1312111"/>
              <a:gd name="connsiteX4" fmla="*/ 134550 w 992035"/>
              <a:gd name="connsiteY4" fmla="*/ 643866 h 1312111"/>
              <a:gd name="connsiteX5" fmla="*/ 410775 w 992035"/>
              <a:gd name="connsiteY5" fmla="*/ 1053441 h 1312111"/>
              <a:gd name="connsiteX6" fmla="*/ 763200 w 992035"/>
              <a:gd name="connsiteY6" fmla="*/ 1310616 h 1312111"/>
              <a:gd name="connsiteX7" fmla="*/ 991800 w 992035"/>
              <a:gd name="connsiteY7" fmla="*/ 1148691 h 1312111"/>
              <a:gd name="connsiteX8" fmla="*/ 801300 w 992035"/>
              <a:gd name="connsiteY8" fmla="*/ 929616 h 1312111"/>
              <a:gd name="connsiteX9" fmla="*/ 553650 w 992035"/>
              <a:gd name="connsiteY9" fmla="*/ 710541 h 1312111"/>
              <a:gd name="connsiteX10" fmla="*/ 467925 w 992035"/>
              <a:gd name="connsiteY10" fmla="*/ 453366 h 1312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92035" h="1312111">
                <a:moveTo>
                  <a:pt x="467925" y="453366"/>
                </a:moveTo>
                <a:cubicBezTo>
                  <a:pt x="437762" y="353353"/>
                  <a:pt x="436175" y="185078"/>
                  <a:pt x="372675" y="110466"/>
                </a:cubicBezTo>
                <a:cubicBezTo>
                  <a:pt x="309175" y="35854"/>
                  <a:pt x="148837" y="-18121"/>
                  <a:pt x="86925" y="5691"/>
                </a:cubicBezTo>
                <a:cubicBezTo>
                  <a:pt x="25013" y="29503"/>
                  <a:pt x="-6737" y="146979"/>
                  <a:pt x="1200" y="253341"/>
                </a:cubicBezTo>
                <a:cubicBezTo>
                  <a:pt x="9137" y="359703"/>
                  <a:pt x="66288" y="510516"/>
                  <a:pt x="134550" y="643866"/>
                </a:cubicBezTo>
                <a:cubicBezTo>
                  <a:pt x="202812" y="777216"/>
                  <a:pt x="306000" y="942316"/>
                  <a:pt x="410775" y="1053441"/>
                </a:cubicBezTo>
                <a:cubicBezTo>
                  <a:pt x="515550" y="1164566"/>
                  <a:pt x="666363" y="1294741"/>
                  <a:pt x="763200" y="1310616"/>
                </a:cubicBezTo>
                <a:cubicBezTo>
                  <a:pt x="860038" y="1326491"/>
                  <a:pt x="985450" y="1212191"/>
                  <a:pt x="991800" y="1148691"/>
                </a:cubicBezTo>
                <a:cubicBezTo>
                  <a:pt x="998150" y="1085191"/>
                  <a:pt x="874325" y="1002641"/>
                  <a:pt x="801300" y="929616"/>
                </a:cubicBezTo>
                <a:cubicBezTo>
                  <a:pt x="728275" y="856591"/>
                  <a:pt x="609212" y="789916"/>
                  <a:pt x="553650" y="710541"/>
                </a:cubicBezTo>
                <a:cubicBezTo>
                  <a:pt x="498088" y="631166"/>
                  <a:pt x="498088" y="553379"/>
                  <a:pt x="467925" y="453366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44B9FD-674D-9707-7893-D4F81B8162C8}"/>
              </a:ext>
            </a:extLst>
          </p:cNvPr>
          <p:cNvSpPr txBox="1"/>
          <p:nvPr/>
        </p:nvSpPr>
        <p:spPr>
          <a:xfrm>
            <a:off x="1008888" y="4282174"/>
            <a:ext cx="3584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Want to avoid close curves – Single curve should represent the gap</a:t>
            </a:r>
            <a:endParaRPr lang="en-GB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A9DEBC-80E1-7D41-2A0B-75CED9C2C305}"/>
              </a:ext>
            </a:extLst>
          </p:cNvPr>
          <p:cNvSpPr txBox="1"/>
          <p:nvPr/>
        </p:nvSpPr>
        <p:spPr>
          <a:xfrm>
            <a:off x="1512671" y="6352361"/>
            <a:ext cx="1029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courtesy of S. C. Hopkins – MSC Seminar 28.09.2023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BC64ED-63E1-02CC-6BFB-B5AE842979DE}"/>
              </a:ext>
            </a:extLst>
          </p:cNvPr>
          <p:cNvSpPr/>
          <p:nvPr/>
        </p:nvSpPr>
        <p:spPr>
          <a:xfrm>
            <a:off x="6277166" y="4212737"/>
            <a:ext cx="765631" cy="5744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181CFD-3C2B-6F3A-1491-B3E035095D0C}"/>
              </a:ext>
            </a:extLst>
          </p:cNvPr>
          <p:cNvSpPr txBox="1"/>
          <p:nvPr/>
        </p:nvSpPr>
        <p:spPr>
          <a:xfrm>
            <a:off x="6254336" y="4140046"/>
            <a:ext cx="669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6B27AC-F1B8-400E-3884-96697FDDEB6F}"/>
              </a:ext>
            </a:extLst>
          </p:cNvPr>
          <p:cNvSpPr txBox="1"/>
          <p:nvPr/>
        </p:nvSpPr>
        <p:spPr>
          <a:xfrm>
            <a:off x="6145462" y="4436687"/>
            <a:ext cx="669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247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D4C4-3BB5-B525-DFA8-B9529CED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Calibri"/>
                <a:ea typeface="Calibri Light"/>
                <a:cs typeface="Calibri Light"/>
              </a:rPr>
              <a:t>Considerations for meshing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71F28-2D0F-B297-EB8A-EE2A20396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excessive number of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No overlapping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Avoid very close curves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 descr="A circular object with holes in it&#10;&#10;Description automatically generated">
            <a:extLst>
              <a:ext uri="{FF2B5EF4-FFF2-40B4-BE49-F238E27FC236}">
                <a16:creationId xmlns:a16="http://schemas.microsoft.com/office/drawing/2014/main" id="{8341E79A-FD81-C252-ADBB-6047C3B02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481" y="1762125"/>
            <a:ext cx="4077694" cy="413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14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4303A-BD7B-074F-FF31-0B8140D4F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4195"/>
            <a:ext cx="10969139" cy="940443"/>
          </a:xfrm>
        </p:spPr>
        <p:txBody>
          <a:bodyPr/>
          <a:lstStyle/>
          <a:p>
            <a:r>
              <a:rPr lang="en-US" dirty="0">
                <a:latin typeface="+mn-lt"/>
              </a:rPr>
              <a:t>Program flow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0A3609-3C6A-8F84-CF4D-68A8F75F3E14}"/>
              </a:ext>
            </a:extLst>
          </p:cNvPr>
          <p:cNvSpPr txBox="1">
            <a:spLocks/>
          </p:cNvSpPr>
          <p:nvPr/>
        </p:nvSpPr>
        <p:spPr>
          <a:xfrm>
            <a:off x="1220149" y="3486401"/>
            <a:ext cx="7102231" cy="232117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>
              <a:cs typeface="Calibri"/>
            </a:endParaRPr>
          </a:p>
          <a:p>
            <a:pPr marL="0" indent="0">
              <a:buNone/>
            </a:pPr>
            <a:r>
              <a:rPr lang="en-GB" dirty="0">
                <a:cs typeface="Calibri"/>
              </a:rPr>
              <a:t>Criteria for input geometry: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ea typeface="Calibri"/>
                <a:cs typeface="Calibri"/>
              </a:rPr>
              <a:t>Compatibility with </a:t>
            </a:r>
            <a:r>
              <a:rPr lang="en-GB" dirty="0" err="1">
                <a:ea typeface="Calibri"/>
                <a:cs typeface="Calibri"/>
              </a:rPr>
              <a:t>Gmsh</a:t>
            </a:r>
            <a:endParaRPr lang="en-GB" dirty="0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ea typeface="Calibri"/>
                <a:cs typeface="Calibri"/>
              </a:rPr>
              <a:t>Contains necessary information for simulations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ea typeface="Calibri"/>
                <a:cs typeface="Calibri"/>
              </a:rPr>
              <a:t>Can be properly meshed</a:t>
            </a:r>
          </a:p>
          <a:p>
            <a:endParaRPr lang="en-GB" dirty="0">
              <a:ea typeface="Calibri"/>
              <a:cs typeface="Calibri"/>
            </a:endParaRPr>
          </a:p>
        </p:txBody>
      </p:sp>
      <p:pic>
        <p:nvPicPr>
          <p:cNvPr id="7" name="Picture 6" descr="A diagram of a diagram&#10;&#10;Description automatically generated">
            <a:extLst>
              <a:ext uri="{FF2B5EF4-FFF2-40B4-BE49-F238E27FC236}">
                <a16:creationId xmlns:a16="http://schemas.microsoft.com/office/drawing/2014/main" id="{F9BB463B-7031-AC35-EAD1-FC5B3A0290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63"/>
          <a:stretch/>
        </p:blipFill>
        <p:spPr>
          <a:xfrm>
            <a:off x="838200" y="1934250"/>
            <a:ext cx="10401738" cy="198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352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D4C4-3BB5-B525-DFA8-B9529CED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Calibri"/>
                <a:ea typeface="Calibri Light"/>
                <a:cs typeface="Calibri Light"/>
              </a:rPr>
              <a:t>Considerations for meshing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71F28-2D0F-B297-EB8A-EE2A20396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excessive number of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No overlapping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Avoid very close curves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 descr="A blueprint of a circular object&#10;&#10;Description automatically generated">
            <a:extLst>
              <a:ext uri="{FF2B5EF4-FFF2-40B4-BE49-F238E27FC236}">
                <a16:creationId xmlns:a16="http://schemas.microsoft.com/office/drawing/2014/main" id="{E9320266-ED49-C2EB-842C-EF0ED0ED4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233" y="1825625"/>
            <a:ext cx="4252650" cy="413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19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D4C4-3BB5-B525-DFA8-B9529CED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Calibri"/>
                <a:ea typeface="Calibri Light"/>
                <a:cs typeface="Calibri Light"/>
              </a:rPr>
              <a:t>Considerations for meshing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71F28-2D0F-B297-EB8A-EE2A20396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excessive number of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No overlapping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Avoid very close curves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 descr="A blueprint of a circular object&#10;&#10;Description automatically generated">
            <a:extLst>
              <a:ext uri="{FF2B5EF4-FFF2-40B4-BE49-F238E27FC236}">
                <a16:creationId xmlns:a16="http://schemas.microsoft.com/office/drawing/2014/main" id="{E9320266-ED49-C2EB-842C-EF0ED0ED4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079" y="2429336"/>
            <a:ext cx="3666452" cy="3563692"/>
          </a:xfrm>
          <a:prstGeom prst="rect">
            <a:avLst/>
          </a:prstGeom>
        </p:spPr>
      </p:pic>
      <p:pic>
        <p:nvPicPr>
          <p:cNvPr id="8" name="Picture 7" descr="A circular object with blue lines&#10;&#10;Description automatically generated">
            <a:extLst>
              <a:ext uri="{FF2B5EF4-FFF2-40B4-BE49-F238E27FC236}">
                <a16:creationId xmlns:a16="http://schemas.microsoft.com/office/drawing/2014/main" id="{ABC50A35-6D01-5393-A69F-5885AD483D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" t="4097" r="8190" b="6293"/>
          <a:stretch/>
        </p:blipFill>
        <p:spPr>
          <a:xfrm>
            <a:off x="8528180" y="628080"/>
            <a:ext cx="3270243" cy="3234794"/>
          </a:xfrm>
          <a:prstGeom prst="ellipse">
            <a:avLst/>
          </a:prstGeom>
          <a:ln w="19050" cap="rnd">
            <a:solidFill>
              <a:srgbClr val="FF6600"/>
            </a:solidFill>
            <a:prstDash val="sysDash"/>
          </a:ln>
          <a:effectLst/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85384A1-2313-D436-FA93-38C09FC22C7A}"/>
              </a:ext>
            </a:extLst>
          </p:cNvPr>
          <p:cNvSpPr/>
          <p:nvPr/>
        </p:nvSpPr>
        <p:spPr>
          <a:xfrm>
            <a:off x="7514152" y="3752850"/>
            <a:ext cx="267774" cy="270238"/>
          </a:xfrm>
          <a:prstGeom prst="ellipse">
            <a:avLst/>
          </a:prstGeom>
          <a:noFill/>
          <a:ln w="19050">
            <a:solidFill>
              <a:srgbClr val="FF66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0D6F81E-8857-4A6E-BCF8-0CB072B963BC}"/>
              </a:ext>
            </a:extLst>
          </p:cNvPr>
          <p:cNvCxnSpPr>
            <a:cxnSpLocks/>
            <a:stCxn id="9" idx="1"/>
            <a:endCxn id="8" idx="2"/>
          </p:cNvCxnSpPr>
          <p:nvPr/>
        </p:nvCxnSpPr>
        <p:spPr>
          <a:xfrm flipV="1">
            <a:off x="7553367" y="2245477"/>
            <a:ext cx="974813" cy="154694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B69817-0B5E-4080-C8C2-ACBAC20665E6}"/>
              </a:ext>
            </a:extLst>
          </p:cNvPr>
          <p:cNvCxnSpPr>
            <a:cxnSpLocks/>
            <a:stCxn id="9" idx="5"/>
            <a:endCxn id="8" idx="4"/>
          </p:cNvCxnSpPr>
          <p:nvPr/>
        </p:nvCxnSpPr>
        <p:spPr>
          <a:xfrm flipV="1">
            <a:off x="7742711" y="3862874"/>
            <a:ext cx="2420591" cy="120639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6FBF9F5-6919-3758-B73D-B201DD565F25}"/>
              </a:ext>
            </a:extLst>
          </p:cNvPr>
          <p:cNvSpPr txBox="1"/>
          <p:nvPr/>
        </p:nvSpPr>
        <p:spPr>
          <a:xfrm>
            <a:off x="1513570" y="3795683"/>
            <a:ext cx="3055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Filament created using 250 lines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483068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D4C4-3BB5-B525-DFA8-B9529CED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Calibri"/>
                <a:ea typeface="Calibri Light"/>
                <a:cs typeface="Calibri Light"/>
              </a:rPr>
              <a:t>Considerations for meshing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71F28-2D0F-B297-EB8A-EE2A20396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Avoid excessive number of curves</a:t>
            </a:r>
          </a:p>
          <a:p>
            <a:r>
              <a:rPr lang="en-US" dirty="0"/>
              <a:t>No overlapping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Avoid very close curves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 descr="A black and white circle with circles&#10;&#10;Description automatically generated with medium confidence">
            <a:extLst>
              <a:ext uri="{FF2B5EF4-FFF2-40B4-BE49-F238E27FC236}">
                <a16:creationId xmlns:a16="http://schemas.microsoft.com/office/drawing/2014/main" id="{2D33B956-E839-5A0B-A576-1623D5BC9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519" y="2042521"/>
            <a:ext cx="3164173" cy="263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2557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D4C4-3BB5-B525-DFA8-B9529CED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Calibri"/>
                <a:ea typeface="Calibri Light"/>
                <a:cs typeface="Calibri Light"/>
              </a:rPr>
              <a:t>Considerations for meshing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71F28-2D0F-B297-EB8A-EE2A20396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Avoid excessive number of curves</a:t>
            </a:r>
          </a:p>
          <a:p>
            <a:pPr>
              <a:buClr>
                <a:schemeClr val="bg1">
                  <a:lumMod val="75000"/>
                </a:schemeClr>
              </a:buClr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No overlapping curves</a:t>
            </a:r>
          </a:p>
          <a:p>
            <a:r>
              <a:rPr lang="en-US" dirty="0"/>
              <a:t>Avoid very close curves</a:t>
            </a:r>
            <a:endParaRPr lang="en-GB" dirty="0"/>
          </a:p>
        </p:txBody>
      </p:sp>
      <p:pic>
        <p:nvPicPr>
          <p:cNvPr id="5" name="Picture 4" descr="A grid of hexagons&#10;&#10;Description automatically generated">
            <a:extLst>
              <a:ext uri="{FF2B5EF4-FFF2-40B4-BE49-F238E27FC236}">
                <a16:creationId xmlns:a16="http://schemas.microsoft.com/office/drawing/2014/main" id="{7FEB9733-AC66-D077-D273-C46A68FE4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925" y="2161757"/>
            <a:ext cx="3181963" cy="2892239"/>
          </a:xfrm>
          <a:prstGeom prst="rect">
            <a:avLst/>
          </a:prstGeom>
        </p:spPr>
      </p:pic>
      <p:pic>
        <p:nvPicPr>
          <p:cNvPr id="7" name="Picture 6" descr="A drawing of a line&#10;&#10;Description automatically generated">
            <a:extLst>
              <a:ext uri="{FF2B5EF4-FFF2-40B4-BE49-F238E27FC236}">
                <a16:creationId xmlns:a16="http://schemas.microsoft.com/office/drawing/2014/main" id="{50768E72-D737-70B7-5D46-7807E932F8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53" y="1744281"/>
            <a:ext cx="2849047" cy="2707370"/>
          </a:xfrm>
          <a:prstGeom prst="ellipse">
            <a:avLst/>
          </a:prstGeom>
          <a:ln w="12700" cap="rnd">
            <a:solidFill>
              <a:srgbClr val="FF6600"/>
            </a:solidFill>
            <a:prstDash val="lgDash"/>
          </a:ln>
          <a:effectLst/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F2F2174-3A15-B94F-7F65-6007F720BED4}"/>
              </a:ext>
            </a:extLst>
          </p:cNvPr>
          <p:cNvSpPr/>
          <p:nvPr/>
        </p:nvSpPr>
        <p:spPr>
          <a:xfrm>
            <a:off x="7855824" y="3474940"/>
            <a:ext cx="354726" cy="339823"/>
          </a:xfrm>
          <a:prstGeom prst="ellipse">
            <a:avLst/>
          </a:prstGeom>
          <a:noFill/>
          <a:ln>
            <a:solidFill>
              <a:srgbClr val="FF6600"/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C748F28-945E-1C77-37FD-55EF6D2F5190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8033187" y="2140766"/>
            <a:ext cx="1384099" cy="1334174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E46E2A4-07CA-FCD6-C77D-028FA73960F9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8033187" y="3814763"/>
            <a:ext cx="1910913" cy="553901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4672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D4C4-3BB5-B525-DFA8-B9529CED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  <a:latin typeface="Calibri"/>
                <a:ea typeface="Calibri Light"/>
                <a:cs typeface="Calibri Light"/>
              </a:rPr>
              <a:t>Summary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71F28-2D0F-B297-EB8A-EE2A20396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66851"/>
            <a:ext cx="10969139" cy="4670196"/>
          </a:xfrm>
        </p:spPr>
        <p:txBody>
          <a:bodyPr/>
          <a:lstStyle/>
          <a:p>
            <a:r>
              <a:rPr lang="en-US" dirty="0"/>
              <a:t>YAML-file for input geometry</a:t>
            </a:r>
          </a:p>
          <a:p>
            <a:pPr lvl="1"/>
            <a:r>
              <a:rPr lang="en-GB" dirty="0"/>
              <a:t>Representing the geometry</a:t>
            </a:r>
          </a:p>
          <a:p>
            <a:pPr lvl="1"/>
            <a:r>
              <a:rPr lang="en-GB" dirty="0"/>
              <a:t>Additional information required for simulations</a:t>
            </a:r>
          </a:p>
          <a:p>
            <a:pPr lvl="1"/>
            <a:r>
              <a:rPr lang="en-GB" dirty="0"/>
              <a:t>Considerations for meshing</a:t>
            </a:r>
          </a:p>
          <a:p>
            <a:r>
              <a:rPr lang="en-GB" dirty="0"/>
              <a:t>Let’s discuss next steps – Working towards a first geometry</a:t>
            </a: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C0868184-F4E3-7642-1381-DA0B265B98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63"/>
          <a:stretch/>
        </p:blipFill>
        <p:spPr>
          <a:xfrm>
            <a:off x="841861" y="4114003"/>
            <a:ext cx="9591675" cy="182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757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1BE2B-93BE-1306-2296-603D36E3A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ea typeface="Calibri"/>
                <a:cs typeface="Calibri"/>
              </a:rPr>
              <a:t>YAML - format</a:t>
            </a:r>
          </a:p>
          <a:p>
            <a:r>
              <a:rPr lang="en-GB" dirty="0">
                <a:ea typeface="Calibri"/>
                <a:cs typeface="Calibri"/>
              </a:rPr>
              <a:t>The basic building blocks:</a:t>
            </a:r>
          </a:p>
          <a:p>
            <a:pPr lvl="1"/>
            <a:r>
              <a:rPr lang="en-GB" dirty="0">
                <a:ea typeface="Calibri"/>
                <a:cs typeface="Calibri"/>
              </a:rPr>
              <a:t>Points</a:t>
            </a:r>
          </a:p>
          <a:p>
            <a:pPr lvl="2"/>
            <a:r>
              <a:rPr lang="en-GB" dirty="0">
                <a:ea typeface="Calibri"/>
                <a:cs typeface="Calibri"/>
              </a:rPr>
              <a:t>Coordinates: [</a:t>
            </a:r>
            <a:r>
              <a:rPr lang="en-GB" dirty="0" err="1">
                <a:ea typeface="Calibri"/>
                <a:cs typeface="Calibri"/>
              </a:rPr>
              <a:t>x,y,z</a:t>
            </a:r>
            <a:r>
              <a:rPr lang="en-GB" dirty="0">
                <a:ea typeface="Calibri"/>
                <a:cs typeface="Calibri"/>
              </a:rPr>
              <a:t>]</a:t>
            </a:r>
          </a:p>
          <a:p>
            <a:pPr lvl="1"/>
            <a:r>
              <a:rPr lang="en-GB" dirty="0">
                <a:ea typeface="Calibri"/>
                <a:cs typeface="Calibri"/>
              </a:rPr>
              <a:t>Curves</a:t>
            </a:r>
          </a:p>
          <a:p>
            <a:pPr lvl="2"/>
            <a:r>
              <a:rPr lang="en-GB" dirty="0">
                <a:ea typeface="Calibri"/>
                <a:cs typeface="Calibri"/>
              </a:rPr>
              <a:t>Type: Line, </a:t>
            </a:r>
            <a:r>
              <a:rPr lang="en-GB" dirty="0" err="1">
                <a:ea typeface="Calibri"/>
                <a:cs typeface="Calibri"/>
              </a:rPr>
              <a:t>CircleArc</a:t>
            </a:r>
            <a:r>
              <a:rPr lang="en-GB" dirty="0">
                <a:ea typeface="Calibri"/>
                <a:cs typeface="Calibri"/>
              </a:rPr>
              <a:t> or </a:t>
            </a:r>
            <a:r>
              <a:rPr lang="en-GB" dirty="0" err="1">
                <a:ea typeface="Calibri"/>
                <a:cs typeface="Calibri"/>
              </a:rPr>
              <a:t>EllipseArc</a:t>
            </a:r>
            <a:r>
              <a:rPr lang="en-GB" dirty="0">
                <a:ea typeface="Calibri"/>
                <a:cs typeface="Calibri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  <a:cs typeface="Calibri"/>
              </a:rPr>
              <a:t>*</a:t>
            </a:r>
          </a:p>
          <a:p>
            <a:pPr lvl="2"/>
            <a:r>
              <a:rPr lang="en-GB" dirty="0">
                <a:ea typeface="Calibri"/>
                <a:cs typeface="Calibri"/>
              </a:rPr>
              <a:t>Points: List of point-IDs </a:t>
            </a:r>
          </a:p>
          <a:p>
            <a:pPr lvl="1"/>
            <a:r>
              <a:rPr lang="en-GB" dirty="0">
                <a:solidFill>
                  <a:schemeClr val="tx2"/>
                </a:solidFill>
                <a:ea typeface="Calibri"/>
                <a:cs typeface="Calibri"/>
              </a:rPr>
              <a:t>Surfaces</a:t>
            </a:r>
          </a:p>
          <a:p>
            <a:pPr lvl="2"/>
            <a:r>
              <a:rPr lang="en-GB" dirty="0">
                <a:ea typeface="Calibri"/>
                <a:cs typeface="Calibri"/>
              </a:rPr>
              <a:t>Outer boundary: List of curve-IDs</a:t>
            </a:r>
          </a:p>
          <a:p>
            <a:pPr lvl="2"/>
            <a:r>
              <a:rPr lang="en-GB" dirty="0">
                <a:ea typeface="Calibri"/>
                <a:cs typeface="Calibri"/>
              </a:rPr>
              <a:t>Inner boundaries: List of lists of curve-IDs</a:t>
            </a:r>
          </a:p>
          <a:p>
            <a:pPr lvl="2"/>
            <a:endParaRPr lang="en-GB" dirty="0">
              <a:ea typeface="Calibri"/>
              <a:cs typeface="Calibri"/>
            </a:endParaRPr>
          </a:p>
          <a:p>
            <a:pPr lvl="2"/>
            <a:endParaRPr lang="en-GB" dirty="0">
              <a:ea typeface="Calibri"/>
              <a:cs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445" y="1690688"/>
            <a:ext cx="3324689" cy="43725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E1373-8A7F-C955-E01E-EA8A2228213B}"/>
              </a:ext>
            </a:extLst>
          </p:cNvPr>
          <p:cNvSpPr txBox="1"/>
          <p:nvPr/>
        </p:nvSpPr>
        <p:spPr>
          <a:xfrm>
            <a:off x="744593" y="5823751"/>
            <a:ext cx="11543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Gmsh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also supports curve types: </a:t>
            </a:r>
            <a:r>
              <a:rPr lang="en-US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Bezier, </a:t>
            </a:r>
            <a:r>
              <a:rPr lang="en-US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BSpline</a:t>
            </a:r>
            <a:r>
              <a:rPr lang="en-US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en-US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Spline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60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 descr="A blue circle with a red and a white oval in the center&#10;&#10;Description automatically generated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997" y="1674144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755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7" y="1674144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94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7" y="1674144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185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7" y="1674144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4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8999-4A4B-F37C-5870-55B0B262A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ea typeface="Calibri Light"/>
                <a:cs typeface="Calibri Light"/>
              </a:rPr>
              <a:t>Geometry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GB" dirty="0">
                <a:latin typeface="Calibri"/>
                <a:ea typeface="Calibri Light"/>
                <a:cs typeface="Calibri Light"/>
              </a:rPr>
              <a:t>representation</a:t>
            </a:r>
            <a:endParaRPr lang="en-GB" dirty="0">
              <a:latin typeface="Calibri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AF716C0-B813-F84E-C31D-6B021E80E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54" y="1690688"/>
            <a:ext cx="3324689" cy="4372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0E73B-93CD-803C-C18E-41E761C4B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7" y="1674144"/>
            <a:ext cx="5852172" cy="438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61588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10495</TotalTime>
  <Words>705</Words>
  <Application>Microsoft Office PowerPoint</Application>
  <PresentationFormat>Widescreen</PresentationFormat>
  <Paragraphs>174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Courier New</vt:lpstr>
      <vt:lpstr>HFM(4-3)</vt:lpstr>
      <vt:lpstr>Geometries of strands and cables for simulations in FiQuS</vt:lpstr>
      <vt:lpstr>Program flow</vt:lpstr>
      <vt:lpstr>Program flow</vt:lpstr>
      <vt:lpstr>Geometry representation</vt:lpstr>
      <vt:lpstr>Geometry representation</vt:lpstr>
      <vt:lpstr>Geometry representation</vt:lpstr>
      <vt:lpstr>Geometry representation</vt:lpstr>
      <vt:lpstr>Geometry representation</vt:lpstr>
      <vt:lpstr>Geometry representation</vt:lpstr>
      <vt:lpstr>Geometry representation</vt:lpstr>
      <vt:lpstr>Geometry representation</vt:lpstr>
      <vt:lpstr>Additional information is necessary</vt:lpstr>
      <vt:lpstr>Additional necessary information - Strands</vt:lpstr>
      <vt:lpstr>Additional necessary information - Strands</vt:lpstr>
      <vt:lpstr>Additional necessary information - Strands</vt:lpstr>
      <vt:lpstr>Additional necessary information - Strands</vt:lpstr>
      <vt:lpstr>Additional necessary information - Strands</vt:lpstr>
      <vt:lpstr>Additional necessary information - Strands</vt:lpstr>
      <vt:lpstr>Additional necessary information - Strands</vt:lpstr>
      <vt:lpstr>Additional necessary information - Cable</vt:lpstr>
      <vt:lpstr>Additional necessary information - Cable</vt:lpstr>
      <vt:lpstr>Additional necessary information - Cable</vt:lpstr>
      <vt:lpstr>Additional necessary information - Cable</vt:lpstr>
      <vt:lpstr>Additional necessary information - Cable</vt:lpstr>
      <vt:lpstr>Additional necessary information - Cable</vt:lpstr>
      <vt:lpstr>Additional necessary information - Cable</vt:lpstr>
      <vt:lpstr>Additional necessary information - Cable</vt:lpstr>
      <vt:lpstr>Additional necessary information - Cable</vt:lpstr>
      <vt:lpstr>Considerations for meshing</vt:lpstr>
      <vt:lpstr>Considerations for meshing</vt:lpstr>
      <vt:lpstr>Considerations for meshing</vt:lpstr>
      <vt:lpstr>Considerations for meshing</vt:lpstr>
      <vt:lpstr>Considerations for meshing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Fredrik Magnus</dc:creator>
  <cp:lastModifiedBy>Fredrik Magnus</cp:lastModifiedBy>
  <cp:revision>196</cp:revision>
  <dcterms:created xsi:type="dcterms:W3CDTF">2024-01-30T09:49:49Z</dcterms:created>
  <dcterms:modified xsi:type="dcterms:W3CDTF">2024-02-12T08:51:48Z</dcterms:modified>
</cp:coreProperties>
</file>