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6" r:id="rId4"/>
    <p:sldId id="267" r:id="rId5"/>
    <p:sldId id="265" r:id="rId6"/>
    <p:sldId id="269" r:id="rId7"/>
    <p:sldId id="263" r:id="rId8"/>
    <p:sldId id="264" r:id="rId9"/>
    <p:sldId id="268" r:id="rId10"/>
    <p:sldId id="270" r:id="rId11"/>
    <p:sldId id="271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23634"/>
    <a:srgbClr val="4B94BA"/>
    <a:srgbClr val="B15431"/>
    <a:srgbClr val="2C6847"/>
    <a:srgbClr val="7B2226"/>
    <a:srgbClr val="4974BE"/>
    <a:srgbClr val="FFFFFF"/>
    <a:srgbClr val="F3BC43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6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F82C5-A4A5-0C4B-50B2-B6433D79023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1419317-88CB-491B-5E5D-74C415430BD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D6E235-6B09-1CE9-F06B-801218208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F6B7C2-3239-7C89-2F00-E3AB15AB36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5F23E3-D6D5-F42C-F42C-2DF184F2AF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143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FEE02-2138-D3D1-8D5F-83257B69A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AE8B7A-124F-A1E0-A698-1C181BF7F4D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169E20-CF81-8D30-0C6C-5CABFF286C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66283E-431D-8C5C-D939-C94FEBD88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1679E-19A8-E582-1B15-98B22344E6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552519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B6BBE1-DE6F-784B-BB85-0EF39DCB10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F83121C-9EAD-CD23-26FE-D2E614EA82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FAFEEF-5E4D-913E-7638-F9795ABC13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DD3E4D-9332-A6E6-3215-3CD188F23D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297ED9-B91F-1924-800A-26EE13960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65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6DE03D-65AF-64ED-000A-FAAD13102B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5879BA-8AF5-D291-FDAD-8CFBC5FA8D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842051-2611-026F-6B3C-B4B23CD575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DE9193-EFC0-D494-3241-DFF3E65DDF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9ECC32-452C-76C8-D6AF-70955C2CA0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0082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784F5-0B23-646A-9995-97C763CA8A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E7552B0-160F-6EEC-CA69-23AC97D8F8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FFB75-7861-D2D0-D50E-C18EB10EF9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8A1993-2ABE-D75B-A995-4652432580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C526E24-18BD-ED3A-D2B3-95F4A6E3D8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91857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A137A7-1935-C526-3972-427E96A80A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CB36F9-E88B-F60D-BE8F-E450731C81D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2DAA2D-AE50-D0D7-FF86-D905D1D4FA9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3AA78D-7567-4472-620C-AC1D5F919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32DACC-D884-CA8C-5A2D-1A33FE4E2E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B3DE3E-2C16-76D1-5279-AFE8401B54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75899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C38A50-C7B5-F3FE-3118-9F633CABAC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8D1642-5A6C-FEF0-C89A-AD4D3673F9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392FBE-010E-CEE7-EAB6-11A9BC4E82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039847A-413A-F410-DB28-7BC551C397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6779704-2976-73DE-D176-CD245B648E8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F9F18E-F78D-8842-6465-0C72EA9718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B2FFA9-C41B-8F7C-13B8-D81F1E4054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AD2EAAF-DF05-8498-02FF-3DC8C54944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6067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805CA-B035-52C0-EACE-25F31AFCE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BF3696F-55D7-6604-5056-D6A5CDF3A9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520504A-D808-E189-2839-4BAEBD6033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57756ED-97FF-66BE-2A31-37031BFA7C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571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EB0E1A4-D8EC-DF8C-E1D3-EC5DBC14FB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F01CE6E-58F6-14CC-82B7-C68959A056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D210523-52E8-A171-CC57-40CC2656C0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7045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154512-8629-49FE-1A34-CF5B1299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76B178A-09C7-EAD8-8F69-6935CBB7E3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59BAC4A-191A-7EBB-C513-6F8759BBD65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4D6C02-8AF3-C784-A1F1-BB51DF719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F7F234C-4FAC-82D9-3225-1507537B9F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BEA8F8-4FA3-04E1-A6AA-59560929BC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795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9BEF43-34A2-ED04-2242-2A901F9FB7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3B9553-DFA6-8989-9AD0-143EF657D18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AE05885-1B3B-25BF-D375-7CC504783EE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6CCF1A-81EF-E655-A514-16FED2A7A3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49B91C-BDF2-17ED-1A29-82B703EA3A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845B7F8-F9B9-4553-19D0-8A6251DD38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3105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45BA142-4490-C173-7FF3-A123EBECD5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AA5355-6B19-0EA2-AFA5-E12DFF81389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524CE1-6790-2D5A-D050-2D96631E43E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3241513-610C-4DF7-B118-3EA40BD9335D}" type="datetimeFigureOut">
              <a:rPr lang="en-US" smtClean="0"/>
              <a:t>3/22/2024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6836E5-B07D-C255-190D-D9454702F6E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EA190-9821-4B95-246D-D58C22CB1E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6304A76-2B3F-47AF-B712-DEAE97018D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44632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F3D6ECC-D36E-46B3-B3AB-FBD76F35CF2B}"/>
              </a:ext>
            </a:extLst>
          </p:cNvPr>
          <p:cNvSpPr/>
          <p:nvPr/>
        </p:nvSpPr>
        <p:spPr>
          <a:xfrm>
            <a:off x="1333658" y="788764"/>
            <a:ext cx="9905472" cy="24313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5400" b="1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CBG Work </a:t>
            </a:r>
            <a:r>
              <a:rPr lang="en-GB" sz="5400" b="1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sz="5400" b="1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and Objectives for 2024-2025</a:t>
            </a:r>
            <a:endParaRPr lang="lt-LT" sz="5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2C6F88E-1649-4A3A-A093-D79E52FFBE78}"/>
              </a:ext>
            </a:extLst>
          </p:cNvPr>
          <p:cNvSpPr txBox="1"/>
          <p:nvPr/>
        </p:nvSpPr>
        <p:spPr>
          <a:xfrm>
            <a:off x="4554245" y="4376246"/>
            <a:ext cx="6868893" cy="19645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800" b="1" dirty="0">
                <a:solidFill>
                  <a:srgbClr val="0070C0"/>
                </a:solidFill>
              </a:rPr>
              <a:t>Chair Brigita Abakevičienė</a:t>
            </a:r>
          </a:p>
          <a:p>
            <a:pPr>
              <a:lnSpc>
                <a:spcPct val="150000"/>
              </a:lnSpc>
            </a:pPr>
            <a:r>
              <a:rPr lang="en-GB" sz="2800" b="1" dirty="0">
                <a:solidFill>
                  <a:srgbClr val="0070C0"/>
                </a:solidFill>
              </a:rPr>
              <a:t>Deputy Chair </a:t>
            </a:r>
            <a:r>
              <a:rPr lang="en-GB" sz="2800" b="1" dirty="0" err="1">
                <a:solidFill>
                  <a:srgbClr val="0070C0"/>
                </a:solidFill>
              </a:rPr>
              <a:t>Kārlis</a:t>
            </a:r>
            <a:r>
              <a:rPr lang="en-GB" sz="2800" b="1" dirty="0">
                <a:solidFill>
                  <a:srgbClr val="0070C0"/>
                </a:solidFill>
              </a:rPr>
              <a:t> Dreimanis</a:t>
            </a:r>
          </a:p>
          <a:p>
            <a:pPr>
              <a:lnSpc>
                <a:spcPct val="150000"/>
              </a:lnSpc>
            </a:pPr>
            <a:r>
              <a:rPr lang="en-GB" sz="2800" b="1" dirty="0">
                <a:solidFill>
                  <a:srgbClr val="0070C0"/>
                </a:solidFill>
              </a:rPr>
              <a:t>All representatives of CBG</a:t>
            </a:r>
          </a:p>
        </p:txBody>
      </p:sp>
    </p:spTree>
    <p:extLst>
      <p:ext uri="{BB962C8B-B14F-4D97-AF65-F5344CB8AC3E}">
        <p14:creationId xmlns:p14="http://schemas.microsoft.com/office/powerpoint/2010/main" val="44786055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A1DEF697-1A17-490B-B509-E38793499BB1}"/>
              </a:ext>
            </a:extLst>
          </p:cNvPr>
          <p:cNvSpPr/>
          <p:nvPr/>
        </p:nvSpPr>
        <p:spPr>
          <a:xfrm>
            <a:off x="300361" y="339467"/>
            <a:ext cx="11591278" cy="42421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20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objectives of the CERN Baltic Group are:</a:t>
            </a:r>
            <a:endParaRPr lang="en-US" sz="2000" b="1" dirty="0">
              <a:solidFill>
                <a:srgbClr val="77777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Coordination of the Baltic research institutions activities towards CERN and related Collaborations/Experiments;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Strengthening and development of Baltic High Energy Physics community;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Foster cooperation between CERN and local industry in the Baltic States and generate new opportunities via joint research projects and contacts;</a:t>
            </a: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  <a:buFont typeface="+mj-lt"/>
              <a:buAutoNum type="arabicPeriod"/>
            </a:pP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Development of the Baltic international multidisciplinary masters/doctoral level study </a:t>
            </a:r>
            <a:r>
              <a:rPr lang="en-US" dirty="0" err="1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</a:t>
            </a:r>
            <a:r>
              <a:rPr lang="en-US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High Energy Physics and Accelerator Technologies, and related areas.</a:t>
            </a:r>
          </a:p>
          <a:p>
            <a:pPr>
              <a:lnSpc>
                <a:spcPct val="150000"/>
              </a:lnSpc>
              <a:buFont typeface="+mj-lt"/>
              <a:buAutoNum type="arabicPeriod"/>
            </a:pPr>
            <a:endParaRPr lang="en-US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endParaRPr lang="en-US" dirty="0">
              <a:solidFill>
                <a:srgbClr val="555555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8E6CDB-68D5-4E4B-A77F-3D2A5DAA4F51}"/>
              </a:ext>
            </a:extLst>
          </p:cNvPr>
          <p:cNvSpPr/>
          <p:nvPr/>
        </p:nvSpPr>
        <p:spPr>
          <a:xfrm>
            <a:off x="424649" y="4466676"/>
            <a:ext cx="10898818" cy="1305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main principles of the CERN Baltic Group are:</a:t>
            </a:r>
            <a:r>
              <a:rPr lang="en-US" sz="2800" dirty="0">
                <a:solidFill>
                  <a:srgbClr val="4D4D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r>
              <a:rPr lang="en-US" sz="2800" b="1" dirty="0">
                <a:solidFill>
                  <a:srgbClr val="4D4DE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transparency, honesty, sharing, and collaboration.</a:t>
            </a:r>
            <a:endParaRPr lang="en-US" sz="2800" dirty="0">
              <a:solidFill>
                <a:srgbClr val="777777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89277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2B31AF-4366-45C0-9CCB-2ABB8B3DAE36}"/>
              </a:ext>
            </a:extLst>
          </p:cNvPr>
          <p:cNvSpPr/>
          <p:nvPr/>
        </p:nvSpPr>
        <p:spPr>
          <a:xfrm>
            <a:off x="2892642" y="817952"/>
            <a:ext cx="5671351" cy="22580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5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 are strong together!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13A1E56-33E9-465E-983A-4C05396E13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79250" y="3588797"/>
            <a:ext cx="9582725" cy="3164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72002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8E497422-2EB3-4070-A708-7E5C27BF1B0D}"/>
              </a:ext>
            </a:extLst>
          </p:cNvPr>
          <p:cNvSpPr txBox="1"/>
          <p:nvPr/>
        </p:nvSpPr>
        <p:spPr>
          <a:xfrm>
            <a:off x="255029" y="749416"/>
            <a:ext cx="9235200" cy="1974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increase the visibility and recognisability of the CBG !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Development of the visual identity;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 of social media channels (</a:t>
            </a:r>
            <a:r>
              <a:rPr lang="en-GB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</a:t>
            </a: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etc.);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Creation of a motto / slogan / tagline.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F50843E-5134-4B15-9907-C78EB4B8F9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5029" y="2886330"/>
            <a:ext cx="7598233" cy="32700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50B2C357-B317-4AF7-BFBE-CCA24D8C6FC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93" t="18618" r="16917" b="31344"/>
          <a:stretch/>
        </p:blipFill>
        <p:spPr>
          <a:xfrm>
            <a:off x="9204821" y="1476940"/>
            <a:ext cx="1946758" cy="20918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5CB770-6C11-47C8-BAEC-82B7E2E0658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10528" y="4838872"/>
            <a:ext cx="5588587" cy="18913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9357519-BB0D-45AF-9EC8-99B766ED8C62}"/>
              </a:ext>
            </a:extLst>
          </p:cNvPr>
          <p:cNvSpPr txBox="1"/>
          <p:nvPr/>
        </p:nvSpPr>
        <p:spPr>
          <a:xfrm>
            <a:off x="255029" y="88332"/>
            <a:ext cx="289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b="1" dirty="0">
                <a:solidFill>
                  <a:srgbClr val="0070C0"/>
                </a:solidFill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35807849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E0C8C9E2-426B-4F9C-86EC-55FCCCCC4D72}"/>
              </a:ext>
            </a:extLst>
          </p:cNvPr>
          <p:cNvSpPr txBox="1"/>
          <p:nvPr/>
        </p:nvSpPr>
        <p:spPr>
          <a:xfrm>
            <a:off x="210151" y="806019"/>
            <a:ext cx="11614906" cy="159351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support the existing CBG events (School and Conference);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Jointly looking for potential sponsors for the events;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investigate developing other joint events (online colloquia for students ?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49BF38-1A9B-4C5A-B3E0-2B71F3ED0D9C}"/>
              </a:ext>
            </a:extLst>
          </p:cNvPr>
          <p:cNvSpPr txBox="1"/>
          <p:nvPr/>
        </p:nvSpPr>
        <p:spPr>
          <a:xfrm>
            <a:off x="255029" y="88332"/>
            <a:ext cx="289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b="1" dirty="0">
                <a:solidFill>
                  <a:srgbClr val="0070C0"/>
                </a:solidFill>
              </a:rPr>
              <a:t>OBJECTIVES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6112A34-13AE-4F5D-A28B-767B098A56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81748" y="4435863"/>
            <a:ext cx="6583005" cy="234912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EE680A3-E02D-4D70-8FC7-6C86FA00499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12020" y="6279603"/>
            <a:ext cx="1652733" cy="5152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F4C5A11-ECA4-4354-B52F-D5BE7EC6793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43" y="2628085"/>
            <a:ext cx="6527576" cy="2678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0348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20DE9B1A-ADB6-41D9-81B4-177A2CB8F9C2}"/>
              </a:ext>
            </a:extLst>
          </p:cNvPr>
          <p:cNvSpPr txBox="1"/>
          <p:nvPr/>
        </p:nvSpPr>
        <p:spPr>
          <a:xfrm>
            <a:off x="210151" y="806019"/>
            <a:ext cx="11614906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jointly organize the International Masterclasses in the Baltic States;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</a:p>
          <a:p>
            <a:pPr algn="just"/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(International Particle, CMS, etc. masterclasses)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49BF38-1A9B-4C5A-B3E0-2B71F3ED0D9C}"/>
              </a:ext>
            </a:extLst>
          </p:cNvPr>
          <p:cNvSpPr txBox="1"/>
          <p:nvPr/>
        </p:nvSpPr>
        <p:spPr>
          <a:xfrm>
            <a:off x="255029" y="88332"/>
            <a:ext cx="289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b="1" dirty="0">
                <a:solidFill>
                  <a:srgbClr val="0070C0"/>
                </a:solidFill>
              </a:rPr>
              <a:t>OBJECTIVES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61AC295-051B-4EF7-9036-D6D4BFCCD9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68829" y="1907950"/>
            <a:ext cx="6854341" cy="4638222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4D345A3E-5EA8-475A-B117-40C73FAC3AA0}"/>
              </a:ext>
            </a:extLst>
          </p:cNvPr>
          <p:cNvSpPr/>
          <p:nvPr/>
        </p:nvSpPr>
        <p:spPr>
          <a:xfrm>
            <a:off x="6161103" y="3089429"/>
            <a:ext cx="1740023" cy="3543011"/>
          </a:xfrm>
          <a:prstGeom prst="rect">
            <a:avLst/>
          </a:prstGeom>
          <a:noFill/>
          <a:ln w="57150">
            <a:solidFill>
              <a:srgbClr val="92D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06228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99E5DA89-12F5-43C7-B099-B376DD71B476}"/>
              </a:ext>
            </a:extLst>
          </p:cNvPr>
          <p:cNvSpPr txBox="1"/>
          <p:nvPr/>
        </p:nvSpPr>
        <p:spPr>
          <a:xfrm>
            <a:off x="255029" y="88332"/>
            <a:ext cx="289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b="1" dirty="0">
                <a:solidFill>
                  <a:srgbClr val="0070C0"/>
                </a:solidFill>
              </a:rPr>
              <a:t>OBJECTIVES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5CF1626-760C-4E4A-BE97-14851F284FB4}"/>
              </a:ext>
            </a:extLst>
          </p:cNvPr>
          <p:cNvSpPr txBox="1"/>
          <p:nvPr/>
        </p:nvSpPr>
        <p:spPr>
          <a:xfrm>
            <a:off x="255030" y="1154916"/>
            <a:ext cx="11936970" cy="45481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B2363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 the revitalization of the “Science and Technology” working group !</a:t>
            </a:r>
          </a:p>
          <a:p>
            <a:pPr>
              <a:lnSpc>
                <a:spcPct val="150000"/>
              </a:lnSpc>
            </a:pPr>
            <a:endParaRPr lang="en-US" sz="2000" b="1" dirty="0">
              <a:solidFill>
                <a:srgbClr val="B23634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events taken place in 2023;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Potentially using Masterclasses in HEP as a catalyst for activity ?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Must increase the involvement of NICPB (KBFI) in CMS-related activities !</a:t>
            </a:r>
          </a:p>
          <a:p>
            <a:pPr lvl="1">
              <a:lnSpc>
                <a:spcPct val="150000"/>
              </a:lnSpc>
            </a:pPr>
            <a:endParaRPr lang="en-GB" sz="20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panic yet ! We are confident that this WG can be revitalised</a:t>
            </a:r>
            <a:b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become an integral part of CBG activities.</a:t>
            </a:r>
          </a:p>
          <a:p>
            <a:pPr>
              <a:lnSpc>
                <a:spcPct val="150000"/>
              </a:lnSpc>
            </a:pPr>
            <a:endParaRPr lang="en-GB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504506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CB71D85-A01D-409B-807B-2DAB6AFCD3E6}"/>
              </a:ext>
            </a:extLst>
          </p:cNvPr>
          <p:cNvSpPr/>
          <p:nvPr/>
        </p:nvSpPr>
        <p:spPr>
          <a:xfrm>
            <a:off x="450338" y="553536"/>
            <a:ext cx="10930835" cy="16858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t-LT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lt-LT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active CBG Working Groups: 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- Advanced Particle Therapy Center for the Baltic States;</a:t>
            </a:r>
          </a:p>
          <a:p>
            <a:pPr>
              <a:lnSpc>
                <a:spcPct val="150000"/>
              </a:lnSpc>
            </a:pP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- </a:t>
            </a:r>
            <a:r>
              <a:rPr lang="lt-LT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Study</a:t>
            </a:r>
            <a:r>
              <a:rPr lang="lt-LT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Programmes</a:t>
            </a:r>
            <a:r>
              <a:rPr lang="en-US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 </a:t>
            </a:r>
            <a:endParaRPr lang="en-GB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3E73D5B-9F27-4978-B23D-795625EF08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7701" y="2545925"/>
            <a:ext cx="3362794" cy="29912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2475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5FFE3543-847F-429A-A826-3F19D4B2B18C}"/>
              </a:ext>
            </a:extLst>
          </p:cNvPr>
          <p:cNvSpPr txBox="1"/>
          <p:nvPr/>
        </p:nvSpPr>
        <p:spPr>
          <a:xfrm>
            <a:off x="210151" y="1068017"/>
            <a:ext cx="9164668" cy="1974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continue a periodic Coordination Team Meetings (CTM);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Aim for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~4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short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meetings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per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Predominantly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online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Maybe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in-person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CTM per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?</a:t>
            </a:r>
            <a:endParaRPr lang="en-GB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049BF38-1A9B-4C5A-B3E0-2B71F3ED0D9C}"/>
              </a:ext>
            </a:extLst>
          </p:cNvPr>
          <p:cNvSpPr txBox="1"/>
          <p:nvPr/>
        </p:nvSpPr>
        <p:spPr>
          <a:xfrm>
            <a:off x="255029" y="88332"/>
            <a:ext cx="289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b="1" dirty="0">
                <a:solidFill>
                  <a:srgbClr val="0070C0"/>
                </a:solidFill>
              </a:rPr>
              <a:t>OBJECTIVES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7B080BC-8569-4D4D-9976-0FDA8022A3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92181" y="2294510"/>
            <a:ext cx="6292360" cy="42762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779617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61470AA-A5E2-4CBB-9064-35304AF02DE0}"/>
              </a:ext>
            </a:extLst>
          </p:cNvPr>
          <p:cNvSpPr txBox="1"/>
          <p:nvPr/>
        </p:nvSpPr>
        <p:spPr>
          <a:xfrm>
            <a:off x="255029" y="88332"/>
            <a:ext cx="2894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2800" b="1" dirty="0">
                <a:solidFill>
                  <a:srgbClr val="0070C0"/>
                </a:solidFill>
              </a:rPr>
              <a:t>OBJECTIVES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AE9C18-193B-444C-B4A3-48649F2F27A8}"/>
              </a:ext>
            </a:extLst>
          </p:cNvPr>
          <p:cNvSpPr txBox="1"/>
          <p:nvPr/>
        </p:nvSpPr>
        <p:spPr>
          <a:xfrm>
            <a:off x="359569" y="893389"/>
            <a:ext cx="9911896" cy="57484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review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existing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CBG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MoU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see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u="sng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if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any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ammendments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are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needed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endParaRPr lang="lv-LV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particular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investigate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establishing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small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institutional</a:t>
            </a:r>
            <a:b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annual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cover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minor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expenses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Coffee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breaks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&amp;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snacks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GMs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Prizes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poster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session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winners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@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CBCs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</a:p>
          <a:p>
            <a:pPr marL="8001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Webpage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maintanence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lvl="1">
              <a:lnSpc>
                <a:spcPct val="150000"/>
              </a:lnSpc>
            </a:pP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lv-LV" sz="20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etc</a:t>
            </a:r>
            <a:r>
              <a:rPr lang="lv-LV" sz="20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...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Potentially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to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support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CBG </a:t>
            </a:r>
            <a:r>
              <a:rPr lang="lv-LV" sz="2400" b="1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events</a:t>
            </a:r>
            <a:r>
              <a:rPr lang="lv-LV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…</a:t>
            </a:r>
          </a:p>
          <a:p>
            <a:pPr lvl="1">
              <a:lnSpc>
                <a:spcPct val="150000"/>
              </a:lnSpc>
            </a:pPr>
            <a:endParaRPr lang="lv-LV" sz="2400" b="1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DE657C9-CF65-4BE0-AE19-04804B90BB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900" t="14531" r="13101" b="7359"/>
          <a:stretch/>
        </p:blipFill>
        <p:spPr>
          <a:xfrm>
            <a:off x="6696456" y="4421758"/>
            <a:ext cx="1742625" cy="203162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DA148A0-960B-4B21-AD59-857E9B4BDAC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0147" y="3203834"/>
            <a:ext cx="2562635" cy="2760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77638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C2EAC5D9-37D8-409A-8A88-3DF98DD8B431}"/>
              </a:ext>
            </a:extLst>
          </p:cNvPr>
          <p:cNvSpPr txBox="1"/>
          <p:nvPr/>
        </p:nvSpPr>
        <p:spPr>
          <a:xfrm>
            <a:off x="600767" y="917097"/>
            <a:ext cx="8596497" cy="11318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next (14</a:t>
            </a:r>
            <a:r>
              <a:rPr lang="en-GB" sz="2400" b="1" baseline="300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CERN Baltic Group General meeting;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time, place)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D3D3A4B-9949-4A88-BA43-905F687DCEC2}"/>
              </a:ext>
            </a:extLst>
          </p:cNvPr>
          <p:cNvSpPr txBox="1"/>
          <p:nvPr/>
        </p:nvSpPr>
        <p:spPr>
          <a:xfrm>
            <a:off x="600768" y="3315548"/>
            <a:ext cx="8596497" cy="113184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GB" sz="2400" b="1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Coordination Team meeting; </a:t>
            </a: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</a:p>
          <a:p>
            <a:pPr>
              <a:lnSpc>
                <a:spcPct val="150000"/>
              </a:lnSpc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              </a:t>
            </a:r>
            <a:r>
              <a:rPr lang="en-GB" sz="20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en-US" sz="2000" dirty="0">
                <a:latin typeface="Arial" panose="020B0604020202020204" pitchFamily="34" charset="0"/>
                <a:cs typeface="Arial" panose="020B0604020202020204" pitchFamily="34" charset="0"/>
              </a:rPr>
              <a:t>time, place)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67601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643</TotalTime>
  <Words>427</Words>
  <Application>Microsoft Office PowerPoint</Application>
  <PresentationFormat>Widescreen</PresentationFormat>
  <Paragraphs>52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Aptos</vt:lpstr>
      <vt:lpstr>Aptos Display</vt:lpstr>
      <vt:lpstr>Arial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Giedrė Urkė</dc:creator>
  <cp:lastModifiedBy>BrigitA</cp:lastModifiedBy>
  <cp:revision>27</cp:revision>
  <dcterms:created xsi:type="dcterms:W3CDTF">2024-03-08T08:27:36Z</dcterms:created>
  <dcterms:modified xsi:type="dcterms:W3CDTF">2024-03-22T14:44:59Z</dcterms:modified>
</cp:coreProperties>
</file>