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68" r:id="rId3"/>
    <p:sldId id="472" r:id="rId4"/>
    <p:sldId id="471" r:id="rId5"/>
    <p:sldId id="462" r:id="rId6"/>
    <p:sldId id="474" r:id="rId7"/>
    <p:sldId id="270" r:id="rId8"/>
    <p:sldId id="473" r:id="rId9"/>
    <p:sldId id="476" r:id="rId10"/>
    <p:sldId id="477" r:id="rId11"/>
    <p:sldId id="481" r:id="rId12"/>
    <p:sldId id="482" r:id="rId13"/>
    <p:sldId id="483" r:id="rId14"/>
    <p:sldId id="484" r:id="rId15"/>
    <p:sldId id="496" r:id="rId16"/>
    <p:sldId id="495" r:id="rId17"/>
    <p:sldId id="499" r:id="rId18"/>
    <p:sldId id="497" r:id="rId19"/>
    <p:sldId id="498" r:id="rId20"/>
    <p:sldId id="500" r:id="rId21"/>
    <p:sldId id="501" r:id="rId22"/>
    <p:sldId id="502" r:id="rId23"/>
    <p:sldId id="466" r:id="rId24"/>
    <p:sldId id="489" r:id="rId25"/>
    <p:sldId id="490" r:id="rId26"/>
    <p:sldId id="511" r:id="rId27"/>
    <p:sldId id="512" r:id="rId28"/>
    <p:sldId id="513" r:id="rId29"/>
    <p:sldId id="515" r:id="rId30"/>
    <p:sldId id="517" r:id="rId31"/>
    <p:sldId id="518" r:id="rId32"/>
    <p:sldId id="519" r:id="rId33"/>
    <p:sldId id="516" r:id="rId34"/>
    <p:sldId id="520" r:id="rId35"/>
    <p:sldId id="504" r:id="rId36"/>
    <p:sldId id="505" r:id="rId37"/>
    <p:sldId id="506" r:id="rId38"/>
    <p:sldId id="507" r:id="rId39"/>
    <p:sldId id="508" r:id="rId40"/>
    <p:sldId id="510" r:id="rId41"/>
    <p:sldId id="509" r:id="rId42"/>
    <p:sldId id="514" r:id="rId43"/>
    <p:sldId id="29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0066"/>
    <a:srgbClr val="0066CC"/>
    <a:srgbClr val="6B6BDB"/>
    <a:srgbClr val="8D8DE3"/>
    <a:srgbClr val="B5B5ED"/>
    <a:srgbClr val="0000C8"/>
    <a:srgbClr val="C3C3E7"/>
    <a:srgbClr val="FFFFFF"/>
    <a:srgbClr val="E7F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F722D5-1526-49EF-9766-DFFB7D967C76}" v="16" dt="2023-09-26T08:21:04.951"/>
  </p1510:revLst>
</p1510:revInfo>
</file>

<file path=ppt/tableStyles.xml><?xml version="1.0" encoding="utf-8"?>
<a:tblStyleLst xmlns:a="http://schemas.openxmlformats.org/drawingml/2006/main" def="{5C22544A-7EE6-4342-B048-85BDC9FD1C3A}">
  <a:tblStyle styleId="{5C22544A-7EE6-4342-B048-85BDC9FD1C3A}" styleName="Vidējs stils 2 - izcēlum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4" autoAdjust="0"/>
    <p:restoredTop sz="94660"/>
  </p:normalViewPr>
  <p:slideViewPr>
    <p:cSldViewPr snapToGrid="0">
      <p:cViewPr>
        <p:scale>
          <a:sx n="66" d="100"/>
          <a:sy n="66" d="100"/>
        </p:scale>
        <p:origin x="-1320" y="-485"/>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974C10-D07A-47A5-BBA6-AD5516FA9EFA}" type="datetimeFigureOut">
              <a:rPr lang="en-US" smtClean="0"/>
              <a:t>3/22/2024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1061A4-5329-4CF1-B370-36852AD4C167}" type="slidenum">
              <a:rPr lang="en-US" smtClean="0"/>
              <a:t>‹#›</a:t>
            </a:fld>
            <a:endParaRPr lang="en-US"/>
          </a:p>
        </p:txBody>
      </p:sp>
    </p:spTree>
    <p:extLst>
      <p:ext uri="{BB962C8B-B14F-4D97-AF65-F5344CB8AC3E}">
        <p14:creationId xmlns:p14="http://schemas.microsoft.com/office/powerpoint/2010/main" val="1708883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bg>
      <p:bgPr>
        <a:solidFill>
          <a:srgbClr val="E7F3FF"/>
        </a:solidFill>
        <a:effectLst/>
      </p:bgPr>
    </p:bg>
    <p:spTree>
      <p:nvGrpSpPr>
        <p:cNvPr id="1" name=""/>
        <p:cNvGrpSpPr/>
        <p:nvPr/>
      </p:nvGrpSpPr>
      <p:grpSpPr>
        <a:xfrm>
          <a:off x="0" y="0"/>
          <a:ext cx="0" cy="0"/>
          <a:chOff x="0" y="0"/>
          <a:chExt cx="0" cy="0"/>
        </a:xfrm>
      </p:grpSpPr>
      <p:sp>
        <p:nvSpPr>
          <p:cNvPr id="23" name="Taisnstūris 22">
            <a:extLst>
              <a:ext uri="{FF2B5EF4-FFF2-40B4-BE49-F238E27FC236}">
                <a16:creationId xmlns:a16="http://schemas.microsoft.com/office/drawing/2014/main" xmlns=""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7" name="Taisnstūris 26">
            <a:extLst>
              <a:ext uri="{FF2B5EF4-FFF2-40B4-BE49-F238E27FC236}">
                <a16:creationId xmlns:a16="http://schemas.microsoft.com/office/drawing/2014/main" xmlns="" id="{46A3448C-0041-ABAB-1649-2E6F3686EE5F}"/>
              </a:ext>
            </a:extLst>
          </p:cNvPr>
          <p:cNvSpPr/>
          <p:nvPr userDrawn="1"/>
        </p:nvSpPr>
        <p:spPr>
          <a:xfrm>
            <a:off x="0" y="5019187"/>
            <a:ext cx="12192000" cy="1477296"/>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xmlns=""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xmlns=""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24" name="Taisnstūris 23">
            <a:extLst>
              <a:ext uri="{FF2B5EF4-FFF2-40B4-BE49-F238E27FC236}">
                <a16:creationId xmlns:a16="http://schemas.microsoft.com/office/drawing/2014/main" xmlns="" id="{4CF946AC-56FF-D8CB-47C0-F0777D6105C3}"/>
              </a:ext>
            </a:extLst>
          </p:cNvPr>
          <p:cNvSpPr/>
          <p:nvPr userDrawn="1"/>
        </p:nvSpPr>
        <p:spPr>
          <a:xfrm>
            <a:off x="0" y="2239701"/>
            <a:ext cx="12192000" cy="290781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25" name="image1.png">
            <a:extLst>
              <a:ext uri="{FF2B5EF4-FFF2-40B4-BE49-F238E27FC236}">
                <a16:creationId xmlns:a16="http://schemas.microsoft.com/office/drawing/2014/main" xmlns="" id="{74AC4A6D-6420-E351-A22C-9DA4EAA9F179}"/>
              </a:ext>
            </a:extLst>
          </p:cNvPr>
          <p:cNvPicPr/>
          <p:nvPr userDrawn="1"/>
        </p:nvPicPr>
        <p:blipFill>
          <a:blip r:embed="rId2"/>
          <a:stretch>
            <a:fillRect/>
          </a:stretch>
        </p:blipFill>
        <p:spPr bwMode="auto">
          <a:xfrm>
            <a:off x="5396168" y="112345"/>
            <a:ext cx="1399663" cy="2034306"/>
          </a:xfrm>
          <a:prstGeom prst="rect">
            <a:avLst/>
          </a:prstGeom>
        </p:spPr>
      </p:pic>
      <p:grpSp>
        <p:nvGrpSpPr>
          <p:cNvPr id="14" name="Grupa 11">
            <a:extLst>
              <a:ext uri="{FF2B5EF4-FFF2-40B4-BE49-F238E27FC236}">
                <a16:creationId xmlns:a16="http://schemas.microsoft.com/office/drawing/2014/main" xmlns="" id="{49FB9BFF-1902-538D-BEF1-E89CE4750A95}"/>
              </a:ext>
            </a:extLst>
          </p:cNvPr>
          <p:cNvGrpSpPr/>
          <p:nvPr userDrawn="1"/>
        </p:nvGrpSpPr>
        <p:grpSpPr>
          <a:xfrm>
            <a:off x="-1" y="4606503"/>
            <a:ext cx="13103441" cy="2224868"/>
            <a:chOff x="-1" y="4606503"/>
            <a:chExt cx="13103441" cy="2224868"/>
          </a:xfrm>
        </p:grpSpPr>
        <p:sp>
          <p:nvSpPr>
            <p:cNvPr id="15" name="Brīvforma: forma 4">
              <a:extLst>
                <a:ext uri="{FF2B5EF4-FFF2-40B4-BE49-F238E27FC236}">
                  <a16:creationId xmlns:a16="http://schemas.microsoft.com/office/drawing/2014/main" xmlns="" id="{EDF1F0AC-81B3-39CB-4DF6-A98DB5BDC5E4}"/>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17" name="Grupa 5">
              <a:extLst>
                <a:ext uri="{FF2B5EF4-FFF2-40B4-BE49-F238E27FC236}">
                  <a16:creationId xmlns:a16="http://schemas.microsoft.com/office/drawing/2014/main" xmlns="" id="{B5B98520-BC64-025E-B0A0-5AFCE7015853}"/>
                </a:ext>
              </a:extLst>
            </p:cNvPr>
            <p:cNvGrpSpPr/>
            <p:nvPr userDrawn="1"/>
          </p:nvGrpSpPr>
          <p:grpSpPr>
            <a:xfrm>
              <a:off x="488807" y="6318323"/>
              <a:ext cx="493904" cy="488525"/>
              <a:chOff x="837053" y="6112310"/>
              <a:chExt cx="716684" cy="708879"/>
            </a:xfrm>
          </p:grpSpPr>
          <p:sp>
            <p:nvSpPr>
              <p:cNvPr id="18" name="Brīvforma: forma 6">
                <a:extLst>
                  <a:ext uri="{FF2B5EF4-FFF2-40B4-BE49-F238E27FC236}">
                    <a16:creationId xmlns:a16="http://schemas.microsoft.com/office/drawing/2014/main" xmlns="" id="{432E09A4-BE80-0094-BA25-BA853F7A5DAA}"/>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20" name="Brīvforma: forma 7">
                <a:extLst>
                  <a:ext uri="{FF2B5EF4-FFF2-40B4-BE49-F238E27FC236}">
                    <a16:creationId xmlns:a16="http://schemas.microsoft.com/office/drawing/2014/main" xmlns="" id="{A7E80D0F-8C61-1ECF-3E81-BC0BB186CEF2}"/>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22" name="Brīvforma: forma 8">
                <a:extLst>
                  <a:ext uri="{FF2B5EF4-FFF2-40B4-BE49-F238E27FC236}">
                    <a16:creationId xmlns:a16="http://schemas.microsoft.com/office/drawing/2014/main" xmlns="" id="{62BC0890-6D5B-434E-66AC-E865FD6B9EA8}"/>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26" name="Brīvforma: forma 9">
                <a:extLst>
                  <a:ext uri="{FF2B5EF4-FFF2-40B4-BE49-F238E27FC236}">
                    <a16:creationId xmlns:a16="http://schemas.microsoft.com/office/drawing/2014/main" xmlns="" id="{C7E08807-9F1C-F744-1D7E-D7B53D7BF284}"/>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343227227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CD1288D0-822C-51FC-BB1D-76FDAC6FF4E6}"/>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Attēla vietturis 2">
            <a:extLst>
              <a:ext uri="{FF2B5EF4-FFF2-40B4-BE49-F238E27FC236}">
                <a16:creationId xmlns:a16="http://schemas.microsoft.com/office/drawing/2014/main" xmlns="" id="{28C9B6FD-5CC6-B279-0A83-FD83BB5AEE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a vietturis 3">
            <a:extLst>
              <a:ext uri="{FF2B5EF4-FFF2-40B4-BE49-F238E27FC236}">
                <a16:creationId xmlns:a16="http://schemas.microsoft.com/office/drawing/2014/main" xmlns="" id="{4D689652-AFD1-6905-4BC1-D244D8F8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xmlns="" id="{D813F868-663E-24C8-64EB-6BAE46E59D20}"/>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6" name="Kājenes vietturis 5">
            <a:extLst>
              <a:ext uri="{FF2B5EF4-FFF2-40B4-BE49-F238E27FC236}">
                <a16:creationId xmlns:a16="http://schemas.microsoft.com/office/drawing/2014/main" xmlns="" id="{1BBE9FED-841F-4C9C-9C35-55A804F8530C}"/>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xmlns="" id="{FE992E7F-991F-8946-CA1B-65AFED99D60C}"/>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93768012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11E11252-2256-3599-0BA6-0060B057C111}"/>
              </a:ext>
            </a:extLst>
          </p:cNvPr>
          <p:cNvSpPr>
            <a:spLocks noGrp="1"/>
          </p:cNvSpPr>
          <p:nvPr>
            <p:ph type="title"/>
          </p:nvPr>
        </p:nvSpPr>
        <p:spPr/>
        <p:txBody>
          <a:bodyPr/>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xmlns="" id="{4B27365B-D611-75D6-C3BD-B6BD0DA71324}"/>
              </a:ext>
            </a:extLst>
          </p:cNvPr>
          <p:cNvSpPr>
            <a:spLocks noGrp="1"/>
          </p:cNvSpPr>
          <p:nvPr>
            <p:ph type="body" orient="vert" idx="1"/>
          </p:nvPr>
        </p:nvSpPr>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xmlns="" id="{025D69BF-DF4C-151D-652A-57525ABA89D0}"/>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5" name="Kājenes vietturis 4">
            <a:extLst>
              <a:ext uri="{FF2B5EF4-FFF2-40B4-BE49-F238E27FC236}">
                <a16:creationId xmlns:a16="http://schemas.microsoft.com/office/drawing/2014/main" xmlns="" id="{AEA22CAB-70DB-9E25-4F9B-12BD088D32E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xmlns="" id="{10F955C2-A80E-9672-D7CC-ADF427681AC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65776174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a:extLst>
              <a:ext uri="{FF2B5EF4-FFF2-40B4-BE49-F238E27FC236}">
                <a16:creationId xmlns:a16="http://schemas.microsoft.com/office/drawing/2014/main" xmlns="" id="{89F9596D-1855-04BB-8E5B-513A11176F94}"/>
              </a:ext>
            </a:extLst>
          </p:cNvPr>
          <p:cNvSpPr>
            <a:spLocks noGrp="1"/>
          </p:cNvSpPr>
          <p:nvPr>
            <p:ph type="title" orient="vert"/>
          </p:nvPr>
        </p:nvSpPr>
        <p:spPr>
          <a:xfrm>
            <a:off x="8724900" y="365125"/>
            <a:ext cx="2628900" cy="5811838"/>
          </a:xfrm>
        </p:spPr>
        <p:txBody>
          <a:bodyPr vert="eaVert"/>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xmlns="" id="{ED7AB7D3-839F-11A7-DBAF-F5D71A8E912A}"/>
              </a:ext>
            </a:extLst>
          </p:cNvPr>
          <p:cNvSpPr>
            <a:spLocks noGrp="1"/>
          </p:cNvSpPr>
          <p:nvPr>
            <p:ph type="body" orient="vert" idx="1"/>
          </p:nvPr>
        </p:nvSpPr>
        <p:spPr>
          <a:xfrm>
            <a:off x="838200" y="365125"/>
            <a:ext cx="7734300" cy="5811838"/>
          </a:xfrm>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xmlns="" id="{ADEB5646-8B5F-4843-5186-CFBD654686A8}"/>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5" name="Kājenes vietturis 4">
            <a:extLst>
              <a:ext uri="{FF2B5EF4-FFF2-40B4-BE49-F238E27FC236}">
                <a16:creationId xmlns:a16="http://schemas.microsoft.com/office/drawing/2014/main" xmlns="" id="{F0EF82F0-0586-4AD0-93BC-6E594057D45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xmlns="" id="{51823BC4-B604-53D1-6E44-AF85452A02D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227417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24" name="Picture 23"/>
          <p:cNvPicPr>
            <a:picLocks noChangeAspect="1"/>
          </p:cNvPicPr>
          <p:nvPr userDrawn="1"/>
        </p:nvPicPr>
        <p:blipFill rotWithShape="1">
          <a:blip r:embed="rId2" cstate="print">
            <a:alphaModFix amt="25000"/>
            <a:duotone>
              <a:schemeClr val="bg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l="-1" t="24959" r="-135" b="-1"/>
          <a:stretch/>
        </p:blipFill>
        <p:spPr>
          <a:xfrm>
            <a:off x="-1663" y="0"/>
            <a:ext cx="12207907" cy="6858000"/>
          </a:xfrm>
          <a:prstGeom prst="rect">
            <a:avLst/>
          </a:prstGeom>
        </p:spPr>
      </p:pic>
      <p:sp>
        <p:nvSpPr>
          <p:cNvPr id="5" name="Slide Number Placeholder 4"/>
          <p:cNvSpPr>
            <a:spLocks noGrp="1"/>
          </p:cNvSpPr>
          <p:nvPr>
            <p:ph type="sldNum" sz="quarter" idx="12"/>
          </p:nvPr>
        </p:nvSpPr>
        <p:spPr/>
        <p:txBody>
          <a:bodyPr/>
          <a:lstStyle/>
          <a:p>
            <a:fld id="{124B4910-06CA-4855-906E-4E1A599A3904}" type="slidenum">
              <a:rPr lang="lv-LV" smtClean="0"/>
              <a:t>‹#›</a:t>
            </a:fld>
            <a:endParaRPr lang="lv-LV"/>
          </a:p>
        </p:txBody>
      </p:sp>
      <p:pic>
        <p:nvPicPr>
          <p:cNvPr id="6" name="Picture 5"/>
          <p:cNvPicPr>
            <a:picLocks noChangeAspect="1"/>
          </p:cNvPicPr>
          <p:nvPr userDrawn="1"/>
        </p:nvPicPr>
        <p:blipFill rotWithShape="1">
          <a:blip r:embed="rId4">
            <a:extLst>
              <a:ext uri="{28A0092B-C50C-407E-A947-70E740481C1C}">
                <a14:useLocalDpi xmlns:a14="http://schemas.microsoft.com/office/drawing/2010/main" val="0"/>
              </a:ext>
            </a:extLst>
          </a:blip>
          <a:srcRect l="24285" t="65310" r="61207" b="10584"/>
          <a:stretch/>
        </p:blipFill>
        <p:spPr>
          <a:xfrm rot="10800000" flipH="1">
            <a:off x="1" y="0"/>
            <a:ext cx="1485900" cy="1850184"/>
          </a:xfrm>
          <a:prstGeom prst="rect">
            <a:avLst/>
          </a:prstGeom>
        </p:spPr>
      </p:pic>
    </p:spTree>
    <p:extLst>
      <p:ext uri="{BB962C8B-B14F-4D97-AF65-F5344CB8AC3E}">
        <p14:creationId xmlns:p14="http://schemas.microsoft.com/office/powerpoint/2010/main" val="75175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Virsraksta slaids">
    <p:bg>
      <p:bgPr>
        <a:solidFill>
          <a:srgbClr val="E7F3FF"/>
        </a:solidFill>
        <a:effectLst/>
      </p:bgPr>
    </p:bg>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xmlns=""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xmlns=""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3/22/2024</a:t>
            </a:fld>
            <a:endParaRPr lang="en-US"/>
          </a:p>
        </p:txBody>
      </p:sp>
      <p:sp>
        <p:nvSpPr>
          <p:cNvPr id="5" name="Kājenes vietturis 4">
            <a:extLst>
              <a:ext uri="{FF2B5EF4-FFF2-40B4-BE49-F238E27FC236}">
                <a16:creationId xmlns:a16="http://schemas.microsoft.com/office/drawing/2014/main" xmlns=""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xmlns=""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3" name="Taisnstūris 22">
            <a:extLst>
              <a:ext uri="{FF2B5EF4-FFF2-40B4-BE49-F238E27FC236}">
                <a16:creationId xmlns:a16="http://schemas.microsoft.com/office/drawing/2014/main" xmlns=""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Taisnstūris 23">
            <a:extLst>
              <a:ext uri="{FF2B5EF4-FFF2-40B4-BE49-F238E27FC236}">
                <a16:creationId xmlns:a16="http://schemas.microsoft.com/office/drawing/2014/main" xmlns="" id="{4CF946AC-56FF-D8CB-47C0-F0777D6105C3}"/>
              </a:ext>
            </a:extLst>
          </p:cNvPr>
          <p:cNvSpPr/>
          <p:nvPr userDrawn="1"/>
        </p:nvSpPr>
        <p:spPr>
          <a:xfrm>
            <a:off x="0" y="2239701"/>
            <a:ext cx="12192000" cy="290781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xmlns=""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grpSp>
        <p:nvGrpSpPr>
          <p:cNvPr id="15" name="Grupa 11">
            <a:extLst>
              <a:ext uri="{FF2B5EF4-FFF2-40B4-BE49-F238E27FC236}">
                <a16:creationId xmlns:a16="http://schemas.microsoft.com/office/drawing/2014/main" xmlns="" id="{49FB9BFF-1902-538D-BEF1-E89CE4750A95}"/>
              </a:ext>
            </a:extLst>
          </p:cNvPr>
          <p:cNvGrpSpPr/>
          <p:nvPr userDrawn="1"/>
        </p:nvGrpSpPr>
        <p:grpSpPr>
          <a:xfrm>
            <a:off x="-1" y="4606503"/>
            <a:ext cx="13103441" cy="2224868"/>
            <a:chOff x="-1" y="4606503"/>
            <a:chExt cx="13103441" cy="2224868"/>
          </a:xfrm>
        </p:grpSpPr>
        <p:sp>
          <p:nvSpPr>
            <p:cNvPr id="16" name="Brīvforma: forma 4">
              <a:extLst>
                <a:ext uri="{FF2B5EF4-FFF2-40B4-BE49-F238E27FC236}">
                  <a16:creationId xmlns:a16="http://schemas.microsoft.com/office/drawing/2014/main" xmlns="" id="{EDF1F0AC-81B3-39CB-4DF6-A98DB5BDC5E4}"/>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17" name="Grupa 5">
              <a:extLst>
                <a:ext uri="{FF2B5EF4-FFF2-40B4-BE49-F238E27FC236}">
                  <a16:creationId xmlns:a16="http://schemas.microsoft.com/office/drawing/2014/main" xmlns="" id="{B5B98520-BC64-025E-B0A0-5AFCE7015853}"/>
                </a:ext>
              </a:extLst>
            </p:cNvPr>
            <p:cNvGrpSpPr/>
            <p:nvPr userDrawn="1"/>
          </p:nvGrpSpPr>
          <p:grpSpPr>
            <a:xfrm>
              <a:off x="488807" y="6318323"/>
              <a:ext cx="493904" cy="488525"/>
              <a:chOff x="837053" y="6112310"/>
              <a:chExt cx="716684" cy="708879"/>
            </a:xfrm>
          </p:grpSpPr>
          <p:sp>
            <p:nvSpPr>
              <p:cNvPr id="18" name="Brīvforma: forma 6">
                <a:extLst>
                  <a:ext uri="{FF2B5EF4-FFF2-40B4-BE49-F238E27FC236}">
                    <a16:creationId xmlns:a16="http://schemas.microsoft.com/office/drawing/2014/main" xmlns="" id="{432E09A4-BE80-0094-BA25-BA853F7A5DAA}"/>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19" name="Brīvforma: forma 7">
                <a:extLst>
                  <a:ext uri="{FF2B5EF4-FFF2-40B4-BE49-F238E27FC236}">
                    <a16:creationId xmlns:a16="http://schemas.microsoft.com/office/drawing/2014/main" xmlns="" id="{A7E80D0F-8C61-1ECF-3E81-BC0BB186CEF2}"/>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20" name="Brīvforma: forma 8">
                <a:extLst>
                  <a:ext uri="{FF2B5EF4-FFF2-40B4-BE49-F238E27FC236}">
                    <a16:creationId xmlns:a16="http://schemas.microsoft.com/office/drawing/2014/main" xmlns="" id="{62BC0890-6D5B-434E-66AC-E865FD6B9EA8}"/>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21" name="Brīvforma: forma 9">
                <a:extLst>
                  <a:ext uri="{FF2B5EF4-FFF2-40B4-BE49-F238E27FC236}">
                    <a16:creationId xmlns:a16="http://schemas.microsoft.com/office/drawing/2014/main" xmlns="" id="{C7E08807-9F1C-F744-1D7E-D7B53D7BF284}"/>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145163519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Virsraksts un saturs">
    <p:bg>
      <p:bgPr>
        <a:solidFill>
          <a:srgbClr val="E7F3FF"/>
        </a:solidFill>
        <a:effectLst/>
      </p:bgPr>
    </p:bg>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xmlns="" id="{7F041BFA-A43E-EE04-8A09-199BD8C54E3B}"/>
              </a:ext>
            </a:extLst>
          </p:cNvPr>
          <p:cNvSpPr>
            <a:spLocks noGrp="1"/>
          </p:cNvSpPr>
          <p:nvPr>
            <p:ph idx="1"/>
          </p:nvPr>
        </p:nvSpPr>
        <p:spPr>
          <a:xfrm>
            <a:off x="97653" y="585926"/>
            <a:ext cx="11984855" cy="586814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lv-LV" dirty="0"/>
              <a:t>Noklikšķiniet, lai rediģētu šablona teksta stilus</a:t>
            </a:r>
          </a:p>
          <a:p>
            <a:pPr lvl="1"/>
            <a:r>
              <a:rPr lang="lv-LV" dirty="0"/>
              <a:t>Otrais līmenis</a:t>
            </a:r>
          </a:p>
          <a:p>
            <a:pPr lvl="2"/>
            <a:r>
              <a:rPr lang="lv-LV" dirty="0"/>
              <a:t>Trešais līmenis</a:t>
            </a:r>
          </a:p>
          <a:p>
            <a:pPr lvl="3"/>
            <a:r>
              <a:rPr lang="lv-LV" dirty="0"/>
              <a:t>Ceturtais līmenis</a:t>
            </a:r>
          </a:p>
          <a:p>
            <a:pPr lvl="4"/>
            <a:r>
              <a:rPr lang="lv-LV" dirty="0"/>
              <a:t>Piektais līmenis</a:t>
            </a:r>
            <a:endParaRPr lang="en-US" dirty="0"/>
          </a:p>
        </p:txBody>
      </p:sp>
      <p:sp>
        <p:nvSpPr>
          <p:cNvPr id="7" name="Taisnstūris 6">
            <a:extLst>
              <a:ext uri="{FF2B5EF4-FFF2-40B4-BE49-F238E27FC236}">
                <a16:creationId xmlns:a16="http://schemas.microsoft.com/office/drawing/2014/main" xmlns="" id="{5DCA92F9-9A73-B129-5BA4-642EBBB42360}"/>
              </a:ext>
            </a:extLst>
          </p:cNvPr>
          <p:cNvSpPr/>
          <p:nvPr userDrawn="1"/>
        </p:nvSpPr>
        <p:spPr>
          <a:xfrm>
            <a:off x="0" y="6560598"/>
            <a:ext cx="12192000" cy="29740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rgbClr val="C3C3E7"/>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7">
            <a:extLst>
              <a:ext uri="{FF2B5EF4-FFF2-40B4-BE49-F238E27FC236}">
                <a16:creationId xmlns:a16="http://schemas.microsoft.com/office/drawing/2014/main" xmlns="" id="{3E411201-8AB9-0BD3-1B98-17CDC7B9D2EF}"/>
              </a:ext>
            </a:extLst>
          </p:cNvPr>
          <p:cNvSpPr/>
          <p:nvPr userDrawn="1"/>
        </p:nvSpPr>
        <p:spPr>
          <a:xfrm>
            <a:off x="319596" y="1"/>
            <a:ext cx="11872405"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9" name="image1.png">
            <a:extLst>
              <a:ext uri="{FF2B5EF4-FFF2-40B4-BE49-F238E27FC236}">
                <a16:creationId xmlns:a16="http://schemas.microsoft.com/office/drawing/2014/main" xmlns="" id="{28B6F2CF-8E29-9701-62DE-0ECFE9D9419B}"/>
              </a:ext>
            </a:extLst>
          </p:cNvPr>
          <p:cNvPicPr/>
          <p:nvPr userDrawn="1"/>
        </p:nvPicPr>
        <p:blipFill>
          <a:blip r:embed="rId2"/>
          <a:stretch>
            <a:fillRect/>
          </a:stretch>
        </p:blipFill>
        <p:spPr bwMode="auto">
          <a:xfrm>
            <a:off x="371499" y="253"/>
            <a:ext cx="329837" cy="479394"/>
          </a:xfrm>
          <a:prstGeom prst="rect">
            <a:avLst/>
          </a:prstGeom>
        </p:spPr>
      </p:pic>
      <p:sp>
        <p:nvSpPr>
          <p:cNvPr id="10" name="Taisnstūris 9">
            <a:extLst>
              <a:ext uri="{FF2B5EF4-FFF2-40B4-BE49-F238E27FC236}">
                <a16:creationId xmlns:a16="http://schemas.microsoft.com/office/drawing/2014/main" xmlns="" id="{CC0EE974-E9CD-A0A2-D2AC-9019C3652EF0}"/>
              </a:ext>
            </a:extLst>
          </p:cNvPr>
          <p:cNvSpPr/>
          <p:nvPr userDrawn="1"/>
        </p:nvSpPr>
        <p:spPr>
          <a:xfrm>
            <a:off x="1" y="2"/>
            <a:ext cx="204186"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aisnstūris 12">
            <a:extLst>
              <a:ext uri="{FF2B5EF4-FFF2-40B4-BE49-F238E27FC236}">
                <a16:creationId xmlns:a16="http://schemas.microsoft.com/office/drawing/2014/main" xmlns="" id="{D3BB74FC-6EBA-6418-59B2-AB582EC03615}"/>
              </a:ext>
            </a:extLst>
          </p:cNvPr>
          <p:cNvSpPr/>
          <p:nvPr userDrawn="1"/>
        </p:nvSpPr>
        <p:spPr>
          <a:xfrm>
            <a:off x="4104167" y="-3"/>
            <a:ext cx="8087833" cy="488527"/>
          </a:xfrm>
          <a:prstGeom prst="rect">
            <a:avLst/>
          </a:prstGeom>
          <a:gradFill>
            <a:gsLst>
              <a:gs pos="0">
                <a:srgbClr val="000066"/>
              </a:gs>
              <a:gs pos="100000">
                <a:srgbClr val="0066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xmlns="" id="{813B8943-9143-2FE2-2DCB-B52F5B4BBD78}"/>
              </a:ext>
            </a:extLst>
          </p:cNvPr>
          <p:cNvSpPr>
            <a:spLocks noGrp="1"/>
          </p:cNvSpPr>
          <p:nvPr>
            <p:ph type="title"/>
          </p:nvPr>
        </p:nvSpPr>
        <p:spPr>
          <a:xfrm>
            <a:off x="816745" y="1"/>
            <a:ext cx="11375253" cy="479394"/>
          </a:xfrm>
        </p:spPr>
        <p:txBody>
          <a:bodyPr anchor="ctr">
            <a:noAutofit/>
          </a:bodyPr>
          <a:lstStyle>
            <a:lvl1pPr algn="r">
              <a:lnSpc>
                <a:spcPct val="100000"/>
              </a:lnSpc>
              <a:defRPr sz="2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lv-LV" dirty="0"/>
              <a:t>Rediģēt šablona virsraksta stilu</a:t>
            </a:r>
            <a:endParaRPr lang="en-US" dirty="0"/>
          </a:p>
        </p:txBody>
      </p:sp>
      <p:sp>
        <p:nvSpPr>
          <p:cNvPr id="4" name="TextBox 3">
            <a:extLst>
              <a:ext uri="{FF2B5EF4-FFF2-40B4-BE49-F238E27FC236}">
                <a16:creationId xmlns:a16="http://schemas.microsoft.com/office/drawing/2014/main" xmlns="" id="{6EBD655B-98D8-8112-D530-DDBDD8B87ECE}"/>
              </a:ext>
            </a:extLst>
          </p:cNvPr>
          <p:cNvSpPr txBox="1"/>
          <p:nvPr userDrawn="1"/>
        </p:nvSpPr>
        <p:spPr>
          <a:xfrm>
            <a:off x="5279254" y="6570799"/>
            <a:ext cx="1633492" cy="276999"/>
          </a:xfrm>
          <a:prstGeom prst="rect">
            <a:avLst/>
          </a:prstGeom>
          <a:noFill/>
        </p:spPr>
        <p:txBody>
          <a:bodyPr wrap="square" rtlCol="0">
            <a:spAutoFit/>
          </a:bodyPr>
          <a:lstStyle/>
          <a:p>
            <a:pPr algn="ctr"/>
            <a:r>
              <a:rPr lang="lv-LV" sz="1200" b="1" dirty="0" smtClean="0">
                <a:solidFill>
                  <a:srgbClr val="C3C3E7"/>
                </a:solidFill>
                <a:latin typeface="Roboto" panose="02000000000000000000" pitchFamily="2" charset="0"/>
                <a:ea typeface="Roboto" panose="02000000000000000000" pitchFamily="2" charset="0"/>
                <a:cs typeface="Roboto" panose="02000000000000000000" pitchFamily="2" charset="0"/>
              </a:rPr>
              <a:t>22</a:t>
            </a:r>
            <a:r>
              <a:rPr lang="en-US" sz="1200" b="1" dirty="0" smtClean="0">
                <a:solidFill>
                  <a:srgbClr val="C3C3E7"/>
                </a:solidFill>
                <a:latin typeface="Roboto" panose="02000000000000000000" pitchFamily="2" charset="0"/>
                <a:ea typeface="Roboto" panose="02000000000000000000" pitchFamily="2" charset="0"/>
                <a:cs typeface="Roboto" panose="02000000000000000000" pitchFamily="2" charset="0"/>
              </a:rPr>
              <a:t> </a:t>
            </a:r>
            <a:r>
              <a:rPr lang="en-US" sz="1200" b="1" dirty="0">
                <a:solidFill>
                  <a:srgbClr val="C3C3E7"/>
                </a:solidFill>
                <a:latin typeface="Roboto" panose="02000000000000000000" pitchFamily="2" charset="0"/>
                <a:ea typeface="Roboto" panose="02000000000000000000" pitchFamily="2" charset="0"/>
                <a:cs typeface="Roboto" panose="02000000000000000000" pitchFamily="2" charset="0"/>
              </a:rPr>
              <a:t>/ </a:t>
            </a:r>
            <a:r>
              <a:rPr lang="en-US" sz="1200" b="1" dirty="0" smtClean="0">
                <a:solidFill>
                  <a:srgbClr val="C3C3E7"/>
                </a:solidFill>
                <a:latin typeface="Roboto" panose="02000000000000000000" pitchFamily="2" charset="0"/>
                <a:ea typeface="Roboto" panose="02000000000000000000" pitchFamily="2" charset="0"/>
                <a:cs typeface="Roboto" panose="02000000000000000000" pitchFamily="2" charset="0"/>
              </a:rPr>
              <a:t>0</a:t>
            </a:r>
            <a:r>
              <a:rPr lang="lv-LV" sz="1200" b="1" dirty="0" smtClean="0">
                <a:solidFill>
                  <a:srgbClr val="C3C3E7"/>
                </a:solidFill>
                <a:latin typeface="Roboto" panose="02000000000000000000" pitchFamily="2" charset="0"/>
                <a:ea typeface="Roboto" panose="02000000000000000000" pitchFamily="2" charset="0"/>
                <a:cs typeface="Roboto" panose="02000000000000000000" pitchFamily="2" charset="0"/>
              </a:rPr>
              <a:t>3</a:t>
            </a:r>
            <a:r>
              <a:rPr lang="en-US" sz="1200" b="1" dirty="0" smtClean="0">
                <a:solidFill>
                  <a:srgbClr val="C3C3E7"/>
                </a:solidFill>
                <a:latin typeface="Roboto" panose="02000000000000000000" pitchFamily="2" charset="0"/>
                <a:ea typeface="Roboto" panose="02000000000000000000" pitchFamily="2" charset="0"/>
                <a:cs typeface="Roboto" panose="02000000000000000000" pitchFamily="2" charset="0"/>
              </a:rPr>
              <a:t> </a:t>
            </a:r>
            <a:r>
              <a:rPr lang="en-US" sz="1200" b="1" dirty="0">
                <a:solidFill>
                  <a:srgbClr val="C3C3E7"/>
                </a:solidFill>
                <a:latin typeface="Roboto" panose="02000000000000000000" pitchFamily="2" charset="0"/>
                <a:ea typeface="Roboto" panose="02000000000000000000" pitchFamily="2" charset="0"/>
                <a:cs typeface="Roboto" panose="02000000000000000000" pitchFamily="2" charset="0"/>
              </a:rPr>
              <a:t>/2024</a:t>
            </a:r>
          </a:p>
        </p:txBody>
      </p:sp>
      <p:sp>
        <p:nvSpPr>
          <p:cNvPr id="5" name="TextBox 4">
            <a:extLst>
              <a:ext uri="{FF2B5EF4-FFF2-40B4-BE49-F238E27FC236}">
                <a16:creationId xmlns:a16="http://schemas.microsoft.com/office/drawing/2014/main" xmlns="" id="{93812EB9-3131-1699-F039-AF60506EF4F7}"/>
              </a:ext>
            </a:extLst>
          </p:cNvPr>
          <p:cNvSpPr txBox="1"/>
          <p:nvPr userDrawn="1"/>
        </p:nvSpPr>
        <p:spPr>
          <a:xfrm>
            <a:off x="17755" y="6578355"/>
            <a:ext cx="3192805" cy="276999"/>
          </a:xfrm>
          <a:prstGeom prst="rect">
            <a:avLst/>
          </a:prstGeom>
          <a:noFill/>
        </p:spPr>
        <p:txBody>
          <a:bodyPr wrap="square" rtlCol="0" anchor="ctr">
            <a:spAutoFit/>
          </a:bodyPr>
          <a:lstStyle/>
          <a:p>
            <a:pPr algn="l"/>
            <a:r>
              <a:rPr lang="en-GB" sz="1200" b="0" i="1" dirty="0" smtClean="0">
                <a:solidFill>
                  <a:srgbClr val="C3C3E7"/>
                </a:solidFill>
                <a:latin typeface="Roboto" panose="02000000000000000000" pitchFamily="2" charset="0"/>
                <a:ea typeface="Roboto" panose="02000000000000000000" pitchFamily="2" charset="0"/>
                <a:cs typeface="Roboto" panose="02000000000000000000" pitchFamily="2" charset="0"/>
              </a:rPr>
              <a:t> </a:t>
            </a:r>
            <a:r>
              <a:rPr lang="lv-LV" sz="1200" b="0" i="1" dirty="0" smtClean="0">
                <a:solidFill>
                  <a:srgbClr val="C3C3E7"/>
                </a:solidFill>
                <a:latin typeface="Roboto" panose="02000000000000000000" pitchFamily="2" charset="0"/>
                <a:ea typeface="Roboto" panose="02000000000000000000" pitchFamily="2" charset="0"/>
                <a:cs typeface="Roboto" panose="02000000000000000000" pitchFamily="2" charset="0"/>
              </a:rPr>
              <a:t>13</a:t>
            </a:r>
            <a:r>
              <a:rPr lang="lv-LV" sz="1200" b="0" i="1" baseline="30000" dirty="0" smtClean="0">
                <a:solidFill>
                  <a:srgbClr val="C3C3E7"/>
                </a:solidFill>
                <a:latin typeface="Roboto" panose="02000000000000000000" pitchFamily="2" charset="0"/>
                <a:ea typeface="Roboto" panose="02000000000000000000" pitchFamily="2" charset="0"/>
                <a:cs typeface="Roboto" panose="02000000000000000000" pitchFamily="2" charset="0"/>
              </a:rPr>
              <a:t>th</a:t>
            </a:r>
            <a:r>
              <a:rPr lang="lv-LV" sz="1200" b="0" i="1" dirty="0" smtClean="0">
                <a:solidFill>
                  <a:srgbClr val="C3C3E7"/>
                </a:solidFill>
                <a:latin typeface="Roboto" panose="02000000000000000000" pitchFamily="2" charset="0"/>
                <a:ea typeface="Roboto" panose="02000000000000000000" pitchFamily="2" charset="0"/>
                <a:cs typeface="Roboto" panose="02000000000000000000" pitchFamily="2" charset="0"/>
              </a:rPr>
              <a:t> CERN Baltic Group General Meeting </a:t>
            </a:r>
            <a:endParaRPr lang="en-US" sz="1200" b="0" i="1" dirty="0">
              <a:solidFill>
                <a:srgbClr val="C3C3E7"/>
              </a:solidFill>
              <a:latin typeface="Roboto" panose="02000000000000000000" pitchFamily="2" charset="0"/>
              <a:ea typeface="Roboto" panose="02000000000000000000" pitchFamily="2" charset="0"/>
              <a:cs typeface="Roboto" panose="02000000000000000000" pitchFamily="2" charset="0"/>
            </a:endParaRPr>
          </a:p>
        </p:txBody>
      </p:sp>
      <p:sp>
        <p:nvSpPr>
          <p:cNvPr id="6" name="TextBox 5">
            <a:extLst>
              <a:ext uri="{FF2B5EF4-FFF2-40B4-BE49-F238E27FC236}">
                <a16:creationId xmlns:a16="http://schemas.microsoft.com/office/drawing/2014/main" xmlns="" id="{5678FA16-3953-7588-53BA-8575F7B68E13}"/>
              </a:ext>
            </a:extLst>
          </p:cNvPr>
          <p:cNvSpPr txBox="1"/>
          <p:nvPr userDrawn="1"/>
        </p:nvSpPr>
        <p:spPr>
          <a:xfrm>
            <a:off x="10662266" y="6570841"/>
            <a:ext cx="1492929" cy="276999"/>
          </a:xfrm>
          <a:prstGeom prst="rect">
            <a:avLst/>
          </a:prstGeom>
          <a:noFill/>
        </p:spPr>
        <p:txBody>
          <a:bodyPr wrap="square" rtlCol="0">
            <a:spAutoFit/>
          </a:bodyPr>
          <a:lstStyle/>
          <a:p>
            <a:pPr algn="r"/>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fld id="{239A477C-B841-4E94-AB45-D48C28E1348B}" type="slidenum">
              <a:rPr lang="en-US" sz="1200" b="1" smtClean="0">
                <a:solidFill>
                  <a:schemeClr val="bg1"/>
                </a:solidFill>
                <a:latin typeface="Roboto" panose="02000000000000000000" pitchFamily="2" charset="0"/>
                <a:ea typeface="Roboto" panose="02000000000000000000" pitchFamily="2" charset="0"/>
                <a:cs typeface="Roboto" panose="02000000000000000000" pitchFamily="2" charset="0"/>
              </a:rPr>
              <a:pPr algn="r"/>
              <a:t>‹#›</a:t>
            </a:fld>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p>
        </p:txBody>
      </p:sp>
    </p:spTree>
    <p:extLst>
      <p:ext uri="{BB962C8B-B14F-4D97-AF65-F5344CB8AC3E}">
        <p14:creationId xmlns:p14="http://schemas.microsoft.com/office/powerpoint/2010/main" val="381610495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C4D46CC9-ADB8-46B2-8E6F-57217141E628}"/>
              </a:ext>
            </a:extLst>
          </p:cNvPr>
          <p:cNvSpPr>
            <a:spLocks noGrp="1"/>
          </p:cNvSpPr>
          <p:nvPr>
            <p:ph type="title"/>
          </p:nvPr>
        </p:nvSpPr>
        <p:spPr>
          <a:xfrm>
            <a:off x="831850" y="1709738"/>
            <a:ext cx="10515600" cy="2852737"/>
          </a:xfrm>
        </p:spPr>
        <p:txBody>
          <a:bodyPr anchor="b"/>
          <a:lstStyle>
            <a:lvl1pPr>
              <a:defRPr sz="6000"/>
            </a:lvl1pPr>
          </a:lstStyle>
          <a:p>
            <a:r>
              <a:rPr lang="lv-LV"/>
              <a:t>Rediģēt šablona virsraksta stilu</a:t>
            </a:r>
            <a:endParaRPr lang="en-US"/>
          </a:p>
        </p:txBody>
      </p:sp>
      <p:sp>
        <p:nvSpPr>
          <p:cNvPr id="3" name="Teksta vietturis 2">
            <a:extLst>
              <a:ext uri="{FF2B5EF4-FFF2-40B4-BE49-F238E27FC236}">
                <a16:creationId xmlns:a16="http://schemas.microsoft.com/office/drawing/2014/main" xmlns="" id="{C039FB29-701F-7AF0-3965-A84BD8AE7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v-LV"/>
              <a:t>Noklikšķiniet, lai rediģētu šablona teksta stilus</a:t>
            </a:r>
          </a:p>
        </p:txBody>
      </p:sp>
      <p:sp>
        <p:nvSpPr>
          <p:cNvPr id="4" name="Datuma vietturis 3">
            <a:extLst>
              <a:ext uri="{FF2B5EF4-FFF2-40B4-BE49-F238E27FC236}">
                <a16:creationId xmlns:a16="http://schemas.microsoft.com/office/drawing/2014/main" xmlns="" id="{1E88710B-E0B9-7471-56C3-A2AF8D538AAD}"/>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5" name="Kājenes vietturis 4">
            <a:extLst>
              <a:ext uri="{FF2B5EF4-FFF2-40B4-BE49-F238E27FC236}">
                <a16:creationId xmlns:a16="http://schemas.microsoft.com/office/drawing/2014/main" xmlns="" id="{30383761-315B-7B5D-5D52-436235319FB2}"/>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xmlns="" id="{06FA4D6C-6674-124A-52F6-5B9E289882F2}"/>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96259171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ivi satura bloki">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E34053A0-B1CD-23F0-755E-F4966939E816}"/>
              </a:ext>
            </a:extLst>
          </p:cNvPr>
          <p:cNvSpPr>
            <a:spLocks noGrp="1"/>
          </p:cNvSpPr>
          <p:nvPr>
            <p:ph type="title"/>
          </p:nvPr>
        </p:nvSpPr>
        <p:spPr/>
        <p:txBody>
          <a:bodyPr/>
          <a:lstStyle/>
          <a:p>
            <a:r>
              <a:rPr lang="lv-LV"/>
              <a:t>Rediģēt šablona virsraksta stilu</a:t>
            </a:r>
            <a:endParaRPr lang="en-US"/>
          </a:p>
        </p:txBody>
      </p:sp>
      <p:sp>
        <p:nvSpPr>
          <p:cNvPr id="3" name="Satura vietturis 2">
            <a:extLst>
              <a:ext uri="{FF2B5EF4-FFF2-40B4-BE49-F238E27FC236}">
                <a16:creationId xmlns:a16="http://schemas.microsoft.com/office/drawing/2014/main" xmlns="" id="{96EFEAD2-5C04-F6E5-6BCE-90891F5D5722}"/>
              </a:ext>
            </a:extLst>
          </p:cNvPr>
          <p:cNvSpPr>
            <a:spLocks noGrp="1"/>
          </p:cNvSpPr>
          <p:nvPr>
            <p:ph sz="half" idx="1"/>
          </p:nvPr>
        </p:nvSpPr>
        <p:spPr>
          <a:xfrm>
            <a:off x="838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Satura vietturis 3">
            <a:extLst>
              <a:ext uri="{FF2B5EF4-FFF2-40B4-BE49-F238E27FC236}">
                <a16:creationId xmlns:a16="http://schemas.microsoft.com/office/drawing/2014/main" xmlns="" id="{53CC12D7-DA11-52A6-5E59-F98004BD1914}"/>
              </a:ext>
            </a:extLst>
          </p:cNvPr>
          <p:cNvSpPr>
            <a:spLocks noGrp="1"/>
          </p:cNvSpPr>
          <p:nvPr>
            <p:ph sz="half" idx="2"/>
          </p:nvPr>
        </p:nvSpPr>
        <p:spPr>
          <a:xfrm>
            <a:off x="6172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Datuma vietturis 4">
            <a:extLst>
              <a:ext uri="{FF2B5EF4-FFF2-40B4-BE49-F238E27FC236}">
                <a16:creationId xmlns:a16="http://schemas.microsoft.com/office/drawing/2014/main" xmlns="" id="{6FEDCCEA-740C-1A21-2788-A30D70A8FFAA}"/>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6" name="Kājenes vietturis 5">
            <a:extLst>
              <a:ext uri="{FF2B5EF4-FFF2-40B4-BE49-F238E27FC236}">
                <a16:creationId xmlns:a16="http://schemas.microsoft.com/office/drawing/2014/main" xmlns="" id="{F0469FE8-B402-535D-A009-28D8FA029044}"/>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xmlns="" id="{27C20F33-66C7-8ADE-3F8B-77C1C114E5D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01065578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897C09B9-2235-341E-EDE7-F71C1E9098FB}"/>
              </a:ext>
            </a:extLst>
          </p:cNvPr>
          <p:cNvSpPr>
            <a:spLocks noGrp="1"/>
          </p:cNvSpPr>
          <p:nvPr>
            <p:ph type="title"/>
          </p:nvPr>
        </p:nvSpPr>
        <p:spPr>
          <a:xfrm>
            <a:off x="839788" y="365125"/>
            <a:ext cx="10515600" cy="1325563"/>
          </a:xfrm>
        </p:spPr>
        <p:txBody>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xmlns="" id="{F6080C51-E9A9-D26E-EE3A-E7D989A3FB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4" name="Satura vietturis 3">
            <a:extLst>
              <a:ext uri="{FF2B5EF4-FFF2-40B4-BE49-F238E27FC236}">
                <a16:creationId xmlns:a16="http://schemas.microsoft.com/office/drawing/2014/main" xmlns="" id="{263A59DD-F273-2AFD-8E90-F23CB73DFC2D}"/>
              </a:ext>
            </a:extLst>
          </p:cNvPr>
          <p:cNvSpPr>
            <a:spLocks noGrp="1"/>
          </p:cNvSpPr>
          <p:nvPr>
            <p:ph sz="half" idx="2"/>
          </p:nvPr>
        </p:nvSpPr>
        <p:spPr>
          <a:xfrm>
            <a:off x="839788" y="2505075"/>
            <a:ext cx="5157787"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Teksta vietturis 4">
            <a:extLst>
              <a:ext uri="{FF2B5EF4-FFF2-40B4-BE49-F238E27FC236}">
                <a16:creationId xmlns:a16="http://schemas.microsoft.com/office/drawing/2014/main" xmlns="" id="{D4747B0D-1E07-4735-5ED5-16092EDC97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6" name="Satura vietturis 5">
            <a:extLst>
              <a:ext uri="{FF2B5EF4-FFF2-40B4-BE49-F238E27FC236}">
                <a16:creationId xmlns:a16="http://schemas.microsoft.com/office/drawing/2014/main" xmlns="" id="{4F06A768-760A-73E1-DA6D-44D6A2222CBD}"/>
              </a:ext>
            </a:extLst>
          </p:cNvPr>
          <p:cNvSpPr>
            <a:spLocks noGrp="1"/>
          </p:cNvSpPr>
          <p:nvPr>
            <p:ph sz="quarter" idx="4"/>
          </p:nvPr>
        </p:nvSpPr>
        <p:spPr>
          <a:xfrm>
            <a:off x="6172200" y="2505075"/>
            <a:ext cx="5183188"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7" name="Datuma vietturis 6">
            <a:extLst>
              <a:ext uri="{FF2B5EF4-FFF2-40B4-BE49-F238E27FC236}">
                <a16:creationId xmlns:a16="http://schemas.microsoft.com/office/drawing/2014/main" xmlns="" id="{F8157E5A-2FC4-2042-12CE-5AF8750B0361}"/>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8" name="Kājenes vietturis 7">
            <a:extLst>
              <a:ext uri="{FF2B5EF4-FFF2-40B4-BE49-F238E27FC236}">
                <a16:creationId xmlns:a16="http://schemas.microsoft.com/office/drawing/2014/main" xmlns="" id="{1B1813B9-39D0-4BBF-25E5-3B58D336B598}"/>
              </a:ext>
            </a:extLst>
          </p:cNvPr>
          <p:cNvSpPr>
            <a:spLocks noGrp="1"/>
          </p:cNvSpPr>
          <p:nvPr>
            <p:ph type="ftr" sz="quarter" idx="11"/>
          </p:nvPr>
        </p:nvSpPr>
        <p:spPr/>
        <p:txBody>
          <a:bodyPr/>
          <a:lstStyle/>
          <a:p>
            <a:endParaRPr lang="en-US"/>
          </a:p>
        </p:txBody>
      </p:sp>
      <p:sp>
        <p:nvSpPr>
          <p:cNvPr id="9" name="Slaida numura vietturis 8">
            <a:extLst>
              <a:ext uri="{FF2B5EF4-FFF2-40B4-BE49-F238E27FC236}">
                <a16:creationId xmlns:a16="http://schemas.microsoft.com/office/drawing/2014/main" xmlns="" id="{45212A7B-50EE-A28D-4E35-87F503C46941}"/>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45726626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524A81B2-3C8F-9454-8EFA-38C5A8F2668B}"/>
              </a:ext>
            </a:extLst>
          </p:cNvPr>
          <p:cNvSpPr>
            <a:spLocks noGrp="1"/>
          </p:cNvSpPr>
          <p:nvPr>
            <p:ph type="title"/>
          </p:nvPr>
        </p:nvSpPr>
        <p:spPr/>
        <p:txBody>
          <a:bodyPr/>
          <a:lstStyle/>
          <a:p>
            <a:r>
              <a:rPr lang="lv-LV"/>
              <a:t>Rediģēt šablona virsraksta stilu</a:t>
            </a:r>
            <a:endParaRPr lang="en-US"/>
          </a:p>
        </p:txBody>
      </p:sp>
      <p:sp>
        <p:nvSpPr>
          <p:cNvPr id="3" name="Datuma vietturis 2">
            <a:extLst>
              <a:ext uri="{FF2B5EF4-FFF2-40B4-BE49-F238E27FC236}">
                <a16:creationId xmlns:a16="http://schemas.microsoft.com/office/drawing/2014/main" xmlns="" id="{4ED67732-9599-82E5-CF0B-1E7356EA25F7}"/>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4" name="Kājenes vietturis 3">
            <a:extLst>
              <a:ext uri="{FF2B5EF4-FFF2-40B4-BE49-F238E27FC236}">
                <a16:creationId xmlns:a16="http://schemas.microsoft.com/office/drawing/2014/main" xmlns="" id="{22CD1859-2BAF-60FA-3ACC-F566C7488CB9}"/>
              </a:ext>
            </a:extLst>
          </p:cNvPr>
          <p:cNvSpPr>
            <a:spLocks noGrp="1"/>
          </p:cNvSpPr>
          <p:nvPr>
            <p:ph type="ftr" sz="quarter" idx="11"/>
          </p:nvPr>
        </p:nvSpPr>
        <p:spPr/>
        <p:txBody>
          <a:bodyPr/>
          <a:lstStyle/>
          <a:p>
            <a:endParaRPr lang="en-US"/>
          </a:p>
        </p:txBody>
      </p:sp>
      <p:sp>
        <p:nvSpPr>
          <p:cNvPr id="5" name="Slaida numura vietturis 4">
            <a:extLst>
              <a:ext uri="{FF2B5EF4-FFF2-40B4-BE49-F238E27FC236}">
                <a16:creationId xmlns:a16="http://schemas.microsoft.com/office/drawing/2014/main" xmlns="" id="{974EDE2B-BEC6-B440-50CA-4C6A586D171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91480401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a:extLst>
              <a:ext uri="{FF2B5EF4-FFF2-40B4-BE49-F238E27FC236}">
                <a16:creationId xmlns:a16="http://schemas.microsoft.com/office/drawing/2014/main" xmlns="" id="{CFEAEB0B-3713-C2A9-5B72-116D3094694E}"/>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3" name="Kājenes vietturis 2">
            <a:extLst>
              <a:ext uri="{FF2B5EF4-FFF2-40B4-BE49-F238E27FC236}">
                <a16:creationId xmlns:a16="http://schemas.microsoft.com/office/drawing/2014/main" xmlns="" id="{F4B4153B-8936-EDBE-63F8-5CC11EB30F16}"/>
              </a:ext>
            </a:extLst>
          </p:cNvPr>
          <p:cNvSpPr>
            <a:spLocks noGrp="1"/>
          </p:cNvSpPr>
          <p:nvPr>
            <p:ph type="ftr" sz="quarter" idx="11"/>
          </p:nvPr>
        </p:nvSpPr>
        <p:spPr/>
        <p:txBody>
          <a:bodyPr/>
          <a:lstStyle/>
          <a:p>
            <a:endParaRPr lang="en-US"/>
          </a:p>
        </p:txBody>
      </p:sp>
      <p:sp>
        <p:nvSpPr>
          <p:cNvPr id="4" name="Slaida numura vietturis 3">
            <a:extLst>
              <a:ext uri="{FF2B5EF4-FFF2-40B4-BE49-F238E27FC236}">
                <a16:creationId xmlns:a16="http://schemas.microsoft.com/office/drawing/2014/main" xmlns="" id="{0B251B68-EEE8-B24F-5F68-723AE1CFD995}"/>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15766329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C0B87BFA-CAA8-8FEC-9C53-B707655368F8}"/>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Satura vietturis 2">
            <a:extLst>
              <a:ext uri="{FF2B5EF4-FFF2-40B4-BE49-F238E27FC236}">
                <a16:creationId xmlns:a16="http://schemas.microsoft.com/office/drawing/2014/main" xmlns="" id="{2518C989-3217-56E0-80BD-B45CF51F36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Teksta vietturis 3">
            <a:extLst>
              <a:ext uri="{FF2B5EF4-FFF2-40B4-BE49-F238E27FC236}">
                <a16:creationId xmlns:a16="http://schemas.microsoft.com/office/drawing/2014/main" xmlns="" id="{8A19D84F-FDD3-7BC9-6406-AEFDFDD5F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xmlns="" id="{5902FE63-2430-5E9B-B11E-7A9857694469}"/>
              </a:ext>
            </a:extLst>
          </p:cNvPr>
          <p:cNvSpPr>
            <a:spLocks noGrp="1"/>
          </p:cNvSpPr>
          <p:nvPr>
            <p:ph type="dt" sz="half" idx="10"/>
          </p:nvPr>
        </p:nvSpPr>
        <p:spPr/>
        <p:txBody>
          <a:bodyPr/>
          <a:lstStyle/>
          <a:p>
            <a:fld id="{168F29B4-FB18-4BFB-8176-51BD077B352D}" type="datetimeFigureOut">
              <a:rPr lang="en-US" smtClean="0"/>
              <a:t>3/22/2024</a:t>
            </a:fld>
            <a:endParaRPr lang="en-US"/>
          </a:p>
        </p:txBody>
      </p:sp>
      <p:sp>
        <p:nvSpPr>
          <p:cNvPr id="6" name="Kājenes vietturis 5">
            <a:extLst>
              <a:ext uri="{FF2B5EF4-FFF2-40B4-BE49-F238E27FC236}">
                <a16:creationId xmlns:a16="http://schemas.microsoft.com/office/drawing/2014/main" xmlns="" id="{52BE9FD3-F064-9946-391F-B889EABF4B77}"/>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xmlns="" id="{05CCA5EE-B465-6CE8-C760-55358DF520F4}"/>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64296990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Virsraksta vietturis 1">
            <a:extLst>
              <a:ext uri="{FF2B5EF4-FFF2-40B4-BE49-F238E27FC236}">
                <a16:creationId xmlns:a16="http://schemas.microsoft.com/office/drawing/2014/main" xmlns="" id="{E5CBEC49-D86E-CF4E-F7EB-664909E086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xmlns="" id="{D2828E2A-CF3C-D199-7CFB-55EBFA5734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xmlns="" id="{4C893C37-418C-37FA-0FFD-EE55247303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29B4-FB18-4BFB-8176-51BD077B352D}" type="datetimeFigureOut">
              <a:rPr lang="en-US" smtClean="0"/>
              <a:t>3/22/2024</a:t>
            </a:fld>
            <a:endParaRPr lang="en-US"/>
          </a:p>
        </p:txBody>
      </p:sp>
      <p:sp>
        <p:nvSpPr>
          <p:cNvPr id="5" name="Kājenes vietturis 4">
            <a:extLst>
              <a:ext uri="{FF2B5EF4-FFF2-40B4-BE49-F238E27FC236}">
                <a16:creationId xmlns:a16="http://schemas.microsoft.com/office/drawing/2014/main" xmlns="" id="{0FC06057-A796-C231-8816-6B4331F646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aida numura vietturis 5">
            <a:extLst>
              <a:ext uri="{FF2B5EF4-FFF2-40B4-BE49-F238E27FC236}">
                <a16:creationId xmlns:a16="http://schemas.microsoft.com/office/drawing/2014/main" xmlns="" id="{86F771B1-D5CE-91A8-485D-7C5C3A95EB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28DEB-3749-45CC-B9FA-DA05BC0C2B57}" type="slidenum">
              <a:rPr lang="en-US" smtClean="0"/>
              <a:t>‹#›</a:t>
            </a:fld>
            <a:endParaRPr lang="en-US"/>
          </a:p>
        </p:txBody>
      </p:sp>
    </p:spTree>
    <p:extLst>
      <p:ext uri="{BB962C8B-B14F-4D97-AF65-F5344CB8AC3E}">
        <p14:creationId xmlns:p14="http://schemas.microsoft.com/office/powerpoint/2010/main" val="248264799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indico.cern.ch/event/1325565/contributions/5577638/attachments/2729848/4745244/REPORT_25_05_2023.pdf"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s://indico.cern.ch/event/1325565/contributions/5577638/attachments/2729848/4745244/REPORT_25_05_2023.pdf"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indico.cern.ch/event/1325565/contributions/5577638/attachments/2729848/4745244/REPORT_25_05_2023.pdf"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indico.cern.ch/event/1325565/contributions/5577638/attachments/2729848/4745244/REPORT_25_05_2023.pdf"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hyperlink" Target="https://cds.cern.ch/record/2884051/files/subsistence-2024.pdf" TargetMode="External"/><Relationship Id="rId2" Type="http://schemas.openxmlformats.org/officeDocument/2006/relationships/hyperlink" Target="https://cds.cern.ch/record/2799211/files/Administrative%20Circular%20No11%20Rev%207.pdf" TargetMode="External"/><Relationship Id="rId1" Type="http://schemas.openxmlformats.org/officeDocument/2006/relationships/slideLayout" Target="../slideLayouts/slideLayout3.xml"/><Relationship Id="rId5" Type="http://schemas.openxmlformats.org/officeDocument/2006/relationships/hyperlink" Target="https://cds.cern.ch/record/2000071/files/University-Supervisor-guidelines.pdf" TargetMode="External"/><Relationship Id="rId4" Type="http://schemas.openxmlformats.org/officeDocument/2006/relationships/hyperlink" Target="https://careers.cern/salary-conditions"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media/image18.svg"/><Relationship Id="rId5" Type="http://schemas.openxmlformats.org/officeDocument/2006/relationships/image" Target="../media/image7.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xmlns="" id="{35F77139-0355-0FFC-F8F9-15DCDE4BD70F}"/>
              </a:ext>
            </a:extLst>
          </p:cNvPr>
          <p:cNvSpPr>
            <a:spLocks noGrp="1"/>
          </p:cNvSpPr>
          <p:nvPr>
            <p:ph type="ctrTitle"/>
          </p:nvPr>
        </p:nvSpPr>
        <p:spPr>
          <a:xfrm>
            <a:off x="0" y="2241176"/>
            <a:ext cx="12192000" cy="2895600"/>
          </a:xfrm>
        </p:spPr>
        <p:txBody>
          <a:bodyPr anchor="ctr">
            <a:normAutofit/>
          </a:bodyPr>
          <a:lstStyle/>
          <a:p>
            <a:r>
              <a:rPr lang="en-US" sz="3600" dirty="0">
                <a:solidFill>
                  <a:schemeClr val="bg1"/>
                </a:solidFill>
                <a:latin typeface="Roboto" panose="02000000000000000000" pitchFamily="2" charset="0"/>
                <a:ea typeface="Roboto" panose="02000000000000000000" pitchFamily="2" charset="0"/>
                <a:cs typeface="Roboto" panose="02000000000000000000" pitchFamily="2" charset="0"/>
              </a:rPr>
              <a:t>“</a:t>
            </a: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in the Baltic States</a:t>
            </a:r>
            <a:r>
              <a:rPr lang="en-US" sz="3600" dirty="0">
                <a:solidFill>
                  <a:schemeClr val="bg1"/>
                </a:solidFill>
                <a:latin typeface="Roboto" panose="02000000000000000000" pitchFamily="2" charset="0"/>
                <a:ea typeface="Roboto" panose="02000000000000000000" pitchFamily="2" charset="0"/>
                <a:cs typeface="Roboto" panose="02000000000000000000" pitchFamily="2" charset="0"/>
              </a:rPr>
              <a:t>” initiative</a:t>
            </a:r>
            <a:br>
              <a:rPr lang="en-US" sz="36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1400" dirty="0">
                <a:solidFill>
                  <a:schemeClr val="bg1"/>
                </a:solidFill>
                <a:latin typeface="Roboto" panose="02000000000000000000" pitchFamily="2" charset="0"/>
                <a:ea typeface="Roboto" panose="02000000000000000000" pitchFamily="2" charset="0"/>
                <a:cs typeface="Roboto" panose="02000000000000000000" pitchFamily="2" charset="0"/>
              </a:rPr>
              <a:t> </a:t>
            </a:r>
            <a:r>
              <a:rPr lang="en-US" sz="3200" dirty="0">
                <a:solidFill>
                  <a:schemeClr val="bg1"/>
                </a:solidFill>
                <a:latin typeface="Roboto" panose="02000000000000000000" pitchFamily="2" charset="0"/>
                <a:ea typeface="Roboto" panose="02000000000000000000" pitchFamily="2" charset="0"/>
                <a:cs typeface="Roboto" panose="02000000000000000000" pitchFamily="2" charset="0"/>
              </a:rPr>
              <a:t/>
            </a:r>
            <a:br>
              <a:rPr lang="en-US" sz="3200" dirty="0">
                <a:solidFill>
                  <a:schemeClr val="bg1"/>
                </a:solidFill>
                <a:latin typeface="Roboto" panose="02000000000000000000" pitchFamily="2" charset="0"/>
                <a:ea typeface="Roboto" panose="02000000000000000000" pitchFamily="2" charset="0"/>
                <a:cs typeface="Roboto" panose="02000000000000000000" pitchFamily="2" charset="0"/>
              </a:rPr>
            </a:br>
            <a:r>
              <a:rPr lang="lv-LV" sz="3200" i="1" dirty="0" smtClean="0">
                <a:solidFill>
                  <a:schemeClr val="bg1"/>
                </a:solidFill>
                <a:latin typeface="Roboto" panose="02000000000000000000" pitchFamily="2" charset="0"/>
                <a:ea typeface="Roboto" panose="02000000000000000000" pitchFamily="2" charset="0"/>
                <a:cs typeface="Roboto" panose="02000000000000000000" pitchFamily="2" charset="0"/>
              </a:rPr>
              <a:t>Current status</a:t>
            </a:r>
            <a:br>
              <a:rPr lang="lv-LV" sz="3200" i="1" dirty="0" smtClean="0">
                <a:solidFill>
                  <a:schemeClr val="bg1"/>
                </a:solidFill>
                <a:latin typeface="Roboto" panose="02000000000000000000" pitchFamily="2" charset="0"/>
                <a:ea typeface="Roboto" panose="02000000000000000000" pitchFamily="2" charset="0"/>
                <a:cs typeface="Roboto" panose="02000000000000000000" pitchFamily="2" charset="0"/>
              </a:rPr>
            </a:br>
            <a:r>
              <a:rPr lang="lv-LV" sz="3200" i="1" dirty="0" smtClean="0">
                <a:solidFill>
                  <a:schemeClr val="bg1"/>
                </a:solidFill>
                <a:latin typeface="Roboto" panose="02000000000000000000" pitchFamily="2" charset="0"/>
                <a:ea typeface="Roboto" panose="02000000000000000000" pitchFamily="2" charset="0"/>
                <a:cs typeface="Roboto" panose="02000000000000000000" pitchFamily="2" charset="0"/>
              </a:rPr>
              <a:t>Future outlooks and feasibility study</a:t>
            </a:r>
            <a:endParaRPr lang="en-US" sz="5400"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4" name="Virsraksts 1">
            <a:extLst>
              <a:ext uri="{FF2B5EF4-FFF2-40B4-BE49-F238E27FC236}">
                <a16:creationId xmlns:a16="http://schemas.microsoft.com/office/drawing/2014/main" xmlns="" id="{38178D3A-4415-FFAF-14F5-6FCFB6CC36D6}"/>
              </a:ext>
            </a:extLst>
          </p:cNvPr>
          <p:cNvSpPr txBox="1">
            <a:spLocks/>
          </p:cNvSpPr>
          <p:nvPr/>
        </p:nvSpPr>
        <p:spPr>
          <a:xfrm>
            <a:off x="0" y="5136776"/>
            <a:ext cx="12192000" cy="1237130"/>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algn="l"/>
            <a:endParaRPr lang="lv-LV" sz="1800" dirty="0" smtClean="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en-US" sz="1800" dirty="0" smtClean="0">
                <a:solidFill>
                  <a:schemeClr val="bg1"/>
                </a:solidFill>
                <a:latin typeface="Roboto" panose="02000000000000000000" pitchFamily="2" charset="0"/>
                <a:ea typeface="Roboto" panose="02000000000000000000" pitchFamily="2" charset="0"/>
                <a:cs typeface="Roboto" panose="02000000000000000000" pitchFamily="2" charset="0"/>
              </a:rPr>
              <a:t>On </a:t>
            </a:r>
            <a:r>
              <a:rPr lang="en-US" sz="1800" dirty="0">
                <a:solidFill>
                  <a:schemeClr val="bg1"/>
                </a:solidFill>
                <a:latin typeface="Roboto" panose="02000000000000000000" pitchFamily="2" charset="0"/>
                <a:ea typeface="Roboto" panose="02000000000000000000" pitchFamily="2" charset="0"/>
                <a:cs typeface="Roboto" panose="02000000000000000000" pitchFamily="2" charset="0"/>
              </a:rPr>
              <a:t>behalf of the CERN Baltic group</a:t>
            </a:r>
          </a:p>
          <a:p>
            <a:pPr algn="l"/>
            <a:r>
              <a:rPr lang="en-US" sz="1800" i="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for the Baltic States”</a:t>
            </a:r>
            <a:r>
              <a:rPr lang="en-US" sz="1800" dirty="0">
                <a:solidFill>
                  <a:schemeClr val="bg1"/>
                </a:solidFill>
                <a:latin typeface="Roboto" panose="02000000000000000000" pitchFamily="2" charset="0"/>
                <a:ea typeface="Roboto" panose="02000000000000000000" pitchFamily="2" charset="0"/>
                <a:cs typeface="Roboto" panose="02000000000000000000" pitchFamily="2" charset="0"/>
              </a:rPr>
              <a:t> working group</a:t>
            </a:r>
          </a:p>
          <a:p>
            <a:pPr algn="l"/>
            <a:endParaRPr lang="en-US" sz="1800"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lv-LV" sz="1800" dirty="0">
                <a:solidFill>
                  <a:schemeClr val="bg1"/>
                </a:solidFill>
                <a:latin typeface="Roboto" panose="02000000000000000000" pitchFamily="2" charset="0"/>
                <a:ea typeface="Roboto" panose="02000000000000000000" pitchFamily="2" charset="0"/>
                <a:cs typeface="Roboto" panose="02000000000000000000" pitchFamily="2" charset="0"/>
              </a:rPr>
              <a:t>Toms </a:t>
            </a:r>
            <a:r>
              <a:rPr lang="lv-LV" sz="1800" dirty="0" smtClean="0">
                <a:solidFill>
                  <a:schemeClr val="bg1"/>
                </a:solidFill>
                <a:latin typeface="Roboto" panose="02000000000000000000" pitchFamily="2" charset="0"/>
                <a:ea typeface="Roboto" panose="02000000000000000000" pitchFamily="2" charset="0"/>
                <a:cs typeface="Roboto" panose="02000000000000000000" pitchFamily="2" charset="0"/>
              </a:rPr>
              <a:t>TORIMS, Kristaps PALSKIS, Erika KOROBEINIKOVA, Sergei NAZARENKO</a:t>
            </a:r>
            <a:endParaRPr lang="en-US" sz="1800"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endParaRPr lang="en-US" sz="1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5727272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US" b="1" dirty="0"/>
              <a:t>“Particle therapy - future for the Baltic States?”</a:t>
            </a:r>
          </a:p>
        </p:txBody>
      </p:sp>
      <p:sp>
        <p:nvSpPr>
          <p:cNvPr id="2" name="Brīvforma: forma 1">
            <a:extLst>
              <a:ext uri="{FF2B5EF4-FFF2-40B4-BE49-F238E27FC236}">
                <a16:creationId xmlns:a16="http://schemas.microsoft.com/office/drawing/2014/main" xmlns=""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xmlns=""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xmlns="" id="{4052BEBE-5F9A-4879-19A0-B7704507EA8F}"/>
              </a:ext>
            </a:extLst>
          </p:cNvPr>
          <p:cNvSpPr/>
          <p:nvPr/>
        </p:nvSpPr>
        <p:spPr>
          <a:xfrm>
            <a:off x="1353312" y="611021"/>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xmlns=""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xmlns=""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7" name="Taisns savienotājs 6">
            <a:extLst>
              <a:ext uri="{FF2B5EF4-FFF2-40B4-BE49-F238E27FC236}">
                <a16:creationId xmlns:a16="http://schemas.microsoft.com/office/drawing/2014/main" xmlns=""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CB6B8F33-877D-3BB4-0A69-2E7094C059E4}"/>
              </a:ext>
            </a:extLst>
          </p:cNvPr>
          <p:cNvSpPr txBox="1"/>
          <p:nvPr/>
        </p:nvSpPr>
        <p:spPr>
          <a:xfrm>
            <a:off x="2151" y="1363372"/>
            <a:ext cx="3975489" cy="461665"/>
          </a:xfrm>
          <a:prstGeom prst="rect">
            <a:avLst/>
          </a:prstGeom>
          <a:noFill/>
        </p:spPr>
        <p:txBody>
          <a:bodyPr wrap="square" rtlCol="0">
            <a:spAutoFit/>
          </a:bodyPr>
          <a:lstStyle/>
          <a:p>
            <a:r>
              <a:rPr lang="lv-LV" sz="2400" b="1" dirty="0">
                <a:solidFill>
                  <a:srgbClr val="000066"/>
                </a:solidFill>
                <a:latin typeface="Roboto" panose="02000000000000000000" pitchFamily="2" charset="0"/>
                <a:ea typeface="Roboto" panose="02000000000000000000" pitchFamily="2" charset="0"/>
                <a:cs typeface="Roboto" panose="02000000000000000000" pitchFamily="2" charset="0"/>
              </a:rPr>
              <a:t>Recap of the event</a:t>
            </a:r>
            <a:endPar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9" name="Taisnstūris 8">
            <a:extLst>
              <a:ext uri="{FF2B5EF4-FFF2-40B4-BE49-F238E27FC236}">
                <a16:creationId xmlns:a16="http://schemas.microsoft.com/office/drawing/2014/main" xmlns="" id="{53E9E735-1ADE-2FDB-08D6-F7569A73AA0A}"/>
              </a:ext>
            </a:extLst>
          </p:cNvPr>
          <p:cNvSpPr/>
          <p:nvPr/>
        </p:nvSpPr>
        <p:spPr>
          <a:xfrm>
            <a:off x="5796677" y="2399430"/>
            <a:ext cx="6391275" cy="40690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Erika Korobeinikova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(Lithuanian Society of Radiation Oncology, LSMU, Clinic of Kaunas)</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Anna Maria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Camarda</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(CNAO)</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Dace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Bogorada-Saukuma</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(Latvian Association of Therapeutic Radiology)</a:t>
            </a:r>
          </a:p>
          <a:p>
            <a:pPr fontAlgn="ct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Maija</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Radziņa</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(Latvian Radiology Association, University of Latvia)</a:t>
            </a:r>
          </a:p>
          <a:p>
            <a:pPr fontAlgn="ct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Andrejs</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Ērglis</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Latvia)</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Manjit Dosanjh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Oxford, CERN)</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Maurizio Vretenar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(CERN)</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Elena Benedetto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(SEEIIST Association, CERN)</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Taylor Rebecca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(Imperial College, CERN)</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Edgars Mamis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(University of Latvia, CERN)</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Diana </a:t>
            </a:r>
            <a:r>
              <a:rPr lang="en-US" sz="2000" dirty="0" err="1">
                <a:solidFill>
                  <a:schemeClr val="tx1"/>
                </a:solidFill>
                <a:latin typeface="Roboto" panose="02000000000000000000" pitchFamily="2" charset="0"/>
                <a:ea typeface="Roboto" panose="02000000000000000000" pitchFamily="2" charset="0"/>
                <a:cs typeface="Roboto" panose="02000000000000000000" pitchFamily="2" charset="0"/>
              </a:rPr>
              <a:t>Adlien</a:t>
            </a:r>
            <a:r>
              <a:rPr lang="lt-LT" sz="2000" dirty="0">
                <a:solidFill>
                  <a:schemeClr val="tx1"/>
                </a:solidFill>
                <a:latin typeface="Roboto" panose="02000000000000000000" pitchFamily="2" charset="0"/>
                <a:ea typeface="Roboto" panose="02000000000000000000" pitchFamily="2" charset="0"/>
                <a:cs typeface="Roboto" panose="02000000000000000000" pitchFamily="2" charset="0"/>
              </a:rPr>
              <a:t>ė</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(KTU, CERN Baltic Group)</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Toms Torims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(RTU, CERN Baltic Group)</a:t>
            </a:r>
          </a:p>
          <a:p>
            <a:pPr fontAlgn="ct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Kristaps Palskis </a:t>
            </a:r>
            <a:r>
              <a:rPr lang="en-US" sz="1200" i="1" dirty="0">
                <a:solidFill>
                  <a:schemeClr val="tx1"/>
                </a:solidFill>
                <a:latin typeface="Roboto" panose="02000000000000000000" pitchFamily="2" charset="0"/>
                <a:ea typeface="Roboto" panose="02000000000000000000" pitchFamily="2" charset="0"/>
                <a:cs typeface="Roboto" panose="02000000000000000000" pitchFamily="2" charset="0"/>
              </a:rPr>
              <a:t>(RTU, CERN)</a:t>
            </a:r>
          </a:p>
        </p:txBody>
      </p:sp>
      <p:sp>
        <p:nvSpPr>
          <p:cNvPr id="10" name="TextBox 9">
            <a:extLst>
              <a:ext uri="{FF2B5EF4-FFF2-40B4-BE49-F238E27FC236}">
                <a16:creationId xmlns:a16="http://schemas.microsoft.com/office/drawing/2014/main" xmlns="" id="{7EEB9B4D-3657-E9F0-2926-35F516C06420}"/>
              </a:ext>
            </a:extLst>
          </p:cNvPr>
          <p:cNvSpPr txBox="1"/>
          <p:nvPr/>
        </p:nvSpPr>
        <p:spPr>
          <a:xfrm>
            <a:off x="5796677" y="1484655"/>
            <a:ext cx="6393172" cy="954107"/>
          </a:xfrm>
          <a:prstGeom prst="rect">
            <a:avLst/>
          </a:prstGeom>
          <a:noFill/>
        </p:spPr>
        <p:txBody>
          <a:bodyPr wrap="square" rtlCol="0">
            <a:spAutoFit/>
          </a:bodyPr>
          <a:lstStyle/>
          <a:p>
            <a:pPr algn="ct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There would be no workshop without the reporters and moderators</a:t>
            </a:r>
          </a:p>
        </p:txBody>
      </p:sp>
      <p:pic>
        <p:nvPicPr>
          <p:cNvPr id="14" name="Picture 2" descr="C:\Users\Kristaps Palskis\Downloads\Images (1)\Images\20230525_164349.jpeg">
            <a:extLst>
              <a:ext uri="{FF2B5EF4-FFF2-40B4-BE49-F238E27FC236}">
                <a16:creationId xmlns:a16="http://schemas.microsoft.com/office/drawing/2014/main" xmlns="" id="{C57D5E0A-C1B3-A6AA-3EE4-56BF50B0220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1" y="2840630"/>
            <a:ext cx="5816163" cy="3325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0894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Recall on the clinical cancer statistics</a:t>
            </a:r>
            <a:endParaRPr lang="en-US" b="1" dirty="0"/>
          </a:p>
        </p:txBody>
      </p:sp>
      <p:cxnSp>
        <p:nvCxnSpPr>
          <p:cNvPr id="9" name="Taisns savienotājs 8">
            <a:extLst>
              <a:ext uri="{FF2B5EF4-FFF2-40B4-BE49-F238E27FC236}">
                <a16:creationId xmlns:a16="http://schemas.microsoft.com/office/drawing/2014/main" xmlns=""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xmlns=""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xmlns=""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xmlns=""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24" name="Taisnstūris 23">
            <a:extLst>
              <a:ext uri="{FF2B5EF4-FFF2-40B4-BE49-F238E27FC236}">
                <a16:creationId xmlns:a16="http://schemas.microsoft.com/office/drawing/2014/main" xmlns="" id="{EE09B60B-F613-B3D7-82FB-6225CE969037}"/>
              </a:ext>
            </a:extLst>
          </p:cNvPr>
          <p:cNvSpPr/>
          <p:nvPr/>
        </p:nvSpPr>
        <p:spPr>
          <a:xfrm>
            <a:off x="2064391" y="1290292"/>
            <a:ext cx="10125455" cy="1135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What is the cancer incidence and mortality in the Baltic States ?</a:t>
            </a: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u="sng"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lvl="1">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28" name="Taisns savienotājs 27">
            <a:extLst>
              <a:ext uri="{FF2B5EF4-FFF2-40B4-BE49-F238E27FC236}">
                <a16:creationId xmlns:a16="http://schemas.microsoft.com/office/drawing/2014/main" xmlns=""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xmlns=""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a:t>
            </a:r>
            <a:r>
              <a:rPr lang="lv-LV" sz="2400" b="1" dirty="0" smtClean="0">
                <a:solidFill>
                  <a:srgbClr val="000066"/>
                </a:solidFill>
                <a:latin typeface="Roboto" panose="02000000000000000000" pitchFamily="2" charset="0"/>
                <a:ea typeface="Roboto" panose="02000000000000000000" pitchFamily="2" charset="0"/>
                <a:cs typeface="Roboto" panose="02000000000000000000" pitchFamily="2" charset="0"/>
              </a:rPr>
              <a:t>information reported</a:t>
            </a:r>
            <a:endPar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2">
            <a:extLst>
              <a:ext uri="{FF2B5EF4-FFF2-40B4-BE49-F238E27FC236}">
                <a16:creationId xmlns:a16="http://schemas.microsoft.com/office/drawing/2014/main" xmlns="" id="{42D81FFC-B2F1-0BBB-A83F-045AA3E546EF}"/>
              </a:ext>
            </a:extLst>
          </p:cNvPr>
          <p:cNvGraphicFramePr>
            <a:graphicFrameLocks noGrp="1"/>
          </p:cNvGraphicFramePr>
          <p:nvPr>
            <p:extLst>
              <p:ext uri="{D42A27DB-BD31-4B8C-83A1-F6EECF244321}">
                <p14:modId xmlns:p14="http://schemas.microsoft.com/office/powerpoint/2010/main" val="2841388106"/>
              </p:ext>
            </p:extLst>
          </p:nvPr>
        </p:nvGraphicFramePr>
        <p:xfrm>
          <a:off x="2076645" y="1808979"/>
          <a:ext cx="10030460" cy="2433317"/>
        </p:xfrm>
        <a:graphic>
          <a:graphicData uri="http://schemas.openxmlformats.org/drawingml/2006/table">
            <a:tbl>
              <a:tblPr firstRow="1" bandRow="1">
                <a:tableStyleId>{5C22544A-7EE6-4342-B048-85BDC9FD1C3A}</a:tableStyleId>
              </a:tblPr>
              <a:tblGrid>
                <a:gridCol w="2532380">
                  <a:extLst>
                    <a:ext uri="{9D8B030D-6E8A-4147-A177-3AD203B41FA5}">
                      <a16:colId xmlns:a16="http://schemas.microsoft.com/office/drawing/2014/main" xmlns="" val="20000"/>
                    </a:ext>
                  </a:extLst>
                </a:gridCol>
                <a:gridCol w="1874520">
                  <a:extLst>
                    <a:ext uri="{9D8B030D-6E8A-4147-A177-3AD203B41FA5}">
                      <a16:colId xmlns:a16="http://schemas.microsoft.com/office/drawing/2014/main" xmlns="" val="20001"/>
                    </a:ext>
                  </a:extLst>
                </a:gridCol>
                <a:gridCol w="1874520">
                  <a:extLst>
                    <a:ext uri="{9D8B030D-6E8A-4147-A177-3AD203B41FA5}">
                      <a16:colId xmlns:a16="http://schemas.microsoft.com/office/drawing/2014/main" xmlns="" val="20002"/>
                    </a:ext>
                  </a:extLst>
                </a:gridCol>
                <a:gridCol w="1874520">
                  <a:extLst>
                    <a:ext uri="{9D8B030D-6E8A-4147-A177-3AD203B41FA5}">
                      <a16:colId xmlns:a16="http://schemas.microsoft.com/office/drawing/2014/main" xmlns="" val="20003"/>
                    </a:ext>
                  </a:extLst>
                </a:gridCol>
                <a:gridCol w="1874520">
                  <a:extLst>
                    <a:ext uri="{9D8B030D-6E8A-4147-A177-3AD203B41FA5}">
                      <a16:colId xmlns:a16="http://schemas.microsoft.com/office/drawing/2014/main" xmlns="" val="455187890"/>
                    </a:ext>
                  </a:extLst>
                </a:gridCol>
              </a:tblGrid>
              <a:tr h="253101">
                <a:tc>
                  <a:txBody>
                    <a:bodyPr/>
                    <a:lstStyle/>
                    <a:p>
                      <a:pPr algn="ct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Lithuania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Latvia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lv-LV" sz="1600" b="0" dirty="0">
                          <a:latin typeface="Roboto" panose="02000000000000000000" pitchFamily="2" charset="0"/>
                          <a:ea typeface="Roboto" panose="02000000000000000000" pitchFamily="2" charset="0"/>
                          <a:cs typeface="Roboto" panose="02000000000000000000" pitchFamily="2" charset="0"/>
                        </a:rPr>
                        <a:t>Estonia</a:t>
                      </a:r>
                      <a:endParaRPr lang="en-GB" sz="1600" b="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0066"/>
                    </a:solidFill>
                  </a:tcPr>
                </a:tc>
                <a:tc>
                  <a:txBody>
                    <a:bodyPr/>
                    <a:lstStyle/>
                    <a:p>
                      <a:pPr algn="ctr"/>
                      <a:r>
                        <a:rPr lang="en-GB" sz="1600" dirty="0">
                          <a:latin typeface="Roboto" panose="02000000000000000000" pitchFamily="2" charset="0"/>
                          <a:ea typeface="Roboto" panose="02000000000000000000" pitchFamily="2" charset="0"/>
                          <a:cs typeface="Roboto" panose="02000000000000000000" pitchFamily="2" charset="0"/>
                        </a:rPr>
                        <a:t>TOTAL</a:t>
                      </a:r>
                    </a:p>
                  </a:txBody>
                  <a:tcPr anchor="ctr">
                    <a:solidFill>
                      <a:srgbClr val="000066"/>
                    </a:solidFill>
                  </a:tcPr>
                </a:tc>
                <a:extLst>
                  <a:ext uri="{0D108BD9-81ED-4DB2-BD59-A6C34878D82A}">
                    <a16:rowId xmlns:a16="http://schemas.microsoft.com/office/drawing/2014/main" xmlns="" val="10000"/>
                  </a:ext>
                </a:extLst>
              </a:tr>
              <a:tr h="253101">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Registered cancer cases </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17</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073</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12</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051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8</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907</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38 031</a:t>
                      </a:r>
                    </a:p>
                  </a:txBody>
                  <a:tcPr anchor="ctr"/>
                </a:tc>
                <a:extLst>
                  <a:ext uri="{0D108BD9-81ED-4DB2-BD59-A6C34878D82A}">
                    <a16:rowId xmlns:a16="http://schemas.microsoft.com/office/drawing/2014/main" xmlns="" val="10001"/>
                  </a:ext>
                </a:extLst>
              </a:tr>
              <a:tr h="253101">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Registered cancer deaths</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8</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168</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5</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892</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3</a:t>
                      </a:r>
                      <a:r>
                        <a:rPr lang="en-US" sz="1600" dirty="0">
                          <a:latin typeface="Roboto" panose="02000000000000000000" pitchFamily="2" charset="0"/>
                          <a:ea typeface="Roboto" panose="02000000000000000000" pitchFamily="2" charset="0"/>
                          <a:cs typeface="Roboto" panose="02000000000000000000" pitchFamily="2" charset="0"/>
                        </a:rPr>
                        <a:t> </a:t>
                      </a:r>
                      <a:r>
                        <a:rPr lang="lv-LV" sz="1600" dirty="0">
                          <a:latin typeface="Roboto" panose="02000000000000000000" pitchFamily="2" charset="0"/>
                          <a:ea typeface="Roboto" panose="02000000000000000000" pitchFamily="2" charset="0"/>
                          <a:cs typeface="Roboto" panose="02000000000000000000" pitchFamily="2" charset="0"/>
                        </a:rPr>
                        <a:t>840</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17 900</a:t>
                      </a:r>
                    </a:p>
                  </a:txBody>
                  <a:tcPr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91157">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Cancer incidence </a:t>
                      </a:r>
                      <a:r>
                        <a:rPr lang="lv-LV" sz="1600" dirty="0" err="1">
                          <a:latin typeface="Roboto" panose="02000000000000000000" pitchFamily="2" charset="0"/>
                          <a:ea typeface="Roboto" panose="02000000000000000000" pitchFamily="2" charset="0"/>
                          <a:cs typeface="Roboto" panose="02000000000000000000" pitchFamily="2" charset="0"/>
                        </a:rPr>
                        <a:t>rate</a:t>
                      </a:r>
                      <a:r>
                        <a:rPr lang="en-US" sz="1600" dirty="0">
                          <a:latin typeface="Roboto" panose="02000000000000000000" pitchFamily="2" charset="0"/>
                          <a:ea typeface="Roboto" panose="02000000000000000000" pitchFamily="2" charset="0"/>
                          <a:cs typeface="Roboto" panose="02000000000000000000" pitchFamily="2" charset="0"/>
                        </a:rPr>
                        <a:t> </a:t>
                      </a:r>
                    </a:p>
                    <a:p>
                      <a:pPr algn="ctr"/>
                      <a:r>
                        <a:rPr lang="en-US" sz="1200" i="1" dirty="0">
                          <a:latin typeface="Roboto" panose="02000000000000000000" pitchFamily="2" charset="0"/>
                          <a:ea typeface="Roboto" panose="02000000000000000000" pitchFamily="2" charset="0"/>
                          <a:cs typeface="Roboto" panose="02000000000000000000" pitchFamily="2" charset="0"/>
                        </a:rPr>
                        <a:t>(per 100 000 inhabitants)</a:t>
                      </a:r>
                      <a:endParaRPr lang="en-GB" sz="1400" i="1"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611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637</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669</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T w="28575" cap="flat" cmpd="sng" algn="ctr">
                      <a:solidFill>
                        <a:schemeClr val="tx1"/>
                      </a:solidFill>
                      <a:prstDash val="solid"/>
                      <a:round/>
                      <a:headEnd type="none" w="med" len="med"/>
                      <a:tailEnd type="none" w="med" len="med"/>
                    </a:lnT>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632</a:t>
                      </a:r>
                    </a:p>
                  </a:txBody>
                  <a:tcPr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10003"/>
                  </a:ext>
                </a:extLst>
              </a:tr>
              <a:tr h="391157">
                <a:tc>
                  <a:txBody>
                    <a:bodyPr/>
                    <a:lstStyle/>
                    <a:p>
                      <a:pPr algn="ctr"/>
                      <a:r>
                        <a:rPr lang="lv-LV" sz="1600" dirty="0" err="1">
                          <a:latin typeface="Roboto" panose="02000000000000000000" pitchFamily="2" charset="0"/>
                          <a:ea typeface="Roboto" panose="02000000000000000000" pitchFamily="2" charset="0"/>
                          <a:cs typeface="Roboto" panose="02000000000000000000" pitchFamily="2" charset="0"/>
                        </a:rPr>
                        <a:t>Cancer</a:t>
                      </a:r>
                      <a:r>
                        <a:rPr lang="lv-LV" sz="1600" baseline="0" dirty="0">
                          <a:latin typeface="Roboto" panose="02000000000000000000" pitchFamily="2" charset="0"/>
                          <a:ea typeface="Roboto" panose="02000000000000000000" pitchFamily="2" charset="0"/>
                          <a:cs typeface="Roboto" panose="02000000000000000000" pitchFamily="2" charset="0"/>
                        </a:rPr>
                        <a:t> </a:t>
                      </a:r>
                      <a:r>
                        <a:rPr lang="lv-LV" sz="1600" baseline="0" dirty="0" err="1">
                          <a:latin typeface="Roboto" panose="02000000000000000000" pitchFamily="2" charset="0"/>
                          <a:ea typeface="Roboto" panose="02000000000000000000" pitchFamily="2" charset="0"/>
                          <a:cs typeface="Roboto" panose="02000000000000000000" pitchFamily="2" charset="0"/>
                        </a:rPr>
                        <a:t>mortality</a:t>
                      </a:r>
                      <a:endParaRPr lang="en-US" sz="1600" baseline="0" dirty="0">
                        <a:latin typeface="Roboto" panose="02000000000000000000" pitchFamily="2" charset="0"/>
                        <a:ea typeface="Roboto" panose="02000000000000000000" pitchFamily="2" charset="0"/>
                        <a:cs typeface="Roboto" panose="02000000000000000000"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1" dirty="0">
                          <a:latin typeface="Roboto" panose="02000000000000000000" pitchFamily="2" charset="0"/>
                          <a:ea typeface="Roboto" panose="02000000000000000000" pitchFamily="2" charset="0"/>
                          <a:cs typeface="Roboto" panose="02000000000000000000" pitchFamily="2" charset="0"/>
                        </a:rPr>
                        <a:t>(per 100 000 inhabitants)</a:t>
                      </a:r>
                      <a:endParaRPr lang="en-GB" sz="1400" i="1"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solidFill>
                      <a:srgbClr val="00B0F0"/>
                    </a:solidFill>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292</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311</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lv-LV" sz="1600" dirty="0">
                          <a:latin typeface="Roboto" panose="02000000000000000000" pitchFamily="2" charset="0"/>
                          <a:ea typeface="Roboto" panose="02000000000000000000" pitchFamily="2" charset="0"/>
                          <a:cs typeface="Roboto" panose="02000000000000000000" pitchFamily="2" charset="0"/>
                        </a:rPr>
                        <a:t>288</a:t>
                      </a:r>
                      <a:endParaRPr lang="en-GB" sz="1600" dirty="0">
                        <a:latin typeface="Roboto" panose="02000000000000000000" pitchFamily="2" charset="0"/>
                        <a:ea typeface="Roboto" panose="02000000000000000000" pitchFamily="2" charset="0"/>
                        <a:cs typeface="Roboto" panose="02000000000000000000" pitchFamily="2" charset="0"/>
                      </a:endParaRPr>
                    </a:p>
                  </a:txBody>
                  <a:tcPr anchor="ctr">
                    <a:lnB w="28575" cap="flat" cmpd="sng" algn="ctr">
                      <a:solidFill>
                        <a:schemeClr val="tx1"/>
                      </a:solidFill>
                      <a:prstDash val="solid"/>
                      <a:round/>
                      <a:headEnd type="none" w="med" len="med"/>
                      <a:tailEnd type="none" w="med" len="med"/>
                    </a:lnB>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297</a:t>
                      </a:r>
                    </a:p>
                  </a:txBody>
                  <a:tcPr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3911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i="0" dirty="0">
                          <a:latin typeface="Roboto" panose="02000000000000000000" pitchFamily="2" charset="0"/>
                          <a:ea typeface="Roboto" panose="02000000000000000000" pitchFamily="2" charset="0"/>
                          <a:cs typeface="Roboto" panose="02000000000000000000" pitchFamily="2" charset="0"/>
                        </a:rPr>
                        <a:t>Patients receiving RT</a:t>
                      </a:r>
                    </a:p>
                  </a:txBody>
                  <a:tcPr anchor="ctr">
                    <a:lnT w="28575" cap="flat" cmpd="sng" algn="ctr">
                      <a:solidFill>
                        <a:schemeClr val="tx1"/>
                      </a:solidFill>
                      <a:prstDash val="solid"/>
                      <a:round/>
                      <a:headEnd type="none" w="med" len="med"/>
                      <a:tailEnd type="none" w="med" len="med"/>
                    </a:lnT>
                    <a:solidFill>
                      <a:srgbClr val="00B0F0"/>
                    </a:solidFill>
                  </a:tcPr>
                </a:tc>
                <a:tc>
                  <a:txBody>
                    <a:bodyPr/>
                    <a:lstStyle/>
                    <a:p>
                      <a:pPr algn="ctr"/>
                      <a:r>
                        <a:rPr lang="lv-LV" sz="1600" dirty="0">
                          <a:latin typeface="Roboto"/>
                        </a:rPr>
                        <a:t>6343</a:t>
                      </a:r>
                      <a:r>
                        <a:rPr lang="en-US" sz="1600" dirty="0">
                          <a:latin typeface="Roboto"/>
                        </a:rPr>
                        <a:t> (37.2 %)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a:rPr>
                        <a:t>4146</a:t>
                      </a:r>
                      <a:r>
                        <a:rPr lang="en-US" sz="1600" dirty="0">
                          <a:latin typeface="Roboto"/>
                        </a:rPr>
                        <a:t> (34.4 %)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lv-LV" sz="1600" dirty="0">
                          <a:latin typeface="Roboto"/>
                        </a:rPr>
                        <a:t>2556</a:t>
                      </a:r>
                      <a:r>
                        <a:rPr lang="en-US" sz="1600" dirty="0">
                          <a:latin typeface="Roboto"/>
                        </a:rPr>
                        <a:t> (28.7 %)</a:t>
                      </a:r>
                      <a:endParaRPr lang="en-GB" sz="1600" dirty="0">
                        <a:latin typeface="Roboto"/>
                      </a:endParaRPr>
                    </a:p>
                  </a:txBody>
                  <a:tcPr anchor="ctr">
                    <a:lnT w="28575" cap="flat" cmpd="sng" algn="ctr">
                      <a:solidFill>
                        <a:schemeClr val="tx1"/>
                      </a:solidFill>
                      <a:prstDash val="solid"/>
                      <a:round/>
                      <a:headEnd type="none" w="med" len="med"/>
                      <a:tailEnd type="none" w="med" len="med"/>
                    </a:lnT>
                  </a:tcPr>
                </a:tc>
                <a:tc>
                  <a:txBody>
                    <a:bodyPr/>
                    <a:lstStyle/>
                    <a:p>
                      <a:pPr algn="ctr"/>
                      <a:r>
                        <a:rPr lang="en-GB" sz="1600" b="1" dirty="0">
                          <a:latin typeface="Roboto" panose="02000000000000000000" pitchFamily="2" charset="0"/>
                          <a:ea typeface="Roboto" panose="02000000000000000000" pitchFamily="2" charset="0"/>
                          <a:cs typeface="Roboto" panose="02000000000000000000" pitchFamily="2" charset="0"/>
                        </a:rPr>
                        <a:t>13045 (34.3 %)</a:t>
                      </a:r>
                    </a:p>
                  </a:txBody>
                  <a:tcPr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3298195893"/>
                  </a:ext>
                </a:extLst>
              </a:tr>
            </a:tbl>
          </a:graphicData>
        </a:graphic>
      </p:graphicFrame>
      <p:sp>
        <p:nvSpPr>
          <p:cNvPr id="14" name="TextBox 13">
            <a:extLst>
              <a:ext uri="{FF2B5EF4-FFF2-40B4-BE49-F238E27FC236}">
                <a16:creationId xmlns:a16="http://schemas.microsoft.com/office/drawing/2014/main" xmlns="" id="{8C267D7E-2D86-6410-8590-3CB6C51877C0}"/>
              </a:ext>
            </a:extLst>
          </p:cNvPr>
          <p:cNvSpPr txBox="1"/>
          <p:nvPr/>
        </p:nvSpPr>
        <p:spPr>
          <a:xfrm>
            <a:off x="2076644" y="4559325"/>
            <a:ext cx="10030461" cy="1569660"/>
          </a:xfrm>
          <a:prstGeom prst="rect">
            <a:avLst/>
          </a:prstGeom>
          <a:noFill/>
        </p:spPr>
        <p:txBody>
          <a:bodyPr wrap="square">
            <a:spAutoFit/>
          </a:bodyPr>
          <a:lstStyle/>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Total population in the Baltic States</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 - 6.02 million</a:t>
            </a:r>
          </a:p>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Crude, non age-specific corrected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cancer incidence and mortality rates are 632 and 297 per 100 000 inhabitants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respectively</a:t>
            </a:r>
          </a:p>
          <a:p>
            <a:pPr marL="0" lvl="1" indent="287338">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 2020 </a:t>
            </a: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a total of about 13045 patients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received conventional radiotherapy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as cancer treatment procedure</a:t>
            </a:r>
          </a:p>
          <a:p>
            <a:pPr marL="0" lvl="1" indent="287338">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15" name="TextBox 14">
            <a:extLst>
              <a:ext uri="{FF2B5EF4-FFF2-40B4-BE49-F238E27FC236}">
                <a16:creationId xmlns:a16="http://schemas.microsoft.com/office/drawing/2014/main" xmlns="" id="{EB947EF1-5FD7-E66A-1207-EDC0C9E38951}"/>
              </a:ext>
            </a:extLst>
          </p:cNvPr>
          <p:cNvSpPr txBox="1"/>
          <p:nvPr/>
        </p:nvSpPr>
        <p:spPr>
          <a:xfrm>
            <a:off x="7037754" y="4262533"/>
            <a:ext cx="5149493" cy="338554"/>
          </a:xfrm>
          <a:prstGeom prst="rect">
            <a:avLst/>
          </a:prstGeom>
          <a:noFill/>
        </p:spPr>
        <p:txBody>
          <a:bodyPr wrap="square">
            <a:spAutoFit/>
          </a:bodyPr>
          <a:lstStyle/>
          <a:p>
            <a:pPr algn="r">
              <a:buClr>
                <a:srgbClr val="000066"/>
              </a:buCl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Data as of 2020/2021 </a:t>
            </a:r>
            <a:endParaRPr lang="en-US" sz="1600" b="1" i="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xmlns="" id="{1830E595-FACB-D338-EA13-54CB5359A7FE}"/>
              </a:ext>
            </a:extLst>
          </p:cNvPr>
          <p:cNvSpPr txBox="1"/>
          <p:nvPr/>
        </p:nvSpPr>
        <p:spPr>
          <a:xfrm>
            <a:off x="1996502" y="5728728"/>
            <a:ext cx="10204642" cy="461665"/>
          </a:xfrm>
          <a:prstGeom prst="rect">
            <a:avLst/>
          </a:prstGeom>
          <a:noFill/>
        </p:spPr>
        <p:txBody>
          <a:bodyPr wrap="square">
            <a:spAutoFit/>
          </a:bodyPr>
          <a:lstStyle/>
          <a:p>
            <a:pPr algn="ctr">
              <a:buClr>
                <a:srgbClr val="000066"/>
              </a:buClr>
            </a:pPr>
            <a:r>
              <a:rPr lang="en-US" sz="2400" b="1" dirty="0">
                <a:solidFill>
                  <a:srgbClr val="0000A2"/>
                </a:solidFill>
                <a:latin typeface="Roboto" panose="02000000000000000000" pitchFamily="2" charset="0"/>
                <a:ea typeface="Roboto" panose="02000000000000000000" pitchFamily="2" charset="0"/>
                <a:cs typeface="Roboto" panose="02000000000000000000" pitchFamily="2" charset="0"/>
              </a:rPr>
              <a:t>What about specific data for particle therapy ?</a:t>
            </a:r>
            <a:endParaRPr lang="en-US" sz="2400"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
        <p:nvSpPr>
          <p:cNvPr id="26" name="Taisnstūris 16">
            <a:extLst>
              <a:ext uri="{FF2B5EF4-FFF2-40B4-BE49-F238E27FC236}">
                <a16:creationId xmlns:a16="http://schemas.microsoft.com/office/drawing/2014/main" xmlns=""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Helium synchrotron</a:t>
            </a:r>
          </a:p>
          <a:p>
            <a:r>
              <a:rPr lang="en-US" sz="1400" dirty="0">
                <a:latin typeface="Roboto" panose="02000000000000000000" pitchFamily="2" charset="0"/>
                <a:ea typeface="Roboto" panose="02000000000000000000" pitchFamily="2" charset="0"/>
                <a:cs typeface="Roboto" panose="02000000000000000000" pitchFamily="2" charset="0"/>
              </a:rPr>
              <a:t>technology</a:t>
            </a:r>
            <a:endParaRPr lang="en-US" sz="1400" b="1" dirty="0">
              <a:latin typeface="Roboto" panose="02000000000000000000" pitchFamily="2" charset="0"/>
              <a:ea typeface="Roboto" panose="02000000000000000000" pitchFamily="2" charset="0"/>
              <a:cs typeface="Roboto" panose="02000000000000000000" pitchFamily="2" charset="0"/>
            </a:endParaRPr>
          </a:p>
        </p:txBody>
      </p:sp>
      <p:sp>
        <p:nvSpPr>
          <p:cNvPr id="27" name="Taisnstūris 17">
            <a:extLst>
              <a:ext uri="{FF2B5EF4-FFF2-40B4-BE49-F238E27FC236}">
                <a16:creationId xmlns:a16="http://schemas.microsoft.com/office/drawing/2014/main" xmlns=""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400" b="1" dirty="0">
              <a:latin typeface="Roboto" panose="02000000000000000000" pitchFamily="2" charset="0"/>
              <a:ea typeface="Roboto" panose="02000000000000000000" pitchFamily="2" charset="0"/>
              <a:cs typeface="Roboto" panose="02000000000000000000" pitchFamily="2" charset="0"/>
            </a:endParaRPr>
          </a:p>
        </p:txBody>
      </p:sp>
      <p:sp>
        <p:nvSpPr>
          <p:cNvPr id="30" name="Taisnstūris 18">
            <a:extLst>
              <a:ext uri="{FF2B5EF4-FFF2-40B4-BE49-F238E27FC236}">
                <a16:creationId xmlns:a16="http://schemas.microsoft.com/office/drawing/2014/main" xmlns=""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31" name="Taisnstūris 19">
            <a:extLst>
              <a:ext uri="{FF2B5EF4-FFF2-40B4-BE49-F238E27FC236}">
                <a16:creationId xmlns:a16="http://schemas.microsoft.com/office/drawing/2014/main" xmlns=""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32" name="Taisnstūris 20">
            <a:extLst>
              <a:ext uri="{FF2B5EF4-FFF2-40B4-BE49-F238E27FC236}">
                <a16:creationId xmlns:a16="http://schemas.microsoft.com/office/drawing/2014/main" xmlns=""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34" name="Taisnstūris 21">
            <a:extLst>
              <a:ext uri="{FF2B5EF4-FFF2-40B4-BE49-F238E27FC236}">
                <a16:creationId xmlns:a16="http://schemas.microsoft.com/office/drawing/2014/main" xmlns="" id="{6E7C92B3-B564-9F8D-3038-F9CB3493F785}"/>
              </a:ext>
            </a:extLst>
          </p:cNvPr>
          <p:cNvSpPr/>
          <p:nvPr/>
        </p:nvSpPr>
        <p:spPr>
          <a:xfrm>
            <a:off x="-214882" y="1576983"/>
            <a:ext cx="2279274" cy="3021286"/>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35" name="Taisnstūris 3">
            <a:extLst>
              <a:ext uri="{FF2B5EF4-FFF2-40B4-BE49-F238E27FC236}">
                <a16:creationId xmlns:a16="http://schemas.microsoft.com/office/drawing/2014/main" xmlns="" id="{E6C8D7E0-A123-3C0F-AD62-A4802249455E}"/>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refer to:</a:t>
            </a:r>
            <a:r>
              <a:rPr lang="lv-LV"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Workshop report</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rPr>
              <a:t> </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17848702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a:t>Recall on the clinical cancer statistics</a:t>
            </a:r>
            <a:endParaRPr lang="en-US" b="1" dirty="0"/>
          </a:p>
        </p:txBody>
      </p:sp>
      <p:cxnSp>
        <p:nvCxnSpPr>
          <p:cNvPr id="9" name="Taisns savienotājs 8">
            <a:extLst>
              <a:ext uri="{FF2B5EF4-FFF2-40B4-BE49-F238E27FC236}">
                <a16:creationId xmlns:a16="http://schemas.microsoft.com/office/drawing/2014/main" xmlns=""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xmlns=""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xmlns=""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xmlns=""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24" name="Taisnstūris 23">
            <a:extLst>
              <a:ext uri="{FF2B5EF4-FFF2-40B4-BE49-F238E27FC236}">
                <a16:creationId xmlns:a16="http://schemas.microsoft.com/office/drawing/2014/main" xmlns="" id="{EE09B60B-F613-B3D7-82FB-6225CE969037}"/>
              </a:ext>
            </a:extLst>
          </p:cNvPr>
          <p:cNvSpPr/>
          <p:nvPr/>
        </p:nvSpPr>
        <p:spPr>
          <a:xfrm>
            <a:off x="2064391" y="1014067"/>
            <a:ext cx="10125455" cy="5061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Clr>
                <a:srgbClr val="000066"/>
              </a:buCl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How many PT eligible patients could we have in the Baltic States ?</a:t>
            </a:r>
          </a:p>
          <a:p>
            <a:pPr marL="2286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 literature review done by </a:t>
            </a: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dr. Erika Korobeinikova</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p>
        </p:txBody>
      </p:sp>
      <p:cxnSp>
        <p:nvCxnSpPr>
          <p:cNvPr id="28" name="Taisns savienotājs 27">
            <a:extLst>
              <a:ext uri="{FF2B5EF4-FFF2-40B4-BE49-F238E27FC236}">
                <a16:creationId xmlns:a16="http://schemas.microsoft.com/office/drawing/2014/main" xmlns=""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xmlns=""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Key information reported</a:t>
            </a:r>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aisnstūris 1">
            <a:extLst>
              <a:ext uri="{FF2B5EF4-FFF2-40B4-BE49-F238E27FC236}">
                <a16:creationId xmlns:a16="http://schemas.microsoft.com/office/drawing/2014/main" xmlns="" id="{9C9B2D9F-EEDC-E0EE-B5CF-E640E223BA93}"/>
              </a:ext>
            </a:extLst>
          </p:cNvPr>
          <p:cNvSpPr/>
          <p:nvPr/>
        </p:nvSpPr>
        <p:spPr>
          <a:xfrm>
            <a:off x="2587752" y="3593792"/>
            <a:ext cx="4591182" cy="1435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13045 RT patients </a:t>
            </a:r>
          </a:p>
          <a:p>
            <a:pPr algn="ctr">
              <a:buClr>
                <a:srgbClr val="000066"/>
              </a:buClr>
            </a:pPr>
            <a:r>
              <a:rPr lang="en-US" sz="2800" i="1" dirty="0">
                <a:solidFill>
                  <a:srgbClr val="000066"/>
                </a:solidFill>
                <a:latin typeface="Roboto" panose="02000000000000000000" pitchFamily="2" charset="0"/>
                <a:ea typeface="Roboto" panose="02000000000000000000" pitchFamily="2" charset="0"/>
                <a:cs typeface="Roboto" panose="02000000000000000000" pitchFamily="2" charset="0"/>
              </a:rPr>
              <a:t>in 2020</a:t>
            </a:r>
          </a:p>
        </p:txBody>
      </p:sp>
      <p:cxnSp>
        <p:nvCxnSpPr>
          <p:cNvPr id="6" name="Taisns bultveida savienotājs 5">
            <a:extLst>
              <a:ext uri="{FF2B5EF4-FFF2-40B4-BE49-F238E27FC236}">
                <a16:creationId xmlns:a16="http://schemas.microsoft.com/office/drawing/2014/main" xmlns="" id="{6EEA5EF1-542C-5931-9E6B-2D023ECC1B26}"/>
              </a:ext>
            </a:extLst>
          </p:cNvPr>
          <p:cNvCxnSpPr>
            <a:cxnSpLocks/>
          </p:cNvCxnSpPr>
          <p:nvPr/>
        </p:nvCxnSpPr>
        <p:spPr>
          <a:xfrm flipV="1">
            <a:off x="6455664" y="3813048"/>
            <a:ext cx="2048256" cy="481456"/>
          </a:xfrm>
          <a:prstGeom prst="straightConnector1">
            <a:avLst/>
          </a:prstGeom>
          <a:ln w="28575">
            <a:solidFill>
              <a:srgbClr val="00006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Taisns bultveida savienotājs 12">
            <a:extLst>
              <a:ext uri="{FF2B5EF4-FFF2-40B4-BE49-F238E27FC236}">
                <a16:creationId xmlns:a16="http://schemas.microsoft.com/office/drawing/2014/main" xmlns="" id="{F1F37A55-B50F-DDD2-B1C5-E17F26092969}"/>
              </a:ext>
            </a:extLst>
          </p:cNvPr>
          <p:cNvCxnSpPr>
            <a:cxnSpLocks/>
          </p:cNvCxnSpPr>
          <p:nvPr/>
        </p:nvCxnSpPr>
        <p:spPr>
          <a:xfrm>
            <a:off x="6455664" y="4300171"/>
            <a:ext cx="2048256" cy="481456"/>
          </a:xfrm>
          <a:prstGeom prst="straightConnector1">
            <a:avLst/>
          </a:prstGeom>
          <a:ln w="28575">
            <a:solidFill>
              <a:srgbClr val="000066"/>
            </a:solidFill>
            <a:tailEnd type="triangle"/>
          </a:ln>
        </p:spPr>
        <p:style>
          <a:lnRef idx="1">
            <a:schemeClr val="accent1"/>
          </a:lnRef>
          <a:fillRef idx="0">
            <a:schemeClr val="accent1"/>
          </a:fillRef>
          <a:effectRef idx="0">
            <a:schemeClr val="accent1"/>
          </a:effectRef>
          <a:fontRef idx="minor">
            <a:schemeClr val="tx1"/>
          </a:fontRef>
        </p:style>
      </p:cxnSp>
      <p:sp>
        <p:nvSpPr>
          <p:cNvPr id="14" name="Taisnstūris 13">
            <a:extLst>
              <a:ext uri="{FF2B5EF4-FFF2-40B4-BE49-F238E27FC236}">
                <a16:creationId xmlns:a16="http://schemas.microsoft.com/office/drawing/2014/main" xmlns="" id="{BE439D39-A317-3D5C-96D7-33E13D13061B}"/>
              </a:ext>
            </a:extLst>
          </p:cNvPr>
          <p:cNvSpPr/>
          <p:nvPr/>
        </p:nvSpPr>
        <p:spPr>
          <a:xfrm>
            <a:off x="7022592" y="3612000"/>
            <a:ext cx="1097280" cy="440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1.5 %</a:t>
            </a:r>
            <a:endParaRPr lang="en-US" sz="20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15" name="Taisnstūris 14">
            <a:extLst>
              <a:ext uri="{FF2B5EF4-FFF2-40B4-BE49-F238E27FC236}">
                <a16:creationId xmlns:a16="http://schemas.microsoft.com/office/drawing/2014/main" xmlns="" id="{EBCA359D-DB78-55FB-1450-D4B13E57040E}"/>
              </a:ext>
            </a:extLst>
          </p:cNvPr>
          <p:cNvSpPr/>
          <p:nvPr/>
        </p:nvSpPr>
        <p:spPr>
          <a:xfrm>
            <a:off x="7022592" y="4632672"/>
            <a:ext cx="1097280" cy="440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15 %</a:t>
            </a:r>
            <a:endParaRPr lang="en-US" sz="20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22" name="Taisnstūris 21">
            <a:extLst>
              <a:ext uri="{FF2B5EF4-FFF2-40B4-BE49-F238E27FC236}">
                <a16:creationId xmlns:a16="http://schemas.microsoft.com/office/drawing/2014/main" xmlns="" id="{14541325-B6CA-EF37-6217-7D041B624C7C}"/>
              </a:ext>
            </a:extLst>
          </p:cNvPr>
          <p:cNvSpPr/>
          <p:nvPr/>
        </p:nvSpPr>
        <p:spPr>
          <a:xfrm>
            <a:off x="8503919" y="3330454"/>
            <a:ext cx="2798065" cy="991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196 PT patients</a:t>
            </a:r>
          </a:p>
        </p:txBody>
      </p:sp>
      <p:sp>
        <p:nvSpPr>
          <p:cNvPr id="26" name="Taisnstūris 25">
            <a:extLst>
              <a:ext uri="{FF2B5EF4-FFF2-40B4-BE49-F238E27FC236}">
                <a16:creationId xmlns:a16="http://schemas.microsoft.com/office/drawing/2014/main" xmlns="" id="{E6E50FF9-EAA6-7230-9F06-694EDDC28367}"/>
              </a:ext>
            </a:extLst>
          </p:cNvPr>
          <p:cNvSpPr/>
          <p:nvPr/>
        </p:nvSpPr>
        <p:spPr>
          <a:xfrm>
            <a:off x="8503918" y="4290501"/>
            <a:ext cx="3456434" cy="991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000066"/>
              </a:buClr>
            </a:pPr>
            <a:r>
              <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rPr>
              <a:t>1950 PT patients</a:t>
            </a:r>
          </a:p>
        </p:txBody>
      </p:sp>
      <p:sp>
        <p:nvSpPr>
          <p:cNvPr id="27" name="Taisnstūris 26">
            <a:extLst>
              <a:ext uri="{FF2B5EF4-FFF2-40B4-BE49-F238E27FC236}">
                <a16:creationId xmlns:a16="http://schemas.microsoft.com/office/drawing/2014/main" xmlns="" id="{064044FD-47B4-42A7-28A9-D9BDD4AFCDD4}"/>
              </a:ext>
            </a:extLst>
          </p:cNvPr>
          <p:cNvSpPr/>
          <p:nvPr/>
        </p:nvSpPr>
        <p:spPr>
          <a:xfrm>
            <a:off x="2082679" y="5044240"/>
            <a:ext cx="10023978" cy="89286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Roboto" panose="02000000000000000000" pitchFamily="2" charset="0"/>
                <a:ea typeface="Roboto" panose="02000000000000000000" pitchFamily="2" charset="0"/>
                <a:cs typeface="Roboto" panose="02000000000000000000" pitchFamily="2" charset="0"/>
              </a:rPr>
              <a:t>European proton therapy center statistics </a:t>
            </a:r>
            <a:r>
              <a:rPr lang="en-US" sz="1600" dirty="0">
                <a:latin typeface="Roboto" panose="02000000000000000000" pitchFamily="2" charset="0"/>
                <a:ea typeface="Roboto" panose="02000000000000000000" pitchFamily="2" charset="0"/>
                <a:cs typeface="Roboto" panose="02000000000000000000" pitchFamily="2" charset="0"/>
              </a:rPr>
              <a:t>show on </a:t>
            </a:r>
            <a:r>
              <a:rPr lang="en-US" sz="1600" b="1" u="sng" dirty="0">
                <a:latin typeface="Roboto" panose="02000000000000000000" pitchFamily="2" charset="0"/>
                <a:ea typeface="Roboto" panose="02000000000000000000" pitchFamily="2" charset="0"/>
                <a:cs typeface="Roboto" panose="02000000000000000000" pitchFamily="2" charset="0"/>
              </a:rPr>
              <a:t>average 223 adult and 150 pediatric patients</a:t>
            </a:r>
            <a:r>
              <a:rPr lang="en-US" sz="1600" b="1" dirty="0">
                <a:latin typeface="Roboto" panose="02000000000000000000" pitchFamily="2" charset="0"/>
                <a:ea typeface="Roboto" panose="02000000000000000000" pitchFamily="2" charset="0"/>
                <a:cs typeface="Roboto" panose="02000000000000000000" pitchFamily="2" charset="0"/>
              </a:rPr>
              <a:t> receive proton therapy yearly per center </a:t>
            </a:r>
            <a:r>
              <a:rPr lang="en-US" sz="1600" dirty="0">
                <a:latin typeface="Roboto" panose="02000000000000000000" pitchFamily="2" charset="0"/>
                <a:ea typeface="Roboto" panose="02000000000000000000" pitchFamily="2" charset="0"/>
                <a:cs typeface="Roboto" panose="02000000000000000000" pitchFamily="2" charset="0"/>
              </a:rPr>
              <a:t>( </a:t>
            </a:r>
            <a:r>
              <a:rPr lang="en-US" sz="1600" i="1" dirty="0">
                <a:latin typeface="Roboto" panose="02000000000000000000" pitchFamily="2" charset="0"/>
                <a:ea typeface="Roboto" panose="02000000000000000000" pitchFamily="2" charset="0"/>
                <a:cs typeface="Roboto" panose="02000000000000000000" pitchFamily="2" charset="0"/>
              </a:rPr>
              <a:t>data of 2020 </a:t>
            </a:r>
            <a:r>
              <a:rPr lang="en-US" sz="1600" dirty="0">
                <a:latin typeface="Roboto" panose="02000000000000000000" pitchFamily="2" charset="0"/>
                <a:ea typeface="Roboto" panose="02000000000000000000" pitchFamily="2" charset="0"/>
                <a:cs typeface="Roboto" panose="02000000000000000000" pitchFamily="2" charset="0"/>
              </a:rPr>
              <a:t>)</a:t>
            </a:r>
          </a:p>
        </p:txBody>
      </p:sp>
      <p:graphicFrame>
        <p:nvGraphicFramePr>
          <p:cNvPr id="5" name="Tabula 6">
            <a:extLst>
              <a:ext uri="{FF2B5EF4-FFF2-40B4-BE49-F238E27FC236}">
                <a16:creationId xmlns:a16="http://schemas.microsoft.com/office/drawing/2014/main" xmlns="" id="{40505296-35D8-7E8D-83DD-871C508144E0}"/>
              </a:ext>
            </a:extLst>
          </p:cNvPr>
          <p:cNvGraphicFramePr>
            <a:graphicFrameLocks noGrp="1"/>
          </p:cNvGraphicFramePr>
          <p:nvPr/>
        </p:nvGraphicFramePr>
        <p:xfrm>
          <a:off x="2076645" y="1798779"/>
          <a:ext cx="10030012" cy="1676400"/>
        </p:xfrm>
        <a:graphic>
          <a:graphicData uri="http://schemas.openxmlformats.org/drawingml/2006/table">
            <a:tbl>
              <a:tblPr firstRow="1" bandRow="1">
                <a:tableStyleId>{5C22544A-7EE6-4342-B048-85BDC9FD1C3A}</a:tableStyleId>
              </a:tblPr>
              <a:tblGrid>
                <a:gridCol w="2970484">
                  <a:extLst>
                    <a:ext uri="{9D8B030D-6E8A-4147-A177-3AD203B41FA5}">
                      <a16:colId xmlns:a16="http://schemas.microsoft.com/office/drawing/2014/main" xmlns="" val="1859328424"/>
                    </a:ext>
                  </a:extLst>
                </a:gridCol>
                <a:gridCol w="7059528">
                  <a:extLst>
                    <a:ext uri="{9D8B030D-6E8A-4147-A177-3AD203B41FA5}">
                      <a16:colId xmlns:a16="http://schemas.microsoft.com/office/drawing/2014/main" xmlns="" val="4249935037"/>
                    </a:ext>
                  </a:extLst>
                </a:gridCol>
              </a:tblGrid>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Data of United States, 2021</a:t>
                      </a:r>
                    </a:p>
                  </a:txBody>
                  <a:tcPr>
                    <a:lnB w="12700" cap="flat" cmpd="sng" algn="ctr">
                      <a:solidFill>
                        <a:schemeClr val="bg1"/>
                      </a:solidFill>
                      <a:prstDash val="solid"/>
                      <a:round/>
                      <a:headEnd type="none" w="med" len="med"/>
                      <a:tailEnd type="none" w="med" len="med"/>
                    </a:lnB>
                    <a:solidFill>
                      <a:srgbClr val="0066CC"/>
                    </a:solidFill>
                  </a:tcPr>
                </a:tc>
                <a:tc>
                  <a:txBody>
                    <a:bodyPr/>
                    <a:lstStyle/>
                    <a:p>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2.2 % of all RT patients </a:t>
                      </a:r>
                      <a:r>
                        <a:rPr lang="en-US" sz="1600" b="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lnB w="12700" cap="flat" cmpd="sng" algn="ctr">
                      <a:solidFill>
                        <a:schemeClr val="bg1"/>
                      </a:solidFill>
                      <a:prstDash val="solid"/>
                      <a:round/>
                      <a:headEnd type="none" w="med" len="med"/>
                      <a:tailEnd type="none" w="med" len="med"/>
                    </a:lnB>
                    <a:solidFill>
                      <a:srgbClr val="EAEAF6"/>
                    </a:solidFill>
                  </a:tcPr>
                </a:tc>
                <a:extLst>
                  <a:ext uri="{0D108BD9-81ED-4DB2-BD59-A6C34878D82A}">
                    <a16:rowId xmlns:a16="http://schemas.microsoft.com/office/drawing/2014/main" xmlns="" val="4042645356"/>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Data of United Kingdom, 2018</a:t>
                      </a:r>
                    </a:p>
                  </a:txBody>
                  <a:tcPr>
                    <a:lnT w="12700" cap="flat" cmpd="sng" algn="ctr">
                      <a:solidFill>
                        <a:schemeClr val="bg1"/>
                      </a:solidFill>
                      <a:prstDash val="solid"/>
                      <a:round/>
                      <a:headEnd type="none" w="med" len="med"/>
                      <a:tailEnd type="none" w="med" len="med"/>
                    </a:lnT>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1.5 %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lnT w="12700" cap="flat" cmpd="sng" algn="ctr">
                      <a:solidFill>
                        <a:schemeClr val="bg1"/>
                      </a:solidFill>
                      <a:prstDash val="solid"/>
                      <a:round/>
                      <a:headEnd type="none" w="med" len="med"/>
                      <a:tailEnd type="none" w="med" len="med"/>
                    </a:lnT>
                    <a:solidFill>
                      <a:srgbClr val="EAEAF6"/>
                    </a:solidFill>
                  </a:tcPr>
                </a:tc>
                <a:extLst>
                  <a:ext uri="{0D108BD9-81ED-4DB2-BD59-A6C34878D82A}">
                    <a16:rowId xmlns:a16="http://schemas.microsoft.com/office/drawing/2014/main" xmlns="" val="738849843"/>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Swedish study, 2005</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14 – 15 %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therapeutic benefit to justify </a:t>
                      </a:r>
                    </a:p>
                  </a:txBody>
                  <a:tcPr>
                    <a:solidFill>
                      <a:srgbClr val="EAEAF6"/>
                    </a:solidFill>
                  </a:tcPr>
                </a:tc>
                <a:extLst>
                  <a:ext uri="{0D108BD9-81ED-4DB2-BD59-A6C34878D82A}">
                    <a16:rowId xmlns:a16="http://schemas.microsoft.com/office/drawing/2014/main" xmlns="" val="2999033055"/>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United Kingdom study, 2022</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4.3 % of all RT patients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 therapeutic benefit to justify </a:t>
                      </a:r>
                    </a:p>
                  </a:txBody>
                  <a:tcPr>
                    <a:solidFill>
                      <a:srgbClr val="EAEAF6"/>
                    </a:solidFill>
                  </a:tcPr>
                </a:tc>
                <a:extLst>
                  <a:ext uri="{0D108BD9-81ED-4DB2-BD59-A6C34878D82A}">
                    <a16:rowId xmlns:a16="http://schemas.microsoft.com/office/drawing/2014/main" xmlns="" val="769352793"/>
                  </a:ext>
                </a:extLst>
              </a:tr>
              <a:tr h="309381">
                <a:tc>
                  <a:txBody>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Korean study, 2018</a:t>
                      </a:r>
                    </a:p>
                  </a:txBody>
                  <a:tcPr>
                    <a:solidFill>
                      <a:srgbClr val="0066CC"/>
                    </a:solidFill>
                  </a:tcPr>
                </a:tc>
                <a:tc>
                  <a:txBody>
                    <a:bodyPr/>
                    <a:lstStyle/>
                    <a:p>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10 % of all RT patients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eligible and treated</a:t>
                      </a:r>
                    </a:p>
                  </a:txBody>
                  <a:tcPr>
                    <a:solidFill>
                      <a:srgbClr val="EAEAF6"/>
                    </a:solidFill>
                  </a:tcPr>
                </a:tc>
                <a:extLst>
                  <a:ext uri="{0D108BD9-81ED-4DB2-BD59-A6C34878D82A}">
                    <a16:rowId xmlns:a16="http://schemas.microsoft.com/office/drawing/2014/main" xmlns="" val="2399625771"/>
                  </a:ext>
                </a:extLst>
              </a:tr>
            </a:tbl>
          </a:graphicData>
        </a:graphic>
      </p:graphicFrame>
      <p:sp>
        <p:nvSpPr>
          <p:cNvPr id="30" name="Taisnstūris 3">
            <a:extLst>
              <a:ext uri="{FF2B5EF4-FFF2-40B4-BE49-F238E27FC236}">
                <a16:creationId xmlns:a16="http://schemas.microsoft.com/office/drawing/2014/main" xmlns="" id="{E6C8D7E0-A123-3C0F-AD62-A4802249455E}"/>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refer to:</a:t>
            </a:r>
            <a:r>
              <a:rPr lang="lv-LV"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Workshop report</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rPr>
              <a:t> </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31" name="Taisnstūris 16">
            <a:extLst>
              <a:ext uri="{FF2B5EF4-FFF2-40B4-BE49-F238E27FC236}">
                <a16:creationId xmlns:a16="http://schemas.microsoft.com/office/drawing/2014/main" xmlns="" id="{B9BE7879-CEDC-4315-0CF1-4FDE7B88D464}"/>
              </a:ext>
            </a:extLst>
          </p:cNvPr>
          <p:cNvSpPr/>
          <p:nvPr/>
        </p:nvSpPr>
        <p:spPr>
          <a:xfrm>
            <a:off x="0" y="1737381"/>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Helium synchrotron</a:t>
            </a:r>
          </a:p>
          <a:p>
            <a:r>
              <a:rPr lang="en-US" sz="1400" dirty="0">
                <a:latin typeface="Roboto" panose="02000000000000000000" pitchFamily="2" charset="0"/>
                <a:ea typeface="Roboto" panose="02000000000000000000" pitchFamily="2" charset="0"/>
                <a:cs typeface="Roboto" panose="02000000000000000000" pitchFamily="2" charset="0"/>
              </a:rPr>
              <a:t>technology</a:t>
            </a:r>
            <a:endParaRPr lang="en-US" sz="1400" b="1" dirty="0">
              <a:latin typeface="Roboto" panose="02000000000000000000" pitchFamily="2" charset="0"/>
              <a:ea typeface="Roboto" panose="02000000000000000000" pitchFamily="2" charset="0"/>
              <a:cs typeface="Roboto" panose="02000000000000000000" pitchFamily="2" charset="0"/>
            </a:endParaRPr>
          </a:p>
        </p:txBody>
      </p:sp>
      <p:sp>
        <p:nvSpPr>
          <p:cNvPr id="32" name="Taisnstūris 17">
            <a:extLst>
              <a:ext uri="{FF2B5EF4-FFF2-40B4-BE49-F238E27FC236}">
                <a16:creationId xmlns:a16="http://schemas.microsoft.com/office/drawing/2014/main" xmlns="" id="{16662D80-1A26-23A1-9F9F-59E0BF887A58}"/>
              </a:ext>
            </a:extLst>
          </p:cNvPr>
          <p:cNvSpPr/>
          <p:nvPr/>
        </p:nvSpPr>
        <p:spPr>
          <a:xfrm>
            <a:off x="0" y="2452603"/>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Indications for particle therapy</a:t>
            </a:r>
            <a:endParaRPr lang="en-US" sz="1400" b="1" dirty="0">
              <a:latin typeface="Roboto" panose="02000000000000000000" pitchFamily="2" charset="0"/>
              <a:ea typeface="Roboto" panose="02000000000000000000" pitchFamily="2" charset="0"/>
              <a:cs typeface="Roboto" panose="02000000000000000000" pitchFamily="2" charset="0"/>
            </a:endParaRPr>
          </a:p>
        </p:txBody>
      </p:sp>
      <p:sp>
        <p:nvSpPr>
          <p:cNvPr id="34" name="Taisnstūris 18">
            <a:extLst>
              <a:ext uri="{FF2B5EF4-FFF2-40B4-BE49-F238E27FC236}">
                <a16:creationId xmlns:a16="http://schemas.microsoft.com/office/drawing/2014/main" xmlns="" id="{5E12BC5F-7E03-8B3E-0E96-3613E3F06AED}"/>
              </a:ext>
            </a:extLst>
          </p:cNvPr>
          <p:cNvSpPr/>
          <p:nvPr/>
        </p:nvSpPr>
        <p:spPr>
          <a:xfrm>
            <a:off x="0" y="3167825"/>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Nuclear medicine</a:t>
            </a:r>
          </a:p>
        </p:txBody>
      </p:sp>
      <p:sp>
        <p:nvSpPr>
          <p:cNvPr id="35" name="Taisnstūris 19">
            <a:extLst>
              <a:ext uri="{FF2B5EF4-FFF2-40B4-BE49-F238E27FC236}">
                <a16:creationId xmlns:a16="http://schemas.microsoft.com/office/drawing/2014/main" xmlns="" id="{24240A39-21CB-D75B-D29A-0C0A4BBBA484}"/>
              </a:ext>
            </a:extLst>
          </p:cNvPr>
          <p:cNvSpPr/>
          <p:nvPr/>
        </p:nvSpPr>
        <p:spPr>
          <a:xfrm>
            <a:off x="0" y="3883047"/>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Educational pathways</a:t>
            </a:r>
          </a:p>
        </p:txBody>
      </p:sp>
      <p:sp>
        <p:nvSpPr>
          <p:cNvPr id="36" name="Taisnstūris 20">
            <a:extLst>
              <a:ext uri="{FF2B5EF4-FFF2-40B4-BE49-F238E27FC236}">
                <a16:creationId xmlns:a16="http://schemas.microsoft.com/office/drawing/2014/main" xmlns="" id="{70A0F4BA-F70E-4ACC-8179-C2094CA3553B}"/>
              </a:ext>
            </a:extLst>
          </p:cNvPr>
          <p:cNvSpPr/>
          <p:nvPr/>
        </p:nvSpPr>
        <p:spPr>
          <a:xfrm>
            <a:off x="0" y="4598269"/>
            <a:ext cx="1984248"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latin typeface="Roboto" panose="02000000000000000000" pitchFamily="2" charset="0"/>
                <a:ea typeface="Roboto" panose="02000000000000000000" pitchFamily="2" charset="0"/>
                <a:cs typeface="Roboto" panose="02000000000000000000" pitchFamily="2" charset="0"/>
              </a:rPr>
              <a:t>Cancer statistics in the Baltics</a:t>
            </a:r>
          </a:p>
        </p:txBody>
      </p:sp>
      <p:sp>
        <p:nvSpPr>
          <p:cNvPr id="37" name="Taisnstūris 21">
            <a:extLst>
              <a:ext uri="{FF2B5EF4-FFF2-40B4-BE49-F238E27FC236}">
                <a16:creationId xmlns:a16="http://schemas.microsoft.com/office/drawing/2014/main" xmlns="" id="{6E7C92B3-B564-9F8D-3038-F9CB3493F785}"/>
              </a:ext>
            </a:extLst>
          </p:cNvPr>
          <p:cNvSpPr/>
          <p:nvPr/>
        </p:nvSpPr>
        <p:spPr>
          <a:xfrm>
            <a:off x="-214882" y="1576983"/>
            <a:ext cx="2279274" cy="3021286"/>
          </a:xfrm>
          <a:prstGeom prst="rect">
            <a:avLst/>
          </a:prstGeom>
          <a:solidFill>
            <a:srgbClr val="E7F3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latin typeface="Roboto" panose="02000000000000000000" pitchFamily="2" charset="0"/>
              <a:ea typeface="Roboto" panose="02000000000000000000" pitchFamily="2" charset="0"/>
              <a:cs typeface="Roboto" panose="02000000000000000000" pitchFamily="2" charset="0"/>
            </a:endParaRPr>
          </a:p>
        </p:txBody>
      </p:sp>
      <p:sp>
        <p:nvSpPr>
          <p:cNvPr id="7" name="Taisnstūris 6">
            <a:extLst>
              <a:ext uri="{FF2B5EF4-FFF2-40B4-BE49-F238E27FC236}">
                <a16:creationId xmlns:a16="http://schemas.microsoft.com/office/drawing/2014/main" xmlns="" id="{1218035E-6E7B-7C33-8653-9E41F2F32C02}"/>
              </a:ext>
            </a:extLst>
          </p:cNvPr>
          <p:cNvSpPr/>
          <p:nvPr/>
        </p:nvSpPr>
        <p:spPr>
          <a:xfrm>
            <a:off x="1014" y="479394"/>
            <a:ext cx="12210290" cy="6081203"/>
          </a:xfrm>
          <a:prstGeom prst="rect">
            <a:avLst/>
          </a:prstGeom>
          <a:solidFill>
            <a:srgbClr val="FFFFFF">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66"/>
              </a:buClr>
            </a:pPr>
            <a:r>
              <a:rPr lang="en-US" sz="7200" b="1" dirty="0">
                <a:solidFill>
                  <a:srgbClr val="000066"/>
                </a:solidFill>
                <a:latin typeface="Roboto" panose="02000000000000000000" pitchFamily="2" charset="0"/>
                <a:ea typeface="Roboto" panose="02000000000000000000" pitchFamily="2" charset="0"/>
                <a:cs typeface="Roboto" panose="02000000000000000000" pitchFamily="2" charset="0"/>
              </a:rPr>
              <a:t>Preliminary data are promising for further investigations . . .</a:t>
            </a:r>
            <a:endParaRPr lang="en-US" sz="7200" i="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7584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22" grpId="0"/>
      <p:bldP spid="26" grpId="0"/>
      <p:bldP spid="27"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General conclusions of the workshop</a:t>
            </a:r>
            <a:endParaRPr lang="en-US" b="1" dirty="0"/>
          </a:p>
        </p:txBody>
      </p:sp>
      <p:cxnSp>
        <p:nvCxnSpPr>
          <p:cNvPr id="9" name="Taisns savienotājs 8">
            <a:extLst>
              <a:ext uri="{FF2B5EF4-FFF2-40B4-BE49-F238E27FC236}">
                <a16:creationId xmlns:a16="http://schemas.microsoft.com/office/drawing/2014/main" xmlns="" id="{9127FFB3-A7DC-6B02-6021-EE4B8287F38A}"/>
              </a:ext>
            </a:extLst>
          </p:cNvPr>
          <p:cNvCxnSpPr/>
          <p:nvPr/>
        </p:nvCxnSpPr>
        <p:spPr>
          <a:xfrm>
            <a:off x="0" y="7824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xmlns=""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xmlns="" id="{6336A7A6-4964-285C-B637-5F84D0E57970}"/>
              </a:ext>
            </a:extLst>
          </p:cNvPr>
          <p:cNvSpPr/>
          <p:nvPr/>
        </p:nvSpPr>
        <p:spPr>
          <a:xfrm>
            <a:off x="969265" y="5427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xmlns="" id="{465E8F66-02BD-D689-BBA5-FEFDAFC48582}"/>
              </a:ext>
            </a:extLst>
          </p:cNvPr>
          <p:cNvCxnSpPr/>
          <p:nvPr/>
        </p:nvCxnSpPr>
        <p:spPr>
          <a:xfrm>
            <a:off x="45720" y="6185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xmlns="" id="{593AE556-0019-474D-E809-8CF2111F9799}"/>
              </a:ext>
            </a:extLst>
          </p:cNvPr>
          <p:cNvCxnSpPr>
            <a:cxnSpLocks/>
          </p:cNvCxnSpPr>
          <p:nvPr/>
        </p:nvCxnSpPr>
        <p:spPr>
          <a:xfrm flipH="1">
            <a:off x="2064391" y="98405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xmlns="" id="{814D54C4-4D00-2C5E-190B-0B2A115E7866}"/>
              </a:ext>
            </a:extLst>
          </p:cNvPr>
          <p:cNvSpPr txBox="1"/>
          <p:nvPr/>
        </p:nvSpPr>
        <p:spPr>
          <a:xfrm>
            <a:off x="2066541" y="505637"/>
            <a:ext cx="10134603" cy="461665"/>
          </a:xfrm>
          <a:prstGeom prst="rect">
            <a:avLst/>
          </a:prstGeom>
          <a:noFill/>
        </p:spPr>
        <p:txBody>
          <a:bodyPr wrap="square" rtlCol="0">
            <a:spAutoFit/>
          </a:bodyPr>
          <a:lstStyle/>
          <a:p>
            <a:pPr algn="r"/>
            <a:r>
              <a:rPr lang="lv-LV" sz="2400" b="1" dirty="0" smtClean="0">
                <a:solidFill>
                  <a:srgbClr val="000066"/>
                </a:solidFill>
                <a:latin typeface="Roboto" panose="02000000000000000000" pitchFamily="2" charset="0"/>
                <a:ea typeface="Roboto" panose="02000000000000000000" pitchFamily="2" charset="0"/>
                <a:cs typeface="Roboto" panose="02000000000000000000" pitchFamily="2" charset="0"/>
              </a:rPr>
              <a:t>Main conclusions</a:t>
            </a:r>
            <a:endPar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aisnstūris 3">
            <a:extLst>
              <a:ext uri="{FF2B5EF4-FFF2-40B4-BE49-F238E27FC236}">
                <a16:creationId xmlns:a16="http://schemas.microsoft.com/office/drawing/2014/main" xmlns="" id="{E6C8D7E0-A123-3C0F-AD62-A4802249455E}"/>
              </a:ext>
            </a:extLst>
          </p:cNvPr>
          <p:cNvSpPr/>
          <p:nvPr/>
        </p:nvSpPr>
        <p:spPr>
          <a:xfrm>
            <a:off x="0" y="6181344"/>
            <a:ext cx="1219200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refer to:</a:t>
            </a:r>
            <a:r>
              <a:rPr lang="lv-LV"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Workshop report</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rPr>
              <a:t> </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3" name="Taisnstūris 5">
            <a:extLst>
              <a:ext uri="{FF2B5EF4-FFF2-40B4-BE49-F238E27FC236}">
                <a16:creationId xmlns:a16="http://schemas.microsoft.com/office/drawing/2014/main" xmlns="" id="{CE3C1D1A-55B3-4BE6-FC4D-61F899D94949}"/>
              </a:ext>
            </a:extLst>
          </p:cNvPr>
          <p:cNvSpPr/>
          <p:nvPr/>
        </p:nvSpPr>
        <p:spPr>
          <a:xfrm>
            <a:off x="-8351" y="1256001"/>
            <a:ext cx="12196303" cy="4758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Baltic region – state-of art conventional radiotherapy practices.</a:t>
            </a:r>
            <a:endParaRPr lang="lv-LV"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Different studies generally indicate between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1.5 to 15 % patients receiving conventional radiation therapy would be eligible for particle therapy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In the Baltic States – corresponds to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about 500 to 2000 patients annually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b="1" dirty="0">
                <a:solidFill>
                  <a:schemeClr val="tx1"/>
                </a:solidFill>
                <a:latin typeface="Roboto" panose="02000000000000000000" pitchFamily="2" charset="0"/>
                <a:ea typeface="Roboto" panose="02000000000000000000" pitchFamily="2" charset="0"/>
                <a:cs typeface="Roboto" panose="02000000000000000000" pitchFamily="2" charset="0"/>
              </a:rPr>
              <a:t>Promising starting point for further investigations.</a:t>
            </a:r>
          </a:p>
          <a:p>
            <a:pPr marL="285750" lvl="1" indent="-285750">
              <a:spcAft>
                <a:spcPts val="1800"/>
              </a:spcAft>
              <a:buClr>
                <a:srgbClr val="000066"/>
              </a:buClr>
              <a:buFont typeface="Wingdings" panose="05000000000000000000" pitchFamily="2" charset="2"/>
              <a:buChar char="§"/>
            </a:pPr>
            <a:r>
              <a:rPr lang="en-GB" dirty="0">
                <a:solidFill>
                  <a:schemeClr val="tx1"/>
                </a:solidFill>
                <a:latin typeface="Roboto" panose="02000000000000000000" pitchFamily="2" charset="0"/>
                <a:ea typeface="Roboto" panose="02000000000000000000" pitchFamily="2" charset="0"/>
                <a:cs typeface="Roboto" panose="02000000000000000000" pitchFamily="2" charset="0"/>
              </a:rPr>
              <a:t>NIMMS helium synchrotron design would provide larger flexibility of the design, as well as training of personnel and vast scientific research programme. Helium synchrotron would allow proton therapy before commissioning and clinical trials of helium ion therapy.</a:t>
            </a:r>
            <a:r>
              <a:rPr lang="lv-LV"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GB" dirty="0">
                <a:solidFill>
                  <a:schemeClr val="tx1"/>
                </a:solidFill>
                <a:latin typeface="Roboto" panose="02000000000000000000" pitchFamily="2" charset="0"/>
                <a:ea typeface="Roboto" panose="02000000000000000000" pitchFamily="2" charset="0"/>
                <a:cs typeface="Roboto" panose="02000000000000000000" pitchFamily="2" charset="0"/>
              </a:rPr>
              <a:t>Most of technologies and components used in the helium synchrotron design are standard, so R&amp;D risk is limited.</a:t>
            </a:r>
            <a:endParaRPr lang="lv-LV"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GB" dirty="0">
                <a:solidFill>
                  <a:schemeClr val="tx1"/>
                </a:solidFill>
                <a:latin typeface="Roboto" panose="02000000000000000000" pitchFamily="2" charset="0"/>
                <a:ea typeface="Roboto" panose="02000000000000000000" pitchFamily="2" charset="0"/>
                <a:cs typeface="Roboto" panose="02000000000000000000" pitchFamily="2" charset="0"/>
              </a:rPr>
              <a:t>New pathways in radioisotope production for nuclear medicine and associated research, though coordination with existing cyclotron facilities and research activities with current infrastructure should be considered.</a:t>
            </a:r>
            <a:endParaRPr lang="lv-LV"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r>
              <a:rPr lang="en-GB" dirty="0">
                <a:solidFill>
                  <a:schemeClr val="tx1"/>
                </a:solidFill>
                <a:latin typeface="Roboto" panose="02000000000000000000" pitchFamily="2" charset="0"/>
                <a:ea typeface="Roboto" panose="02000000000000000000" pitchFamily="2" charset="0"/>
                <a:cs typeface="Roboto" panose="02000000000000000000" pitchFamily="2" charset="0"/>
              </a:rPr>
              <a:t>For capacity building and personnel training a Marie Curie Initial Training Network project proposal could be considered, as well as involvement in </a:t>
            </a:r>
            <a:r>
              <a:rPr lang="en-GB" dirty="0" err="1">
                <a:solidFill>
                  <a:schemeClr val="tx1"/>
                </a:solidFill>
                <a:latin typeface="Roboto" panose="02000000000000000000" pitchFamily="2" charset="0"/>
                <a:ea typeface="Roboto" panose="02000000000000000000" pitchFamily="2" charset="0"/>
                <a:cs typeface="Roboto" panose="02000000000000000000" pitchFamily="2" charset="0"/>
              </a:rPr>
              <a:t>HITRIplus</a:t>
            </a:r>
            <a:r>
              <a:rPr lang="en-GB" dirty="0">
                <a:solidFill>
                  <a:schemeClr val="tx1"/>
                </a:solidFill>
                <a:latin typeface="Roboto" panose="02000000000000000000" pitchFamily="2" charset="0"/>
                <a:ea typeface="Roboto" panose="02000000000000000000" pitchFamily="2" charset="0"/>
                <a:cs typeface="Roboto" panose="02000000000000000000" pitchFamily="2" charset="0"/>
              </a:rPr>
              <a:t> and ENLIGHT network activities – from which a clear support on the initiative has been shown</a:t>
            </a:r>
          </a:p>
          <a:p>
            <a:pPr marL="0" lvl="1">
              <a:spcAft>
                <a:spcPts val="1800"/>
              </a:spcAft>
              <a:buClr>
                <a:srgbClr val="000066"/>
              </a:buClr>
            </a:pPr>
            <a:endParaRPr lang="en-GB"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85750" lvl="1" indent="-285750">
              <a:spcAft>
                <a:spcPts val="1800"/>
              </a:spcAft>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89031647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Report of the workshop</a:t>
            </a:r>
            <a:endParaRPr lang="en-US" b="1" dirty="0"/>
          </a:p>
        </p:txBody>
      </p:sp>
      <p:cxnSp>
        <p:nvCxnSpPr>
          <p:cNvPr id="9" name="Taisns savienotājs 8">
            <a:extLst>
              <a:ext uri="{FF2B5EF4-FFF2-40B4-BE49-F238E27FC236}">
                <a16:creationId xmlns:a16="http://schemas.microsoft.com/office/drawing/2014/main" xmlns="" id="{9127FFB3-A7DC-6B02-6021-EE4B8287F38A}"/>
              </a:ext>
            </a:extLst>
          </p:cNvPr>
          <p:cNvCxnSpPr/>
          <p:nvPr/>
        </p:nvCxnSpPr>
        <p:spPr>
          <a:xfrm>
            <a:off x="0" y="833239"/>
            <a:ext cx="12191998" cy="0"/>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0" name="Taisnstūris 9">
            <a:extLst>
              <a:ext uri="{FF2B5EF4-FFF2-40B4-BE49-F238E27FC236}">
                <a16:creationId xmlns:a16="http://schemas.microsoft.com/office/drawing/2014/main" xmlns="" id="{56397762-66E6-E46A-4D43-AC82C4BAF7E2}"/>
              </a:ext>
            </a:extLst>
          </p:cNvPr>
          <p:cNvSpPr/>
          <p:nvPr/>
        </p:nvSpPr>
        <p:spPr>
          <a:xfrm>
            <a:off x="816745" y="618570"/>
            <a:ext cx="11375253" cy="277541"/>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āls 10">
            <a:extLst>
              <a:ext uri="{FF2B5EF4-FFF2-40B4-BE49-F238E27FC236}">
                <a16:creationId xmlns:a16="http://schemas.microsoft.com/office/drawing/2014/main" xmlns="" id="{6336A7A6-4964-285C-B637-5F84D0E57970}"/>
              </a:ext>
            </a:extLst>
          </p:cNvPr>
          <p:cNvSpPr/>
          <p:nvPr/>
        </p:nvSpPr>
        <p:spPr>
          <a:xfrm>
            <a:off x="969265" y="593542"/>
            <a:ext cx="479394" cy="47939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Taisns bultveida savienotājs 15">
            <a:extLst>
              <a:ext uri="{FF2B5EF4-FFF2-40B4-BE49-F238E27FC236}">
                <a16:creationId xmlns:a16="http://schemas.microsoft.com/office/drawing/2014/main" xmlns="" id="{465E8F66-02BD-D689-BBA5-FEFDAFC48582}"/>
              </a:ext>
            </a:extLst>
          </p:cNvPr>
          <p:cNvCxnSpPr/>
          <p:nvPr/>
        </p:nvCxnSpPr>
        <p:spPr>
          <a:xfrm>
            <a:off x="45720" y="669370"/>
            <a:ext cx="868681" cy="0"/>
          </a:xfrm>
          <a:prstGeom prst="straightConnector1">
            <a:avLst/>
          </a:prstGeom>
          <a:ln w="38100">
            <a:solidFill>
              <a:srgbClr val="000066"/>
            </a:solidFill>
            <a:tailEnd type="triangle"/>
          </a:ln>
        </p:spPr>
        <p:style>
          <a:lnRef idx="1">
            <a:schemeClr val="accent1"/>
          </a:lnRef>
          <a:fillRef idx="0">
            <a:schemeClr val="accent1"/>
          </a:fillRef>
          <a:effectRef idx="0">
            <a:schemeClr val="accent1"/>
          </a:effectRef>
          <a:fontRef idx="minor">
            <a:schemeClr val="tx1"/>
          </a:fontRef>
        </p:style>
      </p:cxnSp>
      <p:cxnSp>
        <p:nvCxnSpPr>
          <p:cNvPr id="28" name="Taisns savienotājs 27">
            <a:extLst>
              <a:ext uri="{FF2B5EF4-FFF2-40B4-BE49-F238E27FC236}">
                <a16:creationId xmlns:a16="http://schemas.microsoft.com/office/drawing/2014/main" xmlns="" id="{593AE556-0019-474D-E809-8CF2111F9799}"/>
              </a:ext>
            </a:extLst>
          </p:cNvPr>
          <p:cNvCxnSpPr>
            <a:cxnSpLocks/>
          </p:cNvCxnSpPr>
          <p:nvPr/>
        </p:nvCxnSpPr>
        <p:spPr>
          <a:xfrm flipH="1">
            <a:off x="2055245" y="973892"/>
            <a:ext cx="10127609"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xmlns="" id="{814D54C4-4D00-2C5E-190B-0B2A115E7866}"/>
              </a:ext>
            </a:extLst>
          </p:cNvPr>
          <p:cNvSpPr txBox="1"/>
          <p:nvPr/>
        </p:nvSpPr>
        <p:spPr>
          <a:xfrm>
            <a:off x="2057395" y="495477"/>
            <a:ext cx="10134603" cy="461665"/>
          </a:xfrm>
          <a:prstGeom prst="rect">
            <a:avLst/>
          </a:prstGeom>
          <a:noFill/>
        </p:spPr>
        <p:txBody>
          <a:bodyPr wrap="square" rtlCol="0">
            <a:spAutoFit/>
          </a:bodyPr>
          <a:lstStyle/>
          <a:p>
            <a:pPr algn="r"/>
            <a:r>
              <a:rPr lang="lv-LV" sz="2400" b="1" dirty="0" smtClean="0">
                <a:solidFill>
                  <a:srgbClr val="000066"/>
                </a:solidFill>
                <a:latin typeface="Roboto" panose="02000000000000000000" pitchFamily="2" charset="0"/>
                <a:ea typeface="Roboto" panose="02000000000000000000" pitchFamily="2" charset="0"/>
                <a:cs typeface="Roboto" panose="02000000000000000000" pitchFamily="2" charset="0"/>
              </a:rPr>
              <a:t>Overview report</a:t>
            </a:r>
            <a:endPar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75102" y="91073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aisnstūris 3">
            <a:extLst>
              <a:ext uri="{FF2B5EF4-FFF2-40B4-BE49-F238E27FC236}">
                <a16:creationId xmlns:a16="http://schemas.microsoft.com/office/drawing/2014/main" xmlns="" id="{E6C8D7E0-A123-3C0F-AD62-A4802249455E}"/>
              </a:ext>
            </a:extLst>
          </p:cNvPr>
          <p:cNvSpPr/>
          <p:nvPr/>
        </p:nvSpPr>
        <p:spPr>
          <a:xfrm>
            <a:off x="0" y="6181344"/>
            <a:ext cx="8260080" cy="37848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For more details refer to:</a:t>
            </a:r>
            <a:r>
              <a:rPr lang="lv-LV" sz="1600"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hlinkClick r:id="rId2"/>
              </a:rPr>
              <a:t>Workshop report</a:t>
            </a:r>
            <a:r>
              <a:rPr lang="lv-LV" sz="1600" dirty="0">
                <a:solidFill>
                  <a:schemeClr val="tx1"/>
                </a:solidFill>
                <a:latin typeface="Roboto" panose="02000000000000000000" pitchFamily="2" charset="0"/>
                <a:ea typeface="Roboto" panose="02000000000000000000" pitchFamily="2" charset="0"/>
                <a:cs typeface="Roboto" panose="02000000000000000000" pitchFamily="2" charset="0"/>
              </a:rPr>
              <a:t> </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0080" y="998475"/>
            <a:ext cx="3941064" cy="5561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xmlns="" id="{7EEB9B4D-3657-E9F0-2926-35F516C06420}"/>
              </a:ext>
            </a:extLst>
          </p:cNvPr>
          <p:cNvSpPr txBox="1"/>
          <p:nvPr/>
        </p:nvSpPr>
        <p:spPr>
          <a:xfrm>
            <a:off x="0" y="2156025"/>
            <a:ext cx="8260080" cy="2246769"/>
          </a:xfrm>
          <a:prstGeom prst="rect">
            <a:avLst/>
          </a:prstGeom>
          <a:noFill/>
        </p:spPr>
        <p:txBody>
          <a:bodyPr wrap="square" rtlCol="0">
            <a:spAutoFit/>
          </a:bodyPr>
          <a:lstStyle/>
          <a:p>
            <a:pPr algn="ctr"/>
            <a:r>
              <a:rPr lang="lv-LV" sz="2800" dirty="0">
                <a:solidFill>
                  <a:srgbClr val="000066"/>
                </a:solidFill>
                <a:latin typeface="Roboto" panose="02000000000000000000" pitchFamily="2" charset="0"/>
                <a:ea typeface="Roboto" panose="02000000000000000000" pitchFamily="2" charset="0"/>
                <a:cs typeface="Roboto" panose="02000000000000000000" pitchFamily="2" charset="0"/>
              </a:rPr>
              <a:t>A report on all findings within the </a:t>
            </a:r>
            <a:r>
              <a:rPr lang="en-GB"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a:t>
            </a:r>
            <a:r>
              <a:rPr lang="lv-LV"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800" i="1" dirty="0" smtClean="0">
                <a:solidFill>
                  <a:srgbClr val="000066"/>
                </a:solidFill>
                <a:latin typeface="Roboto" panose="02000000000000000000" pitchFamily="2" charset="0"/>
                <a:ea typeface="Roboto" panose="02000000000000000000" pitchFamily="2" charset="0"/>
                <a:cs typeface="Roboto" panose="02000000000000000000" pitchFamily="2" charset="0"/>
              </a:rPr>
              <a:t>Particle </a:t>
            </a:r>
            <a:r>
              <a:rPr lang="en-GB" sz="2800" i="1" dirty="0">
                <a:solidFill>
                  <a:srgbClr val="000066"/>
                </a:solidFill>
                <a:latin typeface="Roboto" panose="02000000000000000000" pitchFamily="2" charset="0"/>
                <a:ea typeface="Roboto" panose="02000000000000000000" pitchFamily="2" charset="0"/>
                <a:cs typeface="Roboto" panose="02000000000000000000" pitchFamily="2" charset="0"/>
              </a:rPr>
              <a:t>therapy - future for the Baltic </a:t>
            </a:r>
            <a:r>
              <a:rPr lang="en-GB" sz="2800" i="1" dirty="0" smtClean="0">
                <a:solidFill>
                  <a:srgbClr val="000066"/>
                </a:solidFill>
                <a:latin typeface="Roboto" panose="02000000000000000000" pitchFamily="2" charset="0"/>
                <a:ea typeface="Roboto" panose="02000000000000000000" pitchFamily="2" charset="0"/>
                <a:cs typeface="Roboto" panose="02000000000000000000" pitchFamily="2" charset="0"/>
              </a:rPr>
              <a:t>States?</a:t>
            </a:r>
            <a:r>
              <a:rPr lang="lv-LV" sz="2800" i="1" dirty="0" smtClean="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a:t>
            </a:r>
            <a:r>
              <a:rPr lang="lv-LV"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 </a:t>
            </a:r>
            <a:r>
              <a:rPr lang="lv-LV" sz="2800" dirty="0">
                <a:solidFill>
                  <a:srgbClr val="000066"/>
                </a:solidFill>
                <a:latin typeface="Roboto" panose="02000000000000000000" pitchFamily="2" charset="0"/>
                <a:ea typeface="Roboto" panose="02000000000000000000" pitchFamily="2" charset="0"/>
                <a:cs typeface="Roboto" panose="02000000000000000000" pitchFamily="2" charset="0"/>
              </a:rPr>
              <a:t>workshop was </a:t>
            </a:r>
            <a:r>
              <a:rPr lang="lv-LV" sz="2800" b="1" dirty="0">
                <a:solidFill>
                  <a:srgbClr val="000066"/>
                </a:solidFill>
                <a:latin typeface="Roboto" panose="02000000000000000000" pitchFamily="2" charset="0"/>
                <a:ea typeface="Roboto" panose="02000000000000000000" pitchFamily="2" charset="0"/>
                <a:cs typeface="Roboto" panose="02000000000000000000" pitchFamily="2" charset="0"/>
              </a:rPr>
              <a:t>created by the working group and </a:t>
            </a:r>
            <a:r>
              <a:rPr lang="lv-LV" sz="2800" b="1" dirty="0" smtClean="0">
                <a:solidFill>
                  <a:srgbClr val="000066"/>
                </a:solidFill>
                <a:latin typeface="Roboto" panose="02000000000000000000" pitchFamily="2" charset="0"/>
                <a:ea typeface="Roboto" panose="02000000000000000000" pitchFamily="2" charset="0"/>
                <a:cs typeface="Roboto" panose="02000000000000000000" pitchFamily="2" charset="0"/>
              </a:rPr>
              <a:t>approved</a:t>
            </a:r>
          </a:p>
          <a:p>
            <a:pPr algn="ctr"/>
            <a:r>
              <a:rPr lang="lv-LV" sz="2800" b="1" dirty="0" smtClean="0">
                <a:solidFill>
                  <a:srgbClr val="000066"/>
                </a:solidFill>
                <a:latin typeface="Roboto" panose="02000000000000000000" pitchFamily="2" charset="0"/>
                <a:ea typeface="Roboto" panose="02000000000000000000" pitchFamily="2" charset="0"/>
                <a:cs typeface="Roboto" panose="02000000000000000000" pitchFamily="2" charset="0"/>
              </a:rPr>
              <a:t>October 2023 by </a:t>
            </a:r>
            <a:r>
              <a:rPr lang="lv-LV" sz="2800" b="1" dirty="0">
                <a:solidFill>
                  <a:srgbClr val="000066"/>
                </a:solidFill>
                <a:latin typeface="Roboto" panose="02000000000000000000" pitchFamily="2" charset="0"/>
                <a:ea typeface="Roboto" panose="02000000000000000000" pitchFamily="2" charset="0"/>
                <a:cs typeface="Roboto" panose="02000000000000000000" pitchFamily="2" charset="0"/>
              </a:rPr>
              <a:t>CERN Baltic </a:t>
            </a:r>
            <a:r>
              <a:rPr lang="lv-LV" sz="2800" b="1" dirty="0" smtClean="0">
                <a:solidFill>
                  <a:srgbClr val="000066"/>
                </a:solidFill>
                <a:latin typeface="Roboto" panose="02000000000000000000" pitchFamily="2" charset="0"/>
                <a:ea typeface="Roboto" panose="02000000000000000000" pitchFamily="2" charset="0"/>
                <a:cs typeface="Roboto" panose="02000000000000000000" pitchFamily="2" charset="0"/>
              </a:rPr>
              <a:t>Group</a:t>
            </a:r>
          </a:p>
          <a:p>
            <a:pPr algn="ctr"/>
            <a:r>
              <a:rPr lang="lv-LV"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at 12</a:t>
            </a:r>
            <a:r>
              <a:rPr lang="lv-LV" sz="2800" baseline="30000" dirty="0" smtClean="0">
                <a:solidFill>
                  <a:srgbClr val="000066"/>
                </a:solidFill>
                <a:latin typeface="Roboto" panose="02000000000000000000" pitchFamily="2" charset="0"/>
                <a:ea typeface="Roboto" panose="02000000000000000000" pitchFamily="2" charset="0"/>
                <a:cs typeface="Roboto" panose="02000000000000000000" pitchFamily="2" charset="0"/>
              </a:rPr>
              <a:t>th</a:t>
            </a:r>
            <a:r>
              <a:rPr lang="lv-LV" sz="2800" dirty="0" smtClean="0">
                <a:solidFill>
                  <a:srgbClr val="000066"/>
                </a:solidFill>
                <a:latin typeface="Roboto" panose="02000000000000000000" pitchFamily="2" charset="0"/>
                <a:ea typeface="Roboto" panose="02000000000000000000" pitchFamily="2" charset="0"/>
                <a:cs typeface="Roboto" panose="02000000000000000000" pitchFamily="2" charset="0"/>
              </a:rPr>
              <a:t> General meeting</a:t>
            </a:r>
            <a:endParaRPr lang="en-US" sz="2800"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14" name="TextBox 13">
            <a:extLst>
              <a:ext uri="{FF2B5EF4-FFF2-40B4-BE49-F238E27FC236}">
                <a16:creationId xmlns:a16="http://schemas.microsoft.com/office/drawing/2014/main" xmlns="" id="{7EEB9B4D-3657-E9F0-2926-35F516C06420}"/>
              </a:ext>
            </a:extLst>
          </p:cNvPr>
          <p:cNvSpPr txBox="1"/>
          <p:nvPr/>
        </p:nvSpPr>
        <p:spPr>
          <a:xfrm>
            <a:off x="0" y="4769186"/>
            <a:ext cx="8260080" cy="954107"/>
          </a:xfrm>
          <a:prstGeom prst="rect">
            <a:avLst/>
          </a:prstGeom>
          <a:noFill/>
        </p:spPr>
        <p:txBody>
          <a:bodyPr wrap="square" rtlCol="0">
            <a:spAutoFit/>
          </a:bodyPr>
          <a:lstStyle/>
          <a:p>
            <a:pPr algn="ctr"/>
            <a:r>
              <a:rPr lang="lv-LV" sz="2800" dirty="0">
                <a:solidFill>
                  <a:srgbClr val="000066"/>
                </a:solidFill>
                <a:latin typeface="Roboto" panose="02000000000000000000" pitchFamily="2" charset="0"/>
                <a:ea typeface="Roboto" panose="02000000000000000000" pitchFamily="2" charset="0"/>
                <a:cs typeface="Roboto" panose="02000000000000000000" pitchFamily="2" charset="0"/>
              </a:rPr>
              <a:t>Document serves as background for all future activities of the initiative</a:t>
            </a:r>
            <a:endParaRPr lang="en-US" sz="28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15" name="Taisnstūris 20">
            <a:extLst>
              <a:ext uri="{FF2B5EF4-FFF2-40B4-BE49-F238E27FC236}">
                <a16:creationId xmlns:a16="http://schemas.microsoft.com/office/drawing/2014/main" xmlns="" id="{70A0F4BA-F70E-4ACC-8179-C2094CA3553B}"/>
              </a:ext>
            </a:extLst>
          </p:cNvPr>
          <p:cNvSpPr/>
          <p:nvPr/>
        </p:nvSpPr>
        <p:spPr>
          <a:xfrm>
            <a:off x="0" y="1189521"/>
            <a:ext cx="5090160" cy="621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000" b="1" i="1" dirty="0" smtClean="0">
                <a:latin typeface="Roboto" panose="02000000000000000000" pitchFamily="2" charset="0"/>
                <a:ea typeface="Roboto" panose="02000000000000000000" pitchFamily="2" charset="0"/>
                <a:cs typeface="Roboto" panose="02000000000000000000" pitchFamily="2" charset="0"/>
              </a:rPr>
              <a:t>Last information we reported  . . .</a:t>
            </a:r>
            <a:endParaRPr lang="en-US" sz="2000" b="1" i="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89786671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Virsraksts 5">
            <a:extLst>
              <a:ext uri="{FF2B5EF4-FFF2-40B4-BE49-F238E27FC236}">
                <a16:creationId xmlns:a16="http://schemas.microsoft.com/office/drawing/2014/main" xmlns="" id="{05C549FB-D1A8-21C9-B6AC-979451C8EB96}"/>
              </a:ext>
            </a:extLst>
          </p:cNvPr>
          <p:cNvSpPr>
            <a:spLocks noGrp="1"/>
          </p:cNvSpPr>
          <p:nvPr>
            <p:ph type="title"/>
          </p:nvPr>
        </p:nvSpPr>
        <p:spPr>
          <a:xfrm>
            <a:off x="816745" y="1"/>
            <a:ext cx="11375253" cy="479394"/>
          </a:xfrm>
        </p:spPr>
        <p:txBody>
          <a:bodyPr/>
          <a:lstStyle/>
          <a:p>
            <a:pPr algn="l"/>
            <a:r>
              <a:rPr lang="lv-LV" b="1" dirty="0"/>
              <a:t>Milestones </a:t>
            </a:r>
            <a:r>
              <a:rPr lang="lv-LV" b="1" dirty="0" smtClean="0"/>
              <a:t>achieved as of last report</a:t>
            </a:r>
            <a:endParaRPr lang="en-US" b="1" dirty="0"/>
          </a:p>
        </p:txBody>
      </p:sp>
      <p:sp>
        <p:nvSpPr>
          <p:cNvPr id="23" name="Taisnstūris 22">
            <a:extLst>
              <a:ext uri="{FF2B5EF4-FFF2-40B4-BE49-F238E27FC236}">
                <a16:creationId xmlns:a16="http://schemas.microsoft.com/office/drawing/2014/main" xmlns="" id="{593503DE-2278-3B10-A74F-C79FF855E146}"/>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āls 23">
            <a:extLst>
              <a:ext uri="{FF2B5EF4-FFF2-40B4-BE49-F238E27FC236}">
                <a16:creationId xmlns:a16="http://schemas.microsoft.com/office/drawing/2014/main" xmlns="" id="{A7FA7F42-755E-448E-47D8-EE631955D752}"/>
              </a:ext>
            </a:extLst>
          </p:cNvPr>
          <p:cNvSpPr/>
          <p:nvPr/>
        </p:nvSpPr>
        <p:spPr>
          <a:xfrm>
            <a:off x="22185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xmlns="" id="{1FDBCF0D-6ABE-ED71-D137-A4EDB442B9D7}"/>
              </a:ext>
            </a:extLst>
          </p:cNvPr>
          <p:cNvSpPr/>
          <p:nvPr/>
        </p:nvSpPr>
        <p:spPr>
          <a:xfrm>
            <a:off x="108083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3" name="Taisnstūris 50">
            <a:extLst>
              <a:ext uri="{FF2B5EF4-FFF2-40B4-BE49-F238E27FC236}">
                <a16:creationId xmlns:a16="http://schemas.microsoft.com/office/drawing/2014/main" xmlns="" id="{9464C5E9-C29C-8CC6-FADC-9E2B0078BC89}"/>
              </a:ext>
            </a:extLst>
          </p:cNvPr>
          <p:cNvSpPr/>
          <p:nvPr/>
        </p:nvSpPr>
        <p:spPr>
          <a:xfrm>
            <a:off x="433747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29" name="Ovāls 28">
            <a:extLst>
              <a:ext uri="{FF2B5EF4-FFF2-40B4-BE49-F238E27FC236}">
                <a16:creationId xmlns:a16="http://schemas.microsoft.com/office/drawing/2014/main" xmlns="" id="{39DDE8D3-E059-1632-080D-1708B9EF3D5F}"/>
              </a:ext>
            </a:extLst>
          </p:cNvPr>
          <p:cNvSpPr/>
          <p:nvPr/>
        </p:nvSpPr>
        <p:spPr>
          <a:xfrm>
            <a:off x="240685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0" name="Ovāls 29">
            <a:extLst>
              <a:ext uri="{FF2B5EF4-FFF2-40B4-BE49-F238E27FC236}">
                <a16:creationId xmlns:a16="http://schemas.microsoft.com/office/drawing/2014/main" xmlns="" id="{3D099F98-BF12-7081-32F5-9E51E77C585D}"/>
              </a:ext>
            </a:extLst>
          </p:cNvPr>
          <p:cNvSpPr/>
          <p:nvPr/>
        </p:nvSpPr>
        <p:spPr>
          <a:xfrm>
            <a:off x="403150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1" name="Ovāls 30">
            <a:extLst>
              <a:ext uri="{FF2B5EF4-FFF2-40B4-BE49-F238E27FC236}">
                <a16:creationId xmlns:a16="http://schemas.microsoft.com/office/drawing/2014/main" xmlns="" id="{0935D981-5957-7BC0-283A-7C72DA935587}"/>
              </a:ext>
            </a:extLst>
          </p:cNvPr>
          <p:cNvSpPr/>
          <p:nvPr/>
        </p:nvSpPr>
        <p:spPr>
          <a:xfrm>
            <a:off x="6056479" y="319304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2" name="Ovāls 31">
            <a:extLst>
              <a:ext uri="{FF2B5EF4-FFF2-40B4-BE49-F238E27FC236}">
                <a16:creationId xmlns:a16="http://schemas.microsoft.com/office/drawing/2014/main" xmlns="" id="{FB9611D8-9831-629D-C47C-B460CBCB1DA0}"/>
              </a:ext>
            </a:extLst>
          </p:cNvPr>
          <p:cNvSpPr/>
          <p:nvPr/>
        </p:nvSpPr>
        <p:spPr>
          <a:xfrm>
            <a:off x="6891250"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3" name="Ovāls 32">
            <a:extLst>
              <a:ext uri="{FF2B5EF4-FFF2-40B4-BE49-F238E27FC236}">
                <a16:creationId xmlns:a16="http://schemas.microsoft.com/office/drawing/2014/main" xmlns="" id="{B149ABDF-EF49-C2DD-12A5-901AB551C44B}"/>
              </a:ext>
            </a:extLst>
          </p:cNvPr>
          <p:cNvSpPr/>
          <p:nvPr/>
        </p:nvSpPr>
        <p:spPr>
          <a:xfrm>
            <a:off x="850058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4" name="Taisns savienotājs 33">
            <a:extLst>
              <a:ext uri="{FF2B5EF4-FFF2-40B4-BE49-F238E27FC236}">
                <a16:creationId xmlns:a16="http://schemas.microsoft.com/office/drawing/2014/main" xmlns="" id="{BD5F2649-57CF-592A-E0E5-A1ECE31698BB}"/>
              </a:ext>
            </a:extLst>
          </p:cNvPr>
          <p:cNvCxnSpPr>
            <a:cxnSpLocks/>
          </p:cNvCxnSpPr>
          <p:nvPr/>
        </p:nvCxnSpPr>
        <p:spPr>
          <a:xfrm>
            <a:off x="23274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xmlns="" id="{F11FC972-99A4-17B9-50D8-97DB2D71B1A2}"/>
              </a:ext>
            </a:extLst>
          </p:cNvPr>
          <p:cNvSpPr txBox="1"/>
          <p:nvPr/>
        </p:nvSpPr>
        <p:spPr>
          <a:xfrm>
            <a:off x="22185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6" name="Taisns savienotājs 35">
            <a:extLst>
              <a:ext uri="{FF2B5EF4-FFF2-40B4-BE49-F238E27FC236}">
                <a16:creationId xmlns:a16="http://schemas.microsoft.com/office/drawing/2014/main" xmlns="" id="{BE725525-4CC1-9EFA-0242-D5AB9DD1FC65}"/>
              </a:ext>
            </a:extLst>
          </p:cNvPr>
          <p:cNvCxnSpPr>
            <a:cxnSpLocks/>
          </p:cNvCxnSpPr>
          <p:nvPr/>
        </p:nvCxnSpPr>
        <p:spPr>
          <a:xfrm>
            <a:off x="109035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B92BB42E-A48F-B0F0-5A92-917F483F26ED}"/>
              </a:ext>
            </a:extLst>
          </p:cNvPr>
          <p:cNvSpPr txBox="1"/>
          <p:nvPr/>
        </p:nvSpPr>
        <p:spPr>
          <a:xfrm>
            <a:off x="106720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38" name="TextBox 37">
            <a:extLst>
              <a:ext uri="{FF2B5EF4-FFF2-40B4-BE49-F238E27FC236}">
                <a16:creationId xmlns:a16="http://schemas.microsoft.com/office/drawing/2014/main" xmlns="" id="{15E43C5B-9BC2-9E8F-412A-7694630B3623}"/>
              </a:ext>
            </a:extLst>
          </p:cNvPr>
          <p:cNvSpPr txBox="1"/>
          <p:nvPr/>
        </p:nvSpPr>
        <p:spPr>
          <a:xfrm>
            <a:off x="403333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39" name="Taisns savienotājs 38">
            <a:extLst>
              <a:ext uri="{FF2B5EF4-FFF2-40B4-BE49-F238E27FC236}">
                <a16:creationId xmlns:a16="http://schemas.microsoft.com/office/drawing/2014/main" xmlns="" id="{E14CAC1F-BD04-9E7E-200F-0DEB1CD164C1}"/>
              </a:ext>
            </a:extLst>
          </p:cNvPr>
          <p:cNvCxnSpPr>
            <a:cxnSpLocks/>
          </p:cNvCxnSpPr>
          <p:nvPr/>
        </p:nvCxnSpPr>
        <p:spPr>
          <a:xfrm>
            <a:off x="240240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xmlns="" id="{C0047684-28B1-07EA-B21A-8A21B65B1122}"/>
              </a:ext>
            </a:extLst>
          </p:cNvPr>
          <p:cNvSpPr txBox="1"/>
          <p:nvPr/>
        </p:nvSpPr>
        <p:spPr>
          <a:xfrm>
            <a:off x="240240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1" name="TextBox 40">
            <a:extLst>
              <a:ext uri="{FF2B5EF4-FFF2-40B4-BE49-F238E27FC236}">
                <a16:creationId xmlns:a16="http://schemas.microsoft.com/office/drawing/2014/main" xmlns="" id="{55C5AC89-CE09-C621-0A37-CA8AC09F6E93}"/>
              </a:ext>
            </a:extLst>
          </p:cNvPr>
          <p:cNvSpPr txBox="1"/>
          <p:nvPr/>
        </p:nvSpPr>
        <p:spPr>
          <a:xfrm>
            <a:off x="403560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2" name="Taisns savienotājs 41">
            <a:extLst>
              <a:ext uri="{FF2B5EF4-FFF2-40B4-BE49-F238E27FC236}">
                <a16:creationId xmlns:a16="http://schemas.microsoft.com/office/drawing/2014/main" xmlns="" id="{E94FAE44-36A1-C835-C15B-0DAF82786C78}"/>
              </a:ext>
            </a:extLst>
          </p:cNvPr>
          <p:cNvCxnSpPr>
            <a:cxnSpLocks/>
          </p:cNvCxnSpPr>
          <p:nvPr/>
        </p:nvCxnSpPr>
        <p:spPr>
          <a:xfrm>
            <a:off x="404200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3" name="Taisns savienotājs 42">
            <a:extLst>
              <a:ext uri="{FF2B5EF4-FFF2-40B4-BE49-F238E27FC236}">
                <a16:creationId xmlns:a16="http://schemas.microsoft.com/office/drawing/2014/main" xmlns="" id="{3070B592-1AD5-A8DD-7CA7-BD2A045493F4}"/>
              </a:ext>
            </a:extLst>
          </p:cNvPr>
          <p:cNvCxnSpPr>
            <a:cxnSpLocks/>
          </p:cNvCxnSpPr>
          <p:nvPr/>
        </p:nvCxnSpPr>
        <p:spPr>
          <a:xfrm>
            <a:off x="405153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xmlns="" id="{116F0D56-99FD-BB8E-E470-90B50BB12572}"/>
              </a:ext>
            </a:extLst>
          </p:cNvPr>
          <p:cNvCxnSpPr>
            <a:cxnSpLocks/>
          </p:cNvCxnSpPr>
          <p:nvPr/>
        </p:nvCxnSpPr>
        <p:spPr>
          <a:xfrm flipH="1">
            <a:off x="404554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xmlns="" id="{EF48CB55-EFA5-7088-764D-DD9197652019}"/>
              </a:ext>
            </a:extLst>
          </p:cNvPr>
          <p:cNvSpPr txBox="1"/>
          <p:nvPr/>
        </p:nvSpPr>
        <p:spPr>
          <a:xfrm>
            <a:off x="6114412"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May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implementation – part of IPAC </a:t>
            </a:r>
            <a:r>
              <a:rPr lang="en-US" sz="2000" dirty="0">
                <a:latin typeface="Roboto" panose="02000000000000000000" pitchFamily="2" charset="0"/>
                <a:ea typeface="Roboto" panose="02000000000000000000" pitchFamily="2" charset="0"/>
                <a:cs typeface="Roboto" panose="02000000000000000000" pitchFamily="2" charset="0"/>
              </a:rPr>
              <a:t>paper by NIMMS</a:t>
            </a:r>
          </a:p>
        </p:txBody>
      </p:sp>
      <p:cxnSp>
        <p:nvCxnSpPr>
          <p:cNvPr id="46" name="Taisns savienotājs 45">
            <a:extLst>
              <a:ext uri="{FF2B5EF4-FFF2-40B4-BE49-F238E27FC236}">
                <a16:creationId xmlns:a16="http://schemas.microsoft.com/office/drawing/2014/main" xmlns="" id="{66AD05AE-3966-6B67-E334-AEE39EFDD387}"/>
              </a:ext>
            </a:extLst>
          </p:cNvPr>
          <p:cNvCxnSpPr>
            <a:cxnSpLocks/>
          </p:cNvCxnSpPr>
          <p:nvPr/>
        </p:nvCxnSpPr>
        <p:spPr>
          <a:xfrm>
            <a:off x="6079143"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7" name="Taisns savienotājs 46">
            <a:extLst>
              <a:ext uri="{FF2B5EF4-FFF2-40B4-BE49-F238E27FC236}">
                <a16:creationId xmlns:a16="http://schemas.microsoft.com/office/drawing/2014/main" xmlns="" id="{2B710231-D965-A7FB-BA00-0D46AE06A0C7}"/>
              </a:ext>
            </a:extLst>
          </p:cNvPr>
          <p:cNvCxnSpPr>
            <a:cxnSpLocks/>
          </p:cNvCxnSpPr>
          <p:nvPr/>
        </p:nvCxnSpPr>
        <p:spPr>
          <a:xfrm>
            <a:off x="6898038" y="3418296"/>
            <a:ext cx="17330" cy="3049179"/>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xmlns="" id="{0B047AC7-8E09-58B3-B0BD-6944E34927C3}"/>
              </a:ext>
            </a:extLst>
          </p:cNvPr>
          <p:cNvSpPr txBox="1"/>
          <p:nvPr/>
        </p:nvSpPr>
        <p:spPr>
          <a:xfrm>
            <a:off x="6927287" y="4942885"/>
            <a:ext cx="4678457" cy="1384995"/>
          </a:xfrm>
          <a:prstGeom prst="rect">
            <a:avLst/>
          </a:prstGeom>
          <a:noFill/>
        </p:spPr>
        <p:txBody>
          <a:bodyPr wrap="square" rtlCol="0">
            <a:spAutoFit/>
          </a:bodyPr>
          <a:lstStyle/>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70C0"/>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 of May 2023</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Workshop at CERN</a:t>
            </a:r>
          </a:p>
          <a:p>
            <a:pPr defTabSz="914400"/>
            <a:r>
              <a:rPr lang="en-US"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49" name="Taisns savienotājs 48">
            <a:extLst>
              <a:ext uri="{FF2B5EF4-FFF2-40B4-BE49-F238E27FC236}">
                <a16:creationId xmlns:a16="http://schemas.microsoft.com/office/drawing/2014/main" xmlns="" id="{EB0CFFB3-E91E-A7CC-B280-95FE2E67A760}"/>
              </a:ext>
            </a:extLst>
          </p:cNvPr>
          <p:cNvCxnSpPr>
            <a:cxnSpLocks/>
          </p:cNvCxnSpPr>
          <p:nvPr/>
        </p:nvCxnSpPr>
        <p:spPr>
          <a:xfrm>
            <a:off x="8529822"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xmlns="" id="{4729F83E-CC2D-E1D9-A602-629C98F97C7C}"/>
              </a:ext>
            </a:extLst>
          </p:cNvPr>
          <p:cNvSpPr txBox="1"/>
          <p:nvPr/>
        </p:nvSpPr>
        <p:spPr>
          <a:xfrm>
            <a:off x="8560764" y="599472"/>
            <a:ext cx="2657631"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Report on the workshop findings approved by CERN Baltic Group</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51" name="Taisnstūris 50">
            <a:extLst>
              <a:ext uri="{FF2B5EF4-FFF2-40B4-BE49-F238E27FC236}">
                <a16:creationId xmlns:a16="http://schemas.microsoft.com/office/drawing/2014/main" xmlns="" id="{9464C5E9-C29C-8CC6-FADC-9E2B0078BC89}"/>
              </a:ext>
            </a:extLst>
          </p:cNvPr>
          <p:cNvSpPr/>
          <p:nvPr/>
        </p:nvSpPr>
        <p:spPr>
          <a:xfrm>
            <a:off x="198322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
        <p:nvSpPr>
          <p:cNvPr id="52" name="TextBox 51">
            <a:extLst>
              <a:ext uri="{FF2B5EF4-FFF2-40B4-BE49-F238E27FC236}">
                <a16:creationId xmlns:a16="http://schemas.microsoft.com/office/drawing/2014/main" xmlns="" id="{AA9F5DE9-EC98-8C07-84DB-8D1EF96AE632}"/>
              </a:ext>
            </a:extLst>
          </p:cNvPr>
          <p:cNvSpPr txBox="1"/>
          <p:nvPr/>
        </p:nvSpPr>
        <p:spPr>
          <a:xfrm>
            <a:off x="8557537" y="3176356"/>
            <a:ext cx="3634463" cy="507832"/>
          </a:xfrm>
          <a:prstGeom prst="rect">
            <a:avLst/>
          </a:prstGeom>
          <a:gradFill>
            <a:gsLst>
              <a:gs pos="0">
                <a:srgbClr val="BDEEFF">
                  <a:alpha val="0"/>
                </a:srgbClr>
              </a:gs>
              <a:gs pos="84000">
                <a:srgbClr val="00B0F0"/>
              </a:gs>
            </a:gsLst>
            <a:lin ang="0" scaled="0"/>
          </a:gradFill>
        </p:spPr>
        <p:txBody>
          <a:bodyPr wrap="square" rtlCol="0">
            <a:spAutoFit/>
          </a:bodyPr>
          <a:lstStyle/>
          <a:p>
            <a:pPr algn="r" defTabSz="914400"/>
            <a:endParaRPr lang="en-US" sz="44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9289898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en-GB" sz="2600" b="1" dirty="0">
                <a:latin typeface="Roboto" panose="02000000000000000000" pitchFamily="2" charset="0"/>
                <a:ea typeface="Roboto" panose="02000000000000000000" pitchFamily="2" charset="0"/>
                <a:cs typeface="Roboto" panose="02000000000000000000" pitchFamily="2" charset="0"/>
              </a:rPr>
              <a:t>Seminar with all 3 </a:t>
            </a:r>
            <a:r>
              <a:rPr lang="en-GB" sz="2600" b="1" dirty="0" smtClean="0">
                <a:latin typeface="Roboto" panose="02000000000000000000" pitchFamily="2" charset="0"/>
                <a:ea typeface="Roboto" panose="02000000000000000000" pitchFamily="2" charset="0"/>
                <a:cs typeface="Roboto" panose="02000000000000000000" pitchFamily="2" charset="0"/>
              </a:rPr>
              <a:t>Baltic</a:t>
            </a:r>
            <a:endParaRPr lang="lv-LV" sz="26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600" b="1" dirty="0" smtClean="0">
                <a:latin typeface="Roboto" panose="02000000000000000000" pitchFamily="2" charset="0"/>
                <a:ea typeface="Roboto" panose="02000000000000000000" pitchFamily="2" charset="0"/>
                <a:cs typeface="Roboto" panose="02000000000000000000" pitchFamily="2" charset="0"/>
              </a:rPr>
              <a:t>medical physicist associations</a:t>
            </a:r>
            <a:endParaRPr lang="lv-LV" sz="26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600" b="1" dirty="0" smtClean="0">
                <a:latin typeface="Roboto" panose="02000000000000000000" pitchFamily="2" charset="0"/>
                <a:ea typeface="Roboto" panose="02000000000000000000" pitchFamily="2" charset="0"/>
                <a:cs typeface="Roboto" panose="02000000000000000000" pitchFamily="2" charset="0"/>
              </a:rPr>
              <a:t>on CERN medical</a:t>
            </a:r>
            <a:endParaRPr lang="lv-LV" sz="26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600" b="1" dirty="0" smtClean="0">
                <a:latin typeface="Roboto" panose="02000000000000000000" pitchFamily="2" charset="0"/>
                <a:ea typeface="Roboto" panose="02000000000000000000" pitchFamily="2" charset="0"/>
                <a:cs typeface="Roboto" panose="02000000000000000000" pitchFamily="2" charset="0"/>
              </a:rPr>
              <a:t>applications research</a:t>
            </a:r>
            <a:endParaRPr lang="en-GB" sz="2600" b="1" dirty="0">
              <a:latin typeface="Roboto" panose="02000000000000000000" pitchFamily="2" charset="0"/>
              <a:ea typeface="Roboto" panose="02000000000000000000" pitchFamily="2" charset="0"/>
              <a:cs typeface="Roboto" panose="02000000000000000000" pitchFamily="2"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7926" y="1698117"/>
            <a:ext cx="6704074" cy="3156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50352966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lv-LV" sz="2600" b="1" dirty="0" smtClean="0">
                <a:latin typeface="Roboto" panose="02000000000000000000" pitchFamily="2" charset="0"/>
                <a:ea typeface="Roboto" panose="02000000000000000000" pitchFamily="2" charset="0"/>
                <a:cs typeface="Roboto" panose="02000000000000000000" pitchFamily="2" charset="0"/>
              </a:rPr>
              <a:t>Presentation at</a:t>
            </a:r>
          </a:p>
          <a:p>
            <a:pPr marL="182563"/>
            <a:endParaRPr lang="lv-LV" sz="2600" b="1" dirty="0" smtClean="0">
              <a:latin typeface="Roboto" panose="02000000000000000000" pitchFamily="2" charset="0"/>
              <a:ea typeface="Roboto" panose="02000000000000000000" pitchFamily="2" charset="0"/>
              <a:cs typeface="Roboto" panose="02000000000000000000" pitchFamily="2" charset="0"/>
            </a:endParaRPr>
          </a:p>
          <a:p>
            <a:pPr marL="182563"/>
            <a:r>
              <a:rPr lang="lv-LV" sz="3200" b="1" dirty="0" smtClean="0">
                <a:latin typeface="Roboto" panose="02000000000000000000" pitchFamily="2" charset="0"/>
                <a:ea typeface="Roboto" panose="02000000000000000000" pitchFamily="2" charset="0"/>
                <a:cs typeface="Roboto" panose="02000000000000000000" pitchFamily="2" charset="0"/>
              </a:rPr>
              <a:t>16</a:t>
            </a:r>
            <a:r>
              <a:rPr lang="lv-LV" sz="3200" b="1" baseline="30000" dirty="0" smtClean="0">
                <a:latin typeface="Roboto" panose="02000000000000000000" pitchFamily="2" charset="0"/>
                <a:ea typeface="Roboto" panose="02000000000000000000" pitchFamily="2" charset="0"/>
                <a:cs typeface="Roboto" panose="02000000000000000000" pitchFamily="2" charset="0"/>
              </a:rPr>
              <a:t>th</a:t>
            </a:r>
            <a:r>
              <a:rPr lang="lv-LV" sz="3200" b="1" dirty="0" smtClean="0">
                <a:latin typeface="Roboto" panose="02000000000000000000" pitchFamily="2" charset="0"/>
                <a:ea typeface="Roboto" panose="02000000000000000000" pitchFamily="2" charset="0"/>
                <a:cs typeface="Roboto" panose="02000000000000000000" pitchFamily="2" charset="0"/>
              </a:rPr>
              <a:t> International Conference</a:t>
            </a:r>
          </a:p>
          <a:p>
            <a:pPr marL="182563"/>
            <a:r>
              <a:rPr lang="lv-LV" sz="3200" b="1" dirty="0" smtClean="0">
                <a:latin typeface="Roboto" panose="02000000000000000000" pitchFamily="2" charset="0"/>
                <a:ea typeface="Roboto" panose="02000000000000000000" pitchFamily="2" charset="0"/>
                <a:cs typeface="Roboto" panose="02000000000000000000" pitchFamily="2" charset="0"/>
              </a:rPr>
              <a:t>«Medical Physics in the</a:t>
            </a:r>
          </a:p>
          <a:p>
            <a:pPr marL="182563"/>
            <a:r>
              <a:rPr lang="lv-LV" sz="3200" b="1" dirty="0" smtClean="0">
                <a:latin typeface="Roboto" panose="02000000000000000000" pitchFamily="2" charset="0"/>
                <a:ea typeface="Roboto" panose="02000000000000000000" pitchFamily="2" charset="0"/>
                <a:cs typeface="Roboto" panose="02000000000000000000" pitchFamily="2" charset="0"/>
              </a:rPr>
              <a:t>Baltic States 2023»</a:t>
            </a:r>
            <a:endParaRPr lang="en-GB" sz="3200" b="1" dirty="0">
              <a:latin typeface="Roboto" panose="02000000000000000000" pitchFamily="2" charset="0"/>
              <a:ea typeface="Roboto" panose="02000000000000000000" pitchFamily="2" charset="0"/>
              <a:cs typeface="Roboto" panose="02000000000000000000" pitchFamily="2" charset="0"/>
            </a:endParaRPr>
          </a:p>
        </p:txBody>
      </p:sp>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0" name="Ovāls 26">
            <a:extLst>
              <a:ext uri="{FF2B5EF4-FFF2-40B4-BE49-F238E27FC236}">
                <a16:creationId xmlns:a16="http://schemas.microsoft.com/office/drawing/2014/main" xmlns="" id="{1FDBCF0D-6ABE-ED71-D137-A4EDB442B9D7}"/>
              </a:ext>
            </a:extLst>
          </p:cNvPr>
          <p:cNvSpPr/>
          <p:nvPr/>
        </p:nvSpPr>
        <p:spPr>
          <a:xfrm>
            <a:off x="258732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1" name="Taisns savienotājs 35">
            <a:extLst>
              <a:ext uri="{FF2B5EF4-FFF2-40B4-BE49-F238E27FC236}">
                <a16:creationId xmlns:a16="http://schemas.microsoft.com/office/drawing/2014/main" xmlns="" id="{BE725525-4CC1-9EFA-0242-D5AB9DD1FC65}"/>
              </a:ext>
            </a:extLst>
          </p:cNvPr>
          <p:cNvCxnSpPr>
            <a:cxnSpLocks/>
          </p:cNvCxnSpPr>
          <p:nvPr/>
        </p:nvCxnSpPr>
        <p:spPr>
          <a:xfrm>
            <a:off x="260906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55C5AC89-CE09-C621-0A37-CA8AC09F6E93}"/>
              </a:ext>
            </a:extLst>
          </p:cNvPr>
          <p:cNvSpPr txBox="1"/>
          <p:nvPr/>
        </p:nvSpPr>
        <p:spPr>
          <a:xfrm>
            <a:off x="259102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Nov</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354" y="1140824"/>
            <a:ext cx="6867644" cy="1218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7097" y="2359352"/>
            <a:ext cx="5744901" cy="3224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966303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lv-LV" sz="2600" b="1" dirty="0" smtClean="0">
                <a:latin typeface="Roboto" panose="02000000000000000000" pitchFamily="2" charset="0"/>
                <a:ea typeface="Roboto" panose="02000000000000000000" pitchFamily="2" charset="0"/>
                <a:cs typeface="Roboto" panose="02000000000000000000" pitchFamily="2" charset="0"/>
              </a:rPr>
              <a:t>Presentation at</a:t>
            </a:r>
          </a:p>
          <a:p>
            <a:pPr marL="182563"/>
            <a:endParaRPr lang="lv-LV" sz="2600" b="1" dirty="0" smtClean="0">
              <a:latin typeface="Roboto" panose="02000000000000000000" pitchFamily="2" charset="0"/>
              <a:ea typeface="Roboto" panose="02000000000000000000" pitchFamily="2" charset="0"/>
              <a:cs typeface="Roboto" panose="02000000000000000000" pitchFamily="2" charset="0"/>
            </a:endParaRPr>
          </a:p>
          <a:p>
            <a:pPr marL="182563"/>
            <a:r>
              <a:rPr lang="lv-LV" sz="3200" b="1" dirty="0" smtClean="0">
                <a:latin typeface="Roboto" panose="02000000000000000000" pitchFamily="2" charset="0"/>
                <a:ea typeface="Roboto" panose="02000000000000000000" pitchFamily="2" charset="0"/>
                <a:cs typeface="Roboto" panose="02000000000000000000" pitchFamily="2" charset="0"/>
              </a:rPr>
              <a:t>CERN Medical Applications</a:t>
            </a:r>
          </a:p>
          <a:p>
            <a:pPr marL="182563"/>
            <a:r>
              <a:rPr lang="lv-LV" sz="3200" b="1" dirty="0" smtClean="0">
                <a:latin typeface="Roboto" panose="02000000000000000000" pitchFamily="2" charset="0"/>
                <a:ea typeface="Roboto" panose="02000000000000000000" pitchFamily="2" charset="0"/>
                <a:cs typeface="Roboto" panose="02000000000000000000" pitchFamily="2" charset="0"/>
              </a:rPr>
              <a:t>Steering Commitee</a:t>
            </a:r>
            <a:endParaRPr lang="en-GB" sz="3200" b="1" dirty="0">
              <a:latin typeface="Roboto" panose="02000000000000000000" pitchFamily="2" charset="0"/>
              <a:ea typeface="Roboto" panose="02000000000000000000" pitchFamily="2" charset="0"/>
              <a:cs typeface="Roboto" panose="02000000000000000000" pitchFamily="2" charset="0"/>
            </a:endParaRPr>
          </a:p>
        </p:txBody>
      </p:sp>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0" name="Ovāls 26">
            <a:extLst>
              <a:ext uri="{FF2B5EF4-FFF2-40B4-BE49-F238E27FC236}">
                <a16:creationId xmlns:a16="http://schemas.microsoft.com/office/drawing/2014/main" xmlns="" id="{1FDBCF0D-6ABE-ED71-D137-A4EDB442B9D7}"/>
              </a:ext>
            </a:extLst>
          </p:cNvPr>
          <p:cNvSpPr/>
          <p:nvPr/>
        </p:nvSpPr>
        <p:spPr>
          <a:xfrm>
            <a:off x="258732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1" name="Taisns savienotājs 35">
            <a:extLst>
              <a:ext uri="{FF2B5EF4-FFF2-40B4-BE49-F238E27FC236}">
                <a16:creationId xmlns:a16="http://schemas.microsoft.com/office/drawing/2014/main" xmlns="" id="{BE725525-4CC1-9EFA-0242-D5AB9DD1FC65}"/>
              </a:ext>
            </a:extLst>
          </p:cNvPr>
          <p:cNvCxnSpPr>
            <a:cxnSpLocks/>
          </p:cNvCxnSpPr>
          <p:nvPr/>
        </p:nvCxnSpPr>
        <p:spPr>
          <a:xfrm>
            <a:off x="260906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55C5AC89-CE09-C621-0A37-CA8AC09F6E93}"/>
              </a:ext>
            </a:extLst>
          </p:cNvPr>
          <p:cNvSpPr txBox="1"/>
          <p:nvPr/>
        </p:nvSpPr>
        <p:spPr>
          <a:xfrm>
            <a:off x="259102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Nov</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5" name="Ovāls 26">
            <a:extLst>
              <a:ext uri="{FF2B5EF4-FFF2-40B4-BE49-F238E27FC236}">
                <a16:creationId xmlns:a16="http://schemas.microsoft.com/office/drawing/2014/main" xmlns="" id="{1FDBCF0D-6ABE-ED71-D137-A4EDB442B9D7}"/>
              </a:ext>
            </a:extLst>
          </p:cNvPr>
          <p:cNvSpPr/>
          <p:nvPr/>
        </p:nvSpPr>
        <p:spPr>
          <a:xfrm>
            <a:off x="4220118" y="6167533"/>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6" name="Taisns savienotājs 35">
            <a:extLst>
              <a:ext uri="{FF2B5EF4-FFF2-40B4-BE49-F238E27FC236}">
                <a16:creationId xmlns:a16="http://schemas.microsoft.com/office/drawing/2014/main" xmlns="" id="{BE725525-4CC1-9EFA-0242-D5AB9DD1FC65}"/>
              </a:ext>
            </a:extLst>
          </p:cNvPr>
          <p:cNvCxnSpPr>
            <a:cxnSpLocks/>
          </p:cNvCxnSpPr>
          <p:nvPr/>
        </p:nvCxnSpPr>
        <p:spPr>
          <a:xfrm>
            <a:off x="4241853" y="5567949"/>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55C5AC89-CE09-C621-0A37-CA8AC09F6E93}"/>
              </a:ext>
            </a:extLst>
          </p:cNvPr>
          <p:cNvSpPr txBox="1"/>
          <p:nvPr/>
        </p:nvSpPr>
        <p:spPr>
          <a:xfrm>
            <a:off x="4223815" y="5567949"/>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Jan</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6319" y="1452764"/>
            <a:ext cx="6427806" cy="3647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260159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lv-LV" sz="2400" dirty="0" smtClean="0">
                <a:latin typeface="Roboto" panose="02000000000000000000" pitchFamily="2" charset="0"/>
                <a:ea typeface="Roboto" panose="02000000000000000000" pitchFamily="2" charset="0"/>
                <a:cs typeface="Roboto" panose="02000000000000000000" pitchFamily="2" charset="0"/>
              </a:rPr>
              <a:t>Workshop overview and conclusions have been a prepared as</a:t>
            </a:r>
          </a:p>
          <a:p>
            <a:pPr marL="182563"/>
            <a:r>
              <a:rPr lang="lv-LV" sz="2400" dirty="0" smtClean="0">
                <a:latin typeface="Roboto" panose="02000000000000000000" pitchFamily="2" charset="0"/>
                <a:ea typeface="Roboto" panose="02000000000000000000" pitchFamily="2" charset="0"/>
                <a:cs typeface="Roboto" panose="02000000000000000000" pitchFamily="2" charset="0"/>
              </a:rPr>
              <a:t>a publication in a dedicated issue</a:t>
            </a:r>
          </a:p>
          <a:p>
            <a:pPr marL="182563"/>
            <a:r>
              <a:rPr lang="lv-LV" sz="2400" dirty="0" smtClean="0">
                <a:latin typeface="Roboto" panose="02000000000000000000" pitchFamily="2" charset="0"/>
                <a:ea typeface="Roboto" panose="02000000000000000000" pitchFamily="2" charset="0"/>
                <a:cs typeface="Roboto" panose="02000000000000000000" pitchFamily="2" charset="0"/>
              </a:rPr>
              <a:t>of «</a:t>
            </a:r>
            <a:r>
              <a:rPr lang="lv-LV" sz="2400" i="1" dirty="0" smtClean="0">
                <a:latin typeface="Roboto" panose="02000000000000000000" pitchFamily="2" charset="0"/>
                <a:ea typeface="Roboto" panose="02000000000000000000" pitchFamily="2" charset="0"/>
                <a:cs typeface="Roboto" panose="02000000000000000000" pitchFamily="2" charset="0"/>
              </a:rPr>
              <a:t>Health and Technology</a:t>
            </a:r>
            <a:r>
              <a:rPr lang="lv-LV" sz="2400" dirty="0" smtClean="0">
                <a:latin typeface="Roboto" panose="02000000000000000000" pitchFamily="2" charset="0"/>
                <a:ea typeface="Roboto" panose="02000000000000000000" pitchFamily="2" charset="0"/>
                <a:cs typeface="Roboto" panose="02000000000000000000" pitchFamily="2" charset="0"/>
              </a:rPr>
              <a:t>»</a:t>
            </a:r>
          </a:p>
          <a:p>
            <a:pPr marL="182563"/>
            <a:endParaRPr lang="lv-LV" sz="2400" b="1" dirty="0">
              <a:latin typeface="Roboto" panose="02000000000000000000" pitchFamily="2" charset="0"/>
              <a:ea typeface="Roboto" panose="02000000000000000000" pitchFamily="2" charset="0"/>
              <a:cs typeface="Roboto" panose="02000000000000000000" pitchFamily="2" charset="0"/>
            </a:endParaRPr>
          </a:p>
          <a:p>
            <a:pPr marL="182563"/>
            <a:r>
              <a:rPr lang="en-GB" sz="2400" b="1" dirty="0">
                <a:latin typeface="Roboto" panose="02000000000000000000" pitchFamily="2" charset="0"/>
                <a:ea typeface="Roboto" panose="02000000000000000000" pitchFamily="2" charset="0"/>
                <a:cs typeface="Roboto" panose="02000000000000000000" pitchFamily="2" charset="0"/>
              </a:rPr>
              <a:t>«</a:t>
            </a:r>
            <a:r>
              <a:rPr lang="en-GB" sz="2400" b="1" dirty="0" err="1">
                <a:latin typeface="Roboto" panose="02000000000000000000" pitchFamily="2" charset="0"/>
                <a:ea typeface="Roboto" panose="02000000000000000000" pitchFamily="2" charset="0"/>
                <a:cs typeface="Roboto" panose="02000000000000000000" pitchFamily="2" charset="0"/>
              </a:rPr>
              <a:t>Hadrontherapy</a:t>
            </a:r>
            <a:r>
              <a:rPr lang="en-GB" sz="2400" b="1" dirty="0">
                <a:latin typeface="Roboto" panose="02000000000000000000" pitchFamily="2" charset="0"/>
                <a:ea typeface="Roboto" panose="02000000000000000000" pitchFamily="2" charset="0"/>
                <a:cs typeface="Roboto" panose="02000000000000000000" pitchFamily="2" charset="0"/>
              </a:rPr>
              <a:t> and </a:t>
            </a:r>
            <a:r>
              <a:rPr lang="en-GB" sz="2400" b="1" dirty="0" smtClean="0">
                <a:latin typeface="Roboto" panose="02000000000000000000" pitchFamily="2" charset="0"/>
                <a:ea typeface="Roboto" panose="02000000000000000000" pitchFamily="2" charset="0"/>
                <a:cs typeface="Roboto" panose="02000000000000000000" pitchFamily="2" charset="0"/>
              </a:rPr>
              <a:t>BNCT:</a:t>
            </a:r>
            <a:endParaRPr lang="lv-LV" sz="24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400" b="1" dirty="0" smtClean="0">
                <a:latin typeface="Roboto" panose="02000000000000000000" pitchFamily="2" charset="0"/>
                <a:ea typeface="Roboto" panose="02000000000000000000" pitchFamily="2" charset="0"/>
                <a:cs typeface="Roboto" panose="02000000000000000000" pitchFamily="2" charset="0"/>
              </a:rPr>
              <a:t>Current </a:t>
            </a:r>
            <a:r>
              <a:rPr lang="en-GB" sz="2400" b="1" dirty="0">
                <a:latin typeface="Roboto" panose="02000000000000000000" pitchFamily="2" charset="0"/>
                <a:ea typeface="Roboto" panose="02000000000000000000" pitchFamily="2" charset="0"/>
                <a:cs typeface="Roboto" panose="02000000000000000000" pitchFamily="2" charset="0"/>
              </a:rPr>
              <a:t>Status </a:t>
            </a:r>
            <a:r>
              <a:rPr lang="en-GB" sz="2400" b="1" dirty="0" smtClean="0">
                <a:latin typeface="Roboto" panose="02000000000000000000" pitchFamily="2" charset="0"/>
                <a:ea typeface="Roboto" panose="02000000000000000000" pitchFamily="2" charset="0"/>
                <a:cs typeface="Roboto" panose="02000000000000000000" pitchFamily="2" charset="0"/>
              </a:rPr>
              <a:t>and</a:t>
            </a:r>
            <a:endParaRPr lang="lv-LV" sz="24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400" b="1" dirty="0" smtClean="0">
                <a:latin typeface="Roboto" panose="02000000000000000000" pitchFamily="2" charset="0"/>
                <a:ea typeface="Roboto" panose="02000000000000000000" pitchFamily="2" charset="0"/>
                <a:cs typeface="Roboto" panose="02000000000000000000" pitchFamily="2" charset="0"/>
              </a:rPr>
              <a:t>Future </a:t>
            </a:r>
            <a:r>
              <a:rPr lang="en-GB" sz="2400" b="1" dirty="0">
                <a:latin typeface="Roboto" panose="02000000000000000000" pitchFamily="2" charset="0"/>
                <a:ea typeface="Roboto" panose="02000000000000000000" pitchFamily="2" charset="0"/>
                <a:cs typeface="Roboto" panose="02000000000000000000" pitchFamily="2" charset="0"/>
              </a:rPr>
              <a:t>Trends» </a:t>
            </a:r>
          </a:p>
        </p:txBody>
      </p:sp>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0" name="Ovāls 26">
            <a:extLst>
              <a:ext uri="{FF2B5EF4-FFF2-40B4-BE49-F238E27FC236}">
                <a16:creationId xmlns:a16="http://schemas.microsoft.com/office/drawing/2014/main" xmlns="" id="{1FDBCF0D-6ABE-ED71-D137-A4EDB442B9D7}"/>
              </a:ext>
            </a:extLst>
          </p:cNvPr>
          <p:cNvSpPr/>
          <p:nvPr/>
        </p:nvSpPr>
        <p:spPr>
          <a:xfrm>
            <a:off x="258732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1" name="Taisns savienotājs 35">
            <a:extLst>
              <a:ext uri="{FF2B5EF4-FFF2-40B4-BE49-F238E27FC236}">
                <a16:creationId xmlns:a16="http://schemas.microsoft.com/office/drawing/2014/main" xmlns="" id="{BE725525-4CC1-9EFA-0242-D5AB9DD1FC65}"/>
              </a:ext>
            </a:extLst>
          </p:cNvPr>
          <p:cNvCxnSpPr>
            <a:cxnSpLocks/>
          </p:cNvCxnSpPr>
          <p:nvPr/>
        </p:nvCxnSpPr>
        <p:spPr>
          <a:xfrm>
            <a:off x="260906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55C5AC89-CE09-C621-0A37-CA8AC09F6E93}"/>
              </a:ext>
            </a:extLst>
          </p:cNvPr>
          <p:cNvSpPr txBox="1"/>
          <p:nvPr/>
        </p:nvSpPr>
        <p:spPr>
          <a:xfrm>
            <a:off x="259102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Nov</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5" name="Ovāls 26">
            <a:extLst>
              <a:ext uri="{FF2B5EF4-FFF2-40B4-BE49-F238E27FC236}">
                <a16:creationId xmlns:a16="http://schemas.microsoft.com/office/drawing/2014/main" xmlns="" id="{1FDBCF0D-6ABE-ED71-D137-A4EDB442B9D7}"/>
              </a:ext>
            </a:extLst>
          </p:cNvPr>
          <p:cNvSpPr/>
          <p:nvPr/>
        </p:nvSpPr>
        <p:spPr>
          <a:xfrm>
            <a:off x="4220118" y="6167533"/>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6" name="Taisns savienotājs 35">
            <a:extLst>
              <a:ext uri="{FF2B5EF4-FFF2-40B4-BE49-F238E27FC236}">
                <a16:creationId xmlns:a16="http://schemas.microsoft.com/office/drawing/2014/main" xmlns="" id="{BE725525-4CC1-9EFA-0242-D5AB9DD1FC65}"/>
              </a:ext>
            </a:extLst>
          </p:cNvPr>
          <p:cNvCxnSpPr>
            <a:cxnSpLocks/>
          </p:cNvCxnSpPr>
          <p:nvPr/>
        </p:nvCxnSpPr>
        <p:spPr>
          <a:xfrm>
            <a:off x="4241853" y="5567949"/>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55C5AC89-CE09-C621-0A37-CA8AC09F6E93}"/>
              </a:ext>
            </a:extLst>
          </p:cNvPr>
          <p:cNvSpPr txBox="1"/>
          <p:nvPr/>
        </p:nvSpPr>
        <p:spPr>
          <a:xfrm>
            <a:off x="4223815" y="5567949"/>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Jan</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0152" y="498313"/>
            <a:ext cx="4020271" cy="5614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Ovāls 26">
            <a:extLst>
              <a:ext uri="{FF2B5EF4-FFF2-40B4-BE49-F238E27FC236}">
                <a16:creationId xmlns:a16="http://schemas.microsoft.com/office/drawing/2014/main" xmlns="" id="{1FDBCF0D-6ABE-ED71-D137-A4EDB442B9D7}"/>
              </a:ext>
            </a:extLst>
          </p:cNvPr>
          <p:cNvSpPr/>
          <p:nvPr/>
        </p:nvSpPr>
        <p:spPr>
          <a:xfrm>
            <a:off x="588880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1" name="Taisns savienotājs 35">
            <a:extLst>
              <a:ext uri="{FF2B5EF4-FFF2-40B4-BE49-F238E27FC236}">
                <a16:creationId xmlns:a16="http://schemas.microsoft.com/office/drawing/2014/main" xmlns="" id="{BE725525-4CC1-9EFA-0242-D5AB9DD1FC65}"/>
              </a:ext>
            </a:extLst>
          </p:cNvPr>
          <p:cNvCxnSpPr>
            <a:cxnSpLocks/>
          </p:cNvCxnSpPr>
          <p:nvPr/>
        </p:nvCxnSpPr>
        <p:spPr>
          <a:xfrm>
            <a:off x="591054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55C5AC89-CE09-C621-0A37-CA8AC09F6E93}"/>
              </a:ext>
            </a:extLst>
          </p:cNvPr>
          <p:cNvSpPr txBox="1"/>
          <p:nvPr/>
        </p:nvSpPr>
        <p:spPr>
          <a:xfrm>
            <a:off x="589250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Feb</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68314826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pPr algn="l"/>
            <a:r>
              <a:rPr lang="lv-LV" b="1" dirty="0" smtClean="0"/>
              <a:t>The overall proposed concept</a:t>
            </a:r>
            <a:endParaRPr lang="en-US" b="1" i="1" dirty="0"/>
          </a:p>
        </p:txBody>
      </p:sp>
      <p:sp>
        <p:nvSpPr>
          <p:cNvPr id="17" name="Taisnstūris 6">
            <a:extLst>
              <a:ext uri="{FF2B5EF4-FFF2-40B4-BE49-F238E27FC236}">
                <a16:creationId xmlns:a16="http://schemas.microsoft.com/office/drawing/2014/main" xmlns="" id="{33C5D1CC-94A3-8138-E7DE-147E57DF4201}"/>
              </a:ext>
            </a:extLst>
          </p:cNvPr>
          <p:cNvSpPr/>
          <p:nvPr/>
        </p:nvSpPr>
        <p:spPr>
          <a:xfrm>
            <a:off x="8804013" y="1370846"/>
            <a:ext cx="3393876" cy="521283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aisnstūris 7">
            <a:extLst>
              <a:ext uri="{FF2B5EF4-FFF2-40B4-BE49-F238E27FC236}">
                <a16:creationId xmlns:a16="http://schemas.microsoft.com/office/drawing/2014/main" xmlns="" id="{55C70EAC-D10F-B5B0-8195-C47A99128B63}"/>
              </a:ext>
            </a:extLst>
          </p:cNvPr>
          <p:cNvSpPr/>
          <p:nvPr/>
        </p:nvSpPr>
        <p:spPr>
          <a:xfrm>
            <a:off x="4261431" y="1370845"/>
            <a:ext cx="3771466" cy="521283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aisnstūris 8">
            <a:extLst>
              <a:ext uri="{FF2B5EF4-FFF2-40B4-BE49-F238E27FC236}">
                <a16:creationId xmlns:a16="http://schemas.microsoft.com/office/drawing/2014/main" xmlns="" id="{727E72B2-D6BB-9DBF-46F8-FE471F82F63B}"/>
              </a:ext>
            </a:extLst>
          </p:cNvPr>
          <p:cNvSpPr/>
          <p:nvPr/>
        </p:nvSpPr>
        <p:spPr>
          <a:xfrm>
            <a:off x="-5889" y="1371598"/>
            <a:ext cx="3478899" cy="521208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xmlns="" id="{120CBDE5-CC99-902B-BDF5-3EEC1552CB1B}"/>
              </a:ext>
            </a:extLst>
          </p:cNvPr>
          <p:cNvSpPr txBox="1"/>
          <p:nvPr/>
        </p:nvSpPr>
        <p:spPr>
          <a:xfrm>
            <a:off x="4261431" y="4120114"/>
            <a:ext cx="3771466" cy="2062103"/>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Clinical cancer treatment facility </a:t>
            </a:r>
          </a:p>
          <a:p>
            <a:pPr algn="ctr"/>
            <a:r>
              <a:rPr lang="en-US" sz="2800" i="1" dirty="0">
                <a:solidFill>
                  <a:srgbClr val="FFFFFF"/>
                </a:solidFill>
                <a:latin typeface="Roboto" panose="02000000000000000000" pitchFamily="2" charset="0"/>
                <a:ea typeface="Roboto" panose="02000000000000000000" pitchFamily="2" charset="0"/>
                <a:cs typeface="Roboto" panose="02000000000000000000" pitchFamily="2" charset="0"/>
              </a:rPr>
              <a:t>Particle therapy and nuclear medicine</a:t>
            </a:r>
          </a:p>
        </p:txBody>
      </p:sp>
      <p:sp>
        <p:nvSpPr>
          <p:cNvPr id="23" name="TextBox 22">
            <a:extLst>
              <a:ext uri="{FF2B5EF4-FFF2-40B4-BE49-F238E27FC236}">
                <a16:creationId xmlns:a16="http://schemas.microsoft.com/office/drawing/2014/main" xmlns="" id="{BDC6D526-93BA-3704-65BE-088C083A4F99}"/>
              </a:ext>
            </a:extLst>
          </p:cNvPr>
          <p:cNvSpPr txBox="1"/>
          <p:nvPr/>
        </p:nvSpPr>
        <p:spPr>
          <a:xfrm>
            <a:off x="25256" y="4630073"/>
            <a:ext cx="3456898" cy="1200329"/>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Research institution</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4" name="TextBox 23">
            <a:extLst>
              <a:ext uri="{FF2B5EF4-FFF2-40B4-BE49-F238E27FC236}">
                <a16:creationId xmlns:a16="http://schemas.microsoft.com/office/drawing/2014/main" xmlns="" id="{C84390A5-5CF0-7740-4393-2F4D94CD04AB}"/>
              </a:ext>
            </a:extLst>
          </p:cNvPr>
          <p:cNvSpPr txBox="1"/>
          <p:nvPr/>
        </p:nvSpPr>
        <p:spPr>
          <a:xfrm>
            <a:off x="8794868" y="4373586"/>
            <a:ext cx="3393877" cy="1754326"/>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Industry involvement infrastructure</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5" name="Taisnstūris 5">
            <a:extLst>
              <a:ext uri="{FF2B5EF4-FFF2-40B4-BE49-F238E27FC236}">
                <a16:creationId xmlns:a16="http://schemas.microsoft.com/office/drawing/2014/main" xmlns="" id="{9D84A0A8-9519-6022-024A-5229EC93B3AD}"/>
              </a:ext>
            </a:extLst>
          </p:cNvPr>
          <p:cNvSpPr/>
          <p:nvPr/>
        </p:nvSpPr>
        <p:spPr>
          <a:xfrm>
            <a:off x="0" y="791374"/>
            <a:ext cx="12191998" cy="129100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Roboto" panose="02000000000000000000" pitchFamily="2" charset="0"/>
                <a:ea typeface="Roboto" panose="02000000000000000000" pitchFamily="2" charset="0"/>
                <a:cs typeface="Roboto" panose="02000000000000000000" pitchFamily="2" charset="0"/>
              </a:rPr>
              <a:t>Integration of helium synchrotron technology and all the capabilities into a modern clinical treatment </a:t>
            </a:r>
            <a:r>
              <a:rPr lang="en-GB" sz="2800" b="1" dirty="0" err="1">
                <a:latin typeface="Roboto" panose="02000000000000000000" pitchFamily="2" charset="0"/>
                <a:ea typeface="Roboto" panose="02000000000000000000" pitchFamily="2" charset="0"/>
                <a:cs typeface="Roboto" panose="02000000000000000000" pitchFamily="2" charset="0"/>
              </a:rPr>
              <a:t>center</a:t>
            </a:r>
            <a:r>
              <a:rPr lang="en-GB" sz="2800" b="1" dirty="0">
                <a:latin typeface="Roboto" panose="02000000000000000000" pitchFamily="2" charset="0"/>
                <a:ea typeface="Roboto" panose="02000000000000000000" pitchFamily="2" charset="0"/>
                <a:cs typeface="Roboto" panose="02000000000000000000" pitchFamily="2" charset="0"/>
              </a:rPr>
              <a:t> and large scale scientific research infrastructure</a:t>
            </a:r>
          </a:p>
        </p:txBody>
      </p:sp>
      <p:grpSp>
        <p:nvGrpSpPr>
          <p:cNvPr id="26" name="Grupa 50">
            <a:extLst>
              <a:ext uri="{FF2B5EF4-FFF2-40B4-BE49-F238E27FC236}">
                <a16:creationId xmlns:a16="http://schemas.microsoft.com/office/drawing/2014/main" xmlns="" id="{15E088C1-96E0-A2D8-2FDD-9A818DBC578F}"/>
              </a:ext>
            </a:extLst>
          </p:cNvPr>
          <p:cNvGrpSpPr/>
          <p:nvPr/>
        </p:nvGrpSpPr>
        <p:grpSpPr>
          <a:xfrm>
            <a:off x="9293917" y="2083957"/>
            <a:ext cx="2395778" cy="2398396"/>
            <a:chOff x="8926115" y="1469720"/>
            <a:chExt cx="3269048" cy="3272620"/>
          </a:xfrm>
        </p:grpSpPr>
        <p:sp>
          <p:nvSpPr>
            <p:cNvPr id="27" name="Brīvforma: forma 32">
              <a:extLst>
                <a:ext uri="{FF2B5EF4-FFF2-40B4-BE49-F238E27FC236}">
                  <a16:creationId xmlns:a16="http://schemas.microsoft.com/office/drawing/2014/main" xmlns="" id="{3E684519-D97D-B9CD-737F-FF84095120A0}"/>
                </a:ext>
              </a:extLst>
            </p:cNvPr>
            <p:cNvSpPr/>
            <p:nvPr/>
          </p:nvSpPr>
          <p:spPr>
            <a:xfrm>
              <a:off x="9083790" y="1899286"/>
              <a:ext cx="712882" cy="1235495"/>
            </a:xfrm>
            <a:custGeom>
              <a:avLst/>
              <a:gdLst>
                <a:gd name="connsiteX0" fmla="*/ 712882 w 712882"/>
                <a:gd name="connsiteY0" fmla="*/ 0 h 1235495"/>
                <a:gd name="connsiteX1" fmla="*/ 0 w 712882"/>
                <a:gd name="connsiteY1" fmla="*/ 1235495 h 1235495"/>
              </a:gdLst>
              <a:ahLst/>
              <a:cxnLst>
                <a:cxn ang="0">
                  <a:pos x="connsiteX0" y="connsiteY0"/>
                </a:cxn>
                <a:cxn ang="0">
                  <a:pos x="connsiteX1" y="connsiteY1"/>
                </a:cxn>
              </a:cxnLst>
              <a:rect l="l" t="t" r="r" b="b"/>
              <a:pathLst>
                <a:path w="712882" h="1235495">
                  <a:moveTo>
                    <a:pt x="712882" y="0"/>
                  </a:moveTo>
                  <a:lnTo>
                    <a:pt x="0" y="1235495"/>
                  </a:lnTo>
                </a:path>
              </a:pathLst>
            </a:custGeom>
            <a:ln w="31369" cap="flat">
              <a:solidFill>
                <a:schemeClr val="bg1"/>
              </a:solidFill>
              <a:prstDash val="solid"/>
              <a:miter/>
            </a:ln>
          </p:spPr>
          <p:txBody>
            <a:bodyPr rtlCol="0" anchor="ctr"/>
            <a:lstStyle/>
            <a:p>
              <a:endParaRPr lang="en-US"/>
            </a:p>
          </p:txBody>
        </p:sp>
        <p:sp>
          <p:nvSpPr>
            <p:cNvPr id="28" name="Brīvforma: forma 33">
              <a:extLst>
                <a:ext uri="{FF2B5EF4-FFF2-40B4-BE49-F238E27FC236}">
                  <a16:creationId xmlns:a16="http://schemas.microsoft.com/office/drawing/2014/main" xmlns="" id="{676F2241-E5BC-8855-3EF3-3165F86FA3B9}"/>
                </a:ext>
              </a:extLst>
            </p:cNvPr>
            <p:cNvSpPr/>
            <p:nvPr/>
          </p:nvSpPr>
          <p:spPr>
            <a:xfrm>
              <a:off x="9713135" y="4402135"/>
              <a:ext cx="1592995" cy="1569"/>
            </a:xfrm>
            <a:custGeom>
              <a:avLst/>
              <a:gdLst>
                <a:gd name="connsiteX0" fmla="*/ 0 w 1592995"/>
                <a:gd name="connsiteY0" fmla="*/ 0 h 1569"/>
                <a:gd name="connsiteX1" fmla="*/ 1592996 w 1592995"/>
                <a:gd name="connsiteY1" fmla="*/ 0 h 1569"/>
              </a:gdLst>
              <a:ahLst/>
              <a:cxnLst>
                <a:cxn ang="0">
                  <a:pos x="connsiteX0" y="connsiteY0"/>
                </a:cxn>
                <a:cxn ang="0">
                  <a:pos x="connsiteX1" y="connsiteY1"/>
                </a:cxn>
              </a:cxnLst>
              <a:rect l="l" t="t" r="r" b="b"/>
              <a:pathLst>
                <a:path w="1592995" h="1569">
                  <a:moveTo>
                    <a:pt x="0" y="0"/>
                  </a:moveTo>
                  <a:lnTo>
                    <a:pt x="1592996" y="0"/>
                  </a:lnTo>
                </a:path>
              </a:pathLst>
            </a:custGeom>
            <a:ln w="31369" cap="flat">
              <a:solidFill>
                <a:schemeClr val="bg1"/>
              </a:solidFill>
              <a:prstDash val="solid"/>
              <a:miter/>
            </a:ln>
          </p:spPr>
          <p:txBody>
            <a:bodyPr rtlCol="0" anchor="ctr"/>
            <a:lstStyle/>
            <a:p>
              <a:endParaRPr lang="en-US"/>
            </a:p>
          </p:txBody>
        </p:sp>
        <p:sp>
          <p:nvSpPr>
            <p:cNvPr id="29" name="Brīvforma: forma 34">
              <a:extLst>
                <a:ext uri="{FF2B5EF4-FFF2-40B4-BE49-F238E27FC236}">
                  <a16:creationId xmlns:a16="http://schemas.microsoft.com/office/drawing/2014/main" xmlns="" id="{42EBBDD7-57FE-9425-F6D3-9CF0C324E101}"/>
                </a:ext>
              </a:extLst>
            </p:cNvPr>
            <p:cNvSpPr/>
            <p:nvPr/>
          </p:nvSpPr>
          <p:spPr>
            <a:xfrm>
              <a:off x="11292525" y="1843856"/>
              <a:ext cx="713525" cy="1235134"/>
            </a:xfrm>
            <a:custGeom>
              <a:avLst/>
              <a:gdLst>
                <a:gd name="connsiteX0" fmla="*/ 713526 w 713525"/>
                <a:gd name="connsiteY0" fmla="*/ 1235134 h 1235134"/>
                <a:gd name="connsiteX1" fmla="*/ 0 w 713525"/>
                <a:gd name="connsiteY1" fmla="*/ 0 h 1235134"/>
              </a:gdLst>
              <a:ahLst/>
              <a:cxnLst>
                <a:cxn ang="0">
                  <a:pos x="connsiteX0" y="connsiteY0"/>
                </a:cxn>
                <a:cxn ang="0">
                  <a:pos x="connsiteX1" y="connsiteY1"/>
                </a:cxn>
              </a:cxnLst>
              <a:rect l="l" t="t" r="r" b="b"/>
              <a:pathLst>
                <a:path w="713525" h="1235134">
                  <a:moveTo>
                    <a:pt x="713526" y="1235134"/>
                  </a:moveTo>
                  <a:lnTo>
                    <a:pt x="0" y="0"/>
                  </a:lnTo>
                </a:path>
              </a:pathLst>
            </a:custGeom>
            <a:ln w="31369" cap="flat">
              <a:solidFill>
                <a:schemeClr val="bg1"/>
              </a:solidFill>
              <a:prstDash val="solid"/>
              <a:miter/>
            </a:ln>
          </p:spPr>
          <p:txBody>
            <a:bodyPr rtlCol="0" anchor="ctr"/>
            <a:lstStyle/>
            <a:p>
              <a:endParaRPr lang="en-US"/>
            </a:p>
          </p:txBody>
        </p:sp>
        <p:sp>
          <p:nvSpPr>
            <p:cNvPr id="30" name="Brīvforma: forma 35">
              <a:extLst>
                <a:ext uri="{FF2B5EF4-FFF2-40B4-BE49-F238E27FC236}">
                  <a16:creationId xmlns:a16="http://schemas.microsoft.com/office/drawing/2014/main" xmlns="" id="{A873A230-E7C1-A665-F85C-B53927E8FBED}"/>
                </a:ext>
              </a:extLst>
            </p:cNvPr>
            <p:cNvSpPr/>
            <p:nvPr/>
          </p:nvSpPr>
          <p:spPr>
            <a:xfrm>
              <a:off x="10332484" y="1575574"/>
              <a:ext cx="423680" cy="1569"/>
            </a:xfrm>
            <a:custGeom>
              <a:avLst/>
              <a:gdLst>
                <a:gd name="connsiteX0" fmla="*/ 0 w 423680"/>
                <a:gd name="connsiteY0" fmla="*/ 0 h 1569"/>
                <a:gd name="connsiteX1" fmla="*/ 423680 w 423680"/>
                <a:gd name="connsiteY1" fmla="*/ 0 h 1569"/>
              </a:gdLst>
              <a:ahLst/>
              <a:cxnLst>
                <a:cxn ang="0">
                  <a:pos x="connsiteX0" y="connsiteY0"/>
                </a:cxn>
                <a:cxn ang="0">
                  <a:pos x="connsiteX1" y="connsiteY1"/>
                </a:cxn>
              </a:cxnLst>
              <a:rect l="l" t="t" r="r" b="b"/>
              <a:pathLst>
                <a:path w="423680" h="1569">
                  <a:moveTo>
                    <a:pt x="0" y="0"/>
                  </a:moveTo>
                  <a:lnTo>
                    <a:pt x="423680" y="0"/>
                  </a:lnTo>
                </a:path>
              </a:pathLst>
            </a:custGeom>
            <a:ln w="31369" cap="flat">
              <a:solidFill>
                <a:schemeClr val="bg1"/>
              </a:solidFill>
              <a:prstDash val="solid"/>
              <a:miter/>
            </a:ln>
          </p:spPr>
          <p:txBody>
            <a:bodyPr rtlCol="0" anchor="ctr"/>
            <a:lstStyle/>
            <a:p>
              <a:endParaRPr lang="en-US"/>
            </a:p>
          </p:txBody>
        </p:sp>
        <p:sp>
          <p:nvSpPr>
            <p:cNvPr id="31" name="Brīvforma: forma 36">
              <a:extLst>
                <a:ext uri="{FF2B5EF4-FFF2-40B4-BE49-F238E27FC236}">
                  <a16:creationId xmlns:a16="http://schemas.microsoft.com/office/drawing/2014/main" xmlns="" id="{1BA112E7-ECEC-1C97-10AE-329D973D8AE0}"/>
                </a:ext>
              </a:extLst>
            </p:cNvPr>
            <p:cNvSpPr/>
            <p:nvPr/>
          </p:nvSpPr>
          <p:spPr>
            <a:xfrm>
              <a:off x="9102952" y="3706782"/>
              <a:ext cx="181747" cy="310513"/>
            </a:xfrm>
            <a:custGeom>
              <a:avLst/>
              <a:gdLst>
                <a:gd name="connsiteX0" fmla="*/ 0 w 181747"/>
                <a:gd name="connsiteY0" fmla="*/ 0 h 310513"/>
                <a:gd name="connsiteX1" fmla="*/ 181748 w 181747"/>
                <a:gd name="connsiteY1" fmla="*/ 310514 h 310513"/>
              </a:gdLst>
              <a:ahLst/>
              <a:cxnLst>
                <a:cxn ang="0">
                  <a:pos x="connsiteX0" y="connsiteY0"/>
                </a:cxn>
                <a:cxn ang="0">
                  <a:pos x="connsiteX1" y="connsiteY1"/>
                </a:cxn>
              </a:cxnLst>
              <a:rect l="l" t="t" r="r" b="b"/>
              <a:pathLst>
                <a:path w="181747" h="310513">
                  <a:moveTo>
                    <a:pt x="0" y="0"/>
                  </a:moveTo>
                  <a:lnTo>
                    <a:pt x="181748" y="310514"/>
                  </a:lnTo>
                </a:path>
              </a:pathLst>
            </a:custGeom>
            <a:ln w="31369" cap="flat">
              <a:solidFill>
                <a:schemeClr val="bg1"/>
              </a:solidFill>
              <a:prstDash val="solid"/>
              <a:miter/>
            </a:ln>
          </p:spPr>
          <p:txBody>
            <a:bodyPr rtlCol="0" anchor="ctr"/>
            <a:lstStyle/>
            <a:p>
              <a:endParaRPr lang="en-US"/>
            </a:p>
          </p:txBody>
        </p:sp>
        <p:sp>
          <p:nvSpPr>
            <p:cNvPr id="32" name="Brīvforma: forma 37">
              <a:extLst>
                <a:ext uri="{FF2B5EF4-FFF2-40B4-BE49-F238E27FC236}">
                  <a16:creationId xmlns:a16="http://schemas.microsoft.com/office/drawing/2014/main" xmlns="" id="{81D0B54E-13B8-F2BC-987D-D6F10362CD0F}"/>
                </a:ext>
              </a:extLst>
            </p:cNvPr>
            <p:cNvSpPr/>
            <p:nvPr/>
          </p:nvSpPr>
          <p:spPr>
            <a:xfrm>
              <a:off x="11766252" y="3645734"/>
              <a:ext cx="285027" cy="498350"/>
            </a:xfrm>
            <a:custGeom>
              <a:avLst/>
              <a:gdLst>
                <a:gd name="connsiteX0" fmla="*/ 285027 w 285027"/>
                <a:gd name="connsiteY0" fmla="*/ 0 h 498350"/>
                <a:gd name="connsiteX1" fmla="*/ 0 w 285027"/>
                <a:gd name="connsiteY1" fmla="*/ 498351 h 498350"/>
              </a:gdLst>
              <a:ahLst/>
              <a:cxnLst>
                <a:cxn ang="0">
                  <a:pos x="connsiteX0" y="connsiteY0"/>
                </a:cxn>
                <a:cxn ang="0">
                  <a:pos x="connsiteX1" y="connsiteY1"/>
                </a:cxn>
              </a:cxnLst>
              <a:rect l="l" t="t" r="r" b="b"/>
              <a:pathLst>
                <a:path w="285027" h="498350">
                  <a:moveTo>
                    <a:pt x="285027" y="0"/>
                  </a:moveTo>
                  <a:lnTo>
                    <a:pt x="0" y="498351"/>
                  </a:lnTo>
                </a:path>
              </a:pathLst>
            </a:custGeom>
            <a:ln w="31369" cap="flat">
              <a:solidFill>
                <a:schemeClr val="bg1"/>
              </a:solidFill>
              <a:prstDash val="solid"/>
              <a:miter/>
            </a:ln>
          </p:spPr>
          <p:txBody>
            <a:bodyPr rtlCol="0" anchor="ctr"/>
            <a:lstStyle/>
            <a:p>
              <a:endParaRPr lang="en-US"/>
            </a:p>
          </p:txBody>
        </p:sp>
        <p:sp>
          <p:nvSpPr>
            <p:cNvPr id="33" name="Brīvforma: forma 38">
              <a:extLst>
                <a:ext uri="{FF2B5EF4-FFF2-40B4-BE49-F238E27FC236}">
                  <a16:creationId xmlns:a16="http://schemas.microsoft.com/office/drawing/2014/main" xmlns="" id="{2374DFD6-63DE-43F5-4609-37B219943A4B}"/>
                </a:ext>
              </a:extLst>
            </p:cNvPr>
            <p:cNvSpPr/>
            <p:nvPr/>
          </p:nvSpPr>
          <p:spPr>
            <a:xfrm>
              <a:off x="9520611" y="2064815"/>
              <a:ext cx="2108730" cy="2108905"/>
            </a:xfrm>
            <a:custGeom>
              <a:avLst/>
              <a:gdLst>
                <a:gd name="connsiteX0" fmla="*/ 2107194 w 2108730"/>
                <a:gd name="connsiteY0" fmla="*/ 953686 h 2108905"/>
                <a:gd name="connsiteX1" fmla="*/ 2080609 w 2108730"/>
                <a:gd name="connsiteY1" fmla="*/ 917041 h 2108905"/>
                <a:gd name="connsiteX2" fmla="*/ 1843636 w 2108730"/>
                <a:gd name="connsiteY2" fmla="*/ 841272 h 2108905"/>
                <a:gd name="connsiteX3" fmla="*/ 1805861 w 2108730"/>
                <a:gd name="connsiteY3" fmla="*/ 807500 h 2108905"/>
                <a:gd name="connsiteX4" fmla="*/ 1758780 w 2108730"/>
                <a:gd name="connsiteY4" fmla="*/ 692356 h 2108905"/>
                <a:gd name="connsiteX5" fmla="*/ 1759722 w 2108730"/>
                <a:gd name="connsiteY5" fmla="*/ 645997 h 2108905"/>
                <a:gd name="connsiteX6" fmla="*/ 1871523 w 2108730"/>
                <a:gd name="connsiteY6" fmla="*/ 410593 h 2108905"/>
                <a:gd name="connsiteX7" fmla="*/ 1865324 w 2108730"/>
                <a:gd name="connsiteY7" fmla="*/ 373728 h 2108905"/>
                <a:gd name="connsiteX8" fmla="*/ 1730924 w 2108730"/>
                <a:gd name="connsiteY8" fmla="*/ 239093 h 2108905"/>
                <a:gd name="connsiteX9" fmla="*/ 1680250 w 2108730"/>
                <a:gd name="connsiteY9" fmla="*/ 231984 h 2108905"/>
                <a:gd name="connsiteX10" fmla="*/ 1456631 w 2108730"/>
                <a:gd name="connsiteY10" fmla="*/ 346547 h 2108905"/>
                <a:gd name="connsiteX11" fmla="*/ 1414635 w 2108730"/>
                <a:gd name="connsiteY11" fmla="*/ 348430 h 2108905"/>
                <a:gd name="connsiteX12" fmla="*/ 1295364 w 2108730"/>
                <a:gd name="connsiteY12" fmla="*/ 298964 h 2108905"/>
                <a:gd name="connsiteX13" fmla="*/ 1264777 w 2108730"/>
                <a:gd name="connsiteY13" fmla="*/ 267074 h 2108905"/>
                <a:gd name="connsiteX14" fmla="*/ 1177364 w 2108730"/>
                <a:gd name="connsiteY14" fmla="*/ 21579 h 2108905"/>
                <a:gd name="connsiteX15" fmla="*/ 1146965 w 2108730"/>
                <a:gd name="connsiteY15" fmla="*/ -392 h 2108905"/>
                <a:gd name="connsiteX16" fmla="*/ 949665 w 2108730"/>
                <a:gd name="connsiteY16" fmla="*/ -392 h 2108905"/>
                <a:gd name="connsiteX17" fmla="*/ 918011 w 2108730"/>
                <a:gd name="connsiteY17" fmla="*/ 22568 h 2108905"/>
                <a:gd name="connsiteX18" fmla="*/ 838664 w 2108730"/>
                <a:gd name="connsiteY18" fmla="*/ 268314 h 2108905"/>
                <a:gd name="connsiteX19" fmla="*/ 810102 w 2108730"/>
                <a:gd name="connsiteY19" fmla="*/ 299168 h 2108905"/>
                <a:gd name="connsiteX20" fmla="*/ 688570 w 2108730"/>
                <a:gd name="connsiteY20" fmla="*/ 349387 h 2108905"/>
                <a:gd name="connsiteX21" fmla="*/ 648693 w 2108730"/>
                <a:gd name="connsiteY21" fmla="*/ 348352 h 2108905"/>
                <a:gd name="connsiteX22" fmla="*/ 413195 w 2108730"/>
                <a:gd name="connsiteY22" fmla="*/ 236739 h 2108905"/>
                <a:gd name="connsiteX23" fmla="*/ 370445 w 2108730"/>
                <a:gd name="connsiteY23" fmla="*/ 243597 h 2108905"/>
                <a:gd name="connsiteX24" fmla="*/ 235951 w 2108730"/>
                <a:gd name="connsiteY24" fmla="*/ 378091 h 2108905"/>
                <a:gd name="connsiteX25" fmla="*/ 229281 w 2108730"/>
                <a:gd name="connsiteY25" fmla="*/ 422912 h 2108905"/>
                <a:gd name="connsiteX26" fmla="*/ 345869 w 2108730"/>
                <a:gd name="connsiteY26" fmla="*/ 650783 h 2108905"/>
                <a:gd name="connsiteX27" fmla="*/ 347517 w 2108730"/>
                <a:gd name="connsiteY27" fmla="*/ 690520 h 2108905"/>
                <a:gd name="connsiteX28" fmla="*/ 298537 w 2108730"/>
                <a:gd name="connsiteY28" fmla="*/ 809995 h 2108905"/>
                <a:gd name="connsiteX29" fmla="*/ 264749 w 2108730"/>
                <a:gd name="connsiteY29" fmla="*/ 842120 h 2108905"/>
                <a:gd name="connsiteX30" fmla="*/ 21498 w 2108730"/>
                <a:gd name="connsiteY30" fmla="*/ 928749 h 2108905"/>
                <a:gd name="connsiteX31" fmla="*/ -1415 w 2108730"/>
                <a:gd name="connsiteY31" fmla="*/ 960921 h 2108905"/>
                <a:gd name="connsiteX32" fmla="*/ -1509 w 2108730"/>
                <a:gd name="connsiteY32" fmla="*/ 1155882 h 2108905"/>
                <a:gd name="connsiteX33" fmla="*/ 23255 w 2108730"/>
                <a:gd name="connsiteY33" fmla="*/ 1188839 h 2108905"/>
                <a:gd name="connsiteX34" fmla="*/ 268829 w 2108730"/>
                <a:gd name="connsiteY34" fmla="*/ 1268609 h 2108905"/>
                <a:gd name="connsiteX35" fmla="*/ 296779 w 2108730"/>
                <a:gd name="connsiteY35" fmla="*/ 1293923 h 2108905"/>
                <a:gd name="connsiteX36" fmla="*/ 338697 w 2108730"/>
                <a:gd name="connsiteY36" fmla="*/ 1396936 h 2108905"/>
                <a:gd name="connsiteX37" fmla="*/ 519174 w 2108730"/>
                <a:gd name="connsiteY37" fmla="*/ 1222502 h 2108905"/>
                <a:gd name="connsiteX38" fmla="*/ 493436 w 2108730"/>
                <a:gd name="connsiteY38" fmla="*/ 1054407 h 2108905"/>
                <a:gd name="connsiteX39" fmla="*/ 1052599 w 2108730"/>
                <a:gd name="connsiteY39" fmla="*/ 495244 h 2108905"/>
                <a:gd name="connsiteX40" fmla="*/ 1611763 w 2108730"/>
                <a:gd name="connsiteY40" fmla="*/ 1054407 h 2108905"/>
                <a:gd name="connsiteX41" fmla="*/ 1052599 w 2108730"/>
                <a:gd name="connsiteY41" fmla="*/ 1613586 h 2108905"/>
                <a:gd name="connsiteX42" fmla="*/ 908642 w 2108730"/>
                <a:gd name="connsiteY42" fmla="*/ 1594880 h 2108905"/>
                <a:gd name="connsiteX43" fmla="*/ 732434 w 2108730"/>
                <a:gd name="connsiteY43" fmla="*/ 1777271 h 2108905"/>
                <a:gd name="connsiteX44" fmla="*/ 810557 w 2108730"/>
                <a:gd name="connsiteY44" fmla="*/ 1808658 h 2108905"/>
                <a:gd name="connsiteX45" fmla="*/ 840846 w 2108730"/>
                <a:gd name="connsiteY45" fmla="*/ 1840877 h 2108905"/>
                <a:gd name="connsiteX46" fmla="*/ 928227 w 2108730"/>
                <a:gd name="connsiteY46" fmla="*/ 2086372 h 2108905"/>
                <a:gd name="connsiteX47" fmla="*/ 958956 w 2108730"/>
                <a:gd name="connsiteY47" fmla="*/ 2107982 h 2108905"/>
                <a:gd name="connsiteX48" fmla="*/ 1055252 w 2108730"/>
                <a:gd name="connsiteY48" fmla="*/ 2107653 h 2108905"/>
                <a:gd name="connsiteX49" fmla="*/ 1144454 w 2108730"/>
                <a:gd name="connsiteY49" fmla="*/ 2108218 h 2108905"/>
                <a:gd name="connsiteX50" fmla="*/ 1190829 w 2108730"/>
                <a:gd name="connsiteY50" fmla="*/ 2075481 h 2108905"/>
                <a:gd name="connsiteX51" fmla="*/ 1267021 w 2108730"/>
                <a:gd name="connsiteY51" fmla="*/ 1838617 h 2108905"/>
                <a:gd name="connsiteX52" fmla="*/ 1293842 w 2108730"/>
                <a:gd name="connsiteY52" fmla="*/ 1809066 h 2108905"/>
                <a:gd name="connsiteX53" fmla="*/ 1415467 w 2108730"/>
                <a:gd name="connsiteY53" fmla="*/ 1759176 h 2108905"/>
                <a:gd name="connsiteX54" fmla="*/ 1459660 w 2108730"/>
                <a:gd name="connsiteY54" fmla="*/ 1760259 h 2108905"/>
                <a:gd name="connsiteX55" fmla="*/ 1695064 w 2108730"/>
                <a:gd name="connsiteY55" fmla="*/ 1872107 h 2108905"/>
                <a:gd name="connsiteX56" fmla="*/ 1733812 w 2108730"/>
                <a:gd name="connsiteY56" fmla="*/ 1865296 h 2108905"/>
                <a:gd name="connsiteX57" fmla="*/ 1868400 w 2108730"/>
                <a:gd name="connsiteY57" fmla="*/ 1730849 h 2108905"/>
                <a:gd name="connsiteX58" fmla="*/ 1876247 w 2108730"/>
                <a:gd name="connsiteY58" fmla="*/ 1684208 h 2108905"/>
                <a:gd name="connsiteX59" fmla="*/ 1759314 w 2108730"/>
                <a:gd name="connsiteY59" fmla="*/ 1456509 h 2108905"/>
                <a:gd name="connsiteX60" fmla="*/ 1757745 w 2108730"/>
                <a:gd name="connsiteY60" fmla="*/ 1416726 h 2108905"/>
                <a:gd name="connsiteX61" fmla="*/ 1806301 w 2108730"/>
                <a:gd name="connsiteY61" fmla="*/ 1299651 h 2108905"/>
                <a:gd name="connsiteX62" fmla="*/ 1843322 w 2108730"/>
                <a:gd name="connsiteY62" fmla="*/ 1264576 h 2108905"/>
                <a:gd name="connsiteX63" fmla="*/ 2084313 w 2108730"/>
                <a:gd name="connsiteY63" fmla="*/ 1178544 h 2108905"/>
                <a:gd name="connsiteX64" fmla="*/ 2107006 w 2108730"/>
                <a:gd name="connsiteY64" fmla="*/ 1146184 h 2108905"/>
                <a:gd name="connsiteX65" fmla="*/ 2107194 w 2108730"/>
                <a:gd name="connsiteY65" fmla="*/ 953686 h 210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108730" h="2108905">
                  <a:moveTo>
                    <a:pt x="2107194" y="953686"/>
                  </a:moveTo>
                  <a:cubicBezTo>
                    <a:pt x="2107618" y="932641"/>
                    <a:pt x="2100195" y="923162"/>
                    <a:pt x="2080609" y="917041"/>
                  </a:cubicBezTo>
                  <a:cubicBezTo>
                    <a:pt x="2001404" y="892434"/>
                    <a:pt x="1922763" y="865943"/>
                    <a:pt x="1843636" y="841272"/>
                  </a:cubicBezTo>
                  <a:cubicBezTo>
                    <a:pt x="1824882" y="835450"/>
                    <a:pt x="1812861" y="826677"/>
                    <a:pt x="1805861" y="807500"/>
                  </a:cubicBezTo>
                  <a:cubicBezTo>
                    <a:pt x="1791580" y="768595"/>
                    <a:pt x="1775432" y="730319"/>
                    <a:pt x="1758780" y="692356"/>
                  </a:cubicBezTo>
                  <a:cubicBezTo>
                    <a:pt x="1751593" y="676019"/>
                    <a:pt x="1751797" y="662397"/>
                    <a:pt x="1759722" y="645997"/>
                  </a:cubicBezTo>
                  <a:cubicBezTo>
                    <a:pt x="1797591" y="567827"/>
                    <a:pt x="1833843" y="488857"/>
                    <a:pt x="1871523" y="410593"/>
                  </a:cubicBezTo>
                  <a:cubicBezTo>
                    <a:pt x="1878821" y="395527"/>
                    <a:pt x="1877550" y="385608"/>
                    <a:pt x="1865324" y="373728"/>
                  </a:cubicBezTo>
                  <a:cubicBezTo>
                    <a:pt x="1819813" y="329566"/>
                    <a:pt x="1774474" y="285169"/>
                    <a:pt x="1730924" y="239093"/>
                  </a:cubicBezTo>
                  <a:cubicBezTo>
                    <a:pt x="1714164" y="221281"/>
                    <a:pt x="1700683" y="221233"/>
                    <a:pt x="1680250" y="231984"/>
                  </a:cubicBezTo>
                  <a:cubicBezTo>
                    <a:pt x="1606160" y="271029"/>
                    <a:pt x="1531050" y="308050"/>
                    <a:pt x="1456631" y="346547"/>
                  </a:cubicBezTo>
                  <a:cubicBezTo>
                    <a:pt x="1442209" y="354033"/>
                    <a:pt x="1429858" y="355194"/>
                    <a:pt x="1414635" y="348430"/>
                  </a:cubicBezTo>
                  <a:cubicBezTo>
                    <a:pt x="1375401" y="330963"/>
                    <a:pt x="1335587" y="314375"/>
                    <a:pt x="1295364" y="298964"/>
                  </a:cubicBezTo>
                  <a:cubicBezTo>
                    <a:pt x="1279262" y="292686"/>
                    <a:pt x="1270474" y="283411"/>
                    <a:pt x="1264777" y="267074"/>
                  </a:cubicBezTo>
                  <a:cubicBezTo>
                    <a:pt x="1236215" y="184997"/>
                    <a:pt x="1206162" y="103500"/>
                    <a:pt x="1177364" y="21579"/>
                  </a:cubicBezTo>
                  <a:cubicBezTo>
                    <a:pt x="1171918" y="6011"/>
                    <a:pt x="1164165" y="-643"/>
                    <a:pt x="1146965" y="-392"/>
                  </a:cubicBezTo>
                  <a:cubicBezTo>
                    <a:pt x="1081193" y="529"/>
                    <a:pt x="1015437" y="529"/>
                    <a:pt x="949665" y="-392"/>
                  </a:cubicBezTo>
                  <a:cubicBezTo>
                    <a:pt x="931962" y="-627"/>
                    <a:pt x="923504" y="5101"/>
                    <a:pt x="918011" y="22568"/>
                  </a:cubicBezTo>
                  <a:cubicBezTo>
                    <a:pt x="892320" y="104724"/>
                    <a:pt x="864794" y="186284"/>
                    <a:pt x="838664" y="268314"/>
                  </a:cubicBezTo>
                  <a:cubicBezTo>
                    <a:pt x="833689" y="283804"/>
                    <a:pt x="825544" y="293204"/>
                    <a:pt x="810102" y="299168"/>
                  </a:cubicBezTo>
                  <a:cubicBezTo>
                    <a:pt x="769188" y="314956"/>
                    <a:pt x="728683" y="331696"/>
                    <a:pt x="688570" y="349387"/>
                  </a:cubicBezTo>
                  <a:cubicBezTo>
                    <a:pt x="674336" y="355665"/>
                    <a:pt x="662645" y="355069"/>
                    <a:pt x="648693" y="348352"/>
                  </a:cubicBezTo>
                  <a:cubicBezTo>
                    <a:pt x="570366" y="310813"/>
                    <a:pt x="491411" y="274592"/>
                    <a:pt x="413195" y="236739"/>
                  </a:cubicBezTo>
                  <a:cubicBezTo>
                    <a:pt x="395775" y="228327"/>
                    <a:pt x="384444" y="228986"/>
                    <a:pt x="370445" y="243597"/>
                  </a:cubicBezTo>
                  <a:cubicBezTo>
                    <a:pt x="326566" y="289348"/>
                    <a:pt x="281729" y="334180"/>
                    <a:pt x="235951" y="378091"/>
                  </a:cubicBezTo>
                  <a:cubicBezTo>
                    <a:pt x="220681" y="392749"/>
                    <a:pt x="219834" y="404770"/>
                    <a:pt x="229281" y="422912"/>
                  </a:cubicBezTo>
                  <a:cubicBezTo>
                    <a:pt x="268782" y="498540"/>
                    <a:pt x="306698" y="575015"/>
                    <a:pt x="345869" y="650783"/>
                  </a:cubicBezTo>
                  <a:cubicBezTo>
                    <a:pt x="353025" y="664562"/>
                    <a:pt x="353716" y="676254"/>
                    <a:pt x="347517" y="690520"/>
                  </a:cubicBezTo>
                  <a:cubicBezTo>
                    <a:pt x="330379" y="729989"/>
                    <a:pt x="313838" y="769788"/>
                    <a:pt x="298537" y="809995"/>
                  </a:cubicBezTo>
                  <a:cubicBezTo>
                    <a:pt x="292087" y="826960"/>
                    <a:pt x="281761" y="836203"/>
                    <a:pt x="264749" y="842120"/>
                  </a:cubicBezTo>
                  <a:cubicBezTo>
                    <a:pt x="183471" y="870494"/>
                    <a:pt x="102728" y="900374"/>
                    <a:pt x="21498" y="928749"/>
                  </a:cubicBezTo>
                  <a:cubicBezTo>
                    <a:pt x="4878" y="934524"/>
                    <a:pt x="-1697" y="943030"/>
                    <a:pt x="-1415" y="960921"/>
                  </a:cubicBezTo>
                  <a:cubicBezTo>
                    <a:pt x="-536" y="1025892"/>
                    <a:pt x="-348" y="1090911"/>
                    <a:pt x="-1509" y="1155882"/>
                  </a:cubicBezTo>
                  <a:cubicBezTo>
                    <a:pt x="-1839" y="1175280"/>
                    <a:pt x="5616" y="1183220"/>
                    <a:pt x="23255" y="1188839"/>
                  </a:cubicBezTo>
                  <a:cubicBezTo>
                    <a:pt x="105317" y="1214812"/>
                    <a:pt x="186908" y="1242197"/>
                    <a:pt x="268829" y="1268609"/>
                  </a:cubicBezTo>
                  <a:cubicBezTo>
                    <a:pt x="282514" y="1273019"/>
                    <a:pt x="291396" y="1279924"/>
                    <a:pt x="296779" y="1293923"/>
                  </a:cubicBezTo>
                  <a:cubicBezTo>
                    <a:pt x="310213" y="1328449"/>
                    <a:pt x="324181" y="1362787"/>
                    <a:pt x="338697" y="1396936"/>
                  </a:cubicBezTo>
                  <a:lnTo>
                    <a:pt x="519174" y="1222502"/>
                  </a:lnTo>
                  <a:cubicBezTo>
                    <a:pt x="502067" y="1168107"/>
                    <a:pt x="493389" y="1111422"/>
                    <a:pt x="493436" y="1054407"/>
                  </a:cubicBezTo>
                  <a:cubicBezTo>
                    <a:pt x="493436" y="745588"/>
                    <a:pt x="743780" y="495244"/>
                    <a:pt x="1052599" y="495244"/>
                  </a:cubicBezTo>
                  <a:cubicBezTo>
                    <a:pt x="1361418" y="495244"/>
                    <a:pt x="1611763" y="745588"/>
                    <a:pt x="1611763" y="1054407"/>
                  </a:cubicBezTo>
                  <a:cubicBezTo>
                    <a:pt x="1611763" y="1363226"/>
                    <a:pt x="1361418" y="1613586"/>
                    <a:pt x="1052599" y="1613586"/>
                  </a:cubicBezTo>
                  <a:cubicBezTo>
                    <a:pt x="1004012" y="1613633"/>
                    <a:pt x="955613" y="1607340"/>
                    <a:pt x="908642" y="1594880"/>
                  </a:cubicBezTo>
                  <a:lnTo>
                    <a:pt x="732434" y="1777271"/>
                  </a:lnTo>
                  <a:cubicBezTo>
                    <a:pt x="758313" y="1788178"/>
                    <a:pt x="784349" y="1798630"/>
                    <a:pt x="810557" y="1808658"/>
                  </a:cubicBezTo>
                  <a:cubicBezTo>
                    <a:pt x="826768" y="1814810"/>
                    <a:pt x="835227" y="1824666"/>
                    <a:pt x="840846" y="1840877"/>
                  </a:cubicBezTo>
                  <a:cubicBezTo>
                    <a:pt x="869408" y="1922892"/>
                    <a:pt x="899524" y="2004405"/>
                    <a:pt x="928227" y="2086372"/>
                  </a:cubicBezTo>
                  <a:cubicBezTo>
                    <a:pt x="933767" y="2102254"/>
                    <a:pt x="942085" y="2108547"/>
                    <a:pt x="958956" y="2107982"/>
                  </a:cubicBezTo>
                  <a:cubicBezTo>
                    <a:pt x="991049" y="2106853"/>
                    <a:pt x="1023158" y="2107653"/>
                    <a:pt x="1055252" y="2107653"/>
                  </a:cubicBezTo>
                  <a:cubicBezTo>
                    <a:pt x="1085069" y="2107653"/>
                    <a:pt x="1114887" y="2105864"/>
                    <a:pt x="1144454" y="2108218"/>
                  </a:cubicBezTo>
                  <a:cubicBezTo>
                    <a:pt x="1170804" y="2110289"/>
                    <a:pt x="1183029" y="2101438"/>
                    <a:pt x="1190829" y="2075481"/>
                  </a:cubicBezTo>
                  <a:cubicBezTo>
                    <a:pt x="1214636" y="1996024"/>
                    <a:pt x="1241739" y="1917634"/>
                    <a:pt x="1267021" y="1838617"/>
                  </a:cubicBezTo>
                  <a:cubicBezTo>
                    <a:pt x="1271729" y="1824148"/>
                    <a:pt x="1278995" y="1814747"/>
                    <a:pt x="1293842" y="1809066"/>
                  </a:cubicBezTo>
                  <a:cubicBezTo>
                    <a:pt x="1334771" y="1793372"/>
                    <a:pt x="1375307" y="1776737"/>
                    <a:pt x="1415467" y="1759176"/>
                  </a:cubicBezTo>
                  <a:cubicBezTo>
                    <a:pt x="1431255" y="1752271"/>
                    <a:pt x="1444124" y="1752742"/>
                    <a:pt x="1459660" y="1760259"/>
                  </a:cubicBezTo>
                  <a:cubicBezTo>
                    <a:pt x="1537893" y="1798033"/>
                    <a:pt x="1616863" y="1834301"/>
                    <a:pt x="1695064" y="1872107"/>
                  </a:cubicBezTo>
                  <a:cubicBezTo>
                    <a:pt x="1711213" y="1879954"/>
                    <a:pt x="1721414" y="1878071"/>
                    <a:pt x="1733812" y="1865296"/>
                  </a:cubicBezTo>
                  <a:cubicBezTo>
                    <a:pt x="1777974" y="1819785"/>
                    <a:pt x="1822638" y="1774728"/>
                    <a:pt x="1868400" y="1730849"/>
                  </a:cubicBezTo>
                  <a:cubicBezTo>
                    <a:pt x="1883953" y="1715924"/>
                    <a:pt x="1886621" y="1703793"/>
                    <a:pt x="1876247" y="1684208"/>
                  </a:cubicBezTo>
                  <a:cubicBezTo>
                    <a:pt x="1836401" y="1608768"/>
                    <a:pt x="1798548" y="1532293"/>
                    <a:pt x="1759314" y="1456509"/>
                  </a:cubicBezTo>
                  <a:cubicBezTo>
                    <a:pt x="1752189" y="1442793"/>
                    <a:pt x="1751467" y="1431054"/>
                    <a:pt x="1757745" y="1416726"/>
                  </a:cubicBezTo>
                  <a:cubicBezTo>
                    <a:pt x="1774804" y="1378057"/>
                    <a:pt x="1791141" y="1339058"/>
                    <a:pt x="1806301" y="1299651"/>
                  </a:cubicBezTo>
                  <a:cubicBezTo>
                    <a:pt x="1813410" y="1281274"/>
                    <a:pt x="1824490" y="1271089"/>
                    <a:pt x="1843322" y="1264576"/>
                  </a:cubicBezTo>
                  <a:cubicBezTo>
                    <a:pt x="1923893" y="1236657"/>
                    <a:pt x="2003758" y="1206635"/>
                    <a:pt x="2084313" y="1178544"/>
                  </a:cubicBezTo>
                  <a:cubicBezTo>
                    <a:pt x="2101325" y="1172580"/>
                    <a:pt x="2107241" y="1163855"/>
                    <a:pt x="2107006" y="1146184"/>
                  </a:cubicBezTo>
                  <a:cubicBezTo>
                    <a:pt x="2106143" y="1082091"/>
                    <a:pt x="2105829" y="1017857"/>
                    <a:pt x="2107194" y="953686"/>
                  </a:cubicBezTo>
                  <a:close/>
                </a:path>
              </a:pathLst>
            </a:custGeom>
            <a:solidFill>
              <a:srgbClr val="0000FF"/>
            </a:solidFill>
            <a:ln w="1568" cap="flat">
              <a:noFill/>
              <a:prstDash val="solid"/>
              <a:miter/>
            </a:ln>
          </p:spPr>
          <p:txBody>
            <a:bodyPr rtlCol="0" anchor="ctr"/>
            <a:lstStyle/>
            <a:p>
              <a:endParaRPr lang="en-US"/>
            </a:p>
          </p:txBody>
        </p:sp>
        <p:sp>
          <p:nvSpPr>
            <p:cNvPr id="34" name="Brīvforma: forma 39">
              <a:extLst>
                <a:ext uri="{FF2B5EF4-FFF2-40B4-BE49-F238E27FC236}">
                  <a16:creationId xmlns:a16="http://schemas.microsoft.com/office/drawing/2014/main" xmlns="" id="{B7A02BDC-EF13-2D29-6602-0D8446E13382}"/>
                </a:ext>
              </a:extLst>
            </p:cNvPr>
            <p:cNvSpPr/>
            <p:nvPr/>
          </p:nvSpPr>
          <p:spPr>
            <a:xfrm>
              <a:off x="9715285" y="1485430"/>
              <a:ext cx="665409" cy="472691"/>
            </a:xfrm>
            <a:custGeom>
              <a:avLst/>
              <a:gdLst>
                <a:gd name="connsiteX0" fmla="*/ -1520 w 665409"/>
                <a:gd name="connsiteY0" fmla="*/ 383938 h 472691"/>
                <a:gd name="connsiteX1" fmla="*/ 6327 w 665409"/>
                <a:gd name="connsiteY1" fmla="*/ 370331 h 472691"/>
                <a:gd name="connsiteX2" fmla="*/ 648196 w 665409"/>
                <a:gd name="connsiteY2" fmla="*/ -399 h 472691"/>
                <a:gd name="connsiteX3" fmla="*/ 663890 w 665409"/>
                <a:gd name="connsiteY3" fmla="*/ -399 h 472691"/>
                <a:gd name="connsiteX4" fmla="*/ 663890 w 665409"/>
                <a:gd name="connsiteY4" fmla="*/ 176249 h 472691"/>
                <a:gd name="connsiteX5" fmla="*/ 648196 w 665409"/>
                <a:gd name="connsiteY5" fmla="*/ 176249 h 472691"/>
                <a:gd name="connsiteX6" fmla="*/ 159277 w 665409"/>
                <a:gd name="connsiteY6" fmla="*/ 458734 h 472691"/>
                <a:gd name="connsiteX7" fmla="*/ 151430 w 665409"/>
                <a:gd name="connsiteY7" fmla="*/ 472293 h 472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91">
                  <a:moveTo>
                    <a:pt x="-1520" y="383938"/>
                  </a:moveTo>
                  <a:lnTo>
                    <a:pt x="6327" y="370331"/>
                  </a:lnTo>
                  <a:cubicBezTo>
                    <a:pt x="138781" y="141054"/>
                    <a:pt x="383413" y="-237"/>
                    <a:pt x="648196" y="-399"/>
                  </a:cubicBezTo>
                  <a:lnTo>
                    <a:pt x="663890" y="-399"/>
                  </a:lnTo>
                  <a:lnTo>
                    <a:pt x="663890" y="176249"/>
                  </a:lnTo>
                  <a:lnTo>
                    <a:pt x="648196" y="176249"/>
                  </a:lnTo>
                  <a:cubicBezTo>
                    <a:pt x="447318" y="176484"/>
                    <a:pt x="260030" y="284707"/>
                    <a:pt x="159277" y="458734"/>
                  </a:cubicBezTo>
                  <a:lnTo>
                    <a:pt x="151430" y="472293"/>
                  </a:lnTo>
                  <a:close/>
                </a:path>
              </a:pathLst>
            </a:custGeom>
            <a:solidFill>
              <a:schemeClr val="bg1"/>
            </a:solidFill>
            <a:ln w="1568" cap="flat">
              <a:solidFill>
                <a:schemeClr val="bg1"/>
              </a:solidFill>
              <a:prstDash val="solid"/>
              <a:miter/>
            </a:ln>
          </p:spPr>
          <p:txBody>
            <a:bodyPr rtlCol="0" anchor="ctr"/>
            <a:lstStyle/>
            <a:p>
              <a:endParaRPr lang="en-US"/>
            </a:p>
          </p:txBody>
        </p:sp>
        <p:sp>
          <p:nvSpPr>
            <p:cNvPr id="35" name="Brīvforma: forma 40">
              <a:extLst>
                <a:ext uri="{FF2B5EF4-FFF2-40B4-BE49-F238E27FC236}">
                  <a16:creationId xmlns:a16="http://schemas.microsoft.com/office/drawing/2014/main" xmlns="" id="{89041084-C339-596E-4C32-A01053D85330}"/>
                </a:ext>
              </a:extLst>
            </p:cNvPr>
            <p:cNvSpPr/>
            <p:nvPr/>
          </p:nvSpPr>
          <p:spPr>
            <a:xfrm>
              <a:off x="9693848" y="1469720"/>
              <a:ext cx="702634" cy="509807"/>
            </a:xfrm>
            <a:custGeom>
              <a:avLst/>
              <a:gdLst>
                <a:gd name="connsiteX0" fmla="*/ 669665 w 702634"/>
                <a:gd name="connsiteY0" fmla="*/ 31004 h 509807"/>
                <a:gd name="connsiteX1" fmla="*/ 669665 w 702634"/>
                <a:gd name="connsiteY1" fmla="*/ 176296 h 509807"/>
                <a:gd name="connsiteX2" fmla="*/ 167202 w 702634"/>
                <a:gd name="connsiteY2" fmla="*/ 466628 h 509807"/>
                <a:gd name="connsiteX3" fmla="*/ 41308 w 702634"/>
                <a:gd name="connsiteY3" fmla="*/ 393903 h 509807"/>
                <a:gd name="connsiteX4" fmla="*/ 669602 w 702634"/>
                <a:gd name="connsiteY4" fmla="*/ 31004 h 509807"/>
                <a:gd name="connsiteX5" fmla="*/ 700989 w 702634"/>
                <a:gd name="connsiteY5" fmla="*/ -383 h 509807"/>
                <a:gd name="connsiteX6" fmla="*/ 669602 w 702634"/>
                <a:gd name="connsiteY6" fmla="*/ -383 h 509807"/>
                <a:gd name="connsiteX7" fmla="*/ 14174 w 702634"/>
                <a:gd name="connsiteY7" fmla="*/ 378178 h 509807"/>
                <a:gd name="connsiteX8" fmla="*/ -1520 w 702634"/>
                <a:gd name="connsiteY8" fmla="*/ 405375 h 509807"/>
                <a:gd name="connsiteX9" fmla="*/ 25709 w 702634"/>
                <a:gd name="connsiteY9" fmla="*/ 421069 h 509807"/>
                <a:gd name="connsiteX10" fmla="*/ 151540 w 702634"/>
                <a:gd name="connsiteY10" fmla="*/ 493715 h 509807"/>
                <a:gd name="connsiteX11" fmla="*/ 178690 w 702634"/>
                <a:gd name="connsiteY11" fmla="*/ 509408 h 509807"/>
                <a:gd name="connsiteX12" fmla="*/ 194384 w 702634"/>
                <a:gd name="connsiteY12" fmla="*/ 482274 h 509807"/>
                <a:gd name="connsiteX13" fmla="*/ 669727 w 702634"/>
                <a:gd name="connsiteY13" fmla="*/ 207636 h 509807"/>
                <a:gd name="connsiteX14" fmla="*/ 701115 w 702634"/>
                <a:gd name="connsiteY14" fmla="*/ 207636 h 509807"/>
                <a:gd name="connsiteX15" fmla="*/ 701115 w 702634"/>
                <a:gd name="connsiteY15" fmla="*/ -399 h 509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807">
                  <a:moveTo>
                    <a:pt x="669665" y="31004"/>
                  </a:moveTo>
                  <a:lnTo>
                    <a:pt x="669665" y="176296"/>
                  </a:lnTo>
                  <a:cubicBezTo>
                    <a:pt x="454992" y="176547"/>
                    <a:pt x="267594" y="293213"/>
                    <a:pt x="167202" y="466628"/>
                  </a:cubicBezTo>
                  <a:lnTo>
                    <a:pt x="41308" y="393903"/>
                  </a:lnTo>
                  <a:cubicBezTo>
                    <a:pt x="166857" y="177143"/>
                    <a:pt x="401163" y="31271"/>
                    <a:pt x="669602" y="31004"/>
                  </a:cubicBezTo>
                  <a:moveTo>
                    <a:pt x="700989" y="-383"/>
                  </a:moveTo>
                  <a:lnTo>
                    <a:pt x="669602" y="-383"/>
                  </a:lnTo>
                  <a:cubicBezTo>
                    <a:pt x="399217" y="-229"/>
                    <a:pt x="149421" y="144048"/>
                    <a:pt x="14174" y="378178"/>
                  </a:cubicBezTo>
                  <a:lnTo>
                    <a:pt x="-1520" y="405375"/>
                  </a:lnTo>
                  <a:lnTo>
                    <a:pt x="25709" y="421069"/>
                  </a:lnTo>
                  <a:lnTo>
                    <a:pt x="151540" y="493715"/>
                  </a:lnTo>
                  <a:lnTo>
                    <a:pt x="178690" y="509408"/>
                  </a:lnTo>
                  <a:lnTo>
                    <a:pt x="194384" y="482274"/>
                  </a:lnTo>
                  <a:cubicBezTo>
                    <a:pt x="292343" y="313128"/>
                    <a:pt x="474483" y="207903"/>
                    <a:pt x="669727" y="207636"/>
                  </a:cubicBezTo>
                  <a:lnTo>
                    <a:pt x="701115" y="207636"/>
                  </a:lnTo>
                  <a:lnTo>
                    <a:pt x="7011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36" name="Brīvforma: forma 41">
              <a:extLst>
                <a:ext uri="{FF2B5EF4-FFF2-40B4-BE49-F238E27FC236}">
                  <a16:creationId xmlns:a16="http://schemas.microsoft.com/office/drawing/2014/main" xmlns="" id="{A4DC36F9-C4CF-685B-E4E4-1216E7DEC569}"/>
                </a:ext>
              </a:extLst>
            </p:cNvPr>
            <p:cNvSpPr/>
            <p:nvPr/>
          </p:nvSpPr>
          <p:spPr>
            <a:xfrm>
              <a:off x="10741302" y="1485430"/>
              <a:ext cx="665409" cy="472675"/>
            </a:xfrm>
            <a:custGeom>
              <a:avLst/>
              <a:gdLst>
                <a:gd name="connsiteX0" fmla="*/ 503077 w 665409"/>
                <a:gd name="connsiteY0" fmla="*/ 458718 h 472675"/>
                <a:gd name="connsiteX1" fmla="*/ 14174 w 665409"/>
                <a:gd name="connsiteY1" fmla="*/ 176233 h 472675"/>
                <a:gd name="connsiteX2" fmla="*/ -1520 w 665409"/>
                <a:gd name="connsiteY2" fmla="*/ 176233 h 472675"/>
                <a:gd name="connsiteX3" fmla="*/ -1520 w 665409"/>
                <a:gd name="connsiteY3" fmla="*/ -399 h 472675"/>
                <a:gd name="connsiteX4" fmla="*/ 14174 w 665409"/>
                <a:gd name="connsiteY4" fmla="*/ -399 h 472675"/>
                <a:gd name="connsiteX5" fmla="*/ 656043 w 665409"/>
                <a:gd name="connsiteY5" fmla="*/ 370331 h 472675"/>
                <a:gd name="connsiteX6" fmla="*/ 663889 w 665409"/>
                <a:gd name="connsiteY6" fmla="*/ 383938 h 472675"/>
                <a:gd name="connsiteX7" fmla="*/ 510877 w 665409"/>
                <a:gd name="connsiteY7" fmla="*/ 472277 h 47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75">
                  <a:moveTo>
                    <a:pt x="503077" y="458718"/>
                  </a:moveTo>
                  <a:cubicBezTo>
                    <a:pt x="402340" y="284739"/>
                    <a:pt x="214990" y="176515"/>
                    <a:pt x="14174" y="176233"/>
                  </a:cubicBezTo>
                  <a:lnTo>
                    <a:pt x="-1520" y="176233"/>
                  </a:lnTo>
                  <a:lnTo>
                    <a:pt x="-1520" y="-399"/>
                  </a:lnTo>
                  <a:lnTo>
                    <a:pt x="14174" y="-399"/>
                  </a:lnTo>
                  <a:cubicBezTo>
                    <a:pt x="278957" y="-237"/>
                    <a:pt x="523589" y="141054"/>
                    <a:pt x="656043" y="370331"/>
                  </a:cubicBezTo>
                  <a:lnTo>
                    <a:pt x="663889" y="383938"/>
                  </a:lnTo>
                  <a:lnTo>
                    <a:pt x="510877" y="472277"/>
                  </a:lnTo>
                  <a:close/>
                </a:path>
              </a:pathLst>
            </a:custGeom>
            <a:solidFill>
              <a:schemeClr val="bg1"/>
            </a:solidFill>
            <a:ln w="1568" cap="flat">
              <a:solidFill>
                <a:schemeClr val="bg1"/>
              </a:solidFill>
              <a:prstDash val="solid"/>
              <a:miter/>
            </a:ln>
          </p:spPr>
          <p:txBody>
            <a:bodyPr rtlCol="0" anchor="ctr"/>
            <a:lstStyle/>
            <a:p>
              <a:endParaRPr lang="en-US"/>
            </a:p>
          </p:txBody>
        </p:sp>
        <p:sp>
          <p:nvSpPr>
            <p:cNvPr id="37" name="Brīvforma: forma 42">
              <a:extLst>
                <a:ext uri="{FF2B5EF4-FFF2-40B4-BE49-F238E27FC236}">
                  <a16:creationId xmlns:a16="http://schemas.microsoft.com/office/drawing/2014/main" xmlns="" id="{163F22D7-465F-111C-0602-E74BD8999600}"/>
                </a:ext>
              </a:extLst>
            </p:cNvPr>
            <p:cNvSpPr/>
            <p:nvPr/>
          </p:nvSpPr>
          <p:spPr>
            <a:xfrm>
              <a:off x="10725640" y="1469736"/>
              <a:ext cx="702634" cy="509791"/>
            </a:xfrm>
            <a:custGeom>
              <a:avLst/>
              <a:gdLst>
                <a:gd name="connsiteX0" fmla="*/ 29868 w 702634"/>
                <a:gd name="connsiteY0" fmla="*/ 30989 h 509791"/>
                <a:gd name="connsiteX1" fmla="*/ 658161 w 702634"/>
                <a:gd name="connsiteY1" fmla="*/ 393888 h 509791"/>
                <a:gd name="connsiteX2" fmla="*/ 532330 w 702634"/>
                <a:gd name="connsiteY2" fmla="*/ 466549 h 509791"/>
                <a:gd name="connsiteX3" fmla="*/ 29868 w 702634"/>
                <a:gd name="connsiteY3" fmla="*/ 176217 h 509791"/>
                <a:gd name="connsiteX4" fmla="*/ 29868 w 702634"/>
                <a:gd name="connsiteY4" fmla="*/ 30989 h 509791"/>
                <a:gd name="connsiteX5" fmla="*/ -1520 w 702634"/>
                <a:gd name="connsiteY5" fmla="*/ -399 h 509791"/>
                <a:gd name="connsiteX6" fmla="*/ -1520 w 702634"/>
                <a:gd name="connsiteY6" fmla="*/ 207620 h 509791"/>
                <a:gd name="connsiteX7" fmla="*/ 29868 w 702634"/>
                <a:gd name="connsiteY7" fmla="*/ 207620 h 509791"/>
                <a:gd name="connsiteX8" fmla="*/ 505212 w 702634"/>
                <a:gd name="connsiteY8" fmla="*/ 482258 h 509791"/>
                <a:gd name="connsiteX9" fmla="*/ 520905 w 702634"/>
                <a:gd name="connsiteY9" fmla="*/ 509393 h 509791"/>
                <a:gd name="connsiteX10" fmla="*/ 548055 w 702634"/>
                <a:gd name="connsiteY10" fmla="*/ 493699 h 509791"/>
                <a:gd name="connsiteX11" fmla="*/ 673887 w 702634"/>
                <a:gd name="connsiteY11" fmla="*/ 421053 h 509791"/>
                <a:gd name="connsiteX12" fmla="*/ 701115 w 702634"/>
                <a:gd name="connsiteY12" fmla="*/ 405360 h 509791"/>
                <a:gd name="connsiteX13" fmla="*/ 685421 w 702634"/>
                <a:gd name="connsiteY13" fmla="*/ 378163 h 509791"/>
                <a:gd name="connsiteX14" fmla="*/ 413655 w 702634"/>
                <a:gd name="connsiteY14" fmla="*/ 104215 h 509791"/>
                <a:gd name="connsiteX15" fmla="*/ 29993 w 702634"/>
                <a:gd name="connsiteY15" fmla="*/ -399 h 50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791">
                  <a:moveTo>
                    <a:pt x="29868" y="30989"/>
                  </a:moveTo>
                  <a:cubicBezTo>
                    <a:pt x="298228" y="31255"/>
                    <a:pt x="532644" y="177128"/>
                    <a:pt x="658161" y="393888"/>
                  </a:cubicBezTo>
                  <a:lnTo>
                    <a:pt x="532330" y="466549"/>
                  </a:lnTo>
                  <a:cubicBezTo>
                    <a:pt x="431891" y="293198"/>
                    <a:pt x="244541" y="176531"/>
                    <a:pt x="29868" y="176217"/>
                  </a:cubicBezTo>
                  <a:lnTo>
                    <a:pt x="29868" y="30989"/>
                  </a:lnTo>
                  <a:moveTo>
                    <a:pt x="-1520" y="-399"/>
                  </a:moveTo>
                  <a:lnTo>
                    <a:pt x="-1520" y="207620"/>
                  </a:lnTo>
                  <a:lnTo>
                    <a:pt x="29868" y="207620"/>
                  </a:lnTo>
                  <a:cubicBezTo>
                    <a:pt x="225112" y="207856"/>
                    <a:pt x="407252" y="313081"/>
                    <a:pt x="505212" y="482258"/>
                  </a:cubicBezTo>
                  <a:lnTo>
                    <a:pt x="520905" y="509393"/>
                  </a:lnTo>
                  <a:lnTo>
                    <a:pt x="548055" y="493699"/>
                  </a:lnTo>
                  <a:lnTo>
                    <a:pt x="673887" y="421053"/>
                  </a:lnTo>
                  <a:lnTo>
                    <a:pt x="701115" y="405360"/>
                  </a:lnTo>
                  <a:lnTo>
                    <a:pt x="685421" y="378163"/>
                  </a:lnTo>
                  <a:cubicBezTo>
                    <a:pt x="619838" y="265045"/>
                    <a:pt x="526241" y="170706"/>
                    <a:pt x="413655" y="104215"/>
                  </a:cubicBezTo>
                  <a:cubicBezTo>
                    <a:pt x="297428" y="35667"/>
                    <a:pt x="164927" y="-458"/>
                    <a:pt x="29993" y="-399"/>
                  </a:cubicBezTo>
                  <a:close/>
                </a:path>
              </a:pathLst>
            </a:custGeom>
            <a:solidFill>
              <a:schemeClr val="bg1"/>
            </a:solidFill>
            <a:ln w="1568" cap="flat">
              <a:solidFill>
                <a:schemeClr val="bg1"/>
              </a:solidFill>
              <a:prstDash val="solid"/>
              <a:miter/>
            </a:ln>
          </p:spPr>
          <p:txBody>
            <a:bodyPr rtlCol="0" anchor="ctr"/>
            <a:lstStyle/>
            <a:p>
              <a:endParaRPr lang="en-US"/>
            </a:p>
          </p:txBody>
        </p:sp>
        <p:sp>
          <p:nvSpPr>
            <p:cNvPr id="38" name="Brīvforma: forma 43">
              <a:extLst>
                <a:ext uri="{FF2B5EF4-FFF2-40B4-BE49-F238E27FC236}">
                  <a16:creationId xmlns:a16="http://schemas.microsoft.com/office/drawing/2014/main" xmlns="" id="{0755F7D1-AA15-D435-5A93-02909AAC6388}"/>
                </a:ext>
              </a:extLst>
            </p:cNvPr>
            <p:cNvSpPr/>
            <p:nvPr/>
          </p:nvSpPr>
          <p:spPr>
            <a:xfrm>
              <a:off x="8941969" y="3022870"/>
              <a:ext cx="260150" cy="768437"/>
            </a:xfrm>
            <a:custGeom>
              <a:avLst/>
              <a:gdLst>
                <a:gd name="connsiteX0" fmla="*/ 97646 w 260150"/>
                <a:gd name="connsiteY0" fmla="*/ 754464 h 768437"/>
                <a:gd name="connsiteX1" fmla="*/ 97772 w 260150"/>
                <a:gd name="connsiteY1" fmla="*/ 13223 h 768437"/>
                <a:gd name="connsiteX2" fmla="*/ 105619 w 260150"/>
                <a:gd name="connsiteY2" fmla="*/ -399 h 768437"/>
                <a:gd name="connsiteX3" fmla="*/ 258631 w 260150"/>
                <a:gd name="connsiteY3" fmla="*/ 87941 h 768437"/>
                <a:gd name="connsiteX4" fmla="*/ 250785 w 260150"/>
                <a:gd name="connsiteY4" fmla="*/ 101531 h 768437"/>
                <a:gd name="connsiteX5" fmla="*/ 250628 w 260150"/>
                <a:gd name="connsiteY5" fmla="*/ 666156 h 768437"/>
                <a:gd name="connsiteX6" fmla="*/ 258474 w 260150"/>
                <a:gd name="connsiteY6" fmla="*/ 679731 h 768437"/>
                <a:gd name="connsiteX7" fmla="*/ 105493 w 260150"/>
                <a:gd name="connsiteY7" fmla="*/ 768039 h 7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0" h="768437">
                  <a:moveTo>
                    <a:pt x="97646" y="754464"/>
                  </a:moveTo>
                  <a:cubicBezTo>
                    <a:pt x="-34619" y="525071"/>
                    <a:pt x="-34572" y="242570"/>
                    <a:pt x="97772" y="13223"/>
                  </a:cubicBezTo>
                  <a:lnTo>
                    <a:pt x="105619" y="-399"/>
                  </a:lnTo>
                  <a:lnTo>
                    <a:pt x="258631" y="87941"/>
                  </a:lnTo>
                  <a:lnTo>
                    <a:pt x="250785" y="101531"/>
                  </a:lnTo>
                  <a:cubicBezTo>
                    <a:pt x="150487" y="275731"/>
                    <a:pt x="150440" y="492114"/>
                    <a:pt x="250628" y="666156"/>
                  </a:cubicBezTo>
                  <a:lnTo>
                    <a:pt x="258474" y="679731"/>
                  </a:lnTo>
                  <a:lnTo>
                    <a:pt x="105493" y="768039"/>
                  </a:lnTo>
                  <a:close/>
                </a:path>
              </a:pathLst>
            </a:custGeom>
            <a:solidFill>
              <a:schemeClr val="bg1"/>
            </a:solidFill>
            <a:ln w="1568" cap="flat">
              <a:solidFill>
                <a:schemeClr val="bg1"/>
              </a:solidFill>
              <a:prstDash val="solid"/>
              <a:miter/>
            </a:ln>
          </p:spPr>
          <p:txBody>
            <a:bodyPr rtlCol="0" anchor="ctr"/>
            <a:lstStyle/>
            <a:p>
              <a:endParaRPr lang="en-US"/>
            </a:p>
          </p:txBody>
        </p:sp>
        <p:sp>
          <p:nvSpPr>
            <p:cNvPr id="39" name="Brīvforma: forma 44">
              <a:extLst>
                <a:ext uri="{FF2B5EF4-FFF2-40B4-BE49-F238E27FC236}">
                  <a16:creationId xmlns:a16="http://schemas.microsoft.com/office/drawing/2014/main" xmlns="" id="{7811FE55-AE0E-357E-2837-4EEE084EC704}"/>
                </a:ext>
              </a:extLst>
            </p:cNvPr>
            <p:cNvSpPr/>
            <p:nvPr/>
          </p:nvSpPr>
          <p:spPr>
            <a:xfrm>
              <a:off x="8926115" y="3001401"/>
              <a:ext cx="297427" cy="811359"/>
            </a:xfrm>
            <a:custGeom>
              <a:avLst/>
              <a:gdLst>
                <a:gd name="connsiteX0" fmla="*/ 127233 w 297427"/>
                <a:gd name="connsiteY0" fmla="*/ 42492 h 811359"/>
                <a:gd name="connsiteX1" fmla="*/ 253064 w 297427"/>
                <a:gd name="connsiteY1" fmla="*/ 115153 h 811359"/>
                <a:gd name="connsiteX2" fmla="*/ 252923 w 297427"/>
                <a:gd name="connsiteY2" fmla="*/ 695440 h 811359"/>
                <a:gd name="connsiteX3" fmla="*/ 127107 w 297427"/>
                <a:gd name="connsiteY3" fmla="*/ 768070 h 811359"/>
                <a:gd name="connsiteX4" fmla="*/ 127233 w 297427"/>
                <a:gd name="connsiteY4" fmla="*/ 42492 h 811359"/>
                <a:gd name="connsiteX5" fmla="*/ 115714 w 297427"/>
                <a:gd name="connsiteY5" fmla="*/ -399 h 811359"/>
                <a:gd name="connsiteX6" fmla="*/ 100020 w 297427"/>
                <a:gd name="connsiteY6" fmla="*/ 26845 h 811359"/>
                <a:gd name="connsiteX7" fmla="*/ 99895 w 297427"/>
                <a:gd name="connsiteY7" fmla="*/ 783748 h 811359"/>
                <a:gd name="connsiteX8" fmla="*/ 115588 w 297427"/>
                <a:gd name="connsiteY8" fmla="*/ 810961 h 811359"/>
                <a:gd name="connsiteX9" fmla="*/ 142801 w 297427"/>
                <a:gd name="connsiteY9" fmla="*/ 795267 h 811359"/>
                <a:gd name="connsiteX10" fmla="*/ 268617 w 297427"/>
                <a:gd name="connsiteY10" fmla="*/ 722637 h 811359"/>
                <a:gd name="connsiteX11" fmla="*/ 295751 w 297427"/>
                <a:gd name="connsiteY11" fmla="*/ 706944 h 811359"/>
                <a:gd name="connsiteX12" fmla="*/ 280057 w 297427"/>
                <a:gd name="connsiteY12" fmla="*/ 679778 h 811359"/>
                <a:gd name="connsiteX13" fmla="*/ 280214 w 297427"/>
                <a:gd name="connsiteY13" fmla="*/ 130816 h 811359"/>
                <a:gd name="connsiteX14" fmla="*/ 295908 w 297427"/>
                <a:gd name="connsiteY14" fmla="*/ 103650 h 811359"/>
                <a:gd name="connsiteX15" fmla="*/ 268758 w 297427"/>
                <a:gd name="connsiteY15" fmla="*/ 87956 h 811359"/>
                <a:gd name="connsiteX16" fmla="*/ 142926 w 297427"/>
                <a:gd name="connsiteY16" fmla="*/ 15295 h 811359"/>
                <a:gd name="connsiteX17" fmla="*/ 115714 w 297427"/>
                <a:gd name="connsiteY17" fmla="*/ -399 h 811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427" h="811359">
                  <a:moveTo>
                    <a:pt x="127233" y="42492"/>
                  </a:moveTo>
                  <a:lnTo>
                    <a:pt x="253064" y="115153"/>
                  </a:lnTo>
                  <a:cubicBezTo>
                    <a:pt x="153143" y="288756"/>
                    <a:pt x="145798" y="509393"/>
                    <a:pt x="252923" y="695440"/>
                  </a:cubicBezTo>
                  <a:lnTo>
                    <a:pt x="127107" y="768070"/>
                  </a:lnTo>
                  <a:cubicBezTo>
                    <a:pt x="-6885" y="535475"/>
                    <a:pt x="2265" y="259597"/>
                    <a:pt x="127233" y="42492"/>
                  </a:cubicBezTo>
                  <a:moveTo>
                    <a:pt x="115714" y="-399"/>
                  </a:moveTo>
                  <a:lnTo>
                    <a:pt x="100020" y="26845"/>
                  </a:lnTo>
                  <a:cubicBezTo>
                    <a:pt x="-35322" y="260978"/>
                    <a:pt x="-35369" y="549568"/>
                    <a:pt x="99895" y="783748"/>
                  </a:cubicBezTo>
                  <a:lnTo>
                    <a:pt x="115588" y="810961"/>
                  </a:lnTo>
                  <a:lnTo>
                    <a:pt x="142801" y="795267"/>
                  </a:lnTo>
                  <a:lnTo>
                    <a:pt x="268617" y="722637"/>
                  </a:lnTo>
                  <a:lnTo>
                    <a:pt x="295751" y="706944"/>
                  </a:lnTo>
                  <a:lnTo>
                    <a:pt x="280057" y="679778"/>
                  </a:lnTo>
                  <a:cubicBezTo>
                    <a:pt x="182631" y="510570"/>
                    <a:pt x="182757" y="300228"/>
                    <a:pt x="280214" y="130816"/>
                  </a:cubicBezTo>
                  <a:lnTo>
                    <a:pt x="295908" y="103650"/>
                  </a:lnTo>
                  <a:lnTo>
                    <a:pt x="268758" y="87956"/>
                  </a:lnTo>
                  <a:lnTo>
                    <a:pt x="142926" y="15295"/>
                  </a:lnTo>
                  <a:lnTo>
                    <a:pt x="115714"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0" name="Brīvforma: forma 45">
              <a:extLst>
                <a:ext uri="{FF2B5EF4-FFF2-40B4-BE49-F238E27FC236}">
                  <a16:creationId xmlns:a16="http://schemas.microsoft.com/office/drawing/2014/main" xmlns="" id="{9A62AE6F-F7BB-BE5B-18BC-8AEBC9C213CF}"/>
                </a:ext>
              </a:extLst>
            </p:cNvPr>
            <p:cNvSpPr/>
            <p:nvPr/>
          </p:nvSpPr>
          <p:spPr>
            <a:xfrm>
              <a:off x="11919280" y="3023294"/>
              <a:ext cx="260151" cy="768469"/>
            </a:xfrm>
            <a:custGeom>
              <a:avLst/>
              <a:gdLst>
                <a:gd name="connsiteX0" fmla="*/ -1363 w 260151"/>
                <a:gd name="connsiteY0" fmla="*/ 679731 h 768469"/>
                <a:gd name="connsiteX1" fmla="*/ 6484 w 260151"/>
                <a:gd name="connsiteY1" fmla="*/ 666156 h 768469"/>
                <a:gd name="connsiteX2" fmla="*/ 6327 w 260151"/>
                <a:gd name="connsiteY2" fmla="*/ 101531 h 768469"/>
                <a:gd name="connsiteX3" fmla="*/ -1520 w 260151"/>
                <a:gd name="connsiteY3" fmla="*/ 87941 h 768469"/>
                <a:gd name="connsiteX4" fmla="*/ 151493 w 260151"/>
                <a:gd name="connsiteY4" fmla="*/ -399 h 768469"/>
                <a:gd name="connsiteX5" fmla="*/ 159340 w 260151"/>
                <a:gd name="connsiteY5" fmla="*/ 13208 h 768469"/>
                <a:gd name="connsiteX6" fmla="*/ 159466 w 260151"/>
                <a:gd name="connsiteY6" fmla="*/ 754448 h 768469"/>
                <a:gd name="connsiteX7" fmla="*/ 151619 w 260151"/>
                <a:gd name="connsiteY7" fmla="*/ 768070 h 76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1" h="768469">
                  <a:moveTo>
                    <a:pt x="-1363" y="679731"/>
                  </a:moveTo>
                  <a:lnTo>
                    <a:pt x="6484" y="666156"/>
                  </a:lnTo>
                  <a:cubicBezTo>
                    <a:pt x="106672" y="492114"/>
                    <a:pt x="106609" y="275762"/>
                    <a:pt x="6327" y="101531"/>
                  </a:cubicBezTo>
                  <a:lnTo>
                    <a:pt x="-1520" y="87941"/>
                  </a:lnTo>
                  <a:lnTo>
                    <a:pt x="151493" y="-399"/>
                  </a:lnTo>
                  <a:lnTo>
                    <a:pt x="159340" y="13208"/>
                  </a:lnTo>
                  <a:cubicBezTo>
                    <a:pt x="291684" y="242554"/>
                    <a:pt x="291731" y="525055"/>
                    <a:pt x="159466" y="754448"/>
                  </a:cubicBezTo>
                  <a:lnTo>
                    <a:pt x="151619" y="768070"/>
                  </a:lnTo>
                  <a:close/>
                </a:path>
              </a:pathLst>
            </a:custGeom>
            <a:solidFill>
              <a:schemeClr val="bg1"/>
            </a:solidFill>
            <a:ln w="1568" cap="flat">
              <a:solidFill>
                <a:schemeClr val="bg1"/>
              </a:solidFill>
              <a:prstDash val="solid"/>
              <a:miter/>
            </a:ln>
          </p:spPr>
          <p:txBody>
            <a:bodyPr rtlCol="0" anchor="ctr"/>
            <a:lstStyle/>
            <a:p>
              <a:endParaRPr lang="en-US"/>
            </a:p>
          </p:txBody>
        </p:sp>
        <p:sp>
          <p:nvSpPr>
            <p:cNvPr id="41" name="Brīvforma: forma 46">
              <a:extLst>
                <a:ext uri="{FF2B5EF4-FFF2-40B4-BE49-F238E27FC236}">
                  <a16:creationId xmlns:a16="http://schemas.microsoft.com/office/drawing/2014/main" xmlns="" id="{CB6EDFBB-76C6-DC25-2940-0C75655E441E}"/>
                </a:ext>
              </a:extLst>
            </p:cNvPr>
            <p:cNvSpPr/>
            <p:nvPr/>
          </p:nvSpPr>
          <p:spPr>
            <a:xfrm>
              <a:off x="11897874" y="3001794"/>
              <a:ext cx="297289" cy="811375"/>
            </a:xfrm>
            <a:custGeom>
              <a:avLst/>
              <a:gdLst>
                <a:gd name="connsiteX0" fmla="*/ 167155 w 297289"/>
                <a:gd name="connsiteY0" fmla="*/ 42492 h 811375"/>
                <a:gd name="connsiteX1" fmla="*/ 167281 w 297289"/>
                <a:gd name="connsiteY1" fmla="*/ 768070 h 811375"/>
                <a:gd name="connsiteX2" fmla="*/ 41465 w 297289"/>
                <a:gd name="connsiteY2" fmla="*/ 695440 h 811375"/>
                <a:gd name="connsiteX3" fmla="*/ 41308 w 297289"/>
                <a:gd name="connsiteY3" fmla="*/ 115153 h 811375"/>
                <a:gd name="connsiteX4" fmla="*/ 167155 w 297289"/>
                <a:gd name="connsiteY4" fmla="*/ 42492 h 811375"/>
                <a:gd name="connsiteX5" fmla="*/ 178674 w 297289"/>
                <a:gd name="connsiteY5" fmla="*/ -399 h 811375"/>
                <a:gd name="connsiteX6" fmla="*/ 151462 w 297289"/>
                <a:gd name="connsiteY6" fmla="*/ 15295 h 811375"/>
                <a:gd name="connsiteX7" fmla="*/ 25614 w 297289"/>
                <a:gd name="connsiteY7" fmla="*/ 87956 h 811375"/>
                <a:gd name="connsiteX8" fmla="*/ -1520 w 297289"/>
                <a:gd name="connsiteY8" fmla="*/ 103650 h 811375"/>
                <a:gd name="connsiteX9" fmla="*/ 14174 w 297289"/>
                <a:gd name="connsiteY9" fmla="*/ 130816 h 811375"/>
                <a:gd name="connsiteX10" fmla="*/ 14331 w 297289"/>
                <a:gd name="connsiteY10" fmla="*/ 679794 h 811375"/>
                <a:gd name="connsiteX11" fmla="*/ -1363 w 297289"/>
                <a:gd name="connsiteY11" fmla="*/ 706959 h 811375"/>
                <a:gd name="connsiteX12" fmla="*/ 25787 w 297289"/>
                <a:gd name="connsiteY12" fmla="*/ 722653 h 811375"/>
                <a:gd name="connsiteX13" fmla="*/ 151603 w 297289"/>
                <a:gd name="connsiteY13" fmla="*/ 795283 h 811375"/>
                <a:gd name="connsiteX14" fmla="*/ 178816 w 297289"/>
                <a:gd name="connsiteY14" fmla="*/ 810977 h 811375"/>
                <a:gd name="connsiteX15" fmla="*/ 194509 w 297289"/>
                <a:gd name="connsiteY15" fmla="*/ 783748 h 811375"/>
                <a:gd name="connsiteX16" fmla="*/ 194383 w 297289"/>
                <a:gd name="connsiteY16" fmla="*/ 26845 h 811375"/>
                <a:gd name="connsiteX17" fmla="*/ 178690 w 297289"/>
                <a:gd name="connsiteY17" fmla="*/ -383 h 81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289" h="811375">
                  <a:moveTo>
                    <a:pt x="167155" y="42492"/>
                  </a:moveTo>
                  <a:cubicBezTo>
                    <a:pt x="292123" y="259582"/>
                    <a:pt x="301273" y="535460"/>
                    <a:pt x="167281" y="768070"/>
                  </a:cubicBezTo>
                  <a:lnTo>
                    <a:pt x="41465" y="695440"/>
                  </a:lnTo>
                  <a:cubicBezTo>
                    <a:pt x="148574" y="509393"/>
                    <a:pt x="141245" y="288756"/>
                    <a:pt x="41308" y="115153"/>
                  </a:cubicBezTo>
                  <a:lnTo>
                    <a:pt x="167155" y="42492"/>
                  </a:lnTo>
                  <a:moveTo>
                    <a:pt x="178674" y="-399"/>
                  </a:moveTo>
                  <a:lnTo>
                    <a:pt x="151462" y="15295"/>
                  </a:lnTo>
                  <a:lnTo>
                    <a:pt x="25614" y="87956"/>
                  </a:lnTo>
                  <a:lnTo>
                    <a:pt x="-1520" y="103650"/>
                  </a:lnTo>
                  <a:lnTo>
                    <a:pt x="14174" y="130816"/>
                  </a:lnTo>
                  <a:cubicBezTo>
                    <a:pt x="111678" y="300307"/>
                    <a:pt x="111741" y="510601"/>
                    <a:pt x="14331" y="679794"/>
                  </a:cubicBezTo>
                  <a:lnTo>
                    <a:pt x="-1363" y="706959"/>
                  </a:lnTo>
                  <a:lnTo>
                    <a:pt x="25787" y="722653"/>
                  </a:lnTo>
                  <a:lnTo>
                    <a:pt x="151603" y="795283"/>
                  </a:lnTo>
                  <a:lnTo>
                    <a:pt x="178816" y="810977"/>
                  </a:lnTo>
                  <a:lnTo>
                    <a:pt x="194509" y="783748"/>
                  </a:lnTo>
                  <a:cubicBezTo>
                    <a:pt x="329568" y="549505"/>
                    <a:pt x="329521" y="261041"/>
                    <a:pt x="194383" y="26845"/>
                  </a:cubicBezTo>
                  <a:lnTo>
                    <a:pt x="178690" y="-383"/>
                  </a:lnTo>
                  <a:close/>
                </a:path>
              </a:pathLst>
            </a:custGeom>
            <a:solidFill>
              <a:schemeClr val="bg1"/>
            </a:solidFill>
            <a:ln w="1568" cap="flat">
              <a:solidFill>
                <a:schemeClr val="bg1"/>
              </a:solidFill>
              <a:prstDash val="solid"/>
              <a:miter/>
            </a:ln>
          </p:spPr>
          <p:txBody>
            <a:bodyPr rtlCol="0" anchor="ctr"/>
            <a:lstStyle/>
            <a:p>
              <a:endParaRPr lang="en-US"/>
            </a:p>
          </p:txBody>
        </p:sp>
        <p:sp>
          <p:nvSpPr>
            <p:cNvPr id="42" name="Brīvforma: forma 47">
              <a:extLst>
                <a:ext uri="{FF2B5EF4-FFF2-40B4-BE49-F238E27FC236}">
                  <a16:creationId xmlns:a16="http://schemas.microsoft.com/office/drawing/2014/main" xmlns="" id="{F05E1F28-F012-7055-8B9B-E33B25975EF1}"/>
                </a:ext>
              </a:extLst>
            </p:cNvPr>
            <p:cNvSpPr/>
            <p:nvPr/>
          </p:nvSpPr>
          <p:spPr>
            <a:xfrm>
              <a:off x="11226565" y="4015679"/>
              <a:ext cx="665581" cy="472424"/>
            </a:xfrm>
            <a:custGeom>
              <a:avLst/>
              <a:gdLst>
                <a:gd name="connsiteX0" fmla="*/ -1520 w 665581"/>
                <a:gd name="connsiteY0" fmla="*/ 295347 h 472424"/>
                <a:gd name="connsiteX1" fmla="*/ 14174 w 665581"/>
                <a:gd name="connsiteY1" fmla="*/ 295347 h 472424"/>
                <a:gd name="connsiteX2" fmla="*/ 503234 w 665581"/>
                <a:gd name="connsiteY2" fmla="*/ 13176 h 472424"/>
                <a:gd name="connsiteX3" fmla="*/ 511081 w 665581"/>
                <a:gd name="connsiteY3" fmla="*/ -399 h 472424"/>
                <a:gd name="connsiteX4" fmla="*/ 664062 w 665581"/>
                <a:gd name="connsiteY4" fmla="*/ 87941 h 472424"/>
                <a:gd name="connsiteX5" fmla="*/ 656215 w 665581"/>
                <a:gd name="connsiteY5" fmla="*/ 101531 h 472424"/>
                <a:gd name="connsiteX6" fmla="*/ 14190 w 665581"/>
                <a:gd name="connsiteY6" fmla="*/ 472026 h 472424"/>
                <a:gd name="connsiteX7" fmla="*/ -1504 w 665581"/>
                <a:gd name="connsiteY7" fmla="*/ 472026 h 47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581" h="472424">
                  <a:moveTo>
                    <a:pt x="-1520" y="295347"/>
                  </a:moveTo>
                  <a:lnTo>
                    <a:pt x="14174" y="295347"/>
                  </a:lnTo>
                  <a:cubicBezTo>
                    <a:pt x="215225" y="295081"/>
                    <a:pt x="402622" y="186952"/>
                    <a:pt x="503234" y="13176"/>
                  </a:cubicBezTo>
                  <a:lnTo>
                    <a:pt x="511081" y="-399"/>
                  </a:lnTo>
                  <a:lnTo>
                    <a:pt x="664062" y="87941"/>
                  </a:lnTo>
                  <a:lnTo>
                    <a:pt x="656215" y="101531"/>
                  </a:lnTo>
                  <a:cubicBezTo>
                    <a:pt x="523683" y="330768"/>
                    <a:pt x="278988" y="471979"/>
                    <a:pt x="14190" y="472026"/>
                  </a:cubicBezTo>
                  <a:lnTo>
                    <a:pt x="-1504" y="472026"/>
                  </a:lnTo>
                  <a:close/>
                </a:path>
              </a:pathLst>
            </a:custGeom>
            <a:solidFill>
              <a:schemeClr val="bg1"/>
            </a:solidFill>
            <a:ln w="1568" cap="flat">
              <a:solidFill>
                <a:schemeClr val="bg1"/>
              </a:solidFill>
              <a:prstDash val="solid"/>
              <a:miter/>
            </a:ln>
          </p:spPr>
          <p:txBody>
            <a:bodyPr rtlCol="0" anchor="ctr"/>
            <a:lstStyle/>
            <a:p>
              <a:endParaRPr lang="en-US"/>
            </a:p>
          </p:txBody>
        </p:sp>
        <p:sp>
          <p:nvSpPr>
            <p:cNvPr id="43" name="Brīvforma: forma 48">
              <a:extLst>
                <a:ext uri="{FF2B5EF4-FFF2-40B4-BE49-F238E27FC236}">
                  <a16:creationId xmlns:a16="http://schemas.microsoft.com/office/drawing/2014/main" xmlns="" id="{B276B7C3-5034-E560-B7D9-4F6712F33B49}"/>
                </a:ext>
              </a:extLst>
            </p:cNvPr>
            <p:cNvSpPr/>
            <p:nvPr/>
          </p:nvSpPr>
          <p:spPr>
            <a:xfrm>
              <a:off x="11210824" y="3994242"/>
              <a:ext cx="702697" cy="509555"/>
            </a:xfrm>
            <a:custGeom>
              <a:avLst/>
              <a:gdLst>
                <a:gd name="connsiteX0" fmla="*/ 532534 w 702697"/>
                <a:gd name="connsiteY0" fmla="*/ 42460 h 509555"/>
                <a:gd name="connsiteX1" fmla="*/ 658334 w 702697"/>
                <a:gd name="connsiteY1" fmla="*/ 115090 h 509555"/>
                <a:gd name="connsiteX2" fmla="*/ 29915 w 702697"/>
                <a:gd name="connsiteY2" fmla="*/ 477770 h 509555"/>
                <a:gd name="connsiteX3" fmla="*/ 29915 w 702697"/>
                <a:gd name="connsiteY3" fmla="*/ 332463 h 509555"/>
                <a:gd name="connsiteX4" fmla="*/ 532534 w 702697"/>
                <a:gd name="connsiteY4" fmla="*/ 42460 h 509555"/>
                <a:gd name="connsiteX5" fmla="*/ 521078 w 702697"/>
                <a:gd name="connsiteY5" fmla="*/ -399 h 509555"/>
                <a:gd name="connsiteX6" fmla="*/ 505384 w 702697"/>
                <a:gd name="connsiteY6" fmla="*/ 26735 h 509555"/>
                <a:gd name="connsiteX7" fmla="*/ 29868 w 702697"/>
                <a:gd name="connsiteY7" fmla="*/ 301075 h 509555"/>
                <a:gd name="connsiteX8" fmla="*/ -1520 w 702697"/>
                <a:gd name="connsiteY8" fmla="*/ 301075 h 509555"/>
                <a:gd name="connsiteX9" fmla="*/ -1520 w 702697"/>
                <a:gd name="connsiteY9" fmla="*/ 509157 h 509555"/>
                <a:gd name="connsiteX10" fmla="*/ 29868 w 702697"/>
                <a:gd name="connsiteY10" fmla="*/ 509157 h 509555"/>
                <a:gd name="connsiteX11" fmla="*/ 402999 w 702697"/>
                <a:gd name="connsiteY11" fmla="*/ 410774 h 509555"/>
                <a:gd name="connsiteX12" fmla="*/ 685484 w 702697"/>
                <a:gd name="connsiteY12" fmla="*/ 130815 h 509555"/>
                <a:gd name="connsiteX13" fmla="*/ 701178 w 702697"/>
                <a:gd name="connsiteY13" fmla="*/ 103619 h 509555"/>
                <a:gd name="connsiteX14" fmla="*/ 673965 w 702697"/>
                <a:gd name="connsiteY14" fmla="*/ 87925 h 509555"/>
                <a:gd name="connsiteX15" fmla="*/ 548165 w 702697"/>
                <a:gd name="connsiteY15" fmla="*/ 15295 h 509555"/>
                <a:gd name="connsiteX16" fmla="*/ 521015 w 702697"/>
                <a:gd name="connsiteY16" fmla="*/ -399 h 50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697" h="509555">
                  <a:moveTo>
                    <a:pt x="532534" y="42460"/>
                  </a:moveTo>
                  <a:lnTo>
                    <a:pt x="658334" y="115090"/>
                  </a:lnTo>
                  <a:cubicBezTo>
                    <a:pt x="523887" y="347356"/>
                    <a:pt x="280385" y="477456"/>
                    <a:pt x="29915" y="477770"/>
                  </a:cubicBezTo>
                  <a:lnTo>
                    <a:pt x="29915" y="332463"/>
                  </a:lnTo>
                  <a:cubicBezTo>
                    <a:pt x="230228" y="332196"/>
                    <a:pt x="424970" y="228241"/>
                    <a:pt x="532534" y="42460"/>
                  </a:cubicBezTo>
                  <a:moveTo>
                    <a:pt x="521078" y="-399"/>
                  </a:moveTo>
                  <a:lnTo>
                    <a:pt x="505384" y="26735"/>
                  </a:lnTo>
                  <a:cubicBezTo>
                    <a:pt x="407550" y="195693"/>
                    <a:pt x="225347" y="300824"/>
                    <a:pt x="29868" y="301075"/>
                  </a:cubicBezTo>
                  <a:lnTo>
                    <a:pt x="-1520" y="301075"/>
                  </a:lnTo>
                  <a:lnTo>
                    <a:pt x="-1520" y="509157"/>
                  </a:lnTo>
                  <a:lnTo>
                    <a:pt x="29868" y="509157"/>
                  </a:lnTo>
                  <a:cubicBezTo>
                    <a:pt x="160627" y="508906"/>
                    <a:pt x="289126" y="475039"/>
                    <a:pt x="402999" y="410774"/>
                  </a:cubicBezTo>
                  <a:cubicBezTo>
                    <a:pt x="520512" y="344406"/>
                    <a:pt x="618064" y="247717"/>
                    <a:pt x="685484" y="130815"/>
                  </a:cubicBezTo>
                  <a:lnTo>
                    <a:pt x="701178" y="103619"/>
                  </a:lnTo>
                  <a:lnTo>
                    <a:pt x="673965" y="87925"/>
                  </a:lnTo>
                  <a:lnTo>
                    <a:pt x="548165" y="15295"/>
                  </a:lnTo>
                  <a:lnTo>
                    <a:pt x="5210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4" name="Brīvforma: forma 49">
              <a:extLst>
                <a:ext uri="{FF2B5EF4-FFF2-40B4-BE49-F238E27FC236}">
                  <a16:creationId xmlns:a16="http://schemas.microsoft.com/office/drawing/2014/main" xmlns="" id="{164746BA-0D40-B894-0C06-B36F14687260}"/>
                </a:ext>
              </a:extLst>
            </p:cNvPr>
            <p:cNvSpPr/>
            <p:nvPr/>
          </p:nvSpPr>
          <p:spPr>
            <a:xfrm>
              <a:off x="8977811" y="2723210"/>
              <a:ext cx="2003577" cy="2019130"/>
            </a:xfrm>
            <a:custGeom>
              <a:avLst/>
              <a:gdLst>
                <a:gd name="connsiteX0" fmla="*/ 2002021 w 2003577"/>
                <a:gd name="connsiteY0" fmla="*/ 397315 h 2019130"/>
                <a:gd name="connsiteX1" fmla="*/ 1978308 w 2003577"/>
                <a:gd name="connsiteY1" fmla="*/ 265991 h 2019130"/>
                <a:gd name="connsiteX2" fmla="*/ 1747785 w 2003577"/>
                <a:gd name="connsiteY2" fmla="*/ 502620 h 2019130"/>
                <a:gd name="connsiteX3" fmla="*/ 1559492 w 2003577"/>
                <a:gd name="connsiteY3" fmla="*/ 505256 h 2019130"/>
                <a:gd name="connsiteX4" fmla="*/ 1559304 w 2003577"/>
                <a:gd name="connsiteY4" fmla="*/ 505083 h 2019130"/>
                <a:gd name="connsiteX5" fmla="*/ 1517559 w 2003577"/>
                <a:gd name="connsiteY5" fmla="*/ 464421 h 2019130"/>
                <a:gd name="connsiteX6" fmla="*/ 1475704 w 2003577"/>
                <a:gd name="connsiteY6" fmla="*/ 423618 h 2019130"/>
                <a:gd name="connsiteX7" fmla="*/ 1473068 w 2003577"/>
                <a:gd name="connsiteY7" fmla="*/ 235326 h 2019130"/>
                <a:gd name="connsiteX8" fmla="*/ 1473240 w 2003577"/>
                <a:gd name="connsiteY8" fmla="*/ 235138 h 2019130"/>
                <a:gd name="connsiteX9" fmla="*/ 1692166 w 2003577"/>
                <a:gd name="connsiteY9" fmla="*/ 10405 h 2019130"/>
                <a:gd name="connsiteX10" fmla="*/ 1593814 w 2003577"/>
                <a:gd name="connsiteY10" fmla="*/ -361 h 2019130"/>
                <a:gd name="connsiteX11" fmla="*/ 1196170 w 2003577"/>
                <a:gd name="connsiteY11" fmla="*/ 407846 h 2019130"/>
                <a:gd name="connsiteX12" fmla="*/ 1247817 w 2003577"/>
                <a:gd name="connsiteY12" fmla="*/ 600140 h 2019130"/>
                <a:gd name="connsiteX13" fmla="*/ 1133568 w 2003577"/>
                <a:gd name="connsiteY13" fmla="*/ 711282 h 2019130"/>
                <a:gd name="connsiteX14" fmla="*/ 773447 w 2003577"/>
                <a:gd name="connsiteY14" fmla="*/ 1061579 h 2019130"/>
                <a:gd name="connsiteX15" fmla="*/ 330212 w 2003577"/>
                <a:gd name="connsiteY15" fmla="*/ 1492698 h 2019130"/>
                <a:gd name="connsiteX16" fmla="*/ 320702 w 2003577"/>
                <a:gd name="connsiteY16" fmla="*/ 1501957 h 2019130"/>
                <a:gd name="connsiteX17" fmla="*/ 64095 w 2003577"/>
                <a:gd name="connsiteY17" fmla="*/ 1574337 h 2019130"/>
                <a:gd name="connsiteX18" fmla="*/ -1520 w 2003577"/>
                <a:gd name="connsiteY18" fmla="*/ 1832732 h 2019130"/>
                <a:gd name="connsiteX19" fmla="*/ 189456 w 2003577"/>
                <a:gd name="connsiteY19" fmla="*/ 2018732 h 2019130"/>
                <a:gd name="connsiteX20" fmla="*/ 446031 w 2003577"/>
                <a:gd name="connsiteY20" fmla="*/ 1946369 h 2019130"/>
                <a:gd name="connsiteX21" fmla="*/ 511661 w 2003577"/>
                <a:gd name="connsiteY21" fmla="*/ 1687958 h 2019130"/>
                <a:gd name="connsiteX22" fmla="*/ 939391 w 2003577"/>
                <a:gd name="connsiteY22" fmla="*/ 1224636 h 2019130"/>
                <a:gd name="connsiteX23" fmla="*/ 1278702 w 2003577"/>
                <a:gd name="connsiteY23" fmla="*/ 856903 h 2019130"/>
                <a:gd name="connsiteX24" fmla="*/ 1383457 w 2003577"/>
                <a:gd name="connsiteY24" fmla="*/ 743375 h 2019130"/>
                <a:gd name="connsiteX25" fmla="*/ 1383630 w 2003577"/>
                <a:gd name="connsiteY25" fmla="*/ 743203 h 2019130"/>
                <a:gd name="connsiteX26" fmla="*/ 1604455 w 2003577"/>
                <a:gd name="connsiteY26" fmla="*/ 805600 h 2019130"/>
                <a:gd name="connsiteX27" fmla="*/ 2002021 w 2003577"/>
                <a:gd name="connsiteY27" fmla="*/ 397315 h 2019130"/>
                <a:gd name="connsiteX28" fmla="*/ 380871 w 2003577"/>
                <a:gd name="connsiteY28" fmla="*/ 1882998 h 2019130"/>
                <a:gd name="connsiteX29" fmla="*/ 211772 w 2003577"/>
                <a:gd name="connsiteY29" fmla="*/ 1930660 h 2019130"/>
                <a:gd name="connsiteX30" fmla="*/ 85957 w 2003577"/>
                <a:gd name="connsiteY30" fmla="*/ 1808093 h 2019130"/>
                <a:gd name="connsiteX31" fmla="*/ 129177 w 2003577"/>
                <a:gd name="connsiteY31" fmla="*/ 1637801 h 2019130"/>
                <a:gd name="connsiteX32" fmla="*/ 298275 w 2003577"/>
                <a:gd name="connsiteY32" fmla="*/ 1590124 h 2019130"/>
                <a:gd name="connsiteX33" fmla="*/ 361238 w 2003577"/>
                <a:gd name="connsiteY33" fmla="*/ 1651502 h 2019130"/>
                <a:gd name="connsiteX34" fmla="*/ 424154 w 2003577"/>
                <a:gd name="connsiteY34" fmla="*/ 1712785 h 201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003577" h="2019130">
                  <a:moveTo>
                    <a:pt x="2002021" y="397315"/>
                  </a:moveTo>
                  <a:cubicBezTo>
                    <a:pt x="2001487" y="352526"/>
                    <a:pt x="1993484" y="308144"/>
                    <a:pt x="1978308" y="265991"/>
                  </a:cubicBezTo>
                  <a:lnTo>
                    <a:pt x="1747785" y="502620"/>
                  </a:lnTo>
                  <a:cubicBezTo>
                    <a:pt x="1696513" y="555350"/>
                    <a:pt x="1612207" y="556527"/>
                    <a:pt x="1559492" y="505256"/>
                  </a:cubicBezTo>
                  <a:cubicBezTo>
                    <a:pt x="1559430" y="505209"/>
                    <a:pt x="1559367" y="505146"/>
                    <a:pt x="1559304" y="505083"/>
                  </a:cubicBezTo>
                  <a:lnTo>
                    <a:pt x="1517559" y="464421"/>
                  </a:lnTo>
                  <a:lnTo>
                    <a:pt x="1475704" y="423618"/>
                  </a:lnTo>
                  <a:cubicBezTo>
                    <a:pt x="1422974" y="372347"/>
                    <a:pt x="1421797" y="288041"/>
                    <a:pt x="1473068" y="235326"/>
                  </a:cubicBezTo>
                  <a:cubicBezTo>
                    <a:pt x="1473115" y="235263"/>
                    <a:pt x="1473178" y="235201"/>
                    <a:pt x="1473240" y="235138"/>
                  </a:cubicBezTo>
                  <a:lnTo>
                    <a:pt x="1692166" y="10405"/>
                  </a:lnTo>
                  <a:cubicBezTo>
                    <a:pt x="1659947" y="2809"/>
                    <a:pt x="1626912" y="-816"/>
                    <a:pt x="1593814" y="-361"/>
                  </a:cubicBezTo>
                  <a:cubicBezTo>
                    <a:pt x="1371295" y="2558"/>
                    <a:pt x="1193251" y="185310"/>
                    <a:pt x="1196170" y="407846"/>
                  </a:cubicBezTo>
                  <a:cubicBezTo>
                    <a:pt x="1196955" y="475266"/>
                    <a:pt x="1214720" y="541399"/>
                    <a:pt x="1247817" y="600140"/>
                  </a:cubicBezTo>
                  <a:lnTo>
                    <a:pt x="1133568" y="711282"/>
                  </a:lnTo>
                  <a:lnTo>
                    <a:pt x="773447" y="1061579"/>
                  </a:lnTo>
                  <a:lnTo>
                    <a:pt x="330212" y="1492698"/>
                  </a:lnTo>
                  <a:lnTo>
                    <a:pt x="320702" y="1501957"/>
                  </a:lnTo>
                  <a:lnTo>
                    <a:pt x="64095" y="1574337"/>
                  </a:lnTo>
                  <a:lnTo>
                    <a:pt x="-1520" y="1832732"/>
                  </a:lnTo>
                  <a:lnTo>
                    <a:pt x="189456" y="2018732"/>
                  </a:lnTo>
                  <a:lnTo>
                    <a:pt x="446031" y="1946369"/>
                  </a:lnTo>
                  <a:lnTo>
                    <a:pt x="511661" y="1687958"/>
                  </a:lnTo>
                  <a:lnTo>
                    <a:pt x="939391" y="1224636"/>
                  </a:lnTo>
                  <a:lnTo>
                    <a:pt x="1278702" y="856903"/>
                  </a:lnTo>
                  <a:lnTo>
                    <a:pt x="1383457" y="743375"/>
                  </a:lnTo>
                  <a:lnTo>
                    <a:pt x="1383630" y="743203"/>
                  </a:lnTo>
                  <a:cubicBezTo>
                    <a:pt x="1449590" y="785073"/>
                    <a:pt x="1526348" y="806746"/>
                    <a:pt x="1604455" y="805600"/>
                  </a:cubicBezTo>
                  <a:cubicBezTo>
                    <a:pt x="1826896" y="802603"/>
                    <a:pt x="2004987" y="619851"/>
                    <a:pt x="2002021" y="397315"/>
                  </a:cubicBezTo>
                  <a:close/>
                  <a:moveTo>
                    <a:pt x="380871" y="1882998"/>
                  </a:moveTo>
                  <a:lnTo>
                    <a:pt x="211772" y="1930660"/>
                  </a:lnTo>
                  <a:lnTo>
                    <a:pt x="85957" y="1808093"/>
                  </a:lnTo>
                  <a:lnTo>
                    <a:pt x="129177" y="1637801"/>
                  </a:lnTo>
                  <a:lnTo>
                    <a:pt x="298275" y="1590124"/>
                  </a:lnTo>
                  <a:lnTo>
                    <a:pt x="361238" y="1651502"/>
                  </a:lnTo>
                  <a:lnTo>
                    <a:pt x="424154" y="1712785"/>
                  </a:lnTo>
                  <a:close/>
                </a:path>
              </a:pathLst>
            </a:custGeom>
            <a:solidFill>
              <a:schemeClr val="bg1"/>
            </a:solidFill>
            <a:ln w="1568" cap="flat">
              <a:noFill/>
              <a:prstDash val="solid"/>
              <a:miter/>
            </a:ln>
          </p:spPr>
          <p:txBody>
            <a:bodyPr rtlCol="0" anchor="ctr"/>
            <a:lstStyle/>
            <a:p>
              <a:endParaRPr lang="en-US"/>
            </a:p>
          </p:txBody>
        </p:sp>
      </p:grpSp>
      <p:grpSp>
        <p:nvGrpSpPr>
          <p:cNvPr id="45" name="Grupa 51">
            <a:extLst>
              <a:ext uri="{FF2B5EF4-FFF2-40B4-BE49-F238E27FC236}">
                <a16:creationId xmlns:a16="http://schemas.microsoft.com/office/drawing/2014/main" xmlns="" id="{4C1F6CD3-B4E7-681B-59DA-B28F230A4559}"/>
              </a:ext>
            </a:extLst>
          </p:cNvPr>
          <p:cNvGrpSpPr/>
          <p:nvPr/>
        </p:nvGrpSpPr>
        <p:grpSpPr>
          <a:xfrm>
            <a:off x="4793790" y="2148557"/>
            <a:ext cx="2404868" cy="2000028"/>
            <a:chOff x="4756069" y="2123796"/>
            <a:chExt cx="2580235" cy="2145873"/>
          </a:xfrm>
        </p:grpSpPr>
        <p:sp>
          <p:nvSpPr>
            <p:cNvPr id="46" name="Brīvforma: forma 28">
              <a:extLst>
                <a:ext uri="{FF2B5EF4-FFF2-40B4-BE49-F238E27FC236}">
                  <a16:creationId xmlns:a16="http://schemas.microsoft.com/office/drawing/2014/main" xmlns="" id="{1F1E9468-1D3E-8B65-F7DE-A1DD6DAD5F07}"/>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90604" cap="flat">
              <a:solidFill>
                <a:schemeClr val="bg1"/>
              </a:solidFill>
              <a:prstDash val="solid"/>
              <a:miter/>
            </a:ln>
          </p:spPr>
          <p:txBody>
            <a:bodyPr rtlCol="0" anchor="ctr"/>
            <a:lstStyle/>
            <a:p>
              <a:endParaRPr lang="en-US"/>
            </a:p>
          </p:txBody>
        </p:sp>
        <p:sp>
          <p:nvSpPr>
            <p:cNvPr id="47" name="Brīvforma: forma 29">
              <a:extLst>
                <a:ext uri="{FF2B5EF4-FFF2-40B4-BE49-F238E27FC236}">
                  <a16:creationId xmlns:a16="http://schemas.microsoft.com/office/drawing/2014/main" xmlns="" id="{D3C2C22B-B8E5-F5B8-488F-6EB3082F7465}"/>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rgbClr val="1B1464"/>
              </a:solidFill>
              <a:prstDash val="solid"/>
              <a:miter/>
            </a:ln>
          </p:spPr>
          <p:txBody>
            <a:bodyPr rtlCol="0" anchor="ctr"/>
            <a:lstStyle/>
            <a:p>
              <a:endParaRPr lang="en-US"/>
            </a:p>
          </p:txBody>
        </p:sp>
        <p:sp>
          <p:nvSpPr>
            <p:cNvPr id="48" name="Brīvforma: forma 30">
              <a:extLst>
                <a:ext uri="{FF2B5EF4-FFF2-40B4-BE49-F238E27FC236}">
                  <a16:creationId xmlns:a16="http://schemas.microsoft.com/office/drawing/2014/main" xmlns="" id="{2A775A16-4253-E553-144C-1358382EE1E7}"/>
                </a:ext>
              </a:extLst>
            </p:cNvPr>
            <p:cNvSpPr/>
            <p:nvPr/>
          </p:nvSpPr>
          <p:spPr>
            <a:xfrm>
              <a:off x="4756069" y="2257722"/>
              <a:ext cx="1756127"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45302" cap="flat">
              <a:solidFill>
                <a:srgbClr val="3562FF"/>
              </a:solidFill>
              <a:prstDash val="solid"/>
              <a:miter/>
            </a:ln>
          </p:spPr>
          <p:txBody>
            <a:bodyPr rtlCol="0" anchor="ctr"/>
            <a:lstStyle/>
            <a:p>
              <a:endParaRPr lang="en-US"/>
            </a:p>
          </p:txBody>
        </p:sp>
      </p:grpSp>
      <p:grpSp>
        <p:nvGrpSpPr>
          <p:cNvPr id="49" name="Grupa 52">
            <a:extLst>
              <a:ext uri="{FF2B5EF4-FFF2-40B4-BE49-F238E27FC236}">
                <a16:creationId xmlns:a16="http://schemas.microsoft.com/office/drawing/2014/main" xmlns="" id="{4755618A-46C6-818C-96A0-C1C9EED16F1E}"/>
              </a:ext>
            </a:extLst>
          </p:cNvPr>
          <p:cNvGrpSpPr/>
          <p:nvPr/>
        </p:nvGrpSpPr>
        <p:grpSpPr>
          <a:xfrm>
            <a:off x="309653" y="2394470"/>
            <a:ext cx="2822640" cy="2060132"/>
            <a:chOff x="60471" y="2224678"/>
            <a:chExt cx="3363957" cy="2455218"/>
          </a:xfrm>
        </p:grpSpPr>
        <p:sp>
          <p:nvSpPr>
            <p:cNvPr id="50" name="Brīvforma: forma 19">
              <a:extLst>
                <a:ext uri="{FF2B5EF4-FFF2-40B4-BE49-F238E27FC236}">
                  <a16:creationId xmlns:a16="http://schemas.microsoft.com/office/drawing/2014/main" xmlns="" id="{9AB00633-8C9C-2686-CC94-99BBD7AE7AD2}"/>
                </a:ext>
              </a:extLst>
            </p:cNvPr>
            <p:cNvSpPr/>
            <p:nvPr/>
          </p:nvSpPr>
          <p:spPr>
            <a:xfrm>
              <a:off x="1919943" y="3793204"/>
              <a:ext cx="858204" cy="612885"/>
            </a:xfrm>
            <a:custGeom>
              <a:avLst/>
              <a:gdLst>
                <a:gd name="connsiteX0" fmla="*/ -244 w 858204"/>
                <a:gd name="connsiteY0" fmla="*/ -43 h 612885"/>
                <a:gd name="connsiteX1" fmla="*/ 89922 w 858204"/>
                <a:gd name="connsiteY1" fmla="*/ 344711 h 612885"/>
                <a:gd name="connsiteX2" fmla="*/ 857960 w 858204"/>
                <a:gd name="connsiteY2" fmla="*/ 612843 h 612885"/>
              </a:gdLst>
              <a:ahLst/>
              <a:cxnLst>
                <a:cxn ang="0">
                  <a:pos x="connsiteX0" y="connsiteY0"/>
                </a:cxn>
                <a:cxn ang="0">
                  <a:pos x="connsiteX1" y="connsiteY1"/>
                </a:cxn>
                <a:cxn ang="0">
                  <a:pos x="connsiteX2" y="connsiteY2"/>
                </a:cxn>
              </a:cxnLst>
              <a:rect l="l" t="t" r="r" b="b"/>
              <a:pathLst>
                <a:path w="858204" h="612885">
                  <a:moveTo>
                    <a:pt x="-244" y="-43"/>
                  </a:moveTo>
                  <a:cubicBezTo>
                    <a:pt x="23070" y="159246"/>
                    <a:pt x="51747" y="291130"/>
                    <a:pt x="89922" y="344711"/>
                  </a:cubicBezTo>
                  <a:cubicBezTo>
                    <a:pt x="221715" y="529767"/>
                    <a:pt x="857960" y="612843"/>
                    <a:pt x="857960" y="612843"/>
                  </a:cubicBezTo>
                </a:path>
              </a:pathLst>
            </a:custGeom>
            <a:noFill/>
            <a:ln w="27225" cap="flat">
              <a:solidFill>
                <a:srgbClr val="3562FF"/>
              </a:solidFill>
              <a:prstDash val="solid"/>
              <a:miter/>
            </a:ln>
          </p:spPr>
          <p:txBody>
            <a:bodyPr rtlCol="0" anchor="ctr"/>
            <a:lstStyle/>
            <a:p>
              <a:endParaRPr lang="en-US"/>
            </a:p>
          </p:txBody>
        </p:sp>
        <p:sp>
          <p:nvSpPr>
            <p:cNvPr id="51" name="Brīvforma: forma 22">
              <a:extLst>
                <a:ext uri="{FF2B5EF4-FFF2-40B4-BE49-F238E27FC236}">
                  <a16:creationId xmlns:a16="http://schemas.microsoft.com/office/drawing/2014/main" xmlns="" id="{868FDEAA-43B2-EA40-77E0-2AC519D47AAA}"/>
                </a:ext>
              </a:extLst>
            </p:cNvPr>
            <p:cNvSpPr/>
            <p:nvPr/>
          </p:nvSpPr>
          <p:spPr>
            <a:xfrm>
              <a:off x="1319327" y="2873902"/>
              <a:ext cx="668242" cy="877764"/>
            </a:xfrm>
            <a:custGeom>
              <a:avLst/>
              <a:gdLst>
                <a:gd name="connsiteX0" fmla="*/ -244 w 668242"/>
                <a:gd name="connsiteY0" fmla="*/ 741383 h 877764"/>
                <a:gd name="connsiteX1" fmla="*/ 431494 w 668242"/>
                <a:gd name="connsiteY1" fmla="*/ 77870 h 877764"/>
                <a:gd name="connsiteX2" fmla="*/ 667814 w 668242"/>
                <a:gd name="connsiteY2" fmla="*/ 859543 h 877764"/>
                <a:gd name="connsiteX3" fmla="*/ 658725 w 668242"/>
                <a:gd name="connsiteY3" fmla="*/ 877721 h 877764"/>
              </a:gdLst>
              <a:ahLst/>
              <a:cxnLst>
                <a:cxn ang="0">
                  <a:pos x="connsiteX0" y="connsiteY0"/>
                </a:cxn>
                <a:cxn ang="0">
                  <a:pos x="connsiteX1" y="connsiteY1"/>
                </a:cxn>
                <a:cxn ang="0">
                  <a:pos x="connsiteX2" y="connsiteY2"/>
                </a:cxn>
                <a:cxn ang="0">
                  <a:pos x="connsiteX3" y="connsiteY3"/>
                </a:cxn>
              </a:cxnLst>
              <a:rect l="l" t="t" r="r" b="b"/>
              <a:pathLst>
                <a:path w="668242" h="877764">
                  <a:moveTo>
                    <a:pt x="-244" y="741383"/>
                  </a:moveTo>
                  <a:cubicBezTo>
                    <a:pt x="182313" y="607590"/>
                    <a:pt x="375414" y="297148"/>
                    <a:pt x="431494" y="77870"/>
                  </a:cubicBezTo>
                  <a:cubicBezTo>
                    <a:pt x="507707" y="-220211"/>
                    <a:pt x="604689" y="401128"/>
                    <a:pt x="667814" y="859543"/>
                  </a:cubicBezTo>
                  <a:cubicBezTo>
                    <a:pt x="669677" y="873177"/>
                    <a:pt x="656816" y="864587"/>
                    <a:pt x="658725" y="877721"/>
                  </a:cubicBezTo>
                </a:path>
              </a:pathLst>
            </a:custGeom>
            <a:noFill/>
            <a:ln w="90751" cap="flat">
              <a:solidFill>
                <a:srgbClr val="3562FF"/>
              </a:solidFill>
              <a:prstDash val="solid"/>
              <a:miter/>
            </a:ln>
          </p:spPr>
          <p:txBody>
            <a:bodyPr rtlCol="0" anchor="ctr"/>
            <a:lstStyle/>
            <a:p>
              <a:endParaRPr lang="en-US"/>
            </a:p>
          </p:txBody>
        </p:sp>
        <p:sp>
          <p:nvSpPr>
            <p:cNvPr id="52" name="Brīvforma: forma 23">
              <a:extLst>
                <a:ext uri="{FF2B5EF4-FFF2-40B4-BE49-F238E27FC236}">
                  <a16:creationId xmlns:a16="http://schemas.microsoft.com/office/drawing/2014/main" xmlns="" id="{90AF257B-14A4-65F7-60AC-6BCE8DE653D7}"/>
                </a:ext>
              </a:extLst>
            </p:cNvPr>
            <p:cNvSpPr/>
            <p:nvPr/>
          </p:nvSpPr>
          <p:spPr>
            <a:xfrm>
              <a:off x="60471" y="3597150"/>
              <a:ext cx="1329591" cy="341975"/>
            </a:xfrm>
            <a:custGeom>
              <a:avLst/>
              <a:gdLst>
                <a:gd name="connsiteX0" fmla="*/ -244 w 1329591"/>
                <a:gd name="connsiteY0" fmla="*/ 331713 h 341975"/>
                <a:gd name="connsiteX1" fmla="*/ 1325373 w 1329591"/>
                <a:gd name="connsiteY1" fmla="*/ 83805 h 341975"/>
                <a:gd name="connsiteX2" fmla="*/ 1308604 w 1329591"/>
                <a:gd name="connsiteY2" fmla="*/ -43 h 341975"/>
              </a:gdLst>
              <a:ahLst/>
              <a:cxnLst>
                <a:cxn ang="0">
                  <a:pos x="connsiteX0" y="connsiteY0"/>
                </a:cxn>
                <a:cxn ang="0">
                  <a:pos x="connsiteX1" y="connsiteY1"/>
                </a:cxn>
                <a:cxn ang="0">
                  <a:pos x="connsiteX2" y="connsiteY2"/>
                </a:cxn>
              </a:cxnLst>
              <a:rect l="l" t="t" r="r" b="b"/>
              <a:pathLst>
                <a:path w="1329591" h="341975">
                  <a:moveTo>
                    <a:pt x="-244" y="331713"/>
                  </a:moveTo>
                  <a:cubicBezTo>
                    <a:pt x="-244" y="331713"/>
                    <a:pt x="760796" y="418925"/>
                    <a:pt x="1325373" y="83805"/>
                  </a:cubicBezTo>
                  <a:cubicBezTo>
                    <a:pt x="1343552" y="72989"/>
                    <a:pt x="1292561" y="11728"/>
                    <a:pt x="1308604" y="-43"/>
                  </a:cubicBezTo>
                </a:path>
              </a:pathLst>
            </a:custGeom>
            <a:noFill/>
            <a:ln w="27225" cap="flat">
              <a:solidFill>
                <a:srgbClr val="3562FF"/>
              </a:solidFill>
              <a:prstDash val="solid"/>
              <a:miter/>
            </a:ln>
          </p:spPr>
          <p:txBody>
            <a:bodyPr rtlCol="0" anchor="ctr"/>
            <a:lstStyle/>
            <a:p>
              <a:endParaRPr lang="en-US"/>
            </a:p>
          </p:txBody>
        </p:sp>
        <p:sp>
          <p:nvSpPr>
            <p:cNvPr id="53" name="Brīvforma: forma 24">
              <a:extLst>
                <a:ext uri="{FF2B5EF4-FFF2-40B4-BE49-F238E27FC236}">
                  <a16:creationId xmlns:a16="http://schemas.microsoft.com/office/drawing/2014/main" xmlns="" id="{CD4C6EF9-CF2E-85A6-CDBF-47FB6209A0F1}"/>
                </a:ext>
              </a:extLst>
            </p:cNvPr>
            <p:cNvSpPr/>
            <p:nvPr/>
          </p:nvSpPr>
          <p:spPr>
            <a:xfrm>
              <a:off x="1014838" y="2224678"/>
              <a:ext cx="1549711" cy="1549711"/>
            </a:xfrm>
            <a:custGeom>
              <a:avLst/>
              <a:gdLst>
                <a:gd name="connsiteX0" fmla="*/ 1549712 w 1549711"/>
                <a:gd name="connsiteY0" fmla="*/ 774856 h 1549711"/>
                <a:gd name="connsiteX1" fmla="*/ 774856 w 1549711"/>
                <a:gd name="connsiteY1" fmla="*/ 1549712 h 1549711"/>
                <a:gd name="connsiteX2" fmla="*/ 0 w 1549711"/>
                <a:gd name="connsiteY2" fmla="*/ 774856 h 1549711"/>
                <a:gd name="connsiteX3" fmla="*/ 774856 w 1549711"/>
                <a:gd name="connsiteY3" fmla="*/ 0 h 1549711"/>
                <a:gd name="connsiteX4" fmla="*/ 1549712 w 1549711"/>
                <a:gd name="connsiteY4" fmla="*/ 774856 h 154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711" h="1549711">
                  <a:moveTo>
                    <a:pt x="1549712" y="774856"/>
                  </a:moveTo>
                  <a:cubicBezTo>
                    <a:pt x="1549712" y="1202797"/>
                    <a:pt x="1202797" y="1549712"/>
                    <a:pt x="774856" y="1549712"/>
                  </a:cubicBezTo>
                  <a:cubicBezTo>
                    <a:pt x="346915" y="1549712"/>
                    <a:pt x="0" y="1202797"/>
                    <a:pt x="0" y="774856"/>
                  </a:cubicBezTo>
                  <a:cubicBezTo>
                    <a:pt x="0" y="346915"/>
                    <a:pt x="346915" y="0"/>
                    <a:pt x="774856" y="0"/>
                  </a:cubicBezTo>
                  <a:cubicBezTo>
                    <a:pt x="1202797" y="0"/>
                    <a:pt x="1549712" y="346915"/>
                    <a:pt x="1549712" y="774856"/>
                  </a:cubicBezTo>
                  <a:close/>
                </a:path>
              </a:pathLst>
            </a:custGeom>
            <a:noFill/>
            <a:ln w="90751" cap="flat">
              <a:solidFill>
                <a:schemeClr val="bg1"/>
              </a:solidFill>
              <a:prstDash val="solid"/>
              <a:miter/>
            </a:ln>
          </p:spPr>
          <p:txBody>
            <a:bodyPr rtlCol="0" anchor="ctr"/>
            <a:lstStyle/>
            <a:p>
              <a:endParaRPr lang="en-US"/>
            </a:p>
          </p:txBody>
        </p:sp>
        <p:sp>
          <p:nvSpPr>
            <p:cNvPr id="54" name="Brīvforma: forma 25">
              <a:extLst>
                <a:ext uri="{FF2B5EF4-FFF2-40B4-BE49-F238E27FC236}">
                  <a16:creationId xmlns:a16="http://schemas.microsoft.com/office/drawing/2014/main" xmlns="" id="{AE9B8F1E-03F1-73C3-5797-FB08183F5F41}"/>
                </a:ext>
              </a:extLst>
            </p:cNvPr>
            <p:cNvSpPr/>
            <p:nvPr/>
          </p:nvSpPr>
          <p:spPr>
            <a:xfrm>
              <a:off x="2160398" y="3415820"/>
              <a:ext cx="1264030" cy="1264076"/>
            </a:xfrm>
            <a:custGeom>
              <a:avLst/>
              <a:gdLst>
                <a:gd name="connsiteX0" fmla="*/ 298928 w 1264030"/>
                <a:gd name="connsiteY0" fmla="*/ -43 h 1264076"/>
                <a:gd name="connsiteX1" fmla="*/ 306563 w 1264030"/>
                <a:gd name="connsiteY1" fmla="*/ 60355 h 1264076"/>
                <a:gd name="connsiteX2" fmla="*/ 320197 w 1264030"/>
                <a:gd name="connsiteY2" fmla="*/ 114890 h 1264076"/>
                <a:gd name="connsiteX3" fmla="*/ 359462 w 1264030"/>
                <a:gd name="connsiteY3" fmla="*/ 211645 h 1264076"/>
                <a:gd name="connsiteX4" fmla="*/ 473077 w 1264030"/>
                <a:gd name="connsiteY4" fmla="*/ 370343 h 1264076"/>
                <a:gd name="connsiteX5" fmla="*/ 540065 w 1264030"/>
                <a:gd name="connsiteY5" fmla="*/ 439421 h 1264076"/>
                <a:gd name="connsiteX6" fmla="*/ 610415 w 1264030"/>
                <a:gd name="connsiteY6" fmla="*/ 505090 h 1264076"/>
                <a:gd name="connsiteX7" fmla="*/ 760387 w 1264030"/>
                <a:gd name="connsiteY7" fmla="*/ 627158 h 1264076"/>
                <a:gd name="connsiteX8" fmla="*/ 915859 w 1264030"/>
                <a:gd name="connsiteY8" fmla="*/ 743773 h 1264076"/>
                <a:gd name="connsiteX9" fmla="*/ 1065831 w 1264030"/>
                <a:gd name="connsiteY9" fmla="*/ 865932 h 1264076"/>
                <a:gd name="connsiteX10" fmla="*/ 1136636 w 1264030"/>
                <a:gd name="connsiteY10" fmla="*/ 931193 h 1264076"/>
                <a:gd name="connsiteX11" fmla="*/ 1170948 w 1264030"/>
                <a:gd name="connsiteY11" fmla="*/ 964914 h 1264076"/>
                <a:gd name="connsiteX12" fmla="*/ 1202760 w 1264030"/>
                <a:gd name="connsiteY12" fmla="*/ 1001271 h 1264076"/>
                <a:gd name="connsiteX13" fmla="*/ 1227664 w 1264030"/>
                <a:gd name="connsiteY13" fmla="*/ 1044399 h 1264076"/>
                <a:gd name="connsiteX14" fmla="*/ 1245115 w 1264030"/>
                <a:gd name="connsiteY14" fmla="*/ 1094753 h 1264076"/>
                <a:gd name="connsiteX15" fmla="*/ 1252205 w 1264030"/>
                <a:gd name="connsiteY15" fmla="*/ 1121657 h 1264076"/>
                <a:gd name="connsiteX16" fmla="*/ 1258931 w 1264030"/>
                <a:gd name="connsiteY16" fmla="*/ 1148925 h 1264076"/>
                <a:gd name="connsiteX17" fmla="*/ 1262249 w 1264030"/>
                <a:gd name="connsiteY17" fmla="*/ 1162559 h 1264076"/>
                <a:gd name="connsiteX18" fmla="*/ 1263385 w 1264030"/>
                <a:gd name="connsiteY18" fmla="*/ 1178419 h 1264076"/>
                <a:gd name="connsiteX19" fmla="*/ 1256477 w 1264030"/>
                <a:gd name="connsiteY19" fmla="*/ 1202324 h 1264076"/>
                <a:gd name="connsiteX20" fmla="*/ 1253250 w 1264030"/>
                <a:gd name="connsiteY20" fmla="*/ 1209777 h 1264076"/>
                <a:gd name="connsiteX21" fmla="*/ 1251296 w 1264030"/>
                <a:gd name="connsiteY21" fmla="*/ 1213868 h 1264076"/>
                <a:gd name="connsiteX22" fmla="*/ 1249115 w 1264030"/>
                <a:gd name="connsiteY22" fmla="*/ 1218140 h 1264076"/>
                <a:gd name="connsiteX23" fmla="*/ 1246888 w 1264030"/>
                <a:gd name="connsiteY23" fmla="*/ 1222684 h 1264076"/>
                <a:gd name="connsiteX24" fmla="*/ 1244161 w 1264030"/>
                <a:gd name="connsiteY24" fmla="*/ 1227501 h 1264076"/>
                <a:gd name="connsiteX25" fmla="*/ 1237844 w 1264030"/>
                <a:gd name="connsiteY25" fmla="*/ 1238090 h 1264076"/>
                <a:gd name="connsiteX26" fmla="*/ 1227255 w 1264030"/>
                <a:gd name="connsiteY26" fmla="*/ 1244407 h 1264076"/>
                <a:gd name="connsiteX27" fmla="*/ 1222438 w 1264030"/>
                <a:gd name="connsiteY27" fmla="*/ 1247134 h 1264076"/>
                <a:gd name="connsiteX28" fmla="*/ 1217893 w 1264030"/>
                <a:gd name="connsiteY28" fmla="*/ 1249361 h 1264076"/>
                <a:gd name="connsiteX29" fmla="*/ 1213621 w 1264030"/>
                <a:gd name="connsiteY29" fmla="*/ 1251542 h 1264076"/>
                <a:gd name="connsiteX30" fmla="*/ 1209531 w 1264030"/>
                <a:gd name="connsiteY30" fmla="*/ 1253497 h 1264076"/>
                <a:gd name="connsiteX31" fmla="*/ 1202078 w 1264030"/>
                <a:gd name="connsiteY31" fmla="*/ 1256723 h 1264076"/>
                <a:gd name="connsiteX32" fmla="*/ 1178173 w 1264030"/>
                <a:gd name="connsiteY32" fmla="*/ 1263631 h 1264076"/>
                <a:gd name="connsiteX33" fmla="*/ 1162313 w 1264030"/>
                <a:gd name="connsiteY33" fmla="*/ 1262495 h 1264076"/>
                <a:gd name="connsiteX34" fmla="*/ 1148679 w 1264030"/>
                <a:gd name="connsiteY34" fmla="*/ 1259177 h 1264076"/>
                <a:gd name="connsiteX35" fmla="*/ 1121411 w 1264030"/>
                <a:gd name="connsiteY35" fmla="*/ 1252451 h 1264076"/>
                <a:gd name="connsiteX36" fmla="*/ 1094507 w 1264030"/>
                <a:gd name="connsiteY36" fmla="*/ 1245362 h 1264076"/>
                <a:gd name="connsiteX37" fmla="*/ 1044198 w 1264030"/>
                <a:gd name="connsiteY37" fmla="*/ 1227638 h 1264076"/>
                <a:gd name="connsiteX38" fmla="*/ 1001070 w 1264030"/>
                <a:gd name="connsiteY38" fmla="*/ 1202733 h 1264076"/>
                <a:gd name="connsiteX39" fmla="*/ 964713 w 1264030"/>
                <a:gd name="connsiteY39" fmla="*/ 1170921 h 1264076"/>
                <a:gd name="connsiteX40" fmla="*/ 930992 w 1264030"/>
                <a:gd name="connsiteY40" fmla="*/ 1136609 h 1264076"/>
                <a:gd name="connsiteX41" fmla="*/ 865731 w 1264030"/>
                <a:gd name="connsiteY41" fmla="*/ 1065804 h 1264076"/>
                <a:gd name="connsiteX42" fmla="*/ 743572 w 1264030"/>
                <a:gd name="connsiteY42" fmla="*/ 915832 h 1264076"/>
                <a:gd name="connsiteX43" fmla="*/ 626958 w 1264030"/>
                <a:gd name="connsiteY43" fmla="*/ 760361 h 1264076"/>
                <a:gd name="connsiteX44" fmla="*/ 504889 w 1264030"/>
                <a:gd name="connsiteY44" fmla="*/ 610389 h 1264076"/>
                <a:gd name="connsiteX45" fmla="*/ 439220 w 1264030"/>
                <a:gd name="connsiteY45" fmla="*/ 540038 h 1264076"/>
                <a:gd name="connsiteX46" fmla="*/ 370142 w 1264030"/>
                <a:gd name="connsiteY46" fmla="*/ 473051 h 1264076"/>
                <a:gd name="connsiteX47" fmla="*/ 211444 w 1264030"/>
                <a:gd name="connsiteY47" fmla="*/ 359436 h 1264076"/>
                <a:gd name="connsiteX48" fmla="*/ 114689 w 1264030"/>
                <a:gd name="connsiteY48" fmla="*/ 320170 h 1264076"/>
                <a:gd name="connsiteX49" fmla="*/ 60154 w 1264030"/>
                <a:gd name="connsiteY49" fmla="*/ 306536 h 1264076"/>
                <a:gd name="connsiteX50" fmla="*/ -244 w 1264030"/>
                <a:gd name="connsiteY50" fmla="*/ 298901 h 126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64030" h="1264076">
                  <a:moveTo>
                    <a:pt x="298928" y="-43"/>
                  </a:moveTo>
                  <a:cubicBezTo>
                    <a:pt x="299810" y="20267"/>
                    <a:pt x="302359" y="40468"/>
                    <a:pt x="306563" y="60355"/>
                  </a:cubicBezTo>
                  <a:cubicBezTo>
                    <a:pt x="310108" y="78770"/>
                    <a:pt x="314661" y="96975"/>
                    <a:pt x="320197" y="114890"/>
                  </a:cubicBezTo>
                  <a:cubicBezTo>
                    <a:pt x="330481" y="148211"/>
                    <a:pt x="343620" y="180582"/>
                    <a:pt x="359462" y="211645"/>
                  </a:cubicBezTo>
                  <a:cubicBezTo>
                    <a:pt x="389415" y="269789"/>
                    <a:pt x="427690" y="323247"/>
                    <a:pt x="473077" y="370343"/>
                  </a:cubicBezTo>
                  <a:cubicBezTo>
                    <a:pt x="494832" y="393943"/>
                    <a:pt x="517160" y="416970"/>
                    <a:pt x="540065" y="439421"/>
                  </a:cubicBezTo>
                  <a:cubicBezTo>
                    <a:pt x="562970" y="461871"/>
                    <a:pt x="586420" y="483762"/>
                    <a:pt x="610415" y="505090"/>
                  </a:cubicBezTo>
                  <a:cubicBezTo>
                    <a:pt x="658452" y="547764"/>
                    <a:pt x="708806" y="588120"/>
                    <a:pt x="760387" y="627158"/>
                  </a:cubicBezTo>
                  <a:cubicBezTo>
                    <a:pt x="811969" y="666197"/>
                    <a:pt x="864368" y="704417"/>
                    <a:pt x="915859" y="743773"/>
                  </a:cubicBezTo>
                  <a:cubicBezTo>
                    <a:pt x="967349" y="783129"/>
                    <a:pt x="1017749" y="823349"/>
                    <a:pt x="1065831" y="865932"/>
                  </a:cubicBezTo>
                  <a:cubicBezTo>
                    <a:pt x="1090067" y="887142"/>
                    <a:pt x="1113672" y="908893"/>
                    <a:pt x="1136636" y="931193"/>
                  </a:cubicBezTo>
                  <a:cubicBezTo>
                    <a:pt x="1148270" y="942236"/>
                    <a:pt x="1159359" y="953643"/>
                    <a:pt x="1170948" y="964914"/>
                  </a:cubicBezTo>
                  <a:cubicBezTo>
                    <a:pt x="1182504" y="976166"/>
                    <a:pt x="1193143" y="988323"/>
                    <a:pt x="1202760" y="1001271"/>
                  </a:cubicBezTo>
                  <a:cubicBezTo>
                    <a:pt x="1212562" y="1014727"/>
                    <a:pt x="1220906" y="1029184"/>
                    <a:pt x="1227664" y="1044399"/>
                  </a:cubicBezTo>
                  <a:cubicBezTo>
                    <a:pt x="1234672" y="1060746"/>
                    <a:pt x="1240503" y="1077575"/>
                    <a:pt x="1245115" y="1094753"/>
                  </a:cubicBezTo>
                  <a:cubicBezTo>
                    <a:pt x="1247660" y="1103524"/>
                    <a:pt x="1249660" y="1112659"/>
                    <a:pt x="1252205" y="1121657"/>
                  </a:cubicBezTo>
                  <a:cubicBezTo>
                    <a:pt x="1254750" y="1130656"/>
                    <a:pt x="1256750" y="1139836"/>
                    <a:pt x="1258931" y="1148925"/>
                  </a:cubicBezTo>
                  <a:lnTo>
                    <a:pt x="1262249" y="1162559"/>
                  </a:lnTo>
                  <a:cubicBezTo>
                    <a:pt x="1263794" y="1167699"/>
                    <a:pt x="1264180" y="1173112"/>
                    <a:pt x="1263385" y="1178419"/>
                  </a:cubicBezTo>
                  <a:cubicBezTo>
                    <a:pt x="1262180" y="1186664"/>
                    <a:pt x="1259858" y="1194708"/>
                    <a:pt x="1256477" y="1202324"/>
                  </a:cubicBezTo>
                  <a:lnTo>
                    <a:pt x="1253250" y="1209777"/>
                  </a:lnTo>
                  <a:cubicBezTo>
                    <a:pt x="1252796" y="1210959"/>
                    <a:pt x="1252023" y="1212459"/>
                    <a:pt x="1251296" y="1213868"/>
                  </a:cubicBezTo>
                  <a:lnTo>
                    <a:pt x="1249115" y="1218140"/>
                  </a:lnTo>
                  <a:cubicBezTo>
                    <a:pt x="1248388" y="1219639"/>
                    <a:pt x="1247797" y="1220912"/>
                    <a:pt x="1246888" y="1222684"/>
                  </a:cubicBezTo>
                  <a:lnTo>
                    <a:pt x="1244161" y="1227501"/>
                  </a:lnTo>
                  <a:cubicBezTo>
                    <a:pt x="1242570" y="1230546"/>
                    <a:pt x="1239980" y="1234546"/>
                    <a:pt x="1237844" y="1238090"/>
                  </a:cubicBezTo>
                  <a:cubicBezTo>
                    <a:pt x="1234299" y="1240226"/>
                    <a:pt x="1230300" y="1242635"/>
                    <a:pt x="1227255" y="1244407"/>
                  </a:cubicBezTo>
                  <a:lnTo>
                    <a:pt x="1222438" y="1247134"/>
                  </a:lnTo>
                  <a:cubicBezTo>
                    <a:pt x="1220802" y="1248043"/>
                    <a:pt x="1219529" y="1248634"/>
                    <a:pt x="1217893" y="1249361"/>
                  </a:cubicBezTo>
                  <a:lnTo>
                    <a:pt x="1213621" y="1251542"/>
                  </a:lnTo>
                  <a:cubicBezTo>
                    <a:pt x="1212212" y="1252269"/>
                    <a:pt x="1210713" y="1253042"/>
                    <a:pt x="1209531" y="1253497"/>
                  </a:cubicBezTo>
                  <a:lnTo>
                    <a:pt x="1202078" y="1256723"/>
                  </a:lnTo>
                  <a:cubicBezTo>
                    <a:pt x="1194461" y="1260104"/>
                    <a:pt x="1186417" y="1262431"/>
                    <a:pt x="1178173" y="1263631"/>
                  </a:cubicBezTo>
                  <a:cubicBezTo>
                    <a:pt x="1172865" y="1264426"/>
                    <a:pt x="1167453" y="1264040"/>
                    <a:pt x="1162313" y="1262495"/>
                  </a:cubicBezTo>
                  <a:lnTo>
                    <a:pt x="1148679" y="1259177"/>
                  </a:lnTo>
                  <a:cubicBezTo>
                    <a:pt x="1139590" y="1256996"/>
                    <a:pt x="1130500" y="1254633"/>
                    <a:pt x="1121411" y="1252451"/>
                  </a:cubicBezTo>
                  <a:cubicBezTo>
                    <a:pt x="1112322" y="1250270"/>
                    <a:pt x="1103233" y="1247907"/>
                    <a:pt x="1094507" y="1245362"/>
                  </a:cubicBezTo>
                  <a:cubicBezTo>
                    <a:pt x="1077338" y="1240658"/>
                    <a:pt x="1060527" y="1234736"/>
                    <a:pt x="1044198" y="1227638"/>
                  </a:cubicBezTo>
                  <a:cubicBezTo>
                    <a:pt x="1028983" y="1220880"/>
                    <a:pt x="1014527" y="1212536"/>
                    <a:pt x="1001070" y="1202733"/>
                  </a:cubicBezTo>
                  <a:cubicBezTo>
                    <a:pt x="988122" y="1193117"/>
                    <a:pt x="975965" y="1182478"/>
                    <a:pt x="964713" y="1170921"/>
                  </a:cubicBezTo>
                  <a:cubicBezTo>
                    <a:pt x="953442" y="1159514"/>
                    <a:pt x="941990" y="1148198"/>
                    <a:pt x="930992" y="1136609"/>
                  </a:cubicBezTo>
                  <a:cubicBezTo>
                    <a:pt x="908665" y="1113555"/>
                    <a:pt x="886910" y="1089950"/>
                    <a:pt x="865731" y="1065804"/>
                  </a:cubicBezTo>
                  <a:cubicBezTo>
                    <a:pt x="823149" y="1017722"/>
                    <a:pt x="782747" y="967413"/>
                    <a:pt x="743572" y="915832"/>
                  </a:cubicBezTo>
                  <a:cubicBezTo>
                    <a:pt x="704398" y="864251"/>
                    <a:pt x="666087" y="811942"/>
                    <a:pt x="626958" y="760361"/>
                  </a:cubicBezTo>
                  <a:cubicBezTo>
                    <a:pt x="587829" y="708780"/>
                    <a:pt x="547563" y="658335"/>
                    <a:pt x="504889" y="610389"/>
                  </a:cubicBezTo>
                  <a:cubicBezTo>
                    <a:pt x="483680" y="586334"/>
                    <a:pt x="461793" y="562884"/>
                    <a:pt x="439220" y="540038"/>
                  </a:cubicBezTo>
                  <a:cubicBezTo>
                    <a:pt x="416647" y="517193"/>
                    <a:pt x="393624" y="494865"/>
                    <a:pt x="370142" y="473051"/>
                  </a:cubicBezTo>
                  <a:cubicBezTo>
                    <a:pt x="323046" y="427664"/>
                    <a:pt x="269588" y="389389"/>
                    <a:pt x="211444" y="359436"/>
                  </a:cubicBezTo>
                  <a:cubicBezTo>
                    <a:pt x="180382" y="343593"/>
                    <a:pt x="148011" y="330455"/>
                    <a:pt x="114689" y="320170"/>
                  </a:cubicBezTo>
                  <a:cubicBezTo>
                    <a:pt x="96775" y="314635"/>
                    <a:pt x="78569" y="310081"/>
                    <a:pt x="60154" y="306536"/>
                  </a:cubicBezTo>
                  <a:cubicBezTo>
                    <a:pt x="40267" y="302333"/>
                    <a:pt x="20066" y="299778"/>
                    <a:pt x="-244" y="298901"/>
                  </a:cubicBezTo>
                  <a:close/>
                </a:path>
              </a:pathLst>
            </a:custGeom>
            <a:solidFill>
              <a:schemeClr val="bg1"/>
            </a:solidFill>
            <a:ln w="4538" cap="flat">
              <a:noFill/>
              <a:prstDash val="solid"/>
              <a:miter/>
            </a:ln>
          </p:spPr>
          <p:txBody>
            <a:bodyPr rtlCol="0" anchor="ctr"/>
            <a:lstStyle/>
            <a:p>
              <a:endParaRPr lang="en-US"/>
            </a:p>
          </p:txBody>
        </p:sp>
        <p:sp>
          <p:nvSpPr>
            <p:cNvPr id="55" name="Brīvforma: forma 26">
              <a:extLst>
                <a:ext uri="{FF2B5EF4-FFF2-40B4-BE49-F238E27FC236}">
                  <a16:creationId xmlns:a16="http://schemas.microsoft.com/office/drawing/2014/main" xmlns="" id="{E9F2A7EF-D4B9-4C81-443E-0FF04CC2552F}"/>
                </a:ext>
              </a:extLst>
            </p:cNvPr>
            <p:cNvSpPr/>
            <p:nvPr/>
          </p:nvSpPr>
          <p:spPr>
            <a:xfrm>
              <a:off x="1904945" y="2407098"/>
              <a:ext cx="464186" cy="463277"/>
            </a:xfrm>
            <a:custGeom>
              <a:avLst/>
              <a:gdLst>
                <a:gd name="connsiteX0" fmla="*/ -244 w 464186"/>
                <a:gd name="connsiteY0" fmla="*/ -43 h 463277"/>
                <a:gd name="connsiteX1" fmla="*/ 463943 w 464186"/>
                <a:gd name="connsiteY1" fmla="*/ 463234 h 463277"/>
              </a:gdLst>
              <a:ahLst/>
              <a:cxnLst>
                <a:cxn ang="0">
                  <a:pos x="connsiteX0" y="connsiteY0"/>
                </a:cxn>
                <a:cxn ang="0">
                  <a:pos x="connsiteX1" y="connsiteY1"/>
                </a:cxn>
              </a:cxnLst>
              <a:rect l="l" t="t" r="r" b="b"/>
              <a:pathLst>
                <a:path w="464186" h="463277">
                  <a:moveTo>
                    <a:pt x="-244" y="-43"/>
                  </a:moveTo>
                  <a:cubicBezTo>
                    <a:pt x="215330" y="78220"/>
                    <a:pt x="385257" y="247815"/>
                    <a:pt x="463943" y="463234"/>
                  </a:cubicBezTo>
                </a:path>
              </a:pathLst>
            </a:custGeom>
            <a:noFill/>
            <a:ln w="45376"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195952670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lv-LV" sz="2800" b="1" dirty="0" smtClean="0">
                <a:latin typeface="Roboto" panose="02000000000000000000" pitchFamily="2" charset="0"/>
                <a:ea typeface="Roboto" panose="02000000000000000000" pitchFamily="2" charset="0"/>
                <a:cs typeface="Roboto" panose="02000000000000000000" pitchFamily="2" charset="0"/>
              </a:rPr>
              <a:t>Participation in</a:t>
            </a:r>
          </a:p>
          <a:p>
            <a:pPr marL="182563"/>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Joint B</a:t>
            </a:r>
            <a:r>
              <a:rPr lang="lv-LV" sz="2800" b="1" dirty="0" smtClean="0">
                <a:latin typeface="Roboto" panose="02000000000000000000" pitchFamily="2" charset="0"/>
                <a:ea typeface="Roboto" panose="02000000000000000000" pitchFamily="2" charset="0"/>
                <a:cs typeface="Roboto" panose="02000000000000000000" pitchFamily="2" charset="0"/>
              </a:rPr>
              <a:t>altic Assembly</a:t>
            </a:r>
            <a:r>
              <a:rPr lang="en-GB" sz="2800" b="1" dirty="0" smtClean="0">
                <a:latin typeface="Roboto" panose="02000000000000000000" pitchFamily="2" charset="0"/>
                <a:ea typeface="Roboto" panose="02000000000000000000" pitchFamily="2" charset="0"/>
                <a:cs typeface="Roboto" panose="02000000000000000000" pitchFamily="2" charset="0"/>
              </a:rPr>
              <a:t> meeting</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of </a:t>
            </a:r>
            <a:r>
              <a:rPr lang="en-GB" sz="2800" b="1" dirty="0">
                <a:latin typeface="Roboto" panose="02000000000000000000" pitchFamily="2" charset="0"/>
                <a:ea typeface="Roboto" panose="02000000000000000000" pitchFamily="2" charset="0"/>
                <a:cs typeface="Roboto" panose="02000000000000000000" pitchFamily="2" charset="0"/>
              </a:rPr>
              <a:t>the Education, </a:t>
            </a:r>
            <a:r>
              <a:rPr lang="en-GB" sz="2800" b="1" dirty="0" smtClean="0">
                <a:latin typeface="Roboto" panose="02000000000000000000" pitchFamily="2" charset="0"/>
                <a:ea typeface="Roboto" panose="02000000000000000000" pitchFamily="2" charset="0"/>
                <a:cs typeface="Roboto" panose="02000000000000000000" pitchFamily="2" charset="0"/>
              </a:rPr>
              <a:t>Science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Culture </a:t>
            </a:r>
            <a:r>
              <a:rPr lang="en-GB" sz="2800" b="1" dirty="0" smtClean="0">
                <a:latin typeface="Roboto" panose="02000000000000000000" pitchFamily="2" charset="0"/>
                <a:ea typeface="Roboto" panose="02000000000000000000" pitchFamily="2" charset="0"/>
                <a:cs typeface="Roboto" panose="02000000000000000000" pitchFamily="2" charset="0"/>
              </a:rPr>
              <a:t>Committee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the Health, </a:t>
            </a:r>
            <a:r>
              <a:rPr lang="en-GB" sz="2800" b="1" dirty="0" smtClean="0">
                <a:latin typeface="Roboto" panose="02000000000000000000" pitchFamily="2" charset="0"/>
                <a:ea typeface="Roboto" panose="02000000000000000000" pitchFamily="2" charset="0"/>
                <a:cs typeface="Roboto" panose="02000000000000000000" pitchFamily="2" charset="0"/>
              </a:rPr>
              <a:t>Welfare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Family Committee </a:t>
            </a:r>
          </a:p>
        </p:txBody>
      </p:sp>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0" name="Ovāls 26">
            <a:extLst>
              <a:ext uri="{FF2B5EF4-FFF2-40B4-BE49-F238E27FC236}">
                <a16:creationId xmlns:a16="http://schemas.microsoft.com/office/drawing/2014/main" xmlns="" id="{1FDBCF0D-6ABE-ED71-D137-A4EDB442B9D7}"/>
              </a:ext>
            </a:extLst>
          </p:cNvPr>
          <p:cNvSpPr/>
          <p:nvPr/>
        </p:nvSpPr>
        <p:spPr>
          <a:xfrm>
            <a:off x="258732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1" name="Taisns savienotājs 35">
            <a:extLst>
              <a:ext uri="{FF2B5EF4-FFF2-40B4-BE49-F238E27FC236}">
                <a16:creationId xmlns:a16="http://schemas.microsoft.com/office/drawing/2014/main" xmlns="" id="{BE725525-4CC1-9EFA-0242-D5AB9DD1FC65}"/>
              </a:ext>
            </a:extLst>
          </p:cNvPr>
          <p:cNvCxnSpPr>
            <a:cxnSpLocks/>
          </p:cNvCxnSpPr>
          <p:nvPr/>
        </p:nvCxnSpPr>
        <p:spPr>
          <a:xfrm>
            <a:off x="260906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55C5AC89-CE09-C621-0A37-CA8AC09F6E93}"/>
              </a:ext>
            </a:extLst>
          </p:cNvPr>
          <p:cNvSpPr txBox="1"/>
          <p:nvPr/>
        </p:nvSpPr>
        <p:spPr>
          <a:xfrm>
            <a:off x="259102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Nov</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5" name="Ovāls 26">
            <a:extLst>
              <a:ext uri="{FF2B5EF4-FFF2-40B4-BE49-F238E27FC236}">
                <a16:creationId xmlns:a16="http://schemas.microsoft.com/office/drawing/2014/main" xmlns="" id="{1FDBCF0D-6ABE-ED71-D137-A4EDB442B9D7}"/>
              </a:ext>
            </a:extLst>
          </p:cNvPr>
          <p:cNvSpPr/>
          <p:nvPr/>
        </p:nvSpPr>
        <p:spPr>
          <a:xfrm>
            <a:off x="4220118" y="6167533"/>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6" name="Taisns savienotājs 35">
            <a:extLst>
              <a:ext uri="{FF2B5EF4-FFF2-40B4-BE49-F238E27FC236}">
                <a16:creationId xmlns:a16="http://schemas.microsoft.com/office/drawing/2014/main" xmlns="" id="{BE725525-4CC1-9EFA-0242-D5AB9DD1FC65}"/>
              </a:ext>
            </a:extLst>
          </p:cNvPr>
          <p:cNvCxnSpPr>
            <a:cxnSpLocks/>
          </p:cNvCxnSpPr>
          <p:nvPr/>
        </p:nvCxnSpPr>
        <p:spPr>
          <a:xfrm>
            <a:off x="4241853" y="5567949"/>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55C5AC89-CE09-C621-0A37-CA8AC09F6E93}"/>
              </a:ext>
            </a:extLst>
          </p:cNvPr>
          <p:cNvSpPr txBox="1"/>
          <p:nvPr/>
        </p:nvSpPr>
        <p:spPr>
          <a:xfrm>
            <a:off x="4223815" y="5567949"/>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Jan</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9" name="Ovāls 26">
            <a:extLst>
              <a:ext uri="{FF2B5EF4-FFF2-40B4-BE49-F238E27FC236}">
                <a16:creationId xmlns:a16="http://schemas.microsoft.com/office/drawing/2014/main" xmlns="" id="{1FDBCF0D-6ABE-ED71-D137-A4EDB442B9D7}"/>
              </a:ext>
            </a:extLst>
          </p:cNvPr>
          <p:cNvSpPr/>
          <p:nvPr/>
        </p:nvSpPr>
        <p:spPr>
          <a:xfrm>
            <a:off x="588880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1" name="Taisns savienotājs 35">
            <a:extLst>
              <a:ext uri="{FF2B5EF4-FFF2-40B4-BE49-F238E27FC236}">
                <a16:creationId xmlns:a16="http://schemas.microsoft.com/office/drawing/2014/main" xmlns="" id="{BE725525-4CC1-9EFA-0242-D5AB9DD1FC65}"/>
              </a:ext>
            </a:extLst>
          </p:cNvPr>
          <p:cNvCxnSpPr>
            <a:cxnSpLocks/>
          </p:cNvCxnSpPr>
          <p:nvPr/>
        </p:nvCxnSpPr>
        <p:spPr>
          <a:xfrm>
            <a:off x="591054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55C5AC89-CE09-C621-0A37-CA8AC09F6E93}"/>
              </a:ext>
            </a:extLst>
          </p:cNvPr>
          <p:cNvSpPr txBox="1"/>
          <p:nvPr/>
        </p:nvSpPr>
        <p:spPr>
          <a:xfrm>
            <a:off x="589250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Feb</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23" name="Ovāls 26">
            <a:extLst>
              <a:ext uri="{FF2B5EF4-FFF2-40B4-BE49-F238E27FC236}">
                <a16:creationId xmlns:a16="http://schemas.microsoft.com/office/drawing/2014/main" xmlns="" id="{1FDBCF0D-6ABE-ED71-D137-A4EDB442B9D7}"/>
              </a:ext>
            </a:extLst>
          </p:cNvPr>
          <p:cNvSpPr/>
          <p:nvPr/>
        </p:nvSpPr>
        <p:spPr>
          <a:xfrm>
            <a:off x="7453315"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7" name="Taisns savienotājs 35">
            <a:extLst>
              <a:ext uri="{FF2B5EF4-FFF2-40B4-BE49-F238E27FC236}">
                <a16:creationId xmlns:a16="http://schemas.microsoft.com/office/drawing/2014/main" xmlns="" id="{BE725525-4CC1-9EFA-0242-D5AB9DD1FC65}"/>
              </a:ext>
            </a:extLst>
          </p:cNvPr>
          <p:cNvCxnSpPr>
            <a:cxnSpLocks/>
          </p:cNvCxnSpPr>
          <p:nvPr/>
        </p:nvCxnSpPr>
        <p:spPr>
          <a:xfrm>
            <a:off x="7475050"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xmlns="" id="{55C5AC89-CE09-C621-0A37-CA8AC09F6E93}"/>
              </a:ext>
            </a:extLst>
          </p:cNvPr>
          <p:cNvSpPr txBox="1"/>
          <p:nvPr/>
        </p:nvSpPr>
        <p:spPr>
          <a:xfrm>
            <a:off x="7457011" y="5567950"/>
            <a:ext cx="2856031"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8</a:t>
            </a:r>
            <a:r>
              <a:rPr lang="lv-LV" sz="2400" b="1" baseline="30000" dirty="0" smtClean="0">
                <a:solidFill>
                  <a:srgbClr val="0066CC"/>
                </a:solidFill>
                <a:latin typeface="Roboto" panose="02000000000000000000" pitchFamily="2" charset="0"/>
                <a:ea typeface="Roboto" panose="02000000000000000000" pitchFamily="2" charset="0"/>
                <a:cs typeface="Roboto" panose="02000000000000000000" pitchFamily="2" charset="0"/>
              </a:rPr>
              <a:t>th</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of March</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409" y="1509288"/>
            <a:ext cx="6254591" cy="3534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586292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Further stakeholder engagement activities</a:t>
            </a:r>
            <a:endParaRPr lang="en-US" b="1" dirty="0"/>
          </a:p>
        </p:txBody>
      </p:sp>
      <p:sp>
        <p:nvSpPr>
          <p:cNvPr id="33" name="Taisnstūris 32">
            <a:extLst>
              <a:ext uri="{FF2B5EF4-FFF2-40B4-BE49-F238E27FC236}">
                <a16:creationId xmlns:a16="http://schemas.microsoft.com/office/drawing/2014/main" xmlns="" id="{64B7D8EC-4381-5901-9DBB-8CAEBD4EC85D}"/>
              </a:ext>
            </a:extLst>
          </p:cNvPr>
          <p:cNvSpPr/>
          <p:nvPr/>
        </p:nvSpPr>
        <p:spPr>
          <a:xfrm flipH="1">
            <a:off x="1984248" y="920899"/>
            <a:ext cx="7007352" cy="167022"/>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aisnstūris 22">
            <a:extLst>
              <a:ext uri="{FF2B5EF4-FFF2-40B4-BE49-F238E27FC236}">
                <a16:creationId xmlns:a16="http://schemas.microsoft.com/office/drawing/2014/main" xmlns="" id="{593503DE-2278-3B10-A74F-C79FF855E146}"/>
              </a:ext>
            </a:extLst>
          </p:cNvPr>
          <p:cNvSpPr/>
          <p:nvPr/>
        </p:nvSpPr>
        <p:spPr>
          <a:xfrm>
            <a:off x="0" y="6130773"/>
            <a:ext cx="12191998" cy="433388"/>
          </a:xfrm>
          <a:prstGeom prst="rect">
            <a:avLst/>
          </a:prstGeom>
          <a:gradFill>
            <a:gsLst>
              <a:gs pos="38000">
                <a:srgbClr val="B5B5ED"/>
              </a:gs>
              <a:gs pos="0">
                <a:srgbClr val="B5B5ED">
                  <a:alpha val="0"/>
                </a:srgbClr>
              </a:gs>
              <a:gs pos="100000">
                <a:srgbClr val="6B6BDB"/>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aisnstūris 20">
            <a:extLst>
              <a:ext uri="{FF2B5EF4-FFF2-40B4-BE49-F238E27FC236}">
                <a16:creationId xmlns:a16="http://schemas.microsoft.com/office/drawing/2014/main" xmlns="" id="{70A0F4BA-F70E-4ACC-8179-C2094CA3553B}"/>
              </a:ext>
            </a:extLst>
          </p:cNvPr>
          <p:cNvSpPr/>
          <p:nvPr/>
        </p:nvSpPr>
        <p:spPr>
          <a:xfrm>
            <a:off x="0" y="1641191"/>
            <a:ext cx="6095999" cy="3270719"/>
          </a:xfrm>
          <a:prstGeom prst="rect">
            <a:avLst/>
          </a:prstGeom>
          <a:gradFill>
            <a:gsLst>
              <a:gs pos="0">
                <a:srgbClr val="000066"/>
              </a:gs>
              <a:gs pos="100000">
                <a:srgbClr val="00006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r>
              <a:rPr lang="lv-LV" sz="2800" b="1" dirty="0" smtClean="0">
                <a:latin typeface="Roboto" panose="02000000000000000000" pitchFamily="2" charset="0"/>
                <a:ea typeface="Roboto" panose="02000000000000000000" pitchFamily="2" charset="0"/>
                <a:cs typeface="Roboto" panose="02000000000000000000" pitchFamily="2" charset="0"/>
              </a:rPr>
              <a:t>Participation in</a:t>
            </a:r>
          </a:p>
          <a:p>
            <a:pPr marL="182563"/>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Joint B</a:t>
            </a:r>
            <a:r>
              <a:rPr lang="lv-LV" sz="2800" b="1" dirty="0" smtClean="0">
                <a:latin typeface="Roboto" panose="02000000000000000000" pitchFamily="2" charset="0"/>
                <a:ea typeface="Roboto" panose="02000000000000000000" pitchFamily="2" charset="0"/>
                <a:cs typeface="Roboto" panose="02000000000000000000" pitchFamily="2" charset="0"/>
              </a:rPr>
              <a:t>altic Assembly</a:t>
            </a:r>
            <a:r>
              <a:rPr lang="en-GB" sz="2800" b="1" dirty="0" smtClean="0">
                <a:latin typeface="Roboto" panose="02000000000000000000" pitchFamily="2" charset="0"/>
                <a:ea typeface="Roboto" panose="02000000000000000000" pitchFamily="2" charset="0"/>
                <a:cs typeface="Roboto" panose="02000000000000000000" pitchFamily="2" charset="0"/>
              </a:rPr>
              <a:t> meeting</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of </a:t>
            </a:r>
            <a:r>
              <a:rPr lang="en-GB" sz="2800" b="1" dirty="0">
                <a:latin typeface="Roboto" panose="02000000000000000000" pitchFamily="2" charset="0"/>
                <a:ea typeface="Roboto" panose="02000000000000000000" pitchFamily="2" charset="0"/>
                <a:cs typeface="Roboto" panose="02000000000000000000" pitchFamily="2" charset="0"/>
              </a:rPr>
              <a:t>the Education, </a:t>
            </a:r>
            <a:r>
              <a:rPr lang="en-GB" sz="2800" b="1" dirty="0" smtClean="0">
                <a:latin typeface="Roboto" panose="02000000000000000000" pitchFamily="2" charset="0"/>
                <a:ea typeface="Roboto" panose="02000000000000000000" pitchFamily="2" charset="0"/>
                <a:cs typeface="Roboto" panose="02000000000000000000" pitchFamily="2" charset="0"/>
              </a:rPr>
              <a:t>Science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Culture </a:t>
            </a:r>
            <a:r>
              <a:rPr lang="en-GB" sz="2800" b="1" dirty="0" smtClean="0">
                <a:latin typeface="Roboto" panose="02000000000000000000" pitchFamily="2" charset="0"/>
                <a:ea typeface="Roboto" panose="02000000000000000000" pitchFamily="2" charset="0"/>
                <a:cs typeface="Roboto" panose="02000000000000000000" pitchFamily="2" charset="0"/>
              </a:rPr>
              <a:t>Committee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the Health, </a:t>
            </a:r>
            <a:r>
              <a:rPr lang="en-GB" sz="2800" b="1" dirty="0" smtClean="0">
                <a:latin typeface="Roboto" panose="02000000000000000000" pitchFamily="2" charset="0"/>
                <a:ea typeface="Roboto" panose="02000000000000000000" pitchFamily="2" charset="0"/>
                <a:cs typeface="Roboto" panose="02000000000000000000" pitchFamily="2" charset="0"/>
              </a:rPr>
              <a:t>Welfare</a:t>
            </a:r>
            <a:endParaRPr lang="lv-LV" sz="2800" b="1" dirty="0" smtClean="0">
              <a:latin typeface="Roboto" panose="02000000000000000000" pitchFamily="2" charset="0"/>
              <a:ea typeface="Roboto" panose="02000000000000000000" pitchFamily="2" charset="0"/>
              <a:cs typeface="Roboto" panose="02000000000000000000" pitchFamily="2" charset="0"/>
            </a:endParaRPr>
          </a:p>
          <a:p>
            <a:pPr marL="182563"/>
            <a:r>
              <a:rPr lang="en-GB" sz="2800" b="1" dirty="0" smtClean="0">
                <a:latin typeface="Roboto" panose="02000000000000000000" pitchFamily="2" charset="0"/>
                <a:ea typeface="Roboto" panose="02000000000000000000" pitchFamily="2" charset="0"/>
                <a:cs typeface="Roboto" panose="02000000000000000000" pitchFamily="2" charset="0"/>
              </a:rPr>
              <a:t>and </a:t>
            </a:r>
            <a:r>
              <a:rPr lang="en-GB" sz="2800" b="1" dirty="0">
                <a:latin typeface="Roboto" panose="02000000000000000000" pitchFamily="2" charset="0"/>
                <a:ea typeface="Roboto" panose="02000000000000000000" pitchFamily="2" charset="0"/>
                <a:cs typeface="Roboto" panose="02000000000000000000" pitchFamily="2" charset="0"/>
              </a:rPr>
              <a:t>Family Committee </a:t>
            </a:r>
          </a:p>
        </p:txBody>
      </p:sp>
      <p:sp>
        <p:nvSpPr>
          <p:cNvPr id="24" name="Ovāls 26">
            <a:extLst>
              <a:ext uri="{FF2B5EF4-FFF2-40B4-BE49-F238E27FC236}">
                <a16:creationId xmlns:a16="http://schemas.microsoft.com/office/drawing/2014/main" xmlns="" id="{1FDBCF0D-6ABE-ED71-D137-A4EDB442B9D7}"/>
              </a:ext>
            </a:extLst>
          </p:cNvPr>
          <p:cNvSpPr/>
          <p:nvPr/>
        </p:nvSpPr>
        <p:spPr>
          <a:xfrm>
            <a:off x="963983"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5" name="Taisns savienotājs 35">
            <a:extLst>
              <a:ext uri="{FF2B5EF4-FFF2-40B4-BE49-F238E27FC236}">
                <a16:creationId xmlns:a16="http://schemas.microsoft.com/office/drawing/2014/main" xmlns="" id="{BE725525-4CC1-9EFA-0242-D5AB9DD1FC65}"/>
              </a:ext>
            </a:extLst>
          </p:cNvPr>
          <p:cNvCxnSpPr>
            <a:cxnSpLocks/>
          </p:cNvCxnSpPr>
          <p:nvPr/>
        </p:nvCxnSpPr>
        <p:spPr>
          <a:xfrm>
            <a:off x="985718"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xmlns="" id="{55C5AC89-CE09-C621-0A37-CA8AC09F6E93}"/>
              </a:ext>
            </a:extLst>
          </p:cNvPr>
          <p:cNvSpPr txBox="1"/>
          <p:nvPr/>
        </p:nvSpPr>
        <p:spPr>
          <a:xfrm>
            <a:off x="967680" y="5567950"/>
            <a:ext cx="2177937" cy="461665"/>
          </a:xfrm>
          <a:prstGeom prst="rect">
            <a:avLst/>
          </a:prstGeom>
          <a:noFill/>
        </p:spPr>
        <p:txBody>
          <a:bodyPr wrap="square" rtlCol="0">
            <a:spAutoFit/>
          </a:bodyPr>
          <a:lstStyle/>
          <a:p>
            <a:pPr defTabSz="914400"/>
            <a:r>
              <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rPr>
              <a:t>Oct </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0" name="Ovāls 26">
            <a:extLst>
              <a:ext uri="{FF2B5EF4-FFF2-40B4-BE49-F238E27FC236}">
                <a16:creationId xmlns:a16="http://schemas.microsoft.com/office/drawing/2014/main" xmlns="" id="{1FDBCF0D-6ABE-ED71-D137-A4EDB442B9D7}"/>
              </a:ext>
            </a:extLst>
          </p:cNvPr>
          <p:cNvSpPr/>
          <p:nvPr/>
        </p:nvSpPr>
        <p:spPr>
          <a:xfrm>
            <a:off x="258732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1" name="Taisns savienotājs 35">
            <a:extLst>
              <a:ext uri="{FF2B5EF4-FFF2-40B4-BE49-F238E27FC236}">
                <a16:creationId xmlns:a16="http://schemas.microsoft.com/office/drawing/2014/main" xmlns="" id="{BE725525-4CC1-9EFA-0242-D5AB9DD1FC65}"/>
              </a:ext>
            </a:extLst>
          </p:cNvPr>
          <p:cNvCxnSpPr>
            <a:cxnSpLocks/>
          </p:cNvCxnSpPr>
          <p:nvPr/>
        </p:nvCxnSpPr>
        <p:spPr>
          <a:xfrm>
            <a:off x="260906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55C5AC89-CE09-C621-0A37-CA8AC09F6E93}"/>
              </a:ext>
            </a:extLst>
          </p:cNvPr>
          <p:cNvSpPr txBox="1"/>
          <p:nvPr/>
        </p:nvSpPr>
        <p:spPr>
          <a:xfrm>
            <a:off x="259102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Nov</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3</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5" name="Ovāls 26">
            <a:extLst>
              <a:ext uri="{FF2B5EF4-FFF2-40B4-BE49-F238E27FC236}">
                <a16:creationId xmlns:a16="http://schemas.microsoft.com/office/drawing/2014/main" xmlns="" id="{1FDBCF0D-6ABE-ED71-D137-A4EDB442B9D7}"/>
              </a:ext>
            </a:extLst>
          </p:cNvPr>
          <p:cNvSpPr/>
          <p:nvPr/>
        </p:nvSpPr>
        <p:spPr>
          <a:xfrm>
            <a:off x="4220118" y="6167533"/>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6" name="Taisns savienotājs 35">
            <a:extLst>
              <a:ext uri="{FF2B5EF4-FFF2-40B4-BE49-F238E27FC236}">
                <a16:creationId xmlns:a16="http://schemas.microsoft.com/office/drawing/2014/main" xmlns="" id="{BE725525-4CC1-9EFA-0242-D5AB9DD1FC65}"/>
              </a:ext>
            </a:extLst>
          </p:cNvPr>
          <p:cNvCxnSpPr>
            <a:cxnSpLocks/>
          </p:cNvCxnSpPr>
          <p:nvPr/>
        </p:nvCxnSpPr>
        <p:spPr>
          <a:xfrm>
            <a:off x="4241853" y="5567949"/>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55C5AC89-CE09-C621-0A37-CA8AC09F6E93}"/>
              </a:ext>
            </a:extLst>
          </p:cNvPr>
          <p:cNvSpPr txBox="1"/>
          <p:nvPr/>
        </p:nvSpPr>
        <p:spPr>
          <a:xfrm>
            <a:off x="4223815" y="5567949"/>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Jan</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19" name="Ovāls 26">
            <a:extLst>
              <a:ext uri="{FF2B5EF4-FFF2-40B4-BE49-F238E27FC236}">
                <a16:creationId xmlns:a16="http://schemas.microsoft.com/office/drawing/2014/main" xmlns="" id="{1FDBCF0D-6ABE-ED71-D137-A4EDB442B9D7}"/>
              </a:ext>
            </a:extLst>
          </p:cNvPr>
          <p:cNvSpPr/>
          <p:nvPr/>
        </p:nvSpPr>
        <p:spPr>
          <a:xfrm>
            <a:off x="5888806"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1" name="Taisns savienotājs 35">
            <a:extLst>
              <a:ext uri="{FF2B5EF4-FFF2-40B4-BE49-F238E27FC236}">
                <a16:creationId xmlns:a16="http://schemas.microsoft.com/office/drawing/2014/main" xmlns="" id="{BE725525-4CC1-9EFA-0242-D5AB9DD1FC65}"/>
              </a:ext>
            </a:extLst>
          </p:cNvPr>
          <p:cNvCxnSpPr>
            <a:cxnSpLocks/>
          </p:cNvCxnSpPr>
          <p:nvPr/>
        </p:nvCxnSpPr>
        <p:spPr>
          <a:xfrm>
            <a:off x="5910541"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55C5AC89-CE09-C621-0A37-CA8AC09F6E93}"/>
              </a:ext>
            </a:extLst>
          </p:cNvPr>
          <p:cNvSpPr txBox="1"/>
          <p:nvPr/>
        </p:nvSpPr>
        <p:spPr>
          <a:xfrm>
            <a:off x="5892503" y="5567950"/>
            <a:ext cx="2177937"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Feb</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sp>
        <p:nvSpPr>
          <p:cNvPr id="23" name="Ovāls 26">
            <a:extLst>
              <a:ext uri="{FF2B5EF4-FFF2-40B4-BE49-F238E27FC236}">
                <a16:creationId xmlns:a16="http://schemas.microsoft.com/office/drawing/2014/main" xmlns="" id="{1FDBCF0D-6ABE-ED71-D137-A4EDB442B9D7}"/>
              </a:ext>
            </a:extLst>
          </p:cNvPr>
          <p:cNvSpPr/>
          <p:nvPr/>
        </p:nvSpPr>
        <p:spPr>
          <a:xfrm>
            <a:off x="7453315" y="6167534"/>
            <a:ext cx="359865" cy="359865"/>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7" name="Taisns savienotājs 35">
            <a:extLst>
              <a:ext uri="{FF2B5EF4-FFF2-40B4-BE49-F238E27FC236}">
                <a16:creationId xmlns:a16="http://schemas.microsoft.com/office/drawing/2014/main" xmlns="" id="{BE725525-4CC1-9EFA-0242-D5AB9DD1FC65}"/>
              </a:ext>
            </a:extLst>
          </p:cNvPr>
          <p:cNvCxnSpPr>
            <a:cxnSpLocks/>
          </p:cNvCxnSpPr>
          <p:nvPr/>
        </p:nvCxnSpPr>
        <p:spPr>
          <a:xfrm>
            <a:off x="7475050" y="5567950"/>
            <a:ext cx="0" cy="779517"/>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xmlns="" id="{55C5AC89-CE09-C621-0A37-CA8AC09F6E93}"/>
              </a:ext>
            </a:extLst>
          </p:cNvPr>
          <p:cNvSpPr txBox="1"/>
          <p:nvPr/>
        </p:nvSpPr>
        <p:spPr>
          <a:xfrm>
            <a:off x="7457011" y="5567950"/>
            <a:ext cx="2856031" cy="461665"/>
          </a:xfrm>
          <a:prstGeom prst="rect">
            <a:avLst/>
          </a:prstGeom>
          <a:noFill/>
        </p:spPr>
        <p:txBody>
          <a:bodyPr wrap="square" rtlCol="0">
            <a:spAutoFit/>
          </a:bodyPr>
          <a:lstStyle/>
          <a:p>
            <a:pPr defTabSz="914400"/>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8</a:t>
            </a:r>
            <a:r>
              <a:rPr lang="lv-LV" sz="2400" b="1" baseline="30000" dirty="0" smtClean="0">
                <a:solidFill>
                  <a:srgbClr val="0066CC"/>
                </a:solidFill>
                <a:latin typeface="Roboto" panose="02000000000000000000" pitchFamily="2" charset="0"/>
                <a:ea typeface="Roboto" panose="02000000000000000000" pitchFamily="2" charset="0"/>
                <a:cs typeface="Roboto" panose="02000000000000000000" pitchFamily="2" charset="0"/>
              </a:rPr>
              <a:t>th</a:t>
            </a:r>
            <a:r>
              <a:rPr lang="lv-LV"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of March</a:t>
            </a:r>
            <a:r>
              <a:rPr lang="en-US" sz="2400" b="1" dirty="0" smtClean="0">
                <a:solidFill>
                  <a:srgbClr val="0066CC"/>
                </a:solidFill>
                <a:latin typeface="Roboto" panose="02000000000000000000" pitchFamily="2" charset="0"/>
                <a:ea typeface="Roboto" panose="02000000000000000000" pitchFamily="2" charset="0"/>
                <a:cs typeface="Roboto" panose="02000000000000000000" pitchFamily="2" charset="0"/>
              </a:rPr>
              <a:t> 202</a:t>
            </a:r>
            <a:r>
              <a:rPr lang="lv-LV" sz="2400" b="1" dirty="0">
                <a:solidFill>
                  <a:srgbClr val="0066CC"/>
                </a:solidFill>
                <a:latin typeface="Roboto" panose="02000000000000000000" pitchFamily="2" charset="0"/>
                <a:ea typeface="Roboto" panose="02000000000000000000" pitchFamily="2" charset="0"/>
                <a:cs typeface="Roboto" panose="02000000000000000000" pitchFamily="2" charset="0"/>
              </a:rPr>
              <a:t>4</a:t>
            </a:r>
            <a:endParaRPr lang="en-US" sz="2400" b="1" dirty="0">
              <a:solidFill>
                <a:srgbClr val="0066CC"/>
              </a:solidFill>
              <a:latin typeface="Roboto" panose="02000000000000000000" pitchFamily="2" charset="0"/>
              <a:ea typeface="Roboto" panose="02000000000000000000" pitchFamily="2" charset="0"/>
              <a:cs typeface="Roboto" panose="02000000000000000000" pitchFamily="2"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409" y="1509288"/>
            <a:ext cx="6254591" cy="3534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a:extLst>
              <a:ext uri="{FF2B5EF4-FFF2-40B4-BE49-F238E27FC236}">
                <a16:creationId xmlns:a16="http://schemas.microsoft.com/office/drawing/2014/main" xmlns="" id="{AA9F5DE9-EC98-8C07-84DB-8D1EF96AE632}"/>
              </a:ext>
            </a:extLst>
          </p:cNvPr>
          <p:cNvSpPr txBox="1"/>
          <p:nvPr/>
        </p:nvSpPr>
        <p:spPr>
          <a:xfrm>
            <a:off x="2767258" y="1799221"/>
            <a:ext cx="9442066" cy="2954655"/>
          </a:xfrm>
          <a:prstGeom prst="rect">
            <a:avLst/>
          </a:prstGeom>
          <a:gradFill>
            <a:gsLst>
              <a:gs pos="0">
                <a:srgbClr val="BDEEFF">
                  <a:alpha val="0"/>
                </a:srgbClr>
              </a:gs>
              <a:gs pos="84000">
                <a:srgbClr val="BDEEFF"/>
              </a:gs>
            </a:gsLst>
            <a:lin ang="0" scaled="0"/>
          </a:gradFill>
        </p:spPr>
        <p:txBody>
          <a:bodyPr wrap="square" rtlCol="0">
            <a:spAutoFit/>
          </a:bodyPr>
          <a:lstStyle/>
          <a:p>
            <a:pPr algn="r" defTabSz="914400"/>
            <a:r>
              <a:rPr lang="en-US" sz="5400" b="1" dirty="0" smtClean="0">
                <a:solidFill>
                  <a:prstClr val="black"/>
                </a:solidFill>
                <a:latin typeface="Roboto" panose="02000000000000000000" pitchFamily="2" charset="0"/>
                <a:ea typeface="Roboto" panose="02000000000000000000" pitchFamily="2" charset="0"/>
                <a:cs typeface="Roboto" panose="02000000000000000000" pitchFamily="2" charset="0"/>
              </a:rPr>
              <a:t>Future</a:t>
            </a:r>
            <a:r>
              <a:rPr lang="lv-LV" sz="5400" b="1" dirty="0" smtClean="0">
                <a:solidFill>
                  <a:prstClr val="black"/>
                </a:solidFill>
                <a:latin typeface="Roboto" panose="02000000000000000000" pitchFamily="2" charset="0"/>
                <a:ea typeface="Roboto" panose="02000000000000000000" pitchFamily="2" charset="0"/>
                <a:cs typeface="Roboto" panose="02000000000000000000" pitchFamily="2" charset="0"/>
              </a:rPr>
              <a:t> of the initiative</a:t>
            </a:r>
            <a:endParaRPr lang="en-US" sz="54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algn="r" defTabSz="914400"/>
            <a:r>
              <a:rPr lang="en-US" sz="6600" b="1" dirty="0" smtClean="0">
                <a:solidFill>
                  <a:srgbClr val="0070C0"/>
                </a:solidFill>
                <a:latin typeface="Roboto" panose="02000000000000000000" pitchFamily="2" charset="0"/>
                <a:ea typeface="Roboto" panose="02000000000000000000" pitchFamily="2" charset="0"/>
                <a:cs typeface="Roboto" panose="02000000000000000000" pitchFamily="2" charset="0"/>
              </a:rPr>
              <a:t>FEASIBILITY</a:t>
            </a:r>
            <a:r>
              <a:rPr lang="lv-LV" sz="6600" b="1" dirty="0" smtClean="0">
                <a:solidFill>
                  <a:srgbClr val="0070C0"/>
                </a:solidFill>
                <a:latin typeface="Roboto" panose="02000000000000000000" pitchFamily="2" charset="0"/>
                <a:ea typeface="Roboto" panose="02000000000000000000" pitchFamily="2" charset="0"/>
                <a:cs typeface="Roboto" panose="02000000000000000000" pitchFamily="2" charset="0"/>
              </a:rPr>
              <a:t> </a:t>
            </a:r>
            <a:r>
              <a:rPr lang="en-US" sz="6600" b="1" dirty="0" smtClean="0">
                <a:solidFill>
                  <a:srgbClr val="0070C0"/>
                </a:solidFill>
                <a:latin typeface="Roboto" panose="02000000000000000000" pitchFamily="2" charset="0"/>
                <a:ea typeface="Roboto" panose="02000000000000000000" pitchFamily="2" charset="0"/>
                <a:cs typeface="Roboto" panose="02000000000000000000" pitchFamily="2" charset="0"/>
              </a:rPr>
              <a:t>STUDY</a:t>
            </a:r>
            <a:endParaRPr lang="lv-LV" sz="6600" b="1" dirty="0">
              <a:solidFill>
                <a:srgbClr val="0070C0"/>
              </a:solidFill>
              <a:latin typeface="Roboto" panose="02000000000000000000" pitchFamily="2" charset="0"/>
              <a:ea typeface="Roboto" panose="02000000000000000000" pitchFamily="2" charset="0"/>
              <a:cs typeface="Roboto" panose="02000000000000000000" pitchFamily="2" charset="0"/>
            </a:endParaRPr>
          </a:p>
          <a:p>
            <a:pPr algn="r" defTabSz="914400"/>
            <a:r>
              <a:rPr lang="lv-LV" sz="6600" b="1" dirty="0" smtClean="0">
                <a:solidFill>
                  <a:srgbClr val="0070C0"/>
                </a:solidFill>
                <a:latin typeface="Roboto" panose="02000000000000000000" pitchFamily="2" charset="0"/>
                <a:ea typeface="Roboto" panose="02000000000000000000" pitchFamily="2" charset="0"/>
                <a:cs typeface="Roboto" panose="02000000000000000000" pitchFamily="2" charset="0"/>
              </a:rPr>
              <a:t>and BEYOND</a:t>
            </a:r>
            <a:endParaRPr lang="en-US" sz="66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572559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withEffect">
                                  <p:stCondLst>
                                    <p:cond delay="0"/>
                                  </p:stCondLst>
                                  <p:childTnLst>
                                    <p:anim calcmode="lin" valueType="num">
                                      <p:cBhvr additive="base">
                                        <p:cTn id="6" dur="1000"/>
                                        <p:tgtEl>
                                          <p:spTgt spid="33"/>
                                        </p:tgtEl>
                                        <p:attrNameLst>
                                          <p:attrName>ppt_x</p:attrName>
                                        </p:attrNameLst>
                                      </p:cBhvr>
                                      <p:tavLst>
                                        <p:tav tm="0">
                                          <p:val>
                                            <p:strVal val="ppt_x"/>
                                          </p:val>
                                        </p:tav>
                                        <p:tav tm="100000">
                                          <p:val>
                                            <p:strVal val="0-ppt_w/2"/>
                                          </p:val>
                                        </p:tav>
                                      </p:tavLst>
                                    </p:anim>
                                    <p:anim calcmode="lin" valueType="num">
                                      <p:cBhvr additive="base">
                                        <p:cTn id="7" dur="1000"/>
                                        <p:tgtEl>
                                          <p:spTgt spid="33"/>
                                        </p:tgtEl>
                                        <p:attrNameLst>
                                          <p:attrName>ppt_y</p:attrName>
                                        </p:attrNameLst>
                                      </p:cBhvr>
                                      <p:tavLst>
                                        <p:tav tm="0">
                                          <p:val>
                                            <p:strVal val="ppt_y"/>
                                          </p:val>
                                        </p:tav>
                                        <p:tav tm="100000">
                                          <p:val>
                                            <p:strVal val="ppt_y"/>
                                          </p:val>
                                        </p:tav>
                                      </p:tavLst>
                                    </p:anim>
                                    <p:set>
                                      <p:cBhvr>
                                        <p:cTn id="8" dur="1" fill="hold">
                                          <p:stCondLst>
                                            <p:cond delay="999"/>
                                          </p:stCondLst>
                                        </p:cTn>
                                        <p:tgtEl>
                                          <p:spTgt spid="33"/>
                                        </p:tgtEl>
                                        <p:attrNameLst>
                                          <p:attrName>style.visibility</p:attrName>
                                        </p:attrNameLst>
                                      </p:cBhvr>
                                      <p:to>
                                        <p:strVal val="hidden"/>
                                      </p:to>
                                    </p:set>
                                  </p:childTnLst>
                                </p:cTn>
                              </p:par>
                              <p:par>
                                <p:cTn id="9" presetID="2" presetClass="exit" presetSubtype="8" fill="hold" grpId="0" nodeType="withEffect">
                                  <p:stCondLst>
                                    <p:cond delay="0"/>
                                  </p:stCondLst>
                                  <p:childTnLst>
                                    <p:anim calcmode="lin" valueType="num">
                                      <p:cBhvr additive="base">
                                        <p:cTn id="10" dur="1000"/>
                                        <p:tgtEl>
                                          <p:spTgt spid="12"/>
                                        </p:tgtEl>
                                        <p:attrNameLst>
                                          <p:attrName>ppt_x</p:attrName>
                                        </p:attrNameLst>
                                      </p:cBhvr>
                                      <p:tavLst>
                                        <p:tav tm="0">
                                          <p:val>
                                            <p:strVal val="ppt_x"/>
                                          </p:val>
                                        </p:tav>
                                        <p:tav tm="100000">
                                          <p:val>
                                            <p:strVal val="0-ppt_w/2"/>
                                          </p:val>
                                        </p:tav>
                                      </p:tavLst>
                                    </p:anim>
                                    <p:anim calcmode="lin" valueType="num">
                                      <p:cBhvr additive="base">
                                        <p:cTn id="11" dur="1000"/>
                                        <p:tgtEl>
                                          <p:spTgt spid="12"/>
                                        </p:tgtEl>
                                        <p:attrNameLst>
                                          <p:attrName>ppt_y</p:attrName>
                                        </p:attrNameLst>
                                      </p:cBhvr>
                                      <p:tavLst>
                                        <p:tav tm="0">
                                          <p:val>
                                            <p:strVal val="ppt_y"/>
                                          </p:val>
                                        </p:tav>
                                        <p:tav tm="100000">
                                          <p:val>
                                            <p:strVal val="ppt_y"/>
                                          </p:val>
                                        </p:tav>
                                      </p:tavLst>
                                    </p:anim>
                                    <p:set>
                                      <p:cBhvr>
                                        <p:cTn id="12" dur="1" fill="hold">
                                          <p:stCondLst>
                                            <p:cond delay="999"/>
                                          </p:stCondLst>
                                        </p:cTn>
                                        <p:tgtEl>
                                          <p:spTgt spid="12"/>
                                        </p:tgtEl>
                                        <p:attrNameLst>
                                          <p:attrName>style.visibility</p:attrName>
                                        </p:attrNameLst>
                                      </p:cBhvr>
                                      <p:to>
                                        <p:strVal val="hidden"/>
                                      </p:to>
                                    </p:set>
                                  </p:childTnLst>
                                </p:cTn>
                              </p:par>
                              <p:par>
                                <p:cTn id="13" presetID="2" presetClass="exit" presetSubtype="8" fill="hold" grpId="0" nodeType="withEffect">
                                  <p:stCondLst>
                                    <p:cond delay="0"/>
                                  </p:stCondLst>
                                  <p:childTnLst>
                                    <p:anim calcmode="lin" valueType="num">
                                      <p:cBhvr additive="base">
                                        <p:cTn id="14" dur="1000"/>
                                        <p:tgtEl>
                                          <p:spTgt spid="20"/>
                                        </p:tgtEl>
                                        <p:attrNameLst>
                                          <p:attrName>ppt_x</p:attrName>
                                        </p:attrNameLst>
                                      </p:cBhvr>
                                      <p:tavLst>
                                        <p:tav tm="0">
                                          <p:val>
                                            <p:strVal val="ppt_x"/>
                                          </p:val>
                                        </p:tav>
                                        <p:tav tm="100000">
                                          <p:val>
                                            <p:strVal val="0-ppt_w/2"/>
                                          </p:val>
                                        </p:tav>
                                      </p:tavLst>
                                    </p:anim>
                                    <p:anim calcmode="lin" valueType="num">
                                      <p:cBhvr additive="base">
                                        <p:cTn id="15" dur="1000"/>
                                        <p:tgtEl>
                                          <p:spTgt spid="20"/>
                                        </p:tgtEl>
                                        <p:attrNameLst>
                                          <p:attrName>ppt_y</p:attrName>
                                        </p:attrNameLst>
                                      </p:cBhvr>
                                      <p:tavLst>
                                        <p:tav tm="0">
                                          <p:val>
                                            <p:strVal val="ppt_y"/>
                                          </p:val>
                                        </p:tav>
                                        <p:tav tm="100000">
                                          <p:val>
                                            <p:strVal val="ppt_y"/>
                                          </p:val>
                                        </p:tav>
                                      </p:tavLst>
                                    </p:anim>
                                    <p:set>
                                      <p:cBhvr>
                                        <p:cTn id="16" dur="1" fill="hold">
                                          <p:stCondLst>
                                            <p:cond delay="999"/>
                                          </p:stCondLst>
                                        </p:cTn>
                                        <p:tgtEl>
                                          <p:spTgt spid="20"/>
                                        </p:tgtEl>
                                        <p:attrNameLst>
                                          <p:attrName>style.visibility</p:attrName>
                                        </p:attrNameLst>
                                      </p:cBhvr>
                                      <p:to>
                                        <p:strVal val="hidden"/>
                                      </p:to>
                                    </p:set>
                                  </p:childTnLst>
                                </p:cTn>
                              </p:par>
                              <p:par>
                                <p:cTn id="17" presetID="2" presetClass="exit" presetSubtype="8" fill="hold" grpId="0" nodeType="withEffect">
                                  <p:stCondLst>
                                    <p:cond delay="0"/>
                                  </p:stCondLst>
                                  <p:childTnLst>
                                    <p:anim calcmode="lin" valueType="num">
                                      <p:cBhvr additive="base">
                                        <p:cTn id="18" dur="1000"/>
                                        <p:tgtEl>
                                          <p:spTgt spid="24"/>
                                        </p:tgtEl>
                                        <p:attrNameLst>
                                          <p:attrName>ppt_x</p:attrName>
                                        </p:attrNameLst>
                                      </p:cBhvr>
                                      <p:tavLst>
                                        <p:tav tm="0">
                                          <p:val>
                                            <p:strVal val="ppt_x"/>
                                          </p:val>
                                        </p:tav>
                                        <p:tav tm="100000">
                                          <p:val>
                                            <p:strVal val="0-ppt_w/2"/>
                                          </p:val>
                                        </p:tav>
                                      </p:tavLst>
                                    </p:anim>
                                    <p:anim calcmode="lin" valueType="num">
                                      <p:cBhvr additive="base">
                                        <p:cTn id="19" dur="1000"/>
                                        <p:tgtEl>
                                          <p:spTgt spid="24"/>
                                        </p:tgtEl>
                                        <p:attrNameLst>
                                          <p:attrName>ppt_y</p:attrName>
                                        </p:attrNameLst>
                                      </p:cBhvr>
                                      <p:tavLst>
                                        <p:tav tm="0">
                                          <p:val>
                                            <p:strVal val="ppt_y"/>
                                          </p:val>
                                        </p:tav>
                                        <p:tav tm="100000">
                                          <p:val>
                                            <p:strVal val="ppt_y"/>
                                          </p:val>
                                        </p:tav>
                                      </p:tavLst>
                                    </p:anim>
                                    <p:set>
                                      <p:cBhvr>
                                        <p:cTn id="20" dur="1" fill="hold">
                                          <p:stCondLst>
                                            <p:cond delay="999"/>
                                          </p:stCondLst>
                                        </p:cTn>
                                        <p:tgtEl>
                                          <p:spTgt spid="24"/>
                                        </p:tgtEl>
                                        <p:attrNameLst>
                                          <p:attrName>style.visibility</p:attrName>
                                        </p:attrNameLst>
                                      </p:cBhvr>
                                      <p:to>
                                        <p:strVal val="hidden"/>
                                      </p:to>
                                    </p:set>
                                  </p:childTnLst>
                                </p:cTn>
                              </p:par>
                              <p:par>
                                <p:cTn id="21" presetID="2" presetClass="exit" presetSubtype="8" fill="hold" nodeType="withEffect">
                                  <p:stCondLst>
                                    <p:cond delay="0"/>
                                  </p:stCondLst>
                                  <p:childTnLst>
                                    <p:anim calcmode="lin" valueType="num">
                                      <p:cBhvr additive="base">
                                        <p:cTn id="22" dur="1000"/>
                                        <p:tgtEl>
                                          <p:spTgt spid="25"/>
                                        </p:tgtEl>
                                        <p:attrNameLst>
                                          <p:attrName>ppt_x</p:attrName>
                                        </p:attrNameLst>
                                      </p:cBhvr>
                                      <p:tavLst>
                                        <p:tav tm="0">
                                          <p:val>
                                            <p:strVal val="ppt_x"/>
                                          </p:val>
                                        </p:tav>
                                        <p:tav tm="100000">
                                          <p:val>
                                            <p:strVal val="0-ppt_w/2"/>
                                          </p:val>
                                        </p:tav>
                                      </p:tavLst>
                                    </p:anim>
                                    <p:anim calcmode="lin" valueType="num">
                                      <p:cBhvr additive="base">
                                        <p:cTn id="23" dur="1000"/>
                                        <p:tgtEl>
                                          <p:spTgt spid="25"/>
                                        </p:tgtEl>
                                        <p:attrNameLst>
                                          <p:attrName>ppt_y</p:attrName>
                                        </p:attrNameLst>
                                      </p:cBhvr>
                                      <p:tavLst>
                                        <p:tav tm="0">
                                          <p:val>
                                            <p:strVal val="ppt_y"/>
                                          </p:val>
                                        </p:tav>
                                        <p:tav tm="100000">
                                          <p:val>
                                            <p:strVal val="ppt_y"/>
                                          </p:val>
                                        </p:tav>
                                      </p:tavLst>
                                    </p:anim>
                                    <p:set>
                                      <p:cBhvr>
                                        <p:cTn id="24" dur="1" fill="hold">
                                          <p:stCondLst>
                                            <p:cond delay="999"/>
                                          </p:stCondLst>
                                        </p:cTn>
                                        <p:tgtEl>
                                          <p:spTgt spid="25"/>
                                        </p:tgtEl>
                                        <p:attrNameLst>
                                          <p:attrName>style.visibility</p:attrName>
                                        </p:attrNameLst>
                                      </p:cBhvr>
                                      <p:to>
                                        <p:strVal val="hidden"/>
                                      </p:to>
                                    </p:set>
                                  </p:childTnLst>
                                </p:cTn>
                              </p:par>
                              <p:par>
                                <p:cTn id="25" presetID="2" presetClass="exit" presetSubtype="8" fill="hold" grpId="0" nodeType="withEffect">
                                  <p:stCondLst>
                                    <p:cond delay="0"/>
                                  </p:stCondLst>
                                  <p:childTnLst>
                                    <p:anim calcmode="lin" valueType="num">
                                      <p:cBhvr additive="base">
                                        <p:cTn id="26" dur="1000"/>
                                        <p:tgtEl>
                                          <p:spTgt spid="26"/>
                                        </p:tgtEl>
                                        <p:attrNameLst>
                                          <p:attrName>ppt_x</p:attrName>
                                        </p:attrNameLst>
                                      </p:cBhvr>
                                      <p:tavLst>
                                        <p:tav tm="0">
                                          <p:val>
                                            <p:strVal val="ppt_x"/>
                                          </p:val>
                                        </p:tav>
                                        <p:tav tm="100000">
                                          <p:val>
                                            <p:strVal val="0-ppt_w/2"/>
                                          </p:val>
                                        </p:tav>
                                      </p:tavLst>
                                    </p:anim>
                                    <p:anim calcmode="lin" valueType="num">
                                      <p:cBhvr additive="base">
                                        <p:cTn id="27" dur="1000"/>
                                        <p:tgtEl>
                                          <p:spTgt spid="26"/>
                                        </p:tgtEl>
                                        <p:attrNameLst>
                                          <p:attrName>ppt_y</p:attrName>
                                        </p:attrNameLst>
                                      </p:cBhvr>
                                      <p:tavLst>
                                        <p:tav tm="0">
                                          <p:val>
                                            <p:strVal val="ppt_y"/>
                                          </p:val>
                                        </p:tav>
                                        <p:tav tm="100000">
                                          <p:val>
                                            <p:strVal val="ppt_y"/>
                                          </p:val>
                                        </p:tav>
                                      </p:tavLst>
                                    </p:anim>
                                    <p:set>
                                      <p:cBhvr>
                                        <p:cTn id="28" dur="1" fill="hold">
                                          <p:stCondLst>
                                            <p:cond delay="999"/>
                                          </p:stCondLst>
                                        </p:cTn>
                                        <p:tgtEl>
                                          <p:spTgt spid="26"/>
                                        </p:tgtEl>
                                        <p:attrNameLst>
                                          <p:attrName>style.visibility</p:attrName>
                                        </p:attrNameLst>
                                      </p:cBhvr>
                                      <p:to>
                                        <p:strVal val="hidden"/>
                                      </p:to>
                                    </p:set>
                                  </p:childTnLst>
                                </p:cTn>
                              </p:par>
                              <p:par>
                                <p:cTn id="29" presetID="2" presetClass="exit" presetSubtype="8" fill="hold" grpId="0" nodeType="withEffect">
                                  <p:stCondLst>
                                    <p:cond delay="0"/>
                                  </p:stCondLst>
                                  <p:childTnLst>
                                    <p:anim calcmode="lin" valueType="num">
                                      <p:cBhvr additive="base">
                                        <p:cTn id="30" dur="1000"/>
                                        <p:tgtEl>
                                          <p:spTgt spid="10"/>
                                        </p:tgtEl>
                                        <p:attrNameLst>
                                          <p:attrName>ppt_x</p:attrName>
                                        </p:attrNameLst>
                                      </p:cBhvr>
                                      <p:tavLst>
                                        <p:tav tm="0">
                                          <p:val>
                                            <p:strVal val="ppt_x"/>
                                          </p:val>
                                        </p:tav>
                                        <p:tav tm="100000">
                                          <p:val>
                                            <p:strVal val="0-ppt_w/2"/>
                                          </p:val>
                                        </p:tav>
                                      </p:tavLst>
                                    </p:anim>
                                    <p:anim calcmode="lin" valueType="num">
                                      <p:cBhvr additive="base">
                                        <p:cTn id="31" dur="1000"/>
                                        <p:tgtEl>
                                          <p:spTgt spid="10"/>
                                        </p:tgtEl>
                                        <p:attrNameLst>
                                          <p:attrName>ppt_y</p:attrName>
                                        </p:attrNameLst>
                                      </p:cBhvr>
                                      <p:tavLst>
                                        <p:tav tm="0">
                                          <p:val>
                                            <p:strVal val="ppt_y"/>
                                          </p:val>
                                        </p:tav>
                                        <p:tav tm="100000">
                                          <p:val>
                                            <p:strVal val="ppt_y"/>
                                          </p:val>
                                        </p:tav>
                                      </p:tavLst>
                                    </p:anim>
                                    <p:set>
                                      <p:cBhvr>
                                        <p:cTn id="32" dur="1" fill="hold">
                                          <p:stCondLst>
                                            <p:cond delay="999"/>
                                          </p:stCondLst>
                                        </p:cTn>
                                        <p:tgtEl>
                                          <p:spTgt spid="10"/>
                                        </p:tgtEl>
                                        <p:attrNameLst>
                                          <p:attrName>style.visibility</p:attrName>
                                        </p:attrNameLst>
                                      </p:cBhvr>
                                      <p:to>
                                        <p:strVal val="hidden"/>
                                      </p:to>
                                    </p:set>
                                  </p:childTnLst>
                                </p:cTn>
                              </p:par>
                              <p:par>
                                <p:cTn id="33" presetID="2" presetClass="exit" presetSubtype="8" fill="hold" nodeType="withEffect">
                                  <p:stCondLst>
                                    <p:cond delay="0"/>
                                  </p:stCondLst>
                                  <p:childTnLst>
                                    <p:anim calcmode="lin" valueType="num">
                                      <p:cBhvr additive="base">
                                        <p:cTn id="34" dur="1000"/>
                                        <p:tgtEl>
                                          <p:spTgt spid="11"/>
                                        </p:tgtEl>
                                        <p:attrNameLst>
                                          <p:attrName>ppt_x</p:attrName>
                                        </p:attrNameLst>
                                      </p:cBhvr>
                                      <p:tavLst>
                                        <p:tav tm="0">
                                          <p:val>
                                            <p:strVal val="ppt_x"/>
                                          </p:val>
                                        </p:tav>
                                        <p:tav tm="100000">
                                          <p:val>
                                            <p:strVal val="0-ppt_w/2"/>
                                          </p:val>
                                        </p:tav>
                                      </p:tavLst>
                                    </p:anim>
                                    <p:anim calcmode="lin" valueType="num">
                                      <p:cBhvr additive="base">
                                        <p:cTn id="35" dur="1000"/>
                                        <p:tgtEl>
                                          <p:spTgt spid="11"/>
                                        </p:tgtEl>
                                        <p:attrNameLst>
                                          <p:attrName>ppt_y</p:attrName>
                                        </p:attrNameLst>
                                      </p:cBhvr>
                                      <p:tavLst>
                                        <p:tav tm="0">
                                          <p:val>
                                            <p:strVal val="ppt_y"/>
                                          </p:val>
                                        </p:tav>
                                        <p:tav tm="100000">
                                          <p:val>
                                            <p:strVal val="ppt_y"/>
                                          </p:val>
                                        </p:tav>
                                      </p:tavLst>
                                    </p:anim>
                                    <p:set>
                                      <p:cBhvr>
                                        <p:cTn id="36" dur="1" fill="hold">
                                          <p:stCondLst>
                                            <p:cond delay="999"/>
                                          </p:stCondLst>
                                        </p:cTn>
                                        <p:tgtEl>
                                          <p:spTgt spid="11"/>
                                        </p:tgtEl>
                                        <p:attrNameLst>
                                          <p:attrName>style.visibility</p:attrName>
                                        </p:attrNameLst>
                                      </p:cBhvr>
                                      <p:to>
                                        <p:strVal val="hidden"/>
                                      </p:to>
                                    </p:set>
                                  </p:childTnLst>
                                </p:cTn>
                              </p:par>
                              <p:par>
                                <p:cTn id="37" presetID="2" presetClass="exit" presetSubtype="8" fill="hold" grpId="0" nodeType="withEffect">
                                  <p:stCondLst>
                                    <p:cond delay="0"/>
                                  </p:stCondLst>
                                  <p:childTnLst>
                                    <p:anim calcmode="lin" valueType="num">
                                      <p:cBhvr additive="base">
                                        <p:cTn id="38" dur="1000"/>
                                        <p:tgtEl>
                                          <p:spTgt spid="13"/>
                                        </p:tgtEl>
                                        <p:attrNameLst>
                                          <p:attrName>ppt_x</p:attrName>
                                        </p:attrNameLst>
                                      </p:cBhvr>
                                      <p:tavLst>
                                        <p:tav tm="0">
                                          <p:val>
                                            <p:strVal val="ppt_x"/>
                                          </p:val>
                                        </p:tav>
                                        <p:tav tm="100000">
                                          <p:val>
                                            <p:strVal val="0-ppt_w/2"/>
                                          </p:val>
                                        </p:tav>
                                      </p:tavLst>
                                    </p:anim>
                                    <p:anim calcmode="lin" valueType="num">
                                      <p:cBhvr additive="base">
                                        <p:cTn id="39" dur="1000"/>
                                        <p:tgtEl>
                                          <p:spTgt spid="13"/>
                                        </p:tgtEl>
                                        <p:attrNameLst>
                                          <p:attrName>ppt_y</p:attrName>
                                        </p:attrNameLst>
                                      </p:cBhvr>
                                      <p:tavLst>
                                        <p:tav tm="0">
                                          <p:val>
                                            <p:strVal val="ppt_y"/>
                                          </p:val>
                                        </p:tav>
                                        <p:tav tm="100000">
                                          <p:val>
                                            <p:strVal val="ppt_y"/>
                                          </p:val>
                                        </p:tav>
                                      </p:tavLst>
                                    </p:anim>
                                    <p:set>
                                      <p:cBhvr>
                                        <p:cTn id="40" dur="1" fill="hold">
                                          <p:stCondLst>
                                            <p:cond delay="999"/>
                                          </p:stCondLst>
                                        </p:cTn>
                                        <p:tgtEl>
                                          <p:spTgt spid="13"/>
                                        </p:tgtEl>
                                        <p:attrNameLst>
                                          <p:attrName>style.visibility</p:attrName>
                                        </p:attrNameLst>
                                      </p:cBhvr>
                                      <p:to>
                                        <p:strVal val="hidden"/>
                                      </p:to>
                                    </p:set>
                                  </p:childTnLst>
                                </p:cTn>
                              </p:par>
                              <p:par>
                                <p:cTn id="41" presetID="2" presetClass="exit" presetSubtype="8" fill="hold" grpId="0" nodeType="withEffect">
                                  <p:stCondLst>
                                    <p:cond delay="0"/>
                                  </p:stCondLst>
                                  <p:childTnLst>
                                    <p:anim calcmode="lin" valueType="num">
                                      <p:cBhvr additive="base">
                                        <p:cTn id="42" dur="1000"/>
                                        <p:tgtEl>
                                          <p:spTgt spid="15"/>
                                        </p:tgtEl>
                                        <p:attrNameLst>
                                          <p:attrName>ppt_x</p:attrName>
                                        </p:attrNameLst>
                                      </p:cBhvr>
                                      <p:tavLst>
                                        <p:tav tm="0">
                                          <p:val>
                                            <p:strVal val="ppt_x"/>
                                          </p:val>
                                        </p:tav>
                                        <p:tav tm="100000">
                                          <p:val>
                                            <p:strVal val="0-ppt_w/2"/>
                                          </p:val>
                                        </p:tav>
                                      </p:tavLst>
                                    </p:anim>
                                    <p:anim calcmode="lin" valueType="num">
                                      <p:cBhvr additive="base">
                                        <p:cTn id="43" dur="1000"/>
                                        <p:tgtEl>
                                          <p:spTgt spid="15"/>
                                        </p:tgtEl>
                                        <p:attrNameLst>
                                          <p:attrName>ppt_y</p:attrName>
                                        </p:attrNameLst>
                                      </p:cBhvr>
                                      <p:tavLst>
                                        <p:tav tm="0">
                                          <p:val>
                                            <p:strVal val="ppt_y"/>
                                          </p:val>
                                        </p:tav>
                                        <p:tav tm="100000">
                                          <p:val>
                                            <p:strVal val="ppt_y"/>
                                          </p:val>
                                        </p:tav>
                                      </p:tavLst>
                                    </p:anim>
                                    <p:set>
                                      <p:cBhvr>
                                        <p:cTn id="44" dur="1" fill="hold">
                                          <p:stCondLst>
                                            <p:cond delay="999"/>
                                          </p:stCondLst>
                                        </p:cTn>
                                        <p:tgtEl>
                                          <p:spTgt spid="15"/>
                                        </p:tgtEl>
                                        <p:attrNameLst>
                                          <p:attrName>style.visibility</p:attrName>
                                        </p:attrNameLst>
                                      </p:cBhvr>
                                      <p:to>
                                        <p:strVal val="hidden"/>
                                      </p:to>
                                    </p:set>
                                  </p:childTnLst>
                                </p:cTn>
                              </p:par>
                              <p:par>
                                <p:cTn id="45" presetID="2" presetClass="exit" presetSubtype="8" fill="hold" nodeType="withEffect">
                                  <p:stCondLst>
                                    <p:cond delay="0"/>
                                  </p:stCondLst>
                                  <p:childTnLst>
                                    <p:anim calcmode="lin" valueType="num">
                                      <p:cBhvr additive="base">
                                        <p:cTn id="46" dur="1000"/>
                                        <p:tgtEl>
                                          <p:spTgt spid="16"/>
                                        </p:tgtEl>
                                        <p:attrNameLst>
                                          <p:attrName>ppt_x</p:attrName>
                                        </p:attrNameLst>
                                      </p:cBhvr>
                                      <p:tavLst>
                                        <p:tav tm="0">
                                          <p:val>
                                            <p:strVal val="ppt_x"/>
                                          </p:val>
                                        </p:tav>
                                        <p:tav tm="100000">
                                          <p:val>
                                            <p:strVal val="0-ppt_w/2"/>
                                          </p:val>
                                        </p:tav>
                                      </p:tavLst>
                                    </p:anim>
                                    <p:anim calcmode="lin" valueType="num">
                                      <p:cBhvr additive="base">
                                        <p:cTn id="47" dur="1000"/>
                                        <p:tgtEl>
                                          <p:spTgt spid="16"/>
                                        </p:tgtEl>
                                        <p:attrNameLst>
                                          <p:attrName>ppt_y</p:attrName>
                                        </p:attrNameLst>
                                      </p:cBhvr>
                                      <p:tavLst>
                                        <p:tav tm="0">
                                          <p:val>
                                            <p:strVal val="ppt_y"/>
                                          </p:val>
                                        </p:tav>
                                        <p:tav tm="100000">
                                          <p:val>
                                            <p:strVal val="ppt_y"/>
                                          </p:val>
                                        </p:tav>
                                      </p:tavLst>
                                    </p:anim>
                                    <p:set>
                                      <p:cBhvr>
                                        <p:cTn id="48" dur="1" fill="hold">
                                          <p:stCondLst>
                                            <p:cond delay="999"/>
                                          </p:stCondLst>
                                        </p:cTn>
                                        <p:tgtEl>
                                          <p:spTgt spid="16"/>
                                        </p:tgtEl>
                                        <p:attrNameLst>
                                          <p:attrName>style.visibility</p:attrName>
                                        </p:attrNameLst>
                                      </p:cBhvr>
                                      <p:to>
                                        <p:strVal val="hidden"/>
                                      </p:to>
                                    </p:set>
                                  </p:childTnLst>
                                </p:cTn>
                              </p:par>
                              <p:par>
                                <p:cTn id="49" presetID="2" presetClass="exit" presetSubtype="8" fill="hold" grpId="0" nodeType="withEffect">
                                  <p:stCondLst>
                                    <p:cond delay="0"/>
                                  </p:stCondLst>
                                  <p:childTnLst>
                                    <p:anim calcmode="lin" valueType="num">
                                      <p:cBhvr additive="base">
                                        <p:cTn id="50" dur="1000"/>
                                        <p:tgtEl>
                                          <p:spTgt spid="17"/>
                                        </p:tgtEl>
                                        <p:attrNameLst>
                                          <p:attrName>ppt_x</p:attrName>
                                        </p:attrNameLst>
                                      </p:cBhvr>
                                      <p:tavLst>
                                        <p:tav tm="0">
                                          <p:val>
                                            <p:strVal val="ppt_x"/>
                                          </p:val>
                                        </p:tav>
                                        <p:tav tm="100000">
                                          <p:val>
                                            <p:strVal val="0-ppt_w/2"/>
                                          </p:val>
                                        </p:tav>
                                      </p:tavLst>
                                    </p:anim>
                                    <p:anim calcmode="lin" valueType="num">
                                      <p:cBhvr additive="base">
                                        <p:cTn id="51" dur="1000"/>
                                        <p:tgtEl>
                                          <p:spTgt spid="17"/>
                                        </p:tgtEl>
                                        <p:attrNameLst>
                                          <p:attrName>ppt_y</p:attrName>
                                        </p:attrNameLst>
                                      </p:cBhvr>
                                      <p:tavLst>
                                        <p:tav tm="0">
                                          <p:val>
                                            <p:strVal val="ppt_y"/>
                                          </p:val>
                                        </p:tav>
                                        <p:tav tm="100000">
                                          <p:val>
                                            <p:strVal val="ppt_y"/>
                                          </p:val>
                                        </p:tav>
                                      </p:tavLst>
                                    </p:anim>
                                    <p:set>
                                      <p:cBhvr>
                                        <p:cTn id="52" dur="1" fill="hold">
                                          <p:stCondLst>
                                            <p:cond delay="999"/>
                                          </p:stCondLst>
                                        </p:cTn>
                                        <p:tgtEl>
                                          <p:spTgt spid="17"/>
                                        </p:tgtEl>
                                        <p:attrNameLst>
                                          <p:attrName>style.visibility</p:attrName>
                                        </p:attrNameLst>
                                      </p:cBhvr>
                                      <p:to>
                                        <p:strVal val="hidden"/>
                                      </p:to>
                                    </p:set>
                                  </p:childTnLst>
                                </p:cTn>
                              </p:par>
                              <p:par>
                                <p:cTn id="53" presetID="2" presetClass="exit" presetSubtype="8" fill="hold" grpId="0" nodeType="withEffect">
                                  <p:stCondLst>
                                    <p:cond delay="0"/>
                                  </p:stCondLst>
                                  <p:childTnLst>
                                    <p:anim calcmode="lin" valueType="num">
                                      <p:cBhvr additive="base">
                                        <p:cTn id="54" dur="1000"/>
                                        <p:tgtEl>
                                          <p:spTgt spid="19"/>
                                        </p:tgtEl>
                                        <p:attrNameLst>
                                          <p:attrName>ppt_x</p:attrName>
                                        </p:attrNameLst>
                                      </p:cBhvr>
                                      <p:tavLst>
                                        <p:tav tm="0">
                                          <p:val>
                                            <p:strVal val="ppt_x"/>
                                          </p:val>
                                        </p:tav>
                                        <p:tav tm="100000">
                                          <p:val>
                                            <p:strVal val="0-ppt_w/2"/>
                                          </p:val>
                                        </p:tav>
                                      </p:tavLst>
                                    </p:anim>
                                    <p:anim calcmode="lin" valueType="num">
                                      <p:cBhvr additive="base">
                                        <p:cTn id="55" dur="1000"/>
                                        <p:tgtEl>
                                          <p:spTgt spid="19"/>
                                        </p:tgtEl>
                                        <p:attrNameLst>
                                          <p:attrName>ppt_y</p:attrName>
                                        </p:attrNameLst>
                                      </p:cBhvr>
                                      <p:tavLst>
                                        <p:tav tm="0">
                                          <p:val>
                                            <p:strVal val="ppt_y"/>
                                          </p:val>
                                        </p:tav>
                                        <p:tav tm="100000">
                                          <p:val>
                                            <p:strVal val="ppt_y"/>
                                          </p:val>
                                        </p:tav>
                                      </p:tavLst>
                                    </p:anim>
                                    <p:set>
                                      <p:cBhvr>
                                        <p:cTn id="56" dur="1" fill="hold">
                                          <p:stCondLst>
                                            <p:cond delay="999"/>
                                          </p:stCondLst>
                                        </p:cTn>
                                        <p:tgtEl>
                                          <p:spTgt spid="19"/>
                                        </p:tgtEl>
                                        <p:attrNameLst>
                                          <p:attrName>style.visibility</p:attrName>
                                        </p:attrNameLst>
                                      </p:cBhvr>
                                      <p:to>
                                        <p:strVal val="hidden"/>
                                      </p:to>
                                    </p:set>
                                  </p:childTnLst>
                                </p:cTn>
                              </p:par>
                              <p:par>
                                <p:cTn id="57" presetID="2" presetClass="exit" presetSubtype="8" fill="hold" nodeType="withEffect">
                                  <p:stCondLst>
                                    <p:cond delay="0"/>
                                  </p:stCondLst>
                                  <p:childTnLst>
                                    <p:anim calcmode="lin" valueType="num">
                                      <p:cBhvr additive="base">
                                        <p:cTn id="58" dur="1000"/>
                                        <p:tgtEl>
                                          <p:spTgt spid="21"/>
                                        </p:tgtEl>
                                        <p:attrNameLst>
                                          <p:attrName>ppt_x</p:attrName>
                                        </p:attrNameLst>
                                      </p:cBhvr>
                                      <p:tavLst>
                                        <p:tav tm="0">
                                          <p:val>
                                            <p:strVal val="ppt_x"/>
                                          </p:val>
                                        </p:tav>
                                        <p:tav tm="100000">
                                          <p:val>
                                            <p:strVal val="0-ppt_w/2"/>
                                          </p:val>
                                        </p:tav>
                                      </p:tavLst>
                                    </p:anim>
                                    <p:anim calcmode="lin" valueType="num">
                                      <p:cBhvr additive="base">
                                        <p:cTn id="59" dur="1000"/>
                                        <p:tgtEl>
                                          <p:spTgt spid="21"/>
                                        </p:tgtEl>
                                        <p:attrNameLst>
                                          <p:attrName>ppt_y</p:attrName>
                                        </p:attrNameLst>
                                      </p:cBhvr>
                                      <p:tavLst>
                                        <p:tav tm="0">
                                          <p:val>
                                            <p:strVal val="ppt_y"/>
                                          </p:val>
                                        </p:tav>
                                        <p:tav tm="100000">
                                          <p:val>
                                            <p:strVal val="ppt_y"/>
                                          </p:val>
                                        </p:tav>
                                      </p:tavLst>
                                    </p:anim>
                                    <p:set>
                                      <p:cBhvr>
                                        <p:cTn id="60" dur="1" fill="hold">
                                          <p:stCondLst>
                                            <p:cond delay="999"/>
                                          </p:stCondLst>
                                        </p:cTn>
                                        <p:tgtEl>
                                          <p:spTgt spid="21"/>
                                        </p:tgtEl>
                                        <p:attrNameLst>
                                          <p:attrName>style.visibility</p:attrName>
                                        </p:attrNameLst>
                                      </p:cBhvr>
                                      <p:to>
                                        <p:strVal val="hidden"/>
                                      </p:to>
                                    </p:set>
                                  </p:childTnLst>
                                </p:cTn>
                              </p:par>
                              <p:par>
                                <p:cTn id="61" presetID="2" presetClass="exit" presetSubtype="8" fill="hold" grpId="0" nodeType="withEffect">
                                  <p:stCondLst>
                                    <p:cond delay="0"/>
                                  </p:stCondLst>
                                  <p:childTnLst>
                                    <p:anim calcmode="lin" valueType="num">
                                      <p:cBhvr additive="base">
                                        <p:cTn id="62" dur="1000"/>
                                        <p:tgtEl>
                                          <p:spTgt spid="22"/>
                                        </p:tgtEl>
                                        <p:attrNameLst>
                                          <p:attrName>ppt_x</p:attrName>
                                        </p:attrNameLst>
                                      </p:cBhvr>
                                      <p:tavLst>
                                        <p:tav tm="0">
                                          <p:val>
                                            <p:strVal val="ppt_x"/>
                                          </p:val>
                                        </p:tav>
                                        <p:tav tm="100000">
                                          <p:val>
                                            <p:strVal val="0-ppt_w/2"/>
                                          </p:val>
                                        </p:tav>
                                      </p:tavLst>
                                    </p:anim>
                                    <p:anim calcmode="lin" valueType="num">
                                      <p:cBhvr additive="base">
                                        <p:cTn id="63" dur="1000"/>
                                        <p:tgtEl>
                                          <p:spTgt spid="22"/>
                                        </p:tgtEl>
                                        <p:attrNameLst>
                                          <p:attrName>ppt_y</p:attrName>
                                        </p:attrNameLst>
                                      </p:cBhvr>
                                      <p:tavLst>
                                        <p:tav tm="0">
                                          <p:val>
                                            <p:strVal val="ppt_y"/>
                                          </p:val>
                                        </p:tav>
                                        <p:tav tm="100000">
                                          <p:val>
                                            <p:strVal val="ppt_y"/>
                                          </p:val>
                                        </p:tav>
                                      </p:tavLst>
                                    </p:anim>
                                    <p:set>
                                      <p:cBhvr>
                                        <p:cTn id="64" dur="1" fill="hold">
                                          <p:stCondLst>
                                            <p:cond delay="999"/>
                                          </p:stCondLst>
                                        </p:cTn>
                                        <p:tgtEl>
                                          <p:spTgt spid="22"/>
                                        </p:tgtEl>
                                        <p:attrNameLst>
                                          <p:attrName>style.visibility</p:attrName>
                                        </p:attrNameLst>
                                      </p:cBhvr>
                                      <p:to>
                                        <p:strVal val="hidden"/>
                                      </p:to>
                                    </p:set>
                                  </p:childTnLst>
                                </p:cTn>
                              </p:par>
                              <p:par>
                                <p:cTn id="65" presetID="2" presetClass="exit" presetSubtype="8" fill="hold" grpId="0" nodeType="withEffect">
                                  <p:stCondLst>
                                    <p:cond delay="0"/>
                                  </p:stCondLst>
                                  <p:childTnLst>
                                    <p:anim calcmode="lin" valueType="num">
                                      <p:cBhvr additive="base">
                                        <p:cTn id="66" dur="1000"/>
                                        <p:tgtEl>
                                          <p:spTgt spid="23"/>
                                        </p:tgtEl>
                                        <p:attrNameLst>
                                          <p:attrName>ppt_x</p:attrName>
                                        </p:attrNameLst>
                                      </p:cBhvr>
                                      <p:tavLst>
                                        <p:tav tm="0">
                                          <p:val>
                                            <p:strVal val="ppt_x"/>
                                          </p:val>
                                        </p:tav>
                                        <p:tav tm="100000">
                                          <p:val>
                                            <p:strVal val="0-ppt_w/2"/>
                                          </p:val>
                                        </p:tav>
                                      </p:tavLst>
                                    </p:anim>
                                    <p:anim calcmode="lin" valueType="num">
                                      <p:cBhvr additive="base">
                                        <p:cTn id="67" dur="1000"/>
                                        <p:tgtEl>
                                          <p:spTgt spid="23"/>
                                        </p:tgtEl>
                                        <p:attrNameLst>
                                          <p:attrName>ppt_y</p:attrName>
                                        </p:attrNameLst>
                                      </p:cBhvr>
                                      <p:tavLst>
                                        <p:tav tm="0">
                                          <p:val>
                                            <p:strVal val="ppt_y"/>
                                          </p:val>
                                        </p:tav>
                                        <p:tav tm="100000">
                                          <p:val>
                                            <p:strVal val="ppt_y"/>
                                          </p:val>
                                        </p:tav>
                                      </p:tavLst>
                                    </p:anim>
                                    <p:set>
                                      <p:cBhvr>
                                        <p:cTn id="68" dur="1" fill="hold">
                                          <p:stCondLst>
                                            <p:cond delay="999"/>
                                          </p:stCondLst>
                                        </p:cTn>
                                        <p:tgtEl>
                                          <p:spTgt spid="23"/>
                                        </p:tgtEl>
                                        <p:attrNameLst>
                                          <p:attrName>style.visibility</p:attrName>
                                        </p:attrNameLst>
                                      </p:cBhvr>
                                      <p:to>
                                        <p:strVal val="hidden"/>
                                      </p:to>
                                    </p:set>
                                  </p:childTnLst>
                                </p:cTn>
                              </p:par>
                              <p:par>
                                <p:cTn id="69" presetID="2" presetClass="exit" presetSubtype="8" fill="hold" nodeType="withEffect">
                                  <p:stCondLst>
                                    <p:cond delay="0"/>
                                  </p:stCondLst>
                                  <p:childTnLst>
                                    <p:anim calcmode="lin" valueType="num">
                                      <p:cBhvr additive="base">
                                        <p:cTn id="70" dur="1000"/>
                                        <p:tgtEl>
                                          <p:spTgt spid="27"/>
                                        </p:tgtEl>
                                        <p:attrNameLst>
                                          <p:attrName>ppt_x</p:attrName>
                                        </p:attrNameLst>
                                      </p:cBhvr>
                                      <p:tavLst>
                                        <p:tav tm="0">
                                          <p:val>
                                            <p:strVal val="ppt_x"/>
                                          </p:val>
                                        </p:tav>
                                        <p:tav tm="100000">
                                          <p:val>
                                            <p:strVal val="0-ppt_w/2"/>
                                          </p:val>
                                        </p:tav>
                                      </p:tavLst>
                                    </p:anim>
                                    <p:anim calcmode="lin" valueType="num">
                                      <p:cBhvr additive="base">
                                        <p:cTn id="71" dur="1000"/>
                                        <p:tgtEl>
                                          <p:spTgt spid="27"/>
                                        </p:tgtEl>
                                        <p:attrNameLst>
                                          <p:attrName>ppt_y</p:attrName>
                                        </p:attrNameLst>
                                      </p:cBhvr>
                                      <p:tavLst>
                                        <p:tav tm="0">
                                          <p:val>
                                            <p:strVal val="ppt_y"/>
                                          </p:val>
                                        </p:tav>
                                        <p:tav tm="100000">
                                          <p:val>
                                            <p:strVal val="ppt_y"/>
                                          </p:val>
                                        </p:tav>
                                      </p:tavLst>
                                    </p:anim>
                                    <p:set>
                                      <p:cBhvr>
                                        <p:cTn id="72" dur="1" fill="hold">
                                          <p:stCondLst>
                                            <p:cond delay="999"/>
                                          </p:stCondLst>
                                        </p:cTn>
                                        <p:tgtEl>
                                          <p:spTgt spid="27"/>
                                        </p:tgtEl>
                                        <p:attrNameLst>
                                          <p:attrName>style.visibility</p:attrName>
                                        </p:attrNameLst>
                                      </p:cBhvr>
                                      <p:to>
                                        <p:strVal val="hidden"/>
                                      </p:to>
                                    </p:set>
                                  </p:childTnLst>
                                </p:cTn>
                              </p:par>
                              <p:par>
                                <p:cTn id="73" presetID="2" presetClass="exit" presetSubtype="8" fill="hold" grpId="0" nodeType="withEffect">
                                  <p:stCondLst>
                                    <p:cond delay="0"/>
                                  </p:stCondLst>
                                  <p:childTnLst>
                                    <p:anim calcmode="lin" valueType="num">
                                      <p:cBhvr additive="base">
                                        <p:cTn id="74" dur="1000"/>
                                        <p:tgtEl>
                                          <p:spTgt spid="28"/>
                                        </p:tgtEl>
                                        <p:attrNameLst>
                                          <p:attrName>ppt_x</p:attrName>
                                        </p:attrNameLst>
                                      </p:cBhvr>
                                      <p:tavLst>
                                        <p:tav tm="0">
                                          <p:val>
                                            <p:strVal val="ppt_x"/>
                                          </p:val>
                                        </p:tav>
                                        <p:tav tm="100000">
                                          <p:val>
                                            <p:strVal val="0-ppt_w/2"/>
                                          </p:val>
                                        </p:tav>
                                      </p:tavLst>
                                    </p:anim>
                                    <p:anim calcmode="lin" valueType="num">
                                      <p:cBhvr additive="base">
                                        <p:cTn id="75" dur="1000"/>
                                        <p:tgtEl>
                                          <p:spTgt spid="28"/>
                                        </p:tgtEl>
                                        <p:attrNameLst>
                                          <p:attrName>ppt_y</p:attrName>
                                        </p:attrNameLst>
                                      </p:cBhvr>
                                      <p:tavLst>
                                        <p:tav tm="0">
                                          <p:val>
                                            <p:strVal val="ppt_y"/>
                                          </p:val>
                                        </p:tav>
                                        <p:tav tm="100000">
                                          <p:val>
                                            <p:strVal val="ppt_y"/>
                                          </p:val>
                                        </p:tav>
                                      </p:tavLst>
                                    </p:anim>
                                    <p:set>
                                      <p:cBhvr>
                                        <p:cTn id="76" dur="1" fill="hold">
                                          <p:stCondLst>
                                            <p:cond delay="999"/>
                                          </p:stCondLst>
                                        </p:cTn>
                                        <p:tgtEl>
                                          <p:spTgt spid="28"/>
                                        </p:tgtEl>
                                        <p:attrNameLst>
                                          <p:attrName>style.visibility</p:attrName>
                                        </p:attrNameLst>
                                      </p:cBhvr>
                                      <p:to>
                                        <p:strVal val="hidden"/>
                                      </p:to>
                                    </p:set>
                                  </p:childTnLst>
                                </p:cTn>
                              </p:par>
                              <p:par>
                                <p:cTn id="77" presetID="2" presetClass="exit" presetSubtype="8" fill="hold" nodeType="withEffect">
                                  <p:stCondLst>
                                    <p:cond delay="0"/>
                                  </p:stCondLst>
                                  <p:childTnLst>
                                    <p:anim calcmode="lin" valueType="num">
                                      <p:cBhvr additive="base">
                                        <p:cTn id="78" dur="1000"/>
                                        <p:tgtEl>
                                          <p:spTgt spid="5122"/>
                                        </p:tgtEl>
                                        <p:attrNameLst>
                                          <p:attrName>ppt_x</p:attrName>
                                        </p:attrNameLst>
                                      </p:cBhvr>
                                      <p:tavLst>
                                        <p:tav tm="0">
                                          <p:val>
                                            <p:strVal val="ppt_x"/>
                                          </p:val>
                                        </p:tav>
                                        <p:tav tm="100000">
                                          <p:val>
                                            <p:strVal val="0-ppt_w/2"/>
                                          </p:val>
                                        </p:tav>
                                      </p:tavLst>
                                    </p:anim>
                                    <p:anim calcmode="lin" valueType="num">
                                      <p:cBhvr additive="base">
                                        <p:cTn id="79" dur="1000"/>
                                        <p:tgtEl>
                                          <p:spTgt spid="5122"/>
                                        </p:tgtEl>
                                        <p:attrNameLst>
                                          <p:attrName>ppt_y</p:attrName>
                                        </p:attrNameLst>
                                      </p:cBhvr>
                                      <p:tavLst>
                                        <p:tav tm="0">
                                          <p:val>
                                            <p:strVal val="ppt_y"/>
                                          </p:val>
                                        </p:tav>
                                        <p:tav tm="100000">
                                          <p:val>
                                            <p:strVal val="ppt_y"/>
                                          </p:val>
                                        </p:tav>
                                      </p:tavLst>
                                    </p:anim>
                                    <p:set>
                                      <p:cBhvr>
                                        <p:cTn id="80" dur="1" fill="hold">
                                          <p:stCondLst>
                                            <p:cond delay="999"/>
                                          </p:stCondLst>
                                        </p:cTn>
                                        <p:tgtEl>
                                          <p:spTgt spid="5122"/>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00"/>
                                        <p:tgtEl>
                                          <p:spTgt spid="3"/>
                                        </p:tgtEl>
                                      </p:cBhvr>
                                    </p:animEffect>
                                    <p:set>
                                      <p:cBhvr>
                                        <p:cTn id="83" dur="1" fill="hold">
                                          <p:stCondLst>
                                            <p:cond delay="999"/>
                                          </p:stCondLst>
                                        </p:cTn>
                                        <p:tgtEl>
                                          <p:spTgt spid="3"/>
                                        </p:tgtEl>
                                        <p:attrNameLst>
                                          <p:attrName>style.visibility</p:attrName>
                                        </p:attrNameLst>
                                      </p:cBhvr>
                                      <p:to>
                                        <p:strVal val="hidden"/>
                                      </p:to>
                                    </p:set>
                                  </p:childTnLst>
                                </p:cTn>
                              </p:par>
                              <p:par>
                                <p:cTn id="84" presetID="2" presetClass="entr" presetSubtype="2" fill="hold" grpId="0" nodeType="withEffect">
                                  <p:stCondLst>
                                    <p:cond delay="500"/>
                                  </p:stCondLst>
                                  <p:childTnLst>
                                    <p:set>
                                      <p:cBhvr>
                                        <p:cTn id="85" dur="1" fill="hold">
                                          <p:stCondLst>
                                            <p:cond delay="0"/>
                                          </p:stCondLst>
                                        </p:cTn>
                                        <p:tgtEl>
                                          <p:spTgt spid="29"/>
                                        </p:tgtEl>
                                        <p:attrNameLst>
                                          <p:attrName>style.visibility</p:attrName>
                                        </p:attrNameLst>
                                      </p:cBhvr>
                                      <p:to>
                                        <p:strVal val="visible"/>
                                      </p:to>
                                    </p:set>
                                    <p:anim calcmode="lin" valueType="num">
                                      <p:cBhvr additive="base">
                                        <p:cTn id="86" dur="1000" fill="hold"/>
                                        <p:tgtEl>
                                          <p:spTgt spid="29"/>
                                        </p:tgtEl>
                                        <p:attrNameLst>
                                          <p:attrName>ppt_x</p:attrName>
                                        </p:attrNameLst>
                                      </p:cBhvr>
                                      <p:tavLst>
                                        <p:tav tm="0">
                                          <p:val>
                                            <p:strVal val="1+#ppt_w/2"/>
                                          </p:val>
                                        </p:tav>
                                        <p:tav tm="100000">
                                          <p:val>
                                            <p:strVal val="#ppt_x"/>
                                          </p:val>
                                        </p:tav>
                                      </p:tavLst>
                                    </p:anim>
                                    <p:anim calcmode="lin" valueType="num">
                                      <p:cBhvr additive="base">
                                        <p:cTn id="87"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animBg="1"/>
      <p:bldP spid="12" grpId="0" animBg="1"/>
      <p:bldP spid="20" grpId="0" animBg="1"/>
      <p:bldP spid="24" grpId="0" animBg="1"/>
      <p:bldP spid="26" grpId="0"/>
      <p:bldP spid="10" grpId="0" animBg="1"/>
      <p:bldP spid="13" grpId="0"/>
      <p:bldP spid="15" grpId="0" animBg="1"/>
      <p:bldP spid="17" grpId="0"/>
      <p:bldP spid="19" grpId="0" animBg="1"/>
      <p:bldP spid="22" grpId="0"/>
      <p:bldP spid="23" grpId="0" animBg="1"/>
      <p:bldP spid="28" grpId="0"/>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US" dirty="0"/>
              <a:t>Future steps of the </a:t>
            </a:r>
            <a:r>
              <a:rPr lang="en-US" dirty="0" smtClean="0"/>
              <a:t>initiative</a:t>
            </a:r>
            <a:endParaRPr lang="en-US"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8955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7" name="Taisnstūris 6">
            <a:extLst>
              <a:ext uri="{FF2B5EF4-FFF2-40B4-BE49-F238E27FC236}">
                <a16:creationId xmlns:a16="http://schemas.microsoft.com/office/drawing/2014/main" xmlns="" id="{0E3506EA-3EB3-5B2B-AF2F-7B8D2AF5663F}"/>
              </a:ext>
            </a:extLst>
          </p:cNvPr>
          <p:cNvSpPr/>
          <p:nvPr/>
        </p:nvSpPr>
        <p:spPr>
          <a:xfrm>
            <a:off x="4028447" y="586916"/>
            <a:ext cx="4132954" cy="923544"/>
          </a:xfrm>
          <a:prstGeom prst="rect">
            <a:avLst/>
          </a:prstGeom>
          <a:solidFill>
            <a:srgbClr val="00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lv-LV" sz="2800" b="1" dirty="0" smtClean="0">
                <a:solidFill>
                  <a:prstClr val="white"/>
                </a:solidFill>
                <a:latin typeface="Roboto" panose="02000000000000000000" pitchFamily="2" charset="0"/>
                <a:ea typeface="Roboto" panose="02000000000000000000" pitchFamily="2" charset="0"/>
                <a:cs typeface="Roboto" panose="02000000000000000000" pitchFamily="2" charset="0"/>
              </a:rPr>
              <a:t>Future of the initiative</a:t>
            </a:r>
            <a:endParaRPr lang="en-US" sz="2800" b="1"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cxnSp>
        <p:nvCxnSpPr>
          <p:cNvPr id="12" name="Straight Arrow Connector 11"/>
          <p:cNvCxnSpPr/>
          <p:nvPr/>
        </p:nvCxnSpPr>
        <p:spPr>
          <a:xfrm flipH="1">
            <a:off x="2854960" y="1479980"/>
            <a:ext cx="3239964" cy="572340"/>
          </a:xfrm>
          <a:prstGeom prst="straightConnector1">
            <a:avLst/>
          </a:prstGeom>
          <a:ln w="57150">
            <a:solidFill>
              <a:srgbClr val="0066CC"/>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094924" y="1479980"/>
            <a:ext cx="3239964" cy="572340"/>
          </a:xfrm>
          <a:prstGeom prst="straightConnector1">
            <a:avLst/>
          </a:prstGeom>
          <a:ln w="57150">
            <a:solidFill>
              <a:srgbClr val="0066CC"/>
            </a:solidFill>
            <a:tailEnd type="arrow"/>
          </a:ln>
        </p:spPr>
        <p:style>
          <a:lnRef idx="1">
            <a:schemeClr val="accent1"/>
          </a:lnRef>
          <a:fillRef idx="0">
            <a:schemeClr val="accent1"/>
          </a:fillRef>
          <a:effectRef idx="0">
            <a:schemeClr val="accent1"/>
          </a:effectRef>
          <a:fontRef idx="minor">
            <a:schemeClr val="tx1"/>
          </a:fontRef>
        </p:style>
      </p:cxnSp>
      <p:sp>
        <p:nvSpPr>
          <p:cNvPr id="29" name="Taisnstūris 6">
            <a:extLst>
              <a:ext uri="{FF2B5EF4-FFF2-40B4-BE49-F238E27FC236}">
                <a16:creationId xmlns:a16="http://schemas.microsoft.com/office/drawing/2014/main" xmlns="" id="{0E3506EA-3EB3-5B2B-AF2F-7B8D2AF5663F}"/>
              </a:ext>
            </a:extLst>
          </p:cNvPr>
          <p:cNvSpPr/>
          <p:nvPr/>
        </p:nvSpPr>
        <p:spPr>
          <a:xfrm>
            <a:off x="492767" y="2195368"/>
            <a:ext cx="4132954" cy="121365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lv-LV" sz="2400" b="1" dirty="0" smtClean="0">
                <a:solidFill>
                  <a:prstClr val="white"/>
                </a:solidFill>
                <a:latin typeface="Roboto" panose="02000000000000000000" pitchFamily="2" charset="0"/>
                <a:ea typeface="Roboto" panose="02000000000000000000" pitchFamily="2" charset="0"/>
                <a:cs typeface="Roboto" panose="02000000000000000000" pitchFamily="2" charset="0"/>
              </a:rPr>
              <a:t>Feasibility study on implementation in the Baltics</a:t>
            </a:r>
            <a:endParaRPr lang="en-US" sz="2400" b="1"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sp>
        <p:nvSpPr>
          <p:cNvPr id="31" name="Taisnstūris 6">
            <a:extLst>
              <a:ext uri="{FF2B5EF4-FFF2-40B4-BE49-F238E27FC236}">
                <a16:creationId xmlns:a16="http://schemas.microsoft.com/office/drawing/2014/main" xmlns="" id="{0E3506EA-3EB3-5B2B-AF2F-7B8D2AF5663F}"/>
              </a:ext>
            </a:extLst>
          </p:cNvPr>
          <p:cNvSpPr/>
          <p:nvPr/>
        </p:nvSpPr>
        <p:spPr>
          <a:xfrm>
            <a:off x="7561961" y="2195368"/>
            <a:ext cx="4132954" cy="121365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lv-LV" sz="2400" b="1" dirty="0" smtClean="0">
                <a:solidFill>
                  <a:prstClr val="white"/>
                </a:solidFill>
                <a:latin typeface="Roboto" panose="02000000000000000000" pitchFamily="2" charset="0"/>
                <a:ea typeface="Roboto" panose="02000000000000000000" pitchFamily="2" charset="0"/>
                <a:cs typeface="Roboto" panose="02000000000000000000" pitchFamily="2" charset="0"/>
              </a:rPr>
              <a:t>EIC Pathfinder project application for prototyping of technology</a:t>
            </a:r>
            <a:endParaRPr lang="en-US" sz="2400" b="1"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sp>
        <p:nvSpPr>
          <p:cNvPr id="32" name="Rectangle 31"/>
          <p:cNvSpPr/>
          <p:nvPr/>
        </p:nvSpPr>
        <p:spPr>
          <a:xfrm>
            <a:off x="16110" y="3889439"/>
            <a:ext cx="4854326" cy="2246769"/>
          </a:xfrm>
          <a:prstGeom prst="rect">
            <a:avLst/>
          </a:prstGeom>
        </p:spPr>
        <p:txBody>
          <a:bodyPr wrap="square">
            <a:spAutoFit/>
          </a:bodyPr>
          <a:lstStyle/>
          <a:p>
            <a:pPr marL="538163" lvl="0" indent="-273050" algn="just">
              <a:buFont typeface="Wingdings" pitchFamily="2" charset="2"/>
              <a:buChar char="§"/>
            </a:pPr>
            <a:r>
              <a:rPr lang="lv-LV" sz="2000" dirty="0" smtClean="0">
                <a:latin typeface="Roboto" pitchFamily="2" charset="0"/>
                <a:ea typeface="Roboto" pitchFamily="2" charset="0"/>
              </a:rPr>
              <a:t>Feasibility of a dedicated facility in the Baltic States – core focus of technology adaptation and integration for a specific facility, along with analysis on the epidemiological case in the region and treatment eligibility criteria</a:t>
            </a:r>
            <a:endParaRPr lang="en-GB" sz="2000" dirty="0">
              <a:latin typeface="Roboto" pitchFamily="2" charset="0"/>
              <a:ea typeface="Roboto" pitchFamily="2" charset="0"/>
            </a:endParaRPr>
          </a:p>
        </p:txBody>
      </p:sp>
      <p:sp>
        <p:nvSpPr>
          <p:cNvPr id="33" name="Rectangle 32"/>
          <p:cNvSpPr/>
          <p:nvPr/>
        </p:nvSpPr>
        <p:spPr>
          <a:xfrm>
            <a:off x="7201275" y="3443164"/>
            <a:ext cx="4854326" cy="3139321"/>
          </a:xfrm>
          <a:prstGeom prst="rect">
            <a:avLst/>
          </a:prstGeom>
        </p:spPr>
        <p:txBody>
          <a:bodyPr wrap="square">
            <a:spAutoFit/>
          </a:bodyPr>
          <a:lstStyle/>
          <a:p>
            <a:pPr marL="538163" lvl="0" indent="-273050" algn="just">
              <a:buFont typeface="Wingdings" pitchFamily="2" charset="2"/>
              <a:buChar char="§"/>
            </a:pPr>
            <a:r>
              <a:rPr lang="lv-LV" dirty="0" smtClean="0">
                <a:latin typeface="Roboto" pitchFamily="2" charset="0"/>
                <a:ea typeface="Roboto" pitchFamily="2" charset="0"/>
              </a:rPr>
              <a:t>Helium synchrotron technology is still in active development within CERN NIMMS collaboration – prototyping of the crucial technologies would be highly beneficial</a:t>
            </a:r>
          </a:p>
          <a:p>
            <a:pPr marL="538163" lvl="0" indent="-273050" algn="just">
              <a:buFont typeface="Wingdings" pitchFamily="2" charset="2"/>
              <a:buChar char="§"/>
            </a:pPr>
            <a:r>
              <a:rPr lang="lv-LV" dirty="0" smtClean="0">
                <a:latin typeface="Roboto" pitchFamily="2" charset="0"/>
                <a:ea typeface="Roboto" pitchFamily="2" charset="0"/>
              </a:rPr>
              <a:t>A possible EIC Pathfinder project application is foreseen for this research with CERN as leading institution together with technical and medical university representatives from the Baltic States</a:t>
            </a:r>
            <a:endParaRPr lang="en-GB" dirty="0">
              <a:latin typeface="Roboto" pitchFamily="2" charset="0"/>
              <a:ea typeface="Roboto" pitchFamily="2" charset="0"/>
            </a:endParaRPr>
          </a:p>
        </p:txBody>
      </p:sp>
    </p:spTree>
    <p:extLst>
      <p:ext uri="{BB962C8B-B14F-4D97-AF65-F5344CB8AC3E}">
        <p14:creationId xmlns:p14="http://schemas.microsoft.com/office/powerpoint/2010/main" val="31284814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smtClean="0"/>
              <a:t>Initial outline of the feasibility study</a:t>
            </a:r>
            <a:endParaRPr lang="en-US"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1" name="TextBox 10">
            <a:extLst>
              <a:ext uri="{FF2B5EF4-FFF2-40B4-BE49-F238E27FC236}">
                <a16:creationId xmlns:a16="http://schemas.microsoft.com/office/drawing/2014/main" xmlns="" id="{5E5B1408-5780-8C62-0FF7-4714D072B16B}"/>
              </a:ext>
            </a:extLst>
          </p:cNvPr>
          <p:cNvSpPr txBox="1"/>
          <p:nvPr/>
        </p:nvSpPr>
        <p:spPr>
          <a:xfrm>
            <a:off x="-10504" y="670526"/>
            <a:ext cx="12198456" cy="646331"/>
          </a:xfrm>
          <a:prstGeom prst="rect">
            <a:avLst/>
          </a:prstGeom>
          <a:noFill/>
        </p:spPr>
        <p:txBody>
          <a:bodyPr wrap="square" anchor="ctr">
            <a:spAutoFit/>
          </a:bodyPr>
          <a:lstStyle/>
          <a:p>
            <a:pPr algn="ctr" defTabSz="914400">
              <a:buClr>
                <a:srgbClr val="000066"/>
              </a:buClr>
            </a:pPr>
            <a:r>
              <a:rPr lang="en-US" sz="3600" b="1" dirty="0">
                <a:solidFill>
                  <a:srgbClr val="0000A2"/>
                </a:solidFill>
                <a:latin typeface="Roboto" panose="02000000000000000000" pitchFamily="2" charset="0"/>
                <a:ea typeface="Roboto" panose="02000000000000000000" pitchFamily="2" charset="0"/>
                <a:cs typeface="Roboto" panose="02000000000000000000" pitchFamily="2" charset="0"/>
              </a:rPr>
              <a:t>A full-scale feasibility study of the project</a:t>
            </a:r>
          </a:p>
        </p:txBody>
      </p:sp>
      <p:sp>
        <p:nvSpPr>
          <p:cNvPr id="4" name="Taisnstūris 3">
            <a:extLst>
              <a:ext uri="{FF2B5EF4-FFF2-40B4-BE49-F238E27FC236}">
                <a16:creationId xmlns:a16="http://schemas.microsoft.com/office/drawing/2014/main" xmlns="" id="{2D03EEF7-EBD9-798A-04EE-E09B330AD15C}"/>
              </a:ext>
            </a:extLst>
          </p:cNvPr>
          <p:cNvSpPr/>
          <p:nvPr/>
        </p:nvSpPr>
        <p:spPr>
          <a:xfrm>
            <a:off x="318203" y="1713232"/>
            <a:ext cx="3657600" cy="92159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400" b="1" dirty="0">
                <a:solidFill>
                  <a:prstClr val="white"/>
                </a:solidFill>
                <a:latin typeface="Roboto" panose="02000000000000000000" pitchFamily="2" charset="0"/>
                <a:ea typeface="Roboto" panose="02000000000000000000" pitchFamily="2" charset="0"/>
                <a:cs typeface="Roboto" panose="02000000000000000000" pitchFamily="2" charset="0"/>
              </a:rPr>
              <a:t>Clinical case and epidemiology</a:t>
            </a:r>
          </a:p>
        </p:txBody>
      </p:sp>
      <p:sp>
        <p:nvSpPr>
          <p:cNvPr id="7" name="Taisnstūris 6">
            <a:extLst>
              <a:ext uri="{FF2B5EF4-FFF2-40B4-BE49-F238E27FC236}">
                <a16:creationId xmlns:a16="http://schemas.microsoft.com/office/drawing/2014/main" xmlns="" id="{0E3506EA-3EB3-5B2B-AF2F-7B8D2AF5663F}"/>
              </a:ext>
            </a:extLst>
          </p:cNvPr>
          <p:cNvSpPr/>
          <p:nvPr/>
        </p:nvSpPr>
        <p:spPr>
          <a:xfrm>
            <a:off x="4279526" y="1711286"/>
            <a:ext cx="3657600" cy="923544"/>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400" b="1" dirty="0">
                <a:solidFill>
                  <a:prstClr val="white"/>
                </a:solidFill>
                <a:latin typeface="Roboto" panose="02000000000000000000" pitchFamily="2" charset="0"/>
                <a:ea typeface="Roboto" panose="02000000000000000000" pitchFamily="2" charset="0"/>
                <a:cs typeface="Roboto" panose="02000000000000000000" pitchFamily="2" charset="0"/>
              </a:rPr>
              <a:t>Technical aspects</a:t>
            </a:r>
          </a:p>
        </p:txBody>
      </p:sp>
      <p:sp>
        <p:nvSpPr>
          <p:cNvPr id="8" name="Taisnstūris 7">
            <a:extLst>
              <a:ext uri="{FF2B5EF4-FFF2-40B4-BE49-F238E27FC236}">
                <a16:creationId xmlns:a16="http://schemas.microsoft.com/office/drawing/2014/main" xmlns="" id="{6398AE50-7928-E71A-0FA7-F89B2BE9B30D}"/>
              </a:ext>
            </a:extLst>
          </p:cNvPr>
          <p:cNvSpPr/>
          <p:nvPr/>
        </p:nvSpPr>
        <p:spPr>
          <a:xfrm>
            <a:off x="8240849" y="1711863"/>
            <a:ext cx="3657600" cy="923544"/>
          </a:xfrm>
          <a:prstGeom prst="rect">
            <a:avLst/>
          </a:prstGeom>
          <a:solidFill>
            <a:srgbClr val="01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400" b="1" dirty="0">
                <a:solidFill>
                  <a:prstClr val="white"/>
                </a:solidFill>
                <a:latin typeface="Roboto" panose="02000000000000000000" pitchFamily="2" charset="0"/>
                <a:ea typeface="Roboto" panose="02000000000000000000" pitchFamily="2" charset="0"/>
                <a:cs typeface="Roboto" panose="02000000000000000000" pitchFamily="2" charset="0"/>
              </a:rPr>
              <a:t>Business case</a:t>
            </a:r>
          </a:p>
        </p:txBody>
      </p:sp>
      <p:pic>
        <p:nvPicPr>
          <p:cNvPr id="9"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204" y="3618271"/>
            <a:ext cx="1175266" cy="5876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203" y="4336027"/>
            <a:ext cx="1175265" cy="7051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8204" y="2740300"/>
            <a:ext cx="1175265" cy="74784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xmlns="" id="{9DB7C7C7-5F6D-42A4-CE0B-353EEE4366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9527" y="3618271"/>
            <a:ext cx="1175266" cy="58763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a:extLst>
              <a:ext uri="{FF2B5EF4-FFF2-40B4-BE49-F238E27FC236}">
                <a16:creationId xmlns:a16="http://schemas.microsoft.com/office/drawing/2014/main" xmlns="" id="{435DBF64-DC7A-15AD-1202-C6FE2692858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9526" y="4336027"/>
            <a:ext cx="1175265" cy="7051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a:extLst>
              <a:ext uri="{FF2B5EF4-FFF2-40B4-BE49-F238E27FC236}">
                <a16:creationId xmlns:a16="http://schemas.microsoft.com/office/drawing/2014/main" xmlns="" id="{66262668-8EA5-E94A-EA45-CAF0B0C91B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9527" y="2740300"/>
            <a:ext cx="1175265" cy="74784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xmlns="" id="{DAFCB170-E318-5D41-CE59-B894F46687F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34684" y="3618271"/>
            <a:ext cx="1175266" cy="58763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xmlns="" id="{349A0D24-9FC8-F788-D2F8-DCCBD75A3C8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4683" y="4336027"/>
            <a:ext cx="1175265" cy="70516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a:extLst>
              <a:ext uri="{FF2B5EF4-FFF2-40B4-BE49-F238E27FC236}">
                <a16:creationId xmlns:a16="http://schemas.microsoft.com/office/drawing/2014/main" xmlns="" id="{5AC8F12B-1CF6-AD5F-E0EF-D3C5201DAF2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4684" y="2740300"/>
            <a:ext cx="1175265" cy="747848"/>
          </a:xfrm>
          <a:prstGeom prst="rect">
            <a:avLst/>
          </a:prstGeom>
          <a:noFill/>
          <a:extLst>
            <a:ext uri="{909E8E84-426E-40DD-AFC4-6F175D3DCCD1}">
              <a14:hiddenFill xmlns:a14="http://schemas.microsoft.com/office/drawing/2010/main">
                <a:solidFill>
                  <a:srgbClr val="FFFFFF"/>
                </a:solidFill>
              </a14:hiddenFill>
            </a:ext>
          </a:extLst>
        </p:spPr>
      </p:pic>
      <p:sp>
        <p:nvSpPr>
          <p:cNvPr id="22" name="Pluszīme 21">
            <a:extLst>
              <a:ext uri="{FF2B5EF4-FFF2-40B4-BE49-F238E27FC236}">
                <a16:creationId xmlns:a16="http://schemas.microsoft.com/office/drawing/2014/main" xmlns="" id="{184DAAC3-411D-B6CF-1C8B-3A84E2C3EEAF}"/>
              </a:ext>
            </a:extLst>
          </p:cNvPr>
          <p:cNvSpPr/>
          <p:nvPr/>
        </p:nvSpPr>
        <p:spPr>
          <a:xfrm>
            <a:off x="1622565" y="3500918"/>
            <a:ext cx="869576" cy="869576"/>
          </a:xfrm>
          <a:prstGeom prst="mathPlus">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23" name="Pluszīme 22">
            <a:extLst>
              <a:ext uri="{FF2B5EF4-FFF2-40B4-BE49-F238E27FC236}">
                <a16:creationId xmlns:a16="http://schemas.microsoft.com/office/drawing/2014/main" xmlns="" id="{1C6D3743-4D04-9F13-E6EB-7E57BB481143}"/>
              </a:ext>
            </a:extLst>
          </p:cNvPr>
          <p:cNvSpPr/>
          <p:nvPr/>
        </p:nvSpPr>
        <p:spPr>
          <a:xfrm>
            <a:off x="5569410" y="3477299"/>
            <a:ext cx="869576" cy="869576"/>
          </a:xfrm>
          <a:prstGeom prst="mathPlus">
            <a:avLst/>
          </a:prstGeom>
          <a:solidFill>
            <a:srgbClr val="003D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24" name="Pluszīme 23">
            <a:extLst>
              <a:ext uri="{FF2B5EF4-FFF2-40B4-BE49-F238E27FC236}">
                <a16:creationId xmlns:a16="http://schemas.microsoft.com/office/drawing/2014/main" xmlns="" id="{C1800D91-61E9-4CE5-45B3-CFFCB5CF6DF2}"/>
              </a:ext>
            </a:extLst>
          </p:cNvPr>
          <p:cNvSpPr/>
          <p:nvPr/>
        </p:nvSpPr>
        <p:spPr>
          <a:xfrm>
            <a:off x="9545211" y="3500918"/>
            <a:ext cx="869576" cy="869576"/>
          </a:xfrm>
          <a:prstGeom prst="mathPlus">
            <a:avLst/>
          </a:prstGeom>
          <a:solidFill>
            <a:srgbClr val="018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pic>
        <p:nvPicPr>
          <p:cNvPr id="1026" name="Picture 2" descr="CERN Logo, symbol, meaning, history, PNG, brand">
            <a:extLst>
              <a:ext uri="{FF2B5EF4-FFF2-40B4-BE49-F238E27FC236}">
                <a16:creationId xmlns:a16="http://schemas.microsoft.com/office/drawing/2014/main" xmlns="" id="{BDA31F73-DCE4-EA34-B86B-17034995A37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103" r="20725"/>
          <a:stretch/>
        </p:blipFill>
        <p:spPr bwMode="auto">
          <a:xfrm>
            <a:off x="2492982" y="3247393"/>
            <a:ext cx="1479592" cy="138317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ERN Logo, symbol, meaning, history, PNG, brand">
            <a:extLst>
              <a:ext uri="{FF2B5EF4-FFF2-40B4-BE49-F238E27FC236}">
                <a16:creationId xmlns:a16="http://schemas.microsoft.com/office/drawing/2014/main" xmlns="" id="{A5172009-8820-4B6C-63F6-DA77F1D2C2F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103" r="20725"/>
          <a:stretch/>
        </p:blipFill>
        <p:spPr bwMode="auto">
          <a:xfrm>
            <a:off x="6459623" y="3247393"/>
            <a:ext cx="1479592" cy="13831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CERN Logo, symbol, meaning, history, PNG, brand">
            <a:extLst>
              <a:ext uri="{FF2B5EF4-FFF2-40B4-BE49-F238E27FC236}">
                <a16:creationId xmlns:a16="http://schemas.microsoft.com/office/drawing/2014/main" xmlns="" id="{19B2D8B0-2591-62E4-FEA0-4E350BD5658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103" r="20725"/>
          <a:stretch/>
        </p:blipFill>
        <p:spPr bwMode="auto">
          <a:xfrm>
            <a:off x="10418857" y="3247393"/>
            <a:ext cx="1479592" cy="1383178"/>
          </a:xfrm>
          <a:prstGeom prst="rect">
            <a:avLst/>
          </a:prstGeom>
          <a:noFill/>
          <a:extLst>
            <a:ext uri="{909E8E84-426E-40DD-AFC4-6F175D3DCCD1}">
              <a14:hiddenFill xmlns:a14="http://schemas.microsoft.com/office/drawing/2010/main">
                <a:solidFill>
                  <a:srgbClr val="FFFFFF"/>
                </a:solidFill>
              </a14:hiddenFill>
            </a:ext>
          </a:extLst>
        </p:spPr>
      </p:pic>
      <p:sp>
        <p:nvSpPr>
          <p:cNvPr id="27" name="Taisnstūris 26">
            <a:extLst>
              <a:ext uri="{FF2B5EF4-FFF2-40B4-BE49-F238E27FC236}">
                <a16:creationId xmlns:a16="http://schemas.microsoft.com/office/drawing/2014/main" xmlns="" id="{649F394E-9CC6-5B48-7783-E75A69BCD44A}"/>
              </a:ext>
            </a:extLst>
          </p:cNvPr>
          <p:cNvSpPr/>
          <p:nvPr/>
        </p:nvSpPr>
        <p:spPr>
          <a:xfrm>
            <a:off x="143434" y="1546487"/>
            <a:ext cx="11914095" cy="3662008"/>
          </a:xfrm>
          <a:prstGeom prst="rect">
            <a:avLst/>
          </a:prstGeom>
          <a:noFill/>
          <a:ln w="76200">
            <a:solidFill>
              <a:srgbClr val="3263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0" name="TextBox 29">
            <a:extLst>
              <a:ext uri="{FF2B5EF4-FFF2-40B4-BE49-F238E27FC236}">
                <a16:creationId xmlns:a16="http://schemas.microsoft.com/office/drawing/2014/main" xmlns="" id="{72B04D6B-880C-C307-49E4-434E22267131}"/>
              </a:ext>
            </a:extLst>
          </p:cNvPr>
          <p:cNvSpPr txBox="1"/>
          <p:nvPr/>
        </p:nvSpPr>
        <p:spPr>
          <a:xfrm>
            <a:off x="-10504" y="5542908"/>
            <a:ext cx="12198456" cy="707886"/>
          </a:xfrm>
          <a:prstGeom prst="rect">
            <a:avLst/>
          </a:prstGeom>
          <a:noFill/>
        </p:spPr>
        <p:txBody>
          <a:bodyPr wrap="square" anchor="ctr">
            <a:spAutoFit/>
          </a:bodyPr>
          <a:lstStyle/>
          <a:p>
            <a:pPr algn="ctr" defTabSz="914400">
              <a:buClr>
                <a:srgbClr val="000066"/>
              </a:buClr>
            </a:pPr>
            <a:r>
              <a:rPr lang="en-US" sz="4000" b="1" dirty="0">
                <a:solidFill>
                  <a:srgbClr val="3263B1"/>
                </a:solidFill>
                <a:latin typeface="Roboto" panose="02000000000000000000" pitchFamily="2" charset="0"/>
                <a:ea typeface="Roboto" panose="02000000000000000000" pitchFamily="2" charset="0"/>
                <a:cs typeface="Roboto" panose="02000000000000000000" pitchFamily="2" charset="0"/>
              </a:rPr>
              <a:t>Within the framework of CERN</a:t>
            </a:r>
            <a:endParaRPr lang="en-US" sz="4800" b="1" dirty="0">
              <a:solidFill>
                <a:srgbClr val="3263B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5941969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7" grpId="0" animBg="1"/>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b="1" dirty="0"/>
              <a:t>Initial outline of the feasibility study</a:t>
            </a:r>
            <a:endParaRPr lang="en-US"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7915" y="489555"/>
            <a:ext cx="8571865" cy="6058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411426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Satura vietturis 3">
            <a:extLst>
              <a:ext uri="{FF2B5EF4-FFF2-40B4-BE49-F238E27FC236}">
                <a16:creationId xmlns="" xmlns:a16="http://schemas.microsoft.com/office/drawing/2014/main" id="{557F2DD7-580B-47FE-6402-14145C1EBD3A}"/>
              </a:ext>
            </a:extLst>
          </p:cNvPr>
          <p:cNvSpPr>
            <a:spLocks noGrp="1"/>
          </p:cNvSpPr>
          <p:nvPr>
            <p:ph idx="1"/>
          </p:nvPr>
        </p:nvSpPr>
        <p:spPr>
          <a:xfrm>
            <a:off x="97653" y="585926"/>
            <a:ext cx="11984855" cy="5868140"/>
          </a:xfrm>
        </p:spPr>
        <p:txBody>
          <a:bodyPr>
            <a:normAutofit/>
          </a:bodyPr>
          <a:lstStyle/>
          <a:p>
            <a:pPr marL="0" indent="0" algn="ctr">
              <a:buNone/>
            </a:pPr>
            <a:endParaRPr lang="en-US" dirty="0" smtClean="0"/>
          </a:p>
          <a:p>
            <a:pPr marL="0" indent="0" algn="ctr">
              <a:buNone/>
            </a:pPr>
            <a:endParaRPr lang="en-US" dirty="0"/>
          </a:p>
          <a:p>
            <a:pPr marL="0" indent="0" algn="ctr">
              <a:buNone/>
            </a:pPr>
            <a:r>
              <a:rPr lang="en-US" b="1" dirty="0" smtClean="0"/>
              <a:t>T</a:t>
            </a:r>
            <a:r>
              <a:rPr lang="lv-LV" b="1" dirty="0" smtClean="0"/>
              <a:t>he </a:t>
            </a:r>
            <a:r>
              <a:rPr lang="en-US" b="1" dirty="0" smtClean="0"/>
              <a:t>M</a:t>
            </a:r>
            <a:r>
              <a:rPr lang="lv-LV" b="1" dirty="0" smtClean="0"/>
              <a:t>edical </a:t>
            </a:r>
            <a:r>
              <a:rPr lang="en-US" b="1" dirty="0" smtClean="0"/>
              <a:t>C</a:t>
            </a:r>
            <a:r>
              <a:rPr lang="lv-LV" b="1" dirty="0" smtClean="0"/>
              <a:t>ase</a:t>
            </a:r>
            <a:endParaRPr lang="en-US" b="1" dirty="0"/>
          </a:p>
          <a:p>
            <a:pPr marL="0" indent="0" algn="ctr">
              <a:buNone/>
            </a:pPr>
            <a:r>
              <a:rPr lang="lv-LV" b="1" dirty="0" smtClean="0"/>
              <a:t>„</a:t>
            </a:r>
            <a:r>
              <a:rPr lang="lv-LV" b="1" dirty="0"/>
              <a:t>Cancer epidemiology in the Baltic </a:t>
            </a:r>
            <a:r>
              <a:rPr lang="lv-LV" b="1" dirty="0" smtClean="0"/>
              <a:t>States”</a:t>
            </a:r>
            <a:endParaRPr lang="en-US" b="1" dirty="0" smtClean="0"/>
          </a:p>
          <a:p>
            <a:pPr marL="0" indent="0" algn="ctr">
              <a:buNone/>
            </a:pPr>
            <a:endParaRPr lang="en-US" dirty="0"/>
          </a:p>
          <a:p>
            <a:pPr marL="0" indent="0">
              <a:buNone/>
            </a:pPr>
            <a:endParaRPr lang="en-US" dirty="0"/>
          </a:p>
        </p:txBody>
      </p:sp>
      <p:sp>
        <p:nvSpPr>
          <p:cNvPr id="9" name="Rectangle 8"/>
          <p:cNvSpPr/>
          <p:nvPr/>
        </p:nvSpPr>
        <p:spPr>
          <a:xfrm>
            <a:off x="-6457" y="2735950"/>
            <a:ext cx="12196303" cy="1569660"/>
          </a:xfrm>
          <a:prstGeom prst="rect">
            <a:avLst/>
          </a:prstGeom>
          <a:solidFill>
            <a:srgbClr val="000066"/>
          </a:solidFill>
        </p:spPr>
        <p:txBody>
          <a:bodyPr wrap="square">
            <a:spAutoFit/>
          </a:bodyPr>
          <a:lstStyle/>
          <a:p>
            <a:pPr algn="ctr"/>
            <a:r>
              <a:rPr lang="en-GB" sz="2400" i="1" dirty="0">
                <a:solidFill>
                  <a:schemeClr val="bg1"/>
                </a:solidFill>
                <a:latin typeface="Roboto" pitchFamily="2" charset="0"/>
                <a:ea typeface="Roboto" pitchFamily="2" charset="0"/>
              </a:rPr>
              <a:t>Core question for the working group: </a:t>
            </a:r>
          </a:p>
          <a:p>
            <a:pPr algn="ctr"/>
            <a:r>
              <a:rPr lang="en-GB" sz="2400" b="1" dirty="0">
                <a:solidFill>
                  <a:schemeClr val="bg1"/>
                </a:solidFill>
                <a:latin typeface="Roboto" pitchFamily="2" charset="0"/>
                <a:ea typeface="Roboto" pitchFamily="2" charset="0"/>
              </a:rPr>
              <a:t>ARE WE READY TO USE THIS TECHNLOGY – ARE THERE ENOUGH PATIENTS AND WHAT ARE THE TRENDS IN RADIATION THERAPY AND NUCLEAR MEDICINE IN THE BALTIC STATES?</a:t>
            </a:r>
          </a:p>
        </p:txBody>
      </p:sp>
    </p:spTree>
    <p:extLst>
      <p:ext uri="{BB962C8B-B14F-4D97-AF65-F5344CB8AC3E}">
        <p14:creationId xmlns:p14="http://schemas.microsoft.com/office/powerpoint/2010/main" val="282262535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Content Placeholder 1"/>
          <p:cNvSpPr>
            <a:spLocks noGrp="1"/>
          </p:cNvSpPr>
          <p:nvPr>
            <p:ph idx="1"/>
          </p:nvPr>
        </p:nvSpPr>
        <p:spPr>
          <a:xfrm>
            <a:off x="99872" y="595145"/>
            <a:ext cx="11984855" cy="5868140"/>
          </a:xfrm>
        </p:spPr>
        <p:txBody>
          <a:bodyPr anchor="ctr">
            <a:normAutofit/>
          </a:bodyPr>
          <a:lstStyle/>
          <a:p>
            <a:pPr marL="0" indent="0">
              <a:buNone/>
            </a:pPr>
            <a:endParaRPr lang="en-US" dirty="0"/>
          </a:p>
          <a:p>
            <a:pPr marL="0" indent="0">
              <a:buNone/>
            </a:pPr>
            <a:r>
              <a:rPr lang="en-US" b="1" dirty="0" smtClean="0"/>
              <a:t>Task 1</a:t>
            </a:r>
            <a:r>
              <a:rPr lang="en-US" b="1" dirty="0"/>
              <a:t>:</a:t>
            </a:r>
            <a:r>
              <a:rPr lang="en-US" b="1" dirty="0" smtClean="0"/>
              <a:t> Collection of statistics in the region</a:t>
            </a:r>
          </a:p>
          <a:p>
            <a:pPr marL="0" indent="0">
              <a:buNone/>
            </a:pPr>
            <a:endParaRPr lang="en-US" dirty="0" smtClean="0"/>
          </a:p>
          <a:p>
            <a:r>
              <a:rPr lang="lv-LV" dirty="0" smtClean="0"/>
              <a:t>Continue </a:t>
            </a:r>
            <a:r>
              <a:rPr lang="lv-LV" dirty="0"/>
              <a:t>the started cancer and radiotherapy statistics work - detailed cancer epidemiology in region, future projections, assessment of case aplication for particle therapy </a:t>
            </a:r>
            <a:r>
              <a:rPr lang="lv-LV" dirty="0" smtClean="0"/>
              <a:t>indications</a:t>
            </a:r>
            <a:r>
              <a:rPr lang="en-US" dirty="0" smtClean="0"/>
              <a:t>.</a:t>
            </a:r>
          </a:p>
          <a:p>
            <a:endParaRPr lang="en-US" dirty="0"/>
          </a:p>
          <a:p>
            <a:r>
              <a:rPr lang="en-US" dirty="0" smtClean="0"/>
              <a:t>Statistics on the use of nuclear medicine (radioisotopes, patient statistics) in the region and future projections.</a:t>
            </a:r>
            <a:endParaRPr lang="en-US" dirty="0"/>
          </a:p>
        </p:txBody>
      </p:sp>
    </p:spTree>
    <p:extLst>
      <p:ext uri="{BB962C8B-B14F-4D97-AF65-F5344CB8AC3E}">
        <p14:creationId xmlns:p14="http://schemas.microsoft.com/office/powerpoint/2010/main" val="251383587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Content Placeholder 1"/>
          <p:cNvSpPr>
            <a:spLocks noGrp="1"/>
          </p:cNvSpPr>
          <p:nvPr>
            <p:ph idx="1"/>
          </p:nvPr>
        </p:nvSpPr>
        <p:spPr>
          <a:xfrm>
            <a:off x="99872" y="595145"/>
            <a:ext cx="11984855" cy="5868140"/>
          </a:xfrm>
        </p:spPr>
        <p:txBody>
          <a:bodyPr anchor="ctr">
            <a:normAutofit/>
          </a:bodyPr>
          <a:lstStyle/>
          <a:p>
            <a:pPr marL="0" indent="0">
              <a:buNone/>
            </a:pPr>
            <a:r>
              <a:rPr lang="en-US" b="1" dirty="0" smtClean="0"/>
              <a:t>Task </a:t>
            </a:r>
            <a:r>
              <a:rPr lang="en-US" b="1" dirty="0"/>
              <a:t>2: Literature analysis</a:t>
            </a:r>
          </a:p>
          <a:p>
            <a:pPr marL="0" indent="0">
              <a:buNone/>
            </a:pPr>
            <a:endParaRPr lang="en-US" dirty="0" smtClean="0"/>
          </a:p>
          <a:p>
            <a:r>
              <a:rPr lang="en-GB" dirty="0"/>
              <a:t>Explore all current information on eligible indications, </a:t>
            </a:r>
            <a:r>
              <a:rPr lang="en-GB" dirty="0" smtClean="0"/>
              <a:t>on</a:t>
            </a:r>
            <a:r>
              <a:rPr lang="lv-LV" dirty="0" smtClean="0"/>
              <a:t>-</a:t>
            </a:r>
            <a:r>
              <a:rPr lang="en-GB" dirty="0" smtClean="0"/>
              <a:t>going </a:t>
            </a:r>
            <a:r>
              <a:rPr lang="en-GB" dirty="0"/>
              <a:t>clinical trials and future perspectives for particle therapy (protons, helium ions)</a:t>
            </a:r>
          </a:p>
          <a:p>
            <a:endParaRPr lang="en-GB" dirty="0"/>
          </a:p>
          <a:p>
            <a:r>
              <a:rPr lang="en-GB" dirty="0"/>
              <a:t>Analyse nuclear medicine clinical trends - „which isotopes would be of interest and benefit to produce in the Baltic region both for clinics and business”</a:t>
            </a:r>
          </a:p>
          <a:p>
            <a:endParaRPr lang="en-GB" dirty="0"/>
          </a:p>
          <a:p>
            <a:r>
              <a:rPr lang="en-GB" dirty="0"/>
              <a:t>Explore the set-up of pre-clinical and clinical research programme, trials </a:t>
            </a:r>
            <a:r>
              <a:rPr lang="en-GB" dirty="0" smtClean="0"/>
              <a:t>necessary </a:t>
            </a:r>
            <a:r>
              <a:rPr lang="en-GB" dirty="0"/>
              <a:t>for helium ion therapy</a:t>
            </a:r>
          </a:p>
        </p:txBody>
      </p:sp>
    </p:spTree>
    <p:extLst>
      <p:ext uri="{BB962C8B-B14F-4D97-AF65-F5344CB8AC3E}">
        <p14:creationId xmlns:p14="http://schemas.microsoft.com/office/powerpoint/2010/main" val="251383587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Content Placeholder 1"/>
          <p:cNvSpPr>
            <a:spLocks noGrp="1"/>
          </p:cNvSpPr>
          <p:nvPr>
            <p:ph idx="1"/>
          </p:nvPr>
        </p:nvSpPr>
        <p:spPr>
          <a:xfrm>
            <a:off x="99872" y="595145"/>
            <a:ext cx="11984855" cy="5868140"/>
          </a:xfrm>
        </p:spPr>
        <p:txBody>
          <a:bodyPr anchor="ctr">
            <a:normAutofit/>
          </a:bodyPr>
          <a:lstStyle/>
          <a:p>
            <a:pPr marL="0" indent="0">
              <a:buNone/>
            </a:pPr>
            <a:r>
              <a:rPr lang="en-US" b="1" dirty="0" smtClean="0"/>
              <a:t>Task </a:t>
            </a:r>
            <a:r>
              <a:rPr lang="en-US" b="1" dirty="0"/>
              <a:t>3: Establishing connections</a:t>
            </a:r>
          </a:p>
          <a:p>
            <a:pPr marL="0" indent="0">
              <a:buNone/>
            </a:pPr>
            <a:endParaRPr lang="en-US" dirty="0" smtClean="0"/>
          </a:p>
          <a:p>
            <a:r>
              <a:rPr lang="en-GB" dirty="0"/>
              <a:t>From experience of others - explore reimbursement and patient </a:t>
            </a:r>
            <a:r>
              <a:rPr lang="en-GB" dirty="0" smtClean="0"/>
              <a:t>referral </a:t>
            </a:r>
            <a:r>
              <a:rPr lang="en-GB" dirty="0"/>
              <a:t>pathways</a:t>
            </a:r>
          </a:p>
          <a:p>
            <a:endParaRPr lang="en-GB" dirty="0"/>
          </a:p>
          <a:p>
            <a:r>
              <a:rPr lang="en-GB" dirty="0"/>
              <a:t>It would be highly beneficial to involve or/and cooperate with any of European ion therapy </a:t>
            </a:r>
            <a:r>
              <a:rPr lang="en-GB" dirty="0" smtClean="0"/>
              <a:t>centres </a:t>
            </a:r>
            <a:r>
              <a:rPr lang="en-GB" dirty="0"/>
              <a:t>(</a:t>
            </a:r>
            <a:r>
              <a:rPr lang="en-GB" i="1" dirty="0"/>
              <a:t>HIT, MIT, CNAO, </a:t>
            </a:r>
            <a:r>
              <a:rPr lang="en-GB" i="1" dirty="0" err="1"/>
              <a:t>MedAustron</a:t>
            </a:r>
            <a:r>
              <a:rPr lang="en-GB" dirty="0"/>
              <a:t>) or even proton therapy </a:t>
            </a:r>
            <a:r>
              <a:rPr lang="en-GB" dirty="0" smtClean="0"/>
              <a:t>centres </a:t>
            </a:r>
            <a:r>
              <a:rPr lang="en-GB" dirty="0"/>
              <a:t>could be considered, as proton therapy would be the first clinical modality to be used in the proposed facility: </a:t>
            </a:r>
            <a:endParaRPr lang="lv-LV" dirty="0" smtClean="0"/>
          </a:p>
          <a:p>
            <a:pPr lvl="2"/>
            <a:r>
              <a:rPr lang="en-GB" sz="2800" i="1" dirty="0" smtClean="0"/>
              <a:t>optimal </a:t>
            </a:r>
            <a:r>
              <a:rPr lang="en-GB" sz="2800" i="1" dirty="0"/>
              <a:t>clinical and research set-ups.</a:t>
            </a:r>
          </a:p>
        </p:txBody>
      </p:sp>
    </p:spTree>
    <p:extLst>
      <p:ext uri="{BB962C8B-B14F-4D97-AF65-F5344CB8AC3E}">
        <p14:creationId xmlns:p14="http://schemas.microsoft.com/office/powerpoint/2010/main" val="251383587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Satura vietturis 3">
            <a:extLst>
              <a:ext uri="{FF2B5EF4-FFF2-40B4-BE49-F238E27FC236}">
                <a16:creationId xmlns="" xmlns:a16="http://schemas.microsoft.com/office/drawing/2014/main" id="{557F2DD7-580B-47FE-6402-14145C1EBD3A}"/>
              </a:ext>
            </a:extLst>
          </p:cNvPr>
          <p:cNvSpPr>
            <a:spLocks noGrp="1"/>
          </p:cNvSpPr>
          <p:nvPr>
            <p:ph idx="1"/>
          </p:nvPr>
        </p:nvSpPr>
        <p:spPr>
          <a:xfrm>
            <a:off x="97653" y="585926"/>
            <a:ext cx="11984855" cy="5868140"/>
          </a:xfrm>
        </p:spPr>
        <p:txBody>
          <a:bodyPr>
            <a:normAutofit/>
          </a:bodyPr>
          <a:lstStyle/>
          <a:p>
            <a:pPr marL="0" indent="0" algn="ctr">
              <a:buNone/>
            </a:pPr>
            <a:endParaRPr lang="en-US" dirty="0" smtClean="0"/>
          </a:p>
          <a:p>
            <a:pPr marL="0" indent="0" algn="ctr">
              <a:buNone/>
            </a:pPr>
            <a:endParaRPr lang="en-US" dirty="0"/>
          </a:p>
          <a:p>
            <a:pPr marL="0" indent="0" algn="ctr">
              <a:buNone/>
            </a:pPr>
            <a:r>
              <a:rPr lang="lv-LV" b="1" dirty="0" smtClean="0"/>
              <a:t>Technological aspects</a:t>
            </a:r>
            <a:endParaRPr lang="en-US" b="1" dirty="0"/>
          </a:p>
          <a:p>
            <a:pPr marL="0" indent="0" algn="ctr">
              <a:buNone/>
            </a:pPr>
            <a:r>
              <a:rPr lang="lv-LV" b="1" dirty="0" smtClean="0"/>
              <a:t>„Technological integration for a facility in the Baltic States”</a:t>
            </a:r>
            <a:endParaRPr lang="en-US" b="1" dirty="0" smtClean="0"/>
          </a:p>
          <a:p>
            <a:pPr marL="0" indent="0" algn="ctr">
              <a:buNone/>
            </a:pPr>
            <a:endParaRPr lang="en-US" dirty="0"/>
          </a:p>
          <a:p>
            <a:pPr marL="0" indent="0">
              <a:buNone/>
            </a:pPr>
            <a:endParaRPr lang="en-US" dirty="0"/>
          </a:p>
        </p:txBody>
      </p:sp>
      <p:sp>
        <p:nvSpPr>
          <p:cNvPr id="8" name="Rectangle 7"/>
          <p:cNvSpPr/>
          <p:nvPr/>
        </p:nvSpPr>
        <p:spPr>
          <a:xfrm>
            <a:off x="-6457" y="2920615"/>
            <a:ext cx="12196303" cy="1200329"/>
          </a:xfrm>
          <a:prstGeom prst="rect">
            <a:avLst/>
          </a:prstGeom>
          <a:solidFill>
            <a:srgbClr val="000066"/>
          </a:solidFill>
        </p:spPr>
        <p:txBody>
          <a:bodyPr wrap="square">
            <a:spAutoFit/>
          </a:bodyPr>
          <a:lstStyle/>
          <a:p>
            <a:pPr algn="ctr"/>
            <a:r>
              <a:rPr lang="en-GB" sz="2400" i="1" dirty="0">
                <a:solidFill>
                  <a:schemeClr val="bg1"/>
                </a:solidFill>
                <a:latin typeface="Roboto" pitchFamily="2" charset="0"/>
                <a:ea typeface="Roboto" pitchFamily="2" charset="0"/>
              </a:rPr>
              <a:t>Core question for the working </a:t>
            </a:r>
            <a:r>
              <a:rPr lang="en-GB" sz="2400" i="1" dirty="0" smtClean="0">
                <a:solidFill>
                  <a:schemeClr val="bg1"/>
                </a:solidFill>
                <a:latin typeface="Roboto" pitchFamily="2" charset="0"/>
                <a:ea typeface="Roboto" pitchFamily="2" charset="0"/>
              </a:rPr>
              <a:t>group:</a:t>
            </a:r>
            <a:endParaRPr lang="lv-LV" sz="2400" i="1" dirty="0" smtClean="0">
              <a:solidFill>
                <a:schemeClr val="bg1"/>
              </a:solidFill>
              <a:latin typeface="Roboto" pitchFamily="2" charset="0"/>
              <a:ea typeface="Roboto" pitchFamily="2" charset="0"/>
            </a:endParaRPr>
          </a:p>
          <a:p>
            <a:pPr algn="ctr"/>
            <a:r>
              <a:rPr lang="en-GB" sz="2400" b="1" dirty="0" smtClean="0">
                <a:solidFill>
                  <a:schemeClr val="bg1"/>
                </a:solidFill>
                <a:latin typeface="Roboto" pitchFamily="2" charset="0"/>
                <a:ea typeface="Roboto" pitchFamily="2" charset="0"/>
              </a:rPr>
              <a:t>IF </a:t>
            </a:r>
            <a:r>
              <a:rPr lang="en-GB" sz="2400" b="1" dirty="0">
                <a:solidFill>
                  <a:schemeClr val="bg1"/>
                </a:solidFill>
                <a:latin typeface="Roboto" pitchFamily="2" charset="0"/>
                <a:ea typeface="Roboto" pitchFamily="2" charset="0"/>
              </a:rPr>
              <a:t>WE ARE READY, HOW DO WE WANT TO USE AND ADAPT THE HELIUM SYNCHROTRON TECHNOLOGY FOR A FACILITY IN THE BALTIC STATES?</a:t>
            </a:r>
          </a:p>
        </p:txBody>
      </p:sp>
    </p:spTree>
    <p:extLst>
      <p:ext uri="{BB962C8B-B14F-4D97-AF65-F5344CB8AC3E}">
        <p14:creationId xmlns:p14="http://schemas.microsoft.com/office/powerpoint/2010/main" val="21365863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pPr algn="l"/>
            <a:r>
              <a:rPr lang="lv-LV" b="1" dirty="0" smtClean="0"/>
              <a:t>The overall proposed concept</a:t>
            </a:r>
            <a:endParaRPr lang="en-US" b="1" i="1" dirty="0"/>
          </a:p>
        </p:txBody>
      </p:sp>
      <p:sp>
        <p:nvSpPr>
          <p:cNvPr id="56" name="Taisnstūris 4">
            <a:extLst>
              <a:ext uri="{FF2B5EF4-FFF2-40B4-BE49-F238E27FC236}">
                <a16:creationId xmlns:a16="http://schemas.microsoft.com/office/drawing/2014/main" xmlns="" id="{95288369-0184-2087-14C6-452DE4847584}"/>
              </a:ext>
            </a:extLst>
          </p:cNvPr>
          <p:cNvSpPr/>
          <p:nvPr/>
        </p:nvSpPr>
        <p:spPr>
          <a:xfrm>
            <a:off x="0" y="648515"/>
            <a:ext cx="1363284" cy="194617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sp>
        <p:nvSpPr>
          <p:cNvPr id="57" name="Taisnstūris 6">
            <a:extLst>
              <a:ext uri="{FF2B5EF4-FFF2-40B4-BE49-F238E27FC236}">
                <a16:creationId xmlns:a16="http://schemas.microsoft.com/office/drawing/2014/main" xmlns="" id="{0A396640-87F5-4B37-E32D-5E2C32158599}"/>
              </a:ext>
            </a:extLst>
          </p:cNvPr>
          <p:cNvSpPr/>
          <p:nvPr/>
        </p:nvSpPr>
        <p:spPr>
          <a:xfrm>
            <a:off x="1363284" y="648515"/>
            <a:ext cx="10828714" cy="1946172"/>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Clinical treatment with proton therapy</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Clinical research and future treatment with helium ion beams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Novel delivery methods – </a:t>
            </a: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FLASH</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mini-beams. Possibilities of proton radiography</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Possibility of parallel radioisotope production – diagnostics for radiotherapy treatment planning, </a:t>
            </a:r>
            <a:r>
              <a:rPr lang="en-US" sz="2000" dirty="0" err="1" smtClean="0">
                <a:solidFill>
                  <a:schemeClr val="tx1"/>
                </a:solidFill>
                <a:latin typeface="Roboto" panose="02000000000000000000" pitchFamily="2" charset="0"/>
                <a:ea typeface="Roboto" panose="02000000000000000000" pitchFamily="2" charset="0"/>
                <a:cs typeface="Roboto" panose="02000000000000000000" pitchFamily="2" charset="0"/>
              </a:rPr>
              <a:t>thera</a:t>
            </a:r>
            <a:r>
              <a:rPr lang="lv-LV" sz="2000" dirty="0" smtClean="0">
                <a:solidFill>
                  <a:schemeClr val="tx1"/>
                </a:solidFill>
                <a:latin typeface="Roboto" panose="02000000000000000000" pitchFamily="2" charset="0"/>
                <a:ea typeface="Roboto" panose="02000000000000000000" pitchFamily="2" charset="0"/>
                <a:cs typeface="Roboto" panose="02000000000000000000" pitchFamily="2" charset="0"/>
              </a:rPr>
              <a:t>g</a:t>
            </a:r>
            <a:r>
              <a:rPr lang="en-US" sz="2000" dirty="0" err="1" smtClean="0">
                <a:solidFill>
                  <a:schemeClr val="tx1"/>
                </a:solidFill>
                <a:latin typeface="Roboto" panose="02000000000000000000" pitchFamily="2" charset="0"/>
                <a:ea typeface="Roboto" panose="02000000000000000000" pitchFamily="2" charset="0"/>
                <a:cs typeface="Roboto" panose="02000000000000000000" pitchFamily="2" charset="0"/>
              </a:rPr>
              <a:t>nostics</a:t>
            </a:r>
            <a:r>
              <a:rPr lang="en-US" sz="2000" dirty="0" smtClean="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approaches and targeted alpha therapy</a:t>
            </a:r>
          </a:p>
        </p:txBody>
      </p:sp>
      <p:sp>
        <p:nvSpPr>
          <p:cNvPr id="58" name="Taisnstūris 7">
            <a:extLst>
              <a:ext uri="{FF2B5EF4-FFF2-40B4-BE49-F238E27FC236}">
                <a16:creationId xmlns:a16="http://schemas.microsoft.com/office/drawing/2014/main" xmlns="" id="{9FAC1E2D-9E7C-307A-3498-FCB7388CB712}"/>
              </a:ext>
            </a:extLst>
          </p:cNvPr>
          <p:cNvSpPr/>
          <p:nvPr/>
        </p:nvSpPr>
        <p:spPr>
          <a:xfrm>
            <a:off x="1363284" y="2775754"/>
            <a:ext cx="10828714" cy="1909130"/>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Pre-clinical and clinical research work necessary for novel therapy integration</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Particle therapy research fields – medical physics, radiobiology, dosimetry, accelerator physics and technologies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Complementary research fields – material science, radiation chemistry, particle physics aspects . . .</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Possibility of heavier ion research (carbon, oxygen)</a:t>
            </a:r>
          </a:p>
        </p:txBody>
      </p:sp>
      <p:sp>
        <p:nvSpPr>
          <p:cNvPr id="59" name="Taisnstūris 8">
            <a:extLst>
              <a:ext uri="{FF2B5EF4-FFF2-40B4-BE49-F238E27FC236}">
                <a16:creationId xmlns:a16="http://schemas.microsoft.com/office/drawing/2014/main" xmlns="" id="{64B1278F-8F3C-C3C3-E2D7-881FD7A367D9}"/>
              </a:ext>
            </a:extLst>
          </p:cNvPr>
          <p:cNvSpPr/>
          <p:nvPr/>
        </p:nvSpPr>
        <p:spPr>
          <a:xfrm>
            <a:off x="1363286" y="4879119"/>
            <a:ext cx="10828714" cy="1500058"/>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Involvement of relevant industry sectors in delivery of center – capacity and “</a:t>
            </a: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know-how</a:t>
            </a: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in accelerator technologies</a:t>
            </a:r>
          </a:p>
          <a:p>
            <a:pPr marL="457200" indent="-4572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Infrastructure provides possibilities of future R&amp;D activities in particle therapy technology developments, addressing the global needs of the community </a:t>
            </a:r>
          </a:p>
        </p:txBody>
      </p:sp>
      <p:sp>
        <p:nvSpPr>
          <p:cNvPr id="60" name="Taisnstūris 9">
            <a:extLst>
              <a:ext uri="{FF2B5EF4-FFF2-40B4-BE49-F238E27FC236}">
                <a16:creationId xmlns:a16="http://schemas.microsoft.com/office/drawing/2014/main" xmlns="" id="{D82063BC-C554-5FAE-7F71-058FAD86797F}"/>
              </a:ext>
            </a:extLst>
          </p:cNvPr>
          <p:cNvSpPr/>
          <p:nvPr/>
        </p:nvSpPr>
        <p:spPr>
          <a:xfrm>
            <a:off x="0" y="2775754"/>
            <a:ext cx="1363284" cy="190913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sp>
        <p:nvSpPr>
          <p:cNvPr id="61" name="Taisnstūris 10">
            <a:extLst>
              <a:ext uri="{FF2B5EF4-FFF2-40B4-BE49-F238E27FC236}">
                <a16:creationId xmlns:a16="http://schemas.microsoft.com/office/drawing/2014/main" xmlns="" id="{167A82AE-E34B-43B7-0F23-B16C23C3DC57}"/>
              </a:ext>
            </a:extLst>
          </p:cNvPr>
          <p:cNvSpPr/>
          <p:nvPr/>
        </p:nvSpPr>
        <p:spPr>
          <a:xfrm>
            <a:off x="0" y="4879119"/>
            <a:ext cx="1363284" cy="150005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Roboto" panose="02000000000000000000" pitchFamily="2" charset="0"/>
              <a:ea typeface="Roboto" panose="02000000000000000000" pitchFamily="2" charset="0"/>
              <a:cs typeface="Roboto" panose="02000000000000000000" pitchFamily="2" charset="0"/>
            </a:endParaRPr>
          </a:p>
        </p:txBody>
      </p:sp>
      <p:grpSp>
        <p:nvGrpSpPr>
          <p:cNvPr id="62" name="Grupa 36">
            <a:extLst>
              <a:ext uri="{FF2B5EF4-FFF2-40B4-BE49-F238E27FC236}">
                <a16:creationId xmlns:a16="http://schemas.microsoft.com/office/drawing/2014/main" xmlns="" id="{D8B9115D-8C37-51C4-4DE3-0F18547072C6}"/>
              </a:ext>
            </a:extLst>
          </p:cNvPr>
          <p:cNvGrpSpPr/>
          <p:nvPr/>
        </p:nvGrpSpPr>
        <p:grpSpPr>
          <a:xfrm>
            <a:off x="52097" y="3270838"/>
            <a:ext cx="1259089" cy="918961"/>
            <a:chOff x="52003" y="1089556"/>
            <a:chExt cx="1259089" cy="918961"/>
          </a:xfrm>
        </p:grpSpPr>
        <p:sp>
          <p:nvSpPr>
            <p:cNvPr id="63" name="Brīvforma: forma 30">
              <a:extLst>
                <a:ext uri="{FF2B5EF4-FFF2-40B4-BE49-F238E27FC236}">
                  <a16:creationId xmlns:a16="http://schemas.microsoft.com/office/drawing/2014/main" xmlns="" id="{A079BE10-3301-1191-BDCE-5876B47F6B89}"/>
                </a:ext>
              </a:extLst>
            </p:cNvPr>
            <p:cNvSpPr/>
            <p:nvPr/>
          </p:nvSpPr>
          <p:spPr>
            <a:xfrm>
              <a:off x="747981" y="1676638"/>
              <a:ext cx="321215" cy="229396"/>
            </a:xfrm>
            <a:custGeom>
              <a:avLst/>
              <a:gdLst>
                <a:gd name="connsiteX0" fmla="*/ -244 w 321215"/>
                <a:gd name="connsiteY0" fmla="*/ -43 h 229396"/>
                <a:gd name="connsiteX1" fmla="*/ 33504 w 321215"/>
                <a:gd name="connsiteY1" fmla="*/ 128995 h 229396"/>
                <a:gd name="connsiteX2" fmla="*/ 320972 w 321215"/>
                <a:gd name="connsiteY2" fmla="*/ 229353 h 229396"/>
              </a:gdLst>
              <a:ahLst/>
              <a:cxnLst>
                <a:cxn ang="0">
                  <a:pos x="connsiteX0" y="connsiteY0"/>
                </a:cxn>
                <a:cxn ang="0">
                  <a:pos x="connsiteX1" y="connsiteY1"/>
                </a:cxn>
                <a:cxn ang="0">
                  <a:pos x="connsiteX2" y="connsiteY2"/>
                </a:cxn>
              </a:cxnLst>
              <a:rect l="l" t="t" r="r" b="b"/>
              <a:pathLst>
                <a:path w="321215" h="229396">
                  <a:moveTo>
                    <a:pt x="-244" y="-43"/>
                  </a:moveTo>
                  <a:cubicBezTo>
                    <a:pt x="8482" y="59577"/>
                    <a:pt x="19216" y="108940"/>
                    <a:pt x="33504" y="128995"/>
                  </a:cubicBezTo>
                  <a:cubicBezTo>
                    <a:pt x="82833" y="198259"/>
                    <a:pt x="320972" y="229353"/>
                    <a:pt x="320972" y="229353"/>
                  </a:cubicBezTo>
                </a:path>
              </a:pathLst>
            </a:custGeom>
            <a:noFill/>
            <a:ln w="28575" cap="flat">
              <a:solidFill>
                <a:srgbClr val="3562FF"/>
              </a:solidFill>
              <a:prstDash val="solid"/>
              <a:miter/>
            </a:ln>
          </p:spPr>
          <p:txBody>
            <a:bodyPr rtlCol="0" anchor="ctr"/>
            <a:lstStyle/>
            <a:p>
              <a:endParaRPr lang="en-US"/>
            </a:p>
          </p:txBody>
        </p:sp>
        <p:sp>
          <p:nvSpPr>
            <p:cNvPr id="64" name="Brīvforma: forma 31">
              <a:extLst>
                <a:ext uri="{FF2B5EF4-FFF2-40B4-BE49-F238E27FC236}">
                  <a16:creationId xmlns:a16="http://schemas.microsoft.com/office/drawing/2014/main" xmlns="" id="{71A3DF2F-95A1-7D8D-DCCC-0BFFC624498C}"/>
                </a:ext>
              </a:extLst>
            </p:cNvPr>
            <p:cNvSpPr/>
            <p:nvPr/>
          </p:nvSpPr>
          <p:spPr>
            <a:xfrm>
              <a:off x="523178" y="1332554"/>
              <a:ext cx="250115" cy="328537"/>
            </a:xfrm>
            <a:custGeom>
              <a:avLst/>
              <a:gdLst>
                <a:gd name="connsiteX0" fmla="*/ -244 w 250115"/>
                <a:gd name="connsiteY0" fmla="*/ 277464 h 328537"/>
                <a:gd name="connsiteX1" fmla="*/ 161351 w 250115"/>
                <a:gd name="connsiteY1" fmla="*/ 29119 h 328537"/>
                <a:gd name="connsiteX2" fmla="*/ 249802 w 250115"/>
                <a:gd name="connsiteY2" fmla="*/ 321690 h 328537"/>
                <a:gd name="connsiteX3" fmla="*/ 246400 w 250115"/>
                <a:gd name="connsiteY3" fmla="*/ 328494 h 328537"/>
              </a:gdLst>
              <a:ahLst/>
              <a:cxnLst>
                <a:cxn ang="0">
                  <a:pos x="connsiteX0" y="connsiteY0"/>
                </a:cxn>
                <a:cxn ang="0">
                  <a:pos x="connsiteX1" y="connsiteY1"/>
                </a:cxn>
                <a:cxn ang="0">
                  <a:pos x="connsiteX2" y="connsiteY2"/>
                </a:cxn>
                <a:cxn ang="0">
                  <a:pos x="connsiteX3" y="connsiteY3"/>
                </a:cxn>
              </a:cxnLst>
              <a:rect l="l" t="t" r="r" b="b"/>
              <a:pathLst>
                <a:path w="250115" h="328537">
                  <a:moveTo>
                    <a:pt x="-244" y="277464"/>
                  </a:moveTo>
                  <a:cubicBezTo>
                    <a:pt x="68085" y="227387"/>
                    <a:pt x="140360" y="111192"/>
                    <a:pt x="161351" y="29119"/>
                  </a:cubicBezTo>
                  <a:cubicBezTo>
                    <a:pt x="189876" y="-82449"/>
                    <a:pt x="226176" y="150111"/>
                    <a:pt x="249802" y="321690"/>
                  </a:cubicBezTo>
                  <a:cubicBezTo>
                    <a:pt x="250500" y="326793"/>
                    <a:pt x="245686" y="323578"/>
                    <a:pt x="246400" y="328494"/>
                  </a:cubicBezTo>
                </a:path>
              </a:pathLst>
            </a:custGeom>
            <a:noFill/>
            <a:ln w="57150" cap="flat">
              <a:solidFill>
                <a:srgbClr val="3562FF"/>
              </a:solidFill>
              <a:prstDash val="solid"/>
              <a:miter/>
            </a:ln>
          </p:spPr>
          <p:txBody>
            <a:bodyPr rtlCol="0" anchor="ctr"/>
            <a:lstStyle/>
            <a:p>
              <a:endParaRPr lang="en-US"/>
            </a:p>
          </p:txBody>
        </p:sp>
        <p:sp>
          <p:nvSpPr>
            <p:cNvPr id="65" name="Brīvforma: forma 32">
              <a:extLst>
                <a:ext uri="{FF2B5EF4-FFF2-40B4-BE49-F238E27FC236}">
                  <a16:creationId xmlns:a16="http://schemas.microsoft.com/office/drawing/2014/main" xmlns="" id="{E56294F4-BA3F-F5D7-224D-50F6D3900F54}"/>
                </a:ext>
              </a:extLst>
            </p:cNvPr>
            <p:cNvSpPr/>
            <p:nvPr/>
          </p:nvSpPr>
          <p:spPr>
            <a:xfrm>
              <a:off x="52003" y="1603257"/>
              <a:ext cx="497650" cy="127997"/>
            </a:xfrm>
            <a:custGeom>
              <a:avLst/>
              <a:gdLst>
                <a:gd name="connsiteX0" fmla="*/ -244 w 497650"/>
                <a:gd name="connsiteY0" fmla="*/ 124130 h 127997"/>
                <a:gd name="connsiteX1" fmla="*/ 495919 w 497650"/>
                <a:gd name="connsiteY1" fmla="*/ 31340 h 127997"/>
                <a:gd name="connsiteX2" fmla="*/ 489642 w 497650"/>
                <a:gd name="connsiteY2" fmla="*/ -43 h 127997"/>
              </a:gdLst>
              <a:ahLst/>
              <a:cxnLst>
                <a:cxn ang="0">
                  <a:pos x="connsiteX0" y="connsiteY0"/>
                </a:cxn>
                <a:cxn ang="0">
                  <a:pos x="connsiteX1" y="connsiteY1"/>
                </a:cxn>
                <a:cxn ang="0">
                  <a:pos x="connsiteX2" y="connsiteY2"/>
                </a:cxn>
              </a:cxnLst>
              <a:rect l="l" t="t" r="r" b="b"/>
              <a:pathLst>
                <a:path w="497650" h="127997">
                  <a:moveTo>
                    <a:pt x="-244" y="124130"/>
                  </a:moveTo>
                  <a:cubicBezTo>
                    <a:pt x="-244" y="124130"/>
                    <a:pt x="284605" y="156772"/>
                    <a:pt x="495919" y="31340"/>
                  </a:cubicBezTo>
                  <a:cubicBezTo>
                    <a:pt x="502723" y="27292"/>
                    <a:pt x="483638" y="4363"/>
                    <a:pt x="489642" y="-43"/>
                  </a:cubicBezTo>
                </a:path>
              </a:pathLst>
            </a:custGeom>
            <a:noFill/>
            <a:ln w="28575" cap="flat">
              <a:solidFill>
                <a:srgbClr val="3562FF"/>
              </a:solidFill>
              <a:prstDash val="solid"/>
              <a:miter/>
            </a:ln>
          </p:spPr>
          <p:txBody>
            <a:bodyPr rtlCol="0" anchor="ctr"/>
            <a:lstStyle/>
            <a:p>
              <a:endParaRPr lang="en-US"/>
            </a:p>
          </p:txBody>
        </p:sp>
        <p:sp>
          <p:nvSpPr>
            <p:cNvPr id="66" name="Brīvforma: forma 33">
              <a:extLst>
                <a:ext uri="{FF2B5EF4-FFF2-40B4-BE49-F238E27FC236}">
                  <a16:creationId xmlns:a16="http://schemas.microsoft.com/office/drawing/2014/main" xmlns="" id="{C369C800-1A5C-898C-B119-9D9E51E99D3A}"/>
                </a:ext>
              </a:extLst>
            </p:cNvPr>
            <p:cNvSpPr/>
            <p:nvPr/>
          </p:nvSpPr>
          <p:spPr>
            <a:xfrm>
              <a:off x="409211" y="1089556"/>
              <a:ext cx="580038" cy="580039"/>
            </a:xfrm>
            <a:custGeom>
              <a:avLst/>
              <a:gdLst>
                <a:gd name="connsiteX0" fmla="*/ 580039 w 580038"/>
                <a:gd name="connsiteY0" fmla="*/ 290020 h 580039"/>
                <a:gd name="connsiteX1" fmla="*/ 290019 w 580038"/>
                <a:gd name="connsiteY1" fmla="*/ 580040 h 580039"/>
                <a:gd name="connsiteX2" fmla="*/ 0 w 580038"/>
                <a:gd name="connsiteY2" fmla="*/ 290020 h 580039"/>
                <a:gd name="connsiteX3" fmla="*/ 290019 w 580038"/>
                <a:gd name="connsiteY3" fmla="*/ 0 h 580039"/>
                <a:gd name="connsiteX4" fmla="*/ 580039 w 580038"/>
                <a:gd name="connsiteY4" fmla="*/ 290020 h 580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038" h="580039">
                  <a:moveTo>
                    <a:pt x="580039" y="290020"/>
                  </a:moveTo>
                  <a:cubicBezTo>
                    <a:pt x="580039" y="450193"/>
                    <a:pt x="450193" y="580040"/>
                    <a:pt x="290019" y="580040"/>
                  </a:cubicBezTo>
                  <a:cubicBezTo>
                    <a:pt x="129846" y="580040"/>
                    <a:pt x="0" y="450193"/>
                    <a:pt x="0" y="290020"/>
                  </a:cubicBezTo>
                  <a:cubicBezTo>
                    <a:pt x="0" y="129846"/>
                    <a:pt x="129846" y="0"/>
                    <a:pt x="290019" y="0"/>
                  </a:cubicBezTo>
                  <a:cubicBezTo>
                    <a:pt x="450193" y="0"/>
                    <a:pt x="580039" y="129846"/>
                    <a:pt x="580039" y="290020"/>
                  </a:cubicBezTo>
                  <a:close/>
                </a:path>
              </a:pathLst>
            </a:custGeom>
            <a:noFill/>
            <a:ln w="33935" cap="flat">
              <a:solidFill>
                <a:schemeClr val="bg1"/>
              </a:solidFill>
              <a:prstDash val="solid"/>
              <a:miter/>
            </a:ln>
          </p:spPr>
          <p:txBody>
            <a:bodyPr rtlCol="0" anchor="ctr"/>
            <a:lstStyle/>
            <a:p>
              <a:endParaRPr lang="en-US"/>
            </a:p>
          </p:txBody>
        </p:sp>
        <p:sp>
          <p:nvSpPr>
            <p:cNvPr id="67" name="Brīvforma: forma 34">
              <a:extLst>
                <a:ext uri="{FF2B5EF4-FFF2-40B4-BE49-F238E27FC236}">
                  <a16:creationId xmlns:a16="http://schemas.microsoft.com/office/drawing/2014/main" xmlns="" id="{3BE0DF45-8118-D594-7BE6-786C5DC5F2B5}"/>
                </a:ext>
              </a:extLst>
            </p:cNvPr>
            <p:cNvSpPr/>
            <p:nvPr/>
          </p:nvSpPr>
          <p:spPr>
            <a:xfrm>
              <a:off x="837981" y="1535388"/>
              <a:ext cx="473111" cy="473129"/>
            </a:xfrm>
            <a:custGeom>
              <a:avLst/>
              <a:gdLst>
                <a:gd name="connsiteX0" fmla="*/ 111733 w 473111"/>
                <a:gd name="connsiteY0" fmla="*/ -43 h 473129"/>
                <a:gd name="connsiteX1" fmla="*/ 114590 w 473111"/>
                <a:gd name="connsiteY1" fmla="*/ 22563 h 473129"/>
                <a:gd name="connsiteX2" fmla="*/ 119693 w 473111"/>
                <a:gd name="connsiteY2" fmla="*/ 42975 h 473129"/>
                <a:gd name="connsiteX3" fmla="*/ 134390 w 473111"/>
                <a:gd name="connsiteY3" fmla="*/ 79189 h 473129"/>
                <a:gd name="connsiteX4" fmla="*/ 176915 w 473111"/>
                <a:gd name="connsiteY4" fmla="*/ 138588 h 473129"/>
                <a:gd name="connsiteX5" fmla="*/ 201987 w 473111"/>
                <a:gd name="connsiteY5" fmla="*/ 164443 h 473129"/>
                <a:gd name="connsiteX6" fmla="*/ 228319 w 473111"/>
                <a:gd name="connsiteY6" fmla="*/ 189023 h 473129"/>
                <a:gd name="connsiteX7" fmla="*/ 284452 w 473111"/>
                <a:gd name="connsiteY7" fmla="*/ 234711 h 473129"/>
                <a:gd name="connsiteX8" fmla="*/ 342643 w 473111"/>
                <a:gd name="connsiteY8" fmla="*/ 278359 h 473129"/>
                <a:gd name="connsiteX9" fmla="*/ 398775 w 473111"/>
                <a:gd name="connsiteY9" fmla="*/ 324082 h 473129"/>
                <a:gd name="connsiteX10" fmla="*/ 425277 w 473111"/>
                <a:gd name="connsiteY10" fmla="*/ 348508 h 473129"/>
                <a:gd name="connsiteX11" fmla="*/ 438119 w 473111"/>
                <a:gd name="connsiteY11" fmla="*/ 361130 h 473129"/>
                <a:gd name="connsiteX12" fmla="*/ 450026 w 473111"/>
                <a:gd name="connsiteY12" fmla="*/ 374738 h 473129"/>
                <a:gd name="connsiteX13" fmla="*/ 459348 w 473111"/>
                <a:gd name="connsiteY13" fmla="*/ 390880 h 473129"/>
                <a:gd name="connsiteX14" fmla="*/ 465879 w 473111"/>
                <a:gd name="connsiteY14" fmla="*/ 409727 h 473129"/>
                <a:gd name="connsiteX15" fmla="*/ 468533 w 473111"/>
                <a:gd name="connsiteY15" fmla="*/ 419797 h 473129"/>
                <a:gd name="connsiteX16" fmla="*/ 471051 w 473111"/>
                <a:gd name="connsiteY16" fmla="*/ 430003 h 473129"/>
                <a:gd name="connsiteX17" fmla="*/ 472292 w 473111"/>
                <a:gd name="connsiteY17" fmla="*/ 435106 h 473129"/>
                <a:gd name="connsiteX18" fmla="*/ 472718 w 473111"/>
                <a:gd name="connsiteY18" fmla="*/ 441042 h 473129"/>
                <a:gd name="connsiteX19" fmla="*/ 470132 w 473111"/>
                <a:gd name="connsiteY19" fmla="*/ 449990 h 473129"/>
                <a:gd name="connsiteX20" fmla="*/ 468924 w 473111"/>
                <a:gd name="connsiteY20" fmla="*/ 452779 h 473129"/>
                <a:gd name="connsiteX21" fmla="*/ 468193 w 473111"/>
                <a:gd name="connsiteY21" fmla="*/ 454310 h 473129"/>
                <a:gd name="connsiteX22" fmla="*/ 467376 w 473111"/>
                <a:gd name="connsiteY22" fmla="*/ 455909 h 473129"/>
                <a:gd name="connsiteX23" fmla="*/ 466543 w 473111"/>
                <a:gd name="connsiteY23" fmla="*/ 457610 h 473129"/>
                <a:gd name="connsiteX24" fmla="*/ 465522 w 473111"/>
                <a:gd name="connsiteY24" fmla="*/ 459413 h 473129"/>
                <a:gd name="connsiteX25" fmla="*/ 463158 w 473111"/>
                <a:gd name="connsiteY25" fmla="*/ 463376 h 473129"/>
                <a:gd name="connsiteX26" fmla="*/ 459195 w 473111"/>
                <a:gd name="connsiteY26" fmla="*/ 465741 h 473129"/>
                <a:gd name="connsiteX27" fmla="*/ 457392 w 473111"/>
                <a:gd name="connsiteY27" fmla="*/ 466761 h 473129"/>
                <a:gd name="connsiteX28" fmla="*/ 455691 w 473111"/>
                <a:gd name="connsiteY28" fmla="*/ 467595 h 473129"/>
                <a:gd name="connsiteX29" fmla="*/ 454092 w 473111"/>
                <a:gd name="connsiteY29" fmla="*/ 468411 h 473129"/>
                <a:gd name="connsiteX30" fmla="*/ 452561 w 473111"/>
                <a:gd name="connsiteY30" fmla="*/ 469143 h 473129"/>
                <a:gd name="connsiteX31" fmla="*/ 449771 w 473111"/>
                <a:gd name="connsiteY31" fmla="*/ 470351 h 473129"/>
                <a:gd name="connsiteX32" fmla="*/ 440824 w 473111"/>
                <a:gd name="connsiteY32" fmla="*/ 472936 h 473129"/>
                <a:gd name="connsiteX33" fmla="*/ 434887 w 473111"/>
                <a:gd name="connsiteY33" fmla="*/ 472511 h 473129"/>
                <a:gd name="connsiteX34" fmla="*/ 429784 w 473111"/>
                <a:gd name="connsiteY34" fmla="*/ 471269 h 473129"/>
                <a:gd name="connsiteX35" fmla="*/ 419578 w 473111"/>
                <a:gd name="connsiteY35" fmla="*/ 468752 h 473129"/>
                <a:gd name="connsiteX36" fmla="*/ 409509 w 473111"/>
                <a:gd name="connsiteY36" fmla="*/ 466098 h 473129"/>
                <a:gd name="connsiteX37" fmla="*/ 390679 w 473111"/>
                <a:gd name="connsiteY37" fmla="*/ 459464 h 473129"/>
                <a:gd name="connsiteX38" fmla="*/ 374536 w 473111"/>
                <a:gd name="connsiteY38" fmla="*/ 450143 h 473129"/>
                <a:gd name="connsiteX39" fmla="*/ 360928 w 473111"/>
                <a:gd name="connsiteY39" fmla="*/ 438236 h 473129"/>
                <a:gd name="connsiteX40" fmla="*/ 348307 w 473111"/>
                <a:gd name="connsiteY40" fmla="*/ 425393 h 473129"/>
                <a:gd name="connsiteX41" fmla="*/ 323881 w 473111"/>
                <a:gd name="connsiteY41" fmla="*/ 398892 h 473129"/>
                <a:gd name="connsiteX42" fmla="*/ 278158 w 473111"/>
                <a:gd name="connsiteY42" fmla="*/ 342759 h 473129"/>
                <a:gd name="connsiteX43" fmla="*/ 234510 w 473111"/>
                <a:gd name="connsiteY43" fmla="*/ 284568 h 473129"/>
                <a:gd name="connsiteX44" fmla="*/ 188822 w 473111"/>
                <a:gd name="connsiteY44" fmla="*/ 228435 h 473129"/>
                <a:gd name="connsiteX45" fmla="*/ 164242 w 473111"/>
                <a:gd name="connsiteY45" fmla="*/ 202103 h 473129"/>
                <a:gd name="connsiteX46" fmla="*/ 138387 w 473111"/>
                <a:gd name="connsiteY46" fmla="*/ 177031 h 473129"/>
                <a:gd name="connsiteX47" fmla="*/ 78989 w 473111"/>
                <a:gd name="connsiteY47" fmla="*/ 134506 h 473129"/>
                <a:gd name="connsiteX48" fmla="*/ 42774 w 473111"/>
                <a:gd name="connsiteY48" fmla="*/ 119809 h 473129"/>
                <a:gd name="connsiteX49" fmla="*/ 22363 w 473111"/>
                <a:gd name="connsiteY49" fmla="*/ 114706 h 473129"/>
                <a:gd name="connsiteX50" fmla="*/ -244 w 473111"/>
                <a:gd name="connsiteY50" fmla="*/ 111849 h 47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73111" h="473129">
                  <a:moveTo>
                    <a:pt x="111733" y="-43"/>
                  </a:moveTo>
                  <a:cubicBezTo>
                    <a:pt x="112063" y="7559"/>
                    <a:pt x="113017" y="15120"/>
                    <a:pt x="114590" y="22563"/>
                  </a:cubicBezTo>
                  <a:cubicBezTo>
                    <a:pt x="115917" y="29456"/>
                    <a:pt x="117622" y="36270"/>
                    <a:pt x="119693" y="42975"/>
                  </a:cubicBezTo>
                  <a:cubicBezTo>
                    <a:pt x="123543" y="55447"/>
                    <a:pt x="128460" y="67563"/>
                    <a:pt x="134390" y="79189"/>
                  </a:cubicBezTo>
                  <a:cubicBezTo>
                    <a:pt x="145601" y="100952"/>
                    <a:pt x="159927" y="120961"/>
                    <a:pt x="176915" y="138588"/>
                  </a:cubicBezTo>
                  <a:cubicBezTo>
                    <a:pt x="185057" y="147421"/>
                    <a:pt x="193414" y="156040"/>
                    <a:pt x="201987" y="164443"/>
                  </a:cubicBezTo>
                  <a:cubicBezTo>
                    <a:pt x="210560" y="172846"/>
                    <a:pt x="219338" y="181040"/>
                    <a:pt x="228319" y="189023"/>
                  </a:cubicBezTo>
                  <a:cubicBezTo>
                    <a:pt x="246298" y="204995"/>
                    <a:pt x="265145" y="220100"/>
                    <a:pt x="284452" y="234711"/>
                  </a:cubicBezTo>
                  <a:cubicBezTo>
                    <a:pt x="303758" y="249323"/>
                    <a:pt x="323370" y="263628"/>
                    <a:pt x="342643" y="278359"/>
                  </a:cubicBezTo>
                  <a:cubicBezTo>
                    <a:pt x="361915" y="293090"/>
                    <a:pt x="380779" y="308144"/>
                    <a:pt x="398775" y="324082"/>
                  </a:cubicBezTo>
                  <a:cubicBezTo>
                    <a:pt x="407847" y="332020"/>
                    <a:pt x="416682" y="340161"/>
                    <a:pt x="425277" y="348508"/>
                  </a:cubicBezTo>
                  <a:cubicBezTo>
                    <a:pt x="429631" y="352642"/>
                    <a:pt x="433782" y="356911"/>
                    <a:pt x="438119" y="361130"/>
                  </a:cubicBezTo>
                  <a:cubicBezTo>
                    <a:pt x="442445" y="365341"/>
                    <a:pt x="446427" y="369891"/>
                    <a:pt x="450026" y="374738"/>
                  </a:cubicBezTo>
                  <a:cubicBezTo>
                    <a:pt x="453695" y="379774"/>
                    <a:pt x="456818" y="385185"/>
                    <a:pt x="459348" y="390880"/>
                  </a:cubicBezTo>
                  <a:cubicBezTo>
                    <a:pt x="461971" y="396999"/>
                    <a:pt x="464153" y="403297"/>
                    <a:pt x="465879" y="409727"/>
                  </a:cubicBezTo>
                  <a:cubicBezTo>
                    <a:pt x="466832" y="413010"/>
                    <a:pt x="467580" y="416429"/>
                    <a:pt x="468533" y="419797"/>
                  </a:cubicBezTo>
                  <a:cubicBezTo>
                    <a:pt x="469486" y="423165"/>
                    <a:pt x="470234" y="426601"/>
                    <a:pt x="471051" y="430003"/>
                  </a:cubicBezTo>
                  <a:lnTo>
                    <a:pt x="472292" y="435106"/>
                  </a:lnTo>
                  <a:cubicBezTo>
                    <a:pt x="472871" y="437030"/>
                    <a:pt x="473015" y="439056"/>
                    <a:pt x="472718" y="441042"/>
                  </a:cubicBezTo>
                  <a:cubicBezTo>
                    <a:pt x="472267" y="444128"/>
                    <a:pt x="471398" y="447139"/>
                    <a:pt x="470132" y="449990"/>
                  </a:cubicBezTo>
                  <a:lnTo>
                    <a:pt x="468924" y="452779"/>
                  </a:lnTo>
                  <a:cubicBezTo>
                    <a:pt x="468754" y="453222"/>
                    <a:pt x="468465" y="453783"/>
                    <a:pt x="468193" y="454310"/>
                  </a:cubicBezTo>
                  <a:lnTo>
                    <a:pt x="467376" y="455909"/>
                  </a:lnTo>
                  <a:cubicBezTo>
                    <a:pt x="467104" y="456470"/>
                    <a:pt x="466883" y="456947"/>
                    <a:pt x="466543" y="457610"/>
                  </a:cubicBezTo>
                  <a:lnTo>
                    <a:pt x="465522" y="459413"/>
                  </a:lnTo>
                  <a:cubicBezTo>
                    <a:pt x="464927" y="460553"/>
                    <a:pt x="463957" y="462050"/>
                    <a:pt x="463158" y="463376"/>
                  </a:cubicBezTo>
                  <a:cubicBezTo>
                    <a:pt x="461831" y="464176"/>
                    <a:pt x="460334" y="465077"/>
                    <a:pt x="459195" y="465741"/>
                  </a:cubicBezTo>
                  <a:lnTo>
                    <a:pt x="457392" y="466761"/>
                  </a:lnTo>
                  <a:cubicBezTo>
                    <a:pt x="456779" y="467102"/>
                    <a:pt x="456303" y="467323"/>
                    <a:pt x="455691" y="467595"/>
                  </a:cubicBezTo>
                  <a:lnTo>
                    <a:pt x="454092" y="468411"/>
                  </a:lnTo>
                  <a:cubicBezTo>
                    <a:pt x="453564" y="468684"/>
                    <a:pt x="453003" y="468973"/>
                    <a:pt x="452561" y="469143"/>
                  </a:cubicBezTo>
                  <a:lnTo>
                    <a:pt x="449771" y="470351"/>
                  </a:lnTo>
                  <a:cubicBezTo>
                    <a:pt x="446920" y="471616"/>
                    <a:pt x="443910" y="472487"/>
                    <a:pt x="440824" y="472936"/>
                  </a:cubicBezTo>
                  <a:cubicBezTo>
                    <a:pt x="438837" y="473234"/>
                    <a:pt x="436811" y="473089"/>
                    <a:pt x="434887" y="472511"/>
                  </a:cubicBezTo>
                  <a:lnTo>
                    <a:pt x="429784" y="471269"/>
                  </a:lnTo>
                  <a:cubicBezTo>
                    <a:pt x="426382" y="470453"/>
                    <a:pt x="422980" y="469568"/>
                    <a:pt x="419578" y="468752"/>
                  </a:cubicBezTo>
                  <a:cubicBezTo>
                    <a:pt x="416177" y="467935"/>
                    <a:pt x="412775" y="467051"/>
                    <a:pt x="409509" y="466098"/>
                  </a:cubicBezTo>
                  <a:cubicBezTo>
                    <a:pt x="403082" y="464337"/>
                    <a:pt x="396790" y="462121"/>
                    <a:pt x="390679" y="459464"/>
                  </a:cubicBezTo>
                  <a:cubicBezTo>
                    <a:pt x="384984" y="456935"/>
                    <a:pt x="379573" y="453812"/>
                    <a:pt x="374536" y="450143"/>
                  </a:cubicBezTo>
                  <a:cubicBezTo>
                    <a:pt x="369690" y="446543"/>
                    <a:pt x="365140" y="442561"/>
                    <a:pt x="360928" y="438236"/>
                  </a:cubicBezTo>
                  <a:cubicBezTo>
                    <a:pt x="356710" y="433966"/>
                    <a:pt x="352423" y="429731"/>
                    <a:pt x="348307" y="425393"/>
                  </a:cubicBezTo>
                  <a:cubicBezTo>
                    <a:pt x="339950" y="416764"/>
                    <a:pt x="331807" y="407929"/>
                    <a:pt x="323881" y="398892"/>
                  </a:cubicBezTo>
                  <a:cubicBezTo>
                    <a:pt x="307942" y="380895"/>
                    <a:pt x="292820" y="362065"/>
                    <a:pt x="278158" y="342759"/>
                  </a:cubicBezTo>
                  <a:cubicBezTo>
                    <a:pt x="263495" y="323452"/>
                    <a:pt x="249156" y="303874"/>
                    <a:pt x="234510" y="284568"/>
                  </a:cubicBezTo>
                  <a:cubicBezTo>
                    <a:pt x="219865" y="265261"/>
                    <a:pt x="204794" y="246380"/>
                    <a:pt x="188822" y="228435"/>
                  </a:cubicBezTo>
                  <a:cubicBezTo>
                    <a:pt x="180883" y="219431"/>
                    <a:pt x="172691" y="210654"/>
                    <a:pt x="164242" y="202103"/>
                  </a:cubicBezTo>
                  <a:cubicBezTo>
                    <a:pt x="155794" y="193552"/>
                    <a:pt x="147176" y="185196"/>
                    <a:pt x="138387" y="177031"/>
                  </a:cubicBezTo>
                  <a:cubicBezTo>
                    <a:pt x="120760" y="160043"/>
                    <a:pt x="100751" y="145717"/>
                    <a:pt x="78989" y="134506"/>
                  </a:cubicBezTo>
                  <a:cubicBezTo>
                    <a:pt x="67362" y="128576"/>
                    <a:pt x="55246" y="123659"/>
                    <a:pt x="42774" y="119809"/>
                  </a:cubicBezTo>
                  <a:cubicBezTo>
                    <a:pt x="36069" y="117737"/>
                    <a:pt x="29255" y="116033"/>
                    <a:pt x="22363" y="114706"/>
                  </a:cubicBezTo>
                  <a:cubicBezTo>
                    <a:pt x="14919" y="113133"/>
                    <a:pt x="7358" y="112177"/>
                    <a:pt x="-244" y="111849"/>
                  </a:cubicBezTo>
                  <a:close/>
                </a:path>
              </a:pathLst>
            </a:custGeom>
            <a:solidFill>
              <a:schemeClr val="bg1"/>
            </a:solidFill>
            <a:ln w="1697" cap="flat">
              <a:solidFill>
                <a:schemeClr val="bg1"/>
              </a:solidFill>
              <a:prstDash val="solid"/>
              <a:miter/>
            </a:ln>
          </p:spPr>
          <p:txBody>
            <a:bodyPr rtlCol="0" anchor="ctr"/>
            <a:lstStyle/>
            <a:p>
              <a:endParaRPr lang="en-US"/>
            </a:p>
          </p:txBody>
        </p:sp>
        <p:sp>
          <p:nvSpPr>
            <p:cNvPr id="68" name="Brīvforma: forma 35">
              <a:extLst>
                <a:ext uri="{FF2B5EF4-FFF2-40B4-BE49-F238E27FC236}">
                  <a16:creationId xmlns:a16="http://schemas.microsoft.com/office/drawing/2014/main" xmlns="" id="{6EF0C495-C4A0-763C-24B1-FF803CC8318A}"/>
                </a:ext>
              </a:extLst>
            </p:cNvPr>
            <p:cNvSpPr/>
            <p:nvPr/>
          </p:nvSpPr>
          <p:spPr>
            <a:xfrm>
              <a:off x="742368" y="1157834"/>
              <a:ext cx="173739" cy="173399"/>
            </a:xfrm>
            <a:custGeom>
              <a:avLst/>
              <a:gdLst>
                <a:gd name="connsiteX0" fmla="*/ -244 w 173739"/>
                <a:gd name="connsiteY0" fmla="*/ -43 h 173399"/>
                <a:gd name="connsiteX1" fmla="*/ 173496 w 173739"/>
                <a:gd name="connsiteY1" fmla="*/ 173357 h 173399"/>
              </a:gdLst>
              <a:ahLst/>
              <a:cxnLst>
                <a:cxn ang="0">
                  <a:pos x="connsiteX0" y="connsiteY0"/>
                </a:cxn>
                <a:cxn ang="0">
                  <a:pos x="connsiteX1" y="connsiteY1"/>
                </a:cxn>
              </a:cxnLst>
              <a:rect l="l" t="t" r="r" b="b"/>
              <a:pathLst>
                <a:path w="173739" h="173399">
                  <a:moveTo>
                    <a:pt x="-244" y="-43"/>
                  </a:moveTo>
                  <a:cubicBezTo>
                    <a:pt x="80443" y="29250"/>
                    <a:pt x="144045" y="92728"/>
                    <a:pt x="173496" y="173357"/>
                  </a:cubicBezTo>
                </a:path>
              </a:pathLst>
            </a:custGeom>
            <a:noFill/>
            <a:ln w="16968" cap="flat">
              <a:solidFill>
                <a:schemeClr val="bg1"/>
              </a:solidFill>
              <a:prstDash val="solid"/>
              <a:miter/>
            </a:ln>
          </p:spPr>
          <p:txBody>
            <a:bodyPr rtlCol="0" anchor="ctr"/>
            <a:lstStyle/>
            <a:p>
              <a:endParaRPr lang="en-US"/>
            </a:p>
          </p:txBody>
        </p:sp>
      </p:grpSp>
      <p:grpSp>
        <p:nvGrpSpPr>
          <p:cNvPr id="69" name="Grupa 41">
            <a:extLst>
              <a:ext uri="{FF2B5EF4-FFF2-40B4-BE49-F238E27FC236}">
                <a16:creationId xmlns:a16="http://schemas.microsoft.com/office/drawing/2014/main" xmlns="" id="{44F38F14-384E-0EAB-2BB5-C6DEDC187815}"/>
              </a:ext>
            </a:extLst>
          </p:cNvPr>
          <p:cNvGrpSpPr/>
          <p:nvPr/>
        </p:nvGrpSpPr>
        <p:grpSpPr>
          <a:xfrm>
            <a:off x="72517" y="1139039"/>
            <a:ext cx="1149330" cy="970687"/>
            <a:chOff x="4795510" y="2123796"/>
            <a:chExt cx="2540794" cy="2145873"/>
          </a:xfrm>
        </p:grpSpPr>
        <p:sp>
          <p:nvSpPr>
            <p:cNvPr id="70" name="Brīvforma: forma 42">
              <a:extLst>
                <a:ext uri="{FF2B5EF4-FFF2-40B4-BE49-F238E27FC236}">
                  <a16:creationId xmlns:a16="http://schemas.microsoft.com/office/drawing/2014/main" xmlns="" id="{7F5C0595-4134-7243-2CE8-F726D5BDDCF0}"/>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28575" cap="flat">
              <a:solidFill>
                <a:schemeClr val="bg1"/>
              </a:solidFill>
              <a:prstDash val="solid"/>
              <a:miter/>
            </a:ln>
          </p:spPr>
          <p:txBody>
            <a:bodyPr rtlCol="0" anchor="ctr"/>
            <a:lstStyle/>
            <a:p>
              <a:endParaRPr lang="en-US"/>
            </a:p>
          </p:txBody>
        </p:sp>
        <p:sp>
          <p:nvSpPr>
            <p:cNvPr id="71" name="Brīvforma: forma 43">
              <a:extLst>
                <a:ext uri="{FF2B5EF4-FFF2-40B4-BE49-F238E27FC236}">
                  <a16:creationId xmlns:a16="http://schemas.microsoft.com/office/drawing/2014/main" xmlns="" id="{519BB26F-9620-84BA-73A3-9D2558F0BE00}"/>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chemeClr val="bg1"/>
              </a:solidFill>
              <a:prstDash val="solid"/>
              <a:miter/>
            </a:ln>
          </p:spPr>
          <p:txBody>
            <a:bodyPr rtlCol="0" anchor="ctr"/>
            <a:lstStyle/>
            <a:p>
              <a:endParaRPr lang="en-US"/>
            </a:p>
          </p:txBody>
        </p:sp>
        <p:sp>
          <p:nvSpPr>
            <p:cNvPr id="72" name="Brīvforma: forma 44">
              <a:extLst>
                <a:ext uri="{FF2B5EF4-FFF2-40B4-BE49-F238E27FC236}">
                  <a16:creationId xmlns:a16="http://schemas.microsoft.com/office/drawing/2014/main" xmlns="" id="{04C4CEDF-2325-98C9-9808-7B86D91EB886}"/>
                </a:ext>
              </a:extLst>
            </p:cNvPr>
            <p:cNvSpPr/>
            <p:nvPr/>
          </p:nvSpPr>
          <p:spPr>
            <a:xfrm>
              <a:off x="4795510" y="2297164"/>
              <a:ext cx="1756126"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28575" cap="flat">
              <a:solidFill>
                <a:srgbClr val="3562FF"/>
              </a:solidFill>
              <a:prstDash val="solid"/>
              <a:miter/>
            </a:ln>
          </p:spPr>
          <p:txBody>
            <a:bodyPr rtlCol="0" anchor="ctr"/>
            <a:lstStyle/>
            <a:p>
              <a:endParaRPr lang="en-US"/>
            </a:p>
          </p:txBody>
        </p:sp>
      </p:grpSp>
      <p:grpSp>
        <p:nvGrpSpPr>
          <p:cNvPr id="73" name="Grupa 85">
            <a:extLst>
              <a:ext uri="{FF2B5EF4-FFF2-40B4-BE49-F238E27FC236}">
                <a16:creationId xmlns:a16="http://schemas.microsoft.com/office/drawing/2014/main" xmlns="" id="{145A3578-4268-0FCA-6C8D-0F0A1BF77960}"/>
              </a:ext>
            </a:extLst>
          </p:cNvPr>
          <p:cNvGrpSpPr/>
          <p:nvPr/>
        </p:nvGrpSpPr>
        <p:grpSpPr>
          <a:xfrm>
            <a:off x="116057" y="5051157"/>
            <a:ext cx="1166445" cy="1167719"/>
            <a:chOff x="116057" y="4766677"/>
            <a:chExt cx="1166445" cy="1167719"/>
          </a:xfrm>
        </p:grpSpPr>
        <p:sp>
          <p:nvSpPr>
            <p:cNvPr id="74" name="Brīvforma: forma 67">
              <a:extLst>
                <a:ext uri="{FF2B5EF4-FFF2-40B4-BE49-F238E27FC236}">
                  <a16:creationId xmlns:a16="http://schemas.microsoft.com/office/drawing/2014/main" xmlns="" id="{7E99544B-7320-0CB0-6A6C-E28431878857}"/>
                </a:ext>
              </a:extLst>
            </p:cNvPr>
            <p:cNvSpPr/>
            <p:nvPr/>
          </p:nvSpPr>
          <p:spPr>
            <a:xfrm>
              <a:off x="172318" y="4919953"/>
              <a:ext cx="254366" cy="440842"/>
            </a:xfrm>
            <a:custGeom>
              <a:avLst/>
              <a:gdLst>
                <a:gd name="connsiteX0" fmla="*/ 254367 w 254366"/>
                <a:gd name="connsiteY0" fmla="*/ 0 h 440842"/>
                <a:gd name="connsiteX1" fmla="*/ 0 w 254366"/>
                <a:gd name="connsiteY1" fmla="*/ 440843 h 440842"/>
              </a:gdLst>
              <a:ahLst/>
              <a:cxnLst>
                <a:cxn ang="0">
                  <a:pos x="connsiteX0" y="connsiteY0"/>
                </a:cxn>
                <a:cxn ang="0">
                  <a:pos x="connsiteX1" y="connsiteY1"/>
                </a:cxn>
              </a:cxnLst>
              <a:rect l="l" t="t" r="r" b="b"/>
              <a:pathLst>
                <a:path w="254366" h="440842">
                  <a:moveTo>
                    <a:pt x="254367" y="0"/>
                  </a:moveTo>
                  <a:lnTo>
                    <a:pt x="0" y="440843"/>
                  </a:lnTo>
                </a:path>
              </a:pathLst>
            </a:custGeom>
            <a:ln w="28575" cap="flat">
              <a:solidFill>
                <a:schemeClr val="bg1"/>
              </a:solidFill>
              <a:prstDash val="solid"/>
              <a:miter/>
            </a:ln>
          </p:spPr>
          <p:txBody>
            <a:bodyPr rtlCol="0" anchor="ctr"/>
            <a:lstStyle/>
            <a:p>
              <a:endParaRPr lang="en-US"/>
            </a:p>
          </p:txBody>
        </p:sp>
        <p:sp>
          <p:nvSpPr>
            <p:cNvPr id="75" name="Brīvforma: forma 68">
              <a:extLst>
                <a:ext uri="{FF2B5EF4-FFF2-40B4-BE49-F238E27FC236}">
                  <a16:creationId xmlns:a16="http://schemas.microsoft.com/office/drawing/2014/main" xmlns="" id="{FEC8EEFB-0DDB-1FFA-525C-51C95FF0215B}"/>
                </a:ext>
              </a:extLst>
            </p:cNvPr>
            <p:cNvSpPr/>
            <p:nvPr/>
          </p:nvSpPr>
          <p:spPr>
            <a:xfrm>
              <a:off x="396877" y="5813006"/>
              <a:ext cx="568404" cy="559"/>
            </a:xfrm>
            <a:custGeom>
              <a:avLst/>
              <a:gdLst>
                <a:gd name="connsiteX0" fmla="*/ 0 w 568404"/>
                <a:gd name="connsiteY0" fmla="*/ 0 h 559"/>
                <a:gd name="connsiteX1" fmla="*/ 568404 w 568404"/>
                <a:gd name="connsiteY1" fmla="*/ 0 h 559"/>
              </a:gdLst>
              <a:ahLst/>
              <a:cxnLst>
                <a:cxn ang="0">
                  <a:pos x="connsiteX0" y="connsiteY0"/>
                </a:cxn>
                <a:cxn ang="0">
                  <a:pos x="connsiteX1" y="connsiteY1"/>
                </a:cxn>
              </a:cxnLst>
              <a:rect l="l" t="t" r="r" b="b"/>
              <a:pathLst>
                <a:path w="568404" h="559">
                  <a:moveTo>
                    <a:pt x="0" y="0"/>
                  </a:moveTo>
                  <a:lnTo>
                    <a:pt x="568404" y="0"/>
                  </a:lnTo>
                </a:path>
              </a:pathLst>
            </a:custGeom>
            <a:ln w="28575" cap="flat">
              <a:solidFill>
                <a:schemeClr val="bg1"/>
              </a:solidFill>
              <a:prstDash val="solid"/>
              <a:miter/>
            </a:ln>
          </p:spPr>
          <p:txBody>
            <a:bodyPr rtlCol="0" anchor="ctr"/>
            <a:lstStyle/>
            <a:p>
              <a:endParaRPr lang="en-US"/>
            </a:p>
          </p:txBody>
        </p:sp>
        <p:sp>
          <p:nvSpPr>
            <p:cNvPr id="76" name="Brīvforma: forma 69">
              <a:extLst>
                <a:ext uri="{FF2B5EF4-FFF2-40B4-BE49-F238E27FC236}">
                  <a16:creationId xmlns:a16="http://schemas.microsoft.com/office/drawing/2014/main" xmlns="" id="{1396964B-93D4-FD7E-50C7-1FC4C181221C}"/>
                </a:ext>
              </a:extLst>
            </p:cNvPr>
            <p:cNvSpPr/>
            <p:nvPr/>
          </p:nvSpPr>
          <p:spPr>
            <a:xfrm>
              <a:off x="960427" y="4900175"/>
              <a:ext cx="254596" cy="440714"/>
            </a:xfrm>
            <a:custGeom>
              <a:avLst/>
              <a:gdLst>
                <a:gd name="connsiteX0" fmla="*/ 254596 w 254596"/>
                <a:gd name="connsiteY0" fmla="*/ 440714 h 440714"/>
                <a:gd name="connsiteX1" fmla="*/ 0 w 254596"/>
                <a:gd name="connsiteY1" fmla="*/ 0 h 440714"/>
              </a:gdLst>
              <a:ahLst/>
              <a:cxnLst>
                <a:cxn ang="0">
                  <a:pos x="connsiteX0" y="connsiteY0"/>
                </a:cxn>
                <a:cxn ang="0">
                  <a:pos x="connsiteX1" y="connsiteY1"/>
                </a:cxn>
              </a:cxnLst>
              <a:rect l="l" t="t" r="r" b="b"/>
              <a:pathLst>
                <a:path w="254596" h="440714">
                  <a:moveTo>
                    <a:pt x="254596" y="440714"/>
                  </a:moveTo>
                  <a:lnTo>
                    <a:pt x="0" y="0"/>
                  </a:lnTo>
                </a:path>
              </a:pathLst>
            </a:custGeom>
            <a:ln w="28575" cap="flat">
              <a:solidFill>
                <a:schemeClr val="bg1"/>
              </a:solidFill>
              <a:prstDash val="solid"/>
              <a:miter/>
            </a:ln>
          </p:spPr>
          <p:txBody>
            <a:bodyPr rtlCol="0" anchor="ctr"/>
            <a:lstStyle/>
            <a:p>
              <a:endParaRPr lang="en-US"/>
            </a:p>
          </p:txBody>
        </p:sp>
        <p:sp>
          <p:nvSpPr>
            <p:cNvPr id="77" name="Brīvforma: forma 70">
              <a:extLst>
                <a:ext uri="{FF2B5EF4-FFF2-40B4-BE49-F238E27FC236}">
                  <a16:creationId xmlns:a16="http://schemas.microsoft.com/office/drawing/2014/main" xmlns="" id="{506334B0-E691-16D4-CFC5-123463D1F27D}"/>
                </a:ext>
              </a:extLst>
            </p:cNvPr>
            <p:cNvSpPr/>
            <p:nvPr/>
          </p:nvSpPr>
          <p:spPr>
            <a:xfrm>
              <a:off x="617870" y="4804448"/>
              <a:ext cx="151175" cy="559"/>
            </a:xfrm>
            <a:custGeom>
              <a:avLst/>
              <a:gdLst>
                <a:gd name="connsiteX0" fmla="*/ 0 w 151175"/>
                <a:gd name="connsiteY0" fmla="*/ 0 h 559"/>
                <a:gd name="connsiteX1" fmla="*/ 151175 w 151175"/>
                <a:gd name="connsiteY1" fmla="*/ 0 h 559"/>
              </a:gdLst>
              <a:ahLst/>
              <a:cxnLst>
                <a:cxn ang="0">
                  <a:pos x="connsiteX0" y="connsiteY0"/>
                </a:cxn>
                <a:cxn ang="0">
                  <a:pos x="connsiteX1" y="connsiteY1"/>
                </a:cxn>
              </a:cxnLst>
              <a:rect l="l" t="t" r="r" b="b"/>
              <a:pathLst>
                <a:path w="151175" h="559">
                  <a:moveTo>
                    <a:pt x="0" y="0"/>
                  </a:moveTo>
                  <a:lnTo>
                    <a:pt x="151175" y="0"/>
                  </a:lnTo>
                </a:path>
              </a:pathLst>
            </a:custGeom>
            <a:ln w="28575" cap="flat">
              <a:solidFill>
                <a:schemeClr val="bg1"/>
              </a:solidFill>
              <a:prstDash val="solid"/>
              <a:miter/>
            </a:ln>
          </p:spPr>
          <p:txBody>
            <a:bodyPr rtlCol="0" anchor="ctr"/>
            <a:lstStyle/>
            <a:p>
              <a:endParaRPr lang="en-US"/>
            </a:p>
          </p:txBody>
        </p:sp>
        <p:sp>
          <p:nvSpPr>
            <p:cNvPr id="78" name="Brīvforma: forma 71">
              <a:extLst>
                <a:ext uri="{FF2B5EF4-FFF2-40B4-BE49-F238E27FC236}">
                  <a16:creationId xmlns:a16="http://schemas.microsoft.com/office/drawing/2014/main" xmlns="" id="{6A281DAC-A30C-1E38-15F6-BC15D4FCD619}"/>
                </a:ext>
              </a:extLst>
            </p:cNvPr>
            <p:cNvSpPr/>
            <p:nvPr/>
          </p:nvSpPr>
          <p:spPr>
            <a:xfrm>
              <a:off x="179155" y="5564894"/>
              <a:ext cx="64850" cy="110795"/>
            </a:xfrm>
            <a:custGeom>
              <a:avLst/>
              <a:gdLst>
                <a:gd name="connsiteX0" fmla="*/ 0 w 64850"/>
                <a:gd name="connsiteY0" fmla="*/ 0 h 110795"/>
                <a:gd name="connsiteX1" fmla="*/ 64850 w 64850"/>
                <a:gd name="connsiteY1" fmla="*/ 110796 h 110795"/>
              </a:gdLst>
              <a:ahLst/>
              <a:cxnLst>
                <a:cxn ang="0">
                  <a:pos x="connsiteX0" y="connsiteY0"/>
                </a:cxn>
                <a:cxn ang="0">
                  <a:pos x="connsiteX1" y="connsiteY1"/>
                </a:cxn>
              </a:cxnLst>
              <a:rect l="l" t="t" r="r" b="b"/>
              <a:pathLst>
                <a:path w="64850" h="110795">
                  <a:moveTo>
                    <a:pt x="0" y="0"/>
                  </a:moveTo>
                  <a:lnTo>
                    <a:pt x="64850" y="110796"/>
                  </a:lnTo>
                </a:path>
              </a:pathLst>
            </a:custGeom>
            <a:ln w="28575" cap="flat">
              <a:solidFill>
                <a:schemeClr val="bg1"/>
              </a:solidFill>
              <a:prstDash val="solid"/>
              <a:miter/>
            </a:ln>
          </p:spPr>
          <p:txBody>
            <a:bodyPr rtlCol="0" anchor="ctr"/>
            <a:lstStyle/>
            <a:p>
              <a:endParaRPr lang="en-US"/>
            </a:p>
          </p:txBody>
        </p:sp>
        <p:sp>
          <p:nvSpPr>
            <p:cNvPr id="79" name="Brīvforma: forma 72">
              <a:extLst>
                <a:ext uri="{FF2B5EF4-FFF2-40B4-BE49-F238E27FC236}">
                  <a16:creationId xmlns:a16="http://schemas.microsoft.com/office/drawing/2014/main" xmlns="" id="{D01B90A9-455A-DA27-D898-C2A2065F35BA}"/>
                </a:ext>
              </a:extLst>
            </p:cNvPr>
            <p:cNvSpPr/>
            <p:nvPr/>
          </p:nvSpPr>
          <p:spPr>
            <a:xfrm>
              <a:off x="1129460" y="5543111"/>
              <a:ext cx="101701" cy="177818"/>
            </a:xfrm>
            <a:custGeom>
              <a:avLst/>
              <a:gdLst>
                <a:gd name="connsiteX0" fmla="*/ 101702 w 101701"/>
                <a:gd name="connsiteY0" fmla="*/ 0 h 177818"/>
                <a:gd name="connsiteX1" fmla="*/ 0 w 101701"/>
                <a:gd name="connsiteY1" fmla="*/ 177819 h 177818"/>
              </a:gdLst>
              <a:ahLst/>
              <a:cxnLst>
                <a:cxn ang="0">
                  <a:pos x="connsiteX0" y="connsiteY0"/>
                </a:cxn>
                <a:cxn ang="0">
                  <a:pos x="connsiteX1" y="connsiteY1"/>
                </a:cxn>
              </a:cxnLst>
              <a:rect l="l" t="t" r="r" b="b"/>
              <a:pathLst>
                <a:path w="101701" h="177818">
                  <a:moveTo>
                    <a:pt x="101702" y="0"/>
                  </a:moveTo>
                  <a:lnTo>
                    <a:pt x="0" y="177819"/>
                  </a:lnTo>
                </a:path>
              </a:pathLst>
            </a:custGeom>
            <a:ln w="28575" cap="flat">
              <a:solidFill>
                <a:schemeClr val="bg1"/>
              </a:solidFill>
              <a:prstDash val="solid"/>
              <a:miter/>
            </a:ln>
          </p:spPr>
          <p:txBody>
            <a:bodyPr rtlCol="0" anchor="ctr"/>
            <a:lstStyle/>
            <a:p>
              <a:endParaRPr lang="en-US"/>
            </a:p>
          </p:txBody>
        </p:sp>
        <p:sp>
          <p:nvSpPr>
            <p:cNvPr id="80" name="Brīvforma: forma 73">
              <a:extLst>
                <a:ext uri="{FF2B5EF4-FFF2-40B4-BE49-F238E27FC236}">
                  <a16:creationId xmlns:a16="http://schemas.microsoft.com/office/drawing/2014/main" xmlns="" id="{04852D9F-3082-D479-0C8D-795F0E906C2A}"/>
                </a:ext>
              </a:extLst>
            </p:cNvPr>
            <p:cNvSpPr/>
            <p:nvPr/>
          </p:nvSpPr>
          <p:spPr>
            <a:xfrm>
              <a:off x="328182" y="4979016"/>
              <a:ext cx="752426" cy="752488"/>
            </a:xfrm>
            <a:custGeom>
              <a:avLst/>
              <a:gdLst>
                <a:gd name="connsiteX0" fmla="*/ 750901 w 752426"/>
                <a:gd name="connsiteY0" fmla="*/ 340033 h 752488"/>
                <a:gd name="connsiteX1" fmla="*/ 741415 w 752426"/>
                <a:gd name="connsiteY1" fmla="*/ 326957 h 752488"/>
                <a:gd name="connsiteX2" fmla="*/ 656859 w 752426"/>
                <a:gd name="connsiteY2" fmla="*/ 299922 h 752488"/>
                <a:gd name="connsiteX3" fmla="*/ 643381 w 752426"/>
                <a:gd name="connsiteY3" fmla="*/ 287871 h 752488"/>
                <a:gd name="connsiteX4" fmla="*/ 626581 w 752426"/>
                <a:gd name="connsiteY4" fmla="*/ 246786 h 752488"/>
                <a:gd name="connsiteX5" fmla="*/ 626917 w 752426"/>
                <a:gd name="connsiteY5" fmla="*/ 230245 h 752488"/>
                <a:gd name="connsiteX6" fmla="*/ 666810 w 752426"/>
                <a:gd name="connsiteY6" fmla="*/ 146249 h 752488"/>
                <a:gd name="connsiteX7" fmla="*/ 664598 w 752426"/>
                <a:gd name="connsiteY7" fmla="*/ 133095 h 752488"/>
                <a:gd name="connsiteX8" fmla="*/ 616642 w 752426"/>
                <a:gd name="connsiteY8" fmla="*/ 85055 h 752488"/>
                <a:gd name="connsiteX9" fmla="*/ 598560 w 752426"/>
                <a:gd name="connsiteY9" fmla="*/ 82519 h 752488"/>
                <a:gd name="connsiteX10" fmla="*/ 518770 w 752426"/>
                <a:gd name="connsiteY10" fmla="*/ 123397 h 752488"/>
                <a:gd name="connsiteX11" fmla="*/ 503785 w 752426"/>
                <a:gd name="connsiteY11" fmla="*/ 124069 h 752488"/>
                <a:gd name="connsiteX12" fmla="*/ 461228 w 752426"/>
                <a:gd name="connsiteY12" fmla="*/ 106418 h 752488"/>
                <a:gd name="connsiteX13" fmla="*/ 450314 w 752426"/>
                <a:gd name="connsiteY13" fmla="*/ 95040 h 752488"/>
                <a:gd name="connsiteX14" fmla="*/ 419123 w 752426"/>
                <a:gd name="connsiteY14" fmla="*/ 7443 h 752488"/>
                <a:gd name="connsiteX15" fmla="*/ 408277 w 752426"/>
                <a:gd name="connsiteY15" fmla="*/ -396 h 752488"/>
                <a:gd name="connsiteX16" fmla="*/ 337877 w 752426"/>
                <a:gd name="connsiteY16" fmla="*/ -396 h 752488"/>
                <a:gd name="connsiteX17" fmla="*/ 326582 w 752426"/>
                <a:gd name="connsiteY17" fmla="*/ 7796 h 752488"/>
                <a:gd name="connsiteX18" fmla="*/ 298270 w 752426"/>
                <a:gd name="connsiteY18" fmla="*/ 95482 h 752488"/>
                <a:gd name="connsiteX19" fmla="*/ 288079 w 752426"/>
                <a:gd name="connsiteY19" fmla="*/ 106491 h 752488"/>
                <a:gd name="connsiteX20" fmla="*/ 244715 w 752426"/>
                <a:gd name="connsiteY20" fmla="*/ 124410 h 752488"/>
                <a:gd name="connsiteX21" fmla="*/ 230486 w 752426"/>
                <a:gd name="connsiteY21" fmla="*/ 124041 h 752488"/>
                <a:gd name="connsiteX22" fmla="*/ 146457 w 752426"/>
                <a:gd name="connsiteY22" fmla="*/ 84215 h 752488"/>
                <a:gd name="connsiteX23" fmla="*/ 131203 w 752426"/>
                <a:gd name="connsiteY23" fmla="*/ 86663 h 752488"/>
                <a:gd name="connsiteX24" fmla="*/ 83213 w 752426"/>
                <a:gd name="connsiteY24" fmla="*/ 134652 h 752488"/>
                <a:gd name="connsiteX25" fmla="*/ 80834 w 752426"/>
                <a:gd name="connsiteY25" fmla="*/ 150645 h 752488"/>
                <a:gd name="connsiteX26" fmla="*/ 122434 w 752426"/>
                <a:gd name="connsiteY26" fmla="*/ 231953 h 752488"/>
                <a:gd name="connsiteX27" fmla="*/ 123022 w 752426"/>
                <a:gd name="connsiteY27" fmla="*/ 246131 h 752488"/>
                <a:gd name="connsiteX28" fmla="*/ 105545 w 752426"/>
                <a:gd name="connsiteY28" fmla="*/ 288762 h 752488"/>
                <a:gd name="connsiteX29" fmla="*/ 93489 w 752426"/>
                <a:gd name="connsiteY29" fmla="*/ 300224 h 752488"/>
                <a:gd name="connsiteX30" fmla="*/ 6693 w 752426"/>
                <a:gd name="connsiteY30" fmla="*/ 331135 h 752488"/>
                <a:gd name="connsiteX31" fmla="*/ -1482 w 752426"/>
                <a:gd name="connsiteY31" fmla="*/ 342614 h 752488"/>
                <a:gd name="connsiteX32" fmla="*/ -1516 w 752426"/>
                <a:gd name="connsiteY32" fmla="*/ 412179 h 752488"/>
                <a:gd name="connsiteX33" fmla="*/ 7320 w 752426"/>
                <a:gd name="connsiteY33" fmla="*/ 423939 h 752488"/>
                <a:gd name="connsiteX34" fmla="*/ 94945 w 752426"/>
                <a:gd name="connsiteY34" fmla="*/ 452402 h 752488"/>
                <a:gd name="connsiteX35" fmla="*/ 104918 w 752426"/>
                <a:gd name="connsiteY35" fmla="*/ 461434 h 752488"/>
                <a:gd name="connsiteX36" fmla="*/ 119875 w 752426"/>
                <a:gd name="connsiteY36" fmla="*/ 498191 h 752488"/>
                <a:gd name="connsiteX37" fmla="*/ 184271 w 752426"/>
                <a:gd name="connsiteY37" fmla="*/ 435950 h 752488"/>
                <a:gd name="connsiteX38" fmla="*/ 175088 w 752426"/>
                <a:gd name="connsiteY38" fmla="*/ 375972 h 752488"/>
                <a:gd name="connsiteX39" fmla="*/ 374606 w 752426"/>
                <a:gd name="connsiteY39" fmla="*/ 176454 h 752488"/>
                <a:gd name="connsiteX40" fmla="*/ 574123 w 752426"/>
                <a:gd name="connsiteY40" fmla="*/ 375972 h 752488"/>
                <a:gd name="connsiteX41" fmla="*/ 374606 w 752426"/>
                <a:gd name="connsiteY41" fmla="*/ 575495 h 752488"/>
                <a:gd name="connsiteX42" fmla="*/ 323239 w 752426"/>
                <a:gd name="connsiteY42" fmla="*/ 568820 h 752488"/>
                <a:gd name="connsiteX43" fmla="*/ 260366 w 752426"/>
                <a:gd name="connsiteY43" fmla="*/ 633900 h 752488"/>
                <a:gd name="connsiteX44" fmla="*/ 288241 w 752426"/>
                <a:gd name="connsiteY44" fmla="*/ 645099 h 752488"/>
                <a:gd name="connsiteX45" fmla="*/ 299049 w 752426"/>
                <a:gd name="connsiteY45" fmla="*/ 656596 h 752488"/>
                <a:gd name="connsiteX46" fmla="*/ 330228 w 752426"/>
                <a:gd name="connsiteY46" fmla="*/ 744192 h 752488"/>
                <a:gd name="connsiteX47" fmla="*/ 341192 w 752426"/>
                <a:gd name="connsiteY47" fmla="*/ 751903 h 752488"/>
                <a:gd name="connsiteX48" fmla="*/ 375552 w 752426"/>
                <a:gd name="connsiteY48" fmla="*/ 751785 h 752488"/>
                <a:gd name="connsiteX49" fmla="*/ 407381 w 752426"/>
                <a:gd name="connsiteY49" fmla="*/ 751987 h 752488"/>
                <a:gd name="connsiteX50" fmla="*/ 423928 w 752426"/>
                <a:gd name="connsiteY50" fmla="*/ 740306 h 752488"/>
                <a:gd name="connsiteX51" fmla="*/ 451114 w 752426"/>
                <a:gd name="connsiteY51" fmla="*/ 655789 h 752488"/>
                <a:gd name="connsiteX52" fmla="*/ 460684 w 752426"/>
                <a:gd name="connsiteY52" fmla="*/ 645245 h 752488"/>
                <a:gd name="connsiteX53" fmla="*/ 504082 w 752426"/>
                <a:gd name="connsiteY53" fmla="*/ 627444 h 752488"/>
                <a:gd name="connsiteX54" fmla="*/ 519851 w 752426"/>
                <a:gd name="connsiteY54" fmla="*/ 627830 h 752488"/>
                <a:gd name="connsiteX55" fmla="*/ 603847 w 752426"/>
                <a:gd name="connsiteY55" fmla="*/ 667739 h 752488"/>
                <a:gd name="connsiteX56" fmla="*/ 617672 w 752426"/>
                <a:gd name="connsiteY56" fmla="*/ 665309 h 752488"/>
                <a:gd name="connsiteX57" fmla="*/ 665695 w 752426"/>
                <a:gd name="connsiteY57" fmla="*/ 617336 h 752488"/>
                <a:gd name="connsiteX58" fmla="*/ 668495 w 752426"/>
                <a:gd name="connsiteY58" fmla="*/ 600694 h 752488"/>
                <a:gd name="connsiteX59" fmla="*/ 626772 w 752426"/>
                <a:gd name="connsiteY59" fmla="*/ 519447 h 752488"/>
                <a:gd name="connsiteX60" fmla="*/ 626212 w 752426"/>
                <a:gd name="connsiteY60" fmla="*/ 505252 h 752488"/>
                <a:gd name="connsiteX61" fmla="*/ 643537 w 752426"/>
                <a:gd name="connsiteY61" fmla="*/ 463478 h 752488"/>
                <a:gd name="connsiteX62" fmla="*/ 656747 w 752426"/>
                <a:gd name="connsiteY62" fmla="*/ 450963 h 752488"/>
                <a:gd name="connsiteX63" fmla="*/ 742736 w 752426"/>
                <a:gd name="connsiteY63" fmla="*/ 420265 h 752488"/>
                <a:gd name="connsiteX64" fmla="*/ 750833 w 752426"/>
                <a:gd name="connsiteY64" fmla="*/ 408719 h 752488"/>
                <a:gd name="connsiteX65" fmla="*/ 750901 w 752426"/>
                <a:gd name="connsiteY65" fmla="*/ 340033 h 7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52426" h="752488">
                  <a:moveTo>
                    <a:pt x="750901" y="340033"/>
                  </a:moveTo>
                  <a:cubicBezTo>
                    <a:pt x="751052" y="332524"/>
                    <a:pt x="748403" y="329141"/>
                    <a:pt x="741415" y="326957"/>
                  </a:cubicBezTo>
                  <a:cubicBezTo>
                    <a:pt x="713153" y="318177"/>
                    <a:pt x="685093" y="308725"/>
                    <a:pt x="656859" y="299922"/>
                  </a:cubicBezTo>
                  <a:cubicBezTo>
                    <a:pt x="650168" y="297844"/>
                    <a:pt x="645878" y="294714"/>
                    <a:pt x="643381" y="287871"/>
                  </a:cubicBezTo>
                  <a:cubicBezTo>
                    <a:pt x="638285" y="273990"/>
                    <a:pt x="632523" y="260332"/>
                    <a:pt x="626581" y="246786"/>
                  </a:cubicBezTo>
                  <a:cubicBezTo>
                    <a:pt x="624017" y="240957"/>
                    <a:pt x="624090" y="236096"/>
                    <a:pt x="626917" y="230245"/>
                  </a:cubicBezTo>
                  <a:cubicBezTo>
                    <a:pt x="640430" y="202353"/>
                    <a:pt x="653365" y="174175"/>
                    <a:pt x="666810" y="146249"/>
                  </a:cubicBezTo>
                  <a:cubicBezTo>
                    <a:pt x="669414" y="140873"/>
                    <a:pt x="668960" y="137334"/>
                    <a:pt x="664598" y="133095"/>
                  </a:cubicBezTo>
                  <a:cubicBezTo>
                    <a:pt x="648359" y="117338"/>
                    <a:pt x="632181" y="101496"/>
                    <a:pt x="616642" y="85055"/>
                  </a:cubicBezTo>
                  <a:cubicBezTo>
                    <a:pt x="610662" y="78700"/>
                    <a:pt x="605851" y="78683"/>
                    <a:pt x="598560" y="82519"/>
                  </a:cubicBezTo>
                  <a:cubicBezTo>
                    <a:pt x="572124" y="96451"/>
                    <a:pt x="545324" y="109661"/>
                    <a:pt x="518770" y="123397"/>
                  </a:cubicBezTo>
                  <a:cubicBezTo>
                    <a:pt x="513624" y="126068"/>
                    <a:pt x="509217" y="126482"/>
                    <a:pt x="503785" y="124069"/>
                  </a:cubicBezTo>
                  <a:cubicBezTo>
                    <a:pt x="489786" y="117836"/>
                    <a:pt x="475580" y="111917"/>
                    <a:pt x="461228" y="106418"/>
                  </a:cubicBezTo>
                  <a:cubicBezTo>
                    <a:pt x="455482" y="104178"/>
                    <a:pt x="452346" y="100869"/>
                    <a:pt x="450314" y="95040"/>
                  </a:cubicBezTo>
                  <a:cubicBezTo>
                    <a:pt x="440122" y="65753"/>
                    <a:pt x="429399" y="36674"/>
                    <a:pt x="419123" y="7443"/>
                  </a:cubicBezTo>
                  <a:cubicBezTo>
                    <a:pt x="417180" y="1888"/>
                    <a:pt x="414414" y="-486"/>
                    <a:pt x="408277" y="-396"/>
                  </a:cubicBezTo>
                  <a:cubicBezTo>
                    <a:pt x="384808" y="-68"/>
                    <a:pt x="361346" y="-68"/>
                    <a:pt x="337877" y="-396"/>
                  </a:cubicBezTo>
                  <a:cubicBezTo>
                    <a:pt x="331561" y="-480"/>
                    <a:pt x="328542" y="1564"/>
                    <a:pt x="326582" y="7796"/>
                  </a:cubicBezTo>
                  <a:cubicBezTo>
                    <a:pt x="317416" y="37111"/>
                    <a:pt x="307594" y="66212"/>
                    <a:pt x="298270" y="95482"/>
                  </a:cubicBezTo>
                  <a:cubicBezTo>
                    <a:pt x="296495" y="101009"/>
                    <a:pt x="293589" y="104363"/>
                    <a:pt x="288079" y="106491"/>
                  </a:cubicBezTo>
                  <a:cubicBezTo>
                    <a:pt x="273480" y="112124"/>
                    <a:pt x="259028" y="118098"/>
                    <a:pt x="244715" y="124410"/>
                  </a:cubicBezTo>
                  <a:cubicBezTo>
                    <a:pt x="239636" y="126650"/>
                    <a:pt x="235464" y="126437"/>
                    <a:pt x="230486" y="124041"/>
                  </a:cubicBezTo>
                  <a:cubicBezTo>
                    <a:pt x="202538" y="110646"/>
                    <a:pt x="174365" y="97722"/>
                    <a:pt x="146457" y="84215"/>
                  </a:cubicBezTo>
                  <a:cubicBezTo>
                    <a:pt x="140241" y="81214"/>
                    <a:pt x="136198" y="81449"/>
                    <a:pt x="131203" y="86663"/>
                  </a:cubicBezTo>
                  <a:cubicBezTo>
                    <a:pt x="115546" y="102987"/>
                    <a:pt x="99548" y="118984"/>
                    <a:pt x="83213" y="134652"/>
                  </a:cubicBezTo>
                  <a:cubicBezTo>
                    <a:pt x="77765" y="139882"/>
                    <a:pt x="77462" y="144172"/>
                    <a:pt x="80834" y="150645"/>
                  </a:cubicBezTo>
                  <a:cubicBezTo>
                    <a:pt x="94928" y="177630"/>
                    <a:pt x="108457" y="204917"/>
                    <a:pt x="122434" y="231953"/>
                  </a:cubicBezTo>
                  <a:cubicBezTo>
                    <a:pt x="124987" y="236869"/>
                    <a:pt x="125234" y="241041"/>
                    <a:pt x="123022" y="246131"/>
                  </a:cubicBezTo>
                  <a:cubicBezTo>
                    <a:pt x="116907" y="260214"/>
                    <a:pt x="111005" y="274415"/>
                    <a:pt x="105545" y="288762"/>
                  </a:cubicBezTo>
                  <a:cubicBezTo>
                    <a:pt x="103244" y="294815"/>
                    <a:pt x="99559" y="298113"/>
                    <a:pt x="93489" y="300224"/>
                  </a:cubicBezTo>
                  <a:cubicBezTo>
                    <a:pt x="64488" y="310349"/>
                    <a:pt x="35677" y="321010"/>
                    <a:pt x="6693" y="331135"/>
                  </a:cubicBezTo>
                  <a:cubicBezTo>
                    <a:pt x="763" y="333195"/>
                    <a:pt x="-1583" y="336231"/>
                    <a:pt x="-1482" y="342614"/>
                  </a:cubicBezTo>
                  <a:cubicBezTo>
                    <a:pt x="-1169" y="365797"/>
                    <a:pt x="-1102" y="388997"/>
                    <a:pt x="-1516" y="412179"/>
                  </a:cubicBezTo>
                  <a:cubicBezTo>
                    <a:pt x="-1633" y="419101"/>
                    <a:pt x="1026" y="421934"/>
                    <a:pt x="7320" y="423939"/>
                  </a:cubicBezTo>
                  <a:cubicBezTo>
                    <a:pt x="36601" y="433206"/>
                    <a:pt x="65714" y="442978"/>
                    <a:pt x="94945" y="452402"/>
                  </a:cubicBezTo>
                  <a:cubicBezTo>
                    <a:pt x="99828" y="453976"/>
                    <a:pt x="102997" y="456440"/>
                    <a:pt x="104918" y="461434"/>
                  </a:cubicBezTo>
                  <a:cubicBezTo>
                    <a:pt x="109711" y="473754"/>
                    <a:pt x="114695" y="486006"/>
                    <a:pt x="119875" y="498191"/>
                  </a:cubicBezTo>
                  <a:lnTo>
                    <a:pt x="184271" y="435950"/>
                  </a:lnTo>
                  <a:cubicBezTo>
                    <a:pt x="178168" y="416542"/>
                    <a:pt x="175071" y="396315"/>
                    <a:pt x="175088" y="375972"/>
                  </a:cubicBezTo>
                  <a:cubicBezTo>
                    <a:pt x="175088" y="265781"/>
                    <a:pt x="264414" y="176454"/>
                    <a:pt x="374606" y="176454"/>
                  </a:cubicBezTo>
                  <a:cubicBezTo>
                    <a:pt x="484797" y="176454"/>
                    <a:pt x="574123" y="265781"/>
                    <a:pt x="574123" y="375972"/>
                  </a:cubicBezTo>
                  <a:cubicBezTo>
                    <a:pt x="574123" y="486163"/>
                    <a:pt x="484797" y="575495"/>
                    <a:pt x="374606" y="575495"/>
                  </a:cubicBezTo>
                  <a:cubicBezTo>
                    <a:pt x="357269" y="575512"/>
                    <a:pt x="339999" y="573266"/>
                    <a:pt x="323239" y="568820"/>
                  </a:cubicBezTo>
                  <a:lnTo>
                    <a:pt x="260366" y="633900"/>
                  </a:lnTo>
                  <a:cubicBezTo>
                    <a:pt x="269600" y="637792"/>
                    <a:pt x="278890" y="641521"/>
                    <a:pt x="288241" y="645099"/>
                  </a:cubicBezTo>
                  <a:cubicBezTo>
                    <a:pt x="294026" y="647295"/>
                    <a:pt x="297044" y="650811"/>
                    <a:pt x="299049" y="656596"/>
                  </a:cubicBezTo>
                  <a:cubicBezTo>
                    <a:pt x="309240" y="685860"/>
                    <a:pt x="319986" y="714945"/>
                    <a:pt x="330228" y="744192"/>
                  </a:cubicBezTo>
                  <a:cubicBezTo>
                    <a:pt x="332205" y="749859"/>
                    <a:pt x="335172" y="752104"/>
                    <a:pt x="341192" y="751903"/>
                  </a:cubicBezTo>
                  <a:cubicBezTo>
                    <a:pt x="352644" y="751500"/>
                    <a:pt x="364101" y="751785"/>
                    <a:pt x="375552" y="751785"/>
                  </a:cubicBezTo>
                  <a:cubicBezTo>
                    <a:pt x="386191" y="751785"/>
                    <a:pt x="396831" y="751147"/>
                    <a:pt x="407381" y="751987"/>
                  </a:cubicBezTo>
                  <a:cubicBezTo>
                    <a:pt x="416783" y="752726"/>
                    <a:pt x="421145" y="749568"/>
                    <a:pt x="423928" y="740306"/>
                  </a:cubicBezTo>
                  <a:cubicBezTo>
                    <a:pt x="432423" y="711954"/>
                    <a:pt x="442093" y="683984"/>
                    <a:pt x="451114" y="655789"/>
                  </a:cubicBezTo>
                  <a:cubicBezTo>
                    <a:pt x="452794" y="650626"/>
                    <a:pt x="455387" y="647272"/>
                    <a:pt x="460684" y="645245"/>
                  </a:cubicBezTo>
                  <a:cubicBezTo>
                    <a:pt x="475288" y="639645"/>
                    <a:pt x="489752" y="633710"/>
                    <a:pt x="504082" y="627444"/>
                  </a:cubicBezTo>
                  <a:cubicBezTo>
                    <a:pt x="509715" y="624980"/>
                    <a:pt x="514307" y="625148"/>
                    <a:pt x="519851" y="627830"/>
                  </a:cubicBezTo>
                  <a:cubicBezTo>
                    <a:pt x="547766" y="641308"/>
                    <a:pt x="575943" y="654249"/>
                    <a:pt x="603847" y="667739"/>
                  </a:cubicBezTo>
                  <a:cubicBezTo>
                    <a:pt x="609609" y="670539"/>
                    <a:pt x="613249" y="669867"/>
                    <a:pt x="617672" y="665309"/>
                  </a:cubicBezTo>
                  <a:cubicBezTo>
                    <a:pt x="633430" y="649070"/>
                    <a:pt x="649367" y="632993"/>
                    <a:pt x="665695" y="617336"/>
                  </a:cubicBezTo>
                  <a:cubicBezTo>
                    <a:pt x="671245" y="612011"/>
                    <a:pt x="672197" y="607682"/>
                    <a:pt x="668495" y="600694"/>
                  </a:cubicBezTo>
                  <a:cubicBezTo>
                    <a:pt x="654278" y="573776"/>
                    <a:pt x="640771" y="546489"/>
                    <a:pt x="626772" y="519447"/>
                  </a:cubicBezTo>
                  <a:cubicBezTo>
                    <a:pt x="624230" y="514553"/>
                    <a:pt x="623972" y="510365"/>
                    <a:pt x="626212" y="505252"/>
                  </a:cubicBezTo>
                  <a:cubicBezTo>
                    <a:pt x="632299" y="491455"/>
                    <a:pt x="638128" y="477539"/>
                    <a:pt x="643537" y="463478"/>
                  </a:cubicBezTo>
                  <a:cubicBezTo>
                    <a:pt x="646074" y="456921"/>
                    <a:pt x="650028" y="453287"/>
                    <a:pt x="656747" y="450963"/>
                  </a:cubicBezTo>
                  <a:cubicBezTo>
                    <a:pt x="685496" y="441001"/>
                    <a:pt x="713993" y="430289"/>
                    <a:pt x="742736" y="420265"/>
                  </a:cubicBezTo>
                  <a:cubicBezTo>
                    <a:pt x="748806" y="418138"/>
                    <a:pt x="750917" y="415024"/>
                    <a:pt x="750833" y="408719"/>
                  </a:cubicBezTo>
                  <a:cubicBezTo>
                    <a:pt x="750526" y="385850"/>
                    <a:pt x="750413" y="362930"/>
                    <a:pt x="750901" y="340033"/>
                  </a:cubicBezTo>
                  <a:close/>
                </a:path>
              </a:pathLst>
            </a:custGeom>
            <a:solidFill>
              <a:srgbClr val="0000FF"/>
            </a:solidFill>
            <a:ln w="558" cap="flat">
              <a:noFill/>
              <a:prstDash val="solid"/>
              <a:miter/>
            </a:ln>
          </p:spPr>
          <p:txBody>
            <a:bodyPr rtlCol="0" anchor="ctr"/>
            <a:lstStyle/>
            <a:p>
              <a:endParaRPr lang="en-US"/>
            </a:p>
          </p:txBody>
        </p:sp>
        <p:sp>
          <p:nvSpPr>
            <p:cNvPr id="81" name="Brīvforma: forma 74">
              <a:extLst>
                <a:ext uri="{FF2B5EF4-FFF2-40B4-BE49-F238E27FC236}">
                  <a16:creationId xmlns:a16="http://schemas.microsoft.com/office/drawing/2014/main" xmlns="" id="{5942F87A-BEC5-94E8-BF19-033A1DE43ABD}"/>
                </a:ext>
              </a:extLst>
            </p:cNvPr>
            <p:cNvSpPr/>
            <p:nvPr/>
          </p:nvSpPr>
          <p:spPr>
            <a:xfrm>
              <a:off x="397645" y="4772283"/>
              <a:ext cx="237427" cy="168663"/>
            </a:xfrm>
            <a:custGeom>
              <a:avLst/>
              <a:gdLst>
                <a:gd name="connsiteX0" fmla="*/ -1520 w 237427"/>
                <a:gd name="connsiteY0" fmla="*/ 136738 h 168663"/>
                <a:gd name="connsiteX1" fmla="*/ 1280 w 237427"/>
                <a:gd name="connsiteY1" fmla="*/ 131883 h 168663"/>
                <a:gd name="connsiteX2" fmla="*/ 230309 w 237427"/>
                <a:gd name="connsiteY2" fmla="*/ -399 h 168663"/>
                <a:gd name="connsiteX3" fmla="*/ 235908 w 237427"/>
                <a:gd name="connsiteY3" fmla="*/ -399 h 168663"/>
                <a:gd name="connsiteX4" fmla="*/ 235908 w 237427"/>
                <a:gd name="connsiteY4" fmla="*/ 62632 h 168663"/>
                <a:gd name="connsiteX5" fmla="*/ 230309 w 237427"/>
                <a:gd name="connsiteY5" fmla="*/ 62632 h 168663"/>
                <a:gd name="connsiteX6" fmla="*/ 55855 w 237427"/>
                <a:gd name="connsiteY6" fmla="*/ 163427 h 168663"/>
                <a:gd name="connsiteX7" fmla="*/ 53055 w 237427"/>
                <a:gd name="connsiteY7" fmla="*/ 168265 h 16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27" h="168663">
                  <a:moveTo>
                    <a:pt x="-1520" y="136738"/>
                  </a:moveTo>
                  <a:lnTo>
                    <a:pt x="1280" y="131883"/>
                  </a:lnTo>
                  <a:cubicBezTo>
                    <a:pt x="48542" y="50074"/>
                    <a:pt x="135830" y="-341"/>
                    <a:pt x="230309" y="-399"/>
                  </a:cubicBezTo>
                  <a:lnTo>
                    <a:pt x="235908" y="-399"/>
                  </a:lnTo>
                  <a:lnTo>
                    <a:pt x="235908" y="62632"/>
                  </a:lnTo>
                  <a:lnTo>
                    <a:pt x="230309" y="62632"/>
                  </a:lnTo>
                  <a:cubicBezTo>
                    <a:pt x="158632" y="62716"/>
                    <a:pt x="91805" y="101331"/>
                    <a:pt x="55855" y="163427"/>
                  </a:cubicBezTo>
                  <a:lnTo>
                    <a:pt x="53055" y="168265"/>
                  </a:lnTo>
                  <a:close/>
                </a:path>
              </a:pathLst>
            </a:custGeom>
            <a:solidFill>
              <a:schemeClr val="bg1"/>
            </a:solidFill>
            <a:ln w="558" cap="flat">
              <a:solidFill>
                <a:schemeClr val="bg1"/>
              </a:solidFill>
              <a:prstDash val="solid"/>
              <a:miter/>
            </a:ln>
          </p:spPr>
          <p:txBody>
            <a:bodyPr rtlCol="0" anchor="ctr"/>
            <a:lstStyle/>
            <a:p>
              <a:endParaRPr lang="en-US"/>
            </a:p>
          </p:txBody>
        </p:sp>
        <p:sp>
          <p:nvSpPr>
            <p:cNvPr id="82" name="Brīvforma: forma 75">
              <a:extLst>
                <a:ext uri="{FF2B5EF4-FFF2-40B4-BE49-F238E27FC236}">
                  <a16:creationId xmlns:a16="http://schemas.microsoft.com/office/drawing/2014/main" xmlns="" id="{6ADF2F99-F27A-6E8E-DAF9-123C32E39758}"/>
                </a:ext>
              </a:extLst>
            </p:cNvPr>
            <p:cNvSpPr/>
            <p:nvPr/>
          </p:nvSpPr>
          <p:spPr>
            <a:xfrm>
              <a:off x="389995" y="4766677"/>
              <a:ext cx="250710" cy="181906"/>
            </a:xfrm>
            <a:custGeom>
              <a:avLst/>
              <a:gdLst>
                <a:gd name="connsiteX0" fmla="*/ 237969 w 250710"/>
                <a:gd name="connsiteY0" fmla="*/ 10806 h 181906"/>
                <a:gd name="connsiteX1" fmla="*/ 237969 w 250710"/>
                <a:gd name="connsiteY1" fmla="*/ 62648 h 181906"/>
                <a:gd name="connsiteX2" fmla="*/ 58683 w 250710"/>
                <a:gd name="connsiteY2" fmla="*/ 166243 h 181906"/>
                <a:gd name="connsiteX3" fmla="*/ 13762 w 250710"/>
                <a:gd name="connsiteY3" fmla="*/ 140294 h 181906"/>
                <a:gd name="connsiteX4" fmla="*/ 237947 w 250710"/>
                <a:gd name="connsiteY4" fmla="*/ 10806 h 181906"/>
                <a:gd name="connsiteX5" fmla="*/ 249146 w 250710"/>
                <a:gd name="connsiteY5" fmla="*/ -393 h 181906"/>
                <a:gd name="connsiteX6" fmla="*/ 237947 w 250710"/>
                <a:gd name="connsiteY6" fmla="*/ -393 h 181906"/>
                <a:gd name="connsiteX7" fmla="*/ 4080 w 250710"/>
                <a:gd name="connsiteY7" fmla="*/ 134683 h 181906"/>
                <a:gd name="connsiteX8" fmla="*/ -1520 w 250710"/>
                <a:gd name="connsiteY8" fmla="*/ 144387 h 181906"/>
                <a:gd name="connsiteX9" fmla="*/ 8196 w 250710"/>
                <a:gd name="connsiteY9" fmla="*/ 149987 h 181906"/>
                <a:gd name="connsiteX10" fmla="*/ 53094 w 250710"/>
                <a:gd name="connsiteY10" fmla="*/ 175908 h 181906"/>
                <a:gd name="connsiteX11" fmla="*/ 62782 w 250710"/>
                <a:gd name="connsiteY11" fmla="*/ 181508 h 181906"/>
                <a:gd name="connsiteX12" fmla="*/ 68382 w 250710"/>
                <a:gd name="connsiteY12" fmla="*/ 171826 h 181906"/>
                <a:gd name="connsiteX13" fmla="*/ 237991 w 250710"/>
                <a:gd name="connsiteY13" fmla="*/ 73831 h 181906"/>
                <a:gd name="connsiteX14" fmla="*/ 249191 w 250710"/>
                <a:gd name="connsiteY14" fmla="*/ 73831 h 181906"/>
                <a:gd name="connsiteX15" fmla="*/ 249191 w 250710"/>
                <a:gd name="connsiteY15" fmla="*/ -399 h 181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0710" h="181906">
                  <a:moveTo>
                    <a:pt x="237969" y="10806"/>
                  </a:moveTo>
                  <a:lnTo>
                    <a:pt x="237969" y="62648"/>
                  </a:lnTo>
                  <a:cubicBezTo>
                    <a:pt x="161370" y="62738"/>
                    <a:pt x="94504" y="104366"/>
                    <a:pt x="58683" y="166243"/>
                  </a:cubicBezTo>
                  <a:lnTo>
                    <a:pt x="13762" y="140294"/>
                  </a:lnTo>
                  <a:cubicBezTo>
                    <a:pt x="58560" y="62951"/>
                    <a:pt x="142163" y="10902"/>
                    <a:pt x="237947" y="10806"/>
                  </a:cubicBezTo>
                  <a:moveTo>
                    <a:pt x="249146" y="-393"/>
                  </a:moveTo>
                  <a:lnTo>
                    <a:pt x="237947" y="-393"/>
                  </a:lnTo>
                  <a:cubicBezTo>
                    <a:pt x="141469" y="-338"/>
                    <a:pt x="52338" y="51142"/>
                    <a:pt x="4080" y="134683"/>
                  </a:cubicBezTo>
                  <a:lnTo>
                    <a:pt x="-1520" y="144387"/>
                  </a:lnTo>
                  <a:lnTo>
                    <a:pt x="8196" y="149987"/>
                  </a:lnTo>
                  <a:lnTo>
                    <a:pt x="53094" y="175908"/>
                  </a:lnTo>
                  <a:lnTo>
                    <a:pt x="62782" y="181508"/>
                  </a:lnTo>
                  <a:lnTo>
                    <a:pt x="68382" y="171826"/>
                  </a:lnTo>
                  <a:cubicBezTo>
                    <a:pt x="103335" y="111472"/>
                    <a:pt x="168325" y="73926"/>
                    <a:pt x="237991" y="73831"/>
                  </a:cubicBezTo>
                  <a:lnTo>
                    <a:pt x="249191" y="73831"/>
                  </a:lnTo>
                  <a:lnTo>
                    <a:pt x="249191"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83" name="Brīvforma: forma 76">
              <a:extLst>
                <a:ext uri="{FF2B5EF4-FFF2-40B4-BE49-F238E27FC236}">
                  <a16:creationId xmlns:a16="http://schemas.microsoft.com/office/drawing/2014/main" xmlns="" id="{12A69C8D-9610-23EE-F7B1-1E9B3224BC8C}"/>
                </a:ext>
              </a:extLst>
            </p:cNvPr>
            <p:cNvSpPr/>
            <p:nvPr/>
          </p:nvSpPr>
          <p:spPr>
            <a:xfrm>
              <a:off x="763743" y="4772283"/>
              <a:ext cx="237427" cy="168657"/>
            </a:xfrm>
            <a:custGeom>
              <a:avLst/>
              <a:gdLst>
                <a:gd name="connsiteX0" fmla="*/ 178528 w 237427"/>
                <a:gd name="connsiteY0" fmla="*/ 163421 h 168657"/>
                <a:gd name="connsiteX1" fmla="*/ 4080 w 237427"/>
                <a:gd name="connsiteY1" fmla="*/ 62626 h 168657"/>
                <a:gd name="connsiteX2" fmla="*/ -1520 w 237427"/>
                <a:gd name="connsiteY2" fmla="*/ 62626 h 168657"/>
                <a:gd name="connsiteX3" fmla="*/ -1520 w 237427"/>
                <a:gd name="connsiteY3" fmla="*/ -399 h 168657"/>
                <a:gd name="connsiteX4" fmla="*/ 4080 w 237427"/>
                <a:gd name="connsiteY4" fmla="*/ -399 h 168657"/>
                <a:gd name="connsiteX5" fmla="*/ 233108 w 237427"/>
                <a:gd name="connsiteY5" fmla="*/ 131883 h 168657"/>
                <a:gd name="connsiteX6" fmla="*/ 235908 w 237427"/>
                <a:gd name="connsiteY6" fmla="*/ 136738 h 168657"/>
                <a:gd name="connsiteX7" fmla="*/ 181311 w 237427"/>
                <a:gd name="connsiteY7" fmla="*/ 168259 h 168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27" h="168657">
                  <a:moveTo>
                    <a:pt x="178528" y="163421"/>
                  </a:moveTo>
                  <a:cubicBezTo>
                    <a:pt x="142583" y="101342"/>
                    <a:pt x="75734" y="62727"/>
                    <a:pt x="4080" y="62626"/>
                  </a:cubicBezTo>
                  <a:lnTo>
                    <a:pt x="-1520" y="62626"/>
                  </a:lnTo>
                  <a:lnTo>
                    <a:pt x="-1520" y="-399"/>
                  </a:lnTo>
                  <a:lnTo>
                    <a:pt x="4080" y="-399"/>
                  </a:lnTo>
                  <a:cubicBezTo>
                    <a:pt x="98559" y="-341"/>
                    <a:pt x="185847" y="50074"/>
                    <a:pt x="233108" y="131883"/>
                  </a:cubicBezTo>
                  <a:lnTo>
                    <a:pt x="235908" y="136738"/>
                  </a:lnTo>
                  <a:lnTo>
                    <a:pt x="181311" y="168259"/>
                  </a:lnTo>
                  <a:close/>
                </a:path>
              </a:pathLst>
            </a:custGeom>
            <a:solidFill>
              <a:schemeClr val="bg1"/>
            </a:solidFill>
            <a:ln w="558" cap="flat">
              <a:solidFill>
                <a:schemeClr val="bg1"/>
              </a:solidFill>
              <a:prstDash val="solid"/>
              <a:miter/>
            </a:ln>
          </p:spPr>
          <p:txBody>
            <a:bodyPr rtlCol="0" anchor="ctr"/>
            <a:lstStyle/>
            <a:p>
              <a:endParaRPr lang="en-US"/>
            </a:p>
          </p:txBody>
        </p:sp>
        <p:sp>
          <p:nvSpPr>
            <p:cNvPr id="84" name="Brīvforma: forma 77">
              <a:extLst>
                <a:ext uri="{FF2B5EF4-FFF2-40B4-BE49-F238E27FC236}">
                  <a16:creationId xmlns:a16="http://schemas.microsoft.com/office/drawing/2014/main" xmlns="" id="{EA1FE03C-C9F9-23EA-0E4B-E2CDF00B250F}"/>
                </a:ext>
              </a:extLst>
            </p:cNvPr>
            <p:cNvSpPr/>
            <p:nvPr/>
          </p:nvSpPr>
          <p:spPr>
            <a:xfrm>
              <a:off x="758154" y="4766683"/>
              <a:ext cx="250710" cy="181901"/>
            </a:xfrm>
            <a:custGeom>
              <a:avLst/>
              <a:gdLst>
                <a:gd name="connsiteX0" fmla="*/ 9680 w 250710"/>
                <a:gd name="connsiteY0" fmla="*/ 10801 h 181901"/>
                <a:gd name="connsiteX1" fmla="*/ 233864 w 250710"/>
                <a:gd name="connsiteY1" fmla="*/ 140289 h 181901"/>
                <a:gd name="connsiteX2" fmla="*/ 188966 w 250710"/>
                <a:gd name="connsiteY2" fmla="*/ 166215 h 181901"/>
                <a:gd name="connsiteX3" fmla="*/ 9680 w 250710"/>
                <a:gd name="connsiteY3" fmla="*/ 62621 h 181901"/>
                <a:gd name="connsiteX4" fmla="*/ 9680 w 250710"/>
                <a:gd name="connsiteY4" fmla="*/ 10801 h 181901"/>
                <a:gd name="connsiteX5" fmla="*/ -1520 w 250710"/>
                <a:gd name="connsiteY5" fmla="*/ -399 h 181901"/>
                <a:gd name="connsiteX6" fmla="*/ -1520 w 250710"/>
                <a:gd name="connsiteY6" fmla="*/ 73826 h 181901"/>
                <a:gd name="connsiteX7" fmla="*/ 9680 w 250710"/>
                <a:gd name="connsiteY7" fmla="*/ 73826 h 181901"/>
                <a:gd name="connsiteX8" fmla="*/ 179290 w 250710"/>
                <a:gd name="connsiteY8" fmla="*/ 171820 h 181901"/>
                <a:gd name="connsiteX9" fmla="*/ 184889 w 250710"/>
                <a:gd name="connsiteY9" fmla="*/ 181502 h 181901"/>
                <a:gd name="connsiteX10" fmla="*/ 194577 w 250710"/>
                <a:gd name="connsiteY10" fmla="*/ 175903 h 181901"/>
                <a:gd name="connsiteX11" fmla="*/ 239475 w 250710"/>
                <a:gd name="connsiteY11" fmla="*/ 149982 h 181901"/>
                <a:gd name="connsiteX12" fmla="*/ 249191 w 250710"/>
                <a:gd name="connsiteY12" fmla="*/ 144382 h 181901"/>
                <a:gd name="connsiteX13" fmla="*/ 243591 w 250710"/>
                <a:gd name="connsiteY13" fmla="*/ 134678 h 181901"/>
                <a:gd name="connsiteX14" fmla="*/ 146621 w 250710"/>
                <a:gd name="connsiteY14" fmla="*/ 36929 h 181901"/>
                <a:gd name="connsiteX15" fmla="*/ 9725 w 250710"/>
                <a:gd name="connsiteY15" fmla="*/ -399 h 181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0710" h="181901">
                  <a:moveTo>
                    <a:pt x="9680" y="10801"/>
                  </a:moveTo>
                  <a:cubicBezTo>
                    <a:pt x="105435" y="10896"/>
                    <a:pt x="189078" y="62945"/>
                    <a:pt x="233864" y="140289"/>
                  </a:cubicBezTo>
                  <a:lnTo>
                    <a:pt x="188966" y="166215"/>
                  </a:lnTo>
                  <a:cubicBezTo>
                    <a:pt x="153128" y="104361"/>
                    <a:pt x="86278" y="62732"/>
                    <a:pt x="9680" y="62621"/>
                  </a:cubicBezTo>
                  <a:lnTo>
                    <a:pt x="9680" y="10801"/>
                  </a:lnTo>
                  <a:moveTo>
                    <a:pt x="-1520" y="-399"/>
                  </a:moveTo>
                  <a:lnTo>
                    <a:pt x="-1520" y="73826"/>
                  </a:lnTo>
                  <a:lnTo>
                    <a:pt x="9680" y="73826"/>
                  </a:lnTo>
                  <a:cubicBezTo>
                    <a:pt x="79346" y="73910"/>
                    <a:pt x="144336" y="111456"/>
                    <a:pt x="179290" y="171820"/>
                  </a:cubicBezTo>
                  <a:lnTo>
                    <a:pt x="184889" y="181502"/>
                  </a:lnTo>
                  <a:lnTo>
                    <a:pt x="194577" y="175903"/>
                  </a:lnTo>
                  <a:lnTo>
                    <a:pt x="239475" y="149982"/>
                  </a:lnTo>
                  <a:lnTo>
                    <a:pt x="249191" y="144382"/>
                  </a:lnTo>
                  <a:lnTo>
                    <a:pt x="243591" y="134678"/>
                  </a:lnTo>
                  <a:cubicBezTo>
                    <a:pt x="220190" y="94315"/>
                    <a:pt x="186793" y="60654"/>
                    <a:pt x="146621" y="36929"/>
                  </a:cubicBezTo>
                  <a:cubicBezTo>
                    <a:pt x="105149" y="12470"/>
                    <a:pt x="57871" y="-420"/>
                    <a:pt x="9725" y="-399"/>
                  </a:cubicBezTo>
                  <a:close/>
                </a:path>
              </a:pathLst>
            </a:custGeom>
            <a:solidFill>
              <a:schemeClr val="bg1"/>
            </a:solidFill>
            <a:ln w="38100" cap="flat">
              <a:solidFill>
                <a:schemeClr val="bg1"/>
              </a:solidFill>
              <a:prstDash val="solid"/>
              <a:miter/>
            </a:ln>
          </p:spPr>
          <p:txBody>
            <a:bodyPr rtlCol="0" anchor="ctr"/>
            <a:lstStyle/>
            <a:p>
              <a:endParaRPr lang="en-US"/>
            </a:p>
          </p:txBody>
        </p:sp>
        <p:sp>
          <p:nvSpPr>
            <p:cNvPr id="85" name="Brīvforma: forma 78">
              <a:extLst>
                <a:ext uri="{FF2B5EF4-FFF2-40B4-BE49-F238E27FC236}">
                  <a16:creationId xmlns:a16="http://schemas.microsoft.com/office/drawing/2014/main" xmlns="" id="{A8240240-D6B5-69B9-92B8-68BE589FF6CA}"/>
                </a:ext>
              </a:extLst>
            </p:cNvPr>
            <p:cNvSpPr/>
            <p:nvPr/>
          </p:nvSpPr>
          <p:spPr>
            <a:xfrm>
              <a:off x="121714" y="5320864"/>
              <a:ext cx="92825" cy="274189"/>
            </a:xfrm>
            <a:custGeom>
              <a:avLst/>
              <a:gdLst>
                <a:gd name="connsiteX0" fmla="*/ 33864 w 92825"/>
                <a:gd name="connsiteY0" fmla="*/ 268947 h 274189"/>
                <a:gd name="connsiteX1" fmla="*/ 33909 w 92825"/>
                <a:gd name="connsiteY1" fmla="*/ 4462 h 274189"/>
                <a:gd name="connsiteX2" fmla="*/ 36709 w 92825"/>
                <a:gd name="connsiteY2" fmla="*/ -399 h 274189"/>
                <a:gd name="connsiteX3" fmla="*/ 91306 w 92825"/>
                <a:gd name="connsiteY3" fmla="*/ 31122 h 274189"/>
                <a:gd name="connsiteX4" fmla="*/ 88506 w 92825"/>
                <a:gd name="connsiteY4" fmla="*/ 35971 h 274189"/>
                <a:gd name="connsiteX5" fmla="*/ 88450 w 92825"/>
                <a:gd name="connsiteY5" fmla="*/ 237438 h 274189"/>
                <a:gd name="connsiteX6" fmla="*/ 91250 w 92825"/>
                <a:gd name="connsiteY6" fmla="*/ 242282 h 274189"/>
                <a:gd name="connsiteX7" fmla="*/ 36664 w 92825"/>
                <a:gd name="connsiteY7" fmla="*/ 273791 h 274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825" h="274189">
                  <a:moveTo>
                    <a:pt x="33864" y="268947"/>
                  </a:moveTo>
                  <a:cubicBezTo>
                    <a:pt x="-13330" y="187097"/>
                    <a:pt x="-13313" y="86296"/>
                    <a:pt x="33909" y="4462"/>
                  </a:cubicBezTo>
                  <a:lnTo>
                    <a:pt x="36709" y="-399"/>
                  </a:lnTo>
                  <a:lnTo>
                    <a:pt x="91306" y="31122"/>
                  </a:lnTo>
                  <a:lnTo>
                    <a:pt x="88506" y="35971"/>
                  </a:lnTo>
                  <a:cubicBezTo>
                    <a:pt x="52718" y="98128"/>
                    <a:pt x="52702" y="175337"/>
                    <a:pt x="88450" y="237438"/>
                  </a:cubicBezTo>
                  <a:lnTo>
                    <a:pt x="91250" y="242282"/>
                  </a:lnTo>
                  <a:lnTo>
                    <a:pt x="36664" y="273791"/>
                  </a:lnTo>
                  <a:close/>
                </a:path>
              </a:pathLst>
            </a:custGeom>
            <a:solidFill>
              <a:schemeClr val="bg1"/>
            </a:solidFill>
            <a:ln w="558" cap="flat">
              <a:solidFill>
                <a:schemeClr val="bg1"/>
              </a:solidFill>
              <a:prstDash val="solid"/>
              <a:miter/>
            </a:ln>
          </p:spPr>
          <p:txBody>
            <a:bodyPr rtlCol="0" anchor="ctr"/>
            <a:lstStyle/>
            <a:p>
              <a:endParaRPr lang="en-US"/>
            </a:p>
          </p:txBody>
        </p:sp>
        <p:sp>
          <p:nvSpPr>
            <p:cNvPr id="86" name="Brīvforma: forma 79">
              <a:extLst>
                <a:ext uri="{FF2B5EF4-FFF2-40B4-BE49-F238E27FC236}">
                  <a16:creationId xmlns:a16="http://schemas.microsoft.com/office/drawing/2014/main" xmlns="" id="{A01AEC7F-8672-4C45-E396-6A2B8DF1B240}"/>
                </a:ext>
              </a:extLst>
            </p:cNvPr>
            <p:cNvSpPr/>
            <p:nvPr/>
          </p:nvSpPr>
          <p:spPr>
            <a:xfrm>
              <a:off x="116057" y="5313204"/>
              <a:ext cx="106126" cy="289505"/>
            </a:xfrm>
            <a:custGeom>
              <a:avLst/>
              <a:gdLst>
                <a:gd name="connsiteX0" fmla="*/ 44421 w 106126"/>
                <a:gd name="connsiteY0" fmla="*/ 14905 h 289505"/>
                <a:gd name="connsiteX1" fmla="*/ 89320 w 106126"/>
                <a:gd name="connsiteY1" fmla="*/ 40832 h 289505"/>
                <a:gd name="connsiteX2" fmla="*/ 89269 w 106126"/>
                <a:gd name="connsiteY2" fmla="*/ 247887 h 289505"/>
                <a:gd name="connsiteX3" fmla="*/ 44376 w 106126"/>
                <a:gd name="connsiteY3" fmla="*/ 273802 h 289505"/>
                <a:gd name="connsiteX4" fmla="*/ 44421 w 106126"/>
                <a:gd name="connsiteY4" fmla="*/ 14905 h 289505"/>
                <a:gd name="connsiteX5" fmla="*/ 40311 w 106126"/>
                <a:gd name="connsiteY5" fmla="*/ -399 h 289505"/>
                <a:gd name="connsiteX6" fmla="*/ 34711 w 106126"/>
                <a:gd name="connsiteY6" fmla="*/ 9322 h 289505"/>
                <a:gd name="connsiteX7" fmla="*/ 34666 w 106126"/>
                <a:gd name="connsiteY7" fmla="*/ 279397 h 289505"/>
                <a:gd name="connsiteX8" fmla="*/ 40266 w 106126"/>
                <a:gd name="connsiteY8" fmla="*/ 289106 h 289505"/>
                <a:gd name="connsiteX9" fmla="*/ 49976 w 106126"/>
                <a:gd name="connsiteY9" fmla="*/ 283507 h 289505"/>
                <a:gd name="connsiteX10" fmla="*/ 94869 w 106126"/>
                <a:gd name="connsiteY10" fmla="*/ 257591 h 289505"/>
                <a:gd name="connsiteX11" fmla="*/ 104551 w 106126"/>
                <a:gd name="connsiteY11" fmla="*/ 251992 h 289505"/>
                <a:gd name="connsiteX12" fmla="*/ 98951 w 106126"/>
                <a:gd name="connsiteY12" fmla="*/ 242298 h 289505"/>
                <a:gd name="connsiteX13" fmla="*/ 99007 w 106126"/>
                <a:gd name="connsiteY13" fmla="*/ 46421 h 289505"/>
                <a:gd name="connsiteX14" fmla="*/ 104607 w 106126"/>
                <a:gd name="connsiteY14" fmla="*/ 36727 h 289505"/>
                <a:gd name="connsiteX15" fmla="*/ 94919 w 106126"/>
                <a:gd name="connsiteY15" fmla="*/ 31128 h 289505"/>
                <a:gd name="connsiteX16" fmla="*/ 50021 w 106126"/>
                <a:gd name="connsiteY16" fmla="*/ 5201 h 289505"/>
                <a:gd name="connsiteX17" fmla="*/ 40311 w 106126"/>
                <a:gd name="connsiteY17" fmla="*/ -399 h 28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6126" h="289505">
                  <a:moveTo>
                    <a:pt x="44421" y="14905"/>
                  </a:moveTo>
                  <a:lnTo>
                    <a:pt x="89320" y="40832"/>
                  </a:lnTo>
                  <a:cubicBezTo>
                    <a:pt x="53666" y="102776"/>
                    <a:pt x="51046" y="181502"/>
                    <a:pt x="89269" y="247887"/>
                  </a:cubicBezTo>
                  <a:lnTo>
                    <a:pt x="44376" y="273802"/>
                  </a:lnTo>
                  <a:cubicBezTo>
                    <a:pt x="-3434" y="190809"/>
                    <a:pt x="-169" y="92372"/>
                    <a:pt x="44421" y="14905"/>
                  </a:cubicBezTo>
                  <a:moveTo>
                    <a:pt x="40311" y="-399"/>
                  </a:moveTo>
                  <a:lnTo>
                    <a:pt x="34711" y="9322"/>
                  </a:lnTo>
                  <a:cubicBezTo>
                    <a:pt x="-13581" y="92864"/>
                    <a:pt x="-13597" y="195838"/>
                    <a:pt x="34666" y="279397"/>
                  </a:cubicBezTo>
                  <a:lnTo>
                    <a:pt x="40266" y="289106"/>
                  </a:lnTo>
                  <a:lnTo>
                    <a:pt x="49976" y="283507"/>
                  </a:lnTo>
                  <a:lnTo>
                    <a:pt x="94869" y="257591"/>
                  </a:lnTo>
                  <a:lnTo>
                    <a:pt x="104551" y="251992"/>
                  </a:lnTo>
                  <a:lnTo>
                    <a:pt x="98951" y="242298"/>
                  </a:lnTo>
                  <a:cubicBezTo>
                    <a:pt x="64188" y="181922"/>
                    <a:pt x="64233" y="106869"/>
                    <a:pt x="99007" y="46421"/>
                  </a:cubicBezTo>
                  <a:lnTo>
                    <a:pt x="104607" y="36727"/>
                  </a:lnTo>
                  <a:lnTo>
                    <a:pt x="94919" y="31128"/>
                  </a:lnTo>
                  <a:lnTo>
                    <a:pt x="50021" y="5201"/>
                  </a:lnTo>
                  <a:lnTo>
                    <a:pt x="40311"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87" name="Brīvforma: forma 80">
              <a:extLst>
                <a:ext uri="{FF2B5EF4-FFF2-40B4-BE49-F238E27FC236}">
                  <a16:creationId xmlns:a16="http://schemas.microsoft.com/office/drawing/2014/main" xmlns="" id="{8BAF4C34-5D08-BBD9-E6D6-9BE363963270}"/>
                </a:ext>
              </a:extLst>
            </p:cNvPr>
            <p:cNvSpPr/>
            <p:nvPr/>
          </p:nvSpPr>
          <p:spPr>
            <a:xfrm>
              <a:off x="1184063" y="5321015"/>
              <a:ext cx="92825" cy="274201"/>
            </a:xfrm>
            <a:custGeom>
              <a:avLst/>
              <a:gdLst>
                <a:gd name="connsiteX0" fmla="*/ -1464 w 92825"/>
                <a:gd name="connsiteY0" fmla="*/ 242282 h 274201"/>
                <a:gd name="connsiteX1" fmla="*/ 1336 w 92825"/>
                <a:gd name="connsiteY1" fmla="*/ 237438 h 274201"/>
                <a:gd name="connsiteX2" fmla="*/ 1280 w 92825"/>
                <a:gd name="connsiteY2" fmla="*/ 35971 h 274201"/>
                <a:gd name="connsiteX3" fmla="*/ -1520 w 92825"/>
                <a:gd name="connsiteY3" fmla="*/ 31122 h 274201"/>
                <a:gd name="connsiteX4" fmla="*/ 53078 w 92825"/>
                <a:gd name="connsiteY4" fmla="*/ -399 h 274201"/>
                <a:gd name="connsiteX5" fmla="*/ 55877 w 92825"/>
                <a:gd name="connsiteY5" fmla="*/ 4456 h 274201"/>
                <a:gd name="connsiteX6" fmla="*/ 55922 w 92825"/>
                <a:gd name="connsiteY6" fmla="*/ 268942 h 274201"/>
                <a:gd name="connsiteX7" fmla="*/ 53122 w 92825"/>
                <a:gd name="connsiteY7" fmla="*/ 273802 h 27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2825" h="274201">
                  <a:moveTo>
                    <a:pt x="-1464" y="242282"/>
                  </a:moveTo>
                  <a:lnTo>
                    <a:pt x="1336" y="237438"/>
                  </a:lnTo>
                  <a:cubicBezTo>
                    <a:pt x="37085" y="175337"/>
                    <a:pt x="37062" y="98139"/>
                    <a:pt x="1280" y="35971"/>
                  </a:cubicBezTo>
                  <a:lnTo>
                    <a:pt x="-1520" y="31122"/>
                  </a:lnTo>
                  <a:lnTo>
                    <a:pt x="53078" y="-399"/>
                  </a:lnTo>
                  <a:lnTo>
                    <a:pt x="55877" y="4456"/>
                  </a:lnTo>
                  <a:cubicBezTo>
                    <a:pt x="103100" y="86291"/>
                    <a:pt x="103117" y="187091"/>
                    <a:pt x="55922" y="268942"/>
                  </a:cubicBezTo>
                  <a:lnTo>
                    <a:pt x="53122" y="273802"/>
                  </a:lnTo>
                  <a:close/>
                </a:path>
              </a:pathLst>
            </a:custGeom>
            <a:solidFill>
              <a:schemeClr val="bg1"/>
            </a:solidFill>
            <a:ln w="558" cap="flat">
              <a:solidFill>
                <a:schemeClr val="bg1"/>
              </a:solidFill>
              <a:prstDash val="solid"/>
              <a:miter/>
            </a:ln>
          </p:spPr>
          <p:txBody>
            <a:bodyPr rtlCol="0" anchor="ctr"/>
            <a:lstStyle/>
            <a:p>
              <a:endParaRPr lang="en-US"/>
            </a:p>
          </p:txBody>
        </p:sp>
        <p:sp>
          <p:nvSpPr>
            <p:cNvPr id="88" name="Brīvforma: forma 81">
              <a:extLst>
                <a:ext uri="{FF2B5EF4-FFF2-40B4-BE49-F238E27FC236}">
                  <a16:creationId xmlns:a16="http://schemas.microsoft.com/office/drawing/2014/main" xmlns="" id="{24B82AC1-DB84-4C39-A66A-8110A057C15D}"/>
                </a:ext>
              </a:extLst>
            </p:cNvPr>
            <p:cNvSpPr/>
            <p:nvPr/>
          </p:nvSpPr>
          <p:spPr>
            <a:xfrm>
              <a:off x="1176425" y="5313344"/>
              <a:ext cx="106077" cy="289510"/>
            </a:xfrm>
            <a:custGeom>
              <a:avLst/>
              <a:gdLst>
                <a:gd name="connsiteX0" fmla="*/ 58666 w 106077"/>
                <a:gd name="connsiteY0" fmla="*/ 14905 h 289510"/>
                <a:gd name="connsiteX1" fmla="*/ 58711 w 106077"/>
                <a:gd name="connsiteY1" fmla="*/ 273802 h 289510"/>
                <a:gd name="connsiteX2" fmla="*/ 13818 w 106077"/>
                <a:gd name="connsiteY2" fmla="*/ 247887 h 289510"/>
                <a:gd name="connsiteX3" fmla="*/ 13762 w 106077"/>
                <a:gd name="connsiteY3" fmla="*/ 40832 h 289510"/>
                <a:gd name="connsiteX4" fmla="*/ 58666 w 106077"/>
                <a:gd name="connsiteY4" fmla="*/ 14905 h 289510"/>
                <a:gd name="connsiteX5" fmla="*/ 62776 w 106077"/>
                <a:gd name="connsiteY5" fmla="*/ -399 h 289510"/>
                <a:gd name="connsiteX6" fmla="*/ 53066 w 106077"/>
                <a:gd name="connsiteY6" fmla="*/ 5201 h 289510"/>
                <a:gd name="connsiteX7" fmla="*/ 8162 w 106077"/>
                <a:gd name="connsiteY7" fmla="*/ 31128 h 289510"/>
                <a:gd name="connsiteX8" fmla="*/ -1520 w 106077"/>
                <a:gd name="connsiteY8" fmla="*/ 36727 h 289510"/>
                <a:gd name="connsiteX9" fmla="*/ 4080 w 106077"/>
                <a:gd name="connsiteY9" fmla="*/ 46421 h 289510"/>
                <a:gd name="connsiteX10" fmla="*/ 4136 w 106077"/>
                <a:gd name="connsiteY10" fmla="*/ 242304 h 289510"/>
                <a:gd name="connsiteX11" fmla="*/ -1464 w 106077"/>
                <a:gd name="connsiteY11" fmla="*/ 251997 h 289510"/>
                <a:gd name="connsiteX12" fmla="*/ 8224 w 106077"/>
                <a:gd name="connsiteY12" fmla="*/ 257597 h 289510"/>
                <a:gd name="connsiteX13" fmla="*/ 53117 w 106077"/>
                <a:gd name="connsiteY13" fmla="*/ 283512 h 289510"/>
                <a:gd name="connsiteX14" fmla="*/ 62827 w 106077"/>
                <a:gd name="connsiteY14" fmla="*/ 289112 h 289510"/>
                <a:gd name="connsiteX15" fmla="*/ 68426 w 106077"/>
                <a:gd name="connsiteY15" fmla="*/ 279397 h 289510"/>
                <a:gd name="connsiteX16" fmla="*/ 68382 w 106077"/>
                <a:gd name="connsiteY16" fmla="*/ 9322 h 289510"/>
                <a:gd name="connsiteX17" fmla="*/ 62782 w 106077"/>
                <a:gd name="connsiteY17" fmla="*/ -393 h 289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6077" h="289510">
                  <a:moveTo>
                    <a:pt x="58666" y="14905"/>
                  </a:moveTo>
                  <a:cubicBezTo>
                    <a:pt x="103257" y="92366"/>
                    <a:pt x="106521" y="190803"/>
                    <a:pt x="58711" y="273802"/>
                  </a:cubicBezTo>
                  <a:lnTo>
                    <a:pt x="13818" y="247887"/>
                  </a:lnTo>
                  <a:cubicBezTo>
                    <a:pt x="52036" y="181502"/>
                    <a:pt x="49421" y="102776"/>
                    <a:pt x="13762" y="40832"/>
                  </a:cubicBezTo>
                  <a:lnTo>
                    <a:pt x="58666" y="14905"/>
                  </a:lnTo>
                  <a:moveTo>
                    <a:pt x="62776" y="-399"/>
                  </a:moveTo>
                  <a:lnTo>
                    <a:pt x="53066" y="5201"/>
                  </a:lnTo>
                  <a:lnTo>
                    <a:pt x="8162" y="31128"/>
                  </a:lnTo>
                  <a:lnTo>
                    <a:pt x="-1520" y="36727"/>
                  </a:lnTo>
                  <a:lnTo>
                    <a:pt x="4080" y="46421"/>
                  </a:lnTo>
                  <a:cubicBezTo>
                    <a:pt x="38871" y="106897"/>
                    <a:pt x="38893" y="181934"/>
                    <a:pt x="4136" y="242304"/>
                  </a:cubicBezTo>
                  <a:lnTo>
                    <a:pt x="-1464" y="251997"/>
                  </a:lnTo>
                  <a:lnTo>
                    <a:pt x="8224" y="257597"/>
                  </a:lnTo>
                  <a:lnTo>
                    <a:pt x="53117" y="283512"/>
                  </a:lnTo>
                  <a:lnTo>
                    <a:pt x="62827" y="289112"/>
                  </a:lnTo>
                  <a:lnTo>
                    <a:pt x="68426" y="279397"/>
                  </a:lnTo>
                  <a:cubicBezTo>
                    <a:pt x="116618" y="195815"/>
                    <a:pt x="116601" y="92887"/>
                    <a:pt x="68382" y="9322"/>
                  </a:cubicBezTo>
                  <a:lnTo>
                    <a:pt x="62782" y="-393"/>
                  </a:lnTo>
                  <a:close/>
                </a:path>
              </a:pathLst>
            </a:custGeom>
            <a:solidFill>
              <a:schemeClr val="bg1"/>
            </a:solidFill>
            <a:ln w="38100" cap="flat">
              <a:solidFill>
                <a:schemeClr val="bg1"/>
              </a:solidFill>
              <a:prstDash val="solid"/>
              <a:miter/>
            </a:ln>
          </p:spPr>
          <p:txBody>
            <a:bodyPr rtlCol="0" anchor="ctr"/>
            <a:lstStyle/>
            <a:p>
              <a:endParaRPr lang="en-US"/>
            </a:p>
          </p:txBody>
        </p:sp>
        <p:sp>
          <p:nvSpPr>
            <p:cNvPr id="89" name="Brīvforma: forma 82">
              <a:extLst>
                <a:ext uri="{FF2B5EF4-FFF2-40B4-BE49-F238E27FC236}">
                  <a16:creationId xmlns:a16="http://schemas.microsoft.com/office/drawing/2014/main" xmlns="" id="{904B5180-B804-BBFC-A0C0-B82AC09EC1F2}"/>
                </a:ext>
              </a:extLst>
            </p:cNvPr>
            <p:cNvSpPr/>
            <p:nvPr/>
          </p:nvSpPr>
          <p:spPr>
            <a:xfrm>
              <a:off x="936891" y="5675113"/>
              <a:ext cx="237489" cy="168568"/>
            </a:xfrm>
            <a:custGeom>
              <a:avLst/>
              <a:gdLst>
                <a:gd name="connsiteX0" fmla="*/ -1520 w 237489"/>
                <a:gd name="connsiteY0" fmla="*/ 105128 h 168568"/>
                <a:gd name="connsiteX1" fmla="*/ 4080 w 237489"/>
                <a:gd name="connsiteY1" fmla="*/ 105128 h 168568"/>
                <a:gd name="connsiteX2" fmla="*/ 178584 w 237489"/>
                <a:gd name="connsiteY2" fmla="*/ 4445 h 168568"/>
                <a:gd name="connsiteX3" fmla="*/ 181384 w 237489"/>
                <a:gd name="connsiteY3" fmla="*/ -399 h 168568"/>
                <a:gd name="connsiteX4" fmla="*/ 235970 w 237489"/>
                <a:gd name="connsiteY4" fmla="*/ 31122 h 168568"/>
                <a:gd name="connsiteX5" fmla="*/ 233170 w 237489"/>
                <a:gd name="connsiteY5" fmla="*/ 35971 h 168568"/>
                <a:gd name="connsiteX6" fmla="*/ 4086 w 237489"/>
                <a:gd name="connsiteY6" fmla="*/ 168169 h 168568"/>
                <a:gd name="connsiteX7" fmla="*/ -1514 w 237489"/>
                <a:gd name="connsiteY7" fmla="*/ 168169 h 16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89" h="168568">
                  <a:moveTo>
                    <a:pt x="-1520" y="105128"/>
                  </a:moveTo>
                  <a:lnTo>
                    <a:pt x="4080" y="105128"/>
                  </a:lnTo>
                  <a:cubicBezTo>
                    <a:pt x="75818" y="105033"/>
                    <a:pt x="142684" y="66451"/>
                    <a:pt x="178584" y="4445"/>
                  </a:cubicBezTo>
                  <a:lnTo>
                    <a:pt x="181384" y="-399"/>
                  </a:lnTo>
                  <a:lnTo>
                    <a:pt x="235970" y="31122"/>
                  </a:lnTo>
                  <a:lnTo>
                    <a:pt x="233170" y="35971"/>
                  </a:lnTo>
                  <a:cubicBezTo>
                    <a:pt x="185880" y="117766"/>
                    <a:pt x="98570" y="168153"/>
                    <a:pt x="4086" y="168169"/>
                  </a:cubicBezTo>
                  <a:lnTo>
                    <a:pt x="-1514" y="168169"/>
                  </a:lnTo>
                  <a:close/>
                </a:path>
              </a:pathLst>
            </a:custGeom>
            <a:solidFill>
              <a:schemeClr val="bg1"/>
            </a:solidFill>
            <a:ln w="558" cap="flat">
              <a:solidFill>
                <a:schemeClr val="bg1"/>
              </a:solidFill>
              <a:prstDash val="solid"/>
              <a:miter/>
            </a:ln>
          </p:spPr>
          <p:txBody>
            <a:bodyPr rtlCol="0" anchor="ctr"/>
            <a:lstStyle/>
            <a:p>
              <a:endParaRPr lang="en-US"/>
            </a:p>
          </p:txBody>
        </p:sp>
        <p:sp>
          <p:nvSpPr>
            <p:cNvPr id="90" name="Brīvforma: forma 83">
              <a:extLst>
                <a:ext uri="{FF2B5EF4-FFF2-40B4-BE49-F238E27FC236}">
                  <a16:creationId xmlns:a16="http://schemas.microsoft.com/office/drawing/2014/main" xmlns="" id="{D3F20F8F-3851-D58C-98BF-BBF05A895F37}"/>
                </a:ext>
              </a:extLst>
            </p:cNvPr>
            <p:cNvSpPr/>
            <p:nvPr/>
          </p:nvSpPr>
          <p:spPr>
            <a:xfrm>
              <a:off x="931275" y="5667464"/>
              <a:ext cx="250732" cy="181817"/>
            </a:xfrm>
            <a:custGeom>
              <a:avLst/>
              <a:gdLst>
                <a:gd name="connsiteX0" fmla="*/ 189038 w 250732"/>
                <a:gd name="connsiteY0" fmla="*/ 14894 h 181817"/>
                <a:gd name="connsiteX1" fmla="*/ 233926 w 250732"/>
                <a:gd name="connsiteY1" fmla="*/ 40810 h 181817"/>
                <a:gd name="connsiteX2" fmla="*/ 9697 w 250732"/>
                <a:gd name="connsiteY2" fmla="*/ 170219 h 181817"/>
                <a:gd name="connsiteX3" fmla="*/ 9697 w 250732"/>
                <a:gd name="connsiteY3" fmla="*/ 118371 h 181817"/>
                <a:gd name="connsiteX4" fmla="*/ 189038 w 250732"/>
                <a:gd name="connsiteY4" fmla="*/ 14894 h 181817"/>
                <a:gd name="connsiteX5" fmla="*/ 184951 w 250732"/>
                <a:gd name="connsiteY5" fmla="*/ -399 h 181817"/>
                <a:gd name="connsiteX6" fmla="*/ 179351 w 250732"/>
                <a:gd name="connsiteY6" fmla="*/ 9283 h 181817"/>
                <a:gd name="connsiteX7" fmla="*/ 9680 w 250732"/>
                <a:gd name="connsiteY7" fmla="*/ 107172 h 181817"/>
                <a:gd name="connsiteX8" fmla="*/ -1520 w 250732"/>
                <a:gd name="connsiteY8" fmla="*/ 107172 h 181817"/>
                <a:gd name="connsiteX9" fmla="*/ -1520 w 250732"/>
                <a:gd name="connsiteY9" fmla="*/ 181418 h 181817"/>
                <a:gd name="connsiteX10" fmla="*/ 9680 w 250732"/>
                <a:gd name="connsiteY10" fmla="*/ 181418 h 181817"/>
                <a:gd name="connsiteX11" fmla="*/ 142819 w 250732"/>
                <a:gd name="connsiteY11" fmla="*/ 146314 h 181817"/>
                <a:gd name="connsiteX12" fmla="*/ 243613 w 250732"/>
                <a:gd name="connsiteY12" fmla="*/ 46420 h 181817"/>
                <a:gd name="connsiteX13" fmla="*/ 249213 w 250732"/>
                <a:gd name="connsiteY13" fmla="*/ 36716 h 181817"/>
                <a:gd name="connsiteX14" fmla="*/ 239503 w 250732"/>
                <a:gd name="connsiteY14" fmla="*/ 31117 h 181817"/>
                <a:gd name="connsiteX15" fmla="*/ 194616 w 250732"/>
                <a:gd name="connsiteY15" fmla="*/ 5201 h 181817"/>
                <a:gd name="connsiteX16" fmla="*/ 184928 w 250732"/>
                <a:gd name="connsiteY16" fmla="*/ -399 h 181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732" h="181817">
                  <a:moveTo>
                    <a:pt x="189038" y="14894"/>
                  </a:moveTo>
                  <a:lnTo>
                    <a:pt x="233926" y="40810"/>
                  </a:lnTo>
                  <a:cubicBezTo>
                    <a:pt x="185953" y="123685"/>
                    <a:pt x="99068" y="170107"/>
                    <a:pt x="9697" y="170219"/>
                  </a:cubicBezTo>
                  <a:lnTo>
                    <a:pt x="9697" y="118371"/>
                  </a:lnTo>
                  <a:cubicBezTo>
                    <a:pt x="81171" y="118276"/>
                    <a:pt x="150658" y="81183"/>
                    <a:pt x="189038" y="14894"/>
                  </a:cubicBezTo>
                  <a:moveTo>
                    <a:pt x="184951" y="-399"/>
                  </a:moveTo>
                  <a:lnTo>
                    <a:pt x="179351" y="9283"/>
                  </a:lnTo>
                  <a:cubicBezTo>
                    <a:pt x="144442" y="69570"/>
                    <a:pt x="79430" y="107082"/>
                    <a:pt x="9680" y="107172"/>
                  </a:cubicBezTo>
                  <a:lnTo>
                    <a:pt x="-1520" y="107172"/>
                  </a:lnTo>
                  <a:lnTo>
                    <a:pt x="-1520" y="181418"/>
                  </a:lnTo>
                  <a:lnTo>
                    <a:pt x="9680" y="181418"/>
                  </a:lnTo>
                  <a:cubicBezTo>
                    <a:pt x="56337" y="181329"/>
                    <a:pt x="102187" y="169245"/>
                    <a:pt x="142819" y="146314"/>
                  </a:cubicBezTo>
                  <a:cubicBezTo>
                    <a:pt x="184749" y="122633"/>
                    <a:pt x="219557" y="88133"/>
                    <a:pt x="243613" y="46420"/>
                  </a:cubicBezTo>
                  <a:lnTo>
                    <a:pt x="249213" y="36716"/>
                  </a:lnTo>
                  <a:lnTo>
                    <a:pt x="239503" y="31117"/>
                  </a:lnTo>
                  <a:lnTo>
                    <a:pt x="194616" y="5201"/>
                  </a:lnTo>
                  <a:lnTo>
                    <a:pt x="184928" y="-399"/>
                  </a:lnTo>
                  <a:close/>
                </a:path>
              </a:pathLst>
            </a:custGeom>
            <a:solidFill>
              <a:schemeClr val="bg1"/>
            </a:solidFill>
            <a:ln w="38100" cap="flat">
              <a:solidFill>
                <a:schemeClr val="bg1"/>
              </a:solidFill>
              <a:prstDash val="solid"/>
              <a:miter/>
            </a:ln>
          </p:spPr>
          <p:txBody>
            <a:bodyPr rtlCol="0" anchor="ctr"/>
            <a:lstStyle/>
            <a:p>
              <a:endParaRPr lang="en-US"/>
            </a:p>
          </p:txBody>
        </p:sp>
        <p:sp>
          <p:nvSpPr>
            <p:cNvPr id="91" name="Brīvforma: forma 84">
              <a:extLst>
                <a:ext uri="{FF2B5EF4-FFF2-40B4-BE49-F238E27FC236}">
                  <a16:creationId xmlns:a16="http://schemas.microsoft.com/office/drawing/2014/main" xmlns="" id="{8F86B896-3A96-E097-478E-7DC9F3CC5443}"/>
                </a:ext>
              </a:extLst>
            </p:cNvPr>
            <p:cNvSpPr/>
            <p:nvPr/>
          </p:nvSpPr>
          <p:spPr>
            <a:xfrm>
              <a:off x="134503" y="5213941"/>
              <a:ext cx="714905" cy="720455"/>
            </a:xfrm>
            <a:custGeom>
              <a:avLst/>
              <a:gdLst>
                <a:gd name="connsiteX0" fmla="*/ 713373 w 714905"/>
                <a:gd name="connsiteY0" fmla="*/ 141512 h 720455"/>
                <a:gd name="connsiteX1" fmla="*/ 704912 w 714905"/>
                <a:gd name="connsiteY1" fmla="*/ 94653 h 720455"/>
                <a:gd name="connsiteX2" fmla="*/ 622658 w 714905"/>
                <a:gd name="connsiteY2" fmla="*/ 179086 h 720455"/>
                <a:gd name="connsiteX3" fmla="*/ 555473 w 714905"/>
                <a:gd name="connsiteY3" fmla="*/ 180026 h 720455"/>
                <a:gd name="connsiteX4" fmla="*/ 555405 w 714905"/>
                <a:gd name="connsiteY4" fmla="*/ 179965 h 720455"/>
                <a:gd name="connsiteX5" fmla="*/ 540510 w 714905"/>
                <a:gd name="connsiteY5" fmla="*/ 165456 h 720455"/>
                <a:gd name="connsiteX6" fmla="*/ 525576 w 714905"/>
                <a:gd name="connsiteY6" fmla="*/ 150897 h 720455"/>
                <a:gd name="connsiteX7" fmla="*/ 524635 w 714905"/>
                <a:gd name="connsiteY7" fmla="*/ 83711 h 720455"/>
                <a:gd name="connsiteX8" fmla="*/ 524697 w 714905"/>
                <a:gd name="connsiteY8" fmla="*/ 83644 h 720455"/>
                <a:gd name="connsiteX9" fmla="*/ 602813 w 714905"/>
                <a:gd name="connsiteY9" fmla="*/ 3456 h 720455"/>
                <a:gd name="connsiteX10" fmla="*/ 567719 w 714905"/>
                <a:gd name="connsiteY10" fmla="*/ -385 h 720455"/>
                <a:gd name="connsiteX11" fmla="*/ 425834 w 714905"/>
                <a:gd name="connsiteY11" fmla="*/ 145269 h 720455"/>
                <a:gd name="connsiteX12" fmla="*/ 444262 w 714905"/>
                <a:gd name="connsiteY12" fmla="*/ 213882 h 720455"/>
                <a:gd name="connsiteX13" fmla="*/ 403496 w 714905"/>
                <a:gd name="connsiteY13" fmla="*/ 253539 h 720455"/>
                <a:gd name="connsiteX14" fmla="*/ 275000 w 714905"/>
                <a:gd name="connsiteY14" fmla="*/ 378531 h 720455"/>
                <a:gd name="connsiteX15" fmla="*/ 116847 w 714905"/>
                <a:gd name="connsiteY15" fmla="*/ 532360 h 720455"/>
                <a:gd name="connsiteX16" fmla="*/ 113454 w 714905"/>
                <a:gd name="connsiteY16" fmla="*/ 535664 h 720455"/>
                <a:gd name="connsiteX17" fmla="*/ 21893 w 714905"/>
                <a:gd name="connsiteY17" fmla="*/ 561490 h 720455"/>
                <a:gd name="connsiteX18" fmla="*/ -1520 w 714905"/>
                <a:gd name="connsiteY18" fmla="*/ 653689 h 720455"/>
                <a:gd name="connsiteX19" fmla="*/ 66623 w 714905"/>
                <a:gd name="connsiteY19" fmla="*/ 720057 h 720455"/>
                <a:gd name="connsiteX20" fmla="*/ 158173 w 714905"/>
                <a:gd name="connsiteY20" fmla="*/ 694237 h 720455"/>
                <a:gd name="connsiteX21" fmla="*/ 181591 w 714905"/>
                <a:gd name="connsiteY21" fmla="*/ 602032 h 720455"/>
                <a:gd name="connsiteX22" fmla="*/ 334211 w 714905"/>
                <a:gd name="connsiteY22" fmla="*/ 436712 h 720455"/>
                <a:gd name="connsiteX23" fmla="*/ 455283 w 714905"/>
                <a:gd name="connsiteY23" fmla="*/ 305499 h 720455"/>
                <a:gd name="connsiteX24" fmla="*/ 492661 w 714905"/>
                <a:gd name="connsiteY24" fmla="*/ 264991 h 720455"/>
                <a:gd name="connsiteX25" fmla="*/ 492722 w 714905"/>
                <a:gd name="connsiteY25" fmla="*/ 264929 h 720455"/>
                <a:gd name="connsiteX26" fmla="*/ 571516 w 714905"/>
                <a:gd name="connsiteY26" fmla="*/ 287194 h 720455"/>
                <a:gd name="connsiteX27" fmla="*/ 713373 w 714905"/>
                <a:gd name="connsiteY27" fmla="*/ 141512 h 720455"/>
                <a:gd name="connsiteX28" fmla="*/ 134923 w 714905"/>
                <a:gd name="connsiteY28" fmla="*/ 671625 h 720455"/>
                <a:gd name="connsiteX29" fmla="*/ 74586 w 714905"/>
                <a:gd name="connsiteY29" fmla="*/ 688631 h 720455"/>
                <a:gd name="connsiteX30" fmla="*/ 29693 w 714905"/>
                <a:gd name="connsiteY30" fmla="*/ 644898 h 720455"/>
                <a:gd name="connsiteX31" fmla="*/ 45115 w 714905"/>
                <a:gd name="connsiteY31" fmla="*/ 584135 h 720455"/>
                <a:gd name="connsiteX32" fmla="*/ 105452 w 714905"/>
                <a:gd name="connsiteY32" fmla="*/ 567123 h 720455"/>
                <a:gd name="connsiteX33" fmla="*/ 127918 w 714905"/>
                <a:gd name="connsiteY33" fmla="*/ 589024 h 720455"/>
                <a:gd name="connsiteX34" fmla="*/ 150367 w 714905"/>
                <a:gd name="connsiteY34" fmla="*/ 610891 h 720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4905" h="720455">
                  <a:moveTo>
                    <a:pt x="713373" y="141512"/>
                  </a:moveTo>
                  <a:cubicBezTo>
                    <a:pt x="713183" y="125530"/>
                    <a:pt x="710327" y="109694"/>
                    <a:pt x="704912" y="94653"/>
                  </a:cubicBezTo>
                  <a:lnTo>
                    <a:pt x="622658" y="179086"/>
                  </a:lnTo>
                  <a:cubicBezTo>
                    <a:pt x="604364" y="197901"/>
                    <a:pt x="574282" y="198321"/>
                    <a:pt x="555473" y="180026"/>
                  </a:cubicBezTo>
                  <a:cubicBezTo>
                    <a:pt x="555450" y="180010"/>
                    <a:pt x="555428" y="179987"/>
                    <a:pt x="555405" y="179965"/>
                  </a:cubicBezTo>
                  <a:lnTo>
                    <a:pt x="540510" y="165456"/>
                  </a:lnTo>
                  <a:lnTo>
                    <a:pt x="525576" y="150897"/>
                  </a:lnTo>
                  <a:cubicBezTo>
                    <a:pt x="506761" y="132602"/>
                    <a:pt x="506341" y="102521"/>
                    <a:pt x="524635" y="83711"/>
                  </a:cubicBezTo>
                  <a:cubicBezTo>
                    <a:pt x="524652" y="83689"/>
                    <a:pt x="524674" y="83667"/>
                    <a:pt x="524697" y="83644"/>
                  </a:cubicBezTo>
                  <a:lnTo>
                    <a:pt x="602813" y="3456"/>
                  </a:lnTo>
                  <a:cubicBezTo>
                    <a:pt x="591316" y="746"/>
                    <a:pt x="579529" y="-547"/>
                    <a:pt x="567719" y="-385"/>
                  </a:cubicBezTo>
                  <a:cubicBezTo>
                    <a:pt x="488321" y="656"/>
                    <a:pt x="424792" y="65865"/>
                    <a:pt x="425834" y="145269"/>
                  </a:cubicBezTo>
                  <a:cubicBezTo>
                    <a:pt x="426114" y="169325"/>
                    <a:pt x="432452" y="192923"/>
                    <a:pt x="444262" y="213882"/>
                  </a:cubicBezTo>
                  <a:lnTo>
                    <a:pt x="403496" y="253539"/>
                  </a:lnTo>
                  <a:lnTo>
                    <a:pt x="275000" y="378531"/>
                  </a:lnTo>
                  <a:lnTo>
                    <a:pt x="116847" y="532360"/>
                  </a:lnTo>
                  <a:lnTo>
                    <a:pt x="113454" y="535664"/>
                  </a:lnTo>
                  <a:lnTo>
                    <a:pt x="21893" y="561490"/>
                  </a:lnTo>
                  <a:lnTo>
                    <a:pt x="-1520" y="653689"/>
                  </a:lnTo>
                  <a:lnTo>
                    <a:pt x="66623" y="720057"/>
                  </a:lnTo>
                  <a:lnTo>
                    <a:pt x="158173" y="694237"/>
                  </a:lnTo>
                  <a:lnTo>
                    <a:pt x="181591" y="602032"/>
                  </a:lnTo>
                  <a:lnTo>
                    <a:pt x="334211" y="436712"/>
                  </a:lnTo>
                  <a:lnTo>
                    <a:pt x="455283" y="305499"/>
                  </a:lnTo>
                  <a:lnTo>
                    <a:pt x="492661" y="264991"/>
                  </a:lnTo>
                  <a:lnTo>
                    <a:pt x="492722" y="264929"/>
                  </a:lnTo>
                  <a:cubicBezTo>
                    <a:pt x="516258" y="279869"/>
                    <a:pt x="543646" y="287602"/>
                    <a:pt x="571516" y="287194"/>
                  </a:cubicBezTo>
                  <a:cubicBezTo>
                    <a:pt x="650886" y="286124"/>
                    <a:pt x="714432" y="220916"/>
                    <a:pt x="713373" y="141512"/>
                  </a:cubicBezTo>
                  <a:close/>
                  <a:moveTo>
                    <a:pt x="134923" y="671625"/>
                  </a:moveTo>
                  <a:lnTo>
                    <a:pt x="74586" y="688631"/>
                  </a:lnTo>
                  <a:lnTo>
                    <a:pt x="29693" y="644898"/>
                  </a:lnTo>
                  <a:lnTo>
                    <a:pt x="45115" y="584135"/>
                  </a:lnTo>
                  <a:lnTo>
                    <a:pt x="105452" y="567123"/>
                  </a:lnTo>
                  <a:lnTo>
                    <a:pt x="127918" y="589024"/>
                  </a:lnTo>
                  <a:lnTo>
                    <a:pt x="150367" y="610891"/>
                  </a:lnTo>
                  <a:close/>
                </a:path>
              </a:pathLst>
            </a:custGeom>
            <a:solidFill>
              <a:schemeClr val="bg1"/>
            </a:solidFill>
            <a:ln w="558" cap="flat">
              <a:noFill/>
              <a:prstDash val="solid"/>
              <a:miter/>
            </a:ln>
          </p:spPr>
          <p:txBody>
            <a:bodyPr rtlCol="0" anchor="ctr"/>
            <a:lstStyle/>
            <a:p>
              <a:endParaRPr lang="en-US"/>
            </a:p>
          </p:txBody>
        </p:sp>
      </p:grpSp>
    </p:spTree>
    <p:extLst>
      <p:ext uri="{BB962C8B-B14F-4D97-AF65-F5344CB8AC3E}">
        <p14:creationId xmlns:p14="http://schemas.microsoft.com/office/powerpoint/2010/main" val="93117434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Content Placeholder 1"/>
          <p:cNvSpPr>
            <a:spLocks noGrp="1"/>
          </p:cNvSpPr>
          <p:nvPr>
            <p:ph idx="1"/>
          </p:nvPr>
        </p:nvSpPr>
        <p:spPr>
          <a:xfrm>
            <a:off x="99872" y="595145"/>
            <a:ext cx="11984855" cy="5868140"/>
          </a:xfrm>
        </p:spPr>
        <p:txBody>
          <a:bodyPr anchor="ctr">
            <a:normAutofit/>
          </a:bodyPr>
          <a:lstStyle/>
          <a:p>
            <a:pPr marL="0" indent="0">
              <a:buNone/>
            </a:pPr>
            <a:r>
              <a:rPr lang="lv-LV" b="1" dirty="0" smtClean="0"/>
              <a:t>Direction of investigation Nr. 1: Design integration for the Baltic Sates</a:t>
            </a:r>
            <a:endParaRPr lang="en-US" b="1" dirty="0" smtClean="0"/>
          </a:p>
          <a:p>
            <a:pPr marL="0" indent="0">
              <a:buNone/>
            </a:pPr>
            <a:endParaRPr lang="en-US" dirty="0" smtClean="0"/>
          </a:p>
          <a:p>
            <a:r>
              <a:rPr lang="en-GB" dirty="0" smtClean="0"/>
              <a:t>NIMMS </a:t>
            </a:r>
            <a:r>
              <a:rPr lang="en-GB" dirty="0"/>
              <a:t>Technical Design report (TDR) </a:t>
            </a:r>
            <a:r>
              <a:rPr lang="lv-LV" dirty="0" smtClean="0"/>
              <a:t>- </a:t>
            </a:r>
            <a:r>
              <a:rPr lang="en-GB" dirty="0" smtClean="0"/>
              <a:t>green-state- facility</a:t>
            </a:r>
            <a:endParaRPr lang="lv-LV" dirty="0" smtClean="0"/>
          </a:p>
          <a:p>
            <a:r>
              <a:rPr lang="lv-LV" b="1" dirty="0" smtClean="0"/>
              <a:t>Overall core</a:t>
            </a:r>
            <a:r>
              <a:rPr lang="en-GB" b="1" dirty="0" smtClean="0"/>
              <a:t> </a:t>
            </a:r>
            <a:r>
              <a:rPr lang="en-GB" b="1" dirty="0"/>
              <a:t>focus </a:t>
            </a:r>
            <a:r>
              <a:rPr lang="lv-LV" dirty="0" smtClean="0"/>
              <a:t>- </a:t>
            </a:r>
            <a:r>
              <a:rPr lang="en-GB" dirty="0" smtClean="0"/>
              <a:t>how </a:t>
            </a:r>
            <a:r>
              <a:rPr lang="en-GB" dirty="0"/>
              <a:t>we would want to use and adapt the blueprint design developed by NIMMS collaboration for the facility </a:t>
            </a:r>
            <a:r>
              <a:rPr lang="en-GB" dirty="0" smtClean="0"/>
              <a:t>proposed</a:t>
            </a:r>
            <a:r>
              <a:rPr lang="lv-LV" dirty="0" smtClean="0"/>
              <a:t> in the Baltic States</a:t>
            </a:r>
          </a:p>
          <a:p>
            <a:r>
              <a:rPr lang="lv-LV" dirty="0" smtClean="0"/>
              <a:t>Main technical aspects: beam time operational plan (</a:t>
            </a:r>
            <a:r>
              <a:rPr lang="lv-LV" i="1" dirty="0" smtClean="0"/>
              <a:t>treatment-research ratio</a:t>
            </a:r>
            <a:r>
              <a:rPr lang="lv-LV" dirty="0" smtClean="0"/>
              <a:t>), n</a:t>
            </a:r>
            <a:r>
              <a:rPr lang="en-GB" dirty="0" smtClean="0"/>
              <a:t>umber </a:t>
            </a:r>
            <a:r>
              <a:rPr lang="en-GB" dirty="0"/>
              <a:t>of rooms,  treatment delivery techniques used, other technologies needed in the facility, choice of isotopes for parallel production etc. (</a:t>
            </a:r>
            <a:r>
              <a:rPr lang="en-GB" i="1" dirty="0"/>
              <a:t>essentially – things and </a:t>
            </a:r>
            <a:r>
              <a:rPr lang="en-GB" i="1" dirty="0" smtClean="0"/>
              <a:t>aspect</a:t>
            </a:r>
            <a:r>
              <a:rPr lang="lv-LV" i="1" dirty="0" smtClean="0"/>
              <a:t>s</a:t>
            </a:r>
            <a:r>
              <a:rPr lang="en-GB" i="1" dirty="0" smtClean="0"/>
              <a:t> </a:t>
            </a:r>
            <a:r>
              <a:rPr lang="en-GB" i="1" dirty="0"/>
              <a:t>not covered by </a:t>
            </a:r>
            <a:r>
              <a:rPr lang="en-GB" i="1" dirty="0" smtClean="0"/>
              <a:t>TDR</a:t>
            </a:r>
            <a:r>
              <a:rPr lang="lv-LV" i="1" dirty="0" smtClean="0"/>
              <a:t> itself</a:t>
            </a:r>
            <a:r>
              <a:rPr lang="en-GB" dirty="0" smtClean="0"/>
              <a:t>)</a:t>
            </a:r>
            <a:endParaRPr lang="lv-LV" dirty="0" smtClean="0"/>
          </a:p>
          <a:p>
            <a:r>
              <a:rPr lang="lv-LV" b="1" dirty="0" smtClean="0"/>
              <a:t>Close collaboration with CERN NIMMS with tangible inputs for TDR development</a:t>
            </a:r>
          </a:p>
        </p:txBody>
      </p:sp>
    </p:spTree>
    <p:extLst>
      <p:ext uri="{BB962C8B-B14F-4D97-AF65-F5344CB8AC3E}">
        <p14:creationId xmlns:p14="http://schemas.microsoft.com/office/powerpoint/2010/main" val="6917681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Content Placeholder 1"/>
          <p:cNvSpPr>
            <a:spLocks noGrp="1"/>
          </p:cNvSpPr>
          <p:nvPr>
            <p:ph idx="1"/>
          </p:nvPr>
        </p:nvSpPr>
        <p:spPr>
          <a:xfrm>
            <a:off x="99872" y="595145"/>
            <a:ext cx="11984855" cy="5868140"/>
          </a:xfrm>
        </p:spPr>
        <p:txBody>
          <a:bodyPr anchor="ctr">
            <a:normAutofit/>
          </a:bodyPr>
          <a:lstStyle/>
          <a:p>
            <a:pPr marL="0" indent="0">
              <a:buNone/>
            </a:pPr>
            <a:r>
              <a:rPr lang="lv-LV" b="1" dirty="0" smtClean="0"/>
              <a:t>Direction of investigation Nr. 2: Additional infrastructure needed</a:t>
            </a:r>
            <a:endParaRPr lang="en-US" b="1" dirty="0" smtClean="0"/>
          </a:p>
          <a:p>
            <a:pPr marL="0" indent="0">
              <a:buNone/>
            </a:pPr>
            <a:endParaRPr lang="en-US" dirty="0" smtClean="0"/>
          </a:p>
          <a:p>
            <a:r>
              <a:rPr lang="lv-LV" b="1" dirty="0" smtClean="0"/>
              <a:t>The developed helium synchrotron by itself – technology not a facility</a:t>
            </a:r>
          </a:p>
          <a:p>
            <a:r>
              <a:rPr lang="lv-LV" dirty="0" smtClean="0"/>
              <a:t>Multiple additional things need to be considered: </a:t>
            </a:r>
          </a:p>
          <a:p>
            <a:pPr lvl="1"/>
            <a:r>
              <a:rPr lang="lv-LV" dirty="0" smtClean="0"/>
              <a:t>additional technologies needed within the facility related to clinical and research activities:</a:t>
            </a:r>
          </a:p>
          <a:p>
            <a:pPr lvl="2"/>
            <a:r>
              <a:rPr lang="lv-LV" sz="2400" dirty="0"/>
              <a:t>i</a:t>
            </a:r>
            <a:r>
              <a:rPr lang="lv-LV" sz="2400" dirty="0" smtClean="0"/>
              <a:t>maging units (CT, MRI, PET) etc. and choice of in-room imaging;</a:t>
            </a:r>
          </a:p>
          <a:p>
            <a:pPr lvl="2"/>
            <a:r>
              <a:rPr lang="lv-LV" sz="2400" i="1" dirty="0" smtClean="0"/>
              <a:t>related to radioisotope production</a:t>
            </a:r>
            <a:r>
              <a:rPr lang="lv-LV" sz="2400" dirty="0" smtClean="0"/>
              <a:t>: hot cells, clean room facilities, technologies for chemical preparation of radiopharmaceuticals etc.</a:t>
            </a:r>
          </a:p>
          <a:p>
            <a:r>
              <a:rPr lang="lv-LV" dirty="0" smtClean="0"/>
              <a:t>Importantly: all the related support systems are not included in main design, need to be considered – </a:t>
            </a:r>
            <a:r>
              <a:rPr lang="lv-LV" i="1" dirty="0" smtClean="0"/>
              <a:t>IT infrastructure, power engineering, civil engineering aspects, radiation shielding etc.</a:t>
            </a:r>
          </a:p>
        </p:txBody>
      </p:sp>
    </p:spTree>
    <p:extLst>
      <p:ext uri="{BB962C8B-B14F-4D97-AF65-F5344CB8AC3E}">
        <p14:creationId xmlns:p14="http://schemas.microsoft.com/office/powerpoint/2010/main" val="156487408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Clinical case and epidemiology</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Content Placeholder 1"/>
          <p:cNvSpPr>
            <a:spLocks noGrp="1"/>
          </p:cNvSpPr>
          <p:nvPr>
            <p:ph idx="1"/>
          </p:nvPr>
        </p:nvSpPr>
        <p:spPr>
          <a:xfrm>
            <a:off x="99872" y="595145"/>
            <a:ext cx="11984855" cy="4810232"/>
          </a:xfrm>
        </p:spPr>
        <p:txBody>
          <a:bodyPr anchor="ctr">
            <a:normAutofit/>
          </a:bodyPr>
          <a:lstStyle/>
          <a:p>
            <a:pPr marL="0" indent="0">
              <a:buNone/>
            </a:pPr>
            <a:r>
              <a:rPr lang="lv-LV" b="1" dirty="0" smtClean="0"/>
              <a:t>Direction of investigation Nr. 3: Research programme in «tech sciences»</a:t>
            </a:r>
            <a:endParaRPr lang="en-US" b="1" dirty="0" smtClean="0"/>
          </a:p>
          <a:p>
            <a:pPr marL="0" indent="0">
              <a:buNone/>
            </a:pPr>
            <a:endParaRPr lang="en-US" dirty="0" smtClean="0"/>
          </a:p>
          <a:p>
            <a:r>
              <a:rPr lang="en-GB" dirty="0"/>
              <a:t>Working Group #1 </a:t>
            </a:r>
            <a:r>
              <a:rPr lang="lv-LV" dirty="0" smtClean="0"/>
              <a:t>– clinical and pre-clinical research pathway and programme development</a:t>
            </a:r>
          </a:p>
          <a:p>
            <a:r>
              <a:rPr lang="en-GB" dirty="0" smtClean="0"/>
              <a:t>Explore </a:t>
            </a:r>
            <a:r>
              <a:rPr lang="en-GB" dirty="0"/>
              <a:t>the set-up of research programme </a:t>
            </a:r>
            <a:r>
              <a:rPr lang="lv-LV" dirty="0" smtClean="0"/>
              <a:t>and possible pathways in all the non-clinical and complementary science fields: </a:t>
            </a:r>
          </a:p>
          <a:p>
            <a:pPr lvl="1"/>
            <a:r>
              <a:rPr lang="lv-LV" dirty="0" smtClean="0"/>
              <a:t>Medical physics, accelerator physics</a:t>
            </a:r>
          </a:p>
          <a:p>
            <a:pPr lvl="1"/>
            <a:r>
              <a:rPr lang="lv-LV" dirty="0" smtClean="0"/>
              <a:t>Accelerator technologies</a:t>
            </a:r>
          </a:p>
          <a:p>
            <a:pPr lvl="1"/>
            <a:r>
              <a:rPr lang="lv-LV" dirty="0" smtClean="0"/>
              <a:t>Radiation chemistry, material science</a:t>
            </a:r>
          </a:p>
          <a:p>
            <a:pPr lvl="1"/>
            <a:r>
              <a:rPr lang="lv-LV" dirty="0" smtClean="0"/>
              <a:t>. . . </a:t>
            </a:r>
          </a:p>
          <a:p>
            <a:pPr lvl="1"/>
            <a:endParaRPr lang="en-GB" dirty="0"/>
          </a:p>
        </p:txBody>
      </p:sp>
      <p:sp>
        <p:nvSpPr>
          <p:cNvPr id="7" name="Rectangle 6"/>
          <p:cNvSpPr/>
          <p:nvPr/>
        </p:nvSpPr>
        <p:spPr>
          <a:xfrm>
            <a:off x="-6456" y="5166102"/>
            <a:ext cx="12196303" cy="1077218"/>
          </a:xfrm>
          <a:prstGeom prst="rect">
            <a:avLst/>
          </a:prstGeom>
          <a:solidFill>
            <a:srgbClr val="000066"/>
          </a:solidFill>
        </p:spPr>
        <p:txBody>
          <a:bodyPr wrap="square">
            <a:spAutoFit/>
          </a:bodyPr>
          <a:lstStyle/>
          <a:p>
            <a:pPr algn="ctr"/>
            <a:r>
              <a:rPr lang="en-GB" sz="2400" dirty="0">
                <a:solidFill>
                  <a:schemeClr val="bg1"/>
                </a:solidFill>
                <a:latin typeface="Roboto" pitchFamily="2" charset="0"/>
                <a:ea typeface="Roboto" pitchFamily="2" charset="0"/>
              </a:rPr>
              <a:t>Educational visits to the PIMMS „success story” facilities: </a:t>
            </a:r>
            <a:r>
              <a:rPr lang="en-GB" sz="2400" dirty="0" err="1">
                <a:solidFill>
                  <a:schemeClr val="bg1"/>
                </a:solidFill>
                <a:latin typeface="Roboto" pitchFamily="2" charset="0"/>
                <a:ea typeface="Roboto" pitchFamily="2" charset="0"/>
              </a:rPr>
              <a:t>MedAustron</a:t>
            </a:r>
            <a:r>
              <a:rPr lang="en-GB" sz="2400" dirty="0">
                <a:solidFill>
                  <a:schemeClr val="bg1"/>
                </a:solidFill>
                <a:latin typeface="Roboto" pitchFamily="2" charset="0"/>
                <a:ea typeface="Roboto" pitchFamily="2" charset="0"/>
              </a:rPr>
              <a:t> and </a:t>
            </a:r>
            <a:r>
              <a:rPr lang="en-GB" sz="2400" dirty="0" smtClean="0">
                <a:solidFill>
                  <a:schemeClr val="bg1"/>
                </a:solidFill>
                <a:latin typeface="Roboto" pitchFamily="2" charset="0"/>
                <a:ea typeface="Roboto" pitchFamily="2" charset="0"/>
              </a:rPr>
              <a:t>CNAO</a:t>
            </a:r>
            <a:endParaRPr lang="lv-LV" sz="2400" dirty="0" smtClean="0">
              <a:solidFill>
                <a:schemeClr val="bg1"/>
              </a:solidFill>
              <a:latin typeface="Roboto" pitchFamily="2" charset="0"/>
              <a:ea typeface="Roboto" pitchFamily="2" charset="0"/>
            </a:endParaRPr>
          </a:p>
          <a:p>
            <a:pPr algn="ctr"/>
            <a:r>
              <a:rPr lang="lv-LV" sz="2000" i="1" dirty="0" smtClean="0">
                <a:solidFill>
                  <a:schemeClr val="bg1"/>
                </a:solidFill>
                <a:latin typeface="Roboto" pitchFamily="2" charset="0"/>
                <a:ea typeface="Roboto" pitchFamily="2" charset="0"/>
              </a:rPr>
              <a:t>Specifics of accelerator their accelerator complexes, supporting infrastructure and challenges faced from PIMMS integration into a clinical-research facility</a:t>
            </a:r>
            <a:endParaRPr lang="en-GB" sz="2000" i="1" dirty="0">
              <a:solidFill>
                <a:schemeClr val="bg1"/>
              </a:solidFill>
              <a:latin typeface="Roboto" pitchFamily="2" charset="0"/>
              <a:ea typeface="Roboto" pitchFamily="2" charset="0"/>
            </a:endParaRPr>
          </a:p>
        </p:txBody>
      </p:sp>
    </p:spTree>
    <p:extLst>
      <p:ext uri="{BB962C8B-B14F-4D97-AF65-F5344CB8AC3E}">
        <p14:creationId xmlns:p14="http://schemas.microsoft.com/office/powerpoint/2010/main" val="415495418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 </a:t>
            </a:r>
            <a:r>
              <a:rPr lang="lv-LV" b="1" dirty="0" smtClean="0"/>
              <a:t>Economics and business plan</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Satura vietturis 3">
            <a:extLst>
              <a:ext uri="{FF2B5EF4-FFF2-40B4-BE49-F238E27FC236}">
                <a16:creationId xmlns="" xmlns:a16="http://schemas.microsoft.com/office/drawing/2014/main" id="{557F2DD7-580B-47FE-6402-14145C1EBD3A}"/>
              </a:ext>
            </a:extLst>
          </p:cNvPr>
          <p:cNvSpPr>
            <a:spLocks noGrp="1"/>
          </p:cNvSpPr>
          <p:nvPr>
            <p:ph idx="1"/>
          </p:nvPr>
        </p:nvSpPr>
        <p:spPr>
          <a:xfrm>
            <a:off x="97653" y="585926"/>
            <a:ext cx="11984855" cy="5868140"/>
          </a:xfrm>
        </p:spPr>
        <p:txBody>
          <a:bodyPr>
            <a:normAutofit/>
          </a:bodyPr>
          <a:lstStyle/>
          <a:p>
            <a:pPr marL="0" indent="0" algn="ctr">
              <a:buNone/>
            </a:pPr>
            <a:endParaRPr lang="lv-LV" sz="200" b="1" dirty="0" smtClean="0"/>
          </a:p>
          <a:p>
            <a:pPr marL="0" indent="0" algn="ctr">
              <a:buNone/>
            </a:pPr>
            <a:r>
              <a:rPr lang="lv-LV" b="1" dirty="0" smtClean="0"/>
              <a:t>„Economical aspects and business plan”</a:t>
            </a:r>
            <a:endParaRPr lang="en-US" b="1" dirty="0" smtClean="0"/>
          </a:p>
          <a:p>
            <a:pPr marL="0" indent="0" algn="ctr">
              <a:buNone/>
            </a:pPr>
            <a:endParaRPr lang="en-US" dirty="0"/>
          </a:p>
          <a:p>
            <a:pPr marL="0" indent="0">
              <a:buNone/>
            </a:pPr>
            <a:endParaRPr lang="en-US" dirty="0"/>
          </a:p>
        </p:txBody>
      </p:sp>
      <p:sp>
        <p:nvSpPr>
          <p:cNvPr id="9" name="Rectangle 8"/>
          <p:cNvSpPr/>
          <p:nvPr/>
        </p:nvSpPr>
        <p:spPr>
          <a:xfrm>
            <a:off x="1" y="1463926"/>
            <a:ext cx="12196303" cy="1569660"/>
          </a:xfrm>
          <a:prstGeom prst="rect">
            <a:avLst/>
          </a:prstGeom>
          <a:solidFill>
            <a:srgbClr val="000066"/>
          </a:solidFill>
        </p:spPr>
        <p:txBody>
          <a:bodyPr wrap="square">
            <a:spAutoFit/>
          </a:bodyPr>
          <a:lstStyle/>
          <a:p>
            <a:pPr algn="ctr"/>
            <a:r>
              <a:rPr lang="en-GB" sz="2400" i="1" dirty="0">
                <a:solidFill>
                  <a:schemeClr val="bg1"/>
                </a:solidFill>
                <a:latin typeface="Roboto" pitchFamily="2" charset="0"/>
                <a:ea typeface="Roboto" pitchFamily="2" charset="0"/>
              </a:rPr>
              <a:t>Core question for the working </a:t>
            </a:r>
            <a:r>
              <a:rPr lang="en-GB" sz="2400" i="1" dirty="0" smtClean="0">
                <a:solidFill>
                  <a:schemeClr val="bg1"/>
                </a:solidFill>
                <a:latin typeface="Roboto" pitchFamily="2" charset="0"/>
                <a:ea typeface="Roboto" pitchFamily="2" charset="0"/>
              </a:rPr>
              <a:t>group:</a:t>
            </a:r>
            <a:endParaRPr lang="lv-LV" sz="2400" i="1" dirty="0" smtClean="0">
              <a:solidFill>
                <a:schemeClr val="bg1"/>
              </a:solidFill>
              <a:latin typeface="Roboto" pitchFamily="2" charset="0"/>
              <a:ea typeface="Roboto" pitchFamily="2" charset="0"/>
            </a:endParaRPr>
          </a:p>
          <a:p>
            <a:r>
              <a:rPr lang="en-GB" sz="2400" b="1" dirty="0" smtClean="0">
                <a:solidFill>
                  <a:schemeClr val="bg1"/>
                </a:solidFill>
                <a:latin typeface="Roboto" pitchFamily="2" charset="0"/>
                <a:ea typeface="Roboto" pitchFamily="2" charset="0"/>
              </a:rPr>
              <a:t>HOW </a:t>
            </a:r>
            <a:r>
              <a:rPr lang="en-GB" sz="2400" b="1" dirty="0">
                <a:solidFill>
                  <a:schemeClr val="bg1"/>
                </a:solidFill>
                <a:latin typeface="Roboto" pitchFamily="2" charset="0"/>
                <a:ea typeface="Roboto" pitchFamily="2" charset="0"/>
              </a:rPr>
              <a:t>TO USE THE FACILITY FOR MAXIMUM BENEFIT – NOT JUST FROM CLINICAL TREATMENT ECONOMICS, BUT ALSO INDUSTRY INVOLVEMENT AND FUTURE R&amp;D AVENUES?</a:t>
            </a:r>
          </a:p>
        </p:txBody>
      </p:sp>
      <p:sp>
        <p:nvSpPr>
          <p:cNvPr id="10" name="Taisnstūris 6">
            <a:extLst>
              <a:ext uri="{FF2B5EF4-FFF2-40B4-BE49-F238E27FC236}">
                <a16:creationId xmlns:a16="http://schemas.microsoft.com/office/drawing/2014/main" xmlns="" id="{0E3506EA-3EB3-5B2B-AF2F-7B8D2AF5663F}"/>
              </a:ext>
            </a:extLst>
          </p:cNvPr>
          <p:cNvSpPr/>
          <p:nvPr/>
        </p:nvSpPr>
        <p:spPr>
          <a:xfrm>
            <a:off x="-6458" y="5717895"/>
            <a:ext cx="12198458" cy="759730"/>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lv-LV" sz="3200" dirty="0" smtClean="0">
                <a:solidFill>
                  <a:prstClr val="white"/>
                </a:solidFill>
                <a:latin typeface="Roboto" panose="02000000000000000000" pitchFamily="2" charset="0"/>
                <a:ea typeface="Roboto" panose="02000000000000000000" pitchFamily="2" charset="0"/>
                <a:cs typeface="Roboto" panose="02000000000000000000" pitchFamily="2" charset="0"/>
              </a:rPr>
              <a:t>More from </a:t>
            </a:r>
            <a:r>
              <a:rPr lang="lv-LV" sz="3200" b="1" dirty="0" smtClean="0">
                <a:solidFill>
                  <a:prstClr val="white"/>
                </a:solidFill>
                <a:latin typeface="Roboto" panose="02000000000000000000" pitchFamily="2" charset="0"/>
                <a:ea typeface="Roboto" panose="02000000000000000000" pitchFamily="2" charset="0"/>
                <a:cs typeface="Roboto" panose="02000000000000000000" pitchFamily="2" charset="0"/>
              </a:rPr>
              <a:t>prof. Sergei Nazarenko</a:t>
            </a:r>
            <a:endParaRPr lang="en-US" sz="3200" b="1"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sp>
        <p:nvSpPr>
          <p:cNvPr id="4" name="Rectangle 3"/>
          <p:cNvSpPr/>
          <p:nvPr/>
        </p:nvSpPr>
        <p:spPr>
          <a:xfrm>
            <a:off x="-6460" y="3077289"/>
            <a:ext cx="12196305" cy="2585323"/>
          </a:xfrm>
          <a:prstGeom prst="rect">
            <a:avLst/>
          </a:prstGeom>
        </p:spPr>
        <p:txBody>
          <a:bodyPr wrap="square">
            <a:spAutoFit/>
          </a:bodyPr>
          <a:lstStyle/>
          <a:p>
            <a:r>
              <a:rPr lang="lv-LV" b="1" i="1" dirty="0" smtClean="0">
                <a:latin typeface="Roboto" pitchFamily="2" charset="0"/>
                <a:ea typeface="Roboto" pitchFamily="2" charset="0"/>
              </a:rPr>
              <a:t>Some initial core ideas:</a:t>
            </a:r>
            <a:endParaRPr lang="en-GB" b="1" dirty="0">
              <a:latin typeface="Roboto" pitchFamily="2" charset="0"/>
              <a:ea typeface="Roboto" pitchFamily="2" charset="0"/>
            </a:endParaRPr>
          </a:p>
          <a:p>
            <a:pPr marL="720725" lvl="0" indent="-273050">
              <a:buFont typeface="Wingdings" pitchFamily="2" charset="2"/>
              <a:buChar char="§"/>
            </a:pPr>
            <a:r>
              <a:rPr lang="en-GB" dirty="0">
                <a:latin typeface="Roboto" pitchFamily="2" charset="0"/>
                <a:ea typeface="Roboto" pitchFamily="2" charset="0"/>
              </a:rPr>
              <a:t>Economics aspects of the treatment - how many patient needed from financial perspective, how should workflow be optimized (patients per day) for financial gain etc.</a:t>
            </a:r>
          </a:p>
          <a:p>
            <a:pPr marL="720725" lvl="0" indent="-273050">
              <a:buFont typeface="Wingdings" pitchFamily="2" charset="2"/>
              <a:buChar char="§"/>
            </a:pPr>
            <a:r>
              <a:rPr lang="en-GB" dirty="0">
                <a:latin typeface="Roboto" pitchFamily="2" charset="0"/>
                <a:ea typeface="Roboto" pitchFamily="2" charset="0"/>
              </a:rPr>
              <a:t>Financial aspects of treatment reimbursement strategies</a:t>
            </a:r>
          </a:p>
          <a:p>
            <a:pPr marL="720725" lvl="0" indent="-273050">
              <a:buFont typeface="Wingdings" pitchFamily="2" charset="2"/>
              <a:buChar char="§"/>
            </a:pPr>
            <a:r>
              <a:rPr lang="en-GB" dirty="0">
                <a:latin typeface="Roboto" pitchFamily="2" charset="0"/>
                <a:ea typeface="Roboto" pitchFamily="2" charset="0"/>
              </a:rPr>
              <a:t>Estimates of the costs for starting up and for operating the facility in the long-term</a:t>
            </a:r>
          </a:p>
          <a:p>
            <a:pPr marL="720725" lvl="0" indent="-273050">
              <a:buFont typeface="Wingdings" pitchFamily="2" charset="2"/>
              <a:buChar char="§"/>
            </a:pPr>
            <a:r>
              <a:rPr lang="en-GB" dirty="0">
                <a:latin typeface="Roboto" pitchFamily="2" charset="0"/>
                <a:ea typeface="Roboto" pitchFamily="2" charset="0"/>
              </a:rPr>
              <a:t>Business aspects - industry involvement in delivery, future technology R&amp;D projects and isotope production and export</a:t>
            </a:r>
          </a:p>
          <a:p>
            <a:pPr marL="720725" lvl="0" indent="-273050">
              <a:buFont typeface="Wingdings" pitchFamily="2" charset="2"/>
              <a:buChar char="§"/>
            </a:pPr>
            <a:r>
              <a:rPr lang="en-GB" dirty="0">
                <a:latin typeface="Roboto" pitchFamily="2" charset="0"/>
                <a:ea typeface="Roboto" pitchFamily="2" charset="0"/>
              </a:rPr>
              <a:t>Comparative benefit analysis with commercial proton therapy machines (all aspects, especially scientific programme freedom)</a:t>
            </a:r>
          </a:p>
        </p:txBody>
      </p:sp>
    </p:spTree>
    <p:extLst>
      <p:ext uri="{BB962C8B-B14F-4D97-AF65-F5344CB8AC3E}">
        <p14:creationId xmlns:p14="http://schemas.microsoft.com/office/powerpoint/2010/main" val="29445580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lv-LV" dirty="0" smtClean="0"/>
              <a:t>Feasibility study preliminary overview</a:t>
            </a:r>
            <a:endParaRPr lang="en-US"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US"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 name="AutoShape 2" descr="Feasibility_study_outlin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Rectangle 10"/>
          <p:cNvSpPr/>
          <p:nvPr/>
        </p:nvSpPr>
        <p:spPr>
          <a:xfrm>
            <a:off x="3999054" y="930305"/>
            <a:ext cx="4191739" cy="1200329"/>
          </a:xfrm>
          <a:prstGeom prst="rect">
            <a:avLst/>
          </a:prstGeom>
          <a:solidFill>
            <a:srgbClr val="000066"/>
          </a:solidFill>
        </p:spPr>
        <p:txBody>
          <a:bodyPr wrap="square">
            <a:spAutoFit/>
          </a:bodyPr>
          <a:lstStyle/>
          <a:p>
            <a:pPr algn="ctr"/>
            <a:r>
              <a:rPr lang="lv-LV" sz="3600" b="1" dirty="0" smtClean="0">
                <a:solidFill>
                  <a:schemeClr val="bg1"/>
                </a:solidFill>
                <a:latin typeface="Roboto" pitchFamily="2" charset="0"/>
                <a:ea typeface="Roboto" pitchFamily="2" charset="0"/>
              </a:rPr>
              <a:t>Clinical case and epidemiology</a:t>
            </a:r>
            <a:endParaRPr lang="en-GB" sz="3600" b="1" dirty="0">
              <a:solidFill>
                <a:schemeClr val="bg1"/>
              </a:solidFill>
              <a:latin typeface="Roboto" pitchFamily="2" charset="0"/>
              <a:ea typeface="Roboto" pitchFamily="2" charset="0"/>
            </a:endParaRPr>
          </a:p>
        </p:txBody>
      </p:sp>
      <p:sp>
        <p:nvSpPr>
          <p:cNvPr id="12" name="Rectangle 11"/>
          <p:cNvSpPr/>
          <p:nvPr/>
        </p:nvSpPr>
        <p:spPr>
          <a:xfrm>
            <a:off x="296400" y="4890790"/>
            <a:ext cx="4191739" cy="1200329"/>
          </a:xfrm>
          <a:prstGeom prst="rect">
            <a:avLst/>
          </a:prstGeom>
          <a:solidFill>
            <a:srgbClr val="000066"/>
          </a:solidFill>
        </p:spPr>
        <p:txBody>
          <a:bodyPr wrap="square">
            <a:spAutoFit/>
          </a:bodyPr>
          <a:lstStyle/>
          <a:p>
            <a:pPr algn="ctr"/>
            <a:r>
              <a:rPr lang="lv-LV" sz="3600" b="1" dirty="0" smtClean="0">
                <a:solidFill>
                  <a:schemeClr val="bg1"/>
                </a:solidFill>
                <a:latin typeface="Roboto" pitchFamily="2" charset="0"/>
                <a:ea typeface="Roboto" pitchFamily="2" charset="0"/>
              </a:rPr>
              <a:t>Technical integration</a:t>
            </a:r>
            <a:endParaRPr lang="en-GB" sz="3600" b="1" dirty="0">
              <a:solidFill>
                <a:schemeClr val="bg1"/>
              </a:solidFill>
              <a:latin typeface="Roboto" pitchFamily="2" charset="0"/>
              <a:ea typeface="Roboto" pitchFamily="2" charset="0"/>
            </a:endParaRPr>
          </a:p>
        </p:txBody>
      </p:sp>
      <p:sp>
        <p:nvSpPr>
          <p:cNvPr id="13" name="Rectangle 12"/>
          <p:cNvSpPr/>
          <p:nvPr/>
        </p:nvSpPr>
        <p:spPr>
          <a:xfrm>
            <a:off x="7703973" y="4890791"/>
            <a:ext cx="4191739" cy="1200329"/>
          </a:xfrm>
          <a:prstGeom prst="rect">
            <a:avLst/>
          </a:prstGeom>
          <a:solidFill>
            <a:srgbClr val="000066"/>
          </a:solidFill>
        </p:spPr>
        <p:txBody>
          <a:bodyPr wrap="square">
            <a:spAutoFit/>
          </a:bodyPr>
          <a:lstStyle/>
          <a:p>
            <a:pPr algn="ctr"/>
            <a:r>
              <a:rPr lang="lv-LV" sz="3600" b="1" dirty="0" smtClean="0">
                <a:solidFill>
                  <a:schemeClr val="bg1"/>
                </a:solidFill>
                <a:latin typeface="Roboto" pitchFamily="2" charset="0"/>
                <a:ea typeface="Roboto" pitchFamily="2" charset="0"/>
              </a:rPr>
              <a:t>Economics</a:t>
            </a:r>
          </a:p>
          <a:p>
            <a:pPr algn="ctr"/>
            <a:r>
              <a:rPr lang="lv-LV" sz="3600" b="1" dirty="0" smtClean="0">
                <a:solidFill>
                  <a:schemeClr val="bg1"/>
                </a:solidFill>
                <a:latin typeface="Roboto" pitchFamily="2" charset="0"/>
                <a:ea typeface="Roboto" pitchFamily="2" charset="0"/>
              </a:rPr>
              <a:t>aspects</a:t>
            </a:r>
            <a:endParaRPr lang="en-GB" sz="3600" b="1" dirty="0">
              <a:solidFill>
                <a:schemeClr val="bg1"/>
              </a:solidFill>
              <a:latin typeface="Roboto" pitchFamily="2" charset="0"/>
              <a:ea typeface="Roboto" pitchFamily="2" charset="0"/>
            </a:endParaRPr>
          </a:p>
        </p:txBody>
      </p:sp>
      <p:cxnSp>
        <p:nvCxnSpPr>
          <p:cNvPr id="16" name="Straight Connector 15"/>
          <p:cNvCxnSpPr>
            <a:stCxn id="11" idx="3"/>
            <a:endCxn id="13" idx="0"/>
          </p:cNvCxnSpPr>
          <p:nvPr/>
        </p:nvCxnSpPr>
        <p:spPr>
          <a:xfrm>
            <a:off x="8190793" y="1530470"/>
            <a:ext cx="1609050" cy="3360321"/>
          </a:xfrm>
          <a:prstGeom prst="line">
            <a:avLst/>
          </a:prstGeom>
          <a:ln w="190500">
            <a:solidFill>
              <a:srgbClr val="00B0F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544670" y="1682870"/>
            <a:ext cx="1606784" cy="3360320"/>
          </a:xfrm>
          <a:prstGeom prst="line">
            <a:avLst/>
          </a:prstGeom>
          <a:ln w="190500">
            <a:solidFill>
              <a:srgbClr val="00B0F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2" idx="3"/>
            <a:endCxn id="13" idx="1"/>
          </p:cNvCxnSpPr>
          <p:nvPr/>
        </p:nvCxnSpPr>
        <p:spPr>
          <a:xfrm>
            <a:off x="4488139" y="5490955"/>
            <a:ext cx="3215834" cy="1"/>
          </a:xfrm>
          <a:prstGeom prst="line">
            <a:avLst/>
          </a:prstGeom>
          <a:ln w="190500">
            <a:solidFill>
              <a:srgbClr val="00B0F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75217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en-GB" b="1" dirty="0"/>
              <a:t>Team </a:t>
            </a:r>
            <a:r>
              <a:rPr lang="en-GB" b="1" dirty="0" smtClean="0"/>
              <a:t>Composition </a:t>
            </a:r>
            <a:endParaRPr lang="en-GB"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itchFamily="2" charset="0"/>
              <a:ea typeface="Roboto" pitchFamily="2" charset="0"/>
              <a:cs typeface="Roboto" pitchFamily="2" charset="0"/>
            </a:endParaRPr>
          </a:p>
        </p:txBody>
      </p:sp>
      <p:sp>
        <p:nvSpPr>
          <p:cNvPr id="11" name="TextBox 10">
            <a:extLst>
              <a:ext uri="{FF2B5EF4-FFF2-40B4-BE49-F238E27FC236}">
                <a16:creationId xmlns:a16="http://schemas.microsoft.com/office/drawing/2014/main" xmlns="" id="{5E5B1408-5780-8C62-0FF7-4714D072B16B}"/>
              </a:ext>
            </a:extLst>
          </p:cNvPr>
          <p:cNvSpPr txBox="1"/>
          <p:nvPr/>
        </p:nvSpPr>
        <p:spPr>
          <a:xfrm>
            <a:off x="-10504" y="575757"/>
            <a:ext cx="12198456" cy="646331"/>
          </a:xfrm>
          <a:prstGeom prst="rect">
            <a:avLst/>
          </a:prstGeom>
          <a:noFill/>
        </p:spPr>
        <p:txBody>
          <a:bodyPr wrap="square" anchor="ctr">
            <a:spAutoFit/>
          </a:bodyPr>
          <a:lstStyle/>
          <a:p>
            <a:pPr algn="ctr" defTabSz="914400">
              <a:buClr>
                <a:srgbClr val="000066"/>
              </a:buClr>
            </a:pP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FS Leader</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 (@CERN)</a:t>
            </a: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 + </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Project. </a:t>
            </a:r>
            <a:r>
              <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rPr>
              <a:t>Admin</a:t>
            </a:r>
            <a:r>
              <a:rPr lang="lv-LV" sz="3600" b="1" dirty="0">
                <a:solidFill>
                  <a:srgbClr val="0000A2"/>
                </a:solidFill>
                <a:latin typeface="Roboto" panose="02000000000000000000" pitchFamily="2" charset="0"/>
                <a:ea typeface="Roboto" panose="02000000000000000000" pitchFamily="2" charset="0"/>
                <a:cs typeface="Roboto" panose="02000000000000000000" pitchFamily="2" charset="0"/>
              </a:rPr>
              <a:t>.+ Comm</a:t>
            </a:r>
            <a:endPar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xmlns="" id="{2D03EEF7-EBD9-798A-04EE-E09B330AD15C}"/>
              </a:ext>
            </a:extLst>
          </p:cNvPr>
          <p:cNvSpPr/>
          <p:nvPr/>
        </p:nvSpPr>
        <p:spPr>
          <a:xfrm>
            <a:off x="315819" y="1485336"/>
            <a:ext cx="3657600" cy="92159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Clinical and epidemiology</a:t>
            </a:r>
          </a:p>
        </p:txBody>
      </p:sp>
      <p:sp>
        <p:nvSpPr>
          <p:cNvPr id="7" name="Taisnstūris 6">
            <a:extLst>
              <a:ext uri="{FF2B5EF4-FFF2-40B4-BE49-F238E27FC236}">
                <a16:creationId xmlns:a16="http://schemas.microsoft.com/office/drawing/2014/main" xmlns="" id="{0E3506EA-3EB3-5B2B-AF2F-7B8D2AF5663F}"/>
              </a:ext>
            </a:extLst>
          </p:cNvPr>
          <p:cNvSpPr/>
          <p:nvPr/>
        </p:nvSpPr>
        <p:spPr>
          <a:xfrm>
            <a:off x="4248349" y="1491439"/>
            <a:ext cx="3657600" cy="923544"/>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smtClean="0">
                <a:solidFill>
                  <a:prstClr val="white"/>
                </a:solidFill>
                <a:latin typeface="Roboto" pitchFamily="2" charset="0"/>
                <a:ea typeface="Roboto" pitchFamily="2" charset="0"/>
                <a:cs typeface="Roboto" pitchFamily="2" charset="0"/>
              </a:rPr>
              <a:t>Technical</a:t>
            </a:r>
            <a:endParaRPr lang="lv-LV" sz="2400" b="1" dirty="0" smtClean="0">
              <a:solidFill>
                <a:prstClr val="white"/>
              </a:solidFill>
              <a:latin typeface="Roboto" pitchFamily="2" charset="0"/>
              <a:ea typeface="Roboto" pitchFamily="2" charset="0"/>
              <a:cs typeface="Roboto" pitchFamily="2" charset="0"/>
            </a:endParaRPr>
          </a:p>
          <a:p>
            <a:pPr defTabSz="914400"/>
            <a:r>
              <a:rPr lang="en-GB" sz="2400" b="1" dirty="0" smtClean="0">
                <a:solidFill>
                  <a:prstClr val="white"/>
                </a:solidFill>
                <a:latin typeface="Roboto" pitchFamily="2" charset="0"/>
                <a:ea typeface="Roboto" pitchFamily="2" charset="0"/>
                <a:cs typeface="Roboto" pitchFamily="2" charset="0"/>
              </a:rPr>
              <a:t>aspects</a:t>
            </a:r>
            <a:endParaRPr lang="en-GB" sz="2400" b="1" dirty="0">
              <a:solidFill>
                <a:prstClr val="white"/>
              </a:solidFill>
              <a:latin typeface="Roboto" pitchFamily="2" charset="0"/>
              <a:ea typeface="Roboto" pitchFamily="2" charset="0"/>
              <a:cs typeface="Roboto" pitchFamily="2" charset="0"/>
            </a:endParaRPr>
          </a:p>
        </p:txBody>
      </p:sp>
      <p:sp>
        <p:nvSpPr>
          <p:cNvPr id="8" name="Taisnstūris 7">
            <a:extLst>
              <a:ext uri="{FF2B5EF4-FFF2-40B4-BE49-F238E27FC236}">
                <a16:creationId xmlns:a16="http://schemas.microsoft.com/office/drawing/2014/main" xmlns="" id="{6398AE50-7928-E71A-0FA7-F89B2BE9B30D}"/>
              </a:ext>
            </a:extLst>
          </p:cNvPr>
          <p:cNvSpPr/>
          <p:nvPr/>
        </p:nvSpPr>
        <p:spPr>
          <a:xfrm>
            <a:off x="8238754" y="1477898"/>
            <a:ext cx="3657600" cy="923544"/>
          </a:xfrm>
          <a:prstGeom prst="rect">
            <a:avLst/>
          </a:prstGeom>
          <a:solidFill>
            <a:srgbClr val="01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smtClean="0">
                <a:solidFill>
                  <a:prstClr val="white"/>
                </a:solidFill>
                <a:latin typeface="Roboto" pitchFamily="2" charset="0"/>
                <a:ea typeface="Roboto" pitchFamily="2" charset="0"/>
                <a:cs typeface="Roboto" pitchFamily="2" charset="0"/>
              </a:rPr>
              <a:t>Economic</a:t>
            </a:r>
            <a:endParaRPr lang="lv-LV" sz="2400" b="1" dirty="0" smtClean="0">
              <a:solidFill>
                <a:prstClr val="white"/>
              </a:solidFill>
              <a:latin typeface="Roboto" pitchFamily="2" charset="0"/>
              <a:ea typeface="Roboto" pitchFamily="2" charset="0"/>
              <a:cs typeface="Roboto" pitchFamily="2" charset="0"/>
            </a:endParaRPr>
          </a:p>
          <a:p>
            <a:pPr defTabSz="914400"/>
            <a:r>
              <a:rPr lang="en-GB" sz="2400" b="1" dirty="0" smtClean="0">
                <a:solidFill>
                  <a:prstClr val="white"/>
                </a:solidFill>
                <a:latin typeface="Roboto" pitchFamily="2" charset="0"/>
                <a:ea typeface="Roboto" pitchFamily="2" charset="0"/>
                <a:cs typeface="Roboto" pitchFamily="2" charset="0"/>
              </a:rPr>
              <a:t>assessment</a:t>
            </a:r>
            <a:endParaRPr lang="en-GB" sz="2400" b="1" dirty="0">
              <a:solidFill>
                <a:prstClr val="white"/>
              </a:solidFill>
              <a:latin typeface="Roboto" pitchFamily="2" charset="0"/>
              <a:ea typeface="Roboto" pitchFamily="2" charset="0"/>
              <a:cs typeface="Roboto" pitchFamily="2" charset="0"/>
            </a:endParaRPr>
          </a:p>
        </p:txBody>
      </p:sp>
      <p:pic>
        <p:nvPicPr>
          <p:cNvPr id="9"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46885" y="4101005"/>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886" y="3442604"/>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884" y="4785895"/>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27" name="Taisnstūris 26">
            <a:extLst>
              <a:ext uri="{FF2B5EF4-FFF2-40B4-BE49-F238E27FC236}">
                <a16:creationId xmlns:a16="http://schemas.microsoft.com/office/drawing/2014/main" xmlns="" id="{649F394E-9CC6-5B48-7783-E75A69BCD44A}"/>
              </a:ext>
            </a:extLst>
          </p:cNvPr>
          <p:cNvSpPr/>
          <p:nvPr/>
        </p:nvSpPr>
        <p:spPr>
          <a:xfrm>
            <a:off x="142351" y="1346123"/>
            <a:ext cx="11914095" cy="4104254"/>
          </a:xfrm>
          <a:prstGeom prst="rect">
            <a:avLst/>
          </a:prstGeom>
          <a:noFill/>
          <a:ln w="76200">
            <a:solidFill>
              <a:srgbClr val="3263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GB" dirty="0">
              <a:solidFill>
                <a:prstClr val="white"/>
              </a:solidFill>
              <a:latin typeface="Roboto" pitchFamily="2" charset="0"/>
              <a:ea typeface="Roboto" pitchFamily="2" charset="0"/>
            </a:endParaRPr>
          </a:p>
        </p:txBody>
      </p:sp>
      <p:sp>
        <p:nvSpPr>
          <p:cNvPr id="5" name="TextBox 4">
            <a:extLst>
              <a:ext uri="{FF2B5EF4-FFF2-40B4-BE49-F238E27FC236}">
                <a16:creationId xmlns:a16="http://schemas.microsoft.com/office/drawing/2014/main" xmlns="" id="{4677178F-1E4F-BCC7-18A5-5176C916F652}"/>
              </a:ext>
            </a:extLst>
          </p:cNvPr>
          <p:cNvSpPr txBox="1"/>
          <p:nvPr/>
        </p:nvSpPr>
        <p:spPr>
          <a:xfrm>
            <a:off x="891869" y="3267064"/>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14" name="TextBox 13">
            <a:extLst>
              <a:ext uri="{FF2B5EF4-FFF2-40B4-BE49-F238E27FC236}">
                <a16:creationId xmlns:a16="http://schemas.microsoft.com/office/drawing/2014/main" xmlns="" id="{EF4493D0-1B63-0F49-9236-221AFFE91AA9}"/>
              </a:ext>
            </a:extLst>
          </p:cNvPr>
          <p:cNvSpPr txBox="1"/>
          <p:nvPr/>
        </p:nvSpPr>
        <p:spPr>
          <a:xfrm>
            <a:off x="885267" y="3915288"/>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28" name="TextBox 27">
            <a:extLst>
              <a:ext uri="{FF2B5EF4-FFF2-40B4-BE49-F238E27FC236}">
                <a16:creationId xmlns:a16="http://schemas.microsoft.com/office/drawing/2014/main" xmlns="" id="{9B897949-AB4D-8673-3B6C-E374BB10A348}"/>
              </a:ext>
            </a:extLst>
          </p:cNvPr>
          <p:cNvSpPr txBox="1"/>
          <p:nvPr/>
        </p:nvSpPr>
        <p:spPr>
          <a:xfrm>
            <a:off x="891869" y="4621159"/>
            <a:ext cx="2327618" cy="646331"/>
          </a:xfrm>
          <a:prstGeom prst="rect">
            <a:avLst/>
          </a:prstGeom>
          <a:noFill/>
        </p:spPr>
        <p:txBody>
          <a:bodyPr wrap="square" rtlCol="0">
            <a:spAutoFit/>
          </a:bodyPr>
          <a:lstStyle/>
          <a:p>
            <a:r>
              <a:rPr lang="en-GB" dirty="0">
                <a:latin typeface="Roboto" pitchFamily="2" charset="0"/>
                <a:ea typeface="Roboto" pitchFamily="2" charset="0"/>
              </a:rPr>
              <a:t>PhD student or </a:t>
            </a:r>
            <a:r>
              <a:rPr lang="en-GB" dirty="0" smtClean="0">
                <a:latin typeface="Roboto" pitchFamily="2" charset="0"/>
                <a:ea typeface="Roboto" pitchFamily="2" charset="0"/>
              </a:rPr>
              <a:t>researcher</a:t>
            </a:r>
            <a:endParaRPr lang="en-GB" dirty="0">
              <a:latin typeface="Roboto" pitchFamily="2" charset="0"/>
              <a:ea typeface="Roboto" pitchFamily="2" charset="0"/>
            </a:endParaRPr>
          </a:p>
        </p:txBody>
      </p:sp>
      <p:pic>
        <p:nvPicPr>
          <p:cNvPr id="22" name="Picture 4">
            <a:extLst>
              <a:ext uri="{FF2B5EF4-FFF2-40B4-BE49-F238E27FC236}">
                <a16:creationId xmlns:a16="http://schemas.microsoft.com/office/drawing/2014/main" xmlns="" id="{9806C20B-45A1-B210-70DF-A2AE6933FD0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8302" y="1479863"/>
            <a:ext cx="1545117" cy="92707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xmlns="" id="{A15DD3BD-DA98-40A2-4C58-C593AE8E5B7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4063" y="1491439"/>
            <a:ext cx="1846799" cy="92340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24" name="Picture 8">
            <a:extLst>
              <a:ext uri="{FF2B5EF4-FFF2-40B4-BE49-F238E27FC236}">
                <a16:creationId xmlns:a16="http://schemas.microsoft.com/office/drawing/2014/main" xmlns="" id="{0EFC1304-9583-6B19-9779-1FEC3B4012D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65771" y="1491440"/>
            <a:ext cx="1428499" cy="908986"/>
          </a:xfrm>
          <a:prstGeom prst="rect">
            <a:avLst/>
          </a:prstGeom>
          <a:noFill/>
          <a:ln w="19050">
            <a:noFill/>
          </a:ln>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xmlns="" id="{DD0558AE-20D4-D18D-1ABB-06BCAF2F1324}"/>
              </a:ext>
            </a:extLst>
          </p:cNvPr>
          <p:cNvSpPr txBox="1"/>
          <p:nvPr/>
        </p:nvSpPr>
        <p:spPr>
          <a:xfrm>
            <a:off x="211802" y="2406887"/>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61" name="TextBox 60">
            <a:extLst>
              <a:ext uri="{FF2B5EF4-FFF2-40B4-BE49-F238E27FC236}">
                <a16:creationId xmlns:a16="http://schemas.microsoft.com/office/drawing/2014/main" xmlns="" id="{8D8FB4F6-2E4C-4742-25B5-9A68AEACEDA8}"/>
              </a:ext>
            </a:extLst>
          </p:cNvPr>
          <p:cNvSpPr txBox="1"/>
          <p:nvPr/>
        </p:nvSpPr>
        <p:spPr>
          <a:xfrm>
            <a:off x="2858949" y="2504619"/>
            <a:ext cx="1114470"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LUHS</a:t>
            </a:r>
          </a:p>
        </p:txBody>
      </p:sp>
      <p:sp>
        <p:nvSpPr>
          <p:cNvPr id="64" name="TextBox 63">
            <a:extLst>
              <a:ext uri="{FF2B5EF4-FFF2-40B4-BE49-F238E27FC236}">
                <a16:creationId xmlns:a16="http://schemas.microsoft.com/office/drawing/2014/main" xmlns="" id="{A5606231-C9F9-0E72-2878-B9E0E2DFF994}"/>
              </a:ext>
            </a:extLst>
          </p:cNvPr>
          <p:cNvSpPr txBox="1"/>
          <p:nvPr/>
        </p:nvSpPr>
        <p:spPr>
          <a:xfrm>
            <a:off x="2584724" y="3328619"/>
            <a:ext cx="1388695"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NCI</a:t>
            </a:r>
          </a:p>
        </p:txBody>
      </p:sp>
      <p:sp>
        <p:nvSpPr>
          <p:cNvPr id="65" name="TextBox 64">
            <a:extLst>
              <a:ext uri="{FF2B5EF4-FFF2-40B4-BE49-F238E27FC236}">
                <a16:creationId xmlns:a16="http://schemas.microsoft.com/office/drawing/2014/main" xmlns="" id="{0D38583A-40F8-2340-2A53-C95E8B855C49}"/>
              </a:ext>
            </a:extLst>
          </p:cNvPr>
          <p:cNvSpPr txBox="1"/>
          <p:nvPr/>
        </p:nvSpPr>
        <p:spPr>
          <a:xfrm>
            <a:off x="2550223" y="4008715"/>
            <a:ext cx="1423196" cy="523220"/>
          </a:xfrm>
          <a:prstGeom prst="rect">
            <a:avLst/>
          </a:prstGeom>
          <a:noFill/>
        </p:spPr>
        <p:txBody>
          <a:bodyPr wrap="square" rtlCol="0">
            <a:spAutoFit/>
          </a:bodyPr>
          <a:lstStyle/>
          <a:p>
            <a:pPr algn="r"/>
            <a:r>
              <a:rPr lang="en-GB" sz="2800" b="1" dirty="0">
                <a:solidFill>
                  <a:srgbClr val="0000A2"/>
                </a:solidFill>
                <a:latin typeface="Roboto" pitchFamily="2" charset="0"/>
                <a:ea typeface="Roboto" pitchFamily="2" charset="0"/>
                <a:cs typeface="Roboto" pitchFamily="2" charset="0"/>
              </a:rPr>
              <a:t>RSU</a:t>
            </a:r>
          </a:p>
        </p:txBody>
      </p:sp>
      <p:sp>
        <p:nvSpPr>
          <p:cNvPr id="66" name="TextBox 65">
            <a:extLst>
              <a:ext uri="{FF2B5EF4-FFF2-40B4-BE49-F238E27FC236}">
                <a16:creationId xmlns:a16="http://schemas.microsoft.com/office/drawing/2014/main" xmlns="" id="{2173B605-7FA0-FE0D-D60E-0B0B9F3160F8}"/>
              </a:ext>
            </a:extLst>
          </p:cNvPr>
          <p:cNvSpPr txBox="1"/>
          <p:nvPr/>
        </p:nvSpPr>
        <p:spPr>
          <a:xfrm>
            <a:off x="2380674" y="4665943"/>
            <a:ext cx="1592743" cy="584775"/>
          </a:xfrm>
          <a:prstGeom prst="rect">
            <a:avLst/>
          </a:prstGeom>
          <a:noFill/>
        </p:spPr>
        <p:txBody>
          <a:bodyPr wrap="square" rtlCol="0">
            <a:spAutoFit/>
          </a:bodyPr>
          <a:lstStyle/>
          <a:p>
            <a:pPr algn="r"/>
            <a:r>
              <a:rPr lang="en-GB" sz="1600" b="1" dirty="0">
                <a:solidFill>
                  <a:srgbClr val="0000A2"/>
                </a:solidFill>
                <a:latin typeface="Roboto" pitchFamily="2" charset="0"/>
                <a:ea typeface="Roboto" pitchFamily="2" charset="0"/>
                <a:cs typeface="Roboto" pitchFamily="2" charset="0"/>
              </a:rPr>
              <a:t>North Estonia Medical </a:t>
            </a:r>
            <a:r>
              <a:rPr lang="en-GB" sz="1600" b="1" dirty="0" smtClean="0">
                <a:solidFill>
                  <a:srgbClr val="0000A2"/>
                </a:solidFill>
                <a:latin typeface="Roboto" pitchFamily="2" charset="0"/>
                <a:ea typeface="Roboto" pitchFamily="2" charset="0"/>
                <a:cs typeface="Roboto" pitchFamily="2" charset="0"/>
              </a:rPr>
              <a:t>Centre</a:t>
            </a:r>
            <a:endParaRPr lang="en-GB" sz="1600" b="1" dirty="0">
              <a:solidFill>
                <a:srgbClr val="0000A2"/>
              </a:solidFill>
              <a:latin typeface="Roboto" pitchFamily="2" charset="0"/>
              <a:ea typeface="Roboto" pitchFamily="2" charset="0"/>
              <a:cs typeface="Roboto" pitchFamily="2" charset="0"/>
            </a:endParaRPr>
          </a:p>
        </p:txBody>
      </p:sp>
      <p:sp>
        <p:nvSpPr>
          <p:cNvPr id="73" name="TextBox 72">
            <a:extLst>
              <a:ext uri="{FF2B5EF4-FFF2-40B4-BE49-F238E27FC236}">
                <a16:creationId xmlns:a16="http://schemas.microsoft.com/office/drawing/2014/main" xmlns="" id="{2D87BC59-021B-8886-02EE-A2D458979FB8}"/>
              </a:ext>
            </a:extLst>
          </p:cNvPr>
          <p:cNvSpPr txBox="1"/>
          <p:nvPr/>
        </p:nvSpPr>
        <p:spPr>
          <a:xfrm>
            <a:off x="77264" y="5544792"/>
            <a:ext cx="12198456" cy="646331"/>
          </a:xfrm>
          <a:prstGeom prst="rect">
            <a:avLst/>
          </a:prstGeom>
          <a:noFill/>
        </p:spPr>
        <p:txBody>
          <a:bodyPr wrap="square" lIns="91440" tIns="45720" rIns="91440" bIns="45720" anchor="ctr">
            <a:spAutoFit/>
          </a:bodyPr>
          <a:lstStyle/>
          <a:p>
            <a:pPr algn="ctr">
              <a:buClr>
                <a:srgbClr val="000066"/>
              </a:buClr>
            </a:pPr>
            <a:r>
              <a:rPr lang="en-GB" sz="3600" b="1" dirty="0">
                <a:solidFill>
                  <a:srgbClr val="0000A2"/>
                </a:solidFill>
                <a:latin typeface="Roboto" pitchFamily="2" charset="0"/>
                <a:ea typeface="Roboto" pitchFamily="2" charset="0"/>
                <a:cs typeface="Roboto" pitchFamily="2" charset="0"/>
              </a:rPr>
              <a:t>Criteria: commitment, competence, collaboration </a:t>
            </a:r>
          </a:p>
        </p:txBody>
      </p:sp>
      <p:sp>
        <p:nvSpPr>
          <p:cNvPr id="76" name="TextBox 75">
            <a:extLst>
              <a:ext uri="{FF2B5EF4-FFF2-40B4-BE49-F238E27FC236}">
                <a16:creationId xmlns:a16="http://schemas.microsoft.com/office/drawing/2014/main" xmlns="" id="{18BB162C-1121-8C3B-2796-D2ADA27DDDFF}"/>
              </a:ext>
            </a:extLst>
          </p:cNvPr>
          <p:cNvSpPr txBox="1"/>
          <p:nvPr/>
        </p:nvSpPr>
        <p:spPr>
          <a:xfrm>
            <a:off x="953228" y="6153012"/>
            <a:ext cx="9969050" cy="369332"/>
          </a:xfrm>
          <a:prstGeom prst="rect">
            <a:avLst/>
          </a:prstGeom>
          <a:noFill/>
        </p:spPr>
        <p:txBody>
          <a:bodyPr wrap="square" rtlCol="0">
            <a:spAutoFit/>
          </a:bodyPr>
          <a:lstStyle/>
          <a:p>
            <a:pPr algn="ctr"/>
            <a:r>
              <a:rPr lang="lv-LV" b="1" dirty="0">
                <a:latin typeface="Roboto" pitchFamily="2" charset="0"/>
                <a:ea typeface="Roboto" pitchFamily="2" charset="0"/>
              </a:rPr>
              <a:t>+ associated partners of CBG member institutions</a:t>
            </a:r>
            <a:endParaRPr lang="en-GB" dirty="0">
              <a:latin typeface="Roboto" pitchFamily="2" charset="0"/>
              <a:ea typeface="Roboto" pitchFamily="2" charset="0"/>
            </a:endParaRPr>
          </a:p>
        </p:txBody>
      </p:sp>
      <p:pic>
        <p:nvPicPr>
          <p:cNvPr id="49"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296061" y="4127844"/>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062" y="3469443"/>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6060" y="4812734"/>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xmlns="" id="{4677178F-1E4F-BCC7-18A5-5176C916F652}"/>
              </a:ext>
            </a:extLst>
          </p:cNvPr>
          <p:cNvSpPr txBox="1"/>
          <p:nvPr/>
        </p:nvSpPr>
        <p:spPr>
          <a:xfrm>
            <a:off x="4841045" y="3293903"/>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53" name="TextBox 52">
            <a:extLst>
              <a:ext uri="{FF2B5EF4-FFF2-40B4-BE49-F238E27FC236}">
                <a16:creationId xmlns:a16="http://schemas.microsoft.com/office/drawing/2014/main" xmlns="" id="{EF4493D0-1B63-0F49-9236-221AFFE91AA9}"/>
              </a:ext>
            </a:extLst>
          </p:cNvPr>
          <p:cNvSpPr txBox="1"/>
          <p:nvPr/>
        </p:nvSpPr>
        <p:spPr>
          <a:xfrm>
            <a:off x="4834443" y="3942127"/>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54" name="TextBox 53">
            <a:extLst>
              <a:ext uri="{FF2B5EF4-FFF2-40B4-BE49-F238E27FC236}">
                <a16:creationId xmlns:a16="http://schemas.microsoft.com/office/drawing/2014/main" xmlns="" id="{9B897949-AB4D-8673-3B6C-E374BB10A348}"/>
              </a:ext>
            </a:extLst>
          </p:cNvPr>
          <p:cNvSpPr txBox="1"/>
          <p:nvPr/>
        </p:nvSpPr>
        <p:spPr>
          <a:xfrm>
            <a:off x="4841045" y="4647998"/>
            <a:ext cx="2327618" cy="646331"/>
          </a:xfrm>
          <a:prstGeom prst="rect">
            <a:avLst/>
          </a:prstGeom>
          <a:noFill/>
        </p:spPr>
        <p:txBody>
          <a:bodyPr wrap="square" rtlCol="0">
            <a:spAutoFit/>
          </a:bodyPr>
          <a:lstStyle/>
          <a:p>
            <a:r>
              <a:rPr lang="en-GB" dirty="0">
                <a:latin typeface="Roboto" pitchFamily="2" charset="0"/>
                <a:ea typeface="Roboto" pitchFamily="2" charset="0"/>
              </a:rPr>
              <a:t>PhD student or </a:t>
            </a:r>
            <a:r>
              <a:rPr lang="en-GB" dirty="0" smtClean="0">
                <a:latin typeface="Roboto" pitchFamily="2" charset="0"/>
                <a:ea typeface="Roboto" pitchFamily="2" charset="0"/>
              </a:rPr>
              <a:t>researcher</a:t>
            </a:r>
            <a:endParaRPr lang="en-GB" dirty="0">
              <a:latin typeface="Roboto" pitchFamily="2" charset="0"/>
              <a:ea typeface="Roboto" pitchFamily="2" charset="0"/>
            </a:endParaRPr>
          </a:p>
        </p:txBody>
      </p:sp>
      <p:sp>
        <p:nvSpPr>
          <p:cNvPr id="55" name="TextBox 54">
            <a:extLst>
              <a:ext uri="{FF2B5EF4-FFF2-40B4-BE49-F238E27FC236}">
                <a16:creationId xmlns:a16="http://schemas.microsoft.com/office/drawing/2014/main" xmlns="" id="{DD0558AE-20D4-D18D-1ABB-06BCAF2F1324}"/>
              </a:ext>
            </a:extLst>
          </p:cNvPr>
          <p:cNvSpPr txBox="1"/>
          <p:nvPr/>
        </p:nvSpPr>
        <p:spPr>
          <a:xfrm>
            <a:off x="4160978" y="2433726"/>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56" name="TextBox 55">
            <a:extLst>
              <a:ext uri="{FF2B5EF4-FFF2-40B4-BE49-F238E27FC236}">
                <a16:creationId xmlns:a16="http://schemas.microsoft.com/office/drawing/2014/main" xmlns="" id="{8D8FB4F6-2E4C-4742-25B5-9A68AEACEDA8}"/>
              </a:ext>
            </a:extLst>
          </p:cNvPr>
          <p:cNvSpPr txBox="1"/>
          <p:nvPr/>
        </p:nvSpPr>
        <p:spPr>
          <a:xfrm>
            <a:off x="6808125" y="2531458"/>
            <a:ext cx="1114470"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RTU</a:t>
            </a:r>
            <a:endParaRPr lang="en-GB" sz="2800" b="1" dirty="0">
              <a:solidFill>
                <a:srgbClr val="0000A2"/>
              </a:solidFill>
              <a:latin typeface="Roboto" pitchFamily="2" charset="0"/>
              <a:ea typeface="Roboto" pitchFamily="2" charset="0"/>
              <a:cs typeface="Roboto" pitchFamily="2" charset="0"/>
            </a:endParaRPr>
          </a:p>
        </p:txBody>
      </p:sp>
      <p:sp>
        <p:nvSpPr>
          <p:cNvPr id="57" name="TextBox 56">
            <a:extLst>
              <a:ext uri="{FF2B5EF4-FFF2-40B4-BE49-F238E27FC236}">
                <a16:creationId xmlns:a16="http://schemas.microsoft.com/office/drawing/2014/main" xmlns="" id="{A5606231-C9F9-0E72-2878-B9E0E2DFF994}"/>
              </a:ext>
            </a:extLst>
          </p:cNvPr>
          <p:cNvSpPr txBox="1"/>
          <p:nvPr/>
        </p:nvSpPr>
        <p:spPr>
          <a:xfrm>
            <a:off x="6329850" y="3355458"/>
            <a:ext cx="1592745" cy="461665"/>
          </a:xfrm>
          <a:prstGeom prst="rect">
            <a:avLst/>
          </a:prstGeom>
          <a:noFill/>
        </p:spPr>
        <p:txBody>
          <a:bodyPr wrap="square" rtlCol="0">
            <a:spAutoFit/>
          </a:bodyPr>
          <a:lstStyle/>
          <a:p>
            <a:pPr algn="r"/>
            <a:r>
              <a:rPr lang="lv-LV" sz="2400" b="1" dirty="0" smtClean="0">
                <a:solidFill>
                  <a:srgbClr val="0000A2"/>
                </a:solidFill>
                <a:latin typeface="Roboto" pitchFamily="2" charset="0"/>
                <a:ea typeface="Roboto" pitchFamily="2" charset="0"/>
                <a:cs typeface="Roboto" pitchFamily="2" charset="0"/>
              </a:rPr>
              <a:t>KTU+LEI</a:t>
            </a:r>
            <a:endParaRPr lang="en-GB" sz="2400" b="1" dirty="0">
              <a:solidFill>
                <a:srgbClr val="0000A2"/>
              </a:solidFill>
              <a:latin typeface="Roboto" pitchFamily="2" charset="0"/>
              <a:ea typeface="Roboto" pitchFamily="2" charset="0"/>
              <a:cs typeface="Roboto" pitchFamily="2" charset="0"/>
            </a:endParaRPr>
          </a:p>
        </p:txBody>
      </p:sp>
      <p:sp>
        <p:nvSpPr>
          <p:cNvPr id="58" name="TextBox 57">
            <a:extLst>
              <a:ext uri="{FF2B5EF4-FFF2-40B4-BE49-F238E27FC236}">
                <a16:creationId xmlns:a16="http://schemas.microsoft.com/office/drawing/2014/main" xmlns="" id="{0D38583A-40F8-2340-2A53-C95E8B855C49}"/>
              </a:ext>
            </a:extLst>
          </p:cNvPr>
          <p:cNvSpPr txBox="1"/>
          <p:nvPr/>
        </p:nvSpPr>
        <p:spPr>
          <a:xfrm>
            <a:off x="6499399" y="4035554"/>
            <a:ext cx="1423196"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LU</a:t>
            </a:r>
            <a:endParaRPr lang="en-GB" sz="2800" b="1" dirty="0">
              <a:solidFill>
                <a:srgbClr val="0000A2"/>
              </a:solidFill>
              <a:latin typeface="Roboto" pitchFamily="2" charset="0"/>
              <a:ea typeface="Roboto" pitchFamily="2" charset="0"/>
              <a:cs typeface="Roboto" pitchFamily="2" charset="0"/>
            </a:endParaRPr>
          </a:p>
        </p:txBody>
      </p:sp>
      <p:sp>
        <p:nvSpPr>
          <p:cNvPr id="59" name="TextBox 58">
            <a:extLst>
              <a:ext uri="{FF2B5EF4-FFF2-40B4-BE49-F238E27FC236}">
                <a16:creationId xmlns:a16="http://schemas.microsoft.com/office/drawing/2014/main" xmlns="" id="{2173B605-7FA0-FE0D-D60E-0B0B9F3160F8}"/>
              </a:ext>
            </a:extLst>
          </p:cNvPr>
          <p:cNvSpPr txBox="1"/>
          <p:nvPr/>
        </p:nvSpPr>
        <p:spPr>
          <a:xfrm>
            <a:off x="6329850" y="4727507"/>
            <a:ext cx="1592743"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TalTech</a:t>
            </a:r>
            <a:endParaRPr lang="en-GB" sz="2800" b="1" dirty="0">
              <a:solidFill>
                <a:srgbClr val="0000A2"/>
              </a:solidFill>
              <a:latin typeface="Roboto" pitchFamily="2" charset="0"/>
              <a:ea typeface="Roboto" pitchFamily="2" charset="0"/>
              <a:cs typeface="Roboto" pitchFamily="2" charset="0"/>
            </a:endParaRPr>
          </a:p>
        </p:txBody>
      </p:sp>
      <p:pic>
        <p:nvPicPr>
          <p:cNvPr id="60"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8298041" y="4101005"/>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8042" y="3442604"/>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8040" y="4785895"/>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xmlns="" id="{4677178F-1E4F-BCC7-18A5-5176C916F652}"/>
              </a:ext>
            </a:extLst>
          </p:cNvPr>
          <p:cNvSpPr txBox="1"/>
          <p:nvPr/>
        </p:nvSpPr>
        <p:spPr>
          <a:xfrm>
            <a:off x="8843025" y="3267064"/>
            <a:ext cx="2473053"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78" name="TextBox 77">
            <a:extLst>
              <a:ext uri="{FF2B5EF4-FFF2-40B4-BE49-F238E27FC236}">
                <a16:creationId xmlns:a16="http://schemas.microsoft.com/office/drawing/2014/main" xmlns="" id="{EF4493D0-1B63-0F49-9236-221AFFE91AA9}"/>
              </a:ext>
            </a:extLst>
          </p:cNvPr>
          <p:cNvSpPr txBox="1"/>
          <p:nvPr/>
        </p:nvSpPr>
        <p:spPr>
          <a:xfrm>
            <a:off x="8836423" y="3915288"/>
            <a:ext cx="2368945" cy="646331"/>
          </a:xfrm>
          <a:prstGeom prst="rect">
            <a:avLst/>
          </a:prstGeom>
          <a:noFill/>
        </p:spPr>
        <p:txBody>
          <a:bodyPr wrap="square" rtlCol="0">
            <a:spAutoFit/>
          </a:bodyPr>
          <a:lstStyle/>
          <a:p>
            <a:r>
              <a:rPr lang="en-GB" dirty="0">
                <a:latin typeface="Roboto" pitchFamily="2" charset="0"/>
                <a:ea typeface="Roboto" pitchFamily="2" charset="0"/>
              </a:rPr>
              <a:t>PhD student or researcher</a:t>
            </a:r>
          </a:p>
        </p:txBody>
      </p:sp>
      <p:sp>
        <p:nvSpPr>
          <p:cNvPr id="79" name="TextBox 78">
            <a:extLst>
              <a:ext uri="{FF2B5EF4-FFF2-40B4-BE49-F238E27FC236}">
                <a16:creationId xmlns:a16="http://schemas.microsoft.com/office/drawing/2014/main" xmlns="" id="{9B897949-AB4D-8673-3B6C-E374BB10A348}"/>
              </a:ext>
            </a:extLst>
          </p:cNvPr>
          <p:cNvSpPr txBox="1"/>
          <p:nvPr/>
        </p:nvSpPr>
        <p:spPr>
          <a:xfrm>
            <a:off x="8843025" y="4621159"/>
            <a:ext cx="2327618" cy="646331"/>
          </a:xfrm>
          <a:prstGeom prst="rect">
            <a:avLst/>
          </a:prstGeom>
          <a:noFill/>
        </p:spPr>
        <p:txBody>
          <a:bodyPr wrap="square" rtlCol="0">
            <a:spAutoFit/>
          </a:bodyPr>
          <a:lstStyle/>
          <a:p>
            <a:r>
              <a:rPr lang="en-GB" dirty="0">
                <a:latin typeface="Roboto" pitchFamily="2" charset="0"/>
                <a:ea typeface="Roboto" pitchFamily="2" charset="0"/>
              </a:rPr>
              <a:t>PhD student or </a:t>
            </a:r>
            <a:r>
              <a:rPr lang="en-GB" dirty="0" smtClean="0">
                <a:latin typeface="Roboto" pitchFamily="2" charset="0"/>
                <a:ea typeface="Roboto" pitchFamily="2" charset="0"/>
              </a:rPr>
              <a:t>researcher</a:t>
            </a:r>
            <a:endParaRPr lang="en-GB" dirty="0">
              <a:latin typeface="Roboto" pitchFamily="2" charset="0"/>
              <a:ea typeface="Roboto" pitchFamily="2" charset="0"/>
            </a:endParaRPr>
          </a:p>
        </p:txBody>
      </p:sp>
      <p:sp>
        <p:nvSpPr>
          <p:cNvPr id="80" name="TextBox 79">
            <a:extLst>
              <a:ext uri="{FF2B5EF4-FFF2-40B4-BE49-F238E27FC236}">
                <a16:creationId xmlns:a16="http://schemas.microsoft.com/office/drawing/2014/main" xmlns="" id="{DD0558AE-20D4-D18D-1ABB-06BCAF2F1324}"/>
              </a:ext>
            </a:extLst>
          </p:cNvPr>
          <p:cNvSpPr txBox="1"/>
          <p:nvPr/>
        </p:nvSpPr>
        <p:spPr>
          <a:xfrm>
            <a:off x="8162958" y="2406887"/>
            <a:ext cx="3153120" cy="861774"/>
          </a:xfrm>
          <a:prstGeom prst="rect">
            <a:avLst/>
          </a:prstGeom>
          <a:noFill/>
        </p:spPr>
        <p:txBody>
          <a:bodyPr wrap="square" rtlCol="0">
            <a:spAutoFit/>
          </a:bodyPr>
          <a:lstStyle/>
          <a:p>
            <a:r>
              <a:rPr lang="en-GB" b="1" dirty="0">
                <a:latin typeface="Roboto" pitchFamily="2" charset="0"/>
                <a:ea typeface="Roboto" pitchFamily="2" charset="0"/>
              </a:rPr>
              <a:t>Pillar Leader</a:t>
            </a:r>
            <a:r>
              <a:rPr lang="en-GB" dirty="0">
                <a:latin typeface="Roboto" pitchFamily="2" charset="0"/>
                <a:ea typeface="Roboto" pitchFamily="2" charset="0"/>
              </a:rPr>
              <a:t> - </a:t>
            </a:r>
            <a:r>
              <a:rPr lang="en-GB" sz="1600" dirty="0">
                <a:latin typeface="Roboto" pitchFamily="2" charset="0"/>
                <a:ea typeface="Roboto" pitchFamily="2" charset="0"/>
              </a:rPr>
              <a:t>Senior Researcher with proven knowledge in the field</a:t>
            </a:r>
            <a:endParaRPr lang="en-GB" dirty="0">
              <a:latin typeface="Roboto" pitchFamily="2" charset="0"/>
              <a:ea typeface="Roboto" pitchFamily="2" charset="0"/>
            </a:endParaRPr>
          </a:p>
        </p:txBody>
      </p:sp>
      <p:sp>
        <p:nvSpPr>
          <p:cNvPr id="81" name="TextBox 80">
            <a:extLst>
              <a:ext uri="{FF2B5EF4-FFF2-40B4-BE49-F238E27FC236}">
                <a16:creationId xmlns:a16="http://schemas.microsoft.com/office/drawing/2014/main" xmlns="" id="{8D8FB4F6-2E4C-4742-25B5-9A68AEACEDA8}"/>
              </a:ext>
            </a:extLst>
          </p:cNvPr>
          <p:cNvSpPr txBox="1"/>
          <p:nvPr/>
        </p:nvSpPr>
        <p:spPr>
          <a:xfrm>
            <a:off x="10465772" y="2504619"/>
            <a:ext cx="1458804"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TalTech</a:t>
            </a:r>
            <a:endParaRPr lang="en-GB" sz="2800" b="1" dirty="0">
              <a:solidFill>
                <a:srgbClr val="0000A2"/>
              </a:solidFill>
              <a:latin typeface="Roboto" pitchFamily="2" charset="0"/>
              <a:ea typeface="Roboto" pitchFamily="2" charset="0"/>
              <a:cs typeface="Roboto" pitchFamily="2" charset="0"/>
            </a:endParaRPr>
          </a:p>
        </p:txBody>
      </p:sp>
      <p:sp>
        <p:nvSpPr>
          <p:cNvPr id="82" name="TextBox 81">
            <a:extLst>
              <a:ext uri="{FF2B5EF4-FFF2-40B4-BE49-F238E27FC236}">
                <a16:creationId xmlns:a16="http://schemas.microsoft.com/office/drawing/2014/main" xmlns="" id="{A5606231-C9F9-0E72-2878-B9E0E2DFF994}"/>
              </a:ext>
            </a:extLst>
          </p:cNvPr>
          <p:cNvSpPr txBox="1"/>
          <p:nvPr/>
        </p:nvSpPr>
        <p:spPr>
          <a:xfrm>
            <a:off x="10535880" y="3328619"/>
            <a:ext cx="1388695"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VU</a:t>
            </a:r>
            <a:endParaRPr lang="en-GB" sz="2800" b="1" dirty="0">
              <a:solidFill>
                <a:srgbClr val="0000A2"/>
              </a:solidFill>
              <a:latin typeface="Roboto" pitchFamily="2" charset="0"/>
              <a:ea typeface="Roboto" pitchFamily="2" charset="0"/>
              <a:cs typeface="Roboto" pitchFamily="2" charset="0"/>
            </a:endParaRPr>
          </a:p>
        </p:txBody>
      </p:sp>
      <p:sp>
        <p:nvSpPr>
          <p:cNvPr id="83" name="TextBox 82">
            <a:extLst>
              <a:ext uri="{FF2B5EF4-FFF2-40B4-BE49-F238E27FC236}">
                <a16:creationId xmlns:a16="http://schemas.microsoft.com/office/drawing/2014/main" xmlns="" id="{0D38583A-40F8-2340-2A53-C95E8B855C49}"/>
              </a:ext>
            </a:extLst>
          </p:cNvPr>
          <p:cNvSpPr txBox="1"/>
          <p:nvPr/>
        </p:nvSpPr>
        <p:spPr>
          <a:xfrm>
            <a:off x="10501379" y="4008715"/>
            <a:ext cx="1423196"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LU</a:t>
            </a:r>
            <a:endParaRPr lang="en-GB" sz="2800" b="1" dirty="0">
              <a:solidFill>
                <a:srgbClr val="0000A2"/>
              </a:solidFill>
              <a:latin typeface="Roboto" pitchFamily="2" charset="0"/>
              <a:ea typeface="Roboto" pitchFamily="2" charset="0"/>
              <a:cs typeface="Roboto" pitchFamily="2" charset="0"/>
            </a:endParaRPr>
          </a:p>
        </p:txBody>
      </p:sp>
      <p:sp>
        <p:nvSpPr>
          <p:cNvPr id="84" name="TextBox 83">
            <a:extLst>
              <a:ext uri="{FF2B5EF4-FFF2-40B4-BE49-F238E27FC236}">
                <a16:creationId xmlns:a16="http://schemas.microsoft.com/office/drawing/2014/main" xmlns="" id="{2173B605-7FA0-FE0D-D60E-0B0B9F3160F8}"/>
              </a:ext>
            </a:extLst>
          </p:cNvPr>
          <p:cNvSpPr txBox="1"/>
          <p:nvPr/>
        </p:nvSpPr>
        <p:spPr>
          <a:xfrm>
            <a:off x="10331830" y="4700668"/>
            <a:ext cx="1592743" cy="523220"/>
          </a:xfrm>
          <a:prstGeom prst="rect">
            <a:avLst/>
          </a:prstGeom>
          <a:noFill/>
        </p:spPr>
        <p:txBody>
          <a:bodyPr wrap="square" rtlCol="0">
            <a:spAutoFit/>
          </a:bodyPr>
          <a:lstStyle/>
          <a:p>
            <a:pPr algn="r"/>
            <a:r>
              <a:rPr lang="lv-LV" sz="2800" b="1" dirty="0" smtClean="0">
                <a:solidFill>
                  <a:srgbClr val="0000A2"/>
                </a:solidFill>
                <a:latin typeface="Roboto" pitchFamily="2" charset="0"/>
                <a:ea typeface="Roboto" pitchFamily="2" charset="0"/>
                <a:cs typeface="Roboto" pitchFamily="2" charset="0"/>
              </a:rPr>
              <a:t>TU</a:t>
            </a:r>
            <a:endParaRPr lang="en-GB" sz="2800" b="1" dirty="0">
              <a:solidFill>
                <a:srgbClr val="0000A2"/>
              </a:solidFill>
              <a:latin typeface="Roboto" pitchFamily="2" charset="0"/>
              <a:ea typeface="Roboto" pitchFamily="2" charset="0"/>
              <a:cs typeface="Roboto" pitchFamily="2" charset="0"/>
            </a:endParaRPr>
          </a:p>
        </p:txBody>
      </p:sp>
    </p:spTree>
    <p:extLst>
      <p:ext uri="{BB962C8B-B14F-4D97-AF65-F5344CB8AC3E}">
        <p14:creationId xmlns:p14="http://schemas.microsoft.com/office/powerpoint/2010/main" val="322303036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Core principles</a:t>
            </a:r>
            <a:endParaRPr lang="en-GB"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48" name="Content Placeholder 1">
            <a:extLst>
              <a:ext uri="{FF2B5EF4-FFF2-40B4-BE49-F238E27FC236}">
                <a16:creationId xmlns:a16="http://schemas.microsoft.com/office/drawing/2014/main" xmlns="" id="{103424CC-9B98-04E1-09CD-86AA9F7407F5}"/>
              </a:ext>
            </a:extLst>
          </p:cNvPr>
          <p:cNvSpPr>
            <a:spLocks noGrp="1"/>
          </p:cNvSpPr>
          <p:nvPr>
            <p:ph idx="1"/>
          </p:nvPr>
        </p:nvSpPr>
        <p:spPr>
          <a:xfrm>
            <a:off x="1" y="479395"/>
            <a:ext cx="12191999" cy="5594955"/>
          </a:xfrm>
        </p:spPr>
        <p:txBody>
          <a:bodyPr>
            <a:noAutofit/>
          </a:bodyPr>
          <a:lstStyle/>
          <a:p>
            <a:pPr>
              <a:spcBef>
                <a:spcPts val="600"/>
              </a:spcBef>
            </a:pPr>
            <a:r>
              <a:rPr lang="en-GB" sz="2500" b="1" dirty="0"/>
              <a:t>CERN Hosted </a:t>
            </a:r>
            <a:r>
              <a:rPr lang="lv-LV" sz="2500" b="1" dirty="0"/>
              <a:t>Activity</a:t>
            </a:r>
            <a:r>
              <a:rPr lang="en-GB" sz="2500" b="1" dirty="0"/>
              <a:t> of CERN Baltic Group</a:t>
            </a:r>
            <a:endParaRPr lang="lv-LV" sz="2500" b="1" dirty="0"/>
          </a:p>
          <a:p>
            <a:pPr>
              <a:spcBef>
                <a:spcPts val="600"/>
              </a:spcBef>
            </a:pPr>
            <a:r>
              <a:rPr lang="en-GB" sz="2500" b="1" dirty="0">
                <a:hlinkClick r:id="rId2"/>
              </a:rPr>
              <a:t>Feasibility study personnel</a:t>
            </a:r>
            <a:r>
              <a:rPr lang="lv-LV" sz="2500" dirty="0"/>
              <a:t>:</a:t>
            </a:r>
          </a:p>
          <a:p>
            <a:pPr lvl="1">
              <a:spcBef>
                <a:spcPts val="600"/>
              </a:spcBef>
            </a:pPr>
            <a:r>
              <a:rPr lang="en-GB" sz="2500" dirty="0"/>
              <a:t>to be employed </a:t>
            </a:r>
            <a:r>
              <a:rPr lang="lv-LV" sz="2500" dirty="0"/>
              <a:t>by</a:t>
            </a:r>
            <a:r>
              <a:rPr lang="en-GB" sz="2500" dirty="0"/>
              <a:t> home institutions of CBG Members </a:t>
            </a:r>
            <a:r>
              <a:rPr lang="lv-LV" sz="2500" dirty="0"/>
              <a:t>(USER, COAS, PJAS, VISC)</a:t>
            </a:r>
          </a:p>
          <a:p>
            <a:pPr lvl="1">
              <a:spcBef>
                <a:spcPts val="600"/>
              </a:spcBef>
            </a:pPr>
            <a:r>
              <a:rPr lang="lv-LV" sz="2500" dirty="0"/>
              <a:t>or </a:t>
            </a:r>
            <a:r>
              <a:rPr lang="lv-LV" sz="2500" dirty="0" smtClean="0"/>
              <a:t>enrolled </a:t>
            </a:r>
            <a:r>
              <a:rPr lang="lv-LV" sz="2500" dirty="0"/>
              <a:t>in CERN Doctoral Programme (DOCT) </a:t>
            </a:r>
          </a:p>
          <a:p>
            <a:pPr lvl="1">
              <a:spcBef>
                <a:spcPts val="600"/>
              </a:spcBef>
            </a:pPr>
            <a:r>
              <a:rPr lang="lv-LV" sz="2500" dirty="0"/>
              <a:t>or </a:t>
            </a:r>
            <a:r>
              <a:rPr lang="lv-LV" sz="2500" dirty="0" smtClean="0"/>
              <a:t>enrolled </a:t>
            </a:r>
            <a:r>
              <a:rPr lang="lv-LV" sz="2500" dirty="0"/>
              <a:t>in CERN Technical Student Programme (TECH)</a:t>
            </a:r>
            <a:endParaRPr lang="en-GB" sz="2500" dirty="0"/>
          </a:p>
          <a:p>
            <a:pPr>
              <a:spcBef>
                <a:spcPts val="600"/>
              </a:spcBef>
            </a:pPr>
            <a:r>
              <a:rPr lang="lv-LV" sz="2500" b="1" dirty="0"/>
              <a:t>To be paid </a:t>
            </a:r>
            <a:r>
              <a:rPr lang="lv-LV" sz="2500" b="1" dirty="0">
                <a:hlinkClick r:id="rId3"/>
              </a:rPr>
              <a:t>subsitance (COLA) allowance</a:t>
            </a:r>
            <a:r>
              <a:rPr lang="lv-LV" sz="2500" b="1" dirty="0"/>
              <a:t> </a:t>
            </a:r>
            <a:r>
              <a:rPr lang="lv-LV" sz="2500" dirty="0"/>
              <a:t>(</a:t>
            </a:r>
            <a:r>
              <a:rPr lang="lv-LV" sz="2500" i="1" dirty="0"/>
              <a:t>or </a:t>
            </a:r>
            <a:r>
              <a:rPr lang="lv-LV" sz="2500" i="1" dirty="0">
                <a:hlinkClick r:id="rId4"/>
              </a:rPr>
              <a:t>renumeration</a:t>
            </a:r>
            <a:r>
              <a:rPr lang="lv-LV" sz="2500" i="1" dirty="0"/>
              <a:t> if DOCT or TECH</a:t>
            </a:r>
            <a:r>
              <a:rPr lang="lv-LV" sz="2500" dirty="0"/>
              <a:t>) in accordance with</a:t>
            </a:r>
            <a:r>
              <a:rPr lang="en-GB" sz="2500" dirty="0"/>
              <a:t> the CERN </a:t>
            </a:r>
            <a:r>
              <a:rPr lang="lv-LV" sz="2500" dirty="0"/>
              <a:t>«</a:t>
            </a:r>
            <a:r>
              <a:rPr lang="lv-LV" sz="2500" i="1" dirty="0"/>
              <a:t>Subsistance rates for associated members of the </a:t>
            </a:r>
            <a:r>
              <a:rPr lang="lv-LV" sz="2500" i="1" dirty="0" smtClean="0"/>
              <a:t>personnel</a:t>
            </a:r>
            <a:r>
              <a:rPr lang="lv-LV" sz="2500" dirty="0"/>
              <a:t>»</a:t>
            </a:r>
          </a:p>
          <a:p>
            <a:pPr>
              <a:spcBef>
                <a:spcPts val="600"/>
              </a:spcBef>
            </a:pPr>
            <a:r>
              <a:rPr lang="lv-LV" sz="2500" dirty="0"/>
              <a:t>To be directly</a:t>
            </a:r>
            <a:r>
              <a:rPr lang="en-GB" sz="2500" dirty="0"/>
              <a:t> </a:t>
            </a:r>
            <a:r>
              <a:rPr lang="en-GB" sz="2500" dirty="0">
                <a:hlinkClick r:id="rId5"/>
              </a:rPr>
              <a:t>supervised by </a:t>
            </a:r>
            <a:r>
              <a:rPr lang="lv-LV" sz="2500" b="1" dirty="0">
                <a:hlinkClick r:id="rId5"/>
              </a:rPr>
              <a:t>an</a:t>
            </a:r>
            <a:r>
              <a:rPr lang="en-GB" sz="2500" b="1" dirty="0">
                <a:hlinkClick r:id="rId5"/>
              </a:rPr>
              <a:t> expert </a:t>
            </a:r>
            <a:r>
              <a:rPr lang="en-GB" sz="2500" b="1" dirty="0"/>
              <a:t>in the field at the home institution</a:t>
            </a:r>
            <a:r>
              <a:rPr lang="lv-LV" sz="2500" b="1" dirty="0"/>
              <a:t> </a:t>
            </a:r>
            <a:r>
              <a:rPr lang="lv-LV" sz="2500" dirty="0"/>
              <a:t>(</a:t>
            </a:r>
            <a:r>
              <a:rPr lang="lv-LV" sz="2500" i="1" dirty="0"/>
              <a:t>competence</a:t>
            </a:r>
            <a:r>
              <a:rPr lang="lv-LV" sz="2500" dirty="0"/>
              <a:t>)</a:t>
            </a:r>
          </a:p>
          <a:p>
            <a:pPr>
              <a:spcBef>
                <a:spcPts val="600"/>
              </a:spcBef>
            </a:pPr>
            <a:r>
              <a:rPr lang="lv-LV" sz="2500" dirty="0"/>
              <a:t>Activity has to be integrated </a:t>
            </a:r>
            <a:r>
              <a:rPr lang="lv-LV" sz="2500" dirty="0" smtClean="0"/>
              <a:t>and aligned with </a:t>
            </a:r>
            <a:r>
              <a:rPr lang="lv-LV" sz="2500" dirty="0"/>
              <a:t>the study or research process at the home </a:t>
            </a:r>
            <a:r>
              <a:rPr lang="lv-LV" sz="2500" dirty="0" smtClean="0"/>
              <a:t>institution</a:t>
            </a:r>
            <a:endParaRPr lang="lv-LV" sz="2500" dirty="0"/>
          </a:p>
        </p:txBody>
      </p:sp>
      <p:sp>
        <p:nvSpPr>
          <p:cNvPr id="62" name="Taisnstūris 6">
            <a:extLst>
              <a:ext uri="{FF2B5EF4-FFF2-40B4-BE49-F238E27FC236}">
                <a16:creationId xmlns:a16="http://schemas.microsoft.com/office/drawing/2014/main" xmlns="" id="{0E3506EA-3EB3-5B2B-AF2F-7B8D2AF5663F}"/>
              </a:ext>
            </a:extLst>
          </p:cNvPr>
          <p:cNvSpPr/>
          <p:nvPr/>
        </p:nvSpPr>
        <p:spPr>
          <a:xfrm>
            <a:off x="1" y="5509549"/>
            <a:ext cx="12198458" cy="1052616"/>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00" b="1" dirty="0">
                <a:solidFill>
                  <a:prstClr val="white"/>
                </a:solidFill>
                <a:latin typeface="Roboto" panose="02000000000000000000" pitchFamily="2" charset="0"/>
                <a:ea typeface="Roboto" panose="02000000000000000000" pitchFamily="2" charset="0"/>
                <a:cs typeface="Roboto" panose="02000000000000000000" pitchFamily="2" charset="0"/>
              </a:rPr>
              <a:t>Opportunity  to build expertise, capacity and strong collaboration </a:t>
            </a:r>
            <a:endParaRPr lang="lv-LV" sz="2600" b="1" dirty="0" smtClean="0">
              <a:solidFill>
                <a:prstClr val="white"/>
              </a:solidFill>
              <a:latin typeface="Roboto" panose="02000000000000000000" pitchFamily="2" charset="0"/>
              <a:ea typeface="Roboto" panose="02000000000000000000" pitchFamily="2" charset="0"/>
              <a:cs typeface="Roboto" panose="02000000000000000000" pitchFamily="2" charset="0"/>
            </a:endParaRPr>
          </a:p>
          <a:p>
            <a:pPr algn="ctr"/>
            <a:r>
              <a:rPr lang="en-GB" sz="2600" dirty="0" smtClean="0">
                <a:solidFill>
                  <a:prstClr val="white"/>
                </a:solidFill>
                <a:latin typeface="Roboto" panose="02000000000000000000" pitchFamily="2" charset="0"/>
                <a:ea typeface="Roboto" panose="02000000000000000000" pitchFamily="2" charset="0"/>
                <a:cs typeface="Roboto" panose="02000000000000000000" pitchFamily="2" charset="0"/>
              </a:rPr>
              <a:t>during </a:t>
            </a:r>
            <a:r>
              <a:rPr lang="lv-LV" sz="2600" dirty="0" smtClean="0">
                <a:solidFill>
                  <a:prstClr val="white"/>
                </a:solidFill>
                <a:latin typeface="Roboto" panose="02000000000000000000" pitchFamily="2" charset="0"/>
                <a:ea typeface="Roboto" panose="02000000000000000000" pitchFamily="2" charset="0"/>
                <a:cs typeface="Roboto" panose="02000000000000000000" pitchFamily="2" charset="0"/>
              </a:rPr>
              <a:t>the long-term attachment with CERN</a:t>
            </a:r>
            <a:endParaRPr lang="en-GB" sz="2600" dirty="0">
              <a:solidFill>
                <a:prstClr val="white"/>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73275426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Estimated annual costs</a:t>
            </a:r>
            <a:endParaRPr lang="en-GB" b="1" dirty="0"/>
          </a:p>
        </p:txBody>
      </p:sp>
      <p:sp>
        <p:nvSpPr>
          <p:cNvPr id="2" name="Taisnstūris 1">
            <a:extLst>
              <a:ext uri="{FF2B5EF4-FFF2-40B4-BE49-F238E27FC236}">
                <a16:creationId xmlns:a16="http://schemas.microsoft.com/office/drawing/2014/main" xmlns="" id="{76CE852E-B609-A327-0E33-E9E9D6BCAB02}"/>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a:p>
            <a:pPr marL="228600" indent="-228600" defTabSz="914400">
              <a:buClr>
                <a:srgbClr val="000066"/>
              </a:buClr>
              <a:buFont typeface="Wingdings" panose="05000000000000000000" pitchFamily="2" charset="2"/>
              <a:buChar char="§"/>
            </a:pPr>
            <a:endParaRPr lang="en-GB" sz="16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xmlns="" id="{8C351326-F260-A8C2-42C4-8EB1626EA33F}"/>
              </a:ext>
            </a:extLst>
          </p:cNvPr>
          <p:cNvSpPr/>
          <p:nvPr/>
        </p:nvSpPr>
        <p:spPr>
          <a:xfrm>
            <a:off x="-4303" y="498445"/>
            <a:ext cx="12196303" cy="4540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dirty="0">
              <a:solidFill>
                <a:prstClr val="black"/>
              </a:solidFill>
              <a:latin typeface="Roboto" panose="02000000000000000000" pitchFamily="2" charset="0"/>
              <a:ea typeface="Roboto" panose="02000000000000000000" pitchFamily="2" charset="0"/>
              <a:cs typeface="Roboto" panose="02000000000000000000" pitchFamily="2" charset="0"/>
            </a:endParaRPr>
          </a:p>
          <a:p>
            <a:pPr defTabSz="914400">
              <a:buClr>
                <a:srgbClr val="000066"/>
              </a:buClr>
            </a:pPr>
            <a:endParaRPr lang="en-GB" sz="1600" b="1" dirty="0">
              <a:solidFill>
                <a:prstClr val="black"/>
              </a:solidFill>
              <a:latin typeface="Roboto" pitchFamily="2" charset="0"/>
              <a:ea typeface="Roboto" pitchFamily="2" charset="0"/>
              <a:cs typeface="Roboto" pitchFamily="2" charset="0"/>
            </a:endParaRPr>
          </a:p>
        </p:txBody>
      </p:sp>
      <p:sp>
        <p:nvSpPr>
          <p:cNvPr id="11" name="TextBox 10">
            <a:extLst>
              <a:ext uri="{FF2B5EF4-FFF2-40B4-BE49-F238E27FC236}">
                <a16:creationId xmlns:a16="http://schemas.microsoft.com/office/drawing/2014/main" xmlns="" id="{5E5B1408-5780-8C62-0FF7-4714D072B16B}"/>
              </a:ext>
            </a:extLst>
          </p:cNvPr>
          <p:cNvSpPr txBox="1"/>
          <p:nvPr/>
        </p:nvSpPr>
        <p:spPr>
          <a:xfrm>
            <a:off x="-10504" y="483157"/>
            <a:ext cx="12198456" cy="646331"/>
          </a:xfrm>
          <a:prstGeom prst="rect">
            <a:avLst/>
          </a:prstGeom>
          <a:noFill/>
        </p:spPr>
        <p:txBody>
          <a:bodyPr wrap="square" anchor="ctr">
            <a:spAutoFit/>
          </a:bodyPr>
          <a:lstStyle/>
          <a:p>
            <a:pPr algn="ctr" defTabSz="914400">
              <a:buClr>
                <a:srgbClr val="000066"/>
              </a:buClr>
            </a:pPr>
            <a:r>
              <a:rPr lang="lv-LV" sz="3600" b="1" dirty="0" smtClean="0">
                <a:solidFill>
                  <a:srgbClr val="0000A2"/>
                </a:solidFill>
                <a:latin typeface="Roboto" panose="02000000000000000000" pitchFamily="2" charset="0"/>
                <a:ea typeface="Roboto" panose="02000000000000000000" pitchFamily="2" charset="0"/>
                <a:cs typeface="Roboto" panose="02000000000000000000" pitchFamily="2" charset="0"/>
              </a:rPr>
              <a:t>Feasibility  study leader: 124 000</a:t>
            </a:r>
            <a:endParaRPr lang="en-GB" sz="36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xmlns="" id="{2D03EEF7-EBD9-798A-04EE-E09B330AD15C}"/>
              </a:ext>
            </a:extLst>
          </p:cNvPr>
          <p:cNvSpPr/>
          <p:nvPr/>
        </p:nvSpPr>
        <p:spPr>
          <a:xfrm>
            <a:off x="315819" y="1311711"/>
            <a:ext cx="3657600" cy="92159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a:solidFill>
                  <a:prstClr val="white"/>
                </a:solidFill>
                <a:latin typeface="Roboto" pitchFamily="2" charset="0"/>
                <a:ea typeface="Roboto" pitchFamily="2" charset="0"/>
                <a:cs typeface="Roboto" pitchFamily="2" charset="0"/>
              </a:rPr>
              <a:t>Clinical and epidemiology</a:t>
            </a:r>
          </a:p>
        </p:txBody>
      </p:sp>
      <p:sp>
        <p:nvSpPr>
          <p:cNvPr id="7" name="Taisnstūris 6">
            <a:extLst>
              <a:ext uri="{FF2B5EF4-FFF2-40B4-BE49-F238E27FC236}">
                <a16:creationId xmlns:a16="http://schemas.microsoft.com/office/drawing/2014/main" xmlns="" id="{0E3506EA-3EB3-5B2B-AF2F-7B8D2AF5663F}"/>
              </a:ext>
            </a:extLst>
          </p:cNvPr>
          <p:cNvSpPr/>
          <p:nvPr/>
        </p:nvSpPr>
        <p:spPr>
          <a:xfrm>
            <a:off x="4248349" y="1317814"/>
            <a:ext cx="3657600" cy="923544"/>
          </a:xfrm>
          <a:prstGeom prst="rect">
            <a:avLst/>
          </a:prstGeom>
          <a:solidFill>
            <a:srgbClr val="003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smtClean="0">
                <a:solidFill>
                  <a:prstClr val="white"/>
                </a:solidFill>
                <a:latin typeface="Roboto" pitchFamily="2" charset="0"/>
                <a:ea typeface="Roboto" pitchFamily="2" charset="0"/>
                <a:cs typeface="Roboto" pitchFamily="2" charset="0"/>
              </a:rPr>
              <a:t>Technical</a:t>
            </a:r>
            <a:endParaRPr lang="lv-LV" sz="2400" b="1" dirty="0" smtClean="0">
              <a:solidFill>
                <a:prstClr val="white"/>
              </a:solidFill>
              <a:latin typeface="Roboto" pitchFamily="2" charset="0"/>
              <a:ea typeface="Roboto" pitchFamily="2" charset="0"/>
              <a:cs typeface="Roboto" pitchFamily="2" charset="0"/>
            </a:endParaRPr>
          </a:p>
          <a:p>
            <a:pPr defTabSz="914400"/>
            <a:r>
              <a:rPr lang="en-GB" sz="2400" b="1" dirty="0" smtClean="0">
                <a:solidFill>
                  <a:prstClr val="white"/>
                </a:solidFill>
                <a:latin typeface="Roboto" pitchFamily="2" charset="0"/>
                <a:ea typeface="Roboto" pitchFamily="2" charset="0"/>
                <a:cs typeface="Roboto" pitchFamily="2" charset="0"/>
              </a:rPr>
              <a:t>aspects</a:t>
            </a:r>
            <a:endParaRPr lang="en-GB" sz="2400" b="1" dirty="0">
              <a:solidFill>
                <a:prstClr val="white"/>
              </a:solidFill>
              <a:latin typeface="Roboto" pitchFamily="2" charset="0"/>
              <a:ea typeface="Roboto" pitchFamily="2" charset="0"/>
              <a:cs typeface="Roboto" pitchFamily="2" charset="0"/>
            </a:endParaRPr>
          </a:p>
        </p:txBody>
      </p:sp>
      <p:sp>
        <p:nvSpPr>
          <p:cNvPr id="8" name="Taisnstūris 7">
            <a:extLst>
              <a:ext uri="{FF2B5EF4-FFF2-40B4-BE49-F238E27FC236}">
                <a16:creationId xmlns:a16="http://schemas.microsoft.com/office/drawing/2014/main" xmlns="" id="{6398AE50-7928-E71A-0FA7-F89B2BE9B30D}"/>
              </a:ext>
            </a:extLst>
          </p:cNvPr>
          <p:cNvSpPr/>
          <p:nvPr/>
        </p:nvSpPr>
        <p:spPr>
          <a:xfrm>
            <a:off x="8238754" y="1304273"/>
            <a:ext cx="3657600" cy="923544"/>
          </a:xfrm>
          <a:prstGeom prst="rect">
            <a:avLst/>
          </a:prstGeom>
          <a:solidFill>
            <a:srgbClr val="01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GB" sz="2400" b="1" dirty="0" smtClean="0">
                <a:solidFill>
                  <a:prstClr val="white"/>
                </a:solidFill>
                <a:latin typeface="Roboto" pitchFamily="2" charset="0"/>
                <a:ea typeface="Roboto" pitchFamily="2" charset="0"/>
                <a:cs typeface="Roboto" pitchFamily="2" charset="0"/>
              </a:rPr>
              <a:t>Economic</a:t>
            </a:r>
            <a:endParaRPr lang="lv-LV" sz="2400" b="1" dirty="0" smtClean="0">
              <a:solidFill>
                <a:prstClr val="white"/>
              </a:solidFill>
              <a:latin typeface="Roboto" pitchFamily="2" charset="0"/>
              <a:ea typeface="Roboto" pitchFamily="2" charset="0"/>
              <a:cs typeface="Roboto" pitchFamily="2" charset="0"/>
            </a:endParaRPr>
          </a:p>
          <a:p>
            <a:pPr defTabSz="914400"/>
            <a:r>
              <a:rPr lang="en-GB" sz="2400" b="1" dirty="0" smtClean="0">
                <a:solidFill>
                  <a:prstClr val="white"/>
                </a:solidFill>
                <a:latin typeface="Roboto" pitchFamily="2" charset="0"/>
                <a:ea typeface="Roboto" pitchFamily="2" charset="0"/>
                <a:cs typeface="Roboto" pitchFamily="2" charset="0"/>
              </a:rPr>
              <a:t>assessment</a:t>
            </a:r>
            <a:endParaRPr lang="en-GB" sz="2400" b="1" dirty="0">
              <a:solidFill>
                <a:prstClr val="white"/>
              </a:solidFill>
              <a:latin typeface="Roboto" pitchFamily="2" charset="0"/>
              <a:ea typeface="Roboto" pitchFamily="2" charset="0"/>
              <a:cs typeface="Roboto" pitchFamily="2" charset="0"/>
            </a:endParaRPr>
          </a:p>
        </p:txBody>
      </p:sp>
      <p:pic>
        <p:nvPicPr>
          <p:cNvPr id="9"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46885" y="3927380"/>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886" y="3268979"/>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884" y="4612270"/>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27" name="Taisnstūris 26">
            <a:extLst>
              <a:ext uri="{FF2B5EF4-FFF2-40B4-BE49-F238E27FC236}">
                <a16:creationId xmlns:a16="http://schemas.microsoft.com/office/drawing/2014/main" xmlns="" id="{649F394E-9CC6-5B48-7783-E75A69BCD44A}"/>
              </a:ext>
            </a:extLst>
          </p:cNvPr>
          <p:cNvSpPr/>
          <p:nvPr/>
        </p:nvSpPr>
        <p:spPr>
          <a:xfrm>
            <a:off x="142351" y="1172498"/>
            <a:ext cx="11914095" cy="3936050"/>
          </a:xfrm>
          <a:prstGeom prst="rect">
            <a:avLst/>
          </a:prstGeom>
          <a:noFill/>
          <a:ln w="76200">
            <a:solidFill>
              <a:srgbClr val="3263B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GB" dirty="0">
              <a:solidFill>
                <a:prstClr val="white"/>
              </a:solidFill>
              <a:latin typeface="Roboto" pitchFamily="2" charset="0"/>
              <a:ea typeface="Roboto" pitchFamily="2" charset="0"/>
            </a:endParaRPr>
          </a:p>
        </p:txBody>
      </p:sp>
      <p:pic>
        <p:nvPicPr>
          <p:cNvPr id="22" name="Picture 4">
            <a:extLst>
              <a:ext uri="{FF2B5EF4-FFF2-40B4-BE49-F238E27FC236}">
                <a16:creationId xmlns:a16="http://schemas.microsoft.com/office/drawing/2014/main" xmlns="" id="{9806C20B-45A1-B210-70DF-A2AE6933FD0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8302" y="1306238"/>
            <a:ext cx="1545117" cy="92707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xmlns="" id="{A15DD3BD-DA98-40A2-4C58-C593AE8E5B7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4063" y="1317814"/>
            <a:ext cx="1846799" cy="923401"/>
          </a:xfrm>
          <a:prstGeom prst="rect">
            <a:avLst/>
          </a:prstGeom>
          <a:noFill/>
          <a:ln w="19050">
            <a:noFill/>
          </a:ln>
          <a:extLst>
            <a:ext uri="{909E8E84-426E-40DD-AFC4-6F175D3DCCD1}">
              <a14:hiddenFill xmlns:a14="http://schemas.microsoft.com/office/drawing/2010/main">
                <a:solidFill>
                  <a:srgbClr val="FFFFFF"/>
                </a:solidFill>
              </a14:hiddenFill>
            </a:ext>
          </a:extLst>
        </p:spPr>
      </p:pic>
      <p:pic>
        <p:nvPicPr>
          <p:cNvPr id="24" name="Picture 8">
            <a:extLst>
              <a:ext uri="{FF2B5EF4-FFF2-40B4-BE49-F238E27FC236}">
                <a16:creationId xmlns:a16="http://schemas.microsoft.com/office/drawing/2014/main" xmlns="" id="{0EFC1304-9583-6B19-9779-1FEC3B4012D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65771" y="1317815"/>
            <a:ext cx="1428499" cy="908986"/>
          </a:xfrm>
          <a:prstGeom prst="rect">
            <a:avLst/>
          </a:prstGeom>
          <a:noFill/>
          <a:ln w="19050">
            <a:noFill/>
          </a:ln>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xmlns="" id="{DD0558AE-20D4-D18D-1ABB-06BCAF2F1324}"/>
              </a:ext>
            </a:extLst>
          </p:cNvPr>
          <p:cNvSpPr txBox="1"/>
          <p:nvPr/>
        </p:nvSpPr>
        <p:spPr>
          <a:xfrm>
            <a:off x="211802" y="2406887"/>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Leader</a:t>
            </a:r>
            <a:r>
              <a:rPr lang="en-GB" sz="2400" dirty="0">
                <a:latin typeface="Roboto" pitchFamily="2" charset="0"/>
                <a:ea typeface="Roboto" pitchFamily="2" charset="0"/>
              </a:rPr>
              <a:t> </a:t>
            </a:r>
          </a:p>
        </p:txBody>
      </p:sp>
      <p:sp>
        <p:nvSpPr>
          <p:cNvPr id="64" name="TextBox 63">
            <a:extLst>
              <a:ext uri="{FF2B5EF4-FFF2-40B4-BE49-F238E27FC236}">
                <a16:creationId xmlns:a16="http://schemas.microsoft.com/office/drawing/2014/main" xmlns="" id="{A5606231-C9F9-0E72-2878-B9E0E2DFF994}"/>
              </a:ext>
            </a:extLst>
          </p:cNvPr>
          <p:cNvSpPr txBox="1"/>
          <p:nvPr/>
        </p:nvSpPr>
        <p:spPr>
          <a:xfrm>
            <a:off x="838966" y="3106172"/>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pic>
        <p:nvPicPr>
          <p:cNvPr id="49"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296061" y="3954219"/>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062" y="3295818"/>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6060" y="4639109"/>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a:extLst>
              <a:ext uri="{FF2B5EF4-FFF2-40B4-BE49-F238E27FC236}">
                <a16:creationId xmlns:a16="http://schemas.microsoft.com/office/drawing/2014/main" xmlns="" id="{DD0558AE-20D4-D18D-1ABB-06BCAF2F1324}"/>
              </a:ext>
            </a:extLst>
          </p:cNvPr>
          <p:cNvSpPr txBox="1"/>
          <p:nvPr/>
        </p:nvSpPr>
        <p:spPr>
          <a:xfrm>
            <a:off x="4160978" y="2417954"/>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a:t>
            </a:r>
            <a:r>
              <a:rPr lang="en-GB" sz="2400" b="1" dirty="0" smtClean="0">
                <a:latin typeface="Roboto" pitchFamily="2" charset="0"/>
                <a:ea typeface="Roboto" pitchFamily="2" charset="0"/>
              </a:rPr>
              <a:t>Leader</a:t>
            </a:r>
            <a:endParaRPr lang="en-GB" sz="2400" dirty="0">
              <a:latin typeface="Roboto" pitchFamily="2" charset="0"/>
              <a:ea typeface="Roboto" pitchFamily="2" charset="0"/>
            </a:endParaRPr>
          </a:p>
        </p:txBody>
      </p:sp>
      <p:pic>
        <p:nvPicPr>
          <p:cNvPr id="60" name="Picture 2">
            <a:extLst>
              <a:ext uri="{FF2B5EF4-FFF2-40B4-BE49-F238E27FC236}">
                <a16:creationId xmlns:a16="http://schemas.microsoft.com/office/drawing/2014/main" xmlns="" id="{FFB9669D-9E85-3775-4208-A13DC69308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8298041" y="3927380"/>
            <a:ext cx="492081" cy="246041"/>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4">
            <a:extLst>
              <a:ext uri="{FF2B5EF4-FFF2-40B4-BE49-F238E27FC236}">
                <a16:creationId xmlns:a16="http://schemas.microsoft.com/office/drawing/2014/main" xmlns="" id="{46D84E2C-508D-7BF0-9C12-C1CEAF7B6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8042" y="3268979"/>
            <a:ext cx="492081" cy="295249"/>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8">
            <a:extLst>
              <a:ext uri="{FF2B5EF4-FFF2-40B4-BE49-F238E27FC236}">
                <a16:creationId xmlns:a16="http://schemas.microsoft.com/office/drawing/2014/main" xmlns="" id="{9ECB6D6F-C297-885A-81FF-0E638A1D82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98040" y="4612270"/>
            <a:ext cx="492081" cy="313122"/>
          </a:xfrm>
          <a:prstGeom prst="rect">
            <a:avLst/>
          </a:prstGeom>
          <a:noFill/>
          <a:extLst>
            <a:ext uri="{909E8E84-426E-40DD-AFC4-6F175D3DCCD1}">
              <a14:hiddenFill xmlns:a14="http://schemas.microsoft.com/office/drawing/2010/main">
                <a:solidFill>
                  <a:srgbClr val="FFFFFF"/>
                </a:solidFill>
              </a14:hiddenFill>
            </a:ext>
          </a:extLst>
        </p:spPr>
      </p:pic>
      <p:sp>
        <p:nvSpPr>
          <p:cNvPr id="80" name="TextBox 79">
            <a:extLst>
              <a:ext uri="{FF2B5EF4-FFF2-40B4-BE49-F238E27FC236}">
                <a16:creationId xmlns:a16="http://schemas.microsoft.com/office/drawing/2014/main" xmlns="" id="{DD0558AE-20D4-D18D-1ABB-06BCAF2F1324}"/>
              </a:ext>
            </a:extLst>
          </p:cNvPr>
          <p:cNvSpPr txBox="1"/>
          <p:nvPr/>
        </p:nvSpPr>
        <p:spPr>
          <a:xfrm>
            <a:off x="8162958" y="2406886"/>
            <a:ext cx="3153120" cy="461665"/>
          </a:xfrm>
          <a:prstGeom prst="rect">
            <a:avLst/>
          </a:prstGeom>
          <a:noFill/>
        </p:spPr>
        <p:txBody>
          <a:bodyPr wrap="square" rtlCol="0">
            <a:spAutoFit/>
          </a:bodyPr>
          <a:lstStyle/>
          <a:p>
            <a:r>
              <a:rPr lang="en-GB" sz="2400" b="1" dirty="0">
                <a:latin typeface="Roboto" pitchFamily="2" charset="0"/>
                <a:ea typeface="Roboto" pitchFamily="2" charset="0"/>
              </a:rPr>
              <a:t>Pillar </a:t>
            </a:r>
            <a:r>
              <a:rPr lang="en-GB" sz="2400" b="1" dirty="0" err="1" smtClean="0">
                <a:latin typeface="Roboto" pitchFamily="2" charset="0"/>
                <a:ea typeface="Roboto" pitchFamily="2" charset="0"/>
              </a:rPr>
              <a:t>Leade</a:t>
            </a:r>
            <a:r>
              <a:rPr lang="lv-LV" sz="2400" b="1" dirty="0">
                <a:latin typeface="Roboto" pitchFamily="2" charset="0"/>
                <a:ea typeface="Roboto" pitchFamily="2" charset="0"/>
              </a:rPr>
              <a:t>r</a:t>
            </a:r>
            <a:endParaRPr lang="en-GB" sz="2400" dirty="0">
              <a:latin typeface="Roboto" pitchFamily="2" charset="0"/>
              <a:ea typeface="Roboto" pitchFamily="2" charset="0"/>
            </a:endParaRPr>
          </a:p>
        </p:txBody>
      </p:sp>
      <p:sp>
        <p:nvSpPr>
          <p:cNvPr id="48" name="TextBox 47">
            <a:extLst>
              <a:ext uri="{FF2B5EF4-FFF2-40B4-BE49-F238E27FC236}">
                <a16:creationId xmlns:a16="http://schemas.microsoft.com/office/drawing/2014/main" xmlns="" id="{A5606231-C9F9-0E72-2878-B9E0E2DFF994}"/>
              </a:ext>
            </a:extLst>
          </p:cNvPr>
          <p:cNvSpPr txBox="1"/>
          <p:nvPr/>
        </p:nvSpPr>
        <p:spPr>
          <a:xfrm>
            <a:off x="838965" y="3727234"/>
            <a:ext cx="3052929"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62" name="TextBox 61">
            <a:extLst>
              <a:ext uri="{FF2B5EF4-FFF2-40B4-BE49-F238E27FC236}">
                <a16:creationId xmlns:a16="http://schemas.microsoft.com/office/drawing/2014/main" xmlns="" id="{A5606231-C9F9-0E72-2878-B9E0E2DFF994}"/>
              </a:ext>
            </a:extLst>
          </p:cNvPr>
          <p:cNvSpPr txBox="1"/>
          <p:nvPr/>
        </p:nvSpPr>
        <p:spPr>
          <a:xfrm>
            <a:off x="838966" y="4438657"/>
            <a:ext cx="3041854"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63" name="TextBox 62">
            <a:extLst>
              <a:ext uri="{FF2B5EF4-FFF2-40B4-BE49-F238E27FC236}">
                <a16:creationId xmlns:a16="http://schemas.microsoft.com/office/drawing/2014/main" xmlns="" id="{A5606231-C9F9-0E72-2878-B9E0E2DFF994}"/>
              </a:ext>
            </a:extLst>
          </p:cNvPr>
          <p:cNvSpPr txBox="1"/>
          <p:nvPr/>
        </p:nvSpPr>
        <p:spPr>
          <a:xfrm>
            <a:off x="4849707" y="3129732"/>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69" name="TextBox 68">
            <a:extLst>
              <a:ext uri="{FF2B5EF4-FFF2-40B4-BE49-F238E27FC236}">
                <a16:creationId xmlns:a16="http://schemas.microsoft.com/office/drawing/2014/main" xmlns="" id="{A5606231-C9F9-0E72-2878-B9E0E2DFF994}"/>
              </a:ext>
            </a:extLst>
          </p:cNvPr>
          <p:cNvSpPr txBox="1"/>
          <p:nvPr/>
        </p:nvSpPr>
        <p:spPr>
          <a:xfrm>
            <a:off x="4849706" y="3750794"/>
            <a:ext cx="3052929"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70" name="TextBox 69">
            <a:extLst>
              <a:ext uri="{FF2B5EF4-FFF2-40B4-BE49-F238E27FC236}">
                <a16:creationId xmlns:a16="http://schemas.microsoft.com/office/drawing/2014/main" xmlns="" id="{A5606231-C9F9-0E72-2878-B9E0E2DFF994}"/>
              </a:ext>
            </a:extLst>
          </p:cNvPr>
          <p:cNvSpPr txBox="1"/>
          <p:nvPr/>
        </p:nvSpPr>
        <p:spPr>
          <a:xfrm>
            <a:off x="4849707" y="4462217"/>
            <a:ext cx="3041854"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71" name="TextBox 70">
            <a:extLst>
              <a:ext uri="{FF2B5EF4-FFF2-40B4-BE49-F238E27FC236}">
                <a16:creationId xmlns:a16="http://schemas.microsoft.com/office/drawing/2014/main" xmlns="" id="{A5606231-C9F9-0E72-2878-B9E0E2DFF994}"/>
              </a:ext>
            </a:extLst>
          </p:cNvPr>
          <p:cNvSpPr txBox="1"/>
          <p:nvPr/>
        </p:nvSpPr>
        <p:spPr>
          <a:xfrm>
            <a:off x="8845132" y="3106172"/>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72" name="TextBox 71">
            <a:extLst>
              <a:ext uri="{FF2B5EF4-FFF2-40B4-BE49-F238E27FC236}">
                <a16:creationId xmlns:a16="http://schemas.microsoft.com/office/drawing/2014/main" xmlns="" id="{A5606231-C9F9-0E72-2878-B9E0E2DFF994}"/>
              </a:ext>
            </a:extLst>
          </p:cNvPr>
          <p:cNvSpPr txBox="1"/>
          <p:nvPr/>
        </p:nvSpPr>
        <p:spPr>
          <a:xfrm>
            <a:off x="8845131" y="3727234"/>
            <a:ext cx="3052929"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74" name="TextBox 73">
            <a:extLst>
              <a:ext uri="{FF2B5EF4-FFF2-40B4-BE49-F238E27FC236}">
                <a16:creationId xmlns:a16="http://schemas.microsoft.com/office/drawing/2014/main" xmlns="" id="{A5606231-C9F9-0E72-2878-B9E0E2DFF994}"/>
              </a:ext>
            </a:extLst>
          </p:cNvPr>
          <p:cNvSpPr txBox="1"/>
          <p:nvPr/>
        </p:nvSpPr>
        <p:spPr>
          <a:xfrm>
            <a:off x="8845132" y="4438657"/>
            <a:ext cx="3041854"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56 000</a:t>
            </a:r>
            <a:endParaRPr lang="en-GB" sz="3600" b="1" dirty="0">
              <a:solidFill>
                <a:srgbClr val="0000A2"/>
              </a:solidFill>
              <a:latin typeface="Roboto" pitchFamily="2" charset="0"/>
              <a:ea typeface="Roboto" pitchFamily="2" charset="0"/>
              <a:cs typeface="Roboto" pitchFamily="2" charset="0"/>
            </a:endParaRPr>
          </a:p>
        </p:txBody>
      </p:sp>
      <p:sp>
        <p:nvSpPr>
          <p:cNvPr id="75" name="TextBox 74">
            <a:extLst>
              <a:ext uri="{FF2B5EF4-FFF2-40B4-BE49-F238E27FC236}">
                <a16:creationId xmlns:a16="http://schemas.microsoft.com/office/drawing/2014/main" xmlns="" id="{A5606231-C9F9-0E72-2878-B9E0E2DFF994}"/>
              </a:ext>
            </a:extLst>
          </p:cNvPr>
          <p:cNvSpPr txBox="1"/>
          <p:nvPr/>
        </p:nvSpPr>
        <p:spPr>
          <a:xfrm>
            <a:off x="824578" y="2325622"/>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85" name="TextBox 84">
            <a:extLst>
              <a:ext uri="{FF2B5EF4-FFF2-40B4-BE49-F238E27FC236}">
                <a16:creationId xmlns:a16="http://schemas.microsoft.com/office/drawing/2014/main" xmlns="" id="{A5606231-C9F9-0E72-2878-B9E0E2DFF994}"/>
              </a:ext>
            </a:extLst>
          </p:cNvPr>
          <p:cNvSpPr txBox="1"/>
          <p:nvPr/>
        </p:nvSpPr>
        <p:spPr>
          <a:xfrm>
            <a:off x="4835319" y="2326127"/>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86" name="TextBox 85">
            <a:extLst>
              <a:ext uri="{FF2B5EF4-FFF2-40B4-BE49-F238E27FC236}">
                <a16:creationId xmlns:a16="http://schemas.microsoft.com/office/drawing/2014/main" xmlns="" id="{A5606231-C9F9-0E72-2878-B9E0E2DFF994}"/>
              </a:ext>
            </a:extLst>
          </p:cNvPr>
          <p:cNvSpPr txBox="1"/>
          <p:nvPr/>
        </p:nvSpPr>
        <p:spPr>
          <a:xfrm>
            <a:off x="8845132" y="2326127"/>
            <a:ext cx="3056242" cy="646331"/>
          </a:xfrm>
          <a:prstGeom prst="rect">
            <a:avLst/>
          </a:prstGeom>
          <a:noFill/>
        </p:spPr>
        <p:txBody>
          <a:bodyPr wrap="square" rtlCol="0">
            <a:spAutoFit/>
          </a:bodyPr>
          <a:lstStyle/>
          <a:p>
            <a:pPr algn="r"/>
            <a:r>
              <a:rPr lang="lv-LV" sz="3600" b="1" dirty="0" smtClean="0">
                <a:solidFill>
                  <a:srgbClr val="0000A2"/>
                </a:solidFill>
                <a:latin typeface="Roboto" pitchFamily="2" charset="0"/>
                <a:ea typeface="Roboto" pitchFamily="2" charset="0"/>
                <a:cs typeface="Roboto" pitchFamily="2" charset="0"/>
              </a:rPr>
              <a:t>61 000</a:t>
            </a:r>
            <a:endParaRPr lang="en-GB" sz="3600" b="1" dirty="0">
              <a:solidFill>
                <a:srgbClr val="0000A2"/>
              </a:solidFill>
              <a:latin typeface="Roboto" pitchFamily="2" charset="0"/>
              <a:ea typeface="Roboto" pitchFamily="2" charset="0"/>
              <a:cs typeface="Roboto" pitchFamily="2" charset="0"/>
            </a:endParaRPr>
          </a:p>
        </p:txBody>
      </p:sp>
      <p:sp>
        <p:nvSpPr>
          <p:cNvPr id="87" name="TextBox 86">
            <a:extLst>
              <a:ext uri="{FF2B5EF4-FFF2-40B4-BE49-F238E27FC236}">
                <a16:creationId xmlns:a16="http://schemas.microsoft.com/office/drawing/2014/main" xmlns="" id="{5E5B1408-5780-8C62-0FF7-4714D072B16B}"/>
              </a:ext>
            </a:extLst>
          </p:cNvPr>
          <p:cNvSpPr txBox="1"/>
          <p:nvPr/>
        </p:nvSpPr>
        <p:spPr>
          <a:xfrm>
            <a:off x="170" y="5125130"/>
            <a:ext cx="12198456" cy="1446550"/>
          </a:xfrm>
          <a:prstGeom prst="rect">
            <a:avLst/>
          </a:prstGeom>
          <a:noFill/>
        </p:spPr>
        <p:txBody>
          <a:bodyPr wrap="square" anchor="ctr">
            <a:spAutoFit/>
          </a:bodyPr>
          <a:lstStyle/>
          <a:p>
            <a:pPr algn="ctr" defTabSz="914400">
              <a:buClr>
                <a:srgbClr val="000066"/>
              </a:buClr>
            </a:pPr>
            <a:r>
              <a:rPr lang="lv-LV" sz="4400" b="1" dirty="0" smtClean="0">
                <a:solidFill>
                  <a:srgbClr val="0000A2"/>
                </a:solidFill>
                <a:latin typeface="Roboto" panose="02000000000000000000" pitchFamily="2" charset="0"/>
                <a:ea typeface="Roboto" panose="02000000000000000000" pitchFamily="2" charset="0"/>
                <a:cs typeface="Roboto" panose="02000000000000000000" pitchFamily="2" charset="0"/>
              </a:rPr>
              <a:t>+ administrative costs: 40 550</a:t>
            </a:r>
          </a:p>
          <a:p>
            <a:pPr algn="ctr" defTabSz="914400">
              <a:buClr>
                <a:srgbClr val="000066"/>
              </a:buClr>
            </a:pPr>
            <a:r>
              <a:rPr lang="lv-LV" sz="4400" b="1" dirty="0" smtClean="0">
                <a:solidFill>
                  <a:srgbClr val="0000A2"/>
                </a:solidFill>
                <a:latin typeface="Roboto" panose="02000000000000000000" pitchFamily="2" charset="0"/>
                <a:ea typeface="Roboto" panose="02000000000000000000" pitchFamily="2" charset="0"/>
                <a:cs typeface="Roboto" panose="02000000000000000000" pitchFamily="2" charset="0"/>
              </a:rPr>
              <a:t>+ travel: 9 500</a:t>
            </a:r>
            <a:endParaRPr lang="en-GB" sz="4400" b="1" dirty="0">
              <a:solidFill>
                <a:srgbClr val="0000A2"/>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1393401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Estimated total costs</a:t>
            </a:r>
            <a:endParaRPr lang="en-GB" b="1" dirty="0"/>
          </a:p>
        </p:txBody>
      </p:sp>
      <p:graphicFrame>
        <p:nvGraphicFramePr>
          <p:cNvPr id="38" name="Table 37">
            <a:extLst>
              <a:ext uri="{FF2B5EF4-FFF2-40B4-BE49-F238E27FC236}">
                <a16:creationId xmlns:a16="http://schemas.microsoft.com/office/drawing/2014/main" xmlns="" id="{2C37D12A-BE54-F561-434E-6CB4FE99D8D5}"/>
              </a:ext>
            </a:extLst>
          </p:cNvPr>
          <p:cNvGraphicFramePr>
            <a:graphicFrameLocks noGrp="1"/>
          </p:cNvGraphicFramePr>
          <p:nvPr>
            <p:extLst>
              <p:ext uri="{D42A27DB-BD31-4B8C-83A1-F6EECF244321}">
                <p14:modId xmlns:p14="http://schemas.microsoft.com/office/powerpoint/2010/main" val="1670977302"/>
              </p:ext>
            </p:extLst>
          </p:nvPr>
        </p:nvGraphicFramePr>
        <p:xfrm>
          <a:off x="116435" y="995860"/>
          <a:ext cx="11944384" cy="5057709"/>
        </p:xfrm>
        <a:graphic>
          <a:graphicData uri="http://schemas.openxmlformats.org/drawingml/2006/table">
            <a:tbl>
              <a:tblPr firstRow="1" bandRow="1">
                <a:tableStyleId>{5C22544A-7EE6-4342-B048-85BDC9FD1C3A}</a:tableStyleId>
              </a:tblPr>
              <a:tblGrid>
                <a:gridCol w="2986096">
                  <a:extLst>
                    <a:ext uri="{9D8B030D-6E8A-4147-A177-3AD203B41FA5}">
                      <a16:colId xmlns:a16="http://schemas.microsoft.com/office/drawing/2014/main" xmlns="" val="2837126370"/>
                    </a:ext>
                  </a:extLst>
                </a:gridCol>
                <a:gridCol w="2986096">
                  <a:extLst>
                    <a:ext uri="{9D8B030D-6E8A-4147-A177-3AD203B41FA5}">
                      <a16:colId xmlns:a16="http://schemas.microsoft.com/office/drawing/2014/main" xmlns="" val="3212055463"/>
                    </a:ext>
                  </a:extLst>
                </a:gridCol>
                <a:gridCol w="2986096">
                  <a:extLst>
                    <a:ext uri="{9D8B030D-6E8A-4147-A177-3AD203B41FA5}">
                      <a16:colId xmlns:a16="http://schemas.microsoft.com/office/drawing/2014/main" xmlns="" val="2005791802"/>
                    </a:ext>
                  </a:extLst>
                </a:gridCol>
                <a:gridCol w="2986096">
                  <a:extLst>
                    <a:ext uri="{9D8B030D-6E8A-4147-A177-3AD203B41FA5}">
                      <a16:colId xmlns:a16="http://schemas.microsoft.com/office/drawing/2014/main" xmlns="" val="3378054413"/>
                    </a:ext>
                  </a:extLst>
                </a:gridCol>
              </a:tblGrid>
              <a:tr h="1235485">
                <a:tc>
                  <a:txBody>
                    <a:bodyPr/>
                    <a:lstStyle/>
                    <a:p>
                      <a:endParaRPr lang="en-GB" sz="3200" dirty="0">
                        <a:latin typeface="Roboto" pitchFamily="2" charset="0"/>
                        <a:ea typeface="Roboto" pitchFamily="2" charset="0"/>
                      </a:endParaRPr>
                    </a:p>
                  </a:txBody>
                  <a:tcPr anchor="ctr">
                    <a:noFill/>
                  </a:tcPr>
                </a:tc>
                <a:tc>
                  <a:txBody>
                    <a:bodyPr/>
                    <a:lstStyle/>
                    <a:p>
                      <a:pPr algn="ctr"/>
                      <a:r>
                        <a:rPr lang="lv-LV" sz="3200" dirty="0">
                          <a:latin typeface="Roboto" pitchFamily="2" charset="0"/>
                          <a:ea typeface="Roboto" pitchFamily="2" charset="0"/>
                        </a:rPr>
                        <a:t>Year 1</a:t>
                      </a:r>
                    </a:p>
                  </a:txBody>
                  <a:tcPr anchor="ctr">
                    <a:solidFill>
                      <a:srgbClr val="000066"/>
                    </a:solidFill>
                  </a:tcPr>
                </a:tc>
                <a:tc>
                  <a:txBody>
                    <a:bodyPr/>
                    <a:lstStyle/>
                    <a:p>
                      <a:pPr algn="ctr"/>
                      <a:r>
                        <a:rPr lang="lv-LV" sz="3200" dirty="0">
                          <a:latin typeface="Roboto" pitchFamily="2" charset="0"/>
                          <a:ea typeface="Roboto" pitchFamily="2" charset="0"/>
                        </a:rPr>
                        <a:t>Year 2</a:t>
                      </a:r>
                      <a:endParaRPr lang="en-GB" sz="3200" dirty="0">
                        <a:latin typeface="Roboto" pitchFamily="2" charset="0"/>
                        <a:ea typeface="Roboto" pitchFamily="2" charset="0"/>
                      </a:endParaRPr>
                    </a:p>
                  </a:txBody>
                  <a:tcPr anchor="ctr">
                    <a:solidFill>
                      <a:srgbClr val="000066"/>
                    </a:solidFill>
                  </a:tcPr>
                </a:tc>
                <a:tc>
                  <a:txBody>
                    <a:bodyPr/>
                    <a:lstStyle/>
                    <a:p>
                      <a:pPr algn="ctr"/>
                      <a:r>
                        <a:rPr lang="lv-LV" sz="3200" dirty="0" smtClean="0">
                          <a:latin typeface="Roboto" pitchFamily="2" charset="0"/>
                          <a:ea typeface="Roboto" pitchFamily="2" charset="0"/>
                        </a:rPr>
                        <a:t>Total contribution</a:t>
                      </a:r>
                      <a:endParaRPr lang="en-GB" sz="3200" dirty="0">
                        <a:latin typeface="Roboto" pitchFamily="2" charset="0"/>
                        <a:ea typeface="Roboto" pitchFamily="2" charset="0"/>
                      </a:endParaRPr>
                    </a:p>
                  </a:txBody>
                  <a:tcPr anchor="ctr">
                    <a:solidFill>
                      <a:srgbClr val="000066"/>
                    </a:solidFill>
                  </a:tcPr>
                </a:tc>
                <a:extLst>
                  <a:ext uri="{0D108BD9-81ED-4DB2-BD59-A6C34878D82A}">
                    <a16:rowId xmlns:a16="http://schemas.microsoft.com/office/drawing/2014/main" xmlns="" val="1647337398"/>
                  </a:ext>
                </a:extLst>
              </a:tr>
              <a:tr h="955556">
                <a:tc>
                  <a:txBody>
                    <a:bodyPr/>
                    <a:lstStyle/>
                    <a:p>
                      <a:endParaRPr lang="en-GB" sz="3200" dirty="0">
                        <a:latin typeface="Roboto" pitchFamily="2" charset="0"/>
                        <a:ea typeface="Roboto" pitchFamily="2" charset="0"/>
                      </a:endParaRP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b="1" dirty="0">
                          <a:latin typeface="Roboto" pitchFamily="2" charset="0"/>
                          <a:ea typeface="Roboto" pitchFamily="2" charset="0"/>
                        </a:rPr>
                        <a:t>574 033</a:t>
                      </a:r>
                    </a:p>
                  </a:txBody>
                  <a:tcPr anchor="ctr"/>
                </a:tc>
                <a:extLst>
                  <a:ext uri="{0D108BD9-81ED-4DB2-BD59-A6C34878D82A}">
                    <a16:rowId xmlns:a16="http://schemas.microsoft.com/office/drawing/2014/main" xmlns="" val="716944080"/>
                  </a:ext>
                </a:extLst>
              </a:tr>
              <a:tr h="955556">
                <a:tc>
                  <a:txBody>
                    <a:bodyPr/>
                    <a:lstStyle/>
                    <a:p>
                      <a:endParaRPr lang="en-GB" sz="3200" dirty="0">
                        <a:latin typeface="Roboto" pitchFamily="2" charset="0"/>
                        <a:ea typeface="Roboto" pitchFamily="2" charset="0"/>
                      </a:endParaRP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b="1" dirty="0">
                          <a:latin typeface="Roboto" pitchFamily="2" charset="0"/>
                          <a:ea typeface="Roboto" pitchFamily="2" charset="0"/>
                        </a:rPr>
                        <a:t>574 033</a:t>
                      </a:r>
                    </a:p>
                  </a:txBody>
                  <a:tcPr anchor="ctr"/>
                </a:tc>
                <a:extLst>
                  <a:ext uri="{0D108BD9-81ED-4DB2-BD59-A6C34878D82A}">
                    <a16:rowId xmlns:a16="http://schemas.microsoft.com/office/drawing/2014/main" xmlns="" val="1837127324"/>
                  </a:ext>
                </a:extLst>
              </a:tr>
              <a:tr h="955556">
                <a:tc>
                  <a:txBody>
                    <a:bodyPr/>
                    <a:lstStyle/>
                    <a:p>
                      <a:endParaRPr lang="en-GB" sz="3200">
                        <a:latin typeface="Roboto" pitchFamily="2" charset="0"/>
                        <a:ea typeface="Roboto" pitchFamily="2" charset="0"/>
                      </a:endParaRP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dirty="0">
                          <a:latin typeface="Roboto" pitchFamily="2" charset="0"/>
                          <a:ea typeface="Roboto" pitchFamily="2" charset="0"/>
                        </a:rPr>
                        <a:t>287 016</a:t>
                      </a:r>
                    </a:p>
                  </a:txBody>
                  <a:tcPr anchor="ctr"/>
                </a:tc>
                <a:tc>
                  <a:txBody>
                    <a:bodyPr/>
                    <a:lstStyle/>
                    <a:p>
                      <a:pPr algn="ctr"/>
                      <a:r>
                        <a:rPr lang="lv-LV" sz="3200" b="1" dirty="0">
                          <a:latin typeface="Roboto" pitchFamily="2" charset="0"/>
                          <a:ea typeface="Roboto" pitchFamily="2" charset="0"/>
                        </a:rPr>
                        <a:t>574 033</a:t>
                      </a:r>
                    </a:p>
                  </a:txBody>
                  <a:tcPr anchor="ctr"/>
                </a:tc>
                <a:extLst>
                  <a:ext uri="{0D108BD9-81ED-4DB2-BD59-A6C34878D82A}">
                    <a16:rowId xmlns:a16="http://schemas.microsoft.com/office/drawing/2014/main" xmlns="" val="3042182875"/>
                  </a:ext>
                </a:extLst>
              </a:tr>
              <a:tr h="955556">
                <a:tc>
                  <a:txBody>
                    <a:bodyPr/>
                    <a:lstStyle/>
                    <a:p>
                      <a:pPr algn="r"/>
                      <a:r>
                        <a:rPr lang="lv-LV" sz="3200" b="1" dirty="0">
                          <a:latin typeface="Roboto" pitchFamily="2" charset="0"/>
                          <a:ea typeface="Roboto" pitchFamily="2" charset="0"/>
                        </a:rPr>
                        <a:t>Total</a:t>
                      </a:r>
                      <a:endParaRPr lang="en-GB" sz="3200" b="1" dirty="0">
                        <a:latin typeface="Roboto" pitchFamily="2" charset="0"/>
                        <a:ea typeface="Roboto" pitchFamily="2"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3200" b="1" dirty="0">
                          <a:latin typeface="Roboto" pitchFamily="2" charset="0"/>
                          <a:ea typeface="Roboto" pitchFamily="2" charset="0"/>
                        </a:rPr>
                        <a:t>861 050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3200" b="1" dirty="0">
                          <a:latin typeface="Roboto" pitchFamily="2" charset="0"/>
                          <a:ea typeface="Roboto" pitchFamily="2" charset="0"/>
                        </a:rPr>
                        <a:t>861 050</a:t>
                      </a:r>
                    </a:p>
                  </a:txBody>
                  <a:tcPr anchor="ctr"/>
                </a:tc>
                <a:tc>
                  <a:txBody>
                    <a:bodyPr/>
                    <a:lstStyle/>
                    <a:p>
                      <a:pPr algn="ctr"/>
                      <a:r>
                        <a:rPr lang="en-GB" sz="4000" b="1" dirty="0">
                          <a:solidFill>
                            <a:schemeClr val="bg1"/>
                          </a:solidFill>
                          <a:latin typeface="Roboto" pitchFamily="2" charset="0"/>
                          <a:ea typeface="Roboto" pitchFamily="2" charset="0"/>
                        </a:rPr>
                        <a:t>1</a:t>
                      </a:r>
                      <a:r>
                        <a:rPr lang="lv-LV" sz="4000" b="1" dirty="0">
                          <a:solidFill>
                            <a:schemeClr val="bg1"/>
                          </a:solidFill>
                          <a:latin typeface="Roboto" pitchFamily="2" charset="0"/>
                          <a:ea typeface="Roboto" pitchFamily="2" charset="0"/>
                        </a:rPr>
                        <a:t> </a:t>
                      </a:r>
                      <a:r>
                        <a:rPr lang="en-GB" sz="4000" b="1" dirty="0">
                          <a:solidFill>
                            <a:schemeClr val="bg1"/>
                          </a:solidFill>
                          <a:latin typeface="Roboto" pitchFamily="2" charset="0"/>
                          <a:ea typeface="Roboto" pitchFamily="2" charset="0"/>
                        </a:rPr>
                        <a:t>722</a:t>
                      </a:r>
                      <a:r>
                        <a:rPr lang="lv-LV" sz="4000" b="1" dirty="0">
                          <a:solidFill>
                            <a:schemeClr val="bg1"/>
                          </a:solidFill>
                          <a:latin typeface="Roboto" pitchFamily="2" charset="0"/>
                          <a:ea typeface="Roboto" pitchFamily="2" charset="0"/>
                        </a:rPr>
                        <a:t> </a:t>
                      </a:r>
                      <a:r>
                        <a:rPr lang="en-GB" sz="4000" b="1" dirty="0">
                          <a:solidFill>
                            <a:schemeClr val="bg1"/>
                          </a:solidFill>
                          <a:latin typeface="Roboto" pitchFamily="2" charset="0"/>
                          <a:ea typeface="Roboto" pitchFamily="2" charset="0"/>
                        </a:rPr>
                        <a:t>100</a:t>
                      </a:r>
                    </a:p>
                  </a:txBody>
                  <a:tcPr anchor="ctr">
                    <a:solidFill>
                      <a:srgbClr val="000066"/>
                    </a:solidFill>
                  </a:tcPr>
                </a:tc>
                <a:extLst>
                  <a:ext uri="{0D108BD9-81ED-4DB2-BD59-A6C34878D82A}">
                    <a16:rowId xmlns:a16="http://schemas.microsoft.com/office/drawing/2014/main" xmlns="" val="1509802386"/>
                  </a:ext>
                </a:extLst>
              </a:tr>
            </a:tbl>
          </a:graphicData>
        </a:graphic>
      </p:graphicFrame>
      <p:pic>
        <p:nvPicPr>
          <p:cNvPr id="39" name="Picture 38">
            <a:extLst>
              <a:ext uri="{FF2B5EF4-FFF2-40B4-BE49-F238E27FC236}">
                <a16:creationId xmlns:a16="http://schemas.microsoft.com/office/drawing/2014/main" xmlns="" id="{A27D3FF5-63AF-A10C-03AB-746BDB47F8E3}"/>
              </a:ext>
            </a:extLst>
          </p:cNvPr>
          <p:cNvPicPr>
            <a:picLocks noChangeAspect="1"/>
          </p:cNvPicPr>
          <p:nvPr/>
        </p:nvPicPr>
        <p:blipFill>
          <a:blip r:embed="rId2"/>
          <a:stretch>
            <a:fillRect/>
          </a:stretch>
        </p:blipFill>
        <p:spPr>
          <a:xfrm>
            <a:off x="959415" y="2336661"/>
            <a:ext cx="1237818" cy="747848"/>
          </a:xfrm>
          <a:prstGeom prst="rect">
            <a:avLst/>
          </a:prstGeom>
        </p:spPr>
      </p:pic>
      <p:pic>
        <p:nvPicPr>
          <p:cNvPr id="40" name="Picture 2">
            <a:extLst>
              <a:ext uri="{FF2B5EF4-FFF2-40B4-BE49-F238E27FC236}">
                <a16:creationId xmlns:a16="http://schemas.microsoft.com/office/drawing/2014/main" xmlns="" id="{31F0C717-C76E-7089-D5B0-CBAAFF68629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415" y="3394209"/>
            <a:ext cx="1238800" cy="619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a:extLst>
              <a:ext uri="{FF2B5EF4-FFF2-40B4-BE49-F238E27FC236}">
                <a16:creationId xmlns:a16="http://schemas.microsoft.com/office/drawing/2014/main" xmlns="" id="{EBE9B19D-EA7E-E122-18D2-D2EBA6167E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397" y="4224053"/>
            <a:ext cx="1237818" cy="78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93484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Stakeholders</a:t>
            </a:r>
            <a:endParaRPr lang="en-GB" b="1" dirty="0"/>
          </a:p>
        </p:txBody>
      </p:sp>
      <p:sp>
        <p:nvSpPr>
          <p:cNvPr id="2" name="Rectangle 1"/>
          <p:cNvSpPr/>
          <p:nvPr/>
        </p:nvSpPr>
        <p:spPr>
          <a:xfrm>
            <a:off x="108029" y="1130534"/>
            <a:ext cx="11964365" cy="4770537"/>
          </a:xfrm>
          <a:prstGeom prst="rect">
            <a:avLst/>
          </a:prstGeom>
        </p:spPr>
        <p:txBody>
          <a:bodyPr wrap="square">
            <a:spAutoFit/>
          </a:bodyPr>
          <a:lstStyle/>
          <a:p>
            <a:pPr marL="457200" indent="-457200">
              <a:buFont typeface="Wingdings" pitchFamily="2" charset="2"/>
              <a:buChar char="§"/>
            </a:pPr>
            <a:r>
              <a:rPr lang="lv-LV" sz="2800" b="1" dirty="0" smtClean="0">
                <a:latin typeface="Roboto" pitchFamily="2" charset="0"/>
                <a:ea typeface="Roboto" pitchFamily="2" charset="0"/>
              </a:rPr>
              <a:t>Professional medical associations</a:t>
            </a:r>
          </a:p>
          <a:p>
            <a:pPr marL="914400" lvl="1" indent="-457200">
              <a:buFont typeface="Wingdings" pitchFamily="2" charset="2"/>
              <a:buChar char="§"/>
            </a:pPr>
            <a:r>
              <a:rPr lang="lv-LV" sz="2400" i="1" dirty="0">
                <a:latin typeface="Roboto" pitchFamily="2" charset="0"/>
                <a:ea typeface="Roboto" pitchFamily="2" charset="0"/>
              </a:rPr>
              <a:t>r</a:t>
            </a:r>
            <a:r>
              <a:rPr lang="lv-LV" sz="2400" i="1" dirty="0" smtClean="0">
                <a:latin typeface="Roboto" pitchFamily="2" charset="0"/>
                <a:ea typeface="Roboto" pitchFamily="2" charset="0"/>
              </a:rPr>
              <a:t>adiation oncologists</a:t>
            </a:r>
          </a:p>
          <a:p>
            <a:pPr marL="1371600" lvl="2" indent="-457200">
              <a:buFont typeface="Wingdings" pitchFamily="2" charset="2"/>
              <a:buChar char="§"/>
            </a:pPr>
            <a:r>
              <a:rPr lang="en-GB" sz="2000" dirty="0">
                <a:latin typeface="Roboto" pitchFamily="2" charset="0"/>
                <a:ea typeface="Roboto" pitchFamily="2" charset="0"/>
              </a:rPr>
              <a:t>Lithuanian Society for Radiation Therapy</a:t>
            </a:r>
            <a:endParaRPr lang="lv-LV" sz="2000" dirty="0" smtClean="0">
              <a:latin typeface="Roboto" pitchFamily="2" charset="0"/>
              <a:ea typeface="Roboto" pitchFamily="2" charset="0"/>
            </a:endParaRPr>
          </a:p>
          <a:p>
            <a:pPr marL="1371600" lvl="2" indent="-457200">
              <a:buFont typeface="Wingdings" pitchFamily="2" charset="2"/>
              <a:buChar char="§"/>
            </a:pPr>
            <a:r>
              <a:rPr lang="lv-LV" sz="2000" dirty="0" smtClean="0">
                <a:latin typeface="Roboto" pitchFamily="2" charset="0"/>
                <a:ea typeface="Roboto" pitchFamily="2" charset="0"/>
              </a:rPr>
              <a:t>Latvian </a:t>
            </a:r>
            <a:r>
              <a:rPr lang="lv-LV" sz="2000" dirty="0">
                <a:latin typeface="Roboto" pitchFamily="2" charset="0"/>
                <a:ea typeface="Roboto" pitchFamily="2" charset="0"/>
              </a:rPr>
              <a:t>Society of </a:t>
            </a:r>
            <a:r>
              <a:rPr lang="lv-LV" sz="2000" dirty="0" smtClean="0">
                <a:latin typeface="Roboto" pitchFamily="2" charset="0"/>
                <a:ea typeface="Roboto" pitchFamily="2" charset="0"/>
              </a:rPr>
              <a:t>Therapeutic Radiology</a:t>
            </a:r>
          </a:p>
          <a:p>
            <a:pPr marL="1371600" lvl="2" indent="-457200">
              <a:buFont typeface="Wingdings" pitchFamily="2" charset="2"/>
              <a:buChar char="§"/>
            </a:pPr>
            <a:r>
              <a:rPr lang="en-GB" sz="2000" dirty="0">
                <a:latin typeface="Roboto" pitchFamily="2" charset="0"/>
                <a:ea typeface="Roboto" pitchFamily="2" charset="0"/>
              </a:rPr>
              <a:t>Estonian Society for Clinical </a:t>
            </a:r>
            <a:r>
              <a:rPr lang="en-GB" sz="2000" dirty="0" smtClean="0">
                <a:latin typeface="Roboto" pitchFamily="2" charset="0"/>
                <a:ea typeface="Roboto" pitchFamily="2" charset="0"/>
              </a:rPr>
              <a:t>Oncology</a:t>
            </a:r>
            <a:r>
              <a:rPr lang="lv-LV" sz="2000" dirty="0">
                <a:latin typeface="Roboto" pitchFamily="2" charset="0"/>
                <a:ea typeface="Roboto" pitchFamily="2" charset="0"/>
              </a:rPr>
              <a:t> and Estonian Society of </a:t>
            </a:r>
            <a:r>
              <a:rPr lang="lv-LV" sz="2000" dirty="0" smtClean="0">
                <a:latin typeface="Roboto" pitchFamily="2" charset="0"/>
                <a:ea typeface="Roboto" pitchFamily="2" charset="0"/>
              </a:rPr>
              <a:t>Oncology</a:t>
            </a:r>
            <a:endParaRPr lang="lv-LV" sz="2000" dirty="0" smtClean="0">
              <a:latin typeface="Roboto" pitchFamily="2" charset="0"/>
              <a:ea typeface="Roboto" pitchFamily="2" charset="0"/>
            </a:endParaRPr>
          </a:p>
          <a:p>
            <a:pPr marL="914400" lvl="1" indent="-457200">
              <a:buFont typeface="Wingdings" pitchFamily="2" charset="2"/>
              <a:buChar char="§"/>
            </a:pPr>
            <a:r>
              <a:rPr lang="lv-LV" sz="2400" i="1" dirty="0" smtClean="0">
                <a:latin typeface="Roboto" pitchFamily="2" charset="0"/>
                <a:ea typeface="Roboto" pitchFamily="2" charset="0"/>
              </a:rPr>
              <a:t>medical physicists</a:t>
            </a:r>
          </a:p>
          <a:p>
            <a:pPr marL="1371600" lvl="2" indent="-457200">
              <a:buFont typeface="Wingdings" pitchFamily="2" charset="2"/>
              <a:buChar char="§"/>
            </a:pPr>
            <a:r>
              <a:rPr lang="lv-LV" sz="2000" dirty="0" smtClean="0">
                <a:latin typeface="Roboto" pitchFamily="2" charset="0"/>
                <a:ea typeface="Roboto" pitchFamily="2" charset="0"/>
              </a:rPr>
              <a:t>Lithuanian Society </a:t>
            </a:r>
            <a:r>
              <a:rPr lang="lv-LV" sz="2000" dirty="0">
                <a:latin typeface="Roboto" pitchFamily="2" charset="0"/>
                <a:ea typeface="Roboto" pitchFamily="2" charset="0"/>
              </a:rPr>
              <a:t>of Medical Physicists</a:t>
            </a:r>
          </a:p>
          <a:p>
            <a:pPr marL="1371600" lvl="2" indent="-457200">
              <a:buFont typeface="Wingdings" pitchFamily="2" charset="2"/>
              <a:buChar char="§"/>
            </a:pPr>
            <a:r>
              <a:rPr lang="en-GB" sz="2000" dirty="0" smtClean="0">
                <a:latin typeface="Roboto" pitchFamily="2" charset="0"/>
                <a:ea typeface="Roboto" pitchFamily="2" charset="0"/>
              </a:rPr>
              <a:t>Latvian </a:t>
            </a:r>
            <a:r>
              <a:rPr lang="en-GB" sz="2000" dirty="0">
                <a:latin typeface="Roboto" pitchFamily="2" charset="0"/>
                <a:ea typeface="Roboto" pitchFamily="2" charset="0"/>
              </a:rPr>
              <a:t>Medical Engineering and Physics </a:t>
            </a:r>
            <a:r>
              <a:rPr lang="en-GB" sz="2000" dirty="0" smtClean="0">
                <a:latin typeface="Roboto" pitchFamily="2" charset="0"/>
                <a:ea typeface="Roboto" pitchFamily="2" charset="0"/>
              </a:rPr>
              <a:t>Society</a:t>
            </a:r>
            <a:endParaRPr lang="lv-LV" sz="2000" dirty="0" smtClean="0">
              <a:latin typeface="Roboto" pitchFamily="2" charset="0"/>
              <a:ea typeface="Roboto" pitchFamily="2" charset="0"/>
            </a:endParaRPr>
          </a:p>
          <a:p>
            <a:pPr marL="1371600" lvl="2" indent="-457200">
              <a:buFont typeface="Wingdings" pitchFamily="2" charset="2"/>
              <a:buChar char="§"/>
            </a:pPr>
            <a:r>
              <a:rPr lang="en-GB" sz="2000" dirty="0">
                <a:latin typeface="Roboto" pitchFamily="2" charset="0"/>
                <a:ea typeface="Roboto" pitchFamily="2" charset="0"/>
              </a:rPr>
              <a:t>Estonian Society for Biomedical Engineering and Medical Physics</a:t>
            </a:r>
            <a:endParaRPr lang="lv-LV" sz="2000" dirty="0">
              <a:latin typeface="Roboto" pitchFamily="2" charset="0"/>
              <a:ea typeface="Roboto" pitchFamily="2" charset="0"/>
            </a:endParaRPr>
          </a:p>
          <a:p>
            <a:pPr marL="914400" lvl="1" indent="-457200">
              <a:buFont typeface="Wingdings" pitchFamily="2" charset="2"/>
              <a:buChar char="§"/>
            </a:pPr>
            <a:r>
              <a:rPr lang="lv-LV" sz="2400" i="1" dirty="0" smtClean="0">
                <a:latin typeface="Roboto" pitchFamily="2" charset="0"/>
                <a:ea typeface="Roboto" pitchFamily="2" charset="0"/>
              </a:rPr>
              <a:t>radiologists</a:t>
            </a:r>
            <a:endParaRPr lang="lv-LV" sz="2400" dirty="0" smtClean="0">
              <a:latin typeface="Roboto" pitchFamily="2" charset="0"/>
              <a:ea typeface="Roboto" pitchFamily="2" charset="0"/>
            </a:endParaRPr>
          </a:p>
          <a:p>
            <a:pPr marL="1371600" lvl="2" indent="-457200">
              <a:buFont typeface="Wingdings" pitchFamily="2" charset="2"/>
              <a:buChar char="§"/>
            </a:pPr>
            <a:r>
              <a:rPr lang="lv-LV" sz="2000" dirty="0">
                <a:latin typeface="Roboto" pitchFamily="2" charset="0"/>
                <a:ea typeface="Roboto" pitchFamily="2" charset="0"/>
              </a:rPr>
              <a:t>Lithuanian Radiologists’ </a:t>
            </a:r>
            <a:r>
              <a:rPr lang="lv-LV" sz="2000" dirty="0" smtClean="0">
                <a:latin typeface="Roboto" pitchFamily="2" charset="0"/>
                <a:ea typeface="Roboto" pitchFamily="2" charset="0"/>
              </a:rPr>
              <a:t>Association</a:t>
            </a:r>
          </a:p>
          <a:p>
            <a:pPr marL="1371600" lvl="2" indent="-457200">
              <a:buFont typeface="Wingdings" pitchFamily="2" charset="2"/>
              <a:buChar char="§"/>
            </a:pPr>
            <a:r>
              <a:rPr lang="lv-LV" sz="2000" dirty="0" smtClean="0">
                <a:latin typeface="Roboto" pitchFamily="2" charset="0"/>
                <a:ea typeface="Roboto" pitchFamily="2" charset="0"/>
              </a:rPr>
              <a:t>Latvian </a:t>
            </a:r>
            <a:r>
              <a:rPr lang="lv-LV" sz="2000" dirty="0">
                <a:latin typeface="Roboto" pitchFamily="2" charset="0"/>
                <a:ea typeface="Roboto" pitchFamily="2" charset="0"/>
              </a:rPr>
              <a:t>Society of </a:t>
            </a:r>
            <a:r>
              <a:rPr lang="lv-LV" sz="2000" dirty="0" smtClean="0">
                <a:latin typeface="Roboto" pitchFamily="2" charset="0"/>
                <a:ea typeface="Roboto" pitchFamily="2" charset="0"/>
              </a:rPr>
              <a:t>Radiology</a:t>
            </a:r>
          </a:p>
          <a:p>
            <a:pPr marL="1371600" lvl="2" indent="-457200">
              <a:buFont typeface="Wingdings" pitchFamily="2" charset="2"/>
              <a:buChar char="§"/>
            </a:pPr>
            <a:r>
              <a:rPr lang="lv-LV" sz="2000" dirty="0">
                <a:latin typeface="Roboto" pitchFamily="2" charset="0"/>
                <a:ea typeface="Roboto" pitchFamily="2" charset="0"/>
              </a:rPr>
              <a:t>Estonian Society of Radiology</a:t>
            </a:r>
            <a:endParaRPr lang="lv-LV" sz="2000" dirty="0" smtClean="0">
              <a:latin typeface="Roboto" pitchFamily="2" charset="0"/>
              <a:ea typeface="Roboto" pitchFamily="2" charset="0"/>
            </a:endParaRPr>
          </a:p>
          <a:p>
            <a:pPr marL="914400" lvl="1" indent="-457200">
              <a:buFont typeface="Wingdings" pitchFamily="2" charset="2"/>
              <a:buChar char="§"/>
            </a:pPr>
            <a:r>
              <a:rPr lang="lv-LV" sz="2400" i="1" dirty="0" smtClean="0">
                <a:latin typeface="Roboto" pitchFamily="2" charset="0"/>
                <a:ea typeface="Roboto" pitchFamily="2" charset="0"/>
              </a:rPr>
              <a:t>Baltic Nuclear Medicine Association</a:t>
            </a:r>
            <a:endParaRPr lang="lv-LV" sz="2400" i="1" dirty="0">
              <a:latin typeface="Roboto" pitchFamily="2" charset="0"/>
              <a:ea typeface="Roboto" pitchFamily="2" charset="0"/>
            </a:endParaRPr>
          </a:p>
        </p:txBody>
      </p:sp>
    </p:spTree>
    <p:extLst>
      <p:ext uri="{BB962C8B-B14F-4D97-AF65-F5344CB8AC3E}">
        <p14:creationId xmlns:p14="http://schemas.microsoft.com/office/powerpoint/2010/main" val="322622910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Virsraksts 5">
            <a:extLst>
              <a:ext uri="{FF2B5EF4-FFF2-40B4-BE49-F238E27FC236}">
                <a16:creationId xmlns:a16="http://schemas.microsoft.com/office/drawing/2014/main" xmlns="" id="{05C549FB-D1A8-21C9-B6AC-979451C8EB96}"/>
              </a:ext>
            </a:extLst>
          </p:cNvPr>
          <p:cNvSpPr>
            <a:spLocks noGrp="1"/>
          </p:cNvSpPr>
          <p:nvPr>
            <p:ph type="title"/>
          </p:nvPr>
        </p:nvSpPr>
        <p:spPr>
          <a:xfrm>
            <a:off x="816745" y="1"/>
            <a:ext cx="11375253" cy="479394"/>
          </a:xfrm>
        </p:spPr>
        <p:txBody>
          <a:bodyPr/>
          <a:lstStyle/>
          <a:p>
            <a:pPr algn="l"/>
            <a:r>
              <a:rPr lang="lv-LV" b="1" dirty="0"/>
              <a:t>Milestones achieved</a:t>
            </a:r>
            <a:endParaRPr lang="en-US" b="1" dirty="0"/>
          </a:p>
        </p:txBody>
      </p:sp>
      <p:sp>
        <p:nvSpPr>
          <p:cNvPr id="23" name="Taisnstūris 22">
            <a:extLst>
              <a:ext uri="{FF2B5EF4-FFF2-40B4-BE49-F238E27FC236}">
                <a16:creationId xmlns:a16="http://schemas.microsoft.com/office/drawing/2014/main" xmlns="" id="{593503DE-2278-3B10-A74F-C79FF855E146}"/>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āls 23">
            <a:extLst>
              <a:ext uri="{FF2B5EF4-FFF2-40B4-BE49-F238E27FC236}">
                <a16:creationId xmlns:a16="http://schemas.microsoft.com/office/drawing/2014/main" xmlns="" id="{A7FA7F42-755E-448E-47D8-EE631955D752}"/>
              </a:ext>
            </a:extLst>
          </p:cNvPr>
          <p:cNvSpPr/>
          <p:nvPr/>
        </p:nvSpPr>
        <p:spPr>
          <a:xfrm>
            <a:off x="6430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xmlns="" id="{1FDBCF0D-6ABE-ED71-D137-A4EDB442B9D7}"/>
              </a:ext>
            </a:extLst>
          </p:cNvPr>
          <p:cNvSpPr/>
          <p:nvPr/>
        </p:nvSpPr>
        <p:spPr>
          <a:xfrm>
            <a:off x="100224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9" name="Ovāls 28">
            <a:extLst>
              <a:ext uri="{FF2B5EF4-FFF2-40B4-BE49-F238E27FC236}">
                <a16:creationId xmlns:a16="http://schemas.microsoft.com/office/drawing/2014/main" xmlns="" id="{39DDE8D3-E059-1632-080D-1708B9EF3D5F}"/>
              </a:ext>
            </a:extLst>
          </p:cNvPr>
          <p:cNvSpPr/>
          <p:nvPr/>
        </p:nvSpPr>
        <p:spPr>
          <a:xfrm>
            <a:off x="214538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9" name="Taisnstūris 50">
            <a:extLst>
              <a:ext uri="{FF2B5EF4-FFF2-40B4-BE49-F238E27FC236}">
                <a16:creationId xmlns:a16="http://schemas.microsoft.com/office/drawing/2014/main" xmlns="" id="{9464C5E9-C29C-8CC6-FADC-9E2B0078BC89}"/>
              </a:ext>
            </a:extLst>
          </p:cNvPr>
          <p:cNvSpPr/>
          <p:nvPr/>
        </p:nvSpPr>
        <p:spPr>
          <a:xfrm>
            <a:off x="406584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30" name="Ovāls 29">
            <a:extLst>
              <a:ext uri="{FF2B5EF4-FFF2-40B4-BE49-F238E27FC236}">
                <a16:creationId xmlns:a16="http://schemas.microsoft.com/office/drawing/2014/main" xmlns="" id="{3D099F98-BF12-7081-32F5-9E51E77C585D}"/>
              </a:ext>
            </a:extLst>
          </p:cNvPr>
          <p:cNvSpPr/>
          <p:nvPr/>
        </p:nvSpPr>
        <p:spPr>
          <a:xfrm>
            <a:off x="380051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4" name="Taisns savienotājs 33">
            <a:extLst>
              <a:ext uri="{FF2B5EF4-FFF2-40B4-BE49-F238E27FC236}">
                <a16:creationId xmlns:a16="http://schemas.microsoft.com/office/drawing/2014/main" xmlns="" id="{BD5F2649-57CF-592A-E0E5-A1ECE31698BB}"/>
              </a:ext>
            </a:extLst>
          </p:cNvPr>
          <p:cNvCxnSpPr>
            <a:cxnSpLocks/>
          </p:cNvCxnSpPr>
          <p:nvPr/>
        </p:nvCxnSpPr>
        <p:spPr>
          <a:xfrm>
            <a:off x="8535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xmlns="" id="{F11FC972-99A4-17B9-50D8-97DB2D71B1A2}"/>
              </a:ext>
            </a:extLst>
          </p:cNvPr>
          <p:cNvSpPr txBox="1"/>
          <p:nvPr/>
        </p:nvSpPr>
        <p:spPr>
          <a:xfrm>
            <a:off x="6430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6" name="Taisns savienotājs 35">
            <a:extLst>
              <a:ext uri="{FF2B5EF4-FFF2-40B4-BE49-F238E27FC236}">
                <a16:creationId xmlns:a16="http://schemas.microsoft.com/office/drawing/2014/main" xmlns="" id="{BE725525-4CC1-9EFA-0242-D5AB9DD1FC65}"/>
              </a:ext>
            </a:extLst>
          </p:cNvPr>
          <p:cNvCxnSpPr>
            <a:cxnSpLocks/>
          </p:cNvCxnSpPr>
          <p:nvPr/>
        </p:nvCxnSpPr>
        <p:spPr>
          <a:xfrm>
            <a:off x="102192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B92BB42E-A48F-B0F0-5A92-917F483F26ED}"/>
              </a:ext>
            </a:extLst>
          </p:cNvPr>
          <p:cNvSpPr txBox="1"/>
          <p:nvPr/>
        </p:nvSpPr>
        <p:spPr>
          <a:xfrm>
            <a:off x="100160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cxnSp>
        <p:nvCxnSpPr>
          <p:cNvPr id="39" name="Taisns savienotājs 38">
            <a:extLst>
              <a:ext uri="{FF2B5EF4-FFF2-40B4-BE49-F238E27FC236}">
                <a16:creationId xmlns:a16="http://schemas.microsoft.com/office/drawing/2014/main" xmlns="" id="{E14CAC1F-BD04-9E7E-200F-0DEB1CD164C1}"/>
              </a:ext>
            </a:extLst>
          </p:cNvPr>
          <p:cNvCxnSpPr>
            <a:cxnSpLocks/>
          </p:cNvCxnSpPr>
          <p:nvPr/>
        </p:nvCxnSpPr>
        <p:spPr>
          <a:xfrm>
            <a:off x="215109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xmlns="" id="{C0047684-28B1-07EA-B21A-8A21B65B1122}"/>
              </a:ext>
            </a:extLst>
          </p:cNvPr>
          <p:cNvSpPr txBox="1"/>
          <p:nvPr/>
        </p:nvSpPr>
        <p:spPr>
          <a:xfrm>
            <a:off x="214093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1" name="TextBox 40">
            <a:extLst>
              <a:ext uri="{FF2B5EF4-FFF2-40B4-BE49-F238E27FC236}">
                <a16:creationId xmlns:a16="http://schemas.microsoft.com/office/drawing/2014/main" xmlns="" id="{55C5AC89-CE09-C621-0A37-CA8AC09F6E93}"/>
              </a:ext>
            </a:extLst>
          </p:cNvPr>
          <p:cNvSpPr txBox="1"/>
          <p:nvPr/>
        </p:nvSpPr>
        <p:spPr>
          <a:xfrm>
            <a:off x="381194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2" name="Taisns savienotājs 41">
            <a:extLst>
              <a:ext uri="{FF2B5EF4-FFF2-40B4-BE49-F238E27FC236}">
                <a16:creationId xmlns:a16="http://schemas.microsoft.com/office/drawing/2014/main" xmlns="" id="{E94FAE44-36A1-C835-C15B-0DAF82786C78}"/>
              </a:ext>
            </a:extLst>
          </p:cNvPr>
          <p:cNvCxnSpPr>
            <a:cxnSpLocks/>
          </p:cNvCxnSpPr>
          <p:nvPr/>
        </p:nvCxnSpPr>
        <p:spPr>
          <a:xfrm>
            <a:off x="380818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xmlns="" id="{116F0D56-99FD-BB8E-E470-90B50BB12572}"/>
              </a:ext>
            </a:extLst>
          </p:cNvPr>
          <p:cNvCxnSpPr>
            <a:cxnSpLocks/>
          </p:cNvCxnSpPr>
          <p:nvPr/>
        </p:nvCxnSpPr>
        <p:spPr>
          <a:xfrm flipH="1">
            <a:off x="381455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1" name="Taisnstūris 50">
            <a:extLst>
              <a:ext uri="{FF2B5EF4-FFF2-40B4-BE49-F238E27FC236}">
                <a16:creationId xmlns:a16="http://schemas.microsoft.com/office/drawing/2014/main" xmlns="" id="{9464C5E9-C29C-8CC6-FADC-9E2B0078BC89}"/>
              </a:ext>
            </a:extLst>
          </p:cNvPr>
          <p:cNvSpPr/>
          <p:nvPr/>
        </p:nvSpPr>
        <p:spPr>
          <a:xfrm>
            <a:off x="175223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Tree>
    <p:extLst>
      <p:ext uri="{BB962C8B-B14F-4D97-AF65-F5344CB8AC3E}">
        <p14:creationId xmlns:p14="http://schemas.microsoft.com/office/powerpoint/2010/main" val="2488380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5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Stakeholders</a:t>
            </a:r>
            <a:endParaRPr lang="en-GB" b="1" dirty="0"/>
          </a:p>
        </p:txBody>
      </p:sp>
      <p:sp>
        <p:nvSpPr>
          <p:cNvPr id="2" name="Rectangle 1"/>
          <p:cNvSpPr/>
          <p:nvPr/>
        </p:nvSpPr>
        <p:spPr>
          <a:xfrm>
            <a:off x="0" y="1889452"/>
            <a:ext cx="12192000" cy="3108543"/>
          </a:xfrm>
          <a:prstGeom prst="rect">
            <a:avLst/>
          </a:prstGeom>
        </p:spPr>
        <p:txBody>
          <a:bodyPr wrap="square" anchor="ctr">
            <a:spAutoFit/>
          </a:bodyPr>
          <a:lstStyle/>
          <a:p>
            <a:pPr marL="457200" indent="-457200">
              <a:buFont typeface="Wingdings" pitchFamily="2" charset="2"/>
              <a:buChar char="§"/>
            </a:pPr>
            <a:r>
              <a:rPr lang="en-GB" sz="2800" b="1" dirty="0" smtClean="0">
                <a:latin typeface="Roboto" pitchFamily="2" charset="0"/>
                <a:ea typeface="Roboto" pitchFamily="2" charset="0"/>
              </a:rPr>
              <a:t>National </a:t>
            </a:r>
            <a:r>
              <a:rPr lang="en-GB" sz="2800" b="1" dirty="0">
                <a:latin typeface="Roboto" pitchFamily="2" charset="0"/>
                <a:ea typeface="Roboto" pitchFamily="2" charset="0"/>
              </a:rPr>
              <a:t>Cancer Institutions </a:t>
            </a:r>
            <a:r>
              <a:rPr lang="lv-LV" sz="2800" b="1" dirty="0" smtClean="0">
                <a:latin typeface="Roboto" pitchFamily="2" charset="0"/>
                <a:ea typeface="Roboto" pitchFamily="2" charset="0"/>
              </a:rPr>
              <a:t>in the 3 Baltic Countries</a:t>
            </a:r>
            <a:endParaRPr lang="lv-LV" sz="2800" dirty="0" smtClean="0">
              <a:latin typeface="Roboto" pitchFamily="2" charset="0"/>
              <a:ea typeface="Roboto" pitchFamily="2" charset="0"/>
            </a:endParaRPr>
          </a:p>
          <a:p>
            <a:pPr marL="914400" lvl="1" indent="-457200">
              <a:buFont typeface="Wingdings" pitchFamily="2" charset="2"/>
              <a:buChar char="§"/>
            </a:pPr>
            <a:endParaRPr lang="lv-LV" sz="2400" b="1" dirty="0" smtClean="0">
              <a:latin typeface="Roboto" pitchFamily="2" charset="0"/>
              <a:ea typeface="Roboto" pitchFamily="2" charset="0"/>
            </a:endParaRPr>
          </a:p>
          <a:p>
            <a:pPr marL="914400" lvl="1" indent="-457200">
              <a:buFont typeface="Wingdings" pitchFamily="2" charset="2"/>
              <a:buChar char="§"/>
            </a:pPr>
            <a:r>
              <a:rPr lang="pt-BR" sz="2400" b="1" dirty="0" smtClean="0">
                <a:latin typeface="Roboto" pitchFamily="2" charset="0"/>
                <a:ea typeface="Roboto" pitchFamily="2" charset="0"/>
              </a:rPr>
              <a:t>National </a:t>
            </a:r>
            <a:r>
              <a:rPr lang="pt-BR" sz="2400" b="1" dirty="0">
                <a:latin typeface="Roboto" pitchFamily="2" charset="0"/>
                <a:ea typeface="Roboto" pitchFamily="2" charset="0"/>
              </a:rPr>
              <a:t>Cancer Institute (Vilnius</a:t>
            </a:r>
            <a:r>
              <a:rPr lang="pt-BR" sz="2400" b="1" dirty="0" smtClean="0">
                <a:latin typeface="Roboto" pitchFamily="2" charset="0"/>
                <a:ea typeface="Roboto" pitchFamily="2" charset="0"/>
              </a:rPr>
              <a:t>)</a:t>
            </a:r>
            <a:endParaRPr lang="lv-LV" sz="2400" b="1" dirty="0" smtClean="0">
              <a:latin typeface="Roboto" pitchFamily="2" charset="0"/>
              <a:ea typeface="Roboto" pitchFamily="2" charset="0"/>
            </a:endParaRPr>
          </a:p>
          <a:p>
            <a:pPr marL="914400" lvl="1" indent="-457200">
              <a:buFont typeface="Wingdings" pitchFamily="2" charset="2"/>
              <a:buChar char="§"/>
            </a:pPr>
            <a:endParaRPr lang="lv-LV" sz="2400" b="1" dirty="0" smtClean="0">
              <a:latin typeface="Roboto" pitchFamily="2" charset="0"/>
              <a:ea typeface="Roboto" pitchFamily="2" charset="0"/>
            </a:endParaRPr>
          </a:p>
          <a:p>
            <a:pPr marL="914400" lvl="1" indent="-457200">
              <a:buFont typeface="Wingdings" pitchFamily="2" charset="2"/>
              <a:buChar char="§"/>
            </a:pPr>
            <a:r>
              <a:rPr lang="en-GB" sz="2400" b="1" dirty="0" smtClean="0">
                <a:latin typeface="Roboto" pitchFamily="2" charset="0"/>
                <a:ea typeface="Roboto" pitchFamily="2" charset="0"/>
              </a:rPr>
              <a:t>Tartu </a:t>
            </a:r>
            <a:r>
              <a:rPr lang="en-GB" sz="2400" b="1" dirty="0">
                <a:latin typeface="Roboto" pitchFamily="2" charset="0"/>
                <a:ea typeface="Roboto" pitchFamily="2" charset="0"/>
              </a:rPr>
              <a:t>University Hospital </a:t>
            </a:r>
            <a:r>
              <a:rPr lang="lv-LV" sz="2400" dirty="0">
                <a:latin typeface="Roboto" pitchFamily="2" charset="0"/>
                <a:ea typeface="Roboto" pitchFamily="2" charset="0"/>
              </a:rPr>
              <a:t>and </a:t>
            </a:r>
            <a:r>
              <a:rPr lang="lv-LV" sz="2400" b="1" dirty="0">
                <a:latin typeface="Roboto" pitchFamily="2" charset="0"/>
                <a:ea typeface="Roboto" pitchFamily="2" charset="0"/>
              </a:rPr>
              <a:t>North Estonia Medical </a:t>
            </a:r>
            <a:r>
              <a:rPr lang="lv-LV" sz="2400" b="1" dirty="0" smtClean="0">
                <a:latin typeface="Roboto" pitchFamily="2" charset="0"/>
                <a:ea typeface="Roboto" pitchFamily="2" charset="0"/>
              </a:rPr>
              <a:t>Centre</a:t>
            </a:r>
          </a:p>
          <a:p>
            <a:pPr marL="914400" lvl="1" indent="-457200">
              <a:buFont typeface="Wingdings" pitchFamily="2" charset="2"/>
              <a:buChar char="§"/>
            </a:pPr>
            <a:endParaRPr lang="lv-LV" sz="2400" dirty="0" smtClean="0">
              <a:latin typeface="Roboto" pitchFamily="2" charset="0"/>
              <a:ea typeface="Roboto" pitchFamily="2" charset="0"/>
            </a:endParaRPr>
          </a:p>
          <a:p>
            <a:pPr marL="914400" lvl="1" indent="-457200">
              <a:buFont typeface="Wingdings" pitchFamily="2" charset="2"/>
              <a:buChar char="§"/>
            </a:pPr>
            <a:r>
              <a:rPr lang="lv-LV" sz="2400" i="1" dirty="0" smtClean="0">
                <a:latin typeface="Roboto" pitchFamily="2" charset="0"/>
                <a:ea typeface="Roboto" pitchFamily="2" charset="0"/>
              </a:rPr>
              <a:t>To be </a:t>
            </a:r>
            <a:r>
              <a:rPr lang="lv-LV" sz="2400" b="1" dirty="0" smtClean="0">
                <a:latin typeface="Roboto" pitchFamily="2" charset="0"/>
                <a:ea typeface="Roboto" pitchFamily="2" charset="0"/>
              </a:rPr>
              <a:t>National Cancer Centre </a:t>
            </a:r>
            <a:r>
              <a:rPr lang="lv-LV" sz="2400" dirty="0" smtClean="0">
                <a:latin typeface="Roboto" pitchFamily="2" charset="0"/>
                <a:ea typeface="Roboto" pitchFamily="2" charset="0"/>
              </a:rPr>
              <a:t>in Latvia under </a:t>
            </a:r>
            <a:r>
              <a:rPr lang="lv-LV" sz="2400" b="1" dirty="0" smtClean="0">
                <a:latin typeface="Roboto" pitchFamily="2" charset="0"/>
                <a:ea typeface="Roboto" pitchFamily="2" charset="0"/>
              </a:rPr>
              <a:t>Riga East Clinical University hospital</a:t>
            </a:r>
            <a:endParaRPr lang="en-GB" sz="2400" i="1" dirty="0">
              <a:latin typeface="Roboto" pitchFamily="2" charset="0"/>
              <a:ea typeface="Roboto" pitchFamily="2" charset="0"/>
            </a:endParaRPr>
          </a:p>
        </p:txBody>
      </p:sp>
    </p:spTree>
    <p:extLst>
      <p:ext uri="{BB962C8B-B14F-4D97-AF65-F5344CB8AC3E}">
        <p14:creationId xmlns:p14="http://schemas.microsoft.com/office/powerpoint/2010/main" val="278543314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GB" i="1" dirty="0" smtClean="0"/>
              <a:t>Feasibility study</a:t>
            </a:r>
            <a:r>
              <a:rPr lang="lv-LV" i="1" dirty="0" smtClean="0"/>
              <a:t>: </a:t>
            </a:r>
            <a:r>
              <a:rPr lang="lv-LV" b="1" dirty="0" smtClean="0"/>
              <a:t>Stakeholders</a:t>
            </a:r>
            <a:endParaRPr lang="en-GB" b="1" dirty="0"/>
          </a:p>
        </p:txBody>
      </p:sp>
      <p:sp>
        <p:nvSpPr>
          <p:cNvPr id="2" name="Rectangle 1"/>
          <p:cNvSpPr/>
          <p:nvPr/>
        </p:nvSpPr>
        <p:spPr>
          <a:xfrm>
            <a:off x="108029" y="713846"/>
            <a:ext cx="11964365" cy="5601533"/>
          </a:xfrm>
          <a:prstGeom prst="rect">
            <a:avLst/>
          </a:prstGeom>
        </p:spPr>
        <p:txBody>
          <a:bodyPr wrap="square">
            <a:spAutoFit/>
          </a:bodyPr>
          <a:lstStyle/>
          <a:p>
            <a:pPr marL="457200" indent="-457200">
              <a:spcAft>
                <a:spcPts val="600"/>
              </a:spcAft>
              <a:buFont typeface="Wingdings" pitchFamily="2" charset="2"/>
              <a:buChar char="§"/>
            </a:pPr>
            <a:r>
              <a:rPr lang="en-GB" sz="2800" b="1" dirty="0" smtClean="0">
                <a:latin typeface="Roboto" pitchFamily="2" charset="0"/>
                <a:ea typeface="Roboto" pitchFamily="2" charset="0"/>
              </a:rPr>
              <a:t>Baltic </a:t>
            </a:r>
            <a:r>
              <a:rPr lang="en-GB" sz="2800" b="1" dirty="0">
                <a:latin typeface="Roboto" pitchFamily="2" charset="0"/>
                <a:ea typeface="Roboto" pitchFamily="2" charset="0"/>
              </a:rPr>
              <a:t>Assembly</a:t>
            </a:r>
          </a:p>
          <a:p>
            <a:pPr marL="457200" indent="-457200">
              <a:spcAft>
                <a:spcPts val="600"/>
              </a:spcAft>
              <a:buFont typeface="Wingdings" pitchFamily="2" charset="2"/>
              <a:buChar char="§"/>
            </a:pPr>
            <a:r>
              <a:rPr lang="lv-LV" sz="2800" dirty="0" smtClean="0">
                <a:latin typeface="Roboto" pitchFamily="2" charset="0"/>
                <a:ea typeface="Roboto" pitchFamily="2" charset="0"/>
              </a:rPr>
              <a:t>The 3 Baltic</a:t>
            </a:r>
            <a:r>
              <a:rPr lang="en-GB" sz="2800" dirty="0" smtClean="0">
                <a:latin typeface="Roboto" pitchFamily="2" charset="0"/>
                <a:ea typeface="Roboto" pitchFamily="2" charset="0"/>
              </a:rPr>
              <a:t> </a:t>
            </a:r>
            <a:r>
              <a:rPr lang="en-GB" sz="2800" b="1" dirty="0">
                <a:latin typeface="Roboto" pitchFamily="2" charset="0"/>
                <a:ea typeface="Roboto" pitchFamily="2" charset="0"/>
              </a:rPr>
              <a:t>ministries of science and research</a:t>
            </a:r>
          </a:p>
          <a:p>
            <a:pPr marL="457200" indent="-457200">
              <a:spcAft>
                <a:spcPts val="600"/>
              </a:spcAft>
              <a:buFont typeface="Wingdings" pitchFamily="2" charset="2"/>
              <a:buChar char="§"/>
            </a:pPr>
            <a:r>
              <a:rPr lang="lv-LV" sz="2800" dirty="0">
                <a:latin typeface="Roboto" pitchFamily="2" charset="0"/>
                <a:ea typeface="Roboto" pitchFamily="2" charset="0"/>
              </a:rPr>
              <a:t>The 3 Baltic</a:t>
            </a:r>
            <a:r>
              <a:rPr lang="en-GB" sz="2800" dirty="0">
                <a:latin typeface="Roboto" pitchFamily="2" charset="0"/>
                <a:ea typeface="Roboto" pitchFamily="2" charset="0"/>
              </a:rPr>
              <a:t> </a:t>
            </a:r>
            <a:r>
              <a:rPr lang="en-GB" sz="2800" b="1" dirty="0" smtClean="0">
                <a:latin typeface="Roboto" pitchFamily="2" charset="0"/>
                <a:ea typeface="Roboto" pitchFamily="2" charset="0"/>
              </a:rPr>
              <a:t>ministries </a:t>
            </a:r>
            <a:r>
              <a:rPr lang="en-GB" sz="2800" b="1" dirty="0">
                <a:latin typeface="Roboto" pitchFamily="2" charset="0"/>
                <a:ea typeface="Roboto" pitchFamily="2" charset="0"/>
              </a:rPr>
              <a:t>of healthcare</a:t>
            </a:r>
          </a:p>
          <a:p>
            <a:pPr marL="457200" indent="-457200">
              <a:spcAft>
                <a:spcPts val="600"/>
              </a:spcAft>
              <a:buFont typeface="Wingdings" pitchFamily="2" charset="2"/>
              <a:buChar char="§"/>
            </a:pPr>
            <a:r>
              <a:rPr lang="lv-LV" sz="2800" dirty="0">
                <a:latin typeface="Roboto" pitchFamily="2" charset="0"/>
                <a:ea typeface="Roboto" pitchFamily="2" charset="0"/>
              </a:rPr>
              <a:t>The 3 Baltic</a:t>
            </a:r>
            <a:r>
              <a:rPr lang="en-GB" sz="2800" dirty="0">
                <a:latin typeface="Roboto" pitchFamily="2" charset="0"/>
                <a:ea typeface="Roboto" pitchFamily="2" charset="0"/>
              </a:rPr>
              <a:t> </a:t>
            </a:r>
            <a:r>
              <a:rPr lang="en-GB" sz="2800" b="1" dirty="0" smtClean="0">
                <a:latin typeface="Roboto" pitchFamily="2" charset="0"/>
                <a:ea typeface="Roboto" pitchFamily="2" charset="0"/>
              </a:rPr>
              <a:t>ministries </a:t>
            </a:r>
            <a:r>
              <a:rPr lang="en-GB" sz="2800" b="1" dirty="0">
                <a:latin typeface="Roboto" pitchFamily="2" charset="0"/>
                <a:ea typeface="Roboto" pitchFamily="2" charset="0"/>
              </a:rPr>
              <a:t>of economy</a:t>
            </a:r>
          </a:p>
          <a:p>
            <a:pPr marL="457200" indent="-457200">
              <a:spcAft>
                <a:spcPts val="600"/>
              </a:spcAft>
              <a:buFont typeface="Wingdings" pitchFamily="2" charset="2"/>
              <a:buChar char="§"/>
            </a:pPr>
            <a:r>
              <a:rPr lang="lv-LV" sz="2800" dirty="0">
                <a:latin typeface="Roboto" pitchFamily="2" charset="0"/>
                <a:ea typeface="Roboto" pitchFamily="2" charset="0"/>
              </a:rPr>
              <a:t>The 3 Baltic</a:t>
            </a:r>
            <a:r>
              <a:rPr lang="en-GB" sz="2800" dirty="0">
                <a:latin typeface="Roboto" pitchFamily="2" charset="0"/>
                <a:ea typeface="Roboto" pitchFamily="2" charset="0"/>
              </a:rPr>
              <a:t> </a:t>
            </a:r>
            <a:r>
              <a:rPr lang="en-GB" sz="2800" b="1" dirty="0" smtClean="0">
                <a:latin typeface="Roboto" pitchFamily="2" charset="0"/>
                <a:ea typeface="Roboto" pitchFamily="2" charset="0"/>
              </a:rPr>
              <a:t>research councils</a:t>
            </a:r>
            <a:endParaRPr lang="lv-LV" sz="2800" b="1" dirty="0" smtClean="0">
              <a:latin typeface="Roboto" pitchFamily="2" charset="0"/>
              <a:ea typeface="Roboto" pitchFamily="2" charset="0"/>
            </a:endParaRPr>
          </a:p>
          <a:p>
            <a:pPr marL="457200" indent="-457200">
              <a:spcAft>
                <a:spcPts val="600"/>
              </a:spcAft>
              <a:buFont typeface="Wingdings" pitchFamily="2" charset="2"/>
              <a:buChar char="§"/>
            </a:pPr>
            <a:endParaRPr lang="en-GB" sz="2800" b="1" dirty="0">
              <a:latin typeface="Roboto" pitchFamily="2" charset="0"/>
              <a:ea typeface="Roboto" pitchFamily="2" charset="0"/>
            </a:endParaRPr>
          </a:p>
          <a:p>
            <a:pPr marL="457200" indent="-457200">
              <a:spcAft>
                <a:spcPts val="600"/>
              </a:spcAft>
              <a:buFont typeface="Wingdings" pitchFamily="2" charset="2"/>
              <a:buChar char="§"/>
            </a:pPr>
            <a:r>
              <a:rPr lang="en-GB" sz="2800" b="1" dirty="0">
                <a:latin typeface="Roboto" pitchFamily="2" charset="0"/>
                <a:ea typeface="Roboto" pitchFamily="2" charset="0"/>
              </a:rPr>
              <a:t>European </a:t>
            </a:r>
            <a:r>
              <a:rPr lang="en-GB" sz="2800" b="1" dirty="0" smtClean="0">
                <a:latin typeface="Roboto" pitchFamily="2" charset="0"/>
                <a:ea typeface="Roboto" pitchFamily="2" charset="0"/>
              </a:rPr>
              <a:t>Commission</a:t>
            </a:r>
            <a:endParaRPr lang="en-GB" sz="2800" b="1" dirty="0">
              <a:latin typeface="Roboto" pitchFamily="2" charset="0"/>
              <a:ea typeface="Roboto" pitchFamily="2" charset="0"/>
            </a:endParaRPr>
          </a:p>
          <a:p>
            <a:pPr marL="457200" indent="-457200">
              <a:spcAft>
                <a:spcPts val="600"/>
              </a:spcAft>
              <a:buFont typeface="Wingdings" pitchFamily="2" charset="2"/>
              <a:buChar char="§"/>
            </a:pPr>
            <a:r>
              <a:rPr lang="en-GB" sz="2800" b="1" dirty="0" smtClean="0">
                <a:latin typeface="Roboto" pitchFamily="2" charset="0"/>
                <a:ea typeface="Roboto" pitchFamily="2" charset="0"/>
              </a:rPr>
              <a:t>ENLIGHT</a:t>
            </a:r>
            <a:r>
              <a:rPr lang="lv-LV" sz="2800" b="1" dirty="0" smtClean="0">
                <a:latin typeface="Roboto" pitchFamily="2" charset="0"/>
                <a:ea typeface="Roboto" pitchFamily="2" charset="0"/>
              </a:rPr>
              <a:t> network </a:t>
            </a:r>
            <a:r>
              <a:rPr lang="lv-LV" sz="2800" dirty="0" smtClean="0">
                <a:latin typeface="Roboto" pitchFamily="2" charset="0"/>
                <a:ea typeface="Roboto" pitchFamily="2" charset="0"/>
              </a:rPr>
              <a:t>and partners</a:t>
            </a:r>
            <a:endParaRPr lang="en-GB" sz="2800" dirty="0">
              <a:latin typeface="Roboto" pitchFamily="2" charset="0"/>
              <a:ea typeface="Roboto" pitchFamily="2" charset="0"/>
            </a:endParaRPr>
          </a:p>
          <a:p>
            <a:pPr marL="457200" indent="-457200">
              <a:spcAft>
                <a:spcPts val="600"/>
              </a:spcAft>
              <a:buFont typeface="Wingdings" pitchFamily="2" charset="2"/>
              <a:buChar char="§"/>
            </a:pPr>
            <a:r>
              <a:rPr lang="en-GB" sz="2800" b="1" dirty="0" err="1">
                <a:latin typeface="Roboto" pitchFamily="2" charset="0"/>
                <a:ea typeface="Roboto" pitchFamily="2" charset="0"/>
              </a:rPr>
              <a:t>HITRI</a:t>
            </a:r>
            <a:r>
              <a:rPr lang="en-GB" sz="2800" b="1" i="1" dirty="0" err="1">
                <a:latin typeface="Roboto" pitchFamily="2" charset="0"/>
                <a:ea typeface="Roboto" pitchFamily="2" charset="0"/>
              </a:rPr>
              <a:t>plus</a:t>
            </a:r>
            <a:r>
              <a:rPr lang="en-GB" sz="2800" b="1" dirty="0">
                <a:latin typeface="Roboto" pitchFamily="2" charset="0"/>
                <a:ea typeface="Roboto" pitchFamily="2" charset="0"/>
              </a:rPr>
              <a:t> project </a:t>
            </a:r>
            <a:r>
              <a:rPr lang="en-GB" sz="2800" dirty="0">
                <a:latin typeface="Roboto" pitchFamily="2" charset="0"/>
                <a:ea typeface="Roboto" pitchFamily="2" charset="0"/>
              </a:rPr>
              <a:t>community</a:t>
            </a:r>
          </a:p>
          <a:p>
            <a:pPr marL="457200" indent="-457200">
              <a:spcAft>
                <a:spcPts val="600"/>
              </a:spcAft>
              <a:buFont typeface="Wingdings" pitchFamily="2" charset="2"/>
              <a:buChar char="§"/>
            </a:pPr>
            <a:r>
              <a:rPr lang="en-GB" sz="2800" b="1" dirty="0">
                <a:latin typeface="Roboto" pitchFamily="2" charset="0"/>
                <a:ea typeface="Roboto" pitchFamily="2" charset="0"/>
              </a:rPr>
              <a:t>PRISMAP project </a:t>
            </a:r>
            <a:r>
              <a:rPr lang="en-GB" sz="2800" dirty="0">
                <a:latin typeface="Roboto" pitchFamily="2" charset="0"/>
                <a:ea typeface="Roboto" pitchFamily="2" charset="0"/>
              </a:rPr>
              <a:t>community</a:t>
            </a:r>
          </a:p>
          <a:p>
            <a:pPr marL="457200" indent="-457200">
              <a:spcAft>
                <a:spcPts val="600"/>
              </a:spcAft>
              <a:buFont typeface="Wingdings" pitchFamily="2" charset="2"/>
              <a:buChar char="§"/>
            </a:pPr>
            <a:r>
              <a:rPr lang="lv-LV" sz="2800" dirty="0" smtClean="0">
                <a:latin typeface="Roboto" pitchFamily="2" charset="0"/>
                <a:ea typeface="Roboto" pitchFamily="2" charset="0"/>
              </a:rPr>
              <a:t>European ion therapy centers: </a:t>
            </a:r>
            <a:r>
              <a:rPr lang="en-GB" sz="2800" b="1" dirty="0" smtClean="0">
                <a:latin typeface="Roboto" pitchFamily="2" charset="0"/>
                <a:ea typeface="Roboto" pitchFamily="2" charset="0"/>
              </a:rPr>
              <a:t>HIT</a:t>
            </a:r>
            <a:r>
              <a:rPr lang="en-GB" sz="2800" b="1" dirty="0">
                <a:latin typeface="Roboto" pitchFamily="2" charset="0"/>
                <a:ea typeface="Roboto" pitchFamily="2" charset="0"/>
              </a:rPr>
              <a:t>, CNAO, </a:t>
            </a:r>
            <a:r>
              <a:rPr lang="en-GB" sz="2800" b="1" dirty="0" err="1" smtClean="0">
                <a:latin typeface="Roboto" pitchFamily="2" charset="0"/>
                <a:ea typeface="Roboto" pitchFamily="2" charset="0"/>
              </a:rPr>
              <a:t>MedAustro</a:t>
            </a:r>
            <a:r>
              <a:rPr lang="lv-LV" sz="2800" b="1" dirty="0" smtClean="0">
                <a:latin typeface="Roboto" pitchFamily="2" charset="0"/>
                <a:ea typeface="Roboto" pitchFamily="2" charset="0"/>
              </a:rPr>
              <a:t>n, MIT</a:t>
            </a:r>
            <a:endParaRPr lang="en-GB" sz="2800" b="1" dirty="0">
              <a:latin typeface="Roboto" pitchFamily="2" charset="0"/>
              <a:ea typeface="Roboto" pitchFamily="2" charset="0"/>
            </a:endParaRPr>
          </a:p>
        </p:txBody>
      </p:sp>
    </p:spTree>
    <p:extLst>
      <p:ext uri="{BB962C8B-B14F-4D97-AF65-F5344CB8AC3E}">
        <p14:creationId xmlns:p14="http://schemas.microsoft.com/office/powerpoint/2010/main" val="112674120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isnstūris 20">
            <a:extLst>
              <a:ext uri="{FF2B5EF4-FFF2-40B4-BE49-F238E27FC236}">
                <a16:creationId xmlns:a16="http://schemas.microsoft.com/office/drawing/2014/main" xmlns="" id="{70A0F4BA-F70E-4ACC-8179-C2094CA3553B}"/>
              </a:ext>
            </a:extLst>
          </p:cNvPr>
          <p:cNvSpPr/>
          <p:nvPr/>
        </p:nvSpPr>
        <p:spPr>
          <a:xfrm>
            <a:off x="0" y="2296239"/>
            <a:ext cx="12192000" cy="221343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latin typeface="Roboto" panose="02000000000000000000" pitchFamily="2" charset="0"/>
                <a:ea typeface="Roboto" panose="02000000000000000000" pitchFamily="2" charset="0"/>
                <a:cs typeface="Roboto" panose="02000000000000000000" pitchFamily="2" charset="0"/>
              </a:rPr>
              <a:t>An </a:t>
            </a:r>
            <a:r>
              <a:rPr lang="en-GB" sz="4800" b="1" dirty="0" smtClean="0">
                <a:latin typeface="Roboto" panose="02000000000000000000" pitchFamily="2" charset="0"/>
                <a:ea typeface="Roboto" panose="02000000000000000000" pitchFamily="2" charset="0"/>
                <a:cs typeface="Roboto" panose="02000000000000000000" pitchFamily="2" charset="0"/>
              </a:rPr>
              <a:t>exciting</a:t>
            </a:r>
            <a:r>
              <a:rPr lang="lv-LV" sz="4800" b="1" dirty="0" smtClean="0">
                <a:latin typeface="Roboto" panose="02000000000000000000" pitchFamily="2" charset="0"/>
                <a:ea typeface="Roboto" panose="02000000000000000000" pitchFamily="2" charset="0"/>
                <a:cs typeface="Roboto" panose="02000000000000000000" pitchFamily="2" charset="0"/>
              </a:rPr>
              <a:t>, unique</a:t>
            </a:r>
            <a:r>
              <a:rPr lang="en-GB" sz="4800" b="1" dirty="0" smtClean="0">
                <a:latin typeface="Roboto" panose="02000000000000000000" pitchFamily="2" charset="0"/>
                <a:ea typeface="Roboto" panose="02000000000000000000" pitchFamily="2" charset="0"/>
                <a:cs typeface="Roboto" panose="02000000000000000000" pitchFamily="2" charset="0"/>
              </a:rPr>
              <a:t> </a:t>
            </a:r>
            <a:r>
              <a:rPr lang="en-GB" sz="4800" b="1" dirty="0">
                <a:latin typeface="Roboto" panose="02000000000000000000" pitchFamily="2" charset="0"/>
                <a:ea typeface="Roboto" panose="02000000000000000000" pitchFamily="2" charset="0"/>
                <a:cs typeface="Roboto" panose="02000000000000000000" pitchFamily="2" charset="0"/>
              </a:rPr>
              <a:t>and uniting opportunity not to be </a:t>
            </a:r>
            <a:r>
              <a:rPr lang="en-GB" sz="4800" b="1" dirty="0" smtClean="0">
                <a:latin typeface="Roboto" panose="02000000000000000000" pitchFamily="2" charset="0"/>
                <a:ea typeface="Roboto" panose="02000000000000000000" pitchFamily="2" charset="0"/>
                <a:cs typeface="Roboto" panose="02000000000000000000" pitchFamily="2" charset="0"/>
              </a:rPr>
              <a:t>missed</a:t>
            </a:r>
            <a:r>
              <a:rPr lang="lv-LV" sz="4800" b="1" dirty="0" smtClean="0">
                <a:latin typeface="Roboto" panose="02000000000000000000" pitchFamily="2" charset="0"/>
                <a:ea typeface="Roboto" panose="02000000000000000000" pitchFamily="2" charset="0"/>
                <a:cs typeface="Roboto" panose="02000000000000000000" pitchFamily="2" charset="0"/>
              </a:rPr>
              <a:t> . . . </a:t>
            </a:r>
            <a:r>
              <a:rPr lang="en-GB" sz="4800" b="1" dirty="0" smtClean="0">
                <a:latin typeface="Roboto" panose="02000000000000000000" pitchFamily="2" charset="0"/>
                <a:ea typeface="Roboto" panose="02000000000000000000" pitchFamily="2" charset="0"/>
                <a:cs typeface="Roboto" panose="02000000000000000000" pitchFamily="2" charset="0"/>
              </a:rPr>
              <a:t> </a:t>
            </a:r>
            <a:endParaRPr lang="en-US" sz="48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6855907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irsraksts 6">
            <a:extLst>
              <a:ext uri="{FF2B5EF4-FFF2-40B4-BE49-F238E27FC236}">
                <a16:creationId xmlns:a16="http://schemas.microsoft.com/office/drawing/2014/main" xmlns="" id="{7551D141-E14F-2F42-9A9F-35971F49C225}"/>
              </a:ext>
            </a:extLst>
          </p:cNvPr>
          <p:cNvSpPr>
            <a:spLocks noGrp="1"/>
          </p:cNvSpPr>
          <p:nvPr>
            <p:ph type="ctrTitle"/>
          </p:nvPr>
        </p:nvSpPr>
        <p:spPr>
          <a:xfrm>
            <a:off x="0" y="2235200"/>
            <a:ext cx="12192000" cy="2892612"/>
          </a:xfrm>
        </p:spPr>
        <p:txBody>
          <a:bodyPr anchor="ctr">
            <a:normAutofit/>
          </a:bodyPr>
          <a:lstStyle/>
          <a:p>
            <a: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t>Thank you for</a:t>
            </a:r>
            <a:b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8800" b="1" dirty="0">
                <a:solidFill>
                  <a:schemeClr val="bg1"/>
                </a:solidFill>
                <a:latin typeface="Roboto" panose="02000000000000000000" pitchFamily="2" charset="0"/>
                <a:ea typeface="Roboto" panose="02000000000000000000" pitchFamily="2" charset="0"/>
                <a:cs typeface="Roboto" panose="02000000000000000000" pitchFamily="2" charset="0"/>
              </a:rPr>
              <a:t>your attention !</a:t>
            </a:r>
          </a:p>
        </p:txBody>
      </p:sp>
    </p:spTree>
    <p:extLst>
      <p:ext uri="{BB962C8B-B14F-4D97-AF65-F5344CB8AC3E}">
        <p14:creationId xmlns:p14="http://schemas.microsoft.com/office/powerpoint/2010/main" val="186684975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pPr algn="l"/>
            <a:r>
              <a:rPr lang="en-US" dirty="0"/>
              <a:t>In unison with medical community: </a:t>
            </a:r>
            <a:r>
              <a:rPr lang="en-US" b="1" dirty="0"/>
              <a:t>professional societies</a:t>
            </a:r>
          </a:p>
        </p:txBody>
      </p:sp>
      <p:cxnSp>
        <p:nvCxnSpPr>
          <p:cNvPr id="2" name="Taisns savienotājs 1">
            <a:extLst>
              <a:ext uri="{FF2B5EF4-FFF2-40B4-BE49-F238E27FC236}">
                <a16:creationId xmlns:a16="http://schemas.microsoft.com/office/drawing/2014/main" xmlns="" id="{A9220375-E2A5-B7D2-2820-35DF98915EFE}"/>
              </a:ext>
            </a:extLst>
          </p:cNvPr>
          <p:cNvCxnSpPr>
            <a:cxnSpLocks/>
          </p:cNvCxnSpPr>
          <p:nvPr/>
        </p:nvCxnSpPr>
        <p:spPr>
          <a:xfrm>
            <a:off x="331738" y="479395"/>
            <a:ext cx="0" cy="6296664"/>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 name="Ovāls 4">
            <a:extLst>
              <a:ext uri="{FF2B5EF4-FFF2-40B4-BE49-F238E27FC236}">
                <a16:creationId xmlns:a16="http://schemas.microsoft.com/office/drawing/2014/main" xmlns="" id="{54E57D30-289F-4EE9-B643-B39E0B46E56C}"/>
              </a:ext>
            </a:extLst>
          </p:cNvPr>
          <p:cNvSpPr/>
          <p:nvPr/>
        </p:nvSpPr>
        <p:spPr>
          <a:xfrm>
            <a:off x="104599" y="1011847"/>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0" name="Ovāls 9">
            <a:extLst>
              <a:ext uri="{FF2B5EF4-FFF2-40B4-BE49-F238E27FC236}">
                <a16:creationId xmlns:a16="http://schemas.microsoft.com/office/drawing/2014/main" xmlns="" id="{FAB749F4-B3E7-BD7D-D31D-5A9BB22159BC}"/>
              </a:ext>
            </a:extLst>
          </p:cNvPr>
          <p:cNvSpPr/>
          <p:nvPr/>
        </p:nvSpPr>
        <p:spPr>
          <a:xfrm>
            <a:off x="114885" y="1860685"/>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1" name="Ovāls 10">
            <a:extLst>
              <a:ext uri="{FF2B5EF4-FFF2-40B4-BE49-F238E27FC236}">
                <a16:creationId xmlns:a16="http://schemas.microsoft.com/office/drawing/2014/main" xmlns="" id="{9536B897-75FA-3A37-0B42-8EE7DDFCC6B7}"/>
              </a:ext>
            </a:extLst>
          </p:cNvPr>
          <p:cNvSpPr/>
          <p:nvPr/>
        </p:nvSpPr>
        <p:spPr>
          <a:xfrm>
            <a:off x="114886" y="2772475"/>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2" name="Taisnstūris 11">
            <a:extLst>
              <a:ext uri="{FF2B5EF4-FFF2-40B4-BE49-F238E27FC236}">
                <a16:creationId xmlns:a16="http://schemas.microsoft.com/office/drawing/2014/main" xmlns="" id="{213EC5EA-A1F3-FA65-38B1-D5E4635E1582}"/>
              </a:ext>
            </a:extLst>
          </p:cNvPr>
          <p:cNvSpPr/>
          <p:nvPr/>
        </p:nvSpPr>
        <p:spPr>
          <a:xfrm>
            <a:off x="32749" y="5791767"/>
            <a:ext cx="771532" cy="770957"/>
          </a:xfrm>
          <a:prstGeom prst="rect">
            <a:avLst/>
          </a:prstGeom>
          <a:gradFill>
            <a:gsLst>
              <a:gs pos="0">
                <a:schemeClr val="accent1">
                  <a:lumMod val="5000"/>
                  <a:lumOff val="95000"/>
                  <a:alpha val="0"/>
                </a:schemeClr>
              </a:gs>
              <a:gs pos="36000">
                <a:srgbClr val="E7F3FF"/>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5" name="TextBox 14">
            <a:extLst>
              <a:ext uri="{FF2B5EF4-FFF2-40B4-BE49-F238E27FC236}">
                <a16:creationId xmlns:a16="http://schemas.microsoft.com/office/drawing/2014/main" xmlns="" id="{99AF33BB-562B-8A33-8A93-36EC8197798A}"/>
              </a:ext>
            </a:extLst>
          </p:cNvPr>
          <p:cNvSpPr txBox="1"/>
          <p:nvPr/>
        </p:nvSpPr>
        <p:spPr>
          <a:xfrm>
            <a:off x="574788" y="1031777"/>
            <a:ext cx="9000743"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the 8</a:t>
            </a:r>
            <a:r>
              <a:rPr lang="en-US" baseline="30000" dirty="0">
                <a:solidFill>
                  <a:prstClr val="black"/>
                </a:solidFill>
                <a:latin typeface="Roboto" panose="02000000000000000000" pitchFamily="2" charset="0"/>
                <a:ea typeface="Roboto" panose="02000000000000000000" pitchFamily="2" charset="0"/>
                <a:cs typeface="Roboto" panose="02000000000000000000" pitchFamily="2" charset="0"/>
              </a:rPr>
              <a:t>th</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 Baltic Radiology congress</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6" name="Ovāls 15">
            <a:extLst>
              <a:ext uri="{FF2B5EF4-FFF2-40B4-BE49-F238E27FC236}">
                <a16:creationId xmlns:a16="http://schemas.microsoft.com/office/drawing/2014/main" xmlns="" id="{F1D959DE-0FA5-677F-52EE-F93FC2B711E2}"/>
              </a:ext>
            </a:extLst>
          </p:cNvPr>
          <p:cNvSpPr/>
          <p:nvPr/>
        </p:nvSpPr>
        <p:spPr>
          <a:xfrm>
            <a:off x="114886" y="368658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7" name="TextBox 16">
            <a:extLst>
              <a:ext uri="{FF2B5EF4-FFF2-40B4-BE49-F238E27FC236}">
                <a16:creationId xmlns:a16="http://schemas.microsoft.com/office/drawing/2014/main" xmlns="" id="{D96CCAF6-B311-593E-BF76-A45E5518137A}"/>
              </a:ext>
            </a:extLst>
          </p:cNvPr>
          <p:cNvSpPr txBox="1"/>
          <p:nvPr/>
        </p:nvSpPr>
        <p:spPr>
          <a:xfrm>
            <a:off x="585074" y="1895641"/>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Jan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Lithuanian Society of Radiation Therapy conference </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8" name="TextBox 17">
            <a:extLst>
              <a:ext uri="{FF2B5EF4-FFF2-40B4-BE49-F238E27FC236}">
                <a16:creationId xmlns:a16="http://schemas.microsoft.com/office/drawing/2014/main" xmlns="" id="{B78272EB-4313-B469-F220-A559E6060AEE}"/>
              </a:ext>
            </a:extLst>
          </p:cNvPr>
          <p:cNvSpPr txBox="1"/>
          <p:nvPr/>
        </p:nvSpPr>
        <p:spPr>
          <a:xfrm>
            <a:off x="585075" y="2794814"/>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Mar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for Latvian Therapeutical Radiology Association</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9" name="TextBox 18">
            <a:extLst>
              <a:ext uri="{FF2B5EF4-FFF2-40B4-BE49-F238E27FC236}">
                <a16:creationId xmlns:a16="http://schemas.microsoft.com/office/drawing/2014/main" xmlns="" id="{79BC6256-467B-266B-E2E2-4C3C1387DF51}"/>
              </a:ext>
            </a:extLst>
          </p:cNvPr>
          <p:cNvSpPr txBox="1"/>
          <p:nvPr/>
        </p:nvSpPr>
        <p:spPr>
          <a:xfrm>
            <a:off x="575550" y="4609800"/>
            <a:ext cx="11635497"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Jun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19</a:t>
            </a:r>
            <a:r>
              <a:rPr lang="en-US" baseline="30000" dirty="0">
                <a:solidFill>
                  <a:prstClr val="black"/>
                </a:solidFill>
                <a:latin typeface="Roboto" panose="02000000000000000000" pitchFamily="2" charset="0"/>
                <a:ea typeface="Roboto" panose="02000000000000000000" pitchFamily="2" charset="0"/>
                <a:cs typeface="Roboto" panose="02000000000000000000" pitchFamily="2" charset="0"/>
              </a:rPr>
              <a:t>th</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 Nordic-Baltic Conference on Biomedical Engineering and Medical Physics</a:t>
            </a:r>
          </a:p>
        </p:txBody>
      </p:sp>
      <p:sp>
        <p:nvSpPr>
          <p:cNvPr id="20" name="Ovāls 19">
            <a:extLst>
              <a:ext uri="{FF2B5EF4-FFF2-40B4-BE49-F238E27FC236}">
                <a16:creationId xmlns:a16="http://schemas.microsoft.com/office/drawing/2014/main" xmlns="" id="{8BCEE0BB-47C8-8A79-6A67-7FA36E9E36A6}"/>
              </a:ext>
            </a:extLst>
          </p:cNvPr>
          <p:cNvSpPr/>
          <p:nvPr/>
        </p:nvSpPr>
        <p:spPr>
          <a:xfrm>
            <a:off x="114886" y="457262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1" name="Ovāls 20">
            <a:extLst>
              <a:ext uri="{FF2B5EF4-FFF2-40B4-BE49-F238E27FC236}">
                <a16:creationId xmlns:a16="http://schemas.microsoft.com/office/drawing/2014/main" xmlns="" id="{349A440B-D139-2523-5303-F55719C859A9}"/>
              </a:ext>
            </a:extLst>
          </p:cNvPr>
          <p:cNvSpPr/>
          <p:nvPr/>
        </p:nvSpPr>
        <p:spPr>
          <a:xfrm>
            <a:off x="114886" y="546343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3" name="TextBox 22">
            <a:extLst>
              <a:ext uri="{FF2B5EF4-FFF2-40B4-BE49-F238E27FC236}">
                <a16:creationId xmlns:a16="http://schemas.microsoft.com/office/drawing/2014/main" xmlns="" id="{042DF5CF-D193-2FC9-8A39-E0E63D95B7A7}"/>
              </a:ext>
            </a:extLst>
          </p:cNvPr>
          <p:cNvSpPr txBox="1"/>
          <p:nvPr/>
        </p:nvSpPr>
        <p:spPr>
          <a:xfrm>
            <a:off x="576897" y="3719167"/>
            <a:ext cx="949146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Spring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Discussions on conceptual idea with Baltic Nuclear Medicine Association</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27" name="TextBox 26">
            <a:extLst>
              <a:ext uri="{FF2B5EF4-FFF2-40B4-BE49-F238E27FC236}">
                <a16:creationId xmlns:a16="http://schemas.microsoft.com/office/drawing/2014/main" xmlns="" id="{C6B0D46A-8351-BE62-BB02-2E249B5CC5CB}"/>
              </a:ext>
            </a:extLst>
          </p:cNvPr>
          <p:cNvSpPr txBox="1"/>
          <p:nvPr/>
        </p:nvSpPr>
        <p:spPr>
          <a:xfrm>
            <a:off x="574788" y="5496537"/>
            <a:ext cx="11635497"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Jun 2023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at Educational course of International Stereotactic Radiotherapy Society held in Latvia</a:t>
            </a:r>
          </a:p>
        </p:txBody>
      </p:sp>
    </p:spTree>
    <p:extLst>
      <p:ext uri="{BB962C8B-B14F-4D97-AF65-F5344CB8AC3E}">
        <p14:creationId xmlns:p14="http://schemas.microsoft.com/office/powerpoint/2010/main" val="36186946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500" fill="hold"/>
                                        <p:tgtEl>
                                          <p:spTgt spid="5"/>
                                        </p:tgtEl>
                                        <p:attrNameLst>
                                          <p:attrName>fillcolor</p:attrName>
                                        </p:attrNameLst>
                                      </p:cBhvr>
                                      <p:to>
                                        <a:srgbClr val="00B0F0"/>
                                      </p:to>
                                    </p:animClr>
                                    <p:set>
                                      <p:cBhvr>
                                        <p:cTn id="7" dur="500" fill="hold"/>
                                        <p:tgtEl>
                                          <p:spTgt spid="5"/>
                                        </p:tgtEl>
                                        <p:attrNameLst>
                                          <p:attrName>fill.type</p:attrName>
                                        </p:attrNameLst>
                                      </p:cBhvr>
                                      <p:to>
                                        <p:strVal val="solid"/>
                                      </p:to>
                                    </p:set>
                                    <p:set>
                                      <p:cBhvr>
                                        <p:cTn id="8" dur="500" fill="hold"/>
                                        <p:tgtEl>
                                          <p:spTgt spid="5"/>
                                        </p:tgtEl>
                                        <p:attrNameLst>
                                          <p:attrName>fill.on</p:attrName>
                                        </p:attrNameLst>
                                      </p:cBhvr>
                                      <p:to>
                                        <p:strVal val="true"/>
                                      </p:to>
                                    </p:set>
                                  </p:childTnLst>
                                </p:cTn>
                              </p:par>
                            </p:childTnLst>
                          </p:cTn>
                        </p:par>
                        <p:par>
                          <p:cTn id="9" fill="hold">
                            <p:stCondLst>
                              <p:cond delay="500"/>
                            </p:stCondLst>
                            <p:childTnLst>
                              <p:par>
                                <p:cTn id="10" presetID="1" presetClass="emph" presetSubtype="2" fill="hold" nodeType="afterEffect">
                                  <p:stCondLst>
                                    <p:cond delay="0"/>
                                  </p:stCondLst>
                                  <p:childTnLst>
                                    <p:animClr clrSpc="rgb" dir="cw">
                                      <p:cBhvr>
                                        <p:cTn id="11" dur="500" fill="hold"/>
                                        <p:tgtEl>
                                          <p:spTgt spid="10"/>
                                        </p:tgtEl>
                                        <p:attrNameLst>
                                          <p:attrName>fillcolor</p:attrName>
                                        </p:attrNameLst>
                                      </p:cBhvr>
                                      <p:to>
                                        <a:srgbClr val="00B0F0"/>
                                      </p:to>
                                    </p:animClr>
                                    <p:set>
                                      <p:cBhvr>
                                        <p:cTn id="12" dur="500" fill="hold"/>
                                        <p:tgtEl>
                                          <p:spTgt spid="10"/>
                                        </p:tgtEl>
                                        <p:attrNameLst>
                                          <p:attrName>fill.type</p:attrName>
                                        </p:attrNameLst>
                                      </p:cBhvr>
                                      <p:to>
                                        <p:strVal val="solid"/>
                                      </p:to>
                                    </p:set>
                                    <p:set>
                                      <p:cBhvr>
                                        <p:cTn id="13" dur="500" fill="hold"/>
                                        <p:tgtEl>
                                          <p:spTgt spid="10"/>
                                        </p:tgtEl>
                                        <p:attrNameLst>
                                          <p:attrName>fill.on</p:attrName>
                                        </p:attrNameLst>
                                      </p:cBhvr>
                                      <p:to>
                                        <p:strVal val="true"/>
                                      </p:to>
                                    </p:set>
                                  </p:childTnLst>
                                </p:cTn>
                              </p:par>
                            </p:childTnLst>
                          </p:cTn>
                        </p:par>
                        <p:par>
                          <p:cTn id="14" fill="hold">
                            <p:stCondLst>
                              <p:cond delay="1000"/>
                            </p:stCondLst>
                            <p:childTnLst>
                              <p:par>
                                <p:cTn id="15" presetID="1" presetClass="emph" presetSubtype="2" fill="hold" nodeType="afterEffect">
                                  <p:stCondLst>
                                    <p:cond delay="0"/>
                                  </p:stCondLst>
                                  <p:childTnLst>
                                    <p:animClr clrSpc="rgb" dir="cw">
                                      <p:cBhvr>
                                        <p:cTn id="16" dur="500" fill="hold"/>
                                        <p:tgtEl>
                                          <p:spTgt spid="11"/>
                                        </p:tgtEl>
                                        <p:attrNameLst>
                                          <p:attrName>fillcolor</p:attrName>
                                        </p:attrNameLst>
                                      </p:cBhvr>
                                      <p:to>
                                        <a:srgbClr val="00B0F0"/>
                                      </p:to>
                                    </p:animClr>
                                    <p:set>
                                      <p:cBhvr>
                                        <p:cTn id="17" dur="500" fill="hold"/>
                                        <p:tgtEl>
                                          <p:spTgt spid="11"/>
                                        </p:tgtEl>
                                        <p:attrNameLst>
                                          <p:attrName>fill.type</p:attrName>
                                        </p:attrNameLst>
                                      </p:cBhvr>
                                      <p:to>
                                        <p:strVal val="solid"/>
                                      </p:to>
                                    </p:set>
                                    <p:set>
                                      <p:cBhvr>
                                        <p:cTn id="18" dur="500" fill="hold"/>
                                        <p:tgtEl>
                                          <p:spTgt spid="11"/>
                                        </p:tgtEl>
                                        <p:attrNameLst>
                                          <p:attrName>fill.on</p:attrName>
                                        </p:attrNameLst>
                                      </p:cBhvr>
                                      <p:to>
                                        <p:strVal val="true"/>
                                      </p:to>
                                    </p:set>
                                  </p:childTnLst>
                                </p:cTn>
                              </p:par>
                            </p:childTnLst>
                          </p:cTn>
                        </p:par>
                        <p:par>
                          <p:cTn id="19" fill="hold">
                            <p:stCondLst>
                              <p:cond delay="1500"/>
                            </p:stCondLst>
                            <p:childTnLst>
                              <p:par>
                                <p:cTn id="20" presetID="1" presetClass="emph" presetSubtype="2" fill="hold" nodeType="afterEffect">
                                  <p:stCondLst>
                                    <p:cond delay="0"/>
                                  </p:stCondLst>
                                  <p:childTnLst>
                                    <p:animClr clrSpc="rgb" dir="cw">
                                      <p:cBhvr>
                                        <p:cTn id="21" dur="500" fill="hold"/>
                                        <p:tgtEl>
                                          <p:spTgt spid="16"/>
                                        </p:tgtEl>
                                        <p:attrNameLst>
                                          <p:attrName>fillcolor</p:attrName>
                                        </p:attrNameLst>
                                      </p:cBhvr>
                                      <p:to>
                                        <a:srgbClr val="00B0F0"/>
                                      </p:to>
                                    </p:animClr>
                                    <p:set>
                                      <p:cBhvr>
                                        <p:cTn id="22" dur="500" fill="hold"/>
                                        <p:tgtEl>
                                          <p:spTgt spid="16"/>
                                        </p:tgtEl>
                                        <p:attrNameLst>
                                          <p:attrName>fill.type</p:attrName>
                                        </p:attrNameLst>
                                      </p:cBhvr>
                                      <p:to>
                                        <p:strVal val="solid"/>
                                      </p:to>
                                    </p:set>
                                    <p:set>
                                      <p:cBhvr>
                                        <p:cTn id="23" dur="500" fill="hold"/>
                                        <p:tgtEl>
                                          <p:spTgt spid="16"/>
                                        </p:tgtEl>
                                        <p:attrNameLst>
                                          <p:attrName>fill.on</p:attrName>
                                        </p:attrNameLst>
                                      </p:cBhvr>
                                      <p:to>
                                        <p:strVal val="true"/>
                                      </p:to>
                                    </p:set>
                                  </p:childTnLst>
                                </p:cTn>
                              </p:par>
                            </p:childTnLst>
                          </p:cTn>
                        </p:par>
                        <p:par>
                          <p:cTn id="24" fill="hold">
                            <p:stCondLst>
                              <p:cond delay="2000"/>
                            </p:stCondLst>
                            <p:childTnLst>
                              <p:par>
                                <p:cTn id="25" presetID="1" presetClass="emph" presetSubtype="2" fill="hold" nodeType="afterEffect">
                                  <p:stCondLst>
                                    <p:cond delay="0"/>
                                  </p:stCondLst>
                                  <p:childTnLst>
                                    <p:animClr clrSpc="rgb" dir="cw">
                                      <p:cBhvr>
                                        <p:cTn id="26" dur="500" fill="hold"/>
                                        <p:tgtEl>
                                          <p:spTgt spid="20"/>
                                        </p:tgtEl>
                                        <p:attrNameLst>
                                          <p:attrName>fillcolor</p:attrName>
                                        </p:attrNameLst>
                                      </p:cBhvr>
                                      <p:to>
                                        <a:srgbClr val="00B0F0"/>
                                      </p:to>
                                    </p:animClr>
                                    <p:set>
                                      <p:cBhvr>
                                        <p:cTn id="27" dur="500" fill="hold"/>
                                        <p:tgtEl>
                                          <p:spTgt spid="20"/>
                                        </p:tgtEl>
                                        <p:attrNameLst>
                                          <p:attrName>fill.type</p:attrName>
                                        </p:attrNameLst>
                                      </p:cBhvr>
                                      <p:to>
                                        <p:strVal val="solid"/>
                                      </p:to>
                                    </p:set>
                                    <p:set>
                                      <p:cBhvr>
                                        <p:cTn id="28" dur="500" fill="hold"/>
                                        <p:tgtEl>
                                          <p:spTgt spid="20"/>
                                        </p:tgtEl>
                                        <p:attrNameLst>
                                          <p:attrName>fill.on</p:attrName>
                                        </p:attrNameLst>
                                      </p:cBhvr>
                                      <p:to>
                                        <p:strVal val="true"/>
                                      </p:to>
                                    </p:set>
                                  </p:childTnLst>
                                </p:cTn>
                              </p:par>
                            </p:childTnLst>
                          </p:cTn>
                        </p:par>
                        <p:par>
                          <p:cTn id="29" fill="hold">
                            <p:stCondLst>
                              <p:cond delay="2500"/>
                            </p:stCondLst>
                            <p:childTnLst>
                              <p:par>
                                <p:cTn id="30" presetID="1" presetClass="emph" presetSubtype="2" fill="hold" nodeType="afterEffect">
                                  <p:stCondLst>
                                    <p:cond delay="0"/>
                                  </p:stCondLst>
                                  <p:childTnLst>
                                    <p:animClr clrSpc="rgb" dir="cw">
                                      <p:cBhvr>
                                        <p:cTn id="31" dur="500" fill="hold"/>
                                        <p:tgtEl>
                                          <p:spTgt spid="21"/>
                                        </p:tgtEl>
                                        <p:attrNameLst>
                                          <p:attrName>fillcolor</p:attrName>
                                        </p:attrNameLst>
                                      </p:cBhvr>
                                      <p:to>
                                        <a:srgbClr val="00B0F0"/>
                                      </p:to>
                                    </p:animClr>
                                    <p:set>
                                      <p:cBhvr>
                                        <p:cTn id="32" dur="500" fill="hold"/>
                                        <p:tgtEl>
                                          <p:spTgt spid="21"/>
                                        </p:tgtEl>
                                        <p:attrNameLst>
                                          <p:attrName>fill.type</p:attrName>
                                        </p:attrNameLst>
                                      </p:cBhvr>
                                      <p:to>
                                        <p:strVal val="solid"/>
                                      </p:to>
                                    </p:set>
                                    <p:set>
                                      <p:cBhvr>
                                        <p:cTn id="33" dur="500" fill="hold"/>
                                        <p:tgtEl>
                                          <p:spTgt spid="2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Virsraksts 5">
            <a:extLst>
              <a:ext uri="{FF2B5EF4-FFF2-40B4-BE49-F238E27FC236}">
                <a16:creationId xmlns:a16="http://schemas.microsoft.com/office/drawing/2014/main" xmlns="" id="{05C549FB-D1A8-21C9-B6AC-979451C8EB96}"/>
              </a:ext>
            </a:extLst>
          </p:cNvPr>
          <p:cNvSpPr>
            <a:spLocks noGrp="1"/>
          </p:cNvSpPr>
          <p:nvPr>
            <p:ph type="title"/>
          </p:nvPr>
        </p:nvSpPr>
        <p:spPr>
          <a:xfrm>
            <a:off x="816745" y="1"/>
            <a:ext cx="11375253" cy="479394"/>
          </a:xfrm>
        </p:spPr>
        <p:txBody>
          <a:bodyPr/>
          <a:lstStyle/>
          <a:p>
            <a:pPr algn="l"/>
            <a:r>
              <a:rPr lang="lv-LV" b="1" dirty="0" smtClean="0"/>
              <a:t>Milestones achieved</a:t>
            </a:r>
            <a:endParaRPr lang="en-US" b="1" dirty="0"/>
          </a:p>
        </p:txBody>
      </p:sp>
      <p:sp>
        <p:nvSpPr>
          <p:cNvPr id="23" name="Taisnstūris 22">
            <a:extLst>
              <a:ext uri="{FF2B5EF4-FFF2-40B4-BE49-F238E27FC236}">
                <a16:creationId xmlns:a16="http://schemas.microsoft.com/office/drawing/2014/main" xmlns="" id="{593503DE-2278-3B10-A74F-C79FF855E146}"/>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āls 23">
            <a:extLst>
              <a:ext uri="{FF2B5EF4-FFF2-40B4-BE49-F238E27FC236}">
                <a16:creationId xmlns:a16="http://schemas.microsoft.com/office/drawing/2014/main" xmlns="" id="{A7FA7F42-755E-448E-47D8-EE631955D752}"/>
              </a:ext>
            </a:extLst>
          </p:cNvPr>
          <p:cNvSpPr/>
          <p:nvPr/>
        </p:nvSpPr>
        <p:spPr>
          <a:xfrm>
            <a:off x="6430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xmlns="" id="{1FDBCF0D-6ABE-ED71-D137-A4EDB442B9D7}"/>
              </a:ext>
            </a:extLst>
          </p:cNvPr>
          <p:cNvSpPr/>
          <p:nvPr/>
        </p:nvSpPr>
        <p:spPr>
          <a:xfrm>
            <a:off x="100224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9" name="Ovāls 28">
            <a:extLst>
              <a:ext uri="{FF2B5EF4-FFF2-40B4-BE49-F238E27FC236}">
                <a16:creationId xmlns:a16="http://schemas.microsoft.com/office/drawing/2014/main" xmlns="" id="{39DDE8D3-E059-1632-080D-1708B9EF3D5F}"/>
              </a:ext>
            </a:extLst>
          </p:cNvPr>
          <p:cNvSpPr/>
          <p:nvPr/>
        </p:nvSpPr>
        <p:spPr>
          <a:xfrm>
            <a:off x="214538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1" name="Taisnstūris 50">
            <a:extLst>
              <a:ext uri="{FF2B5EF4-FFF2-40B4-BE49-F238E27FC236}">
                <a16:creationId xmlns:a16="http://schemas.microsoft.com/office/drawing/2014/main" xmlns="" id="{9464C5E9-C29C-8CC6-FADC-9E2B0078BC89}"/>
              </a:ext>
            </a:extLst>
          </p:cNvPr>
          <p:cNvSpPr/>
          <p:nvPr/>
        </p:nvSpPr>
        <p:spPr>
          <a:xfrm>
            <a:off x="406584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30" name="Ovāls 29">
            <a:extLst>
              <a:ext uri="{FF2B5EF4-FFF2-40B4-BE49-F238E27FC236}">
                <a16:creationId xmlns:a16="http://schemas.microsoft.com/office/drawing/2014/main" xmlns="" id="{3D099F98-BF12-7081-32F5-9E51E77C585D}"/>
              </a:ext>
            </a:extLst>
          </p:cNvPr>
          <p:cNvSpPr/>
          <p:nvPr/>
        </p:nvSpPr>
        <p:spPr>
          <a:xfrm>
            <a:off x="380051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4" name="Taisns savienotājs 33">
            <a:extLst>
              <a:ext uri="{FF2B5EF4-FFF2-40B4-BE49-F238E27FC236}">
                <a16:creationId xmlns:a16="http://schemas.microsoft.com/office/drawing/2014/main" xmlns="" id="{BD5F2649-57CF-592A-E0E5-A1ECE31698BB}"/>
              </a:ext>
            </a:extLst>
          </p:cNvPr>
          <p:cNvCxnSpPr>
            <a:cxnSpLocks/>
          </p:cNvCxnSpPr>
          <p:nvPr/>
        </p:nvCxnSpPr>
        <p:spPr>
          <a:xfrm>
            <a:off x="7519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xmlns="" id="{F11FC972-99A4-17B9-50D8-97DB2D71B1A2}"/>
              </a:ext>
            </a:extLst>
          </p:cNvPr>
          <p:cNvSpPr txBox="1"/>
          <p:nvPr/>
        </p:nvSpPr>
        <p:spPr>
          <a:xfrm>
            <a:off x="6430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6" name="Taisns savienotājs 35">
            <a:extLst>
              <a:ext uri="{FF2B5EF4-FFF2-40B4-BE49-F238E27FC236}">
                <a16:creationId xmlns:a16="http://schemas.microsoft.com/office/drawing/2014/main" xmlns="" id="{BE725525-4CC1-9EFA-0242-D5AB9DD1FC65}"/>
              </a:ext>
            </a:extLst>
          </p:cNvPr>
          <p:cNvCxnSpPr>
            <a:cxnSpLocks/>
          </p:cNvCxnSpPr>
          <p:nvPr/>
        </p:nvCxnSpPr>
        <p:spPr>
          <a:xfrm>
            <a:off x="101176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B92BB42E-A48F-B0F0-5A92-917F483F26ED}"/>
              </a:ext>
            </a:extLst>
          </p:cNvPr>
          <p:cNvSpPr txBox="1"/>
          <p:nvPr/>
        </p:nvSpPr>
        <p:spPr>
          <a:xfrm>
            <a:off x="101176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38" name="TextBox 37">
            <a:extLst>
              <a:ext uri="{FF2B5EF4-FFF2-40B4-BE49-F238E27FC236}">
                <a16:creationId xmlns:a16="http://schemas.microsoft.com/office/drawing/2014/main" xmlns="" id="{15E43C5B-9BC2-9E8F-412A-7694630B3623}"/>
              </a:ext>
            </a:extLst>
          </p:cNvPr>
          <p:cNvSpPr txBox="1"/>
          <p:nvPr/>
        </p:nvSpPr>
        <p:spPr>
          <a:xfrm>
            <a:off x="380234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39" name="Taisns savienotājs 38">
            <a:extLst>
              <a:ext uri="{FF2B5EF4-FFF2-40B4-BE49-F238E27FC236}">
                <a16:creationId xmlns:a16="http://schemas.microsoft.com/office/drawing/2014/main" xmlns="" id="{E14CAC1F-BD04-9E7E-200F-0DEB1CD164C1}"/>
              </a:ext>
            </a:extLst>
          </p:cNvPr>
          <p:cNvCxnSpPr>
            <a:cxnSpLocks/>
          </p:cNvCxnSpPr>
          <p:nvPr/>
        </p:nvCxnSpPr>
        <p:spPr>
          <a:xfrm>
            <a:off x="214093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xmlns="" id="{C0047684-28B1-07EA-B21A-8A21B65B1122}"/>
              </a:ext>
            </a:extLst>
          </p:cNvPr>
          <p:cNvSpPr txBox="1"/>
          <p:nvPr/>
        </p:nvSpPr>
        <p:spPr>
          <a:xfrm>
            <a:off x="214093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1" name="TextBox 40">
            <a:extLst>
              <a:ext uri="{FF2B5EF4-FFF2-40B4-BE49-F238E27FC236}">
                <a16:creationId xmlns:a16="http://schemas.microsoft.com/office/drawing/2014/main" xmlns="" id="{55C5AC89-CE09-C621-0A37-CA8AC09F6E93}"/>
              </a:ext>
            </a:extLst>
          </p:cNvPr>
          <p:cNvSpPr txBox="1"/>
          <p:nvPr/>
        </p:nvSpPr>
        <p:spPr>
          <a:xfrm>
            <a:off x="378146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2" name="Taisns savienotājs 41">
            <a:extLst>
              <a:ext uri="{FF2B5EF4-FFF2-40B4-BE49-F238E27FC236}">
                <a16:creationId xmlns:a16="http://schemas.microsoft.com/office/drawing/2014/main" xmlns="" id="{E94FAE44-36A1-C835-C15B-0DAF82786C78}"/>
              </a:ext>
            </a:extLst>
          </p:cNvPr>
          <p:cNvCxnSpPr>
            <a:cxnSpLocks/>
          </p:cNvCxnSpPr>
          <p:nvPr/>
        </p:nvCxnSpPr>
        <p:spPr>
          <a:xfrm>
            <a:off x="378786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3" name="Taisns savienotājs 42">
            <a:extLst>
              <a:ext uri="{FF2B5EF4-FFF2-40B4-BE49-F238E27FC236}">
                <a16:creationId xmlns:a16="http://schemas.microsoft.com/office/drawing/2014/main" xmlns="" id="{3070B592-1AD5-A8DD-7CA7-BD2A045493F4}"/>
              </a:ext>
            </a:extLst>
          </p:cNvPr>
          <p:cNvCxnSpPr>
            <a:cxnSpLocks/>
          </p:cNvCxnSpPr>
          <p:nvPr/>
        </p:nvCxnSpPr>
        <p:spPr>
          <a:xfrm>
            <a:off x="379739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xmlns="" id="{116F0D56-99FD-BB8E-E470-90B50BB12572}"/>
              </a:ext>
            </a:extLst>
          </p:cNvPr>
          <p:cNvCxnSpPr>
            <a:cxnSpLocks/>
          </p:cNvCxnSpPr>
          <p:nvPr/>
        </p:nvCxnSpPr>
        <p:spPr>
          <a:xfrm flipH="1">
            <a:off x="381455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51" name="Taisnstūris 50">
            <a:extLst>
              <a:ext uri="{FF2B5EF4-FFF2-40B4-BE49-F238E27FC236}">
                <a16:creationId xmlns:a16="http://schemas.microsoft.com/office/drawing/2014/main" xmlns="" id="{9464C5E9-C29C-8CC6-FADC-9E2B0078BC89}"/>
              </a:ext>
            </a:extLst>
          </p:cNvPr>
          <p:cNvSpPr/>
          <p:nvPr/>
        </p:nvSpPr>
        <p:spPr>
          <a:xfrm>
            <a:off x="175223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Tree>
    <p:extLst>
      <p:ext uri="{BB962C8B-B14F-4D97-AF65-F5344CB8AC3E}">
        <p14:creationId xmlns:p14="http://schemas.microsoft.com/office/powerpoint/2010/main" val="27866776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US" b="1" dirty="0"/>
              <a:t>The bi-lateral meetings with medical and other stakeholders</a:t>
            </a:r>
          </a:p>
        </p:txBody>
      </p:sp>
      <p:sp>
        <p:nvSpPr>
          <p:cNvPr id="16" name="Brīvforma: forma 15">
            <a:extLst>
              <a:ext uri="{FF2B5EF4-FFF2-40B4-BE49-F238E27FC236}">
                <a16:creationId xmlns:a16="http://schemas.microsoft.com/office/drawing/2014/main" xmlns="" id="{E424EA38-CFCB-7BAA-0CC9-00C598FE47F6}"/>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xmlns="" id="{342752EC-1F11-F2B7-22AE-584C3E76486D}"/>
              </a:ext>
            </a:extLst>
          </p:cNvPr>
          <p:cNvSpPr/>
          <p:nvPr/>
        </p:nvSpPr>
        <p:spPr>
          <a:xfrm>
            <a:off x="-100584" y="479395"/>
            <a:ext cx="1229258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āls 13">
            <a:extLst>
              <a:ext uri="{FF2B5EF4-FFF2-40B4-BE49-F238E27FC236}">
                <a16:creationId xmlns:a16="http://schemas.microsoft.com/office/drawing/2014/main" xmlns="" id="{6B5615FD-8407-A6F6-DC29-132953691AFF}"/>
              </a:ext>
            </a:extLst>
          </p:cNvPr>
          <p:cNvSpPr/>
          <p:nvPr/>
        </p:nvSpPr>
        <p:spPr>
          <a:xfrm>
            <a:off x="157786" y="630338"/>
            <a:ext cx="732111" cy="732111"/>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Kristaps Palskis\Downloads\WhatsApp Image 2022-11-15 at 17.12.26.jpeg">
            <a:extLst>
              <a:ext uri="{FF2B5EF4-FFF2-40B4-BE49-F238E27FC236}">
                <a16:creationId xmlns:a16="http://schemas.microsoft.com/office/drawing/2014/main" xmlns="" id="{4A17A7FA-2566-8882-4638-0C11D72BABA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5037" b="13481"/>
          <a:stretch/>
        </p:blipFill>
        <p:spPr bwMode="auto">
          <a:xfrm>
            <a:off x="0" y="3894872"/>
            <a:ext cx="4506768" cy="186947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xmlns="" id="{F9DC7E8C-A505-32F1-DF8B-E1E17CBC4C2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6768" y="3907904"/>
            <a:ext cx="3702506" cy="183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D:\PhD\00_BALTIC_HELIUM\IMG_6649.jpg">
            <a:extLst>
              <a:ext uri="{FF2B5EF4-FFF2-40B4-BE49-F238E27FC236}">
                <a16:creationId xmlns:a16="http://schemas.microsoft.com/office/drawing/2014/main" xmlns="" id="{C6E09CB3-792E-D135-8DB6-60AD24564C5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85" t="33924" r="10596" b="11570"/>
          <a:stretch/>
        </p:blipFill>
        <p:spPr bwMode="auto">
          <a:xfrm>
            <a:off x="8213034" y="3907904"/>
            <a:ext cx="3978966" cy="1856441"/>
          </a:xfrm>
          <a:prstGeom prst="rect">
            <a:avLst/>
          </a:prstGeom>
          <a:noFill/>
          <a:extLst>
            <a:ext uri="{909E8E84-426E-40DD-AFC4-6F175D3DCCD1}">
              <a14:hiddenFill xmlns:a14="http://schemas.microsoft.com/office/drawing/2010/main">
                <a:solidFill>
                  <a:srgbClr val="FFFFFF"/>
                </a:solidFill>
              </a14:hiddenFill>
            </a:ext>
          </a:extLst>
        </p:spPr>
      </p:pic>
      <p:pic>
        <p:nvPicPr>
          <p:cNvPr id="23" name="Grafika 22">
            <a:extLst>
              <a:ext uri="{FF2B5EF4-FFF2-40B4-BE49-F238E27FC236}">
                <a16:creationId xmlns:a16="http://schemas.microsoft.com/office/drawing/2014/main" xmlns="" id="{56079993-1FBB-3FED-68D2-DD4E08796E8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607053" y="5851790"/>
            <a:ext cx="1292662" cy="646331"/>
          </a:xfrm>
          <a:prstGeom prst="rect">
            <a:avLst/>
          </a:prstGeom>
        </p:spPr>
      </p:pic>
      <p:pic>
        <p:nvPicPr>
          <p:cNvPr id="24" name="Attēls 23">
            <a:extLst>
              <a:ext uri="{FF2B5EF4-FFF2-40B4-BE49-F238E27FC236}">
                <a16:creationId xmlns:a16="http://schemas.microsoft.com/office/drawing/2014/main" xmlns="" id="{D7DAC9E1-E9F3-F42A-B991-CF0366B0F45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23853" y="5837742"/>
            <a:ext cx="1068335" cy="641001"/>
          </a:xfrm>
          <a:prstGeom prst="rect">
            <a:avLst/>
          </a:prstGeom>
          <a:ln>
            <a:noFill/>
          </a:ln>
        </p:spPr>
      </p:pic>
      <p:pic>
        <p:nvPicPr>
          <p:cNvPr id="25" name="Attēls 24">
            <a:extLst>
              <a:ext uri="{FF2B5EF4-FFF2-40B4-BE49-F238E27FC236}">
                <a16:creationId xmlns:a16="http://schemas.microsoft.com/office/drawing/2014/main" xmlns="" id="{511E79DB-A69B-3027-81C2-995FEA76092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14564" y="5853824"/>
            <a:ext cx="975905" cy="620996"/>
          </a:xfrm>
          <a:prstGeom prst="rect">
            <a:avLst/>
          </a:prstGeom>
          <a:ln>
            <a:solidFill>
              <a:schemeClr val="tx1"/>
            </a:solidFill>
          </a:ln>
        </p:spPr>
      </p:pic>
      <p:sp>
        <p:nvSpPr>
          <p:cNvPr id="27" name="Taisnstūris 26">
            <a:extLst>
              <a:ext uri="{FF2B5EF4-FFF2-40B4-BE49-F238E27FC236}">
                <a16:creationId xmlns:a16="http://schemas.microsoft.com/office/drawing/2014/main" xmlns="" id="{77F4D37A-EF8F-6215-161C-7DE3F5663131}"/>
              </a:ext>
            </a:extLst>
          </p:cNvPr>
          <p:cNvSpPr/>
          <p:nvPr/>
        </p:nvSpPr>
        <p:spPr>
          <a:xfrm>
            <a:off x="5876544" y="1254674"/>
            <a:ext cx="6315456" cy="78376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Meeting relevant stakeholders in all 3 of the Baltic countries</a:t>
            </a:r>
          </a:p>
        </p:txBody>
      </p:sp>
      <p:sp>
        <p:nvSpPr>
          <p:cNvPr id="28" name="Taisnstūris 27">
            <a:extLst>
              <a:ext uri="{FF2B5EF4-FFF2-40B4-BE49-F238E27FC236}">
                <a16:creationId xmlns:a16="http://schemas.microsoft.com/office/drawing/2014/main" xmlns="" id="{33038729-E4F1-F4D3-D280-B2951A1D8966}"/>
              </a:ext>
            </a:extLst>
          </p:cNvPr>
          <p:cNvSpPr/>
          <p:nvPr/>
        </p:nvSpPr>
        <p:spPr>
          <a:xfrm>
            <a:off x="5876542" y="2042331"/>
            <a:ext cx="6315456" cy="1048341"/>
          </a:xfrm>
          <a:prstGeom prst="rect">
            <a:avLst/>
          </a:prstGeom>
          <a:solidFill>
            <a:srgbClr val="C3C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18</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October – Latvian stakeholders, Riga</a:t>
            </a:r>
          </a:p>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16</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November – Lithuanian stakeholders, Kaunas</a:t>
            </a:r>
          </a:p>
          <a:p>
            <a:pPr marL="457200" indent="-457200">
              <a:lnSpc>
                <a:spcPct val="120000"/>
              </a:lnSpc>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22</a:t>
            </a:r>
            <a:r>
              <a:rPr lang="en-US" baseline="30000" dirty="0">
                <a:solidFill>
                  <a:schemeClr val="tx1"/>
                </a:solidFill>
                <a:latin typeface="Roboto" panose="02000000000000000000" pitchFamily="2" charset="0"/>
                <a:ea typeface="Roboto" panose="02000000000000000000" pitchFamily="2" charset="0"/>
                <a:cs typeface="Roboto" panose="02000000000000000000" pitchFamily="2" charset="0"/>
              </a:rPr>
              <a:t>nd</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of November – Estonian stakeholders, Tallinn</a:t>
            </a:r>
          </a:p>
        </p:txBody>
      </p:sp>
      <p:sp>
        <p:nvSpPr>
          <p:cNvPr id="29" name="Taisnstūris 28">
            <a:extLst>
              <a:ext uri="{FF2B5EF4-FFF2-40B4-BE49-F238E27FC236}">
                <a16:creationId xmlns:a16="http://schemas.microsoft.com/office/drawing/2014/main" xmlns="" id="{557A268F-8E44-FDA6-E081-606D51045F29}"/>
              </a:ext>
            </a:extLst>
          </p:cNvPr>
          <p:cNvSpPr/>
          <p:nvPr/>
        </p:nvSpPr>
        <p:spPr>
          <a:xfrm>
            <a:off x="0" y="1858538"/>
            <a:ext cx="5872782" cy="1869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Invitations to professional associations and societies of radiologists, nuclear medicine specialists, radiation oncologists and medical physicists as well as representatives of involved universities, research institutions and political bodies</a:t>
            </a:r>
          </a:p>
          <a:p>
            <a:pPr marL="228600" indent="-228600">
              <a:buClr>
                <a:srgbClr val="000066"/>
              </a:buClr>
              <a:buFont typeface="Wingdings" panose="05000000000000000000" pitchFamily="2" charset="2"/>
              <a:buChar char="§"/>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Meetings were aimed to be in-person for maximum engagement</a:t>
            </a:r>
          </a:p>
          <a:p>
            <a:pPr>
              <a:buClr>
                <a:srgbClr val="000066"/>
              </a:buClr>
            </a:pPr>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lgn="ctr">
              <a:buClr>
                <a:srgbClr val="000066"/>
              </a:buClr>
            </a:pPr>
            <a:r>
              <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rPr>
              <a:t>20 – 30 participants in each of the meetings</a:t>
            </a:r>
          </a:p>
        </p:txBody>
      </p:sp>
      <p:cxnSp>
        <p:nvCxnSpPr>
          <p:cNvPr id="30" name="Taisns savienotājs 29">
            <a:extLst>
              <a:ext uri="{FF2B5EF4-FFF2-40B4-BE49-F238E27FC236}">
                <a16:creationId xmlns:a16="http://schemas.microsoft.com/office/drawing/2014/main" xmlns="" id="{4F5B3AA3-9D86-A5A7-7088-8447B272D28D}"/>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xmlns="" id="{9FA1167B-C717-75D6-4A28-CA0DF70BEB3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events</a:t>
            </a:r>
          </a:p>
        </p:txBody>
      </p:sp>
    </p:spTree>
    <p:extLst>
      <p:ext uri="{BB962C8B-B14F-4D97-AF65-F5344CB8AC3E}">
        <p14:creationId xmlns:p14="http://schemas.microsoft.com/office/powerpoint/2010/main" val="17919230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grpId="0" nodeType="withEffect">
                                  <p:stCondLst>
                                    <p:cond delay="0"/>
                                  </p:stCondLst>
                                  <p:childTnLst>
                                    <p:animClr clrSpc="rgb" dir="cw">
                                      <p:cBhvr override="childStyle">
                                        <p:cTn id="6" dur="500" fill="hold"/>
                                        <p:tgtEl>
                                          <p:spTgt spid="14"/>
                                        </p:tgtEl>
                                        <p:attrNameLst>
                                          <p:attrName>style.color</p:attrName>
                                        </p:attrNameLst>
                                      </p:cBhvr>
                                      <p:to>
                                        <a:srgbClr val="92D050"/>
                                      </p:to>
                                    </p:animClr>
                                    <p:animClr clrSpc="rgb" dir="cw">
                                      <p:cBhvr>
                                        <p:cTn id="7" dur="500" fill="hold"/>
                                        <p:tgtEl>
                                          <p:spTgt spid="14"/>
                                        </p:tgtEl>
                                        <p:attrNameLst>
                                          <p:attrName>fillcolor</p:attrName>
                                        </p:attrNameLst>
                                      </p:cBhvr>
                                      <p:to>
                                        <a:srgbClr val="92D050"/>
                                      </p:to>
                                    </p:animClr>
                                    <p:set>
                                      <p:cBhvr>
                                        <p:cTn id="8" dur="500" fill="hold"/>
                                        <p:tgtEl>
                                          <p:spTgt spid="14"/>
                                        </p:tgtEl>
                                        <p:attrNameLst>
                                          <p:attrName>fill.type</p:attrName>
                                        </p:attrNameLst>
                                      </p:cBhvr>
                                      <p:to>
                                        <p:strVal val="solid"/>
                                      </p:to>
                                    </p:set>
                                    <p:set>
                                      <p:cBhvr>
                                        <p:cTn id="9" dur="5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Virsraksts 5">
            <a:extLst>
              <a:ext uri="{FF2B5EF4-FFF2-40B4-BE49-F238E27FC236}">
                <a16:creationId xmlns:a16="http://schemas.microsoft.com/office/drawing/2014/main" xmlns="" id="{05C549FB-D1A8-21C9-B6AC-979451C8EB96}"/>
              </a:ext>
            </a:extLst>
          </p:cNvPr>
          <p:cNvSpPr>
            <a:spLocks noGrp="1"/>
          </p:cNvSpPr>
          <p:nvPr>
            <p:ph type="title"/>
          </p:nvPr>
        </p:nvSpPr>
        <p:spPr>
          <a:xfrm>
            <a:off x="816745" y="1"/>
            <a:ext cx="11375253" cy="479394"/>
          </a:xfrm>
        </p:spPr>
        <p:txBody>
          <a:bodyPr/>
          <a:lstStyle/>
          <a:p>
            <a:pPr algn="l"/>
            <a:r>
              <a:rPr lang="lv-LV" b="1" dirty="0"/>
              <a:t>Milestones achieved</a:t>
            </a:r>
            <a:endParaRPr lang="en-US" b="1" dirty="0"/>
          </a:p>
        </p:txBody>
      </p:sp>
      <p:sp>
        <p:nvSpPr>
          <p:cNvPr id="23" name="Taisnstūris 22">
            <a:extLst>
              <a:ext uri="{FF2B5EF4-FFF2-40B4-BE49-F238E27FC236}">
                <a16:creationId xmlns:a16="http://schemas.microsoft.com/office/drawing/2014/main" xmlns="" id="{593503DE-2278-3B10-A74F-C79FF855E146}"/>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āls 23">
            <a:extLst>
              <a:ext uri="{FF2B5EF4-FFF2-40B4-BE49-F238E27FC236}">
                <a16:creationId xmlns:a16="http://schemas.microsoft.com/office/drawing/2014/main" xmlns="" id="{A7FA7F42-755E-448E-47D8-EE631955D752}"/>
              </a:ext>
            </a:extLst>
          </p:cNvPr>
          <p:cNvSpPr/>
          <p:nvPr/>
        </p:nvSpPr>
        <p:spPr>
          <a:xfrm>
            <a:off x="6430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7" name="Ovāls 26">
            <a:extLst>
              <a:ext uri="{FF2B5EF4-FFF2-40B4-BE49-F238E27FC236}">
                <a16:creationId xmlns:a16="http://schemas.microsoft.com/office/drawing/2014/main" xmlns="" id="{1FDBCF0D-6ABE-ED71-D137-A4EDB442B9D7}"/>
              </a:ext>
            </a:extLst>
          </p:cNvPr>
          <p:cNvSpPr/>
          <p:nvPr/>
        </p:nvSpPr>
        <p:spPr>
          <a:xfrm>
            <a:off x="100224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9" name="Ovāls 28">
            <a:extLst>
              <a:ext uri="{FF2B5EF4-FFF2-40B4-BE49-F238E27FC236}">
                <a16:creationId xmlns:a16="http://schemas.microsoft.com/office/drawing/2014/main" xmlns="" id="{39DDE8D3-E059-1632-080D-1708B9EF3D5F}"/>
              </a:ext>
            </a:extLst>
          </p:cNvPr>
          <p:cNvSpPr/>
          <p:nvPr/>
        </p:nvSpPr>
        <p:spPr>
          <a:xfrm>
            <a:off x="214538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3" name="Taisnstūris 50">
            <a:extLst>
              <a:ext uri="{FF2B5EF4-FFF2-40B4-BE49-F238E27FC236}">
                <a16:creationId xmlns:a16="http://schemas.microsoft.com/office/drawing/2014/main" xmlns="" id="{9464C5E9-C29C-8CC6-FADC-9E2B0078BC89}"/>
              </a:ext>
            </a:extLst>
          </p:cNvPr>
          <p:cNvSpPr/>
          <p:nvPr/>
        </p:nvSpPr>
        <p:spPr>
          <a:xfrm>
            <a:off x="406584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30" name="Ovāls 29">
            <a:extLst>
              <a:ext uri="{FF2B5EF4-FFF2-40B4-BE49-F238E27FC236}">
                <a16:creationId xmlns:a16="http://schemas.microsoft.com/office/drawing/2014/main" xmlns="" id="{3D099F98-BF12-7081-32F5-9E51E77C585D}"/>
              </a:ext>
            </a:extLst>
          </p:cNvPr>
          <p:cNvSpPr/>
          <p:nvPr/>
        </p:nvSpPr>
        <p:spPr>
          <a:xfrm>
            <a:off x="380051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1" name="Ovāls 30">
            <a:extLst>
              <a:ext uri="{FF2B5EF4-FFF2-40B4-BE49-F238E27FC236}">
                <a16:creationId xmlns:a16="http://schemas.microsoft.com/office/drawing/2014/main" xmlns="" id="{0935D981-5957-7BC0-283A-7C72DA935587}"/>
              </a:ext>
            </a:extLst>
          </p:cNvPr>
          <p:cNvSpPr/>
          <p:nvPr/>
        </p:nvSpPr>
        <p:spPr>
          <a:xfrm>
            <a:off x="5937249" y="319304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2" name="Ovāls 31">
            <a:extLst>
              <a:ext uri="{FF2B5EF4-FFF2-40B4-BE49-F238E27FC236}">
                <a16:creationId xmlns:a16="http://schemas.microsoft.com/office/drawing/2014/main" xmlns="" id="{FB9611D8-9831-629D-C47C-B460CBCB1DA0}"/>
              </a:ext>
            </a:extLst>
          </p:cNvPr>
          <p:cNvSpPr/>
          <p:nvPr/>
        </p:nvSpPr>
        <p:spPr>
          <a:xfrm>
            <a:off x="7391780"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4" name="Taisns savienotājs 33">
            <a:extLst>
              <a:ext uri="{FF2B5EF4-FFF2-40B4-BE49-F238E27FC236}">
                <a16:creationId xmlns:a16="http://schemas.microsoft.com/office/drawing/2014/main" xmlns="" id="{BD5F2649-57CF-592A-E0E5-A1ECE31698BB}"/>
              </a:ext>
            </a:extLst>
          </p:cNvPr>
          <p:cNvCxnSpPr>
            <a:cxnSpLocks/>
          </p:cNvCxnSpPr>
          <p:nvPr/>
        </p:nvCxnSpPr>
        <p:spPr>
          <a:xfrm>
            <a:off x="7519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xmlns="" id="{F11FC972-99A4-17B9-50D8-97DB2D71B1A2}"/>
              </a:ext>
            </a:extLst>
          </p:cNvPr>
          <p:cNvSpPr txBox="1"/>
          <p:nvPr/>
        </p:nvSpPr>
        <p:spPr>
          <a:xfrm>
            <a:off x="6430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36" name="Taisns savienotājs 35">
            <a:extLst>
              <a:ext uri="{FF2B5EF4-FFF2-40B4-BE49-F238E27FC236}">
                <a16:creationId xmlns:a16="http://schemas.microsoft.com/office/drawing/2014/main" xmlns="" id="{BE725525-4CC1-9EFA-0242-D5AB9DD1FC65}"/>
              </a:ext>
            </a:extLst>
          </p:cNvPr>
          <p:cNvCxnSpPr>
            <a:cxnSpLocks/>
          </p:cNvCxnSpPr>
          <p:nvPr/>
        </p:nvCxnSpPr>
        <p:spPr>
          <a:xfrm>
            <a:off x="101176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xmlns="" id="{B92BB42E-A48F-B0F0-5A92-917F483F26ED}"/>
              </a:ext>
            </a:extLst>
          </p:cNvPr>
          <p:cNvSpPr txBox="1"/>
          <p:nvPr/>
        </p:nvSpPr>
        <p:spPr>
          <a:xfrm>
            <a:off x="101176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38" name="TextBox 37">
            <a:extLst>
              <a:ext uri="{FF2B5EF4-FFF2-40B4-BE49-F238E27FC236}">
                <a16:creationId xmlns:a16="http://schemas.microsoft.com/office/drawing/2014/main" xmlns="" id="{15E43C5B-9BC2-9E8F-412A-7694630B3623}"/>
              </a:ext>
            </a:extLst>
          </p:cNvPr>
          <p:cNvSpPr txBox="1"/>
          <p:nvPr/>
        </p:nvSpPr>
        <p:spPr>
          <a:xfrm>
            <a:off x="380234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39" name="Taisns savienotājs 38">
            <a:extLst>
              <a:ext uri="{FF2B5EF4-FFF2-40B4-BE49-F238E27FC236}">
                <a16:creationId xmlns:a16="http://schemas.microsoft.com/office/drawing/2014/main" xmlns="" id="{E14CAC1F-BD04-9E7E-200F-0DEB1CD164C1}"/>
              </a:ext>
            </a:extLst>
          </p:cNvPr>
          <p:cNvCxnSpPr>
            <a:cxnSpLocks/>
          </p:cNvCxnSpPr>
          <p:nvPr/>
        </p:nvCxnSpPr>
        <p:spPr>
          <a:xfrm>
            <a:off x="214093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xmlns="" id="{C0047684-28B1-07EA-B21A-8A21B65B1122}"/>
              </a:ext>
            </a:extLst>
          </p:cNvPr>
          <p:cNvSpPr txBox="1"/>
          <p:nvPr/>
        </p:nvSpPr>
        <p:spPr>
          <a:xfrm>
            <a:off x="214093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41" name="TextBox 40">
            <a:extLst>
              <a:ext uri="{FF2B5EF4-FFF2-40B4-BE49-F238E27FC236}">
                <a16:creationId xmlns:a16="http://schemas.microsoft.com/office/drawing/2014/main" xmlns="" id="{55C5AC89-CE09-C621-0A37-CA8AC09F6E93}"/>
              </a:ext>
            </a:extLst>
          </p:cNvPr>
          <p:cNvSpPr txBox="1"/>
          <p:nvPr/>
        </p:nvSpPr>
        <p:spPr>
          <a:xfrm>
            <a:off x="378146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42" name="Taisns savienotājs 41">
            <a:extLst>
              <a:ext uri="{FF2B5EF4-FFF2-40B4-BE49-F238E27FC236}">
                <a16:creationId xmlns:a16="http://schemas.microsoft.com/office/drawing/2014/main" xmlns="" id="{E94FAE44-36A1-C835-C15B-0DAF82786C78}"/>
              </a:ext>
            </a:extLst>
          </p:cNvPr>
          <p:cNvCxnSpPr>
            <a:cxnSpLocks/>
          </p:cNvCxnSpPr>
          <p:nvPr/>
        </p:nvCxnSpPr>
        <p:spPr>
          <a:xfrm>
            <a:off x="380818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3" name="Taisns savienotājs 42">
            <a:extLst>
              <a:ext uri="{FF2B5EF4-FFF2-40B4-BE49-F238E27FC236}">
                <a16:creationId xmlns:a16="http://schemas.microsoft.com/office/drawing/2014/main" xmlns="" id="{3070B592-1AD5-A8DD-7CA7-BD2A045493F4}"/>
              </a:ext>
            </a:extLst>
          </p:cNvPr>
          <p:cNvCxnSpPr>
            <a:cxnSpLocks/>
          </p:cNvCxnSpPr>
          <p:nvPr/>
        </p:nvCxnSpPr>
        <p:spPr>
          <a:xfrm>
            <a:off x="381771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4" name="Taisns savienotājs 43">
            <a:extLst>
              <a:ext uri="{FF2B5EF4-FFF2-40B4-BE49-F238E27FC236}">
                <a16:creationId xmlns:a16="http://schemas.microsoft.com/office/drawing/2014/main" xmlns="" id="{116F0D56-99FD-BB8E-E470-90B50BB12572}"/>
              </a:ext>
            </a:extLst>
          </p:cNvPr>
          <p:cNvCxnSpPr>
            <a:cxnSpLocks/>
          </p:cNvCxnSpPr>
          <p:nvPr/>
        </p:nvCxnSpPr>
        <p:spPr>
          <a:xfrm flipH="1">
            <a:off x="381455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xmlns="" id="{EF48CB55-EFA5-7088-764D-DD9197652019}"/>
              </a:ext>
            </a:extLst>
          </p:cNvPr>
          <p:cNvSpPr txBox="1"/>
          <p:nvPr/>
        </p:nvSpPr>
        <p:spPr>
          <a:xfrm>
            <a:off x="5995182"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May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implementation – part of IPAC </a:t>
            </a:r>
            <a:r>
              <a:rPr lang="en-US" sz="2000" dirty="0">
                <a:latin typeface="Roboto" panose="02000000000000000000" pitchFamily="2" charset="0"/>
                <a:ea typeface="Roboto" panose="02000000000000000000" pitchFamily="2" charset="0"/>
                <a:cs typeface="Roboto" panose="02000000000000000000" pitchFamily="2" charset="0"/>
              </a:rPr>
              <a:t>paper by NIMMS</a:t>
            </a:r>
          </a:p>
        </p:txBody>
      </p:sp>
      <p:cxnSp>
        <p:nvCxnSpPr>
          <p:cNvPr id="46" name="Taisns savienotājs 45">
            <a:extLst>
              <a:ext uri="{FF2B5EF4-FFF2-40B4-BE49-F238E27FC236}">
                <a16:creationId xmlns:a16="http://schemas.microsoft.com/office/drawing/2014/main" xmlns="" id="{66AD05AE-3966-6B67-E334-AEE39EFDD387}"/>
              </a:ext>
            </a:extLst>
          </p:cNvPr>
          <p:cNvCxnSpPr>
            <a:cxnSpLocks/>
          </p:cNvCxnSpPr>
          <p:nvPr/>
        </p:nvCxnSpPr>
        <p:spPr>
          <a:xfrm>
            <a:off x="5959913"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47" name="Taisns savienotājs 46">
            <a:extLst>
              <a:ext uri="{FF2B5EF4-FFF2-40B4-BE49-F238E27FC236}">
                <a16:creationId xmlns:a16="http://schemas.microsoft.com/office/drawing/2014/main" xmlns="" id="{2B710231-D965-A7FB-BA00-0D46AE06A0C7}"/>
              </a:ext>
            </a:extLst>
          </p:cNvPr>
          <p:cNvCxnSpPr>
            <a:cxnSpLocks/>
          </p:cNvCxnSpPr>
          <p:nvPr/>
        </p:nvCxnSpPr>
        <p:spPr>
          <a:xfrm>
            <a:off x="7418888" y="3418296"/>
            <a:ext cx="17330" cy="3049179"/>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xmlns="" id="{0B047AC7-8E09-58B3-B0BD-6944E34927C3}"/>
              </a:ext>
            </a:extLst>
          </p:cNvPr>
          <p:cNvSpPr txBox="1"/>
          <p:nvPr/>
        </p:nvSpPr>
        <p:spPr>
          <a:xfrm>
            <a:off x="7412099" y="4942885"/>
            <a:ext cx="4714495" cy="1384995"/>
          </a:xfrm>
          <a:prstGeom prst="rect">
            <a:avLst/>
          </a:prstGeom>
          <a:noFill/>
        </p:spPr>
        <p:txBody>
          <a:bodyPr wrap="square" rtlCol="0">
            <a:spAutoFit/>
          </a:bodyPr>
          <a:lstStyle/>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70C0"/>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 of May 2023</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Workshop at CERN</a:t>
            </a:r>
          </a:p>
          <a:p>
            <a:pPr defTabSz="914400"/>
            <a:r>
              <a:rPr lang="en-US"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51" name="Taisnstūris 50">
            <a:extLst>
              <a:ext uri="{FF2B5EF4-FFF2-40B4-BE49-F238E27FC236}">
                <a16:creationId xmlns:a16="http://schemas.microsoft.com/office/drawing/2014/main" xmlns="" id="{9464C5E9-C29C-8CC6-FADC-9E2B0078BC89}"/>
              </a:ext>
            </a:extLst>
          </p:cNvPr>
          <p:cNvSpPr/>
          <p:nvPr/>
        </p:nvSpPr>
        <p:spPr>
          <a:xfrm>
            <a:off x="175223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Tree>
    <p:extLst>
      <p:ext uri="{BB962C8B-B14F-4D97-AF65-F5344CB8AC3E}">
        <p14:creationId xmlns:p14="http://schemas.microsoft.com/office/powerpoint/2010/main" val="34238756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xmlns="" id="{3DC87DEE-B2D9-5063-3569-FDE1C2DF41BF}"/>
              </a:ext>
            </a:extLst>
          </p:cNvPr>
          <p:cNvSpPr>
            <a:spLocks noGrp="1"/>
          </p:cNvSpPr>
          <p:nvPr>
            <p:ph type="title"/>
          </p:nvPr>
        </p:nvSpPr>
        <p:spPr/>
        <p:txBody>
          <a:bodyPr/>
          <a:lstStyle/>
          <a:p>
            <a:r>
              <a:rPr lang="en-US" b="1" dirty="0"/>
              <a:t>“Particle therapy - future for the Baltic States?”</a:t>
            </a:r>
          </a:p>
        </p:txBody>
      </p:sp>
      <p:sp>
        <p:nvSpPr>
          <p:cNvPr id="2" name="Brīvforma: forma 1">
            <a:extLst>
              <a:ext uri="{FF2B5EF4-FFF2-40B4-BE49-F238E27FC236}">
                <a16:creationId xmlns:a16="http://schemas.microsoft.com/office/drawing/2014/main" xmlns=""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xmlns=""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xmlns="" id="{4052BEBE-5F9A-4879-19A0-B7704507EA8F}"/>
              </a:ext>
            </a:extLst>
          </p:cNvPr>
          <p:cNvSpPr/>
          <p:nvPr/>
        </p:nvSpPr>
        <p:spPr>
          <a:xfrm>
            <a:off x="1353312" y="611021"/>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xmlns=""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xmlns=""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6" name="Taisnstūris 5">
            <a:extLst>
              <a:ext uri="{FF2B5EF4-FFF2-40B4-BE49-F238E27FC236}">
                <a16:creationId xmlns:a16="http://schemas.microsoft.com/office/drawing/2014/main" xmlns="" id="{139CA3FF-85BB-57AC-79C4-B900F689FC22}"/>
              </a:ext>
            </a:extLst>
          </p:cNvPr>
          <p:cNvSpPr/>
          <p:nvPr/>
        </p:nvSpPr>
        <p:spPr>
          <a:xfrm>
            <a:off x="0" y="1841787"/>
            <a:ext cx="12191998" cy="12214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r>
              <a:rPr lang="en-US" sz="1600" b="1" u="sng" dirty="0">
                <a:solidFill>
                  <a:schemeClr val="tx1"/>
                </a:solidFill>
                <a:latin typeface="Roboto" panose="02000000000000000000" pitchFamily="2" charset="0"/>
                <a:ea typeface="Roboto" panose="02000000000000000000" pitchFamily="2" charset="0"/>
                <a:cs typeface="Roboto" panose="02000000000000000000" pitchFamily="2" charset="0"/>
              </a:rPr>
              <a:t>37 participants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mainly on site participants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 Baltic medical community representatives, CNAO radiation oncologist, CERN and NIMMS experts, members of political bodies – Baltic Assembly </a:t>
            </a:r>
          </a:p>
          <a:p>
            <a:pPr marL="228600" indent="-228600">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5 sessions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dedicated to each of the core discussion areas identified with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reporters on subject matter and moderators of the session</a:t>
            </a:r>
          </a:p>
          <a:p>
            <a:pPr marL="742950" lvl="1" indent="-28575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7" name="Taisns savienotājs 6">
            <a:extLst>
              <a:ext uri="{FF2B5EF4-FFF2-40B4-BE49-F238E27FC236}">
                <a16:creationId xmlns:a16="http://schemas.microsoft.com/office/drawing/2014/main" xmlns=""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CB6B8F33-877D-3BB4-0A69-2E7094C059E4}"/>
              </a:ext>
            </a:extLst>
          </p:cNvPr>
          <p:cNvSpPr txBox="1"/>
          <p:nvPr/>
        </p:nvSpPr>
        <p:spPr>
          <a:xfrm>
            <a:off x="2151" y="1363372"/>
            <a:ext cx="3975489" cy="461665"/>
          </a:xfrm>
          <a:prstGeom prst="rect">
            <a:avLst/>
          </a:prstGeom>
          <a:noFill/>
        </p:spPr>
        <p:txBody>
          <a:bodyPr wrap="square" rtlCol="0">
            <a:spAutoFit/>
          </a:bodyPr>
          <a:lstStyle/>
          <a:p>
            <a:r>
              <a:rPr lang="lv-LV" sz="2400" b="1" dirty="0" smtClean="0">
                <a:solidFill>
                  <a:srgbClr val="000066"/>
                </a:solidFill>
                <a:latin typeface="Roboto" panose="02000000000000000000" pitchFamily="2" charset="0"/>
                <a:ea typeface="Roboto" panose="02000000000000000000" pitchFamily="2" charset="0"/>
                <a:cs typeface="Roboto" panose="02000000000000000000" pitchFamily="2" charset="0"/>
              </a:rPr>
              <a:t>Recap of the event</a:t>
            </a:r>
            <a:endPar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24" name="Tabula 24">
            <a:extLst>
              <a:ext uri="{FF2B5EF4-FFF2-40B4-BE49-F238E27FC236}">
                <a16:creationId xmlns:a16="http://schemas.microsoft.com/office/drawing/2014/main" xmlns="" id="{7E025CAC-EB0B-DD66-346F-A390169D4604}"/>
              </a:ext>
            </a:extLst>
          </p:cNvPr>
          <p:cNvGraphicFramePr>
            <a:graphicFrameLocks noGrp="1"/>
          </p:cNvGraphicFramePr>
          <p:nvPr>
            <p:extLst>
              <p:ext uri="{D42A27DB-BD31-4B8C-83A1-F6EECF244321}">
                <p14:modId xmlns:p14="http://schemas.microsoft.com/office/powerpoint/2010/main" val="1289333579"/>
              </p:ext>
            </p:extLst>
          </p:nvPr>
        </p:nvGraphicFramePr>
        <p:xfrm>
          <a:off x="2" y="2895966"/>
          <a:ext cx="12191998" cy="3657600"/>
        </p:xfrm>
        <a:graphic>
          <a:graphicData uri="http://schemas.openxmlformats.org/drawingml/2006/table">
            <a:tbl>
              <a:tblPr firstRow="1" bandRow="1">
                <a:tableStyleId>{5C22544A-7EE6-4342-B048-85BDC9FD1C3A}</a:tableStyleId>
              </a:tblPr>
              <a:tblGrid>
                <a:gridCol w="3813048">
                  <a:extLst>
                    <a:ext uri="{9D8B030D-6E8A-4147-A177-3AD203B41FA5}">
                      <a16:colId xmlns:a16="http://schemas.microsoft.com/office/drawing/2014/main" xmlns="" val="2307407575"/>
                    </a:ext>
                  </a:extLst>
                </a:gridCol>
                <a:gridCol w="8378950">
                  <a:extLst>
                    <a:ext uri="{9D8B030D-6E8A-4147-A177-3AD203B41FA5}">
                      <a16:colId xmlns:a16="http://schemas.microsoft.com/office/drawing/2014/main" xmlns="" val="2917480176"/>
                    </a:ext>
                  </a:extLst>
                </a:gridCol>
              </a:tblGrid>
              <a:tr h="284879">
                <a:tc>
                  <a:txBody>
                    <a:bodyPr/>
                    <a:lstStyle/>
                    <a:p>
                      <a:pPr algn="l"/>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Cancer statistics and indication profile in the Baltic States. Status of radiotherapy technologies in the Baltic States.</a:t>
                      </a:r>
                    </a:p>
                  </a:txBody>
                  <a:tcPr anchor="ctr">
                    <a:lnL w="12700" cmpd="sng">
                      <a:noFill/>
                    </a:lnL>
                    <a:lnT w="12700" cmpd="sng">
                      <a:noFill/>
                    </a:lnT>
                    <a:lnB w="12700" cap="flat" cmpd="sng" algn="ctr">
                      <a:solidFill>
                        <a:schemeClr val="bg1"/>
                      </a:solidFill>
                      <a:prstDash val="solid"/>
                      <a:round/>
                      <a:headEnd type="none" w="med" len="med"/>
                      <a:tailEnd type="none" w="med" len="med"/>
                    </a:lnB>
                    <a:solidFill>
                      <a:srgbClr val="000066"/>
                    </a:solidFill>
                  </a:tcPr>
                </a:tc>
                <a:tc>
                  <a:txBody>
                    <a:bodyPr/>
                    <a:lstStyle/>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Cancer statistics in the Baltic States – number of patients diagnosed and treated with RT yearly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Most common malignancies, with a correspondence to eligibility for particle therapy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Technological level of currently used radiation therapy techniques, statistics of RT equipment</a:t>
                      </a:r>
                    </a:p>
                  </a:txBody>
                  <a:tcPr anchor="ctr">
                    <a:lnR w="12700" cmpd="sng">
                      <a:noFill/>
                    </a:lnR>
                    <a:lnT w="12700" cmpd="sng">
                      <a:noFill/>
                    </a:lnT>
                    <a:lnB w="12700" cap="flat" cmpd="sng" algn="ctr">
                      <a:solidFill>
                        <a:schemeClr val="bg1"/>
                      </a:solidFill>
                      <a:prstDash val="solid"/>
                      <a:round/>
                      <a:headEnd type="none" w="med" len="med"/>
                      <a:tailEnd type="none" w="med" len="med"/>
                    </a:lnB>
                    <a:solidFill>
                      <a:srgbClr val="C3C3E7"/>
                    </a:solidFill>
                  </a:tcPr>
                </a:tc>
                <a:extLst>
                  <a:ext uri="{0D108BD9-81ED-4DB2-BD59-A6C34878D82A}">
                    <a16:rowId xmlns:a16="http://schemas.microsoft.com/office/drawing/2014/main" xmlns="" val="29175718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Clinical indications for proton and particle therapy. Existing clinical evidence and on-going clinical trials.</a:t>
                      </a:r>
                    </a:p>
                  </a:txBody>
                  <a:tcPr anchor="ctr">
                    <a:lnL w="12700" cmpd="sng">
                      <a:noFill/>
                    </a:lnL>
                    <a:lnT w="12700" cap="flat" cmpd="sng" algn="ctr">
                      <a:solidFill>
                        <a:schemeClr val="bg1"/>
                      </a:solidFill>
                      <a:prstDash val="solid"/>
                      <a:round/>
                      <a:headEnd type="none" w="med" len="med"/>
                      <a:tailEnd type="none" w="med" len="med"/>
                    </a:lnT>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Main cancer types and oncological indications eligible</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On-going clinical trials for evidence-based medicine are to be discussed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latin typeface="Roboto" panose="02000000000000000000" pitchFamily="2" charset="0"/>
                          <a:ea typeface="Roboto" panose="02000000000000000000" pitchFamily="2" charset="0"/>
                          <a:cs typeface="Roboto" panose="02000000000000000000" pitchFamily="2" charset="0"/>
                        </a:rPr>
                        <a:t>Existing consensus statements and alternative approaches for patient selection</a:t>
                      </a:r>
                    </a:p>
                  </a:txBody>
                  <a:tcPr anchor="ctr">
                    <a:lnR w="12700" cmpd="sng">
                      <a:noFill/>
                    </a:lnR>
                    <a:lnT w="12700" cap="flat" cmpd="sng" algn="ctr">
                      <a:solidFill>
                        <a:schemeClr val="bg1"/>
                      </a:solidFill>
                      <a:prstDash val="solid"/>
                      <a:round/>
                      <a:headEnd type="none" w="med" len="med"/>
                      <a:tailEnd type="none" w="med" len="med"/>
                    </a:lnT>
                    <a:solidFill>
                      <a:srgbClr val="C3C3E7"/>
                    </a:solidFill>
                  </a:tcPr>
                </a:tc>
                <a:extLst>
                  <a:ext uri="{0D108BD9-81ED-4DB2-BD59-A6C34878D82A}">
                    <a16:rowId xmlns:a16="http://schemas.microsoft.com/office/drawing/2014/main" xmlns="" val="21352637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The technology of helium synchrotron: technology readiness level and research needed.</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technology and technology readiness level</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Potential challenges in the development and construction stages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Scientific research inputs necessary</a:t>
                      </a:r>
                    </a:p>
                  </a:txBody>
                  <a:tcPr anchor="ctr">
                    <a:lnR w="12700" cmpd="sng">
                      <a:noFill/>
                    </a:lnR>
                    <a:solidFill>
                      <a:srgbClr val="C3C3E7"/>
                    </a:solidFill>
                  </a:tcPr>
                </a:tc>
                <a:extLst>
                  <a:ext uri="{0D108BD9-81ED-4DB2-BD59-A6C34878D82A}">
                    <a16:rowId xmlns:a16="http://schemas.microsoft.com/office/drawing/2014/main" xmlns="" val="11518024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Current status of nuclear medicine in the Baltic States. Trends and research pathways going into the future.</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nuclear medicine field within the Baltic States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Insights gained from PRISMAP project - focus on novel radioisotopes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Technical aspects and scientific research needed to develop production of such isotopes</a:t>
                      </a:r>
                    </a:p>
                  </a:txBody>
                  <a:tcPr anchor="ctr">
                    <a:lnR w="12700" cmpd="sng">
                      <a:noFill/>
                    </a:lnR>
                    <a:solidFill>
                      <a:srgbClr val="C3C3E7"/>
                    </a:solidFill>
                  </a:tcPr>
                </a:tc>
                <a:extLst>
                  <a:ext uri="{0D108BD9-81ED-4DB2-BD59-A6C34878D82A}">
                    <a16:rowId xmlns:a16="http://schemas.microsoft.com/office/drawing/2014/main" xmlns="" val="39585839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Educational necessities and possible solution pathways for clinical and technical personnel training.</a:t>
                      </a:r>
                    </a:p>
                  </a:txBody>
                  <a:tcPr anchor="ctr">
                    <a:lnL w="12700" cmpd="sng">
                      <a:noFill/>
                    </a:lnL>
                    <a:lnB w="12700" cmpd="sng">
                      <a:noFill/>
                    </a:lnB>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Key educational necessity areas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International educational opportunities and collaborations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Educational aspect implementation paths early-on within the project initiative</a:t>
                      </a:r>
                    </a:p>
                  </a:txBody>
                  <a:tcPr anchor="ctr">
                    <a:lnR w="12700" cmpd="sng">
                      <a:noFill/>
                    </a:lnR>
                    <a:lnB w="12700" cmpd="sng">
                      <a:noFill/>
                    </a:lnB>
                    <a:solidFill>
                      <a:srgbClr val="C3C3E7"/>
                    </a:solidFill>
                  </a:tcPr>
                </a:tc>
                <a:extLst>
                  <a:ext uri="{0D108BD9-81ED-4DB2-BD59-A6C34878D82A}">
                    <a16:rowId xmlns:a16="http://schemas.microsoft.com/office/drawing/2014/main" xmlns="" val="1263942083"/>
                  </a:ext>
                </a:extLst>
              </a:tr>
            </a:tbl>
          </a:graphicData>
        </a:graphic>
      </p:graphicFrame>
    </p:spTree>
    <p:extLst>
      <p:ext uri="{BB962C8B-B14F-4D97-AF65-F5344CB8AC3E}">
        <p14:creationId xmlns:p14="http://schemas.microsoft.com/office/powerpoint/2010/main" val="36311414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2832</TotalTime>
  <Words>3495</Words>
  <Application>Microsoft Office PowerPoint</Application>
  <PresentationFormat>Custom</PresentationFormat>
  <Paragraphs>595</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dizains</vt:lpstr>
      <vt:lpstr>“Advanced Particle therapy center in the Baltic States” initiative   Current status Future outlooks and feasibility study</vt:lpstr>
      <vt:lpstr>The overall proposed concept</vt:lpstr>
      <vt:lpstr>The overall proposed concept</vt:lpstr>
      <vt:lpstr>Milestones achieved</vt:lpstr>
      <vt:lpstr>In unison with medical community: professional societies</vt:lpstr>
      <vt:lpstr>Milestones achieved</vt:lpstr>
      <vt:lpstr>The bi-lateral meetings with medical and other stakeholders</vt:lpstr>
      <vt:lpstr>Milestones achieved</vt:lpstr>
      <vt:lpstr>“Particle therapy - future for the Baltic States?”</vt:lpstr>
      <vt:lpstr>“Particle therapy - future for the Baltic States?”</vt:lpstr>
      <vt:lpstr>Recall on the clinical cancer statistics</vt:lpstr>
      <vt:lpstr>Recall on the clinical cancer statistics</vt:lpstr>
      <vt:lpstr>General conclusions of the workshop</vt:lpstr>
      <vt:lpstr>Report of the workshop</vt:lpstr>
      <vt:lpstr>Milestones achieved as of last report</vt:lpstr>
      <vt:lpstr>Further stakeholder engagement activities</vt:lpstr>
      <vt:lpstr>Further stakeholder engagement activities</vt:lpstr>
      <vt:lpstr>Further stakeholder engagement activities</vt:lpstr>
      <vt:lpstr>Further stakeholder engagement activities</vt:lpstr>
      <vt:lpstr>Further stakeholder engagement activities</vt:lpstr>
      <vt:lpstr>Further stakeholder engagement activities</vt:lpstr>
      <vt:lpstr>Future steps of the initiative</vt:lpstr>
      <vt:lpstr>Initial outline of the feasibility study</vt:lpstr>
      <vt:lpstr>Initial outline of the feasibility study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Clinical case and epidemiology</vt:lpstr>
      <vt:lpstr>Feasibility study preliminary overview: Economics and business plan</vt:lpstr>
      <vt:lpstr>Feasibility study preliminary overview</vt:lpstr>
      <vt:lpstr>Feasibility study: Team Composition </vt:lpstr>
      <vt:lpstr>Feasibility study: Core principles</vt:lpstr>
      <vt:lpstr>Feasibility study: Estimated annual costs</vt:lpstr>
      <vt:lpstr>Feasibility study: Estimated total costs</vt:lpstr>
      <vt:lpstr>Feasibility study: Stakeholders</vt:lpstr>
      <vt:lpstr>Feasibility study: Stakeholders</vt:lpstr>
      <vt:lpstr>Feasibility study: Stakeholders</vt:lpstr>
      <vt:lpstr>PowerPoint Presentation</vt:lpstr>
      <vt:lpstr>Thank you for your attention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innovative particle therapy center in the Baltic States: current status report</dc:title>
  <dc:creator>Kristaps Paļskis</dc:creator>
  <cp:lastModifiedBy>Kristaps Palskis</cp:lastModifiedBy>
  <cp:revision>101</cp:revision>
  <dcterms:created xsi:type="dcterms:W3CDTF">2023-03-06T20:51:50Z</dcterms:created>
  <dcterms:modified xsi:type="dcterms:W3CDTF">2024-03-22T08:30:47Z</dcterms:modified>
</cp:coreProperties>
</file>