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03" r:id="rId3"/>
    <p:sldId id="296" r:id="rId4"/>
    <p:sldId id="294" r:id="rId5"/>
    <p:sldId id="297" r:id="rId6"/>
    <p:sldId id="298" r:id="rId7"/>
    <p:sldId id="299" r:id="rId8"/>
    <p:sldId id="300" r:id="rId9"/>
    <p:sldId id="301" r:id="rId10"/>
    <p:sldId id="302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2" autoAdjust="0"/>
    <p:restoredTop sz="94686"/>
  </p:normalViewPr>
  <p:slideViewPr>
    <p:cSldViewPr snapToObjects="1">
      <p:cViewPr>
        <p:scale>
          <a:sx n="75" d="100"/>
          <a:sy n="75" d="100"/>
        </p:scale>
        <p:origin x="-806" y="-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22/03/2024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33015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859" y="621214"/>
            <a:ext cx="5004405" cy="20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22/03/2024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ic.ec.europa.eu/eic-funding-opportunities/eic-pathfinder_en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/>
              <a:t>Pathfinder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lv-LV" sz="1500" dirty="0"/>
              <a:t>Maurizio VRETENAR and Toms TORIMS</a:t>
            </a:r>
            <a:endParaRPr lang="en-US" sz="1500" dirty="0"/>
          </a:p>
          <a:p>
            <a:pPr algn="l"/>
            <a:r>
              <a:rPr lang="lv-LV" sz="1300" dirty="0"/>
              <a:t>22.03.2024, CERN CBG General Meeting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E8BD3052-80FE-1E7B-6AB7-840E98BFC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 smtClean="0"/>
              <a:t>W</a:t>
            </a:r>
            <a:r>
              <a:rPr lang="en-GB" dirty="0" smtClean="0"/>
              <a:t>e </a:t>
            </a:r>
            <a:r>
              <a:rPr lang="en-GB" dirty="0"/>
              <a:t>are looking for support to realise an ambitious vision for radically new technology, with potential to create new markets and to address global </a:t>
            </a:r>
            <a:r>
              <a:rPr lang="en-GB" dirty="0" smtClean="0"/>
              <a:t>challenges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b="0" dirty="0" smtClean="0"/>
              <a:t>T</a:t>
            </a:r>
            <a:r>
              <a:rPr lang="en-GB" b="0" dirty="0" smtClean="0"/>
              <a:t>his </a:t>
            </a:r>
            <a:r>
              <a:rPr lang="en-GB" b="0" dirty="0"/>
              <a:t>is an early-stage development of this future technology – we are proposing various activities at TRL 1 to 4, based on high-risk/high-gain science-towards-technology breakthrough </a:t>
            </a:r>
            <a:r>
              <a:rPr lang="en-GB" b="0" dirty="0" smtClean="0"/>
              <a:t>research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research is providing the foundations of the envisioned </a:t>
            </a:r>
            <a:r>
              <a:rPr lang="en-GB" b="0" dirty="0" smtClean="0"/>
              <a:t>technology</a:t>
            </a:r>
            <a:r>
              <a:rPr lang="en-GB" b="0" dirty="0"/>
              <a:t>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Set out to try things that may not work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are faced with questions that nobody knows the </a:t>
            </a:r>
            <a:r>
              <a:rPr lang="en-GB" dirty="0" smtClean="0"/>
              <a:t>answer</a:t>
            </a:r>
            <a:r>
              <a:rPr lang="lv-LV" dirty="0" smtClean="0"/>
              <a:t>s</a:t>
            </a:r>
            <a:r>
              <a:rPr lang="en-GB" dirty="0" smtClean="0"/>
              <a:t> </a:t>
            </a:r>
            <a:r>
              <a:rPr lang="en-GB" dirty="0"/>
              <a:t>to yet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are many aspects of the problem that </a:t>
            </a:r>
            <a:r>
              <a:rPr lang="en-GB" dirty="0" smtClean="0"/>
              <a:t>we</a:t>
            </a:r>
            <a:r>
              <a:rPr lang="lv-LV" dirty="0" smtClean="0"/>
              <a:t> have</a:t>
            </a:r>
            <a:r>
              <a:rPr lang="en-GB" dirty="0" smtClean="0"/>
              <a:t> not </a:t>
            </a:r>
            <a:r>
              <a:rPr lang="lv-LV" dirty="0" smtClean="0"/>
              <a:t>yet </a:t>
            </a:r>
            <a:r>
              <a:rPr lang="en-GB" dirty="0" smtClean="0"/>
              <a:t>master</a:t>
            </a:r>
            <a:r>
              <a:rPr lang="lv-LV" dirty="0" smtClean="0"/>
              <a:t>ed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BDCAC673-ED26-DC43-0E8E-3E0093976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to apply? Supporting ideas 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0691241-A893-84B0-4E3C-B7BE07030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488B31F-06B6-DC4A-91ED-6F4A2B162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115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767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47CDBA75-DC59-02BD-2295-BF9AC5C5A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1288"/>
            <a:ext cx="11376024" cy="4608512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To </a:t>
            </a:r>
            <a:r>
              <a:rPr lang="lv-LV" sz="2400" b="0" dirty="0" smtClean="0"/>
              <a:t>«</a:t>
            </a:r>
            <a:r>
              <a:rPr lang="en-GB" sz="2400" b="0" i="1" dirty="0" smtClean="0"/>
              <a:t>find </a:t>
            </a:r>
            <a:r>
              <a:rPr lang="en-GB" sz="2400" b="0" i="1" dirty="0"/>
              <a:t>a </a:t>
            </a:r>
            <a:r>
              <a:rPr lang="en-GB" sz="2400" b="0" i="1" dirty="0" smtClean="0"/>
              <a:t>path</a:t>
            </a:r>
            <a:r>
              <a:rPr lang="lv-LV" sz="2400" b="0" dirty="0" smtClean="0"/>
              <a:t>»</a:t>
            </a:r>
            <a:r>
              <a:rPr lang="en-GB" sz="2400" b="0" dirty="0" smtClean="0"/>
              <a:t> </a:t>
            </a:r>
            <a:r>
              <a:rPr lang="lv-LV" sz="2400" b="0" dirty="0" smtClean="0"/>
              <a:t>for a</a:t>
            </a:r>
            <a:r>
              <a:rPr lang="en-GB" sz="2400" b="0" dirty="0" smtClean="0"/>
              <a:t> </a:t>
            </a:r>
            <a:r>
              <a:rPr lang="en-GB" sz="2400" b="0" dirty="0"/>
              <a:t>novel </a:t>
            </a:r>
            <a:r>
              <a:rPr lang="en-GB" sz="2400" b="0" dirty="0" smtClean="0"/>
              <a:t>combination/new </a:t>
            </a:r>
            <a:r>
              <a:rPr lang="en-GB" sz="2400" b="0" dirty="0"/>
              <a:t>approach for treatment of cancer with </a:t>
            </a:r>
            <a:r>
              <a:rPr lang="lv-LV" sz="2400" b="0" dirty="0" smtClean="0"/>
              <a:t>radiotherapy using particle beams</a:t>
            </a:r>
            <a:endParaRPr lang="en-GB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This will be done with much better </a:t>
            </a:r>
            <a:r>
              <a:rPr lang="en-GB" sz="2400" b="0" dirty="0" smtClean="0"/>
              <a:t>results</a:t>
            </a:r>
            <a:r>
              <a:rPr lang="lv-LV" sz="2400" b="0" dirty="0" smtClean="0"/>
              <a:t>:</a:t>
            </a:r>
            <a:r>
              <a:rPr lang="en-GB" sz="2400" b="0" dirty="0" smtClean="0"/>
              <a:t> precision</a:t>
            </a:r>
            <a:r>
              <a:rPr lang="lv-LV" sz="2400" b="0" dirty="0" smtClean="0"/>
              <a:t> and</a:t>
            </a:r>
            <a:r>
              <a:rPr lang="en-GB" sz="2400" b="0" dirty="0" smtClean="0"/>
              <a:t> </a:t>
            </a:r>
            <a:r>
              <a:rPr lang="en-GB" sz="2400" b="0" dirty="0"/>
              <a:t>efficiency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Not only with </a:t>
            </a:r>
            <a:r>
              <a:rPr lang="lv-LV" sz="2400" b="0" dirty="0" smtClean="0"/>
              <a:t>eradicating the cancer</a:t>
            </a:r>
            <a:r>
              <a:rPr lang="en-GB" sz="2400" b="0" dirty="0" smtClean="0"/>
              <a:t>, </a:t>
            </a:r>
            <a:r>
              <a:rPr lang="en-GB" sz="2400" b="0" dirty="0"/>
              <a:t>but </a:t>
            </a:r>
            <a:r>
              <a:rPr lang="lv-LV" sz="2400" b="0" dirty="0" smtClean="0"/>
              <a:t>also </a:t>
            </a:r>
            <a:r>
              <a:rPr lang="en-GB" sz="2400" b="0" dirty="0" smtClean="0"/>
              <a:t>improvement</a:t>
            </a:r>
            <a:r>
              <a:rPr lang="lv-LV" sz="2400" b="0" dirty="0" smtClean="0">
                <a:cs typeface="Arial"/>
              </a:rPr>
              <a:t> of </a:t>
            </a:r>
            <a:r>
              <a:rPr lang="en-GB" sz="2400" b="0" dirty="0" smtClean="0"/>
              <a:t>quality</a:t>
            </a:r>
            <a:r>
              <a:rPr lang="lv-LV" sz="2400" b="0" dirty="0" smtClean="0"/>
              <a:t> of life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Implementation</a:t>
            </a:r>
            <a:r>
              <a:rPr lang="lv-LV" sz="2400" b="0" dirty="0" smtClean="0"/>
              <a:t> </a:t>
            </a:r>
            <a:r>
              <a:rPr lang="en-GB" sz="2400" b="0" dirty="0" smtClean="0"/>
              <a:t>of </a:t>
            </a:r>
            <a:r>
              <a:rPr lang="lv-LV" sz="2400" b="0" dirty="0" smtClean="0"/>
              <a:t>an </a:t>
            </a:r>
            <a:r>
              <a:rPr lang="en-GB" sz="2400" b="0" dirty="0" smtClean="0"/>
              <a:t>affordable </a:t>
            </a:r>
            <a:r>
              <a:rPr lang="en-GB" sz="2400" b="0" dirty="0"/>
              <a:t>cancer treatment technology in EU – show case</a:t>
            </a:r>
            <a:endParaRPr lang="en-GB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Ambition is to </a:t>
            </a:r>
            <a:r>
              <a:rPr lang="lv-LV" sz="2400" b="0" dirty="0" smtClean="0"/>
              <a:t>provide proof </a:t>
            </a:r>
            <a:r>
              <a:rPr lang="en-GB" sz="2400" b="0" dirty="0" smtClean="0"/>
              <a:t>that </a:t>
            </a:r>
            <a:r>
              <a:rPr lang="lv-LV" sz="2400" b="0" dirty="0" smtClean="0"/>
              <a:t>«</a:t>
            </a:r>
            <a:r>
              <a:rPr lang="en-GB" sz="2400" b="0" i="1" dirty="0" smtClean="0"/>
              <a:t>it works</a:t>
            </a:r>
            <a:r>
              <a:rPr lang="lv-LV" sz="2400" b="0" dirty="0" smtClean="0"/>
              <a:t>»</a:t>
            </a:r>
            <a:r>
              <a:rPr lang="en-GB" sz="2400" b="0" dirty="0" smtClean="0"/>
              <a:t>, </a:t>
            </a:r>
            <a:r>
              <a:rPr lang="lv-LV" sz="2400" b="0" dirty="0" smtClean="0"/>
              <a:t>«</a:t>
            </a:r>
            <a:r>
              <a:rPr lang="en-GB" sz="2400" b="0" i="1" dirty="0" smtClean="0"/>
              <a:t>it </a:t>
            </a:r>
            <a:r>
              <a:rPr lang="en-GB" sz="2400" b="0" i="1" dirty="0"/>
              <a:t>is </a:t>
            </a:r>
            <a:r>
              <a:rPr lang="en-GB" sz="2400" b="0" i="1" dirty="0" smtClean="0"/>
              <a:t>possible</a:t>
            </a:r>
            <a:r>
              <a:rPr lang="lv-LV" sz="2400" b="0" dirty="0" smtClean="0"/>
              <a:t>»</a:t>
            </a:r>
            <a:r>
              <a:rPr lang="en-GB" sz="2400" b="0" dirty="0" smtClean="0"/>
              <a:t> </a:t>
            </a:r>
            <a:r>
              <a:rPr lang="en-GB" sz="2400" b="0" dirty="0"/>
              <a:t>– critical aspects of the technology to be validated in lab at CERN - prototyping</a:t>
            </a:r>
            <a:endParaRPr lang="en-GB" sz="2400" b="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0AA0D663-A27A-3B49-51CF-30F7E926E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Ambitious vision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A8B2415-C3BF-F6FE-7896-72908220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6666FA-3DF4-C725-0C68-A825833E2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70" y="1295400"/>
            <a:ext cx="11376643" cy="4608512"/>
          </a:xfrm>
        </p:spPr>
        <p:txBody>
          <a:bodyPr vert="horz" lIns="0" tIns="0" rIns="0" bIns="0" rtlCol="0" anchor="t">
            <a:normAutofit/>
          </a:bodyPr>
          <a:lstStyle/>
          <a:p>
            <a:pPr marL="323850" lvl="1" indent="-323850"/>
            <a:r>
              <a:rPr lang="en-US" sz="2800" dirty="0">
                <a:cs typeface="Arial"/>
              </a:rPr>
              <a:t>Highly </a:t>
            </a:r>
            <a:r>
              <a:rPr lang="en-US" sz="2800" dirty="0" smtClean="0">
                <a:cs typeface="Arial"/>
              </a:rPr>
              <a:t>competitive</a:t>
            </a:r>
            <a:endParaRPr lang="lv-LV" sz="2800" dirty="0" smtClean="0">
              <a:cs typeface="Arial"/>
            </a:endParaRPr>
          </a:p>
          <a:p>
            <a:pPr marL="323850" lvl="1" indent="-323850"/>
            <a:endParaRPr lang="en-US" sz="2800" dirty="0">
              <a:cs typeface="Arial"/>
            </a:endParaRPr>
          </a:p>
          <a:p>
            <a:pPr marL="323850" lvl="1" indent="-323850"/>
            <a:r>
              <a:rPr lang="en-US" sz="2800" dirty="0">
                <a:cs typeface="Arial"/>
              </a:rPr>
              <a:t>Has to have very innovative and ground breaking </a:t>
            </a:r>
            <a:r>
              <a:rPr lang="en-US" sz="2800" dirty="0" smtClean="0">
                <a:cs typeface="Arial"/>
              </a:rPr>
              <a:t>technology</a:t>
            </a:r>
            <a:endParaRPr lang="lv-LV" sz="2800" dirty="0" smtClean="0">
              <a:cs typeface="Arial"/>
            </a:endParaRPr>
          </a:p>
          <a:p>
            <a:pPr marL="323850" lvl="1" indent="-323850"/>
            <a:endParaRPr lang="lv-LV" sz="2800" dirty="0">
              <a:cs typeface="Arial"/>
            </a:endParaRPr>
          </a:p>
          <a:p>
            <a:pPr marL="323850" lvl="1" indent="-323850"/>
            <a:r>
              <a:rPr lang="en-US" sz="2800" dirty="0" smtClean="0">
                <a:cs typeface="Arial"/>
              </a:rPr>
              <a:t>Vision </a:t>
            </a:r>
            <a:r>
              <a:rPr lang="en-US" sz="2800" dirty="0">
                <a:cs typeface="Arial"/>
              </a:rPr>
              <a:t>for EU </a:t>
            </a:r>
            <a:r>
              <a:rPr lang="en-US" sz="2800" dirty="0" smtClean="0">
                <a:cs typeface="Arial"/>
              </a:rPr>
              <a:t>competitiveness</a:t>
            </a:r>
            <a:endParaRPr lang="lv-LV" sz="2800" dirty="0" smtClean="0">
              <a:cs typeface="Arial"/>
            </a:endParaRPr>
          </a:p>
          <a:p>
            <a:pPr marL="0" lvl="1" indent="0">
              <a:buNone/>
            </a:pPr>
            <a:endParaRPr lang="en-US" sz="2800" dirty="0">
              <a:cs typeface="Arial"/>
            </a:endParaRPr>
          </a:p>
          <a:p>
            <a:pPr marL="323850" lvl="1" indent="-323850"/>
            <a:r>
              <a:rPr lang="en-US" sz="2800" dirty="0">
                <a:cs typeface="Arial"/>
              </a:rPr>
              <a:t>Staged approach </a:t>
            </a:r>
            <a:endParaRPr lang="lv-LV" sz="2800" dirty="0" smtClean="0">
              <a:cs typeface="Arial"/>
            </a:endParaRPr>
          </a:p>
          <a:p>
            <a:pPr marL="323850" lvl="1" indent="-323850"/>
            <a:endParaRPr lang="en-US" sz="2800" dirty="0">
              <a:cs typeface="Arial"/>
            </a:endParaRPr>
          </a:p>
          <a:p>
            <a:pPr marL="323850" lvl="1" indent="-323850"/>
            <a:r>
              <a:rPr lang="en-US" sz="2800" dirty="0">
                <a:cs typeface="Arial"/>
                <a:hlinkClick r:id="rId2"/>
              </a:rPr>
              <a:t>More info here</a:t>
            </a:r>
            <a:endParaRPr lang="en-US" sz="2800" dirty="0">
              <a:cs typeface="Arial"/>
            </a:endParaRPr>
          </a:p>
          <a:p>
            <a:pPr marL="323850" lvl="1" indent="-323850"/>
            <a:endParaRPr lang="en-US" sz="280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Scope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5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1376643" cy="4608512"/>
          </a:xfrm>
        </p:spPr>
        <p:txBody>
          <a:bodyPr>
            <a:normAutofit lnSpcReduction="10000"/>
          </a:bodyPr>
          <a:lstStyle/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CERN – project leader and coordinator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One partner (LV)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One partner (LT)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800" dirty="0"/>
              <a:t>One partner (EE)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800" i="1" dirty="0"/>
              <a:t>one of the European particle therapy </a:t>
            </a:r>
            <a:r>
              <a:rPr lang="en-GB" sz="2800" i="1" dirty="0" smtClean="0"/>
              <a:t>centres </a:t>
            </a:r>
            <a:endParaRPr lang="en-GB" sz="2800" i="1" dirty="0"/>
          </a:p>
          <a:p>
            <a:pPr marL="0" lvl="1" indent="0">
              <a:lnSpc>
                <a:spcPct val="150000"/>
              </a:lnSpc>
              <a:buNone/>
            </a:pPr>
            <a:r>
              <a:rPr lang="en-GB" sz="2800" i="1" dirty="0"/>
              <a:t>- Partners have to be from the universities with the very strong CERN related technological competences , since this is technological project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Proposed consortium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F9F1A5F2-72B6-C3B0-8C57-EF62AF252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400" b="0" dirty="0" smtClean="0"/>
              <a:t>Is this a </a:t>
            </a:r>
            <a:r>
              <a:rPr lang="en-GB" sz="2400" b="0" dirty="0" smtClean="0"/>
              <a:t>convincing </a:t>
            </a:r>
            <a:r>
              <a:rPr lang="en-GB" sz="2400" b="0" dirty="0"/>
              <a:t>long-term vision of a </a:t>
            </a:r>
            <a:r>
              <a:rPr lang="en-GB" sz="2400" dirty="0"/>
              <a:t>radically new technology </a:t>
            </a:r>
            <a:r>
              <a:rPr lang="en-GB" sz="2400" b="0" dirty="0"/>
              <a:t>(</a:t>
            </a:r>
            <a:r>
              <a:rPr lang="en-GB" sz="2400" b="0" i="1" dirty="0"/>
              <a:t>new cocktail!</a:t>
            </a:r>
            <a:r>
              <a:rPr lang="en-GB" sz="2400" b="0" dirty="0"/>
              <a:t>) that has the potential to have a </a:t>
            </a:r>
            <a:r>
              <a:rPr lang="en-GB" sz="2400" b="0" dirty="0" smtClean="0"/>
              <a:t>transformative</a:t>
            </a:r>
            <a:r>
              <a:rPr lang="lv-LV" sz="2400" b="0" dirty="0" smtClean="0"/>
              <a:t> and</a:t>
            </a:r>
            <a:r>
              <a:rPr lang="en-GB" sz="2400" b="0" dirty="0" smtClean="0"/>
              <a:t> </a:t>
            </a:r>
            <a:r>
              <a:rPr lang="en-GB" sz="2400" b="0" dirty="0"/>
              <a:t>positive effect to our economy and society? </a:t>
            </a:r>
            <a:endParaRPr lang="en-US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Is this </a:t>
            </a:r>
            <a:r>
              <a:rPr lang="en-GB" sz="2400" dirty="0"/>
              <a:t>disruptive innovation</a:t>
            </a:r>
            <a:r>
              <a:rPr lang="en-GB" sz="2400" b="0" dirty="0"/>
              <a:t>?</a:t>
            </a:r>
            <a:endParaRPr lang="en-GB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400" b="0" dirty="0" smtClean="0"/>
              <a:t>Is this a </a:t>
            </a:r>
            <a:r>
              <a:rPr lang="en-GB" sz="2400" dirty="0" smtClean="0"/>
              <a:t>concrete, </a:t>
            </a:r>
            <a:r>
              <a:rPr lang="en-GB" sz="2400" dirty="0"/>
              <a:t>novel and ambitious </a:t>
            </a:r>
            <a:r>
              <a:rPr lang="en-GB" sz="2400" i="1" dirty="0"/>
              <a:t>science-towards-technology</a:t>
            </a:r>
            <a:r>
              <a:rPr lang="en-GB" sz="2400" dirty="0"/>
              <a:t> breakthrough</a:t>
            </a:r>
            <a:r>
              <a:rPr lang="en-GB" sz="2400" b="0" dirty="0"/>
              <a:t>, providing advancement towards the envisioned technology? </a:t>
            </a:r>
            <a:endParaRPr lang="en-GB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400" b="0" dirty="0" smtClean="0"/>
              <a:t>Is this a h</a:t>
            </a:r>
            <a:r>
              <a:rPr lang="en-GB" sz="2400" b="0" dirty="0" err="1" smtClean="0"/>
              <a:t>igh</a:t>
            </a:r>
            <a:r>
              <a:rPr lang="en-GB" sz="2400" b="0" dirty="0" smtClean="0"/>
              <a:t>-risk</a:t>
            </a:r>
            <a:r>
              <a:rPr lang="lv-LV" sz="2400" b="0" dirty="0" smtClean="0"/>
              <a:t> </a:t>
            </a:r>
            <a:r>
              <a:rPr lang="en-GB" sz="2400" b="0" dirty="0" smtClean="0"/>
              <a:t>/</a:t>
            </a:r>
            <a:r>
              <a:rPr lang="lv-LV" sz="2400" b="0" dirty="0" smtClean="0"/>
              <a:t> </a:t>
            </a:r>
            <a:r>
              <a:rPr lang="en-GB" sz="2400" b="0" dirty="0" smtClean="0"/>
              <a:t>high-gain </a:t>
            </a:r>
            <a:r>
              <a:rPr lang="en-GB" sz="2400" b="0" dirty="0"/>
              <a:t>research approach and </a:t>
            </a:r>
            <a:r>
              <a:rPr lang="en-GB" sz="2400" b="0" dirty="0" smtClean="0"/>
              <a:t>methodology</a:t>
            </a:r>
            <a:r>
              <a:rPr lang="lv-LV" sz="2400" b="0" dirty="0" smtClean="0"/>
              <a:t> -</a:t>
            </a:r>
            <a:r>
              <a:rPr lang="en-GB" sz="2400" b="0" dirty="0" smtClean="0"/>
              <a:t> </a:t>
            </a:r>
            <a:r>
              <a:rPr lang="en-GB" sz="2400" dirty="0"/>
              <a:t>with concrete and plausible objectives</a:t>
            </a:r>
            <a:r>
              <a:rPr lang="en-GB" sz="2400" b="0" dirty="0"/>
              <a:t>? </a:t>
            </a:r>
            <a:r>
              <a:rPr lang="en-GB" b="0" dirty="0"/>
              <a:t> 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567742F1-0B39-D533-2DBA-C697CE8C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Pathfinder Gatekeepers </a:t>
            </a:r>
            <a:br>
              <a:rPr lang="en-GB" dirty="0"/>
            </a:br>
            <a:r>
              <a:rPr lang="en-GB" dirty="0"/>
              <a:t>Y/N 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BABDD6-09AB-D7F1-B85D-371BEB90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18A7EFD-EE88-F95E-0C90-5F5023BA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8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A42CC735-146C-4737-55DB-72D24C40F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19200"/>
            <a:ext cx="1137602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lv-LV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interdisciplinary </a:t>
            </a:r>
            <a:r>
              <a:rPr lang="en-GB" dirty="0"/>
              <a:t>research and development </a:t>
            </a:r>
            <a:r>
              <a:rPr lang="en-GB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bringing diverse areas of research together, with distinctively different perspectives, terminologies and methodologies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within a portfolio of projects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involve and empower (</a:t>
            </a:r>
            <a:r>
              <a:rPr lang="en-GB" b="0" i="1" dirty="0"/>
              <a:t>in the team</a:t>
            </a:r>
            <a:r>
              <a:rPr lang="en-GB" b="0" dirty="0"/>
              <a:t>) key actors that have the potential to become future leaders in their field such as excellent early-career researchers or promising high-tech SMEs, including start-ups. Project should reinforce their mind-set for targeted research and development aimed at high-impact applied results. 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9399815-7010-FC26-6762-3801EAC6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44D130C-42AF-48C1-3CDE-F0BC9E5F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A592A2-2163-E1A3-D400-4EF8C060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9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A5CE7B8B-95E7-E62E-201A-19D78F3A5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35088"/>
            <a:ext cx="1137602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proof of principle that the main ideas of the envisioned future technology are feasible, thus validating its scientific and technological basis</a:t>
            </a:r>
            <a:r>
              <a:rPr lang="en-GB" b="0" dirty="0"/>
              <a:t>;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top-level scientific publications in open access;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to take the necessary measures to allow future uptake to take place, for instance through an adequate formal protection of the generated Intellectual Property (IP</a:t>
            </a:r>
            <a:r>
              <a:rPr lang="en-GB" b="0" dirty="0" smtClean="0"/>
              <a:t>)</a:t>
            </a:r>
            <a:r>
              <a:rPr lang="lv-LV" b="0" dirty="0"/>
              <a:t>;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assessment of relevant aspects related to regulation, certification, and </a:t>
            </a:r>
            <a:r>
              <a:rPr lang="en-GB" b="0" dirty="0" smtClean="0"/>
              <a:t>standardisation</a:t>
            </a:r>
            <a:r>
              <a:rPr lang="lv-LV" b="0" dirty="0"/>
              <a:t>;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Project must provide the foundations of the technology. CERN / open access – beyond Baltics</a:t>
            </a:r>
            <a:r>
              <a:rPr lang="en-GB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2E088FD9-2430-ED27-8A17-E5E7403CE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output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673E4F-50A5-ECBA-46E8-FA79760B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2E1E361-849D-3510-7C7C-7C255C88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742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6A6EC3DF-B29B-0F66-F22D-2618DBE85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95400"/>
            <a:ext cx="11376024" cy="4608512"/>
          </a:xfrm>
        </p:spPr>
        <p:txBody>
          <a:bodyPr anchor="ctr"/>
          <a:lstStyle/>
          <a:p>
            <a:r>
              <a:rPr lang="en-GB" b="0" dirty="0"/>
              <a:t>TRL1 - basic principles observed  </a:t>
            </a:r>
          </a:p>
          <a:p>
            <a:endParaRPr lang="en-GB" b="0" dirty="0"/>
          </a:p>
          <a:p>
            <a:r>
              <a:rPr lang="en-GB" b="0" dirty="0"/>
              <a:t>TRL2 - technology concept formulated – this is done?  </a:t>
            </a:r>
          </a:p>
          <a:p>
            <a:endParaRPr lang="en-GB" b="0" dirty="0"/>
          </a:p>
          <a:p>
            <a:r>
              <a:rPr lang="en-GB" b="0" dirty="0"/>
              <a:t>TRL3 - experimental proof of concept – what experiment we can build up?  </a:t>
            </a:r>
          </a:p>
          <a:p>
            <a:endParaRPr lang="en-GB" b="0" dirty="0"/>
          </a:p>
          <a:p>
            <a:r>
              <a:rPr lang="en-GB" b="0" dirty="0"/>
              <a:t>TRL4 - technology validated in lab – which technology exactly to be validated?  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57AB82CF-4020-498C-8320-3D9B295F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TRL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4F5118-5ED8-DA42-AF0A-BEAF8850C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AA506D-6FF7-2D65-03B1-DC63E595A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83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46728B07-E2B8-D95E-6771-4797E1529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1376024" cy="460851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100% costs, no co-financing 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3 M  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b="0" dirty="0"/>
              <a:t>Project to be prepared by outside experts – </a:t>
            </a:r>
            <a:r>
              <a:rPr lang="en-GB" sz="3200" dirty="0"/>
              <a:t>cost is 20K +VAT</a:t>
            </a:r>
          </a:p>
          <a:p>
            <a:r>
              <a:rPr lang="en-GB" sz="3200" b="0" dirty="0"/>
              <a:t>	- to be </a:t>
            </a:r>
            <a:r>
              <a:rPr lang="en-GB" sz="3200" b="0" dirty="0" smtClean="0"/>
              <a:t>shared </a:t>
            </a:r>
            <a:r>
              <a:rPr lang="en-GB" sz="3200" b="0" dirty="0"/>
              <a:t>equally among partners</a:t>
            </a:r>
          </a:p>
          <a:p>
            <a:endParaRPr lang="en-GB" sz="32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Project preparation has </a:t>
            </a:r>
            <a:r>
              <a:rPr lang="lv-LV" sz="3200" dirty="0" smtClean="0"/>
              <a:t>been </a:t>
            </a:r>
            <a:r>
              <a:rPr lang="en-GB" sz="3200" dirty="0" smtClean="0"/>
              <a:t>started </a:t>
            </a:r>
            <a:r>
              <a:rPr lang="en-GB" sz="3200" dirty="0"/>
              <a:t>and decisions have to be made now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85C8D64-7FAF-4E4D-9FB0-3B4C3EE0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 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4531A83-06A8-3848-39DF-170B0D604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22.03.2024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20D1E9-A8BD-CAEE-3402-E1BCB043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>
            <a:lvl1pPr algn="ctr">
              <a:defRPr i="1"/>
            </a:lvl1pPr>
          </a:lstStyle>
          <a:p>
            <a:r>
              <a:rPr lang="lv-LV" smtClean="0"/>
              <a:t>Toms Torims on behalf of 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99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70 years_presentation ppt</Template>
  <TotalTime>846</TotalTime>
  <Words>368</Words>
  <Application>Microsoft Office PowerPoint</Application>
  <PresentationFormat>Custom</PresentationFormat>
  <Paragraphs>113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Pathfinder</vt:lpstr>
      <vt:lpstr>Ambitious vision</vt:lpstr>
      <vt:lpstr>Scope</vt:lpstr>
      <vt:lpstr>Proposed consortium</vt:lpstr>
      <vt:lpstr>Pathfinder Gatekeepers  Y/N </vt:lpstr>
      <vt:lpstr>Team</vt:lpstr>
      <vt:lpstr>Expected output</vt:lpstr>
      <vt:lpstr>TRL</vt:lpstr>
      <vt:lpstr>Budget </vt:lpstr>
      <vt:lpstr>Why to apply? Supporting ideas 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Pathfinder</dc:title>
  <dc:creator>Toms Torims</dc:creator>
  <cp:lastModifiedBy>Kristaps Palskis</cp:lastModifiedBy>
  <cp:revision>89</cp:revision>
  <cp:lastPrinted>2020-01-30T13:49:18Z</cp:lastPrinted>
  <dcterms:created xsi:type="dcterms:W3CDTF">2024-03-15T10:22:20Z</dcterms:created>
  <dcterms:modified xsi:type="dcterms:W3CDTF">2024-03-22T09:44:02Z</dcterms:modified>
</cp:coreProperties>
</file>