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1710" r:id="rId3"/>
    <p:sldId id="1665" r:id="rId4"/>
    <p:sldId id="1675" r:id="rId5"/>
    <p:sldId id="1680" r:id="rId6"/>
    <p:sldId id="1672" r:id="rId7"/>
    <p:sldId id="1686" r:id="rId8"/>
    <p:sldId id="1687" r:id="rId9"/>
    <p:sldId id="1694" r:id="rId10"/>
    <p:sldId id="1691" r:id="rId11"/>
    <p:sldId id="1688" r:id="rId12"/>
    <p:sldId id="1689" r:id="rId13"/>
    <p:sldId id="1692" r:id="rId14"/>
    <p:sldId id="1707" r:id="rId15"/>
    <p:sldId id="1696" r:id="rId16"/>
    <p:sldId id="1638" r:id="rId17"/>
    <p:sldId id="1704" r:id="rId18"/>
    <p:sldId id="1646" r:id="rId19"/>
    <p:sldId id="1699" r:id="rId20"/>
    <p:sldId id="1701" r:id="rId21"/>
    <p:sldId id="1702" r:id="rId22"/>
    <p:sldId id="1709" r:id="rId23"/>
    <p:sldId id="1684" r:id="rId24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4089"/>
    <a:srgbClr val="006892"/>
    <a:srgbClr val="2BA1AF"/>
    <a:srgbClr val="5A5E93"/>
    <a:srgbClr val="007FBE"/>
    <a:srgbClr val="6D728E"/>
    <a:srgbClr val="954ECA"/>
    <a:srgbClr val="0087C4"/>
    <a:srgbClr val="008DCC"/>
    <a:srgbClr val="0091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54" autoAdjust="0"/>
    <p:restoredTop sz="93741" autoAdjust="0"/>
  </p:normalViewPr>
  <p:slideViewPr>
    <p:cSldViewPr snapToGrid="0" snapToObjects="1">
      <p:cViewPr varScale="1">
        <p:scale>
          <a:sx n="115" d="100"/>
          <a:sy n="115" d="100"/>
        </p:scale>
        <p:origin x="784" y="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C7E67-6D30-B842-A5CE-A73259EE373B}" type="datetimeFigureOut">
              <a:rPr lang="en-GB" smtClean="0"/>
              <a:t>04/02/2024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BE077-0D92-6C41-AAA5-382B80746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932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effectLst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4746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1763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959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2873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3949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BF2F3-6623-4EC0-9B6A-1DBD0789B98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5541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BF2F3-6623-4EC0-9B6A-1DBD0789B98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9285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8210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BF2F3-6623-4EC0-9B6A-1DBD0789B98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2669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3213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232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234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1840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864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1DDB63-C943-4771-A766-4EE832F1403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550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effectLst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586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6206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4715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3818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8748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508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30B62-1D85-67F3-DE87-B8B156D454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6F5074-85E6-409C-8E0A-180B244F07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9AF53B-D9FA-28C1-19A1-030D5F23A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8A4921-08EF-B53A-8CCC-59109D1AA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20699-D2DF-899D-62DB-7614FD777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157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258F2-768F-A389-E753-026787671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BD1BC2-7756-3C89-EC26-0824558DC2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275CB-1C9E-299E-4466-67B1063B0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3F50B5-836F-EDA1-CB38-5BC3CEEF1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AC1E4A-BE04-D291-8997-1362144B4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375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6FC1AF-D56A-3C6A-AE13-8022D67944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227DBA-BACA-CCBA-E013-99E47C200D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F1E42-3CF7-21B6-5FD3-CDDF48ADC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D7FB4-5A10-20CB-E406-4592663AF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CDE18-2B94-9044-AE4F-07FDF4D34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061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 Capeans | JENAS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134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 Capeans | JENAS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7061499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406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May 6 2022</a:t>
            </a: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Mar Capeans | JENAS 2022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81269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6A6AA-599E-BF2D-3EAC-0670316A6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7005F7-E8DE-10D5-AFC4-DF20E540EF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252F0-C17E-782A-1BBB-5E056B7B64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2143" y="6356350"/>
            <a:ext cx="2743200" cy="365125"/>
          </a:xfrm>
        </p:spPr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534F1F-B101-9559-77CB-C46E668AB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AE1853-1961-786A-14E1-947E22477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6657" y="6366329"/>
            <a:ext cx="2743200" cy="365125"/>
          </a:xfrm>
        </p:spPr>
        <p:txBody>
          <a:bodyPr/>
          <a:lstStyle/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143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A02D6-9A55-F47E-0AD2-F70A682D9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60B453-345F-6515-D6F0-D91D71D93D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453B87-2500-9D4F-6699-951295F4C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645BF7-5BD7-434D-2E5B-28E303295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DFDF5-EC94-8E72-EA3D-CE085DF2D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673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B6F9B-C137-37EA-7B1F-187786A4C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FA56E4-A16A-60EE-B5F4-802B8EF472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E8D98C-EEDD-BB1D-3D31-51DFE50596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F9B03D-A978-A0D0-DEDC-447F335B4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57B214-7C06-35E9-6258-63D473878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52F75E-DBAE-E07B-C5B5-443F63AEA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763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8BD35-57FB-9F5E-2E47-F05F8319B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1FF5D6-F993-457C-78B1-B574FECCCE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C12B7E-D584-3660-AAE1-3FE3EC5BF4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C02359-D08B-8BD1-DEBD-1E819F938E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4D21DD-F935-1AB7-406A-C168FD274F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D8D498-131A-B6BF-6C28-7DECDC7CD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1E3C75-66A0-D914-81A0-3A3E4BF17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4CD384-9EF2-43B9-EF7E-4DF366000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8215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3D93A-15A8-79F6-7048-499905F2A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541DEB-0647-8D79-68A0-30E9EE722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401159-31AE-B402-7EF7-CD135473D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C8457A-1309-FDCC-B728-E2F6A515E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415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9D9E36-7141-2EB8-98F7-078C13E75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EF4B2F-3A94-238B-ADDF-D83ACF614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EABD26-F898-9D74-6DF9-75869BB7E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622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ACCC7-E09B-098D-A4FA-80FC94466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F9E8E6-CDE0-EAA6-B203-322D74EE8F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B8E414-5107-17DA-50E7-95772DF5EB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22F0FF-6C62-5EBC-7660-483E1D22A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4AFB3C-2F3D-1ECD-430F-68C10B1A8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DB2E7F-339E-C32D-641C-9B58E29D2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821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29C80-F7C5-2C41-6D35-A44190C93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D5E352-1207-2296-3FC9-2D8828CAB2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BF111B-FC98-672C-FFF0-ADA8D52F76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14D0A-5CFC-75D7-D7BE-A6E315945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6 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ACCB45-B2FC-00DF-3E2C-235D4A8CC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 Capeans | JENAS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6CC1F1-17ED-FCA5-DDC8-3CF5AF6D6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778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F95726-002E-6E77-69EA-CA5D51A7B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B3CBC7-E10E-448A-6316-513782C8AC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E0A18-B929-EC16-510D-4593C9D795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May 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F8875-020C-A135-1FE0-013F0DDA0E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Mar Capeans | JENAS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401CD-1B8E-534D-CFBA-23F4CE6914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606D9-1424-D24D-8F08-847B0A6F25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36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3" r:id="rId13"/>
    <p:sldLayoutId id="2147483664" r:id="rId14"/>
    <p:sldLayoutId id="2147483665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4.tiff"/><Relationship Id="rId5" Type="http://schemas.openxmlformats.org/officeDocument/2006/relationships/image" Target="../media/image53.tiff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63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64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65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hse.cern/environment-report-2019-202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ds.cern.ch/record/2792531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hyperlink" Target="https://home.cern/news/news/knowledge-sharing/launching-cern-innovation-programme-environmental-applications-cipea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svg"/><Relationship Id="rId13" Type="http://schemas.openxmlformats.org/officeDocument/2006/relationships/image" Target="../media/image75.png"/><Relationship Id="rId18" Type="http://schemas.openxmlformats.org/officeDocument/2006/relationships/image" Target="../media/image80.svg"/><Relationship Id="rId3" Type="http://schemas.openxmlformats.org/officeDocument/2006/relationships/image" Target="../media/image67.png"/><Relationship Id="rId21" Type="http://schemas.openxmlformats.org/officeDocument/2006/relationships/image" Target="../media/image20.png"/><Relationship Id="rId7" Type="http://schemas.openxmlformats.org/officeDocument/2006/relationships/image" Target="../media/image71.png"/><Relationship Id="rId12" Type="http://schemas.openxmlformats.org/officeDocument/2006/relationships/image" Target="../media/image74.svg"/><Relationship Id="rId17" Type="http://schemas.openxmlformats.org/officeDocument/2006/relationships/image" Target="../media/image79.png"/><Relationship Id="rId2" Type="http://schemas.openxmlformats.org/officeDocument/2006/relationships/notesSlide" Target="../notesSlides/notesSlide20.xml"/><Relationship Id="rId16" Type="http://schemas.openxmlformats.org/officeDocument/2006/relationships/image" Target="../media/image78.svg"/><Relationship Id="rId20" Type="http://schemas.openxmlformats.org/officeDocument/2006/relationships/image" Target="../media/image82.sv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0.svg"/><Relationship Id="rId11" Type="http://schemas.openxmlformats.org/officeDocument/2006/relationships/image" Target="../media/image73.png"/><Relationship Id="rId24" Type="http://schemas.openxmlformats.org/officeDocument/2006/relationships/image" Target="../media/image84.png"/><Relationship Id="rId5" Type="http://schemas.openxmlformats.org/officeDocument/2006/relationships/image" Target="../media/image69.png"/><Relationship Id="rId15" Type="http://schemas.openxmlformats.org/officeDocument/2006/relationships/image" Target="../media/image77.png"/><Relationship Id="rId23" Type="http://schemas.openxmlformats.org/officeDocument/2006/relationships/image" Target="../media/image83.png"/><Relationship Id="rId10" Type="http://schemas.openxmlformats.org/officeDocument/2006/relationships/image" Target="../media/image35.svg"/><Relationship Id="rId19" Type="http://schemas.openxmlformats.org/officeDocument/2006/relationships/image" Target="../media/image81.png"/><Relationship Id="rId4" Type="http://schemas.openxmlformats.org/officeDocument/2006/relationships/image" Target="../media/image68.svg"/><Relationship Id="rId9" Type="http://schemas.openxmlformats.org/officeDocument/2006/relationships/image" Target="../media/image34.png"/><Relationship Id="rId14" Type="http://schemas.openxmlformats.org/officeDocument/2006/relationships/image" Target="../media/image76.svg"/><Relationship Id="rId22" Type="http://schemas.openxmlformats.org/officeDocument/2006/relationships/image" Target="../media/image21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18" Type="http://schemas.openxmlformats.org/officeDocument/2006/relationships/image" Target="../media/image38.png"/><Relationship Id="rId3" Type="http://schemas.openxmlformats.org/officeDocument/2006/relationships/image" Target="../media/image23.png"/><Relationship Id="rId21" Type="http://schemas.openxmlformats.org/officeDocument/2006/relationships/image" Target="../media/image41.svg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17" Type="http://schemas.openxmlformats.org/officeDocument/2006/relationships/image" Target="../media/image37.sv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36.pn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image" Target="../media/image25.svg"/><Relationship Id="rId15" Type="http://schemas.openxmlformats.org/officeDocument/2006/relationships/image" Target="../media/image35.svg"/><Relationship Id="rId23" Type="http://schemas.openxmlformats.org/officeDocument/2006/relationships/image" Target="../media/image43.svg"/><Relationship Id="rId10" Type="http://schemas.openxmlformats.org/officeDocument/2006/relationships/image" Target="../media/image30.png"/><Relationship Id="rId19" Type="http://schemas.openxmlformats.org/officeDocument/2006/relationships/image" Target="../media/image39.svg"/><Relationship Id="rId4" Type="http://schemas.openxmlformats.org/officeDocument/2006/relationships/image" Target="../media/image24.png"/><Relationship Id="rId9" Type="http://schemas.openxmlformats.org/officeDocument/2006/relationships/image" Target="../media/image29.svg"/><Relationship Id="rId14" Type="http://schemas.openxmlformats.org/officeDocument/2006/relationships/image" Target="../media/image34.png"/><Relationship Id="rId22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9209FB49-F250-B21C-ED29-7799D1A58FAD}"/>
              </a:ext>
            </a:extLst>
          </p:cNvPr>
          <p:cNvGrpSpPr>
            <a:grpSpLocks noChangeAspect="1"/>
          </p:cNvGrpSpPr>
          <p:nvPr/>
        </p:nvGrpSpPr>
        <p:grpSpPr>
          <a:xfrm>
            <a:off x="2839229" y="39680"/>
            <a:ext cx="6477002" cy="6744934"/>
            <a:chOff x="1517650" y="611188"/>
            <a:chExt cx="4413250" cy="4595812"/>
          </a:xfrm>
        </p:grpSpPr>
        <p:pic>
          <p:nvPicPr>
            <p:cNvPr id="6" name="Picture 100">
              <a:extLst>
                <a:ext uri="{FF2B5EF4-FFF2-40B4-BE49-F238E27FC236}">
                  <a16:creationId xmlns:a16="http://schemas.microsoft.com/office/drawing/2014/main" id="{D5AA33B5-DA8D-BA2A-45FE-031C987BE3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7650" y="611188"/>
              <a:ext cx="4413250" cy="4595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101">
              <a:extLst>
                <a:ext uri="{FF2B5EF4-FFF2-40B4-BE49-F238E27FC236}">
                  <a16:creationId xmlns:a16="http://schemas.microsoft.com/office/drawing/2014/main" id="{961664A0-4BFD-FCAD-B43E-8F854C24D9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2575" y="676275"/>
              <a:ext cx="4343400" cy="4479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102">
              <a:extLst>
                <a:ext uri="{FF2B5EF4-FFF2-40B4-BE49-F238E27FC236}">
                  <a16:creationId xmlns:a16="http://schemas.microsoft.com/office/drawing/2014/main" id="{DF7AFA3F-E802-1E4A-1182-379A3F013C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1788" y="749300"/>
              <a:ext cx="4241800" cy="433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03">
              <a:extLst>
                <a:ext uri="{FF2B5EF4-FFF2-40B4-BE49-F238E27FC236}">
                  <a16:creationId xmlns:a16="http://schemas.microsoft.com/office/drawing/2014/main" id="{4F6921B2-BAE9-3895-D51A-4C344FB15C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763" y="830263"/>
              <a:ext cx="4133850" cy="418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104">
              <a:extLst>
                <a:ext uri="{FF2B5EF4-FFF2-40B4-BE49-F238E27FC236}">
                  <a16:creationId xmlns:a16="http://schemas.microsoft.com/office/drawing/2014/main" id="{F856E860-84DF-1D5E-E9CE-5AB222E994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2913" y="908050"/>
              <a:ext cx="4021137" cy="4027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5">
              <a:extLst>
                <a:ext uri="{FF2B5EF4-FFF2-40B4-BE49-F238E27FC236}">
                  <a16:creationId xmlns:a16="http://schemas.microsoft.com/office/drawing/2014/main" id="{F31DA7F8-BA8F-AC71-051C-29A5523870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3238" y="992188"/>
              <a:ext cx="3900487" cy="3870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06">
              <a:extLst>
                <a:ext uri="{FF2B5EF4-FFF2-40B4-BE49-F238E27FC236}">
                  <a16:creationId xmlns:a16="http://schemas.microsoft.com/office/drawing/2014/main" id="{B45D1DD6-D4BF-D7F3-C176-CF1137A2E7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150" y="1073150"/>
              <a:ext cx="3775075" cy="370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07">
              <a:extLst>
                <a:ext uri="{FF2B5EF4-FFF2-40B4-BE49-F238E27FC236}">
                  <a16:creationId xmlns:a16="http://schemas.microsoft.com/office/drawing/2014/main" id="{4E195804-6496-450B-DADE-D96D7A220D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1825" y="1154113"/>
              <a:ext cx="3644900" cy="3546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08">
              <a:extLst>
                <a:ext uri="{FF2B5EF4-FFF2-40B4-BE49-F238E27FC236}">
                  <a16:creationId xmlns:a16="http://schemas.microsoft.com/office/drawing/2014/main" id="{BE636EB0-BC66-76F6-FAF7-A82D7DFD4D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500" y="1241425"/>
              <a:ext cx="3509963" cy="3381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09">
              <a:extLst>
                <a:ext uri="{FF2B5EF4-FFF2-40B4-BE49-F238E27FC236}">
                  <a16:creationId xmlns:a16="http://schemas.microsoft.com/office/drawing/2014/main" id="{DEA8FC4D-C48A-7A5B-13B0-C5D984AF51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8350" y="1308100"/>
              <a:ext cx="3370263" cy="324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10">
              <a:extLst>
                <a:ext uri="{FF2B5EF4-FFF2-40B4-BE49-F238E27FC236}">
                  <a16:creationId xmlns:a16="http://schemas.microsoft.com/office/drawing/2014/main" id="{A4FF587F-5B3C-6F96-C25D-A3836EDB8E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9788" y="1366838"/>
              <a:ext cx="3227387" cy="3141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11">
              <a:extLst>
                <a:ext uri="{FF2B5EF4-FFF2-40B4-BE49-F238E27FC236}">
                  <a16:creationId xmlns:a16="http://schemas.microsoft.com/office/drawing/2014/main" id="{4B32128B-4AE1-B9D3-DB43-7CF5FE2F88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2813" y="1423988"/>
              <a:ext cx="3081337" cy="3028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12">
              <a:extLst>
                <a:ext uri="{FF2B5EF4-FFF2-40B4-BE49-F238E27FC236}">
                  <a16:creationId xmlns:a16="http://schemas.microsoft.com/office/drawing/2014/main" id="{8BF434AB-C556-6D1E-D96E-570A92675C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7425" y="1482725"/>
              <a:ext cx="2932113" cy="291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13">
              <a:extLst>
                <a:ext uri="{FF2B5EF4-FFF2-40B4-BE49-F238E27FC236}">
                  <a16:creationId xmlns:a16="http://schemas.microsoft.com/office/drawing/2014/main" id="{AA078200-AEE0-5957-B0BE-5A32B09264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25" y="1549400"/>
              <a:ext cx="2781300" cy="2787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14">
              <a:extLst>
                <a:ext uri="{FF2B5EF4-FFF2-40B4-BE49-F238E27FC236}">
                  <a16:creationId xmlns:a16="http://schemas.microsoft.com/office/drawing/2014/main" id="{73161261-F9E9-1DC1-C81F-9691A54AAA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825" y="1612900"/>
              <a:ext cx="2627313" cy="2660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Subtitle 2">
            <a:extLst>
              <a:ext uri="{FF2B5EF4-FFF2-40B4-BE49-F238E27FC236}">
                <a16:creationId xmlns:a16="http://schemas.microsoft.com/office/drawing/2014/main" id="{CBD5D251-318C-6953-2C71-7CDB0CB1EA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0335" y="3794041"/>
            <a:ext cx="9144000" cy="1110343"/>
          </a:xfrm>
        </p:spPr>
        <p:txBody>
          <a:bodyPr/>
          <a:lstStyle/>
          <a:p>
            <a:r>
              <a:rPr lang="en-GB" dirty="0">
                <a:solidFill>
                  <a:srgbClr val="006892"/>
                </a:solidFill>
                <a:latin typeface="+mj-lt"/>
              </a:rPr>
              <a:t>Mar Capeans</a:t>
            </a:r>
          </a:p>
        </p:txBody>
      </p:sp>
      <p:sp>
        <p:nvSpPr>
          <p:cNvPr id="21" name="Title 6">
            <a:extLst>
              <a:ext uri="{FF2B5EF4-FFF2-40B4-BE49-F238E27FC236}">
                <a16:creationId xmlns:a16="http://schemas.microsoft.com/office/drawing/2014/main" id="{1EF5B8C3-F0C7-4ADC-261B-6509AAE9A1DA}"/>
              </a:ext>
            </a:extLst>
          </p:cNvPr>
          <p:cNvSpPr/>
          <p:nvPr/>
        </p:nvSpPr>
        <p:spPr bwMode="auto">
          <a:xfrm>
            <a:off x="26335" y="2864847"/>
            <a:ext cx="12192000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/>
            <a:r>
              <a:rPr lang="fr-CH" sz="48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HOW TO LIMIT THE ENVIRONMENTAL IMPACT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CD6362A-1591-598B-4A2B-6199DDC1B4C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739667" y="4337467"/>
            <a:ext cx="709916" cy="72127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B4A7219-F0FE-D2A4-4A1C-E28AB5D8404B}"/>
              </a:ext>
            </a:extLst>
          </p:cNvPr>
          <p:cNvSpPr txBox="1"/>
          <p:nvPr/>
        </p:nvSpPr>
        <p:spPr>
          <a:xfrm>
            <a:off x="11146164" y="6534035"/>
            <a:ext cx="982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latin typeface="+mj-lt"/>
              </a:rPr>
              <a:t>EDMS </a:t>
            </a:r>
            <a:r>
              <a:rPr lang="en-CH" sz="1000" b="1" dirty="0">
                <a:latin typeface="+mj-lt"/>
              </a:rPr>
              <a:t>2735914</a:t>
            </a:r>
            <a:endParaRPr lang="en-GB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38172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6">
            <a:extLst>
              <a:ext uri="{FF2B5EF4-FFF2-40B4-BE49-F238E27FC236}">
                <a16:creationId xmlns:a16="http://schemas.microsoft.com/office/drawing/2014/main" id="{8D8ACB00-6245-3B70-7F85-88F16E4275EC}"/>
              </a:ext>
            </a:extLst>
          </p:cNvPr>
          <p:cNvSpPr/>
          <p:nvPr/>
        </p:nvSpPr>
        <p:spPr bwMode="auto">
          <a:xfrm>
            <a:off x="320621" y="348396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GHG </a:t>
            </a:r>
            <a:r>
              <a:rPr lang="fr-CH" sz="4000" spc="-300" dirty="0">
                <a:latin typeface="Franklin Gothic Heavy" panose="020B0903020102020204" pitchFamily="34" charset="0"/>
              </a:rPr>
              <a:t>EMISSIONS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16D8DCF-F8A4-F0E8-E445-D6F88DE80623}"/>
              </a:ext>
            </a:extLst>
          </p:cNvPr>
          <p:cNvSpPr txBox="1"/>
          <p:nvPr/>
        </p:nvSpPr>
        <p:spPr>
          <a:xfrm>
            <a:off x="418401" y="3811913"/>
            <a:ext cx="3852532" cy="1015663"/>
          </a:xfrm>
          <a:prstGeom prst="rect">
            <a:avLst/>
          </a:prstGeom>
          <a:solidFill>
            <a:srgbClr val="0C5EAB"/>
          </a:solidFill>
        </p:spPr>
        <p:txBody>
          <a:bodyPr wrap="square">
            <a:sp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2000" b="1" dirty="0">
                <a:solidFill>
                  <a:srgbClr val="40C7F4"/>
                </a:solidFill>
                <a:latin typeface="+mj-lt"/>
              </a:rPr>
              <a:t>Particle detection (gases)</a:t>
            </a:r>
          </a:p>
          <a:p>
            <a:pPr algn="r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2000" b="1" dirty="0">
                <a:solidFill>
                  <a:schemeClr val="bg1"/>
                </a:solidFill>
                <a:latin typeface="+mj-lt"/>
              </a:rPr>
              <a:t>Reduction target ~13’000 tCO</a:t>
            </a:r>
            <a:r>
              <a:rPr lang="en-GB" sz="2000" b="1" baseline="-25000" dirty="0">
                <a:solidFill>
                  <a:schemeClr val="bg1"/>
                </a:solidFill>
                <a:latin typeface="+mj-lt"/>
              </a:rPr>
              <a:t>2</a:t>
            </a:r>
            <a:r>
              <a:rPr lang="en-GB" sz="2000" b="1" dirty="0">
                <a:solidFill>
                  <a:schemeClr val="bg1"/>
                </a:solidFill>
                <a:latin typeface="+mj-lt"/>
              </a:rPr>
              <a:t>e/year</a:t>
            </a:r>
            <a:endParaRPr lang="en-GB" sz="2000" b="1" dirty="0">
              <a:solidFill>
                <a:schemeClr val="bg1"/>
              </a:solidFill>
              <a:highlight>
                <a:srgbClr val="FF0000"/>
              </a:highlight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51CDF91-B317-2BF8-AFDC-52196AA1F4F3}"/>
              </a:ext>
            </a:extLst>
          </p:cNvPr>
          <p:cNvSpPr txBox="1"/>
          <p:nvPr/>
        </p:nvSpPr>
        <p:spPr>
          <a:xfrm>
            <a:off x="338058" y="1665895"/>
            <a:ext cx="3924800" cy="1785104"/>
          </a:xfrm>
          <a:prstGeom prst="rect">
            <a:avLst/>
          </a:prstGeom>
          <a:solidFill>
            <a:srgbClr val="40C7F4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sz="2000" b="1" dirty="0">
                <a:solidFill>
                  <a:srgbClr val="006892"/>
                </a:solidFill>
                <a:latin typeface="+mj-lt"/>
              </a:rPr>
              <a:t>Detector cooling</a:t>
            </a:r>
          </a:p>
          <a:p>
            <a:pPr algn="r">
              <a:defRPr/>
            </a:pPr>
            <a:r>
              <a:rPr lang="en-GB" dirty="0">
                <a:solidFill>
                  <a:srgbClr val="006892"/>
                </a:solidFill>
                <a:latin typeface="+mj-lt"/>
              </a:rPr>
              <a:t>Systems using F-gases will be stopped by end of Run3 and replaced by CO</a:t>
            </a:r>
            <a:r>
              <a:rPr lang="en-GB" baseline="-25000" dirty="0">
                <a:solidFill>
                  <a:srgbClr val="006892"/>
                </a:solidFill>
                <a:latin typeface="+mj-lt"/>
              </a:rPr>
              <a:t>2</a:t>
            </a:r>
            <a:r>
              <a:rPr lang="en-GB" dirty="0">
                <a:solidFill>
                  <a:srgbClr val="006892"/>
                </a:solidFill>
                <a:latin typeface="+mj-lt"/>
              </a:rPr>
              <a:t> cooling for Run4</a:t>
            </a:r>
          </a:p>
          <a:p>
            <a:pPr algn="r">
              <a:defRPr/>
            </a:pPr>
            <a:r>
              <a:rPr lang="en-GB" b="1" dirty="0">
                <a:solidFill>
                  <a:schemeClr val="bg1"/>
                </a:solidFill>
                <a:latin typeface="+mj-lt"/>
              </a:rPr>
              <a:t>With forecasted reduction ~40’000 tCO</a:t>
            </a:r>
            <a:r>
              <a:rPr lang="en-GB" b="1" baseline="-25000" dirty="0">
                <a:solidFill>
                  <a:schemeClr val="bg1"/>
                </a:solidFill>
                <a:latin typeface="+mj-lt"/>
              </a:rPr>
              <a:t>2</a:t>
            </a:r>
            <a:r>
              <a:rPr lang="en-GB" b="1" dirty="0">
                <a:solidFill>
                  <a:schemeClr val="bg1"/>
                </a:solidFill>
                <a:latin typeface="+mj-lt"/>
              </a:rPr>
              <a:t>e/year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8DA3737-0554-6106-0D9B-BF273A6BBA64}"/>
              </a:ext>
            </a:extLst>
          </p:cNvPr>
          <p:cNvCxnSpPr>
            <a:cxnSpLocks/>
          </p:cNvCxnSpPr>
          <p:nvPr/>
        </p:nvCxnSpPr>
        <p:spPr>
          <a:xfrm>
            <a:off x="4315146" y="2286177"/>
            <a:ext cx="0" cy="1164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8EAD8CB-3C6B-89CB-6848-AE7E2AD36C2A}"/>
              </a:ext>
            </a:extLst>
          </p:cNvPr>
          <p:cNvCxnSpPr>
            <a:cxnSpLocks/>
          </p:cNvCxnSpPr>
          <p:nvPr/>
        </p:nvCxnSpPr>
        <p:spPr>
          <a:xfrm>
            <a:off x="4315146" y="2286177"/>
            <a:ext cx="9819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7A91DBE-BD5F-70AB-4008-4625763BCFEA}"/>
              </a:ext>
            </a:extLst>
          </p:cNvPr>
          <p:cNvCxnSpPr>
            <a:cxnSpLocks/>
          </p:cNvCxnSpPr>
          <p:nvPr/>
        </p:nvCxnSpPr>
        <p:spPr>
          <a:xfrm>
            <a:off x="4320578" y="3956667"/>
            <a:ext cx="0" cy="8617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FC900BE-1C12-B375-137D-765C615EAD5D}"/>
              </a:ext>
            </a:extLst>
          </p:cNvPr>
          <p:cNvCxnSpPr>
            <a:cxnSpLocks/>
          </p:cNvCxnSpPr>
          <p:nvPr/>
        </p:nvCxnSpPr>
        <p:spPr>
          <a:xfrm>
            <a:off x="4325420" y="4818441"/>
            <a:ext cx="97169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E15869-BA99-2B08-E40E-896E53195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Picture 2" descr="A graph of different colored bars&#10;&#10;Description automatically generated">
            <a:extLst>
              <a:ext uri="{FF2B5EF4-FFF2-40B4-BE49-F238E27FC236}">
                <a16:creationId xmlns:a16="http://schemas.microsoft.com/office/drawing/2014/main" id="{3C884543-0DDE-1401-4C86-F85105E5F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4031" y="650786"/>
            <a:ext cx="4838465" cy="599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47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95B0A4B-0B68-7759-5688-0A4F63054F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12" t="2551" r="1459" b="2303"/>
          <a:stretch/>
        </p:blipFill>
        <p:spPr>
          <a:xfrm>
            <a:off x="1392027" y="1761509"/>
            <a:ext cx="9407945" cy="3970855"/>
          </a:xfrm>
          <a:prstGeom prst="rect">
            <a:avLst/>
          </a:prstGeom>
        </p:spPr>
      </p:pic>
      <p:sp>
        <p:nvSpPr>
          <p:cNvPr id="8" name="Title 6">
            <a:extLst>
              <a:ext uri="{FF2B5EF4-FFF2-40B4-BE49-F238E27FC236}">
                <a16:creationId xmlns:a16="http://schemas.microsoft.com/office/drawing/2014/main" id="{1812B231-5AC3-1B07-662F-EB3837899ABA}"/>
              </a:ext>
            </a:extLst>
          </p:cNvPr>
          <p:cNvSpPr/>
          <p:nvPr/>
        </p:nvSpPr>
        <p:spPr bwMode="auto">
          <a:xfrm>
            <a:off x="320621" y="348396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SCOPE 2:  </a:t>
            </a:r>
            <a:r>
              <a:rPr lang="fr-CH" sz="4000" spc="-300" dirty="0">
                <a:latin typeface="Franklin Gothic Heavy" panose="020B0903020102020204" pitchFamily="34" charset="0"/>
              </a:rPr>
              <a:t>INDIRECT EMISSIONS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B8EFFD-14A3-8CED-F57C-BD512B821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5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EEA3C44-DC23-FC0A-B515-623B8BF32681}"/>
              </a:ext>
            </a:extLst>
          </p:cNvPr>
          <p:cNvSpPr txBox="1"/>
          <p:nvPr/>
        </p:nvSpPr>
        <p:spPr>
          <a:xfrm>
            <a:off x="4230322" y="1909826"/>
            <a:ext cx="36026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6892"/>
                </a:solidFill>
                <a:latin typeface="+mj-lt"/>
              </a:rPr>
              <a:t>Technology:</a:t>
            </a:r>
            <a:r>
              <a:rPr lang="en-GB" sz="1600" b="1" dirty="0">
                <a:latin typeface="+mj-lt"/>
              </a:rPr>
              <a:t> </a:t>
            </a:r>
            <a:r>
              <a:rPr lang="en-GB" sz="1600" dirty="0">
                <a:latin typeface="+mj-lt"/>
              </a:rPr>
              <a:t>PS East area power converters designed to supply the magnets on a cyclical basis, with an energy-recovery stage between each cycle resulting into 90% electricity consumption reduction: (11 to 0.6 GWh/y)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892"/>
                </a:solidFill>
              </a:rPr>
              <a:t>Campus: Building Global renovations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 </a:t>
            </a:r>
            <a:r>
              <a:rPr lang="en-GB" sz="1600" dirty="0">
                <a:latin typeface="+mj-lt"/>
              </a:rPr>
              <a:t>for reduction of losses (energy, water, gas, cooling), densifying occupation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892"/>
                </a:solidFill>
              </a:rPr>
              <a:t>Annual Virtual Energy Bills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892"/>
                </a:solidFill>
              </a:rPr>
              <a:t>Energy performance plan &amp; ISO50001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97D3E6-86C5-9302-B929-314BDE910ACB}"/>
              </a:ext>
            </a:extLst>
          </p:cNvPr>
          <p:cNvSpPr txBox="1"/>
          <p:nvPr/>
        </p:nvSpPr>
        <p:spPr>
          <a:xfrm>
            <a:off x="8042509" y="1909826"/>
            <a:ext cx="3735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892"/>
                </a:solidFill>
                <a:latin typeface="+mj-lt"/>
              </a:rPr>
              <a:t>Hot water from LHC cooling </a:t>
            </a:r>
            <a:r>
              <a:rPr lang="en-GB" sz="1600" dirty="0">
                <a:latin typeface="+mj-lt"/>
              </a:rPr>
              <a:t>system (P8, 2 x 5 MW heat exchangers) to heat up a residential area (</a:t>
            </a:r>
            <a:r>
              <a:rPr lang="en-GB" sz="1600" i="1" dirty="0">
                <a:latin typeface="+mj-lt"/>
              </a:rPr>
              <a:t>20 GWh/y at peak</a:t>
            </a:r>
            <a:r>
              <a:rPr lang="en-GB" sz="1600" dirty="0">
                <a:latin typeface="+mj-lt"/>
              </a:rPr>
              <a:t>).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C3EC38-D6AB-2123-C460-30AC19F8322A}"/>
              </a:ext>
            </a:extLst>
          </p:cNvPr>
          <p:cNvSpPr txBox="1"/>
          <p:nvPr/>
        </p:nvSpPr>
        <p:spPr>
          <a:xfrm>
            <a:off x="413587" y="1909826"/>
            <a:ext cx="376816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6892"/>
                </a:solidFill>
                <a:latin typeface="+mj-lt"/>
              </a:rPr>
              <a:t>Savings</a:t>
            </a:r>
            <a:r>
              <a:rPr lang="en-GB" sz="1600" dirty="0">
                <a:latin typeface="+mj-lt"/>
              </a:rPr>
              <a:t> up to ~100 GWh/y since 2010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6892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6892"/>
                </a:solidFill>
                <a:latin typeface="+mj-lt"/>
              </a:rPr>
              <a:t>LHC high availability </a:t>
            </a:r>
            <a:r>
              <a:rPr lang="en-GB" sz="1600" dirty="0">
                <a:latin typeface="+mj-lt"/>
              </a:rPr>
              <a:t>at ~constant energy consumption</a:t>
            </a:r>
          </a:p>
          <a:p>
            <a:endParaRPr lang="en-GB" sz="1600" dirty="0">
              <a:latin typeface="+mj-lt"/>
            </a:endParaRPr>
          </a:p>
          <a:p>
            <a:endParaRPr lang="en-GB" sz="1600" dirty="0">
              <a:latin typeface="+mj-lt"/>
            </a:endParaRPr>
          </a:p>
          <a:p>
            <a:endParaRPr lang="en-GB" sz="1600" dirty="0">
              <a:latin typeface="+mj-lt"/>
            </a:endParaRPr>
          </a:p>
          <a:p>
            <a:endParaRPr lang="en-GB" sz="1600" dirty="0"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042E460-4FAF-CC58-3057-03E04148AB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587" y="2997946"/>
            <a:ext cx="3607183" cy="3368822"/>
          </a:xfrm>
          <a:prstGeom prst="rect">
            <a:avLst/>
          </a:prstGeom>
        </p:spPr>
      </p:pic>
      <p:sp>
        <p:nvSpPr>
          <p:cNvPr id="13" name="Title 6">
            <a:extLst>
              <a:ext uri="{FF2B5EF4-FFF2-40B4-BE49-F238E27FC236}">
                <a16:creationId xmlns:a16="http://schemas.microsoft.com/office/drawing/2014/main" id="{5CD3D155-827D-4746-033C-013A8CB2FF56}"/>
              </a:ext>
            </a:extLst>
          </p:cNvPr>
          <p:cNvSpPr/>
          <p:nvPr/>
        </p:nvSpPr>
        <p:spPr bwMode="auto">
          <a:xfrm>
            <a:off x="320621" y="348396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SCOPE 2:  </a:t>
            </a:r>
            <a:r>
              <a:rPr lang="fr-CH" sz="4000" spc="-300" dirty="0">
                <a:latin typeface="Franklin Gothic Heavy" panose="020B0903020102020204" pitchFamily="34" charset="0"/>
              </a:rPr>
              <a:t>ACTIONS ON ENERGY CONSUMPTION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E3611369-85FF-9C93-7B4C-D748269E7B0B}"/>
              </a:ext>
            </a:extLst>
          </p:cNvPr>
          <p:cNvSpPr/>
          <p:nvPr/>
        </p:nvSpPr>
        <p:spPr bwMode="auto">
          <a:xfrm>
            <a:off x="413587" y="1325147"/>
            <a:ext cx="3607183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INCREASE EFFICIENCY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4" name="Title 6">
            <a:extLst>
              <a:ext uri="{FF2B5EF4-FFF2-40B4-BE49-F238E27FC236}">
                <a16:creationId xmlns:a16="http://schemas.microsoft.com/office/drawing/2014/main" id="{CD930EBF-7EEC-7A95-63B6-A35DE18385C0}"/>
              </a:ext>
            </a:extLst>
          </p:cNvPr>
          <p:cNvSpPr/>
          <p:nvPr/>
        </p:nvSpPr>
        <p:spPr bwMode="auto">
          <a:xfrm>
            <a:off x="4278889" y="1325147"/>
            <a:ext cx="3279777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/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USE LESS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5" name="Title 6">
            <a:extLst>
              <a:ext uri="{FF2B5EF4-FFF2-40B4-BE49-F238E27FC236}">
                <a16:creationId xmlns:a16="http://schemas.microsoft.com/office/drawing/2014/main" id="{15BABB89-85E8-59E0-031A-D818A63CF3C0}"/>
              </a:ext>
            </a:extLst>
          </p:cNvPr>
          <p:cNvSpPr/>
          <p:nvPr/>
        </p:nvSpPr>
        <p:spPr bwMode="auto">
          <a:xfrm>
            <a:off x="8322135" y="1325147"/>
            <a:ext cx="3169288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/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RECOVER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F22E38C-32E1-2BA3-8EAA-D528318740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1809" y="2850624"/>
            <a:ext cx="2929614" cy="228292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97D408A-50FC-4E3B-3035-CFC3ABC78945}"/>
              </a:ext>
            </a:extLst>
          </p:cNvPr>
          <p:cNvSpPr txBox="1"/>
          <p:nvPr/>
        </p:nvSpPr>
        <p:spPr>
          <a:xfrm>
            <a:off x="8153400" y="5279132"/>
            <a:ext cx="39800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892"/>
                </a:solidFill>
                <a:latin typeface="+mj-lt"/>
              </a:rPr>
              <a:t>PCC</a:t>
            </a:r>
            <a:r>
              <a:rPr lang="en-GB" sz="1600" dirty="0">
                <a:latin typeface="+mj-lt"/>
              </a:rPr>
              <a:t> to heat </a:t>
            </a:r>
            <a:r>
              <a:rPr lang="en-GB" sz="1600" dirty="0" err="1">
                <a:latin typeface="+mj-lt"/>
              </a:rPr>
              <a:t>Prevessin</a:t>
            </a:r>
            <a:r>
              <a:rPr lang="en-GB" sz="1600" dirty="0">
                <a:latin typeface="+mj-lt"/>
              </a:rPr>
              <a:t> CERN site (3-4 MW)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6892"/>
                </a:solidFill>
                <a:latin typeface="+mj-lt"/>
              </a:rPr>
              <a:t>LHC Cooling towers</a:t>
            </a:r>
            <a:r>
              <a:rPr lang="en-GB" sz="1600" dirty="0">
                <a:latin typeface="+mj-lt"/>
              </a:rPr>
              <a:t> at P1 to heat </a:t>
            </a:r>
            <a:r>
              <a:rPr lang="en-GB" sz="1600" dirty="0" err="1">
                <a:latin typeface="+mj-lt"/>
              </a:rPr>
              <a:t>Meyrin</a:t>
            </a:r>
            <a:r>
              <a:rPr lang="en-GB" sz="1600" dirty="0">
                <a:latin typeface="+mj-lt"/>
              </a:rPr>
              <a:t> CERN site (5-10 MW)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262631-0D60-28EE-E9D3-231E898ED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388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6">
            <a:extLst>
              <a:ext uri="{FF2B5EF4-FFF2-40B4-BE49-F238E27FC236}">
                <a16:creationId xmlns:a16="http://schemas.microsoft.com/office/drawing/2014/main" id="{90C55297-29AB-4BAC-A5F3-51A0D0BC5084}"/>
              </a:ext>
            </a:extLst>
          </p:cNvPr>
          <p:cNvSpPr txBox="1">
            <a:spLocks/>
          </p:cNvSpPr>
          <p:nvPr/>
        </p:nvSpPr>
        <p:spPr>
          <a:xfrm>
            <a:off x="835203" y="6319795"/>
            <a:ext cx="1040092" cy="31336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chemeClr val="bg1"/>
                </a:solidFill>
              </a:rPr>
              <a:t>21/03/2022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5" name="Title 6">
            <a:extLst>
              <a:ext uri="{FF2B5EF4-FFF2-40B4-BE49-F238E27FC236}">
                <a16:creationId xmlns:a16="http://schemas.microsoft.com/office/drawing/2014/main" id="{346909F6-B1EC-7FE3-B30D-9E3246045FB7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SCOPE 3:  </a:t>
            </a:r>
            <a:r>
              <a:rPr lang="fr-CH" sz="4000" spc="-300" dirty="0">
                <a:latin typeface="Franklin Gothic Heavy" panose="020B0903020102020204" pitchFamily="34" charset="0"/>
              </a:rPr>
              <a:t>INDIRECT EMISSIONS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ACB704-45D0-8883-7018-088344D74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13</a:t>
            </a:fld>
            <a:endParaRPr lang="en-GB"/>
          </a:p>
        </p:txBody>
      </p:sp>
      <p:pic>
        <p:nvPicPr>
          <p:cNvPr id="3" name="Picture 2" descr="A graph of a company's company&#10;&#10;Description automatically generated with medium confidence">
            <a:extLst>
              <a:ext uri="{FF2B5EF4-FFF2-40B4-BE49-F238E27FC236}">
                <a16:creationId xmlns:a16="http://schemas.microsoft.com/office/drawing/2014/main" id="{2C627265-CEEA-00B7-D06D-EAD78F6E91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836" y="1204779"/>
            <a:ext cx="4197861" cy="5344112"/>
          </a:xfrm>
          <a:prstGeom prst="rect">
            <a:avLst/>
          </a:prstGeom>
        </p:spPr>
      </p:pic>
      <p:pic>
        <p:nvPicPr>
          <p:cNvPr id="6" name="Picture 5" descr="A graph of blue and green bars&#10;&#10;Description automatically generated">
            <a:extLst>
              <a:ext uri="{FF2B5EF4-FFF2-40B4-BE49-F238E27FC236}">
                <a16:creationId xmlns:a16="http://schemas.microsoft.com/office/drawing/2014/main" id="{B078D074-453F-679A-DF80-17CB789A53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4424" y="2612571"/>
            <a:ext cx="6755434" cy="3161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103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 descr="Icon&#10;&#10;Description automatically generated">
            <a:extLst>
              <a:ext uri="{FF2B5EF4-FFF2-40B4-BE49-F238E27FC236}">
                <a16:creationId xmlns:a16="http://schemas.microsoft.com/office/drawing/2014/main" id="{C41AA749-1702-41EB-ADFB-3D1A59D409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3712" y="1935437"/>
            <a:ext cx="2984576" cy="298712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9E0C79C-16BF-445D-A94A-ED86F75FDD98}"/>
              </a:ext>
            </a:extLst>
          </p:cNvPr>
          <p:cNvGrpSpPr/>
          <p:nvPr/>
        </p:nvGrpSpPr>
        <p:grpSpPr>
          <a:xfrm>
            <a:off x="8533704" y="726954"/>
            <a:ext cx="3025422" cy="2381250"/>
            <a:chOff x="9181863" y="3573493"/>
            <a:chExt cx="3025422" cy="2381250"/>
          </a:xfrm>
        </p:grpSpPr>
        <p:pic>
          <p:nvPicPr>
            <p:cNvPr id="50" name="Picture 2" descr="Graph describing the carbon footprint of a product during its life cycle.">
              <a:extLst>
                <a:ext uri="{FF2B5EF4-FFF2-40B4-BE49-F238E27FC236}">
                  <a16:creationId xmlns:a16="http://schemas.microsoft.com/office/drawing/2014/main" id="{5C5E0B0E-BFEE-4E48-B01B-6D6C9014B11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21" r="5719"/>
            <a:stretch/>
          </p:blipFill>
          <p:spPr bwMode="auto">
            <a:xfrm>
              <a:off x="9181863" y="3573493"/>
              <a:ext cx="3025422" cy="238125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Image 129">
              <a:extLst>
                <a:ext uri="{FF2B5EF4-FFF2-40B4-BE49-F238E27FC236}">
                  <a16:creationId xmlns:a16="http://schemas.microsoft.com/office/drawing/2014/main" id="{1936FACB-DBFA-4566-9277-AD6C4BD8D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678376" y="3573493"/>
              <a:ext cx="514571" cy="164291"/>
            </a:xfrm>
            <a:prstGeom prst="rect">
              <a:avLst/>
            </a:prstGeom>
          </p:spPr>
        </p:pic>
      </p:grpSp>
      <p:pic>
        <p:nvPicPr>
          <p:cNvPr id="100" name="Image 99">
            <a:extLst>
              <a:ext uri="{FF2B5EF4-FFF2-40B4-BE49-F238E27FC236}">
                <a16:creationId xmlns:a16="http://schemas.microsoft.com/office/drawing/2014/main" id="{1CC1B453-01D5-A94E-B734-E34FFDC031C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3654" y="5746949"/>
            <a:ext cx="1392084" cy="735998"/>
          </a:xfrm>
          <a:prstGeom prst="rect">
            <a:avLst/>
          </a:prstGeom>
        </p:spPr>
      </p:pic>
      <p:sp>
        <p:nvSpPr>
          <p:cNvPr id="36" name="Title 6">
            <a:extLst>
              <a:ext uri="{FF2B5EF4-FFF2-40B4-BE49-F238E27FC236}">
                <a16:creationId xmlns:a16="http://schemas.microsoft.com/office/drawing/2014/main" id="{2781EB61-1E9B-9814-BC31-D7EA12B62946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SCOPE 3:  </a:t>
            </a:r>
            <a:r>
              <a:rPr lang="fr-CH" sz="4000" spc="-150" dirty="0">
                <a:latin typeface="Franklin Gothic Heavy" panose="020B0903020102020204" pitchFamily="34" charset="0"/>
              </a:rPr>
              <a:t>ACTIONS</a:t>
            </a:r>
            <a:endParaRPr lang="en-GB" sz="4000" spc="-150" dirty="0">
              <a:latin typeface="Franklin Gothic Heavy" panose="020B09030201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5E6977E-FAAD-0C37-54A0-5CD3B87870CD}"/>
              </a:ext>
            </a:extLst>
          </p:cNvPr>
          <p:cNvSpPr txBox="1"/>
          <p:nvPr/>
        </p:nvSpPr>
        <p:spPr>
          <a:xfrm>
            <a:off x="168451" y="1046851"/>
            <a:ext cx="3412949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400" b="1" dirty="0">
                <a:solidFill>
                  <a:srgbClr val="006892"/>
                </a:solidFill>
                <a:latin typeface="+mj-lt"/>
              </a:rPr>
              <a:t>CERN Environmental Responsible Procurement Policy Project (2021)</a:t>
            </a:r>
          </a:p>
          <a:p>
            <a:pPr marL="0" lvl="0" indent="0"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400" i="1" dirty="0">
                <a:solidFill>
                  <a:srgbClr val="006892"/>
                </a:solidFill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Courtesy E. Cennini</a:t>
            </a:r>
            <a:endParaRPr lang="en-US" sz="1400" i="1" dirty="0">
              <a:solidFill>
                <a:srgbClr val="006892"/>
              </a:solidFill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0">
              <a:spcBef>
                <a:spcPts val="300"/>
              </a:spcBef>
              <a:spcAft>
                <a:spcPts val="0"/>
              </a:spcAft>
            </a:pPr>
            <a:endParaRPr lang="en-US" sz="1400" dirty="0">
              <a:latin typeface="+mj-lt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9D81A-EA6B-07F6-570C-C9FC40FC1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6050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8" name="ZoneTexte 5">
            <a:extLst>
              <a:ext uri="{FF2B5EF4-FFF2-40B4-BE49-F238E27FC236}">
                <a16:creationId xmlns:a16="http://schemas.microsoft.com/office/drawing/2014/main" id="{B1C5AA27-12F9-4636-9A63-C71CBAD2ADDE}"/>
              </a:ext>
            </a:extLst>
          </p:cNvPr>
          <p:cNvSpPr txBox="1"/>
          <p:nvPr/>
        </p:nvSpPr>
        <p:spPr>
          <a:xfrm>
            <a:off x="4848803" y="1493142"/>
            <a:ext cx="2592000" cy="277200"/>
          </a:xfrm>
          <a:prstGeom prst="rect">
            <a:avLst/>
          </a:prstGeom>
          <a:solidFill>
            <a:srgbClr val="DCEEF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2060"/>
                </a:solidFill>
                <a:latin typeface="Arial Black" panose="020B0A04020102020204" pitchFamily="34" charset="0"/>
              </a:rPr>
              <a:t>WHY BUYING</a:t>
            </a:r>
          </a:p>
        </p:txBody>
      </p:sp>
      <p:sp>
        <p:nvSpPr>
          <p:cNvPr id="39" name="ZoneTexte 19">
            <a:extLst>
              <a:ext uri="{FF2B5EF4-FFF2-40B4-BE49-F238E27FC236}">
                <a16:creationId xmlns:a16="http://schemas.microsoft.com/office/drawing/2014/main" id="{D616405F-18F0-49B2-9248-BFC488FBDB62}"/>
              </a:ext>
            </a:extLst>
          </p:cNvPr>
          <p:cNvSpPr txBox="1"/>
          <p:nvPr/>
        </p:nvSpPr>
        <p:spPr>
          <a:xfrm>
            <a:off x="7771197" y="3271975"/>
            <a:ext cx="2592000" cy="277200"/>
          </a:xfrm>
          <a:prstGeom prst="rect">
            <a:avLst/>
          </a:prstGeom>
          <a:solidFill>
            <a:srgbClr val="DCEEF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2060"/>
                </a:solidFill>
                <a:latin typeface="Arial Black" panose="020B0A04020102020204" pitchFamily="34" charset="0"/>
              </a:rPr>
              <a:t>WHAT DO WE BUY</a:t>
            </a:r>
          </a:p>
        </p:txBody>
      </p:sp>
      <p:sp>
        <p:nvSpPr>
          <p:cNvPr id="40" name="ZoneTexte 30">
            <a:extLst>
              <a:ext uri="{FF2B5EF4-FFF2-40B4-BE49-F238E27FC236}">
                <a16:creationId xmlns:a16="http://schemas.microsoft.com/office/drawing/2014/main" id="{B0820E74-D44A-4B72-805C-78C226F8B113}"/>
              </a:ext>
            </a:extLst>
          </p:cNvPr>
          <p:cNvSpPr txBox="1"/>
          <p:nvPr/>
        </p:nvSpPr>
        <p:spPr>
          <a:xfrm>
            <a:off x="4759893" y="5087658"/>
            <a:ext cx="2592000" cy="277200"/>
          </a:xfrm>
          <a:prstGeom prst="rect">
            <a:avLst/>
          </a:prstGeom>
          <a:solidFill>
            <a:srgbClr val="DCEEF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2060"/>
                </a:solidFill>
                <a:latin typeface="Arial Black" panose="020B0A04020102020204" pitchFamily="34" charset="0"/>
              </a:rPr>
              <a:t>WHO WE BUY FROM </a:t>
            </a:r>
          </a:p>
        </p:txBody>
      </p:sp>
      <p:sp>
        <p:nvSpPr>
          <p:cNvPr id="43" name="ZoneTexte 23">
            <a:extLst>
              <a:ext uri="{FF2B5EF4-FFF2-40B4-BE49-F238E27FC236}">
                <a16:creationId xmlns:a16="http://schemas.microsoft.com/office/drawing/2014/main" id="{D0097724-1F89-4D16-9943-100D405BA6CF}"/>
              </a:ext>
            </a:extLst>
          </p:cNvPr>
          <p:cNvSpPr txBox="1"/>
          <p:nvPr/>
        </p:nvSpPr>
        <p:spPr>
          <a:xfrm>
            <a:off x="1890401" y="2649347"/>
            <a:ext cx="2592000" cy="277200"/>
          </a:xfrm>
          <a:prstGeom prst="rect">
            <a:avLst/>
          </a:prstGeom>
          <a:solidFill>
            <a:srgbClr val="DCEEF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2060"/>
                </a:solidFill>
                <a:latin typeface="Arial Black" panose="020B0A04020102020204" pitchFamily="34" charset="0"/>
              </a:rPr>
              <a:t>HOW DO WE BUY</a:t>
            </a:r>
          </a:p>
        </p:txBody>
      </p:sp>
      <p:pic>
        <p:nvPicPr>
          <p:cNvPr id="53" name="Picture 2" descr="Member States | CERN">
            <a:extLst>
              <a:ext uri="{FF2B5EF4-FFF2-40B4-BE49-F238E27FC236}">
                <a16:creationId xmlns:a16="http://schemas.microsoft.com/office/drawing/2014/main" id="{17A4CFE5-DDE3-4FF4-A520-9C69A1CE9CD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1481018" y="5038846"/>
            <a:ext cx="3228085" cy="1745182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64" name="Connecteur droit 24">
            <a:extLst>
              <a:ext uri="{FF2B5EF4-FFF2-40B4-BE49-F238E27FC236}">
                <a16:creationId xmlns:a16="http://schemas.microsoft.com/office/drawing/2014/main" id="{D38C29D9-358D-479E-963E-A4259AE366E8}"/>
              </a:ext>
            </a:extLst>
          </p:cNvPr>
          <p:cNvCxnSpPr>
            <a:cxnSpLocks/>
          </p:cNvCxnSpPr>
          <p:nvPr/>
        </p:nvCxnSpPr>
        <p:spPr>
          <a:xfrm>
            <a:off x="2548099" y="3418258"/>
            <a:ext cx="192418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ZoneTexte 28">
            <a:extLst>
              <a:ext uri="{FF2B5EF4-FFF2-40B4-BE49-F238E27FC236}">
                <a16:creationId xmlns:a16="http://schemas.microsoft.com/office/drawing/2014/main" id="{2FA5F2CC-0258-430F-BA41-35CEE1E1D0BD}"/>
              </a:ext>
            </a:extLst>
          </p:cNvPr>
          <p:cNvSpPr txBox="1"/>
          <p:nvPr/>
        </p:nvSpPr>
        <p:spPr>
          <a:xfrm>
            <a:off x="2416716" y="3457855"/>
            <a:ext cx="2065685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300" dirty="0">
                <a:latin typeface="+mj-lt"/>
              </a:rPr>
              <a:t>Reasoned negotiation</a:t>
            </a:r>
          </a:p>
          <a:p>
            <a:pPr algn="r"/>
            <a:r>
              <a:rPr lang="en-GB" sz="1300" dirty="0">
                <a:latin typeface="+mj-lt"/>
              </a:rPr>
              <a:t>Suppliers’ performance</a:t>
            </a:r>
          </a:p>
          <a:p>
            <a:pPr algn="r"/>
            <a:r>
              <a:rPr lang="en-GB" sz="1300" dirty="0">
                <a:latin typeface="+mj-lt"/>
              </a:rPr>
              <a:t>Respect of commitments</a:t>
            </a:r>
          </a:p>
        </p:txBody>
      </p:sp>
      <p:sp>
        <p:nvSpPr>
          <p:cNvPr id="66" name="ZoneTexte 29">
            <a:extLst>
              <a:ext uri="{FF2B5EF4-FFF2-40B4-BE49-F238E27FC236}">
                <a16:creationId xmlns:a16="http://schemas.microsoft.com/office/drawing/2014/main" id="{EFB3CDF3-197C-40AF-AA99-6E339C902295}"/>
              </a:ext>
            </a:extLst>
          </p:cNvPr>
          <p:cNvSpPr txBox="1"/>
          <p:nvPr/>
        </p:nvSpPr>
        <p:spPr>
          <a:xfrm>
            <a:off x="3006525" y="2982422"/>
            <a:ext cx="1451733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300" dirty="0">
                <a:solidFill>
                  <a:srgbClr val="40C7F4"/>
                </a:solidFill>
                <a:latin typeface="+mj-lt"/>
              </a:rPr>
              <a:t>Fair competition</a:t>
            </a:r>
          </a:p>
          <a:p>
            <a:pPr algn="r"/>
            <a:r>
              <a:rPr lang="en-GB" sz="1300" dirty="0">
                <a:solidFill>
                  <a:srgbClr val="40C7F4"/>
                </a:solidFill>
                <a:latin typeface="+mj-lt"/>
              </a:rPr>
              <a:t>Payment deadline</a:t>
            </a:r>
          </a:p>
        </p:txBody>
      </p:sp>
      <p:cxnSp>
        <p:nvCxnSpPr>
          <p:cNvPr id="67" name="Connecteur droit 11">
            <a:extLst>
              <a:ext uri="{FF2B5EF4-FFF2-40B4-BE49-F238E27FC236}">
                <a16:creationId xmlns:a16="http://schemas.microsoft.com/office/drawing/2014/main" id="{2AC8C28B-F4BF-4C7C-B6CA-791A5CD64661}"/>
              </a:ext>
            </a:extLst>
          </p:cNvPr>
          <p:cNvCxnSpPr>
            <a:cxnSpLocks/>
          </p:cNvCxnSpPr>
          <p:nvPr/>
        </p:nvCxnSpPr>
        <p:spPr>
          <a:xfrm>
            <a:off x="4857506" y="639171"/>
            <a:ext cx="172475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ZoneTexte 12">
            <a:extLst>
              <a:ext uri="{FF2B5EF4-FFF2-40B4-BE49-F238E27FC236}">
                <a16:creationId xmlns:a16="http://schemas.microsoft.com/office/drawing/2014/main" id="{9FCC6982-4718-4773-8F1F-3EACA0BE884B}"/>
              </a:ext>
            </a:extLst>
          </p:cNvPr>
          <p:cNvSpPr txBox="1"/>
          <p:nvPr/>
        </p:nvSpPr>
        <p:spPr>
          <a:xfrm>
            <a:off x="4863701" y="649302"/>
            <a:ext cx="1689462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300" dirty="0">
                <a:latin typeface="+mj-lt"/>
              </a:rPr>
              <a:t>As user/owner?</a:t>
            </a:r>
          </a:p>
          <a:p>
            <a:pPr algn="l"/>
            <a:r>
              <a:rPr lang="en-GB" sz="1300" dirty="0">
                <a:latin typeface="+mj-lt"/>
              </a:rPr>
              <a:t>Functional approach</a:t>
            </a:r>
          </a:p>
          <a:p>
            <a:pPr algn="l"/>
            <a:r>
              <a:rPr lang="en-GB" sz="1300" dirty="0">
                <a:latin typeface="+mj-lt"/>
              </a:rPr>
              <a:t>KPIs e.g. % recycled</a:t>
            </a:r>
          </a:p>
          <a:p>
            <a:pPr algn="l"/>
            <a:r>
              <a:rPr lang="en-GB" sz="1300" dirty="0">
                <a:latin typeface="+mj-lt"/>
              </a:rPr>
              <a:t>Buy/Partner/Make</a:t>
            </a:r>
          </a:p>
        </p:txBody>
      </p:sp>
      <p:sp>
        <p:nvSpPr>
          <p:cNvPr id="69" name="ZoneTexte 14">
            <a:extLst>
              <a:ext uri="{FF2B5EF4-FFF2-40B4-BE49-F238E27FC236}">
                <a16:creationId xmlns:a16="http://schemas.microsoft.com/office/drawing/2014/main" id="{AEC60E60-EED0-4044-8F87-A5A7268F0176}"/>
              </a:ext>
            </a:extLst>
          </p:cNvPr>
          <p:cNvSpPr txBox="1"/>
          <p:nvPr/>
        </p:nvSpPr>
        <p:spPr>
          <a:xfrm>
            <a:off x="4863701" y="391014"/>
            <a:ext cx="1728167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CH"/>
            </a:defPPr>
            <a:lvl1pPr>
              <a:defRPr sz="1400">
                <a:solidFill>
                  <a:srgbClr val="40C7F4"/>
                </a:solidFill>
                <a:latin typeface="+mj-lt"/>
              </a:defRPr>
            </a:lvl1pPr>
          </a:lstStyle>
          <a:p>
            <a:r>
              <a:rPr lang="en-GB" sz="1300" dirty="0"/>
              <a:t>Challenge the need!</a:t>
            </a:r>
          </a:p>
        </p:txBody>
      </p:sp>
      <p:cxnSp>
        <p:nvCxnSpPr>
          <p:cNvPr id="70" name="Connecteur droit 20">
            <a:extLst>
              <a:ext uri="{FF2B5EF4-FFF2-40B4-BE49-F238E27FC236}">
                <a16:creationId xmlns:a16="http://schemas.microsoft.com/office/drawing/2014/main" id="{5435936A-71C9-43D0-8054-96A668DF5F2D}"/>
              </a:ext>
            </a:extLst>
          </p:cNvPr>
          <p:cNvCxnSpPr>
            <a:cxnSpLocks/>
          </p:cNvCxnSpPr>
          <p:nvPr/>
        </p:nvCxnSpPr>
        <p:spPr>
          <a:xfrm>
            <a:off x="7773294" y="4197437"/>
            <a:ext cx="241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ZoneTexte 21">
            <a:extLst>
              <a:ext uri="{FF2B5EF4-FFF2-40B4-BE49-F238E27FC236}">
                <a16:creationId xmlns:a16="http://schemas.microsoft.com/office/drawing/2014/main" id="{5DFC1939-2D43-4CFA-AE14-DF7C1D393C4A}"/>
              </a:ext>
            </a:extLst>
          </p:cNvPr>
          <p:cNvSpPr txBox="1"/>
          <p:nvPr/>
        </p:nvSpPr>
        <p:spPr>
          <a:xfrm>
            <a:off x="7773294" y="4267776"/>
            <a:ext cx="2806701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300" dirty="0">
                <a:latin typeface="+mj-lt"/>
              </a:rPr>
              <a:t>Eco-design/Life Cycle Analysis</a:t>
            </a:r>
          </a:p>
          <a:p>
            <a:pPr algn="l"/>
            <a:r>
              <a:rPr lang="en-GB" sz="1300" dirty="0">
                <a:latin typeface="+mj-lt"/>
              </a:rPr>
              <a:t>Resource optimization (water/energy)</a:t>
            </a:r>
          </a:p>
          <a:p>
            <a:pPr algn="l"/>
            <a:r>
              <a:rPr lang="en-GB" sz="1300" dirty="0">
                <a:latin typeface="+mj-lt"/>
              </a:rPr>
              <a:t>Total Cost of Ownership (TCO)</a:t>
            </a:r>
          </a:p>
        </p:txBody>
      </p:sp>
      <p:sp>
        <p:nvSpPr>
          <p:cNvPr id="72" name="ZoneTexte 22">
            <a:extLst>
              <a:ext uri="{FF2B5EF4-FFF2-40B4-BE49-F238E27FC236}">
                <a16:creationId xmlns:a16="http://schemas.microsoft.com/office/drawing/2014/main" id="{3BF088DB-3E4E-4C7C-AAC4-21CDCC983423}"/>
              </a:ext>
            </a:extLst>
          </p:cNvPr>
          <p:cNvSpPr txBox="1"/>
          <p:nvPr/>
        </p:nvSpPr>
        <p:spPr>
          <a:xfrm>
            <a:off x="7773294" y="3572814"/>
            <a:ext cx="1816384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CH"/>
            </a:defPPr>
            <a:lvl1pPr>
              <a:defRPr sz="1400">
                <a:solidFill>
                  <a:srgbClr val="40C7F4"/>
                </a:solidFill>
                <a:latin typeface="+mj-lt"/>
              </a:defRPr>
            </a:lvl1pPr>
          </a:lstStyle>
          <a:p>
            <a:r>
              <a:rPr lang="en-GB" sz="1300" dirty="0"/>
              <a:t>Polluting materials?</a:t>
            </a:r>
          </a:p>
          <a:p>
            <a:r>
              <a:rPr lang="en-GB" sz="1300" dirty="0"/>
              <a:t>Carbon footprint?</a:t>
            </a:r>
          </a:p>
          <a:p>
            <a:r>
              <a:rPr lang="en-GB" sz="1300" dirty="0"/>
              <a:t>Social impact?</a:t>
            </a:r>
          </a:p>
        </p:txBody>
      </p:sp>
      <p:cxnSp>
        <p:nvCxnSpPr>
          <p:cNvPr id="74" name="Connecteur droit 31">
            <a:extLst>
              <a:ext uri="{FF2B5EF4-FFF2-40B4-BE49-F238E27FC236}">
                <a16:creationId xmlns:a16="http://schemas.microsoft.com/office/drawing/2014/main" id="{9F82B901-730E-47F3-BC36-49E6BFD40AD5}"/>
              </a:ext>
            </a:extLst>
          </p:cNvPr>
          <p:cNvCxnSpPr>
            <a:cxnSpLocks/>
          </p:cNvCxnSpPr>
          <p:nvPr/>
        </p:nvCxnSpPr>
        <p:spPr>
          <a:xfrm>
            <a:off x="4782373" y="5868559"/>
            <a:ext cx="248441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ZoneTexte 32">
            <a:extLst>
              <a:ext uri="{FF2B5EF4-FFF2-40B4-BE49-F238E27FC236}">
                <a16:creationId xmlns:a16="http://schemas.microsoft.com/office/drawing/2014/main" id="{D71FB16F-0599-423B-948B-2E0509636A74}"/>
              </a:ext>
            </a:extLst>
          </p:cNvPr>
          <p:cNvSpPr txBox="1"/>
          <p:nvPr/>
        </p:nvSpPr>
        <p:spPr>
          <a:xfrm>
            <a:off x="4778956" y="5955086"/>
            <a:ext cx="2653150" cy="60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300" dirty="0">
                <a:latin typeface="+mj-lt"/>
              </a:rPr>
              <a:t>(Very) Poorly balanced Countries</a:t>
            </a:r>
          </a:p>
          <a:p>
            <a:r>
              <a:rPr lang="en-GB" sz="1300" dirty="0">
                <a:latin typeface="+mj-lt"/>
              </a:rPr>
              <a:t>Labels/Certification</a:t>
            </a:r>
          </a:p>
          <a:p>
            <a:r>
              <a:rPr lang="en-GB" sz="1300" dirty="0">
                <a:latin typeface="+mj-lt"/>
              </a:rPr>
              <a:t>Local purchase/Diversity</a:t>
            </a:r>
          </a:p>
        </p:txBody>
      </p:sp>
      <p:sp>
        <p:nvSpPr>
          <p:cNvPr id="76" name="ZoneTexte 33">
            <a:extLst>
              <a:ext uri="{FF2B5EF4-FFF2-40B4-BE49-F238E27FC236}">
                <a16:creationId xmlns:a16="http://schemas.microsoft.com/office/drawing/2014/main" id="{46845E5A-7F73-48C2-BA7C-93E07FFB2851}"/>
              </a:ext>
            </a:extLst>
          </p:cNvPr>
          <p:cNvSpPr txBox="1"/>
          <p:nvPr/>
        </p:nvSpPr>
        <p:spPr>
          <a:xfrm>
            <a:off x="4785686" y="5391748"/>
            <a:ext cx="2487831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CH"/>
            </a:defPPr>
            <a:lvl1pPr>
              <a:defRPr sz="1300">
                <a:solidFill>
                  <a:srgbClr val="40C7F4"/>
                </a:solidFill>
                <a:latin typeface="+mj-lt"/>
              </a:defRPr>
            </a:lvl1pPr>
          </a:lstStyle>
          <a:p>
            <a:r>
              <a:rPr lang="en-GB" dirty="0"/>
              <a:t>Countries/people exposed</a:t>
            </a:r>
          </a:p>
          <a:p>
            <a:r>
              <a:rPr lang="en-GB" dirty="0"/>
              <a:t>Duty of vigilance/Compliance</a:t>
            </a:r>
          </a:p>
        </p:txBody>
      </p:sp>
    </p:spTree>
    <p:extLst>
      <p:ext uri="{BB962C8B-B14F-4D97-AF65-F5344CB8AC3E}">
        <p14:creationId xmlns:p14="http://schemas.microsoft.com/office/powerpoint/2010/main" val="366359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8" name="Image 1" descr="Une image contenant carte&#10;&#10;Description générée automatiquement">
            <a:extLst>
              <a:ext uri="{FF2B5EF4-FFF2-40B4-BE49-F238E27FC236}">
                <a16:creationId xmlns:a16="http://schemas.microsoft.com/office/drawing/2014/main" id="{9A25FFCD-651D-4793-85E5-001F8AC1C5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59"/>
          <a:stretch/>
        </p:blipFill>
        <p:spPr bwMode="auto">
          <a:xfrm>
            <a:off x="4019871" y="1020110"/>
            <a:ext cx="4020776" cy="5838029"/>
          </a:xfrm>
          <a:prstGeom prst="rect">
            <a:avLst/>
          </a:prstGeom>
          <a:ln w="9525">
            <a:solidFill>
              <a:schemeClr val="bg1">
                <a:lumMod val="75000"/>
              </a:schemeClr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807B622-7E29-4689-9115-1A54327A5E0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70" y="1618161"/>
            <a:ext cx="4179281" cy="29550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45157C4-5469-4A85-9E30-8875890F4D6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9616" y="1582467"/>
            <a:ext cx="4227365" cy="2880978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7C49473-D12E-4B70-B8E7-5DC66DD091DD}"/>
              </a:ext>
            </a:extLst>
          </p:cNvPr>
          <p:cNvSpPr txBox="1">
            <a:spLocks/>
          </p:cNvSpPr>
          <p:nvPr/>
        </p:nvSpPr>
        <p:spPr bwMode="auto">
          <a:xfrm>
            <a:off x="3705754" y="1801401"/>
            <a:ext cx="3570807" cy="404524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52000" rIns="180000" rtlCol="0"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200" dirty="0">
                <a:solidFill>
                  <a:srgbClr val="006892"/>
                </a:solidFill>
                <a:latin typeface="Open Sans"/>
              </a:rPr>
              <a:t>Integration of the latest projects</a:t>
            </a:r>
            <a:endParaRPr lang="en-GB" sz="1200" b="0" i="0" dirty="0">
              <a:solidFill>
                <a:srgbClr val="006892"/>
              </a:solidFill>
              <a:effectLst/>
              <a:latin typeface="Open Sans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A341B5F-B4F1-4FC7-BACB-27B27D2B3287}"/>
              </a:ext>
            </a:extLst>
          </p:cNvPr>
          <p:cNvSpPr txBox="1">
            <a:spLocks/>
          </p:cNvSpPr>
          <p:nvPr/>
        </p:nvSpPr>
        <p:spPr bwMode="auto">
          <a:xfrm>
            <a:off x="4251851" y="2461971"/>
            <a:ext cx="3570807" cy="404524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52000" rIns="180000" rtlCol="0" anchor="ctr" anchorCtr="0">
            <a:noAutofit/>
          </a:bodyPr>
          <a:lstStyle>
            <a:defPPr>
              <a:defRPr lang="en-US"/>
            </a:defPPr>
            <a:lvl1pPr indent="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>
                <a:solidFill>
                  <a:srgbClr val="000000"/>
                </a:solidFill>
                <a:effectLst/>
                <a:latin typeface="Open Sans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>
                <a:solidFill>
                  <a:srgbClr val="006892"/>
                </a:solidFill>
              </a:rPr>
              <a:t>Integration of SPS land and LHC points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002AEF4-B303-432F-9A5F-470692E707EB}"/>
              </a:ext>
            </a:extLst>
          </p:cNvPr>
          <p:cNvSpPr txBox="1">
            <a:spLocks/>
          </p:cNvSpPr>
          <p:nvPr/>
        </p:nvSpPr>
        <p:spPr bwMode="auto">
          <a:xfrm>
            <a:off x="4672960" y="3161752"/>
            <a:ext cx="3784200" cy="404524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52000" rIns="108000" rtlCol="0" anchor="ctr" anchorCtr="0">
            <a:noAutofit/>
          </a:bodyPr>
          <a:lstStyle>
            <a:defPPr>
              <a:defRPr lang="en-US"/>
            </a:defPPr>
            <a:lvl1pPr indent="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50" b="0" i="0">
                <a:solidFill>
                  <a:srgbClr val="000000"/>
                </a:solidFill>
                <a:effectLst/>
                <a:latin typeface="Open Sans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l"/>
            <a:r>
              <a:rPr lang="en-GB" sz="1200" dirty="0">
                <a:solidFill>
                  <a:srgbClr val="006892"/>
                </a:solidFill>
              </a:rPr>
              <a:t>Integration of the Development Guide (CH)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6331982B-04F7-4362-B7FE-383E45043696}"/>
              </a:ext>
            </a:extLst>
          </p:cNvPr>
          <p:cNvSpPr txBox="1">
            <a:spLocks/>
          </p:cNvSpPr>
          <p:nvPr/>
        </p:nvSpPr>
        <p:spPr bwMode="auto">
          <a:xfrm>
            <a:off x="5302865" y="3791719"/>
            <a:ext cx="3570807" cy="404524"/>
          </a:xfrm>
          <a:prstGeom prst="rightArrow">
            <a:avLst>
              <a:gd name="adj1" fmla="val 100000"/>
              <a:gd name="adj2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52000" rIns="0" rtlCol="0" anchor="ctr" anchorCtr="0">
            <a:noAutofit/>
          </a:bodyPr>
          <a:lstStyle>
            <a:defPPr>
              <a:defRPr lang="en-US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>
                <a:solidFill>
                  <a:srgbClr val="000000"/>
                </a:solidFill>
                <a:effectLst/>
                <a:latin typeface="Open Sans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GB" dirty="0">
                <a:solidFill>
                  <a:srgbClr val="006892"/>
                </a:solidFill>
              </a:rPr>
              <a:t>Integration of sustainable development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F6A61F-A14E-CF2A-035B-29F8C18E3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0B21E-5195-474B-9AB9-75790EE7ECB4}" type="slidenum">
              <a:rPr lang="en-GB" smtClean="0"/>
              <a:t>15</a:t>
            </a:fld>
            <a:endParaRPr lang="en-GB"/>
          </a:p>
        </p:txBody>
      </p:sp>
      <p:sp>
        <p:nvSpPr>
          <p:cNvPr id="16" name="Title 6">
            <a:extLst>
              <a:ext uri="{FF2B5EF4-FFF2-40B4-BE49-F238E27FC236}">
                <a16:creationId xmlns:a16="http://schemas.microsoft.com/office/drawing/2014/main" id="{FD76D49D-8AB5-EA04-80C4-AD2A35439FA4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CERN MASTERPLAN</a:t>
            </a:r>
            <a:r>
              <a:rPr lang="fr-CH" sz="4000" spc="-300" dirty="0">
                <a:latin typeface="Franklin Gothic Heavy" panose="020B0903020102020204" pitchFamily="34" charset="0"/>
              </a:rPr>
              <a:t>2040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39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6">
            <a:extLst>
              <a:ext uri="{FF2B5EF4-FFF2-40B4-BE49-F238E27FC236}">
                <a16:creationId xmlns:a16="http://schemas.microsoft.com/office/drawing/2014/main" id="{847438E9-CBA2-46DB-ABBB-75FC6E6C98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66595"/>
            <a:ext cx="12192000" cy="46008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FR" sz="2200" b="1" spc="-80" dirty="0">
                <a:solidFill>
                  <a:srgbClr val="4C7FAE"/>
                </a:solidFill>
              </a:rPr>
              <a:t>Framework objectives and </a:t>
            </a:r>
            <a:r>
              <a:rPr lang="fr-FR" sz="2200" b="1" spc="-80" dirty="0" err="1">
                <a:solidFill>
                  <a:srgbClr val="4C7FAE"/>
                </a:solidFill>
              </a:rPr>
              <a:t>measures</a:t>
            </a:r>
            <a:r>
              <a:rPr lang="fr-FR" sz="2200" b="1" spc="-80" dirty="0">
                <a:solidFill>
                  <a:srgbClr val="4C7FAE"/>
                </a:solidFill>
              </a:rPr>
              <a:t> </a:t>
            </a: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254327F4-8E84-4801-AAE6-289C68BDD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CH" sz="32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MASTERPLAN</a:t>
            </a:r>
            <a:r>
              <a:rPr lang="fr-CH" sz="3200" spc="-300" dirty="0">
                <a:latin typeface="Franklin Gothic Heavy" panose="020B0903020102020204" pitchFamily="34" charset="0"/>
              </a:rPr>
              <a:t>2040</a:t>
            </a:r>
            <a:endParaRPr lang="fr-FR" sz="2200" b="1" spc="-80" dirty="0">
              <a:solidFill>
                <a:srgbClr val="4C7FAE"/>
              </a:solidFill>
            </a:endParaRPr>
          </a:p>
        </p:txBody>
      </p:sp>
      <p:pic>
        <p:nvPicPr>
          <p:cNvPr id="60" name="Image 3">
            <a:extLst>
              <a:ext uri="{FF2B5EF4-FFF2-40B4-BE49-F238E27FC236}">
                <a16:creationId xmlns:a16="http://schemas.microsoft.com/office/drawing/2014/main" id="{53557B82-131C-4A73-9B0A-31D59F9782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04335" y="2864682"/>
            <a:ext cx="1586598" cy="1430208"/>
          </a:xfrm>
          <a:prstGeom prst="rect">
            <a:avLst/>
          </a:prstGeom>
          <a:ln>
            <a:noFill/>
          </a:ln>
          <a:effectLst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BC0E1D-1AA9-D8B3-A10E-079E5E0E8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16</a:t>
            </a:fld>
            <a:endParaRPr lang="en-GB"/>
          </a:p>
        </p:txBody>
      </p:sp>
      <p:pic>
        <p:nvPicPr>
          <p:cNvPr id="13" name="Picture 1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3F56ECA0-92E6-4442-81E5-D17219D09E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42031"/>
            <a:ext cx="12192000" cy="6551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791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>
            <a:extLst>
              <a:ext uri="{FF2B5EF4-FFF2-40B4-BE49-F238E27FC236}">
                <a16:creationId xmlns:a16="http://schemas.microsoft.com/office/drawing/2014/main" id="{24909F6B-5CC4-5877-443F-671BACBC4F9D}"/>
              </a:ext>
            </a:extLst>
          </p:cNvPr>
          <p:cNvSpPr/>
          <p:nvPr/>
        </p:nvSpPr>
        <p:spPr bwMode="auto">
          <a:xfrm>
            <a:off x="2932215" y="1306032"/>
            <a:ext cx="195959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/>
            <a:r>
              <a:rPr lang="fr-CH" sz="3200" spc="-300" dirty="0">
                <a:solidFill>
                  <a:srgbClr val="84B1B4"/>
                </a:solidFill>
                <a:latin typeface="Franklin Gothic Heavy" panose="020B0903020102020204" pitchFamily="34" charset="0"/>
              </a:rPr>
              <a:t>WATER</a:t>
            </a:r>
            <a:endParaRPr lang="en-GB" sz="3200" spc="-300" dirty="0">
              <a:solidFill>
                <a:srgbClr val="84B1B4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5" name="Title 6">
            <a:extLst>
              <a:ext uri="{FF2B5EF4-FFF2-40B4-BE49-F238E27FC236}">
                <a16:creationId xmlns:a16="http://schemas.microsoft.com/office/drawing/2014/main" id="{453CB437-23A3-8AF9-E7C5-92D20D9E85DD}"/>
              </a:ext>
            </a:extLst>
          </p:cNvPr>
          <p:cNvSpPr/>
          <p:nvPr/>
        </p:nvSpPr>
        <p:spPr bwMode="auto">
          <a:xfrm>
            <a:off x="7715293" y="1306031"/>
            <a:ext cx="3279777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/>
            <a:r>
              <a:rPr lang="fr-CH" sz="3200" spc="-300" dirty="0">
                <a:solidFill>
                  <a:srgbClr val="84B1B4"/>
                </a:solidFill>
                <a:latin typeface="Franklin Gothic Heavy" panose="020B0903020102020204" pitchFamily="34" charset="0"/>
              </a:rPr>
              <a:t>NOISE</a:t>
            </a:r>
            <a:endParaRPr lang="en-GB" sz="3200" spc="-300" dirty="0">
              <a:solidFill>
                <a:srgbClr val="84B1B4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57C088E8-9865-55A0-7371-D90243AE9294}"/>
              </a:ext>
            </a:extLst>
          </p:cNvPr>
          <p:cNvSpPr/>
          <p:nvPr/>
        </p:nvSpPr>
        <p:spPr bwMode="auto">
          <a:xfrm>
            <a:off x="320621" y="348396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en-GB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MASTERPLAN 2040: Environment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31311B-59CB-83F1-BADC-91408DC96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17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E1CDE02-9783-98CE-FBBC-F2B1D180A3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8262" y="1962768"/>
            <a:ext cx="6460293" cy="38787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6F85BE3-BE81-D7B1-DF94-B639C30BA2C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873"/>
          <a:stretch/>
        </p:blipFill>
        <p:spPr>
          <a:xfrm>
            <a:off x="7663876" y="1910812"/>
            <a:ext cx="3459383" cy="3878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04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" name="Circle: Hollow 29">
            <a:extLst>
              <a:ext uri="{FF2B5EF4-FFF2-40B4-BE49-F238E27FC236}">
                <a16:creationId xmlns:a16="http://schemas.microsoft.com/office/drawing/2014/main" id="{C5A4E533-764E-421C-8E82-B91B16E3A60D}"/>
              </a:ext>
            </a:extLst>
          </p:cNvPr>
          <p:cNvSpPr>
            <a:spLocks noChangeAspect="1"/>
          </p:cNvSpPr>
          <p:nvPr/>
        </p:nvSpPr>
        <p:spPr>
          <a:xfrm rot="16200000">
            <a:off x="3111501" y="673763"/>
            <a:ext cx="5968998" cy="5968998"/>
          </a:xfrm>
          <a:prstGeom prst="donut">
            <a:avLst>
              <a:gd name="adj" fmla="val 10573"/>
            </a:avLst>
          </a:prstGeom>
          <a:gradFill flip="none" rotWithShape="1">
            <a:gsLst>
              <a:gs pos="11000">
                <a:srgbClr val="84B1B4"/>
              </a:gs>
              <a:gs pos="77872">
                <a:srgbClr val="A0CDCD"/>
              </a:gs>
              <a:gs pos="87624">
                <a:srgbClr val="B0D5D6"/>
              </a:gs>
              <a:gs pos="100000">
                <a:srgbClr val="C4E0E1"/>
              </a:gs>
              <a:gs pos="29000">
                <a:srgbClr val="95BEC0"/>
              </a:gs>
              <a:gs pos="63000">
                <a:srgbClr val="B5D7D8">
                  <a:alpha val="33000"/>
                </a:srgbClr>
              </a:gs>
              <a:gs pos="43000">
                <a:srgbClr val="B1D2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5AF415D-FA6E-4AFC-9834-5510AAE289D0}"/>
              </a:ext>
            </a:extLst>
          </p:cNvPr>
          <p:cNvGrpSpPr>
            <a:grpSpLocks noChangeAspect="1"/>
          </p:cNvGrpSpPr>
          <p:nvPr/>
        </p:nvGrpSpPr>
        <p:grpSpPr>
          <a:xfrm>
            <a:off x="2803034" y="256346"/>
            <a:ext cx="6477002" cy="6744934"/>
            <a:chOff x="1517650" y="611188"/>
            <a:chExt cx="4413250" cy="4595812"/>
          </a:xfrm>
        </p:grpSpPr>
        <p:pic>
          <p:nvPicPr>
            <p:cNvPr id="41" name="Picture 100">
              <a:extLst>
                <a:ext uri="{FF2B5EF4-FFF2-40B4-BE49-F238E27FC236}">
                  <a16:creationId xmlns:a16="http://schemas.microsoft.com/office/drawing/2014/main" id="{2E3B055C-7454-4FAA-9A99-1F5CF73AC5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7650" y="611188"/>
              <a:ext cx="4413250" cy="4595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101">
              <a:extLst>
                <a:ext uri="{FF2B5EF4-FFF2-40B4-BE49-F238E27FC236}">
                  <a16:creationId xmlns:a16="http://schemas.microsoft.com/office/drawing/2014/main" id="{EDD9024D-7AE6-4964-B7CF-74DA89EF3B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2575" y="676275"/>
              <a:ext cx="4343400" cy="4479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102">
              <a:extLst>
                <a:ext uri="{FF2B5EF4-FFF2-40B4-BE49-F238E27FC236}">
                  <a16:creationId xmlns:a16="http://schemas.microsoft.com/office/drawing/2014/main" id="{613B95DE-EB96-4A41-B619-DE96FB549D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1788" y="749300"/>
              <a:ext cx="4241800" cy="433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103">
              <a:extLst>
                <a:ext uri="{FF2B5EF4-FFF2-40B4-BE49-F238E27FC236}">
                  <a16:creationId xmlns:a16="http://schemas.microsoft.com/office/drawing/2014/main" id="{215E06C0-4D7E-4580-AAD7-61C83BF1D1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763" y="830263"/>
              <a:ext cx="4133850" cy="418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104">
              <a:extLst>
                <a:ext uri="{FF2B5EF4-FFF2-40B4-BE49-F238E27FC236}">
                  <a16:creationId xmlns:a16="http://schemas.microsoft.com/office/drawing/2014/main" id="{5F2BDD39-72A1-407A-89D1-602375D6E3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2913" y="908050"/>
              <a:ext cx="4021137" cy="4027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105">
              <a:extLst>
                <a:ext uri="{FF2B5EF4-FFF2-40B4-BE49-F238E27FC236}">
                  <a16:creationId xmlns:a16="http://schemas.microsoft.com/office/drawing/2014/main" id="{03B1EF7B-C8B0-48F9-9E26-D937F817BE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3238" y="992188"/>
              <a:ext cx="3900487" cy="3870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106">
              <a:extLst>
                <a:ext uri="{FF2B5EF4-FFF2-40B4-BE49-F238E27FC236}">
                  <a16:creationId xmlns:a16="http://schemas.microsoft.com/office/drawing/2014/main" id="{C75D1383-2AD5-4AD5-8354-2227AC1900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150" y="1073150"/>
              <a:ext cx="3775075" cy="370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107">
              <a:extLst>
                <a:ext uri="{FF2B5EF4-FFF2-40B4-BE49-F238E27FC236}">
                  <a16:creationId xmlns:a16="http://schemas.microsoft.com/office/drawing/2014/main" id="{6092D904-06A0-439D-8FC8-93AC696291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1825" y="1154113"/>
              <a:ext cx="3644900" cy="3546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108">
              <a:extLst>
                <a:ext uri="{FF2B5EF4-FFF2-40B4-BE49-F238E27FC236}">
                  <a16:creationId xmlns:a16="http://schemas.microsoft.com/office/drawing/2014/main" id="{38864BF3-27DF-42F9-B861-3111D8E9DD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500" y="1241425"/>
              <a:ext cx="3509963" cy="3381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109">
              <a:extLst>
                <a:ext uri="{FF2B5EF4-FFF2-40B4-BE49-F238E27FC236}">
                  <a16:creationId xmlns:a16="http://schemas.microsoft.com/office/drawing/2014/main" id="{36757CEF-49B6-43F0-B9A1-024A83A2FA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8350" y="1308100"/>
              <a:ext cx="3370263" cy="324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110">
              <a:extLst>
                <a:ext uri="{FF2B5EF4-FFF2-40B4-BE49-F238E27FC236}">
                  <a16:creationId xmlns:a16="http://schemas.microsoft.com/office/drawing/2014/main" id="{EA47A8DA-53C7-4B4E-8E6D-AA5592A4AF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9788" y="1366838"/>
              <a:ext cx="3227387" cy="3141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111">
              <a:extLst>
                <a:ext uri="{FF2B5EF4-FFF2-40B4-BE49-F238E27FC236}">
                  <a16:creationId xmlns:a16="http://schemas.microsoft.com/office/drawing/2014/main" id="{402A944C-5D29-4E3B-B4A9-FD7034CAEE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2813" y="1423988"/>
              <a:ext cx="3081337" cy="3028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" name="Picture 112">
              <a:extLst>
                <a:ext uri="{FF2B5EF4-FFF2-40B4-BE49-F238E27FC236}">
                  <a16:creationId xmlns:a16="http://schemas.microsoft.com/office/drawing/2014/main" id="{6D1D9584-9B9A-49D2-85D0-270326E0AA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7425" y="1482725"/>
              <a:ext cx="2932113" cy="291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" name="Picture 113">
              <a:extLst>
                <a:ext uri="{FF2B5EF4-FFF2-40B4-BE49-F238E27FC236}">
                  <a16:creationId xmlns:a16="http://schemas.microsoft.com/office/drawing/2014/main" id="{EA0D414A-F5D7-4966-B11F-7CCEBBDD1F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25" y="1549400"/>
              <a:ext cx="2781300" cy="2787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Picture 114">
              <a:extLst>
                <a:ext uri="{FF2B5EF4-FFF2-40B4-BE49-F238E27FC236}">
                  <a16:creationId xmlns:a16="http://schemas.microsoft.com/office/drawing/2014/main" id="{6BF323BF-D029-4BBF-AA60-89A1953A7D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825" y="1612900"/>
              <a:ext cx="2627313" cy="2660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6A6C89C3-5B1D-4376-B673-8130377DC8DE}"/>
              </a:ext>
            </a:extLst>
          </p:cNvPr>
          <p:cNvSpPr txBox="1">
            <a:spLocks/>
          </p:cNvSpPr>
          <p:nvPr/>
        </p:nvSpPr>
        <p:spPr bwMode="auto">
          <a:xfrm>
            <a:off x="-1043532" y="3523650"/>
            <a:ext cx="12397331" cy="2785258"/>
          </a:xfrm>
          <a:prstGeom prst="ellipse">
            <a:avLst/>
          </a:prstGeom>
          <a:noFill/>
        </p:spPr>
        <p:txBody>
          <a:bodyPr wrap="square" lIns="216000" rtlCol="0" anchor="ctr" anchorCtr="0">
            <a:noAutofit/>
          </a:bodyPr>
          <a:lstStyle/>
          <a:p>
            <a:r>
              <a:rPr lang="en-GB" sz="1400" b="1" u="sng" dirty="0">
                <a:cs typeface="Times New Roman" panose="02020603050405020304" pitchFamily="18" charset="0"/>
              </a:rPr>
              <a:t>I</a:t>
            </a:r>
            <a:r>
              <a:rPr lang="en-GB" sz="1400" b="1" dirty="0">
                <a:cs typeface="Times New Roman" panose="02020603050405020304" pitchFamily="18" charset="0"/>
              </a:rPr>
              <a:t>nitial capacity of 4 MW available for IT equipment with stepwise future increases to 12 MW.</a:t>
            </a:r>
          </a:p>
          <a:p>
            <a:endParaRPr lang="en-GB" sz="1400" b="1" dirty="0">
              <a:cs typeface="Times New Roman" panose="02020603050405020304" pitchFamily="18" charset="0"/>
            </a:endParaRPr>
          </a:p>
          <a:p>
            <a:r>
              <a:rPr lang="en-GB" sz="1400" dirty="0">
                <a:cs typeface="Times New Roman" panose="02020603050405020304" pitchFamily="18" charset="0"/>
              </a:rPr>
              <a:t>T</a:t>
            </a:r>
            <a:r>
              <a:rPr lang="en-GB" sz="1400" dirty="0"/>
              <a:t>o meet CERN's environmental goals the project incorporates the following considerations : </a:t>
            </a:r>
          </a:p>
          <a:p>
            <a:pPr lvl="0"/>
            <a:endParaRPr lang="en-GB" sz="14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400" dirty="0"/>
              <a:t>Designed to be energy efficient with a target PUE (Power Usage Efficiency) of 1.10 (1.15 contractual)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400" dirty="0"/>
              <a:t>Optimised water consumption via a recirculation system lowering consumption in hot periods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400" dirty="0"/>
              <a:t>All cleared vegetation will be reconsolidated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400" dirty="0"/>
              <a:t>The acoustic study used for design of the building follows CERN commitments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94089"/>
                </a:solidFill>
              </a:rPr>
              <a:t>A heat recovery system </a:t>
            </a:r>
            <a:r>
              <a:rPr lang="en-GB" sz="1400" dirty="0"/>
              <a:t>is foreseen for up to 25% of power produced to be recovered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400" dirty="0"/>
              <a:t>Green terrace on the roof</a:t>
            </a:r>
          </a:p>
        </p:txBody>
      </p:sp>
      <p:pic>
        <p:nvPicPr>
          <p:cNvPr id="14" name="Picture 4">
            <a:extLst>
              <a:ext uri="{FF2B5EF4-FFF2-40B4-BE49-F238E27FC236}">
                <a16:creationId xmlns:a16="http://schemas.microsoft.com/office/drawing/2014/main" id="{1E00A44C-3870-4464-A179-74126375D418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2717" y="684633"/>
            <a:ext cx="5551012" cy="261578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5FC11AB-9D09-3DF0-C21D-C7FA4FEF83BD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615" y="602242"/>
            <a:ext cx="4658525" cy="269817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157BEB-0B20-26B4-C49E-6BAE30D7C7C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28" name="Title 6">
            <a:extLst>
              <a:ext uri="{FF2B5EF4-FFF2-40B4-BE49-F238E27FC236}">
                <a16:creationId xmlns:a16="http://schemas.microsoft.com/office/drawing/2014/main" id="{6659B641-3A9C-36E7-F639-2A439C715D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PREVESSIN </a:t>
            </a:r>
            <a:r>
              <a:rPr lang="fr-CH" sz="4000" spc="-300" dirty="0">
                <a:latin typeface="Franklin Gothic Heavy" panose="020B0903020102020204" pitchFamily="34" charset="0"/>
              </a:rPr>
              <a:t>COMPUTING CENTER</a:t>
            </a:r>
            <a:endParaRPr lang="fr-FR" sz="4000" b="1" spc="-80" dirty="0"/>
          </a:p>
        </p:txBody>
      </p:sp>
    </p:spTree>
    <p:extLst>
      <p:ext uri="{BB962C8B-B14F-4D97-AF65-F5344CB8AC3E}">
        <p14:creationId xmlns:p14="http://schemas.microsoft.com/office/powerpoint/2010/main" val="294683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ircle: Hollow 29">
            <a:extLst>
              <a:ext uri="{FF2B5EF4-FFF2-40B4-BE49-F238E27FC236}">
                <a16:creationId xmlns:a16="http://schemas.microsoft.com/office/drawing/2014/main" id="{1E2FC1F8-6AD9-B157-A12F-A3F4EA92723A}"/>
              </a:ext>
            </a:extLst>
          </p:cNvPr>
          <p:cNvSpPr>
            <a:spLocks noChangeAspect="1"/>
          </p:cNvSpPr>
          <p:nvPr/>
        </p:nvSpPr>
        <p:spPr bwMode="auto">
          <a:xfrm rot="16200000">
            <a:off x="3111501" y="440462"/>
            <a:ext cx="5968998" cy="5968998"/>
          </a:xfrm>
          <a:prstGeom prst="donut">
            <a:avLst>
              <a:gd name="adj" fmla="val 10573"/>
            </a:avLst>
          </a:prstGeom>
          <a:gradFill flip="none" rotWithShape="1">
            <a:gsLst>
              <a:gs pos="11000">
                <a:srgbClr val="84B1B4"/>
              </a:gs>
              <a:gs pos="77872">
                <a:srgbClr val="A0CDCD"/>
              </a:gs>
              <a:gs pos="87624">
                <a:srgbClr val="B0D5D6"/>
              </a:gs>
              <a:gs pos="100000">
                <a:srgbClr val="C4E0E1"/>
              </a:gs>
              <a:gs pos="29000">
                <a:srgbClr val="95BEC0"/>
              </a:gs>
              <a:gs pos="63000">
                <a:srgbClr val="B5D7D8">
                  <a:alpha val="33000"/>
                </a:srgbClr>
              </a:gs>
              <a:gs pos="43000">
                <a:srgbClr val="B1D2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F76DABB-73D7-3018-74E7-93DA34AF91C7}"/>
              </a:ext>
            </a:extLst>
          </p:cNvPr>
          <p:cNvGrpSpPr>
            <a:grpSpLocks noChangeAspect="1"/>
          </p:cNvGrpSpPr>
          <p:nvPr/>
        </p:nvGrpSpPr>
        <p:grpSpPr>
          <a:xfrm>
            <a:off x="2773523" y="23045"/>
            <a:ext cx="6477002" cy="6744934"/>
            <a:chOff x="1517650" y="611188"/>
            <a:chExt cx="4413250" cy="4595812"/>
          </a:xfrm>
        </p:grpSpPr>
        <p:pic>
          <p:nvPicPr>
            <p:cNvPr id="15" name="Picture 100">
              <a:extLst>
                <a:ext uri="{FF2B5EF4-FFF2-40B4-BE49-F238E27FC236}">
                  <a16:creationId xmlns:a16="http://schemas.microsoft.com/office/drawing/2014/main" id="{661CE788-E336-742C-C7CE-3060A2CE67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7650" y="611188"/>
              <a:ext cx="4413250" cy="4595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01">
              <a:extLst>
                <a:ext uri="{FF2B5EF4-FFF2-40B4-BE49-F238E27FC236}">
                  <a16:creationId xmlns:a16="http://schemas.microsoft.com/office/drawing/2014/main" id="{3D1EC2E8-C8FC-AC83-A322-6751D12A45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2575" y="676275"/>
              <a:ext cx="4343400" cy="4479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02">
              <a:extLst>
                <a:ext uri="{FF2B5EF4-FFF2-40B4-BE49-F238E27FC236}">
                  <a16:creationId xmlns:a16="http://schemas.microsoft.com/office/drawing/2014/main" id="{AFC04350-5B32-73F8-7391-9F463C7FAC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1788" y="749300"/>
              <a:ext cx="4241800" cy="433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03">
              <a:extLst>
                <a:ext uri="{FF2B5EF4-FFF2-40B4-BE49-F238E27FC236}">
                  <a16:creationId xmlns:a16="http://schemas.microsoft.com/office/drawing/2014/main" id="{708BC9CF-63F6-4FEF-2D64-EC96D67637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763" y="830263"/>
              <a:ext cx="4133850" cy="418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04">
              <a:extLst>
                <a:ext uri="{FF2B5EF4-FFF2-40B4-BE49-F238E27FC236}">
                  <a16:creationId xmlns:a16="http://schemas.microsoft.com/office/drawing/2014/main" id="{6D39E06C-2DF7-5249-BC63-F2A01ED5D5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2913" y="908050"/>
              <a:ext cx="4021137" cy="4027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05">
              <a:extLst>
                <a:ext uri="{FF2B5EF4-FFF2-40B4-BE49-F238E27FC236}">
                  <a16:creationId xmlns:a16="http://schemas.microsoft.com/office/drawing/2014/main" id="{C9610120-760E-4C76-E1AC-8018D3CDE2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3238" y="992188"/>
              <a:ext cx="3900487" cy="3870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06">
              <a:extLst>
                <a:ext uri="{FF2B5EF4-FFF2-40B4-BE49-F238E27FC236}">
                  <a16:creationId xmlns:a16="http://schemas.microsoft.com/office/drawing/2014/main" id="{D88CF4E8-3B6E-1C81-B7F9-1F41E90F2B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150" y="1073150"/>
              <a:ext cx="3775075" cy="370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07">
              <a:extLst>
                <a:ext uri="{FF2B5EF4-FFF2-40B4-BE49-F238E27FC236}">
                  <a16:creationId xmlns:a16="http://schemas.microsoft.com/office/drawing/2014/main" id="{6B5D0E59-4C2C-97E1-F7D9-CA45368C61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1825" y="1154113"/>
              <a:ext cx="3644900" cy="3546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08">
              <a:extLst>
                <a:ext uri="{FF2B5EF4-FFF2-40B4-BE49-F238E27FC236}">
                  <a16:creationId xmlns:a16="http://schemas.microsoft.com/office/drawing/2014/main" id="{D14937DA-38D7-F706-72DA-6502D339C3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500" y="1241425"/>
              <a:ext cx="3509963" cy="3381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109">
              <a:extLst>
                <a:ext uri="{FF2B5EF4-FFF2-40B4-BE49-F238E27FC236}">
                  <a16:creationId xmlns:a16="http://schemas.microsoft.com/office/drawing/2014/main" id="{92D29BC2-586F-58ED-83AA-8FCB8E3E15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8350" y="1308100"/>
              <a:ext cx="3370263" cy="324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110">
              <a:extLst>
                <a:ext uri="{FF2B5EF4-FFF2-40B4-BE49-F238E27FC236}">
                  <a16:creationId xmlns:a16="http://schemas.microsoft.com/office/drawing/2014/main" id="{5FBD214B-4852-7625-FE6D-6F619CE4B6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9788" y="1366838"/>
              <a:ext cx="3227387" cy="3141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111">
              <a:extLst>
                <a:ext uri="{FF2B5EF4-FFF2-40B4-BE49-F238E27FC236}">
                  <a16:creationId xmlns:a16="http://schemas.microsoft.com/office/drawing/2014/main" id="{0270060C-AAEA-D845-1D7B-33BAE13FA7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2813" y="1423988"/>
              <a:ext cx="3081337" cy="3028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112">
              <a:extLst>
                <a:ext uri="{FF2B5EF4-FFF2-40B4-BE49-F238E27FC236}">
                  <a16:creationId xmlns:a16="http://schemas.microsoft.com/office/drawing/2014/main" id="{04F770CF-CF37-856A-5E67-CE8EEB2B0A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7425" y="1482725"/>
              <a:ext cx="2932113" cy="291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113">
              <a:extLst>
                <a:ext uri="{FF2B5EF4-FFF2-40B4-BE49-F238E27FC236}">
                  <a16:creationId xmlns:a16="http://schemas.microsoft.com/office/drawing/2014/main" id="{FB1CF2FE-552F-CAF8-FA35-E87F136E68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25" y="1549400"/>
              <a:ext cx="2781300" cy="2787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114">
              <a:extLst>
                <a:ext uri="{FF2B5EF4-FFF2-40B4-BE49-F238E27FC236}">
                  <a16:creationId xmlns:a16="http://schemas.microsoft.com/office/drawing/2014/main" id="{CD28AB16-E2A0-1973-1FAB-621119123F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825" y="1612900"/>
              <a:ext cx="2627313" cy="2660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E82646-8BE0-8698-813C-5AE6F3596D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93090" y="1866419"/>
            <a:ext cx="3906985" cy="4351338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1800" dirty="0">
                <a:latin typeface="+mj-lt"/>
              </a:rPr>
              <a:t>Eliminate abandoned vehicles (2021)</a:t>
            </a:r>
          </a:p>
          <a:p>
            <a:pPr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1800" dirty="0">
                <a:latin typeface="+mj-lt"/>
              </a:rPr>
              <a:t>10 km Cycle paths (2020)</a:t>
            </a:r>
          </a:p>
          <a:p>
            <a:pPr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1800" dirty="0">
                <a:latin typeface="+mj-lt"/>
              </a:rPr>
              <a:t>+40% Bike </a:t>
            </a:r>
            <a:r>
              <a:rPr lang="en-GB" sz="1800" dirty="0" err="1">
                <a:latin typeface="+mj-lt"/>
              </a:rPr>
              <a:t>parkings</a:t>
            </a:r>
            <a:r>
              <a:rPr lang="en-GB" sz="1800" dirty="0">
                <a:latin typeface="+mj-lt"/>
              </a:rPr>
              <a:t> (2022)</a:t>
            </a:r>
          </a:p>
          <a:p>
            <a:pPr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1800" dirty="0">
                <a:latin typeface="+mj-lt"/>
              </a:rPr>
              <a:t>2 E-charging stations (2022)</a:t>
            </a:r>
          </a:p>
          <a:p>
            <a:pPr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1800" dirty="0">
                <a:latin typeface="+mj-lt"/>
              </a:rPr>
              <a:t>80 E-bikes (2021)</a:t>
            </a:r>
          </a:p>
          <a:p>
            <a:pPr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1800" dirty="0">
                <a:latin typeface="+mj-lt"/>
              </a:rPr>
              <a:t>Increased car-sharing (2022)</a:t>
            </a:r>
          </a:p>
          <a:p>
            <a:pPr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1800" dirty="0">
                <a:latin typeface="+mj-lt"/>
              </a:rPr>
              <a:t>Optimization of the car fleet (2023)</a:t>
            </a:r>
          </a:p>
          <a:p>
            <a:pPr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1800" dirty="0">
                <a:latin typeface="+mj-lt"/>
              </a:rPr>
              <a:t>Modal points at &lt; 5min walk</a:t>
            </a:r>
          </a:p>
          <a:p>
            <a:pPr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1800" dirty="0"/>
              <a:t>Mobility Report (2022 and yearly)</a:t>
            </a: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id="{24909F6B-5CC4-5877-443F-671BACBC4F9D}"/>
              </a:ext>
            </a:extLst>
          </p:cNvPr>
          <p:cNvSpPr/>
          <p:nvPr/>
        </p:nvSpPr>
        <p:spPr bwMode="auto">
          <a:xfrm>
            <a:off x="384076" y="1252505"/>
            <a:ext cx="4081409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STRATEGIC PRINCIPLES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5" name="Title 6">
            <a:extLst>
              <a:ext uri="{FF2B5EF4-FFF2-40B4-BE49-F238E27FC236}">
                <a16:creationId xmlns:a16="http://schemas.microsoft.com/office/drawing/2014/main" id="{453CB437-23A3-8AF9-E7C5-92D20D9E85DD}"/>
              </a:ext>
            </a:extLst>
          </p:cNvPr>
          <p:cNvSpPr/>
          <p:nvPr/>
        </p:nvSpPr>
        <p:spPr bwMode="auto">
          <a:xfrm>
            <a:off x="4419933" y="1252505"/>
            <a:ext cx="3279777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/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ROADMAP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8261B0F7-C7E3-3813-45C8-E441553BE8AB}"/>
              </a:ext>
            </a:extLst>
          </p:cNvPr>
          <p:cNvSpPr/>
          <p:nvPr/>
        </p:nvSpPr>
        <p:spPr bwMode="auto">
          <a:xfrm>
            <a:off x="8271984" y="1252505"/>
            <a:ext cx="3169288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/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ACTIONS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0E0DEB-8594-2CC9-0774-F9C7D26025BD}"/>
              </a:ext>
            </a:extLst>
          </p:cNvPr>
          <p:cNvSpPr txBox="1"/>
          <p:nvPr/>
        </p:nvSpPr>
        <p:spPr>
          <a:xfrm>
            <a:off x="4768753" y="1876425"/>
            <a:ext cx="2547488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Data driven</a:t>
            </a:r>
          </a:p>
          <a:p>
            <a:pPr marL="285750" indent="-285750"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Targets</a:t>
            </a:r>
          </a:p>
          <a:p>
            <a:pPr marL="285750" indent="-285750"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KPIs</a:t>
            </a: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57C088E8-9865-55A0-7371-D90243AE9294}"/>
              </a:ext>
            </a:extLst>
          </p:cNvPr>
          <p:cNvSpPr/>
          <p:nvPr/>
        </p:nvSpPr>
        <p:spPr bwMode="auto">
          <a:xfrm>
            <a:off x="320621" y="348396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MOBILITY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2F7596-99AC-F716-A232-DA5856897812}"/>
              </a:ext>
            </a:extLst>
          </p:cNvPr>
          <p:cNvSpPr txBox="1"/>
          <p:nvPr/>
        </p:nvSpPr>
        <p:spPr>
          <a:xfrm>
            <a:off x="384076" y="1876425"/>
            <a:ext cx="361650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kern="1400" dirty="0">
                <a:latin typeface="+mj-lt"/>
                <a:ea typeface="Times New Roman" panose="02020603050405020304" pitchFamily="18" charset="0"/>
              </a:rPr>
              <a:t>Focus on people needs</a:t>
            </a:r>
          </a:p>
          <a:p>
            <a:pPr marL="342900" indent="-342900"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kern="1400" dirty="0">
                <a:latin typeface="+mj-lt"/>
                <a:ea typeface="Times New Roman" panose="02020603050405020304" pitchFamily="18" charset="0"/>
              </a:rPr>
              <a:t>Integrate transport modes</a:t>
            </a:r>
          </a:p>
          <a:p>
            <a:pPr marL="342900" indent="-342900"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kern="1400" dirty="0">
                <a:latin typeface="+mj-lt"/>
                <a:ea typeface="Times New Roman" panose="02020603050405020304" pitchFamily="18" charset="0"/>
              </a:rPr>
              <a:t>Adaptable to the future needs of the organization</a:t>
            </a:r>
          </a:p>
          <a:p>
            <a:pPr marL="342900" indent="-342900"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kern="1400" dirty="0">
                <a:latin typeface="+mj-lt"/>
                <a:ea typeface="Times New Roman" panose="02020603050405020304" pitchFamily="18" charset="0"/>
              </a:rPr>
              <a:t>Sustainable and eco-responsible</a:t>
            </a:r>
          </a:p>
          <a:p>
            <a:pPr marL="342900" indent="-342900">
              <a:spcBef>
                <a:spcPts val="12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Communicate, cooperate with local actors, and involve the community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31311B-59CB-83F1-BADC-91408DC96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6657" y="5897276"/>
            <a:ext cx="2743200" cy="365125"/>
          </a:xfrm>
        </p:spPr>
        <p:txBody>
          <a:bodyPr/>
          <a:lstStyle/>
          <a:p>
            <a:fld id="{581606D9-1424-D24D-8F08-847B0A6F25A1}" type="slidenum">
              <a:rPr lang="en-GB" smtClean="0"/>
              <a:t>19</a:t>
            </a:fld>
            <a:endParaRPr lang="en-GB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A88F3E10-DE98-1229-8FA4-B57D29302D5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917297" y="3323003"/>
            <a:ext cx="2547488" cy="1883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37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DC02ED-BBA8-9B9B-CF47-302DB5468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</a:t>
            </a:fld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39" name="Title 6">
            <a:extLst>
              <a:ext uri="{FF2B5EF4-FFF2-40B4-BE49-F238E27FC236}">
                <a16:creationId xmlns:a16="http://schemas.microsoft.com/office/drawing/2014/main" id="{837D1411-74CD-456B-B110-577DCE457D57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15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OUTLINE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32122C-DFB1-4DBA-807B-730D2D5189F6}"/>
              </a:ext>
            </a:extLst>
          </p:cNvPr>
          <p:cNvSpPr txBox="1"/>
          <p:nvPr/>
        </p:nvSpPr>
        <p:spPr>
          <a:xfrm>
            <a:off x="5546665" y="1245272"/>
            <a:ext cx="25629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+mj-lt"/>
                <a:hlinkClick r:id="rId3"/>
              </a:rPr>
              <a:t>CERN Environmental Reports</a:t>
            </a:r>
            <a:endParaRPr lang="en-GB" sz="1600" dirty="0">
              <a:latin typeface="+mj-lt"/>
            </a:endParaRPr>
          </a:p>
        </p:txBody>
      </p:sp>
      <p:pic>
        <p:nvPicPr>
          <p:cNvPr id="14" name="Image 2">
            <a:extLst>
              <a:ext uri="{FF2B5EF4-FFF2-40B4-BE49-F238E27FC236}">
                <a16:creationId xmlns:a16="http://schemas.microsoft.com/office/drawing/2014/main" id="{1FBFEFDC-0752-41EA-8C27-FD8F0C0703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462752" y="1637139"/>
            <a:ext cx="2586642" cy="3659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Image 3">
            <a:extLst>
              <a:ext uri="{FF2B5EF4-FFF2-40B4-BE49-F238E27FC236}">
                <a16:creationId xmlns:a16="http://schemas.microsoft.com/office/drawing/2014/main" id="{958B2ABE-5CB0-4E2F-9234-12AD5FE8EB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8233005" y="1637139"/>
            <a:ext cx="3606981" cy="24581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03E6ADF-E761-4E22-A355-B2F27613F7D7}"/>
              </a:ext>
            </a:extLst>
          </p:cNvPr>
          <p:cNvSpPr txBox="1"/>
          <p:nvPr/>
        </p:nvSpPr>
        <p:spPr>
          <a:xfrm>
            <a:off x="175746" y="6251032"/>
            <a:ext cx="118765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2BA1AF"/>
                </a:solidFill>
                <a:latin typeface="+mj-lt"/>
              </a:rPr>
              <a:t>B. Delille and S. Kleiner</a:t>
            </a:r>
            <a:r>
              <a:rPr lang="en-GB" sz="1400" dirty="0">
                <a:solidFill>
                  <a:srgbClr val="2BA1AF"/>
                </a:solidFill>
                <a:latin typeface="+mj-lt"/>
              </a:rPr>
              <a:t>, CERN Health, Safety and Environmental Unit, </a:t>
            </a:r>
            <a:r>
              <a:rPr lang="en-GB" sz="1400" b="1" dirty="0">
                <a:solidFill>
                  <a:srgbClr val="2BA1AF"/>
                </a:solidFill>
                <a:latin typeface="+mj-lt"/>
              </a:rPr>
              <a:t>E. Cennini</a:t>
            </a:r>
            <a:r>
              <a:rPr lang="en-GB" sz="1400" dirty="0">
                <a:solidFill>
                  <a:srgbClr val="2BA1AF"/>
                </a:solidFill>
                <a:latin typeface="+mj-lt"/>
              </a:rPr>
              <a:t>, CERN Industry, Procurement and Knowledge Transfer, </a:t>
            </a:r>
            <a:r>
              <a:rPr lang="en-GB" sz="1400" b="1" dirty="0">
                <a:solidFill>
                  <a:srgbClr val="2BA1AF"/>
                </a:solidFill>
                <a:latin typeface="+mj-lt"/>
              </a:rPr>
              <a:t>N. Bellegarde and S. Claudet</a:t>
            </a:r>
            <a:r>
              <a:rPr lang="en-GB" sz="1400" dirty="0">
                <a:solidFill>
                  <a:srgbClr val="2BA1AF"/>
                </a:solidFill>
                <a:latin typeface="+mj-lt"/>
              </a:rPr>
              <a:t>, CERN Accelerator &amp; Technology Sector, </a:t>
            </a:r>
            <a:r>
              <a:rPr lang="en-GB" sz="1400" dirty="0">
                <a:solidFill>
                  <a:srgbClr val="2BA1AF"/>
                </a:solidFill>
              </a:rPr>
              <a:t>FCC team, CLIC team</a:t>
            </a:r>
            <a:r>
              <a:rPr lang="en-GB" sz="1400" dirty="0">
                <a:solidFill>
                  <a:srgbClr val="2BA1AF"/>
                </a:solidFill>
                <a:latin typeface="+mj-lt"/>
              </a:rPr>
              <a:t>, CERN </a:t>
            </a:r>
            <a:r>
              <a:rPr lang="en-GB" sz="1400" b="1" dirty="0">
                <a:solidFill>
                  <a:srgbClr val="2BA1AF"/>
                </a:solidFill>
                <a:latin typeface="+mj-lt"/>
              </a:rPr>
              <a:t>Site and Civil Engineering Department team</a:t>
            </a:r>
            <a:endParaRPr lang="en-GB" sz="1400" dirty="0">
              <a:solidFill>
                <a:srgbClr val="2BA1AF"/>
              </a:solidFill>
            </a:endParaRPr>
          </a:p>
        </p:txBody>
      </p:sp>
      <p:sp>
        <p:nvSpPr>
          <p:cNvPr id="17" name="Title 6">
            <a:extLst>
              <a:ext uri="{FF2B5EF4-FFF2-40B4-BE49-F238E27FC236}">
                <a16:creationId xmlns:a16="http://schemas.microsoft.com/office/drawing/2014/main" id="{F07A77FD-E878-4596-99C4-A5B883DA9506}"/>
              </a:ext>
            </a:extLst>
          </p:cNvPr>
          <p:cNvSpPr/>
          <p:nvPr/>
        </p:nvSpPr>
        <p:spPr bwMode="auto">
          <a:xfrm>
            <a:off x="245022" y="5962826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20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ACKNOWLEDGEMENTS</a:t>
            </a:r>
            <a:endParaRPr lang="en-GB" sz="20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0830B16-94C4-4066-A0D9-13C1B350D1BA}"/>
              </a:ext>
            </a:extLst>
          </p:cNvPr>
          <p:cNvSpPr/>
          <p:nvPr/>
        </p:nvSpPr>
        <p:spPr>
          <a:xfrm>
            <a:off x="579256" y="1301949"/>
            <a:ext cx="2120036" cy="19423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4C1626-ABEF-4E05-9C48-26121E5257CD}"/>
              </a:ext>
            </a:extLst>
          </p:cNvPr>
          <p:cNvSpPr txBox="1"/>
          <p:nvPr/>
        </p:nvSpPr>
        <p:spPr>
          <a:xfrm>
            <a:off x="580142" y="1373702"/>
            <a:ext cx="21757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2000" dirty="0">
                <a:solidFill>
                  <a:srgbClr val="006892"/>
                </a:solidFill>
                <a:latin typeface="+mj-lt"/>
              </a:rPr>
              <a:t>Environmental protection at CERN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1431496-EC70-4C98-9464-E267C50F1FD7}"/>
              </a:ext>
            </a:extLst>
          </p:cNvPr>
          <p:cNvSpPr/>
          <p:nvPr/>
        </p:nvSpPr>
        <p:spPr>
          <a:xfrm>
            <a:off x="579256" y="3340596"/>
            <a:ext cx="2120036" cy="19423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1B3310-338B-4481-BC44-922DBB2FA0DC}"/>
              </a:ext>
            </a:extLst>
          </p:cNvPr>
          <p:cNvSpPr txBox="1"/>
          <p:nvPr/>
        </p:nvSpPr>
        <p:spPr>
          <a:xfrm>
            <a:off x="658373" y="3429000"/>
            <a:ext cx="174108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2000" dirty="0">
                <a:solidFill>
                  <a:srgbClr val="006892"/>
                </a:solidFill>
                <a:latin typeface="+mj-lt"/>
              </a:rPr>
              <a:t>Site development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F495F5B-810F-4AFA-9603-A122BBF51FD6}"/>
              </a:ext>
            </a:extLst>
          </p:cNvPr>
          <p:cNvSpPr/>
          <p:nvPr/>
        </p:nvSpPr>
        <p:spPr>
          <a:xfrm>
            <a:off x="2829861" y="1309828"/>
            <a:ext cx="2120036" cy="19423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AD736A7-080C-4507-B744-54B02C1F9760}"/>
              </a:ext>
            </a:extLst>
          </p:cNvPr>
          <p:cNvSpPr/>
          <p:nvPr/>
        </p:nvSpPr>
        <p:spPr>
          <a:xfrm>
            <a:off x="2829861" y="3350160"/>
            <a:ext cx="2120036" cy="19423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B053AB4-DA40-4399-915C-A9281A72EB48}"/>
              </a:ext>
            </a:extLst>
          </p:cNvPr>
          <p:cNvSpPr txBox="1"/>
          <p:nvPr/>
        </p:nvSpPr>
        <p:spPr>
          <a:xfrm>
            <a:off x="2801846" y="3429000"/>
            <a:ext cx="194595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2000" dirty="0">
                <a:solidFill>
                  <a:srgbClr val="006892"/>
                </a:solidFill>
                <a:latin typeface="+mj-lt"/>
              </a:rPr>
              <a:t>Future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2000" dirty="0">
                <a:solidFill>
                  <a:srgbClr val="006892"/>
                </a:solidFill>
                <a:latin typeface="+mj-lt"/>
              </a:rPr>
              <a:t>Outlook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078060-4B64-4FF0-8D3E-28BC28823788}"/>
              </a:ext>
            </a:extLst>
          </p:cNvPr>
          <p:cNvSpPr txBox="1"/>
          <p:nvPr/>
        </p:nvSpPr>
        <p:spPr>
          <a:xfrm>
            <a:off x="2801846" y="1308317"/>
            <a:ext cx="224769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2000" dirty="0">
                <a:solidFill>
                  <a:srgbClr val="006892"/>
                </a:solidFill>
                <a:latin typeface="+mj-lt"/>
              </a:rPr>
              <a:t>Reporting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2000" dirty="0">
                <a:solidFill>
                  <a:srgbClr val="006892"/>
                </a:solidFill>
                <a:latin typeface="+mj-lt"/>
              </a:rPr>
              <a:t>Targets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</a:pPr>
            <a:r>
              <a:rPr lang="en-GB" sz="2000" dirty="0">
                <a:solidFill>
                  <a:srgbClr val="006892"/>
                </a:solidFill>
                <a:latin typeface="+mj-lt"/>
              </a:rPr>
              <a:t>Actions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B0BC8C-2AFF-4348-A626-25ADC1755896}"/>
              </a:ext>
            </a:extLst>
          </p:cNvPr>
          <p:cNvSpPr txBox="1"/>
          <p:nvPr/>
        </p:nvSpPr>
        <p:spPr>
          <a:xfrm>
            <a:off x="8993420" y="1245272"/>
            <a:ext cx="2086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2BA1AF"/>
                </a:solidFill>
                <a:latin typeface="+mj-l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 Masterplan 2040</a:t>
            </a:r>
            <a:endParaRPr lang="en-GB" sz="1600" dirty="0">
              <a:solidFill>
                <a:srgbClr val="2BA1A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3455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ircle: Hollow 29">
            <a:extLst>
              <a:ext uri="{FF2B5EF4-FFF2-40B4-BE49-F238E27FC236}">
                <a16:creationId xmlns:a16="http://schemas.microsoft.com/office/drawing/2014/main" id="{D4A1E8B0-92D9-26A0-BBB4-C73EE20AAFD4}"/>
              </a:ext>
            </a:extLst>
          </p:cNvPr>
          <p:cNvSpPr>
            <a:spLocks noChangeAspect="1"/>
          </p:cNvSpPr>
          <p:nvPr/>
        </p:nvSpPr>
        <p:spPr bwMode="auto">
          <a:xfrm rot="16200000">
            <a:off x="3111501" y="428270"/>
            <a:ext cx="5968998" cy="5968998"/>
          </a:xfrm>
          <a:prstGeom prst="donut">
            <a:avLst>
              <a:gd name="adj" fmla="val 10573"/>
            </a:avLst>
          </a:prstGeom>
          <a:gradFill flip="none" rotWithShape="1">
            <a:gsLst>
              <a:gs pos="11000">
                <a:srgbClr val="84B1B4"/>
              </a:gs>
              <a:gs pos="77872">
                <a:srgbClr val="A0CDCD"/>
              </a:gs>
              <a:gs pos="87624">
                <a:srgbClr val="B0D5D6"/>
              </a:gs>
              <a:gs pos="100000">
                <a:srgbClr val="C4E0E1"/>
              </a:gs>
              <a:gs pos="29000">
                <a:srgbClr val="95BEC0"/>
              </a:gs>
              <a:gs pos="63000">
                <a:srgbClr val="B5D7D8">
                  <a:alpha val="33000"/>
                </a:srgbClr>
              </a:gs>
              <a:gs pos="43000">
                <a:srgbClr val="B1D2D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93ED619-F941-E611-5395-A4A19DDCB242}"/>
              </a:ext>
            </a:extLst>
          </p:cNvPr>
          <p:cNvGrpSpPr>
            <a:grpSpLocks noChangeAspect="1"/>
          </p:cNvGrpSpPr>
          <p:nvPr/>
        </p:nvGrpSpPr>
        <p:grpSpPr>
          <a:xfrm>
            <a:off x="2803034" y="10853"/>
            <a:ext cx="6477002" cy="6744934"/>
            <a:chOff x="1517650" y="611188"/>
            <a:chExt cx="4413250" cy="4595812"/>
          </a:xfrm>
        </p:grpSpPr>
        <p:pic>
          <p:nvPicPr>
            <p:cNvPr id="11" name="Picture 100">
              <a:extLst>
                <a:ext uri="{FF2B5EF4-FFF2-40B4-BE49-F238E27FC236}">
                  <a16:creationId xmlns:a16="http://schemas.microsoft.com/office/drawing/2014/main" id="{E584C306-74BF-5CA0-C348-76E387BA59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7650" y="611188"/>
              <a:ext cx="4413250" cy="4595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01">
              <a:extLst>
                <a:ext uri="{FF2B5EF4-FFF2-40B4-BE49-F238E27FC236}">
                  <a16:creationId xmlns:a16="http://schemas.microsoft.com/office/drawing/2014/main" id="{221752C6-8122-DF47-CDCB-06BD3CD6A0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2575" y="676275"/>
              <a:ext cx="4343400" cy="4479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02">
              <a:extLst>
                <a:ext uri="{FF2B5EF4-FFF2-40B4-BE49-F238E27FC236}">
                  <a16:creationId xmlns:a16="http://schemas.microsoft.com/office/drawing/2014/main" id="{2E35A363-954C-B72B-DD64-BF650191D4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1788" y="749300"/>
              <a:ext cx="4241800" cy="433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03">
              <a:extLst>
                <a:ext uri="{FF2B5EF4-FFF2-40B4-BE49-F238E27FC236}">
                  <a16:creationId xmlns:a16="http://schemas.microsoft.com/office/drawing/2014/main" id="{57BCBBAD-75D5-7E25-ABE5-D6A7FCCC8D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763" y="830263"/>
              <a:ext cx="4133850" cy="418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04">
              <a:extLst>
                <a:ext uri="{FF2B5EF4-FFF2-40B4-BE49-F238E27FC236}">
                  <a16:creationId xmlns:a16="http://schemas.microsoft.com/office/drawing/2014/main" id="{A5A80C67-BA01-EC79-7BF7-F19D2C7E4A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2913" y="908050"/>
              <a:ext cx="4021137" cy="4027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05">
              <a:extLst>
                <a:ext uri="{FF2B5EF4-FFF2-40B4-BE49-F238E27FC236}">
                  <a16:creationId xmlns:a16="http://schemas.microsoft.com/office/drawing/2014/main" id="{14BC3CE2-A3B3-D896-8770-F7911AA9B0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3238" y="992188"/>
              <a:ext cx="3900487" cy="3870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06">
              <a:extLst>
                <a:ext uri="{FF2B5EF4-FFF2-40B4-BE49-F238E27FC236}">
                  <a16:creationId xmlns:a16="http://schemas.microsoft.com/office/drawing/2014/main" id="{8C894770-4643-89B2-981D-FEF87C3B3F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150" y="1073150"/>
              <a:ext cx="3775075" cy="370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07">
              <a:extLst>
                <a:ext uri="{FF2B5EF4-FFF2-40B4-BE49-F238E27FC236}">
                  <a16:creationId xmlns:a16="http://schemas.microsoft.com/office/drawing/2014/main" id="{6FD38BBA-2476-0259-E435-7DE4ADAFE7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1825" y="1154113"/>
              <a:ext cx="3644900" cy="3546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08">
              <a:extLst>
                <a:ext uri="{FF2B5EF4-FFF2-40B4-BE49-F238E27FC236}">
                  <a16:creationId xmlns:a16="http://schemas.microsoft.com/office/drawing/2014/main" id="{353EEB7A-DB92-DD23-A3DA-7944642BCC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500" y="1241425"/>
              <a:ext cx="3509963" cy="3381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09">
              <a:extLst>
                <a:ext uri="{FF2B5EF4-FFF2-40B4-BE49-F238E27FC236}">
                  <a16:creationId xmlns:a16="http://schemas.microsoft.com/office/drawing/2014/main" id="{CB6D660B-55DC-33DE-F995-02A5CCD12D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8350" y="1308100"/>
              <a:ext cx="3370263" cy="324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10">
              <a:extLst>
                <a:ext uri="{FF2B5EF4-FFF2-40B4-BE49-F238E27FC236}">
                  <a16:creationId xmlns:a16="http://schemas.microsoft.com/office/drawing/2014/main" id="{1E862C4C-21EF-9A65-5CD2-0358BF24E5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9788" y="1366838"/>
              <a:ext cx="3227387" cy="3141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11">
              <a:extLst>
                <a:ext uri="{FF2B5EF4-FFF2-40B4-BE49-F238E27FC236}">
                  <a16:creationId xmlns:a16="http://schemas.microsoft.com/office/drawing/2014/main" id="{FF54A8D1-EBAE-62F5-F476-9BE9E646D8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2813" y="1423988"/>
              <a:ext cx="3081337" cy="3028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12">
              <a:extLst>
                <a:ext uri="{FF2B5EF4-FFF2-40B4-BE49-F238E27FC236}">
                  <a16:creationId xmlns:a16="http://schemas.microsoft.com/office/drawing/2014/main" id="{11D40E7B-0C28-0A3A-D67D-5BE44FF396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7425" y="1482725"/>
              <a:ext cx="2932113" cy="291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113">
              <a:extLst>
                <a:ext uri="{FF2B5EF4-FFF2-40B4-BE49-F238E27FC236}">
                  <a16:creationId xmlns:a16="http://schemas.microsoft.com/office/drawing/2014/main" id="{6431BE47-1D9F-1BC3-0F31-C72A76B5A0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25" y="1549400"/>
              <a:ext cx="2781300" cy="2787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114">
              <a:extLst>
                <a:ext uri="{FF2B5EF4-FFF2-40B4-BE49-F238E27FC236}">
                  <a16:creationId xmlns:a16="http://schemas.microsoft.com/office/drawing/2014/main" id="{A27071DB-8D2E-48EE-B0F3-F9B1BC6FBB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825" y="1612900"/>
              <a:ext cx="2627313" cy="2660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Title 6">
            <a:extLst>
              <a:ext uri="{FF2B5EF4-FFF2-40B4-BE49-F238E27FC236}">
                <a16:creationId xmlns:a16="http://schemas.microsoft.com/office/drawing/2014/main" id="{01351DA1-C895-18D0-DBBD-2940441B54DD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TECHNOLOGY &amp; </a:t>
            </a:r>
            <a:r>
              <a:rPr lang="fr-CH" sz="4000" spc="-300" dirty="0">
                <a:latin typeface="Franklin Gothic Heavy" panose="020B0903020102020204" pitchFamily="34" charset="0"/>
              </a:rPr>
              <a:t>ENVIRONMENT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33EF54-966B-6A92-5C3C-933BE0BEAEED}"/>
              </a:ext>
            </a:extLst>
          </p:cNvPr>
          <p:cNvSpPr txBox="1"/>
          <p:nvPr/>
        </p:nvSpPr>
        <p:spPr>
          <a:xfrm>
            <a:off x="749542" y="3340504"/>
            <a:ext cx="4861033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  <a:spcAft>
                <a:spcPts val="1200"/>
              </a:spcAft>
              <a:defRPr/>
            </a:pPr>
            <a:r>
              <a:rPr lang="en-GB" sz="2800" dirty="0">
                <a:solidFill>
                  <a:srgbClr val="006892"/>
                </a:solidFill>
                <a:latin typeface="+mj-lt"/>
              </a:rPr>
              <a:t>FROM CERN TO SOCIETY</a:t>
            </a:r>
            <a:endParaRPr lang="en-GB" dirty="0">
              <a:latin typeface="+mj-lt"/>
            </a:endParaRPr>
          </a:p>
          <a:p>
            <a:pPr>
              <a:defRPr/>
            </a:pPr>
            <a:r>
              <a:rPr lang="en-GB" b="1" dirty="0">
                <a:solidFill>
                  <a:srgbClr val="006892"/>
                </a:solidFill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CIPEA</a:t>
            </a:r>
            <a:r>
              <a:rPr lang="en-GB" b="1" dirty="0">
                <a:solidFill>
                  <a:srgbClr val="006892"/>
                </a:solidFill>
              </a:rPr>
              <a:t>: </a:t>
            </a:r>
            <a:r>
              <a:rPr lang="en-GB" dirty="0">
                <a:latin typeface="+mj-lt"/>
              </a:rPr>
              <a:t>Developing advanced technologies linked to environment and sustainability</a:t>
            </a:r>
          </a:p>
          <a:p>
            <a:pPr>
              <a:defRPr/>
            </a:pPr>
            <a:endParaRPr lang="en-GB" b="1" dirty="0">
              <a:solidFill>
                <a:srgbClr val="006892"/>
              </a:solidFill>
              <a:latin typeface="+mj-lt"/>
            </a:endParaRPr>
          </a:p>
          <a:p>
            <a:pPr>
              <a:defRPr/>
            </a:pPr>
            <a:r>
              <a:rPr lang="en-GB" b="1" dirty="0">
                <a:solidFill>
                  <a:srgbClr val="006892"/>
                </a:solidFill>
                <a:latin typeface="+mj-lt"/>
              </a:rPr>
              <a:t>E.g. solar thermal panels derived from vacuum technology; CO</a:t>
            </a:r>
            <a:r>
              <a:rPr lang="en-GB" b="1" baseline="-25000" dirty="0">
                <a:solidFill>
                  <a:srgbClr val="006892"/>
                </a:solidFill>
                <a:latin typeface="+mj-lt"/>
              </a:rPr>
              <a:t>2</a:t>
            </a:r>
            <a:r>
              <a:rPr lang="en-GB" b="1" dirty="0">
                <a:solidFill>
                  <a:srgbClr val="006892"/>
                </a:solidFill>
                <a:latin typeface="+mj-lt"/>
              </a:rPr>
              <a:t> cooling technology; superconductive power transmission lines and current leads</a:t>
            </a:r>
          </a:p>
          <a:p>
            <a:pPr lvl="0">
              <a:lnSpc>
                <a:spcPct val="100000"/>
              </a:lnSpc>
              <a:defRPr/>
            </a:pPr>
            <a:endParaRPr lang="en-GB" sz="18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017F0F-2DF1-E76D-B75C-C92E5C4114AC}"/>
              </a:ext>
            </a:extLst>
          </p:cNvPr>
          <p:cNvSpPr txBox="1"/>
          <p:nvPr/>
        </p:nvSpPr>
        <p:spPr>
          <a:xfrm>
            <a:off x="6153761" y="2742884"/>
            <a:ext cx="5540399" cy="33701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2800" dirty="0">
                <a:solidFill>
                  <a:srgbClr val="006892"/>
                </a:solidFill>
                <a:latin typeface="+mj-lt"/>
              </a:rPr>
              <a:t>FROM SOCIETY TO CERN TO SOCIETY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Enabling </a:t>
            </a:r>
            <a:r>
              <a:rPr lang="en-GB" b="1" dirty="0">
                <a:latin typeface="+mj-lt"/>
              </a:rPr>
              <a:t>rapid access to CERN campus as a test site</a:t>
            </a:r>
            <a:r>
              <a:rPr lang="en-GB" dirty="0">
                <a:latin typeface="+mj-lt"/>
              </a:rPr>
              <a:t> for technologies linked to environment and sustainability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Accelerating the commercialization of ideas, technologies and prototypes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Involving Young Innovators (new ideas for unforeseen applications)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solidFill>
                <a:srgbClr val="006892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6892"/>
                </a:solidFill>
                <a:latin typeface="+mj-lt"/>
              </a:rPr>
              <a:t>Challenges: waste management, mobility, energy efficiency for tertiary activities on campus, space management, IoT, Zero-waste, urban analytics, …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70F88-80A4-8CAD-A3FD-632F3D9C3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6" name="Title 6">
            <a:extLst>
              <a:ext uri="{FF2B5EF4-FFF2-40B4-BE49-F238E27FC236}">
                <a16:creationId xmlns:a16="http://schemas.microsoft.com/office/drawing/2014/main" id="{2453002A-3C36-EEC0-AE55-D0862ACDC8F5}"/>
              </a:ext>
            </a:extLst>
          </p:cNvPr>
          <p:cNvSpPr/>
          <p:nvPr/>
        </p:nvSpPr>
        <p:spPr bwMode="auto">
          <a:xfrm>
            <a:off x="811598" y="1765366"/>
            <a:ext cx="4303246" cy="1955035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INNOVATION PROGRAMME ON ENVIROMENTAL APPLICATIONS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27" name="Title 6">
            <a:extLst>
              <a:ext uri="{FF2B5EF4-FFF2-40B4-BE49-F238E27FC236}">
                <a16:creationId xmlns:a16="http://schemas.microsoft.com/office/drawing/2014/main" id="{ECF38695-361F-39C5-2DD4-C256E0A58B92}"/>
              </a:ext>
            </a:extLst>
          </p:cNvPr>
          <p:cNvSpPr/>
          <p:nvPr/>
        </p:nvSpPr>
        <p:spPr bwMode="auto">
          <a:xfrm>
            <a:off x="6267609" y="1688171"/>
            <a:ext cx="3279777" cy="1421682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GREEN</a:t>
            </a:r>
          </a:p>
          <a:p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VILLAGE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32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47791F11-A1A8-A0D3-8163-6A4E43D533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2695" y="4236819"/>
            <a:ext cx="4342410" cy="2618925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3A76EE7-08F5-43DD-AFCE-3E75C3036510}"/>
              </a:ext>
            </a:extLst>
          </p:cNvPr>
          <p:cNvSpPr txBox="1">
            <a:spLocks/>
          </p:cNvSpPr>
          <p:nvPr/>
        </p:nvSpPr>
        <p:spPr>
          <a:xfrm>
            <a:off x="361951" y="1011463"/>
            <a:ext cx="11534774" cy="48559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CH" sz="2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CH" sz="2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CH" sz="2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CH" sz="24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CH" sz="2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4A25452-7079-4DB5-AF41-F68913F76C95}"/>
              </a:ext>
            </a:extLst>
          </p:cNvPr>
          <p:cNvSpPr txBox="1">
            <a:spLocks/>
          </p:cNvSpPr>
          <p:nvPr/>
        </p:nvSpPr>
        <p:spPr>
          <a:xfrm>
            <a:off x="439206" y="1665906"/>
            <a:ext cx="5232994" cy="4722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dirty="0">
                <a:solidFill>
                  <a:srgbClr val="006892"/>
                </a:solidFill>
                <a:latin typeface="+mj-lt"/>
              </a:rPr>
              <a:t>Integration of an “Eco-design”</a:t>
            </a:r>
            <a:r>
              <a:rPr lang="en-GB" sz="1600" b="1" dirty="0">
                <a:solidFill>
                  <a:srgbClr val="0068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from the first conceptual design phase onwards, balancing </a:t>
            </a:r>
            <a:r>
              <a:rPr lang="en-GB" sz="1600" dirty="0">
                <a:solidFill>
                  <a:srgbClr val="0068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Scientific excellence, Territorial compatibility, Implementation and operation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600" dirty="0">
                <a:solidFill>
                  <a:srgbClr val="006892"/>
                </a:solidFill>
                <a:latin typeface="+mj-lt"/>
              </a:rPr>
              <a:t>The environmental evaluation process follows </a:t>
            </a:r>
            <a:r>
              <a:rPr lang="en-GB" sz="1600" b="1" dirty="0">
                <a:solidFill>
                  <a:srgbClr val="0068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“Avoid-Reduce-Compensate”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; includes geology, urbanism, society health and safety, technical development and risks…</a:t>
            </a:r>
          </a:p>
          <a:p>
            <a:pPr lvl="0" algn="just">
              <a:lnSpc>
                <a:spcPct val="100000"/>
              </a:lnSpc>
              <a:defRPr/>
            </a:pPr>
            <a:r>
              <a:rPr lang="en-GB" sz="1600" dirty="0">
                <a:solidFill>
                  <a:srgbClr val="006892"/>
                </a:solidFill>
                <a:latin typeface="+mj-lt"/>
              </a:rPr>
              <a:t>Iterative co-development with the Host State partners on high-priority topics such as:</a:t>
            </a:r>
          </a:p>
          <a:p>
            <a:pPr lvl="1" algn="just">
              <a:lnSpc>
                <a:spcPct val="100000"/>
              </a:lnSpc>
              <a:defRPr/>
            </a:pPr>
            <a:r>
              <a:rPr lang="en-GB" sz="1500" dirty="0">
                <a:solidFill>
                  <a:srgbClr val="006892"/>
                </a:solidFill>
                <a:latin typeface="+mj-lt"/>
              </a:rPr>
              <a:t>Consumption of resources: land, soil, water</a:t>
            </a:r>
          </a:p>
          <a:p>
            <a:pPr lvl="1" algn="just">
              <a:lnSpc>
                <a:spcPct val="100000"/>
              </a:lnSpc>
              <a:defRPr/>
            </a:pPr>
            <a:r>
              <a:rPr lang="en-GB" sz="1500" dirty="0">
                <a:solidFill>
                  <a:srgbClr val="006892"/>
                </a:solidFill>
                <a:latin typeface="+mj-lt"/>
              </a:rPr>
              <a:t>Limitation of impacts, e.g. re-use of excavated materials, reduction of surface footprints, energy efficient designs, reduction of traffic and nuisances during construction</a:t>
            </a:r>
          </a:p>
          <a:p>
            <a:pPr lvl="1" algn="just">
              <a:lnSpc>
                <a:spcPct val="100000"/>
              </a:lnSpc>
              <a:defRPr/>
            </a:pPr>
            <a:r>
              <a:rPr lang="en-GB" sz="1500" dirty="0">
                <a:solidFill>
                  <a:srgbClr val="006892"/>
                </a:solidFill>
                <a:latin typeface="+mj-lt"/>
              </a:rPr>
              <a:t>Creation of added value, e.g. supply of waste heat, sharing of technical infrastructures (e.g. electricity, telecommunications, water supply and treatment)</a:t>
            </a: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srgbClr val="00689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srgbClr val="00689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srgbClr val="00689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srgbClr val="00689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A7F2EC59-14CD-56AC-6DB0-5E2FA64F154B}"/>
              </a:ext>
            </a:extLst>
          </p:cNvPr>
          <p:cNvSpPr/>
          <p:nvPr/>
        </p:nvSpPr>
        <p:spPr bwMode="auto">
          <a:xfrm>
            <a:off x="245022" y="264135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FUTURE STUDIES &amp; </a:t>
            </a:r>
            <a:r>
              <a:rPr lang="fr-CH" sz="4000" spc="-300" dirty="0">
                <a:latin typeface="Franklin Gothic Heavy" panose="020B0903020102020204" pitchFamily="34" charset="0"/>
              </a:rPr>
              <a:t>ENVIRONMENT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E842F3-8C74-AB77-EDD6-AB32513E0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3" name="Title 6">
            <a:extLst>
              <a:ext uri="{FF2B5EF4-FFF2-40B4-BE49-F238E27FC236}">
                <a16:creationId xmlns:a16="http://schemas.microsoft.com/office/drawing/2014/main" id="{2E1B6849-EF98-60CF-3A4A-15A09C813814}"/>
              </a:ext>
            </a:extLst>
          </p:cNvPr>
          <p:cNvSpPr/>
          <p:nvPr/>
        </p:nvSpPr>
        <p:spPr bwMode="auto">
          <a:xfrm>
            <a:off x="516461" y="995371"/>
            <a:ext cx="153396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FCC 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4" name="Title 6">
            <a:extLst>
              <a:ext uri="{FF2B5EF4-FFF2-40B4-BE49-F238E27FC236}">
                <a16:creationId xmlns:a16="http://schemas.microsoft.com/office/drawing/2014/main" id="{C79F3D0C-E5A7-6F10-2C4D-C8E259ED03E8}"/>
              </a:ext>
            </a:extLst>
          </p:cNvPr>
          <p:cNvSpPr/>
          <p:nvPr/>
        </p:nvSpPr>
        <p:spPr bwMode="auto">
          <a:xfrm>
            <a:off x="6351075" y="1028759"/>
            <a:ext cx="3279777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3200" spc="-300" dirty="0">
                <a:solidFill>
                  <a:srgbClr val="2BA1AF"/>
                </a:solidFill>
                <a:latin typeface="Franklin Gothic Heavy" panose="020B0903020102020204" pitchFamily="34" charset="0"/>
              </a:rPr>
              <a:t>CLIC</a:t>
            </a:r>
            <a:endParaRPr lang="en-GB" sz="3200" spc="-300" dirty="0">
              <a:solidFill>
                <a:srgbClr val="2BA1AF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01F2588-B551-489C-24AE-98B740B666E7}"/>
              </a:ext>
            </a:extLst>
          </p:cNvPr>
          <p:cNvSpPr txBox="1">
            <a:spLocks/>
          </p:cNvSpPr>
          <p:nvPr/>
        </p:nvSpPr>
        <p:spPr>
          <a:xfrm>
            <a:off x="6207144" y="1616244"/>
            <a:ext cx="5545650" cy="39057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  <a:defRPr/>
            </a:pPr>
            <a:r>
              <a:rPr lang="en-GB" sz="1600" dirty="0">
                <a:solidFill>
                  <a:srgbClr val="006892"/>
                </a:solidFill>
                <a:latin typeface="+mj-lt"/>
              </a:rPr>
              <a:t>Approaches to increase sustainability:</a:t>
            </a:r>
          </a:p>
          <a:p>
            <a:pPr algn="just">
              <a:lnSpc>
                <a:spcPct val="100000"/>
              </a:lnSpc>
              <a:defRPr/>
            </a:pPr>
            <a:r>
              <a:rPr lang="en-GB" sz="1600" b="1" dirty="0">
                <a:solidFill>
                  <a:srgbClr val="006892"/>
                </a:solidFill>
                <a:latin typeface="+mj-lt"/>
              </a:rPr>
              <a:t>Overall system design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200" dirty="0">
                <a:solidFill>
                  <a:srgbClr val="006892"/>
                </a:solidFill>
                <a:latin typeface="+mj-lt"/>
              </a:rPr>
              <a:t>Compact (short) accelerator -&gt; high gradient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200" dirty="0">
                <a:solidFill>
                  <a:srgbClr val="006892"/>
                </a:solidFill>
                <a:latin typeface="+mj-lt"/>
              </a:rPr>
              <a:t>Energy efficient -&gt; low losses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200" dirty="0">
                <a:solidFill>
                  <a:srgbClr val="006892"/>
                </a:solidFill>
                <a:latin typeface="+mj-lt"/>
              </a:rPr>
              <a:t>Effective -&gt; small beam sizes</a:t>
            </a:r>
          </a:p>
          <a:p>
            <a:pPr lvl="0" algn="just">
              <a:lnSpc>
                <a:spcPct val="100000"/>
              </a:lnSpc>
              <a:defRPr/>
            </a:pPr>
            <a:r>
              <a:rPr lang="en-GB" sz="1600" b="1" dirty="0">
                <a:solidFill>
                  <a:srgbClr val="006892"/>
                </a:solidFill>
                <a:latin typeface="+mj-lt"/>
              </a:rPr>
              <a:t>Subsystem and component design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, e.g.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200" dirty="0">
                <a:solidFill>
                  <a:srgbClr val="006892"/>
                </a:solidFill>
                <a:latin typeface="+mj-lt"/>
              </a:rPr>
              <a:t>High-efficiency klystrons, permanent magnets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200" dirty="0">
                <a:solidFill>
                  <a:srgbClr val="006892"/>
                </a:solidFill>
                <a:latin typeface="+mj-lt"/>
              </a:rPr>
              <a:t>Heat-recovery in tunnel linings</a:t>
            </a:r>
          </a:p>
          <a:p>
            <a:pPr lvl="0" algn="just">
              <a:lnSpc>
                <a:spcPct val="100000"/>
              </a:lnSpc>
              <a:defRPr/>
            </a:pPr>
            <a:r>
              <a:rPr lang="en-GB" sz="1600" b="1" dirty="0">
                <a:solidFill>
                  <a:srgbClr val="006892"/>
                </a:solidFill>
                <a:latin typeface="+mj-lt"/>
              </a:rPr>
              <a:t>Sustainable operation concepts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200" dirty="0">
                <a:solidFill>
                  <a:srgbClr val="006892"/>
                </a:solidFill>
                <a:latin typeface="+mj-lt"/>
              </a:rPr>
              <a:t>Recycle energy (heat recovery)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200" dirty="0">
                <a:solidFill>
                  <a:srgbClr val="006892"/>
                </a:solidFill>
                <a:latin typeface="+mj-lt"/>
              </a:rPr>
              <a:t>Adapt to regenerative power availability, Exploit energy buffering potential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689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689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689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689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457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>
            <a:extLst>
              <a:ext uri="{FF2B5EF4-FFF2-40B4-BE49-F238E27FC236}">
                <a16:creationId xmlns:a16="http://schemas.microsoft.com/office/drawing/2014/main" id="{DB7970CE-C639-4E36-BA1D-E82AC547892E}"/>
              </a:ext>
            </a:extLst>
          </p:cNvPr>
          <p:cNvSpPr/>
          <p:nvPr/>
        </p:nvSpPr>
        <p:spPr>
          <a:xfrm>
            <a:off x="0" y="1"/>
            <a:ext cx="12207951" cy="6857999"/>
          </a:xfrm>
          <a:prstGeom prst="rect">
            <a:avLst/>
          </a:prstGeom>
          <a:solidFill>
            <a:srgbClr val="DCEE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9E170F5-4D0F-44AE-8CCA-6A35A9932A2C}"/>
              </a:ext>
            </a:extLst>
          </p:cNvPr>
          <p:cNvCxnSpPr>
            <a:cxnSpLocks/>
          </p:cNvCxnSpPr>
          <p:nvPr/>
        </p:nvCxnSpPr>
        <p:spPr>
          <a:xfrm>
            <a:off x="-32878" y="2572658"/>
            <a:ext cx="1220795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Graphic 60" descr="No Driving outline">
            <a:extLst>
              <a:ext uri="{FF2B5EF4-FFF2-40B4-BE49-F238E27FC236}">
                <a16:creationId xmlns:a16="http://schemas.microsoft.com/office/drawing/2014/main" id="{8489F550-9705-4F7B-82AC-6BF80158C9ED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100000" contrast="-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62434" y="2884602"/>
            <a:ext cx="808852" cy="808852"/>
          </a:xfrm>
          <a:prstGeom prst="rect">
            <a:avLst/>
          </a:prstGeom>
        </p:spPr>
      </p:pic>
      <p:pic>
        <p:nvPicPr>
          <p:cNvPr id="36" name="Graphic 35" descr="Agriculture outline">
            <a:extLst>
              <a:ext uri="{FF2B5EF4-FFF2-40B4-BE49-F238E27FC236}">
                <a16:creationId xmlns:a16="http://schemas.microsoft.com/office/drawing/2014/main" id="{9A619D0D-2F62-41C6-B0DA-8D42ACD8792F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100000" contrast="-100000"/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78551" y="2861449"/>
            <a:ext cx="808852" cy="808852"/>
          </a:xfrm>
          <a:prstGeom prst="rect">
            <a:avLst/>
          </a:prstGeom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AEBED4E-BAF0-42E6-BEFC-B7616C966E64}"/>
              </a:ext>
            </a:extLst>
          </p:cNvPr>
          <p:cNvGrpSpPr/>
          <p:nvPr/>
        </p:nvGrpSpPr>
        <p:grpSpPr>
          <a:xfrm>
            <a:off x="763796" y="2818176"/>
            <a:ext cx="914400" cy="914400"/>
            <a:chOff x="763796" y="2818176"/>
            <a:chExt cx="914400" cy="914400"/>
          </a:xfrm>
        </p:grpSpPr>
        <p:pic>
          <p:nvPicPr>
            <p:cNvPr id="84" name="Graphic 83" descr="No sign outline">
              <a:extLst>
                <a:ext uri="{FF2B5EF4-FFF2-40B4-BE49-F238E27FC236}">
                  <a16:creationId xmlns:a16="http://schemas.microsoft.com/office/drawing/2014/main" id="{A5D08831-3489-4194-B957-93F89B806F4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 bright="100000" contrast="-70000"/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63796" y="2818176"/>
              <a:ext cx="914400" cy="914400"/>
            </a:xfrm>
            <a:prstGeom prst="rect">
              <a:avLst/>
            </a:prstGeom>
          </p:spPr>
        </p:pic>
        <p:pic>
          <p:nvPicPr>
            <p:cNvPr id="86" name="Graphic 85" descr="Airplane outline">
              <a:extLst>
                <a:ext uri="{FF2B5EF4-FFF2-40B4-BE49-F238E27FC236}">
                  <a16:creationId xmlns:a16="http://schemas.microsoft.com/office/drawing/2014/main" id="{1780C31F-969C-4CA5-8553-334B0480C92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lum bright="100000" contrast="-100000"/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96532" y="2922751"/>
              <a:ext cx="616035" cy="616035"/>
            </a:xfrm>
            <a:prstGeom prst="rect">
              <a:avLst/>
            </a:prstGeom>
          </p:spPr>
        </p:pic>
      </p:grpSp>
      <p:pic>
        <p:nvPicPr>
          <p:cNvPr id="88" name="Graphic 87" descr="Leaky Tap outline">
            <a:extLst>
              <a:ext uri="{FF2B5EF4-FFF2-40B4-BE49-F238E27FC236}">
                <a16:creationId xmlns:a16="http://schemas.microsoft.com/office/drawing/2014/main" id="{ACE58734-0EF0-44BF-B214-A53ADED65DFE}"/>
              </a:ext>
            </a:extLst>
          </p:cNvPr>
          <p:cNvPicPr>
            <a:picLocks noChangeAspect="1"/>
          </p:cNvPicPr>
          <p:nvPr/>
        </p:nvPicPr>
        <p:blipFill>
          <a:blip r:embed="rId11">
            <a:lum bright="100000" contrast="-70000"/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920283" y="2902775"/>
            <a:ext cx="808852" cy="808852"/>
          </a:xfrm>
          <a:prstGeom prst="rect">
            <a:avLst/>
          </a:prstGeom>
        </p:spPr>
      </p:pic>
      <p:grpSp>
        <p:nvGrpSpPr>
          <p:cNvPr id="101" name="Group 100">
            <a:extLst>
              <a:ext uri="{FF2B5EF4-FFF2-40B4-BE49-F238E27FC236}">
                <a16:creationId xmlns:a16="http://schemas.microsoft.com/office/drawing/2014/main" id="{A2830024-1C7F-4291-AC2E-A07ECD5C11CA}"/>
              </a:ext>
            </a:extLst>
          </p:cNvPr>
          <p:cNvGrpSpPr>
            <a:grpSpLocks noChangeAspect="1"/>
          </p:cNvGrpSpPr>
          <p:nvPr/>
        </p:nvGrpSpPr>
        <p:grpSpPr>
          <a:xfrm>
            <a:off x="6216537" y="2905720"/>
            <a:ext cx="862669" cy="816932"/>
            <a:chOff x="6195375" y="2712722"/>
            <a:chExt cx="965594" cy="914400"/>
          </a:xfrm>
        </p:grpSpPr>
        <p:pic>
          <p:nvPicPr>
            <p:cNvPr id="94" name="Graphic 93" descr="Modern architecture outline">
              <a:extLst>
                <a:ext uri="{FF2B5EF4-FFF2-40B4-BE49-F238E27FC236}">
                  <a16:creationId xmlns:a16="http://schemas.microsoft.com/office/drawing/2014/main" id="{AA5375B7-6CA3-4276-9D91-321A52634C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lum bright="100000" contrast="-70000"/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 r="38515"/>
            <a:stretch/>
          </p:blipFill>
          <p:spPr>
            <a:xfrm>
              <a:off x="6195375" y="2903090"/>
              <a:ext cx="410213" cy="667184"/>
            </a:xfrm>
            <a:prstGeom prst="rect">
              <a:avLst/>
            </a:prstGeom>
          </p:spPr>
        </p:pic>
        <p:pic>
          <p:nvPicPr>
            <p:cNvPr id="100" name="Graphic 99" descr="Forest scene outline">
              <a:extLst>
                <a:ext uri="{FF2B5EF4-FFF2-40B4-BE49-F238E27FC236}">
                  <a16:creationId xmlns:a16="http://schemas.microsoft.com/office/drawing/2014/main" id="{C5D09817-6575-4114-B90B-36EC3F67A4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lum bright="100000" contrast="-70000"/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 l="37802"/>
            <a:stretch/>
          </p:blipFill>
          <p:spPr>
            <a:xfrm>
              <a:off x="6592234" y="2712722"/>
              <a:ext cx="568735" cy="914400"/>
            </a:xfrm>
            <a:prstGeom prst="rect">
              <a:avLst/>
            </a:prstGeom>
          </p:spPr>
        </p:pic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F803E8DD-6F08-4B9B-9975-422AA1DC652D}"/>
              </a:ext>
            </a:extLst>
          </p:cNvPr>
          <p:cNvGrpSpPr/>
          <p:nvPr/>
        </p:nvGrpSpPr>
        <p:grpSpPr>
          <a:xfrm>
            <a:off x="7443496" y="2868781"/>
            <a:ext cx="750576" cy="808852"/>
            <a:chOff x="7392696" y="2763233"/>
            <a:chExt cx="914400" cy="914400"/>
          </a:xfrm>
        </p:grpSpPr>
        <p:pic>
          <p:nvPicPr>
            <p:cNvPr id="107" name="Graphic 106" descr="Power Plant outline">
              <a:extLst>
                <a:ext uri="{FF2B5EF4-FFF2-40B4-BE49-F238E27FC236}">
                  <a16:creationId xmlns:a16="http://schemas.microsoft.com/office/drawing/2014/main" id="{80312EBF-8015-4BC8-89A2-80027713C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lum bright="100000" contrast="-100000"/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7392696" y="2763233"/>
              <a:ext cx="914400" cy="914400"/>
            </a:xfrm>
            <a:prstGeom prst="rect">
              <a:avLst/>
            </a:prstGeom>
          </p:spPr>
        </p:pic>
        <p:pic>
          <p:nvPicPr>
            <p:cNvPr id="125" name="Graphic 124" descr="High temperature outline">
              <a:extLst>
                <a:ext uri="{FF2B5EF4-FFF2-40B4-BE49-F238E27FC236}">
                  <a16:creationId xmlns:a16="http://schemas.microsoft.com/office/drawing/2014/main" id="{DF326513-9D00-4C00-8183-0CA4EB7DA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lum bright="100000" contrast="-70000"/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7671825" y="3225461"/>
              <a:ext cx="371366" cy="371366"/>
            </a:xfrm>
            <a:prstGeom prst="rect">
              <a:avLst/>
            </a:prstGeom>
          </p:spPr>
        </p:pic>
      </p:grpSp>
      <p:pic>
        <p:nvPicPr>
          <p:cNvPr id="111" name="Graphic 110" descr="Gyrotheodolite outline">
            <a:extLst>
              <a:ext uri="{FF2B5EF4-FFF2-40B4-BE49-F238E27FC236}">
                <a16:creationId xmlns:a16="http://schemas.microsoft.com/office/drawing/2014/main" id="{AED2339A-E2F1-46A8-9144-3C01D254A134}"/>
              </a:ext>
            </a:extLst>
          </p:cNvPr>
          <p:cNvPicPr>
            <a:picLocks noChangeAspect="1"/>
          </p:cNvPicPr>
          <p:nvPr/>
        </p:nvPicPr>
        <p:blipFill>
          <a:blip r:embed="rId21">
            <a:lum bright="100000" contrast="-70000"/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8597339" y="3005905"/>
            <a:ext cx="689535" cy="689535"/>
          </a:xfrm>
          <a:prstGeom prst="rect">
            <a:avLst/>
          </a:prstGeom>
        </p:spPr>
      </p:pic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486A8958-B9CF-46B1-B32D-01011AC1FAF8}"/>
              </a:ext>
            </a:extLst>
          </p:cNvPr>
          <p:cNvCxnSpPr/>
          <p:nvPr/>
        </p:nvCxnSpPr>
        <p:spPr>
          <a:xfrm>
            <a:off x="27793" y="4439558"/>
            <a:ext cx="1220795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F84174-B579-804C-25CE-0BFABD2DE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2627" y="6479706"/>
            <a:ext cx="2743200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1" name="Title 6">
            <a:extLst>
              <a:ext uri="{FF2B5EF4-FFF2-40B4-BE49-F238E27FC236}">
                <a16:creationId xmlns:a16="http://schemas.microsoft.com/office/drawing/2014/main" id="{E43BD8A4-FF33-2F70-A9F1-2DF765040532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chemeClr val="bg1"/>
                </a:solidFill>
                <a:latin typeface="Franklin Gothic Heavy" panose="020B0903020102020204" pitchFamily="34" charset="0"/>
              </a:rPr>
              <a:t>SUMMARIZED </a:t>
            </a:r>
            <a:r>
              <a:rPr lang="fr-CH" sz="4000" spc="-300" dirty="0">
                <a:solidFill>
                  <a:srgbClr val="002060"/>
                </a:solidFill>
                <a:latin typeface="Franklin Gothic Heavy" panose="020B0903020102020204" pitchFamily="34" charset="0"/>
              </a:rPr>
              <a:t>AMBITIONS</a:t>
            </a:r>
            <a:endParaRPr lang="en-GB" sz="4000" spc="-300" dirty="0">
              <a:solidFill>
                <a:srgbClr val="002060"/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8EE97FE-9BFB-481D-85EB-C49B4F599680}"/>
              </a:ext>
            </a:extLst>
          </p:cNvPr>
          <p:cNvGrpSpPr>
            <a:grpSpLocks noChangeAspect="1"/>
          </p:cNvGrpSpPr>
          <p:nvPr/>
        </p:nvGrpSpPr>
        <p:grpSpPr>
          <a:xfrm>
            <a:off x="9013658" y="945364"/>
            <a:ext cx="3123927" cy="3123927"/>
            <a:chOff x="4164478" y="1473864"/>
            <a:chExt cx="3240000" cy="3240000"/>
          </a:xfrm>
        </p:grpSpPr>
        <p:sp>
          <p:nvSpPr>
            <p:cNvPr id="28" name="Circle: Hollow 27">
              <a:extLst>
                <a:ext uri="{FF2B5EF4-FFF2-40B4-BE49-F238E27FC236}">
                  <a16:creationId xmlns:a16="http://schemas.microsoft.com/office/drawing/2014/main" id="{13D1E274-B141-4EB8-8547-194FB3D2DC60}"/>
                </a:ext>
              </a:extLst>
            </p:cNvPr>
            <p:cNvSpPr/>
            <p:nvPr/>
          </p:nvSpPr>
          <p:spPr>
            <a:xfrm>
              <a:off x="4164478" y="1473864"/>
              <a:ext cx="3240000" cy="3240000"/>
            </a:xfrm>
            <a:prstGeom prst="donut">
              <a:avLst>
                <a:gd name="adj" fmla="val 10573"/>
              </a:avLst>
            </a:prstGeom>
            <a:gradFill>
              <a:gsLst>
                <a:gs pos="0">
                  <a:schemeClr val="accent5">
                    <a:lumMod val="50000"/>
                  </a:schemeClr>
                </a:gs>
                <a:gs pos="79000">
                  <a:srgbClr val="089299">
                    <a:alpha val="80000"/>
                  </a:srgbClr>
                </a:gs>
                <a:gs pos="61000">
                  <a:srgbClr val="0892AC">
                    <a:alpha val="50000"/>
                  </a:srgbClr>
                </a:gs>
                <a:gs pos="45000">
                  <a:schemeClr val="accent5">
                    <a:alpha val="50000"/>
                  </a:schemeClr>
                </a:gs>
                <a:gs pos="30000">
                  <a:schemeClr val="accent5">
                    <a:alpha val="80000"/>
                  </a:schemeClr>
                </a:gs>
                <a:gs pos="100000">
                  <a:srgbClr val="077F7C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Circle: Hollow 28">
              <a:extLst>
                <a:ext uri="{FF2B5EF4-FFF2-40B4-BE49-F238E27FC236}">
                  <a16:creationId xmlns:a16="http://schemas.microsoft.com/office/drawing/2014/main" id="{76CBA159-45D1-4AAD-8766-015749E373FB}"/>
                </a:ext>
              </a:extLst>
            </p:cNvPr>
            <p:cNvSpPr/>
            <p:nvPr/>
          </p:nvSpPr>
          <p:spPr>
            <a:xfrm>
              <a:off x="4348929" y="1651193"/>
              <a:ext cx="2897071" cy="2897074"/>
            </a:xfrm>
            <a:prstGeom prst="donut">
              <a:avLst>
                <a:gd name="adj" fmla="val 10573"/>
              </a:avLst>
            </a:prstGeom>
            <a:gradFill>
              <a:gsLst>
                <a:gs pos="0">
                  <a:srgbClr val="84B1B4">
                    <a:alpha val="90000"/>
                  </a:srgbClr>
                </a:gs>
                <a:gs pos="76000">
                  <a:srgbClr val="DCEEF1">
                    <a:alpha val="80000"/>
                  </a:srgbClr>
                </a:gs>
                <a:gs pos="53000">
                  <a:schemeClr val="bg1">
                    <a:alpha val="78000"/>
                  </a:schemeClr>
                </a:gs>
                <a:gs pos="66000">
                  <a:srgbClr val="DFEEF2">
                    <a:alpha val="50000"/>
                  </a:srgbClr>
                </a:gs>
                <a:gs pos="38000">
                  <a:srgbClr val="E8EFF5">
                    <a:alpha val="50000"/>
                  </a:srgbClr>
                </a:gs>
                <a:gs pos="25000">
                  <a:srgbClr val="DCEEF1">
                    <a:alpha val="80000"/>
                  </a:srgbClr>
                </a:gs>
                <a:gs pos="100000">
                  <a:srgbClr val="84B1B4">
                    <a:alpha val="90000"/>
                  </a:srgb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0" name="Circle: Hollow 29">
              <a:extLst>
                <a:ext uri="{FF2B5EF4-FFF2-40B4-BE49-F238E27FC236}">
                  <a16:creationId xmlns:a16="http://schemas.microsoft.com/office/drawing/2014/main" id="{29BC7E27-28E3-42D3-A36D-CA1FA29DBC1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45464" y="1941863"/>
              <a:ext cx="2304000" cy="2304002"/>
            </a:xfrm>
            <a:prstGeom prst="donut">
              <a:avLst>
                <a:gd name="adj" fmla="val 10573"/>
              </a:avLst>
            </a:prstGeom>
            <a:gradFill>
              <a:gsLst>
                <a:gs pos="0">
                  <a:srgbClr val="84B1B4">
                    <a:alpha val="90000"/>
                  </a:srgbClr>
                </a:gs>
                <a:gs pos="76000">
                  <a:srgbClr val="DCEEF1">
                    <a:alpha val="80000"/>
                  </a:srgbClr>
                </a:gs>
                <a:gs pos="53000">
                  <a:schemeClr val="bg1">
                    <a:alpha val="78000"/>
                  </a:schemeClr>
                </a:gs>
                <a:gs pos="66000">
                  <a:srgbClr val="DFEEF2">
                    <a:alpha val="50000"/>
                  </a:srgbClr>
                </a:gs>
                <a:gs pos="38000">
                  <a:srgbClr val="E8EFF5">
                    <a:alpha val="50000"/>
                  </a:srgbClr>
                </a:gs>
                <a:gs pos="25000">
                  <a:srgbClr val="DCEEF1">
                    <a:alpha val="80000"/>
                  </a:srgbClr>
                </a:gs>
                <a:gs pos="100000">
                  <a:srgbClr val="84B1B4">
                    <a:alpha val="90000"/>
                  </a:srgb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1" name="Circle: Hollow 30">
              <a:extLst>
                <a:ext uri="{FF2B5EF4-FFF2-40B4-BE49-F238E27FC236}">
                  <a16:creationId xmlns:a16="http://schemas.microsoft.com/office/drawing/2014/main" id="{7647B154-139C-450D-AA18-86B33266EFC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68951" y="2165351"/>
              <a:ext cx="1857026" cy="1857026"/>
            </a:xfrm>
            <a:prstGeom prst="donut">
              <a:avLst>
                <a:gd name="adj" fmla="val 10573"/>
              </a:avLst>
            </a:prstGeom>
            <a:gradFill>
              <a:gsLst>
                <a:gs pos="0">
                  <a:srgbClr val="84B1B4">
                    <a:alpha val="90000"/>
                  </a:srgbClr>
                </a:gs>
                <a:gs pos="76000">
                  <a:srgbClr val="DCEEF1">
                    <a:alpha val="80000"/>
                  </a:srgbClr>
                </a:gs>
                <a:gs pos="53000">
                  <a:schemeClr val="bg1">
                    <a:alpha val="78000"/>
                  </a:schemeClr>
                </a:gs>
                <a:gs pos="25000">
                  <a:srgbClr val="DCEEF1">
                    <a:alpha val="80000"/>
                  </a:srgbClr>
                </a:gs>
                <a:gs pos="100000">
                  <a:srgbClr val="84B1B4">
                    <a:alpha val="90000"/>
                  </a:srgb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pic>
          <p:nvPicPr>
            <p:cNvPr id="9" name="Picture 8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F7DFDACE-1DAA-4B05-993E-284CE8FB5A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 flipH="1">
              <a:off x="4223906" y="2438277"/>
              <a:ext cx="1365838" cy="1966807"/>
            </a:xfrm>
            <a:prstGeom prst="rect">
              <a:avLst/>
            </a:prstGeom>
          </p:spPr>
        </p:pic>
        <p:pic>
          <p:nvPicPr>
            <p:cNvPr id="15" name="Picture 14" descr="Logo, icon&#10;&#10;Description automatically generated">
              <a:extLst>
                <a:ext uri="{FF2B5EF4-FFF2-40B4-BE49-F238E27FC236}">
                  <a16:creationId xmlns:a16="http://schemas.microsoft.com/office/drawing/2014/main" id="{B87FB187-94F9-4D3D-987D-1421C6393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 rot="700685">
              <a:off x="5061470" y="2228445"/>
              <a:ext cx="1950223" cy="2412862"/>
            </a:xfrm>
            <a:prstGeom prst="rect">
              <a:avLst/>
            </a:prstGeom>
          </p:spPr>
        </p:pic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A796DF32-0A33-4711-BF8C-A127B6D3910F}"/>
              </a:ext>
            </a:extLst>
          </p:cNvPr>
          <p:cNvSpPr/>
          <p:nvPr/>
        </p:nvSpPr>
        <p:spPr>
          <a:xfrm>
            <a:off x="-117123" y="3627122"/>
            <a:ext cx="1848538" cy="540000"/>
          </a:xfrm>
          <a:custGeom>
            <a:avLst/>
            <a:gdLst>
              <a:gd name="connsiteX0" fmla="*/ 0 w 1844483"/>
              <a:gd name="connsiteY0" fmla="*/ 0 h 1106689"/>
              <a:gd name="connsiteX1" fmla="*/ 1844483 w 1844483"/>
              <a:gd name="connsiteY1" fmla="*/ 0 h 1106689"/>
              <a:gd name="connsiteX2" fmla="*/ 1844483 w 1844483"/>
              <a:gd name="connsiteY2" fmla="*/ 1106689 h 1106689"/>
              <a:gd name="connsiteX3" fmla="*/ 0 w 1844483"/>
              <a:gd name="connsiteY3" fmla="*/ 1106689 h 1106689"/>
              <a:gd name="connsiteX4" fmla="*/ 0 w 1844483"/>
              <a:gd name="connsiteY4" fmla="*/ 0 h 1106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4483" h="1106689">
                <a:moveTo>
                  <a:pt x="0" y="0"/>
                </a:moveTo>
                <a:lnTo>
                  <a:pt x="1844483" y="0"/>
                </a:lnTo>
                <a:lnTo>
                  <a:pt x="1844483" y="1106689"/>
                </a:lnTo>
                <a:lnTo>
                  <a:pt x="0" y="1106689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50000"/>
                </a:schemeClr>
              </a:gs>
              <a:gs pos="19477">
                <a:srgbClr val="B382DA"/>
              </a:gs>
              <a:gs pos="8000">
                <a:srgbClr val="D0B6E9">
                  <a:alpha val="50000"/>
                </a:srgbClr>
              </a:gs>
              <a:gs pos="31000">
                <a:srgbClr val="954ECA"/>
              </a:gs>
            </a:gsLst>
            <a:lin ang="0" scaled="1"/>
          </a:gra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GB" sz="1100" dirty="0"/>
          </a:p>
        </p:txBody>
      </p:sp>
      <p:sp>
        <p:nvSpPr>
          <p:cNvPr id="43" name="Arrow: Pentagon 42">
            <a:extLst>
              <a:ext uri="{FF2B5EF4-FFF2-40B4-BE49-F238E27FC236}">
                <a16:creationId xmlns:a16="http://schemas.microsoft.com/office/drawing/2014/main" id="{DA79589F-059A-4B98-822B-861F74826DF8}"/>
              </a:ext>
            </a:extLst>
          </p:cNvPr>
          <p:cNvSpPr/>
          <p:nvPr/>
        </p:nvSpPr>
        <p:spPr>
          <a:xfrm>
            <a:off x="10593562" y="3627122"/>
            <a:ext cx="1598437" cy="540000"/>
          </a:xfrm>
          <a:prstGeom prst="homePlate">
            <a:avLst>
              <a:gd name="adj" fmla="val 28833"/>
            </a:avLst>
          </a:prstGeom>
          <a:gradFill flip="none" rotWithShape="1">
            <a:gsLst>
              <a:gs pos="100000">
                <a:schemeClr val="accent1">
                  <a:lumMod val="5000"/>
                  <a:lumOff val="95000"/>
                  <a:alpha val="50000"/>
                </a:schemeClr>
              </a:gs>
              <a:gs pos="72560">
                <a:srgbClr val="53B2BD">
                  <a:alpha val="70000"/>
                </a:srgbClr>
              </a:gs>
              <a:gs pos="52000">
                <a:srgbClr val="0892A0">
                  <a:alpha val="80000"/>
                </a:srgbClr>
              </a:gs>
            </a:gsLst>
            <a:lin ang="0" scaled="1"/>
            <a:tileRect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rgbClr val="006892">
                    <a:alpha val="50000"/>
                  </a:srgbClr>
                </a:gs>
              </a:gsLst>
              <a:lin ang="0" scaled="1"/>
              <a:tileRect/>
            </a:gra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1100" kern="1200" dirty="0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FB5DE8B3-145B-4CC0-B6F2-BE794C077AF9}"/>
              </a:ext>
            </a:extLst>
          </p:cNvPr>
          <p:cNvSpPr/>
          <p:nvPr/>
        </p:nvSpPr>
        <p:spPr>
          <a:xfrm>
            <a:off x="1636349" y="3627122"/>
            <a:ext cx="2298039" cy="540000"/>
          </a:xfrm>
          <a:custGeom>
            <a:avLst/>
            <a:gdLst>
              <a:gd name="connsiteX0" fmla="*/ 0 w 1844483"/>
              <a:gd name="connsiteY0" fmla="*/ 0 h 1106689"/>
              <a:gd name="connsiteX1" fmla="*/ 1844483 w 1844483"/>
              <a:gd name="connsiteY1" fmla="*/ 0 h 1106689"/>
              <a:gd name="connsiteX2" fmla="*/ 1844483 w 1844483"/>
              <a:gd name="connsiteY2" fmla="*/ 1106689 h 1106689"/>
              <a:gd name="connsiteX3" fmla="*/ 0 w 1844483"/>
              <a:gd name="connsiteY3" fmla="*/ 1106689 h 1106689"/>
              <a:gd name="connsiteX4" fmla="*/ 0 w 1844483"/>
              <a:gd name="connsiteY4" fmla="*/ 0 h 1106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4483" h="1106689">
                <a:moveTo>
                  <a:pt x="0" y="0"/>
                </a:moveTo>
                <a:lnTo>
                  <a:pt x="1844483" y="0"/>
                </a:lnTo>
                <a:lnTo>
                  <a:pt x="1844483" y="1106689"/>
                </a:lnTo>
                <a:lnTo>
                  <a:pt x="0" y="1106689"/>
                </a:lnTo>
                <a:lnTo>
                  <a:pt x="0" y="0"/>
                </a:lnTo>
                <a:close/>
              </a:path>
            </a:pathLst>
          </a:custGeom>
          <a:solidFill>
            <a:srgbClr val="6D728E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GB" sz="1100" dirty="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1E6EC0A-0ADD-4487-8CF0-F45AB4BA68CF}"/>
              </a:ext>
            </a:extLst>
          </p:cNvPr>
          <p:cNvSpPr/>
          <p:nvPr/>
        </p:nvSpPr>
        <p:spPr>
          <a:xfrm>
            <a:off x="3875652" y="3627122"/>
            <a:ext cx="2256117" cy="540000"/>
          </a:xfrm>
          <a:custGeom>
            <a:avLst/>
            <a:gdLst>
              <a:gd name="connsiteX0" fmla="*/ 0 w 1844483"/>
              <a:gd name="connsiteY0" fmla="*/ 0 h 1106689"/>
              <a:gd name="connsiteX1" fmla="*/ 1844483 w 1844483"/>
              <a:gd name="connsiteY1" fmla="*/ 0 h 1106689"/>
              <a:gd name="connsiteX2" fmla="*/ 1844483 w 1844483"/>
              <a:gd name="connsiteY2" fmla="*/ 1106689 h 1106689"/>
              <a:gd name="connsiteX3" fmla="*/ 0 w 1844483"/>
              <a:gd name="connsiteY3" fmla="*/ 1106689 h 1106689"/>
              <a:gd name="connsiteX4" fmla="*/ 0 w 1844483"/>
              <a:gd name="connsiteY4" fmla="*/ 0 h 1106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4483" h="1106689">
                <a:moveTo>
                  <a:pt x="0" y="0"/>
                </a:moveTo>
                <a:lnTo>
                  <a:pt x="1844483" y="0"/>
                </a:lnTo>
                <a:lnTo>
                  <a:pt x="1844483" y="1106689"/>
                </a:lnTo>
                <a:lnTo>
                  <a:pt x="0" y="1106689"/>
                </a:lnTo>
                <a:lnTo>
                  <a:pt x="0" y="0"/>
                </a:lnTo>
                <a:close/>
              </a:path>
            </a:pathLst>
          </a:custGeom>
          <a:solidFill>
            <a:srgbClr val="007FBE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endParaRPr lang="en-GB" sz="1100" b="1" dirty="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A6B12CC8-ACE1-4AEF-904D-64C84C845FAD}"/>
              </a:ext>
            </a:extLst>
          </p:cNvPr>
          <p:cNvSpPr/>
          <p:nvPr/>
        </p:nvSpPr>
        <p:spPr>
          <a:xfrm>
            <a:off x="6114955" y="3627122"/>
            <a:ext cx="2247199" cy="540000"/>
          </a:xfrm>
          <a:custGeom>
            <a:avLst/>
            <a:gdLst>
              <a:gd name="connsiteX0" fmla="*/ 0 w 1844483"/>
              <a:gd name="connsiteY0" fmla="*/ 0 h 1106689"/>
              <a:gd name="connsiteX1" fmla="*/ 1844483 w 1844483"/>
              <a:gd name="connsiteY1" fmla="*/ 0 h 1106689"/>
              <a:gd name="connsiteX2" fmla="*/ 1844483 w 1844483"/>
              <a:gd name="connsiteY2" fmla="*/ 1106689 h 1106689"/>
              <a:gd name="connsiteX3" fmla="*/ 0 w 1844483"/>
              <a:gd name="connsiteY3" fmla="*/ 1106689 h 1106689"/>
              <a:gd name="connsiteX4" fmla="*/ 0 w 1844483"/>
              <a:gd name="connsiteY4" fmla="*/ 0 h 1106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4483" h="1106689">
                <a:moveTo>
                  <a:pt x="0" y="0"/>
                </a:moveTo>
                <a:lnTo>
                  <a:pt x="1844483" y="0"/>
                </a:lnTo>
                <a:lnTo>
                  <a:pt x="1844483" y="1106689"/>
                </a:lnTo>
                <a:lnTo>
                  <a:pt x="0" y="1106689"/>
                </a:lnTo>
                <a:lnTo>
                  <a:pt x="0" y="0"/>
                </a:lnTo>
                <a:close/>
              </a:path>
            </a:pathLst>
          </a:custGeom>
          <a:solidFill>
            <a:srgbClr val="00BFFF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endParaRPr lang="en-GB" sz="1100" dirty="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29CB250F-24D9-4F48-AB98-0EAC477FF2C3}"/>
              </a:ext>
            </a:extLst>
          </p:cNvPr>
          <p:cNvSpPr/>
          <p:nvPr/>
        </p:nvSpPr>
        <p:spPr>
          <a:xfrm>
            <a:off x="8354258" y="3627122"/>
            <a:ext cx="2239304" cy="540000"/>
          </a:xfrm>
          <a:custGeom>
            <a:avLst/>
            <a:gdLst>
              <a:gd name="connsiteX0" fmla="*/ 0 w 1844483"/>
              <a:gd name="connsiteY0" fmla="*/ 0 h 1106689"/>
              <a:gd name="connsiteX1" fmla="*/ 1844483 w 1844483"/>
              <a:gd name="connsiteY1" fmla="*/ 0 h 1106689"/>
              <a:gd name="connsiteX2" fmla="*/ 1844483 w 1844483"/>
              <a:gd name="connsiteY2" fmla="*/ 1106689 h 1106689"/>
              <a:gd name="connsiteX3" fmla="*/ 0 w 1844483"/>
              <a:gd name="connsiteY3" fmla="*/ 1106689 h 1106689"/>
              <a:gd name="connsiteX4" fmla="*/ 0 w 1844483"/>
              <a:gd name="connsiteY4" fmla="*/ 0 h 1106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4483" h="1106689">
                <a:moveTo>
                  <a:pt x="0" y="0"/>
                </a:moveTo>
                <a:lnTo>
                  <a:pt x="1844483" y="0"/>
                </a:lnTo>
                <a:lnTo>
                  <a:pt x="1844483" y="1106689"/>
                </a:lnTo>
                <a:lnTo>
                  <a:pt x="0" y="1106689"/>
                </a:lnTo>
                <a:lnTo>
                  <a:pt x="0" y="0"/>
                </a:lnTo>
                <a:close/>
              </a:path>
            </a:pathLst>
          </a:custGeom>
          <a:solidFill>
            <a:srgbClr val="00B9B4">
              <a:alpha val="74000"/>
            </a:srgbClr>
          </a:soli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006892">
                    <a:alpha val="50000"/>
                  </a:srgbClr>
                </a:gs>
              </a:gsLst>
              <a:lin ang="0" scaled="1"/>
              <a:tileRect/>
            </a:gra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2000" tIns="41910" rIns="41910" bIns="41910" numCol="1" spcCol="1270" anchor="ctr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1100" kern="12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30A823A-7A8E-4495-9A74-65A2AEE8EB58}"/>
              </a:ext>
            </a:extLst>
          </p:cNvPr>
          <p:cNvSpPr txBox="1"/>
          <p:nvPr/>
        </p:nvSpPr>
        <p:spPr>
          <a:xfrm>
            <a:off x="1169746" y="1631154"/>
            <a:ext cx="46614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dirty="0">
                <a:solidFill>
                  <a:srgbClr val="006892"/>
                </a:solidFill>
                <a:latin typeface="+mj-lt"/>
              </a:rPr>
              <a:t>Reduce direct emissions by 28%</a:t>
            </a:r>
          </a:p>
          <a:p>
            <a:pPr algn="r"/>
            <a:r>
              <a:rPr lang="en-GB" sz="1600" dirty="0">
                <a:solidFill>
                  <a:srgbClr val="006892"/>
                </a:solidFill>
                <a:latin typeface="+mj-lt"/>
              </a:rPr>
              <a:t>ENERGY: limiting rises in electricity consumption to 5%</a:t>
            </a:r>
          </a:p>
          <a:p>
            <a:pPr algn="r"/>
            <a:r>
              <a:rPr lang="en-GB" sz="1600" dirty="0">
                <a:solidFill>
                  <a:srgbClr val="006892"/>
                </a:solidFill>
                <a:latin typeface="+mj-lt"/>
              </a:rPr>
              <a:t>WATER: increase in water consumption below 5% 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0F2F35B-BACE-437E-B9E7-30E7D36FE947}"/>
              </a:ext>
            </a:extLst>
          </p:cNvPr>
          <p:cNvSpPr txBox="1"/>
          <p:nvPr/>
        </p:nvSpPr>
        <p:spPr>
          <a:xfrm>
            <a:off x="923798" y="5748402"/>
            <a:ext cx="2445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+mj-lt"/>
              </a:rPr>
              <a:t>Reduce car fleet</a:t>
            </a:r>
          </a:p>
          <a:p>
            <a:pPr algn="r"/>
            <a:r>
              <a:rPr lang="en-GB" sz="1200" dirty="0">
                <a:solidFill>
                  <a:srgbClr val="006892"/>
                </a:solidFill>
                <a:latin typeface="+mj-lt"/>
              </a:rPr>
              <a:t>Potential reduction ~ 500 tCO2e/y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4EBCC89-176F-4C41-8D4C-90AE08B9FCB7}"/>
              </a:ext>
            </a:extLst>
          </p:cNvPr>
          <p:cNvSpPr txBox="1"/>
          <p:nvPr/>
        </p:nvSpPr>
        <p:spPr>
          <a:xfrm>
            <a:off x="10552" y="4493291"/>
            <a:ext cx="1346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+mj-lt"/>
              </a:rPr>
              <a:t>Reduce professional travel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84E033F-2C63-4E02-8C12-A7C857CCBFAE}"/>
              </a:ext>
            </a:extLst>
          </p:cNvPr>
          <p:cNvSpPr txBox="1"/>
          <p:nvPr/>
        </p:nvSpPr>
        <p:spPr>
          <a:xfrm>
            <a:off x="4292987" y="5748402"/>
            <a:ext cx="3660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+mj-lt"/>
              </a:rPr>
              <a:t>Sustainable heating plants</a:t>
            </a:r>
          </a:p>
          <a:p>
            <a:pPr algn="r"/>
            <a:r>
              <a:rPr lang="en-GB" sz="1200" dirty="0">
                <a:solidFill>
                  <a:srgbClr val="006892"/>
                </a:solidFill>
                <a:latin typeface="+mj-lt"/>
              </a:rPr>
              <a:t>Heat recovery from data centre in Prévessin and cooling towers at LHC PA1</a:t>
            </a:r>
          </a:p>
          <a:p>
            <a:pPr algn="r"/>
            <a:r>
              <a:rPr lang="en-GB" sz="1200" dirty="0">
                <a:solidFill>
                  <a:srgbClr val="006892"/>
                </a:solidFill>
                <a:latin typeface="+mj-lt"/>
              </a:rPr>
              <a:t>Potential reduction ~1’900 tCO</a:t>
            </a:r>
            <a:r>
              <a:rPr lang="en-GB" sz="1200" baseline="-25000" dirty="0">
                <a:solidFill>
                  <a:srgbClr val="006892"/>
                </a:solidFill>
                <a:latin typeface="+mj-lt"/>
              </a:rPr>
              <a:t>2</a:t>
            </a:r>
            <a:r>
              <a:rPr lang="en-GB" sz="1200" dirty="0">
                <a:solidFill>
                  <a:srgbClr val="006892"/>
                </a:solidFill>
                <a:latin typeface="+mj-lt"/>
              </a:rPr>
              <a:t>e/y and ~6’000tCO</a:t>
            </a:r>
            <a:r>
              <a:rPr lang="en-GB" sz="1200" baseline="-25000" dirty="0">
                <a:solidFill>
                  <a:srgbClr val="006892"/>
                </a:solidFill>
                <a:latin typeface="+mj-lt"/>
              </a:rPr>
              <a:t>2</a:t>
            </a:r>
            <a:r>
              <a:rPr lang="en-GB" sz="1200" dirty="0">
                <a:solidFill>
                  <a:srgbClr val="006892"/>
                </a:solidFill>
                <a:latin typeface="+mj-lt"/>
              </a:rPr>
              <a:t>e/y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96CF6AA-59B8-41B7-B870-A70FCD17F5AA}"/>
              </a:ext>
            </a:extLst>
          </p:cNvPr>
          <p:cNvSpPr txBox="1"/>
          <p:nvPr/>
        </p:nvSpPr>
        <p:spPr>
          <a:xfrm>
            <a:off x="8983090" y="5180092"/>
            <a:ext cx="2431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+mj-lt"/>
              </a:rPr>
              <a:t>CO2-based detector cooling</a:t>
            </a:r>
          </a:p>
          <a:p>
            <a:r>
              <a:rPr lang="en-GB" sz="1200" dirty="0">
                <a:solidFill>
                  <a:srgbClr val="006892"/>
                </a:solidFill>
                <a:latin typeface="+mj-lt"/>
              </a:rPr>
              <a:t>Potential reduction ~40’000 tCO</a:t>
            </a:r>
            <a:r>
              <a:rPr lang="en-GB" sz="1200" baseline="-25000" dirty="0">
                <a:solidFill>
                  <a:srgbClr val="006892"/>
                </a:solidFill>
                <a:latin typeface="+mj-lt"/>
              </a:rPr>
              <a:t>2</a:t>
            </a:r>
            <a:r>
              <a:rPr lang="en-GB" sz="1200" dirty="0">
                <a:solidFill>
                  <a:srgbClr val="006892"/>
                </a:solidFill>
                <a:latin typeface="+mj-lt"/>
              </a:rPr>
              <a:t>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F691FF9-1127-462E-BD44-AFFD723C1FA4}"/>
              </a:ext>
            </a:extLst>
          </p:cNvPr>
          <p:cNvSpPr txBox="1"/>
          <p:nvPr/>
        </p:nvSpPr>
        <p:spPr>
          <a:xfrm>
            <a:off x="3740657" y="4696105"/>
            <a:ext cx="19093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j-lt"/>
              </a:rPr>
              <a:t>Control water effluents (FR)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87F5C14-227B-4A2C-98B3-4A8EDFDB10B3}"/>
              </a:ext>
            </a:extLst>
          </p:cNvPr>
          <p:cNvSpPr txBox="1"/>
          <p:nvPr/>
        </p:nvSpPr>
        <p:spPr>
          <a:xfrm>
            <a:off x="5922634" y="1631154"/>
            <a:ext cx="2743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rgbClr val="002060"/>
                </a:solidFill>
                <a:latin typeface="+mj-lt"/>
              </a:rPr>
              <a:t>Control water effluents (CH)</a:t>
            </a:r>
          </a:p>
          <a:p>
            <a:pPr algn="r"/>
            <a:r>
              <a:rPr lang="en-GB" sz="1200" dirty="0">
                <a:solidFill>
                  <a:srgbClr val="002060"/>
                </a:solidFill>
                <a:latin typeface="+mj-lt"/>
              </a:rPr>
              <a:t>Closed/loop and recycling of cooling water from Cooling towers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31D95C9-DAE3-4448-8E53-B598B4617ACB}"/>
              </a:ext>
            </a:extLst>
          </p:cNvPr>
          <p:cNvSpPr txBox="1"/>
          <p:nvPr/>
        </p:nvSpPr>
        <p:spPr>
          <a:xfrm>
            <a:off x="-32878" y="5170435"/>
            <a:ext cx="2346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latin typeface="+mj-lt"/>
              </a:rPr>
              <a:t>100% Inventory of CERN areas of biological interests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632081A-2926-4C45-80EE-A63F057EC66C}"/>
              </a:ext>
            </a:extLst>
          </p:cNvPr>
          <p:cNvSpPr txBox="1"/>
          <p:nvPr/>
        </p:nvSpPr>
        <p:spPr>
          <a:xfrm>
            <a:off x="5127859" y="5107709"/>
            <a:ext cx="2109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>
                <a:latin typeface="+mj-lt"/>
              </a:rPr>
              <a:t>40’000 m</a:t>
            </a:r>
            <a:r>
              <a:rPr lang="en-GB" sz="1200" baseline="30000" dirty="0">
                <a:latin typeface="+mj-lt"/>
              </a:rPr>
              <a:t>2 </a:t>
            </a:r>
            <a:r>
              <a:rPr lang="en-GB" sz="1200" dirty="0">
                <a:latin typeface="+mj-lt"/>
              </a:rPr>
              <a:t>new Green Space</a:t>
            </a:r>
          </a:p>
          <a:p>
            <a:pPr algn="r"/>
            <a:r>
              <a:rPr lang="en-GB" sz="1200" dirty="0">
                <a:latin typeface="+mj-lt"/>
              </a:rPr>
              <a:t>40’000 m</a:t>
            </a:r>
            <a:r>
              <a:rPr lang="en-GB" sz="1200" baseline="30000" dirty="0">
                <a:latin typeface="+mj-lt"/>
              </a:rPr>
              <a:t>2</a:t>
            </a:r>
            <a:r>
              <a:rPr lang="en-GB" sz="1200" dirty="0">
                <a:latin typeface="+mj-lt"/>
              </a:rPr>
              <a:t> Renovated buildings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971BC68-A638-405A-8F3E-1BCB4FED25E1}"/>
              </a:ext>
            </a:extLst>
          </p:cNvPr>
          <p:cNvSpPr txBox="1"/>
          <p:nvPr/>
        </p:nvSpPr>
        <p:spPr>
          <a:xfrm>
            <a:off x="8983090" y="5669945"/>
            <a:ext cx="227124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200" dirty="0">
                <a:latin typeface="+mj-lt"/>
              </a:rPr>
              <a:t>Particle detection (gases)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200" dirty="0">
                <a:solidFill>
                  <a:srgbClr val="006892"/>
                </a:solidFill>
                <a:latin typeface="+mj-lt"/>
              </a:rPr>
              <a:t>Reduction target ~13’000 tCO</a:t>
            </a:r>
            <a:r>
              <a:rPr lang="en-GB" sz="1200" baseline="-25000" dirty="0">
                <a:solidFill>
                  <a:srgbClr val="006892"/>
                </a:solidFill>
                <a:latin typeface="+mj-lt"/>
              </a:rPr>
              <a:t>2</a:t>
            </a:r>
            <a:r>
              <a:rPr lang="en-GB" sz="1200" dirty="0">
                <a:solidFill>
                  <a:srgbClr val="006892"/>
                </a:solidFill>
                <a:latin typeface="+mj-lt"/>
              </a:rPr>
              <a:t>e</a:t>
            </a:r>
            <a:endParaRPr lang="en-GB" sz="1200" dirty="0">
              <a:solidFill>
                <a:srgbClr val="006892"/>
              </a:solidFill>
              <a:highlight>
                <a:srgbClr val="FF0000"/>
              </a:highlight>
              <a:latin typeface="+mj-lt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AE5AAEC-9BBA-424C-88CC-935DF07987C7}"/>
              </a:ext>
            </a:extLst>
          </p:cNvPr>
          <p:cNvCxnSpPr>
            <a:cxnSpLocks/>
          </p:cNvCxnSpPr>
          <p:nvPr/>
        </p:nvCxnSpPr>
        <p:spPr>
          <a:xfrm>
            <a:off x="8610600" y="1710482"/>
            <a:ext cx="0" cy="2186640"/>
          </a:xfrm>
          <a:prstGeom prst="line">
            <a:avLst/>
          </a:prstGeom>
          <a:ln w="19050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29000">
                  <a:srgbClr val="0A4493"/>
                </a:gs>
              </a:gsLst>
              <a:lin ang="5400000" scaled="1"/>
            </a:gra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DB0DD838-8ECC-4F74-901B-E7257A0000B7}"/>
              </a:ext>
            </a:extLst>
          </p:cNvPr>
          <p:cNvCxnSpPr>
            <a:cxnSpLocks/>
          </p:cNvCxnSpPr>
          <p:nvPr/>
        </p:nvCxnSpPr>
        <p:spPr>
          <a:xfrm>
            <a:off x="5806839" y="1710482"/>
            <a:ext cx="0" cy="2186640"/>
          </a:xfrm>
          <a:prstGeom prst="line">
            <a:avLst/>
          </a:prstGeom>
          <a:ln w="19050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29000">
                  <a:srgbClr val="0A4493"/>
                </a:gs>
              </a:gsLst>
              <a:lin ang="5400000" scaled="1"/>
            </a:gra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2E0A6EC1-E9D2-4B58-B35D-BB5187DECA22}"/>
              </a:ext>
            </a:extLst>
          </p:cNvPr>
          <p:cNvCxnSpPr>
            <a:cxnSpLocks/>
          </p:cNvCxnSpPr>
          <p:nvPr/>
        </p:nvCxnSpPr>
        <p:spPr>
          <a:xfrm flipV="1">
            <a:off x="7894955" y="3893611"/>
            <a:ext cx="0" cy="2186640"/>
          </a:xfrm>
          <a:prstGeom prst="line">
            <a:avLst/>
          </a:prstGeom>
          <a:ln w="19050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29000">
                  <a:srgbClr val="0A4493"/>
                </a:gs>
              </a:gsLst>
              <a:lin ang="5400000" scaled="1"/>
            </a:gra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CDE3E2B3-6DE5-4EAC-8184-7E7B27AC5A42}"/>
              </a:ext>
            </a:extLst>
          </p:cNvPr>
          <p:cNvCxnSpPr>
            <a:cxnSpLocks/>
          </p:cNvCxnSpPr>
          <p:nvPr/>
        </p:nvCxnSpPr>
        <p:spPr>
          <a:xfrm flipV="1">
            <a:off x="7196389" y="3884861"/>
            <a:ext cx="0" cy="1589224"/>
          </a:xfrm>
          <a:prstGeom prst="line">
            <a:avLst/>
          </a:prstGeom>
          <a:ln w="19050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29000">
                  <a:srgbClr val="0A4493"/>
                </a:gs>
              </a:gsLst>
              <a:lin ang="5400000" scaled="1"/>
            </a:gra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55E2A849-0DF9-407A-9955-3A5A08E34B15}"/>
              </a:ext>
            </a:extLst>
          </p:cNvPr>
          <p:cNvCxnSpPr>
            <a:cxnSpLocks/>
          </p:cNvCxnSpPr>
          <p:nvPr/>
        </p:nvCxnSpPr>
        <p:spPr>
          <a:xfrm flipV="1">
            <a:off x="5560239" y="3897122"/>
            <a:ext cx="0" cy="1075982"/>
          </a:xfrm>
          <a:prstGeom prst="line">
            <a:avLst/>
          </a:prstGeom>
          <a:ln w="19050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29000">
                  <a:srgbClr val="0A4493"/>
                </a:gs>
              </a:gsLst>
              <a:lin ang="5400000" scaled="1"/>
            </a:gra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29E4CDBC-8B9D-4466-8062-7DF3928ABD7E}"/>
              </a:ext>
            </a:extLst>
          </p:cNvPr>
          <p:cNvCxnSpPr>
            <a:cxnSpLocks/>
          </p:cNvCxnSpPr>
          <p:nvPr/>
        </p:nvCxnSpPr>
        <p:spPr>
          <a:xfrm flipV="1">
            <a:off x="3324744" y="3988100"/>
            <a:ext cx="0" cy="2186640"/>
          </a:xfrm>
          <a:prstGeom prst="line">
            <a:avLst/>
          </a:prstGeom>
          <a:ln w="19050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29000">
                  <a:srgbClr val="0A4493"/>
                </a:gs>
              </a:gsLst>
              <a:lin ang="5400000" scaled="1"/>
            </a:gra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55C6367A-8562-45D7-BABF-4D7F7A1D63FC}"/>
              </a:ext>
            </a:extLst>
          </p:cNvPr>
          <p:cNvCxnSpPr>
            <a:cxnSpLocks/>
          </p:cNvCxnSpPr>
          <p:nvPr/>
        </p:nvCxnSpPr>
        <p:spPr>
          <a:xfrm flipV="1">
            <a:off x="2284779" y="3979350"/>
            <a:ext cx="0" cy="1589224"/>
          </a:xfrm>
          <a:prstGeom prst="line">
            <a:avLst/>
          </a:prstGeom>
          <a:ln w="19050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29000">
                  <a:srgbClr val="0A4493"/>
                </a:gs>
              </a:gsLst>
              <a:lin ang="5400000" scaled="1"/>
            </a:gra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DC55ED77-0C60-4B84-8BF0-F7DD917E740B}"/>
              </a:ext>
            </a:extLst>
          </p:cNvPr>
          <p:cNvCxnSpPr>
            <a:cxnSpLocks/>
          </p:cNvCxnSpPr>
          <p:nvPr/>
        </p:nvCxnSpPr>
        <p:spPr>
          <a:xfrm flipV="1">
            <a:off x="1305739" y="3887415"/>
            <a:ext cx="0" cy="1075982"/>
          </a:xfrm>
          <a:prstGeom prst="line">
            <a:avLst/>
          </a:prstGeom>
          <a:ln w="19050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29000">
                  <a:srgbClr val="0A4493"/>
                </a:gs>
              </a:gsLst>
              <a:lin ang="5400000" scaled="1"/>
            </a:gra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72236C06-3D0C-445B-931E-38563E7931FD}"/>
              </a:ext>
            </a:extLst>
          </p:cNvPr>
          <p:cNvCxnSpPr>
            <a:cxnSpLocks/>
          </p:cNvCxnSpPr>
          <p:nvPr/>
        </p:nvCxnSpPr>
        <p:spPr>
          <a:xfrm flipV="1">
            <a:off x="9025691" y="3856235"/>
            <a:ext cx="0" cy="2186640"/>
          </a:xfrm>
          <a:prstGeom prst="line">
            <a:avLst/>
          </a:prstGeom>
          <a:ln w="19050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29000">
                  <a:srgbClr val="0A4493"/>
                </a:gs>
              </a:gsLst>
              <a:lin ang="5400000" scaled="1"/>
            </a:gra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B3564BE3-36DE-4E8F-991F-A7B61AE16040}"/>
              </a:ext>
            </a:extLst>
          </p:cNvPr>
          <p:cNvSpPr>
            <a:spLocks noChangeAspect="1"/>
          </p:cNvSpPr>
          <p:nvPr/>
        </p:nvSpPr>
        <p:spPr>
          <a:xfrm>
            <a:off x="3591816" y="3520351"/>
            <a:ext cx="720000" cy="720000"/>
          </a:xfrm>
          <a:prstGeom prst="ellipse">
            <a:avLst/>
          </a:prstGeom>
          <a:solidFill>
            <a:srgbClr val="09408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300" b="1" dirty="0"/>
              <a:t>2024</a:t>
            </a:r>
            <a:endParaRPr lang="en-GB" sz="1300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030E2A0E-71AF-4549-8D66-24899557A47E}"/>
              </a:ext>
            </a:extLst>
          </p:cNvPr>
          <p:cNvSpPr>
            <a:spLocks noChangeAspect="1"/>
          </p:cNvSpPr>
          <p:nvPr/>
        </p:nvSpPr>
        <p:spPr>
          <a:xfrm>
            <a:off x="5805732" y="3520351"/>
            <a:ext cx="720000" cy="720000"/>
          </a:xfrm>
          <a:prstGeom prst="ellipse">
            <a:avLst/>
          </a:prstGeom>
          <a:solidFill>
            <a:srgbClr val="0087C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300" b="1" dirty="0"/>
              <a:t>2026</a:t>
            </a:r>
            <a:endParaRPr lang="en-GB" sz="1300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5F38360-0202-4ADE-9DA1-96E62B0CEB6B}"/>
              </a:ext>
            </a:extLst>
          </p:cNvPr>
          <p:cNvSpPr>
            <a:spLocks noChangeAspect="1"/>
          </p:cNvSpPr>
          <p:nvPr/>
        </p:nvSpPr>
        <p:spPr>
          <a:xfrm>
            <a:off x="8019648" y="3520351"/>
            <a:ext cx="720000" cy="720000"/>
          </a:xfrm>
          <a:prstGeom prst="ellipse">
            <a:avLst/>
          </a:prstGeom>
          <a:solidFill>
            <a:srgbClr val="2BA1A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300" b="1" dirty="0"/>
              <a:t>2028</a:t>
            </a:r>
            <a:endParaRPr lang="en-GB" sz="1300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CE96000F-BEA5-477B-8ADE-86D52E721BD4}"/>
              </a:ext>
            </a:extLst>
          </p:cNvPr>
          <p:cNvSpPr>
            <a:spLocks noChangeAspect="1"/>
          </p:cNvSpPr>
          <p:nvPr/>
        </p:nvSpPr>
        <p:spPr>
          <a:xfrm>
            <a:off x="10233562" y="3520351"/>
            <a:ext cx="720000" cy="720000"/>
          </a:xfrm>
          <a:prstGeom prst="ellipse">
            <a:avLst/>
          </a:prstGeom>
          <a:solidFill>
            <a:srgbClr val="077F8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300" b="1" dirty="0"/>
              <a:t>2030</a:t>
            </a:r>
            <a:endParaRPr lang="en-GB" sz="1300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54E5315-F1C7-45AC-A4BA-4345EE93D9B5}"/>
              </a:ext>
            </a:extLst>
          </p:cNvPr>
          <p:cNvSpPr>
            <a:spLocks noChangeAspect="1"/>
          </p:cNvSpPr>
          <p:nvPr/>
        </p:nvSpPr>
        <p:spPr>
          <a:xfrm>
            <a:off x="1377900" y="3520351"/>
            <a:ext cx="720000" cy="720000"/>
          </a:xfrm>
          <a:prstGeom prst="ellipse">
            <a:avLst/>
          </a:prstGeom>
          <a:solidFill>
            <a:srgbClr val="5D288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300" dirty="0"/>
              <a:t>2022</a:t>
            </a:r>
            <a:endParaRPr lang="en-GB" sz="1300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905327F-4D05-4720-BA36-0532F283D9D0}"/>
              </a:ext>
            </a:extLst>
          </p:cNvPr>
          <p:cNvSpPr>
            <a:spLocks noChangeAspect="1"/>
          </p:cNvSpPr>
          <p:nvPr/>
        </p:nvSpPr>
        <p:spPr>
          <a:xfrm>
            <a:off x="2484858" y="3496235"/>
            <a:ext cx="720000" cy="720000"/>
          </a:xfrm>
          <a:prstGeom prst="ellipse">
            <a:avLst/>
          </a:prstGeom>
          <a:solidFill>
            <a:srgbClr val="00206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300" dirty="0"/>
              <a:t>2023</a:t>
            </a:r>
            <a:endParaRPr lang="en-GB" sz="1300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8AC1708-4109-4360-842D-07BF70E7D51A}"/>
              </a:ext>
            </a:extLst>
          </p:cNvPr>
          <p:cNvSpPr>
            <a:spLocks noChangeAspect="1"/>
          </p:cNvSpPr>
          <p:nvPr/>
        </p:nvSpPr>
        <p:spPr>
          <a:xfrm>
            <a:off x="4698774" y="3520351"/>
            <a:ext cx="720000" cy="720000"/>
          </a:xfrm>
          <a:prstGeom prst="ellipse">
            <a:avLst/>
          </a:prstGeom>
          <a:solidFill>
            <a:srgbClr val="0164A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300" b="1" dirty="0"/>
              <a:t>2025</a:t>
            </a:r>
            <a:endParaRPr lang="en-GB" sz="1300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D172C064-A85D-4147-BD53-9A7514688347}"/>
              </a:ext>
            </a:extLst>
          </p:cNvPr>
          <p:cNvSpPr>
            <a:spLocks noChangeAspect="1"/>
          </p:cNvSpPr>
          <p:nvPr/>
        </p:nvSpPr>
        <p:spPr>
          <a:xfrm>
            <a:off x="6912690" y="3496235"/>
            <a:ext cx="720000" cy="720000"/>
          </a:xfrm>
          <a:prstGeom prst="ellipse">
            <a:avLst/>
          </a:prstGeom>
          <a:solidFill>
            <a:srgbClr val="0099D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300" b="1" dirty="0"/>
              <a:t>2027</a:t>
            </a:r>
            <a:endParaRPr lang="en-GB" sz="1300" dirty="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FA02CF7-76C0-4AF5-9BDE-3F5FFAC15233}"/>
              </a:ext>
            </a:extLst>
          </p:cNvPr>
          <p:cNvSpPr>
            <a:spLocks noChangeAspect="1"/>
          </p:cNvSpPr>
          <p:nvPr/>
        </p:nvSpPr>
        <p:spPr>
          <a:xfrm>
            <a:off x="9126606" y="3520351"/>
            <a:ext cx="720000" cy="720000"/>
          </a:xfrm>
          <a:prstGeom prst="ellipse">
            <a:avLst/>
          </a:prstGeom>
          <a:solidFill>
            <a:srgbClr val="2BA19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300" b="1" dirty="0"/>
              <a:t>2029</a:t>
            </a:r>
            <a:endParaRPr lang="en-GB" sz="1300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BAE1A66-7BA1-4138-B4DD-9B8FA7021F6E}"/>
              </a:ext>
            </a:extLst>
          </p:cNvPr>
          <p:cNvSpPr>
            <a:spLocks noChangeAspect="1"/>
          </p:cNvSpPr>
          <p:nvPr/>
        </p:nvSpPr>
        <p:spPr>
          <a:xfrm>
            <a:off x="270942" y="3520351"/>
            <a:ext cx="720000" cy="720000"/>
          </a:xfrm>
          <a:prstGeom prst="ellipse">
            <a:avLst/>
          </a:prstGeom>
          <a:solidFill>
            <a:srgbClr val="7030A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300" b="1" dirty="0"/>
              <a:t>2021</a:t>
            </a:r>
            <a:endParaRPr lang="en-GB" sz="1300" dirty="0"/>
          </a:p>
        </p:txBody>
      </p:sp>
    </p:spTree>
    <p:extLst>
      <p:ext uri="{BB962C8B-B14F-4D97-AF65-F5344CB8AC3E}">
        <p14:creationId xmlns:p14="http://schemas.microsoft.com/office/powerpoint/2010/main" val="4553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picture containing coelenterate, web, dark&#10;&#10;Description automatically generated">
            <a:extLst>
              <a:ext uri="{FF2B5EF4-FFF2-40B4-BE49-F238E27FC236}">
                <a16:creationId xmlns:a16="http://schemas.microsoft.com/office/drawing/2014/main" id="{8190DF29-4222-485B-A687-B1FA72BD0B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4763" y="1272795"/>
            <a:ext cx="4170530" cy="434430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DC02ED-BBA8-9B9B-CF47-302DB5468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23</a:t>
            </a:fld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37" name="Content Placeholder 1">
            <a:extLst>
              <a:ext uri="{FF2B5EF4-FFF2-40B4-BE49-F238E27FC236}">
                <a16:creationId xmlns:a16="http://schemas.microsoft.com/office/drawing/2014/main" id="{C3C708AD-9EAE-43FA-AA0A-BD98F1CB795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417841"/>
            <a:ext cx="8894523" cy="502482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600"/>
              </a:spcBef>
              <a:spcAft>
                <a:spcPts val="600"/>
              </a:spcAft>
              <a:defRPr/>
            </a:pPr>
            <a:r>
              <a:rPr lang="en-GB" sz="1600" b="1" dirty="0">
                <a:solidFill>
                  <a:srgbClr val="006892"/>
                </a:solidFill>
                <a:latin typeface="+mj-lt"/>
              </a:rPr>
              <a:t>CERN’s strategy </a:t>
            </a:r>
            <a:r>
              <a:rPr lang="en-GB" sz="1600" b="1" dirty="0">
                <a:solidFill>
                  <a:schemeClr val="tx1"/>
                </a:solidFill>
                <a:latin typeface="+mj-lt"/>
              </a:rPr>
              <a:t>with respect to environment and sustainability is based on three lines of action:</a:t>
            </a:r>
          </a:p>
          <a:p>
            <a:pPr lvl="1">
              <a:lnSpc>
                <a:spcPts val="1300"/>
              </a:lnSpc>
              <a:spcBef>
                <a:spcPts val="400"/>
              </a:spcBef>
              <a:spcAft>
                <a:spcPts val="600"/>
              </a:spcAft>
              <a:defRPr/>
            </a:pPr>
            <a:r>
              <a:rPr lang="en-GB" sz="1500" dirty="0">
                <a:solidFill>
                  <a:srgbClr val="006892"/>
                </a:solidFill>
                <a:latin typeface="+mj-lt"/>
              </a:rPr>
              <a:t>Reduce</a:t>
            </a:r>
            <a:r>
              <a:rPr lang="en-GB" sz="1500" dirty="0">
                <a:solidFill>
                  <a:schemeClr val="tx1"/>
                </a:solidFill>
                <a:latin typeface="+mj-lt"/>
              </a:rPr>
              <a:t> the laboratory’s </a:t>
            </a:r>
            <a:r>
              <a:rPr lang="en-GB" sz="1500" dirty="0">
                <a:solidFill>
                  <a:srgbClr val="006892"/>
                </a:solidFill>
                <a:latin typeface="+mj-lt"/>
              </a:rPr>
              <a:t>impact </a:t>
            </a:r>
            <a:r>
              <a:rPr lang="en-GB" sz="1500" dirty="0">
                <a:solidFill>
                  <a:schemeClr val="tx1"/>
                </a:solidFill>
                <a:latin typeface="+mj-lt"/>
              </a:rPr>
              <a:t>on the </a:t>
            </a:r>
            <a:r>
              <a:rPr lang="en-GB" sz="1500" dirty="0">
                <a:latin typeface="+mj-lt"/>
              </a:rPr>
              <a:t>environment with comprehensive CO</a:t>
            </a:r>
            <a:r>
              <a:rPr lang="en-GB" sz="1500" baseline="-25000" dirty="0">
                <a:latin typeface="+mj-lt"/>
              </a:rPr>
              <a:t>2</a:t>
            </a:r>
            <a:r>
              <a:rPr lang="en-GB" sz="1500" dirty="0">
                <a:latin typeface="+mj-lt"/>
              </a:rPr>
              <a:t> footprint evaluation and commitment to decrease it,</a:t>
            </a:r>
            <a:endParaRPr lang="en-GB" sz="1500" dirty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ts val="1300"/>
              </a:lnSpc>
              <a:spcBef>
                <a:spcPts val="400"/>
              </a:spcBef>
              <a:spcAft>
                <a:spcPts val="600"/>
              </a:spcAft>
              <a:defRPr/>
            </a:pPr>
            <a:r>
              <a:rPr lang="en-GB" sz="1500" dirty="0">
                <a:solidFill>
                  <a:srgbClr val="006892"/>
                </a:solidFill>
                <a:latin typeface="+mj-lt"/>
              </a:rPr>
              <a:t>Reduce energy </a:t>
            </a:r>
            <a:r>
              <a:rPr lang="en-GB" sz="1500" dirty="0">
                <a:solidFill>
                  <a:schemeClr val="tx1"/>
                </a:solidFill>
                <a:latin typeface="+mj-lt"/>
              </a:rPr>
              <a:t>consumption and increase </a:t>
            </a:r>
            <a:r>
              <a:rPr lang="en-GB" sz="1500">
                <a:solidFill>
                  <a:schemeClr val="tx1"/>
                </a:solidFill>
                <a:latin typeface="+mj-lt"/>
              </a:rPr>
              <a:t>energy recovery,</a:t>
            </a:r>
            <a:endParaRPr lang="en-GB" sz="1500" dirty="0">
              <a:solidFill>
                <a:schemeClr val="tx1"/>
              </a:solidFill>
              <a:latin typeface="+mj-lt"/>
            </a:endParaRPr>
          </a:p>
          <a:p>
            <a:pPr lvl="1">
              <a:lnSpc>
                <a:spcPts val="1300"/>
              </a:lnSpc>
              <a:spcBef>
                <a:spcPts val="400"/>
              </a:spcBef>
              <a:spcAft>
                <a:spcPts val="600"/>
              </a:spcAft>
              <a:defRPr/>
            </a:pPr>
            <a:r>
              <a:rPr lang="en-GB" sz="1500" dirty="0">
                <a:solidFill>
                  <a:srgbClr val="006892"/>
                </a:solidFill>
                <a:latin typeface="+mj-lt"/>
              </a:rPr>
              <a:t>Develop technologies </a:t>
            </a:r>
            <a:r>
              <a:rPr lang="en-GB" sz="1500" dirty="0">
                <a:solidFill>
                  <a:schemeClr val="tx1"/>
                </a:solidFill>
                <a:latin typeface="+mj-lt"/>
              </a:rPr>
              <a:t>that can help society to preserve the planet.</a:t>
            </a:r>
            <a:endParaRPr lang="en-GB" sz="1500" dirty="0">
              <a:solidFill>
                <a:schemeClr val="tx1"/>
              </a:solidFill>
              <a:highlight>
                <a:srgbClr val="FF0000"/>
              </a:highlight>
              <a:latin typeface="+mj-lt"/>
            </a:endParaRPr>
          </a:p>
          <a:p>
            <a:pPr>
              <a:lnSpc>
                <a:spcPct val="100000"/>
              </a:lnSpc>
              <a:spcBef>
                <a:spcPts val="1600"/>
              </a:spcBef>
              <a:spcAft>
                <a:spcPts val="600"/>
              </a:spcAft>
              <a:defRPr/>
            </a:pPr>
            <a:r>
              <a:rPr lang="en-GB" sz="1600" b="1" dirty="0">
                <a:solidFill>
                  <a:schemeClr val="tx1"/>
                </a:solidFill>
                <a:latin typeface="+mj-lt"/>
              </a:rPr>
              <a:t>Actions to reduce environmental impact </a:t>
            </a:r>
            <a:r>
              <a:rPr lang="en-GB" sz="1600" dirty="0">
                <a:solidFill>
                  <a:schemeClr val="tx1"/>
                </a:solidFill>
                <a:latin typeface="+mj-lt"/>
              </a:rPr>
              <a:t>require long planning, often long-lead execution</a:t>
            </a:r>
            <a:r>
              <a:rPr lang="en-GB" sz="1600" dirty="0">
                <a:latin typeface="+mj-lt"/>
              </a:rPr>
              <a:t> </a:t>
            </a:r>
            <a:br>
              <a:rPr lang="en-GB" sz="1600" dirty="0">
                <a:solidFill>
                  <a:schemeClr val="tx1"/>
                </a:solidFill>
                <a:latin typeface="+mj-lt"/>
              </a:rPr>
            </a:br>
            <a:r>
              <a:rPr lang="en-GB" sz="1600" dirty="0">
                <a:solidFill>
                  <a:schemeClr val="tx1"/>
                </a:solidFill>
                <a:latin typeface="+mj-lt"/>
              </a:rPr>
              <a:t>and </a:t>
            </a:r>
            <a:r>
              <a:rPr lang="en-GB" sz="1600" dirty="0" err="1">
                <a:solidFill>
                  <a:schemeClr val="tx1"/>
                </a:solidFill>
                <a:latin typeface="+mj-lt"/>
              </a:rPr>
              <a:t>RoI</a:t>
            </a:r>
            <a:r>
              <a:rPr lang="en-GB" sz="1600" dirty="0">
                <a:solidFill>
                  <a:schemeClr val="tx1"/>
                </a:solidFill>
                <a:latin typeface="+mj-lt"/>
              </a:rPr>
              <a:t>;  ambition and long-term planning with short-term actions are crucial.</a:t>
            </a:r>
            <a:br>
              <a:rPr lang="en-GB" sz="1600" dirty="0">
                <a:solidFill>
                  <a:schemeClr val="tx1"/>
                </a:solidFill>
                <a:latin typeface="+mj-lt"/>
              </a:rPr>
            </a:br>
            <a:r>
              <a:rPr lang="en-GB" sz="1600" dirty="0">
                <a:solidFill>
                  <a:schemeClr val="tx1"/>
                </a:solidFill>
                <a:latin typeface="+mj-lt"/>
              </a:rPr>
              <a:t>A selection of programs for improving existing infrastructures is a way to 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put into practice</a:t>
            </a:r>
            <a:r>
              <a:rPr lang="en-GB" sz="1600" dirty="0">
                <a:solidFill>
                  <a:schemeClr val="tx1"/>
                </a:solidFill>
                <a:latin typeface="+mj-lt"/>
              </a:rPr>
              <a:t> the good intentions, and to 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acquire expertise.</a:t>
            </a:r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lvl="0">
              <a:lnSpc>
                <a:spcPct val="100000"/>
              </a:lnSpc>
              <a:spcBef>
                <a:spcPts val="1600"/>
              </a:spcBef>
              <a:spcAft>
                <a:spcPts val="600"/>
              </a:spcAft>
              <a:defRPr/>
            </a:pPr>
            <a:r>
              <a:rPr lang="en-GB" sz="1600" dirty="0">
                <a:solidFill>
                  <a:schemeClr val="tx1"/>
                </a:solidFill>
                <a:latin typeface="+mj-lt"/>
              </a:rPr>
              <a:t>Scientific/research organizations are often ‘special’ but their environment and sustainability challenges are similar; knowledge 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exchange</a:t>
            </a:r>
            <a:r>
              <a:rPr lang="en-GB" sz="1600" dirty="0">
                <a:solidFill>
                  <a:schemeClr val="tx1"/>
                </a:solidFill>
                <a:latin typeface="+mj-lt"/>
              </a:rPr>
              <a:t> on carbon accountings and 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sharing experiences </a:t>
            </a:r>
            <a:r>
              <a:rPr lang="en-GB" sz="1600" dirty="0">
                <a:solidFill>
                  <a:schemeClr val="tx1"/>
                </a:solidFill>
                <a:latin typeface="+mj-lt"/>
              </a:rPr>
              <a:t>on reduction actions is important.</a:t>
            </a:r>
          </a:p>
          <a:p>
            <a:pPr>
              <a:spcBef>
                <a:spcPts val="1600"/>
              </a:spcBef>
              <a:spcAft>
                <a:spcPts val="600"/>
              </a:spcAft>
            </a:pPr>
            <a:r>
              <a:rPr lang="en-GB" sz="1600" dirty="0">
                <a:solidFill>
                  <a:schemeClr val="tx1"/>
                </a:solidFill>
                <a:latin typeface="+mj-lt"/>
              </a:rPr>
              <a:t>Future large-scale science projects will need </a:t>
            </a:r>
            <a:r>
              <a:rPr lang="en-GB" sz="1600" dirty="0">
                <a:latin typeface="+mj-lt"/>
              </a:rPr>
              <a:t>to carefully address 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energy management and sustainability</a:t>
            </a:r>
            <a:r>
              <a:rPr lang="en-GB" sz="1600" dirty="0">
                <a:solidFill>
                  <a:schemeClr val="tx1"/>
                </a:solidFill>
                <a:latin typeface="+mj-lt"/>
              </a:rPr>
              <a:t>, e.g. energy efficiency, energy recovery and carbon accounting; </a:t>
            </a:r>
            <a:r>
              <a:rPr lang="en-GB" sz="1600" dirty="0">
                <a:solidFill>
                  <a:srgbClr val="006892"/>
                </a:solidFill>
                <a:latin typeface="+mj-lt"/>
              </a:rPr>
              <a:t>at all levels, </a:t>
            </a:r>
            <a:r>
              <a:rPr lang="en-GB" sz="1600" dirty="0">
                <a:latin typeface="+mj-lt"/>
              </a:rPr>
              <a:t>from design decisions through construction to operation and decommissioning plans.</a:t>
            </a:r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9" name="Title 6">
            <a:extLst>
              <a:ext uri="{FF2B5EF4-FFF2-40B4-BE49-F238E27FC236}">
                <a16:creationId xmlns:a16="http://schemas.microsoft.com/office/drawing/2014/main" id="{837D1411-74CD-456B-B110-577DCE457D57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>
                <a:solidFill>
                  <a:srgbClr val="006892"/>
                </a:solidFill>
                <a:latin typeface="Franklin Gothic Heavy" panose="020B0903020102020204" pitchFamily="34" charset="0"/>
              </a:rPr>
              <a:t>OUTLOOK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5DFD0648-C075-0668-B8AC-B3FDAC8EE789}"/>
              </a:ext>
            </a:extLst>
          </p:cNvPr>
          <p:cNvSpPr txBox="1">
            <a:spLocks/>
          </p:cNvSpPr>
          <p:nvPr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9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, nature, shore&#10;&#10;Description automatically generated">
            <a:extLst>
              <a:ext uri="{FF2B5EF4-FFF2-40B4-BE49-F238E27FC236}">
                <a16:creationId xmlns:a16="http://schemas.microsoft.com/office/drawing/2014/main" id="{26CEBC4C-5BF5-437C-AA70-19CFA38F1D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62111"/>
            <a:ext cx="12192000" cy="339762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94D47B5-653C-104D-A78B-17E8E09256DE}"/>
              </a:ext>
            </a:extLst>
          </p:cNvPr>
          <p:cNvSpPr/>
          <p:nvPr/>
        </p:nvSpPr>
        <p:spPr>
          <a:xfrm>
            <a:off x="1074085" y="1286818"/>
            <a:ext cx="488843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6892"/>
                </a:solidFill>
                <a:latin typeface="+mj-lt"/>
              </a:rPr>
              <a:t>590 ha (220 fenced)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6892"/>
                </a:solidFill>
                <a:latin typeface="+mj-lt"/>
              </a:rPr>
              <a:t>2 main sites and 15 satellite sites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6892"/>
                </a:solidFill>
                <a:latin typeface="+mj-lt"/>
              </a:rPr>
              <a:t>670 buildings from 10 m</a:t>
            </a:r>
            <a:r>
              <a:rPr lang="en-GB" baseline="30000" dirty="0">
                <a:solidFill>
                  <a:srgbClr val="006892"/>
                </a:solidFill>
                <a:latin typeface="+mj-lt"/>
              </a:rPr>
              <a:t>2</a:t>
            </a:r>
            <a:r>
              <a:rPr lang="en-GB" dirty="0">
                <a:solidFill>
                  <a:srgbClr val="006892"/>
                </a:solidFill>
                <a:latin typeface="+mj-lt"/>
              </a:rPr>
              <a:t> to 20.000 m</a:t>
            </a:r>
            <a:r>
              <a:rPr lang="en-GB" baseline="30000" dirty="0">
                <a:solidFill>
                  <a:srgbClr val="006892"/>
                </a:solidFill>
                <a:latin typeface="+mj-lt"/>
              </a:rPr>
              <a:t>2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6892"/>
                </a:solidFill>
                <a:latin typeface="+mj-lt"/>
              </a:rPr>
              <a:t>65% built before the 70’s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6892"/>
                </a:solidFill>
                <a:latin typeface="+mj-lt"/>
              </a:rPr>
              <a:t>70 km tunnels and 80 caverns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6892"/>
                </a:solidFill>
                <a:latin typeface="+mj-lt"/>
              </a:rPr>
              <a:t>30 km roads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6892"/>
                </a:solidFill>
                <a:latin typeface="+mj-lt"/>
              </a:rPr>
              <a:t>1000 km technical galleries and trenches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CDB81F-B8FD-214F-8FD3-136E7A1659C3}"/>
              </a:ext>
            </a:extLst>
          </p:cNvPr>
          <p:cNvSpPr/>
          <p:nvPr/>
        </p:nvSpPr>
        <p:spPr>
          <a:xfrm>
            <a:off x="6096000" y="1292522"/>
            <a:ext cx="521174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6892"/>
                </a:solidFill>
                <a:latin typeface="+mj-lt"/>
              </a:rPr>
              <a:t>9000 persons/daily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6892"/>
                </a:solidFill>
                <a:latin typeface="+mj-lt"/>
              </a:rPr>
              <a:t>490 hostel rooms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6892"/>
                </a:solidFill>
                <a:latin typeface="+mj-lt"/>
              </a:rPr>
              <a:t>8500 working places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6892"/>
                </a:solidFill>
                <a:latin typeface="+mj-lt"/>
              </a:rPr>
              <a:t>4300 parking places in Meyrin, 1400 in Prévessin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6892"/>
                </a:solidFill>
                <a:latin typeface="+mj-lt"/>
              </a:rPr>
              <a:t>25000 daily movements to- and inter-sites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6892"/>
                </a:solidFill>
                <a:latin typeface="+mj-lt"/>
              </a:rPr>
              <a:t>Public transport links in CH, not in FR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006892"/>
              </a:solidFill>
              <a:latin typeface="+mj-lt"/>
            </a:endParaRP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B81A9887-A667-45B7-B640-8F00456085B6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KEY FIGURES</a:t>
            </a:r>
            <a:endParaRPr lang="en-GB" sz="4000" spc="-300" dirty="0">
              <a:solidFill>
                <a:srgbClr val="006892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36C1D4-1350-6E46-97D6-2AE98EDB9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9E149-D6D1-4A86-9F00-929CE2A8D09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62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01E6FBA-66B4-533A-D94B-4F906DA89096}"/>
              </a:ext>
            </a:extLst>
          </p:cNvPr>
          <p:cNvGrpSpPr>
            <a:grpSpLocks noChangeAspect="1"/>
          </p:cNvGrpSpPr>
          <p:nvPr/>
        </p:nvGrpSpPr>
        <p:grpSpPr>
          <a:xfrm>
            <a:off x="2866940" y="39680"/>
            <a:ext cx="6477002" cy="6744934"/>
            <a:chOff x="1517650" y="611188"/>
            <a:chExt cx="4413250" cy="4595812"/>
          </a:xfrm>
        </p:grpSpPr>
        <p:pic>
          <p:nvPicPr>
            <p:cNvPr id="8" name="Picture 100">
              <a:extLst>
                <a:ext uri="{FF2B5EF4-FFF2-40B4-BE49-F238E27FC236}">
                  <a16:creationId xmlns:a16="http://schemas.microsoft.com/office/drawing/2014/main" id="{8A263DE2-FBE8-F717-CD16-87BEDE6FA9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7650" y="611188"/>
              <a:ext cx="4413250" cy="4595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01">
              <a:extLst>
                <a:ext uri="{FF2B5EF4-FFF2-40B4-BE49-F238E27FC236}">
                  <a16:creationId xmlns:a16="http://schemas.microsoft.com/office/drawing/2014/main" id="{D9DBDA33-8ADC-E94C-403B-34D1E1C4F0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2575" y="676275"/>
              <a:ext cx="4343400" cy="4479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102">
              <a:extLst>
                <a:ext uri="{FF2B5EF4-FFF2-40B4-BE49-F238E27FC236}">
                  <a16:creationId xmlns:a16="http://schemas.microsoft.com/office/drawing/2014/main" id="{8C441A7C-62FF-5EE6-2CF6-F94BFC0C23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1788" y="749300"/>
              <a:ext cx="4241800" cy="4333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3">
              <a:extLst>
                <a:ext uri="{FF2B5EF4-FFF2-40B4-BE49-F238E27FC236}">
                  <a16:creationId xmlns:a16="http://schemas.microsoft.com/office/drawing/2014/main" id="{8146C98D-2C29-7D7F-26CA-19CA601507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763" y="830263"/>
              <a:ext cx="4133850" cy="418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04">
              <a:extLst>
                <a:ext uri="{FF2B5EF4-FFF2-40B4-BE49-F238E27FC236}">
                  <a16:creationId xmlns:a16="http://schemas.microsoft.com/office/drawing/2014/main" id="{AFE99DE5-A948-6C64-B652-6A0EBE01C2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2913" y="908050"/>
              <a:ext cx="4021137" cy="4027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05">
              <a:extLst>
                <a:ext uri="{FF2B5EF4-FFF2-40B4-BE49-F238E27FC236}">
                  <a16:creationId xmlns:a16="http://schemas.microsoft.com/office/drawing/2014/main" id="{4AE48A98-4966-3DA4-CDA2-36A65D1DA7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3238" y="992188"/>
              <a:ext cx="3900487" cy="3870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06">
              <a:extLst>
                <a:ext uri="{FF2B5EF4-FFF2-40B4-BE49-F238E27FC236}">
                  <a16:creationId xmlns:a16="http://schemas.microsoft.com/office/drawing/2014/main" id="{3BA926FB-E0E2-D1A9-BAAA-712D26D79E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150" y="1073150"/>
              <a:ext cx="3775075" cy="370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07">
              <a:extLst>
                <a:ext uri="{FF2B5EF4-FFF2-40B4-BE49-F238E27FC236}">
                  <a16:creationId xmlns:a16="http://schemas.microsoft.com/office/drawing/2014/main" id="{2ED7201E-0F7F-5D5A-6F31-A864972991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1825" y="1154113"/>
              <a:ext cx="3644900" cy="3546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08">
              <a:extLst>
                <a:ext uri="{FF2B5EF4-FFF2-40B4-BE49-F238E27FC236}">
                  <a16:creationId xmlns:a16="http://schemas.microsoft.com/office/drawing/2014/main" id="{192CDF77-6C63-A3CE-2CA4-3EB3C9ACF9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500" y="1241425"/>
              <a:ext cx="3509963" cy="3381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09">
              <a:extLst>
                <a:ext uri="{FF2B5EF4-FFF2-40B4-BE49-F238E27FC236}">
                  <a16:creationId xmlns:a16="http://schemas.microsoft.com/office/drawing/2014/main" id="{3D6F1A08-C461-C87F-ABAD-1A8DBFEF86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8350" y="1308100"/>
              <a:ext cx="3370263" cy="324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10">
              <a:extLst>
                <a:ext uri="{FF2B5EF4-FFF2-40B4-BE49-F238E27FC236}">
                  <a16:creationId xmlns:a16="http://schemas.microsoft.com/office/drawing/2014/main" id="{7CC52908-56D7-965A-FC2E-D21EF1E55D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9788" y="1366838"/>
              <a:ext cx="3227387" cy="3141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11">
              <a:extLst>
                <a:ext uri="{FF2B5EF4-FFF2-40B4-BE49-F238E27FC236}">
                  <a16:creationId xmlns:a16="http://schemas.microsoft.com/office/drawing/2014/main" id="{2F44CD33-ECC8-F9C5-7B23-70020407A1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2813" y="1423988"/>
              <a:ext cx="3081337" cy="3028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12">
              <a:extLst>
                <a:ext uri="{FF2B5EF4-FFF2-40B4-BE49-F238E27FC236}">
                  <a16:creationId xmlns:a16="http://schemas.microsoft.com/office/drawing/2014/main" id="{114FDEB0-1990-6B8E-2AA8-5F0A116A34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7425" y="1482725"/>
              <a:ext cx="2932113" cy="291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13">
              <a:extLst>
                <a:ext uri="{FF2B5EF4-FFF2-40B4-BE49-F238E27FC236}">
                  <a16:creationId xmlns:a16="http://schemas.microsoft.com/office/drawing/2014/main" id="{F5C30E22-9AAB-6BAC-9214-535CD0392E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25" y="1549400"/>
              <a:ext cx="2781300" cy="2787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14">
              <a:extLst>
                <a:ext uri="{FF2B5EF4-FFF2-40B4-BE49-F238E27FC236}">
                  <a16:creationId xmlns:a16="http://schemas.microsoft.com/office/drawing/2014/main" id="{847FB0F8-9E03-1AF3-C3B2-63A11437AE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lum bright="70000" contrast="-7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825" y="1612900"/>
              <a:ext cx="2627313" cy="2660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EB342E-BB1A-FA92-B681-C12D05A1E4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4332" y="1304694"/>
            <a:ext cx="9288966" cy="4943706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006892"/>
                </a:solidFill>
                <a:latin typeface="+mj-lt"/>
              </a:rPr>
              <a:t>Involving the entire organization</a:t>
            </a:r>
          </a:p>
          <a:p>
            <a:pPr lvl="1"/>
            <a:r>
              <a:rPr lang="en-GB" dirty="0">
                <a:latin typeface="+mj-lt"/>
              </a:rPr>
              <a:t>Environment included in </a:t>
            </a:r>
            <a:r>
              <a:rPr lang="en-GB" b="1" dirty="0">
                <a:solidFill>
                  <a:srgbClr val="006892"/>
                </a:solidFill>
                <a:latin typeface="+mj-lt"/>
              </a:rPr>
              <a:t>CERN’s main objectives </a:t>
            </a:r>
            <a:r>
              <a:rPr lang="en-GB" dirty="0">
                <a:latin typeface="+mj-lt"/>
              </a:rPr>
              <a:t>for 21-25</a:t>
            </a:r>
          </a:p>
          <a:p>
            <a:pPr lvl="1"/>
            <a:r>
              <a:rPr lang="en-GB" dirty="0">
                <a:latin typeface="+mj-lt"/>
              </a:rPr>
              <a:t>Strong strategic </a:t>
            </a:r>
            <a:r>
              <a:rPr lang="en-GB" b="1" dirty="0">
                <a:solidFill>
                  <a:srgbClr val="006892"/>
                </a:solidFill>
                <a:latin typeface="+mj-lt"/>
              </a:rPr>
              <a:t>direction from the DG</a:t>
            </a:r>
            <a:r>
              <a:rPr lang="en-GB" dirty="0">
                <a:latin typeface="+mj-lt"/>
              </a:rPr>
              <a:t>, endorsed by Council and supported by enthusiastic efforts throughout the organization</a:t>
            </a:r>
          </a:p>
          <a:p>
            <a:pPr lvl="1"/>
            <a:r>
              <a:rPr lang="en-GB" dirty="0">
                <a:latin typeface="+mj-lt"/>
              </a:rPr>
              <a:t>Increasing </a:t>
            </a:r>
            <a:r>
              <a:rPr lang="en-GB" b="1" dirty="0">
                <a:solidFill>
                  <a:srgbClr val="006892"/>
                </a:solidFill>
                <a:latin typeface="+mj-lt"/>
              </a:rPr>
              <a:t>accountability</a:t>
            </a:r>
            <a:r>
              <a:rPr lang="en-GB" dirty="0">
                <a:latin typeface="+mj-lt"/>
              </a:rPr>
              <a:t> and governance</a:t>
            </a:r>
          </a:p>
          <a:p>
            <a:pPr>
              <a:spcBef>
                <a:spcPts val="2200"/>
              </a:spcBef>
            </a:pPr>
            <a:r>
              <a:rPr lang="en-GB" b="1" dirty="0">
                <a:solidFill>
                  <a:srgbClr val="006892"/>
                </a:solidFill>
                <a:latin typeface="+mj-lt"/>
              </a:rPr>
              <a:t>Generating transparent and reliable reporting </a:t>
            </a:r>
          </a:p>
          <a:p>
            <a:pPr lvl="1"/>
            <a:r>
              <a:rPr lang="en-GB" b="1" dirty="0">
                <a:solidFill>
                  <a:srgbClr val="006892"/>
                </a:solidFill>
                <a:latin typeface="+mj-lt"/>
              </a:rPr>
              <a:t>Materiality assessment </a:t>
            </a:r>
            <a:r>
              <a:rPr lang="en-GB" dirty="0">
                <a:latin typeface="+mj-lt"/>
              </a:rPr>
              <a:t>and stakeholder review</a:t>
            </a:r>
          </a:p>
          <a:p>
            <a:pPr lvl="1"/>
            <a:r>
              <a:rPr lang="en-GB" dirty="0">
                <a:latin typeface="+mj-lt"/>
              </a:rPr>
              <a:t>Reporting on </a:t>
            </a:r>
            <a:r>
              <a:rPr lang="en-GB" b="1" dirty="0">
                <a:solidFill>
                  <a:srgbClr val="006892"/>
                </a:solidFill>
                <a:latin typeface="+mj-lt"/>
              </a:rPr>
              <a:t>GHG emissions </a:t>
            </a:r>
            <a:r>
              <a:rPr lang="en-GB" dirty="0">
                <a:latin typeface="+mj-lt"/>
              </a:rPr>
              <a:t>since 2019, Global Reporting Guidelines (GRI)</a:t>
            </a:r>
          </a:p>
          <a:p>
            <a:pPr>
              <a:spcBef>
                <a:spcPts val="2200"/>
              </a:spcBef>
            </a:pPr>
            <a:r>
              <a:rPr lang="en-GB" b="1" dirty="0">
                <a:solidFill>
                  <a:srgbClr val="006892"/>
                </a:solidFill>
                <a:latin typeface="+mj-lt"/>
              </a:rPr>
              <a:t>Acting</a:t>
            </a:r>
          </a:p>
          <a:p>
            <a:pPr lvl="1"/>
            <a:r>
              <a:rPr lang="en-GB" dirty="0">
                <a:latin typeface="+mj-lt"/>
              </a:rPr>
              <a:t>Setting </a:t>
            </a:r>
            <a:r>
              <a:rPr lang="en-GB" b="1" dirty="0">
                <a:solidFill>
                  <a:srgbClr val="006892"/>
                </a:solidFill>
                <a:latin typeface="+mj-lt"/>
              </a:rPr>
              <a:t>targets</a:t>
            </a:r>
          </a:p>
          <a:p>
            <a:pPr lvl="1"/>
            <a:r>
              <a:rPr lang="en-GB" dirty="0">
                <a:latin typeface="+mj-lt"/>
              </a:rPr>
              <a:t>Global strategy with objectives and measures that take up the framework objectives and translate them into </a:t>
            </a:r>
            <a:r>
              <a:rPr lang="en-GB" b="1" dirty="0">
                <a:solidFill>
                  <a:srgbClr val="006892"/>
                </a:solidFill>
                <a:latin typeface="+mj-lt"/>
              </a:rPr>
              <a:t>operational prioritized measures</a:t>
            </a:r>
          </a:p>
          <a:p>
            <a:pPr>
              <a:spcBef>
                <a:spcPts val="2200"/>
              </a:spcBef>
            </a:pPr>
            <a:endParaRPr lang="en-GB" b="1" dirty="0">
              <a:latin typeface="+mj-lt"/>
            </a:endParaRP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E0029B7C-14A4-8EC5-9149-69AC1952C664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STRATEGY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DC3486-8752-0A8E-8075-D19AB527D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47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213501E-F5D2-A98E-F288-EB621307172B}"/>
              </a:ext>
            </a:extLst>
          </p:cNvPr>
          <p:cNvCxnSpPr/>
          <p:nvPr/>
        </p:nvCxnSpPr>
        <p:spPr>
          <a:xfrm>
            <a:off x="6201317" y="2316531"/>
            <a:ext cx="0" cy="2988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06D152FA-C408-2FEE-CBEB-E3619A047FB6}"/>
              </a:ext>
            </a:extLst>
          </p:cNvPr>
          <p:cNvCxnSpPr>
            <a:cxnSpLocks/>
          </p:cNvCxnSpPr>
          <p:nvPr/>
        </p:nvCxnSpPr>
        <p:spPr>
          <a:xfrm rot="16200000" flipH="1">
            <a:off x="8294270" y="3280475"/>
            <a:ext cx="1851091" cy="76799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DB837DB6-ACC1-065B-ECCF-8F57476A96EA}"/>
              </a:ext>
            </a:extLst>
          </p:cNvPr>
          <p:cNvCxnSpPr>
            <a:cxnSpLocks/>
          </p:cNvCxnSpPr>
          <p:nvPr/>
        </p:nvCxnSpPr>
        <p:spPr>
          <a:xfrm rot="16200000" flipH="1">
            <a:off x="5300812" y="3051924"/>
            <a:ext cx="984040" cy="24105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BD446726-9532-6C71-72A5-2768E42C79B3}"/>
              </a:ext>
            </a:extLst>
          </p:cNvPr>
          <p:cNvCxnSpPr>
            <a:cxnSpLocks/>
          </p:cNvCxnSpPr>
          <p:nvPr/>
        </p:nvCxnSpPr>
        <p:spPr>
          <a:xfrm>
            <a:off x="1505778" y="2507260"/>
            <a:ext cx="0" cy="1249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C8399E4-957E-9298-F9C4-3814B6C9E0B4}"/>
              </a:ext>
            </a:extLst>
          </p:cNvPr>
          <p:cNvCxnSpPr>
            <a:cxnSpLocks/>
          </p:cNvCxnSpPr>
          <p:nvPr/>
        </p:nvCxnSpPr>
        <p:spPr>
          <a:xfrm>
            <a:off x="3156778" y="2644367"/>
            <a:ext cx="0" cy="5745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1D6BE53-93B8-5FA1-2F0A-6320389CBA2B}"/>
              </a:ext>
            </a:extLst>
          </p:cNvPr>
          <p:cNvCxnSpPr>
            <a:cxnSpLocks/>
          </p:cNvCxnSpPr>
          <p:nvPr/>
        </p:nvCxnSpPr>
        <p:spPr>
          <a:xfrm>
            <a:off x="11049000" y="2704561"/>
            <a:ext cx="0" cy="3688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34868EE8-EA21-33A6-50B4-8775CF9D784B}"/>
              </a:ext>
            </a:extLst>
          </p:cNvPr>
          <p:cNvCxnSpPr>
            <a:cxnSpLocks/>
          </p:cNvCxnSpPr>
          <p:nvPr/>
        </p:nvCxnSpPr>
        <p:spPr>
          <a:xfrm rot="16200000" flipH="1">
            <a:off x="223796" y="2899420"/>
            <a:ext cx="512704" cy="19117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D9BFDC6F-D5A5-44A9-931C-A770938C33A2}"/>
              </a:ext>
            </a:extLst>
          </p:cNvPr>
          <p:cNvGrpSpPr/>
          <p:nvPr/>
        </p:nvGrpSpPr>
        <p:grpSpPr>
          <a:xfrm>
            <a:off x="-13868" y="1450002"/>
            <a:ext cx="12011646" cy="1382188"/>
            <a:chOff x="-67056" y="1632872"/>
            <a:chExt cx="12387710" cy="1161217"/>
          </a:xfrm>
        </p:grpSpPr>
        <p:pic>
          <p:nvPicPr>
            <p:cNvPr id="59" name="Graphic 58" descr="Gyrotheodolite outline">
              <a:extLst>
                <a:ext uri="{FF2B5EF4-FFF2-40B4-BE49-F238E27FC236}">
                  <a16:creationId xmlns:a16="http://schemas.microsoft.com/office/drawing/2014/main" id="{BCF74DB3-8519-48F3-95C5-829DDFF170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 bright="100000" contrast="-70000"/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725994" y="1632872"/>
              <a:ext cx="689535" cy="689535"/>
            </a:xfrm>
            <a:prstGeom prst="rect">
              <a:avLst/>
            </a:prstGeom>
          </p:spPr>
        </p:pic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62CAA7F1-F423-411A-9A54-D00AAF02BE98}"/>
                </a:ext>
              </a:extLst>
            </p:cNvPr>
            <p:cNvSpPr/>
            <p:nvPr/>
          </p:nvSpPr>
          <p:spPr>
            <a:xfrm>
              <a:off x="-67056" y="2254089"/>
              <a:ext cx="1848539" cy="540000"/>
            </a:xfrm>
            <a:custGeom>
              <a:avLst/>
              <a:gdLst>
                <a:gd name="connsiteX0" fmla="*/ 0 w 1844483"/>
                <a:gd name="connsiteY0" fmla="*/ 0 h 1106689"/>
                <a:gd name="connsiteX1" fmla="*/ 1844483 w 1844483"/>
                <a:gd name="connsiteY1" fmla="*/ 0 h 1106689"/>
                <a:gd name="connsiteX2" fmla="*/ 1844483 w 1844483"/>
                <a:gd name="connsiteY2" fmla="*/ 1106689 h 1106689"/>
                <a:gd name="connsiteX3" fmla="*/ 0 w 1844483"/>
                <a:gd name="connsiteY3" fmla="*/ 1106689 h 1106689"/>
                <a:gd name="connsiteX4" fmla="*/ 0 w 1844483"/>
                <a:gd name="connsiteY4" fmla="*/ 0 h 1106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4483" h="1106689">
                  <a:moveTo>
                    <a:pt x="0" y="0"/>
                  </a:moveTo>
                  <a:lnTo>
                    <a:pt x="1844483" y="0"/>
                  </a:lnTo>
                  <a:lnTo>
                    <a:pt x="1844483" y="1106689"/>
                  </a:lnTo>
                  <a:lnTo>
                    <a:pt x="0" y="1106689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  <a:alpha val="50000"/>
                  </a:schemeClr>
                </a:gs>
                <a:gs pos="19477">
                  <a:srgbClr val="5A5E93"/>
                </a:gs>
                <a:gs pos="31000">
                  <a:srgbClr val="002060"/>
                </a:gs>
              </a:gsLst>
              <a:lin ang="0" scaled="1"/>
            </a:gradFill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GB" sz="1100" dirty="0"/>
            </a:p>
          </p:txBody>
        </p:sp>
        <p:sp>
          <p:nvSpPr>
            <p:cNvPr id="61" name="Arrow: Pentagon 60">
              <a:extLst>
                <a:ext uri="{FF2B5EF4-FFF2-40B4-BE49-F238E27FC236}">
                  <a16:creationId xmlns:a16="http://schemas.microsoft.com/office/drawing/2014/main" id="{67B66791-B000-4046-8061-409EBC3790C2}"/>
                </a:ext>
              </a:extLst>
            </p:cNvPr>
            <p:cNvSpPr/>
            <p:nvPr/>
          </p:nvSpPr>
          <p:spPr>
            <a:xfrm>
              <a:off x="10747457" y="2254089"/>
              <a:ext cx="1573197" cy="540000"/>
            </a:xfrm>
            <a:prstGeom prst="homePlate">
              <a:avLst>
                <a:gd name="adj" fmla="val 28833"/>
              </a:avLst>
            </a:prstGeom>
            <a:solidFill>
              <a:srgbClr val="007FBE"/>
            </a:solidFill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rgbClr val="006892">
                      <a:alpha val="50000"/>
                    </a:srgb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100" kern="120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2089681-07B7-40C9-8BF1-202F73A59514}"/>
                </a:ext>
              </a:extLst>
            </p:cNvPr>
            <p:cNvSpPr/>
            <p:nvPr/>
          </p:nvSpPr>
          <p:spPr>
            <a:xfrm>
              <a:off x="1617655" y="2254089"/>
              <a:ext cx="2281870" cy="540000"/>
            </a:xfrm>
            <a:custGeom>
              <a:avLst/>
              <a:gdLst>
                <a:gd name="connsiteX0" fmla="*/ 0 w 1844483"/>
                <a:gd name="connsiteY0" fmla="*/ 0 h 1106689"/>
                <a:gd name="connsiteX1" fmla="*/ 1844483 w 1844483"/>
                <a:gd name="connsiteY1" fmla="*/ 0 h 1106689"/>
                <a:gd name="connsiteX2" fmla="*/ 1844483 w 1844483"/>
                <a:gd name="connsiteY2" fmla="*/ 1106689 h 1106689"/>
                <a:gd name="connsiteX3" fmla="*/ 0 w 1844483"/>
                <a:gd name="connsiteY3" fmla="*/ 1106689 h 1106689"/>
                <a:gd name="connsiteX4" fmla="*/ 0 w 1844483"/>
                <a:gd name="connsiteY4" fmla="*/ 0 h 1106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4483" h="1106689">
                  <a:moveTo>
                    <a:pt x="0" y="0"/>
                  </a:moveTo>
                  <a:lnTo>
                    <a:pt x="1844483" y="0"/>
                  </a:lnTo>
                  <a:lnTo>
                    <a:pt x="1844483" y="1106689"/>
                  </a:lnTo>
                  <a:lnTo>
                    <a:pt x="0" y="1106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5E93"/>
            </a:solidFill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GB" sz="1100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272C9717-0849-4AA3-88DA-EC06AEA67CEE}"/>
                </a:ext>
              </a:extLst>
            </p:cNvPr>
            <p:cNvSpPr/>
            <p:nvPr/>
          </p:nvSpPr>
          <p:spPr>
            <a:xfrm>
              <a:off x="3899526" y="2254089"/>
              <a:ext cx="2281870" cy="540000"/>
            </a:xfrm>
            <a:custGeom>
              <a:avLst/>
              <a:gdLst>
                <a:gd name="connsiteX0" fmla="*/ 0 w 1844483"/>
                <a:gd name="connsiteY0" fmla="*/ 0 h 1106689"/>
                <a:gd name="connsiteX1" fmla="*/ 1844483 w 1844483"/>
                <a:gd name="connsiteY1" fmla="*/ 0 h 1106689"/>
                <a:gd name="connsiteX2" fmla="*/ 1844483 w 1844483"/>
                <a:gd name="connsiteY2" fmla="*/ 1106689 h 1106689"/>
                <a:gd name="connsiteX3" fmla="*/ 0 w 1844483"/>
                <a:gd name="connsiteY3" fmla="*/ 1106689 h 1106689"/>
                <a:gd name="connsiteX4" fmla="*/ 0 w 1844483"/>
                <a:gd name="connsiteY4" fmla="*/ 0 h 1106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4483" h="1106689">
                  <a:moveTo>
                    <a:pt x="0" y="0"/>
                  </a:moveTo>
                  <a:lnTo>
                    <a:pt x="1844483" y="0"/>
                  </a:lnTo>
                  <a:lnTo>
                    <a:pt x="1844483" y="1106689"/>
                  </a:lnTo>
                  <a:lnTo>
                    <a:pt x="0" y="1106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GB" sz="1100" b="1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108E317-7519-47B9-8370-CE886D93A62C}"/>
                </a:ext>
              </a:extLst>
            </p:cNvPr>
            <p:cNvSpPr/>
            <p:nvPr/>
          </p:nvSpPr>
          <p:spPr>
            <a:xfrm>
              <a:off x="6181395" y="2254089"/>
              <a:ext cx="2285745" cy="540000"/>
            </a:xfrm>
            <a:custGeom>
              <a:avLst/>
              <a:gdLst>
                <a:gd name="connsiteX0" fmla="*/ 0 w 1844483"/>
                <a:gd name="connsiteY0" fmla="*/ 0 h 1106689"/>
                <a:gd name="connsiteX1" fmla="*/ 1844483 w 1844483"/>
                <a:gd name="connsiteY1" fmla="*/ 0 h 1106689"/>
                <a:gd name="connsiteX2" fmla="*/ 1844483 w 1844483"/>
                <a:gd name="connsiteY2" fmla="*/ 1106689 h 1106689"/>
                <a:gd name="connsiteX3" fmla="*/ 0 w 1844483"/>
                <a:gd name="connsiteY3" fmla="*/ 1106689 h 1106689"/>
                <a:gd name="connsiteX4" fmla="*/ 0 w 1844483"/>
                <a:gd name="connsiteY4" fmla="*/ 0 h 1106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4483" h="1106689">
                  <a:moveTo>
                    <a:pt x="0" y="0"/>
                  </a:moveTo>
                  <a:lnTo>
                    <a:pt x="1844483" y="0"/>
                  </a:lnTo>
                  <a:lnTo>
                    <a:pt x="1844483" y="1106689"/>
                  </a:lnTo>
                  <a:lnTo>
                    <a:pt x="0" y="1106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4ECA"/>
            </a:solidFill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GB" sz="1100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B1AD46E-BF88-4D33-9438-F0A20572237A}"/>
                </a:ext>
              </a:extLst>
            </p:cNvPr>
            <p:cNvSpPr/>
            <p:nvPr/>
          </p:nvSpPr>
          <p:spPr>
            <a:xfrm>
              <a:off x="8462696" y="2254089"/>
              <a:ext cx="2284761" cy="540000"/>
            </a:xfrm>
            <a:custGeom>
              <a:avLst/>
              <a:gdLst>
                <a:gd name="connsiteX0" fmla="*/ 0 w 1844483"/>
                <a:gd name="connsiteY0" fmla="*/ 0 h 1106689"/>
                <a:gd name="connsiteX1" fmla="*/ 1844483 w 1844483"/>
                <a:gd name="connsiteY1" fmla="*/ 0 h 1106689"/>
                <a:gd name="connsiteX2" fmla="*/ 1844483 w 1844483"/>
                <a:gd name="connsiteY2" fmla="*/ 1106689 h 1106689"/>
                <a:gd name="connsiteX3" fmla="*/ 0 w 1844483"/>
                <a:gd name="connsiteY3" fmla="*/ 1106689 h 1106689"/>
                <a:gd name="connsiteX4" fmla="*/ 0 w 1844483"/>
                <a:gd name="connsiteY4" fmla="*/ 0 h 1106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4483" h="1106689">
                  <a:moveTo>
                    <a:pt x="0" y="0"/>
                  </a:moveTo>
                  <a:lnTo>
                    <a:pt x="1844483" y="0"/>
                  </a:lnTo>
                  <a:lnTo>
                    <a:pt x="1844483" y="1106689"/>
                  </a:lnTo>
                  <a:lnTo>
                    <a:pt x="0" y="1106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728E"/>
            </a:solidFill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2000" tIns="41910" rIns="41910" bIns="41910" numCol="1" spcCol="1270" anchor="ctr" anchorCtr="0">
              <a:noAutofit/>
            </a:bodyPr>
            <a:lstStyle/>
            <a:p>
              <a:pPr marL="0" lvl="0" indent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100" kern="1200" dirty="0"/>
            </a:p>
          </p:txBody>
        </p:sp>
      </p:grp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D0AA9454-4E40-A78B-ADA0-16592C00EE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689307"/>
              </p:ext>
            </p:extLst>
          </p:nvPr>
        </p:nvGraphicFramePr>
        <p:xfrm>
          <a:off x="510836" y="2316531"/>
          <a:ext cx="11061400" cy="424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140">
                  <a:extLst>
                    <a:ext uri="{9D8B030D-6E8A-4147-A177-3AD203B41FA5}">
                      <a16:colId xmlns:a16="http://schemas.microsoft.com/office/drawing/2014/main" val="2775289939"/>
                    </a:ext>
                  </a:extLst>
                </a:gridCol>
                <a:gridCol w="1106140">
                  <a:extLst>
                    <a:ext uri="{9D8B030D-6E8A-4147-A177-3AD203B41FA5}">
                      <a16:colId xmlns:a16="http://schemas.microsoft.com/office/drawing/2014/main" val="624104180"/>
                    </a:ext>
                  </a:extLst>
                </a:gridCol>
                <a:gridCol w="1106140">
                  <a:extLst>
                    <a:ext uri="{9D8B030D-6E8A-4147-A177-3AD203B41FA5}">
                      <a16:colId xmlns:a16="http://schemas.microsoft.com/office/drawing/2014/main" val="585943043"/>
                    </a:ext>
                  </a:extLst>
                </a:gridCol>
                <a:gridCol w="1106140">
                  <a:extLst>
                    <a:ext uri="{9D8B030D-6E8A-4147-A177-3AD203B41FA5}">
                      <a16:colId xmlns:a16="http://schemas.microsoft.com/office/drawing/2014/main" val="2719479548"/>
                    </a:ext>
                  </a:extLst>
                </a:gridCol>
                <a:gridCol w="1106140">
                  <a:extLst>
                    <a:ext uri="{9D8B030D-6E8A-4147-A177-3AD203B41FA5}">
                      <a16:colId xmlns:a16="http://schemas.microsoft.com/office/drawing/2014/main" val="4106831650"/>
                    </a:ext>
                  </a:extLst>
                </a:gridCol>
                <a:gridCol w="1106140">
                  <a:extLst>
                    <a:ext uri="{9D8B030D-6E8A-4147-A177-3AD203B41FA5}">
                      <a16:colId xmlns:a16="http://schemas.microsoft.com/office/drawing/2014/main" val="2546841654"/>
                    </a:ext>
                  </a:extLst>
                </a:gridCol>
                <a:gridCol w="1106140">
                  <a:extLst>
                    <a:ext uri="{9D8B030D-6E8A-4147-A177-3AD203B41FA5}">
                      <a16:colId xmlns:a16="http://schemas.microsoft.com/office/drawing/2014/main" val="1444017718"/>
                    </a:ext>
                  </a:extLst>
                </a:gridCol>
                <a:gridCol w="1106140">
                  <a:extLst>
                    <a:ext uri="{9D8B030D-6E8A-4147-A177-3AD203B41FA5}">
                      <a16:colId xmlns:a16="http://schemas.microsoft.com/office/drawing/2014/main" val="1714452873"/>
                    </a:ext>
                  </a:extLst>
                </a:gridCol>
                <a:gridCol w="1106140">
                  <a:extLst>
                    <a:ext uri="{9D8B030D-6E8A-4147-A177-3AD203B41FA5}">
                      <a16:colId xmlns:a16="http://schemas.microsoft.com/office/drawing/2014/main" val="2559792425"/>
                    </a:ext>
                  </a:extLst>
                </a:gridCol>
                <a:gridCol w="1106140">
                  <a:extLst>
                    <a:ext uri="{9D8B030D-6E8A-4147-A177-3AD203B41FA5}">
                      <a16:colId xmlns:a16="http://schemas.microsoft.com/office/drawing/2014/main" val="1451769861"/>
                    </a:ext>
                  </a:extLst>
                </a:gridCol>
              </a:tblGrid>
              <a:tr h="42454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2016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2017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2018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2019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2020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2021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2022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2023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2024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2025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560034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5CC0854-FE5B-9541-AB01-0FED9C6D965F}"/>
              </a:ext>
            </a:extLst>
          </p:cNvPr>
          <p:cNvSpPr txBox="1"/>
          <p:nvPr/>
        </p:nvSpPr>
        <p:spPr>
          <a:xfrm>
            <a:off x="5465222" y="5589077"/>
            <a:ext cx="1405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  <a:latin typeface="+mj-lt"/>
              </a:rPr>
              <a:t>Masterplan2040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868993-C0C8-63A3-9890-DBAE31F3EE45}"/>
              </a:ext>
            </a:extLst>
          </p:cNvPr>
          <p:cNvSpPr txBox="1"/>
          <p:nvPr/>
        </p:nvSpPr>
        <p:spPr>
          <a:xfrm>
            <a:off x="3588094" y="4525500"/>
            <a:ext cx="26056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sz="1400" b="1" dirty="0">
                <a:solidFill>
                  <a:srgbClr val="0055A0"/>
                </a:solidFill>
                <a:latin typeface="+mj-lt"/>
              </a:rPr>
              <a:t>2019-2020 Environment Report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70D369-2E37-DD8D-A503-5863BB668DE0}"/>
              </a:ext>
            </a:extLst>
          </p:cNvPr>
          <p:cNvSpPr txBox="1"/>
          <p:nvPr/>
        </p:nvSpPr>
        <p:spPr>
          <a:xfrm>
            <a:off x="4230544" y="3208527"/>
            <a:ext cx="17158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GB" sz="1400" b="1" dirty="0">
                <a:solidFill>
                  <a:srgbClr val="0055A0"/>
                </a:solidFill>
                <a:latin typeface="+mj-lt"/>
              </a:rPr>
              <a:t>2017-2018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GB" sz="1400" b="1" dirty="0">
                <a:solidFill>
                  <a:srgbClr val="0055A0"/>
                </a:solidFill>
                <a:latin typeface="+mj-lt"/>
              </a:rPr>
              <a:t>Environment Report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982F4D-0BCE-9A16-0D6C-56FBC36D41BA}"/>
              </a:ext>
            </a:extLst>
          </p:cNvPr>
          <p:cNvSpPr txBox="1"/>
          <p:nvPr/>
        </p:nvSpPr>
        <p:spPr>
          <a:xfrm>
            <a:off x="9621380" y="3893373"/>
            <a:ext cx="2623535" cy="305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rgbClr val="0055A0"/>
                </a:solidFill>
                <a:latin typeface="+mj-lt"/>
              </a:rPr>
              <a:t>2021-2022 </a:t>
            </a:r>
            <a:r>
              <a:rPr lang="en-GB" sz="1400" b="1" dirty="0">
                <a:solidFill>
                  <a:srgbClr val="0055A0"/>
                </a:solidFill>
                <a:latin typeface="+mj-lt"/>
              </a:rPr>
              <a:t>Environment Report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95934F-FB24-02E6-5820-964EAEEAFDFA}"/>
              </a:ext>
            </a:extLst>
          </p:cNvPr>
          <p:cNvSpPr txBox="1"/>
          <p:nvPr/>
        </p:nvSpPr>
        <p:spPr>
          <a:xfrm>
            <a:off x="10158527" y="3080710"/>
            <a:ext cx="176168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sz="1400" dirty="0">
                <a:solidFill>
                  <a:srgbClr val="0055A0"/>
                </a:solidFill>
                <a:latin typeface="+mj-lt"/>
              </a:rPr>
              <a:t>2023-2024 </a:t>
            </a:r>
            <a:r>
              <a:rPr lang="en-GB" sz="1400" b="1" dirty="0">
                <a:solidFill>
                  <a:srgbClr val="0055A0"/>
                </a:solidFill>
                <a:latin typeface="+mj-lt"/>
              </a:rPr>
              <a:t>Environment Report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9056A45-92B9-9746-26C7-A1EB23795EBB}"/>
              </a:ext>
            </a:extLst>
          </p:cNvPr>
          <p:cNvSpPr txBox="1"/>
          <p:nvPr/>
        </p:nvSpPr>
        <p:spPr>
          <a:xfrm>
            <a:off x="3838988" y="4822700"/>
            <a:ext cx="23483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Calibri" panose="020F0502020204030204" pitchFamily="34" charset="0"/>
              </a:rPr>
              <a:t>Environmental Responsible Procurement Policy Project</a:t>
            </a:r>
          </a:p>
        </p:txBody>
      </p:sp>
      <p:cxnSp>
        <p:nvCxnSpPr>
          <p:cNvPr id="29" name="Elbow Connector 28">
            <a:extLst>
              <a:ext uri="{FF2B5EF4-FFF2-40B4-BE49-F238E27FC236}">
                <a16:creationId xmlns:a16="http://schemas.microsoft.com/office/drawing/2014/main" id="{CDE0A79F-AB91-CBFF-EE4E-18FE28D5EE84}"/>
              </a:ext>
            </a:extLst>
          </p:cNvPr>
          <p:cNvCxnSpPr>
            <a:cxnSpLocks/>
          </p:cNvCxnSpPr>
          <p:nvPr/>
        </p:nvCxnSpPr>
        <p:spPr>
          <a:xfrm rot="5400000">
            <a:off x="3383541" y="3014414"/>
            <a:ext cx="1012542" cy="51262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C68F402-5E93-22F7-5323-95E5743860E7}"/>
              </a:ext>
            </a:extLst>
          </p:cNvPr>
          <p:cNvSpPr txBox="1"/>
          <p:nvPr/>
        </p:nvSpPr>
        <p:spPr>
          <a:xfrm>
            <a:off x="2691191" y="3747906"/>
            <a:ext cx="24661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Materiality analysis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Environmental Noise policy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6C3839D-A450-A53D-DF37-8C9183F68337}"/>
              </a:ext>
            </a:extLst>
          </p:cNvPr>
          <p:cNvSpPr txBox="1"/>
          <p:nvPr/>
        </p:nvSpPr>
        <p:spPr>
          <a:xfrm>
            <a:off x="9611487" y="4125598"/>
            <a:ext cx="2631313" cy="519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Environmentally Responsible Procurement Policy </a:t>
            </a:r>
            <a:endParaRPr lang="en-GB" sz="14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2B21CC8-ACB5-CAD1-8EEE-43378DE3E5A0}"/>
              </a:ext>
            </a:extLst>
          </p:cNvPr>
          <p:cNvSpPr txBox="1"/>
          <p:nvPr/>
        </p:nvSpPr>
        <p:spPr>
          <a:xfrm>
            <a:off x="2413493" y="3204713"/>
            <a:ext cx="14865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GB" sz="1400" b="1" dirty="0">
                <a:solidFill>
                  <a:srgbClr val="7030A0"/>
                </a:solidFill>
                <a:latin typeface="+mj-lt"/>
              </a:rPr>
              <a:t>Baseline year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B1BAB98-80A1-EDDF-D7EA-27D69E759AA4}"/>
              </a:ext>
            </a:extLst>
          </p:cNvPr>
          <p:cNvSpPr txBox="1"/>
          <p:nvPr/>
        </p:nvSpPr>
        <p:spPr>
          <a:xfrm>
            <a:off x="7674219" y="4449343"/>
            <a:ext cx="1164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7030A0"/>
                </a:solidFill>
                <a:latin typeface="+mj-lt"/>
              </a:rPr>
              <a:t>Energy Performance plan</a:t>
            </a:r>
          </a:p>
        </p:txBody>
      </p:sp>
      <p:cxnSp>
        <p:nvCxnSpPr>
          <p:cNvPr id="44" name="Elbow Connector 43">
            <a:extLst>
              <a:ext uri="{FF2B5EF4-FFF2-40B4-BE49-F238E27FC236}">
                <a16:creationId xmlns:a16="http://schemas.microsoft.com/office/drawing/2014/main" id="{E2BF554C-C996-2F2C-C1B0-1C3F9E223B06}"/>
              </a:ext>
            </a:extLst>
          </p:cNvPr>
          <p:cNvCxnSpPr>
            <a:cxnSpLocks/>
          </p:cNvCxnSpPr>
          <p:nvPr/>
        </p:nvCxnSpPr>
        <p:spPr>
          <a:xfrm rot="16200000" flipH="1">
            <a:off x="7194061" y="3459347"/>
            <a:ext cx="2375942" cy="94754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FB571CA-AC3B-1F6D-74F8-13F77318D00A}"/>
              </a:ext>
            </a:extLst>
          </p:cNvPr>
          <p:cNvSpPr txBox="1"/>
          <p:nvPr/>
        </p:nvSpPr>
        <p:spPr>
          <a:xfrm>
            <a:off x="8822735" y="4719419"/>
            <a:ext cx="13653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7030A0"/>
                </a:solidFill>
                <a:latin typeface="+mj-lt"/>
              </a:rPr>
              <a:t>ISO50001 certification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8A975A9-D04F-6B64-6A02-021641005A48}"/>
              </a:ext>
            </a:extLst>
          </p:cNvPr>
          <p:cNvSpPr txBox="1"/>
          <p:nvPr/>
        </p:nvSpPr>
        <p:spPr>
          <a:xfrm>
            <a:off x="7344200" y="5373634"/>
            <a:ext cx="48080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Green Village</a:t>
            </a:r>
          </a:p>
          <a:p>
            <a:r>
              <a:rPr lang="en-GB" sz="1400" b="1" i="0" dirty="0">
                <a:solidFill>
                  <a:schemeClr val="accent1">
                    <a:lumMod val="75000"/>
                  </a:schemeClr>
                </a:solidFill>
                <a:effectLst/>
                <a:latin typeface="+mj-lt"/>
              </a:rPr>
              <a:t>Innovation Programme on Environmental Applications</a:t>
            </a:r>
            <a:endParaRPr lang="en-GB" sz="14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05E8271-A195-F5C0-DF60-DC6FCD77960D}"/>
              </a:ext>
            </a:extLst>
          </p:cNvPr>
          <p:cNvSpPr txBox="1"/>
          <p:nvPr/>
        </p:nvSpPr>
        <p:spPr>
          <a:xfrm>
            <a:off x="1132548" y="3756266"/>
            <a:ext cx="148657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Environmental Protection Steering Board</a:t>
            </a:r>
          </a:p>
        </p:txBody>
      </p:sp>
      <p:sp>
        <p:nvSpPr>
          <p:cNvPr id="31" name="Title 6">
            <a:extLst>
              <a:ext uri="{FF2B5EF4-FFF2-40B4-BE49-F238E27FC236}">
                <a16:creationId xmlns:a16="http://schemas.microsoft.com/office/drawing/2014/main" id="{C7312BE0-8EE2-E950-D5A4-ACA33ED4979D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STRATEGIC </a:t>
            </a:r>
            <a:r>
              <a:rPr lang="fr-CH" sz="4000" spc="-300" dirty="0">
                <a:latin typeface="Franklin Gothic Heavy" panose="020B0903020102020204" pitchFamily="34" charset="0"/>
              </a:rPr>
              <a:t>ACTIONS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27FE20-EBA2-1654-654D-E1943D8A7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088DCD8-B28E-3234-8E1B-14424F9D3E9E}"/>
              </a:ext>
            </a:extLst>
          </p:cNvPr>
          <p:cNvSpPr txBox="1"/>
          <p:nvPr/>
        </p:nvSpPr>
        <p:spPr>
          <a:xfrm>
            <a:off x="299702" y="3181824"/>
            <a:ext cx="148657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Energy Management Panel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3B79D6E-3E84-79D1-06B1-E78E67791874}"/>
              </a:ext>
            </a:extLst>
          </p:cNvPr>
          <p:cNvCxnSpPr/>
          <p:nvPr/>
        </p:nvCxnSpPr>
        <p:spPr>
          <a:xfrm>
            <a:off x="6807200" y="2832190"/>
            <a:ext cx="0" cy="2988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A2BD392-3FB7-E42E-A0C4-9A4DD7AC5924}"/>
              </a:ext>
            </a:extLst>
          </p:cNvPr>
          <p:cNvCxnSpPr/>
          <p:nvPr/>
        </p:nvCxnSpPr>
        <p:spPr>
          <a:xfrm>
            <a:off x="7344200" y="2814994"/>
            <a:ext cx="0" cy="2988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27061A3-C865-5406-BA79-453BFA35AF13}"/>
              </a:ext>
            </a:extLst>
          </p:cNvPr>
          <p:cNvCxnSpPr>
            <a:cxnSpLocks/>
          </p:cNvCxnSpPr>
          <p:nvPr/>
        </p:nvCxnSpPr>
        <p:spPr>
          <a:xfrm>
            <a:off x="7674400" y="2784067"/>
            <a:ext cx="0" cy="23270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413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1363B78-B3D2-29AD-0349-D202CD3BF7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4900" y="1141164"/>
            <a:ext cx="10335531" cy="5094132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A46D3522-2804-F3FB-31CC-3711E2938806}"/>
              </a:ext>
            </a:extLst>
          </p:cNvPr>
          <p:cNvSpPr/>
          <p:nvPr/>
        </p:nvSpPr>
        <p:spPr bwMode="auto">
          <a:xfrm>
            <a:off x="245022" y="415330"/>
            <a:ext cx="11701956" cy="604781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fr-CH" sz="4000" spc="-300" dirty="0">
                <a:solidFill>
                  <a:srgbClr val="006892"/>
                </a:solidFill>
                <a:latin typeface="Franklin Gothic Heavy" panose="020B0903020102020204" pitchFamily="34" charset="0"/>
              </a:rPr>
              <a:t>MATERIALITY</a:t>
            </a:r>
            <a:endParaRPr lang="en-GB" sz="4000" spc="-300" dirty="0">
              <a:latin typeface="Franklin Gothic Heavy" panose="020B09030201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5C1057-1EFC-BFF8-1DA0-329521913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54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B563E81-4EDE-46E3-4AD5-73D8D55DC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2236" cy="16812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1A5478C9-C524-4E29-98D0-F3D9DB9036A1}"/>
              </a:ext>
            </a:extLst>
          </p:cNvPr>
          <p:cNvGrpSpPr/>
          <p:nvPr/>
        </p:nvGrpSpPr>
        <p:grpSpPr>
          <a:xfrm>
            <a:off x="0" y="1659029"/>
            <a:ext cx="12207951" cy="5210259"/>
            <a:chOff x="0" y="1659029"/>
            <a:chExt cx="12207951" cy="5210259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F6979078-991C-A418-1D94-ED497AF694D3}"/>
                </a:ext>
              </a:extLst>
            </p:cNvPr>
            <p:cNvSpPr/>
            <p:nvPr/>
          </p:nvSpPr>
          <p:spPr>
            <a:xfrm>
              <a:off x="0" y="1659029"/>
              <a:ext cx="12207951" cy="5210259"/>
            </a:xfrm>
            <a:prstGeom prst="rect">
              <a:avLst/>
            </a:prstGeom>
            <a:solidFill>
              <a:srgbClr val="DCEE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31F9A495-BB7A-8F5E-A70A-750804212E61}"/>
                </a:ext>
              </a:extLst>
            </p:cNvPr>
            <p:cNvSpPr/>
            <p:nvPr/>
          </p:nvSpPr>
          <p:spPr>
            <a:xfrm>
              <a:off x="4642763" y="2586841"/>
              <a:ext cx="1496291" cy="3647704"/>
            </a:xfrm>
            <a:prstGeom prst="roundRect">
              <a:avLst>
                <a:gd name="adj" fmla="val 50000"/>
              </a:avLst>
            </a:prstGeom>
            <a:solidFill>
              <a:srgbClr val="BBDE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61FDD558-8CD6-65BE-075D-2F6A271850A5}"/>
                </a:ext>
              </a:extLst>
            </p:cNvPr>
            <p:cNvSpPr/>
            <p:nvPr/>
          </p:nvSpPr>
          <p:spPr>
            <a:xfrm rot="5400000">
              <a:off x="1912969" y="1301387"/>
              <a:ext cx="603663" cy="1496291"/>
            </a:xfrm>
            <a:prstGeom prst="roundRect">
              <a:avLst>
                <a:gd name="adj" fmla="val 50000"/>
              </a:avLst>
            </a:prstGeom>
            <a:solidFill>
              <a:srgbClr val="BBDE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C042ED3-E732-9D8C-5581-CB672AFB7706}"/>
                </a:ext>
              </a:extLst>
            </p:cNvPr>
            <p:cNvSpPr txBox="1"/>
            <p:nvPr/>
          </p:nvSpPr>
          <p:spPr>
            <a:xfrm>
              <a:off x="4759164" y="3982384"/>
              <a:ext cx="12634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+mj-lt"/>
                </a:rPr>
                <a:t>Purchased electricity</a:t>
              </a:r>
            </a:p>
          </p:txBody>
        </p:sp>
        <p:pic>
          <p:nvPicPr>
            <p:cNvPr id="11" name="Graphic 10" descr="High voltage outline">
              <a:extLst>
                <a:ext uri="{FF2B5EF4-FFF2-40B4-BE49-F238E27FC236}">
                  <a16:creationId xmlns:a16="http://schemas.microsoft.com/office/drawing/2014/main" id="{DD6015B2-9912-C8A6-959E-4A7FF2AA31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933707" y="3067984"/>
              <a:ext cx="914400" cy="914400"/>
            </a:xfrm>
            <a:prstGeom prst="rect">
              <a:avLst/>
            </a:prstGeom>
          </p:spPr>
        </p:pic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FF8AD114-6B7F-F88E-9315-DF4E6EBE6A2C}"/>
                </a:ext>
              </a:extLst>
            </p:cNvPr>
            <p:cNvSpPr/>
            <p:nvPr/>
          </p:nvSpPr>
          <p:spPr>
            <a:xfrm>
              <a:off x="1051215" y="2586842"/>
              <a:ext cx="2418652" cy="3645724"/>
            </a:xfrm>
            <a:prstGeom prst="roundRect">
              <a:avLst>
                <a:gd name="adj" fmla="val 27213"/>
              </a:avLst>
            </a:prstGeom>
            <a:solidFill>
              <a:srgbClr val="BBDE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E7568D3-0E37-48C4-D92B-49E8685F390E}"/>
                </a:ext>
              </a:extLst>
            </p:cNvPr>
            <p:cNvSpPr txBox="1"/>
            <p:nvPr/>
          </p:nvSpPr>
          <p:spPr>
            <a:xfrm>
              <a:off x="1930614" y="4601956"/>
              <a:ext cx="6126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+mj-lt"/>
                </a:rPr>
                <a:t>Vehicles</a:t>
              </a:r>
            </a:p>
          </p:txBody>
        </p:sp>
        <p:pic>
          <p:nvPicPr>
            <p:cNvPr id="17" name="Graphic 16" descr="Truck outline">
              <a:extLst>
                <a:ext uri="{FF2B5EF4-FFF2-40B4-BE49-F238E27FC236}">
                  <a16:creationId xmlns:a16="http://schemas.microsoft.com/office/drawing/2014/main" id="{980BB33F-A688-C64E-E9DC-28127C5EA8B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779748" y="3870042"/>
              <a:ext cx="914400" cy="914400"/>
            </a:xfrm>
            <a:prstGeom prst="rect">
              <a:avLst/>
            </a:prstGeom>
          </p:spPr>
        </p:pic>
        <p:pic>
          <p:nvPicPr>
            <p:cNvPr id="19" name="Graphic 18" descr="Atom outline">
              <a:extLst>
                <a:ext uri="{FF2B5EF4-FFF2-40B4-BE49-F238E27FC236}">
                  <a16:creationId xmlns:a16="http://schemas.microsoft.com/office/drawing/2014/main" id="{8E3075AE-5B22-B14C-CE4C-27023F12916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779748" y="2732314"/>
              <a:ext cx="914400" cy="9144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2C6F9E9-AAFD-47D2-0239-86886AC0D033}"/>
                </a:ext>
              </a:extLst>
            </p:cNvPr>
            <p:cNvSpPr txBox="1"/>
            <p:nvPr/>
          </p:nvSpPr>
          <p:spPr>
            <a:xfrm>
              <a:off x="1682149" y="3572378"/>
              <a:ext cx="11095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+mj-lt"/>
                </a:rPr>
                <a:t>Particle Detectors</a:t>
              </a:r>
            </a:p>
            <a:p>
              <a:pPr algn="ctr"/>
              <a:r>
                <a:rPr lang="en-GB" sz="1000" dirty="0">
                  <a:latin typeface="+mj-lt"/>
                </a:rPr>
                <a:t>Accelerators</a:t>
              </a:r>
            </a:p>
          </p:txBody>
        </p:sp>
        <p:pic>
          <p:nvPicPr>
            <p:cNvPr id="22" name="Graphic 21" descr="Building outline">
              <a:extLst>
                <a:ext uri="{FF2B5EF4-FFF2-40B4-BE49-F238E27FC236}">
                  <a16:creationId xmlns:a16="http://schemas.microsoft.com/office/drawing/2014/main" id="{A2C0F630-8B42-5ADF-0DED-5C73FF3749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779748" y="4901096"/>
              <a:ext cx="914400" cy="91440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EDBD0EB-9B78-AAAB-A64F-05772FB8F585}"/>
                </a:ext>
              </a:extLst>
            </p:cNvPr>
            <p:cNvSpPr txBox="1"/>
            <p:nvPr/>
          </p:nvSpPr>
          <p:spPr>
            <a:xfrm>
              <a:off x="1981109" y="5786352"/>
              <a:ext cx="5116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+mj-lt"/>
                </a:rPr>
                <a:t>Assets</a:t>
              </a:r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6D7119F4-4AC7-5FDF-F0CB-4B190D26B4CA}"/>
                </a:ext>
              </a:extLst>
            </p:cNvPr>
            <p:cNvSpPr/>
            <p:nvPr/>
          </p:nvSpPr>
          <p:spPr>
            <a:xfrm>
              <a:off x="7240695" y="2586841"/>
              <a:ext cx="3918857" cy="3645725"/>
            </a:xfrm>
            <a:prstGeom prst="roundRect">
              <a:avLst>
                <a:gd name="adj" fmla="val 23748"/>
              </a:avLst>
            </a:prstGeom>
            <a:solidFill>
              <a:srgbClr val="BBDE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8" name="Graphic 27" descr="Water outline">
              <a:extLst>
                <a:ext uri="{FF2B5EF4-FFF2-40B4-BE49-F238E27FC236}">
                  <a16:creationId xmlns:a16="http://schemas.microsoft.com/office/drawing/2014/main" id="{9FFE0E15-8273-3058-2019-B74AD04F842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8742923" y="3022242"/>
              <a:ext cx="914400" cy="914400"/>
            </a:xfrm>
            <a:prstGeom prst="rect">
              <a:avLst/>
            </a:prstGeom>
          </p:spPr>
        </p:pic>
        <p:pic>
          <p:nvPicPr>
            <p:cNvPr id="30" name="Graphic 29" descr="Aeroplane outline">
              <a:extLst>
                <a:ext uri="{FF2B5EF4-FFF2-40B4-BE49-F238E27FC236}">
                  <a16:creationId xmlns:a16="http://schemas.microsoft.com/office/drawing/2014/main" id="{146B1034-5BA2-C070-284C-713E34D609D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9817266" y="3022242"/>
              <a:ext cx="914400" cy="914400"/>
            </a:xfrm>
            <a:prstGeom prst="rect">
              <a:avLst/>
            </a:prstGeom>
          </p:spPr>
        </p:pic>
        <p:pic>
          <p:nvPicPr>
            <p:cNvPr id="32" name="Graphic 31" descr="Car outline">
              <a:extLst>
                <a:ext uri="{FF2B5EF4-FFF2-40B4-BE49-F238E27FC236}">
                  <a16:creationId xmlns:a16="http://schemas.microsoft.com/office/drawing/2014/main" id="{7FA5FC19-497C-BB3B-D359-7F60F9E1E23E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7699872" y="4463143"/>
              <a:ext cx="914400" cy="914400"/>
            </a:xfrm>
            <a:prstGeom prst="rect">
              <a:avLst/>
            </a:prstGeom>
          </p:spPr>
        </p:pic>
        <p:pic>
          <p:nvPicPr>
            <p:cNvPr id="36" name="Graphic 35" descr="Fork and knife outline">
              <a:extLst>
                <a:ext uri="{FF2B5EF4-FFF2-40B4-BE49-F238E27FC236}">
                  <a16:creationId xmlns:a16="http://schemas.microsoft.com/office/drawing/2014/main" id="{1783CE55-1239-8EA9-FDE6-8947557749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8902866" y="4463143"/>
              <a:ext cx="914400" cy="914400"/>
            </a:xfrm>
            <a:prstGeom prst="rect">
              <a:avLst/>
            </a:prstGeom>
          </p:spPr>
        </p:pic>
        <p:pic>
          <p:nvPicPr>
            <p:cNvPr id="40" name="Graphic 39" descr="Recycle outline">
              <a:extLst>
                <a:ext uri="{FF2B5EF4-FFF2-40B4-BE49-F238E27FC236}">
                  <a16:creationId xmlns:a16="http://schemas.microsoft.com/office/drawing/2014/main" id="{E89FB81B-A5DC-AD28-FF65-0007132541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7623428" y="3022242"/>
              <a:ext cx="914400" cy="914400"/>
            </a:xfrm>
            <a:prstGeom prst="rect">
              <a:avLst/>
            </a:prstGeom>
          </p:spPr>
        </p:pic>
        <p:pic>
          <p:nvPicPr>
            <p:cNvPr id="42" name="Graphic 41" descr="Shopping basket outline">
              <a:extLst>
                <a:ext uri="{FF2B5EF4-FFF2-40B4-BE49-F238E27FC236}">
                  <a16:creationId xmlns:a16="http://schemas.microsoft.com/office/drawing/2014/main" id="{7BB668E2-C1F9-3C0A-E60A-8B90675396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10009442" y="4463143"/>
              <a:ext cx="914400" cy="914400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C08DFF4-9CD4-9676-7CC9-318A59C1F721}"/>
                </a:ext>
              </a:extLst>
            </p:cNvPr>
            <p:cNvSpPr txBox="1"/>
            <p:nvPr/>
          </p:nvSpPr>
          <p:spPr>
            <a:xfrm>
              <a:off x="7448884" y="3982384"/>
              <a:ext cx="10695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+mj-lt"/>
                </a:rPr>
                <a:t>Waste treatment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98DDDFE-0CA8-DD2D-599C-74DC9C780987}"/>
                </a:ext>
              </a:extLst>
            </p:cNvPr>
            <p:cNvSpPr txBox="1"/>
            <p:nvPr/>
          </p:nvSpPr>
          <p:spPr>
            <a:xfrm>
              <a:off x="8638593" y="3982384"/>
              <a:ext cx="11624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+mj-lt"/>
                </a:rPr>
                <a:t>Water  purification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C3EA296-0A52-9E07-CDCF-80BB38742614}"/>
                </a:ext>
              </a:extLst>
            </p:cNvPr>
            <p:cNvSpPr txBox="1"/>
            <p:nvPr/>
          </p:nvSpPr>
          <p:spPr>
            <a:xfrm>
              <a:off x="9761653" y="3982384"/>
              <a:ext cx="97654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+mj-lt"/>
                </a:rPr>
                <a:t>Business Travel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7466626-DAEE-922A-55D5-735C9668D31C}"/>
                </a:ext>
              </a:extLst>
            </p:cNvPr>
            <p:cNvSpPr txBox="1"/>
            <p:nvPr/>
          </p:nvSpPr>
          <p:spPr>
            <a:xfrm>
              <a:off x="7492467" y="5497507"/>
              <a:ext cx="13292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+mj-lt"/>
                </a:rPr>
                <a:t>Employee Commuting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42973CF-AD17-CF38-D921-966C27BC6469}"/>
                </a:ext>
              </a:extLst>
            </p:cNvPr>
            <p:cNvSpPr txBox="1"/>
            <p:nvPr/>
          </p:nvSpPr>
          <p:spPr>
            <a:xfrm>
              <a:off x="9000714" y="5497507"/>
              <a:ext cx="6222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+mj-lt"/>
                </a:rPr>
                <a:t>Catering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35DE668-9378-9EC7-EB3F-0C34DE6632C5}"/>
                </a:ext>
              </a:extLst>
            </p:cNvPr>
            <p:cNvSpPr txBox="1"/>
            <p:nvPr/>
          </p:nvSpPr>
          <p:spPr>
            <a:xfrm>
              <a:off x="10034852" y="5497507"/>
              <a:ext cx="8963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+mj-lt"/>
                </a:rPr>
                <a:t>Procurement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E1509F9-38FE-C91B-79A1-F4C70B01E4DB}"/>
                </a:ext>
              </a:extLst>
            </p:cNvPr>
            <p:cNvSpPr txBox="1"/>
            <p:nvPr/>
          </p:nvSpPr>
          <p:spPr>
            <a:xfrm>
              <a:off x="1776411" y="1797108"/>
              <a:ext cx="876778" cy="5001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>
                  <a:latin typeface="+mj-lt"/>
                </a:rPr>
                <a:t>SCOPE 1</a:t>
              </a:r>
            </a:p>
            <a:p>
              <a:pPr algn="ctr"/>
              <a:r>
                <a:rPr lang="en-GB" sz="1050" dirty="0">
                  <a:latin typeface="+mj-lt"/>
                </a:rPr>
                <a:t>Direct</a:t>
              </a:r>
            </a:p>
          </p:txBody>
        </p:sp>
        <p:sp>
          <p:nvSpPr>
            <p:cNvPr id="50" name="Rounded Rectangle 49">
              <a:extLst>
                <a:ext uri="{FF2B5EF4-FFF2-40B4-BE49-F238E27FC236}">
                  <a16:creationId xmlns:a16="http://schemas.microsoft.com/office/drawing/2014/main" id="{CA89CCA9-DFE9-0911-D5D0-E8EE4A47E915}"/>
                </a:ext>
              </a:extLst>
            </p:cNvPr>
            <p:cNvSpPr/>
            <p:nvPr/>
          </p:nvSpPr>
          <p:spPr>
            <a:xfrm rot="5400000">
              <a:off x="5071075" y="1338848"/>
              <a:ext cx="603663" cy="1496291"/>
            </a:xfrm>
            <a:prstGeom prst="roundRect">
              <a:avLst>
                <a:gd name="adj" fmla="val 50000"/>
              </a:avLst>
            </a:prstGeom>
            <a:solidFill>
              <a:srgbClr val="BBDE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8E4E851-A41B-17B8-25B7-65AFF938BF17}"/>
                </a:ext>
              </a:extLst>
            </p:cNvPr>
            <p:cNvSpPr txBox="1"/>
            <p:nvPr/>
          </p:nvSpPr>
          <p:spPr>
            <a:xfrm>
              <a:off x="4934517" y="1834569"/>
              <a:ext cx="876779" cy="5001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>
                  <a:latin typeface="+mj-lt"/>
                </a:rPr>
                <a:t>SCOPE 2</a:t>
              </a:r>
            </a:p>
            <a:p>
              <a:pPr algn="ctr"/>
              <a:r>
                <a:rPr lang="en-GB" sz="1050" dirty="0">
                  <a:latin typeface="+mj-lt"/>
                </a:rPr>
                <a:t>Indirect</a:t>
              </a:r>
            </a:p>
          </p:txBody>
        </p:sp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62B5927E-0166-7AE7-E748-61C2EE303C59}"/>
                </a:ext>
              </a:extLst>
            </p:cNvPr>
            <p:cNvSpPr/>
            <p:nvPr/>
          </p:nvSpPr>
          <p:spPr>
            <a:xfrm rot="5400000">
              <a:off x="8955290" y="1327933"/>
              <a:ext cx="603663" cy="1496291"/>
            </a:xfrm>
            <a:prstGeom prst="roundRect">
              <a:avLst>
                <a:gd name="adj" fmla="val 50000"/>
              </a:avLst>
            </a:prstGeom>
            <a:solidFill>
              <a:srgbClr val="BBDE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0CB5384-E071-F34E-BD8C-0D418A30C965}"/>
                </a:ext>
              </a:extLst>
            </p:cNvPr>
            <p:cNvSpPr txBox="1"/>
            <p:nvPr/>
          </p:nvSpPr>
          <p:spPr>
            <a:xfrm>
              <a:off x="8818732" y="1823654"/>
              <a:ext cx="876779" cy="5001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>
                  <a:latin typeface="+mj-lt"/>
                </a:rPr>
                <a:t>SCOPE 3</a:t>
              </a:r>
            </a:p>
            <a:p>
              <a:pPr algn="ctr"/>
              <a:r>
                <a:rPr lang="en-GB" sz="1050" dirty="0">
                  <a:latin typeface="+mj-lt"/>
                </a:rPr>
                <a:t>Indirect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33E57-EF7D-706F-EB0C-B5ACA0419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93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259F2D9E-B1D0-7853-BA13-0042CF664C37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CB8230B-4DF5-E2E0-D31C-0B7BC96A397C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0A449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BF98D1B-401A-6121-78B4-5548FA2321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79" t="1613" r="1461" b="1594"/>
            <a:stretch/>
          </p:blipFill>
          <p:spPr>
            <a:xfrm>
              <a:off x="962890" y="44532"/>
              <a:ext cx="10266219" cy="6768936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E38352-AC90-6D32-B0F5-F02E02A3E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81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D3F07FB3-5429-5832-F45A-A70FB4A2907E}"/>
              </a:ext>
            </a:extLst>
          </p:cNvPr>
          <p:cNvSpPr/>
          <p:nvPr/>
        </p:nvSpPr>
        <p:spPr>
          <a:xfrm>
            <a:off x="0" y="-15880"/>
            <a:ext cx="12192000" cy="6873879"/>
          </a:xfrm>
          <a:prstGeom prst="rect">
            <a:avLst/>
          </a:prstGeom>
          <a:solidFill>
            <a:srgbClr val="0A44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8738F7-9825-4B53-2C3B-E6B3ED3DCBBB}"/>
              </a:ext>
            </a:extLst>
          </p:cNvPr>
          <p:cNvSpPr/>
          <p:nvPr/>
        </p:nvSpPr>
        <p:spPr>
          <a:xfrm>
            <a:off x="2560529" y="1037400"/>
            <a:ext cx="2925373" cy="1700516"/>
          </a:xfrm>
          <a:prstGeom prst="rect">
            <a:avLst/>
          </a:prstGeom>
          <a:solidFill>
            <a:srgbClr val="5EC9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b="1" dirty="0">
              <a:solidFill>
                <a:srgbClr val="0A4493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FE51BA-492A-B4DA-6F04-42B511286E38}"/>
              </a:ext>
            </a:extLst>
          </p:cNvPr>
          <p:cNvSpPr/>
          <p:nvPr/>
        </p:nvSpPr>
        <p:spPr>
          <a:xfrm>
            <a:off x="2560529" y="2831710"/>
            <a:ext cx="2925373" cy="1734683"/>
          </a:xfrm>
          <a:prstGeom prst="rect">
            <a:avLst/>
          </a:prstGeom>
          <a:solidFill>
            <a:srgbClr val="54B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b="1" dirty="0">
              <a:solidFill>
                <a:srgbClr val="0A4493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5C9261A-7CA0-6305-A838-6F731A32FB98}"/>
              </a:ext>
            </a:extLst>
          </p:cNvPr>
          <p:cNvSpPr/>
          <p:nvPr/>
        </p:nvSpPr>
        <p:spPr>
          <a:xfrm>
            <a:off x="2560529" y="4652479"/>
            <a:ext cx="2925373" cy="1786064"/>
          </a:xfrm>
          <a:prstGeom prst="rect">
            <a:avLst/>
          </a:prstGeom>
          <a:solidFill>
            <a:srgbClr val="54B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b="1" dirty="0">
              <a:solidFill>
                <a:srgbClr val="0A4493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3402866-A6C9-F528-DB7B-6104B0F94A82}"/>
              </a:ext>
            </a:extLst>
          </p:cNvPr>
          <p:cNvSpPr/>
          <p:nvPr/>
        </p:nvSpPr>
        <p:spPr>
          <a:xfrm>
            <a:off x="6620892" y="1023545"/>
            <a:ext cx="2998405" cy="1334258"/>
          </a:xfrm>
          <a:prstGeom prst="rect">
            <a:avLst/>
          </a:prstGeom>
          <a:solidFill>
            <a:srgbClr val="5EC9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rgbClr val="0A4493"/>
              </a:solidFill>
              <a:latin typeface="Impact" panose="020B0806030902050204" pitchFamily="34" charset="0"/>
              <a:cs typeface="Corsiva Hebrew" pitchFamily="2" charset="-79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54A17DB-3E82-4788-E4CD-A8F1E1868BDB}"/>
              </a:ext>
            </a:extLst>
          </p:cNvPr>
          <p:cNvSpPr/>
          <p:nvPr/>
        </p:nvSpPr>
        <p:spPr>
          <a:xfrm>
            <a:off x="6616841" y="2442129"/>
            <a:ext cx="2998405" cy="1373943"/>
          </a:xfrm>
          <a:prstGeom prst="rect">
            <a:avLst/>
          </a:prstGeom>
          <a:solidFill>
            <a:srgbClr val="54B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rgbClr val="0A4493"/>
              </a:solidFill>
              <a:latin typeface="Impact" panose="020B0806030902050204" pitchFamily="34" charset="0"/>
              <a:cs typeface="Corsiva Hebrew" pitchFamily="2" charset="-79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43E35A3-70CF-6B7E-D87D-60CD815858CF}"/>
              </a:ext>
            </a:extLst>
          </p:cNvPr>
          <p:cNvSpPr/>
          <p:nvPr/>
        </p:nvSpPr>
        <p:spPr>
          <a:xfrm>
            <a:off x="6616841" y="5175411"/>
            <a:ext cx="2994678" cy="1263132"/>
          </a:xfrm>
          <a:prstGeom prst="rect">
            <a:avLst/>
          </a:prstGeom>
          <a:solidFill>
            <a:srgbClr val="6EC7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rgbClr val="0A4493"/>
              </a:solidFill>
              <a:latin typeface="Impact" panose="020B0806030902050204" pitchFamily="34" charset="0"/>
              <a:cs typeface="Corsiva Hebrew" pitchFamily="2" charset="-79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83FDC90-40C6-A037-E71B-66E74BE3CB8B}"/>
              </a:ext>
            </a:extLst>
          </p:cNvPr>
          <p:cNvSpPr/>
          <p:nvPr/>
        </p:nvSpPr>
        <p:spPr>
          <a:xfrm>
            <a:off x="6616841" y="3896059"/>
            <a:ext cx="2994678" cy="1201015"/>
          </a:xfrm>
          <a:prstGeom prst="rect">
            <a:avLst/>
          </a:prstGeom>
          <a:solidFill>
            <a:srgbClr val="54BD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 dirty="0">
              <a:solidFill>
                <a:srgbClr val="0A4493"/>
              </a:solidFill>
              <a:latin typeface="Impact" panose="020B0806030902050204" pitchFamily="34" charset="0"/>
              <a:cs typeface="Corsiva Hebrew" pitchFamily="2" charset="-79"/>
            </a:endParaRP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A5110831-CAE5-BC6B-D36F-C64CA2EB1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06D9-1424-D24D-8F08-847B0A6F25A1}" type="slidenum">
              <a:rPr lang="en-GB" smtClean="0"/>
              <a:t>9</a:t>
            </a:fld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FEFBC9F-EAC5-EC23-E485-DD22EFF8B1E6}"/>
              </a:ext>
            </a:extLst>
          </p:cNvPr>
          <p:cNvSpPr txBox="1"/>
          <p:nvPr/>
        </p:nvSpPr>
        <p:spPr>
          <a:xfrm>
            <a:off x="2572215" y="1043736"/>
            <a:ext cx="293705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GHG Emissions</a:t>
            </a:r>
          </a:p>
          <a:p>
            <a:endParaRPr lang="en-GB" sz="24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endParaRPr lang="en-GB" sz="24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24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Reduction by 28%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B695928-2798-9093-4F74-293E544A5A18}"/>
              </a:ext>
            </a:extLst>
          </p:cNvPr>
          <p:cNvSpPr txBox="1"/>
          <p:nvPr/>
        </p:nvSpPr>
        <p:spPr>
          <a:xfrm>
            <a:off x="2560529" y="317670"/>
            <a:ext cx="29370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TARGETS 2025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D189AA9-672A-D103-CA54-771C87AC5F6B}"/>
              </a:ext>
            </a:extLst>
          </p:cNvPr>
          <p:cNvSpPr txBox="1"/>
          <p:nvPr/>
        </p:nvSpPr>
        <p:spPr>
          <a:xfrm>
            <a:off x="6493113" y="314601"/>
            <a:ext cx="32117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ENGAGEMENTS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89557CA-145E-F28F-C102-8F4F9D9002C9}"/>
              </a:ext>
            </a:extLst>
          </p:cNvPr>
          <p:cNvSpPr txBox="1"/>
          <p:nvPr/>
        </p:nvSpPr>
        <p:spPr>
          <a:xfrm>
            <a:off x="2562701" y="2780329"/>
            <a:ext cx="293488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Energy Consumption</a:t>
            </a:r>
          </a:p>
          <a:p>
            <a:endParaRPr lang="en-GB" sz="24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24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Limit raise by 5%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B252619-42B7-533C-1599-DD78315C76C7}"/>
              </a:ext>
            </a:extLst>
          </p:cNvPr>
          <p:cNvSpPr txBox="1"/>
          <p:nvPr/>
        </p:nvSpPr>
        <p:spPr>
          <a:xfrm>
            <a:off x="2582656" y="4622661"/>
            <a:ext cx="290324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Water Consumption</a:t>
            </a:r>
          </a:p>
          <a:p>
            <a:endParaRPr lang="en-GB" sz="24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24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Limit raise by 5%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0D8435-AC97-D1E8-815D-946C1905BCF0}"/>
              </a:ext>
            </a:extLst>
          </p:cNvPr>
          <p:cNvSpPr txBox="1"/>
          <p:nvPr/>
        </p:nvSpPr>
        <p:spPr>
          <a:xfrm>
            <a:off x="6616841" y="1045316"/>
            <a:ext cx="296765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Waste</a:t>
            </a:r>
            <a:endParaRPr lang="en-GB" sz="24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endParaRPr lang="en-GB" sz="24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24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Increase recycling rate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D7E7BE4-33C4-6E62-52A0-B449FF3E13C9}"/>
              </a:ext>
            </a:extLst>
          </p:cNvPr>
          <p:cNvSpPr txBox="1"/>
          <p:nvPr/>
        </p:nvSpPr>
        <p:spPr>
          <a:xfrm>
            <a:off x="6634746" y="2433772"/>
            <a:ext cx="290340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Noise</a:t>
            </a:r>
            <a:endParaRPr lang="en-GB" sz="20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endParaRPr lang="en-GB" sz="24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24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Restrict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693B147-9283-5682-5161-7BE6E348862A}"/>
              </a:ext>
            </a:extLst>
          </p:cNvPr>
          <p:cNvSpPr txBox="1"/>
          <p:nvPr/>
        </p:nvSpPr>
        <p:spPr>
          <a:xfrm>
            <a:off x="6647275" y="3816131"/>
            <a:ext cx="290340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Commuting</a:t>
            </a:r>
            <a:endParaRPr lang="en-GB" sz="20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endParaRPr lang="en-GB" sz="24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24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Constant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1E6D3FB-1D98-F1C9-0E11-FD9ADFBFD582}"/>
              </a:ext>
            </a:extLst>
          </p:cNvPr>
          <p:cNvSpPr txBox="1"/>
          <p:nvPr/>
        </p:nvSpPr>
        <p:spPr>
          <a:xfrm>
            <a:off x="6640705" y="5133593"/>
            <a:ext cx="290340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C5EAB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Biodiversity</a:t>
            </a:r>
            <a:endParaRPr lang="en-GB" sz="20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endParaRPr lang="en-GB" sz="2400" b="1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r>
              <a:rPr lang="en-GB" sz="2400" b="1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Protect</a:t>
            </a:r>
          </a:p>
        </p:txBody>
      </p:sp>
    </p:spTree>
    <p:extLst>
      <p:ext uri="{BB962C8B-B14F-4D97-AF65-F5344CB8AC3E}">
        <p14:creationId xmlns:p14="http://schemas.microsoft.com/office/powerpoint/2010/main" val="122996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5100</TotalTime>
  <Words>1594</Words>
  <Application>Microsoft Macintosh PowerPoint</Application>
  <PresentationFormat>Widescreen</PresentationFormat>
  <Paragraphs>331</Paragraphs>
  <Slides>23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5" baseType="lpstr">
      <vt:lpstr>Arial</vt:lpstr>
      <vt:lpstr>Arial Black</vt:lpstr>
      <vt:lpstr>Calibri</vt:lpstr>
      <vt:lpstr>Calibri Light</vt:lpstr>
      <vt:lpstr>Franklin Gothic Heavy</vt:lpstr>
      <vt:lpstr>Helvetica Neue</vt:lpstr>
      <vt:lpstr>Helvetica Neue Condensed</vt:lpstr>
      <vt:lpstr>Impact</vt:lpstr>
      <vt:lpstr>Open Sans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limit the environmental impact</dc:title>
  <dc:creator>Mar Capeans Garrido</dc:creator>
  <cp:lastModifiedBy>Mar Capeans Garrido</cp:lastModifiedBy>
  <cp:revision>288</cp:revision>
  <cp:lastPrinted>2022-04-29T08:49:42Z</cp:lastPrinted>
  <dcterms:created xsi:type="dcterms:W3CDTF">2022-04-26T07:54:25Z</dcterms:created>
  <dcterms:modified xsi:type="dcterms:W3CDTF">2024-02-04T14:38:43Z</dcterms:modified>
</cp:coreProperties>
</file>