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360" r:id="rId2"/>
    <p:sldId id="361" r:id="rId3"/>
    <p:sldId id="362" r:id="rId4"/>
    <p:sldId id="263" r:id="rId5"/>
    <p:sldId id="257" r:id="rId6"/>
    <p:sldId id="363" r:id="rId7"/>
    <p:sldId id="371" r:id="rId8"/>
    <p:sldId id="364" r:id="rId9"/>
    <p:sldId id="372" r:id="rId10"/>
    <p:sldId id="346" r:id="rId11"/>
    <p:sldId id="374" r:id="rId12"/>
    <p:sldId id="313" r:id="rId13"/>
    <p:sldId id="314" r:id="rId14"/>
    <p:sldId id="318" r:id="rId15"/>
    <p:sldId id="316" r:id="rId16"/>
    <p:sldId id="375" r:id="rId17"/>
    <p:sldId id="317" r:id="rId18"/>
    <p:sldId id="340" r:id="rId19"/>
    <p:sldId id="351" r:id="rId20"/>
    <p:sldId id="331" r:id="rId21"/>
    <p:sldId id="320" r:id="rId22"/>
    <p:sldId id="321" r:id="rId23"/>
    <p:sldId id="322" r:id="rId24"/>
    <p:sldId id="323" r:id="rId25"/>
    <p:sldId id="326" r:id="rId26"/>
    <p:sldId id="324" r:id="rId27"/>
    <p:sldId id="334" r:id="rId28"/>
    <p:sldId id="365" r:id="rId29"/>
    <p:sldId id="336" r:id="rId30"/>
    <p:sldId id="356" r:id="rId31"/>
    <p:sldId id="337" r:id="rId32"/>
    <p:sldId id="368" r:id="rId33"/>
    <p:sldId id="369" r:id="rId34"/>
    <p:sldId id="332" r:id="rId35"/>
    <p:sldId id="329" r:id="rId36"/>
    <p:sldId id="333" r:id="rId37"/>
    <p:sldId id="358" r:id="rId38"/>
    <p:sldId id="291" r:id="rId39"/>
    <p:sldId id="296" r:id="rId40"/>
    <p:sldId id="309" r:id="rId41"/>
    <p:sldId id="310" r:id="rId42"/>
    <p:sldId id="341" r:id="rId43"/>
    <p:sldId id="342" r:id="rId44"/>
    <p:sldId id="344" r:id="rId45"/>
    <p:sldId id="345" r:id="rId46"/>
    <p:sldId id="319" r:id="rId47"/>
    <p:sldId id="338" r:id="rId48"/>
    <p:sldId id="370" r:id="rId49"/>
    <p:sldId id="328" r:id="rId50"/>
    <p:sldId id="327" r:id="rId51"/>
    <p:sldId id="353" r:id="rId52"/>
    <p:sldId id="373" r:id="rId53"/>
    <p:sldId id="347" r:id="rId54"/>
    <p:sldId id="349" r:id="rId55"/>
    <p:sldId id="354" r:id="rId56"/>
    <p:sldId id="355" r:id="rId57"/>
    <p:sldId id="352" r:id="rId58"/>
    <p:sldId id="34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44E6D"/>
    <a:srgbClr val="99CCFF"/>
    <a:srgbClr val="FFFFFF"/>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7" d="100"/>
          <a:sy n="77" d="100"/>
        </p:scale>
        <p:origin x="-1542" y="-66"/>
      </p:cViewPr>
      <p:guideLst>
        <p:guide orient="horz" pos="2160"/>
        <p:guide pos="2880"/>
      </p:guideLst>
    </p:cSldViewPr>
  </p:slideViewPr>
  <p:notesTextViewPr>
    <p:cViewPr>
      <p:scale>
        <a:sx n="100" d="100"/>
        <a:sy n="100" d="100"/>
      </p:scale>
      <p:origin x="0" y="0"/>
    </p:cViewPr>
  </p:notesTextViewPr>
  <p:sorterViewPr>
    <p:cViewPr>
      <p:scale>
        <a:sx n="45" d="100"/>
        <a:sy n="45" d="100"/>
      </p:scale>
      <p:origin x="0" y="780"/>
    </p:cViewPr>
  </p:sorterViewPr>
  <p:notesViewPr>
    <p:cSldViewPr>
      <p:cViewPr varScale="1">
        <p:scale>
          <a:sx n="58" d="100"/>
          <a:sy n="58" d="100"/>
        </p:scale>
        <p:origin x="-252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1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99CC5A-4F86-4E68-82E4-73C4E484E756}" type="datetimeFigureOut">
              <a:rPr lang="en-US" smtClean="0"/>
              <a:pPr/>
              <a:t>5/18/2011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7DA8C8-F9EA-4D3A-8D7A-B34E799FDA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14182458-3EE2-4783-A201-CCCA7D969681}" type="slidenum">
              <a:rPr lang="en-US" altLang="en-US" smtClean="0">
                <a:latin typeface="Arial" pitchFamily="34" charset="0"/>
                <a:cs typeface="Arial" pitchFamily="34" charset="0"/>
              </a:rPr>
              <a:pPr/>
              <a:t>2</a:t>
            </a:fld>
            <a:endParaRPr lang="en-US" altLang="en-US" smtClean="0">
              <a:latin typeface="Arial" pitchFamily="34" charset="0"/>
              <a:cs typeface="Arial" pitchFamily="34"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22FDF3-4318-474A-A6B0-77DC6490412B}" type="slidenum">
              <a:rPr lang="en-US"/>
              <a:pPr/>
              <a:t>43</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GB"/>
              <a:t>Figure bottom left:</a:t>
            </a:r>
          </a:p>
          <a:p>
            <a:r>
              <a:rPr lang="en-US"/>
              <a:t>Di-muon invariant mass distribution for oppositely charged muon pairs with transverse momentum above 20 GeV and the above track isolation. </a:t>
            </a:r>
          </a:p>
          <a:p>
            <a:r>
              <a:rPr lang="en-US"/>
              <a:t>The momentum vector is jointly reconstructed in the muon spectrometer and the inner tracking detector. </a:t>
            </a:r>
          </a:p>
          <a:p>
            <a:r>
              <a:rPr lang="en-US"/>
              <a:t>The measured di-muon mass is shown for the full pp data of 2010 in first-pass reconstruction using preliminary calibration and alignment constants and after the reprocessing of the data with improved calibration and alignment constants. The distribution is compared to MC prediction using Pythia-generated Z-&gt;µµ events and reconstructed with the same software version as the original data processing. </a:t>
            </a:r>
          </a:p>
          <a:p>
            <a:r>
              <a:rPr lang="en-GB"/>
              <a:t>pull functions for TRT are smaller than 1, so no additional smearing needs to be added</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7C8C6E-4AC6-4FE2-99AE-A7BCFC27A306}" type="slidenum">
              <a:rPr lang="en-US"/>
              <a:pPr/>
              <a:t>44</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pPr>
              <a:lnSpc>
                <a:spcPct val="80000"/>
              </a:lnSpc>
            </a:pPr>
            <a:r>
              <a:rPr lang="en-GB" sz="800"/>
              <a:t>MPF: Missing Et Projection Fraction</a:t>
            </a:r>
          </a:p>
          <a:p>
            <a:pPr>
              <a:lnSpc>
                <a:spcPct val="80000"/>
              </a:lnSpc>
            </a:pPr>
            <a:endParaRPr lang="en-GB" sz="800"/>
          </a:p>
          <a:p>
            <a:pPr>
              <a:lnSpc>
                <a:spcPct val="80000"/>
              </a:lnSpc>
            </a:pPr>
            <a:r>
              <a:rPr lang="en-GB" sz="800"/>
              <a:t>Figure 1: </a:t>
            </a:r>
          </a:p>
          <a:p>
            <a:pPr>
              <a:lnSpc>
                <a:spcPct val="80000"/>
              </a:lnSpc>
            </a:pPr>
            <a:r>
              <a:rPr lang="en-GB" sz="800"/>
              <a:t>Fractional jet energy scale systematic uncertainty as a function of </a:t>
            </a:r>
            <a:r>
              <a:rPr lang="en-GB" sz="800" i="1"/>
              <a:t>p</a:t>
            </a:r>
            <a:r>
              <a:rPr lang="en-GB" sz="800"/>
              <a:t>jetT for jets in the pseudorapidity region 0.3 ≤ |h| &lt; 0.8 in the calorimeter barrel. The total uncertainty is shown as the solid light blue area. The individual sources are also shown, with uncertainties from the fitting procedure if applicable.</a:t>
            </a:r>
          </a:p>
          <a:p>
            <a:pPr>
              <a:lnSpc>
                <a:spcPct val="80000"/>
              </a:lnSpc>
            </a:pPr>
            <a:endParaRPr lang="en-GB" sz="800"/>
          </a:p>
          <a:p>
            <a:pPr>
              <a:lnSpc>
                <a:spcPct val="80000"/>
              </a:lnSpc>
            </a:pPr>
            <a:r>
              <a:rPr lang="en-GB" sz="800"/>
              <a:t>Figure 2:</a:t>
            </a:r>
          </a:p>
          <a:p>
            <a:pPr>
              <a:lnSpc>
                <a:spcPct val="80000"/>
              </a:lnSpc>
            </a:pPr>
            <a:r>
              <a:rPr lang="en-US" sz="800"/>
              <a:t>Figure 12: Jet energy scale uncertainty as a function of </a:t>
            </a:r>
            <a:r>
              <a:rPr lang="en-US" sz="800" i="1"/>
              <a:t>p</a:t>
            </a:r>
            <a:r>
              <a:rPr lang="en-US" sz="800"/>
              <a:t>jetT in the central barrel. This plot shows the data to Monte Carlo simulation ratios for several in-situ techniques that test the jet energy scale exploiting photon jet balance (direct balance or using the missing transverse momentum projection technique), the balance of a leading jet with a recoil system of two or more jets at lower transverse momentum (multijets) or using the momentum measurement of tracks in jets.</a:t>
            </a:r>
          </a:p>
          <a:p>
            <a:pPr>
              <a:lnSpc>
                <a:spcPct val="80000"/>
              </a:lnSpc>
            </a:pPr>
            <a:endParaRPr lang="en-GB" sz="8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361E99-DCE8-475D-BEFC-6FA783660FF7}" type="slidenum">
              <a:rPr lang="en-US"/>
              <a:pPr/>
              <a:t>45</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r>
              <a:rPr lang="en-US"/>
              <a:t>Exmiss and Eymiss resolution as a function of the total transverse energy (ΣET) for Pb+Pb and pp collision events. For Pb+Pb, due to low statistics, RMS values are plotted instead of sigma from the fit. The line represents independent fits to the resolution obtained in Pb+Pb data and in pp data at 7 TeV ( ATLAS-CONF-2010-057). Exmiss , Eymiss and ΣET are computed from cells with energy &gt; 2σ(noise) calibrated with Global Cell Weighting (GCW). A logarithmic scale is used on the X axis</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96853-C061-4EC9-9950-0FD93CDBB2A4}" type="slidenum">
              <a:rPr lang="en-US"/>
              <a:pPr/>
              <a:t>53</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GB"/>
              <a:t>Exclusion limits as function of MH has been presented in a mass range of 120 – 200 GeV. At 160 GeV a SM-like Higgs boson with a production rate of 1.2 times the SM value is excluded at 95% Confidence level using PCL. </a:t>
            </a:r>
          </a:p>
          <a:p>
            <a:endParaRPr lang="en-GB"/>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96853-C061-4EC9-9950-0FD93CDBB2A4}" type="slidenum">
              <a:rPr lang="en-US"/>
              <a:pPr/>
              <a:t>57</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GB"/>
              <a:t>Exclusion limits as function of MH has been presented in a mass range of 120 – 200 GeV. At 160 GeV a SM-like Higgs boson with a production rate of 1.2 times the SM value is excluded at 95% Confidence level using PCL. </a:t>
            </a:r>
          </a:p>
          <a:p>
            <a:endParaRPr lang="en-GB"/>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96853-C061-4EC9-9950-0FD93CDBB2A4}" type="slidenum">
              <a:rPr lang="en-US"/>
              <a:pPr/>
              <a:t>58</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GB"/>
              <a:t>Exclusion limits as function of MH has been presented in a mass range of 120 – 200 GeV. At 160 GeV a SM-like Higgs boson with a production rate of 1.2 times the SM value is excluded at 95% Confidence level using PCL. </a:t>
            </a:r>
          </a:p>
          <a:p>
            <a:endParaRPr lang="en-GB"/>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7DA8C8-F9EA-4D3A-8D7A-B34E799FDAE3}"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a:t>A measurement of the non-Gaussian tail of the jet response function. The quantity R_2 is defined by the vector equation R_2 = (</a:t>
            </a:r>
            <a:r>
              <a:rPr lang="en-US" dirty="0" err="1"/>
              <a:t>p_T</a:t>
            </a:r>
            <a:r>
              <a:rPr lang="en-US" dirty="0"/>
              <a:t>.(</a:t>
            </a:r>
            <a:r>
              <a:rPr lang="en-US" dirty="0" err="1"/>
              <a:t>p_T+p_T^miss</a:t>
            </a:r>
            <a:r>
              <a:rPr lang="en-US" dirty="0"/>
              <a:t>))/|</a:t>
            </a:r>
            <a:r>
              <a:rPr lang="en-US" dirty="0" err="1"/>
              <a:t>p_T</a:t>
            </a:r>
            <a:r>
              <a:rPr lang="en-US" dirty="0"/>
              <a:t> + </a:t>
            </a:r>
            <a:r>
              <a:rPr lang="en-US" dirty="0" err="1"/>
              <a:t>p_T^miss</a:t>
            </a:r>
            <a:r>
              <a:rPr lang="en-US" dirty="0"/>
              <a:t>|. It is shown for events in which requirements have been used to associate the source of the </a:t>
            </a:r>
            <a:r>
              <a:rPr lang="en-US" dirty="0" err="1"/>
              <a:t>P_T^miss</a:t>
            </a:r>
            <a:r>
              <a:rPr lang="en-US" dirty="0"/>
              <a:t> with only one of the jets. The example shown is for leading jet </a:t>
            </a:r>
            <a:r>
              <a:rPr lang="en-US" dirty="0" err="1"/>
              <a:t>pT</a:t>
            </a:r>
            <a:r>
              <a:rPr lang="en-US" dirty="0"/>
              <a:t> &gt; 200 </a:t>
            </a:r>
            <a:r>
              <a:rPr lang="en-US" dirty="0" err="1"/>
              <a:t>GeV</a:t>
            </a:r>
            <a:r>
              <a:rPr lang="en-US" dirty="0"/>
              <a:t>. The Gaussian core of the jet response function is removed by the selection requirements on </a:t>
            </a:r>
            <a:r>
              <a:rPr lang="en-US" dirty="0" err="1"/>
              <a:t>E_T^miss</a:t>
            </a:r>
            <a:r>
              <a:rPr lang="en-US" dirty="0"/>
              <a:t>. For each </a:t>
            </a:r>
            <a:r>
              <a:rPr lang="en-US" dirty="0" err="1"/>
              <a:t>p_T</a:t>
            </a:r>
            <a:r>
              <a:rPr lang="en-US" dirty="0"/>
              <a:t> bin the tails at low R_2 are subsequently used, together with the central Gaussian part of the response function (measured separately), and a set of low-</a:t>
            </a:r>
            <a:r>
              <a:rPr lang="en-US" dirty="0" err="1"/>
              <a:t>E_T^miss</a:t>
            </a:r>
            <a:r>
              <a:rPr lang="en-US" dirty="0"/>
              <a:t> seed events to form the fully data-driven QCD determination. </a:t>
            </a:r>
          </a:p>
          <a:p>
            <a:endParaRPr lang="en-US" dirty="0"/>
          </a:p>
        </p:txBody>
      </p:sp>
      <p:sp>
        <p:nvSpPr>
          <p:cNvPr id="4" name="Slide Number Placeholder 3"/>
          <p:cNvSpPr>
            <a:spLocks noGrp="1"/>
          </p:cNvSpPr>
          <p:nvPr>
            <p:ph type="sldNum" sz="quarter" idx="10"/>
          </p:nvPr>
        </p:nvSpPr>
        <p:spPr/>
        <p:txBody>
          <a:bodyPr/>
          <a:lstStyle/>
          <a:p>
            <a:fld id="{561E72D7-D240-491C-A9A2-64427C566705}" type="slidenum">
              <a:rPr lang="en-US" smtClean="0"/>
              <a:pPr/>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derived from selected W --&gt; mu nu events. The </a:t>
            </a:r>
            <a:r>
              <a:rPr lang="en-US" dirty="0" err="1" smtClean="0"/>
              <a:t>muon</a:t>
            </a:r>
            <a:r>
              <a:rPr lang="en-US" dirty="0" smtClean="0"/>
              <a:t> is removed from the event and replaced by a Monte Carlo tau lepton decay, which is either smeared using resolution functions to emulate the detector response (smeared tau) or processed using the full detector simulation (simulated tau). The yellow band shows the combined uncertainty from the jet energy scale, background subtraction and acceptance corrections. </a:t>
            </a:r>
          </a:p>
          <a:p>
            <a:endParaRPr lang="en-US" dirty="0"/>
          </a:p>
        </p:txBody>
      </p:sp>
      <p:sp>
        <p:nvSpPr>
          <p:cNvPr id="4" name="Slide Number Placeholder 3"/>
          <p:cNvSpPr>
            <a:spLocks noGrp="1"/>
          </p:cNvSpPr>
          <p:nvPr>
            <p:ph type="sldNum" sz="quarter" idx="10"/>
          </p:nvPr>
        </p:nvSpPr>
        <p:spPr/>
        <p:txBody>
          <a:bodyPr/>
          <a:lstStyle/>
          <a:p>
            <a:fld id="{561E72D7-D240-491C-A9A2-64427C566705}" type="slidenum">
              <a:rPr lang="en-US" smtClean="0"/>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derived from selected W --&gt; mu nu events. The </a:t>
            </a:r>
            <a:r>
              <a:rPr lang="en-US" dirty="0" err="1" smtClean="0"/>
              <a:t>muon</a:t>
            </a:r>
            <a:r>
              <a:rPr lang="en-US" dirty="0" smtClean="0"/>
              <a:t> is removed from the event and replaced by a Monte Carlo tau lepton decay, which is either smeared using resolution functions to emulate the detector response (smeared tau) or processed using the full detector simulation (simulated tau). The yellow band shows the combined uncertainty from the jet energy scale, background subtraction and acceptance corrections. </a:t>
            </a:r>
          </a:p>
          <a:p>
            <a:endParaRPr lang="en-US" dirty="0"/>
          </a:p>
        </p:txBody>
      </p:sp>
      <p:sp>
        <p:nvSpPr>
          <p:cNvPr id="4" name="Slide Number Placeholder 3"/>
          <p:cNvSpPr>
            <a:spLocks noGrp="1"/>
          </p:cNvSpPr>
          <p:nvPr>
            <p:ph type="sldNum" sz="quarter" idx="10"/>
          </p:nvPr>
        </p:nvSpPr>
        <p:spPr/>
        <p:txBody>
          <a:bodyPr/>
          <a:lstStyle/>
          <a:p>
            <a:fld id="{561E72D7-D240-491C-A9A2-64427C566705}" type="slidenum">
              <a:rPr lang="en-US" smtClean="0"/>
              <a:pPr/>
              <a:t>20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A2CBA5-C8B2-4E27-81E4-49F290E5C3E6}" type="slidenum">
              <a:rPr lang="en-US" altLang="en-US"/>
              <a:pPr>
                <a:defRPr/>
              </a:pPr>
              <a:t>27</a:t>
            </a:fld>
            <a:endParaRPr lang="en-US" altLang="en-US"/>
          </a:p>
        </p:txBody>
      </p:sp>
      <p:sp>
        <p:nvSpPr>
          <p:cNvPr id="102403" name="Rectangle 2"/>
          <p:cNvSpPr>
            <a:spLocks noGrp="1" noRot="1" noChangeAspect="1" noChangeArrowheads="1" noTextEdit="1"/>
          </p:cNvSpPr>
          <p:nvPr>
            <p:ph type="sldImg"/>
          </p:nvPr>
        </p:nvSpPr>
        <p:spPr>
          <a:xfrm>
            <a:off x="1143000" y="685800"/>
            <a:ext cx="4572000" cy="3429000"/>
          </a:xfrm>
          <a:ln/>
        </p:spPr>
      </p:sp>
      <p:sp>
        <p:nvSpPr>
          <p:cNvPr id="102404" name="Rectangle 3"/>
          <p:cNvSpPr>
            <a:spLocks noGrp="1" noChangeArrowheads="1"/>
          </p:cNvSpPr>
          <p:nvPr>
            <p:ph type="body" idx="1"/>
          </p:nvPr>
        </p:nvSpPr>
        <p:spPr>
          <a:xfrm>
            <a:off x="686115" y="4344030"/>
            <a:ext cx="5485772" cy="4114485"/>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Loose optimization on the sensitivity based on the study of MSSM models with </a:t>
            </a:r>
            <a:r>
              <a:rPr lang="en-US" dirty="0" err="1" smtClean="0"/>
              <a:t>squark</a:t>
            </a:r>
            <a:r>
              <a:rPr lang="en-US" dirty="0" smtClean="0"/>
              <a:t> and </a:t>
            </a:r>
            <a:r>
              <a:rPr lang="en-US" dirty="0" err="1" smtClean="0"/>
              <a:t>gluino</a:t>
            </a:r>
            <a:r>
              <a:rPr lang="en-US" dirty="0" smtClean="0"/>
              <a:t> mass at ~ 400 </a:t>
            </a:r>
            <a:r>
              <a:rPr lang="en-US" dirty="0" err="1" smtClean="0"/>
              <a:t>GeV</a:t>
            </a:r>
            <a:r>
              <a:rPr lang="en-US" dirty="0" smtClean="0"/>
              <a:t> </a:t>
            </a:r>
            <a:endParaRPr lang="en-US" dirty="0"/>
          </a:p>
        </p:txBody>
      </p:sp>
      <p:sp>
        <p:nvSpPr>
          <p:cNvPr id="4" name="Slide Number Placeholder 3"/>
          <p:cNvSpPr>
            <a:spLocks noGrp="1"/>
          </p:cNvSpPr>
          <p:nvPr>
            <p:ph type="sldNum" sz="quarter" idx="10"/>
          </p:nvPr>
        </p:nvSpPr>
        <p:spPr/>
        <p:txBody>
          <a:bodyPr/>
          <a:lstStyle/>
          <a:p>
            <a:fld id="{561E72D7-D240-491C-A9A2-64427C566705}" type="slidenum">
              <a:rPr lang="en-US" smtClean="0"/>
              <a:pPr/>
              <a:t>34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DA8C8-F9EA-4D3A-8D7A-B34E799FDAE3}" type="slidenum">
              <a:rPr lang="en-US" smtClean="0"/>
              <a:pPr/>
              <a:t>38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B1181E-8538-4169-8C67-BC0265A77F98}" type="slidenum">
              <a:rPr lang="en-US"/>
              <a:pPr/>
              <a:t>42</a:t>
            </a:fld>
            <a:endParaRPr lang="en-US"/>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r>
              <a:rPr lang="en-GB"/>
              <a:t>Figure right bottom: </a:t>
            </a:r>
            <a:r>
              <a:rPr lang="en-US"/>
              <a:t>Control distributions for the forward Z to electrons analysis, Z rapidity distribution. The background is determined from a fit to the invariant mass distribution. The simulation is normalised to the data.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lum bright="27000" contrast="-41000"/>
          </a:blip>
          <a:srcRect/>
          <a:stretch>
            <a:fillRect/>
          </a:stretch>
        </p:blipFill>
        <p:spPr bwMode="auto">
          <a:xfrm>
            <a:off x="0" y="0"/>
            <a:ext cx="9144000" cy="6858000"/>
          </a:xfrm>
          <a:prstGeom prst="rect">
            <a:avLst/>
          </a:prstGeom>
          <a:noFill/>
          <a:ln w="9525">
            <a:noFill/>
            <a:miter lim="800000"/>
            <a:headEnd/>
            <a:tailEnd/>
          </a:ln>
        </p:spPr>
      </p:pic>
      <p:sp>
        <p:nvSpPr>
          <p:cNvPr id="760835" name="Rectangle 3"/>
          <p:cNvSpPr>
            <a:spLocks noGrp="1" noChangeArrowheads="1"/>
          </p:cNvSpPr>
          <p:nvPr>
            <p:ph type="subTitle" idx="1"/>
          </p:nvPr>
        </p:nvSpPr>
        <p:spPr>
          <a:xfrm>
            <a:off x="1524000" y="4572000"/>
            <a:ext cx="6553200" cy="1752600"/>
          </a:xfrm>
        </p:spPr>
        <p:txBody>
          <a:bodyPr/>
          <a:lstStyle>
            <a:lvl1pPr marL="0" indent="0" algn="ctr">
              <a:buFont typeface="Wingdings" pitchFamily="2" charset="2"/>
              <a:buNone/>
              <a:defRPr sz="2800"/>
            </a:lvl1pPr>
          </a:lstStyle>
          <a:p>
            <a:r>
              <a:rPr lang="en-US" altLang="en-US" smtClean="0"/>
              <a:t>Click to edit Master subtitle style</a:t>
            </a:r>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3200"/>
            <a:ext cx="2057400" cy="5927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3200"/>
            <a:ext cx="6019800" cy="5927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30725"/>
          </a:xfrm>
        </p:spPr>
        <p:txBody>
          <a:bodyPr/>
          <a:lstStyle/>
          <a:p>
            <a:pPr lvl="0"/>
            <a:r>
              <a:rPr lang="en-US" noProof="0" smtClean="0"/>
              <a:t>Click icon to add chart</a:t>
            </a:r>
          </a:p>
        </p:txBody>
      </p:sp>
      <p:sp>
        <p:nvSpPr>
          <p:cNvPr id="5"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7"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8"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r>
              <a:rPr lang="en-US" noProof="0" smtClean="0"/>
              <a:t>Click icon to add table</a:t>
            </a:r>
          </a:p>
        </p:txBody>
      </p:sp>
      <p:sp>
        <p:nvSpPr>
          <p:cNvPr id="4"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7"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8"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18/5/2011</a:t>
            </a:r>
            <a:endParaRPr lang="en-US"/>
          </a:p>
        </p:txBody>
      </p:sp>
      <p:sp>
        <p:nvSpPr>
          <p:cNvPr id="4" name="Footer Placeholder 3"/>
          <p:cNvSpPr>
            <a:spLocks noGrp="1"/>
          </p:cNvSpPr>
          <p:nvPr>
            <p:ph type="ftr" sz="quarter" idx="11"/>
          </p:nvPr>
        </p:nvSpPr>
        <p:spPr/>
        <p:txBody>
          <a:bodyPr/>
          <a:lstStyle/>
          <a:p>
            <a:r>
              <a:rPr lang="en-US" smtClean="0"/>
              <a:t>Monica D'Onofrio, West Coast ATLAS Forum 2011</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39825"/>
          </a:xfrm>
        </p:spPr>
        <p:txBody>
          <a:bodyPr/>
          <a:lstStyle>
            <a:lvl1pPr>
              <a:defRPr>
                <a:solidFill>
                  <a:schemeClr val="accent3">
                    <a:lumMod val="10000"/>
                  </a:schemeClr>
                </a:solidFill>
                <a:latin typeface="Arial Rounded MT 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1219200"/>
            <a:ext cx="8305800" cy="4911725"/>
          </a:xfr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atin typeface="Rockwell" pitchFamily="18" charset="0"/>
              </a:defRPr>
            </a:lvl1pPr>
          </a:lstStyle>
          <a:p>
            <a:r>
              <a:rPr lang="en-US" smtClean="0"/>
              <a:t>18/5/2011</a:t>
            </a:r>
            <a:endParaRPr lang="en-US"/>
          </a:p>
        </p:txBody>
      </p:sp>
      <p:sp>
        <p:nvSpPr>
          <p:cNvPr id="5" name="Rectangle 5"/>
          <p:cNvSpPr>
            <a:spLocks noGrp="1" noChangeArrowheads="1"/>
          </p:cNvSpPr>
          <p:nvPr>
            <p:ph type="ftr" sz="quarter" idx="11"/>
          </p:nvPr>
        </p:nvSpPr>
        <p:spPr>
          <a:ln/>
        </p:spPr>
        <p:txBody>
          <a:bodyPr/>
          <a:lstStyle>
            <a:lvl1pPr>
              <a:defRPr>
                <a:latin typeface="Rockwell" pitchFamily="18" charset="0"/>
              </a:defRPr>
            </a:lvl1pPr>
          </a:lstStyle>
          <a:p>
            <a:r>
              <a:rPr lang="en-US" smtClean="0"/>
              <a:t>Monica D'Onofrio, West Coast ATLAS Forum 2011</a:t>
            </a:r>
            <a:endParaRPr lang="en-US" dirty="0"/>
          </a:p>
        </p:txBody>
      </p:sp>
      <p:sp>
        <p:nvSpPr>
          <p:cNvPr id="6" name="Rectangle 6"/>
          <p:cNvSpPr>
            <a:spLocks noGrp="1" noChangeArrowheads="1"/>
          </p:cNvSpPr>
          <p:nvPr>
            <p:ph type="sldNum" sz="quarter" idx="12"/>
          </p:nvPr>
        </p:nvSpPr>
        <p:spPr>
          <a:ln/>
        </p:spPr>
        <p:txBody>
          <a:bodyPr/>
          <a:lstStyle>
            <a:lvl1pPr>
              <a:defRPr>
                <a:latin typeface="Rockwell" pitchFamily="18" charset="0"/>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8"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9"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4"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5"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3"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4"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smtClean="0"/>
              <a:t>18/5/2011</a:t>
            </a:r>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Monica D'Onofrio, West Coast ATLAS Forum 2011</a:t>
            </a:r>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bwMode="auto">
          <a:xfrm>
            <a:off x="457200" y="203200"/>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614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59812" name="Rectangle 4"/>
          <p:cNvSpPr>
            <a:spLocks noGrp="1" noChangeArrowheads="1"/>
          </p:cNvSpPr>
          <p:nvPr>
            <p:ph type="dt" sz="half" idx="2"/>
          </p:nvPr>
        </p:nvSpPr>
        <p:spPr bwMode="auto">
          <a:xfrm>
            <a:off x="457200" y="631348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Garamond" pitchFamily="18" charset="0"/>
                <a:cs typeface="+mn-cs"/>
              </a:defRPr>
            </a:lvl1pPr>
          </a:lstStyle>
          <a:p>
            <a:r>
              <a:rPr lang="en-US" smtClean="0"/>
              <a:t>18/5/2011</a:t>
            </a:r>
            <a:endParaRPr lang="en-US"/>
          </a:p>
        </p:txBody>
      </p:sp>
      <p:sp>
        <p:nvSpPr>
          <p:cNvPr id="759813" name="Rectangle 5"/>
          <p:cNvSpPr>
            <a:spLocks noGrp="1" noChangeArrowheads="1"/>
          </p:cNvSpPr>
          <p:nvPr>
            <p:ph type="ftr" sz="quarter" idx="3"/>
          </p:nvPr>
        </p:nvSpPr>
        <p:spPr bwMode="auto">
          <a:xfrm>
            <a:off x="2590800" y="6313488"/>
            <a:ext cx="3962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b="0">
                <a:solidFill>
                  <a:schemeClr val="tx1"/>
                </a:solidFill>
                <a:latin typeface="Garamond" pitchFamily="18" charset="0"/>
                <a:cs typeface="+mn-cs"/>
              </a:defRPr>
            </a:lvl1pPr>
          </a:lstStyle>
          <a:p>
            <a:r>
              <a:rPr lang="en-US" smtClean="0"/>
              <a:t>Monica D'Onofrio, West Coast ATLAS Forum 2011</a:t>
            </a:r>
            <a:endParaRPr lang="en-US"/>
          </a:p>
        </p:txBody>
      </p:sp>
      <p:sp>
        <p:nvSpPr>
          <p:cNvPr id="759814" name="Rectangle 6"/>
          <p:cNvSpPr>
            <a:spLocks noGrp="1" noChangeArrowheads="1"/>
          </p:cNvSpPr>
          <p:nvPr>
            <p:ph type="sldNum" sz="quarter" idx="4"/>
          </p:nvPr>
        </p:nvSpPr>
        <p:spPr bwMode="auto">
          <a:xfrm>
            <a:off x="6553200" y="631348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Garamond" pitchFamily="18" charset="0"/>
                <a:cs typeface="+mn-cs"/>
              </a:defRPr>
            </a:lvl1pPr>
          </a:lstStyle>
          <a:p>
            <a:fld id="{B6F15528-21DE-4FAA-801E-634DDDAF4B2B}" type="slidenum">
              <a:rPr lang="en-US" smtClean="0"/>
              <a:pPr/>
              <a:t>‹#›</a:t>
            </a:fld>
            <a:endParaRPr lang="en-US"/>
          </a:p>
        </p:txBody>
      </p:sp>
      <p:sp>
        <p:nvSpPr>
          <p:cNvPr id="759815" name="Freeform 7"/>
          <p:cNvSpPr>
            <a:spLocks noChangeArrowheads="1"/>
          </p:cNvSpPr>
          <p:nvPr/>
        </p:nvSpPr>
        <p:spPr bwMode="auto">
          <a:xfrm>
            <a:off x="381000" y="2032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8575" cap="flat" cmpd="sng">
            <a:solidFill>
              <a:schemeClr val="accent1"/>
            </a:solidFill>
            <a:prstDash val="solid"/>
            <a:miter lim="800000"/>
            <a:headEnd/>
            <a:tailEnd/>
          </a:ln>
        </p:spPr>
        <p:txBody>
          <a:bodyPr/>
          <a:lstStyle/>
          <a:p>
            <a:pPr>
              <a:defRPr/>
            </a:pPr>
            <a:endParaRPr lang="en-US">
              <a:cs typeface="+mn-cs"/>
            </a:endParaRPr>
          </a:p>
        </p:txBody>
      </p:sp>
      <p:sp>
        <p:nvSpPr>
          <p:cNvPr id="759816" name="Line 8"/>
          <p:cNvSpPr>
            <a:spLocks noChangeShapeType="1"/>
          </p:cNvSpPr>
          <p:nvPr/>
        </p:nvSpPr>
        <p:spPr bwMode="auto">
          <a:xfrm>
            <a:off x="461963" y="6477000"/>
            <a:ext cx="8229600" cy="0"/>
          </a:xfrm>
          <a:prstGeom prst="line">
            <a:avLst/>
          </a:prstGeom>
          <a:noFill/>
          <a:ln w="28575">
            <a:solidFill>
              <a:schemeClr val="accent1"/>
            </a:solidFill>
            <a:round/>
            <a:headEnd/>
            <a:tailEnd/>
          </a:ln>
          <a:effectLst/>
        </p:spPr>
        <p:txBody>
          <a:bodyPr/>
          <a:lstStyle/>
          <a:p>
            <a:pPr>
              <a:defRPr/>
            </a:pPr>
            <a:endParaRPr lang="en-US">
              <a:cs typeface="+mn-cs"/>
            </a:endParaRPr>
          </a:p>
        </p:txBody>
      </p:sp>
      <p:sp>
        <p:nvSpPr>
          <p:cNvPr id="9" name="TextBox 8"/>
          <p:cNvSpPr txBox="1"/>
          <p:nvPr/>
        </p:nvSpPr>
        <p:spPr>
          <a:xfrm>
            <a:off x="2057400" y="3810000"/>
            <a:ext cx="184731" cy="369332"/>
          </a:xfrm>
          <a:prstGeom prst="rect">
            <a:avLst/>
          </a:prstGeom>
          <a:noFill/>
        </p:spPr>
        <p:txBody>
          <a:bodyPr wrap="none" rtlCol="0">
            <a:spAutoFit/>
          </a:bodyPr>
          <a:lstStyle/>
          <a:p>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7" r:id="rId17"/>
  </p:sldLayoutIdLst>
  <p:timing>
    <p:tnLst>
      <p:par>
        <p:cTn id="1" dur="indefinite" restart="never" nodeType="tmRoot"/>
      </p:par>
    </p:tnLst>
  </p:timing>
  <p:hf hdr="0"/>
  <p:txStyles>
    <p:titleStyle>
      <a:lvl1pPr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2pPr>
      <a:lvl3pPr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3pPr>
      <a:lvl4pPr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4pPr>
      <a:lvl5pPr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5pPr>
      <a:lvl6pPr marL="457200"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6pPr>
      <a:lvl7pPr marL="914400"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7pPr>
      <a:lvl8pPr marL="1371600"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8pPr>
      <a:lvl9pPr marL="1828800" algn="l" rtl="0" eaLnBrk="1" fontAlgn="base" hangingPunct="1">
        <a:spcBef>
          <a:spcPct val="0"/>
        </a:spcBef>
        <a:spcAft>
          <a:spcPct val="0"/>
        </a:spcAft>
        <a:defRPr sz="3800" i="1">
          <a:solidFill>
            <a:schemeClr val="tx2"/>
          </a:solidFill>
          <a:effectLst>
            <a:outerShdw blurRad="38100" dist="38100" dir="2700000" algn="tl">
              <a:srgbClr val="000000"/>
            </a:outerShdw>
          </a:effectLst>
          <a:latin typeface="Bookman Old Style" pitchFamily="18" charset="0"/>
          <a:cs typeface="Arial" charset="0"/>
        </a:defRPr>
      </a:lvl9pPr>
    </p:titleStyle>
    <p:bodyStyle>
      <a:lvl1pPr marL="342900" indent="-342900" algn="l" rtl="0" eaLnBrk="1" fontAlgn="base" hangingPunct="1">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1" fontAlgn="base" hangingPunct="1">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1" fontAlgn="base" hangingPunct="1">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1" fontAlgn="base" hangingPunct="1">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oleObject" Target="../embeddings/oleObject4.bin"/><Relationship Id="rId7" Type="http://schemas.openxmlformats.org/officeDocument/2006/relationships/hyperlink" Target="http://arxiv.org/abs/1102.5290" TargetMode="External"/><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26.png"/><Relationship Id="rId5" Type="http://schemas.openxmlformats.org/officeDocument/2006/relationships/oleObject" Target="../embeddings/oleObject6.bin"/><Relationship Id="rId10" Type="http://schemas.openxmlformats.org/officeDocument/2006/relationships/hyperlink" Target="http://www.slac.stanford.edu/spires/find/hep/www?key=5533279" TargetMode="External"/><Relationship Id="rId4" Type="http://schemas.openxmlformats.org/officeDocument/2006/relationships/oleObject" Target="../embeddings/oleObject5.bin"/><Relationship Id="rId9" Type="http://schemas.openxmlformats.org/officeDocument/2006/relationships/hyperlink" Target="http://www.slac.stanford.edu/spires/find/hep/www?key=409390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7.png"/><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36.png"/><Relationship Id="rId5" Type="http://schemas.openxmlformats.org/officeDocument/2006/relationships/oleObject" Target="../embeddings/oleObject7.bin"/><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pn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hyperlink" Target="http://prl.aps.org/pdf/PRL/v106/i13/e131802" TargetMode="External"/><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oleObject" Target="../embeddings/oleObject11.bin"/><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5" Type="http://schemas.openxmlformats.org/officeDocument/2006/relationships/image" Target="../media/image71.png"/><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2.vml"/></Relationships>
</file>

<file path=ppt/slides/_rels/slide3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3.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3.xml"/><Relationship Id="rId5" Type="http://schemas.openxmlformats.org/officeDocument/2006/relationships/image" Target="../media/image88.png"/><Relationship Id="rId4" Type="http://schemas.openxmlformats.org/officeDocument/2006/relationships/image" Target="../media/image87.png"/></Relationships>
</file>

<file path=ppt/slides/_rels/slide3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92.png"/></Relationships>
</file>

<file path=ppt/slides/_rels/slide35.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oleObject" Target="../embeddings/oleObject12.bin"/><Relationship Id="rId5" Type="http://schemas.openxmlformats.org/officeDocument/2006/relationships/image" Target="../media/image95.png"/><Relationship Id="rId4" Type="http://schemas.openxmlformats.org/officeDocument/2006/relationships/image" Target="../media/image94.png"/></Relationships>
</file>

<file path=ppt/slides/_rels/slide3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xml"/><Relationship Id="rId5" Type="http://schemas.openxmlformats.org/officeDocument/2006/relationships/image" Target="../media/image100.png"/><Relationship Id="rId4" Type="http://schemas.openxmlformats.org/officeDocument/2006/relationships/image" Target="../media/image99.png"/></Relationships>
</file>

<file path=ppt/slides/_rels/slide3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03.jpeg"/><Relationship Id="rId7"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vmlDrawing" Target="../drawings/vmlDrawing9.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4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3.xml"/><Relationship Id="rId4" Type="http://schemas.openxmlformats.org/officeDocument/2006/relationships/image" Target="../media/image106.png"/></Relationships>
</file>

<file path=ppt/slides/_rels/slide4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0.xml"/><Relationship Id="rId7" Type="http://schemas.openxmlformats.org/officeDocument/2006/relationships/image" Target="../media/image115.wmf"/><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44.x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18.png"/><Relationship Id="rId4" Type="http://schemas.openxmlformats.org/officeDocument/2006/relationships/image" Target="../media/image117.wmf"/></Relationships>
</file>

<file path=ppt/slides/_rels/slide45.x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20.wmf"/></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slideLayout" Target="../slideLayouts/slideLayout3.xml"/><Relationship Id="rId1" Type="http://schemas.openxmlformats.org/officeDocument/2006/relationships/vmlDrawing" Target="../drawings/vmlDrawing11.vml"/><Relationship Id="rId4" Type="http://schemas.openxmlformats.org/officeDocument/2006/relationships/oleObject" Target="../embeddings/oleObject18.bin"/></Relationships>
</file>

<file path=ppt/slides/_rels/slide47.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3.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70.png"/></Relationships>
</file>

<file path=ppt/slides/_rels/slide48.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3.xml"/><Relationship Id="rId5" Type="http://schemas.openxmlformats.org/officeDocument/2006/relationships/image" Target="../media/image127.png"/><Relationship Id="rId4" Type="http://schemas.openxmlformats.org/officeDocument/2006/relationships/image" Target="../media/image126.png"/></Relationships>
</file>

<file path=ppt/slides/_rels/slide4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3.xml"/><Relationship Id="rId4" Type="http://schemas.openxmlformats.org/officeDocument/2006/relationships/image" Target="../media/image13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4.png"/><Relationship Id="rId7" Type="http://schemas.openxmlformats.org/officeDocument/2006/relationships/image" Target="../media/image138.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5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46.png"/><Relationship Id="rId4" Type="http://schemas.openxmlformats.org/officeDocument/2006/relationships/image" Target="../media/image145.png"/></Relationships>
</file>

<file path=ppt/slides/_rels/slide5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48.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EV_susy-e"/>
          <p:cNvPicPr>
            <a:picLocks noChangeAspect="1" noChangeArrowheads="1"/>
          </p:cNvPicPr>
          <p:nvPr/>
        </p:nvPicPr>
        <p:blipFill>
          <a:blip r:embed="rId2" cstate="print">
            <a:lum bright="63000" contrast="-24000"/>
          </a:blip>
          <a:srcRect/>
          <a:stretch>
            <a:fillRect/>
          </a:stretch>
        </p:blipFill>
        <p:spPr bwMode="auto">
          <a:xfrm>
            <a:off x="0" y="685800"/>
            <a:ext cx="9259476" cy="6172200"/>
          </a:xfrm>
          <a:prstGeom prst="rect">
            <a:avLst/>
          </a:prstGeom>
          <a:noFill/>
          <a:effectLst>
            <a:outerShdw blurRad="50800" dist="50800" dir="5400000" algn="ctr" rotWithShape="0">
              <a:srgbClr val="000000">
                <a:alpha val="9000"/>
              </a:srgbClr>
            </a:outerShdw>
          </a:effectLst>
        </p:spPr>
      </p:pic>
      <p:pic>
        <p:nvPicPr>
          <p:cNvPr id="5" name="Picture 2"/>
          <p:cNvPicPr>
            <a:picLocks noChangeAspect="1" noChangeArrowheads="1"/>
          </p:cNvPicPr>
          <p:nvPr/>
        </p:nvPicPr>
        <p:blipFill>
          <a:blip r:embed="rId3" cstate="print"/>
          <a:srcRect/>
          <a:stretch>
            <a:fillRect/>
          </a:stretch>
        </p:blipFill>
        <p:spPr bwMode="auto">
          <a:xfrm>
            <a:off x="8458200" y="6077856"/>
            <a:ext cx="685800" cy="780143"/>
          </a:xfrm>
          <a:prstGeom prst="rect">
            <a:avLst/>
          </a:prstGeom>
          <a:noFill/>
          <a:ln w="9525">
            <a:noFill/>
            <a:miter lim="800000"/>
            <a:headEnd/>
            <a:tailEnd/>
          </a:ln>
        </p:spPr>
      </p:pic>
      <p:grpSp>
        <p:nvGrpSpPr>
          <p:cNvPr id="4" name="Group 8"/>
          <p:cNvGrpSpPr/>
          <p:nvPr/>
        </p:nvGrpSpPr>
        <p:grpSpPr>
          <a:xfrm>
            <a:off x="1" y="6096000"/>
            <a:ext cx="1142999" cy="762000"/>
            <a:chOff x="0" y="5673725"/>
            <a:chExt cx="1922463" cy="1184275"/>
          </a:xfrm>
        </p:grpSpPr>
        <p:pic>
          <p:nvPicPr>
            <p:cNvPr id="7" name="Picture 3"/>
            <p:cNvPicPr>
              <a:picLocks noChangeAspect="1" noChangeArrowheads="1"/>
            </p:cNvPicPr>
            <p:nvPr/>
          </p:nvPicPr>
          <p:blipFill>
            <a:blip r:embed="rId4" cstate="print"/>
            <a:srcRect/>
            <a:stretch>
              <a:fillRect/>
            </a:stretch>
          </p:blipFill>
          <p:spPr bwMode="auto">
            <a:xfrm>
              <a:off x="0" y="6207125"/>
              <a:ext cx="1922463" cy="650875"/>
            </a:xfrm>
            <a:prstGeom prst="rect">
              <a:avLst/>
            </a:prstGeom>
            <a:noFill/>
            <a:ln w="9525">
              <a:noFill/>
              <a:miter lim="800000"/>
              <a:headEnd/>
              <a:tailEnd/>
            </a:ln>
          </p:spPr>
        </p:pic>
        <p:pic>
          <p:nvPicPr>
            <p:cNvPr id="6" name="Picture 8" descr="logo-fp.gif"/>
            <p:cNvPicPr>
              <a:picLocks noChangeAspect="1"/>
            </p:cNvPicPr>
            <p:nvPr/>
          </p:nvPicPr>
          <p:blipFill>
            <a:blip r:embed="rId5" cstate="print"/>
            <a:srcRect/>
            <a:stretch>
              <a:fillRect/>
            </a:stretch>
          </p:blipFill>
          <p:spPr bwMode="auto">
            <a:xfrm>
              <a:off x="0" y="5673725"/>
              <a:ext cx="1905000" cy="592138"/>
            </a:xfrm>
            <a:prstGeom prst="rect">
              <a:avLst/>
            </a:prstGeom>
            <a:solidFill>
              <a:srgbClr val="FFFFFF"/>
            </a:solidFill>
            <a:ln w="9525">
              <a:noFill/>
              <a:miter lim="800000"/>
              <a:headEnd/>
              <a:tailEnd/>
            </a:ln>
          </p:spPr>
        </p:pic>
      </p:grpSp>
      <p:sp>
        <p:nvSpPr>
          <p:cNvPr id="12" name="Rectangle 11"/>
          <p:cNvSpPr/>
          <p:nvPr/>
        </p:nvSpPr>
        <p:spPr>
          <a:xfrm>
            <a:off x="2209800" y="152400"/>
            <a:ext cx="4572000" cy="646331"/>
          </a:xfrm>
          <a:prstGeom prst="rect">
            <a:avLst/>
          </a:prstGeom>
        </p:spPr>
        <p:txBody>
          <a:bodyPr>
            <a:spAutoFit/>
          </a:bodyPr>
          <a:lstStyle/>
          <a:p>
            <a:pPr algn="ctr"/>
            <a:r>
              <a:rPr lang="en-US" b="1" i="1" dirty="0" smtClean="0">
                <a:latin typeface="Arial Rounded MT Bold" pitchFamily="34" charset="0"/>
              </a:rPr>
              <a:t>Background for SUSY searches in ATLAS</a:t>
            </a:r>
            <a:endParaRPr lang="en-US" b="1" i="1" dirty="0">
              <a:solidFill>
                <a:schemeClr val="bg1">
                  <a:lumMod val="10000"/>
                </a:schemeClr>
              </a:solidFill>
              <a:latin typeface="Arial Rounded MT Bold" pitchFamily="34" charset="0"/>
            </a:endParaRPr>
          </a:p>
        </p:txBody>
      </p:sp>
      <p:sp>
        <p:nvSpPr>
          <p:cNvPr id="14" name="TextBox 13"/>
          <p:cNvSpPr txBox="1"/>
          <p:nvPr/>
        </p:nvSpPr>
        <p:spPr>
          <a:xfrm>
            <a:off x="0" y="0"/>
            <a:ext cx="9144000" cy="1323439"/>
          </a:xfrm>
          <a:prstGeom prst="rect">
            <a:avLst/>
          </a:prstGeom>
          <a:solidFill>
            <a:srgbClr val="9999FF"/>
          </a:solidFill>
          <a:ln>
            <a:solidFill>
              <a:schemeClr val="bg2">
                <a:lumMod val="60000"/>
                <a:lumOff val="40000"/>
              </a:schemeClr>
            </a:solidFill>
          </a:ln>
        </p:spPr>
        <p:txBody>
          <a:bodyPr wrap="square" rtlCol="0">
            <a:spAutoFit/>
          </a:bodyPr>
          <a:lstStyle/>
          <a:p>
            <a:pPr algn="ctr"/>
            <a:r>
              <a:rPr lang="en-US" sz="4000" b="1" i="1" dirty="0" smtClean="0">
                <a:latin typeface="Arial Rounded MT Bold" pitchFamily="34" charset="0"/>
              </a:rPr>
              <a:t>Background for SUSY searches in ATLAS</a:t>
            </a:r>
            <a:endParaRPr lang="en-US" sz="4000" b="1" i="1" dirty="0">
              <a:solidFill>
                <a:schemeClr val="bg1">
                  <a:lumMod val="10000"/>
                </a:schemeClr>
              </a:solidFill>
              <a:latin typeface="Arial Rounded MT Bold" pitchFamily="34" charset="0"/>
            </a:endParaRPr>
          </a:p>
        </p:txBody>
      </p:sp>
      <p:sp>
        <p:nvSpPr>
          <p:cNvPr id="15" name="Subtitle 2"/>
          <p:cNvSpPr txBox="1">
            <a:spLocks/>
          </p:cNvSpPr>
          <p:nvPr/>
        </p:nvSpPr>
        <p:spPr bwMode="auto">
          <a:xfrm>
            <a:off x="-457200" y="1219200"/>
            <a:ext cx="73914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defRPr/>
            </a:pPr>
            <a:r>
              <a:rPr kumimoji="0" lang="en-US" sz="2400" b="1" i="0" u="none" strike="noStrike" kern="0" cap="none" spc="0" normalizeH="0" baseline="0" noProof="0" dirty="0" smtClean="0">
                <a:ln>
                  <a:noFill/>
                </a:ln>
                <a:solidFill>
                  <a:srgbClr val="002060"/>
                </a:solidFill>
                <a:effectLst/>
                <a:uLnTx/>
                <a:uFillTx/>
                <a:latin typeface="Candara" pitchFamily="34" charset="0"/>
                <a:ea typeface="+mn-ea"/>
                <a:cs typeface="+mn-cs"/>
              </a:rPr>
              <a:t>Monica </a:t>
            </a:r>
            <a:r>
              <a:rPr kumimoji="0" lang="en-US" sz="2400" b="1" i="0" u="none" strike="noStrike" kern="0" cap="none" spc="0" normalizeH="0" baseline="0" noProof="0" dirty="0" err="1" smtClean="0">
                <a:ln>
                  <a:noFill/>
                </a:ln>
                <a:solidFill>
                  <a:srgbClr val="002060"/>
                </a:solidFill>
                <a:effectLst/>
                <a:uLnTx/>
                <a:uFillTx/>
                <a:latin typeface="Candara" pitchFamily="34" charset="0"/>
                <a:ea typeface="+mn-ea"/>
                <a:cs typeface="+mn-cs"/>
              </a:rPr>
              <a:t>D’Onofrio</a:t>
            </a:r>
            <a:r>
              <a:rPr lang="en-US" sz="2400" b="1" kern="0" dirty="0" smtClean="0">
                <a:solidFill>
                  <a:srgbClr val="002060"/>
                </a:solidFill>
                <a:latin typeface="Candara" pitchFamily="34" charset="0"/>
              </a:rPr>
              <a:t>, </a:t>
            </a:r>
            <a:r>
              <a:rPr kumimoji="0" lang="en-US" sz="2400" b="1" i="0" u="none" strike="noStrike" kern="0" cap="none" spc="0" normalizeH="0" baseline="0" noProof="0" dirty="0" smtClean="0">
                <a:ln>
                  <a:noFill/>
                </a:ln>
                <a:solidFill>
                  <a:srgbClr val="002060"/>
                </a:solidFill>
                <a:effectLst/>
                <a:uLnTx/>
                <a:uFillTx/>
                <a:latin typeface="Candara" pitchFamily="34" charset="0"/>
                <a:ea typeface="+mn-ea"/>
                <a:cs typeface="+mn-cs"/>
              </a:rPr>
              <a:t>University of Liverpool</a:t>
            </a:r>
          </a:p>
          <a:p>
            <a:pPr marL="342900" marR="0" lvl="0" indent="-34290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defRPr/>
            </a:pPr>
            <a:endParaRPr kumimoji="0" lang="en-US" sz="2400" b="1" i="0" u="none" strike="noStrike" kern="0" cap="none" spc="0" normalizeH="0" baseline="0" noProof="0" dirty="0" smtClean="0">
              <a:ln>
                <a:noFill/>
              </a:ln>
              <a:solidFill>
                <a:srgbClr val="002060"/>
              </a:solidFill>
              <a:effectLst/>
              <a:uLnTx/>
              <a:uFillTx/>
              <a:latin typeface="Candara" pitchFamily="34" charset="0"/>
              <a:ea typeface="+mn-ea"/>
              <a:cs typeface="+mn-cs"/>
            </a:endParaRPr>
          </a:p>
          <a:p>
            <a:pPr marL="342900" marR="0" lvl="0" indent="-34290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defRPr/>
            </a:pPr>
            <a:endParaRPr kumimoji="0" lang="en-US" sz="2400" b="1" i="0" u="none" strike="noStrike" kern="0" cap="none" spc="0" normalizeH="0" baseline="0" noProof="0" dirty="0">
              <a:ln>
                <a:noFill/>
              </a:ln>
              <a:solidFill>
                <a:srgbClr val="002060"/>
              </a:solidFill>
              <a:effectLst/>
              <a:uLnTx/>
              <a:uFillTx/>
              <a:latin typeface="Candara" pitchFamily="34" charset="0"/>
              <a:ea typeface="+mn-ea"/>
              <a:cs typeface="+mn-cs"/>
            </a:endParaRPr>
          </a:p>
        </p:txBody>
      </p:sp>
      <p:sp>
        <p:nvSpPr>
          <p:cNvPr id="16" name="Rectangle 15"/>
          <p:cNvSpPr/>
          <p:nvPr/>
        </p:nvSpPr>
        <p:spPr>
          <a:xfrm>
            <a:off x="0" y="5628382"/>
            <a:ext cx="9144000" cy="1077218"/>
          </a:xfrm>
          <a:prstGeom prst="rect">
            <a:avLst/>
          </a:prstGeom>
        </p:spPr>
        <p:txBody>
          <a:bodyPr wrap="square">
            <a:spAutoFit/>
          </a:bodyPr>
          <a:lstStyle/>
          <a:p>
            <a:pPr algn="ctr"/>
            <a:r>
              <a:rPr lang="en-US" sz="2400" b="1" i="1" dirty="0" smtClean="0"/>
              <a:t>West-coast ATLAS Forum </a:t>
            </a:r>
            <a:r>
              <a:rPr lang="en-US" sz="2400" b="1" i="1" dirty="0" smtClean="0">
                <a:solidFill>
                  <a:schemeClr val="bg1">
                    <a:lumMod val="10000"/>
                  </a:schemeClr>
                </a:solidFill>
                <a:latin typeface="Candara" pitchFamily="34" charset="0"/>
              </a:rPr>
              <a:t> </a:t>
            </a:r>
          </a:p>
          <a:p>
            <a:pPr algn="ctr"/>
            <a:r>
              <a:rPr lang="en-US" sz="2000" b="1" i="1" dirty="0" smtClean="0">
                <a:solidFill>
                  <a:schemeClr val="bg1">
                    <a:lumMod val="10000"/>
                  </a:schemeClr>
                </a:solidFill>
                <a:latin typeface="Candara" pitchFamily="34" charset="0"/>
              </a:rPr>
              <a:t>May 18</a:t>
            </a:r>
            <a:r>
              <a:rPr lang="en-US" sz="2000" b="1" i="1" baseline="30000" dirty="0" smtClean="0">
                <a:solidFill>
                  <a:schemeClr val="bg1">
                    <a:lumMod val="10000"/>
                  </a:schemeClr>
                </a:solidFill>
                <a:latin typeface="Candara" pitchFamily="34" charset="0"/>
              </a:rPr>
              <a:t>th  </a:t>
            </a:r>
            <a:r>
              <a:rPr lang="en-US" sz="2000" b="1" i="1" dirty="0" smtClean="0">
                <a:solidFill>
                  <a:schemeClr val="bg1">
                    <a:lumMod val="10000"/>
                  </a:schemeClr>
                </a:solidFill>
                <a:latin typeface="Candara" pitchFamily="34" charset="0"/>
              </a:rPr>
              <a:t>2011</a:t>
            </a:r>
          </a:p>
          <a:p>
            <a:pPr algn="ctr"/>
            <a:r>
              <a:rPr lang="en-US" sz="2000" b="1" i="1" dirty="0" smtClean="0">
                <a:solidFill>
                  <a:schemeClr val="bg1">
                    <a:lumMod val="10000"/>
                  </a:schemeClr>
                </a:solidFill>
                <a:latin typeface="Candara" pitchFamily="34" charset="0"/>
              </a:rPr>
              <a:t>SLAC -from CERN via EVO</a:t>
            </a:r>
            <a:r>
              <a:rPr lang="en-US" sz="2000" b="1" i="1" dirty="0" smtClean="0">
                <a:solidFill>
                  <a:schemeClr val="bg1">
                    <a:lumMod val="10000"/>
                  </a:schemeClr>
                </a:solidFill>
                <a:latin typeface="Candara" pitchFamily="34" charset="0"/>
                <a:sym typeface="Wingdings" pitchFamily="2" charset="2"/>
              </a:rPr>
              <a:t></a:t>
            </a:r>
            <a:r>
              <a:rPr lang="en-US" sz="2000" b="1" i="1" dirty="0" smtClean="0">
                <a:solidFill>
                  <a:schemeClr val="bg1">
                    <a:lumMod val="10000"/>
                  </a:schemeClr>
                </a:solidFill>
                <a:latin typeface="Candara" pitchFamily="34" charset="0"/>
              </a:rPr>
              <a:t>   </a:t>
            </a:r>
            <a:endParaRPr lang="en-US" b="1" i="1" dirty="0">
              <a:solidFill>
                <a:schemeClr val="bg1">
                  <a:lumMod val="10000"/>
                </a:schemeClr>
              </a:solidFill>
              <a:latin typeface="Candara" pitchFamily="34" charset="0"/>
            </a:endParaRPr>
          </a:p>
        </p:txBody>
      </p:sp>
    </p:spTree>
  </p:cSld>
  <p:clrMapOvr>
    <a:masterClrMapping/>
  </p:clrMapOvr>
  <p:transition advTm="1262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3"/>
          <p:cNvSpPr>
            <a:spLocks noGrp="1"/>
          </p:cNvSpPr>
          <p:nvPr>
            <p:ph type="sldNum" sz="quarter" idx="12"/>
          </p:nvPr>
        </p:nvSpPr>
        <p:spPr/>
        <p:txBody>
          <a:bodyPr/>
          <a:lstStyle/>
          <a:p>
            <a:fld id="{A87540AC-C8B5-41C4-9FE8-ED13C0F2F283}" type="slidenum">
              <a:rPr lang="en-US"/>
              <a:pPr/>
              <a:t>10</a:t>
            </a:fld>
            <a:endParaRPr lang="en-US"/>
          </a:p>
        </p:txBody>
      </p:sp>
      <p:pic>
        <p:nvPicPr>
          <p:cNvPr id="159746" name="Picture 30"/>
          <p:cNvPicPr>
            <a:picLocks noChangeAspect="1" noChangeArrowheads="1"/>
          </p:cNvPicPr>
          <p:nvPr/>
        </p:nvPicPr>
        <p:blipFill>
          <a:blip r:embed="rId2" cstate="print"/>
          <a:srcRect/>
          <a:stretch>
            <a:fillRect/>
          </a:stretch>
        </p:blipFill>
        <p:spPr bwMode="auto">
          <a:xfrm>
            <a:off x="152400" y="1600200"/>
            <a:ext cx="4584580" cy="3352800"/>
          </a:xfrm>
          <a:prstGeom prst="rect">
            <a:avLst/>
          </a:prstGeom>
          <a:noFill/>
          <a:ln w="38100" algn="ctr">
            <a:noFill/>
            <a:miter lim="800000"/>
            <a:headEnd/>
            <a:tailEnd/>
          </a:ln>
        </p:spPr>
      </p:pic>
      <p:sp>
        <p:nvSpPr>
          <p:cNvPr id="159748" name="Rectangle 2"/>
          <p:cNvSpPr>
            <a:spLocks noGrp="1" noChangeArrowheads="1"/>
          </p:cNvSpPr>
          <p:nvPr>
            <p:ph type="title" idx="4294967295"/>
          </p:nvPr>
        </p:nvSpPr>
        <p:spPr/>
        <p:txBody>
          <a:bodyPr/>
          <a:lstStyle/>
          <a:p>
            <a:pPr algn="l"/>
            <a:r>
              <a:rPr lang="en-US" dirty="0" smtClean="0">
                <a:latin typeface="Arial Rounded MT Bold" pitchFamily="34" charset="0"/>
              </a:rPr>
              <a:t>Knowledge of SM processes (III)</a:t>
            </a:r>
            <a:endParaRPr lang="en-US" baseline="30000" dirty="0">
              <a:latin typeface="Arial Rounded MT Bold" pitchFamily="34" charset="0"/>
            </a:endParaRPr>
          </a:p>
        </p:txBody>
      </p:sp>
      <p:sp>
        <p:nvSpPr>
          <p:cNvPr id="159749" name="TextBox 16"/>
          <p:cNvSpPr txBox="1">
            <a:spLocks noChangeArrowheads="1"/>
          </p:cNvSpPr>
          <p:nvPr/>
        </p:nvSpPr>
        <p:spPr bwMode="auto">
          <a:xfrm>
            <a:off x="152400" y="4953000"/>
            <a:ext cx="1562100" cy="769441"/>
          </a:xfrm>
          <a:prstGeom prst="rect">
            <a:avLst/>
          </a:prstGeom>
          <a:noFill/>
          <a:ln w="9525">
            <a:noFill/>
            <a:miter lim="800000"/>
            <a:headEnd/>
            <a:tailEnd/>
          </a:ln>
        </p:spPr>
        <p:txBody>
          <a:bodyPr>
            <a:spAutoFit/>
          </a:bodyPr>
          <a:lstStyle/>
          <a:p>
            <a:pPr>
              <a:buSzTx/>
              <a:buFontTx/>
              <a:buNone/>
            </a:pPr>
            <a:r>
              <a:rPr lang="en-US" sz="1100" b="1" u="none" dirty="0">
                <a:solidFill>
                  <a:schemeClr val="accent5"/>
                </a:solidFill>
              </a:rPr>
              <a:t>ATLAS-CONF-2011-023</a:t>
            </a:r>
          </a:p>
          <a:p>
            <a:pPr>
              <a:buSzTx/>
              <a:buFontTx/>
              <a:buNone/>
            </a:pPr>
            <a:r>
              <a:rPr lang="en-US" sz="1100" b="1" u="none" dirty="0">
                <a:solidFill>
                  <a:schemeClr val="accent5"/>
                </a:solidFill>
              </a:rPr>
              <a:t>ATLAS-CONF-2011-025</a:t>
            </a:r>
          </a:p>
          <a:p>
            <a:pPr>
              <a:buSzTx/>
              <a:buFontTx/>
              <a:buNone/>
            </a:pPr>
            <a:r>
              <a:rPr lang="en-US" sz="1100" b="1" u="none" dirty="0">
                <a:solidFill>
                  <a:schemeClr val="accent5"/>
                </a:solidFill>
              </a:rPr>
              <a:t>ATLAS-CONF-2011-034</a:t>
            </a:r>
          </a:p>
          <a:p>
            <a:pPr>
              <a:buSzTx/>
              <a:buFontTx/>
              <a:buNone/>
            </a:pPr>
            <a:r>
              <a:rPr lang="en-US" sz="1100" b="1" u="none" dirty="0">
                <a:solidFill>
                  <a:schemeClr val="accent5"/>
                </a:solidFill>
              </a:rPr>
              <a:t>ATLAS-CONF-2011-040</a:t>
            </a:r>
            <a:endParaRPr lang="nl-NL" sz="1100" b="1" u="none" dirty="0">
              <a:solidFill>
                <a:schemeClr val="accent5"/>
              </a:solidFill>
            </a:endParaRPr>
          </a:p>
        </p:txBody>
      </p:sp>
      <p:sp>
        <p:nvSpPr>
          <p:cNvPr id="159754" name="TextBox 15"/>
          <p:cNvSpPr txBox="1">
            <a:spLocks noChangeArrowheads="1"/>
          </p:cNvSpPr>
          <p:nvPr/>
        </p:nvSpPr>
        <p:spPr bwMode="auto">
          <a:xfrm>
            <a:off x="3581400" y="2895600"/>
            <a:ext cx="1266092" cy="368300"/>
          </a:xfrm>
          <a:prstGeom prst="rect">
            <a:avLst/>
          </a:prstGeom>
          <a:noFill/>
          <a:ln w="9525">
            <a:noFill/>
            <a:miter lim="800000"/>
            <a:headEnd/>
            <a:tailEnd/>
          </a:ln>
        </p:spPr>
        <p:txBody>
          <a:bodyPr>
            <a:spAutoFit/>
          </a:bodyPr>
          <a:lstStyle/>
          <a:p>
            <a:r>
              <a:rPr lang="en-US" b="1" u="none" dirty="0"/>
              <a:t>35 pb</a:t>
            </a:r>
            <a:r>
              <a:rPr lang="en-US" b="1" u="none" baseline="30000" dirty="0"/>
              <a:t>-1</a:t>
            </a:r>
            <a:endParaRPr lang="nl-NL" b="1" u="none" baseline="30000" dirty="0"/>
          </a:p>
        </p:txBody>
      </p:sp>
      <p:sp>
        <p:nvSpPr>
          <p:cNvPr id="159761" name="TextBox 28"/>
          <p:cNvSpPr txBox="1">
            <a:spLocks noChangeArrowheads="1"/>
          </p:cNvSpPr>
          <p:nvPr/>
        </p:nvSpPr>
        <p:spPr bwMode="auto">
          <a:xfrm>
            <a:off x="1828800" y="4953000"/>
            <a:ext cx="2971799" cy="708025"/>
          </a:xfrm>
          <a:prstGeom prst="rect">
            <a:avLst/>
          </a:prstGeom>
          <a:noFill/>
          <a:ln w="9525">
            <a:solidFill>
              <a:srgbClr val="FF0000"/>
            </a:solidFill>
            <a:miter lim="800000"/>
            <a:headEnd/>
            <a:tailEnd/>
          </a:ln>
        </p:spPr>
        <p:txBody>
          <a:bodyPr wrap="square">
            <a:spAutoFit/>
          </a:bodyPr>
          <a:lstStyle/>
          <a:p>
            <a:r>
              <a:rPr lang="el-GR" sz="2000" b="1" u="none">
                <a:solidFill>
                  <a:srgbClr val="FF0000"/>
                </a:solidFill>
              </a:rPr>
              <a:t>σ</a:t>
            </a:r>
            <a:r>
              <a:rPr lang="nl-NL" sz="2000" b="1" u="none">
                <a:solidFill>
                  <a:srgbClr val="FF0000"/>
                </a:solidFill>
              </a:rPr>
              <a:t>(tt) = 180 ± 9± 15 ± 6 pb</a:t>
            </a:r>
            <a:br>
              <a:rPr lang="nl-NL" sz="2000" b="1" u="none">
                <a:solidFill>
                  <a:srgbClr val="FF0000"/>
                </a:solidFill>
              </a:rPr>
            </a:br>
            <a:r>
              <a:rPr lang="nl-NL" sz="2000" b="1" u="none"/>
              <a:t>[ 10% total uncertainty ]</a:t>
            </a:r>
          </a:p>
        </p:txBody>
      </p:sp>
      <p:sp>
        <p:nvSpPr>
          <p:cNvPr id="19" name="Date Placeholder 18"/>
          <p:cNvSpPr>
            <a:spLocks noGrp="1"/>
          </p:cNvSpPr>
          <p:nvPr>
            <p:ph type="dt" sz="half" idx="10"/>
          </p:nvPr>
        </p:nvSpPr>
        <p:spPr/>
        <p:txBody>
          <a:bodyPr/>
          <a:lstStyle/>
          <a:p>
            <a:r>
              <a:rPr lang="en-US" smtClean="0"/>
              <a:t>18/5/2011</a:t>
            </a:r>
            <a:endParaRPr lang="en-US"/>
          </a:p>
        </p:txBody>
      </p:sp>
      <p:sp>
        <p:nvSpPr>
          <p:cNvPr id="21" name="Footer Placeholder 20"/>
          <p:cNvSpPr>
            <a:spLocks noGrp="1"/>
          </p:cNvSpPr>
          <p:nvPr>
            <p:ph type="ftr" sz="quarter" idx="11"/>
          </p:nvPr>
        </p:nvSpPr>
        <p:spPr/>
        <p:txBody>
          <a:bodyPr/>
          <a:lstStyle/>
          <a:p>
            <a:r>
              <a:rPr lang="en-US" smtClean="0"/>
              <a:t>Monica D'Onofrio, West Coast ATLAS Forum 2011</a:t>
            </a:r>
            <a:endParaRPr lang="en-US"/>
          </a:p>
        </p:txBody>
      </p:sp>
      <p:pic>
        <p:nvPicPr>
          <p:cNvPr id="22" name="Picture 2"/>
          <p:cNvPicPr>
            <a:picLocks noChangeAspect="1" noChangeArrowheads="1"/>
          </p:cNvPicPr>
          <p:nvPr/>
        </p:nvPicPr>
        <p:blipFill>
          <a:blip r:embed="rId3" cstate="print"/>
          <a:srcRect/>
          <a:stretch>
            <a:fillRect/>
          </a:stretch>
        </p:blipFill>
        <p:spPr bwMode="auto">
          <a:xfrm>
            <a:off x="6096000" y="2398712"/>
            <a:ext cx="2879725" cy="1944688"/>
          </a:xfrm>
          <a:prstGeom prst="rect">
            <a:avLst/>
          </a:prstGeom>
          <a:noFill/>
          <a:ln w="9525">
            <a:noFill/>
            <a:miter lim="800000"/>
            <a:headEnd/>
            <a:tailEnd/>
          </a:ln>
        </p:spPr>
      </p:pic>
      <p:sp>
        <p:nvSpPr>
          <p:cNvPr id="23" name="TextBox 10"/>
          <p:cNvSpPr txBox="1">
            <a:spLocks noChangeArrowheads="1"/>
          </p:cNvSpPr>
          <p:nvPr/>
        </p:nvSpPr>
        <p:spPr bwMode="auto">
          <a:xfrm>
            <a:off x="7010400" y="2206823"/>
            <a:ext cx="1322798" cy="307777"/>
          </a:xfrm>
          <a:prstGeom prst="rect">
            <a:avLst/>
          </a:prstGeom>
          <a:noFill/>
          <a:ln w="9525">
            <a:noFill/>
            <a:miter lim="800000"/>
            <a:headEnd/>
            <a:tailEnd/>
          </a:ln>
        </p:spPr>
        <p:txBody>
          <a:bodyPr wrap="none">
            <a:spAutoFit/>
          </a:bodyPr>
          <a:lstStyle/>
          <a:p>
            <a:pPr>
              <a:buSzTx/>
              <a:buFontTx/>
              <a:buNone/>
            </a:pPr>
            <a:r>
              <a:rPr lang="en-US" sz="1400" u="none" dirty="0" smtClean="0">
                <a:solidFill>
                  <a:srgbClr val="FF0000"/>
                </a:solidFill>
              </a:rPr>
              <a:t> </a:t>
            </a:r>
            <a:r>
              <a:rPr lang="el-GR" sz="1400" u="none" dirty="0">
                <a:solidFill>
                  <a:srgbClr val="FF0000"/>
                </a:solidFill>
              </a:rPr>
              <a:t>μ</a:t>
            </a:r>
            <a:r>
              <a:rPr lang="en-US" sz="1400" u="none" dirty="0">
                <a:solidFill>
                  <a:srgbClr val="FF0000"/>
                </a:solidFill>
              </a:rPr>
              <a:t>+jets channel</a:t>
            </a:r>
            <a:endParaRPr lang="nl-NL" sz="1400" u="none" dirty="0">
              <a:solidFill>
                <a:srgbClr val="FF0000"/>
              </a:solidFill>
            </a:endParaRPr>
          </a:p>
        </p:txBody>
      </p:sp>
      <p:pic>
        <p:nvPicPr>
          <p:cNvPr id="24" name="Picture 2" descr="https://atlas.web.cern.ch/Atlas/GROUPS/PHYSICS/CONFNOTES/ATLAS-CONF-2011-033/fig_11.png"/>
          <p:cNvPicPr>
            <a:picLocks noChangeAspect="1" noChangeArrowheads="1"/>
          </p:cNvPicPr>
          <p:nvPr/>
        </p:nvPicPr>
        <p:blipFill>
          <a:blip r:embed="rId4" cstate="print"/>
          <a:srcRect/>
          <a:stretch>
            <a:fillRect/>
          </a:stretch>
        </p:blipFill>
        <p:spPr bwMode="auto">
          <a:xfrm>
            <a:off x="5362160" y="4387850"/>
            <a:ext cx="3400840" cy="2165350"/>
          </a:xfrm>
          <a:prstGeom prst="rect">
            <a:avLst/>
          </a:prstGeom>
          <a:noFill/>
          <a:ln w="9525">
            <a:noFill/>
            <a:miter lim="800000"/>
            <a:headEnd/>
            <a:tailEnd/>
          </a:ln>
        </p:spPr>
      </p:pic>
      <p:sp>
        <p:nvSpPr>
          <p:cNvPr id="28" name="TextBox 17"/>
          <p:cNvSpPr txBox="1">
            <a:spLocks noChangeArrowheads="1"/>
          </p:cNvSpPr>
          <p:nvPr/>
        </p:nvSpPr>
        <p:spPr bwMode="auto">
          <a:xfrm>
            <a:off x="5756275" y="1905000"/>
            <a:ext cx="3311525" cy="369887"/>
          </a:xfrm>
          <a:prstGeom prst="rect">
            <a:avLst/>
          </a:prstGeom>
          <a:noFill/>
          <a:ln w="9525">
            <a:noFill/>
            <a:miter lim="800000"/>
            <a:headEnd/>
            <a:tailEnd/>
          </a:ln>
        </p:spPr>
        <p:txBody>
          <a:bodyPr>
            <a:spAutoFit/>
          </a:bodyPr>
          <a:lstStyle/>
          <a:p>
            <a:r>
              <a:rPr lang="nl-NL" b="1" u="none" dirty="0"/>
              <a:t>m(t) = 169.3  ± 4.0 ± 4.9 GeV</a:t>
            </a:r>
          </a:p>
        </p:txBody>
      </p:sp>
      <p:sp>
        <p:nvSpPr>
          <p:cNvPr id="30" name="Rectangle 29"/>
          <p:cNvSpPr/>
          <p:nvPr/>
        </p:nvSpPr>
        <p:spPr>
          <a:xfrm>
            <a:off x="4876800" y="914400"/>
            <a:ext cx="4114800" cy="978729"/>
          </a:xfrm>
          <a:prstGeom prst="rect">
            <a:avLst/>
          </a:prstGeom>
        </p:spPr>
        <p:txBody>
          <a:bodyPr wrap="square">
            <a:spAutoFit/>
          </a:bodyPr>
          <a:lstStyle/>
          <a:p>
            <a:pPr marL="688975" lvl="1" indent="-238125">
              <a:lnSpc>
                <a:spcPct val="90000"/>
              </a:lnSpc>
              <a:buClr>
                <a:schemeClr val="accent6">
                  <a:lumMod val="75000"/>
                </a:schemeClr>
              </a:buClr>
              <a:buFont typeface="Wingdings" pitchFamily="2" charset="2"/>
              <a:buChar char="§"/>
            </a:pPr>
            <a:r>
              <a:rPr lang="en-US" sz="1600" dirty="0" smtClean="0"/>
              <a:t>Measured in e/</a:t>
            </a:r>
            <a:r>
              <a:rPr lang="en-US" sz="1600" dirty="0" err="1" smtClean="0">
                <a:latin typeface="Symbol" pitchFamily="18" charset="2"/>
              </a:rPr>
              <a:t>m</a:t>
            </a:r>
            <a:r>
              <a:rPr lang="en-US" sz="1600" dirty="0" err="1" smtClean="0"/>
              <a:t>+jets</a:t>
            </a:r>
            <a:r>
              <a:rPr lang="en-US" sz="1600" dirty="0" smtClean="0"/>
              <a:t> channel</a:t>
            </a:r>
          </a:p>
          <a:p>
            <a:pPr marL="688975" lvl="1" indent="-238125">
              <a:lnSpc>
                <a:spcPct val="90000"/>
              </a:lnSpc>
              <a:buClr>
                <a:schemeClr val="accent6">
                  <a:lumMod val="75000"/>
                </a:schemeClr>
              </a:buClr>
              <a:buFont typeface="Wingdings" pitchFamily="2" charset="2"/>
              <a:buChar char="§"/>
            </a:pPr>
            <a:r>
              <a:rPr lang="en-US" sz="1600" dirty="0" smtClean="0"/>
              <a:t>Dominant uncertainty due to JES</a:t>
            </a:r>
          </a:p>
          <a:p>
            <a:pPr marL="688975" lvl="1" indent="-238125">
              <a:lnSpc>
                <a:spcPct val="90000"/>
              </a:lnSpc>
              <a:buClr>
                <a:schemeClr val="accent6">
                  <a:lumMod val="75000"/>
                </a:schemeClr>
              </a:buClr>
              <a:buFont typeface="Wingdings" pitchFamily="2" charset="2"/>
              <a:buChar char="§"/>
            </a:pPr>
            <a:r>
              <a:rPr lang="en-US" sz="1600" dirty="0" smtClean="0"/>
              <a:t>Employ the ratio of reconstructed top to W mass (R</a:t>
            </a:r>
            <a:r>
              <a:rPr lang="en-US" sz="1600" baseline="-25000" dirty="0" smtClean="0"/>
              <a:t>32</a:t>
            </a:r>
            <a:r>
              <a:rPr lang="en-US" sz="1600" dirty="0" smtClean="0"/>
              <a:t>)</a:t>
            </a:r>
            <a:endParaRPr lang="en-US" sz="1600" dirty="0"/>
          </a:p>
        </p:txBody>
      </p:sp>
      <p:sp>
        <p:nvSpPr>
          <p:cNvPr id="31" name="Rectangle 30"/>
          <p:cNvSpPr/>
          <p:nvPr/>
        </p:nvSpPr>
        <p:spPr>
          <a:xfrm>
            <a:off x="-228600" y="914400"/>
            <a:ext cx="4114800" cy="535531"/>
          </a:xfrm>
          <a:prstGeom prst="rect">
            <a:avLst/>
          </a:prstGeom>
        </p:spPr>
        <p:txBody>
          <a:bodyPr wrap="square">
            <a:spAutoFit/>
          </a:bodyPr>
          <a:lstStyle/>
          <a:p>
            <a:pPr marL="688975" lvl="1" indent="-238125">
              <a:lnSpc>
                <a:spcPct val="90000"/>
              </a:lnSpc>
              <a:buClr>
                <a:schemeClr val="accent6">
                  <a:lumMod val="75000"/>
                </a:schemeClr>
              </a:buClr>
              <a:buFont typeface="Wingdings" pitchFamily="2" charset="2"/>
              <a:buChar char="§"/>
            </a:pPr>
            <a:r>
              <a:rPr lang="en-US" sz="1600" dirty="0" smtClean="0"/>
              <a:t>Measured in e/</a:t>
            </a:r>
            <a:r>
              <a:rPr lang="en-US" sz="1600" dirty="0" err="1" smtClean="0">
                <a:latin typeface="Symbol" pitchFamily="18" charset="2"/>
              </a:rPr>
              <a:t>m</a:t>
            </a:r>
            <a:r>
              <a:rPr lang="en-US" sz="1600" dirty="0" err="1" smtClean="0"/>
              <a:t>+jets</a:t>
            </a:r>
            <a:r>
              <a:rPr lang="en-US" sz="1600" dirty="0" smtClean="0"/>
              <a:t> (with b-tag) and </a:t>
            </a:r>
            <a:r>
              <a:rPr lang="en-US" sz="1600" dirty="0" err="1" smtClean="0"/>
              <a:t>dilepton</a:t>
            </a:r>
            <a:r>
              <a:rPr lang="en-US" sz="1600" dirty="0" smtClean="0"/>
              <a:t> channels (combined)</a:t>
            </a:r>
          </a:p>
        </p:txBody>
      </p:sp>
      <p:sp>
        <p:nvSpPr>
          <p:cNvPr id="32" name="TextBox 13"/>
          <p:cNvSpPr txBox="1">
            <a:spLocks noChangeArrowheads="1"/>
          </p:cNvSpPr>
          <p:nvPr/>
        </p:nvSpPr>
        <p:spPr bwMode="auto">
          <a:xfrm>
            <a:off x="4936938" y="3226713"/>
            <a:ext cx="1463862" cy="430887"/>
          </a:xfrm>
          <a:prstGeom prst="rect">
            <a:avLst/>
          </a:prstGeom>
          <a:noFill/>
          <a:ln w="9525">
            <a:noFill/>
            <a:miter lim="800000"/>
            <a:headEnd/>
            <a:tailEnd/>
          </a:ln>
        </p:spPr>
        <p:txBody>
          <a:bodyPr wrap="none">
            <a:spAutoFit/>
          </a:bodyPr>
          <a:lstStyle/>
          <a:p>
            <a:pPr>
              <a:buSzTx/>
              <a:buFontTx/>
              <a:buNone/>
            </a:pPr>
            <a:r>
              <a:rPr lang="en-US" sz="1100" b="1" u="none" dirty="0">
                <a:solidFill>
                  <a:schemeClr val="accent5"/>
                </a:solidFill>
              </a:rPr>
              <a:t>ATLAS-CONF-2011-033</a:t>
            </a:r>
          </a:p>
          <a:p>
            <a:pPr>
              <a:buSzTx/>
              <a:buFontTx/>
              <a:buNone/>
            </a:pPr>
            <a:r>
              <a:rPr lang="en-US" sz="1100" b="1" u="none" dirty="0">
                <a:solidFill>
                  <a:schemeClr val="accent5"/>
                </a:solidFill>
              </a:rPr>
              <a:t>ATLAS-CONF-2011-037</a:t>
            </a:r>
            <a:endParaRPr lang="nl-NL" sz="1100" b="1" u="none" dirty="0">
              <a:solidFill>
                <a:schemeClr val="accent5"/>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286000"/>
            <a:ext cx="9144000" cy="1446550"/>
          </a:xfrm>
          <a:prstGeom prst="rect">
            <a:avLst/>
          </a:prstGeom>
          <a:solidFill>
            <a:srgbClr val="9999FF"/>
          </a:solidFill>
          <a:ln>
            <a:solidFill>
              <a:schemeClr val="bg2">
                <a:lumMod val="60000"/>
                <a:lumOff val="40000"/>
              </a:schemeClr>
            </a:solidFill>
          </a:ln>
        </p:spPr>
        <p:txBody>
          <a:bodyPr wrap="square" rtlCol="0">
            <a:spAutoFit/>
          </a:bodyPr>
          <a:lstStyle/>
          <a:p>
            <a:pPr algn="ctr"/>
            <a:r>
              <a:rPr lang="en-US" sz="4400" b="1" i="1" dirty="0" smtClean="0">
                <a:solidFill>
                  <a:schemeClr val="bg1">
                    <a:lumMod val="10000"/>
                  </a:schemeClr>
                </a:solidFill>
                <a:latin typeface="Arial Rounded MT Bold" pitchFamily="34" charset="0"/>
              </a:rPr>
              <a:t>Searches for SUSY</a:t>
            </a:r>
          </a:p>
          <a:p>
            <a:pPr algn="ctr"/>
            <a:endParaRPr lang="en-US" sz="4400" b="1" i="1" dirty="0" smtClean="0">
              <a:solidFill>
                <a:schemeClr val="bg1">
                  <a:lumMod val="10000"/>
                </a:schemeClr>
              </a:solidFill>
              <a:latin typeface="Arial Rounded MT Bold" pitchFamily="34" charset="0"/>
            </a:endParaRPr>
          </a:p>
        </p:txBody>
      </p:sp>
      <p:sp>
        <p:nvSpPr>
          <p:cNvPr id="3" name="Date Placeholder 2"/>
          <p:cNvSpPr>
            <a:spLocks noGrp="1"/>
          </p:cNvSpPr>
          <p:nvPr>
            <p:ph type="dt" sz="half" idx="10"/>
          </p:nvPr>
        </p:nvSpPr>
        <p:spPr/>
        <p:txBody>
          <a:bodyPr/>
          <a:lstStyle/>
          <a:p>
            <a:r>
              <a:rPr lang="en-US" smtClean="0"/>
              <a:t>18/5/2011</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6" name="Footer Placeholder 5"/>
          <p:cNvSpPr>
            <a:spLocks noGrp="1"/>
          </p:cNvSpPr>
          <p:nvPr>
            <p:ph type="ftr" sz="quarter" idx="11"/>
          </p:nvPr>
        </p:nvSpPr>
        <p:spPr/>
        <p:txBody>
          <a:bodyPr/>
          <a:lstStyle/>
          <a:p>
            <a:r>
              <a:rPr lang="en-US" smtClean="0"/>
              <a:t>Monica D'Onofrio, West Coast ATLAS Forum 2011</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identifications </a:t>
            </a:r>
            <a:endParaRPr lang="en-US" dirty="0"/>
          </a:p>
        </p:txBody>
      </p:sp>
      <p:sp>
        <p:nvSpPr>
          <p:cNvPr id="3" name="Content Placeholder 2"/>
          <p:cNvSpPr>
            <a:spLocks noGrp="1"/>
          </p:cNvSpPr>
          <p:nvPr>
            <p:ph idx="1"/>
          </p:nvPr>
        </p:nvSpPr>
        <p:spPr>
          <a:xfrm>
            <a:off x="1981200" y="5334000"/>
            <a:ext cx="6019800" cy="1066800"/>
          </a:xfrm>
          <a:noFill/>
        </p:spPr>
        <p:txBody>
          <a:bodyPr>
            <a:noAutofit/>
          </a:bodyPr>
          <a:lstStyle/>
          <a:p>
            <a:pPr>
              <a:buNone/>
            </a:pPr>
            <a:r>
              <a:rPr lang="en-US" sz="1800" dirty="0" smtClean="0"/>
              <a:t>Remove overlapping objects</a:t>
            </a:r>
          </a:p>
          <a:p>
            <a:r>
              <a:rPr lang="en-US" sz="1600" dirty="0" smtClean="0"/>
              <a:t>If </a:t>
            </a:r>
            <a:r>
              <a:rPr lang="en-US" sz="1600" dirty="0" smtClean="0">
                <a:latin typeface="Symbol" pitchFamily="18" charset="2"/>
              </a:rPr>
              <a:t>D</a:t>
            </a:r>
            <a:r>
              <a:rPr lang="en-US" sz="1600" dirty="0" smtClean="0"/>
              <a:t>R(</a:t>
            </a:r>
            <a:r>
              <a:rPr lang="en-US" sz="1600" dirty="0" err="1" smtClean="0"/>
              <a:t>jet,e</a:t>
            </a:r>
            <a:r>
              <a:rPr lang="en-US" sz="1600" dirty="0" smtClean="0"/>
              <a:t>)&lt;0.2, remove jet </a:t>
            </a:r>
          </a:p>
          <a:p>
            <a:r>
              <a:rPr lang="en-US" sz="1600" dirty="0" smtClean="0"/>
              <a:t>If 0.2&lt;</a:t>
            </a:r>
            <a:r>
              <a:rPr lang="en-US" sz="1600" dirty="0" smtClean="0">
                <a:latin typeface="Symbol" pitchFamily="18" charset="2"/>
              </a:rPr>
              <a:t>D</a:t>
            </a:r>
            <a:r>
              <a:rPr lang="en-US" sz="1600" dirty="0" smtClean="0"/>
              <a:t>R(</a:t>
            </a:r>
            <a:r>
              <a:rPr lang="en-US" sz="1600" dirty="0" err="1" smtClean="0"/>
              <a:t>jet,e</a:t>
            </a:r>
            <a:r>
              <a:rPr lang="en-US" sz="1600" dirty="0" smtClean="0"/>
              <a:t>)&lt;0.4, veto electron, if </a:t>
            </a:r>
            <a:r>
              <a:rPr lang="en-US" sz="1600" dirty="0" smtClean="0">
                <a:latin typeface="Symbol" pitchFamily="18" charset="2"/>
              </a:rPr>
              <a:t>D</a:t>
            </a:r>
            <a:r>
              <a:rPr lang="en-US" sz="1600" dirty="0" smtClean="0"/>
              <a:t>R(</a:t>
            </a:r>
            <a:r>
              <a:rPr lang="en-US" sz="1600" dirty="0" err="1" smtClean="0"/>
              <a:t>jet,</a:t>
            </a:r>
            <a:r>
              <a:rPr lang="en-US" sz="1600" dirty="0" err="1" smtClean="0">
                <a:latin typeface="Symbol" pitchFamily="18" charset="2"/>
              </a:rPr>
              <a:t>m</a:t>
            </a:r>
            <a:r>
              <a:rPr lang="en-US" sz="1600" dirty="0" smtClean="0"/>
              <a:t>)&lt;0.4, veto </a:t>
            </a:r>
            <a:r>
              <a:rPr lang="en-US" sz="1600" dirty="0" err="1" smtClean="0"/>
              <a:t>muon</a:t>
            </a:r>
            <a:endParaRPr lang="en-US" sz="16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dirty="0"/>
          </a:p>
        </p:txBody>
      </p:sp>
      <p:sp>
        <p:nvSpPr>
          <p:cNvPr id="7" name="TextBox 6"/>
          <p:cNvSpPr txBox="1"/>
          <p:nvPr/>
        </p:nvSpPr>
        <p:spPr>
          <a:xfrm>
            <a:off x="5105400" y="1435894"/>
            <a:ext cx="3581400" cy="1508105"/>
          </a:xfrm>
          <a:prstGeom prst="rect">
            <a:avLst/>
          </a:prstGeom>
          <a:solidFill>
            <a:schemeClr val="accent2">
              <a:lumMod val="20000"/>
              <a:lumOff val="80000"/>
            </a:schemeClr>
          </a:solidFill>
        </p:spPr>
        <p:txBody>
          <a:bodyPr wrap="square">
            <a:spAutoFit/>
          </a:bodyPr>
          <a:lstStyle/>
          <a:p>
            <a:pPr>
              <a:defRPr/>
            </a:pPr>
            <a:r>
              <a:rPr lang="en-US" sz="2000" dirty="0">
                <a:solidFill>
                  <a:srgbClr val="002060"/>
                </a:solidFill>
                <a:latin typeface="+mn-lt"/>
                <a:cs typeface="Arial" charset="0"/>
              </a:rPr>
              <a:t>Electrons </a:t>
            </a:r>
          </a:p>
          <a:p>
            <a:pPr>
              <a:buFont typeface="Arial" pitchFamily="34" charset="0"/>
              <a:buChar char="•"/>
              <a:defRPr/>
            </a:pPr>
            <a:r>
              <a:rPr lang="en-US" dirty="0">
                <a:solidFill>
                  <a:schemeClr val="tx1"/>
                </a:solidFill>
                <a:latin typeface="+mn-lt"/>
                <a:cs typeface="Arial" charset="0"/>
              </a:rPr>
              <a:t> </a:t>
            </a:r>
            <a:r>
              <a:rPr lang="en-US" dirty="0" err="1">
                <a:solidFill>
                  <a:schemeClr val="tx1"/>
                </a:solidFill>
                <a:latin typeface="+mn-lt"/>
                <a:cs typeface="Arial" charset="0"/>
              </a:rPr>
              <a:t>p</a:t>
            </a:r>
            <a:r>
              <a:rPr lang="en-US" baseline="-25000" dirty="0" err="1">
                <a:solidFill>
                  <a:schemeClr val="tx1"/>
                </a:solidFill>
                <a:latin typeface="+mn-lt"/>
                <a:cs typeface="Arial" charset="0"/>
              </a:rPr>
              <a:t>T</a:t>
            </a:r>
            <a:r>
              <a:rPr lang="en-US" dirty="0">
                <a:solidFill>
                  <a:schemeClr val="tx1"/>
                </a:solidFill>
                <a:latin typeface="+mn-lt"/>
                <a:cs typeface="Arial" charset="0"/>
              </a:rPr>
              <a:t> &gt; </a:t>
            </a:r>
            <a:r>
              <a:rPr lang="en-US" dirty="0" smtClean="0">
                <a:solidFill>
                  <a:schemeClr val="tx1"/>
                </a:solidFill>
                <a:latin typeface="+mn-lt"/>
                <a:cs typeface="Arial" charset="0"/>
              </a:rPr>
              <a:t>20 </a:t>
            </a:r>
            <a:r>
              <a:rPr lang="en-US" dirty="0" err="1">
                <a:solidFill>
                  <a:schemeClr val="tx1"/>
                </a:solidFill>
                <a:latin typeface="+mn-lt"/>
                <a:cs typeface="Arial" charset="0"/>
              </a:rPr>
              <a:t>GeV</a:t>
            </a:r>
            <a:r>
              <a:rPr lang="en-US" dirty="0">
                <a:solidFill>
                  <a:schemeClr val="tx1"/>
                </a:solidFill>
                <a:latin typeface="+mn-lt"/>
                <a:cs typeface="Arial" charset="0"/>
              </a:rPr>
              <a:t>, |</a:t>
            </a:r>
            <a:r>
              <a:rPr lang="en-US" dirty="0">
                <a:solidFill>
                  <a:schemeClr val="tx1"/>
                </a:solidFill>
                <a:latin typeface="Symbol" pitchFamily="18" charset="2"/>
                <a:cs typeface="Arial" charset="0"/>
              </a:rPr>
              <a:t>h</a:t>
            </a:r>
            <a:r>
              <a:rPr lang="en-US" dirty="0">
                <a:solidFill>
                  <a:schemeClr val="tx1"/>
                </a:solidFill>
                <a:latin typeface="+mn-lt"/>
                <a:cs typeface="Arial" charset="0"/>
              </a:rPr>
              <a:t>|&lt;</a:t>
            </a:r>
            <a:r>
              <a:rPr lang="en-US" dirty="0" smtClean="0">
                <a:solidFill>
                  <a:schemeClr val="tx1"/>
                </a:solidFill>
                <a:latin typeface="+mn-lt"/>
                <a:cs typeface="Arial" charset="0"/>
              </a:rPr>
              <a:t>2.47 </a:t>
            </a:r>
            <a:endParaRPr lang="en-US" dirty="0">
              <a:solidFill>
                <a:schemeClr val="tx1"/>
              </a:solidFill>
              <a:latin typeface="+mn-lt"/>
              <a:cs typeface="Arial" charset="0"/>
            </a:endParaRPr>
          </a:p>
          <a:p>
            <a:pPr>
              <a:buFont typeface="Arial" pitchFamily="34" charset="0"/>
              <a:buChar char="•"/>
              <a:defRPr/>
            </a:pPr>
            <a:r>
              <a:rPr lang="en-US" dirty="0" smtClean="0">
                <a:solidFill>
                  <a:schemeClr val="tx1"/>
                </a:solidFill>
                <a:latin typeface="+mn-lt"/>
                <a:cs typeface="Arial" charset="0"/>
              </a:rPr>
              <a:t> reject </a:t>
            </a:r>
            <a:r>
              <a:rPr lang="en-US" dirty="0">
                <a:solidFill>
                  <a:schemeClr val="tx1"/>
                </a:solidFill>
                <a:latin typeface="+mn-lt"/>
                <a:cs typeface="Arial" charset="0"/>
              </a:rPr>
              <a:t>events </a:t>
            </a:r>
            <a:r>
              <a:rPr lang="en-US" dirty="0" smtClean="0">
                <a:solidFill>
                  <a:schemeClr val="tx1"/>
                </a:solidFill>
                <a:latin typeface="+mn-lt"/>
                <a:cs typeface="Arial" charset="0"/>
              </a:rPr>
              <a:t>if electron candidates</a:t>
            </a:r>
            <a:r>
              <a:rPr lang="en-US" dirty="0" smtClean="0">
                <a:cs typeface="Arial" charset="0"/>
              </a:rPr>
              <a:t> are in </a:t>
            </a:r>
            <a:r>
              <a:rPr lang="en-US" dirty="0" smtClean="0">
                <a:solidFill>
                  <a:schemeClr val="tx1"/>
                </a:solidFill>
                <a:latin typeface="+mn-lt"/>
                <a:cs typeface="Arial" charset="0"/>
              </a:rPr>
              <a:t> transition </a:t>
            </a:r>
            <a:r>
              <a:rPr lang="en-US" dirty="0">
                <a:solidFill>
                  <a:schemeClr val="tx1"/>
                </a:solidFill>
                <a:latin typeface="+mn-lt"/>
                <a:cs typeface="Arial" charset="0"/>
              </a:rPr>
              <a:t>region (1.37&lt;|</a:t>
            </a:r>
            <a:r>
              <a:rPr lang="en-US" dirty="0">
                <a:solidFill>
                  <a:schemeClr val="tx1"/>
                </a:solidFill>
                <a:latin typeface="Symbol" pitchFamily="18" charset="2"/>
                <a:cs typeface="Arial" charset="0"/>
              </a:rPr>
              <a:t>h</a:t>
            </a:r>
            <a:r>
              <a:rPr lang="en-US" dirty="0">
                <a:solidFill>
                  <a:schemeClr val="tx1"/>
                </a:solidFill>
                <a:latin typeface="+mn-lt"/>
                <a:cs typeface="Arial" charset="0"/>
              </a:rPr>
              <a:t>|&lt;1.52</a:t>
            </a:r>
            <a:r>
              <a:rPr lang="en-US" dirty="0" smtClean="0">
                <a:solidFill>
                  <a:schemeClr val="tx1"/>
                </a:solidFill>
                <a:latin typeface="+mn-lt"/>
                <a:cs typeface="Arial" charset="0"/>
              </a:rPr>
              <a:t>)</a:t>
            </a:r>
            <a:endParaRPr lang="en-US" dirty="0">
              <a:solidFill>
                <a:schemeClr val="tx1"/>
              </a:solidFill>
              <a:latin typeface="+mn-lt"/>
              <a:cs typeface="Arial" charset="0"/>
            </a:endParaRPr>
          </a:p>
        </p:txBody>
      </p:sp>
      <p:sp>
        <p:nvSpPr>
          <p:cNvPr id="8" name="TextBox 7"/>
          <p:cNvSpPr txBox="1"/>
          <p:nvPr/>
        </p:nvSpPr>
        <p:spPr>
          <a:xfrm>
            <a:off x="4964112" y="2987695"/>
            <a:ext cx="3875088" cy="1508105"/>
          </a:xfrm>
          <a:prstGeom prst="rect">
            <a:avLst/>
          </a:prstGeom>
          <a:solidFill>
            <a:schemeClr val="accent5">
              <a:lumMod val="20000"/>
              <a:lumOff val="80000"/>
            </a:schemeClr>
          </a:solidFill>
        </p:spPr>
        <p:txBody>
          <a:bodyPr wrap="square">
            <a:spAutoFit/>
          </a:bodyPr>
          <a:lstStyle/>
          <a:p>
            <a:pPr>
              <a:defRPr/>
            </a:pPr>
            <a:r>
              <a:rPr lang="en-US" sz="2000" dirty="0" err="1">
                <a:solidFill>
                  <a:schemeClr val="bg1">
                    <a:lumMod val="25000"/>
                  </a:schemeClr>
                </a:solidFill>
                <a:latin typeface="+mn-lt"/>
                <a:cs typeface="Arial" charset="0"/>
              </a:rPr>
              <a:t>Muons</a:t>
            </a:r>
            <a:r>
              <a:rPr lang="en-US" sz="2000" dirty="0">
                <a:solidFill>
                  <a:schemeClr val="bg1">
                    <a:lumMod val="25000"/>
                  </a:schemeClr>
                </a:solidFill>
                <a:latin typeface="+mn-lt"/>
                <a:cs typeface="Arial" charset="0"/>
              </a:rPr>
              <a:t> </a:t>
            </a:r>
          </a:p>
          <a:p>
            <a:pPr>
              <a:buFont typeface="Arial" pitchFamily="34" charset="0"/>
              <a:buChar char="•"/>
              <a:defRPr/>
            </a:pPr>
            <a:r>
              <a:rPr lang="en-US" dirty="0">
                <a:solidFill>
                  <a:schemeClr val="tx1"/>
                </a:solidFill>
                <a:latin typeface="+mn-lt"/>
                <a:cs typeface="Arial" charset="0"/>
              </a:rPr>
              <a:t> </a:t>
            </a:r>
            <a:r>
              <a:rPr lang="en-US" dirty="0" err="1">
                <a:solidFill>
                  <a:schemeClr val="tx1"/>
                </a:solidFill>
                <a:latin typeface="+mn-lt"/>
                <a:cs typeface="Arial" charset="0"/>
              </a:rPr>
              <a:t>p</a:t>
            </a:r>
            <a:r>
              <a:rPr lang="en-US" baseline="-25000" dirty="0" err="1">
                <a:solidFill>
                  <a:schemeClr val="tx1"/>
                </a:solidFill>
                <a:latin typeface="+mn-lt"/>
                <a:cs typeface="Arial" charset="0"/>
              </a:rPr>
              <a:t>T</a:t>
            </a:r>
            <a:r>
              <a:rPr lang="en-US" dirty="0">
                <a:solidFill>
                  <a:schemeClr val="tx1"/>
                </a:solidFill>
                <a:latin typeface="+mn-lt"/>
                <a:cs typeface="Arial" charset="0"/>
              </a:rPr>
              <a:t> &gt; </a:t>
            </a:r>
            <a:r>
              <a:rPr lang="en-US" dirty="0" smtClean="0">
                <a:solidFill>
                  <a:schemeClr val="tx1"/>
                </a:solidFill>
                <a:latin typeface="+mn-lt"/>
                <a:cs typeface="Arial" charset="0"/>
              </a:rPr>
              <a:t>20 </a:t>
            </a:r>
            <a:r>
              <a:rPr lang="en-US" dirty="0" err="1">
                <a:solidFill>
                  <a:schemeClr val="tx1"/>
                </a:solidFill>
                <a:latin typeface="+mn-lt"/>
                <a:cs typeface="Arial" charset="0"/>
              </a:rPr>
              <a:t>GeV</a:t>
            </a:r>
            <a:r>
              <a:rPr lang="en-US" dirty="0">
                <a:solidFill>
                  <a:schemeClr val="tx1"/>
                </a:solidFill>
                <a:latin typeface="+mn-lt"/>
                <a:cs typeface="Arial" charset="0"/>
              </a:rPr>
              <a:t>, |</a:t>
            </a:r>
            <a:r>
              <a:rPr lang="en-US" dirty="0">
                <a:solidFill>
                  <a:schemeClr val="tx1"/>
                </a:solidFill>
                <a:latin typeface="Symbol" pitchFamily="18" charset="2"/>
                <a:cs typeface="Arial" charset="0"/>
              </a:rPr>
              <a:t>h</a:t>
            </a:r>
            <a:r>
              <a:rPr lang="en-US" dirty="0">
                <a:solidFill>
                  <a:schemeClr val="tx1"/>
                </a:solidFill>
                <a:latin typeface="+mn-lt"/>
                <a:cs typeface="Arial" charset="0"/>
              </a:rPr>
              <a:t>|&lt;</a:t>
            </a:r>
            <a:r>
              <a:rPr lang="en-US" dirty="0" smtClean="0">
                <a:solidFill>
                  <a:schemeClr val="tx1"/>
                </a:solidFill>
                <a:latin typeface="+mn-lt"/>
                <a:cs typeface="Arial" charset="0"/>
              </a:rPr>
              <a:t>2.4 </a:t>
            </a:r>
            <a:endParaRPr lang="en-US" dirty="0">
              <a:solidFill>
                <a:schemeClr val="tx1"/>
              </a:solidFill>
              <a:latin typeface="+mn-lt"/>
              <a:cs typeface="Arial" charset="0"/>
            </a:endParaRPr>
          </a:p>
          <a:p>
            <a:pPr>
              <a:buFont typeface="Arial" pitchFamily="34" charset="0"/>
              <a:buChar char="•"/>
              <a:defRPr/>
            </a:pPr>
            <a:r>
              <a:rPr lang="en-US" dirty="0">
                <a:solidFill>
                  <a:schemeClr val="tx1"/>
                </a:solidFill>
                <a:latin typeface="+mn-lt"/>
                <a:cs typeface="Arial" charset="0"/>
              </a:rPr>
              <a:t> </a:t>
            </a:r>
            <a:r>
              <a:rPr lang="en-US" dirty="0" smtClean="0">
                <a:solidFill>
                  <a:schemeClr val="tx1"/>
                </a:solidFill>
                <a:latin typeface="+mn-lt"/>
                <a:cs typeface="Arial" charset="0"/>
              </a:rPr>
              <a:t>combined/extrapolated info from ID and </a:t>
            </a:r>
            <a:r>
              <a:rPr lang="en-US" dirty="0" err="1" smtClean="0">
                <a:solidFill>
                  <a:schemeClr val="tx1"/>
                </a:solidFill>
                <a:latin typeface="+mn-lt"/>
                <a:cs typeface="Arial" charset="0"/>
              </a:rPr>
              <a:t>Muon</a:t>
            </a:r>
            <a:r>
              <a:rPr lang="en-US" dirty="0" smtClean="0">
                <a:solidFill>
                  <a:schemeClr val="tx1"/>
                </a:solidFill>
                <a:latin typeface="+mn-lt"/>
                <a:cs typeface="Arial" charset="0"/>
              </a:rPr>
              <a:t> spectrometer </a:t>
            </a:r>
            <a:endParaRPr lang="en-US" dirty="0">
              <a:solidFill>
                <a:schemeClr val="tx1"/>
              </a:solidFill>
              <a:latin typeface="+mn-lt"/>
              <a:cs typeface="Arial" charset="0"/>
            </a:endParaRPr>
          </a:p>
          <a:p>
            <a:pPr>
              <a:buFont typeface="Arial" pitchFamily="34" charset="0"/>
              <a:buChar char="•"/>
              <a:defRPr/>
            </a:pPr>
            <a:r>
              <a:rPr lang="en-US" dirty="0">
                <a:solidFill>
                  <a:schemeClr val="tx1"/>
                </a:solidFill>
                <a:latin typeface="+mn-lt"/>
                <a:cs typeface="Arial" charset="0"/>
              </a:rPr>
              <a:t> </a:t>
            </a:r>
            <a:r>
              <a:rPr lang="en-US" dirty="0" smtClean="0">
                <a:cs typeface="Arial" charset="0"/>
              </a:rPr>
              <a:t> Sum </a:t>
            </a:r>
            <a:r>
              <a:rPr lang="en-US" dirty="0" err="1" smtClean="0">
                <a:cs typeface="Arial" charset="0"/>
              </a:rPr>
              <a:t>p</a:t>
            </a:r>
            <a:r>
              <a:rPr lang="en-US" baseline="-25000" dirty="0" err="1" smtClean="0">
                <a:cs typeface="Arial" charset="0"/>
              </a:rPr>
              <a:t>T</a:t>
            </a:r>
            <a:r>
              <a:rPr lang="en-US" dirty="0" smtClean="0">
                <a:cs typeface="Arial" charset="0"/>
              </a:rPr>
              <a:t> of tracks &lt;1.8 </a:t>
            </a:r>
            <a:r>
              <a:rPr lang="en-US" dirty="0" err="1" smtClean="0">
                <a:cs typeface="Arial" charset="0"/>
              </a:rPr>
              <a:t>GeV</a:t>
            </a:r>
            <a:r>
              <a:rPr lang="en-US" dirty="0" smtClean="0">
                <a:cs typeface="Arial" charset="0"/>
              </a:rPr>
              <a:t> in </a:t>
            </a:r>
            <a:r>
              <a:rPr lang="en-US" dirty="0" smtClean="0">
                <a:latin typeface="Symbol" pitchFamily="18" charset="2"/>
                <a:cs typeface="Arial" charset="0"/>
              </a:rPr>
              <a:t>D</a:t>
            </a:r>
            <a:r>
              <a:rPr lang="en-US" dirty="0" smtClean="0">
                <a:cs typeface="Arial" charset="0"/>
              </a:rPr>
              <a:t>R&lt;0.2  </a:t>
            </a:r>
            <a:endParaRPr lang="en-US" dirty="0">
              <a:solidFill>
                <a:schemeClr val="tx1"/>
              </a:solidFill>
              <a:latin typeface="+mn-lt"/>
              <a:cs typeface="Arial" charset="0"/>
            </a:endParaRPr>
          </a:p>
        </p:txBody>
      </p:sp>
      <p:sp>
        <p:nvSpPr>
          <p:cNvPr id="9" name="TextBox 8"/>
          <p:cNvSpPr txBox="1"/>
          <p:nvPr/>
        </p:nvSpPr>
        <p:spPr>
          <a:xfrm>
            <a:off x="685800" y="2209800"/>
            <a:ext cx="3276600" cy="1508105"/>
          </a:xfrm>
          <a:prstGeom prst="rect">
            <a:avLst/>
          </a:prstGeom>
          <a:solidFill>
            <a:srgbClr val="FCD4DB"/>
          </a:solidFill>
        </p:spPr>
        <p:txBody>
          <a:bodyPr wrap="square">
            <a:spAutoFit/>
          </a:bodyPr>
          <a:lstStyle/>
          <a:p>
            <a:pPr>
              <a:defRPr/>
            </a:pPr>
            <a:r>
              <a:rPr lang="en-US" sz="2000" dirty="0">
                <a:solidFill>
                  <a:srgbClr val="FF0000"/>
                </a:solidFill>
                <a:latin typeface="+mn-lt"/>
                <a:cs typeface="Arial" charset="0"/>
              </a:rPr>
              <a:t>Jets </a:t>
            </a:r>
          </a:p>
          <a:p>
            <a:pPr>
              <a:buFont typeface="Arial" pitchFamily="34" charset="0"/>
              <a:buChar char="•"/>
              <a:defRPr/>
            </a:pPr>
            <a:r>
              <a:rPr lang="en-US" dirty="0">
                <a:solidFill>
                  <a:schemeClr val="tx1"/>
                </a:solidFill>
                <a:latin typeface="+mn-lt"/>
                <a:cs typeface="Arial" charset="0"/>
              </a:rPr>
              <a:t> </a:t>
            </a:r>
            <a:r>
              <a:rPr lang="en-US" dirty="0" smtClean="0">
                <a:cs typeface="Arial" charset="0"/>
              </a:rPr>
              <a:t>anti-</a:t>
            </a:r>
            <a:r>
              <a:rPr lang="en-US" dirty="0" err="1" smtClean="0">
                <a:cs typeface="Arial" charset="0"/>
              </a:rPr>
              <a:t>k</a:t>
            </a:r>
            <a:r>
              <a:rPr lang="en-US" baseline="-25000" dirty="0" err="1" smtClean="0">
                <a:cs typeface="Arial" charset="0"/>
              </a:rPr>
              <a:t>T</a:t>
            </a:r>
            <a:r>
              <a:rPr lang="en-US" dirty="0" smtClean="0">
                <a:cs typeface="Arial" charset="0"/>
              </a:rPr>
              <a:t>, R=0.4 </a:t>
            </a:r>
            <a:endParaRPr lang="en-US" dirty="0">
              <a:solidFill>
                <a:schemeClr val="tx1"/>
              </a:solidFill>
              <a:latin typeface="+mn-lt"/>
              <a:cs typeface="Arial" charset="0"/>
            </a:endParaRPr>
          </a:p>
          <a:p>
            <a:pPr>
              <a:buFont typeface="Arial" pitchFamily="34" charset="0"/>
              <a:buChar char="•"/>
              <a:defRPr/>
            </a:pPr>
            <a:r>
              <a:rPr lang="en-US" dirty="0">
                <a:solidFill>
                  <a:schemeClr val="tx1"/>
                </a:solidFill>
                <a:latin typeface="+mn-lt"/>
                <a:cs typeface="Arial" charset="0"/>
              </a:rPr>
              <a:t> </a:t>
            </a:r>
            <a:r>
              <a:rPr lang="en-US" dirty="0" err="1">
                <a:solidFill>
                  <a:schemeClr val="tx1"/>
                </a:solidFill>
                <a:latin typeface="+mn-lt"/>
                <a:cs typeface="Arial" charset="0"/>
              </a:rPr>
              <a:t>p</a:t>
            </a:r>
            <a:r>
              <a:rPr lang="en-US" baseline="-25000" dirty="0" err="1">
                <a:solidFill>
                  <a:schemeClr val="tx1"/>
                </a:solidFill>
                <a:latin typeface="+mn-lt"/>
                <a:cs typeface="Arial" charset="0"/>
              </a:rPr>
              <a:t>T</a:t>
            </a:r>
            <a:r>
              <a:rPr lang="en-US" baseline="-25000" dirty="0">
                <a:solidFill>
                  <a:schemeClr val="tx1"/>
                </a:solidFill>
                <a:latin typeface="+mn-lt"/>
                <a:cs typeface="Arial" charset="0"/>
              </a:rPr>
              <a:t> </a:t>
            </a:r>
            <a:r>
              <a:rPr lang="en-US" dirty="0">
                <a:solidFill>
                  <a:schemeClr val="tx1"/>
                </a:solidFill>
                <a:latin typeface="+mn-lt"/>
                <a:cs typeface="Arial" charset="0"/>
              </a:rPr>
              <a:t>&gt; </a:t>
            </a:r>
            <a:r>
              <a:rPr lang="en-US" dirty="0" smtClean="0">
                <a:solidFill>
                  <a:schemeClr val="tx1"/>
                </a:solidFill>
                <a:latin typeface="+mn-lt"/>
                <a:cs typeface="Arial" charset="0"/>
              </a:rPr>
              <a:t>20 or 30 </a:t>
            </a:r>
            <a:r>
              <a:rPr lang="en-US" dirty="0" err="1" smtClean="0">
                <a:solidFill>
                  <a:schemeClr val="tx1"/>
                </a:solidFill>
                <a:latin typeface="+mn-lt"/>
                <a:cs typeface="Arial" charset="0"/>
              </a:rPr>
              <a:t>GeV</a:t>
            </a:r>
            <a:r>
              <a:rPr lang="en-US" dirty="0">
                <a:solidFill>
                  <a:schemeClr val="tx1"/>
                </a:solidFill>
                <a:latin typeface="+mn-lt"/>
                <a:cs typeface="Arial" charset="0"/>
              </a:rPr>
              <a:t>, |</a:t>
            </a:r>
            <a:r>
              <a:rPr lang="en-US" dirty="0" smtClean="0">
                <a:solidFill>
                  <a:schemeClr val="tx1"/>
                </a:solidFill>
                <a:latin typeface="Symbol" pitchFamily="18" charset="2"/>
                <a:cs typeface="Arial" charset="0"/>
              </a:rPr>
              <a:t>h</a:t>
            </a:r>
            <a:r>
              <a:rPr lang="en-US" dirty="0" smtClean="0">
                <a:solidFill>
                  <a:schemeClr val="tx1"/>
                </a:solidFill>
                <a:latin typeface="+mn-lt"/>
                <a:cs typeface="Arial" charset="0"/>
              </a:rPr>
              <a:t>| up to 2.8 </a:t>
            </a:r>
            <a:endParaRPr lang="en-US" dirty="0">
              <a:solidFill>
                <a:schemeClr val="tx1"/>
              </a:solidFill>
              <a:latin typeface="+mn-lt"/>
              <a:cs typeface="Arial" charset="0"/>
            </a:endParaRPr>
          </a:p>
          <a:p>
            <a:pPr>
              <a:buFont typeface="Arial" pitchFamily="34" charset="0"/>
              <a:buChar char="•"/>
              <a:defRPr/>
            </a:pPr>
            <a:r>
              <a:rPr lang="en-US" dirty="0" smtClean="0">
                <a:solidFill>
                  <a:schemeClr val="tx1"/>
                </a:solidFill>
                <a:latin typeface="+mn-lt"/>
                <a:cs typeface="Arial" charset="0"/>
              </a:rPr>
              <a:t> Reject events compatible   with noise or </a:t>
            </a:r>
            <a:r>
              <a:rPr lang="en-US" dirty="0" err="1" smtClean="0">
                <a:solidFill>
                  <a:schemeClr val="tx1"/>
                </a:solidFill>
                <a:latin typeface="+mn-lt"/>
                <a:cs typeface="Arial" charset="0"/>
              </a:rPr>
              <a:t>cosmics</a:t>
            </a:r>
            <a:r>
              <a:rPr lang="en-US" dirty="0" smtClean="0">
                <a:solidFill>
                  <a:schemeClr val="tx1"/>
                </a:solidFill>
                <a:latin typeface="+mn-lt"/>
                <a:cs typeface="Arial" charset="0"/>
              </a:rPr>
              <a:t>  </a:t>
            </a:r>
            <a:endParaRPr lang="en-US" dirty="0">
              <a:solidFill>
                <a:schemeClr val="tx1"/>
              </a:solidFill>
              <a:latin typeface="+mn-lt"/>
              <a:cs typeface="Arial" charset="0"/>
            </a:endParaRPr>
          </a:p>
        </p:txBody>
      </p:sp>
      <p:sp>
        <p:nvSpPr>
          <p:cNvPr id="10" name="TextBox 9"/>
          <p:cNvSpPr txBox="1"/>
          <p:nvPr/>
        </p:nvSpPr>
        <p:spPr>
          <a:xfrm>
            <a:off x="4114800" y="4572000"/>
            <a:ext cx="3875087" cy="677108"/>
          </a:xfrm>
          <a:prstGeom prst="rect">
            <a:avLst/>
          </a:prstGeom>
          <a:solidFill>
            <a:schemeClr val="bg2"/>
          </a:solidFill>
        </p:spPr>
        <p:txBody>
          <a:bodyPr wrap="square">
            <a:spAutoFit/>
          </a:bodyPr>
          <a:lstStyle/>
          <a:p>
            <a:pPr>
              <a:defRPr/>
            </a:pPr>
            <a:r>
              <a:rPr lang="en-US" sz="2000" dirty="0" smtClean="0">
                <a:solidFill>
                  <a:schemeClr val="accent6">
                    <a:lumMod val="75000"/>
                  </a:schemeClr>
                </a:solidFill>
                <a:latin typeface="+mn-lt"/>
                <a:cs typeface="Arial" charset="0"/>
              </a:rPr>
              <a:t>Missing E</a:t>
            </a:r>
            <a:r>
              <a:rPr lang="en-US" sz="2000" baseline="-25000" dirty="0" smtClean="0">
                <a:solidFill>
                  <a:schemeClr val="accent6">
                    <a:lumMod val="75000"/>
                  </a:schemeClr>
                </a:solidFill>
                <a:latin typeface="+mn-lt"/>
                <a:cs typeface="Arial" charset="0"/>
              </a:rPr>
              <a:t>T</a:t>
            </a:r>
            <a:endParaRPr lang="en-US" sz="2000" baseline="-25000" dirty="0">
              <a:solidFill>
                <a:schemeClr val="accent6">
                  <a:lumMod val="75000"/>
                </a:schemeClr>
              </a:solidFill>
              <a:latin typeface="+mn-lt"/>
              <a:cs typeface="Arial" charset="0"/>
            </a:endParaRPr>
          </a:p>
          <a:p>
            <a:pPr>
              <a:buFont typeface="Arial" pitchFamily="34" charset="0"/>
              <a:buChar char="•"/>
              <a:defRPr/>
            </a:pPr>
            <a:r>
              <a:rPr lang="en-US" dirty="0">
                <a:solidFill>
                  <a:schemeClr val="accent6">
                    <a:lumMod val="75000"/>
                  </a:schemeClr>
                </a:solidFill>
                <a:latin typeface="+mn-lt"/>
                <a:cs typeface="Arial" charset="0"/>
              </a:rPr>
              <a:t>  </a:t>
            </a:r>
            <a:r>
              <a:rPr lang="en-US" dirty="0" smtClean="0">
                <a:cs typeface="Arial" charset="0"/>
              </a:rPr>
              <a:t>Calculated from objects and clusters</a:t>
            </a:r>
            <a:r>
              <a:rPr lang="en-US" dirty="0" smtClean="0">
                <a:latin typeface="+mn-lt"/>
                <a:cs typeface="Arial" charset="0"/>
              </a:rPr>
              <a:t>  </a:t>
            </a:r>
            <a:endParaRPr lang="en-US" dirty="0">
              <a:latin typeface="+mn-lt"/>
              <a:cs typeface="Arial" charset="0"/>
            </a:endParaRPr>
          </a:p>
        </p:txBody>
      </p:sp>
      <p:sp>
        <p:nvSpPr>
          <p:cNvPr id="12" name="TextBox 11"/>
          <p:cNvSpPr txBox="1"/>
          <p:nvPr/>
        </p:nvSpPr>
        <p:spPr>
          <a:xfrm>
            <a:off x="304800" y="1447800"/>
            <a:ext cx="3875087" cy="677108"/>
          </a:xfrm>
          <a:prstGeom prst="rect">
            <a:avLst/>
          </a:prstGeom>
          <a:solidFill>
            <a:schemeClr val="accent5">
              <a:lumMod val="60000"/>
              <a:lumOff val="40000"/>
            </a:schemeClr>
          </a:solidFill>
        </p:spPr>
        <p:txBody>
          <a:bodyPr wrap="square">
            <a:spAutoFit/>
          </a:bodyPr>
          <a:lstStyle/>
          <a:p>
            <a:pPr>
              <a:defRPr/>
            </a:pPr>
            <a:r>
              <a:rPr lang="en-US" sz="2000" dirty="0" smtClean="0">
                <a:solidFill>
                  <a:schemeClr val="bg2">
                    <a:lumMod val="75000"/>
                  </a:schemeClr>
                </a:solidFill>
                <a:cs typeface="Arial" charset="0"/>
              </a:rPr>
              <a:t>Primary vertex</a:t>
            </a:r>
            <a:endParaRPr lang="en-US" sz="2000" dirty="0">
              <a:solidFill>
                <a:schemeClr val="bg2">
                  <a:lumMod val="75000"/>
                </a:schemeClr>
              </a:solidFill>
              <a:latin typeface="+mn-lt"/>
              <a:cs typeface="Arial" charset="0"/>
            </a:endParaRPr>
          </a:p>
          <a:p>
            <a:pPr>
              <a:buFont typeface="Arial" pitchFamily="34" charset="0"/>
              <a:buChar char="•"/>
              <a:defRPr/>
            </a:pPr>
            <a:r>
              <a:rPr lang="en-US" dirty="0">
                <a:solidFill>
                  <a:schemeClr val="tx1"/>
                </a:solidFill>
                <a:latin typeface="+mn-lt"/>
                <a:cs typeface="Arial" charset="0"/>
              </a:rPr>
              <a:t>  </a:t>
            </a:r>
            <a:r>
              <a:rPr lang="en-US" dirty="0" smtClean="0">
                <a:cs typeface="Arial" charset="0"/>
              </a:rPr>
              <a:t>At least 1 good vertex with </a:t>
            </a:r>
            <a:r>
              <a:rPr lang="en-US" dirty="0" err="1" smtClean="0">
                <a:cs typeface="Arial" charset="0"/>
              </a:rPr>
              <a:t>N</a:t>
            </a:r>
            <a:r>
              <a:rPr lang="en-US" baseline="-25000" dirty="0" err="1" smtClean="0">
                <a:cs typeface="Arial" charset="0"/>
              </a:rPr>
              <a:t>tracks</a:t>
            </a:r>
            <a:r>
              <a:rPr lang="en-US" dirty="0" smtClean="0">
                <a:cs typeface="Arial" charset="0"/>
              </a:rPr>
              <a:t>&gt;4</a:t>
            </a:r>
            <a:r>
              <a:rPr lang="en-US" dirty="0" smtClean="0">
                <a:solidFill>
                  <a:schemeClr val="tx1"/>
                </a:solidFill>
                <a:latin typeface="+mn-lt"/>
                <a:cs typeface="Arial" charset="0"/>
              </a:rPr>
              <a:t>  </a:t>
            </a:r>
            <a:endParaRPr lang="en-US" dirty="0">
              <a:solidFill>
                <a:schemeClr val="tx1"/>
              </a:solidFill>
              <a:latin typeface="+mn-lt"/>
              <a:cs typeface="Arial" charset="0"/>
            </a:endParaRPr>
          </a:p>
        </p:txBody>
      </p:sp>
      <p:sp>
        <p:nvSpPr>
          <p:cNvPr id="13" name="TextBox 12"/>
          <p:cNvSpPr txBox="1"/>
          <p:nvPr/>
        </p:nvSpPr>
        <p:spPr>
          <a:xfrm>
            <a:off x="914400" y="3798094"/>
            <a:ext cx="2895600" cy="954107"/>
          </a:xfrm>
          <a:prstGeom prst="rect">
            <a:avLst/>
          </a:prstGeom>
          <a:solidFill>
            <a:srgbClr val="99CCFF">
              <a:alpha val="43137"/>
            </a:srgbClr>
          </a:solidFill>
        </p:spPr>
        <p:txBody>
          <a:bodyPr wrap="square">
            <a:spAutoFit/>
          </a:bodyPr>
          <a:lstStyle/>
          <a:p>
            <a:pPr>
              <a:defRPr/>
            </a:pPr>
            <a:r>
              <a:rPr lang="en-US" sz="2000" dirty="0" smtClean="0">
                <a:solidFill>
                  <a:srgbClr val="FF0000"/>
                </a:solidFill>
                <a:latin typeface="+mn-lt"/>
                <a:cs typeface="Arial" charset="0"/>
              </a:rPr>
              <a:t>B-Jets </a:t>
            </a:r>
            <a:endParaRPr lang="en-US" sz="2000" dirty="0">
              <a:solidFill>
                <a:srgbClr val="FF0000"/>
              </a:solidFill>
              <a:latin typeface="+mn-lt"/>
              <a:cs typeface="Arial" charset="0"/>
            </a:endParaRPr>
          </a:p>
          <a:p>
            <a:pPr>
              <a:buFont typeface="Arial" pitchFamily="34" charset="0"/>
              <a:buChar char="•"/>
              <a:defRPr/>
            </a:pPr>
            <a:r>
              <a:rPr lang="en-US" dirty="0">
                <a:solidFill>
                  <a:schemeClr val="tx1"/>
                </a:solidFill>
                <a:latin typeface="+mn-lt"/>
                <a:cs typeface="Arial" charset="0"/>
              </a:rPr>
              <a:t> </a:t>
            </a:r>
            <a:r>
              <a:rPr lang="en-US" dirty="0" smtClean="0">
                <a:solidFill>
                  <a:schemeClr val="tx1"/>
                </a:solidFill>
                <a:latin typeface="+mn-lt"/>
                <a:cs typeface="Arial" charset="0"/>
              </a:rPr>
              <a:t>Exploit </a:t>
            </a:r>
            <a:r>
              <a:rPr lang="en-US" dirty="0" smtClean="0">
                <a:cs typeface="Arial" charset="0"/>
              </a:rPr>
              <a:t>Secondary vertex</a:t>
            </a:r>
            <a:r>
              <a:rPr lang="en-US" dirty="0" smtClean="0">
                <a:solidFill>
                  <a:schemeClr val="tx1"/>
                </a:solidFill>
                <a:latin typeface="+mn-lt"/>
                <a:cs typeface="Arial" charset="0"/>
              </a:rPr>
              <a:t> reconstruction algorithm </a:t>
            </a:r>
            <a:endParaRPr lang="en-US" dirty="0">
              <a:solidFill>
                <a:schemeClr val="tx1"/>
              </a:solidFill>
              <a:latin typeface="+mn-lt"/>
              <a:cs typeface="Arial" charset="0"/>
            </a:endParaRPr>
          </a:p>
        </p:txBody>
      </p:sp>
      <p:sp>
        <p:nvSpPr>
          <p:cNvPr id="15" name="TextBox 14"/>
          <p:cNvSpPr txBox="1"/>
          <p:nvPr/>
        </p:nvSpPr>
        <p:spPr>
          <a:xfrm>
            <a:off x="1744859" y="926068"/>
            <a:ext cx="5814156" cy="369332"/>
          </a:xfrm>
          <a:prstGeom prst="rect">
            <a:avLst/>
          </a:prstGeom>
          <a:noFill/>
        </p:spPr>
        <p:txBody>
          <a:bodyPr wrap="none" rtlCol="0">
            <a:spAutoFit/>
          </a:bodyPr>
          <a:lstStyle/>
          <a:p>
            <a:pPr algn="ctr"/>
            <a:r>
              <a:rPr lang="en-US" i="1" dirty="0" smtClean="0"/>
              <a:t>Common tools and requirements for ‘good events’ are used </a:t>
            </a:r>
          </a:p>
        </p:txBody>
      </p:sp>
    </p:spTree>
  </p:cSld>
  <p:clrMapOvr>
    <a:masterClrMapping/>
  </p:clrMapOvr>
  <p:transition advTm="44226"/>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Search in no-lepton final states</a:t>
            </a:r>
            <a:endParaRPr lang="en-US" dirty="0"/>
          </a:p>
        </p:txBody>
      </p:sp>
      <p:sp>
        <p:nvSpPr>
          <p:cNvPr id="3" name="Content Placeholder 2"/>
          <p:cNvSpPr>
            <a:spLocks noGrp="1"/>
          </p:cNvSpPr>
          <p:nvPr>
            <p:ph idx="1"/>
          </p:nvPr>
        </p:nvSpPr>
        <p:spPr>
          <a:xfrm>
            <a:off x="381000" y="838200"/>
            <a:ext cx="8382000" cy="5410200"/>
          </a:xfrm>
        </p:spPr>
        <p:txBody>
          <a:bodyPr>
            <a:normAutofit/>
          </a:bodyPr>
          <a:lstStyle/>
          <a:p>
            <a:r>
              <a:rPr lang="en-US" sz="1800" dirty="0" smtClean="0"/>
              <a:t>Select events with jets, missing E</a:t>
            </a:r>
            <a:r>
              <a:rPr lang="en-US" sz="1800" baseline="-25000" dirty="0" smtClean="0"/>
              <a:t>T</a:t>
            </a:r>
            <a:r>
              <a:rPr lang="en-US" sz="1800" dirty="0" smtClean="0"/>
              <a:t> and no lepton (e/</a:t>
            </a:r>
            <a:r>
              <a:rPr lang="en-US" sz="1800" dirty="0" smtClean="0">
                <a:latin typeface="Symbol" pitchFamily="18" charset="2"/>
              </a:rPr>
              <a:t>m</a:t>
            </a:r>
            <a:r>
              <a:rPr lang="en-US" sz="1800" dirty="0" smtClean="0"/>
              <a:t> veto)</a:t>
            </a:r>
          </a:p>
          <a:p>
            <a:r>
              <a:rPr lang="en-US" sz="1800" dirty="0" smtClean="0"/>
              <a:t>Signal regions definition on the basis of</a:t>
            </a:r>
            <a:r>
              <a:rPr lang="en-US" sz="1800" dirty="0"/>
              <a:t> </a:t>
            </a:r>
            <a:r>
              <a:rPr lang="en-US" sz="1800" dirty="0" smtClean="0"/>
              <a:t>jet multiplicity </a:t>
            </a:r>
          </a:p>
          <a:p>
            <a:pPr>
              <a:buNone/>
            </a:pPr>
            <a:r>
              <a:rPr lang="en-US" sz="1800" dirty="0" smtClean="0"/>
              <a:t>      (</a:t>
            </a:r>
            <a:r>
              <a:rPr lang="en-US" sz="1800" dirty="0" smtClean="0">
                <a:solidFill>
                  <a:schemeClr val="accent2"/>
                </a:solidFill>
              </a:rPr>
              <a:t>n ≥2 jets or n≥3 jets</a:t>
            </a:r>
            <a:r>
              <a:rPr lang="en-US" sz="1800" dirty="0" smtClean="0"/>
              <a:t>), jet </a:t>
            </a:r>
            <a:r>
              <a:rPr lang="en-US" sz="1800" dirty="0" err="1" smtClean="0"/>
              <a:t>p</a:t>
            </a:r>
            <a:r>
              <a:rPr lang="en-US" sz="1800" baseline="-25000" dirty="0" err="1" smtClean="0"/>
              <a:t>T</a:t>
            </a:r>
            <a:r>
              <a:rPr lang="en-US" sz="1800" baseline="-25000" dirty="0" smtClean="0"/>
              <a:t>  </a:t>
            </a:r>
            <a:r>
              <a:rPr lang="en-US" sz="1800" dirty="0" smtClean="0"/>
              <a:t>and </a:t>
            </a:r>
            <a:r>
              <a:rPr lang="en-US" sz="1800" dirty="0" err="1" smtClean="0"/>
              <a:t>E</a:t>
            </a:r>
            <a:r>
              <a:rPr lang="en-US" sz="1800" baseline="-25000" dirty="0" err="1" smtClean="0"/>
              <a:t>T</a:t>
            </a:r>
            <a:r>
              <a:rPr lang="en-US" sz="1800" baseline="30000" dirty="0" err="1" smtClean="0"/>
              <a:t>Miss</a:t>
            </a:r>
            <a:r>
              <a:rPr lang="en-US" sz="1800" baseline="30000" dirty="0" smtClean="0"/>
              <a:t> </a:t>
            </a:r>
            <a:r>
              <a:rPr lang="en-US" sz="1800" dirty="0" smtClean="0"/>
              <a:t> thresholds and:</a:t>
            </a:r>
            <a:endParaRPr lang="en-US" sz="16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dirty="0"/>
          </a:p>
        </p:txBody>
      </p:sp>
      <p:graphicFrame>
        <p:nvGraphicFramePr>
          <p:cNvPr id="11" name="Object 10"/>
          <p:cNvGraphicFramePr>
            <a:graphicFrameLocks noChangeAspect="1"/>
          </p:cNvGraphicFramePr>
          <p:nvPr/>
        </p:nvGraphicFramePr>
        <p:xfrm>
          <a:off x="457200" y="2514600"/>
          <a:ext cx="2144712" cy="688681"/>
        </p:xfrm>
        <a:graphic>
          <a:graphicData uri="http://schemas.openxmlformats.org/presentationml/2006/ole">
            <p:oleObj spid="_x0000_s136194" name="Equation" r:id="rId3" imgW="1346040" imgH="431640" progId="Equation.3">
              <p:embed/>
            </p:oleObj>
          </a:graphicData>
        </a:graphic>
      </p:graphicFrame>
      <p:graphicFrame>
        <p:nvGraphicFramePr>
          <p:cNvPr id="12" name="Object 11"/>
          <p:cNvGraphicFramePr>
            <a:graphicFrameLocks noChangeAspect="1"/>
          </p:cNvGraphicFramePr>
          <p:nvPr/>
        </p:nvGraphicFramePr>
        <p:xfrm>
          <a:off x="3124200" y="2362200"/>
          <a:ext cx="5943600" cy="463550"/>
        </p:xfrm>
        <a:graphic>
          <a:graphicData uri="http://schemas.openxmlformats.org/presentationml/2006/ole">
            <p:oleObj spid="_x0000_s136195" name="Equation" r:id="rId4" imgW="4000320" imgH="317160" progId="Equation.3">
              <p:embed/>
            </p:oleObj>
          </a:graphicData>
        </a:graphic>
      </p:graphicFrame>
      <p:graphicFrame>
        <p:nvGraphicFramePr>
          <p:cNvPr id="41991" name="Object 7"/>
          <p:cNvGraphicFramePr>
            <a:graphicFrameLocks noChangeAspect="1"/>
          </p:cNvGraphicFramePr>
          <p:nvPr/>
        </p:nvGraphicFramePr>
        <p:xfrm>
          <a:off x="4452937" y="2895600"/>
          <a:ext cx="3548063" cy="333375"/>
        </p:xfrm>
        <a:graphic>
          <a:graphicData uri="http://schemas.openxmlformats.org/presentationml/2006/ole">
            <p:oleObj spid="_x0000_s136196" name="Equation" r:id="rId5" imgW="2387520" imgH="228600" progId="Equation.3">
              <p:embed/>
            </p:oleObj>
          </a:graphicData>
        </a:graphic>
      </p:graphicFrame>
      <p:pic>
        <p:nvPicPr>
          <p:cNvPr id="41992" name="Picture 8"/>
          <p:cNvPicPr>
            <a:picLocks noChangeAspect="1" noChangeArrowheads="1"/>
          </p:cNvPicPr>
          <p:nvPr/>
        </p:nvPicPr>
        <p:blipFill>
          <a:blip r:embed="rId6" cstate="print"/>
          <a:srcRect/>
          <a:stretch>
            <a:fillRect/>
          </a:stretch>
        </p:blipFill>
        <p:spPr bwMode="auto">
          <a:xfrm>
            <a:off x="838200" y="3435012"/>
            <a:ext cx="5105400" cy="3032463"/>
          </a:xfrm>
          <a:prstGeom prst="rect">
            <a:avLst/>
          </a:prstGeom>
          <a:noFill/>
          <a:ln w="9525">
            <a:noFill/>
            <a:miter lim="800000"/>
            <a:headEnd/>
            <a:tailEnd/>
          </a:ln>
        </p:spPr>
      </p:pic>
      <p:sp>
        <p:nvSpPr>
          <p:cNvPr id="15" name="Rectangle 14"/>
          <p:cNvSpPr/>
          <p:nvPr/>
        </p:nvSpPr>
        <p:spPr>
          <a:xfrm>
            <a:off x="381000" y="2517481"/>
            <a:ext cx="2362200" cy="838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048000" y="2286000"/>
            <a:ext cx="6096000" cy="1066800"/>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04800" y="1905000"/>
            <a:ext cx="2462534" cy="646331"/>
          </a:xfrm>
          <a:prstGeom prst="rect">
            <a:avLst/>
          </a:prstGeom>
          <a:noFill/>
        </p:spPr>
        <p:txBody>
          <a:bodyPr wrap="none" rtlCol="0">
            <a:spAutoFit/>
          </a:bodyPr>
          <a:lstStyle/>
          <a:p>
            <a:pPr algn="ctr"/>
            <a:r>
              <a:rPr lang="en-US" i="1" dirty="0" smtClean="0">
                <a:solidFill>
                  <a:srgbClr val="C00000"/>
                </a:solidFill>
              </a:rPr>
              <a:t>Scalar sum of objects </a:t>
            </a:r>
            <a:r>
              <a:rPr lang="en-US" i="1" dirty="0" err="1" smtClean="0">
                <a:solidFill>
                  <a:srgbClr val="C00000"/>
                </a:solidFill>
              </a:rPr>
              <a:t>p</a:t>
            </a:r>
            <a:r>
              <a:rPr lang="en-US" i="1" baseline="-25000" dirty="0" err="1" smtClean="0">
                <a:solidFill>
                  <a:srgbClr val="C00000"/>
                </a:solidFill>
              </a:rPr>
              <a:t>T</a:t>
            </a:r>
            <a:endParaRPr lang="en-US" i="1" baseline="-25000" dirty="0" smtClean="0">
              <a:solidFill>
                <a:srgbClr val="C00000"/>
              </a:solidFill>
            </a:endParaRPr>
          </a:p>
          <a:p>
            <a:pPr algn="ctr"/>
            <a:r>
              <a:rPr lang="en-US" i="1" dirty="0" smtClean="0">
                <a:solidFill>
                  <a:srgbClr val="C00000"/>
                </a:solidFill>
              </a:rPr>
              <a:t>Effective mass (</a:t>
            </a:r>
            <a:r>
              <a:rPr lang="en-US" i="1" dirty="0" err="1" smtClean="0">
                <a:solidFill>
                  <a:srgbClr val="C00000"/>
                </a:solidFill>
              </a:rPr>
              <a:t>m</a:t>
            </a:r>
            <a:r>
              <a:rPr lang="en-US" i="1" baseline="-25000" dirty="0" err="1" smtClean="0">
                <a:solidFill>
                  <a:srgbClr val="C00000"/>
                </a:solidFill>
              </a:rPr>
              <a:t>eff</a:t>
            </a:r>
            <a:r>
              <a:rPr lang="en-US" i="1" dirty="0" smtClean="0">
                <a:solidFill>
                  <a:srgbClr val="C00000"/>
                </a:solidFill>
              </a:rPr>
              <a:t>)</a:t>
            </a:r>
            <a:endParaRPr lang="en-US" i="1" dirty="0">
              <a:solidFill>
                <a:srgbClr val="C00000"/>
              </a:solidFill>
            </a:endParaRPr>
          </a:p>
        </p:txBody>
      </p:sp>
      <p:sp>
        <p:nvSpPr>
          <p:cNvPr id="18" name="TextBox 17"/>
          <p:cNvSpPr txBox="1"/>
          <p:nvPr/>
        </p:nvSpPr>
        <p:spPr>
          <a:xfrm>
            <a:off x="4419600" y="1905000"/>
            <a:ext cx="2351926" cy="369332"/>
          </a:xfrm>
          <a:prstGeom prst="rect">
            <a:avLst/>
          </a:prstGeom>
          <a:noFill/>
        </p:spPr>
        <p:txBody>
          <a:bodyPr wrap="none" rtlCol="0">
            <a:spAutoFit/>
          </a:bodyPr>
          <a:lstStyle/>
          <a:p>
            <a:r>
              <a:rPr lang="en-US" i="1" dirty="0" err="1" smtClean="0">
                <a:solidFill>
                  <a:schemeClr val="accent2">
                    <a:lumMod val="75000"/>
                  </a:schemeClr>
                </a:solidFill>
              </a:rPr>
              <a:t>Stransverse</a:t>
            </a:r>
            <a:r>
              <a:rPr lang="en-US" i="1" dirty="0" smtClean="0">
                <a:solidFill>
                  <a:schemeClr val="accent2">
                    <a:lumMod val="75000"/>
                  </a:schemeClr>
                </a:solidFill>
              </a:rPr>
              <a:t> mass (m</a:t>
            </a:r>
            <a:r>
              <a:rPr lang="en-US" i="1" baseline="-25000" dirty="0" smtClean="0">
                <a:solidFill>
                  <a:schemeClr val="accent2">
                    <a:lumMod val="75000"/>
                  </a:schemeClr>
                </a:solidFill>
              </a:rPr>
              <a:t>T2</a:t>
            </a:r>
            <a:r>
              <a:rPr lang="en-US" i="1" dirty="0" smtClean="0">
                <a:solidFill>
                  <a:schemeClr val="accent2">
                    <a:lumMod val="75000"/>
                  </a:schemeClr>
                </a:solidFill>
              </a:rPr>
              <a:t>)</a:t>
            </a:r>
            <a:endParaRPr lang="en-US" i="1" dirty="0">
              <a:solidFill>
                <a:schemeClr val="accent2">
                  <a:lumMod val="75000"/>
                </a:schemeClr>
              </a:solidFill>
            </a:endParaRPr>
          </a:p>
        </p:txBody>
      </p:sp>
      <p:sp>
        <p:nvSpPr>
          <p:cNvPr id="19" name="TextBox 18"/>
          <p:cNvSpPr txBox="1"/>
          <p:nvPr/>
        </p:nvSpPr>
        <p:spPr>
          <a:xfrm>
            <a:off x="6553200" y="3505200"/>
            <a:ext cx="1963999" cy="400110"/>
          </a:xfrm>
          <a:prstGeom prst="rect">
            <a:avLst/>
          </a:prstGeom>
          <a:noFill/>
        </p:spPr>
        <p:txBody>
          <a:bodyPr wrap="none" rtlCol="0">
            <a:spAutoFit/>
          </a:bodyPr>
          <a:lstStyle/>
          <a:p>
            <a:r>
              <a:rPr lang="en-US" sz="2000" b="1" dirty="0" smtClean="0">
                <a:solidFill>
                  <a:srgbClr val="7030A0"/>
                </a:solidFill>
              </a:rPr>
              <a:t>4 signal regions </a:t>
            </a:r>
            <a:endParaRPr lang="en-US" sz="2000" b="1" dirty="0">
              <a:solidFill>
                <a:srgbClr val="7030A0"/>
              </a:solidFill>
            </a:endParaRPr>
          </a:p>
        </p:txBody>
      </p:sp>
      <p:sp>
        <p:nvSpPr>
          <p:cNvPr id="23" name="Right Brace 22"/>
          <p:cNvSpPr/>
          <p:nvPr/>
        </p:nvSpPr>
        <p:spPr>
          <a:xfrm>
            <a:off x="6096000" y="4343400"/>
            <a:ext cx="152400" cy="6096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Right Brace 23"/>
          <p:cNvSpPr/>
          <p:nvPr/>
        </p:nvSpPr>
        <p:spPr>
          <a:xfrm>
            <a:off x="6096000" y="5105400"/>
            <a:ext cx="152400" cy="6096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Right Brace 24"/>
          <p:cNvSpPr/>
          <p:nvPr/>
        </p:nvSpPr>
        <p:spPr>
          <a:xfrm>
            <a:off x="6096000" y="5791200"/>
            <a:ext cx="152400" cy="6096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p:cNvSpPr txBox="1"/>
          <p:nvPr/>
        </p:nvSpPr>
        <p:spPr>
          <a:xfrm>
            <a:off x="6248400" y="4419600"/>
            <a:ext cx="2916183" cy="369332"/>
          </a:xfrm>
          <a:prstGeom prst="rect">
            <a:avLst/>
          </a:prstGeom>
          <a:noFill/>
        </p:spPr>
        <p:txBody>
          <a:bodyPr wrap="none" rtlCol="0">
            <a:spAutoFit/>
          </a:bodyPr>
          <a:lstStyle/>
          <a:p>
            <a:r>
              <a:rPr lang="en-US" dirty="0" smtClean="0"/>
              <a:t>Due to trigger requirements</a:t>
            </a:r>
            <a:endParaRPr lang="en-US" dirty="0"/>
          </a:p>
        </p:txBody>
      </p:sp>
      <p:sp>
        <p:nvSpPr>
          <p:cNvPr id="27" name="TextBox 26"/>
          <p:cNvSpPr txBox="1"/>
          <p:nvPr/>
        </p:nvSpPr>
        <p:spPr>
          <a:xfrm>
            <a:off x="6248400" y="5193268"/>
            <a:ext cx="2339743" cy="369332"/>
          </a:xfrm>
          <a:prstGeom prst="rect">
            <a:avLst/>
          </a:prstGeom>
          <a:noFill/>
        </p:spPr>
        <p:txBody>
          <a:bodyPr wrap="none" rtlCol="0">
            <a:spAutoFit/>
          </a:bodyPr>
          <a:lstStyle/>
          <a:p>
            <a:r>
              <a:rPr lang="en-US" dirty="0" smtClean="0"/>
              <a:t>QCD-</a:t>
            </a:r>
            <a:r>
              <a:rPr lang="en-US" dirty="0" err="1" smtClean="0"/>
              <a:t>multijet</a:t>
            </a:r>
            <a:r>
              <a:rPr lang="en-US" dirty="0" smtClean="0"/>
              <a:t> rejection</a:t>
            </a:r>
            <a:endParaRPr lang="en-US" dirty="0"/>
          </a:p>
        </p:txBody>
      </p:sp>
      <p:sp>
        <p:nvSpPr>
          <p:cNvPr id="28" name="TextBox 27"/>
          <p:cNvSpPr txBox="1"/>
          <p:nvPr/>
        </p:nvSpPr>
        <p:spPr>
          <a:xfrm>
            <a:off x="6248400" y="5879068"/>
            <a:ext cx="2868093" cy="369332"/>
          </a:xfrm>
          <a:prstGeom prst="rect">
            <a:avLst/>
          </a:prstGeom>
          <a:noFill/>
        </p:spPr>
        <p:txBody>
          <a:bodyPr wrap="none" rtlCol="0">
            <a:spAutoFit/>
          </a:bodyPr>
          <a:lstStyle/>
          <a:p>
            <a:r>
              <a:rPr lang="en-US" dirty="0" smtClean="0"/>
              <a:t>Enhance sensitivity to SUSY</a:t>
            </a:r>
            <a:endParaRPr lang="en-US" dirty="0"/>
          </a:p>
        </p:txBody>
      </p:sp>
      <p:sp>
        <p:nvSpPr>
          <p:cNvPr id="22" name="Rectangle 21"/>
          <p:cNvSpPr/>
          <p:nvPr/>
        </p:nvSpPr>
        <p:spPr>
          <a:xfrm>
            <a:off x="6410559" y="-76200"/>
            <a:ext cx="2733441" cy="369332"/>
          </a:xfrm>
          <a:prstGeom prst="rect">
            <a:avLst/>
          </a:prstGeom>
          <a:noFill/>
        </p:spPr>
        <p:txBody>
          <a:bodyPr wrap="none">
            <a:spAutoFit/>
          </a:bodyPr>
          <a:lstStyle/>
          <a:p>
            <a:r>
              <a:rPr lang="en-US" b="1" dirty="0" smtClean="0">
                <a:hlinkClick r:id="rId7"/>
              </a:rPr>
              <a:t>arXiv:1102.5290</a:t>
            </a:r>
            <a:r>
              <a:rPr lang="en-US" b="1" dirty="0" smtClean="0"/>
              <a:t> </a:t>
            </a:r>
            <a:r>
              <a:rPr lang="en-US" dirty="0" smtClean="0"/>
              <a:t>(Sub. PLB)</a:t>
            </a:r>
            <a:endParaRPr lang="en-US" dirty="0"/>
          </a:p>
        </p:txBody>
      </p:sp>
      <p:grpSp>
        <p:nvGrpSpPr>
          <p:cNvPr id="7" name="Group 28"/>
          <p:cNvGrpSpPr/>
          <p:nvPr/>
        </p:nvGrpSpPr>
        <p:grpSpPr>
          <a:xfrm>
            <a:off x="6705600" y="914400"/>
            <a:ext cx="2286000" cy="914399"/>
            <a:chOff x="2667882" y="1447800"/>
            <a:chExt cx="3657600" cy="1600200"/>
          </a:xfrm>
        </p:grpSpPr>
        <p:pic>
          <p:nvPicPr>
            <p:cNvPr id="30" name="Picture 3"/>
            <p:cNvPicPr>
              <a:picLocks noChangeAspect="1" noChangeArrowheads="1"/>
            </p:cNvPicPr>
            <p:nvPr/>
          </p:nvPicPr>
          <p:blipFill>
            <a:blip r:embed="rId8" cstate="print"/>
            <a:srcRect/>
            <a:stretch>
              <a:fillRect/>
            </a:stretch>
          </p:blipFill>
          <p:spPr bwMode="auto">
            <a:xfrm>
              <a:off x="2667882" y="1447800"/>
              <a:ext cx="3657600" cy="1462049"/>
            </a:xfrm>
            <a:prstGeom prst="rect">
              <a:avLst/>
            </a:prstGeom>
            <a:noFill/>
            <a:ln w="9525">
              <a:noFill/>
              <a:miter lim="800000"/>
              <a:headEnd/>
              <a:tailEnd/>
            </a:ln>
          </p:spPr>
        </p:pic>
        <p:sp>
          <p:nvSpPr>
            <p:cNvPr id="31" name="Oval 30"/>
            <p:cNvSpPr/>
            <p:nvPr/>
          </p:nvSpPr>
          <p:spPr>
            <a:xfrm>
              <a:off x="3810882" y="1995449"/>
              <a:ext cx="3810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44482" y="1766849"/>
              <a:ext cx="381000" cy="45720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114800" y="2514600"/>
              <a:ext cx="381000" cy="457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800600" y="2590800"/>
              <a:ext cx="381000" cy="457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Rectangle 38"/>
          <p:cNvSpPr/>
          <p:nvPr/>
        </p:nvSpPr>
        <p:spPr>
          <a:xfrm>
            <a:off x="7162800" y="1855113"/>
            <a:ext cx="2057400" cy="461665"/>
          </a:xfrm>
          <a:prstGeom prst="rect">
            <a:avLst/>
          </a:prstGeom>
        </p:spPr>
        <p:txBody>
          <a:bodyPr wrap="square">
            <a:spAutoFit/>
          </a:bodyPr>
          <a:lstStyle/>
          <a:p>
            <a:r>
              <a:rPr lang="en-US" sz="1200" dirty="0" smtClean="0"/>
              <a:t> </a:t>
            </a:r>
            <a:r>
              <a:rPr lang="en-US" sz="1200" dirty="0" smtClean="0">
                <a:hlinkClick r:id="rId9"/>
              </a:rPr>
              <a:t>Phys.Lett.B463:99-103,1999</a:t>
            </a:r>
            <a:endParaRPr lang="en-US" sz="1200" dirty="0" smtClean="0"/>
          </a:p>
          <a:p>
            <a:r>
              <a:rPr lang="en-US" sz="1200" dirty="0" smtClean="0"/>
              <a:t> </a:t>
            </a:r>
            <a:r>
              <a:rPr lang="en-US" sz="1200" dirty="0" smtClean="0">
                <a:hlinkClick r:id="rId10"/>
              </a:rPr>
              <a:t>J.Phys.G29:2343-2363,2003</a:t>
            </a:r>
            <a:endParaRPr lang="en-US" sz="1200" dirty="0"/>
          </a:p>
        </p:txBody>
      </p:sp>
    </p:spTree>
  </p:cSld>
  <p:clrMapOvr>
    <a:masterClrMapping/>
  </p:clrMapOvr>
  <p:transition advTm="98515"/>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for SUSY in </a:t>
            </a:r>
            <a:r>
              <a:rPr lang="en-US" dirty="0" err="1" smtClean="0"/>
              <a:t>jets+MET</a:t>
            </a:r>
            <a:endParaRPr lang="en-US" dirty="0"/>
          </a:p>
        </p:txBody>
      </p:sp>
      <p:sp>
        <p:nvSpPr>
          <p:cNvPr id="3" name="Content Placeholder 2"/>
          <p:cNvSpPr>
            <a:spLocks noGrp="1"/>
          </p:cNvSpPr>
          <p:nvPr>
            <p:ph idx="1"/>
          </p:nvPr>
        </p:nvSpPr>
        <p:spPr>
          <a:xfrm>
            <a:off x="3657600" y="2819400"/>
            <a:ext cx="5486400" cy="685800"/>
          </a:xfrm>
        </p:spPr>
        <p:txBody>
          <a:bodyPr>
            <a:noAutofit/>
          </a:bodyPr>
          <a:lstStyle/>
          <a:p>
            <a:pPr>
              <a:buNone/>
            </a:pPr>
            <a:r>
              <a:rPr lang="en-US" sz="1200" b="1" dirty="0" smtClean="0">
                <a:solidFill>
                  <a:srgbClr val="C00000"/>
                </a:solidFill>
              </a:rPr>
              <a:t>[u]=</a:t>
            </a:r>
            <a:r>
              <a:rPr lang="en-US" sz="1200" dirty="0" smtClean="0"/>
              <a:t>uncorrelated uncertainties (MC statistics, acceptance, jet energy resolutions..)</a:t>
            </a:r>
          </a:p>
          <a:p>
            <a:pPr>
              <a:buNone/>
            </a:pPr>
            <a:r>
              <a:rPr lang="en-US" sz="1200" b="1" dirty="0" smtClean="0">
                <a:solidFill>
                  <a:schemeClr val="tx2"/>
                </a:solidFill>
              </a:rPr>
              <a:t>[j]=</a:t>
            </a:r>
            <a:r>
              <a:rPr lang="en-US" sz="1200" dirty="0" smtClean="0"/>
              <a:t>Jet Energy Scale (6%-10% as function of jet </a:t>
            </a:r>
            <a:r>
              <a:rPr lang="en-US" sz="1200" dirty="0" err="1" smtClean="0"/>
              <a:t>p</a:t>
            </a:r>
            <a:r>
              <a:rPr lang="en-US" sz="1200" baseline="-25000" dirty="0" err="1" smtClean="0"/>
              <a:t>T</a:t>
            </a:r>
            <a:r>
              <a:rPr lang="en-US" sz="1200" dirty="0" smtClean="0"/>
              <a:t>), </a:t>
            </a:r>
            <a:r>
              <a:rPr lang="en-US" sz="1200" b="1" dirty="0" smtClean="0">
                <a:solidFill>
                  <a:srgbClr val="002060"/>
                </a:solidFill>
              </a:rPr>
              <a:t>[</a:t>
            </a:r>
            <a:r>
              <a:rPr lang="en-US" sz="1200" b="1" dirty="0" smtClean="0">
                <a:solidFill>
                  <a:srgbClr val="002060"/>
                </a:solidFill>
                <a:latin typeface="Lucida Calligraphy" pitchFamily="66" charset="0"/>
              </a:rPr>
              <a:t>L</a:t>
            </a:r>
            <a:r>
              <a:rPr lang="en-US" sz="1200" b="1" dirty="0" smtClean="0">
                <a:solidFill>
                  <a:srgbClr val="002060"/>
                </a:solidFill>
              </a:rPr>
              <a:t>]=</a:t>
            </a:r>
            <a:r>
              <a:rPr lang="en-US" sz="1200" dirty="0" smtClean="0"/>
              <a:t>luminosity (11%)</a:t>
            </a:r>
            <a:endParaRPr lang="en-US" sz="12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14</a:t>
            </a:fld>
            <a:endParaRPr lang="en-US" dirty="0"/>
          </a:p>
        </p:txBody>
      </p:sp>
      <p:pic>
        <p:nvPicPr>
          <p:cNvPr id="47106" name="Picture 2"/>
          <p:cNvPicPr>
            <a:picLocks noChangeAspect="1" noChangeArrowheads="1"/>
          </p:cNvPicPr>
          <p:nvPr/>
        </p:nvPicPr>
        <p:blipFill>
          <a:blip r:embed="rId2" cstate="print"/>
          <a:srcRect/>
          <a:stretch>
            <a:fillRect/>
          </a:stretch>
        </p:blipFill>
        <p:spPr bwMode="auto">
          <a:xfrm>
            <a:off x="112065" y="799923"/>
            <a:ext cx="9108135" cy="2095677"/>
          </a:xfrm>
          <a:prstGeom prst="rect">
            <a:avLst/>
          </a:prstGeom>
          <a:noFill/>
          <a:ln w="9525">
            <a:noFill/>
            <a:miter lim="800000"/>
            <a:headEnd/>
            <a:tailEnd/>
          </a:ln>
        </p:spPr>
      </p:pic>
      <p:pic>
        <p:nvPicPr>
          <p:cNvPr id="9" name="Picture 8" descr="fig_01a_SRA_0l.png"/>
          <p:cNvPicPr>
            <a:picLocks noChangeAspect="1"/>
          </p:cNvPicPr>
          <p:nvPr/>
        </p:nvPicPr>
        <p:blipFill>
          <a:blip r:embed="rId3" cstate="print"/>
          <a:stretch>
            <a:fillRect/>
          </a:stretch>
        </p:blipFill>
        <p:spPr>
          <a:xfrm>
            <a:off x="76200" y="3276600"/>
            <a:ext cx="3049859" cy="2977243"/>
          </a:xfrm>
          <a:prstGeom prst="rect">
            <a:avLst/>
          </a:prstGeom>
        </p:spPr>
      </p:pic>
      <p:pic>
        <p:nvPicPr>
          <p:cNvPr id="10" name="Picture 9" descr="fig_01c_SRB.png"/>
          <p:cNvPicPr>
            <a:picLocks noChangeAspect="1"/>
          </p:cNvPicPr>
          <p:nvPr/>
        </p:nvPicPr>
        <p:blipFill>
          <a:blip r:embed="rId4" cstate="print"/>
          <a:stretch>
            <a:fillRect/>
          </a:stretch>
        </p:blipFill>
        <p:spPr>
          <a:xfrm>
            <a:off x="3124200" y="3282043"/>
            <a:ext cx="2971800" cy="2971800"/>
          </a:xfrm>
          <a:prstGeom prst="rect">
            <a:avLst/>
          </a:prstGeom>
        </p:spPr>
      </p:pic>
      <p:pic>
        <p:nvPicPr>
          <p:cNvPr id="11" name="Picture 10" descr="fig_01b_SRCD_0l.png"/>
          <p:cNvPicPr>
            <a:picLocks noChangeAspect="1"/>
          </p:cNvPicPr>
          <p:nvPr/>
        </p:nvPicPr>
        <p:blipFill>
          <a:blip r:embed="rId5" cstate="print"/>
          <a:stretch>
            <a:fillRect/>
          </a:stretch>
        </p:blipFill>
        <p:spPr>
          <a:xfrm>
            <a:off x="6096000" y="3282043"/>
            <a:ext cx="2971800" cy="2971800"/>
          </a:xfrm>
          <a:prstGeom prst="rect">
            <a:avLst/>
          </a:prstGeom>
        </p:spPr>
      </p:pic>
      <p:sp>
        <p:nvSpPr>
          <p:cNvPr id="12" name="TextBox 11"/>
          <p:cNvSpPr txBox="1"/>
          <p:nvPr/>
        </p:nvSpPr>
        <p:spPr>
          <a:xfrm>
            <a:off x="1143000" y="6172200"/>
            <a:ext cx="7467600" cy="400110"/>
          </a:xfrm>
          <a:prstGeom prst="rect">
            <a:avLst/>
          </a:prstGeom>
          <a:noFill/>
        </p:spPr>
        <p:txBody>
          <a:bodyPr wrap="square" rtlCol="0">
            <a:spAutoFit/>
          </a:bodyPr>
          <a:lstStyle/>
          <a:p>
            <a:pPr algn="ctr"/>
            <a:r>
              <a:rPr lang="en-US" sz="2000" b="1" i="1" dirty="0" smtClean="0">
                <a:solidFill>
                  <a:srgbClr val="C00000"/>
                </a:solidFill>
              </a:rPr>
              <a:t>Good agreement between data and SM predictions</a:t>
            </a:r>
            <a:endParaRPr lang="en-US" sz="2000" b="1" i="1" dirty="0">
              <a:solidFill>
                <a:srgbClr val="C00000"/>
              </a:solidFill>
            </a:endParaRPr>
          </a:p>
        </p:txBody>
      </p:sp>
      <p:sp>
        <p:nvSpPr>
          <p:cNvPr id="13" name="Rectangle 12"/>
          <p:cNvSpPr/>
          <p:nvPr/>
        </p:nvSpPr>
        <p:spPr bwMode="auto">
          <a:xfrm>
            <a:off x="308846" y="1505188"/>
            <a:ext cx="8682754" cy="640080"/>
          </a:xfrm>
          <a:prstGeom prst="rect">
            <a:avLst/>
          </a:prstGeom>
          <a:solidFill>
            <a:schemeClr val="accent5">
              <a:lumMod val="60000"/>
              <a:lumOff val="40000"/>
              <a:alpha val="34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4" name="Curved Up Arrow 13"/>
          <p:cNvSpPr/>
          <p:nvPr/>
        </p:nvSpPr>
        <p:spPr bwMode="auto">
          <a:xfrm rot="5400000">
            <a:off x="-475572" y="2355496"/>
            <a:ext cx="1286423" cy="274320"/>
          </a:xfrm>
          <a:prstGeom prst="curvedUpArrow">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5" name="TextBox 14"/>
          <p:cNvSpPr txBox="1"/>
          <p:nvPr/>
        </p:nvSpPr>
        <p:spPr>
          <a:xfrm>
            <a:off x="364138" y="2907268"/>
            <a:ext cx="2531462" cy="369332"/>
          </a:xfrm>
          <a:prstGeom prst="rect">
            <a:avLst/>
          </a:prstGeom>
          <a:noFill/>
        </p:spPr>
        <p:txBody>
          <a:bodyPr wrap="none" rtlCol="0">
            <a:spAutoFit/>
          </a:bodyPr>
          <a:lstStyle/>
          <a:p>
            <a:r>
              <a:rPr lang="en-US" i="1" dirty="0" smtClean="0">
                <a:solidFill>
                  <a:schemeClr val="accent5">
                    <a:lumMod val="50000"/>
                  </a:schemeClr>
                </a:solidFill>
              </a:rPr>
              <a:t>W/</a:t>
            </a:r>
            <a:r>
              <a:rPr lang="en-US" i="1" dirty="0" err="1" smtClean="0">
                <a:solidFill>
                  <a:schemeClr val="accent5">
                    <a:lumMod val="50000"/>
                  </a:schemeClr>
                </a:solidFill>
              </a:rPr>
              <a:t>Z+jets</a:t>
            </a:r>
            <a:r>
              <a:rPr lang="en-US" i="1" dirty="0" smtClean="0">
                <a:solidFill>
                  <a:schemeClr val="accent5">
                    <a:lumMod val="50000"/>
                  </a:schemeClr>
                </a:solidFill>
              </a:rPr>
              <a:t> </a:t>
            </a:r>
            <a:r>
              <a:rPr lang="en-US" i="1" dirty="0" err="1" smtClean="0">
                <a:solidFill>
                  <a:schemeClr val="accent5">
                    <a:lumMod val="50000"/>
                  </a:schemeClr>
                </a:solidFill>
              </a:rPr>
              <a:t>bkg</a:t>
            </a:r>
            <a:r>
              <a:rPr lang="en-US" i="1" dirty="0" smtClean="0">
                <a:solidFill>
                  <a:schemeClr val="accent5">
                    <a:lumMod val="50000"/>
                  </a:schemeClr>
                </a:solidFill>
              </a:rPr>
              <a:t> dominates</a:t>
            </a:r>
            <a:endParaRPr lang="en-US" i="1" dirty="0">
              <a:solidFill>
                <a:schemeClr val="accent5">
                  <a:lumMod val="50000"/>
                </a:schemeClr>
              </a:solidFill>
            </a:endParaRPr>
          </a:p>
        </p:txBody>
      </p:sp>
    </p:spTree>
  </p:cSld>
  <p:clrMapOvr>
    <a:masterClrMapping/>
  </p:clrMapOvr>
  <p:transition advTm="56816"/>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QCD for 0-lepton</a:t>
            </a:r>
            <a:endParaRPr lang="en-US"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dirty="0"/>
          </a:p>
        </p:txBody>
      </p:sp>
      <p:sp>
        <p:nvSpPr>
          <p:cNvPr id="9" name="Content Placeholder 8"/>
          <p:cNvSpPr>
            <a:spLocks noGrp="1"/>
          </p:cNvSpPr>
          <p:nvPr>
            <p:ph idx="1"/>
          </p:nvPr>
        </p:nvSpPr>
        <p:spPr>
          <a:xfrm>
            <a:off x="304800" y="914400"/>
            <a:ext cx="5410200" cy="5410200"/>
          </a:xfrm>
        </p:spPr>
        <p:txBody>
          <a:bodyPr>
            <a:normAutofit/>
          </a:bodyPr>
          <a:lstStyle/>
          <a:p>
            <a:r>
              <a:rPr lang="en-US" sz="2000" dirty="0" smtClean="0"/>
              <a:t>QCD-</a:t>
            </a:r>
            <a:r>
              <a:rPr lang="en-US" sz="2000" dirty="0" err="1" smtClean="0"/>
              <a:t>multijet</a:t>
            </a:r>
            <a:r>
              <a:rPr lang="en-US" sz="2000" dirty="0" smtClean="0"/>
              <a:t> background due to </a:t>
            </a:r>
            <a:r>
              <a:rPr lang="en-US" sz="2000" dirty="0" err="1" smtClean="0"/>
              <a:t>mis</a:t>
            </a:r>
            <a:r>
              <a:rPr lang="en-US" sz="2000" dirty="0" smtClean="0"/>
              <a:t>-reconstructed jets and neutrinos from HF </a:t>
            </a:r>
            <a:r>
              <a:rPr lang="en-US" sz="2000" dirty="0" err="1" smtClean="0"/>
              <a:t>leptonic</a:t>
            </a:r>
            <a:r>
              <a:rPr lang="en-US" sz="2000" dirty="0" smtClean="0"/>
              <a:t> decays</a:t>
            </a:r>
          </a:p>
          <a:p>
            <a:pPr lvl="1"/>
            <a:r>
              <a:rPr lang="en-US" sz="1600" dirty="0" err="1" smtClean="0"/>
              <a:t>E</a:t>
            </a:r>
            <a:r>
              <a:rPr lang="en-US" sz="1600" baseline="-25000" dirty="0" err="1" smtClean="0"/>
              <a:t>T</a:t>
            </a:r>
            <a:r>
              <a:rPr lang="en-US" sz="1600" baseline="30000" dirty="0" err="1" smtClean="0"/>
              <a:t>Miss</a:t>
            </a:r>
            <a:r>
              <a:rPr lang="en-US" sz="1600" dirty="0" smtClean="0"/>
              <a:t>  expected to be aligned to one of the jets </a:t>
            </a:r>
          </a:p>
          <a:p>
            <a:r>
              <a:rPr lang="en-US" sz="2000" dirty="0" smtClean="0"/>
              <a:t>Use partially data-driven estimate:</a:t>
            </a:r>
          </a:p>
          <a:p>
            <a:pPr lvl="1"/>
            <a:r>
              <a:rPr lang="en-US" sz="1600" dirty="0" smtClean="0"/>
              <a:t>Rescale MC samples (PYTHIA  and ALPGEN) </a:t>
            </a:r>
          </a:p>
          <a:p>
            <a:pPr lvl="1">
              <a:buNone/>
            </a:pPr>
            <a:r>
              <a:rPr lang="en-US" sz="1600" dirty="0"/>
              <a:t> </a:t>
            </a:r>
            <a:r>
              <a:rPr lang="en-US" sz="1600" dirty="0" smtClean="0"/>
              <a:t>     in control region </a:t>
            </a:r>
            <a:r>
              <a:rPr lang="en-US" sz="1600" dirty="0" smtClean="0">
                <a:sym typeface="Wingdings" pitchFamily="2" charset="2"/>
              </a:rPr>
              <a:t></a:t>
            </a:r>
            <a:r>
              <a:rPr lang="en-US" sz="1600" dirty="0" smtClean="0"/>
              <a:t> </a:t>
            </a:r>
            <a:r>
              <a:rPr lang="en-US" sz="1600" b="1" dirty="0" err="1" smtClean="0">
                <a:solidFill>
                  <a:srgbClr val="C00000"/>
                </a:solidFill>
                <a:latin typeface="Symbol" pitchFamily="18" charset="2"/>
              </a:rPr>
              <a:t>Df</a:t>
            </a:r>
            <a:r>
              <a:rPr lang="en-US" sz="1600" b="1" dirty="0" smtClean="0">
                <a:solidFill>
                  <a:srgbClr val="C00000"/>
                </a:solidFill>
              </a:rPr>
              <a:t>(jet, </a:t>
            </a:r>
            <a:r>
              <a:rPr lang="en-US" sz="1600" b="1" dirty="0" err="1" smtClean="0">
                <a:solidFill>
                  <a:srgbClr val="C00000"/>
                </a:solidFill>
              </a:rPr>
              <a:t>E</a:t>
            </a:r>
            <a:r>
              <a:rPr lang="en-US" sz="1600" b="1" baseline="-25000" dirty="0" err="1" smtClean="0">
                <a:solidFill>
                  <a:srgbClr val="C00000"/>
                </a:solidFill>
              </a:rPr>
              <a:t>T</a:t>
            </a:r>
            <a:r>
              <a:rPr lang="en-US" sz="1600" b="1" baseline="30000" dirty="0" err="1" smtClean="0">
                <a:solidFill>
                  <a:srgbClr val="C00000"/>
                </a:solidFill>
              </a:rPr>
              <a:t>Miss</a:t>
            </a:r>
            <a:r>
              <a:rPr lang="en-US" sz="1600" b="1" dirty="0" smtClean="0">
                <a:solidFill>
                  <a:srgbClr val="C00000"/>
                </a:solidFill>
              </a:rPr>
              <a:t>) &lt; 0.4</a:t>
            </a:r>
            <a:endParaRPr lang="en-US" sz="1600" b="1" dirty="0">
              <a:solidFill>
                <a:srgbClr val="C00000"/>
              </a:solidFill>
            </a:endParaRPr>
          </a:p>
        </p:txBody>
      </p:sp>
      <p:pic>
        <p:nvPicPr>
          <p:cNvPr id="12" name="Picture 11" descr="figaux_04b_controlregion.png"/>
          <p:cNvPicPr>
            <a:picLocks noChangeAspect="1"/>
          </p:cNvPicPr>
          <p:nvPr/>
        </p:nvPicPr>
        <p:blipFill>
          <a:blip r:embed="rId2" cstate="print"/>
          <a:stretch>
            <a:fillRect/>
          </a:stretch>
        </p:blipFill>
        <p:spPr>
          <a:xfrm>
            <a:off x="3352800" y="3505200"/>
            <a:ext cx="3209544" cy="2971800"/>
          </a:xfrm>
          <a:prstGeom prst="rect">
            <a:avLst/>
          </a:prstGeom>
        </p:spPr>
      </p:pic>
      <p:pic>
        <p:nvPicPr>
          <p:cNvPr id="15" name="Picture 14" descr="figaux_04a_Meff.png"/>
          <p:cNvPicPr>
            <a:picLocks noChangeAspect="1"/>
          </p:cNvPicPr>
          <p:nvPr/>
        </p:nvPicPr>
        <p:blipFill>
          <a:blip r:embed="rId3" cstate="print"/>
          <a:stretch>
            <a:fillRect/>
          </a:stretch>
        </p:blipFill>
        <p:spPr>
          <a:xfrm>
            <a:off x="76200" y="3505200"/>
            <a:ext cx="3209544" cy="2971800"/>
          </a:xfrm>
          <a:prstGeom prst="rect">
            <a:avLst/>
          </a:prstGeom>
        </p:spPr>
      </p:pic>
      <p:pic>
        <p:nvPicPr>
          <p:cNvPr id="16" name="Picture 15" descr="figaux_03.png"/>
          <p:cNvPicPr>
            <a:picLocks noChangeAspect="1"/>
          </p:cNvPicPr>
          <p:nvPr/>
        </p:nvPicPr>
        <p:blipFill>
          <a:blip r:embed="rId4" cstate="print"/>
          <a:stretch>
            <a:fillRect/>
          </a:stretch>
        </p:blipFill>
        <p:spPr>
          <a:xfrm>
            <a:off x="5715000" y="838201"/>
            <a:ext cx="3276600" cy="2590800"/>
          </a:xfrm>
          <a:prstGeom prst="rect">
            <a:avLst/>
          </a:prstGeom>
        </p:spPr>
      </p:pic>
      <p:cxnSp>
        <p:nvCxnSpPr>
          <p:cNvPr id="18" name="Straight Connector 17"/>
          <p:cNvCxnSpPr/>
          <p:nvPr/>
        </p:nvCxnSpPr>
        <p:spPr>
          <a:xfrm rot="5400000" flipH="1" flipV="1">
            <a:off x="5852160" y="2514600"/>
            <a:ext cx="1371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a:off x="6096000" y="32766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629400" y="3275012"/>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629400" y="4542472"/>
            <a:ext cx="2666999" cy="1477328"/>
          </a:xfrm>
          <a:prstGeom prst="rect">
            <a:avLst/>
          </a:prstGeom>
          <a:noFill/>
        </p:spPr>
        <p:txBody>
          <a:bodyPr wrap="square" rtlCol="0">
            <a:spAutoFit/>
          </a:bodyPr>
          <a:lstStyle/>
          <a:p>
            <a:r>
              <a:rPr lang="en-US" sz="1600" dirty="0" smtClean="0"/>
              <a:t>Cross-checked with </a:t>
            </a:r>
          </a:p>
          <a:p>
            <a:pPr>
              <a:buFont typeface="Wingdings" pitchFamily="2" charset="2"/>
              <a:buChar char="à"/>
            </a:pPr>
            <a:r>
              <a:rPr lang="en-US" sz="1600" dirty="0" smtClean="0"/>
              <a:t> </a:t>
            </a:r>
            <a:r>
              <a:rPr lang="en-US" sz="1400" dirty="0" smtClean="0"/>
              <a:t>fully data-driven </a:t>
            </a:r>
          </a:p>
          <a:p>
            <a:r>
              <a:rPr lang="en-US" sz="1400" dirty="0" smtClean="0"/>
              <a:t>      techniques  (Jet smearing)</a:t>
            </a:r>
          </a:p>
          <a:p>
            <a:r>
              <a:rPr lang="en-US" sz="1600" dirty="0" smtClean="0">
                <a:sym typeface="Wingdings" pitchFamily="2" charset="2"/>
              </a:rPr>
              <a:t> </a:t>
            </a:r>
            <a:r>
              <a:rPr lang="en-US" sz="1400" dirty="0" smtClean="0">
                <a:sym typeface="Wingdings" pitchFamily="2" charset="2"/>
              </a:rPr>
              <a:t>Use control region </a:t>
            </a:r>
            <a:r>
              <a:rPr lang="en-US" sz="1400" dirty="0" smtClean="0"/>
              <a:t> </a:t>
            </a:r>
          </a:p>
          <a:p>
            <a:r>
              <a:rPr lang="en-US" sz="1400" dirty="0" smtClean="0"/>
              <a:t>      based on reversed       </a:t>
            </a:r>
          </a:p>
          <a:p>
            <a:r>
              <a:rPr lang="en-US" sz="1400" dirty="0" smtClean="0"/>
              <a:t>      </a:t>
            </a:r>
            <a:r>
              <a:rPr lang="en-US" sz="1400" dirty="0" err="1" smtClean="0">
                <a:solidFill>
                  <a:srgbClr val="C00000"/>
                </a:solidFill>
              </a:rPr>
              <a:t>E</a:t>
            </a:r>
            <a:r>
              <a:rPr lang="en-US" sz="1400" baseline="-25000" dirty="0" err="1" smtClean="0">
                <a:solidFill>
                  <a:srgbClr val="C00000"/>
                </a:solidFill>
              </a:rPr>
              <a:t>T</a:t>
            </a:r>
            <a:r>
              <a:rPr lang="en-US" sz="1400" baseline="30000" dirty="0" err="1" smtClean="0">
                <a:solidFill>
                  <a:srgbClr val="C00000"/>
                </a:solidFill>
              </a:rPr>
              <a:t>Miss</a:t>
            </a:r>
            <a:r>
              <a:rPr lang="en-US" sz="1400" dirty="0" smtClean="0">
                <a:solidFill>
                  <a:srgbClr val="C00000"/>
                </a:solidFill>
              </a:rPr>
              <a:t>/</a:t>
            </a:r>
            <a:r>
              <a:rPr lang="en-US" sz="1400" dirty="0" err="1" smtClean="0">
                <a:solidFill>
                  <a:srgbClr val="C00000"/>
                </a:solidFill>
              </a:rPr>
              <a:t>m</a:t>
            </a:r>
            <a:r>
              <a:rPr lang="en-US" sz="1400" baseline="-25000" dirty="0" err="1" smtClean="0">
                <a:solidFill>
                  <a:srgbClr val="C00000"/>
                </a:solidFill>
              </a:rPr>
              <a:t>eff</a:t>
            </a:r>
            <a:r>
              <a:rPr lang="en-US" sz="1400" baseline="-25000" dirty="0" smtClean="0"/>
              <a:t> </a:t>
            </a:r>
            <a:r>
              <a:rPr lang="en-US" sz="1400" dirty="0" smtClean="0"/>
              <a:t>for rescaling</a:t>
            </a:r>
            <a:endParaRPr lang="en-US" sz="1400" dirty="0"/>
          </a:p>
        </p:txBody>
      </p:sp>
      <p:sp>
        <p:nvSpPr>
          <p:cNvPr id="24" name="TextBox 23"/>
          <p:cNvSpPr txBox="1"/>
          <p:nvPr/>
        </p:nvSpPr>
        <p:spPr>
          <a:xfrm>
            <a:off x="6705600" y="3581400"/>
            <a:ext cx="2142574" cy="646331"/>
          </a:xfrm>
          <a:prstGeom prst="rect">
            <a:avLst/>
          </a:prstGeom>
          <a:noFill/>
        </p:spPr>
        <p:txBody>
          <a:bodyPr wrap="none" rtlCol="0">
            <a:spAutoFit/>
          </a:bodyPr>
          <a:lstStyle/>
          <a:p>
            <a:pPr algn="ctr"/>
            <a:r>
              <a:rPr lang="en-US" b="1" dirty="0" smtClean="0">
                <a:solidFill>
                  <a:srgbClr val="C00000"/>
                </a:solidFill>
              </a:rPr>
              <a:t>After rejection: </a:t>
            </a:r>
          </a:p>
          <a:p>
            <a:pPr algn="ctr"/>
            <a:r>
              <a:rPr lang="en-US" b="1" dirty="0" smtClean="0">
                <a:solidFill>
                  <a:srgbClr val="C00000"/>
                </a:solidFill>
              </a:rPr>
              <a:t>QCD ~5% of TOT </a:t>
            </a:r>
            <a:r>
              <a:rPr lang="en-US" b="1" dirty="0" err="1" smtClean="0">
                <a:solidFill>
                  <a:srgbClr val="C00000"/>
                </a:solidFill>
              </a:rPr>
              <a:t>Bkg</a:t>
            </a:r>
            <a:endParaRPr lang="en-US" b="1" dirty="0">
              <a:solidFill>
                <a:srgbClr val="C00000"/>
              </a:solidFill>
            </a:endParaRPr>
          </a:p>
        </p:txBody>
      </p:sp>
    </p:spTree>
  </p:cSld>
  <p:clrMapOvr>
    <a:masterClrMapping/>
  </p:clrMapOvr>
  <p:transition advTm="125846"/>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figaux_05_Response.png"/>
          <p:cNvPicPr>
            <a:picLocks noChangeAspect="1"/>
          </p:cNvPicPr>
          <p:nvPr/>
        </p:nvPicPr>
        <p:blipFill>
          <a:blip r:embed="rId4" cstate="print"/>
          <a:stretch>
            <a:fillRect/>
          </a:stretch>
        </p:blipFill>
        <p:spPr>
          <a:xfrm>
            <a:off x="5105400" y="914400"/>
            <a:ext cx="4038600" cy="2819400"/>
          </a:xfrm>
          <a:prstGeom prst="rect">
            <a:avLst/>
          </a:prstGeom>
        </p:spPr>
      </p:pic>
      <p:sp>
        <p:nvSpPr>
          <p:cNvPr id="2" name="Title 1"/>
          <p:cNvSpPr>
            <a:spLocks noGrp="1"/>
          </p:cNvSpPr>
          <p:nvPr>
            <p:ph type="title"/>
          </p:nvPr>
        </p:nvSpPr>
        <p:spPr/>
        <p:txBody>
          <a:bodyPr>
            <a:normAutofit/>
          </a:bodyPr>
          <a:lstStyle/>
          <a:p>
            <a:r>
              <a:rPr lang="en-US" dirty="0" smtClean="0"/>
              <a:t>QCD for 0-lepton: cross checks</a:t>
            </a:r>
            <a:endParaRPr lang="en-US"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16</a:t>
            </a:fld>
            <a:endParaRPr lang="en-US" dirty="0"/>
          </a:p>
        </p:txBody>
      </p:sp>
      <p:sp>
        <p:nvSpPr>
          <p:cNvPr id="9" name="Content Placeholder 8"/>
          <p:cNvSpPr>
            <a:spLocks noGrp="1"/>
          </p:cNvSpPr>
          <p:nvPr>
            <p:ph idx="1"/>
          </p:nvPr>
        </p:nvSpPr>
        <p:spPr>
          <a:xfrm>
            <a:off x="76200" y="1066800"/>
            <a:ext cx="4953000" cy="2514600"/>
          </a:xfrm>
        </p:spPr>
        <p:txBody>
          <a:bodyPr>
            <a:normAutofit fontScale="92500"/>
          </a:bodyPr>
          <a:lstStyle/>
          <a:p>
            <a:r>
              <a:rPr lang="en-US" sz="2000" dirty="0" smtClean="0"/>
              <a:t>Baseline QCD estimation consistent with fully data-driven technique: </a:t>
            </a:r>
          </a:p>
          <a:p>
            <a:pPr lvl="1"/>
            <a:r>
              <a:rPr lang="en-US" sz="1600" dirty="0" smtClean="0"/>
              <a:t>High MET events ‘generated’ from data, </a:t>
            </a:r>
            <a:r>
              <a:rPr lang="en-US" sz="1600" dirty="0" smtClean="0">
                <a:solidFill>
                  <a:srgbClr val="C00000"/>
                </a:solidFill>
              </a:rPr>
              <a:t>smearing </a:t>
            </a:r>
            <a:r>
              <a:rPr lang="en-US" sz="1600" dirty="0" smtClean="0"/>
              <a:t>down low MET events on a jet-by-jet basis with measured jet energy resolution functions  </a:t>
            </a:r>
          </a:p>
          <a:p>
            <a:pPr lvl="1"/>
            <a:endParaRPr lang="en-US" sz="1600" dirty="0"/>
          </a:p>
          <a:p>
            <a:pPr lvl="1"/>
            <a:endParaRPr lang="en-US" sz="1600" dirty="0" smtClean="0"/>
          </a:p>
          <a:p>
            <a:pPr lvl="1"/>
            <a:endParaRPr lang="en-US" sz="1600" dirty="0" smtClean="0"/>
          </a:p>
          <a:p>
            <a:pPr lvl="1"/>
            <a:r>
              <a:rPr lang="en-US" sz="1600" dirty="0" smtClean="0"/>
              <a:t> Assume source of </a:t>
            </a:r>
            <a:r>
              <a:rPr lang="en-US" sz="1600" dirty="0" err="1" smtClean="0"/>
              <a:t>E</a:t>
            </a:r>
            <a:r>
              <a:rPr lang="en-US" sz="1600" baseline="-25000" dirty="0" err="1" smtClean="0"/>
              <a:t>T</a:t>
            </a:r>
            <a:r>
              <a:rPr lang="en-US" sz="1600" baseline="30000" dirty="0" err="1" smtClean="0"/>
              <a:t>Miss</a:t>
            </a:r>
            <a:r>
              <a:rPr lang="en-US" sz="1600" baseline="-25000" dirty="0" smtClean="0"/>
              <a:t> </a:t>
            </a:r>
            <a:r>
              <a:rPr lang="en-US" sz="1600" dirty="0" smtClean="0"/>
              <a:t>associated with jets only</a:t>
            </a:r>
          </a:p>
          <a:p>
            <a:pPr>
              <a:buNone/>
            </a:pPr>
            <a:endParaRPr lang="en-US" sz="2000" dirty="0" smtClean="0"/>
          </a:p>
        </p:txBody>
      </p:sp>
      <p:sp>
        <p:nvSpPr>
          <p:cNvPr id="11" name="TextBox 10"/>
          <p:cNvSpPr txBox="1"/>
          <p:nvPr/>
        </p:nvSpPr>
        <p:spPr>
          <a:xfrm>
            <a:off x="5334000" y="728246"/>
            <a:ext cx="3657600" cy="338554"/>
          </a:xfrm>
          <a:prstGeom prst="rect">
            <a:avLst/>
          </a:prstGeom>
          <a:noFill/>
        </p:spPr>
        <p:txBody>
          <a:bodyPr wrap="square" rtlCol="0">
            <a:spAutoFit/>
          </a:bodyPr>
          <a:lstStyle/>
          <a:p>
            <a:r>
              <a:rPr lang="en-US" sz="1600" i="1" dirty="0" smtClean="0"/>
              <a:t>Non-Gaussian tail of jet response function</a:t>
            </a:r>
            <a:endParaRPr lang="en-US" sz="1600" i="1" dirty="0"/>
          </a:p>
        </p:txBody>
      </p:sp>
      <p:graphicFrame>
        <p:nvGraphicFramePr>
          <p:cNvPr id="14" name="Object 13"/>
          <p:cNvGraphicFramePr>
            <a:graphicFrameLocks noChangeAspect="1"/>
          </p:cNvGraphicFramePr>
          <p:nvPr/>
        </p:nvGraphicFramePr>
        <p:xfrm>
          <a:off x="1676400" y="2514600"/>
          <a:ext cx="2266950" cy="685800"/>
        </p:xfrm>
        <a:graphic>
          <a:graphicData uri="http://schemas.openxmlformats.org/presentationml/2006/ole">
            <p:oleObj spid="_x0000_s209922" name="Equation" r:id="rId5" imgW="1511280" imgH="457200" progId="Equation.3">
              <p:embed/>
            </p:oleObj>
          </a:graphicData>
        </a:graphic>
      </p:graphicFrame>
      <p:sp>
        <p:nvSpPr>
          <p:cNvPr id="15" name="Rectangle 14"/>
          <p:cNvSpPr/>
          <p:nvPr/>
        </p:nvSpPr>
        <p:spPr>
          <a:xfrm>
            <a:off x="5867401" y="3166646"/>
            <a:ext cx="1752599" cy="338554"/>
          </a:xfrm>
          <a:prstGeom prst="rect">
            <a:avLst/>
          </a:prstGeom>
        </p:spPr>
        <p:txBody>
          <a:bodyPr wrap="square">
            <a:spAutoFit/>
          </a:bodyPr>
          <a:lstStyle/>
          <a:p>
            <a:r>
              <a:rPr lang="en-US" sz="1600" dirty="0" err="1" smtClean="0"/>
              <a:t>p</a:t>
            </a:r>
            <a:r>
              <a:rPr lang="en-US" sz="1600" baseline="-25000" dirty="0" err="1" smtClean="0"/>
              <a:t>Tlead</a:t>
            </a:r>
            <a:r>
              <a:rPr lang="en-US" sz="1600" baseline="-25000" dirty="0" smtClean="0"/>
              <a:t> jet </a:t>
            </a:r>
            <a:r>
              <a:rPr lang="en-US" sz="1600" dirty="0" smtClean="0"/>
              <a:t>&gt;200 </a:t>
            </a:r>
            <a:r>
              <a:rPr lang="en-US" sz="1600" dirty="0" err="1" smtClean="0"/>
              <a:t>GeV</a:t>
            </a:r>
            <a:endParaRPr lang="en-US" sz="1600" dirty="0" smtClean="0"/>
          </a:p>
        </p:txBody>
      </p:sp>
      <p:sp>
        <p:nvSpPr>
          <p:cNvPr id="16" name="TextBox 15"/>
          <p:cNvSpPr txBox="1"/>
          <p:nvPr/>
        </p:nvSpPr>
        <p:spPr>
          <a:xfrm>
            <a:off x="609600" y="2590800"/>
            <a:ext cx="450764" cy="400110"/>
          </a:xfrm>
          <a:prstGeom prst="rect">
            <a:avLst/>
          </a:prstGeom>
          <a:noFill/>
        </p:spPr>
        <p:txBody>
          <a:bodyPr wrap="none" rtlCol="0">
            <a:spAutoFit/>
          </a:bodyPr>
          <a:lstStyle/>
          <a:p>
            <a:r>
              <a:rPr lang="en-US" sz="2000" b="1" dirty="0" smtClean="0">
                <a:solidFill>
                  <a:srgbClr val="C00000"/>
                </a:solidFill>
              </a:rPr>
              <a:t>(1)</a:t>
            </a:r>
            <a:endParaRPr lang="en-US" sz="2000" b="1" dirty="0">
              <a:solidFill>
                <a:srgbClr val="C00000"/>
              </a:solidFill>
            </a:endParaRPr>
          </a:p>
        </p:txBody>
      </p:sp>
      <p:sp>
        <p:nvSpPr>
          <p:cNvPr id="17" name="TextBox 16"/>
          <p:cNvSpPr txBox="1"/>
          <p:nvPr/>
        </p:nvSpPr>
        <p:spPr>
          <a:xfrm>
            <a:off x="1600200" y="3962400"/>
            <a:ext cx="487634" cy="400110"/>
          </a:xfrm>
          <a:prstGeom prst="rect">
            <a:avLst/>
          </a:prstGeom>
          <a:noFill/>
        </p:spPr>
        <p:txBody>
          <a:bodyPr wrap="none" rtlCol="0">
            <a:spAutoFit/>
          </a:bodyPr>
          <a:lstStyle/>
          <a:p>
            <a:r>
              <a:rPr lang="en-US" sz="2000" b="1" dirty="0" smtClean="0">
                <a:solidFill>
                  <a:srgbClr val="C00000"/>
                </a:solidFill>
              </a:rPr>
              <a:t>(2)</a:t>
            </a:r>
            <a:endParaRPr lang="en-US" sz="2000" b="1" dirty="0">
              <a:solidFill>
                <a:srgbClr val="C00000"/>
              </a:solidFill>
            </a:endParaRPr>
          </a:p>
        </p:txBody>
      </p:sp>
      <p:pic>
        <p:nvPicPr>
          <p:cNvPr id="18" name="Picture 17" descr="figaux_02a_METMeff.png"/>
          <p:cNvPicPr>
            <a:picLocks noChangeAspect="1"/>
          </p:cNvPicPr>
          <p:nvPr/>
        </p:nvPicPr>
        <p:blipFill>
          <a:blip r:embed="rId6" cstate="print"/>
          <a:stretch>
            <a:fillRect/>
          </a:stretch>
        </p:blipFill>
        <p:spPr>
          <a:xfrm>
            <a:off x="3352800" y="3810000"/>
            <a:ext cx="2886456" cy="2672644"/>
          </a:xfrm>
          <a:prstGeom prst="rect">
            <a:avLst/>
          </a:prstGeom>
        </p:spPr>
      </p:pic>
      <p:pic>
        <p:nvPicPr>
          <p:cNvPr id="19" name="Picture 18" descr="figaux_02b_MEFMeff_3h.png"/>
          <p:cNvPicPr>
            <a:picLocks noChangeAspect="1"/>
          </p:cNvPicPr>
          <p:nvPr/>
        </p:nvPicPr>
        <p:blipFill>
          <a:blip r:embed="rId7" cstate="print"/>
          <a:stretch>
            <a:fillRect/>
          </a:stretch>
        </p:blipFill>
        <p:spPr>
          <a:xfrm>
            <a:off x="6248400" y="3795889"/>
            <a:ext cx="2895600" cy="2681111"/>
          </a:xfrm>
          <a:prstGeom prst="rect">
            <a:avLst/>
          </a:prstGeom>
        </p:spPr>
      </p:pic>
      <p:sp>
        <p:nvSpPr>
          <p:cNvPr id="20" name="Rectangle 19"/>
          <p:cNvSpPr/>
          <p:nvPr/>
        </p:nvSpPr>
        <p:spPr>
          <a:xfrm>
            <a:off x="0" y="4495800"/>
            <a:ext cx="3352800" cy="1138773"/>
          </a:xfrm>
          <a:prstGeom prst="rect">
            <a:avLst/>
          </a:prstGeom>
        </p:spPr>
        <p:txBody>
          <a:bodyPr wrap="square">
            <a:spAutoFit/>
          </a:bodyPr>
          <a:lstStyle/>
          <a:p>
            <a:pPr lvl="1"/>
            <a:r>
              <a:rPr lang="en-US" sz="1600" dirty="0" smtClean="0"/>
              <a:t>-- Use additional control regions reversing </a:t>
            </a:r>
            <a:r>
              <a:rPr lang="en-US" sz="1600" dirty="0" err="1" smtClean="0">
                <a:solidFill>
                  <a:srgbClr val="C00000"/>
                </a:solidFill>
              </a:rPr>
              <a:t>E</a:t>
            </a:r>
            <a:r>
              <a:rPr lang="en-US" sz="1600" baseline="-25000" dirty="0" err="1" smtClean="0">
                <a:solidFill>
                  <a:srgbClr val="C00000"/>
                </a:solidFill>
              </a:rPr>
              <a:t>T</a:t>
            </a:r>
            <a:r>
              <a:rPr lang="en-US" sz="1600" baseline="30000" dirty="0" err="1" smtClean="0">
                <a:solidFill>
                  <a:srgbClr val="C00000"/>
                </a:solidFill>
              </a:rPr>
              <a:t>Miss</a:t>
            </a:r>
            <a:r>
              <a:rPr lang="en-US" sz="1600" baseline="30000" dirty="0" smtClean="0">
                <a:solidFill>
                  <a:srgbClr val="C00000"/>
                </a:solidFill>
              </a:rPr>
              <a:t>/</a:t>
            </a:r>
            <a:r>
              <a:rPr lang="en-US" sz="1600" dirty="0" err="1" smtClean="0">
                <a:solidFill>
                  <a:srgbClr val="C00000"/>
                </a:solidFill>
              </a:rPr>
              <a:t>m</a:t>
            </a:r>
            <a:r>
              <a:rPr lang="en-US" sz="1600" baseline="-25000" dirty="0" err="1" smtClean="0">
                <a:solidFill>
                  <a:srgbClr val="C00000"/>
                </a:solidFill>
              </a:rPr>
              <a:t>eff</a:t>
            </a:r>
            <a:r>
              <a:rPr lang="en-US" sz="1600" baseline="-25000" dirty="0" smtClean="0">
                <a:solidFill>
                  <a:srgbClr val="C00000"/>
                </a:solidFill>
              </a:rPr>
              <a:t> </a:t>
            </a:r>
            <a:r>
              <a:rPr lang="en-US" sz="1600" dirty="0" smtClean="0"/>
              <a:t>requirements </a:t>
            </a:r>
          </a:p>
          <a:p>
            <a:pPr>
              <a:buNone/>
            </a:pPr>
            <a:endParaRPr lang="en-US"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W+jets</a:t>
            </a:r>
            <a:r>
              <a:rPr lang="en-US" dirty="0" smtClean="0"/>
              <a:t> (and top background)</a:t>
            </a:r>
            <a:endParaRPr lang="en-US" dirty="0"/>
          </a:p>
        </p:txBody>
      </p:sp>
      <p:sp>
        <p:nvSpPr>
          <p:cNvPr id="3" name="Content Placeholder 2"/>
          <p:cNvSpPr>
            <a:spLocks noGrp="1"/>
          </p:cNvSpPr>
          <p:nvPr>
            <p:ph idx="1"/>
          </p:nvPr>
        </p:nvSpPr>
        <p:spPr>
          <a:xfrm>
            <a:off x="228600" y="838200"/>
            <a:ext cx="4876800" cy="3276600"/>
          </a:xfrm>
        </p:spPr>
        <p:txBody>
          <a:bodyPr>
            <a:noAutofit/>
          </a:bodyPr>
          <a:lstStyle/>
          <a:p>
            <a:r>
              <a:rPr lang="en-US" sz="2000" dirty="0" smtClean="0"/>
              <a:t>Non-QCD </a:t>
            </a:r>
            <a:r>
              <a:rPr lang="en-US" sz="2000" dirty="0" err="1" smtClean="0"/>
              <a:t>bkg</a:t>
            </a:r>
            <a:r>
              <a:rPr lang="en-US" sz="2000" dirty="0" smtClean="0"/>
              <a:t> dominated by </a:t>
            </a:r>
          </a:p>
          <a:p>
            <a:pPr lvl="1"/>
            <a:r>
              <a:rPr lang="en-US" sz="1800" b="1" dirty="0" err="1" smtClean="0">
                <a:solidFill>
                  <a:schemeClr val="accent2">
                    <a:lumMod val="60000"/>
                    <a:lumOff val="40000"/>
                  </a:schemeClr>
                </a:solidFill>
              </a:rPr>
              <a:t>W</a:t>
            </a:r>
            <a:r>
              <a:rPr lang="en-US" sz="1800" b="1" dirty="0" err="1" smtClean="0">
                <a:solidFill>
                  <a:schemeClr val="accent2">
                    <a:lumMod val="60000"/>
                    <a:lumOff val="40000"/>
                  </a:schemeClr>
                </a:solidFill>
                <a:sym typeface="Wingdings" pitchFamily="2" charset="2"/>
              </a:rPr>
              <a:t></a:t>
            </a:r>
            <a:r>
              <a:rPr lang="en-US" sz="1800" b="1" dirty="0" err="1" smtClean="0">
                <a:solidFill>
                  <a:schemeClr val="accent2">
                    <a:lumMod val="60000"/>
                    <a:lumOff val="40000"/>
                  </a:schemeClr>
                </a:solidFill>
                <a:latin typeface="Symbol" pitchFamily="18" charset="2"/>
                <a:sym typeface="Wingdings" pitchFamily="2" charset="2"/>
              </a:rPr>
              <a:t>tn</a:t>
            </a:r>
            <a:r>
              <a:rPr lang="en-US" sz="1800" dirty="0" smtClean="0">
                <a:solidFill>
                  <a:schemeClr val="accent2">
                    <a:lumMod val="60000"/>
                    <a:lumOff val="40000"/>
                  </a:schemeClr>
                </a:solidFill>
                <a:latin typeface="Symbol" pitchFamily="18" charset="2"/>
                <a:sym typeface="Wingdings" pitchFamily="2" charset="2"/>
              </a:rPr>
              <a:t>, </a:t>
            </a:r>
            <a:r>
              <a:rPr lang="en-US" sz="1800" dirty="0" smtClean="0">
                <a:sym typeface="Wingdings" pitchFamily="2" charset="2"/>
              </a:rPr>
              <a:t>W(missed)e</a:t>
            </a:r>
            <a:r>
              <a:rPr lang="en-US" sz="1800" dirty="0" smtClean="0">
                <a:latin typeface="Symbol" pitchFamily="18" charset="2"/>
                <a:sym typeface="Wingdings" pitchFamily="2" charset="2"/>
              </a:rPr>
              <a:t>/m</a:t>
            </a:r>
            <a:endParaRPr lang="en-US" sz="1800" dirty="0" smtClean="0">
              <a:sym typeface="Wingdings" pitchFamily="2" charset="2"/>
            </a:endParaRPr>
          </a:p>
          <a:p>
            <a:pPr lvl="1"/>
            <a:r>
              <a:rPr lang="en-US" sz="1800" dirty="0" smtClean="0">
                <a:sym typeface="Wingdings" pitchFamily="2" charset="2"/>
              </a:rPr>
              <a:t>Top pair production (</a:t>
            </a:r>
            <a:r>
              <a:rPr lang="en-US" sz="1800" b="1" dirty="0" smtClean="0">
                <a:solidFill>
                  <a:schemeClr val="accent2">
                    <a:lumMod val="60000"/>
                    <a:lumOff val="40000"/>
                  </a:schemeClr>
                </a:solidFill>
                <a:sym typeface="Wingdings" pitchFamily="2" charset="2"/>
              </a:rPr>
              <a:t>t  </a:t>
            </a:r>
            <a:r>
              <a:rPr lang="en-US" sz="1800" b="1" dirty="0" err="1" smtClean="0">
                <a:solidFill>
                  <a:schemeClr val="accent2">
                    <a:lumMod val="60000"/>
                    <a:lumOff val="40000"/>
                  </a:schemeClr>
                </a:solidFill>
                <a:latin typeface="Symbol" pitchFamily="18" charset="2"/>
                <a:sym typeface="Wingdings" pitchFamily="2" charset="2"/>
              </a:rPr>
              <a:t>t</a:t>
            </a:r>
            <a:r>
              <a:rPr lang="en-US" sz="1800" b="1" dirty="0" err="1" smtClean="0">
                <a:solidFill>
                  <a:schemeClr val="accent2">
                    <a:lumMod val="60000"/>
                    <a:lumOff val="40000"/>
                  </a:schemeClr>
                </a:solidFill>
                <a:sym typeface="Wingdings" pitchFamily="2" charset="2"/>
              </a:rPr>
              <a:t>+jets</a:t>
            </a:r>
            <a:r>
              <a:rPr lang="en-US" sz="1800" dirty="0" smtClean="0">
                <a:sym typeface="Wingdings" pitchFamily="2" charset="2"/>
              </a:rPr>
              <a:t>)</a:t>
            </a:r>
          </a:p>
          <a:p>
            <a:r>
              <a:rPr lang="en-US" sz="2000" dirty="0" smtClean="0">
                <a:sym typeface="Wingdings" pitchFamily="2" charset="2"/>
              </a:rPr>
              <a:t>Central value derived from MC:</a:t>
            </a:r>
          </a:p>
          <a:p>
            <a:pPr lvl="1"/>
            <a:r>
              <a:rPr lang="en-US" sz="1600" b="1" dirty="0" err="1" smtClean="0">
                <a:solidFill>
                  <a:srgbClr val="002060"/>
                </a:solidFill>
                <a:sym typeface="Wingdings" pitchFamily="2" charset="2"/>
              </a:rPr>
              <a:t>W+jets</a:t>
            </a:r>
            <a:r>
              <a:rPr lang="en-US" sz="1600" b="1" dirty="0" smtClean="0">
                <a:solidFill>
                  <a:srgbClr val="002060"/>
                </a:solidFill>
                <a:sym typeface="Wingdings" pitchFamily="2" charset="2"/>
              </a:rPr>
              <a:t>: </a:t>
            </a:r>
            <a:r>
              <a:rPr lang="en-US" sz="1600" dirty="0" smtClean="0">
                <a:sym typeface="Wingdings" pitchFamily="2" charset="2"/>
              </a:rPr>
              <a:t>ALPGEN </a:t>
            </a:r>
            <a:r>
              <a:rPr lang="en-US" sz="1600" dirty="0">
                <a:sym typeface="Wingdings" pitchFamily="2" charset="2"/>
              </a:rPr>
              <a:t>n</a:t>
            </a:r>
            <a:r>
              <a:rPr lang="en-US" sz="1600" dirty="0" smtClean="0">
                <a:sym typeface="Wingdings" pitchFamily="2" charset="2"/>
              </a:rPr>
              <a:t>ormalized to NNLO</a:t>
            </a:r>
          </a:p>
          <a:p>
            <a:pPr lvl="1"/>
            <a:r>
              <a:rPr lang="en-US" sz="1600" b="1" dirty="0" smtClean="0">
                <a:solidFill>
                  <a:srgbClr val="002060"/>
                </a:solidFill>
                <a:sym typeface="Wingdings" pitchFamily="2" charset="2"/>
              </a:rPr>
              <a:t>Top: </a:t>
            </a:r>
            <a:r>
              <a:rPr lang="en-US" sz="1600" dirty="0" smtClean="0">
                <a:sym typeface="Wingdings" pitchFamily="2" charset="2"/>
              </a:rPr>
              <a:t>MC@NLO (+HERWIG and JIMMY),   </a:t>
            </a:r>
          </a:p>
          <a:p>
            <a:pPr lvl="1">
              <a:buNone/>
            </a:pPr>
            <a:r>
              <a:rPr lang="en-US" sz="1600" dirty="0" smtClean="0">
                <a:sym typeface="Wingdings" pitchFamily="2" charset="2"/>
              </a:rPr>
              <a:t>                CTEQ6.6 PDF </a:t>
            </a:r>
          </a:p>
          <a:p>
            <a:pPr>
              <a:buNone/>
            </a:pPr>
            <a:endParaRPr lang="en-US" sz="1200" dirty="0" smtClean="0">
              <a:sym typeface="Wingdings" pitchFamily="2" charset="2"/>
            </a:endParaRPr>
          </a:p>
          <a:p>
            <a:pPr>
              <a:buNone/>
            </a:pPr>
            <a:r>
              <a:rPr lang="en-US" sz="2000" i="1" dirty="0" smtClean="0">
                <a:solidFill>
                  <a:schemeClr val="accent5">
                    <a:lumMod val="75000"/>
                  </a:schemeClr>
                </a:solidFill>
                <a:sym typeface="Wingdings" pitchFamily="2" charset="2"/>
              </a:rPr>
              <a:t>Cross checks on data:</a:t>
            </a:r>
          </a:p>
          <a:p>
            <a:pPr lvl="1"/>
            <a:r>
              <a:rPr lang="en-US" sz="1800" dirty="0" smtClean="0">
                <a:sym typeface="Wingdings" pitchFamily="2" charset="2"/>
              </a:rPr>
              <a:t>Control regions with leptons removed from W data</a:t>
            </a:r>
          </a:p>
          <a:p>
            <a:pPr lvl="2"/>
            <a:r>
              <a:rPr lang="en-US" sz="1600" dirty="0" smtClean="0">
                <a:sym typeface="Wingdings" pitchFamily="2" charset="2"/>
              </a:rPr>
              <a:t>In-situ checks for </a:t>
            </a:r>
            <a:r>
              <a:rPr lang="en-US" sz="1600" dirty="0" smtClean="0">
                <a:latin typeface="Symbol" pitchFamily="18" charset="2"/>
                <a:sym typeface="Wingdings" pitchFamily="2" charset="2"/>
              </a:rPr>
              <a:t>t </a:t>
            </a:r>
            <a:r>
              <a:rPr lang="en-US" sz="1600" dirty="0" smtClean="0">
                <a:sym typeface="Wingdings" pitchFamily="2" charset="2"/>
              </a:rPr>
              <a:t>background, derived from </a:t>
            </a:r>
            <a:r>
              <a:rPr lang="en-US" sz="1600" dirty="0" err="1" smtClean="0">
                <a:sym typeface="Wingdings" pitchFamily="2" charset="2"/>
              </a:rPr>
              <a:t>W</a:t>
            </a:r>
            <a:r>
              <a:rPr lang="en-US" sz="1600" dirty="0" err="1" smtClean="0">
                <a:latin typeface="Symbol" pitchFamily="18" charset="2"/>
                <a:sym typeface="Wingdings" pitchFamily="2" charset="2"/>
              </a:rPr>
              <a:t>mn</a:t>
            </a:r>
            <a:r>
              <a:rPr lang="en-US" sz="1600" dirty="0" smtClean="0">
                <a:sym typeface="Wingdings" pitchFamily="2" charset="2"/>
              </a:rPr>
              <a:t> events</a:t>
            </a:r>
          </a:p>
          <a:p>
            <a:pPr lvl="2"/>
            <a:r>
              <a:rPr lang="en-US" sz="1600" dirty="0" smtClean="0">
                <a:solidFill>
                  <a:srgbClr val="002060"/>
                </a:solidFill>
                <a:sym typeface="Wingdings" pitchFamily="2" charset="2"/>
              </a:rPr>
              <a:t>2 ‘replacement’ methods: </a:t>
            </a:r>
          </a:p>
          <a:p>
            <a:pPr lvl="3"/>
            <a:r>
              <a:rPr lang="en-US" sz="1400" dirty="0" smtClean="0">
                <a:solidFill>
                  <a:srgbClr val="002060"/>
                </a:solidFill>
                <a:sym typeface="Wingdings" pitchFamily="2" charset="2"/>
              </a:rPr>
              <a:t>smeared resolution function: </a:t>
            </a:r>
            <a:r>
              <a:rPr lang="en-US" sz="1400" dirty="0" err="1" smtClean="0"/>
              <a:t>hadronic</a:t>
            </a:r>
            <a:r>
              <a:rPr lang="en-US" sz="1400" dirty="0" smtClean="0"/>
              <a:t> </a:t>
            </a:r>
            <a:r>
              <a:rPr lang="en-US" sz="1400" dirty="0" smtClean="0">
                <a:latin typeface="Symbol" pitchFamily="18" charset="2"/>
              </a:rPr>
              <a:t>t</a:t>
            </a:r>
            <a:r>
              <a:rPr lang="en-US" sz="1400" dirty="0" smtClean="0"/>
              <a:t> decay products considered as a single additional </a:t>
            </a:r>
            <a:r>
              <a:rPr lang="en-US" sz="1400" dirty="0" smtClean="0">
                <a:latin typeface="Symbol" pitchFamily="18" charset="2"/>
              </a:rPr>
              <a:t>t</a:t>
            </a:r>
            <a:r>
              <a:rPr lang="en-US" sz="1400" dirty="0" smtClean="0"/>
              <a:t>-jet  </a:t>
            </a:r>
            <a:r>
              <a:rPr lang="en-US" sz="1400" dirty="0" smtClean="0">
                <a:sym typeface="Wingdings" pitchFamily="2" charset="2"/>
              </a:rPr>
              <a:t> </a:t>
            </a:r>
            <a:r>
              <a:rPr lang="en-US" sz="1400" dirty="0" smtClean="0">
                <a:latin typeface="Symbol" pitchFamily="18" charset="2"/>
              </a:rPr>
              <a:t>t</a:t>
            </a:r>
            <a:r>
              <a:rPr lang="en-US" sz="1400" dirty="0" smtClean="0"/>
              <a:t>-jet smearing function calculated from </a:t>
            </a:r>
            <a:r>
              <a:rPr lang="en-US" sz="1400" i="1" dirty="0" smtClean="0"/>
              <a:t>W → </a:t>
            </a:r>
            <a:r>
              <a:rPr lang="en-US" sz="1400" i="1" dirty="0" err="1" smtClean="0"/>
              <a:t>τν</a:t>
            </a:r>
            <a:r>
              <a:rPr lang="en-US" sz="1400" i="1" dirty="0" smtClean="0"/>
              <a:t> </a:t>
            </a:r>
            <a:r>
              <a:rPr lang="en-US" sz="1400" dirty="0" smtClean="0"/>
              <a:t> MC </a:t>
            </a:r>
            <a:endParaRPr lang="en-US" sz="1000" dirty="0" smtClean="0">
              <a:solidFill>
                <a:srgbClr val="002060"/>
              </a:solidFill>
              <a:sym typeface="Wingdings" pitchFamily="2" charset="2"/>
            </a:endParaRPr>
          </a:p>
          <a:p>
            <a:pPr lvl="3"/>
            <a:r>
              <a:rPr lang="en-US" sz="1400" dirty="0" smtClean="0">
                <a:solidFill>
                  <a:srgbClr val="002060"/>
                </a:solidFill>
                <a:sym typeface="Wingdings" pitchFamily="2" charset="2"/>
              </a:rPr>
              <a:t>full simulation (embedding) </a:t>
            </a:r>
            <a:endParaRPr lang="en-US" sz="1800" dirty="0" smtClean="0">
              <a:sym typeface="Wingdings" pitchFamily="2" charset="2"/>
            </a:endParaRPr>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dirty="0"/>
          </a:p>
        </p:txBody>
      </p:sp>
      <p:pic>
        <p:nvPicPr>
          <p:cNvPr id="74758" name="Picture 6" descr="https://atlas.web.cern.ch/Atlas/GROUPS/PHYSICS/PAPERS/susy-0lepton_01/figaux_07.png"/>
          <p:cNvPicPr>
            <a:picLocks noChangeAspect="1" noChangeArrowheads="1"/>
          </p:cNvPicPr>
          <p:nvPr/>
        </p:nvPicPr>
        <p:blipFill>
          <a:blip r:embed="rId3" cstate="print"/>
          <a:srcRect/>
          <a:stretch>
            <a:fillRect/>
          </a:stretch>
        </p:blipFill>
        <p:spPr bwMode="auto">
          <a:xfrm>
            <a:off x="4876800" y="2362200"/>
            <a:ext cx="4114799" cy="3810000"/>
          </a:xfrm>
          <a:prstGeom prst="rect">
            <a:avLst/>
          </a:prstGeom>
          <a:noFill/>
        </p:spPr>
      </p:pic>
      <p:sp>
        <p:nvSpPr>
          <p:cNvPr id="11" name="Rectangle 10"/>
          <p:cNvSpPr/>
          <p:nvPr/>
        </p:nvSpPr>
        <p:spPr>
          <a:xfrm>
            <a:off x="5105400" y="1066800"/>
            <a:ext cx="3810000" cy="830997"/>
          </a:xfrm>
          <a:prstGeom prst="rect">
            <a:avLst/>
          </a:prstGeom>
        </p:spPr>
        <p:txBody>
          <a:bodyPr wrap="square">
            <a:spAutoFit/>
          </a:bodyPr>
          <a:lstStyle/>
          <a:p>
            <a:pPr algn="ctr"/>
            <a:r>
              <a:rPr lang="en-US" sz="1600" i="1" dirty="0" smtClean="0">
                <a:solidFill>
                  <a:schemeClr val="accent5">
                    <a:lumMod val="75000"/>
                  </a:schemeClr>
                </a:solidFill>
                <a:sym typeface="Wingdings" pitchFamily="2" charset="2"/>
              </a:rPr>
              <a:t>Finally use MC  theoretical/modeling uncertainties comparable to statistical uncertainty from data-driven estimates </a:t>
            </a:r>
          </a:p>
        </p:txBody>
      </p:sp>
    </p:spTree>
  </p:cSld>
  <p:clrMapOvr>
    <a:masterClrMapping/>
  </p:clrMapOvr>
  <p:transition advTm="111104"/>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Embedding method for tau: an example</a:t>
            </a:r>
            <a:endParaRPr lang="en-US" sz="3200" dirty="0"/>
          </a:p>
        </p:txBody>
      </p:sp>
      <p:sp>
        <p:nvSpPr>
          <p:cNvPr id="3" name="Content Placeholder 2"/>
          <p:cNvSpPr>
            <a:spLocks noGrp="1"/>
          </p:cNvSpPr>
          <p:nvPr>
            <p:ph idx="1"/>
          </p:nvPr>
        </p:nvSpPr>
        <p:spPr>
          <a:xfrm>
            <a:off x="228600" y="838200"/>
            <a:ext cx="8458200" cy="4876800"/>
          </a:xfrm>
        </p:spPr>
        <p:txBody>
          <a:bodyPr/>
          <a:lstStyle/>
          <a:p>
            <a:pPr>
              <a:lnSpc>
                <a:spcPct val="90000"/>
              </a:lnSpc>
            </a:pPr>
            <a:r>
              <a:rPr lang="en-US" sz="2000" dirty="0" smtClean="0"/>
              <a:t>Method used for data-driven estimates in searches </a:t>
            </a:r>
          </a:p>
          <a:p>
            <a:pPr>
              <a:lnSpc>
                <a:spcPct val="90000"/>
              </a:lnSpc>
              <a:buNone/>
            </a:pPr>
            <a:r>
              <a:rPr lang="en-US" sz="2000" dirty="0" smtClean="0"/>
              <a:t>      for charged Higgs in </a:t>
            </a:r>
            <a:r>
              <a:rPr lang="en-US" sz="2000" dirty="0" smtClean="0">
                <a:latin typeface="Symbol" pitchFamily="18" charset="2"/>
                <a:sym typeface="Wingdings" pitchFamily="2" charset="2"/>
              </a:rPr>
              <a:t>t</a:t>
            </a:r>
            <a:r>
              <a:rPr lang="en-US" sz="2000" dirty="0" smtClean="0">
                <a:latin typeface="+mn-lt"/>
                <a:sym typeface="Wingdings" pitchFamily="2" charset="2"/>
              </a:rPr>
              <a:t>-</a:t>
            </a:r>
            <a:r>
              <a:rPr lang="en-US" sz="2000" dirty="0" err="1" smtClean="0">
                <a:latin typeface="+mn-lt"/>
                <a:sym typeface="Wingdings" pitchFamily="2" charset="2"/>
              </a:rPr>
              <a:t>hadronic</a:t>
            </a:r>
            <a:r>
              <a:rPr lang="en-US" sz="2000" dirty="0" smtClean="0">
                <a:latin typeface="+mn-lt"/>
                <a:sym typeface="Wingdings" pitchFamily="2" charset="2"/>
              </a:rPr>
              <a:t> final states:</a:t>
            </a:r>
          </a:p>
          <a:p>
            <a:pPr lvl="1"/>
            <a:r>
              <a:rPr lang="en-US" sz="1800" dirty="0" err="1" smtClean="0">
                <a:latin typeface="Symbol" pitchFamily="18" charset="2"/>
                <a:sym typeface="Wingdings" pitchFamily="2" charset="2"/>
              </a:rPr>
              <a:t>t</a:t>
            </a:r>
            <a:r>
              <a:rPr lang="en-US" sz="1800" dirty="0" err="1" smtClean="0">
                <a:latin typeface="+mn-lt"/>
                <a:sym typeface="Wingdings" pitchFamily="2" charset="2"/>
              </a:rPr>
              <a:t>+jets</a:t>
            </a:r>
            <a:r>
              <a:rPr lang="en-US" sz="1800" dirty="0" smtClean="0">
                <a:latin typeface="+mn-lt"/>
                <a:sym typeface="Wingdings" pitchFamily="2" charset="2"/>
              </a:rPr>
              <a:t> and </a:t>
            </a:r>
            <a:r>
              <a:rPr lang="en-US" sz="1800" dirty="0" err="1" smtClean="0">
                <a:latin typeface="Symbol" pitchFamily="18" charset="2"/>
                <a:sym typeface="Wingdings" pitchFamily="2" charset="2"/>
              </a:rPr>
              <a:t>t</a:t>
            </a:r>
            <a:r>
              <a:rPr lang="en-US" sz="1800" dirty="0" err="1" smtClean="0">
                <a:latin typeface="+mn-lt"/>
                <a:sym typeface="Wingdings" pitchFamily="2" charset="2"/>
              </a:rPr>
              <a:t>+leptons</a:t>
            </a:r>
            <a:endParaRPr lang="en-US" sz="1800" dirty="0" smtClean="0">
              <a:latin typeface="+mn-lt"/>
              <a:sym typeface="Wingdings" pitchFamily="2" charset="2"/>
            </a:endParaRPr>
          </a:p>
          <a:p>
            <a:pPr lvl="1">
              <a:buNone/>
            </a:pPr>
            <a:endParaRPr lang="en-US" sz="1050" dirty="0" smtClean="0">
              <a:latin typeface="+mn-lt"/>
              <a:sym typeface="Wingdings" pitchFamily="2" charset="2"/>
            </a:endParaRPr>
          </a:p>
          <a:p>
            <a:r>
              <a:rPr lang="en-US" sz="2000" dirty="0" smtClean="0">
                <a:latin typeface="+mn-lt"/>
                <a:sym typeface="Wingdings" pitchFamily="2" charset="2"/>
              </a:rPr>
              <a:t>SM background estimated with data-driven techniques:</a:t>
            </a:r>
          </a:p>
          <a:p>
            <a:pPr lvl="1"/>
            <a:r>
              <a:rPr lang="en-US" sz="1800" dirty="0" smtClean="0">
                <a:latin typeface="+mn-lt"/>
                <a:sym typeface="Wingdings" pitchFamily="2" charset="2"/>
              </a:rPr>
              <a:t>Fake </a:t>
            </a:r>
            <a:r>
              <a:rPr lang="en-US" sz="1800" dirty="0" smtClean="0">
                <a:latin typeface="Symbol" pitchFamily="18" charset="2"/>
                <a:sym typeface="Wingdings" pitchFamily="2" charset="2"/>
              </a:rPr>
              <a:t>t</a:t>
            </a:r>
            <a:r>
              <a:rPr lang="en-US" sz="1800" dirty="0" smtClean="0">
                <a:latin typeface="+mn-lt"/>
                <a:sym typeface="Wingdings" pitchFamily="2" charset="2"/>
              </a:rPr>
              <a:t>: </a:t>
            </a:r>
            <a:r>
              <a:rPr lang="en-US" sz="1800" dirty="0" err="1" smtClean="0">
                <a:latin typeface="+mn-lt"/>
                <a:sym typeface="Wingdings" pitchFamily="2" charset="2"/>
              </a:rPr>
              <a:t>e,</a:t>
            </a:r>
            <a:r>
              <a:rPr lang="en-US" sz="1800" dirty="0" err="1" smtClean="0">
                <a:latin typeface="Symbol" pitchFamily="18" charset="2"/>
                <a:sym typeface="Wingdings" pitchFamily="2" charset="2"/>
              </a:rPr>
              <a:t>m</a:t>
            </a:r>
            <a:r>
              <a:rPr lang="en-US" sz="1800" dirty="0" smtClean="0">
                <a:latin typeface="+mn-lt"/>
                <a:sym typeface="Wingdings" pitchFamily="2" charset="2"/>
              </a:rPr>
              <a:t> or jets misidentified as </a:t>
            </a:r>
            <a:r>
              <a:rPr lang="en-US" sz="1800" dirty="0" smtClean="0">
                <a:latin typeface="Symbol" pitchFamily="18" charset="2"/>
                <a:sym typeface="Wingdings" pitchFamily="2" charset="2"/>
              </a:rPr>
              <a:t>t</a:t>
            </a:r>
            <a:r>
              <a:rPr lang="en-US" sz="1800" dirty="0" smtClean="0">
                <a:latin typeface="+mn-lt"/>
                <a:sym typeface="Wingdings" pitchFamily="2" charset="2"/>
              </a:rPr>
              <a:t> jets  rate from data</a:t>
            </a:r>
          </a:p>
          <a:p>
            <a:pPr lvl="2"/>
            <a:r>
              <a:rPr lang="en-US" sz="1400" dirty="0" err="1" smtClean="0">
                <a:latin typeface="+mn-lt"/>
                <a:sym typeface="Wingdings" pitchFamily="2" charset="2"/>
              </a:rPr>
              <a:t>e,</a:t>
            </a:r>
            <a:r>
              <a:rPr lang="en-US" sz="1400" dirty="0" err="1" smtClean="0">
                <a:latin typeface="Symbol" pitchFamily="18" charset="2"/>
                <a:sym typeface="Wingdings" pitchFamily="2" charset="2"/>
              </a:rPr>
              <a:t>m</a:t>
            </a:r>
            <a:r>
              <a:rPr lang="en-US" sz="1400" dirty="0" smtClean="0">
                <a:latin typeface="+mn-lt"/>
                <a:sym typeface="Wingdings" pitchFamily="2" charset="2"/>
              </a:rPr>
              <a:t>: matrix method;  Jets: in </a:t>
            </a:r>
            <a:r>
              <a:rPr lang="en-US" sz="1400" dirty="0" err="1" smtClean="0">
                <a:latin typeface="Symbol" pitchFamily="18" charset="2"/>
                <a:sym typeface="Wingdings" pitchFamily="2" charset="2"/>
              </a:rPr>
              <a:t>g</a:t>
            </a:r>
            <a:r>
              <a:rPr lang="en-US" sz="1400" dirty="0" err="1" smtClean="0">
                <a:latin typeface="+mn-lt"/>
                <a:sym typeface="Wingdings" pitchFamily="2" charset="2"/>
              </a:rPr>
              <a:t>+jet</a:t>
            </a:r>
            <a:r>
              <a:rPr lang="en-US" sz="1400" dirty="0" smtClean="0">
                <a:latin typeface="+mn-lt"/>
                <a:sym typeface="Wingdings" pitchFamily="2" charset="2"/>
              </a:rPr>
              <a:t> samples   </a:t>
            </a:r>
          </a:p>
          <a:p>
            <a:pPr lvl="1"/>
            <a:r>
              <a:rPr lang="en-US" sz="1800" dirty="0" smtClean="0">
                <a:latin typeface="+mn-lt"/>
                <a:sym typeface="Wingdings" pitchFamily="2" charset="2"/>
              </a:rPr>
              <a:t>QCD-</a:t>
            </a:r>
            <a:r>
              <a:rPr lang="en-US" sz="1800" dirty="0" err="1" smtClean="0">
                <a:latin typeface="+mn-lt"/>
                <a:sym typeface="Wingdings" pitchFamily="2" charset="2"/>
              </a:rPr>
              <a:t>multijets</a:t>
            </a:r>
            <a:r>
              <a:rPr lang="en-US" sz="1800" dirty="0" smtClean="0">
                <a:latin typeface="+mn-lt"/>
                <a:sym typeface="Wingdings" pitchFamily="2" charset="2"/>
              </a:rPr>
              <a:t>: in control samples with loose-no-tight </a:t>
            </a:r>
            <a:r>
              <a:rPr lang="en-US" sz="1800" dirty="0" smtClean="0">
                <a:latin typeface="Symbol" pitchFamily="18" charset="2"/>
                <a:sym typeface="Wingdings" pitchFamily="2" charset="2"/>
              </a:rPr>
              <a:t>t</a:t>
            </a:r>
            <a:r>
              <a:rPr lang="en-US" sz="1800" dirty="0" smtClean="0">
                <a:latin typeface="+mn-lt"/>
                <a:sym typeface="Wingdings" pitchFamily="2" charset="2"/>
              </a:rPr>
              <a:t> candidates</a:t>
            </a:r>
          </a:p>
          <a:p>
            <a:pPr lvl="1"/>
            <a:r>
              <a:rPr lang="en-US" sz="1800" dirty="0" smtClean="0">
                <a:latin typeface="+mn-lt"/>
                <a:sym typeface="Wingdings" pitchFamily="2" charset="2"/>
              </a:rPr>
              <a:t>Real </a:t>
            </a:r>
            <a:r>
              <a:rPr lang="en-US" sz="1800" dirty="0" smtClean="0">
                <a:latin typeface="Symbol" pitchFamily="18" charset="2"/>
                <a:sym typeface="Wingdings" pitchFamily="2" charset="2"/>
              </a:rPr>
              <a:t>t </a:t>
            </a:r>
            <a:r>
              <a:rPr lang="en-US" sz="1800" dirty="0" smtClean="0">
                <a:latin typeface="+mn-lt"/>
                <a:sym typeface="Wingdings" pitchFamily="2" charset="2"/>
              </a:rPr>
              <a:t>(relevant for </a:t>
            </a:r>
            <a:r>
              <a:rPr lang="en-US" sz="1800" dirty="0" err="1" smtClean="0">
                <a:latin typeface="Symbol" pitchFamily="18" charset="2"/>
                <a:sym typeface="Wingdings" pitchFamily="2" charset="2"/>
              </a:rPr>
              <a:t>t+</a:t>
            </a:r>
            <a:r>
              <a:rPr lang="en-US" sz="1800" dirty="0" err="1" smtClean="0">
                <a:latin typeface="+mn-lt"/>
                <a:sym typeface="Wingdings" pitchFamily="2" charset="2"/>
              </a:rPr>
              <a:t>jets</a:t>
            </a:r>
            <a:r>
              <a:rPr lang="en-US" sz="1800" dirty="0" smtClean="0">
                <a:latin typeface="+mn-lt"/>
                <a:sym typeface="Wingdings" pitchFamily="2" charset="2"/>
              </a:rPr>
              <a:t>): from top and </a:t>
            </a:r>
            <a:r>
              <a:rPr lang="en-US" sz="1800" dirty="0" err="1" smtClean="0">
                <a:latin typeface="+mn-lt"/>
                <a:sym typeface="Wingdings" pitchFamily="2" charset="2"/>
              </a:rPr>
              <a:t>W+jets</a:t>
            </a:r>
            <a:r>
              <a:rPr lang="en-US" sz="1800" dirty="0" smtClean="0">
                <a:latin typeface="+mn-lt"/>
                <a:sym typeface="Wingdings" pitchFamily="2" charset="2"/>
              </a:rPr>
              <a:t>  with </a:t>
            </a:r>
            <a:r>
              <a:rPr lang="en-US" sz="1800" i="1" dirty="0" smtClean="0">
                <a:solidFill>
                  <a:schemeClr val="accent5">
                    <a:lumMod val="75000"/>
                  </a:schemeClr>
                </a:solidFill>
                <a:latin typeface="+mn-lt"/>
                <a:sym typeface="Wingdings" pitchFamily="2" charset="2"/>
              </a:rPr>
              <a:t>embedding method  </a:t>
            </a:r>
            <a:endParaRPr lang="en-US" sz="1800" i="1" dirty="0" smtClean="0">
              <a:solidFill>
                <a:schemeClr val="accent5">
                  <a:lumMod val="75000"/>
                </a:schemeClr>
              </a:solidFill>
              <a:latin typeface="+mn-lt"/>
            </a:endParaRPr>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dirty="0"/>
          </a:p>
        </p:txBody>
      </p:sp>
      <p:pic>
        <p:nvPicPr>
          <p:cNvPr id="147459" name="Picture 3"/>
          <p:cNvPicPr>
            <a:picLocks noChangeAspect="1" noChangeArrowheads="1"/>
          </p:cNvPicPr>
          <p:nvPr/>
        </p:nvPicPr>
        <p:blipFill>
          <a:blip r:embed="rId2" cstate="print"/>
          <a:srcRect/>
          <a:stretch>
            <a:fillRect/>
          </a:stretch>
        </p:blipFill>
        <p:spPr bwMode="auto">
          <a:xfrm>
            <a:off x="6762750" y="762000"/>
            <a:ext cx="2152650" cy="1438652"/>
          </a:xfrm>
          <a:prstGeom prst="rect">
            <a:avLst/>
          </a:prstGeom>
          <a:noFill/>
          <a:ln w="9525">
            <a:noFill/>
            <a:miter lim="800000"/>
            <a:headEnd/>
            <a:tailEnd/>
          </a:ln>
        </p:spPr>
      </p:pic>
      <p:pic>
        <p:nvPicPr>
          <p:cNvPr id="147461" name="Picture 5"/>
          <p:cNvPicPr>
            <a:picLocks noChangeAspect="1" noChangeArrowheads="1"/>
          </p:cNvPicPr>
          <p:nvPr/>
        </p:nvPicPr>
        <p:blipFill>
          <a:blip r:embed="rId3" cstate="print"/>
          <a:srcRect/>
          <a:stretch>
            <a:fillRect/>
          </a:stretch>
        </p:blipFill>
        <p:spPr bwMode="auto">
          <a:xfrm>
            <a:off x="1676400" y="3657600"/>
            <a:ext cx="2913735" cy="2832194"/>
          </a:xfrm>
          <a:prstGeom prst="rect">
            <a:avLst/>
          </a:prstGeom>
          <a:noFill/>
          <a:ln w="9525">
            <a:noFill/>
            <a:miter lim="800000"/>
            <a:headEnd/>
            <a:tailEnd/>
          </a:ln>
        </p:spPr>
      </p:pic>
      <p:pic>
        <p:nvPicPr>
          <p:cNvPr id="147462" name="Picture 6"/>
          <p:cNvPicPr>
            <a:picLocks noChangeAspect="1" noChangeArrowheads="1"/>
          </p:cNvPicPr>
          <p:nvPr/>
        </p:nvPicPr>
        <p:blipFill>
          <a:blip r:embed="rId4" cstate="print"/>
          <a:srcRect/>
          <a:stretch>
            <a:fillRect/>
          </a:stretch>
        </p:blipFill>
        <p:spPr bwMode="auto">
          <a:xfrm>
            <a:off x="5410200" y="3668780"/>
            <a:ext cx="2971800" cy="2794139"/>
          </a:xfrm>
          <a:prstGeom prst="rect">
            <a:avLst/>
          </a:prstGeom>
          <a:noFill/>
          <a:ln w="9525">
            <a:noFill/>
            <a:miter lim="800000"/>
            <a:headEnd/>
            <a:tailEnd/>
          </a:ln>
        </p:spPr>
      </p:pic>
      <p:sp>
        <p:nvSpPr>
          <p:cNvPr id="14" name="Rectangle 11"/>
          <p:cNvSpPr>
            <a:spLocks noChangeArrowheads="1"/>
          </p:cNvSpPr>
          <p:nvPr/>
        </p:nvSpPr>
        <p:spPr bwMode="auto">
          <a:xfrm>
            <a:off x="7012711" y="2209800"/>
            <a:ext cx="2116862" cy="369332"/>
          </a:xfrm>
          <a:prstGeom prst="rect">
            <a:avLst/>
          </a:prstGeom>
          <a:noFill/>
          <a:ln w="38100" algn="ctr">
            <a:noFill/>
            <a:miter lim="800000"/>
            <a:headEnd/>
            <a:tailEnd/>
          </a:ln>
          <a:effectLst/>
        </p:spPr>
        <p:txBody>
          <a:bodyPr wrap="none" lIns="0" rIns="0" anchor="ctr">
            <a:spAutoFit/>
          </a:bodyPr>
          <a:lstStyle/>
          <a:p>
            <a:pPr>
              <a:spcBef>
                <a:spcPct val="0"/>
              </a:spcBef>
              <a:buSzTx/>
              <a:buFontTx/>
              <a:buNone/>
            </a:pPr>
            <a:r>
              <a:rPr lang="en-US" b="1" u="none" dirty="0" smtClean="0">
                <a:solidFill>
                  <a:schemeClr val="accent5"/>
                </a:solidFill>
              </a:rPr>
              <a:t>ATLAS-CONF-2011-051</a:t>
            </a:r>
            <a:r>
              <a:rPr lang="en-US" dirty="0" smtClean="0">
                <a:solidFill>
                  <a:schemeClr val="accent5"/>
                </a:solidFill>
              </a:rPr>
              <a:t> </a:t>
            </a:r>
            <a:endParaRPr lang="en-US" dirty="0">
              <a:solidFill>
                <a:schemeClr val="accent5"/>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 of true-</a:t>
            </a:r>
            <a:r>
              <a:rPr lang="en-US" dirty="0" smtClean="0">
                <a:latin typeface="Symbol" pitchFamily="18" charset="2"/>
              </a:rPr>
              <a:t>t</a:t>
            </a:r>
            <a:r>
              <a:rPr lang="en-US" dirty="0" smtClean="0"/>
              <a:t> background</a:t>
            </a:r>
            <a:endParaRPr lang="en-US" dirty="0"/>
          </a:p>
        </p:txBody>
      </p:sp>
      <p:sp>
        <p:nvSpPr>
          <p:cNvPr id="3" name="Content Placeholder 2"/>
          <p:cNvSpPr>
            <a:spLocks noGrp="1"/>
          </p:cNvSpPr>
          <p:nvPr>
            <p:ph idx="1"/>
          </p:nvPr>
        </p:nvSpPr>
        <p:spPr>
          <a:xfrm>
            <a:off x="228600" y="955675"/>
            <a:ext cx="5257800" cy="4911725"/>
          </a:xfrm>
        </p:spPr>
        <p:txBody>
          <a:bodyPr/>
          <a:lstStyle/>
          <a:p>
            <a:r>
              <a:rPr lang="en-US" sz="2000" dirty="0" smtClean="0"/>
              <a:t>Control samples with single and top pair production and </a:t>
            </a:r>
            <a:r>
              <a:rPr lang="en-US" sz="2000" dirty="0" err="1" smtClean="0"/>
              <a:t>W+jets</a:t>
            </a:r>
            <a:r>
              <a:rPr lang="en-US" sz="2000" dirty="0" smtClean="0"/>
              <a:t> events with </a:t>
            </a:r>
            <a:r>
              <a:rPr lang="en-US" sz="2000" dirty="0" err="1" smtClean="0"/>
              <a:t>muons</a:t>
            </a:r>
            <a:r>
              <a:rPr lang="en-US" sz="2000" dirty="0" smtClean="0"/>
              <a:t>:</a:t>
            </a:r>
          </a:p>
          <a:p>
            <a:pPr lvl="1"/>
            <a:r>
              <a:rPr lang="en-US" sz="1800" dirty="0" smtClean="0"/>
              <a:t>Replace </a:t>
            </a:r>
            <a:r>
              <a:rPr lang="en-US" sz="1800" dirty="0" err="1" smtClean="0"/>
              <a:t>muon</a:t>
            </a:r>
            <a:r>
              <a:rPr lang="en-US" sz="1800" dirty="0" smtClean="0"/>
              <a:t> with simulated </a:t>
            </a:r>
            <a:r>
              <a:rPr lang="en-US" sz="1800" dirty="0" smtClean="0">
                <a:latin typeface="Symbol" pitchFamily="18" charset="2"/>
              </a:rPr>
              <a:t>t</a:t>
            </a:r>
            <a:r>
              <a:rPr lang="en-US" sz="1800" dirty="0" smtClean="0"/>
              <a:t> lepton</a:t>
            </a:r>
          </a:p>
          <a:p>
            <a:pPr lvl="1"/>
            <a:r>
              <a:rPr lang="en-US" sz="1800" dirty="0" smtClean="0"/>
              <a:t>Re-reconstruct new hybrid events</a:t>
            </a:r>
          </a:p>
          <a:p>
            <a:pPr lvl="1"/>
            <a:r>
              <a:rPr lang="en-US" sz="1800" dirty="0" smtClean="0"/>
              <a:t>Use these events instead of simulation: </a:t>
            </a:r>
          </a:p>
          <a:p>
            <a:pPr lvl="1">
              <a:buNone/>
            </a:pPr>
            <a:r>
              <a:rPr lang="en-US" sz="1800" dirty="0" smtClean="0">
                <a:sym typeface="Wingdings" pitchFamily="2" charset="2"/>
              </a:rPr>
              <a:t>       </a:t>
            </a:r>
            <a:r>
              <a:rPr lang="en-US" sz="1800" i="1" dirty="0" smtClean="0">
                <a:solidFill>
                  <a:schemeClr val="accent5">
                    <a:lumMod val="75000"/>
                  </a:schemeClr>
                </a:solidFill>
                <a:sym typeface="Wingdings" pitchFamily="2" charset="2"/>
              </a:rPr>
              <a:t>A</a:t>
            </a:r>
            <a:r>
              <a:rPr lang="en-US" sz="1800" i="1" dirty="0" smtClean="0">
                <a:solidFill>
                  <a:schemeClr val="accent5">
                    <a:lumMod val="75000"/>
                  </a:schemeClr>
                </a:solidFill>
              </a:rPr>
              <a:t>dvantage:</a:t>
            </a:r>
            <a:r>
              <a:rPr lang="en-US" sz="1800" dirty="0" smtClean="0"/>
              <a:t> whole event is taken from data including pile-up, HF jets etc.</a:t>
            </a:r>
          </a:p>
          <a:p>
            <a:pPr>
              <a:buNone/>
            </a:pPr>
            <a:r>
              <a:rPr lang="en-US" sz="2000" dirty="0" smtClean="0"/>
              <a:t> </a:t>
            </a:r>
            <a:endParaRPr lang="en-US" sz="2000" dirty="0"/>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a:p>
        </p:txBody>
      </p:sp>
      <p:pic>
        <p:nvPicPr>
          <p:cNvPr id="9" name="Picture 5"/>
          <p:cNvPicPr>
            <a:picLocks noChangeAspect="1" noChangeArrowheads="1"/>
          </p:cNvPicPr>
          <p:nvPr/>
        </p:nvPicPr>
        <p:blipFill>
          <a:blip r:embed="rId2" cstate="print"/>
          <a:srcRect/>
          <a:stretch>
            <a:fillRect/>
          </a:stretch>
        </p:blipFill>
        <p:spPr bwMode="auto">
          <a:xfrm>
            <a:off x="5811508" y="3124200"/>
            <a:ext cx="3332492" cy="2971799"/>
          </a:xfrm>
          <a:prstGeom prst="rect">
            <a:avLst/>
          </a:prstGeom>
          <a:noFill/>
          <a:ln w="9525">
            <a:noFill/>
            <a:miter lim="800000"/>
            <a:headEnd/>
            <a:tailEnd/>
          </a:ln>
        </p:spPr>
      </p:pic>
      <p:sp>
        <p:nvSpPr>
          <p:cNvPr id="12" name="TextBox 11"/>
          <p:cNvSpPr txBox="1"/>
          <p:nvPr/>
        </p:nvSpPr>
        <p:spPr>
          <a:xfrm>
            <a:off x="6020800" y="1097340"/>
            <a:ext cx="2818400" cy="1569660"/>
          </a:xfrm>
          <a:prstGeom prst="rect">
            <a:avLst/>
          </a:prstGeom>
          <a:noFill/>
          <a:ln>
            <a:solidFill>
              <a:schemeClr val="accent2"/>
            </a:solidFill>
          </a:ln>
        </p:spPr>
        <p:txBody>
          <a:bodyPr wrap="none" rtlCol="0">
            <a:spAutoFit/>
          </a:bodyPr>
          <a:lstStyle/>
          <a:p>
            <a:r>
              <a:rPr lang="en-US" sz="1600" b="1" dirty="0" err="1" smtClean="0">
                <a:solidFill>
                  <a:srgbClr val="00B050"/>
                </a:solidFill>
                <a:latin typeface="Symbol" pitchFamily="18" charset="2"/>
              </a:rPr>
              <a:t>m</a:t>
            </a:r>
            <a:r>
              <a:rPr lang="en-US" sz="1600" b="1" dirty="0" err="1" smtClean="0">
                <a:solidFill>
                  <a:srgbClr val="00B050"/>
                </a:solidFill>
              </a:rPr>
              <a:t>+jets</a:t>
            </a:r>
            <a:r>
              <a:rPr lang="en-US" sz="1600" b="1" dirty="0" smtClean="0">
                <a:solidFill>
                  <a:srgbClr val="00B050"/>
                </a:solidFill>
              </a:rPr>
              <a:t> sample:</a:t>
            </a:r>
          </a:p>
          <a:p>
            <a:pPr>
              <a:buFont typeface="Arial" pitchFamily="34" charset="0"/>
              <a:buChar char="•"/>
            </a:pPr>
            <a:r>
              <a:rPr lang="en-US" sz="1600" dirty="0" smtClean="0"/>
              <a:t> one isolated m, </a:t>
            </a:r>
            <a:r>
              <a:rPr lang="en-US" sz="1600" dirty="0" err="1" smtClean="0"/>
              <a:t>pT</a:t>
            </a:r>
            <a:r>
              <a:rPr lang="en-US" sz="1600" dirty="0" smtClean="0"/>
              <a:t>&gt;20 </a:t>
            </a:r>
            <a:r>
              <a:rPr lang="en-US" sz="1600" dirty="0" err="1" smtClean="0"/>
              <a:t>GeV</a:t>
            </a:r>
            <a:endParaRPr lang="en-US" sz="1600" dirty="0" smtClean="0"/>
          </a:p>
          <a:p>
            <a:pPr>
              <a:buFont typeface="Arial" pitchFamily="34" charset="0"/>
              <a:buChar char="•"/>
            </a:pPr>
            <a:r>
              <a:rPr lang="en-US" sz="1600" dirty="0" smtClean="0"/>
              <a:t> at least 3 jets, </a:t>
            </a:r>
            <a:r>
              <a:rPr lang="en-US" sz="1600" dirty="0" err="1" smtClean="0"/>
              <a:t>pT</a:t>
            </a:r>
            <a:r>
              <a:rPr lang="en-US" sz="1600" dirty="0" smtClean="0"/>
              <a:t>&gt;20 </a:t>
            </a:r>
            <a:r>
              <a:rPr lang="en-US" sz="1600" dirty="0" err="1" smtClean="0"/>
              <a:t>GeV</a:t>
            </a:r>
            <a:endParaRPr lang="en-US" sz="1600" dirty="0" smtClean="0"/>
          </a:p>
          <a:p>
            <a:pPr>
              <a:buFont typeface="Arial" pitchFamily="34" charset="0"/>
              <a:buChar char="•"/>
            </a:pPr>
            <a:r>
              <a:rPr lang="en-US" sz="1600" dirty="0" smtClean="0"/>
              <a:t> at least 1 b-tagged jet </a:t>
            </a:r>
          </a:p>
          <a:p>
            <a:pPr>
              <a:buFont typeface="Arial" pitchFamily="34" charset="0"/>
              <a:buChar char="•"/>
            </a:pPr>
            <a:r>
              <a:rPr lang="en-US" sz="1600" dirty="0" smtClean="0"/>
              <a:t> m(</a:t>
            </a:r>
            <a:r>
              <a:rPr lang="en-US" sz="1600" dirty="0" err="1" smtClean="0"/>
              <a:t>jj</a:t>
            </a:r>
            <a:r>
              <a:rPr lang="en-US" sz="1600" dirty="0" smtClean="0"/>
              <a:t>) in [M</a:t>
            </a:r>
            <a:r>
              <a:rPr lang="en-US" sz="1600" baseline="-25000" dirty="0" smtClean="0"/>
              <a:t>W</a:t>
            </a:r>
            <a:r>
              <a:rPr lang="en-US" sz="1600" dirty="0" smtClean="0"/>
              <a:t>± 20 </a:t>
            </a:r>
            <a:r>
              <a:rPr lang="en-US" sz="1600" dirty="0" err="1" smtClean="0"/>
              <a:t>GeV</a:t>
            </a:r>
            <a:r>
              <a:rPr lang="en-US" sz="1600" dirty="0" smtClean="0"/>
              <a:t>] </a:t>
            </a:r>
          </a:p>
          <a:p>
            <a:pPr>
              <a:buFont typeface="Arial" pitchFamily="34" charset="0"/>
              <a:buChar char="•"/>
            </a:pPr>
            <a:r>
              <a:rPr lang="en-US" sz="1600" dirty="0" smtClean="0"/>
              <a:t> MET&gt;30 </a:t>
            </a:r>
            <a:r>
              <a:rPr lang="en-US" sz="1600" dirty="0" err="1" smtClean="0"/>
              <a:t>GeV</a:t>
            </a:r>
            <a:r>
              <a:rPr lang="en-US" sz="1600" dirty="0" smtClean="0"/>
              <a:t>, </a:t>
            </a:r>
            <a:r>
              <a:rPr lang="en-US" sz="1600" dirty="0" smtClean="0">
                <a:latin typeface="Symbol" pitchFamily="18" charset="2"/>
              </a:rPr>
              <a:t>S</a:t>
            </a:r>
            <a:r>
              <a:rPr lang="en-US" sz="1600" dirty="0" smtClean="0"/>
              <a:t> ET &gt; 200 </a:t>
            </a:r>
            <a:r>
              <a:rPr lang="en-US" sz="1600" dirty="0" err="1" smtClean="0"/>
              <a:t>GeV</a:t>
            </a:r>
            <a:r>
              <a:rPr lang="en-US" sz="1600" dirty="0" smtClean="0"/>
              <a:t> </a:t>
            </a:r>
            <a:endParaRPr lang="en-US" sz="1600" dirty="0"/>
          </a:p>
        </p:txBody>
      </p:sp>
      <p:pic>
        <p:nvPicPr>
          <p:cNvPr id="185348" name="Picture 4"/>
          <p:cNvPicPr>
            <a:picLocks noChangeAspect="1" noChangeArrowheads="1"/>
          </p:cNvPicPr>
          <p:nvPr/>
        </p:nvPicPr>
        <p:blipFill>
          <a:blip r:embed="rId3" cstate="print"/>
          <a:srcRect/>
          <a:stretch>
            <a:fillRect/>
          </a:stretch>
        </p:blipFill>
        <p:spPr bwMode="auto">
          <a:xfrm>
            <a:off x="2667000" y="3429000"/>
            <a:ext cx="3043505" cy="2971800"/>
          </a:xfrm>
          <a:prstGeom prst="rect">
            <a:avLst/>
          </a:prstGeom>
          <a:noFill/>
          <a:ln w="9525">
            <a:noFill/>
            <a:miter lim="800000"/>
            <a:headEnd/>
            <a:tailEnd/>
          </a:ln>
        </p:spPr>
      </p:pic>
      <p:sp>
        <p:nvSpPr>
          <p:cNvPr id="14" name="TextBox 13"/>
          <p:cNvSpPr txBox="1"/>
          <p:nvPr/>
        </p:nvSpPr>
        <p:spPr>
          <a:xfrm>
            <a:off x="76200" y="4038600"/>
            <a:ext cx="2590800" cy="1200329"/>
          </a:xfrm>
          <a:prstGeom prst="rect">
            <a:avLst/>
          </a:prstGeom>
          <a:noFill/>
        </p:spPr>
        <p:txBody>
          <a:bodyPr wrap="square" rtlCol="0">
            <a:spAutoFit/>
          </a:bodyPr>
          <a:lstStyle/>
          <a:p>
            <a:r>
              <a:rPr lang="en-US" dirty="0" smtClean="0"/>
              <a:t>Method is statistically limited at the moment: </a:t>
            </a:r>
          </a:p>
          <a:p>
            <a:r>
              <a:rPr lang="en-US" dirty="0" smtClean="0">
                <a:sym typeface="Wingdings" pitchFamily="2" charset="2"/>
              </a:rPr>
              <a:t> Use loose selection with respect to baseline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
          <p:cNvSpPr>
            <a:spLocks noChangeArrowheads="1"/>
          </p:cNvSpPr>
          <p:nvPr/>
        </p:nvSpPr>
        <p:spPr bwMode="auto">
          <a:xfrm>
            <a:off x="5562600" y="4495800"/>
            <a:ext cx="3276600" cy="1219200"/>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5400000" scaled="1"/>
            <a:tileRect/>
          </a:gradFill>
          <a:ln w="9525">
            <a:noFill/>
            <a:miter lim="800000"/>
            <a:headEnd/>
            <a:tailEnd/>
          </a:ln>
        </p:spPr>
        <p:txBody>
          <a:bodyPr/>
          <a:lstStyle/>
          <a:p>
            <a:pPr marL="342900" indent="-342900">
              <a:spcBef>
                <a:spcPct val="20000"/>
              </a:spcBef>
              <a:buClr>
                <a:schemeClr val="accent1"/>
              </a:buClr>
              <a:buSzPct val="65000"/>
              <a:buFont typeface="Wingdings" pitchFamily="2" charset="2"/>
              <a:buNone/>
            </a:pPr>
            <a:r>
              <a:rPr lang="en-US" sz="2000" i="1" dirty="0">
                <a:solidFill>
                  <a:schemeClr val="tx1"/>
                </a:solidFill>
              </a:rPr>
              <a:t>No SUSY particles found </a:t>
            </a:r>
            <a:r>
              <a:rPr lang="en-US" sz="2000" i="1" dirty="0" smtClean="0">
                <a:solidFill>
                  <a:schemeClr val="tx1"/>
                </a:solidFill>
              </a:rPr>
              <a:t>yet!</a:t>
            </a:r>
            <a:endParaRPr lang="en-US" sz="2000" i="1" dirty="0">
              <a:solidFill>
                <a:schemeClr val="tx1"/>
              </a:solidFill>
            </a:endParaRPr>
          </a:p>
          <a:p>
            <a:pPr marL="342900" indent="-342900">
              <a:spcBef>
                <a:spcPct val="20000"/>
              </a:spcBef>
              <a:buClr>
                <a:schemeClr val="accent1"/>
              </a:buClr>
              <a:buSzPct val="65000"/>
            </a:pPr>
            <a:r>
              <a:rPr lang="en-US" sz="2000" dirty="0" smtClean="0">
                <a:solidFill>
                  <a:srgbClr val="3333CC"/>
                </a:solidFill>
                <a:sym typeface="Wingdings" pitchFamily="2" charset="2"/>
              </a:rPr>
              <a:t> </a:t>
            </a:r>
            <a:r>
              <a:rPr lang="en-US" sz="2000" dirty="0" smtClean="0">
                <a:solidFill>
                  <a:srgbClr val="3333CC"/>
                </a:solidFill>
              </a:rPr>
              <a:t>SUSY </a:t>
            </a:r>
            <a:r>
              <a:rPr lang="en-US" sz="2000" dirty="0">
                <a:solidFill>
                  <a:srgbClr val="3333CC"/>
                </a:solidFill>
              </a:rPr>
              <a:t>must be broken  </a:t>
            </a:r>
            <a:endParaRPr lang="en-US" sz="2000" dirty="0">
              <a:solidFill>
                <a:schemeClr val="tx1"/>
              </a:solidFill>
            </a:endParaRPr>
          </a:p>
          <a:p>
            <a:pPr marL="669925" lvl="1" indent="-325438">
              <a:spcBef>
                <a:spcPct val="20000"/>
              </a:spcBef>
              <a:buClr>
                <a:schemeClr val="accent2"/>
              </a:buClr>
              <a:buSzPct val="60000"/>
              <a:buFont typeface="Wingdings" pitchFamily="2" charset="2"/>
              <a:buNone/>
            </a:pPr>
            <a:endParaRPr lang="en-US" dirty="0">
              <a:solidFill>
                <a:schemeClr val="tx1"/>
              </a:solidFill>
            </a:endParaRPr>
          </a:p>
          <a:p>
            <a:pPr marL="342900" indent="-342900">
              <a:lnSpc>
                <a:spcPct val="110000"/>
              </a:lnSpc>
              <a:spcBef>
                <a:spcPct val="20000"/>
              </a:spcBef>
              <a:buClr>
                <a:schemeClr val="accent1"/>
              </a:buClr>
              <a:buSzPct val="65000"/>
              <a:buFont typeface="Wingdings" pitchFamily="2" charset="2"/>
              <a:buNone/>
            </a:pPr>
            <a:endParaRPr lang="en-US" sz="2000" b="1" dirty="0">
              <a:solidFill>
                <a:srgbClr val="FF0000"/>
              </a:solidFill>
            </a:endParaRPr>
          </a:p>
          <a:p>
            <a:pPr marL="342900" indent="-342900">
              <a:lnSpc>
                <a:spcPct val="110000"/>
              </a:lnSpc>
              <a:spcBef>
                <a:spcPct val="20000"/>
              </a:spcBef>
              <a:buClr>
                <a:schemeClr val="accent1"/>
              </a:buClr>
              <a:buSzPct val="65000"/>
              <a:buFont typeface="Wingdings" pitchFamily="2" charset="2"/>
              <a:buNone/>
            </a:pPr>
            <a:endParaRPr lang="en-US" sz="2000" b="1" dirty="0">
              <a:solidFill>
                <a:schemeClr val="tx1"/>
              </a:solidFill>
            </a:endParaRPr>
          </a:p>
          <a:p>
            <a:pPr marL="342900" indent="-342900">
              <a:lnSpc>
                <a:spcPct val="140000"/>
              </a:lnSpc>
              <a:spcBef>
                <a:spcPct val="20000"/>
              </a:spcBef>
              <a:buClr>
                <a:schemeClr val="accent1"/>
              </a:buClr>
              <a:buSzPct val="65000"/>
              <a:buFont typeface="Wingdings" pitchFamily="2" charset="2"/>
              <a:buNone/>
            </a:pPr>
            <a:endParaRPr lang="en-US" sz="2000" b="1" dirty="0">
              <a:solidFill>
                <a:schemeClr val="tx1"/>
              </a:solidFill>
            </a:endParaRPr>
          </a:p>
          <a:p>
            <a:pPr marL="1022350" lvl="2" indent="-350838">
              <a:spcBef>
                <a:spcPct val="20000"/>
              </a:spcBef>
              <a:buClr>
                <a:schemeClr val="accent1"/>
              </a:buClr>
              <a:buSzPct val="65000"/>
              <a:buFont typeface="Wingdings" pitchFamily="2" charset="2"/>
              <a:buChar char="n"/>
            </a:pPr>
            <a:endParaRPr lang="en-US" sz="1600" b="1" dirty="0">
              <a:solidFill>
                <a:schemeClr val="tx1"/>
              </a:solidFill>
            </a:endParaRPr>
          </a:p>
        </p:txBody>
      </p:sp>
      <p:sp>
        <p:nvSpPr>
          <p:cNvPr id="1027" name="Date Placeholder 3"/>
          <p:cNvSpPr>
            <a:spLocks noGrp="1"/>
          </p:cNvSpPr>
          <p:nvPr>
            <p:ph type="dt" sz="quarter" idx="10"/>
          </p:nvPr>
        </p:nvSpPr>
        <p:spPr/>
        <p:txBody>
          <a:bodyPr/>
          <a:lstStyle/>
          <a:p>
            <a:pPr>
              <a:defRPr/>
            </a:pPr>
            <a:r>
              <a:rPr lang="en-US" smtClean="0"/>
              <a:t>18/5/2011</a:t>
            </a:r>
            <a:endParaRPr lang="en-US" altLang="en-US"/>
          </a:p>
        </p:txBody>
      </p:sp>
      <p:sp>
        <p:nvSpPr>
          <p:cNvPr id="1028" name="Footer Placeholder 4"/>
          <p:cNvSpPr>
            <a:spLocks noGrp="1"/>
          </p:cNvSpPr>
          <p:nvPr>
            <p:ph type="ftr" sz="quarter" idx="11"/>
          </p:nvPr>
        </p:nvSpPr>
        <p:spPr/>
        <p:txBody>
          <a:bodyPr/>
          <a:lstStyle/>
          <a:p>
            <a:pPr>
              <a:defRPr/>
            </a:pPr>
            <a:r>
              <a:rPr lang="en-US" altLang="en-US" smtClean="0"/>
              <a:t>Monica D'Onofrio, West Coast ATLAS Forum 2011</a:t>
            </a:r>
          </a:p>
        </p:txBody>
      </p:sp>
      <p:sp>
        <p:nvSpPr>
          <p:cNvPr id="1029" name="Slide Number Placeholder 5"/>
          <p:cNvSpPr>
            <a:spLocks noGrp="1"/>
          </p:cNvSpPr>
          <p:nvPr>
            <p:ph type="sldNum" sz="quarter" idx="12"/>
          </p:nvPr>
        </p:nvSpPr>
        <p:spPr>
          <a:xfrm>
            <a:off x="6591300" y="6400800"/>
            <a:ext cx="2133600" cy="457200"/>
          </a:xfrm>
        </p:spPr>
        <p:txBody>
          <a:bodyPr/>
          <a:lstStyle/>
          <a:p>
            <a:pPr>
              <a:defRPr/>
            </a:pPr>
            <a:fld id="{916C42DA-7AC3-4C3E-B606-83C640AFE37A}" type="slidenum">
              <a:rPr lang="en-US" altLang="en-US" smtClean="0"/>
              <a:pPr>
                <a:defRPr/>
              </a:pPr>
              <a:t>2</a:t>
            </a:fld>
            <a:endParaRPr lang="en-US" altLang="en-US" dirty="0" smtClean="0"/>
          </a:p>
        </p:txBody>
      </p:sp>
      <p:sp>
        <p:nvSpPr>
          <p:cNvPr id="839682" name="Rectangle 2"/>
          <p:cNvSpPr>
            <a:spLocks noGrp="1" noChangeArrowheads="1"/>
          </p:cNvSpPr>
          <p:nvPr>
            <p:ph type="title"/>
          </p:nvPr>
        </p:nvSpPr>
        <p:spPr/>
        <p:txBody>
          <a:bodyPr/>
          <a:lstStyle/>
          <a:p>
            <a:pPr eaLnBrk="1" hangingPunct="1">
              <a:defRPr/>
            </a:pPr>
            <a:r>
              <a:rPr lang="en-US" smtClean="0"/>
              <a:t>Supersymmetry</a:t>
            </a:r>
          </a:p>
        </p:txBody>
      </p:sp>
      <p:sp>
        <p:nvSpPr>
          <p:cNvPr id="2056" name="Text Box 7"/>
          <p:cNvSpPr txBox="1">
            <a:spLocks noChangeArrowheads="1"/>
          </p:cNvSpPr>
          <p:nvPr/>
        </p:nvSpPr>
        <p:spPr bwMode="auto">
          <a:xfrm>
            <a:off x="1143000" y="1805666"/>
            <a:ext cx="2202847" cy="402546"/>
          </a:xfrm>
          <a:prstGeom prst="rect">
            <a:avLst/>
          </a:prstGeom>
          <a:solidFill>
            <a:srgbClr val="E5FFF6"/>
          </a:solidFill>
          <a:ln w="9525">
            <a:noFill/>
            <a:miter lim="800000"/>
            <a:headEnd/>
            <a:tailEnd/>
          </a:ln>
        </p:spPr>
        <p:txBody>
          <a:bodyPr wrap="none">
            <a:spAutoFit/>
          </a:bodyPr>
          <a:lstStyle/>
          <a:p>
            <a:pPr>
              <a:lnSpc>
                <a:spcPct val="120000"/>
              </a:lnSpc>
            </a:pPr>
            <a:r>
              <a:rPr lang="it-IT">
                <a:solidFill>
                  <a:srgbClr val="0066CC"/>
                </a:solidFill>
              </a:rPr>
              <a:t>Q|Boson&gt; = Fermion </a:t>
            </a:r>
          </a:p>
        </p:txBody>
      </p:sp>
      <p:sp>
        <p:nvSpPr>
          <p:cNvPr id="2057" name="Text Box 8"/>
          <p:cNvSpPr txBox="1">
            <a:spLocks noChangeArrowheads="1"/>
          </p:cNvSpPr>
          <p:nvPr/>
        </p:nvSpPr>
        <p:spPr bwMode="auto">
          <a:xfrm>
            <a:off x="1143000" y="2258104"/>
            <a:ext cx="2202847" cy="402546"/>
          </a:xfrm>
          <a:prstGeom prst="rect">
            <a:avLst/>
          </a:prstGeom>
          <a:solidFill>
            <a:srgbClr val="E5FFF6"/>
          </a:solidFill>
          <a:ln w="9525">
            <a:noFill/>
            <a:miter lim="800000"/>
            <a:headEnd/>
            <a:tailEnd/>
          </a:ln>
        </p:spPr>
        <p:txBody>
          <a:bodyPr wrap="none">
            <a:spAutoFit/>
          </a:bodyPr>
          <a:lstStyle/>
          <a:p>
            <a:pPr>
              <a:lnSpc>
                <a:spcPct val="120000"/>
              </a:lnSpc>
            </a:pPr>
            <a:r>
              <a:rPr lang="it-IT">
                <a:solidFill>
                  <a:srgbClr val="0066CC"/>
                </a:solidFill>
              </a:rPr>
              <a:t>Q|Fermion&gt; = Boson </a:t>
            </a:r>
          </a:p>
        </p:txBody>
      </p:sp>
      <p:graphicFrame>
        <p:nvGraphicFramePr>
          <p:cNvPr id="2050" name="Object 19"/>
          <p:cNvGraphicFramePr>
            <a:graphicFrameLocks noChangeAspect="1"/>
          </p:cNvGraphicFramePr>
          <p:nvPr>
            <p:ph idx="1"/>
          </p:nvPr>
        </p:nvGraphicFramePr>
        <p:xfrm>
          <a:off x="1257300" y="3835400"/>
          <a:ext cx="2781300" cy="431800"/>
        </p:xfrm>
        <a:graphic>
          <a:graphicData uri="http://schemas.openxmlformats.org/presentationml/2006/ole">
            <p:oleObj spid="_x0000_s191490" name="Equation" r:id="rId4" imgW="1549080" imgH="241200" progId="Equation.3">
              <p:embed/>
            </p:oleObj>
          </a:graphicData>
        </a:graphic>
      </p:graphicFrame>
      <p:sp>
        <p:nvSpPr>
          <p:cNvPr id="2058" name="Rectangle 25"/>
          <p:cNvSpPr>
            <a:spLocks noChangeArrowheads="1"/>
          </p:cNvSpPr>
          <p:nvPr/>
        </p:nvSpPr>
        <p:spPr bwMode="auto">
          <a:xfrm>
            <a:off x="228600" y="4641850"/>
            <a:ext cx="5372100" cy="768350"/>
          </a:xfrm>
          <a:prstGeom prst="rect">
            <a:avLst/>
          </a:prstGeom>
          <a:noFill/>
          <a:ln w="9525">
            <a:noFill/>
            <a:miter lim="800000"/>
            <a:headEnd/>
            <a:tailEnd/>
          </a:ln>
        </p:spPr>
        <p:txBody>
          <a:bodyPr/>
          <a:lstStyle/>
          <a:p>
            <a:pPr marL="342900" indent="-342900">
              <a:lnSpc>
                <a:spcPct val="110000"/>
              </a:lnSpc>
              <a:spcBef>
                <a:spcPct val="20000"/>
              </a:spcBef>
              <a:buClr>
                <a:schemeClr val="accent1"/>
              </a:buClr>
              <a:buSzPct val="65000"/>
              <a:buFont typeface="Wingdings" pitchFamily="2" charset="2"/>
              <a:buChar char="n"/>
            </a:pPr>
            <a:r>
              <a:rPr lang="en-US" dirty="0">
                <a:solidFill>
                  <a:schemeClr val="tx1"/>
                </a:solidFill>
              </a:rPr>
              <a:t>Define R-parity = (-1)</a:t>
            </a:r>
            <a:r>
              <a:rPr lang="en-US" baseline="30000" dirty="0">
                <a:solidFill>
                  <a:schemeClr val="tx1"/>
                </a:solidFill>
              </a:rPr>
              <a:t>3(B-L)+2s</a:t>
            </a:r>
          </a:p>
          <a:p>
            <a:pPr marL="669925" lvl="1" indent="-325438">
              <a:lnSpc>
                <a:spcPct val="110000"/>
              </a:lnSpc>
              <a:spcBef>
                <a:spcPct val="20000"/>
              </a:spcBef>
              <a:buClr>
                <a:schemeClr val="accent2"/>
              </a:buClr>
              <a:buSzPct val="60000"/>
              <a:buFont typeface="Wingdings" pitchFamily="2" charset="2"/>
              <a:buChar char="q"/>
            </a:pPr>
            <a:r>
              <a:rPr lang="en-US" sz="1600" dirty="0">
                <a:solidFill>
                  <a:schemeClr val="tx1"/>
                </a:solidFill>
              </a:rPr>
              <a:t>R = 1 for SM particles</a:t>
            </a:r>
          </a:p>
          <a:p>
            <a:pPr marL="669925" lvl="1" indent="-325438">
              <a:lnSpc>
                <a:spcPct val="110000"/>
              </a:lnSpc>
              <a:spcBef>
                <a:spcPct val="20000"/>
              </a:spcBef>
              <a:buClr>
                <a:schemeClr val="accent2"/>
              </a:buClr>
              <a:buSzPct val="60000"/>
              <a:buFont typeface="Wingdings" pitchFamily="2" charset="2"/>
              <a:buChar char="q"/>
            </a:pPr>
            <a:r>
              <a:rPr lang="en-US" sz="1600" dirty="0">
                <a:solidFill>
                  <a:schemeClr val="tx1"/>
                </a:solidFill>
              </a:rPr>
              <a:t>R = -1 for MSSM partners </a:t>
            </a:r>
          </a:p>
        </p:txBody>
      </p:sp>
      <p:pic>
        <p:nvPicPr>
          <p:cNvPr id="2059" name="Picture 27"/>
          <p:cNvPicPr>
            <a:picLocks noChangeAspect="1" noChangeArrowheads="1"/>
          </p:cNvPicPr>
          <p:nvPr/>
        </p:nvPicPr>
        <p:blipFill>
          <a:blip r:embed="rId5" cstate="print"/>
          <a:srcRect/>
          <a:stretch>
            <a:fillRect/>
          </a:stretch>
        </p:blipFill>
        <p:spPr bwMode="auto">
          <a:xfrm>
            <a:off x="4533900" y="914400"/>
            <a:ext cx="4457700" cy="1943100"/>
          </a:xfrm>
          <a:prstGeom prst="rect">
            <a:avLst/>
          </a:prstGeom>
          <a:noFill/>
          <a:ln w="9525" algn="ctr">
            <a:noFill/>
            <a:miter lim="800000"/>
            <a:headEnd/>
            <a:tailEnd/>
          </a:ln>
        </p:spPr>
      </p:pic>
      <p:sp>
        <p:nvSpPr>
          <p:cNvPr id="2060" name="Oval 28"/>
          <p:cNvSpPr>
            <a:spLocks noChangeArrowheads="1"/>
          </p:cNvSpPr>
          <p:nvPr/>
        </p:nvSpPr>
        <p:spPr bwMode="auto">
          <a:xfrm>
            <a:off x="8382000" y="1562100"/>
            <a:ext cx="577850" cy="882650"/>
          </a:xfrm>
          <a:prstGeom prst="ellipse">
            <a:avLst/>
          </a:prstGeom>
          <a:noFill/>
          <a:ln w="9525" algn="ctr">
            <a:solidFill>
              <a:schemeClr val="tx1"/>
            </a:solidFill>
            <a:round/>
            <a:headEnd/>
            <a:tailEnd/>
          </a:ln>
        </p:spPr>
        <p:txBody>
          <a:bodyPr anchor="ctr">
            <a:spAutoFit/>
          </a:bodyPr>
          <a:lstStyle/>
          <a:p>
            <a:endParaRPr lang="en-US"/>
          </a:p>
        </p:txBody>
      </p:sp>
      <p:sp>
        <p:nvSpPr>
          <p:cNvPr id="2061" name="Line 29"/>
          <p:cNvSpPr>
            <a:spLocks noChangeShapeType="1"/>
          </p:cNvSpPr>
          <p:nvPr/>
        </p:nvSpPr>
        <p:spPr bwMode="auto">
          <a:xfrm>
            <a:off x="8689975" y="2482850"/>
            <a:ext cx="0" cy="346075"/>
          </a:xfrm>
          <a:prstGeom prst="line">
            <a:avLst/>
          </a:prstGeom>
          <a:noFill/>
          <a:ln w="9525">
            <a:solidFill>
              <a:schemeClr val="tx1"/>
            </a:solidFill>
            <a:round/>
            <a:headEnd/>
            <a:tailEnd type="triangle" w="med" len="med"/>
          </a:ln>
        </p:spPr>
        <p:txBody>
          <a:bodyPr>
            <a:spAutoFit/>
          </a:bodyPr>
          <a:lstStyle/>
          <a:p>
            <a:endParaRPr lang="en-US"/>
          </a:p>
        </p:txBody>
      </p:sp>
      <p:sp>
        <p:nvSpPr>
          <p:cNvPr id="2062" name="Text Box 30"/>
          <p:cNvSpPr txBox="1">
            <a:spLocks noChangeArrowheads="1"/>
          </p:cNvSpPr>
          <p:nvPr/>
        </p:nvSpPr>
        <p:spPr bwMode="auto">
          <a:xfrm>
            <a:off x="7162800" y="2781300"/>
            <a:ext cx="2295525" cy="304800"/>
          </a:xfrm>
          <a:prstGeom prst="rect">
            <a:avLst/>
          </a:prstGeom>
          <a:noFill/>
          <a:ln w="9525" algn="ctr">
            <a:noFill/>
            <a:miter lim="800000"/>
            <a:headEnd/>
            <a:tailEnd/>
          </a:ln>
        </p:spPr>
        <p:txBody>
          <a:bodyPr wrap="none">
            <a:spAutoFit/>
          </a:bodyPr>
          <a:lstStyle/>
          <a:p>
            <a:r>
              <a:rPr lang="en-US" sz="1400" dirty="0" err="1">
                <a:solidFill>
                  <a:schemeClr val="tx1"/>
                </a:solidFill>
              </a:rPr>
              <a:t>gaugino</a:t>
            </a:r>
            <a:r>
              <a:rPr lang="en-US" sz="1400" dirty="0">
                <a:solidFill>
                  <a:schemeClr val="tx1"/>
                </a:solidFill>
              </a:rPr>
              <a:t>/</a:t>
            </a:r>
            <a:r>
              <a:rPr lang="en-US" sz="1400" dirty="0" err="1">
                <a:solidFill>
                  <a:schemeClr val="tx1"/>
                </a:solidFill>
              </a:rPr>
              <a:t>higgsino</a:t>
            </a:r>
            <a:r>
              <a:rPr lang="en-US" sz="1400" dirty="0">
                <a:solidFill>
                  <a:schemeClr val="tx1"/>
                </a:solidFill>
              </a:rPr>
              <a:t> mixing</a:t>
            </a:r>
          </a:p>
        </p:txBody>
      </p:sp>
      <p:sp>
        <p:nvSpPr>
          <p:cNvPr id="2063" name="Rectangle 14"/>
          <p:cNvSpPr>
            <a:spLocks noChangeArrowheads="1"/>
          </p:cNvSpPr>
          <p:nvPr/>
        </p:nvSpPr>
        <p:spPr bwMode="auto">
          <a:xfrm>
            <a:off x="228600" y="2743200"/>
            <a:ext cx="4343400" cy="1206500"/>
          </a:xfrm>
          <a:prstGeom prst="rect">
            <a:avLst/>
          </a:prstGeom>
          <a:noFill/>
          <a:ln w="9525">
            <a:noFill/>
            <a:miter lim="800000"/>
            <a:headEnd/>
            <a:tailEnd/>
          </a:ln>
        </p:spPr>
        <p:txBody>
          <a:bodyPr wrap="square">
            <a:spAutoFit/>
          </a:bodyPr>
          <a:lstStyle/>
          <a:p>
            <a:pPr marL="342900" indent="-342900">
              <a:spcBef>
                <a:spcPct val="20000"/>
              </a:spcBef>
              <a:buClr>
                <a:schemeClr val="accent1"/>
              </a:buClr>
              <a:buSzPct val="65000"/>
              <a:buFont typeface="Wingdings" pitchFamily="2" charset="2"/>
              <a:buChar char="n"/>
            </a:pPr>
            <a:r>
              <a:rPr lang="en-US" dirty="0">
                <a:solidFill>
                  <a:schemeClr val="tx1"/>
                </a:solidFill>
              </a:rPr>
              <a:t>Minimal </a:t>
            </a:r>
            <a:r>
              <a:rPr lang="en-US" dirty="0" err="1">
                <a:solidFill>
                  <a:schemeClr val="tx1"/>
                </a:solidFill>
              </a:rPr>
              <a:t>SuperSymmetric</a:t>
            </a:r>
            <a:r>
              <a:rPr lang="en-US" dirty="0">
                <a:solidFill>
                  <a:schemeClr val="tx1"/>
                </a:solidFill>
              </a:rPr>
              <a:t> SM </a:t>
            </a:r>
            <a:r>
              <a:rPr lang="en-US" dirty="0">
                <a:solidFill>
                  <a:srgbClr val="009999"/>
                </a:solidFill>
              </a:rPr>
              <a:t>(MSSM)</a:t>
            </a:r>
            <a:r>
              <a:rPr lang="en-US" dirty="0">
                <a:solidFill>
                  <a:schemeClr val="tx1"/>
                </a:solidFill>
              </a:rPr>
              <a:t>:</a:t>
            </a:r>
          </a:p>
          <a:p>
            <a:pPr marL="669925" lvl="1" indent="-325438">
              <a:spcBef>
                <a:spcPct val="20000"/>
              </a:spcBef>
              <a:buClr>
                <a:schemeClr val="accent2"/>
              </a:buClr>
              <a:buSzPct val="60000"/>
              <a:buFont typeface="Wingdings" pitchFamily="2" charset="2"/>
              <a:buChar char="q"/>
            </a:pPr>
            <a:r>
              <a:rPr lang="en-US" sz="1600" dirty="0">
                <a:solidFill>
                  <a:schemeClr val="tx1"/>
                </a:solidFill>
              </a:rPr>
              <a:t>Mirror spectrum of particles </a:t>
            </a:r>
          </a:p>
          <a:p>
            <a:pPr marL="669925" lvl="1" indent="-325438">
              <a:spcBef>
                <a:spcPct val="20000"/>
              </a:spcBef>
              <a:buClr>
                <a:schemeClr val="accent2"/>
              </a:buClr>
              <a:buSzPct val="60000"/>
              <a:buFont typeface="Wingdings" pitchFamily="2" charset="2"/>
              <a:buChar char="q"/>
            </a:pPr>
            <a:r>
              <a:rPr lang="en-US" sz="1600" dirty="0">
                <a:solidFill>
                  <a:schemeClr val="tx1"/>
                </a:solidFill>
              </a:rPr>
              <a:t>Enlarged Higgs sector: two doublets with 5 physical states</a:t>
            </a:r>
          </a:p>
        </p:txBody>
      </p:sp>
      <p:sp>
        <p:nvSpPr>
          <p:cNvPr id="2064" name="Rectangle 9"/>
          <p:cNvSpPr>
            <a:spLocks noChangeArrowheads="1"/>
          </p:cNvSpPr>
          <p:nvPr/>
        </p:nvSpPr>
        <p:spPr bwMode="auto">
          <a:xfrm>
            <a:off x="4419600" y="3162300"/>
            <a:ext cx="2057400" cy="800100"/>
          </a:xfrm>
          <a:prstGeom prst="rect">
            <a:avLst/>
          </a:prstGeom>
          <a:noFill/>
          <a:ln w="9525">
            <a:noFill/>
            <a:miter lim="800000"/>
            <a:headEnd/>
            <a:tailEnd/>
          </a:ln>
        </p:spPr>
        <p:txBody>
          <a:bodyPr/>
          <a:lstStyle/>
          <a:p>
            <a:pPr marL="342900" indent="-342900">
              <a:lnSpc>
                <a:spcPct val="110000"/>
              </a:lnSpc>
              <a:spcBef>
                <a:spcPct val="20000"/>
              </a:spcBef>
              <a:buClr>
                <a:schemeClr val="accent1"/>
              </a:buClr>
              <a:buSzPct val="65000"/>
            </a:pPr>
            <a:r>
              <a:rPr lang="en-US" i="1" dirty="0">
                <a:solidFill>
                  <a:srgbClr val="002060"/>
                </a:solidFill>
              </a:rPr>
              <a:t>Naturally solve the </a:t>
            </a:r>
            <a:r>
              <a:rPr lang="en-US" i="1" dirty="0" smtClean="0">
                <a:solidFill>
                  <a:srgbClr val="002060"/>
                </a:solidFill>
              </a:rPr>
              <a:t> </a:t>
            </a:r>
          </a:p>
          <a:p>
            <a:pPr marL="342900" indent="-342900">
              <a:lnSpc>
                <a:spcPct val="110000"/>
              </a:lnSpc>
              <a:spcBef>
                <a:spcPct val="20000"/>
              </a:spcBef>
              <a:buClr>
                <a:schemeClr val="accent1"/>
              </a:buClr>
              <a:buSzPct val="65000"/>
            </a:pPr>
            <a:r>
              <a:rPr lang="en-US" i="1" dirty="0" smtClean="0">
                <a:solidFill>
                  <a:srgbClr val="002060"/>
                </a:solidFill>
              </a:rPr>
              <a:t>hierarchy </a:t>
            </a:r>
            <a:r>
              <a:rPr lang="en-US" i="1" dirty="0">
                <a:solidFill>
                  <a:srgbClr val="002060"/>
                </a:solidFill>
              </a:rPr>
              <a:t>problem</a:t>
            </a:r>
          </a:p>
          <a:p>
            <a:pPr marL="342900" indent="-342900">
              <a:lnSpc>
                <a:spcPct val="110000"/>
              </a:lnSpc>
              <a:spcBef>
                <a:spcPct val="20000"/>
              </a:spcBef>
              <a:buClr>
                <a:schemeClr val="accent1"/>
              </a:buClr>
              <a:buSzPct val="65000"/>
            </a:pPr>
            <a:endParaRPr lang="en-US" dirty="0">
              <a:solidFill>
                <a:srgbClr val="002060"/>
              </a:solidFill>
            </a:endParaRPr>
          </a:p>
          <a:p>
            <a:pPr marL="342900" indent="-342900">
              <a:lnSpc>
                <a:spcPct val="110000"/>
              </a:lnSpc>
              <a:spcBef>
                <a:spcPct val="20000"/>
              </a:spcBef>
              <a:buClr>
                <a:schemeClr val="accent1"/>
              </a:buClr>
              <a:buSzPct val="65000"/>
              <a:buFont typeface="Wingdings" pitchFamily="2" charset="2"/>
              <a:buChar char="n"/>
            </a:pPr>
            <a:endParaRPr lang="en-US" dirty="0">
              <a:solidFill>
                <a:srgbClr val="002060"/>
              </a:solidFill>
            </a:endParaRPr>
          </a:p>
        </p:txBody>
      </p:sp>
      <p:sp>
        <p:nvSpPr>
          <p:cNvPr id="2067" name="Rectangle 19"/>
          <p:cNvSpPr>
            <a:spLocks noChangeArrowheads="1"/>
          </p:cNvSpPr>
          <p:nvPr/>
        </p:nvSpPr>
        <p:spPr bwMode="auto">
          <a:xfrm>
            <a:off x="304800" y="5699069"/>
            <a:ext cx="4572000" cy="701731"/>
          </a:xfrm>
          <a:prstGeom prst="rect">
            <a:avLst/>
          </a:prstGeom>
          <a:noFill/>
          <a:ln w="9525">
            <a:noFill/>
            <a:miter lim="800000"/>
            <a:headEnd/>
            <a:tailEnd/>
          </a:ln>
        </p:spPr>
        <p:txBody>
          <a:bodyPr wrap="square">
            <a:spAutoFit/>
          </a:bodyPr>
          <a:lstStyle/>
          <a:p>
            <a:pPr marL="342900" indent="-342900" algn="ctr">
              <a:spcBef>
                <a:spcPct val="20000"/>
              </a:spcBef>
              <a:buClr>
                <a:schemeClr val="accent1"/>
              </a:buClr>
              <a:buSzPct val="65000"/>
            </a:pPr>
            <a:r>
              <a:rPr lang="en-US" i="1" dirty="0">
                <a:solidFill>
                  <a:srgbClr val="002060"/>
                </a:solidFill>
              </a:rPr>
              <a:t>If conserved, provides </a:t>
            </a:r>
            <a:r>
              <a:rPr lang="en-US" i="1" dirty="0" smtClean="0">
                <a:solidFill>
                  <a:srgbClr val="002060"/>
                </a:solidFill>
              </a:rPr>
              <a:t>Dark </a:t>
            </a:r>
            <a:r>
              <a:rPr lang="en-US" i="1" dirty="0">
                <a:solidFill>
                  <a:srgbClr val="002060"/>
                </a:solidFill>
              </a:rPr>
              <a:t>Matter Candidate</a:t>
            </a:r>
          </a:p>
          <a:p>
            <a:pPr marL="342900" indent="-342900" algn="ctr">
              <a:spcBef>
                <a:spcPct val="20000"/>
              </a:spcBef>
              <a:buClr>
                <a:schemeClr val="accent1"/>
              </a:buClr>
              <a:buSzPct val="65000"/>
            </a:pPr>
            <a:r>
              <a:rPr lang="en-US" i="1" dirty="0">
                <a:solidFill>
                  <a:srgbClr val="002060"/>
                </a:solidFill>
              </a:rPr>
              <a:t> </a:t>
            </a:r>
            <a:r>
              <a:rPr lang="en-US" sz="1600" i="1" dirty="0">
                <a:solidFill>
                  <a:srgbClr val="002060"/>
                </a:solidFill>
              </a:rPr>
              <a:t>(Lightest </a:t>
            </a:r>
            <a:r>
              <a:rPr lang="en-US" sz="1600" i="1" dirty="0" err="1">
                <a:solidFill>
                  <a:srgbClr val="002060"/>
                </a:solidFill>
              </a:rPr>
              <a:t>Supersymmetric</a:t>
            </a:r>
            <a:r>
              <a:rPr lang="en-US" sz="1600" i="1" dirty="0">
                <a:solidFill>
                  <a:srgbClr val="002060"/>
                </a:solidFill>
              </a:rPr>
              <a:t> Particle)</a:t>
            </a:r>
          </a:p>
        </p:txBody>
      </p:sp>
      <p:sp>
        <p:nvSpPr>
          <p:cNvPr id="20" name="Rectangle 19"/>
          <p:cNvSpPr>
            <a:spLocks noChangeArrowheads="1"/>
          </p:cNvSpPr>
          <p:nvPr/>
        </p:nvSpPr>
        <p:spPr bwMode="auto">
          <a:xfrm>
            <a:off x="327628" y="929366"/>
            <a:ext cx="4015772" cy="707886"/>
          </a:xfrm>
          <a:prstGeom prst="rect">
            <a:avLst/>
          </a:prstGeom>
          <a:gradFill>
            <a:gsLst>
              <a:gs pos="0">
                <a:schemeClr val="accent1">
                  <a:tint val="66000"/>
                  <a:satMod val="160000"/>
                  <a:alpha val="47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p:spPr>
        <p:txBody>
          <a:bodyPr wrap="square">
            <a:spAutoFit/>
          </a:bodyPr>
          <a:lstStyle/>
          <a:p>
            <a:pPr algn="ctr"/>
            <a:r>
              <a:rPr lang="en-US" sz="2000" dirty="0">
                <a:solidFill>
                  <a:schemeClr val="tx1"/>
                </a:solidFill>
                <a:latin typeface="Candara" pitchFamily="34" charset="0"/>
              </a:rPr>
              <a:t>New spin-based symmetry relating fermions and bosons</a:t>
            </a:r>
          </a:p>
        </p:txBody>
      </p:sp>
      <p:graphicFrame>
        <p:nvGraphicFramePr>
          <p:cNvPr id="4099" name="Object 95"/>
          <p:cNvGraphicFramePr>
            <a:graphicFrameLocks noChangeAspect="1"/>
          </p:cNvGraphicFramePr>
          <p:nvPr/>
        </p:nvGraphicFramePr>
        <p:xfrm>
          <a:off x="6172200" y="5230812"/>
          <a:ext cx="2112962" cy="712788"/>
        </p:xfrm>
        <a:graphic>
          <a:graphicData uri="http://schemas.openxmlformats.org/presentationml/2006/ole">
            <p:oleObj spid="_x0000_s191491" name="Equation" r:id="rId6" imgW="977760" imgH="330120" progId="Equation.3">
              <p:embed/>
            </p:oleObj>
          </a:graphicData>
        </a:graphic>
      </p:graphicFrame>
      <p:sp>
        <p:nvSpPr>
          <p:cNvPr id="33" name="Rectangle 25"/>
          <p:cNvSpPr>
            <a:spLocks noChangeArrowheads="1"/>
          </p:cNvSpPr>
          <p:nvPr/>
        </p:nvSpPr>
        <p:spPr bwMode="auto">
          <a:xfrm>
            <a:off x="228600" y="4267200"/>
            <a:ext cx="3733800" cy="457200"/>
          </a:xfrm>
          <a:prstGeom prst="rect">
            <a:avLst/>
          </a:prstGeom>
          <a:noFill/>
          <a:ln w="9525">
            <a:noFill/>
            <a:miter lim="800000"/>
            <a:headEnd/>
            <a:tailEnd/>
          </a:ln>
        </p:spPr>
        <p:txBody>
          <a:bodyPr/>
          <a:lstStyle/>
          <a:p>
            <a:pPr marL="342900" indent="-342900">
              <a:lnSpc>
                <a:spcPct val="110000"/>
              </a:lnSpc>
              <a:spcBef>
                <a:spcPct val="20000"/>
              </a:spcBef>
              <a:buClr>
                <a:schemeClr val="accent1"/>
              </a:buClr>
              <a:buSzPct val="65000"/>
              <a:buFont typeface="Wingdings" pitchFamily="2" charset="2"/>
              <a:buChar char="n"/>
            </a:pPr>
            <a:r>
              <a:rPr lang="en-US" dirty="0" smtClean="0">
                <a:solidFill>
                  <a:schemeClr val="tx1"/>
                </a:solidFill>
              </a:rPr>
              <a:t>Unification of forces possible</a:t>
            </a:r>
            <a:endParaRPr lang="en-US" dirty="0">
              <a:solidFill>
                <a:schemeClr val="tx1"/>
              </a:solidFill>
            </a:endParaRPr>
          </a:p>
        </p:txBody>
      </p:sp>
    </p:spTree>
  </p:cSld>
  <p:clrMapOvr>
    <a:masterClrMapping/>
  </p:clrMapOvr>
  <p:transition advTm="62151"/>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 + jets in SUSY </a:t>
            </a:r>
            <a:r>
              <a:rPr lang="en-US" dirty="0" err="1" smtClean="0"/>
              <a:t>jets+MET</a:t>
            </a:r>
            <a:r>
              <a:rPr lang="en-US" dirty="0" smtClean="0"/>
              <a:t> </a:t>
            </a:r>
            <a:endParaRPr lang="en-US" dirty="0"/>
          </a:p>
        </p:txBody>
      </p:sp>
      <p:sp>
        <p:nvSpPr>
          <p:cNvPr id="3" name="Content Placeholder 2"/>
          <p:cNvSpPr>
            <a:spLocks noGrp="1"/>
          </p:cNvSpPr>
          <p:nvPr>
            <p:ph idx="1"/>
          </p:nvPr>
        </p:nvSpPr>
        <p:spPr>
          <a:xfrm>
            <a:off x="304800" y="990600"/>
            <a:ext cx="8534400" cy="3276600"/>
          </a:xfrm>
        </p:spPr>
        <p:txBody>
          <a:bodyPr>
            <a:normAutofit/>
          </a:bodyPr>
          <a:lstStyle/>
          <a:p>
            <a:r>
              <a:rPr lang="en-US" sz="2000" dirty="0" err="1" smtClean="0"/>
              <a:t>Z+jets</a:t>
            </a:r>
            <a:r>
              <a:rPr lang="en-US" sz="2000" dirty="0" smtClean="0"/>
              <a:t> background is dominated by the irreducible </a:t>
            </a:r>
            <a:r>
              <a:rPr lang="en-US" sz="2000" dirty="0" err="1" smtClean="0">
                <a:sym typeface="Wingdings" pitchFamily="2" charset="2"/>
              </a:rPr>
              <a:t>Z</a:t>
            </a:r>
            <a:r>
              <a:rPr lang="en-US" sz="2000" dirty="0" err="1" smtClean="0">
                <a:latin typeface="Symbol" pitchFamily="18" charset="2"/>
                <a:sym typeface="Wingdings" pitchFamily="2" charset="2"/>
              </a:rPr>
              <a:t>nn</a:t>
            </a:r>
            <a:r>
              <a:rPr lang="en-US" sz="2000" dirty="0" smtClean="0">
                <a:latin typeface="Symbol" pitchFamily="18" charset="2"/>
                <a:sym typeface="Wingdings" pitchFamily="2" charset="2"/>
              </a:rPr>
              <a:t> </a:t>
            </a:r>
            <a:r>
              <a:rPr lang="en-US" sz="2000" dirty="0" smtClean="0">
                <a:sym typeface="Wingdings" pitchFamily="2" charset="2"/>
              </a:rPr>
              <a:t>+ jets</a:t>
            </a:r>
            <a:endParaRPr lang="en-US" sz="1800" dirty="0" smtClean="0">
              <a:sym typeface="Wingdings" pitchFamily="2" charset="2"/>
            </a:endParaRPr>
          </a:p>
          <a:p>
            <a:r>
              <a:rPr lang="en-US" sz="2000" dirty="0" smtClean="0">
                <a:sym typeface="Wingdings" pitchFamily="2" charset="2"/>
              </a:rPr>
              <a:t>Central value derived from MC:</a:t>
            </a:r>
          </a:p>
          <a:p>
            <a:pPr lvl="1"/>
            <a:r>
              <a:rPr lang="en-US" sz="1600" b="1" dirty="0" err="1" smtClean="0">
                <a:solidFill>
                  <a:srgbClr val="002060"/>
                </a:solidFill>
                <a:sym typeface="Wingdings" pitchFamily="2" charset="2"/>
              </a:rPr>
              <a:t>Z+jets</a:t>
            </a:r>
            <a:r>
              <a:rPr lang="en-US" sz="1600" b="1" dirty="0" smtClean="0">
                <a:solidFill>
                  <a:srgbClr val="002060"/>
                </a:solidFill>
                <a:sym typeface="Wingdings" pitchFamily="2" charset="2"/>
              </a:rPr>
              <a:t>: </a:t>
            </a:r>
            <a:r>
              <a:rPr lang="en-US" sz="1600" dirty="0" smtClean="0">
                <a:sym typeface="Wingdings" pitchFamily="2" charset="2"/>
              </a:rPr>
              <a:t>ALPGEN </a:t>
            </a:r>
            <a:r>
              <a:rPr lang="en-US" sz="1600" dirty="0">
                <a:sym typeface="Wingdings" pitchFamily="2" charset="2"/>
              </a:rPr>
              <a:t>n</a:t>
            </a:r>
            <a:r>
              <a:rPr lang="en-US" sz="1600" dirty="0" smtClean="0">
                <a:sym typeface="Wingdings" pitchFamily="2" charset="2"/>
              </a:rPr>
              <a:t>ormalized to NNLO</a:t>
            </a:r>
            <a:endParaRPr lang="en-US" sz="1700" dirty="0" smtClean="0">
              <a:sym typeface="Wingdings" pitchFamily="2" charset="2"/>
            </a:endParaRPr>
          </a:p>
          <a:p>
            <a:r>
              <a:rPr lang="en-US" sz="1700" dirty="0" smtClean="0">
                <a:sym typeface="Wingdings" pitchFamily="2" charset="2"/>
              </a:rPr>
              <a:t>Control regions with leptons removed from Z data</a:t>
            </a:r>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dirty="0"/>
          </a:p>
        </p:txBody>
      </p:sp>
      <p:pic>
        <p:nvPicPr>
          <p:cNvPr id="74754" name="Picture 2" descr="https://atlas.web.cern.ch/Atlas/GROUPS/PHYSICS/PAPERS/susy-0lepton_01/figaux_06a.png"/>
          <p:cNvPicPr>
            <a:picLocks noChangeAspect="1" noChangeArrowheads="1"/>
          </p:cNvPicPr>
          <p:nvPr/>
        </p:nvPicPr>
        <p:blipFill>
          <a:blip r:embed="rId3" cstate="print"/>
          <a:srcRect/>
          <a:stretch>
            <a:fillRect/>
          </a:stretch>
        </p:blipFill>
        <p:spPr bwMode="auto">
          <a:xfrm>
            <a:off x="381000" y="3200400"/>
            <a:ext cx="3927763" cy="2819400"/>
          </a:xfrm>
          <a:prstGeom prst="rect">
            <a:avLst/>
          </a:prstGeom>
          <a:noFill/>
        </p:spPr>
      </p:pic>
      <p:pic>
        <p:nvPicPr>
          <p:cNvPr id="74756" name="Picture 4" descr="https://atlas.web.cern.ch/Atlas/GROUPS/PHYSICS/PAPERS/susy-0lepton_01/figaux_06b.png"/>
          <p:cNvPicPr>
            <a:picLocks noChangeAspect="1" noChangeArrowheads="1"/>
          </p:cNvPicPr>
          <p:nvPr/>
        </p:nvPicPr>
        <p:blipFill>
          <a:blip r:embed="rId4" cstate="print"/>
          <a:srcRect/>
          <a:stretch>
            <a:fillRect/>
          </a:stretch>
        </p:blipFill>
        <p:spPr bwMode="auto">
          <a:xfrm>
            <a:off x="4419600" y="3200400"/>
            <a:ext cx="3962400" cy="2844262"/>
          </a:xfrm>
          <a:prstGeom prst="rect">
            <a:avLst/>
          </a:prstGeom>
          <a:noFill/>
        </p:spPr>
      </p:pic>
      <p:sp>
        <p:nvSpPr>
          <p:cNvPr id="10" name="TextBox 9"/>
          <p:cNvSpPr txBox="1"/>
          <p:nvPr/>
        </p:nvSpPr>
        <p:spPr>
          <a:xfrm>
            <a:off x="1066800" y="5867400"/>
            <a:ext cx="7239000" cy="615553"/>
          </a:xfrm>
          <a:prstGeom prst="rect">
            <a:avLst/>
          </a:prstGeom>
          <a:noFill/>
        </p:spPr>
        <p:txBody>
          <a:bodyPr wrap="square" rtlCol="0">
            <a:spAutoFit/>
          </a:bodyPr>
          <a:lstStyle/>
          <a:p>
            <a:pPr algn="ctr"/>
            <a:r>
              <a:rPr lang="en-US" dirty="0" smtClean="0"/>
              <a:t>Additional cross checks also performed in </a:t>
            </a:r>
            <a:r>
              <a:rPr lang="en-US" dirty="0" err="1" smtClean="0">
                <a:latin typeface="Symbol" pitchFamily="18" charset="2"/>
              </a:rPr>
              <a:t>g</a:t>
            </a:r>
            <a:r>
              <a:rPr lang="en-US" dirty="0" err="1" smtClean="0"/>
              <a:t>+jets</a:t>
            </a:r>
            <a:r>
              <a:rPr lang="en-US" dirty="0" smtClean="0"/>
              <a:t> samples: </a:t>
            </a:r>
          </a:p>
          <a:p>
            <a:pPr algn="ctr"/>
            <a:r>
              <a:rPr lang="en-US" sz="1600" dirty="0" smtClean="0">
                <a:sym typeface="Wingdings" pitchFamily="2" charset="2"/>
              </a:rPr>
              <a:t> </a:t>
            </a:r>
            <a:r>
              <a:rPr lang="en-US" sz="1600" dirty="0" smtClean="0"/>
              <a:t>generally poor statistics at medium/high MET, to be further investigated </a:t>
            </a:r>
            <a:endParaRPr lang="en-US" sz="1600" dirty="0"/>
          </a:p>
        </p:txBody>
      </p:sp>
      <p:sp>
        <p:nvSpPr>
          <p:cNvPr id="12" name="TextBox 11"/>
          <p:cNvSpPr txBox="1"/>
          <p:nvPr/>
        </p:nvSpPr>
        <p:spPr>
          <a:xfrm>
            <a:off x="1143000" y="2362200"/>
            <a:ext cx="7010400" cy="861774"/>
          </a:xfrm>
          <a:prstGeom prst="rect">
            <a:avLst/>
          </a:prstGeom>
          <a:noFill/>
          <a:ln>
            <a:solidFill>
              <a:srgbClr val="FFC000"/>
            </a:solidFill>
          </a:ln>
        </p:spPr>
        <p:txBody>
          <a:bodyPr wrap="square" rtlCol="0">
            <a:spAutoFit/>
          </a:bodyPr>
          <a:lstStyle/>
          <a:p>
            <a:pPr algn="ctr"/>
            <a:r>
              <a:rPr lang="en-US" i="1" dirty="0" err="1" smtClean="0">
                <a:solidFill>
                  <a:srgbClr val="002060"/>
                </a:solidFill>
              </a:rPr>
              <a:t>Z+jets</a:t>
            </a:r>
            <a:r>
              <a:rPr lang="en-US" i="1" dirty="0" smtClean="0">
                <a:solidFill>
                  <a:srgbClr val="002060"/>
                </a:solidFill>
              </a:rPr>
              <a:t> control sample</a:t>
            </a:r>
            <a:endParaRPr lang="en-US" sz="1600" dirty="0" smtClean="0"/>
          </a:p>
          <a:p>
            <a:pPr algn="ctr"/>
            <a:r>
              <a:rPr lang="en-US" sz="1600" dirty="0" smtClean="0"/>
              <a:t>MET recalculated for each event artificially removing the leptons from Z-decay. Corrections for </a:t>
            </a:r>
            <a:r>
              <a:rPr lang="en-US" sz="1600" dirty="0" smtClean="0">
                <a:latin typeface="Symbol" pitchFamily="18" charset="2"/>
              </a:rPr>
              <a:t>m</a:t>
            </a:r>
            <a:r>
              <a:rPr lang="en-US" sz="1600" dirty="0" smtClean="0"/>
              <a:t> </a:t>
            </a:r>
            <a:r>
              <a:rPr lang="en-US" sz="1600" dirty="0" err="1" smtClean="0"/>
              <a:t>vs</a:t>
            </a:r>
            <a:r>
              <a:rPr lang="en-US" sz="1600" dirty="0" smtClean="0"/>
              <a:t> </a:t>
            </a:r>
            <a:r>
              <a:rPr lang="en-US" sz="1600" dirty="0" smtClean="0">
                <a:latin typeface="Symbol" pitchFamily="18" charset="2"/>
              </a:rPr>
              <a:t>n</a:t>
            </a:r>
            <a:r>
              <a:rPr lang="en-US" sz="1600" dirty="0" smtClean="0"/>
              <a:t> coverage done with MC</a:t>
            </a:r>
            <a:endParaRPr lang="en-US" sz="1600" dirty="0"/>
          </a:p>
        </p:txBody>
      </p:sp>
    </p:spTree>
  </p:cSld>
  <p:clrMapOvr>
    <a:masterClrMapping/>
  </p:clrMapOvr>
  <p:transition advTm="111104"/>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Search in 1-lepton final states</a:t>
            </a:r>
            <a:endParaRPr lang="en-US" dirty="0"/>
          </a:p>
        </p:txBody>
      </p:sp>
      <p:sp>
        <p:nvSpPr>
          <p:cNvPr id="3" name="Content Placeholder 2"/>
          <p:cNvSpPr>
            <a:spLocks noGrp="1"/>
          </p:cNvSpPr>
          <p:nvPr>
            <p:ph idx="1"/>
          </p:nvPr>
        </p:nvSpPr>
        <p:spPr>
          <a:xfrm>
            <a:off x="228600" y="990600"/>
            <a:ext cx="5562600" cy="1905000"/>
          </a:xfrm>
        </p:spPr>
        <p:txBody>
          <a:bodyPr>
            <a:normAutofit/>
          </a:bodyPr>
          <a:lstStyle/>
          <a:p>
            <a:r>
              <a:rPr lang="en-US" sz="2000" dirty="0" smtClean="0"/>
              <a:t>Require exactly 1 lepton  (e or </a:t>
            </a:r>
            <a:r>
              <a:rPr lang="en-US" sz="2000" dirty="0" smtClean="0">
                <a:latin typeface="Symbol" pitchFamily="18" charset="2"/>
              </a:rPr>
              <a:t>m, </a:t>
            </a:r>
            <a:r>
              <a:rPr lang="en-US" sz="2000" dirty="0" err="1" smtClean="0"/>
              <a:t>p</a:t>
            </a:r>
            <a:r>
              <a:rPr lang="en-US" sz="2000" baseline="-25000" dirty="0" err="1" smtClean="0"/>
              <a:t>T</a:t>
            </a:r>
            <a:r>
              <a:rPr lang="en-US" sz="2000" dirty="0" smtClean="0"/>
              <a:t>&gt;20 </a:t>
            </a:r>
            <a:r>
              <a:rPr lang="en-US" sz="2000" dirty="0" err="1" smtClean="0"/>
              <a:t>GeV</a:t>
            </a:r>
            <a:r>
              <a:rPr lang="en-US" sz="2000" dirty="0" smtClean="0"/>
              <a:t>)    + ≥3 jets  [</a:t>
            </a:r>
            <a:r>
              <a:rPr lang="en-US" sz="2000" dirty="0" err="1" smtClean="0"/>
              <a:t>p</a:t>
            </a:r>
            <a:r>
              <a:rPr lang="en-US" sz="2000" baseline="-25000" dirty="0" err="1" smtClean="0"/>
              <a:t>T</a:t>
            </a:r>
            <a:r>
              <a:rPr lang="en-US" sz="2000" dirty="0" smtClean="0"/>
              <a:t>&gt; 60,30,30 </a:t>
            </a:r>
            <a:r>
              <a:rPr lang="en-US" sz="2000" dirty="0" err="1" smtClean="0"/>
              <a:t>GeV</a:t>
            </a:r>
            <a:r>
              <a:rPr lang="en-US" sz="2000" dirty="0" smtClean="0"/>
              <a:t>]</a:t>
            </a:r>
            <a:endParaRPr lang="en-US" sz="2000" baseline="-25000" dirty="0" smtClean="0"/>
          </a:p>
          <a:p>
            <a:pPr lvl="1"/>
            <a:r>
              <a:rPr lang="en-US" sz="1800" dirty="0" smtClean="0">
                <a:solidFill>
                  <a:srgbClr val="002060"/>
                </a:solidFill>
              </a:rPr>
              <a:t>Privilege signatures from </a:t>
            </a:r>
            <a:r>
              <a:rPr lang="en-US" sz="1800" dirty="0" err="1" smtClean="0">
                <a:solidFill>
                  <a:srgbClr val="002060"/>
                </a:solidFill>
              </a:rPr>
              <a:t>gluino</a:t>
            </a:r>
            <a:r>
              <a:rPr lang="en-US" sz="1800" dirty="0" smtClean="0">
                <a:solidFill>
                  <a:srgbClr val="002060"/>
                </a:solidFill>
              </a:rPr>
              <a:t>/</a:t>
            </a:r>
            <a:r>
              <a:rPr lang="en-US" sz="1800" dirty="0" err="1" smtClean="0">
                <a:solidFill>
                  <a:srgbClr val="002060"/>
                </a:solidFill>
              </a:rPr>
              <a:t>squark</a:t>
            </a:r>
            <a:r>
              <a:rPr lang="en-US" sz="1800" dirty="0" smtClean="0">
                <a:solidFill>
                  <a:srgbClr val="002060"/>
                </a:solidFill>
              </a:rPr>
              <a:t> cascade decays with  intermediate steps</a:t>
            </a:r>
          </a:p>
          <a:p>
            <a:pPr lvl="1">
              <a:lnSpc>
                <a:spcPct val="90000"/>
              </a:lnSpc>
            </a:pPr>
            <a:r>
              <a:rPr lang="en-US" sz="1800" dirty="0" smtClean="0"/>
              <a:t>Isolated lepton suppresses QCD </a:t>
            </a:r>
            <a:r>
              <a:rPr lang="en-US" sz="1800" dirty="0" err="1" smtClean="0"/>
              <a:t>multijet</a:t>
            </a:r>
            <a:r>
              <a:rPr lang="en-US" sz="1800" dirty="0" smtClean="0"/>
              <a:t> background and facilitates triggering </a:t>
            </a:r>
            <a:endParaRPr lang="en-US" sz="2000" dirty="0" smtClean="0"/>
          </a:p>
          <a:p>
            <a:pPr lvl="1">
              <a:buNone/>
            </a:pPr>
            <a:endParaRPr lang="en-US" sz="1800" dirty="0" smtClean="0"/>
          </a:p>
          <a:p>
            <a:endParaRPr lang="en-US" sz="20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dirty="0"/>
          </a:p>
        </p:txBody>
      </p:sp>
      <p:grpSp>
        <p:nvGrpSpPr>
          <p:cNvPr id="7" name="Group 16"/>
          <p:cNvGrpSpPr/>
          <p:nvPr/>
        </p:nvGrpSpPr>
        <p:grpSpPr>
          <a:xfrm>
            <a:off x="5791200" y="1066800"/>
            <a:ext cx="2971800" cy="1371600"/>
            <a:chOff x="4876800" y="990600"/>
            <a:chExt cx="3657600" cy="1524000"/>
          </a:xfrm>
        </p:grpSpPr>
        <p:pic>
          <p:nvPicPr>
            <p:cNvPr id="11" name="Picture 3"/>
            <p:cNvPicPr>
              <a:picLocks noChangeAspect="1" noChangeArrowheads="1"/>
            </p:cNvPicPr>
            <p:nvPr/>
          </p:nvPicPr>
          <p:blipFill>
            <a:blip r:embed="rId3" cstate="print"/>
            <a:srcRect/>
            <a:stretch>
              <a:fillRect/>
            </a:stretch>
          </p:blipFill>
          <p:spPr bwMode="auto">
            <a:xfrm>
              <a:off x="4876800" y="990600"/>
              <a:ext cx="3657600" cy="1462049"/>
            </a:xfrm>
            <a:prstGeom prst="rect">
              <a:avLst/>
            </a:prstGeom>
            <a:noFill/>
            <a:ln w="9525">
              <a:noFill/>
              <a:miter lim="800000"/>
              <a:headEnd/>
              <a:tailEnd/>
            </a:ln>
          </p:spPr>
        </p:pic>
        <p:sp>
          <p:nvSpPr>
            <p:cNvPr id="12" name="Oval 11"/>
            <p:cNvSpPr/>
            <p:nvPr/>
          </p:nvSpPr>
          <p:spPr>
            <a:xfrm>
              <a:off x="6019800" y="1538249"/>
              <a:ext cx="3810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153400" y="1309649"/>
              <a:ext cx="3810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400800" y="2057400"/>
              <a:ext cx="381000" cy="381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934200" y="2133600"/>
              <a:ext cx="381000" cy="381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620000" y="2057400"/>
              <a:ext cx="381000" cy="381000"/>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1682" name="Picture 2" descr="https://atlas.web.cern.ch/Atlas/GROUPS/PHYSICS/PAPERS/susy-1lepton_01/fig_01a.png"/>
          <p:cNvPicPr>
            <a:picLocks noChangeAspect="1" noChangeArrowheads="1"/>
          </p:cNvPicPr>
          <p:nvPr/>
        </p:nvPicPr>
        <p:blipFill>
          <a:blip r:embed="rId4" cstate="print"/>
          <a:srcRect/>
          <a:stretch>
            <a:fillRect/>
          </a:stretch>
        </p:blipFill>
        <p:spPr bwMode="auto">
          <a:xfrm>
            <a:off x="4572000" y="3657600"/>
            <a:ext cx="3048000" cy="2763091"/>
          </a:xfrm>
          <a:prstGeom prst="rect">
            <a:avLst/>
          </a:prstGeom>
          <a:noFill/>
        </p:spPr>
      </p:pic>
      <p:pic>
        <p:nvPicPr>
          <p:cNvPr id="71684" name="Picture 4" descr="https://atlas.web.cern.ch/Atlas/GROUPS/PHYSICS/PAPERS/susy-1lepton_01/fig_01b.png"/>
          <p:cNvPicPr>
            <a:picLocks noChangeAspect="1" noChangeArrowheads="1"/>
          </p:cNvPicPr>
          <p:nvPr/>
        </p:nvPicPr>
        <p:blipFill>
          <a:blip r:embed="rId5" cstate="print"/>
          <a:srcRect/>
          <a:stretch>
            <a:fillRect/>
          </a:stretch>
        </p:blipFill>
        <p:spPr bwMode="auto">
          <a:xfrm>
            <a:off x="1289025" y="3639054"/>
            <a:ext cx="3130575" cy="2837946"/>
          </a:xfrm>
          <a:prstGeom prst="rect">
            <a:avLst/>
          </a:prstGeom>
          <a:noFill/>
        </p:spPr>
      </p:pic>
      <p:sp>
        <p:nvSpPr>
          <p:cNvPr id="21" name="Rectangle 20"/>
          <p:cNvSpPr/>
          <p:nvPr/>
        </p:nvSpPr>
        <p:spPr>
          <a:xfrm>
            <a:off x="228600" y="2895600"/>
            <a:ext cx="8396850" cy="369332"/>
          </a:xfrm>
          <a:prstGeom prst="rect">
            <a:avLst/>
          </a:prstGeom>
        </p:spPr>
        <p:txBody>
          <a:bodyPr wrap="none">
            <a:spAutoFit/>
          </a:bodyPr>
          <a:lstStyle/>
          <a:p>
            <a:pPr>
              <a:buFont typeface="Arial" pitchFamily="34" charset="0"/>
              <a:buChar char="•"/>
            </a:pPr>
            <a:r>
              <a:rPr lang="en-US" dirty="0" smtClean="0"/>
              <a:t>      Use  </a:t>
            </a:r>
            <a:r>
              <a:rPr lang="en-US" dirty="0" err="1" smtClean="0"/>
              <a:t>m</a:t>
            </a:r>
            <a:r>
              <a:rPr lang="en-US" baseline="-25000" dirty="0" err="1" smtClean="0"/>
              <a:t>T</a:t>
            </a:r>
            <a:r>
              <a:rPr lang="en-US" baseline="-25000" dirty="0" smtClean="0"/>
              <a:t> </a:t>
            </a:r>
            <a:r>
              <a:rPr lang="en-US" dirty="0" smtClean="0"/>
              <a:t>as additional discriminating variable, Missing E</a:t>
            </a:r>
            <a:r>
              <a:rPr lang="en-US" baseline="-25000" dirty="0" smtClean="0"/>
              <a:t>T</a:t>
            </a:r>
            <a:r>
              <a:rPr lang="en-US" dirty="0" smtClean="0"/>
              <a:t> and jets and leptons </a:t>
            </a:r>
            <a:r>
              <a:rPr lang="en-US" dirty="0" err="1" smtClean="0"/>
              <a:t>p</a:t>
            </a:r>
            <a:r>
              <a:rPr lang="en-US" baseline="-25000" dirty="0" err="1" smtClean="0"/>
              <a:t>T</a:t>
            </a:r>
            <a:r>
              <a:rPr lang="en-US" dirty="0" smtClean="0"/>
              <a:t>   </a:t>
            </a:r>
            <a:r>
              <a:rPr lang="en-US" baseline="-25000" dirty="0" smtClean="0"/>
              <a:t> </a:t>
            </a:r>
          </a:p>
        </p:txBody>
      </p:sp>
      <p:graphicFrame>
        <p:nvGraphicFramePr>
          <p:cNvPr id="71685" name="Object 5"/>
          <p:cNvGraphicFramePr>
            <a:graphicFrameLocks noChangeAspect="1"/>
          </p:cNvGraphicFramePr>
          <p:nvPr/>
        </p:nvGraphicFramePr>
        <p:xfrm>
          <a:off x="914400" y="3200400"/>
          <a:ext cx="3657600" cy="389819"/>
        </p:xfrm>
        <a:graphic>
          <a:graphicData uri="http://schemas.openxmlformats.org/presentationml/2006/ole">
            <p:oleObj spid="_x0000_s138242" name="Equation" r:id="rId6" imgW="2565360" imgH="279360" progId="Equation.3">
              <p:embed/>
            </p:oleObj>
          </a:graphicData>
        </a:graphic>
      </p:graphicFrame>
      <p:sp>
        <p:nvSpPr>
          <p:cNvPr id="20" name="Rectangle 19"/>
          <p:cNvSpPr/>
          <p:nvPr/>
        </p:nvSpPr>
        <p:spPr>
          <a:xfrm>
            <a:off x="5791200" y="0"/>
            <a:ext cx="3352800" cy="369332"/>
          </a:xfrm>
          <a:prstGeom prst="rect">
            <a:avLst/>
          </a:prstGeom>
          <a:noFill/>
        </p:spPr>
        <p:txBody>
          <a:bodyPr wrap="square">
            <a:spAutoFit/>
          </a:bodyPr>
          <a:lstStyle/>
          <a:p>
            <a:r>
              <a:rPr lang="en-US" b="1" dirty="0" smtClean="0">
                <a:hlinkClick r:id="rId7"/>
              </a:rPr>
              <a:t>Phys. Rev. </a:t>
            </a:r>
            <a:r>
              <a:rPr lang="en-US" b="1" dirty="0" err="1" smtClean="0">
                <a:hlinkClick r:id="rId7"/>
              </a:rPr>
              <a:t>Lett</a:t>
            </a:r>
            <a:r>
              <a:rPr lang="en-US" b="1" dirty="0" smtClean="0">
                <a:hlinkClick r:id="rId7"/>
              </a:rPr>
              <a:t>. 106, 131802 (2011)</a:t>
            </a:r>
            <a:endParaRPr lang="en-US" dirty="0"/>
          </a:p>
        </p:txBody>
      </p:sp>
    </p:spTree>
  </p:cSld>
  <p:clrMapOvr>
    <a:masterClrMapping/>
  </p:clrMapOvr>
  <p:transition advTm="9488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7010400" y="1524000"/>
            <a:ext cx="1981200" cy="762000"/>
          </a:xfrm>
          <a:prstGeom prst="rect">
            <a:avLst/>
          </a:prstGeom>
          <a:solidFill>
            <a:srgbClr val="CCFFFF">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378" name="Rectangle 2"/>
          <p:cNvSpPr>
            <a:spLocks noGrp="1" noChangeArrowheads="1"/>
          </p:cNvSpPr>
          <p:nvPr>
            <p:ph type="title"/>
          </p:nvPr>
        </p:nvSpPr>
        <p:spPr/>
        <p:txBody>
          <a:bodyPr>
            <a:normAutofit/>
          </a:bodyPr>
          <a:lstStyle/>
          <a:p>
            <a:r>
              <a:rPr lang="en-US" sz="4000" dirty="0" smtClean="0"/>
              <a:t>Signal region and results</a:t>
            </a:r>
          </a:p>
        </p:txBody>
      </p:sp>
      <p:sp>
        <p:nvSpPr>
          <p:cNvPr id="12" name="Content Placeholder 11"/>
          <p:cNvSpPr>
            <a:spLocks noGrp="1"/>
          </p:cNvSpPr>
          <p:nvPr>
            <p:ph idx="1"/>
          </p:nvPr>
        </p:nvSpPr>
        <p:spPr>
          <a:xfrm>
            <a:off x="304800" y="838200"/>
            <a:ext cx="8001000" cy="2971800"/>
          </a:xfrm>
        </p:spPr>
        <p:txBody>
          <a:bodyPr>
            <a:normAutofit/>
          </a:bodyPr>
          <a:lstStyle/>
          <a:p>
            <a:r>
              <a:rPr lang="en-US" sz="2000" u="sng" dirty="0" smtClean="0">
                <a:solidFill>
                  <a:srgbClr val="7030A0"/>
                </a:solidFill>
              </a:rPr>
              <a:t>Signal region:</a:t>
            </a:r>
          </a:p>
          <a:p>
            <a:pPr lvl="1"/>
            <a:r>
              <a:rPr lang="en-US" sz="1800" dirty="0" err="1" smtClean="0"/>
              <a:t>m</a:t>
            </a:r>
            <a:r>
              <a:rPr lang="en-US" sz="1800" baseline="-25000" dirty="0" err="1" smtClean="0"/>
              <a:t>T</a:t>
            </a:r>
            <a:r>
              <a:rPr lang="en-US" sz="1800" dirty="0" smtClean="0"/>
              <a:t>&gt;100 </a:t>
            </a:r>
            <a:r>
              <a:rPr lang="en-US" sz="1800" dirty="0" err="1" smtClean="0"/>
              <a:t>GeV</a:t>
            </a:r>
            <a:r>
              <a:rPr lang="en-US" sz="1800" dirty="0" smtClean="0"/>
              <a:t> </a:t>
            </a:r>
            <a:r>
              <a:rPr lang="en-US" sz="1800" dirty="0" smtClean="0">
                <a:sym typeface="Wingdings" pitchFamily="2" charset="2"/>
              </a:rPr>
              <a:t> to suppress </a:t>
            </a:r>
            <a:r>
              <a:rPr lang="en-US" sz="1800" dirty="0" err="1" smtClean="0">
                <a:sym typeface="Wingdings" pitchFamily="2" charset="2"/>
              </a:rPr>
              <a:t>W+jets</a:t>
            </a:r>
            <a:r>
              <a:rPr lang="en-US" sz="1800" dirty="0" smtClean="0">
                <a:sym typeface="Wingdings" pitchFamily="2" charset="2"/>
              </a:rPr>
              <a:t> and top pair production </a:t>
            </a:r>
          </a:p>
          <a:p>
            <a:pPr lvl="1"/>
            <a:r>
              <a:rPr lang="en-US" sz="1800" dirty="0" smtClean="0">
                <a:solidFill>
                  <a:srgbClr val="C00000"/>
                </a:solidFill>
                <a:sym typeface="Wingdings" pitchFamily="2" charset="2"/>
              </a:rPr>
              <a:t>MET/</a:t>
            </a:r>
            <a:r>
              <a:rPr lang="en-US" sz="1800" dirty="0" err="1" smtClean="0">
                <a:solidFill>
                  <a:srgbClr val="C00000"/>
                </a:solidFill>
                <a:sym typeface="Wingdings" pitchFamily="2" charset="2"/>
              </a:rPr>
              <a:t>m</a:t>
            </a:r>
            <a:r>
              <a:rPr lang="en-US" sz="1800" baseline="-25000" dirty="0" err="1" smtClean="0">
                <a:solidFill>
                  <a:srgbClr val="C00000"/>
                </a:solidFill>
                <a:sym typeface="Wingdings" pitchFamily="2" charset="2"/>
              </a:rPr>
              <a:t>eff</a:t>
            </a:r>
            <a:r>
              <a:rPr lang="en-US" sz="1800" baseline="-25000" dirty="0" smtClean="0">
                <a:solidFill>
                  <a:srgbClr val="C00000"/>
                </a:solidFill>
                <a:sym typeface="Wingdings" pitchFamily="2" charset="2"/>
              </a:rPr>
              <a:t> </a:t>
            </a:r>
            <a:r>
              <a:rPr lang="en-US" sz="1800" baseline="-25000" dirty="0" smtClean="0">
                <a:solidFill>
                  <a:srgbClr val="C00000"/>
                </a:solidFill>
              </a:rPr>
              <a:t> </a:t>
            </a:r>
            <a:r>
              <a:rPr lang="en-US" sz="1800" dirty="0" smtClean="0">
                <a:solidFill>
                  <a:srgbClr val="C00000"/>
                </a:solidFill>
              </a:rPr>
              <a:t>&gt; 0.25</a:t>
            </a:r>
            <a:r>
              <a:rPr lang="en-US" sz="1800" dirty="0">
                <a:solidFill>
                  <a:srgbClr val="C00000"/>
                </a:solidFill>
              </a:rPr>
              <a:t> </a:t>
            </a:r>
            <a:r>
              <a:rPr lang="en-US" sz="1800" dirty="0" smtClean="0">
                <a:sym typeface="Wingdings" pitchFamily="2" charset="2"/>
              </a:rPr>
              <a:t> to suppress QCD background</a:t>
            </a:r>
          </a:p>
          <a:p>
            <a:pPr lvl="1"/>
            <a:r>
              <a:rPr lang="en-US" sz="1800" dirty="0" err="1" smtClean="0">
                <a:solidFill>
                  <a:schemeClr val="tx2"/>
                </a:solidFill>
                <a:sym typeface="Wingdings" pitchFamily="2" charset="2"/>
              </a:rPr>
              <a:t>m</a:t>
            </a:r>
            <a:r>
              <a:rPr lang="en-US" sz="1800" baseline="-25000" dirty="0" err="1" smtClean="0">
                <a:solidFill>
                  <a:schemeClr val="tx2"/>
                </a:solidFill>
                <a:sym typeface="Wingdings" pitchFamily="2" charset="2"/>
              </a:rPr>
              <a:t>eff</a:t>
            </a:r>
            <a:r>
              <a:rPr lang="en-US" sz="1800" dirty="0" smtClean="0">
                <a:solidFill>
                  <a:schemeClr val="tx2"/>
                </a:solidFill>
                <a:sym typeface="Wingdings" pitchFamily="2" charset="2"/>
              </a:rPr>
              <a:t>&gt;500 </a:t>
            </a:r>
            <a:r>
              <a:rPr lang="en-US" sz="1800" dirty="0" err="1" smtClean="0">
                <a:solidFill>
                  <a:schemeClr val="tx2"/>
                </a:solidFill>
                <a:sym typeface="Wingdings" pitchFamily="2" charset="2"/>
              </a:rPr>
              <a:t>GeV</a:t>
            </a:r>
            <a:r>
              <a:rPr lang="en-US" sz="1800" dirty="0" smtClean="0">
                <a:solidFill>
                  <a:schemeClr val="tx2"/>
                </a:solidFill>
                <a:sym typeface="Wingdings" pitchFamily="2" charset="2"/>
              </a:rPr>
              <a:t> </a:t>
            </a:r>
            <a:r>
              <a:rPr lang="en-US" sz="1800" dirty="0" smtClean="0">
                <a:sym typeface="Wingdings" pitchFamily="2" charset="2"/>
              </a:rPr>
              <a:t> to enhance sensitivity to SUSY particles </a:t>
            </a:r>
            <a:endParaRPr lang="en-US" sz="1800" dirty="0" smtClean="0"/>
          </a:p>
        </p:txBody>
      </p:sp>
      <p:sp>
        <p:nvSpPr>
          <p:cNvPr id="11" name="Date Placeholder 10"/>
          <p:cNvSpPr>
            <a:spLocks noGrp="1"/>
          </p:cNvSpPr>
          <p:nvPr>
            <p:ph type="dt" sz="half" idx="10"/>
          </p:nvPr>
        </p:nvSpPr>
        <p:spPr/>
        <p:txBody>
          <a:bodyPr/>
          <a:lstStyle/>
          <a:p>
            <a:r>
              <a:rPr lang="en-US" smtClean="0"/>
              <a:t>18/5/2011</a:t>
            </a:r>
            <a:endParaRPr lang="en-US"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22</a:t>
            </a:fld>
            <a:endParaRPr lang="en-US" dirty="0"/>
          </a:p>
        </p:txBody>
      </p:sp>
      <p:sp>
        <p:nvSpPr>
          <p:cNvPr id="14" name="Footer Placeholder 13"/>
          <p:cNvSpPr>
            <a:spLocks noGrp="1"/>
          </p:cNvSpPr>
          <p:nvPr>
            <p:ph type="ftr" sz="quarter" idx="11"/>
          </p:nvPr>
        </p:nvSpPr>
        <p:spPr/>
        <p:txBody>
          <a:bodyPr/>
          <a:lstStyle/>
          <a:p>
            <a:r>
              <a:rPr lang="en-US" smtClean="0"/>
              <a:t>Monica D'Onofrio, West Coast ATLAS Forum 2011</a:t>
            </a:r>
            <a:endParaRPr lang="en-US" dirty="0"/>
          </a:p>
        </p:txBody>
      </p:sp>
      <p:grpSp>
        <p:nvGrpSpPr>
          <p:cNvPr id="2" name="Group 20"/>
          <p:cNvGrpSpPr/>
          <p:nvPr/>
        </p:nvGrpSpPr>
        <p:grpSpPr>
          <a:xfrm>
            <a:off x="609600" y="2709446"/>
            <a:ext cx="3505200" cy="3400106"/>
            <a:chOff x="5486400" y="914401"/>
            <a:chExt cx="3505200" cy="3400106"/>
          </a:xfrm>
        </p:grpSpPr>
        <p:pic>
          <p:nvPicPr>
            <p:cNvPr id="70658" name="Picture 2" descr="https://atlas.web.cern.ch/Atlas/GROUPS/PHYSICS/PAPERS/susy-1lepton_01/figaux_01f.png"/>
            <p:cNvPicPr>
              <a:picLocks noChangeAspect="1" noChangeArrowheads="1"/>
            </p:cNvPicPr>
            <p:nvPr/>
          </p:nvPicPr>
          <p:blipFill>
            <a:blip r:embed="rId3" cstate="print"/>
            <a:srcRect/>
            <a:stretch>
              <a:fillRect/>
            </a:stretch>
          </p:blipFill>
          <p:spPr bwMode="auto">
            <a:xfrm>
              <a:off x="5486400" y="914401"/>
              <a:ext cx="3505200" cy="3400106"/>
            </a:xfrm>
            <a:prstGeom prst="rect">
              <a:avLst/>
            </a:prstGeom>
            <a:noFill/>
          </p:spPr>
        </p:pic>
        <p:sp>
          <p:nvSpPr>
            <p:cNvPr id="15" name="Oval 14"/>
            <p:cNvSpPr/>
            <p:nvPr/>
          </p:nvSpPr>
          <p:spPr>
            <a:xfrm rot="19039085">
              <a:off x="7391400" y="1752600"/>
              <a:ext cx="7620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rot="1450602">
              <a:off x="7467991" y="3220153"/>
              <a:ext cx="762000" cy="53340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 Box 3"/>
          <p:cNvSpPr txBox="1">
            <a:spLocks noChangeArrowheads="1"/>
          </p:cNvSpPr>
          <p:nvPr/>
        </p:nvSpPr>
        <p:spPr bwMode="auto">
          <a:xfrm>
            <a:off x="4267200" y="2581870"/>
            <a:ext cx="4876800" cy="1107996"/>
          </a:xfrm>
          <a:prstGeom prst="rect">
            <a:avLst/>
          </a:prstGeom>
          <a:noFill/>
          <a:ln w="28575">
            <a:noFill/>
            <a:miter lim="800000"/>
            <a:headEnd/>
            <a:tailEnd/>
          </a:ln>
          <a:effectLst/>
        </p:spPr>
        <p:txBody>
          <a:bodyPr wrap="square">
            <a:spAutoFit/>
          </a:bodyPr>
          <a:lstStyle/>
          <a:p>
            <a:pPr marL="419100" indent="-419100">
              <a:buFont typeface="Wingdings" pitchFamily="2" charset="2"/>
              <a:buNone/>
            </a:pPr>
            <a:r>
              <a:rPr lang="en-US" u="sng" dirty="0">
                <a:solidFill>
                  <a:schemeClr val="accent2"/>
                </a:solidFill>
                <a:sym typeface="Symbol" pitchFamily="18" charset="2"/>
              </a:rPr>
              <a:t>After all cuts:</a:t>
            </a:r>
          </a:p>
          <a:p>
            <a:pPr marL="419100" indent="-419100">
              <a:buFont typeface="Wingdings" pitchFamily="2" charset="2"/>
              <a:buChar char="Ø"/>
            </a:pPr>
            <a:r>
              <a:rPr lang="en-US" sz="1600" b="1" dirty="0">
                <a:sym typeface="Symbol" pitchFamily="18" charset="2"/>
              </a:rPr>
              <a:t>One event observed in each channel</a:t>
            </a:r>
          </a:p>
          <a:p>
            <a:pPr marL="419100" indent="-419100">
              <a:buFont typeface="Wingdings" pitchFamily="2" charset="2"/>
              <a:buChar char="Ø"/>
            </a:pPr>
            <a:r>
              <a:rPr lang="en-US" sz="1600" dirty="0" smtClean="0">
                <a:sym typeface="Symbol" pitchFamily="18" charset="2"/>
              </a:rPr>
              <a:t>Main </a:t>
            </a:r>
            <a:r>
              <a:rPr lang="en-US" sz="1600" dirty="0">
                <a:sym typeface="Symbol" pitchFamily="18" charset="2"/>
              </a:rPr>
              <a:t>background: </a:t>
            </a:r>
            <a:r>
              <a:rPr lang="en-US" sz="1600" dirty="0">
                <a:solidFill>
                  <a:srgbClr val="C00000"/>
                </a:solidFill>
                <a:sym typeface="Symbol" pitchFamily="18" charset="2"/>
              </a:rPr>
              <a:t>top ~ 70%, rest = </a:t>
            </a:r>
            <a:r>
              <a:rPr lang="en-US" sz="1600" dirty="0" err="1" smtClean="0">
                <a:solidFill>
                  <a:srgbClr val="C00000"/>
                </a:solidFill>
                <a:sym typeface="Symbol" pitchFamily="18" charset="2"/>
              </a:rPr>
              <a:t>W+jets</a:t>
            </a:r>
            <a:endParaRPr lang="en-US" sz="1600" dirty="0" smtClean="0">
              <a:solidFill>
                <a:srgbClr val="C00000"/>
              </a:solidFill>
              <a:sym typeface="Symbol" pitchFamily="18" charset="2"/>
            </a:endParaRPr>
          </a:p>
          <a:p>
            <a:pPr marL="419100" indent="-419100">
              <a:buFont typeface="Wingdings" pitchFamily="2" charset="2"/>
              <a:buChar char="Ø"/>
            </a:pPr>
            <a:r>
              <a:rPr lang="en-US" sz="1600" dirty="0" smtClean="0">
                <a:sym typeface="Symbol" pitchFamily="18" charset="2"/>
              </a:rPr>
              <a:t>Estimated with partially data-driven methods</a:t>
            </a:r>
            <a:endParaRPr lang="en-US" sz="1600" dirty="0">
              <a:sym typeface="Symbol" pitchFamily="18" charset="2"/>
            </a:endParaRPr>
          </a:p>
        </p:txBody>
      </p:sp>
      <p:sp>
        <p:nvSpPr>
          <p:cNvPr id="23" name="TextBox 22"/>
          <p:cNvSpPr txBox="1"/>
          <p:nvPr/>
        </p:nvSpPr>
        <p:spPr>
          <a:xfrm>
            <a:off x="942021" y="6062246"/>
            <a:ext cx="3020379" cy="338554"/>
          </a:xfrm>
          <a:prstGeom prst="rect">
            <a:avLst/>
          </a:prstGeom>
          <a:noFill/>
        </p:spPr>
        <p:txBody>
          <a:bodyPr wrap="none" rtlCol="0">
            <a:spAutoFit/>
          </a:bodyPr>
          <a:lstStyle/>
          <a:p>
            <a:r>
              <a:rPr lang="en-US" sz="1600" i="1" dirty="0" smtClean="0"/>
              <a:t>(similar for the electron channel)</a:t>
            </a:r>
            <a:endParaRPr lang="en-US" sz="1600" i="1" dirty="0"/>
          </a:p>
        </p:txBody>
      </p:sp>
      <p:pic>
        <p:nvPicPr>
          <p:cNvPr id="70663" name="Picture 7" descr="https://atlas.web.cern.ch/Atlas/GROUPS/PHYSICS/PAPERS/susy-1lepton_01/fig_01c.png"/>
          <p:cNvPicPr>
            <a:picLocks noChangeAspect="1" noChangeArrowheads="1"/>
          </p:cNvPicPr>
          <p:nvPr/>
        </p:nvPicPr>
        <p:blipFill>
          <a:blip r:embed="rId4" cstate="print"/>
          <a:srcRect/>
          <a:stretch>
            <a:fillRect/>
          </a:stretch>
        </p:blipFill>
        <p:spPr bwMode="auto">
          <a:xfrm>
            <a:off x="4800600" y="3851527"/>
            <a:ext cx="3657600" cy="2625473"/>
          </a:xfrm>
          <a:prstGeom prst="rect">
            <a:avLst/>
          </a:prstGeom>
          <a:noFill/>
        </p:spPr>
      </p:pic>
      <p:cxnSp>
        <p:nvCxnSpPr>
          <p:cNvPr id="26" name="Straight Arrow Connector 25"/>
          <p:cNvCxnSpPr/>
          <p:nvPr/>
        </p:nvCxnSpPr>
        <p:spPr>
          <a:xfrm rot="5400000">
            <a:off x="5867400" y="5562600"/>
            <a:ext cx="914400"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898190" y="838200"/>
            <a:ext cx="1965603" cy="646331"/>
          </a:xfrm>
          <a:prstGeom prst="rect">
            <a:avLst/>
          </a:prstGeom>
        </p:spPr>
        <p:txBody>
          <a:bodyPr wrap="none">
            <a:spAutoFit/>
          </a:bodyPr>
          <a:lstStyle/>
          <a:p>
            <a:pPr algn="ctr"/>
            <a:r>
              <a:rPr lang="en-US" sz="2000" b="1" dirty="0" smtClean="0">
                <a:latin typeface="Symbol" pitchFamily="18" charset="2"/>
              </a:rPr>
              <a:t>+</a:t>
            </a:r>
            <a:r>
              <a:rPr lang="en-US" sz="1600" dirty="0" smtClean="0">
                <a:latin typeface="Symbol" pitchFamily="18" charset="2"/>
              </a:rPr>
              <a:t> </a:t>
            </a:r>
            <a:r>
              <a:rPr lang="en-US" sz="1600" dirty="0" err="1" smtClean="0">
                <a:latin typeface="Symbol" pitchFamily="18" charset="2"/>
              </a:rPr>
              <a:t>Df</a:t>
            </a:r>
            <a:r>
              <a:rPr lang="en-US" sz="1600" dirty="0" smtClean="0"/>
              <a:t>(jet, </a:t>
            </a:r>
            <a:r>
              <a:rPr lang="en-US" sz="1600" dirty="0" err="1" smtClean="0"/>
              <a:t>E</a:t>
            </a:r>
            <a:r>
              <a:rPr lang="en-US" sz="1600" baseline="-25000" dirty="0" err="1" smtClean="0"/>
              <a:t>T</a:t>
            </a:r>
            <a:r>
              <a:rPr lang="en-US" sz="1600" baseline="30000" dirty="0" err="1" smtClean="0"/>
              <a:t>Miss</a:t>
            </a:r>
            <a:r>
              <a:rPr lang="en-US" sz="1600" dirty="0" smtClean="0"/>
              <a:t>) &gt; 0.2</a:t>
            </a:r>
          </a:p>
          <a:p>
            <a:pPr algn="ctr"/>
            <a:r>
              <a:rPr lang="en-US" sz="1600" dirty="0" smtClean="0"/>
              <a:t>for QCD rejection</a:t>
            </a:r>
            <a:endParaRPr lang="en-US" sz="1600" dirty="0"/>
          </a:p>
        </p:txBody>
      </p:sp>
      <p:graphicFrame>
        <p:nvGraphicFramePr>
          <p:cNvPr id="83969" name="Object 1"/>
          <p:cNvGraphicFramePr>
            <a:graphicFrameLocks noChangeAspect="1"/>
          </p:cNvGraphicFramePr>
          <p:nvPr/>
        </p:nvGraphicFramePr>
        <p:xfrm>
          <a:off x="7086600" y="1524000"/>
          <a:ext cx="1828800" cy="420624"/>
        </p:xfrm>
        <a:graphic>
          <a:graphicData uri="http://schemas.openxmlformats.org/presentationml/2006/ole">
            <p:oleObj spid="_x0000_s139266" name="Equation" r:id="rId5" imgW="1269720" imgH="291960" progId="Equation.3">
              <p:embed/>
            </p:oleObj>
          </a:graphicData>
        </a:graphic>
      </p:graphicFrame>
      <p:graphicFrame>
        <p:nvGraphicFramePr>
          <p:cNvPr id="83970" name="Object 2"/>
          <p:cNvGraphicFramePr>
            <a:graphicFrameLocks noChangeAspect="1"/>
          </p:cNvGraphicFramePr>
          <p:nvPr/>
        </p:nvGraphicFramePr>
        <p:xfrm>
          <a:off x="7162800" y="1868424"/>
          <a:ext cx="1676400" cy="403225"/>
        </p:xfrm>
        <a:graphic>
          <a:graphicData uri="http://schemas.openxmlformats.org/presentationml/2006/ole">
            <p:oleObj spid="_x0000_s139267" name="Equation" r:id="rId6" imgW="1054080" imgH="253800" progId="Equation.3">
              <p:embed/>
            </p:oleObj>
          </a:graphicData>
        </a:graphic>
      </p:graphicFrame>
    </p:spTree>
  </p:cSld>
  <p:clrMapOvr>
    <a:masterClrMapping/>
  </p:clrMapOvr>
  <p:transition advTm="66878"/>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2" name="Picture 8" descr="https://atlas.web.cern.ch/Atlas/GROUPS/PHYSICS/PAPERS/susy-1lepton_01/figaux_02e.png"/>
          <p:cNvPicPr>
            <a:picLocks noChangeAspect="1" noChangeArrowheads="1"/>
          </p:cNvPicPr>
          <p:nvPr/>
        </p:nvPicPr>
        <p:blipFill>
          <a:blip r:embed="rId2" cstate="print"/>
          <a:srcRect/>
          <a:stretch>
            <a:fillRect/>
          </a:stretch>
        </p:blipFill>
        <p:spPr bwMode="auto">
          <a:xfrm>
            <a:off x="4648200" y="3657600"/>
            <a:ext cx="3170602" cy="2874232"/>
          </a:xfrm>
          <a:prstGeom prst="rect">
            <a:avLst/>
          </a:prstGeom>
          <a:noFill/>
        </p:spPr>
      </p:pic>
      <p:sp>
        <p:nvSpPr>
          <p:cNvPr id="2" name="Title 1"/>
          <p:cNvSpPr>
            <a:spLocks noGrp="1"/>
          </p:cNvSpPr>
          <p:nvPr>
            <p:ph type="title"/>
          </p:nvPr>
        </p:nvSpPr>
        <p:spPr/>
        <p:txBody>
          <a:bodyPr/>
          <a:lstStyle/>
          <a:p>
            <a:r>
              <a:rPr lang="en-US" dirty="0" smtClean="0"/>
              <a:t>SM background estimation (I) </a:t>
            </a:r>
            <a:endParaRPr lang="en-US" dirty="0"/>
          </a:p>
        </p:txBody>
      </p:sp>
      <p:sp>
        <p:nvSpPr>
          <p:cNvPr id="3" name="Date Placeholder 2"/>
          <p:cNvSpPr>
            <a:spLocks noGrp="1"/>
          </p:cNvSpPr>
          <p:nvPr>
            <p:ph type="dt" sz="half" idx="10"/>
          </p:nvPr>
        </p:nvSpPr>
        <p:spPr/>
        <p:txBody>
          <a:bodyPr/>
          <a:lstStyle/>
          <a:p>
            <a:r>
              <a:rPr lang="en-US" smtClean="0"/>
              <a:t>18/5/2011</a:t>
            </a:r>
            <a:endParaRPr lang="en-US" dirty="0"/>
          </a:p>
        </p:txBody>
      </p:sp>
      <p:sp>
        <p:nvSpPr>
          <p:cNvPr id="4" name="Footer Placeholder 3"/>
          <p:cNvSpPr>
            <a:spLocks noGrp="1"/>
          </p:cNvSpPr>
          <p:nvPr>
            <p:ph type="ftr" sz="quarter" idx="11"/>
          </p:nvPr>
        </p:nvSpPr>
        <p:spPr/>
        <p:txBody>
          <a:bodyPr/>
          <a:lstStyle/>
          <a:p>
            <a:r>
              <a:rPr lang="en-US" smtClean="0"/>
              <a:t>Monica D'Onofrio, West Coast ATLAS Forum 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sp>
        <p:nvSpPr>
          <p:cNvPr id="11" name="Content Placeholder 10"/>
          <p:cNvSpPr>
            <a:spLocks noGrp="1"/>
          </p:cNvSpPr>
          <p:nvPr>
            <p:ph idx="1"/>
          </p:nvPr>
        </p:nvSpPr>
        <p:spPr>
          <a:xfrm>
            <a:off x="76200" y="914400"/>
            <a:ext cx="4495800" cy="2362200"/>
          </a:xfrm>
        </p:spPr>
        <p:txBody>
          <a:bodyPr>
            <a:noAutofit/>
          </a:bodyPr>
          <a:lstStyle/>
          <a:p>
            <a:pPr>
              <a:buNone/>
            </a:pPr>
            <a:r>
              <a:rPr lang="en-US" sz="1800" dirty="0" smtClean="0"/>
              <a:t>     Exploit use of control regions:</a:t>
            </a:r>
            <a:endParaRPr lang="en-US" sz="1800" dirty="0" smtClean="0">
              <a:solidFill>
                <a:srgbClr val="7030A0"/>
              </a:solidFill>
              <a:sym typeface="Wingdings" pitchFamily="2" charset="2"/>
            </a:endParaRPr>
          </a:p>
          <a:p>
            <a:pPr lvl="1"/>
            <a:r>
              <a:rPr lang="en-US" sz="1400" dirty="0" smtClean="0">
                <a:sym typeface="Wingdings" pitchFamily="2" charset="2"/>
              </a:rPr>
              <a:t>Based on </a:t>
            </a:r>
            <a:r>
              <a:rPr lang="en-US" sz="1400" dirty="0" err="1" smtClean="0">
                <a:sym typeface="Wingdings" pitchFamily="2" charset="2"/>
              </a:rPr>
              <a:t>E</a:t>
            </a:r>
            <a:r>
              <a:rPr lang="en-US" sz="1400" baseline="-25000" dirty="0" err="1" smtClean="0">
                <a:sym typeface="Wingdings" pitchFamily="2" charset="2"/>
              </a:rPr>
              <a:t>T</a:t>
            </a:r>
            <a:r>
              <a:rPr lang="en-US" sz="1400" baseline="30000" dirty="0" err="1" smtClean="0">
                <a:sym typeface="Wingdings" pitchFamily="2" charset="2"/>
              </a:rPr>
              <a:t>Miss</a:t>
            </a:r>
            <a:r>
              <a:rPr lang="en-US" sz="1400" dirty="0" smtClean="0">
                <a:sym typeface="Wingdings" pitchFamily="2" charset="2"/>
              </a:rPr>
              <a:t> VS M</a:t>
            </a:r>
            <a:r>
              <a:rPr lang="en-US" sz="1400" baseline="-25000" dirty="0" smtClean="0">
                <a:sym typeface="Wingdings" pitchFamily="2" charset="2"/>
              </a:rPr>
              <a:t>T </a:t>
            </a:r>
          </a:p>
          <a:p>
            <a:pPr lvl="1"/>
            <a:r>
              <a:rPr lang="en-US" sz="1400" dirty="0" smtClean="0">
                <a:sym typeface="Wingdings" pitchFamily="2" charset="2"/>
              </a:rPr>
              <a:t>Define samples enriched in a given process</a:t>
            </a:r>
          </a:p>
          <a:p>
            <a:pPr lvl="1"/>
            <a:r>
              <a:rPr lang="en-US" sz="1400" dirty="0" smtClean="0">
                <a:sym typeface="Wingdings" pitchFamily="2" charset="2"/>
              </a:rPr>
              <a:t>Constrain MC predictions to data in that region  </a:t>
            </a:r>
            <a:r>
              <a:rPr lang="en-US" sz="1400" i="1" dirty="0" smtClean="0">
                <a:solidFill>
                  <a:srgbClr val="002060"/>
                </a:solidFill>
                <a:sym typeface="Wingdings" pitchFamily="2" charset="2"/>
              </a:rPr>
              <a:t>(rely on MC shapes)</a:t>
            </a:r>
          </a:p>
          <a:p>
            <a:pPr lvl="1"/>
            <a:r>
              <a:rPr lang="en-US" sz="1400" dirty="0" smtClean="0">
                <a:sym typeface="Wingdings" pitchFamily="2" charset="2"/>
              </a:rPr>
              <a:t>Extrapolate to other regions (with MC). </a:t>
            </a:r>
            <a:r>
              <a:rPr lang="en-US" sz="1400" i="1" dirty="0" smtClean="0">
                <a:sym typeface="Wingdings" pitchFamily="2" charset="2"/>
              </a:rPr>
              <a:t>Ex.:</a:t>
            </a:r>
          </a:p>
          <a:p>
            <a:pPr lvl="1">
              <a:buNone/>
            </a:pPr>
            <a:r>
              <a:rPr lang="en-US" sz="1400" dirty="0" err="1" smtClean="0">
                <a:solidFill>
                  <a:schemeClr val="tx2"/>
                </a:solidFill>
                <a:sym typeface="Wingdings" pitchFamily="2" charset="2"/>
              </a:rPr>
              <a:t>N</a:t>
            </a:r>
            <a:r>
              <a:rPr lang="en-US" sz="1400" baseline="30000" dirty="0" err="1" smtClean="0">
                <a:solidFill>
                  <a:schemeClr val="tx2"/>
                </a:solidFill>
                <a:sym typeface="Wingdings" pitchFamily="2" charset="2"/>
              </a:rPr>
              <a:t>tt</a:t>
            </a:r>
            <a:r>
              <a:rPr lang="en-US" sz="1400" baseline="30000" dirty="0" smtClean="0">
                <a:solidFill>
                  <a:schemeClr val="tx2"/>
                </a:solidFill>
                <a:sym typeface="Wingdings" pitchFamily="2" charset="2"/>
              </a:rPr>
              <a:t> </a:t>
            </a:r>
            <a:r>
              <a:rPr lang="en-US" sz="1400" baseline="-25000" dirty="0" smtClean="0">
                <a:solidFill>
                  <a:schemeClr val="tx2"/>
                </a:solidFill>
                <a:sym typeface="Wingdings" pitchFamily="2" charset="2"/>
              </a:rPr>
              <a:t>SR</a:t>
            </a:r>
            <a:r>
              <a:rPr lang="en-US" sz="1400" dirty="0" smtClean="0">
                <a:solidFill>
                  <a:schemeClr val="tx2"/>
                </a:solidFill>
                <a:sym typeface="Wingdings" pitchFamily="2" charset="2"/>
              </a:rPr>
              <a:t> (</a:t>
            </a:r>
            <a:r>
              <a:rPr lang="en-US" sz="1400" dirty="0" err="1" smtClean="0">
                <a:solidFill>
                  <a:schemeClr val="tx2"/>
                </a:solidFill>
                <a:sym typeface="Wingdings" pitchFamily="2" charset="2"/>
              </a:rPr>
              <a:t>pred</a:t>
            </a:r>
            <a:r>
              <a:rPr lang="en-US" sz="1400" dirty="0" smtClean="0">
                <a:solidFill>
                  <a:schemeClr val="tx2"/>
                </a:solidFill>
                <a:sym typeface="Wingdings" pitchFamily="2" charset="2"/>
              </a:rPr>
              <a:t>) =(</a:t>
            </a:r>
            <a:r>
              <a:rPr lang="en-US" sz="1400" dirty="0" err="1" smtClean="0">
                <a:solidFill>
                  <a:schemeClr val="tx2"/>
                </a:solidFill>
                <a:sym typeface="Wingdings" pitchFamily="2" charset="2"/>
              </a:rPr>
              <a:t>N</a:t>
            </a:r>
            <a:r>
              <a:rPr lang="en-US" sz="1400" baseline="30000" dirty="0" err="1" smtClean="0">
                <a:solidFill>
                  <a:schemeClr val="tx2"/>
                </a:solidFill>
                <a:sym typeface="Wingdings" pitchFamily="2" charset="2"/>
              </a:rPr>
              <a:t>data</a:t>
            </a:r>
            <a:r>
              <a:rPr lang="en-US" sz="1400" baseline="-25000" dirty="0" err="1" smtClean="0">
                <a:solidFill>
                  <a:schemeClr val="tx2"/>
                </a:solidFill>
                <a:sym typeface="Wingdings" pitchFamily="2" charset="2"/>
              </a:rPr>
              <a:t>CR</a:t>
            </a:r>
            <a:r>
              <a:rPr lang="en-US" sz="1400" dirty="0" smtClean="0">
                <a:solidFill>
                  <a:schemeClr val="tx2"/>
                </a:solidFill>
                <a:sym typeface="Wingdings" pitchFamily="2" charset="2"/>
              </a:rPr>
              <a:t> –</a:t>
            </a:r>
            <a:r>
              <a:rPr lang="en-US" sz="1400" dirty="0" err="1" smtClean="0">
                <a:solidFill>
                  <a:schemeClr val="tx2"/>
                </a:solidFill>
                <a:sym typeface="Wingdings" pitchFamily="2" charset="2"/>
              </a:rPr>
              <a:t>N</a:t>
            </a:r>
            <a:r>
              <a:rPr lang="en-US" sz="1400" baseline="30000" dirty="0" err="1" smtClean="0">
                <a:solidFill>
                  <a:schemeClr val="tx2"/>
                </a:solidFill>
                <a:sym typeface="Wingdings" pitchFamily="2" charset="2"/>
              </a:rPr>
              <a:t>BkgMC</a:t>
            </a:r>
            <a:r>
              <a:rPr lang="en-US" sz="1400" baseline="-25000" dirty="0" err="1" smtClean="0">
                <a:solidFill>
                  <a:schemeClr val="tx2"/>
                </a:solidFill>
                <a:sym typeface="Wingdings" pitchFamily="2" charset="2"/>
              </a:rPr>
              <a:t>CR</a:t>
            </a:r>
            <a:r>
              <a:rPr lang="en-US" sz="1400" dirty="0" smtClean="0">
                <a:solidFill>
                  <a:schemeClr val="tx2"/>
                </a:solidFill>
                <a:sym typeface="Wingdings" pitchFamily="2" charset="2"/>
              </a:rPr>
              <a:t>)× (</a:t>
            </a:r>
            <a:r>
              <a:rPr lang="en-US" sz="1400" dirty="0" err="1" smtClean="0">
                <a:solidFill>
                  <a:schemeClr val="tx2"/>
                </a:solidFill>
                <a:sym typeface="Wingdings" pitchFamily="2" charset="2"/>
              </a:rPr>
              <a:t>N</a:t>
            </a:r>
            <a:r>
              <a:rPr lang="en-US" sz="1400" baseline="30000" dirty="0" err="1" smtClean="0">
                <a:solidFill>
                  <a:schemeClr val="tx2"/>
                </a:solidFill>
                <a:sym typeface="Wingdings" pitchFamily="2" charset="2"/>
              </a:rPr>
              <a:t>tt</a:t>
            </a:r>
            <a:r>
              <a:rPr lang="en-US" sz="1400" baseline="30000" dirty="0" smtClean="0">
                <a:solidFill>
                  <a:schemeClr val="tx2"/>
                </a:solidFill>
                <a:sym typeface="Wingdings" pitchFamily="2" charset="2"/>
              </a:rPr>
              <a:t> </a:t>
            </a:r>
            <a:r>
              <a:rPr lang="en-US" sz="1400" baseline="-25000" dirty="0" smtClean="0">
                <a:solidFill>
                  <a:schemeClr val="tx2"/>
                </a:solidFill>
                <a:sym typeface="Wingdings" pitchFamily="2" charset="2"/>
              </a:rPr>
              <a:t>SR,MC</a:t>
            </a:r>
            <a:r>
              <a:rPr lang="en-US" sz="1400" dirty="0" smtClean="0">
                <a:solidFill>
                  <a:schemeClr val="tx2"/>
                </a:solidFill>
                <a:sym typeface="Wingdings" pitchFamily="2" charset="2"/>
              </a:rPr>
              <a:t> /</a:t>
            </a:r>
            <a:r>
              <a:rPr lang="en-US" sz="1400" dirty="0" err="1" smtClean="0">
                <a:solidFill>
                  <a:schemeClr val="tx2"/>
                </a:solidFill>
                <a:sym typeface="Wingdings" pitchFamily="2" charset="2"/>
              </a:rPr>
              <a:t>N</a:t>
            </a:r>
            <a:r>
              <a:rPr lang="en-US" sz="1400" baseline="30000" dirty="0" err="1" smtClean="0">
                <a:solidFill>
                  <a:schemeClr val="tx2"/>
                </a:solidFill>
                <a:sym typeface="Wingdings" pitchFamily="2" charset="2"/>
              </a:rPr>
              <a:t>tt</a:t>
            </a:r>
            <a:r>
              <a:rPr lang="en-US" sz="1400" baseline="30000" dirty="0" smtClean="0">
                <a:solidFill>
                  <a:schemeClr val="tx2"/>
                </a:solidFill>
                <a:sym typeface="Wingdings" pitchFamily="2" charset="2"/>
              </a:rPr>
              <a:t> </a:t>
            </a:r>
            <a:r>
              <a:rPr lang="en-US" sz="1400" baseline="-25000" dirty="0" smtClean="0">
                <a:solidFill>
                  <a:schemeClr val="tx2"/>
                </a:solidFill>
                <a:sym typeface="Wingdings" pitchFamily="2" charset="2"/>
              </a:rPr>
              <a:t>CR,MC</a:t>
            </a:r>
            <a:r>
              <a:rPr lang="en-US" sz="1400" dirty="0" smtClean="0">
                <a:solidFill>
                  <a:schemeClr val="tx2"/>
                </a:solidFill>
                <a:sym typeface="Wingdings" pitchFamily="2" charset="2"/>
              </a:rPr>
              <a:t> )</a:t>
            </a:r>
          </a:p>
          <a:p>
            <a:pPr lvl="1"/>
            <a:r>
              <a:rPr lang="en-US" sz="1400" dirty="0" smtClean="0">
                <a:sym typeface="Wingdings" pitchFamily="2" charset="2"/>
              </a:rPr>
              <a:t>Systematic uncertainties on extrapolation factors</a:t>
            </a:r>
          </a:p>
          <a:p>
            <a:pPr>
              <a:buNone/>
            </a:pPr>
            <a:r>
              <a:rPr lang="en-US" sz="1800" dirty="0" smtClean="0"/>
              <a:t> </a:t>
            </a:r>
            <a:endParaRPr lang="en-US" sz="1800" dirty="0"/>
          </a:p>
        </p:txBody>
      </p:sp>
      <p:pic>
        <p:nvPicPr>
          <p:cNvPr id="67588" name="Picture 4" descr="https://atlas.web.cern.ch/Atlas/GROUPS/PHYSICS/PAPERS/susy-1lepton_01/figaux_01c.png"/>
          <p:cNvPicPr>
            <a:picLocks noChangeAspect="1" noChangeArrowheads="1"/>
          </p:cNvPicPr>
          <p:nvPr/>
        </p:nvPicPr>
        <p:blipFill>
          <a:blip r:embed="rId3" cstate="print"/>
          <a:srcRect/>
          <a:stretch>
            <a:fillRect/>
          </a:stretch>
        </p:blipFill>
        <p:spPr bwMode="auto">
          <a:xfrm>
            <a:off x="990600" y="3650479"/>
            <a:ext cx="3200400" cy="2901244"/>
          </a:xfrm>
          <a:prstGeom prst="rect">
            <a:avLst/>
          </a:prstGeom>
          <a:noFill/>
        </p:spPr>
      </p:pic>
      <p:sp>
        <p:nvSpPr>
          <p:cNvPr id="21" name="TextBox 20"/>
          <p:cNvSpPr txBox="1"/>
          <p:nvPr/>
        </p:nvSpPr>
        <p:spPr>
          <a:xfrm>
            <a:off x="609600" y="3276600"/>
            <a:ext cx="4026953" cy="369332"/>
          </a:xfrm>
          <a:prstGeom prst="rect">
            <a:avLst/>
          </a:prstGeom>
          <a:noFill/>
        </p:spPr>
        <p:txBody>
          <a:bodyPr wrap="square" rtlCol="0">
            <a:spAutoFit/>
          </a:bodyPr>
          <a:lstStyle/>
          <a:p>
            <a:r>
              <a:rPr lang="en-US" i="1" dirty="0" smtClean="0">
                <a:solidFill>
                  <a:srgbClr val="C00000"/>
                </a:solidFill>
              </a:rPr>
              <a:t>W-enriched sample</a:t>
            </a:r>
            <a:r>
              <a:rPr lang="en-US" sz="1400" i="1" dirty="0" smtClean="0">
                <a:solidFill>
                  <a:srgbClr val="C00000"/>
                </a:solidFill>
              </a:rPr>
              <a:t>(require &lt; 1 b-tagged jet)</a:t>
            </a:r>
          </a:p>
        </p:txBody>
      </p:sp>
      <p:grpSp>
        <p:nvGrpSpPr>
          <p:cNvPr id="6" name="Group 24"/>
          <p:cNvGrpSpPr/>
          <p:nvPr/>
        </p:nvGrpSpPr>
        <p:grpSpPr>
          <a:xfrm>
            <a:off x="4191002" y="762000"/>
            <a:ext cx="5029198" cy="2933566"/>
            <a:chOff x="3886202" y="838200"/>
            <a:chExt cx="5258988" cy="3200400"/>
          </a:xfrm>
        </p:grpSpPr>
        <p:pic>
          <p:nvPicPr>
            <p:cNvPr id="67586" name="Picture 2" descr="https://atlas.web.cern.ch/Atlas/GROUPS/PHYSICS/PAPERS/susy-1lepton_01/figaux_03a.png"/>
            <p:cNvPicPr>
              <a:picLocks noChangeAspect="1" noChangeArrowheads="1"/>
            </p:cNvPicPr>
            <p:nvPr/>
          </p:nvPicPr>
          <p:blipFill>
            <a:blip r:embed="rId4" cstate="print"/>
            <a:srcRect/>
            <a:stretch>
              <a:fillRect/>
            </a:stretch>
          </p:blipFill>
          <p:spPr bwMode="auto">
            <a:xfrm>
              <a:off x="4419600" y="838200"/>
              <a:ext cx="4725590" cy="3200400"/>
            </a:xfrm>
            <a:prstGeom prst="rect">
              <a:avLst/>
            </a:prstGeom>
            <a:noFill/>
          </p:spPr>
        </p:pic>
        <p:sp>
          <p:nvSpPr>
            <p:cNvPr id="15" name="Oval 14"/>
            <p:cNvSpPr/>
            <p:nvPr/>
          </p:nvSpPr>
          <p:spPr>
            <a:xfrm>
              <a:off x="5791200" y="2362200"/>
              <a:ext cx="533400" cy="457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324600" y="2514600"/>
              <a:ext cx="533400" cy="457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stCxn id="15" idx="3"/>
            </p:cNvCxnSpPr>
            <p:nvPr/>
          </p:nvCxnSpPr>
          <p:spPr>
            <a:xfrm rot="5400000">
              <a:off x="4425181" y="2213466"/>
              <a:ext cx="905155" cy="19831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6" idx="4"/>
            </p:cNvCxnSpPr>
            <p:nvPr/>
          </p:nvCxnSpPr>
          <p:spPr>
            <a:xfrm rot="5400000">
              <a:off x="5921285" y="3327166"/>
              <a:ext cx="1025381" cy="3146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6956325" y="4724400"/>
            <a:ext cx="2111475" cy="584775"/>
          </a:xfrm>
          <a:prstGeom prst="rect">
            <a:avLst/>
          </a:prstGeom>
          <a:solidFill>
            <a:schemeClr val="bg1"/>
          </a:solidFill>
        </p:spPr>
        <p:txBody>
          <a:bodyPr wrap="square" rtlCol="0">
            <a:spAutoFit/>
          </a:bodyPr>
          <a:lstStyle/>
          <a:p>
            <a:r>
              <a:rPr lang="en-US" i="1" dirty="0" smtClean="0">
                <a:solidFill>
                  <a:srgbClr val="C00000"/>
                </a:solidFill>
              </a:rPr>
              <a:t>top-enriched sample</a:t>
            </a:r>
          </a:p>
          <a:p>
            <a:r>
              <a:rPr lang="en-US" sz="1400" i="1" dirty="0" smtClean="0">
                <a:solidFill>
                  <a:srgbClr val="C00000"/>
                </a:solidFill>
              </a:rPr>
              <a:t>(require ≥ 1 b-tagged jet)</a:t>
            </a:r>
            <a:endParaRPr lang="en-US" sz="1400" i="1" dirty="0">
              <a:solidFill>
                <a:srgbClr val="C00000"/>
              </a:solidFill>
            </a:endParaRPr>
          </a:p>
        </p:txBody>
      </p:sp>
      <p:sp>
        <p:nvSpPr>
          <p:cNvPr id="19" name="Rectangle 18"/>
          <p:cNvSpPr/>
          <p:nvPr/>
        </p:nvSpPr>
        <p:spPr>
          <a:xfrm>
            <a:off x="7848600" y="838200"/>
            <a:ext cx="1295400" cy="12192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10791"/>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 background estimation (II) </a:t>
            </a:r>
            <a:endParaRPr lang="en-US" dirty="0"/>
          </a:p>
        </p:txBody>
      </p:sp>
      <p:sp>
        <p:nvSpPr>
          <p:cNvPr id="3" name="Date Placeholder 2"/>
          <p:cNvSpPr>
            <a:spLocks noGrp="1"/>
          </p:cNvSpPr>
          <p:nvPr>
            <p:ph type="dt" sz="half" idx="10"/>
          </p:nvPr>
        </p:nvSpPr>
        <p:spPr/>
        <p:txBody>
          <a:bodyPr/>
          <a:lstStyle/>
          <a:p>
            <a:r>
              <a:rPr lang="en-US" smtClean="0"/>
              <a:t>18/5/2011</a:t>
            </a:r>
            <a:endParaRPr lang="en-US" dirty="0"/>
          </a:p>
        </p:txBody>
      </p:sp>
      <p:sp>
        <p:nvSpPr>
          <p:cNvPr id="4" name="Footer Placeholder 3"/>
          <p:cNvSpPr>
            <a:spLocks noGrp="1"/>
          </p:cNvSpPr>
          <p:nvPr>
            <p:ph type="ftr" sz="quarter" idx="11"/>
          </p:nvPr>
        </p:nvSpPr>
        <p:spPr/>
        <p:txBody>
          <a:bodyPr/>
          <a:lstStyle/>
          <a:p>
            <a:r>
              <a:rPr lang="en-US" smtClean="0"/>
              <a:t>Monica D'Onofrio, West Coast ATLAS Forum 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dirty="0"/>
          </a:p>
        </p:txBody>
      </p:sp>
      <p:grpSp>
        <p:nvGrpSpPr>
          <p:cNvPr id="6" name="Group 24"/>
          <p:cNvGrpSpPr/>
          <p:nvPr/>
        </p:nvGrpSpPr>
        <p:grpSpPr>
          <a:xfrm>
            <a:off x="4624894" y="762000"/>
            <a:ext cx="4519107" cy="2933566"/>
            <a:chOff x="4419600" y="838200"/>
            <a:chExt cx="4725590" cy="3200400"/>
          </a:xfrm>
        </p:grpSpPr>
        <p:pic>
          <p:nvPicPr>
            <p:cNvPr id="67586" name="Picture 2" descr="https://atlas.web.cern.ch/Atlas/GROUPS/PHYSICS/PAPERS/susy-1lepton_01/figaux_03a.png"/>
            <p:cNvPicPr>
              <a:picLocks noChangeAspect="1" noChangeArrowheads="1"/>
            </p:cNvPicPr>
            <p:nvPr/>
          </p:nvPicPr>
          <p:blipFill>
            <a:blip r:embed="rId3" cstate="print"/>
            <a:srcRect/>
            <a:stretch>
              <a:fillRect/>
            </a:stretch>
          </p:blipFill>
          <p:spPr bwMode="auto">
            <a:xfrm>
              <a:off x="4419600" y="838200"/>
              <a:ext cx="4725590" cy="3200400"/>
            </a:xfrm>
            <a:prstGeom prst="rect">
              <a:avLst/>
            </a:prstGeom>
            <a:noFill/>
          </p:spPr>
        </p:pic>
        <p:sp>
          <p:nvSpPr>
            <p:cNvPr id="14" name="Oval 13"/>
            <p:cNvSpPr/>
            <p:nvPr/>
          </p:nvSpPr>
          <p:spPr>
            <a:xfrm>
              <a:off x="5334000" y="2971800"/>
              <a:ext cx="533400" cy="4572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21"/>
          <p:cNvSpPr/>
          <p:nvPr/>
        </p:nvSpPr>
        <p:spPr>
          <a:xfrm>
            <a:off x="5257800" y="1066800"/>
            <a:ext cx="1752600" cy="11430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257800" y="2209800"/>
            <a:ext cx="762000" cy="533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096000" y="2667000"/>
            <a:ext cx="2286000" cy="6096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934200" y="1066800"/>
            <a:ext cx="838200" cy="1676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rot="10800000" flipV="1">
            <a:off x="3810000" y="2209800"/>
            <a:ext cx="13716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0800000" flipV="1">
            <a:off x="3962400" y="2057400"/>
            <a:ext cx="3352800" cy="167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514600" y="3781961"/>
            <a:ext cx="1828800" cy="2062103"/>
          </a:xfrm>
          <a:prstGeom prst="rect">
            <a:avLst/>
          </a:prstGeom>
          <a:noFill/>
        </p:spPr>
        <p:txBody>
          <a:bodyPr wrap="square" rtlCol="0">
            <a:spAutoFit/>
          </a:bodyPr>
          <a:lstStyle/>
          <a:p>
            <a:r>
              <a:rPr lang="en-US" sz="1600" dirty="0" smtClean="0"/>
              <a:t>Additional control regions at low M</a:t>
            </a:r>
            <a:r>
              <a:rPr lang="en-US" sz="1600" baseline="-25000" dirty="0" smtClean="0"/>
              <a:t>T </a:t>
            </a:r>
            <a:r>
              <a:rPr lang="en-US" sz="1600" dirty="0" smtClean="0"/>
              <a:t>or low Missing E</a:t>
            </a:r>
            <a:r>
              <a:rPr lang="en-US" sz="1600" baseline="-25000" dirty="0" smtClean="0"/>
              <a:t>T </a:t>
            </a:r>
            <a:r>
              <a:rPr lang="en-US" sz="1600" dirty="0" smtClean="0"/>
              <a:t>used to validate the assumption on MC shape.</a:t>
            </a:r>
          </a:p>
          <a:p>
            <a:endParaRPr lang="en-US" sz="1600" dirty="0" smtClean="0"/>
          </a:p>
          <a:p>
            <a:r>
              <a:rPr lang="en-US" sz="1600" dirty="0" smtClean="0"/>
              <a:t>Pull: </a:t>
            </a:r>
            <a:endParaRPr lang="en-US" sz="1600" dirty="0"/>
          </a:p>
        </p:txBody>
      </p:sp>
      <p:pic>
        <p:nvPicPr>
          <p:cNvPr id="37" name="Picture 2" descr="https://atlas.web.cern.ch/Atlas/GROUPS/PHYSICS/PAPERS/susy-1lepton_01/figaux_05a.png"/>
          <p:cNvPicPr>
            <a:picLocks noChangeAspect="1" noChangeArrowheads="1"/>
          </p:cNvPicPr>
          <p:nvPr/>
        </p:nvPicPr>
        <p:blipFill>
          <a:blip r:embed="rId4" cstate="print"/>
          <a:srcRect/>
          <a:stretch>
            <a:fillRect/>
          </a:stretch>
        </p:blipFill>
        <p:spPr bwMode="auto">
          <a:xfrm>
            <a:off x="381000" y="3276600"/>
            <a:ext cx="2087592" cy="3200399"/>
          </a:xfrm>
          <a:prstGeom prst="rect">
            <a:avLst/>
          </a:prstGeom>
          <a:noFill/>
        </p:spPr>
      </p:pic>
      <p:graphicFrame>
        <p:nvGraphicFramePr>
          <p:cNvPr id="81922" name="Object 2"/>
          <p:cNvGraphicFramePr>
            <a:graphicFrameLocks noChangeAspect="1"/>
          </p:cNvGraphicFramePr>
          <p:nvPr/>
        </p:nvGraphicFramePr>
        <p:xfrm>
          <a:off x="3048000" y="5486400"/>
          <a:ext cx="919163" cy="533400"/>
        </p:xfrm>
        <a:graphic>
          <a:graphicData uri="http://schemas.openxmlformats.org/presentationml/2006/ole">
            <p:oleObj spid="_x0000_s140290" name="Equation" r:id="rId5" imgW="787320" imgH="457200" progId="Equation.3">
              <p:embed/>
            </p:oleObj>
          </a:graphicData>
        </a:graphic>
      </p:graphicFrame>
      <p:cxnSp>
        <p:nvCxnSpPr>
          <p:cNvPr id="39" name="Straight Arrow Connector 38"/>
          <p:cNvCxnSpPr/>
          <p:nvPr/>
        </p:nvCxnSpPr>
        <p:spPr>
          <a:xfrm rot="16200000" flipH="1">
            <a:off x="5676900" y="3390900"/>
            <a:ext cx="838200" cy="3048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181600" y="4038600"/>
            <a:ext cx="3461845" cy="369332"/>
          </a:xfrm>
          <a:prstGeom prst="rect">
            <a:avLst/>
          </a:prstGeom>
          <a:noFill/>
        </p:spPr>
        <p:txBody>
          <a:bodyPr wrap="none" rtlCol="0">
            <a:spAutoFit/>
          </a:bodyPr>
          <a:lstStyle/>
          <a:p>
            <a:r>
              <a:rPr lang="en-US" dirty="0" smtClean="0">
                <a:solidFill>
                  <a:schemeClr val="tx2"/>
                </a:solidFill>
              </a:rPr>
              <a:t>Used to estimate QCD in other CR</a:t>
            </a:r>
            <a:endParaRPr lang="en-US" dirty="0">
              <a:solidFill>
                <a:schemeClr val="tx2"/>
              </a:solidFill>
            </a:endParaRPr>
          </a:p>
        </p:txBody>
      </p:sp>
      <p:sp>
        <p:nvSpPr>
          <p:cNvPr id="27" name="Content Placeholder 10"/>
          <p:cNvSpPr txBox="1">
            <a:spLocks/>
          </p:cNvSpPr>
          <p:nvPr/>
        </p:nvSpPr>
        <p:spPr>
          <a:xfrm>
            <a:off x="76200" y="914400"/>
            <a:ext cx="4495800" cy="23622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     Exploit use of control regions:</a:t>
            </a:r>
            <a:endParaRPr kumimoji="0" lang="en-US" sz="1800" b="0" i="0" u="none" strike="noStrike" kern="1200" cap="none" spc="0" normalizeH="0" baseline="0" noProof="0" smtClean="0">
              <a:ln>
                <a:noFill/>
              </a:ln>
              <a:solidFill>
                <a:srgbClr val="7030A0"/>
              </a:solidFill>
              <a:effectLst/>
              <a:uLnTx/>
              <a:uFillTx/>
              <a:latin typeface="+mn-lt"/>
              <a:ea typeface="+mn-ea"/>
              <a:cs typeface="+mn-cs"/>
              <a:sym typeface="Wingdings" pitchFamily="2" charset="2"/>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Wingdings" pitchFamily="2" charset="2"/>
              </a:rPr>
              <a:t>Based on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Wingdings" pitchFamily="2" charset="2"/>
              </a:rPr>
              <a:t>T</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Wingdings" pitchFamily="2" charset="2"/>
              </a:rPr>
              <a:t>Miss</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Wingdings" pitchFamily="2" charset="2"/>
              </a:rPr>
              <a:t> VS M</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Wingdings" pitchFamily="2" charset="2"/>
              </a:rPr>
              <a:t>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Wingdings" pitchFamily="2" charset="2"/>
              </a:rPr>
              <a:t>Define samples enriched in a given process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Wingdings" pitchFamily="2" charset="2"/>
              </a:rPr>
              <a:t>Constrain MC predictions to data in that region  </a:t>
            </a:r>
            <a:r>
              <a:rPr kumimoji="0" lang="en-US" sz="1400" b="0" i="1" u="none" strike="noStrike" kern="1200" cap="none" spc="0" normalizeH="0" baseline="0" noProof="0" smtClean="0">
                <a:ln>
                  <a:noFill/>
                </a:ln>
                <a:solidFill>
                  <a:srgbClr val="002060"/>
                </a:solidFill>
                <a:effectLst/>
                <a:uLnTx/>
                <a:uFillTx/>
                <a:latin typeface="+mn-lt"/>
                <a:ea typeface="+mn-ea"/>
                <a:cs typeface="+mn-cs"/>
                <a:sym typeface="Wingdings" pitchFamily="2" charset="2"/>
              </a:rPr>
              <a:t>(rely on MC shapes)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Wingdings" pitchFamily="2" charset="2"/>
              </a:rPr>
              <a:t>Extrapolate to other regions (with MC). </a:t>
            </a:r>
            <a:r>
              <a:rPr kumimoji="0" lang="en-US" sz="1400" b="0" i="1" u="none" strike="noStrike" kern="1200" cap="none" spc="0" normalizeH="0" baseline="0" noProof="0" smtClean="0">
                <a:ln>
                  <a:noFill/>
                </a:ln>
                <a:solidFill>
                  <a:schemeClr val="tx1"/>
                </a:solidFill>
                <a:effectLst/>
                <a:uLnTx/>
                <a:uFillTx/>
                <a:latin typeface="+mn-lt"/>
                <a:ea typeface="+mn-ea"/>
                <a:cs typeface="+mn-cs"/>
                <a:sym typeface="Wingdings" pitchFamily="2" charset="2"/>
              </a:rPr>
              <a:t>Ex.:</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0" u="none" strike="noStrike" kern="1200" cap="none" spc="0" normalizeH="0" baseline="0" noProof="0" smtClean="0">
                <a:ln>
                  <a:noFill/>
                </a:ln>
                <a:solidFill>
                  <a:schemeClr val="tx2"/>
                </a:solidFill>
                <a:effectLst/>
                <a:uLnTx/>
                <a:uFillTx/>
                <a:latin typeface="+mn-lt"/>
                <a:ea typeface="+mn-ea"/>
                <a:cs typeface="+mn-cs"/>
                <a:sym typeface="Wingdings" pitchFamily="2" charset="2"/>
              </a:rPr>
              <a:t>N</a:t>
            </a:r>
            <a:r>
              <a:rPr kumimoji="0" lang="en-US" sz="1400" b="0" i="0" u="none" strike="noStrike" kern="1200" cap="none" spc="0" normalizeH="0" baseline="30000" noProof="0" smtClean="0">
                <a:ln>
                  <a:noFill/>
                </a:ln>
                <a:solidFill>
                  <a:schemeClr val="tx2"/>
                </a:solidFill>
                <a:effectLst/>
                <a:uLnTx/>
                <a:uFillTx/>
                <a:latin typeface="+mn-lt"/>
                <a:ea typeface="+mn-ea"/>
                <a:cs typeface="+mn-cs"/>
                <a:sym typeface="Wingdings" pitchFamily="2" charset="2"/>
              </a:rPr>
              <a:t>tt </a:t>
            </a:r>
            <a:r>
              <a:rPr kumimoji="0" lang="en-US" sz="1400" b="0" i="0" u="none" strike="noStrike" kern="1200" cap="none" spc="0" normalizeH="0" baseline="-25000" noProof="0" smtClean="0">
                <a:ln>
                  <a:noFill/>
                </a:ln>
                <a:solidFill>
                  <a:schemeClr val="tx2"/>
                </a:solidFill>
                <a:effectLst/>
                <a:uLnTx/>
                <a:uFillTx/>
                <a:latin typeface="+mn-lt"/>
                <a:ea typeface="+mn-ea"/>
                <a:cs typeface="+mn-cs"/>
                <a:sym typeface="Wingdings" pitchFamily="2" charset="2"/>
              </a:rPr>
              <a:t>SR</a:t>
            </a:r>
            <a:r>
              <a:rPr kumimoji="0" lang="en-US" sz="1400" b="0" i="0" u="none" strike="noStrike" kern="1200" cap="none" spc="0" normalizeH="0" baseline="0" noProof="0" smtClean="0">
                <a:ln>
                  <a:noFill/>
                </a:ln>
                <a:solidFill>
                  <a:schemeClr val="tx2"/>
                </a:solidFill>
                <a:effectLst/>
                <a:uLnTx/>
                <a:uFillTx/>
                <a:latin typeface="+mn-lt"/>
                <a:ea typeface="+mn-ea"/>
                <a:cs typeface="+mn-cs"/>
                <a:sym typeface="Wingdings" pitchFamily="2" charset="2"/>
              </a:rPr>
              <a:t> (pred) =(N</a:t>
            </a:r>
            <a:r>
              <a:rPr kumimoji="0" lang="en-US" sz="1400" b="0" i="0" u="none" strike="noStrike" kern="1200" cap="none" spc="0" normalizeH="0" baseline="30000" noProof="0" smtClean="0">
                <a:ln>
                  <a:noFill/>
                </a:ln>
                <a:solidFill>
                  <a:schemeClr val="tx2"/>
                </a:solidFill>
                <a:effectLst/>
                <a:uLnTx/>
                <a:uFillTx/>
                <a:latin typeface="+mn-lt"/>
                <a:ea typeface="+mn-ea"/>
                <a:cs typeface="+mn-cs"/>
                <a:sym typeface="Wingdings" pitchFamily="2" charset="2"/>
              </a:rPr>
              <a:t>data</a:t>
            </a:r>
            <a:r>
              <a:rPr kumimoji="0" lang="en-US" sz="1400" b="0" i="0" u="none" strike="noStrike" kern="1200" cap="none" spc="0" normalizeH="0" baseline="-25000" noProof="0" smtClean="0">
                <a:ln>
                  <a:noFill/>
                </a:ln>
                <a:solidFill>
                  <a:schemeClr val="tx2"/>
                </a:solidFill>
                <a:effectLst/>
                <a:uLnTx/>
                <a:uFillTx/>
                <a:latin typeface="+mn-lt"/>
                <a:ea typeface="+mn-ea"/>
                <a:cs typeface="+mn-cs"/>
                <a:sym typeface="Wingdings" pitchFamily="2" charset="2"/>
              </a:rPr>
              <a:t>CR</a:t>
            </a:r>
            <a:r>
              <a:rPr kumimoji="0" lang="en-US" sz="1400" b="0" i="0" u="none" strike="noStrike" kern="1200" cap="none" spc="0" normalizeH="0" baseline="0" noProof="0" smtClean="0">
                <a:ln>
                  <a:noFill/>
                </a:ln>
                <a:solidFill>
                  <a:schemeClr val="tx2"/>
                </a:solidFill>
                <a:effectLst/>
                <a:uLnTx/>
                <a:uFillTx/>
                <a:latin typeface="+mn-lt"/>
                <a:ea typeface="+mn-ea"/>
                <a:cs typeface="+mn-cs"/>
                <a:sym typeface="Wingdings" pitchFamily="2" charset="2"/>
              </a:rPr>
              <a:t> –N</a:t>
            </a:r>
            <a:r>
              <a:rPr kumimoji="0" lang="en-US" sz="1400" b="0" i="0" u="none" strike="noStrike" kern="1200" cap="none" spc="0" normalizeH="0" baseline="30000" noProof="0" smtClean="0">
                <a:ln>
                  <a:noFill/>
                </a:ln>
                <a:solidFill>
                  <a:schemeClr val="tx2"/>
                </a:solidFill>
                <a:effectLst/>
                <a:uLnTx/>
                <a:uFillTx/>
                <a:latin typeface="+mn-lt"/>
                <a:ea typeface="+mn-ea"/>
                <a:cs typeface="+mn-cs"/>
                <a:sym typeface="Wingdings" pitchFamily="2" charset="2"/>
              </a:rPr>
              <a:t>BkgMC</a:t>
            </a:r>
            <a:r>
              <a:rPr kumimoji="0" lang="en-US" sz="1400" b="0" i="0" u="none" strike="noStrike" kern="1200" cap="none" spc="0" normalizeH="0" baseline="-25000" noProof="0" smtClean="0">
                <a:ln>
                  <a:noFill/>
                </a:ln>
                <a:solidFill>
                  <a:schemeClr val="tx2"/>
                </a:solidFill>
                <a:effectLst/>
                <a:uLnTx/>
                <a:uFillTx/>
                <a:latin typeface="+mn-lt"/>
                <a:ea typeface="+mn-ea"/>
                <a:cs typeface="+mn-cs"/>
                <a:sym typeface="Wingdings" pitchFamily="2" charset="2"/>
              </a:rPr>
              <a:t>CR</a:t>
            </a:r>
            <a:r>
              <a:rPr kumimoji="0" lang="en-US" sz="1400" b="0" i="0" u="none" strike="noStrike" kern="1200" cap="none" spc="0" normalizeH="0" baseline="0" noProof="0" smtClean="0">
                <a:ln>
                  <a:noFill/>
                </a:ln>
                <a:solidFill>
                  <a:schemeClr val="tx2"/>
                </a:solidFill>
                <a:effectLst/>
                <a:uLnTx/>
                <a:uFillTx/>
                <a:latin typeface="+mn-lt"/>
                <a:ea typeface="+mn-ea"/>
                <a:cs typeface="+mn-cs"/>
                <a:sym typeface="Wingdings" pitchFamily="2" charset="2"/>
              </a:rPr>
              <a:t>)× (N</a:t>
            </a:r>
            <a:r>
              <a:rPr kumimoji="0" lang="en-US" sz="1400" b="0" i="0" u="none" strike="noStrike" kern="1200" cap="none" spc="0" normalizeH="0" baseline="30000" noProof="0" smtClean="0">
                <a:ln>
                  <a:noFill/>
                </a:ln>
                <a:solidFill>
                  <a:schemeClr val="tx2"/>
                </a:solidFill>
                <a:effectLst/>
                <a:uLnTx/>
                <a:uFillTx/>
                <a:latin typeface="+mn-lt"/>
                <a:ea typeface="+mn-ea"/>
                <a:cs typeface="+mn-cs"/>
                <a:sym typeface="Wingdings" pitchFamily="2" charset="2"/>
              </a:rPr>
              <a:t>tt </a:t>
            </a:r>
            <a:r>
              <a:rPr kumimoji="0" lang="en-US" sz="1400" b="0" i="0" u="none" strike="noStrike" kern="1200" cap="none" spc="0" normalizeH="0" baseline="-25000" noProof="0" smtClean="0">
                <a:ln>
                  <a:noFill/>
                </a:ln>
                <a:solidFill>
                  <a:schemeClr val="tx2"/>
                </a:solidFill>
                <a:effectLst/>
                <a:uLnTx/>
                <a:uFillTx/>
                <a:latin typeface="+mn-lt"/>
                <a:ea typeface="+mn-ea"/>
                <a:cs typeface="+mn-cs"/>
                <a:sym typeface="Wingdings" pitchFamily="2" charset="2"/>
              </a:rPr>
              <a:t>SR,MC</a:t>
            </a:r>
            <a:r>
              <a:rPr kumimoji="0" lang="en-US" sz="1400" b="0" i="0" u="none" strike="noStrike" kern="1200" cap="none" spc="0" normalizeH="0" baseline="0" noProof="0" smtClean="0">
                <a:ln>
                  <a:noFill/>
                </a:ln>
                <a:solidFill>
                  <a:schemeClr val="tx2"/>
                </a:solidFill>
                <a:effectLst/>
                <a:uLnTx/>
                <a:uFillTx/>
                <a:latin typeface="+mn-lt"/>
                <a:ea typeface="+mn-ea"/>
                <a:cs typeface="+mn-cs"/>
                <a:sym typeface="Wingdings" pitchFamily="2" charset="2"/>
              </a:rPr>
              <a:t> /N</a:t>
            </a:r>
            <a:r>
              <a:rPr kumimoji="0" lang="en-US" sz="1400" b="0" i="0" u="none" strike="noStrike" kern="1200" cap="none" spc="0" normalizeH="0" baseline="30000" noProof="0" smtClean="0">
                <a:ln>
                  <a:noFill/>
                </a:ln>
                <a:solidFill>
                  <a:schemeClr val="tx2"/>
                </a:solidFill>
                <a:effectLst/>
                <a:uLnTx/>
                <a:uFillTx/>
                <a:latin typeface="+mn-lt"/>
                <a:ea typeface="+mn-ea"/>
                <a:cs typeface="+mn-cs"/>
                <a:sym typeface="Wingdings" pitchFamily="2" charset="2"/>
              </a:rPr>
              <a:t>tt </a:t>
            </a:r>
            <a:r>
              <a:rPr kumimoji="0" lang="en-US" sz="1400" b="0" i="0" u="none" strike="noStrike" kern="1200" cap="none" spc="0" normalizeH="0" baseline="-25000" noProof="0" smtClean="0">
                <a:ln>
                  <a:noFill/>
                </a:ln>
                <a:solidFill>
                  <a:schemeClr val="tx2"/>
                </a:solidFill>
                <a:effectLst/>
                <a:uLnTx/>
                <a:uFillTx/>
                <a:latin typeface="+mn-lt"/>
                <a:ea typeface="+mn-ea"/>
                <a:cs typeface="+mn-cs"/>
                <a:sym typeface="Wingdings" pitchFamily="2" charset="2"/>
              </a:rPr>
              <a:t>CR,MC</a:t>
            </a:r>
            <a:r>
              <a:rPr kumimoji="0" lang="en-US" sz="1400" b="0" i="0" u="none" strike="noStrike" kern="1200" cap="none" spc="0" normalizeH="0" baseline="0" noProof="0" smtClean="0">
                <a:ln>
                  <a:noFill/>
                </a:ln>
                <a:solidFill>
                  <a:schemeClr val="tx2"/>
                </a:solidFill>
                <a:effectLst/>
                <a:uLnTx/>
                <a:uFillTx/>
                <a:latin typeface="+mn-lt"/>
                <a:ea typeface="+mn-ea"/>
                <a:cs typeface="+mn-cs"/>
                <a:sym typeface="Wingdings" pitchFamily="2" charset="2"/>
              </a:rPr>
              <a: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Wingdings" pitchFamily="2" charset="2"/>
              </a:rPr>
              <a:t>Systematic uncertainties on extrapolation factors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Text Box 13"/>
          <p:cNvSpPr txBox="1">
            <a:spLocks noChangeArrowheads="1"/>
          </p:cNvSpPr>
          <p:nvPr/>
        </p:nvSpPr>
        <p:spPr bwMode="auto">
          <a:xfrm>
            <a:off x="4800600" y="4772561"/>
            <a:ext cx="4267200" cy="1323439"/>
          </a:xfrm>
          <a:prstGeom prst="rect">
            <a:avLst/>
          </a:prstGeom>
          <a:solidFill>
            <a:schemeClr val="bg1"/>
          </a:solidFill>
          <a:ln w="28575">
            <a:noFill/>
            <a:miter lim="800000"/>
            <a:headEnd/>
            <a:tailEnd/>
          </a:ln>
          <a:effectLst/>
        </p:spPr>
        <p:txBody>
          <a:bodyPr wrap="square">
            <a:spAutoFit/>
          </a:bodyPr>
          <a:lstStyle/>
          <a:p>
            <a:pPr marL="419100" indent="-419100">
              <a:buFont typeface="Wingdings" pitchFamily="2" charset="2"/>
              <a:buNone/>
            </a:pPr>
            <a:r>
              <a:rPr lang="en-US" sz="1600" u="sng" dirty="0">
                <a:sym typeface="Symbol" pitchFamily="18" charset="2"/>
              </a:rPr>
              <a:t>Main uncertainties:</a:t>
            </a:r>
          </a:p>
          <a:p>
            <a:pPr marL="419100" indent="-419100">
              <a:buFont typeface="Wingdings" pitchFamily="2" charset="2"/>
              <a:buAutoNum type="arabicPeriod"/>
            </a:pPr>
            <a:r>
              <a:rPr lang="en-US" sz="1600" b="1" u="sng" dirty="0" smtClean="0">
                <a:sym typeface="Symbol" pitchFamily="18" charset="2"/>
              </a:rPr>
              <a:t>Theory/modeling:</a:t>
            </a:r>
            <a:r>
              <a:rPr lang="en-US" sz="1600" b="1" dirty="0" smtClean="0">
                <a:sym typeface="Symbol" pitchFamily="18" charset="2"/>
              </a:rPr>
              <a:t> </a:t>
            </a:r>
            <a:r>
              <a:rPr lang="en-US" sz="1600" b="1" dirty="0">
                <a:sym typeface="Symbol" pitchFamily="18" charset="2"/>
              </a:rPr>
              <a:t>50% </a:t>
            </a:r>
            <a:r>
              <a:rPr lang="en-US" sz="1600" b="1" dirty="0" err="1">
                <a:sym typeface="Symbol" pitchFamily="18" charset="2"/>
              </a:rPr>
              <a:t>W+jets</a:t>
            </a:r>
            <a:r>
              <a:rPr lang="en-US" sz="1600" b="1" dirty="0">
                <a:sym typeface="Symbol" pitchFamily="18" charset="2"/>
              </a:rPr>
              <a:t> </a:t>
            </a:r>
            <a:r>
              <a:rPr lang="en-US" sz="1600" dirty="0">
                <a:sym typeface="Symbol" pitchFamily="18" charset="2"/>
              </a:rPr>
              <a:t>(uncertainty on </a:t>
            </a:r>
            <a:r>
              <a:rPr lang="en-US" sz="1600" dirty="0" err="1">
                <a:sym typeface="Symbol" pitchFamily="18" charset="2"/>
              </a:rPr>
              <a:t>m</a:t>
            </a:r>
            <a:r>
              <a:rPr lang="en-US" sz="1600" baseline="-25000" dirty="0" err="1">
                <a:sym typeface="Symbol" pitchFamily="18" charset="2"/>
              </a:rPr>
              <a:t>eff</a:t>
            </a:r>
            <a:r>
              <a:rPr lang="en-US" sz="1600" dirty="0">
                <a:sym typeface="Symbol" pitchFamily="18" charset="2"/>
              </a:rPr>
              <a:t> NLO shape), 25% top (comparison between generators</a:t>
            </a:r>
            <a:r>
              <a:rPr lang="en-US" sz="1600" dirty="0" smtClean="0">
                <a:sym typeface="Symbol" pitchFamily="18" charset="2"/>
              </a:rPr>
              <a:t>)</a:t>
            </a:r>
            <a:endParaRPr lang="en-US" sz="1600" dirty="0">
              <a:sym typeface="Symbol" pitchFamily="18" charset="2"/>
            </a:endParaRPr>
          </a:p>
          <a:p>
            <a:pPr marL="419100" indent="-419100">
              <a:buFont typeface="Wingdings" pitchFamily="2" charset="2"/>
              <a:buAutoNum type="arabicPeriod"/>
            </a:pPr>
            <a:r>
              <a:rPr lang="en-US" sz="1600" u="sng" dirty="0">
                <a:sym typeface="Symbol" pitchFamily="18" charset="2"/>
              </a:rPr>
              <a:t>B-tagging:</a:t>
            </a:r>
            <a:r>
              <a:rPr lang="en-US" sz="1600" dirty="0">
                <a:sym typeface="Symbol" pitchFamily="18" charset="2"/>
              </a:rPr>
              <a:t> ~ [10-25]%</a:t>
            </a:r>
            <a:endParaRPr lang="en-US" sz="1600" u="sng" dirty="0">
              <a:sym typeface="Symbol" pitchFamily="18" charset="2"/>
            </a:endParaRPr>
          </a:p>
        </p:txBody>
      </p:sp>
    </p:spTree>
  </p:cSld>
  <p:clrMapOvr>
    <a:masterClrMapping/>
  </p:clrMapOvr>
  <p:transition advTm="85301"/>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Likelihood method (1-lepton)</a:t>
            </a:r>
            <a:endParaRPr lang="en-US" dirty="0"/>
          </a:p>
        </p:txBody>
      </p:sp>
      <p:sp>
        <p:nvSpPr>
          <p:cNvPr id="3" name="Content Placeholder 2"/>
          <p:cNvSpPr>
            <a:spLocks noGrp="1"/>
          </p:cNvSpPr>
          <p:nvPr>
            <p:ph idx="1"/>
          </p:nvPr>
        </p:nvSpPr>
        <p:spPr>
          <a:xfrm>
            <a:off x="304800" y="838200"/>
            <a:ext cx="8534400" cy="5410200"/>
          </a:xfrm>
        </p:spPr>
        <p:txBody>
          <a:bodyPr>
            <a:normAutofit/>
          </a:bodyPr>
          <a:lstStyle/>
          <a:p>
            <a:r>
              <a:rPr lang="en-US" sz="2000" dirty="0" smtClean="0">
                <a:sym typeface="Symbol" pitchFamily="18" charset="2"/>
              </a:rPr>
              <a:t>Fill all useful information into a likelihood =&gt; minimize to estimate </a:t>
            </a:r>
            <a:r>
              <a:rPr lang="en-US" sz="2000" dirty="0" err="1" smtClean="0">
                <a:sym typeface="Symbol" pitchFamily="18" charset="2"/>
              </a:rPr>
              <a:t>bkgs</a:t>
            </a:r>
            <a:endParaRPr lang="en-US" sz="2000" dirty="0" smtClean="0">
              <a:sym typeface="Symbol" pitchFamily="18" charset="2"/>
            </a:endParaRPr>
          </a:p>
          <a:p>
            <a:pPr marL="819150" lvl="1" indent="-419100">
              <a:buNone/>
            </a:pPr>
            <a:endParaRPr lang="en-US" sz="1200" dirty="0" smtClean="0">
              <a:latin typeface="Candara" pitchFamily="34" charset="0"/>
              <a:sym typeface="Symbol" pitchFamily="18" charset="2"/>
            </a:endParaRPr>
          </a:p>
          <a:p>
            <a:pPr marL="819150" lvl="1" indent="-419100">
              <a:buFont typeface="Wingdings" pitchFamily="2" charset="2"/>
              <a:buChar char="Ø"/>
            </a:pPr>
            <a:endParaRPr lang="en-US" sz="1200" dirty="0" smtClean="0">
              <a:latin typeface="Candara" pitchFamily="34" charset="0"/>
              <a:sym typeface="Symbol" pitchFamily="18" charset="2"/>
            </a:endParaRPr>
          </a:p>
          <a:p>
            <a:pPr marL="819150" lvl="1" indent="-419100">
              <a:buFont typeface="Wingdings" pitchFamily="2" charset="2"/>
              <a:buChar char="Ø"/>
            </a:pPr>
            <a:r>
              <a:rPr lang="en-US" sz="1600" dirty="0" smtClean="0">
                <a:latin typeface="Candara" pitchFamily="34" charset="0"/>
                <a:sym typeface="Symbol" pitchFamily="18" charset="2"/>
              </a:rPr>
              <a:t>One  </a:t>
            </a:r>
            <a:r>
              <a:rPr lang="en-US" sz="1600" dirty="0" err="1" smtClean="0">
                <a:latin typeface="Candara" pitchFamily="34" charset="0"/>
                <a:sym typeface="Symbol" pitchFamily="18" charset="2"/>
              </a:rPr>
              <a:t>poisson</a:t>
            </a:r>
            <a:r>
              <a:rPr lang="en-US" sz="1600" dirty="0" smtClean="0">
                <a:latin typeface="Candara" pitchFamily="34" charset="0"/>
                <a:sym typeface="Symbol" pitchFamily="18" charset="2"/>
              </a:rPr>
              <a:t> for signal region and </a:t>
            </a:r>
            <a:r>
              <a:rPr lang="en-US" sz="1600" dirty="0" smtClean="0">
                <a:sym typeface="Symbol" pitchFamily="18" charset="2"/>
              </a:rPr>
              <a:t>for each</a:t>
            </a:r>
            <a:r>
              <a:rPr lang="en-US" sz="1600" dirty="0" smtClean="0">
                <a:latin typeface="Candara" pitchFamily="34" charset="0"/>
                <a:sym typeface="Symbol" pitchFamily="18" charset="2"/>
              </a:rPr>
              <a:t> control region 			</a:t>
            </a:r>
          </a:p>
          <a:p>
            <a:pPr marL="819150" lvl="1" indent="-419100">
              <a:buNone/>
            </a:pPr>
            <a:r>
              <a:rPr lang="en-US" sz="1600" dirty="0" smtClean="0">
                <a:latin typeface="Candara" pitchFamily="34" charset="0"/>
                <a:sym typeface="Symbol" pitchFamily="18" charset="2"/>
              </a:rPr>
              <a:t>            </a:t>
            </a:r>
            <a:r>
              <a:rPr lang="en-US" sz="1600" b="1" dirty="0" smtClean="0">
                <a:latin typeface="Candara" pitchFamily="34" charset="0"/>
                <a:sym typeface="Wingdings" pitchFamily="2" charset="2"/>
              </a:rPr>
              <a:t> </a:t>
            </a:r>
            <a:r>
              <a:rPr lang="en-US" sz="1600" b="1" dirty="0" smtClean="0">
                <a:latin typeface="Candara" pitchFamily="34" charset="0"/>
                <a:sym typeface="Symbol" pitchFamily="18" charset="2"/>
              </a:rPr>
              <a:t>simultaneous fit of all regions (signal and control)</a:t>
            </a:r>
          </a:p>
          <a:p>
            <a:pPr marL="819150" lvl="1" indent="-419100">
              <a:buFont typeface="Wingdings" pitchFamily="2" charset="2"/>
              <a:buChar char="Ø"/>
            </a:pPr>
            <a:r>
              <a:rPr lang="en-US" sz="1600" dirty="0" smtClean="0">
                <a:latin typeface="Candara" pitchFamily="34" charset="0"/>
                <a:sym typeface="Symbol" pitchFamily="18" charset="2"/>
              </a:rPr>
              <a:t>Systematic uncertainties </a:t>
            </a:r>
            <a:r>
              <a:rPr lang="en-US" sz="1600" dirty="0" smtClean="0">
                <a:sym typeface="Symbol" pitchFamily="18" charset="2"/>
              </a:rPr>
              <a:t> treated as</a:t>
            </a:r>
            <a:r>
              <a:rPr lang="en-US" sz="1600" dirty="0" smtClean="0">
                <a:latin typeface="Candara" pitchFamily="34" charset="0"/>
                <a:sym typeface="Symbol" pitchFamily="18" charset="2"/>
              </a:rPr>
              <a:t> nuisance parameters </a:t>
            </a:r>
            <a:r>
              <a:rPr lang="en-US" sz="1400" dirty="0" smtClean="0">
                <a:latin typeface="Candara" pitchFamily="34" charset="0"/>
                <a:sym typeface="Symbol" pitchFamily="18" charset="2"/>
              </a:rPr>
              <a:t>			</a:t>
            </a:r>
          </a:p>
          <a:p>
            <a:pPr marL="819150" lvl="1" indent="-419100">
              <a:buNone/>
            </a:pPr>
            <a:r>
              <a:rPr lang="en-US" sz="1400" dirty="0" smtClean="0">
                <a:latin typeface="Candara" pitchFamily="34" charset="0"/>
                <a:sym typeface="Symbol" pitchFamily="18" charset="2"/>
              </a:rPr>
              <a:t>            </a:t>
            </a:r>
          </a:p>
          <a:p>
            <a:endParaRPr lang="en-US" sz="1400" dirty="0">
              <a:latin typeface="Candara" pitchFamily="34" charset="0"/>
            </a:endParaRPr>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dirty="0"/>
          </a:p>
        </p:txBody>
      </p:sp>
      <p:pic>
        <p:nvPicPr>
          <p:cNvPr id="82946" name="Picture 2"/>
          <p:cNvPicPr>
            <a:picLocks noChangeAspect="1" noChangeArrowheads="1"/>
          </p:cNvPicPr>
          <p:nvPr/>
        </p:nvPicPr>
        <p:blipFill>
          <a:blip r:embed="rId2" cstate="print"/>
          <a:srcRect/>
          <a:stretch>
            <a:fillRect/>
          </a:stretch>
        </p:blipFill>
        <p:spPr bwMode="auto">
          <a:xfrm>
            <a:off x="381000" y="2699396"/>
            <a:ext cx="8305800" cy="3244204"/>
          </a:xfrm>
          <a:prstGeom prst="rect">
            <a:avLst/>
          </a:prstGeom>
          <a:noFill/>
          <a:ln w="9525">
            <a:noFill/>
            <a:miter lim="800000"/>
            <a:headEnd/>
            <a:tailEnd/>
          </a:ln>
        </p:spPr>
      </p:pic>
      <p:pic>
        <p:nvPicPr>
          <p:cNvPr id="10" name="Picture 7"/>
          <p:cNvPicPr>
            <a:picLocks noChangeAspect="1" noChangeArrowheads="1"/>
          </p:cNvPicPr>
          <p:nvPr/>
        </p:nvPicPr>
        <p:blipFill>
          <a:blip r:embed="rId3" cstate="print"/>
          <a:srcRect/>
          <a:stretch>
            <a:fillRect/>
          </a:stretch>
        </p:blipFill>
        <p:spPr bwMode="auto">
          <a:xfrm>
            <a:off x="1905000" y="1219200"/>
            <a:ext cx="5181600" cy="365125"/>
          </a:xfrm>
          <a:prstGeom prst="rect">
            <a:avLst/>
          </a:prstGeom>
          <a:noFill/>
          <a:ln w="9525">
            <a:noFill/>
            <a:miter lim="800000"/>
            <a:headEnd/>
            <a:tailEnd/>
          </a:ln>
          <a:effectLst/>
        </p:spPr>
      </p:pic>
      <p:sp>
        <p:nvSpPr>
          <p:cNvPr id="11" name="Text Box 6"/>
          <p:cNvSpPr txBox="1">
            <a:spLocks noChangeArrowheads="1"/>
          </p:cNvSpPr>
          <p:nvPr/>
        </p:nvSpPr>
        <p:spPr bwMode="auto">
          <a:xfrm>
            <a:off x="1905000" y="6035675"/>
            <a:ext cx="5410200" cy="400110"/>
          </a:xfrm>
          <a:prstGeom prst="rect">
            <a:avLst/>
          </a:prstGeom>
          <a:noFill/>
          <a:ln w="28575">
            <a:solidFill>
              <a:srgbClr val="FF1F19"/>
            </a:solidFill>
            <a:miter lim="800000"/>
            <a:headEnd/>
            <a:tailEnd/>
          </a:ln>
          <a:effectLst/>
        </p:spPr>
        <p:txBody>
          <a:bodyPr wrap="square">
            <a:spAutoFit/>
          </a:bodyPr>
          <a:lstStyle/>
          <a:p>
            <a:r>
              <a:rPr lang="en-US" sz="2000" i="1">
                <a:solidFill>
                  <a:srgbClr val="C00000"/>
                </a:solidFill>
                <a:latin typeface="Candara" pitchFamily="34" charset="0"/>
                <a:sym typeface="Symbol" pitchFamily="18" charset="2"/>
              </a:rPr>
              <a:t>Fitted predictions in agreement with observation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0 and 1-lepton results</a:t>
            </a:r>
            <a:endParaRPr lang="en-US" dirty="0"/>
          </a:p>
        </p:txBody>
      </p:sp>
      <p:sp>
        <p:nvSpPr>
          <p:cNvPr id="3" name="Date Placeholder 2"/>
          <p:cNvSpPr>
            <a:spLocks noGrp="1"/>
          </p:cNvSpPr>
          <p:nvPr>
            <p:ph type="dt" sz="half" idx="10"/>
          </p:nvPr>
        </p:nvSpPr>
        <p:spPr/>
        <p:txBody>
          <a:bodyPr/>
          <a:lstStyle/>
          <a:p>
            <a:r>
              <a:rPr lang="en-US" smtClean="0"/>
              <a:t>18/5/2011</a:t>
            </a:r>
            <a:endParaRPr lang="en-US" dirty="0"/>
          </a:p>
        </p:txBody>
      </p:sp>
      <p:sp>
        <p:nvSpPr>
          <p:cNvPr id="4" name="Footer Placeholder 3"/>
          <p:cNvSpPr>
            <a:spLocks noGrp="1"/>
          </p:cNvSpPr>
          <p:nvPr>
            <p:ph type="ftr" sz="quarter" idx="11"/>
          </p:nvPr>
        </p:nvSpPr>
        <p:spPr/>
        <p:txBody>
          <a:bodyPr/>
          <a:lstStyle/>
          <a:p>
            <a:r>
              <a:rPr lang="en-US" smtClean="0"/>
              <a:t>Monica D'Onofrio, West Coast ATLAS Forum 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dirty="0"/>
          </a:p>
        </p:txBody>
      </p:sp>
      <p:pic>
        <p:nvPicPr>
          <p:cNvPr id="66562" name="Picture 2" descr="https://atlas.web.cern.ch/Atlas/GROUPS/PHYSICS/PAPERS/susy-1lepton_01/fig_02.png"/>
          <p:cNvPicPr>
            <a:picLocks noChangeAspect="1" noChangeArrowheads="1"/>
          </p:cNvPicPr>
          <p:nvPr/>
        </p:nvPicPr>
        <p:blipFill>
          <a:blip r:embed="rId2" cstate="print"/>
          <a:srcRect/>
          <a:stretch>
            <a:fillRect/>
          </a:stretch>
        </p:blipFill>
        <p:spPr bwMode="auto">
          <a:xfrm>
            <a:off x="4419600" y="3323368"/>
            <a:ext cx="4572000" cy="3096381"/>
          </a:xfrm>
          <a:prstGeom prst="rect">
            <a:avLst/>
          </a:prstGeom>
          <a:noFill/>
        </p:spPr>
      </p:pic>
      <p:sp>
        <p:nvSpPr>
          <p:cNvPr id="9" name="TextBox 8"/>
          <p:cNvSpPr txBox="1"/>
          <p:nvPr/>
        </p:nvSpPr>
        <p:spPr>
          <a:xfrm>
            <a:off x="2514600" y="5638800"/>
            <a:ext cx="2164375" cy="707886"/>
          </a:xfrm>
          <a:prstGeom prst="rect">
            <a:avLst/>
          </a:prstGeom>
          <a:noFill/>
        </p:spPr>
        <p:txBody>
          <a:bodyPr wrap="none" rtlCol="0">
            <a:spAutoFit/>
          </a:bodyPr>
          <a:lstStyle/>
          <a:p>
            <a:r>
              <a:rPr lang="en-US" sz="2000" b="1" dirty="0" smtClean="0">
                <a:solidFill>
                  <a:schemeClr val="accent3">
                    <a:lumMod val="10000"/>
                  </a:schemeClr>
                </a:solidFill>
              </a:rPr>
              <a:t>If </a:t>
            </a:r>
            <a:r>
              <a:rPr lang="en-US" sz="2000" b="1" dirty="0" err="1" smtClean="0">
                <a:solidFill>
                  <a:schemeClr val="accent3">
                    <a:lumMod val="10000"/>
                  </a:schemeClr>
                </a:solidFill>
              </a:rPr>
              <a:t>m</a:t>
            </a:r>
            <a:r>
              <a:rPr lang="en-US" sz="2000" b="1" baseline="-25000" dirty="0" err="1" smtClean="0">
                <a:solidFill>
                  <a:schemeClr val="accent3">
                    <a:lumMod val="10000"/>
                  </a:schemeClr>
                </a:solidFill>
              </a:rPr>
              <a:t>squark</a:t>
            </a:r>
            <a:r>
              <a:rPr lang="en-US" sz="2000" b="1" dirty="0" smtClean="0">
                <a:solidFill>
                  <a:schemeClr val="accent3">
                    <a:lumMod val="10000"/>
                  </a:schemeClr>
                </a:solidFill>
              </a:rPr>
              <a:t>=</a:t>
            </a:r>
            <a:r>
              <a:rPr lang="en-US" sz="2000" b="1" dirty="0" err="1" smtClean="0">
                <a:solidFill>
                  <a:schemeClr val="accent3">
                    <a:lumMod val="10000"/>
                  </a:schemeClr>
                </a:solidFill>
              </a:rPr>
              <a:t>m</a:t>
            </a:r>
            <a:r>
              <a:rPr lang="en-US" sz="2000" b="1" baseline="-25000" dirty="0" err="1" smtClean="0">
                <a:solidFill>
                  <a:schemeClr val="accent3">
                    <a:lumMod val="10000"/>
                  </a:schemeClr>
                </a:solidFill>
              </a:rPr>
              <a:t>gluino</a:t>
            </a:r>
            <a:endParaRPr lang="en-US" sz="2000" b="1" baseline="-25000" dirty="0" smtClean="0">
              <a:solidFill>
                <a:schemeClr val="accent3">
                  <a:lumMod val="10000"/>
                </a:schemeClr>
              </a:solidFill>
            </a:endParaRPr>
          </a:p>
          <a:p>
            <a:r>
              <a:rPr lang="en-US" sz="2000" b="1" dirty="0" smtClean="0">
                <a:solidFill>
                  <a:schemeClr val="accent3">
                    <a:lumMod val="10000"/>
                  </a:schemeClr>
                </a:solidFill>
              </a:rPr>
              <a:t>exclude &lt; 700 </a:t>
            </a:r>
            <a:r>
              <a:rPr lang="en-US" sz="2000" b="1" dirty="0" err="1" smtClean="0">
                <a:solidFill>
                  <a:schemeClr val="accent3">
                    <a:lumMod val="10000"/>
                  </a:schemeClr>
                </a:solidFill>
              </a:rPr>
              <a:t>GeV</a:t>
            </a:r>
            <a:endParaRPr lang="en-US" sz="2000" b="1" dirty="0">
              <a:solidFill>
                <a:schemeClr val="accent3">
                  <a:lumMod val="10000"/>
                </a:schemeClr>
              </a:solidFill>
            </a:endParaRPr>
          </a:p>
        </p:txBody>
      </p:sp>
      <p:sp>
        <p:nvSpPr>
          <p:cNvPr id="10" name="Rectangle 9"/>
          <p:cNvSpPr/>
          <p:nvPr/>
        </p:nvSpPr>
        <p:spPr>
          <a:xfrm>
            <a:off x="6553200" y="762000"/>
            <a:ext cx="2076209" cy="400110"/>
          </a:xfrm>
          <a:prstGeom prst="rect">
            <a:avLst/>
          </a:prstGeom>
        </p:spPr>
        <p:txBody>
          <a:bodyPr wrap="none">
            <a:spAutoFit/>
          </a:bodyPr>
          <a:lstStyle/>
          <a:p>
            <a:pPr>
              <a:buNone/>
            </a:pPr>
            <a:r>
              <a:rPr lang="en-US" sz="2000" u="sng" dirty="0" smtClean="0">
                <a:solidFill>
                  <a:srgbClr val="C00000"/>
                </a:solidFill>
                <a:sym typeface="Wingdings" pitchFamily="2" charset="2"/>
              </a:rPr>
              <a:t>Limit in </a:t>
            </a:r>
            <a:r>
              <a:rPr lang="en-US" sz="2000" u="sng" dirty="0" err="1" smtClean="0">
                <a:solidFill>
                  <a:srgbClr val="C00000"/>
                </a:solidFill>
                <a:sym typeface="Wingdings" pitchFamily="2" charset="2"/>
              </a:rPr>
              <a:t>mSUGRA</a:t>
            </a:r>
            <a:r>
              <a:rPr lang="en-US" sz="2000" u="sng" dirty="0" smtClean="0">
                <a:solidFill>
                  <a:srgbClr val="C00000"/>
                </a:solidFill>
                <a:sym typeface="Wingdings" pitchFamily="2" charset="2"/>
              </a:rPr>
              <a:t> </a:t>
            </a:r>
            <a:endParaRPr lang="en-US" sz="2000" u="sng" dirty="0">
              <a:solidFill>
                <a:srgbClr val="C00000"/>
              </a:solidFill>
            </a:endParaRPr>
          </a:p>
        </p:txBody>
      </p:sp>
      <p:pic>
        <p:nvPicPr>
          <p:cNvPr id="11" name="Content Placeholder 7" descr="fig_03_m0m12_0l.png"/>
          <p:cNvPicPr>
            <a:picLocks noGrp="1" noChangeAspect="1"/>
          </p:cNvPicPr>
          <p:nvPr>
            <p:ph idx="1"/>
          </p:nvPr>
        </p:nvPicPr>
        <p:blipFill>
          <a:blip r:embed="rId3" cstate="print"/>
          <a:stretch>
            <a:fillRect/>
          </a:stretch>
        </p:blipFill>
        <p:spPr>
          <a:xfrm>
            <a:off x="0" y="1066800"/>
            <a:ext cx="4306263" cy="3886200"/>
          </a:xfrm>
        </p:spPr>
      </p:pic>
      <p:sp>
        <p:nvSpPr>
          <p:cNvPr id="12" name="TextBox 11"/>
          <p:cNvSpPr txBox="1"/>
          <p:nvPr/>
        </p:nvSpPr>
        <p:spPr>
          <a:xfrm>
            <a:off x="4420885" y="1578114"/>
            <a:ext cx="2132315" cy="707886"/>
          </a:xfrm>
          <a:prstGeom prst="rect">
            <a:avLst/>
          </a:prstGeom>
          <a:noFill/>
        </p:spPr>
        <p:txBody>
          <a:bodyPr wrap="none" rtlCol="0">
            <a:spAutoFit/>
          </a:bodyPr>
          <a:lstStyle/>
          <a:p>
            <a:r>
              <a:rPr lang="en-US" sz="2000" b="1" dirty="0" smtClean="0">
                <a:solidFill>
                  <a:schemeClr val="accent3">
                    <a:lumMod val="10000"/>
                  </a:schemeClr>
                </a:solidFill>
              </a:rPr>
              <a:t>If </a:t>
            </a:r>
            <a:r>
              <a:rPr lang="en-US" sz="2000" b="1" dirty="0" err="1" smtClean="0">
                <a:solidFill>
                  <a:schemeClr val="accent3">
                    <a:lumMod val="10000"/>
                  </a:schemeClr>
                </a:solidFill>
              </a:rPr>
              <a:t>m</a:t>
            </a:r>
            <a:r>
              <a:rPr lang="en-US" sz="2000" b="1" baseline="-25000" dirty="0" err="1" smtClean="0">
                <a:solidFill>
                  <a:schemeClr val="accent3">
                    <a:lumMod val="10000"/>
                  </a:schemeClr>
                </a:solidFill>
              </a:rPr>
              <a:t>squark</a:t>
            </a:r>
            <a:r>
              <a:rPr lang="en-US" sz="2000" b="1" dirty="0" smtClean="0">
                <a:solidFill>
                  <a:schemeClr val="accent3">
                    <a:lumMod val="10000"/>
                  </a:schemeClr>
                </a:solidFill>
              </a:rPr>
              <a:t>=</a:t>
            </a:r>
            <a:r>
              <a:rPr lang="en-US" sz="2000" b="1" dirty="0" err="1" smtClean="0">
                <a:solidFill>
                  <a:schemeClr val="accent3">
                    <a:lumMod val="10000"/>
                  </a:schemeClr>
                </a:solidFill>
              </a:rPr>
              <a:t>m</a:t>
            </a:r>
            <a:r>
              <a:rPr lang="en-US" sz="2000" b="1" baseline="-25000" dirty="0" err="1" smtClean="0">
                <a:solidFill>
                  <a:schemeClr val="accent3">
                    <a:lumMod val="10000"/>
                  </a:schemeClr>
                </a:solidFill>
              </a:rPr>
              <a:t>gluino</a:t>
            </a:r>
            <a:endParaRPr lang="en-US" sz="2000" b="1" baseline="-25000" dirty="0" smtClean="0">
              <a:solidFill>
                <a:schemeClr val="accent3">
                  <a:lumMod val="10000"/>
                </a:schemeClr>
              </a:solidFill>
            </a:endParaRPr>
          </a:p>
          <a:p>
            <a:r>
              <a:rPr lang="en-US" sz="2000" b="1" dirty="0" smtClean="0">
                <a:solidFill>
                  <a:schemeClr val="accent3">
                    <a:lumMod val="10000"/>
                  </a:schemeClr>
                </a:solidFill>
              </a:rPr>
              <a:t>exclude &lt; 775 </a:t>
            </a:r>
            <a:r>
              <a:rPr lang="en-US" sz="2000" b="1" dirty="0" err="1" smtClean="0">
                <a:solidFill>
                  <a:schemeClr val="accent3">
                    <a:lumMod val="10000"/>
                  </a:schemeClr>
                </a:solidFill>
              </a:rPr>
              <a:t>GeV</a:t>
            </a:r>
            <a:endParaRPr lang="en-US" sz="2000" b="1" dirty="0">
              <a:solidFill>
                <a:schemeClr val="accent3">
                  <a:lumMod val="10000"/>
                </a:schemeClr>
              </a:solidFill>
            </a:endParaRPr>
          </a:p>
        </p:txBody>
      </p:sp>
      <p:sp>
        <p:nvSpPr>
          <p:cNvPr id="13" name="Left Arrow 12"/>
          <p:cNvSpPr/>
          <p:nvPr/>
        </p:nvSpPr>
        <p:spPr bwMode="auto">
          <a:xfrm>
            <a:off x="4191000" y="1018937"/>
            <a:ext cx="533400" cy="733663"/>
          </a:xfrm>
          <a:prstGeom prst="leftArrow">
            <a:avLst/>
          </a:prstGeom>
          <a:solidFill>
            <a:srgbClr val="9999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4" name="Left Arrow 13"/>
          <p:cNvSpPr/>
          <p:nvPr/>
        </p:nvSpPr>
        <p:spPr bwMode="auto">
          <a:xfrm rot="10635162">
            <a:off x="3903477" y="5045175"/>
            <a:ext cx="533400" cy="733663"/>
          </a:xfrm>
          <a:prstGeom prst="leftArrow">
            <a:avLst/>
          </a:prstGeom>
          <a:solidFill>
            <a:srgbClr val="9999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5" name="TextBox 14"/>
          <p:cNvSpPr txBox="1"/>
          <p:nvPr/>
        </p:nvSpPr>
        <p:spPr>
          <a:xfrm>
            <a:off x="4785797" y="1143000"/>
            <a:ext cx="1083951" cy="400110"/>
          </a:xfrm>
          <a:prstGeom prst="rect">
            <a:avLst/>
          </a:prstGeom>
          <a:noFill/>
        </p:spPr>
        <p:txBody>
          <a:bodyPr wrap="none" rtlCol="0">
            <a:spAutoFit/>
          </a:bodyPr>
          <a:lstStyle/>
          <a:p>
            <a:r>
              <a:rPr lang="en-US" sz="2000" b="1" i="1" dirty="0" smtClean="0">
                <a:solidFill>
                  <a:schemeClr val="accent6">
                    <a:lumMod val="75000"/>
                  </a:schemeClr>
                </a:solidFill>
              </a:rPr>
              <a:t>0-lepton</a:t>
            </a:r>
            <a:endParaRPr lang="en-US" sz="2000" b="1" i="1" dirty="0">
              <a:solidFill>
                <a:schemeClr val="accent6">
                  <a:lumMod val="75000"/>
                </a:schemeClr>
              </a:solidFill>
            </a:endParaRPr>
          </a:p>
        </p:txBody>
      </p:sp>
      <p:sp>
        <p:nvSpPr>
          <p:cNvPr id="16" name="TextBox 15"/>
          <p:cNvSpPr txBox="1"/>
          <p:nvPr/>
        </p:nvSpPr>
        <p:spPr>
          <a:xfrm>
            <a:off x="2649849" y="5238690"/>
            <a:ext cx="1035861" cy="400110"/>
          </a:xfrm>
          <a:prstGeom prst="rect">
            <a:avLst/>
          </a:prstGeom>
          <a:noFill/>
        </p:spPr>
        <p:txBody>
          <a:bodyPr wrap="none" rtlCol="0">
            <a:spAutoFit/>
          </a:bodyPr>
          <a:lstStyle/>
          <a:p>
            <a:r>
              <a:rPr lang="en-US" sz="2000" b="1" i="1" dirty="0" smtClean="0">
                <a:solidFill>
                  <a:schemeClr val="accent6">
                    <a:lumMod val="75000"/>
                  </a:schemeClr>
                </a:solidFill>
              </a:rPr>
              <a:t>1-lepton</a:t>
            </a:r>
            <a:endParaRPr lang="en-US" sz="2000" b="1" i="1" dirty="0">
              <a:solidFill>
                <a:schemeClr val="accent6">
                  <a:lumMod val="75000"/>
                </a:schemeClr>
              </a:solidFill>
            </a:endParaRPr>
          </a:p>
        </p:txBody>
      </p:sp>
    </p:spTree>
  </p:cSld>
  <p:clrMapOvr>
    <a:masterClrMapping/>
  </p:clrMapOvr>
  <p:transition advTm="68032"/>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12" name="Picture 8"/>
          <p:cNvPicPr>
            <a:picLocks noChangeAspect="1" noChangeArrowheads="1"/>
          </p:cNvPicPr>
          <p:nvPr/>
        </p:nvPicPr>
        <p:blipFill>
          <a:blip r:embed="rId3" cstate="print"/>
          <a:srcRect/>
          <a:stretch>
            <a:fillRect/>
          </a:stretch>
        </p:blipFill>
        <p:spPr bwMode="auto">
          <a:xfrm>
            <a:off x="5119688" y="1981200"/>
            <a:ext cx="1814512" cy="916298"/>
          </a:xfrm>
          <a:prstGeom prst="rect">
            <a:avLst/>
          </a:prstGeom>
          <a:noFill/>
          <a:ln w="9525">
            <a:solidFill>
              <a:schemeClr val="accent2"/>
            </a:solidFill>
            <a:miter lim="800000"/>
            <a:headEnd/>
            <a:tailEnd/>
          </a:ln>
        </p:spPr>
      </p:pic>
      <p:sp>
        <p:nvSpPr>
          <p:cNvPr id="13" name="Title 12"/>
          <p:cNvSpPr>
            <a:spLocks noGrp="1"/>
          </p:cNvSpPr>
          <p:nvPr>
            <p:ph type="title"/>
          </p:nvPr>
        </p:nvSpPr>
        <p:spPr/>
        <p:txBody>
          <a:bodyPr/>
          <a:lstStyle/>
          <a:p>
            <a:r>
              <a:rPr lang="en-US" dirty="0" smtClean="0"/>
              <a:t>Searches in </a:t>
            </a:r>
            <a:r>
              <a:rPr lang="en-US" dirty="0" err="1" smtClean="0"/>
              <a:t>E</a:t>
            </a:r>
            <a:r>
              <a:rPr lang="en-US" baseline="-25000" dirty="0" err="1" smtClean="0"/>
              <a:t>T</a:t>
            </a:r>
            <a:r>
              <a:rPr lang="en-US" baseline="30000" dirty="0" err="1" smtClean="0"/>
              <a:t>Miss</a:t>
            </a:r>
            <a:r>
              <a:rPr lang="en-US" dirty="0" err="1" smtClean="0"/>
              <a:t>+b</a:t>
            </a:r>
            <a:r>
              <a:rPr lang="en-US" dirty="0" smtClean="0"/>
              <a:t>-jets </a:t>
            </a:r>
            <a:endParaRPr lang="en-US" dirty="0"/>
          </a:p>
        </p:txBody>
      </p:sp>
      <p:sp>
        <p:nvSpPr>
          <p:cNvPr id="14" name="Content Placeholder 13"/>
          <p:cNvSpPr>
            <a:spLocks noGrp="1"/>
          </p:cNvSpPr>
          <p:nvPr>
            <p:ph idx="1"/>
          </p:nvPr>
        </p:nvSpPr>
        <p:spPr>
          <a:xfrm>
            <a:off x="76200" y="914400"/>
            <a:ext cx="6629400" cy="2590800"/>
          </a:xfrm>
        </p:spPr>
        <p:txBody>
          <a:bodyPr>
            <a:noAutofit/>
          </a:bodyPr>
          <a:lstStyle/>
          <a:p>
            <a:r>
              <a:rPr lang="en-US" sz="1800" dirty="0" smtClean="0"/>
              <a:t>Third generation </a:t>
            </a:r>
            <a:r>
              <a:rPr lang="en-US" sz="1800" dirty="0" err="1" smtClean="0"/>
              <a:t>squarks</a:t>
            </a:r>
            <a:r>
              <a:rPr lang="en-US" sz="1800" dirty="0" smtClean="0"/>
              <a:t> might be lighter than 1</a:t>
            </a:r>
            <a:r>
              <a:rPr lang="en-US" sz="1800" baseline="30000" dirty="0" smtClean="0"/>
              <a:t>st</a:t>
            </a:r>
            <a:r>
              <a:rPr lang="en-US" sz="1800" dirty="0" smtClean="0"/>
              <a:t>, 2</a:t>
            </a:r>
            <a:r>
              <a:rPr lang="en-US" sz="1800" baseline="30000" dirty="0" smtClean="0"/>
              <a:t>nd</a:t>
            </a:r>
            <a:r>
              <a:rPr lang="en-US" sz="1800" dirty="0" smtClean="0"/>
              <a:t> generation </a:t>
            </a:r>
            <a:r>
              <a:rPr lang="en-US" sz="1800" dirty="0" smtClean="0">
                <a:sym typeface="Wingdings" pitchFamily="2" charset="2"/>
              </a:rPr>
              <a:t> possibly high cross sections:</a:t>
            </a:r>
            <a:endParaRPr lang="en-US" sz="1800" dirty="0" smtClean="0"/>
          </a:p>
          <a:p>
            <a:pPr lvl="1"/>
            <a:r>
              <a:rPr lang="en-US" sz="1600" dirty="0" smtClean="0"/>
              <a:t>direct pair or </a:t>
            </a:r>
            <a:r>
              <a:rPr lang="en-US" sz="1600" dirty="0" err="1" smtClean="0"/>
              <a:t>gluino</a:t>
            </a:r>
            <a:r>
              <a:rPr lang="en-US" sz="1600" dirty="0" smtClean="0"/>
              <a:t>-mediated production </a:t>
            </a:r>
            <a:endParaRPr lang="en-US" sz="1400" dirty="0" smtClean="0"/>
          </a:p>
          <a:p>
            <a:pPr lvl="1"/>
            <a:endParaRPr lang="en-US" sz="1400" dirty="0" smtClean="0"/>
          </a:p>
          <a:p>
            <a:pPr lvl="1"/>
            <a:endParaRPr lang="en-US" sz="1400" dirty="0" smtClean="0"/>
          </a:p>
          <a:p>
            <a:pPr lvl="1"/>
            <a:endParaRPr lang="en-US" sz="1400" dirty="0" smtClean="0"/>
          </a:p>
          <a:p>
            <a:endParaRPr lang="en-US" sz="1800" dirty="0" smtClean="0"/>
          </a:p>
        </p:txBody>
      </p:sp>
      <p:sp>
        <p:nvSpPr>
          <p:cNvPr id="10" name="Date Placeholder 3"/>
          <p:cNvSpPr>
            <a:spLocks noGrp="1"/>
          </p:cNvSpPr>
          <p:nvPr>
            <p:ph type="dt" sz="half" idx="10"/>
          </p:nvPr>
        </p:nvSpPr>
        <p:spPr/>
        <p:txBody>
          <a:bodyPr/>
          <a:lstStyle/>
          <a:p>
            <a:pPr>
              <a:defRPr/>
            </a:pPr>
            <a:r>
              <a:rPr lang="en-US" smtClean="0"/>
              <a:t>18/5/2011</a:t>
            </a:r>
            <a:endParaRPr lang="en-US" altLang="en-US"/>
          </a:p>
        </p:txBody>
      </p:sp>
      <p:sp>
        <p:nvSpPr>
          <p:cNvPr id="11" name="Footer Placeholder 4"/>
          <p:cNvSpPr>
            <a:spLocks noGrp="1"/>
          </p:cNvSpPr>
          <p:nvPr>
            <p:ph type="ftr" sz="quarter" idx="11"/>
          </p:nvPr>
        </p:nvSpPr>
        <p:spPr/>
        <p:txBody>
          <a:bodyPr/>
          <a:lstStyle/>
          <a:p>
            <a:pPr>
              <a:defRPr/>
            </a:pPr>
            <a:r>
              <a:rPr lang="en-US" altLang="en-US" smtClean="0"/>
              <a:t>Monica D'Onofrio, West Coast ATLAS Forum 2011</a:t>
            </a:r>
            <a:endParaRPr lang="en-US" altLang="en-US"/>
          </a:p>
        </p:txBody>
      </p:sp>
      <p:sp>
        <p:nvSpPr>
          <p:cNvPr id="12" name="Slide Number Placeholder 5"/>
          <p:cNvSpPr>
            <a:spLocks noGrp="1"/>
          </p:cNvSpPr>
          <p:nvPr>
            <p:ph type="sldNum" sz="quarter" idx="12"/>
          </p:nvPr>
        </p:nvSpPr>
        <p:spPr/>
        <p:txBody>
          <a:bodyPr/>
          <a:lstStyle/>
          <a:p>
            <a:pPr>
              <a:defRPr/>
            </a:pPr>
            <a:fld id="{3D430FE4-4CAA-405F-B740-F499D7B25CC1}" type="slidenum">
              <a:rPr lang="en-US" altLang="en-US"/>
              <a:pPr>
                <a:defRPr/>
              </a:pPr>
              <a:t>27</a:t>
            </a:fld>
            <a:endParaRPr lang="en-US" altLang="en-US"/>
          </a:p>
        </p:txBody>
      </p:sp>
      <p:pic>
        <p:nvPicPr>
          <p:cNvPr id="98307" name="Picture 3"/>
          <p:cNvPicPr>
            <a:picLocks noChangeAspect="1" noChangeArrowheads="1"/>
          </p:cNvPicPr>
          <p:nvPr/>
        </p:nvPicPr>
        <p:blipFill>
          <a:blip r:embed="rId4" cstate="print"/>
          <a:srcRect/>
          <a:stretch>
            <a:fillRect/>
          </a:stretch>
        </p:blipFill>
        <p:spPr bwMode="auto">
          <a:xfrm>
            <a:off x="4676775" y="1371600"/>
            <a:ext cx="1114425" cy="981075"/>
          </a:xfrm>
          <a:prstGeom prst="rect">
            <a:avLst/>
          </a:prstGeom>
          <a:noFill/>
          <a:ln w="9525">
            <a:solidFill>
              <a:srgbClr val="FF0000"/>
            </a:solidFill>
            <a:miter lim="800000"/>
            <a:headEnd/>
            <a:tailEnd/>
          </a:ln>
        </p:spPr>
      </p:pic>
      <p:grpSp>
        <p:nvGrpSpPr>
          <p:cNvPr id="4" name="Group 32"/>
          <p:cNvGrpSpPr/>
          <p:nvPr/>
        </p:nvGrpSpPr>
        <p:grpSpPr>
          <a:xfrm>
            <a:off x="838200" y="1600200"/>
            <a:ext cx="1685925" cy="1178957"/>
            <a:chOff x="3276600" y="1840468"/>
            <a:chExt cx="1685925" cy="1178957"/>
          </a:xfrm>
        </p:grpSpPr>
        <p:pic>
          <p:nvPicPr>
            <p:cNvPr id="98309" name="Picture 5"/>
            <p:cNvPicPr>
              <a:picLocks noChangeAspect="1" noChangeArrowheads="1"/>
            </p:cNvPicPr>
            <p:nvPr/>
          </p:nvPicPr>
          <p:blipFill>
            <a:blip r:embed="rId5" cstate="print"/>
            <a:srcRect/>
            <a:stretch>
              <a:fillRect/>
            </a:stretch>
          </p:blipFill>
          <p:spPr bwMode="auto">
            <a:xfrm>
              <a:off x="3276600" y="2057400"/>
              <a:ext cx="1685925" cy="962025"/>
            </a:xfrm>
            <a:prstGeom prst="rect">
              <a:avLst/>
            </a:prstGeom>
            <a:noFill/>
            <a:ln w="9525">
              <a:noFill/>
              <a:miter lim="800000"/>
              <a:headEnd/>
              <a:tailEnd/>
            </a:ln>
          </p:spPr>
        </p:pic>
        <p:sp>
          <p:nvSpPr>
            <p:cNvPr id="26" name="TextBox 25"/>
            <p:cNvSpPr txBox="1"/>
            <p:nvPr/>
          </p:nvSpPr>
          <p:spPr>
            <a:xfrm>
              <a:off x="4219018" y="2023646"/>
              <a:ext cx="352982" cy="338554"/>
            </a:xfrm>
            <a:prstGeom prst="rect">
              <a:avLst/>
            </a:prstGeom>
            <a:noFill/>
          </p:spPr>
          <p:txBody>
            <a:bodyPr wrap="none" rtlCol="0">
              <a:spAutoFit/>
            </a:bodyPr>
            <a:lstStyle/>
            <a:p>
              <a:r>
                <a:rPr lang="en-US" sz="1600" dirty="0" smtClean="0"/>
                <a:t>b/</a:t>
              </a:r>
              <a:endParaRPr lang="en-US" sz="1600" dirty="0"/>
            </a:p>
          </p:txBody>
        </p:sp>
        <p:sp>
          <p:nvSpPr>
            <p:cNvPr id="27" name="TextBox 26"/>
            <p:cNvSpPr txBox="1"/>
            <p:nvPr/>
          </p:nvSpPr>
          <p:spPr>
            <a:xfrm>
              <a:off x="4219018" y="2667000"/>
              <a:ext cx="352982" cy="338554"/>
            </a:xfrm>
            <a:prstGeom prst="rect">
              <a:avLst/>
            </a:prstGeom>
            <a:noFill/>
          </p:spPr>
          <p:txBody>
            <a:bodyPr wrap="none" rtlCol="0">
              <a:spAutoFit/>
            </a:bodyPr>
            <a:lstStyle/>
            <a:p>
              <a:r>
                <a:rPr lang="en-US" sz="1600" dirty="0" smtClean="0"/>
                <a:t>b/</a:t>
              </a:r>
              <a:endParaRPr lang="en-US" sz="1600" dirty="0"/>
            </a:p>
          </p:txBody>
        </p:sp>
        <p:sp>
          <p:nvSpPr>
            <p:cNvPr id="31" name="TextBox 30"/>
            <p:cNvSpPr txBox="1"/>
            <p:nvPr/>
          </p:nvSpPr>
          <p:spPr>
            <a:xfrm>
              <a:off x="4191000" y="1840468"/>
              <a:ext cx="301686" cy="369332"/>
            </a:xfrm>
            <a:prstGeom prst="rect">
              <a:avLst/>
            </a:prstGeom>
            <a:noFill/>
          </p:spPr>
          <p:txBody>
            <a:bodyPr wrap="none" rtlCol="0">
              <a:spAutoFit/>
            </a:bodyPr>
            <a:lstStyle/>
            <a:p>
              <a:r>
                <a:rPr lang="en-US" dirty="0" smtClean="0"/>
                <a:t>~</a:t>
              </a:r>
              <a:endParaRPr lang="en-US" dirty="0"/>
            </a:p>
          </p:txBody>
        </p:sp>
        <p:sp>
          <p:nvSpPr>
            <p:cNvPr id="32" name="TextBox 31"/>
            <p:cNvSpPr txBox="1"/>
            <p:nvPr/>
          </p:nvSpPr>
          <p:spPr>
            <a:xfrm>
              <a:off x="4191000" y="2526268"/>
              <a:ext cx="301686" cy="369332"/>
            </a:xfrm>
            <a:prstGeom prst="rect">
              <a:avLst/>
            </a:prstGeom>
            <a:noFill/>
          </p:spPr>
          <p:txBody>
            <a:bodyPr wrap="none" rtlCol="0">
              <a:spAutoFit/>
            </a:bodyPr>
            <a:lstStyle/>
            <a:p>
              <a:r>
                <a:rPr lang="en-US" dirty="0" smtClean="0"/>
                <a:t>~</a:t>
              </a:r>
              <a:endParaRPr lang="en-US" dirty="0"/>
            </a:p>
          </p:txBody>
        </p:sp>
      </p:grpSp>
      <p:grpSp>
        <p:nvGrpSpPr>
          <p:cNvPr id="5" name="Group 40"/>
          <p:cNvGrpSpPr/>
          <p:nvPr/>
        </p:nvGrpSpPr>
        <p:grpSpPr>
          <a:xfrm>
            <a:off x="2711282" y="1740932"/>
            <a:ext cx="1479718" cy="1100554"/>
            <a:chOff x="5530682" y="1893332"/>
            <a:chExt cx="1479718" cy="1100554"/>
          </a:xfrm>
        </p:grpSpPr>
        <p:grpSp>
          <p:nvGrpSpPr>
            <p:cNvPr id="6" name="Group 24"/>
            <p:cNvGrpSpPr/>
            <p:nvPr/>
          </p:nvGrpSpPr>
          <p:grpSpPr>
            <a:xfrm>
              <a:off x="5530682" y="1893332"/>
              <a:ext cx="1319212" cy="1063826"/>
              <a:chOff x="6148388" y="1981200"/>
              <a:chExt cx="1319212" cy="1063826"/>
            </a:xfrm>
          </p:grpSpPr>
          <p:pic>
            <p:nvPicPr>
              <p:cNvPr id="98310" name="Picture 6"/>
              <p:cNvPicPr>
                <a:picLocks noChangeAspect="1" noChangeArrowheads="1"/>
              </p:cNvPicPr>
              <p:nvPr/>
            </p:nvPicPr>
            <p:blipFill>
              <a:blip r:embed="rId6" cstate="print"/>
              <a:srcRect/>
              <a:stretch>
                <a:fillRect/>
              </a:stretch>
            </p:blipFill>
            <p:spPr bwMode="auto">
              <a:xfrm>
                <a:off x="6148388" y="1981200"/>
                <a:ext cx="1319212" cy="1063826"/>
              </a:xfrm>
              <a:prstGeom prst="rect">
                <a:avLst/>
              </a:prstGeom>
              <a:noFill/>
              <a:ln w="9525">
                <a:noFill/>
                <a:miter lim="800000"/>
                <a:headEnd/>
                <a:tailEnd/>
              </a:ln>
            </p:spPr>
          </p:pic>
          <p:sp>
            <p:nvSpPr>
              <p:cNvPr id="24" name="Rectangle 23"/>
              <p:cNvSpPr/>
              <p:nvPr/>
            </p:nvSpPr>
            <p:spPr>
              <a:xfrm>
                <a:off x="7315200" y="2590800"/>
                <a:ext cx="1524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TextBox 33"/>
            <p:cNvSpPr txBox="1"/>
            <p:nvPr/>
          </p:nvSpPr>
          <p:spPr>
            <a:xfrm>
              <a:off x="6697494" y="1893332"/>
              <a:ext cx="312906" cy="338554"/>
            </a:xfrm>
            <a:prstGeom prst="rect">
              <a:avLst/>
            </a:prstGeom>
            <a:noFill/>
          </p:spPr>
          <p:txBody>
            <a:bodyPr wrap="none" rtlCol="0">
              <a:spAutoFit/>
            </a:bodyPr>
            <a:lstStyle/>
            <a:p>
              <a:r>
                <a:rPr lang="en-US" sz="1600" dirty="0" smtClean="0"/>
                <a:t>/t</a:t>
              </a:r>
              <a:endParaRPr lang="en-US" sz="1600" dirty="0"/>
            </a:p>
          </p:txBody>
        </p:sp>
        <p:sp>
          <p:nvSpPr>
            <p:cNvPr id="35" name="TextBox 34"/>
            <p:cNvSpPr txBox="1"/>
            <p:nvPr/>
          </p:nvSpPr>
          <p:spPr>
            <a:xfrm>
              <a:off x="6316494" y="2655332"/>
              <a:ext cx="312906" cy="338554"/>
            </a:xfrm>
            <a:prstGeom prst="rect">
              <a:avLst/>
            </a:prstGeom>
            <a:noFill/>
          </p:spPr>
          <p:txBody>
            <a:bodyPr wrap="none" rtlCol="0">
              <a:spAutoFit/>
            </a:bodyPr>
            <a:lstStyle/>
            <a:p>
              <a:r>
                <a:rPr lang="en-US" sz="1600" dirty="0" smtClean="0"/>
                <a:t>/t</a:t>
              </a:r>
              <a:endParaRPr lang="en-US" sz="1600" dirty="0"/>
            </a:p>
          </p:txBody>
        </p:sp>
        <p:sp>
          <p:nvSpPr>
            <p:cNvPr id="36" name="TextBox 35"/>
            <p:cNvSpPr txBox="1"/>
            <p:nvPr/>
          </p:nvSpPr>
          <p:spPr>
            <a:xfrm>
              <a:off x="6395808" y="2545378"/>
              <a:ext cx="301686" cy="338554"/>
            </a:xfrm>
            <a:prstGeom prst="rect">
              <a:avLst/>
            </a:prstGeom>
            <a:noFill/>
          </p:spPr>
          <p:txBody>
            <a:bodyPr wrap="square" rtlCol="0">
              <a:spAutoFit/>
            </a:bodyPr>
            <a:lstStyle/>
            <a:p>
              <a:r>
                <a:rPr lang="en-US" sz="1600" dirty="0" smtClean="0"/>
                <a:t>~</a:t>
              </a:r>
              <a:endParaRPr lang="en-US" sz="1600" dirty="0"/>
            </a:p>
          </p:txBody>
        </p:sp>
      </p:grpSp>
      <p:sp>
        <p:nvSpPr>
          <p:cNvPr id="42" name="Right Arrow 41"/>
          <p:cNvSpPr/>
          <p:nvPr/>
        </p:nvSpPr>
        <p:spPr>
          <a:xfrm>
            <a:off x="4191000" y="1981200"/>
            <a:ext cx="381000" cy="484632"/>
          </a:xfrm>
          <a:prstGeom prst="rightArrow">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46"/>
          <p:cNvGrpSpPr/>
          <p:nvPr/>
        </p:nvGrpSpPr>
        <p:grpSpPr>
          <a:xfrm>
            <a:off x="76200" y="3352800"/>
            <a:ext cx="3962400" cy="1524000"/>
            <a:chOff x="304800" y="4191000"/>
            <a:chExt cx="4876800" cy="1859280"/>
          </a:xfrm>
        </p:grpSpPr>
        <p:pic>
          <p:nvPicPr>
            <p:cNvPr id="98315" name="Picture 11"/>
            <p:cNvPicPr>
              <a:picLocks noChangeAspect="1" noChangeArrowheads="1"/>
            </p:cNvPicPr>
            <p:nvPr/>
          </p:nvPicPr>
          <p:blipFill>
            <a:blip r:embed="rId7" cstate="print"/>
            <a:srcRect/>
            <a:stretch>
              <a:fillRect/>
            </a:stretch>
          </p:blipFill>
          <p:spPr bwMode="auto">
            <a:xfrm>
              <a:off x="304800" y="4191000"/>
              <a:ext cx="4876800" cy="381596"/>
            </a:xfrm>
            <a:prstGeom prst="rect">
              <a:avLst/>
            </a:prstGeom>
            <a:noFill/>
            <a:ln w="9525">
              <a:noFill/>
              <a:miter lim="800000"/>
              <a:headEnd/>
              <a:tailEnd/>
            </a:ln>
          </p:spPr>
        </p:pic>
        <p:pic>
          <p:nvPicPr>
            <p:cNvPr id="98316" name="Picture 12"/>
            <p:cNvPicPr>
              <a:picLocks noChangeAspect="1" noChangeArrowheads="1"/>
            </p:cNvPicPr>
            <p:nvPr/>
          </p:nvPicPr>
          <p:blipFill>
            <a:blip r:embed="rId8" cstate="print"/>
            <a:srcRect/>
            <a:stretch>
              <a:fillRect/>
            </a:stretch>
          </p:blipFill>
          <p:spPr bwMode="auto">
            <a:xfrm>
              <a:off x="304800" y="4495800"/>
              <a:ext cx="4876800" cy="1554480"/>
            </a:xfrm>
            <a:prstGeom prst="rect">
              <a:avLst/>
            </a:prstGeom>
            <a:noFill/>
            <a:ln w="9525">
              <a:noFill/>
              <a:miter lim="800000"/>
              <a:headEnd/>
              <a:tailEnd/>
            </a:ln>
          </p:spPr>
        </p:pic>
      </p:grpSp>
      <p:sp>
        <p:nvSpPr>
          <p:cNvPr id="51" name="TextBox 50"/>
          <p:cNvSpPr txBox="1"/>
          <p:nvPr/>
        </p:nvSpPr>
        <p:spPr>
          <a:xfrm>
            <a:off x="228600" y="5029200"/>
            <a:ext cx="2667000" cy="923330"/>
          </a:xfrm>
          <a:prstGeom prst="rect">
            <a:avLst/>
          </a:prstGeom>
          <a:noFill/>
        </p:spPr>
        <p:txBody>
          <a:bodyPr wrap="square" rtlCol="0">
            <a:spAutoFit/>
          </a:bodyPr>
          <a:lstStyle/>
          <a:p>
            <a:r>
              <a:rPr lang="en-US" i="1" dirty="0" smtClean="0">
                <a:solidFill>
                  <a:srgbClr val="7030A0"/>
                </a:solidFill>
              </a:rPr>
              <a:t>Signal regions:</a:t>
            </a:r>
          </a:p>
          <a:p>
            <a:r>
              <a:rPr lang="en-US" dirty="0" smtClean="0"/>
              <a:t>0-lepton: </a:t>
            </a:r>
            <a:r>
              <a:rPr lang="en-US" dirty="0" err="1" smtClean="0"/>
              <a:t>M</a:t>
            </a:r>
            <a:r>
              <a:rPr lang="en-US" baseline="-25000" dirty="0" err="1" smtClean="0"/>
              <a:t>eff</a:t>
            </a:r>
            <a:r>
              <a:rPr lang="en-US" dirty="0" smtClean="0"/>
              <a:t> &gt; 600 </a:t>
            </a:r>
            <a:r>
              <a:rPr lang="en-US" dirty="0" err="1" smtClean="0"/>
              <a:t>GeV</a:t>
            </a:r>
            <a:r>
              <a:rPr lang="en-US" dirty="0" smtClean="0"/>
              <a:t>  1-lepton: </a:t>
            </a:r>
            <a:r>
              <a:rPr lang="en-US" dirty="0" err="1" smtClean="0"/>
              <a:t>M</a:t>
            </a:r>
            <a:r>
              <a:rPr lang="en-US" baseline="-25000" dirty="0" err="1" smtClean="0"/>
              <a:t>eff</a:t>
            </a:r>
            <a:r>
              <a:rPr lang="en-US" dirty="0" smtClean="0"/>
              <a:t> &gt; 500 </a:t>
            </a:r>
            <a:r>
              <a:rPr lang="en-US" dirty="0" err="1" smtClean="0"/>
              <a:t>GeV</a:t>
            </a:r>
            <a:endParaRPr lang="en-US" dirty="0"/>
          </a:p>
        </p:txBody>
      </p:sp>
      <p:sp>
        <p:nvSpPr>
          <p:cNvPr id="52" name="Rectangle 51"/>
          <p:cNvSpPr/>
          <p:nvPr/>
        </p:nvSpPr>
        <p:spPr>
          <a:xfrm>
            <a:off x="228600" y="2895600"/>
            <a:ext cx="1665841" cy="369332"/>
          </a:xfrm>
          <a:prstGeom prst="rect">
            <a:avLst/>
          </a:prstGeom>
        </p:spPr>
        <p:txBody>
          <a:bodyPr wrap="none">
            <a:spAutoFit/>
          </a:bodyPr>
          <a:lstStyle/>
          <a:p>
            <a:r>
              <a:rPr lang="en-US" i="1" dirty="0" smtClean="0">
                <a:solidFill>
                  <a:srgbClr val="7030A0"/>
                </a:solidFill>
              </a:rPr>
              <a:t>Event selection</a:t>
            </a:r>
          </a:p>
        </p:txBody>
      </p:sp>
      <p:pic>
        <p:nvPicPr>
          <p:cNvPr id="37" name="Picture 1"/>
          <p:cNvPicPr>
            <a:picLocks noChangeAspect="1" noChangeArrowheads="1"/>
          </p:cNvPicPr>
          <p:nvPr/>
        </p:nvPicPr>
        <p:blipFill>
          <a:blip r:embed="rId9" cstate="print"/>
          <a:srcRect/>
          <a:stretch>
            <a:fillRect/>
          </a:stretch>
        </p:blipFill>
        <p:spPr bwMode="auto">
          <a:xfrm>
            <a:off x="4621389" y="2895600"/>
            <a:ext cx="4294011" cy="1574714"/>
          </a:xfrm>
          <a:prstGeom prst="rect">
            <a:avLst/>
          </a:prstGeom>
          <a:noFill/>
          <a:ln w="9525">
            <a:noFill/>
            <a:miter lim="800000"/>
            <a:headEnd/>
            <a:tailEnd/>
          </a:ln>
        </p:spPr>
      </p:pic>
      <p:sp>
        <p:nvSpPr>
          <p:cNvPr id="40" name="Rectangle 39"/>
          <p:cNvSpPr/>
          <p:nvPr/>
        </p:nvSpPr>
        <p:spPr>
          <a:xfrm>
            <a:off x="6934200" y="1219200"/>
            <a:ext cx="2133600" cy="1477328"/>
          </a:xfrm>
          <a:prstGeom prst="rect">
            <a:avLst/>
          </a:prstGeom>
        </p:spPr>
        <p:txBody>
          <a:bodyPr wrap="square">
            <a:spAutoFit/>
          </a:bodyPr>
          <a:lstStyle/>
          <a:p>
            <a:pPr algn="ctr"/>
            <a:r>
              <a:rPr lang="en-US" dirty="0" smtClean="0"/>
              <a:t>Final state enriched in b-jets  </a:t>
            </a:r>
            <a:r>
              <a:rPr lang="en-US" b="1" dirty="0" smtClean="0">
                <a:sym typeface="Wingdings" pitchFamily="2" charset="2"/>
              </a:rPr>
              <a:t> search in events with jets (≥1 b-jet) +</a:t>
            </a:r>
            <a:r>
              <a:rPr lang="en-US" b="1" dirty="0" err="1" smtClean="0">
                <a:sym typeface="Wingdings" pitchFamily="2" charset="2"/>
              </a:rPr>
              <a:t>E</a:t>
            </a:r>
            <a:r>
              <a:rPr lang="en-US" b="1" baseline="-25000" dirty="0" err="1" smtClean="0">
                <a:sym typeface="Wingdings" pitchFamily="2" charset="2"/>
              </a:rPr>
              <a:t>T</a:t>
            </a:r>
            <a:r>
              <a:rPr lang="en-US" b="1" baseline="30000" dirty="0" err="1" smtClean="0">
                <a:sym typeface="Wingdings" pitchFamily="2" charset="2"/>
              </a:rPr>
              <a:t>Miss</a:t>
            </a:r>
            <a:r>
              <a:rPr lang="en-US" b="1" baseline="30000" dirty="0" smtClean="0">
                <a:sym typeface="Wingdings" pitchFamily="2" charset="2"/>
              </a:rPr>
              <a:t>  </a:t>
            </a:r>
            <a:r>
              <a:rPr lang="en-US" b="1" dirty="0" smtClean="0">
                <a:sym typeface="Wingdings" pitchFamily="2" charset="2"/>
              </a:rPr>
              <a:t>( </a:t>
            </a:r>
            <a:r>
              <a:rPr lang="en-US" b="1" dirty="0" smtClean="0">
                <a:solidFill>
                  <a:schemeClr val="tx2"/>
                </a:solidFill>
                <a:sym typeface="Wingdings" pitchFamily="2" charset="2"/>
              </a:rPr>
              <a:t>+ 0</a:t>
            </a:r>
            <a:r>
              <a:rPr lang="en-US" b="1" dirty="0" smtClean="0">
                <a:sym typeface="Wingdings" pitchFamily="2" charset="2"/>
              </a:rPr>
              <a:t>/ </a:t>
            </a:r>
            <a:r>
              <a:rPr lang="en-US" b="1" dirty="0" smtClean="0">
                <a:solidFill>
                  <a:srgbClr val="FF0000"/>
                </a:solidFill>
                <a:sym typeface="Wingdings" pitchFamily="2" charset="2"/>
              </a:rPr>
              <a:t>≥ 1</a:t>
            </a:r>
            <a:r>
              <a:rPr lang="en-US" b="1" dirty="0" smtClean="0">
                <a:sym typeface="Wingdings" pitchFamily="2" charset="2"/>
              </a:rPr>
              <a:t>) leptons</a:t>
            </a:r>
            <a:r>
              <a:rPr lang="en-US" b="1" dirty="0" smtClean="0"/>
              <a:t> </a:t>
            </a:r>
            <a:endParaRPr lang="en-US" b="1" dirty="0"/>
          </a:p>
        </p:txBody>
      </p:sp>
      <p:sp>
        <p:nvSpPr>
          <p:cNvPr id="41" name="Right Arrow 40"/>
          <p:cNvSpPr/>
          <p:nvPr/>
        </p:nvSpPr>
        <p:spPr bwMode="auto">
          <a:xfrm>
            <a:off x="3276600" y="5181600"/>
            <a:ext cx="609600" cy="733663"/>
          </a:xfrm>
          <a:prstGeom prst="rightArrow">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pic>
        <p:nvPicPr>
          <p:cNvPr id="44" name="Picture 43" descr="fig_01d.png"/>
          <p:cNvPicPr>
            <a:picLocks noChangeAspect="1"/>
          </p:cNvPicPr>
          <p:nvPr/>
        </p:nvPicPr>
        <p:blipFill>
          <a:blip r:embed="rId10" cstate="print"/>
          <a:stretch>
            <a:fillRect/>
          </a:stretch>
        </p:blipFill>
        <p:spPr>
          <a:xfrm>
            <a:off x="6477000" y="4474464"/>
            <a:ext cx="2637374" cy="2002536"/>
          </a:xfrm>
          <a:prstGeom prst="rect">
            <a:avLst/>
          </a:prstGeom>
        </p:spPr>
      </p:pic>
      <p:pic>
        <p:nvPicPr>
          <p:cNvPr id="43" name="Picture 42" descr="fig_01c.png"/>
          <p:cNvPicPr>
            <a:picLocks noChangeAspect="1"/>
          </p:cNvPicPr>
          <p:nvPr/>
        </p:nvPicPr>
        <p:blipFill>
          <a:blip r:embed="rId11" cstate="print"/>
          <a:stretch>
            <a:fillRect/>
          </a:stretch>
        </p:blipFill>
        <p:spPr>
          <a:xfrm>
            <a:off x="4038601" y="4474464"/>
            <a:ext cx="2667000" cy="2002536"/>
          </a:xfrm>
          <a:prstGeom prst="rect">
            <a:avLst/>
          </a:prstGeom>
        </p:spPr>
      </p:pic>
      <p:sp>
        <p:nvSpPr>
          <p:cNvPr id="45" name="Rectangle 44"/>
          <p:cNvSpPr/>
          <p:nvPr/>
        </p:nvSpPr>
        <p:spPr>
          <a:xfrm>
            <a:off x="4572000" y="4953000"/>
            <a:ext cx="1040670" cy="369332"/>
          </a:xfrm>
          <a:prstGeom prst="rect">
            <a:avLst/>
          </a:prstGeom>
        </p:spPr>
        <p:txBody>
          <a:bodyPr wrap="none">
            <a:spAutoFit/>
          </a:bodyPr>
          <a:lstStyle/>
          <a:p>
            <a:r>
              <a:rPr lang="en-US" b="1" i="1" u="sng" dirty="0" smtClean="0">
                <a:solidFill>
                  <a:schemeClr val="accent2"/>
                </a:solidFill>
              </a:rPr>
              <a:t>0-lepton </a:t>
            </a:r>
          </a:p>
        </p:txBody>
      </p:sp>
      <p:sp>
        <p:nvSpPr>
          <p:cNvPr id="46" name="Rectangle 45"/>
          <p:cNvSpPr/>
          <p:nvPr/>
        </p:nvSpPr>
        <p:spPr>
          <a:xfrm>
            <a:off x="7010400" y="4964668"/>
            <a:ext cx="949299" cy="369332"/>
          </a:xfrm>
          <a:prstGeom prst="rect">
            <a:avLst/>
          </a:prstGeom>
        </p:spPr>
        <p:txBody>
          <a:bodyPr wrap="none">
            <a:spAutoFit/>
          </a:bodyPr>
          <a:lstStyle/>
          <a:p>
            <a:r>
              <a:rPr lang="en-US" b="1" i="1" u="sng" dirty="0" smtClean="0">
                <a:solidFill>
                  <a:srgbClr val="FF0000"/>
                </a:solidFill>
              </a:rPr>
              <a:t>1-lepton</a:t>
            </a:r>
            <a:endParaRPr lang="en-US" dirty="0"/>
          </a:p>
        </p:txBody>
      </p:sp>
      <p:sp>
        <p:nvSpPr>
          <p:cNvPr id="38" name="Rectangle 37"/>
          <p:cNvSpPr/>
          <p:nvPr/>
        </p:nvSpPr>
        <p:spPr>
          <a:xfrm>
            <a:off x="6478115" y="228600"/>
            <a:ext cx="1898277" cy="677108"/>
          </a:xfrm>
          <a:prstGeom prst="rect">
            <a:avLst/>
          </a:prstGeom>
        </p:spPr>
        <p:txBody>
          <a:bodyPr wrap="none">
            <a:spAutoFit/>
          </a:bodyPr>
          <a:lstStyle/>
          <a:p>
            <a:r>
              <a:rPr lang="en-US" sz="2000" b="1" dirty="0" smtClean="0">
                <a:solidFill>
                  <a:schemeClr val="accent5">
                    <a:lumMod val="75000"/>
                  </a:schemeClr>
                </a:solidFill>
              </a:rPr>
              <a:t>arXiv:1103.4344 </a:t>
            </a:r>
          </a:p>
          <a:p>
            <a:r>
              <a:rPr lang="en-US" dirty="0" smtClean="0"/>
              <a:t>Submitted to PLB</a:t>
            </a:r>
            <a:endParaRPr lang="en-US" sz="2000" dirty="0"/>
          </a:p>
        </p:txBody>
      </p:sp>
    </p:spTree>
  </p:cSld>
  <p:clrMapOvr>
    <a:masterClrMapping/>
  </p:clrMapOvr>
  <p:transition advTm="7669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 Background: 0-lepton</a:t>
            </a:r>
            <a:endParaRPr lang="en-US"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normAutofit/>
          </a:bodyPr>
          <a:lstStyle/>
          <a:p>
            <a:fld id="{B6F15528-21DE-4FAA-801E-634DDDAF4B2B}" type="slidenum">
              <a:rPr lang="en-US" smtClean="0"/>
              <a:pPr/>
              <a:t>28</a:t>
            </a:fld>
            <a:endParaRPr lang="en-US" dirty="0"/>
          </a:p>
        </p:txBody>
      </p:sp>
      <p:sp>
        <p:nvSpPr>
          <p:cNvPr id="10" name="TextBox 9"/>
          <p:cNvSpPr txBox="1"/>
          <p:nvPr/>
        </p:nvSpPr>
        <p:spPr>
          <a:xfrm>
            <a:off x="457200" y="1143000"/>
            <a:ext cx="3444455" cy="923330"/>
          </a:xfrm>
          <a:prstGeom prst="rect">
            <a:avLst/>
          </a:prstGeom>
          <a:noFill/>
        </p:spPr>
        <p:txBody>
          <a:bodyPr wrap="square" rtlCol="0">
            <a:spAutoFit/>
          </a:bodyPr>
          <a:lstStyle/>
          <a:p>
            <a:endParaRPr lang="en-US" b="1" i="1" u="sng" dirty="0" smtClean="0">
              <a:solidFill>
                <a:schemeClr val="accent2"/>
              </a:solidFill>
            </a:endParaRPr>
          </a:p>
          <a:p>
            <a:pPr>
              <a:buFont typeface="Wingdings" pitchFamily="2" charset="2"/>
              <a:buChar char="à"/>
            </a:pPr>
            <a:r>
              <a:rPr lang="en-US" b="1" dirty="0" smtClean="0">
                <a:solidFill>
                  <a:srgbClr val="C00000"/>
                </a:solidFill>
                <a:sym typeface="Wingdings" pitchFamily="2" charset="2"/>
              </a:rPr>
              <a:t>QCD:</a:t>
            </a:r>
            <a:r>
              <a:rPr lang="en-US" dirty="0" smtClean="0">
                <a:solidFill>
                  <a:srgbClr val="C00000"/>
                </a:solidFill>
                <a:sym typeface="Wingdings" pitchFamily="2" charset="2"/>
              </a:rPr>
              <a:t> Partially data-driven</a:t>
            </a:r>
          </a:p>
          <a:p>
            <a:pPr>
              <a:buFont typeface="Wingdings" pitchFamily="2" charset="2"/>
              <a:buChar char="à"/>
            </a:pPr>
            <a:r>
              <a:rPr lang="en-US" b="1" dirty="0" smtClean="0">
                <a:sym typeface="Wingdings" pitchFamily="2" charset="2"/>
              </a:rPr>
              <a:t>Top/</a:t>
            </a:r>
            <a:r>
              <a:rPr lang="en-US" b="1" dirty="0" err="1" smtClean="0">
                <a:sym typeface="Wingdings" pitchFamily="2" charset="2"/>
              </a:rPr>
              <a:t>Boson+jets</a:t>
            </a:r>
            <a:r>
              <a:rPr lang="en-US" b="1" dirty="0" smtClean="0">
                <a:sym typeface="Wingdings" pitchFamily="2" charset="2"/>
              </a:rPr>
              <a:t>: </a:t>
            </a:r>
            <a:r>
              <a:rPr lang="en-US" dirty="0" smtClean="0">
                <a:sym typeface="Wingdings" pitchFamily="2" charset="2"/>
              </a:rPr>
              <a:t>MC estimate </a:t>
            </a:r>
            <a:endParaRPr lang="en-US" dirty="0"/>
          </a:p>
        </p:txBody>
      </p:sp>
      <p:sp>
        <p:nvSpPr>
          <p:cNvPr id="14" name="Curved Right Arrow 13"/>
          <p:cNvSpPr/>
          <p:nvPr/>
        </p:nvSpPr>
        <p:spPr>
          <a:xfrm rot="18669507">
            <a:off x="4213487" y="5407155"/>
            <a:ext cx="371317" cy="83559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6096000" y="1524000"/>
            <a:ext cx="2362200" cy="369332"/>
          </a:xfrm>
          <a:prstGeom prst="rect">
            <a:avLst/>
          </a:prstGeom>
          <a:noFill/>
        </p:spPr>
        <p:txBody>
          <a:bodyPr wrap="square" rtlCol="0">
            <a:spAutoFit/>
          </a:bodyPr>
          <a:lstStyle/>
          <a:p>
            <a:pPr algn="ctr"/>
            <a:r>
              <a:rPr lang="en-US" dirty="0" smtClean="0"/>
              <a:t>Revert </a:t>
            </a:r>
            <a:r>
              <a:rPr lang="en-US" dirty="0" err="1" smtClean="0">
                <a:latin typeface="Symbol" pitchFamily="18" charset="2"/>
              </a:rPr>
              <a:t>Df</a:t>
            </a:r>
            <a:r>
              <a:rPr lang="en-US" baseline="-25000" dirty="0" err="1" smtClean="0"/>
              <a:t>min</a:t>
            </a:r>
            <a:r>
              <a:rPr lang="en-US" dirty="0" smtClean="0"/>
              <a:t>&lt;0.4</a:t>
            </a:r>
          </a:p>
        </p:txBody>
      </p:sp>
      <p:sp>
        <p:nvSpPr>
          <p:cNvPr id="21" name="TextBox 20"/>
          <p:cNvSpPr txBox="1"/>
          <p:nvPr/>
        </p:nvSpPr>
        <p:spPr>
          <a:xfrm>
            <a:off x="4876800" y="1905000"/>
            <a:ext cx="4343400" cy="1015663"/>
          </a:xfrm>
          <a:prstGeom prst="rect">
            <a:avLst/>
          </a:prstGeom>
          <a:noFill/>
        </p:spPr>
        <p:txBody>
          <a:bodyPr wrap="square" rtlCol="0">
            <a:spAutoFit/>
          </a:bodyPr>
          <a:lstStyle/>
          <a:p>
            <a:pPr algn="ctr"/>
            <a:endParaRPr lang="en-US" sz="2000" dirty="0" smtClean="0"/>
          </a:p>
          <a:p>
            <a:pPr algn="ctr"/>
            <a:r>
              <a:rPr lang="en-US" sz="2000" dirty="0" smtClean="0"/>
              <a:t>Take </a:t>
            </a:r>
            <a:r>
              <a:rPr lang="en-US" sz="2000" dirty="0" err="1" smtClean="0"/>
              <a:t>Meff</a:t>
            </a:r>
            <a:r>
              <a:rPr lang="en-US" sz="2000" dirty="0" smtClean="0"/>
              <a:t> shape from </a:t>
            </a:r>
            <a:r>
              <a:rPr lang="en-US" sz="2000" dirty="0" err="1" smtClean="0">
                <a:latin typeface="Symbol" pitchFamily="18" charset="2"/>
              </a:rPr>
              <a:t>Df</a:t>
            </a:r>
            <a:r>
              <a:rPr lang="en-US" sz="2000" baseline="-25000" dirty="0" err="1" smtClean="0"/>
              <a:t>min</a:t>
            </a:r>
            <a:r>
              <a:rPr lang="en-US" sz="2000" baseline="-25000" dirty="0" smtClean="0"/>
              <a:t> </a:t>
            </a:r>
            <a:r>
              <a:rPr lang="en-US" sz="2000" dirty="0" smtClean="0"/>
              <a:t>&lt;0.4</a:t>
            </a:r>
          </a:p>
          <a:p>
            <a:pPr algn="ctr"/>
            <a:r>
              <a:rPr lang="en-US" sz="2000" dirty="0" smtClean="0"/>
              <a:t>Uncertainties (~60%) driven by statistics</a:t>
            </a:r>
            <a:endParaRPr lang="en-US" sz="2000" dirty="0"/>
          </a:p>
        </p:txBody>
      </p:sp>
      <p:sp>
        <p:nvSpPr>
          <p:cNvPr id="23" name="TextBox 22"/>
          <p:cNvSpPr txBox="1"/>
          <p:nvPr/>
        </p:nvSpPr>
        <p:spPr>
          <a:xfrm>
            <a:off x="990600" y="5094982"/>
            <a:ext cx="3276600" cy="1077218"/>
          </a:xfrm>
          <a:prstGeom prst="rect">
            <a:avLst/>
          </a:prstGeom>
          <a:noFill/>
        </p:spPr>
        <p:txBody>
          <a:bodyPr wrap="square" rtlCol="0">
            <a:spAutoFit/>
          </a:bodyPr>
          <a:lstStyle/>
          <a:p>
            <a:pPr algn="ctr"/>
            <a:endParaRPr lang="en-US" sz="1600" dirty="0" smtClean="0"/>
          </a:p>
          <a:p>
            <a:pPr algn="ctr"/>
            <a:r>
              <a:rPr lang="en-US" sz="1600" i="1" dirty="0" smtClean="0"/>
              <a:t>From MC: </a:t>
            </a:r>
            <a:r>
              <a:rPr lang="en-US" sz="1600" dirty="0" smtClean="0"/>
              <a:t>take fraction of QCD events passing </a:t>
            </a:r>
          </a:p>
          <a:p>
            <a:pPr algn="ctr"/>
            <a:r>
              <a:rPr lang="en-US" sz="1600" dirty="0" err="1" smtClean="0">
                <a:latin typeface="Symbol" pitchFamily="18" charset="2"/>
              </a:rPr>
              <a:t>Df</a:t>
            </a:r>
            <a:r>
              <a:rPr lang="en-US" sz="1600" baseline="-25000" dirty="0" err="1" smtClean="0"/>
              <a:t>min</a:t>
            </a:r>
            <a:r>
              <a:rPr lang="en-US" sz="1600" baseline="-25000" dirty="0" smtClean="0"/>
              <a:t> </a:t>
            </a:r>
            <a:r>
              <a:rPr lang="en-US" sz="1600" dirty="0" smtClean="0"/>
              <a:t>&gt;0.4</a:t>
            </a:r>
            <a:endParaRPr lang="en-US" sz="1600" dirty="0"/>
          </a:p>
        </p:txBody>
      </p:sp>
      <p:pic>
        <p:nvPicPr>
          <p:cNvPr id="15362" name="Picture 2" descr="https://atlas.web.cern.ch/Atlas/GROUPS/PHYSICS/PAPERS/susy-bjets_01/figaux_02b.png"/>
          <p:cNvPicPr>
            <a:picLocks noChangeAspect="1" noChangeArrowheads="1"/>
          </p:cNvPicPr>
          <p:nvPr/>
        </p:nvPicPr>
        <p:blipFill>
          <a:blip r:embed="rId2" cstate="print"/>
          <a:srcRect/>
          <a:stretch>
            <a:fillRect/>
          </a:stretch>
        </p:blipFill>
        <p:spPr bwMode="auto">
          <a:xfrm>
            <a:off x="152400" y="2133600"/>
            <a:ext cx="4458542" cy="3200400"/>
          </a:xfrm>
          <a:prstGeom prst="rect">
            <a:avLst/>
          </a:prstGeom>
          <a:noFill/>
        </p:spPr>
      </p:pic>
      <p:cxnSp>
        <p:nvCxnSpPr>
          <p:cNvPr id="53" name="Straight Connector 52"/>
          <p:cNvCxnSpPr/>
          <p:nvPr/>
        </p:nvCxnSpPr>
        <p:spPr>
          <a:xfrm rot="5400000" flipH="1" flipV="1">
            <a:off x="381000" y="4114800"/>
            <a:ext cx="18288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15364" name="Picture 4" descr="https://atlas.web.cern.ch/Atlas/GROUPS/PHYSICS/PAPERS/susy-bjets_01/figaux_03b.png"/>
          <p:cNvPicPr>
            <a:picLocks noChangeAspect="1" noChangeArrowheads="1"/>
          </p:cNvPicPr>
          <p:nvPr/>
        </p:nvPicPr>
        <p:blipFill>
          <a:blip r:embed="rId3" cstate="print"/>
          <a:srcRect/>
          <a:stretch>
            <a:fillRect/>
          </a:stretch>
        </p:blipFill>
        <p:spPr bwMode="auto">
          <a:xfrm>
            <a:off x="4876800" y="3270452"/>
            <a:ext cx="4191000" cy="3008354"/>
          </a:xfrm>
          <a:prstGeom prst="rect">
            <a:avLst/>
          </a:prstGeom>
          <a:noFill/>
        </p:spPr>
      </p:pic>
    </p:spTree>
  </p:cSld>
  <p:clrMapOvr>
    <a:masterClrMapping/>
  </p:clrMapOvr>
  <p:transition advTm="93975"/>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0-lepton </a:t>
            </a:r>
            <a:r>
              <a:rPr lang="en-US" dirty="0" err="1" smtClean="0"/>
              <a:t>bkg</a:t>
            </a:r>
            <a:r>
              <a:rPr lang="en-US" dirty="0" smtClean="0"/>
              <a:t> details (b-jets)</a:t>
            </a:r>
            <a:endParaRPr lang="en-US" dirty="0"/>
          </a:p>
        </p:txBody>
      </p:sp>
      <p:sp>
        <p:nvSpPr>
          <p:cNvPr id="3" name="Content Placeholder 2"/>
          <p:cNvSpPr>
            <a:spLocks noGrp="1"/>
          </p:cNvSpPr>
          <p:nvPr>
            <p:ph idx="1"/>
          </p:nvPr>
        </p:nvSpPr>
        <p:spPr>
          <a:xfrm>
            <a:off x="381000" y="990600"/>
            <a:ext cx="8229600" cy="5410200"/>
          </a:xfrm>
        </p:spPr>
        <p:txBody>
          <a:bodyPr>
            <a:normAutofit/>
          </a:bodyPr>
          <a:lstStyle/>
          <a:p>
            <a:r>
              <a:rPr lang="en-US" sz="2000" dirty="0" smtClean="0"/>
              <a:t>Breakdown of non-QCD SM-background contributions </a:t>
            </a:r>
            <a:r>
              <a:rPr lang="en-US" sz="2000" dirty="0" smtClean="0">
                <a:solidFill>
                  <a:srgbClr val="C00000"/>
                </a:solidFill>
              </a:rPr>
              <a:t>(from MC) </a:t>
            </a:r>
            <a:r>
              <a:rPr lang="en-US" sz="2000" dirty="0" smtClean="0"/>
              <a:t>for 0-lepton analysis at each stage of the selection (per pb</a:t>
            </a:r>
            <a:r>
              <a:rPr lang="en-US" sz="2000" baseline="30000" dirty="0" smtClean="0"/>
              <a:t>-1</a:t>
            </a:r>
            <a:r>
              <a:rPr lang="en-US" sz="2000" dirty="0" smtClean="0"/>
              <a:t>) </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29</a:t>
            </a:fld>
            <a:endParaRPr lang="en-US" dirty="0"/>
          </a:p>
        </p:txBody>
      </p:sp>
      <p:pic>
        <p:nvPicPr>
          <p:cNvPr id="115714" name="Picture 2"/>
          <p:cNvPicPr>
            <a:picLocks noChangeAspect="1" noChangeArrowheads="1"/>
          </p:cNvPicPr>
          <p:nvPr/>
        </p:nvPicPr>
        <p:blipFill>
          <a:blip r:embed="rId2" cstate="print"/>
          <a:srcRect/>
          <a:stretch>
            <a:fillRect/>
          </a:stretch>
        </p:blipFill>
        <p:spPr bwMode="auto">
          <a:xfrm>
            <a:off x="1000125" y="1657350"/>
            <a:ext cx="7305675" cy="1390650"/>
          </a:xfrm>
          <a:prstGeom prst="rect">
            <a:avLst/>
          </a:prstGeom>
          <a:noFill/>
          <a:ln w="9525">
            <a:noFill/>
            <a:miter lim="800000"/>
            <a:headEnd/>
            <a:tailEnd/>
          </a:ln>
        </p:spPr>
      </p:pic>
      <p:pic>
        <p:nvPicPr>
          <p:cNvPr id="115715" name="Picture 3"/>
          <p:cNvPicPr>
            <a:picLocks noChangeAspect="1" noChangeArrowheads="1"/>
          </p:cNvPicPr>
          <p:nvPr/>
        </p:nvPicPr>
        <p:blipFill>
          <a:blip r:embed="rId3" cstate="print"/>
          <a:srcRect/>
          <a:stretch>
            <a:fillRect/>
          </a:stretch>
        </p:blipFill>
        <p:spPr bwMode="auto">
          <a:xfrm>
            <a:off x="2362200" y="2933700"/>
            <a:ext cx="4305300" cy="1409700"/>
          </a:xfrm>
          <a:prstGeom prst="rect">
            <a:avLst/>
          </a:prstGeom>
          <a:noFill/>
          <a:ln w="9525">
            <a:noFill/>
            <a:miter lim="800000"/>
            <a:headEnd/>
            <a:tailEnd/>
          </a:ln>
        </p:spPr>
      </p:pic>
      <p:pic>
        <p:nvPicPr>
          <p:cNvPr id="10" name="Picture 9" descr="figaux_02a.png"/>
          <p:cNvPicPr>
            <a:picLocks noChangeAspect="1"/>
          </p:cNvPicPr>
          <p:nvPr/>
        </p:nvPicPr>
        <p:blipFill>
          <a:blip r:embed="rId4" cstate="print"/>
          <a:stretch>
            <a:fillRect/>
          </a:stretch>
        </p:blipFill>
        <p:spPr>
          <a:xfrm>
            <a:off x="914400" y="4267200"/>
            <a:ext cx="3077956" cy="2209397"/>
          </a:xfrm>
          <a:prstGeom prst="rect">
            <a:avLst/>
          </a:prstGeom>
        </p:spPr>
      </p:pic>
      <p:pic>
        <p:nvPicPr>
          <p:cNvPr id="11" name="Picture 10" descr="figaux_02b.png"/>
          <p:cNvPicPr>
            <a:picLocks noChangeAspect="1"/>
          </p:cNvPicPr>
          <p:nvPr/>
        </p:nvPicPr>
        <p:blipFill>
          <a:blip r:embed="rId5" cstate="print"/>
          <a:stretch>
            <a:fillRect/>
          </a:stretch>
        </p:blipFill>
        <p:spPr>
          <a:xfrm>
            <a:off x="5181600" y="4267200"/>
            <a:ext cx="3124200" cy="2242593"/>
          </a:xfrm>
          <a:prstGeom prst="rect">
            <a:avLst/>
          </a:prstGeom>
        </p:spPr>
      </p:pic>
      <p:sp>
        <p:nvSpPr>
          <p:cNvPr id="12" name="Right Arrow 11"/>
          <p:cNvSpPr/>
          <p:nvPr/>
        </p:nvSpPr>
        <p:spPr>
          <a:xfrm>
            <a:off x="4101606" y="4876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962400" y="5334000"/>
            <a:ext cx="1117614" cy="369332"/>
          </a:xfrm>
          <a:prstGeom prst="rect">
            <a:avLst/>
          </a:prstGeom>
          <a:noFill/>
        </p:spPr>
        <p:txBody>
          <a:bodyPr wrap="none" rtlCol="0">
            <a:spAutoFit/>
          </a:bodyPr>
          <a:lstStyle/>
          <a:p>
            <a:r>
              <a:rPr lang="en-US" dirty="0" smtClean="0"/>
              <a:t>b-tagging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defRPr/>
            </a:pPr>
            <a:r>
              <a:rPr lang="en-US" dirty="0" smtClean="0">
                <a:effectLst/>
              </a:rPr>
              <a:t>SUSY  phenomenology</a:t>
            </a:r>
            <a:endParaRPr lang="en-US" dirty="0">
              <a:effectLst/>
            </a:endParaRPr>
          </a:p>
        </p:txBody>
      </p:sp>
      <p:sp>
        <p:nvSpPr>
          <p:cNvPr id="2" name="Date Placeholder 1"/>
          <p:cNvSpPr>
            <a:spLocks noGrp="1"/>
          </p:cNvSpPr>
          <p:nvPr>
            <p:ph type="dt" sz="half" idx="10"/>
          </p:nvPr>
        </p:nvSpPr>
        <p:spPr>
          <a:xfrm>
            <a:off x="457200" y="6492875"/>
            <a:ext cx="2133600" cy="365125"/>
          </a:xfrm>
        </p:spPr>
        <p:txBody>
          <a:bodyPr/>
          <a:lstStyle/>
          <a:p>
            <a:pPr>
              <a:defRPr/>
            </a:pPr>
            <a:r>
              <a:rPr lang="en-US" smtClean="0"/>
              <a:t>18/5/2011</a:t>
            </a:r>
            <a:endParaRPr lang="en-US" altLang="en-US" dirty="0"/>
          </a:p>
        </p:txBody>
      </p:sp>
      <p:sp>
        <p:nvSpPr>
          <p:cNvPr id="3" name="Footer Placeholder 2"/>
          <p:cNvSpPr>
            <a:spLocks noGrp="1"/>
          </p:cNvSpPr>
          <p:nvPr>
            <p:ph type="ftr" sz="quarter" idx="11"/>
          </p:nvPr>
        </p:nvSpPr>
        <p:spPr/>
        <p:txBody>
          <a:bodyPr/>
          <a:lstStyle/>
          <a:p>
            <a:pPr>
              <a:defRPr/>
            </a:pPr>
            <a:r>
              <a:rPr lang="en-US" altLang="en-US" smtClean="0"/>
              <a:t>Monica D'Onofrio, West Coast ATLAS Forum 2011</a:t>
            </a:r>
            <a:endParaRPr lang="en-US" altLang="en-US"/>
          </a:p>
        </p:txBody>
      </p:sp>
      <p:sp>
        <p:nvSpPr>
          <p:cNvPr id="4" name="Slide Number Placeholder 3"/>
          <p:cNvSpPr>
            <a:spLocks noGrp="1"/>
          </p:cNvSpPr>
          <p:nvPr>
            <p:ph type="sldNum" sz="quarter" idx="12"/>
          </p:nvPr>
        </p:nvSpPr>
        <p:spPr/>
        <p:txBody>
          <a:bodyPr/>
          <a:lstStyle/>
          <a:p>
            <a:pPr>
              <a:defRPr/>
            </a:pPr>
            <a:fld id="{F9A9B498-F0E7-4E3F-9078-F0E9957A12FD}" type="slidenum">
              <a:rPr lang="en-US" altLang="en-US" smtClean="0"/>
              <a:pPr>
                <a:defRPr/>
              </a:pPr>
              <a:t>3</a:t>
            </a:fld>
            <a:endParaRPr lang="en-US" altLang="en-US"/>
          </a:p>
        </p:txBody>
      </p:sp>
      <p:sp>
        <p:nvSpPr>
          <p:cNvPr id="2055" name="Rectangle 7"/>
          <p:cNvSpPr>
            <a:spLocks noChangeArrowheads="1"/>
          </p:cNvSpPr>
          <p:nvPr/>
        </p:nvSpPr>
        <p:spPr bwMode="auto">
          <a:xfrm>
            <a:off x="0" y="892314"/>
            <a:ext cx="9144000" cy="796821"/>
          </a:xfrm>
          <a:prstGeom prst="rect">
            <a:avLst/>
          </a:prstGeom>
          <a:noFill/>
          <a:ln w="9525">
            <a:noFill/>
            <a:miter lim="800000"/>
            <a:headEnd/>
            <a:tailEnd/>
          </a:ln>
        </p:spPr>
        <p:txBody>
          <a:bodyPr wrap="square">
            <a:spAutoFit/>
          </a:bodyPr>
          <a:lstStyle/>
          <a:p>
            <a:pPr marL="342900" indent="-342900" algn="ctr">
              <a:lnSpc>
                <a:spcPct val="85000"/>
              </a:lnSpc>
              <a:spcBef>
                <a:spcPct val="20000"/>
              </a:spcBef>
              <a:buClr>
                <a:schemeClr val="accent1"/>
              </a:buClr>
              <a:buSzPct val="65000"/>
            </a:pPr>
            <a:r>
              <a:rPr lang="en-US" sz="2400" dirty="0">
                <a:solidFill>
                  <a:schemeClr val="tx1"/>
                </a:solidFill>
                <a:latin typeface="Candara" pitchFamily="34" charset="0"/>
              </a:rPr>
              <a:t>Breaking mechanism </a:t>
            </a:r>
            <a:r>
              <a:rPr lang="en-US" sz="2400" dirty="0" smtClean="0">
                <a:solidFill>
                  <a:schemeClr val="tx1"/>
                </a:solidFill>
                <a:latin typeface="Candara" pitchFamily="34" charset="0"/>
              </a:rPr>
              <a:t>and R-parity determines </a:t>
            </a:r>
          </a:p>
          <a:p>
            <a:pPr marL="342900" indent="-342900" algn="ctr">
              <a:lnSpc>
                <a:spcPct val="85000"/>
              </a:lnSpc>
              <a:spcBef>
                <a:spcPct val="20000"/>
              </a:spcBef>
              <a:buClr>
                <a:schemeClr val="accent1"/>
              </a:buClr>
              <a:buSzPct val="65000"/>
            </a:pPr>
            <a:r>
              <a:rPr lang="en-US" sz="2400" b="1" dirty="0" smtClean="0">
                <a:solidFill>
                  <a:schemeClr val="accent2"/>
                </a:solidFill>
                <a:latin typeface="Candara" pitchFamily="34" charset="0"/>
              </a:rPr>
              <a:t>phenomenology</a:t>
            </a:r>
            <a:r>
              <a:rPr lang="en-US" sz="2400" dirty="0" smtClean="0">
                <a:solidFill>
                  <a:schemeClr val="tx1"/>
                </a:solidFill>
                <a:latin typeface="Candara" pitchFamily="34" charset="0"/>
              </a:rPr>
              <a:t> </a:t>
            </a:r>
            <a:r>
              <a:rPr lang="en-US" sz="2400" dirty="0" smtClean="0">
                <a:solidFill>
                  <a:schemeClr val="tx1"/>
                </a:solidFill>
                <a:latin typeface="Candara" pitchFamily="34" charset="0"/>
                <a:sym typeface="Wingdings" pitchFamily="2" charset="2"/>
              </a:rPr>
              <a:t>and </a:t>
            </a:r>
            <a:r>
              <a:rPr lang="en-US" sz="2400" dirty="0" smtClean="0">
                <a:solidFill>
                  <a:schemeClr val="tx1"/>
                </a:solidFill>
                <a:latin typeface="Candara" pitchFamily="34" charset="0"/>
              </a:rPr>
              <a:t>the </a:t>
            </a:r>
            <a:r>
              <a:rPr lang="en-US" sz="2400" b="1" dirty="0" smtClean="0">
                <a:solidFill>
                  <a:schemeClr val="accent2"/>
                </a:solidFill>
                <a:latin typeface="Candara" pitchFamily="34" charset="0"/>
              </a:rPr>
              <a:t>search strategy</a:t>
            </a:r>
            <a:endParaRPr lang="en-US" b="1" i="1" dirty="0">
              <a:solidFill>
                <a:schemeClr val="tx1"/>
              </a:solidFill>
              <a:latin typeface="Candara" pitchFamily="34" charset="0"/>
            </a:endParaRPr>
          </a:p>
        </p:txBody>
      </p:sp>
      <p:sp>
        <p:nvSpPr>
          <p:cNvPr id="2058" name="Text Box 94"/>
          <p:cNvSpPr txBox="1">
            <a:spLocks noChangeArrowheads="1"/>
          </p:cNvSpPr>
          <p:nvPr/>
        </p:nvSpPr>
        <p:spPr bwMode="auto">
          <a:xfrm>
            <a:off x="3429000" y="1676400"/>
            <a:ext cx="2133600" cy="298543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w="9525" algn="ctr">
            <a:noFill/>
            <a:miter lim="800000"/>
            <a:headEnd/>
            <a:tailEnd/>
          </a:ln>
        </p:spPr>
        <p:txBody>
          <a:bodyPr wrap="square">
            <a:spAutoFit/>
          </a:bodyPr>
          <a:lstStyle/>
          <a:p>
            <a:pPr algn="ctr"/>
            <a:r>
              <a:rPr lang="en-US" sz="2400" b="1" dirty="0" smtClean="0">
                <a:solidFill>
                  <a:schemeClr val="accent2"/>
                </a:solidFill>
                <a:latin typeface="Candara" pitchFamily="34" charset="0"/>
              </a:rPr>
              <a:t>Generic MSSM</a:t>
            </a:r>
            <a:endParaRPr lang="en-US" sz="1200" b="1" dirty="0" smtClean="0">
              <a:solidFill>
                <a:schemeClr val="accent2"/>
              </a:solidFill>
              <a:latin typeface="Candara" pitchFamily="34" charset="0"/>
            </a:endParaRPr>
          </a:p>
          <a:p>
            <a:pPr algn="ctr"/>
            <a:r>
              <a:rPr lang="en-US" sz="2000" b="1" dirty="0" smtClean="0">
                <a:solidFill>
                  <a:schemeClr val="accent2"/>
                </a:solidFill>
                <a:latin typeface="Candara" pitchFamily="34" charset="0"/>
              </a:rPr>
              <a:t>MSUGRA/CMSSM </a:t>
            </a:r>
            <a:r>
              <a:rPr lang="en-US" sz="2400" b="1" dirty="0" smtClean="0">
                <a:solidFill>
                  <a:schemeClr val="accent2"/>
                </a:solidFill>
                <a:latin typeface="Candara" pitchFamily="34" charset="0"/>
              </a:rPr>
              <a:t> </a:t>
            </a:r>
            <a:endParaRPr lang="en-US" sz="2400" b="1" dirty="0">
              <a:solidFill>
                <a:schemeClr val="accent2"/>
              </a:solidFill>
              <a:latin typeface="Candara" pitchFamily="34" charset="0"/>
            </a:endParaRPr>
          </a:p>
          <a:p>
            <a:pPr algn="ctr"/>
            <a:r>
              <a:rPr lang="en-US" sz="2000" b="1" dirty="0" smtClean="0">
                <a:solidFill>
                  <a:schemeClr val="accent2"/>
                </a:solidFill>
                <a:latin typeface="Candara" pitchFamily="34" charset="0"/>
              </a:rPr>
              <a:t>GMSB, GGM</a:t>
            </a:r>
            <a:endParaRPr lang="en-US" sz="2000" b="1" dirty="0">
              <a:solidFill>
                <a:schemeClr val="accent2"/>
              </a:solidFill>
              <a:latin typeface="Candara" pitchFamily="34" charset="0"/>
            </a:endParaRPr>
          </a:p>
          <a:p>
            <a:pPr algn="ctr"/>
            <a:endParaRPr lang="en-US" sz="1200" b="1" dirty="0" smtClean="0">
              <a:solidFill>
                <a:schemeClr val="accent2"/>
              </a:solidFill>
              <a:latin typeface="Candara" pitchFamily="34" charset="0"/>
            </a:endParaRPr>
          </a:p>
          <a:p>
            <a:pPr algn="ctr"/>
            <a:r>
              <a:rPr lang="en-US" sz="2000" b="1" dirty="0" smtClean="0">
                <a:solidFill>
                  <a:schemeClr val="accent2"/>
                </a:solidFill>
                <a:latin typeface="Candara" pitchFamily="34" charset="0"/>
              </a:rPr>
              <a:t>AMSB</a:t>
            </a:r>
            <a:endParaRPr lang="en-US" sz="2400" b="1" dirty="0">
              <a:solidFill>
                <a:schemeClr val="accent2"/>
              </a:solidFill>
              <a:latin typeface="Candara" pitchFamily="34" charset="0"/>
            </a:endParaRPr>
          </a:p>
          <a:p>
            <a:pPr algn="ctr"/>
            <a:endParaRPr lang="en-US" sz="2400" b="1" dirty="0" smtClean="0">
              <a:solidFill>
                <a:schemeClr val="accent2"/>
              </a:solidFill>
              <a:latin typeface="Candara" pitchFamily="34" charset="0"/>
            </a:endParaRPr>
          </a:p>
          <a:p>
            <a:pPr algn="ctr"/>
            <a:r>
              <a:rPr lang="en-US" sz="2000" b="1" dirty="0" smtClean="0">
                <a:solidFill>
                  <a:schemeClr val="accent2"/>
                </a:solidFill>
                <a:latin typeface="Candara" pitchFamily="34" charset="0"/>
              </a:rPr>
              <a:t>Split-SUSY</a:t>
            </a:r>
          </a:p>
          <a:p>
            <a:pPr algn="ctr"/>
            <a:r>
              <a:rPr lang="en-US" sz="2000" b="1" dirty="0" smtClean="0">
                <a:solidFill>
                  <a:schemeClr val="accent2"/>
                </a:solidFill>
                <a:latin typeface="Candara" pitchFamily="34" charset="0"/>
              </a:rPr>
              <a:t>RPV-scenarios</a:t>
            </a:r>
            <a:endParaRPr lang="en-US" sz="2000" b="1" dirty="0">
              <a:solidFill>
                <a:schemeClr val="accent2"/>
              </a:solidFill>
              <a:latin typeface="Candara" pitchFamily="34" charset="0"/>
            </a:endParaRPr>
          </a:p>
          <a:p>
            <a:pPr algn="ctr"/>
            <a:r>
              <a:rPr lang="en-US" sz="2400" b="1" dirty="0">
                <a:solidFill>
                  <a:schemeClr val="accent2"/>
                </a:solidFill>
                <a:latin typeface="Candara" pitchFamily="34" charset="0"/>
              </a:rPr>
              <a:t>….</a:t>
            </a:r>
          </a:p>
        </p:txBody>
      </p:sp>
      <p:sp>
        <p:nvSpPr>
          <p:cNvPr id="27" name="TextBox 26"/>
          <p:cNvSpPr txBox="1"/>
          <p:nvPr/>
        </p:nvSpPr>
        <p:spPr>
          <a:xfrm>
            <a:off x="304800" y="1935540"/>
            <a:ext cx="2895600" cy="1077218"/>
          </a:xfrm>
          <a:prstGeom prst="rect">
            <a:avLst/>
          </a:prstGeom>
          <a:solidFill>
            <a:schemeClr val="accent3">
              <a:lumMod val="40000"/>
              <a:lumOff val="60000"/>
            </a:schemeClr>
          </a:solidFill>
          <a:ln w="19050">
            <a:solidFill>
              <a:srgbClr val="C00000"/>
            </a:solidFill>
          </a:ln>
        </p:spPr>
        <p:txBody>
          <a:bodyPr wrap="square">
            <a:spAutoFit/>
          </a:bodyPr>
          <a:lstStyle/>
          <a:p>
            <a:pPr>
              <a:defRPr/>
            </a:pPr>
            <a:r>
              <a:rPr lang="en-US" sz="1600" dirty="0">
                <a:solidFill>
                  <a:schemeClr val="tx1"/>
                </a:solidFill>
                <a:latin typeface="Candara" pitchFamily="34" charset="0"/>
              </a:rPr>
              <a:t>In R-parity conserving scenarios, </a:t>
            </a:r>
            <a:r>
              <a:rPr lang="en-US" sz="1600" dirty="0">
                <a:solidFill>
                  <a:schemeClr val="tx1"/>
                </a:solidFill>
                <a:latin typeface="Symbol" pitchFamily="18" charset="2"/>
              </a:rPr>
              <a:t>c</a:t>
            </a:r>
            <a:r>
              <a:rPr lang="en-US" sz="1600" baseline="-25000" dirty="0">
                <a:solidFill>
                  <a:schemeClr val="tx1"/>
                </a:solidFill>
                <a:latin typeface="Candara" pitchFamily="34" charset="0"/>
              </a:rPr>
              <a:t>1</a:t>
            </a:r>
            <a:r>
              <a:rPr lang="en-US" sz="1600" baseline="30000" dirty="0">
                <a:solidFill>
                  <a:schemeClr val="tx1"/>
                </a:solidFill>
                <a:latin typeface="Candara" pitchFamily="34" charset="0"/>
              </a:rPr>
              <a:t>0</a:t>
            </a:r>
            <a:r>
              <a:rPr lang="en-US" sz="1600" dirty="0">
                <a:solidFill>
                  <a:schemeClr val="tx1"/>
                </a:solidFill>
                <a:latin typeface="Candara" pitchFamily="34" charset="0"/>
              </a:rPr>
              <a:t>(or </a:t>
            </a:r>
            <a:r>
              <a:rPr lang="en-US" sz="1600" dirty="0">
                <a:solidFill>
                  <a:schemeClr val="tx1"/>
                </a:solidFill>
                <a:latin typeface="Symbol" pitchFamily="18" charset="2"/>
              </a:rPr>
              <a:t>n</a:t>
            </a:r>
            <a:r>
              <a:rPr lang="en-US" sz="1600" dirty="0">
                <a:solidFill>
                  <a:schemeClr val="tx1"/>
                </a:solidFill>
                <a:latin typeface="Candara" pitchFamily="34" charset="0"/>
              </a:rPr>
              <a:t>) is LSP. </a:t>
            </a:r>
            <a:endParaRPr lang="en-US" sz="1600" dirty="0" smtClean="0">
              <a:solidFill>
                <a:schemeClr val="tx1"/>
              </a:solidFill>
              <a:latin typeface="Candara" pitchFamily="34" charset="0"/>
            </a:endParaRPr>
          </a:p>
          <a:p>
            <a:pPr>
              <a:defRPr/>
            </a:pPr>
            <a:r>
              <a:rPr lang="en-US" sz="1600" i="1" dirty="0" smtClean="0">
                <a:solidFill>
                  <a:schemeClr val="tx1"/>
                </a:solidFill>
                <a:latin typeface="Candara" pitchFamily="34" charset="0"/>
              </a:rPr>
              <a:t>Signatures</a:t>
            </a:r>
            <a:r>
              <a:rPr lang="en-US" sz="1600" i="1" dirty="0">
                <a:solidFill>
                  <a:schemeClr val="tx1"/>
                </a:solidFill>
                <a:latin typeface="Candara" pitchFamily="34" charset="0"/>
              </a:rPr>
              <a:t>: </a:t>
            </a:r>
          </a:p>
          <a:p>
            <a:pPr algn="ctr">
              <a:defRPr/>
            </a:pPr>
            <a:r>
              <a:rPr lang="en-US" sz="1600" dirty="0" smtClean="0">
                <a:solidFill>
                  <a:srgbClr val="C00000"/>
                </a:solidFill>
                <a:latin typeface="Candara" pitchFamily="34" charset="0"/>
              </a:rPr>
              <a:t>Missing E</a:t>
            </a:r>
            <a:r>
              <a:rPr lang="en-US" sz="1600" baseline="-25000" dirty="0" smtClean="0">
                <a:solidFill>
                  <a:srgbClr val="C00000"/>
                </a:solidFill>
                <a:latin typeface="Candara" pitchFamily="34" charset="0"/>
              </a:rPr>
              <a:t>T</a:t>
            </a:r>
            <a:r>
              <a:rPr lang="en-US" sz="1600" dirty="0" smtClean="0">
                <a:solidFill>
                  <a:schemeClr val="accent6">
                    <a:lumMod val="75000"/>
                  </a:schemeClr>
                </a:solidFill>
                <a:latin typeface="Candara" pitchFamily="34" charset="0"/>
              </a:rPr>
              <a:t> </a:t>
            </a:r>
            <a:r>
              <a:rPr lang="en-US" sz="1600" dirty="0">
                <a:solidFill>
                  <a:schemeClr val="accent6">
                    <a:lumMod val="75000"/>
                  </a:schemeClr>
                </a:solidFill>
                <a:latin typeface="Candara" pitchFamily="34" charset="0"/>
              </a:rPr>
              <a:t>+ jets (+ leptons) </a:t>
            </a:r>
            <a:endParaRPr lang="en-US" sz="1600" dirty="0">
              <a:solidFill>
                <a:schemeClr val="tx1"/>
              </a:solidFill>
              <a:latin typeface="Candara" pitchFamily="34" charset="0"/>
            </a:endParaRPr>
          </a:p>
        </p:txBody>
      </p:sp>
      <p:sp>
        <p:nvSpPr>
          <p:cNvPr id="29" name="TextBox 28"/>
          <p:cNvSpPr txBox="1"/>
          <p:nvPr/>
        </p:nvSpPr>
        <p:spPr>
          <a:xfrm>
            <a:off x="5867400" y="2415028"/>
            <a:ext cx="3124200" cy="1471172"/>
          </a:xfrm>
          <a:prstGeom prst="rect">
            <a:avLst/>
          </a:prstGeom>
          <a:noFill/>
          <a:ln w="19050">
            <a:solidFill>
              <a:schemeClr val="accent5">
                <a:lumMod val="60000"/>
                <a:lumOff val="40000"/>
              </a:schemeClr>
            </a:solidFill>
          </a:ln>
        </p:spPr>
        <p:txBody>
          <a:bodyPr wrap="square">
            <a:spAutoFit/>
          </a:bodyPr>
          <a:lstStyle/>
          <a:p>
            <a:pPr>
              <a:buClr>
                <a:srgbClr val="003A1D"/>
              </a:buClr>
              <a:defRPr/>
            </a:pPr>
            <a:r>
              <a:rPr lang="es-ES" sz="1600" dirty="0" err="1">
                <a:solidFill>
                  <a:schemeClr val="tx1"/>
                </a:solidFill>
                <a:latin typeface="Candara" pitchFamily="34" charset="0"/>
              </a:rPr>
              <a:t>Gravitino</a:t>
            </a:r>
            <a:r>
              <a:rPr lang="es-ES" sz="1600" dirty="0">
                <a:solidFill>
                  <a:schemeClr val="tx1"/>
                </a:solidFill>
                <a:latin typeface="Candara" pitchFamily="34" charset="0"/>
              </a:rPr>
              <a:t> </a:t>
            </a:r>
            <a:r>
              <a:rPr lang="es-ES" sz="1600" dirty="0" err="1">
                <a:solidFill>
                  <a:schemeClr val="tx1"/>
                </a:solidFill>
                <a:latin typeface="Candara" pitchFamily="34" charset="0"/>
              </a:rPr>
              <a:t>very</a:t>
            </a:r>
            <a:r>
              <a:rPr lang="es-ES" sz="1600" dirty="0">
                <a:solidFill>
                  <a:schemeClr val="tx1"/>
                </a:solidFill>
                <a:latin typeface="Candara" pitchFamily="34" charset="0"/>
              </a:rPr>
              <a:t> light (&lt;&lt; </a:t>
            </a:r>
            <a:r>
              <a:rPr lang="es-ES" sz="1600" dirty="0" err="1">
                <a:solidFill>
                  <a:schemeClr val="tx1"/>
                </a:solidFill>
                <a:latin typeface="Candara" pitchFamily="34" charset="0"/>
              </a:rPr>
              <a:t>MeV</a:t>
            </a:r>
            <a:r>
              <a:rPr lang="es-ES" sz="1600" dirty="0">
                <a:solidFill>
                  <a:schemeClr val="tx1"/>
                </a:solidFill>
                <a:latin typeface="Candara" pitchFamily="34" charset="0"/>
              </a:rPr>
              <a:t>) </a:t>
            </a:r>
            <a:r>
              <a:rPr lang="es-ES" sz="1600" dirty="0">
                <a:solidFill>
                  <a:schemeClr val="tx1"/>
                </a:solidFill>
                <a:latin typeface="Candara" pitchFamily="34" charset="0"/>
                <a:sym typeface="Wingdings" pitchFamily="2" charset="2"/>
              </a:rPr>
              <a:t> </a:t>
            </a:r>
            <a:r>
              <a:rPr lang="es-ES" sz="1600" dirty="0" err="1">
                <a:solidFill>
                  <a:schemeClr val="tx1"/>
                </a:solidFill>
                <a:latin typeface="Candara" pitchFamily="34" charset="0"/>
                <a:sym typeface="Wingdings" pitchFamily="2" charset="2"/>
              </a:rPr>
              <a:t>is</a:t>
            </a:r>
            <a:r>
              <a:rPr lang="es-ES" sz="1600" dirty="0">
                <a:solidFill>
                  <a:schemeClr val="tx1"/>
                </a:solidFill>
                <a:latin typeface="Candara" pitchFamily="34" charset="0"/>
                <a:sym typeface="Wingdings" pitchFamily="2" charset="2"/>
              </a:rPr>
              <a:t> </a:t>
            </a:r>
            <a:r>
              <a:rPr lang="es-ES" sz="1600" dirty="0" err="1">
                <a:solidFill>
                  <a:schemeClr val="tx1"/>
                </a:solidFill>
                <a:latin typeface="Candara" pitchFamily="34" charset="0"/>
                <a:sym typeface="Wingdings" pitchFamily="2" charset="2"/>
              </a:rPr>
              <a:t>the</a:t>
            </a:r>
            <a:r>
              <a:rPr lang="es-ES" sz="1600" dirty="0">
                <a:solidFill>
                  <a:schemeClr val="tx1"/>
                </a:solidFill>
                <a:latin typeface="Candara" pitchFamily="34" charset="0"/>
              </a:rPr>
              <a:t> </a:t>
            </a:r>
            <a:r>
              <a:rPr lang="es-ES" sz="1600" dirty="0" smtClean="0">
                <a:solidFill>
                  <a:schemeClr val="tx1"/>
                </a:solidFill>
                <a:latin typeface="Candara" pitchFamily="34" charset="0"/>
              </a:rPr>
              <a:t>LSP. </a:t>
            </a:r>
            <a:r>
              <a:rPr lang="es-ES" sz="1600" dirty="0" err="1" smtClean="0">
                <a:solidFill>
                  <a:schemeClr val="tx1"/>
                </a:solidFill>
                <a:latin typeface="Candara" pitchFamily="34" charset="0"/>
              </a:rPr>
              <a:t>Neutralino</a:t>
            </a:r>
            <a:r>
              <a:rPr lang="es-ES" sz="1600" dirty="0" smtClean="0">
                <a:solidFill>
                  <a:schemeClr val="tx1"/>
                </a:solidFill>
                <a:latin typeface="Candara" pitchFamily="34" charset="0"/>
              </a:rPr>
              <a:t> </a:t>
            </a:r>
            <a:r>
              <a:rPr lang="es-ES" sz="1600" dirty="0">
                <a:solidFill>
                  <a:schemeClr val="tx1"/>
                </a:solidFill>
                <a:latin typeface="Candara" pitchFamily="34" charset="0"/>
              </a:rPr>
              <a:t>can </a:t>
            </a:r>
            <a:r>
              <a:rPr lang="es-ES" sz="1600" dirty="0" err="1">
                <a:solidFill>
                  <a:schemeClr val="tx1"/>
                </a:solidFill>
                <a:latin typeface="Candara" pitchFamily="34" charset="0"/>
              </a:rPr>
              <a:t>be</a:t>
            </a:r>
            <a:r>
              <a:rPr lang="es-ES" sz="1600" dirty="0">
                <a:solidFill>
                  <a:schemeClr val="tx1"/>
                </a:solidFill>
                <a:latin typeface="Candara" pitchFamily="34" charset="0"/>
              </a:rPr>
              <a:t> NLSP:</a:t>
            </a:r>
          </a:p>
          <a:p>
            <a:pPr>
              <a:lnSpc>
                <a:spcPct val="120000"/>
              </a:lnSpc>
              <a:buClr>
                <a:srgbClr val="003A1D"/>
              </a:buClr>
              <a:buFont typeface="Wingdings" pitchFamily="2" charset="2"/>
              <a:buChar char="§"/>
              <a:defRPr/>
            </a:pPr>
            <a:endParaRPr lang="es-ES" sz="1600" dirty="0">
              <a:solidFill>
                <a:schemeClr val="tx1"/>
              </a:solidFill>
              <a:latin typeface="Candara" pitchFamily="34" charset="0"/>
            </a:endParaRPr>
          </a:p>
          <a:p>
            <a:pPr>
              <a:lnSpc>
                <a:spcPct val="120000"/>
              </a:lnSpc>
              <a:buClr>
                <a:srgbClr val="003A1D"/>
              </a:buClr>
              <a:defRPr/>
            </a:pPr>
            <a:r>
              <a:rPr lang="es-ES" sz="1600" i="1" dirty="0" err="1">
                <a:solidFill>
                  <a:schemeClr val="tx1"/>
                </a:solidFill>
                <a:latin typeface="Candara" pitchFamily="34" charset="0"/>
              </a:rPr>
              <a:t>Signatures</a:t>
            </a:r>
            <a:r>
              <a:rPr lang="es-ES" sz="1600" i="1" dirty="0">
                <a:solidFill>
                  <a:schemeClr val="tx1"/>
                </a:solidFill>
                <a:latin typeface="Candara" pitchFamily="34" charset="0"/>
              </a:rPr>
              <a:t> (</a:t>
            </a:r>
            <a:r>
              <a:rPr lang="es-ES" sz="1600" dirty="0">
                <a:solidFill>
                  <a:schemeClr val="tx1"/>
                </a:solidFill>
                <a:latin typeface="Candara" pitchFamily="34" charset="0"/>
              </a:rPr>
              <a:t>R-</a:t>
            </a:r>
            <a:r>
              <a:rPr lang="es-ES" sz="1600" dirty="0" err="1">
                <a:solidFill>
                  <a:schemeClr val="tx1"/>
                </a:solidFill>
                <a:latin typeface="Candara" pitchFamily="34" charset="0"/>
              </a:rPr>
              <a:t>parity</a:t>
            </a:r>
            <a:r>
              <a:rPr lang="es-ES" sz="1600" dirty="0">
                <a:solidFill>
                  <a:schemeClr val="tx1"/>
                </a:solidFill>
                <a:latin typeface="Candara" pitchFamily="34" charset="0"/>
              </a:rPr>
              <a:t> </a:t>
            </a:r>
            <a:r>
              <a:rPr lang="es-ES" sz="1600" dirty="0" err="1">
                <a:solidFill>
                  <a:schemeClr val="tx1"/>
                </a:solidFill>
                <a:latin typeface="Candara" pitchFamily="34" charset="0"/>
              </a:rPr>
              <a:t>cons</a:t>
            </a:r>
            <a:r>
              <a:rPr lang="es-ES" sz="1600" dirty="0">
                <a:solidFill>
                  <a:schemeClr val="tx1"/>
                </a:solidFill>
                <a:latin typeface="Candara" pitchFamily="34" charset="0"/>
              </a:rPr>
              <a:t>.):</a:t>
            </a:r>
          </a:p>
          <a:p>
            <a:pPr algn="ctr">
              <a:lnSpc>
                <a:spcPct val="120000"/>
              </a:lnSpc>
              <a:buClr>
                <a:srgbClr val="003A1D"/>
              </a:buClr>
              <a:defRPr/>
            </a:pPr>
            <a:r>
              <a:rPr lang="es-ES" sz="1600" dirty="0" err="1" smtClean="0">
                <a:latin typeface="Candara" pitchFamily="34" charset="0"/>
              </a:rPr>
              <a:t>Missing</a:t>
            </a:r>
            <a:r>
              <a:rPr lang="es-ES" sz="1600" dirty="0" smtClean="0">
                <a:latin typeface="Candara" pitchFamily="34" charset="0"/>
              </a:rPr>
              <a:t> E</a:t>
            </a:r>
            <a:r>
              <a:rPr lang="es-ES" sz="1600" baseline="-25000" dirty="0" smtClean="0">
                <a:latin typeface="Candara" pitchFamily="34" charset="0"/>
              </a:rPr>
              <a:t>T</a:t>
            </a:r>
            <a:r>
              <a:rPr lang="es-ES" sz="1600" dirty="0" smtClean="0">
                <a:solidFill>
                  <a:schemeClr val="accent6">
                    <a:lumMod val="75000"/>
                  </a:schemeClr>
                </a:solidFill>
                <a:latin typeface="Candara" pitchFamily="34" charset="0"/>
              </a:rPr>
              <a:t>+2</a:t>
            </a:r>
            <a:r>
              <a:rPr lang="es-ES" sz="1600" dirty="0" smtClean="0">
                <a:solidFill>
                  <a:schemeClr val="accent6">
                    <a:lumMod val="75000"/>
                  </a:schemeClr>
                </a:solidFill>
                <a:latin typeface="Symbol" pitchFamily="18" charset="2"/>
              </a:rPr>
              <a:t>g</a:t>
            </a:r>
            <a:r>
              <a:rPr lang="es-ES" sz="1600" dirty="0" smtClean="0">
                <a:solidFill>
                  <a:schemeClr val="accent6">
                    <a:lumMod val="75000"/>
                  </a:schemeClr>
                </a:solidFill>
                <a:latin typeface="Candara" pitchFamily="34" charset="0"/>
              </a:rPr>
              <a:t> </a:t>
            </a:r>
            <a:r>
              <a:rPr lang="es-ES" sz="1600" dirty="0">
                <a:solidFill>
                  <a:schemeClr val="accent6">
                    <a:lumMod val="75000"/>
                  </a:schemeClr>
                </a:solidFill>
                <a:latin typeface="Candara" pitchFamily="34" charset="0"/>
              </a:rPr>
              <a:t>(+</a:t>
            </a:r>
            <a:r>
              <a:rPr lang="es-ES" sz="1600" dirty="0" err="1">
                <a:solidFill>
                  <a:schemeClr val="accent6">
                    <a:lumMod val="75000"/>
                  </a:schemeClr>
                </a:solidFill>
                <a:latin typeface="Candara" pitchFamily="34" charset="0"/>
              </a:rPr>
              <a:t>lepton</a:t>
            </a:r>
            <a:r>
              <a:rPr lang="es-ES" sz="1600" dirty="0">
                <a:solidFill>
                  <a:schemeClr val="accent6">
                    <a:lumMod val="75000"/>
                  </a:schemeClr>
                </a:solidFill>
                <a:latin typeface="Candara" pitchFamily="34" charset="0"/>
              </a:rPr>
              <a:t>/jets)  </a:t>
            </a:r>
          </a:p>
        </p:txBody>
      </p:sp>
      <p:sp>
        <p:nvSpPr>
          <p:cNvPr id="30" name="TextBox 29"/>
          <p:cNvSpPr txBox="1"/>
          <p:nvPr/>
        </p:nvSpPr>
        <p:spPr>
          <a:xfrm>
            <a:off x="5943600" y="5094982"/>
            <a:ext cx="3048000" cy="1077218"/>
          </a:xfrm>
          <a:prstGeom prst="rect">
            <a:avLst/>
          </a:prstGeom>
          <a:noFill/>
          <a:ln>
            <a:solidFill>
              <a:srgbClr val="00B050"/>
            </a:solidFill>
            <a:prstDash val="solid"/>
          </a:ln>
        </p:spPr>
        <p:txBody>
          <a:bodyPr wrap="square">
            <a:spAutoFit/>
          </a:bodyPr>
          <a:lstStyle/>
          <a:p>
            <a:pPr>
              <a:defRPr/>
            </a:pPr>
            <a:r>
              <a:rPr lang="en-US" sz="1600" dirty="0" err="1">
                <a:solidFill>
                  <a:schemeClr val="tx1"/>
                </a:solidFill>
                <a:latin typeface="Candara" pitchFamily="34" charset="0"/>
              </a:rPr>
              <a:t>squarks</a:t>
            </a:r>
            <a:r>
              <a:rPr lang="en-US" sz="1600" dirty="0">
                <a:solidFill>
                  <a:schemeClr val="tx1"/>
                </a:solidFill>
                <a:latin typeface="Candara" pitchFamily="34" charset="0"/>
              </a:rPr>
              <a:t>/</a:t>
            </a:r>
            <a:r>
              <a:rPr lang="en-US" sz="1600" dirty="0" err="1">
                <a:solidFill>
                  <a:schemeClr val="tx1"/>
                </a:solidFill>
                <a:latin typeface="Candara" pitchFamily="34" charset="0"/>
              </a:rPr>
              <a:t>gluinos</a:t>
            </a:r>
            <a:r>
              <a:rPr lang="en-US" sz="1600" dirty="0">
                <a:solidFill>
                  <a:schemeClr val="tx1"/>
                </a:solidFill>
                <a:latin typeface="Candara" pitchFamily="34" charset="0"/>
              </a:rPr>
              <a:t> heavy</a:t>
            </a:r>
          </a:p>
          <a:p>
            <a:pPr>
              <a:defRPr/>
            </a:pPr>
            <a:r>
              <a:rPr lang="en-US" sz="1600" i="1" dirty="0">
                <a:solidFill>
                  <a:schemeClr val="tx1"/>
                </a:solidFill>
                <a:latin typeface="Candara" pitchFamily="34" charset="0"/>
              </a:rPr>
              <a:t>Typical signatures:</a:t>
            </a:r>
          </a:p>
          <a:p>
            <a:pPr>
              <a:defRPr/>
            </a:pPr>
            <a:r>
              <a:rPr lang="en-US" sz="1600" dirty="0">
                <a:solidFill>
                  <a:schemeClr val="accent6">
                    <a:lumMod val="75000"/>
                  </a:schemeClr>
                </a:solidFill>
                <a:latin typeface="Candara" pitchFamily="34" charset="0"/>
              </a:rPr>
              <a:t>Long-Lived / quasi stable </a:t>
            </a:r>
            <a:r>
              <a:rPr lang="en-US" sz="1600" dirty="0">
                <a:solidFill>
                  <a:schemeClr val="tx1"/>
                </a:solidFill>
                <a:latin typeface="Candara" pitchFamily="34" charset="0"/>
              </a:rPr>
              <a:t>particles (R-hadrons)</a:t>
            </a:r>
          </a:p>
        </p:txBody>
      </p:sp>
      <p:sp>
        <p:nvSpPr>
          <p:cNvPr id="2066" name="TextBox 30"/>
          <p:cNvSpPr txBox="1">
            <a:spLocks noChangeArrowheads="1"/>
          </p:cNvSpPr>
          <p:nvPr/>
        </p:nvSpPr>
        <p:spPr bwMode="auto">
          <a:xfrm>
            <a:off x="1469184" y="5833646"/>
            <a:ext cx="4322016" cy="338554"/>
          </a:xfrm>
          <a:prstGeom prst="rect">
            <a:avLst/>
          </a:prstGeom>
          <a:noFill/>
          <a:ln w="9525">
            <a:solidFill>
              <a:schemeClr val="accent5"/>
            </a:solidFill>
            <a:miter lim="800000"/>
            <a:headEnd/>
            <a:tailEnd/>
          </a:ln>
        </p:spPr>
        <p:txBody>
          <a:bodyPr wrap="none">
            <a:spAutoFit/>
          </a:bodyPr>
          <a:lstStyle/>
          <a:p>
            <a:pPr algn="ctr"/>
            <a:r>
              <a:rPr lang="en-US" sz="1600" dirty="0">
                <a:solidFill>
                  <a:schemeClr val="tx1"/>
                </a:solidFill>
                <a:latin typeface="Candara" pitchFamily="34" charset="0"/>
              </a:rPr>
              <a:t>If R-parity not conserved, search for </a:t>
            </a:r>
            <a:r>
              <a:rPr lang="en-US" sz="1600" dirty="0" smtClean="0">
                <a:solidFill>
                  <a:schemeClr val="tx1"/>
                </a:solidFill>
                <a:latin typeface="Candara" pitchFamily="34" charset="0"/>
              </a:rPr>
              <a:t>resonances</a:t>
            </a:r>
            <a:endParaRPr lang="en-US" sz="1600" dirty="0">
              <a:solidFill>
                <a:schemeClr val="tx1"/>
              </a:solidFill>
              <a:latin typeface="Candara" pitchFamily="34" charset="0"/>
            </a:endParaRPr>
          </a:p>
        </p:txBody>
      </p:sp>
      <p:graphicFrame>
        <p:nvGraphicFramePr>
          <p:cNvPr id="2050" name="Object 8"/>
          <p:cNvGraphicFramePr>
            <a:graphicFrameLocks noChangeAspect="1"/>
          </p:cNvGraphicFramePr>
          <p:nvPr/>
        </p:nvGraphicFramePr>
        <p:xfrm>
          <a:off x="6837363" y="2900001"/>
          <a:ext cx="1011237" cy="376599"/>
        </p:xfrm>
        <a:graphic>
          <a:graphicData uri="http://schemas.openxmlformats.org/presentationml/2006/ole">
            <p:oleObj spid="_x0000_s192514" name="Equation" r:id="rId3" imgW="647640" imgH="241200" progId="Equation.3">
              <p:embed/>
            </p:oleObj>
          </a:graphicData>
        </a:graphic>
      </p:graphicFrame>
      <p:cxnSp>
        <p:nvCxnSpPr>
          <p:cNvPr id="32" name="Straight Arrow Connector 31"/>
          <p:cNvCxnSpPr>
            <a:endCxn id="27" idx="3"/>
          </p:cNvCxnSpPr>
          <p:nvPr/>
        </p:nvCxnSpPr>
        <p:spPr>
          <a:xfrm rot="10800000" flipV="1">
            <a:off x="3200400" y="2362199"/>
            <a:ext cx="381000" cy="111949"/>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334000" y="2590800"/>
            <a:ext cx="533400" cy="1588"/>
          </a:xfrm>
          <a:prstGeom prst="straightConnector1">
            <a:avLst/>
          </a:prstGeom>
          <a:ln>
            <a:solidFill>
              <a:schemeClr val="accent3">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6200000" flipH="1">
            <a:off x="5334000" y="4343400"/>
            <a:ext cx="762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3390900" y="5067300"/>
            <a:ext cx="1143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0800000" flipV="1">
            <a:off x="3124200" y="3810000"/>
            <a:ext cx="685800" cy="482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 Box 3"/>
          <p:cNvSpPr txBox="1">
            <a:spLocks noChangeArrowheads="1"/>
          </p:cNvSpPr>
          <p:nvPr/>
        </p:nvSpPr>
        <p:spPr bwMode="auto">
          <a:xfrm>
            <a:off x="152400" y="4343400"/>
            <a:ext cx="3200400" cy="1323439"/>
          </a:xfrm>
          <a:prstGeom prst="rect">
            <a:avLst/>
          </a:prstGeom>
          <a:noFill/>
          <a:ln w="3175">
            <a:solidFill>
              <a:schemeClr val="accent5"/>
            </a:solidFill>
            <a:miter lim="800000"/>
            <a:headEnd/>
            <a:tailEnd/>
          </a:ln>
        </p:spPr>
        <p:txBody>
          <a:bodyPr wrap="square">
            <a:spAutoFit/>
          </a:bodyPr>
          <a:lstStyle/>
          <a:p>
            <a:r>
              <a:rPr lang="en-US" sz="1600" dirty="0" smtClean="0"/>
              <a:t>Depending on the mass spectrum</a:t>
            </a:r>
          </a:p>
          <a:p>
            <a:r>
              <a:rPr lang="en-US" sz="1600" dirty="0" smtClean="0"/>
              <a:t>if small </a:t>
            </a:r>
            <a:r>
              <a:rPr lang="en-US" sz="1600" dirty="0">
                <a:sym typeface="Symbol" pitchFamily="18" charset="2"/>
              </a:rPr>
              <a:t></a:t>
            </a:r>
            <a:r>
              <a:rPr lang="en-US" sz="1600" baseline="30000" dirty="0">
                <a:sym typeface="Symbol" pitchFamily="18" charset="2"/>
              </a:rPr>
              <a:t> </a:t>
            </a:r>
            <a:r>
              <a:rPr lang="en-US" sz="1600" dirty="0">
                <a:cs typeface="Times New Roman" pitchFamily="18" charset="0"/>
                <a:sym typeface="Symbol" pitchFamily="18" charset="2"/>
              </a:rPr>
              <a:t>– </a:t>
            </a:r>
            <a:r>
              <a:rPr lang="en-US" sz="1600" dirty="0">
                <a:sym typeface="Symbol" pitchFamily="18" charset="2"/>
              </a:rPr>
              <a:t></a:t>
            </a:r>
            <a:r>
              <a:rPr lang="en-US" sz="1600" baseline="-25000" dirty="0">
                <a:sym typeface="Symbol" pitchFamily="18" charset="2"/>
              </a:rPr>
              <a:t>1</a:t>
            </a:r>
            <a:r>
              <a:rPr lang="en-US" sz="1600" baseline="30000" dirty="0">
                <a:sym typeface="Symbol" pitchFamily="18" charset="2"/>
              </a:rPr>
              <a:t>0</a:t>
            </a:r>
            <a:r>
              <a:rPr lang="en-US" sz="1600" dirty="0">
                <a:sym typeface="Symbol" pitchFamily="18" charset="2"/>
              </a:rPr>
              <a:t> mass </a:t>
            </a:r>
            <a:r>
              <a:rPr lang="en-US" sz="1600" dirty="0" smtClean="0">
                <a:sym typeface="Symbol" pitchFamily="18" charset="2"/>
              </a:rPr>
              <a:t>difference, long-lived </a:t>
            </a:r>
            <a:r>
              <a:rPr lang="en-US" sz="1600" dirty="0" err="1" smtClean="0">
                <a:sym typeface="Symbol" pitchFamily="18" charset="2"/>
              </a:rPr>
              <a:t>charginos</a:t>
            </a:r>
            <a:r>
              <a:rPr lang="en-US" sz="1600" dirty="0" smtClean="0">
                <a:sym typeface="Symbol" pitchFamily="18" charset="2"/>
              </a:rPr>
              <a:t> expected </a:t>
            </a:r>
          </a:p>
          <a:p>
            <a:r>
              <a:rPr lang="en-US" sz="1600" i="1" dirty="0" smtClean="0"/>
              <a:t>Signatures:</a:t>
            </a:r>
            <a:r>
              <a:rPr lang="en-US" sz="1600" i="1" dirty="0" smtClean="0">
                <a:solidFill>
                  <a:schemeClr val="tx1"/>
                </a:solidFill>
              </a:rPr>
              <a:t> </a:t>
            </a:r>
          </a:p>
          <a:p>
            <a:r>
              <a:rPr lang="en-US" sz="1600" dirty="0" smtClean="0"/>
              <a:t>displaced vertex kinked tracks </a:t>
            </a:r>
            <a:endParaRPr lang="en-US" sz="1600" dirty="0">
              <a:solidFill>
                <a:schemeClr val="tx1"/>
              </a:solidFill>
            </a:endParaRPr>
          </a:p>
        </p:txBody>
      </p:sp>
      <p:cxnSp>
        <p:nvCxnSpPr>
          <p:cNvPr id="53" name="Straight Arrow Connector 52"/>
          <p:cNvCxnSpPr/>
          <p:nvPr/>
        </p:nvCxnSpPr>
        <p:spPr>
          <a:xfrm rot="10800000">
            <a:off x="3276600" y="3124200"/>
            <a:ext cx="7620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413399" y="1688068"/>
            <a:ext cx="3035401" cy="646331"/>
          </a:xfrm>
          <a:prstGeom prst="rect">
            <a:avLst/>
          </a:prstGeom>
          <a:noFill/>
        </p:spPr>
        <p:txBody>
          <a:bodyPr wrap="square" rtlCol="0">
            <a:spAutoFit/>
          </a:bodyPr>
          <a:lstStyle/>
          <a:p>
            <a:pPr algn="ctr"/>
            <a:r>
              <a:rPr lang="en-US" i="1" dirty="0" smtClean="0">
                <a:solidFill>
                  <a:srgbClr val="0070C0"/>
                </a:solidFill>
              </a:rPr>
              <a:t>Exploit unbalanced momentum from LSP </a:t>
            </a:r>
          </a:p>
        </p:txBody>
      </p:sp>
      <p:sp>
        <p:nvSpPr>
          <p:cNvPr id="63" name="TextBox 62"/>
          <p:cNvSpPr txBox="1"/>
          <p:nvPr/>
        </p:nvSpPr>
        <p:spPr>
          <a:xfrm>
            <a:off x="6779135" y="4583668"/>
            <a:ext cx="2212465" cy="369332"/>
          </a:xfrm>
          <a:prstGeom prst="rect">
            <a:avLst/>
          </a:prstGeom>
          <a:noFill/>
        </p:spPr>
        <p:txBody>
          <a:bodyPr wrap="none" rtlCol="0">
            <a:spAutoFit/>
          </a:bodyPr>
          <a:lstStyle/>
          <a:p>
            <a:pPr algn="ctr"/>
            <a:r>
              <a:rPr lang="en-US" i="1" dirty="0" smtClean="0">
                <a:solidFill>
                  <a:srgbClr val="0070C0"/>
                </a:solidFill>
              </a:rPr>
              <a:t>Dedicated techniques</a:t>
            </a:r>
          </a:p>
        </p:txBody>
      </p:sp>
      <p:sp>
        <p:nvSpPr>
          <p:cNvPr id="23" name="TextBox 22"/>
          <p:cNvSpPr txBox="1"/>
          <p:nvPr/>
        </p:nvSpPr>
        <p:spPr>
          <a:xfrm>
            <a:off x="1219200" y="2057400"/>
            <a:ext cx="301686" cy="369332"/>
          </a:xfrm>
          <a:prstGeom prst="rect">
            <a:avLst/>
          </a:prstGeom>
          <a:noFill/>
        </p:spPr>
        <p:txBody>
          <a:bodyPr wrap="none" rtlCol="0">
            <a:spAutoFit/>
          </a:bodyPr>
          <a:lstStyle/>
          <a:p>
            <a:r>
              <a:rPr lang="en-US" dirty="0" smtClean="0"/>
              <a:t>~</a:t>
            </a:r>
            <a:endParaRPr lang="en-US" dirty="0"/>
          </a:p>
        </p:txBody>
      </p:sp>
      <p:sp>
        <p:nvSpPr>
          <p:cNvPr id="24" name="TextBox 23"/>
          <p:cNvSpPr txBox="1"/>
          <p:nvPr/>
        </p:nvSpPr>
        <p:spPr>
          <a:xfrm>
            <a:off x="1752600" y="2057400"/>
            <a:ext cx="301686" cy="369332"/>
          </a:xfrm>
          <a:prstGeom prst="rect">
            <a:avLst/>
          </a:prstGeom>
          <a:noFill/>
        </p:spPr>
        <p:txBody>
          <a:bodyPr wrap="none" rtlCol="0">
            <a:spAutoFit/>
          </a:bodyPr>
          <a:lstStyle/>
          <a:p>
            <a:r>
              <a:rPr lang="en-US" dirty="0" smtClean="0"/>
              <a:t>~</a:t>
            </a:r>
            <a:endParaRPr lang="en-US" dirty="0"/>
          </a:p>
        </p:txBody>
      </p:sp>
      <p:sp>
        <p:nvSpPr>
          <p:cNvPr id="25" name="TextBox 24"/>
          <p:cNvSpPr txBox="1"/>
          <p:nvPr/>
        </p:nvSpPr>
        <p:spPr>
          <a:xfrm>
            <a:off x="1143000" y="4419600"/>
            <a:ext cx="301686" cy="369332"/>
          </a:xfrm>
          <a:prstGeom prst="rect">
            <a:avLst/>
          </a:prstGeom>
          <a:noFill/>
        </p:spPr>
        <p:txBody>
          <a:bodyPr wrap="none" rtlCol="0">
            <a:spAutoFit/>
          </a:bodyPr>
          <a:lstStyle/>
          <a:p>
            <a:r>
              <a:rPr lang="en-US" dirty="0" smtClean="0"/>
              <a:t>~</a:t>
            </a:r>
            <a:endParaRPr lang="en-US" dirty="0"/>
          </a:p>
        </p:txBody>
      </p:sp>
      <p:sp>
        <p:nvSpPr>
          <p:cNvPr id="26" name="TextBox 25"/>
          <p:cNvSpPr txBox="1"/>
          <p:nvPr/>
        </p:nvSpPr>
        <p:spPr>
          <a:xfrm>
            <a:off x="841314" y="4419600"/>
            <a:ext cx="301686" cy="369332"/>
          </a:xfrm>
          <a:prstGeom prst="rect">
            <a:avLst/>
          </a:prstGeom>
          <a:noFill/>
        </p:spPr>
        <p:txBody>
          <a:bodyPr wrap="none" rtlCol="0">
            <a:spAutoFit/>
          </a:bodyPr>
          <a:lstStyle/>
          <a:p>
            <a:r>
              <a:rPr lang="en-US" dirty="0" smtClean="0"/>
              <a:t>~</a:t>
            </a:r>
            <a:endParaRPr lang="en-US" dirty="0"/>
          </a:p>
        </p:txBody>
      </p:sp>
    </p:spTree>
  </p:cSld>
  <p:clrMapOvr>
    <a:masterClrMapping/>
  </p:clrMapOvr>
  <p:transition advTm="92478"/>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Systematic uncertainties </a:t>
            </a:r>
            <a:endParaRPr lang="en-US" sz="3600" dirty="0"/>
          </a:p>
        </p:txBody>
      </p:sp>
      <p:sp>
        <p:nvSpPr>
          <p:cNvPr id="3" name="Content Placeholder 2"/>
          <p:cNvSpPr>
            <a:spLocks noGrp="1"/>
          </p:cNvSpPr>
          <p:nvPr>
            <p:ph idx="1"/>
          </p:nvPr>
        </p:nvSpPr>
        <p:spPr>
          <a:xfrm>
            <a:off x="228600" y="838200"/>
            <a:ext cx="8305800" cy="4911725"/>
          </a:xfrm>
        </p:spPr>
        <p:txBody>
          <a:bodyPr/>
          <a:lstStyle/>
          <a:p>
            <a:r>
              <a:rPr lang="en-US" sz="2400" dirty="0" smtClean="0"/>
              <a:t>0-lepton analysis: theoretical uncertainties larger than JES at high </a:t>
            </a:r>
            <a:r>
              <a:rPr lang="en-US" sz="2400" dirty="0" err="1" smtClean="0"/>
              <a:t>meff</a:t>
            </a:r>
            <a:r>
              <a:rPr lang="en-US" sz="2400" dirty="0" smtClean="0"/>
              <a:t> values</a:t>
            </a:r>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30</a:t>
            </a:fld>
            <a:endParaRPr lang="en-US" dirty="0"/>
          </a:p>
        </p:txBody>
      </p:sp>
      <p:pic>
        <p:nvPicPr>
          <p:cNvPr id="9" name="Picture 4"/>
          <p:cNvPicPr>
            <a:picLocks noChangeAspect="1" noChangeArrowheads="1"/>
          </p:cNvPicPr>
          <p:nvPr/>
        </p:nvPicPr>
        <p:blipFill>
          <a:blip r:embed="rId2" cstate="print"/>
          <a:srcRect/>
          <a:stretch>
            <a:fillRect/>
          </a:stretch>
        </p:blipFill>
        <p:spPr bwMode="auto">
          <a:xfrm>
            <a:off x="1143000" y="1600200"/>
            <a:ext cx="6953250" cy="1371600"/>
          </a:xfrm>
          <a:prstGeom prst="rect">
            <a:avLst/>
          </a:prstGeom>
          <a:noFill/>
          <a:ln w="9525">
            <a:noFill/>
            <a:miter lim="800000"/>
            <a:headEnd/>
            <a:tailEnd/>
          </a:ln>
        </p:spPr>
      </p:pic>
      <p:sp>
        <p:nvSpPr>
          <p:cNvPr id="10" name="Oval 9"/>
          <p:cNvSpPr/>
          <p:nvPr/>
        </p:nvSpPr>
        <p:spPr>
          <a:xfrm>
            <a:off x="4724400" y="2514600"/>
            <a:ext cx="762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igaux_01a.png"/>
          <p:cNvPicPr>
            <a:picLocks noChangeAspect="1"/>
          </p:cNvPicPr>
          <p:nvPr/>
        </p:nvPicPr>
        <p:blipFill>
          <a:blip r:embed="rId3" cstate="print"/>
          <a:stretch>
            <a:fillRect/>
          </a:stretch>
        </p:blipFill>
        <p:spPr>
          <a:xfrm>
            <a:off x="503613" y="3200400"/>
            <a:ext cx="3142212" cy="3048000"/>
          </a:xfrm>
          <a:prstGeom prst="rect">
            <a:avLst/>
          </a:prstGeom>
        </p:spPr>
      </p:pic>
      <p:pic>
        <p:nvPicPr>
          <p:cNvPr id="12" name="Picture 11" descr="figaux_01b.png"/>
          <p:cNvPicPr>
            <a:picLocks noChangeAspect="1"/>
          </p:cNvPicPr>
          <p:nvPr/>
        </p:nvPicPr>
        <p:blipFill>
          <a:blip r:embed="rId4" cstate="print"/>
          <a:stretch>
            <a:fillRect/>
          </a:stretch>
        </p:blipFill>
        <p:spPr>
          <a:xfrm>
            <a:off x="3627813" y="3200400"/>
            <a:ext cx="3153987" cy="3059423"/>
          </a:xfrm>
          <a:prstGeom prst="rect">
            <a:avLst/>
          </a:prstGeom>
        </p:spPr>
      </p:pic>
      <p:cxnSp>
        <p:nvCxnSpPr>
          <p:cNvPr id="14" name="Straight Arrow Connector 13"/>
          <p:cNvCxnSpPr>
            <a:stCxn id="10" idx="2"/>
          </p:cNvCxnSpPr>
          <p:nvPr/>
        </p:nvCxnSpPr>
        <p:spPr>
          <a:xfrm rot="10800000" flipV="1">
            <a:off x="3657600" y="2781300"/>
            <a:ext cx="1066800" cy="3429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08413" y="3200400"/>
            <a:ext cx="56388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05599" y="3935849"/>
            <a:ext cx="2438401" cy="1169551"/>
          </a:xfrm>
          <a:prstGeom prst="rect">
            <a:avLst/>
          </a:prstGeom>
          <a:noFill/>
        </p:spPr>
        <p:txBody>
          <a:bodyPr wrap="square" rtlCol="0">
            <a:spAutoFit/>
          </a:bodyPr>
          <a:lstStyle/>
          <a:p>
            <a:pPr algn="ctr"/>
            <a:r>
              <a:rPr lang="en-US" sz="1400" b="1" i="1" dirty="0" smtClean="0"/>
              <a:t>Tails of relevant distributions</a:t>
            </a:r>
          </a:p>
          <a:p>
            <a:pPr algn="ctr"/>
            <a:r>
              <a:rPr lang="en-US" sz="1400" b="1" i="1" dirty="0" smtClean="0"/>
              <a:t>for SUSY event selection affected by </a:t>
            </a:r>
          </a:p>
          <a:p>
            <a:pPr algn="ctr"/>
            <a:r>
              <a:rPr lang="en-US" sz="1400" b="1" i="1" dirty="0" smtClean="0"/>
              <a:t>large theoretical uncertainties. </a:t>
            </a:r>
            <a:endParaRPr lang="en-US" sz="1400" b="1" i="1" dirty="0"/>
          </a:p>
        </p:txBody>
      </p:sp>
      <p:cxnSp>
        <p:nvCxnSpPr>
          <p:cNvPr id="17" name="Straight Arrow Connector 16"/>
          <p:cNvCxnSpPr/>
          <p:nvPr/>
        </p:nvCxnSpPr>
        <p:spPr bwMode="auto">
          <a:xfrm rot="5400000">
            <a:off x="914400" y="5257006"/>
            <a:ext cx="1676400" cy="1588"/>
          </a:xfrm>
          <a:prstGeom prst="straightConnector1">
            <a:avLst/>
          </a:prstGeom>
          <a:solidFill>
            <a:srgbClr val="CCFFCC"/>
          </a:solidFill>
          <a:ln w="952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rot="5400000">
            <a:off x="4037806" y="5257006"/>
            <a:ext cx="1676400" cy="1588"/>
          </a:xfrm>
          <a:prstGeom prst="straightConnector1">
            <a:avLst/>
          </a:prstGeom>
          <a:solidFill>
            <a:srgbClr val="CCFFCC"/>
          </a:solidFill>
          <a:ln w="9525" cap="flat" cmpd="sng" algn="ctr">
            <a:solidFill>
              <a:schemeClr val="tx1"/>
            </a:solidFill>
            <a:prstDash val="solid"/>
            <a:round/>
            <a:headEnd type="none" w="med" len="med"/>
            <a:tailEnd type="arrow"/>
          </a:ln>
          <a:effectLst/>
        </p:spPr>
      </p:cxnSp>
      <p:sp>
        <p:nvSpPr>
          <p:cNvPr id="19" name="TextBox 18"/>
          <p:cNvSpPr txBox="1"/>
          <p:nvPr/>
        </p:nvSpPr>
        <p:spPr>
          <a:xfrm>
            <a:off x="850578" y="6062246"/>
            <a:ext cx="2121222" cy="338554"/>
          </a:xfrm>
          <a:prstGeom prst="rect">
            <a:avLst/>
          </a:prstGeom>
          <a:noFill/>
        </p:spPr>
        <p:txBody>
          <a:bodyPr wrap="none" rtlCol="0">
            <a:spAutoFit/>
          </a:bodyPr>
          <a:lstStyle/>
          <a:p>
            <a:r>
              <a:rPr lang="en-US" sz="1600" i="1" dirty="0" err="1" smtClean="0"/>
              <a:t>Meff</a:t>
            </a:r>
            <a:r>
              <a:rPr lang="en-US" sz="1600" i="1" dirty="0" smtClean="0"/>
              <a:t>: 600 </a:t>
            </a:r>
            <a:r>
              <a:rPr lang="en-US" sz="1600" i="1" dirty="0" err="1" smtClean="0"/>
              <a:t>GeV</a:t>
            </a:r>
            <a:r>
              <a:rPr lang="en-US" sz="1600" i="1" dirty="0" smtClean="0"/>
              <a:t> </a:t>
            </a:r>
            <a:r>
              <a:rPr lang="en-US" sz="1600" i="1" dirty="0" smtClean="0">
                <a:sym typeface="Wingdings" pitchFamily="2" charset="2"/>
              </a:rPr>
              <a:t> 1 </a:t>
            </a:r>
            <a:r>
              <a:rPr lang="en-US" sz="1600" i="1" dirty="0" err="1" smtClean="0">
                <a:sym typeface="Wingdings" pitchFamily="2" charset="2"/>
              </a:rPr>
              <a:t>TeV</a:t>
            </a:r>
            <a:r>
              <a:rPr lang="en-US" sz="1600" i="1" dirty="0" smtClean="0">
                <a:sym typeface="Wingdings" pitchFamily="2" charset="2"/>
              </a:rPr>
              <a:t> </a:t>
            </a:r>
            <a:endParaRPr lang="en-US" sz="1600" i="1" dirty="0"/>
          </a:p>
        </p:txBody>
      </p:sp>
      <p:sp>
        <p:nvSpPr>
          <p:cNvPr id="20" name="TextBox 19"/>
          <p:cNvSpPr txBox="1"/>
          <p:nvPr/>
        </p:nvSpPr>
        <p:spPr>
          <a:xfrm>
            <a:off x="3940256" y="6062246"/>
            <a:ext cx="2079544" cy="338554"/>
          </a:xfrm>
          <a:prstGeom prst="rect">
            <a:avLst/>
          </a:prstGeom>
          <a:noFill/>
        </p:spPr>
        <p:txBody>
          <a:bodyPr wrap="none" rtlCol="0">
            <a:spAutoFit/>
          </a:bodyPr>
          <a:lstStyle/>
          <a:p>
            <a:r>
              <a:rPr lang="en-US" sz="1600" i="1" dirty="0" err="1" smtClean="0"/>
              <a:t>Meff</a:t>
            </a:r>
            <a:r>
              <a:rPr lang="en-US" sz="1600" i="1" dirty="0" smtClean="0"/>
              <a:t>: 600 </a:t>
            </a:r>
            <a:r>
              <a:rPr lang="en-US" sz="1600" i="1" dirty="0" err="1" smtClean="0"/>
              <a:t>GeV</a:t>
            </a:r>
            <a:r>
              <a:rPr lang="en-US" sz="1600" i="1" dirty="0" smtClean="0"/>
              <a:t> </a:t>
            </a:r>
            <a:r>
              <a:rPr lang="en-US" sz="1600" i="1" dirty="0" smtClean="0">
                <a:sym typeface="Wingdings" pitchFamily="2" charset="2"/>
              </a:rPr>
              <a:t> 1 </a:t>
            </a:r>
            <a:r>
              <a:rPr lang="en-US" sz="1600" i="1" dirty="0" err="1" smtClean="0">
                <a:sym typeface="Wingdings" pitchFamily="2" charset="2"/>
              </a:rPr>
              <a:t>TeV</a:t>
            </a:r>
            <a:endParaRPr lang="en-US" sz="1600" i="1" dirty="0"/>
          </a:p>
        </p:txBody>
      </p:sp>
      <p:cxnSp>
        <p:nvCxnSpPr>
          <p:cNvPr id="21" name="Straight Arrow Connector 20"/>
          <p:cNvCxnSpPr/>
          <p:nvPr/>
        </p:nvCxnSpPr>
        <p:spPr bwMode="auto">
          <a:xfrm rot="5400000">
            <a:off x="1447006" y="5257006"/>
            <a:ext cx="1676400" cy="1588"/>
          </a:xfrm>
          <a:prstGeom prst="straightConnector1">
            <a:avLst/>
          </a:prstGeom>
          <a:solidFill>
            <a:srgbClr val="CCFFCC"/>
          </a:solidFill>
          <a:ln w="12700" cap="flat" cmpd="sng" algn="ctr">
            <a:solidFill>
              <a:schemeClr val="tx2"/>
            </a:solidFill>
            <a:prstDash val="solid"/>
            <a:round/>
            <a:headEnd type="none" w="med" len="med"/>
            <a:tailEnd type="arrow"/>
          </a:ln>
          <a:effectLst/>
        </p:spPr>
      </p:cxnSp>
      <p:cxnSp>
        <p:nvCxnSpPr>
          <p:cNvPr id="22" name="Straight Arrow Connector 21"/>
          <p:cNvCxnSpPr/>
          <p:nvPr/>
        </p:nvCxnSpPr>
        <p:spPr bwMode="auto">
          <a:xfrm rot="5400000">
            <a:off x="4571206" y="5257006"/>
            <a:ext cx="1676400" cy="1588"/>
          </a:xfrm>
          <a:prstGeom prst="straightConnector1">
            <a:avLst/>
          </a:prstGeom>
          <a:solidFill>
            <a:srgbClr val="CCFFCC"/>
          </a:solidFill>
          <a:ln w="12700" cap="flat" cmpd="sng" algn="ctr">
            <a:solidFill>
              <a:schemeClr val="tx2"/>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lepton </a:t>
            </a:r>
            <a:r>
              <a:rPr lang="en-US" dirty="0" err="1" smtClean="0"/>
              <a:t>bkg</a:t>
            </a:r>
            <a:r>
              <a:rPr lang="en-US" dirty="0" smtClean="0"/>
              <a:t> details (b-jets)</a:t>
            </a:r>
            <a:endParaRPr lang="en-US" dirty="0"/>
          </a:p>
        </p:txBody>
      </p:sp>
      <p:sp>
        <p:nvSpPr>
          <p:cNvPr id="3" name="Content Placeholder 2"/>
          <p:cNvSpPr>
            <a:spLocks noGrp="1"/>
          </p:cNvSpPr>
          <p:nvPr>
            <p:ph idx="1"/>
          </p:nvPr>
        </p:nvSpPr>
        <p:spPr>
          <a:xfrm>
            <a:off x="304800" y="762000"/>
            <a:ext cx="8229600" cy="5410200"/>
          </a:xfrm>
        </p:spPr>
        <p:txBody>
          <a:bodyPr>
            <a:normAutofit/>
          </a:bodyPr>
          <a:lstStyle/>
          <a:p>
            <a:r>
              <a:rPr lang="en-US" sz="2000" dirty="0" smtClean="0"/>
              <a:t>QCD estimation from a Matrix method relying on 2 data sets differing only in the lepton ID criteria: tight (standard) and loose (relaxed):</a:t>
            </a:r>
          </a:p>
          <a:p>
            <a:endParaRPr lang="en-US" sz="1600" dirty="0" smtClean="0"/>
          </a:p>
          <a:p>
            <a:endParaRPr lang="en-US" sz="1400" dirty="0" smtClean="0"/>
          </a:p>
          <a:p>
            <a:endParaRPr lang="en-US" sz="2000" dirty="0" smtClean="0"/>
          </a:p>
          <a:p>
            <a:endParaRPr lang="en-US" sz="2000" dirty="0" smtClean="0"/>
          </a:p>
          <a:p>
            <a:endParaRPr lang="en-US" sz="2000" dirty="0" smtClean="0"/>
          </a:p>
          <a:p>
            <a:endParaRPr lang="en-US" sz="2000" dirty="0" smtClean="0"/>
          </a:p>
          <a:p>
            <a:endParaRPr lang="en-US" sz="1800" dirty="0" smtClean="0"/>
          </a:p>
          <a:p>
            <a:pPr>
              <a:buNone/>
            </a:pPr>
            <a:endParaRPr lang="en-US" sz="2000" dirty="0" smtClean="0"/>
          </a:p>
          <a:p>
            <a:r>
              <a:rPr lang="en-US" sz="2000" dirty="0" smtClean="0"/>
              <a:t>Breakdown of non-QCD SM-background contributions for 1-lepton analysis at each stage of the selection </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31</a:t>
            </a:fld>
            <a:endParaRPr lang="en-US" dirty="0"/>
          </a:p>
        </p:txBody>
      </p:sp>
      <p:pic>
        <p:nvPicPr>
          <p:cNvPr id="116738" name="Picture 2"/>
          <p:cNvPicPr>
            <a:picLocks noChangeAspect="1" noChangeArrowheads="1"/>
          </p:cNvPicPr>
          <p:nvPr/>
        </p:nvPicPr>
        <p:blipFill>
          <a:blip r:embed="rId2" cstate="print"/>
          <a:srcRect/>
          <a:stretch>
            <a:fillRect/>
          </a:stretch>
        </p:blipFill>
        <p:spPr bwMode="auto">
          <a:xfrm>
            <a:off x="76200" y="4837230"/>
            <a:ext cx="4545238" cy="1715970"/>
          </a:xfrm>
          <a:prstGeom prst="rect">
            <a:avLst/>
          </a:prstGeom>
          <a:noFill/>
          <a:ln w="9525">
            <a:noFill/>
            <a:miter lim="800000"/>
            <a:headEnd/>
            <a:tailEnd/>
          </a:ln>
        </p:spPr>
      </p:pic>
      <p:pic>
        <p:nvPicPr>
          <p:cNvPr id="116739" name="Picture 3"/>
          <p:cNvPicPr>
            <a:picLocks noChangeAspect="1" noChangeArrowheads="1"/>
          </p:cNvPicPr>
          <p:nvPr/>
        </p:nvPicPr>
        <p:blipFill>
          <a:blip r:embed="rId3" cstate="print"/>
          <a:srcRect/>
          <a:stretch>
            <a:fillRect/>
          </a:stretch>
        </p:blipFill>
        <p:spPr bwMode="auto">
          <a:xfrm>
            <a:off x="4648200" y="4815840"/>
            <a:ext cx="4419600" cy="1737360"/>
          </a:xfrm>
          <a:prstGeom prst="rect">
            <a:avLst/>
          </a:prstGeom>
          <a:noFill/>
          <a:ln w="9525">
            <a:noFill/>
            <a:miter lim="800000"/>
            <a:headEnd/>
            <a:tailEnd/>
          </a:ln>
        </p:spPr>
      </p:pic>
      <p:pic>
        <p:nvPicPr>
          <p:cNvPr id="9" name="Picture 8" descr="figaux_05a.png"/>
          <p:cNvPicPr>
            <a:picLocks noChangeAspect="1"/>
          </p:cNvPicPr>
          <p:nvPr/>
        </p:nvPicPr>
        <p:blipFill>
          <a:blip r:embed="rId4" cstate="print"/>
          <a:stretch>
            <a:fillRect/>
          </a:stretch>
        </p:blipFill>
        <p:spPr>
          <a:xfrm>
            <a:off x="152400" y="1893711"/>
            <a:ext cx="3200400" cy="2297289"/>
          </a:xfrm>
          <a:prstGeom prst="rect">
            <a:avLst/>
          </a:prstGeom>
        </p:spPr>
      </p:pic>
      <p:pic>
        <p:nvPicPr>
          <p:cNvPr id="10" name="Picture 9" descr="figaux_05b.png"/>
          <p:cNvPicPr>
            <a:picLocks noChangeAspect="1"/>
          </p:cNvPicPr>
          <p:nvPr/>
        </p:nvPicPr>
        <p:blipFill>
          <a:blip r:embed="rId5" cstate="print"/>
          <a:stretch>
            <a:fillRect/>
          </a:stretch>
        </p:blipFill>
        <p:spPr>
          <a:xfrm>
            <a:off x="3352800" y="1905000"/>
            <a:ext cx="3200400" cy="2280356"/>
          </a:xfrm>
          <a:prstGeom prst="rect">
            <a:avLst/>
          </a:prstGeom>
        </p:spPr>
      </p:pic>
      <p:pic>
        <p:nvPicPr>
          <p:cNvPr id="137219" name="Picture 3"/>
          <p:cNvPicPr>
            <a:picLocks noChangeAspect="1" noChangeArrowheads="1"/>
          </p:cNvPicPr>
          <p:nvPr/>
        </p:nvPicPr>
        <p:blipFill>
          <a:blip r:embed="rId6" cstate="print"/>
          <a:srcRect/>
          <a:stretch>
            <a:fillRect/>
          </a:stretch>
        </p:blipFill>
        <p:spPr bwMode="auto">
          <a:xfrm>
            <a:off x="2606768" y="1414463"/>
            <a:ext cx="3413032" cy="490537"/>
          </a:xfrm>
          <a:prstGeom prst="rect">
            <a:avLst/>
          </a:prstGeom>
          <a:noFill/>
          <a:ln w="9525">
            <a:noFill/>
            <a:miter lim="800000"/>
            <a:headEnd/>
            <a:tailEnd/>
          </a:ln>
        </p:spPr>
      </p:pic>
      <p:sp>
        <p:nvSpPr>
          <p:cNvPr id="15" name="TextBox 14"/>
          <p:cNvSpPr txBox="1"/>
          <p:nvPr/>
        </p:nvSpPr>
        <p:spPr>
          <a:xfrm>
            <a:off x="7010400" y="1472625"/>
            <a:ext cx="2133600" cy="861774"/>
          </a:xfrm>
          <a:prstGeom prst="rect">
            <a:avLst/>
          </a:prstGeom>
          <a:noFill/>
        </p:spPr>
        <p:txBody>
          <a:bodyPr wrap="square" rtlCol="0">
            <a:spAutoFit/>
          </a:bodyPr>
          <a:lstStyle/>
          <a:p>
            <a:r>
              <a:rPr lang="en-US" sz="1600" b="1" dirty="0" err="1" smtClean="0">
                <a:solidFill>
                  <a:srgbClr val="C00000"/>
                </a:solidFill>
                <a:latin typeface="Symbol" pitchFamily="18" charset="2"/>
              </a:rPr>
              <a:t>e</a:t>
            </a:r>
            <a:r>
              <a:rPr lang="en-US" sz="1600" b="1" baseline="-25000" dirty="0" err="1" smtClean="0">
                <a:solidFill>
                  <a:srgbClr val="C00000"/>
                </a:solidFill>
              </a:rPr>
              <a:t>real</a:t>
            </a:r>
            <a:r>
              <a:rPr lang="en-US" sz="1600" b="1" dirty="0" smtClean="0">
                <a:solidFill>
                  <a:srgbClr val="C00000"/>
                </a:solidFill>
              </a:rPr>
              <a:t>=</a:t>
            </a:r>
            <a:r>
              <a:rPr lang="en-US" sz="1600" dirty="0" smtClean="0">
                <a:solidFill>
                  <a:schemeClr val="accent6">
                    <a:lumMod val="75000"/>
                  </a:schemeClr>
                </a:solidFill>
              </a:rPr>
              <a:t>measured in Z-samples</a:t>
            </a:r>
          </a:p>
          <a:p>
            <a:endParaRPr lang="en-US" sz="1600" dirty="0">
              <a:solidFill>
                <a:schemeClr val="accent6">
                  <a:lumMod val="75000"/>
                </a:schemeClr>
              </a:solidFill>
            </a:endParaRPr>
          </a:p>
        </p:txBody>
      </p:sp>
      <p:sp>
        <p:nvSpPr>
          <p:cNvPr id="17" name="TextBox 16"/>
          <p:cNvSpPr txBox="1"/>
          <p:nvPr/>
        </p:nvSpPr>
        <p:spPr>
          <a:xfrm>
            <a:off x="7010400" y="2006025"/>
            <a:ext cx="2133600" cy="584775"/>
          </a:xfrm>
          <a:prstGeom prst="rect">
            <a:avLst/>
          </a:prstGeom>
          <a:noFill/>
        </p:spPr>
        <p:txBody>
          <a:bodyPr wrap="square" rtlCol="0">
            <a:spAutoFit/>
          </a:bodyPr>
          <a:lstStyle/>
          <a:p>
            <a:r>
              <a:rPr lang="en-US" sz="1600" b="1" dirty="0" err="1" smtClean="0">
                <a:solidFill>
                  <a:srgbClr val="0070C0"/>
                </a:solidFill>
                <a:latin typeface="Symbol" pitchFamily="18" charset="2"/>
              </a:rPr>
              <a:t>e</a:t>
            </a:r>
            <a:r>
              <a:rPr lang="en-US" sz="1600" b="1" baseline="-25000" dirty="0" err="1" smtClean="0">
                <a:solidFill>
                  <a:srgbClr val="0070C0"/>
                </a:solidFill>
              </a:rPr>
              <a:t>fake</a:t>
            </a:r>
            <a:r>
              <a:rPr lang="en-US" sz="1600" b="1" dirty="0" smtClean="0">
                <a:solidFill>
                  <a:srgbClr val="0070C0"/>
                </a:solidFill>
              </a:rPr>
              <a:t>=</a:t>
            </a:r>
            <a:r>
              <a:rPr lang="en-US" sz="1600" dirty="0" smtClean="0">
                <a:solidFill>
                  <a:schemeClr val="accent6">
                    <a:lumMod val="75000"/>
                  </a:schemeClr>
                </a:solidFill>
              </a:rPr>
              <a:t>measured QCD-enriched sample</a:t>
            </a:r>
            <a:endParaRPr lang="en-US" sz="1600" dirty="0">
              <a:solidFill>
                <a:schemeClr val="accent6">
                  <a:lumMod val="75000"/>
                </a:schemeClr>
              </a:solidFill>
            </a:endParaRPr>
          </a:p>
        </p:txBody>
      </p:sp>
      <p:cxnSp>
        <p:nvCxnSpPr>
          <p:cNvPr id="19" name="Straight Arrow Connector 18"/>
          <p:cNvCxnSpPr>
            <a:stCxn id="137219" idx="2"/>
          </p:cNvCxnSpPr>
          <p:nvPr/>
        </p:nvCxnSpPr>
        <p:spPr>
          <a:xfrm rot="16200000" flipH="1">
            <a:off x="5471342" y="746942"/>
            <a:ext cx="381000" cy="2697116"/>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733800" y="1752600"/>
            <a:ext cx="3276600" cy="762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37221" name="Picture 5"/>
          <p:cNvPicPr>
            <a:picLocks noChangeAspect="1" noChangeArrowheads="1"/>
          </p:cNvPicPr>
          <p:nvPr/>
        </p:nvPicPr>
        <p:blipFill>
          <a:blip r:embed="rId7" cstate="print"/>
          <a:srcRect/>
          <a:stretch>
            <a:fillRect/>
          </a:stretch>
        </p:blipFill>
        <p:spPr bwMode="auto">
          <a:xfrm>
            <a:off x="7151077" y="3048000"/>
            <a:ext cx="1688123"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 Background: 1-lepton (II) </a:t>
            </a:r>
            <a:endParaRPr lang="en-US"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11" name="TextBox 10"/>
          <p:cNvSpPr txBox="1"/>
          <p:nvPr/>
        </p:nvSpPr>
        <p:spPr>
          <a:xfrm>
            <a:off x="228600" y="990600"/>
            <a:ext cx="4953000" cy="1446550"/>
          </a:xfrm>
          <a:prstGeom prst="rect">
            <a:avLst/>
          </a:prstGeom>
          <a:noFill/>
        </p:spPr>
        <p:txBody>
          <a:bodyPr wrap="square" rtlCol="0">
            <a:spAutoFit/>
          </a:bodyPr>
          <a:lstStyle/>
          <a:p>
            <a:endParaRPr lang="en-US" sz="2000" b="1" i="1" u="sng" dirty="0" smtClean="0">
              <a:solidFill>
                <a:srgbClr val="FF0000"/>
              </a:solidFill>
            </a:endParaRPr>
          </a:p>
          <a:p>
            <a:pPr>
              <a:buFont typeface="Wingdings" pitchFamily="2" charset="2"/>
              <a:buChar char="à"/>
            </a:pPr>
            <a:r>
              <a:rPr lang="en-US" sz="2000" b="1" dirty="0" smtClean="0">
                <a:sym typeface="Wingdings" pitchFamily="2" charset="2"/>
              </a:rPr>
              <a:t>Data-driven techniques </a:t>
            </a:r>
            <a:r>
              <a:rPr lang="en-US" sz="2000" dirty="0" smtClean="0">
                <a:sym typeface="Wingdings" pitchFamily="2" charset="2"/>
              </a:rPr>
              <a:t>for all </a:t>
            </a:r>
            <a:r>
              <a:rPr lang="en-US" sz="2000" dirty="0" err="1" smtClean="0">
                <a:sym typeface="Wingdings" pitchFamily="2" charset="2"/>
              </a:rPr>
              <a:t>bkg</a:t>
            </a:r>
            <a:endParaRPr lang="en-US" dirty="0" smtClean="0">
              <a:sym typeface="Wingdings" pitchFamily="2" charset="2"/>
            </a:endParaRPr>
          </a:p>
          <a:p>
            <a:pPr lvl="1">
              <a:buFont typeface="Wingdings" pitchFamily="2" charset="2"/>
              <a:buChar char="à"/>
            </a:pPr>
            <a:r>
              <a:rPr lang="en-US" sz="1600" dirty="0" smtClean="0">
                <a:sym typeface="Wingdings" pitchFamily="2" charset="2"/>
              </a:rPr>
              <a:t>QCD: “matrix-method” as in previous analyses</a:t>
            </a:r>
          </a:p>
          <a:p>
            <a:pPr lvl="1">
              <a:buFont typeface="Wingdings" pitchFamily="2" charset="2"/>
              <a:buChar char="à"/>
            </a:pPr>
            <a:r>
              <a:rPr lang="en-US" sz="1600" dirty="0" smtClean="0">
                <a:solidFill>
                  <a:srgbClr val="C00000"/>
                </a:solidFill>
                <a:sym typeface="Wingdings" pitchFamily="2" charset="2"/>
              </a:rPr>
              <a:t>Top/</a:t>
            </a:r>
            <a:r>
              <a:rPr lang="en-US" sz="1600" dirty="0" err="1" smtClean="0">
                <a:solidFill>
                  <a:srgbClr val="C00000"/>
                </a:solidFill>
                <a:sym typeface="Wingdings" pitchFamily="2" charset="2"/>
              </a:rPr>
              <a:t>Boson+jets</a:t>
            </a:r>
            <a:r>
              <a:rPr lang="en-US" sz="1600" dirty="0" smtClean="0">
                <a:solidFill>
                  <a:srgbClr val="C00000"/>
                </a:solidFill>
                <a:sym typeface="Wingdings" pitchFamily="2" charset="2"/>
              </a:rPr>
              <a:t>: exploit low correlation between M</a:t>
            </a:r>
            <a:r>
              <a:rPr lang="en-US" sz="1600" baseline="-25000" dirty="0" smtClean="0">
                <a:solidFill>
                  <a:srgbClr val="C00000"/>
                </a:solidFill>
                <a:sym typeface="Wingdings" pitchFamily="2" charset="2"/>
              </a:rPr>
              <a:t>T</a:t>
            </a:r>
            <a:r>
              <a:rPr lang="en-US" sz="1600" dirty="0" smtClean="0">
                <a:solidFill>
                  <a:srgbClr val="C00000"/>
                </a:solidFill>
                <a:sym typeface="Wingdings" pitchFamily="2" charset="2"/>
              </a:rPr>
              <a:t> and </a:t>
            </a:r>
            <a:r>
              <a:rPr lang="en-US" sz="1600" dirty="0" err="1" smtClean="0">
                <a:solidFill>
                  <a:srgbClr val="C00000"/>
                </a:solidFill>
                <a:sym typeface="Wingdings" pitchFamily="2" charset="2"/>
              </a:rPr>
              <a:t>M</a:t>
            </a:r>
            <a:r>
              <a:rPr lang="en-US" sz="1600" baseline="-25000" dirty="0" err="1" smtClean="0">
                <a:solidFill>
                  <a:srgbClr val="C00000"/>
                </a:solidFill>
                <a:sym typeface="Wingdings" pitchFamily="2" charset="2"/>
              </a:rPr>
              <a:t>eff</a:t>
            </a:r>
            <a:r>
              <a:rPr lang="en-US" sz="1600" dirty="0" smtClean="0">
                <a:solidFill>
                  <a:srgbClr val="C00000"/>
                </a:solidFill>
                <a:sym typeface="Wingdings" pitchFamily="2" charset="2"/>
              </a:rPr>
              <a:t> </a:t>
            </a:r>
            <a:endParaRPr lang="en-US" sz="1600" dirty="0">
              <a:solidFill>
                <a:srgbClr val="C00000"/>
              </a:solidFill>
            </a:endParaRPr>
          </a:p>
        </p:txBody>
      </p:sp>
      <p:pic>
        <p:nvPicPr>
          <p:cNvPr id="114695" name="Picture 7"/>
          <p:cNvPicPr>
            <a:picLocks noChangeAspect="1" noChangeArrowheads="1"/>
          </p:cNvPicPr>
          <p:nvPr/>
        </p:nvPicPr>
        <p:blipFill>
          <a:blip r:embed="rId2" cstate="print"/>
          <a:srcRect/>
          <a:stretch>
            <a:fillRect/>
          </a:stretch>
        </p:blipFill>
        <p:spPr bwMode="auto">
          <a:xfrm>
            <a:off x="3615154" y="3033355"/>
            <a:ext cx="1371600" cy="351516"/>
          </a:xfrm>
          <a:prstGeom prst="rect">
            <a:avLst/>
          </a:prstGeom>
          <a:noFill/>
          <a:ln w="9525">
            <a:noFill/>
            <a:miter lim="800000"/>
            <a:headEnd/>
            <a:tailEnd/>
          </a:ln>
        </p:spPr>
      </p:pic>
      <p:grpSp>
        <p:nvGrpSpPr>
          <p:cNvPr id="3" name="Group 40"/>
          <p:cNvGrpSpPr/>
          <p:nvPr/>
        </p:nvGrpSpPr>
        <p:grpSpPr>
          <a:xfrm>
            <a:off x="990600" y="2576155"/>
            <a:ext cx="3577973" cy="1462445"/>
            <a:chOff x="4995446" y="2667000"/>
            <a:chExt cx="3577973" cy="1462445"/>
          </a:xfrm>
        </p:grpSpPr>
        <p:cxnSp>
          <p:nvCxnSpPr>
            <p:cNvPr id="26" name="Straight Connector 25"/>
            <p:cNvCxnSpPr/>
            <p:nvPr/>
          </p:nvCxnSpPr>
          <p:spPr>
            <a:xfrm rot="5400000">
              <a:off x="5067300" y="3238500"/>
              <a:ext cx="1143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638800" y="3810000"/>
              <a:ext cx="17526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695720" y="3821668"/>
              <a:ext cx="936475" cy="307777"/>
            </a:xfrm>
            <a:prstGeom prst="rect">
              <a:avLst/>
            </a:prstGeom>
            <a:noFill/>
          </p:spPr>
          <p:txBody>
            <a:bodyPr wrap="none" rtlCol="0">
              <a:spAutoFit/>
            </a:bodyPr>
            <a:lstStyle/>
            <a:p>
              <a:r>
                <a:rPr lang="en-US" sz="1400" dirty="0" err="1" smtClean="0"/>
                <a:t>M</a:t>
              </a:r>
              <a:r>
                <a:rPr lang="en-US" sz="1400" baseline="-25000" dirty="0" err="1" smtClean="0"/>
                <a:t>eff</a:t>
              </a:r>
              <a:r>
                <a:rPr lang="en-US" sz="1400" baseline="-25000" dirty="0" smtClean="0"/>
                <a:t> </a:t>
              </a:r>
              <a:r>
                <a:rPr lang="en-US" sz="1400" dirty="0" smtClean="0"/>
                <a:t>(</a:t>
              </a:r>
              <a:r>
                <a:rPr lang="en-US" sz="1400" dirty="0" err="1" smtClean="0"/>
                <a:t>GeV</a:t>
              </a:r>
              <a:r>
                <a:rPr lang="en-US" sz="1400" dirty="0" smtClean="0"/>
                <a:t>)</a:t>
              </a:r>
              <a:endParaRPr lang="en-US" sz="1400" dirty="0"/>
            </a:p>
          </p:txBody>
        </p:sp>
        <p:sp>
          <p:nvSpPr>
            <p:cNvPr id="30" name="TextBox 29"/>
            <p:cNvSpPr txBox="1"/>
            <p:nvPr/>
          </p:nvSpPr>
          <p:spPr>
            <a:xfrm rot="16200000">
              <a:off x="4690875" y="3097465"/>
              <a:ext cx="947695" cy="338554"/>
            </a:xfrm>
            <a:prstGeom prst="rect">
              <a:avLst/>
            </a:prstGeom>
            <a:noFill/>
          </p:spPr>
          <p:txBody>
            <a:bodyPr wrap="none" rtlCol="0">
              <a:spAutoFit/>
            </a:bodyPr>
            <a:lstStyle/>
            <a:p>
              <a:r>
                <a:rPr lang="en-US" sz="1600" dirty="0" smtClean="0"/>
                <a:t>M</a:t>
              </a:r>
              <a:r>
                <a:rPr lang="en-US" sz="1600" baseline="-25000" dirty="0" smtClean="0"/>
                <a:t>T </a:t>
              </a:r>
              <a:r>
                <a:rPr lang="en-US" sz="1600" dirty="0" smtClean="0"/>
                <a:t>(</a:t>
              </a:r>
              <a:r>
                <a:rPr lang="en-US" sz="1600" dirty="0" err="1" smtClean="0"/>
                <a:t>GeV</a:t>
              </a:r>
              <a:r>
                <a:rPr lang="en-US" sz="1600" dirty="0" smtClean="0"/>
                <a:t>)</a:t>
              </a:r>
              <a:endParaRPr lang="en-US" sz="1600" dirty="0"/>
            </a:p>
          </p:txBody>
        </p:sp>
        <p:cxnSp>
          <p:nvCxnSpPr>
            <p:cNvPr id="34" name="Straight Connector 33"/>
            <p:cNvCxnSpPr/>
            <p:nvPr/>
          </p:nvCxnSpPr>
          <p:spPr>
            <a:xfrm rot="5400000" flipH="1" flipV="1">
              <a:off x="5943600" y="3124200"/>
              <a:ext cx="9144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638800" y="3200400"/>
              <a:ext cx="1752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844866" y="3200400"/>
              <a:ext cx="327334" cy="369332"/>
            </a:xfrm>
            <a:prstGeom prst="rect">
              <a:avLst/>
            </a:prstGeom>
            <a:noFill/>
          </p:spPr>
          <p:txBody>
            <a:bodyPr wrap="none" rtlCol="0">
              <a:spAutoFit/>
            </a:bodyPr>
            <a:lstStyle/>
            <a:p>
              <a:r>
                <a:rPr lang="en-US" dirty="0" smtClean="0"/>
                <a:t>A</a:t>
              </a:r>
              <a:endParaRPr lang="en-US" dirty="0"/>
            </a:p>
          </p:txBody>
        </p:sp>
        <p:sp>
          <p:nvSpPr>
            <p:cNvPr id="38" name="TextBox 37"/>
            <p:cNvSpPr txBox="1"/>
            <p:nvPr/>
          </p:nvSpPr>
          <p:spPr>
            <a:xfrm>
              <a:off x="6705600" y="3200400"/>
              <a:ext cx="319318" cy="369332"/>
            </a:xfrm>
            <a:prstGeom prst="rect">
              <a:avLst/>
            </a:prstGeom>
            <a:noFill/>
          </p:spPr>
          <p:txBody>
            <a:bodyPr wrap="none" rtlCol="0">
              <a:spAutoFit/>
            </a:bodyPr>
            <a:lstStyle/>
            <a:p>
              <a:r>
                <a:rPr lang="en-US" dirty="0" smtClean="0"/>
                <a:t>B</a:t>
              </a:r>
              <a:endParaRPr lang="en-US" dirty="0"/>
            </a:p>
          </p:txBody>
        </p:sp>
        <p:sp>
          <p:nvSpPr>
            <p:cNvPr id="39" name="TextBox 38"/>
            <p:cNvSpPr txBox="1"/>
            <p:nvPr/>
          </p:nvSpPr>
          <p:spPr>
            <a:xfrm>
              <a:off x="5852882" y="2743200"/>
              <a:ext cx="311304" cy="369332"/>
            </a:xfrm>
            <a:prstGeom prst="rect">
              <a:avLst/>
            </a:prstGeom>
            <a:noFill/>
          </p:spPr>
          <p:txBody>
            <a:bodyPr wrap="none" rtlCol="0">
              <a:spAutoFit/>
            </a:bodyPr>
            <a:lstStyle/>
            <a:p>
              <a:r>
                <a:rPr lang="en-US" dirty="0" smtClean="0"/>
                <a:t>C</a:t>
              </a:r>
              <a:endParaRPr lang="en-US" dirty="0"/>
            </a:p>
          </p:txBody>
        </p:sp>
        <p:sp>
          <p:nvSpPr>
            <p:cNvPr id="40" name="TextBox 39"/>
            <p:cNvSpPr txBox="1"/>
            <p:nvPr/>
          </p:nvSpPr>
          <p:spPr>
            <a:xfrm>
              <a:off x="6705600" y="2743200"/>
              <a:ext cx="1867819" cy="369332"/>
            </a:xfrm>
            <a:prstGeom prst="rect">
              <a:avLst/>
            </a:prstGeom>
            <a:noFill/>
          </p:spPr>
          <p:txBody>
            <a:bodyPr wrap="none" rtlCol="0">
              <a:spAutoFit/>
            </a:bodyPr>
            <a:lstStyle/>
            <a:p>
              <a:r>
                <a:rPr lang="en-US" dirty="0" smtClean="0"/>
                <a:t>D (Signal Region)</a:t>
              </a:r>
              <a:endParaRPr lang="en-US" dirty="0"/>
            </a:p>
          </p:txBody>
        </p:sp>
      </p:grpSp>
      <p:sp>
        <p:nvSpPr>
          <p:cNvPr id="42" name="TextBox 41"/>
          <p:cNvSpPr txBox="1"/>
          <p:nvPr/>
        </p:nvSpPr>
        <p:spPr>
          <a:xfrm>
            <a:off x="2190678" y="3642955"/>
            <a:ext cx="510076" cy="307777"/>
          </a:xfrm>
          <a:prstGeom prst="rect">
            <a:avLst/>
          </a:prstGeom>
          <a:noFill/>
        </p:spPr>
        <p:txBody>
          <a:bodyPr wrap="none" rtlCol="0">
            <a:spAutoFit/>
          </a:bodyPr>
          <a:lstStyle/>
          <a:p>
            <a:r>
              <a:rPr lang="en-US" sz="1400" dirty="0" smtClean="0"/>
              <a:t>500 </a:t>
            </a:r>
            <a:endParaRPr lang="en-US" sz="1400" dirty="0"/>
          </a:p>
        </p:txBody>
      </p:sp>
      <p:sp>
        <p:nvSpPr>
          <p:cNvPr id="43" name="TextBox 42"/>
          <p:cNvSpPr txBox="1"/>
          <p:nvPr/>
        </p:nvSpPr>
        <p:spPr>
          <a:xfrm>
            <a:off x="1200078" y="2954178"/>
            <a:ext cx="484428" cy="307777"/>
          </a:xfrm>
          <a:prstGeom prst="rect">
            <a:avLst/>
          </a:prstGeom>
          <a:noFill/>
        </p:spPr>
        <p:txBody>
          <a:bodyPr wrap="none" rtlCol="0">
            <a:spAutoFit/>
          </a:bodyPr>
          <a:lstStyle/>
          <a:p>
            <a:r>
              <a:rPr lang="en-US" sz="1400" dirty="0" smtClean="0"/>
              <a:t>100 </a:t>
            </a:r>
            <a:endParaRPr lang="en-US" sz="1400" dirty="0"/>
          </a:p>
        </p:txBody>
      </p:sp>
      <p:cxnSp>
        <p:nvCxnSpPr>
          <p:cNvPr id="44" name="Straight Connector 43"/>
          <p:cNvCxnSpPr/>
          <p:nvPr/>
        </p:nvCxnSpPr>
        <p:spPr>
          <a:xfrm>
            <a:off x="1633954" y="3490555"/>
            <a:ext cx="1752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215250" y="3335178"/>
            <a:ext cx="418704" cy="307777"/>
          </a:xfrm>
          <a:prstGeom prst="rect">
            <a:avLst/>
          </a:prstGeom>
          <a:noFill/>
        </p:spPr>
        <p:txBody>
          <a:bodyPr wrap="none" rtlCol="0">
            <a:spAutoFit/>
          </a:bodyPr>
          <a:lstStyle/>
          <a:p>
            <a:r>
              <a:rPr lang="en-US" sz="1400" dirty="0" smtClean="0"/>
              <a:t>40 </a:t>
            </a:r>
            <a:endParaRPr lang="en-US" sz="1400" dirty="0"/>
          </a:p>
        </p:txBody>
      </p:sp>
      <p:sp>
        <p:nvSpPr>
          <p:cNvPr id="48" name="TextBox 47"/>
          <p:cNvSpPr txBox="1"/>
          <p:nvPr/>
        </p:nvSpPr>
        <p:spPr>
          <a:xfrm>
            <a:off x="1447800" y="5486400"/>
            <a:ext cx="2971800" cy="646331"/>
          </a:xfrm>
          <a:prstGeom prst="rect">
            <a:avLst/>
          </a:prstGeom>
          <a:noFill/>
        </p:spPr>
        <p:txBody>
          <a:bodyPr wrap="square" rtlCol="0">
            <a:spAutoFit/>
          </a:bodyPr>
          <a:lstStyle/>
          <a:p>
            <a:pPr algn="ctr"/>
            <a:r>
              <a:rPr lang="en-US" dirty="0" smtClean="0"/>
              <a:t>“Closure-test” with MC </a:t>
            </a:r>
            <a:r>
              <a:rPr lang="en-US" dirty="0" smtClean="0">
                <a:sym typeface="Wingdings" pitchFamily="2" charset="2"/>
              </a:rPr>
              <a:t> good agreement with data</a:t>
            </a:r>
            <a:endParaRPr lang="en-US" dirty="0"/>
          </a:p>
        </p:txBody>
      </p:sp>
      <p:pic>
        <p:nvPicPr>
          <p:cNvPr id="59396" name="Picture 4" descr="https://atlas.web.cern.ch/Atlas/GROUPS/PHYSICS/PAPERS/susy-bjets_01/figaux_06b.png"/>
          <p:cNvPicPr>
            <a:picLocks noChangeAspect="1" noChangeArrowheads="1"/>
          </p:cNvPicPr>
          <p:nvPr/>
        </p:nvPicPr>
        <p:blipFill>
          <a:blip r:embed="rId3" cstate="print"/>
          <a:srcRect/>
          <a:stretch>
            <a:fillRect/>
          </a:stretch>
        </p:blipFill>
        <p:spPr bwMode="auto">
          <a:xfrm>
            <a:off x="5181600" y="3873030"/>
            <a:ext cx="3733800" cy="2680170"/>
          </a:xfrm>
          <a:prstGeom prst="rect">
            <a:avLst/>
          </a:prstGeom>
          <a:noFill/>
        </p:spPr>
      </p:pic>
      <p:pic>
        <p:nvPicPr>
          <p:cNvPr id="59394" name="Picture 2" descr="https://atlas.web.cern.ch/Atlas/GROUPS/PHYSICS/PAPERS/susy-bjets_01/figaux_06a.png"/>
          <p:cNvPicPr>
            <a:picLocks noChangeAspect="1" noChangeArrowheads="1"/>
          </p:cNvPicPr>
          <p:nvPr/>
        </p:nvPicPr>
        <p:blipFill>
          <a:blip r:embed="rId4" cstate="print"/>
          <a:srcRect/>
          <a:stretch>
            <a:fillRect/>
          </a:stretch>
        </p:blipFill>
        <p:spPr bwMode="auto">
          <a:xfrm>
            <a:off x="5181600" y="1030947"/>
            <a:ext cx="3733800" cy="2931453"/>
          </a:xfrm>
          <a:prstGeom prst="rect">
            <a:avLst/>
          </a:prstGeom>
          <a:noFill/>
        </p:spPr>
      </p:pic>
      <p:pic>
        <p:nvPicPr>
          <p:cNvPr id="59398" name="Picture 6" descr="https://atlas.web.cern.ch/Atlas/GROUPS/PHYSICS/PAPERS/susy-bjets_01/figaux_18.png"/>
          <p:cNvPicPr>
            <a:picLocks noChangeAspect="1" noChangeArrowheads="1"/>
          </p:cNvPicPr>
          <p:nvPr/>
        </p:nvPicPr>
        <p:blipFill>
          <a:blip r:embed="rId5" cstate="print"/>
          <a:srcRect/>
          <a:stretch>
            <a:fillRect/>
          </a:stretch>
        </p:blipFill>
        <p:spPr bwMode="auto">
          <a:xfrm>
            <a:off x="685800" y="4191000"/>
            <a:ext cx="4343400" cy="1226949"/>
          </a:xfrm>
          <a:prstGeom prst="rect">
            <a:avLst/>
          </a:prstGeom>
          <a:noFill/>
        </p:spPr>
      </p:pic>
      <p:sp>
        <p:nvSpPr>
          <p:cNvPr id="27" name="Slide Number Placeholder 26"/>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transition advTm="93975"/>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Interpretation in </a:t>
            </a:r>
            <a:r>
              <a:rPr lang="en-US" dirty="0" err="1" smtClean="0"/>
              <a:t>pheno</a:t>
            </a:r>
            <a:r>
              <a:rPr lang="en-US" dirty="0" smtClean="0"/>
              <a:t>-MSSM</a:t>
            </a:r>
            <a:endParaRPr lang="en-US" dirty="0"/>
          </a:p>
        </p:txBody>
      </p:sp>
      <p:sp>
        <p:nvSpPr>
          <p:cNvPr id="3" name="Content Placeholder 2"/>
          <p:cNvSpPr>
            <a:spLocks noGrp="1"/>
          </p:cNvSpPr>
          <p:nvPr>
            <p:ph idx="1"/>
          </p:nvPr>
        </p:nvSpPr>
        <p:spPr>
          <a:xfrm>
            <a:off x="228600" y="1239559"/>
            <a:ext cx="4572000" cy="1600200"/>
          </a:xfrm>
        </p:spPr>
        <p:txBody>
          <a:bodyPr>
            <a:normAutofit/>
          </a:bodyPr>
          <a:lstStyle/>
          <a:p>
            <a:r>
              <a:rPr lang="en-US" sz="1800" dirty="0" smtClean="0"/>
              <a:t>Assume </a:t>
            </a:r>
            <a:r>
              <a:rPr lang="en-US" sz="1800" dirty="0" err="1" smtClean="0"/>
              <a:t>gluino</a:t>
            </a:r>
            <a:r>
              <a:rPr lang="en-US" sz="1800" dirty="0" smtClean="0"/>
              <a:t> decays in b</a:t>
            </a:r>
            <a:r>
              <a:rPr lang="en-US" sz="1800" baseline="-25000" dirty="0" smtClean="0"/>
              <a:t>1</a:t>
            </a:r>
            <a:r>
              <a:rPr lang="en-US" sz="1800" dirty="0" smtClean="0"/>
              <a:t>b (BR=100%) and b</a:t>
            </a:r>
            <a:r>
              <a:rPr lang="en-US" sz="1800" baseline="-25000" dirty="0" smtClean="0"/>
              <a:t>1</a:t>
            </a:r>
            <a:r>
              <a:rPr lang="en-US" sz="1800" dirty="0" smtClean="0">
                <a:sym typeface="Wingdings" pitchFamily="2" charset="2"/>
              </a:rPr>
              <a:t>b</a:t>
            </a:r>
            <a:r>
              <a:rPr lang="en-US" sz="1800" dirty="0" smtClean="0">
                <a:latin typeface="Symbol" pitchFamily="18" charset="2"/>
                <a:sym typeface="Wingdings" pitchFamily="2" charset="2"/>
              </a:rPr>
              <a:t>c</a:t>
            </a:r>
            <a:r>
              <a:rPr lang="en-US" sz="1800" baseline="30000" dirty="0" smtClean="0">
                <a:sym typeface="Wingdings" pitchFamily="2" charset="2"/>
              </a:rPr>
              <a:t>0</a:t>
            </a:r>
            <a:r>
              <a:rPr lang="en-US" sz="1800" baseline="-25000" dirty="0" smtClean="0">
                <a:sym typeface="Wingdings" pitchFamily="2" charset="2"/>
              </a:rPr>
              <a:t>1 </a:t>
            </a:r>
            <a:r>
              <a:rPr lang="en-US" sz="1800" dirty="0" smtClean="0"/>
              <a:t>(BR=100%) </a:t>
            </a:r>
            <a:endParaRPr lang="en-US" sz="1800" baseline="-25000" dirty="0" smtClean="0">
              <a:sym typeface="Wingdings" pitchFamily="2" charset="2"/>
            </a:endParaRPr>
          </a:p>
          <a:p>
            <a:r>
              <a:rPr lang="en-US" sz="1800" dirty="0" smtClean="0">
                <a:sym typeface="Wingdings" pitchFamily="2" charset="2"/>
              </a:rPr>
              <a:t>m(</a:t>
            </a:r>
            <a:r>
              <a:rPr lang="en-US" sz="1800" dirty="0" smtClean="0">
                <a:latin typeface="Symbol" pitchFamily="18" charset="2"/>
                <a:sym typeface="Wingdings" pitchFamily="2" charset="2"/>
              </a:rPr>
              <a:t>c</a:t>
            </a:r>
            <a:r>
              <a:rPr lang="en-US" sz="1800" baseline="30000" dirty="0" smtClean="0">
                <a:sym typeface="Wingdings" pitchFamily="2" charset="2"/>
              </a:rPr>
              <a:t>0</a:t>
            </a:r>
            <a:r>
              <a:rPr lang="en-US" sz="1800" baseline="-25000" dirty="0" smtClean="0">
                <a:sym typeface="Wingdings" pitchFamily="2" charset="2"/>
              </a:rPr>
              <a:t>1</a:t>
            </a:r>
            <a:r>
              <a:rPr lang="en-US" sz="1800" dirty="0" smtClean="0">
                <a:sym typeface="Wingdings" pitchFamily="2" charset="2"/>
              </a:rPr>
              <a:t>)=60 </a:t>
            </a:r>
            <a:r>
              <a:rPr lang="en-US" sz="1800" dirty="0" err="1" smtClean="0">
                <a:sym typeface="Wingdings" pitchFamily="2" charset="2"/>
              </a:rPr>
              <a:t>GeV</a:t>
            </a:r>
            <a:r>
              <a:rPr lang="en-US" sz="1800" dirty="0" smtClean="0">
                <a:sym typeface="Wingdings" pitchFamily="2" charset="2"/>
              </a:rPr>
              <a:t> </a:t>
            </a:r>
            <a:endParaRPr lang="en-US" sz="18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14" name="TextBox 13"/>
          <p:cNvSpPr txBox="1"/>
          <p:nvPr/>
        </p:nvSpPr>
        <p:spPr>
          <a:xfrm>
            <a:off x="2971800" y="1047690"/>
            <a:ext cx="314510" cy="400110"/>
          </a:xfrm>
          <a:prstGeom prst="rect">
            <a:avLst/>
          </a:prstGeom>
          <a:noFill/>
        </p:spPr>
        <p:txBody>
          <a:bodyPr wrap="none" rtlCol="0">
            <a:spAutoFit/>
          </a:bodyPr>
          <a:lstStyle/>
          <a:p>
            <a:r>
              <a:rPr lang="en-US" sz="2000" dirty="0" smtClean="0"/>
              <a:t>~</a:t>
            </a:r>
            <a:endParaRPr lang="en-US" sz="2000" dirty="0"/>
          </a:p>
        </p:txBody>
      </p:sp>
      <p:sp>
        <p:nvSpPr>
          <p:cNvPr id="15" name="TextBox 14"/>
          <p:cNvSpPr txBox="1"/>
          <p:nvPr/>
        </p:nvSpPr>
        <p:spPr>
          <a:xfrm>
            <a:off x="990600" y="1371600"/>
            <a:ext cx="314510" cy="400110"/>
          </a:xfrm>
          <a:prstGeom prst="rect">
            <a:avLst/>
          </a:prstGeom>
          <a:noFill/>
        </p:spPr>
        <p:txBody>
          <a:bodyPr wrap="none" rtlCol="0">
            <a:spAutoFit/>
          </a:bodyPr>
          <a:lstStyle/>
          <a:p>
            <a:r>
              <a:rPr lang="en-US" sz="2000" dirty="0" smtClean="0"/>
              <a:t>~</a:t>
            </a:r>
            <a:endParaRPr lang="en-US" sz="2000" dirty="0"/>
          </a:p>
        </p:txBody>
      </p:sp>
      <p:sp>
        <p:nvSpPr>
          <p:cNvPr id="16" name="TextBox 15"/>
          <p:cNvSpPr txBox="1"/>
          <p:nvPr/>
        </p:nvSpPr>
        <p:spPr>
          <a:xfrm>
            <a:off x="1524000" y="1390710"/>
            <a:ext cx="314510" cy="400110"/>
          </a:xfrm>
          <a:prstGeom prst="rect">
            <a:avLst/>
          </a:prstGeom>
          <a:noFill/>
        </p:spPr>
        <p:txBody>
          <a:bodyPr wrap="none" rtlCol="0">
            <a:spAutoFit/>
          </a:bodyPr>
          <a:lstStyle/>
          <a:p>
            <a:r>
              <a:rPr lang="en-US" sz="2000" dirty="0" smtClean="0"/>
              <a:t>~</a:t>
            </a:r>
            <a:endParaRPr lang="en-US" sz="2000" dirty="0"/>
          </a:p>
        </p:txBody>
      </p:sp>
      <p:sp>
        <p:nvSpPr>
          <p:cNvPr id="17" name="TextBox 16"/>
          <p:cNvSpPr txBox="1"/>
          <p:nvPr/>
        </p:nvSpPr>
        <p:spPr>
          <a:xfrm>
            <a:off x="838200" y="1733490"/>
            <a:ext cx="314510" cy="400110"/>
          </a:xfrm>
          <a:prstGeom prst="rect">
            <a:avLst/>
          </a:prstGeom>
          <a:noFill/>
        </p:spPr>
        <p:txBody>
          <a:bodyPr wrap="none" rtlCol="0">
            <a:spAutoFit/>
          </a:bodyPr>
          <a:lstStyle/>
          <a:p>
            <a:r>
              <a:rPr lang="en-US" sz="2000" dirty="0" smtClean="0"/>
              <a:t>~</a:t>
            </a:r>
            <a:endParaRPr lang="en-US" sz="2000" dirty="0"/>
          </a:p>
        </p:txBody>
      </p:sp>
      <p:sp>
        <p:nvSpPr>
          <p:cNvPr id="18" name="TextBox 17"/>
          <p:cNvSpPr txBox="1"/>
          <p:nvPr/>
        </p:nvSpPr>
        <p:spPr>
          <a:xfrm>
            <a:off x="381000" y="5678269"/>
            <a:ext cx="4114800" cy="646331"/>
          </a:xfrm>
          <a:prstGeom prst="rect">
            <a:avLst/>
          </a:prstGeom>
          <a:noFill/>
        </p:spPr>
        <p:txBody>
          <a:bodyPr wrap="square" rtlCol="0">
            <a:spAutoFit/>
          </a:bodyPr>
          <a:lstStyle/>
          <a:p>
            <a:pPr algn="ctr"/>
            <a:r>
              <a:rPr lang="en-US" dirty="0" err="1" smtClean="0">
                <a:solidFill>
                  <a:srgbClr val="FF0000"/>
                </a:solidFill>
              </a:rPr>
              <a:t>Gluino</a:t>
            </a:r>
            <a:r>
              <a:rPr lang="en-US" dirty="0" smtClean="0">
                <a:solidFill>
                  <a:srgbClr val="FF0000"/>
                </a:solidFill>
              </a:rPr>
              <a:t> masses below 590 </a:t>
            </a:r>
            <a:r>
              <a:rPr lang="en-US" dirty="0" err="1" smtClean="0">
                <a:solidFill>
                  <a:srgbClr val="FF0000"/>
                </a:solidFill>
              </a:rPr>
              <a:t>GeV</a:t>
            </a:r>
            <a:r>
              <a:rPr lang="en-US" dirty="0" smtClean="0">
                <a:solidFill>
                  <a:srgbClr val="FF0000"/>
                </a:solidFill>
              </a:rPr>
              <a:t> excluded for </a:t>
            </a:r>
            <a:r>
              <a:rPr lang="en-US" dirty="0" err="1" smtClean="0">
                <a:solidFill>
                  <a:srgbClr val="FF0000"/>
                </a:solidFill>
              </a:rPr>
              <a:t>sbottom</a:t>
            </a:r>
            <a:r>
              <a:rPr lang="en-US" dirty="0" smtClean="0">
                <a:solidFill>
                  <a:srgbClr val="FF0000"/>
                </a:solidFill>
              </a:rPr>
              <a:t> masses below 500 </a:t>
            </a:r>
            <a:r>
              <a:rPr lang="en-US" dirty="0" err="1" smtClean="0">
                <a:solidFill>
                  <a:srgbClr val="FF0000"/>
                </a:solidFill>
              </a:rPr>
              <a:t>GeV</a:t>
            </a:r>
            <a:r>
              <a:rPr lang="en-US" dirty="0" smtClean="0">
                <a:solidFill>
                  <a:srgbClr val="FF0000"/>
                </a:solidFill>
              </a:rPr>
              <a:t> </a:t>
            </a:r>
          </a:p>
        </p:txBody>
      </p:sp>
      <p:sp>
        <p:nvSpPr>
          <p:cNvPr id="19" name="Content Placeholder 2"/>
          <p:cNvSpPr txBox="1">
            <a:spLocks/>
          </p:cNvSpPr>
          <p:nvPr/>
        </p:nvSpPr>
        <p:spPr>
          <a:xfrm>
            <a:off x="4876800" y="1219200"/>
            <a:ext cx="4267200" cy="16002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Assume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gluino</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decays in t</a:t>
            </a:r>
            <a:r>
              <a:rPr kumimoji="0" lang="en-US" sz="1800" b="0" i="0" u="none" strike="noStrike" kern="1200" cap="none" spc="0" normalizeH="0" baseline="-25000" noProof="0" dirty="0" smtClean="0">
                <a:ln>
                  <a:noFill/>
                </a:ln>
                <a:solidFill>
                  <a:schemeClr val="tx1"/>
                </a:solidFill>
                <a:effectLst/>
                <a:uLnTx/>
                <a:uFillTx/>
                <a:latin typeface="+mn-lt"/>
                <a:ea typeface="+mn-ea"/>
                <a:cs typeface="+mn-cs"/>
              </a:rPr>
              <a:t>1</a:t>
            </a:r>
            <a:r>
              <a:rPr lang="en-US" dirty="0" smtClean="0"/>
              <a:t>t</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(BR=100%) and t</a:t>
            </a:r>
            <a:r>
              <a:rPr kumimoji="0" lang="en-US" sz="18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18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rPr>
              <a:t>b</a:t>
            </a:r>
            <a:r>
              <a:rPr kumimoji="0" lang="en-US" sz="1800" b="0" i="0" u="none" strike="noStrike" kern="1200" cap="none" spc="0" normalizeH="0" baseline="0" noProof="0" dirty="0" smtClean="0">
                <a:ln>
                  <a:noFill/>
                </a:ln>
                <a:solidFill>
                  <a:schemeClr val="tx1"/>
                </a:solidFill>
                <a:effectLst/>
                <a:uLnTx/>
                <a:uFillTx/>
                <a:latin typeface="Symbol" pitchFamily="18" charset="2"/>
                <a:ea typeface="+mn-ea"/>
                <a:cs typeface="+mn-cs"/>
                <a:sym typeface="Wingdings" pitchFamily="2" charset="2"/>
              </a:rPr>
              <a:t>c</a:t>
            </a:r>
            <a:r>
              <a:rPr lang="en-US" baseline="30000" dirty="0" smtClean="0">
                <a:sym typeface="Wingdings" pitchFamily="2" charset="2"/>
              </a:rPr>
              <a:t>+</a:t>
            </a:r>
            <a:r>
              <a:rPr kumimoji="0" lang="en-US" sz="1800" b="0" i="0" u="none" strike="noStrike" kern="1200" cap="none" spc="0" normalizeH="0" baseline="-25000" noProof="0" dirty="0" smtClean="0">
                <a:ln>
                  <a:noFill/>
                </a:ln>
                <a:solidFill>
                  <a:schemeClr val="tx1"/>
                </a:solidFill>
                <a:effectLst/>
                <a:uLnTx/>
                <a:uFillTx/>
                <a:latin typeface="+mn-lt"/>
                <a:ea typeface="+mn-ea"/>
                <a:cs typeface="+mn-cs"/>
                <a:sym typeface="Wingdings" pitchFamily="2" charset="2"/>
              </a:rPr>
              <a:t>1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(BR=100</a:t>
            </a:r>
            <a:r>
              <a:rPr lang="en-US" dirty="0" smtClean="0"/>
              <a:t>%), </a:t>
            </a:r>
            <a:r>
              <a:rPr lang="en-US" dirty="0" smtClean="0">
                <a:latin typeface="Symbol" pitchFamily="18" charset="2"/>
                <a:sym typeface="Wingdings" pitchFamily="2" charset="2"/>
              </a:rPr>
              <a:t>c</a:t>
            </a:r>
            <a:r>
              <a:rPr lang="en-US" baseline="30000" dirty="0" smtClean="0">
                <a:sym typeface="Wingdings" pitchFamily="2" charset="2"/>
              </a:rPr>
              <a:t>+</a:t>
            </a:r>
            <a:r>
              <a:rPr lang="en-US" baseline="-25000" dirty="0" smtClean="0">
                <a:sym typeface="Wingdings" pitchFamily="2" charset="2"/>
              </a:rPr>
              <a:t>1</a:t>
            </a:r>
            <a:r>
              <a:rPr lang="en-US" dirty="0" smtClean="0"/>
              <a:t> </a:t>
            </a:r>
            <a:r>
              <a:rPr lang="en-US" dirty="0" smtClean="0">
                <a:sym typeface="Wingdings" pitchFamily="2" charset="2"/>
              </a:rPr>
              <a:t>W*</a:t>
            </a:r>
            <a:r>
              <a:rPr lang="en-US" dirty="0" smtClean="0">
                <a:latin typeface="Symbol" pitchFamily="18" charset="2"/>
                <a:sym typeface="Wingdings" pitchFamily="2" charset="2"/>
              </a:rPr>
              <a:t>c</a:t>
            </a:r>
            <a:r>
              <a:rPr lang="en-US" baseline="30000" dirty="0" smtClean="0">
                <a:sym typeface="Wingdings" pitchFamily="2" charset="2"/>
              </a:rPr>
              <a:t>0</a:t>
            </a:r>
            <a:r>
              <a:rPr lang="en-US" baseline="-25000" dirty="0" smtClean="0">
                <a:sym typeface="Wingdings" pitchFamily="2" charset="2"/>
              </a:rPr>
              <a:t>1</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1800" b="0" i="0" u="none" strike="noStrike" kern="1200" cap="none" spc="0" normalizeH="0" baseline="-25000" noProof="0" dirty="0" smtClean="0">
              <a:ln>
                <a:noFill/>
              </a:ln>
              <a:solidFill>
                <a:schemeClr val="tx1"/>
              </a:solidFill>
              <a:effectLst/>
              <a:uLnTx/>
              <a:uFillTx/>
              <a:latin typeface="+mn-lt"/>
              <a:ea typeface="+mn-ea"/>
              <a:cs typeface="+mn-cs"/>
              <a:sym typeface="Wingdings" pitchFamily="2" charset="2"/>
            </a:endParaRPr>
          </a:p>
          <a:p>
            <a:pPr marL="342900" lvl="0" indent="-342900">
              <a:spcBef>
                <a:spcPct val="20000"/>
              </a:spcBef>
              <a:buFont typeface="Arial" pitchFamily="34" charset="0"/>
              <a:buChar char="•"/>
            </a:pPr>
            <a:r>
              <a:rPr kumimoji="0" lang="en-US" sz="18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rPr>
              <a:t>m(</a:t>
            </a:r>
            <a:r>
              <a:rPr kumimoji="0" lang="en-US" sz="1800" b="0" i="0" u="none" strike="noStrike" kern="1200" cap="none" spc="0" normalizeH="0" baseline="0" noProof="0" dirty="0" smtClean="0">
                <a:ln>
                  <a:noFill/>
                </a:ln>
                <a:solidFill>
                  <a:schemeClr val="tx1"/>
                </a:solidFill>
                <a:effectLst/>
                <a:uLnTx/>
                <a:uFillTx/>
                <a:latin typeface="Symbol" pitchFamily="18" charset="2"/>
                <a:ea typeface="+mn-ea"/>
                <a:cs typeface="+mn-cs"/>
                <a:sym typeface="Wingdings" pitchFamily="2" charset="2"/>
              </a:rPr>
              <a:t>c</a:t>
            </a:r>
            <a:r>
              <a:rPr kumimoji="0" lang="en-US" sz="1800" b="0" i="0" u="none" strike="noStrike" kern="1200" cap="none" spc="0" normalizeH="0" baseline="30000" noProof="0" dirty="0" smtClean="0">
                <a:ln>
                  <a:noFill/>
                </a:ln>
                <a:solidFill>
                  <a:schemeClr val="tx1"/>
                </a:solidFill>
                <a:effectLst/>
                <a:uLnTx/>
                <a:uFillTx/>
                <a:latin typeface="+mn-lt"/>
                <a:ea typeface="+mn-ea"/>
                <a:cs typeface="+mn-cs"/>
                <a:sym typeface="Wingdings" pitchFamily="2" charset="2"/>
              </a:rPr>
              <a:t>0</a:t>
            </a:r>
            <a:r>
              <a:rPr kumimoji="0" lang="en-US" sz="1800" b="0" i="0" u="none" strike="noStrike" kern="1200" cap="none" spc="0" normalizeH="0" baseline="-25000" noProof="0" dirty="0" smtClean="0">
                <a:ln>
                  <a:noFill/>
                </a:ln>
                <a:solidFill>
                  <a:schemeClr val="tx1"/>
                </a:solidFill>
                <a:effectLst/>
                <a:uLnTx/>
                <a:uFillTx/>
                <a:latin typeface="+mn-lt"/>
                <a:ea typeface="+mn-ea"/>
                <a:cs typeface="+mn-cs"/>
                <a:sym typeface="Wingdings" pitchFamily="2" charset="2"/>
              </a:rPr>
              <a:t>1</a:t>
            </a:r>
            <a:r>
              <a:rPr kumimoji="0" lang="en-US" sz="18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rPr>
              <a:t>)=60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sym typeface="Wingdings" pitchFamily="2" charset="2"/>
              </a:rPr>
              <a:t>GeV</a:t>
            </a:r>
            <a:r>
              <a:rPr lang="en-US" dirty="0" smtClean="0">
                <a:sym typeface="Wingdings" pitchFamily="2" charset="2"/>
              </a:rPr>
              <a:t> , m(</a:t>
            </a:r>
            <a:r>
              <a:rPr lang="en-US" dirty="0" smtClean="0">
                <a:latin typeface="Symbol" pitchFamily="18" charset="2"/>
                <a:sym typeface="Wingdings" pitchFamily="2" charset="2"/>
              </a:rPr>
              <a:t>c</a:t>
            </a:r>
            <a:r>
              <a:rPr lang="en-US" baseline="-25000" dirty="0" smtClean="0">
                <a:sym typeface="Wingdings" pitchFamily="2" charset="2"/>
              </a:rPr>
              <a:t>1</a:t>
            </a:r>
            <a:r>
              <a:rPr lang="en-US" dirty="0" smtClean="0">
                <a:sym typeface="Wingdings" pitchFamily="2" charset="2"/>
              </a:rPr>
              <a:t>) </a:t>
            </a:r>
            <a:r>
              <a:rPr lang="en-US" dirty="0" smtClean="0">
                <a:latin typeface="Candara"/>
                <a:sym typeface="Wingdings" pitchFamily="2" charset="2"/>
              </a:rPr>
              <a:t>≈</a:t>
            </a:r>
            <a:r>
              <a:rPr lang="en-US" dirty="0" smtClean="0">
                <a:sym typeface="Wingdings" pitchFamily="2" charset="2"/>
              </a:rPr>
              <a:t>2×m(</a:t>
            </a:r>
            <a:r>
              <a:rPr lang="en-US" dirty="0" smtClean="0">
                <a:latin typeface="Symbol" pitchFamily="18" charset="2"/>
                <a:sym typeface="Wingdings" pitchFamily="2" charset="2"/>
              </a:rPr>
              <a:t>c</a:t>
            </a:r>
            <a:r>
              <a:rPr lang="en-US" baseline="30000" dirty="0" smtClean="0">
                <a:sym typeface="Wingdings" pitchFamily="2" charset="2"/>
              </a:rPr>
              <a:t>0</a:t>
            </a:r>
            <a:r>
              <a:rPr lang="en-US" baseline="-25000" dirty="0" smtClean="0">
                <a:sym typeface="Wingdings" pitchFamily="2" charset="2"/>
              </a:rPr>
              <a:t>1</a:t>
            </a:r>
            <a:r>
              <a:rPr lang="en-US" dirty="0" smtClean="0">
                <a:sym typeface="Wingdings" pitchFamily="2" charset="2"/>
              </a:rPr>
              <a:t>)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Box 19"/>
          <p:cNvSpPr txBox="1"/>
          <p:nvPr/>
        </p:nvSpPr>
        <p:spPr>
          <a:xfrm>
            <a:off x="7610290" y="1066800"/>
            <a:ext cx="314510" cy="400110"/>
          </a:xfrm>
          <a:prstGeom prst="rect">
            <a:avLst/>
          </a:prstGeom>
          <a:noFill/>
        </p:spPr>
        <p:txBody>
          <a:bodyPr wrap="none" rtlCol="0">
            <a:spAutoFit/>
          </a:bodyPr>
          <a:lstStyle/>
          <a:p>
            <a:r>
              <a:rPr lang="en-US" sz="2000" dirty="0" smtClean="0"/>
              <a:t>~</a:t>
            </a:r>
            <a:endParaRPr lang="en-US" sz="2000" dirty="0"/>
          </a:p>
        </p:txBody>
      </p:sp>
      <p:sp>
        <p:nvSpPr>
          <p:cNvPr id="21" name="TextBox 20"/>
          <p:cNvSpPr txBox="1"/>
          <p:nvPr/>
        </p:nvSpPr>
        <p:spPr>
          <a:xfrm>
            <a:off x="5629090" y="1352490"/>
            <a:ext cx="314510" cy="400110"/>
          </a:xfrm>
          <a:prstGeom prst="rect">
            <a:avLst/>
          </a:prstGeom>
          <a:noFill/>
        </p:spPr>
        <p:txBody>
          <a:bodyPr wrap="none" rtlCol="0">
            <a:spAutoFit/>
          </a:bodyPr>
          <a:lstStyle/>
          <a:p>
            <a:r>
              <a:rPr lang="en-US" sz="2000" dirty="0" smtClean="0"/>
              <a:t>~</a:t>
            </a:r>
            <a:endParaRPr lang="en-US" sz="2000" dirty="0"/>
          </a:p>
        </p:txBody>
      </p:sp>
      <p:sp>
        <p:nvSpPr>
          <p:cNvPr id="22" name="TextBox 21"/>
          <p:cNvSpPr txBox="1"/>
          <p:nvPr/>
        </p:nvSpPr>
        <p:spPr>
          <a:xfrm>
            <a:off x="6096000" y="1371600"/>
            <a:ext cx="314510" cy="400110"/>
          </a:xfrm>
          <a:prstGeom prst="rect">
            <a:avLst/>
          </a:prstGeom>
          <a:noFill/>
        </p:spPr>
        <p:txBody>
          <a:bodyPr wrap="none" rtlCol="0">
            <a:spAutoFit/>
          </a:bodyPr>
          <a:lstStyle/>
          <a:p>
            <a:r>
              <a:rPr lang="en-US" sz="2000" dirty="0" smtClean="0"/>
              <a:t>~</a:t>
            </a:r>
            <a:endParaRPr lang="en-US" sz="2000" dirty="0"/>
          </a:p>
        </p:txBody>
      </p:sp>
      <p:sp>
        <p:nvSpPr>
          <p:cNvPr id="23" name="TextBox 22"/>
          <p:cNvSpPr txBox="1"/>
          <p:nvPr/>
        </p:nvSpPr>
        <p:spPr>
          <a:xfrm>
            <a:off x="5486400" y="1695510"/>
            <a:ext cx="314510" cy="400110"/>
          </a:xfrm>
          <a:prstGeom prst="rect">
            <a:avLst/>
          </a:prstGeom>
          <a:noFill/>
        </p:spPr>
        <p:txBody>
          <a:bodyPr wrap="none" rtlCol="0">
            <a:spAutoFit/>
          </a:bodyPr>
          <a:lstStyle/>
          <a:p>
            <a:r>
              <a:rPr lang="en-US" sz="2000" dirty="0" smtClean="0"/>
              <a:t>~</a:t>
            </a:r>
            <a:endParaRPr lang="en-US" sz="2000" dirty="0"/>
          </a:p>
        </p:txBody>
      </p:sp>
      <p:sp>
        <p:nvSpPr>
          <p:cNvPr id="24" name="TextBox 23"/>
          <p:cNvSpPr txBox="1"/>
          <p:nvPr/>
        </p:nvSpPr>
        <p:spPr>
          <a:xfrm>
            <a:off x="7543800" y="1371600"/>
            <a:ext cx="314510" cy="400110"/>
          </a:xfrm>
          <a:prstGeom prst="rect">
            <a:avLst/>
          </a:prstGeom>
          <a:noFill/>
        </p:spPr>
        <p:txBody>
          <a:bodyPr wrap="none" rtlCol="0">
            <a:spAutoFit/>
          </a:bodyPr>
          <a:lstStyle/>
          <a:p>
            <a:r>
              <a:rPr lang="en-US" sz="2000" dirty="0" smtClean="0"/>
              <a:t>~</a:t>
            </a:r>
            <a:endParaRPr lang="en-US" sz="2000" dirty="0"/>
          </a:p>
        </p:txBody>
      </p:sp>
      <p:sp>
        <p:nvSpPr>
          <p:cNvPr id="25" name="TextBox 24"/>
          <p:cNvSpPr txBox="1"/>
          <p:nvPr/>
        </p:nvSpPr>
        <p:spPr>
          <a:xfrm>
            <a:off x="5029200" y="5754469"/>
            <a:ext cx="4114800" cy="646331"/>
          </a:xfrm>
          <a:prstGeom prst="rect">
            <a:avLst/>
          </a:prstGeom>
          <a:noFill/>
        </p:spPr>
        <p:txBody>
          <a:bodyPr wrap="square" rtlCol="0">
            <a:spAutoFit/>
          </a:bodyPr>
          <a:lstStyle/>
          <a:p>
            <a:pPr algn="ctr"/>
            <a:r>
              <a:rPr lang="en-US" dirty="0" err="1" smtClean="0">
                <a:solidFill>
                  <a:schemeClr val="accent6">
                    <a:lumMod val="50000"/>
                  </a:schemeClr>
                </a:solidFill>
              </a:rPr>
              <a:t>Gluino</a:t>
            </a:r>
            <a:r>
              <a:rPr lang="en-US" dirty="0" smtClean="0">
                <a:solidFill>
                  <a:schemeClr val="accent6">
                    <a:lumMod val="50000"/>
                  </a:schemeClr>
                </a:solidFill>
              </a:rPr>
              <a:t> masses below 520 </a:t>
            </a:r>
            <a:r>
              <a:rPr lang="en-US" dirty="0" err="1" smtClean="0">
                <a:solidFill>
                  <a:schemeClr val="accent6">
                    <a:lumMod val="50000"/>
                  </a:schemeClr>
                </a:solidFill>
              </a:rPr>
              <a:t>GeV</a:t>
            </a:r>
            <a:r>
              <a:rPr lang="en-US" dirty="0" smtClean="0">
                <a:solidFill>
                  <a:schemeClr val="accent6">
                    <a:lumMod val="50000"/>
                  </a:schemeClr>
                </a:solidFill>
              </a:rPr>
              <a:t> excluded for stop masses below 300 </a:t>
            </a:r>
            <a:r>
              <a:rPr lang="en-US" dirty="0" err="1" smtClean="0">
                <a:solidFill>
                  <a:schemeClr val="accent6">
                    <a:lumMod val="50000"/>
                  </a:schemeClr>
                </a:solidFill>
              </a:rPr>
              <a:t>GeV</a:t>
            </a:r>
            <a:r>
              <a:rPr lang="en-US" dirty="0" smtClean="0">
                <a:solidFill>
                  <a:schemeClr val="accent6">
                    <a:lumMod val="50000"/>
                  </a:schemeClr>
                </a:solidFill>
              </a:rPr>
              <a:t> </a:t>
            </a:r>
          </a:p>
        </p:txBody>
      </p:sp>
      <p:sp>
        <p:nvSpPr>
          <p:cNvPr id="26" name="TextBox 25"/>
          <p:cNvSpPr txBox="1"/>
          <p:nvPr/>
        </p:nvSpPr>
        <p:spPr>
          <a:xfrm>
            <a:off x="1618889" y="2165627"/>
            <a:ext cx="1810111" cy="369332"/>
          </a:xfrm>
          <a:prstGeom prst="rect">
            <a:avLst/>
          </a:prstGeom>
          <a:noFill/>
        </p:spPr>
        <p:txBody>
          <a:bodyPr wrap="none" rtlCol="0">
            <a:spAutoFit/>
          </a:bodyPr>
          <a:lstStyle/>
          <a:p>
            <a:r>
              <a:rPr lang="en-US" i="1" dirty="0" smtClean="0">
                <a:solidFill>
                  <a:srgbClr val="002060"/>
                </a:solidFill>
              </a:rPr>
              <a:t>0-lepton analysis</a:t>
            </a:r>
            <a:endParaRPr lang="en-US" i="1" dirty="0">
              <a:solidFill>
                <a:srgbClr val="002060"/>
              </a:solidFill>
            </a:endParaRPr>
          </a:p>
        </p:txBody>
      </p:sp>
      <p:sp>
        <p:nvSpPr>
          <p:cNvPr id="27" name="TextBox 26"/>
          <p:cNvSpPr txBox="1"/>
          <p:nvPr/>
        </p:nvSpPr>
        <p:spPr>
          <a:xfrm>
            <a:off x="6210869" y="2145268"/>
            <a:ext cx="1713931" cy="369332"/>
          </a:xfrm>
          <a:prstGeom prst="rect">
            <a:avLst/>
          </a:prstGeom>
          <a:noFill/>
        </p:spPr>
        <p:txBody>
          <a:bodyPr wrap="none" rtlCol="0">
            <a:spAutoFit/>
          </a:bodyPr>
          <a:lstStyle/>
          <a:p>
            <a:r>
              <a:rPr lang="en-US" i="1" dirty="0" smtClean="0">
                <a:solidFill>
                  <a:srgbClr val="002060"/>
                </a:solidFill>
              </a:rPr>
              <a:t>1-lepton analysis</a:t>
            </a:r>
            <a:endParaRPr lang="en-US" i="1" dirty="0">
              <a:solidFill>
                <a:srgbClr val="002060"/>
              </a:solidFill>
            </a:endParaRPr>
          </a:p>
        </p:txBody>
      </p:sp>
      <p:cxnSp>
        <p:nvCxnSpPr>
          <p:cNvPr id="31" name="Straight Connector 30"/>
          <p:cNvCxnSpPr/>
          <p:nvPr/>
        </p:nvCxnSpPr>
        <p:spPr>
          <a:xfrm rot="5400000">
            <a:off x="2362200" y="3697069"/>
            <a:ext cx="4876800"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8194" name="Picture 2" descr="https://atlas.web.cern.ch/Atlas/GROUPS/PHYSICS/PAPERS/susy-bjets_01/fig_02.png"/>
          <p:cNvPicPr>
            <a:picLocks noChangeAspect="1" noChangeArrowheads="1"/>
          </p:cNvPicPr>
          <p:nvPr/>
        </p:nvPicPr>
        <p:blipFill>
          <a:blip r:embed="rId2" cstate="print"/>
          <a:srcRect/>
          <a:stretch>
            <a:fillRect/>
          </a:stretch>
        </p:blipFill>
        <p:spPr bwMode="auto">
          <a:xfrm>
            <a:off x="152400" y="2477869"/>
            <a:ext cx="4613076" cy="3124200"/>
          </a:xfrm>
          <a:prstGeom prst="rect">
            <a:avLst/>
          </a:prstGeom>
          <a:noFill/>
        </p:spPr>
      </p:pic>
      <p:pic>
        <p:nvPicPr>
          <p:cNvPr id="8196" name="Picture 4" descr="https://atlas.web.cern.ch/Atlas/GROUPS/PHYSICS/PAPERS/susy-bjets_01/fig_03.png"/>
          <p:cNvPicPr>
            <a:picLocks noChangeAspect="1" noChangeArrowheads="1"/>
          </p:cNvPicPr>
          <p:nvPr/>
        </p:nvPicPr>
        <p:blipFill>
          <a:blip r:embed="rId3" cstate="print"/>
          <a:srcRect/>
          <a:stretch>
            <a:fillRect/>
          </a:stretch>
        </p:blipFill>
        <p:spPr bwMode="auto">
          <a:xfrm>
            <a:off x="4953000" y="2438400"/>
            <a:ext cx="4038600" cy="3319203"/>
          </a:xfrm>
          <a:prstGeom prst="rect">
            <a:avLst/>
          </a:prstGeom>
          <a:noFill/>
        </p:spPr>
      </p:pic>
      <p:sp>
        <p:nvSpPr>
          <p:cNvPr id="28" name="Slide Number Placeholder 27"/>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transition advTm="121961"/>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figaux_02_MET_2leptSS.png"/>
          <p:cNvPicPr>
            <a:picLocks noChangeAspect="1"/>
          </p:cNvPicPr>
          <p:nvPr/>
        </p:nvPicPr>
        <p:blipFill>
          <a:blip r:embed="rId3" cstate="print"/>
          <a:stretch>
            <a:fillRect/>
          </a:stretch>
        </p:blipFill>
        <p:spPr>
          <a:xfrm>
            <a:off x="6154189" y="3200400"/>
            <a:ext cx="3142211" cy="3048000"/>
          </a:xfrm>
          <a:prstGeom prst="rect">
            <a:avLst/>
          </a:prstGeom>
        </p:spPr>
      </p:pic>
      <p:pic>
        <p:nvPicPr>
          <p:cNvPr id="21" name="Picture 20" descr="OS_2lept_MET.png"/>
          <p:cNvPicPr>
            <a:picLocks noChangeAspect="1"/>
          </p:cNvPicPr>
          <p:nvPr/>
        </p:nvPicPr>
        <p:blipFill>
          <a:blip r:embed="rId4" cstate="print"/>
          <a:stretch>
            <a:fillRect/>
          </a:stretch>
        </p:blipFill>
        <p:spPr>
          <a:xfrm>
            <a:off x="3124200" y="3200400"/>
            <a:ext cx="3142211" cy="3048000"/>
          </a:xfrm>
          <a:prstGeom prst="rect">
            <a:avLst/>
          </a:prstGeom>
        </p:spPr>
      </p:pic>
      <p:sp>
        <p:nvSpPr>
          <p:cNvPr id="2" name="Title 1"/>
          <p:cNvSpPr>
            <a:spLocks noGrp="1"/>
          </p:cNvSpPr>
          <p:nvPr>
            <p:ph type="title"/>
          </p:nvPr>
        </p:nvSpPr>
        <p:spPr/>
        <p:txBody>
          <a:bodyPr/>
          <a:lstStyle/>
          <a:p>
            <a:r>
              <a:rPr lang="en-US" dirty="0" smtClean="0"/>
              <a:t>2-leptons analysis</a:t>
            </a:r>
            <a:endParaRPr lang="en-US" dirty="0"/>
          </a:p>
        </p:txBody>
      </p:sp>
      <p:sp>
        <p:nvSpPr>
          <p:cNvPr id="3" name="Content Placeholder 2"/>
          <p:cNvSpPr>
            <a:spLocks noGrp="1"/>
          </p:cNvSpPr>
          <p:nvPr>
            <p:ph idx="1"/>
          </p:nvPr>
        </p:nvSpPr>
        <p:spPr>
          <a:xfrm>
            <a:off x="304800" y="990600"/>
            <a:ext cx="5410200" cy="1752600"/>
          </a:xfrm>
        </p:spPr>
        <p:txBody>
          <a:bodyPr>
            <a:normAutofit/>
          </a:bodyPr>
          <a:lstStyle/>
          <a:p>
            <a:r>
              <a:rPr lang="en-US" sz="2000" dirty="0" smtClean="0"/>
              <a:t>Search for </a:t>
            </a:r>
            <a:r>
              <a:rPr lang="en-US" sz="2000" dirty="0" err="1" smtClean="0"/>
              <a:t>dilepton</a:t>
            </a:r>
            <a:r>
              <a:rPr lang="en-US" sz="2000" dirty="0" smtClean="0"/>
              <a:t> (</a:t>
            </a:r>
            <a:r>
              <a:rPr lang="en-US" sz="2000" dirty="0" err="1" smtClean="0"/>
              <a:t>e,</a:t>
            </a:r>
            <a:r>
              <a:rPr lang="en-US" sz="2000" dirty="0" err="1" smtClean="0">
                <a:latin typeface="Symbol" pitchFamily="18" charset="2"/>
              </a:rPr>
              <a:t>m</a:t>
            </a:r>
            <a:r>
              <a:rPr lang="en-US" sz="2000" dirty="0" smtClean="0"/>
              <a:t>)  pairs from </a:t>
            </a:r>
            <a:r>
              <a:rPr lang="en-US" sz="2000" dirty="0" err="1" smtClean="0"/>
              <a:t>neutralino</a:t>
            </a:r>
            <a:r>
              <a:rPr lang="en-US" sz="2000" dirty="0" smtClean="0"/>
              <a:t>/</a:t>
            </a:r>
            <a:r>
              <a:rPr lang="en-US" sz="2000" dirty="0" err="1" smtClean="0"/>
              <a:t>chargino</a:t>
            </a:r>
            <a:r>
              <a:rPr lang="en-US" sz="2000" dirty="0" smtClean="0"/>
              <a:t> decays</a:t>
            </a:r>
          </a:p>
          <a:p>
            <a:r>
              <a:rPr lang="en-US" sz="2000" dirty="0" smtClean="0"/>
              <a:t>Two search strategies, requiring opposite-sign (OS) and same-sign (SS) </a:t>
            </a:r>
            <a:r>
              <a:rPr lang="en-US" sz="2000" dirty="0" err="1" smtClean="0"/>
              <a:t>dileptons</a:t>
            </a:r>
            <a:r>
              <a:rPr lang="en-US" sz="2000" dirty="0" smtClean="0"/>
              <a:t>  events </a:t>
            </a:r>
            <a:endParaRPr lang="en-US" sz="20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34</a:t>
            </a:fld>
            <a:endParaRPr lang="en-US" dirty="0"/>
          </a:p>
        </p:txBody>
      </p:sp>
      <p:grpSp>
        <p:nvGrpSpPr>
          <p:cNvPr id="7" name="Group 7"/>
          <p:cNvGrpSpPr/>
          <p:nvPr/>
        </p:nvGrpSpPr>
        <p:grpSpPr>
          <a:xfrm>
            <a:off x="5481637" y="1219200"/>
            <a:ext cx="2971800" cy="1315844"/>
            <a:chOff x="4876800" y="990600"/>
            <a:chExt cx="3657600" cy="1462049"/>
          </a:xfrm>
        </p:grpSpPr>
        <p:pic>
          <p:nvPicPr>
            <p:cNvPr id="9" name="Picture 3"/>
            <p:cNvPicPr>
              <a:picLocks noChangeAspect="1" noChangeArrowheads="1"/>
            </p:cNvPicPr>
            <p:nvPr/>
          </p:nvPicPr>
          <p:blipFill>
            <a:blip r:embed="rId5" cstate="print"/>
            <a:srcRect/>
            <a:stretch>
              <a:fillRect/>
            </a:stretch>
          </p:blipFill>
          <p:spPr bwMode="auto">
            <a:xfrm>
              <a:off x="4876800" y="990600"/>
              <a:ext cx="3657600" cy="1462049"/>
            </a:xfrm>
            <a:prstGeom prst="rect">
              <a:avLst/>
            </a:prstGeom>
            <a:noFill/>
            <a:ln w="9525">
              <a:noFill/>
              <a:miter lim="800000"/>
              <a:headEnd/>
              <a:tailEnd/>
            </a:ln>
          </p:spPr>
        </p:pic>
        <p:sp>
          <p:nvSpPr>
            <p:cNvPr id="10" name="Oval 9"/>
            <p:cNvSpPr/>
            <p:nvPr/>
          </p:nvSpPr>
          <p:spPr>
            <a:xfrm>
              <a:off x="6019800" y="1538249"/>
              <a:ext cx="3810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53400" y="1309649"/>
              <a:ext cx="3810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620000" y="2057400"/>
              <a:ext cx="381000" cy="381000"/>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Oval 14"/>
          <p:cNvSpPr/>
          <p:nvPr/>
        </p:nvSpPr>
        <p:spPr>
          <a:xfrm>
            <a:off x="8224837" y="2019300"/>
            <a:ext cx="309563" cy="342900"/>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304800" y="2766060"/>
            <a:ext cx="3048000" cy="3939540"/>
          </a:xfrm>
          <a:prstGeom prst="rect">
            <a:avLst/>
          </a:prstGeom>
          <a:noFill/>
        </p:spPr>
        <p:txBody>
          <a:bodyPr wrap="square" rtlCol="0">
            <a:spAutoFit/>
          </a:bodyPr>
          <a:lstStyle/>
          <a:p>
            <a:r>
              <a:rPr lang="en-US" i="1" dirty="0" smtClean="0">
                <a:solidFill>
                  <a:srgbClr val="7030A0"/>
                </a:solidFill>
              </a:rPr>
              <a:t>Event selection</a:t>
            </a:r>
          </a:p>
          <a:p>
            <a:pPr>
              <a:buFont typeface="Arial" pitchFamily="34" charset="0"/>
              <a:buChar char="•"/>
            </a:pPr>
            <a:r>
              <a:rPr lang="en-US" i="1" dirty="0" smtClean="0">
                <a:solidFill>
                  <a:srgbClr val="7030A0"/>
                </a:solidFill>
              </a:rPr>
              <a:t> </a:t>
            </a:r>
            <a:r>
              <a:rPr lang="en-US" dirty="0" smtClean="0"/>
              <a:t>exactly two leptons </a:t>
            </a:r>
          </a:p>
          <a:p>
            <a:pPr>
              <a:buFont typeface="Arial" pitchFamily="34" charset="0"/>
              <a:buChar char="•"/>
            </a:pPr>
            <a:r>
              <a:rPr lang="en-US" dirty="0" smtClean="0"/>
              <a:t> M(</a:t>
            </a:r>
            <a:r>
              <a:rPr lang="en-US" dirty="0" err="1" smtClean="0"/>
              <a:t>ll</a:t>
            </a:r>
            <a:r>
              <a:rPr lang="en-US" dirty="0" smtClean="0"/>
              <a:t>) &gt; 5 </a:t>
            </a:r>
            <a:r>
              <a:rPr lang="en-US" dirty="0" err="1" smtClean="0"/>
              <a:t>GeV</a:t>
            </a:r>
            <a:endParaRPr lang="en-US" dirty="0" smtClean="0"/>
          </a:p>
          <a:p>
            <a:endParaRPr lang="en-US" dirty="0" smtClean="0"/>
          </a:p>
          <a:p>
            <a:r>
              <a:rPr lang="en-US" i="1" dirty="0" smtClean="0">
                <a:solidFill>
                  <a:srgbClr val="7030A0"/>
                </a:solidFill>
              </a:rPr>
              <a:t>Signal regions </a:t>
            </a:r>
          </a:p>
          <a:p>
            <a:pPr>
              <a:buFont typeface="Arial" pitchFamily="34" charset="0"/>
              <a:buChar char="•"/>
            </a:pPr>
            <a:r>
              <a:rPr lang="en-US" dirty="0" smtClean="0"/>
              <a:t> OS: </a:t>
            </a:r>
            <a:r>
              <a:rPr lang="en-US" dirty="0" err="1" smtClean="0"/>
              <a:t>E</a:t>
            </a:r>
            <a:r>
              <a:rPr lang="en-US" baseline="-25000" dirty="0" err="1" smtClean="0"/>
              <a:t>T</a:t>
            </a:r>
            <a:r>
              <a:rPr lang="en-US" baseline="30000" dirty="0" err="1" smtClean="0"/>
              <a:t>Miss</a:t>
            </a:r>
            <a:r>
              <a:rPr lang="en-US" baseline="30000" dirty="0" smtClean="0"/>
              <a:t> </a:t>
            </a:r>
            <a:r>
              <a:rPr lang="en-US" dirty="0" smtClean="0"/>
              <a:t>&gt; 150 </a:t>
            </a:r>
            <a:r>
              <a:rPr lang="en-US" dirty="0" err="1" smtClean="0"/>
              <a:t>GeV</a:t>
            </a:r>
            <a:r>
              <a:rPr lang="en-US" dirty="0" smtClean="0"/>
              <a:t> </a:t>
            </a:r>
          </a:p>
          <a:p>
            <a:pPr>
              <a:buFont typeface="Arial" pitchFamily="34" charset="0"/>
              <a:buChar char="•"/>
            </a:pPr>
            <a:r>
              <a:rPr lang="en-US" dirty="0" smtClean="0"/>
              <a:t> SS: </a:t>
            </a:r>
            <a:r>
              <a:rPr lang="en-US" dirty="0" err="1" smtClean="0"/>
              <a:t>E</a:t>
            </a:r>
            <a:r>
              <a:rPr lang="en-US" baseline="-25000" dirty="0" err="1" smtClean="0"/>
              <a:t>T</a:t>
            </a:r>
            <a:r>
              <a:rPr lang="en-US" baseline="30000" dirty="0" err="1" smtClean="0"/>
              <a:t>Miss</a:t>
            </a:r>
            <a:r>
              <a:rPr lang="en-US" dirty="0" smtClean="0"/>
              <a:t> &gt; 100 </a:t>
            </a:r>
            <a:r>
              <a:rPr lang="en-US" dirty="0" err="1" smtClean="0"/>
              <a:t>GeV</a:t>
            </a:r>
            <a:endParaRPr lang="en-US" dirty="0" smtClean="0"/>
          </a:p>
          <a:p>
            <a:pPr lvl="1">
              <a:buFont typeface="Arial" pitchFamily="34" charset="0"/>
              <a:buChar char="•"/>
            </a:pPr>
            <a:endParaRPr lang="en-US" dirty="0" smtClean="0"/>
          </a:p>
          <a:p>
            <a:r>
              <a:rPr lang="en-US" i="1" dirty="0" smtClean="0">
                <a:solidFill>
                  <a:schemeClr val="tx2"/>
                </a:solidFill>
              </a:rPr>
              <a:t>Main SM Background</a:t>
            </a:r>
          </a:p>
          <a:p>
            <a:pPr>
              <a:buFont typeface="Arial" pitchFamily="34" charset="0"/>
              <a:buChar char="•"/>
            </a:pPr>
            <a:r>
              <a:rPr lang="en-US" i="1" dirty="0" smtClean="0"/>
              <a:t> </a:t>
            </a:r>
            <a:r>
              <a:rPr lang="en-US" dirty="0" smtClean="0"/>
              <a:t>OS: </a:t>
            </a:r>
            <a:r>
              <a:rPr lang="en-US" b="1" dirty="0" smtClean="0"/>
              <a:t>top pair</a:t>
            </a:r>
            <a:r>
              <a:rPr lang="en-US" dirty="0" smtClean="0"/>
              <a:t> </a:t>
            </a:r>
            <a:r>
              <a:rPr lang="en-US" sz="1600" dirty="0" smtClean="0"/>
              <a:t>(estimate in CR)</a:t>
            </a:r>
            <a:endParaRPr lang="en-US" dirty="0" smtClean="0"/>
          </a:p>
          <a:p>
            <a:pPr>
              <a:buFont typeface="Arial" pitchFamily="34" charset="0"/>
              <a:buChar char="•"/>
            </a:pPr>
            <a:r>
              <a:rPr lang="en-US" dirty="0" smtClean="0"/>
              <a:t> SS: misidentified leptons (fakes) </a:t>
            </a:r>
            <a:r>
              <a:rPr lang="en-US" sz="1600" dirty="0" smtClean="0">
                <a:sym typeface="Wingdings" pitchFamily="2" charset="2"/>
              </a:rPr>
              <a:t></a:t>
            </a:r>
            <a:r>
              <a:rPr lang="en-US" sz="1600" dirty="0" smtClean="0"/>
              <a:t> data-driven as in previous analyses</a:t>
            </a:r>
            <a:endParaRPr lang="en-US" dirty="0" smtClean="0"/>
          </a:p>
          <a:p>
            <a:endParaRPr lang="en-US" i="1" dirty="0" smtClean="0">
              <a:solidFill>
                <a:schemeClr val="tx2"/>
              </a:solidFill>
            </a:endParaRPr>
          </a:p>
        </p:txBody>
      </p:sp>
      <p:sp>
        <p:nvSpPr>
          <p:cNvPr id="22" name="TextBox 21"/>
          <p:cNvSpPr txBox="1"/>
          <p:nvPr/>
        </p:nvSpPr>
        <p:spPr>
          <a:xfrm>
            <a:off x="3886200" y="2743200"/>
            <a:ext cx="1577676" cy="369332"/>
          </a:xfrm>
          <a:prstGeom prst="rect">
            <a:avLst/>
          </a:prstGeom>
          <a:noFill/>
        </p:spPr>
        <p:txBody>
          <a:bodyPr wrap="none" rtlCol="0">
            <a:spAutoFit/>
          </a:bodyPr>
          <a:lstStyle/>
          <a:p>
            <a:r>
              <a:rPr lang="en-US" b="1" dirty="0" smtClean="0">
                <a:solidFill>
                  <a:schemeClr val="accent2"/>
                </a:solidFill>
              </a:rPr>
              <a:t>Opposite-Sign</a:t>
            </a:r>
            <a:endParaRPr lang="en-US" b="1" dirty="0">
              <a:solidFill>
                <a:schemeClr val="accent2"/>
              </a:solidFill>
            </a:endParaRPr>
          </a:p>
        </p:txBody>
      </p:sp>
      <p:sp>
        <p:nvSpPr>
          <p:cNvPr id="23" name="TextBox 22"/>
          <p:cNvSpPr txBox="1"/>
          <p:nvPr/>
        </p:nvSpPr>
        <p:spPr>
          <a:xfrm>
            <a:off x="7315797" y="2743200"/>
            <a:ext cx="1218603" cy="369332"/>
          </a:xfrm>
          <a:prstGeom prst="rect">
            <a:avLst/>
          </a:prstGeom>
          <a:noFill/>
        </p:spPr>
        <p:txBody>
          <a:bodyPr wrap="none" rtlCol="0">
            <a:spAutoFit/>
          </a:bodyPr>
          <a:lstStyle/>
          <a:p>
            <a:r>
              <a:rPr lang="en-US" b="1" dirty="0" smtClean="0">
                <a:solidFill>
                  <a:schemeClr val="accent2"/>
                </a:solidFill>
              </a:rPr>
              <a:t>Same-Sign</a:t>
            </a:r>
            <a:endParaRPr lang="en-US" b="1" dirty="0">
              <a:solidFill>
                <a:schemeClr val="accent2"/>
              </a:solidFill>
            </a:endParaRPr>
          </a:p>
        </p:txBody>
      </p:sp>
      <p:cxnSp>
        <p:nvCxnSpPr>
          <p:cNvPr id="25" name="Straight Arrow Connector 24"/>
          <p:cNvCxnSpPr/>
          <p:nvPr/>
        </p:nvCxnSpPr>
        <p:spPr>
          <a:xfrm rot="5400000">
            <a:off x="3772694" y="4609306"/>
            <a:ext cx="144780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6514305" y="4609306"/>
            <a:ext cx="144780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104474"/>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OS_2lept_MET.png"/>
          <p:cNvPicPr>
            <a:picLocks noChangeAspect="1"/>
          </p:cNvPicPr>
          <p:nvPr/>
        </p:nvPicPr>
        <p:blipFill>
          <a:blip r:embed="rId3" cstate="print"/>
          <a:stretch>
            <a:fillRect/>
          </a:stretch>
        </p:blipFill>
        <p:spPr>
          <a:xfrm>
            <a:off x="977300" y="3581400"/>
            <a:ext cx="2985100" cy="2895600"/>
          </a:xfrm>
          <a:prstGeom prst="rect">
            <a:avLst/>
          </a:prstGeom>
        </p:spPr>
      </p:pic>
      <p:sp>
        <p:nvSpPr>
          <p:cNvPr id="2" name="Title 1"/>
          <p:cNvSpPr>
            <a:spLocks noGrp="1"/>
          </p:cNvSpPr>
          <p:nvPr>
            <p:ph type="title"/>
          </p:nvPr>
        </p:nvSpPr>
        <p:spPr/>
        <p:txBody>
          <a:bodyPr/>
          <a:lstStyle/>
          <a:p>
            <a:r>
              <a:rPr lang="en-US" dirty="0" smtClean="0"/>
              <a:t>Top background for OS</a:t>
            </a:r>
            <a:endParaRPr lang="en-US" dirty="0"/>
          </a:p>
        </p:txBody>
      </p:sp>
      <p:sp>
        <p:nvSpPr>
          <p:cNvPr id="3" name="Content Placeholder 2"/>
          <p:cNvSpPr>
            <a:spLocks noGrp="1"/>
          </p:cNvSpPr>
          <p:nvPr>
            <p:ph idx="1"/>
          </p:nvPr>
        </p:nvSpPr>
        <p:spPr>
          <a:xfrm>
            <a:off x="304800" y="990600"/>
            <a:ext cx="7620000" cy="1295400"/>
          </a:xfrm>
        </p:spPr>
        <p:txBody>
          <a:bodyPr>
            <a:normAutofit/>
          </a:bodyPr>
          <a:lstStyle/>
          <a:p>
            <a:pPr>
              <a:buNone/>
            </a:pPr>
            <a:r>
              <a:rPr lang="en-US" sz="2000" dirty="0" err="1" smtClean="0"/>
              <a:t>Dileptonic</a:t>
            </a:r>
            <a:r>
              <a:rPr lang="en-US" sz="2000" dirty="0" smtClean="0"/>
              <a:t> top decays </a:t>
            </a:r>
            <a:r>
              <a:rPr lang="en-US" sz="2000" i="1" dirty="0" err="1" smtClean="0"/>
              <a:t>tt</a:t>
            </a:r>
            <a:r>
              <a:rPr lang="en-US" sz="2000" i="1" dirty="0" smtClean="0"/>
              <a:t> </a:t>
            </a:r>
            <a:r>
              <a:rPr lang="en-US" sz="2000" i="1" dirty="0" smtClean="0">
                <a:sym typeface="Wingdings" pitchFamily="2" charset="2"/>
              </a:rPr>
              <a:t> </a:t>
            </a:r>
            <a:r>
              <a:rPr lang="en-US" sz="2000" i="1" dirty="0" err="1" smtClean="0">
                <a:sym typeface="Wingdings" pitchFamily="2" charset="2"/>
              </a:rPr>
              <a:t>l</a:t>
            </a:r>
            <a:r>
              <a:rPr lang="en-US" sz="2000" i="1" baseline="30000" dirty="0" err="1" smtClean="0">
                <a:sym typeface="Wingdings" pitchFamily="2" charset="2"/>
              </a:rPr>
              <a:t>+</a:t>
            </a:r>
            <a:r>
              <a:rPr lang="en-US" sz="2000" i="1" dirty="0" err="1" smtClean="0">
                <a:latin typeface="Symbol" pitchFamily="18" charset="2"/>
                <a:sym typeface="Wingdings" pitchFamily="2" charset="2"/>
              </a:rPr>
              <a:t>n</a:t>
            </a:r>
            <a:r>
              <a:rPr lang="en-US" sz="2000" i="1" dirty="0" err="1" smtClean="0">
                <a:sym typeface="Wingdings" pitchFamily="2" charset="2"/>
              </a:rPr>
              <a:t>b</a:t>
            </a:r>
            <a:r>
              <a:rPr lang="en-US" sz="2000" i="1" dirty="0" smtClean="0">
                <a:sym typeface="Wingdings" pitchFamily="2" charset="2"/>
              </a:rPr>
              <a:t> l</a:t>
            </a:r>
            <a:r>
              <a:rPr lang="en-US" sz="2000" i="1" baseline="30000" dirty="0" smtClean="0">
                <a:sym typeface="Wingdings" pitchFamily="2" charset="2"/>
              </a:rPr>
              <a:t>-</a:t>
            </a:r>
            <a:r>
              <a:rPr lang="en-US" sz="2000" i="1" dirty="0" err="1" smtClean="0">
                <a:latin typeface="Symbol" pitchFamily="18" charset="2"/>
                <a:sym typeface="Wingdings" pitchFamily="2" charset="2"/>
              </a:rPr>
              <a:t>n</a:t>
            </a:r>
            <a:r>
              <a:rPr lang="en-US" sz="2000" i="1" dirty="0" err="1" smtClean="0">
                <a:sym typeface="Wingdings" pitchFamily="2" charset="2"/>
              </a:rPr>
              <a:t>b</a:t>
            </a:r>
            <a:r>
              <a:rPr lang="en-US" sz="2000" i="1" dirty="0" smtClean="0">
                <a:sym typeface="Wingdings" pitchFamily="2" charset="2"/>
              </a:rPr>
              <a:t> </a:t>
            </a:r>
          </a:p>
          <a:p>
            <a:r>
              <a:rPr lang="en-US" sz="2000" b="1" dirty="0" smtClean="0">
                <a:solidFill>
                  <a:schemeClr val="accent2"/>
                </a:solidFill>
                <a:sym typeface="Wingdings" pitchFamily="2" charset="2"/>
              </a:rPr>
              <a:t>“Top tagging” algorithm </a:t>
            </a:r>
            <a:r>
              <a:rPr lang="en-US" sz="2000" dirty="0" smtClean="0">
                <a:sym typeface="Wingdings" pitchFamily="2" charset="2"/>
              </a:rPr>
              <a:t>based on </a:t>
            </a:r>
            <a:r>
              <a:rPr lang="en-US" sz="2000" dirty="0" err="1" smtClean="0">
                <a:sym typeface="Wingdings" pitchFamily="2" charset="2"/>
              </a:rPr>
              <a:t>contransverse</a:t>
            </a:r>
            <a:r>
              <a:rPr lang="en-US" sz="2000" dirty="0" smtClean="0">
                <a:sym typeface="Wingdings" pitchFamily="2" charset="2"/>
              </a:rPr>
              <a:t> mass (</a:t>
            </a:r>
            <a:r>
              <a:rPr lang="en-US" sz="2000" b="1" dirty="0" err="1" smtClean="0">
                <a:solidFill>
                  <a:schemeClr val="accent2"/>
                </a:solidFill>
                <a:sym typeface="Wingdings" pitchFamily="2" charset="2"/>
              </a:rPr>
              <a:t>m</a:t>
            </a:r>
            <a:r>
              <a:rPr lang="en-US" sz="2000" b="1" baseline="-25000" dirty="0" err="1" smtClean="0">
                <a:solidFill>
                  <a:schemeClr val="accent2"/>
                </a:solidFill>
                <a:sym typeface="Wingdings" pitchFamily="2" charset="2"/>
              </a:rPr>
              <a:t>CT</a:t>
            </a:r>
            <a:r>
              <a:rPr lang="en-US" sz="2000" dirty="0" smtClean="0">
                <a:sym typeface="Wingdings" pitchFamily="2" charset="2"/>
              </a:rPr>
              <a:t>)</a:t>
            </a:r>
          </a:p>
          <a:p>
            <a:pPr>
              <a:buNone/>
            </a:pPr>
            <a:endParaRPr lang="en-US" sz="2000" dirty="0" smtClean="0">
              <a:sym typeface="Wingdings" pitchFamily="2" charset="2"/>
            </a:endParaRPr>
          </a:p>
          <a:p>
            <a:endParaRPr lang="en-US" sz="1000" dirty="0" smtClean="0">
              <a:sym typeface="Wingdings" pitchFamily="2" charset="2"/>
            </a:endParaRPr>
          </a:p>
          <a:p>
            <a:pPr>
              <a:buNone/>
            </a:pPr>
            <a:endParaRPr lang="en-US" sz="2000" dirty="0" smtClean="0">
              <a:sym typeface="Wingdings" pitchFamily="2" charset="2"/>
            </a:endParaRPr>
          </a:p>
          <a:p>
            <a:endParaRPr lang="en-US" sz="20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35</a:t>
            </a:fld>
            <a:endParaRPr lang="en-US" dirty="0"/>
          </a:p>
        </p:txBody>
      </p:sp>
      <p:pic>
        <p:nvPicPr>
          <p:cNvPr id="106502" name="Picture 6"/>
          <p:cNvPicPr>
            <a:picLocks noChangeAspect="1" noChangeArrowheads="1"/>
          </p:cNvPicPr>
          <p:nvPr/>
        </p:nvPicPr>
        <p:blipFill>
          <a:blip r:embed="rId4" cstate="print"/>
          <a:srcRect/>
          <a:stretch>
            <a:fillRect/>
          </a:stretch>
        </p:blipFill>
        <p:spPr bwMode="auto">
          <a:xfrm>
            <a:off x="7543800" y="838200"/>
            <a:ext cx="820451" cy="1469728"/>
          </a:xfrm>
          <a:prstGeom prst="rect">
            <a:avLst/>
          </a:prstGeom>
          <a:noFill/>
          <a:ln w="9525">
            <a:noFill/>
            <a:miter lim="800000"/>
            <a:headEnd/>
            <a:tailEnd/>
          </a:ln>
        </p:spPr>
      </p:pic>
      <p:pic>
        <p:nvPicPr>
          <p:cNvPr id="106503" name="Picture 7"/>
          <p:cNvPicPr>
            <a:picLocks noChangeAspect="1" noChangeArrowheads="1"/>
          </p:cNvPicPr>
          <p:nvPr/>
        </p:nvPicPr>
        <p:blipFill>
          <a:blip r:embed="rId5" cstate="print"/>
          <a:srcRect/>
          <a:stretch>
            <a:fillRect/>
          </a:stretch>
        </p:blipFill>
        <p:spPr bwMode="auto">
          <a:xfrm>
            <a:off x="1676400" y="1828800"/>
            <a:ext cx="5076825" cy="333375"/>
          </a:xfrm>
          <a:prstGeom prst="rect">
            <a:avLst/>
          </a:prstGeom>
          <a:noFill/>
          <a:ln w="9525">
            <a:noFill/>
            <a:miter lim="800000"/>
            <a:headEnd/>
            <a:tailEnd/>
          </a:ln>
        </p:spPr>
      </p:pic>
      <p:sp>
        <p:nvSpPr>
          <p:cNvPr id="16" name="Rectangle 15"/>
          <p:cNvSpPr/>
          <p:nvPr/>
        </p:nvSpPr>
        <p:spPr>
          <a:xfrm>
            <a:off x="381000" y="2362200"/>
            <a:ext cx="8534400" cy="1508105"/>
          </a:xfrm>
          <a:prstGeom prst="rect">
            <a:avLst/>
          </a:prstGeom>
        </p:spPr>
        <p:txBody>
          <a:bodyPr wrap="square">
            <a:spAutoFit/>
          </a:bodyPr>
          <a:lstStyle/>
          <a:p>
            <a:r>
              <a:rPr lang="en-US" b="1" dirty="0" smtClean="0">
                <a:solidFill>
                  <a:schemeClr val="accent2"/>
                </a:solidFill>
                <a:sym typeface="Wingdings" pitchFamily="2" charset="2"/>
              </a:rPr>
              <a:t>Control Sample </a:t>
            </a:r>
            <a:endParaRPr lang="en-US" dirty="0" smtClean="0">
              <a:sym typeface="Wingdings" pitchFamily="2" charset="2"/>
            </a:endParaRPr>
          </a:p>
          <a:p>
            <a:pPr>
              <a:buFont typeface="Arial" pitchFamily="34" charset="0"/>
              <a:buChar char="•"/>
            </a:pPr>
            <a:r>
              <a:rPr lang="en-US" dirty="0" smtClean="0">
                <a:sym typeface="Wingdings" pitchFamily="2" charset="2"/>
              </a:rPr>
              <a:t> </a:t>
            </a:r>
            <a:r>
              <a:rPr lang="en-US" dirty="0" err="1" smtClean="0">
                <a:sym typeface="Wingdings" pitchFamily="2" charset="2"/>
              </a:rPr>
              <a:t>E</a:t>
            </a:r>
            <a:r>
              <a:rPr lang="en-US" baseline="-25000" dirty="0" err="1" smtClean="0">
                <a:sym typeface="Wingdings" pitchFamily="2" charset="2"/>
              </a:rPr>
              <a:t>T</a:t>
            </a:r>
            <a:r>
              <a:rPr lang="en-US" baseline="30000" dirty="0" err="1" smtClean="0">
                <a:sym typeface="Wingdings" pitchFamily="2" charset="2"/>
              </a:rPr>
              <a:t>Miss</a:t>
            </a:r>
            <a:r>
              <a:rPr lang="en-US" baseline="30000" dirty="0" smtClean="0">
                <a:sym typeface="Wingdings" pitchFamily="2" charset="2"/>
              </a:rPr>
              <a:t> </a:t>
            </a:r>
            <a:r>
              <a:rPr lang="en-US" dirty="0" smtClean="0">
                <a:sym typeface="Wingdings" pitchFamily="2" charset="2"/>
              </a:rPr>
              <a:t>[60,80] </a:t>
            </a:r>
            <a:r>
              <a:rPr lang="en-US" dirty="0" err="1" smtClean="0">
                <a:sym typeface="Wingdings" pitchFamily="2" charset="2"/>
              </a:rPr>
              <a:t>GeV</a:t>
            </a:r>
            <a:r>
              <a:rPr lang="en-US" dirty="0" smtClean="0">
                <a:sym typeface="Wingdings" pitchFamily="2" charset="2"/>
              </a:rPr>
              <a:t>, ≥2 jets with </a:t>
            </a:r>
            <a:r>
              <a:rPr lang="en-US" dirty="0" err="1" smtClean="0">
                <a:sym typeface="Wingdings" pitchFamily="2" charset="2"/>
              </a:rPr>
              <a:t>p</a:t>
            </a:r>
            <a:r>
              <a:rPr lang="en-US" baseline="-25000" dirty="0" err="1" smtClean="0">
                <a:sym typeface="Wingdings" pitchFamily="2" charset="2"/>
              </a:rPr>
              <a:t>T</a:t>
            </a:r>
            <a:r>
              <a:rPr lang="en-US" dirty="0" smtClean="0">
                <a:sym typeface="Wingdings" pitchFamily="2" charset="2"/>
              </a:rPr>
              <a:t>&gt;20 </a:t>
            </a:r>
            <a:r>
              <a:rPr lang="en-US" dirty="0" err="1" smtClean="0">
                <a:sym typeface="Wingdings" pitchFamily="2" charset="2"/>
              </a:rPr>
              <a:t>GeV</a:t>
            </a:r>
            <a:r>
              <a:rPr lang="en-US" dirty="0" smtClean="0">
                <a:sym typeface="Wingdings" pitchFamily="2" charset="2"/>
              </a:rPr>
              <a:t> </a:t>
            </a:r>
          </a:p>
          <a:p>
            <a:pPr>
              <a:buFont typeface="Arial" pitchFamily="34" charset="0"/>
              <a:buChar char="•"/>
            </a:pPr>
            <a:r>
              <a:rPr lang="en-US" dirty="0" smtClean="0">
                <a:sym typeface="Wingdings" pitchFamily="2" charset="2"/>
              </a:rPr>
              <a:t> Calculate </a:t>
            </a:r>
            <a:r>
              <a:rPr lang="en-US" dirty="0" err="1" smtClean="0">
                <a:sym typeface="Wingdings" pitchFamily="2" charset="2"/>
              </a:rPr>
              <a:t>m</a:t>
            </a:r>
            <a:r>
              <a:rPr lang="en-US" baseline="-25000" dirty="0" err="1" smtClean="0">
                <a:sym typeface="Wingdings" pitchFamily="2" charset="2"/>
              </a:rPr>
              <a:t>CT</a:t>
            </a:r>
            <a:r>
              <a:rPr lang="en-US" dirty="0" smtClean="0">
                <a:sym typeface="Wingdings" pitchFamily="2" charset="2"/>
              </a:rPr>
              <a:t> from 4-vectors of leptons and jets  must be consistent with </a:t>
            </a:r>
            <a:r>
              <a:rPr lang="en-US" dirty="0" err="1" smtClean="0">
                <a:sym typeface="Wingdings" pitchFamily="2" charset="2"/>
              </a:rPr>
              <a:t>tt</a:t>
            </a:r>
            <a:r>
              <a:rPr lang="en-US" dirty="0" smtClean="0">
                <a:sym typeface="Wingdings" pitchFamily="2" charset="2"/>
              </a:rPr>
              <a:t> bounds </a:t>
            </a:r>
          </a:p>
          <a:p>
            <a:pPr>
              <a:buFont typeface="Arial" pitchFamily="34" charset="0"/>
              <a:buChar char="•"/>
            </a:pPr>
            <a:r>
              <a:rPr lang="en-US" dirty="0" smtClean="0">
                <a:sym typeface="Wingdings" pitchFamily="2" charset="2"/>
              </a:rPr>
              <a:t> m(jet,l1) and m(jet,l2) consistent with top decays</a:t>
            </a:r>
          </a:p>
          <a:p>
            <a:endParaRPr lang="en-US" sz="2000" dirty="0" smtClean="0">
              <a:sym typeface="Wingdings" pitchFamily="2" charset="2"/>
            </a:endParaRPr>
          </a:p>
        </p:txBody>
      </p:sp>
      <p:sp>
        <p:nvSpPr>
          <p:cNvPr id="17" name="TextBox 16"/>
          <p:cNvSpPr txBox="1"/>
          <p:nvPr/>
        </p:nvSpPr>
        <p:spPr>
          <a:xfrm>
            <a:off x="5029200" y="3682425"/>
            <a:ext cx="3268844" cy="646331"/>
          </a:xfrm>
          <a:prstGeom prst="rect">
            <a:avLst/>
          </a:prstGeom>
          <a:noFill/>
          <a:ln>
            <a:solidFill>
              <a:schemeClr val="accent6">
                <a:lumMod val="20000"/>
                <a:lumOff val="80000"/>
              </a:schemeClr>
            </a:solidFill>
          </a:ln>
        </p:spPr>
        <p:txBody>
          <a:bodyPr wrap="none" rtlCol="0">
            <a:spAutoFit/>
          </a:bodyPr>
          <a:lstStyle/>
          <a:p>
            <a:r>
              <a:rPr lang="en-US" i="1" dirty="0" smtClean="0"/>
              <a:t>Data CR: 15 top-tagged events </a:t>
            </a:r>
          </a:p>
          <a:p>
            <a:r>
              <a:rPr lang="en-US" i="1" dirty="0" smtClean="0"/>
              <a:t>MC CR: 21.3±3.8 (18.8 from </a:t>
            </a:r>
            <a:r>
              <a:rPr lang="en-US" i="1" dirty="0" err="1" smtClean="0"/>
              <a:t>ttbar</a:t>
            </a:r>
            <a:r>
              <a:rPr lang="en-US" i="1" dirty="0" smtClean="0"/>
              <a:t>)</a:t>
            </a:r>
            <a:endParaRPr lang="en-US" i="1" dirty="0"/>
          </a:p>
        </p:txBody>
      </p:sp>
      <p:sp>
        <p:nvSpPr>
          <p:cNvPr id="19" name="TextBox 18"/>
          <p:cNvSpPr txBox="1"/>
          <p:nvPr/>
        </p:nvSpPr>
        <p:spPr>
          <a:xfrm>
            <a:off x="5181600" y="4355068"/>
            <a:ext cx="3143809" cy="369332"/>
          </a:xfrm>
          <a:prstGeom prst="rect">
            <a:avLst/>
          </a:prstGeom>
          <a:noFill/>
        </p:spPr>
        <p:txBody>
          <a:bodyPr wrap="none" rtlCol="0">
            <a:spAutoFit/>
          </a:bodyPr>
          <a:lstStyle/>
          <a:p>
            <a:r>
              <a:rPr lang="en-US" i="1" dirty="0" smtClean="0">
                <a:solidFill>
                  <a:srgbClr val="C00000"/>
                </a:solidFill>
              </a:rPr>
              <a:t>Estimation in Signal Region </a:t>
            </a:r>
            <a:r>
              <a:rPr lang="en-US" i="1" dirty="0" smtClean="0">
                <a:solidFill>
                  <a:srgbClr val="C00000"/>
                </a:solidFill>
                <a:sym typeface="Wingdings" pitchFamily="2" charset="2"/>
              </a:rPr>
              <a:t> </a:t>
            </a:r>
            <a:endParaRPr lang="en-US" i="1" dirty="0">
              <a:solidFill>
                <a:srgbClr val="C00000"/>
              </a:solidFill>
            </a:endParaRPr>
          </a:p>
        </p:txBody>
      </p:sp>
      <p:graphicFrame>
        <p:nvGraphicFramePr>
          <p:cNvPr id="20" name="Object 19"/>
          <p:cNvGraphicFramePr>
            <a:graphicFrameLocks noChangeAspect="1"/>
          </p:cNvGraphicFramePr>
          <p:nvPr/>
        </p:nvGraphicFramePr>
        <p:xfrm>
          <a:off x="4514850" y="3321050"/>
          <a:ext cx="114300" cy="215900"/>
        </p:xfrm>
        <a:graphic>
          <a:graphicData uri="http://schemas.openxmlformats.org/presentationml/2006/ole">
            <p:oleObj spid="_x0000_s141314" name="Equation" r:id="rId6" imgW="114120" imgH="215640" progId="Equation.3">
              <p:embed/>
            </p:oleObj>
          </a:graphicData>
        </a:graphic>
      </p:graphicFrame>
      <p:pic>
        <p:nvPicPr>
          <p:cNvPr id="106506" name="Picture 10"/>
          <p:cNvPicPr>
            <a:picLocks noChangeAspect="1" noChangeArrowheads="1"/>
          </p:cNvPicPr>
          <p:nvPr/>
        </p:nvPicPr>
        <p:blipFill>
          <a:blip r:embed="rId7" cstate="print"/>
          <a:srcRect/>
          <a:stretch>
            <a:fillRect/>
          </a:stretch>
        </p:blipFill>
        <p:spPr bwMode="auto">
          <a:xfrm>
            <a:off x="4724400" y="4876800"/>
            <a:ext cx="4182718" cy="762000"/>
          </a:xfrm>
          <a:prstGeom prst="rect">
            <a:avLst/>
          </a:prstGeom>
          <a:noFill/>
          <a:ln w="9525">
            <a:noFill/>
            <a:miter lim="800000"/>
            <a:headEnd/>
            <a:tailEnd/>
          </a:ln>
        </p:spPr>
      </p:pic>
      <p:sp>
        <p:nvSpPr>
          <p:cNvPr id="22" name="TextBox 21"/>
          <p:cNvSpPr txBox="1"/>
          <p:nvPr/>
        </p:nvSpPr>
        <p:spPr>
          <a:xfrm>
            <a:off x="5992516" y="5791200"/>
            <a:ext cx="1475084" cy="461665"/>
          </a:xfrm>
          <a:prstGeom prst="rect">
            <a:avLst/>
          </a:prstGeom>
          <a:solidFill>
            <a:srgbClr val="CCFFFF"/>
          </a:solidFill>
        </p:spPr>
        <p:txBody>
          <a:bodyPr wrap="none" rtlCol="0">
            <a:spAutoFit/>
          </a:bodyPr>
          <a:lstStyle/>
          <a:p>
            <a:r>
              <a:rPr lang="en-US" sz="2400" b="1" dirty="0" smtClean="0"/>
              <a:t>2.8+1.4-1.3</a:t>
            </a:r>
            <a:endParaRPr lang="en-US" sz="2400" b="1" dirty="0"/>
          </a:p>
        </p:txBody>
      </p:sp>
      <p:cxnSp>
        <p:nvCxnSpPr>
          <p:cNvPr id="25" name="Straight Connector 24"/>
          <p:cNvCxnSpPr/>
          <p:nvPr/>
        </p:nvCxnSpPr>
        <p:spPr>
          <a:xfrm>
            <a:off x="7924800" y="2971800"/>
            <a:ext cx="152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1105694" y="4914106"/>
            <a:ext cx="144780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1256506" y="4914106"/>
            <a:ext cx="144780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93538"/>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figaux_05_tabresults.png"/>
          <p:cNvPicPr>
            <a:picLocks noChangeAspect="1"/>
          </p:cNvPicPr>
          <p:nvPr/>
        </p:nvPicPr>
        <p:blipFill>
          <a:blip r:embed="rId2" cstate="print"/>
          <a:stretch>
            <a:fillRect/>
          </a:stretch>
        </p:blipFill>
        <p:spPr>
          <a:xfrm>
            <a:off x="5334000" y="750048"/>
            <a:ext cx="3733800" cy="3148106"/>
          </a:xfrm>
          <a:prstGeom prst="rect">
            <a:avLst/>
          </a:prstGeom>
        </p:spPr>
      </p:pic>
      <p:sp>
        <p:nvSpPr>
          <p:cNvPr id="2" name="Title 1"/>
          <p:cNvSpPr>
            <a:spLocks noGrp="1"/>
          </p:cNvSpPr>
          <p:nvPr>
            <p:ph type="title"/>
          </p:nvPr>
        </p:nvSpPr>
        <p:spPr/>
        <p:txBody>
          <a:bodyPr/>
          <a:lstStyle/>
          <a:p>
            <a:r>
              <a:rPr lang="en-US" dirty="0" smtClean="0"/>
              <a:t>Results </a:t>
            </a:r>
            <a:endParaRPr lang="en-US" dirty="0"/>
          </a:p>
        </p:txBody>
      </p:sp>
      <p:sp>
        <p:nvSpPr>
          <p:cNvPr id="3" name="Content Placeholder 2"/>
          <p:cNvSpPr>
            <a:spLocks noGrp="1"/>
          </p:cNvSpPr>
          <p:nvPr>
            <p:ph idx="1"/>
          </p:nvPr>
        </p:nvSpPr>
        <p:spPr>
          <a:xfrm>
            <a:off x="381000" y="838200"/>
            <a:ext cx="4572000" cy="2895600"/>
          </a:xfrm>
        </p:spPr>
        <p:txBody>
          <a:bodyPr>
            <a:normAutofit/>
          </a:bodyPr>
          <a:lstStyle/>
          <a:p>
            <a:r>
              <a:rPr lang="en-US" sz="1600" dirty="0" smtClean="0"/>
              <a:t>Agreement between </a:t>
            </a:r>
            <a:r>
              <a:rPr lang="en-US" sz="1600" dirty="0" smtClean="0">
                <a:solidFill>
                  <a:schemeClr val="tx2"/>
                </a:solidFill>
              </a:rPr>
              <a:t>data </a:t>
            </a:r>
            <a:r>
              <a:rPr lang="en-US" sz="1600" dirty="0" smtClean="0"/>
              <a:t>and </a:t>
            </a:r>
            <a:r>
              <a:rPr lang="en-US" sz="1600" dirty="0" smtClean="0">
                <a:solidFill>
                  <a:srgbClr val="CC0099"/>
                </a:solidFill>
              </a:rPr>
              <a:t>SM </a:t>
            </a:r>
            <a:r>
              <a:rPr lang="en-US" sz="1600" dirty="0" smtClean="0"/>
              <a:t>expectations within uncertainties:</a:t>
            </a:r>
          </a:p>
          <a:p>
            <a:pPr marL="342900" lvl="1" indent="-342900">
              <a:buFont typeface="Arial" pitchFamily="34" charset="0"/>
              <a:buChar char="•"/>
            </a:pPr>
            <a:r>
              <a:rPr lang="en-US" sz="1600" dirty="0" smtClean="0"/>
              <a:t>Use sum of </a:t>
            </a:r>
            <a:r>
              <a:rPr lang="en-US" sz="1600" dirty="0" err="1" smtClean="0"/>
              <a:t>ee,</a:t>
            </a:r>
            <a:r>
              <a:rPr lang="en-US" sz="1600" dirty="0" err="1" smtClean="0">
                <a:latin typeface="Symbol" pitchFamily="18" charset="2"/>
              </a:rPr>
              <a:t>mm</a:t>
            </a:r>
            <a:r>
              <a:rPr lang="en-US" sz="1600" dirty="0" err="1" smtClean="0"/>
              <a:t>,e</a:t>
            </a:r>
            <a:r>
              <a:rPr lang="en-US" sz="1600" dirty="0" err="1" smtClean="0">
                <a:latin typeface="Symbol" pitchFamily="18" charset="2"/>
              </a:rPr>
              <a:t>m</a:t>
            </a:r>
            <a:r>
              <a:rPr lang="en-US" sz="1600" dirty="0" smtClean="0">
                <a:latin typeface="Symbol" pitchFamily="18" charset="2"/>
              </a:rPr>
              <a:t> </a:t>
            </a:r>
            <a:r>
              <a:rPr lang="en-US" sz="1600" dirty="0" smtClean="0"/>
              <a:t>channel for SS, combination of the three channels for OS</a:t>
            </a:r>
          </a:p>
          <a:p>
            <a:pPr marL="342900" lvl="1" indent="-342900">
              <a:buFont typeface="Arial" pitchFamily="34" charset="0"/>
              <a:buChar char="•"/>
            </a:pPr>
            <a:r>
              <a:rPr lang="en-US" sz="1600" dirty="0" smtClean="0"/>
              <a:t>95% C.L. upper limits on effective cross section </a:t>
            </a:r>
            <a:r>
              <a:rPr lang="en-US" sz="1600" dirty="0" smtClean="0">
                <a:solidFill>
                  <a:srgbClr val="002060"/>
                </a:solidFill>
                <a:latin typeface="Symbol" pitchFamily="18" charset="2"/>
              </a:rPr>
              <a:t>s</a:t>
            </a:r>
            <a:r>
              <a:rPr lang="en-US" sz="1600" dirty="0" smtClean="0">
                <a:solidFill>
                  <a:srgbClr val="002060"/>
                </a:solidFill>
              </a:rPr>
              <a:t> ∙ A</a:t>
            </a:r>
            <a:r>
              <a:rPr lang="en-US" sz="1600" dirty="0" smtClean="0">
                <a:solidFill>
                  <a:srgbClr val="002060"/>
                </a:solidFill>
                <a:latin typeface="Candara"/>
              </a:rPr>
              <a:t>∙</a:t>
            </a:r>
            <a:r>
              <a:rPr lang="en-US" sz="1600" dirty="0" smtClean="0">
                <a:solidFill>
                  <a:srgbClr val="002060"/>
                </a:solidFill>
              </a:rPr>
              <a:t>BR</a:t>
            </a:r>
            <a:r>
              <a:rPr lang="en-US" sz="1600" dirty="0" smtClean="0">
                <a:solidFill>
                  <a:srgbClr val="002060"/>
                </a:solidFill>
                <a:latin typeface="Symbol" pitchFamily="18" charset="2"/>
              </a:rPr>
              <a:t> </a:t>
            </a:r>
            <a:r>
              <a:rPr lang="en-US" sz="1600" dirty="0" smtClean="0"/>
              <a:t>from new physics: </a:t>
            </a:r>
          </a:p>
          <a:p>
            <a:pPr marL="742950" lvl="2" indent="-342900"/>
            <a:r>
              <a:rPr lang="en-US" sz="1400" dirty="0" smtClean="0">
                <a:solidFill>
                  <a:srgbClr val="002060"/>
                </a:solidFill>
              </a:rPr>
              <a:t>SS: </a:t>
            </a:r>
            <a:r>
              <a:rPr lang="en-US" sz="1400" dirty="0" smtClean="0">
                <a:solidFill>
                  <a:srgbClr val="002060"/>
                </a:solidFill>
                <a:latin typeface="Symbol" pitchFamily="18" charset="2"/>
              </a:rPr>
              <a:t>s</a:t>
            </a:r>
            <a:r>
              <a:rPr lang="en-US" sz="1400" dirty="0" smtClean="0">
                <a:solidFill>
                  <a:srgbClr val="002060"/>
                </a:solidFill>
              </a:rPr>
              <a:t>&lt;0.07 </a:t>
            </a:r>
            <a:r>
              <a:rPr lang="en-US" sz="1400" dirty="0" err="1" smtClean="0">
                <a:solidFill>
                  <a:srgbClr val="002060"/>
                </a:solidFill>
              </a:rPr>
              <a:t>pb</a:t>
            </a:r>
            <a:endParaRPr lang="en-US" sz="1400" dirty="0" smtClean="0">
              <a:solidFill>
                <a:srgbClr val="002060"/>
              </a:solidFill>
            </a:endParaRPr>
          </a:p>
          <a:p>
            <a:pPr marL="742950" lvl="2" indent="-342900"/>
            <a:r>
              <a:rPr lang="en-US" sz="1400" dirty="0" err="1" smtClean="0">
                <a:solidFill>
                  <a:srgbClr val="002060"/>
                </a:solidFill>
              </a:rPr>
              <a:t>ee</a:t>
            </a:r>
            <a:r>
              <a:rPr lang="en-US" sz="1400" dirty="0" smtClean="0">
                <a:solidFill>
                  <a:srgbClr val="002060"/>
                </a:solidFill>
              </a:rPr>
              <a:t>: 0.09 </a:t>
            </a:r>
            <a:r>
              <a:rPr lang="en-US" sz="1400" dirty="0" err="1" smtClean="0">
                <a:solidFill>
                  <a:srgbClr val="002060"/>
                </a:solidFill>
              </a:rPr>
              <a:t>pb</a:t>
            </a:r>
            <a:r>
              <a:rPr lang="en-US" sz="1400" dirty="0" smtClean="0">
                <a:solidFill>
                  <a:srgbClr val="002060"/>
                </a:solidFill>
              </a:rPr>
              <a:t>, </a:t>
            </a:r>
            <a:r>
              <a:rPr lang="en-US" sz="1400" dirty="0" smtClean="0">
                <a:solidFill>
                  <a:srgbClr val="002060"/>
                </a:solidFill>
                <a:latin typeface="Symbol" pitchFamily="18" charset="2"/>
              </a:rPr>
              <a:t>mm</a:t>
            </a:r>
            <a:r>
              <a:rPr lang="en-US" sz="1400" dirty="0" smtClean="0">
                <a:solidFill>
                  <a:srgbClr val="002060"/>
                </a:solidFill>
              </a:rPr>
              <a:t>: 0.21 </a:t>
            </a:r>
            <a:r>
              <a:rPr lang="en-US" sz="1400" dirty="0" err="1" smtClean="0">
                <a:solidFill>
                  <a:srgbClr val="002060"/>
                </a:solidFill>
              </a:rPr>
              <a:t>pb</a:t>
            </a:r>
            <a:r>
              <a:rPr lang="en-US" sz="1400" dirty="0" smtClean="0">
                <a:solidFill>
                  <a:srgbClr val="002060"/>
                </a:solidFill>
              </a:rPr>
              <a:t>, </a:t>
            </a:r>
            <a:r>
              <a:rPr lang="en-US" sz="1400" dirty="0" err="1" smtClean="0">
                <a:solidFill>
                  <a:srgbClr val="002060"/>
                </a:solidFill>
              </a:rPr>
              <a:t>e</a:t>
            </a:r>
            <a:r>
              <a:rPr lang="en-US" sz="1400" dirty="0" err="1" smtClean="0">
                <a:solidFill>
                  <a:srgbClr val="002060"/>
                </a:solidFill>
                <a:latin typeface="Symbol" pitchFamily="18" charset="2"/>
              </a:rPr>
              <a:t>m</a:t>
            </a:r>
            <a:r>
              <a:rPr lang="en-US" sz="1400" dirty="0" smtClean="0">
                <a:solidFill>
                  <a:srgbClr val="002060"/>
                </a:solidFill>
              </a:rPr>
              <a:t>: 0.22 </a:t>
            </a:r>
            <a:r>
              <a:rPr lang="en-US" sz="1400" dirty="0" err="1" smtClean="0">
                <a:solidFill>
                  <a:srgbClr val="002060"/>
                </a:solidFill>
              </a:rPr>
              <a:t>pb</a:t>
            </a:r>
            <a:r>
              <a:rPr lang="en-US" sz="1400" dirty="0" smtClean="0">
                <a:solidFill>
                  <a:srgbClr val="002060"/>
                </a:solidFill>
              </a:rPr>
              <a:t> </a:t>
            </a:r>
          </a:p>
          <a:p>
            <a:pPr marL="742950" lvl="2" indent="-342900">
              <a:buNone/>
            </a:pPr>
            <a:r>
              <a:rPr lang="en-US" sz="1600" dirty="0" smtClean="0"/>
              <a:t> </a:t>
            </a:r>
          </a:p>
          <a:p>
            <a:endParaRPr lang="en-US" sz="1600" dirty="0" smtClean="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36</a:t>
            </a:fld>
            <a:endParaRPr lang="en-US" dirty="0"/>
          </a:p>
        </p:txBody>
      </p:sp>
      <p:sp>
        <p:nvSpPr>
          <p:cNvPr id="10" name="Oval 9"/>
          <p:cNvSpPr/>
          <p:nvPr/>
        </p:nvSpPr>
        <p:spPr>
          <a:xfrm>
            <a:off x="6096000" y="2438400"/>
            <a:ext cx="2743200" cy="30480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172200" y="1143000"/>
            <a:ext cx="2743200" cy="30480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943600" y="3581400"/>
            <a:ext cx="3200400" cy="3048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7200" y="3124200"/>
            <a:ext cx="2733441" cy="369332"/>
          </a:xfrm>
          <a:prstGeom prst="rect">
            <a:avLst/>
          </a:prstGeom>
          <a:noFill/>
        </p:spPr>
        <p:txBody>
          <a:bodyPr wrap="none" rtlCol="0">
            <a:spAutoFit/>
          </a:bodyPr>
          <a:lstStyle/>
          <a:p>
            <a:r>
              <a:rPr lang="en-US" i="1" dirty="0" smtClean="0">
                <a:solidFill>
                  <a:schemeClr val="tx2"/>
                </a:solidFill>
              </a:rPr>
              <a:t>Interpretation in </a:t>
            </a:r>
            <a:r>
              <a:rPr lang="en-US" i="1" dirty="0" err="1" smtClean="0">
                <a:solidFill>
                  <a:schemeClr val="tx2"/>
                </a:solidFill>
              </a:rPr>
              <a:t>mSUGRA</a:t>
            </a:r>
            <a:endParaRPr lang="en-US" i="1" dirty="0">
              <a:solidFill>
                <a:schemeClr val="tx2"/>
              </a:solidFill>
            </a:endParaRPr>
          </a:p>
        </p:txBody>
      </p:sp>
      <p:sp>
        <p:nvSpPr>
          <p:cNvPr id="17" name="Curved Right Arrow 16"/>
          <p:cNvSpPr/>
          <p:nvPr/>
        </p:nvSpPr>
        <p:spPr>
          <a:xfrm>
            <a:off x="76200" y="3352800"/>
            <a:ext cx="381000" cy="5334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5" name="Picture 14" descr="fig_tanb3_2lept.png"/>
          <p:cNvPicPr>
            <a:picLocks noChangeAspect="1"/>
          </p:cNvPicPr>
          <p:nvPr/>
        </p:nvPicPr>
        <p:blipFill>
          <a:blip r:embed="rId3" cstate="print"/>
          <a:stretch>
            <a:fillRect/>
          </a:stretch>
        </p:blipFill>
        <p:spPr>
          <a:xfrm>
            <a:off x="838200" y="3468242"/>
            <a:ext cx="4419600" cy="3008758"/>
          </a:xfrm>
          <a:prstGeom prst="rect">
            <a:avLst/>
          </a:prstGeom>
        </p:spPr>
      </p:pic>
      <p:sp>
        <p:nvSpPr>
          <p:cNvPr id="19" name="Oval 18"/>
          <p:cNvSpPr/>
          <p:nvPr/>
        </p:nvSpPr>
        <p:spPr>
          <a:xfrm>
            <a:off x="6019800" y="1905000"/>
            <a:ext cx="3124200" cy="3048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igaux_tanb3_sqgl.png"/>
          <p:cNvPicPr>
            <a:picLocks noChangeAspect="1"/>
          </p:cNvPicPr>
          <p:nvPr/>
        </p:nvPicPr>
        <p:blipFill>
          <a:blip r:embed="rId4" cstate="print"/>
          <a:stretch>
            <a:fillRect/>
          </a:stretch>
        </p:blipFill>
        <p:spPr>
          <a:xfrm>
            <a:off x="5410200" y="3962400"/>
            <a:ext cx="3505200" cy="2516078"/>
          </a:xfrm>
          <a:prstGeom prst="rect">
            <a:avLst/>
          </a:prstGeom>
        </p:spPr>
      </p:pic>
      <p:pic>
        <p:nvPicPr>
          <p:cNvPr id="132097" name="Picture 1"/>
          <p:cNvPicPr>
            <a:picLocks noChangeAspect="1" noChangeArrowheads="1"/>
          </p:cNvPicPr>
          <p:nvPr/>
        </p:nvPicPr>
        <p:blipFill>
          <a:blip r:embed="rId5" cstate="print"/>
          <a:srcRect/>
          <a:stretch>
            <a:fillRect/>
          </a:stretch>
        </p:blipFill>
        <p:spPr bwMode="auto">
          <a:xfrm>
            <a:off x="76200" y="4802300"/>
            <a:ext cx="914400" cy="760300"/>
          </a:xfrm>
          <a:prstGeom prst="rect">
            <a:avLst/>
          </a:prstGeom>
          <a:noFill/>
          <a:ln w="9525">
            <a:noFill/>
            <a:miter lim="800000"/>
            <a:headEnd/>
            <a:tailEnd/>
          </a:ln>
        </p:spPr>
      </p:pic>
      <p:cxnSp>
        <p:nvCxnSpPr>
          <p:cNvPr id="23" name="Straight Arrow Connector 22"/>
          <p:cNvCxnSpPr/>
          <p:nvPr/>
        </p:nvCxnSpPr>
        <p:spPr>
          <a:xfrm rot="10800000" flipV="1">
            <a:off x="762000" y="4800600"/>
            <a:ext cx="1143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128139"/>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381000" y="1219200"/>
            <a:ext cx="8229600" cy="68580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2" name="Title 1"/>
          <p:cNvSpPr>
            <a:spLocks noGrp="1"/>
          </p:cNvSpPr>
          <p:nvPr>
            <p:ph type="title"/>
          </p:nvPr>
        </p:nvSpPr>
        <p:spPr>
          <a:xfrm>
            <a:off x="381000" y="152400"/>
            <a:ext cx="8458200" cy="1139825"/>
          </a:xfrm>
        </p:spPr>
        <p:txBody>
          <a:bodyPr/>
          <a:lstStyle/>
          <a:p>
            <a:r>
              <a:rPr lang="en-US" sz="3600" dirty="0" err="1" smtClean="0"/>
              <a:t>Bkg</a:t>
            </a:r>
            <a:r>
              <a:rPr lang="en-US" sz="3600" dirty="0" smtClean="0"/>
              <a:t> </a:t>
            </a:r>
            <a:r>
              <a:rPr lang="en-US" sz="3600" dirty="0" smtClean="0"/>
              <a:t>estimate </a:t>
            </a:r>
            <a:r>
              <a:rPr lang="en-US" sz="3600" dirty="0" smtClean="0"/>
              <a:t>methods</a:t>
            </a:r>
            <a:endParaRPr lang="en-US" sz="3600" dirty="0"/>
          </a:p>
        </p:txBody>
      </p:sp>
      <p:sp>
        <p:nvSpPr>
          <p:cNvPr id="3" name="Content Placeholder 2"/>
          <p:cNvSpPr>
            <a:spLocks noGrp="1"/>
          </p:cNvSpPr>
          <p:nvPr>
            <p:ph idx="1"/>
          </p:nvPr>
        </p:nvSpPr>
        <p:spPr>
          <a:xfrm>
            <a:off x="304800" y="1184275"/>
            <a:ext cx="8305800" cy="4911725"/>
          </a:xfrm>
        </p:spPr>
        <p:txBody>
          <a:bodyPr/>
          <a:lstStyle/>
          <a:p>
            <a:r>
              <a:rPr lang="en-US" sz="1800" b="1" dirty="0" smtClean="0"/>
              <a:t>MC based approach: </a:t>
            </a:r>
            <a:r>
              <a:rPr lang="en-US" sz="1800" dirty="0" smtClean="0"/>
              <a:t> MC based estimate where both the shape and the rate in the signal region (SR) are estimated from MC</a:t>
            </a:r>
          </a:p>
          <a:p>
            <a:endParaRPr lang="en-US" sz="1800" dirty="0" smtClean="0"/>
          </a:p>
          <a:p>
            <a:r>
              <a:rPr lang="en-US" sz="1800" b="1" dirty="0" smtClean="0"/>
              <a:t>Mixed data and MC based via overall corrections : </a:t>
            </a:r>
            <a:r>
              <a:rPr lang="en-US" sz="1800" dirty="0" smtClean="0"/>
              <a:t>estimate where the MC rate is constrained by data in a control sample (CS), but the MC is used to extrapolate from the control sample to the signal region.</a:t>
            </a:r>
          </a:p>
          <a:p>
            <a:endParaRPr lang="en-US" sz="1800" b="1" dirty="0" smtClean="0"/>
          </a:p>
          <a:p>
            <a:endParaRPr lang="en-US" sz="1800" dirty="0" smtClean="0"/>
          </a:p>
          <a:p>
            <a:pPr>
              <a:buNone/>
            </a:pPr>
            <a:r>
              <a:rPr lang="en-US" sz="1800" dirty="0" smtClean="0"/>
              <a:t>       </a:t>
            </a:r>
            <a:r>
              <a:rPr lang="en-US" sz="1800" b="1" i="1" dirty="0" smtClean="0">
                <a:solidFill>
                  <a:srgbClr val="C00000"/>
                </a:solidFill>
                <a:sym typeface="Wingdings" pitchFamily="2" charset="2"/>
              </a:rPr>
              <a:t></a:t>
            </a:r>
            <a:r>
              <a:rPr lang="en-US" sz="1800" b="1" i="1" dirty="0" smtClean="0">
                <a:solidFill>
                  <a:srgbClr val="C00000"/>
                </a:solidFill>
              </a:rPr>
              <a:t>Pros:</a:t>
            </a:r>
            <a:r>
              <a:rPr lang="en-US" sz="1800" i="1" dirty="0" smtClean="0">
                <a:solidFill>
                  <a:srgbClr val="C00000"/>
                </a:solidFill>
              </a:rPr>
              <a:t> </a:t>
            </a:r>
            <a:r>
              <a:rPr lang="en-US" sz="1800" dirty="0" smtClean="0"/>
              <a:t>remove uncertainties on </a:t>
            </a:r>
            <a:r>
              <a:rPr lang="en-US" sz="1800" dirty="0" err="1" smtClean="0"/>
              <a:t>Lumi</a:t>
            </a:r>
            <a:r>
              <a:rPr lang="en-US" sz="1800" dirty="0" smtClean="0"/>
              <a:t> and total </a:t>
            </a:r>
            <a:r>
              <a:rPr lang="en-US" sz="1800" dirty="0" smtClean="0">
                <a:latin typeface="Symbol" pitchFamily="18" charset="2"/>
              </a:rPr>
              <a:t>s, </a:t>
            </a:r>
            <a:r>
              <a:rPr lang="en-US" sz="1800" dirty="0" smtClean="0">
                <a:latin typeface="+mn-lt"/>
              </a:rPr>
              <a:t>factorize part of detector and theoretical uncertainties (if Control Sample CS ~ similar topology)</a:t>
            </a:r>
          </a:p>
          <a:p>
            <a:pPr>
              <a:buNone/>
            </a:pPr>
            <a:r>
              <a:rPr lang="en-US" sz="1800" dirty="0" smtClean="0">
                <a:latin typeface="+mn-lt"/>
              </a:rPr>
              <a:t>       </a:t>
            </a:r>
            <a:r>
              <a:rPr lang="en-US" sz="1800" b="1" i="1" dirty="0" smtClean="0">
                <a:solidFill>
                  <a:srgbClr val="C00000"/>
                </a:solidFill>
                <a:latin typeface="+mn-lt"/>
                <a:sym typeface="Wingdings" pitchFamily="2" charset="2"/>
              </a:rPr>
              <a:t>Cons: </a:t>
            </a:r>
            <a:r>
              <a:rPr lang="en-US" sz="1800" dirty="0" smtClean="0">
                <a:latin typeface="+mn-lt"/>
                <a:sym typeface="Wingdings" pitchFamily="2" charset="2"/>
              </a:rPr>
              <a:t>central value possibly affected by large statistical fluctuation in CS. Theoretical uncertainties might be quite large.</a:t>
            </a:r>
          </a:p>
          <a:p>
            <a:pPr>
              <a:buNone/>
            </a:pPr>
            <a:endParaRPr lang="en-US" sz="1800" dirty="0" smtClean="0">
              <a:latin typeface="+mn-lt"/>
              <a:sym typeface="Wingdings" pitchFamily="2" charset="2"/>
            </a:endParaRPr>
          </a:p>
          <a:p>
            <a:r>
              <a:rPr lang="en-US" sz="1800" b="1" dirty="0" smtClean="0"/>
              <a:t>Event based correction on data: </a:t>
            </a:r>
            <a:r>
              <a:rPr lang="en-US" sz="1800" dirty="0" smtClean="0"/>
              <a:t>A quasi data-driven approach, where both the number of events and the shape are taken from a data CS. In case correction factors must be applied to account for the acceptance and ID efficiency of the events in the CS </a:t>
            </a:r>
            <a:r>
              <a:rPr lang="en-US" sz="1800" dirty="0" smtClean="0">
                <a:sym typeface="Wingdings" pitchFamily="2" charset="2"/>
              </a:rPr>
              <a:t></a:t>
            </a:r>
            <a:r>
              <a:rPr lang="en-US" sz="1800" dirty="0" smtClean="0"/>
              <a:t> taken from data when possible, otherwise from Monte Carlo</a:t>
            </a:r>
            <a:r>
              <a:rPr lang="en-US" sz="1800" dirty="0" smtClean="0">
                <a:solidFill>
                  <a:schemeClr val="bg1">
                    <a:lumMod val="50000"/>
                  </a:schemeClr>
                </a:solidFill>
              </a:rPr>
              <a:t>.</a:t>
            </a:r>
            <a:r>
              <a:rPr lang="en-US" sz="1800" dirty="0" smtClean="0"/>
              <a:t> </a:t>
            </a:r>
            <a:endParaRPr lang="en-US" sz="1800" dirty="0">
              <a:latin typeface="+mn-lt"/>
            </a:endParaRPr>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37</a:t>
            </a:fld>
            <a:endParaRPr lang="en-US"/>
          </a:p>
        </p:txBody>
      </p:sp>
      <p:pic>
        <p:nvPicPr>
          <p:cNvPr id="195587" name="Picture 3"/>
          <p:cNvPicPr>
            <a:picLocks noChangeAspect="1" noChangeArrowheads="1"/>
          </p:cNvPicPr>
          <p:nvPr/>
        </p:nvPicPr>
        <p:blipFill>
          <a:blip r:embed="rId2" cstate="print"/>
          <a:srcRect/>
          <a:stretch>
            <a:fillRect/>
          </a:stretch>
        </p:blipFill>
        <p:spPr bwMode="auto">
          <a:xfrm>
            <a:off x="2819400" y="2895600"/>
            <a:ext cx="3200399" cy="717767"/>
          </a:xfrm>
          <a:prstGeom prst="rect">
            <a:avLst/>
          </a:prstGeom>
          <a:noFill/>
          <a:ln w="9525">
            <a:noFill/>
            <a:miter lim="800000"/>
            <a:headEnd/>
            <a:tailEnd/>
          </a:ln>
        </p:spPr>
      </p:pic>
      <p:sp>
        <p:nvSpPr>
          <p:cNvPr id="11" name="Rectangle 10"/>
          <p:cNvSpPr/>
          <p:nvPr/>
        </p:nvSpPr>
        <p:spPr bwMode="auto">
          <a:xfrm>
            <a:off x="228600" y="2133600"/>
            <a:ext cx="8534400" cy="2743200"/>
          </a:xfrm>
          <a:prstGeom prst="rect">
            <a:avLst/>
          </a:prstGeom>
          <a:noFill/>
          <a:ln w="9525"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5" name="Rectangle 14"/>
          <p:cNvSpPr/>
          <p:nvPr/>
        </p:nvSpPr>
        <p:spPr bwMode="auto">
          <a:xfrm>
            <a:off x="228600" y="5105400"/>
            <a:ext cx="8458200" cy="1280160"/>
          </a:xfrm>
          <a:prstGeom prst="rect">
            <a:avLst/>
          </a:prstGeom>
          <a:noFill/>
          <a:ln w="952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2" name="TextBox 11"/>
          <p:cNvSpPr txBox="1"/>
          <p:nvPr/>
        </p:nvSpPr>
        <p:spPr>
          <a:xfrm>
            <a:off x="2640693" y="849868"/>
            <a:ext cx="3836307" cy="369332"/>
          </a:xfrm>
          <a:prstGeom prst="rect">
            <a:avLst/>
          </a:prstGeom>
          <a:noFill/>
        </p:spPr>
        <p:txBody>
          <a:bodyPr wrap="none" rtlCol="0">
            <a:spAutoFit/>
          </a:bodyPr>
          <a:lstStyle/>
          <a:p>
            <a:r>
              <a:rPr lang="en-US" b="1" i="1" dirty="0" smtClean="0">
                <a:solidFill>
                  <a:srgbClr val="FF0000"/>
                </a:solidFill>
              </a:rPr>
              <a:t>Difficult to summarize, but let’s try …</a:t>
            </a:r>
            <a:endParaRPr lang="en-US" b="1" i="1"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a:r>
            <a:r>
              <a:rPr lang="en-US" dirty="0" smtClean="0"/>
              <a:t>onclusions</a:t>
            </a:r>
            <a:endParaRPr lang="en-US" dirty="0"/>
          </a:p>
        </p:txBody>
      </p:sp>
      <p:sp>
        <p:nvSpPr>
          <p:cNvPr id="3" name="Content Placeholder 2"/>
          <p:cNvSpPr>
            <a:spLocks noGrp="1"/>
          </p:cNvSpPr>
          <p:nvPr>
            <p:ph idx="1"/>
          </p:nvPr>
        </p:nvSpPr>
        <p:spPr>
          <a:xfrm>
            <a:off x="381000" y="1066800"/>
            <a:ext cx="7848600" cy="4911725"/>
          </a:xfrm>
        </p:spPr>
        <p:txBody>
          <a:bodyPr/>
          <a:lstStyle/>
          <a:p>
            <a:r>
              <a:rPr lang="en-US" sz="2400" dirty="0" smtClean="0"/>
              <a:t>Several approaches followed to estimate SM background contributions in SUSY searches, depending on the analysis variables (jet multiplicity, explicit lepton requirement, with/without b-tagging) </a:t>
            </a:r>
          </a:p>
          <a:p>
            <a:pPr lvl="1"/>
            <a:r>
              <a:rPr lang="en-US" sz="2000" dirty="0" smtClean="0">
                <a:solidFill>
                  <a:schemeClr val="tx2"/>
                </a:solidFill>
              </a:rPr>
              <a:t>Common features: </a:t>
            </a:r>
          </a:p>
          <a:p>
            <a:pPr lvl="2"/>
            <a:r>
              <a:rPr lang="en-US" sz="1600" dirty="0" smtClean="0"/>
              <a:t>define control regions orthogonal to signal samples</a:t>
            </a:r>
          </a:p>
          <a:p>
            <a:pPr lvl="2"/>
            <a:r>
              <a:rPr lang="en-US" sz="1600" dirty="0" smtClean="0"/>
              <a:t>use MC tools to estimate shapes, data-driven techniques for normalization </a:t>
            </a:r>
          </a:p>
          <a:p>
            <a:pPr lvl="1">
              <a:buNone/>
            </a:pPr>
            <a:r>
              <a:rPr lang="en-US" sz="2000" i="1" dirty="0" smtClean="0"/>
              <a:t>Only a few examples shown here</a:t>
            </a:r>
          </a:p>
          <a:p>
            <a:r>
              <a:rPr lang="en-US" sz="2400" dirty="0" smtClean="0"/>
              <a:t>Larger use of data-driven techniques with more data:</a:t>
            </a:r>
          </a:p>
          <a:p>
            <a:pPr lvl="1"/>
            <a:r>
              <a:rPr lang="en-US" sz="2000" dirty="0" smtClean="0">
                <a:sym typeface="Wingdings" pitchFamily="2" charset="2"/>
              </a:rPr>
              <a:t>Analyzing already 170 pb</a:t>
            </a:r>
            <a:r>
              <a:rPr lang="en-US" sz="2000" baseline="30000" dirty="0" smtClean="0">
                <a:sym typeface="Wingdings" pitchFamily="2" charset="2"/>
              </a:rPr>
              <a:t>-1</a:t>
            </a:r>
            <a:r>
              <a:rPr lang="en-US" sz="2000" dirty="0" smtClean="0">
                <a:sym typeface="Wingdings" pitchFamily="2" charset="2"/>
              </a:rPr>
              <a:t> of 2011 data</a:t>
            </a:r>
            <a:r>
              <a:rPr lang="en-US" sz="2000" dirty="0" smtClean="0"/>
              <a:t> </a:t>
            </a:r>
          </a:p>
          <a:p>
            <a:pPr lvl="1"/>
            <a:r>
              <a:rPr lang="en-US" sz="2000" dirty="0" smtClean="0"/>
              <a:t>in most cases, use of MC samples unavoidable (acceptance corrections, control sample-to-</a:t>
            </a:r>
            <a:r>
              <a:rPr lang="en-US" sz="2000" dirty="0" smtClean="0">
                <a:sym typeface="Wingdings" pitchFamily="2" charset="2"/>
              </a:rPr>
              <a:t>signal region corrections).            </a:t>
            </a:r>
            <a:r>
              <a:rPr lang="en-US" sz="2000" i="1" dirty="0" smtClean="0">
                <a:sym typeface="Wingdings" pitchFamily="2" charset="2"/>
              </a:rPr>
              <a:t> Reducing theoretical uncertainties might be the key-issue for kinematic regimes interesting for searches  </a:t>
            </a:r>
            <a:endParaRPr lang="en-US" sz="2000" i="1"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286000"/>
            <a:ext cx="9144000" cy="1446550"/>
          </a:xfrm>
          <a:prstGeom prst="rect">
            <a:avLst/>
          </a:prstGeom>
          <a:solidFill>
            <a:srgbClr val="9999FF"/>
          </a:solidFill>
          <a:ln>
            <a:solidFill>
              <a:schemeClr val="bg2">
                <a:lumMod val="60000"/>
                <a:lumOff val="40000"/>
              </a:schemeClr>
            </a:solidFill>
          </a:ln>
        </p:spPr>
        <p:txBody>
          <a:bodyPr wrap="square" rtlCol="0">
            <a:spAutoFit/>
          </a:bodyPr>
          <a:lstStyle/>
          <a:p>
            <a:pPr algn="ctr"/>
            <a:r>
              <a:rPr lang="en-US" sz="4400" b="1" i="1" dirty="0" smtClean="0">
                <a:solidFill>
                  <a:schemeClr val="bg1">
                    <a:lumMod val="10000"/>
                  </a:schemeClr>
                </a:solidFill>
                <a:latin typeface="Arial Rounded MT Bold" pitchFamily="34" charset="0"/>
              </a:rPr>
              <a:t>Back-up </a:t>
            </a:r>
          </a:p>
          <a:p>
            <a:pPr algn="ctr"/>
            <a:r>
              <a:rPr lang="en-US" sz="4400" b="1" i="1" dirty="0" smtClean="0">
                <a:solidFill>
                  <a:schemeClr val="bg1">
                    <a:lumMod val="10000"/>
                  </a:schemeClr>
                </a:solidFill>
                <a:latin typeface="Arial Rounded MT Bold" pitchFamily="34" charset="0"/>
              </a:rPr>
              <a:t>slides</a:t>
            </a:r>
          </a:p>
        </p:txBody>
      </p:sp>
      <p:sp>
        <p:nvSpPr>
          <p:cNvPr id="5" name="Date Placeholder 4"/>
          <p:cNvSpPr>
            <a:spLocks noGrp="1"/>
          </p:cNvSpPr>
          <p:nvPr>
            <p:ph type="dt" sz="half" idx="10"/>
          </p:nvPr>
        </p:nvSpPr>
        <p:spPr/>
        <p:txBody>
          <a:bodyPr/>
          <a:lstStyle/>
          <a:p>
            <a:r>
              <a:rPr lang="en-US" smtClean="0"/>
              <a:t>18/5/2011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7"/>
          <p:cNvSpPr>
            <a:spLocks noGrp="1"/>
          </p:cNvSpPr>
          <p:nvPr>
            <p:ph type="ftr" sz="quarter" idx="11"/>
          </p:nvPr>
        </p:nvSpPr>
        <p:spPr/>
        <p:txBody>
          <a:bodyPr/>
          <a:lstStyle/>
          <a:p>
            <a:r>
              <a:rPr lang="en-US" smtClean="0"/>
              <a:t>Monica D'Onofrio, West Coast ATLAS Forum 2011</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en-US" dirty="0"/>
          </a:p>
        </p:txBody>
      </p:sp>
      <p:sp>
        <p:nvSpPr>
          <p:cNvPr id="3" name="Content Placeholder 2"/>
          <p:cNvSpPr>
            <a:spLocks noGrp="1"/>
          </p:cNvSpPr>
          <p:nvPr>
            <p:ph idx="1"/>
          </p:nvPr>
        </p:nvSpPr>
        <p:spPr>
          <a:xfrm>
            <a:off x="762000" y="1295400"/>
            <a:ext cx="7696200" cy="4800600"/>
          </a:xfrm>
        </p:spPr>
        <p:txBody>
          <a:bodyPr/>
          <a:lstStyle/>
          <a:p>
            <a:pPr>
              <a:buNone/>
            </a:pPr>
            <a:r>
              <a:rPr lang="en-US" sz="2400" dirty="0" smtClean="0"/>
              <a:t>Focus on searches for R-parity conserving SUSY:</a:t>
            </a:r>
          </a:p>
          <a:p>
            <a:r>
              <a:rPr lang="en-US" sz="2400" dirty="0" smtClean="0"/>
              <a:t>Searches for SUSY in final state events with </a:t>
            </a:r>
            <a:r>
              <a:rPr lang="en-US" sz="2400" dirty="0" smtClean="0">
                <a:solidFill>
                  <a:srgbClr val="FF0000"/>
                </a:solidFill>
              </a:rPr>
              <a:t>large </a:t>
            </a:r>
            <a:r>
              <a:rPr lang="en-US" sz="2400" dirty="0" err="1" smtClean="0">
                <a:solidFill>
                  <a:srgbClr val="FF0000"/>
                </a:solidFill>
              </a:rPr>
              <a:t>E</a:t>
            </a:r>
            <a:r>
              <a:rPr lang="en-US" sz="2400" baseline="-25000" dirty="0" err="1" smtClean="0">
                <a:solidFill>
                  <a:srgbClr val="FF0000"/>
                </a:solidFill>
              </a:rPr>
              <a:t>T</a:t>
            </a:r>
            <a:r>
              <a:rPr lang="en-US" sz="2400" baseline="30000" dirty="0" err="1" smtClean="0">
                <a:solidFill>
                  <a:srgbClr val="FF0000"/>
                </a:solidFill>
              </a:rPr>
              <a:t>Miss</a:t>
            </a:r>
            <a:r>
              <a:rPr lang="en-US" sz="2400" dirty="0" smtClean="0"/>
              <a:t>, </a:t>
            </a:r>
            <a:r>
              <a:rPr lang="en-US" sz="2400" dirty="0" smtClean="0">
                <a:solidFill>
                  <a:srgbClr val="FF0000"/>
                </a:solidFill>
              </a:rPr>
              <a:t>high </a:t>
            </a:r>
            <a:r>
              <a:rPr lang="en-US" sz="2400" dirty="0" err="1" smtClean="0">
                <a:solidFill>
                  <a:srgbClr val="FF0000"/>
                </a:solidFill>
              </a:rPr>
              <a:t>p</a:t>
            </a:r>
            <a:r>
              <a:rPr lang="en-US" sz="2400" baseline="-25000" dirty="0" err="1" smtClean="0">
                <a:solidFill>
                  <a:srgbClr val="FF0000"/>
                </a:solidFill>
              </a:rPr>
              <a:t>T</a:t>
            </a:r>
            <a:r>
              <a:rPr lang="en-US" sz="2400" dirty="0" smtClean="0">
                <a:solidFill>
                  <a:srgbClr val="FF0000"/>
                </a:solidFill>
              </a:rPr>
              <a:t> jets </a:t>
            </a:r>
            <a:r>
              <a:rPr lang="en-US" sz="2400" dirty="0" smtClean="0"/>
              <a:t>(including </a:t>
            </a:r>
            <a:r>
              <a:rPr lang="en-US" sz="2400" dirty="0" smtClean="0">
                <a:solidFill>
                  <a:srgbClr val="FF0000"/>
                </a:solidFill>
              </a:rPr>
              <a:t>b-jets</a:t>
            </a:r>
            <a:r>
              <a:rPr lang="en-US" sz="2400" dirty="0" smtClean="0"/>
              <a:t>)</a:t>
            </a:r>
            <a:r>
              <a:rPr lang="en-US" sz="2400" dirty="0" smtClean="0">
                <a:solidFill>
                  <a:srgbClr val="FF0000"/>
                </a:solidFill>
              </a:rPr>
              <a:t> </a:t>
            </a:r>
            <a:r>
              <a:rPr lang="en-US" sz="2400" dirty="0" smtClean="0"/>
              <a:t>with and without </a:t>
            </a:r>
            <a:r>
              <a:rPr lang="en-US" sz="2400" dirty="0" smtClean="0">
                <a:solidFill>
                  <a:srgbClr val="FF0000"/>
                </a:solidFill>
              </a:rPr>
              <a:t>leptons</a:t>
            </a:r>
          </a:p>
          <a:p>
            <a:pPr lvl="1"/>
            <a:r>
              <a:rPr lang="en-US" sz="2400" dirty="0" smtClean="0"/>
              <a:t>Data-driven or partially data-driven techniques for:</a:t>
            </a:r>
          </a:p>
          <a:p>
            <a:pPr lvl="2"/>
            <a:r>
              <a:rPr lang="en-US" dirty="0" smtClean="0"/>
              <a:t>QCD-</a:t>
            </a:r>
            <a:r>
              <a:rPr lang="en-US" dirty="0" err="1" smtClean="0"/>
              <a:t>multijet</a:t>
            </a:r>
            <a:r>
              <a:rPr lang="en-US" dirty="0" smtClean="0"/>
              <a:t> background</a:t>
            </a:r>
          </a:p>
          <a:p>
            <a:pPr lvl="2"/>
            <a:r>
              <a:rPr lang="en-US" dirty="0" smtClean="0"/>
              <a:t>W/</a:t>
            </a:r>
            <a:r>
              <a:rPr lang="en-US" dirty="0" err="1" smtClean="0"/>
              <a:t>Z+jets</a:t>
            </a:r>
            <a:r>
              <a:rPr lang="en-US" dirty="0" smtClean="0"/>
              <a:t> processes </a:t>
            </a:r>
          </a:p>
          <a:p>
            <a:pPr lvl="2"/>
            <a:r>
              <a:rPr lang="en-US" dirty="0" smtClean="0"/>
              <a:t>Top production </a:t>
            </a:r>
          </a:p>
          <a:p>
            <a:r>
              <a:rPr lang="en-US" sz="2400" dirty="0" smtClean="0"/>
              <a:t>Summary  and conclusions  </a:t>
            </a:r>
          </a:p>
          <a:p>
            <a:endParaRPr lang="en-US" sz="2400" dirty="0" smtClean="0"/>
          </a:p>
          <a:p>
            <a:pPr>
              <a:buNone/>
            </a:pPr>
            <a:r>
              <a:rPr lang="en-US" sz="2000" b="1" i="1" dirty="0" smtClean="0">
                <a:solidFill>
                  <a:schemeClr val="accent5">
                    <a:lumMod val="50000"/>
                  </a:schemeClr>
                </a:solidFill>
              </a:rPr>
              <a:t>Note: </a:t>
            </a:r>
            <a:r>
              <a:rPr lang="en-US" sz="2000" dirty="0" smtClean="0"/>
              <a:t>will show only publicly available material with the 2010 dataset </a:t>
            </a:r>
            <a:r>
              <a:rPr lang="en-US" sz="2000" dirty="0" smtClean="0">
                <a:solidFill>
                  <a:srgbClr val="C00000"/>
                </a:solidFill>
              </a:rPr>
              <a:t>(35 pb</a:t>
            </a:r>
            <a:r>
              <a:rPr lang="en-US" sz="2000" baseline="30000" dirty="0" smtClean="0">
                <a:solidFill>
                  <a:srgbClr val="C00000"/>
                </a:solidFill>
              </a:rPr>
              <a:t>-1</a:t>
            </a:r>
            <a:r>
              <a:rPr lang="en-US" sz="2000" dirty="0" smtClean="0">
                <a:solidFill>
                  <a:srgbClr val="C00000"/>
                </a:solidFill>
              </a:rPr>
              <a:t>). </a:t>
            </a:r>
            <a:r>
              <a:rPr lang="en-US" sz="2000" dirty="0" smtClean="0"/>
              <a:t>On-going update of analysis for PLHC (~170 pb</a:t>
            </a:r>
            <a:r>
              <a:rPr lang="en-US" sz="2000" baseline="30000" dirty="0" smtClean="0"/>
              <a:t>-1</a:t>
            </a:r>
            <a:r>
              <a:rPr lang="en-US" sz="2000" dirty="0" smtClean="0"/>
              <a:t>) and EPS (up to 500 pb</a:t>
            </a:r>
            <a:r>
              <a:rPr lang="en-US" sz="2000" baseline="30000" dirty="0" smtClean="0"/>
              <a:t>-1</a:t>
            </a:r>
            <a:r>
              <a:rPr lang="en-US" sz="2000" dirty="0" smtClean="0"/>
              <a:t> ?)</a:t>
            </a:r>
          </a:p>
          <a:p>
            <a:endParaRPr lang="en-US" sz="2400" dirty="0" smtClean="0"/>
          </a:p>
          <a:p>
            <a:pPr lvl="1"/>
            <a:endParaRPr lang="en-US" sz="2000" dirty="0" smtClean="0"/>
          </a:p>
          <a:p>
            <a:pPr>
              <a:buNone/>
            </a:pPr>
            <a:endParaRPr lang="en-US" sz="2400" dirty="0" smtClean="0"/>
          </a:p>
          <a:p>
            <a:pPr lvl="1"/>
            <a:endParaRPr lang="en-US" sz="2000" dirty="0"/>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ATLAS detector</a:t>
            </a:r>
            <a:endParaRPr lang="en-US"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dirty="0"/>
          </a:p>
        </p:txBody>
      </p:sp>
      <p:sp>
        <p:nvSpPr>
          <p:cNvPr id="6" name="Footer Placeholder 5"/>
          <p:cNvSpPr>
            <a:spLocks noGrp="1"/>
          </p:cNvSpPr>
          <p:nvPr>
            <p:ph type="ftr" sz="quarter" idx="11"/>
          </p:nvPr>
        </p:nvSpPr>
        <p:spPr/>
        <p:txBody>
          <a:bodyPr/>
          <a:lstStyle/>
          <a:p>
            <a:r>
              <a:rPr lang="en-US" smtClean="0"/>
              <a:t>Monica D'Onofrio, West Coast ATLAS Forum 2011</a:t>
            </a:r>
            <a:endParaRPr lang="en-US" dirty="0"/>
          </a:p>
        </p:txBody>
      </p:sp>
      <p:grpSp>
        <p:nvGrpSpPr>
          <p:cNvPr id="3" name="Group 9"/>
          <p:cNvGrpSpPr>
            <a:grpSpLocks/>
          </p:cNvGrpSpPr>
          <p:nvPr/>
        </p:nvGrpSpPr>
        <p:grpSpPr bwMode="auto">
          <a:xfrm>
            <a:off x="669061" y="1371600"/>
            <a:ext cx="7636739" cy="5029200"/>
            <a:chOff x="1265" y="756"/>
            <a:chExt cx="4434" cy="2890"/>
          </a:xfrm>
        </p:grpSpPr>
        <p:pic>
          <p:nvPicPr>
            <p:cNvPr id="9" name="Picture 2" descr="ATLAS_Silver_White_MK"/>
            <p:cNvPicPr>
              <a:picLocks noChangeAspect="1" noChangeArrowheads="1"/>
            </p:cNvPicPr>
            <p:nvPr/>
          </p:nvPicPr>
          <p:blipFill>
            <a:blip r:embed="rId3" cstate="print"/>
            <a:srcRect/>
            <a:stretch>
              <a:fillRect/>
            </a:stretch>
          </p:blipFill>
          <p:spPr bwMode="auto">
            <a:xfrm>
              <a:off x="1265" y="756"/>
              <a:ext cx="4434" cy="2866"/>
            </a:xfrm>
            <a:prstGeom prst="rect">
              <a:avLst/>
            </a:prstGeom>
            <a:noFill/>
            <a:ln w="9525" algn="ctr">
              <a:noFill/>
              <a:miter lim="800000"/>
              <a:headEnd/>
              <a:tailEnd/>
            </a:ln>
          </p:spPr>
        </p:pic>
        <p:sp>
          <p:nvSpPr>
            <p:cNvPr id="10" name="Text Box 3"/>
            <p:cNvSpPr txBox="1">
              <a:spLocks noChangeArrowheads="1"/>
            </p:cNvSpPr>
            <p:nvPr/>
          </p:nvSpPr>
          <p:spPr bwMode="auto">
            <a:xfrm>
              <a:off x="1273" y="3235"/>
              <a:ext cx="1135" cy="411"/>
            </a:xfrm>
            <a:prstGeom prst="rect">
              <a:avLst/>
            </a:prstGeom>
            <a:noFill/>
            <a:ln w="9525">
              <a:noFill/>
              <a:miter lim="800000"/>
              <a:headEnd/>
              <a:tailEnd/>
            </a:ln>
          </p:spPr>
          <p:txBody>
            <a:bodyPr>
              <a:spAutoFit/>
            </a:bodyPr>
            <a:lstStyle/>
            <a:p>
              <a:pPr eaLnBrk="0" hangingPunct="0"/>
              <a:r>
                <a:rPr lang="en-US" sz="1400" b="1" dirty="0"/>
                <a:t>Length: ~45 m </a:t>
              </a:r>
            </a:p>
            <a:p>
              <a:pPr eaLnBrk="0" hangingPunct="0"/>
              <a:r>
                <a:rPr lang="en-US" sz="1400" b="1" dirty="0"/>
                <a:t>Radius: ~12 m </a:t>
              </a:r>
            </a:p>
            <a:p>
              <a:pPr eaLnBrk="0" hangingPunct="0"/>
              <a:r>
                <a:rPr lang="en-US" sz="1400" b="1" dirty="0"/>
                <a:t>Weight: ~7000 tons</a:t>
              </a:r>
            </a:p>
          </p:txBody>
        </p:sp>
      </p:grpSp>
      <p:sp>
        <p:nvSpPr>
          <p:cNvPr id="16" name="TextBox 15"/>
          <p:cNvSpPr txBox="1"/>
          <p:nvPr/>
        </p:nvSpPr>
        <p:spPr>
          <a:xfrm>
            <a:off x="0" y="838200"/>
            <a:ext cx="3048000" cy="646331"/>
          </a:xfrm>
          <a:prstGeom prst="rect">
            <a:avLst/>
          </a:prstGeom>
          <a:solidFill>
            <a:schemeClr val="accent5">
              <a:lumMod val="20000"/>
              <a:lumOff val="80000"/>
            </a:schemeClr>
          </a:solidFill>
        </p:spPr>
        <p:txBody>
          <a:bodyPr wrap="square" rtlCol="0">
            <a:spAutoFit/>
          </a:bodyPr>
          <a:lstStyle/>
          <a:p>
            <a:r>
              <a:rPr lang="en-US" sz="1200" dirty="0" smtClean="0"/>
              <a:t>Spectrometer coverage up to |</a:t>
            </a:r>
            <a:r>
              <a:rPr lang="en-US" sz="1200" dirty="0" smtClean="0">
                <a:latin typeface="Symbol" pitchFamily="18" charset="2"/>
              </a:rPr>
              <a:t>h</a:t>
            </a:r>
            <a:r>
              <a:rPr lang="en-US" sz="1200" dirty="0" smtClean="0"/>
              <a:t>|&lt;2.7</a:t>
            </a:r>
          </a:p>
          <a:p>
            <a:r>
              <a:rPr lang="en-US" sz="1200" dirty="0" smtClean="0"/>
              <a:t>Trigger and measurement for </a:t>
            </a:r>
            <a:r>
              <a:rPr lang="en-US" sz="1200" dirty="0" smtClean="0">
                <a:latin typeface="Symbol" pitchFamily="18" charset="2"/>
              </a:rPr>
              <a:t>m </a:t>
            </a:r>
            <a:r>
              <a:rPr lang="en-US" sz="1200" dirty="0" smtClean="0"/>
              <a:t>with momentum resolution &lt; 10% up to </a:t>
            </a:r>
            <a:r>
              <a:rPr lang="en-US" sz="1200" dirty="0" err="1" smtClean="0"/>
              <a:t>E</a:t>
            </a:r>
            <a:r>
              <a:rPr lang="en-US" sz="1200" baseline="-25000" dirty="0" err="1" smtClean="0">
                <a:latin typeface="Symbol" pitchFamily="18" charset="2"/>
              </a:rPr>
              <a:t>m</a:t>
            </a:r>
            <a:r>
              <a:rPr lang="en-US" sz="1200" dirty="0" smtClean="0"/>
              <a:t> ~ 1 </a:t>
            </a:r>
            <a:r>
              <a:rPr lang="en-US" sz="1200" dirty="0" err="1" smtClean="0"/>
              <a:t>TeV</a:t>
            </a:r>
            <a:endParaRPr lang="en-US" sz="1200" dirty="0" smtClean="0"/>
          </a:p>
        </p:txBody>
      </p:sp>
      <p:sp>
        <p:nvSpPr>
          <p:cNvPr id="18" name="TextBox 17"/>
          <p:cNvSpPr txBox="1"/>
          <p:nvPr/>
        </p:nvSpPr>
        <p:spPr>
          <a:xfrm>
            <a:off x="3962400" y="990598"/>
            <a:ext cx="3135795" cy="461665"/>
          </a:xfrm>
          <a:prstGeom prst="rect">
            <a:avLst/>
          </a:prstGeom>
          <a:solidFill>
            <a:schemeClr val="bg2">
              <a:lumMod val="20000"/>
              <a:lumOff val="80000"/>
            </a:schemeClr>
          </a:solidFill>
        </p:spPr>
        <p:txBody>
          <a:bodyPr wrap="none" rtlCol="0">
            <a:spAutoFit/>
          </a:bodyPr>
          <a:lstStyle/>
          <a:p>
            <a:r>
              <a:rPr lang="en-US" sz="1200" dirty="0" smtClean="0"/>
              <a:t>EM calorimeter, e/</a:t>
            </a:r>
            <a:r>
              <a:rPr lang="en-US" sz="1200" dirty="0" smtClean="0">
                <a:latin typeface="Symbol" pitchFamily="18" charset="2"/>
              </a:rPr>
              <a:t>g </a:t>
            </a:r>
            <a:r>
              <a:rPr lang="en-US" sz="1200" dirty="0" smtClean="0"/>
              <a:t> trigger, ID, measurement</a:t>
            </a:r>
          </a:p>
          <a:p>
            <a:r>
              <a:rPr lang="en-US" sz="1200" dirty="0" smtClean="0"/>
              <a:t>Resolution: </a:t>
            </a:r>
            <a:r>
              <a:rPr lang="en-US" sz="1200" dirty="0" smtClean="0">
                <a:latin typeface="Symbol" pitchFamily="18" charset="2"/>
              </a:rPr>
              <a:t>s</a:t>
            </a:r>
            <a:r>
              <a:rPr lang="en-US" sz="1200" dirty="0" smtClean="0"/>
              <a:t>/E ~ 10%/√E     0.007</a:t>
            </a:r>
          </a:p>
        </p:txBody>
      </p:sp>
      <p:graphicFrame>
        <p:nvGraphicFramePr>
          <p:cNvPr id="20" name="Object 19"/>
          <p:cNvGraphicFramePr>
            <a:graphicFrameLocks noChangeAspect="1"/>
          </p:cNvGraphicFramePr>
          <p:nvPr/>
        </p:nvGraphicFramePr>
        <p:xfrm>
          <a:off x="5626709" y="1250373"/>
          <a:ext cx="164490" cy="121227"/>
        </p:xfrm>
        <a:graphic>
          <a:graphicData uri="http://schemas.openxmlformats.org/presentationml/2006/ole">
            <p:oleObj spid="_x0000_s90114" name="Equation" r:id="rId4" imgW="164880" imgH="177480" progId="Equation.3">
              <p:embed/>
            </p:oleObj>
          </a:graphicData>
        </a:graphic>
      </p:graphicFrame>
      <p:sp>
        <p:nvSpPr>
          <p:cNvPr id="22" name="TextBox 21"/>
          <p:cNvSpPr txBox="1"/>
          <p:nvPr/>
        </p:nvSpPr>
        <p:spPr>
          <a:xfrm>
            <a:off x="6807245" y="1295400"/>
            <a:ext cx="2260555" cy="830997"/>
          </a:xfrm>
          <a:prstGeom prst="rect">
            <a:avLst/>
          </a:prstGeom>
          <a:solidFill>
            <a:schemeClr val="accent6">
              <a:lumMod val="20000"/>
              <a:lumOff val="80000"/>
            </a:schemeClr>
          </a:solidFill>
        </p:spPr>
        <p:txBody>
          <a:bodyPr wrap="none" rtlCol="0">
            <a:spAutoFit/>
          </a:bodyPr>
          <a:lstStyle/>
          <a:p>
            <a:r>
              <a:rPr lang="en-US" sz="1200" dirty="0" smtClean="0"/>
              <a:t>HAD calorimeter (jets, MET)</a:t>
            </a:r>
          </a:p>
          <a:p>
            <a:r>
              <a:rPr lang="en-US" sz="1200" dirty="0" smtClean="0"/>
              <a:t>Tiles(central), Cu/W-</a:t>
            </a:r>
            <a:r>
              <a:rPr lang="en-US" sz="1200" dirty="0" err="1" smtClean="0"/>
              <a:t>Lar</a:t>
            </a:r>
            <a:r>
              <a:rPr lang="en-US" sz="1200" dirty="0" smtClean="0"/>
              <a:t> (fwd)</a:t>
            </a:r>
          </a:p>
          <a:p>
            <a:r>
              <a:rPr lang="en-US" sz="1200" dirty="0" smtClean="0"/>
              <a:t>E-resolution: </a:t>
            </a:r>
            <a:r>
              <a:rPr lang="en-US" sz="1200" dirty="0" smtClean="0">
                <a:latin typeface="Symbol" pitchFamily="18" charset="2"/>
              </a:rPr>
              <a:t>s</a:t>
            </a:r>
            <a:r>
              <a:rPr lang="en-US" sz="1200" dirty="0" smtClean="0"/>
              <a:t>/E ~ 50%/√E     0.03</a:t>
            </a:r>
          </a:p>
          <a:p>
            <a:r>
              <a:rPr lang="en-US" sz="1200" dirty="0" smtClean="0"/>
              <a:t>Fwd cal: </a:t>
            </a:r>
            <a:r>
              <a:rPr lang="en-US" sz="1200" dirty="0" smtClean="0">
                <a:latin typeface="Symbol" pitchFamily="18" charset="2"/>
              </a:rPr>
              <a:t>s</a:t>
            </a:r>
            <a:r>
              <a:rPr lang="en-US" sz="1200" dirty="0" smtClean="0"/>
              <a:t>/E ~ 90%/√E     0.07</a:t>
            </a:r>
            <a:endParaRPr lang="en-US" sz="1200" dirty="0"/>
          </a:p>
        </p:txBody>
      </p:sp>
      <p:graphicFrame>
        <p:nvGraphicFramePr>
          <p:cNvPr id="8201" name="Object 9"/>
          <p:cNvGraphicFramePr>
            <a:graphicFrameLocks noChangeAspect="1"/>
          </p:cNvGraphicFramePr>
          <p:nvPr/>
        </p:nvGraphicFramePr>
        <p:xfrm>
          <a:off x="8597900" y="1752600"/>
          <a:ext cx="165100" cy="120650"/>
        </p:xfrm>
        <a:graphic>
          <a:graphicData uri="http://schemas.openxmlformats.org/presentationml/2006/ole">
            <p:oleObj spid="_x0000_s90115" name="Equation" r:id="rId5" imgW="164880" imgH="177480" progId="Equation.3">
              <p:embed/>
            </p:oleObj>
          </a:graphicData>
        </a:graphic>
      </p:graphicFrame>
      <p:graphicFrame>
        <p:nvGraphicFramePr>
          <p:cNvPr id="8202" name="Object 10"/>
          <p:cNvGraphicFramePr>
            <a:graphicFrameLocks noChangeAspect="1"/>
          </p:cNvGraphicFramePr>
          <p:nvPr/>
        </p:nvGraphicFramePr>
        <p:xfrm>
          <a:off x="8293100" y="1936750"/>
          <a:ext cx="165100" cy="120650"/>
        </p:xfrm>
        <a:graphic>
          <a:graphicData uri="http://schemas.openxmlformats.org/presentationml/2006/ole">
            <p:oleObj spid="_x0000_s90116" name="Equation" r:id="rId6" imgW="164880" imgH="177480" progId="Equation.3">
              <p:embed/>
            </p:oleObj>
          </a:graphicData>
        </a:graphic>
      </p:graphicFrame>
      <p:sp>
        <p:nvSpPr>
          <p:cNvPr id="25" name="TextBox 24"/>
          <p:cNvSpPr txBox="1"/>
          <p:nvPr/>
        </p:nvSpPr>
        <p:spPr>
          <a:xfrm>
            <a:off x="0" y="3071336"/>
            <a:ext cx="1219200" cy="646331"/>
          </a:xfrm>
          <a:prstGeom prst="rect">
            <a:avLst/>
          </a:prstGeom>
          <a:solidFill>
            <a:srgbClr val="CCFFFF"/>
          </a:solidFill>
          <a:ln>
            <a:solidFill>
              <a:srgbClr val="CCFFFF"/>
            </a:solidFill>
          </a:ln>
        </p:spPr>
        <p:txBody>
          <a:bodyPr wrap="square" rtlCol="0">
            <a:spAutoFit/>
          </a:bodyPr>
          <a:lstStyle/>
          <a:p>
            <a:pPr algn="ctr"/>
            <a:r>
              <a:rPr lang="en-US" sz="1200" dirty="0" smtClean="0"/>
              <a:t>3-level trigger</a:t>
            </a:r>
          </a:p>
          <a:p>
            <a:pPr algn="ctr"/>
            <a:r>
              <a:rPr lang="en-US" sz="1200" dirty="0" smtClean="0"/>
              <a:t>rate to tape ~200 Hz</a:t>
            </a:r>
            <a:endParaRPr lang="en-US" sz="1200" dirty="0"/>
          </a:p>
        </p:txBody>
      </p:sp>
      <p:sp>
        <p:nvSpPr>
          <p:cNvPr id="26" name="TextBox 25"/>
          <p:cNvSpPr txBox="1"/>
          <p:nvPr/>
        </p:nvSpPr>
        <p:spPr>
          <a:xfrm>
            <a:off x="6762451" y="5105400"/>
            <a:ext cx="2381549" cy="646331"/>
          </a:xfrm>
          <a:prstGeom prst="rect">
            <a:avLst/>
          </a:prstGeom>
          <a:solidFill>
            <a:srgbClr val="FFCCFF"/>
          </a:solidFill>
        </p:spPr>
        <p:txBody>
          <a:bodyPr wrap="none" rtlCol="0">
            <a:spAutoFit/>
          </a:bodyPr>
          <a:lstStyle/>
          <a:p>
            <a:r>
              <a:rPr lang="en-US" sz="1200" dirty="0" smtClean="0"/>
              <a:t>Inner Detector (|</a:t>
            </a:r>
            <a:r>
              <a:rPr lang="en-US" sz="1200" dirty="0" smtClean="0">
                <a:latin typeface="Symbol" pitchFamily="18" charset="2"/>
              </a:rPr>
              <a:t>h</a:t>
            </a:r>
            <a:r>
              <a:rPr lang="en-US" sz="1200" dirty="0" smtClean="0"/>
              <a:t>|&lt;2.5)</a:t>
            </a:r>
          </a:p>
          <a:p>
            <a:r>
              <a:rPr lang="en-US" sz="1200" dirty="0" smtClean="0"/>
              <a:t>Tracks and Vertex reconstructions</a:t>
            </a:r>
          </a:p>
          <a:p>
            <a:r>
              <a:rPr lang="en-US" sz="1200" dirty="0" smtClean="0">
                <a:latin typeface="Symbol" pitchFamily="18" charset="2"/>
              </a:rPr>
              <a:t>s</a:t>
            </a:r>
            <a:r>
              <a:rPr lang="en-US" sz="1200" dirty="0" smtClean="0"/>
              <a:t>/</a:t>
            </a:r>
            <a:r>
              <a:rPr lang="en-US" sz="1200" dirty="0" err="1" smtClean="0"/>
              <a:t>p</a:t>
            </a:r>
            <a:r>
              <a:rPr lang="en-US" sz="1200" baseline="-25000" dirty="0" err="1" smtClean="0"/>
              <a:t>T</a:t>
            </a:r>
            <a:r>
              <a:rPr lang="en-US" sz="1200" dirty="0" smtClean="0"/>
              <a:t> ~ 3.8 x 10</a:t>
            </a:r>
            <a:r>
              <a:rPr lang="en-US" sz="1200" baseline="30000" dirty="0" smtClean="0"/>
              <a:t>-4</a:t>
            </a:r>
            <a:r>
              <a:rPr lang="en-US" sz="1200" dirty="0" smtClean="0"/>
              <a:t> </a:t>
            </a:r>
            <a:r>
              <a:rPr lang="en-US" sz="1200" dirty="0" err="1" smtClean="0"/>
              <a:t>p</a:t>
            </a:r>
            <a:r>
              <a:rPr lang="en-US" sz="1200" baseline="-25000" dirty="0" err="1" smtClean="0"/>
              <a:t>T</a:t>
            </a:r>
            <a:r>
              <a:rPr lang="en-US" sz="1200" dirty="0" smtClean="0"/>
              <a:t> (</a:t>
            </a:r>
            <a:r>
              <a:rPr lang="en-US" sz="1200" dirty="0" err="1" smtClean="0"/>
              <a:t>GeV</a:t>
            </a:r>
            <a:r>
              <a:rPr lang="en-US" sz="1200" dirty="0" smtClean="0"/>
              <a:t>)    0.015</a:t>
            </a:r>
            <a:endParaRPr lang="en-US" sz="1200" dirty="0"/>
          </a:p>
        </p:txBody>
      </p:sp>
      <p:graphicFrame>
        <p:nvGraphicFramePr>
          <p:cNvPr id="8203" name="Object 11"/>
          <p:cNvGraphicFramePr>
            <a:graphicFrameLocks noChangeAspect="1"/>
          </p:cNvGraphicFramePr>
          <p:nvPr/>
        </p:nvGraphicFramePr>
        <p:xfrm>
          <a:off x="8382000" y="5562600"/>
          <a:ext cx="165100" cy="120650"/>
        </p:xfrm>
        <a:graphic>
          <a:graphicData uri="http://schemas.openxmlformats.org/presentationml/2006/ole">
            <p:oleObj spid="_x0000_s90117" name="Equation" r:id="rId7" imgW="164880" imgH="177480" progId="Equation.3">
              <p:embed/>
            </p:oleObj>
          </a:graphicData>
        </a:graphic>
      </p:graphicFrame>
      <p:sp>
        <p:nvSpPr>
          <p:cNvPr id="28" name="TextBox 27"/>
          <p:cNvSpPr txBox="1"/>
          <p:nvPr/>
        </p:nvSpPr>
        <p:spPr>
          <a:xfrm>
            <a:off x="2895600" y="6248400"/>
            <a:ext cx="1511952" cy="307777"/>
          </a:xfrm>
          <a:prstGeom prst="rect">
            <a:avLst/>
          </a:prstGeom>
          <a:solidFill>
            <a:schemeClr val="accent3"/>
          </a:solidFill>
        </p:spPr>
        <p:txBody>
          <a:bodyPr wrap="none" rtlCol="0">
            <a:spAutoFit/>
          </a:bodyPr>
          <a:lstStyle/>
          <a:p>
            <a:r>
              <a:rPr lang="en-US" sz="1400" dirty="0" smtClean="0"/>
              <a:t>2 T magnetic field</a:t>
            </a:r>
            <a:endParaRPr lang="en-US" sz="1400" dirty="0"/>
          </a:p>
        </p:txBody>
      </p:sp>
      <p:sp>
        <p:nvSpPr>
          <p:cNvPr id="23" name="TextBox 22"/>
          <p:cNvSpPr txBox="1"/>
          <p:nvPr/>
        </p:nvSpPr>
        <p:spPr>
          <a:xfrm>
            <a:off x="7086600" y="835223"/>
            <a:ext cx="1944763" cy="307777"/>
          </a:xfrm>
          <a:prstGeom prst="rect">
            <a:avLst/>
          </a:prstGeom>
          <a:noFill/>
        </p:spPr>
        <p:txBody>
          <a:bodyPr wrap="none" rtlCol="0">
            <a:spAutoFit/>
          </a:bodyPr>
          <a:lstStyle/>
          <a:p>
            <a:r>
              <a:rPr lang="en-US" sz="1400" dirty="0" smtClean="0"/>
              <a:t>Coverage up to |</a:t>
            </a:r>
            <a:r>
              <a:rPr lang="en-US" sz="1400" dirty="0" smtClean="0">
                <a:latin typeface="Symbol" pitchFamily="18" charset="2"/>
              </a:rPr>
              <a:t>h</a:t>
            </a:r>
            <a:r>
              <a:rPr lang="en-US" sz="1400" dirty="0" smtClean="0"/>
              <a:t>|=4.9</a:t>
            </a:r>
            <a:endParaRPr lang="en-US" sz="1400" dirty="0"/>
          </a:p>
        </p:txBody>
      </p:sp>
    </p:spTree>
  </p:cSld>
  <p:clrMapOvr>
    <a:masterClrMapping/>
  </p:clrMapOvr>
  <p:transition advTm="5368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2010 ATLAS pp data </a:t>
            </a:r>
            <a:endParaRPr lang="en-US" dirty="0"/>
          </a:p>
        </p:txBody>
      </p:sp>
      <p:sp>
        <p:nvSpPr>
          <p:cNvPr id="20" name="Content Placeholder 19"/>
          <p:cNvSpPr>
            <a:spLocks noGrp="1"/>
          </p:cNvSpPr>
          <p:nvPr>
            <p:ph idx="1"/>
          </p:nvPr>
        </p:nvSpPr>
        <p:spPr>
          <a:xfrm>
            <a:off x="381000" y="838200"/>
            <a:ext cx="8534400" cy="5410200"/>
          </a:xfrm>
        </p:spPr>
        <p:txBody>
          <a:bodyPr>
            <a:normAutofit/>
          </a:bodyPr>
          <a:lstStyle/>
          <a:p>
            <a:r>
              <a:rPr lang="en-US" sz="2000" dirty="0" smtClean="0"/>
              <a:t>Profiting at best from the excellent LHC performance:</a:t>
            </a:r>
          </a:p>
          <a:p>
            <a:pPr lvl="1"/>
            <a:r>
              <a:rPr lang="en-US" sz="1800" dirty="0" smtClean="0"/>
              <a:t>Maximum values of 6 pb</a:t>
            </a:r>
            <a:r>
              <a:rPr lang="en-US" sz="1800" baseline="30000" dirty="0" smtClean="0"/>
              <a:t>-1</a:t>
            </a:r>
            <a:r>
              <a:rPr lang="en-US" sz="1800" dirty="0" smtClean="0"/>
              <a:t> luminosity per day</a:t>
            </a:r>
          </a:p>
          <a:p>
            <a:pPr lvl="1"/>
            <a:r>
              <a:rPr lang="en-US" sz="1800" dirty="0" smtClean="0"/>
              <a:t>Instantaneous luminosity values up to 2 × 10</a:t>
            </a:r>
            <a:r>
              <a:rPr lang="en-US" sz="1800" baseline="30000" dirty="0" smtClean="0"/>
              <a:t>32 </a:t>
            </a:r>
            <a:r>
              <a:rPr lang="en-US" sz="1800" dirty="0" smtClean="0"/>
              <a:t>cm</a:t>
            </a:r>
            <a:r>
              <a:rPr lang="en-US" sz="1800" baseline="30000" dirty="0" smtClean="0"/>
              <a:t>-2 </a:t>
            </a:r>
            <a:r>
              <a:rPr lang="en-US" sz="1800" dirty="0" smtClean="0"/>
              <a:t>s</a:t>
            </a:r>
            <a:r>
              <a:rPr lang="en-US" sz="1800" baseline="30000" dirty="0" smtClean="0"/>
              <a:t>-1</a:t>
            </a:r>
            <a:endParaRPr lang="en-US" sz="2000" baseline="30000" dirty="0" smtClean="0"/>
          </a:p>
          <a:p>
            <a:r>
              <a:rPr lang="en-US" sz="2000" dirty="0" smtClean="0"/>
              <a:t>Detector efficiency above 90% </a:t>
            </a:r>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6" name="Footer Placeholder 5"/>
          <p:cNvSpPr>
            <a:spLocks noGrp="1"/>
          </p:cNvSpPr>
          <p:nvPr>
            <p:ph type="ftr" sz="quarter" idx="11"/>
          </p:nvPr>
        </p:nvSpPr>
        <p:spPr/>
        <p:txBody>
          <a:bodyPr/>
          <a:lstStyle/>
          <a:p>
            <a:r>
              <a:rPr lang="en-US" smtClean="0"/>
              <a:t>Monica D'Onofrio, West Coast ATLAS Forum 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dirty="0"/>
          </a:p>
        </p:txBody>
      </p:sp>
      <p:grpSp>
        <p:nvGrpSpPr>
          <p:cNvPr id="3" name="Group 23"/>
          <p:cNvGrpSpPr/>
          <p:nvPr/>
        </p:nvGrpSpPr>
        <p:grpSpPr>
          <a:xfrm>
            <a:off x="0" y="2133600"/>
            <a:ext cx="9144000" cy="4319347"/>
            <a:chOff x="0" y="2133600"/>
            <a:chExt cx="9144000" cy="4319347"/>
          </a:xfrm>
        </p:grpSpPr>
        <p:pic>
          <p:nvPicPr>
            <p:cNvPr id="18" name="Picture 17" descr="sumLumiByWeek.png"/>
            <p:cNvPicPr>
              <a:picLocks noChangeAspect="1"/>
            </p:cNvPicPr>
            <p:nvPr/>
          </p:nvPicPr>
          <p:blipFill>
            <a:blip r:embed="rId2" cstate="print"/>
            <a:stretch>
              <a:fillRect/>
            </a:stretch>
          </p:blipFill>
          <p:spPr>
            <a:xfrm>
              <a:off x="0" y="2286000"/>
              <a:ext cx="4876800" cy="3504434"/>
            </a:xfrm>
            <a:prstGeom prst="rect">
              <a:avLst/>
            </a:prstGeom>
          </p:spPr>
        </p:pic>
        <p:pic>
          <p:nvPicPr>
            <p:cNvPr id="19" name="Picture 18" descr="recEffByWeek.png"/>
            <p:cNvPicPr>
              <a:picLocks noChangeAspect="1"/>
            </p:cNvPicPr>
            <p:nvPr/>
          </p:nvPicPr>
          <p:blipFill>
            <a:blip r:embed="rId3" cstate="print"/>
            <a:stretch>
              <a:fillRect/>
            </a:stretch>
          </p:blipFill>
          <p:spPr>
            <a:xfrm>
              <a:off x="5051580" y="2133600"/>
              <a:ext cx="3711420" cy="2667000"/>
            </a:xfrm>
            <a:prstGeom prst="rect">
              <a:avLst/>
            </a:prstGeom>
          </p:spPr>
        </p:pic>
        <p:pic>
          <p:nvPicPr>
            <p:cNvPr id="22" name="Picture 21" descr="atlas-on-and-dq-eff-periodAtoI-v2.png"/>
            <p:cNvPicPr>
              <a:picLocks noChangeAspect="1"/>
            </p:cNvPicPr>
            <p:nvPr/>
          </p:nvPicPr>
          <p:blipFill>
            <a:blip r:embed="rId4" cstate="print"/>
            <a:stretch>
              <a:fillRect/>
            </a:stretch>
          </p:blipFill>
          <p:spPr>
            <a:xfrm>
              <a:off x="4495800" y="4876800"/>
              <a:ext cx="4648200" cy="1576147"/>
            </a:xfrm>
            <a:prstGeom prst="rect">
              <a:avLst/>
            </a:prstGeom>
          </p:spPr>
        </p:pic>
        <p:sp>
          <p:nvSpPr>
            <p:cNvPr id="23" name="Rectangle 22"/>
            <p:cNvSpPr/>
            <p:nvPr/>
          </p:nvSpPr>
          <p:spPr>
            <a:xfrm>
              <a:off x="4495800" y="2133600"/>
              <a:ext cx="457200" cy="27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6934200" y="762000"/>
            <a:ext cx="1981200" cy="830997"/>
          </a:xfrm>
          <a:prstGeom prst="rect">
            <a:avLst/>
          </a:prstGeom>
          <a:solidFill>
            <a:schemeClr val="accent1"/>
          </a:solidFill>
        </p:spPr>
        <p:txBody>
          <a:bodyPr wrap="square" rtlCol="0">
            <a:spAutoFit/>
          </a:bodyPr>
          <a:lstStyle/>
          <a:p>
            <a:pPr algn="ctr"/>
            <a:r>
              <a:rPr lang="en-US" sz="1600" b="1" dirty="0" smtClean="0">
                <a:solidFill>
                  <a:srgbClr val="C00000"/>
                </a:solidFill>
              </a:rPr>
              <a:t>~ 35 pb-1 of data used in the analyses presented here</a:t>
            </a:r>
            <a:endParaRPr lang="en-US" sz="1600" b="1" dirty="0">
              <a:solidFill>
                <a:srgbClr val="C00000"/>
              </a:solidFill>
            </a:endParaRPr>
          </a:p>
        </p:txBody>
      </p:sp>
    </p:spTree>
  </p:cSld>
  <p:clrMapOvr>
    <a:masterClrMapping/>
  </p:clrMapOvr>
  <p:transition advTm="51527"/>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6DE23639-E623-41B4-A7E1-D560910F5ED1}" type="slidenum">
              <a:rPr lang="en-US"/>
              <a:pPr/>
              <a:t>42</a:t>
            </a:fld>
            <a:endParaRPr lang="en-US"/>
          </a:p>
        </p:txBody>
      </p:sp>
      <p:pic>
        <p:nvPicPr>
          <p:cNvPr id="82950" name="Picture 6"/>
          <p:cNvPicPr>
            <a:picLocks noChangeAspect="1" noChangeArrowheads="1"/>
          </p:cNvPicPr>
          <p:nvPr/>
        </p:nvPicPr>
        <p:blipFill>
          <a:blip r:embed="rId3" cstate="print"/>
          <a:srcRect t="2441"/>
          <a:stretch>
            <a:fillRect/>
          </a:stretch>
        </p:blipFill>
        <p:spPr bwMode="auto">
          <a:xfrm>
            <a:off x="152400" y="3705876"/>
            <a:ext cx="3657600" cy="2771124"/>
          </a:xfrm>
          <a:prstGeom prst="rect">
            <a:avLst/>
          </a:prstGeom>
          <a:noFill/>
          <a:ln w="38100" algn="ctr">
            <a:solidFill>
              <a:srgbClr val="6699FF"/>
            </a:solidFill>
            <a:miter lim="800000"/>
            <a:headEnd/>
            <a:tailEnd/>
          </a:ln>
          <a:effectLst/>
        </p:spPr>
      </p:pic>
      <p:sp>
        <p:nvSpPr>
          <p:cNvPr id="82946" name="Rectangle 2"/>
          <p:cNvSpPr>
            <a:spLocks noGrp="1" noChangeArrowheads="1"/>
          </p:cNvSpPr>
          <p:nvPr>
            <p:ph type="title"/>
          </p:nvPr>
        </p:nvSpPr>
        <p:spPr>
          <a:xfrm>
            <a:off x="381000" y="222250"/>
            <a:ext cx="9144000" cy="692150"/>
          </a:xfrm>
        </p:spPr>
        <p:txBody>
          <a:bodyPr/>
          <a:lstStyle/>
          <a:p>
            <a:pPr algn="l"/>
            <a:r>
              <a:rPr lang="en-GB" dirty="0">
                <a:cs typeface="Arial" pitchFamily="34" charset="0"/>
              </a:rPr>
              <a:t>Electron Performance Results</a:t>
            </a:r>
          </a:p>
        </p:txBody>
      </p:sp>
      <p:pic>
        <p:nvPicPr>
          <p:cNvPr id="82948" name="Picture 4"/>
          <p:cNvPicPr>
            <a:picLocks noChangeAspect="1" noChangeArrowheads="1"/>
          </p:cNvPicPr>
          <p:nvPr/>
        </p:nvPicPr>
        <p:blipFill>
          <a:blip r:embed="rId4" cstate="print"/>
          <a:srcRect/>
          <a:stretch>
            <a:fillRect/>
          </a:stretch>
        </p:blipFill>
        <p:spPr bwMode="auto">
          <a:xfrm>
            <a:off x="433754" y="904084"/>
            <a:ext cx="3949634" cy="2677316"/>
          </a:xfrm>
          <a:prstGeom prst="rect">
            <a:avLst/>
          </a:prstGeom>
          <a:noFill/>
          <a:ln w="38100" algn="ctr">
            <a:solidFill>
              <a:srgbClr val="FF9933"/>
            </a:solidFill>
            <a:miter lim="800000"/>
            <a:headEnd/>
            <a:tailEnd/>
          </a:ln>
          <a:effectLst/>
        </p:spPr>
      </p:pic>
      <p:pic>
        <p:nvPicPr>
          <p:cNvPr id="82949" name="Picture 5"/>
          <p:cNvPicPr>
            <a:picLocks noChangeAspect="1" noChangeArrowheads="1"/>
          </p:cNvPicPr>
          <p:nvPr/>
        </p:nvPicPr>
        <p:blipFill>
          <a:blip r:embed="rId5" cstate="print"/>
          <a:srcRect/>
          <a:stretch>
            <a:fillRect/>
          </a:stretch>
        </p:blipFill>
        <p:spPr bwMode="auto">
          <a:xfrm>
            <a:off x="4876800" y="922794"/>
            <a:ext cx="3919905" cy="2658606"/>
          </a:xfrm>
          <a:prstGeom prst="rect">
            <a:avLst/>
          </a:prstGeom>
          <a:noFill/>
          <a:ln w="38100" algn="ctr">
            <a:solidFill>
              <a:schemeClr val="hlink"/>
            </a:solidFill>
            <a:miter lim="800000"/>
            <a:headEnd/>
            <a:tailEnd/>
          </a:ln>
          <a:effectLst/>
        </p:spPr>
      </p:pic>
      <p:pic>
        <p:nvPicPr>
          <p:cNvPr id="82957" name="Picture 13"/>
          <p:cNvPicPr>
            <a:picLocks noChangeAspect="1" noChangeArrowheads="1"/>
          </p:cNvPicPr>
          <p:nvPr/>
        </p:nvPicPr>
        <p:blipFill>
          <a:blip r:embed="rId6" cstate="print"/>
          <a:srcRect/>
          <a:stretch>
            <a:fillRect/>
          </a:stretch>
        </p:blipFill>
        <p:spPr bwMode="auto">
          <a:xfrm>
            <a:off x="6019800" y="3657600"/>
            <a:ext cx="2630182" cy="2733675"/>
          </a:xfrm>
          <a:prstGeom prst="rect">
            <a:avLst/>
          </a:prstGeom>
          <a:noFill/>
          <a:ln w="38100" algn="ctr">
            <a:solidFill>
              <a:srgbClr val="6699FF"/>
            </a:solidFill>
            <a:miter lim="800000"/>
            <a:headEnd/>
            <a:tailEnd/>
          </a:ln>
          <a:effectLst/>
        </p:spPr>
      </p:pic>
      <p:sp>
        <p:nvSpPr>
          <p:cNvPr id="82962" name="Rectangle 18"/>
          <p:cNvSpPr>
            <a:spLocks noChangeArrowheads="1"/>
          </p:cNvSpPr>
          <p:nvPr/>
        </p:nvSpPr>
        <p:spPr bwMode="auto">
          <a:xfrm>
            <a:off x="3072912" y="4884003"/>
            <a:ext cx="2794488" cy="830997"/>
          </a:xfrm>
          <a:prstGeom prst="rect">
            <a:avLst/>
          </a:prstGeom>
          <a:solidFill>
            <a:schemeClr val="accent1"/>
          </a:solidFill>
          <a:ln w="38100" algn="ctr">
            <a:noFill/>
            <a:miter lim="800000"/>
            <a:headEnd/>
            <a:tailEnd/>
          </a:ln>
          <a:effectLst/>
        </p:spPr>
        <p:txBody>
          <a:bodyPr wrap="square" lIns="0" rIns="0">
            <a:spAutoFit/>
          </a:bodyPr>
          <a:lstStyle/>
          <a:p>
            <a:pPr algn="ctr"/>
            <a:r>
              <a:rPr lang="en-GB" sz="1600" dirty="0"/>
              <a:t>forward-central Zs</a:t>
            </a:r>
          </a:p>
          <a:p>
            <a:pPr algn="ctr"/>
            <a:r>
              <a:rPr lang="en-GB" sz="1600" u="none" dirty="0"/>
              <a:t>electrons above the tracker acceptance</a:t>
            </a:r>
            <a:endParaRPr lang="en-US" sz="1600" u="none" dirty="0"/>
          </a:p>
        </p:txBody>
      </p:sp>
      <p:sp>
        <p:nvSpPr>
          <p:cNvPr id="82963" name="Rectangle 19"/>
          <p:cNvSpPr>
            <a:spLocks noChangeArrowheads="1"/>
          </p:cNvSpPr>
          <p:nvPr/>
        </p:nvSpPr>
        <p:spPr bwMode="auto">
          <a:xfrm>
            <a:off x="4419600" y="5791200"/>
            <a:ext cx="1418209" cy="276999"/>
          </a:xfrm>
          <a:prstGeom prst="rect">
            <a:avLst/>
          </a:prstGeom>
          <a:noFill/>
          <a:ln w="38100" algn="ctr">
            <a:noFill/>
            <a:miter lim="800000"/>
            <a:headEnd/>
            <a:tailEnd/>
          </a:ln>
          <a:effectLst/>
        </p:spPr>
        <p:txBody>
          <a:bodyPr wrap="none" lIns="0" rIns="0" anchor="ctr">
            <a:spAutoFit/>
          </a:bodyPr>
          <a:lstStyle/>
          <a:p>
            <a:pPr>
              <a:spcBef>
                <a:spcPct val="0"/>
              </a:spcBef>
              <a:buSzTx/>
              <a:buFontTx/>
              <a:buNone/>
            </a:pPr>
            <a:r>
              <a:rPr lang="en-US" sz="1200" b="1" u="none"/>
              <a:t>ATLAS-CONF-2011-041</a:t>
            </a:r>
            <a:r>
              <a:rPr lang="en-US" sz="1200"/>
              <a:t> </a:t>
            </a:r>
          </a:p>
        </p:txBody>
      </p:sp>
      <p:sp>
        <p:nvSpPr>
          <p:cNvPr id="15" name="Date Placeholder 14"/>
          <p:cNvSpPr>
            <a:spLocks noGrp="1"/>
          </p:cNvSpPr>
          <p:nvPr>
            <p:ph type="dt" sz="half" idx="10"/>
          </p:nvPr>
        </p:nvSpPr>
        <p:spPr/>
        <p:txBody>
          <a:bodyPr/>
          <a:lstStyle/>
          <a:p>
            <a:r>
              <a:rPr lang="en-US" smtClean="0"/>
              <a:t>18/5/2011</a:t>
            </a:r>
            <a:endParaRPr lang="en-US"/>
          </a:p>
        </p:txBody>
      </p:sp>
      <p:sp>
        <p:nvSpPr>
          <p:cNvPr id="17" name="Footer Placeholder 16"/>
          <p:cNvSpPr>
            <a:spLocks noGrp="1"/>
          </p:cNvSpPr>
          <p:nvPr>
            <p:ph type="ftr" sz="quarter" idx="11"/>
          </p:nvPr>
        </p:nvSpPr>
        <p:spPr/>
        <p:txBody>
          <a:bodyPr/>
          <a:lstStyle/>
          <a:p>
            <a:r>
              <a:rPr lang="en-US" smtClean="0"/>
              <a:t>Monica D'Onofrio, West Coast ATLAS Forum 2011</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5"/>
          <p:cNvSpPr>
            <a:spLocks noGrp="1"/>
          </p:cNvSpPr>
          <p:nvPr>
            <p:ph type="sldNum" sz="quarter" idx="12"/>
          </p:nvPr>
        </p:nvSpPr>
        <p:spPr/>
        <p:txBody>
          <a:bodyPr/>
          <a:lstStyle/>
          <a:p>
            <a:fld id="{9D9DFF4D-9C38-480A-969B-233ED1CEF3BC}" type="slidenum">
              <a:rPr lang="en-US"/>
              <a:pPr/>
              <a:t>43</a:t>
            </a:fld>
            <a:endParaRPr lang="en-US"/>
          </a:p>
        </p:txBody>
      </p:sp>
      <p:sp>
        <p:nvSpPr>
          <p:cNvPr id="89090" name="Rectangle 2"/>
          <p:cNvSpPr>
            <a:spLocks noGrp="1" noChangeArrowheads="1"/>
          </p:cNvSpPr>
          <p:nvPr>
            <p:ph type="title"/>
          </p:nvPr>
        </p:nvSpPr>
        <p:spPr>
          <a:xfrm>
            <a:off x="381000" y="217487"/>
            <a:ext cx="9144000" cy="620713"/>
          </a:xfrm>
        </p:spPr>
        <p:txBody>
          <a:bodyPr/>
          <a:lstStyle/>
          <a:p>
            <a:r>
              <a:rPr lang="en-GB" sz="3200" dirty="0"/>
              <a:t>ID and </a:t>
            </a:r>
            <a:r>
              <a:rPr lang="en-GB" sz="3200" dirty="0" err="1"/>
              <a:t>Muon</a:t>
            </a:r>
            <a:r>
              <a:rPr lang="en-GB" sz="3200" dirty="0"/>
              <a:t> Combined </a:t>
            </a:r>
            <a:r>
              <a:rPr lang="en-GB" sz="3200" dirty="0" smtClean="0"/>
              <a:t>Performance</a:t>
            </a:r>
            <a:endParaRPr lang="en-US" sz="3200" dirty="0"/>
          </a:p>
        </p:txBody>
      </p:sp>
      <p:pic>
        <p:nvPicPr>
          <p:cNvPr id="89092" name="Picture 4"/>
          <p:cNvPicPr>
            <a:picLocks noChangeAspect="1" noChangeArrowheads="1"/>
          </p:cNvPicPr>
          <p:nvPr/>
        </p:nvPicPr>
        <p:blipFill>
          <a:blip r:embed="rId4" cstate="print"/>
          <a:srcRect/>
          <a:stretch>
            <a:fillRect/>
          </a:stretch>
        </p:blipFill>
        <p:spPr bwMode="auto">
          <a:xfrm>
            <a:off x="5257800" y="1192702"/>
            <a:ext cx="3415812" cy="2666510"/>
          </a:xfrm>
          <a:prstGeom prst="rect">
            <a:avLst/>
          </a:prstGeom>
          <a:noFill/>
          <a:ln w="9525" algn="ctr">
            <a:noFill/>
            <a:miter lim="800000"/>
            <a:headEnd/>
            <a:tailEnd/>
          </a:ln>
          <a:effectLst/>
        </p:spPr>
      </p:pic>
      <p:pic>
        <p:nvPicPr>
          <p:cNvPr id="89093" name="Picture 5"/>
          <p:cNvPicPr>
            <a:picLocks noChangeAspect="1" noChangeArrowheads="1"/>
          </p:cNvPicPr>
          <p:nvPr/>
        </p:nvPicPr>
        <p:blipFill>
          <a:blip r:embed="rId5" cstate="print"/>
          <a:srcRect l="3333" r="1999" b="5907"/>
          <a:stretch>
            <a:fillRect/>
          </a:stretch>
        </p:blipFill>
        <p:spPr bwMode="auto">
          <a:xfrm>
            <a:off x="161272" y="990600"/>
            <a:ext cx="3764058" cy="2743200"/>
          </a:xfrm>
          <a:prstGeom prst="rect">
            <a:avLst/>
          </a:prstGeom>
          <a:noFill/>
          <a:ln w="57150" algn="ctr">
            <a:noFill/>
            <a:miter lim="800000"/>
            <a:headEnd/>
            <a:tailEnd/>
          </a:ln>
          <a:effectLst/>
        </p:spPr>
      </p:pic>
      <p:sp>
        <p:nvSpPr>
          <p:cNvPr id="89094" name="Rectangle 6"/>
          <p:cNvSpPr>
            <a:spLocks noChangeArrowheads="1"/>
          </p:cNvSpPr>
          <p:nvPr/>
        </p:nvSpPr>
        <p:spPr bwMode="auto">
          <a:xfrm>
            <a:off x="309065" y="773668"/>
            <a:ext cx="3958135" cy="369332"/>
          </a:xfrm>
          <a:prstGeom prst="rect">
            <a:avLst/>
          </a:prstGeom>
          <a:noFill/>
          <a:ln w="9525" algn="ctr">
            <a:noFill/>
            <a:miter lim="800000"/>
            <a:headEnd/>
            <a:tailEnd/>
          </a:ln>
          <a:effectLst/>
        </p:spPr>
        <p:txBody>
          <a:bodyPr wrap="none">
            <a:spAutoFit/>
          </a:bodyPr>
          <a:lstStyle/>
          <a:p>
            <a:r>
              <a:rPr lang="en-US" u="none" dirty="0"/>
              <a:t>Low </a:t>
            </a:r>
            <a:r>
              <a:rPr lang="en-US" i="1" u="none" dirty="0" err="1"/>
              <a:t>p</a:t>
            </a:r>
            <a:r>
              <a:rPr lang="en-US" u="none" baseline="-25000" dirty="0" err="1"/>
              <a:t>T</a:t>
            </a:r>
            <a:r>
              <a:rPr lang="en-US" u="none" dirty="0"/>
              <a:t> efficiency from J/</a:t>
            </a:r>
            <a:r>
              <a:rPr lang="en-US" u="none" dirty="0" err="1"/>
              <a:t>ψ→μμ</a:t>
            </a:r>
            <a:r>
              <a:rPr lang="en-US" u="none" dirty="0"/>
              <a:t> decays</a:t>
            </a:r>
          </a:p>
        </p:txBody>
      </p:sp>
      <p:sp>
        <p:nvSpPr>
          <p:cNvPr id="89095" name="Rectangle 7"/>
          <p:cNvSpPr>
            <a:spLocks noChangeArrowheads="1"/>
          </p:cNvSpPr>
          <p:nvPr/>
        </p:nvSpPr>
        <p:spPr bwMode="auto">
          <a:xfrm>
            <a:off x="5181600" y="773668"/>
            <a:ext cx="3789820" cy="369332"/>
          </a:xfrm>
          <a:prstGeom prst="rect">
            <a:avLst/>
          </a:prstGeom>
          <a:noFill/>
          <a:ln w="9525" algn="ctr">
            <a:noFill/>
            <a:miter lim="800000"/>
            <a:headEnd/>
            <a:tailEnd/>
          </a:ln>
          <a:effectLst/>
        </p:spPr>
        <p:txBody>
          <a:bodyPr wrap="none">
            <a:spAutoFit/>
          </a:bodyPr>
          <a:lstStyle/>
          <a:p>
            <a:r>
              <a:rPr lang="en-US" u="none" dirty="0"/>
              <a:t>High </a:t>
            </a:r>
            <a:r>
              <a:rPr lang="en-US" u="none" dirty="0" err="1"/>
              <a:t>p</a:t>
            </a:r>
            <a:r>
              <a:rPr lang="en-US" u="none" baseline="-25000" dirty="0" err="1"/>
              <a:t>T</a:t>
            </a:r>
            <a:r>
              <a:rPr lang="en-US" u="none" dirty="0"/>
              <a:t> efficiency from </a:t>
            </a:r>
            <a:r>
              <a:rPr lang="en-US" u="none" dirty="0" err="1"/>
              <a:t>Z→μμ</a:t>
            </a:r>
            <a:r>
              <a:rPr lang="en-US" u="none" dirty="0"/>
              <a:t> decays</a:t>
            </a:r>
          </a:p>
        </p:txBody>
      </p:sp>
      <p:sp>
        <p:nvSpPr>
          <p:cNvPr id="89096" name="Rectangle 8"/>
          <p:cNvSpPr>
            <a:spLocks noChangeArrowheads="1"/>
          </p:cNvSpPr>
          <p:nvPr/>
        </p:nvSpPr>
        <p:spPr bwMode="auto">
          <a:xfrm>
            <a:off x="52754" y="3789364"/>
            <a:ext cx="4519246" cy="369332"/>
          </a:xfrm>
          <a:prstGeom prst="rect">
            <a:avLst/>
          </a:prstGeom>
          <a:noFill/>
          <a:ln w="9525" algn="ctr">
            <a:noFill/>
            <a:miter lim="800000"/>
            <a:headEnd/>
            <a:tailEnd/>
          </a:ln>
          <a:effectLst/>
        </p:spPr>
        <p:txBody>
          <a:bodyPr>
            <a:spAutoFit/>
          </a:bodyPr>
          <a:lstStyle/>
          <a:p>
            <a:r>
              <a:rPr lang="en-US" u="none">
                <a:solidFill>
                  <a:schemeClr val="accent5">
                    <a:lumMod val="50000"/>
                  </a:schemeClr>
                </a:solidFill>
              </a:rPr>
              <a:t>Efficiency understood down to very low p</a:t>
            </a:r>
            <a:r>
              <a:rPr lang="en-US" u="none" baseline="-25000">
                <a:solidFill>
                  <a:schemeClr val="accent5">
                    <a:lumMod val="50000"/>
                  </a:schemeClr>
                </a:solidFill>
              </a:rPr>
              <a:t>T</a:t>
            </a:r>
            <a:endParaRPr lang="en-US" u="none">
              <a:solidFill>
                <a:schemeClr val="accent5">
                  <a:lumMod val="50000"/>
                </a:schemeClr>
              </a:solidFill>
            </a:endParaRPr>
          </a:p>
        </p:txBody>
      </p:sp>
      <p:pic>
        <p:nvPicPr>
          <p:cNvPr id="89098" name="Picture 10"/>
          <p:cNvPicPr>
            <a:picLocks noChangeAspect="1" noChangeArrowheads="1"/>
          </p:cNvPicPr>
          <p:nvPr/>
        </p:nvPicPr>
        <p:blipFill>
          <a:blip r:embed="rId6" cstate="print"/>
          <a:srcRect/>
          <a:stretch>
            <a:fillRect/>
          </a:stretch>
        </p:blipFill>
        <p:spPr bwMode="auto">
          <a:xfrm>
            <a:off x="313682" y="4114800"/>
            <a:ext cx="3181261" cy="2419351"/>
          </a:xfrm>
          <a:prstGeom prst="rect">
            <a:avLst/>
          </a:prstGeom>
          <a:noFill/>
          <a:ln w="57150" algn="ctr">
            <a:noFill/>
            <a:miter lim="800000"/>
            <a:headEnd/>
            <a:tailEnd/>
          </a:ln>
          <a:effectLst/>
        </p:spPr>
      </p:pic>
      <p:sp>
        <p:nvSpPr>
          <p:cNvPr id="89099" name="Rectangle 11"/>
          <p:cNvSpPr>
            <a:spLocks noChangeArrowheads="1"/>
          </p:cNvSpPr>
          <p:nvPr/>
        </p:nvSpPr>
        <p:spPr bwMode="auto">
          <a:xfrm>
            <a:off x="4418135" y="5638800"/>
            <a:ext cx="4725865" cy="892552"/>
          </a:xfrm>
          <a:prstGeom prst="rect">
            <a:avLst/>
          </a:prstGeom>
          <a:noFill/>
          <a:ln w="38100" algn="ctr">
            <a:noFill/>
            <a:miter lim="800000"/>
            <a:headEnd/>
            <a:tailEnd/>
          </a:ln>
          <a:effectLst/>
        </p:spPr>
        <p:txBody>
          <a:bodyPr wrap="square">
            <a:spAutoFit/>
          </a:bodyPr>
          <a:lstStyle/>
          <a:p>
            <a:r>
              <a:rPr lang="en-GB"/>
              <a:t>Improved momentum scale and resolution</a:t>
            </a:r>
          </a:p>
          <a:p>
            <a:r>
              <a:rPr lang="en-GB" sz="1600" u="none"/>
              <a:t>muon scale uncertainty is &lt; 1%</a:t>
            </a:r>
          </a:p>
          <a:p>
            <a:r>
              <a:rPr lang="en-GB" sz="1600" u="none"/>
              <a:t>dimuon mass resolution 1.8% barrel and 3% end-cap</a:t>
            </a:r>
            <a:endParaRPr lang="en-US" sz="1600" u="none"/>
          </a:p>
        </p:txBody>
      </p:sp>
      <p:sp>
        <p:nvSpPr>
          <p:cNvPr id="89100" name="Rectangle 12"/>
          <p:cNvSpPr>
            <a:spLocks noChangeArrowheads="1"/>
          </p:cNvSpPr>
          <p:nvPr/>
        </p:nvSpPr>
        <p:spPr bwMode="auto">
          <a:xfrm>
            <a:off x="0" y="5486400"/>
            <a:ext cx="1665841" cy="246221"/>
          </a:xfrm>
          <a:prstGeom prst="rect">
            <a:avLst/>
          </a:prstGeom>
          <a:noFill/>
          <a:ln w="9525" algn="ctr">
            <a:noFill/>
            <a:miter lim="800000"/>
            <a:headEnd/>
            <a:tailEnd/>
          </a:ln>
          <a:effectLst/>
        </p:spPr>
        <p:txBody>
          <a:bodyPr wrap="none">
            <a:spAutoFit/>
          </a:bodyPr>
          <a:lstStyle/>
          <a:p>
            <a:r>
              <a:rPr lang="en-US" sz="1000" u="none" dirty="0"/>
              <a:t>ATLAS-COM-CONF-2011-003</a:t>
            </a:r>
          </a:p>
        </p:txBody>
      </p:sp>
      <p:sp>
        <p:nvSpPr>
          <p:cNvPr id="89101" name="Rectangle 13"/>
          <p:cNvSpPr>
            <a:spLocks noChangeArrowheads="1"/>
          </p:cNvSpPr>
          <p:nvPr/>
        </p:nvSpPr>
        <p:spPr bwMode="auto">
          <a:xfrm rot="16200000">
            <a:off x="-637122" y="2532956"/>
            <a:ext cx="1792991" cy="307777"/>
          </a:xfrm>
          <a:prstGeom prst="rect">
            <a:avLst/>
          </a:prstGeom>
          <a:noFill/>
          <a:ln w="9525" algn="ctr">
            <a:noFill/>
            <a:miter lim="800000"/>
            <a:headEnd/>
            <a:tailEnd/>
          </a:ln>
          <a:effectLst/>
        </p:spPr>
        <p:txBody>
          <a:bodyPr wrap="none">
            <a:spAutoFit/>
          </a:bodyPr>
          <a:lstStyle/>
          <a:p>
            <a:r>
              <a:rPr lang="en-US" sz="1400" u="none"/>
              <a:t>ATLAS-CONF-2011-021</a:t>
            </a:r>
          </a:p>
        </p:txBody>
      </p:sp>
      <p:sp>
        <p:nvSpPr>
          <p:cNvPr id="89104" name="Rectangle 16"/>
          <p:cNvSpPr>
            <a:spLocks noChangeArrowheads="1"/>
          </p:cNvSpPr>
          <p:nvPr/>
        </p:nvSpPr>
        <p:spPr bwMode="auto">
          <a:xfrm>
            <a:off x="5237285" y="3859213"/>
            <a:ext cx="3958135" cy="369332"/>
          </a:xfrm>
          <a:prstGeom prst="rect">
            <a:avLst/>
          </a:prstGeom>
          <a:noFill/>
          <a:ln w="9525" algn="ctr">
            <a:noFill/>
            <a:miter lim="800000"/>
            <a:headEnd/>
            <a:tailEnd/>
          </a:ln>
          <a:effectLst/>
        </p:spPr>
        <p:txBody>
          <a:bodyPr wrap="none">
            <a:spAutoFit/>
          </a:bodyPr>
          <a:lstStyle/>
          <a:p>
            <a:r>
              <a:rPr lang="en-GB" u="none"/>
              <a:t>Present understanding of ID alignment</a:t>
            </a:r>
            <a:endParaRPr lang="en-US" u="none"/>
          </a:p>
        </p:txBody>
      </p:sp>
      <p:pic>
        <p:nvPicPr>
          <p:cNvPr id="89103" name="Picture 15"/>
          <p:cNvPicPr>
            <a:picLocks noChangeAspect="1" noChangeArrowheads="1"/>
          </p:cNvPicPr>
          <p:nvPr/>
        </p:nvPicPr>
        <p:blipFill>
          <a:blip r:embed="rId7" cstate="print"/>
          <a:srcRect/>
          <a:stretch>
            <a:fillRect/>
          </a:stretch>
        </p:blipFill>
        <p:spPr bwMode="auto">
          <a:xfrm>
            <a:off x="5867400" y="4157665"/>
            <a:ext cx="2929304" cy="1450830"/>
          </a:xfrm>
          <a:prstGeom prst="rect">
            <a:avLst/>
          </a:prstGeom>
          <a:noFill/>
          <a:ln w="9525">
            <a:noFill/>
            <a:miter lim="800000"/>
            <a:headEnd/>
            <a:tailEnd/>
          </a:ln>
          <a:effectLst/>
        </p:spPr>
      </p:pic>
      <p:sp>
        <p:nvSpPr>
          <p:cNvPr id="89112" name="Rectangle 24"/>
          <p:cNvSpPr>
            <a:spLocks noChangeArrowheads="1"/>
          </p:cNvSpPr>
          <p:nvPr/>
        </p:nvSpPr>
        <p:spPr bwMode="auto">
          <a:xfrm>
            <a:off x="3810000" y="1912203"/>
            <a:ext cx="1600200" cy="830997"/>
          </a:xfrm>
          <a:prstGeom prst="rect">
            <a:avLst/>
          </a:prstGeom>
          <a:noFill/>
          <a:ln w="38100" algn="ctr">
            <a:noFill/>
            <a:miter lim="800000"/>
            <a:headEnd/>
            <a:tailEnd/>
          </a:ln>
          <a:effectLst/>
        </p:spPr>
        <p:txBody>
          <a:bodyPr wrap="square" lIns="0" rIns="0" anchor="ctr">
            <a:spAutoFit/>
          </a:bodyPr>
          <a:lstStyle/>
          <a:p>
            <a:pPr algn="ctr"/>
            <a:r>
              <a:rPr lang="en-GB" sz="1600" b="1" dirty="0" smtClean="0"/>
              <a:t>Very good description of  </a:t>
            </a:r>
            <a:r>
              <a:rPr lang="en-GB" sz="1600" b="1" u="none" dirty="0" smtClean="0"/>
              <a:t>alignment in MC</a:t>
            </a:r>
            <a:endParaRPr lang="en-US" sz="1600" b="1" u="none" dirty="0"/>
          </a:p>
        </p:txBody>
      </p:sp>
      <p:sp>
        <p:nvSpPr>
          <p:cNvPr id="89115" name="Rectangle 27"/>
          <p:cNvSpPr>
            <a:spLocks noChangeArrowheads="1"/>
          </p:cNvSpPr>
          <p:nvPr/>
        </p:nvSpPr>
        <p:spPr bwMode="auto">
          <a:xfrm rot="16200000">
            <a:off x="7827180" y="2041009"/>
            <a:ext cx="2128083" cy="369332"/>
          </a:xfrm>
          <a:prstGeom prst="rect">
            <a:avLst/>
          </a:prstGeom>
          <a:solidFill>
            <a:srgbClr val="FFFF66"/>
          </a:solidFill>
          <a:ln w="38100" algn="ctr">
            <a:noFill/>
            <a:miter lim="800000"/>
            <a:headEnd/>
            <a:tailEnd/>
          </a:ln>
          <a:effectLst/>
        </p:spPr>
        <p:txBody>
          <a:bodyPr wrap="none" lIns="0" rIns="0">
            <a:spAutoFit/>
          </a:bodyPr>
          <a:lstStyle/>
          <a:p>
            <a:r>
              <a:rPr lang="en-GB" u="none"/>
              <a:t>ATLAS-CONF-2011-046</a:t>
            </a:r>
          </a:p>
        </p:txBody>
      </p:sp>
      <p:sp>
        <p:nvSpPr>
          <p:cNvPr id="89116" name="Rectangle 28"/>
          <p:cNvSpPr>
            <a:spLocks noChangeArrowheads="1"/>
          </p:cNvSpPr>
          <p:nvPr/>
        </p:nvSpPr>
        <p:spPr bwMode="auto">
          <a:xfrm>
            <a:off x="3508131" y="4562476"/>
            <a:ext cx="2335576" cy="584775"/>
          </a:xfrm>
          <a:prstGeom prst="rect">
            <a:avLst/>
          </a:prstGeom>
          <a:solidFill>
            <a:schemeClr val="bg1"/>
          </a:solidFill>
          <a:ln w="38100" algn="ctr">
            <a:noFill/>
            <a:miter lim="800000"/>
            <a:headEnd/>
            <a:tailEnd/>
          </a:ln>
          <a:effectLst/>
        </p:spPr>
        <p:txBody>
          <a:bodyPr wrap="none" lIns="0" rIns="0">
            <a:spAutoFit/>
          </a:bodyPr>
          <a:lstStyle/>
          <a:p>
            <a:r>
              <a:rPr lang="en-GB" sz="1600" u="none"/>
              <a:t>Smear MC hit uncertainties</a:t>
            </a:r>
          </a:p>
          <a:p>
            <a:endParaRPr lang="en-US" sz="1600" u="none"/>
          </a:p>
        </p:txBody>
      </p:sp>
      <p:graphicFrame>
        <p:nvGraphicFramePr>
          <p:cNvPr id="89117" name="Object 29"/>
          <p:cNvGraphicFramePr>
            <a:graphicFrameLocks noChangeAspect="1"/>
          </p:cNvGraphicFramePr>
          <p:nvPr/>
        </p:nvGraphicFramePr>
        <p:xfrm>
          <a:off x="4022481" y="4862529"/>
          <a:ext cx="1311519" cy="700071"/>
        </p:xfrm>
        <a:graphic>
          <a:graphicData uri="http://schemas.openxmlformats.org/presentationml/2006/ole">
            <p:oleObj spid="_x0000_s142338" name="Equation" r:id="rId8" imgW="825480" imgH="406080" progId="Equation.3">
              <p:embed/>
            </p:oleObj>
          </a:graphicData>
        </a:graphic>
      </p:graphicFrame>
      <p:sp>
        <p:nvSpPr>
          <p:cNvPr id="19" name="Date Placeholder 18"/>
          <p:cNvSpPr>
            <a:spLocks noGrp="1"/>
          </p:cNvSpPr>
          <p:nvPr>
            <p:ph type="dt" sz="half" idx="10"/>
          </p:nvPr>
        </p:nvSpPr>
        <p:spPr/>
        <p:txBody>
          <a:bodyPr/>
          <a:lstStyle/>
          <a:p>
            <a:r>
              <a:rPr lang="en-US" smtClean="0"/>
              <a:t>18/5/2011</a:t>
            </a:r>
            <a:endParaRPr lang="en-US" dirty="0"/>
          </a:p>
        </p:txBody>
      </p:sp>
      <p:sp>
        <p:nvSpPr>
          <p:cNvPr id="21" name="Footer Placeholder 20"/>
          <p:cNvSpPr>
            <a:spLocks noGrp="1"/>
          </p:cNvSpPr>
          <p:nvPr>
            <p:ph type="ftr" sz="quarter" idx="11"/>
          </p:nvPr>
        </p:nvSpPr>
        <p:spPr/>
        <p:txBody>
          <a:bodyPr/>
          <a:lstStyle/>
          <a:p>
            <a:r>
              <a:rPr lang="en-US" smtClean="0"/>
              <a:t>Monica D'Onofrio, West Coast ATLAS Forum 2011</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4B917AF3-F92F-404F-9D69-FB5FF3070FAA}" type="slidenum">
              <a:rPr lang="en-US"/>
              <a:pPr/>
              <a:t>44</a:t>
            </a:fld>
            <a:endParaRPr lang="en-US"/>
          </a:p>
        </p:txBody>
      </p:sp>
      <p:pic>
        <p:nvPicPr>
          <p:cNvPr id="13326" name="Picture 14"/>
          <p:cNvPicPr>
            <a:picLocks noChangeAspect="1" noChangeArrowheads="1"/>
          </p:cNvPicPr>
          <p:nvPr/>
        </p:nvPicPr>
        <p:blipFill>
          <a:blip r:embed="rId3" cstate="print"/>
          <a:srcRect/>
          <a:stretch>
            <a:fillRect/>
          </a:stretch>
        </p:blipFill>
        <p:spPr bwMode="auto">
          <a:xfrm>
            <a:off x="52754" y="765175"/>
            <a:ext cx="5016012" cy="3919538"/>
          </a:xfrm>
          <a:prstGeom prst="rect">
            <a:avLst/>
          </a:prstGeom>
          <a:noFill/>
          <a:ln w="38100" algn="ctr">
            <a:noFill/>
            <a:miter lim="800000"/>
            <a:headEnd/>
            <a:tailEnd/>
          </a:ln>
          <a:effectLst/>
        </p:spPr>
      </p:pic>
      <p:sp>
        <p:nvSpPr>
          <p:cNvPr id="13314" name="Rectangle 2"/>
          <p:cNvSpPr>
            <a:spLocks noGrp="1" noChangeArrowheads="1"/>
          </p:cNvSpPr>
          <p:nvPr>
            <p:ph type="title"/>
          </p:nvPr>
        </p:nvSpPr>
        <p:spPr/>
        <p:txBody>
          <a:bodyPr/>
          <a:lstStyle/>
          <a:p>
            <a:pPr algn="l"/>
            <a:r>
              <a:rPr lang="en-GB"/>
              <a:t>Jet Energy Scale</a:t>
            </a:r>
            <a:endParaRPr lang="en-US"/>
          </a:p>
        </p:txBody>
      </p:sp>
      <p:sp>
        <p:nvSpPr>
          <p:cNvPr id="13317" name="Text Box 5"/>
          <p:cNvSpPr txBox="1">
            <a:spLocks noChangeArrowheads="1"/>
          </p:cNvSpPr>
          <p:nvPr/>
        </p:nvSpPr>
        <p:spPr bwMode="auto">
          <a:xfrm>
            <a:off x="2916115" y="2133601"/>
            <a:ext cx="761747" cy="369332"/>
          </a:xfrm>
          <a:prstGeom prst="rect">
            <a:avLst/>
          </a:prstGeom>
          <a:noFill/>
          <a:ln w="9525" algn="ctr">
            <a:noFill/>
            <a:miter lim="800000"/>
            <a:headEnd/>
            <a:tailEnd/>
          </a:ln>
          <a:effectLst/>
        </p:spPr>
        <p:txBody>
          <a:bodyPr wrap="none">
            <a:spAutoFit/>
          </a:bodyPr>
          <a:lstStyle/>
          <a:p>
            <a:r>
              <a:rPr lang="en-GB" u="none"/>
              <a:t>barrel</a:t>
            </a:r>
            <a:endParaRPr lang="en-US" u="none"/>
          </a:p>
        </p:txBody>
      </p:sp>
      <p:sp>
        <p:nvSpPr>
          <p:cNvPr id="13318" name="Line 6"/>
          <p:cNvSpPr>
            <a:spLocks noChangeShapeType="1"/>
          </p:cNvSpPr>
          <p:nvPr/>
        </p:nvSpPr>
        <p:spPr bwMode="auto">
          <a:xfrm>
            <a:off x="716574" y="3284538"/>
            <a:ext cx="4466492" cy="0"/>
          </a:xfrm>
          <a:prstGeom prst="line">
            <a:avLst/>
          </a:prstGeom>
          <a:noFill/>
          <a:ln w="38100">
            <a:solidFill>
              <a:srgbClr val="CC0066"/>
            </a:solidFill>
            <a:round/>
            <a:headEnd/>
            <a:tailEnd/>
          </a:ln>
          <a:effectLst/>
        </p:spPr>
        <p:txBody>
          <a:bodyPr/>
          <a:lstStyle/>
          <a:p>
            <a:endParaRPr lang="en-US"/>
          </a:p>
        </p:txBody>
      </p:sp>
      <p:sp>
        <p:nvSpPr>
          <p:cNvPr id="13319" name="Text Box 7"/>
          <p:cNvSpPr txBox="1">
            <a:spLocks noChangeArrowheads="1"/>
          </p:cNvSpPr>
          <p:nvPr/>
        </p:nvSpPr>
        <p:spPr bwMode="auto">
          <a:xfrm>
            <a:off x="2179028" y="2781300"/>
            <a:ext cx="484428" cy="461665"/>
          </a:xfrm>
          <a:prstGeom prst="rect">
            <a:avLst/>
          </a:prstGeom>
          <a:solidFill>
            <a:srgbClr val="CC0066"/>
          </a:solidFill>
          <a:ln w="9525" algn="ctr">
            <a:noFill/>
            <a:miter lim="800000"/>
            <a:headEnd/>
            <a:tailEnd/>
          </a:ln>
          <a:effectLst/>
        </p:spPr>
        <p:txBody>
          <a:bodyPr wrap="none">
            <a:spAutoFit/>
          </a:bodyPr>
          <a:lstStyle/>
          <a:p>
            <a:r>
              <a:rPr lang="en-GB" sz="2400" b="1" u="none">
                <a:solidFill>
                  <a:schemeClr val="bg1"/>
                </a:solidFill>
              </a:rPr>
              <a:t>3%</a:t>
            </a:r>
            <a:endParaRPr lang="en-US" sz="2400" b="1" u="none">
              <a:solidFill>
                <a:schemeClr val="bg1"/>
              </a:solidFill>
            </a:endParaRPr>
          </a:p>
        </p:txBody>
      </p:sp>
      <p:pic>
        <p:nvPicPr>
          <p:cNvPr id="13320" name="Picture 8"/>
          <p:cNvPicPr>
            <a:picLocks noChangeAspect="1" noChangeArrowheads="1"/>
          </p:cNvPicPr>
          <p:nvPr/>
        </p:nvPicPr>
        <p:blipFill>
          <a:blip r:embed="rId4" cstate="print"/>
          <a:srcRect/>
          <a:stretch>
            <a:fillRect/>
          </a:stretch>
        </p:blipFill>
        <p:spPr bwMode="auto">
          <a:xfrm>
            <a:off x="990600" y="4741204"/>
            <a:ext cx="7162800" cy="1583396"/>
          </a:xfrm>
          <a:prstGeom prst="rect">
            <a:avLst/>
          </a:prstGeom>
          <a:noFill/>
          <a:ln w="9525" algn="ctr">
            <a:noFill/>
            <a:miter lim="800000"/>
            <a:headEnd/>
            <a:tailEnd/>
          </a:ln>
          <a:effectLst/>
        </p:spPr>
      </p:pic>
      <p:sp>
        <p:nvSpPr>
          <p:cNvPr id="13322" name="Text Box 10"/>
          <p:cNvSpPr txBox="1">
            <a:spLocks noChangeArrowheads="1"/>
          </p:cNvSpPr>
          <p:nvPr/>
        </p:nvSpPr>
        <p:spPr bwMode="auto">
          <a:xfrm>
            <a:off x="108439" y="4359275"/>
            <a:ext cx="4038991" cy="338554"/>
          </a:xfrm>
          <a:prstGeom prst="rect">
            <a:avLst/>
          </a:prstGeom>
          <a:solidFill>
            <a:schemeClr val="bg1"/>
          </a:solidFill>
          <a:ln w="9525" algn="ctr">
            <a:noFill/>
            <a:miter lim="800000"/>
            <a:headEnd/>
            <a:tailEnd/>
          </a:ln>
          <a:effectLst/>
        </p:spPr>
        <p:txBody>
          <a:bodyPr wrap="none">
            <a:spAutoFit/>
          </a:bodyPr>
          <a:lstStyle/>
          <a:p>
            <a:r>
              <a:rPr lang="en-GB" sz="1600" u="none"/>
              <a:t>Evaluated up to 3.5 TeV in energy and |</a:t>
            </a:r>
            <a:r>
              <a:rPr lang="el-GR" sz="1600" u="none">
                <a:cs typeface="Arial" pitchFamily="34" charset="0"/>
              </a:rPr>
              <a:t>η</a:t>
            </a:r>
            <a:r>
              <a:rPr lang="en-GB" sz="1600" u="none"/>
              <a:t>|&lt;4.5</a:t>
            </a:r>
            <a:endParaRPr lang="en-US" sz="1600" u="none"/>
          </a:p>
        </p:txBody>
      </p:sp>
      <p:sp>
        <p:nvSpPr>
          <p:cNvPr id="13323" name="Text Box 11"/>
          <p:cNvSpPr txBox="1">
            <a:spLocks noChangeArrowheads="1"/>
          </p:cNvSpPr>
          <p:nvPr/>
        </p:nvSpPr>
        <p:spPr bwMode="auto">
          <a:xfrm>
            <a:off x="5867400" y="4114800"/>
            <a:ext cx="2954026" cy="646331"/>
          </a:xfrm>
          <a:prstGeom prst="rect">
            <a:avLst/>
          </a:prstGeom>
          <a:noFill/>
          <a:ln w="38100" algn="ctr">
            <a:noFill/>
            <a:miter lim="800000"/>
            <a:headEnd/>
            <a:tailEnd/>
          </a:ln>
          <a:effectLst/>
        </p:spPr>
        <p:txBody>
          <a:bodyPr wrap="square">
            <a:spAutoFit/>
          </a:bodyPr>
          <a:lstStyle/>
          <a:p>
            <a:r>
              <a:rPr lang="en-GB" u="none" dirty="0"/>
              <a:t>Improved by factor of </a:t>
            </a:r>
            <a:r>
              <a:rPr lang="en-GB" u="none" dirty="0" smtClean="0"/>
              <a:t>2 with respect to previous version</a:t>
            </a:r>
            <a:endParaRPr lang="en-US" u="none" dirty="0"/>
          </a:p>
        </p:txBody>
      </p:sp>
      <p:sp>
        <p:nvSpPr>
          <p:cNvPr id="13325" name="Rectangle 13"/>
          <p:cNvSpPr>
            <a:spLocks noChangeArrowheads="1"/>
          </p:cNvSpPr>
          <p:nvPr/>
        </p:nvSpPr>
        <p:spPr bwMode="auto">
          <a:xfrm>
            <a:off x="6477000" y="381000"/>
            <a:ext cx="2097626" cy="369332"/>
          </a:xfrm>
          <a:prstGeom prst="rect">
            <a:avLst/>
          </a:prstGeom>
          <a:noFill/>
          <a:ln w="38100" algn="ctr">
            <a:noFill/>
            <a:miter lim="800000"/>
            <a:headEnd/>
            <a:tailEnd/>
          </a:ln>
          <a:effectLst/>
        </p:spPr>
        <p:txBody>
          <a:bodyPr wrap="none" lIns="0" rIns="0" anchor="ctr">
            <a:spAutoFit/>
          </a:bodyPr>
          <a:lstStyle/>
          <a:p>
            <a:pPr>
              <a:spcBef>
                <a:spcPct val="0"/>
              </a:spcBef>
              <a:buSzTx/>
              <a:buFontTx/>
              <a:buNone/>
            </a:pPr>
            <a:r>
              <a:rPr lang="en-GB" b="1" u="none" dirty="0">
                <a:solidFill>
                  <a:schemeClr val="accent5">
                    <a:lumMod val="75000"/>
                  </a:schemeClr>
                </a:solidFill>
              </a:rPr>
              <a:t>ATLAS-CONF-2011-032</a:t>
            </a:r>
            <a:endParaRPr lang="en-US" b="1" u="none" dirty="0">
              <a:solidFill>
                <a:schemeClr val="accent5">
                  <a:lumMod val="75000"/>
                </a:schemeClr>
              </a:solidFill>
            </a:endParaRPr>
          </a:p>
        </p:txBody>
      </p:sp>
      <p:pic>
        <p:nvPicPr>
          <p:cNvPr id="13327" name="Picture 15"/>
          <p:cNvPicPr>
            <a:picLocks noChangeAspect="1" noChangeArrowheads="1"/>
          </p:cNvPicPr>
          <p:nvPr/>
        </p:nvPicPr>
        <p:blipFill>
          <a:blip r:embed="rId5" cstate="print"/>
          <a:srcRect/>
          <a:stretch>
            <a:fillRect/>
          </a:stretch>
        </p:blipFill>
        <p:spPr bwMode="auto">
          <a:xfrm>
            <a:off x="5037992" y="1143001"/>
            <a:ext cx="4106008" cy="3048000"/>
          </a:xfrm>
          <a:prstGeom prst="rect">
            <a:avLst/>
          </a:prstGeom>
          <a:noFill/>
          <a:ln w="38100" algn="ctr">
            <a:noFill/>
            <a:miter lim="800000"/>
            <a:headEnd/>
            <a:tailEnd/>
          </a:ln>
          <a:effectLst/>
        </p:spPr>
      </p:pic>
      <p:sp>
        <p:nvSpPr>
          <p:cNvPr id="13328" name="Text Box 16"/>
          <p:cNvSpPr txBox="1">
            <a:spLocks noChangeArrowheads="1"/>
          </p:cNvSpPr>
          <p:nvPr/>
        </p:nvSpPr>
        <p:spPr bwMode="auto">
          <a:xfrm>
            <a:off x="7315200" y="914400"/>
            <a:ext cx="1776127" cy="369332"/>
          </a:xfrm>
          <a:prstGeom prst="rect">
            <a:avLst/>
          </a:prstGeom>
          <a:noFill/>
          <a:ln w="38100" algn="ctr">
            <a:noFill/>
            <a:miter lim="800000"/>
            <a:headEnd/>
            <a:tailEnd/>
          </a:ln>
          <a:effectLst/>
        </p:spPr>
        <p:txBody>
          <a:bodyPr wrap="none" lIns="0" rIns="0">
            <a:spAutoFit/>
          </a:bodyPr>
          <a:lstStyle/>
          <a:p>
            <a:r>
              <a:rPr lang="en-GB" u="none" dirty="0"/>
              <a:t>In-situ calibrations</a:t>
            </a:r>
            <a:endParaRPr lang="en-US" u="none" dirty="0"/>
          </a:p>
        </p:txBody>
      </p:sp>
      <p:sp>
        <p:nvSpPr>
          <p:cNvPr id="14" name="Date Placeholder 13"/>
          <p:cNvSpPr>
            <a:spLocks noGrp="1"/>
          </p:cNvSpPr>
          <p:nvPr>
            <p:ph type="dt" sz="half" idx="10"/>
          </p:nvPr>
        </p:nvSpPr>
        <p:spPr/>
        <p:txBody>
          <a:bodyPr/>
          <a:lstStyle/>
          <a:p>
            <a:r>
              <a:rPr lang="en-US" smtClean="0"/>
              <a:t>18/5/2011</a:t>
            </a:r>
            <a:endParaRPr lang="en-US"/>
          </a:p>
        </p:txBody>
      </p:sp>
      <p:sp>
        <p:nvSpPr>
          <p:cNvPr id="16" name="Footer Placeholder 15"/>
          <p:cNvSpPr>
            <a:spLocks noGrp="1"/>
          </p:cNvSpPr>
          <p:nvPr>
            <p:ph type="ftr" sz="quarter" idx="11"/>
          </p:nvPr>
        </p:nvSpPr>
        <p:spPr/>
        <p:txBody>
          <a:bodyPr/>
          <a:lstStyle/>
          <a:p>
            <a:r>
              <a:rPr lang="en-US" smtClean="0"/>
              <a:t>Monica D'Onofrio, West Coast ATLAS Forum 2011</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3FB04071-5152-4EAE-B8BA-2A343CBBB6F2}" type="slidenum">
              <a:rPr lang="en-US"/>
              <a:pPr/>
              <a:t>45</a:t>
            </a:fld>
            <a:endParaRPr lang="en-US"/>
          </a:p>
        </p:txBody>
      </p:sp>
      <p:sp>
        <p:nvSpPr>
          <p:cNvPr id="16386" name="Rectangle 2"/>
          <p:cNvSpPr>
            <a:spLocks noGrp="1" noChangeArrowheads="1"/>
          </p:cNvSpPr>
          <p:nvPr>
            <p:ph type="title"/>
          </p:nvPr>
        </p:nvSpPr>
        <p:spPr>
          <a:xfrm>
            <a:off x="381000" y="152400"/>
            <a:ext cx="8763000" cy="1139825"/>
          </a:xfrm>
        </p:spPr>
        <p:txBody>
          <a:bodyPr/>
          <a:lstStyle/>
          <a:p>
            <a:pPr algn="l"/>
            <a:r>
              <a:rPr lang="en-GB" dirty="0"/>
              <a:t>Jet Energy and </a:t>
            </a:r>
            <a:r>
              <a:rPr lang="en-GB" dirty="0" err="1"/>
              <a:t>Etmiss</a:t>
            </a:r>
            <a:r>
              <a:rPr lang="en-GB" dirty="0"/>
              <a:t> Resolutions</a:t>
            </a:r>
            <a:endParaRPr lang="en-US" dirty="0"/>
          </a:p>
        </p:txBody>
      </p:sp>
      <p:pic>
        <p:nvPicPr>
          <p:cNvPr id="16388" name="Picture 4"/>
          <p:cNvPicPr>
            <a:picLocks noChangeAspect="1" noChangeArrowheads="1"/>
          </p:cNvPicPr>
          <p:nvPr/>
        </p:nvPicPr>
        <p:blipFill>
          <a:blip r:embed="rId3" cstate="print"/>
          <a:srcRect/>
          <a:stretch>
            <a:fillRect/>
          </a:stretch>
        </p:blipFill>
        <p:spPr bwMode="auto">
          <a:xfrm>
            <a:off x="0" y="1782503"/>
            <a:ext cx="5562600" cy="3703897"/>
          </a:xfrm>
          <a:prstGeom prst="rect">
            <a:avLst/>
          </a:prstGeom>
          <a:noFill/>
          <a:ln w="57150" algn="ctr">
            <a:noFill/>
            <a:miter lim="800000"/>
            <a:headEnd/>
            <a:tailEnd/>
          </a:ln>
          <a:effectLst/>
        </p:spPr>
      </p:pic>
      <p:grpSp>
        <p:nvGrpSpPr>
          <p:cNvPr id="2" name="Group 5"/>
          <p:cNvGrpSpPr>
            <a:grpSpLocks/>
          </p:cNvGrpSpPr>
          <p:nvPr/>
        </p:nvGrpSpPr>
        <p:grpSpPr bwMode="auto">
          <a:xfrm>
            <a:off x="5562600" y="2028825"/>
            <a:ext cx="3412009" cy="3305175"/>
            <a:chOff x="113" y="618"/>
            <a:chExt cx="4252" cy="2549"/>
          </a:xfrm>
        </p:grpSpPr>
        <p:pic>
          <p:nvPicPr>
            <p:cNvPr id="16390" name="Picture 6"/>
            <p:cNvPicPr>
              <a:picLocks noChangeAspect="1" noChangeArrowheads="1"/>
            </p:cNvPicPr>
            <p:nvPr/>
          </p:nvPicPr>
          <p:blipFill>
            <a:blip r:embed="rId4" cstate="print"/>
            <a:srcRect/>
            <a:stretch>
              <a:fillRect/>
            </a:stretch>
          </p:blipFill>
          <p:spPr bwMode="auto">
            <a:xfrm>
              <a:off x="113" y="618"/>
              <a:ext cx="4150" cy="2549"/>
            </a:xfrm>
            <a:prstGeom prst="rect">
              <a:avLst/>
            </a:prstGeom>
            <a:noFill/>
            <a:ln w="57150">
              <a:noFill/>
              <a:miter lim="800000"/>
              <a:headEnd/>
              <a:tailEnd/>
            </a:ln>
            <a:effectLst/>
          </p:spPr>
        </p:pic>
        <p:sp>
          <p:nvSpPr>
            <p:cNvPr id="16391" name="Line 7"/>
            <p:cNvSpPr>
              <a:spLocks noChangeShapeType="1"/>
            </p:cNvSpPr>
            <p:nvPr/>
          </p:nvSpPr>
          <p:spPr bwMode="auto">
            <a:xfrm flipV="1">
              <a:off x="3651" y="1570"/>
              <a:ext cx="0" cy="545"/>
            </a:xfrm>
            <a:prstGeom prst="line">
              <a:avLst/>
            </a:prstGeom>
            <a:noFill/>
            <a:ln w="57150">
              <a:noFill/>
              <a:round/>
              <a:headEnd/>
              <a:tailEnd type="triangle" w="med" len="med"/>
            </a:ln>
            <a:effectLst/>
          </p:spPr>
          <p:txBody>
            <a:bodyPr/>
            <a:lstStyle/>
            <a:p>
              <a:endParaRPr lang="en-US"/>
            </a:p>
          </p:txBody>
        </p:sp>
        <p:sp>
          <p:nvSpPr>
            <p:cNvPr id="16392" name="Text Box 8"/>
            <p:cNvSpPr txBox="1">
              <a:spLocks noChangeArrowheads="1"/>
            </p:cNvSpPr>
            <p:nvPr/>
          </p:nvSpPr>
          <p:spPr bwMode="auto">
            <a:xfrm>
              <a:off x="3314" y="2172"/>
              <a:ext cx="1051" cy="250"/>
            </a:xfrm>
            <a:prstGeom prst="rect">
              <a:avLst/>
            </a:prstGeom>
            <a:solidFill>
              <a:srgbClr val="FFFF00"/>
            </a:solidFill>
            <a:ln w="57150" algn="ctr">
              <a:noFill/>
              <a:miter lim="800000"/>
              <a:headEnd/>
              <a:tailEnd/>
            </a:ln>
            <a:effectLst/>
          </p:spPr>
          <p:txBody>
            <a:bodyPr wrap="none">
              <a:spAutoFit/>
            </a:bodyPr>
            <a:lstStyle/>
            <a:p>
              <a:r>
                <a:rPr lang="en-GB" u="none"/>
                <a:t>14.5 TeV</a:t>
              </a:r>
              <a:endParaRPr lang="en-US" u="none"/>
            </a:p>
          </p:txBody>
        </p:sp>
      </p:grpSp>
      <p:sp>
        <p:nvSpPr>
          <p:cNvPr id="16387" name="Rectangle 3"/>
          <p:cNvSpPr>
            <a:spLocks noGrp="1" noChangeArrowheads="1"/>
          </p:cNvSpPr>
          <p:nvPr>
            <p:ph type="body" idx="1"/>
          </p:nvPr>
        </p:nvSpPr>
        <p:spPr>
          <a:xfrm>
            <a:off x="304800" y="5486400"/>
            <a:ext cx="6324600" cy="901700"/>
          </a:xfrm>
          <a:solidFill>
            <a:schemeClr val="bg1"/>
          </a:solidFill>
          <a:ln w="57150">
            <a:noFill/>
          </a:ln>
        </p:spPr>
        <p:txBody>
          <a:bodyPr/>
          <a:lstStyle/>
          <a:p>
            <a:pPr>
              <a:buFont typeface="Wingdings" pitchFamily="2" charset="2"/>
              <a:buNone/>
            </a:pPr>
            <a:r>
              <a:rPr lang="en-US" sz="2000" dirty="0"/>
              <a:t>Advanced calibrations </a:t>
            </a:r>
            <a:r>
              <a:rPr lang="en-US" sz="2000" dirty="0">
                <a:cs typeface="Arial" pitchFamily="34" charset="0"/>
              </a:rPr>
              <a:t>→</a:t>
            </a:r>
            <a:r>
              <a:rPr lang="en-US" sz="2000" dirty="0"/>
              <a:t> </a:t>
            </a:r>
            <a:r>
              <a:rPr lang="en-US" sz="2000" dirty="0" smtClean="0"/>
              <a:t>improve </a:t>
            </a:r>
            <a:r>
              <a:rPr lang="en-US" sz="2000" dirty="0"/>
              <a:t>resolution by 10-30</a:t>
            </a:r>
            <a:r>
              <a:rPr lang="en-US" sz="2000" dirty="0" smtClean="0"/>
              <a:t>%</a:t>
            </a:r>
            <a:endParaRPr lang="en-US" sz="2000" dirty="0"/>
          </a:p>
          <a:p>
            <a:pPr>
              <a:buFont typeface="Wingdings" pitchFamily="2" charset="2"/>
              <a:buNone/>
            </a:pPr>
            <a:r>
              <a:rPr lang="en-US" sz="2000" dirty="0"/>
              <a:t>Monte Carlo agrees with data within 10%</a:t>
            </a:r>
          </a:p>
        </p:txBody>
      </p:sp>
      <p:sp>
        <p:nvSpPr>
          <p:cNvPr id="16393" name="Text Box 9"/>
          <p:cNvSpPr txBox="1">
            <a:spLocks noChangeArrowheads="1"/>
          </p:cNvSpPr>
          <p:nvPr/>
        </p:nvSpPr>
        <p:spPr bwMode="auto">
          <a:xfrm>
            <a:off x="5715000" y="1066800"/>
            <a:ext cx="3178419" cy="707886"/>
          </a:xfrm>
          <a:prstGeom prst="rect">
            <a:avLst/>
          </a:prstGeom>
          <a:solidFill>
            <a:schemeClr val="bg1"/>
          </a:solidFill>
          <a:ln w="57150" algn="ctr">
            <a:solidFill>
              <a:schemeClr val="accent2"/>
            </a:solidFill>
            <a:miter lim="800000"/>
            <a:headEnd/>
            <a:tailEnd/>
          </a:ln>
          <a:effectLst/>
        </p:spPr>
        <p:txBody>
          <a:bodyPr>
            <a:spAutoFit/>
          </a:bodyPr>
          <a:lstStyle/>
          <a:p>
            <a:r>
              <a:rPr lang="en-US" sz="2000" b="1" u="none"/>
              <a:t>PbPb data only sample reaching this high in </a:t>
            </a:r>
            <a:r>
              <a:rPr lang="en-US" sz="2000" b="1" u="none">
                <a:cs typeface="Arial" pitchFamily="34" charset="0"/>
              </a:rPr>
              <a:t>∑</a:t>
            </a:r>
            <a:r>
              <a:rPr lang="en-US" sz="2000" b="1" u="none"/>
              <a:t>E</a:t>
            </a:r>
            <a:r>
              <a:rPr lang="en-US" sz="2000" b="1" u="none" baseline="-25000"/>
              <a:t>T</a:t>
            </a:r>
          </a:p>
        </p:txBody>
      </p:sp>
      <p:sp>
        <p:nvSpPr>
          <p:cNvPr id="14" name="Date Placeholder 13"/>
          <p:cNvSpPr>
            <a:spLocks noGrp="1"/>
          </p:cNvSpPr>
          <p:nvPr>
            <p:ph type="dt" sz="half" idx="10"/>
          </p:nvPr>
        </p:nvSpPr>
        <p:spPr/>
        <p:txBody>
          <a:bodyPr/>
          <a:lstStyle/>
          <a:p>
            <a:r>
              <a:rPr lang="en-US" smtClean="0"/>
              <a:t>18/5/2011</a:t>
            </a:r>
            <a:endParaRPr lang="en-US"/>
          </a:p>
        </p:txBody>
      </p:sp>
      <p:sp>
        <p:nvSpPr>
          <p:cNvPr id="16" name="Footer Placeholder 15"/>
          <p:cNvSpPr>
            <a:spLocks noGrp="1"/>
          </p:cNvSpPr>
          <p:nvPr>
            <p:ph type="ftr" sz="quarter" idx="11"/>
          </p:nvPr>
        </p:nvSpPr>
        <p:spPr/>
        <p:txBody>
          <a:bodyPr/>
          <a:lstStyle/>
          <a:p>
            <a:r>
              <a:rPr lang="en-US" smtClean="0"/>
              <a:t>Monica D'Onofrio, West Coast ATLAS Forum 2011</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Interpretation of the results </a:t>
            </a:r>
            <a:endParaRPr lang="en-US" dirty="0"/>
          </a:p>
        </p:txBody>
      </p:sp>
      <p:pic>
        <p:nvPicPr>
          <p:cNvPr id="8" name="Content Placeholder 7" descr="fig_03_m0m12_0l.png"/>
          <p:cNvPicPr>
            <a:picLocks noGrp="1" noChangeAspect="1"/>
          </p:cNvPicPr>
          <p:nvPr>
            <p:ph idx="1"/>
          </p:nvPr>
        </p:nvPicPr>
        <p:blipFill>
          <a:blip r:embed="rId3" cstate="print"/>
          <a:stretch>
            <a:fillRect/>
          </a:stretch>
        </p:blipFill>
        <p:spPr>
          <a:xfrm>
            <a:off x="2667000" y="2743200"/>
            <a:ext cx="4221826" cy="3810000"/>
          </a:xfrm>
        </p:spPr>
      </p:pic>
      <p:sp>
        <p:nvSpPr>
          <p:cNvPr id="3" name="Date Placeholder 2"/>
          <p:cNvSpPr>
            <a:spLocks noGrp="1"/>
          </p:cNvSpPr>
          <p:nvPr>
            <p:ph type="dt" sz="half" idx="10"/>
          </p:nvPr>
        </p:nvSpPr>
        <p:spPr/>
        <p:txBody>
          <a:bodyPr/>
          <a:lstStyle/>
          <a:p>
            <a:r>
              <a:rPr lang="en-US" smtClean="0"/>
              <a:t>18/5/2011</a:t>
            </a:r>
            <a:endParaRPr lang="en-US" dirty="0"/>
          </a:p>
        </p:txBody>
      </p:sp>
      <p:sp>
        <p:nvSpPr>
          <p:cNvPr id="4" name="Footer Placeholder 3"/>
          <p:cNvSpPr>
            <a:spLocks noGrp="1"/>
          </p:cNvSpPr>
          <p:nvPr>
            <p:ph type="ftr" sz="quarter" idx="11"/>
          </p:nvPr>
        </p:nvSpPr>
        <p:spPr/>
        <p:txBody>
          <a:bodyPr/>
          <a:lstStyle/>
          <a:p>
            <a:r>
              <a:rPr lang="en-US" smtClean="0"/>
              <a:t>Monica D'Onofrio, West Coast ATLAS Forum 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dirty="0"/>
          </a:p>
        </p:txBody>
      </p:sp>
      <p:sp>
        <p:nvSpPr>
          <p:cNvPr id="10" name="TextBox 9"/>
          <p:cNvSpPr txBox="1"/>
          <p:nvPr/>
        </p:nvSpPr>
        <p:spPr>
          <a:xfrm>
            <a:off x="381001" y="838200"/>
            <a:ext cx="8305799" cy="1323439"/>
          </a:xfrm>
          <a:prstGeom prst="rect">
            <a:avLst/>
          </a:prstGeom>
          <a:noFill/>
        </p:spPr>
        <p:txBody>
          <a:bodyPr wrap="square" rtlCol="0">
            <a:spAutoFit/>
          </a:bodyPr>
          <a:lstStyle/>
          <a:p>
            <a:r>
              <a:rPr lang="en-US" sz="2000" dirty="0" smtClean="0"/>
              <a:t>Use profile likelihood ratio:</a:t>
            </a:r>
            <a:endParaRPr lang="en-US" dirty="0" smtClean="0"/>
          </a:p>
          <a:p>
            <a:pPr lvl="1">
              <a:buFont typeface="Arial" pitchFamily="34" charset="0"/>
              <a:buChar char="•"/>
            </a:pPr>
            <a:r>
              <a:rPr lang="en-US" dirty="0" smtClean="0"/>
              <a:t> include correlations of uncertainties where appropriate</a:t>
            </a:r>
          </a:p>
          <a:p>
            <a:endParaRPr lang="en-US" sz="600" dirty="0" smtClean="0">
              <a:sym typeface="Wingdings" pitchFamily="2" charset="2"/>
            </a:endParaRPr>
          </a:p>
          <a:p>
            <a:r>
              <a:rPr lang="en-US" dirty="0" smtClean="0">
                <a:sym typeface="Wingdings" pitchFamily="2" charset="2"/>
              </a:rPr>
              <a:t> </a:t>
            </a:r>
            <a:r>
              <a:rPr lang="en-US" dirty="0" smtClean="0"/>
              <a:t>Estimate upper limits at 95% C.L. on N signal events and effective cross sections </a:t>
            </a:r>
            <a:r>
              <a:rPr lang="en-US" b="1" dirty="0" smtClean="0">
                <a:solidFill>
                  <a:srgbClr val="C00000"/>
                </a:solidFill>
              </a:rPr>
              <a:t>independently </a:t>
            </a:r>
            <a:r>
              <a:rPr lang="en-US" dirty="0" smtClean="0"/>
              <a:t>of new physics models  </a:t>
            </a:r>
            <a:r>
              <a:rPr lang="en-US" sz="1600" dirty="0" smtClean="0"/>
              <a:t>(background-only hypothesis)</a:t>
            </a:r>
            <a:endParaRPr lang="en-US" dirty="0"/>
          </a:p>
        </p:txBody>
      </p:sp>
      <p:graphicFrame>
        <p:nvGraphicFramePr>
          <p:cNvPr id="11" name="Object 10"/>
          <p:cNvGraphicFramePr>
            <a:graphicFrameLocks noChangeAspect="1"/>
          </p:cNvGraphicFramePr>
          <p:nvPr/>
        </p:nvGraphicFramePr>
        <p:xfrm>
          <a:off x="3521765" y="762000"/>
          <a:ext cx="4174435" cy="457200"/>
        </p:xfrm>
        <a:graphic>
          <a:graphicData uri="http://schemas.openxmlformats.org/presentationml/2006/ole">
            <p:oleObj spid="_x0000_s137218" name="Equation" r:id="rId4" imgW="2666880" imgH="291960" progId="Equation.3">
              <p:embed/>
            </p:oleObj>
          </a:graphicData>
        </a:graphic>
      </p:graphicFrame>
      <p:sp>
        <p:nvSpPr>
          <p:cNvPr id="12" name="TextBox 11"/>
          <p:cNvSpPr txBox="1"/>
          <p:nvPr/>
        </p:nvSpPr>
        <p:spPr>
          <a:xfrm>
            <a:off x="1959361" y="2133600"/>
            <a:ext cx="5279639" cy="584775"/>
          </a:xfrm>
          <a:prstGeom prst="rect">
            <a:avLst/>
          </a:prstGeom>
          <a:solidFill>
            <a:schemeClr val="accent6">
              <a:lumMod val="20000"/>
              <a:lumOff val="80000"/>
            </a:schemeClr>
          </a:solidFill>
          <a:ln>
            <a:solidFill>
              <a:schemeClr val="accent6">
                <a:lumMod val="20000"/>
                <a:lumOff val="80000"/>
              </a:schemeClr>
            </a:solidFill>
          </a:ln>
        </p:spPr>
        <p:txBody>
          <a:bodyPr wrap="square" rtlCol="0">
            <a:spAutoFit/>
          </a:bodyPr>
          <a:lstStyle/>
          <a:p>
            <a:r>
              <a:rPr lang="en-US" sz="1600" u="sng" dirty="0" smtClean="0">
                <a:solidFill>
                  <a:schemeClr val="tx2"/>
                </a:solidFill>
              </a:rPr>
              <a:t>Exclude non-SM</a:t>
            </a:r>
            <a:r>
              <a:rPr lang="en-US" sz="1600" dirty="0" smtClean="0">
                <a:solidFill>
                  <a:schemeClr val="tx2"/>
                </a:solidFill>
              </a:rPr>
              <a:t>: N events 43.9(A), 11.9(B), 37.6(C), 3.5(D)  </a:t>
            </a:r>
          </a:p>
          <a:p>
            <a:r>
              <a:rPr lang="en-US" sz="1600" dirty="0" smtClean="0">
                <a:solidFill>
                  <a:schemeClr val="tx2"/>
                </a:solidFill>
                <a:latin typeface="Symbol" pitchFamily="18" charset="2"/>
              </a:rPr>
              <a:t>                              s</a:t>
            </a:r>
            <a:r>
              <a:rPr lang="en-US" sz="1600" dirty="0" smtClean="0">
                <a:solidFill>
                  <a:schemeClr val="tx2"/>
                </a:solidFill>
              </a:rPr>
              <a:t> of 1.3(A),  0.35(B),  1.1(C),  0.11 (D) </a:t>
            </a:r>
            <a:r>
              <a:rPr lang="en-US" sz="1600" dirty="0" err="1" smtClean="0">
                <a:solidFill>
                  <a:schemeClr val="tx2"/>
                </a:solidFill>
              </a:rPr>
              <a:t>pb</a:t>
            </a:r>
            <a:r>
              <a:rPr lang="en-US" sz="1600" dirty="0" smtClean="0">
                <a:solidFill>
                  <a:schemeClr val="tx2"/>
                </a:solidFill>
              </a:rPr>
              <a:t> </a:t>
            </a:r>
            <a:endParaRPr lang="en-US" sz="1600" dirty="0">
              <a:solidFill>
                <a:schemeClr val="tx2"/>
              </a:solidFill>
            </a:endParaRPr>
          </a:p>
        </p:txBody>
      </p:sp>
      <p:sp>
        <p:nvSpPr>
          <p:cNvPr id="13" name="Curved Right Arrow 12"/>
          <p:cNvSpPr/>
          <p:nvPr/>
        </p:nvSpPr>
        <p:spPr>
          <a:xfrm rot="2444043">
            <a:off x="709397" y="2147153"/>
            <a:ext cx="381000" cy="9144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152400" y="2962870"/>
            <a:ext cx="2590800" cy="830997"/>
          </a:xfrm>
          <a:prstGeom prst="rect">
            <a:avLst/>
          </a:prstGeom>
          <a:noFill/>
        </p:spPr>
        <p:txBody>
          <a:bodyPr wrap="square" rtlCol="0">
            <a:spAutoFit/>
          </a:bodyPr>
          <a:lstStyle/>
          <a:p>
            <a:pPr algn="ctr"/>
            <a:r>
              <a:rPr lang="en-US" sz="1600" dirty="0" smtClean="0"/>
              <a:t>Translate results in limits on  </a:t>
            </a:r>
            <a:r>
              <a:rPr lang="en-US" sz="1600" b="1" dirty="0" smtClean="0"/>
              <a:t>MSUGRA/CMSSM</a:t>
            </a:r>
            <a:r>
              <a:rPr lang="en-US" sz="1600" dirty="0" smtClean="0"/>
              <a:t>  </a:t>
            </a:r>
          </a:p>
          <a:p>
            <a:pPr algn="ctr"/>
            <a:r>
              <a:rPr lang="en-US" sz="1600" dirty="0" smtClean="0"/>
              <a:t>(m</a:t>
            </a:r>
            <a:r>
              <a:rPr lang="en-US" sz="1600" baseline="-25000" dirty="0" smtClean="0"/>
              <a:t>0</a:t>
            </a:r>
            <a:r>
              <a:rPr lang="en-US" sz="1600" dirty="0" smtClean="0"/>
              <a:t>,m</a:t>
            </a:r>
            <a:r>
              <a:rPr lang="en-US" sz="1600" baseline="-25000" dirty="0" smtClean="0"/>
              <a:t>1/2</a:t>
            </a:r>
            <a:r>
              <a:rPr lang="en-US" sz="1600" dirty="0" smtClean="0"/>
              <a:t>)-plane </a:t>
            </a:r>
            <a:endParaRPr lang="en-US" sz="1600" dirty="0"/>
          </a:p>
        </p:txBody>
      </p:sp>
      <p:cxnSp>
        <p:nvCxnSpPr>
          <p:cNvPr id="16" name="Straight Arrow Connector 15"/>
          <p:cNvCxnSpPr/>
          <p:nvPr/>
        </p:nvCxnSpPr>
        <p:spPr>
          <a:xfrm flipV="1">
            <a:off x="3429000" y="2971800"/>
            <a:ext cx="3657600" cy="457200"/>
          </a:xfrm>
          <a:prstGeom prst="straightConnector1">
            <a:avLst/>
          </a:prstGeom>
          <a:ln>
            <a:solidFill>
              <a:srgbClr val="CC0099"/>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086600" y="2743200"/>
            <a:ext cx="1687449" cy="923330"/>
          </a:xfrm>
          <a:prstGeom prst="rect">
            <a:avLst/>
          </a:prstGeom>
          <a:noFill/>
          <a:ln>
            <a:solidFill>
              <a:srgbClr val="CC0099"/>
            </a:solidFill>
          </a:ln>
        </p:spPr>
        <p:txBody>
          <a:bodyPr wrap="none" rtlCol="0">
            <a:spAutoFit/>
          </a:bodyPr>
          <a:lstStyle/>
          <a:p>
            <a:pPr algn="ctr"/>
            <a:r>
              <a:rPr lang="en-US" u="sng" dirty="0" smtClean="0"/>
              <a:t>Best sensitivity</a:t>
            </a:r>
          </a:p>
          <a:p>
            <a:pPr algn="ctr"/>
            <a:r>
              <a:rPr lang="en-US" dirty="0" smtClean="0"/>
              <a:t>Region D</a:t>
            </a:r>
          </a:p>
          <a:p>
            <a:pPr algn="ctr"/>
            <a:r>
              <a:rPr lang="en-US" dirty="0" smtClean="0"/>
              <a:t>(3j, </a:t>
            </a:r>
            <a:r>
              <a:rPr lang="en-US" dirty="0" err="1" smtClean="0"/>
              <a:t>m</a:t>
            </a:r>
            <a:r>
              <a:rPr lang="en-US" baseline="-25000" dirty="0" err="1" smtClean="0"/>
              <a:t>eff</a:t>
            </a:r>
            <a:r>
              <a:rPr lang="en-US" dirty="0" smtClean="0"/>
              <a:t> &gt; 1 </a:t>
            </a:r>
            <a:r>
              <a:rPr lang="en-US" dirty="0" err="1" smtClean="0"/>
              <a:t>TeV</a:t>
            </a:r>
            <a:r>
              <a:rPr lang="en-US" dirty="0" smtClean="0"/>
              <a:t>)</a:t>
            </a:r>
            <a:endParaRPr lang="en-US" dirty="0"/>
          </a:p>
        </p:txBody>
      </p:sp>
      <p:cxnSp>
        <p:nvCxnSpPr>
          <p:cNvPr id="18" name="Straight Arrow Connector 17"/>
          <p:cNvCxnSpPr>
            <a:endCxn id="8" idx="3"/>
          </p:cNvCxnSpPr>
          <p:nvPr/>
        </p:nvCxnSpPr>
        <p:spPr>
          <a:xfrm flipV="1">
            <a:off x="4876800" y="4648200"/>
            <a:ext cx="2012026" cy="9906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010400" y="3810000"/>
            <a:ext cx="1811713" cy="830997"/>
          </a:xfrm>
          <a:prstGeom prst="rect">
            <a:avLst/>
          </a:prstGeom>
          <a:noFill/>
          <a:ln>
            <a:solidFill>
              <a:schemeClr val="accent1"/>
            </a:solidFill>
          </a:ln>
        </p:spPr>
        <p:txBody>
          <a:bodyPr wrap="none" rtlCol="0">
            <a:spAutoFit/>
          </a:bodyPr>
          <a:lstStyle/>
          <a:p>
            <a:pPr algn="ctr"/>
            <a:r>
              <a:rPr lang="en-US" sz="1600" u="sng" dirty="0" smtClean="0"/>
              <a:t>Best sensitivity</a:t>
            </a:r>
          </a:p>
          <a:p>
            <a:pPr algn="ctr"/>
            <a:r>
              <a:rPr lang="en-US" sz="1600" dirty="0" smtClean="0"/>
              <a:t>Region C</a:t>
            </a:r>
          </a:p>
          <a:p>
            <a:pPr algn="ctr"/>
            <a:r>
              <a:rPr lang="en-US" sz="1600" dirty="0" smtClean="0"/>
              <a:t>(3j, </a:t>
            </a:r>
            <a:r>
              <a:rPr lang="en-US" sz="1600" dirty="0" err="1" smtClean="0"/>
              <a:t>m</a:t>
            </a:r>
            <a:r>
              <a:rPr lang="en-US" sz="1600" baseline="-25000" dirty="0" err="1" smtClean="0"/>
              <a:t>eff</a:t>
            </a:r>
            <a:r>
              <a:rPr lang="en-US" sz="1600" dirty="0" smtClean="0"/>
              <a:t> &gt; 500 </a:t>
            </a:r>
            <a:r>
              <a:rPr lang="en-US" sz="1600" dirty="0" err="1" smtClean="0"/>
              <a:t>GeV</a:t>
            </a:r>
            <a:r>
              <a:rPr lang="en-US" sz="1600" dirty="0" smtClean="0"/>
              <a:t>)</a:t>
            </a:r>
            <a:endParaRPr lang="en-US" sz="1600" dirty="0"/>
          </a:p>
        </p:txBody>
      </p:sp>
      <p:sp>
        <p:nvSpPr>
          <p:cNvPr id="27" name="TextBox 26"/>
          <p:cNvSpPr txBox="1"/>
          <p:nvPr/>
        </p:nvSpPr>
        <p:spPr>
          <a:xfrm>
            <a:off x="6934200" y="5334000"/>
            <a:ext cx="2132315" cy="707886"/>
          </a:xfrm>
          <a:prstGeom prst="rect">
            <a:avLst/>
          </a:prstGeom>
          <a:solidFill>
            <a:srgbClr val="F7BBF0"/>
          </a:solidFill>
        </p:spPr>
        <p:txBody>
          <a:bodyPr wrap="none" rtlCol="0">
            <a:spAutoFit/>
          </a:bodyPr>
          <a:lstStyle/>
          <a:p>
            <a:r>
              <a:rPr lang="en-US" sz="2000" b="1" dirty="0" smtClean="0">
                <a:solidFill>
                  <a:srgbClr val="7030A0"/>
                </a:solidFill>
              </a:rPr>
              <a:t>If </a:t>
            </a:r>
            <a:r>
              <a:rPr lang="en-US" sz="2000" b="1" dirty="0" err="1" smtClean="0">
                <a:solidFill>
                  <a:srgbClr val="7030A0"/>
                </a:solidFill>
              </a:rPr>
              <a:t>m</a:t>
            </a:r>
            <a:r>
              <a:rPr lang="en-US" sz="2000" b="1" baseline="-25000" dirty="0" err="1" smtClean="0">
                <a:solidFill>
                  <a:srgbClr val="7030A0"/>
                </a:solidFill>
              </a:rPr>
              <a:t>squark</a:t>
            </a:r>
            <a:r>
              <a:rPr lang="en-US" sz="2000" b="1" dirty="0" smtClean="0">
                <a:solidFill>
                  <a:srgbClr val="7030A0"/>
                </a:solidFill>
              </a:rPr>
              <a:t>=</a:t>
            </a:r>
            <a:r>
              <a:rPr lang="en-US" sz="2000" b="1" dirty="0" err="1" smtClean="0">
                <a:solidFill>
                  <a:srgbClr val="7030A0"/>
                </a:solidFill>
              </a:rPr>
              <a:t>m</a:t>
            </a:r>
            <a:r>
              <a:rPr lang="en-US" sz="2000" b="1" baseline="-25000" dirty="0" err="1" smtClean="0">
                <a:solidFill>
                  <a:srgbClr val="7030A0"/>
                </a:solidFill>
              </a:rPr>
              <a:t>gluino</a:t>
            </a:r>
            <a:endParaRPr lang="en-US" sz="2000" b="1" baseline="-25000" dirty="0" smtClean="0">
              <a:solidFill>
                <a:srgbClr val="7030A0"/>
              </a:solidFill>
            </a:endParaRPr>
          </a:p>
          <a:p>
            <a:r>
              <a:rPr lang="en-US" sz="2000" b="1" dirty="0" smtClean="0">
                <a:solidFill>
                  <a:srgbClr val="7030A0"/>
                </a:solidFill>
              </a:rPr>
              <a:t>exclude &lt; 775 </a:t>
            </a:r>
            <a:r>
              <a:rPr lang="en-US" sz="2000" b="1" dirty="0" err="1" smtClean="0">
                <a:solidFill>
                  <a:srgbClr val="7030A0"/>
                </a:solidFill>
              </a:rPr>
              <a:t>GeV</a:t>
            </a:r>
            <a:endParaRPr lang="en-US" sz="2000" b="1" dirty="0">
              <a:solidFill>
                <a:srgbClr val="7030A0"/>
              </a:solidFill>
            </a:endParaRPr>
          </a:p>
        </p:txBody>
      </p:sp>
      <p:sp>
        <p:nvSpPr>
          <p:cNvPr id="19" name="Rectangle 9"/>
          <p:cNvSpPr>
            <a:spLocks noChangeArrowheads="1"/>
          </p:cNvSpPr>
          <p:nvPr/>
        </p:nvSpPr>
        <p:spPr bwMode="auto">
          <a:xfrm>
            <a:off x="76200" y="3863471"/>
            <a:ext cx="2590800" cy="1089529"/>
          </a:xfrm>
          <a:prstGeom prst="rect">
            <a:avLst/>
          </a:prstGeom>
          <a:noFill/>
          <a:ln w="9525">
            <a:solidFill>
              <a:schemeClr val="tx2"/>
            </a:solidFill>
            <a:miter lim="800000"/>
            <a:headEnd/>
            <a:tailEnd/>
          </a:ln>
        </p:spPr>
        <p:txBody>
          <a:bodyPr wrap="square">
            <a:spAutoFit/>
          </a:bodyPr>
          <a:lstStyle/>
          <a:p>
            <a:pPr>
              <a:spcBef>
                <a:spcPct val="20000"/>
              </a:spcBef>
            </a:pPr>
            <a:r>
              <a:rPr lang="en-US" sz="1200" i="1" u="sng" dirty="0" smtClean="0">
                <a:solidFill>
                  <a:schemeClr val="tx1"/>
                </a:solidFill>
                <a:sym typeface="Symbol" pitchFamily="18" charset="2"/>
              </a:rPr>
              <a:t> parameters at GUT scale</a:t>
            </a:r>
          </a:p>
          <a:p>
            <a:pPr>
              <a:spcBef>
                <a:spcPct val="20000"/>
              </a:spcBef>
            </a:pPr>
            <a:r>
              <a:rPr lang="en-US" sz="1100" dirty="0" smtClean="0">
                <a:solidFill>
                  <a:schemeClr val="tx1"/>
                </a:solidFill>
                <a:sym typeface="Symbol" pitchFamily="18" charset="2"/>
              </a:rPr>
              <a:t>1</a:t>
            </a:r>
            <a:r>
              <a:rPr lang="en-US" sz="1100" dirty="0">
                <a:solidFill>
                  <a:schemeClr val="tx1"/>
                </a:solidFill>
                <a:sym typeface="Symbol" pitchFamily="18" charset="2"/>
              </a:rPr>
              <a:t>. Unified </a:t>
            </a:r>
            <a:r>
              <a:rPr lang="en-US" sz="1100" dirty="0" err="1" smtClean="0">
                <a:solidFill>
                  <a:schemeClr val="tx1"/>
                </a:solidFill>
                <a:sym typeface="Symbol" pitchFamily="18" charset="2"/>
              </a:rPr>
              <a:t>gaugino</a:t>
            </a:r>
            <a:r>
              <a:rPr lang="en-US" sz="1100" dirty="0" smtClean="0">
                <a:solidFill>
                  <a:schemeClr val="tx1"/>
                </a:solidFill>
                <a:sym typeface="Symbol" pitchFamily="18" charset="2"/>
              </a:rPr>
              <a:t>(scalar) </a:t>
            </a:r>
            <a:r>
              <a:rPr lang="en-US" sz="1100" dirty="0">
                <a:solidFill>
                  <a:schemeClr val="tx1"/>
                </a:solidFill>
                <a:sym typeface="Symbol" pitchFamily="18" charset="2"/>
              </a:rPr>
              <a:t>mass </a:t>
            </a:r>
            <a:r>
              <a:rPr lang="en-US" sz="1100" dirty="0" smtClean="0">
                <a:solidFill>
                  <a:srgbClr val="C00000"/>
                </a:solidFill>
                <a:sym typeface="Symbol" pitchFamily="18" charset="2"/>
              </a:rPr>
              <a:t>m</a:t>
            </a:r>
            <a:r>
              <a:rPr lang="en-US" sz="1100" baseline="-25000" dirty="0" smtClean="0">
                <a:solidFill>
                  <a:srgbClr val="C00000"/>
                </a:solidFill>
                <a:sym typeface="Symbol" pitchFamily="18" charset="2"/>
              </a:rPr>
              <a:t>1/2</a:t>
            </a:r>
            <a:r>
              <a:rPr lang="en-US" sz="1100" dirty="0" smtClean="0">
                <a:solidFill>
                  <a:srgbClr val="C00000"/>
                </a:solidFill>
                <a:sym typeface="Symbol" pitchFamily="18" charset="2"/>
              </a:rPr>
              <a:t>(m</a:t>
            </a:r>
            <a:r>
              <a:rPr lang="en-US" sz="1100" baseline="-25000" dirty="0" smtClean="0">
                <a:solidFill>
                  <a:srgbClr val="C00000"/>
                </a:solidFill>
                <a:sym typeface="Symbol" pitchFamily="18" charset="2"/>
              </a:rPr>
              <a:t>0</a:t>
            </a:r>
            <a:r>
              <a:rPr lang="en-US" sz="1100" dirty="0" smtClean="0">
                <a:solidFill>
                  <a:srgbClr val="C00000"/>
                </a:solidFill>
                <a:sym typeface="Symbol" pitchFamily="18" charset="2"/>
              </a:rPr>
              <a:t>)</a:t>
            </a:r>
            <a:endParaRPr lang="en-US" sz="1100" dirty="0">
              <a:solidFill>
                <a:srgbClr val="C00000"/>
              </a:solidFill>
              <a:sym typeface="Symbol" pitchFamily="18" charset="2"/>
            </a:endParaRPr>
          </a:p>
          <a:p>
            <a:pPr>
              <a:spcBef>
                <a:spcPct val="20000"/>
              </a:spcBef>
            </a:pPr>
            <a:r>
              <a:rPr lang="en-US" sz="1100" dirty="0">
                <a:solidFill>
                  <a:schemeClr val="tx1"/>
                </a:solidFill>
                <a:sym typeface="Symbol" pitchFamily="18" charset="2"/>
              </a:rPr>
              <a:t>3. R</a:t>
            </a:r>
            <a:r>
              <a:rPr lang="en-US" sz="1100" dirty="0">
                <a:solidFill>
                  <a:schemeClr val="tx1"/>
                </a:solidFill>
              </a:rPr>
              <a:t>atio of H</a:t>
            </a:r>
            <a:r>
              <a:rPr lang="en-US" sz="1100" baseline="-25000" dirty="0">
                <a:solidFill>
                  <a:schemeClr val="tx1"/>
                </a:solidFill>
              </a:rPr>
              <a:t>1</a:t>
            </a:r>
            <a:r>
              <a:rPr lang="en-US" sz="1100" dirty="0">
                <a:solidFill>
                  <a:schemeClr val="tx1"/>
                </a:solidFill>
              </a:rPr>
              <a:t>, H</a:t>
            </a:r>
            <a:r>
              <a:rPr lang="en-US" sz="1100" baseline="-25000" dirty="0">
                <a:solidFill>
                  <a:schemeClr val="tx1"/>
                </a:solidFill>
              </a:rPr>
              <a:t>2</a:t>
            </a:r>
            <a:r>
              <a:rPr lang="en-US" sz="1100" dirty="0">
                <a:solidFill>
                  <a:schemeClr val="tx1"/>
                </a:solidFill>
              </a:rPr>
              <a:t> </a:t>
            </a:r>
            <a:r>
              <a:rPr lang="en-US" sz="1100" dirty="0" err="1">
                <a:solidFill>
                  <a:schemeClr val="tx1"/>
                </a:solidFill>
              </a:rPr>
              <a:t>vevs</a:t>
            </a:r>
            <a:r>
              <a:rPr lang="en-US" sz="1100" dirty="0">
                <a:solidFill>
                  <a:schemeClr val="tx1"/>
                </a:solidFill>
              </a:rPr>
              <a:t> </a:t>
            </a:r>
            <a:r>
              <a:rPr lang="en-US" sz="1100" dirty="0">
                <a:solidFill>
                  <a:srgbClr val="C00000"/>
                </a:solidFill>
                <a:sym typeface="Symbol" pitchFamily="18" charset="2"/>
              </a:rPr>
              <a:t>tan</a:t>
            </a:r>
            <a:r>
              <a:rPr lang="el-GR" sz="1100" dirty="0">
                <a:solidFill>
                  <a:srgbClr val="C00000"/>
                </a:solidFill>
              </a:rPr>
              <a:t>β</a:t>
            </a:r>
            <a:r>
              <a:rPr lang="en-US" sz="1100" dirty="0">
                <a:solidFill>
                  <a:srgbClr val="C00000"/>
                </a:solidFill>
              </a:rPr>
              <a:t> </a:t>
            </a:r>
          </a:p>
          <a:p>
            <a:pPr>
              <a:spcBef>
                <a:spcPct val="20000"/>
              </a:spcBef>
            </a:pPr>
            <a:r>
              <a:rPr lang="en-US" sz="1100" dirty="0">
                <a:solidFill>
                  <a:schemeClr val="tx1"/>
                </a:solidFill>
              </a:rPr>
              <a:t>4. </a:t>
            </a:r>
            <a:r>
              <a:rPr lang="en-US" sz="1100" dirty="0" err="1">
                <a:solidFill>
                  <a:schemeClr val="tx1"/>
                </a:solidFill>
              </a:rPr>
              <a:t>Trilinear</a:t>
            </a:r>
            <a:r>
              <a:rPr lang="en-US" sz="1100" dirty="0">
                <a:solidFill>
                  <a:schemeClr val="tx1"/>
                </a:solidFill>
              </a:rPr>
              <a:t> coupling </a:t>
            </a:r>
            <a:r>
              <a:rPr lang="en-US" sz="1100" dirty="0">
                <a:solidFill>
                  <a:srgbClr val="C00000"/>
                </a:solidFill>
              </a:rPr>
              <a:t>A</a:t>
            </a:r>
            <a:r>
              <a:rPr lang="en-US" sz="1100" baseline="-25000" dirty="0">
                <a:solidFill>
                  <a:srgbClr val="C00000"/>
                </a:solidFill>
              </a:rPr>
              <a:t>0</a:t>
            </a:r>
            <a:r>
              <a:rPr lang="en-US" sz="1100" dirty="0">
                <a:solidFill>
                  <a:srgbClr val="C00000"/>
                </a:solidFill>
              </a:rPr>
              <a:t> </a:t>
            </a:r>
          </a:p>
          <a:p>
            <a:pPr>
              <a:spcBef>
                <a:spcPct val="20000"/>
              </a:spcBef>
            </a:pPr>
            <a:r>
              <a:rPr lang="en-US" sz="1100" dirty="0">
                <a:solidFill>
                  <a:schemeClr val="tx1"/>
                </a:solidFill>
              </a:rPr>
              <a:t>5. Higgs mass term </a:t>
            </a:r>
            <a:r>
              <a:rPr lang="en-US" sz="1100" dirty="0" err="1">
                <a:solidFill>
                  <a:srgbClr val="C00000"/>
                </a:solidFill>
              </a:rPr>
              <a:t>sgn</a:t>
            </a:r>
            <a:r>
              <a:rPr lang="en-US" sz="1100" dirty="0">
                <a:solidFill>
                  <a:srgbClr val="C00000"/>
                </a:solidFill>
              </a:rPr>
              <a:t>(</a:t>
            </a:r>
            <a:r>
              <a:rPr lang="en-US" sz="1100" b="1" dirty="0">
                <a:solidFill>
                  <a:srgbClr val="C00000"/>
                </a:solidFill>
                <a:sym typeface="Symbol" pitchFamily="18" charset="2"/>
              </a:rPr>
              <a:t></a:t>
            </a:r>
            <a:r>
              <a:rPr lang="en-US" sz="1100" dirty="0">
                <a:solidFill>
                  <a:srgbClr val="C00000"/>
                </a:solidFill>
              </a:rPr>
              <a:t>)</a:t>
            </a:r>
          </a:p>
        </p:txBody>
      </p:sp>
      <p:sp>
        <p:nvSpPr>
          <p:cNvPr id="23" name="TextBox 22"/>
          <p:cNvSpPr txBox="1"/>
          <p:nvPr/>
        </p:nvSpPr>
        <p:spPr>
          <a:xfrm>
            <a:off x="152400" y="5493603"/>
            <a:ext cx="2590800" cy="830997"/>
          </a:xfrm>
          <a:prstGeom prst="rect">
            <a:avLst/>
          </a:prstGeom>
          <a:noFill/>
        </p:spPr>
        <p:txBody>
          <a:bodyPr wrap="square" rtlCol="0">
            <a:spAutoFit/>
          </a:bodyPr>
          <a:lstStyle/>
          <a:p>
            <a:pPr algn="ctr"/>
            <a:r>
              <a:rPr lang="en-US" sz="1600" i="1" dirty="0" smtClean="0">
                <a:solidFill>
                  <a:srgbClr val="002060"/>
                </a:solidFill>
              </a:rPr>
              <a:t>Theoretical uncertainties on SUSY NLO cross sections included in limit calculation</a:t>
            </a:r>
            <a:endParaRPr lang="en-US" sz="1600" i="1" dirty="0">
              <a:solidFill>
                <a:srgbClr val="002060"/>
              </a:solidFill>
            </a:endParaRPr>
          </a:p>
        </p:txBody>
      </p:sp>
    </p:spTree>
  </p:cSld>
  <p:clrMapOvr>
    <a:masterClrMapping/>
  </p:clrMapOvr>
  <p:transition advTm="126657"/>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(b-jets) </a:t>
            </a:r>
            <a:endParaRPr lang="en-US" dirty="0"/>
          </a:p>
        </p:txBody>
      </p:sp>
      <p:sp>
        <p:nvSpPr>
          <p:cNvPr id="3" name="Content Placeholder 2"/>
          <p:cNvSpPr>
            <a:spLocks noGrp="1"/>
          </p:cNvSpPr>
          <p:nvPr>
            <p:ph idx="1"/>
          </p:nvPr>
        </p:nvSpPr>
        <p:spPr>
          <a:xfrm>
            <a:off x="304800" y="990600"/>
            <a:ext cx="4267200" cy="1219200"/>
          </a:xfrm>
        </p:spPr>
        <p:txBody>
          <a:bodyPr>
            <a:noAutofit/>
          </a:bodyPr>
          <a:lstStyle/>
          <a:p>
            <a:pPr algn="ctr">
              <a:lnSpc>
                <a:spcPct val="80000"/>
              </a:lnSpc>
              <a:buNone/>
            </a:pPr>
            <a:r>
              <a:rPr lang="en-US" sz="2000" b="1" i="1" dirty="0" smtClean="0"/>
              <a:t>Good agreement between data and </a:t>
            </a:r>
          </a:p>
          <a:p>
            <a:pPr algn="ctr">
              <a:lnSpc>
                <a:spcPct val="80000"/>
              </a:lnSpc>
              <a:buNone/>
            </a:pPr>
            <a:r>
              <a:rPr lang="en-US" sz="2000" b="1" i="1" dirty="0" smtClean="0"/>
              <a:t>SM predictions within systematic </a:t>
            </a:r>
          </a:p>
          <a:p>
            <a:pPr algn="ctr">
              <a:lnSpc>
                <a:spcPct val="80000"/>
              </a:lnSpc>
              <a:buNone/>
            </a:pPr>
            <a:r>
              <a:rPr lang="en-US" sz="2000" b="1" i="1" dirty="0" smtClean="0"/>
              <a:t>uncertainties in both channels</a:t>
            </a:r>
            <a:endParaRPr lang="en-US" sz="2000" b="1" i="1"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47</a:t>
            </a:fld>
            <a:endParaRPr lang="en-US" dirty="0"/>
          </a:p>
        </p:txBody>
      </p:sp>
      <p:sp>
        <p:nvSpPr>
          <p:cNvPr id="14" name="TextBox 13"/>
          <p:cNvSpPr txBox="1"/>
          <p:nvPr/>
        </p:nvSpPr>
        <p:spPr>
          <a:xfrm>
            <a:off x="5715000" y="2819400"/>
            <a:ext cx="3048000" cy="3139321"/>
          </a:xfrm>
          <a:prstGeom prst="rect">
            <a:avLst/>
          </a:prstGeom>
          <a:noFill/>
        </p:spPr>
        <p:txBody>
          <a:bodyPr wrap="square" rtlCol="0">
            <a:spAutoFit/>
          </a:bodyPr>
          <a:lstStyle/>
          <a:p>
            <a:r>
              <a:rPr lang="en-US" dirty="0" smtClean="0"/>
              <a:t>Interpret the results as 95%C.L. upper limits on N signal events independently of new physics models:</a:t>
            </a:r>
          </a:p>
          <a:p>
            <a:endParaRPr lang="en-US" sz="900" dirty="0" smtClean="0"/>
          </a:p>
          <a:p>
            <a:pPr algn="ctr"/>
            <a:r>
              <a:rPr lang="en-US" dirty="0" smtClean="0">
                <a:solidFill>
                  <a:srgbClr val="FF0000"/>
                </a:solidFill>
              </a:rPr>
              <a:t>N(0-lepton) &gt; 10.5 </a:t>
            </a:r>
          </a:p>
          <a:p>
            <a:pPr algn="ctr"/>
            <a:r>
              <a:rPr lang="en-US" dirty="0" smtClean="0">
                <a:solidFill>
                  <a:schemeClr val="tx2"/>
                </a:solidFill>
              </a:rPr>
              <a:t>N(1-lepton)&gt;4.7 </a:t>
            </a:r>
          </a:p>
          <a:p>
            <a:endParaRPr lang="en-US" dirty="0" smtClean="0"/>
          </a:p>
          <a:p>
            <a:pPr algn="ctr"/>
            <a:r>
              <a:rPr lang="en-US" i="1" dirty="0" smtClean="0"/>
              <a:t>Effective cross sections:</a:t>
            </a:r>
          </a:p>
          <a:p>
            <a:pPr algn="ctr"/>
            <a:endParaRPr lang="en-US" sz="800" dirty="0" smtClean="0">
              <a:solidFill>
                <a:srgbClr val="FF0000"/>
              </a:solidFill>
              <a:latin typeface="Symbol" pitchFamily="18" charset="2"/>
            </a:endParaRPr>
          </a:p>
          <a:p>
            <a:pPr algn="ctr"/>
            <a:r>
              <a:rPr lang="en-US" dirty="0" smtClean="0">
                <a:solidFill>
                  <a:srgbClr val="FF0000"/>
                </a:solidFill>
                <a:latin typeface="Symbol" pitchFamily="18" charset="2"/>
              </a:rPr>
              <a:t>s</a:t>
            </a:r>
            <a:r>
              <a:rPr lang="en-US" dirty="0" smtClean="0">
                <a:solidFill>
                  <a:srgbClr val="FF0000"/>
                </a:solidFill>
              </a:rPr>
              <a:t> (0-lepton) &gt; 0.32 </a:t>
            </a:r>
            <a:r>
              <a:rPr lang="en-US" dirty="0" err="1" smtClean="0">
                <a:solidFill>
                  <a:srgbClr val="FF0000"/>
                </a:solidFill>
              </a:rPr>
              <a:t>pb</a:t>
            </a:r>
            <a:r>
              <a:rPr lang="en-US" dirty="0" smtClean="0">
                <a:solidFill>
                  <a:srgbClr val="FF0000"/>
                </a:solidFill>
              </a:rPr>
              <a:t> </a:t>
            </a:r>
          </a:p>
          <a:p>
            <a:pPr algn="ctr"/>
            <a:r>
              <a:rPr lang="en-US" dirty="0" smtClean="0">
                <a:solidFill>
                  <a:schemeClr val="tx2"/>
                </a:solidFill>
                <a:latin typeface="Symbol" pitchFamily="18" charset="2"/>
              </a:rPr>
              <a:t>s</a:t>
            </a:r>
            <a:r>
              <a:rPr lang="en-US" dirty="0" smtClean="0">
                <a:solidFill>
                  <a:schemeClr val="tx2"/>
                </a:solidFill>
              </a:rPr>
              <a:t>  (1-lepton) &gt; 0.13 </a:t>
            </a:r>
            <a:r>
              <a:rPr lang="en-US" dirty="0" err="1" smtClean="0">
                <a:solidFill>
                  <a:schemeClr val="tx2"/>
                </a:solidFill>
              </a:rPr>
              <a:t>pb</a:t>
            </a:r>
            <a:endParaRPr lang="en-US" dirty="0">
              <a:solidFill>
                <a:schemeClr val="tx2"/>
              </a:solidFill>
            </a:endParaRPr>
          </a:p>
        </p:txBody>
      </p:sp>
      <p:sp>
        <p:nvSpPr>
          <p:cNvPr id="16" name="Rectangle 15"/>
          <p:cNvSpPr/>
          <p:nvPr/>
        </p:nvSpPr>
        <p:spPr>
          <a:xfrm>
            <a:off x="6172200" y="4038600"/>
            <a:ext cx="21336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096000" y="5257800"/>
            <a:ext cx="2286000" cy="68580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fig_01a.png"/>
          <p:cNvPicPr>
            <a:picLocks noChangeAspect="1"/>
          </p:cNvPicPr>
          <p:nvPr/>
        </p:nvPicPr>
        <p:blipFill>
          <a:blip r:embed="rId2" cstate="print"/>
          <a:stretch>
            <a:fillRect/>
          </a:stretch>
        </p:blipFill>
        <p:spPr>
          <a:xfrm>
            <a:off x="1" y="2307670"/>
            <a:ext cx="2789775" cy="2002536"/>
          </a:xfrm>
          <a:prstGeom prst="rect">
            <a:avLst/>
          </a:prstGeom>
        </p:spPr>
      </p:pic>
      <p:pic>
        <p:nvPicPr>
          <p:cNvPr id="18" name="Picture 17" descr="fig_01b.png"/>
          <p:cNvPicPr>
            <a:picLocks noChangeAspect="1"/>
          </p:cNvPicPr>
          <p:nvPr/>
        </p:nvPicPr>
        <p:blipFill>
          <a:blip r:embed="rId3" cstate="print"/>
          <a:stretch>
            <a:fillRect/>
          </a:stretch>
        </p:blipFill>
        <p:spPr>
          <a:xfrm>
            <a:off x="0" y="4484132"/>
            <a:ext cx="2789774" cy="2002536"/>
          </a:xfrm>
          <a:prstGeom prst="rect">
            <a:avLst/>
          </a:prstGeom>
        </p:spPr>
      </p:pic>
      <p:pic>
        <p:nvPicPr>
          <p:cNvPr id="19" name="Picture 18" descr="fig_01c.png"/>
          <p:cNvPicPr>
            <a:picLocks noChangeAspect="1"/>
          </p:cNvPicPr>
          <p:nvPr/>
        </p:nvPicPr>
        <p:blipFill>
          <a:blip r:embed="rId4" cstate="print"/>
          <a:stretch>
            <a:fillRect/>
          </a:stretch>
        </p:blipFill>
        <p:spPr>
          <a:xfrm>
            <a:off x="2746653" y="2340864"/>
            <a:ext cx="2789773" cy="2002536"/>
          </a:xfrm>
          <a:prstGeom prst="rect">
            <a:avLst/>
          </a:prstGeom>
        </p:spPr>
      </p:pic>
      <p:pic>
        <p:nvPicPr>
          <p:cNvPr id="96257" name="Picture 1"/>
          <p:cNvPicPr>
            <a:picLocks noChangeAspect="1" noChangeArrowheads="1"/>
          </p:cNvPicPr>
          <p:nvPr/>
        </p:nvPicPr>
        <p:blipFill>
          <a:blip r:embed="rId5" cstate="print"/>
          <a:srcRect/>
          <a:stretch>
            <a:fillRect/>
          </a:stretch>
        </p:blipFill>
        <p:spPr bwMode="auto">
          <a:xfrm>
            <a:off x="4981575" y="838200"/>
            <a:ext cx="4086225" cy="1498514"/>
          </a:xfrm>
          <a:prstGeom prst="rect">
            <a:avLst/>
          </a:prstGeom>
          <a:noFill/>
          <a:ln w="9525">
            <a:noFill/>
            <a:miter lim="800000"/>
            <a:headEnd/>
            <a:tailEnd/>
          </a:ln>
        </p:spPr>
      </p:pic>
      <p:sp>
        <p:nvSpPr>
          <p:cNvPr id="13" name="Rectangle 12"/>
          <p:cNvSpPr/>
          <p:nvPr/>
        </p:nvSpPr>
        <p:spPr>
          <a:xfrm>
            <a:off x="4905375" y="1828800"/>
            <a:ext cx="4114800" cy="5334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ig_01d.png"/>
          <p:cNvPicPr>
            <a:picLocks noChangeAspect="1"/>
          </p:cNvPicPr>
          <p:nvPr/>
        </p:nvPicPr>
        <p:blipFill>
          <a:blip r:embed="rId6" cstate="print"/>
          <a:stretch>
            <a:fillRect/>
          </a:stretch>
        </p:blipFill>
        <p:spPr>
          <a:xfrm>
            <a:off x="2772826" y="4484132"/>
            <a:ext cx="2789774" cy="2002536"/>
          </a:xfrm>
          <a:prstGeom prst="rect">
            <a:avLst/>
          </a:prstGeom>
        </p:spPr>
      </p:pic>
      <p:sp>
        <p:nvSpPr>
          <p:cNvPr id="21" name="TextBox 20"/>
          <p:cNvSpPr txBox="1"/>
          <p:nvPr/>
        </p:nvSpPr>
        <p:spPr>
          <a:xfrm>
            <a:off x="0" y="1981200"/>
            <a:ext cx="1758815" cy="369332"/>
          </a:xfrm>
          <a:prstGeom prst="rect">
            <a:avLst/>
          </a:prstGeom>
          <a:noFill/>
        </p:spPr>
        <p:txBody>
          <a:bodyPr wrap="none" rtlCol="0">
            <a:spAutoFit/>
          </a:bodyPr>
          <a:lstStyle/>
          <a:p>
            <a:r>
              <a:rPr lang="en-US" i="1" dirty="0" smtClean="0">
                <a:solidFill>
                  <a:srgbClr val="0070C0"/>
                </a:solidFill>
              </a:rPr>
              <a:t>0-lepton analysis</a:t>
            </a:r>
            <a:endParaRPr lang="en-US" i="1" dirty="0">
              <a:solidFill>
                <a:srgbClr val="0070C0"/>
              </a:solidFill>
            </a:endParaRPr>
          </a:p>
        </p:txBody>
      </p:sp>
      <p:sp>
        <p:nvSpPr>
          <p:cNvPr id="22" name="TextBox 21"/>
          <p:cNvSpPr txBox="1"/>
          <p:nvPr/>
        </p:nvSpPr>
        <p:spPr>
          <a:xfrm>
            <a:off x="0" y="4191000"/>
            <a:ext cx="1713931" cy="369332"/>
          </a:xfrm>
          <a:prstGeom prst="rect">
            <a:avLst/>
          </a:prstGeom>
          <a:noFill/>
        </p:spPr>
        <p:txBody>
          <a:bodyPr wrap="none" rtlCol="0">
            <a:spAutoFit/>
          </a:bodyPr>
          <a:lstStyle/>
          <a:p>
            <a:r>
              <a:rPr lang="en-US" i="1" dirty="0" smtClean="0">
                <a:solidFill>
                  <a:srgbClr val="0070C0"/>
                </a:solidFill>
              </a:rPr>
              <a:t>1-lepton analysis</a:t>
            </a:r>
            <a:endParaRPr lang="en-US" i="1" dirty="0">
              <a:solidFill>
                <a:srgbClr val="0070C0"/>
              </a:solidFill>
            </a:endParaRPr>
          </a:p>
        </p:txBody>
      </p:sp>
    </p:spTree>
  </p:cSld>
  <p:clrMapOvr>
    <a:masterClrMapping/>
  </p:clrMapOvr>
  <p:transition advTm="4159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figaux_11b.png"/>
          <p:cNvPicPr>
            <a:picLocks noChangeAspect="1"/>
          </p:cNvPicPr>
          <p:nvPr/>
        </p:nvPicPr>
        <p:blipFill>
          <a:blip r:embed="rId2" cstate="print"/>
          <a:stretch>
            <a:fillRect/>
          </a:stretch>
        </p:blipFill>
        <p:spPr>
          <a:xfrm>
            <a:off x="2438400" y="4569877"/>
            <a:ext cx="2667000" cy="1914407"/>
          </a:xfrm>
          <a:prstGeom prst="rect">
            <a:avLst/>
          </a:prstGeom>
        </p:spPr>
      </p:pic>
      <p:pic>
        <p:nvPicPr>
          <p:cNvPr id="25" name="Picture 24" descr="figaux_11a.png"/>
          <p:cNvPicPr>
            <a:picLocks noChangeAspect="1"/>
          </p:cNvPicPr>
          <p:nvPr/>
        </p:nvPicPr>
        <p:blipFill>
          <a:blip r:embed="rId3" cstate="print"/>
          <a:stretch>
            <a:fillRect/>
          </a:stretch>
        </p:blipFill>
        <p:spPr>
          <a:xfrm>
            <a:off x="-76200" y="4584096"/>
            <a:ext cx="2611432" cy="1874520"/>
          </a:xfrm>
          <a:prstGeom prst="rect">
            <a:avLst/>
          </a:prstGeom>
        </p:spPr>
      </p:pic>
      <p:sp>
        <p:nvSpPr>
          <p:cNvPr id="2" name="Title 1"/>
          <p:cNvSpPr>
            <a:spLocks noGrp="1"/>
          </p:cNvSpPr>
          <p:nvPr>
            <p:ph type="title"/>
          </p:nvPr>
        </p:nvSpPr>
        <p:spPr/>
        <p:txBody>
          <a:bodyPr/>
          <a:lstStyle/>
          <a:p>
            <a:r>
              <a:rPr lang="en-US" dirty="0" smtClean="0"/>
              <a:t>Specific SUSY models</a:t>
            </a:r>
            <a:endParaRPr lang="en-US" dirty="0"/>
          </a:p>
        </p:txBody>
      </p:sp>
      <p:sp>
        <p:nvSpPr>
          <p:cNvPr id="3" name="Content Placeholder 2"/>
          <p:cNvSpPr>
            <a:spLocks noGrp="1"/>
          </p:cNvSpPr>
          <p:nvPr>
            <p:ph idx="1"/>
          </p:nvPr>
        </p:nvSpPr>
        <p:spPr>
          <a:xfrm>
            <a:off x="4876800" y="4191000"/>
            <a:ext cx="4267200" cy="2362200"/>
          </a:xfrm>
        </p:spPr>
        <p:txBody>
          <a:bodyPr>
            <a:normAutofit fontScale="92500" lnSpcReduction="10000"/>
          </a:bodyPr>
          <a:lstStyle/>
          <a:p>
            <a:r>
              <a:rPr lang="en-US" sz="1800" b="1" dirty="0" err="1" smtClean="0">
                <a:solidFill>
                  <a:srgbClr val="002060"/>
                </a:solidFill>
              </a:rPr>
              <a:t>mSUGRA</a:t>
            </a:r>
            <a:r>
              <a:rPr lang="en-US" sz="1800" b="1" dirty="0" smtClean="0">
                <a:solidFill>
                  <a:srgbClr val="002060"/>
                </a:solidFill>
              </a:rPr>
              <a:t>:  </a:t>
            </a:r>
            <a:r>
              <a:rPr lang="en-US" sz="1800" dirty="0" smtClean="0"/>
              <a:t>large tan </a:t>
            </a:r>
            <a:r>
              <a:rPr lang="en-US" sz="1800" dirty="0" smtClean="0">
                <a:latin typeface="Symbol" pitchFamily="18" charset="2"/>
              </a:rPr>
              <a:t>b</a:t>
            </a:r>
            <a:r>
              <a:rPr lang="en-US" sz="1800" dirty="0" smtClean="0"/>
              <a:t> or low A</a:t>
            </a:r>
            <a:r>
              <a:rPr lang="en-US" sz="1800" baseline="-25000" dirty="0" smtClean="0"/>
              <a:t>0</a:t>
            </a:r>
            <a:r>
              <a:rPr lang="en-US" sz="1800" dirty="0" smtClean="0"/>
              <a:t> values:</a:t>
            </a:r>
          </a:p>
          <a:p>
            <a:pPr lvl="1"/>
            <a:r>
              <a:rPr lang="en-US" sz="1600" dirty="0" smtClean="0"/>
              <a:t>For each (m</a:t>
            </a:r>
            <a:r>
              <a:rPr lang="en-US" sz="1600" baseline="-25000" dirty="0" smtClean="0"/>
              <a:t>0</a:t>
            </a:r>
            <a:r>
              <a:rPr lang="en-US" sz="1600" dirty="0" smtClean="0"/>
              <a:t>,m</a:t>
            </a:r>
            <a:r>
              <a:rPr lang="en-US" sz="1600" baseline="-25000" dirty="0" smtClean="0"/>
              <a:t>1/2</a:t>
            </a:r>
            <a:r>
              <a:rPr lang="en-US" sz="1600" dirty="0" smtClean="0"/>
              <a:t>) </a:t>
            </a:r>
            <a:r>
              <a:rPr lang="en-US" sz="1600" dirty="0" err="1" smtClean="0"/>
              <a:t>sbottom</a:t>
            </a:r>
            <a:r>
              <a:rPr lang="en-US" sz="1600" dirty="0" smtClean="0"/>
              <a:t>/stop masses lower than in low tan </a:t>
            </a:r>
            <a:r>
              <a:rPr lang="en-US" sz="1600" dirty="0" smtClean="0">
                <a:latin typeface="Symbol" pitchFamily="18" charset="2"/>
              </a:rPr>
              <a:t>b</a:t>
            </a:r>
            <a:r>
              <a:rPr lang="en-US" sz="1600" dirty="0" smtClean="0"/>
              <a:t> scenarios</a:t>
            </a:r>
          </a:p>
          <a:p>
            <a:pPr lvl="1"/>
            <a:r>
              <a:rPr lang="en-US" sz="1600" b="1" dirty="0" smtClean="0">
                <a:solidFill>
                  <a:srgbClr val="FF0000"/>
                </a:solidFill>
              </a:rPr>
              <a:t>Exclude </a:t>
            </a:r>
            <a:r>
              <a:rPr lang="en-US" sz="1600" b="1" dirty="0" err="1" smtClean="0">
                <a:solidFill>
                  <a:srgbClr val="FF0000"/>
                </a:solidFill>
              </a:rPr>
              <a:t>gluino</a:t>
            </a:r>
            <a:r>
              <a:rPr lang="en-US" sz="1600" b="1" dirty="0" smtClean="0">
                <a:solidFill>
                  <a:srgbClr val="FF0000"/>
                </a:solidFill>
              </a:rPr>
              <a:t> masses up to 500 </a:t>
            </a:r>
            <a:r>
              <a:rPr lang="en-US" sz="1600" b="1" dirty="0" err="1" smtClean="0">
                <a:solidFill>
                  <a:srgbClr val="FF0000"/>
                </a:solidFill>
              </a:rPr>
              <a:t>GeV</a:t>
            </a:r>
            <a:r>
              <a:rPr lang="en-US" sz="1600" b="1" dirty="0" smtClean="0">
                <a:solidFill>
                  <a:srgbClr val="FF0000"/>
                </a:solidFill>
              </a:rPr>
              <a:t> for m</a:t>
            </a:r>
            <a:r>
              <a:rPr lang="en-US" sz="1600" b="1" baseline="-25000" dirty="0" smtClean="0">
                <a:solidFill>
                  <a:srgbClr val="FF0000"/>
                </a:solidFill>
              </a:rPr>
              <a:t>0</a:t>
            </a:r>
            <a:r>
              <a:rPr lang="en-US" sz="1600" b="1" dirty="0" smtClean="0">
                <a:solidFill>
                  <a:srgbClr val="FF0000"/>
                </a:solidFill>
              </a:rPr>
              <a:t>  &lt; 1 </a:t>
            </a:r>
            <a:r>
              <a:rPr lang="en-US" sz="1600" b="1" dirty="0" err="1" smtClean="0">
                <a:solidFill>
                  <a:srgbClr val="FF0000"/>
                </a:solidFill>
              </a:rPr>
              <a:t>TeV</a:t>
            </a:r>
            <a:r>
              <a:rPr lang="en-US" sz="1600" b="1" dirty="0" smtClean="0">
                <a:solidFill>
                  <a:srgbClr val="FF0000"/>
                </a:solidFill>
              </a:rPr>
              <a:t> </a:t>
            </a:r>
          </a:p>
          <a:p>
            <a:r>
              <a:rPr lang="en-US" sz="1900" b="1" dirty="0" smtClean="0">
                <a:solidFill>
                  <a:srgbClr val="002060"/>
                </a:solidFill>
              </a:rPr>
              <a:t>SO(10) models:  </a:t>
            </a:r>
            <a:r>
              <a:rPr lang="en-US" sz="1900" dirty="0" err="1" smtClean="0"/>
              <a:t>gluino</a:t>
            </a:r>
            <a:r>
              <a:rPr lang="en-US" sz="1900" dirty="0" smtClean="0"/>
              <a:t> pair production one of the dominant processes:</a:t>
            </a:r>
          </a:p>
          <a:p>
            <a:pPr lvl="1"/>
            <a:r>
              <a:rPr lang="en-US" sz="1600" dirty="0" err="1" smtClean="0"/>
              <a:t>Gluino</a:t>
            </a:r>
            <a:r>
              <a:rPr lang="en-US" sz="1600" dirty="0" smtClean="0"/>
              <a:t> </a:t>
            </a:r>
            <a:r>
              <a:rPr lang="en-US" sz="1600" dirty="0" smtClean="0">
                <a:sym typeface="Wingdings" pitchFamily="2" charset="2"/>
              </a:rPr>
              <a:t></a:t>
            </a:r>
            <a:r>
              <a:rPr lang="en-US" sz="1600" dirty="0" smtClean="0"/>
              <a:t> bb</a:t>
            </a:r>
            <a:r>
              <a:rPr lang="en-US" sz="1600" dirty="0" smtClean="0">
                <a:latin typeface="Symbol" pitchFamily="18" charset="2"/>
                <a:sym typeface="Wingdings" pitchFamily="2" charset="2"/>
              </a:rPr>
              <a:t>c</a:t>
            </a:r>
            <a:r>
              <a:rPr lang="en-US" sz="1600" baseline="30000" dirty="0" smtClean="0">
                <a:sym typeface="Wingdings" pitchFamily="2" charset="2"/>
              </a:rPr>
              <a:t>0</a:t>
            </a:r>
            <a:r>
              <a:rPr lang="en-US" sz="1600" baseline="-25000" dirty="0" smtClean="0">
                <a:sym typeface="Wingdings" pitchFamily="2" charset="2"/>
              </a:rPr>
              <a:t>1 </a:t>
            </a:r>
            <a:r>
              <a:rPr lang="en-US" sz="1600" dirty="0" smtClean="0">
                <a:sym typeface="Wingdings" pitchFamily="2" charset="2"/>
              </a:rPr>
              <a:t>(DR3) or b</a:t>
            </a:r>
            <a:r>
              <a:rPr lang="en-US" sz="1600" dirty="0" smtClean="0"/>
              <a:t>b</a:t>
            </a:r>
            <a:r>
              <a:rPr lang="en-US" sz="1600" dirty="0" smtClean="0">
                <a:latin typeface="Symbol" pitchFamily="18" charset="2"/>
                <a:sym typeface="Wingdings" pitchFamily="2" charset="2"/>
              </a:rPr>
              <a:t>c</a:t>
            </a:r>
            <a:r>
              <a:rPr lang="en-US" sz="1600" baseline="30000" dirty="0" smtClean="0">
                <a:sym typeface="Wingdings" pitchFamily="2" charset="2"/>
              </a:rPr>
              <a:t>0</a:t>
            </a:r>
            <a:r>
              <a:rPr lang="en-US" sz="1600" baseline="-25000" dirty="0" smtClean="0">
                <a:sym typeface="Wingdings" pitchFamily="2" charset="2"/>
              </a:rPr>
              <a:t>2</a:t>
            </a:r>
            <a:r>
              <a:rPr lang="en-US" sz="1600" dirty="0" smtClean="0">
                <a:sym typeface="Wingdings" pitchFamily="2" charset="2"/>
              </a:rPr>
              <a:t> (HS)</a:t>
            </a:r>
          </a:p>
          <a:p>
            <a:pPr lvl="1"/>
            <a:r>
              <a:rPr lang="en-US" sz="1600" b="1" dirty="0" smtClean="0">
                <a:solidFill>
                  <a:srgbClr val="FF0000"/>
                </a:solidFill>
              </a:rPr>
              <a:t>Exclude masses up to 500(420) </a:t>
            </a:r>
            <a:r>
              <a:rPr lang="en-US" sz="1600" b="1" dirty="0" err="1" smtClean="0">
                <a:solidFill>
                  <a:srgbClr val="FF0000"/>
                </a:solidFill>
              </a:rPr>
              <a:t>GeV</a:t>
            </a:r>
            <a:r>
              <a:rPr lang="en-US" sz="1600" b="1" dirty="0" smtClean="0">
                <a:solidFill>
                  <a:srgbClr val="FF0000"/>
                </a:solidFill>
              </a:rPr>
              <a:t>  </a:t>
            </a:r>
          </a:p>
          <a:p>
            <a:pPr lvl="1"/>
            <a:endParaRPr lang="en-US" sz="16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normAutofit/>
          </a:bodyPr>
          <a:lstStyle/>
          <a:p>
            <a:fld id="{B6F15528-21DE-4FAA-801E-634DDDAF4B2B}" type="slidenum">
              <a:rPr lang="en-US" smtClean="0"/>
              <a:pPr/>
              <a:t>48</a:t>
            </a:fld>
            <a:endParaRPr lang="en-US" dirty="0"/>
          </a:p>
        </p:txBody>
      </p:sp>
      <p:cxnSp>
        <p:nvCxnSpPr>
          <p:cNvPr id="17" name="Straight Arrow Connector 16"/>
          <p:cNvCxnSpPr/>
          <p:nvPr/>
        </p:nvCxnSpPr>
        <p:spPr>
          <a:xfrm rot="5400000" flipH="1" flipV="1">
            <a:off x="685006" y="5409406"/>
            <a:ext cx="457200" cy="1588"/>
          </a:xfrm>
          <a:prstGeom prst="straightConnector1">
            <a:avLst/>
          </a:prstGeom>
          <a:ln w="19050">
            <a:solidFill>
              <a:srgbClr val="CC0099"/>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flipH="1" flipV="1">
            <a:off x="3504406" y="5680452"/>
            <a:ext cx="457200" cy="1588"/>
          </a:xfrm>
          <a:prstGeom prst="straightConnector1">
            <a:avLst/>
          </a:prstGeom>
          <a:ln w="19050">
            <a:solidFill>
              <a:srgbClr val="CC0099"/>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74362" y="6248400"/>
            <a:ext cx="987771" cy="338554"/>
          </a:xfrm>
          <a:prstGeom prst="rect">
            <a:avLst/>
          </a:prstGeom>
          <a:noFill/>
        </p:spPr>
        <p:txBody>
          <a:bodyPr wrap="none" rtlCol="0">
            <a:spAutoFit/>
          </a:bodyPr>
          <a:lstStyle/>
          <a:p>
            <a:r>
              <a:rPr lang="en-US" sz="1600" i="1" dirty="0" smtClean="0">
                <a:solidFill>
                  <a:srgbClr val="002060"/>
                </a:solidFill>
              </a:rPr>
              <a:t>HS-model</a:t>
            </a:r>
            <a:endParaRPr lang="en-US" sz="1600" i="1" dirty="0">
              <a:solidFill>
                <a:srgbClr val="002060"/>
              </a:solidFill>
            </a:endParaRPr>
          </a:p>
        </p:txBody>
      </p:sp>
      <p:sp>
        <p:nvSpPr>
          <p:cNvPr id="20" name="TextBox 19"/>
          <p:cNvSpPr txBox="1"/>
          <p:nvPr/>
        </p:nvSpPr>
        <p:spPr>
          <a:xfrm>
            <a:off x="3239391" y="6248400"/>
            <a:ext cx="1095172" cy="338554"/>
          </a:xfrm>
          <a:prstGeom prst="rect">
            <a:avLst/>
          </a:prstGeom>
          <a:noFill/>
        </p:spPr>
        <p:txBody>
          <a:bodyPr wrap="none" rtlCol="0">
            <a:spAutoFit/>
          </a:bodyPr>
          <a:lstStyle/>
          <a:p>
            <a:r>
              <a:rPr lang="en-US" sz="1600" i="1" dirty="0" smtClean="0">
                <a:solidFill>
                  <a:srgbClr val="002060"/>
                </a:solidFill>
              </a:rPr>
              <a:t>DR3-model</a:t>
            </a:r>
            <a:endParaRPr lang="en-US" sz="1600" i="1" dirty="0">
              <a:solidFill>
                <a:srgbClr val="002060"/>
              </a:solidFill>
            </a:endParaRPr>
          </a:p>
        </p:txBody>
      </p:sp>
      <p:sp>
        <p:nvSpPr>
          <p:cNvPr id="21" name="TextBox 20"/>
          <p:cNvSpPr txBox="1"/>
          <p:nvPr/>
        </p:nvSpPr>
        <p:spPr>
          <a:xfrm>
            <a:off x="1600200" y="4278868"/>
            <a:ext cx="1810111" cy="369332"/>
          </a:xfrm>
          <a:prstGeom prst="rect">
            <a:avLst/>
          </a:prstGeom>
          <a:noFill/>
        </p:spPr>
        <p:txBody>
          <a:bodyPr wrap="none" rtlCol="0">
            <a:spAutoFit/>
          </a:bodyPr>
          <a:lstStyle/>
          <a:p>
            <a:r>
              <a:rPr lang="en-US" i="1" dirty="0" smtClean="0">
                <a:solidFill>
                  <a:srgbClr val="002060"/>
                </a:solidFill>
              </a:rPr>
              <a:t>0-lepton analysis</a:t>
            </a:r>
            <a:endParaRPr lang="en-US" i="1" dirty="0">
              <a:solidFill>
                <a:srgbClr val="002060"/>
              </a:solidFill>
            </a:endParaRPr>
          </a:p>
        </p:txBody>
      </p:sp>
      <p:sp>
        <p:nvSpPr>
          <p:cNvPr id="22" name="TextBox 21"/>
          <p:cNvSpPr txBox="1"/>
          <p:nvPr/>
        </p:nvSpPr>
        <p:spPr>
          <a:xfrm>
            <a:off x="1159686" y="914400"/>
            <a:ext cx="2401619" cy="369332"/>
          </a:xfrm>
          <a:prstGeom prst="rect">
            <a:avLst/>
          </a:prstGeom>
          <a:noFill/>
        </p:spPr>
        <p:txBody>
          <a:bodyPr wrap="none" rtlCol="0">
            <a:spAutoFit/>
          </a:bodyPr>
          <a:lstStyle/>
          <a:p>
            <a:r>
              <a:rPr lang="en-US" i="1" dirty="0" smtClean="0">
                <a:solidFill>
                  <a:srgbClr val="002060"/>
                </a:solidFill>
              </a:rPr>
              <a:t>0- and 1-lepton analyses</a:t>
            </a:r>
            <a:endParaRPr lang="en-US" i="1" dirty="0">
              <a:solidFill>
                <a:srgbClr val="002060"/>
              </a:solidFill>
            </a:endParaRPr>
          </a:p>
        </p:txBody>
      </p:sp>
      <p:cxnSp>
        <p:nvCxnSpPr>
          <p:cNvPr id="28" name="Straight Connector 27"/>
          <p:cNvCxnSpPr/>
          <p:nvPr/>
        </p:nvCxnSpPr>
        <p:spPr>
          <a:xfrm>
            <a:off x="6477000" y="5867400"/>
            <a:ext cx="7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696200" y="5867400"/>
            <a:ext cx="7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170" name="Picture 2" descr="https://atlas.web.cern.ch/Atlas/GROUPS/PHYSICS/PAPERS/susy-bjets_01/fig_04.png"/>
          <p:cNvPicPr>
            <a:picLocks noChangeAspect="1" noChangeArrowheads="1"/>
          </p:cNvPicPr>
          <p:nvPr/>
        </p:nvPicPr>
        <p:blipFill>
          <a:blip r:embed="rId4" cstate="print"/>
          <a:srcRect/>
          <a:stretch>
            <a:fillRect/>
          </a:stretch>
        </p:blipFill>
        <p:spPr bwMode="auto">
          <a:xfrm>
            <a:off x="76200" y="1247019"/>
            <a:ext cx="4572000" cy="3096381"/>
          </a:xfrm>
          <a:prstGeom prst="rect">
            <a:avLst/>
          </a:prstGeom>
          <a:noFill/>
        </p:spPr>
      </p:pic>
      <p:pic>
        <p:nvPicPr>
          <p:cNvPr id="7174" name="Picture 6" descr="https://atlas.web.cern.ch/Atlas/GROUPS/PHYSICS/PAPERS/susy-bjets_01/figaux_09.png"/>
          <p:cNvPicPr>
            <a:picLocks noChangeAspect="1" noChangeArrowheads="1"/>
          </p:cNvPicPr>
          <p:nvPr/>
        </p:nvPicPr>
        <p:blipFill>
          <a:blip r:embed="rId5" cstate="print"/>
          <a:srcRect/>
          <a:stretch>
            <a:fillRect/>
          </a:stretch>
        </p:blipFill>
        <p:spPr bwMode="auto">
          <a:xfrm>
            <a:off x="4495800" y="1004308"/>
            <a:ext cx="4705350" cy="3186692"/>
          </a:xfrm>
          <a:prstGeom prst="rect">
            <a:avLst/>
          </a:prstGeom>
          <a:noFill/>
        </p:spPr>
      </p:pic>
    </p:spTree>
  </p:cSld>
  <p:clrMapOvr>
    <a:masterClrMapping/>
  </p:clrMapOvr>
  <p:transition advTm="119497"/>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smtClean="0"/>
              <a:t>Top-tagger: </a:t>
            </a:r>
            <a:r>
              <a:rPr lang="en-US" dirty="0" err="1" smtClean="0"/>
              <a:t>m</a:t>
            </a:r>
            <a:r>
              <a:rPr lang="en-US" baseline="-25000" dirty="0" err="1" smtClean="0"/>
              <a:t>CT</a:t>
            </a:r>
            <a:endParaRPr lang="en-US" baseline="-25000" dirty="0"/>
          </a:p>
        </p:txBody>
      </p:sp>
      <p:sp>
        <p:nvSpPr>
          <p:cNvPr id="3" name="Content Placeholder 2"/>
          <p:cNvSpPr>
            <a:spLocks noGrp="1"/>
          </p:cNvSpPr>
          <p:nvPr>
            <p:ph idx="1"/>
          </p:nvPr>
        </p:nvSpPr>
        <p:spPr>
          <a:xfrm>
            <a:off x="304800" y="914400"/>
            <a:ext cx="7467600" cy="5410200"/>
          </a:xfrm>
        </p:spPr>
        <p:txBody>
          <a:bodyPr>
            <a:normAutofit/>
          </a:bodyPr>
          <a:lstStyle/>
          <a:p>
            <a:r>
              <a:rPr lang="en-US" sz="1800" dirty="0" smtClean="0"/>
              <a:t>In the decay of a two pair-produced heavy states  which decay via </a:t>
            </a:r>
            <a:r>
              <a:rPr lang="en-US" sz="1800" dirty="0" err="1" smtClean="0">
                <a:latin typeface="Symbol" pitchFamily="18" charset="2"/>
              </a:rPr>
              <a:t>d</a:t>
            </a:r>
            <a:r>
              <a:rPr lang="en-US" sz="1800" dirty="0" err="1" smtClean="0">
                <a:latin typeface="Symbol" pitchFamily="18" charset="2"/>
                <a:sym typeface="Wingdings" pitchFamily="2" charset="2"/>
              </a:rPr>
              <a:t>ac</a:t>
            </a:r>
            <a:r>
              <a:rPr lang="en-US" sz="1800" baseline="-25000" dirty="0" err="1" smtClean="0">
                <a:sym typeface="Wingdings" pitchFamily="2" charset="2"/>
              </a:rPr>
              <a:t>i</a:t>
            </a:r>
            <a:endParaRPr lang="en-US" sz="1800" baseline="-25000" dirty="0" smtClean="0">
              <a:sym typeface="Wingdings" pitchFamily="2" charset="2"/>
            </a:endParaRPr>
          </a:p>
          <a:p>
            <a:endParaRPr lang="en-US" sz="1800" baseline="-25000" dirty="0" smtClean="0">
              <a:sym typeface="Wingdings" pitchFamily="2" charset="2"/>
            </a:endParaRPr>
          </a:p>
          <a:p>
            <a:endParaRPr lang="en-US" sz="1800" baseline="-25000" dirty="0" smtClean="0">
              <a:sym typeface="Wingdings" pitchFamily="2" charset="2"/>
            </a:endParaRPr>
          </a:p>
          <a:p>
            <a:r>
              <a:rPr lang="en-US" sz="1800" dirty="0" err="1" smtClean="0"/>
              <a:t>m</a:t>
            </a:r>
            <a:r>
              <a:rPr lang="en-US" sz="1800" baseline="-25000" dirty="0" err="1" smtClean="0"/>
              <a:t>CT</a:t>
            </a:r>
            <a:r>
              <a:rPr lang="en-US" sz="1800" dirty="0" smtClean="0"/>
              <a:t> distributions have endpoints defined by m(</a:t>
            </a:r>
            <a:r>
              <a:rPr lang="en-US" sz="1800" dirty="0" smtClean="0">
                <a:latin typeface="Symbol" pitchFamily="18" charset="2"/>
              </a:rPr>
              <a:t>d</a:t>
            </a:r>
            <a:r>
              <a:rPr lang="en-US" sz="1800" dirty="0" smtClean="0"/>
              <a:t>), m(</a:t>
            </a:r>
            <a:r>
              <a:rPr lang="en-US" sz="1800" dirty="0" smtClean="0">
                <a:latin typeface="Symbol" pitchFamily="18" charset="2"/>
                <a:sym typeface="Wingdings" pitchFamily="2" charset="2"/>
              </a:rPr>
              <a:t>a</a:t>
            </a:r>
            <a:r>
              <a:rPr lang="en-US" sz="1800" dirty="0" smtClean="0"/>
              <a:t>) and the vector sum of transverse </a:t>
            </a:r>
            <a:r>
              <a:rPr lang="en-US" sz="1800" dirty="0" err="1" smtClean="0"/>
              <a:t>momenta</a:t>
            </a:r>
            <a:r>
              <a:rPr lang="en-US" sz="1800" dirty="0" smtClean="0"/>
              <a:t> of the visible particles upstream of the system for which the </a:t>
            </a:r>
            <a:r>
              <a:rPr lang="en-US" sz="1800" dirty="0" err="1" smtClean="0"/>
              <a:t>contransverse</a:t>
            </a:r>
            <a:r>
              <a:rPr lang="en-US" sz="1800" dirty="0" smtClean="0"/>
              <a:t> mass is calculated (</a:t>
            </a:r>
            <a:r>
              <a:rPr lang="en-US" sz="1800" dirty="0" err="1" smtClean="0"/>
              <a:t>p</a:t>
            </a:r>
            <a:r>
              <a:rPr lang="en-US" sz="1800" baseline="-25000" dirty="0" err="1" smtClean="0"/>
              <a:t>b</a:t>
            </a:r>
            <a:r>
              <a:rPr lang="en-US" sz="1800" dirty="0" smtClean="0"/>
              <a:t>)</a:t>
            </a:r>
          </a:p>
          <a:p>
            <a:r>
              <a:rPr lang="en-US" sz="1800" dirty="0" smtClean="0"/>
              <a:t>For the top-pair system </a:t>
            </a:r>
            <a:r>
              <a:rPr lang="en-US" sz="1800" dirty="0" err="1" smtClean="0"/>
              <a:t>m</a:t>
            </a:r>
            <a:r>
              <a:rPr lang="en-US" sz="1800" baseline="-25000" dirty="0" err="1" smtClean="0"/>
              <a:t>CT</a:t>
            </a:r>
            <a:r>
              <a:rPr lang="en-US" sz="1800" dirty="0" smtClean="0"/>
              <a:t> (</a:t>
            </a:r>
            <a:r>
              <a:rPr lang="en-US" sz="1800" dirty="0" err="1" smtClean="0"/>
              <a:t>ll</a:t>
            </a:r>
            <a:r>
              <a:rPr lang="en-US" sz="1800" dirty="0" smtClean="0"/>
              <a:t>), </a:t>
            </a:r>
            <a:r>
              <a:rPr lang="en-US" sz="1800" dirty="0" err="1" smtClean="0"/>
              <a:t>m</a:t>
            </a:r>
            <a:r>
              <a:rPr lang="en-US" sz="1800" baseline="-25000" dirty="0" err="1" smtClean="0"/>
              <a:t>CT</a:t>
            </a:r>
            <a:r>
              <a:rPr lang="en-US" sz="1800" dirty="0" smtClean="0"/>
              <a:t> (</a:t>
            </a:r>
            <a:r>
              <a:rPr lang="en-US" sz="1800" dirty="0" err="1" smtClean="0"/>
              <a:t>jj</a:t>
            </a:r>
            <a:r>
              <a:rPr lang="en-US" sz="1800" dirty="0" smtClean="0"/>
              <a:t> ), </a:t>
            </a:r>
            <a:r>
              <a:rPr lang="en-US" sz="1800" dirty="0" err="1" smtClean="0"/>
              <a:t>m</a:t>
            </a:r>
            <a:r>
              <a:rPr lang="en-US" sz="1800" baseline="-25000" dirty="0" err="1" smtClean="0"/>
              <a:t>CT</a:t>
            </a:r>
            <a:r>
              <a:rPr lang="en-US" sz="1800" dirty="0" smtClean="0"/>
              <a:t> (j l, </a:t>
            </a:r>
            <a:r>
              <a:rPr lang="en-US" sz="1800" dirty="0" err="1" smtClean="0"/>
              <a:t>jl</a:t>
            </a:r>
            <a:r>
              <a:rPr lang="en-US" sz="1800" dirty="0" smtClean="0"/>
              <a:t>) can be constructed</a:t>
            </a:r>
            <a:endParaRPr lang="en-US" sz="1800" baseline="-25000" dirty="0" smtClean="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49</a:t>
            </a:fld>
            <a:endParaRPr lang="en-US" dirty="0"/>
          </a:p>
        </p:txBody>
      </p:sp>
      <p:pic>
        <p:nvPicPr>
          <p:cNvPr id="139266" name="Picture 2"/>
          <p:cNvPicPr>
            <a:picLocks noChangeAspect="1" noChangeArrowheads="1"/>
          </p:cNvPicPr>
          <p:nvPr/>
        </p:nvPicPr>
        <p:blipFill>
          <a:blip r:embed="rId2" cstate="print"/>
          <a:srcRect/>
          <a:stretch>
            <a:fillRect/>
          </a:stretch>
        </p:blipFill>
        <p:spPr bwMode="auto">
          <a:xfrm>
            <a:off x="1725246" y="1447800"/>
            <a:ext cx="5285154" cy="381000"/>
          </a:xfrm>
          <a:prstGeom prst="rect">
            <a:avLst/>
          </a:prstGeom>
          <a:noFill/>
          <a:ln w="9525">
            <a:noFill/>
            <a:miter lim="800000"/>
            <a:headEnd/>
            <a:tailEnd/>
          </a:ln>
        </p:spPr>
      </p:pic>
      <p:pic>
        <p:nvPicPr>
          <p:cNvPr id="139267" name="Picture 3"/>
          <p:cNvPicPr>
            <a:picLocks noChangeAspect="1" noChangeArrowheads="1"/>
          </p:cNvPicPr>
          <p:nvPr/>
        </p:nvPicPr>
        <p:blipFill>
          <a:blip r:embed="rId3" cstate="print"/>
          <a:srcRect/>
          <a:stretch>
            <a:fillRect/>
          </a:stretch>
        </p:blipFill>
        <p:spPr bwMode="auto">
          <a:xfrm>
            <a:off x="7648575" y="904875"/>
            <a:ext cx="1343025" cy="2371725"/>
          </a:xfrm>
          <a:prstGeom prst="rect">
            <a:avLst/>
          </a:prstGeom>
          <a:noFill/>
          <a:ln w="9525">
            <a:noFill/>
            <a:miter lim="800000"/>
            <a:headEnd/>
            <a:tailEnd/>
          </a:ln>
        </p:spPr>
      </p:pic>
      <p:pic>
        <p:nvPicPr>
          <p:cNvPr id="139268" name="Picture 4"/>
          <p:cNvPicPr>
            <a:picLocks noChangeAspect="1" noChangeArrowheads="1"/>
          </p:cNvPicPr>
          <p:nvPr/>
        </p:nvPicPr>
        <p:blipFill>
          <a:blip r:embed="rId4" cstate="print"/>
          <a:srcRect/>
          <a:stretch>
            <a:fillRect/>
          </a:stretch>
        </p:blipFill>
        <p:spPr bwMode="auto">
          <a:xfrm>
            <a:off x="381000" y="3352800"/>
            <a:ext cx="5292736" cy="2819400"/>
          </a:xfrm>
          <a:prstGeom prst="rect">
            <a:avLst/>
          </a:prstGeom>
          <a:noFill/>
          <a:ln w="9525">
            <a:noFill/>
            <a:miter lim="800000"/>
            <a:headEnd/>
            <a:tailEnd/>
          </a:ln>
        </p:spPr>
      </p:pic>
      <p:sp>
        <p:nvSpPr>
          <p:cNvPr id="12" name="TextBox 11"/>
          <p:cNvSpPr txBox="1"/>
          <p:nvPr/>
        </p:nvSpPr>
        <p:spPr>
          <a:xfrm>
            <a:off x="5838802" y="3962400"/>
            <a:ext cx="2924198" cy="1200329"/>
          </a:xfrm>
          <a:prstGeom prst="rect">
            <a:avLst/>
          </a:prstGeom>
          <a:noFill/>
        </p:spPr>
        <p:txBody>
          <a:bodyPr wrap="none" rtlCol="0">
            <a:spAutoFit/>
          </a:bodyPr>
          <a:lstStyle/>
          <a:p>
            <a:pPr>
              <a:buFont typeface="Arial" pitchFamily="34" charset="0"/>
              <a:buChar char="•"/>
            </a:pPr>
            <a:r>
              <a:rPr lang="en-US" dirty="0" smtClean="0"/>
              <a:t> Efficiency </a:t>
            </a:r>
            <a:r>
              <a:rPr lang="en-US" dirty="0" err="1" smtClean="0"/>
              <a:t>m</a:t>
            </a:r>
            <a:r>
              <a:rPr lang="en-US" baseline="-25000" dirty="0" err="1" smtClean="0"/>
              <a:t>CT</a:t>
            </a:r>
            <a:r>
              <a:rPr lang="en-US" dirty="0" smtClean="0"/>
              <a:t> tagger = 85%</a:t>
            </a:r>
          </a:p>
          <a:p>
            <a:pPr>
              <a:buFont typeface="Arial" pitchFamily="34" charset="0"/>
              <a:buChar char="•"/>
            </a:pPr>
            <a:r>
              <a:rPr lang="en-US" dirty="0" smtClean="0"/>
              <a:t>  control region for </a:t>
            </a:r>
            <a:r>
              <a:rPr lang="en-US" dirty="0" err="1" smtClean="0"/>
              <a:t>ttbar</a:t>
            </a:r>
            <a:r>
              <a:rPr lang="en-US" dirty="0" smtClean="0"/>
              <a:t>:</a:t>
            </a:r>
          </a:p>
          <a:p>
            <a:pPr lvl="1">
              <a:buFont typeface="Arial" pitchFamily="34" charset="0"/>
              <a:buChar char="•"/>
            </a:pPr>
            <a:r>
              <a:rPr lang="en-US" dirty="0" smtClean="0"/>
              <a:t> </a:t>
            </a:r>
            <a:r>
              <a:rPr lang="en-US" dirty="0" err="1" smtClean="0"/>
              <a:t>m</a:t>
            </a:r>
            <a:r>
              <a:rPr lang="en-US" baseline="-25000" dirty="0" err="1" smtClean="0"/>
              <a:t>CT</a:t>
            </a:r>
            <a:r>
              <a:rPr lang="en-US" dirty="0" smtClean="0"/>
              <a:t>-tagged events</a:t>
            </a:r>
          </a:p>
          <a:p>
            <a:pPr lvl="1">
              <a:buFont typeface="Arial" pitchFamily="34" charset="0"/>
              <a:buChar char="•"/>
            </a:pPr>
            <a:r>
              <a:rPr lang="en-US" dirty="0" smtClean="0"/>
              <a:t> 60&lt;</a:t>
            </a:r>
            <a:r>
              <a:rPr lang="en-US" dirty="0" err="1" smtClean="0"/>
              <a:t>E</a:t>
            </a:r>
            <a:r>
              <a:rPr lang="en-US" baseline="-25000" dirty="0" err="1" smtClean="0"/>
              <a:t>T</a:t>
            </a:r>
            <a:r>
              <a:rPr lang="en-US" baseline="30000" dirty="0" err="1" smtClean="0"/>
              <a:t>Miss</a:t>
            </a:r>
            <a:r>
              <a:rPr lang="en-US" dirty="0" smtClean="0"/>
              <a:t>&lt;80 </a:t>
            </a:r>
            <a:r>
              <a:rPr lang="en-US" dirty="0" err="1" smtClean="0"/>
              <a:t>GeV</a:t>
            </a:r>
            <a:endParaRPr lang="en-US" dirty="0"/>
          </a:p>
        </p:txBody>
      </p:sp>
      <p:sp>
        <p:nvSpPr>
          <p:cNvPr id="13" name="Rectangle 12"/>
          <p:cNvSpPr/>
          <p:nvPr/>
        </p:nvSpPr>
        <p:spPr>
          <a:xfrm>
            <a:off x="6096000" y="152400"/>
            <a:ext cx="3200400" cy="523220"/>
          </a:xfrm>
          <a:prstGeom prst="rect">
            <a:avLst/>
          </a:prstGeom>
        </p:spPr>
        <p:txBody>
          <a:bodyPr wrap="square">
            <a:spAutoFit/>
          </a:bodyPr>
          <a:lstStyle/>
          <a:p>
            <a:r>
              <a:rPr lang="en-US" sz="1400" dirty="0" err="1" smtClean="0">
                <a:solidFill>
                  <a:srgbClr val="002060"/>
                </a:solidFill>
              </a:rPr>
              <a:t>Tovey</a:t>
            </a:r>
            <a:r>
              <a:rPr lang="en-US" sz="1400" dirty="0" smtClean="0">
                <a:solidFill>
                  <a:srgbClr val="002060"/>
                </a:solidFill>
              </a:rPr>
              <a:t>, JHEP 0804 (2008) 034 </a:t>
            </a:r>
          </a:p>
          <a:p>
            <a:r>
              <a:rPr lang="en-US" sz="1400" dirty="0" err="1" smtClean="0">
                <a:solidFill>
                  <a:srgbClr val="002060"/>
                </a:solidFill>
              </a:rPr>
              <a:t>Polesello</a:t>
            </a:r>
            <a:r>
              <a:rPr lang="en-US" sz="1400" dirty="0" smtClean="0">
                <a:solidFill>
                  <a:srgbClr val="002060"/>
                </a:solidFill>
              </a:rPr>
              <a:t>, </a:t>
            </a:r>
            <a:r>
              <a:rPr lang="en-US" sz="1400" dirty="0" err="1" smtClean="0">
                <a:solidFill>
                  <a:srgbClr val="002060"/>
                </a:solidFill>
              </a:rPr>
              <a:t>Tovey</a:t>
            </a:r>
            <a:r>
              <a:rPr lang="en-US" sz="1400" dirty="0" smtClean="0">
                <a:solidFill>
                  <a:srgbClr val="002060"/>
                </a:solidFill>
              </a:rPr>
              <a:t>, JHEP 1003 (2010) 030</a:t>
            </a:r>
            <a:endParaRPr lang="en-US" sz="1400"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cross sections</a:t>
            </a:r>
            <a:endParaRPr lang="en-US" dirty="0"/>
          </a:p>
        </p:txBody>
      </p:sp>
      <p:sp>
        <p:nvSpPr>
          <p:cNvPr id="88" name="Date Placeholder 87"/>
          <p:cNvSpPr>
            <a:spLocks noGrp="1"/>
          </p:cNvSpPr>
          <p:nvPr>
            <p:ph type="dt" sz="half" idx="10"/>
          </p:nvPr>
        </p:nvSpPr>
        <p:spPr/>
        <p:txBody>
          <a:bodyPr/>
          <a:lstStyle/>
          <a:p>
            <a:r>
              <a:rPr lang="en-US" smtClean="0"/>
              <a:t>18/5/2011</a:t>
            </a:r>
            <a:endParaRPr lang="en-US"/>
          </a:p>
        </p:txBody>
      </p:sp>
      <p:sp>
        <p:nvSpPr>
          <p:cNvPr id="89" name="Slide Number Placeholder 88"/>
          <p:cNvSpPr>
            <a:spLocks noGrp="1"/>
          </p:cNvSpPr>
          <p:nvPr>
            <p:ph type="sldNum" sz="quarter" idx="12"/>
          </p:nvPr>
        </p:nvSpPr>
        <p:spPr/>
        <p:txBody>
          <a:bodyPr/>
          <a:lstStyle/>
          <a:p>
            <a:fld id="{B6F15528-21DE-4FAA-801E-634DDDAF4B2B}" type="slidenum">
              <a:rPr lang="en-US" smtClean="0"/>
              <a:pPr/>
              <a:t>5</a:t>
            </a:fld>
            <a:endParaRPr lang="en-US"/>
          </a:p>
        </p:txBody>
      </p:sp>
      <p:sp>
        <p:nvSpPr>
          <p:cNvPr id="90" name="Footer Placeholder 89"/>
          <p:cNvSpPr>
            <a:spLocks noGrp="1"/>
          </p:cNvSpPr>
          <p:nvPr>
            <p:ph type="ftr" sz="quarter" idx="11"/>
          </p:nvPr>
        </p:nvSpPr>
        <p:spPr/>
        <p:txBody>
          <a:bodyPr/>
          <a:lstStyle/>
          <a:p>
            <a:r>
              <a:rPr lang="en-US" smtClean="0"/>
              <a:t>Monica D'Onofrio, West Coast ATLAS Forum 2011</a:t>
            </a:r>
            <a:endParaRPr lang="en-US" dirty="0"/>
          </a:p>
        </p:txBody>
      </p:sp>
      <p:grpSp>
        <p:nvGrpSpPr>
          <p:cNvPr id="20" name="Group 19"/>
          <p:cNvGrpSpPr/>
          <p:nvPr/>
        </p:nvGrpSpPr>
        <p:grpSpPr>
          <a:xfrm>
            <a:off x="304800" y="1219200"/>
            <a:ext cx="4495800" cy="4876800"/>
            <a:chOff x="4114800" y="1371600"/>
            <a:chExt cx="4876800" cy="5105400"/>
          </a:xfrm>
        </p:grpSpPr>
        <p:pic>
          <p:nvPicPr>
            <p:cNvPr id="10" name="Picture 1"/>
            <p:cNvPicPr>
              <a:picLocks noChangeAspect="1" noChangeArrowheads="1"/>
            </p:cNvPicPr>
            <p:nvPr/>
          </p:nvPicPr>
          <p:blipFill>
            <a:blip r:embed="rId2" cstate="print"/>
            <a:srcRect/>
            <a:stretch>
              <a:fillRect/>
            </a:stretch>
          </p:blipFill>
          <p:spPr bwMode="auto">
            <a:xfrm>
              <a:off x="4838700" y="1371600"/>
              <a:ext cx="4152900" cy="4965700"/>
            </a:xfrm>
            <a:prstGeom prst="rect">
              <a:avLst/>
            </a:prstGeom>
            <a:noFill/>
            <a:ln w="9525">
              <a:noFill/>
              <a:miter lim="800000"/>
              <a:headEnd/>
              <a:tailEnd/>
            </a:ln>
          </p:spPr>
        </p:pic>
        <p:pic>
          <p:nvPicPr>
            <p:cNvPr id="11" name="Picture 5"/>
            <p:cNvPicPr>
              <a:picLocks noChangeAspect="1" noChangeArrowheads="1"/>
            </p:cNvPicPr>
            <p:nvPr/>
          </p:nvPicPr>
          <p:blipFill>
            <a:blip r:embed="rId3" cstate="print"/>
            <a:srcRect/>
            <a:stretch>
              <a:fillRect/>
            </a:stretch>
          </p:blipFill>
          <p:spPr bwMode="auto">
            <a:xfrm>
              <a:off x="6715125" y="6218238"/>
              <a:ext cx="987425" cy="258762"/>
            </a:xfrm>
            <a:prstGeom prst="rect">
              <a:avLst/>
            </a:prstGeom>
            <a:noFill/>
            <a:ln w="9525">
              <a:noFill/>
              <a:miter lim="800000"/>
              <a:headEnd/>
              <a:tailEnd/>
            </a:ln>
          </p:spPr>
        </p:pic>
        <p:cxnSp>
          <p:nvCxnSpPr>
            <p:cNvPr id="13" name="Straight Connector 12"/>
            <p:cNvCxnSpPr/>
            <p:nvPr/>
          </p:nvCxnSpPr>
          <p:spPr bwMode="auto">
            <a:xfrm rot="5400000" flipH="1" flipV="1">
              <a:off x="5141119" y="4199731"/>
              <a:ext cx="3638550" cy="158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7"/>
            <p:cNvCxnSpPr/>
            <p:nvPr/>
          </p:nvCxnSpPr>
          <p:spPr bwMode="auto">
            <a:xfrm rot="5400000" flipH="1" flipV="1">
              <a:off x="5831682" y="4180681"/>
              <a:ext cx="3638550" cy="15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8"/>
            <p:cNvSpPr txBox="1">
              <a:spLocks noChangeArrowheads="1"/>
            </p:cNvSpPr>
            <p:nvPr/>
          </p:nvSpPr>
          <p:spPr bwMode="auto">
            <a:xfrm>
              <a:off x="4114800" y="2133600"/>
              <a:ext cx="763054" cy="466891"/>
            </a:xfrm>
            <a:prstGeom prst="rect">
              <a:avLst/>
            </a:prstGeom>
            <a:noFill/>
            <a:ln w="9525">
              <a:noFill/>
              <a:miter lim="800000"/>
              <a:headEnd/>
              <a:tailEnd/>
            </a:ln>
          </p:spPr>
          <p:txBody>
            <a:bodyPr wrap="none">
              <a:spAutoFit/>
            </a:bodyPr>
            <a:lstStyle/>
            <a:p>
              <a:r>
                <a:rPr lang="en-US" dirty="0">
                  <a:latin typeface="Candara" pitchFamily="34" charset="0"/>
                </a:rPr>
                <a:t>1 </a:t>
              </a:r>
              <a:r>
                <a:rPr lang="en-US" dirty="0" err="1">
                  <a:latin typeface="Candara" pitchFamily="34" charset="0"/>
                </a:rPr>
                <a:t>mb</a:t>
              </a:r>
              <a:endParaRPr lang="en-US" dirty="0">
                <a:latin typeface="Candara" pitchFamily="34" charset="0"/>
              </a:endParaRPr>
            </a:p>
          </p:txBody>
        </p:sp>
        <p:sp>
          <p:nvSpPr>
            <p:cNvPr id="17" name="TextBox 19"/>
            <p:cNvSpPr txBox="1">
              <a:spLocks noChangeArrowheads="1"/>
            </p:cNvSpPr>
            <p:nvPr/>
          </p:nvSpPr>
          <p:spPr bwMode="auto">
            <a:xfrm>
              <a:off x="4164014" y="2982913"/>
              <a:ext cx="695304" cy="466891"/>
            </a:xfrm>
            <a:prstGeom prst="rect">
              <a:avLst/>
            </a:prstGeom>
            <a:noFill/>
            <a:ln w="9525">
              <a:noFill/>
              <a:miter lim="800000"/>
              <a:headEnd/>
              <a:tailEnd/>
            </a:ln>
          </p:spPr>
          <p:txBody>
            <a:bodyPr wrap="none">
              <a:spAutoFit/>
            </a:bodyPr>
            <a:lstStyle/>
            <a:p>
              <a:r>
                <a:rPr lang="en-US" dirty="0">
                  <a:latin typeface="Candara" pitchFamily="34" charset="0"/>
                </a:rPr>
                <a:t>1 </a:t>
              </a:r>
              <a:r>
                <a:rPr lang="en-US" dirty="0" err="1">
                  <a:latin typeface="Symbol" pitchFamily="18" charset="2"/>
                </a:rPr>
                <a:t>m</a:t>
              </a:r>
              <a:r>
                <a:rPr lang="en-US" dirty="0" err="1">
                  <a:latin typeface="Candara" pitchFamily="34" charset="0"/>
                </a:rPr>
                <a:t>b</a:t>
              </a:r>
              <a:endParaRPr lang="en-US" dirty="0">
                <a:latin typeface="Candara" pitchFamily="34" charset="0"/>
              </a:endParaRPr>
            </a:p>
          </p:txBody>
        </p:sp>
        <p:sp>
          <p:nvSpPr>
            <p:cNvPr id="18" name="TextBox 20"/>
            <p:cNvSpPr txBox="1">
              <a:spLocks noChangeArrowheads="1"/>
            </p:cNvSpPr>
            <p:nvPr/>
          </p:nvSpPr>
          <p:spPr bwMode="auto">
            <a:xfrm>
              <a:off x="4175125" y="3859213"/>
              <a:ext cx="685626" cy="466891"/>
            </a:xfrm>
            <a:prstGeom prst="rect">
              <a:avLst/>
            </a:prstGeom>
            <a:noFill/>
            <a:ln w="9525">
              <a:noFill/>
              <a:miter lim="800000"/>
              <a:headEnd/>
              <a:tailEnd/>
            </a:ln>
          </p:spPr>
          <p:txBody>
            <a:bodyPr wrap="none">
              <a:spAutoFit/>
            </a:bodyPr>
            <a:lstStyle/>
            <a:p>
              <a:r>
                <a:rPr lang="en-US">
                  <a:latin typeface="Candara" pitchFamily="34" charset="0"/>
                </a:rPr>
                <a:t>1 nb</a:t>
              </a:r>
            </a:p>
          </p:txBody>
        </p:sp>
        <p:sp>
          <p:nvSpPr>
            <p:cNvPr id="19" name="TextBox 21"/>
            <p:cNvSpPr txBox="1">
              <a:spLocks noChangeArrowheads="1"/>
            </p:cNvSpPr>
            <p:nvPr/>
          </p:nvSpPr>
          <p:spPr bwMode="auto">
            <a:xfrm>
              <a:off x="4170363" y="4773613"/>
              <a:ext cx="689497" cy="466891"/>
            </a:xfrm>
            <a:prstGeom prst="rect">
              <a:avLst/>
            </a:prstGeom>
            <a:noFill/>
            <a:ln w="9525">
              <a:noFill/>
              <a:miter lim="800000"/>
              <a:headEnd/>
              <a:tailEnd/>
            </a:ln>
          </p:spPr>
          <p:txBody>
            <a:bodyPr wrap="none">
              <a:spAutoFit/>
            </a:bodyPr>
            <a:lstStyle/>
            <a:p>
              <a:r>
                <a:rPr lang="en-US" dirty="0">
                  <a:latin typeface="Candara" pitchFamily="34" charset="0"/>
                </a:rPr>
                <a:t>1 </a:t>
              </a:r>
              <a:r>
                <a:rPr lang="en-US" dirty="0" err="1">
                  <a:latin typeface="Candara" pitchFamily="34" charset="0"/>
                </a:rPr>
                <a:t>pb</a:t>
              </a:r>
              <a:endParaRPr lang="en-US" dirty="0">
                <a:latin typeface="Candara" pitchFamily="34" charset="0"/>
              </a:endParaRPr>
            </a:p>
          </p:txBody>
        </p:sp>
      </p:grpSp>
      <p:sp>
        <p:nvSpPr>
          <p:cNvPr id="22" name="Content Placeholder 21"/>
          <p:cNvSpPr>
            <a:spLocks noGrp="1"/>
          </p:cNvSpPr>
          <p:nvPr>
            <p:ph idx="1"/>
          </p:nvPr>
        </p:nvSpPr>
        <p:spPr>
          <a:xfrm>
            <a:off x="4800600" y="5029200"/>
            <a:ext cx="4038600" cy="609600"/>
          </a:xfrm>
        </p:spPr>
        <p:txBody>
          <a:bodyPr/>
          <a:lstStyle/>
          <a:p>
            <a:pPr algn="ctr">
              <a:buNone/>
            </a:pPr>
            <a:r>
              <a:rPr lang="en-US" sz="1800" dirty="0" smtClean="0"/>
              <a:t>`       </a:t>
            </a:r>
            <a:r>
              <a:rPr lang="en-US" sz="1800" dirty="0" smtClean="0">
                <a:solidFill>
                  <a:srgbClr val="C00000"/>
                </a:solidFill>
              </a:rPr>
              <a:t>SUSY </a:t>
            </a:r>
            <a:r>
              <a:rPr lang="en-US" sz="1800" dirty="0" smtClean="0">
                <a:solidFill>
                  <a:srgbClr val="C00000"/>
                </a:solidFill>
                <a:latin typeface="Symbol" pitchFamily="18" charset="2"/>
              </a:rPr>
              <a:t>s </a:t>
            </a:r>
            <a:r>
              <a:rPr lang="en-US" sz="1800" dirty="0" smtClean="0">
                <a:solidFill>
                  <a:srgbClr val="C00000"/>
                </a:solidFill>
              </a:rPr>
              <a:t>are several order of magnitude lower than SM processes</a:t>
            </a:r>
            <a:endParaRPr lang="en-US" sz="1800" dirty="0"/>
          </a:p>
        </p:txBody>
      </p:sp>
      <p:pic>
        <p:nvPicPr>
          <p:cNvPr id="23" name="Picture 22" descr="prospino_lhc7.png"/>
          <p:cNvPicPr>
            <a:picLocks noChangeAspect="1"/>
          </p:cNvPicPr>
          <p:nvPr/>
        </p:nvPicPr>
        <p:blipFill>
          <a:blip r:embed="rId4" cstate="print"/>
          <a:stretch>
            <a:fillRect/>
          </a:stretch>
        </p:blipFill>
        <p:spPr>
          <a:xfrm>
            <a:off x="5105400" y="2022765"/>
            <a:ext cx="3810000" cy="2701635"/>
          </a:xfrm>
          <a:prstGeom prst="rect">
            <a:avLst/>
          </a:prstGeom>
          <a:ln w="19050">
            <a:solidFill>
              <a:schemeClr val="accent5"/>
            </a:solidFill>
          </a:ln>
        </p:spPr>
      </p:pic>
      <p:cxnSp>
        <p:nvCxnSpPr>
          <p:cNvPr id="25" name="Straight Connector 24"/>
          <p:cNvCxnSpPr/>
          <p:nvPr/>
        </p:nvCxnSpPr>
        <p:spPr bwMode="auto">
          <a:xfrm rot="5400000">
            <a:off x="3124200" y="2438400"/>
            <a:ext cx="2438400" cy="1524000"/>
          </a:xfrm>
          <a:prstGeom prst="line">
            <a:avLst/>
          </a:prstGeom>
          <a:solidFill>
            <a:srgbClr val="CCFFCC"/>
          </a:solidFill>
          <a:ln w="28575" cap="flat" cmpd="sng" algn="ctr">
            <a:solidFill>
              <a:schemeClr val="accent5"/>
            </a:solidFill>
            <a:prstDash val="solid"/>
            <a:round/>
            <a:headEnd type="none" w="med" len="med"/>
            <a:tailEnd type="none" w="med" len="med"/>
          </a:ln>
          <a:effectLst/>
        </p:spPr>
      </p:cxnSp>
      <p:cxnSp>
        <p:nvCxnSpPr>
          <p:cNvPr id="26" name="Straight Connector 25"/>
          <p:cNvCxnSpPr/>
          <p:nvPr/>
        </p:nvCxnSpPr>
        <p:spPr bwMode="auto">
          <a:xfrm rot="10800000" flipV="1">
            <a:off x="3581402" y="4724400"/>
            <a:ext cx="1523999" cy="685800"/>
          </a:xfrm>
          <a:prstGeom prst="line">
            <a:avLst/>
          </a:prstGeom>
          <a:solidFill>
            <a:srgbClr val="CCFFCC"/>
          </a:solidFill>
          <a:ln w="28575" cap="flat" cmpd="sng" algn="ctr">
            <a:solidFill>
              <a:schemeClr val="accent5"/>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backgrounds for 2-lepton</a:t>
            </a:r>
            <a:endParaRPr lang="en-US" dirty="0"/>
          </a:p>
        </p:txBody>
      </p:sp>
      <p:sp>
        <p:nvSpPr>
          <p:cNvPr id="3" name="Content Placeholder 2"/>
          <p:cNvSpPr>
            <a:spLocks noGrp="1"/>
          </p:cNvSpPr>
          <p:nvPr>
            <p:ph idx="1"/>
          </p:nvPr>
        </p:nvSpPr>
        <p:spPr>
          <a:xfrm>
            <a:off x="304800" y="838200"/>
            <a:ext cx="8229600" cy="5410200"/>
          </a:xfrm>
        </p:spPr>
        <p:txBody>
          <a:bodyPr>
            <a:noAutofit/>
          </a:bodyPr>
          <a:lstStyle/>
          <a:p>
            <a:r>
              <a:rPr lang="en-US" sz="1800" b="1" dirty="0" smtClean="0">
                <a:solidFill>
                  <a:srgbClr val="0070C0"/>
                </a:solidFill>
              </a:rPr>
              <a:t>Electron charge-flip:</a:t>
            </a:r>
          </a:p>
          <a:p>
            <a:pPr lvl="1"/>
            <a:r>
              <a:rPr lang="en-US" sz="1600" dirty="0" smtClean="0"/>
              <a:t>Relevant for Same-Sign </a:t>
            </a:r>
            <a:r>
              <a:rPr lang="en-US" sz="1600" dirty="0" err="1" smtClean="0"/>
              <a:t>dilepton</a:t>
            </a:r>
            <a:r>
              <a:rPr lang="en-US" sz="1600" dirty="0" smtClean="0"/>
              <a:t> final states</a:t>
            </a:r>
          </a:p>
          <a:p>
            <a:pPr lvl="1"/>
            <a:r>
              <a:rPr lang="en-US" sz="1600" dirty="0" smtClean="0"/>
              <a:t>Background from </a:t>
            </a:r>
            <a:r>
              <a:rPr lang="en-US" sz="1600" dirty="0" err="1" smtClean="0"/>
              <a:t>dilepton</a:t>
            </a:r>
            <a:r>
              <a:rPr lang="en-US" sz="1600" dirty="0" smtClean="0"/>
              <a:t> top events:</a:t>
            </a:r>
          </a:p>
          <a:p>
            <a:pPr lvl="2"/>
            <a:r>
              <a:rPr lang="en-US" sz="1400" dirty="0" smtClean="0"/>
              <a:t>Hard </a:t>
            </a:r>
            <a:r>
              <a:rPr lang="en-US" sz="1400" dirty="0" err="1" smtClean="0"/>
              <a:t>bremsstrahlumng</a:t>
            </a:r>
            <a:r>
              <a:rPr lang="en-US" sz="1400" dirty="0" smtClean="0"/>
              <a:t> process </a:t>
            </a:r>
          </a:p>
          <a:p>
            <a:pPr lvl="1"/>
            <a:endParaRPr lang="en-US" sz="1800" dirty="0" smtClean="0"/>
          </a:p>
          <a:p>
            <a:pPr lvl="2"/>
            <a:r>
              <a:rPr lang="en-US" sz="1400" dirty="0" smtClean="0"/>
              <a:t>Charge </a:t>
            </a:r>
            <a:r>
              <a:rPr lang="en-US" sz="1400" dirty="0" err="1" smtClean="0"/>
              <a:t>mis</a:t>
            </a:r>
            <a:r>
              <a:rPr lang="en-US" sz="1400" dirty="0" smtClean="0"/>
              <a:t>-identified rate taken from Zee MC samples as a function of |</a:t>
            </a:r>
            <a:r>
              <a:rPr lang="en-US" sz="1400" dirty="0" smtClean="0">
                <a:latin typeface="Symbol" pitchFamily="18" charset="2"/>
              </a:rPr>
              <a:t>h</a:t>
            </a:r>
            <a:r>
              <a:rPr lang="en-US" sz="1400" dirty="0" smtClean="0"/>
              <a:t>|</a:t>
            </a:r>
          </a:p>
          <a:p>
            <a:pPr lvl="2"/>
            <a:r>
              <a:rPr lang="en-US" sz="1400" dirty="0" smtClean="0"/>
              <a:t>Validated in </a:t>
            </a:r>
            <a:r>
              <a:rPr lang="en-US" sz="1400" dirty="0" err="1" smtClean="0"/>
              <a:t>Z</a:t>
            </a:r>
            <a:r>
              <a:rPr lang="en-US" sz="1400" dirty="0" err="1" smtClean="0">
                <a:sym typeface="Wingdings" pitchFamily="2" charset="2"/>
              </a:rPr>
              <a:t>ee</a:t>
            </a:r>
            <a:r>
              <a:rPr lang="en-US" sz="1400" dirty="0" smtClean="0">
                <a:sym typeface="Wingdings" pitchFamily="2" charset="2"/>
              </a:rPr>
              <a:t> data </a:t>
            </a:r>
          </a:p>
          <a:p>
            <a:r>
              <a:rPr lang="en-US" sz="1800" b="1" dirty="0" err="1" smtClean="0">
                <a:solidFill>
                  <a:schemeClr val="accent6"/>
                </a:solidFill>
                <a:sym typeface="Wingdings" pitchFamily="2" charset="2"/>
              </a:rPr>
              <a:t>Z+jets</a:t>
            </a:r>
            <a:r>
              <a:rPr lang="en-US" sz="1800" b="1" dirty="0" smtClean="0">
                <a:solidFill>
                  <a:schemeClr val="accent6"/>
                </a:solidFill>
                <a:sym typeface="Wingdings" pitchFamily="2" charset="2"/>
              </a:rPr>
              <a:t>:</a:t>
            </a:r>
          </a:p>
          <a:p>
            <a:pPr lvl="1"/>
            <a:r>
              <a:rPr lang="en-US" sz="1600" dirty="0" err="1" smtClean="0">
                <a:sym typeface="Wingdings" pitchFamily="2" charset="2"/>
              </a:rPr>
              <a:t>Ze</a:t>
            </a:r>
            <a:r>
              <a:rPr lang="en-US" sz="1600" dirty="0" err="1" smtClean="0">
                <a:latin typeface="Symbol" pitchFamily="18" charset="2"/>
                <a:sym typeface="Wingdings" pitchFamily="2" charset="2"/>
              </a:rPr>
              <a:t>m</a:t>
            </a:r>
            <a:r>
              <a:rPr lang="en-US" sz="1600" dirty="0" smtClean="0">
                <a:sym typeface="Wingdings" pitchFamily="2" charset="2"/>
              </a:rPr>
              <a:t> from MC (low statistics in data)</a:t>
            </a:r>
          </a:p>
          <a:p>
            <a:pPr lvl="1"/>
            <a:r>
              <a:rPr lang="en-US" sz="1600" dirty="0" smtClean="0">
                <a:sym typeface="Wingdings" pitchFamily="2" charset="2"/>
              </a:rPr>
              <a:t>Semi-data driven estimation for </a:t>
            </a:r>
            <a:r>
              <a:rPr lang="en-US" sz="1600" dirty="0" err="1" smtClean="0">
                <a:sym typeface="Wingdings" pitchFamily="2" charset="2"/>
              </a:rPr>
              <a:t>Zee,</a:t>
            </a:r>
            <a:r>
              <a:rPr lang="en-US" sz="1600" dirty="0" err="1" smtClean="0">
                <a:latin typeface="Symbol" pitchFamily="18" charset="2"/>
                <a:sym typeface="Wingdings" pitchFamily="2" charset="2"/>
              </a:rPr>
              <a:t>mm</a:t>
            </a:r>
            <a:endParaRPr lang="en-US" sz="1600" dirty="0" smtClean="0">
              <a:latin typeface="Symbol" pitchFamily="18" charset="2"/>
              <a:sym typeface="Wingdings" pitchFamily="2" charset="2"/>
            </a:endParaRPr>
          </a:p>
          <a:p>
            <a:pPr lvl="1"/>
            <a:r>
              <a:rPr lang="en-US" sz="1600" dirty="0" smtClean="0">
                <a:sym typeface="Wingdings" pitchFamily="2" charset="2"/>
              </a:rPr>
              <a:t>Control region:</a:t>
            </a:r>
          </a:p>
          <a:p>
            <a:pPr lvl="2"/>
            <a:r>
              <a:rPr lang="en-US" sz="1400" dirty="0" smtClean="0">
                <a:sym typeface="Wingdings" pitchFamily="2" charset="2"/>
              </a:rPr>
              <a:t>81&lt;m(</a:t>
            </a:r>
            <a:r>
              <a:rPr lang="en-US" sz="1400" dirty="0" err="1" smtClean="0">
                <a:sym typeface="Wingdings" pitchFamily="2" charset="2"/>
              </a:rPr>
              <a:t>ll</a:t>
            </a:r>
            <a:r>
              <a:rPr lang="en-US" sz="1400" dirty="0" smtClean="0">
                <a:sym typeface="Wingdings" pitchFamily="2" charset="2"/>
              </a:rPr>
              <a:t>)&lt;101 </a:t>
            </a:r>
            <a:r>
              <a:rPr lang="en-US" sz="1400" dirty="0" err="1" smtClean="0">
                <a:sym typeface="Wingdings" pitchFamily="2" charset="2"/>
              </a:rPr>
              <a:t>GeV</a:t>
            </a:r>
            <a:endParaRPr lang="en-US" sz="1400" dirty="0" smtClean="0">
              <a:sym typeface="Wingdings" pitchFamily="2" charset="2"/>
            </a:endParaRPr>
          </a:p>
          <a:p>
            <a:pPr lvl="2"/>
            <a:r>
              <a:rPr lang="en-US" sz="1400" dirty="0" err="1" smtClean="0">
                <a:sym typeface="Wingdings" pitchFamily="2" charset="2"/>
              </a:rPr>
              <a:t>E</a:t>
            </a:r>
            <a:r>
              <a:rPr lang="en-US" sz="1400" baseline="-25000" dirty="0" err="1" smtClean="0">
                <a:sym typeface="Wingdings" pitchFamily="2" charset="2"/>
              </a:rPr>
              <a:t>T</a:t>
            </a:r>
            <a:r>
              <a:rPr lang="en-US" sz="1400" baseline="30000" dirty="0" err="1" smtClean="0">
                <a:sym typeface="Wingdings" pitchFamily="2" charset="2"/>
              </a:rPr>
              <a:t>Miss</a:t>
            </a:r>
            <a:r>
              <a:rPr lang="en-US" sz="1400" dirty="0" smtClean="0">
                <a:sym typeface="Wingdings" pitchFamily="2" charset="2"/>
              </a:rPr>
              <a:t> &lt; 20 </a:t>
            </a:r>
            <a:r>
              <a:rPr lang="en-US" sz="1400" dirty="0" err="1" smtClean="0">
                <a:sym typeface="Wingdings" pitchFamily="2" charset="2"/>
              </a:rPr>
              <a:t>GeV</a:t>
            </a:r>
            <a:endParaRPr lang="en-US" sz="1400" dirty="0" smtClean="0">
              <a:sym typeface="Wingdings" pitchFamily="2" charset="2"/>
            </a:endParaRPr>
          </a:p>
          <a:p>
            <a:pPr lvl="1"/>
            <a:r>
              <a:rPr lang="en-US" sz="1600" dirty="0" smtClean="0">
                <a:sym typeface="Wingdings" pitchFamily="2" charset="2"/>
              </a:rPr>
              <a:t>Corrected for predicted number of W and top in control region </a:t>
            </a:r>
          </a:p>
          <a:p>
            <a:r>
              <a:rPr lang="en-US" sz="1600" b="1" dirty="0" err="1" smtClean="0">
                <a:solidFill>
                  <a:srgbClr val="FF0000"/>
                </a:solidFill>
                <a:sym typeface="Wingdings" pitchFamily="2" charset="2"/>
              </a:rPr>
              <a:t>Cosmics</a:t>
            </a:r>
            <a:r>
              <a:rPr lang="en-US" sz="1600" b="1" dirty="0" smtClean="0">
                <a:solidFill>
                  <a:srgbClr val="FF0000"/>
                </a:solidFill>
                <a:sym typeface="Wingdings" pitchFamily="2" charset="2"/>
              </a:rPr>
              <a:t>:</a:t>
            </a:r>
          </a:p>
          <a:p>
            <a:pPr lvl="1"/>
            <a:r>
              <a:rPr lang="en-US" sz="1400" dirty="0" smtClean="0">
                <a:sym typeface="Wingdings" pitchFamily="2" charset="2"/>
              </a:rPr>
              <a:t> </a:t>
            </a:r>
            <a:r>
              <a:rPr lang="en-US" sz="1600" dirty="0" smtClean="0">
                <a:sym typeface="Wingdings" pitchFamily="2" charset="2"/>
              </a:rPr>
              <a:t>2 methods considered  </a:t>
            </a:r>
            <a:endParaRPr lang="en-US" sz="1400" dirty="0" smtClean="0">
              <a:sym typeface="Wingdings" pitchFamily="2" charset="2"/>
            </a:endParaRPr>
          </a:p>
          <a:p>
            <a:pPr lvl="2"/>
            <a:r>
              <a:rPr lang="en-US" sz="1200" dirty="0" smtClean="0">
                <a:sym typeface="Wingdings" pitchFamily="2" charset="2"/>
              </a:rPr>
              <a:t>matrix method based on impact parameter </a:t>
            </a:r>
          </a:p>
          <a:p>
            <a:pPr lvl="2"/>
            <a:r>
              <a:rPr lang="en-US" sz="1200" dirty="0" smtClean="0">
                <a:sym typeface="Wingdings" pitchFamily="2" charset="2"/>
              </a:rPr>
              <a:t>Trigger Lifetime</a:t>
            </a:r>
          </a:p>
          <a:p>
            <a:pPr lvl="1"/>
            <a:r>
              <a:rPr lang="en-US" sz="1600" dirty="0" smtClean="0">
                <a:sym typeface="Wingdings" pitchFamily="2" charset="2"/>
              </a:rPr>
              <a:t>Both consistent to zero </a:t>
            </a:r>
          </a:p>
          <a:p>
            <a:pPr lvl="1"/>
            <a:r>
              <a:rPr lang="en-US" sz="1600" dirty="0" smtClean="0">
                <a:sym typeface="Wingdings" pitchFamily="2" charset="2"/>
              </a:rPr>
              <a:t>Define an upper bound: </a:t>
            </a:r>
            <a:r>
              <a:rPr lang="da-DK" sz="1400" dirty="0" smtClean="0">
                <a:solidFill>
                  <a:srgbClr val="FF0000"/>
                </a:solidFill>
              </a:rPr>
              <a:t>Ncos &lt; 1.32 at 68% CL, Ncos &lt; 3.45 at 95% CL</a:t>
            </a:r>
            <a:endParaRPr lang="en-US" sz="1400" dirty="0" smtClean="0">
              <a:solidFill>
                <a:srgbClr val="FF0000"/>
              </a:solidFill>
              <a:sym typeface="Wingdings" pitchFamily="2" charset="2"/>
            </a:endParaRPr>
          </a:p>
          <a:p>
            <a:pPr lvl="1">
              <a:buNone/>
            </a:pPr>
            <a:endParaRPr lang="en-US" sz="12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50</a:t>
            </a:fld>
            <a:endParaRPr lang="en-US" dirty="0"/>
          </a:p>
        </p:txBody>
      </p:sp>
      <p:pic>
        <p:nvPicPr>
          <p:cNvPr id="138243" name="Picture 3"/>
          <p:cNvPicPr>
            <a:picLocks noChangeAspect="1" noChangeArrowheads="1"/>
          </p:cNvPicPr>
          <p:nvPr/>
        </p:nvPicPr>
        <p:blipFill>
          <a:blip r:embed="rId2" cstate="print"/>
          <a:srcRect/>
          <a:stretch>
            <a:fillRect/>
          </a:stretch>
        </p:blipFill>
        <p:spPr bwMode="auto">
          <a:xfrm>
            <a:off x="3124200" y="2028825"/>
            <a:ext cx="3257550" cy="333375"/>
          </a:xfrm>
          <a:prstGeom prst="rect">
            <a:avLst/>
          </a:prstGeom>
          <a:noFill/>
          <a:ln w="9525">
            <a:noFill/>
            <a:miter lim="800000"/>
            <a:headEnd/>
            <a:tailEnd/>
          </a:ln>
        </p:spPr>
      </p:pic>
      <p:pic>
        <p:nvPicPr>
          <p:cNvPr id="138244" name="Picture 4"/>
          <p:cNvPicPr>
            <a:picLocks noChangeAspect="1" noChangeArrowheads="1"/>
          </p:cNvPicPr>
          <p:nvPr/>
        </p:nvPicPr>
        <p:blipFill>
          <a:blip r:embed="rId3" cstate="print"/>
          <a:srcRect/>
          <a:stretch>
            <a:fillRect/>
          </a:stretch>
        </p:blipFill>
        <p:spPr bwMode="auto">
          <a:xfrm>
            <a:off x="5133975" y="3657600"/>
            <a:ext cx="3705225" cy="85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 Carlo samples used</a:t>
            </a:r>
            <a:endParaRPr lang="en-US" dirty="0"/>
          </a:p>
        </p:txBody>
      </p:sp>
      <p:sp>
        <p:nvSpPr>
          <p:cNvPr id="3" name="Content Placeholder 2"/>
          <p:cNvSpPr>
            <a:spLocks noGrp="1"/>
          </p:cNvSpPr>
          <p:nvPr>
            <p:ph idx="1"/>
          </p:nvPr>
        </p:nvSpPr>
        <p:spPr>
          <a:xfrm>
            <a:off x="304800" y="955675"/>
            <a:ext cx="8610600" cy="4911725"/>
          </a:xfrm>
        </p:spPr>
        <p:txBody>
          <a:bodyPr/>
          <a:lstStyle/>
          <a:p>
            <a:r>
              <a:rPr lang="en-US" sz="2400" dirty="0" smtClean="0"/>
              <a:t>Analyses generally employ MC samples generated with: </a:t>
            </a:r>
          </a:p>
          <a:p>
            <a:pPr lvl="1"/>
            <a:r>
              <a:rPr lang="en-US" sz="1800" dirty="0" err="1" smtClean="0">
                <a:solidFill>
                  <a:schemeClr val="accent6">
                    <a:lumMod val="50000"/>
                  </a:schemeClr>
                </a:solidFill>
              </a:rPr>
              <a:t>Alpgen</a:t>
            </a:r>
            <a:r>
              <a:rPr lang="en-US" sz="1800" dirty="0" smtClean="0"/>
              <a:t> associated with HERWIG (not ++) and JIMMY for </a:t>
            </a:r>
            <a:r>
              <a:rPr lang="en-US" sz="1800" dirty="0" err="1" smtClean="0"/>
              <a:t>W+jets</a:t>
            </a:r>
            <a:r>
              <a:rPr lang="en-US" sz="1800" dirty="0" smtClean="0"/>
              <a:t> and </a:t>
            </a:r>
            <a:r>
              <a:rPr lang="en-US" sz="1800" dirty="0" err="1" smtClean="0"/>
              <a:t>Z+jets</a:t>
            </a:r>
            <a:r>
              <a:rPr lang="en-US" sz="1800" dirty="0" smtClean="0"/>
              <a:t> (including </a:t>
            </a:r>
            <a:r>
              <a:rPr lang="en-US" sz="1800" dirty="0" err="1" smtClean="0"/>
              <a:t>Wbb</a:t>
            </a:r>
            <a:r>
              <a:rPr lang="en-US" sz="1800" dirty="0" smtClean="0"/>
              <a:t>, </a:t>
            </a:r>
            <a:r>
              <a:rPr lang="en-US" sz="1800" dirty="0" err="1" smtClean="0"/>
              <a:t>Zbb</a:t>
            </a:r>
            <a:r>
              <a:rPr lang="en-US" sz="1800" dirty="0" smtClean="0"/>
              <a:t>)</a:t>
            </a:r>
          </a:p>
          <a:p>
            <a:pPr lvl="2"/>
            <a:r>
              <a:rPr lang="en-US" sz="1600" dirty="0" smtClean="0"/>
              <a:t>MLM matching scheme to combine samples with different final state </a:t>
            </a:r>
            <a:r>
              <a:rPr lang="en-US" sz="1600" dirty="0" err="1" smtClean="0"/>
              <a:t>parton</a:t>
            </a:r>
            <a:r>
              <a:rPr lang="en-US" sz="1600" dirty="0" smtClean="0"/>
              <a:t> multiplicities (up to 5 for inclusive, up to 3 for </a:t>
            </a:r>
            <a:r>
              <a:rPr lang="en-US" sz="1600" dirty="0" err="1" smtClean="0"/>
              <a:t>Wbb</a:t>
            </a:r>
            <a:r>
              <a:rPr lang="en-US" sz="1600" dirty="0" smtClean="0"/>
              <a:t>/</a:t>
            </a:r>
            <a:r>
              <a:rPr lang="en-US" sz="1600" dirty="0" err="1" smtClean="0"/>
              <a:t>Zbb</a:t>
            </a:r>
            <a:r>
              <a:rPr lang="en-US" sz="1600" dirty="0" smtClean="0"/>
              <a:t>)  </a:t>
            </a:r>
          </a:p>
          <a:p>
            <a:pPr lvl="1"/>
            <a:r>
              <a:rPr lang="en-US" sz="1800" dirty="0" smtClean="0"/>
              <a:t>PYTHIA used for low DY region and </a:t>
            </a:r>
            <a:r>
              <a:rPr lang="en-US" sz="1800" dirty="0" err="1" smtClean="0"/>
              <a:t>Z</a:t>
            </a:r>
            <a:r>
              <a:rPr lang="en-US" sz="1800" dirty="0" err="1" smtClean="0">
                <a:sym typeface="Wingdings" pitchFamily="2" charset="2"/>
              </a:rPr>
              <a:t></a:t>
            </a:r>
            <a:r>
              <a:rPr lang="en-US" sz="1800" dirty="0" err="1" smtClean="0">
                <a:latin typeface="Symbol" pitchFamily="18" charset="2"/>
                <a:sym typeface="Wingdings" pitchFamily="2" charset="2"/>
              </a:rPr>
              <a:t>tt</a:t>
            </a:r>
            <a:r>
              <a:rPr lang="en-US" sz="1800" dirty="0" smtClean="0">
                <a:sym typeface="Wingdings" pitchFamily="2" charset="2"/>
              </a:rPr>
              <a:t> </a:t>
            </a:r>
            <a:r>
              <a:rPr lang="en-US" sz="1400" dirty="0" smtClean="0">
                <a:sym typeface="Wingdings" pitchFamily="2" charset="2"/>
              </a:rPr>
              <a:t>(</a:t>
            </a:r>
            <a:r>
              <a:rPr lang="en-US" sz="1400" dirty="0" smtClean="0">
                <a:latin typeface="Symbol" pitchFamily="18" charset="2"/>
                <a:sym typeface="Wingdings" pitchFamily="2" charset="2"/>
              </a:rPr>
              <a:t>t</a:t>
            </a:r>
            <a:r>
              <a:rPr lang="en-US" sz="1400" dirty="0" smtClean="0">
                <a:sym typeface="Wingdings" pitchFamily="2" charset="2"/>
              </a:rPr>
              <a:t>-decays with TAUOLA)</a:t>
            </a:r>
          </a:p>
          <a:p>
            <a:pPr lvl="1"/>
            <a:r>
              <a:rPr lang="en-US" sz="1800" dirty="0" smtClean="0">
                <a:sym typeface="Wingdings" pitchFamily="2" charset="2"/>
              </a:rPr>
              <a:t>SHERPA samples used for cross check in some cases </a:t>
            </a:r>
          </a:p>
          <a:p>
            <a:pPr lvl="2"/>
            <a:r>
              <a:rPr lang="en-US" sz="1600" dirty="0" smtClean="0">
                <a:sym typeface="Wingdings" pitchFamily="2" charset="2"/>
              </a:rPr>
              <a:t>Large “production” on-going for 2011 analyses </a:t>
            </a:r>
            <a:endParaRPr lang="en-US" sz="1600" dirty="0" smtClean="0"/>
          </a:p>
          <a:p>
            <a:r>
              <a:rPr lang="en-US" sz="2400" dirty="0" err="1" smtClean="0"/>
              <a:t>V+jets</a:t>
            </a:r>
            <a:r>
              <a:rPr lang="en-US" sz="2400" dirty="0" smtClean="0"/>
              <a:t> predictions normalized to NNLO cross sections  (FEWZ)</a:t>
            </a:r>
          </a:p>
          <a:p>
            <a:pPr lvl="1"/>
            <a:r>
              <a:rPr lang="en-US" sz="2000" dirty="0" smtClean="0"/>
              <a:t>CTEQ6L1 for ALPGEN and SHERPA samples </a:t>
            </a:r>
          </a:p>
          <a:p>
            <a:pPr lvl="1"/>
            <a:r>
              <a:rPr lang="en-US" sz="2000" dirty="0" smtClean="0"/>
              <a:t>MRST2007lomod (LO modified) for PYTHIA samples</a:t>
            </a:r>
            <a:r>
              <a:rPr lang="en-US" sz="1800" dirty="0" smtClean="0"/>
              <a:t> (for low mass DY) </a:t>
            </a:r>
            <a:endParaRPr lang="en-US" sz="2000" dirty="0"/>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51</a:t>
            </a:fld>
            <a:endParaRPr lang="en-US"/>
          </a:p>
        </p:txBody>
      </p:sp>
      <p:pic>
        <p:nvPicPr>
          <p:cNvPr id="188418" name="Picture 2"/>
          <p:cNvPicPr>
            <a:picLocks noChangeAspect="1" noChangeArrowheads="1"/>
          </p:cNvPicPr>
          <p:nvPr/>
        </p:nvPicPr>
        <p:blipFill>
          <a:blip r:embed="rId2" cstate="print"/>
          <a:srcRect/>
          <a:stretch>
            <a:fillRect/>
          </a:stretch>
        </p:blipFill>
        <p:spPr bwMode="auto">
          <a:xfrm>
            <a:off x="504825" y="4991100"/>
            <a:ext cx="8105775" cy="1409700"/>
          </a:xfrm>
          <a:prstGeom prst="rect">
            <a:avLst/>
          </a:prstGeom>
          <a:noFill/>
          <a:ln w="9525">
            <a:noFill/>
            <a:miter lim="800000"/>
            <a:headEnd/>
            <a:tailEnd/>
          </a:ln>
        </p:spPr>
      </p:pic>
      <p:sp>
        <p:nvSpPr>
          <p:cNvPr id="9" name="TextBox 8"/>
          <p:cNvSpPr txBox="1"/>
          <p:nvPr/>
        </p:nvSpPr>
        <p:spPr>
          <a:xfrm>
            <a:off x="5794662" y="4614446"/>
            <a:ext cx="2892138" cy="338554"/>
          </a:xfrm>
          <a:prstGeom prst="rect">
            <a:avLst/>
          </a:prstGeom>
          <a:noFill/>
        </p:spPr>
        <p:txBody>
          <a:bodyPr wrap="none" rtlCol="0">
            <a:spAutoFit/>
          </a:bodyPr>
          <a:lstStyle/>
          <a:p>
            <a:r>
              <a:rPr lang="en-US" sz="1600" i="1" dirty="0" smtClean="0">
                <a:solidFill>
                  <a:schemeClr val="accent5">
                    <a:lumMod val="75000"/>
                  </a:schemeClr>
                </a:solidFill>
              </a:rPr>
              <a:t>Example from H</a:t>
            </a:r>
            <a:r>
              <a:rPr lang="en-US" sz="1600" i="1" dirty="0" smtClean="0">
                <a:solidFill>
                  <a:schemeClr val="accent5">
                    <a:lumMod val="75000"/>
                  </a:schemeClr>
                </a:solidFill>
                <a:sym typeface="Wingdings" pitchFamily="2" charset="2"/>
              </a:rPr>
              <a:t>WW* analysis</a:t>
            </a:r>
            <a:endParaRPr lang="en-US" sz="1600" i="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286000"/>
            <a:ext cx="9144000" cy="1446550"/>
          </a:xfrm>
          <a:prstGeom prst="rect">
            <a:avLst/>
          </a:prstGeom>
          <a:solidFill>
            <a:srgbClr val="9999FF"/>
          </a:solidFill>
          <a:ln>
            <a:solidFill>
              <a:schemeClr val="bg2">
                <a:lumMod val="60000"/>
                <a:lumOff val="40000"/>
              </a:schemeClr>
            </a:solidFill>
          </a:ln>
        </p:spPr>
        <p:txBody>
          <a:bodyPr wrap="square" rtlCol="0">
            <a:spAutoFit/>
          </a:bodyPr>
          <a:lstStyle/>
          <a:p>
            <a:pPr algn="ctr"/>
            <a:r>
              <a:rPr lang="en-US" sz="4400" b="1" i="1" dirty="0" smtClean="0">
                <a:solidFill>
                  <a:schemeClr val="bg1">
                    <a:lumMod val="10000"/>
                  </a:schemeClr>
                </a:solidFill>
                <a:latin typeface="Arial Rounded MT Bold" pitchFamily="34" charset="0"/>
              </a:rPr>
              <a:t>Search on SM Higgs</a:t>
            </a:r>
          </a:p>
          <a:p>
            <a:pPr algn="ctr"/>
            <a:r>
              <a:rPr lang="en-US" sz="4400" b="1" i="1" dirty="0" smtClean="0">
                <a:solidFill>
                  <a:schemeClr val="bg1">
                    <a:lumMod val="10000"/>
                  </a:schemeClr>
                </a:solidFill>
                <a:latin typeface="Arial Rounded MT Bold" pitchFamily="34" charset="0"/>
              </a:rPr>
              <a:t>H</a:t>
            </a:r>
            <a:r>
              <a:rPr lang="en-US" sz="4400" b="1" i="1" dirty="0" smtClean="0">
                <a:solidFill>
                  <a:schemeClr val="bg1">
                    <a:lumMod val="10000"/>
                  </a:schemeClr>
                </a:solidFill>
                <a:latin typeface="Arial Rounded MT Bold" pitchFamily="34" charset="0"/>
                <a:sym typeface="Wingdings" pitchFamily="2" charset="2"/>
              </a:rPr>
              <a:t> W*W</a:t>
            </a:r>
            <a:endParaRPr lang="en-US" sz="4400" b="1" i="1" dirty="0" smtClean="0">
              <a:solidFill>
                <a:schemeClr val="bg1">
                  <a:lumMod val="10000"/>
                </a:schemeClr>
              </a:solidFill>
              <a:latin typeface="Arial Rounded MT Bold" pitchFamily="34" charset="0"/>
            </a:endParaRPr>
          </a:p>
        </p:txBody>
      </p:sp>
      <p:sp>
        <p:nvSpPr>
          <p:cNvPr id="3" name="Date Placeholder 2"/>
          <p:cNvSpPr>
            <a:spLocks noGrp="1"/>
          </p:cNvSpPr>
          <p:nvPr>
            <p:ph type="dt" sz="half" idx="10"/>
          </p:nvPr>
        </p:nvSpPr>
        <p:spPr/>
        <p:txBody>
          <a:bodyPr/>
          <a:lstStyle/>
          <a:p>
            <a:r>
              <a:rPr lang="en-US" smtClean="0"/>
              <a:t>18/5/2011</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
        <p:nvSpPr>
          <p:cNvPr id="6" name="Footer Placeholder 5"/>
          <p:cNvSpPr>
            <a:spLocks noGrp="1"/>
          </p:cNvSpPr>
          <p:nvPr>
            <p:ph type="ftr" sz="quarter" idx="11"/>
          </p:nvPr>
        </p:nvSpPr>
        <p:spPr/>
        <p:txBody>
          <a:bodyPr/>
          <a:lstStyle/>
          <a:p>
            <a:r>
              <a:rPr lang="en-US" smtClean="0"/>
              <a:t>Monica D'Onofrio, West Coast ATLAS Forum 2011</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89" name="Picture 1"/>
          <p:cNvPicPr>
            <a:picLocks noChangeAspect="1" noChangeArrowheads="1"/>
          </p:cNvPicPr>
          <p:nvPr/>
        </p:nvPicPr>
        <p:blipFill>
          <a:blip r:embed="rId3" cstate="print"/>
          <a:srcRect/>
          <a:stretch>
            <a:fillRect/>
          </a:stretch>
        </p:blipFill>
        <p:spPr bwMode="auto">
          <a:xfrm>
            <a:off x="3090360" y="4343400"/>
            <a:ext cx="2929440" cy="2104772"/>
          </a:xfrm>
          <a:prstGeom prst="rect">
            <a:avLst/>
          </a:prstGeom>
          <a:noFill/>
          <a:ln w="9525">
            <a:noFill/>
            <a:miter lim="800000"/>
            <a:headEnd/>
            <a:tailEnd/>
          </a:ln>
        </p:spPr>
      </p:pic>
      <p:sp>
        <p:nvSpPr>
          <p:cNvPr id="15" name="Slide Number Placeholder 5"/>
          <p:cNvSpPr>
            <a:spLocks noGrp="1"/>
          </p:cNvSpPr>
          <p:nvPr>
            <p:ph type="sldNum" sz="quarter" idx="12"/>
          </p:nvPr>
        </p:nvSpPr>
        <p:spPr/>
        <p:txBody>
          <a:bodyPr/>
          <a:lstStyle/>
          <a:p>
            <a:fld id="{FB519CBC-CA6F-4086-96D5-37654C97EC37}" type="slidenum">
              <a:rPr lang="en-US"/>
              <a:pPr/>
              <a:t>53</a:t>
            </a:fld>
            <a:endParaRPr lang="en-US"/>
          </a:p>
        </p:txBody>
      </p:sp>
      <p:sp>
        <p:nvSpPr>
          <p:cNvPr id="71682" name="Rectangle 2"/>
          <p:cNvSpPr>
            <a:spLocks noGrp="1" noChangeArrowheads="1"/>
          </p:cNvSpPr>
          <p:nvPr>
            <p:ph type="title"/>
          </p:nvPr>
        </p:nvSpPr>
        <p:spPr/>
        <p:txBody>
          <a:bodyPr/>
          <a:lstStyle/>
          <a:p>
            <a:r>
              <a:rPr lang="en-GB"/>
              <a:t>SM Higgs </a:t>
            </a:r>
            <a:r>
              <a:rPr lang="en-GB">
                <a:cs typeface="Arial" pitchFamily="34" charset="0"/>
              </a:rPr>
              <a:t>→W W*→l</a:t>
            </a:r>
            <a:r>
              <a:rPr lang="el-GR">
                <a:cs typeface="Arial" pitchFamily="34" charset="0"/>
              </a:rPr>
              <a:t>ν </a:t>
            </a:r>
            <a:r>
              <a:rPr lang="en-GB">
                <a:cs typeface="Arial" pitchFamily="34" charset="0"/>
              </a:rPr>
              <a:t>l</a:t>
            </a:r>
            <a:r>
              <a:rPr lang="el-GR">
                <a:cs typeface="Arial" pitchFamily="34" charset="0"/>
              </a:rPr>
              <a:t>ν</a:t>
            </a:r>
            <a:r>
              <a:rPr lang="en-GB">
                <a:cs typeface="Arial" pitchFamily="34" charset="0"/>
              </a:rPr>
              <a:t> (l = e, </a:t>
            </a:r>
            <a:r>
              <a:rPr lang="el-GR">
                <a:cs typeface="Arial" pitchFamily="34" charset="0"/>
              </a:rPr>
              <a:t>μ</a:t>
            </a:r>
            <a:r>
              <a:rPr lang="en-GB">
                <a:cs typeface="Arial" pitchFamily="34" charset="0"/>
              </a:rPr>
              <a:t>)</a:t>
            </a:r>
            <a:endParaRPr lang="el-GR">
              <a:cs typeface="Arial" pitchFamily="34" charset="0"/>
            </a:endParaRPr>
          </a:p>
        </p:txBody>
      </p:sp>
      <p:sp>
        <p:nvSpPr>
          <p:cNvPr id="71683" name="Rectangle 3"/>
          <p:cNvSpPr>
            <a:spLocks noGrp="1" noChangeArrowheads="1"/>
          </p:cNvSpPr>
          <p:nvPr>
            <p:ph type="body" idx="1"/>
          </p:nvPr>
        </p:nvSpPr>
        <p:spPr>
          <a:xfrm>
            <a:off x="278423" y="838200"/>
            <a:ext cx="5512777" cy="4572000"/>
          </a:xfrm>
        </p:spPr>
        <p:txBody>
          <a:bodyPr/>
          <a:lstStyle/>
          <a:p>
            <a:r>
              <a:rPr lang="en-US" sz="2000" dirty="0"/>
              <a:t>Strong sensitivity in 120 &lt; m(H</a:t>
            </a:r>
            <a:r>
              <a:rPr lang="en-US" sz="2000" baseline="-25000" dirty="0"/>
              <a:t>SM</a:t>
            </a:r>
            <a:r>
              <a:rPr lang="en-US" sz="2000" dirty="0"/>
              <a:t>) &lt; 200 </a:t>
            </a:r>
            <a:r>
              <a:rPr lang="en-US" sz="2000" dirty="0" err="1"/>
              <a:t>GeV</a:t>
            </a:r>
            <a:endParaRPr lang="en-US" sz="2000" dirty="0"/>
          </a:p>
          <a:p>
            <a:r>
              <a:rPr lang="en-US" sz="2000" dirty="0"/>
              <a:t>Cut-based </a:t>
            </a:r>
            <a:r>
              <a:rPr lang="en-US" sz="2000" dirty="0" smtClean="0"/>
              <a:t>analysis</a:t>
            </a:r>
          </a:p>
          <a:p>
            <a:pPr lvl="1"/>
            <a:r>
              <a:rPr lang="en-US" sz="1600" dirty="0" smtClean="0"/>
              <a:t>c</a:t>
            </a:r>
            <a:r>
              <a:rPr lang="en-US" sz="1600" dirty="0" smtClean="0">
                <a:solidFill>
                  <a:srgbClr val="000000"/>
                </a:solidFill>
              </a:rPr>
              <a:t>ombine </a:t>
            </a:r>
            <a:r>
              <a:rPr lang="en-US" sz="1600" dirty="0" smtClean="0">
                <a:solidFill>
                  <a:srgbClr val="C00000"/>
                </a:solidFill>
              </a:rPr>
              <a:t>H </a:t>
            </a:r>
            <a:r>
              <a:rPr lang="en-US" sz="1600" dirty="0">
                <a:solidFill>
                  <a:srgbClr val="C00000"/>
                </a:solidFill>
              </a:rPr>
              <a:t>+ 0 jet, H + 1 jet</a:t>
            </a:r>
            <a:r>
              <a:rPr lang="en-US" sz="1600" dirty="0">
                <a:solidFill>
                  <a:srgbClr val="000000"/>
                </a:solidFill>
              </a:rPr>
              <a:t> and </a:t>
            </a:r>
            <a:r>
              <a:rPr lang="en-US" sz="1600" dirty="0">
                <a:solidFill>
                  <a:schemeClr val="accent6">
                    <a:lumMod val="50000"/>
                  </a:schemeClr>
                </a:solidFill>
              </a:rPr>
              <a:t>H + 2 </a:t>
            </a:r>
            <a:r>
              <a:rPr lang="en-US" sz="1600" dirty="0" smtClean="0">
                <a:solidFill>
                  <a:schemeClr val="accent6">
                    <a:lumMod val="50000"/>
                  </a:schemeClr>
                </a:solidFill>
              </a:rPr>
              <a:t>jet</a:t>
            </a:r>
          </a:p>
          <a:p>
            <a:r>
              <a:rPr lang="en-US" sz="2000" dirty="0" smtClean="0">
                <a:solidFill>
                  <a:schemeClr val="accent6">
                    <a:lumMod val="50000"/>
                  </a:schemeClr>
                </a:solidFill>
              </a:rPr>
              <a:t>Dominant backgrounds: </a:t>
            </a:r>
            <a:r>
              <a:rPr lang="en-US" sz="2000" dirty="0" err="1" smtClean="0">
                <a:solidFill>
                  <a:schemeClr val="accent6">
                    <a:lumMod val="50000"/>
                  </a:schemeClr>
                </a:solidFill>
              </a:rPr>
              <a:t>DiBoson</a:t>
            </a:r>
            <a:r>
              <a:rPr lang="en-US" sz="2000" dirty="0" smtClean="0">
                <a:solidFill>
                  <a:schemeClr val="accent6">
                    <a:lumMod val="50000"/>
                  </a:schemeClr>
                </a:solidFill>
              </a:rPr>
              <a:t>, </a:t>
            </a:r>
            <a:r>
              <a:rPr lang="en-US" sz="2000" dirty="0" err="1" smtClean="0">
                <a:solidFill>
                  <a:schemeClr val="accent6">
                    <a:lumMod val="50000"/>
                  </a:schemeClr>
                </a:solidFill>
              </a:rPr>
              <a:t>tt,V+jets</a:t>
            </a:r>
            <a:endParaRPr lang="en-US" sz="2000" dirty="0">
              <a:solidFill>
                <a:schemeClr val="accent6">
                  <a:lumMod val="50000"/>
                </a:schemeClr>
              </a:solidFill>
            </a:endParaRPr>
          </a:p>
          <a:p>
            <a:endParaRPr lang="en-US" sz="2000" dirty="0"/>
          </a:p>
        </p:txBody>
      </p:sp>
      <p:sp>
        <p:nvSpPr>
          <p:cNvPr id="71690" name="Rectangle 10"/>
          <p:cNvSpPr>
            <a:spLocks noChangeArrowheads="1"/>
          </p:cNvSpPr>
          <p:nvPr/>
        </p:nvSpPr>
        <p:spPr bwMode="auto">
          <a:xfrm>
            <a:off x="6676292" y="-31750"/>
            <a:ext cx="2467708" cy="336550"/>
          </a:xfrm>
          <a:prstGeom prst="rect">
            <a:avLst/>
          </a:prstGeom>
          <a:noFill/>
          <a:ln w="9525" algn="ctr">
            <a:noFill/>
            <a:miter lim="800000"/>
            <a:headEnd/>
            <a:tailEnd/>
          </a:ln>
          <a:effectLst/>
        </p:spPr>
        <p:txBody>
          <a:bodyPr>
            <a:spAutoFit/>
          </a:bodyPr>
          <a:lstStyle/>
          <a:p>
            <a:r>
              <a:rPr lang="en-US" sz="1600" b="1" u="none" dirty="0">
                <a:solidFill>
                  <a:schemeClr val="accent5">
                    <a:lumMod val="75000"/>
                  </a:schemeClr>
                </a:solidFill>
              </a:rPr>
              <a:t>ATLAS-CONF-2011-005</a:t>
            </a:r>
          </a:p>
        </p:txBody>
      </p:sp>
      <p:sp>
        <p:nvSpPr>
          <p:cNvPr id="14" name="Date Placeholder 13"/>
          <p:cNvSpPr>
            <a:spLocks noGrp="1"/>
          </p:cNvSpPr>
          <p:nvPr>
            <p:ph type="dt" sz="half" idx="10"/>
          </p:nvPr>
        </p:nvSpPr>
        <p:spPr/>
        <p:txBody>
          <a:bodyPr/>
          <a:lstStyle/>
          <a:p>
            <a:r>
              <a:rPr lang="en-US" smtClean="0"/>
              <a:t>18/5/2011</a:t>
            </a:r>
            <a:endParaRPr lang="en-US"/>
          </a:p>
        </p:txBody>
      </p:sp>
      <p:sp>
        <p:nvSpPr>
          <p:cNvPr id="16" name="Footer Placeholder 15"/>
          <p:cNvSpPr>
            <a:spLocks noGrp="1"/>
          </p:cNvSpPr>
          <p:nvPr>
            <p:ph type="ftr" sz="quarter" idx="11"/>
          </p:nvPr>
        </p:nvSpPr>
        <p:spPr/>
        <p:txBody>
          <a:bodyPr/>
          <a:lstStyle/>
          <a:p>
            <a:r>
              <a:rPr lang="en-US" smtClean="0"/>
              <a:t>Monica D'Onofrio, West Coast ATLAS Forum 2011</a:t>
            </a:r>
            <a:endParaRPr lang="en-US" dirty="0"/>
          </a:p>
        </p:txBody>
      </p:sp>
      <p:pic>
        <p:nvPicPr>
          <p:cNvPr id="143362" name="Picture 2"/>
          <p:cNvPicPr>
            <a:picLocks noChangeAspect="1" noChangeArrowheads="1"/>
          </p:cNvPicPr>
          <p:nvPr/>
        </p:nvPicPr>
        <p:blipFill>
          <a:blip r:embed="rId4" cstate="print"/>
          <a:srcRect/>
          <a:stretch>
            <a:fillRect/>
          </a:stretch>
        </p:blipFill>
        <p:spPr bwMode="auto">
          <a:xfrm>
            <a:off x="5791200" y="762000"/>
            <a:ext cx="3048000" cy="1983101"/>
          </a:xfrm>
          <a:prstGeom prst="rect">
            <a:avLst/>
          </a:prstGeom>
          <a:noFill/>
          <a:ln w="9525">
            <a:noFill/>
            <a:miter lim="800000"/>
            <a:headEnd/>
            <a:tailEnd/>
          </a:ln>
        </p:spPr>
      </p:pic>
      <p:sp>
        <p:nvSpPr>
          <p:cNvPr id="17" name="TextBox 16"/>
          <p:cNvSpPr txBox="1"/>
          <p:nvPr/>
        </p:nvSpPr>
        <p:spPr>
          <a:xfrm>
            <a:off x="228600" y="2209800"/>
            <a:ext cx="1935145" cy="400110"/>
          </a:xfrm>
          <a:prstGeom prst="rect">
            <a:avLst/>
          </a:prstGeom>
          <a:noFill/>
        </p:spPr>
        <p:txBody>
          <a:bodyPr wrap="none" rtlCol="0">
            <a:spAutoFit/>
          </a:bodyPr>
          <a:lstStyle/>
          <a:p>
            <a:r>
              <a:rPr lang="en-US" sz="2000" b="1" u="sng" dirty="0" smtClean="0">
                <a:solidFill>
                  <a:srgbClr val="C00000"/>
                </a:solidFill>
              </a:rPr>
              <a:t>0-jet final states</a:t>
            </a:r>
            <a:endParaRPr lang="en-US" sz="2000" b="1" u="sng" dirty="0">
              <a:solidFill>
                <a:srgbClr val="C00000"/>
              </a:solidFill>
            </a:endParaRPr>
          </a:p>
        </p:txBody>
      </p:sp>
      <p:pic>
        <p:nvPicPr>
          <p:cNvPr id="143364" name="Picture 4"/>
          <p:cNvPicPr>
            <a:picLocks noChangeAspect="1" noChangeArrowheads="1"/>
          </p:cNvPicPr>
          <p:nvPr/>
        </p:nvPicPr>
        <p:blipFill>
          <a:blip r:embed="rId5" cstate="print"/>
          <a:srcRect/>
          <a:stretch>
            <a:fillRect/>
          </a:stretch>
        </p:blipFill>
        <p:spPr bwMode="auto">
          <a:xfrm>
            <a:off x="-40639" y="3843753"/>
            <a:ext cx="3241039" cy="2328447"/>
          </a:xfrm>
          <a:prstGeom prst="rect">
            <a:avLst/>
          </a:prstGeom>
          <a:noFill/>
          <a:ln w="9525">
            <a:noFill/>
            <a:miter lim="800000"/>
            <a:headEnd/>
            <a:tailEnd/>
          </a:ln>
        </p:spPr>
      </p:pic>
      <p:sp>
        <p:nvSpPr>
          <p:cNvPr id="21" name="TextBox 20"/>
          <p:cNvSpPr txBox="1"/>
          <p:nvPr/>
        </p:nvSpPr>
        <p:spPr>
          <a:xfrm>
            <a:off x="283358" y="2590800"/>
            <a:ext cx="2618024" cy="830997"/>
          </a:xfrm>
          <a:prstGeom prst="rect">
            <a:avLst/>
          </a:prstGeom>
          <a:noFill/>
          <a:ln>
            <a:solidFill>
              <a:schemeClr val="accent5"/>
            </a:solidFill>
          </a:ln>
        </p:spPr>
        <p:txBody>
          <a:bodyPr wrap="none" rtlCol="0">
            <a:spAutoFit/>
          </a:bodyPr>
          <a:lstStyle/>
          <a:p>
            <a:pPr>
              <a:buFont typeface="Arial" pitchFamily="34" charset="0"/>
              <a:buChar char="•"/>
            </a:pPr>
            <a:r>
              <a:rPr lang="en-US" sz="1600" dirty="0" smtClean="0"/>
              <a:t>2 leptons, m(</a:t>
            </a:r>
            <a:r>
              <a:rPr lang="en-US" sz="1600" dirty="0" err="1" smtClean="0"/>
              <a:t>ll</a:t>
            </a:r>
            <a:r>
              <a:rPr lang="en-US" sz="1600" dirty="0" smtClean="0"/>
              <a:t>)&lt;50(65) </a:t>
            </a:r>
            <a:r>
              <a:rPr lang="en-US" sz="1600" dirty="0" err="1" smtClean="0"/>
              <a:t>GeV</a:t>
            </a:r>
            <a:endParaRPr lang="en-US" sz="1600" dirty="0" smtClean="0"/>
          </a:p>
          <a:p>
            <a:pPr>
              <a:buFont typeface="Arial" pitchFamily="34" charset="0"/>
              <a:buChar char="•"/>
            </a:pPr>
            <a:r>
              <a:rPr lang="en-US" sz="1600" dirty="0" err="1" smtClean="0"/>
              <a:t>p</a:t>
            </a:r>
            <a:r>
              <a:rPr lang="en-US" sz="1600" baseline="-25000" dirty="0" err="1" smtClean="0"/>
              <a:t>T</a:t>
            </a:r>
            <a:r>
              <a:rPr lang="en-US" sz="1600" dirty="0" smtClean="0"/>
              <a:t>(</a:t>
            </a:r>
            <a:r>
              <a:rPr lang="en-US" sz="1600" dirty="0" err="1" smtClean="0"/>
              <a:t>ll</a:t>
            </a:r>
            <a:r>
              <a:rPr lang="en-US" sz="1600" dirty="0" smtClean="0"/>
              <a:t>) &gt; 30 </a:t>
            </a:r>
            <a:r>
              <a:rPr lang="en-US" sz="1600" dirty="0" err="1" smtClean="0"/>
              <a:t>GeV</a:t>
            </a:r>
            <a:endParaRPr lang="en-US" sz="1600" dirty="0" smtClean="0"/>
          </a:p>
          <a:p>
            <a:pPr>
              <a:buFont typeface="Arial" pitchFamily="34" charset="0"/>
              <a:buChar char="•"/>
            </a:pPr>
            <a:r>
              <a:rPr lang="en-US" sz="1600" dirty="0" smtClean="0"/>
              <a:t>0.75×m</a:t>
            </a:r>
            <a:r>
              <a:rPr lang="en-US" sz="1600" baseline="-25000" dirty="0" smtClean="0"/>
              <a:t>H</a:t>
            </a:r>
            <a:r>
              <a:rPr lang="en-US" sz="1600" dirty="0" smtClean="0"/>
              <a:t> &lt; </a:t>
            </a:r>
            <a:r>
              <a:rPr lang="en-US" sz="1600" dirty="0" err="1" smtClean="0"/>
              <a:t>m</a:t>
            </a:r>
            <a:r>
              <a:rPr lang="en-US" sz="1600" baseline="-25000" dirty="0" err="1" smtClean="0"/>
              <a:t>T</a:t>
            </a:r>
            <a:r>
              <a:rPr lang="en-US" sz="1600" dirty="0" smtClean="0"/>
              <a:t> &lt; </a:t>
            </a:r>
            <a:r>
              <a:rPr lang="en-US" sz="1600" dirty="0" err="1" smtClean="0"/>
              <a:t>m</a:t>
            </a:r>
            <a:r>
              <a:rPr lang="en-US" sz="1600" baseline="-25000" dirty="0" err="1" smtClean="0"/>
              <a:t>H</a:t>
            </a:r>
            <a:endParaRPr lang="en-US" sz="1600" baseline="-25000" dirty="0"/>
          </a:p>
        </p:txBody>
      </p:sp>
      <p:cxnSp>
        <p:nvCxnSpPr>
          <p:cNvPr id="25" name="Straight Connector 24"/>
          <p:cNvCxnSpPr/>
          <p:nvPr/>
        </p:nvCxnSpPr>
        <p:spPr bwMode="auto">
          <a:xfrm>
            <a:off x="1452880" y="5943600"/>
            <a:ext cx="381000" cy="0"/>
          </a:xfrm>
          <a:prstGeom prst="line">
            <a:avLst/>
          </a:prstGeom>
          <a:solidFill>
            <a:srgbClr val="CCFFCC"/>
          </a:solidFill>
          <a:ln w="38100" cap="flat" cmpd="sng" algn="ctr">
            <a:solidFill>
              <a:srgbClr val="C00000"/>
            </a:solidFill>
            <a:prstDash val="solid"/>
            <a:round/>
            <a:headEnd type="diamond" w="med" len="med"/>
            <a:tailEnd type="diamond" w="med" len="med"/>
          </a:ln>
          <a:effectLst/>
        </p:spPr>
      </p:cxnSp>
      <p:sp>
        <p:nvSpPr>
          <p:cNvPr id="26" name="TextBox 25"/>
          <p:cNvSpPr txBox="1"/>
          <p:nvPr/>
        </p:nvSpPr>
        <p:spPr>
          <a:xfrm>
            <a:off x="1170104" y="6172200"/>
            <a:ext cx="1268296" cy="338554"/>
          </a:xfrm>
          <a:prstGeom prst="rect">
            <a:avLst/>
          </a:prstGeom>
          <a:noFill/>
        </p:spPr>
        <p:txBody>
          <a:bodyPr wrap="none" rtlCol="0">
            <a:spAutoFit/>
          </a:bodyPr>
          <a:lstStyle/>
          <a:p>
            <a:r>
              <a:rPr lang="en-US" sz="1600" i="1" dirty="0" smtClean="0">
                <a:solidFill>
                  <a:srgbClr val="C00000"/>
                </a:solidFill>
              </a:rPr>
              <a:t>Signal region</a:t>
            </a:r>
            <a:endParaRPr lang="en-US" sz="1600" i="1" dirty="0">
              <a:solidFill>
                <a:srgbClr val="C00000"/>
              </a:solidFill>
            </a:endParaRPr>
          </a:p>
        </p:txBody>
      </p:sp>
      <p:sp>
        <p:nvSpPr>
          <p:cNvPr id="20" name="TextBox 19"/>
          <p:cNvSpPr txBox="1"/>
          <p:nvPr/>
        </p:nvSpPr>
        <p:spPr>
          <a:xfrm>
            <a:off x="3429000" y="2438400"/>
            <a:ext cx="1885453" cy="400110"/>
          </a:xfrm>
          <a:prstGeom prst="rect">
            <a:avLst/>
          </a:prstGeom>
          <a:noFill/>
        </p:spPr>
        <p:txBody>
          <a:bodyPr wrap="none" rtlCol="0">
            <a:spAutoFit/>
          </a:bodyPr>
          <a:lstStyle/>
          <a:p>
            <a:r>
              <a:rPr lang="en-US" sz="2000" b="1" u="sng" dirty="0" smtClean="0">
                <a:solidFill>
                  <a:srgbClr val="C00000"/>
                </a:solidFill>
              </a:rPr>
              <a:t>1-jet final states</a:t>
            </a:r>
            <a:endParaRPr lang="en-US" sz="2000" b="1" u="sng" dirty="0">
              <a:solidFill>
                <a:srgbClr val="C00000"/>
              </a:solidFill>
            </a:endParaRPr>
          </a:p>
        </p:txBody>
      </p:sp>
      <p:sp>
        <p:nvSpPr>
          <p:cNvPr id="22" name="TextBox 21"/>
          <p:cNvSpPr txBox="1"/>
          <p:nvPr/>
        </p:nvSpPr>
        <p:spPr>
          <a:xfrm>
            <a:off x="3246054" y="2819400"/>
            <a:ext cx="2650084" cy="1569660"/>
          </a:xfrm>
          <a:prstGeom prst="rect">
            <a:avLst/>
          </a:prstGeom>
          <a:noFill/>
          <a:ln>
            <a:solidFill>
              <a:schemeClr val="accent5"/>
            </a:solidFill>
          </a:ln>
        </p:spPr>
        <p:txBody>
          <a:bodyPr wrap="none" rtlCol="0">
            <a:spAutoFit/>
          </a:bodyPr>
          <a:lstStyle/>
          <a:p>
            <a:pPr>
              <a:buFont typeface="Arial" pitchFamily="34" charset="0"/>
              <a:buChar char="•"/>
            </a:pPr>
            <a:r>
              <a:rPr lang="en-US" sz="1600" dirty="0" smtClean="0"/>
              <a:t>2 leptons and exactly 1 jet</a:t>
            </a:r>
          </a:p>
          <a:p>
            <a:pPr>
              <a:buFont typeface="Arial" pitchFamily="34" charset="0"/>
              <a:buChar char="•"/>
            </a:pPr>
            <a:r>
              <a:rPr lang="en-US" sz="1600" dirty="0" smtClean="0"/>
              <a:t>same as H+0j selection </a:t>
            </a:r>
          </a:p>
          <a:p>
            <a:pPr>
              <a:buFont typeface="Arial" pitchFamily="34" charset="0"/>
              <a:buChar char="•"/>
            </a:pPr>
            <a:r>
              <a:rPr lang="en-US" sz="1600" dirty="0" err="1" smtClean="0"/>
              <a:t>p</a:t>
            </a:r>
            <a:r>
              <a:rPr lang="en-US" sz="1600" baseline="-25000" dirty="0" err="1" smtClean="0"/>
              <a:t>T</a:t>
            </a:r>
            <a:r>
              <a:rPr lang="en-US" sz="1600" dirty="0" smtClean="0"/>
              <a:t>(jet)&gt;25 </a:t>
            </a:r>
            <a:r>
              <a:rPr lang="en-US" sz="1600" dirty="0" err="1" smtClean="0"/>
              <a:t>GeV</a:t>
            </a:r>
            <a:r>
              <a:rPr lang="en-US" sz="1600" dirty="0" smtClean="0"/>
              <a:t>, |</a:t>
            </a:r>
            <a:r>
              <a:rPr lang="en-US" sz="1600" dirty="0" smtClean="0">
                <a:latin typeface="Symbol" pitchFamily="18" charset="2"/>
              </a:rPr>
              <a:t>h</a:t>
            </a:r>
            <a:r>
              <a:rPr lang="en-US" sz="1600" dirty="0" smtClean="0"/>
              <a:t>|&lt;2.5 </a:t>
            </a:r>
          </a:p>
          <a:p>
            <a:pPr>
              <a:buFont typeface="Arial" pitchFamily="34" charset="0"/>
              <a:buChar char="•"/>
            </a:pPr>
            <a:r>
              <a:rPr lang="en-US" sz="1600" dirty="0" smtClean="0"/>
              <a:t>B-jet veto (anti-tag)</a:t>
            </a:r>
          </a:p>
          <a:p>
            <a:pPr>
              <a:buFont typeface="Arial" pitchFamily="34" charset="0"/>
              <a:buChar char="•"/>
            </a:pPr>
            <a:r>
              <a:rPr lang="en-US" sz="1600" dirty="0" smtClean="0"/>
              <a:t>|P</a:t>
            </a:r>
            <a:r>
              <a:rPr lang="en-US" sz="1600" baseline="-25000" dirty="0" smtClean="0"/>
              <a:t>T</a:t>
            </a:r>
            <a:r>
              <a:rPr lang="en-US" sz="1600" baseline="30000" dirty="0" smtClean="0"/>
              <a:t>TOT</a:t>
            </a:r>
            <a:r>
              <a:rPr lang="en-US" sz="1600" dirty="0" smtClean="0"/>
              <a:t> | &lt; 30 </a:t>
            </a:r>
            <a:r>
              <a:rPr lang="en-US" sz="1600" dirty="0" err="1" smtClean="0"/>
              <a:t>GeV</a:t>
            </a:r>
            <a:r>
              <a:rPr lang="en-US" sz="1600" dirty="0" smtClean="0"/>
              <a:t> (l1,l2,j,MET)</a:t>
            </a:r>
          </a:p>
          <a:p>
            <a:pPr>
              <a:buFont typeface="Arial" pitchFamily="34" charset="0"/>
              <a:buChar char="•"/>
            </a:pPr>
            <a:r>
              <a:rPr lang="en-US" sz="1600" dirty="0" err="1" smtClean="0"/>
              <a:t>Z</a:t>
            </a:r>
            <a:r>
              <a:rPr lang="en-US" sz="1600" dirty="0" err="1" smtClean="0">
                <a:sym typeface="Wingdings" pitchFamily="2" charset="2"/>
              </a:rPr>
              <a:t></a:t>
            </a:r>
            <a:r>
              <a:rPr lang="en-US" sz="1600" dirty="0" err="1" smtClean="0">
                <a:latin typeface="Symbol" pitchFamily="18" charset="2"/>
                <a:sym typeface="Wingdings" pitchFamily="2" charset="2"/>
              </a:rPr>
              <a:t>tt</a:t>
            </a:r>
            <a:r>
              <a:rPr lang="en-US" sz="1600" dirty="0" smtClean="0">
                <a:sym typeface="Wingdings" pitchFamily="2" charset="2"/>
              </a:rPr>
              <a:t> suppression</a:t>
            </a:r>
            <a:endParaRPr lang="en-US" sz="1600" dirty="0" smtClean="0"/>
          </a:p>
        </p:txBody>
      </p:sp>
      <p:sp>
        <p:nvSpPr>
          <p:cNvPr id="24" name="TextBox 23"/>
          <p:cNvSpPr txBox="1"/>
          <p:nvPr/>
        </p:nvSpPr>
        <p:spPr>
          <a:xfrm>
            <a:off x="6396188" y="2495490"/>
            <a:ext cx="1922321" cy="400110"/>
          </a:xfrm>
          <a:prstGeom prst="rect">
            <a:avLst/>
          </a:prstGeom>
          <a:noFill/>
        </p:spPr>
        <p:txBody>
          <a:bodyPr wrap="none" rtlCol="0">
            <a:spAutoFit/>
          </a:bodyPr>
          <a:lstStyle/>
          <a:p>
            <a:r>
              <a:rPr lang="en-US" sz="2000" b="1" u="sng" dirty="0" smtClean="0">
                <a:solidFill>
                  <a:srgbClr val="C00000"/>
                </a:solidFill>
              </a:rPr>
              <a:t>2-jet final states</a:t>
            </a:r>
            <a:endParaRPr lang="en-US" sz="2000" b="1" u="sng" dirty="0">
              <a:solidFill>
                <a:srgbClr val="C00000"/>
              </a:solidFill>
            </a:endParaRPr>
          </a:p>
        </p:txBody>
      </p:sp>
      <p:sp>
        <p:nvSpPr>
          <p:cNvPr id="27" name="TextBox 26"/>
          <p:cNvSpPr txBox="1"/>
          <p:nvPr/>
        </p:nvSpPr>
        <p:spPr>
          <a:xfrm>
            <a:off x="6019800" y="2819400"/>
            <a:ext cx="3156633" cy="1569660"/>
          </a:xfrm>
          <a:prstGeom prst="rect">
            <a:avLst/>
          </a:prstGeom>
          <a:noFill/>
          <a:ln>
            <a:solidFill>
              <a:schemeClr val="accent5"/>
            </a:solidFill>
          </a:ln>
        </p:spPr>
        <p:txBody>
          <a:bodyPr wrap="none" rtlCol="0">
            <a:spAutoFit/>
          </a:bodyPr>
          <a:lstStyle/>
          <a:p>
            <a:pPr>
              <a:buFont typeface="Arial" pitchFamily="34" charset="0"/>
              <a:buChar char="•"/>
            </a:pPr>
            <a:r>
              <a:rPr lang="en-US" sz="1600" dirty="0" smtClean="0"/>
              <a:t>2 leptons and 2 jets </a:t>
            </a:r>
          </a:p>
          <a:p>
            <a:pPr>
              <a:buFont typeface="Arial" pitchFamily="34" charset="0"/>
              <a:buChar char="•"/>
            </a:pPr>
            <a:r>
              <a:rPr lang="en-US" sz="1600" dirty="0" smtClean="0"/>
              <a:t> </a:t>
            </a:r>
            <a:r>
              <a:rPr lang="en-US" sz="1600" dirty="0" smtClean="0">
                <a:latin typeface="Symbol" pitchFamily="18" charset="2"/>
              </a:rPr>
              <a:t>h</a:t>
            </a:r>
            <a:r>
              <a:rPr lang="en-US" sz="1600" baseline="-25000" dirty="0" smtClean="0"/>
              <a:t>j1</a:t>
            </a:r>
            <a:r>
              <a:rPr lang="en-US" sz="1600" dirty="0" smtClean="0"/>
              <a:t>*</a:t>
            </a:r>
            <a:r>
              <a:rPr lang="en-US" sz="1600" dirty="0" smtClean="0">
                <a:latin typeface="Symbol" pitchFamily="18" charset="2"/>
              </a:rPr>
              <a:t> h</a:t>
            </a:r>
            <a:r>
              <a:rPr lang="en-US" sz="1600" baseline="-25000" dirty="0" smtClean="0"/>
              <a:t>j2</a:t>
            </a:r>
            <a:r>
              <a:rPr lang="en-US" sz="1600" dirty="0" smtClean="0"/>
              <a:t> &lt; 0, </a:t>
            </a:r>
            <a:r>
              <a:rPr lang="en-US" sz="1600" dirty="0" err="1" smtClean="0">
                <a:latin typeface="Symbol" pitchFamily="18" charset="2"/>
              </a:rPr>
              <a:t>Dh</a:t>
            </a:r>
            <a:r>
              <a:rPr lang="en-US" sz="1600" baseline="-25000" dirty="0" err="1" smtClean="0"/>
              <a:t>jj</a:t>
            </a:r>
            <a:r>
              <a:rPr lang="en-US" sz="1600" dirty="0" smtClean="0"/>
              <a:t>&gt;3.8, </a:t>
            </a:r>
            <a:r>
              <a:rPr lang="en-US" sz="1600" dirty="0" err="1" smtClean="0"/>
              <a:t>m</a:t>
            </a:r>
            <a:r>
              <a:rPr lang="en-US" sz="1600" baseline="-25000" dirty="0" err="1" smtClean="0"/>
              <a:t>jj</a:t>
            </a:r>
            <a:r>
              <a:rPr lang="en-US" sz="1600" dirty="0" smtClean="0"/>
              <a:t>&gt;500 </a:t>
            </a:r>
            <a:r>
              <a:rPr lang="en-US" sz="1600" dirty="0" err="1" smtClean="0"/>
              <a:t>GeV</a:t>
            </a:r>
            <a:r>
              <a:rPr lang="en-US" sz="1600" dirty="0" smtClean="0"/>
              <a:t> </a:t>
            </a:r>
          </a:p>
          <a:p>
            <a:pPr>
              <a:buFont typeface="Arial" pitchFamily="34" charset="0"/>
              <a:buChar char="•"/>
            </a:pPr>
            <a:r>
              <a:rPr lang="en-US" sz="1600" dirty="0" smtClean="0"/>
              <a:t>m(</a:t>
            </a:r>
            <a:r>
              <a:rPr lang="en-US" sz="1600" dirty="0" err="1" smtClean="0"/>
              <a:t>ll</a:t>
            </a:r>
            <a:r>
              <a:rPr lang="en-US" sz="1600" dirty="0" smtClean="0"/>
              <a:t>)&lt;80 </a:t>
            </a:r>
            <a:r>
              <a:rPr lang="en-US" sz="1600" dirty="0" err="1" smtClean="0"/>
              <a:t>GeV</a:t>
            </a:r>
            <a:r>
              <a:rPr lang="en-US" sz="1600" dirty="0" smtClean="0"/>
              <a:t>, </a:t>
            </a:r>
            <a:r>
              <a:rPr lang="en-US" sz="1600" dirty="0" err="1" smtClean="0"/>
              <a:t>p</a:t>
            </a:r>
            <a:r>
              <a:rPr lang="en-US" sz="1600" baseline="-25000" dirty="0" err="1" smtClean="0"/>
              <a:t>T</a:t>
            </a:r>
            <a:r>
              <a:rPr lang="en-US" sz="1600" dirty="0" smtClean="0"/>
              <a:t>(</a:t>
            </a:r>
            <a:r>
              <a:rPr lang="en-US" sz="1600" dirty="0" err="1" smtClean="0"/>
              <a:t>ll</a:t>
            </a:r>
            <a:r>
              <a:rPr lang="en-US" sz="1600" dirty="0" smtClean="0"/>
              <a:t>) &gt; 30 </a:t>
            </a:r>
            <a:r>
              <a:rPr lang="en-US" sz="1600" dirty="0" err="1" smtClean="0"/>
              <a:t>GeV</a:t>
            </a:r>
            <a:endParaRPr lang="en-US" sz="1600" dirty="0" smtClean="0"/>
          </a:p>
          <a:p>
            <a:pPr>
              <a:buFont typeface="Arial" pitchFamily="34" charset="0"/>
              <a:buChar char="•"/>
            </a:pPr>
            <a:r>
              <a:rPr lang="en-US" sz="1600" dirty="0" smtClean="0"/>
              <a:t>0.75×m</a:t>
            </a:r>
            <a:r>
              <a:rPr lang="en-US" sz="1600" baseline="-25000" dirty="0" smtClean="0"/>
              <a:t>H</a:t>
            </a:r>
            <a:r>
              <a:rPr lang="en-US" sz="1600" dirty="0" smtClean="0"/>
              <a:t> &lt; </a:t>
            </a:r>
            <a:r>
              <a:rPr lang="en-US" sz="1600" dirty="0" err="1" smtClean="0"/>
              <a:t>m</a:t>
            </a:r>
            <a:r>
              <a:rPr lang="en-US" sz="1600" baseline="-25000" dirty="0" err="1" smtClean="0"/>
              <a:t>T</a:t>
            </a:r>
            <a:r>
              <a:rPr lang="en-US" sz="1600" dirty="0" smtClean="0"/>
              <a:t> &lt; </a:t>
            </a:r>
            <a:r>
              <a:rPr lang="en-US" sz="1600" dirty="0" err="1" smtClean="0"/>
              <a:t>m</a:t>
            </a:r>
            <a:r>
              <a:rPr lang="en-US" sz="1600" baseline="-25000" dirty="0" err="1" smtClean="0"/>
              <a:t>H</a:t>
            </a:r>
            <a:endParaRPr lang="en-US" sz="1600" baseline="-25000" dirty="0" smtClean="0"/>
          </a:p>
          <a:p>
            <a:pPr>
              <a:buFont typeface="Arial" pitchFamily="34" charset="0"/>
              <a:buChar char="•"/>
            </a:pPr>
            <a:r>
              <a:rPr lang="en-US" sz="1600" baseline="-25000" dirty="0" smtClean="0"/>
              <a:t> </a:t>
            </a:r>
            <a:r>
              <a:rPr lang="en-US" sz="1600" dirty="0" smtClean="0"/>
              <a:t>B-jet veto and  </a:t>
            </a:r>
            <a:r>
              <a:rPr lang="en-US" sz="1600" dirty="0" err="1" smtClean="0"/>
              <a:t>Z</a:t>
            </a:r>
            <a:r>
              <a:rPr lang="en-US" sz="1600" dirty="0" err="1" smtClean="0">
                <a:sym typeface="Wingdings" pitchFamily="2" charset="2"/>
              </a:rPr>
              <a:t></a:t>
            </a:r>
            <a:r>
              <a:rPr lang="en-US" sz="1600" dirty="0" err="1" smtClean="0">
                <a:latin typeface="Symbol" pitchFamily="18" charset="2"/>
                <a:sym typeface="Wingdings" pitchFamily="2" charset="2"/>
              </a:rPr>
              <a:t>tt</a:t>
            </a:r>
            <a:r>
              <a:rPr lang="en-US" sz="1600" dirty="0" smtClean="0">
                <a:sym typeface="Wingdings" pitchFamily="2" charset="2"/>
              </a:rPr>
              <a:t> suppression</a:t>
            </a:r>
            <a:endParaRPr lang="en-US" sz="1600" dirty="0" smtClean="0"/>
          </a:p>
          <a:p>
            <a:pPr>
              <a:buFont typeface="Arial" pitchFamily="34" charset="0"/>
              <a:buChar char="•"/>
            </a:pPr>
            <a:r>
              <a:rPr lang="en-US" sz="1600" dirty="0" smtClean="0"/>
              <a:t>|P</a:t>
            </a:r>
            <a:r>
              <a:rPr lang="en-US" sz="1600" baseline="-25000" dirty="0" smtClean="0"/>
              <a:t>T</a:t>
            </a:r>
            <a:r>
              <a:rPr lang="en-US" sz="1600" baseline="30000" dirty="0" smtClean="0"/>
              <a:t>TOT</a:t>
            </a:r>
            <a:r>
              <a:rPr lang="en-US" sz="1600" dirty="0" smtClean="0"/>
              <a:t> | &lt; 30 </a:t>
            </a:r>
            <a:r>
              <a:rPr lang="en-US" sz="1600" dirty="0" err="1" smtClean="0"/>
              <a:t>GeV</a:t>
            </a:r>
            <a:r>
              <a:rPr lang="en-US" sz="1600" dirty="0" smtClean="0"/>
              <a:t> (l1,l2,j1,j2MET)</a:t>
            </a:r>
          </a:p>
        </p:txBody>
      </p:sp>
      <p:sp>
        <p:nvSpPr>
          <p:cNvPr id="29" name="TextBox 28"/>
          <p:cNvSpPr txBox="1"/>
          <p:nvPr/>
        </p:nvSpPr>
        <p:spPr>
          <a:xfrm>
            <a:off x="7467600" y="1752600"/>
            <a:ext cx="772969" cy="369332"/>
          </a:xfrm>
          <a:prstGeom prst="rect">
            <a:avLst/>
          </a:prstGeom>
          <a:noFill/>
        </p:spPr>
        <p:txBody>
          <a:bodyPr wrap="none" rtlCol="0">
            <a:spAutoFit/>
          </a:bodyPr>
          <a:lstStyle/>
          <a:p>
            <a:r>
              <a:rPr lang="en-US" dirty="0" smtClean="0"/>
              <a:t>(H+2j)</a:t>
            </a:r>
            <a:endParaRPr lang="en-US" dirty="0"/>
          </a:p>
        </p:txBody>
      </p:sp>
      <p:sp>
        <p:nvSpPr>
          <p:cNvPr id="30" name="TextBox 29"/>
          <p:cNvSpPr txBox="1"/>
          <p:nvPr/>
        </p:nvSpPr>
        <p:spPr>
          <a:xfrm>
            <a:off x="7761431" y="990600"/>
            <a:ext cx="933269" cy="369332"/>
          </a:xfrm>
          <a:prstGeom prst="rect">
            <a:avLst/>
          </a:prstGeom>
          <a:noFill/>
        </p:spPr>
        <p:txBody>
          <a:bodyPr wrap="none" rtlCol="0">
            <a:spAutoFit/>
          </a:bodyPr>
          <a:lstStyle/>
          <a:p>
            <a:r>
              <a:rPr lang="en-US" dirty="0" smtClean="0"/>
              <a:t>(H+0/1j)</a:t>
            </a:r>
            <a:endParaRPr lang="en-US" dirty="0"/>
          </a:p>
        </p:txBody>
      </p:sp>
      <p:cxnSp>
        <p:nvCxnSpPr>
          <p:cNvPr id="31" name="Straight Connector 30"/>
          <p:cNvCxnSpPr/>
          <p:nvPr/>
        </p:nvCxnSpPr>
        <p:spPr bwMode="auto">
          <a:xfrm>
            <a:off x="4419600" y="6324600"/>
            <a:ext cx="381000" cy="0"/>
          </a:xfrm>
          <a:prstGeom prst="line">
            <a:avLst/>
          </a:prstGeom>
          <a:solidFill>
            <a:srgbClr val="CCFFCC"/>
          </a:solidFill>
          <a:ln w="38100" cap="flat" cmpd="sng" algn="ctr">
            <a:solidFill>
              <a:srgbClr val="C00000"/>
            </a:solidFill>
            <a:prstDash val="solid"/>
            <a:round/>
            <a:headEnd type="diamond" w="med" len="med"/>
            <a:tailEnd type="diamond" w="med" len="med"/>
          </a:ln>
          <a:effectLst/>
        </p:spPr>
      </p:cxnSp>
      <p:cxnSp>
        <p:nvCxnSpPr>
          <p:cNvPr id="34" name="Straight Arrow Connector 33"/>
          <p:cNvCxnSpPr>
            <a:endCxn id="26" idx="3"/>
          </p:cNvCxnSpPr>
          <p:nvPr/>
        </p:nvCxnSpPr>
        <p:spPr bwMode="auto">
          <a:xfrm rot="10800000" flipV="1">
            <a:off x="2438400" y="6324599"/>
            <a:ext cx="1828800" cy="16877"/>
          </a:xfrm>
          <a:prstGeom prst="straightConnector1">
            <a:avLst/>
          </a:prstGeom>
          <a:solidFill>
            <a:srgbClr val="CCFFCC"/>
          </a:solidFill>
          <a:ln w="9525" cap="flat" cmpd="sng" algn="ctr">
            <a:solidFill>
              <a:srgbClr val="C00000"/>
            </a:solidFill>
            <a:prstDash val="sysDash"/>
            <a:round/>
            <a:headEnd type="none" w="med" len="med"/>
            <a:tailEnd type="arrow"/>
          </a:ln>
          <a:effectLst/>
        </p:spPr>
      </p:cxnSp>
      <p:pic>
        <p:nvPicPr>
          <p:cNvPr id="165890" name="Picture 2"/>
          <p:cNvPicPr>
            <a:picLocks noChangeAspect="1" noChangeArrowheads="1"/>
          </p:cNvPicPr>
          <p:nvPr/>
        </p:nvPicPr>
        <p:blipFill>
          <a:blip r:embed="rId6" cstate="print"/>
          <a:srcRect/>
          <a:stretch>
            <a:fillRect/>
          </a:stretch>
        </p:blipFill>
        <p:spPr bwMode="auto">
          <a:xfrm>
            <a:off x="6096000" y="4419600"/>
            <a:ext cx="2667000" cy="2028039"/>
          </a:xfrm>
          <a:prstGeom prst="rect">
            <a:avLst/>
          </a:prstGeom>
          <a:noFill/>
          <a:ln w="9525">
            <a:noFill/>
            <a:miter lim="800000"/>
            <a:headEnd/>
            <a:tailEnd/>
          </a:ln>
        </p:spPr>
      </p:pic>
      <p:cxnSp>
        <p:nvCxnSpPr>
          <p:cNvPr id="36" name="Straight Arrow Connector 35"/>
          <p:cNvCxnSpPr/>
          <p:nvPr/>
        </p:nvCxnSpPr>
        <p:spPr bwMode="auto">
          <a:xfrm rot="16200000" flipH="1">
            <a:off x="1626026" y="6070174"/>
            <a:ext cx="228600" cy="127852"/>
          </a:xfrm>
          <a:prstGeom prst="straightConnector1">
            <a:avLst/>
          </a:prstGeom>
          <a:solidFill>
            <a:srgbClr val="CCFFCC"/>
          </a:solidFill>
          <a:ln w="9525" cap="flat" cmpd="sng" algn="ctr">
            <a:solidFill>
              <a:srgbClr val="C00000"/>
            </a:solidFill>
            <a:prstDash val="sysDash"/>
            <a:round/>
            <a:headEnd type="none" w="med" len="med"/>
            <a:tailEnd type="arrow"/>
          </a:ln>
          <a:effectLst/>
        </p:spPr>
      </p:cxnSp>
      <p:cxnSp>
        <p:nvCxnSpPr>
          <p:cNvPr id="39" name="Straight Connector 38"/>
          <p:cNvCxnSpPr/>
          <p:nvPr/>
        </p:nvCxnSpPr>
        <p:spPr bwMode="auto">
          <a:xfrm>
            <a:off x="7391400" y="6324600"/>
            <a:ext cx="381000" cy="0"/>
          </a:xfrm>
          <a:prstGeom prst="line">
            <a:avLst/>
          </a:prstGeom>
          <a:solidFill>
            <a:srgbClr val="CCFFCC"/>
          </a:solidFill>
          <a:ln w="38100" cap="flat" cmpd="sng" algn="ctr">
            <a:solidFill>
              <a:srgbClr val="C00000"/>
            </a:solidFill>
            <a:prstDash val="solid"/>
            <a:round/>
            <a:headEnd type="diamond" w="med" len="med"/>
            <a:tailEnd type="diamond" w="med" len="med"/>
          </a:ln>
          <a:effectLst/>
        </p:spPr>
      </p:cxnSp>
      <p:pic>
        <p:nvPicPr>
          <p:cNvPr id="171009" name="Picture 1"/>
          <p:cNvPicPr>
            <a:picLocks noChangeAspect="1" noChangeArrowheads="1"/>
          </p:cNvPicPr>
          <p:nvPr/>
        </p:nvPicPr>
        <p:blipFill>
          <a:blip r:embed="rId7" cstate="print"/>
          <a:srcRect/>
          <a:stretch>
            <a:fillRect/>
          </a:stretch>
        </p:blipFill>
        <p:spPr bwMode="auto">
          <a:xfrm>
            <a:off x="304800" y="3429000"/>
            <a:ext cx="2590800" cy="3900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W+jets</a:t>
            </a:r>
            <a:r>
              <a:rPr lang="en-US" dirty="0" smtClean="0"/>
              <a:t> background </a:t>
            </a:r>
            <a:endParaRPr lang="en-US" dirty="0"/>
          </a:p>
        </p:txBody>
      </p:sp>
      <p:sp>
        <p:nvSpPr>
          <p:cNvPr id="3" name="Content Placeholder 2"/>
          <p:cNvSpPr>
            <a:spLocks noGrp="1"/>
          </p:cNvSpPr>
          <p:nvPr>
            <p:ph idx="1"/>
          </p:nvPr>
        </p:nvSpPr>
        <p:spPr>
          <a:xfrm>
            <a:off x="228600" y="838200"/>
            <a:ext cx="6400800" cy="4911725"/>
          </a:xfrm>
        </p:spPr>
        <p:txBody>
          <a:bodyPr/>
          <a:lstStyle/>
          <a:p>
            <a:r>
              <a:rPr lang="en-US" sz="2400" dirty="0" smtClean="0"/>
              <a:t>Define control sample enriched in </a:t>
            </a:r>
            <a:r>
              <a:rPr lang="en-US" sz="2400" dirty="0" err="1" smtClean="0"/>
              <a:t>W+jets</a:t>
            </a:r>
            <a:r>
              <a:rPr lang="en-US" sz="2400" dirty="0" smtClean="0"/>
              <a:t>:</a:t>
            </a:r>
          </a:p>
          <a:p>
            <a:pPr lvl="1"/>
            <a:r>
              <a:rPr lang="en-US" sz="2000" dirty="0" smtClean="0"/>
              <a:t>One lepton must satisfy ID and isolation </a:t>
            </a:r>
          </a:p>
          <a:p>
            <a:pPr lvl="1">
              <a:buNone/>
            </a:pPr>
            <a:r>
              <a:rPr lang="en-US" sz="2000" dirty="0" smtClean="0"/>
              <a:t>      cuts of the analysis</a:t>
            </a:r>
          </a:p>
          <a:p>
            <a:pPr lvl="1"/>
            <a:r>
              <a:rPr lang="en-US" sz="2000" dirty="0" smtClean="0"/>
              <a:t>Require second lepton to satisfy loose </a:t>
            </a:r>
          </a:p>
          <a:p>
            <a:pPr lvl="1">
              <a:buNone/>
            </a:pPr>
            <a:r>
              <a:rPr lang="en-US" sz="2000" dirty="0" smtClean="0"/>
              <a:t>      set of cuts (</a:t>
            </a:r>
            <a:r>
              <a:rPr lang="en-US" sz="2000" i="1" dirty="0" err="1" smtClean="0">
                <a:solidFill>
                  <a:schemeClr val="accent5">
                    <a:lumMod val="75000"/>
                  </a:schemeClr>
                </a:solidFill>
              </a:rPr>
              <a:t>fakeable</a:t>
            </a:r>
            <a:r>
              <a:rPr lang="en-US" sz="2000" dirty="0" smtClean="0"/>
              <a:t>) </a:t>
            </a:r>
          </a:p>
          <a:p>
            <a:pPr lvl="1">
              <a:buNone/>
            </a:pPr>
            <a:r>
              <a:rPr lang="en-US" sz="2000" dirty="0" smtClean="0">
                <a:sym typeface="Wingdings" pitchFamily="2" charset="2"/>
              </a:rPr>
              <a:t> </a:t>
            </a:r>
            <a:r>
              <a:rPr lang="en-US" sz="2000" dirty="0" err="1" smtClean="0">
                <a:sym typeface="Wingdings" pitchFamily="2" charset="2"/>
              </a:rPr>
              <a:t>W+jets</a:t>
            </a:r>
            <a:r>
              <a:rPr lang="en-US" sz="2000" dirty="0" smtClean="0">
                <a:sym typeface="Wingdings" pitchFamily="2" charset="2"/>
              </a:rPr>
              <a:t> expectations in signal region (SR): </a:t>
            </a:r>
            <a:endParaRPr lang="en-US" sz="2000" dirty="0" smtClean="0"/>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54</a:t>
            </a:fld>
            <a:endParaRPr lang="en-US"/>
          </a:p>
        </p:txBody>
      </p:sp>
      <p:pic>
        <p:nvPicPr>
          <p:cNvPr id="163842" name="Picture 2"/>
          <p:cNvPicPr>
            <a:picLocks noChangeAspect="1" noChangeArrowheads="1"/>
          </p:cNvPicPr>
          <p:nvPr/>
        </p:nvPicPr>
        <p:blipFill>
          <a:blip r:embed="rId2" cstate="print"/>
          <a:srcRect/>
          <a:stretch>
            <a:fillRect/>
          </a:stretch>
        </p:blipFill>
        <p:spPr bwMode="auto">
          <a:xfrm>
            <a:off x="609600" y="3733800"/>
            <a:ext cx="8001000" cy="2660883"/>
          </a:xfrm>
          <a:prstGeom prst="rect">
            <a:avLst/>
          </a:prstGeom>
          <a:noFill/>
          <a:ln w="9525">
            <a:noFill/>
            <a:miter lim="800000"/>
            <a:headEnd/>
            <a:tailEnd/>
          </a:ln>
        </p:spPr>
      </p:pic>
      <p:pic>
        <p:nvPicPr>
          <p:cNvPr id="163844" name="Picture 4"/>
          <p:cNvPicPr>
            <a:picLocks noChangeAspect="1" noChangeArrowheads="1"/>
          </p:cNvPicPr>
          <p:nvPr/>
        </p:nvPicPr>
        <p:blipFill>
          <a:blip r:embed="rId3" cstate="print"/>
          <a:srcRect/>
          <a:stretch>
            <a:fillRect/>
          </a:stretch>
        </p:blipFill>
        <p:spPr bwMode="auto">
          <a:xfrm>
            <a:off x="5562600" y="1326205"/>
            <a:ext cx="3505200" cy="1416995"/>
          </a:xfrm>
          <a:prstGeom prst="rect">
            <a:avLst/>
          </a:prstGeom>
          <a:noFill/>
          <a:ln w="9525">
            <a:noFill/>
            <a:miter lim="800000"/>
            <a:headEnd/>
            <a:tailEnd/>
          </a:ln>
        </p:spPr>
      </p:pic>
      <p:sp>
        <p:nvSpPr>
          <p:cNvPr id="11" name="TextBox 10"/>
          <p:cNvSpPr txBox="1"/>
          <p:nvPr/>
        </p:nvSpPr>
        <p:spPr>
          <a:xfrm>
            <a:off x="914400" y="3124200"/>
            <a:ext cx="3635932" cy="646331"/>
          </a:xfrm>
          <a:prstGeom prst="rect">
            <a:avLst/>
          </a:prstGeom>
          <a:noFill/>
        </p:spPr>
        <p:txBody>
          <a:bodyPr wrap="none" rtlCol="0">
            <a:spAutoFit/>
          </a:bodyPr>
          <a:lstStyle/>
          <a:p>
            <a:pPr algn="ctr"/>
            <a:r>
              <a:rPr lang="en-US" dirty="0" err="1" smtClean="0">
                <a:solidFill>
                  <a:srgbClr val="C00000"/>
                </a:solidFill>
              </a:rPr>
              <a:t>d</a:t>
            </a:r>
            <a:r>
              <a:rPr lang="en-US" dirty="0" err="1" smtClean="0">
                <a:solidFill>
                  <a:srgbClr val="C00000"/>
                </a:solidFill>
                <a:latin typeface="Symbol" pitchFamily="18" charset="2"/>
              </a:rPr>
              <a:t>s</a:t>
            </a:r>
            <a:r>
              <a:rPr lang="en-US" dirty="0" smtClean="0">
                <a:solidFill>
                  <a:srgbClr val="C00000"/>
                </a:solidFill>
              </a:rPr>
              <a:t>/</a:t>
            </a:r>
            <a:r>
              <a:rPr lang="en-US" dirty="0" err="1" smtClean="0">
                <a:solidFill>
                  <a:srgbClr val="C00000"/>
                </a:solidFill>
              </a:rPr>
              <a:t>dX</a:t>
            </a:r>
            <a:r>
              <a:rPr lang="en-US" dirty="0" smtClean="0">
                <a:solidFill>
                  <a:srgbClr val="C00000"/>
                </a:solidFill>
              </a:rPr>
              <a:t> (SR) = </a:t>
            </a:r>
            <a:r>
              <a:rPr lang="en-US" dirty="0" err="1" smtClean="0">
                <a:solidFill>
                  <a:srgbClr val="C00000"/>
                </a:solidFill>
              </a:rPr>
              <a:t>d</a:t>
            </a:r>
            <a:r>
              <a:rPr lang="en-US" dirty="0" err="1" smtClean="0">
                <a:solidFill>
                  <a:srgbClr val="C00000"/>
                </a:solidFill>
                <a:latin typeface="Symbol" pitchFamily="18" charset="2"/>
              </a:rPr>
              <a:t>s</a:t>
            </a:r>
            <a:r>
              <a:rPr lang="en-US" dirty="0" smtClean="0">
                <a:solidFill>
                  <a:srgbClr val="C00000"/>
                </a:solidFill>
              </a:rPr>
              <a:t>/</a:t>
            </a:r>
            <a:r>
              <a:rPr lang="en-US" dirty="0" err="1" smtClean="0">
                <a:solidFill>
                  <a:srgbClr val="C00000"/>
                </a:solidFill>
              </a:rPr>
              <a:t>dX</a:t>
            </a:r>
            <a:r>
              <a:rPr lang="en-US" dirty="0" smtClean="0">
                <a:solidFill>
                  <a:srgbClr val="C00000"/>
                </a:solidFill>
              </a:rPr>
              <a:t> (CR) × f</a:t>
            </a:r>
            <a:r>
              <a:rPr lang="en-US" baseline="-25000" dirty="0" smtClean="0">
                <a:solidFill>
                  <a:srgbClr val="C00000"/>
                </a:solidFill>
              </a:rPr>
              <a:t>l</a:t>
            </a:r>
            <a:r>
              <a:rPr lang="en-US" dirty="0" smtClean="0">
                <a:solidFill>
                  <a:srgbClr val="C00000"/>
                </a:solidFill>
              </a:rPr>
              <a:t> </a:t>
            </a:r>
          </a:p>
          <a:p>
            <a:r>
              <a:rPr lang="en-US" dirty="0" smtClean="0"/>
              <a:t>f</a:t>
            </a:r>
            <a:r>
              <a:rPr lang="en-US" baseline="-25000" dirty="0" smtClean="0"/>
              <a:t>l</a:t>
            </a:r>
            <a:r>
              <a:rPr lang="en-US" dirty="0" smtClean="0"/>
              <a:t> = fake factor = </a:t>
            </a:r>
            <a:r>
              <a:rPr lang="en-US" dirty="0" err="1" smtClean="0"/>
              <a:t>Prob</a:t>
            </a:r>
            <a:r>
              <a:rPr lang="en-US" dirty="0" smtClean="0"/>
              <a:t>(loose </a:t>
            </a:r>
            <a:r>
              <a:rPr lang="en-US" dirty="0" smtClean="0">
                <a:sym typeface="Wingdings" pitchFamily="2" charset="2"/>
              </a:rPr>
              <a:t> ID )</a:t>
            </a:r>
            <a:r>
              <a:rPr lang="en-US" dirty="0" smtClean="0"/>
              <a:t>  </a:t>
            </a:r>
            <a:endParaRPr lang="en-US" dirty="0"/>
          </a:p>
        </p:txBody>
      </p:sp>
      <p:sp>
        <p:nvSpPr>
          <p:cNvPr id="12" name="Rectangle 11"/>
          <p:cNvSpPr/>
          <p:nvPr/>
        </p:nvSpPr>
        <p:spPr>
          <a:xfrm>
            <a:off x="4572000" y="3124200"/>
            <a:ext cx="4572000" cy="646331"/>
          </a:xfrm>
          <a:prstGeom prst="rect">
            <a:avLst/>
          </a:prstGeom>
        </p:spPr>
        <p:txBody>
          <a:bodyPr>
            <a:spAutoFit/>
          </a:bodyPr>
          <a:lstStyle/>
          <a:p>
            <a:pPr lvl="1" algn="ctr">
              <a:buNone/>
            </a:pPr>
            <a:r>
              <a:rPr lang="en-US" b="1" i="1" dirty="0" smtClean="0">
                <a:solidFill>
                  <a:schemeClr val="accent5">
                    <a:lumMod val="75000"/>
                  </a:schemeClr>
                </a:solidFill>
              </a:rPr>
              <a:t>Good agreement data/MC in shape for kinematic distributions </a:t>
            </a:r>
            <a:endParaRPr lang="en-US" b="1" i="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Fake factor </a:t>
            </a:r>
            <a:endParaRPr lang="en-US" dirty="0"/>
          </a:p>
        </p:txBody>
      </p:sp>
      <p:sp>
        <p:nvSpPr>
          <p:cNvPr id="3" name="Content Placeholder 2"/>
          <p:cNvSpPr>
            <a:spLocks noGrp="1"/>
          </p:cNvSpPr>
          <p:nvPr>
            <p:ph idx="1"/>
          </p:nvPr>
        </p:nvSpPr>
        <p:spPr>
          <a:xfrm>
            <a:off x="-76200" y="879475"/>
            <a:ext cx="8839200" cy="4911725"/>
          </a:xfrm>
        </p:spPr>
        <p:txBody>
          <a:bodyPr/>
          <a:lstStyle/>
          <a:p>
            <a:pPr lvl="1"/>
            <a:r>
              <a:rPr lang="en-US" sz="2000" dirty="0" smtClean="0"/>
              <a:t>Control sample defined in multi-jets events with at least a </a:t>
            </a:r>
            <a:r>
              <a:rPr lang="en-US" sz="2000" dirty="0" err="1" smtClean="0"/>
              <a:t>fakeable</a:t>
            </a:r>
            <a:r>
              <a:rPr lang="en-US" sz="2000" dirty="0" smtClean="0"/>
              <a:t> lepton.</a:t>
            </a:r>
          </a:p>
          <a:p>
            <a:pPr lvl="1"/>
            <a:r>
              <a:rPr lang="en-US" sz="2000" dirty="0" smtClean="0"/>
              <a:t>Real lepton contamination (from W,Z) removed </a:t>
            </a:r>
          </a:p>
          <a:p>
            <a:pPr lvl="1"/>
            <a:r>
              <a:rPr lang="en-US" sz="2000" dirty="0" smtClean="0"/>
              <a:t>~ 50% uncertainties, mostly dominated by sample and trigger selection dependence </a:t>
            </a:r>
            <a:endParaRPr lang="en-US" sz="20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55</a:t>
            </a:fld>
            <a:endParaRPr lang="en-US"/>
          </a:p>
        </p:txBody>
      </p:sp>
      <p:pic>
        <p:nvPicPr>
          <p:cNvPr id="189443" name="Picture 3"/>
          <p:cNvPicPr>
            <a:picLocks noChangeAspect="1" noChangeArrowheads="1"/>
          </p:cNvPicPr>
          <p:nvPr/>
        </p:nvPicPr>
        <p:blipFill>
          <a:blip r:embed="rId2" cstate="print"/>
          <a:srcRect/>
          <a:stretch>
            <a:fillRect/>
          </a:stretch>
        </p:blipFill>
        <p:spPr bwMode="auto">
          <a:xfrm>
            <a:off x="762000" y="2432429"/>
            <a:ext cx="7200900" cy="3206371"/>
          </a:xfrm>
          <a:prstGeom prst="rect">
            <a:avLst/>
          </a:prstGeom>
          <a:noFill/>
          <a:ln w="9525">
            <a:noFill/>
            <a:miter lim="800000"/>
            <a:headEnd/>
            <a:tailEnd/>
          </a:ln>
        </p:spPr>
      </p:pic>
      <p:sp>
        <p:nvSpPr>
          <p:cNvPr id="12" name="Oval 11"/>
          <p:cNvSpPr/>
          <p:nvPr/>
        </p:nvSpPr>
        <p:spPr bwMode="auto">
          <a:xfrm>
            <a:off x="6781800" y="2737229"/>
            <a:ext cx="990600" cy="381000"/>
          </a:xfrm>
          <a:prstGeom prst="ellipse">
            <a:avLst/>
          </a:prstGeom>
          <a:no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sp>
        <p:nvSpPr>
          <p:cNvPr id="13" name="Oval 12"/>
          <p:cNvSpPr/>
          <p:nvPr/>
        </p:nvSpPr>
        <p:spPr bwMode="auto">
          <a:xfrm>
            <a:off x="3048000" y="2737229"/>
            <a:ext cx="990600" cy="381000"/>
          </a:xfrm>
          <a:prstGeom prst="ellipse">
            <a:avLst/>
          </a:prstGeom>
          <a:no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Century Gothic" pitchFamily="34" charset="0"/>
            </a:endParaRPr>
          </a:p>
        </p:txBody>
      </p:sp>
      <p:cxnSp>
        <p:nvCxnSpPr>
          <p:cNvPr id="15" name="Straight Arrow Connector 14"/>
          <p:cNvCxnSpPr>
            <a:stCxn id="12" idx="6"/>
          </p:cNvCxnSpPr>
          <p:nvPr/>
        </p:nvCxnSpPr>
        <p:spPr bwMode="auto">
          <a:xfrm>
            <a:off x="7772400" y="2927729"/>
            <a:ext cx="381000" cy="38100"/>
          </a:xfrm>
          <a:prstGeom prst="straightConnector1">
            <a:avLst/>
          </a:prstGeom>
          <a:solidFill>
            <a:srgbClr val="CCFFCC"/>
          </a:solidFill>
          <a:ln w="9525" cap="flat" cmpd="sng" algn="ctr">
            <a:solidFill>
              <a:srgbClr val="00B050"/>
            </a:solidFill>
            <a:prstDash val="solid"/>
            <a:round/>
            <a:headEnd type="none" w="med" len="med"/>
            <a:tailEnd type="arrow"/>
          </a:ln>
          <a:effectLst/>
        </p:spPr>
      </p:cxnSp>
      <p:sp>
        <p:nvSpPr>
          <p:cNvPr id="16" name="TextBox 15"/>
          <p:cNvSpPr txBox="1"/>
          <p:nvPr/>
        </p:nvSpPr>
        <p:spPr>
          <a:xfrm>
            <a:off x="7772400" y="3194429"/>
            <a:ext cx="1447800" cy="584775"/>
          </a:xfrm>
          <a:prstGeom prst="rect">
            <a:avLst/>
          </a:prstGeom>
          <a:noFill/>
        </p:spPr>
        <p:txBody>
          <a:bodyPr wrap="square" rtlCol="0">
            <a:spAutoFit/>
          </a:bodyPr>
          <a:lstStyle/>
          <a:p>
            <a:pPr algn="ctr"/>
            <a:r>
              <a:rPr lang="en-US" sz="1600" i="1" dirty="0" smtClean="0">
                <a:solidFill>
                  <a:srgbClr val="00B050"/>
                </a:solidFill>
              </a:rPr>
              <a:t>Luminosity after </a:t>
            </a:r>
            <a:r>
              <a:rPr lang="en-US" sz="1600" i="1" dirty="0" err="1" smtClean="0">
                <a:solidFill>
                  <a:srgbClr val="00B050"/>
                </a:solidFill>
              </a:rPr>
              <a:t>prescale</a:t>
            </a:r>
            <a:endParaRPr lang="en-US" sz="1600" i="1" dirty="0">
              <a:solidFill>
                <a:srgbClr val="00B050"/>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W+jets</a:t>
            </a:r>
            <a:r>
              <a:rPr lang="en-US" dirty="0" smtClean="0"/>
              <a:t> estimates in H</a:t>
            </a:r>
            <a:r>
              <a:rPr lang="en-US" dirty="0" smtClean="0">
                <a:sym typeface="Wingdings" pitchFamily="2" charset="2"/>
              </a:rPr>
              <a:t>WW*</a:t>
            </a:r>
            <a:r>
              <a:rPr lang="en-US" dirty="0" smtClean="0"/>
              <a:t> </a:t>
            </a:r>
            <a:endParaRPr lang="en-US" dirty="0"/>
          </a:p>
        </p:txBody>
      </p:sp>
      <p:sp>
        <p:nvSpPr>
          <p:cNvPr id="3" name="Content Placeholder 2"/>
          <p:cNvSpPr>
            <a:spLocks noGrp="1"/>
          </p:cNvSpPr>
          <p:nvPr>
            <p:ph idx="1"/>
          </p:nvPr>
        </p:nvSpPr>
        <p:spPr>
          <a:xfrm>
            <a:off x="381000" y="1219200"/>
            <a:ext cx="1600200" cy="609600"/>
          </a:xfrm>
        </p:spPr>
        <p:txBody>
          <a:bodyPr/>
          <a:lstStyle/>
          <a:p>
            <a:r>
              <a:rPr lang="en-US" dirty="0" smtClean="0"/>
              <a:t>H+0j </a:t>
            </a:r>
          </a:p>
          <a:p>
            <a:endParaRPr lang="en-US" dirty="0"/>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56</a:t>
            </a:fld>
            <a:endParaRPr lang="en-US"/>
          </a:p>
        </p:txBody>
      </p:sp>
      <p:pic>
        <p:nvPicPr>
          <p:cNvPr id="190466" name="Picture 2"/>
          <p:cNvPicPr>
            <a:picLocks noChangeAspect="1" noChangeArrowheads="1"/>
          </p:cNvPicPr>
          <p:nvPr/>
        </p:nvPicPr>
        <p:blipFill>
          <a:blip r:embed="rId2" cstate="print"/>
          <a:srcRect/>
          <a:stretch>
            <a:fillRect/>
          </a:stretch>
        </p:blipFill>
        <p:spPr bwMode="auto">
          <a:xfrm>
            <a:off x="2324250" y="762000"/>
            <a:ext cx="6562576" cy="2286000"/>
          </a:xfrm>
          <a:prstGeom prst="rect">
            <a:avLst/>
          </a:prstGeom>
          <a:noFill/>
          <a:ln w="9525">
            <a:noFill/>
            <a:miter lim="800000"/>
            <a:headEnd/>
            <a:tailEnd/>
          </a:ln>
        </p:spPr>
      </p:pic>
      <p:pic>
        <p:nvPicPr>
          <p:cNvPr id="190468" name="Picture 4"/>
          <p:cNvPicPr>
            <a:picLocks noChangeAspect="1" noChangeArrowheads="1"/>
          </p:cNvPicPr>
          <p:nvPr/>
        </p:nvPicPr>
        <p:blipFill>
          <a:blip r:embed="rId3" cstate="print"/>
          <a:srcRect/>
          <a:stretch>
            <a:fillRect/>
          </a:stretch>
        </p:blipFill>
        <p:spPr bwMode="auto">
          <a:xfrm>
            <a:off x="-28750" y="3200401"/>
            <a:ext cx="6581950" cy="2209800"/>
          </a:xfrm>
          <a:prstGeom prst="rect">
            <a:avLst/>
          </a:prstGeom>
          <a:noFill/>
          <a:ln w="9525">
            <a:noFill/>
            <a:miter lim="800000"/>
            <a:headEnd/>
            <a:tailEnd/>
          </a:ln>
        </p:spPr>
      </p:pic>
      <p:sp>
        <p:nvSpPr>
          <p:cNvPr id="10" name="Content Placeholder 2"/>
          <p:cNvSpPr txBox="1">
            <a:spLocks/>
          </p:cNvSpPr>
          <p:nvPr/>
        </p:nvSpPr>
        <p:spPr bwMode="auto">
          <a:xfrm>
            <a:off x="6705600" y="3886200"/>
            <a:ext cx="1600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r>
              <a:rPr kumimoji="0" lang="en-US" sz="3000" b="0" i="0" u="none" strike="noStrike" kern="0" cap="none" spc="0" normalizeH="0" baseline="0" noProof="0" dirty="0" smtClean="0">
                <a:ln>
                  <a:noFill/>
                </a:ln>
                <a:solidFill>
                  <a:schemeClr val="tx1"/>
                </a:solidFill>
                <a:effectLst/>
                <a:uLnTx/>
                <a:uFillTx/>
                <a:latin typeface="Candara" pitchFamily="34" charset="0"/>
                <a:ea typeface="+mn-ea"/>
                <a:cs typeface="+mn-cs"/>
              </a:rPr>
              <a:t>H+1j </a:t>
            </a:r>
          </a:p>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endParaRPr kumimoji="0" lang="en-US" sz="3000" b="0" i="0" u="none" strike="noStrike" kern="0" cap="none" spc="0" normalizeH="0" baseline="0" noProof="0" dirty="0">
              <a:ln>
                <a:noFill/>
              </a:ln>
              <a:solidFill>
                <a:schemeClr val="tx1"/>
              </a:solidFill>
              <a:effectLst/>
              <a:uLnTx/>
              <a:uFillTx/>
              <a:latin typeface="Candara" pitchFamily="34" charset="0"/>
              <a:ea typeface="+mn-ea"/>
              <a:cs typeface="+mn-cs"/>
            </a:endParaRPr>
          </a:p>
        </p:txBody>
      </p:sp>
      <p:sp>
        <p:nvSpPr>
          <p:cNvPr id="11" name="Content Placeholder 2"/>
          <p:cNvSpPr txBox="1">
            <a:spLocks/>
          </p:cNvSpPr>
          <p:nvPr/>
        </p:nvSpPr>
        <p:spPr bwMode="auto">
          <a:xfrm>
            <a:off x="381000" y="5486400"/>
            <a:ext cx="51816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r>
              <a:rPr kumimoji="0" lang="en-US" sz="3000" b="0" i="0" u="none" strike="noStrike" kern="0" cap="none" spc="0" normalizeH="0" baseline="0" noProof="0" dirty="0" smtClean="0">
                <a:ln>
                  <a:noFill/>
                </a:ln>
                <a:solidFill>
                  <a:schemeClr val="tx1"/>
                </a:solidFill>
                <a:effectLst/>
                <a:uLnTx/>
                <a:uFillTx/>
                <a:latin typeface="Candara" pitchFamily="34" charset="0"/>
                <a:ea typeface="+mn-ea"/>
                <a:cs typeface="+mn-cs"/>
              </a:rPr>
              <a:t>H+2j: negligible </a:t>
            </a:r>
          </a:p>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endParaRPr kumimoji="0" lang="en-US" sz="3000" b="0" i="0" u="none" strike="noStrike" kern="0" cap="none" spc="0" normalizeH="0" baseline="0" noProof="0" dirty="0">
              <a:ln>
                <a:noFill/>
              </a:ln>
              <a:solidFill>
                <a:schemeClr val="tx1"/>
              </a:solidFill>
              <a:effectLst/>
              <a:uLnTx/>
              <a:uFillTx/>
              <a:latin typeface="Candara" pitchFamily="34" charset="0"/>
              <a:ea typeface="+mn-ea"/>
              <a:cs typeface="+mn-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FB519CBC-CA6F-4086-96D5-37654C97EC37}" type="slidenum">
              <a:rPr lang="en-US"/>
              <a:pPr/>
              <a:t>57</a:t>
            </a:fld>
            <a:endParaRPr lang="en-US"/>
          </a:p>
        </p:txBody>
      </p:sp>
      <p:sp>
        <p:nvSpPr>
          <p:cNvPr id="71682" name="Rectangle 2"/>
          <p:cNvSpPr>
            <a:spLocks noGrp="1" noChangeArrowheads="1"/>
          </p:cNvSpPr>
          <p:nvPr>
            <p:ph type="title"/>
          </p:nvPr>
        </p:nvSpPr>
        <p:spPr/>
        <p:txBody>
          <a:bodyPr/>
          <a:lstStyle/>
          <a:p>
            <a:r>
              <a:rPr lang="en-US" dirty="0" err="1" smtClean="0">
                <a:cs typeface="Arial" pitchFamily="34" charset="0"/>
              </a:rPr>
              <a:t>Z+jets</a:t>
            </a:r>
            <a:r>
              <a:rPr lang="en-US" dirty="0" smtClean="0">
                <a:cs typeface="Arial" pitchFamily="34" charset="0"/>
              </a:rPr>
              <a:t> </a:t>
            </a:r>
            <a:r>
              <a:rPr lang="en-US" sz="3200" dirty="0" smtClean="0">
                <a:cs typeface="Arial" pitchFamily="34" charset="0"/>
              </a:rPr>
              <a:t>(and low DY) </a:t>
            </a:r>
            <a:r>
              <a:rPr lang="en-US" dirty="0" smtClean="0">
                <a:cs typeface="Arial" pitchFamily="34" charset="0"/>
              </a:rPr>
              <a:t>background </a:t>
            </a:r>
            <a:endParaRPr lang="el-GR" dirty="0">
              <a:cs typeface="Arial" pitchFamily="34" charset="0"/>
            </a:endParaRPr>
          </a:p>
        </p:txBody>
      </p:sp>
      <p:sp>
        <p:nvSpPr>
          <p:cNvPr id="14" name="Date Placeholder 13"/>
          <p:cNvSpPr>
            <a:spLocks noGrp="1"/>
          </p:cNvSpPr>
          <p:nvPr>
            <p:ph type="dt" sz="half" idx="10"/>
          </p:nvPr>
        </p:nvSpPr>
        <p:spPr/>
        <p:txBody>
          <a:bodyPr/>
          <a:lstStyle/>
          <a:p>
            <a:r>
              <a:rPr lang="en-US" smtClean="0"/>
              <a:t>18/5/2011</a:t>
            </a:r>
            <a:endParaRPr lang="en-US"/>
          </a:p>
        </p:txBody>
      </p:sp>
      <p:sp>
        <p:nvSpPr>
          <p:cNvPr id="16" name="Footer Placeholder 15"/>
          <p:cNvSpPr>
            <a:spLocks noGrp="1"/>
          </p:cNvSpPr>
          <p:nvPr>
            <p:ph type="ftr" sz="quarter" idx="11"/>
          </p:nvPr>
        </p:nvSpPr>
        <p:spPr/>
        <p:txBody>
          <a:bodyPr/>
          <a:lstStyle/>
          <a:p>
            <a:r>
              <a:rPr lang="en-US" smtClean="0"/>
              <a:t>Monica D'Onofrio, West Coast ATLAS Forum 2011</a:t>
            </a:r>
            <a:endParaRPr lang="en-US" dirty="0"/>
          </a:p>
        </p:txBody>
      </p:sp>
      <p:pic>
        <p:nvPicPr>
          <p:cNvPr id="143365" name="Picture 5"/>
          <p:cNvPicPr>
            <a:picLocks noChangeAspect="1" noChangeArrowheads="1"/>
          </p:cNvPicPr>
          <p:nvPr/>
        </p:nvPicPr>
        <p:blipFill>
          <a:blip r:embed="rId3" cstate="print"/>
          <a:srcRect/>
          <a:stretch>
            <a:fillRect/>
          </a:stretch>
        </p:blipFill>
        <p:spPr bwMode="auto">
          <a:xfrm>
            <a:off x="228600" y="1752600"/>
            <a:ext cx="6019800" cy="2165016"/>
          </a:xfrm>
          <a:prstGeom prst="rect">
            <a:avLst/>
          </a:prstGeom>
          <a:noFill/>
          <a:ln w="9525">
            <a:noFill/>
            <a:miter lim="800000"/>
            <a:headEnd/>
            <a:tailEnd/>
          </a:ln>
        </p:spPr>
      </p:pic>
      <p:pic>
        <p:nvPicPr>
          <p:cNvPr id="143367" name="Picture 7"/>
          <p:cNvPicPr>
            <a:picLocks noChangeAspect="1" noChangeArrowheads="1"/>
          </p:cNvPicPr>
          <p:nvPr/>
        </p:nvPicPr>
        <p:blipFill>
          <a:blip r:embed="rId4" cstate="print"/>
          <a:srcRect/>
          <a:stretch>
            <a:fillRect/>
          </a:stretch>
        </p:blipFill>
        <p:spPr bwMode="auto">
          <a:xfrm>
            <a:off x="6172200" y="1905000"/>
            <a:ext cx="2609850" cy="628650"/>
          </a:xfrm>
          <a:prstGeom prst="rect">
            <a:avLst/>
          </a:prstGeom>
          <a:noFill/>
          <a:ln w="9525">
            <a:noFill/>
            <a:miter lim="800000"/>
            <a:headEnd/>
            <a:tailEnd/>
          </a:ln>
        </p:spPr>
      </p:pic>
      <p:sp>
        <p:nvSpPr>
          <p:cNvPr id="20" name="Content Placeholder 19"/>
          <p:cNvSpPr>
            <a:spLocks noGrp="1"/>
          </p:cNvSpPr>
          <p:nvPr>
            <p:ph idx="1"/>
          </p:nvPr>
        </p:nvSpPr>
        <p:spPr>
          <a:xfrm>
            <a:off x="228600" y="914400"/>
            <a:ext cx="8686800" cy="2743200"/>
          </a:xfrm>
        </p:spPr>
        <p:txBody>
          <a:bodyPr/>
          <a:lstStyle/>
          <a:p>
            <a:r>
              <a:rPr lang="en-US" sz="2400" dirty="0" smtClean="0"/>
              <a:t>Scaling the yield in MC by a </a:t>
            </a:r>
            <a:r>
              <a:rPr lang="en-US" sz="2400" dirty="0" err="1" smtClean="0"/>
              <a:t>E</a:t>
            </a:r>
            <a:r>
              <a:rPr lang="en-US" sz="2400" baseline="-25000" dirty="0" err="1" smtClean="0"/>
              <a:t>T</a:t>
            </a:r>
            <a:r>
              <a:rPr lang="en-US" sz="2400" baseline="30000" dirty="0" err="1" smtClean="0"/>
              <a:t>Miss</a:t>
            </a:r>
            <a:r>
              <a:rPr lang="en-US" sz="2400" dirty="0" smtClean="0"/>
              <a:t> </a:t>
            </a:r>
            <a:r>
              <a:rPr lang="en-US" sz="2400" dirty="0" err="1" smtClean="0"/>
              <a:t>mis</a:t>
            </a:r>
            <a:r>
              <a:rPr lang="en-US" sz="2400" dirty="0" smtClean="0"/>
              <a:t>-modeling factor using control regions </a:t>
            </a:r>
            <a:endParaRPr lang="en-US" sz="2400" dirty="0"/>
          </a:p>
        </p:txBody>
      </p:sp>
      <p:pic>
        <p:nvPicPr>
          <p:cNvPr id="187397" name="Picture 5"/>
          <p:cNvPicPr>
            <a:picLocks noChangeAspect="1" noChangeArrowheads="1"/>
          </p:cNvPicPr>
          <p:nvPr/>
        </p:nvPicPr>
        <p:blipFill>
          <a:blip r:embed="rId5" cstate="print"/>
          <a:srcRect/>
          <a:stretch>
            <a:fillRect/>
          </a:stretch>
        </p:blipFill>
        <p:spPr bwMode="auto">
          <a:xfrm>
            <a:off x="3205612" y="4038600"/>
            <a:ext cx="5938388" cy="2209800"/>
          </a:xfrm>
          <a:prstGeom prst="rect">
            <a:avLst/>
          </a:prstGeom>
          <a:noFill/>
          <a:ln w="9525">
            <a:noFill/>
            <a:miter lim="800000"/>
            <a:headEnd/>
            <a:tailEnd/>
          </a:ln>
        </p:spPr>
      </p:pic>
      <p:sp>
        <p:nvSpPr>
          <p:cNvPr id="27" name="TextBox 26"/>
          <p:cNvSpPr txBox="1"/>
          <p:nvPr/>
        </p:nvSpPr>
        <p:spPr>
          <a:xfrm>
            <a:off x="6248400" y="2743200"/>
            <a:ext cx="2286000" cy="923330"/>
          </a:xfrm>
          <a:prstGeom prst="rect">
            <a:avLst/>
          </a:prstGeom>
          <a:noFill/>
        </p:spPr>
        <p:txBody>
          <a:bodyPr wrap="square" rtlCol="0">
            <a:spAutoFit/>
          </a:bodyPr>
          <a:lstStyle/>
          <a:p>
            <a:pPr algn="ctr"/>
            <a:r>
              <a:rPr lang="en-US" dirty="0" smtClean="0"/>
              <a:t>Same method used independently on jet multiplicity</a:t>
            </a:r>
            <a:endParaRPr lang="en-US" dirty="0"/>
          </a:p>
        </p:txBody>
      </p:sp>
      <p:sp>
        <p:nvSpPr>
          <p:cNvPr id="29" name="TextBox 28"/>
          <p:cNvSpPr txBox="1"/>
          <p:nvPr/>
        </p:nvSpPr>
        <p:spPr>
          <a:xfrm>
            <a:off x="76200" y="3962400"/>
            <a:ext cx="3276600" cy="2308324"/>
          </a:xfrm>
          <a:prstGeom prst="rect">
            <a:avLst/>
          </a:prstGeom>
          <a:noFill/>
        </p:spPr>
        <p:txBody>
          <a:bodyPr wrap="square" rtlCol="0">
            <a:spAutoFit/>
          </a:bodyPr>
          <a:lstStyle/>
          <a:p>
            <a:r>
              <a:rPr lang="en-US" sz="1600" dirty="0" smtClean="0"/>
              <a:t>In H+2j selection, Z--&gt;</a:t>
            </a:r>
            <a:r>
              <a:rPr lang="en-US" sz="1600" dirty="0" err="1" smtClean="0"/>
              <a:t>ll+jets</a:t>
            </a:r>
            <a:r>
              <a:rPr lang="en-US" sz="1600" dirty="0" smtClean="0"/>
              <a:t> expected to be dominant before m(</a:t>
            </a:r>
            <a:r>
              <a:rPr lang="en-US" sz="1600" dirty="0" err="1" smtClean="0"/>
              <a:t>ll</a:t>
            </a:r>
            <a:r>
              <a:rPr lang="en-US" sz="1600" dirty="0" smtClean="0"/>
              <a:t>) selection </a:t>
            </a:r>
            <a:r>
              <a:rPr lang="en-US" sz="1600" dirty="0" smtClean="0">
                <a:sym typeface="Wingdings" pitchFamily="2" charset="2"/>
              </a:rPr>
              <a:t> checks on pre-selection events for several kinematic distributions:</a:t>
            </a:r>
          </a:p>
          <a:p>
            <a:pPr lvl="1">
              <a:buClr>
                <a:schemeClr val="accent4">
                  <a:lumMod val="75000"/>
                </a:schemeClr>
              </a:buClr>
              <a:buFont typeface="Wingdings" pitchFamily="2" charset="2"/>
              <a:buChar char="§"/>
            </a:pPr>
            <a:r>
              <a:rPr lang="en-US" sz="1600" dirty="0" smtClean="0">
                <a:sym typeface="Wingdings" pitchFamily="2" charset="2"/>
              </a:rPr>
              <a:t>E</a:t>
            </a:r>
            <a:r>
              <a:rPr lang="en-US" sz="1600" baseline="-25000" dirty="0" smtClean="0">
                <a:sym typeface="Wingdings" pitchFamily="2" charset="2"/>
              </a:rPr>
              <a:t>T</a:t>
            </a:r>
            <a:r>
              <a:rPr lang="en-US" sz="1600" dirty="0" smtClean="0">
                <a:sym typeface="Wingdings" pitchFamily="2" charset="2"/>
              </a:rPr>
              <a:t> and </a:t>
            </a:r>
            <a:r>
              <a:rPr lang="en-US" sz="1600" dirty="0" smtClean="0">
                <a:latin typeface="Symbol" pitchFamily="18" charset="2"/>
                <a:sym typeface="Wingdings" pitchFamily="2" charset="2"/>
              </a:rPr>
              <a:t>h</a:t>
            </a:r>
            <a:r>
              <a:rPr lang="en-US" sz="1600" dirty="0" smtClean="0">
                <a:sym typeface="Wingdings" pitchFamily="2" charset="2"/>
              </a:rPr>
              <a:t> jets (1,2,3)</a:t>
            </a:r>
          </a:p>
          <a:p>
            <a:pPr lvl="1">
              <a:buClr>
                <a:schemeClr val="accent4">
                  <a:lumMod val="75000"/>
                </a:schemeClr>
              </a:buClr>
              <a:buFont typeface="Wingdings" pitchFamily="2" charset="2"/>
              <a:buChar char="§"/>
            </a:pPr>
            <a:r>
              <a:rPr lang="en-US" sz="1600" dirty="0" smtClean="0">
                <a:sym typeface="Wingdings" pitchFamily="2" charset="2"/>
              </a:rPr>
              <a:t> m(</a:t>
            </a:r>
            <a:r>
              <a:rPr lang="en-US" sz="1600" dirty="0" err="1" smtClean="0">
                <a:sym typeface="Wingdings" pitchFamily="2" charset="2"/>
              </a:rPr>
              <a:t>jj</a:t>
            </a:r>
            <a:r>
              <a:rPr lang="en-US" sz="1600" dirty="0" smtClean="0">
                <a:sym typeface="Wingdings" pitchFamily="2" charset="2"/>
              </a:rPr>
              <a:t>), </a:t>
            </a:r>
            <a:r>
              <a:rPr lang="en-US" sz="1600" dirty="0" smtClean="0">
                <a:latin typeface="Symbol" pitchFamily="18" charset="2"/>
                <a:sym typeface="Wingdings" pitchFamily="2" charset="2"/>
              </a:rPr>
              <a:t>Dh(</a:t>
            </a:r>
            <a:r>
              <a:rPr lang="en-US" sz="1600" dirty="0" err="1" smtClean="0">
                <a:sym typeface="Wingdings" pitchFamily="2" charset="2"/>
              </a:rPr>
              <a:t>jj</a:t>
            </a:r>
            <a:r>
              <a:rPr lang="en-US" sz="1600" dirty="0" smtClean="0">
                <a:sym typeface="Wingdings" pitchFamily="2" charset="2"/>
              </a:rPr>
              <a:t>), </a:t>
            </a:r>
            <a:r>
              <a:rPr lang="en-US" sz="1600" dirty="0" err="1" smtClean="0">
                <a:latin typeface="Symbol" pitchFamily="18" charset="2"/>
                <a:sym typeface="Wingdings" pitchFamily="2" charset="2"/>
              </a:rPr>
              <a:t>Df</a:t>
            </a:r>
            <a:r>
              <a:rPr lang="en-US" sz="1600" dirty="0" smtClean="0">
                <a:latin typeface="Symbol" pitchFamily="18" charset="2"/>
                <a:sym typeface="Wingdings" pitchFamily="2" charset="2"/>
              </a:rPr>
              <a:t>(</a:t>
            </a:r>
            <a:r>
              <a:rPr lang="en-US" sz="1600" dirty="0" err="1" smtClean="0">
                <a:sym typeface="Wingdings" pitchFamily="2" charset="2"/>
              </a:rPr>
              <a:t>jj</a:t>
            </a:r>
            <a:r>
              <a:rPr lang="en-US" sz="1600" dirty="0" smtClean="0">
                <a:sym typeface="Wingdings" pitchFamily="2" charset="2"/>
              </a:rPr>
              <a:t>) </a:t>
            </a:r>
          </a:p>
          <a:p>
            <a:pPr>
              <a:buClr>
                <a:schemeClr val="accent4">
                  <a:lumMod val="75000"/>
                </a:schemeClr>
              </a:buClr>
              <a:buFont typeface="Wingdings" pitchFamily="2" charset="2"/>
              <a:buChar char="§"/>
            </a:pPr>
            <a:r>
              <a:rPr lang="en-US" sz="1600" dirty="0" smtClean="0">
                <a:sym typeface="Wingdings" pitchFamily="2" charset="2"/>
              </a:rPr>
              <a:t> Good agreement in shape and in absolute normalization (within 10%)</a:t>
            </a:r>
            <a:endParaRPr lang="en-US" sz="16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FB519CBC-CA6F-4086-96D5-37654C97EC37}" type="slidenum">
              <a:rPr lang="en-US"/>
              <a:pPr/>
              <a:t>58</a:t>
            </a:fld>
            <a:endParaRPr lang="en-US"/>
          </a:p>
        </p:txBody>
      </p:sp>
      <p:sp>
        <p:nvSpPr>
          <p:cNvPr id="71682" name="Rectangle 2"/>
          <p:cNvSpPr>
            <a:spLocks noGrp="1" noChangeArrowheads="1"/>
          </p:cNvSpPr>
          <p:nvPr>
            <p:ph type="title"/>
          </p:nvPr>
        </p:nvSpPr>
        <p:spPr/>
        <p:txBody>
          <a:bodyPr/>
          <a:lstStyle/>
          <a:p>
            <a:r>
              <a:rPr lang="en-GB" dirty="0" smtClean="0"/>
              <a:t>Results for SM </a:t>
            </a:r>
            <a:r>
              <a:rPr lang="en-GB" dirty="0"/>
              <a:t>Higgs </a:t>
            </a:r>
            <a:r>
              <a:rPr lang="en-GB" dirty="0">
                <a:cs typeface="Arial" pitchFamily="34" charset="0"/>
              </a:rPr>
              <a:t>→W </a:t>
            </a:r>
            <a:r>
              <a:rPr lang="en-GB" dirty="0" err="1">
                <a:cs typeface="Arial" pitchFamily="34" charset="0"/>
              </a:rPr>
              <a:t>W</a:t>
            </a:r>
            <a:r>
              <a:rPr lang="en-GB" dirty="0" smtClean="0">
                <a:cs typeface="Arial" pitchFamily="34" charset="0"/>
              </a:rPr>
              <a:t>* </a:t>
            </a:r>
            <a:endParaRPr lang="el-GR" dirty="0">
              <a:cs typeface="Arial" pitchFamily="34" charset="0"/>
            </a:endParaRPr>
          </a:p>
        </p:txBody>
      </p:sp>
      <p:pic>
        <p:nvPicPr>
          <p:cNvPr id="71686" name="Picture 6"/>
          <p:cNvPicPr>
            <a:picLocks noChangeAspect="1" noChangeArrowheads="1"/>
          </p:cNvPicPr>
          <p:nvPr/>
        </p:nvPicPr>
        <p:blipFill>
          <a:blip r:embed="rId3" cstate="print"/>
          <a:srcRect/>
          <a:stretch>
            <a:fillRect/>
          </a:stretch>
        </p:blipFill>
        <p:spPr bwMode="auto">
          <a:xfrm>
            <a:off x="0" y="2627284"/>
            <a:ext cx="5486400" cy="3817216"/>
          </a:xfrm>
          <a:prstGeom prst="rect">
            <a:avLst/>
          </a:prstGeom>
          <a:noFill/>
          <a:ln w="38100" algn="ctr">
            <a:noFill/>
            <a:miter lim="800000"/>
            <a:headEnd/>
            <a:tailEnd/>
          </a:ln>
          <a:effectLst/>
        </p:spPr>
      </p:pic>
      <p:sp>
        <p:nvSpPr>
          <p:cNvPr id="71693" name="Rectangle 13"/>
          <p:cNvSpPr>
            <a:spLocks noChangeArrowheads="1"/>
          </p:cNvSpPr>
          <p:nvPr/>
        </p:nvSpPr>
        <p:spPr bwMode="auto">
          <a:xfrm>
            <a:off x="5867400" y="3886200"/>
            <a:ext cx="3276600" cy="1143000"/>
          </a:xfrm>
          <a:prstGeom prst="rect">
            <a:avLst/>
          </a:prstGeom>
          <a:solidFill>
            <a:schemeClr val="bg1"/>
          </a:solidFill>
          <a:ln w="38100" algn="ctr">
            <a:solidFill>
              <a:srgbClr val="993366"/>
            </a:solidFill>
            <a:miter lim="800000"/>
            <a:headEnd/>
            <a:tailEnd/>
          </a:ln>
          <a:effectLst/>
        </p:spPr>
        <p:txBody>
          <a:bodyPr wrap="none"/>
          <a:lstStyle/>
          <a:p>
            <a:r>
              <a:rPr lang="en-GB" u="none" dirty="0"/>
              <a:t>Upper limit on </a:t>
            </a:r>
            <a:r>
              <a:rPr lang="el-GR" u="none" dirty="0">
                <a:cs typeface="Arial" pitchFamily="34" charset="0"/>
              </a:rPr>
              <a:t>σ</a:t>
            </a:r>
            <a:r>
              <a:rPr lang="en-GB" u="none" dirty="0" err="1">
                <a:cs typeface="Arial" pitchFamily="34" charset="0"/>
              </a:rPr>
              <a:t>xBR</a:t>
            </a:r>
            <a:r>
              <a:rPr lang="en-GB" u="none" dirty="0">
                <a:cs typeface="Arial" pitchFamily="34" charset="0"/>
              </a:rPr>
              <a:t>(H→WW*)</a:t>
            </a:r>
          </a:p>
          <a:p>
            <a:pPr>
              <a:buFont typeface="Wingdings" pitchFamily="2" charset="2"/>
              <a:buChar char="§"/>
            </a:pPr>
            <a:r>
              <a:rPr lang="en-GB" u="none" dirty="0" err="1">
                <a:cs typeface="Arial" pitchFamily="34" charset="0"/>
              </a:rPr>
              <a:t>m</a:t>
            </a:r>
            <a:r>
              <a:rPr lang="en-GB" u="none" baseline="-25000" dirty="0" err="1">
                <a:cs typeface="Arial" pitchFamily="34" charset="0"/>
              </a:rPr>
              <a:t>H</a:t>
            </a:r>
            <a:r>
              <a:rPr lang="en-GB" u="none" dirty="0">
                <a:cs typeface="Arial" pitchFamily="34" charset="0"/>
              </a:rPr>
              <a:t>=120 </a:t>
            </a:r>
            <a:r>
              <a:rPr lang="en-GB" u="none" dirty="0" err="1">
                <a:cs typeface="Arial" pitchFamily="34" charset="0"/>
              </a:rPr>
              <a:t>GeV</a:t>
            </a:r>
            <a:r>
              <a:rPr lang="en-GB" u="none" dirty="0">
                <a:cs typeface="Arial" pitchFamily="34" charset="0"/>
              </a:rPr>
              <a:t> : 54 </a:t>
            </a:r>
            <a:r>
              <a:rPr lang="en-GB" u="none" dirty="0" err="1" smtClean="0">
                <a:cs typeface="Arial" pitchFamily="34" charset="0"/>
              </a:rPr>
              <a:t>pb</a:t>
            </a:r>
            <a:r>
              <a:rPr lang="en-GB" dirty="0" smtClean="0">
                <a:cs typeface="Arial" pitchFamily="34" charset="0"/>
              </a:rPr>
              <a:t> </a:t>
            </a:r>
          </a:p>
          <a:p>
            <a:pPr>
              <a:buFont typeface="Wingdings" pitchFamily="2" charset="2"/>
              <a:buChar char="§"/>
            </a:pPr>
            <a:r>
              <a:rPr lang="en-GB" u="none" dirty="0" err="1" smtClean="0">
                <a:cs typeface="Arial" pitchFamily="34" charset="0"/>
              </a:rPr>
              <a:t>m</a:t>
            </a:r>
            <a:r>
              <a:rPr lang="en-GB" u="none" baseline="-25000" dirty="0" err="1" smtClean="0">
                <a:cs typeface="Arial" pitchFamily="34" charset="0"/>
              </a:rPr>
              <a:t>H</a:t>
            </a:r>
            <a:r>
              <a:rPr lang="en-GB" u="none" dirty="0" smtClean="0">
                <a:cs typeface="Arial" pitchFamily="34" charset="0"/>
              </a:rPr>
              <a:t>=160 </a:t>
            </a:r>
            <a:r>
              <a:rPr lang="en-GB" u="none" dirty="0" err="1">
                <a:cs typeface="Arial" pitchFamily="34" charset="0"/>
              </a:rPr>
              <a:t>GeV</a:t>
            </a:r>
            <a:r>
              <a:rPr lang="en-GB" u="none" dirty="0">
                <a:cs typeface="Arial" pitchFamily="34" charset="0"/>
              </a:rPr>
              <a:t> : 11 </a:t>
            </a:r>
            <a:r>
              <a:rPr lang="en-GB" u="none" dirty="0" err="1" smtClean="0">
                <a:cs typeface="Arial" pitchFamily="34" charset="0"/>
              </a:rPr>
              <a:t>pb</a:t>
            </a:r>
            <a:r>
              <a:rPr lang="en-GB" dirty="0" smtClean="0">
                <a:cs typeface="Arial" pitchFamily="34" charset="0"/>
              </a:rPr>
              <a:t> </a:t>
            </a:r>
          </a:p>
          <a:p>
            <a:pPr>
              <a:buFont typeface="Wingdings" pitchFamily="2" charset="2"/>
              <a:buChar char="§"/>
            </a:pPr>
            <a:r>
              <a:rPr lang="en-GB" u="none" dirty="0" err="1" smtClean="0">
                <a:cs typeface="Arial" pitchFamily="34" charset="0"/>
              </a:rPr>
              <a:t>m</a:t>
            </a:r>
            <a:r>
              <a:rPr lang="en-GB" u="none" baseline="-25000" dirty="0" err="1" smtClean="0">
                <a:cs typeface="Arial" pitchFamily="34" charset="0"/>
              </a:rPr>
              <a:t>H</a:t>
            </a:r>
            <a:r>
              <a:rPr lang="en-GB" u="none" dirty="0" smtClean="0">
                <a:cs typeface="Arial" pitchFamily="34" charset="0"/>
              </a:rPr>
              <a:t>=200 </a:t>
            </a:r>
            <a:r>
              <a:rPr lang="en-GB" u="none" dirty="0" err="1">
                <a:cs typeface="Arial" pitchFamily="34" charset="0"/>
              </a:rPr>
              <a:t>GeV</a:t>
            </a:r>
            <a:r>
              <a:rPr lang="en-GB" u="none" dirty="0">
                <a:cs typeface="Arial" pitchFamily="34" charset="0"/>
              </a:rPr>
              <a:t> : 71 </a:t>
            </a:r>
            <a:r>
              <a:rPr lang="en-GB" u="none" dirty="0" err="1">
                <a:cs typeface="Arial" pitchFamily="34" charset="0"/>
              </a:rPr>
              <a:t>pb</a:t>
            </a:r>
            <a:endParaRPr lang="en-GB" u="none" baseline="-25000" dirty="0">
              <a:cs typeface="Arial" pitchFamily="34" charset="0"/>
            </a:endParaRPr>
          </a:p>
        </p:txBody>
      </p:sp>
      <p:sp>
        <p:nvSpPr>
          <p:cNvPr id="14" name="Date Placeholder 13"/>
          <p:cNvSpPr>
            <a:spLocks noGrp="1"/>
          </p:cNvSpPr>
          <p:nvPr>
            <p:ph type="dt" sz="half" idx="10"/>
          </p:nvPr>
        </p:nvSpPr>
        <p:spPr/>
        <p:txBody>
          <a:bodyPr/>
          <a:lstStyle/>
          <a:p>
            <a:r>
              <a:rPr lang="en-US" smtClean="0"/>
              <a:t>18/5/2011</a:t>
            </a:r>
            <a:endParaRPr lang="en-US"/>
          </a:p>
        </p:txBody>
      </p:sp>
      <p:sp>
        <p:nvSpPr>
          <p:cNvPr id="16" name="Footer Placeholder 15"/>
          <p:cNvSpPr>
            <a:spLocks noGrp="1"/>
          </p:cNvSpPr>
          <p:nvPr>
            <p:ph type="ftr" sz="quarter" idx="11"/>
          </p:nvPr>
        </p:nvSpPr>
        <p:spPr/>
        <p:txBody>
          <a:bodyPr/>
          <a:lstStyle/>
          <a:p>
            <a:r>
              <a:rPr lang="en-US" smtClean="0"/>
              <a:t>Monica D'Onofrio, West Coast ATLAS Forum 2011</a:t>
            </a:r>
            <a:endParaRPr lang="en-US" dirty="0"/>
          </a:p>
        </p:txBody>
      </p:sp>
      <p:pic>
        <p:nvPicPr>
          <p:cNvPr id="9" name="Picture 3"/>
          <p:cNvPicPr>
            <a:picLocks noChangeAspect="1" noChangeArrowheads="1"/>
          </p:cNvPicPr>
          <p:nvPr/>
        </p:nvPicPr>
        <p:blipFill>
          <a:blip r:embed="rId4" cstate="print"/>
          <a:srcRect/>
          <a:stretch>
            <a:fillRect/>
          </a:stretch>
        </p:blipFill>
        <p:spPr bwMode="auto">
          <a:xfrm>
            <a:off x="2209800" y="914400"/>
            <a:ext cx="4953000" cy="17865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763000" cy="1139825"/>
          </a:xfrm>
        </p:spPr>
        <p:txBody>
          <a:bodyPr/>
          <a:lstStyle/>
          <a:p>
            <a:r>
              <a:rPr lang="en-US" sz="3600" dirty="0" smtClean="0"/>
              <a:t>SUSY Event Topology</a:t>
            </a:r>
            <a:endParaRPr lang="en-US" sz="36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dirty="0"/>
          </a:p>
        </p:txBody>
      </p:sp>
      <p:sp>
        <p:nvSpPr>
          <p:cNvPr id="3" name="Content Placeholder 2"/>
          <p:cNvSpPr>
            <a:spLocks noGrp="1"/>
          </p:cNvSpPr>
          <p:nvPr>
            <p:ph idx="1"/>
          </p:nvPr>
        </p:nvSpPr>
        <p:spPr>
          <a:xfrm>
            <a:off x="304800" y="1066800"/>
            <a:ext cx="8305800" cy="4876800"/>
          </a:xfrm>
        </p:spPr>
        <p:txBody>
          <a:bodyPr>
            <a:normAutofit/>
          </a:bodyPr>
          <a:lstStyle/>
          <a:p>
            <a:r>
              <a:rPr lang="en-US" sz="2400" dirty="0" smtClean="0"/>
              <a:t>Complex (and model-dependent) </a:t>
            </a:r>
            <a:r>
              <a:rPr lang="en-US" sz="2400" dirty="0" err="1" smtClean="0"/>
              <a:t>squark</a:t>
            </a:r>
            <a:r>
              <a:rPr lang="en-US" sz="2400" dirty="0" smtClean="0"/>
              <a:t>/</a:t>
            </a:r>
            <a:r>
              <a:rPr lang="en-US" sz="2400" dirty="0" err="1" smtClean="0"/>
              <a:t>gluino</a:t>
            </a:r>
            <a:r>
              <a:rPr lang="en-US" sz="2400" dirty="0" smtClean="0"/>
              <a:t> cascades </a:t>
            </a:r>
          </a:p>
          <a:p>
            <a:endParaRPr lang="en-US" sz="2400" dirty="0" smtClean="0"/>
          </a:p>
          <a:p>
            <a:endParaRPr lang="en-US" sz="2400" dirty="0"/>
          </a:p>
          <a:p>
            <a:endParaRPr lang="en-US" sz="2400" dirty="0" smtClean="0"/>
          </a:p>
          <a:p>
            <a:pPr>
              <a:buNone/>
            </a:pPr>
            <a:endParaRPr lang="en-US" sz="2400" dirty="0" smtClean="0"/>
          </a:p>
          <a:p>
            <a:r>
              <a:rPr lang="en-US" sz="2400" dirty="0" smtClean="0"/>
              <a:t>Focus on signatures covering large classes of  models while strongly rejecting SM background</a:t>
            </a:r>
          </a:p>
          <a:p>
            <a:pPr lvl="1"/>
            <a:r>
              <a:rPr lang="en-US" sz="1800" dirty="0" smtClean="0">
                <a:solidFill>
                  <a:schemeClr val="tx2"/>
                </a:solidFill>
              </a:rPr>
              <a:t>large Missing E</a:t>
            </a:r>
            <a:r>
              <a:rPr lang="en-US" sz="1800" baseline="-25000" dirty="0" smtClean="0">
                <a:solidFill>
                  <a:schemeClr val="tx2"/>
                </a:solidFill>
              </a:rPr>
              <a:t>T</a:t>
            </a:r>
            <a:endParaRPr lang="en-US" sz="1800" dirty="0" smtClean="0">
              <a:solidFill>
                <a:schemeClr val="tx2"/>
              </a:solidFill>
            </a:endParaRPr>
          </a:p>
          <a:p>
            <a:pPr lvl="1"/>
            <a:r>
              <a:rPr lang="en-US" sz="1800" dirty="0" smtClean="0">
                <a:solidFill>
                  <a:srgbClr val="7030A0"/>
                </a:solidFill>
              </a:rPr>
              <a:t>High transverse momentum jets </a:t>
            </a:r>
          </a:p>
          <a:p>
            <a:pPr lvl="1"/>
            <a:r>
              <a:rPr lang="en-US" sz="1800" dirty="0" smtClean="0">
                <a:solidFill>
                  <a:srgbClr val="0070C0"/>
                </a:solidFill>
              </a:rPr>
              <a:t>Leptons</a:t>
            </a:r>
            <a:endParaRPr lang="en-US" sz="1800" dirty="0" smtClean="0"/>
          </a:p>
          <a:p>
            <a:pPr lvl="2"/>
            <a:r>
              <a:rPr lang="en-US" sz="1400" dirty="0" smtClean="0"/>
              <a:t>Perform </a:t>
            </a:r>
            <a:r>
              <a:rPr lang="en-US" sz="1400" dirty="0" smtClean="0">
                <a:solidFill>
                  <a:schemeClr val="accent6">
                    <a:lumMod val="75000"/>
                  </a:schemeClr>
                </a:solidFill>
              </a:rPr>
              <a:t>separate analyses with and </a:t>
            </a:r>
          </a:p>
          <a:p>
            <a:pPr lvl="2">
              <a:buNone/>
            </a:pPr>
            <a:r>
              <a:rPr lang="en-US" sz="1400" dirty="0">
                <a:solidFill>
                  <a:schemeClr val="accent6">
                    <a:lumMod val="75000"/>
                  </a:schemeClr>
                </a:solidFill>
              </a:rPr>
              <a:t> </a:t>
            </a:r>
            <a:r>
              <a:rPr lang="en-US" sz="1400" dirty="0" smtClean="0">
                <a:solidFill>
                  <a:schemeClr val="accent6">
                    <a:lumMod val="75000"/>
                  </a:schemeClr>
                </a:solidFill>
              </a:rPr>
              <a:t>     without lepton veto </a:t>
            </a:r>
            <a:r>
              <a:rPr lang="en-US" sz="1400" dirty="0" smtClean="0"/>
              <a:t>(0-lepton / 1-lepton / 2-leptons )  </a:t>
            </a:r>
          </a:p>
          <a:p>
            <a:pPr lvl="1"/>
            <a:r>
              <a:rPr lang="en-US" sz="1800" dirty="0" smtClean="0">
                <a:solidFill>
                  <a:schemeClr val="tx1">
                    <a:lumMod val="50000"/>
                    <a:lumOff val="50000"/>
                  </a:schemeClr>
                </a:solidFill>
              </a:rPr>
              <a:t>B-jets: </a:t>
            </a:r>
            <a:r>
              <a:rPr lang="en-US" sz="1600" dirty="0" smtClean="0"/>
              <a:t>to enhance sensitivity to third generation </a:t>
            </a:r>
            <a:r>
              <a:rPr lang="en-US" sz="1600" dirty="0" err="1" smtClean="0"/>
              <a:t>squarks</a:t>
            </a:r>
            <a:r>
              <a:rPr lang="en-US" sz="1600" dirty="0" smtClean="0"/>
              <a:t> </a:t>
            </a:r>
          </a:p>
          <a:p>
            <a:pPr lvl="1">
              <a:buNone/>
            </a:pPr>
            <a:endParaRPr lang="en-US" sz="2400" dirty="0" smtClean="0"/>
          </a:p>
        </p:txBody>
      </p:sp>
      <p:grpSp>
        <p:nvGrpSpPr>
          <p:cNvPr id="7" name="Group 77"/>
          <p:cNvGrpSpPr/>
          <p:nvPr/>
        </p:nvGrpSpPr>
        <p:grpSpPr>
          <a:xfrm>
            <a:off x="2514600" y="1600200"/>
            <a:ext cx="5176485" cy="1752600"/>
            <a:chOff x="2667882" y="1447800"/>
            <a:chExt cx="5176485" cy="1752600"/>
          </a:xfrm>
        </p:grpSpPr>
        <p:pic>
          <p:nvPicPr>
            <p:cNvPr id="8" name="Picture 3"/>
            <p:cNvPicPr>
              <a:picLocks noChangeAspect="1" noChangeArrowheads="1"/>
            </p:cNvPicPr>
            <p:nvPr/>
          </p:nvPicPr>
          <p:blipFill>
            <a:blip r:embed="rId2" cstate="print"/>
            <a:srcRect/>
            <a:stretch>
              <a:fillRect/>
            </a:stretch>
          </p:blipFill>
          <p:spPr bwMode="auto">
            <a:xfrm>
              <a:off x="2667882" y="1447800"/>
              <a:ext cx="3657600" cy="1462049"/>
            </a:xfrm>
            <a:prstGeom prst="rect">
              <a:avLst/>
            </a:prstGeom>
            <a:noFill/>
            <a:ln w="9525">
              <a:noFill/>
              <a:miter lim="800000"/>
              <a:headEnd/>
              <a:tailEnd/>
            </a:ln>
          </p:spPr>
        </p:pic>
        <p:sp>
          <p:nvSpPr>
            <p:cNvPr id="9" name="Oval 8"/>
            <p:cNvSpPr/>
            <p:nvPr/>
          </p:nvSpPr>
          <p:spPr>
            <a:xfrm>
              <a:off x="3810882" y="1995449"/>
              <a:ext cx="3810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944482" y="1766849"/>
              <a:ext cx="381000" cy="45720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56"/>
            <p:cNvSpPr txBox="1">
              <a:spLocks noChangeArrowheads="1"/>
            </p:cNvSpPr>
            <p:nvPr/>
          </p:nvSpPr>
          <p:spPr bwMode="auto">
            <a:xfrm>
              <a:off x="6477000" y="1547336"/>
              <a:ext cx="1367367" cy="738664"/>
            </a:xfrm>
            <a:prstGeom prst="rect">
              <a:avLst/>
            </a:prstGeom>
            <a:noFill/>
            <a:ln w="9525">
              <a:noFill/>
              <a:miter lim="800000"/>
              <a:headEnd/>
              <a:tailEnd/>
            </a:ln>
          </p:spPr>
          <p:txBody>
            <a:bodyPr>
              <a:spAutoFit/>
            </a:bodyPr>
            <a:lstStyle/>
            <a:p>
              <a:r>
                <a:rPr lang="en-US" sz="1400" b="1" dirty="0">
                  <a:solidFill>
                    <a:schemeClr val="tx2"/>
                  </a:solidFill>
                </a:rPr>
                <a:t>Missing Transverse Energy</a:t>
              </a:r>
            </a:p>
          </p:txBody>
        </p:sp>
        <p:sp>
          <p:nvSpPr>
            <p:cNvPr id="108" name="TextBox 151"/>
            <p:cNvSpPr txBox="1">
              <a:spLocks noChangeArrowheads="1"/>
            </p:cNvSpPr>
            <p:nvPr/>
          </p:nvSpPr>
          <p:spPr bwMode="auto">
            <a:xfrm>
              <a:off x="4344282" y="2861846"/>
              <a:ext cx="532518" cy="338554"/>
            </a:xfrm>
            <a:prstGeom prst="rect">
              <a:avLst/>
            </a:prstGeom>
            <a:noFill/>
            <a:ln w="9525">
              <a:noFill/>
              <a:miter lim="800000"/>
              <a:headEnd/>
              <a:tailEnd/>
            </a:ln>
          </p:spPr>
          <p:txBody>
            <a:bodyPr wrap="none">
              <a:spAutoFit/>
            </a:bodyPr>
            <a:lstStyle/>
            <a:p>
              <a:r>
                <a:rPr lang="en-US" sz="1600" b="1" dirty="0">
                  <a:solidFill>
                    <a:srgbClr val="7030A0"/>
                  </a:solidFill>
                </a:rPr>
                <a:t>Jets</a:t>
              </a:r>
            </a:p>
          </p:txBody>
        </p:sp>
        <p:sp>
          <p:nvSpPr>
            <p:cNvPr id="112" name="Oval 111"/>
            <p:cNvSpPr/>
            <p:nvPr/>
          </p:nvSpPr>
          <p:spPr>
            <a:xfrm>
              <a:off x="4114800" y="2514600"/>
              <a:ext cx="381000" cy="457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4800600" y="2590800"/>
              <a:ext cx="381000" cy="457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157"/>
            <p:cNvSpPr/>
            <p:nvPr/>
          </p:nvSpPr>
          <p:spPr>
            <a:xfrm>
              <a:off x="5410200" y="2514600"/>
              <a:ext cx="381000" cy="457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6019800" y="2362200"/>
              <a:ext cx="381000" cy="457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advTm="68781"/>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 processes as background   </a:t>
            </a:r>
            <a:endParaRPr lang="en-US" dirty="0"/>
          </a:p>
        </p:txBody>
      </p:sp>
      <p:sp>
        <p:nvSpPr>
          <p:cNvPr id="4" name="Date Placeholder 3"/>
          <p:cNvSpPr>
            <a:spLocks noGrp="1"/>
          </p:cNvSpPr>
          <p:nvPr>
            <p:ph type="dt" sz="half" idx="10"/>
          </p:nvPr>
        </p:nvSpPr>
        <p:spPr/>
        <p:txBody>
          <a:bodyPr/>
          <a:lstStyle/>
          <a:p>
            <a:r>
              <a:rPr lang="en-US" smtClean="0"/>
              <a:t>18/5/2011</a:t>
            </a:r>
            <a:endParaRPr lang="en-US"/>
          </a:p>
        </p:txBody>
      </p:sp>
      <p:sp>
        <p:nvSpPr>
          <p:cNvPr id="5" name="Footer Placeholder 4"/>
          <p:cNvSpPr>
            <a:spLocks noGrp="1"/>
          </p:cNvSpPr>
          <p:nvPr>
            <p:ph type="ftr" sz="quarter" idx="11"/>
          </p:nvPr>
        </p:nvSpPr>
        <p:spPr/>
        <p:txBody>
          <a:bodyPr/>
          <a:lstStyle/>
          <a:p>
            <a:r>
              <a:rPr lang="en-US" smtClean="0"/>
              <a:t>Monica D'Onofrio, West Coast ATLAS Forum 2011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sp>
        <p:nvSpPr>
          <p:cNvPr id="8" name="Content Placeholder 7"/>
          <p:cNvSpPr>
            <a:spLocks noGrp="1"/>
          </p:cNvSpPr>
          <p:nvPr>
            <p:ph idx="1"/>
          </p:nvPr>
        </p:nvSpPr>
        <p:spPr>
          <a:xfrm>
            <a:off x="228600" y="1066800"/>
            <a:ext cx="8763000" cy="5334000"/>
          </a:xfrm>
        </p:spPr>
        <p:txBody>
          <a:bodyPr/>
          <a:lstStyle/>
          <a:p>
            <a:pPr>
              <a:lnSpc>
                <a:spcPct val="120000"/>
              </a:lnSpc>
            </a:pPr>
            <a:r>
              <a:rPr lang="en-US" sz="2400" dirty="0" smtClean="0"/>
              <a:t>SUSY events present same signature as: </a:t>
            </a:r>
          </a:p>
          <a:p>
            <a:pPr lvl="1">
              <a:lnSpc>
                <a:spcPct val="120000"/>
              </a:lnSpc>
            </a:pPr>
            <a:r>
              <a:rPr lang="en-US" sz="1800" dirty="0" smtClean="0"/>
              <a:t>QCD events with </a:t>
            </a:r>
            <a:r>
              <a:rPr lang="en-US" sz="1800" dirty="0" err="1" smtClean="0"/>
              <a:t>mismeasured</a:t>
            </a:r>
            <a:r>
              <a:rPr lang="en-US" sz="1800" dirty="0" smtClean="0"/>
              <a:t> jets/</a:t>
            </a:r>
            <a:r>
              <a:rPr lang="en-US" sz="1800" dirty="0" err="1" smtClean="0"/>
              <a:t>semileptonic</a:t>
            </a:r>
            <a:r>
              <a:rPr lang="en-US" sz="1800" dirty="0" smtClean="0"/>
              <a:t> HF decay </a:t>
            </a:r>
          </a:p>
          <a:p>
            <a:pPr lvl="1"/>
            <a:r>
              <a:rPr lang="en-US" sz="1800" dirty="0" smtClean="0"/>
              <a:t>Z </a:t>
            </a:r>
            <a:r>
              <a:rPr lang="en-US" sz="1800" dirty="0" smtClean="0">
                <a:sym typeface="Wingdings" pitchFamily="2" charset="2"/>
              </a:rPr>
              <a:t> </a:t>
            </a:r>
            <a:r>
              <a:rPr lang="en-US" sz="1800" dirty="0" err="1" smtClean="0">
                <a:latin typeface="Symbol" pitchFamily="18" charset="2"/>
                <a:sym typeface="Wingdings" pitchFamily="2" charset="2"/>
              </a:rPr>
              <a:t>nn</a:t>
            </a:r>
            <a:r>
              <a:rPr lang="en-US" sz="1800" dirty="0" smtClean="0">
                <a:sym typeface="Wingdings" pitchFamily="2" charset="2"/>
              </a:rPr>
              <a:t> + jets  (</a:t>
            </a:r>
            <a:r>
              <a:rPr lang="en-US" sz="1800" dirty="0" err="1" smtClean="0">
                <a:sym typeface="Wingdings" pitchFamily="2" charset="2"/>
              </a:rPr>
              <a:t>MET+jets</a:t>
            </a:r>
            <a:r>
              <a:rPr lang="en-US" sz="1800" dirty="0" smtClean="0">
                <a:sym typeface="Wingdings" pitchFamily="2" charset="2"/>
              </a:rPr>
              <a:t>, irreducible background)</a:t>
            </a:r>
          </a:p>
          <a:p>
            <a:pPr lvl="1"/>
            <a:r>
              <a:rPr lang="en-US" sz="1800" dirty="0" smtClean="0">
                <a:sym typeface="Wingdings" pitchFamily="2" charset="2"/>
              </a:rPr>
              <a:t>W  </a:t>
            </a:r>
            <a:r>
              <a:rPr lang="en-US" sz="1800" dirty="0" err="1" smtClean="0">
                <a:latin typeface="Lucida Calligraphy" pitchFamily="66" charset="0"/>
                <a:sym typeface="Wingdings" pitchFamily="2" charset="2"/>
              </a:rPr>
              <a:t>l</a:t>
            </a:r>
            <a:r>
              <a:rPr lang="en-US" sz="1800" dirty="0" err="1" smtClean="0">
                <a:latin typeface="Symbol" pitchFamily="18" charset="2"/>
                <a:sym typeface="Wingdings" pitchFamily="2" charset="2"/>
              </a:rPr>
              <a:t>n</a:t>
            </a:r>
            <a:r>
              <a:rPr lang="en-US" sz="1800" dirty="0" smtClean="0">
                <a:sym typeface="Wingdings" pitchFamily="2" charset="2"/>
              </a:rPr>
              <a:t> + jets  (</a:t>
            </a:r>
            <a:r>
              <a:rPr lang="en-US" sz="1800" dirty="0" err="1" smtClean="0">
                <a:sym typeface="Wingdings" pitchFamily="2" charset="2"/>
              </a:rPr>
              <a:t>MET+jets</a:t>
            </a:r>
            <a:r>
              <a:rPr lang="en-US" sz="1800" dirty="0" smtClean="0">
                <a:sym typeface="Wingdings" pitchFamily="2" charset="2"/>
              </a:rPr>
              <a:t>(+leptons) where </a:t>
            </a:r>
            <a:r>
              <a:rPr lang="en-US" sz="1800" dirty="0" smtClean="0">
                <a:latin typeface="Lucida Calligraphy" pitchFamily="66" charset="0"/>
                <a:sym typeface="Wingdings" pitchFamily="2" charset="2"/>
              </a:rPr>
              <a:t>l</a:t>
            </a:r>
            <a:r>
              <a:rPr lang="en-US" sz="1800" dirty="0" smtClean="0">
                <a:sym typeface="Wingdings" pitchFamily="2" charset="2"/>
              </a:rPr>
              <a:t> = </a:t>
            </a:r>
            <a:r>
              <a:rPr lang="en-US" sz="1800" dirty="0" err="1" smtClean="0">
                <a:latin typeface="Lucida Calligraphy" pitchFamily="66" charset="0"/>
                <a:sym typeface="Wingdings" pitchFamily="2" charset="2"/>
              </a:rPr>
              <a:t>e,</a:t>
            </a:r>
            <a:r>
              <a:rPr lang="en-US" sz="1800" dirty="0" err="1" smtClean="0">
                <a:latin typeface="Symbol" pitchFamily="18" charset="2"/>
                <a:sym typeface="Wingdings" pitchFamily="2" charset="2"/>
              </a:rPr>
              <a:t>m,t</a:t>
            </a:r>
            <a:r>
              <a:rPr lang="en-US" sz="1800" dirty="0" smtClean="0">
                <a:sym typeface="Wingdings" pitchFamily="2" charset="2"/>
              </a:rPr>
              <a:t>)</a:t>
            </a:r>
          </a:p>
          <a:p>
            <a:pPr lvl="1"/>
            <a:r>
              <a:rPr lang="en-US" sz="1800" dirty="0" smtClean="0">
                <a:sym typeface="Wingdings" pitchFamily="2" charset="2"/>
              </a:rPr>
              <a:t>Top production processes </a:t>
            </a:r>
            <a:endParaRPr lang="en-US" sz="2000" dirty="0" smtClean="0">
              <a:sym typeface="Wingdings" pitchFamily="2" charset="2"/>
            </a:endParaRPr>
          </a:p>
          <a:p>
            <a:pPr>
              <a:lnSpc>
                <a:spcPct val="120000"/>
              </a:lnSpc>
            </a:pPr>
            <a:r>
              <a:rPr lang="en-US" sz="2400" dirty="0" smtClean="0">
                <a:sym typeface="Wingdings" pitchFamily="2" charset="2"/>
              </a:rPr>
              <a:t>Different approaches have been followed, depending on the analysis, with some common features:</a:t>
            </a:r>
          </a:p>
          <a:p>
            <a:pPr lvl="1"/>
            <a:r>
              <a:rPr lang="en-US" sz="2000" dirty="0" smtClean="0">
                <a:sym typeface="Wingdings" pitchFamily="2" charset="2"/>
              </a:rPr>
              <a:t>Whenever possible, use of </a:t>
            </a:r>
            <a:r>
              <a:rPr lang="en-US" sz="2000" dirty="0" smtClean="0">
                <a:solidFill>
                  <a:srgbClr val="C00000"/>
                </a:solidFill>
                <a:sym typeface="Wingdings" pitchFamily="2" charset="2"/>
              </a:rPr>
              <a:t>data-driven techniques </a:t>
            </a:r>
          </a:p>
          <a:p>
            <a:pPr lvl="2">
              <a:buClr>
                <a:schemeClr val="tx2"/>
              </a:buClr>
            </a:pPr>
            <a:r>
              <a:rPr lang="en-US" sz="1800" dirty="0" smtClean="0">
                <a:sym typeface="Wingdings" pitchFamily="2" charset="2"/>
              </a:rPr>
              <a:t>to estimate </a:t>
            </a:r>
            <a:r>
              <a:rPr lang="en-US" sz="1800" dirty="0" smtClean="0">
                <a:solidFill>
                  <a:srgbClr val="C00000"/>
                </a:solidFill>
                <a:sym typeface="Wingdings" pitchFamily="2" charset="2"/>
              </a:rPr>
              <a:t>absolute normalization and/or shapes </a:t>
            </a:r>
          </a:p>
          <a:p>
            <a:pPr lvl="2">
              <a:lnSpc>
                <a:spcPct val="120000"/>
              </a:lnSpc>
              <a:buClr>
                <a:schemeClr val="tx2"/>
              </a:buClr>
            </a:pPr>
            <a:r>
              <a:rPr lang="en-US" sz="1800" dirty="0" smtClean="0">
                <a:sym typeface="Wingdings" pitchFamily="2" charset="2"/>
              </a:rPr>
              <a:t>defining ‘control’ samples and making closure tests </a:t>
            </a:r>
          </a:p>
          <a:p>
            <a:pPr lvl="1">
              <a:buNone/>
            </a:pPr>
            <a:endParaRPr lang="en-US" sz="1800" dirty="0" smtClean="0">
              <a:sym typeface="Wingdings" pitchFamily="2" charset="2"/>
            </a:endParaRPr>
          </a:p>
          <a:p>
            <a:pPr lvl="1">
              <a:buNone/>
            </a:pPr>
            <a:r>
              <a:rPr lang="en-US" sz="1800" dirty="0" smtClean="0">
                <a:sym typeface="Wingdings" pitchFamily="2" charset="2"/>
              </a:rPr>
              <a:t>With 35 pb</a:t>
            </a:r>
            <a:r>
              <a:rPr lang="en-US" sz="1800" baseline="30000" dirty="0" smtClean="0">
                <a:sym typeface="Wingdings" pitchFamily="2" charset="2"/>
              </a:rPr>
              <a:t>-1</a:t>
            </a:r>
            <a:r>
              <a:rPr lang="en-US" sz="1800" dirty="0" smtClean="0">
                <a:sym typeface="Wingdings" pitchFamily="2" charset="2"/>
              </a:rPr>
              <a:t> in several cases use </a:t>
            </a:r>
            <a:r>
              <a:rPr lang="en-US" sz="1800" dirty="0" smtClean="0">
                <a:solidFill>
                  <a:schemeClr val="tx2"/>
                </a:solidFill>
                <a:sym typeface="Wingdings" pitchFamily="2" charset="2"/>
              </a:rPr>
              <a:t>Monte Carlo tools </a:t>
            </a:r>
            <a:r>
              <a:rPr lang="en-US" sz="1800" dirty="0" smtClean="0">
                <a:sym typeface="Wingdings" pitchFamily="2" charset="2"/>
              </a:rPr>
              <a:t>to model observable </a:t>
            </a:r>
            <a:r>
              <a:rPr lang="en-US" sz="1800" dirty="0" smtClean="0">
                <a:solidFill>
                  <a:schemeClr val="tx2"/>
                </a:solidFill>
                <a:sym typeface="Wingdings" pitchFamily="2" charset="2"/>
              </a:rPr>
              <a:t>shapes</a:t>
            </a:r>
            <a:endParaRPr lang="en-US" sz="1600" dirty="0" smtClean="0">
              <a:sym typeface="Wingdings" pitchFamily="2" charset="2"/>
            </a:endParaRPr>
          </a:p>
          <a:p>
            <a:pPr lvl="2"/>
            <a:r>
              <a:rPr lang="en-US" sz="1600" i="1" dirty="0" smtClean="0">
                <a:sym typeface="Wingdings" pitchFamily="2" charset="2"/>
              </a:rPr>
              <a:t>Data-driven methods sometimes affected by large statistical uncertainties</a:t>
            </a:r>
          </a:p>
          <a:p>
            <a:pPr lvl="2"/>
            <a:r>
              <a:rPr lang="en-US" sz="1600" i="1" dirty="0" smtClean="0">
                <a:sym typeface="Wingdings" pitchFamily="2" charset="2"/>
              </a:rPr>
              <a:t>                    Goodness of Monte Carlo tools extensively tested!</a:t>
            </a:r>
          </a:p>
          <a:p>
            <a:pPr lvl="2">
              <a:lnSpc>
                <a:spcPct val="120000"/>
              </a:lnSpc>
            </a:pPr>
            <a:endParaRPr lang="en-US" sz="1600" dirty="0" smtClean="0">
              <a:sym typeface="Wingdings" pitchFamily="2" charset="2"/>
            </a:endParaRPr>
          </a:p>
          <a:p>
            <a:pPr lvl="2">
              <a:lnSpc>
                <a:spcPct val="120000"/>
              </a:lnSpc>
              <a:buNone/>
            </a:pPr>
            <a:endParaRPr lang="en-US" sz="1400" dirty="0" smtClean="0">
              <a:sym typeface="Wingdings" pitchFamily="2" charset="2"/>
            </a:endParaRPr>
          </a:p>
        </p:txBody>
      </p:sp>
      <p:sp>
        <p:nvSpPr>
          <p:cNvPr id="15" name="TextBox 14"/>
          <p:cNvSpPr txBox="1"/>
          <p:nvPr/>
        </p:nvSpPr>
        <p:spPr>
          <a:xfrm>
            <a:off x="7696200" y="1981200"/>
            <a:ext cx="1108765" cy="369332"/>
          </a:xfrm>
          <a:prstGeom prst="rect">
            <a:avLst/>
          </a:prstGeom>
          <a:noFill/>
        </p:spPr>
        <p:txBody>
          <a:bodyPr wrap="none" rtlCol="0">
            <a:spAutoFit/>
          </a:bodyPr>
          <a:lstStyle/>
          <a:p>
            <a:r>
              <a:rPr lang="en-US" i="1" dirty="0" err="1" smtClean="0">
                <a:solidFill>
                  <a:srgbClr val="00B0F0"/>
                </a:solidFill>
                <a:latin typeface="Candara" pitchFamily="34" charset="0"/>
              </a:rPr>
              <a:t>f.i</a:t>
            </a:r>
            <a:r>
              <a:rPr lang="en-US" i="1" dirty="0" smtClean="0">
                <a:solidFill>
                  <a:srgbClr val="00B0F0"/>
                </a:solidFill>
                <a:latin typeface="Candara" pitchFamily="34" charset="0"/>
              </a:rPr>
              <a:t>.:</a:t>
            </a:r>
            <a:r>
              <a:rPr lang="en-US" dirty="0" smtClean="0">
                <a:solidFill>
                  <a:srgbClr val="00B0F0"/>
                </a:solidFill>
                <a:latin typeface="Candara" pitchFamily="34" charset="0"/>
              </a:rPr>
              <a:t> </a:t>
            </a:r>
            <a:r>
              <a:rPr lang="en-US" dirty="0" err="1" smtClean="0">
                <a:solidFill>
                  <a:srgbClr val="00B0F0"/>
                </a:solidFill>
                <a:latin typeface="Candara" pitchFamily="34" charset="0"/>
              </a:rPr>
              <a:t>Z+jets</a:t>
            </a:r>
            <a:endParaRPr lang="en-US" dirty="0">
              <a:solidFill>
                <a:srgbClr val="00B0F0"/>
              </a:solidFill>
              <a:latin typeface="Candara" pitchFamily="34" charset="0"/>
            </a:endParaRPr>
          </a:p>
        </p:txBody>
      </p:sp>
      <p:grpSp>
        <p:nvGrpSpPr>
          <p:cNvPr id="9" name="Group 76"/>
          <p:cNvGrpSpPr>
            <a:grpSpLocks/>
          </p:cNvGrpSpPr>
          <p:nvPr/>
        </p:nvGrpSpPr>
        <p:grpSpPr bwMode="auto">
          <a:xfrm>
            <a:off x="6934200" y="1143000"/>
            <a:ext cx="1336675" cy="912813"/>
            <a:chOff x="1937" y="601"/>
            <a:chExt cx="1347" cy="967"/>
          </a:xfrm>
        </p:grpSpPr>
        <p:sp>
          <p:nvSpPr>
            <p:cNvPr id="57" name="Freeform 15"/>
            <p:cNvSpPr>
              <a:spLocks/>
            </p:cNvSpPr>
            <p:nvPr/>
          </p:nvSpPr>
          <p:spPr bwMode="auto">
            <a:xfrm rot="20453979" flipH="1">
              <a:off x="2127" y="1223"/>
              <a:ext cx="357" cy="45"/>
            </a:xfrm>
            <a:custGeom>
              <a:avLst/>
              <a:gdLst/>
              <a:ahLst/>
              <a:cxnLst>
                <a:cxn ang="0">
                  <a:pos x="0" y="145"/>
                </a:cxn>
                <a:cxn ang="0">
                  <a:pos x="136" y="8"/>
                </a:cxn>
                <a:cxn ang="0">
                  <a:pos x="226" y="145"/>
                </a:cxn>
                <a:cxn ang="0">
                  <a:pos x="136" y="145"/>
                </a:cxn>
                <a:cxn ang="0">
                  <a:pos x="272" y="8"/>
                </a:cxn>
                <a:cxn ang="0">
                  <a:pos x="362" y="145"/>
                </a:cxn>
                <a:cxn ang="0">
                  <a:pos x="272" y="145"/>
                </a:cxn>
                <a:cxn ang="0">
                  <a:pos x="408" y="8"/>
                </a:cxn>
                <a:cxn ang="0">
                  <a:pos x="498" y="99"/>
                </a:cxn>
                <a:cxn ang="0">
                  <a:pos x="498" y="145"/>
                </a:cxn>
                <a:cxn ang="0">
                  <a:pos x="408" y="145"/>
                </a:cxn>
                <a:cxn ang="0">
                  <a:pos x="544" y="8"/>
                </a:cxn>
                <a:cxn ang="0">
                  <a:pos x="635" y="145"/>
                </a:cxn>
                <a:cxn ang="0">
                  <a:pos x="544" y="145"/>
                </a:cxn>
                <a:cxn ang="0">
                  <a:pos x="680" y="8"/>
                </a:cxn>
                <a:cxn ang="0">
                  <a:pos x="771" y="145"/>
                </a:cxn>
                <a:cxn ang="0">
                  <a:pos x="680" y="145"/>
                </a:cxn>
                <a:cxn ang="0">
                  <a:pos x="816" y="8"/>
                </a:cxn>
                <a:cxn ang="0">
                  <a:pos x="907" y="145"/>
                </a:cxn>
                <a:cxn ang="0">
                  <a:pos x="816" y="145"/>
                </a:cxn>
                <a:cxn ang="0">
                  <a:pos x="952" y="8"/>
                </a:cxn>
                <a:cxn ang="0">
                  <a:pos x="1043" y="99"/>
                </a:cxn>
              </a:cxnLst>
              <a:rect l="0" t="0" r="r" b="b"/>
              <a:pathLst>
                <a:path w="1043" h="168">
                  <a:moveTo>
                    <a:pt x="0" y="145"/>
                  </a:moveTo>
                  <a:cubicBezTo>
                    <a:pt x="49" y="76"/>
                    <a:pt x="98" y="8"/>
                    <a:pt x="136" y="8"/>
                  </a:cubicBezTo>
                  <a:cubicBezTo>
                    <a:pt x="174" y="8"/>
                    <a:pt x="226" y="122"/>
                    <a:pt x="226" y="145"/>
                  </a:cubicBezTo>
                  <a:cubicBezTo>
                    <a:pt x="226" y="168"/>
                    <a:pt x="128" y="168"/>
                    <a:pt x="136" y="145"/>
                  </a:cubicBezTo>
                  <a:cubicBezTo>
                    <a:pt x="144" y="122"/>
                    <a:pt x="234" y="8"/>
                    <a:pt x="272" y="8"/>
                  </a:cubicBezTo>
                  <a:cubicBezTo>
                    <a:pt x="310" y="8"/>
                    <a:pt x="362" y="122"/>
                    <a:pt x="362" y="145"/>
                  </a:cubicBezTo>
                  <a:cubicBezTo>
                    <a:pt x="362" y="168"/>
                    <a:pt x="264" y="168"/>
                    <a:pt x="272" y="145"/>
                  </a:cubicBezTo>
                  <a:cubicBezTo>
                    <a:pt x="280" y="122"/>
                    <a:pt x="370" y="16"/>
                    <a:pt x="408" y="8"/>
                  </a:cubicBezTo>
                  <a:cubicBezTo>
                    <a:pt x="446" y="0"/>
                    <a:pt x="483" y="76"/>
                    <a:pt x="498" y="99"/>
                  </a:cubicBezTo>
                  <a:cubicBezTo>
                    <a:pt x="513" y="122"/>
                    <a:pt x="513" y="137"/>
                    <a:pt x="498" y="145"/>
                  </a:cubicBezTo>
                  <a:cubicBezTo>
                    <a:pt x="483" y="153"/>
                    <a:pt x="400" y="168"/>
                    <a:pt x="408" y="145"/>
                  </a:cubicBezTo>
                  <a:cubicBezTo>
                    <a:pt x="416" y="122"/>
                    <a:pt x="506" y="8"/>
                    <a:pt x="544" y="8"/>
                  </a:cubicBezTo>
                  <a:cubicBezTo>
                    <a:pt x="582" y="8"/>
                    <a:pt x="635" y="122"/>
                    <a:pt x="635" y="145"/>
                  </a:cubicBezTo>
                  <a:cubicBezTo>
                    <a:pt x="635" y="168"/>
                    <a:pt x="537" y="168"/>
                    <a:pt x="544" y="145"/>
                  </a:cubicBezTo>
                  <a:cubicBezTo>
                    <a:pt x="551" y="122"/>
                    <a:pt x="642" y="8"/>
                    <a:pt x="680" y="8"/>
                  </a:cubicBezTo>
                  <a:cubicBezTo>
                    <a:pt x="718" y="8"/>
                    <a:pt x="771" y="122"/>
                    <a:pt x="771" y="145"/>
                  </a:cubicBezTo>
                  <a:cubicBezTo>
                    <a:pt x="771" y="168"/>
                    <a:pt x="673" y="168"/>
                    <a:pt x="680" y="145"/>
                  </a:cubicBezTo>
                  <a:cubicBezTo>
                    <a:pt x="687" y="122"/>
                    <a:pt x="778" y="8"/>
                    <a:pt x="816" y="8"/>
                  </a:cubicBezTo>
                  <a:cubicBezTo>
                    <a:pt x="854" y="8"/>
                    <a:pt x="907" y="122"/>
                    <a:pt x="907" y="145"/>
                  </a:cubicBezTo>
                  <a:cubicBezTo>
                    <a:pt x="907" y="168"/>
                    <a:pt x="809" y="168"/>
                    <a:pt x="816" y="145"/>
                  </a:cubicBezTo>
                  <a:cubicBezTo>
                    <a:pt x="823" y="122"/>
                    <a:pt x="914" y="16"/>
                    <a:pt x="952" y="8"/>
                  </a:cubicBezTo>
                  <a:cubicBezTo>
                    <a:pt x="990" y="0"/>
                    <a:pt x="1016" y="49"/>
                    <a:pt x="1043" y="99"/>
                  </a:cubicBezTo>
                </a:path>
              </a:pathLst>
            </a:custGeom>
            <a:noFill/>
            <a:ln w="38100" cmpd="sng">
              <a:solidFill>
                <a:srgbClr val="009900"/>
              </a:solidFill>
              <a:round/>
              <a:headEnd/>
              <a:tailEnd/>
            </a:ln>
            <a:effectLst>
              <a:outerShdw dist="35921" dir="2700000" algn="ctr" rotWithShape="0">
                <a:schemeClr val="bg2"/>
              </a:outerShdw>
            </a:effectLst>
          </p:spPr>
          <p:txBody>
            <a:bodyPr/>
            <a:lstStyle/>
            <a:p>
              <a:pPr>
                <a:defRPr/>
              </a:pPr>
              <a:endParaRPr lang="en-US" sz="1400" b="1">
                <a:cs typeface="+mn-cs"/>
              </a:endParaRPr>
            </a:p>
          </p:txBody>
        </p:sp>
        <p:sp>
          <p:nvSpPr>
            <p:cNvPr id="58" name="Line 16"/>
            <p:cNvSpPr>
              <a:spLocks noChangeShapeType="1"/>
            </p:cNvSpPr>
            <p:nvPr/>
          </p:nvSpPr>
          <p:spPr bwMode="auto">
            <a:xfrm flipV="1">
              <a:off x="2484" y="884"/>
              <a:ext cx="0" cy="321"/>
            </a:xfrm>
            <a:prstGeom prst="line">
              <a:avLst/>
            </a:prstGeom>
            <a:noFill/>
            <a:ln w="38100">
              <a:solidFill>
                <a:srgbClr val="FF3300"/>
              </a:solidFill>
              <a:round/>
              <a:headEnd/>
              <a:tailEnd/>
            </a:ln>
            <a:effectLst>
              <a:outerShdw dist="35921" dir="2700000" algn="ctr" rotWithShape="0">
                <a:schemeClr val="bg2">
                  <a:alpha val="50000"/>
                </a:schemeClr>
              </a:outerShdw>
            </a:effectLst>
          </p:spPr>
          <p:txBody>
            <a:bodyPr wrap="none">
              <a:spAutoFit/>
            </a:bodyPr>
            <a:lstStyle/>
            <a:p>
              <a:pPr>
                <a:defRPr/>
              </a:pPr>
              <a:endParaRPr lang="en-US" sz="1400" b="1">
                <a:cs typeface="+mn-cs"/>
              </a:endParaRPr>
            </a:p>
          </p:txBody>
        </p:sp>
        <p:sp>
          <p:nvSpPr>
            <p:cNvPr id="59" name="Line 17"/>
            <p:cNvSpPr>
              <a:spLocks noChangeShapeType="1"/>
            </p:cNvSpPr>
            <p:nvPr/>
          </p:nvSpPr>
          <p:spPr bwMode="auto">
            <a:xfrm flipH="1" flipV="1">
              <a:off x="2159" y="788"/>
              <a:ext cx="318" cy="94"/>
            </a:xfrm>
            <a:prstGeom prst="line">
              <a:avLst/>
            </a:prstGeom>
            <a:noFill/>
            <a:ln w="38100">
              <a:solidFill>
                <a:srgbClr val="FF3300"/>
              </a:solidFill>
              <a:round/>
              <a:headEnd/>
              <a:tailEnd/>
            </a:ln>
            <a:effectLst>
              <a:outerShdw dist="35921" dir="2700000" algn="ctr" rotWithShape="0">
                <a:schemeClr val="bg2">
                  <a:alpha val="50000"/>
                </a:schemeClr>
              </a:outerShdw>
            </a:effectLst>
          </p:spPr>
          <p:txBody>
            <a:bodyPr>
              <a:spAutoFit/>
            </a:bodyPr>
            <a:lstStyle/>
            <a:p>
              <a:pPr>
                <a:defRPr/>
              </a:pPr>
              <a:endParaRPr lang="en-US" sz="1400" b="1">
                <a:cs typeface="+mn-cs"/>
              </a:endParaRPr>
            </a:p>
          </p:txBody>
        </p:sp>
        <p:sp>
          <p:nvSpPr>
            <p:cNvPr id="60" name="Freeform 18"/>
            <p:cNvSpPr>
              <a:spLocks/>
            </p:cNvSpPr>
            <p:nvPr/>
          </p:nvSpPr>
          <p:spPr bwMode="auto">
            <a:xfrm rot="9748332" flipV="1">
              <a:off x="2478" y="820"/>
              <a:ext cx="325" cy="35"/>
            </a:xfrm>
            <a:custGeom>
              <a:avLst/>
              <a:gdLst/>
              <a:ahLst/>
              <a:cxnLst>
                <a:cxn ang="0">
                  <a:pos x="0" y="52"/>
                </a:cxn>
                <a:cxn ang="0">
                  <a:pos x="49" y="4"/>
                </a:cxn>
                <a:cxn ang="0">
                  <a:pos x="121" y="77"/>
                </a:cxn>
                <a:cxn ang="0">
                  <a:pos x="194" y="4"/>
                </a:cxn>
                <a:cxn ang="0">
                  <a:pos x="266" y="77"/>
                </a:cxn>
                <a:cxn ang="0">
                  <a:pos x="339" y="4"/>
                </a:cxn>
                <a:cxn ang="0">
                  <a:pos x="412" y="77"/>
                </a:cxn>
                <a:cxn ang="0">
                  <a:pos x="484" y="4"/>
                </a:cxn>
                <a:cxn ang="0">
                  <a:pos x="557" y="77"/>
                </a:cxn>
                <a:cxn ang="0">
                  <a:pos x="629" y="4"/>
                </a:cxn>
                <a:cxn ang="0">
                  <a:pos x="702" y="77"/>
                </a:cxn>
                <a:cxn ang="0">
                  <a:pos x="750" y="28"/>
                </a:cxn>
              </a:cxnLst>
              <a:rect l="0" t="0" r="r" b="b"/>
              <a:pathLst>
                <a:path w="750" h="81">
                  <a:moveTo>
                    <a:pt x="0" y="52"/>
                  </a:moveTo>
                  <a:cubicBezTo>
                    <a:pt x="14" y="26"/>
                    <a:pt x="29" y="0"/>
                    <a:pt x="49" y="4"/>
                  </a:cubicBezTo>
                  <a:cubicBezTo>
                    <a:pt x="69" y="8"/>
                    <a:pt x="97" y="77"/>
                    <a:pt x="121" y="77"/>
                  </a:cubicBezTo>
                  <a:cubicBezTo>
                    <a:pt x="145" y="77"/>
                    <a:pt x="170" y="4"/>
                    <a:pt x="194" y="4"/>
                  </a:cubicBezTo>
                  <a:cubicBezTo>
                    <a:pt x="218" y="4"/>
                    <a:pt x="242" y="77"/>
                    <a:pt x="266" y="77"/>
                  </a:cubicBezTo>
                  <a:cubicBezTo>
                    <a:pt x="290" y="77"/>
                    <a:pt x="315" y="4"/>
                    <a:pt x="339" y="4"/>
                  </a:cubicBezTo>
                  <a:cubicBezTo>
                    <a:pt x="363" y="4"/>
                    <a:pt x="388" y="77"/>
                    <a:pt x="412" y="77"/>
                  </a:cubicBezTo>
                  <a:cubicBezTo>
                    <a:pt x="436" y="77"/>
                    <a:pt x="460" y="4"/>
                    <a:pt x="484" y="4"/>
                  </a:cubicBezTo>
                  <a:cubicBezTo>
                    <a:pt x="508" y="4"/>
                    <a:pt x="533" y="77"/>
                    <a:pt x="557" y="77"/>
                  </a:cubicBezTo>
                  <a:cubicBezTo>
                    <a:pt x="581" y="77"/>
                    <a:pt x="605" y="4"/>
                    <a:pt x="629" y="4"/>
                  </a:cubicBezTo>
                  <a:cubicBezTo>
                    <a:pt x="653" y="4"/>
                    <a:pt x="682" y="73"/>
                    <a:pt x="702" y="77"/>
                  </a:cubicBezTo>
                  <a:cubicBezTo>
                    <a:pt x="722" y="81"/>
                    <a:pt x="736" y="54"/>
                    <a:pt x="750" y="28"/>
                  </a:cubicBezTo>
                </a:path>
              </a:pathLst>
            </a:custGeom>
            <a:noFill/>
            <a:ln w="38100" cmpd="sng">
              <a:solidFill>
                <a:schemeClr val="accent2"/>
              </a:solidFill>
              <a:round/>
              <a:headEnd/>
              <a:tailEnd/>
            </a:ln>
            <a:effectLst>
              <a:outerShdw dist="35921" dir="2700000" algn="ctr" rotWithShape="0">
                <a:schemeClr val="bg2">
                  <a:alpha val="50000"/>
                </a:schemeClr>
              </a:outerShdw>
            </a:effectLst>
          </p:spPr>
          <p:txBody>
            <a:bodyPr/>
            <a:lstStyle/>
            <a:p>
              <a:pPr>
                <a:defRPr/>
              </a:pPr>
              <a:endParaRPr lang="en-US" sz="1400" b="1">
                <a:cs typeface="+mn-cs"/>
              </a:endParaRPr>
            </a:p>
          </p:txBody>
        </p:sp>
        <p:sp>
          <p:nvSpPr>
            <p:cNvPr id="61" name="Text Box 19"/>
            <p:cNvSpPr txBox="1">
              <a:spLocks noChangeArrowheads="1"/>
            </p:cNvSpPr>
            <p:nvPr/>
          </p:nvSpPr>
          <p:spPr bwMode="auto">
            <a:xfrm>
              <a:off x="1937" y="649"/>
              <a:ext cx="281" cy="294"/>
            </a:xfrm>
            <a:prstGeom prst="rect">
              <a:avLst/>
            </a:prstGeom>
            <a:noFill/>
            <a:ln w="9525" algn="ctr">
              <a:noFill/>
              <a:miter lim="800000"/>
              <a:headEnd/>
              <a:tailEnd/>
            </a:ln>
          </p:spPr>
          <p:txBody>
            <a:bodyPr wrap="none">
              <a:spAutoFit/>
            </a:bodyPr>
            <a:lstStyle/>
            <a:p>
              <a:pPr marL="342900" indent="-342900" algn="ctr">
                <a:spcBef>
                  <a:spcPct val="20000"/>
                </a:spcBef>
              </a:pPr>
              <a:r>
                <a:rPr lang="en-US" sz="1200" b="1" i="1">
                  <a:solidFill>
                    <a:srgbClr val="FF3300"/>
                  </a:solidFill>
                  <a:latin typeface="Arial" pitchFamily="34" charset="0"/>
                </a:rPr>
                <a:t>q</a:t>
              </a:r>
            </a:p>
          </p:txBody>
        </p:sp>
        <p:sp>
          <p:nvSpPr>
            <p:cNvPr id="62" name="Text Box 20"/>
            <p:cNvSpPr txBox="1">
              <a:spLocks noChangeArrowheads="1"/>
            </p:cNvSpPr>
            <p:nvPr/>
          </p:nvSpPr>
          <p:spPr bwMode="auto">
            <a:xfrm>
              <a:off x="1937" y="1274"/>
              <a:ext cx="281" cy="294"/>
            </a:xfrm>
            <a:prstGeom prst="rect">
              <a:avLst/>
            </a:prstGeom>
            <a:noFill/>
            <a:ln w="9525" algn="ctr">
              <a:noFill/>
              <a:miter lim="800000"/>
              <a:headEnd/>
              <a:tailEnd/>
            </a:ln>
          </p:spPr>
          <p:txBody>
            <a:bodyPr wrap="none">
              <a:spAutoFit/>
            </a:bodyPr>
            <a:lstStyle/>
            <a:p>
              <a:pPr marL="342900" indent="-342900" algn="ctr">
                <a:spcBef>
                  <a:spcPct val="20000"/>
                </a:spcBef>
              </a:pPr>
              <a:r>
                <a:rPr lang="en-US" sz="1200" b="1" i="1">
                  <a:solidFill>
                    <a:srgbClr val="009900"/>
                  </a:solidFill>
                  <a:latin typeface="Arial" pitchFamily="34" charset="0"/>
                </a:rPr>
                <a:t>g</a:t>
              </a:r>
            </a:p>
          </p:txBody>
        </p:sp>
        <p:sp>
          <p:nvSpPr>
            <p:cNvPr id="63" name="Text Box 21"/>
            <p:cNvSpPr txBox="1">
              <a:spLocks noChangeArrowheads="1"/>
            </p:cNvSpPr>
            <p:nvPr/>
          </p:nvSpPr>
          <p:spPr bwMode="auto">
            <a:xfrm>
              <a:off x="2736" y="1242"/>
              <a:ext cx="281" cy="294"/>
            </a:xfrm>
            <a:prstGeom prst="rect">
              <a:avLst/>
            </a:prstGeom>
            <a:noFill/>
            <a:ln w="9525" algn="ctr">
              <a:noFill/>
              <a:miter lim="800000"/>
              <a:headEnd/>
              <a:tailEnd/>
            </a:ln>
          </p:spPr>
          <p:txBody>
            <a:bodyPr wrap="none">
              <a:spAutoFit/>
            </a:bodyPr>
            <a:lstStyle/>
            <a:p>
              <a:pPr marL="342900" indent="-342900" algn="ctr">
                <a:spcBef>
                  <a:spcPct val="20000"/>
                </a:spcBef>
              </a:pPr>
              <a:r>
                <a:rPr lang="en-US" sz="1200" b="1" i="1">
                  <a:solidFill>
                    <a:srgbClr val="FF3300"/>
                  </a:solidFill>
                  <a:latin typeface="Arial" pitchFamily="34" charset="0"/>
                </a:rPr>
                <a:t>q</a:t>
              </a:r>
            </a:p>
          </p:txBody>
        </p:sp>
        <p:sp>
          <p:nvSpPr>
            <p:cNvPr id="64" name="Text Box 22"/>
            <p:cNvSpPr txBox="1">
              <a:spLocks noChangeArrowheads="1"/>
            </p:cNvSpPr>
            <p:nvPr/>
          </p:nvSpPr>
          <p:spPr bwMode="auto">
            <a:xfrm>
              <a:off x="2409" y="601"/>
              <a:ext cx="449" cy="294"/>
            </a:xfrm>
            <a:prstGeom prst="rect">
              <a:avLst/>
            </a:prstGeom>
            <a:noFill/>
            <a:ln w="9525" algn="ctr">
              <a:noFill/>
              <a:miter lim="800000"/>
              <a:headEnd/>
              <a:tailEnd/>
            </a:ln>
          </p:spPr>
          <p:txBody>
            <a:bodyPr wrap="none">
              <a:spAutoFit/>
            </a:bodyPr>
            <a:lstStyle/>
            <a:p>
              <a:pPr marL="342900" indent="-342900" algn="ctr">
                <a:spcBef>
                  <a:spcPct val="20000"/>
                </a:spcBef>
              </a:pPr>
              <a:r>
                <a:rPr lang="en-US" sz="1200" b="1" i="1">
                  <a:solidFill>
                    <a:schemeClr val="accent2"/>
                  </a:solidFill>
                  <a:latin typeface="Arial" pitchFamily="34" charset="0"/>
                </a:rPr>
                <a:t>Z/</a:t>
              </a:r>
              <a:r>
                <a:rPr lang="en-US" sz="1200" b="1" i="1">
                  <a:solidFill>
                    <a:schemeClr val="accent2"/>
                  </a:solidFill>
                  <a:latin typeface="Symbol" pitchFamily="18" charset="2"/>
                </a:rPr>
                <a:t>g</a:t>
              </a:r>
              <a:r>
                <a:rPr lang="en-US" sz="1200" b="1" i="1">
                  <a:solidFill>
                    <a:schemeClr val="accent2"/>
                  </a:solidFill>
                  <a:latin typeface="Arial" pitchFamily="34" charset="0"/>
                </a:rPr>
                <a:t>*</a:t>
              </a:r>
            </a:p>
          </p:txBody>
        </p:sp>
        <p:sp>
          <p:nvSpPr>
            <p:cNvPr id="65" name="Freeform 23"/>
            <p:cNvSpPr>
              <a:spLocks/>
            </p:cNvSpPr>
            <p:nvPr/>
          </p:nvSpPr>
          <p:spPr bwMode="auto">
            <a:xfrm rot="19512" flipH="1">
              <a:off x="2491" y="1037"/>
              <a:ext cx="357" cy="44"/>
            </a:xfrm>
            <a:custGeom>
              <a:avLst/>
              <a:gdLst/>
              <a:ahLst/>
              <a:cxnLst>
                <a:cxn ang="0">
                  <a:pos x="0" y="145"/>
                </a:cxn>
                <a:cxn ang="0">
                  <a:pos x="136" y="8"/>
                </a:cxn>
                <a:cxn ang="0">
                  <a:pos x="226" y="145"/>
                </a:cxn>
                <a:cxn ang="0">
                  <a:pos x="136" y="145"/>
                </a:cxn>
                <a:cxn ang="0">
                  <a:pos x="272" y="8"/>
                </a:cxn>
                <a:cxn ang="0">
                  <a:pos x="362" y="145"/>
                </a:cxn>
                <a:cxn ang="0">
                  <a:pos x="272" y="145"/>
                </a:cxn>
                <a:cxn ang="0">
                  <a:pos x="408" y="8"/>
                </a:cxn>
                <a:cxn ang="0">
                  <a:pos x="498" y="99"/>
                </a:cxn>
                <a:cxn ang="0">
                  <a:pos x="498" y="145"/>
                </a:cxn>
                <a:cxn ang="0">
                  <a:pos x="408" y="145"/>
                </a:cxn>
                <a:cxn ang="0">
                  <a:pos x="544" y="8"/>
                </a:cxn>
                <a:cxn ang="0">
                  <a:pos x="635" y="145"/>
                </a:cxn>
                <a:cxn ang="0">
                  <a:pos x="544" y="145"/>
                </a:cxn>
                <a:cxn ang="0">
                  <a:pos x="680" y="8"/>
                </a:cxn>
                <a:cxn ang="0">
                  <a:pos x="771" y="145"/>
                </a:cxn>
                <a:cxn ang="0">
                  <a:pos x="680" y="145"/>
                </a:cxn>
                <a:cxn ang="0">
                  <a:pos x="816" y="8"/>
                </a:cxn>
                <a:cxn ang="0">
                  <a:pos x="907" y="145"/>
                </a:cxn>
                <a:cxn ang="0">
                  <a:pos x="816" y="145"/>
                </a:cxn>
                <a:cxn ang="0">
                  <a:pos x="952" y="8"/>
                </a:cxn>
                <a:cxn ang="0">
                  <a:pos x="1043" y="99"/>
                </a:cxn>
              </a:cxnLst>
              <a:rect l="0" t="0" r="r" b="b"/>
              <a:pathLst>
                <a:path w="1043" h="168">
                  <a:moveTo>
                    <a:pt x="0" y="145"/>
                  </a:moveTo>
                  <a:cubicBezTo>
                    <a:pt x="49" y="76"/>
                    <a:pt x="98" y="8"/>
                    <a:pt x="136" y="8"/>
                  </a:cubicBezTo>
                  <a:cubicBezTo>
                    <a:pt x="174" y="8"/>
                    <a:pt x="226" y="122"/>
                    <a:pt x="226" y="145"/>
                  </a:cubicBezTo>
                  <a:cubicBezTo>
                    <a:pt x="226" y="168"/>
                    <a:pt x="128" y="168"/>
                    <a:pt x="136" y="145"/>
                  </a:cubicBezTo>
                  <a:cubicBezTo>
                    <a:pt x="144" y="122"/>
                    <a:pt x="234" y="8"/>
                    <a:pt x="272" y="8"/>
                  </a:cubicBezTo>
                  <a:cubicBezTo>
                    <a:pt x="310" y="8"/>
                    <a:pt x="362" y="122"/>
                    <a:pt x="362" y="145"/>
                  </a:cubicBezTo>
                  <a:cubicBezTo>
                    <a:pt x="362" y="168"/>
                    <a:pt x="264" y="168"/>
                    <a:pt x="272" y="145"/>
                  </a:cubicBezTo>
                  <a:cubicBezTo>
                    <a:pt x="280" y="122"/>
                    <a:pt x="370" y="16"/>
                    <a:pt x="408" y="8"/>
                  </a:cubicBezTo>
                  <a:cubicBezTo>
                    <a:pt x="446" y="0"/>
                    <a:pt x="483" y="76"/>
                    <a:pt x="498" y="99"/>
                  </a:cubicBezTo>
                  <a:cubicBezTo>
                    <a:pt x="513" y="122"/>
                    <a:pt x="513" y="137"/>
                    <a:pt x="498" y="145"/>
                  </a:cubicBezTo>
                  <a:cubicBezTo>
                    <a:pt x="483" y="153"/>
                    <a:pt x="400" y="168"/>
                    <a:pt x="408" y="145"/>
                  </a:cubicBezTo>
                  <a:cubicBezTo>
                    <a:pt x="416" y="122"/>
                    <a:pt x="506" y="8"/>
                    <a:pt x="544" y="8"/>
                  </a:cubicBezTo>
                  <a:cubicBezTo>
                    <a:pt x="582" y="8"/>
                    <a:pt x="635" y="122"/>
                    <a:pt x="635" y="145"/>
                  </a:cubicBezTo>
                  <a:cubicBezTo>
                    <a:pt x="635" y="168"/>
                    <a:pt x="537" y="168"/>
                    <a:pt x="544" y="145"/>
                  </a:cubicBezTo>
                  <a:cubicBezTo>
                    <a:pt x="551" y="122"/>
                    <a:pt x="642" y="8"/>
                    <a:pt x="680" y="8"/>
                  </a:cubicBezTo>
                  <a:cubicBezTo>
                    <a:pt x="718" y="8"/>
                    <a:pt x="771" y="122"/>
                    <a:pt x="771" y="145"/>
                  </a:cubicBezTo>
                  <a:cubicBezTo>
                    <a:pt x="771" y="168"/>
                    <a:pt x="673" y="168"/>
                    <a:pt x="680" y="145"/>
                  </a:cubicBezTo>
                  <a:cubicBezTo>
                    <a:pt x="687" y="122"/>
                    <a:pt x="778" y="8"/>
                    <a:pt x="816" y="8"/>
                  </a:cubicBezTo>
                  <a:cubicBezTo>
                    <a:pt x="854" y="8"/>
                    <a:pt x="907" y="122"/>
                    <a:pt x="907" y="145"/>
                  </a:cubicBezTo>
                  <a:cubicBezTo>
                    <a:pt x="907" y="168"/>
                    <a:pt x="809" y="168"/>
                    <a:pt x="816" y="145"/>
                  </a:cubicBezTo>
                  <a:cubicBezTo>
                    <a:pt x="823" y="122"/>
                    <a:pt x="914" y="16"/>
                    <a:pt x="952" y="8"/>
                  </a:cubicBezTo>
                  <a:cubicBezTo>
                    <a:pt x="990" y="0"/>
                    <a:pt x="1016" y="49"/>
                    <a:pt x="1043" y="99"/>
                  </a:cubicBezTo>
                </a:path>
              </a:pathLst>
            </a:custGeom>
            <a:noFill/>
            <a:ln w="38100" cmpd="sng">
              <a:solidFill>
                <a:srgbClr val="009900"/>
              </a:solidFill>
              <a:round/>
              <a:headEnd/>
              <a:tailEnd/>
            </a:ln>
            <a:effectLst>
              <a:outerShdw dist="35921" dir="2700000" algn="ctr" rotWithShape="0">
                <a:schemeClr val="bg2"/>
              </a:outerShdw>
            </a:effectLst>
          </p:spPr>
          <p:txBody>
            <a:bodyPr/>
            <a:lstStyle/>
            <a:p>
              <a:pPr>
                <a:defRPr/>
              </a:pPr>
              <a:endParaRPr lang="en-US" sz="1400" b="1">
                <a:cs typeface="+mn-cs"/>
              </a:endParaRPr>
            </a:p>
          </p:txBody>
        </p:sp>
        <p:sp>
          <p:nvSpPr>
            <p:cNvPr id="66" name="Text Box 24"/>
            <p:cNvSpPr txBox="1">
              <a:spLocks noChangeArrowheads="1"/>
            </p:cNvSpPr>
            <p:nvPr/>
          </p:nvSpPr>
          <p:spPr bwMode="auto">
            <a:xfrm>
              <a:off x="2784" y="1012"/>
              <a:ext cx="281" cy="294"/>
            </a:xfrm>
            <a:prstGeom prst="rect">
              <a:avLst/>
            </a:prstGeom>
            <a:noFill/>
            <a:ln w="9525" algn="ctr">
              <a:noFill/>
              <a:miter lim="800000"/>
              <a:headEnd/>
              <a:tailEnd/>
            </a:ln>
          </p:spPr>
          <p:txBody>
            <a:bodyPr wrap="none">
              <a:spAutoFit/>
            </a:bodyPr>
            <a:lstStyle/>
            <a:p>
              <a:pPr marL="342900" indent="-342900" algn="ctr">
                <a:spcBef>
                  <a:spcPct val="20000"/>
                </a:spcBef>
              </a:pPr>
              <a:r>
                <a:rPr lang="en-US" sz="1200" b="1" i="1" dirty="0">
                  <a:solidFill>
                    <a:srgbClr val="009900"/>
                  </a:solidFill>
                  <a:latin typeface="Arial" pitchFamily="34" charset="0"/>
                </a:rPr>
                <a:t>g</a:t>
              </a:r>
            </a:p>
          </p:txBody>
        </p:sp>
        <p:sp>
          <p:nvSpPr>
            <p:cNvPr id="67" name="Line 25"/>
            <p:cNvSpPr>
              <a:spLocks noChangeShapeType="1"/>
            </p:cNvSpPr>
            <p:nvPr/>
          </p:nvSpPr>
          <p:spPr bwMode="auto">
            <a:xfrm flipH="1" flipV="1">
              <a:off x="2478" y="1205"/>
              <a:ext cx="320" cy="96"/>
            </a:xfrm>
            <a:prstGeom prst="line">
              <a:avLst/>
            </a:prstGeom>
            <a:noFill/>
            <a:ln w="38100">
              <a:solidFill>
                <a:srgbClr val="FF3300"/>
              </a:solidFill>
              <a:round/>
              <a:headEnd/>
              <a:tailEnd/>
            </a:ln>
            <a:effectLst>
              <a:outerShdw dist="35921" dir="2700000" algn="ctr" rotWithShape="0">
                <a:schemeClr val="bg2">
                  <a:alpha val="50000"/>
                </a:schemeClr>
              </a:outerShdw>
            </a:effectLst>
          </p:spPr>
          <p:txBody>
            <a:bodyPr>
              <a:spAutoFit/>
            </a:bodyPr>
            <a:lstStyle/>
            <a:p>
              <a:pPr>
                <a:defRPr/>
              </a:pPr>
              <a:endParaRPr lang="en-US" sz="1400" b="1">
                <a:cs typeface="+mn-cs"/>
              </a:endParaRPr>
            </a:p>
          </p:txBody>
        </p:sp>
        <p:sp>
          <p:nvSpPr>
            <p:cNvPr id="68" name="Line 26"/>
            <p:cNvSpPr>
              <a:spLocks noChangeShapeType="1"/>
            </p:cNvSpPr>
            <p:nvPr/>
          </p:nvSpPr>
          <p:spPr bwMode="auto">
            <a:xfrm rot="6598822" flipH="1" flipV="1">
              <a:off x="2830" y="619"/>
              <a:ext cx="178" cy="192"/>
            </a:xfrm>
            <a:prstGeom prst="line">
              <a:avLst/>
            </a:prstGeom>
            <a:noFill/>
            <a:ln w="38100">
              <a:solidFill>
                <a:srgbClr val="993366"/>
              </a:solidFill>
              <a:round/>
              <a:headEnd/>
              <a:tailEnd/>
            </a:ln>
            <a:effectLst>
              <a:outerShdw dist="35921" dir="2700000" algn="ctr" rotWithShape="0">
                <a:schemeClr val="bg2"/>
              </a:outerShdw>
            </a:effectLst>
          </p:spPr>
          <p:txBody>
            <a:bodyPr/>
            <a:lstStyle/>
            <a:p>
              <a:pPr>
                <a:defRPr/>
              </a:pPr>
              <a:endParaRPr lang="en-US" sz="1400" b="1">
                <a:cs typeface="+mn-cs"/>
              </a:endParaRPr>
            </a:p>
          </p:txBody>
        </p:sp>
        <p:sp>
          <p:nvSpPr>
            <p:cNvPr id="69" name="Line 27"/>
            <p:cNvSpPr>
              <a:spLocks noChangeShapeType="1"/>
            </p:cNvSpPr>
            <p:nvPr/>
          </p:nvSpPr>
          <p:spPr bwMode="auto">
            <a:xfrm rot="6598822" flipV="1">
              <a:off x="2906" y="693"/>
              <a:ext cx="0" cy="256"/>
            </a:xfrm>
            <a:prstGeom prst="line">
              <a:avLst/>
            </a:prstGeom>
            <a:noFill/>
            <a:ln w="38100">
              <a:solidFill>
                <a:srgbClr val="993366"/>
              </a:solidFill>
              <a:round/>
              <a:headEnd/>
              <a:tailEnd/>
            </a:ln>
            <a:effectLst>
              <a:outerShdw dist="35921" dir="2700000" algn="ctr" rotWithShape="0">
                <a:schemeClr val="bg2"/>
              </a:outerShdw>
            </a:effectLst>
          </p:spPr>
          <p:txBody>
            <a:bodyPr/>
            <a:lstStyle/>
            <a:p>
              <a:pPr>
                <a:defRPr/>
              </a:pPr>
              <a:endParaRPr lang="en-US" sz="1400" b="1">
                <a:cs typeface="+mn-cs"/>
              </a:endParaRPr>
            </a:p>
          </p:txBody>
        </p:sp>
        <p:sp>
          <p:nvSpPr>
            <p:cNvPr id="70" name="Text Box 28"/>
            <p:cNvSpPr txBox="1">
              <a:spLocks noChangeArrowheads="1"/>
            </p:cNvSpPr>
            <p:nvPr/>
          </p:nvSpPr>
          <p:spPr bwMode="auto">
            <a:xfrm>
              <a:off x="3024" y="819"/>
              <a:ext cx="260" cy="277"/>
            </a:xfrm>
            <a:prstGeom prst="rect">
              <a:avLst/>
            </a:prstGeom>
            <a:noFill/>
            <a:ln w="9525">
              <a:noFill/>
              <a:miter lim="800000"/>
              <a:headEnd/>
              <a:tailEnd/>
            </a:ln>
          </p:spPr>
          <p:txBody>
            <a:bodyPr wrap="none">
              <a:spAutoFit/>
            </a:bodyPr>
            <a:lstStyle/>
            <a:p>
              <a:r>
                <a:rPr lang="en-US" sz="1100" b="1">
                  <a:solidFill>
                    <a:srgbClr val="993366"/>
                  </a:solidFill>
                  <a:latin typeface="Symbol" pitchFamily="18" charset="2"/>
                </a:rPr>
                <a:t>n</a:t>
              </a:r>
            </a:p>
          </p:txBody>
        </p:sp>
        <p:sp>
          <p:nvSpPr>
            <p:cNvPr id="71" name="Text Box 29"/>
            <p:cNvSpPr txBox="1">
              <a:spLocks noChangeArrowheads="1"/>
            </p:cNvSpPr>
            <p:nvPr/>
          </p:nvSpPr>
          <p:spPr bwMode="auto">
            <a:xfrm>
              <a:off x="3024" y="602"/>
              <a:ext cx="260" cy="277"/>
            </a:xfrm>
            <a:prstGeom prst="rect">
              <a:avLst/>
            </a:prstGeom>
            <a:noFill/>
            <a:ln w="9525">
              <a:noFill/>
              <a:miter lim="800000"/>
              <a:headEnd/>
              <a:tailEnd/>
            </a:ln>
          </p:spPr>
          <p:txBody>
            <a:bodyPr wrap="none">
              <a:spAutoFit/>
            </a:bodyPr>
            <a:lstStyle/>
            <a:p>
              <a:r>
                <a:rPr lang="en-US" sz="1100" b="1">
                  <a:solidFill>
                    <a:srgbClr val="993366"/>
                  </a:solidFill>
                  <a:latin typeface="Symbol" pitchFamily="18" charset="2"/>
                </a:rPr>
                <a:t>n</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Knowledge of SM processes (I) </a:t>
            </a:r>
            <a:endParaRPr lang="en-US" sz="3600" dirty="0"/>
          </a:p>
        </p:txBody>
      </p:sp>
      <p:sp>
        <p:nvSpPr>
          <p:cNvPr id="3" name="Content Placeholder 2"/>
          <p:cNvSpPr>
            <a:spLocks noGrp="1"/>
          </p:cNvSpPr>
          <p:nvPr>
            <p:ph idx="1"/>
          </p:nvPr>
        </p:nvSpPr>
        <p:spPr>
          <a:xfrm>
            <a:off x="228600" y="838200"/>
            <a:ext cx="5410200" cy="990600"/>
          </a:xfrm>
        </p:spPr>
        <p:txBody>
          <a:bodyPr>
            <a:normAutofit/>
          </a:bodyPr>
          <a:lstStyle/>
          <a:p>
            <a:r>
              <a:rPr lang="en-US" sz="1600" dirty="0" smtClean="0"/>
              <a:t>W/Z (in e/</a:t>
            </a:r>
            <a:r>
              <a:rPr lang="en-US" sz="1600" dirty="0" smtClean="0">
                <a:latin typeface="Symbol" pitchFamily="18" charset="2"/>
              </a:rPr>
              <a:t>m</a:t>
            </a:r>
            <a:r>
              <a:rPr lang="en-US" sz="1600" dirty="0" smtClean="0"/>
              <a:t>) cross sections with very first data</a:t>
            </a:r>
          </a:p>
          <a:p>
            <a:r>
              <a:rPr lang="en-US" sz="1600" dirty="0" smtClean="0"/>
              <a:t>Excellent reconstruction and identification of e and </a:t>
            </a:r>
            <a:r>
              <a:rPr lang="en-US" sz="1600" dirty="0" smtClean="0">
                <a:latin typeface="Symbol" pitchFamily="18" charset="2"/>
              </a:rPr>
              <a:t>m</a:t>
            </a:r>
            <a:r>
              <a:rPr lang="en-US" sz="1600" dirty="0" smtClean="0"/>
              <a:t>   </a:t>
            </a:r>
            <a:endParaRPr lang="en-US" sz="16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dirty="0"/>
          </a:p>
        </p:txBody>
      </p:sp>
      <p:sp>
        <p:nvSpPr>
          <p:cNvPr id="6" name="Footer Placeholder 5"/>
          <p:cNvSpPr>
            <a:spLocks noGrp="1"/>
          </p:cNvSpPr>
          <p:nvPr>
            <p:ph type="ftr" sz="quarter" idx="11"/>
          </p:nvPr>
        </p:nvSpPr>
        <p:spPr/>
        <p:txBody>
          <a:bodyPr/>
          <a:lstStyle/>
          <a:p>
            <a:r>
              <a:rPr lang="en-US" smtClean="0"/>
              <a:t>Monica D'Onofrio, West Coast ATLAS Forum 2011</a:t>
            </a:r>
            <a:endParaRPr lang="en-US" dirty="0"/>
          </a:p>
        </p:txBody>
      </p:sp>
      <p:sp>
        <p:nvSpPr>
          <p:cNvPr id="25" name="Rectangle 24"/>
          <p:cNvSpPr/>
          <p:nvPr/>
        </p:nvSpPr>
        <p:spPr>
          <a:xfrm>
            <a:off x="5334000" y="1762780"/>
            <a:ext cx="4572000" cy="523220"/>
          </a:xfrm>
          <a:prstGeom prst="rect">
            <a:avLst/>
          </a:prstGeom>
        </p:spPr>
        <p:txBody>
          <a:bodyPr>
            <a:spAutoFit/>
          </a:bodyPr>
          <a:lstStyle/>
          <a:p>
            <a:pPr>
              <a:buFont typeface="Arial" pitchFamily="34" charset="0"/>
              <a:buChar char="•"/>
            </a:pPr>
            <a:r>
              <a:rPr lang="en-US" sz="1600" dirty="0" smtClean="0"/>
              <a:t> Inclusive jet (and </a:t>
            </a:r>
            <a:r>
              <a:rPr lang="en-US" sz="1600" dirty="0" err="1" smtClean="0"/>
              <a:t>dijet</a:t>
            </a:r>
            <a:r>
              <a:rPr lang="en-US" sz="1600" dirty="0" smtClean="0"/>
              <a:t>) cross sections </a:t>
            </a:r>
            <a:endParaRPr lang="en-US" sz="1200" dirty="0" smtClean="0"/>
          </a:p>
          <a:p>
            <a:pPr>
              <a:buFont typeface="Arial" pitchFamily="34" charset="0"/>
              <a:buChar char="•"/>
            </a:pPr>
            <a:r>
              <a:rPr lang="en-US" sz="1200" dirty="0" smtClean="0"/>
              <a:t>  good understanding of jets and Jet Energy Scale</a:t>
            </a:r>
          </a:p>
        </p:txBody>
      </p:sp>
      <p:pic>
        <p:nvPicPr>
          <p:cNvPr id="198660" name="Picture 4" descr="https://atlas.web.cern.ch/Atlas/GROUPS/PHYSICS/CONFNOTES/ATLAS-CONF-2011-041/fig_08b.png"/>
          <p:cNvPicPr>
            <a:picLocks noChangeAspect="1" noChangeArrowheads="1"/>
          </p:cNvPicPr>
          <p:nvPr/>
        </p:nvPicPr>
        <p:blipFill>
          <a:blip r:embed="rId2" cstate="print"/>
          <a:srcRect/>
          <a:stretch>
            <a:fillRect/>
          </a:stretch>
        </p:blipFill>
        <p:spPr bwMode="auto">
          <a:xfrm>
            <a:off x="1371600" y="3865502"/>
            <a:ext cx="2667000" cy="2535297"/>
          </a:xfrm>
          <a:prstGeom prst="rect">
            <a:avLst/>
          </a:prstGeom>
          <a:noFill/>
        </p:spPr>
      </p:pic>
      <p:pic>
        <p:nvPicPr>
          <p:cNvPr id="198662" name="Picture 6" descr="https://atlas.web.cern.ch/Atlas/GROUPS/PHYSICS/CONFNOTES/ATLAS-CONF-2011-041/fig_01c.png"/>
          <p:cNvPicPr>
            <a:picLocks noChangeAspect="1" noChangeArrowheads="1"/>
          </p:cNvPicPr>
          <p:nvPr/>
        </p:nvPicPr>
        <p:blipFill>
          <a:blip r:embed="rId3" cstate="print"/>
          <a:srcRect/>
          <a:stretch>
            <a:fillRect/>
          </a:stretch>
        </p:blipFill>
        <p:spPr bwMode="auto">
          <a:xfrm>
            <a:off x="76200" y="1524000"/>
            <a:ext cx="2438400" cy="2343788"/>
          </a:xfrm>
          <a:prstGeom prst="rect">
            <a:avLst/>
          </a:prstGeom>
          <a:noFill/>
        </p:spPr>
      </p:pic>
      <p:pic>
        <p:nvPicPr>
          <p:cNvPr id="198664" name="Picture 8" descr="https://atlas.web.cern.ch/Atlas/GROUPS/PHYSICS/CONFNOTES/ATLAS-CONF-2011-041/fig_07a.png"/>
          <p:cNvPicPr>
            <a:picLocks noChangeAspect="1" noChangeArrowheads="1"/>
          </p:cNvPicPr>
          <p:nvPr/>
        </p:nvPicPr>
        <p:blipFill>
          <a:blip r:embed="rId4" cstate="print"/>
          <a:srcRect/>
          <a:stretch>
            <a:fillRect/>
          </a:stretch>
        </p:blipFill>
        <p:spPr bwMode="auto">
          <a:xfrm>
            <a:off x="2590800" y="1524000"/>
            <a:ext cx="2404752" cy="2286000"/>
          </a:xfrm>
          <a:prstGeom prst="rect">
            <a:avLst/>
          </a:prstGeom>
          <a:noFill/>
        </p:spPr>
      </p:pic>
      <p:pic>
        <p:nvPicPr>
          <p:cNvPr id="198666" name="Picture 10" descr="https://atlas.web.cern.ch/Atlas/GROUPS/PHYSICS/CONFNOTES/ATLAS-CONF-2011-047/fig_06.png"/>
          <p:cNvPicPr>
            <a:picLocks noChangeAspect="1" noChangeArrowheads="1"/>
          </p:cNvPicPr>
          <p:nvPr/>
        </p:nvPicPr>
        <p:blipFill>
          <a:blip r:embed="rId5" cstate="print"/>
          <a:srcRect/>
          <a:stretch>
            <a:fillRect/>
          </a:stretch>
        </p:blipFill>
        <p:spPr bwMode="auto">
          <a:xfrm>
            <a:off x="5105400" y="2438401"/>
            <a:ext cx="4050506" cy="3886200"/>
          </a:xfrm>
          <a:prstGeom prst="rect">
            <a:avLst/>
          </a:prstGeom>
          <a:noFill/>
        </p:spPr>
      </p:pic>
    </p:spTree>
  </p:cSld>
  <p:clrMapOvr>
    <a:masterClrMapping/>
  </p:clrMapOvr>
  <p:transition advTm="5575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Knowledge of SM processes (II) </a:t>
            </a:r>
            <a:endParaRPr lang="en-US" sz="3600" dirty="0"/>
          </a:p>
        </p:txBody>
      </p:sp>
      <p:sp>
        <p:nvSpPr>
          <p:cNvPr id="4" name="Date Placeholder 3"/>
          <p:cNvSpPr>
            <a:spLocks noGrp="1"/>
          </p:cNvSpPr>
          <p:nvPr>
            <p:ph type="dt" sz="half" idx="10"/>
          </p:nvPr>
        </p:nvSpPr>
        <p:spPr/>
        <p:txBody>
          <a:bodyPr/>
          <a:lstStyle/>
          <a:p>
            <a:r>
              <a:rPr lang="en-US" smtClean="0"/>
              <a:t>18/5/2011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
        <p:nvSpPr>
          <p:cNvPr id="6" name="Footer Placeholder 5"/>
          <p:cNvSpPr>
            <a:spLocks noGrp="1"/>
          </p:cNvSpPr>
          <p:nvPr>
            <p:ph type="ftr" sz="quarter" idx="11"/>
          </p:nvPr>
        </p:nvSpPr>
        <p:spPr/>
        <p:txBody>
          <a:bodyPr/>
          <a:lstStyle/>
          <a:p>
            <a:r>
              <a:rPr lang="en-US" smtClean="0"/>
              <a:t>Monica D'Onofrio, West Coast ATLAS Forum 2011</a:t>
            </a:r>
            <a:endParaRPr lang="en-US" dirty="0"/>
          </a:p>
        </p:txBody>
      </p:sp>
      <p:pic>
        <p:nvPicPr>
          <p:cNvPr id="198658" name="Picture 2" descr="https://atlas.web.cern.ch/Atlas/GROUPS/PHYSICS/CONFNOTES/ATLAS-CONF-2011-060/fig_04b.png"/>
          <p:cNvPicPr>
            <a:picLocks noChangeAspect="1" noChangeArrowheads="1"/>
          </p:cNvPicPr>
          <p:nvPr/>
        </p:nvPicPr>
        <p:blipFill>
          <a:blip r:embed="rId2" cstate="print"/>
          <a:srcRect/>
          <a:stretch>
            <a:fillRect/>
          </a:stretch>
        </p:blipFill>
        <p:spPr bwMode="auto">
          <a:xfrm>
            <a:off x="762000" y="1342817"/>
            <a:ext cx="3429000" cy="5073223"/>
          </a:xfrm>
          <a:prstGeom prst="rect">
            <a:avLst/>
          </a:prstGeom>
          <a:noFill/>
        </p:spPr>
      </p:pic>
      <p:pic>
        <p:nvPicPr>
          <p:cNvPr id="208898" name="Picture 2" descr="https://atlas.web.cern.ch/Atlas/GROUPS/PHYSICS/CONFNOTES/ATLAS-CONF-2011-042/fig_06a.png"/>
          <p:cNvPicPr>
            <a:picLocks noChangeAspect="1" noChangeArrowheads="1"/>
          </p:cNvPicPr>
          <p:nvPr/>
        </p:nvPicPr>
        <p:blipFill>
          <a:blip r:embed="rId3" cstate="print"/>
          <a:srcRect/>
          <a:stretch>
            <a:fillRect/>
          </a:stretch>
        </p:blipFill>
        <p:spPr bwMode="auto">
          <a:xfrm>
            <a:off x="5077794" y="1676400"/>
            <a:ext cx="3609006" cy="4724400"/>
          </a:xfrm>
          <a:prstGeom prst="rect">
            <a:avLst/>
          </a:prstGeom>
          <a:noFill/>
        </p:spPr>
      </p:pic>
      <p:sp>
        <p:nvSpPr>
          <p:cNvPr id="14" name="Content Placeholder 13"/>
          <p:cNvSpPr>
            <a:spLocks noGrp="1"/>
          </p:cNvSpPr>
          <p:nvPr>
            <p:ph idx="1"/>
          </p:nvPr>
        </p:nvSpPr>
        <p:spPr>
          <a:xfrm>
            <a:off x="228600" y="803275"/>
            <a:ext cx="8305800" cy="4911725"/>
          </a:xfrm>
        </p:spPr>
        <p:txBody>
          <a:bodyPr/>
          <a:lstStyle/>
          <a:p>
            <a:r>
              <a:rPr lang="en-US" sz="2800" dirty="0" smtClean="0"/>
              <a:t>W / Z + jets cross sections </a:t>
            </a:r>
            <a:endParaRPr lang="en-US" sz="2800" dirty="0"/>
          </a:p>
        </p:txBody>
      </p:sp>
      <p:sp>
        <p:nvSpPr>
          <p:cNvPr id="15" name="TextBox 14"/>
          <p:cNvSpPr txBox="1"/>
          <p:nvPr/>
        </p:nvSpPr>
        <p:spPr>
          <a:xfrm>
            <a:off x="0" y="6096000"/>
            <a:ext cx="1433406" cy="369332"/>
          </a:xfrm>
          <a:prstGeom prst="rect">
            <a:avLst/>
          </a:prstGeom>
          <a:noFill/>
        </p:spPr>
        <p:txBody>
          <a:bodyPr wrap="none" rtlCol="0">
            <a:spAutoFit/>
          </a:bodyPr>
          <a:lstStyle/>
          <a:p>
            <a:r>
              <a:rPr lang="en-US" dirty="0" err="1" smtClean="0"/>
              <a:t>W</a:t>
            </a:r>
            <a:r>
              <a:rPr lang="en-US" dirty="0" err="1" smtClean="0">
                <a:sym typeface="Wingdings" pitchFamily="2" charset="2"/>
              </a:rPr>
              <a:t></a:t>
            </a:r>
            <a:r>
              <a:rPr lang="en-US" dirty="0" err="1" smtClean="0">
                <a:latin typeface="Symbol" pitchFamily="18" charset="2"/>
                <a:sym typeface="Wingdings" pitchFamily="2" charset="2"/>
              </a:rPr>
              <a:t>mn</a:t>
            </a:r>
            <a:r>
              <a:rPr lang="en-US" dirty="0" smtClean="0">
                <a:sym typeface="Wingdings" pitchFamily="2" charset="2"/>
              </a:rPr>
              <a:t> + jets</a:t>
            </a:r>
            <a:endParaRPr lang="en-US" dirty="0"/>
          </a:p>
        </p:txBody>
      </p:sp>
      <p:sp>
        <p:nvSpPr>
          <p:cNvPr id="16" name="TextBox 15"/>
          <p:cNvSpPr txBox="1"/>
          <p:nvPr/>
        </p:nvSpPr>
        <p:spPr>
          <a:xfrm>
            <a:off x="6400800" y="1219200"/>
            <a:ext cx="1332416" cy="369332"/>
          </a:xfrm>
          <a:prstGeom prst="rect">
            <a:avLst/>
          </a:prstGeom>
          <a:noFill/>
        </p:spPr>
        <p:txBody>
          <a:bodyPr wrap="none" rtlCol="0">
            <a:spAutoFit/>
          </a:bodyPr>
          <a:lstStyle/>
          <a:p>
            <a:r>
              <a:rPr lang="en-US" dirty="0" err="1" smtClean="0">
                <a:sym typeface="Wingdings" pitchFamily="2" charset="2"/>
              </a:rPr>
              <a:t>Zee</a:t>
            </a:r>
            <a:r>
              <a:rPr lang="en-US" dirty="0" smtClean="0">
                <a:sym typeface="Wingdings" pitchFamily="2" charset="2"/>
              </a:rPr>
              <a:t> + jets</a:t>
            </a:r>
            <a:endParaRPr lang="en-US" dirty="0"/>
          </a:p>
        </p:txBody>
      </p:sp>
    </p:spTree>
  </p:cSld>
  <p:clrMapOvr>
    <a:masterClrMapping/>
  </p:clrMapOvr>
  <p:transition advTm="55754"/>
  <p:timing>
    <p:tnLst>
      <p:par>
        <p:cTn id="1" dur="indefinite" restart="never" nodeType="tmRoot"/>
      </p:par>
    </p:tnLst>
  </p:timing>
</p:sld>
</file>

<file path=ppt/theme/theme1.xml><?xml version="1.0" encoding="utf-8"?>
<a:theme xmlns:a="http://schemas.openxmlformats.org/drawingml/2006/main" name="Theme1">
  <a:themeElements>
    <a:clrScheme name="Custom 3">
      <a:dk1>
        <a:sysClr val="windowText" lastClr="000000"/>
      </a:dk1>
      <a:lt1>
        <a:sysClr val="window" lastClr="FFFFFF"/>
      </a:lt1>
      <a:dk2>
        <a:srgbClr val="444D26"/>
      </a:dk2>
      <a:lt2>
        <a:srgbClr val="FEFAC9"/>
      </a:lt2>
      <a:accent1>
        <a:srgbClr val="DEE4CA"/>
      </a:accent1>
      <a:accent2>
        <a:srgbClr val="F3A447"/>
      </a:accent2>
      <a:accent3>
        <a:srgbClr val="E7BC29"/>
      </a:accent3>
      <a:accent4>
        <a:srgbClr val="D092A7"/>
      </a:accent4>
      <a:accent5>
        <a:srgbClr val="9C85C0"/>
      </a:accent5>
      <a:accent6>
        <a:srgbClr val="809EC2"/>
      </a:accent6>
      <a:hlink>
        <a:srgbClr val="8E58B6"/>
      </a:hlink>
      <a:folHlink>
        <a:srgbClr val="DEE4CA"/>
      </a:folHlink>
    </a:clrScheme>
    <a:fontScheme name="Custom 3">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2"/>
            </a:solidFill>
            <a:effectLst/>
            <a:latin typeface="Century Gothic" pitchFamily="34"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2"/>
            </a:solidFill>
            <a:effectLst/>
            <a:latin typeface="Century Gothic"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10">
        <a:dk1>
          <a:srgbClr val="000000"/>
        </a:dk1>
        <a:lt1>
          <a:srgbClr val="FFFFCC"/>
        </a:lt1>
        <a:dk2>
          <a:srgbClr val="006633"/>
        </a:dk2>
        <a:lt2>
          <a:srgbClr val="5F5F5F"/>
        </a:lt2>
        <a:accent1>
          <a:srgbClr val="CC9900"/>
        </a:accent1>
        <a:accent2>
          <a:srgbClr val="3B812F"/>
        </a:accent2>
        <a:accent3>
          <a:srgbClr val="FFFFE2"/>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13722</TotalTime>
  <Words>5670</Words>
  <Application>Microsoft Office PowerPoint</Application>
  <PresentationFormat>On-screen Show (4:3)</PresentationFormat>
  <Paragraphs>892</Paragraphs>
  <Slides>58</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0" baseType="lpstr">
      <vt:lpstr>Theme1</vt:lpstr>
      <vt:lpstr>Equation</vt:lpstr>
      <vt:lpstr>Slide 1</vt:lpstr>
      <vt:lpstr>Supersymmetry</vt:lpstr>
      <vt:lpstr>SUSY  phenomenology</vt:lpstr>
      <vt:lpstr>Outline </vt:lpstr>
      <vt:lpstr>Production cross sections</vt:lpstr>
      <vt:lpstr>SUSY Event Topology</vt:lpstr>
      <vt:lpstr>SM processes as background   </vt:lpstr>
      <vt:lpstr>Knowledge of SM processes (I) </vt:lpstr>
      <vt:lpstr>Knowledge of SM processes (II) </vt:lpstr>
      <vt:lpstr>Knowledge of SM processes (III)</vt:lpstr>
      <vt:lpstr>Slide 11</vt:lpstr>
      <vt:lpstr>Object identifications </vt:lpstr>
      <vt:lpstr>Search in no-lepton final states</vt:lpstr>
      <vt:lpstr>Results for SUSY in jets+MET</vt:lpstr>
      <vt:lpstr>QCD for 0-lepton</vt:lpstr>
      <vt:lpstr>QCD for 0-lepton: cross checks</vt:lpstr>
      <vt:lpstr>W+jets (and top background)</vt:lpstr>
      <vt:lpstr>Embedding method for tau: an example</vt:lpstr>
      <vt:lpstr>Estimate of true-t background</vt:lpstr>
      <vt:lpstr>Z + jets in SUSY jets+MET </vt:lpstr>
      <vt:lpstr>Search in 1-lepton final states</vt:lpstr>
      <vt:lpstr>Signal region and results</vt:lpstr>
      <vt:lpstr>SM background estimation (I) </vt:lpstr>
      <vt:lpstr>SM background estimation (II) </vt:lpstr>
      <vt:lpstr>Likelihood method (1-lepton)</vt:lpstr>
      <vt:lpstr>0 and 1-lepton results</vt:lpstr>
      <vt:lpstr>Searches in ETMiss+b-jets </vt:lpstr>
      <vt:lpstr>SM Background: 0-lepton</vt:lpstr>
      <vt:lpstr>0-lepton bkg details (b-jets)</vt:lpstr>
      <vt:lpstr>Systematic uncertainties </vt:lpstr>
      <vt:lpstr>1 lepton bkg details (b-jets)</vt:lpstr>
      <vt:lpstr>SM Background: 1-lepton (II) </vt:lpstr>
      <vt:lpstr>Interpretation in pheno-MSSM</vt:lpstr>
      <vt:lpstr>2-leptons analysis</vt:lpstr>
      <vt:lpstr>Top background for OS</vt:lpstr>
      <vt:lpstr>Results </vt:lpstr>
      <vt:lpstr>Bkg estimate methods</vt:lpstr>
      <vt:lpstr>Conclusions</vt:lpstr>
      <vt:lpstr>Slide 39</vt:lpstr>
      <vt:lpstr>The ATLAS detector</vt:lpstr>
      <vt:lpstr>The 2010 ATLAS pp data </vt:lpstr>
      <vt:lpstr>Electron Performance Results</vt:lpstr>
      <vt:lpstr>ID and Muon Combined Performance</vt:lpstr>
      <vt:lpstr>Jet Energy Scale</vt:lpstr>
      <vt:lpstr>Jet Energy and Etmiss Resolutions</vt:lpstr>
      <vt:lpstr>Interpretation of the results </vt:lpstr>
      <vt:lpstr>Results (b-jets) </vt:lpstr>
      <vt:lpstr>Specific SUSY models</vt:lpstr>
      <vt:lpstr>Top-tagger: mCT</vt:lpstr>
      <vt:lpstr>Other backgrounds for 2-lepton</vt:lpstr>
      <vt:lpstr>Monte Carlo samples used</vt:lpstr>
      <vt:lpstr>Slide 52</vt:lpstr>
      <vt:lpstr>SM Higgs →W W*→lν lν (l = e, μ)</vt:lpstr>
      <vt:lpstr>W+jets background </vt:lpstr>
      <vt:lpstr>Fake factor </vt:lpstr>
      <vt:lpstr>W+jets estimates in HWW* </vt:lpstr>
      <vt:lpstr>Z+jets (and low DY) background </vt:lpstr>
      <vt:lpstr>Results for SM Higgs →W W*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monica</dc:creator>
  <cp:lastModifiedBy>monica</cp:lastModifiedBy>
  <cp:revision>361</cp:revision>
  <dcterms:created xsi:type="dcterms:W3CDTF">2006-08-16T00:00:00Z</dcterms:created>
  <dcterms:modified xsi:type="dcterms:W3CDTF">2011-05-18T17:34:21Z</dcterms:modified>
</cp:coreProperties>
</file>