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sldIdLst>
    <p:sldId id="441" r:id="rId2"/>
    <p:sldId id="543" r:id="rId3"/>
    <p:sldId id="492" r:id="rId4"/>
    <p:sldId id="453" r:id="rId5"/>
    <p:sldId id="493" r:id="rId6"/>
    <p:sldId id="544" r:id="rId7"/>
    <p:sldId id="547" r:id="rId8"/>
    <p:sldId id="555" r:id="rId9"/>
    <p:sldId id="556" r:id="rId10"/>
    <p:sldId id="548" r:id="rId11"/>
    <p:sldId id="516" r:id="rId12"/>
    <p:sldId id="523" r:id="rId13"/>
    <p:sldId id="477" r:id="rId14"/>
    <p:sldId id="479" r:id="rId15"/>
    <p:sldId id="549" r:id="rId16"/>
    <p:sldId id="486" r:id="rId17"/>
    <p:sldId id="527" r:id="rId18"/>
    <p:sldId id="532" r:id="rId19"/>
    <p:sldId id="533" r:id="rId20"/>
    <p:sldId id="536" r:id="rId21"/>
    <p:sldId id="550" r:id="rId22"/>
    <p:sldId id="552" r:id="rId23"/>
    <p:sldId id="551" r:id="rId24"/>
    <p:sldId id="553" r:id="rId25"/>
    <p:sldId id="509" r:id="rId26"/>
    <p:sldId id="554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3"/>
    <p:restoredTop sz="94721"/>
  </p:normalViewPr>
  <p:slideViewPr>
    <p:cSldViewPr snapToGrid="0">
      <p:cViewPr varScale="1">
        <p:scale>
          <a:sx n="91" d="100"/>
          <a:sy n="91" d="100"/>
        </p:scale>
        <p:origin x="192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EC520-C133-E74E-B08D-D4690DFC452B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8DFEA-54FE-1D40-BCB6-5C31ED8FB5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894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DDD420-6D69-EE4B-A48B-4B9A45EA106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0014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8DFEA-54FE-1D40-BCB6-5C31ED8FB52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712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59F56-ABD6-93DF-6A30-1A24ACE4C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5765460-5DAF-2748-6AAE-261487D443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146A562-A02E-7E2B-297C-A1036656C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5F5B7FA-CC21-9494-B948-6B0773259A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313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7D7FA-BF2E-4311-A25C-FF21F296A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B50156B-CA51-18F2-AEAF-545B354A9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1205FBA-5FEC-0EA9-80CF-C36A435B44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0EED55C-1412-444A-A568-13E044D456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971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687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232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719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539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32A69-0CAB-0116-E885-9D5963CF9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5A5FDB6-CA6A-1D30-E75D-E9F4E933FA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1FEB882-0CFD-0191-EB84-9850ACC6D0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A56009-6645-8EF6-A896-F67AA22D6B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458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9A1D9-2B4E-3682-1DC7-291E8264C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8D472A7-962E-6A2F-B04E-8AB2AFB414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7C01A1B-93AB-3830-6756-AE48A4B637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50BB93-F0D9-F21E-14A8-EE435ED6FB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4379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973A5-F091-3CE0-3DF8-AAFC02C43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9F2E4E4-8B5C-6C72-6AC6-00ED7C1D8A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68C57E7-688B-9E04-326A-3A4651DF18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E4839CC-1D14-3A7C-E5D6-86732504E0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773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AF28E-459B-0C30-093E-B7AFE8195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21F140C-B9FD-F236-F185-6E04828E1D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68EB74E-393D-7149-5BB7-CE64CC07B6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446CD6-5436-1E73-4B8D-FBA9A65AC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865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ED8B28-4D58-1DF1-EABD-CE9D1E88A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C7A6B35-FD73-9B3A-6FC0-907846B799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6191A33-EE15-B843-CF3C-67F427794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E1E3C7-4AD3-810E-B9CF-9A19C2D61D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5577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1254E-E4D1-B5A7-DB68-EC14893DD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4798F7A-BA77-5CA2-0A4E-0FF0AE966D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6AF9340-BB24-6A8E-1760-E2B09FFB43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E9DB99D-D80A-E9F1-09A5-76F0B9FBD5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8558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685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A6353-168D-7B20-A7DE-6B39789DF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3C0FCB6-AD41-551A-9D1B-368F1F63C5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51C210F-7AC2-DB90-1713-9439F6B86A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A6CADB-3022-84A1-A966-99A1C2F66A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115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3790A-6FD1-AA4D-9BB0-2DCDC9C4A51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827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204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8DFEA-54FE-1D40-BCB6-5C31ED8FB52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5239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8DFEA-54FE-1D40-BCB6-5C31ED8FB52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18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8DFEA-54FE-1D40-BCB6-5C31ED8FB52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730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58436-0A66-9BB2-2147-43C8FEEDE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2AAD247-E5CB-DB83-ADAF-35D3B394AF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372A6CA-AFD2-C082-8BA0-F85E32176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76FA16-219B-65A2-E925-3E17933E2E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8DFEA-54FE-1D40-BCB6-5C31ED8FB52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830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3B9E4D-0675-019B-7B0C-22575A431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3B77049-F747-BA27-B9E4-B95B8CFD92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DDE3AD1-B5CC-09BD-9974-A1EC66D454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3360416-C46E-553D-F6FE-86216D8326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28DFEA-54FE-1D40-BCB6-5C31ED8FB52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771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8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2693-8B8F-EF4D-88C5-A83E40FB877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/>
              <a:t>16/10/2024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262-875C-8547-BB82-35FA203E8EA5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97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100000">
              <a:srgbClr val="FFFFFF"/>
            </a:gs>
            <a:gs pos="99000">
              <a:schemeClr val="tx1">
                <a:alpha val="95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2693-8B8F-EF4D-88C5-A83E40FB877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/>
              <a:t>16/10/2024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7A262-875C-8547-BB82-35FA203E8EA5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88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71475" rtl="0" eaLnBrk="1" latinLnBrk="0" hangingPunct="1"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8606" indent="-278606" algn="l" defTabSz="37147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3647" indent="-232172" algn="l" defTabSz="371475" rtl="0" eaLnBrk="1" latinLnBrk="0" hangingPunct="1">
        <a:spcBef>
          <a:spcPct val="20000"/>
        </a:spcBef>
        <a:buFont typeface="Arial"/>
        <a:buChar char="–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371475" rtl="0" eaLnBrk="1" latinLnBrk="0" hangingPunct="1">
        <a:spcBef>
          <a:spcPct val="20000"/>
        </a:spcBef>
        <a:buFont typeface="Arial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371475" rtl="0" eaLnBrk="1" latinLnBrk="0" hangingPunct="1">
        <a:spcBef>
          <a:spcPct val="20000"/>
        </a:spcBef>
        <a:buFont typeface="Arial"/>
        <a:buChar char="–"/>
        <a:defRPr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371475" rtl="0" eaLnBrk="1" latinLnBrk="0" hangingPunct="1">
        <a:spcBef>
          <a:spcPct val="20000"/>
        </a:spcBef>
        <a:buFont typeface="Arial"/>
        <a:buChar char="»"/>
        <a:defRPr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4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0.png"/><Relationship Id="rId11" Type="http://schemas.openxmlformats.org/officeDocument/2006/relationships/image" Target="../media/image43.png"/><Relationship Id="rId5" Type="http://schemas.openxmlformats.org/officeDocument/2006/relationships/image" Target="../media/image370.png"/><Relationship Id="rId15" Type="http://schemas.openxmlformats.org/officeDocument/2006/relationships/image" Target="../media/image46.png"/><Relationship Id="rId10" Type="http://schemas.openxmlformats.org/officeDocument/2006/relationships/image" Target="../media/image42.png"/><Relationship Id="rId4" Type="http://schemas.openxmlformats.org/officeDocument/2006/relationships/image" Target="../media/image360.png"/><Relationship Id="rId9" Type="http://schemas.openxmlformats.org/officeDocument/2006/relationships/image" Target="../media/image25.png"/><Relationship Id="rId1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4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0.png"/><Relationship Id="rId11" Type="http://schemas.openxmlformats.org/officeDocument/2006/relationships/image" Target="../media/image43.png"/><Relationship Id="rId5" Type="http://schemas.openxmlformats.org/officeDocument/2006/relationships/image" Target="../media/image370.png"/><Relationship Id="rId15" Type="http://schemas.openxmlformats.org/officeDocument/2006/relationships/image" Target="../media/image46.png"/><Relationship Id="rId10" Type="http://schemas.openxmlformats.org/officeDocument/2006/relationships/image" Target="../media/image42.png"/><Relationship Id="rId4" Type="http://schemas.openxmlformats.org/officeDocument/2006/relationships/image" Target="../media/image360.png"/><Relationship Id="rId9" Type="http://schemas.openxmlformats.org/officeDocument/2006/relationships/image" Target="../media/image25.pn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1">
            <a:extLst>
              <a:ext uri="{FF2B5EF4-FFF2-40B4-BE49-F238E27FC236}">
                <a16:creationId xmlns:a16="http://schemas.microsoft.com/office/drawing/2014/main" id="{BBD8E640-F96A-F04B-8475-D466B20BBC81}"/>
              </a:ext>
            </a:extLst>
          </p:cNvPr>
          <p:cNvSpPr txBox="1"/>
          <p:nvPr/>
        </p:nvSpPr>
        <p:spPr>
          <a:xfrm>
            <a:off x="1142997" y="173950"/>
            <a:ext cx="9906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4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4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endParaRPr lang="fr-FR" sz="4400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  <a:p>
            <a:pPr algn="ctr"/>
            <a:r>
              <a:rPr lang="fr-FR" sz="4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the INCL code </a:t>
            </a:r>
            <a:endParaRPr lang="fr-FR" sz="4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506B1C4-F6E3-7B70-EE0E-5BC700532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066" y="3734128"/>
            <a:ext cx="1365862" cy="65106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BFA9365E-5977-88E7-DAB1-AA2FFCC4A7CD}"/>
              </a:ext>
            </a:extLst>
          </p:cNvPr>
          <p:cNvSpPr txBox="1"/>
          <p:nvPr/>
        </p:nvSpPr>
        <p:spPr>
          <a:xfrm>
            <a:off x="4985437" y="3353946"/>
            <a:ext cx="23072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Jean-Christophe David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F0F6ED-8794-4DB4-6CA6-ED6179CECF22}"/>
              </a:ext>
            </a:extLst>
          </p:cNvPr>
          <p:cNvSpPr txBox="1"/>
          <p:nvPr/>
        </p:nvSpPr>
        <p:spPr>
          <a:xfrm>
            <a:off x="4644532" y="6314718"/>
            <a:ext cx="298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16-18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2024 - </a:t>
            </a:r>
            <a:r>
              <a:rPr lang="fr-FR" dirty="0" err="1">
                <a:solidFill>
                  <a:schemeClr val="bg1"/>
                </a:solidFill>
              </a:rPr>
              <a:t>Cern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F272A7C-A5DE-0D73-9524-109E9478D31C}"/>
              </a:ext>
            </a:extLst>
          </p:cNvPr>
          <p:cNvSpPr txBox="1"/>
          <p:nvPr/>
        </p:nvSpPr>
        <p:spPr>
          <a:xfrm>
            <a:off x="2633867" y="5562605"/>
            <a:ext cx="7010399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2400" b="1" dirty="0" err="1">
                <a:solidFill>
                  <a:schemeClr val="bg1"/>
                </a:solidFill>
              </a:rPr>
              <a:t>Cosmic</a:t>
            </a:r>
            <a:r>
              <a:rPr lang="fr-FR" sz="2400" b="1" dirty="0">
                <a:solidFill>
                  <a:schemeClr val="bg1"/>
                </a:solidFill>
              </a:rPr>
              <a:t> Rays @ CERN</a:t>
            </a:r>
          </a:p>
        </p:txBody>
      </p:sp>
    </p:spTree>
    <p:extLst>
      <p:ext uri="{BB962C8B-B14F-4D97-AF65-F5344CB8AC3E}">
        <p14:creationId xmlns:p14="http://schemas.microsoft.com/office/powerpoint/2010/main" val="200089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5611197-434B-AE28-408F-DEFF825BE952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0A4F163B-9BA8-342C-96EF-F4DD5F97ED98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CFA7808-E2A1-CBA3-6661-E07C8AF105EF}"/>
              </a:ext>
            </a:extLst>
          </p:cNvPr>
          <p:cNvSpPr txBox="1"/>
          <p:nvPr/>
        </p:nvSpPr>
        <p:spPr>
          <a:xfrm>
            <a:off x="1153801" y="1800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INCL and </a:t>
            </a:r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Cosmic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Rays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E15B6B2-CA4B-39B5-3466-95FD62969B8F}"/>
              </a:ext>
            </a:extLst>
          </p:cNvPr>
          <p:cNvSpPr txBox="1"/>
          <p:nvPr/>
        </p:nvSpPr>
        <p:spPr>
          <a:xfrm>
            <a:off x="246487" y="923149"/>
            <a:ext cx="882525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INCL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r>
              <a:rPr lang="fr-FR" dirty="0">
                <a:solidFill>
                  <a:schemeClr val="bg1"/>
                </a:solidFill>
              </a:rPr>
              <a:t> range matches </a:t>
            </a:r>
            <a:r>
              <a:rPr lang="fr-FR" dirty="0" err="1">
                <a:solidFill>
                  <a:schemeClr val="bg1"/>
                </a:solidFill>
              </a:rPr>
              <a:t>CR’s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spectra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Main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/collaboration: </a:t>
            </a:r>
            <a:r>
              <a:rPr lang="fr-FR" dirty="0" err="1">
                <a:solidFill>
                  <a:schemeClr val="bg1"/>
                </a:solidFill>
              </a:rPr>
              <a:t>Meteorite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studies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I. </a:t>
            </a:r>
            <a:r>
              <a:rPr lang="fr-FR" dirty="0" err="1">
                <a:solidFill>
                  <a:schemeClr val="bg1"/>
                </a:solidFill>
              </a:rPr>
              <a:t>Leya</a:t>
            </a:r>
            <a:r>
              <a:rPr lang="fr-FR" dirty="0">
                <a:solidFill>
                  <a:schemeClr val="bg1"/>
                </a:solidFill>
              </a:rPr>
              <a:t> (Bern U.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000" dirty="0">
                <a:solidFill>
                  <a:schemeClr val="bg1"/>
                </a:solidFill>
              </a:rPr>
              <a:t> </a:t>
            </a:r>
          </a:p>
          <a:p>
            <a:pPr lvl="3"/>
            <a:r>
              <a:rPr lang="fr-FR" dirty="0">
                <a:solidFill>
                  <a:schemeClr val="bg1"/>
                </a:solidFill>
              </a:rPr>
              <a:t>A </a:t>
            </a:r>
            <a:r>
              <a:rPr lang="fr-FR" dirty="0" err="1">
                <a:solidFill>
                  <a:schemeClr val="bg1"/>
                </a:solidFill>
              </a:rPr>
              <a:t>review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paper</a:t>
            </a:r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i="1" dirty="0">
                <a:solidFill>
                  <a:schemeClr val="bg1"/>
                </a:solidFill>
              </a:rPr>
              <a:t>Spallation, </a:t>
            </a:r>
            <a:r>
              <a:rPr lang="fr-FR" i="1" dirty="0" err="1">
                <a:solidFill>
                  <a:schemeClr val="bg1"/>
                </a:solidFill>
              </a:rPr>
              <a:t>cosmic</a:t>
            </a:r>
            <a:r>
              <a:rPr lang="fr-FR" i="1" dirty="0">
                <a:solidFill>
                  <a:schemeClr val="bg1"/>
                </a:solidFill>
              </a:rPr>
              <a:t> rays, </a:t>
            </a:r>
            <a:r>
              <a:rPr lang="fr-FR" i="1" dirty="0" err="1">
                <a:solidFill>
                  <a:schemeClr val="bg1"/>
                </a:solidFill>
              </a:rPr>
              <a:t>meteorites</a:t>
            </a:r>
            <a:r>
              <a:rPr lang="fr-FR" i="1" dirty="0">
                <a:solidFill>
                  <a:schemeClr val="bg1"/>
                </a:solidFill>
              </a:rPr>
              <a:t>, and </a:t>
            </a:r>
            <a:r>
              <a:rPr lang="fr-FR" i="1" dirty="0" err="1">
                <a:solidFill>
                  <a:schemeClr val="bg1"/>
                </a:solidFill>
              </a:rPr>
              <a:t>planetology</a:t>
            </a:r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400" dirty="0">
                <a:solidFill>
                  <a:schemeClr val="bg1"/>
                </a:solidFill>
              </a:rPr>
              <a:t>                            		   J.-C. David and I. </a:t>
            </a:r>
            <a:r>
              <a:rPr lang="fr-FR" sz="1400" dirty="0" err="1">
                <a:solidFill>
                  <a:schemeClr val="bg1"/>
                </a:solidFill>
              </a:rPr>
              <a:t>Leya</a:t>
            </a:r>
            <a:r>
              <a:rPr lang="fr-FR" sz="1400" dirty="0">
                <a:solidFill>
                  <a:schemeClr val="bg1"/>
                </a:solidFill>
              </a:rPr>
              <a:t> / Prog. Part. </a:t>
            </a:r>
            <a:r>
              <a:rPr lang="fr-FR" sz="1400" dirty="0" err="1">
                <a:solidFill>
                  <a:schemeClr val="bg1"/>
                </a:solidFill>
              </a:rPr>
              <a:t>Nucl</a:t>
            </a:r>
            <a:r>
              <a:rPr lang="fr-FR" sz="1400" dirty="0">
                <a:solidFill>
                  <a:schemeClr val="bg1"/>
                </a:solidFill>
              </a:rPr>
              <a:t>. Phys. 109 (2019) 103711</a:t>
            </a:r>
          </a:p>
          <a:p>
            <a:endParaRPr lang="fr-FR" sz="1000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conclusions: </a:t>
            </a:r>
            <a:r>
              <a:rPr lang="fr-FR" dirty="0" err="1">
                <a:solidFill>
                  <a:schemeClr val="bg1"/>
                </a:solidFill>
              </a:rPr>
              <a:t>models</a:t>
            </a:r>
            <a:r>
              <a:rPr lang="fr-FR" dirty="0">
                <a:solidFill>
                  <a:schemeClr val="bg1"/>
                </a:solidFill>
              </a:rPr>
              <a:t> more </a:t>
            </a:r>
            <a:r>
              <a:rPr lang="fr-FR" dirty="0" err="1">
                <a:solidFill>
                  <a:schemeClr val="bg1"/>
                </a:solidFill>
              </a:rPr>
              <a:t>useful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accurate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ever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	     but </a:t>
            </a:r>
            <a:r>
              <a:rPr lang="fr-FR" dirty="0" err="1">
                <a:solidFill>
                  <a:schemeClr val="bg1"/>
                </a:solidFill>
              </a:rPr>
              <a:t>era</a:t>
            </a:r>
            <a:r>
              <a:rPr lang="fr-FR" dirty="0">
                <a:solidFill>
                  <a:schemeClr val="bg1"/>
                </a:solidFill>
              </a:rPr>
              <a:t> of </a:t>
            </a:r>
            <a:r>
              <a:rPr lang="fr-FR" dirty="0" err="1">
                <a:solidFill>
                  <a:schemeClr val="bg1"/>
                </a:solidFill>
              </a:rPr>
              <a:t>precision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Recently</a:t>
            </a:r>
            <a:r>
              <a:rPr lang="fr-FR" dirty="0">
                <a:solidFill>
                  <a:schemeClr val="bg1"/>
                </a:solidFill>
              </a:rPr>
              <a:t> have been </a:t>
            </a:r>
            <a:r>
              <a:rPr lang="fr-FR" dirty="0" err="1">
                <a:solidFill>
                  <a:schemeClr val="bg1"/>
                </a:solidFill>
              </a:rPr>
              <a:t>asked</a:t>
            </a:r>
            <a:r>
              <a:rPr lang="fr-FR" dirty="0">
                <a:solidFill>
                  <a:schemeClr val="bg1"/>
                </a:solidFill>
              </a:rPr>
              <a:t> to put </a:t>
            </a:r>
            <a:r>
              <a:rPr lang="fr-FR" dirty="0" err="1">
                <a:solidFill>
                  <a:schemeClr val="bg1"/>
                </a:solidFill>
              </a:rPr>
              <a:t>pbar</a:t>
            </a:r>
            <a:r>
              <a:rPr lang="fr-FR" dirty="0">
                <a:solidFill>
                  <a:schemeClr val="bg1"/>
                </a:solidFill>
              </a:rPr>
              <a:t> (AD, FAIR)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So if </a:t>
            </a:r>
            <a:r>
              <a:rPr lang="fr-FR" dirty="0" err="1">
                <a:solidFill>
                  <a:schemeClr val="bg1"/>
                </a:solidFill>
              </a:rPr>
              <a:t>pbar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err="1">
                <a:solidFill>
                  <a:schemeClr val="bg1"/>
                </a:solidFill>
              </a:rPr>
              <a:t>why</a:t>
            </a:r>
            <a:r>
              <a:rPr lang="fr-FR" dirty="0">
                <a:solidFill>
                  <a:schemeClr val="bg1"/>
                </a:solidFill>
              </a:rPr>
              <a:t> not </a:t>
            </a:r>
            <a:r>
              <a:rPr lang="fr-FR" dirty="0" err="1">
                <a:solidFill>
                  <a:schemeClr val="bg1"/>
                </a:solidFill>
              </a:rPr>
              <a:t>nbar</a:t>
            </a:r>
            <a:r>
              <a:rPr lang="fr-FR" dirty="0">
                <a:solidFill>
                  <a:schemeClr val="bg1"/>
                </a:solidFill>
              </a:rPr>
              <a:t>?</a:t>
            </a:r>
          </a:p>
          <a:p>
            <a:r>
              <a:rPr lang="fr-FR" dirty="0">
                <a:solidFill>
                  <a:schemeClr val="bg1"/>
                </a:solidFill>
              </a:rPr>
              <a:t>				              for DM </a:t>
            </a:r>
            <a:r>
              <a:rPr lang="fr-FR" dirty="0" err="1">
                <a:solidFill>
                  <a:schemeClr val="bg1"/>
                </a:solidFill>
              </a:rPr>
              <a:t>experiments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dirty="0" err="1">
                <a:solidFill>
                  <a:schemeClr val="bg1"/>
                </a:solidFill>
              </a:rPr>
              <a:t>Then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antideuteron</a:t>
            </a:r>
            <a:r>
              <a:rPr lang="fr-FR" dirty="0">
                <a:solidFill>
                  <a:schemeClr val="bg1"/>
                </a:solidFill>
              </a:rPr>
              <a:t>, anti-</a:t>
            </a: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		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74C634C-1DC7-136F-7537-EF7279CE0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071" y="3516680"/>
            <a:ext cx="2919346" cy="3246015"/>
          </a:xfrm>
          <a:prstGeom prst="rect">
            <a:avLst/>
          </a:prstGeom>
        </p:spPr>
      </p:pic>
      <p:sp>
        <p:nvSpPr>
          <p:cNvPr id="16" name="Virage 15">
            <a:extLst>
              <a:ext uri="{FF2B5EF4-FFF2-40B4-BE49-F238E27FC236}">
                <a16:creationId xmlns:a16="http://schemas.microsoft.com/office/drawing/2014/main" id="{CE2AB039-D3C6-CA5E-B02F-1A250A710A25}"/>
              </a:ext>
            </a:extLst>
          </p:cNvPr>
          <p:cNvSpPr/>
          <p:nvPr/>
        </p:nvSpPr>
        <p:spPr>
          <a:xfrm flipV="1">
            <a:off x="1128397" y="2363819"/>
            <a:ext cx="496112" cy="35019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Accolade ouvrante 35">
            <a:extLst>
              <a:ext uri="{FF2B5EF4-FFF2-40B4-BE49-F238E27FC236}">
                <a16:creationId xmlns:a16="http://schemas.microsoft.com/office/drawing/2014/main" id="{A9CC4A34-E866-6EEE-EA05-FA4A300440EC}"/>
              </a:ext>
            </a:extLst>
          </p:cNvPr>
          <p:cNvSpPr/>
          <p:nvPr/>
        </p:nvSpPr>
        <p:spPr>
          <a:xfrm flipH="1">
            <a:off x="4134244" y="4819898"/>
            <a:ext cx="252920" cy="758759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2380940-8B71-1632-C1EF-3B61D86CCDA4}"/>
              </a:ext>
            </a:extLst>
          </p:cNvPr>
          <p:cNvSpPr/>
          <p:nvPr/>
        </p:nvSpPr>
        <p:spPr>
          <a:xfrm>
            <a:off x="8018249" y="4931922"/>
            <a:ext cx="590730" cy="690665"/>
          </a:xfrm>
          <a:prstGeom prst="ellipse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254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276E7-30C7-6BF1-F7D9-9042BD77F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CA0A026-B009-45CE-126E-CDD876CA6112}"/>
              </a:ext>
            </a:extLst>
          </p:cNvPr>
          <p:cNvSpPr txBox="1"/>
          <p:nvPr/>
        </p:nvSpPr>
        <p:spPr>
          <a:xfrm>
            <a:off x="1152942" y="1638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</p:txBody>
      </p: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8629A086-27BF-0FC6-A31C-4A6B143D2137}"/>
              </a:ext>
            </a:extLst>
          </p:cNvPr>
          <p:cNvGrpSpPr/>
          <p:nvPr/>
        </p:nvGrpSpPr>
        <p:grpSpPr>
          <a:xfrm>
            <a:off x="685142" y="1813251"/>
            <a:ext cx="3056230" cy="1146815"/>
            <a:chOff x="-403429" y="1431230"/>
            <a:chExt cx="3056230" cy="1146815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4CCDDB94-4D07-7146-41C3-88C2380D1989}"/>
                </a:ext>
              </a:extLst>
            </p:cNvPr>
            <p:cNvGrpSpPr/>
            <p:nvPr/>
          </p:nvGrpSpPr>
          <p:grpSpPr>
            <a:xfrm>
              <a:off x="-403429" y="1709867"/>
              <a:ext cx="3056230" cy="868178"/>
              <a:chOff x="-414446" y="1709867"/>
              <a:chExt cx="3056230" cy="868178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20654589-AFC5-E26B-B4DE-261A6A2AA3F5}"/>
                  </a:ext>
                </a:extLst>
              </p:cNvPr>
              <p:cNvGrpSpPr/>
              <p:nvPr/>
            </p:nvGrpSpPr>
            <p:grpSpPr>
              <a:xfrm>
                <a:off x="616944" y="1736289"/>
                <a:ext cx="2024840" cy="841756"/>
                <a:chOff x="683046" y="1670187"/>
                <a:chExt cx="2024840" cy="841756"/>
              </a:xfrm>
            </p:grpSpPr>
            <p:sp>
              <p:nvSpPr>
                <p:cNvPr id="2" name="Ellipse 1">
                  <a:extLst>
                    <a:ext uri="{FF2B5EF4-FFF2-40B4-BE49-F238E27FC236}">
                      <a16:creationId xmlns:a16="http://schemas.microsoft.com/office/drawing/2014/main" id="{B23E618D-E745-FFB8-D3B0-64B9B5ED1218}"/>
                    </a:ext>
                  </a:extLst>
                </p:cNvPr>
                <p:cNvSpPr/>
                <p:nvPr/>
              </p:nvSpPr>
              <p:spPr>
                <a:xfrm>
                  <a:off x="1915886" y="1719943"/>
                  <a:ext cx="792000" cy="79200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6DA1E6">
                        <a:lumMod val="82087"/>
                        <a:lumOff val="17913"/>
                      </a:srgbClr>
                    </a:gs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" name="Connecteur droit 7">
                  <a:extLst>
                    <a:ext uri="{FF2B5EF4-FFF2-40B4-BE49-F238E27FC236}">
                      <a16:creationId xmlns:a16="http://schemas.microsoft.com/office/drawing/2014/main" id="{9ACF0253-DF96-7F22-EE0B-378201F704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81743" y="2111829"/>
                  <a:ext cx="1404257" cy="0"/>
                </a:xfrm>
                <a:prstGeom prst="line">
                  <a:avLst/>
                </a:prstGeom>
                <a:ln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cteur droit avec flèche 13">
                  <a:extLst>
                    <a:ext uri="{FF2B5EF4-FFF2-40B4-BE49-F238E27FC236}">
                      <a16:creationId xmlns:a16="http://schemas.microsoft.com/office/drawing/2014/main" id="{625871FB-AA9E-41A2-71D5-B332337064F9}"/>
                    </a:ext>
                  </a:extLst>
                </p:cNvPr>
                <p:cNvCxnSpPr>
                  <a:stCxn id="11" idx="2"/>
                </p:cNvCxnSpPr>
                <p:nvPr/>
              </p:nvCxnSpPr>
              <p:spPr>
                <a:xfrm flipV="1">
                  <a:off x="2285999" y="1824425"/>
                  <a:ext cx="146568" cy="129569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>
                  <a:extLst>
                    <a:ext uri="{FF2B5EF4-FFF2-40B4-BE49-F238E27FC236}">
                      <a16:creationId xmlns:a16="http://schemas.microsoft.com/office/drawing/2014/main" id="{72C31453-D236-74BD-6537-C5138D1331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5999" y="1958796"/>
                  <a:ext cx="146568" cy="153033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avec flèche 17">
                  <a:extLst>
                    <a:ext uri="{FF2B5EF4-FFF2-40B4-BE49-F238E27FC236}">
                      <a16:creationId xmlns:a16="http://schemas.microsoft.com/office/drawing/2014/main" id="{14E18E4B-2269-D5B4-2785-E86BF28D7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17559" y="1949409"/>
                  <a:ext cx="163702" cy="0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BB10EA66-DE76-B981-C1A2-F75F968AE891}"/>
                    </a:ext>
                  </a:extLst>
                </p:cNvPr>
                <p:cNvSpPr txBox="1"/>
                <p:nvPr/>
              </p:nvSpPr>
              <p:spPr>
                <a:xfrm>
                  <a:off x="683046" y="1681204"/>
                  <a:ext cx="23127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  <p:cxnSp>
              <p:nvCxnSpPr>
                <p:cNvPr id="24" name="Connecteur droit avec flèche 23">
                  <a:extLst>
                    <a:ext uri="{FF2B5EF4-FFF2-40B4-BE49-F238E27FC236}">
                      <a16:creationId xmlns:a16="http://schemas.microsoft.com/office/drawing/2014/main" id="{D9A6A55B-E05E-6ACC-7458-CE065B0B1D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8827" y="1670187"/>
                  <a:ext cx="0" cy="43062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54834092-7009-6D80-6A2D-ACAE6D86FBD6}"/>
                  </a:ext>
                </a:extLst>
              </p:cNvPr>
              <p:cNvSpPr/>
              <p:nvPr/>
            </p:nvSpPr>
            <p:spPr>
              <a:xfrm>
                <a:off x="-414446" y="1709867"/>
                <a:ext cx="2634343" cy="620457"/>
              </a:xfrm>
              <a:prstGeom prst="arc">
                <a:avLst>
                  <a:gd name="adj1" fmla="val 16103185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040F5B46-8816-A434-A781-3E5B95B3D9B0}"/>
                </a:ext>
              </a:extLst>
            </p:cNvPr>
            <p:cNvGrpSpPr/>
            <p:nvPr/>
          </p:nvGrpSpPr>
          <p:grpSpPr>
            <a:xfrm>
              <a:off x="1240318" y="1431230"/>
              <a:ext cx="283029" cy="276999"/>
              <a:chOff x="3951516" y="3472544"/>
              <a:chExt cx="283029" cy="276999"/>
            </a:xfrm>
          </p:grpSpPr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3EE3316B-706F-F270-FFB1-BE3A6330184A}"/>
                  </a:ext>
                </a:extLst>
              </p:cNvPr>
              <p:cNvSpPr txBox="1"/>
              <p:nvPr/>
            </p:nvSpPr>
            <p:spPr>
              <a:xfrm>
                <a:off x="3951516" y="347254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</a:t>
                </a:r>
              </a:p>
            </p:txBody>
          </p: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1E2A198B-4EA6-FFC2-AB4E-BC69D71A398F}"/>
                  </a:ext>
                </a:extLst>
              </p:cNvPr>
              <p:cNvCxnSpPr/>
              <p:nvPr/>
            </p:nvCxnSpPr>
            <p:spPr>
              <a:xfrm>
                <a:off x="3962400" y="351608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0EE737B6-ED5B-7E4F-92D2-7865F565C824}"/>
              </a:ext>
            </a:extLst>
          </p:cNvPr>
          <p:cNvGrpSpPr/>
          <p:nvPr/>
        </p:nvGrpSpPr>
        <p:grpSpPr>
          <a:xfrm>
            <a:off x="6417223" y="1303375"/>
            <a:ext cx="4003817" cy="2788828"/>
            <a:chOff x="4481928" y="440537"/>
            <a:chExt cx="4003817" cy="2788828"/>
          </a:xfrm>
        </p:grpSpPr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A28E45E2-82B5-3EE6-41F6-202B47F0336E}"/>
                </a:ext>
              </a:extLst>
            </p:cNvPr>
            <p:cNvGrpSpPr/>
            <p:nvPr/>
          </p:nvGrpSpPr>
          <p:grpSpPr>
            <a:xfrm>
              <a:off x="4481928" y="440537"/>
              <a:ext cx="4003817" cy="2788828"/>
              <a:chOff x="4481928" y="440537"/>
              <a:chExt cx="4003817" cy="2788828"/>
            </a:xfrm>
          </p:grpSpPr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06F04E3B-8C44-19C7-E0E5-5F92F5EE7AF6}"/>
                  </a:ext>
                </a:extLst>
              </p:cNvPr>
              <p:cNvGrpSpPr/>
              <p:nvPr/>
            </p:nvGrpSpPr>
            <p:grpSpPr>
              <a:xfrm>
                <a:off x="4481928" y="440537"/>
                <a:ext cx="4003817" cy="2788828"/>
                <a:chOff x="4231557" y="549395"/>
                <a:chExt cx="4003817" cy="2788828"/>
              </a:xfrm>
            </p:grpSpPr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8E896D21-C976-87B1-7A5D-062A75F65DC8}"/>
                    </a:ext>
                  </a:extLst>
                </p:cNvPr>
                <p:cNvSpPr/>
                <p:nvPr/>
              </p:nvSpPr>
              <p:spPr>
                <a:xfrm>
                  <a:off x="6759374" y="1862223"/>
                  <a:ext cx="792000" cy="79200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6DA1E6">
                        <a:lumMod val="82087"/>
                        <a:lumOff val="17913"/>
                      </a:srgbClr>
                    </a:gs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4" name="Connecteur droit avec flèche 33">
                  <a:extLst>
                    <a:ext uri="{FF2B5EF4-FFF2-40B4-BE49-F238E27FC236}">
                      <a16:creationId xmlns:a16="http://schemas.microsoft.com/office/drawing/2014/main" id="{1FC3B5C6-EA0A-D79D-FC24-8600B0069B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20164" y="1900603"/>
                  <a:ext cx="146568" cy="129569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avec flèche 34">
                  <a:extLst>
                    <a:ext uri="{FF2B5EF4-FFF2-40B4-BE49-F238E27FC236}">
                      <a16:creationId xmlns:a16="http://schemas.microsoft.com/office/drawing/2014/main" id="{EA722411-4DD0-CE15-06F1-BB560A0B9C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20164" y="2034974"/>
                  <a:ext cx="146568" cy="153033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avec flèche 35">
                  <a:extLst>
                    <a:ext uri="{FF2B5EF4-FFF2-40B4-BE49-F238E27FC236}">
                      <a16:creationId xmlns:a16="http://schemas.microsoft.com/office/drawing/2014/main" id="{CAA97DB0-8839-295F-6576-05C328443D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51724" y="2025587"/>
                  <a:ext cx="163702" cy="0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Ellipse 38">
                  <a:extLst>
                    <a:ext uri="{FF2B5EF4-FFF2-40B4-BE49-F238E27FC236}">
                      <a16:creationId xmlns:a16="http://schemas.microsoft.com/office/drawing/2014/main" id="{C969D991-E13D-2399-11E8-65EAAA9EDE9E}"/>
                    </a:ext>
                  </a:extLst>
                </p:cNvPr>
                <p:cNvSpPr/>
                <p:nvPr/>
              </p:nvSpPr>
              <p:spPr>
                <a:xfrm>
                  <a:off x="6075374" y="1178223"/>
                  <a:ext cx="2160000" cy="2160000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  <a:alpha val="21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65F80350-FD1A-DBDB-BF85-FC575D05FC5E}"/>
                    </a:ext>
                  </a:extLst>
                </p:cNvPr>
                <p:cNvCxnSpPr>
                  <a:cxnSpLocks/>
                  <a:stCxn id="39" idx="1"/>
                  <a:endCxn id="39" idx="1"/>
                </p:cNvCxnSpPr>
                <p:nvPr/>
              </p:nvCxnSpPr>
              <p:spPr>
                <a:xfrm>
                  <a:off x="6391699" y="1494548"/>
                  <a:ext cx="0" cy="0"/>
                </a:xfrm>
                <a:prstGeom prst="line">
                  <a:avLst/>
                </a:prstGeom>
                <a:ln w="635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en angle 42">
                  <a:extLst>
                    <a:ext uri="{FF2B5EF4-FFF2-40B4-BE49-F238E27FC236}">
                      <a16:creationId xmlns:a16="http://schemas.microsoft.com/office/drawing/2014/main" id="{C8B5DD5C-3B9B-ABDB-DDDF-B0F107B09CCE}"/>
                    </a:ext>
                  </a:extLst>
                </p:cNvPr>
                <p:cNvCxnSpPr>
                  <a:cxnSpLocks/>
                  <a:stCxn id="39" idx="1"/>
                </p:cNvCxnSpPr>
                <p:nvPr/>
              </p:nvCxnSpPr>
              <p:spPr>
                <a:xfrm rot="16200000" flipH="1">
                  <a:off x="6413165" y="1473082"/>
                  <a:ext cx="143274" cy="186207"/>
                </a:xfrm>
                <a:prstGeom prst="bentConnector4">
                  <a:avLst>
                    <a:gd name="adj1" fmla="val 4131"/>
                    <a:gd name="adj2" fmla="val 56426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en angle 51">
                  <a:extLst>
                    <a:ext uri="{FF2B5EF4-FFF2-40B4-BE49-F238E27FC236}">
                      <a16:creationId xmlns:a16="http://schemas.microsoft.com/office/drawing/2014/main" id="{1BE92BF0-2922-8AD6-02AC-3CFC4B52D4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596086" y="1609451"/>
                  <a:ext cx="143274" cy="186207"/>
                </a:xfrm>
                <a:prstGeom prst="bentConnector4">
                  <a:avLst>
                    <a:gd name="adj1" fmla="val 4131"/>
                    <a:gd name="adj2" fmla="val 56426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en angle 52">
                  <a:extLst>
                    <a:ext uri="{FF2B5EF4-FFF2-40B4-BE49-F238E27FC236}">
                      <a16:creationId xmlns:a16="http://schemas.microsoft.com/office/drawing/2014/main" id="{BC694544-BB5A-A1E7-E7F7-B96742FD37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724193" y="1808201"/>
                  <a:ext cx="244000" cy="179695"/>
                </a:xfrm>
                <a:prstGeom prst="bentConnector3">
                  <a:avLst>
                    <a:gd name="adj1" fmla="val 50000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1111EA00-6763-1D22-8FFC-AE91C624BA90}"/>
                    </a:ext>
                  </a:extLst>
                </p:cNvPr>
                <p:cNvSpPr/>
                <p:nvPr/>
              </p:nvSpPr>
              <p:spPr>
                <a:xfrm rot="7738970">
                  <a:off x="5273637" y="-492685"/>
                  <a:ext cx="354825" cy="2438985"/>
                </a:xfrm>
                <a:prstGeom prst="arc">
                  <a:avLst>
                    <a:gd name="adj1" fmla="val 16200000"/>
                    <a:gd name="adj2" fmla="val 2105389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05139C30-62E4-5295-76ED-FB673DA792A9}"/>
                  </a:ext>
                </a:extLst>
              </p:cNvPr>
              <p:cNvSpPr txBox="1"/>
              <p:nvPr/>
            </p:nvSpPr>
            <p:spPr>
              <a:xfrm>
                <a:off x="7846108" y="1337393"/>
                <a:ext cx="4622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e</a:t>
                </a:r>
                <a:r>
                  <a:rPr lang="fr-FR" baseline="30000" dirty="0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63696404-E5B1-8D3F-9FD0-37E84A695989}"/>
                </a:ext>
              </a:extLst>
            </p:cNvPr>
            <p:cNvGrpSpPr/>
            <p:nvPr/>
          </p:nvGrpSpPr>
          <p:grpSpPr>
            <a:xfrm>
              <a:off x="5559905" y="855045"/>
              <a:ext cx="283029" cy="276999"/>
              <a:chOff x="3951516" y="3472544"/>
              <a:chExt cx="283029" cy="276999"/>
            </a:xfrm>
          </p:grpSpPr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D2FDDF79-9E69-4855-0B4E-3C16F3227E09}"/>
                  </a:ext>
                </a:extLst>
              </p:cNvPr>
              <p:cNvSpPr txBox="1"/>
              <p:nvPr/>
            </p:nvSpPr>
            <p:spPr>
              <a:xfrm>
                <a:off x="3951516" y="347254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</a:t>
                </a:r>
              </a:p>
            </p:txBody>
          </p: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2977DCD9-8800-654D-B5AC-CF4AD6E1E401}"/>
                  </a:ext>
                </a:extLst>
              </p:cNvPr>
              <p:cNvCxnSpPr/>
              <p:nvPr/>
            </p:nvCxnSpPr>
            <p:spPr>
              <a:xfrm>
                <a:off x="3962400" y="351608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id="{F050E6E0-6FEF-0794-5DAF-D4EF9A084541}"/>
              </a:ext>
            </a:extLst>
          </p:cNvPr>
          <p:cNvSpPr txBox="1"/>
          <p:nvPr/>
        </p:nvSpPr>
        <p:spPr>
          <a:xfrm>
            <a:off x="1294747" y="943595"/>
            <a:ext cx="263434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=200 MeV &lt; E &lt; 10 </a:t>
            </a:r>
            <a:r>
              <a:rPr lang="fr-FR" sz="1600" dirty="0" err="1">
                <a:solidFill>
                  <a:schemeClr val="bg1"/>
                </a:solidFill>
              </a:rPr>
              <a:t>GeV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B9EBD475-3E11-3D35-38CA-929DAA75EB0A}"/>
              </a:ext>
            </a:extLst>
          </p:cNvPr>
          <p:cNvSpPr txBox="1"/>
          <p:nvPr/>
        </p:nvSpPr>
        <p:spPr>
          <a:xfrm>
            <a:off x="8853388" y="916745"/>
            <a:ext cx="21191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E &lt; </a:t>
            </a:r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 200 MeV</a:t>
            </a:r>
          </a:p>
        </p:txBody>
      </p: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233491AF-D44B-8158-CE5A-7367616994FF}"/>
              </a:ext>
            </a:extLst>
          </p:cNvPr>
          <p:cNvGrpSpPr/>
          <p:nvPr/>
        </p:nvGrpSpPr>
        <p:grpSpPr>
          <a:xfrm>
            <a:off x="1371601" y="4016832"/>
            <a:ext cx="4201886" cy="2308324"/>
            <a:chOff x="228601" y="3429000"/>
            <a:chExt cx="4201886" cy="2308324"/>
          </a:xfrm>
        </p:grpSpPr>
        <p:grpSp>
          <p:nvGrpSpPr>
            <p:cNvPr id="76" name="Groupe 75">
              <a:extLst>
                <a:ext uri="{FF2B5EF4-FFF2-40B4-BE49-F238E27FC236}">
                  <a16:creationId xmlns:a16="http://schemas.microsoft.com/office/drawing/2014/main" id="{0503DB56-2A21-FD95-3507-CC346A4B0523}"/>
                </a:ext>
              </a:extLst>
            </p:cNvPr>
            <p:cNvGrpSpPr/>
            <p:nvPr/>
          </p:nvGrpSpPr>
          <p:grpSpPr>
            <a:xfrm>
              <a:off x="228601" y="3429000"/>
              <a:ext cx="4201886" cy="2308324"/>
              <a:chOff x="228601" y="3429000"/>
              <a:chExt cx="4201886" cy="2308324"/>
            </a:xfrm>
          </p:grpSpPr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C88226B7-86BE-90C2-7516-1307B5E401EE}"/>
                  </a:ext>
                </a:extLst>
              </p:cNvPr>
              <p:cNvSpPr txBox="1"/>
              <p:nvPr/>
            </p:nvSpPr>
            <p:spPr>
              <a:xfrm>
                <a:off x="228601" y="3429000"/>
                <a:ext cx="420188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>
                    <a:solidFill>
                      <a:schemeClr val="bg1"/>
                    </a:solidFill>
                  </a:rPr>
                  <a:t>Main </a:t>
                </a:r>
                <a:r>
                  <a:rPr lang="fr-FR" u="sng" dirty="0" err="1">
                    <a:solidFill>
                      <a:schemeClr val="bg1"/>
                    </a:solidFill>
                  </a:rPr>
                  <a:t>ingredients</a:t>
                </a:r>
                <a:endParaRPr lang="fr-FR" u="sng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Cross sections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Elastic</a:t>
                </a:r>
                <a:endParaRPr lang="fr-FR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Annihilation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Production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Charge exchange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Final </a:t>
                </a:r>
                <a:r>
                  <a:rPr lang="fr-FR" dirty="0" err="1">
                    <a:solidFill>
                      <a:schemeClr val="bg1"/>
                    </a:solidFill>
                  </a:rPr>
                  <a:t>products</a:t>
                </a:r>
                <a:r>
                  <a:rPr lang="fr-FR" dirty="0">
                    <a:solidFill>
                      <a:schemeClr val="bg1"/>
                    </a:solidFill>
                  </a:rPr>
                  <a:t> (types; </a:t>
                </a:r>
                <a:r>
                  <a:rPr lang="fr-FR" dirty="0" err="1">
                    <a:solidFill>
                      <a:schemeClr val="bg1"/>
                    </a:solidFill>
                  </a:rPr>
                  <a:t>momenta</a:t>
                </a:r>
                <a:r>
                  <a:rPr lang="fr-FR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Potential</a:t>
                </a:r>
                <a:r>
                  <a:rPr lang="fr-FR" dirty="0">
                    <a:solidFill>
                      <a:schemeClr val="bg1"/>
                    </a:solidFill>
                  </a:rPr>
                  <a:t> (    )</a:t>
                </a:r>
              </a:p>
            </p:txBody>
          </p: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B1F1245A-5CA8-4E76-3D3E-B840D4F4AA5C}"/>
                  </a:ext>
                </a:extLst>
              </p:cNvPr>
              <p:cNvSpPr txBox="1"/>
              <p:nvPr/>
            </p:nvSpPr>
            <p:spPr>
              <a:xfrm>
                <a:off x="2040024" y="5386300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</p:grp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6AC473E-4611-2734-FB4D-F42F3DA3785A}"/>
                </a:ext>
              </a:extLst>
            </p:cNvPr>
            <p:cNvCxnSpPr/>
            <p:nvPr/>
          </p:nvCxnSpPr>
          <p:spPr>
            <a:xfrm>
              <a:off x="2050908" y="5429842"/>
              <a:ext cx="108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ZoneTexte 84">
            <a:extLst>
              <a:ext uri="{FF2B5EF4-FFF2-40B4-BE49-F238E27FC236}">
                <a16:creationId xmlns:a16="http://schemas.microsoft.com/office/drawing/2014/main" id="{6A984BCE-A7DC-E464-28BD-CECEDF0EC96A}"/>
              </a:ext>
            </a:extLst>
          </p:cNvPr>
          <p:cNvSpPr txBox="1"/>
          <p:nvPr/>
        </p:nvSpPr>
        <p:spPr>
          <a:xfrm>
            <a:off x="6618515" y="4342239"/>
            <a:ext cx="4201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chemeClr val="bg1"/>
                </a:solidFill>
              </a:rPr>
              <a:t>Main </a:t>
            </a:r>
            <a:r>
              <a:rPr lang="fr-FR" u="sng" dirty="0" err="1">
                <a:solidFill>
                  <a:schemeClr val="bg1"/>
                </a:solidFill>
              </a:rPr>
              <a:t>ingredients</a:t>
            </a:r>
            <a:endParaRPr lang="fr-FR" u="sng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Annihilation </a:t>
            </a:r>
            <a:r>
              <a:rPr lang="fr-FR" dirty="0" err="1">
                <a:solidFill>
                  <a:schemeClr val="bg1"/>
                </a:solidFill>
              </a:rPr>
              <a:t>nucleon</a:t>
            </a:r>
            <a:r>
              <a:rPr lang="fr-FR" dirty="0">
                <a:solidFill>
                  <a:schemeClr val="bg1"/>
                </a:solidFill>
              </a:rPr>
              <a:t> (p or 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Position of the Annihilation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Final </a:t>
            </a:r>
            <a:r>
              <a:rPr lang="fr-FR" dirty="0" err="1">
                <a:solidFill>
                  <a:schemeClr val="bg1"/>
                </a:solidFill>
              </a:rPr>
              <a:t>products</a:t>
            </a:r>
            <a:r>
              <a:rPr lang="fr-FR" dirty="0">
                <a:solidFill>
                  <a:schemeClr val="bg1"/>
                </a:solidFill>
              </a:rPr>
              <a:t> (types; </a:t>
            </a:r>
            <a:r>
              <a:rPr lang="fr-FR" dirty="0" err="1">
                <a:solidFill>
                  <a:schemeClr val="bg1"/>
                </a:solidFill>
              </a:rPr>
              <a:t>momenta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0B078592-4E38-2AB8-8771-5E22E36A172C}"/>
              </a:ext>
            </a:extLst>
          </p:cNvPr>
          <p:cNvCxnSpPr/>
          <p:nvPr/>
        </p:nvCxnSpPr>
        <p:spPr>
          <a:xfrm>
            <a:off x="5932714" y="914401"/>
            <a:ext cx="0" cy="5336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36C136AA-73E3-0AC4-56F0-FADBC0C13DAB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56AC099E-111C-E2C5-190F-7CDB822399CC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770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C81F5-8ACA-5726-8FAF-8C5478357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2BD45C7-E253-E230-C44E-915C4C8E0310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7973825-C81B-D77F-957A-546B9E8B446E}"/>
              </a:ext>
            </a:extLst>
          </p:cNvPr>
          <p:cNvSpPr txBox="1"/>
          <p:nvPr/>
        </p:nvSpPr>
        <p:spPr>
          <a:xfrm>
            <a:off x="1240200" y="518401"/>
            <a:ext cx="248651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Charged</a:t>
            </a:r>
            <a:r>
              <a:rPr lang="fr-FR" sz="2400" dirty="0"/>
              <a:t> </a:t>
            </a:r>
            <a:r>
              <a:rPr lang="fr-FR" sz="2400" dirty="0" err="1"/>
              <a:t>particles</a:t>
            </a:r>
            <a:endParaRPr lang="fr-FR" sz="2400" dirty="0"/>
          </a:p>
          <a:p>
            <a:pPr algn="ctr"/>
            <a:r>
              <a:rPr lang="fr-FR" sz="2400" dirty="0"/>
              <a:t>production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61BB930-0EBA-E5FF-8ADD-A29E70BFBB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572"/>
          <a:stretch/>
        </p:blipFill>
        <p:spPr>
          <a:xfrm>
            <a:off x="6281376" y="1402142"/>
            <a:ext cx="4547071" cy="455562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78A6003-1BDC-5991-8595-EF528C2F8B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302"/>
          <a:stretch/>
        </p:blipFill>
        <p:spPr>
          <a:xfrm>
            <a:off x="1240201" y="2558725"/>
            <a:ext cx="4547071" cy="224245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5CC915A-592C-3D4C-74BE-6755005E2B2F}"/>
              </a:ext>
            </a:extLst>
          </p:cNvPr>
          <p:cNvSpPr txBox="1"/>
          <p:nvPr/>
        </p:nvSpPr>
        <p:spPr>
          <a:xfrm>
            <a:off x="9968024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E395D97-145E-E7E1-6F83-7B9DAF853184}"/>
              </a:ext>
            </a:extLst>
          </p:cNvPr>
          <p:cNvGrpSpPr/>
          <p:nvPr/>
        </p:nvGrpSpPr>
        <p:grpSpPr>
          <a:xfrm>
            <a:off x="1363554" y="1630894"/>
            <a:ext cx="1585768" cy="369332"/>
            <a:chOff x="220554" y="1630894"/>
            <a:chExt cx="1585768" cy="369332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5D301C74-6A6C-A560-4356-BFBEB11156B3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CA9B830F-E2F1-D450-EA79-276F128CCF98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1BC27651-44DA-B6F7-4B8A-A0BFB57C7B88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90A7C23-3A8E-501A-52EF-B0F515EEEF7B}"/>
                </a:ext>
              </a:extLst>
            </p:cNvPr>
            <p:cNvSpPr txBox="1"/>
            <p:nvPr/>
          </p:nvSpPr>
          <p:spPr>
            <a:xfrm>
              <a:off x="285866" y="1630894"/>
              <a:ext cx="1520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(4 </a:t>
              </a:r>
              <a:r>
                <a:rPr lang="fr-FR" dirty="0" err="1">
                  <a:solidFill>
                    <a:schemeClr val="bg1"/>
                  </a:solidFill>
                </a:rPr>
                <a:t>GeV</a:t>
              </a:r>
              <a:r>
                <a:rPr lang="fr-FR" dirty="0">
                  <a:solidFill>
                    <a:schemeClr val="bg1"/>
                  </a:solidFill>
                </a:rPr>
                <a:t>/c) + Ta</a:t>
              </a:r>
            </a:p>
          </p:txBody>
        </p: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040D4288-26A0-987A-522F-CF0188B414A6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92E11D89-E5F3-928D-0DFE-33BF8B1D4021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3F5EA2-5AF7-C35E-4154-7108D57A43AF}"/>
              </a:ext>
            </a:extLst>
          </p:cNvPr>
          <p:cNvSpPr/>
          <p:nvPr/>
        </p:nvSpPr>
        <p:spPr>
          <a:xfrm>
            <a:off x="9328133" y="1349398"/>
            <a:ext cx="795533" cy="28149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1967FE0-15FB-A8EF-BD14-4C6A8A2D87AA}"/>
              </a:ext>
            </a:extLst>
          </p:cNvPr>
          <p:cNvSpPr/>
          <p:nvPr/>
        </p:nvSpPr>
        <p:spPr>
          <a:xfrm>
            <a:off x="9441621" y="3671073"/>
            <a:ext cx="795533" cy="28149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473C84-1429-A195-9A21-97F80B9E9F38}"/>
              </a:ext>
            </a:extLst>
          </p:cNvPr>
          <p:cNvSpPr txBox="1"/>
          <p:nvPr/>
        </p:nvSpPr>
        <p:spPr>
          <a:xfrm>
            <a:off x="1898627" y="4802354"/>
            <a:ext cx="3230217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OK (</a:t>
            </a:r>
            <a:r>
              <a:rPr lang="fr-FR" dirty="0" err="1">
                <a:solidFill>
                  <a:schemeClr val="bg1"/>
                </a:solidFill>
              </a:rPr>
              <a:t>low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multiplicity</a:t>
            </a:r>
            <a:r>
              <a:rPr lang="fr-FR" dirty="0">
                <a:solidFill>
                  <a:schemeClr val="bg1"/>
                </a:solidFill>
              </a:rPr>
              <a:t> a </a:t>
            </a:r>
            <a:r>
              <a:rPr lang="fr-FR" dirty="0" err="1">
                <a:solidFill>
                  <a:schemeClr val="bg1"/>
                </a:solidFill>
              </a:rPr>
              <a:t>little</a:t>
            </a:r>
            <a:r>
              <a:rPr lang="fr-FR" dirty="0">
                <a:solidFill>
                  <a:schemeClr val="bg1"/>
                </a:solidFill>
              </a:rPr>
              <a:t> high)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DE591F5-8439-6C6E-7253-ED41C91F2DBF}"/>
              </a:ext>
            </a:extLst>
          </p:cNvPr>
          <p:cNvSpPr txBox="1"/>
          <p:nvPr/>
        </p:nvSpPr>
        <p:spPr>
          <a:xfrm>
            <a:off x="8295544" y="5955334"/>
            <a:ext cx="518733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OK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06E485A-2FCC-EC85-95F7-859E8B183584}"/>
              </a:ext>
            </a:extLst>
          </p:cNvPr>
          <p:cNvSpPr txBox="1"/>
          <p:nvPr/>
        </p:nvSpPr>
        <p:spPr>
          <a:xfrm>
            <a:off x="7920659" y="1020169"/>
            <a:ext cx="1787235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Underestimate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8372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FB5340-2B94-1E65-B935-06044E5EB1BC}"/>
              </a:ext>
            </a:extLst>
          </p:cNvPr>
          <p:cNvSpPr txBox="1"/>
          <p:nvPr/>
        </p:nvSpPr>
        <p:spPr>
          <a:xfrm>
            <a:off x="1240201" y="518401"/>
            <a:ext cx="1720629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Spectra</a:t>
            </a:r>
            <a:endParaRPr lang="fr-FR" sz="2400" dirty="0"/>
          </a:p>
          <a:p>
            <a:pPr algn="ctr"/>
            <a:r>
              <a:rPr lang="fr-FR" sz="2400" dirty="0"/>
              <a:t>(neutron)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014DAE7-2D4B-2410-48BB-A4CA1E362E4A}"/>
              </a:ext>
            </a:extLst>
          </p:cNvPr>
          <p:cNvGrpSpPr/>
          <p:nvPr/>
        </p:nvGrpSpPr>
        <p:grpSpPr>
          <a:xfrm>
            <a:off x="3638383" y="1349397"/>
            <a:ext cx="7263459" cy="4837496"/>
            <a:chOff x="1499541" y="1225847"/>
            <a:chExt cx="6890350" cy="364568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A799BF5-69EE-B611-4813-0B9B82BC7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72222"/>
            <a:stretch/>
          </p:blipFill>
          <p:spPr>
            <a:xfrm>
              <a:off x="1499541" y="2966532"/>
              <a:ext cx="6890349" cy="1905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764C228-B628-E3AD-A7CA-6B4C36AE7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74618"/>
            <a:stretch/>
          </p:blipFill>
          <p:spPr>
            <a:xfrm>
              <a:off x="1499542" y="1225847"/>
              <a:ext cx="6890349" cy="1740685"/>
            </a:xfrm>
            <a:prstGeom prst="rect">
              <a:avLst/>
            </a:prstGeom>
          </p:spPr>
        </p:pic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FD7DD857-8AE8-6A8E-B645-E383213A8531}"/>
              </a:ext>
            </a:extLst>
          </p:cNvPr>
          <p:cNvSpPr txBox="1"/>
          <p:nvPr/>
        </p:nvSpPr>
        <p:spPr>
          <a:xfrm>
            <a:off x="9968024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ECCF3D9-CD89-014D-48FA-B53BB4C9266A}"/>
              </a:ext>
            </a:extLst>
          </p:cNvPr>
          <p:cNvGrpSpPr/>
          <p:nvPr/>
        </p:nvGrpSpPr>
        <p:grpSpPr>
          <a:xfrm>
            <a:off x="1384819" y="2236949"/>
            <a:ext cx="2111540" cy="369332"/>
            <a:chOff x="220554" y="1630894"/>
            <a:chExt cx="2111540" cy="369332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F2E2FAD4-56E0-91FE-3310-B11457CE56A4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99A17B1-9A32-FD89-2606-5F1C026B1DB3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767434-C887-A5F0-9821-DB17616516B8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397D932-E60A-48FC-987C-038489AA1353}"/>
                </a:ext>
              </a:extLst>
            </p:cNvPr>
            <p:cNvSpPr txBox="1"/>
            <p:nvPr/>
          </p:nvSpPr>
          <p:spPr>
            <a:xfrm>
              <a:off x="285865" y="1630894"/>
              <a:ext cx="2046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(1.22 </a:t>
              </a:r>
              <a:r>
                <a:rPr lang="fr-FR" dirty="0" err="1">
                  <a:solidFill>
                    <a:schemeClr val="bg1"/>
                  </a:solidFill>
                </a:rPr>
                <a:t>GeV</a:t>
              </a:r>
              <a:r>
                <a:rPr lang="fr-FR" dirty="0">
                  <a:solidFill>
                    <a:schemeClr val="bg1"/>
                  </a:solidFill>
                </a:rPr>
                <a:t>) + </a:t>
              </a:r>
              <a:r>
                <a:rPr lang="fr-FR" baseline="30000" dirty="0">
                  <a:solidFill>
                    <a:schemeClr val="bg1"/>
                  </a:solidFill>
                </a:rPr>
                <a:t>27</a:t>
              </a:r>
              <a:r>
                <a:rPr lang="fr-FR" dirty="0">
                  <a:solidFill>
                    <a:schemeClr val="bg1"/>
                  </a:solidFill>
                </a:rPr>
                <a:t>Al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F2F5751-6A10-D371-7B57-DD43C96A5A96}"/>
              </a:ext>
            </a:extLst>
          </p:cNvPr>
          <p:cNvGrpSpPr/>
          <p:nvPr/>
        </p:nvGrpSpPr>
        <p:grpSpPr>
          <a:xfrm>
            <a:off x="1384819" y="4631591"/>
            <a:ext cx="2111540" cy="369332"/>
            <a:chOff x="220554" y="1630894"/>
            <a:chExt cx="2111540" cy="369332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421DC638-968A-E2A3-4F5E-D2AE61C788C1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74F3B89-DA0A-07A5-747E-820A75C166DD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5B0CAFF-F8E1-9643-21C1-3F1CB4BF52B8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72D04727-A394-F3A4-0E95-531076A395E8}"/>
                </a:ext>
              </a:extLst>
            </p:cNvPr>
            <p:cNvSpPr txBox="1"/>
            <p:nvPr/>
          </p:nvSpPr>
          <p:spPr>
            <a:xfrm>
              <a:off x="285865" y="1630894"/>
              <a:ext cx="2046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(1.22 </a:t>
              </a:r>
              <a:r>
                <a:rPr lang="fr-FR" dirty="0" err="1">
                  <a:solidFill>
                    <a:schemeClr val="bg1"/>
                  </a:solidFill>
                </a:rPr>
                <a:t>GeV</a:t>
              </a:r>
              <a:r>
                <a:rPr lang="fr-FR" dirty="0">
                  <a:solidFill>
                    <a:schemeClr val="bg1"/>
                  </a:solidFill>
                </a:rPr>
                <a:t>) + </a:t>
              </a:r>
              <a:r>
                <a:rPr lang="fr-FR" baseline="30000" dirty="0">
                  <a:solidFill>
                    <a:schemeClr val="bg1"/>
                  </a:solidFill>
                </a:rPr>
                <a:t>238</a:t>
              </a:r>
              <a:r>
                <a:rPr lang="fr-FR" dirty="0">
                  <a:solidFill>
                    <a:schemeClr val="bg1"/>
                  </a:solidFill>
                </a:rPr>
                <a:t>U</a:t>
              </a:r>
            </a:p>
          </p:txBody>
        </p: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184B89D2-6747-A975-8FCA-0B27EAA1B7AC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14B7C456-7D36-8D19-98E1-138236B1FB63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75D8215-E3C3-5DED-D771-2347C1202BAB}"/>
              </a:ext>
            </a:extLst>
          </p:cNvPr>
          <p:cNvSpPr txBox="1"/>
          <p:nvPr/>
        </p:nvSpPr>
        <p:spPr>
          <a:xfrm>
            <a:off x="3103418" y="5199752"/>
            <a:ext cx="534964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OK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EE6066C-0FC7-C83A-FD09-99BB3FF24E35}"/>
              </a:ext>
            </a:extLst>
          </p:cNvPr>
          <p:cNvSpPr txBox="1"/>
          <p:nvPr/>
        </p:nvSpPr>
        <p:spPr>
          <a:xfrm>
            <a:off x="692727" y="2705355"/>
            <a:ext cx="3022896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OK (medium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r>
              <a:rPr lang="fr-FR" dirty="0">
                <a:solidFill>
                  <a:schemeClr val="bg1"/>
                </a:solidFill>
              </a:rPr>
              <a:t> a bit </a:t>
            </a:r>
            <a:r>
              <a:rPr lang="fr-FR" dirty="0" err="1">
                <a:solidFill>
                  <a:schemeClr val="bg1"/>
                </a:solidFill>
              </a:rPr>
              <a:t>low</a:t>
            </a:r>
            <a:r>
              <a:rPr lang="fr-FR" dirty="0">
                <a:solidFill>
                  <a:schemeClr val="bg1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224207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E28497D-B488-804B-9DFE-2E746F5D90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8784" r="18784" b="54789"/>
          <a:stretch/>
        </p:blipFill>
        <p:spPr>
          <a:xfrm>
            <a:off x="-210793" y="1097281"/>
            <a:ext cx="7598443" cy="522843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39A559A-C060-57AA-C606-C3B21B94777E}"/>
              </a:ext>
            </a:extLst>
          </p:cNvPr>
          <p:cNvSpPr txBox="1"/>
          <p:nvPr/>
        </p:nvSpPr>
        <p:spPr>
          <a:xfrm>
            <a:off x="1240201" y="518401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n &amp; p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28C9C71-1E0D-BA3D-C406-C7C5978747AC}"/>
              </a:ext>
            </a:extLst>
          </p:cNvPr>
          <p:cNvSpPr txBox="1"/>
          <p:nvPr/>
        </p:nvSpPr>
        <p:spPr>
          <a:xfrm>
            <a:off x="1460532" y="2182528"/>
            <a:ext cx="52444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8C18EB0-632E-65F2-6754-7121E63DA2EE}"/>
              </a:ext>
            </a:extLst>
          </p:cNvPr>
          <p:cNvSpPr txBox="1"/>
          <p:nvPr/>
        </p:nvSpPr>
        <p:spPr>
          <a:xfrm>
            <a:off x="1460531" y="4818250"/>
            <a:ext cx="52444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p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5EAD063-A454-8C48-9FFC-1ECB2AC4767B}"/>
              </a:ext>
            </a:extLst>
          </p:cNvPr>
          <p:cNvSpPr txBox="1"/>
          <p:nvPr/>
        </p:nvSpPr>
        <p:spPr>
          <a:xfrm>
            <a:off x="7326690" y="2381769"/>
            <a:ext cx="3931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n: ~</a:t>
            </a:r>
            <a:r>
              <a:rPr lang="fr-FR" sz="2000" dirty="0" err="1">
                <a:solidFill>
                  <a:schemeClr val="bg1"/>
                </a:solidFill>
              </a:rPr>
              <a:t>perfect</a:t>
            </a: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p: </a:t>
            </a:r>
            <a:r>
              <a:rPr lang="fr-FR" sz="2000" dirty="0" err="1">
                <a:solidFill>
                  <a:schemeClr val="bg1"/>
                </a:solidFill>
              </a:rPr>
              <a:t>little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underestimation</a:t>
            </a:r>
            <a:r>
              <a:rPr lang="fr-FR" sz="2000" dirty="0">
                <a:solidFill>
                  <a:schemeClr val="bg1"/>
                </a:solidFill>
              </a:rPr>
              <a:t> (&lt; 20%)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CD47F-9B84-C85B-C36E-FB1A662B678A}"/>
              </a:ext>
            </a:extLst>
          </p:cNvPr>
          <p:cNvSpPr txBox="1"/>
          <p:nvPr/>
        </p:nvSpPr>
        <p:spPr>
          <a:xfrm>
            <a:off x="9968024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1F73B58-0EAA-E46C-E1B6-569059B19463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4" name="ZoneTexte 1">
            <a:extLst>
              <a:ext uri="{FF2B5EF4-FFF2-40B4-BE49-F238E27FC236}">
                <a16:creationId xmlns:a16="http://schemas.microsoft.com/office/drawing/2014/main" id="{FA8D6B90-7F1A-D6A6-B9D7-EAB5A4CE7EE2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526AD63-44D9-03F0-02EE-66A15DF8040E}"/>
              </a:ext>
            </a:extLst>
          </p:cNvPr>
          <p:cNvSpPr txBox="1"/>
          <p:nvPr/>
        </p:nvSpPr>
        <p:spPr>
          <a:xfrm>
            <a:off x="7420527" y="5734678"/>
            <a:ext cx="2058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D. </a:t>
            </a:r>
            <a:r>
              <a:rPr lang="fr-FR" sz="1600" dirty="0" err="1">
                <a:solidFill>
                  <a:schemeClr val="bg1"/>
                </a:solidFill>
              </a:rPr>
              <a:t>Polster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</a:p>
          <a:p>
            <a:r>
              <a:rPr lang="fr-FR" sz="1600" dirty="0">
                <a:solidFill>
                  <a:schemeClr val="bg1"/>
                </a:solidFill>
              </a:rPr>
              <a:t>Phys. </a:t>
            </a:r>
            <a:r>
              <a:rPr lang="fr-FR" sz="1600" dirty="0" err="1">
                <a:solidFill>
                  <a:schemeClr val="bg1"/>
                </a:solidFill>
              </a:rPr>
              <a:t>Rev</a:t>
            </a:r>
            <a:r>
              <a:rPr lang="fr-FR" sz="1600" dirty="0">
                <a:solidFill>
                  <a:schemeClr val="bg1"/>
                </a:solidFill>
              </a:rPr>
              <a:t>. C51 (1995), 1167–1180. </a:t>
            </a:r>
          </a:p>
        </p:txBody>
      </p:sp>
    </p:spTree>
    <p:extLst>
      <p:ext uri="{BB962C8B-B14F-4D97-AF65-F5344CB8AC3E}">
        <p14:creationId xmlns:p14="http://schemas.microsoft.com/office/powerpoint/2010/main" val="195979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CD47F-9B84-C85B-C36E-FB1A662B678A}"/>
              </a:ext>
            </a:extLst>
          </p:cNvPr>
          <p:cNvSpPr txBox="1"/>
          <p:nvPr/>
        </p:nvSpPr>
        <p:spPr>
          <a:xfrm>
            <a:off x="9968024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1F73B58-0EAA-E46C-E1B6-569059B19463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4" name="ZoneTexte 1">
            <a:extLst>
              <a:ext uri="{FF2B5EF4-FFF2-40B4-BE49-F238E27FC236}">
                <a16:creationId xmlns:a16="http://schemas.microsoft.com/office/drawing/2014/main" id="{FA8D6B90-7F1A-D6A6-B9D7-EAB5A4CE7EE2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8A252B4-9A2E-2C10-3D3B-AF3D23071B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4686" t="-1" r="14686" b="9295"/>
          <a:stretch/>
        </p:blipFill>
        <p:spPr>
          <a:xfrm>
            <a:off x="-476737" y="1116116"/>
            <a:ext cx="5864529" cy="513234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54A2817-95EC-CC5E-36A9-6D309506CD84}"/>
              </a:ext>
            </a:extLst>
          </p:cNvPr>
          <p:cNvSpPr txBox="1"/>
          <p:nvPr/>
        </p:nvSpPr>
        <p:spPr>
          <a:xfrm>
            <a:off x="50204" y="2152908"/>
            <a:ext cx="645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aseline="30000" dirty="0"/>
              <a:t>3</a:t>
            </a:r>
            <a:r>
              <a:rPr lang="fr-FR" sz="2400" dirty="0"/>
              <a:t>He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58ED6CF-D30F-D271-A4BA-0B2ED4D5607D}"/>
              </a:ext>
            </a:extLst>
          </p:cNvPr>
          <p:cNvSpPr txBox="1"/>
          <p:nvPr/>
        </p:nvSpPr>
        <p:spPr>
          <a:xfrm>
            <a:off x="50203" y="4517105"/>
            <a:ext cx="645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aseline="30000" dirty="0"/>
              <a:t>4</a:t>
            </a:r>
            <a:r>
              <a:rPr lang="fr-FR" sz="2400" dirty="0"/>
              <a:t>He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1CF911A-DD38-8D38-3E40-2A2ADA29BA5A}"/>
              </a:ext>
            </a:extLst>
          </p:cNvPr>
          <p:cNvSpPr txBox="1"/>
          <p:nvPr/>
        </p:nvSpPr>
        <p:spPr>
          <a:xfrm>
            <a:off x="95799" y="517092"/>
            <a:ext cx="32530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</a:t>
            </a:r>
            <a:r>
              <a:rPr lang="fr-FR" sz="2400" baseline="30000" dirty="0"/>
              <a:t>3</a:t>
            </a:r>
            <a:r>
              <a:rPr lang="fr-FR" sz="2400" dirty="0"/>
              <a:t>He &amp; </a:t>
            </a:r>
            <a:r>
              <a:rPr lang="fr-FR" sz="2400" baseline="30000" dirty="0"/>
              <a:t>4</a:t>
            </a:r>
            <a:r>
              <a:rPr lang="fr-FR" sz="2400" dirty="0"/>
              <a:t>He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3C7ED24-9EDB-7F64-BD47-26A2EDF5CE5E}"/>
              </a:ext>
            </a:extLst>
          </p:cNvPr>
          <p:cNvSpPr txBox="1"/>
          <p:nvPr/>
        </p:nvSpPr>
        <p:spPr>
          <a:xfrm>
            <a:off x="5532818" y="1846477"/>
            <a:ext cx="4208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He: </a:t>
            </a:r>
            <a:r>
              <a:rPr lang="fr-FR" dirty="0" err="1">
                <a:solidFill>
                  <a:schemeClr val="bg1"/>
                </a:solidFill>
              </a:rPr>
              <a:t>underestimation</a:t>
            </a:r>
            <a:r>
              <a:rPr lang="fr-FR" dirty="0">
                <a:solidFill>
                  <a:schemeClr val="bg1"/>
                </a:solidFill>
              </a:rPr>
              <a:t> (&lt; x1.5)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>
                <a:solidFill>
                  <a:schemeClr val="bg1"/>
                </a:solidFill>
              </a:rPr>
              <a:t>4</a:t>
            </a:r>
            <a:r>
              <a:rPr lang="fr-FR" dirty="0">
                <a:solidFill>
                  <a:schemeClr val="bg1"/>
                </a:solidFill>
              </a:rPr>
              <a:t>He: </a:t>
            </a:r>
            <a:r>
              <a:rPr lang="fr-FR" dirty="0" err="1">
                <a:solidFill>
                  <a:schemeClr val="bg1"/>
                </a:solidFill>
              </a:rPr>
              <a:t>rather</a:t>
            </a:r>
            <a:r>
              <a:rPr lang="fr-FR" dirty="0">
                <a:solidFill>
                  <a:schemeClr val="bg1"/>
                </a:solidFill>
              </a:rPr>
              <a:t> good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                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2A78037-0A83-1942-E265-D23D21A76A04}"/>
              </a:ext>
            </a:extLst>
          </p:cNvPr>
          <p:cNvSpPr txBox="1"/>
          <p:nvPr/>
        </p:nvSpPr>
        <p:spPr>
          <a:xfrm>
            <a:off x="3866430" y="6265066"/>
            <a:ext cx="504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W. </a:t>
            </a:r>
            <a:r>
              <a:rPr lang="fr-FR" sz="1600" dirty="0" err="1">
                <a:solidFill>
                  <a:schemeClr val="bg1"/>
                </a:solidFill>
              </a:rPr>
              <a:t>Markiel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  <a:r>
              <a:rPr lang="fr-FR" sz="1600" dirty="0" err="1">
                <a:solidFill>
                  <a:schemeClr val="bg1"/>
                </a:solidFill>
              </a:rPr>
              <a:t>Nuclear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Physics</a:t>
            </a:r>
            <a:r>
              <a:rPr lang="fr-FR" sz="1600" dirty="0">
                <a:solidFill>
                  <a:schemeClr val="bg1"/>
                </a:solidFill>
              </a:rPr>
              <a:t> A 485.3 (1988),  445–460.</a:t>
            </a:r>
          </a:p>
        </p:txBody>
      </p:sp>
    </p:spTree>
    <p:extLst>
      <p:ext uri="{BB962C8B-B14F-4D97-AF65-F5344CB8AC3E}">
        <p14:creationId xmlns:p14="http://schemas.microsoft.com/office/powerpoint/2010/main" val="1959501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9D33E9B-90D6-D1B4-C33B-780E1629D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2724" y="942186"/>
            <a:ext cx="4687614" cy="585275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F89F73D-EF44-FBA2-DDE5-07FACB123BA1}"/>
              </a:ext>
            </a:extLst>
          </p:cNvPr>
          <p:cNvSpPr txBox="1"/>
          <p:nvPr/>
        </p:nvSpPr>
        <p:spPr>
          <a:xfrm>
            <a:off x="1169507" y="431879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Residue</a:t>
            </a:r>
            <a:r>
              <a:rPr lang="fr-FR" sz="2400" dirty="0"/>
              <a:t> production</a:t>
            </a:r>
            <a:endParaRPr lang="fr-FR" sz="2400" baseline="30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EB19E45-D739-AE70-47C0-CE301E05BD60}"/>
              </a:ext>
            </a:extLst>
          </p:cNvPr>
          <p:cNvSpPr txBox="1"/>
          <p:nvPr/>
        </p:nvSpPr>
        <p:spPr>
          <a:xfrm>
            <a:off x="1303165" y="5391397"/>
            <a:ext cx="1911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Mass distributions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878875A-27C1-1DAD-1461-7A45E6E055AC}"/>
              </a:ext>
            </a:extLst>
          </p:cNvPr>
          <p:cNvSpPr txBox="1"/>
          <p:nvPr/>
        </p:nvSpPr>
        <p:spPr>
          <a:xfrm>
            <a:off x="8090338" y="1123720"/>
            <a:ext cx="29586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Here</a:t>
            </a:r>
            <a:r>
              <a:rPr lang="fr-FR" dirty="0">
                <a:solidFill>
                  <a:schemeClr val="bg1"/>
                </a:solidFill>
              </a:rPr>
              <a:t>, cumulative production (</a:t>
            </a:r>
            <a:r>
              <a:rPr lang="fr-FR" dirty="0" err="1">
                <a:solidFill>
                  <a:schemeClr val="bg1"/>
                </a:solidFill>
              </a:rPr>
              <a:t>progenitors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accounted</a:t>
            </a:r>
            <a:r>
              <a:rPr lang="fr-FR" dirty="0">
                <a:solidFill>
                  <a:schemeClr val="bg1"/>
                </a:solidFill>
              </a:rPr>
              <a:t> for)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Not </a:t>
            </a:r>
            <a:r>
              <a:rPr lang="fr-FR" dirty="0" err="1">
                <a:solidFill>
                  <a:schemeClr val="bg1"/>
                </a:solidFill>
              </a:rPr>
              <a:t>bad</a:t>
            </a:r>
            <a:r>
              <a:rPr lang="fr-FR" dirty="0">
                <a:solidFill>
                  <a:schemeClr val="bg1"/>
                </a:solidFill>
              </a:rPr>
              <a:t> at all, </a:t>
            </a:r>
            <a:r>
              <a:rPr lang="fr-FR" dirty="0" err="1">
                <a:solidFill>
                  <a:schemeClr val="bg1"/>
                </a:solidFill>
              </a:rPr>
              <a:t>is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it</a:t>
            </a:r>
            <a:r>
              <a:rPr lang="fr-FR" dirty="0">
                <a:solidFill>
                  <a:schemeClr val="bg1"/>
                </a:solidFill>
              </a:rPr>
              <a:t>?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(</a:t>
            </a:r>
            <a:r>
              <a:rPr lang="fr-FR" dirty="0" err="1">
                <a:solidFill>
                  <a:schemeClr val="bg1"/>
                </a:solidFill>
              </a:rPr>
              <a:t>same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reliabilty</a:t>
            </a:r>
            <a:r>
              <a:rPr lang="fr-FR" dirty="0">
                <a:solidFill>
                  <a:schemeClr val="bg1"/>
                </a:solidFill>
              </a:rPr>
              <a:t> as in p + A)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C6300A-22D9-DA30-9F1E-548649347DE1}"/>
              </a:ext>
            </a:extLst>
          </p:cNvPr>
          <p:cNvSpPr txBox="1"/>
          <p:nvPr/>
        </p:nvSpPr>
        <p:spPr>
          <a:xfrm>
            <a:off x="9968024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8E42FCE8-E7DB-6D67-B49A-A1C0CF8E6810}"/>
              </a:ext>
            </a:extLst>
          </p:cNvPr>
          <p:cNvGrpSpPr/>
          <p:nvPr/>
        </p:nvGrpSpPr>
        <p:grpSpPr>
          <a:xfrm>
            <a:off x="1603170" y="5731148"/>
            <a:ext cx="2111540" cy="369332"/>
            <a:chOff x="220554" y="1630894"/>
            <a:chExt cx="2111540" cy="369332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E470D78E-E018-63D5-0594-9FF17A03E994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C097D692-74FE-300B-276B-C3D076887A63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F3A2002D-3AD7-EBF2-2060-33307EB88020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4B8F03F-6E4D-A8D9-323E-A15CA0E53C6B}"/>
                </a:ext>
              </a:extLst>
            </p:cNvPr>
            <p:cNvSpPr txBox="1"/>
            <p:nvPr/>
          </p:nvSpPr>
          <p:spPr>
            <a:xfrm>
              <a:off x="285865" y="1630894"/>
              <a:ext cx="2046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 + </a:t>
              </a:r>
              <a:r>
                <a:rPr lang="fr-FR" baseline="30000" dirty="0">
                  <a:solidFill>
                    <a:schemeClr val="bg1"/>
                  </a:solidFill>
                </a:rPr>
                <a:t>98</a:t>
              </a:r>
              <a:r>
                <a:rPr lang="fr-FR" dirty="0">
                  <a:solidFill>
                    <a:schemeClr val="bg1"/>
                  </a:solidFill>
                </a:rPr>
                <a:t>Mo </a:t>
              </a:r>
              <a:r>
                <a:rPr lang="fr-FR" dirty="0">
                  <a:solidFill>
                    <a:schemeClr val="bg1"/>
                  </a:solidFill>
                  <a:sym typeface="Wingdings" pitchFamily="2" charset="2"/>
                </a:rPr>
                <a:t> Z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17E53988-9DAE-DF09-1827-3E8259E5FA68}"/>
              </a:ext>
            </a:extLst>
          </p:cNvPr>
          <p:cNvSpPr txBox="1"/>
          <p:nvPr/>
        </p:nvSpPr>
        <p:spPr>
          <a:xfrm>
            <a:off x="8177784" y="5451525"/>
            <a:ext cx="28447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dirty="0">
                <a:solidFill>
                  <a:schemeClr val="bg1"/>
                </a:solidFill>
                <a:latin typeface="Helvetica" pitchFamily="2" charset="0"/>
              </a:rPr>
              <a:t>E. F. Moser et al.,</a:t>
            </a:r>
          </a:p>
          <a:p>
            <a:r>
              <a:rPr lang="fr-FR" sz="1400" i="1" dirty="0">
                <a:solidFill>
                  <a:schemeClr val="bg1"/>
                </a:solidFill>
                <a:latin typeface="Helvetica" pitchFamily="2" charset="0"/>
              </a:rPr>
              <a:t>Z. </a:t>
            </a:r>
            <a:r>
              <a:rPr lang="fr-FR" sz="1400" i="1" dirty="0" err="1">
                <a:solidFill>
                  <a:schemeClr val="bg1"/>
                </a:solidFill>
                <a:latin typeface="Helvetica" pitchFamily="2" charset="0"/>
              </a:rPr>
              <a:t>Phys.A</a:t>
            </a:r>
            <a:r>
              <a:rPr lang="fr-FR" sz="1400" i="1" dirty="0">
                <a:solidFill>
                  <a:schemeClr val="bg1"/>
                </a:solidFill>
                <a:latin typeface="Helvetica" pitchFamily="2" charset="0"/>
              </a:rPr>
              <a:t> – </a:t>
            </a:r>
          </a:p>
          <a:p>
            <a:r>
              <a:rPr lang="fr-FR" sz="1400" i="1" dirty="0" err="1">
                <a:solidFill>
                  <a:schemeClr val="bg1"/>
                </a:solidFill>
                <a:latin typeface="Helvetica" pitchFamily="2" charset="0"/>
              </a:rPr>
              <a:t>AtomicNuclei</a:t>
            </a:r>
            <a:r>
              <a:rPr lang="fr-FR" sz="1400" i="1" dirty="0">
                <a:solidFill>
                  <a:schemeClr val="bg1"/>
                </a:solidFill>
                <a:latin typeface="Helvetica" pitchFamily="2" charset="0"/>
              </a:rPr>
              <a:t> 333, 89-105 (1989)</a:t>
            </a:r>
            <a:endParaRPr lang="fr-FR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273B444-8BD1-7023-1D4D-974D58DDBD70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17" name="ZoneTexte 1">
            <a:extLst>
              <a:ext uri="{FF2B5EF4-FFF2-40B4-BE49-F238E27FC236}">
                <a16:creationId xmlns:a16="http://schemas.microsoft.com/office/drawing/2014/main" id="{EE65E016-57F3-A6D1-E3FA-9B7B37502C8E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0549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49404-B625-F27F-BB40-13E74C0FE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F54EADF-CA81-EB69-B40F-CCB76FB37450}"/>
              </a:ext>
            </a:extLst>
          </p:cNvPr>
          <p:cNvSpPr txBox="1"/>
          <p:nvPr/>
        </p:nvSpPr>
        <p:spPr>
          <a:xfrm>
            <a:off x="1152942" y="1638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667759F-BFFC-60A9-DD24-108206C01981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9" name="ZoneTexte 1">
            <a:extLst>
              <a:ext uri="{FF2B5EF4-FFF2-40B4-BE49-F238E27FC236}">
                <a16:creationId xmlns:a16="http://schemas.microsoft.com/office/drawing/2014/main" id="{48B3A145-4975-CC94-9CE1-117FB2AF0E9C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2DF859A4-44CC-AF33-9913-0B73D54443B9}"/>
              </a:ext>
            </a:extLst>
          </p:cNvPr>
          <p:cNvGrpSpPr/>
          <p:nvPr/>
        </p:nvGrpSpPr>
        <p:grpSpPr>
          <a:xfrm>
            <a:off x="1772252" y="2064309"/>
            <a:ext cx="2019101" cy="874665"/>
            <a:chOff x="633700" y="1703380"/>
            <a:chExt cx="2019101" cy="874665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862B4067-AFD8-155C-D3E7-C205B4FFCE54}"/>
                </a:ext>
              </a:extLst>
            </p:cNvPr>
            <p:cNvGrpSpPr/>
            <p:nvPr/>
          </p:nvGrpSpPr>
          <p:grpSpPr>
            <a:xfrm>
              <a:off x="633700" y="1786045"/>
              <a:ext cx="2019101" cy="792000"/>
              <a:chOff x="688785" y="1719943"/>
              <a:chExt cx="2019101" cy="792000"/>
            </a:xfrm>
          </p:grpSpPr>
          <p:sp>
            <p:nvSpPr>
              <p:cNvPr id="21" name="Ellipse 20">
                <a:extLst>
                  <a:ext uri="{FF2B5EF4-FFF2-40B4-BE49-F238E27FC236}">
                    <a16:creationId xmlns:a16="http://schemas.microsoft.com/office/drawing/2014/main" id="{FC7AD424-B7BC-22D9-B194-1DC37EBC20E6}"/>
                  </a:ext>
                </a:extLst>
              </p:cNvPr>
              <p:cNvSpPr/>
              <p:nvPr/>
            </p:nvSpPr>
            <p:spPr>
              <a:xfrm>
                <a:off x="1915886" y="1719943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6DA1E6">
                      <a:lumMod val="82087"/>
                      <a:lumOff val="17913"/>
                    </a:srgbClr>
                  </a:gs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1789149-DFA9-C5BD-C5C9-A864540320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1743" y="2111829"/>
                <a:ext cx="1404257" cy="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avec flèche 24">
                <a:extLst>
                  <a:ext uri="{FF2B5EF4-FFF2-40B4-BE49-F238E27FC236}">
                    <a16:creationId xmlns:a16="http://schemas.microsoft.com/office/drawing/2014/main" id="{E7FCBFC5-5AEA-C6CD-D46D-14FE13C93D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85999" y="1824425"/>
                <a:ext cx="146568" cy="129569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avec flèche 26">
                <a:extLst>
                  <a:ext uri="{FF2B5EF4-FFF2-40B4-BE49-F238E27FC236}">
                    <a16:creationId xmlns:a16="http://schemas.microsoft.com/office/drawing/2014/main" id="{97680794-96D8-7950-7B8E-1205894DB3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5999" y="1958796"/>
                <a:ext cx="146568" cy="153033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avec flèche 27">
                <a:extLst>
                  <a:ext uri="{FF2B5EF4-FFF2-40B4-BE49-F238E27FC236}">
                    <a16:creationId xmlns:a16="http://schemas.microsoft.com/office/drawing/2014/main" id="{5164F142-6B09-5AA3-3487-1E65D0B9A7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17559" y="1949409"/>
                <a:ext cx="163702" cy="0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B2D53C36-8542-38F8-9521-19B4E12F2BEF}"/>
                  </a:ext>
                </a:extLst>
              </p:cNvPr>
              <p:cNvSpPr txBox="1"/>
              <p:nvPr/>
            </p:nvSpPr>
            <p:spPr>
              <a:xfrm>
                <a:off x="688785" y="1824425"/>
                <a:ext cx="2312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b</a:t>
                </a:r>
              </a:p>
            </p:txBody>
          </p:sp>
          <p:cxnSp>
            <p:nvCxnSpPr>
              <p:cNvPr id="30" name="Connecteur droit avec flèche 29">
                <a:extLst>
                  <a:ext uri="{FF2B5EF4-FFF2-40B4-BE49-F238E27FC236}">
                    <a16:creationId xmlns:a16="http://schemas.microsoft.com/office/drawing/2014/main" id="{33FE98D1-F629-3F7D-ED3C-4B5446870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827" y="1943681"/>
                <a:ext cx="0" cy="1571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C1975316-7023-DCBE-9BB9-A63511ABE4F1}"/>
                </a:ext>
              </a:extLst>
            </p:cNvPr>
            <p:cNvGrpSpPr/>
            <p:nvPr/>
          </p:nvGrpSpPr>
          <p:grpSpPr>
            <a:xfrm>
              <a:off x="1240318" y="1703380"/>
              <a:ext cx="283029" cy="276999"/>
              <a:chOff x="3951516" y="3744694"/>
              <a:chExt cx="283029" cy="276999"/>
            </a:xfrm>
          </p:grpSpPr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92FB4A24-F14B-255D-DC99-B39462B96477}"/>
                  </a:ext>
                </a:extLst>
              </p:cNvPr>
              <p:cNvSpPr txBox="1"/>
              <p:nvPr/>
            </p:nvSpPr>
            <p:spPr>
              <a:xfrm>
                <a:off x="3951516" y="374469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n</a:t>
                </a:r>
              </a:p>
            </p:txBody>
          </p: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89FBE48F-2C4C-A8F7-3742-B78D38A8D4E5}"/>
                  </a:ext>
                </a:extLst>
              </p:cNvPr>
              <p:cNvCxnSpPr/>
              <p:nvPr/>
            </p:nvCxnSpPr>
            <p:spPr>
              <a:xfrm>
                <a:off x="3962400" y="378823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07443288-BE33-B778-8B0D-9C6AA4C25431}"/>
              </a:ext>
            </a:extLst>
          </p:cNvPr>
          <p:cNvGrpSpPr/>
          <p:nvPr/>
        </p:nvGrpSpPr>
        <p:grpSpPr>
          <a:xfrm>
            <a:off x="8627345" y="2227437"/>
            <a:ext cx="1159675" cy="1159675"/>
            <a:chOff x="6391699" y="1494548"/>
            <a:chExt cx="1159675" cy="1159675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19E02186-8EF0-AB6D-E291-1439EC8E6AEC}"/>
                </a:ext>
              </a:extLst>
            </p:cNvPr>
            <p:cNvSpPr/>
            <p:nvPr/>
          </p:nvSpPr>
          <p:spPr>
            <a:xfrm>
              <a:off x="6759374" y="1862223"/>
              <a:ext cx="792000" cy="792000"/>
            </a:xfrm>
            <a:prstGeom prst="ellipse">
              <a:avLst/>
            </a:prstGeom>
            <a:gradFill flip="none" rotWithShape="1">
              <a:gsLst>
                <a:gs pos="50000">
                  <a:srgbClr val="6DA1E6">
                    <a:lumMod val="82087"/>
                    <a:lumOff val="17913"/>
                  </a:srgbClr>
                </a:gs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7" name="Connecteur droit avec flèche 36">
              <a:extLst>
                <a:ext uri="{FF2B5EF4-FFF2-40B4-BE49-F238E27FC236}">
                  <a16:creationId xmlns:a16="http://schemas.microsoft.com/office/drawing/2014/main" id="{75AB3A1E-B2A4-648F-9380-3659AEF420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0164" y="1900603"/>
              <a:ext cx="146568" cy="129569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375B8A2B-F98E-806E-E9EC-103BCC5898BF}"/>
                </a:ext>
              </a:extLst>
            </p:cNvPr>
            <p:cNvCxnSpPr>
              <a:cxnSpLocks/>
            </p:cNvCxnSpPr>
            <p:nvPr/>
          </p:nvCxnSpPr>
          <p:spPr>
            <a:xfrm>
              <a:off x="6920164" y="2034974"/>
              <a:ext cx="146568" cy="153033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>
              <a:extLst>
                <a:ext uri="{FF2B5EF4-FFF2-40B4-BE49-F238E27FC236}">
                  <a16:creationId xmlns:a16="http://schemas.microsoft.com/office/drawing/2014/main" id="{D0A1E6AD-8DBE-F678-9DAA-B1E770074E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51724" y="2025587"/>
              <a:ext cx="163702" cy="0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361F33EE-DC8A-892F-3BCB-D7FCA845A30F}"/>
                </a:ext>
              </a:extLst>
            </p:cNvPr>
            <p:cNvCxnSpPr>
              <a:cxnSpLocks/>
            </p:cNvCxnSpPr>
            <p:nvPr/>
          </p:nvCxnSpPr>
          <p:spPr>
            <a:xfrm>
              <a:off x="6391699" y="1494548"/>
              <a:ext cx="0" cy="0"/>
            </a:xfrm>
            <a:prstGeom prst="line">
              <a:avLst/>
            </a:prstGeom>
            <a:ln w="63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31FAAF50-D513-4974-0BBD-3975BBC8073B}"/>
              </a:ext>
            </a:extLst>
          </p:cNvPr>
          <p:cNvSpPr txBox="1"/>
          <p:nvPr/>
        </p:nvSpPr>
        <p:spPr>
          <a:xfrm>
            <a:off x="1344727" y="922503"/>
            <a:ext cx="263434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=14 MeV &lt; E &lt; 10 </a:t>
            </a:r>
            <a:r>
              <a:rPr lang="fr-FR" sz="1600" dirty="0" err="1">
                <a:solidFill>
                  <a:schemeClr val="bg1"/>
                </a:solidFill>
              </a:rPr>
              <a:t>GeV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FDEDCE3A-3B80-F57C-7267-F82F30C9699A}"/>
              </a:ext>
            </a:extLst>
          </p:cNvPr>
          <p:cNvSpPr txBox="1"/>
          <p:nvPr/>
        </p:nvSpPr>
        <p:spPr>
          <a:xfrm>
            <a:off x="8903369" y="895653"/>
            <a:ext cx="21191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« 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r>
              <a:rPr lang="fr-FR" sz="2000" dirty="0">
                <a:solidFill>
                  <a:schemeClr val="bg1"/>
                </a:solidFill>
              </a:rPr>
              <a:t> »</a:t>
            </a: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E &lt; </a:t>
            </a:r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 14 MeV</a:t>
            </a:r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6C92A018-462A-4356-53CB-52E5C21EDA84}"/>
              </a:ext>
            </a:extLst>
          </p:cNvPr>
          <p:cNvGrpSpPr/>
          <p:nvPr/>
        </p:nvGrpSpPr>
        <p:grpSpPr>
          <a:xfrm>
            <a:off x="1421582" y="3995741"/>
            <a:ext cx="4201886" cy="2308324"/>
            <a:chOff x="228601" y="3429000"/>
            <a:chExt cx="4201886" cy="2308324"/>
          </a:xfrm>
        </p:grpSpPr>
        <p:grpSp>
          <p:nvGrpSpPr>
            <p:cNvPr id="45" name="Groupe 44">
              <a:extLst>
                <a:ext uri="{FF2B5EF4-FFF2-40B4-BE49-F238E27FC236}">
                  <a16:creationId xmlns:a16="http://schemas.microsoft.com/office/drawing/2014/main" id="{2E4AADBD-7C66-57A6-46C2-9B16434AD601}"/>
                </a:ext>
              </a:extLst>
            </p:cNvPr>
            <p:cNvGrpSpPr/>
            <p:nvPr/>
          </p:nvGrpSpPr>
          <p:grpSpPr>
            <a:xfrm>
              <a:off x="228601" y="3429000"/>
              <a:ext cx="4201886" cy="2308324"/>
              <a:chOff x="228601" y="3429000"/>
              <a:chExt cx="4201886" cy="2308324"/>
            </a:xfrm>
          </p:grpSpPr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72C2E62-1F7C-FDBF-16DA-6B46183B1584}"/>
                  </a:ext>
                </a:extLst>
              </p:cNvPr>
              <p:cNvSpPr txBox="1"/>
              <p:nvPr/>
            </p:nvSpPr>
            <p:spPr>
              <a:xfrm>
                <a:off x="228601" y="3429000"/>
                <a:ext cx="420188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>
                    <a:solidFill>
                      <a:schemeClr val="bg1"/>
                    </a:solidFill>
                  </a:rPr>
                  <a:t>Main </a:t>
                </a:r>
                <a:r>
                  <a:rPr lang="fr-FR" u="sng" dirty="0" err="1">
                    <a:solidFill>
                      <a:schemeClr val="bg1"/>
                    </a:solidFill>
                  </a:rPr>
                  <a:t>ingredients</a:t>
                </a:r>
                <a:endParaRPr lang="fr-FR" u="sng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Cross sections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Elastic</a:t>
                </a:r>
                <a:endParaRPr lang="fr-FR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Annihilation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Production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Charge exchange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Final </a:t>
                </a:r>
                <a:r>
                  <a:rPr lang="fr-FR" dirty="0" err="1">
                    <a:solidFill>
                      <a:schemeClr val="bg1"/>
                    </a:solidFill>
                  </a:rPr>
                  <a:t>products</a:t>
                </a:r>
                <a:r>
                  <a:rPr lang="fr-FR" dirty="0">
                    <a:solidFill>
                      <a:schemeClr val="bg1"/>
                    </a:solidFill>
                  </a:rPr>
                  <a:t> (types; </a:t>
                </a:r>
                <a:r>
                  <a:rPr lang="fr-FR" dirty="0" err="1">
                    <a:solidFill>
                      <a:schemeClr val="bg1"/>
                    </a:solidFill>
                  </a:rPr>
                  <a:t>momenta</a:t>
                </a:r>
                <a:r>
                  <a:rPr lang="fr-FR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Potential</a:t>
                </a:r>
                <a:r>
                  <a:rPr lang="fr-FR" dirty="0">
                    <a:solidFill>
                      <a:schemeClr val="bg1"/>
                    </a:solidFill>
                  </a:rPr>
                  <a:t> (    )</a:t>
                </a:r>
              </a:p>
            </p:txBody>
          </p:sp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392200E3-3139-49E9-7DA6-FEDFB70BCB93}"/>
                  </a:ext>
                </a:extLst>
              </p:cNvPr>
              <p:cNvSpPr txBox="1"/>
              <p:nvPr/>
            </p:nvSpPr>
            <p:spPr>
              <a:xfrm>
                <a:off x="2040024" y="5386300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n</a:t>
                </a:r>
              </a:p>
            </p:txBody>
          </p:sp>
        </p:grp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E501C51-2D16-38EF-13DB-CD5503093359}"/>
                </a:ext>
              </a:extLst>
            </p:cNvPr>
            <p:cNvCxnSpPr/>
            <p:nvPr/>
          </p:nvCxnSpPr>
          <p:spPr>
            <a:xfrm>
              <a:off x="2050908" y="5429842"/>
              <a:ext cx="108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1AFEBA9B-DCB2-0A4B-B796-3EB8CB05DB63}"/>
              </a:ext>
            </a:extLst>
          </p:cNvPr>
          <p:cNvCxnSpPr/>
          <p:nvPr/>
        </p:nvCxnSpPr>
        <p:spPr>
          <a:xfrm>
            <a:off x="5982695" y="893309"/>
            <a:ext cx="0" cy="5336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27849B44-0E91-43BD-751B-AD5BA51FCBB1}"/>
              </a:ext>
            </a:extLst>
          </p:cNvPr>
          <p:cNvCxnSpPr>
            <a:cxnSpLocks/>
          </p:cNvCxnSpPr>
          <p:nvPr/>
        </p:nvCxnSpPr>
        <p:spPr>
          <a:xfrm flipH="1">
            <a:off x="2052294" y="2381025"/>
            <a:ext cx="1317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A06C5EC4-B3A7-50B9-C44E-E8A5575A9BAF}"/>
              </a:ext>
            </a:extLst>
          </p:cNvPr>
          <p:cNvSpPr txBox="1"/>
          <p:nvPr/>
        </p:nvSpPr>
        <p:spPr>
          <a:xfrm>
            <a:off x="8032523" y="1632221"/>
            <a:ext cx="283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AEF26C83-FD5C-008C-BE5E-C6EE55D3F289}"/>
              </a:ext>
            </a:extLst>
          </p:cNvPr>
          <p:cNvCxnSpPr/>
          <p:nvPr/>
        </p:nvCxnSpPr>
        <p:spPr>
          <a:xfrm>
            <a:off x="8043407" y="1675763"/>
            <a:ext cx="108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9C005FFF-666C-85A1-C541-BABBA13480D6}"/>
              </a:ext>
            </a:extLst>
          </p:cNvPr>
          <p:cNvCxnSpPr/>
          <p:nvPr/>
        </p:nvCxnSpPr>
        <p:spPr>
          <a:xfrm flipH="1" flipV="1">
            <a:off x="7673294" y="1675763"/>
            <a:ext cx="1477778" cy="10827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1FC99365-A8CB-0333-2C78-BDEE8286E2E1}"/>
              </a:ext>
            </a:extLst>
          </p:cNvPr>
          <p:cNvSpPr txBox="1"/>
          <p:nvPr/>
        </p:nvSpPr>
        <p:spPr>
          <a:xfrm>
            <a:off x="6394981" y="3989309"/>
            <a:ext cx="4473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chemeClr val="bg1"/>
                </a:solidFill>
              </a:rPr>
              <a:t>Main </a:t>
            </a:r>
            <a:r>
              <a:rPr lang="fr-FR" u="sng" dirty="0" err="1">
                <a:solidFill>
                  <a:schemeClr val="bg1"/>
                </a:solidFill>
              </a:rPr>
              <a:t>ingredients</a:t>
            </a:r>
            <a:endParaRPr lang="fr-FR" u="sng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Annihilation </a:t>
            </a:r>
            <a:r>
              <a:rPr lang="fr-FR" dirty="0" err="1">
                <a:solidFill>
                  <a:schemeClr val="bg1"/>
                </a:solidFill>
              </a:rPr>
              <a:t>nucleon</a:t>
            </a:r>
            <a:r>
              <a:rPr lang="fr-FR" dirty="0">
                <a:solidFill>
                  <a:schemeClr val="bg1"/>
                </a:solidFill>
              </a:rPr>
              <a:t> (p or 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Position of the Annihilation</a:t>
            </a:r>
            <a:endParaRPr lang="fr-FR" dirty="0">
              <a:solidFill>
                <a:srgbClr val="FFFF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Final </a:t>
            </a:r>
            <a:r>
              <a:rPr lang="fr-FR" dirty="0" err="1">
                <a:solidFill>
                  <a:schemeClr val="bg1"/>
                </a:solidFill>
              </a:rPr>
              <a:t>products</a:t>
            </a:r>
            <a:r>
              <a:rPr lang="fr-FR" dirty="0">
                <a:solidFill>
                  <a:schemeClr val="bg1"/>
                </a:solidFill>
              </a:rPr>
              <a:t> (types; </a:t>
            </a:r>
            <a:r>
              <a:rPr lang="fr-FR" dirty="0" err="1">
                <a:solidFill>
                  <a:schemeClr val="bg1"/>
                </a:solidFill>
              </a:rPr>
              <a:t>momenta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9889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903DC-FF8E-5E78-3D3D-E96566277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19ECFBC2-201F-6D31-1C37-FFA3F76809F9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7DB67FF-E070-E0B9-E789-0E459C535CB6}"/>
              </a:ext>
            </a:extLst>
          </p:cNvPr>
          <p:cNvSpPr txBox="1"/>
          <p:nvPr/>
        </p:nvSpPr>
        <p:spPr>
          <a:xfrm>
            <a:off x="1169507" y="431879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Annihilation </a:t>
            </a:r>
            <a:r>
              <a:rPr lang="fr-FR" sz="2400" dirty="0">
                <a:latin typeface="Symbol" pitchFamily="2" charset="2"/>
              </a:rPr>
              <a:t>s</a:t>
            </a:r>
            <a:endParaRPr lang="fr-FR" sz="2400" baseline="30000" dirty="0">
              <a:latin typeface="Symbol" pitchFamily="2" charset="2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EE21F53-E3EB-43BB-8F9B-A42FC399F869}"/>
              </a:ext>
            </a:extLst>
          </p:cNvPr>
          <p:cNvSpPr txBox="1"/>
          <p:nvPr/>
        </p:nvSpPr>
        <p:spPr>
          <a:xfrm>
            <a:off x="7434072" y="658369"/>
            <a:ext cx="34654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Underestimation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Depending</a:t>
            </a:r>
            <a:r>
              <a:rPr lang="fr-FR" dirty="0">
                <a:solidFill>
                  <a:schemeClr val="bg1"/>
                </a:solidFill>
              </a:rPr>
              <a:t>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target</a:t>
            </a:r>
            <a:endParaRPr lang="fr-FR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But </a:t>
            </a:r>
            <a:r>
              <a:rPr lang="fr-FR" dirty="0" err="1">
                <a:solidFill>
                  <a:schemeClr val="bg1"/>
                </a:solidFill>
              </a:rPr>
              <a:t>encouraging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…and </a:t>
            </a:r>
            <a:r>
              <a:rPr lang="fr-FR" dirty="0" err="1">
                <a:solidFill>
                  <a:schemeClr val="bg1"/>
                </a:solidFill>
              </a:rPr>
              <a:t>similar</a:t>
            </a:r>
            <a:r>
              <a:rPr lang="fr-FR" dirty="0">
                <a:solidFill>
                  <a:schemeClr val="bg1"/>
                </a:solidFill>
              </a:rPr>
              <a:t> to </a:t>
            </a:r>
            <a:r>
              <a:rPr lang="fr-FR" dirty="0" err="1">
                <a:solidFill>
                  <a:schemeClr val="bg1"/>
                </a:solidFill>
              </a:rPr>
              <a:t>other</a:t>
            </a:r>
            <a:r>
              <a:rPr lang="fr-FR" dirty="0">
                <a:solidFill>
                  <a:schemeClr val="bg1"/>
                </a:solidFill>
              </a:rPr>
              <a:t> model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AD4D069-A675-250E-58A1-9ED4A7A79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158" y="2369411"/>
            <a:ext cx="2967228" cy="395630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43C799-66EC-3AAF-1659-DAACD5FD145E}"/>
              </a:ext>
            </a:extLst>
          </p:cNvPr>
          <p:cNvSpPr txBox="1"/>
          <p:nvPr/>
        </p:nvSpPr>
        <p:spPr>
          <a:xfrm>
            <a:off x="4277954" y="6377158"/>
            <a:ext cx="4242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chemeClr val="bg1"/>
                </a:solidFill>
                <a:latin typeface="Helvetica" pitchFamily="2" charset="0"/>
              </a:rPr>
              <a:t>Lee and Wong. Phys. </a:t>
            </a:r>
            <a:r>
              <a:rPr lang="fr-FR" sz="1400" i="1" dirty="0" err="1">
                <a:solidFill>
                  <a:schemeClr val="bg1"/>
                </a:solidFill>
                <a:latin typeface="Helvetica" pitchFamily="2" charset="0"/>
              </a:rPr>
              <a:t>Rev</a:t>
            </a:r>
            <a:r>
              <a:rPr lang="fr-FR" sz="1400" i="1" dirty="0">
                <a:solidFill>
                  <a:schemeClr val="bg1"/>
                </a:solidFill>
                <a:latin typeface="Helvetica" pitchFamily="2" charset="0"/>
              </a:rPr>
              <a:t>. C 93, p. 014616 (2016)</a:t>
            </a:r>
            <a:endParaRPr lang="fr-FR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6D383F3-EE7F-7100-82E3-ADCEC5B276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605" r="14808" b="13475"/>
          <a:stretch/>
        </p:blipFill>
        <p:spPr>
          <a:xfrm>
            <a:off x="1270660" y="1468423"/>
            <a:ext cx="6163413" cy="439336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B19B93A-EBAC-1E90-3B2B-91EF2544E5A8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345AA595-726B-7169-BBCA-E1C9D71876F5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11670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01B5C-2983-C91C-641A-E7AB61F8E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1D26F603-B022-6398-C8DF-F8DE431A0389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287F0AC-7593-DD56-AB09-9E5F0AE923D4}"/>
              </a:ext>
            </a:extLst>
          </p:cNvPr>
          <p:cNvSpPr txBox="1"/>
          <p:nvPr/>
        </p:nvSpPr>
        <p:spPr>
          <a:xfrm>
            <a:off x="1169507" y="431879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Annihilation </a:t>
            </a:r>
            <a:r>
              <a:rPr lang="fr-FR" sz="2400" dirty="0">
                <a:latin typeface="Symbol" pitchFamily="2" charset="2"/>
              </a:rPr>
              <a:t>s</a:t>
            </a:r>
            <a:endParaRPr lang="fr-FR" sz="2400" baseline="30000" dirty="0">
              <a:latin typeface="Symbol" pitchFamily="2" charset="2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1FDB4FC-7F7D-7A6E-A08C-F6C8E3C638AB}"/>
              </a:ext>
            </a:extLst>
          </p:cNvPr>
          <p:cNvSpPr txBox="1"/>
          <p:nvPr/>
        </p:nvSpPr>
        <p:spPr>
          <a:xfrm>
            <a:off x="7434072" y="658369"/>
            <a:ext cx="37185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Underestimation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Depending</a:t>
            </a:r>
            <a:r>
              <a:rPr lang="fr-FR" dirty="0">
                <a:solidFill>
                  <a:schemeClr val="bg1"/>
                </a:solidFill>
              </a:rPr>
              <a:t>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target</a:t>
            </a:r>
            <a:endParaRPr lang="fr-FR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But </a:t>
            </a:r>
            <a:r>
              <a:rPr lang="fr-FR" dirty="0" err="1">
                <a:solidFill>
                  <a:schemeClr val="bg1"/>
                </a:solidFill>
              </a:rPr>
              <a:t>encouraging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…and </a:t>
            </a:r>
            <a:r>
              <a:rPr lang="fr-FR" dirty="0" err="1">
                <a:solidFill>
                  <a:schemeClr val="bg1"/>
                </a:solidFill>
              </a:rPr>
              <a:t>even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better</a:t>
            </a:r>
            <a:r>
              <a:rPr lang="fr-FR" dirty="0">
                <a:solidFill>
                  <a:schemeClr val="bg1"/>
                </a:solidFill>
              </a:rPr>
              <a:t> at </a:t>
            </a:r>
            <a:r>
              <a:rPr lang="fr-FR" dirty="0" err="1">
                <a:solidFill>
                  <a:schemeClr val="bg1"/>
                </a:solidFill>
              </a:rPr>
              <a:t>higher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9811CE5-DFE5-53B9-23E0-F057C6037D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605" r="14808" b="13475"/>
          <a:stretch/>
        </p:blipFill>
        <p:spPr>
          <a:xfrm>
            <a:off x="1270660" y="1468423"/>
            <a:ext cx="6163413" cy="439336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F83DE3D-635C-127E-8273-2A96FD498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848" y="2321314"/>
            <a:ext cx="6762439" cy="416356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BA490B6-908E-E750-FF98-3DC6369A7A09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744D06FF-CCF2-1128-4656-5394D14F2144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45481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BCA1C-FB53-88C5-F6BF-28E73A749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87D351EE-D6E1-898F-47B0-DCE92FA82407}"/>
              </a:ext>
            </a:extLst>
          </p:cNvPr>
          <p:cNvSpPr txBox="1"/>
          <p:nvPr/>
        </p:nvSpPr>
        <p:spPr>
          <a:xfrm>
            <a:off x="1152942" y="910779"/>
            <a:ext cx="1063343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sz="2800" dirty="0">
                <a:solidFill>
                  <a:schemeClr val="bg1"/>
                </a:solidFill>
                <a:latin typeface="Chalkboard" panose="03050602040202020205" pitchFamily="66" charset="77"/>
              </a:rPr>
              <a:t> </a:t>
            </a:r>
            <a:r>
              <a:rPr lang="fr-FR" sz="2800" dirty="0" err="1">
                <a:solidFill>
                  <a:schemeClr val="bg1"/>
                </a:solidFill>
                <a:latin typeface="Chalkboard" panose="03050602040202020205" pitchFamily="66" charset="77"/>
              </a:rPr>
              <a:t>What</a:t>
            </a:r>
            <a:r>
              <a:rPr lang="fr-FR" sz="2800" dirty="0">
                <a:solidFill>
                  <a:schemeClr val="bg1"/>
                </a:solidFill>
                <a:latin typeface="Chalkboard" panose="03050602040202020205" pitchFamily="66" charset="77"/>
              </a:rPr>
              <a:t> </a:t>
            </a:r>
            <a:r>
              <a:rPr lang="fr-FR" sz="2800" dirty="0" err="1">
                <a:solidFill>
                  <a:schemeClr val="bg1"/>
                </a:solidFill>
                <a:latin typeface="Chalkboard" panose="03050602040202020205" pitchFamily="66" charset="77"/>
              </a:rPr>
              <a:t>is</a:t>
            </a:r>
            <a:r>
              <a:rPr lang="fr-FR" sz="2800" dirty="0">
                <a:solidFill>
                  <a:schemeClr val="bg1"/>
                </a:solidFill>
                <a:latin typeface="Chalkboard" panose="03050602040202020205" pitchFamily="66" charset="77"/>
              </a:rPr>
              <a:t> INCL?</a:t>
            </a: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sz="2800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sz="2800" dirty="0">
                <a:solidFill>
                  <a:schemeClr val="bg1"/>
                </a:solidFill>
                <a:latin typeface="Chalkboard" panose="03050602040202020205" pitchFamily="66" charset="77"/>
              </a:rPr>
              <a:t> INCL and CR</a:t>
            </a: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sz="2800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sz="2800" dirty="0">
                <a:solidFill>
                  <a:schemeClr val="bg1"/>
                </a:solidFill>
                <a:latin typeface="Chalkboard" panose="03050602040202020205" pitchFamily="66" charset="77"/>
              </a:rPr>
              <a:t> Antiprotons</a:t>
            </a: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sz="2800">
                <a:solidFill>
                  <a:schemeClr val="bg1"/>
                </a:solidFill>
                <a:latin typeface="Chalkboard" panose="03050602040202020205" pitchFamily="66" charset="77"/>
              </a:rPr>
              <a:t> Antineutrons</a:t>
            </a:r>
            <a:endParaRPr lang="fr-FR" sz="2800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>
              <a:buSzPct val="90000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>
              <a:buSzPct val="90000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sz="2800" dirty="0">
                <a:solidFill>
                  <a:schemeClr val="bg1"/>
                </a:solidFill>
                <a:latin typeface="Chalkboard" panose="03050602040202020205" pitchFamily="66" charset="77"/>
              </a:rPr>
              <a:t> (light) </a:t>
            </a:r>
            <a:r>
              <a:rPr lang="fr-FR" sz="2800" dirty="0" err="1">
                <a:solidFill>
                  <a:schemeClr val="bg1"/>
                </a:solidFill>
                <a:latin typeface="Chalkboard" panose="03050602040202020205" pitchFamily="66" charset="77"/>
              </a:rPr>
              <a:t>Antinuclei</a:t>
            </a: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>
              <a:buSzPct val="90000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F3ABE43-2F21-9074-DFB6-DACF80E54ED2}"/>
              </a:ext>
            </a:extLst>
          </p:cNvPr>
          <p:cNvSpPr txBox="1"/>
          <p:nvPr/>
        </p:nvSpPr>
        <p:spPr>
          <a:xfrm>
            <a:off x="1152942" y="1638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Plan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8D239EB-370A-7C09-AE6F-F000D8E20D84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70A109D1-EEC3-1BE5-2929-FA6B5AE5345B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3670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8B707-6D57-395B-90D2-D38DD7035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6E6F2B9B-E149-D812-BAB3-A692AF2E7647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           </a:t>
            </a:r>
          </a:p>
          <a:p>
            <a:pPr algn="ctr"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51675B91-8990-4A58-C45C-5B165C297F90}"/>
              </a:ext>
            </a:extLst>
          </p:cNvPr>
          <p:cNvGrpSpPr/>
          <p:nvPr/>
        </p:nvGrpSpPr>
        <p:grpSpPr>
          <a:xfrm>
            <a:off x="5189012" y="75067"/>
            <a:ext cx="1813977" cy="483507"/>
            <a:chOff x="2383536" y="116802"/>
            <a:chExt cx="1813977" cy="4835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252D0250-A674-F729-C13B-E6899031DE7B}"/>
                    </a:ext>
                  </a:extLst>
                </p:cNvPr>
                <p:cNvSpPr txBox="1"/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53964BFE-BD89-5A74-AD5D-30DEA6C7F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blipFill>
                  <a:blip r:embed="rId4"/>
                  <a:stretch>
                    <a:fillRect t="-7895" r="-12195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9A8A8CA8-CD6A-AF41-A3DA-9B08FC8C5B5D}"/>
                    </a:ext>
                  </a:extLst>
                </p:cNvPr>
                <p:cNvSpPr txBox="1"/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618E11A1-B1B4-7B44-979A-2CBB07DCF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blipFill>
                  <a:blip r:embed="rId5"/>
                  <a:stretch>
                    <a:fillRect t="-5263" r="-7317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6481C6AB-605E-7CA8-332E-F5A29EB1D73C}"/>
                    </a:ext>
                  </a:extLst>
                </p:cNvPr>
                <p:cNvSpPr txBox="1"/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baseline="300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FFB2BFD3-9699-69AC-E7D8-F4FE48CC8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blipFill>
                  <a:blip r:embed="rId6"/>
                  <a:stretch>
                    <a:fillRect t="-5263" r="-11475" b="-28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F7EF96C5-9CBC-31EF-64A5-020BA061D435}"/>
                    </a:ext>
                  </a:extLst>
                </p:cNvPr>
                <p:cNvSpPr txBox="1"/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 baseline="30000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m:oMathPara>
                  </a14:m>
                  <a:endParaRPr lang="fr-FR" sz="24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A47C580-8CB8-EC74-0BDF-A39762AA1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48276" r="-379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73C1CCA-3217-CCE7-CD38-014E0D40FBB2}"/>
              </a:ext>
            </a:extLst>
          </p:cNvPr>
          <p:cNvGrpSpPr/>
          <p:nvPr/>
        </p:nvGrpSpPr>
        <p:grpSpPr>
          <a:xfrm>
            <a:off x="1350264" y="1132166"/>
            <a:ext cx="6112512" cy="3139321"/>
            <a:chOff x="207264" y="1414272"/>
            <a:chExt cx="6112512" cy="3139321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F16AAE16-3424-3D05-8A8B-F273256D2A32}"/>
                </a:ext>
              </a:extLst>
            </p:cNvPr>
            <p:cNvSpPr txBox="1"/>
            <p:nvPr/>
          </p:nvSpPr>
          <p:spPr>
            <a:xfrm>
              <a:off x="207264" y="1414272"/>
              <a:ext cx="611251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INCL </a:t>
              </a:r>
              <a:r>
                <a:rPr lang="fr-FR" dirty="0" err="1">
                  <a:solidFill>
                    <a:schemeClr val="bg1"/>
                  </a:solidFill>
                </a:rPr>
                <a:t>treats</a:t>
              </a:r>
              <a:r>
                <a:rPr lang="fr-FR" dirty="0">
                  <a:solidFill>
                    <a:schemeClr val="bg1"/>
                  </a:solidFill>
                </a:rPr>
                <a:t> d, </a:t>
              </a:r>
              <a:r>
                <a:rPr lang="fr-FR" dirty="0" err="1">
                  <a:solidFill>
                    <a:schemeClr val="bg1"/>
                  </a:solidFill>
                </a:rPr>
                <a:t>t</a:t>
              </a:r>
              <a:r>
                <a:rPr lang="fr-FR" dirty="0">
                  <a:solidFill>
                    <a:schemeClr val="bg1"/>
                  </a:solidFill>
                </a:rPr>
                <a:t>, </a:t>
              </a:r>
              <a:r>
                <a:rPr lang="fr-FR" baseline="30000" dirty="0">
                  <a:solidFill>
                    <a:schemeClr val="bg1"/>
                  </a:solidFill>
                </a:rPr>
                <a:t>3</a:t>
              </a:r>
              <a:r>
                <a:rPr lang="fr-FR" dirty="0">
                  <a:solidFill>
                    <a:schemeClr val="bg1"/>
                  </a:solidFill>
                </a:rPr>
                <a:t>He, </a:t>
              </a:r>
              <a:r>
                <a:rPr lang="fr-FR" baseline="30000" dirty="0">
                  <a:solidFill>
                    <a:schemeClr val="bg1"/>
                  </a:solidFill>
                </a:rPr>
                <a:t>4</a:t>
              </a:r>
              <a:r>
                <a:rPr lang="fr-FR" dirty="0">
                  <a:solidFill>
                    <a:schemeClr val="bg1"/>
                  </a:solidFill>
                </a:rPr>
                <a:t>He-induced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(and more)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err="1">
                  <a:solidFill>
                    <a:schemeClr val="bg1"/>
                  </a:solidFill>
                </a:rPr>
                <a:t>Now</a:t>
              </a:r>
              <a:r>
                <a:rPr lang="fr-FR" dirty="0">
                  <a:solidFill>
                    <a:schemeClr val="bg1"/>
                  </a:solidFill>
                </a:rPr>
                <a:t>        and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available</a:t>
              </a: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So, </a:t>
              </a:r>
              <a:r>
                <a:rPr lang="fr-FR" dirty="0" err="1">
                  <a:solidFill>
                    <a:schemeClr val="bg1"/>
                  </a:solidFill>
                </a:rPr>
                <a:t>why</a:t>
              </a:r>
              <a:r>
                <a:rPr lang="fr-FR" dirty="0">
                  <a:solidFill>
                    <a:schemeClr val="bg1"/>
                  </a:solidFill>
                </a:rPr>
                <a:t> not                               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?</a:t>
              </a: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 err="1">
                  <a:solidFill>
                    <a:schemeClr val="bg1"/>
                  </a:solidFill>
                </a:rPr>
                <a:t>It’s</a:t>
              </a:r>
              <a:r>
                <a:rPr lang="fr-FR" dirty="0">
                  <a:solidFill>
                    <a:schemeClr val="bg1"/>
                  </a:solidFill>
                </a:rPr>
                <a:t> in </a:t>
              </a:r>
              <a:r>
                <a:rPr lang="fr-FR" dirty="0" err="1">
                  <a:solidFill>
                    <a:schemeClr val="bg1"/>
                  </a:solidFill>
                </a:rPr>
                <a:t>progress</a:t>
              </a:r>
              <a:r>
                <a:rPr lang="fr-FR" dirty="0">
                  <a:solidFill>
                    <a:schemeClr val="bg1"/>
                  </a:solidFill>
                </a:rPr>
                <a:t>… but at an (</a:t>
              </a:r>
              <a:r>
                <a:rPr lang="fr-FR" dirty="0" err="1">
                  <a:solidFill>
                    <a:schemeClr val="bg1"/>
                  </a:solidFill>
                </a:rPr>
                <a:t>very</a:t>
              </a:r>
              <a:r>
                <a:rPr lang="fr-FR" dirty="0">
                  <a:solidFill>
                    <a:schemeClr val="bg1"/>
                  </a:solidFill>
                </a:rPr>
                <a:t>) </a:t>
              </a:r>
              <a:r>
                <a:rPr lang="fr-FR" dirty="0" err="1">
                  <a:solidFill>
                    <a:schemeClr val="bg1"/>
                  </a:solidFill>
                </a:rPr>
                <a:t>early</a:t>
              </a:r>
              <a:r>
                <a:rPr lang="fr-FR" dirty="0">
                  <a:solidFill>
                    <a:schemeClr val="bg1"/>
                  </a:solidFill>
                </a:rPr>
                <a:t> stage </a:t>
              </a:r>
              <a:r>
                <a:rPr lang="fr-FR" dirty="0" err="1">
                  <a:solidFill>
                    <a:schemeClr val="bg1"/>
                  </a:solidFill>
                </a:rPr>
                <a:t>with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antideuteron</a:t>
              </a:r>
              <a:r>
                <a:rPr lang="fr-FR" dirty="0">
                  <a:solidFill>
                    <a:schemeClr val="bg1"/>
                  </a:solidFill>
                </a:rPr>
                <a:t>!</a:t>
              </a:r>
            </a:p>
            <a:p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First </a:t>
              </a:r>
              <a:r>
                <a:rPr lang="fr-FR" dirty="0" err="1">
                  <a:solidFill>
                    <a:schemeClr val="bg1"/>
                  </a:solidFill>
                </a:rPr>
                <a:t>results</a:t>
              </a:r>
              <a:r>
                <a:rPr lang="fr-FR" dirty="0">
                  <a:solidFill>
                    <a:schemeClr val="bg1"/>
                  </a:solidFill>
                </a:rPr>
                <a:t> are </a:t>
              </a:r>
              <a:r>
                <a:rPr lang="fr-FR" dirty="0" err="1">
                  <a:solidFill>
                    <a:schemeClr val="bg1"/>
                  </a:solidFill>
                </a:rPr>
                <a:t>encouranging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/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4286" b="-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/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BA98936B-B961-25DD-6247-CD68C5CD7E94}"/>
                </a:ext>
              </a:extLst>
            </p:cNvPr>
            <p:cNvGrpSpPr/>
            <p:nvPr/>
          </p:nvGrpSpPr>
          <p:grpSpPr>
            <a:xfrm>
              <a:off x="1698716" y="2500976"/>
              <a:ext cx="1813977" cy="421952"/>
              <a:chOff x="2383536" y="116802"/>
              <a:chExt cx="1813977" cy="421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F2C109AD-085D-8C8B-A9C9-8FE2850CDEE2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EE518F03-917B-EA83-A447-0F86BC639F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6061" r="-2439" b="-2424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CEC35822-722F-4F24-0FC5-CC2DCC30E2BF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74C95728-2A60-F238-D814-1546283C50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C7E48097-2C55-A991-D335-57F1B8BB7067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i="1" baseline="30000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89F006F-F22A-300C-9B8E-E8ABAD6214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705F7A79-C5CF-5230-1511-2F181788A966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20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i="1" baseline="30000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20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𝐻𝑒</m:t>
                              </m:r>
                            </m:e>
                          </m:acc>
                        </m:oMath>
                      </m:oMathPara>
                    </a14:m>
                    <a:endParaRPr lang="fr-FR" sz="20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0CE8FE4-0A71-B63B-3579-6A74C7F73F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7586" r="-2413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1A786786-0B95-7814-305B-E48068D56005}"/>
              </a:ext>
            </a:extLst>
          </p:cNvPr>
          <p:cNvSpPr txBox="1"/>
          <p:nvPr/>
        </p:nvSpPr>
        <p:spPr>
          <a:xfrm>
            <a:off x="3980985" y="6384702"/>
            <a:ext cx="326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S.P.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Denisov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et al., </a:t>
            </a:r>
          </a:p>
          <a:p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Nuclear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Physics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B 31.2 (1971), pp. 253–260.</a:t>
            </a:r>
            <a:endParaRPr lang="fr-FR" sz="1200" dirty="0">
              <a:solidFill>
                <a:schemeClr val="bg1"/>
              </a:solidFill>
              <a:latin typeface="Helvetica" pitchFamily="2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19AA9B4A-D5B2-A3F6-D2A7-5AC3E721B3D1}"/>
              </a:ext>
            </a:extLst>
          </p:cNvPr>
          <p:cNvGrpSpPr/>
          <p:nvPr/>
        </p:nvGrpSpPr>
        <p:grpSpPr>
          <a:xfrm>
            <a:off x="1945641" y="3985889"/>
            <a:ext cx="3822562" cy="2380038"/>
            <a:chOff x="733191" y="4055339"/>
            <a:chExt cx="3822562" cy="2380038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849C8C86-A17F-D691-C04C-ACBE0EC97075}"/>
                </a:ext>
              </a:extLst>
            </p:cNvPr>
            <p:cNvGrpSpPr/>
            <p:nvPr/>
          </p:nvGrpSpPr>
          <p:grpSpPr>
            <a:xfrm>
              <a:off x="1035852" y="4055340"/>
              <a:ext cx="3519901" cy="2380037"/>
              <a:chOff x="1035852" y="4055340"/>
              <a:chExt cx="3519901" cy="2380037"/>
            </a:xfrm>
          </p:grpSpPr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8A6212D5-8E6C-5E15-A72C-E22296A8F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35852" y="4055340"/>
                <a:ext cx="3519901" cy="2380037"/>
              </a:xfrm>
              <a:prstGeom prst="rect">
                <a:avLst/>
              </a:prstGeom>
            </p:spPr>
          </p:pic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754AE9A0-F38F-0893-F657-A0E23CD265D7}"/>
                  </a:ext>
                </a:extLst>
              </p:cNvPr>
              <p:cNvSpPr txBox="1"/>
              <p:nvPr/>
            </p:nvSpPr>
            <p:spPr>
              <a:xfrm rot="20205666">
                <a:off x="2993388" y="4820387"/>
                <a:ext cx="1038612" cy="523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err="1"/>
                  <a:t>preliminary</a:t>
                </a:r>
                <a:r>
                  <a:rPr lang="fr-FR" sz="1400" dirty="0"/>
                  <a:t> </a:t>
                </a:r>
                <a:r>
                  <a:rPr lang="fr-FR" sz="1400" dirty="0" err="1"/>
                  <a:t>results</a:t>
                </a:r>
                <a:endParaRPr lang="fr-FR" sz="14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3E63F37B-5795-D7A2-255B-83042DD9FB5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1888828" y="4200626"/>
                    <a:ext cx="1333374" cy="312521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14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4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  <m: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 (13.3 </m:t>
                          </m:r>
                          <m:r>
                            <m:rPr>
                              <m:sty m:val="p"/>
                            </m:rP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fr-FR" sz="14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67354AD8-47AF-1E85-863A-2B19FEC894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1888828" y="4200626"/>
                    <a:ext cx="1333374" cy="3125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6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14FD4FE-F49F-65D5-14AC-7E360F847392}"/>
                </a:ext>
              </a:extLst>
            </p:cNvPr>
            <p:cNvSpPr txBox="1"/>
            <p:nvPr/>
          </p:nvSpPr>
          <p:spPr>
            <a:xfrm rot="16200000">
              <a:off x="-302938" y="5091468"/>
              <a:ext cx="23800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cross section (mb)</a:t>
              </a:r>
            </a:p>
          </p:txBody>
        </p: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15A1D220-7162-2EB1-5D7A-ADC3153914D6}"/>
              </a:ext>
            </a:extLst>
          </p:cNvPr>
          <p:cNvSpPr txBox="1"/>
          <p:nvPr/>
        </p:nvSpPr>
        <p:spPr>
          <a:xfrm>
            <a:off x="9729899" y="2794623"/>
            <a:ext cx="222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Original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paper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: ALICE,</a:t>
            </a:r>
          </a:p>
          <a:p>
            <a:pPr algn="ctr"/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Phys.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Rev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.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Lett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. 125, 162001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5DE08D9-A10B-B9C3-4B82-1C31BDAEF8F4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30" name="ZoneTexte 1">
            <a:extLst>
              <a:ext uri="{FF2B5EF4-FFF2-40B4-BE49-F238E27FC236}">
                <a16:creationId xmlns:a16="http://schemas.microsoft.com/office/drawing/2014/main" id="{EFA433D8-8FBE-A25B-9367-D3F1DF90AD69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FBFEBDE-B8B0-562C-F66D-434ED5D99FD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65437" y="3256288"/>
            <a:ext cx="4317449" cy="3139321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6F7D2B5C-2B03-764F-4462-0618F2E50172}"/>
              </a:ext>
            </a:extLst>
          </p:cNvPr>
          <p:cNvSpPr txBox="1"/>
          <p:nvPr/>
        </p:nvSpPr>
        <p:spPr>
          <a:xfrm rot="20205666">
            <a:off x="7478322" y="3167389"/>
            <a:ext cx="208146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preliminary</a:t>
            </a:r>
            <a:r>
              <a:rPr lang="fr-FR" sz="1400" dirty="0"/>
              <a:t> </a:t>
            </a:r>
            <a:r>
              <a:rPr lang="fr-FR" sz="1400" dirty="0" err="1"/>
              <a:t>results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endParaRPr lang="fr-FR" sz="1400" dirty="0"/>
          </a:p>
          <a:p>
            <a:pPr algn="ctr"/>
            <a:r>
              <a:rPr lang="fr-FR" sz="1400" dirty="0" err="1"/>
              <a:t>dbar</a:t>
            </a:r>
            <a:r>
              <a:rPr lang="fr-FR" sz="1400" dirty="0"/>
              <a:t> + </a:t>
            </a:r>
            <a:r>
              <a:rPr lang="fr-FR" sz="1400" baseline="30000" dirty="0"/>
              <a:t>32</a:t>
            </a:r>
            <a:r>
              <a:rPr lang="fr-FR" sz="14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176018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7BE6DDF-2C9B-0BDF-80EF-1F6383EE7E32}"/>
              </a:ext>
            </a:extLst>
          </p:cNvPr>
          <p:cNvSpPr txBox="1"/>
          <p:nvPr/>
        </p:nvSpPr>
        <p:spPr>
          <a:xfrm>
            <a:off x="337226" y="771385"/>
            <a:ext cx="112062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pbar</a:t>
            </a:r>
            <a:r>
              <a:rPr lang="fr-FR" sz="18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			in INCL and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Geant4 (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since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Geant4-11.2)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nbar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			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almost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INCL (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checks) and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planned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next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year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Geant4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light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antinuclei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		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progress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Rather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good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results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but place for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improvements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p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	high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multiplicities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refinement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p	~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underestiamted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d 	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overestimated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fr-FR" sz="18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underestimated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K 	K</a:t>
            </a:r>
            <a:r>
              <a:rPr kumimoji="0" lang="fr-FR" sz="18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~OK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K</a:t>
            </a:r>
            <a:r>
              <a:rPr kumimoji="0" lang="fr-FR" sz="18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+/-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underestimated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L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	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underestimated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not-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well-known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ingredients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… 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(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potential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position of the annihilation, on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which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nucleon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(n? p?) the annihilation…)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45545B-CC44-DBA9-DDCC-4060077F4176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6" name="ZoneTexte 1">
            <a:extLst>
              <a:ext uri="{FF2B5EF4-FFF2-40B4-BE49-F238E27FC236}">
                <a16:creationId xmlns:a16="http://schemas.microsoft.com/office/drawing/2014/main" id="{8419E263-C0DA-6D8B-91AD-94D4D3835ADF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D356EB1-21F4-6AB0-9E7F-646EC82D5027}"/>
              </a:ext>
            </a:extLst>
          </p:cNvPr>
          <p:cNvSpPr txBox="1"/>
          <p:nvPr/>
        </p:nvSpPr>
        <p:spPr>
          <a:xfrm>
            <a:off x="1152942" y="1638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u="sng" dirty="0">
                <a:solidFill>
                  <a:schemeClr val="bg1"/>
                </a:solidFill>
                <a:latin typeface="Chalkboard" panose="03050602040202020205" pitchFamily="66" charset="77"/>
              </a:rPr>
              <a:t>Conclusions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23A004AC-E346-1E95-A972-70D8112B53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0985" y="5130057"/>
            <a:ext cx="7201711" cy="1470025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fr-FR" dirty="0"/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NuRBS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clear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eaction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improvement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ayesian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tatistics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has been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funded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(2024-&gt;2027) – CEA &amp; Bern U. (and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IAEA+Coruña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U.)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Goals:</a:t>
            </a:r>
            <a:r>
              <a:rPr lang="fr-FR" sz="18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	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Building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tools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biasing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parameter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optimisation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Applying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them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INCL and ABLA for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several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cases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fr-FR" dirty="0"/>
          </a:p>
        </p:txBody>
      </p:sp>
      <p:sp>
        <p:nvSpPr>
          <p:cNvPr id="9" name="Virage 8">
            <a:extLst>
              <a:ext uri="{FF2B5EF4-FFF2-40B4-BE49-F238E27FC236}">
                <a16:creationId xmlns:a16="http://schemas.microsoft.com/office/drawing/2014/main" id="{7769A7D2-F453-0139-8857-CE32B9A1B940}"/>
              </a:ext>
            </a:extLst>
          </p:cNvPr>
          <p:cNvSpPr/>
          <p:nvPr/>
        </p:nvSpPr>
        <p:spPr>
          <a:xfrm flipV="1">
            <a:off x="2529191" y="5087566"/>
            <a:ext cx="1287294" cy="807396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ED2B6BF-4252-D184-4A1F-B21BDCAF219C}"/>
              </a:ext>
            </a:extLst>
          </p:cNvPr>
          <p:cNvCxnSpPr>
            <a:cxnSpLocks/>
          </p:cNvCxnSpPr>
          <p:nvPr/>
        </p:nvCxnSpPr>
        <p:spPr>
          <a:xfrm flipH="1">
            <a:off x="3968015" y="5262664"/>
            <a:ext cx="12970" cy="11410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562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DC0393E-AD11-EB19-3E0F-490CC6261540}"/>
              </a:ext>
            </a:extLst>
          </p:cNvPr>
          <p:cNvSpPr txBox="1"/>
          <p:nvPr/>
        </p:nvSpPr>
        <p:spPr>
          <a:xfrm>
            <a:off x="1164190" y="311240"/>
            <a:ext cx="986362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Thanks</a:t>
            </a:r>
            <a:r>
              <a:rPr lang="fr-FR" sz="6000" dirty="0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 for </a:t>
            </a:r>
            <a:r>
              <a:rPr lang="fr-FR" sz="6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your</a:t>
            </a:r>
            <a:r>
              <a:rPr lang="fr-FR" sz="6000" dirty="0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 attention!</a:t>
            </a:r>
          </a:p>
          <a:p>
            <a:pPr algn="ctr"/>
            <a:endParaRPr lang="fr-FR" sz="3600" dirty="0">
              <a:solidFill>
                <a:schemeClr val="accent6">
                  <a:lumMod val="60000"/>
                  <a:lumOff val="40000"/>
                </a:schemeClr>
              </a:solidFill>
              <a:latin typeface="Lucida Handwriting" panose="03010101010101010101" pitchFamily="66" charset="77"/>
            </a:endParaRP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And </a:t>
            </a:r>
            <a:r>
              <a:rPr lang="fr-FR" sz="2400" dirty="0" err="1">
                <a:solidFill>
                  <a:schemeClr val="bg1"/>
                </a:solidFill>
              </a:rPr>
              <a:t>thanks</a:t>
            </a:r>
            <a:r>
              <a:rPr lang="fr-FR" sz="2400" dirty="0">
                <a:solidFill>
                  <a:schemeClr val="bg1"/>
                </a:solidFill>
              </a:rPr>
              <a:t> to the </a:t>
            </a:r>
            <a:r>
              <a:rPr lang="fr-FR" sz="2400" dirty="0" err="1">
                <a:solidFill>
                  <a:schemeClr val="bg1"/>
                </a:solidFill>
              </a:rPr>
              <a:t>students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</a:p>
          <a:p>
            <a:pPr algn="ctr"/>
            <a:endParaRPr lang="fr-FR" sz="2400" dirty="0">
              <a:solidFill>
                <a:schemeClr val="bg1"/>
              </a:solidFill>
            </a:endParaRPr>
          </a:p>
          <a:p>
            <a:pPr lvl="5"/>
            <a:r>
              <a:rPr lang="fr-FR" sz="2400" dirty="0">
                <a:solidFill>
                  <a:schemeClr val="bg1"/>
                </a:solidFill>
              </a:rPr>
              <a:t>D. </a:t>
            </a:r>
            <a:r>
              <a:rPr lang="fr-FR" sz="2400" dirty="0" err="1">
                <a:solidFill>
                  <a:schemeClr val="bg1"/>
                </a:solidFill>
              </a:rPr>
              <a:t>Zharenov</a:t>
            </a:r>
            <a:r>
              <a:rPr lang="fr-FR" sz="2400" dirty="0">
                <a:solidFill>
                  <a:schemeClr val="bg1"/>
                </a:solidFill>
              </a:rPr>
              <a:t>		(antiprotons + antineutrons)</a:t>
            </a:r>
          </a:p>
          <a:p>
            <a:pPr lvl="5"/>
            <a:r>
              <a:rPr lang="fr-FR" sz="2400" dirty="0">
                <a:solidFill>
                  <a:schemeClr val="bg1"/>
                </a:solidFill>
              </a:rPr>
              <a:t>O. </a:t>
            </a:r>
            <a:r>
              <a:rPr lang="fr-FR" sz="2400" dirty="0" err="1">
                <a:solidFill>
                  <a:schemeClr val="bg1"/>
                </a:solidFill>
              </a:rPr>
              <a:t>Lourgo</a:t>
            </a:r>
            <a:r>
              <a:rPr lang="fr-FR" sz="2400" dirty="0">
                <a:solidFill>
                  <a:schemeClr val="bg1"/>
                </a:solidFill>
              </a:rPr>
              <a:t>			(antineutrons + </a:t>
            </a:r>
            <a:r>
              <a:rPr lang="fr-FR" sz="2400" dirty="0" err="1">
                <a:solidFill>
                  <a:schemeClr val="bg1"/>
                </a:solidFill>
              </a:rPr>
              <a:t>antideuterons</a:t>
            </a:r>
            <a:r>
              <a:rPr lang="fr-FR" sz="2400" dirty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and</a:t>
            </a:r>
          </a:p>
          <a:p>
            <a:pPr algn="ctr"/>
            <a:endParaRPr lang="fr-FR" sz="2400" dirty="0">
              <a:solidFill>
                <a:schemeClr val="bg1"/>
              </a:solidFill>
            </a:endParaRP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J. Hirtz </a:t>
            </a:r>
            <a:r>
              <a:rPr lang="fr-FR" sz="2400" dirty="0" err="1">
                <a:solidFill>
                  <a:schemeClr val="bg1"/>
                </a:solidFill>
              </a:rPr>
              <a:t>who</a:t>
            </a:r>
            <a:r>
              <a:rPr lang="fr-FR" sz="2400" dirty="0">
                <a:solidFill>
                  <a:schemeClr val="bg1"/>
                </a:solidFill>
              </a:rPr>
              <a:t> gave </a:t>
            </a:r>
            <a:r>
              <a:rPr lang="fr-FR" sz="2400" dirty="0" err="1">
                <a:solidFill>
                  <a:schemeClr val="bg1"/>
                </a:solidFill>
              </a:rPr>
              <a:t>advices</a:t>
            </a:r>
            <a:endParaRPr lang="fr-FR" sz="2400" dirty="0">
              <a:solidFill>
                <a:schemeClr val="bg1"/>
              </a:solidFill>
            </a:endParaRPr>
          </a:p>
          <a:p>
            <a:pPr algn="ctr"/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0EBF4F2F-1C60-0AA6-F36C-7E97F43B7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598" y="5659424"/>
            <a:ext cx="5891212" cy="66431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0B96C44-8FDB-C495-E663-CCB2C602ADEE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9" name="ZoneTexte 1">
            <a:extLst>
              <a:ext uri="{FF2B5EF4-FFF2-40B4-BE49-F238E27FC236}">
                <a16:creationId xmlns:a16="http://schemas.microsoft.com/office/drawing/2014/main" id="{EF99E5EA-9073-A780-A7AB-4C8EC6E4842A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76749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FF024F9-13FF-11BC-C0B1-22DD9108AA3E}"/>
              </a:ext>
            </a:extLst>
          </p:cNvPr>
          <p:cNvSpPr txBox="1"/>
          <p:nvPr/>
        </p:nvSpPr>
        <p:spPr>
          <a:xfrm>
            <a:off x="3265251" y="2500008"/>
            <a:ext cx="5661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061872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AEE70D-B48C-EF23-107A-9CE342148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5970A5D-F3CE-5918-186F-C8D77523337A}"/>
              </a:ext>
            </a:extLst>
          </p:cNvPr>
          <p:cNvSpPr txBox="1"/>
          <p:nvPr/>
        </p:nvSpPr>
        <p:spPr>
          <a:xfrm>
            <a:off x="1152942" y="25722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What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is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INCL?</a:t>
            </a:r>
          </a:p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Capabilities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C5271A0-40F2-E080-F155-C469866C0822}"/>
              </a:ext>
            </a:extLst>
          </p:cNvPr>
          <p:cNvSpPr/>
          <p:nvPr/>
        </p:nvSpPr>
        <p:spPr>
          <a:xfrm>
            <a:off x="6835185" y="2133776"/>
            <a:ext cx="946481" cy="3243057"/>
          </a:xfrm>
          <a:prstGeom prst="rect">
            <a:avLst/>
          </a:prstGeom>
          <a:solidFill>
            <a:srgbClr val="FCB11C">
              <a:lumMod val="50000"/>
              <a:alpha val="8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D14F5D3-30FF-983B-3F27-D73385B5ADD2}"/>
              </a:ext>
            </a:extLst>
          </p:cNvPr>
          <p:cNvSpPr/>
          <p:nvPr/>
        </p:nvSpPr>
        <p:spPr>
          <a:xfrm>
            <a:off x="6127310" y="2133775"/>
            <a:ext cx="701244" cy="3243058"/>
          </a:xfrm>
          <a:prstGeom prst="rect">
            <a:avLst/>
          </a:prstGeom>
          <a:solidFill>
            <a:srgbClr val="FCB11C">
              <a:lumMod val="5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CEB67E-1A04-0D0D-161E-1BFEB580A3E9}"/>
              </a:ext>
            </a:extLst>
          </p:cNvPr>
          <p:cNvSpPr/>
          <p:nvPr/>
        </p:nvSpPr>
        <p:spPr>
          <a:xfrm>
            <a:off x="2602150" y="2130761"/>
            <a:ext cx="3518531" cy="1311559"/>
          </a:xfrm>
          <a:prstGeom prst="rect">
            <a:avLst/>
          </a:prstGeom>
          <a:solidFill>
            <a:srgbClr val="FCB11C">
              <a:lumMod val="75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DDCD9A-CE75-4B2E-F646-A7BD609F479A}"/>
              </a:ext>
            </a:extLst>
          </p:cNvPr>
          <p:cNvSpPr/>
          <p:nvPr/>
        </p:nvSpPr>
        <p:spPr>
          <a:xfrm>
            <a:off x="2608976" y="3445482"/>
            <a:ext cx="3518535" cy="1932025"/>
          </a:xfrm>
          <a:prstGeom prst="rect">
            <a:avLst/>
          </a:prstGeom>
          <a:solidFill>
            <a:srgbClr val="FCB11C">
              <a:lumMod val="60000"/>
              <a:lumOff val="4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CDF5D-3148-8FA4-AA0F-9606CB3CFA01}"/>
              </a:ext>
            </a:extLst>
          </p:cNvPr>
          <p:cNvSpPr/>
          <p:nvPr/>
        </p:nvSpPr>
        <p:spPr>
          <a:xfrm>
            <a:off x="2615700" y="3445559"/>
            <a:ext cx="2694361" cy="1932025"/>
          </a:xfrm>
          <a:prstGeom prst="rect">
            <a:avLst/>
          </a:prstGeom>
          <a:solidFill>
            <a:srgbClr val="41AEBD">
              <a:lumMod val="75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2D8AAD-AC1D-0E57-57B6-EA0119F1F5B5}"/>
              </a:ext>
            </a:extLst>
          </p:cNvPr>
          <p:cNvSpPr/>
          <p:nvPr/>
        </p:nvSpPr>
        <p:spPr>
          <a:xfrm>
            <a:off x="2622331" y="3444808"/>
            <a:ext cx="1944736" cy="1932025"/>
          </a:xfrm>
          <a:prstGeom prst="rect">
            <a:avLst/>
          </a:prstGeom>
          <a:solidFill>
            <a:srgbClr val="41AEBD">
              <a:lumMod val="60000"/>
              <a:lumOff val="4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EB6527-0AC5-D51E-C09B-74C3B1AE8C0B}"/>
              </a:ext>
            </a:extLst>
          </p:cNvPr>
          <p:cNvSpPr/>
          <p:nvPr/>
        </p:nvSpPr>
        <p:spPr>
          <a:xfrm>
            <a:off x="2602152" y="3444643"/>
            <a:ext cx="1212867" cy="1934695"/>
          </a:xfrm>
          <a:prstGeom prst="rect">
            <a:avLst/>
          </a:prstGeom>
          <a:solidFill>
            <a:srgbClr val="41AEBD">
              <a:lumMod val="40000"/>
              <a:lumOff val="6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614C6BE-77A5-3E28-CF2D-42D160C613D3}"/>
              </a:ext>
            </a:extLst>
          </p:cNvPr>
          <p:cNvCxnSpPr>
            <a:cxnSpLocks/>
          </p:cNvCxnSpPr>
          <p:nvPr/>
        </p:nvCxnSpPr>
        <p:spPr>
          <a:xfrm flipV="1">
            <a:off x="2650707" y="5524172"/>
            <a:ext cx="7478974" cy="26385"/>
          </a:xfrm>
          <a:prstGeom prst="line">
            <a:avLst/>
          </a:prstGeom>
          <a:noFill/>
          <a:ln w="6350" cap="flat" cmpd="sng" algn="ctr">
            <a:solidFill>
              <a:srgbClr val="41AEBD"/>
            </a:solidFill>
            <a:prstDash val="solid"/>
            <a:miter lim="800000"/>
          </a:ln>
          <a:effectLst/>
        </p:spPr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0351957-5548-D001-AC30-9B220DDC1A2A}"/>
              </a:ext>
            </a:extLst>
          </p:cNvPr>
          <p:cNvCxnSpPr>
            <a:cxnSpLocks/>
          </p:cNvCxnSpPr>
          <p:nvPr/>
        </p:nvCxnSpPr>
        <p:spPr>
          <a:xfrm flipV="1">
            <a:off x="2549441" y="1634663"/>
            <a:ext cx="0" cy="3889509"/>
          </a:xfrm>
          <a:prstGeom prst="line">
            <a:avLst/>
          </a:prstGeom>
          <a:noFill/>
          <a:ln w="6350" cap="flat" cmpd="sng" algn="ctr">
            <a:solidFill>
              <a:srgbClr val="41AEBD"/>
            </a:solidFill>
            <a:prstDash val="solid"/>
            <a:miter lim="800000"/>
          </a:ln>
          <a:effectLst/>
        </p:spPr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B087CBBB-18B6-9F5F-33AD-C964E89FB1F9}"/>
              </a:ext>
            </a:extLst>
          </p:cNvPr>
          <p:cNvSpPr txBox="1"/>
          <p:nvPr/>
        </p:nvSpPr>
        <p:spPr>
          <a:xfrm>
            <a:off x="1197727" y="5169384"/>
            <a:ext cx="143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prstClr val="white"/>
                </a:solidFill>
                <a:latin typeface="Corbel" panose="020B0503020204020204"/>
              </a:rPr>
              <a:t>Tens</a:t>
            </a:r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 of MeV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245A0CE-786D-ABD4-05B5-15635157786B}"/>
              </a:ext>
            </a:extLst>
          </p:cNvPr>
          <p:cNvSpPr txBox="1"/>
          <p:nvPr/>
        </p:nvSpPr>
        <p:spPr>
          <a:xfrm>
            <a:off x="1283860" y="4444122"/>
            <a:ext cx="125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~150 MeV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F2F97C9-CAE2-3B74-34BC-70AD5729D023}"/>
              </a:ext>
            </a:extLst>
          </p:cNvPr>
          <p:cNvSpPr txBox="1"/>
          <p:nvPr/>
        </p:nvSpPr>
        <p:spPr>
          <a:xfrm>
            <a:off x="1303739" y="3269501"/>
            <a:ext cx="125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2-3 </a:t>
            </a:r>
            <a:r>
              <a:rPr lang="fr-FR" dirty="0" err="1">
                <a:solidFill>
                  <a:prstClr val="white"/>
                </a:solidFill>
                <a:latin typeface="Corbel" panose="020B0503020204020204"/>
              </a:rPr>
              <a:t>GeV</a:t>
            </a:r>
            <a:endParaRPr lang="fr-FR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ED3AC95-0FA4-8421-A176-BCFF19474132}"/>
              </a:ext>
            </a:extLst>
          </p:cNvPr>
          <p:cNvSpPr txBox="1"/>
          <p:nvPr/>
        </p:nvSpPr>
        <p:spPr>
          <a:xfrm>
            <a:off x="1297110" y="1898084"/>
            <a:ext cx="125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10-20 </a:t>
            </a:r>
            <a:r>
              <a:rPr lang="fr-FR" dirty="0" err="1">
                <a:solidFill>
                  <a:prstClr val="white"/>
                </a:solidFill>
                <a:latin typeface="Corbel" panose="020B0503020204020204"/>
              </a:rPr>
              <a:t>GeV</a:t>
            </a:r>
            <a:endParaRPr lang="fr-FR" dirty="0">
              <a:solidFill>
                <a:prstClr val="white"/>
              </a:solidFill>
              <a:latin typeface="Corbel" panose="020B0503020204020204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A5DF697-052E-F2D6-D89D-17BC58EA174B}"/>
              </a:ext>
            </a:extLst>
          </p:cNvPr>
          <p:cNvGrpSpPr/>
          <p:nvPr/>
        </p:nvGrpSpPr>
        <p:grpSpPr>
          <a:xfrm>
            <a:off x="2728341" y="5625130"/>
            <a:ext cx="821460" cy="376153"/>
            <a:chOff x="1431231" y="5587475"/>
            <a:chExt cx="821460" cy="376153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EAFC0BB0-BB57-34C4-F59B-69ACFF9A2D1D}"/>
                </a:ext>
              </a:extLst>
            </p:cNvPr>
            <p:cNvSpPr txBox="1"/>
            <p:nvPr/>
          </p:nvSpPr>
          <p:spPr>
            <a:xfrm>
              <a:off x="1431231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n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D57BBCC8-3F76-753F-B821-59FF821D56E1}"/>
                </a:ext>
              </a:extLst>
            </p:cNvPr>
            <p:cNvSpPr txBox="1"/>
            <p:nvPr/>
          </p:nvSpPr>
          <p:spPr>
            <a:xfrm>
              <a:off x="1702899" y="5592924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p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6F02F639-9B2A-3832-82DD-0BF19E7DCBAF}"/>
                </a:ext>
              </a:extLst>
            </p:cNvPr>
            <p:cNvSpPr txBox="1"/>
            <p:nvPr/>
          </p:nvSpPr>
          <p:spPr>
            <a:xfrm>
              <a:off x="2000896" y="5587475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p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C149ED18-4EC9-D519-37D9-918476E73130}"/>
              </a:ext>
            </a:extLst>
          </p:cNvPr>
          <p:cNvSpPr/>
          <p:nvPr/>
        </p:nvSpPr>
        <p:spPr>
          <a:xfrm>
            <a:off x="2608785" y="3447243"/>
            <a:ext cx="1206234" cy="1174621"/>
          </a:xfrm>
          <a:prstGeom prst="rect">
            <a:avLst/>
          </a:prstGeom>
          <a:solidFill>
            <a:srgbClr val="41AEBD">
              <a:lumMod val="20000"/>
              <a:lumOff val="8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E5F10C8-794F-FC04-0C0C-FCC7C78DA3BC}"/>
              </a:ext>
            </a:extLst>
          </p:cNvPr>
          <p:cNvSpPr txBox="1"/>
          <p:nvPr/>
        </p:nvSpPr>
        <p:spPr>
          <a:xfrm>
            <a:off x="2615702" y="3850111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FD7694C-FC22-28D5-2C48-E3ACAA2204DB}"/>
                  </a:ext>
                </a:extLst>
              </p:cNvPr>
              <p:cNvSpPr txBox="1"/>
              <p:nvPr/>
            </p:nvSpPr>
            <p:spPr>
              <a:xfrm>
                <a:off x="2579540" y="4740014"/>
                <a:ext cx="13149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2003 (</a:t>
                </a:r>
                <a:r>
                  <a:rPr lang="fr-FR" dirty="0" err="1">
                    <a:solidFill>
                      <a:prstClr val="white"/>
                    </a:solidFill>
                    <a:latin typeface="Corbel" panose="020B0503020204020204"/>
                  </a:rPr>
                  <a:t>np</a:t>
                </a:r>
                <a:r>
                  <a:rPr lang="fr-FR" dirty="0" err="1">
                    <a:solidFill>
                      <a:prstClr val="white"/>
                    </a:solidFill>
                    <a:latin typeface="Symbol" pitchFamily="2" charset="2"/>
                  </a:rPr>
                  <a:t>p</a:t>
                </a:r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) 2013 (A</a:t>
                </a:r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4) </a:t>
                </a: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5417766-35B4-0297-6C30-EDFAFAC0D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540" y="4740014"/>
                <a:ext cx="1314982" cy="646331"/>
              </a:xfrm>
              <a:prstGeom prst="rect">
                <a:avLst/>
              </a:prstGeom>
              <a:blipFill>
                <a:blip r:embed="rId3"/>
                <a:stretch>
                  <a:fillRect l="-3846" t="-5769" r="-4808" b="-153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ZoneTexte 24">
            <a:extLst>
              <a:ext uri="{FF2B5EF4-FFF2-40B4-BE49-F238E27FC236}">
                <a16:creationId xmlns:a16="http://schemas.microsoft.com/office/drawing/2014/main" id="{2DEDBBE2-862F-3D0E-1E4E-DDA43707390C}"/>
              </a:ext>
            </a:extLst>
          </p:cNvPr>
          <p:cNvSpPr txBox="1"/>
          <p:nvPr/>
        </p:nvSpPr>
        <p:spPr>
          <a:xfrm>
            <a:off x="3949507" y="2437653"/>
            <a:ext cx="1235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prstClr val="white"/>
                </a:solidFill>
                <a:latin typeface="Corbel" panose="020B0503020204020204"/>
              </a:rPr>
              <a:t>2009-2011</a:t>
            </a:r>
          </a:p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741BD77-7652-0EE3-1B1A-114F09D3A3A3}"/>
              </a:ext>
            </a:extLst>
          </p:cNvPr>
          <p:cNvSpPr txBox="1"/>
          <p:nvPr/>
        </p:nvSpPr>
        <p:spPr>
          <a:xfrm>
            <a:off x="6033748" y="3499227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2016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E1A5FCA-4C36-936A-B2D8-0AC09DF1662E}"/>
              </a:ext>
            </a:extLst>
          </p:cNvPr>
          <p:cNvSpPr txBox="1"/>
          <p:nvPr/>
        </p:nvSpPr>
        <p:spPr>
          <a:xfrm>
            <a:off x="6860368" y="3388222"/>
            <a:ext cx="838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2017-2018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7DF84CC-C2CD-0C6B-7E53-454270C69352}"/>
              </a:ext>
            </a:extLst>
          </p:cNvPr>
          <p:cNvSpPr txBox="1"/>
          <p:nvPr/>
        </p:nvSpPr>
        <p:spPr>
          <a:xfrm>
            <a:off x="3742471" y="4125706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2004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B9FABCC-1545-56CE-6730-69B27E9E96FC}"/>
              </a:ext>
            </a:extLst>
          </p:cNvPr>
          <p:cNvSpPr txBox="1"/>
          <p:nvPr/>
        </p:nvSpPr>
        <p:spPr>
          <a:xfrm>
            <a:off x="4475140" y="4114292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73C1EE7-A9B4-CAA7-4DB6-1DC30F17EDF8}"/>
              </a:ext>
            </a:extLst>
          </p:cNvPr>
          <p:cNvSpPr txBox="1"/>
          <p:nvPr/>
        </p:nvSpPr>
        <p:spPr>
          <a:xfrm>
            <a:off x="5281705" y="4114292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2014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29359157-8065-3706-8327-1D9322C059AF}"/>
              </a:ext>
            </a:extLst>
          </p:cNvPr>
          <p:cNvGrpSpPr/>
          <p:nvPr/>
        </p:nvGrpSpPr>
        <p:grpSpPr>
          <a:xfrm>
            <a:off x="2728341" y="1273437"/>
            <a:ext cx="821460" cy="376153"/>
            <a:chOff x="1431231" y="5587475"/>
            <a:chExt cx="821460" cy="376153"/>
          </a:xfrm>
        </p:grpSpPr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39C6D339-2767-5EF4-9721-C2B2100E8531}"/>
                </a:ext>
              </a:extLst>
            </p:cNvPr>
            <p:cNvSpPr txBox="1"/>
            <p:nvPr/>
          </p:nvSpPr>
          <p:spPr>
            <a:xfrm>
              <a:off x="1431231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n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F5A31B18-21B3-CAF7-499C-209D358D1434}"/>
                </a:ext>
              </a:extLst>
            </p:cNvPr>
            <p:cNvSpPr txBox="1"/>
            <p:nvPr/>
          </p:nvSpPr>
          <p:spPr>
            <a:xfrm>
              <a:off x="1702899" y="5592924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p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D161F656-036E-9A90-EBAA-FA5700073619}"/>
                </a:ext>
              </a:extLst>
            </p:cNvPr>
            <p:cNvSpPr txBox="1"/>
            <p:nvPr/>
          </p:nvSpPr>
          <p:spPr>
            <a:xfrm>
              <a:off x="2000896" y="5587475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p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5DFD82A-2208-0822-D9F0-F75AEC93BE4F}"/>
                  </a:ext>
                </a:extLst>
              </p:cNvPr>
              <p:cNvSpPr txBox="1"/>
              <p:nvPr/>
            </p:nvSpPr>
            <p:spPr>
              <a:xfrm>
                <a:off x="3811441" y="1224843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4</a:t>
                </a: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509ED254-A35C-9EAA-5D7D-A0B20C419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441" y="1224843"/>
                <a:ext cx="673798" cy="553998"/>
              </a:xfrm>
              <a:prstGeom prst="rect">
                <a:avLst/>
              </a:prstGeom>
              <a:blipFill>
                <a:blip r:embed="rId4"/>
                <a:stretch>
                  <a:fillRect l="-22222" t="-13333" r="-25926" b="-24444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217A4598-315B-5F83-903A-CEC35A8C726B}"/>
                  </a:ext>
                </a:extLst>
              </p:cNvPr>
              <p:cNvSpPr txBox="1"/>
              <p:nvPr/>
            </p:nvSpPr>
            <p:spPr>
              <a:xfrm>
                <a:off x="4636262" y="1224843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8</a:t>
                </a:r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EAB5CD96-FAEB-E601-16E7-8220F39F5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262" y="1224843"/>
                <a:ext cx="673798" cy="553998"/>
              </a:xfrm>
              <a:prstGeom prst="rect">
                <a:avLst/>
              </a:prstGeom>
              <a:blipFill>
                <a:blip r:embed="rId5"/>
                <a:stretch>
                  <a:fillRect l="-20370" t="-13333" r="-25926" b="-24444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50DE6A65-3845-BA1A-16FB-7F30D74EFBC0}"/>
                  </a:ext>
                </a:extLst>
              </p:cNvPr>
              <p:cNvSpPr txBox="1"/>
              <p:nvPr/>
            </p:nvSpPr>
            <p:spPr>
              <a:xfrm>
                <a:off x="5362479" y="5773278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18</a:t>
                </a: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B884772-8684-55DF-381A-20460360F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479" y="5773278"/>
                <a:ext cx="673798" cy="553998"/>
              </a:xfrm>
              <a:prstGeom prst="rect">
                <a:avLst/>
              </a:prstGeom>
              <a:blipFill>
                <a:blip r:embed="rId6"/>
                <a:stretch>
                  <a:fillRect l="-20370" t="-13333" r="-27778" b="-24444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e 37">
            <a:extLst>
              <a:ext uri="{FF2B5EF4-FFF2-40B4-BE49-F238E27FC236}">
                <a16:creationId xmlns:a16="http://schemas.microsoft.com/office/drawing/2014/main" id="{6EA1ADAA-A06A-20C6-C29F-C6FA941EB793}"/>
              </a:ext>
            </a:extLst>
          </p:cNvPr>
          <p:cNvGrpSpPr/>
          <p:nvPr/>
        </p:nvGrpSpPr>
        <p:grpSpPr>
          <a:xfrm>
            <a:off x="6167200" y="1273436"/>
            <a:ext cx="482455" cy="369332"/>
            <a:chOff x="5072423" y="5703331"/>
            <a:chExt cx="482455" cy="369332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05DBED93-CCDB-B114-4C75-6DA52E0B643C}"/>
                </a:ext>
              </a:extLst>
            </p:cNvPr>
            <p:cNvSpPr txBox="1"/>
            <p:nvPr/>
          </p:nvSpPr>
          <p:spPr>
            <a:xfrm>
              <a:off x="5072423" y="5703331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h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211FAA9C-E324-EBAF-F32C-D940AF911FE3}"/>
                </a:ext>
              </a:extLst>
            </p:cNvPr>
            <p:cNvSpPr txBox="1"/>
            <p:nvPr/>
          </p:nvSpPr>
          <p:spPr>
            <a:xfrm>
              <a:off x="5303083" y="5703331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w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4054F3E8-F6C1-7BD5-68C6-8687638314E2}"/>
              </a:ext>
            </a:extLst>
          </p:cNvPr>
          <p:cNvGrpSpPr/>
          <p:nvPr/>
        </p:nvGrpSpPr>
        <p:grpSpPr>
          <a:xfrm>
            <a:off x="6927611" y="1267943"/>
            <a:ext cx="761626" cy="380319"/>
            <a:chOff x="5988853" y="5587470"/>
            <a:chExt cx="761626" cy="380319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6AB3F381-840F-A43D-8D9E-A207F7736CDC}"/>
                </a:ext>
              </a:extLst>
            </p:cNvPr>
            <p:cNvSpPr txBox="1"/>
            <p:nvPr/>
          </p:nvSpPr>
          <p:spPr>
            <a:xfrm>
              <a:off x="5988853" y="5598457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K</a:t>
              </a:r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80C4FEC2-4416-5EA9-DE0A-1E3B404885F9}"/>
                </a:ext>
              </a:extLst>
            </p:cNvPr>
            <p:cNvSpPr txBox="1"/>
            <p:nvPr/>
          </p:nvSpPr>
          <p:spPr>
            <a:xfrm>
              <a:off x="6246889" y="5587470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L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60156E88-E970-CFE4-CB2C-1AE96B73DB2A}"/>
                </a:ext>
              </a:extLst>
            </p:cNvPr>
            <p:cNvSpPr txBox="1"/>
            <p:nvPr/>
          </p:nvSpPr>
          <p:spPr>
            <a:xfrm>
              <a:off x="6498684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S</a:t>
              </a:r>
            </a:p>
          </p:txBody>
        </p:sp>
      </p:grpSp>
      <p:sp>
        <p:nvSpPr>
          <p:cNvPr id="45" name="Flèche vers le haut 44">
            <a:extLst>
              <a:ext uri="{FF2B5EF4-FFF2-40B4-BE49-F238E27FC236}">
                <a16:creationId xmlns:a16="http://schemas.microsoft.com/office/drawing/2014/main" id="{8131463D-08BF-04F7-B952-91045677D7E0}"/>
              </a:ext>
            </a:extLst>
          </p:cNvPr>
          <p:cNvSpPr/>
          <p:nvPr/>
        </p:nvSpPr>
        <p:spPr>
          <a:xfrm>
            <a:off x="4493294" y="5950834"/>
            <a:ext cx="468245" cy="481758"/>
          </a:xfrm>
          <a:prstGeom prst="upArrow">
            <a:avLst/>
          </a:prstGeom>
          <a:solidFill>
            <a:srgbClr val="C00000"/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46" name="Flèche vers le haut 45">
            <a:extLst>
              <a:ext uri="{FF2B5EF4-FFF2-40B4-BE49-F238E27FC236}">
                <a16:creationId xmlns:a16="http://schemas.microsoft.com/office/drawing/2014/main" id="{922FAEF2-C5A7-6BF8-E8E9-473151651760}"/>
              </a:ext>
            </a:extLst>
          </p:cNvPr>
          <p:cNvSpPr/>
          <p:nvPr/>
        </p:nvSpPr>
        <p:spPr>
          <a:xfrm>
            <a:off x="4493294" y="602735"/>
            <a:ext cx="468245" cy="481758"/>
          </a:xfrm>
          <a:prstGeom prst="upArrow">
            <a:avLst/>
          </a:prstGeom>
          <a:solidFill>
            <a:srgbClr val="034ECC"/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CA91AE01-08A2-97BA-6607-B270FEF9DF4D}"/>
                  </a:ext>
                </a:extLst>
              </p:cNvPr>
              <p:cNvSpPr txBox="1"/>
              <p:nvPr/>
            </p:nvSpPr>
            <p:spPr>
              <a:xfrm>
                <a:off x="2788793" y="5978076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4</a:t>
                </a: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01637499-A83F-9892-5AC0-468401923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8793" y="5978076"/>
                <a:ext cx="673798" cy="553998"/>
              </a:xfrm>
              <a:prstGeom prst="rect">
                <a:avLst/>
              </a:prstGeom>
              <a:blipFill>
                <a:blip r:embed="rId7"/>
                <a:stretch>
                  <a:fillRect l="-20000" t="-10870" r="-25455" b="-23913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Ellipse 47">
            <a:extLst>
              <a:ext uri="{FF2B5EF4-FFF2-40B4-BE49-F238E27FC236}">
                <a16:creationId xmlns:a16="http://schemas.microsoft.com/office/drawing/2014/main" id="{D7219620-56AF-6D50-9D98-EA489A1B05DA}"/>
              </a:ext>
            </a:extLst>
          </p:cNvPr>
          <p:cNvSpPr/>
          <p:nvPr/>
        </p:nvSpPr>
        <p:spPr>
          <a:xfrm>
            <a:off x="1116677" y="6000902"/>
            <a:ext cx="1661451" cy="487014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34C216EA-B10C-1D82-814F-72770A70F920}"/>
              </a:ext>
            </a:extLst>
          </p:cNvPr>
          <p:cNvSpPr txBox="1"/>
          <p:nvPr/>
        </p:nvSpPr>
        <p:spPr>
          <a:xfrm>
            <a:off x="1077403" y="6094038"/>
            <a:ext cx="1779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Projectile </a:t>
            </a:r>
            <a:r>
              <a:rPr lang="fr-FR" sz="1600" dirty="0" err="1">
                <a:solidFill>
                  <a:prstClr val="white"/>
                </a:solidFill>
                <a:latin typeface="Corbel" panose="020B0503020204020204"/>
              </a:rPr>
              <a:t>particles</a:t>
            </a:r>
            <a:endParaRPr lang="fr-FR" sz="160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A546DE5-46C0-A2E7-D36E-7FD65E94B07C}"/>
              </a:ext>
            </a:extLst>
          </p:cNvPr>
          <p:cNvSpPr txBox="1"/>
          <p:nvPr/>
        </p:nvSpPr>
        <p:spPr>
          <a:xfrm>
            <a:off x="1081161" y="923805"/>
            <a:ext cx="1779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>
                <a:solidFill>
                  <a:prstClr val="white"/>
                </a:solidFill>
                <a:latin typeface="Corbel" panose="020B0503020204020204"/>
              </a:rPr>
              <a:t>Produced</a:t>
            </a:r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 </a:t>
            </a:r>
            <a:r>
              <a:rPr lang="fr-FR" sz="1600" dirty="0" err="1">
                <a:solidFill>
                  <a:prstClr val="white"/>
                </a:solidFill>
                <a:latin typeface="Corbel" panose="020B0503020204020204"/>
              </a:rPr>
              <a:t>particles</a:t>
            </a:r>
            <a:endParaRPr lang="fr-FR" sz="160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839FF984-8468-8741-7FA5-C63EE1EBAB4E}"/>
              </a:ext>
            </a:extLst>
          </p:cNvPr>
          <p:cNvSpPr/>
          <p:nvPr/>
        </p:nvSpPr>
        <p:spPr>
          <a:xfrm>
            <a:off x="1128418" y="851068"/>
            <a:ext cx="1661451" cy="487014"/>
          </a:xfrm>
          <a:prstGeom prst="ellipse">
            <a:avLst/>
          </a:prstGeom>
          <a:noFill/>
          <a:ln w="38100" cap="flat" cmpd="sng" algn="ctr">
            <a:solidFill>
              <a:srgbClr val="034EC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FAD2CFA-4714-FB48-5FF9-13CDA51D448D}"/>
              </a:ext>
            </a:extLst>
          </p:cNvPr>
          <p:cNvSpPr/>
          <p:nvPr/>
        </p:nvSpPr>
        <p:spPr>
          <a:xfrm>
            <a:off x="7796250" y="2132065"/>
            <a:ext cx="740499" cy="3243058"/>
          </a:xfrm>
          <a:prstGeom prst="rect">
            <a:avLst/>
          </a:prstGeom>
          <a:solidFill>
            <a:srgbClr val="FCB11C">
              <a:lumMod val="5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C20695B4-02DA-32B1-9F3B-A7D65D1E39B9}"/>
              </a:ext>
            </a:extLst>
          </p:cNvPr>
          <p:cNvSpPr txBox="1"/>
          <p:nvPr/>
        </p:nvSpPr>
        <p:spPr>
          <a:xfrm>
            <a:off x="7698559" y="3418998"/>
            <a:ext cx="94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C7F24F4D-F277-18A2-FC80-51F9D73E6159}"/>
                  </a:ext>
                </a:extLst>
              </p:cNvPr>
              <p:cNvSpPr txBox="1"/>
              <p:nvPr/>
            </p:nvSpPr>
            <p:spPr>
              <a:xfrm>
                <a:off x="8040601" y="5625129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87D810C9-35DB-84F2-4A97-160D17B26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601" y="5625129"/>
                <a:ext cx="251795" cy="369332"/>
              </a:xfrm>
              <a:prstGeom prst="rect">
                <a:avLst/>
              </a:prstGeom>
              <a:blipFill>
                <a:blip r:embed="rId8"/>
                <a:stretch>
                  <a:fillRect l="-20000"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Groupe 55">
            <a:extLst>
              <a:ext uri="{FF2B5EF4-FFF2-40B4-BE49-F238E27FC236}">
                <a16:creationId xmlns:a16="http://schemas.microsoft.com/office/drawing/2014/main" id="{9461EFF9-C33D-F92A-BB4E-1DFD1201CF3E}"/>
              </a:ext>
            </a:extLst>
          </p:cNvPr>
          <p:cNvGrpSpPr/>
          <p:nvPr/>
        </p:nvGrpSpPr>
        <p:grpSpPr>
          <a:xfrm>
            <a:off x="6900643" y="5631951"/>
            <a:ext cx="761626" cy="380319"/>
            <a:chOff x="5988853" y="5587470"/>
            <a:chExt cx="761626" cy="380319"/>
          </a:xfrm>
        </p:grpSpPr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939393FD-BB46-07F1-EC7A-331CA63A3DCD}"/>
                </a:ext>
              </a:extLst>
            </p:cNvPr>
            <p:cNvSpPr txBox="1"/>
            <p:nvPr/>
          </p:nvSpPr>
          <p:spPr>
            <a:xfrm>
              <a:off x="5988853" y="5598457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K</a:t>
              </a: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0149E66E-723F-B563-9B67-D6B9FB202109}"/>
                </a:ext>
              </a:extLst>
            </p:cNvPr>
            <p:cNvSpPr txBox="1"/>
            <p:nvPr/>
          </p:nvSpPr>
          <p:spPr>
            <a:xfrm>
              <a:off x="6246889" y="5587470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L</a:t>
              </a:r>
            </a:p>
          </p:txBody>
        </p: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A9D28448-79E5-EE06-F191-D569519C7C4F}"/>
                </a:ext>
              </a:extLst>
            </p:cNvPr>
            <p:cNvSpPr txBox="1"/>
            <p:nvPr/>
          </p:nvSpPr>
          <p:spPr>
            <a:xfrm>
              <a:off x="6498684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S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EBCCFD4E-0B53-4892-3218-E3525239D8A9}"/>
              </a:ext>
            </a:extLst>
          </p:cNvPr>
          <p:cNvSpPr/>
          <p:nvPr/>
        </p:nvSpPr>
        <p:spPr>
          <a:xfrm>
            <a:off x="8552243" y="2129838"/>
            <a:ext cx="1577438" cy="324305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74000">
                <a:schemeClr val="bg2">
                  <a:lumMod val="50000"/>
                </a:schemeClr>
              </a:gs>
              <a:gs pos="83000">
                <a:schemeClr val="bg2">
                  <a:lumMod val="50000"/>
                </a:schemeClr>
              </a:gs>
              <a:gs pos="100000">
                <a:schemeClr val="bg2">
                  <a:lumMod val="50000"/>
                </a:schemeClr>
              </a:gs>
            </a:gsLst>
            <a:lin ang="10800000" scaled="1"/>
            <a:tileRect/>
          </a:gra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7F563B8D-D2B5-1FE4-AFDD-460082B08F27}"/>
              </a:ext>
            </a:extLst>
          </p:cNvPr>
          <p:cNvSpPr txBox="1"/>
          <p:nvPr/>
        </p:nvSpPr>
        <p:spPr>
          <a:xfrm>
            <a:off x="8555642" y="3434803"/>
            <a:ext cx="94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2024…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AC3C4B05-3BEF-8F7A-8FC3-1EFC496143DA}"/>
                  </a:ext>
                </a:extLst>
              </p:cNvPr>
              <p:cNvSpPr txBox="1"/>
              <p:nvPr/>
            </p:nvSpPr>
            <p:spPr>
              <a:xfrm>
                <a:off x="8714777" y="5608744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D1481185-3475-F8E7-2F23-D7ECE19260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777" y="5608744"/>
                <a:ext cx="251795" cy="369332"/>
              </a:xfrm>
              <a:prstGeom prst="rect">
                <a:avLst/>
              </a:prstGeom>
              <a:blipFill>
                <a:blip r:embed="rId10"/>
                <a:stretch>
                  <a:fillRect l="-95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ZoneTexte 68">
            <a:extLst>
              <a:ext uri="{FF2B5EF4-FFF2-40B4-BE49-F238E27FC236}">
                <a16:creationId xmlns:a16="http://schemas.microsoft.com/office/drawing/2014/main" id="{2636FE55-5333-FA57-4CA1-9BB1ED676E9B}"/>
              </a:ext>
            </a:extLst>
          </p:cNvPr>
          <p:cNvSpPr txBox="1"/>
          <p:nvPr/>
        </p:nvSpPr>
        <p:spPr>
          <a:xfrm>
            <a:off x="9130757" y="5682507"/>
            <a:ext cx="998925" cy="246221"/>
          </a:xfrm>
          <a:prstGeom prst="rect">
            <a:avLst/>
          </a:prstGeom>
          <a:noFill/>
          <a:ln w="3175">
            <a:solidFill>
              <a:srgbClr val="41AEBD">
                <a:shade val="50000"/>
              </a:srgb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fr-FR" sz="1600" kern="0" dirty="0" err="1">
                <a:solidFill>
                  <a:prstClr val="white"/>
                </a:solidFill>
                <a:latin typeface="Corbel" panose="020B0503020204020204"/>
              </a:rPr>
              <a:t>Anticluster</a:t>
            </a:r>
            <a:r>
              <a:rPr lang="fr-FR" sz="1600" kern="0" dirty="0">
                <a:solidFill>
                  <a:prstClr val="white"/>
                </a:solidFill>
                <a:latin typeface="Corbel" panose="020B0503020204020204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2A9948D4-B1C6-9478-1B82-31DE1F74320D}"/>
                  </a:ext>
                </a:extLst>
              </p:cNvPr>
              <p:cNvSpPr txBox="1"/>
              <p:nvPr/>
            </p:nvSpPr>
            <p:spPr>
              <a:xfrm>
                <a:off x="10057899" y="5609135"/>
                <a:ext cx="826927" cy="375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fr-FR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, …)</a:t>
                </a:r>
              </a:p>
            </p:txBody>
          </p:sp>
        </mc:Choice>
        <mc:Fallback xmlns=""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E86982F-A7BE-B0F2-9794-A38C27D1C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7899" y="5609135"/>
                <a:ext cx="826927" cy="375424"/>
              </a:xfrm>
              <a:prstGeom prst="rect">
                <a:avLst/>
              </a:prstGeom>
              <a:blipFill>
                <a:blip r:embed="rId11"/>
                <a:stretch>
                  <a:fillRect t="-6452" r="-3030" b="-225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ZoneTexte 71">
            <a:extLst>
              <a:ext uri="{FF2B5EF4-FFF2-40B4-BE49-F238E27FC236}">
                <a16:creationId xmlns:a16="http://schemas.microsoft.com/office/drawing/2014/main" id="{EE2A434B-8EE8-D552-C2BF-1F95CCF29AE8}"/>
              </a:ext>
            </a:extLst>
          </p:cNvPr>
          <p:cNvSpPr txBox="1"/>
          <p:nvPr/>
        </p:nvSpPr>
        <p:spPr>
          <a:xfrm>
            <a:off x="8904622" y="5972766"/>
            <a:ext cx="271668" cy="246221"/>
          </a:xfrm>
          <a:prstGeom prst="rect">
            <a:avLst/>
          </a:prstGeom>
          <a:noFill/>
          <a:ln w="3175">
            <a:solidFill>
              <a:srgbClr val="41AEBD">
                <a:shade val="50000"/>
              </a:srgb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fr-FR" sz="1600" kern="0" dirty="0">
                <a:solidFill>
                  <a:prstClr val="white"/>
                </a:solidFill>
                <a:latin typeface="Symbol" pitchFamily="2" charset="2"/>
              </a:rPr>
              <a:t>n</a:t>
            </a:r>
            <a:r>
              <a:rPr lang="fr-FR" sz="1600" kern="0" dirty="0">
                <a:solidFill>
                  <a:prstClr val="white"/>
                </a:solidFill>
                <a:latin typeface="Corbel" panose="020B0503020204020204"/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CA8BB0E-C378-7010-A7B4-A450EC037BC1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60" name="ZoneTexte 1">
            <a:extLst>
              <a:ext uri="{FF2B5EF4-FFF2-40B4-BE49-F238E27FC236}">
                <a16:creationId xmlns:a16="http://schemas.microsoft.com/office/drawing/2014/main" id="{EBA4A7CA-EE2A-7FDB-0635-A062CD6F4153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3847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8" grpId="0" animBg="1"/>
      <p:bldP spid="9" grpId="0" animBg="1"/>
      <p:bldP spid="10" grpId="0" animBg="1"/>
      <p:bldP spid="11" grpId="0" animBg="1"/>
      <p:bldP spid="14" grpId="0"/>
      <p:bldP spid="15" grpId="0"/>
      <p:bldP spid="16" grpId="0"/>
      <p:bldP spid="17" grpId="0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5" grpId="0" animBg="1"/>
      <p:bldP spid="35" grpId="1" animBg="1"/>
      <p:bldP spid="36" grpId="0" animBg="1"/>
      <p:bldP spid="37" grpId="0" animBg="1"/>
      <p:bldP spid="45" grpId="0" animBg="1"/>
      <p:bldP spid="46" grpId="0" animBg="1"/>
      <p:bldP spid="47" grpId="0" animBg="1"/>
      <p:bldP spid="47" grpId="1" animBg="1"/>
      <p:bldP spid="48" grpId="0" animBg="1"/>
      <p:bldP spid="49" grpId="0"/>
      <p:bldP spid="50" grpId="0"/>
      <p:bldP spid="51" grpId="0" animBg="1"/>
      <p:bldP spid="52" grpId="0" animBg="1"/>
      <p:bldP spid="53" grpId="0"/>
      <p:bldP spid="54" grpId="0"/>
      <p:bldP spid="61" grpId="0" animBg="1"/>
      <p:bldP spid="62" grpId="0"/>
      <p:bldP spid="66" grpId="0"/>
      <p:bldP spid="69" grpId="0" animBg="1"/>
      <p:bldP spid="70" grpId="0"/>
      <p:bldP spid="7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>
            <a:extLst>
              <a:ext uri="{FF2B5EF4-FFF2-40B4-BE49-F238E27FC236}">
                <a16:creationId xmlns:a16="http://schemas.microsoft.com/office/drawing/2014/main" id="{86F366D6-3858-213A-35F9-B3CA3FB96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487" y="3559201"/>
            <a:ext cx="4463143" cy="985725"/>
          </a:xfrm>
          <a:prstGeom prst="rect">
            <a:avLst/>
          </a:prstGeom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59069184-085E-4A54-1C23-F25B7114538B}"/>
              </a:ext>
            </a:extLst>
          </p:cNvPr>
          <p:cNvSpPr txBox="1"/>
          <p:nvPr/>
        </p:nvSpPr>
        <p:spPr>
          <a:xfrm>
            <a:off x="1542379" y="3158163"/>
            <a:ext cx="366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Dashed curves: at rest normalization </a:t>
            </a:r>
          </a:p>
        </p:txBody>
      </p:sp>
      <p:pic>
        <p:nvPicPr>
          <p:cNvPr id="9" name="Рисунок 5">
            <a:extLst>
              <a:ext uri="{FF2B5EF4-FFF2-40B4-BE49-F238E27FC236}">
                <a16:creationId xmlns:a16="http://schemas.microsoft.com/office/drawing/2014/main" id="{5F449F3F-11AD-793F-934A-64C2AF050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717" y="853417"/>
            <a:ext cx="4696985" cy="545918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3346B62-F105-9944-3ECB-9C9EF5975771}"/>
              </a:ext>
            </a:extLst>
          </p:cNvPr>
          <p:cNvSpPr txBox="1"/>
          <p:nvPr/>
        </p:nvSpPr>
        <p:spPr>
          <a:xfrm>
            <a:off x="1542379" y="2083996"/>
            <a:ext cx="370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Solid </a:t>
            </a:r>
            <a:r>
              <a:rPr lang="fr-FR" dirty="0" err="1">
                <a:solidFill>
                  <a:schemeClr val="bg1"/>
                </a:solidFill>
              </a:rPr>
              <a:t>lines</a:t>
            </a:r>
            <a:r>
              <a:rPr lang="fr-FR" dirty="0">
                <a:solidFill>
                  <a:schemeClr val="bg1"/>
                </a:solidFill>
              </a:rPr>
              <a:t>: INCL </a:t>
            </a:r>
            <a:r>
              <a:rPr lang="fr-FR" dirty="0" err="1">
                <a:solidFill>
                  <a:schemeClr val="bg1"/>
                </a:solidFill>
              </a:rPr>
              <a:t>calculations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58BFC37-70E5-9FBE-3382-E4FB0BAC9533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8" name="ZoneTexte 1">
            <a:extLst>
              <a:ext uri="{FF2B5EF4-FFF2-40B4-BE49-F238E27FC236}">
                <a16:creationId xmlns:a16="http://schemas.microsoft.com/office/drawing/2014/main" id="{496E990F-6AA0-5BCF-E81B-88D7E0656E2D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1007821-E0BA-820F-C59F-03BA73EC65A7}"/>
              </a:ext>
            </a:extLst>
          </p:cNvPr>
          <p:cNvSpPr txBox="1"/>
          <p:nvPr/>
        </p:nvSpPr>
        <p:spPr>
          <a:xfrm>
            <a:off x="9968024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24DD933-28D1-9AE7-5824-9F0510845910}"/>
              </a:ext>
            </a:extLst>
          </p:cNvPr>
          <p:cNvSpPr txBox="1"/>
          <p:nvPr/>
        </p:nvSpPr>
        <p:spPr>
          <a:xfrm>
            <a:off x="-256476" y="1504658"/>
            <a:ext cx="61041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90000"/>
            </a:pPr>
            <a:r>
              <a:rPr lang="fr-FR" sz="18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Reaction</a:t>
            </a:r>
            <a:r>
              <a:rPr lang="fr-FR" sz="1800" dirty="0">
                <a:solidFill>
                  <a:schemeClr val="bg1"/>
                </a:solidFill>
                <a:latin typeface="Chalkboard" panose="03050602040202020205" pitchFamily="66" charset="77"/>
              </a:rPr>
              <a:t> Cross section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4080E24-0C10-AAFB-DFC2-62E514282238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3FCF3E-325E-F53E-B5CA-8D579E8CCA71}"/>
              </a:ext>
            </a:extLst>
          </p:cNvPr>
          <p:cNvSpPr txBox="1"/>
          <p:nvPr/>
        </p:nvSpPr>
        <p:spPr>
          <a:xfrm>
            <a:off x="152400" y="66846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7" name="ZoneTexte 1">
            <a:extLst>
              <a:ext uri="{FF2B5EF4-FFF2-40B4-BE49-F238E27FC236}">
                <a16:creationId xmlns:a16="http://schemas.microsoft.com/office/drawing/2014/main" id="{324590AE-F6EE-1546-7089-1D201EAC90A4}"/>
              </a:ext>
            </a:extLst>
          </p:cNvPr>
          <p:cNvSpPr txBox="1"/>
          <p:nvPr/>
        </p:nvSpPr>
        <p:spPr>
          <a:xfrm>
            <a:off x="9541727" y="64564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41247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68784-289F-4BBB-F74F-BE180C6AA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13EC452C-9725-F266-FE17-D2E45AF06686}"/>
              </a:ext>
            </a:extLst>
          </p:cNvPr>
          <p:cNvSpPr txBox="1"/>
          <p:nvPr/>
        </p:nvSpPr>
        <p:spPr>
          <a:xfrm>
            <a:off x="1152942" y="16381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           </a:t>
            </a:r>
          </a:p>
          <a:p>
            <a:pPr algn="ctr"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1B986AEC-ADB8-1D10-CAF2-0ABCC465C97D}"/>
              </a:ext>
            </a:extLst>
          </p:cNvPr>
          <p:cNvGrpSpPr/>
          <p:nvPr/>
        </p:nvGrpSpPr>
        <p:grpSpPr>
          <a:xfrm>
            <a:off x="5189012" y="75067"/>
            <a:ext cx="1813977" cy="483507"/>
            <a:chOff x="2383536" y="116802"/>
            <a:chExt cx="1813977" cy="4835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E51E0568-3D90-204E-5AF9-6A6F83FEFAFE}"/>
                    </a:ext>
                  </a:extLst>
                </p:cNvPr>
                <p:cNvSpPr txBox="1"/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53964BFE-BD89-5A74-AD5D-30DEA6C7F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blipFill>
                  <a:blip r:embed="rId4"/>
                  <a:stretch>
                    <a:fillRect t="-7895" r="-12195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BB31DBEB-42C1-2FE7-76C7-45DFAC8165D6}"/>
                    </a:ext>
                  </a:extLst>
                </p:cNvPr>
                <p:cNvSpPr txBox="1"/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618E11A1-B1B4-7B44-979A-2CBB07DCF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blipFill>
                  <a:blip r:embed="rId5"/>
                  <a:stretch>
                    <a:fillRect t="-5263" r="-7317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4749FDB8-348C-6C72-C35C-3BAC05A25518}"/>
                    </a:ext>
                  </a:extLst>
                </p:cNvPr>
                <p:cNvSpPr txBox="1"/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 baseline="300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FFB2BFD3-9699-69AC-E7D8-F4FE48CC8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blipFill>
                  <a:blip r:embed="rId6"/>
                  <a:stretch>
                    <a:fillRect t="-5263" r="-11475" b="-28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DDD68BF2-069E-2625-581D-C64EED2EEDCE}"/>
                    </a:ext>
                  </a:extLst>
                </p:cNvPr>
                <p:cNvSpPr txBox="1"/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 baseline="30000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24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m:oMathPara>
                  </a14:m>
                  <a:endParaRPr lang="fr-FR" sz="24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A47C580-8CB8-EC74-0BDF-A39762AA1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48276" r="-379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3045626C-3364-16CF-040C-259315F3668C}"/>
              </a:ext>
            </a:extLst>
          </p:cNvPr>
          <p:cNvGrpSpPr/>
          <p:nvPr/>
        </p:nvGrpSpPr>
        <p:grpSpPr>
          <a:xfrm>
            <a:off x="1350264" y="1132166"/>
            <a:ext cx="6112512" cy="3139321"/>
            <a:chOff x="207264" y="1414272"/>
            <a:chExt cx="6112512" cy="3139321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C52C236-1AD0-F2B2-C032-8421C382E7FB}"/>
                </a:ext>
              </a:extLst>
            </p:cNvPr>
            <p:cNvSpPr txBox="1"/>
            <p:nvPr/>
          </p:nvSpPr>
          <p:spPr>
            <a:xfrm>
              <a:off x="207264" y="1414272"/>
              <a:ext cx="611251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INCL </a:t>
              </a:r>
              <a:r>
                <a:rPr lang="fr-FR" dirty="0" err="1">
                  <a:solidFill>
                    <a:schemeClr val="bg1"/>
                  </a:solidFill>
                </a:rPr>
                <a:t>treats</a:t>
              </a:r>
              <a:r>
                <a:rPr lang="fr-FR" dirty="0">
                  <a:solidFill>
                    <a:schemeClr val="bg1"/>
                  </a:solidFill>
                </a:rPr>
                <a:t> d, </a:t>
              </a:r>
              <a:r>
                <a:rPr lang="fr-FR" dirty="0" err="1">
                  <a:solidFill>
                    <a:schemeClr val="bg1"/>
                  </a:solidFill>
                </a:rPr>
                <a:t>t</a:t>
              </a:r>
              <a:r>
                <a:rPr lang="fr-FR" dirty="0">
                  <a:solidFill>
                    <a:schemeClr val="bg1"/>
                  </a:solidFill>
                </a:rPr>
                <a:t>, </a:t>
              </a:r>
              <a:r>
                <a:rPr lang="fr-FR" baseline="30000" dirty="0">
                  <a:solidFill>
                    <a:schemeClr val="bg1"/>
                  </a:solidFill>
                </a:rPr>
                <a:t>3</a:t>
              </a:r>
              <a:r>
                <a:rPr lang="fr-FR" dirty="0">
                  <a:solidFill>
                    <a:schemeClr val="bg1"/>
                  </a:solidFill>
                </a:rPr>
                <a:t>He, </a:t>
              </a:r>
              <a:r>
                <a:rPr lang="fr-FR" baseline="30000" dirty="0">
                  <a:solidFill>
                    <a:schemeClr val="bg1"/>
                  </a:solidFill>
                </a:rPr>
                <a:t>4</a:t>
              </a:r>
              <a:r>
                <a:rPr lang="fr-FR" dirty="0">
                  <a:solidFill>
                    <a:schemeClr val="bg1"/>
                  </a:solidFill>
                </a:rPr>
                <a:t>He-induced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(and more)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err="1">
                  <a:solidFill>
                    <a:schemeClr val="bg1"/>
                  </a:solidFill>
                </a:rPr>
                <a:t>Now</a:t>
              </a:r>
              <a:r>
                <a:rPr lang="fr-FR" dirty="0">
                  <a:solidFill>
                    <a:schemeClr val="bg1"/>
                  </a:solidFill>
                </a:rPr>
                <a:t>        and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available</a:t>
              </a: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So, </a:t>
              </a:r>
              <a:r>
                <a:rPr lang="fr-FR" dirty="0" err="1">
                  <a:solidFill>
                    <a:schemeClr val="bg1"/>
                  </a:solidFill>
                </a:rPr>
                <a:t>why</a:t>
              </a:r>
              <a:r>
                <a:rPr lang="fr-FR" dirty="0">
                  <a:solidFill>
                    <a:schemeClr val="bg1"/>
                  </a:solidFill>
                </a:rPr>
                <a:t> not                               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?</a:t>
              </a: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 err="1">
                  <a:solidFill>
                    <a:schemeClr val="bg1"/>
                  </a:solidFill>
                </a:rPr>
                <a:t>It’s</a:t>
              </a:r>
              <a:r>
                <a:rPr lang="fr-FR" dirty="0">
                  <a:solidFill>
                    <a:schemeClr val="bg1"/>
                  </a:solidFill>
                </a:rPr>
                <a:t> in </a:t>
              </a:r>
              <a:r>
                <a:rPr lang="fr-FR" dirty="0" err="1">
                  <a:solidFill>
                    <a:schemeClr val="bg1"/>
                  </a:solidFill>
                </a:rPr>
                <a:t>progress</a:t>
              </a:r>
              <a:r>
                <a:rPr lang="fr-FR" dirty="0">
                  <a:solidFill>
                    <a:schemeClr val="bg1"/>
                  </a:solidFill>
                </a:rPr>
                <a:t>… but at an (</a:t>
              </a:r>
              <a:r>
                <a:rPr lang="fr-FR" dirty="0" err="1">
                  <a:solidFill>
                    <a:schemeClr val="bg1"/>
                  </a:solidFill>
                </a:rPr>
                <a:t>very</a:t>
              </a:r>
              <a:r>
                <a:rPr lang="fr-FR" dirty="0">
                  <a:solidFill>
                    <a:schemeClr val="bg1"/>
                  </a:solidFill>
                </a:rPr>
                <a:t>) </a:t>
              </a:r>
              <a:r>
                <a:rPr lang="fr-FR" dirty="0" err="1">
                  <a:solidFill>
                    <a:schemeClr val="bg1"/>
                  </a:solidFill>
                </a:rPr>
                <a:t>early</a:t>
              </a:r>
              <a:r>
                <a:rPr lang="fr-FR" dirty="0">
                  <a:solidFill>
                    <a:schemeClr val="bg1"/>
                  </a:solidFill>
                </a:rPr>
                <a:t> stage </a:t>
              </a:r>
              <a:r>
                <a:rPr lang="fr-FR" dirty="0" err="1">
                  <a:solidFill>
                    <a:schemeClr val="bg1"/>
                  </a:solidFill>
                </a:rPr>
                <a:t>with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antideuteron</a:t>
              </a:r>
              <a:r>
                <a:rPr lang="fr-FR" dirty="0">
                  <a:solidFill>
                    <a:schemeClr val="bg1"/>
                  </a:solidFill>
                </a:rPr>
                <a:t>!</a:t>
              </a:r>
            </a:p>
            <a:p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First </a:t>
              </a:r>
              <a:r>
                <a:rPr lang="fr-FR" dirty="0" err="1">
                  <a:solidFill>
                    <a:schemeClr val="bg1"/>
                  </a:solidFill>
                </a:rPr>
                <a:t>results</a:t>
              </a:r>
              <a:r>
                <a:rPr lang="fr-FR" dirty="0">
                  <a:solidFill>
                    <a:schemeClr val="bg1"/>
                  </a:solidFill>
                </a:rPr>
                <a:t> are </a:t>
              </a:r>
              <a:r>
                <a:rPr lang="fr-FR" dirty="0" err="1">
                  <a:solidFill>
                    <a:schemeClr val="bg1"/>
                  </a:solidFill>
                </a:rPr>
                <a:t>encouranging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E3BB8447-0BB4-B2CE-0D3C-2FBE7A0F7A1F}"/>
                    </a:ext>
                  </a:extLst>
                </p:cNvPr>
                <p:cNvSpPr txBox="1"/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4286" b="-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C3BF4833-D1C1-D112-153F-316389FE5DCF}"/>
                    </a:ext>
                  </a:extLst>
                </p:cNvPr>
                <p:cNvSpPr txBox="1"/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10A7414E-3438-4AC2-88BE-C72A33458F1C}"/>
                </a:ext>
              </a:extLst>
            </p:cNvPr>
            <p:cNvGrpSpPr/>
            <p:nvPr/>
          </p:nvGrpSpPr>
          <p:grpSpPr>
            <a:xfrm>
              <a:off x="1698716" y="2500976"/>
              <a:ext cx="1813977" cy="421952"/>
              <a:chOff x="2383536" y="116802"/>
              <a:chExt cx="1813977" cy="421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3D200B4D-1D13-21C9-23DE-9DEDD6F6F6A7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EE518F03-917B-EA83-A447-0F86BC639F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6061" r="-2439" b="-2424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A669B4D3-FB07-C344-87AE-56F70A73669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74C95728-2A60-F238-D814-1546283C50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BEDEAD43-AE2F-638F-8330-925861CD042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i="1" baseline="30000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20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89F006F-F22A-300C-9B8E-E8ABAD6214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C39D0577-84FD-D202-4F7D-3738FD6181DA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20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i="1" baseline="30000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20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𝐻𝑒</m:t>
                              </m:r>
                            </m:e>
                          </m:acc>
                        </m:oMath>
                      </m:oMathPara>
                    </a14:m>
                    <a:endParaRPr lang="fr-FR" sz="20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0CE8FE4-0A71-B63B-3579-6A74C7F73F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7586" r="-2413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D5A2987C-13EF-FAEE-C55D-578FD7FBDD1A}"/>
              </a:ext>
            </a:extLst>
          </p:cNvPr>
          <p:cNvSpPr txBox="1"/>
          <p:nvPr/>
        </p:nvSpPr>
        <p:spPr>
          <a:xfrm>
            <a:off x="3980985" y="6384702"/>
            <a:ext cx="483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S.P.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Denisov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et al.,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Nuclear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Physics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B 31.2 (1971), pp. 253–260.</a:t>
            </a:r>
            <a:endParaRPr lang="fr-FR" sz="1200" dirty="0">
              <a:solidFill>
                <a:schemeClr val="bg1"/>
              </a:solidFill>
              <a:latin typeface="Helvetica" pitchFamily="2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BCAAC30-BD43-CBB6-0AF4-145A8CA3B4D6}"/>
              </a:ext>
            </a:extLst>
          </p:cNvPr>
          <p:cNvGrpSpPr/>
          <p:nvPr/>
        </p:nvGrpSpPr>
        <p:grpSpPr>
          <a:xfrm>
            <a:off x="1945641" y="3985889"/>
            <a:ext cx="3822562" cy="2380038"/>
            <a:chOff x="733191" y="4055339"/>
            <a:chExt cx="3822562" cy="2380038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2FE3AC41-618E-76C5-3C71-7368D12AE50E}"/>
                </a:ext>
              </a:extLst>
            </p:cNvPr>
            <p:cNvGrpSpPr/>
            <p:nvPr/>
          </p:nvGrpSpPr>
          <p:grpSpPr>
            <a:xfrm>
              <a:off x="1035852" y="4055340"/>
              <a:ext cx="3519901" cy="2380037"/>
              <a:chOff x="1035852" y="4055340"/>
              <a:chExt cx="3519901" cy="2380037"/>
            </a:xfrm>
          </p:grpSpPr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FC4F5E54-B289-F43F-184E-FDA3272263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35852" y="4055340"/>
                <a:ext cx="3519901" cy="2380037"/>
              </a:xfrm>
              <a:prstGeom prst="rect">
                <a:avLst/>
              </a:prstGeom>
            </p:spPr>
          </p:pic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87317387-B360-BF30-DBFF-C6EFA0EB6740}"/>
                  </a:ext>
                </a:extLst>
              </p:cNvPr>
              <p:cNvSpPr txBox="1"/>
              <p:nvPr/>
            </p:nvSpPr>
            <p:spPr>
              <a:xfrm rot="20205666">
                <a:off x="2993388" y="4820387"/>
                <a:ext cx="1038612" cy="523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err="1"/>
                  <a:t>preliminary</a:t>
                </a:r>
                <a:r>
                  <a:rPr lang="fr-FR" sz="1400" dirty="0"/>
                  <a:t> </a:t>
                </a:r>
                <a:r>
                  <a:rPr lang="fr-FR" sz="1400" dirty="0" err="1"/>
                  <a:t>results</a:t>
                </a:r>
                <a:endParaRPr lang="fr-FR" sz="14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1535F1EC-B734-192C-828B-1533C8604C45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1888828" y="4200626"/>
                    <a:ext cx="1333374" cy="312521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14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400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  <m: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 (13.3 </m:t>
                          </m:r>
                          <m:r>
                            <m:rPr>
                              <m:sty m:val="p"/>
                            </m:rP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140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fr-FR" sz="14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67354AD8-47AF-1E85-863A-2B19FEC894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1888828" y="4200626"/>
                    <a:ext cx="1333374" cy="3125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6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7997E86-0648-F832-FCBD-BEA7C179F3BE}"/>
                </a:ext>
              </a:extLst>
            </p:cNvPr>
            <p:cNvSpPr txBox="1"/>
            <p:nvPr/>
          </p:nvSpPr>
          <p:spPr>
            <a:xfrm rot="16200000">
              <a:off x="-302938" y="5091468"/>
              <a:ext cx="23800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cross section (mb)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EF788B63-DD03-D8D1-130B-8E38F358BE0E}"/>
              </a:ext>
            </a:extLst>
          </p:cNvPr>
          <p:cNvGrpSpPr/>
          <p:nvPr/>
        </p:nvGrpSpPr>
        <p:grpSpPr>
          <a:xfrm>
            <a:off x="7334397" y="3870130"/>
            <a:ext cx="3380311" cy="1604687"/>
            <a:chOff x="6191396" y="3888442"/>
            <a:chExt cx="3380311" cy="1287464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A0CDAC18-DD2B-A0E6-864A-4A624A53DF49}"/>
                </a:ext>
              </a:extLst>
            </p:cNvPr>
            <p:cNvGrpSpPr/>
            <p:nvPr/>
          </p:nvGrpSpPr>
          <p:grpSpPr>
            <a:xfrm>
              <a:off x="6191397" y="4007506"/>
              <a:ext cx="3380310" cy="1168400"/>
              <a:chOff x="6307069" y="3114894"/>
              <a:chExt cx="3380310" cy="1168400"/>
            </a:xfrm>
          </p:grpSpPr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971AA7F8-DD56-645A-09A2-E69F7D147A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r="77381"/>
              <a:stretch/>
            </p:blipFill>
            <p:spPr>
              <a:xfrm>
                <a:off x="6307069" y="3114894"/>
                <a:ext cx="1295560" cy="1168400"/>
              </a:xfrm>
              <a:prstGeom prst="rect">
                <a:avLst/>
              </a:prstGeom>
            </p:spPr>
          </p:pic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BB9BB331-5A7A-2B52-5813-FA1CC18874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l="59594"/>
              <a:stretch/>
            </p:blipFill>
            <p:spPr>
              <a:xfrm>
                <a:off x="7373072" y="3114894"/>
                <a:ext cx="2314307" cy="11684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5F38824B-56DD-8C3B-D53C-95AEE30C1AC9}"/>
                    </a:ext>
                  </a:extLst>
                </p:cNvPr>
                <p:cNvSpPr txBox="1"/>
                <p:nvPr/>
              </p:nvSpPr>
              <p:spPr>
                <a:xfrm flipH="1">
                  <a:off x="6191396" y="3888442"/>
                  <a:ext cx="3380310" cy="373693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12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2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  <m:d>
                          <m:dPr>
                            <m:ctrlPr>
                              <a:rPr lang="fr-FR" sz="12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fr-FR" sz="1200" i="1">
                                <a:solidFill>
                                  <a:schemeClr val="bg1"/>
                                </a:solidFill>
                              </a:rPr>
                              <m:t>6.1 </m:t>
                            </m:r>
                            <m:r>
                              <m:rPr>
                                <m:nor/>
                              </m:rPr>
                              <a:rPr lang="fr-FR" sz="1200" i="1">
                                <a:solidFill>
                                  <a:schemeClr val="bg1"/>
                                </a:solidFill>
                              </a:rPr>
                              <m:t>GeV</m:t>
                            </m:r>
                            <m:r>
                              <m:rPr>
                                <m:nor/>
                              </m:rPr>
                              <a:rPr lang="fr-FR" sz="1200" i="1">
                                <a:solidFill>
                                  <a:schemeClr val="bg1"/>
                                </a:solidFill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fr-FR" sz="1200" i="1">
                                <a:solidFill>
                                  <a:schemeClr val="bg1"/>
                                </a:solidFill>
                              </a:rPr>
                              <m:t>c</m:t>
                            </m:r>
                            <m:r>
                              <m:rPr>
                                <m:nor/>
                              </m:rPr>
                              <a:rPr lang="fr-FR" sz="1200">
                                <a:solidFill>
                                  <a:schemeClr val="bg1"/>
                                </a:solidFill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fr-FR" sz="1200" i="1">
                                <a:solidFill>
                                  <a:schemeClr val="bg1"/>
                                </a:solidFill>
                              </a:rPr>
                              <m:t>per</m:t>
                            </m:r>
                            <m:r>
                              <m:rPr>
                                <m:nor/>
                              </m:rPr>
                              <a:rPr lang="fr-FR" sz="1200" i="1">
                                <a:solidFill>
                                  <a:schemeClr val="bg1"/>
                                </a:solidFill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fr-FR" sz="1200" i="1">
                                <a:solidFill>
                                  <a:schemeClr val="bg1"/>
                                </a:solidFill>
                              </a:rPr>
                              <m:t>nucleon</m:t>
                            </m:r>
                            <m:r>
                              <m:rPr>
                                <m:nor/>
                              </m:rPr>
                              <a:rPr lang="fr-FR" sz="1200">
                                <a:solidFill>
                                  <a:schemeClr val="bg1"/>
                                </a:solidFill>
                              </a:rPr>
                              <m:t> </m:t>
                            </m:r>
                          </m:e>
                        </m:d>
                        <m:r>
                          <a:rPr lang="fr-FR" sz="1200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fr-FR" sz="1200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Ta</m:t>
                        </m:r>
                      </m:oMath>
                    </m:oMathPara>
                  </a14:m>
                  <a:endParaRPr lang="fr-FR" sz="12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  <a:p>
                  <a:pPr algn="ctr"/>
                  <a:r>
                    <a:rPr lang="fr-FR" sz="1200" dirty="0" err="1">
                      <a:solidFill>
                        <a:prstClr val="white"/>
                      </a:solidFill>
                      <a:latin typeface="Corbel" panose="020B0503020204020204"/>
                    </a:rPr>
                    <a:t>multiplicity</a:t>
                  </a:r>
                  <a:endParaRPr lang="fr-FR" sz="12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FC2A0FCD-54D8-5ED1-4798-38595D48E5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6191396" y="3888442"/>
                  <a:ext cx="3380310" cy="373693"/>
                </a:xfrm>
                <a:prstGeom prst="rect">
                  <a:avLst/>
                </a:prstGeom>
                <a:blipFill>
                  <a:blip r:embed="rId17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131AE133-CB81-82B5-8370-427919AB971C}"/>
              </a:ext>
            </a:extLst>
          </p:cNvPr>
          <p:cNvSpPr txBox="1"/>
          <p:nvPr/>
        </p:nvSpPr>
        <p:spPr>
          <a:xfrm>
            <a:off x="8664183" y="4359591"/>
            <a:ext cx="536869" cy="184666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fr-FR" sz="1200" dirty="0">
                <a:latin typeface="Symbol" pitchFamily="2" charset="2"/>
              </a:rPr>
              <a:t>p</a:t>
            </a:r>
            <a:r>
              <a:rPr lang="fr-FR" sz="1200" baseline="30000" dirty="0"/>
              <a:t>+</a:t>
            </a:r>
            <a:r>
              <a:rPr lang="fr-FR" sz="1200" dirty="0"/>
              <a:t>/</a:t>
            </a:r>
            <a:r>
              <a:rPr lang="fr-FR" sz="1200" dirty="0">
                <a:latin typeface="Symbol" pitchFamily="2" charset="2"/>
              </a:rPr>
              <a:t>p</a:t>
            </a:r>
            <a:r>
              <a:rPr lang="fr-FR" sz="1200" baseline="30000" dirty="0"/>
              <a:t>-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AC1853E-1B14-8D62-D61E-21CE6784D415}"/>
              </a:ext>
            </a:extLst>
          </p:cNvPr>
          <p:cNvSpPr txBox="1"/>
          <p:nvPr/>
        </p:nvSpPr>
        <p:spPr>
          <a:xfrm>
            <a:off x="9823580" y="4359591"/>
            <a:ext cx="536869" cy="184666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fr-FR" sz="1200" dirty="0"/>
              <a:t>p</a:t>
            </a:r>
            <a:endParaRPr lang="fr-FR" sz="1200" baseline="30000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36443BD-68C2-7876-405E-460935D931F3}"/>
              </a:ext>
            </a:extLst>
          </p:cNvPr>
          <p:cNvSpPr txBox="1"/>
          <p:nvPr/>
        </p:nvSpPr>
        <p:spPr>
          <a:xfrm>
            <a:off x="7462777" y="5174936"/>
            <a:ext cx="934463" cy="246221"/>
          </a:xfrm>
          <a:prstGeom prst="rect">
            <a:avLst/>
          </a:prstGeom>
          <a:solidFill>
            <a:srgbClr val="E2EDB8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fr-FR" sz="1600" dirty="0" err="1"/>
              <a:t>bias</a:t>
            </a:r>
            <a:endParaRPr lang="fr-FR" sz="1600" dirty="0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E1EC0EF-FD7F-5168-E6B7-0041D208F1D7}"/>
              </a:ext>
            </a:extLst>
          </p:cNvPr>
          <p:cNvSpPr txBox="1"/>
          <p:nvPr/>
        </p:nvSpPr>
        <p:spPr>
          <a:xfrm>
            <a:off x="7334397" y="5643199"/>
            <a:ext cx="3519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V. F.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Andreyev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et al.,</a:t>
            </a:r>
          </a:p>
          <a:p>
            <a:pPr algn="ctr"/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Il Nuovo </a:t>
            </a:r>
            <a:r>
              <a:rPr lang="fr-FR" sz="1200" i="1" dirty="0" err="1">
                <a:solidFill>
                  <a:schemeClr val="bg1"/>
                </a:solidFill>
                <a:latin typeface="Helvetica" pitchFamily="2" charset="0"/>
              </a:rPr>
              <a:t>Cimento</a:t>
            </a:r>
            <a:r>
              <a:rPr lang="fr-FR" sz="1200" i="1" dirty="0">
                <a:solidFill>
                  <a:schemeClr val="bg1"/>
                </a:solidFill>
                <a:latin typeface="Helvetica" pitchFamily="2" charset="0"/>
              </a:rPr>
              <a:t> A 103.8 (1990), pp. 1163–1176</a:t>
            </a:r>
            <a:endParaRPr lang="fr-FR" sz="12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CD1E2771-CE3C-D0A2-4B3D-8775202494CA}"/>
              </a:ext>
            </a:extLst>
          </p:cNvPr>
          <p:cNvSpPr txBox="1"/>
          <p:nvPr/>
        </p:nvSpPr>
        <p:spPr>
          <a:xfrm rot="20205666">
            <a:off x="6974407" y="3652694"/>
            <a:ext cx="103861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preliminary</a:t>
            </a:r>
            <a:r>
              <a:rPr lang="fr-FR" sz="1400" dirty="0"/>
              <a:t> </a:t>
            </a:r>
            <a:r>
              <a:rPr lang="fr-FR" sz="1400" dirty="0" err="1"/>
              <a:t>results</a:t>
            </a:r>
            <a:endParaRPr lang="fr-FR" sz="1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3E729F4-262F-B13E-BDCA-8C63039025A5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30" name="ZoneTexte 1">
            <a:extLst>
              <a:ext uri="{FF2B5EF4-FFF2-40B4-BE49-F238E27FC236}">
                <a16:creationId xmlns:a16="http://schemas.microsoft.com/office/drawing/2014/main" id="{1D667BE5-70BA-F9EB-BA89-595FAF6A046F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9389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1153801" y="2856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What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</a:t>
            </a:r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is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INCL?</a:t>
            </a:r>
          </a:p>
          <a:p>
            <a:pPr algn="ctr"/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Generalities</a:t>
            </a:r>
            <a:endParaRPr lang="fr-FR" sz="2400" dirty="0">
              <a:solidFill>
                <a:prstClr val="white"/>
              </a:solidFill>
              <a:latin typeface="Chalkboard" panose="03050602040202020205" pitchFamily="66" charset="77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2E4DFD-7D0F-4669-81C1-9AC6C4819EBA}"/>
              </a:ext>
            </a:extLst>
          </p:cNvPr>
          <p:cNvSpPr txBox="1"/>
          <p:nvPr/>
        </p:nvSpPr>
        <p:spPr>
          <a:xfrm>
            <a:off x="4788408" y="995302"/>
            <a:ext cx="262128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alibri"/>
              </a:rPr>
              <a:t>light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particle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dirty="0">
                <a:solidFill>
                  <a:prstClr val="white"/>
                </a:solidFill>
                <a:latin typeface="Calibri"/>
                <a:sym typeface="Wingdings" pitchFamily="2" charset="2"/>
              </a:rPr>
              <a:t>+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nucleus</a:t>
            </a:r>
          </a:p>
          <a:p>
            <a:pPr algn="ctr"/>
            <a:r>
              <a:rPr lang="fr-FR" dirty="0">
                <a:solidFill>
                  <a:prstClr val="white"/>
                </a:solidFill>
                <a:latin typeface="Calibri"/>
              </a:rPr>
              <a:t>(~20 MeV &lt; E</a:t>
            </a:r>
            <a:r>
              <a:rPr lang="fr-FR" baseline="-25000" dirty="0">
                <a:solidFill>
                  <a:prstClr val="white"/>
                </a:solidFill>
                <a:latin typeface="Calibri"/>
              </a:rPr>
              <a:t>p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&lt; ~20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GeV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)</a:t>
            </a:r>
            <a:endParaRPr lang="fr-FR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F2EEF1D-65D4-128F-8E20-956BF1103367}"/>
              </a:ext>
            </a:extLst>
          </p:cNvPr>
          <p:cNvSpPr txBox="1"/>
          <p:nvPr/>
        </p:nvSpPr>
        <p:spPr>
          <a:xfrm>
            <a:off x="6786635" y="2965036"/>
            <a:ext cx="42367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solidFill>
                <a:prstClr val="white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prstClr val="white"/>
                </a:solidFill>
                <a:latin typeface="Calibri"/>
              </a:rPr>
              <a:t>After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the cascade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follows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a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deexcitation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(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usually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we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use ABLA)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prstClr val="white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prstClr val="white"/>
                </a:solidFill>
                <a:latin typeface="Calibri"/>
              </a:rPr>
              <a:t>INCL (and ABLA)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implemented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in Geant4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748562C-A646-3B87-A3B6-0A44890A7DAC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4" name="ZoneTexte 1">
            <a:extLst>
              <a:ext uri="{FF2B5EF4-FFF2-40B4-BE49-F238E27FC236}">
                <a16:creationId xmlns:a16="http://schemas.microsoft.com/office/drawing/2014/main" id="{ACC84D08-1D8D-A8D6-A7BB-650D268FBFD7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8908B0D4-8F63-722B-86F4-B6B6665A751A}"/>
              </a:ext>
            </a:extLst>
          </p:cNvPr>
          <p:cNvGrpSpPr/>
          <p:nvPr/>
        </p:nvGrpSpPr>
        <p:grpSpPr>
          <a:xfrm>
            <a:off x="269732" y="2565735"/>
            <a:ext cx="5633518" cy="3432708"/>
            <a:chOff x="278876" y="2429990"/>
            <a:chExt cx="5633518" cy="3432708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6006CC4E-826D-A233-4ADF-05A152977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8876" y="2429990"/>
              <a:ext cx="5633518" cy="3432708"/>
            </a:xfrm>
            <a:prstGeom prst="rect">
              <a:avLst/>
            </a:prstGeom>
          </p:spPr>
        </p:pic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081D3EC2-9524-98F4-CBF7-25C231C965F6}"/>
                </a:ext>
              </a:extLst>
            </p:cNvPr>
            <p:cNvCxnSpPr>
              <a:cxnSpLocks/>
            </p:cNvCxnSpPr>
            <p:nvPr/>
          </p:nvCxnSpPr>
          <p:spPr>
            <a:xfrm>
              <a:off x="278876" y="3956777"/>
              <a:ext cx="563351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EFDD671-EB04-C4D2-364D-2C48215D8BCA}"/>
                </a:ext>
              </a:extLst>
            </p:cNvPr>
            <p:cNvSpPr txBox="1"/>
            <p:nvPr/>
          </p:nvSpPr>
          <p:spPr>
            <a:xfrm>
              <a:off x="4788408" y="2642839"/>
              <a:ext cx="73144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INCL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1A4F262-5814-4420-6FF2-8177F4FD3F9D}"/>
                </a:ext>
              </a:extLst>
            </p:cNvPr>
            <p:cNvSpPr txBox="1"/>
            <p:nvPr/>
          </p:nvSpPr>
          <p:spPr>
            <a:xfrm>
              <a:off x="4788408" y="4061829"/>
              <a:ext cx="73144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ABLA</a:t>
              </a: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4558338-A33F-7460-90EA-FAC4525F9A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9393" y="2875130"/>
              <a:ext cx="768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9A0FDC9A-C2E6-3349-0F30-BC9E46BB5D08}"/>
              </a:ext>
            </a:extLst>
          </p:cNvPr>
          <p:cNvSpPr txBox="1"/>
          <p:nvPr/>
        </p:nvSpPr>
        <p:spPr>
          <a:xfrm>
            <a:off x="269732" y="1914126"/>
            <a:ext cx="3476144" cy="369332"/>
          </a:xfrm>
          <a:prstGeom prst="rect">
            <a:avLst/>
          </a:prstGeom>
          <a:noFill/>
          <a:effectLst>
            <a:outerShdw blurRad="61949" dist="34715" dir="18913415" algn="bl" rotWithShape="0">
              <a:schemeClr val="bg1">
                <a:alpha val="85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INCL: </a:t>
            </a:r>
            <a:r>
              <a:rPr lang="fr-FR" dirty="0" err="1">
                <a:solidFill>
                  <a:srgbClr val="FF0000"/>
                </a:solidFill>
              </a:rPr>
              <a:t>I</a:t>
            </a:r>
            <a:r>
              <a:rPr lang="fr-FR" dirty="0" err="1">
                <a:solidFill>
                  <a:schemeClr val="bg1"/>
                </a:solidFill>
              </a:rPr>
              <a:t>ntra</a:t>
            </a:r>
            <a:r>
              <a:rPr lang="fr-FR" dirty="0" err="1">
                <a:solidFill>
                  <a:srgbClr val="FF0000"/>
                </a:solidFill>
              </a:rPr>
              <a:t>N</a:t>
            </a:r>
            <a:r>
              <a:rPr lang="fr-FR" dirty="0" err="1">
                <a:solidFill>
                  <a:schemeClr val="bg1"/>
                </a:solidFill>
              </a:rPr>
              <a:t>uclear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C</a:t>
            </a:r>
            <a:r>
              <a:rPr lang="fr-FR" dirty="0">
                <a:solidFill>
                  <a:schemeClr val="bg1"/>
                </a:solidFill>
              </a:rPr>
              <a:t>ascade of </a:t>
            </a:r>
            <a:r>
              <a:rPr lang="fr-FR" dirty="0">
                <a:solidFill>
                  <a:srgbClr val="FF0000"/>
                </a:solidFill>
              </a:rPr>
              <a:t>L</a:t>
            </a:r>
            <a:r>
              <a:rPr lang="fr-FR" dirty="0">
                <a:solidFill>
                  <a:schemeClr val="bg1"/>
                </a:solidFill>
              </a:rPr>
              <a:t>iège</a:t>
            </a:r>
          </a:p>
        </p:txBody>
      </p:sp>
    </p:spTree>
    <p:extLst>
      <p:ext uri="{BB962C8B-B14F-4D97-AF65-F5344CB8AC3E}">
        <p14:creationId xmlns:p14="http://schemas.microsoft.com/office/powerpoint/2010/main" val="245413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1152942" y="25722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What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is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INCL?</a:t>
            </a:r>
          </a:p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Capabilities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5A80FC4-0922-E61A-BD15-DEFDC8322805}"/>
              </a:ext>
            </a:extLst>
          </p:cNvPr>
          <p:cNvSpPr/>
          <p:nvPr/>
        </p:nvSpPr>
        <p:spPr>
          <a:xfrm>
            <a:off x="6835185" y="2133776"/>
            <a:ext cx="946481" cy="3243057"/>
          </a:xfrm>
          <a:prstGeom prst="rect">
            <a:avLst/>
          </a:prstGeom>
          <a:solidFill>
            <a:srgbClr val="FCB11C">
              <a:lumMod val="50000"/>
              <a:alpha val="8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19CDAF-FB71-3E21-E7C8-8911C7E3ECE2}"/>
              </a:ext>
            </a:extLst>
          </p:cNvPr>
          <p:cNvSpPr/>
          <p:nvPr/>
        </p:nvSpPr>
        <p:spPr>
          <a:xfrm>
            <a:off x="6127310" y="2133775"/>
            <a:ext cx="701244" cy="3243058"/>
          </a:xfrm>
          <a:prstGeom prst="rect">
            <a:avLst/>
          </a:prstGeom>
          <a:solidFill>
            <a:srgbClr val="FCB11C">
              <a:lumMod val="5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368751-370B-E336-D297-716375CB1428}"/>
              </a:ext>
            </a:extLst>
          </p:cNvPr>
          <p:cNvSpPr/>
          <p:nvPr/>
        </p:nvSpPr>
        <p:spPr>
          <a:xfrm>
            <a:off x="2602150" y="2130761"/>
            <a:ext cx="3518531" cy="1311559"/>
          </a:xfrm>
          <a:prstGeom prst="rect">
            <a:avLst/>
          </a:prstGeom>
          <a:solidFill>
            <a:srgbClr val="FCB11C">
              <a:lumMod val="75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70FFAA-CF72-D38D-8C86-5D744CFA87A6}"/>
              </a:ext>
            </a:extLst>
          </p:cNvPr>
          <p:cNvSpPr/>
          <p:nvPr/>
        </p:nvSpPr>
        <p:spPr>
          <a:xfrm>
            <a:off x="2608976" y="3445482"/>
            <a:ext cx="3518535" cy="1932025"/>
          </a:xfrm>
          <a:prstGeom prst="rect">
            <a:avLst/>
          </a:prstGeom>
          <a:solidFill>
            <a:srgbClr val="FCB11C">
              <a:lumMod val="60000"/>
              <a:lumOff val="4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3908CE-EA1E-2732-84FE-AF7C1E28720E}"/>
              </a:ext>
            </a:extLst>
          </p:cNvPr>
          <p:cNvSpPr/>
          <p:nvPr/>
        </p:nvSpPr>
        <p:spPr>
          <a:xfrm>
            <a:off x="2615700" y="3445559"/>
            <a:ext cx="2694361" cy="1932025"/>
          </a:xfrm>
          <a:prstGeom prst="rect">
            <a:avLst/>
          </a:prstGeom>
          <a:solidFill>
            <a:srgbClr val="41AEBD">
              <a:lumMod val="75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BCC5B0-49A0-2949-49A9-EC946D453F9F}"/>
              </a:ext>
            </a:extLst>
          </p:cNvPr>
          <p:cNvSpPr/>
          <p:nvPr/>
        </p:nvSpPr>
        <p:spPr>
          <a:xfrm>
            <a:off x="2622331" y="3444808"/>
            <a:ext cx="1944736" cy="1932025"/>
          </a:xfrm>
          <a:prstGeom prst="rect">
            <a:avLst/>
          </a:prstGeom>
          <a:solidFill>
            <a:srgbClr val="41AEBD">
              <a:lumMod val="60000"/>
              <a:lumOff val="4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6B7379-26B3-D7FE-A2E7-7D0AFC1E7731}"/>
              </a:ext>
            </a:extLst>
          </p:cNvPr>
          <p:cNvSpPr/>
          <p:nvPr/>
        </p:nvSpPr>
        <p:spPr>
          <a:xfrm>
            <a:off x="2602152" y="3444643"/>
            <a:ext cx="1212867" cy="1934695"/>
          </a:xfrm>
          <a:prstGeom prst="rect">
            <a:avLst/>
          </a:prstGeom>
          <a:solidFill>
            <a:srgbClr val="41AEBD">
              <a:lumMod val="40000"/>
              <a:lumOff val="6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B7B982F-71B4-498A-0476-07A7FCE3C207}"/>
              </a:ext>
            </a:extLst>
          </p:cNvPr>
          <p:cNvCxnSpPr>
            <a:cxnSpLocks/>
          </p:cNvCxnSpPr>
          <p:nvPr/>
        </p:nvCxnSpPr>
        <p:spPr>
          <a:xfrm flipV="1">
            <a:off x="2650707" y="5524172"/>
            <a:ext cx="7478974" cy="26385"/>
          </a:xfrm>
          <a:prstGeom prst="line">
            <a:avLst/>
          </a:prstGeom>
          <a:noFill/>
          <a:ln w="6350" cap="flat" cmpd="sng" algn="ctr">
            <a:solidFill>
              <a:srgbClr val="41AEBD"/>
            </a:solidFill>
            <a:prstDash val="solid"/>
            <a:miter lim="800000"/>
          </a:ln>
          <a:effectLst/>
        </p:spPr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30C2987-E3D9-CE72-BE65-569BC7BDFE0B}"/>
              </a:ext>
            </a:extLst>
          </p:cNvPr>
          <p:cNvCxnSpPr>
            <a:cxnSpLocks/>
          </p:cNvCxnSpPr>
          <p:nvPr/>
        </p:nvCxnSpPr>
        <p:spPr>
          <a:xfrm flipV="1">
            <a:off x="2549441" y="1634663"/>
            <a:ext cx="0" cy="3889509"/>
          </a:xfrm>
          <a:prstGeom prst="line">
            <a:avLst/>
          </a:prstGeom>
          <a:noFill/>
          <a:ln w="6350" cap="flat" cmpd="sng" algn="ctr">
            <a:solidFill>
              <a:srgbClr val="41AEBD"/>
            </a:solidFill>
            <a:prstDash val="solid"/>
            <a:miter lim="800000"/>
          </a:ln>
          <a:effectLst/>
        </p:spPr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E5F7BB8B-BF00-5E32-A15A-90B1804F6D90}"/>
              </a:ext>
            </a:extLst>
          </p:cNvPr>
          <p:cNvSpPr txBox="1"/>
          <p:nvPr/>
        </p:nvSpPr>
        <p:spPr>
          <a:xfrm>
            <a:off x="1197727" y="5169384"/>
            <a:ext cx="143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prstClr val="white"/>
                </a:solidFill>
                <a:latin typeface="Corbel" panose="020B0503020204020204"/>
              </a:rPr>
              <a:t>Tens</a:t>
            </a:r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 of MeV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2C30D7B-562E-AE1D-4204-5B4E8C820F0B}"/>
              </a:ext>
            </a:extLst>
          </p:cNvPr>
          <p:cNvSpPr txBox="1"/>
          <p:nvPr/>
        </p:nvSpPr>
        <p:spPr>
          <a:xfrm>
            <a:off x="1283860" y="4444122"/>
            <a:ext cx="125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~150 MeV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3C83C0B-B84D-3775-7D34-43F554F7D28E}"/>
              </a:ext>
            </a:extLst>
          </p:cNvPr>
          <p:cNvSpPr txBox="1"/>
          <p:nvPr/>
        </p:nvSpPr>
        <p:spPr>
          <a:xfrm>
            <a:off x="1303739" y="3269501"/>
            <a:ext cx="125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2-3 </a:t>
            </a:r>
            <a:r>
              <a:rPr lang="fr-FR" dirty="0" err="1">
                <a:solidFill>
                  <a:prstClr val="white"/>
                </a:solidFill>
                <a:latin typeface="Corbel" panose="020B0503020204020204"/>
              </a:rPr>
              <a:t>GeV</a:t>
            </a:r>
            <a:endParaRPr lang="fr-FR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7CC4DAE-3986-F858-EC5E-E26953FDB221}"/>
              </a:ext>
            </a:extLst>
          </p:cNvPr>
          <p:cNvSpPr txBox="1"/>
          <p:nvPr/>
        </p:nvSpPr>
        <p:spPr>
          <a:xfrm>
            <a:off x="1297110" y="1898084"/>
            <a:ext cx="125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10-20 </a:t>
            </a:r>
            <a:r>
              <a:rPr lang="fr-FR" dirty="0" err="1">
                <a:solidFill>
                  <a:prstClr val="white"/>
                </a:solidFill>
                <a:latin typeface="Corbel" panose="020B0503020204020204"/>
              </a:rPr>
              <a:t>GeV</a:t>
            </a:r>
            <a:endParaRPr lang="fr-FR" dirty="0">
              <a:solidFill>
                <a:prstClr val="white"/>
              </a:solidFill>
              <a:latin typeface="Corbel" panose="020B0503020204020204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B2BB622-CFF8-D68F-C8AF-7FB5342CB2AB}"/>
              </a:ext>
            </a:extLst>
          </p:cNvPr>
          <p:cNvGrpSpPr/>
          <p:nvPr/>
        </p:nvGrpSpPr>
        <p:grpSpPr>
          <a:xfrm>
            <a:off x="2728341" y="5625130"/>
            <a:ext cx="821460" cy="376153"/>
            <a:chOff x="1431231" y="5587475"/>
            <a:chExt cx="821460" cy="376153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59004D8C-AA97-8401-163B-1ED06EBE397F}"/>
                </a:ext>
              </a:extLst>
            </p:cNvPr>
            <p:cNvSpPr txBox="1"/>
            <p:nvPr/>
          </p:nvSpPr>
          <p:spPr>
            <a:xfrm>
              <a:off x="1431231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n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2AFCCE8-F402-C1AB-3D6D-CD9D4EE08C0F}"/>
                </a:ext>
              </a:extLst>
            </p:cNvPr>
            <p:cNvSpPr txBox="1"/>
            <p:nvPr/>
          </p:nvSpPr>
          <p:spPr>
            <a:xfrm>
              <a:off x="1702899" y="5592924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p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40A921E3-AC1C-8565-2BF5-8104C99800CE}"/>
                </a:ext>
              </a:extLst>
            </p:cNvPr>
            <p:cNvSpPr txBox="1"/>
            <p:nvPr/>
          </p:nvSpPr>
          <p:spPr>
            <a:xfrm>
              <a:off x="2000896" y="5587475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p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9BF16696-C33E-8EE0-F223-BF7CD0EFA387}"/>
              </a:ext>
            </a:extLst>
          </p:cNvPr>
          <p:cNvSpPr/>
          <p:nvPr/>
        </p:nvSpPr>
        <p:spPr>
          <a:xfrm>
            <a:off x="2608785" y="3447243"/>
            <a:ext cx="1206234" cy="1174621"/>
          </a:xfrm>
          <a:prstGeom prst="rect">
            <a:avLst/>
          </a:prstGeom>
          <a:solidFill>
            <a:srgbClr val="41AEBD">
              <a:lumMod val="20000"/>
              <a:lumOff val="8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3347871-79DE-65A4-7454-3B545586E28E}"/>
              </a:ext>
            </a:extLst>
          </p:cNvPr>
          <p:cNvSpPr txBox="1"/>
          <p:nvPr/>
        </p:nvSpPr>
        <p:spPr>
          <a:xfrm>
            <a:off x="2615702" y="3850111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5417766-35B4-0297-6C30-EDFAFAC0D7B3}"/>
                  </a:ext>
                </a:extLst>
              </p:cNvPr>
              <p:cNvSpPr txBox="1"/>
              <p:nvPr/>
            </p:nvSpPr>
            <p:spPr>
              <a:xfrm>
                <a:off x="2579540" y="4740014"/>
                <a:ext cx="13149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2003 (</a:t>
                </a:r>
                <a:r>
                  <a:rPr lang="fr-FR" dirty="0" err="1">
                    <a:solidFill>
                      <a:prstClr val="white"/>
                    </a:solidFill>
                    <a:latin typeface="Corbel" panose="020B0503020204020204"/>
                  </a:rPr>
                  <a:t>np</a:t>
                </a:r>
                <a:r>
                  <a:rPr lang="fr-FR" dirty="0" err="1">
                    <a:solidFill>
                      <a:prstClr val="white"/>
                    </a:solidFill>
                    <a:latin typeface="Symbol" pitchFamily="2" charset="2"/>
                  </a:rPr>
                  <a:t>p</a:t>
                </a:r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) 2013 (A</a:t>
                </a:r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4) </a:t>
                </a: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5417766-35B4-0297-6C30-EDFAFAC0D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540" y="4740014"/>
                <a:ext cx="1314982" cy="646331"/>
              </a:xfrm>
              <a:prstGeom prst="rect">
                <a:avLst/>
              </a:prstGeom>
              <a:blipFill>
                <a:blip r:embed="rId3"/>
                <a:stretch>
                  <a:fillRect l="-3846" t="-5769" r="-4808" b="-153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ZoneTexte 24">
            <a:extLst>
              <a:ext uri="{FF2B5EF4-FFF2-40B4-BE49-F238E27FC236}">
                <a16:creationId xmlns:a16="http://schemas.microsoft.com/office/drawing/2014/main" id="{BD139300-C8B0-5E0D-0C6A-90ED032298EB}"/>
              </a:ext>
            </a:extLst>
          </p:cNvPr>
          <p:cNvSpPr txBox="1"/>
          <p:nvPr/>
        </p:nvSpPr>
        <p:spPr>
          <a:xfrm>
            <a:off x="3949507" y="2437653"/>
            <a:ext cx="1235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prstClr val="white"/>
                </a:solidFill>
                <a:latin typeface="Corbel" panose="020B0503020204020204"/>
              </a:rPr>
              <a:t>2009-2011</a:t>
            </a:r>
          </a:p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EBFFDF1-9DA6-5CD8-14FA-32FCDA244B19}"/>
              </a:ext>
            </a:extLst>
          </p:cNvPr>
          <p:cNvSpPr txBox="1"/>
          <p:nvPr/>
        </p:nvSpPr>
        <p:spPr>
          <a:xfrm>
            <a:off x="6033748" y="3499227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2016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1A5FF13-216F-F191-9393-E2F3D33F0B22}"/>
              </a:ext>
            </a:extLst>
          </p:cNvPr>
          <p:cNvSpPr txBox="1"/>
          <p:nvPr/>
        </p:nvSpPr>
        <p:spPr>
          <a:xfrm>
            <a:off x="6860368" y="3388222"/>
            <a:ext cx="838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2017-2018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838666-67AB-FC0C-450E-2C678A65AADC}"/>
              </a:ext>
            </a:extLst>
          </p:cNvPr>
          <p:cNvSpPr txBox="1"/>
          <p:nvPr/>
        </p:nvSpPr>
        <p:spPr>
          <a:xfrm>
            <a:off x="3742471" y="4125706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2004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58E47563-4D01-EF84-6A41-4DEBE184A4D7}"/>
              </a:ext>
            </a:extLst>
          </p:cNvPr>
          <p:cNvSpPr txBox="1"/>
          <p:nvPr/>
        </p:nvSpPr>
        <p:spPr>
          <a:xfrm>
            <a:off x="4475140" y="4114292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2FB6F14-3962-1ECF-E4C1-FC6F78C11249}"/>
              </a:ext>
            </a:extLst>
          </p:cNvPr>
          <p:cNvSpPr txBox="1"/>
          <p:nvPr/>
        </p:nvSpPr>
        <p:spPr>
          <a:xfrm>
            <a:off x="5281705" y="4114292"/>
            <a:ext cx="83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white"/>
                </a:solidFill>
                <a:latin typeface="Corbel" panose="020B0503020204020204"/>
              </a:rPr>
              <a:t>2014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EA079629-CE8A-5354-4B95-C783AA1B51F3}"/>
              </a:ext>
            </a:extLst>
          </p:cNvPr>
          <p:cNvGrpSpPr/>
          <p:nvPr/>
        </p:nvGrpSpPr>
        <p:grpSpPr>
          <a:xfrm>
            <a:off x="2728341" y="1273437"/>
            <a:ext cx="821460" cy="376153"/>
            <a:chOff x="1431231" y="5587475"/>
            <a:chExt cx="821460" cy="376153"/>
          </a:xfrm>
        </p:grpSpPr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CDF070C1-30FB-DFC9-5548-52E735DA1DBC}"/>
                </a:ext>
              </a:extLst>
            </p:cNvPr>
            <p:cNvSpPr txBox="1"/>
            <p:nvPr/>
          </p:nvSpPr>
          <p:spPr>
            <a:xfrm>
              <a:off x="1431231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n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FDF773A9-7594-1E58-306E-1E5119C2AF97}"/>
                </a:ext>
              </a:extLst>
            </p:cNvPr>
            <p:cNvSpPr txBox="1"/>
            <p:nvPr/>
          </p:nvSpPr>
          <p:spPr>
            <a:xfrm>
              <a:off x="1702899" y="5592924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p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128F843-3E8C-1206-8950-BBDD191EFE17}"/>
                </a:ext>
              </a:extLst>
            </p:cNvPr>
            <p:cNvSpPr txBox="1"/>
            <p:nvPr/>
          </p:nvSpPr>
          <p:spPr>
            <a:xfrm>
              <a:off x="2000896" y="5587475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p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509ED254-A35C-9EAA-5D7D-A0B20C419A44}"/>
                  </a:ext>
                </a:extLst>
              </p:cNvPr>
              <p:cNvSpPr txBox="1"/>
              <p:nvPr/>
            </p:nvSpPr>
            <p:spPr>
              <a:xfrm>
                <a:off x="3811441" y="1224843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4</a:t>
                </a: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509ED254-A35C-9EAA-5D7D-A0B20C419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441" y="1224843"/>
                <a:ext cx="673798" cy="553998"/>
              </a:xfrm>
              <a:prstGeom prst="rect">
                <a:avLst/>
              </a:prstGeom>
              <a:blipFill>
                <a:blip r:embed="rId4"/>
                <a:stretch>
                  <a:fillRect l="-22222" t="-13333" r="-25926" b="-24444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EAB5CD96-FAEB-E601-16E7-8220F39F58D9}"/>
                  </a:ext>
                </a:extLst>
              </p:cNvPr>
              <p:cNvSpPr txBox="1"/>
              <p:nvPr/>
            </p:nvSpPr>
            <p:spPr>
              <a:xfrm>
                <a:off x="4636262" y="1224843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8</a:t>
                </a:r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EAB5CD96-FAEB-E601-16E7-8220F39F5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262" y="1224843"/>
                <a:ext cx="673798" cy="553998"/>
              </a:xfrm>
              <a:prstGeom prst="rect">
                <a:avLst/>
              </a:prstGeom>
              <a:blipFill>
                <a:blip r:embed="rId5"/>
                <a:stretch>
                  <a:fillRect l="-20370" t="-13333" r="-25926" b="-24444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B884772-8684-55DF-381A-20460360F10F}"/>
                  </a:ext>
                </a:extLst>
              </p:cNvPr>
              <p:cNvSpPr txBox="1"/>
              <p:nvPr/>
            </p:nvSpPr>
            <p:spPr>
              <a:xfrm>
                <a:off x="5362479" y="5773278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18</a:t>
                </a: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B884772-8684-55DF-381A-20460360F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479" y="5773278"/>
                <a:ext cx="673798" cy="553998"/>
              </a:xfrm>
              <a:prstGeom prst="rect">
                <a:avLst/>
              </a:prstGeom>
              <a:blipFill>
                <a:blip r:embed="rId6"/>
                <a:stretch>
                  <a:fillRect l="-20370" t="-13333" r="-27778" b="-24444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e 37">
            <a:extLst>
              <a:ext uri="{FF2B5EF4-FFF2-40B4-BE49-F238E27FC236}">
                <a16:creationId xmlns:a16="http://schemas.microsoft.com/office/drawing/2014/main" id="{C6F37CF2-D8D8-BB15-1182-C3D3D6C8F2C5}"/>
              </a:ext>
            </a:extLst>
          </p:cNvPr>
          <p:cNvGrpSpPr/>
          <p:nvPr/>
        </p:nvGrpSpPr>
        <p:grpSpPr>
          <a:xfrm>
            <a:off x="6167200" y="1273436"/>
            <a:ext cx="482455" cy="369332"/>
            <a:chOff x="5072423" y="5703331"/>
            <a:chExt cx="482455" cy="369332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3071B4DB-7242-1CB9-01CE-F99E73852E89}"/>
                </a:ext>
              </a:extLst>
            </p:cNvPr>
            <p:cNvSpPr txBox="1"/>
            <p:nvPr/>
          </p:nvSpPr>
          <p:spPr>
            <a:xfrm>
              <a:off x="5072423" y="5703331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h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1AAD2FD5-FAAB-02CC-4A47-4CE4B50801F5}"/>
                </a:ext>
              </a:extLst>
            </p:cNvPr>
            <p:cNvSpPr txBox="1"/>
            <p:nvPr/>
          </p:nvSpPr>
          <p:spPr>
            <a:xfrm>
              <a:off x="5303083" y="5703331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w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73A23141-FDEF-DA48-4A8B-440369C5AAC3}"/>
              </a:ext>
            </a:extLst>
          </p:cNvPr>
          <p:cNvGrpSpPr/>
          <p:nvPr/>
        </p:nvGrpSpPr>
        <p:grpSpPr>
          <a:xfrm>
            <a:off x="6927611" y="1267943"/>
            <a:ext cx="761626" cy="380319"/>
            <a:chOff x="5988853" y="5587470"/>
            <a:chExt cx="761626" cy="380319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9F460249-39E5-D340-4A94-AC9AEB32BE7D}"/>
                </a:ext>
              </a:extLst>
            </p:cNvPr>
            <p:cNvSpPr txBox="1"/>
            <p:nvPr/>
          </p:nvSpPr>
          <p:spPr>
            <a:xfrm>
              <a:off x="5988853" y="5598457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K</a:t>
              </a:r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00F8CBE0-CCB4-947B-CDC2-CA14236220B9}"/>
                </a:ext>
              </a:extLst>
            </p:cNvPr>
            <p:cNvSpPr txBox="1"/>
            <p:nvPr/>
          </p:nvSpPr>
          <p:spPr>
            <a:xfrm>
              <a:off x="6246889" y="5587470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L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2416A89F-D47B-63EC-8314-8FF803FEF8B9}"/>
                </a:ext>
              </a:extLst>
            </p:cNvPr>
            <p:cNvSpPr txBox="1"/>
            <p:nvPr/>
          </p:nvSpPr>
          <p:spPr>
            <a:xfrm>
              <a:off x="6498684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S</a:t>
              </a:r>
            </a:p>
          </p:txBody>
        </p:sp>
      </p:grpSp>
      <p:sp>
        <p:nvSpPr>
          <p:cNvPr id="45" name="Flèche vers le haut 44">
            <a:extLst>
              <a:ext uri="{FF2B5EF4-FFF2-40B4-BE49-F238E27FC236}">
                <a16:creationId xmlns:a16="http://schemas.microsoft.com/office/drawing/2014/main" id="{9645BD53-B6CA-0FDF-16ED-100D6A56BE96}"/>
              </a:ext>
            </a:extLst>
          </p:cNvPr>
          <p:cNvSpPr/>
          <p:nvPr/>
        </p:nvSpPr>
        <p:spPr>
          <a:xfrm>
            <a:off x="4493294" y="5950834"/>
            <a:ext cx="468245" cy="481758"/>
          </a:xfrm>
          <a:prstGeom prst="upArrow">
            <a:avLst/>
          </a:prstGeom>
          <a:solidFill>
            <a:srgbClr val="C00000"/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46" name="Flèche vers le haut 45">
            <a:extLst>
              <a:ext uri="{FF2B5EF4-FFF2-40B4-BE49-F238E27FC236}">
                <a16:creationId xmlns:a16="http://schemas.microsoft.com/office/drawing/2014/main" id="{E28F47A8-B0DF-8F57-65CD-E2A50EDED839}"/>
              </a:ext>
            </a:extLst>
          </p:cNvPr>
          <p:cNvSpPr/>
          <p:nvPr/>
        </p:nvSpPr>
        <p:spPr>
          <a:xfrm>
            <a:off x="4493294" y="602735"/>
            <a:ext cx="468245" cy="481758"/>
          </a:xfrm>
          <a:prstGeom prst="upArrow">
            <a:avLst/>
          </a:prstGeom>
          <a:solidFill>
            <a:srgbClr val="034ECC"/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01637499-A83F-9892-5AC0-468401923B44}"/>
                  </a:ext>
                </a:extLst>
              </p:cNvPr>
              <p:cNvSpPr txBox="1"/>
              <p:nvPr/>
            </p:nvSpPr>
            <p:spPr>
              <a:xfrm>
                <a:off x="2788793" y="5978076"/>
                <a:ext cx="673798" cy="553998"/>
              </a:xfrm>
              <a:prstGeom prst="rect">
                <a:avLst/>
              </a:prstGeom>
              <a:noFill/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Cluster A </a:t>
                </a:r>
                <a14:m>
                  <m:oMath xmlns:m="http://schemas.openxmlformats.org/officeDocument/2006/math">
                    <m:r>
                      <a:rPr lang="fr-FR" i="1" ker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kern="0" dirty="0">
                    <a:solidFill>
                      <a:prstClr val="white"/>
                    </a:solidFill>
                    <a:latin typeface="Corbel" panose="020B0503020204020204"/>
                  </a:rPr>
                  <a:t> 4</a:t>
                </a: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01637499-A83F-9892-5AC0-468401923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8793" y="5978076"/>
                <a:ext cx="673798" cy="553998"/>
              </a:xfrm>
              <a:prstGeom prst="rect">
                <a:avLst/>
              </a:prstGeom>
              <a:blipFill>
                <a:blip r:embed="rId7"/>
                <a:stretch>
                  <a:fillRect l="-20000" t="-10870" r="-25455" b="-23913"/>
                </a:stretch>
              </a:blipFill>
              <a:ln w="3175">
                <a:solidFill>
                  <a:srgbClr val="41AEBD">
                    <a:shade val="50000"/>
                  </a:srgb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Ellipse 47">
            <a:extLst>
              <a:ext uri="{FF2B5EF4-FFF2-40B4-BE49-F238E27FC236}">
                <a16:creationId xmlns:a16="http://schemas.microsoft.com/office/drawing/2014/main" id="{80198096-A6D9-AD0E-D46E-CB7DAF6E9230}"/>
              </a:ext>
            </a:extLst>
          </p:cNvPr>
          <p:cNvSpPr/>
          <p:nvPr/>
        </p:nvSpPr>
        <p:spPr>
          <a:xfrm>
            <a:off x="1116677" y="6000902"/>
            <a:ext cx="1661451" cy="487014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6DB4E46-F576-6A64-4E94-604865444BDC}"/>
              </a:ext>
            </a:extLst>
          </p:cNvPr>
          <p:cNvSpPr txBox="1"/>
          <p:nvPr/>
        </p:nvSpPr>
        <p:spPr>
          <a:xfrm>
            <a:off x="1077403" y="6094038"/>
            <a:ext cx="1779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Projectile </a:t>
            </a:r>
            <a:r>
              <a:rPr lang="fr-FR" sz="1600" dirty="0" err="1">
                <a:solidFill>
                  <a:prstClr val="white"/>
                </a:solidFill>
                <a:latin typeface="Corbel" panose="020B0503020204020204"/>
              </a:rPr>
              <a:t>particles</a:t>
            </a:r>
            <a:endParaRPr lang="fr-FR" sz="160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FFBE90B5-CA3F-BE48-0EB3-65D0CD2F0519}"/>
              </a:ext>
            </a:extLst>
          </p:cNvPr>
          <p:cNvSpPr txBox="1"/>
          <p:nvPr/>
        </p:nvSpPr>
        <p:spPr>
          <a:xfrm>
            <a:off x="1081161" y="923805"/>
            <a:ext cx="1779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>
                <a:solidFill>
                  <a:prstClr val="white"/>
                </a:solidFill>
                <a:latin typeface="Corbel" panose="020B0503020204020204"/>
              </a:rPr>
              <a:t>Produced</a:t>
            </a:r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 </a:t>
            </a:r>
            <a:r>
              <a:rPr lang="fr-FR" sz="1600" dirty="0" err="1">
                <a:solidFill>
                  <a:prstClr val="white"/>
                </a:solidFill>
                <a:latin typeface="Corbel" panose="020B0503020204020204"/>
              </a:rPr>
              <a:t>particles</a:t>
            </a:r>
            <a:endParaRPr lang="fr-FR" sz="160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710FA0E-6714-4372-E5BA-C1FEAFD4A5F3}"/>
              </a:ext>
            </a:extLst>
          </p:cNvPr>
          <p:cNvSpPr/>
          <p:nvPr/>
        </p:nvSpPr>
        <p:spPr>
          <a:xfrm>
            <a:off x="1128418" y="851068"/>
            <a:ext cx="1661451" cy="487014"/>
          </a:xfrm>
          <a:prstGeom prst="ellipse">
            <a:avLst/>
          </a:prstGeom>
          <a:noFill/>
          <a:ln w="38100" cap="flat" cmpd="sng" algn="ctr">
            <a:solidFill>
              <a:srgbClr val="034EC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1E213DE-A6F9-5128-6049-6B73627AE488}"/>
              </a:ext>
            </a:extLst>
          </p:cNvPr>
          <p:cNvSpPr/>
          <p:nvPr/>
        </p:nvSpPr>
        <p:spPr>
          <a:xfrm>
            <a:off x="7796250" y="2132065"/>
            <a:ext cx="740499" cy="3243058"/>
          </a:xfrm>
          <a:prstGeom prst="rect">
            <a:avLst/>
          </a:prstGeom>
          <a:solidFill>
            <a:srgbClr val="FCB11C">
              <a:lumMod val="50000"/>
              <a:alpha val="50000"/>
            </a:srgbClr>
          </a:soli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BAC28B70-5A70-74C0-C102-045841670746}"/>
              </a:ext>
            </a:extLst>
          </p:cNvPr>
          <p:cNvSpPr txBox="1"/>
          <p:nvPr/>
        </p:nvSpPr>
        <p:spPr>
          <a:xfrm>
            <a:off x="7698559" y="3418998"/>
            <a:ext cx="94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87D810C9-35DB-84F2-4A97-160D17B26E64}"/>
                  </a:ext>
                </a:extLst>
              </p:cNvPr>
              <p:cNvSpPr txBox="1"/>
              <p:nvPr/>
            </p:nvSpPr>
            <p:spPr>
              <a:xfrm>
                <a:off x="8040601" y="5625129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87D810C9-35DB-84F2-4A97-160D17B26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601" y="5625129"/>
                <a:ext cx="251795" cy="369332"/>
              </a:xfrm>
              <a:prstGeom prst="rect">
                <a:avLst/>
              </a:prstGeom>
              <a:blipFill>
                <a:blip r:embed="rId8"/>
                <a:stretch>
                  <a:fillRect l="-20000"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Groupe 55">
            <a:extLst>
              <a:ext uri="{FF2B5EF4-FFF2-40B4-BE49-F238E27FC236}">
                <a16:creationId xmlns:a16="http://schemas.microsoft.com/office/drawing/2014/main" id="{59F7F3C1-8F34-A021-0B77-AB2FF6CF1B6A}"/>
              </a:ext>
            </a:extLst>
          </p:cNvPr>
          <p:cNvGrpSpPr/>
          <p:nvPr/>
        </p:nvGrpSpPr>
        <p:grpSpPr>
          <a:xfrm>
            <a:off x="6900643" y="5631951"/>
            <a:ext cx="761626" cy="380319"/>
            <a:chOff x="5988853" y="5587470"/>
            <a:chExt cx="761626" cy="380319"/>
          </a:xfrm>
        </p:grpSpPr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506A1F43-2B3E-BF11-399F-654AB84FD03B}"/>
                </a:ext>
              </a:extLst>
            </p:cNvPr>
            <p:cNvSpPr txBox="1"/>
            <p:nvPr/>
          </p:nvSpPr>
          <p:spPr>
            <a:xfrm>
              <a:off x="5988853" y="5598457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Corbel" panose="020B0503020204020204"/>
                </a:rPr>
                <a:t>K</a:t>
              </a: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263C37EB-B6DD-BEA0-59F3-76CD967E007B}"/>
                </a:ext>
              </a:extLst>
            </p:cNvPr>
            <p:cNvSpPr txBox="1"/>
            <p:nvPr/>
          </p:nvSpPr>
          <p:spPr>
            <a:xfrm>
              <a:off x="6246889" y="5587470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L</a:t>
              </a:r>
            </a:p>
          </p:txBody>
        </p: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A434C383-9606-B4B2-1C18-60E84D28F996}"/>
                </a:ext>
              </a:extLst>
            </p:cNvPr>
            <p:cNvSpPr txBox="1"/>
            <p:nvPr/>
          </p:nvSpPr>
          <p:spPr>
            <a:xfrm>
              <a:off x="6498684" y="5594296"/>
              <a:ext cx="251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prstClr val="white"/>
                  </a:solidFill>
                  <a:latin typeface="Symbol" pitchFamily="2" charset="2"/>
                </a:rPr>
                <a:t>S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BB8FDE1F-B451-D5A8-7B9B-BFD451EAB434}"/>
              </a:ext>
            </a:extLst>
          </p:cNvPr>
          <p:cNvSpPr/>
          <p:nvPr/>
        </p:nvSpPr>
        <p:spPr>
          <a:xfrm>
            <a:off x="8552243" y="2129838"/>
            <a:ext cx="1577438" cy="324305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74000">
                <a:schemeClr val="bg2">
                  <a:lumMod val="50000"/>
                </a:schemeClr>
              </a:gs>
              <a:gs pos="83000">
                <a:schemeClr val="bg2">
                  <a:lumMod val="50000"/>
                </a:schemeClr>
              </a:gs>
              <a:gs pos="100000">
                <a:schemeClr val="bg2">
                  <a:lumMod val="50000"/>
                </a:schemeClr>
              </a:gs>
            </a:gsLst>
            <a:lin ang="10800000" scaled="1"/>
            <a:tileRect/>
          </a:gradFill>
          <a:ln w="12700" cap="flat" cmpd="sng" algn="ctr">
            <a:solidFill>
              <a:srgbClr val="41AEB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 dirty="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48234D33-0686-9D80-06AC-2C4650FE2FA4}"/>
              </a:ext>
            </a:extLst>
          </p:cNvPr>
          <p:cNvSpPr txBox="1"/>
          <p:nvPr/>
        </p:nvSpPr>
        <p:spPr>
          <a:xfrm>
            <a:off x="8555642" y="3434803"/>
            <a:ext cx="94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white"/>
                </a:solidFill>
                <a:latin typeface="Corbel" panose="020B0503020204020204"/>
              </a:rPr>
              <a:t>2024…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D1481185-3475-F8E7-2F23-D7ECE19260DA}"/>
                  </a:ext>
                </a:extLst>
              </p:cNvPr>
              <p:cNvSpPr txBox="1"/>
              <p:nvPr/>
            </p:nvSpPr>
            <p:spPr>
              <a:xfrm>
                <a:off x="8714777" y="5608744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D1481185-3475-F8E7-2F23-D7ECE19260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777" y="5608744"/>
                <a:ext cx="251795" cy="369332"/>
              </a:xfrm>
              <a:prstGeom prst="rect">
                <a:avLst/>
              </a:prstGeom>
              <a:blipFill>
                <a:blip r:embed="rId10"/>
                <a:stretch>
                  <a:fillRect l="-95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ZoneTexte 68">
            <a:extLst>
              <a:ext uri="{FF2B5EF4-FFF2-40B4-BE49-F238E27FC236}">
                <a16:creationId xmlns:a16="http://schemas.microsoft.com/office/drawing/2014/main" id="{ED7E04C4-95D8-5389-98A8-361FE8BC0507}"/>
              </a:ext>
            </a:extLst>
          </p:cNvPr>
          <p:cNvSpPr txBox="1"/>
          <p:nvPr/>
        </p:nvSpPr>
        <p:spPr>
          <a:xfrm>
            <a:off x="9130757" y="5682507"/>
            <a:ext cx="998925" cy="246221"/>
          </a:xfrm>
          <a:prstGeom prst="rect">
            <a:avLst/>
          </a:prstGeom>
          <a:noFill/>
          <a:ln w="3175">
            <a:solidFill>
              <a:srgbClr val="41AEBD">
                <a:shade val="50000"/>
              </a:srgb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fr-FR" sz="1600" kern="0" dirty="0" err="1">
                <a:solidFill>
                  <a:prstClr val="white"/>
                </a:solidFill>
                <a:latin typeface="Corbel" panose="020B0503020204020204"/>
              </a:rPr>
              <a:t>Anticluster</a:t>
            </a:r>
            <a:r>
              <a:rPr lang="fr-FR" sz="1600" kern="0" dirty="0">
                <a:solidFill>
                  <a:prstClr val="white"/>
                </a:solidFill>
                <a:latin typeface="Corbel" panose="020B0503020204020204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E86982F-A7BE-B0F2-9794-A38C27D1C839}"/>
                  </a:ext>
                </a:extLst>
              </p:cNvPr>
              <p:cNvSpPr txBox="1"/>
              <p:nvPr/>
            </p:nvSpPr>
            <p:spPr>
              <a:xfrm>
                <a:off x="10057899" y="5609135"/>
                <a:ext cx="826927" cy="375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fr-FR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 dirty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fr-FR" dirty="0">
                    <a:solidFill>
                      <a:prstClr val="white"/>
                    </a:solidFill>
                    <a:latin typeface="Corbel" panose="020B0503020204020204"/>
                  </a:rPr>
                  <a:t>, …)</a:t>
                </a:r>
              </a:p>
            </p:txBody>
          </p:sp>
        </mc:Choice>
        <mc:Fallback xmlns=""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E86982F-A7BE-B0F2-9794-A38C27D1C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7899" y="5609135"/>
                <a:ext cx="826927" cy="375424"/>
              </a:xfrm>
              <a:prstGeom prst="rect">
                <a:avLst/>
              </a:prstGeom>
              <a:blipFill>
                <a:blip r:embed="rId11"/>
                <a:stretch>
                  <a:fillRect t="-6452" r="-3030" b="-225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ZoneTexte 71">
            <a:extLst>
              <a:ext uri="{FF2B5EF4-FFF2-40B4-BE49-F238E27FC236}">
                <a16:creationId xmlns:a16="http://schemas.microsoft.com/office/drawing/2014/main" id="{C8F700EC-874A-0897-99A0-EB2AA3B501F9}"/>
              </a:ext>
            </a:extLst>
          </p:cNvPr>
          <p:cNvSpPr txBox="1"/>
          <p:nvPr/>
        </p:nvSpPr>
        <p:spPr>
          <a:xfrm>
            <a:off x="8904622" y="6083606"/>
            <a:ext cx="271668" cy="246221"/>
          </a:xfrm>
          <a:prstGeom prst="rect">
            <a:avLst/>
          </a:prstGeom>
          <a:noFill/>
          <a:ln w="3175">
            <a:solidFill>
              <a:srgbClr val="41AEBD">
                <a:shade val="50000"/>
              </a:srgb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fr-FR" sz="1600" kern="0" dirty="0">
                <a:solidFill>
                  <a:prstClr val="white"/>
                </a:solidFill>
                <a:latin typeface="Symbol" pitchFamily="2" charset="2"/>
              </a:rPr>
              <a:t>n</a:t>
            </a:r>
            <a:r>
              <a:rPr lang="fr-FR" sz="1600" kern="0" dirty="0">
                <a:solidFill>
                  <a:prstClr val="white"/>
                </a:solidFill>
                <a:latin typeface="Corbel" panose="020B0503020204020204"/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3821860-4CA0-6F10-0A74-6BF8A96C3BB6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60" name="ZoneTexte 1">
            <a:extLst>
              <a:ext uri="{FF2B5EF4-FFF2-40B4-BE49-F238E27FC236}">
                <a16:creationId xmlns:a16="http://schemas.microsoft.com/office/drawing/2014/main" id="{F191A9EB-6C8D-E725-AFBF-C50A7CEE3F2F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7DEA214-6A5F-5F2A-59B3-B5F24EEB4FD3}"/>
              </a:ext>
            </a:extLst>
          </p:cNvPr>
          <p:cNvSpPr/>
          <p:nvPr/>
        </p:nvSpPr>
        <p:spPr>
          <a:xfrm>
            <a:off x="7823074" y="5557802"/>
            <a:ext cx="3168568" cy="487014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393008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5611197-434B-AE28-408F-DEFF825BE952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0A4F163B-9BA8-342C-96EF-F4DD5F97ED98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CFA7808-E2A1-CBA3-6661-E07C8AF105EF}"/>
              </a:ext>
            </a:extLst>
          </p:cNvPr>
          <p:cNvSpPr txBox="1"/>
          <p:nvPr/>
        </p:nvSpPr>
        <p:spPr>
          <a:xfrm>
            <a:off x="1153801" y="1800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INCL and </a:t>
            </a:r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Cosmic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Rays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E15B6B2-CA4B-39B5-3466-95FD62969B8F}"/>
              </a:ext>
            </a:extLst>
          </p:cNvPr>
          <p:cNvSpPr txBox="1"/>
          <p:nvPr/>
        </p:nvSpPr>
        <p:spPr>
          <a:xfrm>
            <a:off x="246487" y="923149"/>
            <a:ext cx="8825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INCL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r>
              <a:rPr lang="fr-FR" dirty="0">
                <a:solidFill>
                  <a:schemeClr val="bg1"/>
                </a:solidFill>
              </a:rPr>
              <a:t> range matches </a:t>
            </a:r>
            <a:r>
              <a:rPr lang="fr-FR" dirty="0" err="1">
                <a:solidFill>
                  <a:schemeClr val="bg1"/>
                </a:solidFill>
              </a:rPr>
              <a:t>CR’s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spectra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526885C1-5487-96D4-EB22-67AA735B2453}"/>
              </a:ext>
            </a:extLst>
          </p:cNvPr>
          <p:cNvGrpSpPr/>
          <p:nvPr/>
        </p:nvGrpSpPr>
        <p:grpSpPr>
          <a:xfrm>
            <a:off x="4894193" y="1049337"/>
            <a:ext cx="4177551" cy="4885514"/>
            <a:chOff x="4168781" y="1155363"/>
            <a:chExt cx="2485973" cy="3611348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EB1A9826-9191-1BE2-5114-5CB0C8FD0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8781" y="1155363"/>
              <a:ext cx="2485973" cy="3611348"/>
            </a:xfrm>
            <a:prstGeom prst="rect">
              <a:avLst/>
            </a:prstGeom>
          </p:spPr>
        </p:pic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D58FAF54-760D-C4DD-AC6F-048C302271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34462" y="1229243"/>
              <a:ext cx="0" cy="3231486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lèche vers la gauche 14">
              <a:extLst>
                <a:ext uri="{FF2B5EF4-FFF2-40B4-BE49-F238E27FC236}">
                  <a16:creationId xmlns:a16="http://schemas.microsoft.com/office/drawing/2014/main" id="{4F0F1B9B-45E0-2AA4-C150-6C8402BB0349}"/>
                </a:ext>
              </a:extLst>
            </p:cNvPr>
            <p:cNvSpPr/>
            <p:nvPr/>
          </p:nvSpPr>
          <p:spPr>
            <a:xfrm>
              <a:off x="5472362" y="1456272"/>
              <a:ext cx="162100" cy="55123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48886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5611197-434B-AE28-408F-DEFF825BE952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0A4F163B-9BA8-342C-96EF-F4DD5F97ED98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CFA7808-E2A1-CBA3-6661-E07C8AF105EF}"/>
              </a:ext>
            </a:extLst>
          </p:cNvPr>
          <p:cNvSpPr txBox="1"/>
          <p:nvPr/>
        </p:nvSpPr>
        <p:spPr>
          <a:xfrm>
            <a:off x="1153801" y="1800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INCL and </a:t>
            </a:r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Cosmic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Rays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E15B6B2-CA4B-39B5-3466-95FD62969B8F}"/>
              </a:ext>
            </a:extLst>
          </p:cNvPr>
          <p:cNvSpPr txBox="1"/>
          <p:nvPr/>
        </p:nvSpPr>
        <p:spPr>
          <a:xfrm>
            <a:off x="246487" y="923149"/>
            <a:ext cx="882525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INCL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r>
              <a:rPr lang="fr-FR" dirty="0">
                <a:solidFill>
                  <a:schemeClr val="bg1"/>
                </a:solidFill>
              </a:rPr>
              <a:t> range matches </a:t>
            </a:r>
            <a:r>
              <a:rPr lang="fr-FR" dirty="0" err="1">
                <a:solidFill>
                  <a:schemeClr val="bg1"/>
                </a:solidFill>
              </a:rPr>
              <a:t>CR’s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spectra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Main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/collaboration: </a:t>
            </a:r>
            <a:r>
              <a:rPr lang="fr-FR" dirty="0" err="1">
                <a:solidFill>
                  <a:schemeClr val="bg1"/>
                </a:solidFill>
              </a:rPr>
              <a:t>Meteorite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studies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I. </a:t>
            </a:r>
            <a:r>
              <a:rPr lang="fr-FR" dirty="0" err="1">
                <a:solidFill>
                  <a:schemeClr val="bg1"/>
                </a:solidFill>
              </a:rPr>
              <a:t>Leya</a:t>
            </a:r>
            <a:r>
              <a:rPr lang="fr-FR" dirty="0">
                <a:solidFill>
                  <a:schemeClr val="bg1"/>
                </a:solidFill>
              </a:rPr>
              <a:t> (Bern U.)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000" dirty="0">
                <a:solidFill>
                  <a:schemeClr val="bg1"/>
                </a:solidFill>
              </a:rPr>
              <a:t> </a:t>
            </a:r>
          </a:p>
          <a:p>
            <a:pPr lvl="3"/>
            <a:r>
              <a:rPr lang="fr-FR" dirty="0">
                <a:solidFill>
                  <a:schemeClr val="bg1"/>
                </a:solidFill>
              </a:rPr>
              <a:t>	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5D25B12-6EB4-9558-DA02-EF157098EC13}"/>
              </a:ext>
            </a:extLst>
          </p:cNvPr>
          <p:cNvGrpSpPr/>
          <p:nvPr/>
        </p:nvGrpSpPr>
        <p:grpSpPr>
          <a:xfrm>
            <a:off x="6936098" y="1420164"/>
            <a:ext cx="4993989" cy="2412531"/>
            <a:chOff x="-477711" y="852699"/>
            <a:chExt cx="6096000" cy="2886059"/>
          </a:xfrm>
        </p:grpSpPr>
        <p:sp>
          <p:nvSpPr>
            <p:cNvPr id="27" name="Virage 26">
              <a:extLst>
                <a:ext uri="{FF2B5EF4-FFF2-40B4-BE49-F238E27FC236}">
                  <a16:creationId xmlns:a16="http://schemas.microsoft.com/office/drawing/2014/main" id="{303D5A82-996F-A3E9-C9D4-DEF24ED91131}"/>
                </a:ext>
              </a:extLst>
            </p:cNvPr>
            <p:cNvSpPr/>
            <p:nvPr/>
          </p:nvSpPr>
          <p:spPr>
            <a:xfrm flipV="1">
              <a:off x="1439693" y="3219855"/>
              <a:ext cx="496112" cy="350198"/>
            </a:xfrm>
            <a:prstGeom prst="ben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A32960FE-A689-4442-993A-1FCFD687A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32752" b="3930"/>
            <a:stretch>
              <a:fillRect/>
            </a:stretch>
          </p:blipFill>
          <p:spPr bwMode="auto">
            <a:xfrm>
              <a:off x="-477711" y="852699"/>
              <a:ext cx="6096000" cy="2882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959E3667-EFB5-C4E5-56E8-124E4F7830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207" y="2986746"/>
              <a:ext cx="1600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prstTxWarp prst="textNoShape">
                <a:avLst/>
              </a:prstTxWarp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r>
                <a:rPr lang="en-US" sz="1400" dirty="0">
                  <a:solidFill>
                    <a:srgbClr val="000000"/>
                  </a:solidFill>
                </a:rPr>
                <a:t>(</a:t>
              </a:r>
              <a:r>
                <a:rPr lang="en-US" sz="1400" dirty="0" err="1">
                  <a:solidFill>
                    <a:srgbClr val="000000"/>
                  </a:solidFill>
                </a:rPr>
                <a:t>p</a:t>
              </a:r>
              <a:r>
                <a:rPr lang="en-US" sz="1400" dirty="0">
                  <a:solidFill>
                    <a:srgbClr val="000000"/>
                  </a:solidFill>
                </a:rPr>
                <a:t>, </a:t>
              </a:r>
              <a:r>
                <a:rPr lang="en-US" sz="1400" dirty="0" err="1">
                  <a:solidFill>
                    <a:srgbClr val="000000"/>
                  </a:solidFill>
                </a:rPr>
                <a:t>n</a:t>
              </a:r>
              <a:r>
                <a:rPr lang="en-US" sz="1400" dirty="0">
                  <a:solidFill>
                    <a:srgbClr val="000000"/>
                  </a:solidFill>
                </a:rPr>
                <a:t>, </a:t>
              </a:r>
              <a:r>
                <a:rPr lang="en-US" sz="1400" dirty="0">
                  <a:solidFill>
                    <a:srgbClr val="000000"/>
                  </a:solidFill>
                  <a:latin typeface="Symbol" pitchFamily="32" charset="2"/>
                  <a:ea typeface="Symbol" pitchFamily="32" charset="2"/>
                  <a:cs typeface="Symbol" pitchFamily="32" charset="2"/>
                </a:rPr>
                <a:t>a</a:t>
              </a:r>
              <a:r>
                <a:rPr lang="en-US" sz="1400" dirty="0">
                  <a:solidFill>
                    <a:srgbClr val="000000"/>
                  </a:solidFill>
                </a:rPr>
                <a:t>)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13E1C68F-0F76-E128-0A9B-3AFC0F484C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9682" y="3430981"/>
              <a:ext cx="1600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prstTxWarp prst="textNoShape">
                <a:avLst/>
              </a:prstTxWarp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r>
                <a:rPr lang="en-US" sz="1400" dirty="0">
                  <a:solidFill>
                    <a:srgbClr val="000000"/>
                  </a:solidFill>
                </a:rPr>
                <a:t>(Fe, Ni, O, …)</a:t>
              </a: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4F36ECE2-DAD7-2788-1DFB-942FB4BFEF5A}"/>
                </a:ext>
              </a:extLst>
            </p:cNvPr>
            <p:cNvSpPr/>
            <p:nvPr/>
          </p:nvSpPr>
          <p:spPr>
            <a:xfrm>
              <a:off x="2570289" y="1965035"/>
              <a:ext cx="990600" cy="4572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id="{563366A3-17F6-21B8-1FA9-E8FC6E240C0A}"/>
              </a:ext>
            </a:extLst>
          </p:cNvPr>
          <p:cNvSpPr/>
          <p:nvPr/>
        </p:nvSpPr>
        <p:spPr>
          <a:xfrm>
            <a:off x="7063966" y="2349994"/>
            <a:ext cx="1179489" cy="38218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066FB8A-7817-B399-71C7-CA2B3D93E136}"/>
              </a:ext>
            </a:extLst>
          </p:cNvPr>
          <p:cNvGrpSpPr/>
          <p:nvPr/>
        </p:nvGrpSpPr>
        <p:grpSpPr>
          <a:xfrm>
            <a:off x="6702316" y="882840"/>
            <a:ext cx="2007778" cy="391319"/>
            <a:chOff x="6702316" y="882840"/>
            <a:chExt cx="2007778" cy="391319"/>
          </a:xfrm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81CD3790-FD95-59E0-B171-AE3576AD094D}"/>
                </a:ext>
              </a:extLst>
            </p:cNvPr>
            <p:cNvSpPr/>
            <p:nvPr/>
          </p:nvSpPr>
          <p:spPr>
            <a:xfrm>
              <a:off x="6702316" y="891974"/>
              <a:ext cx="2007778" cy="38218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CBF113A-1F83-1171-7AA7-3A5F310CB553}"/>
                </a:ext>
              </a:extLst>
            </p:cNvPr>
            <p:cNvSpPr txBox="1"/>
            <p:nvPr/>
          </p:nvSpPr>
          <p:spPr>
            <a:xfrm>
              <a:off x="7021331" y="882840"/>
              <a:ext cx="1485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>
                  <a:solidFill>
                    <a:schemeClr val="bg1"/>
                  </a:solidFill>
                </a:rPr>
                <a:t>meas</a:t>
              </a:r>
              <a:r>
                <a:rPr lang="fr-FR" dirty="0">
                  <a:solidFill>
                    <a:schemeClr val="bg1"/>
                  </a:solidFill>
                </a:rPr>
                <a:t>. &amp; </a:t>
              </a:r>
              <a:r>
                <a:rPr lang="fr-FR" dirty="0" err="1">
                  <a:solidFill>
                    <a:schemeClr val="bg1"/>
                  </a:solidFill>
                </a:rPr>
                <a:t>calc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8363926C-1F0E-2698-8D56-F1F03CDB0C0E}"/>
              </a:ext>
            </a:extLst>
          </p:cNvPr>
          <p:cNvGrpSpPr/>
          <p:nvPr/>
        </p:nvGrpSpPr>
        <p:grpSpPr>
          <a:xfrm>
            <a:off x="9569369" y="860418"/>
            <a:ext cx="2007778" cy="382185"/>
            <a:chOff x="9569369" y="860418"/>
            <a:chExt cx="2007778" cy="382185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098C6C2B-B9D8-EE6E-4999-766D0B8E8717}"/>
                </a:ext>
              </a:extLst>
            </p:cNvPr>
            <p:cNvSpPr/>
            <p:nvPr/>
          </p:nvSpPr>
          <p:spPr>
            <a:xfrm>
              <a:off x="9569369" y="860418"/>
              <a:ext cx="2007778" cy="38218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BC7CA53-7C8D-D098-D952-718F56046DE4}"/>
                </a:ext>
              </a:extLst>
            </p:cNvPr>
            <p:cNvSpPr txBox="1"/>
            <p:nvPr/>
          </p:nvSpPr>
          <p:spPr>
            <a:xfrm>
              <a:off x="9728205" y="868985"/>
              <a:ext cx="1840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>
                  <a:solidFill>
                    <a:schemeClr val="bg1"/>
                  </a:solidFill>
                </a:rPr>
                <a:t>exp</a:t>
              </a:r>
              <a:r>
                <a:rPr lang="fr-FR" dirty="0">
                  <a:solidFill>
                    <a:schemeClr val="bg1"/>
                  </a:solidFill>
                </a:rPr>
                <a:t>. data. &amp; </a:t>
              </a:r>
              <a:r>
                <a:rPr lang="fr-FR" dirty="0" err="1">
                  <a:solidFill>
                    <a:schemeClr val="bg1"/>
                  </a:solidFill>
                </a:rPr>
                <a:t>calc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8F8D6D04-F8EF-195D-FC0B-81A3630DB072}"/>
              </a:ext>
            </a:extLst>
          </p:cNvPr>
          <p:cNvSpPr/>
          <p:nvPr/>
        </p:nvSpPr>
        <p:spPr>
          <a:xfrm>
            <a:off x="7706205" y="1274159"/>
            <a:ext cx="163177" cy="610059"/>
          </a:xfrm>
          <a:prstGeom prst="down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bas 13">
            <a:extLst>
              <a:ext uri="{FF2B5EF4-FFF2-40B4-BE49-F238E27FC236}">
                <a16:creationId xmlns:a16="http://schemas.microsoft.com/office/drawing/2014/main" id="{F0EFAA85-2B10-3944-1E69-90B92211ED12}"/>
              </a:ext>
            </a:extLst>
          </p:cNvPr>
          <p:cNvSpPr/>
          <p:nvPr/>
        </p:nvSpPr>
        <p:spPr>
          <a:xfrm rot="1311172">
            <a:off x="10100768" y="1232593"/>
            <a:ext cx="163177" cy="610059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495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5611197-434B-AE28-408F-DEFF825BE952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0A4F163B-9BA8-342C-96EF-F4DD5F97ED98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CFA7808-E2A1-CBA3-6661-E07C8AF105EF}"/>
              </a:ext>
            </a:extLst>
          </p:cNvPr>
          <p:cNvSpPr txBox="1"/>
          <p:nvPr/>
        </p:nvSpPr>
        <p:spPr>
          <a:xfrm>
            <a:off x="1153801" y="1800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INCL and </a:t>
            </a:r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Cosmic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Rays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E15B6B2-CA4B-39B5-3466-95FD62969B8F}"/>
              </a:ext>
            </a:extLst>
          </p:cNvPr>
          <p:cNvSpPr txBox="1"/>
          <p:nvPr/>
        </p:nvSpPr>
        <p:spPr>
          <a:xfrm>
            <a:off x="246487" y="923149"/>
            <a:ext cx="88252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INCL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r>
              <a:rPr lang="fr-FR" dirty="0">
                <a:solidFill>
                  <a:schemeClr val="bg1"/>
                </a:solidFill>
              </a:rPr>
              <a:t> range matches </a:t>
            </a:r>
            <a:r>
              <a:rPr lang="fr-FR" dirty="0" err="1">
                <a:solidFill>
                  <a:schemeClr val="bg1"/>
                </a:solidFill>
              </a:rPr>
              <a:t>CR’s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spectra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Main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/collaboration: </a:t>
            </a:r>
            <a:r>
              <a:rPr lang="fr-FR" dirty="0" err="1">
                <a:solidFill>
                  <a:schemeClr val="bg1"/>
                </a:solidFill>
              </a:rPr>
              <a:t>Meteorite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studies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I. </a:t>
            </a:r>
            <a:r>
              <a:rPr lang="fr-FR" dirty="0" err="1">
                <a:solidFill>
                  <a:schemeClr val="bg1"/>
                </a:solidFill>
              </a:rPr>
              <a:t>Leya</a:t>
            </a:r>
            <a:r>
              <a:rPr lang="fr-FR" dirty="0">
                <a:solidFill>
                  <a:schemeClr val="bg1"/>
                </a:solidFill>
              </a:rPr>
              <a:t> (Bern U.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000" dirty="0">
                <a:solidFill>
                  <a:schemeClr val="bg1"/>
                </a:solidFill>
              </a:rPr>
              <a:t> </a:t>
            </a:r>
          </a:p>
          <a:p>
            <a:pPr lvl="3"/>
            <a:r>
              <a:rPr lang="fr-FR" dirty="0">
                <a:solidFill>
                  <a:schemeClr val="bg1"/>
                </a:solidFill>
              </a:rPr>
              <a:t>A </a:t>
            </a:r>
            <a:r>
              <a:rPr lang="fr-FR" dirty="0" err="1">
                <a:solidFill>
                  <a:schemeClr val="bg1"/>
                </a:solidFill>
              </a:rPr>
              <a:t>review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paper</a:t>
            </a:r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i="1" dirty="0">
                <a:solidFill>
                  <a:schemeClr val="bg1"/>
                </a:solidFill>
              </a:rPr>
              <a:t>Spallation, </a:t>
            </a:r>
            <a:r>
              <a:rPr lang="fr-FR" i="1" dirty="0" err="1">
                <a:solidFill>
                  <a:schemeClr val="bg1"/>
                </a:solidFill>
              </a:rPr>
              <a:t>cosmic</a:t>
            </a:r>
            <a:r>
              <a:rPr lang="fr-FR" i="1" dirty="0">
                <a:solidFill>
                  <a:schemeClr val="bg1"/>
                </a:solidFill>
              </a:rPr>
              <a:t> rays, </a:t>
            </a:r>
            <a:r>
              <a:rPr lang="fr-FR" i="1" dirty="0" err="1">
                <a:solidFill>
                  <a:schemeClr val="bg1"/>
                </a:solidFill>
              </a:rPr>
              <a:t>meteorites</a:t>
            </a:r>
            <a:r>
              <a:rPr lang="fr-FR" i="1" dirty="0">
                <a:solidFill>
                  <a:schemeClr val="bg1"/>
                </a:solidFill>
              </a:rPr>
              <a:t>, and </a:t>
            </a:r>
            <a:r>
              <a:rPr lang="fr-FR" i="1" dirty="0" err="1">
                <a:solidFill>
                  <a:schemeClr val="bg1"/>
                </a:solidFill>
              </a:rPr>
              <a:t>planetology</a:t>
            </a:r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400" dirty="0">
                <a:solidFill>
                  <a:schemeClr val="bg1"/>
                </a:solidFill>
              </a:rPr>
              <a:t>                            		   J.-C. David and I. </a:t>
            </a:r>
            <a:r>
              <a:rPr lang="fr-FR" sz="1400" dirty="0" err="1">
                <a:solidFill>
                  <a:schemeClr val="bg1"/>
                </a:solidFill>
              </a:rPr>
              <a:t>Leya</a:t>
            </a:r>
            <a:r>
              <a:rPr lang="fr-FR" sz="1400" dirty="0">
                <a:solidFill>
                  <a:schemeClr val="bg1"/>
                </a:solidFill>
              </a:rPr>
              <a:t> / Prog. Part. </a:t>
            </a:r>
            <a:r>
              <a:rPr lang="fr-FR" sz="1400" dirty="0" err="1">
                <a:solidFill>
                  <a:schemeClr val="bg1"/>
                </a:solidFill>
              </a:rPr>
              <a:t>Nucl</a:t>
            </a:r>
            <a:r>
              <a:rPr lang="fr-FR" sz="1400" dirty="0">
                <a:solidFill>
                  <a:schemeClr val="bg1"/>
                </a:solidFill>
              </a:rPr>
              <a:t>. Phys. 109 (2019) 103711</a:t>
            </a:r>
          </a:p>
          <a:p>
            <a:endParaRPr lang="fr-FR" sz="1000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</a:t>
            </a:r>
            <a:r>
              <a:rPr lang="fr-FR" u="sng" dirty="0">
                <a:solidFill>
                  <a:schemeClr val="bg1"/>
                </a:solidFill>
              </a:rPr>
              <a:t>conclusions</a:t>
            </a:r>
            <a:r>
              <a:rPr lang="fr-FR" dirty="0">
                <a:solidFill>
                  <a:schemeClr val="bg1"/>
                </a:solidFill>
              </a:rPr>
              <a:t>: </a:t>
            </a:r>
            <a:r>
              <a:rPr lang="fr-FR" dirty="0" err="1">
                <a:solidFill>
                  <a:schemeClr val="bg1"/>
                </a:solidFill>
              </a:rPr>
              <a:t>models</a:t>
            </a:r>
            <a:r>
              <a:rPr lang="fr-FR" dirty="0">
                <a:solidFill>
                  <a:schemeClr val="bg1"/>
                </a:solidFill>
              </a:rPr>
              <a:t> more </a:t>
            </a:r>
            <a:r>
              <a:rPr lang="fr-FR" dirty="0" err="1">
                <a:solidFill>
                  <a:schemeClr val="bg1"/>
                </a:solidFill>
              </a:rPr>
              <a:t>useful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accurate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ever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	     but </a:t>
            </a:r>
            <a:r>
              <a:rPr lang="fr-FR" dirty="0" err="1">
                <a:solidFill>
                  <a:schemeClr val="bg1"/>
                </a:solidFill>
              </a:rPr>
              <a:t>era</a:t>
            </a:r>
            <a:r>
              <a:rPr lang="fr-FR" dirty="0">
                <a:solidFill>
                  <a:schemeClr val="bg1"/>
                </a:solidFill>
              </a:rPr>
              <a:t> of </a:t>
            </a:r>
            <a:r>
              <a:rPr lang="fr-FR" dirty="0" err="1">
                <a:solidFill>
                  <a:schemeClr val="bg1"/>
                </a:solidFill>
              </a:rPr>
              <a:t>precision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r>
              <a:rPr lang="fr-FR" dirty="0">
                <a:solidFill>
                  <a:schemeClr val="bg1"/>
                </a:solidFill>
              </a:rPr>
              <a:t>		</a:t>
            </a:r>
          </a:p>
        </p:txBody>
      </p:sp>
      <p:sp>
        <p:nvSpPr>
          <p:cNvPr id="16" name="Virage 15">
            <a:extLst>
              <a:ext uri="{FF2B5EF4-FFF2-40B4-BE49-F238E27FC236}">
                <a16:creationId xmlns:a16="http://schemas.microsoft.com/office/drawing/2014/main" id="{CE2AB039-D3C6-CA5E-B02F-1A250A710A25}"/>
              </a:ext>
            </a:extLst>
          </p:cNvPr>
          <p:cNvSpPr/>
          <p:nvPr/>
        </p:nvSpPr>
        <p:spPr>
          <a:xfrm flipV="1">
            <a:off x="1128397" y="2363819"/>
            <a:ext cx="496112" cy="35019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9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319F4-2FA3-BA78-484A-653C0DC51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F1EE77C-E4E1-65A1-442D-5E27BF8EECD1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01169FB5-831E-BCA8-2A76-C2336A5E9714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D0E9FB-15CA-DCBC-B95B-C9AE3F600055}"/>
              </a:ext>
            </a:extLst>
          </p:cNvPr>
          <p:cNvSpPr txBox="1"/>
          <p:nvPr/>
        </p:nvSpPr>
        <p:spPr>
          <a:xfrm>
            <a:off x="1153801" y="1800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INCL and </a:t>
            </a:r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Cosmic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Rays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B980891-C9FC-E505-A537-9EC2B9F93019}"/>
              </a:ext>
            </a:extLst>
          </p:cNvPr>
          <p:cNvSpPr txBox="1"/>
          <p:nvPr/>
        </p:nvSpPr>
        <p:spPr>
          <a:xfrm>
            <a:off x="246487" y="923149"/>
            <a:ext cx="88252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INCL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r>
              <a:rPr lang="fr-FR" dirty="0">
                <a:solidFill>
                  <a:schemeClr val="bg1"/>
                </a:solidFill>
              </a:rPr>
              <a:t> range matches </a:t>
            </a:r>
            <a:r>
              <a:rPr lang="fr-FR" dirty="0" err="1">
                <a:solidFill>
                  <a:schemeClr val="bg1"/>
                </a:solidFill>
              </a:rPr>
              <a:t>CR’s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spectra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Main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/collaboration: </a:t>
            </a:r>
            <a:r>
              <a:rPr lang="fr-FR" dirty="0" err="1">
                <a:solidFill>
                  <a:schemeClr val="bg1"/>
                </a:solidFill>
              </a:rPr>
              <a:t>Meteorite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studies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I. </a:t>
            </a:r>
            <a:r>
              <a:rPr lang="fr-FR" dirty="0" err="1">
                <a:solidFill>
                  <a:schemeClr val="bg1"/>
                </a:solidFill>
              </a:rPr>
              <a:t>Leya</a:t>
            </a:r>
            <a:r>
              <a:rPr lang="fr-FR" dirty="0">
                <a:solidFill>
                  <a:schemeClr val="bg1"/>
                </a:solidFill>
              </a:rPr>
              <a:t> (Bern U.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000" dirty="0">
                <a:solidFill>
                  <a:schemeClr val="bg1"/>
                </a:solidFill>
              </a:rPr>
              <a:t> </a:t>
            </a:r>
          </a:p>
          <a:p>
            <a:pPr lvl="3"/>
            <a:r>
              <a:rPr lang="fr-FR" dirty="0">
                <a:solidFill>
                  <a:schemeClr val="bg1"/>
                </a:solidFill>
              </a:rPr>
              <a:t>A </a:t>
            </a:r>
            <a:r>
              <a:rPr lang="fr-FR" dirty="0" err="1">
                <a:solidFill>
                  <a:schemeClr val="bg1"/>
                </a:solidFill>
              </a:rPr>
              <a:t>review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paper</a:t>
            </a:r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i="1" dirty="0">
                <a:solidFill>
                  <a:schemeClr val="bg1"/>
                </a:solidFill>
              </a:rPr>
              <a:t>Spallation, </a:t>
            </a:r>
            <a:r>
              <a:rPr lang="fr-FR" i="1" dirty="0" err="1">
                <a:solidFill>
                  <a:schemeClr val="bg1"/>
                </a:solidFill>
              </a:rPr>
              <a:t>cosmic</a:t>
            </a:r>
            <a:r>
              <a:rPr lang="fr-FR" i="1" dirty="0">
                <a:solidFill>
                  <a:schemeClr val="bg1"/>
                </a:solidFill>
              </a:rPr>
              <a:t> rays, </a:t>
            </a:r>
            <a:r>
              <a:rPr lang="fr-FR" i="1" dirty="0" err="1">
                <a:solidFill>
                  <a:schemeClr val="bg1"/>
                </a:solidFill>
              </a:rPr>
              <a:t>meteorites</a:t>
            </a:r>
            <a:r>
              <a:rPr lang="fr-FR" i="1" dirty="0">
                <a:solidFill>
                  <a:schemeClr val="bg1"/>
                </a:solidFill>
              </a:rPr>
              <a:t>, and </a:t>
            </a:r>
            <a:r>
              <a:rPr lang="fr-FR" i="1" dirty="0" err="1">
                <a:solidFill>
                  <a:schemeClr val="bg1"/>
                </a:solidFill>
              </a:rPr>
              <a:t>planetology</a:t>
            </a:r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400" dirty="0">
                <a:solidFill>
                  <a:schemeClr val="bg1"/>
                </a:solidFill>
              </a:rPr>
              <a:t>                            		   J.-C. David and I. </a:t>
            </a:r>
            <a:r>
              <a:rPr lang="fr-FR" sz="1400" dirty="0" err="1">
                <a:solidFill>
                  <a:schemeClr val="bg1"/>
                </a:solidFill>
              </a:rPr>
              <a:t>Leya</a:t>
            </a:r>
            <a:r>
              <a:rPr lang="fr-FR" sz="1400" dirty="0">
                <a:solidFill>
                  <a:schemeClr val="bg1"/>
                </a:solidFill>
              </a:rPr>
              <a:t> / Prog. Part. </a:t>
            </a:r>
            <a:r>
              <a:rPr lang="fr-FR" sz="1400" dirty="0" err="1">
                <a:solidFill>
                  <a:schemeClr val="bg1"/>
                </a:solidFill>
              </a:rPr>
              <a:t>Nucl</a:t>
            </a:r>
            <a:r>
              <a:rPr lang="fr-FR" sz="1400" dirty="0">
                <a:solidFill>
                  <a:schemeClr val="bg1"/>
                </a:solidFill>
              </a:rPr>
              <a:t>. Phys. 109 (2019) 103711</a:t>
            </a:r>
          </a:p>
          <a:p>
            <a:endParaRPr lang="fr-FR" sz="1000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</a:t>
            </a:r>
            <a:r>
              <a:rPr lang="fr-FR" u="sng" dirty="0">
                <a:solidFill>
                  <a:schemeClr val="bg1"/>
                </a:solidFill>
              </a:rPr>
              <a:t>conclusions</a:t>
            </a:r>
            <a:r>
              <a:rPr lang="fr-FR" dirty="0">
                <a:solidFill>
                  <a:schemeClr val="bg1"/>
                </a:solidFill>
              </a:rPr>
              <a:t>: </a:t>
            </a:r>
            <a:r>
              <a:rPr lang="fr-FR" dirty="0" err="1">
                <a:solidFill>
                  <a:schemeClr val="bg1"/>
                </a:solidFill>
              </a:rPr>
              <a:t>models</a:t>
            </a:r>
            <a:r>
              <a:rPr lang="fr-FR" dirty="0">
                <a:solidFill>
                  <a:schemeClr val="bg1"/>
                </a:solidFill>
              </a:rPr>
              <a:t> more </a:t>
            </a:r>
            <a:r>
              <a:rPr lang="fr-FR" dirty="0" err="1">
                <a:solidFill>
                  <a:schemeClr val="bg1"/>
                </a:solidFill>
              </a:rPr>
              <a:t>useful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accurate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ever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	     but </a:t>
            </a:r>
            <a:r>
              <a:rPr lang="fr-FR" dirty="0" err="1">
                <a:solidFill>
                  <a:schemeClr val="bg1"/>
                </a:solidFill>
              </a:rPr>
              <a:t>era</a:t>
            </a:r>
            <a:r>
              <a:rPr lang="fr-FR" dirty="0">
                <a:solidFill>
                  <a:schemeClr val="bg1"/>
                </a:solidFill>
              </a:rPr>
              <a:t> of </a:t>
            </a:r>
            <a:r>
              <a:rPr lang="fr-FR" dirty="0" err="1">
                <a:solidFill>
                  <a:schemeClr val="bg1"/>
                </a:solidFill>
              </a:rPr>
              <a:t>precision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r>
              <a:rPr lang="fr-FR" dirty="0">
                <a:solidFill>
                  <a:schemeClr val="bg1"/>
                </a:solidFill>
              </a:rPr>
              <a:t>		</a:t>
            </a:r>
          </a:p>
        </p:txBody>
      </p:sp>
      <p:sp>
        <p:nvSpPr>
          <p:cNvPr id="16" name="Virage 15">
            <a:extLst>
              <a:ext uri="{FF2B5EF4-FFF2-40B4-BE49-F238E27FC236}">
                <a16:creationId xmlns:a16="http://schemas.microsoft.com/office/drawing/2014/main" id="{BB9512F0-4C68-223B-6DA5-0FEAB4E8C1BC}"/>
              </a:ext>
            </a:extLst>
          </p:cNvPr>
          <p:cNvSpPr/>
          <p:nvPr/>
        </p:nvSpPr>
        <p:spPr>
          <a:xfrm flipV="1">
            <a:off x="1128397" y="2363819"/>
            <a:ext cx="496112" cy="35019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C7A9-E64F-6134-36FE-092F41614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219" y="3702575"/>
            <a:ext cx="4307525" cy="260149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4A7BC67-1F6A-E39F-479D-159A081258AE}"/>
              </a:ext>
            </a:extLst>
          </p:cNvPr>
          <p:cNvSpPr txBox="1"/>
          <p:nvPr/>
        </p:nvSpPr>
        <p:spPr>
          <a:xfrm>
            <a:off x="246487" y="4572000"/>
            <a:ext cx="4517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Example:</a:t>
            </a:r>
          </a:p>
          <a:p>
            <a:r>
              <a:rPr lang="fr-FR" dirty="0">
                <a:solidFill>
                  <a:schemeClr val="bg1"/>
                </a:solidFill>
              </a:rPr>
              <a:t>  rare </a:t>
            </a:r>
            <a:r>
              <a:rPr lang="fr-FR" dirty="0" err="1">
                <a:solidFill>
                  <a:schemeClr val="bg1"/>
                </a:solidFill>
              </a:rPr>
              <a:t>exp</a:t>
            </a:r>
            <a:r>
              <a:rPr lang="fr-FR" dirty="0">
                <a:solidFill>
                  <a:schemeClr val="bg1"/>
                </a:solidFill>
              </a:rPr>
              <a:t>. data for He4-induced </a:t>
            </a:r>
            <a:r>
              <a:rPr lang="fr-FR" dirty="0" err="1">
                <a:solidFill>
                  <a:schemeClr val="bg1"/>
                </a:solidFill>
              </a:rPr>
              <a:t>reaction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Plot </a:t>
            </a:r>
            <a:r>
              <a:rPr lang="fr-FR" dirty="0" err="1">
                <a:solidFill>
                  <a:schemeClr val="bg1"/>
                </a:solidFill>
              </a:rPr>
              <a:t>shown</a:t>
            </a:r>
            <a:r>
              <a:rPr lang="fr-FR" dirty="0">
                <a:solidFill>
                  <a:schemeClr val="bg1"/>
                </a:solidFill>
              </a:rPr>
              <a:t> on </a:t>
            </a:r>
            <a:r>
              <a:rPr lang="fr-FR" dirty="0" err="1">
                <a:solidFill>
                  <a:schemeClr val="bg1"/>
                </a:solidFill>
              </a:rPr>
              <a:t>Monday</a:t>
            </a:r>
            <a:r>
              <a:rPr lang="fr-FR" dirty="0">
                <a:solidFill>
                  <a:schemeClr val="bg1"/>
                </a:solidFill>
              </a:rPr>
              <a:t> (M. </a:t>
            </a:r>
            <a:r>
              <a:rPr lang="fr-FR" dirty="0" err="1">
                <a:solidFill>
                  <a:schemeClr val="bg1"/>
                </a:solidFill>
              </a:rPr>
              <a:t>Paniccia</a:t>
            </a:r>
            <a:r>
              <a:rPr lang="fr-FR" dirty="0">
                <a:solidFill>
                  <a:schemeClr val="bg1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486042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B64B5-24BD-2CFB-DADD-83AFADCD4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A5099B05-FFC6-707C-96EC-F739E43E053C}"/>
              </a:ext>
            </a:extLst>
          </p:cNvPr>
          <p:cNvSpPr txBox="1"/>
          <p:nvPr/>
        </p:nvSpPr>
        <p:spPr>
          <a:xfrm>
            <a:off x="0" y="6532222"/>
            <a:ext cx="3980985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XSCRC2024: Cross sections for </a:t>
            </a:r>
            <a:r>
              <a:rPr lang="fr-FR" sz="1400" b="1" dirty="0" err="1">
                <a:solidFill>
                  <a:schemeClr val="bg1"/>
                </a:solidFill>
              </a:rPr>
              <a:t>Cosmic</a:t>
            </a:r>
            <a:r>
              <a:rPr lang="fr-FR" sz="1400" b="1" dirty="0">
                <a:solidFill>
                  <a:schemeClr val="bg1"/>
                </a:solidFill>
              </a:rPr>
              <a:t> Rays @ CERN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FE8C4F8B-AA56-057C-A98D-2538B8D6791E}"/>
              </a:ext>
            </a:extLst>
          </p:cNvPr>
          <p:cNvSpPr txBox="1"/>
          <p:nvPr/>
        </p:nvSpPr>
        <p:spPr>
          <a:xfrm>
            <a:off x="9389327" y="6304065"/>
            <a:ext cx="276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Antinucleon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interactions</a:t>
            </a:r>
          </a:p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 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E961FDB-24D3-752D-E642-3C5B83595D21}"/>
              </a:ext>
            </a:extLst>
          </p:cNvPr>
          <p:cNvSpPr txBox="1"/>
          <p:nvPr/>
        </p:nvSpPr>
        <p:spPr>
          <a:xfrm>
            <a:off x="1153801" y="18001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INCL and </a:t>
            </a:r>
            <a:r>
              <a:rPr lang="fr-FR" sz="2400" dirty="0" err="1">
                <a:solidFill>
                  <a:prstClr val="white"/>
                </a:solidFill>
                <a:latin typeface="Chalkboard" panose="03050602040202020205" pitchFamily="66" charset="77"/>
              </a:rPr>
              <a:t>Cosmic</a:t>
            </a:r>
            <a:r>
              <a:rPr lang="fr-FR" sz="2400" dirty="0">
                <a:solidFill>
                  <a:prstClr val="white"/>
                </a:solidFill>
                <a:latin typeface="Chalkboard" panose="03050602040202020205" pitchFamily="66" charset="77"/>
              </a:rPr>
              <a:t> Rays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7CAEFA0-64FC-2602-8327-646B6EB57800}"/>
              </a:ext>
            </a:extLst>
          </p:cNvPr>
          <p:cNvSpPr txBox="1"/>
          <p:nvPr/>
        </p:nvSpPr>
        <p:spPr>
          <a:xfrm>
            <a:off x="246487" y="923149"/>
            <a:ext cx="88252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INCL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r>
              <a:rPr lang="fr-FR" dirty="0">
                <a:solidFill>
                  <a:schemeClr val="bg1"/>
                </a:solidFill>
              </a:rPr>
              <a:t> range matches </a:t>
            </a:r>
            <a:r>
              <a:rPr lang="fr-FR" dirty="0" err="1">
                <a:solidFill>
                  <a:schemeClr val="bg1"/>
                </a:solidFill>
              </a:rPr>
              <a:t>CR’s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spectra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Main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/collaboration: </a:t>
            </a:r>
            <a:r>
              <a:rPr lang="fr-FR" dirty="0" err="1">
                <a:solidFill>
                  <a:schemeClr val="bg1"/>
                </a:solidFill>
              </a:rPr>
              <a:t>Meteorite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studies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I. </a:t>
            </a:r>
            <a:r>
              <a:rPr lang="fr-FR" dirty="0" err="1">
                <a:solidFill>
                  <a:schemeClr val="bg1"/>
                </a:solidFill>
              </a:rPr>
              <a:t>Leya</a:t>
            </a:r>
            <a:r>
              <a:rPr lang="fr-FR" dirty="0">
                <a:solidFill>
                  <a:schemeClr val="bg1"/>
                </a:solidFill>
              </a:rPr>
              <a:t> (Bern U.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000" dirty="0">
                <a:solidFill>
                  <a:schemeClr val="bg1"/>
                </a:solidFill>
              </a:rPr>
              <a:t> </a:t>
            </a:r>
          </a:p>
          <a:p>
            <a:pPr lvl="3"/>
            <a:r>
              <a:rPr lang="fr-FR" dirty="0">
                <a:solidFill>
                  <a:schemeClr val="bg1"/>
                </a:solidFill>
              </a:rPr>
              <a:t>A </a:t>
            </a:r>
            <a:r>
              <a:rPr lang="fr-FR" dirty="0" err="1">
                <a:solidFill>
                  <a:schemeClr val="bg1"/>
                </a:solidFill>
              </a:rPr>
              <a:t>review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paper</a:t>
            </a:r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i="1" dirty="0">
                <a:solidFill>
                  <a:schemeClr val="bg1"/>
                </a:solidFill>
              </a:rPr>
              <a:t>Spallation, </a:t>
            </a:r>
            <a:r>
              <a:rPr lang="fr-FR" i="1" dirty="0" err="1">
                <a:solidFill>
                  <a:schemeClr val="bg1"/>
                </a:solidFill>
              </a:rPr>
              <a:t>cosmic</a:t>
            </a:r>
            <a:r>
              <a:rPr lang="fr-FR" i="1" dirty="0">
                <a:solidFill>
                  <a:schemeClr val="bg1"/>
                </a:solidFill>
              </a:rPr>
              <a:t> rays, </a:t>
            </a:r>
            <a:r>
              <a:rPr lang="fr-FR" i="1" dirty="0" err="1">
                <a:solidFill>
                  <a:schemeClr val="bg1"/>
                </a:solidFill>
              </a:rPr>
              <a:t>meteorites</a:t>
            </a:r>
            <a:r>
              <a:rPr lang="fr-FR" i="1" dirty="0">
                <a:solidFill>
                  <a:schemeClr val="bg1"/>
                </a:solidFill>
              </a:rPr>
              <a:t>, and </a:t>
            </a:r>
            <a:r>
              <a:rPr lang="fr-FR" i="1" dirty="0" err="1">
                <a:solidFill>
                  <a:schemeClr val="bg1"/>
                </a:solidFill>
              </a:rPr>
              <a:t>planetology</a:t>
            </a:r>
            <a:endParaRPr lang="fr-FR" dirty="0">
              <a:solidFill>
                <a:schemeClr val="bg1"/>
              </a:solidFill>
            </a:endParaRPr>
          </a:p>
          <a:p>
            <a:pPr lvl="3"/>
            <a:r>
              <a:rPr lang="fr-FR" sz="1400" dirty="0">
                <a:solidFill>
                  <a:schemeClr val="bg1"/>
                </a:solidFill>
              </a:rPr>
              <a:t>                            		   J.-C. David and I. </a:t>
            </a:r>
            <a:r>
              <a:rPr lang="fr-FR" sz="1400" dirty="0" err="1">
                <a:solidFill>
                  <a:schemeClr val="bg1"/>
                </a:solidFill>
              </a:rPr>
              <a:t>Leya</a:t>
            </a:r>
            <a:r>
              <a:rPr lang="fr-FR" sz="1400" dirty="0">
                <a:solidFill>
                  <a:schemeClr val="bg1"/>
                </a:solidFill>
              </a:rPr>
              <a:t> / Prog. Part. </a:t>
            </a:r>
            <a:r>
              <a:rPr lang="fr-FR" sz="1400" dirty="0" err="1">
                <a:solidFill>
                  <a:schemeClr val="bg1"/>
                </a:solidFill>
              </a:rPr>
              <a:t>Nucl</a:t>
            </a:r>
            <a:r>
              <a:rPr lang="fr-FR" sz="1400" dirty="0">
                <a:solidFill>
                  <a:schemeClr val="bg1"/>
                </a:solidFill>
              </a:rPr>
              <a:t>. Phys. 109 (2019) 103711</a:t>
            </a:r>
          </a:p>
          <a:p>
            <a:endParaRPr lang="fr-FR" sz="1000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</a:t>
            </a:r>
            <a:r>
              <a:rPr lang="fr-FR" u="sng" dirty="0">
                <a:solidFill>
                  <a:schemeClr val="bg1"/>
                </a:solidFill>
              </a:rPr>
              <a:t>conclusions</a:t>
            </a:r>
            <a:r>
              <a:rPr lang="fr-FR" dirty="0">
                <a:solidFill>
                  <a:schemeClr val="bg1"/>
                </a:solidFill>
              </a:rPr>
              <a:t>: </a:t>
            </a:r>
            <a:r>
              <a:rPr lang="fr-FR" dirty="0" err="1">
                <a:solidFill>
                  <a:schemeClr val="bg1"/>
                </a:solidFill>
              </a:rPr>
              <a:t>models</a:t>
            </a:r>
            <a:r>
              <a:rPr lang="fr-FR" dirty="0">
                <a:solidFill>
                  <a:schemeClr val="bg1"/>
                </a:solidFill>
              </a:rPr>
              <a:t> more </a:t>
            </a:r>
            <a:r>
              <a:rPr lang="fr-FR" dirty="0" err="1">
                <a:solidFill>
                  <a:schemeClr val="bg1"/>
                </a:solidFill>
              </a:rPr>
              <a:t>useful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accurate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ever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				     but </a:t>
            </a:r>
            <a:r>
              <a:rPr lang="fr-FR" dirty="0" err="1">
                <a:solidFill>
                  <a:schemeClr val="bg1"/>
                </a:solidFill>
              </a:rPr>
              <a:t>era</a:t>
            </a:r>
            <a:r>
              <a:rPr lang="fr-FR" dirty="0">
                <a:solidFill>
                  <a:schemeClr val="bg1"/>
                </a:solidFill>
              </a:rPr>
              <a:t> of </a:t>
            </a:r>
            <a:r>
              <a:rPr lang="fr-FR" dirty="0" err="1">
                <a:solidFill>
                  <a:schemeClr val="bg1"/>
                </a:solidFill>
              </a:rPr>
              <a:t>precision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r>
              <a:rPr lang="fr-FR" dirty="0">
                <a:solidFill>
                  <a:schemeClr val="bg1"/>
                </a:solidFill>
              </a:rPr>
              <a:t>		</a:t>
            </a:r>
          </a:p>
        </p:txBody>
      </p:sp>
      <p:sp>
        <p:nvSpPr>
          <p:cNvPr id="16" name="Virage 15">
            <a:extLst>
              <a:ext uri="{FF2B5EF4-FFF2-40B4-BE49-F238E27FC236}">
                <a16:creationId xmlns:a16="http://schemas.microsoft.com/office/drawing/2014/main" id="{1810AAF2-5E5A-6955-10EF-BBC7AC22A07E}"/>
              </a:ext>
            </a:extLst>
          </p:cNvPr>
          <p:cNvSpPr/>
          <p:nvPr/>
        </p:nvSpPr>
        <p:spPr>
          <a:xfrm flipV="1">
            <a:off x="1128397" y="2363819"/>
            <a:ext cx="496112" cy="35019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094D439-9E72-A8FF-E3F1-9A1FC5B216CB}"/>
              </a:ext>
            </a:extLst>
          </p:cNvPr>
          <p:cNvSpPr txBox="1"/>
          <p:nvPr/>
        </p:nvSpPr>
        <p:spPr>
          <a:xfrm>
            <a:off x="246487" y="4572000"/>
            <a:ext cx="45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Example:</a:t>
            </a:r>
          </a:p>
          <a:p>
            <a:r>
              <a:rPr lang="fr-FR" dirty="0">
                <a:solidFill>
                  <a:schemeClr val="bg1"/>
                </a:solidFill>
              </a:rPr>
              <a:t>  rare </a:t>
            </a:r>
            <a:r>
              <a:rPr lang="fr-FR" dirty="0" err="1">
                <a:solidFill>
                  <a:schemeClr val="bg1"/>
                </a:solidFill>
              </a:rPr>
              <a:t>exp</a:t>
            </a:r>
            <a:r>
              <a:rPr lang="fr-FR" dirty="0">
                <a:solidFill>
                  <a:schemeClr val="bg1"/>
                </a:solidFill>
              </a:rPr>
              <a:t>. data for He4-induced </a:t>
            </a:r>
            <a:r>
              <a:rPr lang="fr-FR" dirty="0" err="1">
                <a:solidFill>
                  <a:schemeClr val="bg1"/>
                </a:solidFill>
              </a:rPr>
              <a:t>reaction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Plot </a:t>
            </a:r>
            <a:r>
              <a:rPr lang="fr-FR" dirty="0" err="1">
                <a:solidFill>
                  <a:schemeClr val="bg1"/>
                </a:solidFill>
              </a:rPr>
              <a:t>shown</a:t>
            </a:r>
            <a:r>
              <a:rPr lang="fr-FR" dirty="0">
                <a:solidFill>
                  <a:schemeClr val="bg1"/>
                </a:solidFill>
              </a:rPr>
              <a:t> on </a:t>
            </a:r>
            <a:r>
              <a:rPr lang="fr-FR" dirty="0" err="1">
                <a:solidFill>
                  <a:schemeClr val="bg1"/>
                </a:solidFill>
              </a:rPr>
              <a:t>Monday</a:t>
            </a:r>
            <a:r>
              <a:rPr lang="fr-FR" dirty="0">
                <a:solidFill>
                  <a:schemeClr val="bg1"/>
                </a:solidFill>
              </a:rPr>
              <a:t> (M. </a:t>
            </a:r>
            <a:r>
              <a:rPr lang="fr-FR" dirty="0" err="1">
                <a:solidFill>
                  <a:schemeClr val="bg1"/>
                </a:solidFill>
              </a:rPr>
              <a:t>Paniccia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r>
              <a:rPr lang="fr-FR" dirty="0">
                <a:solidFill>
                  <a:schemeClr val="bg1"/>
                </a:solidFill>
              </a:rPr>
              <a:t>		+ INCL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5A9992F-57E5-239B-13A9-7A4354667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800" y="3700800"/>
            <a:ext cx="4309200" cy="259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91849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2019</Words>
  <Application>Microsoft Macintosh PowerPoint</Application>
  <PresentationFormat>Grand écran</PresentationFormat>
  <Paragraphs>514</Paragraphs>
  <Slides>26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Cambria Math</vt:lpstr>
      <vt:lpstr>Chalkboard</vt:lpstr>
      <vt:lpstr>Corbel</vt:lpstr>
      <vt:lpstr>Helvetica</vt:lpstr>
      <vt:lpstr>Lucida Handwriting</vt:lpstr>
      <vt:lpstr>Symbol</vt:lpstr>
      <vt:lpstr>Wingdings</vt:lpstr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A project (NuRBS: Nuclear Reaction model improvement with Bayesian Statistics) has been funded (2024-&gt;2027) – CEA &amp; Bern U. (and IAEA+Coruña U.)  Goals: Building tools for biasing and parameter optimisation  Applying them to INCL and ABLA for several cases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35</cp:revision>
  <cp:lastPrinted>2024-10-15T13:16:51Z</cp:lastPrinted>
  <dcterms:created xsi:type="dcterms:W3CDTF">2024-09-30T15:16:44Z</dcterms:created>
  <dcterms:modified xsi:type="dcterms:W3CDTF">2024-10-16T17:02:06Z</dcterms:modified>
</cp:coreProperties>
</file>